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61" r:id="rId5"/>
    <p:sldId id="270" r:id="rId6"/>
    <p:sldId id="271" r:id="rId7"/>
    <p:sldId id="262" r:id="rId8"/>
    <p:sldId id="263" r:id="rId9"/>
    <p:sldId id="264" r:id="rId10"/>
    <p:sldId id="266" r:id="rId11"/>
    <p:sldId id="267"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0" d="100"/>
          <a:sy n="100"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83264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91667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0891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17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961996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699790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549476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17793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545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39538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411721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81310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33684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91541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9725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54425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3035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FC535D-4495-4740-980C-183F95EEB249}" type="datetimeFigureOut">
              <a:rPr lang="he-IL" smtClean="0"/>
              <a:t>ו'/אב/תשפ"ה</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EDFB8F-ED24-40E1-82AC-672543ED48D5}" type="slidenum">
              <a:rPr lang="he-IL" smtClean="0"/>
              <a:t>‹#›</a:t>
            </a:fld>
            <a:endParaRPr lang="he-IL"/>
          </a:p>
        </p:txBody>
      </p:sp>
    </p:spTree>
    <p:extLst>
      <p:ext uri="{BB962C8B-B14F-4D97-AF65-F5344CB8AC3E}">
        <p14:creationId xmlns:p14="http://schemas.microsoft.com/office/powerpoint/2010/main" val="88463076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emstatsl/csgo-cheating-datase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0326-13DB-F7D5-C67D-E2CEF4450777}"/>
              </a:ext>
            </a:extLst>
          </p:cNvPr>
          <p:cNvSpPr>
            <a:spLocks noGrp="1"/>
          </p:cNvSpPr>
          <p:nvPr>
            <p:ph type="ctrTitle"/>
          </p:nvPr>
        </p:nvSpPr>
        <p:spPr>
          <a:xfrm>
            <a:off x="1370693" y="1769540"/>
            <a:ext cx="9440034" cy="1828801"/>
          </a:xfrm>
        </p:spPr>
        <p:txBody>
          <a:bodyPr vert="horz" lIns="91440" tIns="45720" rIns="91440" bIns="45720" rtlCol="0" anchor="b">
            <a:normAutofit/>
          </a:bodyPr>
          <a:lstStyle/>
          <a:p>
            <a:r>
              <a:rPr lang="en-US"/>
              <a:t>Cheating in CS:GO </a:t>
            </a:r>
          </a:p>
        </p:txBody>
      </p:sp>
      <p:sp>
        <p:nvSpPr>
          <p:cNvPr id="3" name="TextBox 2">
            <a:extLst>
              <a:ext uri="{FF2B5EF4-FFF2-40B4-BE49-F238E27FC236}">
                <a16:creationId xmlns:a16="http://schemas.microsoft.com/office/drawing/2014/main" id="{CFFD2299-7853-86C4-9FC4-C19602B15F92}"/>
              </a:ext>
            </a:extLst>
          </p:cNvPr>
          <p:cNvSpPr txBox="1"/>
          <p:nvPr/>
        </p:nvSpPr>
        <p:spPr>
          <a:xfrm>
            <a:off x="1370693" y="3598339"/>
            <a:ext cx="9440034" cy="1049867"/>
          </a:xfrm>
          <a:prstGeom prst="rect">
            <a:avLst/>
          </a:prstGeom>
        </p:spPr>
        <p:txBody>
          <a:bodyPr vert="horz" lIns="91440" tIns="45720" rIns="91440" bIns="45720" rtlCol="0" anchor="t">
            <a:normAutofit/>
          </a:bodyPr>
          <a:lstStyle/>
          <a:p>
            <a:pPr algn="ctr">
              <a:spcBef>
                <a:spcPct val="20000"/>
              </a:spcBef>
              <a:spcAft>
                <a:spcPts val="600"/>
              </a:spcAft>
              <a:buClr>
                <a:schemeClr val="tx2"/>
              </a:buClr>
              <a:buSzPct val="70000"/>
            </a:pPr>
            <a:r>
              <a:rPr lang="en-US" sz="2000">
                <a:ln>
                  <a:solidFill>
                    <a:schemeClr val="bg1">
                      <a:lumMod val="75000"/>
                      <a:lumOff val="25000"/>
                      <a:alpha val="10000"/>
                    </a:schemeClr>
                  </a:solidFill>
                </a:ln>
                <a:effectLst>
                  <a:outerShdw blurRad="9525" dist="25400" dir="14640000" algn="tl" rotWithShape="0">
                    <a:schemeClr val="bg1">
                      <a:alpha val="30000"/>
                    </a:schemeClr>
                  </a:outerShdw>
                </a:effectLst>
              </a:rPr>
              <a:t>Kfir Back 325345064</a:t>
            </a:r>
          </a:p>
        </p:txBody>
      </p:sp>
      <p:sp>
        <p:nvSpPr>
          <p:cNvPr id="6" name="TextBox 5">
            <a:extLst>
              <a:ext uri="{FF2B5EF4-FFF2-40B4-BE49-F238E27FC236}">
                <a16:creationId xmlns:a16="http://schemas.microsoft.com/office/drawing/2014/main" id="{38129F0D-2767-58C2-4E1F-A526C3497FCF}"/>
              </a:ext>
            </a:extLst>
          </p:cNvPr>
          <p:cNvSpPr txBox="1"/>
          <p:nvPr/>
        </p:nvSpPr>
        <p:spPr>
          <a:xfrm>
            <a:off x="645380" y="4632385"/>
            <a:ext cx="10891436" cy="646331"/>
          </a:xfrm>
          <a:prstGeom prst="rect">
            <a:avLst/>
          </a:prstGeom>
          <a:noFill/>
        </p:spPr>
        <p:txBody>
          <a:bodyPr wrap="square" rtlCol="0">
            <a:spAutoFit/>
          </a:bodyPr>
          <a:lstStyle/>
          <a:p>
            <a:pPr>
              <a:spcAft>
                <a:spcPts val="600"/>
              </a:spcAft>
            </a:pPr>
            <a:r>
              <a:rPr lang="en-US" dirty="0"/>
              <a:t>I Chose this dataset, because anti-cheat is a subject in cyber security, And because CS:GO is a video game that lacks an anti-cheat.</a:t>
            </a:r>
            <a:endParaRPr lang="en-IL"/>
          </a:p>
        </p:txBody>
      </p:sp>
    </p:spTree>
    <p:extLst>
      <p:ext uri="{BB962C8B-B14F-4D97-AF65-F5344CB8AC3E}">
        <p14:creationId xmlns:p14="http://schemas.microsoft.com/office/powerpoint/2010/main" val="408784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38E4-161F-128E-214D-6BDFFFA5B56C}"/>
              </a:ext>
            </a:extLst>
          </p:cNvPr>
          <p:cNvSpPr>
            <a:spLocks noGrp="1"/>
          </p:cNvSpPr>
          <p:nvPr>
            <p:ph type="title"/>
          </p:nvPr>
        </p:nvSpPr>
        <p:spPr>
          <a:xfrm>
            <a:off x="5146160" y="609599"/>
            <a:ext cx="5978072" cy="1104901"/>
          </a:xfrm>
        </p:spPr>
        <p:txBody>
          <a:bodyPr>
            <a:normAutofit/>
          </a:bodyPr>
          <a:lstStyle/>
          <a:p>
            <a:r>
              <a:rPr lang="en-GB"/>
              <a:t>Graphs</a:t>
            </a:r>
            <a:endParaRPr lang="he-IL"/>
          </a:p>
        </p:txBody>
      </p:sp>
      <p:pic>
        <p:nvPicPr>
          <p:cNvPr id="7" name="Picture 6" descr="A diagram of a graph&#10;&#10;AI-generated content may be incorrect.">
            <a:extLst>
              <a:ext uri="{FF2B5EF4-FFF2-40B4-BE49-F238E27FC236}">
                <a16:creationId xmlns:a16="http://schemas.microsoft.com/office/drawing/2014/main" id="{C676E542-7A59-D4AE-7AF4-0C667D862839}"/>
              </a:ext>
            </a:extLst>
          </p:cNvPr>
          <p:cNvPicPr>
            <a:picLocks noChangeAspect="1"/>
          </p:cNvPicPr>
          <p:nvPr/>
        </p:nvPicPr>
        <p:blipFill>
          <a:blip r:embed="rId3"/>
          <a:srcRect t="10070" r="-1" b="12675"/>
          <a:stretch>
            <a:fillRect/>
          </a:stretch>
        </p:blipFill>
        <p:spPr>
          <a:xfrm>
            <a:off x="20" y="10"/>
            <a:ext cx="4571629" cy="2225030"/>
          </a:xfrm>
          <a:prstGeom prst="rect">
            <a:avLst/>
          </a:prstGeom>
        </p:spPr>
      </p:pic>
      <p:pic>
        <p:nvPicPr>
          <p:cNvPr id="9" name="Picture 8" descr="A chart of a number of dots&#10;&#10;AI-generated content may be incorrect.">
            <a:extLst>
              <a:ext uri="{FF2B5EF4-FFF2-40B4-BE49-F238E27FC236}">
                <a16:creationId xmlns:a16="http://schemas.microsoft.com/office/drawing/2014/main" id="{A2D26BB2-18FF-7663-584E-37255BEF078C}"/>
              </a:ext>
            </a:extLst>
          </p:cNvPr>
          <p:cNvPicPr>
            <a:picLocks noChangeAspect="1"/>
          </p:cNvPicPr>
          <p:nvPr/>
        </p:nvPicPr>
        <p:blipFill>
          <a:blip r:embed="rId4"/>
          <a:srcRect t="16466" r="-1" b="20530"/>
          <a:stretch>
            <a:fillRect/>
          </a:stretch>
        </p:blipFill>
        <p:spPr>
          <a:xfrm>
            <a:off x="20" y="2316481"/>
            <a:ext cx="4571629" cy="2225040"/>
          </a:xfrm>
          <a:prstGeom prst="rect">
            <a:avLst/>
          </a:prstGeom>
        </p:spPr>
      </p:pic>
      <p:pic>
        <p:nvPicPr>
          <p:cNvPr id="5" name="Picture 4" descr="A graph with blue squares&#10;&#10;AI-generated content may be incorrect.">
            <a:extLst>
              <a:ext uri="{FF2B5EF4-FFF2-40B4-BE49-F238E27FC236}">
                <a16:creationId xmlns:a16="http://schemas.microsoft.com/office/drawing/2014/main" id="{311150EA-D86E-FF7B-FD29-1E5E2CBBF54D}"/>
              </a:ext>
            </a:extLst>
          </p:cNvPr>
          <p:cNvPicPr>
            <a:picLocks noChangeAspect="1"/>
          </p:cNvPicPr>
          <p:nvPr/>
        </p:nvPicPr>
        <p:blipFill>
          <a:blip r:embed="rId5"/>
          <a:srcRect r="-1" b="13474"/>
          <a:stretch>
            <a:fillRect/>
          </a:stretch>
        </p:blipFill>
        <p:spPr>
          <a:xfrm>
            <a:off x="20" y="4632959"/>
            <a:ext cx="4571629" cy="2225041"/>
          </a:xfrm>
          <a:prstGeom prst="rect">
            <a:avLst/>
          </a:prstGeom>
        </p:spPr>
      </p:pic>
      <p:pic>
        <p:nvPicPr>
          <p:cNvPr id="16" name="Picture 15">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2">
            <a:extLst>
              <a:ext uri="{FF2B5EF4-FFF2-40B4-BE49-F238E27FC236}">
                <a16:creationId xmlns:a16="http://schemas.microsoft.com/office/drawing/2014/main" id="{05432F5B-153A-8065-FB09-654D82C3D986}"/>
              </a:ext>
            </a:extLst>
          </p:cNvPr>
          <p:cNvSpPr>
            <a:spLocks noGrp="1"/>
          </p:cNvSpPr>
          <p:nvPr>
            <p:ph idx="1"/>
          </p:nvPr>
        </p:nvSpPr>
        <p:spPr>
          <a:xfrm>
            <a:off x="5146160" y="1828801"/>
            <a:ext cx="5978072" cy="3866048"/>
          </a:xfrm>
        </p:spPr>
        <p:txBody>
          <a:bodyPr anchor="ctr">
            <a:normAutofit/>
          </a:bodyPr>
          <a:lstStyle/>
          <a:p>
            <a:pPr>
              <a:buClr>
                <a:srgbClr val="F5FB37"/>
              </a:buClr>
            </a:pPr>
            <a:r>
              <a:rPr lang="en-US">
                <a:effectLst/>
              </a:rPr>
              <a:t>Raw gameplay features flow into anomaly detection and directly into clustering.</a:t>
            </a:r>
          </a:p>
          <a:p>
            <a:pPr>
              <a:buClr>
                <a:srgbClr val="F5FB37"/>
              </a:buClr>
            </a:pPr>
            <a:r>
              <a:rPr lang="en-US">
                <a:effectLst/>
              </a:rPr>
              <a:t>Detected anomalies help refine player segmentation into distinct behavior groups.</a:t>
            </a:r>
          </a:p>
          <a:p>
            <a:pPr>
              <a:buClr>
                <a:srgbClr val="F5FB37"/>
              </a:buClr>
            </a:pPr>
            <a:r>
              <a:rPr lang="en-US">
                <a:effectLst/>
              </a:rPr>
              <a:t>Players are grouped into segments based on aiming behavior.</a:t>
            </a:r>
          </a:p>
          <a:p>
            <a:pPr>
              <a:buClr>
                <a:srgbClr val="F5FB37"/>
              </a:buClr>
            </a:pPr>
            <a:r>
              <a:rPr lang="en-US">
                <a:effectLst/>
              </a:rPr>
              <a:t>Clusters highlight distinct aiming patterns and potential cheating behavior.</a:t>
            </a:r>
          </a:p>
          <a:p>
            <a:pPr>
              <a:buClr>
                <a:srgbClr val="F5FB37"/>
              </a:buClr>
            </a:pPr>
            <a:r>
              <a:rPr lang="en-US"/>
              <a:t>Vertical aiming behavior is the key weak point for detecting cheaters.</a:t>
            </a:r>
            <a:endParaRPr lang="he-IL"/>
          </a:p>
        </p:txBody>
      </p:sp>
    </p:spTree>
    <p:extLst>
      <p:ext uri="{BB962C8B-B14F-4D97-AF65-F5344CB8AC3E}">
        <p14:creationId xmlns:p14="http://schemas.microsoft.com/office/powerpoint/2010/main" val="196775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FCC5-7D0C-4FC4-5974-E163EC479B61}"/>
              </a:ext>
            </a:extLst>
          </p:cNvPr>
          <p:cNvSpPr>
            <a:spLocks noGrp="1"/>
          </p:cNvSpPr>
          <p:nvPr>
            <p:ph type="title"/>
          </p:nvPr>
        </p:nvSpPr>
        <p:spPr>
          <a:xfrm>
            <a:off x="913795" y="609600"/>
            <a:ext cx="10353762" cy="970450"/>
          </a:xfrm>
        </p:spPr>
        <p:txBody>
          <a:bodyPr>
            <a:normAutofit/>
          </a:bodyPr>
          <a:lstStyle/>
          <a:p>
            <a:r>
              <a:rPr lang="en-GB"/>
              <a:t>Models</a:t>
            </a:r>
            <a:endParaRPr lang="he-IL"/>
          </a:p>
        </p:txBody>
      </p:sp>
      <p:sp>
        <p:nvSpPr>
          <p:cNvPr id="3" name="Content Placeholder 2">
            <a:extLst>
              <a:ext uri="{FF2B5EF4-FFF2-40B4-BE49-F238E27FC236}">
                <a16:creationId xmlns:a16="http://schemas.microsoft.com/office/drawing/2014/main" id="{A447524A-74EE-A38B-2578-1772B504332C}"/>
              </a:ext>
            </a:extLst>
          </p:cNvPr>
          <p:cNvSpPr>
            <a:spLocks noGrp="1"/>
          </p:cNvSpPr>
          <p:nvPr>
            <p:ph idx="1"/>
          </p:nvPr>
        </p:nvSpPr>
        <p:spPr>
          <a:xfrm>
            <a:off x="913795" y="1732449"/>
            <a:ext cx="5546272" cy="4058751"/>
          </a:xfrm>
        </p:spPr>
        <p:txBody>
          <a:bodyPr anchor="ctr">
            <a:normAutofit/>
          </a:bodyPr>
          <a:lstStyle/>
          <a:p>
            <a:pPr marL="36900" indent="0">
              <a:lnSpc>
                <a:spcPct val="90000"/>
              </a:lnSpc>
              <a:buClr>
                <a:srgbClr val="0A6CE4"/>
              </a:buClr>
              <a:buNone/>
            </a:pPr>
            <a:r>
              <a:rPr lang="en-US" sz="1400" dirty="0"/>
              <a:t>Why Neural Network (NN) and Why It’s the Best Choice</a:t>
            </a:r>
          </a:p>
          <a:p>
            <a:pPr>
              <a:lnSpc>
                <a:spcPct val="90000"/>
              </a:lnSpc>
              <a:buClr>
                <a:srgbClr val="0A6CE4"/>
              </a:buClr>
            </a:pPr>
            <a:r>
              <a:rPr lang="en-US" sz="1400" dirty="0"/>
              <a:t>Captures Complex Patterns:</a:t>
            </a:r>
            <a:br>
              <a:rPr lang="en-US" sz="1400" dirty="0"/>
            </a:br>
            <a:r>
              <a:rPr lang="en-US" sz="1400" dirty="0"/>
              <a:t>Cheating behavior in CS:GO isn’t just based on static values—it involves temporal and nonlinear relationships between aiming, crosshair alignment, and firing patterns. Neural networks can model these complex feature interactions better than Logistic Regression or Decision Trees.</a:t>
            </a:r>
          </a:p>
          <a:p>
            <a:pPr>
              <a:lnSpc>
                <a:spcPct val="90000"/>
              </a:lnSpc>
              <a:buClr>
                <a:srgbClr val="0A6CE4"/>
              </a:buClr>
            </a:pPr>
            <a:r>
              <a:rPr lang="en-US" sz="1400" dirty="0"/>
              <a:t>Preserves Temporal Dynamics:</a:t>
            </a:r>
            <a:br>
              <a:rPr lang="en-US" sz="1400" dirty="0"/>
            </a:br>
            <a:r>
              <a:rPr lang="en-US" sz="1400" dirty="0"/>
              <a:t>Unlike tree models that treat each sample independently, the NN can process the entire 30-tick sequence, learning how player behavior evolves over time—a key aspect of cheat detection.</a:t>
            </a:r>
          </a:p>
          <a:p>
            <a:pPr>
              <a:lnSpc>
                <a:spcPct val="90000"/>
              </a:lnSpc>
              <a:buClr>
                <a:srgbClr val="0A6CE4"/>
              </a:buClr>
            </a:pPr>
            <a:r>
              <a:rPr lang="en-US" sz="1400" dirty="0"/>
              <a:t>Improved Performance:</a:t>
            </a:r>
            <a:br>
              <a:rPr lang="en-US" sz="1400" dirty="0"/>
            </a:br>
            <a:r>
              <a:rPr lang="en-US" sz="1400" dirty="0"/>
              <a:t>Early tests showed Logistic Regression improved over Decision Trees but still had low recall for cheaters. Neural networks, with multiple hidden layers and nonlinear activations, can better separate subtle cheating patterns from legitimate play.</a:t>
            </a:r>
          </a:p>
        </p:txBody>
      </p:sp>
      <p:pic>
        <p:nvPicPr>
          <p:cNvPr id="11266" name="Picture 2" descr="What is a machine learning model? | Microsoft Learn">
            <a:extLst>
              <a:ext uri="{FF2B5EF4-FFF2-40B4-BE49-F238E27FC236}">
                <a16:creationId xmlns:a16="http://schemas.microsoft.com/office/drawing/2014/main" id="{8D285B17-D5C4-ED0E-8518-4C93D33745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867423"/>
            <a:ext cx="4065464" cy="178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21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88C4-2AA3-C68A-C8E7-2E358023063C}"/>
              </a:ext>
            </a:extLst>
          </p:cNvPr>
          <p:cNvSpPr>
            <a:spLocks noGrp="1"/>
          </p:cNvSpPr>
          <p:nvPr>
            <p:ph type="title"/>
          </p:nvPr>
        </p:nvSpPr>
        <p:spPr>
          <a:xfrm>
            <a:off x="913796" y="609600"/>
            <a:ext cx="5168052" cy="1117600"/>
          </a:xfrm>
        </p:spPr>
        <p:txBody>
          <a:bodyPr>
            <a:normAutofit/>
          </a:bodyPr>
          <a:lstStyle/>
          <a:p>
            <a:r>
              <a:rPr lang="en-GB"/>
              <a:t>Reporting</a:t>
            </a:r>
            <a:endParaRPr lang="he-IL"/>
          </a:p>
        </p:txBody>
      </p:sp>
      <p:sp>
        <p:nvSpPr>
          <p:cNvPr id="3" name="Content Placeholder 2">
            <a:extLst>
              <a:ext uri="{FF2B5EF4-FFF2-40B4-BE49-F238E27FC236}">
                <a16:creationId xmlns:a16="http://schemas.microsoft.com/office/drawing/2014/main" id="{68184159-1C43-0C74-D85B-783007FF8634}"/>
              </a:ext>
            </a:extLst>
          </p:cNvPr>
          <p:cNvSpPr>
            <a:spLocks noGrp="1"/>
          </p:cNvSpPr>
          <p:nvPr>
            <p:ph idx="1"/>
          </p:nvPr>
        </p:nvSpPr>
        <p:spPr>
          <a:xfrm>
            <a:off x="913796" y="1828800"/>
            <a:ext cx="5168052" cy="3962400"/>
          </a:xfrm>
        </p:spPr>
        <p:txBody>
          <a:bodyPr>
            <a:normAutofit/>
          </a:bodyPr>
          <a:lstStyle/>
          <a:p>
            <a:pPr>
              <a:buClr>
                <a:srgbClr val="76D375"/>
              </a:buClr>
            </a:pPr>
            <a:r>
              <a:rPr lang="en-US" dirty="0">
                <a:effectLst/>
              </a:rPr>
              <a:t>The </a:t>
            </a:r>
            <a:r>
              <a:rPr lang="en-US" dirty="0" err="1">
                <a:effectLst/>
              </a:rPr>
              <a:t>XGBoost</a:t>
            </a:r>
            <a:r>
              <a:rPr lang="en-US" dirty="0">
                <a:effectLst/>
              </a:rPr>
              <a:t> model achieved an overall accuracy of 85%, performing very well at detecting legit players (99% recall) but struggling to identify cheaters (17% recall). This imbalance is largely due to the dataset having many more legit samples (2000) than cheaters (400), leading the model to favor predicting legit labels. As shown in the confusion matrix, 330 cheaters were misclassified as legit while only 70 were correctly flagged.</a:t>
            </a:r>
            <a:endParaRPr lang="en-US">
              <a:effectLst/>
            </a:endParaRPr>
          </a:p>
        </p:txBody>
      </p:sp>
      <p:pic>
        <p:nvPicPr>
          <p:cNvPr id="22" name="Picture 2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6" name="Picture 5">
            <a:extLst>
              <a:ext uri="{FF2B5EF4-FFF2-40B4-BE49-F238E27FC236}">
                <a16:creationId xmlns:a16="http://schemas.microsoft.com/office/drawing/2014/main" id="{372EA51B-85D2-9C3A-46AA-C525F1C4A3DA}"/>
              </a:ext>
            </a:extLst>
          </p:cNvPr>
          <p:cNvPicPr>
            <a:picLocks noChangeAspect="1"/>
          </p:cNvPicPr>
          <p:nvPr/>
        </p:nvPicPr>
        <p:blipFill>
          <a:blip r:embed="rId4"/>
          <a:stretch>
            <a:fillRect/>
          </a:stretch>
        </p:blipFill>
        <p:spPr>
          <a:xfrm>
            <a:off x="7547337" y="609601"/>
            <a:ext cx="3309779" cy="2507158"/>
          </a:xfrm>
          <a:prstGeom prst="rect">
            <a:avLst/>
          </a:prstGeom>
        </p:spPr>
      </p:pic>
      <p:pic>
        <p:nvPicPr>
          <p:cNvPr id="9" name="Picture 8">
            <a:extLst>
              <a:ext uri="{FF2B5EF4-FFF2-40B4-BE49-F238E27FC236}">
                <a16:creationId xmlns:a16="http://schemas.microsoft.com/office/drawing/2014/main" id="{C3A38ED2-B537-B9BD-FAF3-30D1945234EA}"/>
              </a:ext>
            </a:extLst>
          </p:cNvPr>
          <p:cNvPicPr>
            <a:picLocks noChangeAspect="1"/>
          </p:cNvPicPr>
          <p:nvPr/>
        </p:nvPicPr>
        <p:blipFill>
          <a:blip r:embed="rId5"/>
          <a:stretch>
            <a:fillRect/>
          </a:stretch>
        </p:blipFill>
        <p:spPr>
          <a:xfrm>
            <a:off x="7264936" y="3746603"/>
            <a:ext cx="3874581" cy="1569204"/>
          </a:xfrm>
          <a:prstGeom prst="rect">
            <a:avLst/>
          </a:prstGeom>
        </p:spPr>
      </p:pic>
    </p:spTree>
    <p:extLst>
      <p:ext uri="{BB962C8B-B14F-4D97-AF65-F5344CB8AC3E}">
        <p14:creationId xmlns:p14="http://schemas.microsoft.com/office/powerpoint/2010/main" val="206406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314" name="Picture 2" descr="News: HR Technology: Building the base for future growth — People Matters">
            <a:extLst>
              <a:ext uri="{FF2B5EF4-FFF2-40B4-BE49-F238E27FC236}">
                <a16:creationId xmlns:a16="http://schemas.microsoft.com/office/drawing/2014/main" id="{85732459-DA72-E484-E453-83F9822F2616}"/>
              </a:ext>
            </a:extLst>
          </p:cNvPr>
          <p:cNvPicPr>
            <a:picLocks noChangeAspect="1" noChangeArrowheads="1"/>
          </p:cNvPicPr>
          <p:nvPr/>
        </p:nvPicPr>
        <p:blipFill>
          <a:blip r:embed="rId3">
            <a:duotone>
              <a:prstClr val="black"/>
              <a:schemeClr val="tx2">
                <a:tint val="45000"/>
                <a:satMod val="400000"/>
              </a:schemeClr>
            </a:duotone>
            <a:alphaModFix amt="35000"/>
            <a:extLst>
              <a:ext uri="{28A0092B-C50C-407E-A947-70E740481C1C}">
                <a14:useLocalDpi xmlns:a14="http://schemas.microsoft.com/office/drawing/2010/main" val="0"/>
              </a:ext>
            </a:extLst>
          </a:blip>
          <a:srcRect/>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BF6145-E699-8511-B367-FEB7EB276238}"/>
              </a:ext>
            </a:extLst>
          </p:cNvPr>
          <p:cNvSpPr>
            <a:spLocks noGrp="1"/>
          </p:cNvSpPr>
          <p:nvPr>
            <p:ph type="title"/>
          </p:nvPr>
        </p:nvSpPr>
        <p:spPr>
          <a:xfrm>
            <a:off x="913795" y="609600"/>
            <a:ext cx="10353762" cy="970450"/>
          </a:xfrm>
        </p:spPr>
        <p:txBody>
          <a:bodyPr>
            <a:normAutofit/>
          </a:bodyPr>
          <a:lstStyle/>
          <a:p>
            <a:r>
              <a:rPr lang="en-GB"/>
              <a:t>Improve</a:t>
            </a:r>
            <a:endParaRPr lang="he-IL"/>
          </a:p>
        </p:txBody>
      </p:sp>
      <p:sp>
        <p:nvSpPr>
          <p:cNvPr id="3" name="Content Placeholder 2">
            <a:extLst>
              <a:ext uri="{FF2B5EF4-FFF2-40B4-BE49-F238E27FC236}">
                <a16:creationId xmlns:a16="http://schemas.microsoft.com/office/drawing/2014/main" id="{F3F20473-7B88-48DC-0678-0DAFC797D1C3}"/>
              </a:ext>
            </a:extLst>
          </p:cNvPr>
          <p:cNvSpPr>
            <a:spLocks noGrp="1"/>
          </p:cNvSpPr>
          <p:nvPr>
            <p:ph idx="1"/>
          </p:nvPr>
        </p:nvSpPr>
        <p:spPr>
          <a:xfrm>
            <a:off x="913795" y="1732449"/>
            <a:ext cx="10353762" cy="4058751"/>
          </a:xfrm>
        </p:spPr>
        <p:txBody>
          <a:bodyPr anchor="ctr">
            <a:normAutofit/>
          </a:bodyPr>
          <a:lstStyle/>
          <a:p>
            <a:pPr marL="36900" indent="0">
              <a:buClr>
                <a:srgbClr val="87D8E0"/>
              </a:buClr>
              <a:buNone/>
            </a:pPr>
            <a:r>
              <a:rPr lang="en-US" dirty="0"/>
              <a:t>I believe that with more informative features—such as reaction time, headshot percentage, and gun recoil control—the model could achieve significantly better performance.</a:t>
            </a:r>
            <a:br>
              <a:rPr lang="en-US" dirty="0"/>
            </a:br>
            <a:r>
              <a:rPr lang="en-US" dirty="0"/>
              <a:t>Additionally, having access to a larger and more balanced dataset of cheaters would improve training and reduce prediction bias.</a:t>
            </a:r>
            <a:endParaRPr lang="he-IL" dirty="0"/>
          </a:p>
        </p:txBody>
      </p:sp>
    </p:spTree>
    <p:extLst>
      <p:ext uri="{BB962C8B-B14F-4D97-AF65-F5344CB8AC3E}">
        <p14:creationId xmlns:p14="http://schemas.microsoft.com/office/powerpoint/2010/main" val="78779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9DBF1-E901-3F61-B212-7C358637770D}"/>
              </a:ext>
            </a:extLst>
          </p:cNvPr>
          <p:cNvSpPr>
            <a:spLocks noGrp="1"/>
          </p:cNvSpPr>
          <p:nvPr>
            <p:ph type="ctrTitle"/>
          </p:nvPr>
        </p:nvSpPr>
        <p:spPr>
          <a:xfrm>
            <a:off x="5139236" y="1097280"/>
            <a:ext cx="6043875" cy="4626864"/>
          </a:xfrm>
        </p:spPr>
        <p:txBody>
          <a:bodyPr anchor="ctr">
            <a:normAutofit/>
          </a:bodyPr>
          <a:lstStyle/>
          <a:p>
            <a:pPr algn="l"/>
            <a:r>
              <a:rPr lang="en-US"/>
              <a:t>Summary</a:t>
            </a:r>
            <a:endParaRPr lang="en-IL"/>
          </a:p>
        </p:txBody>
      </p:sp>
      <p:sp>
        <p:nvSpPr>
          <p:cNvPr id="3" name="Subtitle 2">
            <a:extLst>
              <a:ext uri="{FF2B5EF4-FFF2-40B4-BE49-F238E27FC236}">
                <a16:creationId xmlns:a16="http://schemas.microsoft.com/office/drawing/2014/main" id="{86DF8401-8675-F391-18E3-E3349D40670C}"/>
              </a:ext>
            </a:extLst>
          </p:cNvPr>
          <p:cNvSpPr>
            <a:spLocks noGrp="1"/>
          </p:cNvSpPr>
          <p:nvPr>
            <p:ph type="subTitle" idx="1"/>
          </p:nvPr>
        </p:nvSpPr>
        <p:spPr>
          <a:xfrm>
            <a:off x="913795" y="1097280"/>
            <a:ext cx="3256177" cy="4626863"/>
          </a:xfrm>
        </p:spPr>
        <p:txBody>
          <a:bodyPr anchor="ctr">
            <a:normAutofit/>
          </a:bodyPr>
          <a:lstStyle/>
          <a:p>
            <a:pPr algn="r">
              <a:lnSpc>
                <a:spcPct val="90000"/>
              </a:lnSpc>
            </a:pPr>
            <a:r>
              <a:rPr lang="en-US" sz="1600" dirty="0">
                <a:effectLst/>
              </a:rPr>
              <a:t>The project successfully builds an anti-cheat model for CS:GO using multiple approaches, and </a:t>
            </a:r>
            <a:r>
              <a:rPr lang="en-US" sz="1600" dirty="0" err="1">
                <a:effectLst/>
              </a:rPr>
              <a:t>XGBoost</a:t>
            </a:r>
            <a:r>
              <a:rPr lang="en-US" sz="1600" dirty="0">
                <a:effectLst/>
              </a:rPr>
              <a:t>. The </a:t>
            </a:r>
            <a:r>
              <a:rPr lang="en-US" sz="1600" dirty="0" err="1">
                <a:effectLst/>
              </a:rPr>
              <a:t>XGBoost</a:t>
            </a:r>
            <a:r>
              <a:rPr lang="en-US" sz="1600" dirty="0">
                <a:effectLst/>
              </a:rPr>
              <a:t> model achieved the best performance with 85% accuracy, performing well in detecting legit players (99% recall) but struggling to identify cheaters (17% recall). Feature importance analysis shows that vertical aiming adjustments (</a:t>
            </a:r>
            <a:r>
              <a:rPr lang="en-US" sz="1600" dirty="0" err="1">
                <a:effectLst/>
              </a:rPr>
              <a:t>AttackerDeltaPitch</a:t>
            </a:r>
            <a:r>
              <a:rPr lang="en-US" sz="1600" dirty="0">
                <a:effectLst/>
              </a:rPr>
              <a:t>) and </a:t>
            </a:r>
            <a:r>
              <a:rPr lang="en-US" sz="1600" dirty="0" err="1">
                <a:effectLst/>
              </a:rPr>
              <a:t>CrosshairToVictimPitch</a:t>
            </a:r>
            <a:r>
              <a:rPr lang="en-US" sz="1600" dirty="0">
                <a:effectLst/>
              </a:rPr>
              <a:t> are the most significant indicators of cheating behavior. Outlier detection methods (IQR, Z-score, Isolation Forest) and data visualizations help better understand the dataset’s distribution and potential anomalies.</a:t>
            </a:r>
          </a:p>
          <a:p>
            <a:pPr algn="r">
              <a:lnSpc>
                <a:spcPct val="90000"/>
              </a:lnSpc>
            </a:pPr>
            <a:endParaRPr lang="en-IL" sz="1600" dirty="0"/>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39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356F-D084-7260-B140-70695BFC7498}"/>
              </a:ext>
            </a:extLst>
          </p:cNvPr>
          <p:cNvSpPr>
            <a:spLocks noGrp="1"/>
          </p:cNvSpPr>
          <p:nvPr>
            <p:ph type="title"/>
          </p:nvPr>
        </p:nvSpPr>
        <p:spPr>
          <a:xfrm>
            <a:off x="913795" y="609600"/>
            <a:ext cx="5978072" cy="1329596"/>
          </a:xfrm>
        </p:spPr>
        <p:txBody>
          <a:bodyPr>
            <a:normAutofit/>
          </a:bodyPr>
          <a:lstStyle/>
          <a:p>
            <a:r>
              <a:rPr lang="en-GB"/>
              <a:t>Systems stage</a:t>
            </a:r>
            <a:br>
              <a:rPr lang="en-GB"/>
            </a:br>
            <a:endParaRPr lang="he-IL"/>
          </a:p>
        </p:txBody>
      </p:sp>
      <p:sp>
        <p:nvSpPr>
          <p:cNvPr id="3" name="Content Placeholder 2">
            <a:extLst>
              <a:ext uri="{FF2B5EF4-FFF2-40B4-BE49-F238E27FC236}">
                <a16:creationId xmlns:a16="http://schemas.microsoft.com/office/drawing/2014/main" id="{6261EE31-54CE-282C-31CB-E0390F9D2353}"/>
              </a:ext>
            </a:extLst>
          </p:cNvPr>
          <p:cNvSpPr>
            <a:spLocks noGrp="1"/>
          </p:cNvSpPr>
          <p:nvPr>
            <p:ph idx="1"/>
          </p:nvPr>
        </p:nvSpPr>
        <p:spPr>
          <a:xfrm>
            <a:off x="913795" y="2127623"/>
            <a:ext cx="5978072" cy="3567225"/>
          </a:xfrm>
        </p:spPr>
        <p:txBody>
          <a:bodyPr anchor="ctr">
            <a:normAutofit/>
          </a:bodyPr>
          <a:lstStyle/>
          <a:p>
            <a:pPr fontAlgn="base">
              <a:lnSpc>
                <a:spcPct val="90000"/>
              </a:lnSpc>
              <a:buClr>
                <a:srgbClr val="40C9F3"/>
              </a:buClr>
            </a:pPr>
            <a:r>
              <a:rPr lang="en-GB" sz="1400"/>
              <a:t>File system</a:t>
            </a:r>
            <a:br>
              <a:rPr lang="en-GB" sz="1400"/>
            </a:br>
            <a:endParaRPr lang="en-GB" sz="1400"/>
          </a:p>
          <a:p>
            <a:pPr fontAlgn="base">
              <a:lnSpc>
                <a:spcPct val="90000"/>
              </a:lnSpc>
              <a:buClr>
                <a:srgbClr val="40C9F3"/>
              </a:buClr>
            </a:pPr>
            <a:r>
              <a:rPr lang="en-US" sz="1400"/>
              <a:t>Data includes 10 000 clean players and 2 000 cheaters.</a:t>
            </a:r>
            <a:br>
              <a:rPr lang="en-US" sz="1400"/>
            </a:br>
            <a:r>
              <a:rPr lang="en-US" sz="1400"/>
              <a:t>Data is in shape (players, 30, 192, 5).</a:t>
            </a:r>
          </a:p>
          <a:p>
            <a:pPr fontAlgn="base">
              <a:lnSpc>
                <a:spcPct val="90000"/>
              </a:lnSpc>
              <a:buClr>
                <a:srgbClr val="40C9F3"/>
              </a:buClr>
            </a:pPr>
            <a:r>
              <a:rPr lang="en-US" sz="1400"/>
              <a:t>30 = number of engagements per player (always 30)</a:t>
            </a:r>
            <a:br>
              <a:rPr lang="en-US" sz="1400"/>
            </a:br>
            <a:endParaRPr lang="en-US" sz="1400"/>
          </a:p>
          <a:p>
            <a:pPr fontAlgn="base">
              <a:lnSpc>
                <a:spcPct val="90000"/>
              </a:lnSpc>
              <a:buClr>
                <a:srgbClr val="40C9F3"/>
              </a:buClr>
            </a:pPr>
            <a:r>
              <a:rPr lang="en-US" sz="1400"/>
              <a:t>192 = timesteps, ticks around the engagement (5 seconds before, 1 second after)</a:t>
            </a:r>
            <a:br>
              <a:rPr lang="en-US" sz="1400"/>
            </a:br>
            <a:endParaRPr lang="en-US" sz="1400"/>
          </a:p>
          <a:p>
            <a:pPr fontAlgn="base">
              <a:lnSpc>
                <a:spcPct val="90000"/>
              </a:lnSpc>
              <a:buClr>
                <a:srgbClr val="40C9F3"/>
              </a:buClr>
            </a:pPr>
            <a:r>
              <a:rPr lang="en-US" sz="1400"/>
              <a:t>5 = input variables: </a:t>
            </a:r>
            <a:r>
              <a:rPr lang="en-US" sz="1400" err="1"/>
              <a:t>AttackerDeltaYaw</a:t>
            </a:r>
            <a:r>
              <a:rPr lang="en-US" sz="1400"/>
              <a:t>, </a:t>
            </a:r>
            <a:r>
              <a:rPr lang="en-US" sz="1400" err="1"/>
              <a:t>AttackerDeltaPitch</a:t>
            </a:r>
            <a:r>
              <a:rPr lang="en-US" sz="1400"/>
              <a:t>, </a:t>
            </a:r>
            <a:r>
              <a:rPr lang="en-US" sz="1400" err="1"/>
              <a:t>CrosshairToVictimYaw</a:t>
            </a:r>
            <a:r>
              <a:rPr lang="en-US" sz="1400"/>
              <a:t>, </a:t>
            </a:r>
            <a:r>
              <a:rPr lang="en-US" sz="1400" err="1"/>
              <a:t>CrosshairToVictimPitch</a:t>
            </a:r>
            <a:r>
              <a:rPr lang="en-US" sz="1400"/>
              <a:t>, Firing</a:t>
            </a:r>
          </a:p>
          <a:p>
            <a:pPr fontAlgn="base">
              <a:lnSpc>
                <a:spcPct val="90000"/>
              </a:lnSpc>
              <a:buClr>
                <a:srgbClr val="40C9F3"/>
              </a:buClr>
            </a:pPr>
            <a:r>
              <a:rPr lang="en-US" sz="1400"/>
              <a:t>Firing is 1 or 0 and the rest are normal floats (all the data is stored in float32 </a:t>
            </a:r>
            <a:r>
              <a:rPr lang="en-US" sz="1400" err="1"/>
              <a:t>numpy</a:t>
            </a:r>
            <a:r>
              <a:rPr lang="en-US" sz="1400"/>
              <a:t> arrays).</a:t>
            </a:r>
            <a:endParaRPr lang="en-GB" sz="1400"/>
          </a:p>
          <a:p>
            <a:pPr>
              <a:lnSpc>
                <a:spcPct val="90000"/>
              </a:lnSpc>
              <a:buClr>
                <a:srgbClr val="40C9F3"/>
              </a:buClr>
            </a:pPr>
            <a:r>
              <a:rPr lang="en-US" sz="1400"/>
              <a:t>I found it on </a:t>
            </a:r>
            <a:r>
              <a:rPr lang="en-US" sz="1400">
                <a:hlinkClick r:id="rId3"/>
              </a:rPr>
              <a:t>Kaggle</a:t>
            </a:r>
            <a:endParaRPr lang="he-IL" sz="1400"/>
          </a:p>
        </p:txBody>
      </p:sp>
      <p:pic>
        <p:nvPicPr>
          <p:cNvPr id="3074" name="Picture 2" descr="Hard Drive File Systems and Why They Matter | Sweetwater">
            <a:extLst>
              <a:ext uri="{FF2B5EF4-FFF2-40B4-BE49-F238E27FC236}">
                <a16:creationId xmlns:a16="http://schemas.microsoft.com/office/drawing/2014/main" id="{9226F8E7-BB90-DE2E-ACD0-F942F9FBD1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2316121"/>
            <a:ext cx="3995592" cy="175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75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C4FE-0DF6-EE9B-3501-8C538205EEB5}"/>
              </a:ext>
            </a:extLst>
          </p:cNvPr>
          <p:cNvSpPr>
            <a:spLocks noGrp="1"/>
          </p:cNvSpPr>
          <p:nvPr>
            <p:ph type="title"/>
          </p:nvPr>
        </p:nvSpPr>
        <p:spPr>
          <a:xfrm>
            <a:off x="913795" y="609600"/>
            <a:ext cx="5978072" cy="1329596"/>
          </a:xfrm>
        </p:spPr>
        <p:txBody>
          <a:bodyPr>
            <a:normAutofit/>
          </a:bodyPr>
          <a:lstStyle/>
          <a:p>
            <a:r>
              <a:rPr lang="en-GB"/>
              <a:t>Meta data </a:t>
            </a:r>
            <a:endParaRPr lang="he-IL"/>
          </a:p>
        </p:txBody>
      </p:sp>
      <p:sp>
        <p:nvSpPr>
          <p:cNvPr id="3" name="Content Placeholder 2">
            <a:extLst>
              <a:ext uri="{FF2B5EF4-FFF2-40B4-BE49-F238E27FC236}">
                <a16:creationId xmlns:a16="http://schemas.microsoft.com/office/drawing/2014/main" id="{F043DE2B-3C0E-209A-A74C-238D14B9F496}"/>
              </a:ext>
            </a:extLst>
          </p:cNvPr>
          <p:cNvSpPr>
            <a:spLocks noGrp="1"/>
          </p:cNvSpPr>
          <p:nvPr>
            <p:ph idx="1"/>
          </p:nvPr>
        </p:nvSpPr>
        <p:spPr>
          <a:xfrm>
            <a:off x="913795" y="2127623"/>
            <a:ext cx="5978072" cy="3567225"/>
          </a:xfrm>
        </p:spPr>
        <p:txBody>
          <a:bodyPr anchor="ctr">
            <a:normAutofit/>
          </a:bodyPr>
          <a:lstStyle/>
          <a:p>
            <a:pPr>
              <a:buClr>
                <a:srgbClr val="D7B66A"/>
              </a:buClr>
            </a:pPr>
            <a:r>
              <a:rPr lang="en-GB"/>
              <a:t>Data size - (12000, 30, 192, 5)</a:t>
            </a:r>
          </a:p>
          <a:p>
            <a:pPr>
              <a:buClr>
                <a:srgbClr val="D7B66A"/>
              </a:buClr>
            </a:pPr>
            <a:r>
              <a:rPr lang="en-GB"/>
              <a:t>Missing data - None</a:t>
            </a:r>
          </a:p>
          <a:p>
            <a:pPr>
              <a:buClr>
                <a:srgbClr val="D7B66A"/>
              </a:buClr>
            </a:pPr>
            <a:r>
              <a:rPr lang="en-GB"/>
              <a:t>Special values - None</a:t>
            </a:r>
          </a:p>
          <a:p>
            <a:pPr>
              <a:buClr>
                <a:srgbClr val="D7B66A"/>
              </a:buClr>
            </a:pPr>
            <a:endParaRPr lang="he-IL"/>
          </a:p>
        </p:txBody>
      </p:sp>
      <p:pic>
        <p:nvPicPr>
          <p:cNvPr id="4100" name="Picture 4" descr="Data vs Metadata - do you know the difference? - Dataedo Blog">
            <a:extLst>
              <a:ext uri="{FF2B5EF4-FFF2-40B4-BE49-F238E27FC236}">
                <a16:creationId xmlns:a16="http://schemas.microsoft.com/office/drawing/2014/main" id="{218FCF47-8484-E3F1-0F46-1B3EE96665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2945" y="2151303"/>
            <a:ext cx="3995592" cy="208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7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B858-98DC-F874-F9B3-EF9646234EE5}"/>
              </a:ext>
            </a:extLst>
          </p:cNvPr>
          <p:cNvSpPr>
            <a:spLocks noGrp="1"/>
          </p:cNvSpPr>
          <p:nvPr>
            <p:ph type="title"/>
          </p:nvPr>
        </p:nvSpPr>
        <p:spPr>
          <a:xfrm>
            <a:off x="6580651" y="609600"/>
            <a:ext cx="4469936" cy="1905000"/>
          </a:xfrm>
        </p:spPr>
        <p:txBody>
          <a:bodyPr vert="horz" lIns="91440" tIns="45720" rIns="91440" bIns="45720" rtlCol="0" anchor="ctr">
            <a:normAutofit/>
          </a:bodyPr>
          <a:lstStyle/>
          <a:p>
            <a:pPr algn="l"/>
            <a:r>
              <a:rPr lang="en-US"/>
              <a:t>Data Statistics </a:t>
            </a:r>
          </a:p>
        </p:txBody>
      </p:sp>
      <p:pic>
        <p:nvPicPr>
          <p:cNvPr id="13" name="Picture 12">
            <a:extLst>
              <a:ext uri="{FF2B5EF4-FFF2-40B4-BE49-F238E27FC236}">
                <a16:creationId xmlns:a16="http://schemas.microsoft.com/office/drawing/2014/main" id="{745EA1C9-34DB-6EFE-864D-306EE8E17BCC}"/>
              </a:ext>
            </a:extLst>
          </p:cNvPr>
          <p:cNvPicPr>
            <a:picLocks noChangeAspect="1"/>
          </p:cNvPicPr>
          <p:nvPr/>
        </p:nvPicPr>
        <p:blipFill>
          <a:blip r:embed="rId3"/>
          <a:srcRect l="29257" r="22316" b="-3"/>
          <a:stretch>
            <a:fillRect/>
          </a:stretch>
        </p:blipFill>
        <p:spPr>
          <a:xfrm>
            <a:off x="166654" y="141983"/>
            <a:ext cx="2807208" cy="3217333"/>
          </a:xfrm>
          <a:prstGeom prst="rect">
            <a:avLst/>
          </a:prstGeom>
        </p:spPr>
      </p:pic>
      <p:pic>
        <p:nvPicPr>
          <p:cNvPr id="7" name="Picture 6">
            <a:extLst>
              <a:ext uri="{FF2B5EF4-FFF2-40B4-BE49-F238E27FC236}">
                <a16:creationId xmlns:a16="http://schemas.microsoft.com/office/drawing/2014/main" id="{3D0C70F2-F283-4F09-38BD-70978C8DB189}"/>
              </a:ext>
            </a:extLst>
          </p:cNvPr>
          <p:cNvPicPr>
            <a:picLocks noChangeAspect="1"/>
          </p:cNvPicPr>
          <p:nvPr/>
        </p:nvPicPr>
        <p:blipFill>
          <a:blip r:embed="rId4"/>
          <a:srcRect l="34296" r="16851" b="-1"/>
          <a:stretch>
            <a:fillRect/>
          </a:stretch>
        </p:blipFill>
        <p:spPr>
          <a:xfrm>
            <a:off x="3122644" y="141984"/>
            <a:ext cx="2806701" cy="3217333"/>
          </a:xfrm>
          <a:prstGeom prst="rect">
            <a:avLst/>
          </a:prstGeom>
        </p:spPr>
      </p:pic>
      <p:pic>
        <p:nvPicPr>
          <p:cNvPr id="9" name="Picture 8">
            <a:extLst>
              <a:ext uri="{FF2B5EF4-FFF2-40B4-BE49-F238E27FC236}">
                <a16:creationId xmlns:a16="http://schemas.microsoft.com/office/drawing/2014/main" id="{A4142ECF-52EB-7216-8365-9F6C559D1134}"/>
              </a:ext>
            </a:extLst>
          </p:cNvPr>
          <p:cNvPicPr>
            <a:picLocks noChangeAspect="1"/>
          </p:cNvPicPr>
          <p:nvPr/>
        </p:nvPicPr>
        <p:blipFill>
          <a:blip r:embed="rId5"/>
          <a:srcRect l="35834" r="15762" b="3"/>
          <a:stretch>
            <a:fillRect/>
          </a:stretch>
        </p:blipFill>
        <p:spPr>
          <a:xfrm>
            <a:off x="166654" y="3497328"/>
            <a:ext cx="2807208" cy="3218688"/>
          </a:xfrm>
          <a:prstGeom prst="rect">
            <a:avLst/>
          </a:prstGeom>
        </p:spPr>
      </p:pic>
      <p:pic>
        <p:nvPicPr>
          <p:cNvPr id="15" name="Picture 14">
            <a:extLst>
              <a:ext uri="{FF2B5EF4-FFF2-40B4-BE49-F238E27FC236}">
                <a16:creationId xmlns:a16="http://schemas.microsoft.com/office/drawing/2014/main" id="{A6898A95-9A54-54DD-25BD-ECF8D34F5FD2}"/>
              </a:ext>
            </a:extLst>
          </p:cNvPr>
          <p:cNvPicPr>
            <a:picLocks noChangeAspect="1"/>
          </p:cNvPicPr>
          <p:nvPr/>
        </p:nvPicPr>
        <p:blipFill>
          <a:blip r:embed="rId6"/>
          <a:srcRect l="31961" r="20058" b="-2"/>
          <a:stretch>
            <a:fillRect/>
          </a:stretch>
        </p:blipFill>
        <p:spPr>
          <a:xfrm>
            <a:off x="3122644" y="3498684"/>
            <a:ext cx="2806701" cy="3217333"/>
          </a:xfrm>
          <a:prstGeom prst="rect">
            <a:avLst/>
          </a:prstGeom>
        </p:spPr>
      </p:pic>
      <p:sp>
        <p:nvSpPr>
          <p:cNvPr id="16" name="TextBox 15">
            <a:extLst>
              <a:ext uri="{FF2B5EF4-FFF2-40B4-BE49-F238E27FC236}">
                <a16:creationId xmlns:a16="http://schemas.microsoft.com/office/drawing/2014/main" id="{C8E1C414-BBE3-B593-DFF1-41E63A65AF56}"/>
              </a:ext>
            </a:extLst>
          </p:cNvPr>
          <p:cNvSpPr txBox="1"/>
          <p:nvPr/>
        </p:nvSpPr>
        <p:spPr>
          <a:xfrm>
            <a:off x="6580651" y="2666999"/>
            <a:ext cx="4469936" cy="312420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doesn’t tell us a lot. It’s hard to see any differences. So, I studied these statistics over the scale of time. </a:t>
            </a:r>
          </a:p>
        </p:txBody>
      </p:sp>
    </p:spTree>
    <p:extLst>
      <p:ext uri="{BB962C8B-B14F-4D97-AF65-F5344CB8AC3E}">
        <p14:creationId xmlns:p14="http://schemas.microsoft.com/office/powerpoint/2010/main" val="330757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130CBF-0DC0-42E5-5C28-7189F4627B58}"/>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2542F-619D-D16E-042B-B088C9BBBECA}"/>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a:ln>
                  <a:solidFill>
                    <a:srgbClr val="404040">
                      <a:alpha val="10000"/>
                    </a:srgbClr>
                  </a:solidFill>
                </a:ln>
                <a:solidFill>
                  <a:srgbClr val="DADADA"/>
                </a:solidFill>
              </a:rPr>
              <a:t>Data Statistics </a:t>
            </a:r>
          </a:p>
        </p:txBody>
      </p:sp>
      <p:sp>
        <p:nvSpPr>
          <p:cNvPr id="16" name="TextBox 15">
            <a:extLst>
              <a:ext uri="{FF2B5EF4-FFF2-40B4-BE49-F238E27FC236}">
                <a16:creationId xmlns:a16="http://schemas.microsoft.com/office/drawing/2014/main" id="{4E9F9CDE-9033-0D41-7D84-56121830A370}"/>
              </a:ext>
            </a:extLst>
          </p:cNvPr>
          <p:cNvSpPr txBox="1"/>
          <p:nvPr/>
        </p:nvSpPr>
        <p:spPr>
          <a:xfrm>
            <a:off x="913795" y="1732449"/>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First thing we can notice is that the pitch of the cheaters is generally lower than the legit players before shooting, because they don't have to aim as well as non cheaters (Default should be 0, but players tend to walk looking a bit down, so that if they dont hit the head they still hit the body). To add to that we can notice that the cheaters pitch after shooting is higher, that may be because their cheats know how to compensate for recoil better.</a:t>
            </a:r>
          </a:p>
        </p:txBody>
      </p:sp>
      <p:sp>
        <p:nvSpPr>
          <p:cNvPr id="23" name="Rectangle 2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AC0015-4F3A-D619-AABC-D7C651BF2C30}"/>
              </a:ext>
            </a:extLst>
          </p:cNvPr>
          <p:cNvPicPr>
            <a:picLocks noChangeAspect="1"/>
          </p:cNvPicPr>
          <p:nvPr/>
        </p:nvPicPr>
        <p:blipFill>
          <a:blip r:embed="rId2"/>
          <a:stretch>
            <a:fillRect/>
          </a:stretch>
        </p:blipFill>
        <p:spPr>
          <a:xfrm>
            <a:off x="5120640" y="1851814"/>
            <a:ext cx="5676236" cy="3008405"/>
          </a:xfrm>
          <a:prstGeom prst="rect">
            <a:avLst/>
          </a:prstGeom>
        </p:spPr>
      </p:pic>
    </p:spTree>
    <p:extLst>
      <p:ext uri="{BB962C8B-B14F-4D97-AF65-F5344CB8AC3E}">
        <p14:creationId xmlns:p14="http://schemas.microsoft.com/office/powerpoint/2010/main" val="17324643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CB33-B26F-6E8B-7BC2-56D8093406C4}"/>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a:t>Correlation</a:t>
            </a:r>
          </a:p>
        </p:txBody>
      </p:sp>
      <p:pic>
        <p:nvPicPr>
          <p:cNvPr id="6" name="Picture Placeholder 5">
            <a:extLst>
              <a:ext uri="{FF2B5EF4-FFF2-40B4-BE49-F238E27FC236}">
                <a16:creationId xmlns:a16="http://schemas.microsoft.com/office/drawing/2014/main" id="{0B23F36B-3C90-6DD6-AECC-A59A8CE5D947}"/>
              </a:ext>
            </a:extLst>
          </p:cNvPr>
          <p:cNvPicPr>
            <a:picLocks noGrp="1" noChangeAspect="1"/>
          </p:cNvPicPr>
          <p:nvPr>
            <p:ph type="pic" idx="1"/>
          </p:nvPr>
        </p:nvPicPr>
        <p:blipFill>
          <a:blip r:embed="rId3"/>
          <a:srcRect l="128" r="130" b="2"/>
          <a:stretch>
            <a:fillRect/>
          </a:stretch>
        </p:blipFill>
        <p:spPr>
          <a:xfrm>
            <a:off x="4654295" y="10"/>
            <a:ext cx="7537705" cy="6857990"/>
          </a:xfrm>
          <a:prstGeom prst="rect">
            <a:avLst/>
          </a:prstGeom>
        </p:spPr>
      </p:pic>
      <p:sp>
        <p:nvSpPr>
          <p:cNvPr id="4" name="Text Placeholder 3">
            <a:extLst>
              <a:ext uri="{FF2B5EF4-FFF2-40B4-BE49-F238E27FC236}">
                <a16:creationId xmlns:a16="http://schemas.microsoft.com/office/drawing/2014/main" id="{FF5859F5-44BC-92A2-681E-909789BDB4EC}"/>
              </a:ext>
            </a:extLst>
          </p:cNvPr>
          <p:cNvSpPr>
            <a:spLocks noGrp="1"/>
          </p:cNvSpPr>
          <p:nvPr>
            <p:ph type="body" sz="half" idx="2"/>
          </p:nvPr>
        </p:nvSpPr>
        <p:spPr>
          <a:xfrm>
            <a:off x="913795" y="1732450"/>
            <a:ext cx="3078749" cy="970450"/>
          </a:xfrm>
        </p:spPr>
        <p:txBody>
          <a:bodyPr vert="horz" lIns="91440" tIns="45720" rIns="91440" bIns="45720" rtlCol="0" anchor="t">
            <a:normAutofit/>
          </a:bodyPr>
          <a:lstStyle/>
          <a:p>
            <a:pPr algn="l"/>
            <a:r>
              <a:rPr lang="en-US" dirty="0"/>
              <a:t>As you can see there is no correlation between the features.</a:t>
            </a:r>
          </a:p>
        </p:txBody>
      </p:sp>
    </p:spTree>
    <p:extLst>
      <p:ext uri="{BB962C8B-B14F-4D97-AF65-F5344CB8AC3E}">
        <p14:creationId xmlns:p14="http://schemas.microsoft.com/office/powerpoint/2010/main" val="78419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47F4-A7D8-EE09-7CB0-E14085677C31}"/>
              </a:ext>
            </a:extLst>
          </p:cNvPr>
          <p:cNvSpPr>
            <a:spLocks noGrp="1"/>
          </p:cNvSpPr>
          <p:nvPr>
            <p:ph type="title"/>
          </p:nvPr>
        </p:nvSpPr>
        <p:spPr>
          <a:xfrm>
            <a:off x="913795" y="609600"/>
            <a:ext cx="5978072" cy="1329596"/>
          </a:xfrm>
        </p:spPr>
        <p:txBody>
          <a:bodyPr>
            <a:normAutofit/>
          </a:bodyPr>
          <a:lstStyle/>
          <a:p>
            <a:r>
              <a:rPr lang="en-GB"/>
              <a:t>Abnormality detection</a:t>
            </a:r>
            <a:endParaRPr lang="he-IL"/>
          </a:p>
        </p:txBody>
      </p:sp>
      <p:sp>
        <p:nvSpPr>
          <p:cNvPr id="3" name="Content Placeholder 2">
            <a:extLst>
              <a:ext uri="{FF2B5EF4-FFF2-40B4-BE49-F238E27FC236}">
                <a16:creationId xmlns:a16="http://schemas.microsoft.com/office/drawing/2014/main" id="{0940C8A8-B199-4B30-0082-DE15F0148DDD}"/>
              </a:ext>
            </a:extLst>
          </p:cNvPr>
          <p:cNvSpPr>
            <a:spLocks noGrp="1"/>
          </p:cNvSpPr>
          <p:nvPr>
            <p:ph idx="1"/>
          </p:nvPr>
        </p:nvSpPr>
        <p:spPr>
          <a:xfrm>
            <a:off x="913795" y="2127623"/>
            <a:ext cx="5978072" cy="3567225"/>
          </a:xfrm>
        </p:spPr>
        <p:txBody>
          <a:bodyPr anchor="ctr">
            <a:normAutofit/>
          </a:bodyPr>
          <a:lstStyle/>
          <a:p>
            <a:pPr marL="36900" indent="0">
              <a:buClr>
                <a:srgbClr val="8CCCFF"/>
              </a:buClr>
              <a:buNone/>
            </a:pPr>
            <a:r>
              <a:rPr lang="en-GB" dirty="0"/>
              <a:t>I Chose to use Isolation forest because I believe it’s the most fitting in this dataset.</a:t>
            </a:r>
          </a:p>
          <a:p>
            <a:pPr marL="36900" indent="0">
              <a:buClr>
                <a:srgbClr val="8CCCFF"/>
              </a:buClr>
              <a:buNone/>
            </a:pPr>
            <a:br>
              <a:rPr lang="en-GB" dirty="0"/>
            </a:br>
            <a:r>
              <a:rPr lang="en-GB" dirty="0"/>
              <a:t>I got some anomalies, so I decided I’ll add another feature which is the score that they got.</a:t>
            </a:r>
          </a:p>
        </p:txBody>
      </p:sp>
      <p:pic>
        <p:nvPicPr>
          <p:cNvPr id="6151" name="Picture 615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6146" name="Picture 2" descr="Anomaly Detection | Anomaly Detector System powered by AI - Site24x7">
            <a:extLst>
              <a:ext uri="{FF2B5EF4-FFF2-40B4-BE49-F238E27FC236}">
                <a16:creationId xmlns:a16="http://schemas.microsoft.com/office/drawing/2014/main" id="{DC65DC96-CDB1-3E0A-A916-9CC3FF225FD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1551803"/>
            <a:ext cx="3995592" cy="328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41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A340-697E-82E3-3FE0-9F4ED16B16A0}"/>
              </a:ext>
            </a:extLst>
          </p:cNvPr>
          <p:cNvSpPr>
            <a:spLocks noGrp="1"/>
          </p:cNvSpPr>
          <p:nvPr>
            <p:ph type="title"/>
          </p:nvPr>
        </p:nvSpPr>
        <p:spPr>
          <a:xfrm>
            <a:off x="913795" y="609600"/>
            <a:ext cx="5910517" cy="1117600"/>
          </a:xfrm>
        </p:spPr>
        <p:txBody>
          <a:bodyPr>
            <a:normAutofit/>
          </a:bodyPr>
          <a:lstStyle/>
          <a:p>
            <a:r>
              <a:rPr lang="en-GB"/>
              <a:t>Clustering</a:t>
            </a:r>
            <a:endParaRPr lang="he-IL"/>
          </a:p>
        </p:txBody>
      </p:sp>
      <p:sp>
        <p:nvSpPr>
          <p:cNvPr id="7" name="Rectangle 4">
            <a:extLst>
              <a:ext uri="{FF2B5EF4-FFF2-40B4-BE49-F238E27FC236}">
                <a16:creationId xmlns:a16="http://schemas.microsoft.com/office/drawing/2014/main" id="{D2EA4643-34F4-67A2-BD00-3F6EB5F24F1F}"/>
              </a:ext>
            </a:extLst>
          </p:cNvPr>
          <p:cNvSpPr>
            <a:spLocks noGrp="1" noChangeArrowheads="1"/>
          </p:cNvSpPr>
          <p:nvPr>
            <p:ph idx="1"/>
          </p:nvPr>
        </p:nvSpPr>
        <p:spPr bwMode="auto">
          <a:xfrm>
            <a:off x="913795" y="1828800"/>
            <a:ext cx="5910517" cy="396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The </a:t>
            </a:r>
            <a:r>
              <a:rPr kumimoji="0" lang="en-IL" altLang="en-IL" i="0" u="none" strike="noStrike" cap="none" normalizeH="0" baseline="0" dirty="0">
                <a:ln>
                  <a:noFill/>
                </a:ln>
                <a:effectLst/>
                <a:latin typeface="Arial" panose="020B0604020202020204" pitchFamily="34" charset="0"/>
              </a:rPr>
              <a:t>Elbow Method </a:t>
            </a:r>
            <a:r>
              <a:rPr kumimoji="0" lang="en-IL" altLang="en-IL" b="0" i="0" u="none" strike="noStrike" cap="none" normalizeH="0" baseline="0" dirty="0">
                <a:ln>
                  <a:noFill/>
                </a:ln>
                <a:effectLst/>
                <a:latin typeface="Arial" panose="020B0604020202020204" pitchFamily="34" charset="0"/>
              </a:rPr>
              <a:t>graph shows that inertia decreases rapidly up to </a:t>
            </a:r>
            <a:r>
              <a:rPr kumimoji="0" lang="en-IL" altLang="en-IL" i="0" u="none" strike="noStrike" cap="none" normalizeH="0" baseline="0" dirty="0">
                <a:ln>
                  <a:noFill/>
                </a:ln>
                <a:effectLst/>
                <a:latin typeface="Arial" panose="020B0604020202020204" pitchFamily="34" charset="0"/>
              </a:rPr>
              <a:t>3–4</a:t>
            </a:r>
            <a:r>
              <a:rPr kumimoji="0" lang="en-IL" altLang="en-IL" b="1" i="0" u="none" strike="noStrike" cap="none" normalizeH="0" baseline="0" dirty="0">
                <a:ln>
                  <a:noFill/>
                </a:ln>
                <a:effectLst/>
                <a:latin typeface="Arial" panose="020B0604020202020204" pitchFamily="34" charset="0"/>
              </a:rPr>
              <a:t> </a:t>
            </a:r>
            <a:r>
              <a:rPr kumimoji="0" lang="en-IL" altLang="en-IL" i="0" u="none" strike="noStrike" cap="none" normalizeH="0" baseline="0" dirty="0">
                <a:ln>
                  <a:noFill/>
                </a:ln>
                <a:effectLst/>
                <a:latin typeface="Arial" panose="020B0604020202020204" pitchFamily="34" charset="0"/>
              </a:rPr>
              <a:t>clusters</a:t>
            </a:r>
            <a:r>
              <a:rPr kumimoji="0" lang="en-IL" altLang="en-IL" b="0" i="0" u="none" strike="noStrike" cap="none" normalizeH="0" baseline="0" dirty="0">
                <a:ln>
                  <a:noFill/>
                </a:ln>
                <a:effectLst/>
                <a:latin typeface="Arial" panose="020B0604020202020204" pitchFamily="34" charset="0"/>
              </a:rPr>
              <a:t>, after which improvements become minor.</a:t>
            </a:r>
          </a:p>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This indicates that </a:t>
            </a:r>
            <a:r>
              <a:rPr kumimoji="0" lang="en-IL" altLang="en-IL" i="0" u="none" strike="noStrike" cap="none" normalizeH="0" baseline="0" dirty="0">
                <a:ln>
                  <a:noFill/>
                </a:ln>
                <a:effectLst/>
                <a:latin typeface="Arial" panose="020B0604020202020204" pitchFamily="34" charset="0"/>
              </a:rPr>
              <a:t>3 or 4 clusters </a:t>
            </a:r>
            <a:r>
              <a:rPr kumimoji="0" lang="en-IL" altLang="en-IL" b="0" i="0" u="none" strike="noStrike" cap="none" normalizeH="0" baseline="0" dirty="0">
                <a:ln>
                  <a:noFill/>
                </a:ln>
                <a:effectLst/>
                <a:latin typeface="Arial" panose="020B0604020202020204" pitchFamily="34" charset="0"/>
              </a:rPr>
              <a:t>capture most of the natural grouping in the data.</a:t>
            </a:r>
          </a:p>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The </a:t>
            </a:r>
            <a:r>
              <a:rPr kumimoji="0" lang="en-IL" altLang="en-IL" i="0" u="none" strike="noStrike" cap="none" normalizeH="0" baseline="0" dirty="0">
                <a:ln>
                  <a:noFill/>
                </a:ln>
                <a:effectLst/>
                <a:latin typeface="Arial" panose="020B0604020202020204" pitchFamily="34" charset="0"/>
              </a:rPr>
              <a:t>cluster visualization </a:t>
            </a:r>
            <a:r>
              <a:rPr kumimoji="0" lang="en-IL" altLang="en-IL" b="0" i="0" u="none" strike="noStrike" cap="none" normalizeH="0" baseline="0" dirty="0">
                <a:ln>
                  <a:noFill/>
                </a:ln>
                <a:effectLst/>
                <a:latin typeface="Arial" panose="020B0604020202020204" pitchFamily="34" charset="0"/>
              </a:rPr>
              <a:t>confirms this, showing clear separation between groups with minimal overlap.</a:t>
            </a:r>
          </a:p>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Adding more clusters beyond this would increase complexity without significant benefit.</a:t>
            </a:r>
          </a:p>
        </p:txBody>
      </p:sp>
      <p:sp>
        <p:nvSpPr>
          <p:cNvPr id="25" name="Rectangle 24">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33B93AF-2AFE-1EBE-604A-9290993DDF92}"/>
              </a:ext>
            </a:extLst>
          </p:cNvPr>
          <p:cNvPicPr>
            <a:picLocks noChangeAspect="1"/>
          </p:cNvPicPr>
          <p:nvPr/>
        </p:nvPicPr>
        <p:blipFill>
          <a:blip r:embed="rId3"/>
          <a:srcRect t="5372" b="10041"/>
          <a:stretch>
            <a:fillRect/>
          </a:stretch>
        </p:blipFill>
        <p:spPr>
          <a:xfrm>
            <a:off x="7741863" y="1292763"/>
            <a:ext cx="3397653" cy="1911192"/>
          </a:xfrm>
          <a:prstGeom prst="rect">
            <a:avLst/>
          </a:prstGeom>
        </p:spPr>
      </p:pic>
      <p:pic>
        <p:nvPicPr>
          <p:cNvPr id="11" name="Picture 10">
            <a:extLst>
              <a:ext uri="{FF2B5EF4-FFF2-40B4-BE49-F238E27FC236}">
                <a16:creationId xmlns:a16="http://schemas.microsoft.com/office/drawing/2014/main" id="{EA0D9A89-3A29-AB32-1943-41D76D8DB947}"/>
              </a:ext>
            </a:extLst>
          </p:cNvPr>
          <p:cNvPicPr>
            <a:picLocks noChangeAspect="1"/>
          </p:cNvPicPr>
          <p:nvPr/>
        </p:nvPicPr>
        <p:blipFill>
          <a:blip r:embed="rId4"/>
          <a:srcRect t="7883" b="10499"/>
          <a:stretch>
            <a:fillRect/>
          </a:stretch>
        </p:blipFill>
        <p:spPr>
          <a:xfrm>
            <a:off x="7741863" y="3715300"/>
            <a:ext cx="3397653" cy="1885705"/>
          </a:xfrm>
          <a:prstGeom prst="rect">
            <a:avLst/>
          </a:prstGeom>
        </p:spPr>
      </p:pic>
    </p:spTree>
    <p:extLst>
      <p:ext uri="{BB962C8B-B14F-4D97-AF65-F5344CB8AC3E}">
        <p14:creationId xmlns:p14="http://schemas.microsoft.com/office/powerpoint/2010/main" val="257100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5D7E-B43E-BFE5-5C2F-9DB752B2E21D}"/>
              </a:ext>
            </a:extLst>
          </p:cNvPr>
          <p:cNvSpPr>
            <a:spLocks noGrp="1"/>
          </p:cNvSpPr>
          <p:nvPr>
            <p:ph type="title"/>
          </p:nvPr>
        </p:nvSpPr>
        <p:spPr>
          <a:xfrm>
            <a:off x="913796" y="609600"/>
            <a:ext cx="5168052" cy="1117600"/>
          </a:xfrm>
        </p:spPr>
        <p:txBody>
          <a:bodyPr>
            <a:normAutofit/>
          </a:bodyPr>
          <a:lstStyle/>
          <a:p>
            <a:r>
              <a:rPr lang="en-GB"/>
              <a:t>Segment analysis</a:t>
            </a:r>
            <a:endParaRPr lang="he-IL"/>
          </a:p>
        </p:txBody>
      </p:sp>
      <p:sp>
        <p:nvSpPr>
          <p:cNvPr id="6" name="Rectangle 3">
            <a:extLst>
              <a:ext uri="{FF2B5EF4-FFF2-40B4-BE49-F238E27FC236}">
                <a16:creationId xmlns:a16="http://schemas.microsoft.com/office/drawing/2014/main" id="{5FEAED10-93D6-B64A-B39A-81134B5B3295}"/>
              </a:ext>
            </a:extLst>
          </p:cNvPr>
          <p:cNvSpPr>
            <a:spLocks noGrp="1" noChangeArrowheads="1"/>
          </p:cNvSpPr>
          <p:nvPr>
            <p:ph idx="1"/>
          </p:nvPr>
        </p:nvSpPr>
        <p:spPr bwMode="auto">
          <a:xfrm>
            <a:off x="913796" y="1828800"/>
            <a:ext cx="5168052" cy="396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buClr>
                <a:srgbClr val="F29900"/>
              </a:buClr>
              <a:buSzTx/>
              <a:buFontTx/>
              <a:buChar char="•"/>
              <a:tabLst/>
            </a:pPr>
            <a:r>
              <a:rPr kumimoji="0" lang="en-IL" altLang="en-IL" sz="1300" b="1" i="0" u="none" strike="noStrike" cap="none" normalizeH="0" baseline="0" dirty="0">
                <a:ln>
                  <a:noFill/>
                </a:ln>
                <a:effectLst/>
                <a:latin typeface="Arial" panose="020B0604020202020204" pitchFamily="34" charset="0"/>
              </a:rPr>
              <a:t>Features:</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Cheaters show slightly different aiming behaviour compared to legit players.</a:t>
            </a: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err="1">
                <a:ln>
                  <a:noFill/>
                </a:ln>
                <a:effectLst/>
                <a:latin typeface="Arial Unicode MS"/>
              </a:rPr>
              <a:t>CrosshairToVictimYaw</a:t>
            </a:r>
            <a:r>
              <a:rPr kumimoji="0" lang="en-IL" altLang="en-IL" sz="1300" b="0" i="0" u="none" strike="noStrike" cap="none" normalizeH="0" baseline="0" dirty="0">
                <a:ln>
                  <a:noFill/>
                </a:ln>
                <a:effectLst/>
                <a:latin typeface="Arial Unicode MS"/>
              </a:rPr>
              <a:t>/Pitch</a:t>
            </a:r>
            <a:r>
              <a:rPr kumimoji="0" lang="en-IL" altLang="en-IL" sz="1300" b="0" i="0" u="none" strike="noStrike" cap="none" normalizeH="0" baseline="0" dirty="0">
                <a:ln>
                  <a:noFill/>
                </a:ln>
                <a:effectLst/>
              </a:rPr>
              <a:t> differences are most notable.</a:t>
            </a:r>
            <a:endParaRPr kumimoji="0" lang="en-IL" altLang="en-IL" sz="13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buClr>
                <a:srgbClr val="F29900"/>
              </a:buClr>
              <a:buSzTx/>
              <a:buFontTx/>
              <a:buChar char="•"/>
              <a:tabLst/>
            </a:pPr>
            <a:r>
              <a:rPr kumimoji="0" lang="en-IL" altLang="en-IL" sz="1300" b="1" i="0" u="none" strike="noStrike" cap="none" normalizeH="0" baseline="0" dirty="0">
                <a:ln>
                  <a:noFill/>
                </a:ln>
                <a:effectLst/>
                <a:latin typeface="Arial" panose="020B0604020202020204" pitchFamily="34" charset="0"/>
              </a:rPr>
              <a:t>Temporal:</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Over time, cheaters consistently maintain tighter crosshair alignment and lower aim variability.</a:t>
            </a:r>
            <a:r>
              <a:rPr kumimoji="0" lang="en-US" altLang="en-IL" sz="1300" b="0" i="0" u="none" strike="noStrike" cap="none" normalizeH="0" baseline="0" dirty="0">
                <a:ln>
                  <a:noFill/>
                </a:ln>
                <a:effectLst/>
                <a:latin typeface="Arial" panose="020B0604020202020204" pitchFamily="34" charset="0"/>
              </a:rPr>
              <a:t> (Shown in the variance also)</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Legit players show more natural fluctuations across match ticks.</a:t>
            </a:r>
          </a:p>
          <a:p>
            <a:pPr marL="0" marR="0" lvl="0" indent="0" defTabSz="914400" rtl="0" eaLnBrk="0" fontAlgn="base" latinLnBrk="0" hangingPunct="0">
              <a:lnSpc>
                <a:spcPct val="90000"/>
              </a:lnSpc>
              <a:spcBef>
                <a:spcPct val="0"/>
              </a:spcBef>
              <a:buClr>
                <a:srgbClr val="F29900"/>
              </a:buClr>
              <a:buSzTx/>
              <a:buFontTx/>
              <a:buChar char="•"/>
              <a:tabLst/>
            </a:pPr>
            <a:r>
              <a:rPr kumimoji="0" lang="en-IL" altLang="en-IL" sz="1300" b="1" i="0" u="none" strike="noStrike" cap="none" normalizeH="0" baseline="0" dirty="0">
                <a:ln>
                  <a:noFill/>
                </a:ln>
                <a:effectLst/>
                <a:latin typeface="Arial" panose="020B0604020202020204" pitchFamily="34" charset="0"/>
              </a:rPr>
              <a:t>Domain Knowledge:</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In CS:GO, unusually stable aim and perfect target alignment are red flags for cheating</a:t>
            </a:r>
            <a:r>
              <a:rPr kumimoji="0" lang="en-US" altLang="en-IL" sz="1300" b="0" i="0" u="none" strike="noStrike" cap="none" normalizeH="0" baseline="0" dirty="0">
                <a:ln>
                  <a:noFill/>
                </a:ln>
                <a:effectLst/>
                <a:latin typeface="Arial" panose="020B0604020202020204" pitchFamily="34" charset="0"/>
              </a:rPr>
              <a:t>.</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Temporal consistency and precision support the segmentation findings.</a:t>
            </a:r>
          </a:p>
          <a:p>
            <a:pPr marL="0" marR="0" lvl="0" indent="0" defTabSz="914400" rtl="0" eaLnBrk="0" fontAlgn="base" latinLnBrk="0" hangingPunct="0">
              <a:lnSpc>
                <a:spcPct val="90000"/>
              </a:lnSpc>
              <a:spcBef>
                <a:spcPct val="0"/>
              </a:spcBef>
              <a:buClr>
                <a:srgbClr val="F29900"/>
              </a:buClr>
              <a:buSzTx/>
              <a:buFontTx/>
              <a:buNone/>
              <a:tabLst/>
            </a:pPr>
            <a:endParaRPr kumimoji="0" lang="en-IL" altLang="en-IL" sz="1300" b="0" i="0" u="none" strike="noStrike" cap="none" normalizeH="0" baseline="0" dirty="0">
              <a:ln>
                <a:noFill/>
              </a:ln>
              <a:effectLst/>
              <a:latin typeface="Arial" panose="020B0604020202020204" pitchFamily="34" charset="0"/>
            </a:endParaRPr>
          </a:p>
        </p:txBody>
      </p:sp>
      <p:pic>
        <p:nvPicPr>
          <p:cNvPr id="8204" name="Picture 8203">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2" name="Picture 11">
            <a:extLst>
              <a:ext uri="{FF2B5EF4-FFF2-40B4-BE49-F238E27FC236}">
                <a16:creationId xmlns:a16="http://schemas.microsoft.com/office/drawing/2014/main" id="{775ECCAB-04D7-F4F7-9BEF-4527AE0E9711}"/>
              </a:ext>
            </a:extLst>
          </p:cNvPr>
          <p:cNvPicPr>
            <a:picLocks noChangeAspect="1"/>
          </p:cNvPicPr>
          <p:nvPr/>
        </p:nvPicPr>
        <p:blipFill>
          <a:blip r:embed="rId4"/>
          <a:stretch>
            <a:fillRect/>
          </a:stretch>
        </p:blipFill>
        <p:spPr>
          <a:xfrm>
            <a:off x="7111217" y="1217093"/>
            <a:ext cx="4713266" cy="1849957"/>
          </a:xfrm>
          <a:prstGeom prst="rect">
            <a:avLst/>
          </a:prstGeom>
        </p:spPr>
      </p:pic>
      <p:pic>
        <p:nvPicPr>
          <p:cNvPr id="10" name="Picture 9">
            <a:extLst>
              <a:ext uri="{FF2B5EF4-FFF2-40B4-BE49-F238E27FC236}">
                <a16:creationId xmlns:a16="http://schemas.microsoft.com/office/drawing/2014/main" id="{EBEDA4BD-5CBB-80A4-4E51-8A320888990D}"/>
              </a:ext>
            </a:extLst>
          </p:cNvPr>
          <p:cNvPicPr>
            <a:picLocks noChangeAspect="1"/>
          </p:cNvPicPr>
          <p:nvPr/>
        </p:nvPicPr>
        <p:blipFill>
          <a:blip r:embed="rId5"/>
          <a:stretch>
            <a:fillRect/>
          </a:stretch>
        </p:blipFill>
        <p:spPr>
          <a:xfrm>
            <a:off x="7112536" y="3905250"/>
            <a:ext cx="4711947" cy="965949"/>
          </a:xfrm>
          <a:prstGeom prst="rect">
            <a:avLst/>
          </a:prstGeom>
        </p:spPr>
      </p:pic>
    </p:spTree>
    <p:extLst>
      <p:ext uri="{BB962C8B-B14F-4D97-AF65-F5344CB8AC3E}">
        <p14:creationId xmlns:p14="http://schemas.microsoft.com/office/powerpoint/2010/main" val="4190193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737</TotalTime>
  <Words>919</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Unicode MS</vt:lpstr>
      <vt:lpstr>Calisto MT</vt:lpstr>
      <vt:lpstr>Wingdings 2</vt:lpstr>
      <vt:lpstr>Slate</vt:lpstr>
      <vt:lpstr>Cheating in CS:GO </vt:lpstr>
      <vt:lpstr>Systems stage </vt:lpstr>
      <vt:lpstr>Meta data </vt:lpstr>
      <vt:lpstr>Data Statistics </vt:lpstr>
      <vt:lpstr>Data Statistics </vt:lpstr>
      <vt:lpstr>Correlation</vt:lpstr>
      <vt:lpstr>Abnormality detection</vt:lpstr>
      <vt:lpstr>Clustering</vt:lpstr>
      <vt:lpstr>Segment analysis</vt:lpstr>
      <vt:lpstr>Graphs</vt:lpstr>
      <vt:lpstr>Models</vt:lpstr>
      <vt:lpstr>Reporting</vt:lpstr>
      <vt:lpstr>Improve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dc:title>
  <dc:creator>Uri Itai</dc:creator>
  <cp:lastModifiedBy>כפיר בק</cp:lastModifiedBy>
  <cp:revision>40</cp:revision>
  <dcterms:created xsi:type="dcterms:W3CDTF">2023-10-22T06:52:07Z</dcterms:created>
  <dcterms:modified xsi:type="dcterms:W3CDTF">2025-07-31T17:18:32Z</dcterms:modified>
</cp:coreProperties>
</file>