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3A6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1555F-7EF8-4BF4-8D1D-AA4BFCAF875C}" type="datetimeFigureOut">
              <a:rPr lang="en-GB" smtClean="0"/>
              <a:t>22/10/2023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88C9D9CE-CF5E-4D41-8B48-D746F0C052B5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5760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1555F-7EF8-4BF4-8D1D-AA4BFCAF875C}" type="datetimeFigureOut">
              <a:rPr lang="en-GB" smtClean="0"/>
              <a:t>22/10/2023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9D9CE-CF5E-4D41-8B48-D746F0C052B5}" type="slidenum">
              <a:rPr lang="en-GB" smtClean="0"/>
              <a:t>‹#›</a:t>
            </a:fld>
            <a:endParaRPr lang="en-GB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460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1555F-7EF8-4BF4-8D1D-AA4BFCAF875C}" type="datetimeFigureOut">
              <a:rPr lang="en-GB" smtClean="0"/>
              <a:t>22/10/2023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9D9CE-CF5E-4D41-8B48-D746F0C052B5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9826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1555F-7EF8-4BF4-8D1D-AA4BFCAF875C}" type="datetimeFigureOut">
              <a:rPr lang="en-GB" smtClean="0"/>
              <a:t>22/10/2023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9D9CE-CF5E-4D41-8B48-D746F0C052B5}" type="slidenum">
              <a:rPr lang="en-GB" smtClean="0"/>
              <a:t>‹#›</a:t>
            </a:fld>
            <a:endParaRPr lang="en-GB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4244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1555F-7EF8-4BF4-8D1D-AA4BFCAF875C}" type="datetimeFigureOut">
              <a:rPr lang="en-GB" smtClean="0"/>
              <a:t>22/10/2023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9D9CE-CF5E-4D41-8B48-D746F0C052B5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7957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1555F-7EF8-4BF4-8D1D-AA4BFCAF875C}" type="datetimeFigureOut">
              <a:rPr lang="en-GB" smtClean="0"/>
              <a:t>22/10/2023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9D9CE-CF5E-4D41-8B48-D746F0C052B5}" type="slidenum">
              <a:rPr lang="en-GB" smtClean="0"/>
              <a:t>‹#›</a:t>
            </a:fld>
            <a:endParaRPr lang="en-GB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6435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1555F-7EF8-4BF4-8D1D-AA4BFCAF875C}" type="datetimeFigureOut">
              <a:rPr lang="en-GB" smtClean="0"/>
              <a:t>22/10/2023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9D9CE-CF5E-4D41-8B48-D746F0C052B5}" type="slidenum">
              <a:rPr lang="en-GB" smtClean="0"/>
              <a:t>‹#›</a:t>
            </a:fld>
            <a:endParaRPr lang="en-GB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374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1555F-7EF8-4BF4-8D1D-AA4BFCAF875C}" type="datetimeFigureOut">
              <a:rPr lang="en-GB" smtClean="0"/>
              <a:t>22/10/2023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9D9CE-CF5E-4D41-8B48-D746F0C052B5}" type="slidenum">
              <a:rPr lang="en-GB" smtClean="0"/>
              <a:t>‹#›</a:t>
            </a:fld>
            <a:endParaRPr lang="en-GB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6172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1555F-7EF8-4BF4-8D1D-AA4BFCAF875C}" type="datetimeFigureOut">
              <a:rPr lang="en-GB" smtClean="0"/>
              <a:t>22/10/2023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9D9CE-CF5E-4D41-8B48-D746F0C052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171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1555F-7EF8-4BF4-8D1D-AA4BFCAF875C}" type="datetimeFigureOut">
              <a:rPr lang="en-GB" smtClean="0"/>
              <a:t>22/10/2023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9D9CE-CF5E-4D41-8B48-D746F0C052B5}" type="slidenum">
              <a:rPr lang="en-GB" smtClean="0"/>
              <a:t>‹#›</a:t>
            </a:fld>
            <a:endParaRPr lang="en-GB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344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71F1555F-7EF8-4BF4-8D1D-AA4BFCAF875C}" type="datetimeFigureOut">
              <a:rPr lang="en-GB" smtClean="0"/>
              <a:t>22/10/2023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9D9CE-CF5E-4D41-8B48-D746F0C052B5}" type="slidenum">
              <a:rPr lang="en-GB" smtClean="0"/>
              <a:t>‹#›</a:t>
            </a:fld>
            <a:endParaRPr lang="en-GB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7976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1555F-7EF8-4BF4-8D1D-AA4BFCAF875C}" type="datetimeFigureOut">
              <a:rPr lang="en-GB" smtClean="0"/>
              <a:t>22/10/2023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88C9D9CE-CF5E-4D41-8B48-D746F0C052B5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9286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0EAA6-01B6-010F-7F33-B250A8EA7C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5980" y="534021"/>
            <a:ext cx="9899820" cy="2541431"/>
          </a:xfrm>
        </p:spPr>
        <p:txBody>
          <a:bodyPr>
            <a:normAutofit fontScale="90000"/>
          </a:bodyPr>
          <a:lstStyle/>
          <a:p>
            <a:r>
              <a:rPr lang="en-US" b="0" i="0" dirty="0">
                <a:effectLst/>
                <a:latin typeface="Söhne"/>
              </a:rPr>
              <a:t>"Data Insights Unveiled:</a:t>
            </a:r>
            <a:br>
              <a:rPr lang="en-US" b="0" i="0" dirty="0">
                <a:effectLst/>
                <a:latin typeface="Söhne"/>
              </a:rPr>
            </a:br>
            <a:r>
              <a:rPr lang="en-US" b="0" i="0" dirty="0">
                <a:effectLst/>
                <a:latin typeface="Söhne"/>
              </a:rPr>
              <a:t> Data Science Job Analysis"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863714-D353-1824-38A9-7350879212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2611" y="4973053"/>
            <a:ext cx="3513221" cy="1155031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sz="1800" dirty="0"/>
              <a:t>Name : Sachintha Umesh</a:t>
            </a:r>
          </a:p>
          <a:p>
            <a:pPr algn="l"/>
            <a:r>
              <a:rPr lang="en-US" sz="1800" dirty="0"/>
              <a:t>Date : 10/21/2023</a:t>
            </a:r>
          </a:p>
          <a:p>
            <a:pPr algn="l"/>
            <a:r>
              <a:rPr lang="en-US" sz="1800" dirty="0"/>
              <a:t>Data Source : Kaggle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4240350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DC2871C-14A4-F711-72A0-032E97BF358B}"/>
              </a:ext>
            </a:extLst>
          </p:cNvPr>
          <p:cNvSpPr txBox="1"/>
          <p:nvPr/>
        </p:nvSpPr>
        <p:spPr>
          <a:xfrm>
            <a:off x="7324725" y="2413337"/>
            <a:ext cx="45910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51% Job positions are from medium size companies and 34% from Large companies.</a:t>
            </a:r>
            <a:endParaRPr lang="en-GB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EB5FD0-561E-D473-EEBB-1F8EF94ECF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25" y="759948"/>
            <a:ext cx="6663506" cy="4322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091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1AED116-C976-6A42-1FAA-78EB72E3D1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4569" y="242958"/>
            <a:ext cx="4773582" cy="4160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4534635-30F9-203C-489E-3DC2AE99D8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49" y="242957"/>
            <a:ext cx="6312706" cy="416060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EFCEE4F-34A2-E843-6EA6-B7ED29FAEAF3}"/>
              </a:ext>
            </a:extLst>
          </p:cNvPr>
          <p:cNvSpPr txBox="1"/>
          <p:nvPr/>
        </p:nvSpPr>
        <p:spPr>
          <a:xfrm>
            <a:off x="822157" y="4572000"/>
            <a:ext cx="105476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From above charts we can see that most of salaries are between $69k and $150k. Furthermore Lowest salary $2859 and highest salary $600K.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2000" dirty="0"/>
              <a:t>Average salary is $110k.</a:t>
            </a:r>
          </a:p>
        </p:txBody>
      </p:sp>
    </p:spTree>
    <p:extLst>
      <p:ext uri="{BB962C8B-B14F-4D97-AF65-F5344CB8AC3E}">
        <p14:creationId xmlns:p14="http://schemas.microsoft.com/office/powerpoint/2010/main" val="26609577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1DA5A90-B4DB-ECEA-5E29-0883FFB1D0DA}"/>
              </a:ext>
            </a:extLst>
          </p:cNvPr>
          <p:cNvSpPr txBox="1"/>
          <p:nvPr/>
        </p:nvSpPr>
        <p:spPr>
          <a:xfrm>
            <a:off x="6858000" y="2352672"/>
            <a:ext cx="50452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</a:rPr>
              <a:t>Data analysis has the lowest average salary at $100k, while the other categories have nearly similar averages.</a:t>
            </a:r>
            <a:endParaRPr lang="en-GB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EA2E40-E333-788F-B52A-F741063454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856" y="982774"/>
            <a:ext cx="5383235" cy="3755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6529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0337528-9268-79D8-EC78-92FFCF533D40}"/>
              </a:ext>
            </a:extLst>
          </p:cNvPr>
          <p:cNvSpPr txBox="1"/>
          <p:nvPr/>
        </p:nvSpPr>
        <p:spPr>
          <a:xfrm>
            <a:off x="481263" y="368968"/>
            <a:ext cx="34891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CONCLUSIONS</a:t>
            </a:r>
            <a:endParaRPr lang="en-GB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BE74F5-7B26-177A-0C42-59A00409DAD9}"/>
              </a:ext>
            </a:extLst>
          </p:cNvPr>
          <p:cNvSpPr txBox="1"/>
          <p:nvPr/>
        </p:nvSpPr>
        <p:spPr>
          <a:xfrm>
            <a:off x="481263" y="892188"/>
            <a:ext cx="1065195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</a:rPr>
              <a:t>Data-related jobs have experienced rapid growth over the years.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2000" dirty="0"/>
              <a:t>Mid Level and Senior Level have highest job positions.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2000" dirty="0"/>
              <a:t>Data Analysis and Data Engineering have </a:t>
            </a:r>
            <a:r>
              <a:rPr lang="en-US" sz="2000" b="0" i="0" dirty="0">
                <a:effectLst/>
              </a:rPr>
              <a:t>significant growth over the years and Data science have Highest Positions.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</a:rPr>
              <a:t>One might expect to see the majority of job positions coming from larger companies, but in reality, most job positions are offered by medium-sized companies.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</a:rPr>
              <a:t>Data analysis typically offers lower salaries compared to other fields, but the average is still around $100k.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621286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CD9C4CA-0898-944B-43CD-6C2CB7320988}"/>
              </a:ext>
            </a:extLst>
          </p:cNvPr>
          <p:cNvSpPr txBox="1"/>
          <p:nvPr/>
        </p:nvSpPr>
        <p:spPr>
          <a:xfrm>
            <a:off x="465220" y="401053"/>
            <a:ext cx="41228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INTRODUCTION</a:t>
            </a:r>
            <a:endParaRPr lang="en-GB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A01C92-FFB4-8E4B-E332-569AFBC76795}"/>
              </a:ext>
            </a:extLst>
          </p:cNvPr>
          <p:cNvSpPr txBox="1"/>
          <p:nvPr/>
        </p:nvSpPr>
        <p:spPr>
          <a:xfrm>
            <a:off x="465220" y="1315453"/>
            <a:ext cx="767614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0" i="0" dirty="0">
                <a:effectLst/>
                <a:latin typeface="Söhne"/>
              </a:rPr>
              <a:t>As a newcomer to the world of data analysis, I've intentionally shifted from a different career path. Armed with a series of relevant certificate courses, my goal is to excel in the fast-changing tech Industry, where data analysis plays a important role in informed decision-making.</a:t>
            </a:r>
          </a:p>
          <a:p>
            <a:pPr algn="just"/>
            <a:endParaRPr lang="en-US" sz="2000" b="0" i="0" dirty="0">
              <a:effectLst/>
              <a:latin typeface="Söhne"/>
            </a:endParaRPr>
          </a:p>
          <a:p>
            <a:pPr algn="just"/>
            <a:r>
              <a:rPr lang="en-US" sz="2000" b="0" i="0" dirty="0">
                <a:effectLst/>
                <a:latin typeface="Söhne"/>
              </a:rPr>
              <a:t>To better comprehend the evolution of data-related job fields and understand the dynamics of this rapidly growing industry, I embarked on an exploratory journey. I set out to uncover insights into the field's growth, emerging trends, and the opportunities it offers. To achieve this, I delved into a dataset focused on data analysis jobs.</a:t>
            </a:r>
          </a:p>
          <a:p>
            <a:pPr algn="just"/>
            <a:endParaRPr lang="en-GB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29D29F-1624-C044-6A41-0C5A2FA40F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4376" y="1512529"/>
            <a:ext cx="3765120" cy="3452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225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D2345CF-DF40-D3AE-9CE2-E4BEEE9639F1}"/>
              </a:ext>
            </a:extLst>
          </p:cNvPr>
          <p:cNvSpPr txBox="1"/>
          <p:nvPr/>
        </p:nvSpPr>
        <p:spPr>
          <a:xfrm>
            <a:off x="481263" y="368968"/>
            <a:ext cx="30640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KEY OBJECTIVES</a:t>
            </a:r>
            <a:endParaRPr lang="en-GB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D442A2-099A-548D-64F5-E4DA821C3BC3}"/>
              </a:ext>
            </a:extLst>
          </p:cNvPr>
          <p:cNvSpPr txBox="1"/>
          <p:nvPr/>
        </p:nvSpPr>
        <p:spPr>
          <a:xfrm>
            <a:off x="481264" y="1026695"/>
            <a:ext cx="80050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This Analysis will explore the following questions.</a:t>
            </a:r>
            <a:endParaRPr lang="en-GB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EC7668-76C8-7759-B793-98DAF4DE12B7}"/>
              </a:ext>
            </a:extLst>
          </p:cNvPr>
          <p:cNvSpPr txBox="1"/>
          <p:nvPr/>
        </p:nvSpPr>
        <p:spPr>
          <a:xfrm>
            <a:off x="481263" y="1561312"/>
            <a:ext cx="800501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How has data related job growth been in the past few years?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Job growth by experience and job category?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Which job category has the highest number of positions?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Söhne"/>
              </a:rPr>
              <a:t>How do job </a:t>
            </a:r>
            <a:r>
              <a:rPr lang="en-US" sz="2000" b="0" i="0" dirty="0">
                <a:effectLst/>
              </a:rPr>
              <a:t>positions</a:t>
            </a:r>
            <a:r>
              <a:rPr lang="en-US" sz="2000" b="0" i="0" dirty="0">
                <a:effectLst/>
                <a:latin typeface="Söhne"/>
              </a:rPr>
              <a:t> vary in relation to the size of the companies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</a:rPr>
              <a:t>How does salary vary across different job positions and salary ranges?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345031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396E46A-9AFF-AB0F-3F52-75E01D64E74E}"/>
              </a:ext>
            </a:extLst>
          </p:cNvPr>
          <p:cNvSpPr txBox="1"/>
          <p:nvPr/>
        </p:nvSpPr>
        <p:spPr>
          <a:xfrm>
            <a:off x="481264" y="368968"/>
            <a:ext cx="30640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DATA SOURCE</a:t>
            </a:r>
            <a:endParaRPr lang="en-GB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726CFD-7FAE-71E1-5380-B80B9EF5F375}"/>
              </a:ext>
            </a:extLst>
          </p:cNvPr>
          <p:cNvSpPr txBox="1"/>
          <p:nvPr/>
        </p:nvSpPr>
        <p:spPr>
          <a:xfrm>
            <a:off x="481264" y="1114926"/>
            <a:ext cx="80050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data source is a dataset sourced from Kaggle.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This small dataset contains three years of data. </a:t>
            </a: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087B2AC-AC6C-2148-66CF-E5BA69AEB0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3959" y="1114926"/>
            <a:ext cx="3661610" cy="3661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992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F9257CC-5C0E-09FB-8580-8818F30477E9}"/>
              </a:ext>
            </a:extLst>
          </p:cNvPr>
          <p:cNvSpPr txBox="1"/>
          <p:nvPr/>
        </p:nvSpPr>
        <p:spPr>
          <a:xfrm>
            <a:off x="481263" y="376989"/>
            <a:ext cx="3553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DATA WRANGLING</a:t>
            </a:r>
            <a:endParaRPr lang="en-GB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B59658-B4B8-8F8F-13E7-E5B1D86EF532}"/>
              </a:ext>
            </a:extLst>
          </p:cNvPr>
          <p:cNvSpPr txBox="1"/>
          <p:nvPr/>
        </p:nvSpPr>
        <p:spPr>
          <a:xfrm>
            <a:off x="481263" y="900209"/>
            <a:ext cx="800501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Downloaded and loaded to the Excel.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Found 42 duplicate rows and removed.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565 unique row values.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Checked for null values.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Renamed few column values to make more readable and understandable.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</a:rPr>
              <a:t>The analysis was conducted in Microsoft Excel using pivot tables and charts.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Finally, the presentation done using Microsoft Power Point.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688446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BD9491C-CED7-C251-440B-FF16D11B45F5}"/>
              </a:ext>
            </a:extLst>
          </p:cNvPr>
          <p:cNvSpPr txBox="1"/>
          <p:nvPr/>
        </p:nvSpPr>
        <p:spPr>
          <a:xfrm>
            <a:off x="7595938" y="2521605"/>
            <a:ext cx="41468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The chart shows the rapid growth of the industry.</a:t>
            </a:r>
            <a:endParaRPr lang="en-GB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351034-EF42-EE1E-542E-7F0385051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529" y="1006962"/>
            <a:ext cx="5749026" cy="3737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934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9E9BED8-838D-9C67-7C09-71421F277BE0}"/>
              </a:ext>
            </a:extLst>
          </p:cNvPr>
          <p:cNvSpPr txBox="1"/>
          <p:nvPr/>
        </p:nvSpPr>
        <p:spPr>
          <a:xfrm>
            <a:off x="7515725" y="2241489"/>
            <a:ext cx="421907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We can clearly see that there is a higher growth in Senior Level.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</a:rPr>
              <a:t>The annual job growth is attributed to Senior Level positions.</a:t>
            </a:r>
            <a:endParaRPr lang="en-GB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D031B6-47B6-0F9A-CF7B-88AC1DE7F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327" y="809050"/>
            <a:ext cx="6748857" cy="4188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096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DF70E1A-F98B-215C-2267-4714595FA019}"/>
              </a:ext>
            </a:extLst>
          </p:cNvPr>
          <p:cNvSpPr txBox="1"/>
          <p:nvPr/>
        </p:nvSpPr>
        <p:spPr>
          <a:xfrm>
            <a:off x="7130716" y="1973180"/>
            <a:ext cx="480461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</a:rPr>
              <a:t>Data analysis and data engineering have experienced significant growth over the years.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</a:rPr>
              <a:t>Data science and Machine learning had a high number of jobs in 2021 and maintained stability.</a:t>
            </a: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3B9A15-7392-4C43-6D26-F1C716EA7E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933" y="805843"/>
            <a:ext cx="6431837" cy="4273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73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3FE38E9-5779-8822-F684-4790F890B075}"/>
              </a:ext>
            </a:extLst>
          </p:cNvPr>
          <p:cNvSpPr txBox="1"/>
          <p:nvPr/>
        </p:nvSpPr>
        <p:spPr>
          <a:xfrm>
            <a:off x="7130713" y="2334143"/>
            <a:ext cx="46121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There is more demand in Data Science jobs than other fields.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Least demand job field is Machine learning.</a:t>
            </a:r>
            <a:endParaRPr lang="en-GB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FAD935-CCCD-AA1B-7A0C-DFC30287A4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181" y="1063262"/>
            <a:ext cx="6407451" cy="3865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48919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182</TotalTime>
  <Words>525</Words>
  <Application>Microsoft Office PowerPoint</Application>
  <PresentationFormat>Widescreen</PresentationFormat>
  <Paragraphs>43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Gill Sans MT</vt:lpstr>
      <vt:lpstr>Söhne</vt:lpstr>
      <vt:lpstr>Gallery</vt:lpstr>
      <vt:lpstr>"Data Insights Unveiled:  Data Science Job Analysis"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"Data Insights Unveiled  A Data Science Job Analysis"</dc:title>
  <dc:creator>Sachintha Umesh</dc:creator>
  <cp:lastModifiedBy>Sachintha Umesh</cp:lastModifiedBy>
  <cp:revision>7</cp:revision>
  <dcterms:created xsi:type="dcterms:W3CDTF">2023-10-21T16:56:05Z</dcterms:created>
  <dcterms:modified xsi:type="dcterms:W3CDTF">2023-10-22T10:00:34Z</dcterms:modified>
</cp:coreProperties>
</file>