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6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4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7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EAA6-01B6-010F-7F33-B250A8EA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980" y="534021"/>
            <a:ext cx="9899820" cy="254143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"Data Insights Unveiled: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 Data Science Job Analysis"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63714-D353-1824-38A9-735087921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11" y="4973053"/>
            <a:ext cx="3513221" cy="115503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dirty="0"/>
              <a:t>Name : Sachintha Umesh</a:t>
            </a:r>
          </a:p>
          <a:p>
            <a:pPr algn="l"/>
            <a:r>
              <a:rPr lang="en-US" sz="1800" dirty="0"/>
              <a:t>Date : 10/21/2023</a:t>
            </a:r>
          </a:p>
          <a:p>
            <a:pPr algn="l"/>
            <a:r>
              <a:rPr lang="en-US" sz="1800" dirty="0"/>
              <a:t>Data Source : Kaggle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4035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2871C-14A4-F711-72A0-032E97BF358B}"/>
              </a:ext>
            </a:extLst>
          </p:cNvPr>
          <p:cNvSpPr txBox="1"/>
          <p:nvPr/>
        </p:nvSpPr>
        <p:spPr>
          <a:xfrm>
            <a:off x="7324725" y="2413337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51% Job positions are from medium size companies and 34% from Large companies.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5FD0-561E-D473-EEBB-1F8EF94E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59948"/>
            <a:ext cx="6663506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AED116-C976-6A42-1FAA-78EB72E3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69" y="242958"/>
            <a:ext cx="4773582" cy="416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34635-30F9-203C-489E-3DC2AE99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242957"/>
            <a:ext cx="6312706" cy="4160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CEE4F-34A2-E843-6EA6-B7ED29FAEAF3}"/>
              </a:ext>
            </a:extLst>
          </p:cNvPr>
          <p:cNvSpPr txBox="1"/>
          <p:nvPr/>
        </p:nvSpPr>
        <p:spPr>
          <a:xfrm>
            <a:off x="822157" y="4572000"/>
            <a:ext cx="10547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From above charts we can see that most of salaries are between $69k and $150k. Furthermore Lowest salary $2859 and highest salary $600K.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Average salary is $110k.</a:t>
            </a:r>
          </a:p>
        </p:txBody>
      </p:sp>
    </p:spTree>
    <p:extLst>
      <p:ext uri="{BB962C8B-B14F-4D97-AF65-F5344CB8AC3E}">
        <p14:creationId xmlns:p14="http://schemas.microsoft.com/office/powerpoint/2010/main" val="266095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5A90-B4DB-ECEA-5E29-0883FFB1D0DA}"/>
              </a:ext>
            </a:extLst>
          </p:cNvPr>
          <p:cNvSpPr txBox="1"/>
          <p:nvPr/>
        </p:nvSpPr>
        <p:spPr>
          <a:xfrm>
            <a:off x="6858000" y="2352672"/>
            <a:ext cx="5045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analysis has the lowest average salary at $100k, while the other categories have nearly similar averages.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2E40-E333-788F-B52A-F741063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6" y="982774"/>
            <a:ext cx="5383235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37528-9268-79D8-EC78-92FFCF533D40}"/>
              </a:ext>
            </a:extLst>
          </p:cNvPr>
          <p:cNvSpPr txBox="1"/>
          <p:nvPr/>
        </p:nvSpPr>
        <p:spPr>
          <a:xfrm>
            <a:off x="481263" y="368968"/>
            <a:ext cx="348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E74F5-7B26-177A-0C42-59A00409DAD9}"/>
              </a:ext>
            </a:extLst>
          </p:cNvPr>
          <p:cNvSpPr txBox="1"/>
          <p:nvPr/>
        </p:nvSpPr>
        <p:spPr>
          <a:xfrm>
            <a:off x="481263" y="892188"/>
            <a:ext cx="10651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Data-related jobs have experienced rapid growth over the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Mid Level and Senior Level have highest job positions.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Data Analysis and Data Engineering have </a:t>
            </a:r>
            <a:r>
              <a:rPr lang="en-US" sz="2000" b="0" i="0" dirty="0">
                <a:effectLst/>
              </a:rPr>
              <a:t>significant growth over the years and Data science have Highest Positions.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One might expect to see the majority of job positions coming from larger companies, but in reality, most job positions are offered by medium-sized companies.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analysis typically offers lower salaries compared to other fields, but the average is still around $100k.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12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9C4CA-0898-944B-43CD-6C2CB7320988}"/>
              </a:ext>
            </a:extLst>
          </p:cNvPr>
          <p:cNvSpPr txBox="1"/>
          <p:nvPr/>
        </p:nvSpPr>
        <p:spPr>
          <a:xfrm>
            <a:off x="465220" y="401053"/>
            <a:ext cx="412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01C92-FFB4-8E4B-E332-569AFBC76795}"/>
              </a:ext>
            </a:extLst>
          </p:cNvPr>
          <p:cNvSpPr txBox="1"/>
          <p:nvPr/>
        </p:nvSpPr>
        <p:spPr>
          <a:xfrm>
            <a:off x="465220" y="1315453"/>
            <a:ext cx="76761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effectLst/>
                <a:latin typeface="Söhne"/>
              </a:rPr>
              <a:t>As a newcomer to the world of data analysis, I've intentionally shifted from a different career path. Armed with a series of relevant certificate courses, my goal is to excel in the fast-changing tech Industry, where data analysis plays a important role in informed decision-making.</a:t>
            </a:r>
          </a:p>
          <a:p>
            <a:pPr algn="just"/>
            <a:endParaRPr lang="en-US" sz="2000" b="0" i="0" dirty="0">
              <a:effectLst/>
              <a:latin typeface="Söhne"/>
            </a:endParaRPr>
          </a:p>
          <a:p>
            <a:pPr algn="just"/>
            <a:r>
              <a:rPr lang="en-US" sz="2000" b="0" i="0" dirty="0">
                <a:effectLst/>
                <a:latin typeface="Söhne"/>
              </a:rPr>
              <a:t>To better comprehend the evolution of data-related job fields and understand the dynamics of this rapidly growing industry, I embarked on an exploratory journey. I set out to uncover insights into the field's growth, emerging trends, and the opportunities it offers. To achieve this, I delved into a dataset focused on data analysis jobs.</a:t>
            </a:r>
          </a:p>
          <a:p>
            <a:pPr algn="just"/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D29F-1624-C044-6A41-0C5A2FA4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76" y="1512529"/>
            <a:ext cx="3765120" cy="34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345CF-DF40-D3AE-9CE2-E4BEEE9639F1}"/>
              </a:ext>
            </a:extLst>
          </p:cNvPr>
          <p:cNvSpPr txBox="1"/>
          <p:nvPr/>
        </p:nvSpPr>
        <p:spPr>
          <a:xfrm>
            <a:off x="481263" y="368968"/>
            <a:ext cx="306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OBJECTIVES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442A2-099A-548D-64F5-E4DA821C3BC3}"/>
              </a:ext>
            </a:extLst>
          </p:cNvPr>
          <p:cNvSpPr txBox="1"/>
          <p:nvPr/>
        </p:nvSpPr>
        <p:spPr>
          <a:xfrm>
            <a:off x="481264" y="1026695"/>
            <a:ext cx="800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Analysis will explore the following questions.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C7668-76C8-7759-B793-98DAF4DE12B7}"/>
              </a:ext>
            </a:extLst>
          </p:cNvPr>
          <p:cNvSpPr txBox="1"/>
          <p:nvPr/>
        </p:nvSpPr>
        <p:spPr>
          <a:xfrm>
            <a:off x="481263" y="1561312"/>
            <a:ext cx="8005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has data related job growth been in the past few years?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Job growth by experience and job category?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Which job category has the highest number of positions?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How do job </a:t>
            </a:r>
            <a:r>
              <a:rPr lang="en-US" sz="2000" b="0" i="0" dirty="0">
                <a:effectLst/>
              </a:rPr>
              <a:t>positions</a:t>
            </a:r>
            <a:r>
              <a:rPr lang="en-US" sz="2000" b="0" i="0" dirty="0">
                <a:effectLst/>
                <a:latin typeface="Söhne"/>
              </a:rPr>
              <a:t> vary in relation to the size of the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How does salary vary across different job positions and salary ranges?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503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6E46A-9AFF-AB0F-3F52-75E01D64E74E}"/>
              </a:ext>
            </a:extLst>
          </p:cNvPr>
          <p:cNvSpPr txBox="1"/>
          <p:nvPr/>
        </p:nvSpPr>
        <p:spPr>
          <a:xfrm>
            <a:off x="481264" y="368968"/>
            <a:ext cx="306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26CFD-7FAE-71E1-5380-B80B9EF5F375}"/>
              </a:ext>
            </a:extLst>
          </p:cNvPr>
          <p:cNvSpPr txBox="1"/>
          <p:nvPr/>
        </p:nvSpPr>
        <p:spPr>
          <a:xfrm>
            <a:off x="481264" y="1114926"/>
            <a:ext cx="8005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source is a dataset sourced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small dataset contains three years of data. 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7B2AC-AC6C-2148-66CF-E5BA69AE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59" y="1114926"/>
            <a:ext cx="3661610" cy="36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257CC-5C0E-09FB-8580-8818F30477E9}"/>
              </a:ext>
            </a:extLst>
          </p:cNvPr>
          <p:cNvSpPr txBox="1"/>
          <p:nvPr/>
        </p:nvSpPr>
        <p:spPr>
          <a:xfrm>
            <a:off x="481263" y="376989"/>
            <a:ext cx="355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WRANGLING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59658-B4B8-8F8F-13E7-E5B1D86EF532}"/>
              </a:ext>
            </a:extLst>
          </p:cNvPr>
          <p:cNvSpPr txBox="1"/>
          <p:nvPr/>
        </p:nvSpPr>
        <p:spPr>
          <a:xfrm>
            <a:off x="481263" y="900209"/>
            <a:ext cx="800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Downloaded and loaded to the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Found 42 duplicate rows and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565 unique row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Checked for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Renamed few column values to make more readable and understandable.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analysis was conducted in Microsoft Excel using pivot tables and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Finally, the presentation done using Microsoft Power Point.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844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491C-CED7-C251-440B-FF16D11B45F5}"/>
              </a:ext>
            </a:extLst>
          </p:cNvPr>
          <p:cNvSpPr txBox="1"/>
          <p:nvPr/>
        </p:nvSpPr>
        <p:spPr>
          <a:xfrm>
            <a:off x="7595938" y="2521605"/>
            <a:ext cx="4146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chart shows the rapid growth of the industry.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51034-EF42-EE1E-542E-7F038505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9" y="1006962"/>
            <a:ext cx="5749026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9BED8-838D-9C67-7C09-71421F277BE0}"/>
              </a:ext>
            </a:extLst>
          </p:cNvPr>
          <p:cNvSpPr txBox="1"/>
          <p:nvPr/>
        </p:nvSpPr>
        <p:spPr>
          <a:xfrm>
            <a:off x="7515725" y="2241489"/>
            <a:ext cx="421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We can clearly see that there is a higher growth in Senior Level.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annual job growth is attributed to Senior Level positions.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031B6-47B6-0F9A-CF7B-88AC1DE7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7" y="809050"/>
            <a:ext cx="6748857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70E1A-F98B-215C-2267-4714595FA019}"/>
              </a:ext>
            </a:extLst>
          </p:cNvPr>
          <p:cNvSpPr txBox="1"/>
          <p:nvPr/>
        </p:nvSpPr>
        <p:spPr>
          <a:xfrm>
            <a:off x="7130716" y="1973180"/>
            <a:ext cx="4804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analysis and data engineering have experienced significant growth over the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science and Machine learning had a high number of jobs in 2021 and maintained stability.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B9A15-7392-4C43-6D26-F1C716EA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3" y="805843"/>
            <a:ext cx="6431837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FE38E9-5779-8822-F684-4790F890B075}"/>
              </a:ext>
            </a:extLst>
          </p:cNvPr>
          <p:cNvSpPr txBox="1"/>
          <p:nvPr/>
        </p:nvSpPr>
        <p:spPr>
          <a:xfrm>
            <a:off x="7130713" y="2334143"/>
            <a:ext cx="4612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There is more demand in Data Science jobs than other fields.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Least demand job field is Machine learning.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AD935-CCCD-AA1B-7A0C-DFC30287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1" y="1063262"/>
            <a:ext cx="6407451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525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Söhne</vt:lpstr>
      <vt:lpstr>Gallery</vt:lpstr>
      <vt:lpstr>"Data Insights Unveiled:  Data Science Job Analysis"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"Data Insights Unveiled  A Data Science Job Analysis"</dc:title>
  <dc:creator>Sachintha Umesh</dc:creator>
  <cp:lastModifiedBy>Sachintha Umesh</cp:lastModifiedBy>
  <cp:revision>6</cp:revision>
  <dcterms:created xsi:type="dcterms:W3CDTF">2023-10-21T16:56:05Z</dcterms:created>
  <dcterms:modified xsi:type="dcterms:W3CDTF">2023-10-21T20:57:53Z</dcterms:modified>
</cp:coreProperties>
</file>