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8" r:id="rId2"/>
    <p:sldId id="264" r:id="rId3"/>
    <p:sldId id="268" r:id="rId4"/>
    <p:sldId id="260" r:id="rId5"/>
    <p:sldId id="261" r:id="rId6"/>
    <p:sldId id="269" r:id="rId7"/>
    <p:sldId id="262" r:id="rId8"/>
    <p:sldId id="263" r:id="rId9"/>
    <p:sldId id="274" r:id="rId10"/>
    <p:sldId id="265" r:id="rId11"/>
    <p:sldId id="272" r:id="rId12"/>
    <p:sldId id="273" r:id="rId13"/>
    <p:sldId id="270"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29CC14-C60A-486E-A61D-46C7CB871161}" type="datetimeFigureOut">
              <a:rPr lang="en-IN" smtClean="0"/>
              <a:t>30-04-2024</a:t>
            </a:fld>
            <a:endParaRPr lang="en-IN" dirty="0"/>
          </a:p>
        </p:txBody>
      </p:sp>
      <p:sp>
        <p:nvSpPr>
          <p:cNvPr id="5" name="Footer Placeholder 4"/>
          <p:cNvSpPr>
            <a:spLocks noGrp="1"/>
          </p:cNvSpPr>
          <p:nvPr>
            <p:ph type="ftr" sz="quarter" idx="11"/>
          </p:nvPr>
        </p:nvSpPr>
        <p:spPr>
          <a:xfrm>
            <a:off x="1876424" y="5410201"/>
            <a:ext cx="5124886" cy="365125"/>
          </a:xfrm>
        </p:spPr>
        <p:txBody>
          <a:bodyPr/>
          <a:lstStyle/>
          <a:p>
            <a:endParaRPr lang="en-IN" dirty="0"/>
          </a:p>
        </p:txBody>
      </p:sp>
      <p:sp>
        <p:nvSpPr>
          <p:cNvPr id="6" name="Slide Number Placeholder 5"/>
          <p:cNvSpPr>
            <a:spLocks noGrp="1"/>
          </p:cNvSpPr>
          <p:nvPr>
            <p:ph type="sldNum" sz="quarter" idx="12"/>
          </p:nvPr>
        </p:nvSpPr>
        <p:spPr>
          <a:xfrm>
            <a:off x="9896911" y="5410199"/>
            <a:ext cx="771089" cy="365125"/>
          </a:xfrm>
        </p:spPr>
        <p:txBody>
          <a:bodyPr/>
          <a:lstStyle/>
          <a:p>
            <a:fld id="{F8B7B4B9-A695-4364-83E2-21FFAA23BF46}" type="slidenum">
              <a:rPr lang="en-IN" smtClean="0"/>
              <a:t>‹#›</a:t>
            </a:fld>
            <a:endParaRPr lang="en-IN" dirty="0"/>
          </a:p>
        </p:txBody>
      </p:sp>
    </p:spTree>
    <p:extLst>
      <p:ext uri="{BB962C8B-B14F-4D97-AF65-F5344CB8AC3E}">
        <p14:creationId xmlns:p14="http://schemas.microsoft.com/office/powerpoint/2010/main" val="86798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29CC14-C60A-486E-A61D-46C7CB871161}" type="datetimeFigureOut">
              <a:rPr lang="en-IN" smtClean="0"/>
              <a:t>30-04-2024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B7B4B9-A695-4364-83E2-21FFAA23BF46}" type="slidenum">
              <a:rPr lang="en-IN" smtClean="0"/>
              <a:t>‹#›</a:t>
            </a:fld>
            <a:endParaRPr lang="en-IN" dirty="0"/>
          </a:p>
        </p:txBody>
      </p:sp>
    </p:spTree>
    <p:extLst>
      <p:ext uri="{BB962C8B-B14F-4D97-AF65-F5344CB8AC3E}">
        <p14:creationId xmlns:p14="http://schemas.microsoft.com/office/powerpoint/2010/main" val="3520236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29CC14-C60A-486E-A61D-46C7CB871161}" type="datetimeFigureOut">
              <a:rPr lang="en-IN" smtClean="0"/>
              <a:t>30-04-2024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B7B4B9-A695-4364-83E2-21FFAA23BF46}" type="slidenum">
              <a:rPr lang="en-IN" smtClean="0"/>
              <a:t>‹#›</a:t>
            </a:fld>
            <a:endParaRPr lang="en-IN" dirty="0"/>
          </a:p>
        </p:txBody>
      </p:sp>
    </p:spTree>
    <p:extLst>
      <p:ext uri="{BB962C8B-B14F-4D97-AF65-F5344CB8AC3E}">
        <p14:creationId xmlns:p14="http://schemas.microsoft.com/office/powerpoint/2010/main" val="3288946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29CC14-C60A-486E-A61D-46C7CB871161}" type="datetimeFigureOut">
              <a:rPr lang="en-IN" smtClean="0"/>
              <a:t>30-04-2024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B7B4B9-A695-4364-83E2-21FFAA23BF46}" type="slidenum">
              <a:rPr lang="en-IN" smtClean="0"/>
              <a:t>‹#›</a:t>
            </a:fld>
            <a:endParaRPr lang="en-IN"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3002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29CC14-C60A-486E-A61D-46C7CB871161}" type="datetimeFigureOut">
              <a:rPr lang="en-IN" smtClean="0"/>
              <a:t>30-04-2024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B7B4B9-A695-4364-83E2-21FFAA23BF46}" type="slidenum">
              <a:rPr lang="en-IN" smtClean="0"/>
              <a:t>‹#›</a:t>
            </a:fld>
            <a:endParaRPr lang="en-IN" dirty="0"/>
          </a:p>
        </p:txBody>
      </p:sp>
    </p:spTree>
    <p:extLst>
      <p:ext uri="{BB962C8B-B14F-4D97-AF65-F5344CB8AC3E}">
        <p14:creationId xmlns:p14="http://schemas.microsoft.com/office/powerpoint/2010/main" val="1021967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29CC14-C60A-486E-A61D-46C7CB871161}" type="datetimeFigureOut">
              <a:rPr lang="en-IN" smtClean="0"/>
              <a:t>30-04-2024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8B7B4B9-A695-4364-83E2-21FFAA23BF46}" type="slidenum">
              <a:rPr lang="en-IN" smtClean="0"/>
              <a:t>‹#›</a:t>
            </a:fld>
            <a:endParaRPr lang="en-IN" dirty="0"/>
          </a:p>
        </p:txBody>
      </p:sp>
    </p:spTree>
    <p:extLst>
      <p:ext uri="{BB962C8B-B14F-4D97-AF65-F5344CB8AC3E}">
        <p14:creationId xmlns:p14="http://schemas.microsoft.com/office/powerpoint/2010/main" val="2501755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29CC14-C60A-486E-A61D-46C7CB871161}" type="datetimeFigureOut">
              <a:rPr lang="en-IN" smtClean="0"/>
              <a:t>30-04-2024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8B7B4B9-A695-4364-83E2-21FFAA23BF46}" type="slidenum">
              <a:rPr lang="en-IN" smtClean="0"/>
              <a:t>‹#›</a:t>
            </a:fld>
            <a:endParaRPr lang="en-IN" dirty="0"/>
          </a:p>
        </p:txBody>
      </p:sp>
    </p:spTree>
    <p:extLst>
      <p:ext uri="{BB962C8B-B14F-4D97-AF65-F5344CB8AC3E}">
        <p14:creationId xmlns:p14="http://schemas.microsoft.com/office/powerpoint/2010/main" val="1998051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29CC14-C60A-486E-A61D-46C7CB871161}" type="datetimeFigureOut">
              <a:rPr lang="en-IN" smtClean="0"/>
              <a:t>30-04-2024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B7B4B9-A695-4364-83E2-21FFAA23BF46}" type="slidenum">
              <a:rPr lang="en-IN" smtClean="0"/>
              <a:t>‹#›</a:t>
            </a:fld>
            <a:endParaRPr lang="en-IN" dirty="0"/>
          </a:p>
        </p:txBody>
      </p:sp>
    </p:spTree>
    <p:extLst>
      <p:ext uri="{BB962C8B-B14F-4D97-AF65-F5344CB8AC3E}">
        <p14:creationId xmlns:p14="http://schemas.microsoft.com/office/powerpoint/2010/main" val="1216968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29CC14-C60A-486E-A61D-46C7CB871161}" type="datetimeFigureOut">
              <a:rPr lang="en-IN" smtClean="0"/>
              <a:t>30-04-2024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B7B4B9-A695-4364-83E2-21FFAA23BF46}" type="slidenum">
              <a:rPr lang="en-IN" smtClean="0"/>
              <a:t>‹#›</a:t>
            </a:fld>
            <a:endParaRPr lang="en-IN" dirty="0"/>
          </a:p>
        </p:txBody>
      </p:sp>
    </p:spTree>
    <p:extLst>
      <p:ext uri="{BB962C8B-B14F-4D97-AF65-F5344CB8AC3E}">
        <p14:creationId xmlns:p14="http://schemas.microsoft.com/office/powerpoint/2010/main" val="2918909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29CC14-C60A-486E-A61D-46C7CB871161}" type="datetimeFigureOut">
              <a:rPr lang="en-IN" smtClean="0"/>
              <a:t>30-04-2024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B7B4B9-A695-4364-83E2-21FFAA23BF46}" type="slidenum">
              <a:rPr lang="en-IN" smtClean="0"/>
              <a:t>‹#›</a:t>
            </a:fld>
            <a:endParaRPr lang="en-IN" dirty="0"/>
          </a:p>
        </p:txBody>
      </p:sp>
    </p:spTree>
    <p:extLst>
      <p:ext uri="{BB962C8B-B14F-4D97-AF65-F5344CB8AC3E}">
        <p14:creationId xmlns:p14="http://schemas.microsoft.com/office/powerpoint/2010/main" val="255062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29CC14-C60A-486E-A61D-46C7CB871161}" type="datetimeFigureOut">
              <a:rPr lang="en-IN" smtClean="0"/>
              <a:t>30-04-2024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B7B4B9-A695-4364-83E2-21FFAA23BF46}" type="slidenum">
              <a:rPr lang="en-IN" smtClean="0"/>
              <a:t>‹#›</a:t>
            </a:fld>
            <a:endParaRPr lang="en-IN" dirty="0"/>
          </a:p>
        </p:txBody>
      </p:sp>
    </p:spTree>
    <p:extLst>
      <p:ext uri="{BB962C8B-B14F-4D97-AF65-F5344CB8AC3E}">
        <p14:creationId xmlns:p14="http://schemas.microsoft.com/office/powerpoint/2010/main" val="108564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29CC14-C60A-486E-A61D-46C7CB871161}" type="datetimeFigureOut">
              <a:rPr lang="en-IN" smtClean="0"/>
              <a:t>30-04-2024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B7B4B9-A695-4364-83E2-21FFAA23BF46}" type="slidenum">
              <a:rPr lang="en-IN" smtClean="0"/>
              <a:t>‹#›</a:t>
            </a:fld>
            <a:endParaRPr lang="en-IN" dirty="0"/>
          </a:p>
        </p:txBody>
      </p:sp>
    </p:spTree>
    <p:extLst>
      <p:ext uri="{BB962C8B-B14F-4D97-AF65-F5344CB8AC3E}">
        <p14:creationId xmlns:p14="http://schemas.microsoft.com/office/powerpoint/2010/main" val="3431000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29CC14-C60A-486E-A61D-46C7CB871161}" type="datetimeFigureOut">
              <a:rPr lang="en-IN" smtClean="0"/>
              <a:t>30-04-2024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8B7B4B9-A695-4364-83E2-21FFAA23BF46}" type="slidenum">
              <a:rPr lang="en-IN" smtClean="0"/>
              <a:t>‹#›</a:t>
            </a:fld>
            <a:endParaRPr lang="en-IN" dirty="0"/>
          </a:p>
        </p:txBody>
      </p:sp>
    </p:spTree>
    <p:extLst>
      <p:ext uri="{BB962C8B-B14F-4D97-AF65-F5344CB8AC3E}">
        <p14:creationId xmlns:p14="http://schemas.microsoft.com/office/powerpoint/2010/main" val="322242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29CC14-C60A-486E-A61D-46C7CB871161}" type="datetimeFigureOut">
              <a:rPr lang="en-IN" smtClean="0"/>
              <a:t>30-04-2024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8B7B4B9-A695-4364-83E2-21FFAA23BF46}" type="slidenum">
              <a:rPr lang="en-IN" smtClean="0"/>
              <a:t>‹#›</a:t>
            </a:fld>
            <a:endParaRPr lang="en-IN" dirty="0"/>
          </a:p>
        </p:txBody>
      </p:sp>
    </p:spTree>
    <p:extLst>
      <p:ext uri="{BB962C8B-B14F-4D97-AF65-F5344CB8AC3E}">
        <p14:creationId xmlns:p14="http://schemas.microsoft.com/office/powerpoint/2010/main" val="2109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9CC14-C60A-486E-A61D-46C7CB871161}" type="datetimeFigureOut">
              <a:rPr lang="en-IN" smtClean="0"/>
              <a:t>30-04-2024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8B7B4B9-A695-4364-83E2-21FFAA23BF46}" type="slidenum">
              <a:rPr lang="en-IN" smtClean="0"/>
              <a:t>‹#›</a:t>
            </a:fld>
            <a:endParaRPr lang="en-IN" dirty="0"/>
          </a:p>
        </p:txBody>
      </p:sp>
    </p:spTree>
    <p:extLst>
      <p:ext uri="{BB962C8B-B14F-4D97-AF65-F5344CB8AC3E}">
        <p14:creationId xmlns:p14="http://schemas.microsoft.com/office/powerpoint/2010/main" val="192757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29CC14-C60A-486E-A61D-46C7CB871161}" type="datetimeFigureOut">
              <a:rPr lang="en-IN" smtClean="0"/>
              <a:t>30-04-2024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B7B4B9-A695-4364-83E2-21FFAA23BF46}" type="slidenum">
              <a:rPr lang="en-IN" smtClean="0"/>
              <a:t>‹#›</a:t>
            </a:fld>
            <a:endParaRPr lang="en-IN" dirty="0"/>
          </a:p>
        </p:txBody>
      </p:sp>
    </p:spTree>
    <p:extLst>
      <p:ext uri="{BB962C8B-B14F-4D97-AF65-F5344CB8AC3E}">
        <p14:creationId xmlns:p14="http://schemas.microsoft.com/office/powerpoint/2010/main" val="262004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29CC14-C60A-486E-A61D-46C7CB871161}" type="datetimeFigureOut">
              <a:rPr lang="en-IN" smtClean="0"/>
              <a:t>30-04-2024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B7B4B9-A695-4364-83E2-21FFAA23BF46}" type="slidenum">
              <a:rPr lang="en-IN" smtClean="0"/>
              <a:t>‹#›</a:t>
            </a:fld>
            <a:endParaRPr lang="en-IN" dirty="0"/>
          </a:p>
        </p:txBody>
      </p:sp>
    </p:spTree>
    <p:extLst>
      <p:ext uri="{BB962C8B-B14F-4D97-AF65-F5344CB8AC3E}">
        <p14:creationId xmlns:p14="http://schemas.microsoft.com/office/powerpoint/2010/main" val="45159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29CC14-C60A-486E-A61D-46C7CB871161}" type="datetimeFigureOut">
              <a:rPr lang="en-IN" smtClean="0"/>
              <a:t>30-04-2024</a:t>
            </a:fld>
            <a:endParaRPr lang="en-IN"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B7B4B9-A695-4364-83E2-21FFAA23BF46}" type="slidenum">
              <a:rPr lang="en-IN" smtClean="0"/>
              <a:t>‹#›</a:t>
            </a:fld>
            <a:endParaRPr lang="en-IN" dirty="0"/>
          </a:p>
        </p:txBody>
      </p:sp>
    </p:spTree>
    <p:extLst>
      <p:ext uri="{BB962C8B-B14F-4D97-AF65-F5344CB8AC3E}">
        <p14:creationId xmlns:p14="http://schemas.microsoft.com/office/powerpoint/2010/main" val="3668721593"/>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B7C21D-35AF-7B10-7B34-6E493F58B926}"/>
              </a:ext>
            </a:extLst>
          </p:cNvPr>
          <p:cNvSpPr/>
          <p:nvPr/>
        </p:nvSpPr>
        <p:spPr>
          <a:xfrm>
            <a:off x="-104775" y="8965"/>
            <a:ext cx="12392025" cy="6924675"/>
          </a:xfrm>
          <a:prstGeom prst="rect">
            <a:avLst/>
          </a:prstGeom>
          <a:blipFill dpi="0" rotWithShape="1">
            <a:blip r:embed="rId3">
              <a:alphaModFix amt="22000"/>
            </a:blip>
            <a:srcRect/>
            <a:stretch>
              <a:fillRect/>
            </a:stretch>
          </a:blip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E444E66D-3A25-4F61-4EC0-AB389EE05539}"/>
              </a:ext>
            </a:extLst>
          </p:cNvPr>
          <p:cNvSpPr>
            <a:spLocks noGrp="1"/>
          </p:cNvSpPr>
          <p:nvPr>
            <p:ph type="ctrTitle"/>
          </p:nvPr>
        </p:nvSpPr>
        <p:spPr>
          <a:xfrm>
            <a:off x="1771649" y="2235200"/>
            <a:ext cx="8791575" cy="2387600"/>
          </a:xfrm>
        </p:spPr>
        <p:txBody>
          <a:bodyPr>
            <a:noAutofit/>
          </a:bodyPr>
          <a:lstStyle/>
          <a:p>
            <a:r>
              <a:rPr lang="en-US" sz="6600" dirty="0">
                <a:solidFill>
                  <a:schemeClr val="bg1"/>
                </a:solidFill>
                <a:latin typeface="Times New Roman" panose="02020603050405020304" pitchFamily="18" charset="0"/>
                <a:cs typeface="Times New Roman" panose="02020603050405020304" pitchFamily="18" charset="0"/>
              </a:rPr>
              <a:t>DeepFake Face Detection Using</a:t>
            </a:r>
            <a:br>
              <a:rPr lang="en-US" sz="6600" dirty="0">
                <a:solidFill>
                  <a:schemeClr val="bg1"/>
                </a:solidFill>
                <a:latin typeface="Times New Roman" panose="02020603050405020304" pitchFamily="18" charset="0"/>
                <a:cs typeface="Times New Roman" panose="02020603050405020304" pitchFamily="18" charset="0"/>
              </a:rPr>
            </a:br>
            <a:r>
              <a:rPr lang="en-US" sz="6600" dirty="0">
                <a:solidFill>
                  <a:schemeClr val="bg1"/>
                </a:solidFill>
                <a:latin typeface="Times New Roman" panose="02020603050405020304" pitchFamily="18" charset="0"/>
                <a:cs typeface="Times New Roman" panose="02020603050405020304" pitchFamily="18" charset="0"/>
              </a:rPr>
              <a:t>Advance Convets2d</a:t>
            </a:r>
            <a:endParaRPr lang="en-IN" sz="6600" dirty="0">
              <a:solidFill>
                <a:schemeClr val="bg1"/>
              </a:solidFill>
            </a:endParaRPr>
          </a:p>
        </p:txBody>
      </p:sp>
    </p:spTree>
    <p:extLst>
      <p:ext uri="{BB962C8B-B14F-4D97-AF65-F5344CB8AC3E}">
        <p14:creationId xmlns:p14="http://schemas.microsoft.com/office/powerpoint/2010/main" val="2461971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B7C21D-35AF-7B10-7B34-6E493F58B926}"/>
              </a:ext>
            </a:extLst>
          </p:cNvPr>
          <p:cNvSpPr/>
          <p:nvPr/>
        </p:nvSpPr>
        <p:spPr>
          <a:xfrm>
            <a:off x="-104775" y="0"/>
            <a:ext cx="12392025" cy="6924675"/>
          </a:xfrm>
          <a:prstGeom prst="rect">
            <a:avLst/>
          </a:prstGeom>
          <a:blipFill dpi="0" rotWithShape="1">
            <a:blip r:embed="rId3">
              <a:alphaModFix amt="20000"/>
            </a:blip>
            <a:srcRect/>
            <a:stretch>
              <a:fillRect/>
            </a:stretch>
          </a:blip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3">
            <a:extLst>
              <a:ext uri="{FF2B5EF4-FFF2-40B4-BE49-F238E27FC236}">
                <a16:creationId xmlns:a16="http://schemas.microsoft.com/office/drawing/2014/main" id="{9ED5EF0B-4B9F-C461-BE60-D7EBA410C1F5}"/>
              </a:ext>
            </a:extLst>
          </p:cNvPr>
          <p:cNvSpPr>
            <a:spLocks noGrp="1"/>
          </p:cNvSpPr>
          <p:nvPr>
            <p:ph type="title"/>
          </p:nvPr>
        </p:nvSpPr>
        <p:spPr>
          <a:xfrm>
            <a:off x="1138239" y="628042"/>
            <a:ext cx="9905998" cy="591157"/>
          </a:xfrm>
        </p:spPr>
        <p:txBody>
          <a:bodyPr/>
          <a:lstStyle/>
          <a:p>
            <a:r>
              <a:rPr lang="en-US" dirty="0">
                <a:solidFill>
                  <a:schemeClr val="bg1"/>
                </a:solidFill>
                <a:latin typeface="Times New Roman" panose="02020603050405020304" pitchFamily="18" charset="0"/>
                <a:cs typeface="Times New Roman" panose="02020603050405020304" pitchFamily="18" charset="0"/>
              </a:rPr>
              <a:t>ARCHITECTURE OF CNN</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A5881E69-F194-1C22-3072-D57ABBC5E17C}"/>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b="17205"/>
          <a:stretch/>
        </p:blipFill>
        <p:spPr>
          <a:xfrm>
            <a:off x="1138239" y="1514475"/>
            <a:ext cx="10235794" cy="4476750"/>
          </a:xfrm>
        </p:spPr>
      </p:pic>
    </p:spTree>
    <p:extLst>
      <p:ext uri="{BB962C8B-B14F-4D97-AF65-F5344CB8AC3E}">
        <p14:creationId xmlns:p14="http://schemas.microsoft.com/office/powerpoint/2010/main" val="308162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BB030-4A86-CD02-4A2A-50CD48348911}"/>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ARCHITECTURE OF 2D CNN</a:t>
            </a:r>
            <a:endParaRPr lang="en-IN" dirty="0"/>
          </a:p>
        </p:txBody>
      </p:sp>
      <p:sp>
        <p:nvSpPr>
          <p:cNvPr id="3" name="Content Placeholder 2">
            <a:extLst>
              <a:ext uri="{FF2B5EF4-FFF2-40B4-BE49-F238E27FC236}">
                <a16:creationId xmlns:a16="http://schemas.microsoft.com/office/drawing/2014/main" id="{0C743FBE-6980-904B-5245-574854CF6C35}"/>
              </a:ext>
            </a:extLst>
          </p:cNvPr>
          <p:cNvSpPr>
            <a:spLocks noGrp="1"/>
          </p:cNvSpPr>
          <p:nvPr>
            <p:ph idx="1"/>
          </p:nvPr>
        </p:nvSpPr>
        <p:spPr/>
        <p:txBody>
          <a:bodyPr/>
          <a:lstStyle/>
          <a:p>
            <a:endParaRPr lang="en-IN" dirty="0"/>
          </a:p>
        </p:txBody>
      </p:sp>
      <p:sp>
        <p:nvSpPr>
          <p:cNvPr id="5" name="Rectangle 4">
            <a:extLst>
              <a:ext uri="{FF2B5EF4-FFF2-40B4-BE49-F238E27FC236}">
                <a16:creationId xmlns:a16="http://schemas.microsoft.com/office/drawing/2014/main" id="{9AD34AE1-F240-64DF-5A2F-68C0040327C7}"/>
              </a:ext>
            </a:extLst>
          </p:cNvPr>
          <p:cNvSpPr/>
          <p:nvPr/>
        </p:nvSpPr>
        <p:spPr>
          <a:xfrm>
            <a:off x="-104775" y="0"/>
            <a:ext cx="12392025" cy="6924675"/>
          </a:xfrm>
          <a:prstGeom prst="rect">
            <a:avLst/>
          </a:prstGeom>
          <a:blipFill dpi="0" rotWithShape="1">
            <a:blip r:embed="rId2">
              <a:alphaModFix amt="20000"/>
            </a:blip>
            <a:srcRect/>
            <a:stretch>
              <a:fillRect/>
            </a:stretch>
          </a:blip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2" descr="Convolutional Neural Network Architecture. 2D CNN architecture used for...  | Download Scientific Diagram">
            <a:extLst>
              <a:ext uri="{FF2B5EF4-FFF2-40B4-BE49-F238E27FC236}">
                <a16:creationId xmlns:a16="http://schemas.microsoft.com/office/drawing/2014/main" id="{3D08A144-897A-CE28-09D2-DFD90E7ED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259" y="2097088"/>
            <a:ext cx="8812306" cy="3667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668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006DDC-0DB8-0C56-DD72-7823D80AED58}"/>
              </a:ext>
            </a:extLst>
          </p:cNvPr>
          <p:cNvSpPr>
            <a:spLocks noGrp="1"/>
          </p:cNvSpPr>
          <p:nvPr>
            <p:ph idx="1"/>
          </p:nvPr>
        </p:nvSpPr>
        <p:spPr>
          <a:xfrm>
            <a:off x="1006941" y="599981"/>
            <a:ext cx="9947930" cy="5639453"/>
          </a:xfrm>
        </p:spPr>
        <p:txBody>
          <a:bodyPr>
            <a:normAutofit/>
          </a:bodyPr>
          <a:lstStyle/>
          <a:p>
            <a:r>
              <a:rPr lang="en-US" i="0" dirty="0">
                <a:solidFill>
                  <a:srgbClr val="2E2E2E"/>
                </a:solidFill>
                <a:effectLst/>
                <a:latin typeface="Times New Roman" panose="02020603050405020304" pitchFamily="18" charset="0"/>
                <a:cs typeface="Times New Roman" panose="02020603050405020304" pitchFamily="18" charset="0"/>
              </a:rPr>
              <a:t>A convolutional layer is the main building block of a CNN. It contains a set of filters (or kernels), parameters of which are to be learned throughout the training. The size of the filters is usually smaller than the actual image. Each filter convolves with the image and creates an activation map. </a:t>
            </a:r>
          </a:p>
          <a:p>
            <a:r>
              <a:rPr lang="en-US" i="0" dirty="0">
                <a:solidFill>
                  <a:srgbClr val="202124"/>
                </a:solidFill>
                <a:effectLst/>
                <a:latin typeface="Times New Roman" panose="02020603050405020304" pitchFamily="18" charset="0"/>
                <a:cs typeface="Times New Roman" panose="02020603050405020304" pitchFamily="18" charset="0"/>
              </a:rPr>
              <a:t>The purpose of the pooling layers is to reduce the dimensions of the hidden layer by combining the outputs of neuron clusters at the previous layer into a single neuron in the next layer.</a:t>
            </a:r>
          </a:p>
          <a:p>
            <a:r>
              <a:rPr lang="en-US" i="0" dirty="0">
                <a:solidFill>
                  <a:srgbClr val="202124"/>
                </a:solidFill>
                <a:effectLst/>
                <a:latin typeface="Times New Roman" panose="02020603050405020304" pitchFamily="18" charset="0"/>
                <a:cs typeface="Times New Roman" panose="02020603050405020304" pitchFamily="18" charset="0"/>
              </a:rPr>
              <a:t>Flattening is used to convert all the resultant 2-Dimensional arrays from pooled feature maps into a single long continuous linear vector. The flattened matrix is fed as input to the fully connected layer to classify the image</a:t>
            </a:r>
            <a:r>
              <a:rPr lang="en-US" b="0" i="0" dirty="0">
                <a:solidFill>
                  <a:srgbClr val="202124"/>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105953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9558C3-FA31-91A9-C192-4CD60A34516B}"/>
              </a:ext>
            </a:extLst>
          </p:cNvPr>
          <p:cNvSpPr/>
          <p:nvPr/>
        </p:nvSpPr>
        <p:spPr>
          <a:xfrm>
            <a:off x="-104777" y="-66675"/>
            <a:ext cx="12392025" cy="6924675"/>
          </a:xfrm>
          <a:prstGeom prst="rect">
            <a:avLst/>
          </a:prstGeom>
          <a:blipFill dpi="0" rotWithShape="1">
            <a:blip r:embed="rId2">
              <a:alphaModFix amt="20000"/>
            </a:blip>
            <a:srcRect/>
            <a:stretch>
              <a:fillRect/>
            </a:stretch>
          </a:blip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08DBDBA6-B4E4-2EBF-243E-41B101434771}"/>
              </a:ext>
            </a:extLst>
          </p:cNvPr>
          <p:cNvSpPr>
            <a:spLocks noGrp="1"/>
          </p:cNvSpPr>
          <p:nvPr>
            <p:ph type="title"/>
          </p:nvPr>
        </p:nvSpPr>
        <p:spPr>
          <a:xfrm>
            <a:off x="785277" y="358541"/>
            <a:ext cx="9905998" cy="1478570"/>
          </a:xfrm>
        </p:spPr>
        <p:txBody>
          <a:bodyPr/>
          <a:lstStyle/>
          <a:p>
            <a:endParaRPr lang="en-IN" dirty="0"/>
          </a:p>
        </p:txBody>
      </p:sp>
      <p:pic>
        <p:nvPicPr>
          <p:cNvPr id="5" name="Content Placeholder 4">
            <a:extLst>
              <a:ext uri="{FF2B5EF4-FFF2-40B4-BE49-F238E27FC236}">
                <a16:creationId xmlns:a16="http://schemas.microsoft.com/office/drawing/2014/main" id="{6241D614-A65E-4EC7-2BB7-85876C97BFC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0955"/>
          <a:stretch/>
        </p:blipFill>
        <p:spPr>
          <a:xfrm>
            <a:off x="775750" y="1402532"/>
            <a:ext cx="10630973" cy="4119609"/>
          </a:xfrm>
        </p:spPr>
      </p:pic>
    </p:spTree>
    <p:extLst>
      <p:ext uri="{BB962C8B-B14F-4D97-AF65-F5344CB8AC3E}">
        <p14:creationId xmlns:p14="http://schemas.microsoft.com/office/powerpoint/2010/main" val="235460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B7C21D-35AF-7B10-7B34-6E493F58B926}"/>
              </a:ext>
            </a:extLst>
          </p:cNvPr>
          <p:cNvSpPr/>
          <p:nvPr/>
        </p:nvSpPr>
        <p:spPr>
          <a:xfrm>
            <a:off x="-104775" y="0"/>
            <a:ext cx="12392025" cy="6924675"/>
          </a:xfrm>
          <a:prstGeom prst="rect">
            <a:avLst/>
          </a:prstGeom>
          <a:blipFill dpi="0" rotWithShape="1">
            <a:blip r:embed="rId3">
              <a:alphaModFix amt="20000"/>
            </a:blip>
            <a:srcRect/>
            <a:stretch>
              <a:fillRect/>
            </a:stretch>
          </a:blip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D0B12297-BBDE-0DFA-BC9C-8A0EB954E282}"/>
              </a:ext>
            </a:extLst>
          </p:cNvPr>
          <p:cNvSpPr>
            <a:spLocks noGrp="1"/>
          </p:cNvSpPr>
          <p:nvPr>
            <p:ph type="title"/>
          </p:nvPr>
        </p:nvSpPr>
        <p:spPr>
          <a:xfrm>
            <a:off x="1138236" y="1458707"/>
            <a:ext cx="9906001" cy="2511835"/>
          </a:xfrm>
        </p:spPr>
        <p:txBody>
          <a:bodyPr>
            <a:normAutofit/>
          </a:bodyPr>
          <a:lstStyle/>
          <a:p>
            <a:pPr algn="ctr"/>
            <a:r>
              <a:rPr lang="en-US" sz="8800" dirty="0">
                <a:solidFill>
                  <a:schemeClr val="bg1"/>
                </a:solidFill>
                <a:latin typeface="Times New Roman" panose="02020603050405020304" pitchFamily="18" charset="0"/>
                <a:cs typeface="Times New Roman" panose="02020603050405020304" pitchFamily="18" charset="0"/>
              </a:rPr>
              <a:t>THANK YOU</a:t>
            </a:r>
            <a:endParaRPr lang="en-IN" sz="8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3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B7C21D-35AF-7B10-7B34-6E493F58B926}"/>
              </a:ext>
            </a:extLst>
          </p:cNvPr>
          <p:cNvSpPr/>
          <p:nvPr/>
        </p:nvSpPr>
        <p:spPr>
          <a:xfrm>
            <a:off x="-104775" y="0"/>
            <a:ext cx="12392025" cy="6924675"/>
          </a:xfrm>
          <a:prstGeom prst="rect">
            <a:avLst/>
          </a:prstGeom>
          <a:blipFill dpi="0" rotWithShape="1">
            <a:blip r:embed="rId3">
              <a:alphaModFix amt="20000"/>
            </a:blip>
            <a:srcRect/>
            <a:stretch>
              <a:fillRect/>
            </a:stretch>
          </a:blip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Content Placeholder 1">
            <a:extLst>
              <a:ext uri="{FF2B5EF4-FFF2-40B4-BE49-F238E27FC236}">
                <a16:creationId xmlns:a16="http://schemas.microsoft.com/office/drawing/2014/main" id="{3DEC8F1B-CF40-8F17-76B3-02B053FADF43}"/>
              </a:ext>
            </a:extLst>
          </p:cNvPr>
          <p:cNvSpPr>
            <a:spLocks noGrp="1"/>
          </p:cNvSpPr>
          <p:nvPr>
            <p:ph idx="1"/>
          </p:nvPr>
        </p:nvSpPr>
        <p:spPr>
          <a:xfrm>
            <a:off x="1141413" y="695325"/>
            <a:ext cx="9164638" cy="4981575"/>
          </a:xfrm>
        </p:spPr>
        <p:txBody>
          <a:bodyPr>
            <a:normAutofit/>
          </a:bodyPr>
          <a:lstStyle/>
          <a:p>
            <a:pPr marL="0" indent="0">
              <a:buNone/>
            </a:pPr>
            <a:r>
              <a:rPr lang="en-IN" sz="4400" dirty="0">
                <a:solidFill>
                  <a:schemeClr val="bg1"/>
                </a:solidFill>
                <a:latin typeface="Times New Roman" pitchFamily="18" charset="0"/>
                <a:cs typeface="Times New Roman" pitchFamily="18" charset="0"/>
              </a:rPr>
              <a:t>What is Deepfake?</a:t>
            </a:r>
          </a:p>
          <a:p>
            <a:endParaRPr lang="en-IN" sz="1800" dirty="0">
              <a:solidFill>
                <a:schemeClr val="bg1"/>
              </a:solidFill>
              <a:latin typeface="Times New Roman" pitchFamily="18" charset="0"/>
              <a:cs typeface="Times New Roman" pitchFamily="18" charset="0"/>
            </a:endParaRPr>
          </a:p>
          <a:p>
            <a:pPr algn="l">
              <a:buFont typeface="Arial" panose="020B0604020202020204" pitchFamily="34" charset="0"/>
              <a:buChar char="•"/>
            </a:pPr>
            <a:r>
              <a:rPr lang="en-US" sz="2800" i="0" dirty="0">
                <a:solidFill>
                  <a:srgbClr val="111111"/>
                </a:solidFill>
                <a:effectLst/>
                <a:latin typeface="Times New Roman" panose="02020603050405020304" pitchFamily="18" charset="0"/>
                <a:cs typeface="Times New Roman" panose="02020603050405020304" pitchFamily="18" charset="0"/>
              </a:rPr>
              <a:t>Deepfake uses deep learning algorithms to replace the likeness of one person with another in video and other digital media. </a:t>
            </a:r>
          </a:p>
          <a:p>
            <a:pPr algn="l">
              <a:buFont typeface="Arial" panose="020B0604020202020204" pitchFamily="34" charset="0"/>
              <a:buChar char="•"/>
            </a:pPr>
            <a:r>
              <a:rPr lang="en-US" sz="2800" i="0" dirty="0">
                <a:solidFill>
                  <a:srgbClr val="111111"/>
                </a:solidFill>
                <a:effectLst/>
                <a:latin typeface="Times New Roman" panose="02020603050405020304" pitchFamily="18" charset="0"/>
                <a:cs typeface="Times New Roman" panose="02020603050405020304" pitchFamily="18" charset="0"/>
              </a:rPr>
              <a:t>There are concerns that deepfake technology can be used to create fake news and misleading, counterfeit videos.</a:t>
            </a:r>
          </a:p>
          <a:p>
            <a:endParaRPr lang="en-IN" dirty="0"/>
          </a:p>
        </p:txBody>
      </p:sp>
    </p:spTree>
    <p:extLst>
      <p:ext uri="{BB962C8B-B14F-4D97-AF65-F5344CB8AC3E}">
        <p14:creationId xmlns:p14="http://schemas.microsoft.com/office/powerpoint/2010/main" val="37210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B7C21D-35AF-7B10-7B34-6E493F58B926}"/>
              </a:ext>
            </a:extLst>
          </p:cNvPr>
          <p:cNvSpPr/>
          <p:nvPr/>
        </p:nvSpPr>
        <p:spPr>
          <a:xfrm>
            <a:off x="-104775" y="0"/>
            <a:ext cx="12392025" cy="6924675"/>
          </a:xfrm>
          <a:prstGeom prst="rect">
            <a:avLst/>
          </a:prstGeom>
          <a:blipFill dpi="0" rotWithShape="1">
            <a:blip r:embed="rId3">
              <a:alphaModFix amt="20000"/>
            </a:blip>
            <a:srcRect/>
            <a:stretch>
              <a:fillRect/>
            </a:stretch>
          </a:blip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Content Placeholder 1">
            <a:extLst>
              <a:ext uri="{FF2B5EF4-FFF2-40B4-BE49-F238E27FC236}">
                <a16:creationId xmlns:a16="http://schemas.microsoft.com/office/drawing/2014/main" id="{3DEC8F1B-CF40-8F17-76B3-02B053FADF43}"/>
              </a:ext>
            </a:extLst>
          </p:cNvPr>
          <p:cNvSpPr>
            <a:spLocks noGrp="1"/>
          </p:cNvSpPr>
          <p:nvPr>
            <p:ph idx="1"/>
          </p:nvPr>
        </p:nvSpPr>
        <p:spPr>
          <a:xfrm>
            <a:off x="1141413" y="695325"/>
            <a:ext cx="9164638" cy="4981575"/>
          </a:xfrm>
        </p:spPr>
        <p:txBody>
          <a:bodyPr>
            <a:normAutofit/>
          </a:bodyPr>
          <a:lstStyle/>
          <a:p>
            <a:pPr marL="0" indent="0">
              <a:buNone/>
            </a:pPr>
            <a:r>
              <a:rPr lang="en-IN" sz="4400" dirty="0">
                <a:solidFill>
                  <a:schemeClr val="bg1"/>
                </a:solidFill>
                <a:latin typeface="Times New Roman" pitchFamily="18" charset="0"/>
                <a:cs typeface="Times New Roman" pitchFamily="18" charset="0"/>
              </a:rPr>
              <a:t>Deepfake Problems:</a:t>
            </a:r>
          </a:p>
          <a:p>
            <a:endParaRPr lang="en-IN" sz="1800" dirty="0">
              <a:solidFill>
                <a:schemeClr val="bg1"/>
              </a:solidFill>
              <a:latin typeface="Times New Roman" pitchFamily="18" charset="0"/>
              <a:cs typeface="Times New Roman" pitchFamily="18" charset="0"/>
            </a:endParaRPr>
          </a:p>
          <a:p>
            <a:r>
              <a:rPr lang="en-IN" sz="2800" dirty="0">
                <a:solidFill>
                  <a:schemeClr val="bg1"/>
                </a:solidFill>
                <a:latin typeface="Times New Roman" panose="02020603050405020304" pitchFamily="18" charset="0"/>
                <a:cs typeface="Times New Roman" panose="02020603050405020304" pitchFamily="18" charset="0"/>
              </a:rPr>
              <a:t>Misinformation</a:t>
            </a:r>
          </a:p>
          <a:p>
            <a:r>
              <a:rPr lang="en-IN" sz="2800" dirty="0">
                <a:solidFill>
                  <a:schemeClr val="bg1"/>
                </a:solidFill>
                <a:latin typeface="Times New Roman" panose="02020603050405020304" pitchFamily="18" charset="0"/>
                <a:cs typeface="Times New Roman" panose="02020603050405020304" pitchFamily="18" charset="0"/>
              </a:rPr>
              <a:t>Privacy Invasion</a:t>
            </a:r>
          </a:p>
          <a:p>
            <a:r>
              <a:rPr lang="en-IN" sz="2800" dirty="0">
                <a:solidFill>
                  <a:schemeClr val="bg1"/>
                </a:solidFill>
                <a:latin typeface="Times New Roman" panose="02020603050405020304" pitchFamily="18" charset="0"/>
                <a:cs typeface="Times New Roman" panose="02020603050405020304" pitchFamily="18" charset="0"/>
              </a:rPr>
              <a:t>Harassment</a:t>
            </a:r>
          </a:p>
          <a:p>
            <a:r>
              <a:rPr lang="en-IN" sz="2800" dirty="0">
                <a:solidFill>
                  <a:schemeClr val="bg1"/>
                </a:solidFill>
                <a:latin typeface="Times New Roman" panose="02020603050405020304" pitchFamily="18" charset="0"/>
                <a:cs typeface="Times New Roman" panose="02020603050405020304" pitchFamily="18" charset="0"/>
              </a:rPr>
              <a:t>Damage to reputation</a:t>
            </a:r>
          </a:p>
          <a:p>
            <a:r>
              <a:rPr lang="en-IN" sz="2800" dirty="0">
                <a:solidFill>
                  <a:schemeClr val="bg1"/>
                </a:solidFill>
                <a:latin typeface="Times New Roman" panose="02020603050405020304" pitchFamily="18" charset="0"/>
                <a:cs typeface="Times New Roman" panose="02020603050405020304" pitchFamily="18" charset="0"/>
              </a:rPr>
              <a:t>Security concerns</a:t>
            </a:r>
          </a:p>
        </p:txBody>
      </p:sp>
    </p:spTree>
    <p:extLst>
      <p:ext uri="{BB962C8B-B14F-4D97-AF65-F5344CB8AC3E}">
        <p14:creationId xmlns:p14="http://schemas.microsoft.com/office/powerpoint/2010/main" val="390012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B7C21D-35AF-7B10-7B34-6E493F58B926}"/>
              </a:ext>
            </a:extLst>
          </p:cNvPr>
          <p:cNvSpPr/>
          <p:nvPr/>
        </p:nvSpPr>
        <p:spPr>
          <a:xfrm>
            <a:off x="-104775" y="0"/>
            <a:ext cx="12392025" cy="6924675"/>
          </a:xfrm>
          <a:prstGeom prst="rect">
            <a:avLst/>
          </a:prstGeom>
          <a:blipFill dpi="0" rotWithShape="1">
            <a:blip r:embed="rId3">
              <a:alphaModFix amt="20000"/>
            </a:blip>
            <a:srcRect/>
            <a:stretch>
              <a:fillRect/>
            </a:stretch>
          </a:blip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3">
            <a:extLst>
              <a:ext uri="{FF2B5EF4-FFF2-40B4-BE49-F238E27FC236}">
                <a16:creationId xmlns:a16="http://schemas.microsoft.com/office/drawing/2014/main" id="{9ED5EF0B-4B9F-C461-BE60-D7EBA410C1F5}"/>
              </a:ext>
            </a:extLst>
          </p:cNvPr>
          <p:cNvSpPr>
            <a:spLocks noGrp="1"/>
          </p:cNvSpPr>
          <p:nvPr>
            <p:ph type="title"/>
          </p:nvPr>
        </p:nvSpPr>
        <p:spPr>
          <a:xfrm>
            <a:off x="1138239" y="628042"/>
            <a:ext cx="9905998" cy="591157"/>
          </a:xfrm>
        </p:spPr>
        <p:txBody>
          <a:bodyPr/>
          <a:lstStyle/>
          <a:p>
            <a:r>
              <a:rPr lang="en-US" dirty="0">
                <a:solidFill>
                  <a:schemeClr val="bg1"/>
                </a:solidFill>
                <a:latin typeface="Times New Roman" panose="02020603050405020304" pitchFamily="18" charset="0"/>
                <a:cs typeface="Times New Roman" panose="02020603050405020304" pitchFamily="18" charset="0"/>
              </a:rPr>
              <a:t>ABSTRACT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CD9D87-2FFB-D5B1-3E45-E9C3D86201E8}"/>
              </a:ext>
            </a:extLst>
          </p:cNvPr>
          <p:cNvSpPr>
            <a:spLocks noGrp="1"/>
          </p:cNvSpPr>
          <p:nvPr>
            <p:ph idx="1"/>
          </p:nvPr>
        </p:nvSpPr>
        <p:spPr>
          <a:xfrm>
            <a:off x="1138237" y="1439068"/>
            <a:ext cx="9905999" cy="3541714"/>
          </a:xfrm>
        </p:spPr>
        <p:txBody>
          <a:bodyPr>
            <a:noAutofit/>
          </a:bodyPr>
          <a:lstStyle/>
          <a:p>
            <a:r>
              <a:rPr lang="en-US" dirty="0">
                <a:solidFill>
                  <a:schemeClr val="bg1"/>
                </a:solidFill>
                <a:latin typeface="Times New Roman" panose="02020603050405020304" pitchFamily="18" charset="0"/>
                <a:cs typeface="Times New Roman" panose="02020603050405020304" pitchFamily="18" charset="0"/>
              </a:rPr>
              <a:t>This project aims to develop a deepfake face detection technique using advanced 2D convolutional neural networks (ConvNets2D). The use of deepfake technology has become increasingly prevalent in recent years, making it harder to detect manipulated media. As a result, there is a growing need for robust and accurate methods to detect deepfake faces. </a:t>
            </a:r>
          </a:p>
          <a:p>
            <a:r>
              <a:rPr lang="en-US" dirty="0">
                <a:solidFill>
                  <a:schemeClr val="bg1"/>
                </a:solidFill>
                <a:latin typeface="Times New Roman" panose="02020603050405020304" pitchFamily="18" charset="0"/>
                <a:cs typeface="Times New Roman" panose="02020603050405020304" pitchFamily="18" charset="0"/>
              </a:rPr>
              <a:t>The proposed method utilizes a combination of deep learning and computer vision techniques to detect deepfake faces in video and image data. One of the main advantages of the proposed method is the use of advanced 2D convolutional neural networks. These networks are able to extract high-level features from the input data, which allows them to effectively classify deepfake faces based on these features. </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54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B7C21D-35AF-7B10-7B34-6E493F58B926}"/>
              </a:ext>
            </a:extLst>
          </p:cNvPr>
          <p:cNvSpPr/>
          <p:nvPr/>
        </p:nvSpPr>
        <p:spPr>
          <a:xfrm>
            <a:off x="-104775" y="0"/>
            <a:ext cx="12392025" cy="6924675"/>
          </a:xfrm>
          <a:prstGeom prst="rect">
            <a:avLst/>
          </a:prstGeom>
          <a:blipFill dpi="0" rotWithShape="1">
            <a:blip r:embed="rId3">
              <a:alphaModFix amt="20000"/>
            </a:blip>
            <a:srcRect/>
            <a:stretch>
              <a:fillRect/>
            </a:stretch>
          </a:blip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3">
            <a:extLst>
              <a:ext uri="{FF2B5EF4-FFF2-40B4-BE49-F238E27FC236}">
                <a16:creationId xmlns:a16="http://schemas.microsoft.com/office/drawing/2014/main" id="{9ED5EF0B-4B9F-C461-BE60-D7EBA410C1F5}"/>
              </a:ext>
            </a:extLst>
          </p:cNvPr>
          <p:cNvSpPr>
            <a:spLocks noGrp="1"/>
          </p:cNvSpPr>
          <p:nvPr>
            <p:ph type="title"/>
          </p:nvPr>
        </p:nvSpPr>
        <p:spPr>
          <a:xfrm>
            <a:off x="1138239" y="628042"/>
            <a:ext cx="9905998" cy="591157"/>
          </a:xfrm>
        </p:spPr>
        <p:txBody>
          <a:bodyPr/>
          <a:lstStyle/>
          <a:p>
            <a:r>
              <a:rPr lang="en-US" dirty="0">
                <a:solidFill>
                  <a:schemeClr val="bg1"/>
                </a:solidFill>
                <a:latin typeface="Times New Roman" panose="02020603050405020304" pitchFamily="18" charset="0"/>
                <a:cs typeface="Times New Roman" panose="02020603050405020304" pitchFamily="18" charset="0"/>
              </a:rPr>
              <a:t>ABSTRACT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CD9D87-2FFB-D5B1-3E45-E9C3D86201E8}"/>
              </a:ext>
            </a:extLst>
          </p:cNvPr>
          <p:cNvSpPr>
            <a:spLocks noGrp="1"/>
          </p:cNvSpPr>
          <p:nvPr>
            <p:ph idx="1"/>
          </p:nvPr>
        </p:nvSpPr>
        <p:spPr>
          <a:xfrm>
            <a:off x="1138237" y="1515268"/>
            <a:ext cx="9905999" cy="3541714"/>
          </a:xfrm>
        </p:spPr>
        <p:txBody>
          <a:bodyPr>
            <a:noAutofit/>
          </a:bodyPr>
          <a:lstStyle/>
          <a:p>
            <a:r>
              <a:rPr lang="en-US" dirty="0">
                <a:solidFill>
                  <a:schemeClr val="bg1"/>
                </a:solidFill>
                <a:latin typeface="Times New Roman" panose="02020603050405020304" pitchFamily="18" charset="0"/>
                <a:cs typeface="Times New Roman" panose="02020603050405020304" pitchFamily="18" charset="0"/>
              </a:rPr>
              <a:t>Additionally, the system is designed with a specific architecture optimized for deepfake face detection, which includes multiple convolutional layers, pooling layers, and fully connected layers. This architecture helps to extract and classify the features of the input data more effectively. The proposed method is evaluated on a large dataset of real and fake faces and the results indicate that it is able to achieve a high level of accuracy in detecting deepfake faces. </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874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B7C21D-35AF-7B10-7B34-6E493F58B926}"/>
              </a:ext>
            </a:extLst>
          </p:cNvPr>
          <p:cNvSpPr/>
          <p:nvPr/>
        </p:nvSpPr>
        <p:spPr>
          <a:xfrm>
            <a:off x="-104775" y="0"/>
            <a:ext cx="12392025" cy="6924675"/>
          </a:xfrm>
          <a:prstGeom prst="rect">
            <a:avLst/>
          </a:prstGeom>
          <a:blipFill dpi="0" rotWithShape="1">
            <a:blip r:embed="rId2">
              <a:alphaModFix amt="20000"/>
            </a:blip>
            <a:srcRect/>
            <a:stretch>
              <a:fillRect/>
            </a:stretch>
          </a:blip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Content Placeholder 3">
            <a:extLst>
              <a:ext uri="{FF2B5EF4-FFF2-40B4-BE49-F238E27FC236}">
                <a16:creationId xmlns:a16="http://schemas.microsoft.com/office/drawing/2014/main" id="{9BBEF170-288E-0DA3-523C-A56E3BE494B2}"/>
              </a:ext>
            </a:extLst>
          </p:cNvPr>
          <p:cNvSpPr>
            <a:spLocks noGrp="1"/>
          </p:cNvSpPr>
          <p:nvPr>
            <p:ph idx="1"/>
          </p:nvPr>
        </p:nvSpPr>
        <p:spPr/>
        <p:txBody>
          <a:bodyPr/>
          <a:lstStyle/>
          <a:p>
            <a:endParaRPr lang="en-IN" dirty="0"/>
          </a:p>
        </p:txBody>
      </p:sp>
      <p:pic>
        <p:nvPicPr>
          <p:cNvPr id="1028" name="Picture 4" descr="Detecting deepfakes by looking closely reveals a way to protect against them">
            <a:extLst>
              <a:ext uri="{FF2B5EF4-FFF2-40B4-BE49-F238E27FC236}">
                <a16:creationId xmlns:a16="http://schemas.microsoft.com/office/drawing/2014/main" id="{5101CA98-FB3B-F264-0312-BA1A7EE26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737" y="847724"/>
            <a:ext cx="9525000" cy="522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29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B7C21D-35AF-7B10-7B34-6E493F58B926}"/>
              </a:ext>
            </a:extLst>
          </p:cNvPr>
          <p:cNvSpPr/>
          <p:nvPr/>
        </p:nvSpPr>
        <p:spPr>
          <a:xfrm>
            <a:off x="-104775" y="0"/>
            <a:ext cx="12392025" cy="6924675"/>
          </a:xfrm>
          <a:prstGeom prst="rect">
            <a:avLst/>
          </a:prstGeom>
          <a:blipFill dpi="0" rotWithShape="1">
            <a:blip r:embed="rId3">
              <a:alphaModFix amt="20000"/>
            </a:blip>
            <a:srcRect/>
            <a:stretch>
              <a:fillRect/>
            </a:stretch>
          </a:blip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3">
            <a:extLst>
              <a:ext uri="{FF2B5EF4-FFF2-40B4-BE49-F238E27FC236}">
                <a16:creationId xmlns:a16="http://schemas.microsoft.com/office/drawing/2014/main" id="{9ED5EF0B-4B9F-C461-BE60-D7EBA410C1F5}"/>
              </a:ext>
            </a:extLst>
          </p:cNvPr>
          <p:cNvSpPr>
            <a:spLocks noGrp="1"/>
          </p:cNvSpPr>
          <p:nvPr>
            <p:ph type="title"/>
          </p:nvPr>
        </p:nvSpPr>
        <p:spPr>
          <a:xfrm>
            <a:off x="1138239" y="628042"/>
            <a:ext cx="9905998" cy="591157"/>
          </a:xfrm>
        </p:spPr>
        <p:txBody>
          <a:bodyPr/>
          <a:lstStyle/>
          <a:p>
            <a:r>
              <a:rPr lang="en-US" dirty="0">
                <a:solidFill>
                  <a:schemeClr val="bg1"/>
                </a:solidFill>
                <a:latin typeface="Times New Roman" panose="02020603050405020304" pitchFamily="18" charset="0"/>
                <a:cs typeface="Times New Roman" panose="02020603050405020304" pitchFamily="18" charset="0"/>
              </a:rPr>
              <a:t>EXISTING SYSTEM</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CD9D87-2FFB-D5B1-3E45-E9C3D86201E8}"/>
              </a:ext>
            </a:extLst>
          </p:cNvPr>
          <p:cNvSpPr>
            <a:spLocks noGrp="1"/>
          </p:cNvSpPr>
          <p:nvPr>
            <p:ph idx="1"/>
          </p:nvPr>
        </p:nvSpPr>
        <p:spPr>
          <a:xfrm>
            <a:off x="1138237" y="1515268"/>
            <a:ext cx="9905999" cy="3541714"/>
          </a:xfrm>
        </p:spPr>
        <p:txBody>
          <a:bodyPr>
            <a:noAutofit/>
          </a:bodyPr>
          <a:lstStyle/>
          <a:p>
            <a:r>
              <a:rPr lang="en-US" dirty="0">
                <a:solidFill>
                  <a:schemeClr val="bg1"/>
                </a:solidFill>
                <a:latin typeface="Times New Roman" panose="02020603050405020304" pitchFamily="18" charset="0"/>
                <a:cs typeface="Times New Roman" panose="02020603050405020304" pitchFamily="18" charset="0"/>
              </a:rPr>
              <a:t>One major difference between traditional systems or techniques for deepfake detection and ConvNets2D is that ConvNets2D can be trained to automatically learn features from the data, whereas traditional systems rely on manual feature extraction.</a:t>
            </a:r>
          </a:p>
          <a:p>
            <a:r>
              <a:rPr lang="en-US" dirty="0">
                <a:solidFill>
                  <a:schemeClr val="bg1"/>
                </a:solidFill>
                <a:latin typeface="Times New Roman" panose="02020603050405020304" pitchFamily="18" charset="0"/>
                <a:cs typeface="Times New Roman" panose="02020603050405020304" pitchFamily="18" charset="0"/>
              </a:rPr>
              <a:t>Additionally, ConvNets2D are able to process images in a hierarchical manner, allowing for the detection of increasingly complex patterns as the image is processed through multiple layers.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89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B7C21D-35AF-7B10-7B34-6E493F58B926}"/>
              </a:ext>
            </a:extLst>
          </p:cNvPr>
          <p:cNvSpPr/>
          <p:nvPr/>
        </p:nvSpPr>
        <p:spPr>
          <a:xfrm>
            <a:off x="-104775" y="0"/>
            <a:ext cx="12392025" cy="6924675"/>
          </a:xfrm>
          <a:prstGeom prst="rect">
            <a:avLst/>
          </a:prstGeom>
          <a:blipFill dpi="0" rotWithShape="1">
            <a:blip r:embed="rId3">
              <a:alphaModFix amt="9000"/>
            </a:blip>
            <a:srcRect/>
            <a:stretch>
              <a:fillRect/>
            </a:stretch>
          </a:blip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3">
            <a:extLst>
              <a:ext uri="{FF2B5EF4-FFF2-40B4-BE49-F238E27FC236}">
                <a16:creationId xmlns:a16="http://schemas.microsoft.com/office/drawing/2014/main" id="{9ED5EF0B-4B9F-C461-BE60-D7EBA410C1F5}"/>
              </a:ext>
            </a:extLst>
          </p:cNvPr>
          <p:cNvSpPr>
            <a:spLocks noGrp="1"/>
          </p:cNvSpPr>
          <p:nvPr>
            <p:ph type="title"/>
          </p:nvPr>
        </p:nvSpPr>
        <p:spPr>
          <a:xfrm>
            <a:off x="1138239" y="628042"/>
            <a:ext cx="9905998" cy="591157"/>
          </a:xfrm>
        </p:spPr>
        <p:txBody>
          <a:bodyPr/>
          <a:lstStyle/>
          <a:p>
            <a:r>
              <a:rPr lang="en-US" dirty="0">
                <a:solidFill>
                  <a:schemeClr val="bg1"/>
                </a:solidFill>
                <a:latin typeface="Times New Roman" panose="02020603050405020304" pitchFamily="18" charset="0"/>
                <a:cs typeface="Times New Roman" panose="02020603050405020304" pitchFamily="18" charset="0"/>
              </a:rPr>
              <a:t>PROPOSED SYSTEM</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CD9D87-2FFB-D5B1-3E45-E9C3D86201E8}"/>
              </a:ext>
            </a:extLst>
          </p:cNvPr>
          <p:cNvSpPr>
            <a:spLocks noGrp="1"/>
          </p:cNvSpPr>
          <p:nvPr>
            <p:ph idx="1"/>
          </p:nvPr>
        </p:nvSpPr>
        <p:spPr>
          <a:xfrm>
            <a:off x="1138237" y="1515268"/>
            <a:ext cx="9905999" cy="3541714"/>
          </a:xfrm>
        </p:spPr>
        <p:txBody>
          <a:bodyPr>
            <a:noAutofit/>
          </a:bodyPr>
          <a:lstStyle/>
          <a:p>
            <a:r>
              <a:rPr lang="en-US" dirty="0">
                <a:solidFill>
                  <a:schemeClr val="bg1"/>
                </a:solidFill>
                <a:latin typeface="Times New Roman" panose="02020603050405020304" pitchFamily="18" charset="0"/>
                <a:cs typeface="Times New Roman" panose="02020603050405020304" pitchFamily="18" charset="0"/>
              </a:rPr>
              <a:t>The proposed method advanced 2D convolutional neural networks. These networks are able to extract high-level features from the input data, which allows them to effectively classify deepfake faces based on these features. </a:t>
            </a:r>
          </a:p>
          <a:p>
            <a:r>
              <a:rPr lang="en-US" dirty="0">
                <a:solidFill>
                  <a:schemeClr val="bg1"/>
                </a:solidFill>
                <a:latin typeface="Times New Roman" panose="02020603050405020304" pitchFamily="18" charset="0"/>
                <a:cs typeface="Times New Roman" panose="02020603050405020304" pitchFamily="18" charset="0"/>
              </a:rPr>
              <a:t>The proposed method is evaluated on a large dataset of real and fake faces and the results indicate that it is able to achieve a high level of accuracy in detecting deepfake faces. Additionally, the system's ability to adapt to new and unseen deepfake techniques, makes it a more resilient and effective solution for detecting deepfake faces. The proposed method can help to mitigate the risks associated with the spread of false information and propaganda caused by deepfake technology. </a:t>
            </a: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682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4FF8E-ED54-25D1-E120-C90DF68037DA}"/>
              </a:ext>
            </a:extLst>
          </p:cNvPr>
          <p:cNvSpPr>
            <a:spLocks noGrp="1"/>
          </p:cNvSpPr>
          <p:nvPr>
            <p:ph type="title"/>
          </p:nvPr>
        </p:nvSpPr>
        <p:spPr>
          <a:xfrm>
            <a:off x="1143001" y="363535"/>
            <a:ext cx="9905998" cy="1478570"/>
          </a:xfrm>
        </p:spPr>
        <p:txBody>
          <a:bodyPr/>
          <a:lstStyle/>
          <a:p>
            <a:r>
              <a:rPr lang="en-US" dirty="0">
                <a:solidFill>
                  <a:schemeClr val="bg1"/>
                </a:solidFill>
              </a:rPr>
              <a:t>FloWCHART</a:t>
            </a:r>
            <a:endParaRPr lang="en-IN" dirty="0">
              <a:solidFill>
                <a:schemeClr val="bg1"/>
              </a:solidFill>
            </a:endParaRPr>
          </a:p>
        </p:txBody>
      </p:sp>
      <p:sp>
        <p:nvSpPr>
          <p:cNvPr id="10" name="TextBox 9">
            <a:extLst>
              <a:ext uri="{FF2B5EF4-FFF2-40B4-BE49-F238E27FC236}">
                <a16:creationId xmlns:a16="http://schemas.microsoft.com/office/drawing/2014/main" id="{8E2078ED-B5C6-FFF0-5EDC-3792BE854E28}"/>
              </a:ext>
            </a:extLst>
          </p:cNvPr>
          <p:cNvSpPr txBox="1"/>
          <p:nvPr/>
        </p:nvSpPr>
        <p:spPr>
          <a:xfrm>
            <a:off x="3034553" y="3244334"/>
            <a:ext cx="6104964" cy="369332"/>
          </a:xfrm>
          <a:prstGeom prst="rect">
            <a:avLst/>
          </a:prstGeom>
          <a:noFill/>
        </p:spPr>
        <p:txBody>
          <a:bodyPr wrap="square">
            <a:spAutoFit/>
          </a:bodyPr>
          <a:lstStyle/>
          <a:p>
            <a:endParaRPr lang="en-IN" dirty="0"/>
          </a:p>
        </p:txBody>
      </p:sp>
      <p:pic>
        <p:nvPicPr>
          <p:cNvPr id="16" name="Picture 15">
            <a:extLst>
              <a:ext uri="{FF2B5EF4-FFF2-40B4-BE49-F238E27FC236}">
                <a16:creationId xmlns:a16="http://schemas.microsoft.com/office/drawing/2014/main" id="{12628708-E825-1A4F-15CD-D8264001612B}"/>
              </a:ext>
            </a:extLst>
          </p:cNvPr>
          <p:cNvPicPr>
            <a:picLocks noChangeAspect="1"/>
          </p:cNvPicPr>
          <p:nvPr/>
        </p:nvPicPr>
        <p:blipFill rotWithShape="1">
          <a:blip r:embed="rId2"/>
          <a:srcRect l="42059" t="28628" r="15220" b="27974"/>
          <a:stretch/>
        </p:blipFill>
        <p:spPr>
          <a:xfrm>
            <a:off x="2205317" y="1390419"/>
            <a:ext cx="7781366" cy="4446494"/>
          </a:xfrm>
          <a:prstGeom prst="rect">
            <a:avLst/>
          </a:prstGeom>
        </p:spPr>
      </p:pic>
    </p:spTree>
    <p:extLst>
      <p:ext uri="{BB962C8B-B14F-4D97-AF65-F5344CB8AC3E}">
        <p14:creationId xmlns:p14="http://schemas.microsoft.com/office/powerpoint/2010/main" val="1533561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273</TotalTime>
  <Words>609</Words>
  <Application>Microsoft Office PowerPoint</Application>
  <PresentationFormat>Widescreen</PresentationFormat>
  <Paragraphs>30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Trebuchet MS</vt:lpstr>
      <vt:lpstr>Tw Cen MT</vt:lpstr>
      <vt:lpstr>Circuit</vt:lpstr>
      <vt:lpstr>DeepFake Face Detection Using Advance Convets2d</vt:lpstr>
      <vt:lpstr>PowerPoint Presentation</vt:lpstr>
      <vt:lpstr>PowerPoint Presentation</vt:lpstr>
      <vt:lpstr>ABSTRACT</vt:lpstr>
      <vt:lpstr>ABSTRACT</vt:lpstr>
      <vt:lpstr>PowerPoint Presentation</vt:lpstr>
      <vt:lpstr>EXISTING SYSTEM</vt:lpstr>
      <vt:lpstr>PROPOSED SYSTEM</vt:lpstr>
      <vt:lpstr>FloWCHART</vt:lpstr>
      <vt:lpstr>ARCHITECTURE OF CNN</vt:lpstr>
      <vt:lpstr>ARCHITECTURE OF 2D CNN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Fake Face Detection Using Advance Convets2d</dc:title>
  <dc:creator>lakshmi.tadoori@gmail.com</dc:creator>
  <cp:lastModifiedBy>Windows User</cp:lastModifiedBy>
  <cp:revision>12</cp:revision>
  <dcterms:created xsi:type="dcterms:W3CDTF">2023-01-27T15:10:15Z</dcterms:created>
  <dcterms:modified xsi:type="dcterms:W3CDTF">2024-04-29T18:34:55Z</dcterms:modified>
</cp:coreProperties>
</file>