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8" r:id="rId11"/>
    <p:sldId id="265" r:id="rId12"/>
    <p:sldId id="266" r:id="rId13"/>
    <p:sldId id="271" r:id="rId14"/>
    <p:sldId id="269" r:id="rId15"/>
    <p:sldId id="270" r:id="rId1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DFC3C2-F489-46D0-AB94-DF85AC2EC1D6}" v="241" dt="2020-03-24T12:31:19.5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3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4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9A5635-083E-4441-A9AF-39EB7C849071}" type="datetimeFigureOut">
              <a:rPr lang="pl-PL" smtClean="0"/>
              <a:t>31.03.2020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EA37C-0B17-439A-8A2B-95F80ED80F0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0464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B0E0CA-453F-4AC1-B5A2-E966C710F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4F2390F-6788-4574-8C37-F94E3948D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8AF7928-A337-4DD0-9BC0-15F2B7FF6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D7F5-3AB3-48D0-9D16-818D44C9FD02}" type="datetime1">
              <a:rPr lang="pl-PL" smtClean="0"/>
              <a:t>31.03.2020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4F94B06-1C41-480D-A005-B0FD1A14B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322FAFB-E47D-4CCE-A8E7-4980E7F41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FEE6A-CBCB-4E55-8B88-8F009A94814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904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5E8898-FB5F-46F8-A2CD-B86E2C148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B0AC213-F3E6-4E0E-831D-FA89560EE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2B81D80-8823-4D9A-8B8D-FF604AF95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DE26-541F-496A-A476-BC48B95A2B0F}" type="datetime1">
              <a:rPr lang="pl-PL" smtClean="0"/>
              <a:t>31.03.2020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5C6E623-8C86-46F5-81D1-9E717C57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3A93894-4812-4523-AAAD-3A9220F3D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FEE6A-CBCB-4E55-8B88-8F009A94814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50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6567C9DF-3227-495E-8441-5C0B126E7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FB35AE5-F72A-4CD5-AFD5-6DA404FD2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2BC4BE5-B8D8-4E60-9107-0F07E9170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BA48-9E2F-4C2B-9D3B-E372987B1EED}" type="datetime1">
              <a:rPr lang="pl-PL" smtClean="0"/>
              <a:t>31.03.2020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EF42704-ECFF-4F70-9A30-9C53A2464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2FF6209-4516-4005-8FBC-0EE084599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FEE6A-CBCB-4E55-8B88-8F009A94814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0038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84D1B17-B398-4E15-87A1-ABCAD1F06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352F60F-5D29-4763-B482-1B0A882D1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D4B4CF1-7331-42EE-87E2-FEAF81D16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D4BD-1D9C-4A9B-A273-0C78C39E2986}" type="datetime1">
              <a:rPr lang="pl-PL" smtClean="0"/>
              <a:t>31.03.2020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D1CF4B4-278D-4DC0-88B1-F54631386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0C4E7D7-6022-4503-838F-E4626C92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FEE6A-CBCB-4E55-8B88-8F009A94814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6276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25E986-9458-47AA-9B47-CD64F55C6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71CAE85-0A3D-4473-AC70-96C6D0996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5A8CAFE-3F07-4FCC-A7BD-F700BF1B0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1787-50C0-4558-BE44-C86D3BC30409}" type="datetime1">
              <a:rPr lang="pl-PL" smtClean="0"/>
              <a:t>31.03.2020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3A709C7-682C-4360-8D90-8CAD798B4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9F22439-FE91-422E-9384-E4C5F311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FEE6A-CBCB-4E55-8B88-8F009A94814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3002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91FB1CE-2F9F-4194-B228-3BC9848C6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FB5AA72-7AFB-4458-A9D2-24673CAB5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0705811-7261-4F1C-928F-E89B5C876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9C62EBD-5AB3-4734-AF0E-E24A6BFB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2600-1950-43B3-B37C-8DC83BFACF2E}" type="datetime1">
              <a:rPr lang="pl-PL" smtClean="0"/>
              <a:t>31.03.2020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93892F2-2390-4F3E-B8EB-24F3465C3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C314B89-53E4-424C-B837-C2761EE2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FEE6A-CBCB-4E55-8B88-8F009A94814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032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A738EB5-5C3E-44F8-B5B0-B450DE9A0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F8A4CFF-62BC-40A3-9459-FA0C27029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CEED8EB-B820-416F-AA26-231B4A8AE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4FBC850-0AFF-4BB3-A8FC-E8E2C962A6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ACC07F89-4579-46AA-9BF0-819C0A6000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5FD6C184-D3B4-4F20-A3C6-96C1CB181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BDB4-4104-4528-88FC-2CBECFF3FAC0}" type="datetime1">
              <a:rPr lang="pl-PL" smtClean="0"/>
              <a:t>31.03.2020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6C693881-5368-404F-98D1-832F623EF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FE74EAE7-A6E6-46AE-8F47-C586A7735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FEE6A-CBCB-4E55-8B88-8F009A94814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525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1FE4D5-BF64-4071-B51F-3347B9CCC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584B3571-498A-45C3-9242-2EC51BDAD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C9E8C-1331-494D-A88A-5489B35C3A6D}" type="datetime1">
              <a:rPr lang="pl-PL" smtClean="0"/>
              <a:t>31.03.2020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76D3BF9-7287-427A-BF89-4BBD773E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768AE822-1D62-4FD6-B36A-00EA6BBE7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FEE6A-CBCB-4E55-8B88-8F009A94814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7955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F8BD421C-0276-4853-938B-BBBB6B09B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35911-79E4-4BDA-B4DB-9204F3973FDF}" type="datetime1">
              <a:rPr lang="pl-PL" smtClean="0"/>
              <a:t>31.03.2020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D16C1720-1CAB-46AA-BBE3-DF872FE7F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5F310DD-F0F9-4A65-BD3E-69C2F785D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FEE6A-CBCB-4E55-8B88-8F009A94814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3616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2D5675-81DB-4757-B13B-F79687235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44E76AF-AB04-4F6E-B582-E7DA9B30A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D134C0B-5ACF-4225-804B-45A29110E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169BAA8-86A8-40BF-A10E-4045D8EC4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95FBB-7143-4E4F-8637-AD84F87086F9}" type="datetime1">
              <a:rPr lang="pl-PL" smtClean="0"/>
              <a:t>31.03.2020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123E837-58D3-4547-8B00-2FCF6ED63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0AC4323-6B85-453D-9EF2-047B74C31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FEE6A-CBCB-4E55-8B88-8F009A94814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8115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28546A-0B88-4BD0-B3C7-DBF68E122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83286E2-917E-480E-AC16-562DB6C7EB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AF78ECD-89F1-4F99-B3FA-1B4D8A49B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6EDE2C0-D657-4BEC-97BB-5947F930E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A4963-4AD4-487D-99F1-BBFF648C1C1B}" type="datetime1">
              <a:rPr lang="pl-PL" smtClean="0"/>
              <a:t>31.03.2020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DE7D613-8704-4161-999F-E1C6E88CB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744AB2D-805B-436B-A345-B75A4282D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FEE6A-CBCB-4E55-8B88-8F009A94814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718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35DB29C1-B701-4976-8751-646926A6D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16B955A-0817-47CF-B31B-8C7FE5D2D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A3E16DB-C9F3-4944-A8AB-973B354CB9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A25B1-25B3-49BB-8F4A-0C6BB2DC489C}" type="datetime1">
              <a:rPr lang="pl-PL" smtClean="0"/>
              <a:t>31.03.2020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EFE4EDB-B3E1-4568-A4F8-AD140562A5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335AE8A-3FAB-4FB6-8755-6812395DA3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FEE6A-CBCB-4E55-8B88-8F009A94814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9313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SauermannWSEI/LINQ_2020_03_31" TargetMode="External"/><Relationship Id="rId2" Type="http://schemas.openxmlformats.org/officeDocument/2006/relationships/hyperlink" Target="mailto:krzysztof.sauermann@microsoft.wsei.edu.p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sql-server-samples/releases/download/wide-world-importers-v1.0/WideWorldImporters-Full.bak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9B5EDE-01D4-4569-B2BC-C470CB0B6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85277"/>
          </a:xfrm>
        </p:spPr>
        <p:txBody>
          <a:bodyPr/>
          <a:lstStyle/>
          <a:p>
            <a:r>
              <a:rPr lang="pl-PL" dirty="0"/>
              <a:t>Wprowadzenie do LINQ w C#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358B3A5-BB2F-4450-AF69-45E4BCB0D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77424"/>
            <a:ext cx="9144000" cy="2723989"/>
          </a:xfrm>
        </p:spPr>
        <p:txBody>
          <a:bodyPr>
            <a:normAutofit/>
          </a:bodyPr>
          <a:lstStyle/>
          <a:p>
            <a:r>
              <a:rPr lang="pl-PL" dirty="0"/>
              <a:t>Prowadzący: Krzysztof Sauermann</a:t>
            </a:r>
          </a:p>
          <a:p>
            <a:r>
              <a:rPr lang="pl-PL" dirty="0"/>
              <a:t>Kontakt:</a:t>
            </a:r>
          </a:p>
          <a:p>
            <a:r>
              <a:rPr lang="pl-PL" dirty="0">
                <a:hlinkClick r:id="rId2"/>
              </a:rPr>
              <a:t>krzysztof.sauermann@microsoft.wsei.edu.pl</a:t>
            </a:r>
            <a:endParaRPr lang="pl-PL" dirty="0"/>
          </a:p>
          <a:p>
            <a:r>
              <a:rPr lang="pl-PL" dirty="0"/>
              <a:t>Kod aplikacji znajduje się w repozytorium:</a:t>
            </a:r>
          </a:p>
          <a:p>
            <a:r>
              <a:rPr lang="pl-PL" dirty="0">
                <a:hlinkClick r:id="rId3"/>
              </a:rPr>
              <a:t>https://github.com/KSauermannWSEI/LINQ_2020_03_31</a:t>
            </a:r>
            <a:endParaRPr lang="pl-PL" dirty="0"/>
          </a:p>
        </p:txBody>
      </p:sp>
      <p:sp>
        <p:nvSpPr>
          <p:cNvPr id="5" name="AutoShape 2" descr="WSEI Kraków">
            <a:extLst>
              <a:ext uri="{FF2B5EF4-FFF2-40B4-BE49-F238E27FC236}">
                <a16:creationId xmlns:a16="http://schemas.microsoft.com/office/drawing/2014/main" id="{C0F293F3-6FCF-490B-A996-B2D3A9622716}"/>
              </a:ext>
            </a:extLst>
          </p:cNvPr>
          <p:cNvSpPr>
            <a:spLocks noGrp="1" noChangeAspect="1" noChangeArrowheads="1"/>
          </p:cNvSpPr>
          <p:nvPr>
            <p:ph type="ftr" sz="quarter" idx="11"/>
          </p:nvPr>
        </p:nvSpPr>
        <p:spPr bwMode="auto">
          <a:xfrm>
            <a:off x="209725" y="5981350"/>
            <a:ext cx="11903978" cy="74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 dirty="0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A710A507-764C-4A1B-8CE4-3ED8F35FE3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37" y="6034396"/>
            <a:ext cx="1942460" cy="64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588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WSEI Kraków">
            <a:extLst>
              <a:ext uri="{FF2B5EF4-FFF2-40B4-BE49-F238E27FC236}">
                <a16:creationId xmlns:a16="http://schemas.microsoft.com/office/drawing/2014/main" id="{C0F293F3-6FCF-490B-A996-B2D3A9622716}"/>
              </a:ext>
            </a:extLst>
          </p:cNvPr>
          <p:cNvSpPr>
            <a:spLocks noGrp="1" noChangeAspect="1" noChangeArrowheads="1"/>
          </p:cNvSpPr>
          <p:nvPr>
            <p:ph type="ftr" sz="quarter" idx="11"/>
          </p:nvPr>
        </p:nvSpPr>
        <p:spPr bwMode="auto">
          <a:xfrm>
            <a:off x="209725" y="6163056"/>
            <a:ext cx="11903978" cy="55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 dirty="0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A710A507-764C-4A1B-8CE4-3ED8F35FE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652" y="4755019"/>
            <a:ext cx="1416123" cy="472041"/>
          </a:xfrm>
          <a:prstGeom prst="rect">
            <a:avLst/>
          </a:prstGeo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DC221D6-BA87-44C2-875D-573683A34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7392" y="6356350"/>
            <a:ext cx="844882" cy="365125"/>
          </a:xfrm>
        </p:spPr>
        <p:txBody>
          <a:bodyPr/>
          <a:lstStyle/>
          <a:p>
            <a:fld id="{CF2FEE6A-CBCB-4E55-8B88-8F009A94814B}" type="slidenum">
              <a:rPr lang="pl-PL" b="1" smtClean="0"/>
              <a:t>10</a:t>
            </a:fld>
            <a:endParaRPr lang="pl-PL" b="1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D5BD684B-A787-4261-BA12-659D0C4C4CE8}"/>
              </a:ext>
            </a:extLst>
          </p:cNvPr>
          <p:cNvSpPr txBox="1"/>
          <p:nvPr/>
        </p:nvSpPr>
        <p:spPr>
          <a:xfrm>
            <a:off x="654340" y="805343"/>
            <a:ext cx="4135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6. </a:t>
            </a:r>
            <a:r>
              <a:rPr lang="pl-PL" sz="2800" b="1" dirty="0" err="1"/>
              <a:t>Any</a:t>
            </a:r>
            <a:r>
              <a:rPr lang="pl-PL" sz="2800" b="1" dirty="0"/>
              <a:t> / </a:t>
            </a:r>
            <a:r>
              <a:rPr lang="pl-PL" sz="2800" b="1" dirty="0" err="1"/>
              <a:t>All</a:t>
            </a:r>
            <a:r>
              <a:rPr lang="pl-PL" sz="2800" b="1" dirty="0"/>
              <a:t> / </a:t>
            </a:r>
            <a:r>
              <a:rPr lang="pl-PL" sz="2800" b="1" dirty="0" err="1"/>
              <a:t>Contains</a:t>
            </a:r>
            <a:r>
              <a:rPr lang="pl-PL" sz="2800" b="1" dirty="0"/>
              <a:t> 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0C99D49C-1D8F-4BFD-8897-139AA6CAFCE4}"/>
              </a:ext>
            </a:extLst>
          </p:cNvPr>
          <p:cNvSpPr txBox="1"/>
          <p:nvPr/>
        </p:nvSpPr>
        <p:spPr>
          <a:xfrm>
            <a:off x="721453" y="1736521"/>
            <a:ext cx="111070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Metody zwracają wartość </a:t>
            </a:r>
            <a:r>
              <a:rPr lang="pl-PL" sz="2000" dirty="0" err="1">
                <a:solidFill>
                  <a:schemeClr val="accent5">
                    <a:lumMod val="75000"/>
                  </a:schemeClr>
                </a:solidFill>
              </a:rPr>
              <a:t>true</a:t>
            </a:r>
            <a:r>
              <a:rPr lang="pl-PL" sz="2000" dirty="0"/>
              <a:t> lub </a:t>
            </a:r>
            <a:r>
              <a:rPr lang="pl-PL" sz="2000" dirty="0" err="1">
                <a:solidFill>
                  <a:schemeClr val="accent5">
                    <a:lumMod val="75000"/>
                  </a:schemeClr>
                </a:solidFill>
              </a:rPr>
              <a:t>false</a:t>
            </a:r>
            <a:r>
              <a:rPr lang="pl-PL" sz="2000" dirty="0"/>
              <a:t>. Mogą być używane w warunku </a:t>
            </a:r>
            <a:r>
              <a:rPr lang="pl-PL" sz="2000" dirty="0" err="1"/>
              <a:t>Where</a:t>
            </a:r>
            <a:r>
              <a:rPr lang="pl-PL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pl-PL" sz="2000" dirty="0"/>
              <a:t>lub jako wynik zapytania.</a:t>
            </a:r>
          </a:p>
          <a:p>
            <a:endParaRPr lang="pl-PL" sz="2000" dirty="0"/>
          </a:p>
          <a:p>
            <a:r>
              <a:rPr lang="pl-PL" sz="2000" dirty="0" err="1"/>
              <a:t>Any</a:t>
            </a:r>
            <a:r>
              <a:rPr lang="pl-PL" sz="2000" dirty="0"/>
              <a:t> służy do sprawdzania czy w kolekcji istnieje przynajmniej jeden element spełniający warunek przyjmowany jako parametr.</a:t>
            </a:r>
          </a:p>
          <a:p>
            <a:endParaRPr lang="pl-PL" sz="2000" dirty="0"/>
          </a:p>
          <a:p>
            <a:r>
              <a:rPr lang="pl-PL" sz="2000" dirty="0" err="1"/>
              <a:t>All</a:t>
            </a:r>
            <a:r>
              <a:rPr lang="pl-PL" sz="2000" dirty="0"/>
              <a:t> służy do sprawdzania czy wszystkie elementy kolekcji spełniają warunek przyjmowany jako parametr.</a:t>
            </a:r>
          </a:p>
          <a:p>
            <a:endParaRPr lang="pl-PL" sz="2000" dirty="0"/>
          </a:p>
          <a:p>
            <a:r>
              <a:rPr lang="pl-PL" sz="2000" dirty="0" err="1"/>
              <a:t>Contains</a:t>
            </a:r>
            <a:r>
              <a:rPr lang="pl-PL" sz="2000" dirty="0"/>
              <a:t> służy do sprawdzenia czy określony element istnieje w kolekcji</a:t>
            </a:r>
          </a:p>
        </p:txBody>
      </p:sp>
    </p:spTree>
    <p:extLst>
      <p:ext uri="{BB962C8B-B14F-4D97-AF65-F5344CB8AC3E}">
        <p14:creationId xmlns:p14="http://schemas.microsoft.com/office/powerpoint/2010/main" val="645391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WSEI Kraków">
            <a:extLst>
              <a:ext uri="{FF2B5EF4-FFF2-40B4-BE49-F238E27FC236}">
                <a16:creationId xmlns:a16="http://schemas.microsoft.com/office/drawing/2014/main" id="{C0F293F3-6FCF-490B-A996-B2D3A9622716}"/>
              </a:ext>
            </a:extLst>
          </p:cNvPr>
          <p:cNvSpPr>
            <a:spLocks noGrp="1" noChangeAspect="1" noChangeArrowheads="1"/>
          </p:cNvSpPr>
          <p:nvPr>
            <p:ph type="ftr" sz="quarter" idx="11"/>
          </p:nvPr>
        </p:nvSpPr>
        <p:spPr bwMode="auto">
          <a:xfrm>
            <a:off x="209725" y="6163056"/>
            <a:ext cx="11903978" cy="55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 dirty="0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A710A507-764C-4A1B-8CE4-3ED8F35FE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303" y="4045482"/>
            <a:ext cx="1416123" cy="472041"/>
          </a:xfrm>
          <a:prstGeom prst="rect">
            <a:avLst/>
          </a:prstGeo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DC221D6-BA87-44C2-875D-573683A34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7392" y="6356350"/>
            <a:ext cx="844882" cy="365125"/>
          </a:xfrm>
        </p:spPr>
        <p:txBody>
          <a:bodyPr/>
          <a:lstStyle/>
          <a:p>
            <a:fld id="{CF2FEE6A-CBCB-4E55-8B88-8F009A94814B}" type="slidenum">
              <a:rPr lang="pl-PL" b="1" smtClean="0"/>
              <a:t>11</a:t>
            </a:fld>
            <a:endParaRPr lang="pl-PL" b="1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5ADE71D7-B5F4-4FC9-A9A9-2DF564F3189D}"/>
              </a:ext>
            </a:extLst>
          </p:cNvPr>
          <p:cNvSpPr txBox="1"/>
          <p:nvPr/>
        </p:nvSpPr>
        <p:spPr>
          <a:xfrm>
            <a:off x="654340" y="805343"/>
            <a:ext cx="4135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7. </a:t>
            </a:r>
            <a:r>
              <a:rPr lang="pl-PL" sz="2800" b="1" dirty="0" err="1"/>
              <a:t>GroupBy</a:t>
            </a:r>
            <a:r>
              <a:rPr lang="pl-PL" sz="2800" b="1" dirty="0"/>
              <a:t> 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0AA6DA65-9177-46AB-85D0-CC48A812D5E6}"/>
              </a:ext>
            </a:extLst>
          </p:cNvPr>
          <p:cNvSpPr txBox="1"/>
          <p:nvPr/>
        </p:nvSpPr>
        <p:spPr>
          <a:xfrm>
            <a:off x="893525" y="1328563"/>
            <a:ext cx="109054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GroupBy</a:t>
            </a:r>
            <a:r>
              <a:rPr lang="pl-PL" dirty="0"/>
              <a:t> służy do grupowania wyników podobnie jak to działa w SQL.</a:t>
            </a:r>
          </a:p>
          <a:p>
            <a:endParaRPr lang="pl-PL" dirty="0"/>
          </a:p>
          <a:p>
            <a:r>
              <a:rPr lang="pl-PL" dirty="0"/>
              <a:t>Składnia </a:t>
            </a:r>
            <a:r>
              <a:rPr lang="pl-PL" dirty="0" err="1"/>
              <a:t>query</a:t>
            </a:r>
            <a:r>
              <a:rPr lang="pl-PL" dirty="0"/>
              <a:t>: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group</a:t>
            </a:r>
            <a:r>
              <a:rPr lang="en-US" dirty="0"/>
              <a:t> c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by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new</a:t>
            </a:r>
            <a:r>
              <a:rPr lang="en-US" dirty="0"/>
              <a:t> { Manufacturer = </a:t>
            </a:r>
            <a:r>
              <a:rPr lang="en-US" dirty="0" err="1"/>
              <a:t>c.Manufacturer</a:t>
            </a:r>
            <a:r>
              <a:rPr lang="en-US" dirty="0"/>
              <a:t>, Name = </a:t>
            </a:r>
            <a:r>
              <a:rPr lang="en-US" dirty="0" err="1"/>
              <a:t>c.Name</a:t>
            </a:r>
            <a:r>
              <a:rPr lang="en-US" dirty="0"/>
              <a:t>, Year = </a:t>
            </a:r>
            <a:r>
              <a:rPr lang="en-US" dirty="0" err="1"/>
              <a:t>c.Year</a:t>
            </a:r>
            <a:r>
              <a:rPr lang="en-US" dirty="0"/>
              <a:t> }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into</a:t>
            </a:r>
            <a:r>
              <a:rPr lang="en-US" dirty="0"/>
              <a:t> g</a:t>
            </a:r>
            <a:endParaRPr lang="pl-PL" dirty="0"/>
          </a:p>
          <a:p>
            <a:r>
              <a:rPr lang="pl-PL" dirty="0"/>
              <a:t>…</a:t>
            </a:r>
          </a:p>
          <a:p>
            <a:endParaRPr lang="pl-PL" dirty="0"/>
          </a:p>
          <a:p>
            <a:r>
              <a:rPr lang="pl-PL" dirty="0"/>
              <a:t>Składnia </a:t>
            </a:r>
            <a:r>
              <a:rPr lang="pl-PL" dirty="0" err="1"/>
              <a:t>method</a:t>
            </a:r>
            <a:r>
              <a:rPr lang="pl-PL" dirty="0"/>
              <a:t>:</a:t>
            </a:r>
          </a:p>
          <a:p>
            <a:r>
              <a:rPr lang="en-US" dirty="0"/>
              <a:t> .</a:t>
            </a:r>
            <a:r>
              <a:rPr lang="en-US" dirty="0" err="1"/>
              <a:t>GroupBy</a:t>
            </a:r>
            <a:r>
              <a:rPr lang="en-US" dirty="0"/>
              <a:t>(c =&gt;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new</a:t>
            </a:r>
            <a:r>
              <a:rPr lang="en-US" dirty="0"/>
              <a:t> { Manufacturer = </a:t>
            </a:r>
            <a:r>
              <a:rPr lang="en-US" dirty="0" err="1"/>
              <a:t>c.Manufacturer</a:t>
            </a:r>
            <a:r>
              <a:rPr lang="en-US" dirty="0"/>
              <a:t>, Name = </a:t>
            </a:r>
            <a:r>
              <a:rPr lang="en-US" dirty="0" err="1"/>
              <a:t>c.Name</a:t>
            </a:r>
            <a:r>
              <a:rPr lang="en-US" dirty="0"/>
              <a:t>, Year = </a:t>
            </a:r>
            <a:r>
              <a:rPr lang="en-US" dirty="0" err="1"/>
              <a:t>c.Year</a:t>
            </a:r>
            <a:r>
              <a:rPr lang="en-US" dirty="0"/>
              <a:t> },</a:t>
            </a:r>
            <a:r>
              <a:rPr lang="pl-PL" dirty="0"/>
              <a:t>  (g, r) =&gt; </a:t>
            </a:r>
            <a:r>
              <a:rPr lang="pl-PL" dirty="0" err="1">
                <a:solidFill>
                  <a:schemeClr val="accent5">
                    <a:lumMod val="75000"/>
                  </a:schemeClr>
                </a:solidFill>
              </a:rPr>
              <a:t>new</a:t>
            </a:r>
            <a:endParaRPr lang="pl-PL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pl-PL" dirty="0"/>
              <a:t>                                      {</a:t>
            </a:r>
          </a:p>
          <a:p>
            <a:r>
              <a:rPr lang="pl-PL" dirty="0"/>
              <a:t>                                          </a:t>
            </a:r>
            <a:r>
              <a:rPr lang="pl-PL" dirty="0" err="1"/>
              <a:t>Manufacturer</a:t>
            </a:r>
            <a:r>
              <a:rPr lang="pl-PL" dirty="0"/>
              <a:t> = </a:t>
            </a:r>
            <a:r>
              <a:rPr lang="pl-PL" dirty="0" err="1"/>
              <a:t>g.Manufacturer</a:t>
            </a:r>
            <a:r>
              <a:rPr lang="pl-PL" dirty="0"/>
              <a:t>,</a:t>
            </a:r>
          </a:p>
          <a:p>
            <a:r>
              <a:rPr lang="pl-PL" dirty="0"/>
              <a:t>                                          </a:t>
            </a:r>
            <a:r>
              <a:rPr lang="pl-PL" dirty="0" err="1"/>
              <a:t>Name</a:t>
            </a:r>
            <a:r>
              <a:rPr lang="pl-PL" dirty="0"/>
              <a:t> = </a:t>
            </a:r>
            <a:r>
              <a:rPr lang="pl-PL" dirty="0" err="1"/>
              <a:t>g.Name</a:t>
            </a:r>
            <a:r>
              <a:rPr lang="pl-PL" dirty="0"/>
              <a:t>,</a:t>
            </a:r>
          </a:p>
          <a:p>
            <a:r>
              <a:rPr lang="pl-PL" dirty="0"/>
              <a:t>                                          </a:t>
            </a:r>
            <a:r>
              <a:rPr lang="pl-PL" dirty="0" err="1"/>
              <a:t>Year</a:t>
            </a:r>
            <a:r>
              <a:rPr lang="pl-PL" dirty="0"/>
              <a:t> = </a:t>
            </a:r>
            <a:r>
              <a:rPr lang="pl-PL" dirty="0" err="1"/>
              <a:t>g.Year</a:t>
            </a:r>
            <a:r>
              <a:rPr lang="pl-PL" dirty="0"/>
              <a:t>,</a:t>
            </a:r>
          </a:p>
          <a:p>
            <a:r>
              <a:rPr lang="pl-PL" dirty="0"/>
              <a:t>                                          </a:t>
            </a:r>
            <a:r>
              <a:rPr lang="pl-PL" dirty="0" err="1"/>
              <a:t>Count</a:t>
            </a:r>
            <a:r>
              <a:rPr lang="pl-PL" dirty="0"/>
              <a:t> = </a:t>
            </a:r>
            <a:r>
              <a:rPr lang="pl-PL" dirty="0" err="1"/>
              <a:t>r.Count</a:t>
            </a:r>
            <a:r>
              <a:rPr lang="pl-PL" dirty="0"/>
              <a:t>(),</a:t>
            </a:r>
          </a:p>
          <a:p>
            <a:r>
              <a:rPr lang="pl-PL" dirty="0"/>
              <a:t>                                          </a:t>
            </a:r>
            <a:r>
              <a:rPr lang="pl-PL" dirty="0" err="1"/>
              <a:t>MaxPrice</a:t>
            </a:r>
            <a:r>
              <a:rPr lang="pl-PL" dirty="0"/>
              <a:t> = </a:t>
            </a:r>
            <a:r>
              <a:rPr lang="pl-PL" dirty="0" err="1"/>
              <a:t>r.Max</a:t>
            </a:r>
            <a:r>
              <a:rPr lang="pl-PL" dirty="0"/>
              <a:t>(q =&gt; </a:t>
            </a:r>
            <a:r>
              <a:rPr lang="pl-PL" dirty="0" err="1"/>
              <a:t>q.Price</a:t>
            </a:r>
            <a:r>
              <a:rPr lang="pl-PL" dirty="0"/>
              <a:t>),</a:t>
            </a:r>
          </a:p>
          <a:p>
            <a:r>
              <a:rPr lang="pl-PL" dirty="0"/>
              <a:t>                                          </a:t>
            </a:r>
            <a:r>
              <a:rPr lang="pl-PL" dirty="0" err="1"/>
              <a:t>MinPrice</a:t>
            </a:r>
            <a:r>
              <a:rPr lang="pl-PL" dirty="0"/>
              <a:t> = </a:t>
            </a:r>
            <a:r>
              <a:rPr lang="pl-PL" dirty="0" err="1"/>
              <a:t>r.Min</a:t>
            </a:r>
            <a:r>
              <a:rPr lang="pl-PL" dirty="0"/>
              <a:t>(q =&gt; </a:t>
            </a:r>
            <a:r>
              <a:rPr lang="pl-PL" dirty="0" err="1"/>
              <a:t>q.Price</a:t>
            </a:r>
            <a:r>
              <a:rPr lang="pl-PL" dirty="0"/>
              <a:t>)</a:t>
            </a:r>
          </a:p>
          <a:p>
            <a:r>
              <a:rPr lang="pl-PL" dirty="0"/>
              <a:t>                                      })…</a:t>
            </a:r>
          </a:p>
        </p:txBody>
      </p:sp>
    </p:spTree>
    <p:extLst>
      <p:ext uri="{BB962C8B-B14F-4D97-AF65-F5344CB8AC3E}">
        <p14:creationId xmlns:p14="http://schemas.microsoft.com/office/powerpoint/2010/main" val="1726735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WSEI Kraków">
            <a:extLst>
              <a:ext uri="{FF2B5EF4-FFF2-40B4-BE49-F238E27FC236}">
                <a16:creationId xmlns:a16="http://schemas.microsoft.com/office/drawing/2014/main" id="{C0F293F3-6FCF-490B-A996-B2D3A9622716}"/>
              </a:ext>
            </a:extLst>
          </p:cNvPr>
          <p:cNvSpPr>
            <a:spLocks noGrp="1" noChangeAspect="1" noChangeArrowheads="1"/>
          </p:cNvSpPr>
          <p:nvPr>
            <p:ph type="ftr" sz="quarter" idx="11"/>
          </p:nvPr>
        </p:nvSpPr>
        <p:spPr bwMode="auto">
          <a:xfrm>
            <a:off x="209725" y="6163056"/>
            <a:ext cx="11903978" cy="55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 dirty="0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A710A507-764C-4A1B-8CE4-3ED8F35FE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026" y="3192979"/>
            <a:ext cx="1416123" cy="472041"/>
          </a:xfrm>
          <a:prstGeom prst="rect">
            <a:avLst/>
          </a:prstGeo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DC221D6-BA87-44C2-875D-573683A34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7392" y="6356350"/>
            <a:ext cx="844882" cy="365125"/>
          </a:xfrm>
        </p:spPr>
        <p:txBody>
          <a:bodyPr/>
          <a:lstStyle/>
          <a:p>
            <a:fld id="{CF2FEE6A-CBCB-4E55-8B88-8F009A94814B}" type="slidenum">
              <a:rPr lang="pl-PL" b="1" smtClean="0"/>
              <a:t>12</a:t>
            </a:fld>
            <a:endParaRPr lang="pl-PL" b="1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0BA98F95-BADA-47A7-8C09-B3D55BBEDDC3}"/>
              </a:ext>
            </a:extLst>
          </p:cNvPr>
          <p:cNvSpPr txBox="1"/>
          <p:nvPr/>
        </p:nvSpPr>
        <p:spPr>
          <a:xfrm>
            <a:off x="654341" y="805343"/>
            <a:ext cx="1652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8. </a:t>
            </a:r>
            <a:r>
              <a:rPr lang="pl-PL" sz="2800" b="1" dirty="0" err="1"/>
              <a:t>Join</a:t>
            </a:r>
            <a:r>
              <a:rPr lang="pl-PL" sz="2800" b="1" dirty="0"/>
              <a:t> 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E9A66893-0043-4E98-B925-D71FBC8D3B9F}"/>
              </a:ext>
            </a:extLst>
          </p:cNvPr>
          <p:cNvSpPr txBox="1"/>
          <p:nvPr/>
        </p:nvSpPr>
        <p:spPr>
          <a:xfrm>
            <a:off x="654340" y="1521857"/>
            <a:ext cx="10905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Join</a:t>
            </a:r>
            <a:r>
              <a:rPr lang="pl-PL" dirty="0"/>
              <a:t> służy do łączenia dwóch kolekcji, jest odpowiednikiem INNER JOIN z SQL.</a:t>
            </a:r>
          </a:p>
          <a:p>
            <a:r>
              <a:rPr lang="pl-PL" dirty="0"/>
              <a:t>Składnia </a:t>
            </a:r>
            <a:r>
              <a:rPr lang="pl-PL" dirty="0" err="1"/>
              <a:t>query</a:t>
            </a:r>
            <a:r>
              <a:rPr lang="pl-PL" dirty="0"/>
              <a:t>: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A14DFEB3-BBF3-4493-9704-21A6D7C2E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707" y="2130329"/>
            <a:ext cx="4238625" cy="2266950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FCEF90F2-2ED0-4E8E-B4D4-A33233724DD7}"/>
              </a:ext>
            </a:extLst>
          </p:cNvPr>
          <p:cNvSpPr txBox="1"/>
          <p:nvPr/>
        </p:nvSpPr>
        <p:spPr>
          <a:xfrm>
            <a:off x="643155" y="4103429"/>
            <a:ext cx="10905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/>
          </a:p>
          <a:p>
            <a:r>
              <a:rPr lang="pl-PL" dirty="0"/>
              <a:t>Składnia </a:t>
            </a:r>
            <a:r>
              <a:rPr lang="pl-PL" dirty="0" err="1"/>
              <a:t>method</a:t>
            </a:r>
            <a:r>
              <a:rPr lang="pl-PL" dirty="0"/>
              <a:t>: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FF1C8C93-4EC4-405F-85F3-5EA07164D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2707" y="4795700"/>
            <a:ext cx="529590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345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WSEI Kraków">
            <a:extLst>
              <a:ext uri="{FF2B5EF4-FFF2-40B4-BE49-F238E27FC236}">
                <a16:creationId xmlns:a16="http://schemas.microsoft.com/office/drawing/2014/main" id="{C0F293F3-6FCF-490B-A996-B2D3A9622716}"/>
              </a:ext>
            </a:extLst>
          </p:cNvPr>
          <p:cNvSpPr>
            <a:spLocks noGrp="1" noChangeAspect="1" noChangeArrowheads="1"/>
          </p:cNvSpPr>
          <p:nvPr>
            <p:ph type="ftr" sz="quarter" idx="11"/>
          </p:nvPr>
        </p:nvSpPr>
        <p:spPr bwMode="auto">
          <a:xfrm>
            <a:off x="209725" y="6356350"/>
            <a:ext cx="1190397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 dirty="0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A710A507-764C-4A1B-8CE4-3ED8F35FE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972" y="2119535"/>
            <a:ext cx="1416123" cy="472041"/>
          </a:xfrm>
          <a:prstGeom prst="rect">
            <a:avLst/>
          </a:prstGeo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DC221D6-BA87-44C2-875D-573683A34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7392" y="6356350"/>
            <a:ext cx="844882" cy="365125"/>
          </a:xfrm>
        </p:spPr>
        <p:txBody>
          <a:bodyPr/>
          <a:lstStyle/>
          <a:p>
            <a:fld id="{CF2FEE6A-CBCB-4E55-8B88-8F009A94814B}" type="slidenum">
              <a:rPr lang="pl-PL" b="1" smtClean="0"/>
              <a:t>13</a:t>
            </a:fld>
            <a:endParaRPr lang="pl-PL" b="1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90D4E0CC-9E68-48FB-A990-2CC49757DC5F}"/>
              </a:ext>
            </a:extLst>
          </p:cNvPr>
          <p:cNvSpPr txBox="1"/>
          <p:nvPr/>
        </p:nvSpPr>
        <p:spPr>
          <a:xfrm>
            <a:off x="645951" y="469784"/>
            <a:ext cx="6853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9. </a:t>
            </a:r>
            <a:r>
              <a:rPr lang="pl-PL" sz="2800" b="1" dirty="0" err="1"/>
              <a:t>Entity</a:t>
            </a:r>
            <a:r>
              <a:rPr lang="pl-PL" sz="2800" b="1" dirty="0"/>
              <a:t> Framework </a:t>
            </a:r>
            <a:r>
              <a:rPr lang="pl-PL" sz="2800" b="1" dirty="0" err="1"/>
              <a:t>Core</a:t>
            </a:r>
            <a:endParaRPr lang="pl-PL" sz="2800" b="1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6425E6F8-15A1-4443-9C9E-654158ED3117}"/>
              </a:ext>
            </a:extLst>
          </p:cNvPr>
          <p:cNvSpPr txBox="1"/>
          <p:nvPr/>
        </p:nvSpPr>
        <p:spPr>
          <a:xfrm>
            <a:off x="796954" y="1110405"/>
            <a:ext cx="1131674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Potrzebujemy zainstalować w projekcie paczki dla EF </a:t>
            </a:r>
            <a:r>
              <a:rPr lang="pl-PL" dirty="0" err="1"/>
              <a:t>Core</a:t>
            </a:r>
            <a:r>
              <a:rPr lang="pl-PL" dirty="0"/>
              <a:t>, skorzystamy z </a:t>
            </a:r>
            <a:r>
              <a:rPr lang="pl-PL" dirty="0" err="1"/>
              <a:t>Package</a:t>
            </a:r>
            <a:r>
              <a:rPr lang="pl-PL" dirty="0"/>
              <a:t> Manager </a:t>
            </a:r>
            <a:r>
              <a:rPr lang="pl-PL" dirty="0" err="1"/>
              <a:t>Console</a:t>
            </a:r>
            <a:r>
              <a:rPr lang="pl-PL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install-package</a:t>
            </a:r>
            <a:r>
              <a:rPr lang="pl-PL" dirty="0"/>
              <a:t> </a:t>
            </a:r>
            <a:r>
              <a:rPr lang="pl-PL" dirty="0" err="1"/>
              <a:t>Microsoft.EntityFrameworkCore.SqlServer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install-package</a:t>
            </a:r>
            <a:r>
              <a:rPr lang="pl-PL" dirty="0"/>
              <a:t> </a:t>
            </a:r>
            <a:r>
              <a:rPr lang="pl-PL" dirty="0" err="1"/>
              <a:t>Microsoft.EntityFrameworkCore.Tools</a:t>
            </a:r>
            <a:endParaRPr lang="pl-PL" dirty="0"/>
          </a:p>
          <a:p>
            <a:endParaRPr lang="pl-PL" dirty="0"/>
          </a:p>
          <a:p>
            <a:r>
              <a:rPr lang="pl-PL" dirty="0"/>
              <a:t>Następnie tworzymy klasę kontekstu.</a:t>
            </a:r>
          </a:p>
          <a:p>
            <a:endParaRPr lang="pl-PL" dirty="0"/>
          </a:p>
          <a:p>
            <a:r>
              <a:rPr lang="pl-PL" sz="1400" dirty="0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lang="pl-PL" sz="1400" dirty="0"/>
              <a:t> </a:t>
            </a:r>
            <a:r>
              <a:rPr lang="pl-PL" sz="1400" dirty="0" err="1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pl-PL" sz="1400" dirty="0"/>
              <a:t> </a:t>
            </a:r>
            <a:r>
              <a:rPr lang="pl-PL" sz="1400" dirty="0" err="1">
                <a:solidFill>
                  <a:schemeClr val="accent5">
                    <a:lumMod val="75000"/>
                  </a:schemeClr>
                </a:solidFill>
              </a:rPr>
              <a:t>Context</a:t>
            </a:r>
            <a:r>
              <a:rPr lang="pl-PL" sz="1400" dirty="0"/>
              <a:t>: </a:t>
            </a:r>
            <a:r>
              <a:rPr lang="pl-PL" sz="1400" dirty="0" err="1">
                <a:solidFill>
                  <a:schemeClr val="accent5">
                    <a:lumMod val="75000"/>
                  </a:schemeClr>
                </a:solidFill>
              </a:rPr>
              <a:t>DbContext</a:t>
            </a:r>
            <a:endParaRPr lang="pl-PL" sz="1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pl-PL" sz="1400" dirty="0"/>
              <a:t>{</a:t>
            </a:r>
          </a:p>
          <a:p>
            <a:r>
              <a:rPr lang="en-US" sz="1400" dirty="0"/>
              <a:t>       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lang="en-US" sz="1400" dirty="0"/>
              <a:t>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DbSet</a:t>
            </a:r>
            <a:r>
              <a:rPr lang="en-US" sz="1400" dirty="0"/>
              <a:t>&lt;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Person</a:t>
            </a:r>
            <a:r>
              <a:rPr lang="en-US" sz="1400" dirty="0"/>
              <a:t>&gt; People {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get</a:t>
            </a:r>
            <a:r>
              <a:rPr lang="en-US" sz="1400" dirty="0"/>
              <a:t>;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set</a:t>
            </a:r>
            <a:r>
              <a:rPr lang="en-US" sz="1400" dirty="0"/>
              <a:t>; }</a:t>
            </a:r>
          </a:p>
          <a:p>
            <a:r>
              <a:rPr lang="en-US" sz="1400" dirty="0"/>
              <a:t>       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lang="en-US" sz="1400" dirty="0"/>
              <a:t>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DbSet</a:t>
            </a:r>
            <a:r>
              <a:rPr lang="en-US" sz="1400" dirty="0"/>
              <a:t>&lt;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City</a:t>
            </a:r>
            <a:r>
              <a:rPr lang="en-US" sz="1400" dirty="0"/>
              <a:t>&gt; Cities {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get</a:t>
            </a:r>
            <a:r>
              <a:rPr lang="en-US" sz="1400" dirty="0"/>
              <a:t>;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set</a:t>
            </a:r>
            <a:r>
              <a:rPr lang="en-US" sz="1400" dirty="0"/>
              <a:t>; }</a:t>
            </a:r>
          </a:p>
          <a:p>
            <a:r>
              <a:rPr lang="en-US" sz="1400" dirty="0"/>
              <a:t>       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protected override void </a:t>
            </a:r>
            <a:r>
              <a:rPr lang="en-US" sz="1400" dirty="0" err="1"/>
              <a:t>OnConfiguring</a:t>
            </a:r>
            <a:r>
              <a:rPr lang="en-US" sz="1400" dirty="0"/>
              <a:t>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DbContextOptionsBuilder</a:t>
            </a:r>
            <a:r>
              <a:rPr lang="en-US" sz="1400" dirty="0"/>
              <a:t> </a:t>
            </a:r>
            <a:r>
              <a:rPr lang="en-US" sz="1400" dirty="0" err="1"/>
              <a:t>optionsBuilder</a:t>
            </a:r>
            <a:r>
              <a:rPr lang="en-US" sz="1400" dirty="0"/>
              <a:t>)</a:t>
            </a:r>
          </a:p>
          <a:p>
            <a:r>
              <a:rPr lang="pl-PL" sz="1400" dirty="0"/>
              <a:t>        {</a:t>
            </a:r>
          </a:p>
          <a:p>
            <a:r>
              <a:rPr lang="pl-PL" sz="1400" dirty="0"/>
              <a:t>                  </a:t>
            </a:r>
            <a:r>
              <a:rPr lang="pl-PL" sz="1400" dirty="0" err="1"/>
              <a:t>optionsBuilder.UseSqlServer</a:t>
            </a:r>
            <a:r>
              <a:rPr lang="pl-PL" sz="1400" dirty="0"/>
              <a:t>(</a:t>
            </a:r>
            <a:r>
              <a:rPr lang="pl-PL" sz="1400" dirty="0">
                <a:solidFill>
                  <a:schemeClr val="accent6">
                    <a:lumMod val="75000"/>
                  </a:schemeClr>
                </a:solidFill>
              </a:rPr>
              <a:t>@"Server=(</a:t>
            </a:r>
            <a:r>
              <a:rPr lang="pl-PL" sz="1400" dirty="0" err="1">
                <a:solidFill>
                  <a:schemeClr val="accent6">
                    <a:lumMod val="75000"/>
                  </a:schemeClr>
                </a:solidFill>
              </a:rPr>
              <a:t>LocalDB</a:t>
            </a:r>
            <a:r>
              <a:rPr lang="pl-PL" sz="1400" dirty="0">
                <a:solidFill>
                  <a:schemeClr val="accent6">
                    <a:lumMod val="75000"/>
                  </a:schemeClr>
                </a:solidFill>
              </a:rPr>
              <a:t>)\</a:t>
            </a:r>
            <a:r>
              <a:rPr lang="pl-PL" sz="1400" dirty="0" err="1">
                <a:solidFill>
                  <a:schemeClr val="accent6">
                    <a:lumMod val="75000"/>
                  </a:schemeClr>
                </a:solidFill>
              </a:rPr>
              <a:t>MSSQLLocalDB;Database</a:t>
            </a:r>
            <a:r>
              <a:rPr lang="pl-PL" sz="1400" dirty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pl-PL" sz="1400" dirty="0" err="1">
                <a:solidFill>
                  <a:schemeClr val="accent6">
                    <a:lumMod val="75000"/>
                  </a:schemeClr>
                </a:solidFill>
              </a:rPr>
              <a:t>LINQ;Trusted_Connection</a:t>
            </a:r>
            <a:r>
              <a:rPr lang="pl-PL" sz="1400" dirty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pl-PL" sz="1400" dirty="0" err="1">
                <a:solidFill>
                  <a:schemeClr val="accent6">
                    <a:lumMod val="75000"/>
                  </a:schemeClr>
                </a:solidFill>
              </a:rPr>
              <a:t>True;MultipleActiveResultSets</a:t>
            </a:r>
            <a:r>
              <a:rPr lang="pl-PL" sz="1400" dirty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pl-PL" sz="1400" dirty="0" err="1">
                <a:solidFill>
                  <a:schemeClr val="accent6">
                    <a:lumMod val="75000"/>
                  </a:schemeClr>
                </a:solidFill>
              </a:rPr>
              <a:t>true</a:t>
            </a:r>
            <a:r>
              <a:rPr lang="pl-PL" sz="1400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pl-PL" sz="1400" dirty="0"/>
              <a:t>);</a:t>
            </a:r>
          </a:p>
          <a:p>
            <a:r>
              <a:rPr lang="pl-PL" sz="1400" dirty="0"/>
              <a:t>        }</a:t>
            </a:r>
          </a:p>
          <a:p>
            <a:r>
              <a:rPr lang="pl-PL" sz="1400" dirty="0"/>
              <a:t>}</a:t>
            </a:r>
          </a:p>
          <a:p>
            <a:endParaRPr lang="pl-PL" dirty="0"/>
          </a:p>
          <a:p>
            <a:r>
              <a:rPr lang="pl-PL" dirty="0"/>
              <a:t>Wracamy do </a:t>
            </a:r>
            <a:r>
              <a:rPr lang="pl-PL" dirty="0" err="1"/>
              <a:t>Package</a:t>
            </a:r>
            <a:r>
              <a:rPr lang="pl-PL" dirty="0"/>
              <a:t> Manager </a:t>
            </a:r>
            <a:r>
              <a:rPr lang="pl-PL" dirty="0" err="1"/>
              <a:t>Console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add-migration</a:t>
            </a:r>
            <a:r>
              <a:rPr lang="pl-PL" dirty="0"/>
              <a:t> </a:t>
            </a:r>
            <a:r>
              <a:rPr lang="pl-PL" dirty="0" err="1"/>
              <a:t>Init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update-</a:t>
            </a:r>
            <a:r>
              <a:rPr lang="pl-PL" dirty="0" err="1"/>
              <a:t>database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66639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WSEI Kraków">
            <a:extLst>
              <a:ext uri="{FF2B5EF4-FFF2-40B4-BE49-F238E27FC236}">
                <a16:creationId xmlns:a16="http://schemas.microsoft.com/office/drawing/2014/main" id="{C0F293F3-6FCF-490B-A996-B2D3A9622716}"/>
              </a:ext>
            </a:extLst>
          </p:cNvPr>
          <p:cNvSpPr>
            <a:spLocks noGrp="1" noChangeAspect="1" noChangeArrowheads="1"/>
          </p:cNvSpPr>
          <p:nvPr>
            <p:ph type="ftr" sz="quarter" idx="11"/>
          </p:nvPr>
        </p:nvSpPr>
        <p:spPr bwMode="auto">
          <a:xfrm>
            <a:off x="209725" y="6163056"/>
            <a:ext cx="11903978" cy="55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 dirty="0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A710A507-764C-4A1B-8CE4-3ED8F35FE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089" y="864565"/>
            <a:ext cx="1416123" cy="472041"/>
          </a:xfrm>
          <a:prstGeom prst="rect">
            <a:avLst/>
          </a:prstGeo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DC221D6-BA87-44C2-875D-573683A34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7392" y="6356350"/>
            <a:ext cx="844882" cy="365125"/>
          </a:xfrm>
        </p:spPr>
        <p:txBody>
          <a:bodyPr/>
          <a:lstStyle/>
          <a:p>
            <a:fld id="{CF2FEE6A-CBCB-4E55-8B88-8F009A94814B}" type="slidenum">
              <a:rPr lang="pl-PL" b="1" smtClean="0"/>
              <a:t>14</a:t>
            </a:fld>
            <a:endParaRPr lang="pl-PL" b="1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90D4E0CC-9E68-48FB-A990-2CC49757DC5F}"/>
              </a:ext>
            </a:extLst>
          </p:cNvPr>
          <p:cNvSpPr txBox="1"/>
          <p:nvPr/>
        </p:nvSpPr>
        <p:spPr>
          <a:xfrm>
            <a:off x="494950" y="805343"/>
            <a:ext cx="7013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10. </a:t>
            </a:r>
            <a:r>
              <a:rPr lang="pl-PL" sz="2800" b="1" dirty="0" err="1"/>
              <a:t>IEnumerable</a:t>
            </a:r>
            <a:r>
              <a:rPr lang="pl-PL" sz="2800" b="1" dirty="0"/>
              <a:t> vs </a:t>
            </a:r>
            <a:r>
              <a:rPr lang="pl-PL" sz="2800" b="1" dirty="0" err="1"/>
              <a:t>IQueryable</a:t>
            </a:r>
            <a:r>
              <a:rPr lang="pl-PL" sz="2800" b="1" dirty="0"/>
              <a:t> 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37CA0F51-200D-43AB-9F1D-9E62D0432F99}"/>
              </a:ext>
            </a:extLst>
          </p:cNvPr>
          <p:cNvSpPr txBox="1"/>
          <p:nvPr/>
        </p:nvSpPr>
        <p:spPr>
          <a:xfrm>
            <a:off x="268448" y="4505377"/>
            <a:ext cx="118452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b="1" dirty="0"/>
              <a:t>Baza</a:t>
            </a:r>
            <a:r>
              <a:rPr lang="pl-PL" sz="1000" dirty="0"/>
              <a:t> </a:t>
            </a:r>
            <a:r>
              <a:rPr lang="pl-PL" sz="1000" b="1" dirty="0"/>
              <a:t>do pobrania i przywrócenia</a:t>
            </a:r>
          </a:p>
          <a:p>
            <a:r>
              <a:rPr lang="pl-PL" sz="1000" dirty="0">
                <a:hlinkClick r:id="rId3"/>
              </a:rPr>
              <a:t>https://github.com/Microsoft/sql-server-samples/releases/download/wide-world-importers-v1.0/WideWorldImporters-Full.bak</a:t>
            </a:r>
            <a:endParaRPr lang="pl-PL" sz="1000" dirty="0"/>
          </a:p>
          <a:p>
            <a:endParaRPr lang="pl-PL" sz="1000" dirty="0"/>
          </a:p>
          <a:p>
            <a:r>
              <a:rPr lang="pl-PL" sz="1000" dirty="0"/>
              <a:t>Tworzymy Folder </a:t>
            </a:r>
            <a:r>
              <a:rPr lang="pl-PL" sz="1000" dirty="0" err="1"/>
              <a:t>Models</a:t>
            </a:r>
            <a:r>
              <a:rPr lang="pl-PL" sz="1000" dirty="0"/>
              <a:t>/</a:t>
            </a:r>
            <a:r>
              <a:rPr lang="pl-PL" sz="1000" b="1" dirty="0"/>
              <a:t>WW </a:t>
            </a:r>
            <a:r>
              <a:rPr lang="pl-PL" sz="1000" dirty="0"/>
              <a:t>w aplikacji</a:t>
            </a:r>
          </a:p>
          <a:p>
            <a:endParaRPr lang="pl-PL" sz="1000" dirty="0"/>
          </a:p>
          <a:p>
            <a:r>
              <a:rPr lang="pl-PL" sz="1000" b="1" dirty="0" err="1"/>
              <a:t>Package</a:t>
            </a:r>
            <a:r>
              <a:rPr lang="pl-PL" sz="1000" b="1" dirty="0"/>
              <a:t> Manager </a:t>
            </a:r>
            <a:r>
              <a:rPr lang="pl-PL" sz="1000" b="1" dirty="0" err="1"/>
              <a:t>Console</a:t>
            </a:r>
            <a:r>
              <a:rPr lang="pl-PL" sz="1000" b="1" dirty="0"/>
              <a:t> </a:t>
            </a:r>
            <a:r>
              <a:rPr lang="pl-PL" sz="1000" dirty="0"/>
              <a:t>(Polecenie wygeneruje tabele z bazy danych)</a:t>
            </a:r>
          </a:p>
          <a:p>
            <a:r>
              <a:rPr lang="pl-PL" sz="1000" dirty="0" err="1"/>
              <a:t>Scaffold-DbContext</a:t>
            </a:r>
            <a:r>
              <a:rPr lang="pl-PL" sz="1000" dirty="0"/>
              <a:t> "Server=(</a:t>
            </a:r>
            <a:r>
              <a:rPr lang="pl-PL" sz="1000" dirty="0" err="1"/>
              <a:t>localdb</a:t>
            </a:r>
            <a:r>
              <a:rPr lang="pl-PL" sz="1000" dirty="0"/>
              <a:t>)\</a:t>
            </a:r>
            <a:r>
              <a:rPr lang="pl-PL" sz="1000" dirty="0" err="1"/>
              <a:t>MSSQLLocalDB;Database</a:t>
            </a:r>
            <a:r>
              <a:rPr lang="pl-PL" sz="1000" dirty="0"/>
              <a:t>=</a:t>
            </a:r>
            <a:r>
              <a:rPr lang="pl-PL" sz="1000" dirty="0" err="1"/>
              <a:t>WideWorldImporters;Trusted_Connection</a:t>
            </a:r>
            <a:r>
              <a:rPr lang="pl-PL" sz="1000" dirty="0"/>
              <a:t>=True;" </a:t>
            </a:r>
            <a:r>
              <a:rPr lang="pl-PL" sz="1000" dirty="0" err="1"/>
              <a:t>Microsoft.EntityFrameworkCore.SqlServer</a:t>
            </a:r>
            <a:r>
              <a:rPr lang="pl-PL" sz="1000" dirty="0"/>
              <a:t> -</a:t>
            </a:r>
            <a:r>
              <a:rPr lang="pl-PL" sz="1000" dirty="0" err="1"/>
              <a:t>OutputDir</a:t>
            </a:r>
            <a:r>
              <a:rPr lang="pl-PL" sz="1000" dirty="0"/>
              <a:t> </a:t>
            </a:r>
            <a:r>
              <a:rPr lang="pl-PL" sz="1000" dirty="0" err="1"/>
              <a:t>Models</a:t>
            </a:r>
            <a:r>
              <a:rPr lang="pl-PL" sz="1000" dirty="0"/>
              <a:t>/WW -</a:t>
            </a:r>
            <a:r>
              <a:rPr lang="pl-PL" sz="1000" dirty="0" err="1"/>
              <a:t>Context</a:t>
            </a:r>
            <a:r>
              <a:rPr lang="pl-PL" sz="1000" dirty="0"/>
              <a:t> „</a:t>
            </a:r>
            <a:r>
              <a:rPr lang="pl-PL" sz="1000" dirty="0" err="1"/>
              <a:t>WWContext</a:t>
            </a:r>
            <a:r>
              <a:rPr lang="pl-PL" sz="1000" dirty="0"/>
              <a:t>" -</a:t>
            </a:r>
            <a:r>
              <a:rPr lang="pl-PL" sz="1000" dirty="0" err="1"/>
              <a:t>DataAnnotations</a:t>
            </a:r>
            <a:endParaRPr lang="pl-PL" sz="1000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21136EEF-1E0A-4186-AEFD-4340415F39E6}"/>
              </a:ext>
            </a:extLst>
          </p:cNvPr>
          <p:cNvSpPr txBox="1"/>
          <p:nvPr/>
        </p:nvSpPr>
        <p:spPr>
          <a:xfrm>
            <a:off x="494950" y="1400961"/>
            <a:ext cx="114873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Oba interfejsy wydają się podobne (finalnie otrzymujemy te same wyniki). Jednak różnica jest w wydajności podczas filtrowania danych. </a:t>
            </a:r>
          </a:p>
          <a:p>
            <a:endParaRPr lang="pl-PL" dirty="0"/>
          </a:p>
          <a:p>
            <a:r>
              <a:rPr lang="pl-PL" dirty="0" err="1"/>
              <a:t>IEnumerable</a:t>
            </a:r>
            <a:r>
              <a:rPr lang="pl-PL" dirty="0"/>
              <a:t> stosowany jest kiedy operujemy na obiektach w pamięci – tych które już są pobrane ze źródła danych. Dla obiektów tego typu dane pobierane są w całości a później filtrowane (w pamięci aplikacji).</a:t>
            </a:r>
          </a:p>
          <a:p>
            <a:endParaRPr lang="pl-PL" dirty="0"/>
          </a:p>
          <a:p>
            <a:r>
              <a:rPr lang="pl-PL" dirty="0" err="1"/>
              <a:t>IQueryable</a:t>
            </a:r>
            <a:r>
              <a:rPr lang="pl-PL" dirty="0"/>
              <a:t> powinien być stosowany kiedy pobieramy filtrowane dane z baz danych. Dlatego, że kod filtrujący wysyłany jest do bazy danych, a zatem nie pobieramy niepotrzebnych danych</a:t>
            </a:r>
          </a:p>
          <a:p>
            <a:endParaRPr lang="pl-PL" dirty="0"/>
          </a:p>
          <a:p>
            <a:r>
              <a:rPr lang="pl-PL" dirty="0"/>
              <a:t>Ćwiczenie i przykładowa baza danych:</a:t>
            </a:r>
          </a:p>
        </p:txBody>
      </p:sp>
    </p:spTree>
    <p:extLst>
      <p:ext uri="{BB962C8B-B14F-4D97-AF65-F5344CB8AC3E}">
        <p14:creationId xmlns:p14="http://schemas.microsoft.com/office/powerpoint/2010/main" val="666453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WSEI Kraków">
            <a:extLst>
              <a:ext uri="{FF2B5EF4-FFF2-40B4-BE49-F238E27FC236}">
                <a16:creationId xmlns:a16="http://schemas.microsoft.com/office/drawing/2014/main" id="{C0F293F3-6FCF-490B-A996-B2D3A9622716}"/>
              </a:ext>
            </a:extLst>
          </p:cNvPr>
          <p:cNvSpPr>
            <a:spLocks noGrp="1" noChangeAspect="1" noChangeArrowheads="1"/>
          </p:cNvSpPr>
          <p:nvPr>
            <p:ph type="ftr" sz="quarter" idx="11"/>
          </p:nvPr>
        </p:nvSpPr>
        <p:spPr bwMode="auto">
          <a:xfrm>
            <a:off x="209725" y="6163056"/>
            <a:ext cx="11903978" cy="55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 dirty="0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A710A507-764C-4A1B-8CE4-3ED8F35FE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12" y="965704"/>
            <a:ext cx="4998654" cy="1666218"/>
          </a:xfrm>
          <a:prstGeom prst="rect">
            <a:avLst/>
          </a:prstGeo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DC221D6-BA87-44C2-875D-573683A34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7392" y="6356350"/>
            <a:ext cx="844882" cy="365125"/>
          </a:xfrm>
        </p:spPr>
        <p:txBody>
          <a:bodyPr/>
          <a:lstStyle/>
          <a:p>
            <a:fld id="{CF2FEE6A-CBCB-4E55-8B88-8F009A94814B}" type="slidenum">
              <a:rPr lang="pl-PL" b="1" smtClean="0"/>
              <a:t>15</a:t>
            </a:fld>
            <a:endParaRPr lang="pl-PL" b="1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90D4E0CC-9E68-48FB-A990-2CC49757DC5F}"/>
              </a:ext>
            </a:extLst>
          </p:cNvPr>
          <p:cNvSpPr txBox="1"/>
          <p:nvPr/>
        </p:nvSpPr>
        <p:spPr>
          <a:xfrm>
            <a:off x="4283585" y="2825216"/>
            <a:ext cx="6853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solidFill>
                  <a:schemeClr val="bg2">
                    <a:lumMod val="50000"/>
                  </a:schemeClr>
                </a:solidFill>
              </a:rPr>
              <a:t>Dziękuję za udział </a:t>
            </a:r>
            <a:r>
              <a:rPr lang="pl-PL" sz="2800" b="1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</a:t>
            </a:r>
            <a:r>
              <a:rPr lang="pl-PL" sz="28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741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WSEI Kraków">
            <a:extLst>
              <a:ext uri="{FF2B5EF4-FFF2-40B4-BE49-F238E27FC236}">
                <a16:creationId xmlns:a16="http://schemas.microsoft.com/office/drawing/2014/main" id="{C0F293F3-6FCF-490B-A996-B2D3A9622716}"/>
              </a:ext>
            </a:extLst>
          </p:cNvPr>
          <p:cNvSpPr>
            <a:spLocks noGrp="1" noChangeAspect="1" noChangeArrowheads="1"/>
          </p:cNvSpPr>
          <p:nvPr>
            <p:ph type="ftr" sz="quarter" idx="11"/>
          </p:nvPr>
        </p:nvSpPr>
        <p:spPr bwMode="auto">
          <a:xfrm>
            <a:off x="209725" y="6163056"/>
            <a:ext cx="11903978" cy="55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 dirty="0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A710A507-764C-4A1B-8CE4-3ED8F35FE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373" y="5296285"/>
            <a:ext cx="1416123" cy="472041"/>
          </a:xfrm>
          <a:prstGeom prst="rect">
            <a:avLst/>
          </a:prstGeo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DC221D6-BA87-44C2-875D-573683A34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7392" y="6356350"/>
            <a:ext cx="844882" cy="365125"/>
          </a:xfrm>
        </p:spPr>
        <p:txBody>
          <a:bodyPr/>
          <a:lstStyle/>
          <a:p>
            <a:fld id="{CF2FEE6A-CBCB-4E55-8B88-8F009A94814B}" type="slidenum">
              <a:rPr lang="pl-PL" b="1" smtClean="0"/>
              <a:t>2</a:t>
            </a:fld>
            <a:endParaRPr lang="pl-PL" b="1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01F0296D-461F-4BCC-84D5-2DB312949A21}"/>
              </a:ext>
            </a:extLst>
          </p:cNvPr>
          <p:cNvSpPr txBox="1"/>
          <p:nvPr/>
        </p:nvSpPr>
        <p:spPr>
          <a:xfrm>
            <a:off x="687896" y="805343"/>
            <a:ext cx="4135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1. Czym jest LINQ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743AE02A-9DCE-4F96-B28A-8DA2212B60F1}"/>
              </a:ext>
            </a:extLst>
          </p:cNvPr>
          <p:cNvSpPr txBox="1"/>
          <p:nvPr/>
        </p:nvSpPr>
        <p:spPr>
          <a:xfrm>
            <a:off x="897622" y="1367969"/>
            <a:ext cx="10393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/>
              <a:t>LINQ (Language </a:t>
            </a:r>
            <a:r>
              <a:rPr lang="pl-PL" sz="2400" b="1" dirty="0" err="1"/>
              <a:t>Integrated</a:t>
            </a:r>
            <a:r>
              <a:rPr lang="pl-PL" sz="2400" b="1" dirty="0"/>
              <a:t> Query)</a:t>
            </a:r>
            <a:r>
              <a:rPr lang="pl-PL" sz="2400" dirty="0"/>
              <a:t> zapytania zintegrowane z językiem.</a:t>
            </a:r>
          </a:p>
          <a:p>
            <a:r>
              <a:rPr lang="pl-PL" sz="2400" dirty="0"/>
              <a:t>LINQ to jednolita składnia wbudowana w języki C# i VB.NET która pozwala na pobieranie danych z różnych źródeł.  Dane mogą być pobierane w wielu różnych formatach. Dzięki składni LINQ eliminujemy rozbieżności w odczycie danych z list, plików lub bazy danych. Największą jego zaletą jest to, że zapytanie jest </a:t>
            </a:r>
            <a:r>
              <a:rPr lang="pl-PL" sz="2400" dirty="0">
                <a:solidFill>
                  <a:srgbClr val="FF0000"/>
                </a:solidFill>
              </a:rPr>
              <a:t>kompilowane</a:t>
            </a:r>
            <a:r>
              <a:rPr lang="pl-PL" sz="2400" dirty="0"/>
              <a:t> </a:t>
            </a:r>
            <a:r>
              <a:rPr lang="pl-PL" sz="2400" dirty="0">
                <a:solidFill>
                  <a:srgbClr val="FF0000"/>
                </a:solidFill>
              </a:rPr>
              <a:t>przed wykonaniem kodu</a:t>
            </a:r>
            <a:r>
              <a:rPr lang="pl-PL" sz="2400" dirty="0"/>
              <a:t>, a nie podczas jego wykonywania. 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D81309D3-B315-4CAF-8D61-36620A2164B1}"/>
              </a:ext>
            </a:extLst>
          </p:cNvPr>
          <p:cNvSpPr txBox="1"/>
          <p:nvPr/>
        </p:nvSpPr>
        <p:spPr>
          <a:xfrm>
            <a:off x="734268" y="4162891"/>
            <a:ext cx="106759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SqlCommand</a:t>
            </a:r>
            <a:r>
              <a:rPr lang="en-US" dirty="0"/>
              <a:t> command =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new</a:t>
            </a:r>
            <a:r>
              <a:rPr lang="en-US" dirty="0"/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SqlCommand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(„SELECT</a:t>
            </a:r>
            <a:r>
              <a:rPr lang="pl-PL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ID, Name FROM Categories</a:t>
            </a:r>
            <a:r>
              <a:rPr lang="pl-PL" dirty="0">
                <a:solidFill>
                  <a:schemeClr val="accent6">
                    <a:lumMod val="75000"/>
                  </a:schemeClr>
                </a:solidFill>
              </a:rPr>
              <a:t> WHERE ID = 1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;"</a:t>
            </a:r>
            <a:r>
              <a:rPr lang="en-US" dirty="0"/>
              <a:t>, connection);</a:t>
            </a:r>
            <a:endParaRPr lang="pl-PL" dirty="0"/>
          </a:p>
          <a:p>
            <a:r>
              <a:rPr lang="pl-PL" dirty="0"/>
              <a:t>…</a:t>
            </a:r>
          </a:p>
          <a:p>
            <a:endParaRPr lang="pl-PL" dirty="0"/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var</a:t>
            </a:r>
            <a:r>
              <a:rPr lang="en-US" dirty="0"/>
              <a:t> command = </a:t>
            </a:r>
            <a:r>
              <a:rPr lang="en-US" dirty="0" err="1"/>
              <a:t>Context.Categories.Where</a:t>
            </a:r>
            <a:r>
              <a:rPr lang="en-US" dirty="0"/>
              <a:t>(c</a:t>
            </a:r>
            <a:r>
              <a:rPr lang="pl-PL" dirty="0"/>
              <a:t> </a:t>
            </a:r>
            <a:r>
              <a:rPr lang="en-US" dirty="0"/>
              <a:t>=&gt;</a:t>
            </a:r>
            <a:r>
              <a:rPr lang="pl-PL" dirty="0"/>
              <a:t> </a:t>
            </a:r>
            <a:r>
              <a:rPr lang="en-US" dirty="0"/>
              <a:t>c.ID == 1);</a:t>
            </a:r>
            <a:endParaRPr lang="pl-PL" dirty="0"/>
          </a:p>
          <a:p>
            <a:r>
              <a:rPr lang="pl-PL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27230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WSEI Kraków">
            <a:extLst>
              <a:ext uri="{FF2B5EF4-FFF2-40B4-BE49-F238E27FC236}">
                <a16:creationId xmlns:a16="http://schemas.microsoft.com/office/drawing/2014/main" id="{C0F293F3-6FCF-490B-A996-B2D3A9622716}"/>
              </a:ext>
            </a:extLst>
          </p:cNvPr>
          <p:cNvSpPr>
            <a:spLocks noGrp="1" noChangeAspect="1" noChangeArrowheads="1"/>
          </p:cNvSpPr>
          <p:nvPr>
            <p:ph type="ftr" sz="quarter" idx="11"/>
          </p:nvPr>
        </p:nvSpPr>
        <p:spPr bwMode="auto">
          <a:xfrm>
            <a:off x="209725" y="6163056"/>
            <a:ext cx="11903978" cy="55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 dirty="0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A710A507-764C-4A1B-8CE4-3ED8F35FE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591" y="376028"/>
            <a:ext cx="1416123" cy="472041"/>
          </a:xfrm>
          <a:prstGeom prst="rect">
            <a:avLst/>
          </a:prstGeo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DC221D6-BA87-44C2-875D-573683A34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7392" y="6356350"/>
            <a:ext cx="844882" cy="365125"/>
          </a:xfrm>
        </p:spPr>
        <p:txBody>
          <a:bodyPr/>
          <a:lstStyle/>
          <a:p>
            <a:fld id="{CF2FEE6A-CBCB-4E55-8B88-8F009A94814B}" type="slidenum">
              <a:rPr lang="pl-PL" b="1" smtClean="0"/>
              <a:t>3</a:t>
            </a:fld>
            <a:endParaRPr lang="pl-PL" b="1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771A29DA-C7DB-488A-921D-ABEDB99CD4AE}"/>
              </a:ext>
            </a:extLst>
          </p:cNvPr>
          <p:cNvSpPr txBox="1"/>
          <p:nvPr/>
        </p:nvSpPr>
        <p:spPr>
          <a:xfrm>
            <a:off x="687896" y="805343"/>
            <a:ext cx="4135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2. Query </a:t>
            </a:r>
            <a:r>
              <a:rPr lang="pl-PL" sz="2800" b="1" dirty="0" err="1"/>
              <a:t>Syntax</a:t>
            </a:r>
            <a:endParaRPr lang="pl-PL" sz="2800" b="1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8867B299-9FC7-4DB1-A934-ADB01769C5E8}"/>
              </a:ext>
            </a:extLst>
          </p:cNvPr>
          <p:cNvSpPr txBox="1"/>
          <p:nvPr/>
        </p:nvSpPr>
        <p:spPr>
          <a:xfrm>
            <a:off x="889233" y="1367969"/>
            <a:ext cx="10402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Składnia „</a:t>
            </a:r>
            <a:r>
              <a:rPr lang="pl-PL" sz="2400" dirty="0" err="1"/>
              <a:t>query</a:t>
            </a:r>
            <a:r>
              <a:rPr lang="pl-PL" sz="2400" dirty="0"/>
              <a:t>” przypomina składnię SQL.</a:t>
            </a:r>
          </a:p>
          <a:p>
            <a:endParaRPr lang="pl-PL" sz="2400" dirty="0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F342F154-CE05-4DCC-8C5D-53ED24195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219" y="2392260"/>
            <a:ext cx="10426990" cy="216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706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WSEI Kraków">
            <a:extLst>
              <a:ext uri="{FF2B5EF4-FFF2-40B4-BE49-F238E27FC236}">
                <a16:creationId xmlns:a16="http://schemas.microsoft.com/office/drawing/2014/main" id="{C0F293F3-6FCF-490B-A996-B2D3A9622716}"/>
              </a:ext>
            </a:extLst>
          </p:cNvPr>
          <p:cNvSpPr>
            <a:spLocks noGrp="1" noChangeAspect="1" noChangeArrowheads="1"/>
          </p:cNvSpPr>
          <p:nvPr>
            <p:ph type="ftr" sz="quarter" idx="11"/>
          </p:nvPr>
        </p:nvSpPr>
        <p:spPr bwMode="auto">
          <a:xfrm>
            <a:off x="209725" y="6163056"/>
            <a:ext cx="11903978" cy="55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DC221D6-BA87-44C2-875D-573683A34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7392" y="6356350"/>
            <a:ext cx="844882" cy="365125"/>
          </a:xfrm>
        </p:spPr>
        <p:txBody>
          <a:bodyPr/>
          <a:lstStyle/>
          <a:p>
            <a:fld id="{CF2FEE6A-CBCB-4E55-8B88-8F009A94814B}" type="slidenum">
              <a:rPr lang="pl-PL" b="1" smtClean="0"/>
              <a:t>4</a:t>
            </a:fld>
            <a:endParaRPr lang="pl-PL" b="1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DB22861B-4580-415F-A1DA-0EE47BFC2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981" y="594912"/>
            <a:ext cx="1416123" cy="472041"/>
          </a:xfrm>
          <a:prstGeom prst="rect">
            <a:avLst/>
          </a:prstGeom>
        </p:spPr>
      </p:pic>
      <p:sp>
        <p:nvSpPr>
          <p:cNvPr id="7" name="Symbol zastępczy numeru slajdu 3">
            <a:extLst>
              <a:ext uri="{FF2B5EF4-FFF2-40B4-BE49-F238E27FC236}">
                <a16:creationId xmlns:a16="http://schemas.microsoft.com/office/drawing/2014/main" id="{6898F894-A4E4-4A48-A704-420FB6BC8E1C}"/>
              </a:ext>
            </a:extLst>
          </p:cNvPr>
          <p:cNvSpPr txBox="1">
            <a:spLocks/>
          </p:cNvSpPr>
          <p:nvPr/>
        </p:nvSpPr>
        <p:spPr>
          <a:xfrm>
            <a:off x="11137392" y="6356350"/>
            <a:ext cx="8448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2FEE6A-CBCB-4E55-8B88-8F009A94814B}" type="slidenum">
              <a:rPr lang="pl-PL" b="1" smtClean="0"/>
              <a:pPr/>
              <a:t>4</a:t>
            </a:fld>
            <a:endParaRPr lang="pl-PL" b="1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93098FE3-970E-424D-B167-AE4B9FD0B030}"/>
              </a:ext>
            </a:extLst>
          </p:cNvPr>
          <p:cNvSpPr txBox="1"/>
          <p:nvPr/>
        </p:nvSpPr>
        <p:spPr>
          <a:xfrm>
            <a:off x="687896" y="805343"/>
            <a:ext cx="4135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2. Query </a:t>
            </a:r>
            <a:r>
              <a:rPr lang="pl-PL" sz="2800" b="1" dirty="0" err="1"/>
              <a:t>Syntax</a:t>
            </a:r>
            <a:endParaRPr lang="pl-PL" sz="2800" b="1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E6DFD8B5-6939-45E4-81FC-1C0C5D37BF70}"/>
              </a:ext>
            </a:extLst>
          </p:cNvPr>
          <p:cNvSpPr txBox="1"/>
          <p:nvPr/>
        </p:nvSpPr>
        <p:spPr>
          <a:xfrm>
            <a:off x="889233" y="1367969"/>
            <a:ext cx="104023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Porównanie LINQ z SQL.</a:t>
            </a:r>
          </a:p>
          <a:p>
            <a:endParaRPr lang="pl-PL" sz="2400" dirty="0"/>
          </a:p>
          <a:p>
            <a:r>
              <a:rPr lang="pl-PL" sz="2400" dirty="0"/>
              <a:t>Przykład zapytania w bazie :</a:t>
            </a:r>
          </a:p>
          <a:p>
            <a:pPr lvl="4"/>
            <a:r>
              <a:rPr lang="pl-PL" sz="2400" dirty="0">
                <a:solidFill>
                  <a:schemeClr val="accent5">
                    <a:lumMod val="75000"/>
                  </a:schemeClr>
                </a:solidFill>
              </a:rPr>
              <a:t>SELECT  </a:t>
            </a:r>
            <a:r>
              <a:rPr lang="pl-PL" sz="2400" dirty="0"/>
              <a:t>ID ,</a:t>
            </a:r>
            <a:r>
              <a:rPr lang="pl-PL" sz="2400" dirty="0" err="1"/>
              <a:t>Name</a:t>
            </a:r>
            <a:r>
              <a:rPr lang="pl-PL" sz="2400" dirty="0"/>
              <a:t> ,</a:t>
            </a:r>
            <a:r>
              <a:rPr lang="pl-PL" sz="2400" dirty="0" err="1"/>
              <a:t>LastName</a:t>
            </a:r>
            <a:r>
              <a:rPr lang="pl-PL" sz="2400" dirty="0"/>
              <a:t>, </a:t>
            </a:r>
            <a:r>
              <a:rPr lang="pl-PL" sz="2400" dirty="0" err="1"/>
              <a:t>BirthDate</a:t>
            </a:r>
            <a:r>
              <a:rPr lang="pl-PL" sz="2400" dirty="0"/>
              <a:t>  </a:t>
            </a:r>
          </a:p>
          <a:p>
            <a:pPr lvl="4"/>
            <a:r>
              <a:rPr lang="pl-PL" sz="2400" dirty="0">
                <a:solidFill>
                  <a:schemeClr val="accent5">
                    <a:lumMod val="75000"/>
                  </a:schemeClr>
                </a:solidFill>
              </a:rPr>
              <a:t>FROM</a:t>
            </a:r>
            <a:r>
              <a:rPr lang="pl-PL" sz="2400" dirty="0"/>
              <a:t> People</a:t>
            </a:r>
          </a:p>
          <a:p>
            <a:pPr lvl="4"/>
            <a:r>
              <a:rPr lang="pl-PL" sz="2400" dirty="0">
                <a:solidFill>
                  <a:schemeClr val="accent5">
                    <a:lumMod val="75000"/>
                  </a:schemeClr>
                </a:solidFill>
              </a:rPr>
              <a:t>WHERE</a:t>
            </a:r>
            <a:r>
              <a:rPr lang="pl-PL" sz="2400" dirty="0"/>
              <a:t> ID &gt; 2</a:t>
            </a:r>
          </a:p>
          <a:p>
            <a:r>
              <a:rPr lang="pl-PL" sz="2400" dirty="0"/>
              <a:t>To samo zapytanie przedstawione za pomocą składni </a:t>
            </a:r>
            <a:r>
              <a:rPr lang="pl-PL" sz="2400" dirty="0" err="1"/>
              <a:t>query</a:t>
            </a:r>
            <a:r>
              <a:rPr lang="pl-PL" sz="2400" dirty="0"/>
              <a:t>:</a:t>
            </a:r>
          </a:p>
          <a:p>
            <a:pPr lvl="4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var </a:t>
            </a:r>
            <a:r>
              <a:rPr lang="en-US" sz="2400" dirty="0"/>
              <a:t>query =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from</a:t>
            </a:r>
            <a:r>
              <a:rPr lang="en-US" sz="2400" dirty="0"/>
              <a:t> person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in</a:t>
            </a:r>
            <a:r>
              <a:rPr lang="en-US" sz="2400" dirty="0"/>
              <a:t> db.</a:t>
            </a:r>
            <a:r>
              <a:rPr lang="pl-PL" sz="2400" dirty="0"/>
              <a:t>People</a:t>
            </a:r>
            <a:endParaRPr lang="en-US" sz="2400" dirty="0"/>
          </a:p>
          <a:p>
            <a:pPr lvl="4"/>
            <a:r>
              <a:rPr lang="pl-PL" sz="2400" dirty="0">
                <a:solidFill>
                  <a:schemeClr val="accent5">
                    <a:lumMod val="75000"/>
                  </a:schemeClr>
                </a:solidFill>
              </a:rPr>
              <a:t>	         </a:t>
            </a:r>
            <a:r>
              <a:rPr lang="pl-PL" sz="2400" dirty="0" err="1">
                <a:solidFill>
                  <a:schemeClr val="accent5">
                    <a:lumMod val="75000"/>
                  </a:schemeClr>
                </a:solidFill>
              </a:rPr>
              <a:t>where</a:t>
            </a:r>
            <a:r>
              <a:rPr lang="pl-PL" sz="2400" dirty="0"/>
              <a:t> </a:t>
            </a:r>
            <a:r>
              <a:rPr lang="pl-PL" sz="2400" dirty="0" err="1"/>
              <a:t>person.Id</a:t>
            </a:r>
            <a:r>
              <a:rPr lang="pl-PL" sz="2400" dirty="0"/>
              <a:t> &gt; 2</a:t>
            </a:r>
          </a:p>
          <a:p>
            <a:pPr lvl="4"/>
            <a:r>
              <a:rPr lang="pl-PL" sz="2400" dirty="0">
                <a:solidFill>
                  <a:schemeClr val="accent5">
                    <a:lumMod val="75000"/>
                  </a:schemeClr>
                </a:solidFill>
              </a:rPr>
              <a:t>	         </a:t>
            </a:r>
            <a:r>
              <a:rPr lang="pl-PL" sz="2400" dirty="0" err="1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pl-PL" sz="2400" dirty="0"/>
              <a:t> person;</a:t>
            </a:r>
          </a:p>
        </p:txBody>
      </p:sp>
    </p:spTree>
    <p:extLst>
      <p:ext uri="{BB962C8B-B14F-4D97-AF65-F5344CB8AC3E}">
        <p14:creationId xmlns:p14="http://schemas.microsoft.com/office/powerpoint/2010/main" val="2531542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WSEI Kraków">
            <a:extLst>
              <a:ext uri="{FF2B5EF4-FFF2-40B4-BE49-F238E27FC236}">
                <a16:creationId xmlns:a16="http://schemas.microsoft.com/office/drawing/2014/main" id="{C0F293F3-6FCF-490B-A996-B2D3A9622716}"/>
              </a:ext>
            </a:extLst>
          </p:cNvPr>
          <p:cNvSpPr>
            <a:spLocks noGrp="1" noChangeAspect="1" noChangeArrowheads="1"/>
          </p:cNvSpPr>
          <p:nvPr>
            <p:ph type="ftr" sz="quarter" idx="11"/>
          </p:nvPr>
        </p:nvSpPr>
        <p:spPr bwMode="auto">
          <a:xfrm>
            <a:off x="209725" y="6163056"/>
            <a:ext cx="11903978" cy="55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 dirty="0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A710A507-764C-4A1B-8CE4-3ED8F35FE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804" y="6206244"/>
            <a:ext cx="1416123" cy="472041"/>
          </a:xfrm>
          <a:prstGeom prst="rect">
            <a:avLst/>
          </a:prstGeo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DC221D6-BA87-44C2-875D-573683A34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7392" y="6356350"/>
            <a:ext cx="844882" cy="365125"/>
          </a:xfrm>
        </p:spPr>
        <p:txBody>
          <a:bodyPr/>
          <a:lstStyle/>
          <a:p>
            <a:fld id="{CF2FEE6A-CBCB-4E55-8B88-8F009A94814B}" type="slidenum">
              <a:rPr lang="pl-PL" b="1" smtClean="0"/>
              <a:t>5</a:t>
            </a:fld>
            <a:endParaRPr lang="pl-PL" b="1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AE8548F9-764B-44D9-9B7C-F71EA52BEE24}"/>
              </a:ext>
            </a:extLst>
          </p:cNvPr>
          <p:cNvSpPr txBox="1"/>
          <p:nvPr/>
        </p:nvSpPr>
        <p:spPr>
          <a:xfrm>
            <a:off x="687896" y="805343"/>
            <a:ext cx="4135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3. Method </a:t>
            </a:r>
            <a:r>
              <a:rPr lang="pl-PL" sz="2800" b="1" dirty="0" err="1"/>
              <a:t>Syntax</a:t>
            </a:r>
            <a:endParaRPr lang="pl-PL" sz="2800" b="1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2F043BBA-2641-4B68-82D3-4C3090AEFB96}"/>
              </a:ext>
            </a:extLst>
          </p:cNvPr>
          <p:cNvSpPr txBox="1"/>
          <p:nvPr/>
        </p:nvSpPr>
        <p:spPr>
          <a:xfrm>
            <a:off x="830423" y="1735494"/>
            <a:ext cx="103756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Składnia „</a:t>
            </a:r>
            <a:r>
              <a:rPr lang="pl-PL" sz="2400" dirty="0" err="1"/>
              <a:t>method</a:t>
            </a:r>
            <a:r>
              <a:rPr lang="pl-PL" sz="2400" dirty="0"/>
              <a:t>” jest oparta na metodach rozszerzających. </a:t>
            </a:r>
          </a:p>
          <a:p>
            <a:r>
              <a:rPr lang="pl-PL" sz="2400" dirty="0"/>
              <a:t>Metody rozszerzające LINQ często przyjmują wyrażenie lambda jako parametr.</a:t>
            </a:r>
          </a:p>
          <a:p>
            <a:r>
              <a:rPr lang="pl-PL" sz="2400" dirty="0"/>
              <a:t>Przykład:</a:t>
            </a:r>
          </a:p>
          <a:p>
            <a:endParaRPr lang="pl-PL" sz="2400" dirty="0"/>
          </a:p>
          <a:p>
            <a:r>
              <a:rPr lang="pl-PL" dirty="0"/>
              <a:t>			</a:t>
            </a:r>
            <a:r>
              <a:rPr lang="pl-PL" sz="2400" dirty="0" err="1">
                <a:solidFill>
                  <a:schemeClr val="accent5">
                    <a:lumMod val="75000"/>
                  </a:schemeClr>
                </a:solidFill>
              </a:rPr>
              <a:t>var</a:t>
            </a:r>
            <a:r>
              <a:rPr lang="pl-PL" sz="2400" dirty="0"/>
              <a:t> </a:t>
            </a:r>
            <a:r>
              <a:rPr lang="pl-PL" sz="2400" dirty="0" err="1"/>
              <a:t>query</a:t>
            </a:r>
            <a:r>
              <a:rPr lang="pl-PL" sz="2400" dirty="0"/>
              <a:t> = </a:t>
            </a:r>
            <a:r>
              <a:rPr lang="pl-PL" sz="2400" dirty="0" err="1"/>
              <a:t>db.People.Where</a:t>
            </a:r>
            <a:r>
              <a:rPr lang="pl-PL" sz="2400" dirty="0"/>
              <a:t>(p =&gt; </a:t>
            </a:r>
            <a:r>
              <a:rPr lang="pl-PL" sz="2400" dirty="0" err="1"/>
              <a:t>p.Id</a:t>
            </a:r>
            <a:r>
              <a:rPr lang="pl-PL" sz="2400" dirty="0"/>
              <a:t> &gt; 2);</a:t>
            </a:r>
          </a:p>
          <a:p>
            <a:endParaRPr lang="pl-PL" sz="2400" dirty="0"/>
          </a:p>
          <a:p>
            <a:pPr lvl="1"/>
            <a:r>
              <a:rPr lang="pl-PL" sz="2400" b="1" dirty="0"/>
              <a:t>3.1 Metody rozszerzające (Extension </a:t>
            </a:r>
            <a:r>
              <a:rPr lang="pl-PL" sz="2400" b="1" dirty="0" err="1"/>
              <a:t>methods</a:t>
            </a:r>
            <a:r>
              <a:rPr lang="pl-PL" sz="2400" b="1" dirty="0"/>
              <a:t>) </a:t>
            </a:r>
          </a:p>
          <a:p>
            <a:pPr lvl="1"/>
            <a:r>
              <a:rPr lang="pl-PL" sz="2400" dirty="0"/>
              <a:t>Język C# (także VB.NET i F#) pozwala na tworzenie metod które rozszerzają funkcjonalności określonego typu, bez konieczności dziedziczenia, rekompilacji lub zmiany zachowania istniejących metod.</a:t>
            </a:r>
          </a:p>
        </p:txBody>
      </p:sp>
    </p:spTree>
    <p:extLst>
      <p:ext uri="{BB962C8B-B14F-4D97-AF65-F5344CB8AC3E}">
        <p14:creationId xmlns:p14="http://schemas.microsoft.com/office/powerpoint/2010/main" val="204123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WSEI Kraków">
            <a:extLst>
              <a:ext uri="{FF2B5EF4-FFF2-40B4-BE49-F238E27FC236}">
                <a16:creationId xmlns:a16="http://schemas.microsoft.com/office/drawing/2014/main" id="{C0F293F3-6FCF-490B-A996-B2D3A9622716}"/>
              </a:ext>
            </a:extLst>
          </p:cNvPr>
          <p:cNvSpPr>
            <a:spLocks noGrp="1" noChangeAspect="1" noChangeArrowheads="1"/>
          </p:cNvSpPr>
          <p:nvPr>
            <p:ph type="ftr" sz="quarter" idx="11"/>
          </p:nvPr>
        </p:nvSpPr>
        <p:spPr bwMode="auto">
          <a:xfrm>
            <a:off x="209725" y="6163056"/>
            <a:ext cx="11903978" cy="55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 dirty="0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A710A507-764C-4A1B-8CE4-3ED8F35FE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416" y="2131225"/>
            <a:ext cx="1416123" cy="472041"/>
          </a:xfrm>
          <a:prstGeom prst="rect">
            <a:avLst/>
          </a:prstGeo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DC221D6-BA87-44C2-875D-573683A34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7392" y="6356350"/>
            <a:ext cx="844882" cy="365125"/>
          </a:xfrm>
        </p:spPr>
        <p:txBody>
          <a:bodyPr/>
          <a:lstStyle/>
          <a:p>
            <a:fld id="{CF2FEE6A-CBCB-4E55-8B88-8F009A94814B}" type="slidenum">
              <a:rPr lang="pl-PL" b="1" smtClean="0"/>
              <a:t>6</a:t>
            </a:fld>
            <a:endParaRPr lang="pl-PL" b="1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7F978507-20C7-4341-B59E-6FE72C730ACA}"/>
              </a:ext>
            </a:extLst>
          </p:cNvPr>
          <p:cNvSpPr txBox="1"/>
          <p:nvPr/>
        </p:nvSpPr>
        <p:spPr>
          <a:xfrm>
            <a:off x="687896" y="805343"/>
            <a:ext cx="4135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3. Method </a:t>
            </a:r>
            <a:r>
              <a:rPr lang="pl-PL" sz="2800" b="1" dirty="0" err="1"/>
              <a:t>Syntax</a:t>
            </a:r>
            <a:endParaRPr lang="pl-PL" sz="2800" b="1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02CBD10D-7287-4EF6-A22F-48761BA7690A}"/>
              </a:ext>
            </a:extLst>
          </p:cNvPr>
          <p:cNvSpPr txBox="1"/>
          <p:nvPr/>
        </p:nvSpPr>
        <p:spPr>
          <a:xfrm>
            <a:off x="830423" y="1735494"/>
            <a:ext cx="1037564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pl-PL" sz="2400" b="1" dirty="0"/>
          </a:p>
          <a:p>
            <a:pPr lvl="1"/>
            <a:endParaRPr lang="pl-PL" sz="2400" b="1" dirty="0"/>
          </a:p>
          <a:p>
            <a:pPr lvl="1"/>
            <a:endParaRPr lang="pl-PL" sz="2400" b="1" dirty="0"/>
          </a:p>
          <a:p>
            <a:pPr lvl="1"/>
            <a:r>
              <a:rPr lang="pl-PL" sz="2400" b="1" dirty="0"/>
              <a:t>3.2 Wyrażenia lambda</a:t>
            </a:r>
          </a:p>
          <a:p>
            <a:pPr lvl="1"/>
            <a:r>
              <a:rPr lang="pl-PL" sz="2400" dirty="0"/>
              <a:t>Język C# (także VB.NET i F#) pozwala na tworzenie metod anonimowych (bez deklaracji) które są używane do tworzenia delegatów. Jest to przydatne kiedy chcemy wykonać jakąś czynność dokładnie w miejscu deklaracji. Kiedy tworzenie zwykłej metody z nazwą (wielokrotnego użytku) nie ma sensu.</a:t>
            </a:r>
          </a:p>
        </p:txBody>
      </p:sp>
    </p:spTree>
    <p:extLst>
      <p:ext uri="{BB962C8B-B14F-4D97-AF65-F5344CB8AC3E}">
        <p14:creationId xmlns:p14="http://schemas.microsoft.com/office/powerpoint/2010/main" val="720099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WSEI Kraków">
            <a:extLst>
              <a:ext uri="{FF2B5EF4-FFF2-40B4-BE49-F238E27FC236}">
                <a16:creationId xmlns:a16="http://schemas.microsoft.com/office/drawing/2014/main" id="{C0F293F3-6FCF-490B-A996-B2D3A9622716}"/>
              </a:ext>
            </a:extLst>
          </p:cNvPr>
          <p:cNvSpPr>
            <a:spLocks noGrp="1" noChangeAspect="1" noChangeArrowheads="1"/>
          </p:cNvSpPr>
          <p:nvPr>
            <p:ph type="ftr" sz="quarter" idx="11"/>
          </p:nvPr>
        </p:nvSpPr>
        <p:spPr bwMode="auto">
          <a:xfrm>
            <a:off x="209725" y="6163056"/>
            <a:ext cx="11903978" cy="55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 dirty="0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A710A507-764C-4A1B-8CE4-3ED8F35FE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669" y="1402936"/>
            <a:ext cx="1416123" cy="472041"/>
          </a:xfrm>
          <a:prstGeom prst="rect">
            <a:avLst/>
          </a:prstGeo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DC221D6-BA87-44C2-875D-573683A34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7392" y="6356350"/>
            <a:ext cx="844882" cy="365125"/>
          </a:xfrm>
        </p:spPr>
        <p:txBody>
          <a:bodyPr/>
          <a:lstStyle/>
          <a:p>
            <a:fld id="{CF2FEE6A-CBCB-4E55-8B88-8F009A94814B}" type="slidenum">
              <a:rPr lang="pl-PL" b="1" smtClean="0"/>
              <a:t>7</a:t>
            </a:fld>
            <a:endParaRPr lang="pl-PL" b="1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6E7A3ED8-B5A3-4572-821C-70BDDECA4756}"/>
              </a:ext>
            </a:extLst>
          </p:cNvPr>
          <p:cNvSpPr txBox="1"/>
          <p:nvPr/>
        </p:nvSpPr>
        <p:spPr>
          <a:xfrm>
            <a:off x="436228" y="494949"/>
            <a:ext cx="11546045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pl-PL" sz="2400" b="1" dirty="0"/>
          </a:p>
          <a:p>
            <a:pPr lvl="1"/>
            <a:endParaRPr lang="pl-PL" sz="2400" b="1" dirty="0"/>
          </a:p>
          <a:p>
            <a:pPr lvl="1"/>
            <a:endParaRPr lang="pl-PL" sz="2400" b="1" dirty="0"/>
          </a:p>
          <a:p>
            <a:pPr lvl="1"/>
            <a:r>
              <a:rPr lang="pl-PL" sz="2400" b="1" dirty="0"/>
              <a:t>3.2 Wyrażenia lambda</a:t>
            </a:r>
          </a:p>
          <a:p>
            <a:pPr lvl="1"/>
            <a:endParaRPr lang="pl-PL" sz="2400" b="1" dirty="0"/>
          </a:p>
          <a:p>
            <a:pPr lvl="1"/>
            <a:r>
              <a:rPr lang="pl-PL" sz="2400" dirty="0"/>
              <a:t>Składnia wyrażenia lambda w języku C# bez użycia bloku:</a:t>
            </a:r>
          </a:p>
          <a:p>
            <a:pPr lvl="1"/>
            <a:endParaRPr lang="pl-PL" sz="2400" dirty="0"/>
          </a:p>
          <a:p>
            <a:pPr lvl="1"/>
            <a:r>
              <a:rPr lang="pl-PL" dirty="0"/>
              <a:t>				(</a:t>
            </a:r>
            <a:r>
              <a:rPr lang="pl-PL" dirty="0" err="1"/>
              <a:t>input-parameters</a:t>
            </a:r>
            <a:r>
              <a:rPr lang="pl-PL" dirty="0"/>
              <a:t>) =&gt; </a:t>
            </a:r>
            <a:r>
              <a:rPr lang="pl-PL" dirty="0" err="1"/>
              <a:t>expression</a:t>
            </a:r>
            <a:endParaRPr lang="pl-PL" dirty="0"/>
          </a:p>
          <a:p>
            <a:pPr lvl="1"/>
            <a:endParaRPr lang="pl-PL" dirty="0"/>
          </a:p>
          <a:p>
            <a:pPr lvl="1"/>
            <a:r>
              <a:rPr lang="pl-PL" sz="2400" dirty="0"/>
              <a:t>Składnia z użyciem bloku kodu, używana kiedy nie można wykonać potrzebnych czynności za pomocą pojedynczego wyrażenia:</a:t>
            </a:r>
          </a:p>
          <a:p>
            <a:pPr lvl="1"/>
            <a:endParaRPr lang="pl-PL" sz="2400" dirty="0"/>
          </a:p>
          <a:p>
            <a:pPr lvl="8"/>
            <a:r>
              <a:rPr lang="pl-PL" dirty="0"/>
              <a:t>(</a:t>
            </a:r>
            <a:r>
              <a:rPr lang="pl-PL" dirty="0" err="1"/>
              <a:t>input-parameters</a:t>
            </a:r>
            <a:r>
              <a:rPr lang="pl-PL" dirty="0"/>
              <a:t>) =&gt; </a:t>
            </a:r>
          </a:p>
          <a:p>
            <a:pPr lvl="8"/>
            <a:r>
              <a:rPr lang="pl-PL" dirty="0"/>
              <a:t>{ </a:t>
            </a:r>
          </a:p>
          <a:p>
            <a:pPr lvl="8"/>
            <a:r>
              <a:rPr lang="pl-PL" dirty="0"/>
              <a:t>	&lt;</a:t>
            </a:r>
            <a:r>
              <a:rPr lang="pl-PL" dirty="0" err="1"/>
              <a:t>sequence</a:t>
            </a:r>
            <a:r>
              <a:rPr lang="pl-PL" dirty="0"/>
              <a:t>-of-</a:t>
            </a:r>
            <a:r>
              <a:rPr lang="pl-PL" dirty="0" err="1"/>
              <a:t>statements</a:t>
            </a:r>
            <a:r>
              <a:rPr lang="pl-PL" dirty="0"/>
              <a:t>&gt; </a:t>
            </a:r>
          </a:p>
          <a:p>
            <a:pPr lvl="8"/>
            <a:r>
              <a:rPr lang="pl-PL" dirty="0"/>
              <a:t>}</a:t>
            </a:r>
            <a:endParaRPr lang="pl-PL" sz="2400" dirty="0"/>
          </a:p>
          <a:p>
            <a:pPr lvl="1"/>
            <a:endParaRPr lang="pl-PL" sz="2400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0F70FA81-6FE5-4E2A-A77F-BDCF8E5C82A0}"/>
              </a:ext>
            </a:extLst>
          </p:cNvPr>
          <p:cNvSpPr txBox="1"/>
          <p:nvPr/>
        </p:nvSpPr>
        <p:spPr>
          <a:xfrm>
            <a:off x="687896" y="805343"/>
            <a:ext cx="4135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3. Method </a:t>
            </a:r>
            <a:r>
              <a:rPr lang="pl-PL" sz="2800" b="1" dirty="0" err="1"/>
              <a:t>Syntax</a:t>
            </a:r>
            <a:endParaRPr lang="pl-PL" sz="2800" b="1" dirty="0"/>
          </a:p>
        </p:txBody>
      </p:sp>
    </p:spTree>
    <p:extLst>
      <p:ext uri="{BB962C8B-B14F-4D97-AF65-F5344CB8AC3E}">
        <p14:creationId xmlns:p14="http://schemas.microsoft.com/office/powerpoint/2010/main" val="2457888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WSEI Kraków">
            <a:extLst>
              <a:ext uri="{FF2B5EF4-FFF2-40B4-BE49-F238E27FC236}">
                <a16:creationId xmlns:a16="http://schemas.microsoft.com/office/drawing/2014/main" id="{C0F293F3-6FCF-490B-A996-B2D3A9622716}"/>
              </a:ext>
            </a:extLst>
          </p:cNvPr>
          <p:cNvSpPr>
            <a:spLocks noGrp="1" noChangeAspect="1" noChangeArrowheads="1"/>
          </p:cNvSpPr>
          <p:nvPr>
            <p:ph type="ftr" sz="quarter" idx="11"/>
          </p:nvPr>
        </p:nvSpPr>
        <p:spPr bwMode="auto">
          <a:xfrm>
            <a:off x="209725" y="6163056"/>
            <a:ext cx="11903978" cy="55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 dirty="0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A710A507-764C-4A1B-8CE4-3ED8F35FE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63" y="3192979"/>
            <a:ext cx="1416123" cy="472041"/>
          </a:xfrm>
          <a:prstGeom prst="rect">
            <a:avLst/>
          </a:prstGeo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DC221D6-BA87-44C2-875D-573683A34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7392" y="6356350"/>
            <a:ext cx="844882" cy="365125"/>
          </a:xfrm>
        </p:spPr>
        <p:txBody>
          <a:bodyPr/>
          <a:lstStyle/>
          <a:p>
            <a:fld id="{CF2FEE6A-CBCB-4E55-8B88-8F009A94814B}" type="slidenum">
              <a:rPr lang="pl-PL" b="1" smtClean="0"/>
              <a:t>8</a:t>
            </a:fld>
            <a:endParaRPr lang="pl-PL" b="1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BE798BFE-840A-4300-B5C4-1A1EA54AC3AA}"/>
              </a:ext>
            </a:extLst>
          </p:cNvPr>
          <p:cNvSpPr txBox="1"/>
          <p:nvPr/>
        </p:nvSpPr>
        <p:spPr>
          <a:xfrm>
            <a:off x="654339" y="487470"/>
            <a:ext cx="4135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4. Select 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37FE8520-410B-41E1-9DD7-41B96EB65834}"/>
              </a:ext>
            </a:extLst>
          </p:cNvPr>
          <p:cNvSpPr txBox="1"/>
          <p:nvPr/>
        </p:nvSpPr>
        <p:spPr>
          <a:xfrm>
            <a:off x="654339" y="1147855"/>
            <a:ext cx="112496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Select pozwala na zwrócenie wyników z zapytania. W składni </a:t>
            </a:r>
            <a:r>
              <a:rPr lang="pl-PL" dirty="0" err="1"/>
              <a:t>query</a:t>
            </a:r>
            <a:r>
              <a:rPr lang="pl-PL" dirty="0"/>
              <a:t> jest wymagany, a składni </a:t>
            </a:r>
            <a:r>
              <a:rPr lang="pl-PL" dirty="0" err="1"/>
              <a:t>method</a:t>
            </a:r>
            <a:r>
              <a:rPr lang="pl-PL" dirty="0"/>
              <a:t> niekoniecznie.</a:t>
            </a:r>
          </a:p>
          <a:p>
            <a:r>
              <a:rPr lang="pl-PL" dirty="0"/>
              <a:t>Za pomocą polecenia Select możemy zmienić typ zwracanego obiektu lub ograniczyć „pola” które potrzebujemy.</a:t>
            </a:r>
          </a:p>
          <a:p>
            <a:r>
              <a:rPr lang="pl-PL" dirty="0"/>
              <a:t>Składnia </a:t>
            </a:r>
            <a:r>
              <a:rPr lang="pl-PL" dirty="0" err="1"/>
              <a:t>query</a:t>
            </a:r>
            <a:r>
              <a:rPr lang="pl-PL" dirty="0"/>
              <a:t>: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		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Składnia </a:t>
            </a:r>
            <a:r>
              <a:rPr lang="pl-PL" dirty="0" err="1"/>
              <a:t>method</a:t>
            </a:r>
            <a:r>
              <a:rPr lang="pl-PL" dirty="0"/>
              <a:t>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D711BF-F501-42C8-BD6E-18A19EBE2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0310" y="2055573"/>
            <a:ext cx="613713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selectResult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 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studentList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dirty="0">
                <a:solidFill>
                  <a:srgbClr val="000000"/>
                </a:solidFill>
                <a:latin typeface="Consolas" panose="020B0609020204030204" pitchFamily="49" charset="0"/>
              </a:rPr>
              <a:t>		   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s.StudentName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l-PL" altLang="pl-P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4F0A17B-5603-4E41-AEBB-AEBD4C662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0310" y="2720077"/>
            <a:ext cx="917196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selectResult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 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studentList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	   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dirty="0">
                <a:solidFill>
                  <a:srgbClr val="000000"/>
                </a:solidFill>
                <a:latin typeface="Consolas" panose="020B0609020204030204" pitchFamily="49" charset="0"/>
              </a:rPr>
              <a:t>		    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Mr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 "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s.StudentName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 =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s.Age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dirty="0">
                <a:solidFill>
                  <a:srgbClr val="000000"/>
                </a:solidFill>
                <a:latin typeface="Consolas" panose="020B0609020204030204" pitchFamily="49" charset="0"/>
              </a:rPr>
              <a:t>		    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l-PL" altLang="pl-P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302E298-DACD-46DB-BB07-8D77F1A41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0309" y="4489167"/>
            <a:ext cx="6137135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selectResult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studentList.Select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 =&gt;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s.StudentName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, Age =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s.Age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l-PL" altLang="pl-P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472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WSEI Kraków">
            <a:extLst>
              <a:ext uri="{FF2B5EF4-FFF2-40B4-BE49-F238E27FC236}">
                <a16:creationId xmlns:a16="http://schemas.microsoft.com/office/drawing/2014/main" id="{C0F293F3-6FCF-490B-A996-B2D3A9622716}"/>
              </a:ext>
            </a:extLst>
          </p:cNvPr>
          <p:cNvSpPr>
            <a:spLocks noGrp="1" noChangeAspect="1" noChangeArrowheads="1"/>
          </p:cNvSpPr>
          <p:nvPr>
            <p:ph type="ftr" sz="quarter" idx="11"/>
          </p:nvPr>
        </p:nvSpPr>
        <p:spPr bwMode="auto">
          <a:xfrm>
            <a:off x="209725" y="6163056"/>
            <a:ext cx="11903978" cy="55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 dirty="0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A710A507-764C-4A1B-8CE4-3ED8F35FE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900" y="4544576"/>
            <a:ext cx="1416123" cy="472041"/>
          </a:xfrm>
          <a:prstGeom prst="rect">
            <a:avLst/>
          </a:prstGeo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DC221D6-BA87-44C2-875D-573683A34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7392" y="6356350"/>
            <a:ext cx="844882" cy="365125"/>
          </a:xfrm>
        </p:spPr>
        <p:txBody>
          <a:bodyPr/>
          <a:lstStyle/>
          <a:p>
            <a:fld id="{CF2FEE6A-CBCB-4E55-8B88-8F009A94814B}" type="slidenum">
              <a:rPr lang="pl-PL" b="1" smtClean="0"/>
              <a:t>9</a:t>
            </a:fld>
            <a:endParaRPr lang="pl-PL" b="1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19A0DA71-F0D9-4450-8009-26A695A33A6F}"/>
              </a:ext>
            </a:extLst>
          </p:cNvPr>
          <p:cNvSpPr txBox="1"/>
          <p:nvPr/>
        </p:nvSpPr>
        <p:spPr>
          <a:xfrm>
            <a:off x="687896" y="805343"/>
            <a:ext cx="4135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5. </a:t>
            </a:r>
            <a:r>
              <a:rPr lang="pl-PL" sz="2800" b="1" dirty="0" err="1"/>
              <a:t>Where</a:t>
            </a:r>
            <a:endParaRPr lang="pl-PL" sz="2800" b="1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04B3F042-D26E-453A-9D50-802484FE36F2}"/>
              </a:ext>
            </a:extLst>
          </p:cNvPr>
          <p:cNvSpPr txBox="1"/>
          <p:nvPr/>
        </p:nvSpPr>
        <p:spPr>
          <a:xfrm>
            <a:off x="687896" y="1694575"/>
            <a:ext cx="10872133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Metoda </a:t>
            </a:r>
            <a:r>
              <a:rPr lang="pl-PL" sz="2400" dirty="0" err="1"/>
              <a:t>Where</a:t>
            </a:r>
            <a:r>
              <a:rPr lang="pl-PL" sz="2400" dirty="0"/>
              <a:t> jest odpowiedzialna za filtrowanie wyników, jako parametr przyjmuje delegat:</a:t>
            </a:r>
          </a:p>
          <a:p>
            <a:pPr algn="ctr"/>
            <a:r>
              <a:rPr lang="pl-PL" sz="2400" dirty="0" err="1">
                <a:solidFill>
                  <a:schemeClr val="accent2">
                    <a:lumMod val="50000"/>
                  </a:schemeClr>
                </a:solidFill>
              </a:rPr>
              <a:t>Func</a:t>
            </a:r>
            <a:r>
              <a:rPr lang="pl-PL" sz="2400" dirty="0"/>
              <a:t>&lt;</a:t>
            </a:r>
            <a:r>
              <a:rPr lang="pl-PL" sz="2400" dirty="0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pl-PL" sz="2400" dirty="0"/>
              <a:t>, </a:t>
            </a:r>
            <a:r>
              <a:rPr lang="pl-PL" sz="2400" dirty="0" err="1">
                <a:solidFill>
                  <a:schemeClr val="accent5">
                    <a:lumMod val="75000"/>
                  </a:schemeClr>
                </a:solidFill>
              </a:rPr>
              <a:t>bool</a:t>
            </a:r>
            <a:r>
              <a:rPr lang="pl-PL" sz="2400" dirty="0"/>
              <a:t>&gt; </a:t>
            </a:r>
            <a:r>
              <a:rPr lang="pl-PL" sz="2400" dirty="0" err="1"/>
              <a:t>predicate</a:t>
            </a:r>
            <a:endParaRPr lang="pl-PL" sz="2400" dirty="0"/>
          </a:p>
          <a:p>
            <a:pPr algn="ctr"/>
            <a:endParaRPr lang="pl-PL" sz="2400" dirty="0"/>
          </a:p>
          <a:p>
            <a:r>
              <a:rPr lang="pl-PL" sz="2400" dirty="0"/>
              <a:t>Najczęściej używa się wyrażenia lambda jako parametr ale można również użyć zwykłą metodę zwracają typ </a:t>
            </a:r>
            <a:r>
              <a:rPr lang="pl-PL" sz="2400" dirty="0" err="1">
                <a:solidFill>
                  <a:schemeClr val="accent5">
                    <a:lumMod val="75000"/>
                  </a:schemeClr>
                </a:solidFill>
              </a:rPr>
              <a:t>bool</a:t>
            </a:r>
            <a:r>
              <a:rPr lang="pl-PL" sz="2400" dirty="0"/>
              <a:t>.</a:t>
            </a:r>
          </a:p>
          <a:p>
            <a:r>
              <a:rPr lang="pl-PL" sz="2400" dirty="0" err="1"/>
              <a:t>Where</a:t>
            </a:r>
            <a:r>
              <a:rPr lang="pl-PL" sz="2400" dirty="0"/>
              <a:t> w zapytaniu LINQ może być użyte kilka razy. Zastępuje </a:t>
            </a:r>
            <a:r>
              <a:rPr lang="pl-PL" sz="2400" dirty="0" err="1"/>
              <a:t>SQL’owe</a:t>
            </a:r>
            <a:r>
              <a:rPr lang="pl-PL" sz="2400" dirty="0"/>
              <a:t> HAVING podczas grupowania.</a:t>
            </a:r>
          </a:p>
          <a:p>
            <a:endParaRPr lang="pl-PL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pl-PL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pl-PL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95214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1463</TotalTime>
  <Words>1152</Words>
  <Application>Microsoft Office PowerPoint</Application>
  <PresentationFormat>Panoramiczny</PresentationFormat>
  <Paragraphs>170</Paragraphs>
  <Slides>15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Motyw pakietu Office</vt:lpstr>
      <vt:lpstr>Wprowadzenie do LINQ w C#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Krzysztof Sauermann</dc:creator>
  <cp:lastModifiedBy>Krzysztof Sauermann</cp:lastModifiedBy>
  <cp:revision>6</cp:revision>
  <dcterms:created xsi:type="dcterms:W3CDTF">2020-03-21T09:12:26Z</dcterms:created>
  <dcterms:modified xsi:type="dcterms:W3CDTF">2020-03-31T18:06:32Z</dcterms:modified>
</cp:coreProperties>
</file>