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70" r:id="rId4"/>
    <p:sldId id="271" r:id="rId5"/>
    <p:sldId id="269" r:id="rId6"/>
    <p:sldId id="268" r:id="rId7"/>
    <p:sldId id="273" r:id="rId8"/>
    <p:sldId id="274" r:id="rId9"/>
    <p:sldId id="275" r:id="rId10"/>
    <p:sldId id="272" r:id="rId11"/>
    <p:sldId id="277" r:id="rId12"/>
    <p:sldId id="278" r:id="rId13"/>
    <p:sldId id="276" r:id="rId14"/>
    <p:sldId id="279" r:id="rId15"/>
    <p:sldId id="281" r:id="rId16"/>
    <p:sldId id="280" r:id="rId17"/>
    <p:sldId id="282" r:id="rId18"/>
    <p:sldId id="283" r:id="rId19"/>
    <p:sldId id="284" r:id="rId20"/>
    <p:sldId id="259" r:id="rId21"/>
    <p:sldId id="260" r:id="rId22"/>
    <p:sldId id="263" r:id="rId23"/>
    <p:sldId id="264" r:id="rId24"/>
    <p:sldId id="261" r:id="rId25"/>
    <p:sldId id="265" r:id="rId26"/>
    <p:sldId id="266" r:id="rId27"/>
    <p:sldId id="2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6ACBB-0360-4F66-9125-99FB836485FD}" v="497" dt="2024-11-18T00:17:31.285"/>
    <p1510:client id="{9A8226A8-6DC7-ED1E-E2A4-AD454E93A4A6}" v="206" dt="2024-11-17T20:04:42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32" autoAdjust="0"/>
  </p:normalViewPr>
  <p:slideViewPr>
    <p:cSldViewPr snapToGrid="0">
      <p:cViewPr>
        <p:scale>
          <a:sx n="100" d="100"/>
          <a:sy n="100" d="100"/>
        </p:scale>
        <p:origin x="5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255D4-CFF4-43C5-8D9C-CA99DAFEEA37}" type="datetimeFigureOut">
              <a:rPr lang="pl-PL" smtClean="0"/>
              <a:t>18.11.2024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43C32-831D-4343-BB3B-AD5704C8D8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291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43C32-831D-4343-BB3B-AD5704C8D84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4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igscience.huggingface.co/blog/bloom" TargetMode="External"/><Relationship Id="rId7" Type="http://schemas.openxmlformats.org/officeDocument/2006/relationships/hyperlink" Target="https://falconllm.tii.ae" TargetMode="External"/><Relationship Id="rId2" Type="http://schemas.openxmlformats.org/officeDocument/2006/relationships/hyperlink" Target="https://www.llama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bricks.com/blog/mpt-7b" TargetMode="External"/><Relationship Id="rId5" Type="http://schemas.openxmlformats.org/officeDocument/2006/relationships/hyperlink" Target="https://www.eleuther.ai" TargetMode="External"/><Relationship Id="rId4" Type="http://schemas.openxmlformats.org/officeDocument/2006/relationships/hyperlink" Target="https://huggingface.co/docs/transformers/model_doc/gpt_neo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D7F251-82EC-E7A4-617B-AD3D33218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9BBFB0"/>
                </a:solidFill>
              </a:rPr>
              <a:t>L</a:t>
            </a:r>
            <a:r>
              <a:rPr lang="pl-PL" dirty="0" err="1"/>
              <a:t>arge</a:t>
            </a:r>
            <a:r>
              <a:rPr lang="pl-PL" dirty="0"/>
              <a:t> </a:t>
            </a:r>
            <a:r>
              <a:rPr lang="pl-PL" dirty="0">
                <a:solidFill>
                  <a:srgbClr val="9BBFB0"/>
                </a:solidFill>
              </a:rPr>
              <a:t>L</a:t>
            </a:r>
            <a:r>
              <a:rPr lang="pl-PL" dirty="0"/>
              <a:t>anguage </a:t>
            </a:r>
            <a:r>
              <a:rPr lang="pl-PL" dirty="0" err="1">
                <a:solidFill>
                  <a:srgbClr val="9BBFB0"/>
                </a:solidFill>
              </a:rPr>
              <a:t>M</a:t>
            </a:r>
            <a:r>
              <a:rPr lang="pl-PL" dirty="0" err="1"/>
              <a:t>odels</a:t>
            </a:r>
            <a:br>
              <a:rPr lang="pl-PL" dirty="0"/>
            </a:br>
            <a:r>
              <a:rPr lang="pl-PL" dirty="0"/>
              <a:t>wykorzystanie w tłumaczeniu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94C7B9-6698-77BA-6793-7F7A2783C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solidFill>
                  <a:srgbClr val="FFFFFF">
                    <a:alpha val="70000"/>
                  </a:srgbClr>
                </a:solidFill>
              </a:rPr>
              <a:t>Kamil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Schlagowski</a:t>
            </a:r>
            <a:endParaRPr lang="pl-PL">
              <a:solidFill>
                <a:srgbClr val="FFFFFF">
                  <a:alpha val="70000"/>
                </a:srgbClr>
              </a:solidFill>
            </a:endParaRPr>
          </a:p>
          <a:p>
            <a:r>
              <a:rPr lang="pl-PL">
                <a:solidFill>
                  <a:srgbClr val="FFFFFF">
                    <a:alpha val="70000"/>
                  </a:srgbClr>
                </a:solidFill>
              </a:rPr>
              <a:t>Kacper </a:t>
            </a:r>
            <a:r>
              <a:rPr lang="pl-PL" err="1">
                <a:solidFill>
                  <a:srgbClr val="FFFFFF">
                    <a:alpha val="70000"/>
                  </a:srgbClr>
                </a:solidFill>
              </a:rPr>
              <a:t>Budniak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10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39B03F-F3E6-970C-7586-6AC8B5C9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pl-PL" sz="2000" dirty="0"/>
              <a:t>Numeryczne reprezentacje danych (najczęściej tekstowych), które umożliwiają ich przetwarzanie przez modele uczenia maszynowego. W kontekście języka naturalnego (NLP), </a:t>
            </a:r>
            <a:r>
              <a:rPr lang="pl-PL" sz="2000" dirty="0" err="1"/>
              <a:t>embeddingi</a:t>
            </a:r>
            <a:r>
              <a:rPr lang="pl-PL" sz="2000" dirty="0"/>
              <a:t> zamieniają słowa, frazy, czy inne jednostki językowe na wektory liczbowe w przestrzeni o określonej liczbie wymiarów. W tej przestrzeni słowa o podobnym znaczeniu znajdują się blisko siebie.</a:t>
            </a:r>
            <a:endParaRPr lang="pl-PL" sz="2000" b="1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463C57-18E3-59E7-4980-DEB7DE73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pl-PL" sz="3200" dirty="0" err="1"/>
              <a:t>Embeddings</a:t>
            </a:r>
            <a:endParaRPr lang="pl-PL" sz="3200" dirty="0"/>
          </a:p>
        </p:txBody>
      </p:sp>
      <p:pic>
        <p:nvPicPr>
          <p:cNvPr id="9" name="Symbol zastępczy zawartości 4" descr="Obraz zawierający diagram, linia, tekst&#10;&#10;Opis wygenerowany automatycznie">
            <a:extLst>
              <a:ext uri="{FF2B5EF4-FFF2-40B4-BE49-F238E27FC236}">
                <a16:creationId xmlns:a16="http://schemas.microsoft.com/office/drawing/2014/main" id="{72E524F6-659E-B1EE-50AF-D1FC84189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79" b="33472"/>
          <a:stretch/>
        </p:blipFill>
        <p:spPr>
          <a:xfrm>
            <a:off x="8362731" y="1828800"/>
            <a:ext cx="2597369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1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AFBF84-1CB5-5A1C-4911-6333F555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 err="1"/>
              <a:t>Embeddings</a:t>
            </a:r>
            <a:endParaRPr lang="pl-PL" dirty="0"/>
          </a:p>
        </p:txBody>
      </p:sp>
      <p:pic>
        <p:nvPicPr>
          <p:cNvPr id="5" name="Symbol zastępczy zawartości 4" descr="Obraz zawierający zrzut ekranu, fioletowy, fiołek, Wielobarwność&#10;&#10;Opis wygenerowany automatycznie">
            <a:extLst>
              <a:ext uri="{FF2B5EF4-FFF2-40B4-BE49-F238E27FC236}">
                <a16:creationId xmlns:a16="http://schemas.microsoft.com/office/drawing/2014/main" id="{2FE4B295-210B-0C5F-EE58-5EF32BB94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5" y="3212068"/>
            <a:ext cx="9576107" cy="2908299"/>
          </a:xfr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9E48AE20-9D8B-CF72-47DA-067191BFB0BB}"/>
              </a:ext>
            </a:extLst>
          </p:cNvPr>
          <p:cNvSpPr txBox="1"/>
          <p:nvPr/>
        </p:nvSpPr>
        <p:spPr>
          <a:xfrm>
            <a:off x="546100" y="2273299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Wykorzystuje się macierz </a:t>
            </a:r>
            <a:r>
              <a:rPr lang="pl-PL" dirty="0" err="1"/>
              <a:t>embeddingów</a:t>
            </a:r>
            <a:r>
              <a:rPr lang="pl-PL" dirty="0"/>
              <a:t> do konwersji identyfikatorów </a:t>
            </a:r>
            <a:r>
              <a:rPr lang="pl-PL" dirty="0" err="1"/>
              <a:t>tokenów</a:t>
            </a:r>
            <a:r>
              <a:rPr lang="pl-PL" dirty="0"/>
              <a:t> w na wektory </a:t>
            </a:r>
            <a:r>
              <a:rPr lang="pl-PL" dirty="0" err="1"/>
              <a:t>tokentów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27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A14D8-0737-2088-546D-F3EB9E373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8E3BB4-718B-3D7B-A26F-B83DE91E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 err="1"/>
              <a:t>Embeddings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89D4A65-4E27-B496-23ED-FC46CE3088B6}"/>
              </a:ext>
            </a:extLst>
          </p:cNvPr>
          <p:cNvSpPr txBox="1"/>
          <p:nvPr/>
        </p:nvSpPr>
        <p:spPr>
          <a:xfrm>
            <a:off x="546100" y="2273299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Wykorzystuje się macierz </a:t>
            </a:r>
            <a:r>
              <a:rPr lang="pl-PL" dirty="0" err="1"/>
              <a:t>embeddingów</a:t>
            </a:r>
            <a:r>
              <a:rPr lang="pl-PL" dirty="0"/>
              <a:t> do konwersji identyfikatorów </a:t>
            </a:r>
            <a:r>
              <a:rPr lang="pl-PL" dirty="0" err="1"/>
              <a:t>tokenów</a:t>
            </a:r>
            <a:r>
              <a:rPr lang="pl-PL" dirty="0"/>
              <a:t> w na wektory </a:t>
            </a:r>
            <a:r>
              <a:rPr lang="pl-PL" dirty="0" err="1"/>
              <a:t>tokentów</a:t>
            </a:r>
            <a:endParaRPr lang="pl-PL" dirty="0"/>
          </a:p>
        </p:txBody>
      </p:sp>
      <p:pic>
        <p:nvPicPr>
          <p:cNvPr id="7" name="Symbol zastępczy zawartości 6" descr="Obraz zawierający zrzut ekranu, fioletowy&#10;&#10;Opis wygenerowany automatycznie">
            <a:extLst>
              <a:ext uri="{FF2B5EF4-FFF2-40B4-BE49-F238E27FC236}">
                <a16:creationId xmlns:a16="http://schemas.microsoft.com/office/drawing/2014/main" id="{E0D4C8B0-450F-FF3A-347B-AA6E459F1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5" y="3173160"/>
            <a:ext cx="11454249" cy="2833940"/>
          </a:xfrm>
        </p:spPr>
      </p:pic>
    </p:spTree>
    <p:extLst>
      <p:ext uri="{BB962C8B-B14F-4D97-AF65-F5344CB8AC3E}">
        <p14:creationId xmlns:p14="http://schemas.microsoft.com/office/powerpoint/2010/main" val="31705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BCBAA1-F085-95D0-B773-B46A7B69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err="1"/>
              <a:t>Podusmowanie</a:t>
            </a:r>
            <a:r>
              <a:rPr lang="pl-PL" sz="3200" dirty="0"/>
              <a:t> Transformer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783E262D-36A9-821A-508C-CDB4DE91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Transformery stosowane w tłumaczeniu maszynowym mają zwykle architekturę </a:t>
            </a:r>
            <a:r>
              <a:rPr lang="pl-PL" sz="20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encoder-decoder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gdzie: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l-PL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Przetwarza zdanie w języku źródłowym, tworząc jego wektorową reprezentację.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20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Na podstawie tej reprezentacji generuje tłumaczenie w języku docelowym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74692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0F8A4C-9DEE-2123-0F1D-E5436F7A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Wejście do modelu (</a:t>
            </a:r>
            <a:r>
              <a:rPr lang="pl-PL" sz="3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Tokenizacja</a:t>
            </a:r>
            <a:r>
              <a:rPr lang="pl-PL" sz="3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 reprezentacja)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94AE31-DFCC-8915-BFC8-0CFEA97D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pl-PL" sz="2200" dirty="0"/>
              <a:t>Zdanie w języku źródłowym, np. „Kot goni mysz.”, jest poddawane </a:t>
            </a:r>
            <a:r>
              <a:rPr lang="pl-PL" sz="2200" dirty="0" err="1"/>
              <a:t>tokenizacji</a:t>
            </a:r>
            <a:r>
              <a:rPr lang="pl-PL" sz="2200" dirty="0"/>
              <a:t>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685800" algn="l"/>
                <a:tab pos="914400" algn="l"/>
              </a:tabLst>
            </a:pPr>
            <a:r>
              <a:rPr lang="pl-PL" sz="2200" dirty="0"/>
              <a:t>Przykładowe </a:t>
            </a:r>
            <a:r>
              <a:rPr lang="pl-PL" sz="2200" dirty="0" err="1"/>
              <a:t>tokeny</a:t>
            </a:r>
            <a:r>
              <a:rPr lang="pl-PL" sz="2200" dirty="0"/>
              <a:t>: ["Kot", "goni", "mysz", "."]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685800" algn="l"/>
                <a:tab pos="914400" algn="l"/>
              </a:tabLst>
            </a:pPr>
            <a:r>
              <a:rPr lang="pl-PL" sz="2200" dirty="0" err="1"/>
              <a:t>Tokeny</a:t>
            </a:r>
            <a:r>
              <a:rPr lang="pl-PL" sz="2200" dirty="0"/>
              <a:t> są zamieniane na liczby za pomocą słownika (</a:t>
            </a:r>
            <a:r>
              <a:rPr lang="pl-PL" sz="2200" dirty="0" err="1"/>
              <a:t>vocabulary</a:t>
            </a:r>
            <a:r>
              <a:rPr lang="pl-PL" sz="2200" dirty="0"/>
              <a:t>), np.:</a:t>
            </a: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1143000" algn="l"/>
                <a:tab pos="1371600" algn="l"/>
              </a:tabLst>
            </a:pPr>
            <a:r>
              <a:rPr lang="pl-PL" sz="2200" dirty="0"/>
              <a:t>"Kot" → 123, "goni" → 456, "mysz" → 789.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pl-PL" sz="2200" dirty="0"/>
              <a:t>Do każdego </a:t>
            </a:r>
            <a:r>
              <a:rPr lang="pl-PL" sz="2200" dirty="0" err="1"/>
              <a:t>tokenu</a:t>
            </a:r>
            <a:r>
              <a:rPr lang="pl-PL" sz="2200" dirty="0"/>
              <a:t> dodawane są wektory pozycyjne, które informują model o kolejności słów (ponieważ Transformer nie ma wbudowanego pojęcia sekwencji).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011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3CAB2-6119-B0F2-56C6-6C4DD0FD6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BD0BC7-104D-BF2E-1986-CC936A9F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Przetwarzanie przez Encoder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EDF66A-229B-3167-8BDF-E8B5E1BE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Każdy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wejściowy jest zamieniany na </a:t>
            </a:r>
            <a:r>
              <a:rPr lang="pl-PL" sz="20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wektor liczbowy reprezentujący znaczenie słowa.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Mechanizm </a:t>
            </a:r>
            <a:r>
              <a:rPr lang="pl-PL" sz="20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encoderze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analizuje, jak każde słowo odnosi się do innych słów w zdaniu, uwzględniając kontekst: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„Kot” ma silną zależność z „goni” (podmiot i czasownik).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„goni” jest związane z „mysz” (czasownik i dopełnienie).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Wyjście z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encodera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 zestaw wektorów (jeden dla każdego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tokenu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), które reprezentują znaczenie słów i ich kontekst w całym zdaniu.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2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14380F-0487-C9F7-B497-702CE4DA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Przetwarzanie przez </a:t>
            </a:r>
            <a:r>
              <a:rPr lang="pl-PL" sz="32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716417-EB60-ACBE-2B8C-4389B2BF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l-PL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Start dekodowania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Dekoder zaczyna od specjalnego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tokenu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startowego, np. [START], i generuje słowo wyjściowe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tokenie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l-PL" sz="20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r>
              <a:rPr lang="pl-PL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 dekoderze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Dekoder analizuje już wygenerowane słowa, aby określić, co generować dalej. Na początku bierze pod uwagę tylko [START].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7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58ECD-C32A-C607-0E4A-5C84C6399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A73A86-072A-8B9E-50D5-D04ED39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Przetwarzanie przez </a:t>
            </a:r>
            <a:r>
              <a:rPr lang="pl-PL" sz="32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03AE99-C7AB-43DE-DC0A-2E3EC1CF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84400"/>
            <a:ext cx="10668000" cy="3818083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pl-PL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Cross-</a:t>
            </a:r>
            <a:r>
              <a:rPr lang="pl-PL" sz="20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pl-PL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(Uwaga na </a:t>
            </a:r>
            <a:r>
              <a:rPr lang="pl-PL" sz="20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pl-PL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Dekoder korzysta z informacji dostarczonej przez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(reprezentacja całego zdania źródłowego). Mechanizm ten pozwala dekoderowi "zapytać"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 odpowiednie fragmenty zdania źródłowego.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pl-PL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4. Generowanie </a:t>
            </a:r>
            <a:r>
              <a:rPr lang="pl-PL" sz="20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tokenów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Dla każdego kroku dekoder przewiduje najbardziej prawdopodobny następny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 języku docelowym na podstawie: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pl-PL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Wcześniej wygenerowanych </a:t>
            </a:r>
            <a:r>
              <a:rPr lang="pl-PL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tokenów</a:t>
            </a:r>
            <a:r>
              <a:rPr lang="pl-PL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(np. słowa w tłumaczeniu do tej pory).</a:t>
            </a:r>
            <a:endParaRPr lang="pl-PL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pl-PL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Wyjścia </a:t>
            </a:r>
            <a:r>
              <a:rPr lang="pl-PL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encodera</a:t>
            </a:r>
            <a:r>
              <a:rPr lang="pl-PL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(informacja o zdaniu źródłowym).</a:t>
            </a:r>
            <a:endParaRPr lang="pl-PL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Przykład:</a:t>
            </a:r>
            <a:r>
              <a:rPr lang="pl-PL" sz="20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[START] → "The" → "</a:t>
            </a:r>
            <a:r>
              <a:rPr lang="pl-PL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l-PL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 → "</a:t>
            </a:r>
            <a:r>
              <a:rPr lang="pl-PL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chases</a:t>
            </a:r>
            <a:r>
              <a:rPr lang="pl-PL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 → "the" → "</a:t>
            </a:r>
            <a:r>
              <a:rPr lang="pl-PL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pl-PL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 → [END].</a:t>
            </a:r>
            <a:endParaRPr lang="pl-PL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l-PL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Powtarzanie kroku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Proces jest powtarzany, aż do osiągnięcia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tokenu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końcowego ([END]) lub maksymalnej długości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553754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B7FD-8BBC-2A1E-BD81-CC7D0001C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CA2B57-F5A6-5CE9-B6DE-7205F5AD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4. Generowanie tłumaczenia (Wyjście z dekodera)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322ADD-A3B6-C815-2EBC-4D6D4125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84400"/>
            <a:ext cx="10668000" cy="3818083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Tokeny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wygenerowane przez dekoder są zamieniane z powrotem na słowa za pomocą słownika modelu (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), np.: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[The,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chases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the,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 → „The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chases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pl-PL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pl-P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pl-PL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3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487AE7-98B5-5763-C6DC-69B51309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800"/>
            <a:ext cx="10668000" cy="1524000"/>
          </a:xfrm>
        </p:spPr>
        <p:txBody>
          <a:bodyPr>
            <a:normAutofit/>
          </a:bodyPr>
          <a:lstStyle/>
          <a:p>
            <a:r>
              <a:rPr lang="pl-PL" sz="3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Kluczowe mechanizmy w tłumaczeniu Transformerów</a:t>
            </a:r>
            <a:br>
              <a:rPr lang="pl-PL" sz="3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366C46-793D-3E86-8E09-F21EB50B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6700"/>
            <a:ext cx="10668000" cy="4567383"/>
          </a:xfrm>
        </p:spPr>
        <p:txBody>
          <a:bodyPr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pl-PL" sz="18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pl-PL" sz="1800" b="1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Mechanizm </a:t>
            </a:r>
            <a:r>
              <a:rPr lang="pl-PL" sz="18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r>
              <a:rPr lang="pl-PL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pozwala modelowi zrozumieć, które słowa w zdaniu są istotne dla siebie nawzajem. Działa w obu komponentach:</a:t>
            </a:r>
            <a:endParaRPr lang="pl-PL" sz="1800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l-PL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14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encoderze</a:t>
            </a:r>
            <a:r>
              <a:rPr lang="pl-PL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„Kot” zwraca uwagę na „goni” i „mysz”.</a:t>
            </a:r>
            <a:endParaRPr lang="pl-PL" sz="1400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l-PL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 dekoderze: Wygenerowane słowo „</a:t>
            </a:r>
            <a:r>
              <a:rPr lang="pl-PL" sz="14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l-PL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” wpływa na to, że kolejne słowo to „</a:t>
            </a:r>
            <a:r>
              <a:rPr lang="pl-PL" sz="14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chases</a:t>
            </a:r>
            <a:r>
              <a:rPr lang="pl-PL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pl-PL" sz="1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b) Cross-</a:t>
            </a:r>
            <a:r>
              <a:rPr lang="pl-PL" sz="18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pl-PL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l-PL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pl-PL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umożliwia dekoderowi korzystanie z informacji zakodowanej przez </a:t>
            </a:r>
            <a:r>
              <a:rPr lang="pl-PL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pl-PL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Przykład:</a:t>
            </a:r>
            <a:endParaRPr lang="pl-PL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l-PL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Podczas generowania „</a:t>
            </a:r>
            <a:r>
              <a:rPr lang="pl-PL" sz="14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l-PL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”, dekoder zwraca uwagę na wektor „Kot” w wyjściu </a:t>
            </a:r>
            <a:r>
              <a:rPr lang="pl-PL" sz="14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encodera</a:t>
            </a:r>
            <a:r>
              <a:rPr lang="pl-PL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c) Predykcja </a:t>
            </a:r>
            <a:r>
              <a:rPr lang="pl-PL" sz="18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tokenów</a:t>
            </a:r>
            <a:endParaRPr lang="pl-PL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Dla każdego kroku dekoder oblicza prawdopodobieństwo wystąpienia każdego </a:t>
            </a:r>
            <a:r>
              <a:rPr lang="pl-PL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tokenu</a:t>
            </a:r>
            <a:r>
              <a:rPr lang="pl-PL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 słowniku i wybiera najbardziej prawdopodobny (lub korzysta z metod takich jak </a:t>
            </a:r>
            <a:r>
              <a:rPr lang="pl-PL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beam</a:t>
            </a:r>
            <a:r>
              <a:rPr lang="pl-PL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pl-PL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aby znaleźć najlepsze tłumaczenie).</a:t>
            </a:r>
            <a:endParaRPr lang="pl-PL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9658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2D0A68-7D09-19D2-16B0-585BBC7D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700" dirty="0"/>
              <a:t>Co to LLM?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B1DFC2-C0AD-545A-B3DC-B57A1C4C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10851823" cy="38180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Jest to rodzaj systemu sztucznej inteligencji (AI), który jest w stanie generować tekst podobny do ludzkiego w oparciu o wzorce i relacje, których uczy się z ogromnych ilości danych. ~</a:t>
            </a:r>
            <a:r>
              <a:rPr lang="pl-PL" dirty="0" err="1"/>
              <a:t>Nvidia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Jest to model uczenia maszynowego, którego celem jest przewidywanie i generowanie wiarygodnego języka. Na przykład autouzupełnianie jest modelem językowym. Modele te działają poprzez szacowanie prawdopodobieństwa wystąpienia </a:t>
            </a:r>
            <a:r>
              <a:rPr lang="pl-PL" dirty="0" err="1"/>
              <a:t>tokena</a:t>
            </a:r>
            <a:r>
              <a:rPr lang="pl-PL" dirty="0"/>
              <a:t> lub sekwencji </a:t>
            </a:r>
            <a:r>
              <a:rPr lang="pl-PL" dirty="0" err="1"/>
              <a:t>tokenów</a:t>
            </a:r>
            <a:r>
              <a:rPr lang="pl-PL" dirty="0"/>
              <a:t> w dłuższej sekwencji </a:t>
            </a:r>
            <a:r>
              <a:rPr lang="pl-PL" dirty="0" err="1"/>
              <a:t>tokenów</a:t>
            </a:r>
            <a:r>
              <a:rPr lang="pl-PL" dirty="0"/>
              <a:t>. ~Google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9426A3E5-3A02-D13A-7D09-CBC3F5B48EB2}"/>
              </a:ext>
            </a:extLst>
          </p:cNvPr>
          <p:cNvSpPr txBox="1">
            <a:spLocks/>
          </p:cNvSpPr>
          <p:nvPr/>
        </p:nvSpPr>
        <p:spPr>
          <a:xfrm>
            <a:off x="10322560" y="5987243"/>
            <a:ext cx="1757679" cy="233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200"/>
              <a:t>*Def - </a:t>
            </a:r>
            <a:r>
              <a:rPr lang="pl-PL" sz="1200" err="1"/>
              <a:t>Nvidia</a:t>
            </a:r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971586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9BBF87-2701-79A2-3680-88C801A6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4000"/>
            <a:ext cx="5334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Przegląd LLMów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8DD8E9-519B-43B1-96FF-0286B62D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CCD7EBD-BBF4-47CF-B72E-8F2C476B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558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lama, ssak, futro, gogle&#10;&#10;Opis wygenerowany automatycznie">
            <a:extLst>
              <a:ext uri="{FF2B5EF4-FFF2-40B4-BE49-F238E27FC236}">
                <a16:creationId xmlns:a16="http://schemas.microsoft.com/office/drawing/2014/main" id="{06B10F7E-BA0B-0A05-51A5-B8DA24C5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" r="7221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AD6F65-DA6D-4BF2-C1C6-05994E60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3600">
                <a:ea typeface="+mn-lt"/>
                <a:cs typeface="+mn-lt"/>
              </a:rPr>
              <a:t>Model językowy od Meta AI, dostępny dla społeczności badawczej.</a:t>
            </a:r>
          </a:p>
          <a:p>
            <a:pPr marL="0" indent="0">
              <a:buNone/>
            </a:pPr>
            <a:endParaRPr lang="pl-PL" sz="240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E42E7F-44F1-342F-1252-0CFB3962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pl-PL" err="1">
                <a:ea typeface="+mj-lt"/>
                <a:cs typeface="+mj-lt"/>
              </a:rPr>
              <a:t>LLaMA</a:t>
            </a:r>
            <a:endParaRPr lang="pl-PL" err="1"/>
          </a:p>
        </p:txBody>
      </p:sp>
    </p:spTree>
    <p:extLst>
      <p:ext uri="{BB962C8B-B14F-4D97-AF65-F5344CB8AC3E}">
        <p14:creationId xmlns:p14="http://schemas.microsoft.com/office/powerpoint/2010/main" val="242036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kwiat, kreatywność&#10;&#10;Opis wygenerowany automatycznie">
            <a:extLst>
              <a:ext uri="{FF2B5EF4-FFF2-40B4-BE49-F238E27FC236}">
                <a16:creationId xmlns:a16="http://schemas.microsoft.com/office/drawing/2014/main" id="{1EF54FC5-3FBD-9FCE-B0E0-15D89D1464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4" r="3484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41" name="Freeform: Shape 3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DEE9B9-081B-A2D0-E97A-D6533BA5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kern="1200" err="1">
                <a:latin typeface="+mn-lt"/>
                <a:ea typeface="+mn-ea"/>
                <a:cs typeface="+mn-cs"/>
              </a:rPr>
              <a:t>Wielojęzyczny</a:t>
            </a:r>
            <a:r>
              <a:rPr lang="en-US" sz="3600" kern="1200">
                <a:latin typeface="+mn-lt"/>
                <a:ea typeface="+mn-ea"/>
                <a:cs typeface="+mn-cs"/>
              </a:rPr>
              <a:t> model </a:t>
            </a:r>
            <a:r>
              <a:rPr lang="en-US" sz="3600" kern="1200" err="1">
                <a:latin typeface="+mn-lt"/>
                <a:ea typeface="+mn-ea"/>
                <a:cs typeface="+mn-cs"/>
              </a:rPr>
              <a:t>językowy</a:t>
            </a:r>
            <a:r>
              <a:rPr lang="en-US" sz="3600" kern="1200">
                <a:latin typeface="+mn-lt"/>
                <a:ea typeface="+mn-ea"/>
                <a:cs typeface="+mn-cs"/>
              </a:rPr>
              <a:t> </a:t>
            </a:r>
            <a:r>
              <a:rPr lang="en-US" sz="3600" kern="1200" err="1">
                <a:latin typeface="+mn-lt"/>
                <a:ea typeface="+mn-ea"/>
                <a:cs typeface="+mn-cs"/>
              </a:rPr>
              <a:t>stworzony</a:t>
            </a:r>
            <a:r>
              <a:rPr lang="en-US" sz="3600" kern="1200">
                <a:latin typeface="+mn-lt"/>
                <a:ea typeface="+mn-ea"/>
                <a:cs typeface="+mn-cs"/>
              </a:rPr>
              <a:t> </a:t>
            </a:r>
            <a:r>
              <a:rPr lang="en-US" sz="3600" kern="1200" err="1">
                <a:latin typeface="+mn-lt"/>
                <a:ea typeface="+mn-ea"/>
                <a:cs typeface="+mn-cs"/>
              </a:rPr>
              <a:t>przez</a:t>
            </a:r>
            <a:r>
              <a:rPr lang="en-US" sz="3600" kern="1200">
                <a:latin typeface="+mn-lt"/>
                <a:ea typeface="+mn-ea"/>
                <a:cs typeface="+mn-cs"/>
              </a:rPr>
              <a:t> </a:t>
            </a:r>
            <a:r>
              <a:rPr lang="en-US" sz="3600" kern="1200" err="1">
                <a:latin typeface="+mn-lt"/>
                <a:ea typeface="+mn-ea"/>
                <a:cs typeface="+mn-cs"/>
              </a:rPr>
              <a:t>konsorcjum</a:t>
            </a:r>
            <a:r>
              <a:rPr lang="en-US" sz="3600" kern="1200">
                <a:latin typeface="+mn-lt"/>
                <a:ea typeface="+mn-ea"/>
                <a:cs typeface="+mn-cs"/>
              </a:rPr>
              <a:t> </a:t>
            </a:r>
            <a:r>
              <a:rPr lang="en-US" sz="3600" kern="1200" err="1">
                <a:latin typeface="+mn-lt"/>
                <a:ea typeface="+mn-ea"/>
                <a:cs typeface="+mn-cs"/>
              </a:rPr>
              <a:t>BigScience</a:t>
            </a:r>
            <a:r>
              <a:rPr lang="en-US" sz="3600" kern="1200">
                <a:latin typeface="+mn-lt"/>
                <a:ea typeface="+mn-ea"/>
                <a:cs typeface="+mn-cs"/>
              </a:rPr>
              <a:t>.</a:t>
            </a:r>
            <a:endParaRPr lang="en-US" sz="3600" kern="1200">
              <a:solidFill>
                <a:srgbClr val="FFFFFF">
                  <a:alpha val="70000"/>
                </a:srgbClr>
              </a:solidFill>
              <a:latin typeface="+mn-lt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A69F8E-EA2F-CB13-3357-F86659FC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BLOOM</a:t>
            </a:r>
            <a:endParaRPr lang="en-US" kern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022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27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29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Obraz 3" descr="Obraz zawierający szkic, Grafika, czarne i białe&#10;&#10;Opis wygenerowany automatycznie">
            <a:extLst>
              <a:ext uri="{FF2B5EF4-FFF2-40B4-BE49-F238E27FC236}">
                <a16:creationId xmlns:a16="http://schemas.microsoft.com/office/drawing/2014/main" id="{58764E30-283A-4A6A-EBD3-5667148CB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6" y="727364"/>
            <a:ext cx="4034794" cy="4581173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A1896B-BA57-0A7A-343F-3604C471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err="1"/>
              <a:t>Otwartoźródłowy</a:t>
            </a:r>
            <a:r>
              <a:rPr lang="en-US" sz="3600">
                <a:ea typeface="+mn-lt"/>
                <a:cs typeface="+mn-lt"/>
              </a:rPr>
              <a:t> model </a:t>
            </a:r>
            <a:r>
              <a:rPr lang="en-US" sz="3600" err="1">
                <a:ea typeface="+mn-lt"/>
                <a:cs typeface="+mn-lt"/>
              </a:rPr>
              <a:t>językowy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rozwijany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przez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EleutherAI</a:t>
            </a:r>
            <a:r>
              <a:rPr lang="en-US" sz="3600">
                <a:ea typeface="+mn-lt"/>
                <a:cs typeface="+mn-lt"/>
              </a:rPr>
              <a:t>.</a:t>
            </a:r>
            <a:endParaRPr lang="en-US" sz="3600" kern="1200">
              <a:solidFill>
                <a:srgbClr val="FFFFFF">
                  <a:alpha val="70000"/>
                </a:srgbClr>
              </a:solidFill>
              <a:latin typeface="+mn-lt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6D532C-F81E-0C5A-CE27-E8FFD333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GPT-</a:t>
            </a:r>
            <a:r>
              <a:rPr lang="en-US" err="1"/>
              <a:t>NeoX</a:t>
            </a:r>
            <a:endParaRPr lang="en-US" kern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793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6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8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" name="Obraz 4" descr="Obraz zawierający szkic, rysowanie, sztuka, sieć&#10;&#10;Opis wygenerowany automatycznie">
            <a:extLst>
              <a:ext uri="{FF2B5EF4-FFF2-40B4-BE49-F238E27FC236}">
                <a16:creationId xmlns:a16="http://schemas.microsoft.com/office/drawing/2014/main" id="{FAA66A5C-D286-7266-E70E-D7EB2E72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6150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49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4F36E89-8311-3050-1592-C63F4251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4572000" cy="10709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Falcon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1F2179-AC86-2C7A-6386-8D63E581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27188"/>
            <a:ext cx="4572000" cy="152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kern="1200" err="1">
                <a:latin typeface="+mn-lt"/>
                <a:ea typeface="+mn-ea"/>
                <a:cs typeface="+mn-cs"/>
              </a:rPr>
              <a:t>Potężny</a:t>
            </a:r>
            <a:r>
              <a:rPr lang="en-US" sz="3600" kern="1200">
                <a:latin typeface="+mn-lt"/>
                <a:ea typeface="+mn-ea"/>
                <a:cs typeface="+mn-cs"/>
              </a:rPr>
              <a:t> model </a:t>
            </a:r>
            <a:r>
              <a:rPr lang="en-US" sz="3600" kern="1200" err="1">
                <a:latin typeface="+mn-lt"/>
                <a:ea typeface="+mn-ea"/>
                <a:cs typeface="+mn-cs"/>
              </a:rPr>
              <a:t>językowy</a:t>
            </a:r>
            <a:r>
              <a:rPr lang="en-US" sz="3600" kern="1200">
                <a:latin typeface="+mn-lt"/>
                <a:ea typeface="+mn-ea"/>
                <a:cs typeface="+mn-cs"/>
              </a:rPr>
              <a:t> open-source </a:t>
            </a:r>
            <a:r>
              <a:rPr lang="en-US" sz="3600" kern="1200" err="1">
                <a:latin typeface="+mn-lt"/>
                <a:ea typeface="+mn-ea"/>
                <a:cs typeface="+mn-cs"/>
              </a:rPr>
              <a:t>stworzony</a:t>
            </a:r>
            <a:r>
              <a:rPr lang="en-US" sz="3600" kern="1200">
                <a:latin typeface="+mn-lt"/>
                <a:ea typeface="+mn-ea"/>
                <a:cs typeface="+mn-cs"/>
              </a:rPr>
              <a:t> </a:t>
            </a:r>
            <a:r>
              <a:rPr lang="en-US" sz="3600" kern="1200" err="1">
                <a:latin typeface="+mn-lt"/>
                <a:ea typeface="+mn-ea"/>
                <a:cs typeface="+mn-cs"/>
              </a:rPr>
              <a:t>przez</a:t>
            </a:r>
            <a:r>
              <a:rPr lang="en-US" sz="3600" kern="1200">
                <a:latin typeface="+mn-lt"/>
                <a:ea typeface="+mn-ea"/>
                <a:cs typeface="+mn-cs"/>
              </a:rPr>
              <a:t> Technology Innovation Institute.</a:t>
            </a:r>
            <a:endParaRPr lang="en-US" sz="3600" kern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323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Czcionka, logo, Grafika, design&#10;&#10;Opis wygenerowany automatycznie">
            <a:extLst>
              <a:ext uri="{FF2B5EF4-FFF2-40B4-BE49-F238E27FC236}">
                <a16:creationId xmlns:a16="http://schemas.microsoft.com/office/drawing/2014/main" id="{0D016992-4B86-36E9-E6E2-DA64FD89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9" r="4319" b="3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6155DD-9E47-A61B-4342-F40969B8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3600" dirty="0">
                <a:ea typeface="+mn-lt"/>
                <a:cs typeface="+mn-lt"/>
              </a:rPr>
              <a:t>MPT - </a:t>
            </a:r>
            <a:r>
              <a:rPr lang="pl-PL" sz="3600" dirty="0" err="1">
                <a:ea typeface="+mn-lt"/>
                <a:cs typeface="+mn-lt"/>
              </a:rPr>
              <a:t>MosaicML</a:t>
            </a:r>
            <a:r>
              <a:rPr lang="pl-PL" sz="3600" dirty="0">
                <a:ea typeface="+mn-lt"/>
                <a:cs typeface="+mn-lt"/>
              </a:rPr>
              <a:t> </a:t>
            </a:r>
            <a:r>
              <a:rPr lang="pl-PL" sz="3600" dirty="0" err="1">
                <a:ea typeface="+mn-lt"/>
                <a:cs typeface="+mn-lt"/>
              </a:rPr>
              <a:t>Pretrained</a:t>
            </a:r>
            <a:r>
              <a:rPr lang="pl-PL" sz="3600" dirty="0">
                <a:ea typeface="+mn-lt"/>
                <a:cs typeface="+mn-lt"/>
              </a:rPr>
              <a:t> Transformer, skalowalny model językowy open-</a:t>
            </a:r>
            <a:r>
              <a:rPr lang="pl-PL" sz="3600" dirty="0" err="1">
                <a:ea typeface="+mn-lt"/>
                <a:cs typeface="+mn-lt"/>
              </a:rPr>
              <a:t>source</a:t>
            </a:r>
            <a:r>
              <a:rPr lang="pl-PL" sz="3600" dirty="0">
                <a:ea typeface="+mn-lt"/>
                <a:cs typeface="+mn-lt"/>
              </a:rPr>
              <a:t>.</a:t>
            </a:r>
            <a:endParaRPr lang="pl-PL" sz="36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DA4A5F8-A6AC-7FC9-42FC-14BB005A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pl-PL" dirty="0"/>
              <a:t>MPT</a:t>
            </a:r>
          </a:p>
        </p:txBody>
      </p:sp>
    </p:spTree>
    <p:extLst>
      <p:ext uri="{BB962C8B-B14F-4D97-AF65-F5344CB8AC3E}">
        <p14:creationId xmlns:p14="http://schemas.microsoft.com/office/powerpoint/2010/main" val="3649810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25E9E98-D0F1-4640-DA1D-0916B318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Dziękujemy za uwagę</a:t>
            </a:r>
          </a:p>
        </p:txBody>
      </p:sp>
      <p:sp>
        <p:nvSpPr>
          <p:cNvPr id="32" name="Freeform: Shape 14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7942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19A03C-D7B5-F6D5-6B78-E9064AE9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E104EA-1805-856B-080C-0FB82858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1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  <a:hlinkClick r:id="rId2"/>
              </a:rPr>
              <a:t>https://www.llama.com</a:t>
            </a:r>
            <a:endParaRPr lang="pl-PL" sz="1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pl-PL" sz="1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  <a:hlinkClick r:id="rId3"/>
              </a:rPr>
              <a:t>https://bigscience.huggingface.co/blog/bloom</a:t>
            </a:r>
            <a:endParaRPr lang="pl-PL" sz="1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pl-PL" sz="1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  <a:hlinkClick r:id="rId4"/>
              </a:rPr>
              <a:t>https://huggingface.co/docs/transformers/model_doc/gpt_neox</a:t>
            </a:r>
            <a:endParaRPr lang="pl-PL" sz="1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pl-PL" sz="1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  <a:hlinkClick r:id="rId5"/>
              </a:rPr>
              <a:t>https://www.eleuther.ai</a:t>
            </a:r>
            <a:endParaRPr lang="pl-PL" sz="1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pl-PL" sz="1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  <a:hlinkClick r:id="rId6"/>
              </a:rPr>
              <a:t>https://www.databricks.com/blog/mpt-7b</a:t>
            </a:r>
            <a:endParaRPr lang="pl-PL" sz="1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pl-PL" sz="1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  <a:hlinkClick r:id="rId7"/>
              </a:rPr>
              <a:t>https://falconllm.tii.ae</a:t>
            </a:r>
            <a:endParaRPr lang="pl-PL" sz="1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endParaRPr lang="pl-PL" sz="100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0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6D61A-F051-FEF1-CC25-DCB59B32E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CF1FF0-F649-49D9-8730-46DCE39D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700" dirty="0"/>
              <a:t>Co to LLM?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A57338-FECE-69E7-6C38-EA499AC0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10851823" cy="38180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/>
              <a:t>Rozważmy takie zdanie:</a:t>
            </a:r>
          </a:p>
          <a:p>
            <a:pPr marL="0" indent="0">
              <a:buNone/>
            </a:pP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When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 </a:t>
            </a: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hear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rain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my </a:t>
            </a: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roof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 _______ in my </a:t>
            </a: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kitchen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kumimoji="0" lang="pl-PL" altLang="pl-PL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kumimoji="0" lang="pl-PL" altLang="pl-PL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Prawdopodobieńśtwa</a:t>
            </a:r>
            <a:r>
              <a:rPr kumimoji="0" lang="pl-PL" altLang="pl-PL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/>
            <a:r>
              <a:rPr kumimoji="0" lang="pl-PL" altLang="pl-PL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cook</a:t>
            </a:r>
            <a:r>
              <a:rPr kumimoji="0" lang="pl-PL" altLang="pl-P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soup 9.4% </a:t>
            </a:r>
          </a:p>
          <a:p>
            <a:pPr lvl="1"/>
            <a:r>
              <a:rPr kumimoji="0" lang="pl-PL" altLang="pl-PL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warm</a:t>
            </a:r>
            <a:r>
              <a:rPr kumimoji="0" lang="pl-PL" altLang="pl-P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</a:t>
            </a:r>
            <a:r>
              <a:rPr kumimoji="0" lang="pl-PL" altLang="pl-P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pl-PL" altLang="pl-PL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kettle</a:t>
            </a:r>
            <a:r>
              <a:rPr kumimoji="0" lang="pl-PL" altLang="pl-P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5.2% </a:t>
            </a:r>
          </a:p>
          <a:p>
            <a:pPr lvl="1"/>
            <a:r>
              <a:rPr kumimoji="0" lang="pl-PL" altLang="pl-PL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cower</a:t>
            </a:r>
            <a:r>
              <a:rPr kumimoji="0" lang="pl-PL" altLang="pl-P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3.6% </a:t>
            </a:r>
          </a:p>
          <a:p>
            <a:pPr lvl="1"/>
            <a:r>
              <a:rPr kumimoji="0" lang="pl-PL" altLang="pl-P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nap 2.5% </a:t>
            </a:r>
          </a:p>
          <a:p>
            <a:pPr lvl="1"/>
            <a:r>
              <a:rPr kumimoji="0" lang="pl-PL" altLang="pl-PL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relax</a:t>
            </a:r>
            <a:r>
              <a:rPr kumimoji="0" lang="pl-PL" altLang="pl-P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2.2%</a:t>
            </a:r>
            <a:r>
              <a:rPr kumimoji="0" lang="pl-PL" altLang="pl-PL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5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01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E5C06-5E82-52F8-46DD-93203A094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927432-CA4C-149D-12A5-62F6FB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700" dirty="0"/>
              <a:t>Czemu „</a:t>
            </a:r>
            <a:r>
              <a:rPr lang="pl-PL" sz="3700" dirty="0" err="1"/>
              <a:t>Large</a:t>
            </a:r>
            <a:r>
              <a:rPr lang="pl-PL" sz="3700" dirty="0"/>
              <a:t>”?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2093E6-1130-DEA3-F5E6-EFD9C235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10851823" cy="38180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Nie jest dokładnie powiedziane od jakiego momentu model jest duży, ale na przykładzie modeli </a:t>
            </a:r>
            <a:r>
              <a:rPr lang="pl-PL" dirty="0" err="1"/>
              <a:t>googla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- BERT 110 milionów parametrów</a:t>
            </a:r>
          </a:p>
          <a:p>
            <a:pPr>
              <a:buFontTx/>
              <a:buChar char="-"/>
            </a:pPr>
            <a:r>
              <a:rPr lang="pl-PL" dirty="0" err="1"/>
              <a:t>PaLM</a:t>
            </a:r>
            <a:r>
              <a:rPr lang="pl-PL" dirty="0"/>
              <a:t> 340 miliardów parametrów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Parametry</a:t>
            </a:r>
            <a:r>
              <a:rPr lang="pl-PL" dirty="0"/>
              <a:t> to wagi, których model nauczył się podczas szkolenia, używane do przewidywania następnego </a:t>
            </a:r>
            <a:r>
              <a:rPr lang="pl-PL" dirty="0" err="1"/>
              <a:t>tokena</a:t>
            </a:r>
            <a:r>
              <a:rPr lang="pl-PL" dirty="0"/>
              <a:t> w sekwencji. „Duży” może odnosić się albo do liczby parametrów w modelu, albo czasami do liczby słów w zbiorze uczącym.</a:t>
            </a:r>
          </a:p>
          <a:p>
            <a:pPr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99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E5A05-86B8-9067-8842-73401E3E7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BB7A1C-738A-2ACC-6DA0-ECD1C062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198"/>
            <a:ext cx="12192000" cy="1524000"/>
          </a:xfrm>
        </p:spPr>
        <p:txBody>
          <a:bodyPr>
            <a:normAutofit/>
          </a:bodyPr>
          <a:lstStyle/>
          <a:p>
            <a:pPr algn="ctr"/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Jak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działają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>
                <a:solidFill>
                  <a:srgbClr val="9BBFB0"/>
                </a:solidFill>
                <a:latin typeface="+mj-lt"/>
                <a:ea typeface="+mj-ea"/>
                <a:cs typeface="+mj-cs"/>
              </a:rPr>
              <a:t>LLM</a:t>
            </a:r>
            <a:endParaRPr lang="pl-PL" sz="3700" dirty="0">
              <a:solidFill>
                <a:srgbClr val="9BBFB0"/>
              </a:solidFill>
            </a:endParaRPr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18AC115E-4A5D-6B06-B87B-EDA392DC2355}"/>
              </a:ext>
            </a:extLst>
          </p:cNvPr>
          <p:cNvGrpSpPr/>
          <p:nvPr/>
        </p:nvGrpSpPr>
        <p:grpSpPr>
          <a:xfrm>
            <a:off x="2861774" y="1640575"/>
            <a:ext cx="914400" cy="1059656"/>
            <a:chOff x="371435" y="5242866"/>
            <a:chExt cx="914400" cy="1059656"/>
          </a:xfrm>
        </p:grpSpPr>
        <p:pic>
          <p:nvPicPr>
            <p:cNvPr id="8" name="Grafika 7" descr="Dymek czatu kontur">
              <a:extLst>
                <a:ext uri="{FF2B5EF4-FFF2-40B4-BE49-F238E27FC236}">
                  <a16:creationId xmlns:a16="http://schemas.microsoft.com/office/drawing/2014/main" id="{7CA370A9-3D3E-A8C9-DF9E-0784E0FC2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435" y="5242866"/>
              <a:ext cx="914400" cy="914400"/>
            </a:xfrm>
            <a:prstGeom prst="rect">
              <a:avLst/>
            </a:prstGeom>
          </p:spPr>
        </p:pic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2DD20C1A-79DA-E900-1E05-D8FB49A52EC9}"/>
                </a:ext>
              </a:extLst>
            </p:cNvPr>
            <p:cNvSpPr txBox="1"/>
            <p:nvPr/>
          </p:nvSpPr>
          <p:spPr>
            <a:xfrm>
              <a:off x="409344" y="5933190"/>
              <a:ext cx="767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Input</a:t>
              </a:r>
            </a:p>
          </p:txBody>
        </p:sp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2482ED0B-5B69-7FF6-7B59-6393F77407C4}"/>
              </a:ext>
            </a:extLst>
          </p:cNvPr>
          <p:cNvGrpSpPr/>
          <p:nvPr/>
        </p:nvGrpSpPr>
        <p:grpSpPr>
          <a:xfrm>
            <a:off x="2682240" y="4569133"/>
            <a:ext cx="1750683" cy="1195114"/>
            <a:chOff x="882789" y="1048052"/>
            <a:chExt cx="1750683" cy="1195114"/>
          </a:xfrm>
        </p:grpSpPr>
        <p:pic>
          <p:nvPicPr>
            <p:cNvPr id="11" name="Grafika 10" descr="Wejście kontur">
              <a:extLst>
                <a:ext uri="{FF2B5EF4-FFF2-40B4-BE49-F238E27FC236}">
                  <a16:creationId xmlns:a16="http://schemas.microsoft.com/office/drawing/2014/main" id="{0C114289-EBD1-87C3-E256-5B323910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709" y="1048052"/>
              <a:ext cx="914400" cy="914400"/>
            </a:xfrm>
            <a:prstGeom prst="rect">
              <a:avLst/>
            </a:prstGeom>
          </p:spPr>
        </p:pic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25EFD7C9-C227-25D5-AC51-53882DF0EC9B}"/>
                </a:ext>
              </a:extLst>
            </p:cNvPr>
            <p:cNvSpPr txBox="1"/>
            <p:nvPr/>
          </p:nvSpPr>
          <p:spPr>
            <a:xfrm>
              <a:off x="882789" y="1873834"/>
              <a:ext cx="1750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Embedding</a:t>
              </a:r>
              <a:endParaRPr lang="pl-PL" b="1" dirty="0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32F4C5C7-5608-5685-87A6-9F5EBDFBDDEA}"/>
              </a:ext>
            </a:extLst>
          </p:cNvPr>
          <p:cNvGrpSpPr/>
          <p:nvPr/>
        </p:nvGrpSpPr>
        <p:grpSpPr>
          <a:xfrm>
            <a:off x="2731914" y="2966831"/>
            <a:ext cx="1218559" cy="1190445"/>
            <a:chOff x="1395101" y="3793017"/>
            <a:chExt cx="1218559" cy="1190445"/>
          </a:xfrm>
        </p:grpSpPr>
        <p:pic>
          <p:nvPicPr>
            <p:cNvPr id="14" name="Grafika 13" descr="Nożyczki kontur">
              <a:extLst>
                <a:ext uri="{FF2B5EF4-FFF2-40B4-BE49-F238E27FC236}">
                  <a16:creationId xmlns:a16="http://schemas.microsoft.com/office/drawing/2014/main" id="{CD386E03-0DC8-D33E-D912-7A16002FF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7959" y="3793017"/>
              <a:ext cx="914400" cy="914400"/>
            </a:xfrm>
            <a:prstGeom prst="rect">
              <a:avLst/>
            </a:prstGeom>
          </p:spPr>
        </p:pic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3F1CFB6D-8EEB-2987-C545-F56B1529E44F}"/>
                </a:ext>
              </a:extLst>
            </p:cNvPr>
            <p:cNvSpPr txBox="1"/>
            <p:nvPr/>
          </p:nvSpPr>
          <p:spPr>
            <a:xfrm>
              <a:off x="1395101" y="4614130"/>
              <a:ext cx="1218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Tokeniser</a:t>
              </a:r>
              <a:endParaRPr lang="pl-PL" b="1" dirty="0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6FEE6A71-3A66-E253-49B6-D760246DFDB8}"/>
              </a:ext>
            </a:extLst>
          </p:cNvPr>
          <p:cNvGrpSpPr/>
          <p:nvPr/>
        </p:nvGrpSpPr>
        <p:grpSpPr>
          <a:xfrm>
            <a:off x="5240446" y="4835623"/>
            <a:ext cx="1204645" cy="1118584"/>
            <a:chOff x="3043847" y="939916"/>
            <a:chExt cx="1218559" cy="1118584"/>
          </a:xfrm>
        </p:grpSpPr>
        <p:pic>
          <p:nvPicPr>
            <p:cNvPr id="17" name="Grafika 16" descr="Projektowanie witryn internetowych kontur">
              <a:extLst>
                <a:ext uri="{FF2B5EF4-FFF2-40B4-BE49-F238E27FC236}">
                  <a16:creationId xmlns:a16="http://schemas.microsoft.com/office/drawing/2014/main" id="{2CADCCD9-199E-940F-1790-219F161BF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86898" y="939916"/>
              <a:ext cx="914400" cy="914400"/>
            </a:xfrm>
            <a:prstGeom prst="rect">
              <a:avLst/>
            </a:prstGeom>
          </p:spPr>
        </p:pic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1555BB0D-70A8-2B01-E90B-5CE6631CA43B}"/>
                </a:ext>
              </a:extLst>
            </p:cNvPr>
            <p:cNvSpPr txBox="1"/>
            <p:nvPr/>
          </p:nvSpPr>
          <p:spPr>
            <a:xfrm>
              <a:off x="3043847" y="1689168"/>
              <a:ext cx="1218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Encoder</a:t>
              </a:r>
            </a:p>
          </p:txBody>
        </p:sp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171C3ACC-5443-0385-A101-101801590ED4}"/>
              </a:ext>
            </a:extLst>
          </p:cNvPr>
          <p:cNvGrpSpPr/>
          <p:nvPr/>
        </p:nvGrpSpPr>
        <p:grpSpPr>
          <a:xfrm>
            <a:off x="7407622" y="1640575"/>
            <a:ext cx="1456469" cy="1415862"/>
            <a:chOff x="5289433" y="1362914"/>
            <a:chExt cx="1456469" cy="1415862"/>
          </a:xfrm>
        </p:grpSpPr>
        <p:pic>
          <p:nvPicPr>
            <p:cNvPr id="20" name="Grafika 19" descr="Ostrzeżenie kontur">
              <a:extLst>
                <a:ext uri="{FF2B5EF4-FFF2-40B4-BE49-F238E27FC236}">
                  <a16:creationId xmlns:a16="http://schemas.microsoft.com/office/drawing/2014/main" id="{E6AB7691-FFF2-E990-2359-49BE39ACA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17286" y="1362914"/>
              <a:ext cx="800764" cy="800764"/>
            </a:xfrm>
            <a:prstGeom prst="rect">
              <a:avLst/>
            </a:prstGeom>
          </p:spPr>
        </p:pic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E5FA06E9-159C-56B2-08F2-042651A8AB8F}"/>
                </a:ext>
              </a:extLst>
            </p:cNvPr>
            <p:cNvSpPr txBox="1"/>
            <p:nvPr/>
          </p:nvSpPr>
          <p:spPr>
            <a:xfrm>
              <a:off x="5289433" y="2132445"/>
              <a:ext cx="1456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err="1"/>
                <a:t>Attention</a:t>
              </a:r>
              <a:r>
                <a:rPr lang="pl-PL" b="1" dirty="0"/>
                <a:t> </a:t>
              </a:r>
              <a:r>
                <a:rPr lang="pl-PL" b="1" dirty="0" err="1"/>
                <a:t>Mechanism</a:t>
              </a:r>
              <a:endParaRPr lang="pl-PL" b="1" dirty="0"/>
            </a:p>
          </p:txBody>
        </p:sp>
      </p:grpSp>
      <p:grpSp>
        <p:nvGrpSpPr>
          <p:cNvPr id="22" name="Grupa 21">
            <a:extLst>
              <a:ext uri="{FF2B5EF4-FFF2-40B4-BE49-F238E27FC236}">
                <a16:creationId xmlns:a16="http://schemas.microsoft.com/office/drawing/2014/main" id="{0366571F-DB81-3A16-2F78-D00DD874802D}"/>
              </a:ext>
            </a:extLst>
          </p:cNvPr>
          <p:cNvGrpSpPr/>
          <p:nvPr/>
        </p:nvGrpSpPr>
        <p:grpSpPr>
          <a:xfrm>
            <a:off x="7625246" y="3149628"/>
            <a:ext cx="1140385" cy="1110954"/>
            <a:chOff x="5247244" y="2992374"/>
            <a:chExt cx="1140385" cy="1110954"/>
          </a:xfrm>
        </p:grpSpPr>
        <p:pic>
          <p:nvPicPr>
            <p:cNvPr id="23" name="Grafika 22" descr="Sieć kontur">
              <a:extLst>
                <a:ext uri="{FF2B5EF4-FFF2-40B4-BE49-F238E27FC236}">
                  <a16:creationId xmlns:a16="http://schemas.microsoft.com/office/drawing/2014/main" id="{9BF620B2-8CFC-2675-9F83-034937F09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360237" y="2992374"/>
              <a:ext cx="914400" cy="914400"/>
            </a:xfrm>
            <a:prstGeom prst="rect">
              <a:avLst/>
            </a:prstGeom>
          </p:spPr>
        </p:pic>
        <p:sp>
          <p:nvSpPr>
            <p:cNvPr id="24" name="pole tekstowe 23">
              <a:extLst>
                <a:ext uri="{FF2B5EF4-FFF2-40B4-BE49-F238E27FC236}">
                  <a16:creationId xmlns:a16="http://schemas.microsoft.com/office/drawing/2014/main" id="{1480D056-E261-65E7-2250-F0716385DD49}"/>
                </a:ext>
              </a:extLst>
            </p:cNvPr>
            <p:cNvSpPr txBox="1"/>
            <p:nvPr/>
          </p:nvSpPr>
          <p:spPr>
            <a:xfrm>
              <a:off x="5247244" y="3733996"/>
              <a:ext cx="1140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Decoder</a:t>
              </a:r>
              <a:endParaRPr lang="pl-PL" b="1" dirty="0"/>
            </a:p>
          </p:txBody>
        </p: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44D1C84C-7CF6-92DA-886B-885B8B67A6C8}"/>
              </a:ext>
            </a:extLst>
          </p:cNvPr>
          <p:cNvGrpSpPr/>
          <p:nvPr/>
        </p:nvGrpSpPr>
        <p:grpSpPr>
          <a:xfrm>
            <a:off x="7732608" y="4565540"/>
            <a:ext cx="1080720" cy="1198762"/>
            <a:chOff x="4819877" y="4457700"/>
            <a:chExt cx="1080720" cy="1198762"/>
          </a:xfrm>
        </p:grpSpPr>
        <p:pic>
          <p:nvPicPr>
            <p:cNvPr id="26" name="Grafika 25" descr="Dokument kontur">
              <a:extLst>
                <a:ext uri="{FF2B5EF4-FFF2-40B4-BE49-F238E27FC236}">
                  <a16:creationId xmlns:a16="http://schemas.microsoft.com/office/drawing/2014/main" id="{C4B60D61-9C40-05E7-F0CF-71706830D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25508" y="4457700"/>
              <a:ext cx="914400" cy="914400"/>
            </a:xfrm>
            <a:prstGeom prst="rect">
              <a:avLst/>
            </a:prstGeom>
          </p:spPr>
        </p:pic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FC46FD85-ACFF-912C-BDF6-4727146D519B}"/>
                </a:ext>
              </a:extLst>
            </p:cNvPr>
            <p:cNvSpPr txBox="1"/>
            <p:nvPr/>
          </p:nvSpPr>
          <p:spPr>
            <a:xfrm>
              <a:off x="4819877" y="5287130"/>
              <a:ext cx="108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Output</a:t>
              </a:r>
              <a:endParaRPr lang="pl-PL" b="1" dirty="0"/>
            </a:p>
          </p:txBody>
        </p:sp>
      </p:grpSp>
      <p:pic>
        <p:nvPicPr>
          <p:cNvPr id="29" name="Grafika 28" descr="Mózg kontur">
            <a:extLst>
              <a:ext uri="{FF2B5EF4-FFF2-40B4-BE49-F238E27FC236}">
                <a16:creationId xmlns:a16="http://schemas.microsoft.com/office/drawing/2014/main" id="{6138F13E-06A5-292F-4C35-9224F1C938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47025" y="1777282"/>
            <a:ext cx="2910170" cy="2910170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4795E107-3329-41A8-ED06-73F4A6489FDB}"/>
              </a:ext>
            </a:extLst>
          </p:cNvPr>
          <p:cNvSpPr txBox="1"/>
          <p:nvPr/>
        </p:nvSpPr>
        <p:spPr>
          <a:xfrm>
            <a:off x="514085" y="1777282"/>
            <a:ext cx="210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Surowe dane wejściowe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8CE6C95-58F7-3D35-17DE-B8D970400F19}"/>
              </a:ext>
            </a:extLst>
          </p:cNvPr>
          <p:cNvSpPr txBox="1"/>
          <p:nvPr/>
        </p:nvSpPr>
        <p:spPr>
          <a:xfrm>
            <a:off x="496272" y="3149628"/>
            <a:ext cx="210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Podział na mniejsze jednostki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64CDAD5-DF02-3832-102B-EFE2C2D36F1B}"/>
              </a:ext>
            </a:extLst>
          </p:cNvPr>
          <p:cNvSpPr txBox="1"/>
          <p:nvPr/>
        </p:nvSpPr>
        <p:spPr>
          <a:xfrm>
            <a:off x="419697" y="4517880"/>
            <a:ext cx="2198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Przekład danych na język sieci neuronowej</a:t>
            </a:r>
          </a:p>
        </p:txBody>
      </p:sp>
      <p:sp>
        <p:nvSpPr>
          <p:cNvPr id="61" name="pole tekstowe 60">
            <a:extLst>
              <a:ext uri="{FF2B5EF4-FFF2-40B4-BE49-F238E27FC236}">
                <a16:creationId xmlns:a16="http://schemas.microsoft.com/office/drawing/2014/main" id="{DDF48DFC-C5BA-599E-810E-AA9A85410074}"/>
              </a:ext>
            </a:extLst>
          </p:cNvPr>
          <p:cNvSpPr txBox="1"/>
          <p:nvPr/>
        </p:nvSpPr>
        <p:spPr>
          <a:xfrm>
            <a:off x="4432923" y="6057128"/>
            <a:ext cx="283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Wyodrębnienie kontekstu  </a:t>
            </a:r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FF51888B-3B8D-C8A3-A3A7-A52A27DB48C1}"/>
              </a:ext>
            </a:extLst>
          </p:cNvPr>
          <p:cNvSpPr txBox="1"/>
          <p:nvPr/>
        </p:nvSpPr>
        <p:spPr>
          <a:xfrm>
            <a:off x="9157323" y="1777282"/>
            <a:ext cx="283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Przypisanie rożnych wag </a:t>
            </a:r>
            <a:r>
              <a:rPr lang="pl-PL" b="1" dirty="0" err="1"/>
              <a:t>tokenom</a:t>
            </a:r>
            <a:endParaRPr lang="pl-PL" b="1" dirty="0"/>
          </a:p>
        </p:txBody>
      </p: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844E07E0-41F9-ED39-BEC5-E1A2B1987313}"/>
              </a:ext>
            </a:extLst>
          </p:cNvPr>
          <p:cNvSpPr txBox="1"/>
          <p:nvPr/>
        </p:nvSpPr>
        <p:spPr>
          <a:xfrm>
            <a:off x="9157323" y="3308194"/>
            <a:ext cx="283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Tłumaczenie na język ludzi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22CD24AC-3DAF-C6F9-C05E-E7EECA10ECF5}"/>
              </a:ext>
            </a:extLst>
          </p:cNvPr>
          <p:cNvSpPr txBox="1"/>
          <p:nvPr/>
        </p:nvSpPr>
        <p:spPr>
          <a:xfrm>
            <a:off x="9172761" y="4699574"/>
            <a:ext cx="2839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Odpowiedź ostatecznie wyświetlona użytkownikowi</a:t>
            </a:r>
          </a:p>
        </p:txBody>
      </p:sp>
    </p:spTree>
    <p:extLst>
      <p:ext uri="{BB962C8B-B14F-4D97-AF65-F5344CB8AC3E}">
        <p14:creationId xmlns:p14="http://schemas.microsoft.com/office/powerpoint/2010/main" val="220732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BDCD3-0B49-21E5-A52C-DC952A15B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F1AC90-319C-B3AC-0D72-DC88D24B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09" y="336872"/>
            <a:ext cx="7371466" cy="1524000"/>
          </a:xfrm>
        </p:spPr>
        <p:txBody>
          <a:bodyPr>
            <a:normAutofit/>
          </a:bodyPr>
          <a:lstStyle/>
          <a:p>
            <a:pPr algn="r"/>
            <a:r>
              <a:rPr lang="pl-PL" sz="3700" dirty="0"/>
              <a:t>Transformer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642738-9406-D52E-1FB3-F7F0F5A9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10851823" cy="38180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6" name="Obraz 5" descr="Obraz zawierający zrzut ekranu, Telefon komórkowy, tekst, multimedia&#10;&#10;Opis wygenerowany automatycznie">
            <a:extLst>
              <a:ext uri="{FF2B5EF4-FFF2-40B4-BE49-F238E27FC236}">
                <a16:creationId xmlns:a16="http://schemas.microsoft.com/office/drawing/2014/main" id="{36B2EFBC-7A7F-502B-EF1F-DA463CBE9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449117"/>
            <a:ext cx="5487214" cy="5775294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E1E1322-74C1-9E87-2912-55101966C7B3}"/>
              </a:ext>
            </a:extLst>
          </p:cNvPr>
          <p:cNvSpPr txBox="1"/>
          <p:nvPr/>
        </p:nvSpPr>
        <p:spPr>
          <a:xfrm>
            <a:off x="4934764" y="1973117"/>
            <a:ext cx="6162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/>
              <a:t>Standardowa architektura Transformera, pokazująca po lewej Encoder, a po prawej </a:t>
            </a:r>
            <a:r>
              <a:rPr lang="pl-PL" sz="2000" dirty="0" err="1"/>
              <a:t>Decoder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6931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3" name="Symbol zastępczy zawartości 12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C571CB91-0E4B-0A12-9437-F32D81306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898872"/>
            <a:ext cx="5398408" cy="2820667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A2F8687A-E307-9570-5031-A33920238429}"/>
              </a:ext>
            </a:extLst>
          </p:cNvPr>
          <p:cNvSpPr txBox="1"/>
          <p:nvPr/>
        </p:nvSpPr>
        <p:spPr>
          <a:xfrm>
            <a:off x="6096000" y="2286000"/>
            <a:ext cx="5334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tx1">
                    <a:alpha val="70000"/>
                  </a:schemeClr>
                </a:solidFill>
              </a:rPr>
              <a:t>Tokenizacja</a:t>
            </a:r>
            <a:r>
              <a:rPr lang="en-US" sz="19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tx1">
                    <a:alpha val="70000"/>
                  </a:schemeClr>
                </a:solidFill>
              </a:rPr>
              <a:t>tekstu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to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proces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podziału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tekstu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na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mniejsze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jednostki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(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zwane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tokenami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),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które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są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podstawowymi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elementami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wejściowymi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dla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modeli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językowych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.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Tokenujące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modele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językowe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takie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jak LLM,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przekształcają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tekst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w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tokeny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, aby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lepiej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przetwarzać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analizować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język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naturalny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.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Tokeny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mogą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być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słowami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częściami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słów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znakami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lub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nawet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pojedynczymi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literami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, w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zależności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od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zastosowanej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metody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alpha val="70000"/>
                  </a:schemeClr>
                </a:solidFill>
              </a:rPr>
              <a:t>tokenizacji</a:t>
            </a:r>
            <a:r>
              <a:rPr lang="en-US" sz="19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0FAAA5C-DDD9-5313-E5F9-AC6C55FA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 err="1"/>
              <a:t>Tokenizacja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66225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36AA9F-64E1-3E19-630D-9A858948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Tokenizacja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B3E08F-8F88-09BB-6CBA-1B161A8B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Przykłady działania </a:t>
            </a:r>
            <a:r>
              <a:rPr lang="pl-PL" b="1" dirty="0" err="1"/>
              <a:t>tokenizatora</a:t>
            </a:r>
            <a:endParaRPr lang="pl-PL" b="1" dirty="0"/>
          </a:p>
          <a:p>
            <a:pPr marL="0" indent="0">
              <a:buNone/>
            </a:pPr>
            <a:r>
              <a:rPr lang="pl-PL" b="1" dirty="0"/>
              <a:t>Tekst: „The </a:t>
            </a:r>
            <a:r>
              <a:rPr lang="pl-PL" b="1" dirty="0" err="1"/>
              <a:t>lighthouse</a:t>
            </a:r>
            <a:r>
              <a:rPr lang="pl-PL" b="1" dirty="0"/>
              <a:t>!”</a:t>
            </a:r>
          </a:p>
          <a:p>
            <a:pPr marL="0" indent="0">
              <a:buNone/>
            </a:pPr>
            <a:r>
              <a:rPr lang="pl-PL" b="1" dirty="0"/>
              <a:t>Słowa</a:t>
            </a:r>
            <a:r>
              <a:rPr lang="pl-PL" dirty="0"/>
              <a:t>: [„</a:t>
            </a:r>
            <a:r>
              <a:rPr lang="pl-PL" b="1" dirty="0"/>
              <a:t> The</a:t>
            </a:r>
            <a:r>
              <a:rPr lang="pl-PL" dirty="0"/>
              <a:t>”, „</a:t>
            </a:r>
            <a:r>
              <a:rPr lang="pl-PL" b="1" dirty="0"/>
              <a:t> </a:t>
            </a:r>
            <a:r>
              <a:rPr lang="pl-PL" b="1" dirty="0" err="1"/>
              <a:t>lighthouse</a:t>
            </a:r>
            <a:r>
              <a:rPr lang="pl-PL" dirty="0"/>
              <a:t>”, „!”]</a:t>
            </a:r>
          </a:p>
          <a:p>
            <a:pPr marL="0" indent="0">
              <a:buNone/>
            </a:pPr>
            <a:r>
              <a:rPr lang="pl-PL" b="1" dirty="0" err="1"/>
              <a:t>Subword</a:t>
            </a:r>
            <a:r>
              <a:rPr lang="pl-PL" b="1" dirty="0"/>
              <a:t> (BPE)</a:t>
            </a:r>
            <a:r>
              <a:rPr lang="pl-PL" dirty="0"/>
              <a:t>: [„</a:t>
            </a:r>
            <a:r>
              <a:rPr lang="pl-PL" b="1" dirty="0"/>
              <a:t> The</a:t>
            </a:r>
            <a:r>
              <a:rPr lang="pl-PL" dirty="0"/>
              <a:t>”, „</a:t>
            </a:r>
            <a:r>
              <a:rPr lang="pl-PL" b="1" dirty="0" err="1"/>
              <a:t>light</a:t>
            </a:r>
            <a:r>
              <a:rPr lang="pl-PL" dirty="0"/>
              <a:t>”, „</a:t>
            </a:r>
            <a:r>
              <a:rPr lang="pl-PL" b="1" dirty="0" err="1"/>
              <a:t>house</a:t>
            </a:r>
            <a:r>
              <a:rPr lang="pl-PL" dirty="0"/>
              <a:t>”, „!”]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Znaki</a:t>
            </a:r>
            <a:r>
              <a:rPr lang="pl-PL" dirty="0"/>
              <a:t>: [„T”, „h”, „e”, „l”, „i”, „g”, „h”, „t”, „h”, „o”, „u”, „s”, „e”, „!”]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975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978FE-51C4-C1A1-515F-5B8AEA597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1987654-F90D-29E2-3FA5-1BD221E9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2286000"/>
            <a:ext cx="6680198" cy="38100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/>
              <a:t>Następnie </a:t>
            </a:r>
            <a:r>
              <a:rPr lang="pl-PL" dirty="0" err="1"/>
              <a:t>tokenizator</a:t>
            </a:r>
            <a:r>
              <a:rPr lang="pl-PL" dirty="0"/>
              <a:t> patrzy na ciąg tekstu, dzieli go na ciągi </a:t>
            </a:r>
            <a:r>
              <a:rPr lang="pl-PL" dirty="0" err="1"/>
              <a:t>tokenów</a:t>
            </a:r>
            <a:r>
              <a:rPr lang="pl-PL" dirty="0"/>
              <a:t> i przekształca w listę identyfikatorów </a:t>
            </a:r>
            <a:r>
              <a:rPr lang="pl-PL" dirty="0" err="1"/>
              <a:t>tokenów</a:t>
            </a:r>
            <a:r>
              <a:rPr lang="pl-PL" dirty="0"/>
              <a:t>. Jest to zasadniczo tabela wyszukiwania/słownik: Na przykład:</a:t>
            </a:r>
          </a:p>
          <a:p>
            <a:pPr marL="0" indent="0">
              <a:buNone/>
            </a:pPr>
            <a:endParaRPr lang="pl-PL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l-PL" altLang="pl-PL" dirty="0"/>
              <a:t>Tekst : “ The </a:t>
            </a:r>
            <a:r>
              <a:rPr lang="pl-PL" altLang="pl-PL" dirty="0" err="1"/>
              <a:t>cat</a:t>
            </a:r>
            <a:r>
              <a:rPr lang="pl-PL" altLang="pl-PL" dirty="0"/>
              <a:t> went </a:t>
            </a:r>
            <a:r>
              <a:rPr lang="pl-PL" altLang="pl-PL" dirty="0" err="1"/>
              <a:t>up</a:t>
            </a:r>
            <a:r>
              <a:rPr lang="pl-PL" altLang="pl-PL" dirty="0"/>
              <a:t> the </a:t>
            </a:r>
            <a:r>
              <a:rPr lang="pl-PL" altLang="pl-PL" dirty="0" err="1"/>
              <a:t>stairs</a:t>
            </a:r>
            <a:r>
              <a:rPr lang="pl-PL" altLang="pl-PL" dirty="0"/>
              <a:t>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l-PL" altLang="pl-PL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l-PL" altLang="pl-PL" dirty="0"/>
              <a:t>Podział: [ “ The”, “ </a:t>
            </a:r>
            <a:r>
              <a:rPr lang="pl-PL" altLang="pl-PL" dirty="0" err="1"/>
              <a:t>cat</a:t>
            </a:r>
            <a:r>
              <a:rPr lang="pl-PL" altLang="pl-PL" dirty="0"/>
              <a:t>”, “ went”, “ </a:t>
            </a:r>
            <a:r>
              <a:rPr lang="pl-PL" altLang="pl-PL" dirty="0" err="1"/>
              <a:t>up</a:t>
            </a:r>
            <a:r>
              <a:rPr lang="pl-PL" altLang="pl-PL" dirty="0"/>
              <a:t>”, “ the”, “ </a:t>
            </a:r>
            <a:r>
              <a:rPr lang="pl-PL" altLang="pl-PL" dirty="0" err="1"/>
              <a:t>stairs</a:t>
            </a:r>
            <a:r>
              <a:rPr lang="pl-PL" altLang="pl-PL" dirty="0"/>
              <a:t>”, “.”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l-PL" altLang="pl-PL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l-PL" altLang="pl-PL" dirty="0"/>
              <a:t>Przydzielenie ID [    20,  4758,   439,    62,     5,16745,     4]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279A37-B5F5-C1A2-7679-7A55D7AF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 err="1"/>
              <a:t>Tokenizacja</a:t>
            </a:r>
            <a:endParaRPr lang="pl-PL" sz="3200" dirty="0"/>
          </a:p>
        </p:txBody>
      </p:sp>
      <p:pic>
        <p:nvPicPr>
          <p:cNvPr id="6" name="Symbol zastępczy zawartości 4" descr="Obraz zawierający tekst, Czcionka, zrzut ekranu, biały&#10;&#10;Opis wygenerowany automatycznie">
            <a:extLst>
              <a:ext uri="{FF2B5EF4-FFF2-40B4-BE49-F238E27FC236}">
                <a16:creationId xmlns:a16="http://schemas.microsoft.com/office/drawing/2014/main" id="{2E6034CF-9BAB-539F-2582-37B9D5901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231707"/>
            <a:ext cx="5334000" cy="241363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05BA124-5EE4-7907-B2F8-F80C157A0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9010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Kamyk</Template>
  <TotalTime>20</TotalTime>
  <Words>1263</Words>
  <Application>Microsoft Office PowerPoint</Application>
  <PresentationFormat>Panoramiczny</PresentationFormat>
  <Paragraphs>130</Paragraphs>
  <Slides>27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5" baseType="lpstr">
      <vt:lpstr>Aptos</vt:lpstr>
      <vt:lpstr>Arial</vt:lpstr>
      <vt:lpstr>Avenir Next LT Pro</vt:lpstr>
      <vt:lpstr>Avenir Next LT Pro Light</vt:lpstr>
      <vt:lpstr>Sitka Subheading</vt:lpstr>
      <vt:lpstr>Times New Roman</vt:lpstr>
      <vt:lpstr>Wingdings</vt:lpstr>
      <vt:lpstr>PebbleVTI</vt:lpstr>
      <vt:lpstr>Large Language Models wykorzystanie w tłumaczeniu</vt:lpstr>
      <vt:lpstr>Co to LLM?</vt:lpstr>
      <vt:lpstr>Co to LLM?</vt:lpstr>
      <vt:lpstr>Czemu „Large”?</vt:lpstr>
      <vt:lpstr>Jak działają LLM</vt:lpstr>
      <vt:lpstr>Transformer</vt:lpstr>
      <vt:lpstr>Tokenizacja</vt:lpstr>
      <vt:lpstr>Tokenizacja</vt:lpstr>
      <vt:lpstr>Tokenizacja</vt:lpstr>
      <vt:lpstr>Embeddings</vt:lpstr>
      <vt:lpstr>Embeddings</vt:lpstr>
      <vt:lpstr>Embeddings</vt:lpstr>
      <vt:lpstr>Podusmowanie Transformer</vt:lpstr>
      <vt:lpstr>1. Wejście do modelu (Tokenizacja i reprezentacja)</vt:lpstr>
      <vt:lpstr>2. Przetwarzanie przez Encoder</vt:lpstr>
      <vt:lpstr>3. Przetwarzanie przez Decoder</vt:lpstr>
      <vt:lpstr>3. Przetwarzanie przez Decoder</vt:lpstr>
      <vt:lpstr>4. Generowanie tłumaczenia (Wyjście z dekodera)</vt:lpstr>
      <vt:lpstr>Kluczowe mechanizmy w tłumaczeniu Transformerów </vt:lpstr>
      <vt:lpstr>Przegląd LLMów</vt:lpstr>
      <vt:lpstr>LLaMA</vt:lpstr>
      <vt:lpstr>BLOOM</vt:lpstr>
      <vt:lpstr>GPT-NeoX</vt:lpstr>
      <vt:lpstr>Falcon</vt:lpstr>
      <vt:lpstr>MPT</vt:lpstr>
      <vt:lpstr>Dziękujemy za uwagę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Kacper Budniak</dc:creator>
  <cp:lastModifiedBy>Kacper Budniak</cp:lastModifiedBy>
  <cp:revision>2</cp:revision>
  <dcterms:created xsi:type="dcterms:W3CDTF">2024-11-17T19:15:08Z</dcterms:created>
  <dcterms:modified xsi:type="dcterms:W3CDTF">2024-11-18T08:51:08Z</dcterms:modified>
</cp:coreProperties>
</file>