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Walk through the process of a user using CrowdCart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Let </a:t>
            </a:r>
            <a:r>
              <a:rPr lang="en"/>
              <a:t>CrowdCart</a:t>
            </a:r>
            <a:r>
              <a:rPr lang="en"/>
              <a:t> do the thinking for you. It saves you money by finding you the lowest prices of stores around you, and it saves you time trying to figure out where to buy everything you need. You also contribute to your community by scanning your receipt and helping to let the people around you know about the best deals and lowest prices. </a:t>
            </a:r>
            <a:r>
              <a:rPr lang="en"/>
              <a:t>CrowdCart</a:t>
            </a:r>
            <a:r>
              <a:rPr lang="en"/>
              <a:t> makes it easy to contribute: All you have to do is snap a picture of your receipt and tap the items you purchased, and we do the rest.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We use Google-powered OCR to parse receipt text, and then find the minimum Levenshtein distance to classify our parsed text as one of a number of predetermined products. We also use Google Places API to populate the database with a list of nearby stores and their distances from the current location. </a:t>
            </a:r>
            <a:r>
              <a:rPr lang="en"/>
              <a:t>CrowdCart</a:t>
            </a:r>
            <a:r>
              <a:rPr lang="en"/>
              <a:t> is able to synthesize these to compute a score for each product at each location.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When you want to figure out where to shop, it takes the items on your shopping list and compares them with nearby price in the database. It then uses a dynamic programming algorithm to find the optimal classification of products to the stores around you, and recommends which items to purchase at which stores. In doing so, it takes into account price and distance from the current location. It also considers clustering products into the minimal number of different stores, and considers your preferences: would you rather drive the extra mile to save those few cents?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We need data. College students need money. It’s a match made in heaven. By rolling out </a:t>
            </a:r>
            <a:r>
              <a:rPr lang="en"/>
              <a:t>CrowdCart</a:t>
            </a:r>
            <a:r>
              <a:rPr lang="en"/>
              <a:t> first to college campuses, we will be able to grow our popularity and our data at the same time. College students will share the app with their friends and will be motivated to help each other save money. As a result, we will be able to rapidly grow our databases in order to improve our suggestions. We would also like to scrape pricing data from websites of major providers, but crowdsourcing made easy provides a sense of community and up-to-date information that is unparalleled.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rtl="0">
              <a:lnSpc>
                <a:spcPct val="100000"/>
              </a:lnSpc>
              <a:spcBef>
                <a:spcPts val="0"/>
              </a:spcBef>
              <a:spcAft>
                <a:spcPts val="0"/>
              </a:spcAft>
              <a:buClr>
                <a:schemeClr val="lt1"/>
              </a:buClr>
              <a:buNone/>
              <a:defRPr>
                <a:solidFill>
                  <a:schemeClr val="lt1"/>
                </a:solidFill>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rtl="0" algn="ctr">
              <a:spcBef>
                <a:spcPts val="0"/>
              </a:spcBef>
              <a:buClr>
                <a:schemeClr val="dk2"/>
              </a:buClr>
              <a:buSzPct val="100000"/>
              <a:defRPr sz="12000">
                <a:solidFill>
                  <a:schemeClr val="dk2"/>
                </a:solidFill>
              </a:defRPr>
            </a:lvl1pPr>
            <a:lvl2pPr lvl="1" rtl="0" algn="ctr">
              <a:spcBef>
                <a:spcPts val="0"/>
              </a:spcBef>
              <a:buClr>
                <a:schemeClr val="dk2"/>
              </a:buClr>
              <a:buSzPct val="100000"/>
              <a:defRPr sz="12000">
                <a:solidFill>
                  <a:schemeClr val="dk2"/>
                </a:solidFill>
              </a:defRPr>
            </a:lvl2pPr>
            <a:lvl3pPr lvl="2" rtl="0" algn="ctr">
              <a:spcBef>
                <a:spcPts val="0"/>
              </a:spcBef>
              <a:buClr>
                <a:schemeClr val="dk2"/>
              </a:buClr>
              <a:buSzPct val="100000"/>
              <a:defRPr sz="12000">
                <a:solidFill>
                  <a:schemeClr val="dk2"/>
                </a:solidFill>
              </a:defRPr>
            </a:lvl3pPr>
            <a:lvl4pPr lvl="3" rtl="0" algn="ctr">
              <a:spcBef>
                <a:spcPts val="0"/>
              </a:spcBef>
              <a:buClr>
                <a:schemeClr val="dk2"/>
              </a:buClr>
              <a:buSzPct val="100000"/>
              <a:defRPr sz="12000">
                <a:solidFill>
                  <a:schemeClr val="dk2"/>
                </a:solidFill>
              </a:defRPr>
            </a:lvl4pPr>
            <a:lvl5pPr lvl="4" rtl="0" algn="ctr">
              <a:spcBef>
                <a:spcPts val="0"/>
              </a:spcBef>
              <a:buClr>
                <a:schemeClr val="dk2"/>
              </a:buClr>
              <a:buSzPct val="100000"/>
              <a:defRPr sz="12000">
                <a:solidFill>
                  <a:schemeClr val="dk2"/>
                </a:solidFill>
              </a:defRPr>
            </a:lvl5pPr>
            <a:lvl6pPr lvl="5" rtl="0" algn="ctr">
              <a:spcBef>
                <a:spcPts val="0"/>
              </a:spcBef>
              <a:buClr>
                <a:schemeClr val="dk2"/>
              </a:buClr>
              <a:buSzPct val="100000"/>
              <a:defRPr sz="12000">
                <a:solidFill>
                  <a:schemeClr val="dk2"/>
                </a:solidFill>
              </a:defRPr>
            </a:lvl6pPr>
            <a:lvl7pPr lvl="6" rtl="0" algn="ctr">
              <a:spcBef>
                <a:spcPts val="0"/>
              </a:spcBef>
              <a:buClr>
                <a:schemeClr val="dk2"/>
              </a:buClr>
              <a:buSzPct val="100000"/>
              <a:defRPr sz="12000">
                <a:solidFill>
                  <a:schemeClr val="dk2"/>
                </a:solidFill>
              </a:defRPr>
            </a:lvl7pPr>
            <a:lvl8pPr lvl="7" rtl="0" algn="ctr">
              <a:spcBef>
                <a:spcPts val="0"/>
              </a:spcBef>
              <a:buClr>
                <a:schemeClr val="dk2"/>
              </a:buClr>
              <a:buSzPct val="100000"/>
              <a:defRPr sz="12000">
                <a:solidFill>
                  <a:schemeClr val="dk2"/>
                </a:solidFill>
              </a:defRPr>
            </a:lvl8pPr>
            <a:lvl9pPr lvl="8" rtl="0"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rtl="0">
              <a:spcBef>
                <a:spcPts val="0"/>
              </a:spcBef>
              <a:buClr>
                <a:schemeClr val="lt1"/>
              </a:buClr>
              <a:buSzPct val="100000"/>
              <a:defRPr sz="1200">
                <a:solidFill>
                  <a:schemeClr val="lt1"/>
                </a:solidFill>
              </a:defRPr>
            </a:lvl1pPr>
            <a:lvl2pPr lvl="1" rtl="0">
              <a:spcBef>
                <a:spcPts val="0"/>
              </a:spcBef>
              <a:buClr>
                <a:schemeClr val="lt1"/>
              </a:buClr>
              <a:buSzPct val="100000"/>
              <a:defRPr sz="1200">
                <a:solidFill>
                  <a:schemeClr val="lt1"/>
                </a:solidFill>
              </a:defRPr>
            </a:lvl2pPr>
            <a:lvl3pPr lvl="2" rtl="0">
              <a:spcBef>
                <a:spcPts val="0"/>
              </a:spcBef>
              <a:buClr>
                <a:schemeClr val="lt1"/>
              </a:buClr>
              <a:buSzPct val="100000"/>
              <a:defRPr sz="1200">
                <a:solidFill>
                  <a:schemeClr val="lt1"/>
                </a:solidFill>
              </a:defRPr>
            </a:lvl3pPr>
            <a:lvl4pPr lvl="3" rtl="0">
              <a:spcBef>
                <a:spcPts val="0"/>
              </a:spcBef>
              <a:buClr>
                <a:schemeClr val="lt1"/>
              </a:buClr>
              <a:buSzPct val="100000"/>
              <a:defRPr sz="1200">
                <a:solidFill>
                  <a:schemeClr val="lt1"/>
                </a:solidFill>
              </a:defRPr>
            </a:lvl4pPr>
            <a:lvl5pPr lvl="4" rtl="0">
              <a:spcBef>
                <a:spcPts val="0"/>
              </a:spcBef>
              <a:buClr>
                <a:schemeClr val="lt1"/>
              </a:buClr>
              <a:buSzPct val="100000"/>
              <a:defRPr sz="1200">
                <a:solidFill>
                  <a:schemeClr val="lt1"/>
                </a:solidFill>
              </a:defRPr>
            </a:lvl5pPr>
            <a:lvl6pPr lvl="5" rtl="0">
              <a:spcBef>
                <a:spcPts val="0"/>
              </a:spcBef>
              <a:buClr>
                <a:schemeClr val="lt1"/>
              </a:buClr>
              <a:buSzPct val="100000"/>
              <a:defRPr sz="1200">
                <a:solidFill>
                  <a:schemeClr val="lt1"/>
                </a:solidFill>
              </a:defRPr>
            </a:lvl6pPr>
            <a:lvl7pPr lvl="6" rtl="0">
              <a:spcBef>
                <a:spcPts val="0"/>
              </a:spcBef>
              <a:buClr>
                <a:schemeClr val="lt1"/>
              </a:buClr>
              <a:buSzPct val="100000"/>
              <a:defRPr sz="1200">
                <a:solidFill>
                  <a:schemeClr val="lt1"/>
                </a:solidFill>
              </a:defRPr>
            </a:lvl7pPr>
            <a:lvl8pPr lvl="7" rtl="0">
              <a:spcBef>
                <a:spcPts val="0"/>
              </a:spcBef>
              <a:buClr>
                <a:schemeClr val="lt1"/>
              </a:buClr>
              <a:buSzPct val="100000"/>
              <a:defRPr sz="1200">
                <a:solidFill>
                  <a:schemeClr val="lt1"/>
                </a:solidFill>
              </a:defRPr>
            </a:lvl8pPr>
            <a:lvl9pPr lvl="8" rtl="0">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Clr>
                <a:schemeClr val="dk2"/>
              </a:buClr>
              <a:buSzPct val="100000"/>
              <a:defRPr sz="4200">
                <a:solidFill>
                  <a:schemeClr val="dk2"/>
                </a:solidFill>
              </a:defRPr>
            </a:lvl1pPr>
            <a:lvl2pPr lvl="1" rtl="0" algn="ctr">
              <a:spcBef>
                <a:spcPts val="0"/>
              </a:spcBef>
              <a:buClr>
                <a:schemeClr val="dk2"/>
              </a:buClr>
              <a:buSzPct val="100000"/>
              <a:defRPr sz="4200">
                <a:solidFill>
                  <a:schemeClr val="dk2"/>
                </a:solidFill>
              </a:defRPr>
            </a:lvl2pPr>
            <a:lvl3pPr lvl="2" rtl="0" algn="ctr">
              <a:spcBef>
                <a:spcPts val="0"/>
              </a:spcBef>
              <a:buClr>
                <a:schemeClr val="dk2"/>
              </a:buClr>
              <a:buSzPct val="100000"/>
              <a:defRPr sz="4200">
                <a:solidFill>
                  <a:schemeClr val="dk2"/>
                </a:solidFill>
              </a:defRPr>
            </a:lvl3pPr>
            <a:lvl4pPr lvl="3" rtl="0" algn="ctr">
              <a:spcBef>
                <a:spcPts val="0"/>
              </a:spcBef>
              <a:buClr>
                <a:schemeClr val="dk2"/>
              </a:buClr>
              <a:buSzPct val="100000"/>
              <a:defRPr sz="4200">
                <a:solidFill>
                  <a:schemeClr val="dk2"/>
                </a:solidFill>
              </a:defRPr>
            </a:lvl4pPr>
            <a:lvl5pPr lvl="4" rtl="0" algn="ctr">
              <a:spcBef>
                <a:spcPts val="0"/>
              </a:spcBef>
              <a:buClr>
                <a:schemeClr val="dk2"/>
              </a:buClr>
              <a:buSzPct val="100000"/>
              <a:defRPr sz="4200">
                <a:solidFill>
                  <a:schemeClr val="dk2"/>
                </a:solidFill>
              </a:defRPr>
            </a:lvl5pPr>
            <a:lvl6pPr lvl="5" rtl="0" algn="ctr">
              <a:spcBef>
                <a:spcPts val="0"/>
              </a:spcBef>
              <a:buClr>
                <a:schemeClr val="dk2"/>
              </a:buClr>
              <a:buSzPct val="100000"/>
              <a:defRPr sz="4200">
                <a:solidFill>
                  <a:schemeClr val="dk2"/>
                </a:solidFill>
              </a:defRPr>
            </a:lvl6pPr>
            <a:lvl7pPr lvl="6" rtl="0" algn="ctr">
              <a:spcBef>
                <a:spcPts val="0"/>
              </a:spcBef>
              <a:buClr>
                <a:schemeClr val="dk2"/>
              </a:buClr>
              <a:buSzPct val="100000"/>
              <a:defRPr sz="4200">
                <a:solidFill>
                  <a:schemeClr val="dk2"/>
                </a:solidFill>
              </a:defRPr>
            </a:lvl7pPr>
            <a:lvl8pPr lvl="7" rtl="0" algn="ctr">
              <a:spcBef>
                <a:spcPts val="0"/>
              </a:spcBef>
              <a:buClr>
                <a:schemeClr val="dk2"/>
              </a:buClr>
              <a:buSzPct val="100000"/>
              <a:defRPr sz="4200">
                <a:solidFill>
                  <a:schemeClr val="dk2"/>
                </a:solidFill>
              </a:defRPr>
            </a:lvl8pPr>
            <a:lvl9pPr lvl="8" rtl="0"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rt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rt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04.png"/><Relationship Id="rId4"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05.png"/><Relationship Id="rId4" Type="http://schemas.openxmlformats.org/officeDocument/2006/relationships/image" Target="../media/image09.png"/><Relationship Id="rId5" Type="http://schemas.openxmlformats.org/officeDocument/2006/relationships/image" Target="../media/image0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02.png"/><Relationship Id="rId4" Type="http://schemas.openxmlformats.org/officeDocument/2006/relationships/image" Target="../media/image06.png"/><Relationship Id="rId5" Type="http://schemas.openxmlformats.org/officeDocument/2006/relationships/image" Target="../media/image04.png"/><Relationship Id="rId6" Type="http://schemas.openxmlformats.org/officeDocument/2006/relationships/image" Target="../media/image03.png"/><Relationship Id="rId7"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07.png"/><Relationship Id="rId4" Type="http://schemas.openxmlformats.org/officeDocument/2006/relationships/image" Target="../media/image15.png"/><Relationship Id="rId5" Type="http://schemas.openxmlformats.org/officeDocument/2006/relationships/image" Target="../media/image04.png"/><Relationship Id="rId6"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1695600" y="1188750"/>
            <a:ext cx="5752800" cy="2766000"/>
          </a:xfrm>
          <a:prstGeom prst="rect">
            <a:avLst/>
          </a:prstGeom>
        </p:spPr>
        <p:txBody>
          <a:bodyPr anchorCtr="0" anchor="ctr" bIns="91425" lIns="91425" rIns="91425" tIns="91425">
            <a:noAutofit/>
          </a:bodyPr>
          <a:lstStyle/>
          <a:p>
            <a:pPr lvl="0">
              <a:spcBef>
                <a:spcPts val="0"/>
              </a:spcBef>
              <a:buNone/>
            </a:pPr>
            <a:r>
              <a:rPr lang="en">
                <a:solidFill>
                  <a:srgbClr val="D9D9D9"/>
                </a:solidFill>
              </a:rPr>
              <a:t>“Stay Curious” - Steve Jobs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ctrTitle"/>
          </p:nvPr>
        </p:nvSpPr>
        <p:spPr>
          <a:xfrm>
            <a:off x="390525" y="1819275"/>
            <a:ext cx="8222100" cy="933600"/>
          </a:xfrm>
          <a:prstGeom prst="rect">
            <a:avLst/>
          </a:prstGeom>
        </p:spPr>
        <p:txBody>
          <a:bodyPr anchorCtr="0" anchor="b" bIns="91425" lIns="91425" rIns="91425" tIns="91425">
            <a:noAutofit/>
          </a:bodyPr>
          <a:lstStyle/>
          <a:p>
            <a:pPr lvl="0" rtl="0">
              <a:spcBef>
                <a:spcPts val="0"/>
              </a:spcBef>
              <a:buNone/>
            </a:pPr>
            <a:r>
              <a:rPr b="1" lang="en" sz="6000"/>
              <a:t>Crowd</a:t>
            </a:r>
            <a:r>
              <a:rPr lang="en" sz="6000"/>
              <a:t>Cart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2282250" y="315250"/>
            <a:ext cx="4579500" cy="1165800"/>
          </a:xfrm>
          <a:prstGeom prst="rect">
            <a:avLst/>
          </a:prstGeom>
        </p:spPr>
        <p:txBody>
          <a:bodyPr anchorCtr="0" anchor="ctr" bIns="91425" lIns="91425" rIns="91425" tIns="91425">
            <a:noAutofit/>
          </a:bodyPr>
          <a:lstStyle/>
          <a:p>
            <a:pPr lvl="0" rtl="0">
              <a:spcBef>
                <a:spcPts val="0"/>
              </a:spcBef>
              <a:buNone/>
            </a:pPr>
            <a:r>
              <a:rPr lang="en"/>
              <a:t>What It </a:t>
            </a:r>
            <a:r>
              <a:rPr lang="en"/>
              <a:t>Does</a:t>
            </a:r>
          </a:p>
        </p:txBody>
      </p:sp>
      <p:sp>
        <p:nvSpPr>
          <p:cNvPr id="78" name="Shape 78"/>
          <p:cNvSpPr/>
          <p:nvPr/>
        </p:nvSpPr>
        <p:spPr>
          <a:xfrm>
            <a:off x="516575" y="1564450"/>
            <a:ext cx="2132700" cy="509100"/>
          </a:xfrm>
          <a:prstGeom prst="roundRect">
            <a:avLst>
              <a:gd fmla="val 16667" name="adj"/>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You need some things</a:t>
            </a:r>
          </a:p>
        </p:txBody>
      </p:sp>
      <p:sp>
        <p:nvSpPr>
          <p:cNvPr id="79" name="Shape 79"/>
          <p:cNvSpPr/>
          <p:nvPr/>
        </p:nvSpPr>
        <p:spPr>
          <a:xfrm>
            <a:off x="3799500" y="1564450"/>
            <a:ext cx="1545000" cy="509100"/>
          </a:xfrm>
          <a:prstGeom prst="roundRect">
            <a:avLst>
              <a:gd fmla="val 16667" name="adj"/>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You write down some things</a:t>
            </a:r>
          </a:p>
        </p:txBody>
      </p:sp>
      <p:sp>
        <p:nvSpPr>
          <p:cNvPr id="80" name="Shape 80"/>
          <p:cNvSpPr/>
          <p:nvPr/>
        </p:nvSpPr>
        <p:spPr>
          <a:xfrm>
            <a:off x="6474050" y="1564450"/>
            <a:ext cx="1134300" cy="509100"/>
          </a:xfrm>
          <a:prstGeom prst="roundRect">
            <a:avLst>
              <a:gd fmla="val 16667" name="adj"/>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You push a button</a:t>
            </a:r>
          </a:p>
        </p:txBody>
      </p:sp>
      <p:sp>
        <p:nvSpPr>
          <p:cNvPr id="81" name="Shape 81"/>
          <p:cNvSpPr/>
          <p:nvPr/>
        </p:nvSpPr>
        <p:spPr>
          <a:xfrm>
            <a:off x="4232325" y="2663650"/>
            <a:ext cx="2313300" cy="2083500"/>
          </a:xfrm>
          <a:prstGeom prst="roundRect">
            <a:avLst>
              <a:gd fmla="val 16667" name="adj"/>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CrowdCart</a:t>
            </a:r>
            <a:r>
              <a:rPr lang="en"/>
              <a:t> processes</a:t>
            </a:r>
          </a:p>
        </p:txBody>
      </p:sp>
      <p:pic>
        <p:nvPicPr>
          <p:cNvPr descr="Database.png" id="82" name="Shape 82"/>
          <p:cNvPicPr preferRelativeResize="0"/>
          <p:nvPr/>
        </p:nvPicPr>
        <p:blipFill>
          <a:blip r:embed="rId3">
            <a:alphaModFix/>
          </a:blip>
          <a:stretch>
            <a:fillRect/>
          </a:stretch>
        </p:blipFill>
        <p:spPr>
          <a:xfrm>
            <a:off x="7286150" y="2996637"/>
            <a:ext cx="1750500" cy="1750500"/>
          </a:xfrm>
          <a:prstGeom prst="rect">
            <a:avLst/>
          </a:prstGeom>
          <a:noFill/>
          <a:ln>
            <a:noFill/>
          </a:ln>
        </p:spPr>
      </p:pic>
      <p:cxnSp>
        <p:nvCxnSpPr>
          <p:cNvPr id="83" name="Shape 83"/>
          <p:cNvCxnSpPr>
            <a:stCxn id="80" idx="2"/>
            <a:endCxn id="81" idx="0"/>
          </p:cNvCxnSpPr>
          <p:nvPr/>
        </p:nvCxnSpPr>
        <p:spPr>
          <a:xfrm rot="5400000">
            <a:off x="5920100" y="1542550"/>
            <a:ext cx="590100" cy="1652100"/>
          </a:xfrm>
          <a:prstGeom prst="curvedConnector3">
            <a:avLst>
              <a:gd fmla="val 50000" name="adj1"/>
            </a:avLst>
          </a:prstGeom>
          <a:noFill/>
          <a:ln cap="flat" cmpd="sng" w="9525">
            <a:solidFill>
              <a:schemeClr val="dk2"/>
            </a:solidFill>
            <a:prstDash val="solid"/>
            <a:round/>
            <a:headEnd len="lg" w="lg" type="none"/>
            <a:tailEnd len="lg" w="lg" type="none"/>
          </a:ln>
        </p:spPr>
      </p:cxnSp>
      <p:cxnSp>
        <p:nvCxnSpPr>
          <p:cNvPr id="84" name="Shape 84"/>
          <p:cNvCxnSpPr>
            <a:endCxn id="79" idx="1"/>
          </p:cNvCxnSpPr>
          <p:nvPr/>
        </p:nvCxnSpPr>
        <p:spPr>
          <a:xfrm>
            <a:off x="2641800" y="1807900"/>
            <a:ext cx="1157700" cy="11100"/>
          </a:xfrm>
          <a:prstGeom prst="curvedConnector3">
            <a:avLst>
              <a:gd fmla="val 50000" name="adj1"/>
            </a:avLst>
          </a:prstGeom>
          <a:noFill/>
          <a:ln cap="flat" cmpd="sng" w="9525">
            <a:solidFill>
              <a:schemeClr val="dk2"/>
            </a:solidFill>
            <a:prstDash val="solid"/>
            <a:round/>
            <a:headEnd len="lg" w="lg" type="none"/>
            <a:tailEnd len="lg" w="lg" type="none"/>
          </a:ln>
        </p:spPr>
      </p:cxnSp>
      <p:cxnSp>
        <p:nvCxnSpPr>
          <p:cNvPr id="85" name="Shape 85"/>
          <p:cNvCxnSpPr>
            <a:endCxn id="80" idx="1"/>
          </p:cNvCxnSpPr>
          <p:nvPr/>
        </p:nvCxnSpPr>
        <p:spPr>
          <a:xfrm>
            <a:off x="5350250" y="1815400"/>
            <a:ext cx="1123800" cy="3600"/>
          </a:xfrm>
          <a:prstGeom prst="curvedConnector3">
            <a:avLst>
              <a:gd fmla="val 50000" name="adj1"/>
            </a:avLst>
          </a:prstGeom>
          <a:noFill/>
          <a:ln cap="flat" cmpd="sng" w="9525">
            <a:solidFill>
              <a:schemeClr val="dk2"/>
            </a:solidFill>
            <a:prstDash val="solid"/>
            <a:round/>
            <a:headEnd len="lg" w="lg" type="none"/>
            <a:tailEnd len="lg" w="lg" type="none"/>
          </a:ln>
        </p:spPr>
      </p:cxnSp>
      <p:cxnSp>
        <p:nvCxnSpPr>
          <p:cNvPr id="86" name="Shape 86"/>
          <p:cNvCxnSpPr>
            <a:endCxn id="82" idx="0"/>
          </p:cNvCxnSpPr>
          <p:nvPr/>
        </p:nvCxnSpPr>
        <p:spPr>
          <a:xfrm flipH="1" rot="10800000">
            <a:off x="6538100" y="2996637"/>
            <a:ext cx="1623300" cy="754500"/>
          </a:xfrm>
          <a:prstGeom prst="curvedConnector4">
            <a:avLst>
              <a:gd fmla="val 23041" name="adj1"/>
              <a:gd fmla="val 131561" name="adj2"/>
            </a:avLst>
          </a:prstGeom>
          <a:noFill/>
          <a:ln cap="flat" cmpd="sng" w="9525">
            <a:solidFill>
              <a:schemeClr val="dk2"/>
            </a:solidFill>
            <a:prstDash val="solid"/>
            <a:round/>
            <a:headEnd len="lg" w="lg" type="none"/>
            <a:tailEnd len="lg" w="lg" type="none"/>
          </a:ln>
        </p:spPr>
      </p:cxnSp>
      <p:cxnSp>
        <p:nvCxnSpPr>
          <p:cNvPr id="87" name="Shape 87"/>
          <p:cNvCxnSpPr>
            <a:stCxn id="82" idx="2"/>
            <a:endCxn id="81" idx="3"/>
          </p:cNvCxnSpPr>
          <p:nvPr/>
        </p:nvCxnSpPr>
        <p:spPr>
          <a:xfrm flipH="1" rot="5400000">
            <a:off x="6832700" y="3418437"/>
            <a:ext cx="1041600" cy="1615800"/>
          </a:xfrm>
          <a:prstGeom prst="curvedConnector4">
            <a:avLst>
              <a:gd fmla="val -22861" name="adj1"/>
              <a:gd fmla="val 77083" name="adj2"/>
            </a:avLst>
          </a:prstGeom>
          <a:noFill/>
          <a:ln cap="flat" cmpd="sng" w="9525">
            <a:solidFill>
              <a:schemeClr val="dk2"/>
            </a:solidFill>
            <a:prstDash val="solid"/>
            <a:round/>
            <a:headEnd len="lg" w="lg" type="none"/>
            <a:tailEnd len="lg" w="lg" type="none"/>
          </a:ln>
        </p:spPr>
      </p:cxnSp>
      <p:cxnSp>
        <p:nvCxnSpPr>
          <p:cNvPr id="88" name="Shape 88"/>
          <p:cNvCxnSpPr>
            <a:stCxn id="81" idx="1"/>
          </p:cNvCxnSpPr>
          <p:nvPr/>
        </p:nvCxnSpPr>
        <p:spPr>
          <a:xfrm rot="10800000">
            <a:off x="3615825" y="3037600"/>
            <a:ext cx="616500" cy="667800"/>
          </a:xfrm>
          <a:prstGeom prst="bentConnector2">
            <a:avLst/>
          </a:prstGeom>
          <a:noFill/>
          <a:ln cap="flat" cmpd="sng" w="9525">
            <a:solidFill>
              <a:schemeClr val="dk2"/>
            </a:solidFill>
            <a:prstDash val="solid"/>
            <a:round/>
            <a:headEnd len="lg" w="lg" type="none"/>
            <a:tailEnd len="lg" w="lg" type="none"/>
          </a:ln>
        </p:spPr>
      </p:cxnSp>
      <p:cxnSp>
        <p:nvCxnSpPr>
          <p:cNvPr id="89" name="Shape 89"/>
          <p:cNvCxnSpPr>
            <a:stCxn id="81" idx="1"/>
          </p:cNvCxnSpPr>
          <p:nvPr/>
        </p:nvCxnSpPr>
        <p:spPr>
          <a:xfrm flipH="1">
            <a:off x="3623325" y="3705400"/>
            <a:ext cx="609000" cy="638400"/>
          </a:xfrm>
          <a:prstGeom prst="bentConnector2">
            <a:avLst/>
          </a:prstGeom>
          <a:noFill/>
          <a:ln cap="flat" cmpd="sng" w="9525">
            <a:solidFill>
              <a:schemeClr val="dk2"/>
            </a:solidFill>
            <a:prstDash val="solid"/>
            <a:round/>
            <a:headEnd len="lg" w="lg" type="none"/>
            <a:tailEnd len="lg" w="lg" type="none"/>
          </a:ln>
        </p:spPr>
      </p:cxnSp>
      <p:cxnSp>
        <p:nvCxnSpPr>
          <p:cNvPr id="90" name="Shape 90"/>
          <p:cNvCxnSpPr>
            <a:stCxn id="81" idx="1"/>
          </p:cNvCxnSpPr>
          <p:nvPr/>
        </p:nvCxnSpPr>
        <p:spPr>
          <a:xfrm rot="10800000">
            <a:off x="3689625" y="3701500"/>
            <a:ext cx="542700" cy="3900"/>
          </a:xfrm>
          <a:prstGeom prst="straightConnector1">
            <a:avLst/>
          </a:prstGeom>
          <a:noFill/>
          <a:ln cap="flat" cmpd="sng" w="9525">
            <a:solidFill>
              <a:schemeClr val="dk2"/>
            </a:solidFill>
            <a:prstDash val="solid"/>
            <a:round/>
            <a:headEnd len="lg" w="lg" type="none"/>
            <a:tailEnd len="lg" w="lg" type="none"/>
          </a:ln>
        </p:spPr>
      </p:cxnSp>
      <p:sp>
        <p:nvSpPr>
          <p:cNvPr id="91" name="Shape 91"/>
          <p:cNvSpPr/>
          <p:nvPr/>
        </p:nvSpPr>
        <p:spPr>
          <a:xfrm>
            <a:off x="2476725" y="2811462"/>
            <a:ext cx="1212900" cy="378900"/>
          </a:xfrm>
          <a:prstGeom prst="roundRect">
            <a:avLst>
              <a:gd fmla="val 16667" name="adj"/>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100"/>
              <a:t>Potential Trip 1</a:t>
            </a:r>
          </a:p>
        </p:txBody>
      </p:sp>
      <p:sp>
        <p:nvSpPr>
          <p:cNvPr id="92" name="Shape 92"/>
          <p:cNvSpPr/>
          <p:nvPr/>
        </p:nvSpPr>
        <p:spPr>
          <a:xfrm>
            <a:off x="2476725" y="4220425"/>
            <a:ext cx="1212900" cy="378900"/>
          </a:xfrm>
          <a:prstGeom prst="roundRect">
            <a:avLst>
              <a:gd fmla="val 16667" name="adj"/>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100"/>
              <a:t>Potential Trip 3</a:t>
            </a:r>
          </a:p>
        </p:txBody>
      </p:sp>
      <p:sp>
        <p:nvSpPr>
          <p:cNvPr id="93" name="Shape 93"/>
          <p:cNvSpPr/>
          <p:nvPr/>
        </p:nvSpPr>
        <p:spPr>
          <a:xfrm>
            <a:off x="2476725" y="3515950"/>
            <a:ext cx="1212900" cy="378900"/>
          </a:xfrm>
          <a:prstGeom prst="roundRect">
            <a:avLst>
              <a:gd fmla="val 16667" name="adj"/>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100"/>
              <a:t>Potential Trip 2</a:t>
            </a:r>
          </a:p>
        </p:txBody>
      </p:sp>
      <p:sp>
        <p:nvSpPr>
          <p:cNvPr id="94" name="Shape 94"/>
          <p:cNvSpPr/>
          <p:nvPr/>
        </p:nvSpPr>
        <p:spPr>
          <a:xfrm>
            <a:off x="525" y="2629750"/>
            <a:ext cx="1933500" cy="2147400"/>
          </a:xfrm>
          <a:prstGeom prst="diamond">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1000"/>
              <a:t>The most optimal, personalized errand run, designed to save you time and money</a:t>
            </a:r>
          </a:p>
        </p:txBody>
      </p:sp>
      <p:cxnSp>
        <p:nvCxnSpPr>
          <p:cNvPr id="95" name="Shape 95"/>
          <p:cNvCxnSpPr>
            <a:stCxn id="93" idx="1"/>
            <a:endCxn id="94" idx="3"/>
          </p:cNvCxnSpPr>
          <p:nvPr/>
        </p:nvCxnSpPr>
        <p:spPr>
          <a:xfrm rot="10800000">
            <a:off x="1934025" y="3703300"/>
            <a:ext cx="542700" cy="2100"/>
          </a:xfrm>
          <a:prstGeom prst="straightConnector1">
            <a:avLst/>
          </a:prstGeom>
          <a:noFill/>
          <a:ln cap="flat" cmpd="sng" w="9525">
            <a:solidFill>
              <a:schemeClr val="dk2"/>
            </a:solidFill>
            <a:prstDash val="solid"/>
            <a:round/>
            <a:headEnd len="lg" w="lg" type="none"/>
            <a:tailEnd len="lg" w="lg" type="triangle"/>
          </a:ln>
        </p:spPr>
      </p:cxnSp>
      <p:pic>
        <p:nvPicPr>
          <p:cNvPr descr="List of royal crowns - Wikipedia" id="96" name="Shape 96"/>
          <p:cNvPicPr preferRelativeResize="0"/>
          <p:nvPr/>
        </p:nvPicPr>
        <p:blipFill>
          <a:blip r:embed="rId4">
            <a:alphaModFix/>
          </a:blip>
          <a:stretch>
            <a:fillRect/>
          </a:stretch>
        </p:blipFill>
        <p:spPr>
          <a:xfrm rot="-587945">
            <a:off x="197449" y="2014950"/>
            <a:ext cx="1316899" cy="10401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629250" y="168525"/>
            <a:ext cx="7885500" cy="1238700"/>
          </a:xfrm>
          <a:prstGeom prst="rect">
            <a:avLst/>
          </a:prstGeom>
        </p:spPr>
        <p:txBody>
          <a:bodyPr anchorCtr="0" anchor="ctr" bIns="91425" lIns="91425" rIns="91425" tIns="91425">
            <a:noAutofit/>
          </a:bodyPr>
          <a:lstStyle/>
          <a:p>
            <a:pPr lvl="0">
              <a:spcBef>
                <a:spcPts val="0"/>
              </a:spcBef>
              <a:buNone/>
            </a:pPr>
            <a:r>
              <a:rPr lang="en"/>
              <a:t>Why Use </a:t>
            </a:r>
            <a:r>
              <a:rPr lang="en"/>
              <a:t>CrowdCart</a:t>
            </a:r>
            <a:r>
              <a:rPr lang="en"/>
              <a:t>?</a:t>
            </a:r>
          </a:p>
        </p:txBody>
      </p:sp>
      <p:pic>
        <p:nvPicPr>
          <p:cNvPr descr="Time-PNG-Images.png" id="102" name="Shape 102"/>
          <p:cNvPicPr preferRelativeResize="0"/>
          <p:nvPr/>
        </p:nvPicPr>
        <p:blipFill>
          <a:blip r:embed="rId3">
            <a:alphaModFix/>
          </a:blip>
          <a:stretch>
            <a:fillRect/>
          </a:stretch>
        </p:blipFill>
        <p:spPr>
          <a:xfrm>
            <a:off x="794399" y="2991225"/>
            <a:ext cx="1854824" cy="1854824"/>
          </a:xfrm>
          <a:prstGeom prst="rect">
            <a:avLst/>
          </a:prstGeom>
          <a:noFill/>
          <a:ln>
            <a:noFill/>
          </a:ln>
        </p:spPr>
      </p:pic>
      <p:pic>
        <p:nvPicPr>
          <p:cNvPr descr="a0cb102de2c76f581baa4f0d9693f388_money20clipart-money-clipart-png_600-417.png" id="103" name="Shape 103"/>
          <p:cNvPicPr preferRelativeResize="0"/>
          <p:nvPr/>
        </p:nvPicPr>
        <p:blipFill>
          <a:blip r:embed="rId4">
            <a:alphaModFix/>
          </a:blip>
          <a:stretch>
            <a:fillRect/>
          </a:stretch>
        </p:blipFill>
        <p:spPr>
          <a:xfrm>
            <a:off x="2649224" y="1375150"/>
            <a:ext cx="3443449" cy="2393199"/>
          </a:xfrm>
          <a:prstGeom prst="rect">
            <a:avLst/>
          </a:prstGeom>
          <a:noFill/>
          <a:ln>
            <a:noFill/>
          </a:ln>
        </p:spPr>
      </p:pic>
      <p:pic>
        <p:nvPicPr>
          <p:cNvPr descr="latest" id="104" name="Shape 104"/>
          <p:cNvPicPr preferRelativeResize="0"/>
          <p:nvPr/>
        </p:nvPicPr>
        <p:blipFill>
          <a:blip r:embed="rId5">
            <a:alphaModFix/>
          </a:blip>
          <a:stretch>
            <a:fillRect/>
          </a:stretch>
        </p:blipFill>
        <p:spPr>
          <a:xfrm>
            <a:off x="6117024" y="2459925"/>
            <a:ext cx="2660549" cy="2540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2209650" y="129200"/>
            <a:ext cx="4724700" cy="1244700"/>
          </a:xfrm>
          <a:prstGeom prst="rect">
            <a:avLst/>
          </a:prstGeom>
        </p:spPr>
        <p:txBody>
          <a:bodyPr anchorCtr="0" anchor="ctr" bIns="91425" lIns="91425" rIns="91425" tIns="91425">
            <a:noAutofit/>
          </a:bodyPr>
          <a:lstStyle/>
          <a:p>
            <a:pPr lvl="0">
              <a:spcBef>
                <a:spcPts val="0"/>
              </a:spcBef>
              <a:buNone/>
            </a:pPr>
            <a:r>
              <a:rPr lang="en"/>
              <a:t>How It Works</a:t>
            </a:r>
          </a:p>
        </p:txBody>
      </p:sp>
      <p:pic>
        <p:nvPicPr>
          <p:cNvPr descr="ocr1.png" id="110" name="Shape 110"/>
          <p:cNvPicPr preferRelativeResize="0"/>
          <p:nvPr/>
        </p:nvPicPr>
        <p:blipFill>
          <a:blip r:embed="rId3">
            <a:alphaModFix/>
          </a:blip>
          <a:stretch>
            <a:fillRect/>
          </a:stretch>
        </p:blipFill>
        <p:spPr>
          <a:xfrm>
            <a:off x="80499" y="1498049"/>
            <a:ext cx="1660549" cy="1660549"/>
          </a:xfrm>
          <a:prstGeom prst="rect">
            <a:avLst/>
          </a:prstGeom>
          <a:noFill/>
          <a:ln>
            <a:noFill/>
          </a:ln>
        </p:spPr>
      </p:pic>
      <p:cxnSp>
        <p:nvCxnSpPr>
          <p:cNvPr id="111" name="Shape 111"/>
          <p:cNvCxnSpPr>
            <a:stCxn id="110" idx="3"/>
            <a:endCxn id="112" idx="1"/>
          </p:cNvCxnSpPr>
          <p:nvPr/>
        </p:nvCxnSpPr>
        <p:spPr>
          <a:xfrm>
            <a:off x="1741049" y="2328324"/>
            <a:ext cx="1629300" cy="0"/>
          </a:xfrm>
          <a:prstGeom prst="straightConnector1">
            <a:avLst/>
          </a:prstGeom>
          <a:noFill/>
          <a:ln cap="flat" cmpd="sng" w="38100">
            <a:solidFill>
              <a:schemeClr val="dk2"/>
            </a:solidFill>
            <a:prstDash val="solid"/>
            <a:round/>
            <a:headEnd len="lg" w="lg" type="none"/>
            <a:tailEnd len="lg" w="lg" type="triangle"/>
          </a:ln>
        </p:spPr>
      </p:cxnSp>
      <p:pic>
        <p:nvPicPr>
          <p:cNvPr descr="Levenshtein.png" id="112" name="Shape 112"/>
          <p:cNvPicPr preferRelativeResize="0"/>
          <p:nvPr/>
        </p:nvPicPr>
        <p:blipFill>
          <a:blip r:embed="rId4">
            <a:alphaModFix/>
          </a:blip>
          <a:stretch>
            <a:fillRect/>
          </a:stretch>
        </p:blipFill>
        <p:spPr>
          <a:xfrm>
            <a:off x="3370437" y="1664175"/>
            <a:ext cx="1928050" cy="1328300"/>
          </a:xfrm>
          <a:prstGeom prst="rect">
            <a:avLst/>
          </a:prstGeom>
          <a:noFill/>
          <a:ln>
            <a:noFill/>
          </a:ln>
        </p:spPr>
      </p:pic>
      <p:pic>
        <p:nvPicPr>
          <p:cNvPr descr="Database.png" id="113" name="Shape 113"/>
          <p:cNvPicPr preferRelativeResize="0"/>
          <p:nvPr/>
        </p:nvPicPr>
        <p:blipFill>
          <a:blip r:embed="rId5">
            <a:alphaModFix/>
          </a:blip>
          <a:stretch>
            <a:fillRect/>
          </a:stretch>
        </p:blipFill>
        <p:spPr>
          <a:xfrm>
            <a:off x="6983600" y="2279562"/>
            <a:ext cx="1750500" cy="1750500"/>
          </a:xfrm>
          <a:prstGeom prst="rect">
            <a:avLst/>
          </a:prstGeom>
          <a:noFill/>
          <a:ln>
            <a:noFill/>
          </a:ln>
        </p:spPr>
      </p:pic>
      <p:cxnSp>
        <p:nvCxnSpPr>
          <p:cNvPr id="114" name="Shape 114"/>
          <p:cNvCxnSpPr>
            <a:stCxn id="112" idx="3"/>
            <a:endCxn id="113" idx="1"/>
          </p:cNvCxnSpPr>
          <p:nvPr/>
        </p:nvCxnSpPr>
        <p:spPr>
          <a:xfrm>
            <a:off x="5298488" y="2328325"/>
            <a:ext cx="1685099" cy="826500"/>
          </a:xfrm>
          <a:prstGeom prst="straightConnector1">
            <a:avLst/>
          </a:prstGeom>
          <a:noFill/>
          <a:ln cap="flat" cmpd="sng" w="38100">
            <a:solidFill>
              <a:schemeClr val="dk2"/>
            </a:solidFill>
            <a:prstDash val="solid"/>
            <a:round/>
            <a:headEnd len="lg" w="lg" type="none"/>
            <a:tailEnd len="lg" w="lg" type="triangle"/>
          </a:ln>
        </p:spPr>
      </p:cxnSp>
      <p:pic>
        <p:nvPicPr>
          <p:cNvPr descr="location-icon-vector-Map_pin-300x300.png" id="115" name="Shape 115"/>
          <p:cNvPicPr preferRelativeResize="0"/>
          <p:nvPr/>
        </p:nvPicPr>
        <p:blipFill>
          <a:blip r:embed="rId6">
            <a:alphaModFix/>
          </a:blip>
          <a:stretch>
            <a:fillRect/>
          </a:stretch>
        </p:blipFill>
        <p:spPr>
          <a:xfrm>
            <a:off x="136175" y="3304237"/>
            <a:ext cx="1549175" cy="1549175"/>
          </a:xfrm>
          <a:prstGeom prst="rect">
            <a:avLst/>
          </a:prstGeom>
          <a:noFill/>
          <a:ln>
            <a:noFill/>
          </a:ln>
        </p:spPr>
      </p:pic>
      <p:pic>
        <p:nvPicPr>
          <p:cNvPr descr="nexusae0_unnamed-56.png" id="116" name="Shape 116"/>
          <p:cNvPicPr preferRelativeResize="0"/>
          <p:nvPr/>
        </p:nvPicPr>
        <p:blipFill>
          <a:blip r:embed="rId7">
            <a:alphaModFix/>
          </a:blip>
          <a:stretch>
            <a:fillRect/>
          </a:stretch>
        </p:blipFill>
        <p:spPr>
          <a:xfrm>
            <a:off x="3459235" y="3203577"/>
            <a:ext cx="1750500" cy="1750499"/>
          </a:xfrm>
          <a:prstGeom prst="rect">
            <a:avLst/>
          </a:prstGeom>
          <a:noFill/>
          <a:ln>
            <a:noFill/>
          </a:ln>
        </p:spPr>
      </p:pic>
      <p:cxnSp>
        <p:nvCxnSpPr>
          <p:cNvPr id="117" name="Shape 117"/>
          <p:cNvCxnSpPr>
            <a:stCxn id="115" idx="3"/>
            <a:endCxn id="116" idx="1"/>
          </p:cNvCxnSpPr>
          <p:nvPr/>
        </p:nvCxnSpPr>
        <p:spPr>
          <a:xfrm>
            <a:off x="1685350" y="4078825"/>
            <a:ext cx="1773900" cy="0"/>
          </a:xfrm>
          <a:prstGeom prst="straightConnector1">
            <a:avLst/>
          </a:prstGeom>
          <a:noFill/>
          <a:ln cap="flat" cmpd="sng" w="38100">
            <a:solidFill>
              <a:schemeClr val="dk2"/>
            </a:solidFill>
            <a:prstDash val="solid"/>
            <a:round/>
            <a:headEnd len="lg" w="lg" type="none"/>
            <a:tailEnd len="lg" w="lg" type="triangle"/>
          </a:ln>
        </p:spPr>
      </p:cxnSp>
      <p:cxnSp>
        <p:nvCxnSpPr>
          <p:cNvPr id="118" name="Shape 118"/>
          <p:cNvCxnSpPr>
            <a:stCxn id="116" idx="3"/>
            <a:endCxn id="113" idx="1"/>
          </p:cNvCxnSpPr>
          <p:nvPr/>
        </p:nvCxnSpPr>
        <p:spPr>
          <a:xfrm flipH="1" rot="10800000">
            <a:off x="5209735" y="3154827"/>
            <a:ext cx="1773900" cy="924000"/>
          </a:xfrm>
          <a:prstGeom prst="straightConnector1">
            <a:avLst/>
          </a:prstGeom>
          <a:noFill/>
          <a:ln cap="flat" cmpd="sng" w="38100">
            <a:solidFill>
              <a:schemeClr val="dk2"/>
            </a:solidFill>
            <a:prstDash val="solid"/>
            <a:round/>
            <a:headEnd len="lg" w="lg" type="none"/>
            <a:tailEnd len="lg" w="lg"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2209650" y="129200"/>
            <a:ext cx="4724700" cy="1244700"/>
          </a:xfrm>
          <a:prstGeom prst="rect">
            <a:avLst/>
          </a:prstGeom>
        </p:spPr>
        <p:txBody>
          <a:bodyPr anchorCtr="0" anchor="ctr" bIns="91425" lIns="91425" rIns="91425" tIns="91425">
            <a:noAutofit/>
          </a:bodyPr>
          <a:lstStyle/>
          <a:p>
            <a:pPr lvl="0" rtl="0">
              <a:spcBef>
                <a:spcPts val="0"/>
              </a:spcBef>
              <a:buNone/>
            </a:pPr>
            <a:r>
              <a:rPr lang="en"/>
              <a:t>How It Works</a:t>
            </a:r>
          </a:p>
        </p:txBody>
      </p:sp>
      <p:pic>
        <p:nvPicPr>
          <p:cNvPr descr="Shopping-List-Clipboard.png" id="124" name="Shape 124"/>
          <p:cNvPicPr preferRelativeResize="0"/>
          <p:nvPr/>
        </p:nvPicPr>
        <p:blipFill>
          <a:blip r:embed="rId3">
            <a:alphaModFix/>
          </a:blip>
          <a:stretch>
            <a:fillRect/>
          </a:stretch>
        </p:blipFill>
        <p:spPr>
          <a:xfrm>
            <a:off x="531925" y="1373900"/>
            <a:ext cx="1099698" cy="1614800"/>
          </a:xfrm>
          <a:prstGeom prst="rect">
            <a:avLst/>
          </a:prstGeom>
          <a:noFill/>
          <a:ln>
            <a:noFill/>
          </a:ln>
        </p:spPr>
      </p:pic>
      <p:pic>
        <p:nvPicPr>
          <p:cNvPr descr="6b68f98.png" id="125" name="Shape 125"/>
          <p:cNvPicPr preferRelativeResize="0"/>
          <p:nvPr/>
        </p:nvPicPr>
        <p:blipFill>
          <a:blip r:embed="rId4">
            <a:alphaModFix/>
          </a:blip>
          <a:stretch>
            <a:fillRect/>
          </a:stretch>
        </p:blipFill>
        <p:spPr>
          <a:xfrm>
            <a:off x="3086700" y="2409300"/>
            <a:ext cx="2970575" cy="1162400"/>
          </a:xfrm>
          <a:prstGeom prst="rect">
            <a:avLst/>
          </a:prstGeom>
          <a:noFill/>
          <a:ln>
            <a:noFill/>
          </a:ln>
        </p:spPr>
      </p:pic>
      <p:pic>
        <p:nvPicPr>
          <p:cNvPr descr="Database.png" id="126" name="Shape 126"/>
          <p:cNvPicPr preferRelativeResize="0"/>
          <p:nvPr/>
        </p:nvPicPr>
        <p:blipFill>
          <a:blip r:embed="rId5">
            <a:alphaModFix/>
          </a:blip>
          <a:stretch>
            <a:fillRect/>
          </a:stretch>
        </p:blipFill>
        <p:spPr>
          <a:xfrm>
            <a:off x="176625" y="3148072"/>
            <a:ext cx="1455000" cy="1455000"/>
          </a:xfrm>
          <a:prstGeom prst="rect">
            <a:avLst/>
          </a:prstGeom>
          <a:noFill/>
          <a:ln>
            <a:noFill/>
          </a:ln>
        </p:spPr>
      </p:pic>
      <p:cxnSp>
        <p:nvCxnSpPr>
          <p:cNvPr id="127" name="Shape 127"/>
          <p:cNvCxnSpPr>
            <a:stCxn id="124" idx="3"/>
            <a:endCxn id="125" idx="1"/>
          </p:cNvCxnSpPr>
          <p:nvPr/>
        </p:nvCxnSpPr>
        <p:spPr>
          <a:xfrm>
            <a:off x="1631623" y="2181300"/>
            <a:ext cx="1455000" cy="809100"/>
          </a:xfrm>
          <a:prstGeom prst="straightConnector1">
            <a:avLst/>
          </a:prstGeom>
          <a:noFill/>
          <a:ln cap="flat" cmpd="sng" w="38100">
            <a:solidFill>
              <a:schemeClr val="dk2"/>
            </a:solidFill>
            <a:prstDash val="solid"/>
            <a:round/>
            <a:headEnd len="lg" w="lg" type="none"/>
            <a:tailEnd len="lg" w="lg" type="triangle"/>
          </a:ln>
        </p:spPr>
      </p:cxnSp>
      <p:cxnSp>
        <p:nvCxnSpPr>
          <p:cNvPr id="128" name="Shape 128"/>
          <p:cNvCxnSpPr>
            <a:stCxn id="126" idx="3"/>
            <a:endCxn id="125" idx="1"/>
          </p:cNvCxnSpPr>
          <p:nvPr/>
        </p:nvCxnSpPr>
        <p:spPr>
          <a:xfrm flipH="1" rot="10800000">
            <a:off x="1631625" y="2990572"/>
            <a:ext cx="1455000" cy="885000"/>
          </a:xfrm>
          <a:prstGeom prst="straightConnector1">
            <a:avLst/>
          </a:prstGeom>
          <a:noFill/>
          <a:ln cap="flat" cmpd="sng" w="38100">
            <a:solidFill>
              <a:schemeClr val="dk2"/>
            </a:solidFill>
            <a:prstDash val="solid"/>
            <a:round/>
            <a:headEnd len="lg" w="lg" type="none"/>
            <a:tailEnd len="lg" w="lg" type="triangle"/>
          </a:ln>
        </p:spPr>
      </p:cxnSp>
      <p:cxnSp>
        <p:nvCxnSpPr>
          <p:cNvPr id="129" name="Shape 129"/>
          <p:cNvCxnSpPr>
            <a:stCxn id="125" idx="3"/>
            <a:endCxn id="130" idx="1"/>
          </p:cNvCxnSpPr>
          <p:nvPr/>
        </p:nvCxnSpPr>
        <p:spPr>
          <a:xfrm>
            <a:off x="6057275" y="2990500"/>
            <a:ext cx="1363500" cy="0"/>
          </a:xfrm>
          <a:prstGeom prst="straightConnector1">
            <a:avLst/>
          </a:prstGeom>
          <a:noFill/>
          <a:ln cap="flat" cmpd="sng" w="38100">
            <a:solidFill>
              <a:schemeClr val="dk2"/>
            </a:solidFill>
            <a:prstDash val="solid"/>
            <a:round/>
            <a:headEnd len="lg" w="lg" type="none"/>
            <a:tailEnd len="lg" w="lg" type="triangle"/>
          </a:ln>
        </p:spPr>
      </p:cxnSp>
      <p:sp>
        <p:nvSpPr>
          <p:cNvPr id="131" name="Shape 131"/>
          <p:cNvSpPr txBox="1"/>
          <p:nvPr/>
        </p:nvSpPr>
        <p:spPr>
          <a:xfrm>
            <a:off x="3866850" y="1630875"/>
            <a:ext cx="4250700" cy="495900"/>
          </a:xfrm>
          <a:prstGeom prst="rect">
            <a:avLst/>
          </a:prstGeom>
          <a:noFill/>
          <a:ln>
            <a:noFill/>
          </a:ln>
        </p:spPr>
        <p:txBody>
          <a:bodyPr anchorCtr="0" anchor="t" bIns="91425" lIns="91425" rIns="91425" tIns="91425">
            <a:noAutofit/>
          </a:bodyPr>
          <a:lstStyle/>
          <a:p>
            <a:pPr lvl="0">
              <a:spcBef>
                <a:spcPts val="0"/>
              </a:spcBef>
              <a:buNone/>
            </a:pPr>
            <a:r>
              <a:t/>
            </a:r>
            <a:endParaRPr/>
          </a:p>
        </p:txBody>
      </p:sp>
      <p:pic>
        <p:nvPicPr>
          <p:cNvPr descr="Trophy-Free-PNG-Image.png" id="130" name="Shape 130"/>
          <p:cNvPicPr preferRelativeResize="0"/>
          <p:nvPr/>
        </p:nvPicPr>
        <p:blipFill>
          <a:blip r:embed="rId6">
            <a:alphaModFix/>
          </a:blip>
          <a:stretch>
            <a:fillRect/>
          </a:stretch>
        </p:blipFill>
        <p:spPr>
          <a:xfrm>
            <a:off x="7420781" y="1929599"/>
            <a:ext cx="1515874" cy="21218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167850" y="106650"/>
            <a:ext cx="8808300" cy="1149300"/>
          </a:xfrm>
          <a:prstGeom prst="rect">
            <a:avLst/>
          </a:prstGeom>
        </p:spPr>
        <p:txBody>
          <a:bodyPr anchorCtr="0" anchor="ctr" bIns="91425" lIns="91425" rIns="91425" tIns="91425">
            <a:noAutofit/>
          </a:bodyPr>
          <a:lstStyle/>
          <a:p>
            <a:pPr lvl="0">
              <a:spcBef>
                <a:spcPts val="0"/>
              </a:spcBef>
              <a:buNone/>
            </a:pPr>
            <a:r>
              <a:rPr lang="en"/>
              <a:t>Rollout and Data Seeding</a:t>
            </a:r>
          </a:p>
        </p:txBody>
      </p:sp>
      <p:pic>
        <p:nvPicPr>
          <p:cNvPr descr="uconn-huskies.png" id="137" name="Shape 137"/>
          <p:cNvPicPr preferRelativeResize="0"/>
          <p:nvPr/>
        </p:nvPicPr>
        <p:blipFill>
          <a:blip r:embed="rId3">
            <a:alphaModFix/>
          </a:blip>
          <a:stretch>
            <a:fillRect/>
          </a:stretch>
        </p:blipFill>
        <p:spPr>
          <a:xfrm>
            <a:off x="167850" y="2822174"/>
            <a:ext cx="3888975" cy="2041724"/>
          </a:xfrm>
          <a:prstGeom prst="rect">
            <a:avLst/>
          </a:prstGeom>
          <a:noFill/>
          <a:ln>
            <a:noFill/>
          </a:ln>
        </p:spPr>
      </p:pic>
      <p:pic>
        <p:nvPicPr>
          <p:cNvPr descr="umass-minutemen.png" id="138" name="Shape 138"/>
          <p:cNvPicPr preferRelativeResize="0"/>
          <p:nvPr/>
        </p:nvPicPr>
        <p:blipFill>
          <a:blip r:embed="rId4">
            <a:alphaModFix/>
          </a:blip>
          <a:stretch>
            <a:fillRect/>
          </a:stretch>
        </p:blipFill>
        <p:spPr>
          <a:xfrm>
            <a:off x="5320425" y="2949775"/>
            <a:ext cx="3402923" cy="1786525"/>
          </a:xfrm>
          <a:prstGeom prst="rect">
            <a:avLst/>
          </a:prstGeom>
          <a:noFill/>
          <a:ln>
            <a:noFill/>
          </a:ln>
        </p:spPr>
      </p:pic>
      <p:pic>
        <p:nvPicPr>
          <p:cNvPr descr="Hampshire-college-logo.png" id="139" name="Shape 139"/>
          <p:cNvPicPr preferRelativeResize="0"/>
          <p:nvPr/>
        </p:nvPicPr>
        <p:blipFill>
          <a:blip r:embed="rId5">
            <a:alphaModFix/>
          </a:blip>
          <a:stretch>
            <a:fillRect/>
          </a:stretch>
        </p:blipFill>
        <p:spPr>
          <a:xfrm>
            <a:off x="3706975" y="1255950"/>
            <a:ext cx="1730049" cy="17300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1024050" y="370175"/>
            <a:ext cx="7095900" cy="1091100"/>
          </a:xfrm>
          <a:prstGeom prst="rect">
            <a:avLst/>
          </a:prstGeom>
        </p:spPr>
        <p:txBody>
          <a:bodyPr anchorCtr="0" anchor="ctr" bIns="91425" lIns="91425" rIns="91425" tIns="91425">
            <a:noAutofit/>
          </a:bodyPr>
          <a:lstStyle/>
          <a:p>
            <a:pPr lvl="0">
              <a:spcBef>
                <a:spcPts val="0"/>
              </a:spcBef>
              <a:buNone/>
            </a:pPr>
            <a:r>
              <a:rPr lang="en"/>
              <a:t>Incomes and Costs</a:t>
            </a:r>
          </a:p>
        </p:txBody>
      </p:sp>
      <p:pic>
        <p:nvPicPr>
          <p:cNvPr descr="2017-04-15-131833_1920x1080_scrot.png" id="145" name="Shape 145"/>
          <p:cNvPicPr preferRelativeResize="0"/>
          <p:nvPr/>
        </p:nvPicPr>
        <p:blipFill rotWithShape="1">
          <a:blip r:embed="rId3">
            <a:alphaModFix/>
          </a:blip>
          <a:srcRect b="43785" l="2212" r="24296" t="25459"/>
          <a:stretch/>
        </p:blipFill>
        <p:spPr>
          <a:xfrm>
            <a:off x="184075" y="1904400"/>
            <a:ext cx="8775849" cy="20657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Looking Forward</a:t>
            </a:r>
          </a:p>
        </p:txBody>
      </p:sp>
      <p:sp>
        <p:nvSpPr>
          <p:cNvPr id="151" name="Shape 151"/>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Incentivize Uploading Receipt</a:t>
            </a:r>
          </a:p>
          <a:p>
            <a:pPr indent="-228600" lvl="0" marL="457200" rtl="0">
              <a:spcBef>
                <a:spcPts val="0"/>
              </a:spcBef>
            </a:pPr>
            <a:r>
              <a:rPr lang="en"/>
              <a:t>Improved receipt parsing, item and store recognition</a:t>
            </a:r>
          </a:p>
          <a:p>
            <a:pPr indent="-228600" lvl="0" marL="457200" rtl="0">
              <a:spcBef>
                <a:spcPts val="0"/>
              </a:spcBef>
            </a:pPr>
            <a:r>
              <a:rPr lang="en"/>
              <a:t>Improved algorithm for price determination based on weighted average</a:t>
            </a:r>
          </a:p>
          <a:p>
            <a:pPr indent="-228600" lvl="0" marL="457200" rtl="0">
              <a:spcBef>
                <a:spcPts val="0"/>
              </a:spcBef>
            </a:pPr>
            <a:r>
              <a:rPr lang="en"/>
              <a:t>Grow user base</a:t>
            </a:r>
          </a:p>
          <a:p>
            <a:pPr indent="-228600" lvl="0" marL="457200" rtl="0">
              <a:spcBef>
                <a:spcPts val="0"/>
              </a:spcBef>
            </a:pPr>
            <a:r>
              <a:rPr lang="en"/>
              <a:t>Improved user interface</a:t>
            </a:r>
          </a:p>
          <a:p>
            <a:pPr indent="-228600" lvl="0" marL="457200" rtl="0">
              <a:spcBef>
                <a:spcPts val="0"/>
              </a:spcBef>
            </a:pPr>
            <a:r>
              <a:rPr lang="en"/>
              <a:t>Partner with stores for advertising revenue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