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38DAlbiThPE6eBdv3nvFwh9CW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0B3496-A1CA-4A41-8414-DDA475EA99D9}">
  <a:tblStyle styleId="{270B3496-A1CA-4A41-8414-DDA475EA99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2266569" y="646938"/>
            <a:ext cx="7658861"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body"/>
          </p:nvPr>
        </p:nvSpPr>
        <p:spPr>
          <a:xfrm>
            <a:off x="1284224" y="1194892"/>
            <a:ext cx="9543415" cy="429450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000">
                <a:solidFill>
                  <a:srgbClr val="21212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9"/>
          <p:cNvSpPr txBox="1"/>
          <p:nvPr>
            <p:ph type="title"/>
          </p:nvPr>
        </p:nvSpPr>
        <p:spPr>
          <a:xfrm>
            <a:off x="2266569" y="646938"/>
            <a:ext cx="7658861"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0"/>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rgbClr val="21212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1"/>
          <p:cNvSpPr txBox="1"/>
          <p:nvPr>
            <p:ph type="title"/>
          </p:nvPr>
        </p:nvSpPr>
        <p:spPr>
          <a:xfrm>
            <a:off x="2266569" y="646938"/>
            <a:ext cx="7658861"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1">
            <a:alphaModFix/>
          </a:blip>
          <a:srcRect b="0" l="0" r="0" t="0"/>
          <a:stretch/>
        </p:blipFill>
        <p:spPr>
          <a:xfrm>
            <a:off x="0" y="5771170"/>
            <a:ext cx="11497558" cy="1086826"/>
          </a:xfrm>
          <a:prstGeom prst="rect">
            <a:avLst/>
          </a:prstGeom>
          <a:noFill/>
          <a:ln>
            <a:noFill/>
          </a:ln>
        </p:spPr>
      </p:pic>
      <p:sp>
        <p:nvSpPr>
          <p:cNvPr id="11" name="Google Shape;11;p17"/>
          <p:cNvSpPr txBox="1"/>
          <p:nvPr>
            <p:ph type="title"/>
          </p:nvPr>
        </p:nvSpPr>
        <p:spPr>
          <a:xfrm>
            <a:off x="2266569" y="646938"/>
            <a:ext cx="7658861"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7"/>
          <p:cNvSpPr txBox="1"/>
          <p:nvPr>
            <p:ph idx="1" type="body"/>
          </p:nvPr>
        </p:nvSpPr>
        <p:spPr>
          <a:xfrm>
            <a:off x="1284224" y="1194892"/>
            <a:ext cx="9543415" cy="429450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000" u="none" cap="none" strike="noStrike">
                <a:solidFill>
                  <a:srgbClr val="21212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arxiv.org/abs/2209.0604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27000"/>
          </a:blip>
          <a:stretch>
            <a:fillRect/>
          </a:stretch>
        </a:blipFill>
      </p:bgPr>
    </p:bg>
    <p:spTree>
      <p:nvGrpSpPr>
        <p:cNvPr id="48" name="Shape 48"/>
        <p:cNvGrpSpPr/>
        <p:nvPr/>
      </p:nvGrpSpPr>
      <p:grpSpPr>
        <a:xfrm>
          <a:off x="0" y="0"/>
          <a:ext cx="0" cy="0"/>
          <a:chOff x="0" y="0"/>
          <a:chExt cx="0" cy="0"/>
        </a:xfrm>
      </p:grpSpPr>
      <p:sp>
        <p:nvSpPr>
          <p:cNvPr id="49" name="Google Shape;49;p1"/>
          <p:cNvSpPr txBox="1"/>
          <p:nvPr>
            <p:ph type="title"/>
          </p:nvPr>
        </p:nvSpPr>
        <p:spPr>
          <a:xfrm>
            <a:off x="-376350" y="963981"/>
            <a:ext cx="11762105" cy="628377"/>
          </a:xfrm>
          <a:prstGeom prst="rect">
            <a:avLst/>
          </a:prstGeom>
          <a:noFill/>
          <a:ln>
            <a:noFill/>
          </a:ln>
        </p:spPr>
        <p:txBody>
          <a:bodyPr anchorCtr="0" anchor="t" bIns="0" lIns="0" spcFirstLastPara="1" rIns="0" wrap="square" tIns="12700">
            <a:spAutoFit/>
          </a:bodyPr>
          <a:lstStyle/>
          <a:p>
            <a:pPr indent="-3656965" lvl="0" marL="3669029" marR="5080" rtl="0" algn="just">
              <a:lnSpc>
                <a:spcPct val="100000"/>
              </a:lnSpc>
              <a:spcBef>
                <a:spcPts val="0"/>
              </a:spcBef>
              <a:spcAft>
                <a:spcPts val="0"/>
              </a:spcAft>
              <a:buNone/>
            </a:pPr>
            <a:r>
              <a:rPr lang="en-IN" sz="2000"/>
              <a:t>             EMPOWERING INDIAN LEGAL NLP : ADVERSARIAL SAMPLING AND  MULTI LABEL </a:t>
            </a:r>
            <a:br>
              <a:rPr lang="en-IN" sz="2000"/>
            </a:br>
            <a:r>
              <a:rPr lang="en-IN" sz="2000"/>
              <a:t>CLASSIFICATION WITH LARGE LANGUAGE MODELS</a:t>
            </a:r>
            <a:endParaRPr/>
          </a:p>
        </p:txBody>
      </p:sp>
      <p:sp>
        <p:nvSpPr>
          <p:cNvPr id="50" name="Google Shape;50;p1"/>
          <p:cNvSpPr txBox="1"/>
          <p:nvPr/>
        </p:nvSpPr>
        <p:spPr>
          <a:xfrm>
            <a:off x="3799713" y="2152649"/>
            <a:ext cx="4752340" cy="1366520"/>
          </a:xfrm>
          <a:prstGeom prst="rect">
            <a:avLst/>
          </a:prstGeom>
          <a:noFill/>
          <a:ln>
            <a:noFill/>
          </a:ln>
        </p:spPr>
        <p:txBody>
          <a:bodyPr anchorCtr="0" anchor="t" bIns="0" lIns="0" spcFirstLastPara="1" rIns="0" wrap="square" tIns="12050">
            <a:spAutoFit/>
          </a:bodyPr>
          <a:lstStyle/>
          <a:p>
            <a:pPr indent="0" lvl="0" marL="0" rtl="0" algn="ctr">
              <a:lnSpc>
                <a:spcPct val="100000"/>
              </a:lnSpc>
              <a:spcBef>
                <a:spcPts val="0"/>
              </a:spcBef>
              <a:spcAft>
                <a:spcPts val="0"/>
              </a:spcAft>
              <a:buNone/>
            </a:pPr>
            <a:r>
              <a:rPr b="1" lang="en-IN" sz="2200">
                <a:latin typeface="Times New Roman"/>
                <a:ea typeface="Times New Roman"/>
                <a:cs typeface="Times New Roman"/>
                <a:sym typeface="Times New Roman"/>
              </a:rPr>
              <a:t>Department of Information Technology</a:t>
            </a:r>
            <a:endParaRPr sz="2200">
              <a:latin typeface="Times New Roman"/>
              <a:ea typeface="Times New Roman"/>
              <a:cs typeface="Times New Roman"/>
              <a:sym typeface="Times New Roman"/>
            </a:endParaRPr>
          </a:p>
          <a:p>
            <a:pPr indent="0" lvl="0" marL="3810" rtl="0" algn="ctr">
              <a:lnSpc>
                <a:spcPct val="100000"/>
              </a:lnSpc>
              <a:spcBef>
                <a:spcPts val="0"/>
              </a:spcBef>
              <a:spcAft>
                <a:spcPts val="0"/>
              </a:spcAft>
              <a:buNone/>
            </a:pPr>
            <a:r>
              <a:rPr b="1" lang="en-IN" sz="2200">
                <a:latin typeface="Times New Roman"/>
                <a:ea typeface="Times New Roman"/>
                <a:cs typeface="Times New Roman"/>
                <a:sym typeface="Times New Roman"/>
              </a:rPr>
              <a:t>Final Review</a:t>
            </a:r>
            <a:endParaRPr sz="2200">
              <a:latin typeface="Times New Roman"/>
              <a:ea typeface="Times New Roman"/>
              <a:cs typeface="Times New Roman"/>
              <a:sym typeface="Times New Roman"/>
            </a:endParaRPr>
          </a:p>
          <a:p>
            <a:pPr indent="0" lvl="0" marL="6985" rtl="0" algn="ctr">
              <a:lnSpc>
                <a:spcPct val="100000"/>
              </a:lnSpc>
              <a:spcBef>
                <a:spcPts val="0"/>
              </a:spcBef>
              <a:spcAft>
                <a:spcPts val="0"/>
              </a:spcAft>
              <a:buNone/>
            </a:pPr>
            <a:r>
              <a:rPr b="1" lang="en-IN" sz="2200">
                <a:latin typeface="Times New Roman"/>
                <a:ea typeface="Times New Roman"/>
                <a:cs typeface="Times New Roman"/>
                <a:sym typeface="Times New Roman"/>
              </a:rPr>
              <a:t>3</a:t>
            </a:r>
            <a:r>
              <a:rPr b="1" baseline="30000" lang="en-IN" sz="2200">
                <a:latin typeface="Times New Roman"/>
                <a:ea typeface="Times New Roman"/>
                <a:cs typeface="Times New Roman"/>
                <a:sym typeface="Times New Roman"/>
              </a:rPr>
              <a:t>rd</a:t>
            </a:r>
            <a:r>
              <a:rPr b="1" lang="en-IN" sz="2200">
                <a:latin typeface="Times New Roman"/>
                <a:ea typeface="Times New Roman"/>
                <a:cs typeface="Times New Roman"/>
                <a:sym typeface="Times New Roman"/>
              </a:rPr>
              <a:t> May 2024</a:t>
            </a:r>
            <a:endParaRPr sz="2200">
              <a:latin typeface="Times New Roman"/>
              <a:ea typeface="Times New Roman"/>
              <a:cs typeface="Times New Roman"/>
              <a:sym typeface="Times New Roman"/>
            </a:endParaRPr>
          </a:p>
          <a:p>
            <a:pPr indent="0" lvl="0" marL="4445" rtl="0" algn="ctr">
              <a:lnSpc>
                <a:spcPct val="100000"/>
              </a:lnSpc>
              <a:spcBef>
                <a:spcPts val="0"/>
              </a:spcBef>
              <a:spcAft>
                <a:spcPts val="0"/>
              </a:spcAft>
              <a:buNone/>
            </a:pPr>
            <a:r>
              <a:rPr b="1" lang="en-IN" sz="2200">
                <a:latin typeface="Times New Roman"/>
                <a:ea typeface="Times New Roman"/>
                <a:cs typeface="Times New Roman"/>
                <a:sym typeface="Times New Roman"/>
              </a:rPr>
              <a:t>Batch 2020 - 2024</a:t>
            </a:r>
            <a:endParaRPr sz="2200">
              <a:latin typeface="Times New Roman"/>
              <a:ea typeface="Times New Roman"/>
              <a:cs typeface="Times New Roman"/>
              <a:sym typeface="Times New Roman"/>
            </a:endParaRPr>
          </a:p>
        </p:txBody>
      </p:sp>
      <p:sp>
        <p:nvSpPr>
          <p:cNvPr id="51" name="Google Shape;51;p1"/>
          <p:cNvSpPr txBox="1"/>
          <p:nvPr/>
        </p:nvSpPr>
        <p:spPr>
          <a:xfrm>
            <a:off x="1016609" y="4310252"/>
            <a:ext cx="3936391" cy="126957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000">
                <a:latin typeface="Times New Roman"/>
                <a:ea typeface="Times New Roman"/>
                <a:cs typeface="Times New Roman"/>
                <a:sym typeface="Times New Roman"/>
              </a:rPr>
              <a:t>Team Members:</a:t>
            </a:r>
            <a:endParaRPr sz="2000">
              <a:latin typeface="Times New Roman"/>
              <a:ea typeface="Times New Roman"/>
              <a:cs typeface="Times New Roman"/>
              <a:sym typeface="Times New Roman"/>
            </a:endParaRPr>
          </a:p>
          <a:p>
            <a:pPr indent="0" lvl="0" marL="12700" rtl="0" algn="l">
              <a:lnSpc>
                <a:spcPct val="100000"/>
              </a:lnSpc>
              <a:spcBef>
                <a:spcPts val="100"/>
              </a:spcBef>
              <a:spcAft>
                <a:spcPts val="0"/>
              </a:spcAft>
              <a:buNone/>
            </a:pPr>
            <a:r>
              <a:rPr b="1" lang="en-IN" sz="2000">
                <a:latin typeface="Times New Roman"/>
                <a:ea typeface="Times New Roman"/>
                <a:cs typeface="Times New Roman"/>
                <a:sym typeface="Times New Roman"/>
              </a:rPr>
              <a:t>K Shanmukha Naveen- 205002087 </a:t>
            </a:r>
            <a:endParaRPr/>
          </a:p>
          <a:p>
            <a:pPr indent="0" lvl="0" marL="12700" rtl="0" algn="l">
              <a:lnSpc>
                <a:spcPct val="100000"/>
              </a:lnSpc>
              <a:spcBef>
                <a:spcPts val="100"/>
              </a:spcBef>
              <a:spcAft>
                <a:spcPts val="0"/>
              </a:spcAft>
              <a:buNone/>
            </a:pPr>
            <a:r>
              <a:rPr b="1" lang="en-IN" sz="2000">
                <a:latin typeface="Times New Roman"/>
                <a:ea typeface="Times New Roman"/>
                <a:cs typeface="Times New Roman"/>
                <a:sym typeface="Times New Roman"/>
              </a:rPr>
              <a:t>Sharon Roshini S - 205002088</a:t>
            </a:r>
            <a:endParaRPr sz="2000">
              <a:latin typeface="Times New Roman"/>
              <a:ea typeface="Times New Roman"/>
              <a:cs typeface="Times New Roman"/>
              <a:sym typeface="Times New Roman"/>
            </a:endParaRPr>
          </a:p>
          <a:p>
            <a:pPr indent="0" lvl="0" marL="12700" rtl="0" algn="l">
              <a:lnSpc>
                <a:spcPct val="100000"/>
              </a:lnSpc>
              <a:spcBef>
                <a:spcPts val="5"/>
              </a:spcBef>
              <a:spcAft>
                <a:spcPts val="0"/>
              </a:spcAft>
              <a:buNone/>
            </a:pPr>
            <a:r>
              <a:rPr b="1" lang="en-IN" sz="2000">
                <a:latin typeface="Times New Roman"/>
                <a:ea typeface="Times New Roman"/>
                <a:cs typeface="Times New Roman"/>
                <a:sym typeface="Times New Roman"/>
              </a:rPr>
              <a:t>BTech IT</a:t>
            </a:r>
            <a:endParaRPr sz="2000">
              <a:latin typeface="Times New Roman"/>
              <a:ea typeface="Times New Roman"/>
              <a:cs typeface="Times New Roman"/>
              <a:sym typeface="Times New Roman"/>
            </a:endParaRPr>
          </a:p>
        </p:txBody>
      </p:sp>
      <p:sp>
        <p:nvSpPr>
          <p:cNvPr id="52" name="Google Shape;52;p1"/>
          <p:cNvSpPr txBox="1"/>
          <p:nvPr/>
        </p:nvSpPr>
        <p:spPr>
          <a:xfrm>
            <a:off x="8915400" y="4310252"/>
            <a:ext cx="2438400" cy="1256754"/>
          </a:xfrm>
          <a:prstGeom prst="rect">
            <a:avLst/>
          </a:prstGeom>
          <a:noFill/>
          <a:ln>
            <a:noFill/>
          </a:ln>
        </p:spPr>
        <p:txBody>
          <a:bodyPr anchorCtr="0" anchor="t" bIns="0" lIns="0" spcFirstLastPara="1" rIns="0" wrap="square" tIns="12700">
            <a:spAutoFit/>
          </a:bodyPr>
          <a:lstStyle/>
          <a:p>
            <a:pPr indent="0" lvl="0" marL="12700" marR="169545" rtl="0" algn="l">
              <a:lnSpc>
                <a:spcPct val="100000"/>
              </a:lnSpc>
              <a:spcBef>
                <a:spcPts val="0"/>
              </a:spcBef>
              <a:spcAft>
                <a:spcPts val="0"/>
              </a:spcAft>
              <a:buNone/>
            </a:pPr>
            <a:r>
              <a:rPr b="1" lang="en-IN" sz="2000">
                <a:latin typeface="Times New Roman"/>
                <a:ea typeface="Times New Roman"/>
                <a:cs typeface="Times New Roman"/>
                <a:sym typeface="Times New Roman"/>
              </a:rPr>
              <a:t>Project Guide:</a:t>
            </a:r>
            <a:endParaRPr b="1" sz="2000">
              <a:latin typeface="Times New Roman"/>
              <a:ea typeface="Times New Roman"/>
              <a:cs typeface="Times New Roman"/>
              <a:sym typeface="Times New Roman"/>
            </a:endParaRPr>
          </a:p>
          <a:p>
            <a:pPr indent="0" lvl="0" marL="12700" marR="169545" rtl="0" algn="l">
              <a:lnSpc>
                <a:spcPct val="100000"/>
              </a:lnSpc>
              <a:spcBef>
                <a:spcPts val="100"/>
              </a:spcBef>
              <a:spcAft>
                <a:spcPts val="0"/>
              </a:spcAft>
              <a:buNone/>
            </a:pPr>
            <a:r>
              <a:rPr b="1" lang="en-IN" sz="2000">
                <a:latin typeface="Times New Roman"/>
                <a:ea typeface="Times New Roman"/>
                <a:cs typeface="Times New Roman"/>
                <a:sym typeface="Times New Roman"/>
              </a:rPr>
              <a:t> Dr. S. Karthika Associate Professor Department of IT</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ADVERSARIAL  SAMPLING</a:t>
            </a:r>
            <a:endParaRPr/>
          </a:p>
        </p:txBody>
      </p:sp>
      <p:sp>
        <p:nvSpPr>
          <p:cNvPr id="132" name="Google Shape;132;p10"/>
          <p:cNvSpPr txBox="1"/>
          <p:nvPr>
            <p:ph idx="1" type="body"/>
          </p:nvPr>
        </p:nvSpPr>
        <p:spPr>
          <a:xfrm>
            <a:off x="1143000" y="1194892"/>
            <a:ext cx="9684639" cy="40010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IN"/>
              <a:t>Input: </a:t>
            </a:r>
            <a:r>
              <a:rPr b="0" lang="en-IN"/>
              <a:t>Original text data + Model's predicting 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Tokenization: </a:t>
            </a:r>
            <a:r>
              <a:rPr b="0" lang="en-IN"/>
              <a:t>Text split into subwords</a:t>
            </a:r>
            <a:endParaRPr b="0"/>
          </a:p>
          <a:p>
            <a:pPr indent="0" lvl="0" marL="0" rtl="0" algn="l">
              <a:spcBef>
                <a:spcPts val="0"/>
              </a:spcBef>
              <a:spcAft>
                <a:spcPts val="0"/>
              </a:spcAft>
              <a:buNone/>
            </a:pPr>
            <a:r>
              <a:t/>
            </a:r>
            <a:endParaRPr/>
          </a:p>
          <a:p>
            <a:pPr indent="0" lvl="0" marL="0" rtl="0" algn="l">
              <a:spcBef>
                <a:spcPts val="0"/>
              </a:spcBef>
              <a:spcAft>
                <a:spcPts val="0"/>
              </a:spcAft>
              <a:buNone/>
            </a:pPr>
            <a:r>
              <a:rPr lang="en-IN"/>
              <a:t>Importance Score Calculation: </a:t>
            </a:r>
            <a:r>
              <a:rPr b="0" lang="en-IN"/>
              <a:t>Assign importance scores to subwords</a:t>
            </a:r>
            <a:endParaRPr b="0"/>
          </a:p>
          <a:p>
            <a:pPr indent="0" lvl="0" marL="0" rtl="0" algn="l">
              <a:spcBef>
                <a:spcPts val="0"/>
              </a:spcBef>
              <a:spcAft>
                <a:spcPts val="0"/>
              </a:spcAft>
              <a:buNone/>
            </a:pPr>
            <a:r>
              <a:t/>
            </a:r>
            <a:endParaRPr/>
          </a:p>
          <a:p>
            <a:pPr indent="0" lvl="0" marL="0" rtl="0" algn="l">
              <a:spcBef>
                <a:spcPts val="0"/>
              </a:spcBef>
              <a:spcAft>
                <a:spcPts val="0"/>
              </a:spcAft>
              <a:buNone/>
            </a:pPr>
            <a:r>
              <a:rPr lang="en-IN"/>
              <a:t>Greedy Search: </a:t>
            </a:r>
            <a:r>
              <a:rPr b="0" lang="en-IN"/>
              <a:t>Iteratively replace subwords to alter prediction</a:t>
            </a:r>
            <a:endParaRPr/>
          </a:p>
          <a:p>
            <a:pPr indent="0" lvl="0" marL="0" rtl="0" algn="l">
              <a:spcBef>
                <a:spcPts val="0"/>
              </a:spcBef>
              <a:spcAft>
                <a:spcPts val="0"/>
              </a:spcAft>
              <a:buNone/>
            </a:pPr>
            <a:r>
              <a:rPr b="0" lang="en-IN"/>
              <a:t>                            Word with highest score is chosen and replaced with synonyms       </a:t>
            </a:r>
            <a:endParaRPr/>
          </a:p>
          <a:p>
            <a:pPr indent="0" lvl="0" marL="0" rtl="0" algn="l">
              <a:spcBef>
                <a:spcPts val="0"/>
              </a:spcBef>
              <a:spcAft>
                <a:spcPts val="0"/>
              </a:spcAft>
              <a:buNone/>
            </a:pPr>
            <a:r>
              <a:rPr b="0" lang="en-IN"/>
              <a:t>                             </a:t>
            </a:r>
            <a:endParaRPr/>
          </a:p>
          <a:p>
            <a:pPr indent="0" lvl="0" marL="0" rtl="0" algn="l">
              <a:spcBef>
                <a:spcPts val="0"/>
              </a:spcBef>
              <a:spcAft>
                <a:spcPts val="0"/>
              </a:spcAft>
              <a:buNone/>
            </a:pPr>
            <a:r>
              <a:rPr lang="en-IN"/>
              <a:t>Output: </a:t>
            </a:r>
            <a:r>
              <a:rPr b="0" lang="en-IN"/>
              <a:t>Adversarial text with changed prediction</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ADVERSARIAL  SAMPLING</a:t>
            </a:r>
            <a:endParaRPr/>
          </a:p>
        </p:txBody>
      </p:sp>
      <p:sp>
        <p:nvSpPr>
          <p:cNvPr id="138" name="Google Shape;138;p11"/>
          <p:cNvSpPr txBox="1"/>
          <p:nvPr>
            <p:ph idx="1" type="body"/>
          </p:nvPr>
        </p:nvSpPr>
        <p:spPr>
          <a:xfrm>
            <a:off x="1284224" y="1194892"/>
            <a:ext cx="9543415" cy="30777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a:t>
            </a:r>
            <a:endParaRPr/>
          </a:p>
        </p:txBody>
      </p:sp>
      <p:pic>
        <p:nvPicPr>
          <p:cNvPr id="139" name="Google Shape;139;p11"/>
          <p:cNvPicPr preferRelativeResize="0"/>
          <p:nvPr/>
        </p:nvPicPr>
        <p:blipFill rotWithShape="1">
          <a:blip r:embed="rId3">
            <a:alphaModFix/>
          </a:blip>
          <a:srcRect b="0" l="0" r="0" t="0"/>
          <a:stretch/>
        </p:blipFill>
        <p:spPr>
          <a:xfrm>
            <a:off x="2237072" y="1229794"/>
            <a:ext cx="6705600"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ADVERSARIAL TEXT - SAMPLE</a:t>
            </a:r>
            <a:endParaRPr/>
          </a:p>
        </p:txBody>
      </p:sp>
      <p:sp>
        <p:nvSpPr>
          <p:cNvPr id="145" name="Google Shape;145;p12"/>
          <p:cNvSpPr txBox="1"/>
          <p:nvPr>
            <p:ph idx="1" type="body"/>
          </p:nvPr>
        </p:nvSpPr>
        <p:spPr>
          <a:xfrm>
            <a:off x="1219200" y="1271092"/>
            <a:ext cx="9608439"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a:p>
          <a:p>
            <a:pPr indent="0" lvl="0" marL="0" rtl="0" algn="l">
              <a:spcBef>
                <a:spcPts val="0"/>
              </a:spcBef>
              <a:spcAft>
                <a:spcPts val="0"/>
              </a:spcAft>
              <a:buNone/>
            </a:pPr>
            <a:r>
              <a:t/>
            </a:r>
            <a:endParaRPr b="0"/>
          </a:p>
        </p:txBody>
      </p:sp>
      <p:pic>
        <p:nvPicPr>
          <p:cNvPr descr="A white background with black text&#10;&#10;Description automatically generated" id="146" name="Google Shape;146;p12"/>
          <p:cNvPicPr preferRelativeResize="0"/>
          <p:nvPr/>
        </p:nvPicPr>
        <p:blipFill rotWithShape="1">
          <a:blip r:embed="rId3">
            <a:alphaModFix/>
          </a:blip>
          <a:srcRect b="0" l="0" r="0" t="0"/>
          <a:stretch/>
        </p:blipFill>
        <p:spPr>
          <a:xfrm>
            <a:off x="1143000" y="1886645"/>
            <a:ext cx="9760839" cy="259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2667000" y="762000"/>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EXPERIMENTAL RESULTS</a:t>
            </a:r>
            <a:endParaRPr/>
          </a:p>
        </p:txBody>
      </p:sp>
      <p:sp>
        <p:nvSpPr>
          <p:cNvPr id="152" name="Google Shape;152;p13"/>
          <p:cNvSpPr txBox="1"/>
          <p:nvPr>
            <p:ph idx="1" type="body"/>
          </p:nvPr>
        </p:nvSpPr>
        <p:spPr>
          <a:xfrm>
            <a:off x="1295400" y="1828800"/>
            <a:ext cx="9760839" cy="615553"/>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rgbClr val="212121"/>
              </a:buClr>
              <a:buSzPts val="2000"/>
              <a:buFont typeface="Noto Sans Symbols"/>
              <a:buChar char="⮚"/>
            </a:pPr>
            <a:r>
              <a:rPr b="0" lang="en-IN"/>
              <a:t>QUANTUM BERT – with accuracy of 0. 85, after fine tuning hyperparameters has best performance with adversarial sampling. </a:t>
            </a:r>
            <a:endParaRPr/>
          </a:p>
        </p:txBody>
      </p:sp>
      <p:pic>
        <p:nvPicPr>
          <p:cNvPr id="153" name="Google Shape;153;p13"/>
          <p:cNvPicPr preferRelativeResize="0"/>
          <p:nvPr/>
        </p:nvPicPr>
        <p:blipFill rotWithShape="1">
          <a:blip r:embed="rId3">
            <a:alphaModFix/>
          </a:blip>
          <a:srcRect b="0" l="0" r="0" t="0"/>
          <a:stretch/>
        </p:blipFill>
        <p:spPr>
          <a:xfrm>
            <a:off x="2438400" y="2895600"/>
            <a:ext cx="6952340" cy="2262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CONCLUSION</a:t>
            </a:r>
            <a:endParaRPr/>
          </a:p>
        </p:txBody>
      </p:sp>
      <p:sp>
        <p:nvSpPr>
          <p:cNvPr id="159" name="Google Shape;159;p14"/>
          <p:cNvSpPr txBox="1"/>
          <p:nvPr>
            <p:ph idx="1" type="body"/>
          </p:nvPr>
        </p:nvSpPr>
        <p:spPr>
          <a:xfrm>
            <a:off x="1284224" y="1194892"/>
            <a:ext cx="9543415" cy="5022978"/>
          </a:xfrm>
          <a:prstGeom prst="rect">
            <a:avLst/>
          </a:prstGeom>
          <a:noFill/>
          <a:ln>
            <a:noFill/>
          </a:ln>
        </p:spPr>
        <p:txBody>
          <a:bodyPr anchorCtr="0" anchor="t" bIns="0" lIns="0" spcFirstLastPara="1" rIns="0" wrap="square" tIns="0">
            <a:spAutoFit/>
          </a:bodyPr>
          <a:lstStyle/>
          <a:p>
            <a:pPr indent="-342900" lvl="0" marL="342900" rtl="0" algn="l">
              <a:lnSpc>
                <a:spcPct val="150000"/>
              </a:lnSpc>
              <a:spcBef>
                <a:spcPts val="0"/>
              </a:spcBef>
              <a:spcAft>
                <a:spcPts val="0"/>
              </a:spcAft>
              <a:buClr>
                <a:srgbClr val="212121"/>
              </a:buClr>
              <a:buSzPts val="2000"/>
              <a:buFont typeface="Noto Sans Symbols"/>
              <a:buChar char="⮚"/>
            </a:pPr>
            <a:r>
              <a:rPr b="0" lang="en-IN"/>
              <a:t>In this work , it is demonstrated that QuantumBERT performed well with best accuracy of 0.86 which can withstand any adversarial sampling whereas pre-existing models depicted poor performance against adversarial attacks. </a:t>
            </a:r>
            <a:endParaRPr/>
          </a:p>
          <a:p>
            <a:pPr indent="-215900" lvl="0" marL="342900" rtl="0" algn="l">
              <a:lnSpc>
                <a:spcPct val="150000"/>
              </a:lnSpc>
              <a:spcBef>
                <a:spcPts val="0"/>
              </a:spcBef>
              <a:spcAft>
                <a:spcPts val="0"/>
              </a:spcAft>
              <a:buClr>
                <a:srgbClr val="212121"/>
              </a:buClr>
              <a:buSzPts val="2000"/>
              <a:buFont typeface="Noto Sans Symbols"/>
              <a:buNone/>
            </a:pPr>
            <a:r>
              <a:t/>
            </a:r>
            <a:endParaRPr b="0"/>
          </a:p>
          <a:p>
            <a:pPr indent="-342900" lvl="0" marL="342900" rtl="0" algn="l">
              <a:lnSpc>
                <a:spcPct val="150000"/>
              </a:lnSpc>
              <a:spcBef>
                <a:spcPts val="0"/>
              </a:spcBef>
              <a:spcAft>
                <a:spcPts val="0"/>
              </a:spcAft>
              <a:buClr>
                <a:srgbClr val="212121"/>
              </a:buClr>
              <a:buSzPts val="2000"/>
              <a:buFont typeface="Noto Sans Symbols"/>
              <a:buChar char="⮚"/>
            </a:pPr>
            <a:r>
              <a:rPr b="0" lang="en-IN"/>
              <a:t>In future, many other tasks including judgment prediction, identification and summarization has to be tested with adversarial attacks so as to check the robustness of the model and their performance.</a:t>
            </a:r>
            <a:endParaRPr/>
          </a:p>
          <a:p>
            <a:pPr indent="-215900" lvl="0" marL="342900" rtl="0" algn="l">
              <a:lnSpc>
                <a:spcPct val="150000"/>
              </a:lnSpc>
              <a:spcBef>
                <a:spcPts val="0"/>
              </a:spcBef>
              <a:spcAft>
                <a:spcPts val="0"/>
              </a:spcAft>
              <a:buClr>
                <a:srgbClr val="212121"/>
              </a:buClr>
              <a:buSzPts val="2000"/>
              <a:buFont typeface="Noto Sans Symbols"/>
              <a:buNone/>
            </a:pPr>
            <a:r>
              <a:t/>
            </a:r>
            <a:endParaRPr b="0"/>
          </a:p>
          <a:p>
            <a:pPr indent="-342900" lvl="0" marL="342900" rtl="0" algn="l">
              <a:lnSpc>
                <a:spcPct val="150000"/>
              </a:lnSpc>
              <a:spcBef>
                <a:spcPts val="0"/>
              </a:spcBef>
              <a:spcAft>
                <a:spcPts val="0"/>
              </a:spcAft>
              <a:buClr>
                <a:srgbClr val="212121"/>
              </a:buClr>
              <a:buSzPts val="2000"/>
              <a:buFont typeface="Noto Sans Symbols"/>
              <a:buChar char="⮚"/>
            </a:pPr>
            <a:r>
              <a:rPr b="0" lang="en-IN"/>
              <a:t>This would be crucial for evaluating the robustness of different models and their ability to maintain performance when faced with deliberately crafted inputs designed to deceive them.</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2266569" y="646938"/>
            <a:ext cx="7658861" cy="482600"/>
          </a:xfrm>
          <a:prstGeom prst="rect">
            <a:avLst/>
          </a:prstGeom>
          <a:noFill/>
          <a:ln>
            <a:noFill/>
          </a:ln>
        </p:spPr>
        <p:txBody>
          <a:bodyPr anchorCtr="0" anchor="t" bIns="0" lIns="0" spcFirstLastPara="1" rIns="0" wrap="square" tIns="12700">
            <a:spAutoFit/>
          </a:bodyPr>
          <a:lstStyle/>
          <a:p>
            <a:pPr indent="0" lvl="0" marL="2546985" rtl="0" algn="l">
              <a:lnSpc>
                <a:spcPct val="100000"/>
              </a:lnSpc>
              <a:spcBef>
                <a:spcPts val="0"/>
              </a:spcBef>
              <a:spcAft>
                <a:spcPts val="0"/>
              </a:spcAft>
              <a:buNone/>
            </a:pPr>
            <a:r>
              <a:rPr lang="en-IN"/>
              <a:t>REFERENCES</a:t>
            </a:r>
            <a:endParaRPr/>
          </a:p>
        </p:txBody>
      </p:sp>
      <p:sp>
        <p:nvSpPr>
          <p:cNvPr id="165" name="Google Shape;165;p15"/>
          <p:cNvSpPr txBox="1"/>
          <p:nvPr/>
        </p:nvSpPr>
        <p:spPr>
          <a:xfrm>
            <a:off x="1066800" y="1218945"/>
            <a:ext cx="9715500" cy="5322611"/>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381000" lvl="0" marL="393700" marR="5080" rtl="0" algn="just">
              <a:lnSpc>
                <a:spcPct val="100000"/>
              </a:lnSpc>
              <a:spcBef>
                <a:spcPts val="105"/>
              </a:spcBef>
              <a:spcAft>
                <a:spcPts val="0"/>
              </a:spcAft>
              <a:buSzPts val="2400"/>
              <a:buFont typeface="Verdana"/>
              <a:buChar char="•"/>
            </a:pPr>
            <a:r>
              <a:rPr lang="en-IN" sz="2000">
                <a:latin typeface="Times New Roman"/>
                <a:ea typeface="Times New Roman"/>
                <a:cs typeface="Times New Roman"/>
                <a:sym typeface="Times New Roman"/>
              </a:rPr>
              <a:t> Paul, S., Goyal, P., &amp; Ghosh, S. (2021). *LeSICiN: A Heterogeneous Graph-based Approach for Automatic Legal Statute Identification from Indian Legal Documents.* arXiv preprint arXiv:2112.14731. [Link](https://arxiv.org/abs/2112.14731)</a:t>
            </a:r>
            <a:endParaRPr/>
          </a:p>
          <a:p>
            <a:pPr indent="-381000" lvl="0" marL="393700" marR="5080" rtl="0" algn="just">
              <a:lnSpc>
                <a:spcPct val="100000"/>
              </a:lnSpc>
              <a:spcBef>
                <a:spcPts val="105"/>
              </a:spcBef>
              <a:spcAft>
                <a:spcPts val="0"/>
              </a:spcAft>
              <a:buSzPts val="2400"/>
              <a:buFont typeface="Verdana"/>
              <a:buChar char="•"/>
            </a:pPr>
            <a:r>
              <a:rPr lang="en-IN" sz="2000">
                <a:latin typeface="Times New Roman"/>
                <a:ea typeface="Times New Roman"/>
                <a:cs typeface="Times New Roman"/>
                <a:sym typeface="Times New Roman"/>
              </a:rPr>
              <a:t> Malik, V., Sanjay, R., Nigam, S. K., Ghosh, K., Guha, S. K., Bhattacharya, A., &amp; Modi, A. (2021). *ILDC for CJPE: Indian Legal Documents Corpus for Court Judgment Prediction and Explanation.* arXiv preprint arXiv:2105.13562. [Link](https://arxiv.org/abs/2105.13562)</a:t>
            </a:r>
            <a:endParaRPr/>
          </a:p>
          <a:p>
            <a:pPr indent="-381000" lvl="0" marL="393700" marR="5080" rtl="0" algn="just">
              <a:lnSpc>
                <a:spcPct val="100000"/>
              </a:lnSpc>
              <a:spcBef>
                <a:spcPts val="105"/>
              </a:spcBef>
              <a:spcAft>
                <a:spcPts val="0"/>
              </a:spcAft>
              <a:buSzPts val="2400"/>
              <a:buFont typeface="Verdana"/>
              <a:buChar char="•"/>
            </a:pPr>
            <a:r>
              <a:rPr lang="en-IN" sz="2000">
                <a:latin typeface="Times New Roman"/>
                <a:ea typeface="Times New Roman"/>
                <a:cs typeface="Times New Roman"/>
                <a:sym typeface="Times New Roman"/>
              </a:rPr>
              <a:t>Paul, S., Mandal, A., Goyal, P., &amp; Ghosh, S. (2023). *Pre-trained Language Models for the Legal Domain: A Case Study on Indian Law.* In Proceedings of 19th International Conference on Artificial Intelligence and Law - ICAIL 2023. [Link](</a:t>
            </a:r>
            <a:r>
              <a:rPr lang="en-IN" sz="2000" u="sng">
                <a:solidFill>
                  <a:schemeClr val="hlink"/>
                </a:solidFill>
                <a:latin typeface="Times New Roman"/>
                <a:ea typeface="Times New Roman"/>
                <a:cs typeface="Times New Roman"/>
                <a:sym typeface="Times New Roman"/>
                <a:hlinkClick r:id="rId3"/>
              </a:rPr>
              <a:t>https://arxiv.org/abs/2209.06049</a:t>
            </a:r>
            <a:r>
              <a:rPr lang="en-IN" sz="2000">
                <a:latin typeface="Times New Roman"/>
                <a:ea typeface="Times New Roman"/>
                <a:cs typeface="Times New Roman"/>
                <a:sym typeface="Times New Roman"/>
              </a:rPr>
              <a:t>)</a:t>
            </a:r>
            <a:endParaRPr/>
          </a:p>
          <a:p>
            <a:pPr indent="-381000" lvl="0" marL="393700" marR="5080" rtl="0" algn="just">
              <a:lnSpc>
                <a:spcPct val="100000"/>
              </a:lnSpc>
              <a:spcBef>
                <a:spcPts val="105"/>
              </a:spcBef>
              <a:spcAft>
                <a:spcPts val="0"/>
              </a:spcAft>
              <a:buSzPts val="2400"/>
              <a:buFont typeface="Verdana"/>
              <a:buChar char="•"/>
            </a:pPr>
            <a:r>
              <a:rPr lang="en-IN" sz="2000">
                <a:latin typeface="Times New Roman"/>
                <a:ea typeface="Times New Roman"/>
                <a:cs typeface="Times New Roman"/>
                <a:sym typeface="Times New Roman"/>
              </a:rPr>
              <a:t> Shaheen, Z., Wohlgenannt, G., &amp; Filtz, E. (2020). *Large Scale Legal Text Classification Using Transformer Models.* arXiv preprint arXiv:2010.12871. [Link](https://arxiv.org/abs/2010.12871)</a:t>
            </a:r>
            <a:endParaRPr/>
          </a:p>
          <a:p>
            <a:pPr indent="0" lvl="0" marL="12700" marR="5080" rtl="0" algn="just">
              <a:lnSpc>
                <a:spcPct val="100000"/>
              </a:lnSpc>
              <a:spcBef>
                <a:spcPts val="105"/>
              </a:spcBef>
              <a:spcAft>
                <a:spcPts val="0"/>
              </a:spcAft>
              <a:buNone/>
            </a:pPr>
            <a:r>
              <a:t/>
            </a:r>
            <a:endParaRPr sz="2000">
              <a:latin typeface="Times New Roman"/>
              <a:ea typeface="Times New Roman"/>
              <a:cs typeface="Times New Roman"/>
              <a:sym typeface="Times New Roman"/>
            </a:endParaRPr>
          </a:p>
          <a:p>
            <a:pPr indent="0" lvl="0" marL="12700" marR="5080" rtl="0" algn="just">
              <a:lnSpc>
                <a:spcPct val="100000"/>
              </a:lnSpc>
              <a:spcBef>
                <a:spcPts val="105"/>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4525517" y="2783586"/>
            <a:ext cx="314198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2266569" y="646938"/>
            <a:ext cx="7658861" cy="482600"/>
          </a:xfrm>
          <a:prstGeom prst="rect">
            <a:avLst/>
          </a:prstGeom>
          <a:noFill/>
          <a:ln>
            <a:noFill/>
          </a:ln>
        </p:spPr>
        <p:txBody>
          <a:bodyPr anchorCtr="0" anchor="t" bIns="0" lIns="0" spcFirstLastPara="1" rIns="0" wrap="square" tIns="12700">
            <a:spAutoFit/>
          </a:bodyPr>
          <a:lstStyle/>
          <a:p>
            <a:pPr indent="0" lvl="0" marL="1620520" rtl="0" algn="l">
              <a:lnSpc>
                <a:spcPct val="100000"/>
              </a:lnSpc>
              <a:spcBef>
                <a:spcPts val="0"/>
              </a:spcBef>
              <a:spcAft>
                <a:spcPts val="0"/>
              </a:spcAft>
              <a:buNone/>
            </a:pPr>
            <a:r>
              <a:rPr lang="en-IN"/>
              <a:t>PROBLEM STATEMENT</a:t>
            </a:r>
            <a:endParaRPr/>
          </a:p>
        </p:txBody>
      </p:sp>
      <p:sp>
        <p:nvSpPr>
          <p:cNvPr id="58" name="Google Shape;58;p2"/>
          <p:cNvSpPr txBox="1"/>
          <p:nvPr/>
        </p:nvSpPr>
        <p:spPr>
          <a:xfrm>
            <a:off x="1143000" y="1578896"/>
            <a:ext cx="8653780" cy="4399281"/>
          </a:xfrm>
          <a:prstGeom prst="rect">
            <a:avLst/>
          </a:prstGeom>
          <a:noFill/>
          <a:ln>
            <a:noFill/>
          </a:ln>
        </p:spPr>
        <p:txBody>
          <a:bodyPr anchorCtr="0" anchor="t" bIns="0" lIns="0" spcFirstLastPara="1" rIns="0" wrap="square" tIns="13325">
            <a:spAutoFit/>
          </a:bodyPr>
          <a:lstStyle/>
          <a:p>
            <a:pPr indent="-342900" lvl="0" marL="736600" rtl="0" algn="l">
              <a:lnSpc>
                <a:spcPct val="100000"/>
              </a:lnSpc>
              <a:spcBef>
                <a:spcPts val="0"/>
              </a:spcBef>
              <a:spcAft>
                <a:spcPts val="0"/>
              </a:spcAft>
              <a:buSzPts val="2000"/>
              <a:buFont typeface="Arial"/>
              <a:buChar char="•"/>
            </a:pPr>
            <a:r>
              <a:rPr lang="en-IN" sz="2000">
                <a:latin typeface="Times New Roman"/>
                <a:ea typeface="Times New Roman"/>
                <a:cs typeface="Times New Roman"/>
                <a:sym typeface="Times New Roman"/>
              </a:rPr>
              <a:t>In the Indian legal context, classification of relevant cases for court judgments create inefficiencies which makes decision-making process difficult. </a:t>
            </a:r>
            <a:endParaRPr/>
          </a:p>
          <a:p>
            <a:pPr indent="0" lvl="0" marL="393700" rtl="0" algn="l">
              <a:lnSpc>
                <a:spcPct val="100000"/>
              </a:lnSpc>
              <a:spcBef>
                <a:spcPts val="105"/>
              </a:spcBef>
              <a:spcAft>
                <a:spcPts val="0"/>
              </a:spcAft>
              <a:buNone/>
            </a:pPr>
            <a:r>
              <a:t/>
            </a:r>
            <a:endParaRPr sz="2000">
              <a:latin typeface="Times New Roman"/>
              <a:ea typeface="Times New Roman"/>
              <a:cs typeface="Times New Roman"/>
              <a:sym typeface="Times New Roman"/>
            </a:endParaRPr>
          </a:p>
          <a:p>
            <a:pPr indent="-342900" lvl="0" marL="736600" rtl="0" algn="l">
              <a:lnSpc>
                <a:spcPct val="100000"/>
              </a:lnSpc>
              <a:spcBef>
                <a:spcPts val="105"/>
              </a:spcBef>
              <a:spcAft>
                <a:spcPts val="0"/>
              </a:spcAft>
              <a:buSzPts val="2000"/>
              <a:buFont typeface="Arial"/>
              <a:buChar char="•"/>
            </a:pPr>
            <a:r>
              <a:rPr lang="en-IN" sz="2000">
                <a:latin typeface="Times New Roman"/>
                <a:ea typeface="Times New Roman"/>
                <a:cs typeface="Times New Roman"/>
                <a:sym typeface="Times New Roman"/>
              </a:rPr>
              <a:t>While significant advancements have been made in Legal NLP for tasks like legal statute identification, summarization and classification a critical gap remains in ensuring the robustness of these models against adversarial sampling.</a:t>
            </a:r>
            <a:endParaRPr/>
          </a:p>
          <a:p>
            <a:pPr indent="-215900" lvl="0" marL="736600" rtl="0" algn="l">
              <a:lnSpc>
                <a:spcPct val="100000"/>
              </a:lnSpc>
              <a:spcBef>
                <a:spcPts val="105"/>
              </a:spcBef>
              <a:spcAft>
                <a:spcPts val="0"/>
              </a:spcAft>
              <a:buSzPts val="2000"/>
              <a:buFont typeface="Arial"/>
              <a:buNone/>
            </a:pPr>
            <a:r>
              <a:t/>
            </a:r>
            <a:endParaRPr sz="2000">
              <a:latin typeface="Times New Roman"/>
              <a:ea typeface="Times New Roman"/>
              <a:cs typeface="Times New Roman"/>
              <a:sym typeface="Times New Roman"/>
            </a:endParaRPr>
          </a:p>
          <a:p>
            <a:pPr indent="-342900" lvl="0" marL="736600" rtl="0" algn="l">
              <a:lnSpc>
                <a:spcPct val="100000"/>
              </a:lnSpc>
              <a:spcBef>
                <a:spcPts val="105"/>
              </a:spcBef>
              <a:spcAft>
                <a:spcPts val="0"/>
              </a:spcAft>
              <a:buSzPts val="2000"/>
              <a:buFont typeface="Arial"/>
              <a:buChar char="•"/>
            </a:pPr>
            <a:r>
              <a:rPr lang="en-IN" sz="2000">
                <a:latin typeface="Times New Roman"/>
                <a:ea typeface="Times New Roman"/>
                <a:cs typeface="Times New Roman"/>
                <a:sym typeface="Times New Roman"/>
              </a:rPr>
              <a:t>Here, we have come up with four models (QUANTUM BERT, BERT , BiLSTM , GRU) which performs multi label text classification with better accuracies even after adversarial sampling .</a:t>
            </a:r>
            <a:endParaRPr/>
          </a:p>
          <a:p>
            <a:pPr indent="0" lvl="0" marL="393700" rtl="0" algn="l">
              <a:lnSpc>
                <a:spcPct val="100000"/>
              </a:lnSpc>
              <a:spcBef>
                <a:spcPts val="105"/>
              </a:spcBef>
              <a:spcAft>
                <a:spcPts val="0"/>
              </a:spcAft>
              <a:buNone/>
            </a:pPr>
            <a:r>
              <a:t/>
            </a:r>
            <a:endParaRPr sz="2000">
              <a:latin typeface="Times New Roman"/>
              <a:ea typeface="Times New Roman"/>
              <a:cs typeface="Times New Roman"/>
              <a:sym typeface="Times New Roman"/>
            </a:endParaRPr>
          </a:p>
          <a:p>
            <a:pPr indent="0" lvl="0" marL="393700" rtl="0" algn="l">
              <a:lnSpc>
                <a:spcPct val="100000"/>
              </a:lnSpc>
              <a:spcBef>
                <a:spcPts val="105"/>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DATASET</a:t>
            </a:r>
            <a:endParaRPr/>
          </a:p>
        </p:txBody>
      </p:sp>
      <p:sp>
        <p:nvSpPr>
          <p:cNvPr id="64" name="Google Shape;64;p3"/>
          <p:cNvSpPr txBox="1"/>
          <p:nvPr>
            <p:ph idx="1" type="body"/>
          </p:nvPr>
        </p:nvSpPr>
        <p:spPr>
          <a:xfrm>
            <a:off x="1284224" y="1194892"/>
            <a:ext cx="9764776" cy="4001095"/>
          </a:xfrm>
          <a:prstGeom prst="rect">
            <a:avLst/>
          </a:prstGeom>
          <a:noFill/>
          <a:ln>
            <a:noFill/>
          </a:ln>
        </p:spPr>
        <p:txBody>
          <a:bodyPr anchorCtr="0" anchor="t" bIns="0" lIns="0" spcFirstLastPara="1" rIns="0" wrap="square" tIns="0">
            <a:spAutoFit/>
          </a:bodyPr>
          <a:lstStyle/>
          <a:p>
            <a:pPr indent="-215900" lvl="0" marL="342900" rtl="0" algn="l">
              <a:spcBef>
                <a:spcPts val="0"/>
              </a:spcBef>
              <a:spcAft>
                <a:spcPts val="0"/>
              </a:spcAft>
              <a:buClr>
                <a:srgbClr val="212121"/>
              </a:buClr>
              <a:buSzPts val="2000"/>
              <a:buFont typeface="Noto Sans Symbols"/>
              <a:buNone/>
            </a:pPr>
            <a:r>
              <a:t/>
            </a:r>
            <a:endParaRPr b="0"/>
          </a:p>
          <a:p>
            <a:pPr indent="-342900" lvl="0" marL="342900" rtl="0" algn="l">
              <a:spcBef>
                <a:spcPts val="0"/>
              </a:spcBef>
              <a:spcAft>
                <a:spcPts val="0"/>
              </a:spcAft>
              <a:buClr>
                <a:srgbClr val="212121"/>
              </a:buClr>
              <a:buSzPts val="2000"/>
              <a:buFont typeface="Noto Sans Symbols"/>
              <a:buChar char="⮚"/>
            </a:pPr>
            <a:r>
              <a:rPr b="0" lang="en-IN"/>
              <a:t>We use a standard dataset called ILSI (Indian Legal Statute Identification) to find the specific laws that apply to a given description of facts or evidence in a legal case. </a:t>
            </a:r>
            <a:endParaRPr/>
          </a:p>
          <a:p>
            <a:pPr indent="0" lvl="0" marL="0" rtl="0" algn="l">
              <a:spcBef>
                <a:spcPts val="0"/>
              </a:spcBef>
              <a:spcAft>
                <a:spcPts val="0"/>
              </a:spcAft>
              <a:buNone/>
            </a:pPr>
            <a:r>
              <a:t/>
            </a:r>
            <a:endParaRPr b="0"/>
          </a:p>
          <a:p>
            <a:pPr indent="-215900" lvl="0" marL="342900" rtl="0" algn="l">
              <a:spcBef>
                <a:spcPts val="0"/>
              </a:spcBef>
              <a:spcAft>
                <a:spcPts val="0"/>
              </a:spcAft>
              <a:buClr>
                <a:srgbClr val="212121"/>
              </a:buClr>
              <a:buSzPts val="2000"/>
              <a:buFont typeface="Noto Sans Symbols"/>
              <a:buNone/>
            </a:pPr>
            <a:r>
              <a:t/>
            </a:r>
            <a:endParaRPr b="0"/>
          </a:p>
          <a:p>
            <a:pPr indent="0" lvl="0" marL="0" rtl="0" algn="l">
              <a:spcBef>
                <a:spcPts val="0"/>
              </a:spcBef>
              <a:spcAft>
                <a:spcPts val="0"/>
              </a:spcAft>
              <a:buNone/>
            </a:pPr>
            <a:r>
              <a:t/>
            </a:r>
            <a:endParaRPr b="0"/>
          </a:p>
          <a:p>
            <a:pPr indent="-215900" lvl="0" marL="342900" rtl="0" algn="l">
              <a:spcBef>
                <a:spcPts val="0"/>
              </a:spcBef>
              <a:spcAft>
                <a:spcPts val="0"/>
              </a:spcAft>
              <a:buClr>
                <a:srgbClr val="212121"/>
              </a:buClr>
              <a:buSzPts val="2000"/>
              <a:buFont typeface="Noto Sans Symbols"/>
              <a:buNone/>
            </a:pPr>
            <a:r>
              <a:t/>
            </a:r>
            <a:endParaRPr b="0"/>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342900" lvl="0" marL="342900" rtl="0" algn="l">
              <a:spcBef>
                <a:spcPts val="0"/>
              </a:spcBef>
              <a:spcAft>
                <a:spcPts val="0"/>
              </a:spcAft>
              <a:buClr>
                <a:srgbClr val="212121"/>
              </a:buClr>
              <a:buSzPts val="2000"/>
              <a:buFont typeface="Noto Sans Symbols"/>
              <a:buChar char="⮚"/>
            </a:pPr>
            <a:r>
              <a:rPr b="0" lang="en-IN"/>
              <a:t>This dataset focuses on the 100 most frequently cited sections of the Indian Penal Code (IPC) as labels, extracted from factual portions of 66,000 legal case documents originating from the Supreme Court and 6 High Courts of India. These labels correspond to specific statutes within the IPC.</a:t>
            </a:r>
            <a:endParaRPr/>
          </a:p>
        </p:txBody>
      </p:sp>
      <p:sp>
        <p:nvSpPr>
          <p:cNvPr id="65" name="Google Shape;65;p3"/>
          <p:cNvSpPr/>
          <p:nvPr/>
        </p:nvSpPr>
        <p:spPr>
          <a:xfrm>
            <a:off x="1752600" y="2362200"/>
            <a:ext cx="1524000" cy="9144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IPC ACT</a:t>
            </a:r>
            <a:endParaRPr/>
          </a:p>
        </p:txBody>
      </p:sp>
      <p:sp>
        <p:nvSpPr>
          <p:cNvPr id="66" name="Google Shape;66;p3"/>
          <p:cNvSpPr/>
          <p:nvPr/>
        </p:nvSpPr>
        <p:spPr>
          <a:xfrm>
            <a:off x="3797559" y="2362200"/>
            <a:ext cx="1524000" cy="9144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CHAPTER</a:t>
            </a:r>
            <a:endParaRPr/>
          </a:p>
        </p:txBody>
      </p:sp>
      <p:sp>
        <p:nvSpPr>
          <p:cNvPr id="67" name="Google Shape;67;p3"/>
          <p:cNvSpPr/>
          <p:nvPr/>
        </p:nvSpPr>
        <p:spPr>
          <a:xfrm>
            <a:off x="5842518" y="2362200"/>
            <a:ext cx="1524000" cy="9144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SECTION</a:t>
            </a:r>
            <a:endParaRPr/>
          </a:p>
        </p:txBody>
      </p:sp>
      <p:sp>
        <p:nvSpPr>
          <p:cNvPr id="68" name="Google Shape;68;p3"/>
          <p:cNvSpPr/>
          <p:nvPr/>
        </p:nvSpPr>
        <p:spPr>
          <a:xfrm>
            <a:off x="7909248" y="2362200"/>
            <a:ext cx="1524000" cy="9144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ARTICLE</a:t>
            </a:r>
            <a:endParaRPr/>
          </a:p>
        </p:txBody>
      </p:sp>
      <p:cxnSp>
        <p:nvCxnSpPr>
          <p:cNvPr id="69" name="Google Shape;69;p3"/>
          <p:cNvCxnSpPr>
            <a:stCxn id="65" idx="6"/>
            <a:endCxn id="66" idx="2"/>
          </p:cNvCxnSpPr>
          <p:nvPr/>
        </p:nvCxnSpPr>
        <p:spPr>
          <a:xfrm>
            <a:off x="3276600" y="2819400"/>
            <a:ext cx="521100" cy="0"/>
          </a:xfrm>
          <a:prstGeom prst="straightConnector1">
            <a:avLst/>
          </a:prstGeom>
          <a:noFill/>
          <a:ln cap="flat" cmpd="sng" w="9525">
            <a:solidFill>
              <a:srgbClr val="4A7DBA"/>
            </a:solidFill>
            <a:prstDash val="solid"/>
            <a:round/>
            <a:headEnd len="sm" w="sm" type="none"/>
            <a:tailEnd len="med" w="med" type="triangle"/>
          </a:ln>
        </p:spPr>
      </p:cxnSp>
      <p:cxnSp>
        <p:nvCxnSpPr>
          <p:cNvPr id="70" name="Google Shape;70;p3"/>
          <p:cNvCxnSpPr/>
          <p:nvPr/>
        </p:nvCxnSpPr>
        <p:spPr>
          <a:xfrm>
            <a:off x="5321559" y="2805404"/>
            <a:ext cx="520959" cy="0"/>
          </a:xfrm>
          <a:prstGeom prst="straightConnector1">
            <a:avLst/>
          </a:prstGeom>
          <a:noFill/>
          <a:ln cap="flat" cmpd="sng" w="9525">
            <a:solidFill>
              <a:srgbClr val="4A7DBA"/>
            </a:solidFill>
            <a:prstDash val="solid"/>
            <a:round/>
            <a:headEnd len="sm" w="sm" type="none"/>
            <a:tailEnd len="med" w="med" type="triangle"/>
          </a:ln>
        </p:spPr>
      </p:cxnSp>
      <p:cxnSp>
        <p:nvCxnSpPr>
          <p:cNvPr id="71" name="Google Shape;71;p3"/>
          <p:cNvCxnSpPr/>
          <p:nvPr/>
        </p:nvCxnSpPr>
        <p:spPr>
          <a:xfrm>
            <a:off x="7388289" y="2800739"/>
            <a:ext cx="520959" cy="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04801" y="646938"/>
            <a:ext cx="962063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DATASET : WOMEN RELATED SECTIONS</a:t>
            </a:r>
            <a:endParaRPr/>
          </a:p>
        </p:txBody>
      </p:sp>
      <p:sp>
        <p:nvSpPr>
          <p:cNvPr id="77" name="Google Shape;77;p4"/>
          <p:cNvSpPr txBox="1"/>
          <p:nvPr>
            <p:ph idx="1" type="body"/>
          </p:nvPr>
        </p:nvSpPr>
        <p:spPr>
          <a:xfrm>
            <a:off x="533400" y="1373088"/>
            <a:ext cx="9543415"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n-IN"/>
              <a:t>This dataset specifically focuses on the criminal offenses </a:t>
            </a:r>
            <a:endParaRPr/>
          </a:p>
          <a:p>
            <a:pPr indent="0" lvl="0" marL="0" rtl="0" algn="l">
              <a:spcBef>
                <a:spcPts val="0"/>
              </a:spcBef>
              <a:spcAft>
                <a:spcPts val="0"/>
              </a:spcAft>
              <a:buNone/>
            </a:pPr>
            <a:r>
              <a:rPr b="0" lang="en-IN"/>
              <a:t>described in the Indian Penal Code (IPC) </a:t>
            </a:r>
            <a:endParaRPr/>
          </a:p>
          <a:p>
            <a:pPr indent="0" lvl="0" marL="0" rtl="0" algn="l">
              <a:spcBef>
                <a:spcPts val="0"/>
              </a:spcBef>
              <a:spcAft>
                <a:spcPts val="0"/>
              </a:spcAft>
              <a:buNone/>
            </a:pPr>
            <a:r>
              <a:rPr b="0" lang="en-IN"/>
              <a:t>under 100 specific sections out of around 500 sections.</a:t>
            </a:r>
            <a:endParaRPr/>
          </a:p>
        </p:txBody>
      </p:sp>
      <p:sp>
        <p:nvSpPr>
          <p:cNvPr id="78" name="Google Shape;78;p4"/>
          <p:cNvSpPr/>
          <p:nvPr/>
        </p:nvSpPr>
        <p:spPr>
          <a:xfrm>
            <a:off x="9416550" y="1469805"/>
            <a:ext cx="1763078" cy="461665"/>
          </a:xfrm>
          <a:prstGeom prst="flowChartTerminator">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500 SECTION</a:t>
            </a:r>
            <a:endParaRPr/>
          </a:p>
        </p:txBody>
      </p:sp>
      <p:sp>
        <p:nvSpPr>
          <p:cNvPr id="79" name="Google Shape;79;p4"/>
          <p:cNvSpPr/>
          <p:nvPr/>
        </p:nvSpPr>
        <p:spPr>
          <a:xfrm>
            <a:off x="9372600" y="2916518"/>
            <a:ext cx="1807028" cy="461665"/>
          </a:xfrm>
          <a:prstGeom prst="flowChartTerminator">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100 SECTION</a:t>
            </a:r>
            <a:endParaRPr/>
          </a:p>
        </p:txBody>
      </p:sp>
      <p:sp>
        <p:nvSpPr>
          <p:cNvPr id="80" name="Google Shape;80;p4"/>
          <p:cNvSpPr/>
          <p:nvPr/>
        </p:nvSpPr>
        <p:spPr>
          <a:xfrm>
            <a:off x="9372600" y="4363231"/>
            <a:ext cx="1730828" cy="461665"/>
          </a:xfrm>
          <a:prstGeom prst="flowChartTerminator">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5 SECTIONS</a:t>
            </a:r>
            <a:endParaRPr/>
          </a:p>
        </p:txBody>
      </p:sp>
      <p:cxnSp>
        <p:nvCxnSpPr>
          <p:cNvPr id="81" name="Google Shape;81;p4"/>
          <p:cNvCxnSpPr/>
          <p:nvPr/>
        </p:nvCxnSpPr>
        <p:spPr>
          <a:xfrm>
            <a:off x="7913914" y="2296418"/>
            <a:ext cx="1" cy="264485"/>
          </a:xfrm>
          <a:prstGeom prst="straightConnector1">
            <a:avLst/>
          </a:prstGeom>
          <a:noFill/>
          <a:ln cap="flat" cmpd="sng" w="9525">
            <a:solidFill>
              <a:srgbClr val="4A7DBA"/>
            </a:solidFill>
            <a:prstDash val="solid"/>
            <a:round/>
            <a:headEnd len="sm" w="sm" type="none"/>
            <a:tailEnd len="med" w="med" type="triangle"/>
          </a:ln>
        </p:spPr>
      </p:cxnSp>
      <p:cxnSp>
        <p:nvCxnSpPr>
          <p:cNvPr id="82" name="Google Shape;82;p4"/>
          <p:cNvCxnSpPr/>
          <p:nvPr/>
        </p:nvCxnSpPr>
        <p:spPr>
          <a:xfrm>
            <a:off x="7952013" y="3733800"/>
            <a:ext cx="1" cy="264485"/>
          </a:xfrm>
          <a:prstGeom prst="straightConnector1">
            <a:avLst/>
          </a:prstGeom>
          <a:noFill/>
          <a:ln cap="flat" cmpd="sng" w="9525">
            <a:solidFill>
              <a:srgbClr val="4A7DBA"/>
            </a:solidFill>
            <a:prstDash val="solid"/>
            <a:round/>
            <a:headEnd len="sm" w="sm" type="none"/>
            <a:tailEnd len="med" w="med" type="triangle"/>
          </a:ln>
        </p:spPr>
      </p:cxnSp>
      <p:cxnSp>
        <p:nvCxnSpPr>
          <p:cNvPr id="83" name="Google Shape;83;p4"/>
          <p:cNvCxnSpPr>
            <a:endCxn id="78" idx="1"/>
          </p:cNvCxnSpPr>
          <p:nvPr/>
        </p:nvCxnSpPr>
        <p:spPr>
          <a:xfrm flipH="1" rot="10800000">
            <a:off x="8817450" y="1700638"/>
            <a:ext cx="599100" cy="9300"/>
          </a:xfrm>
          <a:prstGeom prst="straightConnector1">
            <a:avLst/>
          </a:prstGeom>
          <a:noFill/>
          <a:ln cap="flat" cmpd="sng" w="9525">
            <a:solidFill>
              <a:srgbClr val="4A7DBA"/>
            </a:solidFill>
            <a:prstDash val="solid"/>
            <a:round/>
            <a:headEnd len="sm" w="sm" type="none"/>
            <a:tailEnd len="med" w="med" type="triangle"/>
          </a:ln>
        </p:spPr>
      </p:cxnSp>
      <p:cxnSp>
        <p:nvCxnSpPr>
          <p:cNvPr id="84" name="Google Shape;84;p4"/>
          <p:cNvCxnSpPr/>
          <p:nvPr/>
        </p:nvCxnSpPr>
        <p:spPr>
          <a:xfrm flipH="1" rot="10800000">
            <a:off x="8817428" y="3133352"/>
            <a:ext cx="599122" cy="9332"/>
          </a:xfrm>
          <a:prstGeom prst="straightConnector1">
            <a:avLst/>
          </a:prstGeom>
          <a:noFill/>
          <a:ln cap="flat" cmpd="sng" w="9525">
            <a:solidFill>
              <a:srgbClr val="4A7DBA"/>
            </a:solidFill>
            <a:prstDash val="solid"/>
            <a:round/>
            <a:headEnd len="sm" w="sm" type="none"/>
            <a:tailEnd len="med" w="med" type="triangle"/>
          </a:ln>
        </p:spPr>
      </p:cxnSp>
      <p:cxnSp>
        <p:nvCxnSpPr>
          <p:cNvPr id="85" name="Google Shape;85;p4"/>
          <p:cNvCxnSpPr/>
          <p:nvPr/>
        </p:nvCxnSpPr>
        <p:spPr>
          <a:xfrm flipH="1" rot="10800000">
            <a:off x="8820538" y="4594092"/>
            <a:ext cx="599122" cy="9332"/>
          </a:xfrm>
          <a:prstGeom prst="straightConnector1">
            <a:avLst/>
          </a:prstGeom>
          <a:noFill/>
          <a:ln cap="flat" cmpd="sng" w="9525">
            <a:solidFill>
              <a:srgbClr val="4A7DBA"/>
            </a:solidFill>
            <a:prstDash val="solid"/>
            <a:round/>
            <a:headEnd len="sm" w="sm" type="none"/>
            <a:tailEnd len="med" w="med" type="triangle"/>
          </a:ln>
        </p:spPr>
      </p:cxnSp>
      <p:sp>
        <p:nvSpPr>
          <p:cNvPr id="86" name="Google Shape;86;p4"/>
          <p:cNvSpPr/>
          <p:nvPr/>
        </p:nvSpPr>
        <p:spPr>
          <a:xfrm>
            <a:off x="4876800" y="5562600"/>
            <a:ext cx="3940628" cy="648462"/>
          </a:xfrm>
          <a:prstGeom prst="flowChartTerminator">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SECTION 354 , 326 , 370 , 376 , 509</a:t>
            </a:r>
            <a:endParaRPr/>
          </a:p>
        </p:txBody>
      </p:sp>
      <p:cxnSp>
        <p:nvCxnSpPr>
          <p:cNvPr id="87" name="Google Shape;87;p4"/>
          <p:cNvCxnSpPr/>
          <p:nvPr/>
        </p:nvCxnSpPr>
        <p:spPr>
          <a:xfrm>
            <a:off x="7952015" y="5180513"/>
            <a:ext cx="2332" cy="382087"/>
          </a:xfrm>
          <a:prstGeom prst="straightConnector1">
            <a:avLst/>
          </a:prstGeom>
          <a:noFill/>
          <a:ln cap="flat" cmpd="sng" w="9525">
            <a:solidFill>
              <a:srgbClr val="4A7DBA"/>
            </a:solidFill>
            <a:prstDash val="solid"/>
            <a:round/>
            <a:headEnd len="sm" w="sm" type="none"/>
            <a:tailEnd len="med" w="med" type="triangle"/>
          </a:ln>
        </p:spPr>
      </p:cxnSp>
      <p:sp>
        <p:nvSpPr>
          <p:cNvPr id="88" name="Google Shape;88;p4"/>
          <p:cNvSpPr/>
          <p:nvPr/>
        </p:nvSpPr>
        <p:spPr>
          <a:xfrm>
            <a:off x="7162799" y="1393253"/>
            <a:ext cx="1578428" cy="859856"/>
          </a:xfrm>
          <a:prstGeom prst="rect">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IPC</a:t>
            </a:r>
            <a:endParaRPr/>
          </a:p>
        </p:txBody>
      </p:sp>
      <p:sp>
        <p:nvSpPr>
          <p:cNvPr id="89" name="Google Shape;89;p4"/>
          <p:cNvSpPr/>
          <p:nvPr/>
        </p:nvSpPr>
        <p:spPr>
          <a:xfrm>
            <a:off x="7162799" y="2732916"/>
            <a:ext cx="1578428" cy="859856"/>
          </a:xfrm>
          <a:prstGeom prst="rect">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ILSI</a:t>
            </a:r>
            <a:endParaRPr/>
          </a:p>
        </p:txBody>
      </p:sp>
      <p:sp>
        <p:nvSpPr>
          <p:cNvPr id="90" name="Google Shape;90;p4"/>
          <p:cNvSpPr/>
          <p:nvPr/>
        </p:nvSpPr>
        <p:spPr>
          <a:xfrm>
            <a:off x="7162799" y="4218021"/>
            <a:ext cx="1578428" cy="859856"/>
          </a:xfrm>
          <a:prstGeom prst="rect">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800">
                <a:solidFill>
                  <a:schemeClr val="lt1"/>
                </a:solidFill>
                <a:latin typeface="Calibri"/>
                <a:ea typeface="Calibri"/>
                <a:cs typeface="Calibri"/>
                <a:sym typeface="Calibri"/>
              </a:rPr>
              <a:t>SUBSET OF ILSI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nvSpPr>
        <p:spPr>
          <a:xfrm>
            <a:off x="1219200" y="1371600"/>
            <a:ext cx="8706230" cy="128304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12700" rtl="0" algn="l">
              <a:lnSpc>
                <a:spcPct val="100000"/>
              </a:lnSpc>
              <a:spcBef>
                <a:spcPts val="105"/>
              </a:spcBef>
              <a:spcAft>
                <a:spcPts val="0"/>
              </a:spcAft>
              <a:buNone/>
            </a:pPr>
            <a:r>
              <a:rPr lang="en-IN" sz="2000">
                <a:latin typeface="Times New Roman"/>
                <a:ea typeface="Times New Roman"/>
                <a:cs typeface="Times New Roman"/>
                <a:sym typeface="Times New Roman"/>
              </a:rPr>
              <a:t>            </a:t>
            </a:r>
            <a:endParaRPr/>
          </a:p>
          <a:p>
            <a:pPr indent="0" lvl="0" marL="12700" rtl="0" algn="l">
              <a:lnSpc>
                <a:spcPct val="100000"/>
              </a:lnSpc>
              <a:spcBef>
                <a:spcPts val="105"/>
              </a:spcBef>
              <a:spcAft>
                <a:spcPts val="0"/>
              </a:spcAft>
              <a:buNone/>
            </a:pPr>
            <a:r>
              <a:rPr lang="en-IN" sz="2000">
                <a:latin typeface="Times New Roman"/>
                <a:ea typeface="Times New Roman"/>
                <a:cs typeface="Times New Roman"/>
                <a:sym typeface="Times New Roman"/>
              </a:rPr>
              <a:t>    </a:t>
            </a:r>
            <a:endParaRPr/>
          </a:p>
          <a:p>
            <a:pPr indent="0" lvl="0" marL="12700" rtl="0" algn="l">
              <a:lnSpc>
                <a:spcPct val="100000"/>
              </a:lnSpc>
              <a:spcBef>
                <a:spcPts val="105"/>
              </a:spcBef>
              <a:spcAft>
                <a:spcPts val="0"/>
              </a:spcAft>
              <a:buNone/>
            </a:pPr>
            <a:r>
              <a:rPr lang="en-IN" sz="2000">
                <a:latin typeface="Times New Roman"/>
                <a:ea typeface="Times New Roman"/>
                <a:cs typeface="Times New Roman"/>
                <a:sym typeface="Times New Roman"/>
              </a:rPr>
              <a:t>       </a:t>
            </a:r>
            <a:endParaRPr/>
          </a:p>
        </p:txBody>
      </p:sp>
      <p:sp>
        <p:nvSpPr>
          <p:cNvPr id="96" name="Google Shape;96;p5"/>
          <p:cNvSpPr txBox="1"/>
          <p:nvPr>
            <p:ph type="title"/>
          </p:nvPr>
        </p:nvSpPr>
        <p:spPr>
          <a:xfrm>
            <a:off x="1828800" y="424497"/>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DATASET PREPROCESSING</a:t>
            </a:r>
            <a:endParaRPr/>
          </a:p>
        </p:txBody>
      </p:sp>
      <p:sp>
        <p:nvSpPr>
          <p:cNvPr id="97" name="Google Shape;97;p5"/>
          <p:cNvSpPr txBox="1"/>
          <p:nvPr/>
        </p:nvSpPr>
        <p:spPr>
          <a:xfrm>
            <a:off x="3048000" y="3246792"/>
            <a:ext cx="60960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pic>
        <p:nvPicPr>
          <p:cNvPr id="98" name="Google Shape;98;p5"/>
          <p:cNvPicPr preferRelativeResize="0"/>
          <p:nvPr/>
        </p:nvPicPr>
        <p:blipFill rotWithShape="1">
          <a:blip r:embed="rId3">
            <a:alphaModFix/>
          </a:blip>
          <a:srcRect b="0" l="0" r="0" t="0"/>
          <a:stretch/>
        </p:blipFill>
        <p:spPr>
          <a:xfrm>
            <a:off x="2923732" y="1142681"/>
            <a:ext cx="6344535" cy="4572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BEFORE PREPROCESSING</a:t>
            </a:r>
            <a:endParaRPr/>
          </a:p>
        </p:txBody>
      </p:sp>
      <p:sp>
        <p:nvSpPr>
          <p:cNvPr id="104" name="Google Shape;104;p6"/>
          <p:cNvSpPr txBox="1"/>
          <p:nvPr>
            <p:ph idx="1" type="body"/>
          </p:nvPr>
        </p:nvSpPr>
        <p:spPr>
          <a:xfrm>
            <a:off x="1284224" y="1194892"/>
            <a:ext cx="9543415" cy="30777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a:t>
            </a:r>
            <a:endParaRPr/>
          </a:p>
        </p:txBody>
      </p:sp>
      <p:pic>
        <p:nvPicPr>
          <p:cNvPr id="105" name="Google Shape;105;p6"/>
          <p:cNvPicPr preferRelativeResize="0"/>
          <p:nvPr/>
        </p:nvPicPr>
        <p:blipFill rotWithShape="1">
          <a:blip r:embed="rId3">
            <a:alphaModFix/>
          </a:blip>
          <a:srcRect b="0" l="0" r="0" t="0"/>
          <a:stretch/>
        </p:blipFill>
        <p:spPr>
          <a:xfrm>
            <a:off x="1752600" y="1676400"/>
            <a:ext cx="8172830" cy="35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AFTER PREPROCESSING</a:t>
            </a:r>
            <a:endParaRPr/>
          </a:p>
        </p:txBody>
      </p:sp>
      <p:sp>
        <p:nvSpPr>
          <p:cNvPr id="111" name="Google Shape;111;p7"/>
          <p:cNvSpPr txBox="1"/>
          <p:nvPr>
            <p:ph idx="1" type="body"/>
          </p:nvPr>
        </p:nvSpPr>
        <p:spPr>
          <a:xfrm>
            <a:off x="1284224" y="1194892"/>
            <a:ext cx="9543415" cy="30777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a:t>
            </a:r>
            <a:endParaRPr/>
          </a:p>
        </p:txBody>
      </p:sp>
      <p:pic>
        <p:nvPicPr>
          <p:cNvPr id="112" name="Google Shape;112;p7"/>
          <p:cNvPicPr preferRelativeResize="0"/>
          <p:nvPr/>
        </p:nvPicPr>
        <p:blipFill rotWithShape="1">
          <a:blip r:embed="rId3">
            <a:alphaModFix/>
          </a:blip>
          <a:srcRect b="0" l="0" r="0" t="0"/>
          <a:stretch/>
        </p:blipFill>
        <p:spPr>
          <a:xfrm>
            <a:off x="2057400" y="1642812"/>
            <a:ext cx="8077199" cy="3691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2266569" y="646938"/>
            <a:ext cx="7658861"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                        PROPOSED WORK</a:t>
            </a:r>
            <a:endParaRPr/>
          </a:p>
        </p:txBody>
      </p:sp>
      <p:sp>
        <p:nvSpPr>
          <p:cNvPr id="118" name="Google Shape;118;p8"/>
          <p:cNvSpPr txBox="1"/>
          <p:nvPr>
            <p:ph idx="1" type="body"/>
          </p:nvPr>
        </p:nvSpPr>
        <p:spPr>
          <a:xfrm>
            <a:off x="1284224" y="1194892"/>
            <a:ext cx="9543415" cy="615553"/>
          </a:xfrm>
          <a:prstGeom prst="rect">
            <a:avLst/>
          </a:prstGeom>
          <a:noFill/>
          <a:ln>
            <a:noFill/>
          </a:ln>
        </p:spPr>
        <p:txBody>
          <a:bodyPr anchorCtr="0" anchor="t" bIns="0" lIns="0" spcFirstLastPara="1" rIns="0" wrap="square" tIns="0">
            <a:spAutoFit/>
          </a:bodyPr>
          <a:lstStyle/>
          <a:p>
            <a:pPr indent="-215900" lvl="0" marL="342900" rtl="0" algn="l">
              <a:spcBef>
                <a:spcPts val="0"/>
              </a:spcBef>
              <a:spcAft>
                <a:spcPts val="0"/>
              </a:spcAft>
              <a:buClr>
                <a:srgbClr val="212121"/>
              </a:buClr>
              <a:buSzPts val="2000"/>
              <a:buFont typeface="Noto Sans Symbols"/>
              <a:buNone/>
            </a:pPr>
            <a:r>
              <a:t/>
            </a:r>
            <a:endParaRPr b="0"/>
          </a:p>
          <a:p>
            <a:pPr indent="0" lvl="0" marL="0" rtl="0" algn="l">
              <a:spcBef>
                <a:spcPts val="0"/>
              </a:spcBef>
              <a:spcAft>
                <a:spcPts val="0"/>
              </a:spcAft>
              <a:buNone/>
            </a:pPr>
            <a:r>
              <a:t/>
            </a:r>
            <a:endParaRPr b="0"/>
          </a:p>
        </p:txBody>
      </p:sp>
      <p:pic>
        <p:nvPicPr>
          <p:cNvPr descr="A diagram of a software development process&#10;&#10;Description automatically generated" id="119" name="Google Shape;119;p8"/>
          <p:cNvPicPr preferRelativeResize="0"/>
          <p:nvPr/>
        </p:nvPicPr>
        <p:blipFill rotWithShape="1">
          <a:blip r:embed="rId3">
            <a:alphaModFix/>
          </a:blip>
          <a:srcRect b="0" l="0" r="0" t="0"/>
          <a:stretch/>
        </p:blipFill>
        <p:spPr>
          <a:xfrm>
            <a:off x="1364360" y="1524000"/>
            <a:ext cx="7855839" cy="46788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2266569" y="646938"/>
            <a:ext cx="7658861" cy="482600"/>
          </a:xfrm>
          <a:prstGeom prst="rect">
            <a:avLst/>
          </a:prstGeom>
          <a:noFill/>
          <a:ln>
            <a:noFill/>
          </a:ln>
        </p:spPr>
        <p:txBody>
          <a:bodyPr anchorCtr="0" anchor="t" bIns="0" lIns="0" spcFirstLastPara="1" rIns="0" wrap="square" tIns="12700">
            <a:spAutoFit/>
          </a:bodyPr>
          <a:lstStyle/>
          <a:p>
            <a:pPr indent="0" lvl="0" marL="452755" rtl="0" algn="l">
              <a:lnSpc>
                <a:spcPct val="100000"/>
              </a:lnSpc>
              <a:spcBef>
                <a:spcPts val="0"/>
              </a:spcBef>
              <a:spcAft>
                <a:spcPts val="0"/>
              </a:spcAft>
              <a:buNone/>
            </a:pPr>
            <a:r>
              <a:rPr lang="en-IN"/>
              <a:t>      MODEL IMPLEMENTATION</a:t>
            </a:r>
            <a:endParaRPr/>
          </a:p>
        </p:txBody>
      </p:sp>
      <p:sp>
        <p:nvSpPr>
          <p:cNvPr id="125" name="Google Shape;125;p9"/>
          <p:cNvSpPr txBox="1"/>
          <p:nvPr>
            <p:ph idx="1" type="body"/>
          </p:nvPr>
        </p:nvSpPr>
        <p:spPr>
          <a:xfrm>
            <a:off x="1284224" y="1194892"/>
            <a:ext cx="9543415" cy="2154436"/>
          </a:xfrm>
          <a:prstGeom prst="rect">
            <a:avLst/>
          </a:prstGeom>
          <a:noFill/>
          <a:ln>
            <a:noFill/>
          </a:ln>
        </p:spPr>
        <p:txBody>
          <a:bodyPr anchorCtr="0" anchor="t" bIns="0" lIns="0" spcFirstLastPara="1" rIns="0" wrap="square" tIns="0">
            <a:spAutoFit/>
          </a:bodyPr>
          <a:lstStyle/>
          <a:p>
            <a:pPr indent="-215900" lvl="0" marL="342900" rtl="0" algn="l">
              <a:spcBef>
                <a:spcPts val="0"/>
              </a:spcBef>
              <a:spcAft>
                <a:spcPts val="0"/>
              </a:spcAft>
              <a:buClr>
                <a:srgbClr val="212121"/>
              </a:buClr>
              <a:buSzPts val="2000"/>
              <a:buFont typeface="Noto Sans Symbols"/>
              <a:buNone/>
            </a:pPr>
            <a:r>
              <a:t/>
            </a:r>
            <a:endParaRPr b="0"/>
          </a:p>
          <a:p>
            <a:pPr indent="-342900" lvl="0" marL="342900" rtl="0" algn="l">
              <a:spcBef>
                <a:spcPts val="0"/>
              </a:spcBef>
              <a:spcAft>
                <a:spcPts val="0"/>
              </a:spcAft>
              <a:buClr>
                <a:srgbClr val="212121"/>
              </a:buClr>
              <a:buSzPts val="2000"/>
              <a:buFont typeface="Noto Sans Symbols"/>
              <a:buChar char="⮚"/>
            </a:pPr>
            <a:r>
              <a:rPr b="0" lang="en-IN"/>
              <a:t>WOMEN DATASET – MODEL RUN RESULTS : </a:t>
            </a:r>
            <a:endParaRPr/>
          </a:p>
          <a:p>
            <a:pPr indent="0" lvl="0" marL="0" rtl="0" algn="l">
              <a:spcBef>
                <a:spcPts val="0"/>
              </a:spcBef>
              <a:spcAft>
                <a:spcPts val="0"/>
              </a:spcAft>
              <a:buNone/>
            </a:pPr>
            <a:r>
              <a:t/>
            </a:r>
            <a:endParaRPr b="0"/>
          </a:p>
          <a:p>
            <a:pPr indent="0" lvl="0" marL="0" rtl="0" algn="l">
              <a:spcBef>
                <a:spcPts val="0"/>
              </a:spcBef>
              <a:spcAft>
                <a:spcPts val="0"/>
              </a:spcAft>
              <a:buNone/>
            </a:pPr>
            <a:r>
              <a:t/>
            </a:r>
            <a:endParaRPr b="0"/>
          </a:p>
          <a:p>
            <a:pPr indent="-215900" lvl="0" marL="342900" rtl="0" algn="l">
              <a:spcBef>
                <a:spcPts val="0"/>
              </a:spcBef>
              <a:spcAft>
                <a:spcPts val="0"/>
              </a:spcAft>
              <a:buClr>
                <a:srgbClr val="212121"/>
              </a:buClr>
              <a:buSzPts val="2000"/>
              <a:buFont typeface="Noto Sans Symbols"/>
              <a:buNone/>
            </a:pPr>
            <a:r>
              <a:t/>
            </a:r>
            <a:endParaRPr b="0"/>
          </a:p>
          <a:p>
            <a:pPr indent="-215900" lvl="0" marL="342900" rtl="0" algn="l">
              <a:spcBef>
                <a:spcPts val="0"/>
              </a:spcBef>
              <a:spcAft>
                <a:spcPts val="0"/>
              </a:spcAft>
              <a:buClr>
                <a:srgbClr val="212121"/>
              </a:buClr>
              <a:buSzPts val="2000"/>
              <a:buFont typeface="Noto Sans Symbols"/>
              <a:buNone/>
            </a:pPr>
            <a:r>
              <a:t/>
            </a:r>
            <a:endParaRPr b="0"/>
          </a:p>
          <a:p>
            <a:pPr indent="-215900" lvl="0" marL="342900" rtl="0" algn="l">
              <a:spcBef>
                <a:spcPts val="0"/>
              </a:spcBef>
              <a:spcAft>
                <a:spcPts val="0"/>
              </a:spcAft>
              <a:buClr>
                <a:srgbClr val="212121"/>
              </a:buClr>
              <a:buSzPts val="2000"/>
              <a:buFont typeface="Noto Sans Symbols"/>
              <a:buNone/>
            </a:pPr>
            <a:r>
              <a:t/>
            </a:r>
            <a:endParaRPr b="0"/>
          </a:p>
        </p:txBody>
      </p:sp>
      <p:graphicFrame>
        <p:nvGraphicFramePr>
          <p:cNvPr id="126" name="Google Shape;126;p9"/>
          <p:cNvGraphicFramePr/>
          <p:nvPr/>
        </p:nvGraphicFramePr>
        <p:xfrm>
          <a:off x="990600" y="2272110"/>
          <a:ext cx="3000000" cy="3000000"/>
        </p:xfrm>
        <a:graphic>
          <a:graphicData uri="http://schemas.openxmlformats.org/drawingml/2006/table">
            <a:tbl>
              <a:tblPr bandRow="1" firstRow="1">
                <a:noFill/>
                <a:tableStyleId>{270B3496-A1CA-4A41-8414-DDA475EA99D9}</a:tableStyleId>
              </a:tblPr>
              <a:tblGrid>
                <a:gridCol w="1786975"/>
                <a:gridCol w="1786975"/>
                <a:gridCol w="1786975"/>
                <a:gridCol w="1786975"/>
                <a:gridCol w="1786975"/>
              </a:tblGrid>
              <a:tr h="662675">
                <a:tc>
                  <a:txBody>
                    <a:bodyPr/>
                    <a:lstStyle/>
                    <a:p>
                      <a:pPr indent="0" lvl="0" marL="0" marR="0" rtl="0" algn="l">
                        <a:spcBef>
                          <a:spcPts val="0"/>
                        </a:spcBef>
                        <a:spcAft>
                          <a:spcPts val="0"/>
                        </a:spcAft>
                        <a:buNone/>
                      </a:pPr>
                      <a:r>
                        <a:rPr lang="en-IN" sz="2400" u="none" cap="none" strike="noStrike">
                          <a:latin typeface="Times New Roman"/>
                          <a:ea typeface="Times New Roman"/>
                          <a:cs typeface="Times New Roman"/>
                          <a:sym typeface="Times New Roman"/>
                        </a:rPr>
                        <a:t>               </a:t>
                      </a:r>
                      <a:r>
                        <a:rPr lang="en-IN" sz="2000" u="none" cap="none" strike="noStrike">
                          <a:latin typeface="Times New Roman"/>
                          <a:ea typeface="Times New Roman"/>
                          <a:cs typeface="Times New Roman"/>
                          <a:sym typeface="Times New Roman"/>
                        </a:rPr>
                        <a:t>MODEL </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IN" sz="2000">
                          <a:latin typeface="Times New Roman"/>
                          <a:ea typeface="Times New Roman"/>
                          <a:cs typeface="Times New Roman"/>
                          <a:sym typeface="Times New Roman"/>
                        </a:rPr>
                        <a:t>BATCH SIZE</a:t>
                      </a:r>
                      <a:endParaRPr/>
                    </a:p>
                  </a:txBody>
                  <a:tcPr marT="45725" marB="45725" marR="91450" marL="91450"/>
                </a:tc>
                <a:tc>
                  <a:txBody>
                    <a:bodyPr/>
                    <a:lstStyle/>
                    <a:p>
                      <a:pPr indent="0" lvl="0" marL="0" marR="0" rtl="0" algn="l">
                        <a:spcBef>
                          <a:spcPts val="0"/>
                        </a:spcBef>
                        <a:spcAft>
                          <a:spcPts val="0"/>
                        </a:spcAft>
                        <a:buNone/>
                      </a:pPr>
                      <a:r>
                        <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LEARNING RATE</a:t>
                      </a:r>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IN" sz="1800">
                          <a:latin typeface="Times New Roman"/>
                          <a:ea typeface="Times New Roman"/>
                          <a:cs typeface="Times New Roman"/>
                          <a:sym typeface="Times New Roman"/>
                        </a:rPr>
                        <a:t>EPOCHS</a:t>
                      </a:r>
                      <a:endParaRPr/>
                    </a:p>
                  </a:txBody>
                  <a:tcPr marT="45725" marB="45725" marR="91450" marL="91450"/>
                </a:tc>
                <a:tc>
                  <a:txBody>
                    <a:bodyPr/>
                    <a:lstStyle/>
                    <a:p>
                      <a:pPr indent="0" lvl="0" marL="0" marR="0" rtl="0" algn="l">
                        <a:spcBef>
                          <a:spcPts val="0"/>
                        </a:spcBef>
                        <a:spcAft>
                          <a:spcPts val="0"/>
                        </a:spcAft>
                        <a:buNone/>
                      </a:pPr>
                      <a:r>
                        <a:rPr lang="en-IN" sz="2400"/>
                        <a:t>                    </a:t>
                      </a:r>
                      <a:r>
                        <a:rPr lang="en-IN" sz="2000"/>
                        <a:t>ACCURACY</a:t>
                      </a:r>
                      <a:endParaRPr sz="2400"/>
                    </a:p>
                  </a:txBody>
                  <a:tcPr marT="45725" marB="45725" marR="91450" marL="91450"/>
                </a:tc>
              </a:tr>
              <a:tr h="662675">
                <a:tc>
                  <a:txBody>
                    <a:bodyPr/>
                    <a:lstStyle/>
                    <a:p>
                      <a:pPr indent="0" lvl="0" marL="0" marR="0" rtl="0" algn="l">
                        <a:spcBef>
                          <a:spcPts val="0"/>
                        </a:spcBef>
                        <a:spcAft>
                          <a:spcPts val="0"/>
                        </a:spcAft>
                        <a:buNone/>
                      </a:pPr>
                      <a:r>
                        <a:rPr lang="en-IN" sz="1800"/>
                        <a:t>            </a:t>
                      </a:r>
                      <a:endParaRPr/>
                    </a:p>
                    <a:p>
                      <a:pPr indent="0" lvl="0" marL="0" marR="0" rtl="0" algn="l">
                        <a:spcBef>
                          <a:spcPts val="0"/>
                        </a:spcBef>
                        <a:spcAft>
                          <a:spcPts val="0"/>
                        </a:spcAft>
                        <a:buNone/>
                      </a:pPr>
                      <a:r>
                        <a:rPr lang="en-IN" sz="1800"/>
                        <a:t> BERT</a:t>
                      </a:r>
                      <a:endParaRPr/>
                    </a:p>
                  </a:txBody>
                  <a:tcPr marT="45725" marB="45725" marR="91450" marL="91450"/>
                </a:tc>
                <a:tc>
                  <a:txBody>
                    <a:bodyPr/>
                    <a:lstStyle/>
                    <a:p>
                      <a:pPr indent="0" lvl="0" marL="0" marR="0" rtl="0" algn="l">
                        <a:spcBef>
                          <a:spcPts val="0"/>
                        </a:spcBef>
                        <a:spcAft>
                          <a:spcPts val="0"/>
                        </a:spcAft>
                        <a:buNone/>
                      </a:pPr>
                      <a:r>
                        <a:rPr lang="en-IN" sz="1800"/>
                        <a:t> </a:t>
                      </a:r>
                      <a:endParaRPr/>
                    </a:p>
                    <a:p>
                      <a:pPr indent="0" lvl="0" marL="0" marR="0" rtl="0" algn="l">
                        <a:spcBef>
                          <a:spcPts val="0"/>
                        </a:spcBef>
                        <a:spcAft>
                          <a:spcPts val="0"/>
                        </a:spcAft>
                        <a:buNone/>
                      </a:pPr>
                      <a:r>
                        <a:rPr lang="en-IN" sz="1800"/>
                        <a:t>32</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2e-5</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10</a:t>
                      </a:r>
                      <a:endParaRPr/>
                    </a:p>
                  </a:txBody>
                  <a:tcPr marT="45725" marB="45725" marR="91450" marL="91450"/>
                </a:tc>
                <a:tc>
                  <a:txBody>
                    <a:bodyPr/>
                    <a:lstStyle/>
                    <a:p>
                      <a:pPr indent="0" lvl="0" marL="0" marR="0" rtl="0" algn="l">
                        <a:spcBef>
                          <a:spcPts val="0"/>
                        </a:spcBef>
                        <a:spcAft>
                          <a:spcPts val="0"/>
                        </a:spcAft>
                        <a:buNone/>
                      </a:pPr>
                      <a:r>
                        <a:rPr lang="en-IN" sz="1800"/>
                        <a:t>                        </a:t>
                      </a:r>
                      <a:endParaRPr/>
                    </a:p>
                    <a:p>
                      <a:pPr indent="0" lvl="0" marL="0" marR="0" rtl="0" algn="l">
                        <a:spcBef>
                          <a:spcPts val="0"/>
                        </a:spcBef>
                        <a:spcAft>
                          <a:spcPts val="0"/>
                        </a:spcAft>
                        <a:buNone/>
                      </a:pPr>
                      <a:r>
                        <a:rPr lang="en-IN" sz="1800"/>
                        <a:t>81.9</a:t>
                      </a:r>
                      <a:endParaRPr/>
                    </a:p>
                  </a:txBody>
                  <a:tcPr marT="45725" marB="45725" marR="91450" marL="91450"/>
                </a:tc>
              </a:tr>
              <a:tr h="662675">
                <a:tc>
                  <a:txBody>
                    <a:bodyPr/>
                    <a:lstStyle/>
                    <a:p>
                      <a:pPr indent="0" lvl="0" marL="0" marR="0" rtl="0" algn="l">
                        <a:spcBef>
                          <a:spcPts val="0"/>
                        </a:spcBef>
                        <a:spcAft>
                          <a:spcPts val="0"/>
                        </a:spcAft>
                        <a:buNone/>
                      </a:pPr>
                      <a:r>
                        <a:rPr lang="en-IN" sz="1800"/>
                        <a:t>             BIDIRECTIONAL LSTM</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32</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0.0001</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10</a:t>
                      </a:r>
                      <a:endParaRPr/>
                    </a:p>
                  </a:txBody>
                  <a:tcPr marT="45725" marB="45725" marR="91450" marL="91450"/>
                </a:tc>
                <a:tc>
                  <a:txBody>
                    <a:bodyPr/>
                    <a:lstStyle/>
                    <a:p>
                      <a:pPr indent="0" lvl="0" marL="0" marR="0" rtl="0" algn="l">
                        <a:spcBef>
                          <a:spcPts val="0"/>
                        </a:spcBef>
                        <a:spcAft>
                          <a:spcPts val="0"/>
                        </a:spcAft>
                        <a:buNone/>
                      </a:pPr>
                      <a:r>
                        <a:rPr lang="en-IN" sz="1800"/>
                        <a:t>                        90.2</a:t>
                      </a:r>
                      <a:endParaRPr/>
                    </a:p>
                  </a:txBody>
                  <a:tcPr marT="45725" marB="45725" marR="91450" marL="91450"/>
                </a:tc>
              </a:tr>
              <a:tr h="662675">
                <a:tc>
                  <a:txBody>
                    <a:bodyPr/>
                    <a:lstStyle/>
                    <a:p>
                      <a:pPr indent="0" lvl="0" marL="0" marR="0" rtl="0" algn="l">
                        <a:spcBef>
                          <a:spcPts val="0"/>
                        </a:spcBef>
                        <a:spcAft>
                          <a:spcPts val="0"/>
                        </a:spcAft>
                        <a:buNone/>
                      </a:pPr>
                      <a:r>
                        <a:rPr lang="en-IN" sz="1800"/>
                        <a:t> </a:t>
                      </a:r>
                      <a:endParaRPr/>
                    </a:p>
                    <a:p>
                      <a:pPr indent="0" lvl="0" marL="0" marR="0" rtl="0" algn="l">
                        <a:spcBef>
                          <a:spcPts val="0"/>
                        </a:spcBef>
                        <a:spcAft>
                          <a:spcPts val="0"/>
                        </a:spcAft>
                        <a:buNone/>
                      </a:pPr>
                      <a:r>
                        <a:rPr lang="en-IN" sz="1800"/>
                        <a:t>GRU</a:t>
                      </a:r>
                      <a:endParaRPr/>
                    </a:p>
                  </a:txBody>
                  <a:tcPr marT="45725" marB="45725" marR="91450" marL="91450"/>
                </a:tc>
                <a:tc>
                  <a:txBody>
                    <a:bodyPr/>
                    <a:lstStyle/>
                    <a:p>
                      <a:pPr indent="0" lvl="0" marL="0" marR="0" rtl="0" algn="l">
                        <a:spcBef>
                          <a:spcPts val="0"/>
                        </a:spcBef>
                        <a:spcAft>
                          <a:spcPts val="0"/>
                        </a:spcAft>
                        <a:buNone/>
                      </a:pPr>
                      <a:r>
                        <a:rPr lang="en-IN" sz="1800"/>
                        <a:t> </a:t>
                      </a:r>
                      <a:endParaRPr/>
                    </a:p>
                    <a:p>
                      <a:pPr indent="0" lvl="0" marL="0" marR="0" rtl="0" algn="l">
                        <a:spcBef>
                          <a:spcPts val="0"/>
                        </a:spcBef>
                        <a:spcAft>
                          <a:spcPts val="0"/>
                        </a:spcAft>
                        <a:buNone/>
                      </a:pPr>
                      <a:r>
                        <a:rPr lang="en-IN" sz="1800"/>
                        <a:t>16</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0.001</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56.7</a:t>
                      </a:r>
                      <a:endParaRPr/>
                    </a:p>
                  </a:txBody>
                  <a:tcPr marT="45725" marB="45725" marR="91450" marL="91450"/>
                </a:tc>
              </a:tr>
              <a:tr h="662675">
                <a:tc>
                  <a:txBody>
                    <a:bodyPr/>
                    <a:lstStyle/>
                    <a:p>
                      <a:pPr indent="0" lvl="0" marL="0" marR="0" rtl="0" algn="l">
                        <a:spcBef>
                          <a:spcPts val="0"/>
                        </a:spcBef>
                        <a:spcAft>
                          <a:spcPts val="0"/>
                        </a:spcAft>
                        <a:buNone/>
                      </a:pPr>
                      <a:r>
                        <a:rPr lang="en-IN" sz="1800"/>
                        <a:t>QUANTUM</a:t>
                      </a:r>
                      <a:endParaRPr/>
                    </a:p>
                    <a:p>
                      <a:pPr indent="0" lvl="0" marL="0" marR="0" rtl="0" algn="l">
                        <a:spcBef>
                          <a:spcPts val="0"/>
                        </a:spcBef>
                        <a:spcAft>
                          <a:spcPts val="0"/>
                        </a:spcAft>
                        <a:buNone/>
                      </a:pPr>
                      <a:r>
                        <a:rPr lang="en-IN" sz="1800"/>
                        <a:t>BERT</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32</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1e-2</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10</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a:t>85.9</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2023-11-24T18:01:13Z</dcterms:created>
  <dc:creator>Deepthi Prabhu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2023-11-24T00:00:00Z</vt:filetime>
  </property>
  <property fmtid="{D5CDD505-2E9C-101B-9397-08002B2CF9AE}" pid="3" name="Creator">
    <vt:lpwstr>Microsoft® PowerPoint® 2019</vt:lpwstr>
  </property>
  <property fmtid="{D5CDD505-2E9C-101B-9397-08002B2CF9AE}" pid="4" name="LastSaved">
    <vt:filetime>2023-11-24T00:00:00Z</vt:filetime>
  </property>
  <property fmtid="{D5CDD505-2E9C-101B-9397-08002B2CF9AE}" pid="5" name="Producer">
    <vt:lpwstr>Microsoft® PowerPoint® 2019</vt:lpwstr>
  </property>
</Properties>
</file>