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theme/theme10.xml" ContentType="application/vnd.openxmlformats-officedocument.theme+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theme/theme12.xml" ContentType="application/vnd.openxmlformats-officedocument.theme+xml"/>
  <Override PartName="/ppt/slideLayouts/slideLayout24.xml" ContentType="application/vnd.openxmlformats-officedocument.presentationml.slideLayout+xml"/>
  <Override PartName="/ppt/theme/theme13.xml" ContentType="application/vnd.openxmlformats-officedocument.theme+xml"/>
  <Override PartName="/ppt/slideLayouts/slideLayout25.xml" ContentType="application/vnd.openxmlformats-officedocument.presentationml.slideLayout+xml"/>
  <Override PartName="/ppt/theme/theme14.xml" ContentType="application/vnd.openxmlformats-officedocument.theme+xml"/>
  <Override PartName="/ppt/slideLayouts/slideLayout26.xml" ContentType="application/vnd.openxmlformats-officedocument.presentationml.slideLayout+xml"/>
  <Override PartName="/ppt/theme/theme15.xml" ContentType="application/vnd.openxmlformats-officedocument.theme+xml"/>
  <Override PartName="/ppt/slideLayouts/slideLayout27.xml" ContentType="application/vnd.openxmlformats-officedocument.presentationml.slideLayout+xml"/>
  <Override PartName="/ppt/theme/theme16.xml" ContentType="application/vnd.openxmlformats-officedocument.theme+xml"/>
  <Override PartName="/ppt/slideLayouts/slideLayout28.xml" ContentType="application/vnd.openxmlformats-officedocument.presentationml.slideLayout+xml"/>
  <Override PartName="/ppt/theme/theme17.xml" ContentType="application/vnd.openxmlformats-officedocument.theme+xml"/>
  <Override PartName="/ppt/slideLayouts/slideLayout29.xml" ContentType="application/vnd.openxmlformats-officedocument.presentationml.slideLayout+xml"/>
  <Override PartName="/ppt/theme/theme18.xml" ContentType="application/vnd.openxmlformats-officedocument.theme+xml"/>
  <Override PartName="/ppt/slideLayouts/slideLayout30.xml" ContentType="application/vnd.openxmlformats-officedocument.presentationml.slideLayout+xml"/>
  <Override PartName="/ppt/theme/theme19.xml" ContentType="application/vnd.openxmlformats-officedocument.theme+xml"/>
  <Override PartName="/ppt/slideLayouts/slideLayout31.xml" ContentType="application/vnd.openxmlformats-officedocument.presentationml.slideLayout+xml"/>
  <Override PartName="/ppt/theme/theme20.xml" ContentType="application/vnd.openxmlformats-officedocument.theme+xml"/>
  <Override PartName="/ppt/slideLayouts/slideLayout32.xml" ContentType="application/vnd.openxmlformats-officedocument.presentationml.slideLayout+xml"/>
  <Override PartName="/ppt/theme/theme21.xml" ContentType="application/vnd.openxmlformats-officedocument.theme+xml"/>
  <Override PartName="/ppt/slideLayouts/slideLayout33.xml" ContentType="application/vnd.openxmlformats-officedocument.presentationml.slideLayout+xml"/>
  <Override PartName="/ppt/theme/theme22.xml" ContentType="application/vnd.openxmlformats-officedocument.theme+xml"/>
  <Override PartName="/ppt/slideLayouts/slideLayout34.xml" ContentType="application/vnd.openxmlformats-officedocument.presentationml.slideLayout+xml"/>
  <Override PartName="/ppt/theme/theme23.xml" ContentType="application/vnd.openxmlformats-officedocument.theme+xml"/>
  <Override PartName="/ppt/slideLayouts/slideLayout35.xml" ContentType="application/vnd.openxmlformats-officedocument.presentationml.slideLayout+xml"/>
  <Override PartName="/ppt/theme/theme24.xml" ContentType="application/vnd.openxmlformats-officedocument.theme+xml"/>
  <Override PartName="/ppt/slideLayouts/slideLayout36.xml" ContentType="application/vnd.openxmlformats-officedocument.presentationml.slideLayout+xml"/>
  <Override PartName="/ppt/theme/theme25.xml" ContentType="application/vnd.openxmlformats-officedocument.theme+xml"/>
  <Override PartName="/ppt/slideLayouts/slideLayout37.xml" ContentType="application/vnd.openxmlformats-officedocument.presentationml.slideLayout+xml"/>
  <Override PartName="/ppt/theme/theme26.xml" ContentType="application/vnd.openxmlformats-officedocument.theme+xml"/>
  <Override PartName="/ppt/slideLayouts/slideLayout38.xml" ContentType="application/vnd.openxmlformats-officedocument.presentationml.slideLayout+xml"/>
  <Override PartName="/ppt/theme/theme27.xml" ContentType="application/vnd.openxmlformats-officedocument.theme+xml"/>
  <Override PartName="/ppt/slideLayouts/slideLayout39.xml" ContentType="application/vnd.openxmlformats-officedocument.presentationml.slideLayout+xml"/>
  <Override PartName="/ppt/theme/theme28.xml" ContentType="application/vnd.openxmlformats-officedocument.theme+xml"/>
  <Override PartName="/ppt/slideLayouts/slideLayout40.xml" ContentType="application/vnd.openxmlformats-officedocument.presentationml.slideLayout+xml"/>
  <Override PartName="/ppt/theme/theme29.xml" ContentType="application/vnd.openxmlformats-officedocument.theme+xml"/>
  <Override PartName="/ppt/slideLayouts/slideLayout41.xml" ContentType="application/vnd.openxmlformats-officedocument.presentationml.slideLayout+xml"/>
  <Override PartName="/ppt/theme/theme30.xml" ContentType="application/vnd.openxmlformats-officedocument.theme+xml"/>
  <Override PartName="/ppt/slideLayouts/slideLayout42.xml" ContentType="application/vnd.openxmlformats-officedocument.presentationml.slideLayout+xml"/>
  <Override PartName="/ppt/theme/theme31.xml" ContentType="application/vnd.openxmlformats-officedocument.theme+xml"/>
  <Override PartName="/ppt/slideLayouts/slideLayout43.xml" ContentType="application/vnd.openxmlformats-officedocument.presentationml.slideLayout+xml"/>
  <Override PartName="/ppt/theme/theme32.xml" ContentType="application/vnd.openxmlformats-officedocument.theme+xml"/>
  <Override PartName="/ppt/slideLayouts/slideLayout44.xml" ContentType="application/vnd.openxmlformats-officedocument.presentationml.slideLayout+xml"/>
  <Override PartName="/ppt/theme/theme33.xml" ContentType="application/vnd.openxmlformats-officedocument.theme+xml"/>
  <Override PartName="/ppt/slideLayouts/slideLayout45.xml" ContentType="application/vnd.openxmlformats-officedocument.presentationml.slideLayout+xml"/>
  <Override PartName="/ppt/theme/theme34.xml" ContentType="application/vnd.openxmlformats-officedocument.theme+xml"/>
  <Override PartName="/ppt/slideLayouts/slideLayout46.xml" ContentType="application/vnd.openxmlformats-officedocument.presentationml.slideLayout+xml"/>
  <Override PartName="/ppt/theme/theme35.xml" ContentType="application/vnd.openxmlformats-officedocument.theme+xml"/>
  <Override PartName="/ppt/slideLayouts/slideLayout47.xml" ContentType="application/vnd.openxmlformats-officedocument.presentationml.slideLayout+xml"/>
  <Override PartName="/ppt/theme/theme36.xml" ContentType="application/vnd.openxmlformats-officedocument.theme+xml"/>
  <Override PartName="/ppt/slideLayouts/slideLayout48.xml" ContentType="application/vnd.openxmlformats-officedocument.presentationml.slideLayout+xml"/>
  <Override PartName="/ppt/theme/theme37.xml" ContentType="application/vnd.openxmlformats-officedocument.theme+xml"/>
  <Override PartName="/ppt/slideLayouts/slideLayout49.xml" ContentType="application/vnd.openxmlformats-officedocument.presentationml.slideLayout+xml"/>
  <Override PartName="/ppt/theme/theme38.xml" ContentType="application/vnd.openxmlformats-officedocument.theme+xml"/>
  <Override PartName="/ppt/slideLayouts/slideLayout50.xml" ContentType="application/vnd.openxmlformats-officedocument.presentationml.slideLayout+xml"/>
  <Override PartName="/ppt/theme/theme39.xml" ContentType="application/vnd.openxmlformats-officedocument.theme+xml"/>
  <Override PartName="/ppt/slideLayouts/slideLayout51.xml" ContentType="application/vnd.openxmlformats-officedocument.presentationml.slideLayout+xml"/>
  <Override PartName="/ppt/theme/theme40.xml" ContentType="application/vnd.openxmlformats-officedocument.theme+xml"/>
  <Override PartName="/ppt/slideLayouts/slideLayout52.xml" ContentType="application/vnd.openxmlformats-officedocument.presentationml.slideLayout+xml"/>
  <Override PartName="/ppt/theme/theme41.xml" ContentType="application/vnd.openxmlformats-officedocument.theme+xml"/>
  <Override PartName="/ppt/slideLayouts/slideLayout53.xml" ContentType="application/vnd.openxmlformats-officedocument.presentationml.slideLayout+xml"/>
  <Override PartName="/ppt/theme/theme42.xml" ContentType="application/vnd.openxmlformats-officedocument.theme+xml"/>
  <Override PartName="/ppt/slideLayouts/slideLayout54.xml" ContentType="application/vnd.openxmlformats-officedocument.presentationml.slideLayout+xml"/>
  <Override PartName="/ppt/theme/theme43.xml" ContentType="application/vnd.openxmlformats-officedocument.theme+xml"/>
  <Override PartName="/ppt/slideLayouts/slideLayout55.xml" ContentType="application/vnd.openxmlformats-officedocument.presentationml.slideLayout+xml"/>
  <Override PartName="/ppt/theme/theme44.xml" ContentType="application/vnd.openxmlformats-officedocument.theme+xml"/>
  <Override PartName="/ppt/slideLayouts/slideLayout56.xml" ContentType="application/vnd.openxmlformats-officedocument.presentationml.slideLayout+xml"/>
  <Override PartName="/ppt/theme/theme45.xml" ContentType="application/vnd.openxmlformats-officedocument.theme+xml"/>
  <Override PartName="/ppt/slideLayouts/slideLayout57.xml" ContentType="application/vnd.openxmlformats-officedocument.presentationml.slideLayout+xml"/>
  <Override PartName="/ppt/theme/theme46.xml" ContentType="application/vnd.openxmlformats-officedocument.theme+xml"/>
  <Override PartName="/ppt/slideLayouts/slideLayout58.xml" ContentType="application/vnd.openxmlformats-officedocument.presentationml.slideLayout+xml"/>
  <Override PartName="/ppt/theme/theme47.xml" ContentType="application/vnd.openxmlformats-officedocument.theme+xml"/>
  <Override PartName="/ppt/slideLayouts/slideLayout59.xml" ContentType="application/vnd.openxmlformats-officedocument.presentationml.slideLayout+xml"/>
  <Override PartName="/ppt/theme/theme48.xml" ContentType="application/vnd.openxmlformats-officedocument.theme+xml"/>
  <Override PartName="/ppt/slideLayouts/slideLayout60.xml" ContentType="application/vnd.openxmlformats-officedocument.presentationml.slideLayout+xml"/>
  <Override PartName="/ppt/theme/theme49.xml" ContentType="application/vnd.openxmlformats-officedocument.theme+xml"/>
  <Override PartName="/ppt/slideLayouts/slideLayout61.xml" ContentType="application/vnd.openxmlformats-officedocument.presentationml.slideLayout+xml"/>
  <Override PartName="/ppt/theme/theme50.xml" ContentType="application/vnd.openxmlformats-officedocument.theme+xml"/>
  <Override PartName="/ppt/slideLayouts/slideLayout62.xml" ContentType="application/vnd.openxmlformats-officedocument.presentationml.slideLayout+xml"/>
  <Override PartName="/ppt/theme/theme51.xml" ContentType="application/vnd.openxmlformats-officedocument.theme+xml"/>
  <Override PartName="/ppt/slideLayouts/slideLayout63.xml" ContentType="application/vnd.openxmlformats-officedocument.presentationml.slideLayout+xml"/>
  <Override PartName="/ppt/theme/theme52.xml" ContentType="application/vnd.openxmlformats-officedocument.theme+xml"/>
  <Override PartName="/ppt/slideLayouts/slideLayout64.xml" ContentType="application/vnd.openxmlformats-officedocument.presentationml.slideLayout+xml"/>
  <Override PartName="/ppt/theme/theme53.xml" ContentType="application/vnd.openxmlformats-officedocument.theme+xml"/>
  <Override PartName="/ppt/slideLayouts/slideLayout65.xml" ContentType="application/vnd.openxmlformats-officedocument.presentationml.slideLayout+xml"/>
  <Override PartName="/ppt/theme/theme54.xml" ContentType="application/vnd.openxmlformats-officedocument.theme+xml"/>
  <Override PartName="/ppt/slideLayouts/slideLayout66.xml" ContentType="application/vnd.openxmlformats-officedocument.presentationml.slideLayout+xml"/>
  <Override PartName="/ppt/theme/theme55.xml" ContentType="application/vnd.openxmlformats-officedocument.theme+xml"/>
  <Override PartName="/ppt/slideLayouts/slideLayout67.xml" ContentType="application/vnd.openxmlformats-officedocument.presentationml.slideLayout+xml"/>
  <Override PartName="/ppt/theme/theme56.xml" ContentType="application/vnd.openxmlformats-officedocument.theme+xml"/>
  <Override PartName="/ppt/slideLayouts/slideLayout68.xml" ContentType="application/vnd.openxmlformats-officedocument.presentationml.slideLayout+xml"/>
  <Override PartName="/ppt/theme/theme57.xml" ContentType="application/vnd.openxmlformats-officedocument.theme+xml"/>
  <Override PartName="/ppt/slideLayouts/slideLayout69.xml" ContentType="application/vnd.openxmlformats-officedocument.presentationml.slideLayout+xml"/>
  <Override PartName="/ppt/theme/theme58.xml" ContentType="application/vnd.openxmlformats-officedocument.theme+xml"/>
  <Override PartName="/ppt/slideLayouts/slideLayout70.xml" ContentType="application/vnd.openxmlformats-officedocument.presentationml.slideLayout+xml"/>
  <Override PartName="/ppt/theme/theme59.xml" ContentType="application/vnd.openxmlformats-officedocument.theme+xml"/>
  <Override PartName="/ppt/slideLayouts/slideLayout71.xml" ContentType="application/vnd.openxmlformats-officedocument.presentationml.slideLayout+xml"/>
  <Override PartName="/ppt/theme/theme60.xml" ContentType="application/vnd.openxmlformats-officedocument.theme+xml"/>
  <Override PartName="/ppt/slideLayouts/slideLayout72.xml" ContentType="application/vnd.openxmlformats-officedocument.presentationml.slideLayout+xml"/>
  <Override PartName="/ppt/theme/theme61.xml" ContentType="application/vnd.openxmlformats-officedocument.theme+xml"/>
  <Override PartName="/ppt/slideLayouts/slideLayout73.xml" ContentType="application/vnd.openxmlformats-officedocument.presentationml.slideLayout+xml"/>
  <Override PartName="/ppt/theme/theme62.xml" ContentType="application/vnd.openxmlformats-officedocument.theme+xml"/>
  <Override PartName="/ppt/slideLayouts/slideLayout74.xml" ContentType="application/vnd.openxmlformats-officedocument.presentationml.slideLayout+xml"/>
  <Override PartName="/ppt/theme/theme63.xml" ContentType="application/vnd.openxmlformats-officedocument.theme+xml"/>
  <Override PartName="/ppt/slideLayouts/slideLayout75.xml" ContentType="application/vnd.openxmlformats-officedocument.presentationml.slideLayout+xml"/>
  <Override PartName="/ppt/theme/theme64.xml" ContentType="application/vnd.openxmlformats-officedocument.theme+xml"/>
  <Override PartName="/ppt/slideLayouts/slideLayout76.xml" ContentType="application/vnd.openxmlformats-officedocument.presentationml.slideLayout+xml"/>
  <Override PartName="/ppt/theme/theme65.xml" ContentType="application/vnd.openxmlformats-officedocument.theme+xml"/>
  <Override PartName="/ppt/slideLayouts/slideLayout77.xml" ContentType="application/vnd.openxmlformats-officedocument.presentationml.slideLayout+xml"/>
  <Override PartName="/ppt/theme/theme66.xml" ContentType="application/vnd.openxmlformats-officedocument.theme+xml"/>
  <Override PartName="/ppt/slideLayouts/slideLayout78.xml" ContentType="application/vnd.openxmlformats-officedocument.presentationml.slideLayout+xml"/>
  <Override PartName="/ppt/theme/theme67.xml" ContentType="application/vnd.openxmlformats-officedocument.theme+xml"/>
  <Override PartName="/ppt/theme/theme6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7" r:id="rId3"/>
    <p:sldMasterId id="2147483679" r:id="rId4"/>
    <p:sldMasterId id="2147483681" r:id="rId5"/>
    <p:sldMasterId id="2147483683" r:id="rId6"/>
    <p:sldMasterId id="2147483685" r:id="rId7"/>
    <p:sldMasterId id="2147483687" r:id="rId8"/>
    <p:sldMasterId id="2147483689" r:id="rId9"/>
    <p:sldMasterId id="2147483691" r:id="rId10"/>
    <p:sldMasterId id="2147483693" r:id="rId11"/>
    <p:sldMasterId id="2147483695" r:id="rId12"/>
    <p:sldMasterId id="2147483697" r:id="rId13"/>
    <p:sldMasterId id="2147483699" r:id="rId14"/>
    <p:sldMasterId id="2147483701" r:id="rId15"/>
    <p:sldMasterId id="2147483703" r:id="rId16"/>
    <p:sldMasterId id="2147483705" r:id="rId17"/>
    <p:sldMasterId id="2147483707" r:id="rId18"/>
    <p:sldMasterId id="2147483709" r:id="rId19"/>
    <p:sldMasterId id="2147483711" r:id="rId20"/>
    <p:sldMasterId id="2147483713" r:id="rId21"/>
    <p:sldMasterId id="2147483715" r:id="rId22"/>
    <p:sldMasterId id="2147483717" r:id="rId23"/>
    <p:sldMasterId id="2147483719" r:id="rId24"/>
    <p:sldMasterId id="2147483721" r:id="rId25"/>
    <p:sldMasterId id="2147483723" r:id="rId26"/>
    <p:sldMasterId id="2147483725" r:id="rId27"/>
    <p:sldMasterId id="2147483727" r:id="rId28"/>
    <p:sldMasterId id="2147483729" r:id="rId29"/>
    <p:sldMasterId id="2147483731" r:id="rId30"/>
    <p:sldMasterId id="2147483733" r:id="rId31"/>
    <p:sldMasterId id="2147483735" r:id="rId32"/>
    <p:sldMasterId id="2147483737" r:id="rId33"/>
    <p:sldMasterId id="2147483739" r:id="rId34"/>
    <p:sldMasterId id="2147483741" r:id="rId35"/>
    <p:sldMasterId id="2147483743" r:id="rId36"/>
    <p:sldMasterId id="2147483745" r:id="rId37"/>
    <p:sldMasterId id="2147483747" r:id="rId38"/>
    <p:sldMasterId id="2147483749" r:id="rId39"/>
    <p:sldMasterId id="2147483751" r:id="rId40"/>
    <p:sldMasterId id="2147483753" r:id="rId41"/>
    <p:sldMasterId id="2147483755" r:id="rId42"/>
    <p:sldMasterId id="2147483757" r:id="rId43"/>
    <p:sldMasterId id="2147483759" r:id="rId44"/>
    <p:sldMasterId id="2147483761" r:id="rId45"/>
    <p:sldMasterId id="2147483763" r:id="rId46"/>
    <p:sldMasterId id="2147483765" r:id="rId47"/>
    <p:sldMasterId id="2147483767" r:id="rId48"/>
    <p:sldMasterId id="2147483769" r:id="rId49"/>
    <p:sldMasterId id="2147483771" r:id="rId50"/>
    <p:sldMasterId id="2147483773" r:id="rId51"/>
    <p:sldMasterId id="2147483775" r:id="rId52"/>
    <p:sldMasterId id="2147483777" r:id="rId53"/>
    <p:sldMasterId id="2147483779" r:id="rId54"/>
    <p:sldMasterId id="2147483781" r:id="rId55"/>
    <p:sldMasterId id="2147483783" r:id="rId56"/>
    <p:sldMasterId id="2147483785" r:id="rId57"/>
    <p:sldMasterId id="2147483787" r:id="rId58"/>
    <p:sldMasterId id="2147483789" r:id="rId59"/>
    <p:sldMasterId id="2147483791" r:id="rId60"/>
    <p:sldMasterId id="2147483793" r:id="rId61"/>
    <p:sldMasterId id="2147483795" r:id="rId62"/>
    <p:sldMasterId id="2147483797" r:id="rId63"/>
    <p:sldMasterId id="2147483799" r:id="rId64"/>
    <p:sldMasterId id="2147483801" r:id="rId65"/>
    <p:sldMasterId id="2147483803" r:id="rId66"/>
    <p:sldMasterId id="2147483805" r:id="rId67"/>
  </p:sldMasterIdLst>
  <p:notesMasterIdLst>
    <p:notesMasterId r:id="rId163"/>
  </p:notesMasterIdLst>
  <p:sldIdLst>
    <p:sldId id="285" r:id="rId68"/>
    <p:sldId id="287" r:id="rId69"/>
    <p:sldId id="257" r:id="rId70"/>
    <p:sldId id="258" r:id="rId71"/>
    <p:sldId id="259" r:id="rId72"/>
    <p:sldId id="260" r:id="rId73"/>
    <p:sldId id="261" r:id="rId74"/>
    <p:sldId id="262" r:id="rId75"/>
    <p:sldId id="263" r:id="rId76"/>
    <p:sldId id="264" r:id="rId77"/>
    <p:sldId id="265" r:id="rId78"/>
    <p:sldId id="266" r:id="rId79"/>
    <p:sldId id="267" r:id="rId80"/>
    <p:sldId id="268" r:id="rId81"/>
    <p:sldId id="269" r:id="rId82"/>
    <p:sldId id="270" r:id="rId83"/>
    <p:sldId id="271" r:id="rId84"/>
    <p:sldId id="281" r:id="rId85"/>
    <p:sldId id="282" r:id="rId86"/>
    <p:sldId id="280" r:id="rId87"/>
    <p:sldId id="284" r:id="rId88"/>
    <p:sldId id="283" r:id="rId89"/>
    <p:sldId id="272" r:id="rId90"/>
    <p:sldId id="273" r:id="rId91"/>
    <p:sldId id="276" r:id="rId92"/>
    <p:sldId id="275" r:id="rId93"/>
    <p:sldId id="277" r:id="rId94"/>
    <p:sldId id="278" r:id="rId95"/>
    <p:sldId id="279" r:id="rId96"/>
    <p:sldId id="289" r:id="rId97"/>
    <p:sldId id="290" r:id="rId98"/>
    <p:sldId id="291" r:id="rId99"/>
    <p:sldId id="292" r:id="rId100"/>
    <p:sldId id="293" r:id="rId101"/>
    <p:sldId id="294" r:id="rId102"/>
    <p:sldId id="295" r:id="rId103"/>
    <p:sldId id="296" r:id="rId104"/>
    <p:sldId id="297" r:id="rId105"/>
    <p:sldId id="298" r:id="rId106"/>
    <p:sldId id="299" r:id="rId107"/>
    <p:sldId id="300" r:id="rId108"/>
    <p:sldId id="301" r:id="rId109"/>
    <p:sldId id="302" r:id="rId110"/>
    <p:sldId id="303" r:id="rId111"/>
    <p:sldId id="304" r:id="rId112"/>
    <p:sldId id="305" r:id="rId113"/>
    <p:sldId id="306" r:id="rId114"/>
    <p:sldId id="307" r:id="rId115"/>
    <p:sldId id="308" r:id="rId116"/>
    <p:sldId id="309" r:id="rId117"/>
    <p:sldId id="310" r:id="rId118"/>
    <p:sldId id="311" r:id="rId119"/>
    <p:sldId id="312" r:id="rId120"/>
    <p:sldId id="313" r:id="rId121"/>
    <p:sldId id="314" r:id="rId122"/>
    <p:sldId id="315" r:id="rId123"/>
    <p:sldId id="316" r:id="rId124"/>
    <p:sldId id="317" r:id="rId125"/>
    <p:sldId id="318" r:id="rId126"/>
    <p:sldId id="319" r:id="rId127"/>
    <p:sldId id="320" r:id="rId128"/>
    <p:sldId id="321" r:id="rId129"/>
    <p:sldId id="322" r:id="rId130"/>
    <p:sldId id="323" r:id="rId131"/>
    <p:sldId id="324" r:id="rId132"/>
    <p:sldId id="325" r:id="rId133"/>
    <p:sldId id="326" r:id="rId134"/>
    <p:sldId id="327" r:id="rId135"/>
    <p:sldId id="328" r:id="rId136"/>
    <p:sldId id="329" r:id="rId137"/>
    <p:sldId id="330" r:id="rId138"/>
    <p:sldId id="331" r:id="rId139"/>
    <p:sldId id="332" r:id="rId140"/>
    <p:sldId id="333" r:id="rId141"/>
    <p:sldId id="334" r:id="rId142"/>
    <p:sldId id="335" r:id="rId143"/>
    <p:sldId id="336" r:id="rId144"/>
    <p:sldId id="337" r:id="rId145"/>
    <p:sldId id="338" r:id="rId146"/>
    <p:sldId id="339" r:id="rId147"/>
    <p:sldId id="340" r:id="rId148"/>
    <p:sldId id="341" r:id="rId149"/>
    <p:sldId id="342" r:id="rId150"/>
    <p:sldId id="343" r:id="rId151"/>
    <p:sldId id="344" r:id="rId152"/>
    <p:sldId id="345" r:id="rId153"/>
    <p:sldId id="346" r:id="rId154"/>
    <p:sldId id="347" r:id="rId155"/>
    <p:sldId id="348" r:id="rId156"/>
    <p:sldId id="349" r:id="rId157"/>
    <p:sldId id="350" r:id="rId158"/>
    <p:sldId id="351" r:id="rId159"/>
    <p:sldId id="352" r:id="rId160"/>
    <p:sldId id="353" r:id="rId161"/>
    <p:sldId id="354" r:id="rId1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1" d="100"/>
          <a:sy n="81" d="100"/>
        </p:scale>
        <p:origin x="-103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50.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Master" Target="slideMasters/slideMaster63.xml"/><Relationship Id="rId68" Type="http://schemas.openxmlformats.org/officeDocument/2006/relationships/slide" Target="slides/slide1.xml"/><Relationship Id="rId84" Type="http://schemas.openxmlformats.org/officeDocument/2006/relationships/slide" Target="slides/slide17.xml"/><Relationship Id="rId89" Type="http://schemas.openxmlformats.org/officeDocument/2006/relationships/slide" Target="slides/slide22.xml"/><Relationship Id="rId112" Type="http://schemas.openxmlformats.org/officeDocument/2006/relationships/slide" Target="slides/slide45.xml"/><Relationship Id="rId133" Type="http://schemas.openxmlformats.org/officeDocument/2006/relationships/slide" Target="slides/slide66.xml"/><Relationship Id="rId138" Type="http://schemas.openxmlformats.org/officeDocument/2006/relationships/slide" Target="slides/slide71.xml"/><Relationship Id="rId154" Type="http://schemas.openxmlformats.org/officeDocument/2006/relationships/slide" Target="slides/slide87.xml"/><Relationship Id="rId159" Type="http://schemas.openxmlformats.org/officeDocument/2006/relationships/slide" Target="slides/slide92.xml"/><Relationship Id="rId16" Type="http://schemas.openxmlformats.org/officeDocument/2006/relationships/slideMaster" Target="slideMasters/slideMaster16.xml"/><Relationship Id="rId107" Type="http://schemas.openxmlformats.org/officeDocument/2006/relationships/slide" Target="slides/slide40.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74" Type="http://schemas.openxmlformats.org/officeDocument/2006/relationships/slide" Target="slides/slide7.xml"/><Relationship Id="rId79" Type="http://schemas.openxmlformats.org/officeDocument/2006/relationships/slide" Target="slides/slide12.xml"/><Relationship Id="rId102" Type="http://schemas.openxmlformats.org/officeDocument/2006/relationships/slide" Target="slides/slide35.xml"/><Relationship Id="rId123" Type="http://schemas.openxmlformats.org/officeDocument/2006/relationships/slide" Target="slides/slide56.xml"/><Relationship Id="rId128" Type="http://schemas.openxmlformats.org/officeDocument/2006/relationships/slide" Target="slides/slide61.xml"/><Relationship Id="rId144" Type="http://schemas.openxmlformats.org/officeDocument/2006/relationships/slide" Target="slides/slide77.xml"/><Relationship Id="rId149" Type="http://schemas.openxmlformats.org/officeDocument/2006/relationships/slide" Target="slides/slide82.xml"/><Relationship Id="rId5" Type="http://schemas.openxmlformats.org/officeDocument/2006/relationships/slideMaster" Target="slideMasters/slideMaster5.xml"/><Relationship Id="rId90" Type="http://schemas.openxmlformats.org/officeDocument/2006/relationships/slide" Target="slides/slide23.xml"/><Relationship Id="rId95" Type="http://schemas.openxmlformats.org/officeDocument/2006/relationships/slide" Target="slides/slide28.xml"/><Relationship Id="rId160" Type="http://schemas.openxmlformats.org/officeDocument/2006/relationships/slide" Target="slides/slide93.xml"/><Relationship Id="rId165" Type="http://schemas.openxmlformats.org/officeDocument/2006/relationships/viewProps" Target="viewProps.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Master" Target="slideMasters/slideMaster64.xml"/><Relationship Id="rId69" Type="http://schemas.openxmlformats.org/officeDocument/2006/relationships/slide" Target="slides/slide2.xml"/><Relationship Id="rId113" Type="http://schemas.openxmlformats.org/officeDocument/2006/relationships/slide" Target="slides/slide46.xml"/><Relationship Id="rId118" Type="http://schemas.openxmlformats.org/officeDocument/2006/relationships/slide" Target="slides/slide51.xml"/><Relationship Id="rId134" Type="http://schemas.openxmlformats.org/officeDocument/2006/relationships/slide" Target="slides/slide67.xml"/><Relationship Id="rId139" Type="http://schemas.openxmlformats.org/officeDocument/2006/relationships/slide" Target="slides/slide72.xml"/><Relationship Id="rId80" Type="http://schemas.openxmlformats.org/officeDocument/2006/relationships/slide" Target="slides/slide13.xml"/><Relationship Id="rId85" Type="http://schemas.openxmlformats.org/officeDocument/2006/relationships/slide" Target="slides/slide18.xml"/><Relationship Id="rId150" Type="http://schemas.openxmlformats.org/officeDocument/2006/relationships/slide" Target="slides/slide83.xml"/><Relationship Id="rId155" Type="http://schemas.openxmlformats.org/officeDocument/2006/relationships/slide" Target="slides/slide88.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Master" Target="slideMasters/slideMaster59.xml"/><Relationship Id="rId103" Type="http://schemas.openxmlformats.org/officeDocument/2006/relationships/slide" Target="slides/slide36.xml"/><Relationship Id="rId108" Type="http://schemas.openxmlformats.org/officeDocument/2006/relationships/slide" Target="slides/slide41.xml"/><Relationship Id="rId124" Type="http://schemas.openxmlformats.org/officeDocument/2006/relationships/slide" Target="slides/slide57.xml"/><Relationship Id="rId129" Type="http://schemas.openxmlformats.org/officeDocument/2006/relationships/slide" Target="slides/slide62.xml"/><Relationship Id="rId54" Type="http://schemas.openxmlformats.org/officeDocument/2006/relationships/slideMaster" Target="slideMasters/slideMaster54.xml"/><Relationship Id="rId70" Type="http://schemas.openxmlformats.org/officeDocument/2006/relationships/slide" Target="slides/slide3.xml"/><Relationship Id="rId75" Type="http://schemas.openxmlformats.org/officeDocument/2006/relationships/slide" Target="slides/slide8.xml"/><Relationship Id="rId91" Type="http://schemas.openxmlformats.org/officeDocument/2006/relationships/slide" Target="slides/slide24.xml"/><Relationship Id="rId96" Type="http://schemas.openxmlformats.org/officeDocument/2006/relationships/slide" Target="slides/slide29.xml"/><Relationship Id="rId140" Type="http://schemas.openxmlformats.org/officeDocument/2006/relationships/slide" Target="slides/slide73.xml"/><Relationship Id="rId145" Type="http://schemas.openxmlformats.org/officeDocument/2006/relationships/slide" Target="slides/slide78.xml"/><Relationship Id="rId161" Type="http://schemas.openxmlformats.org/officeDocument/2006/relationships/slide" Target="slides/slide94.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Master" Target="slideMasters/slideMaster57.xml"/><Relationship Id="rId106" Type="http://schemas.openxmlformats.org/officeDocument/2006/relationships/slide" Target="slides/slide39.xml"/><Relationship Id="rId114" Type="http://schemas.openxmlformats.org/officeDocument/2006/relationships/slide" Target="slides/slide47.xml"/><Relationship Id="rId119" Type="http://schemas.openxmlformats.org/officeDocument/2006/relationships/slide" Target="slides/slide52.xml"/><Relationship Id="rId127" Type="http://schemas.openxmlformats.org/officeDocument/2006/relationships/slide" Target="slides/slide60.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Master" Target="slideMasters/slideMaster60.xml"/><Relationship Id="rId65" Type="http://schemas.openxmlformats.org/officeDocument/2006/relationships/slideMaster" Target="slideMasters/slideMaster65.xml"/><Relationship Id="rId73" Type="http://schemas.openxmlformats.org/officeDocument/2006/relationships/slide" Target="slides/slide6.xml"/><Relationship Id="rId78" Type="http://schemas.openxmlformats.org/officeDocument/2006/relationships/slide" Target="slides/slide11.xml"/><Relationship Id="rId81" Type="http://schemas.openxmlformats.org/officeDocument/2006/relationships/slide" Target="slides/slide14.xml"/><Relationship Id="rId86" Type="http://schemas.openxmlformats.org/officeDocument/2006/relationships/slide" Target="slides/slide19.xml"/><Relationship Id="rId94" Type="http://schemas.openxmlformats.org/officeDocument/2006/relationships/slide" Target="slides/slide27.xml"/><Relationship Id="rId99" Type="http://schemas.openxmlformats.org/officeDocument/2006/relationships/slide" Target="slides/slide32.xml"/><Relationship Id="rId101" Type="http://schemas.openxmlformats.org/officeDocument/2006/relationships/slide" Target="slides/slide34.xml"/><Relationship Id="rId122" Type="http://schemas.openxmlformats.org/officeDocument/2006/relationships/slide" Target="slides/slide55.xml"/><Relationship Id="rId130" Type="http://schemas.openxmlformats.org/officeDocument/2006/relationships/slide" Target="slides/slide63.xml"/><Relationship Id="rId135" Type="http://schemas.openxmlformats.org/officeDocument/2006/relationships/slide" Target="slides/slide68.xml"/><Relationship Id="rId143" Type="http://schemas.openxmlformats.org/officeDocument/2006/relationships/slide" Target="slides/slide76.xml"/><Relationship Id="rId148" Type="http://schemas.openxmlformats.org/officeDocument/2006/relationships/slide" Target="slides/slide81.xml"/><Relationship Id="rId151" Type="http://schemas.openxmlformats.org/officeDocument/2006/relationships/slide" Target="slides/slide84.xml"/><Relationship Id="rId156" Type="http://schemas.openxmlformats.org/officeDocument/2006/relationships/slide" Target="slides/slide89.xml"/><Relationship Id="rId16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42.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9.xml"/><Relationship Id="rId97" Type="http://schemas.openxmlformats.org/officeDocument/2006/relationships/slide" Target="slides/slide30.xml"/><Relationship Id="rId104" Type="http://schemas.openxmlformats.org/officeDocument/2006/relationships/slide" Target="slides/slide37.xml"/><Relationship Id="rId120" Type="http://schemas.openxmlformats.org/officeDocument/2006/relationships/slide" Target="slides/slide53.xml"/><Relationship Id="rId125" Type="http://schemas.openxmlformats.org/officeDocument/2006/relationships/slide" Target="slides/slide58.xml"/><Relationship Id="rId141" Type="http://schemas.openxmlformats.org/officeDocument/2006/relationships/slide" Target="slides/slide74.xml"/><Relationship Id="rId146" Type="http://schemas.openxmlformats.org/officeDocument/2006/relationships/slide" Target="slides/slide79.xml"/><Relationship Id="rId16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4.xml"/><Relationship Id="rId92" Type="http://schemas.openxmlformats.org/officeDocument/2006/relationships/slide" Target="slides/slide25.xml"/><Relationship Id="rId162" Type="http://schemas.openxmlformats.org/officeDocument/2006/relationships/slide" Target="slides/slide95.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Master" Target="slideMasters/slideMaster66.xml"/><Relationship Id="rId87" Type="http://schemas.openxmlformats.org/officeDocument/2006/relationships/slide" Target="slides/slide20.xml"/><Relationship Id="rId110" Type="http://schemas.openxmlformats.org/officeDocument/2006/relationships/slide" Target="slides/slide43.xml"/><Relationship Id="rId115" Type="http://schemas.openxmlformats.org/officeDocument/2006/relationships/slide" Target="slides/slide48.xml"/><Relationship Id="rId131" Type="http://schemas.openxmlformats.org/officeDocument/2006/relationships/slide" Target="slides/slide64.xml"/><Relationship Id="rId136" Type="http://schemas.openxmlformats.org/officeDocument/2006/relationships/slide" Target="slides/slide69.xml"/><Relationship Id="rId157" Type="http://schemas.openxmlformats.org/officeDocument/2006/relationships/slide" Target="slides/slide90.xml"/><Relationship Id="rId61" Type="http://schemas.openxmlformats.org/officeDocument/2006/relationships/slideMaster" Target="slideMasters/slideMaster61.xml"/><Relationship Id="rId82" Type="http://schemas.openxmlformats.org/officeDocument/2006/relationships/slide" Target="slides/slide15.xml"/><Relationship Id="rId152" Type="http://schemas.openxmlformats.org/officeDocument/2006/relationships/slide" Target="slides/slide8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10.xml"/><Relationship Id="rId100" Type="http://schemas.openxmlformats.org/officeDocument/2006/relationships/slide" Target="slides/slide33.xml"/><Relationship Id="rId105" Type="http://schemas.openxmlformats.org/officeDocument/2006/relationships/slide" Target="slides/slide38.xml"/><Relationship Id="rId126" Type="http://schemas.openxmlformats.org/officeDocument/2006/relationships/slide" Target="slides/slide59.xml"/><Relationship Id="rId147" Type="http://schemas.openxmlformats.org/officeDocument/2006/relationships/slide" Target="slides/slide80.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5.xml"/><Relationship Id="rId93" Type="http://schemas.openxmlformats.org/officeDocument/2006/relationships/slide" Target="slides/slide26.xml"/><Relationship Id="rId98" Type="http://schemas.openxmlformats.org/officeDocument/2006/relationships/slide" Target="slides/slide31.xml"/><Relationship Id="rId121" Type="http://schemas.openxmlformats.org/officeDocument/2006/relationships/slide" Target="slides/slide54.xml"/><Relationship Id="rId142" Type="http://schemas.openxmlformats.org/officeDocument/2006/relationships/slide" Target="slides/slide75.xml"/><Relationship Id="rId163"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Master" Target="slideMasters/slideMaster67.xml"/><Relationship Id="rId116" Type="http://schemas.openxmlformats.org/officeDocument/2006/relationships/slide" Target="slides/slide49.xml"/><Relationship Id="rId137" Type="http://schemas.openxmlformats.org/officeDocument/2006/relationships/slide" Target="slides/slide70.xml"/><Relationship Id="rId158" Type="http://schemas.openxmlformats.org/officeDocument/2006/relationships/slide" Target="slides/slide9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Master" Target="slideMasters/slideMaster62.xml"/><Relationship Id="rId83" Type="http://schemas.openxmlformats.org/officeDocument/2006/relationships/slide" Target="slides/slide16.xml"/><Relationship Id="rId88" Type="http://schemas.openxmlformats.org/officeDocument/2006/relationships/slide" Target="slides/slide21.xml"/><Relationship Id="rId111" Type="http://schemas.openxmlformats.org/officeDocument/2006/relationships/slide" Target="slides/slide44.xml"/><Relationship Id="rId132" Type="http://schemas.openxmlformats.org/officeDocument/2006/relationships/slide" Target="slides/slide65.xml"/><Relationship Id="rId153"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092A6-3681-4E09-9951-9CB3B7F97530}" type="datetimeFigureOut">
              <a:rPr lang="en-US" smtClean="0"/>
              <a:t>10/24/2021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598B1-0E7D-42A2-95D0-AB61A9423513}" type="slidenum">
              <a:rPr lang="en-US" smtClean="0"/>
              <a:t>‹#›</a:t>
            </a:fld>
            <a:endParaRPr lang="en-US"/>
          </a:p>
        </p:txBody>
      </p:sp>
    </p:spTree>
    <p:extLst>
      <p:ext uri="{BB962C8B-B14F-4D97-AF65-F5344CB8AC3E}">
        <p14:creationId xmlns:p14="http://schemas.microsoft.com/office/powerpoint/2010/main" val="347507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var(--font-din)"/>
              </a:rPr>
              <a:t>This Load Factor needs to be kept low, so that number of entries at one index is less and so is the complexity almost constant, i.e., O(1).</a:t>
            </a:r>
            <a:endParaRPr lang="en-US" b="0" i="0" dirty="0">
              <a:effectLst/>
              <a:latin typeface="var(--font-din)"/>
            </a:endParaRPr>
          </a:p>
          <a:p>
            <a:endParaRPr lang="en-US" dirty="0"/>
          </a:p>
        </p:txBody>
      </p:sp>
      <p:sp>
        <p:nvSpPr>
          <p:cNvPr id="4" name="Slide Number Placeholder 3"/>
          <p:cNvSpPr>
            <a:spLocks noGrp="1"/>
          </p:cNvSpPr>
          <p:nvPr>
            <p:ph type="sldNum" sz="quarter" idx="5"/>
          </p:nvPr>
        </p:nvSpPr>
        <p:spPr/>
        <p:txBody>
          <a:bodyPr/>
          <a:lstStyle/>
          <a:p>
            <a:fld id="{800DB41E-D560-44C1-B3E7-EA8187FB8FCB}"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64741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0DB41E-D560-44C1-B3E7-EA8187FB8FCB}"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74921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0DB41E-D560-44C1-B3E7-EA8187FB8FCB}"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227350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0DB41E-D560-44C1-B3E7-EA8187FB8FCB}"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142925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0DB41E-D560-44C1-B3E7-EA8187FB8FCB}"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67735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0DB41E-D560-44C1-B3E7-EA8187FB8FCB}"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919617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800148"/>
            <a:ext cx="7024430" cy="2443280"/>
          </a:xfrm>
          <a:noFill/>
          <a:effectLst>
            <a:outerShdw blurRad="50800" dist="38100" dir="2700000" algn="tl" rotWithShape="0">
              <a:prstClr val="black">
                <a:alpha val="40000"/>
              </a:prstClr>
            </a:outerShdw>
          </a:effectLst>
        </p:spPr>
        <p:txBody>
          <a:bodyPr>
            <a:normAutofit/>
          </a:bodyPr>
          <a:lstStyle>
            <a:lvl1pPr algn="l">
              <a:defRPr sz="3600">
                <a:solidFill>
                  <a:schemeClr val="accent5">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578507"/>
            <a:ext cx="7164342" cy="814428"/>
          </a:xfrm>
        </p:spPr>
        <p:txBody>
          <a:bodyPr>
            <a:normAutofit/>
          </a:bodyPr>
          <a:lstStyle>
            <a:lvl1pPr marL="0" indent="0" algn="l">
              <a:buNone/>
              <a:defRPr sz="2800" b="0" i="0">
                <a:solidFill>
                  <a:srgbClr val="35E5F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17DAFB-1294-4E8C-B580-70FF57A2902C}"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17DAFB-1294-4E8C-B580-70FF57A2902C}"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17DAFB-1294-4E8C-B580-70FF57A2902C}"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17DAFB-1294-4E8C-B580-70FF57A2902C}"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0CD1-5A39-4C24-BA4B-FD01EAA7DDD8}"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7"/>
            <a:ext cx="7024430" cy="763525"/>
          </a:xfrm>
        </p:spPr>
        <p:txBody>
          <a:bodyPr>
            <a:normAutofit/>
          </a:bodyPr>
          <a:lstStyle>
            <a:lvl1pPr algn="l">
              <a:defRPr sz="3600">
                <a:solidFill>
                  <a:srgbClr val="35E5F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92934"/>
            <a:ext cx="7024430" cy="468141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1230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0F751-76AD-4375-A26B-AA33E56AAA9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8BDE4E16-097B-4914-9750-F6F96723FCEF}"/>
              </a:ext>
            </a:extLst>
          </p:cNvPr>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DEE2CCEC-96A0-41B1-85DD-800D261AEEE1}"/>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0A677BA-C13B-4764-8F23-41A2E7C91F99}"/>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CC08F8C8-22C1-453D-AC1B-BE5C266A9BEE}"/>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1047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9935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5776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700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7286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10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7DAFB-1294-4E8C-B580-70FF57A2902C}"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1552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5283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5403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5657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742495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4628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40200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16474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25021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373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7"/>
            <a:ext cx="7024430" cy="763525"/>
          </a:xfrm>
        </p:spPr>
        <p:txBody>
          <a:bodyPr>
            <a:normAutofit/>
          </a:bodyPr>
          <a:lstStyle>
            <a:lvl1pPr algn="l">
              <a:defRPr sz="3600">
                <a:solidFill>
                  <a:srgbClr val="35E5F7"/>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92934"/>
            <a:ext cx="7024430" cy="468141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7DAFB-1294-4E8C-B580-70FF57A2902C}"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8251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0935C-7AEA-491F-A679-65AA5A6BB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4875D8-D578-4F3F-925A-4E03870C5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908319-AFED-41CA-BCE7-17AB141B9983}"/>
              </a:ext>
            </a:extLst>
          </p:cNvPr>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C352507-1FE6-43D1-ABE6-1676C96761B1}"/>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6FBA4D9-5CB2-4711-85D9-BF6A98C8D929}"/>
              </a:ext>
            </a:extLst>
          </p:cNvPr>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51832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7"/>
            <a:ext cx="7024430" cy="763525"/>
          </a:xfrm>
        </p:spPr>
        <p:txBody>
          <a:bodyPr>
            <a:normAutofit/>
          </a:bodyPr>
          <a:lstStyle>
            <a:lvl1pPr algn="l">
              <a:defRPr sz="3600">
                <a:solidFill>
                  <a:srgbClr val="35E5F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92934"/>
            <a:ext cx="7024430" cy="468141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956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65096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65701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03505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05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84201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88667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693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7DAFB-1294-4E8C-B580-70FF57A2902C}"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67409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84909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50586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988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6102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21367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25947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66552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64505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269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17DAFB-1294-4E8C-B580-70FF57A2902C}"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0202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2533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01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88958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80632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5216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58942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02810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33441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16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6" y="374901"/>
            <a:ext cx="8093365"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2207359"/>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837221"/>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2207359"/>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1" y="2837221"/>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7DAFB-1294-4E8C-B580-70FF57A2902C}" type="datetimeFigureOut">
              <a:rPr lang="en-US" smtClean="0"/>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29601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533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1747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055100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80107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54639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4308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1227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94475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806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17DAFB-1294-4E8C-B580-70FF57A2902C}" type="datetimeFigureOut">
              <a:rPr lang="en-US" smtClean="0"/>
              <a:t>10/24/2021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94702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2121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13098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4024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80972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90064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023527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24614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018033"/>
          </a:xfrm>
        </p:spPr>
        <p:txBody>
          <a:bodyPr>
            <a:normAutofit/>
          </a:bodyPr>
          <a:lstStyle>
            <a:lvl1pPr algn="l">
              <a:defRPr sz="3600" baseline="0">
                <a:solidFill>
                  <a:schemeClr val="accent5">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0"/>
            <a:ext cx="8246070" cy="488655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729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7DAFB-1294-4E8C-B580-70FF57A2902C}" type="datetimeFigureOut">
              <a:rPr lang="en-US" smtClean="0"/>
              <a:t>10/24/2021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17DAFB-1294-4E8C-B580-70FF57A2902C}"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C0CD1-5A39-4C24-BA4B-FD01EAA7DDD8}" type="slidenum">
              <a:rPr lang="en-US" smtClean="0"/>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5.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8.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9.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1.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1.xml"/><Relationship Id="rId1" Type="http://schemas.openxmlformats.org/officeDocument/2006/relationships/slideLayout" Target="../slideLayouts/slideLayout32.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2.xml"/><Relationship Id="rId1" Type="http://schemas.openxmlformats.org/officeDocument/2006/relationships/slideLayout" Target="../slideLayouts/slideLayout33.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3.xml"/><Relationship Id="rId1" Type="http://schemas.openxmlformats.org/officeDocument/2006/relationships/slideLayout" Target="../slideLayouts/slideLayout34.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4.xml"/><Relationship Id="rId1" Type="http://schemas.openxmlformats.org/officeDocument/2006/relationships/slideLayout" Target="../slideLayouts/slideLayout35.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5.xml"/><Relationship Id="rId1" Type="http://schemas.openxmlformats.org/officeDocument/2006/relationships/slideLayout" Target="../slideLayouts/slideLayout36.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6.xml"/><Relationship Id="rId1" Type="http://schemas.openxmlformats.org/officeDocument/2006/relationships/slideLayout" Target="../slideLayouts/slideLayout37.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7.xml"/><Relationship Id="rId1" Type="http://schemas.openxmlformats.org/officeDocument/2006/relationships/slideLayout" Target="../slideLayouts/slideLayout38.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8.xml"/><Relationship Id="rId1" Type="http://schemas.openxmlformats.org/officeDocument/2006/relationships/slideLayout" Target="../slideLayouts/slideLayout39.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9.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0.xml"/><Relationship Id="rId1" Type="http://schemas.openxmlformats.org/officeDocument/2006/relationships/slideLayout" Target="../slideLayouts/slideLayout41.xml"/></Relationships>
</file>

<file path=ppt/slideMasters/_rels/slideMaster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1.xml"/><Relationship Id="rId1" Type="http://schemas.openxmlformats.org/officeDocument/2006/relationships/slideLayout" Target="../slideLayouts/slideLayout42.xml"/></Relationships>
</file>

<file path=ppt/slideMasters/_rels/slideMaster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2.xml"/><Relationship Id="rId1" Type="http://schemas.openxmlformats.org/officeDocument/2006/relationships/slideLayout" Target="../slideLayouts/slideLayout43.xml"/></Relationships>
</file>

<file path=ppt/slideMasters/_rels/slideMaster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3.xml"/><Relationship Id="rId1" Type="http://schemas.openxmlformats.org/officeDocument/2006/relationships/slideLayout" Target="../slideLayouts/slideLayout44.xml"/></Relationships>
</file>

<file path=ppt/slideMasters/_rels/slideMaster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4.xml"/><Relationship Id="rId1" Type="http://schemas.openxmlformats.org/officeDocument/2006/relationships/slideLayout" Target="../slideLayouts/slideLayout45.xml"/></Relationships>
</file>

<file path=ppt/slideMasters/_rels/slideMaster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5.xml"/><Relationship Id="rId1" Type="http://schemas.openxmlformats.org/officeDocument/2006/relationships/slideLayout" Target="../slideLayouts/slideLayout46.xml"/></Relationships>
</file>

<file path=ppt/slideMasters/_rels/slideMaster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6.xml"/><Relationship Id="rId1" Type="http://schemas.openxmlformats.org/officeDocument/2006/relationships/slideLayout" Target="../slideLayouts/slideLayout47.xml"/></Relationships>
</file>

<file path=ppt/slideMasters/_rels/slideMaster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7.xml"/><Relationship Id="rId1" Type="http://schemas.openxmlformats.org/officeDocument/2006/relationships/slideLayout" Target="../slideLayouts/slideLayout48.xml"/></Relationships>
</file>

<file path=ppt/slideMasters/_rels/slideMaster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8.xml"/><Relationship Id="rId1" Type="http://schemas.openxmlformats.org/officeDocument/2006/relationships/slideLayout" Target="../slideLayouts/slideLayout49.xml"/></Relationships>
</file>

<file path=ppt/slideMasters/_rels/slideMaster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9.xml"/><Relationship Id="rId1"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0.xml"/><Relationship Id="rId1" Type="http://schemas.openxmlformats.org/officeDocument/2006/relationships/slideLayout" Target="../slideLayouts/slideLayout51.xml"/></Relationships>
</file>

<file path=ppt/slideMasters/_rels/slideMaster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1.xml"/><Relationship Id="rId1" Type="http://schemas.openxmlformats.org/officeDocument/2006/relationships/slideLayout" Target="../slideLayouts/slideLayout52.xml"/></Relationships>
</file>

<file path=ppt/slideMasters/_rels/slideMaster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2.xml"/><Relationship Id="rId1" Type="http://schemas.openxmlformats.org/officeDocument/2006/relationships/slideLayout" Target="../slideLayouts/slideLayout53.xml"/></Relationships>
</file>

<file path=ppt/slideMasters/_rels/slideMaster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3.xml"/><Relationship Id="rId1" Type="http://schemas.openxmlformats.org/officeDocument/2006/relationships/slideLayout" Target="../slideLayouts/slideLayout54.xml"/></Relationships>
</file>

<file path=ppt/slideMasters/_rels/slideMaster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4.xml"/><Relationship Id="rId1" Type="http://schemas.openxmlformats.org/officeDocument/2006/relationships/slideLayout" Target="../slideLayouts/slideLayout55.xml"/></Relationships>
</file>

<file path=ppt/slideMasters/_rels/slideMaster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5.xml"/><Relationship Id="rId1" Type="http://schemas.openxmlformats.org/officeDocument/2006/relationships/slideLayout" Target="../slideLayouts/slideLayout56.xml"/></Relationships>
</file>

<file path=ppt/slideMasters/_rels/slideMaster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6.xml"/><Relationship Id="rId1" Type="http://schemas.openxmlformats.org/officeDocument/2006/relationships/slideLayout" Target="../slideLayouts/slideLayout57.xml"/></Relationships>
</file>

<file path=ppt/slideMasters/_rels/slideMaster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7.xml"/><Relationship Id="rId1" Type="http://schemas.openxmlformats.org/officeDocument/2006/relationships/slideLayout" Target="../slideLayouts/slideLayout58.xml"/></Relationships>
</file>

<file path=ppt/slideMasters/_rels/slideMaster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8.xml"/><Relationship Id="rId1" Type="http://schemas.openxmlformats.org/officeDocument/2006/relationships/slideLayout" Target="../slideLayouts/slideLayout59.xml"/></Relationships>
</file>

<file path=ppt/slideMasters/_rels/slideMaster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9.xml"/><Relationship Id="rId1"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0.xml"/><Relationship Id="rId1" Type="http://schemas.openxmlformats.org/officeDocument/2006/relationships/slideLayout" Target="../slideLayouts/slideLayout61.xml"/></Relationships>
</file>

<file path=ppt/slideMasters/_rels/slideMaster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1.xml"/><Relationship Id="rId1" Type="http://schemas.openxmlformats.org/officeDocument/2006/relationships/slideLayout" Target="../slideLayouts/slideLayout62.xml"/></Relationships>
</file>

<file path=ppt/slideMasters/_rels/slideMaster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2.xml"/><Relationship Id="rId1" Type="http://schemas.openxmlformats.org/officeDocument/2006/relationships/slideLayout" Target="../slideLayouts/slideLayout63.xml"/></Relationships>
</file>

<file path=ppt/slideMasters/_rels/slideMaster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3.xml"/><Relationship Id="rId1" Type="http://schemas.openxmlformats.org/officeDocument/2006/relationships/slideLayout" Target="../slideLayouts/slideLayout64.xml"/></Relationships>
</file>

<file path=ppt/slideMasters/_rels/slideMaster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4.xml"/><Relationship Id="rId1" Type="http://schemas.openxmlformats.org/officeDocument/2006/relationships/slideLayout" Target="../slideLayouts/slideLayout65.xml"/></Relationships>
</file>

<file path=ppt/slideMasters/_rels/slideMaster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5.xml"/><Relationship Id="rId1" Type="http://schemas.openxmlformats.org/officeDocument/2006/relationships/slideLayout" Target="../slideLayouts/slideLayout66.xml"/></Relationships>
</file>

<file path=ppt/slideMasters/_rels/slideMaster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6.xml"/><Relationship Id="rId1" Type="http://schemas.openxmlformats.org/officeDocument/2006/relationships/slideLayout" Target="../slideLayouts/slideLayout67.xml"/></Relationships>
</file>

<file path=ppt/slideMasters/_rels/slideMaster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7.xml"/><Relationship Id="rId1" Type="http://schemas.openxmlformats.org/officeDocument/2006/relationships/slideLayout" Target="../slideLayouts/slideLayout68.xml"/></Relationships>
</file>

<file path=ppt/slideMasters/_rels/slideMaster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8.xml"/><Relationship Id="rId1" Type="http://schemas.openxmlformats.org/officeDocument/2006/relationships/slideLayout" Target="../slideLayouts/slideLayout69.xml"/></Relationships>
</file>

<file path=ppt/slideMasters/_rels/slideMaster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9.xml"/><Relationship Id="rId1"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_rels/slideMaster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0.xml"/><Relationship Id="rId1" Type="http://schemas.openxmlformats.org/officeDocument/2006/relationships/slideLayout" Target="../slideLayouts/slideLayout71.xml"/></Relationships>
</file>

<file path=ppt/slideMasters/_rels/slideMaster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1.xml"/><Relationship Id="rId1" Type="http://schemas.openxmlformats.org/officeDocument/2006/relationships/slideLayout" Target="../slideLayouts/slideLayout72.xml"/></Relationships>
</file>

<file path=ppt/slideMasters/_rels/slideMaster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2.xml"/><Relationship Id="rId1" Type="http://schemas.openxmlformats.org/officeDocument/2006/relationships/slideLayout" Target="../slideLayouts/slideLayout73.xml"/></Relationships>
</file>

<file path=ppt/slideMasters/_rels/slideMaster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3.xml"/><Relationship Id="rId1" Type="http://schemas.openxmlformats.org/officeDocument/2006/relationships/slideLayout" Target="../slideLayouts/slideLayout74.xml"/></Relationships>
</file>

<file path=ppt/slideMasters/_rels/slideMaster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4.xml"/><Relationship Id="rId1" Type="http://schemas.openxmlformats.org/officeDocument/2006/relationships/slideLayout" Target="../slideLayouts/slideLayout75.xml"/></Relationships>
</file>

<file path=ppt/slideMasters/_rels/slideMaster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5.xml"/><Relationship Id="rId1" Type="http://schemas.openxmlformats.org/officeDocument/2006/relationships/slideLayout" Target="../slideLayouts/slideLayout76.xml"/></Relationships>
</file>

<file path=ppt/slideMasters/_rels/slideMaster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6.xml"/><Relationship Id="rId1" Type="http://schemas.openxmlformats.org/officeDocument/2006/relationships/slideLayout" Target="../slideLayouts/slideLayout77.xml"/></Relationships>
</file>

<file path=ppt/slideMasters/_rels/slideMaster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7.xml"/><Relationship Id="rId1"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7DAFB-1294-4E8C-B580-70FF57A2902C}" type="datetimeFigureOut">
              <a:rPr lang="en-US" smtClean="0"/>
              <a:t>10/24/2021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C0CD1-5A39-4C24-BA4B-FD01EAA7DDD8}" type="slidenum">
              <a:rPr lang="en-US" smtClean="0"/>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916976909"/>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274856903"/>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475928765"/>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107123074"/>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861410841"/>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472309511"/>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71573668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22697545"/>
      </p:ext>
    </p:extLst>
  </p:cSld>
  <p:clrMap bg1="lt1" tx1="dk1" bg2="lt2" tx2="dk2" accent1="accent1" accent2="accent2" accent3="accent3" accent4="accent4" accent5="accent5" accent6="accent6" hlink="hlink" folHlink="folHlink"/>
  <p:sldLayoutIdLst>
    <p:sldLayoutId id="2147483706"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871828517"/>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628147580"/>
      </p:ext>
    </p:extLst>
  </p:cSld>
  <p:clrMap bg1="lt1" tx1="dk1" bg2="lt2" tx2="dk2" accent1="accent1" accent2="accent2" accent3="accent3" accent4="accent4" accent5="accent5" accent6="accent6" hlink="hlink" folHlink="folHlink"/>
  <p:sldLayoutIdLst>
    <p:sldLayoutId id="2147483710"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653399847"/>
      </p:ext>
    </p:extLst>
  </p:cSld>
  <p:clrMap bg1="lt1" tx1="dk1" bg2="lt2" tx2="dk2" accent1="accent1" accent2="accent2" accent3="accent3" accent4="accent4" accent5="accent5" accent6="accent6" hlink="hlink" folHlink="folHlink"/>
  <p:sldLayoutIdLst>
    <p:sldLayoutId id="214748367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288063005"/>
      </p:ext>
    </p:extLst>
  </p:cSld>
  <p:clrMap bg1="lt1" tx1="dk1" bg2="lt2" tx2="dk2" accent1="accent1" accent2="accent2" accent3="accent3" accent4="accent4" accent5="accent5" accent6="accent6" hlink="hlink" folHlink="folHlink"/>
  <p:sldLayoutIdLst>
    <p:sldLayoutId id="214748371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852437098"/>
      </p:ext>
    </p:extLst>
  </p:cSld>
  <p:clrMap bg1="lt1" tx1="dk1" bg2="lt2" tx2="dk2" accent1="accent1" accent2="accent2" accent3="accent3" accent4="accent4" accent5="accent5" accent6="accent6" hlink="hlink" folHlink="folHlink"/>
  <p:sldLayoutIdLst>
    <p:sldLayoutId id="214748371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440887712"/>
      </p:ext>
    </p:extLst>
  </p:cSld>
  <p:clrMap bg1="lt1" tx1="dk1" bg2="lt2" tx2="dk2" accent1="accent1" accent2="accent2" accent3="accent3" accent4="accent4" accent5="accent5" accent6="accent6" hlink="hlink" folHlink="folHlink"/>
  <p:sldLayoutIdLst>
    <p:sldLayoutId id="214748371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525146127"/>
      </p:ext>
    </p:extLst>
  </p:cSld>
  <p:clrMap bg1="lt1" tx1="dk1" bg2="lt2" tx2="dk2" accent1="accent1" accent2="accent2" accent3="accent3" accent4="accent4" accent5="accent5" accent6="accent6" hlink="hlink" folHlink="folHlink"/>
  <p:sldLayoutIdLst>
    <p:sldLayoutId id="214748371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626967197"/>
      </p:ext>
    </p:extLst>
  </p:cSld>
  <p:clrMap bg1="lt1" tx1="dk1" bg2="lt2" tx2="dk2" accent1="accent1" accent2="accent2" accent3="accent3" accent4="accent4" accent5="accent5" accent6="accent6" hlink="hlink" folHlink="folHlink"/>
  <p:sldLayoutIdLst>
    <p:sldLayoutId id="214748372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12630402"/>
      </p:ext>
    </p:extLst>
  </p:cSld>
  <p:clrMap bg1="lt1" tx1="dk1" bg2="lt2" tx2="dk2" accent1="accent1" accent2="accent2" accent3="accent3" accent4="accent4" accent5="accent5" accent6="accent6" hlink="hlink" folHlink="folHlink"/>
  <p:sldLayoutIdLst>
    <p:sldLayoutId id="214748372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841029533"/>
      </p:ext>
    </p:extLst>
  </p:cSld>
  <p:clrMap bg1="lt1" tx1="dk1" bg2="lt2" tx2="dk2" accent1="accent1" accent2="accent2" accent3="accent3" accent4="accent4" accent5="accent5" accent6="accent6" hlink="hlink" folHlink="folHlink"/>
  <p:sldLayoutIdLst>
    <p:sldLayoutId id="214748372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598657906"/>
      </p:ext>
    </p:extLst>
  </p:cSld>
  <p:clrMap bg1="lt1" tx1="dk1" bg2="lt2" tx2="dk2" accent1="accent1" accent2="accent2" accent3="accent3" accent4="accent4" accent5="accent5" accent6="accent6" hlink="hlink" folHlink="folHlink"/>
  <p:sldLayoutIdLst>
    <p:sldLayoutId id="214748372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19655661"/>
      </p:ext>
    </p:extLst>
  </p:cSld>
  <p:clrMap bg1="lt1" tx1="dk1" bg2="lt2" tx2="dk2" accent1="accent1" accent2="accent2" accent3="accent3" accent4="accent4" accent5="accent5" accent6="accent6" hlink="hlink" folHlink="folHlink"/>
  <p:sldLayoutIdLst>
    <p:sldLayoutId id="214748372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90540726"/>
      </p:ext>
    </p:extLst>
  </p:cSld>
  <p:clrMap bg1="lt1" tx1="dk1" bg2="lt2" tx2="dk2" accent1="accent1" accent2="accent2" accent3="accent3" accent4="accent4" accent5="accent5" accent6="accent6" hlink="hlink" folHlink="folHlink"/>
  <p:sldLayoutIdLst>
    <p:sldLayoutId id="214748373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59269173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247212313"/>
      </p:ext>
    </p:extLst>
  </p:cSld>
  <p:clrMap bg1="lt1" tx1="dk1" bg2="lt2" tx2="dk2" accent1="accent1" accent2="accent2" accent3="accent3" accent4="accent4" accent5="accent5" accent6="accent6" hlink="hlink" folHlink="folHlink"/>
  <p:sldLayoutIdLst>
    <p:sldLayoutId id="214748373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595764326"/>
      </p:ext>
    </p:extLst>
  </p:cSld>
  <p:clrMap bg1="lt1" tx1="dk1" bg2="lt2" tx2="dk2" accent1="accent1" accent2="accent2" accent3="accent3" accent4="accent4" accent5="accent5" accent6="accent6" hlink="hlink" folHlink="folHlink"/>
  <p:sldLayoutIdLst>
    <p:sldLayoutId id="214748373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002901860"/>
      </p:ext>
    </p:extLst>
  </p:cSld>
  <p:clrMap bg1="lt1" tx1="dk1" bg2="lt2" tx2="dk2" accent1="accent1" accent2="accent2" accent3="accent3" accent4="accent4" accent5="accent5" accent6="accent6" hlink="hlink" folHlink="folHlink"/>
  <p:sldLayoutIdLst>
    <p:sldLayoutId id="214748373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971125509"/>
      </p:ext>
    </p:extLst>
  </p:cSld>
  <p:clrMap bg1="lt1" tx1="dk1" bg2="lt2" tx2="dk2" accent1="accent1" accent2="accent2" accent3="accent3" accent4="accent4" accent5="accent5" accent6="accent6" hlink="hlink" folHlink="folHlink"/>
  <p:sldLayoutIdLst>
    <p:sldLayoutId id="214748373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03598939"/>
      </p:ext>
    </p:extLst>
  </p:cSld>
  <p:clrMap bg1="lt1" tx1="dk1" bg2="lt2" tx2="dk2" accent1="accent1" accent2="accent2" accent3="accent3" accent4="accent4" accent5="accent5" accent6="accent6" hlink="hlink" folHlink="folHlink"/>
  <p:sldLayoutIdLst>
    <p:sldLayoutId id="214748374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076504749"/>
      </p:ext>
    </p:extLst>
  </p:cSld>
  <p:clrMap bg1="lt1" tx1="dk1" bg2="lt2" tx2="dk2" accent1="accent1" accent2="accent2" accent3="accent3" accent4="accent4" accent5="accent5" accent6="accent6" hlink="hlink" folHlink="folHlink"/>
  <p:sldLayoutIdLst>
    <p:sldLayoutId id="214748374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713673209"/>
      </p:ext>
    </p:extLst>
  </p:cSld>
  <p:clrMap bg1="lt1" tx1="dk1" bg2="lt2" tx2="dk2" accent1="accent1" accent2="accent2" accent3="accent3" accent4="accent4" accent5="accent5" accent6="accent6" hlink="hlink" folHlink="folHlink"/>
  <p:sldLayoutIdLst>
    <p:sldLayoutId id="214748374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87178645"/>
      </p:ext>
    </p:extLst>
  </p:cSld>
  <p:clrMap bg1="lt1" tx1="dk1" bg2="lt2" tx2="dk2" accent1="accent1" accent2="accent2" accent3="accent3" accent4="accent4" accent5="accent5" accent6="accent6" hlink="hlink" folHlink="folHlink"/>
  <p:sldLayoutIdLst>
    <p:sldLayoutId id="214748374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56293173"/>
      </p:ext>
    </p:extLst>
  </p:cSld>
  <p:clrMap bg1="lt1" tx1="dk1" bg2="lt2" tx2="dk2" accent1="accent1" accent2="accent2" accent3="accent3" accent4="accent4" accent5="accent5" accent6="accent6" hlink="hlink" folHlink="folHlink"/>
  <p:sldLayoutIdLst>
    <p:sldLayoutId id="214748374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29243887"/>
      </p:ext>
    </p:extLst>
  </p:cSld>
  <p:clrMap bg1="lt1" tx1="dk1" bg2="lt2" tx2="dk2" accent1="accent1" accent2="accent2" accent3="accent3" accent4="accent4" accent5="accent5" accent6="accent6" hlink="hlink" folHlink="folHlink"/>
  <p:sldLayoutIdLst>
    <p:sldLayoutId id="214748375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46237148"/>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63193027"/>
      </p:ext>
    </p:extLst>
  </p:cSld>
  <p:clrMap bg1="lt1" tx1="dk1" bg2="lt2" tx2="dk2" accent1="accent1" accent2="accent2" accent3="accent3" accent4="accent4" accent5="accent5" accent6="accent6" hlink="hlink" folHlink="folHlink"/>
  <p:sldLayoutIdLst>
    <p:sldLayoutId id="214748375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835287797"/>
      </p:ext>
    </p:extLst>
  </p:cSld>
  <p:clrMap bg1="lt1" tx1="dk1" bg2="lt2" tx2="dk2" accent1="accent1" accent2="accent2" accent3="accent3" accent4="accent4" accent5="accent5" accent6="accent6" hlink="hlink" folHlink="folHlink"/>
  <p:sldLayoutIdLst>
    <p:sldLayoutId id="21474837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222321711"/>
      </p:ext>
    </p:extLst>
  </p:cSld>
  <p:clrMap bg1="lt1" tx1="dk1" bg2="lt2" tx2="dk2" accent1="accent1" accent2="accent2" accent3="accent3" accent4="accent4" accent5="accent5" accent6="accent6" hlink="hlink" folHlink="folHlink"/>
  <p:sldLayoutIdLst>
    <p:sldLayoutId id="214748375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85317691"/>
      </p:ext>
    </p:extLst>
  </p:cSld>
  <p:clrMap bg1="lt1" tx1="dk1" bg2="lt2" tx2="dk2" accent1="accent1" accent2="accent2" accent3="accent3" accent4="accent4" accent5="accent5" accent6="accent6" hlink="hlink" folHlink="folHlink"/>
  <p:sldLayoutIdLst>
    <p:sldLayoutId id="214748375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121654916"/>
      </p:ext>
    </p:extLst>
  </p:cSld>
  <p:clrMap bg1="lt1" tx1="dk1" bg2="lt2" tx2="dk2" accent1="accent1" accent2="accent2" accent3="accent3" accent4="accent4" accent5="accent5" accent6="accent6" hlink="hlink" folHlink="folHlink"/>
  <p:sldLayoutIdLst>
    <p:sldLayoutId id="214748376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2870936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423941405"/>
      </p:ext>
    </p:extLst>
  </p:cSld>
  <p:clrMap bg1="lt1" tx1="dk1" bg2="lt2" tx2="dk2" accent1="accent1" accent2="accent2" accent3="accent3" accent4="accent4" accent5="accent5" accent6="accent6" hlink="hlink" folHlink="folHlink"/>
  <p:sldLayoutIdLst>
    <p:sldLayoutId id="214748376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673967027"/>
      </p:ext>
    </p:extLst>
  </p:cSld>
  <p:clrMap bg1="lt1" tx1="dk1" bg2="lt2" tx2="dk2" accent1="accent1" accent2="accent2" accent3="accent3" accent4="accent4" accent5="accent5" accent6="accent6" hlink="hlink" folHlink="folHlink"/>
  <p:sldLayoutIdLst>
    <p:sldLayoutId id="214748376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122629367"/>
      </p:ext>
    </p:extLst>
  </p:cSld>
  <p:clrMap bg1="lt1" tx1="dk1" bg2="lt2" tx2="dk2" accent1="accent1" accent2="accent2" accent3="accent3" accent4="accent4" accent5="accent5" accent6="accent6" hlink="hlink" folHlink="folHlink"/>
  <p:sldLayoutIdLst>
    <p:sldLayoutId id="214748376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173998578"/>
      </p:ext>
    </p:extLst>
  </p:cSld>
  <p:clrMap bg1="lt1" tx1="dk1" bg2="lt2" tx2="dk2" accent1="accent1" accent2="accent2" accent3="accent3" accent4="accent4" accent5="accent5" accent6="accent6" hlink="hlink" folHlink="folHlink"/>
  <p:sldLayoutIdLst>
    <p:sldLayoutId id="214748377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796511586"/>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541160805"/>
      </p:ext>
    </p:extLst>
  </p:cSld>
  <p:clrMap bg1="lt1" tx1="dk1" bg2="lt2" tx2="dk2" accent1="accent1" accent2="accent2" accent3="accent3" accent4="accent4" accent5="accent5" accent6="accent6" hlink="hlink" folHlink="folHlink"/>
  <p:sldLayoutIdLst>
    <p:sldLayoutId id="21474837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183289954"/>
      </p:ext>
    </p:extLst>
  </p:cSld>
  <p:clrMap bg1="lt1" tx1="dk1" bg2="lt2" tx2="dk2" accent1="accent1" accent2="accent2" accent3="accent3" accent4="accent4" accent5="accent5" accent6="accent6" hlink="hlink" folHlink="folHlink"/>
  <p:sldLayoutIdLst>
    <p:sldLayoutId id="214748377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537696463"/>
      </p:ext>
    </p:extLst>
  </p:cSld>
  <p:clrMap bg1="lt1" tx1="dk1" bg2="lt2" tx2="dk2" accent1="accent1" accent2="accent2" accent3="accent3" accent4="accent4" accent5="accent5" accent6="accent6" hlink="hlink" folHlink="folHlink"/>
  <p:sldLayoutIdLst>
    <p:sldLayoutId id="214748377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095533396"/>
      </p:ext>
    </p:extLst>
  </p:cSld>
  <p:clrMap bg1="lt1" tx1="dk1" bg2="lt2" tx2="dk2" accent1="accent1" accent2="accent2" accent3="accent3" accent4="accent4" accent5="accent5" accent6="accent6" hlink="hlink" folHlink="folHlink"/>
  <p:sldLayoutIdLst>
    <p:sldLayoutId id="214748377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413246280"/>
      </p:ext>
    </p:extLst>
  </p:cSld>
  <p:clrMap bg1="lt1" tx1="dk1" bg2="lt2" tx2="dk2" accent1="accent1" accent2="accent2" accent3="accent3" accent4="accent4" accent5="accent5" accent6="accent6" hlink="hlink" folHlink="folHlink"/>
  <p:sldLayoutIdLst>
    <p:sldLayoutId id="214748378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599116297"/>
      </p:ext>
    </p:extLst>
  </p:cSld>
  <p:clrMap bg1="lt1" tx1="dk1" bg2="lt2" tx2="dk2" accent1="accent1" accent2="accent2" accent3="accent3" accent4="accent4" accent5="accent5" accent6="accent6" hlink="hlink" folHlink="folHlink"/>
  <p:sldLayoutIdLst>
    <p:sldLayoutId id="214748378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161392837"/>
      </p:ext>
    </p:extLst>
  </p:cSld>
  <p:clrMap bg1="lt1" tx1="dk1" bg2="lt2" tx2="dk2" accent1="accent1" accent2="accent2" accent3="accent3" accent4="accent4" accent5="accent5" accent6="accent6" hlink="hlink" folHlink="folHlink"/>
  <p:sldLayoutIdLst>
    <p:sldLayoutId id="214748378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820348149"/>
      </p:ext>
    </p:extLst>
  </p:cSld>
  <p:clrMap bg1="lt1" tx1="dk1" bg2="lt2" tx2="dk2" accent1="accent1" accent2="accent2" accent3="accent3" accent4="accent4" accent5="accent5" accent6="accent6" hlink="hlink" folHlink="folHlink"/>
  <p:sldLayoutIdLst>
    <p:sldLayoutId id="214748378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993106207"/>
      </p:ext>
    </p:extLst>
  </p:cSld>
  <p:clrMap bg1="lt1" tx1="dk1" bg2="lt2" tx2="dk2" accent1="accent1" accent2="accent2" accent3="accent3" accent4="accent4" accent5="accent5" accent6="accent6" hlink="hlink" folHlink="folHlink"/>
  <p:sldLayoutIdLst>
    <p:sldLayoutId id="214748378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935961425"/>
      </p:ext>
    </p:extLst>
  </p:cSld>
  <p:clrMap bg1="lt1" tx1="dk1" bg2="lt2" tx2="dk2" accent1="accent1" accent2="accent2" accent3="accent3" accent4="accent4" accent5="accent5" accent6="accent6" hlink="hlink" folHlink="folHlink"/>
  <p:sldLayoutIdLst>
    <p:sldLayoutId id="214748379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388959083"/>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965174037"/>
      </p:ext>
    </p:extLst>
  </p:cSld>
  <p:clrMap bg1="lt1" tx1="dk1" bg2="lt2" tx2="dk2" accent1="accent1" accent2="accent2" accent3="accent3" accent4="accent4" accent5="accent5" accent6="accent6" hlink="hlink" folHlink="folHlink"/>
  <p:sldLayoutIdLst>
    <p:sldLayoutId id="214748379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829514052"/>
      </p:ext>
    </p:extLst>
  </p:cSld>
  <p:clrMap bg1="lt1" tx1="dk1" bg2="lt2" tx2="dk2" accent1="accent1" accent2="accent2" accent3="accent3" accent4="accent4" accent5="accent5" accent6="accent6" hlink="hlink" folHlink="folHlink"/>
  <p:sldLayoutIdLst>
    <p:sldLayoutId id="214748379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954150346"/>
      </p:ext>
    </p:extLst>
  </p:cSld>
  <p:clrMap bg1="lt1" tx1="dk1" bg2="lt2" tx2="dk2" accent1="accent1" accent2="accent2" accent3="accent3" accent4="accent4" accent5="accent5" accent6="accent6" hlink="hlink" folHlink="folHlink"/>
  <p:sldLayoutIdLst>
    <p:sldLayoutId id="214748379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240055320"/>
      </p:ext>
    </p:extLst>
  </p:cSld>
  <p:clrMap bg1="lt1" tx1="dk1" bg2="lt2" tx2="dk2" accent1="accent1" accent2="accent2" accent3="accent3" accent4="accent4" accent5="accent5" accent6="accent6" hlink="hlink" folHlink="folHlink"/>
  <p:sldLayoutIdLst>
    <p:sldLayoutId id="214748379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834921533"/>
      </p:ext>
    </p:extLst>
  </p:cSld>
  <p:clrMap bg1="lt1" tx1="dk1" bg2="lt2" tx2="dk2" accent1="accent1" accent2="accent2" accent3="accent3" accent4="accent4" accent5="accent5" accent6="accent6" hlink="hlink" folHlink="folHlink"/>
  <p:sldLayoutIdLst>
    <p:sldLayoutId id="214748380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4100098231"/>
      </p:ext>
    </p:extLst>
  </p:cSld>
  <p:clrMap bg1="lt1" tx1="dk1" bg2="lt2" tx2="dk2" accent1="accent1" accent2="accent2" accent3="accent3" accent4="accent4" accent5="accent5" accent6="accent6" hlink="hlink" folHlink="folHlink"/>
  <p:sldLayoutIdLst>
    <p:sldLayoutId id="214748380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000788089"/>
      </p:ext>
    </p:extLst>
  </p:cSld>
  <p:clrMap bg1="lt1" tx1="dk1" bg2="lt2" tx2="dk2" accent1="accent1" accent2="accent2" accent3="accent3" accent4="accent4" accent5="accent5" accent6="accent6" hlink="hlink" folHlink="folHlink"/>
  <p:sldLayoutIdLst>
    <p:sldLayoutId id="214748380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1110870117"/>
      </p:ext>
    </p:extLst>
  </p:cSld>
  <p:clrMap bg1="lt1" tx1="dk1" bg2="lt2" tx2="dk2" accent1="accent1" accent2="accent2" accent3="accent3" accent4="accent4" accent5="accent5" accent6="accent6" hlink="hlink" folHlink="folHlink"/>
  <p:sldLayoutIdLst>
    <p:sldLayoutId id="214748380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983701667"/>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2040732953"/>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0D9CE5-F1F8-4BC5-8302-464D990CBD7D}"/>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28E7FE1-682C-41EF-8333-08A721C40360}"/>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9BD885-028B-432E-BF42-FFDB1487357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solidFill>
                  <a:prstClr val="black">
                    <a:tint val="75000"/>
                  </a:prstClr>
                </a:solidFill>
              </a:rPr>
              <a:pPr/>
              <a:t>10/24/2021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3A2B71C-CD59-499C-9038-836098B94F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574EB20-7E0C-4D72-ACC9-0D46CD7AF3B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FBCC7A40-13C5-4944-95D7-E653D87B2BDE}"/>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val="3900147298"/>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5.png"/><Relationship Id="rId7"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80.png"/><Relationship Id="rId5" Type="http://schemas.openxmlformats.org/officeDocument/2006/relationships/image" Target="../media/image7.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1.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11.png"/><Relationship Id="rId1" Type="http://schemas.openxmlformats.org/officeDocument/2006/relationships/slideLayout" Target="../slideLayouts/slideLayout18.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1.png"/></Relationships>
</file>

<file path=ppt/slides/_rels/slide36.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1.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50.png"/><Relationship Id="rId5" Type="http://schemas.openxmlformats.org/officeDocument/2006/relationships/image" Target="../media/image141.png"/><Relationship Id="rId10" Type="http://schemas.openxmlformats.org/officeDocument/2006/relationships/image" Target="../media/image19.png"/><Relationship Id="rId4" Type="http://schemas.openxmlformats.org/officeDocument/2006/relationships/image" Target="../media/image130.png"/><Relationship Id="rId9"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0.xml"/></Relationships>
</file>

<file path=ppt/slides/_rels/slide8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1.xml"/></Relationships>
</file>

<file path=ppt/slides/_rels/slide8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1.png"/><Relationship Id="rId1" Type="http://schemas.openxmlformats.org/officeDocument/2006/relationships/slideLayout" Target="../slideLayouts/slideLayout7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0" y="1800148"/>
            <a:ext cx="7780330" cy="2443280"/>
          </a:xfrm>
        </p:spPr>
        <p:txBody>
          <a:bodyPr/>
          <a:lstStyle/>
          <a:p>
            <a:r>
              <a:rPr lang="en-US" sz="5400" dirty="0"/>
              <a:t>Hashing </a:t>
            </a:r>
          </a:p>
        </p:txBody>
      </p:sp>
    </p:spTree>
    <p:extLst>
      <p:ext uri="{BB962C8B-B14F-4D97-AF65-F5344CB8AC3E}">
        <p14:creationId xmlns:p14="http://schemas.microsoft.com/office/powerpoint/2010/main" val="723147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Method</a:t>
            </a:r>
          </a:p>
        </p:txBody>
      </p:sp>
      <p:sp>
        <p:nvSpPr>
          <p:cNvPr id="3" name="Content Placeholder 2"/>
          <p:cNvSpPr>
            <a:spLocks noGrp="1"/>
          </p:cNvSpPr>
          <p:nvPr>
            <p:ph idx="1"/>
          </p:nvPr>
        </p:nvSpPr>
        <p:spPr>
          <a:xfrm>
            <a:off x="457200" y="1752600"/>
            <a:ext cx="8229600" cy="4373563"/>
          </a:xfrm>
        </p:spPr>
        <p:txBody>
          <a:bodyPr>
            <a:normAutofit fontScale="92500" lnSpcReduction="20000"/>
          </a:bodyPr>
          <a:lstStyle/>
          <a:p>
            <a:pPr marL="0" indent="0" algn="ctr">
              <a:buNone/>
            </a:pPr>
            <a:r>
              <a:rPr lang="pt-BR" dirty="0"/>
              <a:t>h(k) = floor( n( kA mod 1 ) )</a:t>
            </a:r>
          </a:p>
          <a:p>
            <a:pPr marL="400050" lvl="1" indent="0">
              <a:buNone/>
            </a:pPr>
            <a:endParaRPr lang="en-US" dirty="0"/>
          </a:p>
          <a:p>
            <a:pPr marL="400050" lvl="1" indent="0">
              <a:buNone/>
            </a:pPr>
            <a:r>
              <a:rPr lang="en-US" sz="3000" dirty="0"/>
              <a:t>Here, k is the key and A can be any constant value between 0 and 1  </a:t>
            </a:r>
          </a:p>
          <a:p>
            <a:pPr marL="400050" lvl="1" indent="0">
              <a:buNone/>
            </a:pPr>
            <a:r>
              <a:rPr lang="en-US" sz="3000" dirty="0"/>
              <a:t>Both k and A are multiplied and their fractional part is separated. This is then multiplied with n to get the hash value.</a:t>
            </a:r>
          </a:p>
          <a:p>
            <a:pPr marL="400050" lvl="1" indent="0">
              <a:buNone/>
            </a:pPr>
            <a:endParaRPr lang="en-US" dirty="0"/>
          </a:p>
          <a:p>
            <a:pPr>
              <a:lnSpc>
                <a:spcPct val="120000"/>
              </a:lnSpc>
            </a:pPr>
            <a:r>
              <a:rPr lang="en-US" altLang="en-US" b="1" dirty="0">
                <a:solidFill>
                  <a:schemeClr val="tx1"/>
                </a:solidFill>
              </a:rPr>
              <a:t>Advantage: </a:t>
            </a:r>
            <a:r>
              <a:rPr lang="en-US" altLang="en-US" dirty="0">
                <a:solidFill>
                  <a:schemeClr val="tx1"/>
                </a:solidFill>
              </a:rPr>
              <a:t>Value of </a:t>
            </a:r>
            <a:r>
              <a:rPr lang="en-US" altLang="en-US" b="1" dirty="0"/>
              <a:t>n</a:t>
            </a:r>
            <a:r>
              <a:rPr lang="en-US" altLang="en-US" dirty="0">
                <a:solidFill>
                  <a:schemeClr val="tx1"/>
                </a:solidFill>
              </a:rPr>
              <a:t> is not critical.</a:t>
            </a:r>
            <a:endParaRPr lang="en-US" altLang="en-US" b="1" dirty="0">
              <a:solidFill>
                <a:schemeClr val="tx1"/>
              </a:solidFill>
            </a:endParaRPr>
          </a:p>
          <a:p>
            <a:pPr>
              <a:lnSpc>
                <a:spcPct val="120000"/>
              </a:lnSpc>
            </a:pPr>
            <a:r>
              <a:rPr lang="en-US" altLang="en-US" b="1" dirty="0">
                <a:solidFill>
                  <a:schemeClr val="tx1"/>
                </a:solidFill>
              </a:rPr>
              <a:t>Disadvantage: </a:t>
            </a:r>
            <a:r>
              <a:rPr lang="en-US" altLang="en-US" dirty="0">
                <a:solidFill>
                  <a:schemeClr val="tx1"/>
                </a:solidFill>
              </a:rPr>
              <a:t>Slower than division method</a:t>
            </a:r>
            <a:endParaRPr lang="en-US" dirty="0"/>
          </a:p>
        </p:txBody>
      </p:sp>
    </p:spTree>
    <p:extLst>
      <p:ext uri="{BB962C8B-B14F-4D97-AF65-F5344CB8AC3E}">
        <p14:creationId xmlns:p14="http://schemas.microsoft.com/office/powerpoint/2010/main" val="3097628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9763"/>
          </a:xfrm>
        </p:spPr>
        <p:txBody>
          <a:bodyPr>
            <a:normAutofit/>
          </a:bodyPr>
          <a:lstStyle/>
          <a:p>
            <a:pPr marL="0" indent="0">
              <a:buNone/>
            </a:pPr>
            <a:r>
              <a:rPr lang="en-US" dirty="0"/>
              <a:t>Example </a:t>
            </a:r>
          </a:p>
          <a:p>
            <a:pPr marL="0" indent="0">
              <a:buNone/>
            </a:pPr>
            <a:r>
              <a:rPr lang="en-US" dirty="0"/>
              <a:t>k=123     n=100     A=0.618033 </a:t>
            </a:r>
          </a:p>
          <a:p>
            <a:pPr marL="0" indent="0">
              <a:buNone/>
            </a:pPr>
            <a:r>
              <a:rPr lang="en-US" dirty="0"/>
              <a:t>h(123) = 100 (123 * 0.618033 mod 1) =</a:t>
            </a:r>
          </a:p>
          <a:p>
            <a:pPr marL="0" indent="0">
              <a:buNone/>
            </a:pPr>
            <a:r>
              <a:rPr lang="en-US" dirty="0"/>
              <a:t> 100 (76.018059 mod 1) = ⌊ 100 (0.018059)⌋ = </a:t>
            </a:r>
            <a:r>
              <a:rPr lang="en-US" dirty="0">
                <a:solidFill>
                  <a:srgbClr val="C00000"/>
                </a:solidFill>
              </a:rPr>
              <a:t>1</a:t>
            </a:r>
          </a:p>
          <a:p>
            <a:pPr marL="0" indent="0">
              <a:buNone/>
            </a:pPr>
            <a:endParaRPr lang="en-US" dirty="0"/>
          </a:p>
          <a:p>
            <a:pPr marL="0" indent="0">
              <a:buNone/>
            </a:pPr>
            <a:r>
              <a:rPr lang="en-US" dirty="0"/>
              <a:t>k=150     n=100     A=0.618033 </a:t>
            </a:r>
          </a:p>
          <a:p>
            <a:pPr marL="0" indent="0">
              <a:buNone/>
            </a:pPr>
            <a:r>
              <a:rPr lang="en-US" dirty="0"/>
              <a:t>h(150) = 100 (150 * 0.618033 mod 1) =</a:t>
            </a:r>
          </a:p>
          <a:p>
            <a:pPr marL="0" indent="0">
              <a:buNone/>
            </a:pPr>
            <a:r>
              <a:rPr lang="en-US" dirty="0"/>
              <a:t> 100 (</a:t>
            </a:r>
            <a:r>
              <a:rPr lang="en-US" dirty="0" smtClean="0"/>
              <a:t>92.70495 </a:t>
            </a:r>
            <a:r>
              <a:rPr lang="en-US" dirty="0"/>
              <a:t>mod 1) = ⌊ 100 (0.70495) ⌋ = </a:t>
            </a:r>
            <a:r>
              <a:rPr lang="en-US" dirty="0">
                <a:solidFill>
                  <a:srgbClr val="C00000"/>
                </a:solidFill>
              </a:rPr>
              <a:t>70</a:t>
            </a:r>
          </a:p>
          <a:p>
            <a:pPr marL="0" indent="0">
              <a:buNone/>
            </a:pPr>
            <a:endParaRPr lang="en-US" dirty="0">
              <a:solidFill>
                <a:srgbClr val="C00000"/>
              </a:solidFill>
            </a:endParaRPr>
          </a:p>
        </p:txBody>
      </p:sp>
    </p:spTree>
    <p:extLst>
      <p:ext uri="{BB962C8B-B14F-4D97-AF65-F5344CB8AC3E}">
        <p14:creationId xmlns:p14="http://schemas.microsoft.com/office/powerpoint/2010/main" val="281403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Mid </a:t>
            </a:r>
            <a:r>
              <a:rPr lang="en-US" b="1" dirty="0">
                <a:latin typeface="+mn-lt"/>
              </a:rPr>
              <a:t>Square</a:t>
            </a:r>
            <a:r>
              <a:rPr lang="en-US" b="1" dirty="0"/>
              <a:t> Method</a:t>
            </a:r>
            <a:br>
              <a:rPr lang="en-US" b="1" dirty="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mid square method is a very good hash function. It involves squaring the value of the key and then extracting the middle r digits as the hash value. The value of (r) can be decided according to the size (n) of the hash table. </a:t>
            </a:r>
          </a:p>
          <a:p>
            <a:pPr marL="0" indent="0">
              <a:buNone/>
            </a:pPr>
            <a:r>
              <a:rPr lang="en-US" dirty="0"/>
              <a:t>Ex:- n= 10 </a:t>
            </a:r>
            <a:r>
              <a:rPr lang="en-US" dirty="0">
                <a:sym typeface="Wingdings" panose="05000000000000000000" pitchFamily="2" charset="2"/>
              </a:rPr>
              <a:t> r= 1 bit</a:t>
            </a:r>
          </a:p>
          <a:p>
            <a:pPr marL="0" indent="0">
              <a:buNone/>
            </a:pPr>
            <a:r>
              <a:rPr lang="en-US" dirty="0">
                <a:sym typeface="Wingdings" panose="05000000000000000000" pitchFamily="2" charset="2"/>
              </a:rPr>
              <a:t>n= 100  r= 2 bits</a:t>
            </a:r>
          </a:p>
          <a:p>
            <a:pPr marL="0" indent="0">
              <a:buNone/>
            </a:pPr>
            <a:r>
              <a:rPr lang="en-US" dirty="0">
                <a:sym typeface="Wingdings" panose="05000000000000000000" pitchFamily="2" charset="2"/>
              </a:rPr>
              <a:t>n= 1000  r= 3 bits</a:t>
            </a:r>
          </a:p>
          <a:p>
            <a:pPr marL="0" indent="0">
              <a:buNone/>
            </a:pPr>
            <a:endParaRPr lang="en-US" dirty="0"/>
          </a:p>
          <a:p>
            <a:pPr>
              <a:lnSpc>
                <a:spcPct val="120000"/>
              </a:lnSpc>
            </a:pPr>
            <a:r>
              <a:rPr lang="en-US" altLang="en-US" b="1" dirty="0">
                <a:solidFill>
                  <a:schemeClr val="tx1"/>
                </a:solidFill>
              </a:rPr>
              <a:t>Advantage: </a:t>
            </a:r>
            <a:r>
              <a:rPr lang="en-US" altLang="en-US" dirty="0">
                <a:solidFill>
                  <a:schemeClr val="tx1"/>
                </a:solidFill>
              </a:rPr>
              <a:t>Collisions are much more less</a:t>
            </a:r>
          </a:p>
          <a:p>
            <a:pPr>
              <a:lnSpc>
                <a:spcPct val="120000"/>
              </a:lnSpc>
            </a:pPr>
            <a:r>
              <a:rPr lang="en-US" altLang="en-US" b="1" dirty="0">
                <a:solidFill>
                  <a:schemeClr val="tx1"/>
                </a:solidFill>
              </a:rPr>
              <a:t>Disadvantage: </a:t>
            </a:r>
            <a:r>
              <a:rPr lang="en-US" altLang="en-US" dirty="0">
                <a:solidFill>
                  <a:schemeClr val="tx1"/>
                </a:solidFill>
              </a:rPr>
              <a:t>Difficult to calculate square of large values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3203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0"/>
                <a:ext cx="8915400" cy="5334000"/>
              </a:xfrm>
            </p:spPr>
            <p:txBody>
              <a:bodyPr>
                <a:normAutofit fontScale="77500" lnSpcReduction="20000"/>
              </a:bodyPr>
              <a:lstStyle/>
              <a:p>
                <a:pPr marL="0" indent="0">
                  <a:buNone/>
                </a:pPr>
                <a:r>
                  <a:rPr lang="en-US" dirty="0"/>
                  <a:t>Examples:- </a:t>
                </a:r>
              </a:p>
              <a:p>
                <a:pPr>
                  <a:buFontTx/>
                  <a:buChar char="-"/>
                </a:pPr>
                <a:r>
                  <a:rPr lang="en-US" dirty="0"/>
                  <a:t>k = 120     n=10                              	        </a:t>
                </a:r>
                <a:r>
                  <a:rPr lang="pt-BR" dirty="0"/>
                  <a:t>0</a:t>
                </a:r>
                <a:r>
                  <a:rPr lang="pt-BR" dirty="0">
                    <a:sym typeface="Wingdings" panose="05000000000000000000" pitchFamily="2" charset="2"/>
                  </a:rPr>
                  <a:t>9</a:t>
                </a:r>
                <a:endParaRPr lang="en-US" dirty="0"/>
              </a:p>
              <a:p>
                <a:pPr marL="0" indent="0">
                  <a:buNone/>
                </a:pPr>
                <a:r>
                  <a:rPr lang="en-US" dirty="0"/>
                  <a:t> </a:t>
                </a:r>
                <a14:m>
                  <m:oMath xmlns:m="http://schemas.openxmlformats.org/officeDocument/2006/math">
                    <m:sSup>
                      <m:sSupPr>
                        <m:ctrlPr>
                          <a:rPr lang="pt-BR" i="1">
                            <a:latin typeface="Cambria Math"/>
                          </a:rPr>
                        </m:ctrlPr>
                      </m:sSupPr>
                      <m:e>
                        <m:r>
                          <a:rPr lang="en-US" i="1">
                            <a:latin typeface="Cambria Math"/>
                          </a:rPr>
                          <m:t>𝑘</m:t>
                        </m:r>
                      </m:e>
                      <m:sup>
                        <m:r>
                          <a:rPr lang="en-US" i="1">
                            <a:latin typeface="Cambria Math"/>
                          </a:rPr>
                          <m:t>2</m:t>
                        </m:r>
                      </m:sup>
                    </m:sSup>
                    <m:r>
                      <a:rPr lang="en-US" i="1">
                        <a:latin typeface="Cambria Math"/>
                      </a:rPr>
                      <m:t> </m:t>
                    </m:r>
                  </m:oMath>
                </a14:m>
                <a:r>
                  <a:rPr lang="en-US" dirty="0"/>
                  <a:t>= 14</a:t>
                </a:r>
                <a:r>
                  <a:rPr lang="en-US" dirty="0">
                    <a:solidFill>
                      <a:srgbClr val="C00000"/>
                    </a:solidFill>
                  </a:rPr>
                  <a:t>4</a:t>
                </a:r>
                <a:r>
                  <a:rPr lang="en-US" dirty="0"/>
                  <a:t>00          h(120 ) = 4</a:t>
                </a:r>
              </a:p>
              <a:p>
                <a:pPr marL="0" indent="0">
                  <a:buNone/>
                </a:pPr>
                <a:endParaRPr lang="en-US" dirty="0"/>
              </a:p>
              <a:p>
                <a:pPr marL="0" indent="0">
                  <a:buNone/>
                </a:pPr>
                <a:r>
                  <a:rPr lang="pt-BR" dirty="0"/>
                  <a:t>- k = 50    n=100                                                    0</a:t>
                </a:r>
                <a:r>
                  <a:rPr lang="pt-BR" dirty="0">
                    <a:sym typeface="Wingdings" panose="05000000000000000000" pitchFamily="2" charset="2"/>
                  </a:rPr>
                  <a:t>99</a:t>
                </a:r>
                <a:endParaRPr lang="pt-BR" dirty="0"/>
              </a:p>
              <a:p>
                <a:pPr marL="0" indent="0">
                  <a:buNone/>
                </a:pPr>
                <a:r>
                  <a:rPr lang="pt-BR" dirty="0"/>
                  <a:t> </a:t>
                </a:r>
                <a14:m>
                  <m:oMath xmlns:m="http://schemas.openxmlformats.org/officeDocument/2006/math">
                    <m:sSup>
                      <m:sSupPr>
                        <m:ctrlPr>
                          <a:rPr lang="pt-BR" i="1">
                            <a:latin typeface="Cambria Math"/>
                          </a:rPr>
                        </m:ctrlPr>
                      </m:sSupPr>
                      <m:e>
                        <m:r>
                          <a:rPr lang="en-US" i="1">
                            <a:latin typeface="Cambria Math"/>
                          </a:rPr>
                          <m:t>𝑘</m:t>
                        </m:r>
                      </m:e>
                      <m:sup>
                        <m:r>
                          <a:rPr lang="en-US" i="1">
                            <a:latin typeface="Cambria Math"/>
                          </a:rPr>
                          <m:t>2</m:t>
                        </m:r>
                      </m:sup>
                    </m:sSup>
                  </m:oMath>
                </a14:m>
                <a:r>
                  <a:rPr lang="pt-BR" dirty="0"/>
                  <a:t> =2</a:t>
                </a:r>
                <a:r>
                  <a:rPr lang="pt-BR" dirty="0">
                    <a:solidFill>
                      <a:srgbClr val="C00000"/>
                    </a:solidFill>
                  </a:rPr>
                  <a:t>50</a:t>
                </a:r>
                <a:r>
                  <a:rPr lang="pt-BR" dirty="0"/>
                  <a:t>0                h(50) = 50</a:t>
                </a:r>
                <a:endParaRPr lang="en-US" dirty="0"/>
              </a:p>
              <a:p>
                <a:pPr marL="0" indent="0">
                  <a:buNone/>
                </a:pPr>
                <a:endParaRPr lang="en-US" dirty="0"/>
              </a:p>
              <a:p>
                <a:pPr>
                  <a:buFontTx/>
                  <a:buChar char="-"/>
                </a:pPr>
                <a:r>
                  <a:rPr lang="en-US" dirty="0"/>
                  <a:t>k = 1234  n=1000			        </a:t>
                </a:r>
                <a:r>
                  <a:rPr lang="pt-BR" dirty="0"/>
                  <a:t>0</a:t>
                </a:r>
                <a:r>
                  <a:rPr lang="pt-BR" dirty="0">
                    <a:sym typeface="Wingdings" panose="05000000000000000000" pitchFamily="2" charset="2"/>
                  </a:rPr>
                  <a:t>199</a:t>
                </a:r>
                <a:endParaRPr lang="en-US" dirty="0"/>
              </a:p>
              <a:p>
                <a:pPr marL="0" indent="0">
                  <a:buNone/>
                </a:pPr>
                <a:r>
                  <a:rPr lang="en-US" dirty="0"/>
                  <a:t> </a:t>
                </a:r>
                <a14:m>
                  <m:oMath xmlns:m="http://schemas.openxmlformats.org/officeDocument/2006/math">
                    <m:sSup>
                      <m:sSupPr>
                        <m:ctrlPr>
                          <a:rPr lang="pt-BR" i="1">
                            <a:latin typeface="Cambria Math"/>
                          </a:rPr>
                        </m:ctrlPr>
                      </m:sSupPr>
                      <m:e>
                        <m:r>
                          <a:rPr lang="en-US" i="1">
                            <a:latin typeface="Cambria Math"/>
                          </a:rPr>
                          <m:t>𝑘</m:t>
                        </m:r>
                      </m:e>
                      <m:sup>
                        <m:r>
                          <a:rPr lang="en-US" i="1">
                            <a:latin typeface="Cambria Math"/>
                          </a:rPr>
                          <m:t>2</m:t>
                        </m:r>
                      </m:sup>
                    </m:sSup>
                    <m:r>
                      <a:rPr lang="en-US" i="1">
                        <a:latin typeface="Cambria Math"/>
                      </a:rPr>
                      <m:t> </m:t>
                    </m:r>
                  </m:oMath>
                </a14:m>
                <a:r>
                  <a:rPr lang="en-US" dirty="0"/>
                  <a:t>= 15</a:t>
                </a:r>
                <a:r>
                  <a:rPr lang="en-US" dirty="0">
                    <a:solidFill>
                      <a:srgbClr val="C00000"/>
                    </a:solidFill>
                  </a:rPr>
                  <a:t>227</a:t>
                </a:r>
                <a:r>
                  <a:rPr lang="en-US" dirty="0"/>
                  <a:t>56         h(1234 ) = 227 </a:t>
                </a:r>
              </a:p>
              <a:p>
                <a:pPr marL="0" indent="0">
                  <a:buNone/>
                </a:pPr>
                <a:endParaRPr lang="pt-BR" dirty="0"/>
              </a:p>
              <a:p>
                <a:pPr>
                  <a:buFontTx/>
                  <a:buChar char="-"/>
                </a:pPr>
                <a:r>
                  <a:rPr lang="en-US" dirty="0"/>
                  <a:t>k= 110, n = 200                                               0</a:t>
                </a:r>
                <a:r>
                  <a:rPr lang="en-US" dirty="0">
                    <a:sym typeface="Wingdings" panose="05000000000000000000" pitchFamily="2" charset="2"/>
                  </a:rPr>
                  <a:t>199</a:t>
                </a:r>
                <a:endParaRPr lang="en-US" dirty="0"/>
              </a:p>
              <a:p>
                <a:pPr marL="0" indent="0">
                  <a:buNone/>
                </a:pPr>
                <a:r>
                  <a:rPr lang="pt-BR" dirty="0"/>
                  <a:t> </a:t>
                </a:r>
                <a14:m>
                  <m:oMath xmlns:m="http://schemas.openxmlformats.org/officeDocument/2006/math">
                    <m:sSup>
                      <m:sSupPr>
                        <m:ctrlPr>
                          <a:rPr lang="pt-BR" i="1" smtClean="0">
                            <a:latin typeface="Cambria Math"/>
                          </a:rPr>
                        </m:ctrlPr>
                      </m:sSupPr>
                      <m:e>
                        <m:r>
                          <a:rPr lang="en-US" b="0" i="1" smtClean="0">
                            <a:latin typeface="Cambria Math"/>
                          </a:rPr>
                          <m:t>𝑘</m:t>
                        </m:r>
                      </m:e>
                      <m:sup>
                        <m:r>
                          <a:rPr lang="en-US" b="0" i="1" smtClean="0">
                            <a:latin typeface="Cambria Math"/>
                          </a:rPr>
                          <m:t>2</m:t>
                        </m:r>
                      </m:sup>
                    </m:sSup>
                  </m:oMath>
                </a14:m>
                <a:r>
                  <a:rPr lang="pt-BR" dirty="0"/>
                  <a:t> =1</a:t>
                </a:r>
                <a:r>
                  <a:rPr lang="pt-BR" dirty="0">
                    <a:solidFill>
                      <a:srgbClr val="C00000"/>
                    </a:solidFill>
                  </a:rPr>
                  <a:t>210</a:t>
                </a:r>
                <a:r>
                  <a:rPr lang="pt-BR" dirty="0"/>
                  <a:t>0  </a:t>
                </a:r>
                <a:r>
                  <a:rPr lang="pt-BR" dirty="0">
                    <a:solidFill>
                      <a:srgbClr val="C00000"/>
                    </a:solidFill>
                  </a:rPr>
                  <a:t>210%200=10</a:t>
                </a:r>
                <a:r>
                  <a:rPr lang="pt-BR" dirty="0"/>
                  <a:t>      h(50) = 10</a:t>
                </a:r>
              </a:p>
              <a:p>
                <a:pPr marL="0" indent="0">
                  <a:buNone/>
                </a:pPr>
                <a:endParaRPr lang="en-US" dirty="0"/>
              </a:p>
              <a:p>
                <a:pPr marL="0" indent="0">
                  <a:buNone/>
                </a:pPr>
                <a:r>
                  <a:rPr lang="en-US" dirty="0"/>
                  <a:t>- k = 5642  n=1000 			        </a:t>
                </a:r>
                <a:r>
                  <a:rPr lang="pt-BR" dirty="0"/>
                  <a:t>0</a:t>
                </a:r>
                <a:r>
                  <a:rPr lang="pt-BR" dirty="0">
                    <a:sym typeface="Wingdings" panose="05000000000000000000" pitchFamily="2" charset="2"/>
                  </a:rPr>
                  <a:t>99</a:t>
                </a:r>
                <a:r>
                  <a:rPr lang="en-US" dirty="0">
                    <a:sym typeface="Wingdings" panose="05000000000000000000" pitchFamily="2" charset="2"/>
                  </a:rPr>
                  <a:t>9</a:t>
                </a:r>
                <a:endParaRPr lang="en-US" dirty="0"/>
              </a:p>
              <a:p>
                <a:pPr marL="0" indent="0">
                  <a:buNone/>
                </a:pPr>
                <a14:m>
                  <m:oMath xmlns:m="http://schemas.openxmlformats.org/officeDocument/2006/math">
                    <m:sSup>
                      <m:sSupPr>
                        <m:ctrlPr>
                          <a:rPr lang="pt-BR" i="1" smtClean="0">
                            <a:latin typeface="Cambria Math"/>
                          </a:rPr>
                        </m:ctrlPr>
                      </m:sSupPr>
                      <m:e>
                        <m:r>
                          <a:rPr lang="en-US" b="0" i="1" smtClean="0">
                            <a:latin typeface="Cambria Math"/>
                          </a:rPr>
                          <m:t>𝑘</m:t>
                        </m:r>
                      </m:e>
                      <m:sup>
                        <m:r>
                          <a:rPr lang="en-US" b="0" i="1" smtClean="0">
                            <a:latin typeface="Cambria Math"/>
                          </a:rPr>
                          <m:t>2</m:t>
                        </m:r>
                      </m:sup>
                    </m:sSup>
                    <m:r>
                      <a:rPr lang="en-US" b="0" i="1" smtClean="0">
                        <a:latin typeface="Cambria Math"/>
                      </a:rPr>
                      <m:t> </m:t>
                    </m:r>
                  </m:oMath>
                </a14:m>
                <a:r>
                  <a:rPr lang="en-US" dirty="0"/>
                  <a:t>= 31</a:t>
                </a:r>
                <a:r>
                  <a:rPr lang="en-US" dirty="0">
                    <a:solidFill>
                      <a:srgbClr val="C00000"/>
                    </a:solidFill>
                  </a:rPr>
                  <a:t>8321</a:t>
                </a:r>
                <a:r>
                  <a:rPr lang="en-US" dirty="0"/>
                  <a:t>64    </a:t>
                </a:r>
                <a:r>
                  <a:rPr lang="en-US" dirty="0">
                    <a:solidFill>
                      <a:srgbClr val="C00000"/>
                    </a:solidFill>
                  </a:rPr>
                  <a:t>8321%1000=321</a:t>
                </a:r>
                <a:r>
                  <a:rPr lang="en-US" dirty="0"/>
                  <a:t>  h (k) = 321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0"/>
                <a:ext cx="8915400" cy="5334000"/>
              </a:xfrm>
              <a:blipFill rotWithShape="1">
                <a:blip r:embed="rId2"/>
                <a:stretch>
                  <a:fillRect l="-958" t="-1829"/>
                </a:stretch>
              </a:blipFill>
            </p:spPr>
            <p:txBody>
              <a:bodyPr/>
              <a:lstStyle/>
              <a:p>
                <a:r>
                  <a:rPr lang="en-US">
                    <a:noFill/>
                  </a:rPr>
                  <a:t> </a:t>
                </a:r>
              </a:p>
            </p:txBody>
          </p:sp>
        </mc:Fallback>
      </mc:AlternateContent>
    </p:spTree>
    <p:extLst>
      <p:ext uri="{BB962C8B-B14F-4D97-AF65-F5344CB8AC3E}">
        <p14:creationId xmlns:p14="http://schemas.microsoft.com/office/powerpoint/2010/main" val="88916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066800"/>
          </a:xfrm>
        </p:spPr>
        <p:txBody>
          <a:bodyPr/>
          <a:lstStyle/>
          <a:p>
            <a:r>
              <a:rPr lang="en-US" dirty="0"/>
              <a:t>Folding Method</a:t>
            </a:r>
          </a:p>
        </p:txBody>
      </p:sp>
      <p:sp>
        <p:nvSpPr>
          <p:cNvPr id="3" name="Content Placeholder 2"/>
          <p:cNvSpPr>
            <a:spLocks noGrp="1"/>
          </p:cNvSpPr>
          <p:nvPr>
            <p:ph idx="1"/>
          </p:nvPr>
        </p:nvSpPr>
        <p:spPr>
          <a:xfrm>
            <a:off x="457200" y="1600200"/>
            <a:ext cx="8229600" cy="5257800"/>
          </a:xfrm>
        </p:spPr>
        <p:txBody>
          <a:bodyPr>
            <a:normAutofit/>
          </a:bodyPr>
          <a:lstStyle/>
          <a:p>
            <a:pPr marL="400050" lvl="1" indent="0">
              <a:buNone/>
            </a:pPr>
            <a:r>
              <a:rPr lang="en-US" dirty="0"/>
              <a:t>Partition the key K into number of parts, like K1,K2,.....</a:t>
            </a:r>
            <a:r>
              <a:rPr lang="en-US" dirty="0" err="1"/>
              <a:t>Kn</a:t>
            </a:r>
            <a:r>
              <a:rPr lang="en-US" dirty="0"/>
              <a:t>, then add the parts together.</a:t>
            </a:r>
          </a:p>
          <a:p>
            <a:pPr marL="400050" lvl="1" indent="0">
              <a:buNone/>
            </a:pPr>
            <a:r>
              <a:rPr lang="en-US" dirty="0"/>
              <a:t>Notice that the partition depends </a:t>
            </a:r>
            <a:r>
              <a:rPr lang="en-US" dirty="0">
                <a:solidFill>
                  <a:srgbClr val="C00000"/>
                </a:solidFill>
              </a:rPr>
              <a:t>on</a:t>
            </a:r>
            <a:r>
              <a:rPr lang="en-US" dirty="0"/>
              <a:t> </a:t>
            </a:r>
            <a:r>
              <a:rPr lang="en-US" dirty="0">
                <a:solidFill>
                  <a:srgbClr val="C00000"/>
                </a:solidFill>
              </a:rPr>
              <a:t>the address size</a:t>
            </a:r>
          </a:p>
          <a:p>
            <a:pPr marL="400050" lvl="1" indent="0">
              <a:buNone/>
            </a:pPr>
            <a:r>
              <a:rPr lang="en-US" dirty="0"/>
              <a:t>- If we have the key 12345678 and the address space is 3</a:t>
            </a:r>
          </a:p>
          <a:p>
            <a:pPr marL="400050" lvl="1" indent="0">
              <a:buNone/>
            </a:pPr>
            <a:r>
              <a:rPr lang="en-US" dirty="0"/>
              <a:t>Then we will divide our key into 123,456,78 </a:t>
            </a:r>
          </a:p>
          <a:p>
            <a:pPr marL="400050" lvl="1" indent="0">
              <a:buNone/>
            </a:pPr>
            <a:endParaRPr lang="en-US" dirty="0"/>
          </a:p>
          <a:p>
            <a:pPr marL="400050" lvl="1" indent="0">
              <a:buNone/>
            </a:pPr>
            <a:r>
              <a:rPr lang="en-US" dirty="0"/>
              <a:t>- If the address space is 4 </a:t>
            </a:r>
          </a:p>
          <a:p>
            <a:pPr marL="400050" lvl="1" indent="0">
              <a:buNone/>
            </a:pPr>
            <a:r>
              <a:rPr lang="en-US" dirty="0"/>
              <a:t>Then we will divide our key into 1234,5678 </a:t>
            </a:r>
          </a:p>
          <a:p>
            <a:pPr marL="400050" lvl="1" indent="0">
              <a:buNone/>
            </a:pPr>
            <a:endParaRPr lang="en-US" dirty="0"/>
          </a:p>
          <a:p>
            <a:pPr marL="400050" lvl="1" indent="0">
              <a:buNone/>
            </a:pPr>
            <a:endParaRPr lang="en-US" dirty="0"/>
          </a:p>
          <a:p>
            <a:pPr marL="400050" lvl="1" indent="0">
              <a:buNone/>
            </a:pPr>
            <a:endParaRPr lang="en-US" dirty="0"/>
          </a:p>
        </p:txBody>
      </p:sp>
    </p:spTree>
    <p:extLst>
      <p:ext uri="{BB962C8B-B14F-4D97-AF65-F5344CB8AC3E}">
        <p14:creationId xmlns:p14="http://schemas.microsoft.com/office/powerpoint/2010/main" val="4011517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rmAutofit fontScale="77500" lnSpcReduction="20000"/>
          </a:bodyPr>
          <a:lstStyle/>
          <a:p>
            <a:pPr lvl="1"/>
            <a:r>
              <a:rPr lang="en-US" b="1" dirty="0"/>
              <a:t>Fold‐shifting: </a:t>
            </a:r>
            <a:r>
              <a:rPr lang="en-US" dirty="0"/>
              <a:t>Here actual values of each parts of key are added.</a:t>
            </a:r>
          </a:p>
          <a:p>
            <a:pPr lvl="2"/>
            <a:r>
              <a:rPr lang="en-US" dirty="0"/>
              <a:t>Suppose, the key is : 12345678, and the required address is of two digits (0</a:t>
            </a:r>
            <a:r>
              <a:rPr lang="en-US" dirty="0">
                <a:sym typeface="Wingdings" panose="05000000000000000000" pitchFamily="2" charset="2"/>
              </a:rPr>
              <a:t>99)</a:t>
            </a:r>
            <a:endParaRPr lang="en-US" dirty="0"/>
          </a:p>
          <a:p>
            <a:pPr lvl="2"/>
            <a:r>
              <a:rPr lang="en-US" dirty="0"/>
              <a:t>Then break the key into: 12, 34, 56, 78.</a:t>
            </a:r>
          </a:p>
          <a:p>
            <a:pPr lvl="2"/>
            <a:r>
              <a:rPr lang="en-US" dirty="0"/>
              <a:t>Add these, we get 12 + 34 + 56 + 78 : 180</a:t>
            </a:r>
          </a:p>
          <a:p>
            <a:pPr lvl="2"/>
            <a:r>
              <a:rPr lang="en-US" dirty="0"/>
              <a:t>180 % 100 = 80</a:t>
            </a:r>
          </a:p>
          <a:p>
            <a:pPr marL="914400" lvl="2" indent="0">
              <a:buNone/>
            </a:pPr>
            <a:r>
              <a:rPr lang="en-US" dirty="0">
                <a:solidFill>
                  <a:srgbClr val="C00000"/>
                </a:solidFill>
              </a:rPr>
              <a:t>We get 80 as location</a:t>
            </a:r>
          </a:p>
          <a:p>
            <a:pPr marL="914400" lvl="2" indent="0">
              <a:buNone/>
            </a:pPr>
            <a:endParaRPr lang="en-US" dirty="0"/>
          </a:p>
          <a:p>
            <a:pPr lvl="1"/>
            <a:r>
              <a:rPr lang="en-US" b="1" dirty="0"/>
              <a:t>Fold‐boundary: </a:t>
            </a:r>
            <a:r>
              <a:rPr lang="en-US" dirty="0"/>
              <a:t>Here we reverse the values of  the outer parts and then we add the numbers.</a:t>
            </a:r>
          </a:p>
          <a:p>
            <a:pPr lvl="2"/>
            <a:r>
              <a:rPr lang="en-US" dirty="0"/>
              <a:t>Suppose, the key is : 12345678, and the required address is of two digits (0</a:t>
            </a:r>
            <a:r>
              <a:rPr lang="en-US" dirty="0">
                <a:sym typeface="Wingdings" panose="05000000000000000000" pitchFamily="2" charset="2"/>
              </a:rPr>
              <a:t>99)</a:t>
            </a:r>
            <a:endParaRPr lang="en-US" dirty="0"/>
          </a:p>
          <a:p>
            <a:pPr lvl="2"/>
            <a:r>
              <a:rPr lang="en-US" dirty="0"/>
              <a:t>Then break the key into: 21, 34, 56, 87.</a:t>
            </a:r>
          </a:p>
          <a:p>
            <a:pPr lvl="2"/>
            <a:r>
              <a:rPr lang="en-US" dirty="0"/>
              <a:t>Add these, we get </a:t>
            </a:r>
            <a:r>
              <a:rPr lang="en-US" dirty="0">
                <a:solidFill>
                  <a:srgbClr val="C00000"/>
                </a:solidFill>
              </a:rPr>
              <a:t>21</a:t>
            </a:r>
            <a:r>
              <a:rPr lang="en-US" dirty="0"/>
              <a:t> + 34 + 56 + </a:t>
            </a:r>
            <a:r>
              <a:rPr lang="en-US" dirty="0">
                <a:solidFill>
                  <a:srgbClr val="C00000"/>
                </a:solidFill>
              </a:rPr>
              <a:t>87</a:t>
            </a:r>
            <a:r>
              <a:rPr lang="en-US" dirty="0"/>
              <a:t> : 198,</a:t>
            </a:r>
          </a:p>
          <a:p>
            <a:pPr lvl="2"/>
            <a:r>
              <a:rPr lang="en-US" dirty="0"/>
              <a:t>198 % 100 = 98</a:t>
            </a:r>
          </a:p>
          <a:p>
            <a:pPr marL="914400" lvl="2" indent="0">
              <a:buNone/>
            </a:pPr>
            <a:r>
              <a:rPr lang="en-US" dirty="0">
                <a:solidFill>
                  <a:srgbClr val="C00000"/>
                </a:solidFill>
              </a:rPr>
              <a:t>We get 98 as location</a:t>
            </a:r>
          </a:p>
        </p:txBody>
      </p:sp>
    </p:spTree>
    <p:extLst>
      <p:ext uri="{BB962C8B-B14F-4D97-AF65-F5344CB8AC3E}">
        <p14:creationId xmlns:p14="http://schemas.microsoft.com/office/powerpoint/2010/main" val="2559198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Amortized Analysis</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Amortized Analysis  is used for algorithms where an occasional operation is very slow, but most of the other operations are faster. In Amortized Analysis, we analyze a sequence of operations and guarantee a worst case average time which is lower than the worst case time of a particular expensive operation. The data structure shouldn't be labeled a costly structure just because that one operation, that is seldom performed, is costly.</a:t>
            </a:r>
          </a:p>
          <a:p>
            <a:pPr marL="0" indent="0">
              <a:buNone/>
            </a:pPr>
            <a:endParaRPr lang="en-US" dirty="0"/>
          </a:p>
          <a:p>
            <a:r>
              <a:rPr lang="en-US" dirty="0"/>
              <a:t>Three common amortization arguments: </a:t>
            </a:r>
          </a:p>
          <a:p>
            <a:pPr marL="0" indent="0">
              <a:buNone/>
            </a:pPr>
            <a:r>
              <a:rPr lang="en-US" dirty="0"/>
              <a:t>  1)  The aggregate method</a:t>
            </a:r>
          </a:p>
          <a:p>
            <a:pPr marL="0" indent="0">
              <a:buNone/>
            </a:pPr>
            <a:r>
              <a:rPr lang="en-US" dirty="0"/>
              <a:t>  2)  The accounting method</a:t>
            </a:r>
          </a:p>
          <a:p>
            <a:pPr marL="0" indent="0">
              <a:buNone/>
            </a:pPr>
            <a:r>
              <a:rPr lang="en-US" dirty="0"/>
              <a:t>  3)  The potential method.</a:t>
            </a:r>
          </a:p>
        </p:txBody>
      </p:sp>
    </p:spTree>
    <p:extLst>
      <p:ext uri="{BB962C8B-B14F-4D97-AF65-F5344CB8AC3E}">
        <p14:creationId xmlns:p14="http://schemas.microsoft.com/office/powerpoint/2010/main" val="1011373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Method</a:t>
            </a:r>
          </a:p>
        </p:txBody>
      </p:sp>
      <p:sp>
        <p:nvSpPr>
          <p:cNvPr id="3" name="Content Placeholder 2"/>
          <p:cNvSpPr>
            <a:spLocks noGrp="1"/>
          </p:cNvSpPr>
          <p:nvPr>
            <p:ph idx="1"/>
          </p:nvPr>
        </p:nvSpPr>
        <p:spPr/>
        <p:txBody>
          <a:bodyPr>
            <a:normAutofit/>
          </a:bodyPr>
          <a:lstStyle/>
          <a:p>
            <a:r>
              <a:rPr lang="en-US" dirty="0"/>
              <a:t>The aggregate method is used to find the total cost. If we want to add a bunch of data, then we need to find the amortized cost by this formula.</a:t>
            </a:r>
          </a:p>
          <a:p>
            <a:pPr marL="0" indent="0">
              <a:buNone/>
            </a:pPr>
            <a:endParaRPr lang="en-US" dirty="0"/>
          </a:p>
          <a:p>
            <a:endParaRPr lang="en-US" dirty="0"/>
          </a:p>
        </p:txBody>
      </p:sp>
      <p:pic>
        <p:nvPicPr>
          <p:cNvPr id="4098" name="Picture 2" descr="C:\Users\amr\Downloads\costnoperation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784860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38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4114800" cy="5334000"/>
          </a:xfrm>
        </p:spPr>
        <p:txBody>
          <a:bodyPr>
            <a:normAutofit fontScale="32500" lnSpcReduction="20000"/>
          </a:bodyPr>
          <a:lstStyle/>
          <a:p>
            <a:pPr fontAlgn="base"/>
            <a:r>
              <a:rPr lang="en-US" sz="5500" dirty="0"/>
              <a:t>Let us consider an example of a simple hash table insertions. How do we decide table size? There is a trade-off between space and time, if we make hash-table size big, search time becomes fast, but space required becomes high.</a:t>
            </a:r>
          </a:p>
          <a:p>
            <a:pPr fontAlgn="base"/>
            <a:r>
              <a:rPr lang="en-US" sz="5500" dirty="0"/>
              <a:t>The solution to this trade-off problem is to use </a:t>
            </a:r>
            <a:r>
              <a:rPr lang="en-US" sz="5500" dirty="0">
                <a:solidFill>
                  <a:srgbClr val="C00000"/>
                </a:solidFill>
              </a:rPr>
              <a:t>Dynamic Arrays.</a:t>
            </a:r>
          </a:p>
          <a:p>
            <a:pPr fontAlgn="base"/>
            <a:r>
              <a:rPr lang="en-US" sz="5500" dirty="0"/>
              <a:t> The idea is to increase size of table whenever it becomes full. Following are the steps to follow when table becomes full.</a:t>
            </a:r>
            <a:br>
              <a:rPr lang="en-US" sz="5500" dirty="0"/>
            </a:br>
            <a:r>
              <a:rPr lang="en-US" sz="5500" dirty="0"/>
              <a:t>1) Allocate memory for a larger table of size, typically twice the old table.</a:t>
            </a:r>
            <a:br>
              <a:rPr lang="en-US" sz="5500" dirty="0"/>
            </a:br>
            <a:r>
              <a:rPr lang="en-US" sz="5500" dirty="0"/>
              <a:t>2) Copy the contents of old table to new table.</a:t>
            </a:r>
            <a:br>
              <a:rPr lang="en-US" sz="5500" dirty="0"/>
            </a:br>
            <a:r>
              <a:rPr lang="en-US" sz="5500" dirty="0"/>
              <a:t>3) Free the old table.</a:t>
            </a:r>
          </a:p>
          <a:p>
            <a:pPr marL="0" indent="0" fontAlgn="base">
              <a:buNone/>
            </a:pPr>
            <a:endParaRPr lang="en-US" sz="5500" dirty="0"/>
          </a:p>
          <a:p>
            <a:pPr fontAlgn="base"/>
            <a:r>
              <a:rPr lang="en-US" sz="5500" dirty="0"/>
              <a:t>If the table has space available, we simply insert new item in available space.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600200"/>
            <a:ext cx="4267200" cy="4800600"/>
          </a:xfrm>
          <a:prstGeom prst="rect">
            <a:avLst/>
          </a:prstGeom>
        </p:spPr>
      </p:pic>
    </p:spTree>
    <p:extLst>
      <p:ext uri="{BB962C8B-B14F-4D97-AF65-F5344CB8AC3E}">
        <p14:creationId xmlns:p14="http://schemas.microsoft.com/office/powerpoint/2010/main" val="266778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4837"/>
            <a:ext cx="8229600" cy="4297363"/>
          </a:xfrm>
        </p:spPr>
        <p:txBody>
          <a:bodyPr/>
          <a:lstStyle/>
          <a:p>
            <a:r>
              <a:rPr lang="en-US" b="1" dirty="0"/>
              <a:t>What is the time complexity of n insertions using the above scheme?</a:t>
            </a:r>
            <a:r>
              <a:rPr lang="en-US" dirty="0"/>
              <a:t/>
            </a:r>
            <a:br>
              <a:rPr lang="en-US" dirty="0"/>
            </a:br>
            <a:r>
              <a:rPr lang="en-US" dirty="0"/>
              <a:t>If we use simple analysis, the worst case cost of one insertion is O(n). Therefore, worst case cost of n inserts is n * O(n) which is O(n</a:t>
            </a:r>
            <a:r>
              <a:rPr lang="en-US" baseline="30000" dirty="0"/>
              <a:t>2</a:t>
            </a:r>
            <a:r>
              <a:rPr lang="en-US" dirty="0"/>
              <a:t>).</a:t>
            </a:r>
          </a:p>
          <a:p>
            <a:pPr marL="0" indent="0">
              <a:buNone/>
            </a:pPr>
            <a:endParaRPr lang="en-US" dirty="0"/>
          </a:p>
          <a:p>
            <a:pPr marL="0" indent="0">
              <a:buNone/>
            </a:pPr>
            <a:r>
              <a:rPr lang="en-US" dirty="0"/>
              <a:t>But is this totally correct? Well let’s take a deeper look.</a:t>
            </a:r>
          </a:p>
        </p:txBody>
      </p:sp>
    </p:spTree>
    <p:extLst>
      <p:ext uri="{BB962C8B-B14F-4D97-AF65-F5344CB8AC3E}">
        <p14:creationId xmlns:p14="http://schemas.microsoft.com/office/powerpoint/2010/main" val="1242467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Hashing Definition </a:t>
            </a:r>
          </a:p>
          <a:p>
            <a:r>
              <a:rPr lang="en-US" dirty="0"/>
              <a:t>Hashing Methods</a:t>
            </a:r>
          </a:p>
          <a:p>
            <a:r>
              <a:rPr lang="en-US" dirty="0"/>
              <a:t>Amortized Analysis</a:t>
            </a:r>
          </a:p>
          <a:p>
            <a:r>
              <a:rPr lang="en-US" dirty="0"/>
              <a:t>Separate Chaining</a:t>
            </a:r>
          </a:p>
          <a:p>
            <a:r>
              <a:rPr lang="en-US" dirty="0"/>
              <a:t>Open Addressing</a:t>
            </a:r>
          </a:p>
        </p:txBody>
      </p:sp>
    </p:spTree>
    <p:extLst>
      <p:ext uri="{BB962C8B-B14F-4D97-AF65-F5344CB8AC3E}">
        <p14:creationId xmlns:p14="http://schemas.microsoft.com/office/powerpoint/2010/main" val="718446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672" t="26892" r="20217" b="21780"/>
          <a:stretch/>
        </p:blipFill>
        <p:spPr bwMode="auto">
          <a:xfrm>
            <a:off x="304800" y="2057400"/>
            <a:ext cx="8077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039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293" t="28902" r="16870" b="8804"/>
          <a:stretch/>
        </p:blipFill>
        <p:spPr bwMode="auto">
          <a:xfrm>
            <a:off x="381000" y="2209800"/>
            <a:ext cx="83058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506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1828800"/>
            <a:ext cx="8077200" cy="4026187"/>
          </a:xfrm>
        </p:spPr>
      </p:pic>
      <p:sp>
        <p:nvSpPr>
          <p:cNvPr id="19" name="Rectangle 18"/>
          <p:cNvSpPr/>
          <p:nvPr/>
        </p:nvSpPr>
        <p:spPr>
          <a:xfrm>
            <a:off x="2806700" y="5078412"/>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O(3n) = O(n)</a:t>
            </a:r>
          </a:p>
        </p:txBody>
      </p:sp>
      <p:cxnSp>
        <p:nvCxnSpPr>
          <p:cNvPr id="21" name="Straight Arrow Connector 20"/>
          <p:cNvCxnSpPr/>
          <p:nvPr/>
        </p:nvCxnSpPr>
        <p:spPr>
          <a:xfrm flipH="1" flipV="1">
            <a:off x="3905250" y="4816872"/>
            <a:ext cx="749300" cy="1428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4654550" y="4715668"/>
            <a:ext cx="1816100" cy="488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Geometric series</a:t>
            </a:r>
          </a:p>
        </p:txBody>
      </p:sp>
      <p:sp>
        <p:nvSpPr>
          <p:cNvPr id="24" name="TextBox 23"/>
          <p:cNvSpPr txBox="1"/>
          <p:nvPr/>
        </p:nvSpPr>
        <p:spPr>
          <a:xfrm>
            <a:off x="762000" y="5854987"/>
            <a:ext cx="7391400" cy="584775"/>
          </a:xfrm>
          <a:prstGeom prst="rect">
            <a:avLst/>
          </a:prstGeom>
          <a:noFill/>
        </p:spPr>
        <p:txBody>
          <a:bodyPr wrap="square" rtlCol="0">
            <a:spAutoFit/>
          </a:bodyPr>
          <a:lstStyle/>
          <a:p>
            <a:r>
              <a:rPr lang="en-US" sz="3200" dirty="0"/>
              <a:t>Cost on n insertions is O(n)</a:t>
            </a:r>
          </a:p>
        </p:txBody>
      </p:sp>
      <p:sp>
        <p:nvSpPr>
          <p:cNvPr id="2" name="Rectangle 1"/>
          <p:cNvSpPr/>
          <p:nvPr/>
        </p:nvSpPr>
        <p:spPr>
          <a:xfrm>
            <a:off x="5213350" y="2616200"/>
            <a:ext cx="2209800" cy="3556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5213350" y="3352800"/>
            <a:ext cx="2209800" cy="381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p:cNvSpPr/>
          <p:nvPr/>
        </p:nvSpPr>
        <p:spPr>
          <a:xfrm>
            <a:off x="5105400" y="3810000"/>
            <a:ext cx="32004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0160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0"/>
            <a:ext cx="8382000" cy="5105400"/>
          </a:xfrm>
          <a:prstGeom prst="rect">
            <a:avLst/>
          </a:prstGeom>
        </p:spPr>
      </p:pic>
      <p:sp>
        <p:nvSpPr>
          <p:cNvPr id="2" name="Rectangle 1"/>
          <p:cNvSpPr/>
          <p:nvPr/>
        </p:nvSpPr>
        <p:spPr>
          <a:xfrm>
            <a:off x="5257800" y="3810000"/>
            <a:ext cx="2286000" cy="30480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5257800" y="4114800"/>
            <a:ext cx="28194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36259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Method</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600200"/>
                <a:ext cx="8458200" cy="4525963"/>
              </a:xfrm>
            </p:spPr>
            <p:txBody>
              <a:bodyPr>
                <a:normAutofit/>
              </a:bodyPr>
              <a:lstStyle/>
              <a:p>
                <a:r>
                  <a:rPr lang="en-US" dirty="0"/>
                  <a:t>Charge </a:t>
                </a:r>
                <a14:m>
                  <m:oMath xmlns:m="http://schemas.openxmlformats.org/officeDocument/2006/math">
                    <m:sSup>
                      <m:sSupPr>
                        <m:ctrlPr>
                          <a:rPr lang="en-US" i="1" smtClean="0">
                            <a:latin typeface="Cambria Math"/>
                          </a:rPr>
                        </m:ctrlPr>
                      </m:sSupPr>
                      <m:e>
                        <m:r>
                          <a:rPr lang="en-US" b="0" i="1" smtClean="0">
                            <a:latin typeface="Cambria Math"/>
                          </a:rPr>
                          <m:t>𝑖</m:t>
                        </m:r>
                      </m:e>
                      <m:sup>
                        <m:r>
                          <a:rPr lang="en-US" b="0" i="1" smtClean="0">
                            <a:latin typeface="Cambria Math"/>
                          </a:rPr>
                          <m:t>𝑡</m:t>
                        </m:r>
                        <m:r>
                          <a:rPr lang="en-US" b="0" i="1" smtClean="0">
                            <a:latin typeface="Cambria Math"/>
                          </a:rPr>
                          <m:t>h</m:t>
                        </m:r>
                      </m:sup>
                    </m:sSup>
                  </m:oMath>
                </a14:m>
                <a:r>
                  <a:rPr lang="en-US" dirty="0"/>
                  <a:t>operation amortized cost </a:t>
                </a:r>
                <a14:m>
                  <m:oMath xmlns:m="http://schemas.openxmlformats.org/officeDocument/2006/math">
                    <m:sSub>
                      <m:sSubPr>
                        <m:ctrlPr>
                          <a:rPr lang="en-US" i="1" smtClean="0">
                            <a:latin typeface="Cambria Math"/>
                          </a:rPr>
                        </m:ctrlPr>
                      </m:sSubPr>
                      <m:e>
                        <m:r>
                          <m:rPr>
                            <m:nor/>
                          </m:rPr>
                          <a:rPr lang="en-US" dirty="0"/>
                          <m:t>ĉ</m:t>
                        </m:r>
                      </m:e>
                      <m:sub>
                        <m:r>
                          <a:rPr lang="en-US" b="0" i="1" smtClean="0">
                            <a:latin typeface="Cambria Math"/>
                          </a:rPr>
                          <m:t>𝑖</m:t>
                        </m:r>
                      </m:sub>
                    </m:sSub>
                  </m:oMath>
                </a14:m>
                <a:r>
                  <a:rPr lang="en-US" dirty="0"/>
                  <a:t>, </a:t>
                </a:r>
                <a:r>
                  <a:rPr lang="en-US" dirty="0">
                    <a:solidFill>
                      <a:srgbClr val="C00000"/>
                    </a:solidFill>
                  </a:rPr>
                  <a:t>where $1 pays for 1 unit of work</a:t>
                </a:r>
                <a:r>
                  <a:rPr lang="en-US" dirty="0"/>
                  <a:t>.</a:t>
                </a:r>
              </a:p>
              <a:p>
                <a:r>
                  <a:rPr lang="en-US" dirty="0"/>
                  <a:t> This fee is consumed to perform the operation </a:t>
                </a:r>
              </a:p>
              <a:p>
                <a:r>
                  <a:rPr lang="en-US" dirty="0"/>
                  <a:t> Any amount not immediately consumed is stored in the bank for use by subsequent operations. </a:t>
                </a:r>
              </a:p>
              <a:p>
                <a:r>
                  <a:rPr lang="en-US" dirty="0"/>
                  <a:t> The bank balance must not go negative! We must ensure that</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a:rPr>
                            <m:t>𝑛</m:t>
                          </m:r>
                        </m:sup>
                        <m:e>
                          <m:sSub>
                            <m:sSubPr>
                              <m:ctrlPr>
                                <a:rPr lang="en-US"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     ≤      </m:t>
                          </m:r>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m:t>
                              </m:r>
                              <m:r>
                                <a:rPr lang="en-US" b="0" i="1" smtClean="0">
                                  <a:latin typeface="Cambria Math"/>
                                </a:rPr>
                                <m:t>1</m:t>
                              </m:r>
                            </m:sub>
                            <m:sup>
                              <m:r>
                                <a:rPr lang="en-US" b="0" i="1" smtClean="0">
                                  <a:latin typeface="Cambria Math"/>
                                </a:rPr>
                                <m:t>𝑛</m:t>
                              </m:r>
                            </m:sup>
                            <m:e>
                              <m:sSub>
                                <m:sSubPr>
                                  <m:ctrlPr>
                                    <a:rPr lang="en-US" b="0" i="1" smtClean="0">
                                      <a:latin typeface="Cambria Math"/>
                                    </a:rPr>
                                  </m:ctrlPr>
                                </m:sSubPr>
                                <m:e>
                                  <m:r>
                                    <m:rPr>
                                      <m:nor/>
                                    </m:rPr>
                                    <a:rPr lang="en-US" dirty="0"/>
                                    <m:t>ĉ</m:t>
                                  </m:r>
                                </m:e>
                                <m:sub>
                                  <m:r>
                                    <a:rPr lang="en-US" b="0" i="1" smtClean="0">
                                      <a:latin typeface="Cambria Math"/>
                                    </a:rPr>
                                    <m:t>𝑖</m:t>
                                  </m:r>
                                </m:sub>
                              </m:sSub>
                            </m:e>
                          </m:nary>
                          <m:r>
                            <a:rPr lang="en-US" b="0" i="1" smtClean="0">
                              <a:latin typeface="Cambria Math"/>
                            </a:rPr>
                            <m:t>    </m:t>
                          </m:r>
                        </m:e>
                      </m:nary>
                    </m:oMath>
                  </m:oMathPara>
                </a14:m>
                <a:endParaRPr lang="en-US" dirty="0"/>
              </a:p>
              <a:p>
                <a:endParaRPr lang="en-US" dirty="0">
                  <a:solidFill>
                    <a:srgbClr val="C00000"/>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2"/>
                <a:stretch>
                  <a:fillRect l="-1441" t="-2426"/>
                </a:stretch>
              </a:blipFill>
            </p:spPr>
            <p:txBody>
              <a:bodyPr/>
              <a:lstStyle/>
              <a:p>
                <a:r>
                  <a:rPr lang="en-US">
                    <a:noFill/>
                  </a:rPr>
                  <a:t> </a:t>
                </a:r>
              </a:p>
            </p:txBody>
          </p:sp>
        </mc:Fallback>
      </mc:AlternateContent>
    </p:spTree>
    <p:extLst>
      <p:ext uri="{BB962C8B-B14F-4D97-AF65-F5344CB8AC3E}">
        <p14:creationId xmlns:p14="http://schemas.microsoft.com/office/powerpoint/2010/main" val="367266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382000" cy="4953000"/>
          </a:xfrm>
        </p:spPr>
        <p:txBody>
          <a:bodyPr>
            <a:normAutofit/>
          </a:bodyPr>
          <a:lstStyle/>
          <a:p>
            <a:r>
              <a:rPr lang="en-US" dirty="0"/>
              <a:t>How much money do we need to charge at each operation, so that all future costs can be paid for? </a:t>
            </a:r>
          </a:p>
          <a:p>
            <a:r>
              <a:rPr lang="en-US" dirty="0"/>
              <a:t>How much money to earn for each Appended element ? </a:t>
            </a:r>
          </a:p>
          <a:p>
            <a:pPr marL="0" indent="0">
              <a:buNone/>
            </a:pPr>
            <a:r>
              <a:rPr lang="en-US" dirty="0"/>
              <a:t>Notice that:- </a:t>
            </a:r>
            <a:r>
              <a:rPr lang="en-US" dirty="0">
                <a:solidFill>
                  <a:srgbClr val="C00000"/>
                </a:solidFill>
              </a:rPr>
              <a:t>$1 pays for 1 unit of work </a:t>
            </a:r>
          </a:p>
          <a:p>
            <a:pPr marL="0" indent="0">
              <a:buNone/>
            </a:pPr>
            <a:r>
              <a:rPr lang="en-US" dirty="0"/>
              <a:t>If we charge </a:t>
            </a:r>
            <a:r>
              <a:rPr lang="en-US" dirty="0">
                <a:solidFill>
                  <a:srgbClr val="C00000"/>
                </a:solidFill>
              </a:rPr>
              <a:t>$3</a:t>
            </a:r>
            <a:r>
              <a:rPr lang="en-US" dirty="0"/>
              <a:t> upon each </a:t>
            </a:r>
            <a:r>
              <a:rPr lang="en-US" dirty="0">
                <a:solidFill>
                  <a:srgbClr val="C00000"/>
                </a:solidFill>
              </a:rPr>
              <a:t>APPEND</a:t>
            </a:r>
            <a:r>
              <a:rPr lang="en-US" dirty="0"/>
              <a:t> it is enough money to pay for all costs in the sequence of APPEND operations.</a:t>
            </a:r>
          </a:p>
          <a:p>
            <a:pPr marL="0" indent="0">
              <a:buNone/>
            </a:pPr>
            <a:endParaRPr lang="en-US" dirty="0">
              <a:solidFill>
                <a:srgbClr val="C00000"/>
              </a:solidFill>
            </a:endParaRPr>
          </a:p>
        </p:txBody>
      </p:sp>
    </p:spTree>
    <p:extLst>
      <p:ext uri="{BB962C8B-B14F-4D97-AF65-F5344CB8AC3E}">
        <p14:creationId xmlns:p14="http://schemas.microsoft.com/office/powerpoint/2010/main" val="2321339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524000"/>
            <a:ext cx="8229600" cy="4602163"/>
          </a:xfrm>
        </p:spPr>
        <p:txBody>
          <a:bodyPr/>
          <a:lstStyle/>
          <a:p>
            <a:r>
              <a:rPr lang="en-US" dirty="0">
                <a:solidFill>
                  <a:srgbClr val="C00000"/>
                </a:solidFill>
              </a:rPr>
              <a:t>Key invariant: </a:t>
            </a:r>
            <a:r>
              <a:rPr lang="en-US" dirty="0"/>
              <a:t>Bank balance never drops below 0. Thus, the sum of the amortized costs provides an upper bound on the sum of the true costs.</a:t>
            </a:r>
          </a:p>
          <a:p>
            <a:endParaRPr lang="en-US" dirty="0"/>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11" t="32927" r="52173" b="50813"/>
          <a:stretch/>
        </p:blipFill>
        <p:spPr bwMode="auto">
          <a:xfrm>
            <a:off x="762000" y="3352800"/>
            <a:ext cx="76200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4841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76400"/>
                <a:ext cx="8763000" cy="4953000"/>
              </a:xfrm>
            </p:spPr>
            <p:txBody>
              <a:bodyPr/>
              <a:lstStyle/>
              <a:p>
                <a:r>
                  <a:rPr lang="en-US" dirty="0"/>
                  <a:t>The </a:t>
                </a:r>
                <a:r>
                  <a:rPr lang="en-US" b="1" dirty="0"/>
                  <a:t>accounting method </a:t>
                </a:r>
                <a:r>
                  <a:rPr lang="en-US" dirty="0"/>
                  <a:t>and the </a:t>
                </a:r>
                <a:r>
                  <a:rPr lang="en-US" b="1" dirty="0"/>
                  <a:t>potential method</a:t>
                </a:r>
                <a:r>
                  <a:rPr lang="en-US" dirty="0"/>
                  <a:t> are closely related. </a:t>
                </a:r>
              </a:p>
              <a:p>
                <a:r>
                  <a:rPr lang="en-US" dirty="0"/>
                  <a:t>Potential function in dynamic array </a:t>
                </a:r>
              </a:p>
              <a:p>
                <a:pPr marL="0" indent="0" algn="ctr">
                  <a:buNone/>
                </a:pPr>
                <a:r>
                  <a:rPr lang="el-GR" dirty="0">
                    <a:solidFill>
                      <a:srgbClr val="C00000"/>
                    </a:solidFill>
                  </a:rPr>
                  <a:t>Φ(</a:t>
                </a:r>
                <a:r>
                  <a:rPr lang="en-US" dirty="0">
                    <a:solidFill>
                      <a:srgbClr val="C00000"/>
                    </a:solidFill>
                  </a:rPr>
                  <a:t>h) = 2i – size </a:t>
                </a:r>
              </a:p>
              <a:p>
                <a:r>
                  <a:rPr lang="en-US" dirty="0"/>
                  <a:t>The amortized cost of the </a:t>
                </a:r>
                <a14:m>
                  <m:oMath xmlns:m="http://schemas.openxmlformats.org/officeDocument/2006/math">
                    <m:sSup>
                      <m:sSupPr>
                        <m:ctrlPr>
                          <a:rPr lang="en-US" i="1">
                            <a:latin typeface="Cambria Math"/>
                          </a:rPr>
                        </m:ctrlPr>
                      </m:sSupPr>
                      <m:e>
                        <m:r>
                          <a:rPr lang="en-US" i="1">
                            <a:latin typeface="Cambria Math"/>
                          </a:rPr>
                          <m:t>𝑖</m:t>
                        </m:r>
                      </m:e>
                      <m:sup>
                        <m:r>
                          <a:rPr lang="en-US" i="1">
                            <a:latin typeface="Cambria Math"/>
                          </a:rPr>
                          <m:t>𝑡</m:t>
                        </m:r>
                        <m:r>
                          <a:rPr lang="en-US" i="1">
                            <a:latin typeface="Cambria Math"/>
                          </a:rPr>
                          <m:t>h</m:t>
                        </m:r>
                      </m:sup>
                    </m:sSup>
                    <m:r>
                      <a:rPr lang="en-US" i="1">
                        <a:latin typeface="Cambria Math"/>
                      </a:rPr>
                      <m:t> </m:t>
                    </m:r>
                  </m:oMath>
                </a14:m>
                <a:r>
                  <a:rPr lang="en-US" dirty="0"/>
                  <a:t>insertion is </a:t>
                </a:r>
              </a:p>
              <a:p>
                <a:pPr marL="0" indent="0" algn="ctr">
                  <a:buNone/>
                </a:pPr>
                <a14:m>
                  <m:oMath xmlns:m="http://schemas.openxmlformats.org/officeDocument/2006/math">
                    <m:sSub>
                      <m:sSubPr>
                        <m:ctrlPr>
                          <a:rPr lang="en-US" i="1" smtClean="0">
                            <a:solidFill>
                              <a:srgbClr val="C00000"/>
                            </a:solidFill>
                            <a:latin typeface="Cambria Math"/>
                          </a:rPr>
                        </m:ctrlPr>
                      </m:sSubPr>
                      <m:e>
                        <m:r>
                          <m:rPr>
                            <m:nor/>
                          </m:rPr>
                          <a:rPr lang="en-US" dirty="0">
                            <a:solidFill>
                              <a:srgbClr val="C00000"/>
                            </a:solidFill>
                          </a:rPr>
                          <m:t>ĉ</m:t>
                        </m:r>
                      </m:e>
                      <m:sub>
                        <m:r>
                          <a:rPr lang="en-US" i="1">
                            <a:solidFill>
                              <a:srgbClr val="C00000"/>
                            </a:solidFill>
                            <a:latin typeface="Cambria Math"/>
                          </a:rPr>
                          <m:t>𝑖</m:t>
                        </m:r>
                      </m:sub>
                    </m:sSub>
                  </m:oMath>
                </a14:m>
                <a:r>
                  <a:rPr lang="en-US" dirty="0">
                    <a:solidFill>
                      <a:srgbClr val="C00000"/>
                    </a:solidFill>
                  </a:rPr>
                  <a:t>= </a:t>
                </a:r>
                <a14:m>
                  <m:oMath xmlns:m="http://schemas.openxmlformats.org/officeDocument/2006/math">
                    <m:sSub>
                      <m:sSubPr>
                        <m:ctrlPr>
                          <a:rPr lang="en-US" i="1" dirty="0" smtClean="0">
                            <a:solidFill>
                              <a:srgbClr val="C00000"/>
                            </a:solidFill>
                            <a:latin typeface="Cambria Math"/>
                          </a:rPr>
                        </m:ctrlPr>
                      </m:sSubPr>
                      <m:e>
                        <m:r>
                          <a:rPr lang="en-US" b="0" i="1" dirty="0" smtClean="0">
                            <a:solidFill>
                              <a:srgbClr val="C00000"/>
                            </a:solidFill>
                            <a:latin typeface="Cambria Math"/>
                          </a:rPr>
                          <m:t>𝑐</m:t>
                        </m:r>
                      </m:e>
                      <m:sub>
                        <m:r>
                          <a:rPr lang="en-US" b="0" i="1" dirty="0" smtClean="0">
                            <a:solidFill>
                              <a:srgbClr val="C00000"/>
                            </a:solidFill>
                            <a:latin typeface="Cambria Math"/>
                          </a:rPr>
                          <m:t>𝑖</m:t>
                        </m:r>
                      </m:sub>
                    </m:sSub>
                    <m:r>
                      <a:rPr lang="en-US" b="0" i="1" dirty="0" smtClean="0">
                        <a:solidFill>
                          <a:srgbClr val="C00000"/>
                        </a:solidFill>
                        <a:latin typeface="Cambria Math"/>
                      </a:rPr>
                      <m:t>+</m:t>
                    </m:r>
                  </m:oMath>
                </a14:m>
                <a:r>
                  <a:rPr lang="en-US" dirty="0">
                    <a:solidFill>
                      <a:srgbClr val="C00000"/>
                    </a:solidFill>
                  </a:rPr>
                  <a:t> </a:t>
                </a:r>
                <a:r>
                  <a:rPr lang="el-GR" dirty="0">
                    <a:solidFill>
                      <a:srgbClr val="C00000"/>
                    </a:solidFill>
                  </a:rPr>
                  <a:t>Φ(</a:t>
                </a:r>
                <a14:m>
                  <m:oMath xmlns:m="http://schemas.openxmlformats.org/officeDocument/2006/math">
                    <m:sSub>
                      <m:sSubPr>
                        <m:ctrlPr>
                          <a:rPr lang="el-GR" i="1" smtClean="0">
                            <a:solidFill>
                              <a:srgbClr val="C00000"/>
                            </a:solidFill>
                            <a:latin typeface="Cambria Math"/>
                          </a:rPr>
                        </m:ctrlPr>
                      </m:sSubPr>
                      <m:e>
                        <m:r>
                          <a:rPr lang="en-US" b="0" i="1" smtClean="0">
                            <a:solidFill>
                              <a:srgbClr val="C00000"/>
                            </a:solidFill>
                            <a:latin typeface="Cambria Math"/>
                          </a:rPr>
                          <m:t>h</m:t>
                        </m:r>
                      </m:e>
                      <m:sub>
                        <m:r>
                          <a:rPr lang="en-US" b="0" i="1" smtClean="0">
                            <a:solidFill>
                              <a:srgbClr val="C00000"/>
                            </a:solidFill>
                            <a:latin typeface="Cambria Math"/>
                          </a:rPr>
                          <m:t>𝑖</m:t>
                        </m:r>
                      </m:sub>
                    </m:sSub>
                    <m:r>
                      <a:rPr lang="en-US" b="0" i="0" smtClean="0">
                        <a:solidFill>
                          <a:srgbClr val="C00000"/>
                        </a:solidFill>
                        <a:latin typeface="Cambria Math"/>
                      </a:rPr>
                      <m:t>)−</m:t>
                    </m:r>
                    <m:r>
                      <m:rPr>
                        <m:nor/>
                      </m:rPr>
                      <a:rPr lang="el-GR" dirty="0">
                        <a:solidFill>
                          <a:srgbClr val="C00000"/>
                        </a:solidFill>
                      </a:rPr>
                      <m:t>Φ</m:t>
                    </m:r>
                    <m:r>
                      <m:rPr>
                        <m:nor/>
                      </m:rPr>
                      <a:rPr lang="el-GR" dirty="0">
                        <a:solidFill>
                          <a:srgbClr val="C00000"/>
                        </a:solidFill>
                      </a:rPr>
                      <m:t>(</m:t>
                    </m:r>
                    <m:sSub>
                      <m:sSubPr>
                        <m:ctrlPr>
                          <a:rPr lang="el-GR" i="1" smtClean="0">
                            <a:solidFill>
                              <a:srgbClr val="C00000"/>
                            </a:solidFill>
                            <a:latin typeface="Cambria Math"/>
                          </a:rPr>
                        </m:ctrlPr>
                      </m:sSubPr>
                      <m:e>
                        <m:r>
                          <a:rPr lang="en-US" i="1">
                            <a:solidFill>
                              <a:srgbClr val="C00000"/>
                            </a:solidFill>
                            <a:latin typeface="Cambria Math"/>
                          </a:rPr>
                          <m:t>h</m:t>
                        </m:r>
                      </m:e>
                      <m:sub>
                        <m:r>
                          <a:rPr lang="en-US" i="1">
                            <a:solidFill>
                              <a:srgbClr val="C00000"/>
                            </a:solidFill>
                            <a:latin typeface="Cambria Math"/>
                          </a:rPr>
                          <m:t>𝑖</m:t>
                        </m:r>
                        <m:r>
                          <a:rPr lang="en-US" b="0" i="1" smtClean="0">
                            <a:solidFill>
                              <a:srgbClr val="C00000"/>
                            </a:solidFill>
                            <a:latin typeface="Cambria Math"/>
                          </a:rPr>
                          <m:t>−</m:t>
                        </m:r>
                        <m:r>
                          <a:rPr lang="en-US" b="0" i="1" smtClean="0">
                            <a:solidFill>
                              <a:srgbClr val="C00000"/>
                            </a:solidFill>
                            <a:latin typeface="Cambria Math"/>
                          </a:rPr>
                          <m:t>1</m:t>
                        </m:r>
                      </m:sub>
                    </m:sSub>
                    <m:r>
                      <m:rPr>
                        <m:nor/>
                      </m:rPr>
                      <a:rPr lang="en-US" dirty="0">
                        <a:solidFill>
                          <a:srgbClr val="C00000"/>
                        </a:solidFill>
                      </a:rPr>
                      <m:t>)</m:t>
                    </m:r>
                  </m:oMath>
                </a14:m>
                <a:endParaRPr lang="en-US"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76400"/>
                <a:ext cx="8763000" cy="4953000"/>
              </a:xfrm>
              <a:blipFill rotWithShape="1">
                <a:blip r:embed="rId2"/>
                <a:stretch>
                  <a:fillRect l="-1253" t="-1107"/>
                </a:stretch>
              </a:blipFill>
            </p:spPr>
            <p:txBody>
              <a:bodyPr/>
              <a:lstStyle/>
              <a:p>
                <a:r>
                  <a:rPr lang="en-US">
                    <a:noFill/>
                  </a:rPr>
                  <a:t> </a:t>
                </a:r>
              </a:p>
            </p:txBody>
          </p:sp>
        </mc:Fallback>
      </mc:AlternateContent>
    </p:spTree>
    <p:extLst>
      <p:ext uri="{BB962C8B-B14F-4D97-AF65-F5344CB8AC3E}">
        <p14:creationId xmlns:p14="http://schemas.microsoft.com/office/powerpoint/2010/main" val="1290568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602163"/>
              </a:xfrm>
            </p:spPr>
            <p:txBody>
              <a:bodyPr>
                <a:normAutofit fontScale="77500" lnSpcReduction="20000"/>
              </a:bodyPr>
              <a:lstStyle/>
              <a:p>
                <a:r>
                  <a:rPr lang="en-US" dirty="0"/>
                  <a:t>Normal Case – (Case 1)</a:t>
                </a:r>
              </a:p>
              <a:p>
                <a:pPr>
                  <a:buFontTx/>
                  <a:buChar char="-"/>
                </a:pPr>
                <a:r>
                  <a:rPr lang="en-US" dirty="0"/>
                  <a:t>Insert normally with no array expansion</a:t>
                </a:r>
              </a:p>
              <a:p>
                <a:pPr marL="0" indent="0">
                  <a:buNone/>
                </a:pPr>
                <a14:m>
                  <m:oMath xmlns:m="http://schemas.openxmlformats.org/officeDocument/2006/math">
                    <m:sSub>
                      <m:sSubPr>
                        <m:ctrlPr>
                          <a:rPr lang="en-US" i="1">
                            <a:solidFill>
                              <a:srgbClr val="C00000"/>
                            </a:solidFill>
                            <a:latin typeface="Cambria Math"/>
                          </a:rPr>
                        </m:ctrlPr>
                      </m:sSubPr>
                      <m:e>
                        <m:r>
                          <m:rPr>
                            <m:nor/>
                          </m:rPr>
                          <a:rPr lang="en-US" dirty="0">
                            <a:solidFill>
                              <a:srgbClr val="C00000"/>
                            </a:solidFill>
                          </a:rPr>
                          <m:t>ĉ</m:t>
                        </m:r>
                      </m:e>
                      <m:sub>
                        <m:r>
                          <a:rPr lang="en-US" i="1">
                            <a:solidFill>
                              <a:srgbClr val="C00000"/>
                            </a:solidFill>
                            <a:latin typeface="Cambria Math"/>
                          </a:rPr>
                          <m:t>𝑖</m:t>
                        </m:r>
                      </m:sub>
                    </m:sSub>
                  </m:oMath>
                </a14:m>
                <a:r>
                  <a:rPr lang="en-US" dirty="0">
                    <a:solidFill>
                      <a:srgbClr val="C00000"/>
                    </a:solidFill>
                  </a:rPr>
                  <a:t>= </a:t>
                </a:r>
                <a14:m>
                  <m:oMath xmlns:m="http://schemas.openxmlformats.org/officeDocument/2006/math">
                    <m:sSub>
                      <m:sSubPr>
                        <m:ctrlPr>
                          <a:rPr lang="en-US" i="1" dirty="0">
                            <a:solidFill>
                              <a:srgbClr val="C00000"/>
                            </a:solidFill>
                            <a:latin typeface="Cambria Math"/>
                          </a:rPr>
                        </m:ctrlPr>
                      </m:sSubPr>
                      <m:e>
                        <m:r>
                          <a:rPr lang="en-US" i="1" dirty="0">
                            <a:solidFill>
                              <a:srgbClr val="C00000"/>
                            </a:solidFill>
                            <a:latin typeface="Cambria Math"/>
                          </a:rPr>
                          <m:t>𝑐</m:t>
                        </m:r>
                      </m:e>
                      <m:sub>
                        <m:r>
                          <a:rPr lang="en-US" i="1" dirty="0">
                            <a:solidFill>
                              <a:srgbClr val="C00000"/>
                            </a:solidFill>
                            <a:latin typeface="Cambria Math"/>
                          </a:rPr>
                          <m:t>𝑖</m:t>
                        </m:r>
                      </m:sub>
                    </m:sSub>
                    <m:r>
                      <a:rPr lang="en-US" i="1" dirty="0">
                        <a:solidFill>
                          <a:srgbClr val="C00000"/>
                        </a:solidFill>
                        <a:latin typeface="Cambria Math"/>
                      </a:rPr>
                      <m:t>+</m:t>
                    </m:r>
                  </m:oMath>
                </a14:m>
                <a:r>
                  <a:rPr lang="en-US" dirty="0">
                    <a:solidFill>
                      <a:srgbClr val="C00000"/>
                    </a:solidFill>
                  </a:rPr>
                  <a:t> </a:t>
                </a:r>
                <a:r>
                  <a:rPr lang="el-GR" dirty="0">
                    <a:solidFill>
                      <a:srgbClr val="C00000"/>
                    </a:solidFill>
                  </a:rPr>
                  <a:t>Φ(</a:t>
                </a:r>
                <a14:m>
                  <m:oMath xmlns:m="http://schemas.openxmlformats.org/officeDocument/2006/math">
                    <m:sSub>
                      <m:sSubPr>
                        <m:ctrlPr>
                          <a:rPr lang="el-GR" i="1">
                            <a:solidFill>
                              <a:srgbClr val="C00000"/>
                            </a:solidFill>
                            <a:latin typeface="Cambria Math"/>
                          </a:rPr>
                        </m:ctrlPr>
                      </m:sSubPr>
                      <m:e>
                        <m:r>
                          <a:rPr lang="en-US" i="1">
                            <a:solidFill>
                              <a:srgbClr val="C00000"/>
                            </a:solidFill>
                            <a:latin typeface="Cambria Math"/>
                          </a:rPr>
                          <m:t>h</m:t>
                        </m:r>
                      </m:e>
                      <m:sub>
                        <m:r>
                          <a:rPr lang="en-US" i="1">
                            <a:solidFill>
                              <a:srgbClr val="C00000"/>
                            </a:solidFill>
                            <a:latin typeface="Cambria Math"/>
                          </a:rPr>
                          <m:t>𝑖</m:t>
                        </m:r>
                      </m:sub>
                    </m:sSub>
                    <m:r>
                      <a:rPr lang="en-US">
                        <a:solidFill>
                          <a:srgbClr val="C00000"/>
                        </a:solidFill>
                        <a:latin typeface="Cambria Math"/>
                      </a:rPr>
                      <m:t>)−</m:t>
                    </m:r>
                    <m:r>
                      <m:rPr>
                        <m:nor/>
                      </m:rPr>
                      <a:rPr lang="el-GR" dirty="0">
                        <a:solidFill>
                          <a:srgbClr val="C00000"/>
                        </a:solidFill>
                      </a:rPr>
                      <m:t>Φ</m:t>
                    </m:r>
                    <m:r>
                      <m:rPr>
                        <m:nor/>
                      </m:rPr>
                      <a:rPr lang="el-GR" dirty="0">
                        <a:solidFill>
                          <a:srgbClr val="C00000"/>
                        </a:solidFill>
                      </a:rPr>
                      <m:t>(</m:t>
                    </m:r>
                    <m:sSub>
                      <m:sSubPr>
                        <m:ctrlPr>
                          <a:rPr lang="el-GR" i="1">
                            <a:solidFill>
                              <a:srgbClr val="C00000"/>
                            </a:solidFill>
                            <a:latin typeface="Cambria Math"/>
                          </a:rPr>
                        </m:ctrlPr>
                      </m:sSubPr>
                      <m:e>
                        <m:r>
                          <a:rPr lang="en-US" i="1">
                            <a:solidFill>
                              <a:srgbClr val="C00000"/>
                            </a:solidFill>
                            <a:latin typeface="Cambria Math"/>
                          </a:rPr>
                          <m:t>h</m:t>
                        </m:r>
                      </m:e>
                      <m:sub>
                        <m:r>
                          <a:rPr lang="en-US" i="1">
                            <a:solidFill>
                              <a:srgbClr val="C00000"/>
                            </a:solidFill>
                            <a:latin typeface="Cambria Math"/>
                          </a:rPr>
                          <m:t>𝑖</m:t>
                        </m:r>
                        <m:r>
                          <a:rPr lang="en-US" i="1">
                            <a:solidFill>
                              <a:srgbClr val="C00000"/>
                            </a:solidFill>
                            <a:latin typeface="Cambria Math"/>
                          </a:rPr>
                          <m:t>−</m:t>
                        </m:r>
                        <m:r>
                          <a:rPr lang="en-US" i="1">
                            <a:solidFill>
                              <a:srgbClr val="C00000"/>
                            </a:solidFill>
                            <a:latin typeface="Cambria Math"/>
                          </a:rPr>
                          <m:t>1</m:t>
                        </m:r>
                      </m:sub>
                    </m:sSub>
                    <m:r>
                      <m:rPr>
                        <m:nor/>
                      </m:rPr>
                      <a:rPr lang="en-US" dirty="0">
                        <a:solidFill>
                          <a:srgbClr val="C00000"/>
                        </a:solidFill>
                      </a:rPr>
                      <m:t>)</m:t>
                    </m:r>
                  </m:oMath>
                </a14:m>
                <a:endParaRPr lang="en-US" dirty="0">
                  <a:solidFill>
                    <a:srgbClr val="C00000"/>
                  </a:solidFill>
                </a:endParaRPr>
              </a:p>
              <a:p>
                <a:pPr marL="0" indent="0">
                  <a:buNone/>
                </a:pPr>
                <a:r>
                  <a:rPr lang="en-US" dirty="0">
                    <a:solidFill>
                      <a:srgbClr val="C00000"/>
                    </a:solidFill>
                  </a:rPr>
                  <a:t>   = 1 + </a:t>
                </a:r>
                <a:r>
                  <a:rPr lang="el-GR" dirty="0">
                    <a:solidFill>
                      <a:srgbClr val="C00000"/>
                    </a:solidFill>
                  </a:rPr>
                  <a:t>Φ</a:t>
                </a:r>
                <a:r>
                  <a:rPr lang="en-US" dirty="0">
                    <a:solidFill>
                      <a:srgbClr val="C00000"/>
                    </a:solidFill>
                  </a:rPr>
                  <a:t>(2i - size) – </a:t>
                </a:r>
                <a:r>
                  <a:rPr lang="el-GR" dirty="0">
                    <a:solidFill>
                      <a:srgbClr val="C00000"/>
                    </a:solidFill>
                  </a:rPr>
                  <a:t>Φ</a:t>
                </a:r>
                <a:r>
                  <a:rPr lang="en-US" dirty="0">
                    <a:solidFill>
                      <a:srgbClr val="C00000"/>
                    </a:solidFill>
                  </a:rPr>
                  <a:t>(2(i-1) – size)</a:t>
                </a:r>
              </a:p>
              <a:p>
                <a:pPr marL="0" indent="0">
                  <a:buNone/>
                </a:pPr>
                <a:r>
                  <a:rPr lang="en-US" dirty="0">
                    <a:solidFill>
                      <a:srgbClr val="C00000"/>
                    </a:solidFill>
                  </a:rPr>
                  <a:t>   = 1 + </a:t>
                </a:r>
                <a:r>
                  <a:rPr lang="el-GR" dirty="0">
                    <a:solidFill>
                      <a:srgbClr val="C00000"/>
                    </a:solidFill>
                  </a:rPr>
                  <a:t>Φ</a:t>
                </a:r>
                <a:r>
                  <a:rPr lang="en-US" dirty="0">
                    <a:solidFill>
                      <a:srgbClr val="C00000"/>
                    </a:solidFill>
                  </a:rPr>
                  <a:t>(2i - size) – </a:t>
                </a:r>
                <a:r>
                  <a:rPr lang="el-GR" dirty="0">
                    <a:solidFill>
                      <a:srgbClr val="C00000"/>
                    </a:solidFill>
                  </a:rPr>
                  <a:t>Φ</a:t>
                </a:r>
                <a:r>
                  <a:rPr lang="en-US" dirty="0">
                    <a:solidFill>
                      <a:srgbClr val="C00000"/>
                    </a:solidFill>
                  </a:rPr>
                  <a:t>(2i - 2 – size)</a:t>
                </a:r>
              </a:p>
              <a:p>
                <a:pPr marL="0" indent="0">
                  <a:buNone/>
                </a:pPr>
                <a:r>
                  <a:rPr lang="en-US" dirty="0">
                    <a:solidFill>
                      <a:srgbClr val="C00000"/>
                    </a:solidFill>
                  </a:rPr>
                  <a:t>   = 1 + 2i - size - 2i + 2 + size</a:t>
                </a:r>
              </a:p>
              <a:p>
                <a:pPr marL="0" indent="0">
                  <a:buNone/>
                </a:pPr>
                <a:r>
                  <a:rPr lang="en-US" dirty="0">
                    <a:solidFill>
                      <a:srgbClr val="C00000"/>
                    </a:solidFill>
                  </a:rPr>
                  <a:t>   = 3</a:t>
                </a:r>
              </a:p>
              <a:p>
                <a:pPr lvl="0"/>
                <a:r>
                  <a:rPr lang="en-US" dirty="0">
                    <a:solidFill>
                      <a:prstClr val="black"/>
                    </a:solidFill>
                  </a:rPr>
                  <a:t>Expansion Case – (Case 2)</a:t>
                </a:r>
              </a:p>
              <a:p>
                <a:pPr marL="0" indent="0">
                  <a:buNone/>
                </a:pPr>
                <a14:m>
                  <m:oMath xmlns:m="http://schemas.openxmlformats.org/officeDocument/2006/math">
                    <m:sSub>
                      <m:sSubPr>
                        <m:ctrlPr>
                          <a:rPr lang="en-US" i="1">
                            <a:solidFill>
                              <a:srgbClr val="C00000"/>
                            </a:solidFill>
                            <a:latin typeface="Cambria Math"/>
                          </a:rPr>
                        </m:ctrlPr>
                      </m:sSubPr>
                      <m:e>
                        <m:r>
                          <m:rPr>
                            <m:nor/>
                          </m:rPr>
                          <a:rPr lang="en-US" dirty="0">
                            <a:solidFill>
                              <a:srgbClr val="C00000"/>
                            </a:solidFill>
                          </a:rPr>
                          <m:t>ĉ</m:t>
                        </m:r>
                      </m:e>
                      <m:sub>
                        <m:r>
                          <a:rPr lang="en-US" i="1">
                            <a:solidFill>
                              <a:srgbClr val="C00000"/>
                            </a:solidFill>
                            <a:latin typeface="Cambria Math"/>
                          </a:rPr>
                          <m:t>𝑖</m:t>
                        </m:r>
                      </m:sub>
                    </m:sSub>
                  </m:oMath>
                </a14:m>
                <a:r>
                  <a:rPr lang="en-US" dirty="0">
                    <a:solidFill>
                      <a:srgbClr val="C00000"/>
                    </a:solidFill>
                  </a:rPr>
                  <a:t>= </a:t>
                </a:r>
                <a14:m>
                  <m:oMath xmlns:m="http://schemas.openxmlformats.org/officeDocument/2006/math">
                    <m:sSub>
                      <m:sSubPr>
                        <m:ctrlPr>
                          <a:rPr lang="en-US" i="1" dirty="0">
                            <a:solidFill>
                              <a:srgbClr val="C00000"/>
                            </a:solidFill>
                            <a:latin typeface="Cambria Math"/>
                          </a:rPr>
                        </m:ctrlPr>
                      </m:sSubPr>
                      <m:e>
                        <m:r>
                          <a:rPr lang="en-US" i="1" dirty="0">
                            <a:solidFill>
                              <a:srgbClr val="C00000"/>
                            </a:solidFill>
                            <a:latin typeface="Cambria Math"/>
                          </a:rPr>
                          <m:t>𝑐</m:t>
                        </m:r>
                      </m:e>
                      <m:sub>
                        <m:r>
                          <a:rPr lang="en-US" i="1" dirty="0">
                            <a:solidFill>
                              <a:srgbClr val="C00000"/>
                            </a:solidFill>
                            <a:latin typeface="Cambria Math"/>
                          </a:rPr>
                          <m:t>𝑖</m:t>
                        </m:r>
                      </m:sub>
                    </m:sSub>
                    <m:r>
                      <a:rPr lang="en-US" i="1" dirty="0">
                        <a:solidFill>
                          <a:srgbClr val="C00000"/>
                        </a:solidFill>
                        <a:latin typeface="Cambria Math"/>
                      </a:rPr>
                      <m:t>+</m:t>
                    </m:r>
                  </m:oMath>
                </a14:m>
                <a:r>
                  <a:rPr lang="en-US" dirty="0">
                    <a:solidFill>
                      <a:srgbClr val="C00000"/>
                    </a:solidFill>
                  </a:rPr>
                  <a:t> </a:t>
                </a:r>
                <a:r>
                  <a:rPr lang="el-GR" dirty="0">
                    <a:solidFill>
                      <a:srgbClr val="C00000"/>
                    </a:solidFill>
                  </a:rPr>
                  <a:t>Φ(</a:t>
                </a:r>
                <a14:m>
                  <m:oMath xmlns:m="http://schemas.openxmlformats.org/officeDocument/2006/math">
                    <m:sSub>
                      <m:sSubPr>
                        <m:ctrlPr>
                          <a:rPr lang="el-GR" i="1">
                            <a:solidFill>
                              <a:srgbClr val="C00000"/>
                            </a:solidFill>
                            <a:latin typeface="Cambria Math"/>
                          </a:rPr>
                        </m:ctrlPr>
                      </m:sSubPr>
                      <m:e>
                        <m:r>
                          <a:rPr lang="en-US" i="1">
                            <a:solidFill>
                              <a:srgbClr val="C00000"/>
                            </a:solidFill>
                            <a:latin typeface="Cambria Math"/>
                          </a:rPr>
                          <m:t>h</m:t>
                        </m:r>
                      </m:e>
                      <m:sub>
                        <m:r>
                          <a:rPr lang="en-US" i="1">
                            <a:solidFill>
                              <a:srgbClr val="C00000"/>
                            </a:solidFill>
                            <a:latin typeface="Cambria Math"/>
                          </a:rPr>
                          <m:t>𝑖</m:t>
                        </m:r>
                      </m:sub>
                    </m:sSub>
                    <m:r>
                      <a:rPr lang="en-US">
                        <a:solidFill>
                          <a:srgbClr val="C00000"/>
                        </a:solidFill>
                        <a:latin typeface="Cambria Math"/>
                      </a:rPr>
                      <m:t>)−</m:t>
                    </m:r>
                    <m:r>
                      <m:rPr>
                        <m:nor/>
                      </m:rPr>
                      <a:rPr lang="el-GR" dirty="0">
                        <a:solidFill>
                          <a:srgbClr val="C00000"/>
                        </a:solidFill>
                      </a:rPr>
                      <m:t>Φ</m:t>
                    </m:r>
                    <m:r>
                      <m:rPr>
                        <m:nor/>
                      </m:rPr>
                      <a:rPr lang="el-GR" dirty="0">
                        <a:solidFill>
                          <a:srgbClr val="C00000"/>
                        </a:solidFill>
                      </a:rPr>
                      <m:t>(</m:t>
                    </m:r>
                    <m:sSub>
                      <m:sSubPr>
                        <m:ctrlPr>
                          <a:rPr lang="el-GR" i="1">
                            <a:solidFill>
                              <a:srgbClr val="C00000"/>
                            </a:solidFill>
                            <a:latin typeface="Cambria Math"/>
                          </a:rPr>
                        </m:ctrlPr>
                      </m:sSubPr>
                      <m:e>
                        <m:r>
                          <a:rPr lang="en-US" i="1">
                            <a:solidFill>
                              <a:srgbClr val="C00000"/>
                            </a:solidFill>
                            <a:latin typeface="Cambria Math"/>
                          </a:rPr>
                          <m:t>h</m:t>
                        </m:r>
                      </m:e>
                      <m:sub>
                        <m:r>
                          <a:rPr lang="en-US" i="1">
                            <a:solidFill>
                              <a:srgbClr val="C00000"/>
                            </a:solidFill>
                            <a:latin typeface="Cambria Math"/>
                          </a:rPr>
                          <m:t>𝑖</m:t>
                        </m:r>
                        <m:r>
                          <a:rPr lang="en-US" i="1">
                            <a:solidFill>
                              <a:srgbClr val="C00000"/>
                            </a:solidFill>
                            <a:latin typeface="Cambria Math"/>
                          </a:rPr>
                          <m:t>−</m:t>
                        </m:r>
                        <m:r>
                          <a:rPr lang="en-US" i="1">
                            <a:solidFill>
                              <a:srgbClr val="C00000"/>
                            </a:solidFill>
                            <a:latin typeface="Cambria Math"/>
                          </a:rPr>
                          <m:t>1</m:t>
                        </m:r>
                      </m:sub>
                    </m:sSub>
                    <m:r>
                      <m:rPr>
                        <m:nor/>
                      </m:rPr>
                      <a:rPr lang="en-US" dirty="0">
                        <a:solidFill>
                          <a:srgbClr val="C00000"/>
                        </a:solidFill>
                      </a:rPr>
                      <m:t>)</m:t>
                    </m:r>
                  </m:oMath>
                </a14:m>
                <a:endParaRPr lang="en-US" dirty="0">
                  <a:solidFill>
                    <a:srgbClr val="C00000"/>
                  </a:solidFill>
                </a:endParaRPr>
              </a:p>
              <a:p>
                <a:pPr marL="0" indent="0">
                  <a:buNone/>
                </a:pPr>
                <a:r>
                  <a:rPr lang="en-US" dirty="0">
                    <a:solidFill>
                      <a:srgbClr val="C00000"/>
                    </a:solidFill>
                  </a:rPr>
                  <a:t>   = (i+1) + </a:t>
                </a:r>
                <a:r>
                  <a:rPr lang="el-GR" dirty="0">
                    <a:solidFill>
                      <a:srgbClr val="C00000"/>
                    </a:solidFill>
                  </a:rPr>
                  <a:t>Φ</a:t>
                </a:r>
                <a:r>
                  <a:rPr lang="en-US" dirty="0">
                    <a:solidFill>
                      <a:srgbClr val="C00000"/>
                    </a:solidFill>
                  </a:rPr>
                  <a:t>(2i - size) – </a:t>
                </a:r>
                <a:r>
                  <a:rPr lang="el-GR" dirty="0">
                    <a:solidFill>
                      <a:srgbClr val="C00000"/>
                    </a:solidFill>
                  </a:rPr>
                  <a:t>Φ</a:t>
                </a:r>
                <a:r>
                  <a:rPr lang="en-US" dirty="0">
                    <a:solidFill>
                      <a:srgbClr val="C00000"/>
                    </a:solidFill>
                  </a:rPr>
                  <a:t>(2(i-1) – size)</a:t>
                </a:r>
              </a:p>
              <a:p>
                <a:pPr marL="0" indent="0">
                  <a:buNone/>
                </a:pPr>
                <a:r>
                  <a:rPr lang="en-US" dirty="0">
                    <a:solidFill>
                      <a:srgbClr val="C00000"/>
                    </a:solidFill>
                  </a:rPr>
                  <a:t>   = (i+1) + </a:t>
                </a:r>
                <a:r>
                  <a:rPr lang="el-GR" dirty="0">
                    <a:solidFill>
                      <a:srgbClr val="C00000"/>
                    </a:solidFill>
                  </a:rPr>
                  <a:t>Φ</a:t>
                </a:r>
                <a:r>
                  <a:rPr lang="en-US" dirty="0">
                    <a:solidFill>
                      <a:srgbClr val="C00000"/>
                    </a:solidFill>
                  </a:rPr>
                  <a:t>(2i – 2i) – </a:t>
                </a:r>
                <a:r>
                  <a:rPr lang="el-GR" dirty="0">
                    <a:solidFill>
                      <a:srgbClr val="C00000"/>
                    </a:solidFill>
                  </a:rPr>
                  <a:t>Φ</a:t>
                </a:r>
                <a:r>
                  <a:rPr lang="en-US" dirty="0">
                    <a:solidFill>
                      <a:srgbClr val="C00000"/>
                    </a:solidFill>
                  </a:rPr>
                  <a:t>(2(i-1) – </a:t>
                </a:r>
                <a:r>
                  <a:rPr lang="en-US" dirty="0" err="1">
                    <a:solidFill>
                      <a:srgbClr val="C00000"/>
                    </a:solidFill>
                  </a:rPr>
                  <a:t>i</a:t>
                </a:r>
                <a:r>
                  <a:rPr lang="en-US" dirty="0">
                    <a:solidFill>
                      <a:srgbClr val="C00000"/>
                    </a:solidFill>
                  </a:rPr>
                  <a:t>)    </a:t>
                </a:r>
              </a:p>
              <a:p>
                <a:pPr marL="0" indent="0">
                  <a:buNone/>
                </a:pPr>
                <a:r>
                  <a:rPr lang="en-US" dirty="0">
                    <a:solidFill>
                      <a:srgbClr val="C00000"/>
                    </a:solidFill>
                  </a:rPr>
                  <a:t>   = i+1 + 2i – 2i – 2i + 2 + i</a:t>
                </a:r>
              </a:p>
              <a:p>
                <a:pPr marL="0" indent="0">
                  <a:buNone/>
                </a:pPr>
                <a:r>
                  <a:rPr lang="en-US" dirty="0">
                    <a:solidFill>
                      <a:srgbClr val="C00000"/>
                    </a:solidFill>
                  </a:rPr>
                  <a:t>   = (1+2-2-2+1)</a:t>
                </a:r>
                <a:r>
                  <a:rPr lang="en-US" dirty="0" err="1">
                    <a:solidFill>
                      <a:srgbClr val="C00000"/>
                    </a:solidFill>
                  </a:rPr>
                  <a:t>i</a:t>
                </a:r>
                <a:r>
                  <a:rPr lang="en-US" dirty="0">
                    <a:solidFill>
                      <a:srgbClr val="C00000"/>
                    </a:solidFill>
                  </a:rPr>
                  <a:t> + 1 + 2 = 3</a:t>
                </a:r>
              </a:p>
              <a:p>
                <a:pPr marL="0" indent="0">
                  <a:buNone/>
                </a:pPr>
                <a:endParaRPr lang="en-US" dirty="0">
                  <a:solidFill>
                    <a:srgbClr val="C00000"/>
                  </a:solidFill>
                </a:endParaRPr>
              </a:p>
              <a:p>
                <a:pPr marL="0" indent="0">
                  <a:buNone/>
                </a:pPr>
                <a:endParaRPr lang="en-US" dirty="0">
                  <a:solidFill>
                    <a:srgbClr val="C00000"/>
                  </a:solidFill>
                </a:endParaRPr>
              </a:p>
              <a:p>
                <a:pPr marL="0" indent="0">
                  <a:buNone/>
                </a:pPr>
                <a:endParaRPr lang="en-US" dirty="0">
                  <a:solidFill>
                    <a:srgbClr val="C00000"/>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indent="0">
                  <a:buNone/>
                </a:pPr>
                <a:endParaRPr lang="en-US" dirty="0">
                  <a:solidFill>
                    <a:srgbClr val="C00000"/>
                  </a:solidFill>
                </a:endParaRP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602163"/>
              </a:xfrm>
              <a:blipFill rotWithShape="1">
                <a:blip r:embed="rId2"/>
                <a:stretch>
                  <a:fillRect l="-963" t="-2119"/>
                </a:stretch>
              </a:blipFill>
            </p:spPr>
            <p:txBody>
              <a:bodyPr/>
              <a:lstStyle/>
              <a:p>
                <a:r>
                  <a:rPr lang="en-US">
                    <a:noFill/>
                  </a:rPr>
                  <a:t> </a:t>
                </a:r>
              </a:p>
            </p:txBody>
          </p:sp>
        </mc:Fallback>
      </mc:AlternateContent>
      <p:cxnSp>
        <p:nvCxnSpPr>
          <p:cNvPr id="5" name="Straight Connector 4"/>
          <p:cNvCxnSpPr/>
          <p:nvPr/>
        </p:nvCxnSpPr>
        <p:spPr>
          <a:xfrm flipH="1">
            <a:off x="1219200" y="3225800"/>
            <a:ext cx="381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676400" y="3225800"/>
            <a:ext cx="304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209800" y="3225800"/>
            <a:ext cx="304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048000" y="3225800"/>
            <a:ext cx="45720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659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9144000" cy="5486400"/>
          </a:xfrm>
        </p:spPr>
      </p:pic>
    </p:spTree>
    <p:extLst>
      <p:ext uri="{BB962C8B-B14F-4D97-AF65-F5344CB8AC3E}">
        <p14:creationId xmlns:p14="http://schemas.microsoft.com/office/powerpoint/2010/main" val="202209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lstStyle/>
          <a:p>
            <a:pPr marL="0" indent="0">
              <a:buNone/>
            </a:pPr>
            <a:endParaRPr lang="en-US" dirty="0"/>
          </a:p>
          <a:p>
            <a:pPr marL="0" indent="0">
              <a:buNone/>
            </a:pPr>
            <a:endParaRPr lang="en-US" dirty="0"/>
          </a:p>
          <a:p>
            <a:pPr marL="0" indent="0">
              <a:buNone/>
            </a:pPr>
            <a:r>
              <a:rPr lang="en-US" dirty="0"/>
              <a:t> Let’s recall that the time complexity in order to search for an element in a list is O(n)</a:t>
            </a:r>
          </a:p>
          <a:p>
            <a:pPr marL="0" indent="0">
              <a:buNone/>
            </a:pPr>
            <a:endParaRPr lang="en-US" dirty="0"/>
          </a:p>
          <a:p>
            <a:pPr marL="0" indent="0">
              <a:buNone/>
            </a:pPr>
            <a:endParaRPr lang="en-US" dirty="0"/>
          </a:p>
          <a:p>
            <a:pPr marL="0" indent="0">
              <a:buNone/>
            </a:pPr>
            <a:r>
              <a:rPr lang="en-US" dirty="0"/>
              <a:t>And in the binary search tree it’s O(</a:t>
            </a:r>
            <a:r>
              <a:rPr lang="en-US" dirty="0" err="1"/>
              <a:t>logn</a:t>
            </a:r>
            <a:r>
              <a:rPr lang="en-US" dirty="0"/>
              <a:t>)</a:t>
            </a:r>
          </a:p>
          <a:p>
            <a:pPr marL="0" indent="0">
              <a:buNone/>
            </a:pPr>
            <a:endParaRPr lang="en-US" dirty="0"/>
          </a:p>
        </p:txBody>
      </p:sp>
      <p:sp>
        <p:nvSpPr>
          <p:cNvPr id="5" name="Cloud Callout 4"/>
          <p:cNvSpPr/>
          <p:nvPr/>
        </p:nvSpPr>
        <p:spPr>
          <a:xfrm>
            <a:off x="3124200" y="4953000"/>
            <a:ext cx="2667000" cy="152400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a:t>
            </a:r>
            <a:r>
              <a:rPr lang="en-US" sz="1600" dirty="0">
                <a:solidFill>
                  <a:schemeClr val="tx1"/>
                </a:solidFill>
              </a:rPr>
              <a:t>Is it possible to achieve a less time complexity when searching?</a:t>
            </a:r>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200" y="3657600"/>
            <a:ext cx="1962150" cy="1524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0" y="2438400"/>
            <a:ext cx="3810000" cy="914400"/>
          </a:xfrm>
          <a:prstGeom prst="rect">
            <a:avLst/>
          </a:prstGeom>
        </p:spPr>
      </p:pic>
    </p:spTree>
    <p:extLst>
      <p:ext uri="{BB962C8B-B14F-4D97-AF65-F5344CB8AC3E}">
        <p14:creationId xmlns:p14="http://schemas.microsoft.com/office/powerpoint/2010/main" val="2239045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Contents</a:t>
            </a:r>
          </a:p>
        </p:txBody>
      </p:sp>
      <p:sp>
        <p:nvSpPr>
          <p:cNvPr id="5" name="Content Placeholder 4"/>
          <p:cNvSpPr>
            <a:spLocks noGrp="1"/>
          </p:cNvSpPr>
          <p:nvPr>
            <p:ph idx="1"/>
          </p:nvPr>
        </p:nvSpPr>
        <p:spPr/>
        <p:txBody>
          <a:bodyPr/>
          <a:lstStyle/>
          <a:p>
            <a:r>
              <a:rPr lang="en-US" dirty="0"/>
              <a:t>How Separate Chaining works</a:t>
            </a:r>
          </a:p>
          <a:p>
            <a:r>
              <a:rPr lang="en-US" dirty="0"/>
              <a:t>Analysis</a:t>
            </a:r>
          </a:p>
          <a:p>
            <a:r>
              <a:rPr lang="en-US" dirty="0"/>
              <a:t>Extended Technique</a:t>
            </a:r>
          </a:p>
          <a:p>
            <a:r>
              <a:rPr lang="en-US" dirty="0"/>
              <a:t>Rehashing</a:t>
            </a:r>
          </a:p>
        </p:txBody>
      </p:sp>
    </p:spTree>
    <p:extLst>
      <p:ext uri="{BB962C8B-B14F-4D97-AF65-F5344CB8AC3E}">
        <p14:creationId xmlns:p14="http://schemas.microsoft.com/office/powerpoint/2010/main" val="330527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xmlns="" id="{91E83A32-0A12-468F-B48B-75ED47C51952}"/>
              </a:ext>
            </a:extLst>
          </p:cNvPr>
          <p:cNvGrpSpPr/>
          <p:nvPr/>
        </p:nvGrpSpPr>
        <p:grpSpPr>
          <a:xfrm>
            <a:off x="1371016" y="4038514"/>
            <a:ext cx="521007" cy="141089"/>
            <a:chOff x="3222481" y="3520360"/>
            <a:chExt cx="694676" cy="188119"/>
          </a:xfrm>
        </p:grpSpPr>
        <p:cxnSp>
          <p:nvCxnSpPr>
            <p:cNvPr id="59" name="Straight Arrow Connector 58">
              <a:extLst>
                <a:ext uri="{FF2B5EF4-FFF2-40B4-BE49-F238E27FC236}">
                  <a16:creationId xmlns:a16="http://schemas.microsoft.com/office/drawing/2014/main" xmlns="" id="{4BBEDBD2-E274-430D-8033-8DE40F6ED75C}"/>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E28EDCA0-D7D7-4CB0-B778-F9A79196ECCC}"/>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77539214-F2A1-419E-A87E-F4F14C83A5E4}"/>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102FCC2-2622-4354-AFFC-2A2C3616E477}"/>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xmlns="" id="{E79F4AFA-B902-4FA1-8538-E58470E3B1E6}"/>
              </a:ext>
            </a:extLst>
          </p:cNvPr>
          <p:cNvSpPr txBox="1"/>
          <p:nvPr/>
        </p:nvSpPr>
        <p:spPr>
          <a:xfrm>
            <a:off x="379829" y="1173773"/>
            <a:ext cx="3576711" cy="369332"/>
          </a:xfrm>
          <a:prstGeom prst="rect">
            <a:avLst/>
          </a:prstGeom>
          <a:noFill/>
        </p:spPr>
        <p:txBody>
          <a:bodyPr wrap="square" rtlCol="0">
            <a:spAutoFit/>
          </a:bodyPr>
          <a:lstStyle/>
          <a:p>
            <a:r>
              <a:rPr lang="en-US" b="1" dirty="0">
                <a:solidFill>
                  <a:prstClr val="black"/>
                </a:solidFill>
              </a:rPr>
              <a:t>Separate Chaining (open hashing)</a:t>
            </a:r>
          </a:p>
        </p:txBody>
      </p:sp>
      <p:sp>
        <p:nvSpPr>
          <p:cNvPr id="5" name="TextBox 4">
            <a:extLst>
              <a:ext uri="{FF2B5EF4-FFF2-40B4-BE49-F238E27FC236}">
                <a16:creationId xmlns:a16="http://schemas.microsoft.com/office/drawing/2014/main" xmlns="" id="{99B9886C-F592-4D88-8278-CAA0142D3701}"/>
              </a:ext>
            </a:extLst>
          </p:cNvPr>
          <p:cNvSpPr txBox="1"/>
          <p:nvPr/>
        </p:nvSpPr>
        <p:spPr>
          <a:xfrm>
            <a:off x="379829" y="1773827"/>
            <a:ext cx="8384345" cy="923330"/>
          </a:xfrm>
          <a:prstGeom prst="rect">
            <a:avLst/>
          </a:prstGeom>
          <a:noFill/>
        </p:spPr>
        <p:txBody>
          <a:bodyPr wrap="square" rtlCol="0">
            <a:spAutoFit/>
          </a:bodyPr>
          <a:lstStyle/>
          <a:p>
            <a:r>
              <a:rPr lang="en-US" sz="1350" dirty="0">
                <a:solidFill>
                  <a:prstClr val="black"/>
                </a:solidFill>
              </a:rPr>
              <a:t>Assume we have </a:t>
            </a:r>
            <a:r>
              <a:rPr lang="en-US" sz="1350" b="1" dirty="0">
                <a:solidFill>
                  <a:srgbClr val="5A78AD"/>
                </a:solidFill>
              </a:rPr>
              <a:t>hash(k1) = </a:t>
            </a:r>
            <a:r>
              <a:rPr lang="en-US" sz="1350" b="1" dirty="0" err="1">
                <a:solidFill>
                  <a:srgbClr val="5A78AD"/>
                </a:solidFill>
              </a:rPr>
              <a:t>i</a:t>
            </a:r>
            <a:r>
              <a:rPr lang="en-US" sz="1350" b="1" dirty="0">
                <a:solidFill>
                  <a:srgbClr val="5A78AD"/>
                </a:solidFill>
              </a:rPr>
              <a:t> = hash(k2)</a:t>
            </a:r>
            <a:r>
              <a:rPr lang="en-US" sz="1350" dirty="0">
                <a:solidFill>
                  <a:prstClr val="black"/>
                </a:solidFill>
              </a:rPr>
              <a:t>, where k1 and k2 are the distinct keys for two data entries e1 and e2 we want to store in the table (A) of size m. The simplest way to deal with collisions is a technique called </a:t>
            </a:r>
            <a:r>
              <a:rPr lang="en-US" sz="1350" b="1" dirty="0">
                <a:solidFill>
                  <a:prstClr val="black"/>
                </a:solidFill>
              </a:rPr>
              <a:t>separate chaining. </a:t>
            </a:r>
            <a:r>
              <a:rPr lang="en-US" sz="1350" dirty="0">
                <a:solidFill>
                  <a:prstClr val="black"/>
                </a:solidFill>
              </a:rPr>
              <a:t>In this case we just arrange e1 and e2 into a chain (implemented as a linked list) and store this list in A[</a:t>
            </a:r>
            <a:r>
              <a:rPr lang="en-US" sz="1350" dirty="0" err="1">
                <a:solidFill>
                  <a:prstClr val="black"/>
                </a:solidFill>
              </a:rPr>
              <a:t>i</a:t>
            </a:r>
            <a:r>
              <a:rPr lang="en-US" sz="1350" dirty="0">
                <a:solidFill>
                  <a:prstClr val="black"/>
                </a:solidFill>
              </a:rPr>
              <a:t>].</a:t>
            </a:r>
          </a:p>
          <a:p>
            <a:endParaRPr lang="en-US" sz="1350" b="1" dirty="0">
              <a:solidFill>
                <a:prstClr val="black"/>
              </a:solidFill>
            </a:endParaRPr>
          </a:p>
        </p:txBody>
      </p:sp>
      <p:graphicFrame>
        <p:nvGraphicFramePr>
          <p:cNvPr id="10" name="Table 10">
            <a:extLst>
              <a:ext uri="{FF2B5EF4-FFF2-40B4-BE49-F238E27FC236}">
                <a16:creationId xmlns:a16="http://schemas.microsoft.com/office/drawing/2014/main" xmlns="" id="{3B67F751-4A6F-4CE0-8268-7CC59F0E4682}"/>
              </a:ext>
            </a:extLst>
          </p:cNvPr>
          <p:cNvGraphicFramePr>
            <a:graphicFrameLocks noGrp="1"/>
          </p:cNvGraphicFramePr>
          <p:nvPr/>
        </p:nvGraphicFramePr>
        <p:xfrm>
          <a:off x="1183447" y="3137263"/>
          <a:ext cx="375138" cy="197358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xmlns="" val="2708996704"/>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509797756"/>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64065205"/>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76323811"/>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807295193"/>
                  </a:ext>
                </a:extLst>
              </a:tr>
            </a:tbl>
          </a:graphicData>
        </a:graphic>
      </p:graphicFrame>
      <p:sp>
        <p:nvSpPr>
          <p:cNvPr id="12" name="TextBox 11">
            <a:extLst>
              <a:ext uri="{FF2B5EF4-FFF2-40B4-BE49-F238E27FC236}">
                <a16:creationId xmlns:a16="http://schemas.microsoft.com/office/drawing/2014/main" xmlns="" id="{C6C34813-8975-45A7-9AE3-CF31F66C1155}"/>
              </a:ext>
            </a:extLst>
          </p:cNvPr>
          <p:cNvSpPr txBox="1"/>
          <p:nvPr/>
        </p:nvSpPr>
        <p:spPr>
          <a:xfrm>
            <a:off x="719949" y="4807175"/>
            <a:ext cx="463499" cy="507831"/>
          </a:xfrm>
          <a:prstGeom prst="rect">
            <a:avLst/>
          </a:prstGeom>
          <a:noFill/>
        </p:spPr>
        <p:txBody>
          <a:bodyPr wrap="square" rtlCol="0">
            <a:spAutoFit/>
          </a:bodyPr>
          <a:lstStyle/>
          <a:p>
            <a:pPr algn="ctr"/>
            <a:r>
              <a:rPr lang="en-US" sz="1350" dirty="0">
                <a:solidFill>
                  <a:prstClr val="black"/>
                </a:solidFill>
              </a:rPr>
              <a:t>m- 1</a:t>
            </a:r>
          </a:p>
        </p:txBody>
      </p:sp>
      <p:sp>
        <p:nvSpPr>
          <p:cNvPr id="13" name="TextBox 12">
            <a:extLst>
              <a:ext uri="{FF2B5EF4-FFF2-40B4-BE49-F238E27FC236}">
                <a16:creationId xmlns:a16="http://schemas.microsoft.com/office/drawing/2014/main" xmlns="" id="{9319BA56-E5E6-4190-A41F-F5AD0FC1E210}"/>
              </a:ext>
            </a:extLst>
          </p:cNvPr>
          <p:cNvSpPr txBox="1"/>
          <p:nvPr/>
        </p:nvSpPr>
        <p:spPr>
          <a:xfrm>
            <a:off x="866925" y="3972218"/>
            <a:ext cx="316523" cy="300082"/>
          </a:xfrm>
          <a:prstGeom prst="rect">
            <a:avLst/>
          </a:prstGeom>
          <a:noFill/>
        </p:spPr>
        <p:txBody>
          <a:bodyPr wrap="square" rtlCol="0">
            <a:spAutoFit/>
          </a:bodyPr>
          <a:lstStyle/>
          <a:p>
            <a:r>
              <a:rPr lang="en-US" sz="1350" dirty="0" err="1">
                <a:solidFill>
                  <a:prstClr val="black"/>
                </a:solidFill>
              </a:rPr>
              <a:t>i</a:t>
            </a:r>
            <a:endParaRPr lang="en-US" sz="1350" dirty="0">
              <a:solidFill>
                <a:prstClr val="black"/>
              </a:solidFill>
            </a:endParaRPr>
          </a:p>
        </p:txBody>
      </p:sp>
      <p:sp>
        <p:nvSpPr>
          <p:cNvPr id="14" name="TextBox 13">
            <a:extLst>
              <a:ext uri="{FF2B5EF4-FFF2-40B4-BE49-F238E27FC236}">
                <a16:creationId xmlns:a16="http://schemas.microsoft.com/office/drawing/2014/main" xmlns="" id="{3D162C14-6269-40A2-A411-C89640473D1A}"/>
              </a:ext>
            </a:extLst>
          </p:cNvPr>
          <p:cNvSpPr txBox="1"/>
          <p:nvPr/>
        </p:nvSpPr>
        <p:spPr>
          <a:xfrm>
            <a:off x="866925" y="3137263"/>
            <a:ext cx="316523" cy="300082"/>
          </a:xfrm>
          <a:prstGeom prst="rect">
            <a:avLst/>
          </a:prstGeom>
          <a:noFill/>
        </p:spPr>
        <p:txBody>
          <a:bodyPr wrap="square" rtlCol="0">
            <a:spAutoFit/>
          </a:bodyPr>
          <a:lstStyle/>
          <a:p>
            <a:r>
              <a:rPr lang="en-US" sz="1350" dirty="0">
                <a:solidFill>
                  <a:prstClr val="black"/>
                </a:solidFill>
              </a:rPr>
              <a:t>0</a:t>
            </a:r>
          </a:p>
        </p:txBody>
      </p:sp>
      <p:graphicFrame>
        <p:nvGraphicFramePr>
          <p:cNvPr id="15" name="Table 15">
            <a:extLst>
              <a:ext uri="{FF2B5EF4-FFF2-40B4-BE49-F238E27FC236}">
                <a16:creationId xmlns:a16="http://schemas.microsoft.com/office/drawing/2014/main" xmlns="" id="{16674B35-C58A-41FB-BE06-02E483C747B6}"/>
              </a:ext>
            </a:extLst>
          </p:cNvPr>
          <p:cNvGraphicFramePr>
            <a:graphicFrameLocks noGrp="1"/>
          </p:cNvGraphicFramePr>
          <p:nvPr/>
        </p:nvGraphicFramePr>
        <p:xfrm>
          <a:off x="1746153" y="3978244"/>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7" name="TextBox 6">
            <a:extLst>
              <a:ext uri="{FF2B5EF4-FFF2-40B4-BE49-F238E27FC236}">
                <a16:creationId xmlns:a16="http://schemas.microsoft.com/office/drawing/2014/main" xmlns="" id="{94ADECB0-F4A7-491F-B85C-9E25BF18DCFA}"/>
              </a:ext>
            </a:extLst>
          </p:cNvPr>
          <p:cNvSpPr txBox="1"/>
          <p:nvPr/>
        </p:nvSpPr>
        <p:spPr>
          <a:xfrm>
            <a:off x="1863821" y="3959759"/>
            <a:ext cx="365760" cy="300082"/>
          </a:xfrm>
          <a:prstGeom prst="rect">
            <a:avLst/>
          </a:prstGeom>
          <a:noFill/>
        </p:spPr>
        <p:txBody>
          <a:bodyPr wrap="square" rtlCol="0">
            <a:spAutoFit/>
          </a:bodyPr>
          <a:lstStyle/>
          <a:p>
            <a:r>
              <a:rPr lang="en-US" sz="1350" dirty="0">
                <a:solidFill>
                  <a:prstClr val="black"/>
                </a:solidFill>
              </a:rPr>
              <a:t>e1</a:t>
            </a:r>
          </a:p>
        </p:txBody>
      </p:sp>
      <p:graphicFrame>
        <p:nvGraphicFramePr>
          <p:cNvPr id="32" name="Table 15">
            <a:extLst>
              <a:ext uri="{FF2B5EF4-FFF2-40B4-BE49-F238E27FC236}">
                <a16:creationId xmlns:a16="http://schemas.microsoft.com/office/drawing/2014/main" xmlns="" id="{0D00ECA8-CBBE-42DE-A95E-943BEF65A5D7}"/>
              </a:ext>
            </a:extLst>
          </p:cNvPr>
          <p:cNvGraphicFramePr>
            <a:graphicFrameLocks noGrp="1"/>
          </p:cNvGraphicFramePr>
          <p:nvPr/>
        </p:nvGraphicFramePr>
        <p:xfrm>
          <a:off x="1745420" y="3978244"/>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34" name="TextBox 33">
            <a:extLst>
              <a:ext uri="{FF2B5EF4-FFF2-40B4-BE49-F238E27FC236}">
                <a16:creationId xmlns:a16="http://schemas.microsoft.com/office/drawing/2014/main" xmlns="" id="{370CB0E4-CB26-4E00-8A50-7F5066026B78}"/>
              </a:ext>
            </a:extLst>
          </p:cNvPr>
          <p:cNvSpPr txBox="1"/>
          <p:nvPr/>
        </p:nvSpPr>
        <p:spPr>
          <a:xfrm>
            <a:off x="1863090" y="3959759"/>
            <a:ext cx="1487263" cy="300082"/>
          </a:xfrm>
          <a:prstGeom prst="rect">
            <a:avLst/>
          </a:prstGeom>
          <a:noFill/>
        </p:spPr>
        <p:txBody>
          <a:bodyPr wrap="square" rtlCol="0">
            <a:spAutoFit/>
          </a:bodyPr>
          <a:lstStyle/>
          <a:p>
            <a:r>
              <a:rPr lang="en-US" sz="1350" dirty="0">
                <a:solidFill>
                  <a:prstClr val="black"/>
                </a:solidFill>
              </a:rPr>
              <a:t>e2</a:t>
            </a:r>
          </a:p>
        </p:txBody>
      </p:sp>
      <p:grpSp>
        <p:nvGrpSpPr>
          <p:cNvPr id="19" name="Group 18">
            <a:extLst>
              <a:ext uri="{FF2B5EF4-FFF2-40B4-BE49-F238E27FC236}">
                <a16:creationId xmlns:a16="http://schemas.microsoft.com/office/drawing/2014/main" xmlns="" id="{250BFB9E-7EDB-438B-8DE0-4AD348E276FE}"/>
              </a:ext>
            </a:extLst>
          </p:cNvPr>
          <p:cNvGrpSpPr/>
          <p:nvPr/>
        </p:nvGrpSpPr>
        <p:grpSpPr>
          <a:xfrm>
            <a:off x="1381536" y="3225322"/>
            <a:ext cx="521007" cy="141089"/>
            <a:chOff x="3222481" y="3520360"/>
            <a:chExt cx="694676" cy="188119"/>
          </a:xfrm>
        </p:grpSpPr>
        <p:cxnSp>
          <p:nvCxnSpPr>
            <p:cNvPr id="20" name="Straight Arrow Connector 19">
              <a:extLst>
                <a:ext uri="{FF2B5EF4-FFF2-40B4-BE49-F238E27FC236}">
                  <a16:creationId xmlns:a16="http://schemas.microsoft.com/office/drawing/2014/main" xmlns="" id="{4ADA64AE-C8F6-428B-9C41-FBEC0C512E88}"/>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51E7139-F4B7-4B4E-99DD-CFA3BF8D21D6}"/>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730D1270-001B-4A90-89A1-1A421CA15D8F}"/>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B07EAFF-7DD6-4081-89CD-C403DBBCEC0F}"/>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xmlns="" id="{0E4F271B-5FD7-46E9-BCED-4657D2145958}"/>
              </a:ext>
            </a:extLst>
          </p:cNvPr>
          <p:cNvGrpSpPr/>
          <p:nvPr/>
        </p:nvGrpSpPr>
        <p:grpSpPr>
          <a:xfrm>
            <a:off x="1381536" y="3505965"/>
            <a:ext cx="521007" cy="141089"/>
            <a:chOff x="3222481" y="3520360"/>
            <a:chExt cx="694676" cy="188119"/>
          </a:xfrm>
        </p:grpSpPr>
        <p:cxnSp>
          <p:nvCxnSpPr>
            <p:cNvPr id="26" name="Straight Arrow Connector 25">
              <a:extLst>
                <a:ext uri="{FF2B5EF4-FFF2-40B4-BE49-F238E27FC236}">
                  <a16:creationId xmlns:a16="http://schemas.microsoft.com/office/drawing/2014/main" xmlns="" id="{B764F364-35C3-4FF7-BA4D-91A3B43AA5DC}"/>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4AE63275-4813-4C6E-9AEF-D553E30661A7}"/>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BD2A074-B678-4D7C-A64D-5143A6671CA8}"/>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217AC54-B22C-412C-AA91-DA7D453BA40E}"/>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xmlns="" id="{2817D728-790C-4E3D-B622-B5A4DC10CF59}"/>
              </a:ext>
            </a:extLst>
          </p:cNvPr>
          <p:cNvGrpSpPr/>
          <p:nvPr/>
        </p:nvGrpSpPr>
        <p:grpSpPr>
          <a:xfrm>
            <a:off x="1381536" y="3769352"/>
            <a:ext cx="521007" cy="141089"/>
            <a:chOff x="3222481" y="3520360"/>
            <a:chExt cx="694676" cy="188119"/>
          </a:xfrm>
        </p:grpSpPr>
        <p:cxnSp>
          <p:nvCxnSpPr>
            <p:cNvPr id="31" name="Straight Arrow Connector 30">
              <a:extLst>
                <a:ext uri="{FF2B5EF4-FFF2-40B4-BE49-F238E27FC236}">
                  <a16:creationId xmlns:a16="http://schemas.microsoft.com/office/drawing/2014/main" xmlns="" id="{A9FEB8F9-9843-4FA6-82B3-C88163106D1F}"/>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D3EFD3D7-E334-44F5-879C-C4E5DCEB1ACF}"/>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E7887713-A10A-4DA4-99E7-95F2C2240B64}"/>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983F9425-8892-43A4-92FC-1B0C51710DFF}"/>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xmlns="" id="{6E57D400-5245-489B-94FF-9E044D4CE6FC}"/>
              </a:ext>
            </a:extLst>
          </p:cNvPr>
          <p:cNvGrpSpPr/>
          <p:nvPr/>
        </p:nvGrpSpPr>
        <p:grpSpPr>
          <a:xfrm>
            <a:off x="1381536" y="4351297"/>
            <a:ext cx="521007" cy="141089"/>
            <a:chOff x="3222481" y="3520360"/>
            <a:chExt cx="694676" cy="188119"/>
          </a:xfrm>
        </p:grpSpPr>
        <p:cxnSp>
          <p:nvCxnSpPr>
            <p:cNvPr id="44" name="Straight Arrow Connector 43">
              <a:extLst>
                <a:ext uri="{FF2B5EF4-FFF2-40B4-BE49-F238E27FC236}">
                  <a16:creationId xmlns:a16="http://schemas.microsoft.com/office/drawing/2014/main" xmlns="" id="{5B6CFA5E-7B9A-4409-8E65-BF2AC868CF70}"/>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99525552-71D4-488A-9D55-BF18CDDD8E30}"/>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00D8F687-5778-47A1-8741-5D11B9D2237F}"/>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BFBC8684-DA96-45EC-8A2C-3CA1E59A1A93}"/>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xmlns="" id="{CCBB76D9-D167-4EBD-971B-E6CBB3B77D2D}"/>
              </a:ext>
            </a:extLst>
          </p:cNvPr>
          <p:cNvGrpSpPr/>
          <p:nvPr/>
        </p:nvGrpSpPr>
        <p:grpSpPr>
          <a:xfrm>
            <a:off x="1381536" y="4593536"/>
            <a:ext cx="521007" cy="141089"/>
            <a:chOff x="3222481" y="3520360"/>
            <a:chExt cx="694676" cy="188119"/>
          </a:xfrm>
        </p:grpSpPr>
        <p:cxnSp>
          <p:nvCxnSpPr>
            <p:cNvPr id="49" name="Straight Arrow Connector 48">
              <a:extLst>
                <a:ext uri="{FF2B5EF4-FFF2-40B4-BE49-F238E27FC236}">
                  <a16:creationId xmlns:a16="http://schemas.microsoft.com/office/drawing/2014/main" xmlns="" id="{F74A0582-F0A8-4FBD-B004-0CBDDDE09A54}"/>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476430A-B300-4D5E-8664-DD369C14B3E2}"/>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11B75D47-AC05-477F-BA7C-5632EF549BD4}"/>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12E835EA-D042-4E01-82AD-5EDEDA67CEF3}"/>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xmlns="" id="{B370C99F-47B0-4846-BFF4-EE52D33276F5}"/>
              </a:ext>
            </a:extLst>
          </p:cNvPr>
          <p:cNvGrpSpPr/>
          <p:nvPr/>
        </p:nvGrpSpPr>
        <p:grpSpPr>
          <a:xfrm>
            <a:off x="1381536" y="4892662"/>
            <a:ext cx="521007" cy="141089"/>
            <a:chOff x="3222481" y="3520360"/>
            <a:chExt cx="694676" cy="188119"/>
          </a:xfrm>
        </p:grpSpPr>
        <p:cxnSp>
          <p:nvCxnSpPr>
            <p:cNvPr id="54" name="Straight Arrow Connector 53">
              <a:extLst>
                <a:ext uri="{FF2B5EF4-FFF2-40B4-BE49-F238E27FC236}">
                  <a16:creationId xmlns:a16="http://schemas.microsoft.com/office/drawing/2014/main" xmlns="" id="{55154EA2-E409-440C-871C-4A77BD237C5B}"/>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571A2684-698D-4CDC-953D-2D559BB7DBE2}"/>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66956FB0-7869-4C44-BF04-3F95FFC86308}"/>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F31389E-B8A0-4563-823B-DE2C0ED2442A}"/>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xmlns="" id="{1EBA5602-312E-4969-B651-A5E16234A6B3}"/>
              </a:ext>
            </a:extLst>
          </p:cNvPr>
          <p:cNvGrpSpPr/>
          <p:nvPr/>
        </p:nvGrpSpPr>
        <p:grpSpPr>
          <a:xfrm>
            <a:off x="2453243" y="4050428"/>
            <a:ext cx="521007" cy="141089"/>
            <a:chOff x="3222481" y="3520360"/>
            <a:chExt cx="694676" cy="188119"/>
          </a:xfrm>
        </p:grpSpPr>
        <p:cxnSp>
          <p:nvCxnSpPr>
            <p:cNvPr id="64" name="Straight Arrow Connector 63">
              <a:extLst>
                <a:ext uri="{FF2B5EF4-FFF2-40B4-BE49-F238E27FC236}">
                  <a16:creationId xmlns:a16="http://schemas.microsoft.com/office/drawing/2014/main" xmlns="" id="{3A262094-8F0B-4F26-9A9E-55879BB3AE63}"/>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C1F45FBA-32F2-401A-8AB4-FBE28A17E610}"/>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2FCB69-7276-4179-B42C-6AD581FED250}"/>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8EB32C02-62D2-4429-BEF5-16F215274BBA}"/>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8" name="Straight Arrow Connector 67">
            <a:extLst>
              <a:ext uri="{FF2B5EF4-FFF2-40B4-BE49-F238E27FC236}">
                <a16:creationId xmlns:a16="http://schemas.microsoft.com/office/drawing/2014/main" xmlns="" id="{A328D690-6360-4BEA-95D6-21AAB7A77F6D}"/>
              </a:ext>
            </a:extLst>
          </p:cNvPr>
          <p:cNvCxnSpPr/>
          <p:nvPr/>
        </p:nvCxnSpPr>
        <p:spPr>
          <a:xfrm>
            <a:off x="2453243" y="411951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86DE4766-5C10-4EA9-9B4D-400EC9351552}"/>
              </a:ext>
            </a:extLst>
          </p:cNvPr>
          <p:cNvCxnSpPr/>
          <p:nvPr/>
        </p:nvCxnSpPr>
        <p:spPr>
          <a:xfrm>
            <a:off x="1371017" y="4110242"/>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6CD41EE1-242C-41C9-ADE8-45D916B2EAA4}"/>
              </a:ext>
            </a:extLst>
          </p:cNvPr>
          <p:cNvSpPr txBox="1"/>
          <p:nvPr/>
        </p:nvSpPr>
        <p:spPr>
          <a:xfrm>
            <a:off x="3843338" y="2807494"/>
            <a:ext cx="1428749" cy="300082"/>
          </a:xfrm>
          <a:prstGeom prst="rect">
            <a:avLst/>
          </a:prstGeom>
          <a:noFill/>
        </p:spPr>
        <p:txBody>
          <a:bodyPr wrap="square" rtlCol="0">
            <a:spAutoFit/>
          </a:bodyPr>
          <a:lstStyle/>
          <a:p>
            <a:endParaRPr lang="en-US" sz="1350" dirty="0">
              <a:solidFill>
                <a:prstClr val="black"/>
              </a:solidFill>
            </a:endParaRPr>
          </a:p>
        </p:txBody>
      </p:sp>
    </p:spTree>
    <p:extLst>
      <p:ext uri="{BB962C8B-B14F-4D97-AF65-F5344CB8AC3E}">
        <p14:creationId xmlns:p14="http://schemas.microsoft.com/office/powerpoint/2010/main" val="244747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grpId="1" nodeType="clickEffect">
                                  <p:stCondLst>
                                    <p:cond delay="0"/>
                                  </p:stCondLst>
                                  <p:childTnLst>
                                    <p:animMotion origin="layout" path="M -3.75E-6 -2.59259E-6 L 0.11511 -2.59259E-6 " pathEditMode="relative" rAng="0" ptsTypes="AA">
                                      <p:cBhvr>
                                        <p:cTn id="25" dur="2000" fill="hold"/>
                                        <p:tgtEl>
                                          <p:spTgt spid="7"/>
                                        </p:tgtEl>
                                        <p:attrNameLst>
                                          <p:attrName>ppt_x</p:attrName>
                                          <p:attrName>ppt_y</p:attrName>
                                        </p:attrNameLst>
                                      </p:cBhvr>
                                      <p:rCtr x="5755" y="0"/>
                                    </p:animMotion>
                                  </p:childTnLst>
                                </p:cTn>
                              </p:par>
                              <p:par>
                                <p:cTn id="26" presetID="63" presetClass="path" presetSubtype="0" accel="50000" decel="50000" fill="hold" nodeType="withEffect">
                                  <p:stCondLst>
                                    <p:cond delay="0"/>
                                  </p:stCondLst>
                                  <p:childTnLst>
                                    <p:animMotion origin="layout" path="M 2.08333E-7 3.7037E-6 L 0.11849 3.7037E-6 " pathEditMode="relative" rAng="0" ptsTypes="AA">
                                      <p:cBhvr>
                                        <p:cTn id="27" dur="2000" fill="hold"/>
                                        <p:tgtEl>
                                          <p:spTgt spid="15"/>
                                        </p:tgtEl>
                                        <p:attrNameLst>
                                          <p:attrName>ppt_x</p:attrName>
                                          <p:attrName>ppt_y</p:attrName>
                                        </p:attrNameLst>
                                      </p:cBhvr>
                                      <p:rCtr x="5924" y="0"/>
                                    </p:animMotion>
                                  </p:childTnLst>
                                </p:cTn>
                              </p:par>
                              <p:par>
                                <p:cTn id="28" presetID="63" presetClass="path" presetSubtype="0" accel="50000" decel="50000" fill="hold" nodeType="withEffect">
                                  <p:stCondLst>
                                    <p:cond delay="0"/>
                                  </p:stCondLst>
                                  <p:childTnLst>
                                    <p:animMotion origin="layout" path="M -4.79167E-6 -7.40741E-7 L 0.12019 -7.40741E-7 " pathEditMode="relative" rAng="0" ptsTypes="AA">
                                      <p:cBhvr>
                                        <p:cTn id="29" dur="2000" fill="hold"/>
                                        <p:tgtEl>
                                          <p:spTgt spid="63"/>
                                        </p:tgtEl>
                                        <p:attrNameLst>
                                          <p:attrName>ppt_x</p:attrName>
                                          <p:attrName>ppt_y</p:attrName>
                                        </p:attrNameLst>
                                      </p:cBhvr>
                                      <p:rCtr x="6003" y="0"/>
                                    </p:animMotion>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FB81D12-3C96-4EE7-998C-3D9D60535558}"/>
              </a:ext>
            </a:extLst>
          </p:cNvPr>
          <p:cNvSpPr/>
          <p:nvPr/>
        </p:nvSpPr>
        <p:spPr>
          <a:xfrm>
            <a:off x="379829" y="1940131"/>
            <a:ext cx="8366760" cy="2793072"/>
          </a:xfrm>
          <a:prstGeom prst="rect">
            <a:avLst/>
          </a:prstGeom>
        </p:spPr>
        <p:txBody>
          <a:bodyPr wrap="square">
            <a:spAutoFit/>
          </a:bodyPr>
          <a:lstStyle/>
          <a:p>
            <a:pPr fontAlgn="base"/>
            <a:r>
              <a:rPr lang="en-US" sz="1350" b="1" dirty="0">
                <a:solidFill>
                  <a:prstClr val="black"/>
                </a:solidFill>
                <a:latin typeface="var(--font-din)"/>
              </a:rPr>
              <a:t>Advantages:</a:t>
            </a:r>
            <a:r>
              <a:rPr lang="en-US" sz="1350" dirty="0">
                <a:solidFill>
                  <a:prstClr val="black"/>
                </a:solidFill>
                <a:latin typeface="var(--font-din)"/>
              </a:rPr>
              <a:t/>
            </a:r>
            <a:br>
              <a:rPr lang="en-US" sz="1350" dirty="0">
                <a:solidFill>
                  <a:prstClr val="black"/>
                </a:solidFill>
                <a:latin typeface="var(--font-din)"/>
              </a:rPr>
            </a:br>
            <a:r>
              <a:rPr lang="en-US" sz="1350" dirty="0">
                <a:solidFill>
                  <a:prstClr val="black"/>
                </a:solidFill>
                <a:latin typeface="var(--font-din)"/>
              </a:rPr>
              <a:t>1) Simple to implement.</a:t>
            </a:r>
            <a:br>
              <a:rPr lang="en-US" sz="1350" dirty="0">
                <a:solidFill>
                  <a:prstClr val="black"/>
                </a:solidFill>
                <a:latin typeface="var(--font-din)"/>
              </a:rPr>
            </a:br>
            <a:r>
              <a:rPr lang="en-US" sz="1350" dirty="0">
                <a:solidFill>
                  <a:prstClr val="black"/>
                </a:solidFill>
                <a:latin typeface="var(--font-din)"/>
              </a:rPr>
              <a:t>2) Hash table never fills up, we can always add more elements to the chain.</a:t>
            </a:r>
            <a:br>
              <a:rPr lang="en-US" sz="1350" dirty="0">
                <a:solidFill>
                  <a:prstClr val="black"/>
                </a:solidFill>
                <a:latin typeface="var(--font-din)"/>
              </a:rPr>
            </a:br>
            <a:r>
              <a:rPr lang="en-US" sz="1350" dirty="0">
                <a:solidFill>
                  <a:prstClr val="black"/>
                </a:solidFill>
                <a:latin typeface="var(--font-din)"/>
              </a:rPr>
              <a:t>3) Less sensitive to the hash function or load factors.</a:t>
            </a:r>
            <a:br>
              <a:rPr lang="en-US" sz="1350" dirty="0">
                <a:solidFill>
                  <a:prstClr val="black"/>
                </a:solidFill>
                <a:latin typeface="var(--font-din)"/>
              </a:rPr>
            </a:br>
            <a:r>
              <a:rPr lang="en-US" sz="1350" dirty="0">
                <a:solidFill>
                  <a:prstClr val="black"/>
                </a:solidFill>
                <a:latin typeface="var(--font-din)"/>
              </a:rPr>
              <a:t>4) It is mostly used when it is unknown how many and how frequently keys may be inserted or deleted.</a:t>
            </a:r>
          </a:p>
          <a:p>
            <a:pPr fontAlgn="base"/>
            <a:endParaRPr lang="en-US" sz="1350" dirty="0">
              <a:solidFill>
                <a:prstClr val="black"/>
              </a:solidFill>
              <a:latin typeface="var(--font-din)"/>
            </a:endParaRPr>
          </a:p>
          <a:p>
            <a:pPr fontAlgn="base"/>
            <a:endParaRPr lang="en-US" sz="1350" dirty="0">
              <a:solidFill>
                <a:prstClr val="black"/>
              </a:solidFill>
              <a:latin typeface="var(--font-din)"/>
            </a:endParaRPr>
          </a:p>
          <a:p>
            <a:pPr fontAlgn="base"/>
            <a:endParaRPr lang="en-US" sz="1350" dirty="0">
              <a:solidFill>
                <a:prstClr val="black"/>
              </a:solidFill>
              <a:latin typeface="var(--font-din)"/>
            </a:endParaRPr>
          </a:p>
          <a:p>
            <a:pPr fontAlgn="base"/>
            <a:r>
              <a:rPr lang="en-US" sz="1350" b="1" dirty="0">
                <a:solidFill>
                  <a:prstClr val="black"/>
                </a:solidFill>
                <a:latin typeface="var(--font-din)"/>
              </a:rPr>
              <a:t>Disadvantages:</a:t>
            </a:r>
            <a:r>
              <a:rPr lang="en-US" sz="1350" dirty="0">
                <a:solidFill>
                  <a:prstClr val="black"/>
                </a:solidFill>
                <a:latin typeface="var(--font-din)"/>
              </a:rPr>
              <a:t/>
            </a:r>
            <a:br>
              <a:rPr lang="en-US" sz="1350" dirty="0">
                <a:solidFill>
                  <a:prstClr val="black"/>
                </a:solidFill>
                <a:latin typeface="var(--font-din)"/>
              </a:rPr>
            </a:br>
            <a:r>
              <a:rPr lang="en-US" sz="1350" dirty="0">
                <a:solidFill>
                  <a:prstClr val="black"/>
                </a:solidFill>
                <a:latin typeface="var(--font-din)"/>
              </a:rPr>
              <a:t>1) Cache performance of chaining is not good as keys are stored using a linked list.</a:t>
            </a:r>
            <a:br>
              <a:rPr lang="en-US" sz="1350" dirty="0">
                <a:solidFill>
                  <a:prstClr val="black"/>
                </a:solidFill>
                <a:latin typeface="var(--font-din)"/>
              </a:rPr>
            </a:br>
            <a:r>
              <a:rPr lang="en-US" sz="1350" dirty="0">
                <a:solidFill>
                  <a:prstClr val="black"/>
                </a:solidFill>
                <a:latin typeface="var(--font-din)"/>
              </a:rPr>
              <a:t>2) Wastage of Space (Some Parts of hash table are never used)</a:t>
            </a:r>
            <a:br>
              <a:rPr lang="en-US" sz="1350" dirty="0">
                <a:solidFill>
                  <a:prstClr val="black"/>
                </a:solidFill>
                <a:latin typeface="var(--font-din)"/>
              </a:rPr>
            </a:br>
            <a:r>
              <a:rPr lang="en-US" sz="1350" dirty="0">
                <a:solidFill>
                  <a:prstClr val="black"/>
                </a:solidFill>
                <a:latin typeface="var(--font-din)"/>
              </a:rPr>
              <a:t>3) If the chain becomes long, then search time can become O(n) in the worst case.</a:t>
            </a:r>
            <a:br>
              <a:rPr lang="en-US" sz="1350" dirty="0">
                <a:solidFill>
                  <a:prstClr val="black"/>
                </a:solidFill>
                <a:latin typeface="var(--font-din)"/>
              </a:rPr>
            </a:br>
            <a:r>
              <a:rPr lang="en-US" sz="1350" dirty="0">
                <a:solidFill>
                  <a:prstClr val="black"/>
                </a:solidFill>
                <a:latin typeface="var(--font-din)"/>
              </a:rPr>
              <a:t>4) Uses extra space for links.</a:t>
            </a:r>
          </a:p>
        </p:txBody>
      </p:sp>
      <p:sp>
        <p:nvSpPr>
          <p:cNvPr id="5" name="TextBox 4">
            <a:extLst>
              <a:ext uri="{FF2B5EF4-FFF2-40B4-BE49-F238E27FC236}">
                <a16:creationId xmlns:a16="http://schemas.microsoft.com/office/drawing/2014/main" xmlns="" id="{5AC0D263-871F-456F-A55F-DB9F6E747A0B}"/>
              </a:ext>
            </a:extLst>
          </p:cNvPr>
          <p:cNvSpPr txBox="1"/>
          <p:nvPr/>
        </p:nvSpPr>
        <p:spPr>
          <a:xfrm>
            <a:off x="379829" y="1173773"/>
            <a:ext cx="3576711" cy="369332"/>
          </a:xfrm>
          <a:prstGeom prst="rect">
            <a:avLst/>
          </a:prstGeom>
          <a:noFill/>
        </p:spPr>
        <p:txBody>
          <a:bodyPr wrap="square" rtlCol="0">
            <a:spAutoFit/>
          </a:bodyPr>
          <a:lstStyle/>
          <a:p>
            <a:r>
              <a:rPr lang="en-US" b="1" dirty="0">
                <a:solidFill>
                  <a:prstClr val="black"/>
                </a:solidFill>
              </a:rPr>
              <a:t>Separate Chaining (open hashing)</a:t>
            </a:r>
          </a:p>
        </p:txBody>
      </p:sp>
      <p:sp>
        <p:nvSpPr>
          <p:cNvPr id="6" name="TextBox 5">
            <a:extLst>
              <a:ext uri="{FF2B5EF4-FFF2-40B4-BE49-F238E27FC236}">
                <a16:creationId xmlns:a16="http://schemas.microsoft.com/office/drawing/2014/main" xmlns="" id="{3EE4C170-ED1C-4AB5-A280-611AE5169DB2}"/>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Separate Chaining (open hashing)</a:t>
            </a:r>
          </a:p>
        </p:txBody>
      </p:sp>
    </p:spTree>
    <p:extLst>
      <p:ext uri="{BB962C8B-B14F-4D97-AF65-F5344CB8AC3E}">
        <p14:creationId xmlns:p14="http://schemas.microsoft.com/office/powerpoint/2010/main" val="231082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C0FD394-34DA-4389-A8E9-0E821186707D}"/>
              </a:ext>
            </a:extLst>
          </p:cNvPr>
          <p:cNvSpPr/>
          <p:nvPr/>
        </p:nvSpPr>
        <p:spPr>
          <a:xfrm>
            <a:off x="498403" y="1344082"/>
            <a:ext cx="8100392" cy="507831"/>
          </a:xfrm>
          <a:prstGeom prst="rect">
            <a:avLst/>
          </a:prstGeom>
        </p:spPr>
        <p:txBody>
          <a:bodyPr wrap="square">
            <a:spAutoFit/>
          </a:bodyPr>
          <a:lstStyle/>
          <a:p>
            <a:pPr algn="just"/>
            <a:r>
              <a:rPr lang="en-US" sz="1350" dirty="0">
                <a:solidFill>
                  <a:prstClr val="black"/>
                </a:solidFill>
                <a:latin typeface="urw-din"/>
              </a:rPr>
              <a:t>under the assumption that </a:t>
            </a:r>
            <a:r>
              <a:rPr lang="en-US" sz="1350" b="1" dirty="0">
                <a:solidFill>
                  <a:prstClr val="black"/>
                </a:solidFill>
                <a:latin typeface="urw-din"/>
              </a:rPr>
              <a:t>each key </a:t>
            </a:r>
            <a:r>
              <a:rPr lang="en-US" sz="1350" dirty="0">
                <a:solidFill>
                  <a:prstClr val="black"/>
                </a:solidFill>
                <a:latin typeface="urw-din"/>
              </a:rPr>
              <a:t>is </a:t>
            </a:r>
            <a:r>
              <a:rPr lang="en-US" sz="1350" b="1" dirty="0">
                <a:solidFill>
                  <a:prstClr val="black"/>
                </a:solidFill>
                <a:latin typeface="urw-din"/>
              </a:rPr>
              <a:t>equally likely </a:t>
            </a:r>
            <a:r>
              <a:rPr lang="en-US" sz="1350" dirty="0">
                <a:solidFill>
                  <a:prstClr val="black"/>
                </a:solidFill>
                <a:latin typeface="urw-din"/>
              </a:rPr>
              <a:t>to be hashed to any slot of table (</a:t>
            </a:r>
            <a:r>
              <a:rPr lang="en-US" sz="1350" b="1" dirty="0">
                <a:solidFill>
                  <a:prstClr val="black"/>
                </a:solidFill>
                <a:latin typeface="urw-din"/>
              </a:rPr>
              <a:t>simple uniform hashing</a:t>
            </a:r>
            <a:r>
              <a:rPr lang="en-US" sz="1350" dirty="0">
                <a:solidFill>
                  <a:prstClr val="black"/>
                </a:solidFill>
                <a:latin typeface="urw-din"/>
              </a:rPr>
              <a: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23550665-86CA-4905-BE36-861C3BC72E64}"/>
                  </a:ext>
                </a:extLst>
              </p:cNvPr>
              <p:cNvSpPr/>
              <p:nvPr/>
            </p:nvSpPr>
            <p:spPr>
              <a:xfrm>
                <a:off x="318052" y="2444309"/>
                <a:ext cx="4572000" cy="646331"/>
              </a:xfrm>
              <a:prstGeom prst="rect">
                <a:avLst/>
              </a:prstGeom>
            </p:spPr>
            <p:txBody>
              <a:bodyPr>
                <a:spAutoFit/>
              </a:bodyPr>
              <a:lstStyle/>
              <a:p>
                <a:r>
                  <a:rPr lang="en-US" sz="1200" b="1" dirty="0">
                    <a:solidFill>
                      <a:srgbClr val="5A78AD"/>
                    </a:solidFill>
                  </a:rPr>
                  <a:t>Lets say that:</a:t>
                </a:r>
              </a:p>
              <a:p>
                <a:pPr/>
                <a14:m>
                  <m:oMathPara xmlns:m="http://schemas.openxmlformats.org/officeDocument/2006/math">
                    <m:oMathParaPr>
                      <m:jc m:val="left"/>
                    </m:oMathParaPr>
                    <m:oMath xmlns:m="http://schemas.openxmlformats.org/officeDocument/2006/math">
                      <m:r>
                        <a:rPr lang="en-US" sz="1200" b="1" i="1">
                          <a:solidFill>
                            <a:srgbClr val="5A78AD"/>
                          </a:solidFill>
                          <a:latin typeface="Cambria Math" panose="02040503050406030204" pitchFamily="18" charset="0"/>
                        </a:rPr>
                        <m:t>𝒎</m:t>
                      </m:r>
                      <m:r>
                        <a:rPr lang="en-US" sz="1200" b="1" i="1">
                          <a:solidFill>
                            <a:srgbClr val="5A78AD"/>
                          </a:solidFill>
                          <a:latin typeface="Cambria Math" panose="02040503050406030204" pitchFamily="18" charset="0"/>
                        </a:rPr>
                        <m:t> =</m:t>
                      </m:r>
                      <m:r>
                        <a:rPr lang="en-US" sz="1200" b="1">
                          <a:solidFill>
                            <a:srgbClr val="5A78AD"/>
                          </a:solidFill>
                          <a:latin typeface="Cambria Math" panose="02040503050406030204" pitchFamily="18" charset="0"/>
                          <a:ea typeface="Cambria Math" panose="02040503050406030204" pitchFamily="18" charset="0"/>
                        </a:rPr>
                        <m:t>𝐍𝐮𝐦𝐛𝐞𝐫</m:t>
                      </m:r>
                      <m:r>
                        <a:rPr lang="en-US" sz="1200" b="1">
                          <a:solidFill>
                            <a:srgbClr val="5A78AD"/>
                          </a:solidFill>
                          <a:latin typeface="Cambria Math" panose="02040503050406030204" pitchFamily="18" charset="0"/>
                          <a:ea typeface="Cambria Math" panose="02040503050406030204" pitchFamily="18" charset="0"/>
                        </a:rPr>
                        <m:t> </m:t>
                      </m:r>
                      <m:r>
                        <a:rPr lang="en-US" sz="1200" b="1">
                          <a:solidFill>
                            <a:srgbClr val="5A78AD"/>
                          </a:solidFill>
                          <a:latin typeface="Cambria Math" panose="02040503050406030204" pitchFamily="18" charset="0"/>
                          <a:ea typeface="Cambria Math" panose="02040503050406030204" pitchFamily="18" charset="0"/>
                        </a:rPr>
                        <m:t>𝐨𝐟</m:t>
                      </m:r>
                      <m:r>
                        <a:rPr lang="en-US" sz="1200" b="1">
                          <a:solidFill>
                            <a:srgbClr val="5A78AD"/>
                          </a:solidFill>
                          <a:latin typeface="Cambria Math" panose="02040503050406030204" pitchFamily="18" charset="0"/>
                          <a:ea typeface="Cambria Math" panose="02040503050406030204" pitchFamily="18" charset="0"/>
                        </a:rPr>
                        <m:t> </m:t>
                      </m:r>
                      <m:r>
                        <a:rPr lang="en-US" sz="1200" b="1">
                          <a:solidFill>
                            <a:srgbClr val="5A78AD"/>
                          </a:solidFill>
                          <a:latin typeface="Cambria Math" panose="02040503050406030204" pitchFamily="18" charset="0"/>
                          <a:ea typeface="Cambria Math" panose="02040503050406030204" pitchFamily="18" charset="0"/>
                        </a:rPr>
                        <m:t>𝐬𝐥𝐨𝐭𝐬</m:t>
                      </m:r>
                      <m:r>
                        <a:rPr lang="en-US" sz="1200" b="1">
                          <a:solidFill>
                            <a:srgbClr val="5A78AD"/>
                          </a:solidFill>
                          <a:latin typeface="Cambria Math" panose="02040503050406030204" pitchFamily="18" charset="0"/>
                          <a:ea typeface="Cambria Math" panose="02040503050406030204" pitchFamily="18" charset="0"/>
                        </a:rPr>
                        <m:t> </m:t>
                      </m:r>
                      <m:r>
                        <a:rPr lang="en-US" sz="1200" b="1">
                          <a:solidFill>
                            <a:srgbClr val="5A78AD"/>
                          </a:solidFill>
                          <a:latin typeface="Cambria Math" panose="02040503050406030204" pitchFamily="18" charset="0"/>
                          <a:ea typeface="Cambria Math" panose="02040503050406030204" pitchFamily="18" charset="0"/>
                        </a:rPr>
                        <m:t>𝐢𝐧</m:t>
                      </m:r>
                      <m:r>
                        <a:rPr lang="en-US" sz="1200" b="1">
                          <a:solidFill>
                            <a:srgbClr val="5A78AD"/>
                          </a:solidFill>
                          <a:latin typeface="Cambria Math" panose="02040503050406030204" pitchFamily="18" charset="0"/>
                          <a:ea typeface="Cambria Math" panose="02040503050406030204" pitchFamily="18" charset="0"/>
                        </a:rPr>
                        <m:t> </m:t>
                      </m:r>
                      <m:r>
                        <a:rPr lang="en-US" sz="1200" b="1">
                          <a:solidFill>
                            <a:srgbClr val="5A78AD"/>
                          </a:solidFill>
                          <a:latin typeface="Cambria Math" panose="02040503050406030204" pitchFamily="18" charset="0"/>
                          <a:ea typeface="Cambria Math" panose="02040503050406030204" pitchFamily="18" charset="0"/>
                        </a:rPr>
                        <m:t>𝐭𝐡𝐞</m:t>
                      </m:r>
                      <m:r>
                        <a:rPr lang="en-US" sz="1200" b="1">
                          <a:solidFill>
                            <a:srgbClr val="5A78AD"/>
                          </a:solidFill>
                          <a:latin typeface="Cambria Math" panose="02040503050406030204" pitchFamily="18" charset="0"/>
                          <a:ea typeface="Cambria Math" panose="02040503050406030204" pitchFamily="18" charset="0"/>
                        </a:rPr>
                        <m:t> </m:t>
                      </m:r>
                      <m:r>
                        <a:rPr lang="en-US" sz="1200" b="1">
                          <a:solidFill>
                            <a:srgbClr val="5A78AD"/>
                          </a:solidFill>
                          <a:latin typeface="Cambria Math" panose="02040503050406030204" pitchFamily="18" charset="0"/>
                          <a:ea typeface="Cambria Math" panose="02040503050406030204" pitchFamily="18" charset="0"/>
                        </a:rPr>
                        <m:t>𝐭𝐚𝐛𝐥𝐞</m:t>
                      </m:r>
                    </m:oMath>
                  </m:oMathPara>
                </a14:m>
                <a:endParaRPr lang="en-US" sz="1200" b="1" dirty="0">
                  <a:solidFill>
                    <a:srgbClr val="5A78AD"/>
                  </a:solidFill>
                </a:endParaRPr>
              </a:p>
              <a:p>
                <a14:m>
                  <m:oMath xmlns:m="http://schemas.openxmlformats.org/officeDocument/2006/math">
                    <m:r>
                      <a:rPr lang="en-US" sz="1200" b="1" i="1">
                        <a:solidFill>
                          <a:srgbClr val="5A78AD"/>
                        </a:solidFill>
                        <a:latin typeface="Cambria Math" panose="02040503050406030204" pitchFamily="18" charset="0"/>
                      </a:rPr>
                      <m:t>𝒏</m:t>
                    </m:r>
                    <m:r>
                      <a:rPr lang="en-US" sz="1200" b="1" i="1">
                        <a:solidFill>
                          <a:srgbClr val="5A78AD"/>
                        </a:solidFill>
                        <a:latin typeface="Cambria Math" panose="02040503050406030204" pitchFamily="18" charset="0"/>
                      </a:rPr>
                      <m:t>=</m:t>
                    </m:r>
                    <m:r>
                      <a:rPr lang="en-US" sz="1200" b="1" i="1">
                        <a:solidFill>
                          <a:srgbClr val="5A78AD"/>
                        </a:solidFill>
                        <a:latin typeface="Cambria Math" panose="02040503050406030204" pitchFamily="18" charset="0"/>
                      </a:rPr>
                      <m:t>𝑵𝒖𝒎𝒃𝒆𝒓</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𝒐𝒇</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𝒌𝒆𝒚𝒔</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𝒕𝒐</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𝒃𝒆</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𝒊𝒏𝒔𝒆𝒓𝒕𝒆𝒅</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𝒊𝒏</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𝒉𝒂𝒔𝒉</m:t>
                    </m:r>
                    <m:r>
                      <a:rPr lang="en-US" sz="1200" b="1" i="1">
                        <a:solidFill>
                          <a:srgbClr val="5A78AD"/>
                        </a:solidFill>
                        <a:latin typeface="Cambria Math" panose="02040503050406030204" pitchFamily="18" charset="0"/>
                      </a:rPr>
                      <m:t> </m:t>
                    </m:r>
                    <m:r>
                      <a:rPr lang="en-US" sz="1200" b="1" i="1">
                        <a:solidFill>
                          <a:srgbClr val="5A78AD"/>
                        </a:solidFill>
                        <a:latin typeface="Cambria Math" panose="02040503050406030204" pitchFamily="18" charset="0"/>
                      </a:rPr>
                      <m:t>𝒕𝒂𝒃𝒍𝒆</m:t>
                    </m:r>
                  </m:oMath>
                </a14:m>
                <a:r>
                  <a:rPr lang="en-US" sz="1200" b="1" dirty="0">
                    <a:solidFill>
                      <a:srgbClr val="5A78AD"/>
                    </a:solidFill>
                  </a:rPr>
                  <a:t> </a:t>
                </a:r>
              </a:p>
            </p:txBody>
          </p:sp>
        </mc:Choice>
        <mc:Fallback xmlns="">
          <p:sp>
            <p:nvSpPr>
              <p:cNvPr id="9" name="Rectangle 8">
                <a:extLst>
                  <a:ext uri="{FF2B5EF4-FFF2-40B4-BE49-F238E27FC236}">
                    <a16:creationId xmlns:a16="http://schemas.microsoft.com/office/drawing/2014/main" id="{23550665-86CA-4905-BE36-861C3BC72E64}"/>
                  </a:ext>
                </a:extLst>
              </p:cNvPr>
              <p:cNvSpPr>
                <a:spLocks noRot="1" noChangeAspect="1" noMove="1" noResize="1" noEditPoints="1" noAdjustHandles="1" noChangeArrowheads="1" noChangeShapeType="1" noTextEdit="1"/>
              </p:cNvSpPr>
              <p:nvPr/>
            </p:nvSpPr>
            <p:spPr>
              <a:xfrm>
                <a:off x="318052" y="1587058"/>
                <a:ext cx="4572000" cy="646331"/>
              </a:xfrm>
              <a:prstGeom prst="rect">
                <a:avLst/>
              </a:prstGeom>
              <a:blipFill>
                <a:blip r:embed="rId3"/>
                <a:stretch>
                  <a:fillRect b="-1887"/>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xmlns="" id="{66750286-CB76-4830-8780-9842BC5CB73A}"/>
              </a:ext>
            </a:extLst>
          </p:cNvPr>
          <p:cNvSpPr/>
          <p:nvPr/>
        </p:nvSpPr>
        <p:spPr>
          <a:xfrm>
            <a:off x="4490798" y="2661487"/>
            <a:ext cx="367748" cy="346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33B78A2A-39CD-436F-8EF2-4DD81A924096}"/>
                  </a:ext>
                </a:extLst>
              </p:cNvPr>
              <p:cNvSpPr/>
              <p:nvPr/>
            </p:nvSpPr>
            <p:spPr>
              <a:xfrm>
                <a:off x="5224933" y="2604074"/>
                <a:ext cx="428322" cy="523285"/>
              </a:xfrm>
              <a:prstGeom prst="rect">
                <a:avLst/>
              </a:prstGeom>
            </p:spPr>
            <p:txBody>
              <a:bodyPr wrap="none">
                <a:spAutoFit/>
              </a:bodyPr>
              <a:lstStyle/>
              <a:p>
                <a14:m>
                  <m:oMath xmlns:m="http://schemas.openxmlformats.org/officeDocument/2006/math">
                    <m:f>
                      <m:fPr>
                        <m:ctrlPr>
                          <a:rPr lang="en-US" sz="2100" b="1" i="1">
                            <a:solidFill>
                              <a:srgbClr val="5A78AD"/>
                            </a:solidFill>
                            <a:latin typeface="Cambria Math"/>
                          </a:rPr>
                        </m:ctrlPr>
                      </m:fPr>
                      <m:num>
                        <m:r>
                          <a:rPr lang="en-US" sz="2100" b="1" i="1">
                            <a:solidFill>
                              <a:srgbClr val="5A78AD"/>
                            </a:solidFill>
                            <a:latin typeface="Cambria Math" panose="02040503050406030204" pitchFamily="18" charset="0"/>
                          </a:rPr>
                          <m:t>𝒏</m:t>
                        </m:r>
                      </m:num>
                      <m:den>
                        <m:r>
                          <a:rPr lang="en-US" sz="2100" b="1" i="1">
                            <a:solidFill>
                              <a:srgbClr val="5A78AD"/>
                            </a:solidFill>
                            <a:latin typeface="Cambria Math" panose="02040503050406030204" pitchFamily="18" charset="0"/>
                          </a:rPr>
                          <m:t>𝒎</m:t>
                        </m:r>
                      </m:den>
                    </m:f>
                  </m:oMath>
                </a14:m>
                <a:r>
                  <a:rPr lang="en-US" sz="2100" b="1" dirty="0">
                    <a:solidFill>
                      <a:srgbClr val="5A78AD"/>
                    </a:solidFill>
                  </a:rPr>
                  <a:t> </a:t>
                </a:r>
                <a:endParaRPr lang="en-US" sz="2100" dirty="0">
                  <a:solidFill>
                    <a:prstClr val="black"/>
                  </a:solidFill>
                </a:endParaRPr>
              </a:p>
            </p:txBody>
          </p:sp>
        </mc:Choice>
        <mc:Fallback xmlns="">
          <p:sp>
            <p:nvSpPr>
              <p:cNvPr id="13" name="Rectangle 12">
                <a:extLst>
                  <a:ext uri="{FF2B5EF4-FFF2-40B4-BE49-F238E27FC236}">
                    <a16:creationId xmlns:a16="http://schemas.microsoft.com/office/drawing/2014/main" id="{33B78A2A-39CD-436F-8EF2-4DD81A924096}"/>
                  </a:ext>
                </a:extLst>
              </p:cNvPr>
              <p:cNvSpPr>
                <a:spLocks noRot="1" noChangeAspect="1" noMove="1" noResize="1" noEditPoints="1" noAdjustHandles="1" noChangeArrowheads="1" noChangeShapeType="1" noTextEdit="1"/>
              </p:cNvSpPr>
              <p:nvPr/>
            </p:nvSpPr>
            <p:spPr>
              <a:xfrm>
                <a:off x="5224933" y="1746823"/>
                <a:ext cx="428322" cy="523285"/>
              </a:xfrm>
              <a:prstGeom prst="rect">
                <a:avLst/>
              </a:prstGeom>
              <a:blipFill>
                <a:blip r:embed="rId4"/>
                <a:stretch>
                  <a:fillRect b="-1176"/>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xmlns="" id="{AE9C8290-FEBC-4A05-8C96-523F96CA7A8D}"/>
              </a:ext>
            </a:extLst>
          </p:cNvPr>
          <p:cNvSpPr/>
          <p:nvPr/>
        </p:nvSpPr>
        <p:spPr>
          <a:xfrm>
            <a:off x="1810370" y="1878391"/>
            <a:ext cx="5883965" cy="553998"/>
          </a:xfrm>
          <a:prstGeom prst="rect">
            <a:avLst/>
          </a:prstGeom>
          <a:solidFill>
            <a:schemeClr val="tx2">
              <a:lumMod val="20000"/>
              <a:lumOff val="80000"/>
            </a:schemeClr>
          </a:solidFill>
        </p:spPr>
        <p:txBody>
          <a:bodyPr wrap="square">
            <a:spAutoFit/>
          </a:bodyPr>
          <a:lstStyle/>
          <a:p>
            <a:pPr algn="ctr"/>
            <a:r>
              <a:rPr lang="en-US" sz="1500" dirty="0">
                <a:solidFill>
                  <a:srgbClr val="4472C4">
                    <a:lumMod val="75000"/>
                  </a:srgbClr>
                </a:solidFill>
                <a:latin typeface="urw-din"/>
              </a:rPr>
              <a:t>How to obtain the </a:t>
            </a:r>
            <a:r>
              <a:rPr lang="en-US" sz="1500" b="1" dirty="0">
                <a:solidFill>
                  <a:srgbClr val="4472C4">
                    <a:lumMod val="75000"/>
                  </a:srgbClr>
                </a:solidFill>
                <a:latin typeface="urw-din"/>
              </a:rPr>
              <a:t>expected length </a:t>
            </a:r>
            <a:r>
              <a:rPr lang="en-US" sz="1500" dirty="0">
                <a:solidFill>
                  <a:srgbClr val="4472C4">
                    <a:lumMod val="75000"/>
                  </a:srgbClr>
                </a:solidFill>
                <a:latin typeface="urw-din"/>
              </a:rPr>
              <a:t>for any </a:t>
            </a:r>
            <a:r>
              <a:rPr lang="en-US" sz="1500" b="1" dirty="0">
                <a:solidFill>
                  <a:srgbClr val="4472C4">
                    <a:lumMod val="75000"/>
                  </a:srgbClr>
                </a:solidFill>
                <a:latin typeface="urw-din"/>
              </a:rPr>
              <a:t>Chain </a:t>
            </a:r>
            <a:r>
              <a:rPr lang="en-US" sz="1500" dirty="0">
                <a:solidFill>
                  <a:srgbClr val="4472C4">
                    <a:lumMod val="75000"/>
                  </a:srgbClr>
                </a:solidFill>
                <a:latin typeface="urw-din"/>
              </a:rPr>
              <a:t>in the hash table ?</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4E4E1B4C-1324-4985-BC5E-3426BEED4DB3}"/>
                  </a:ext>
                </a:extLst>
              </p:cNvPr>
              <p:cNvSpPr/>
              <p:nvPr/>
            </p:nvSpPr>
            <p:spPr>
              <a:xfrm>
                <a:off x="5721475" y="2604073"/>
                <a:ext cx="762838"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100" b="1" i="1">
                          <a:solidFill>
                            <a:srgbClr val="5A78AD"/>
                          </a:solidFill>
                          <a:latin typeface="Cambria Math" panose="02040503050406030204" pitchFamily="18" charset="0"/>
                          <a:ea typeface="Cambria Math" panose="02040503050406030204" pitchFamily="18" charset="0"/>
                        </a:rPr>
                        <m:t>= </m:t>
                      </m:r>
                      <m:r>
                        <a:rPr lang="en-US" sz="2100" b="1" i="1">
                          <a:solidFill>
                            <a:srgbClr val="5A78AD"/>
                          </a:solidFill>
                          <a:latin typeface="Cambria Math" panose="02040503050406030204" pitchFamily="18" charset="0"/>
                          <a:ea typeface="Cambria Math" panose="02040503050406030204" pitchFamily="18" charset="0"/>
                        </a:rPr>
                        <m:t>𝜶</m:t>
                      </m:r>
                    </m:oMath>
                  </m:oMathPara>
                </a14:m>
                <a:endParaRPr lang="en-US" sz="2100" dirty="0">
                  <a:solidFill>
                    <a:prstClr val="black"/>
                  </a:solidFill>
                </a:endParaRPr>
              </a:p>
            </p:txBody>
          </p:sp>
        </mc:Choice>
        <mc:Fallback xmlns="">
          <p:sp>
            <p:nvSpPr>
              <p:cNvPr id="16" name="Rectangle 15">
                <a:extLst>
                  <a:ext uri="{FF2B5EF4-FFF2-40B4-BE49-F238E27FC236}">
                    <a16:creationId xmlns:a16="http://schemas.microsoft.com/office/drawing/2014/main" id="{4E4E1B4C-1324-4985-BC5E-3426BEED4DB3}"/>
                  </a:ext>
                </a:extLst>
              </p:cNvPr>
              <p:cNvSpPr>
                <a:spLocks noRot="1" noChangeAspect="1" noMove="1" noResize="1" noEditPoints="1" noAdjustHandles="1" noChangeArrowheads="1" noChangeShapeType="1" noTextEdit="1"/>
              </p:cNvSpPr>
              <p:nvPr/>
            </p:nvSpPr>
            <p:spPr>
              <a:xfrm>
                <a:off x="5721475" y="1746823"/>
                <a:ext cx="762838" cy="415498"/>
              </a:xfrm>
              <a:prstGeom prst="rect">
                <a:avLst/>
              </a:prstGeom>
              <a:blipFill>
                <a:blip r:embed="rId5"/>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xmlns="" id="{C1DB0C1A-E2B7-4E0B-AE17-4EB4365309DB}"/>
              </a:ext>
            </a:extLst>
          </p:cNvPr>
          <p:cNvSpPr/>
          <p:nvPr/>
        </p:nvSpPr>
        <p:spPr>
          <a:xfrm>
            <a:off x="7029846" y="2488387"/>
            <a:ext cx="1859117" cy="715581"/>
          </a:xfrm>
          <a:prstGeom prst="rect">
            <a:avLst/>
          </a:prstGeom>
        </p:spPr>
        <p:txBody>
          <a:bodyPr wrap="square">
            <a:spAutoFit/>
          </a:bodyPr>
          <a:lstStyle/>
          <a:p>
            <a:pPr algn="ctr"/>
            <a:r>
              <a:rPr lang="en-US" sz="1350" dirty="0">
                <a:solidFill>
                  <a:srgbClr val="4472C4">
                    <a:lumMod val="75000"/>
                  </a:srgbClr>
                </a:solidFill>
              </a:rPr>
              <a:t>This is called the</a:t>
            </a:r>
          </a:p>
          <a:p>
            <a:pPr algn="ctr"/>
            <a:r>
              <a:rPr lang="en-US" sz="1350" b="1" dirty="0">
                <a:solidFill>
                  <a:srgbClr val="4472C4">
                    <a:lumMod val="75000"/>
                  </a:srgbClr>
                </a:solidFill>
              </a:rPr>
              <a:t> Load Factor </a:t>
            </a:r>
          </a:p>
          <a:p>
            <a:pPr algn="ctr"/>
            <a:r>
              <a:rPr lang="en-US" sz="1350" dirty="0">
                <a:solidFill>
                  <a:srgbClr val="4472C4">
                    <a:lumMod val="75000"/>
                  </a:srgbClr>
                </a:solidFill>
              </a:rPr>
              <a:t>of the hash table</a:t>
            </a:r>
            <a:endParaRPr lang="en-US" sz="1350" dirty="0">
              <a:solidFill>
                <a:prstClr val="black"/>
              </a:solidFill>
            </a:endParaRPr>
          </a:p>
        </p:txBody>
      </p:sp>
      <p:sp>
        <p:nvSpPr>
          <p:cNvPr id="18" name="Arrow: Right 17">
            <a:extLst>
              <a:ext uri="{FF2B5EF4-FFF2-40B4-BE49-F238E27FC236}">
                <a16:creationId xmlns:a16="http://schemas.microsoft.com/office/drawing/2014/main" xmlns="" id="{542ED07D-181E-4A2B-A016-63EE45BFD785}"/>
              </a:ext>
            </a:extLst>
          </p:cNvPr>
          <p:cNvSpPr/>
          <p:nvPr/>
        </p:nvSpPr>
        <p:spPr>
          <a:xfrm flipH="1">
            <a:off x="6662097" y="2661487"/>
            <a:ext cx="367748" cy="346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grpSp>
        <p:nvGrpSpPr>
          <p:cNvPr id="2" name="Group 1">
            <a:extLst>
              <a:ext uri="{FF2B5EF4-FFF2-40B4-BE49-F238E27FC236}">
                <a16:creationId xmlns:a16="http://schemas.microsoft.com/office/drawing/2014/main" xmlns="" id="{0FBDD914-AABF-4EA2-90DB-FA20886BCE75}"/>
              </a:ext>
            </a:extLst>
          </p:cNvPr>
          <p:cNvGrpSpPr/>
          <p:nvPr/>
        </p:nvGrpSpPr>
        <p:grpSpPr>
          <a:xfrm>
            <a:off x="318053" y="3443559"/>
            <a:ext cx="2716418" cy="425758"/>
            <a:chOff x="676330" y="3448416"/>
            <a:chExt cx="3369630" cy="567677"/>
          </a:xfrm>
        </p:grpSpPr>
        <p:sp>
          <p:nvSpPr>
            <p:cNvPr id="63" name="TextBox 62">
              <a:extLst>
                <a:ext uri="{FF2B5EF4-FFF2-40B4-BE49-F238E27FC236}">
                  <a16:creationId xmlns:a16="http://schemas.microsoft.com/office/drawing/2014/main" xmlns="" id="{19EFA2FB-1C20-4FB8-89E0-5F1C8F4CFBA6}"/>
                </a:ext>
              </a:extLst>
            </p:cNvPr>
            <p:cNvSpPr txBox="1"/>
            <p:nvPr/>
          </p:nvSpPr>
          <p:spPr>
            <a:xfrm>
              <a:off x="676330" y="3525079"/>
              <a:ext cx="1285454" cy="400109"/>
            </a:xfrm>
            <a:prstGeom prst="rect">
              <a:avLst/>
            </a:prstGeom>
            <a:noFill/>
          </p:spPr>
          <p:txBody>
            <a:bodyPr wrap="square" rtlCol="0">
              <a:spAutoFit/>
            </a:bodyPr>
            <a:lstStyle/>
            <a:p>
              <a:r>
                <a:rPr lang="en-US" sz="1350" dirty="0">
                  <a:solidFill>
                    <a:prstClr val="black"/>
                  </a:solidFill>
                </a:rPr>
                <a:t>n = 3, m = 3</a:t>
              </a:r>
            </a:p>
          </p:txBody>
        </p:sp>
        <p:sp>
          <p:nvSpPr>
            <p:cNvPr id="64" name="Arrow: Right 63">
              <a:extLst>
                <a:ext uri="{FF2B5EF4-FFF2-40B4-BE49-F238E27FC236}">
                  <a16:creationId xmlns:a16="http://schemas.microsoft.com/office/drawing/2014/main" xmlns="" id="{19ED073F-1854-41F3-B726-7A0B96AC8F83}"/>
                </a:ext>
              </a:extLst>
            </p:cNvPr>
            <p:cNvSpPr/>
            <p:nvPr/>
          </p:nvSpPr>
          <p:spPr>
            <a:xfrm>
              <a:off x="2130277" y="3597693"/>
              <a:ext cx="359181" cy="238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prstClr val="white"/>
                </a:solidFill>
              </a:endParaRPr>
            </a:p>
          </p:txBody>
        </p: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xmlns="" id="{EB6D6A05-5246-4245-A37E-1144B88DE5E0}"/>
                    </a:ext>
                  </a:extLst>
                </p:cNvPr>
                <p:cNvSpPr/>
                <p:nvPr/>
              </p:nvSpPr>
              <p:spPr>
                <a:xfrm>
                  <a:off x="2589160" y="3448416"/>
                  <a:ext cx="1456800" cy="567677"/>
                </a:xfrm>
                <a:prstGeom prst="rect">
                  <a:avLst/>
                </a:prstGeom>
              </p:spPr>
              <p:txBody>
                <a:bodyPr wrap="square">
                  <a:spAutoFit/>
                </a:bodyPr>
                <a:lstStyle/>
                <a:p>
                  <a14:m>
                    <m:oMath xmlns:m="http://schemas.openxmlformats.org/officeDocument/2006/math">
                      <m:r>
                        <a:rPr lang="en-US" sz="1500" b="1" i="1">
                          <a:solidFill>
                            <a:srgbClr val="5A78AD"/>
                          </a:solidFill>
                          <a:latin typeface="Cambria Math" panose="02040503050406030204" pitchFamily="18" charset="0"/>
                          <a:ea typeface="Cambria Math" panose="02040503050406030204" pitchFamily="18" charset="0"/>
                        </a:rPr>
                        <m:t>𝜶</m:t>
                      </m:r>
                      <m:r>
                        <a:rPr lang="en-US" sz="1500" b="1" i="1">
                          <a:solidFill>
                            <a:srgbClr val="5A78AD"/>
                          </a:solidFill>
                          <a:latin typeface="Cambria Math" panose="02040503050406030204" pitchFamily="18" charset="0"/>
                          <a:ea typeface="Cambria Math" panose="02040503050406030204" pitchFamily="18" charset="0"/>
                        </a:rPr>
                        <m:t>= </m:t>
                      </m:r>
                      <m:f>
                        <m:fPr>
                          <m:ctrlPr>
                            <a:rPr lang="en-US" sz="1500" b="1" i="1">
                              <a:solidFill>
                                <a:srgbClr val="5A78AD"/>
                              </a:solidFill>
                              <a:latin typeface="Cambria Math"/>
                            </a:rPr>
                          </m:ctrlPr>
                        </m:fPr>
                        <m:num>
                          <m:r>
                            <a:rPr lang="en-US" sz="1500" b="1" i="1">
                              <a:solidFill>
                                <a:srgbClr val="5A78AD"/>
                              </a:solidFill>
                              <a:latin typeface="Cambria Math" panose="02040503050406030204" pitchFamily="18" charset="0"/>
                            </a:rPr>
                            <m:t>𝟑</m:t>
                          </m:r>
                        </m:num>
                        <m:den>
                          <m:r>
                            <a:rPr lang="en-US" sz="1500" b="1" i="1">
                              <a:solidFill>
                                <a:srgbClr val="5A78AD"/>
                              </a:solidFill>
                              <a:latin typeface="Cambria Math" panose="02040503050406030204" pitchFamily="18" charset="0"/>
                            </a:rPr>
                            <m:t>𝟑</m:t>
                          </m:r>
                        </m:den>
                      </m:f>
                      <m:r>
                        <a:rPr lang="en-US" sz="1500" b="1" i="1">
                          <a:solidFill>
                            <a:srgbClr val="5A78AD"/>
                          </a:solidFill>
                          <a:latin typeface="Cambria Math" panose="02040503050406030204" pitchFamily="18" charset="0"/>
                        </a:rPr>
                        <m:t>=</m:t>
                      </m:r>
                      <m:r>
                        <a:rPr lang="en-US" sz="1500" b="1" i="1">
                          <a:solidFill>
                            <a:srgbClr val="5A78AD"/>
                          </a:solidFill>
                          <a:latin typeface="Cambria Math" panose="02040503050406030204" pitchFamily="18" charset="0"/>
                        </a:rPr>
                        <m:t>𝟏</m:t>
                      </m:r>
                    </m:oMath>
                  </a14:m>
                  <a:r>
                    <a:rPr lang="en-US" sz="1500" b="1" dirty="0">
                      <a:solidFill>
                        <a:srgbClr val="5A78AD"/>
                      </a:solidFill>
                    </a:rPr>
                    <a:t> </a:t>
                  </a:r>
                  <a:endParaRPr lang="en-US" sz="1500" dirty="0">
                    <a:solidFill>
                      <a:prstClr val="black"/>
                    </a:solidFill>
                  </a:endParaRPr>
                </a:p>
              </p:txBody>
            </p:sp>
          </mc:Choice>
          <mc:Fallback xmlns="">
            <p:sp>
              <p:nvSpPr>
                <p:cNvPr id="65" name="Rectangle 64">
                  <a:extLst>
                    <a:ext uri="{FF2B5EF4-FFF2-40B4-BE49-F238E27FC236}">
                      <a16:creationId xmlns:a16="http://schemas.microsoft.com/office/drawing/2014/main" id="{EB6D6A05-5246-4245-A37E-1144B88DE5E0}"/>
                    </a:ext>
                  </a:extLst>
                </p:cNvPr>
                <p:cNvSpPr>
                  <a:spLocks noRot="1" noChangeAspect="1" noMove="1" noResize="1" noEditPoints="1" noAdjustHandles="1" noChangeArrowheads="1" noChangeShapeType="1" noTextEdit="1"/>
                </p:cNvSpPr>
                <p:nvPr/>
              </p:nvSpPr>
              <p:spPr>
                <a:xfrm>
                  <a:off x="2589160" y="3448416"/>
                  <a:ext cx="1456800" cy="567677"/>
                </a:xfrm>
                <a:prstGeom prst="rect">
                  <a:avLst/>
                </a:prstGeom>
                <a:blipFill>
                  <a:blip r:embed="rId6"/>
                  <a:stretch>
                    <a:fillRect/>
                  </a:stretch>
                </a:blipFill>
              </p:spPr>
              <p:txBody>
                <a:bodyPr/>
                <a:lstStyle/>
                <a:p>
                  <a:r>
                    <a:rPr lang="en-US">
                      <a:noFill/>
                    </a:rPr>
                    <a:t> </a:t>
                  </a:r>
                </a:p>
              </p:txBody>
            </p:sp>
          </mc:Fallback>
        </mc:AlternateContent>
      </p:grpSp>
      <p:graphicFrame>
        <p:nvGraphicFramePr>
          <p:cNvPr id="66" name="Table 10">
            <a:extLst>
              <a:ext uri="{FF2B5EF4-FFF2-40B4-BE49-F238E27FC236}">
                <a16:creationId xmlns:a16="http://schemas.microsoft.com/office/drawing/2014/main" xmlns="" id="{B1D6DE8F-5B2A-4090-861E-154EE04FEC48}"/>
              </a:ext>
            </a:extLst>
          </p:cNvPr>
          <p:cNvGraphicFramePr>
            <a:graphicFrameLocks noGrp="1"/>
          </p:cNvGraphicFramePr>
          <p:nvPr/>
        </p:nvGraphicFramePr>
        <p:xfrm>
          <a:off x="5068874" y="4080446"/>
          <a:ext cx="375138" cy="1405077"/>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xmlns="" val="2708996704"/>
                    </a:ext>
                  </a:extLst>
                </a:gridCol>
              </a:tblGrid>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bl>
          </a:graphicData>
        </a:graphic>
      </p:graphicFrame>
      <p:sp>
        <p:nvSpPr>
          <p:cNvPr id="67" name="TextBox 66">
            <a:extLst>
              <a:ext uri="{FF2B5EF4-FFF2-40B4-BE49-F238E27FC236}">
                <a16:creationId xmlns:a16="http://schemas.microsoft.com/office/drawing/2014/main" xmlns="" id="{483DDF77-87B3-45E3-803E-976FD58EB914}"/>
              </a:ext>
            </a:extLst>
          </p:cNvPr>
          <p:cNvSpPr txBox="1"/>
          <p:nvPr/>
        </p:nvSpPr>
        <p:spPr>
          <a:xfrm>
            <a:off x="4677846" y="5106456"/>
            <a:ext cx="395262" cy="300082"/>
          </a:xfrm>
          <a:prstGeom prst="rect">
            <a:avLst/>
          </a:prstGeom>
          <a:noFill/>
        </p:spPr>
        <p:txBody>
          <a:bodyPr wrap="square" rtlCol="0">
            <a:spAutoFit/>
          </a:bodyPr>
          <a:lstStyle/>
          <a:p>
            <a:pPr algn="ctr"/>
            <a:r>
              <a:rPr lang="en-US" sz="1350" dirty="0">
                <a:solidFill>
                  <a:prstClr val="black"/>
                </a:solidFill>
              </a:rPr>
              <a:t>2</a:t>
            </a:r>
          </a:p>
        </p:txBody>
      </p:sp>
      <p:sp>
        <p:nvSpPr>
          <p:cNvPr id="68" name="TextBox 67">
            <a:extLst>
              <a:ext uri="{FF2B5EF4-FFF2-40B4-BE49-F238E27FC236}">
                <a16:creationId xmlns:a16="http://schemas.microsoft.com/office/drawing/2014/main" xmlns="" id="{551E9232-68F2-4EE9-B2AA-8C122D98CA53}"/>
              </a:ext>
            </a:extLst>
          </p:cNvPr>
          <p:cNvSpPr txBox="1"/>
          <p:nvPr/>
        </p:nvSpPr>
        <p:spPr>
          <a:xfrm>
            <a:off x="4752353" y="4177972"/>
            <a:ext cx="316523" cy="300082"/>
          </a:xfrm>
          <a:prstGeom prst="rect">
            <a:avLst/>
          </a:prstGeom>
          <a:noFill/>
        </p:spPr>
        <p:txBody>
          <a:bodyPr wrap="square" rtlCol="0">
            <a:spAutoFit/>
          </a:bodyPr>
          <a:lstStyle/>
          <a:p>
            <a:r>
              <a:rPr lang="en-US" sz="1350" dirty="0">
                <a:solidFill>
                  <a:prstClr val="black"/>
                </a:solidFill>
              </a:rPr>
              <a:t>0</a:t>
            </a:r>
          </a:p>
        </p:txBody>
      </p:sp>
      <p:graphicFrame>
        <p:nvGraphicFramePr>
          <p:cNvPr id="69" name="Table 15">
            <a:extLst>
              <a:ext uri="{FF2B5EF4-FFF2-40B4-BE49-F238E27FC236}">
                <a16:creationId xmlns:a16="http://schemas.microsoft.com/office/drawing/2014/main" xmlns="" id="{CB2C6F3D-997E-4986-962F-7C94E402A6F0}"/>
              </a:ext>
            </a:extLst>
          </p:cNvPr>
          <p:cNvGraphicFramePr>
            <a:graphicFrameLocks noGrp="1"/>
          </p:cNvGraphicFramePr>
          <p:nvPr/>
        </p:nvGraphicFramePr>
        <p:xfrm>
          <a:off x="5610920" y="465641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70" name="Straight Arrow Connector 69">
            <a:extLst>
              <a:ext uri="{FF2B5EF4-FFF2-40B4-BE49-F238E27FC236}">
                <a16:creationId xmlns:a16="http://schemas.microsoft.com/office/drawing/2014/main" xmlns="" id="{FED34C2E-59AE-4E6D-A379-8972F97F5459}"/>
              </a:ext>
            </a:extLst>
          </p:cNvPr>
          <p:cNvCxnSpPr>
            <a:cxnSpLocks/>
          </p:cNvCxnSpPr>
          <p:nvPr/>
        </p:nvCxnSpPr>
        <p:spPr>
          <a:xfrm>
            <a:off x="5256445" y="477642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xmlns="" id="{FBDEC2EF-9BA7-4298-8ABF-FEB8B2E0B3B9}"/>
              </a:ext>
            </a:extLst>
          </p:cNvPr>
          <p:cNvSpPr txBox="1"/>
          <p:nvPr/>
        </p:nvSpPr>
        <p:spPr>
          <a:xfrm>
            <a:off x="5728588" y="4637926"/>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k</a:t>
            </a:r>
            <a:endParaRPr lang="en-US" sz="1350" baseline="-25000" dirty="0">
              <a:solidFill>
                <a:prstClr val="black"/>
              </a:solidFill>
            </a:endParaRPr>
          </a:p>
        </p:txBody>
      </p:sp>
      <p:graphicFrame>
        <p:nvGraphicFramePr>
          <p:cNvPr id="72" name="Table 15">
            <a:extLst>
              <a:ext uri="{FF2B5EF4-FFF2-40B4-BE49-F238E27FC236}">
                <a16:creationId xmlns:a16="http://schemas.microsoft.com/office/drawing/2014/main" xmlns="" id="{909226FA-3DA7-4CE0-A2F5-415F1BC4B93C}"/>
              </a:ext>
            </a:extLst>
          </p:cNvPr>
          <p:cNvGraphicFramePr>
            <a:graphicFrameLocks noGrp="1"/>
          </p:cNvGraphicFramePr>
          <p:nvPr/>
        </p:nvGraphicFramePr>
        <p:xfrm>
          <a:off x="6667606" y="512826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73" name="TextBox 72">
            <a:extLst>
              <a:ext uri="{FF2B5EF4-FFF2-40B4-BE49-F238E27FC236}">
                <a16:creationId xmlns:a16="http://schemas.microsoft.com/office/drawing/2014/main" xmlns="" id="{62AF6466-F663-4D00-95B5-EE8E290AEC08}"/>
              </a:ext>
            </a:extLst>
          </p:cNvPr>
          <p:cNvSpPr txBox="1"/>
          <p:nvPr/>
        </p:nvSpPr>
        <p:spPr>
          <a:xfrm>
            <a:off x="6785275" y="5109778"/>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n</a:t>
            </a:r>
            <a:endParaRPr lang="en-US" sz="1350" baseline="-25000" dirty="0">
              <a:solidFill>
                <a:prstClr val="black"/>
              </a:solidFill>
            </a:endParaRPr>
          </a:p>
        </p:txBody>
      </p:sp>
      <p:grpSp>
        <p:nvGrpSpPr>
          <p:cNvPr id="74" name="Group 73">
            <a:extLst>
              <a:ext uri="{FF2B5EF4-FFF2-40B4-BE49-F238E27FC236}">
                <a16:creationId xmlns:a16="http://schemas.microsoft.com/office/drawing/2014/main" xmlns="" id="{9924B10B-8BFF-404F-A38F-322B40BAF83F}"/>
              </a:ext>
            </a:extLst>
          </p:cNvPr>
          <p:cNvGrpSpPr/>
          <p:nvPr/>
        </p:nvGrpSpPr>
        <p:grpSpPr>
          <a:xfrm>
            <a:off x="7358976" y="5196784"/>
            <a:ext cx="521007" cy="141089"/>
            <a:chOff x="3222481" y="3520360"/>
            <a:chExt cx="694676" cy="188119"/>
          </a:xfrm>
        </p:grpSpPr>
        <p:cxnSp>
          <p:nvCxnSpPr>
            <p:cNvPr id="75" name="Straight Arrow Connector 74">
              <a:extLst>
                <a:ext uri="{FF2B5EF4-FFF2-40B4-BE49-F238E27FC236}">
                  <a16:creationId xmlns:a16="http://schemas.microsoft.com/office/drawing/2014/main" xmlns="" id="{5D182F1A-A138-4A9F-B8DA-F9A43E87910C}"/>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0CBC2421-2724-4F77-8D4B-7C727EB95DA6}"/>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4BC1422E-C367-4834-984E-FACCC6A8C9BC}"/>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1F3481C3-F880-4AAF-B56E-91C81E90EBDF}"/>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79" name="Table 15">
            <a:extLst>
              <a:ext uri="{FF2B5EF4-FFF2-40B4-BE49-F238E27FC236}">
                <a16:creationId xmlns:a16="http://schemas.microsoft.com/office/drawing/2014/main" xmlns="" id="{DE2B6169-B5F4-4E69-B2A7-2B628477F190}"/>
              </a:ext>
            </a:extLst>
          </p:cNvPr>
          <p:cNvGraphicFramePr>
            <a:graphicFrameLocks noGrp="1"/>
          </p:cNvGraphicFramePr>
          <p:nvPr/>
        </p:nvGraphicFramePr>
        <p:xfrm>
          <a:off x="6640865" y="465641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80" name="TextBox 79">
            <a:extLst>
              <a:ext uri="{FF2B5EF4-FFF2-40B4-BE49-F238E27FC236}">
                <a16:creationId xmlns:a16="http://schemas.microsoft.com/office/drawing/2014/main" xmlns="" id="{99711DF1-2575-48C3-83D6-DC125583557F}"/>
              </a:ext>
            </a:extLst>
          </p:cNvPr>
          <p:cNvSpPr txBox="1"/>
          <p:nvPr/>
        </p:nvSpPr>
        <p:spPr>
          <a:xfrm>
            <a:off x="6758533" y="4637926"/>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j</a:t>
            </a:r>
            <a:endParaRPr lang="en-US" sz="1350" baseline="-25000" dirty="0">
              <a:solidFill>
                <a:prstClr val="black"/>
              </a:solidFill>
            </a:endParaRPr>
          </a:p>
        </p:txBody>
      </p:sp>
      <p:cxnSp>
        <p:nvCxnSpPr>
          <p:cNvPr id="81" name="Straight Arrow Connector 80">
            <a:extLst>
              <a:ext uri="{FF2B5EF4-FFF2-40B4-BE49-F238E27FC236}">
                <a16:creationId xmlns:a16="http://schemas.microsoft.com/office/drawing/2014/main" xmlns="" id="{FBD43C39-B6DB-4B4C-A7E6-46D05F9A4897}"/>
              </a:ext>
            </a:extLst>
          </p:cNvPr>
          <p:cNvCxnSpPr>
            <a:cxnSpLocks/>
          </p:cNvCxnSpPr>
          <p:nvPr/>
        </p:nvCxnSpPr>
        <p:spPr>
          <a:xfrm>
            <a:off x="6303942" y="477642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82" name="Table 15">
            <a:extLst>
              <a:ext uri="{FF2B5EF4-FFF2-40B4-BE49-F238E27FC236}">
                <a16:creationId xmlns:a16="http://schemas.microsoft.com/office/drawing/2014/main" xmlns="" id="{79D9945E-A293-4B9B-B386-1F4A478C5917}"/>
              </a:ext>
            </a:extLst>
          </p:cNvPr>
          <p:cNvGraphicFramePr>
            <a:graphicFrameLocks noGrp="1"/>
          </p:cNvGraphicFramePr>
          <p:nvPr/>
        </p:nvGraphicFramePr>
        <p:xfrm>
          <a:off x="5620149" y="4179033"/>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83" name="TextBox 82">
            <a:extLst>
              <a:ext uri="{FF2B5EF4-FFF2-40B4-BE49-F238E27FC236}">
                <a16:creationId xmlns:a16="http://schemas.microsoft.com/office/drawing/2014/main" xmlns="" id="{861706AB-D40C-4630-9C33-C0FCCE27BD95}"/>
              </a:ext>
            </a:extLst>
          </p:cNvPr>
          <p:cNvSpPr txBox="1"/>
          <p:nvPr/>
        </p:nvSpPr>
        <p:spPr>
          <a:xfrm>
            <a:off x="5737818" y="4179033"/>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a</a:t>
            </a:r>
            <a:endParaRPr lang="en-US" sz="1350" baseline="-25000" dirty="0">
              <a:solidFill>
                <a:prstClr val="black"/>
              </a:solidFill>
            </a:endParaRPr>
          </a:p>
        </p:txBody>
      </p:sp>
      <p:graphicFrame>
        <p:nvGraphicFramePr>
          <p:cNvPr id="84" name="Table 15">
            <a:extLst>
              <a:ext uri="{FF2B5EF4-FFF2-40B4-BE49-F238E27FC236}">
                <a16:creationId xmlns:a16="http://schemas.microsoft.com/office/drawing/2014/main" xmlns="" id="{C0C44A9D-929A-4EE3-97CF-2EA3E33917CE}"/>
              </a:ext>
            </a:extLst>
          </p:cNvPr>
          <p:cNvGraphicFramePr>
            <a:graphicFrameLocks noGrp="1"/>
          </p:cNvGraphicFramePr>
          <p:nvPr/>
        </p:nvGraphicFramePr>
        <p:xfrm>
          <a:off x="5615154" y="512826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85" name="TextBox 84">
            <a:extLst>
              <a:ext uri="{FF2B5EF4-FFF2-40B4-BE49-F238E27FC236}">
                <a16:creationId xmlns:a16="http://schemas.microsoft.com/office/drawing/2014/main" xmlns="" id="{87D8D371-7536-47C1-B53C-0C34DF77DB05}"/>
              </a:ext>
            </a:extLst>
          </p:cNvPr>
          <p:cNvSpPr txBox="1"/>
          <p:nvPr/>
        </p:nvSpPr>
        <p:spPr>
          <a:xfrm>
            <a:off x="5732823" y="5109778"/>
            <a:ext cx="365760"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x</a:t>
            </a:r>
          </a:p>
        </p:txBody>
      </p:sp>
      <p:cxnSp>
        <p:nvCxnSpPr>
          <p:cNvPr id="86" name="Straight Arrow Connector 85">
            <a:extLst>
              <a:ext uri="{FF2B5EF4-FFF2-40B4-BE49-F238E27FC236}">
                <a16:creationId xmlns:a16="http://schemas.microsoft.com/office/drawing/2014/main" xmlns="" id="{4CF3AF72-9B69-4053-AB8C-FF650B8A26E3}"/>
              </a:ext>
            </a:extLst>
          </p:cNvPr>
          <p:cNvCxnSpPr>
            <a:cxnSpLocks/>
          </p:cNvCxnSpPr>
          <p:nvPr/>
        </p:nvCxnSpPr>
        <p:spPr>
          <a:xfrm>
            <a:off x="6308177" y="524827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BBECDAC6-587A-444A-9BEE-FA8132D2E798}"/>
              </a:ext>
            </a:extLst>
          </p:cNvPr>
          <p:cNvCxnSpPr>
            <a:cxnSpLocks/>
          </p:cNvCxnSpPr>
          <p:nvPr/>
        </p:nvCxnSpPr>
        <p:spPr>
          <a:xfrm>
            <a:off x="5269325" y="524827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83A4622B-6A88-4D74-B866-F3406B726CD4}"/>
              </a:ext>
            </a:extLst>
          </p:cNvPr>
          <p:cNvCxnSpPr>
            <a:cxnSpLocks/>
          </p:cNvCxnSpPr>
          <p:nvPr/>
        </p:nvCxnSpPr>
        <p:spPr>
          <a:xfrm>
            <a:off x="5259287" y="4299048"/>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xmlns="" id="{BDC76511-389B-4194-B874-9B914C1080E9}"/>
              </a:ext>
            </a:extLst>
          </p:cNvPr>
          <p:cNvGrpSpPr/>
          <p:nvPr/>
        </p:nvGrpSpPr>
        <p:grpSpPr>
          <a:xfrm>
            <a:off x="7387551" y="4724933"/>
            <a:ext cx="521007" cy="141089"/>
            <a:chOff x="3222481" y="3520360"/>
            <a:chExt cx="694676" cy="188119"/>
          </a:xfrm>
        </p:grpSpPr>
        <p:cxnSp>
          <p:nvCxnSpPr>
            <p:cNvPr id="90" name="Straight Arrow Connector 89">
              <a:extLst>
                <a:ext uri="{FF2B5EF4-FFF2-40B4-BE49-F238E27FC236}">
                  <a16:creationId xmlns:a16="http://schemas.microsoft.com/office/drawing/2014/main" xmlns="" id="{77964078-1B3B-46A8-AD5E-A1876E6B9577}"/>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093138B7-8F7F-4A56-904D-6C295EC2E984}"/>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FB7B2700-5BA1-4108-A84A-A038982341CB}"/>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F4A56C31-68FD-40EA-9250-49207047CAC8}"/>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94" name="Table 15">
            <a:extLst>
              <a:ext uri="{FF2B5EF4-FFF2-40B4-BE49-F238E27FC236}">
                <a16:creationId xmlns:a16="http://schemas.microsoft.com/office/drawing/2014/main" xmlns="" id="{72EF6F71-035C-4914-B018-B70B49D28DB4}"/>
              </a:ext>
            </a:extLst>
          </p:cNvPr>
          <p:cNvGraphicFramePr>
            <a:graphicFrameLocks noGrp="1"/>
          </p:cNvGraphicFramePr>
          <p:nvPr/>
        </p:nvGraphicFramePr>
        <p:xfrm>
          <a:off x="6640865" y="4212755"/>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95" name="TextBox 94">
            <a:extLst>
              <a:ext uri="{FF2B5EF4-FFF2-40B4-BE49-F238E27FC236}">
                <a16:creationId xmlns:a16="http://schemas.microsoft.com/office/drawing/2014/main" xmlns="" id="{F31C6AF1-A485-452E-93E0-6C51F8E817D5}"/>
              </a:ext>
            </a:extLst>
          </p:cNvPr>
          <p:cNvSpPr txBox="1"/>
          <p:nvPr/>
        </p:nvSpPr>
        <p:spPr>
          <a:xfrm>
            <a:off x="6758533" y="4194270"/>
            <a:ext cx="365760"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b</a:t>
            </a:r>
          </a:p>
        </p:txBody>
      </p:sp>
      <p:cxnSp>
        <p:nvCxnSpPr>
          <p:cNvPr id="96" name="Straight Arrow Connector 95">
            <a:extLst>
              <a:ext uri="{FF2B5EF4-FFF2-40B4-BE49-F238E27FC236}">
                <a16:creationId xmlns:a16="http://schemas.microsoft.com/office/drawing/2014/main" xmlns="" id="{B56A1DE4-78E8-46B7-8D4F-4C86A12FAB96}"/>
              </a:ext>
            </a:extLst>
          </p:cNvPr>
          <p:cNvCxnSpPr>
            <a:cxnSpLocks/>
          </p:cNvCxnSpPr>
          <p:nvPr/>
        </p:nvCxnSpPr>
        <p:spPr>
          <a:xfrm>
            <a:off x="6303942" y="4332770"/>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xmlns="" id="{F9226708-9216-442B-A251-8CFB5482A542}"/>
              </a:ext>
            </a:extLst>
          </p:cNvPr>
          <p:cNvGrpSpPr/>
          <p:nvPr/>
        </p:nvGrpSpPr>
        <p:grpSpPr>
          <a:xfrm>
            <a:off x="7387551" y="4281276"/>
            <a:ext cx="521007" cy="141089"/>
            <a:chOff x="3222481" y="3520360"/>
            <a:chExt cx="694676" cy="188119"/>
          </a:xfrm>
        </p:grpSpPr>
        <p:cxnSp>
          <p:nvCxnSpPr>
            <p:cNvPr id="98" name="Straight Arrow Connector 97">
              <a:extLst>
                <a:ext uri="{FF2B5EF4-FFF2-40B4-BE49-F238E27FC236}">
                  <a16:creationId xmlns:a16="http://schemas.microsoft.com/office/drawing/2014/main" xmlns="" id="{C9154ACB-323F-485B-805D-2347504301AA}"/>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375A3B32-9199-4A7B-AAF4-39BE313E3F15}"/>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91D776E4-A6F0-4E15-B06B-556E3256716F}"/>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6DD2527B-2E5F-47F1-8047-2DCD258B493A}"/>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111" name="Table 10">
            <a:extLst>
              <a:ext uri="{FF2B5EF4-FFF2-40B4-BE49-F238E27FC236}">
                <a16:creationId xmlns:a16="http://schemas.microsoft.com/office/drawing/2014/main" xmlns="" id="{0EE7C08F-9B94-4005-A349-FC6CC232BAD1}"/>
              </a:ext>
            </a:extLst>
          </p:cNvPr>
          <p:cNvGraphicFramePr>
            <a:graphicFrameLocks noGrp="1"/>
          </p:cNvGraphicFramePr>
          <p:nvPr/>
        </p:nvGraphicFramePr>
        <p:xfrm>
          <a:off x="1022823" y="4080446"/>
          <a:ext cx="375138" cy="1405077"/>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xmlns="" val="2708996704"/>
                    </a:ext>
                  </a:extLst>
                </a:gridCol>
              </a:tblGrid>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bl>
          </a:graphicData>
        </a:graphic>
      </p:graphicFrame>
      <p:sp>
        <p:nvSpPr>
          <p:cNvPr id="112" name="TextBox 111">
            <a:extLst>
              <a:ext uri="{FF2B5EF4-FFF2-40B4-BE49-F238E27FC236}">
                <a16:creationId xmlns:a16="http://schemas.microsoft.com/office/drawing/2014/main" xmlns="" id="{48B24BA8-8190-4ABB-AF34-3E66E9F56FB5}"/>
              </a:ext>
            </a:extLst>
          </p:cNvPr>
          <p:cNvSpPr txBox="1"/>
          <p:nvPr/>
        </p:nvSpPr>
        <p:spPr>
          <a:xfrm>
            <a:off x="631796" y="5106456"/>
            <a:ext cx="395262" cy="300082"/>
          </a:xfrm>
          <a:prstGeom prst="rect">
            <a:avLst/>
          </a:prstGeom>
          <a:noFill/>
        </p:spPr>
        <p:txBody>
          <a:bodyPr wrap="square" rtlCol="0">
            <a:spAutoFit/>
          </a:bodyPr>
          <a:lstStyle/>
          <a:p>
            <a:pPr algn="ctr"/>
            <a:r>
              <a:rPr lang="en-US" sz="1350" dirty="0">
                <a:solidFill>
                  <a:prstClr val="black"/>
                </a:solidFill>
              </a:rPr>
              <a:t>2</a:t>
            </a:r>
          </a:p>
        </p:txBody>
      </p:sp>
      <p:sp>
        <p:nvSpPr>
          <p:cNvPr id="113" name="TextBox 112">
            <a:extLst>
              <a:ext uri="{FF2B5EF4-FFF2-40B4-BE49-F238E27FC236}">
                <a16:creationId xmlns:a16="http://schemas.microsoft.com/office/drawing/2014/main" xmlns="" id="{91F7C353-8B17-436A-B91A-DC50D6C06D38}"/>
              </a:ext>
            </a:extLst>
          </p:cNvPr>
          <p:cNvSpPr txBox="1"/>
          <p:nvPr/>
        </p:nvSpPr>
        <p:spPr>
          <a:xfrm>
            <a:off x="706302" y="4177972"/>
            <a:ext cx="316523" cy="300082"/>
          </a:xfrm>
          <a:prstGeom prst="rect">
            <a:avLst/>
          </a:prstGeom>
          <a:noFill/>
        </p:spPr>
        <p:txBody>
          <a:bodyPr wrap="square" rtlCol="0">
            <a:spAutoFit/>
          </a:bodyPr>
          <a:lstStyle/>
          <a:p>
            <a:r>
              <a:rPr lang="en-US" sz="1350" dirty="0">
                <a:solidFill>
                  <a:prstClr val="black"/>
                </a:solidFill>
              </a:rPr>
              <a:t>0</a:t>
            </a:r>
          </a:p>
        </p:txBody>
      </p:sp>
      <p:graphicFrame>
        <p:nvGraphicFramePr>
          <p:cNvPr id="117" name="Table 15">
            <a:extLst>
              <a:ext uri="{FF2B5EF4-FFF2-40B4-BE49-F238E27FC236}">
                <a16:creationId xmlns:a16="http://schemas.microsoft.com/office/drawing/2014/main" xmlns="" id="{599BCE52-6584-46E7-90AC-77273AE0826E}"/>
              </a:ext>
            </a:extLst>
          </p:cNvPr>
          <p:cNvGraphicFramePr>
            <a:graphicFrameLocks noGrp="1"/>
          </p:cNvGraphicFramePr>
          <p:nvPr/>
        </p:nvGraphicFramePr>
        <p:xfrm>
          <a:off x="1598585" y="512826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18" name="TextBox 117">
            <a:extLst>
              <a:ext uri="{FF2B5EF4-FFF2-40B4-BE49-F238E27FC236}">
                <a16:creationId xmlns:a16="http://schemas.microsoft.com/office/drawing/2014/main" xmlns="" id="{BB835AE8-8D11-4585-8AA0-8F077F437A58}"/>
              </a:ext>
            </a:extLst>
          </p:cNvPr>
          <p:cNvSpPr txBox="1"/>
          <p:nvPr/>
        </p:nvSpPr>
        <p:spPr>
          <a:xfrm>
            <a:off x="1716254" y="5109778"/>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n</a:t>
            </a:r>
            <a:endParaRPr lang="en-US" sz="1350" baseline="-25000" dirty="0">
              <a:solidFill>
                <a:prstClr val="black"/>
              </a:solidFill>
            </a:endParaRPr>
          </a:p>
        </p:txBody>
      </p:sp>
      <p:grpSp>
        <p:nvGrpSpPr>
          <p:cNvPr id="119" name="Group 118">
            <a:extLst>
              <a:ext uri="{FF2B5EF4-FFF2-40B4-BE49-F238E27FC236}">
                <a16:creationId xmlns:a16="http://schemas.microsoft.com/office/drawing/2014/main" xmlns="" id="{E972B799-C82B-4D96-9CFA-7F8487845EBE}"/>
              </a:ext>
            </a:extLst>
          </p:cNvPr>
          <p:cNvGrpSpPr/>
          <p:nvPr/>
        </p:nvGrpSpPr>
        <p:grpSpPr>
          <a:xfrm>
            <a:off x="2289955" y="5196784"/>
            <a:ext cx="521007" cy="141089"/>
            <a:chOff x="3222481" y="3520360"/>
            <a:chExt cx="694676" cy="188119"/>
          </a:xfrm>
        </p:grpSpPr>
        <p:cxnSp>
          <p:nvCxnSpPr>
            <p:cNvPr id="120" name="Straight Arrow Connector 119">
              <a:extLst>
                <a:ext uri="{FF2B5EF4-FFF2-40B4-BE49-F238E27FC236}">
                  <a16:creationId xmlns:a16="http://schemas.microsoft.com/office/drawing/2014/main" xmlns="" id="{C1C4175C-3FF4-4655-80AE-00D91419D4A1}"/>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EABF831B-5956-49EB-80B8-5127914527A4}"/>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EC0295F3-7D81-4FEE-B407-3B4692AEC872}"/>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38CD3399-03F9-42AD-8C76-ACED4715D78C}"/>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124" name="Table 15">
            <a:extLst>
              <a:ext uri="{FF2B5EF4-FFF2-40B4-BE49-F238E27FC236}">
                <a16:creationId xmlns:a16="http://schemas.microsoft.com/office/drawing/2014/main" xmlns="" id="{CBEB87A7-7D68-4592-9A9F-D3A32BBF96DB}"/>
              </a:ext>
            </a:extLst>
          </p:cNvPr>
          <p:cNvGraphicFramePr>
            <a:graphicFrameLocks noGrp="1"/>
          </p:cNvGraphicFramePr>
          <p:nvPr/>
        </p:nvGraphicFramePr>
        <p:xfrm>
          <a:off x="1571844" y="465641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25" name="TextBox 124">
            <a:extLst>
              <a:ext uri="{FF2B5EF4-FFF2-40B4-BE49-F238E27FC236}">
                <a16:creationId xmlns:a16="http://schemas.microsoft.com/office/drawing/2014/main" xmlns="" id="{66B974B5-4DC7-4608-B594-D3E59F1EF106}"/>
              </a:ext>
            </a:extLst>
          </p:cNvPr>
          <p:cNvSpPr txBox="1"/>
          <p:nvPr/>
        </p:nvSpPr>
        <p:spPr>
          <a:xfrm>
            <a:off x="1689513" y="4637926"/>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j</a:t>
            </a:r>
            <a:endParaRPr lang="en-US" sz="1350" baseline="-25000" dirty="0">
              <a:solidFill>
                <a:prstClr val="black"/>
              </a:solidFill>
            </a:endParaRPr>
          </a:p>
        </p:txBody>
      </p:sp>
      <p:cxnSp>
        <p:nvCxnSpPr>
          <p:cNvPr id="126" name="Straight Arrow Connector 125">
            <a:extLst>
              <a:ext uri="{FF2B5EF4-FFF2-40B4-BE49-F238E27FC236}">
                <a16:creationId xmlns:a16="http://schemas.microsoft.com/office/drawing/2014/main" xmlns="" id="{CD8CED99-20F1-4B8A-9B91-BD6063638681}"/>
              </a:ext>
            </a:extLst>
          </p:cNvPr>
          <p:cNvCxnSpPr>
            <a:cxnSpLocks/>
          </p:cNvCxnSpPr>
          <p:nvPr/>
        </p:nvCxnSpPr>
        <p:spPr>
          <a:xfrm>
            <a:off x="1234922" y="477642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xmlns="" id="{310B9A75-2291-4931-9CF5-AB340CAD9AC4}"/>
              </a:ext>
            </a:extLst>
          </p:cNvPr>
          <p:cNvCxnSpPr>
            <a:cxnSpLocks/>
          </p:cNvCxnSpPr>
          <p:nvPr/>
        </p:nvCxnSpPr>
        <p:spPr>
          <a:xfrm>
            <a:off x="1239156" y="524827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xmlns="" id="{AFE22FAE-15C8-4043-A50B-D4C1BB6B9269}"/>
              </a:ext>
            </a:extLst>
          </p:cNvPr>
          <p:cNvGrpSpPr/>
          <p:nvPr/>
        </p:nvGrpSpPr>
        <p:grpSpPr>
          <a:xfrm>
            <a:off x="2318530" y="4724933"/>
            <a:ext cx="521007" cy="141089"/>
            <a:chOff x="3222481" y="3520360"/>
            <a:chExt cx="694676" cy="188119"/>
          </a:xfrm>
        </p:grpSpPr>
        <p:cxnSp>
          <p:nvCxnSpPr>
            <p:cNvPr id="135" name="Straight Arrow Connector 134">
              <a:extLst>
                <a:ext uri="{FF2B5EF4-FFF2-40B4-BE49-F238E27FC236}">
                  <a16:creationId xmlns:a16="http://schemas.microsoft.com/office/drawing/2014/main" xmlns="" id="{38CCC2FF-6999-4B74-8D39-D97CFCCB620C}"/>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A9D43335-ABEF-4CDA-853F-B6A24E71B65A}"/>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8BD1DA41-CA3D-4977-A68B-54FAC436B349}"/>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1209B759-0BEC-4147-B893-3A083EA51D1F}"/>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139" name="Table 15">
            <a:extLst>
              <a:ext uri="{FF2B5EF4-FFF2-40B4-BE49-F238E27FC236}">
                <a16:creationId xmlns:a16="http://schemas.microsoft.com/office/drawing/2014/main" xmlns="" id="{8A1814D1-D202-471E-9C9C-BCCF1D95220D}"/>
              </a:ext>
            </a:extLst>
          </p:cNvPr>
          <p:cNvGraphicFramePr>
            <a:graphicFrameLocks noGrp="1"/>
          </p:cNvGraphicFramePr>
          <p:nvPr/>
        </p:nvGraphicFramePr>
        <p:xfrm>
          <a:off x="1571844" y="4212755"/>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40" name="TextBox 139">
            <a:extLst>
              <a:ext uri="{FF2B5EF4-FFF2-40B4-BE49-F238E27FC236}">
                <a16:creationId xmlns:a16="http://schemas.microsoft.com/office/drawing/2014/main" xmlns="" id="{3CD9F250-1D48-401E-B3CD-23E8C65A7240}"/>
              </a:ext>
            </a:extLst>
          </p:cNvPr>
          <p:cNvSpPr txBox="1"/>
          <p:nvPr/>
        </p:nvSpPr>
        <p:spPr>
          <a:xfrm>
            <a:off x="1689513" y="4194270"/>
            <a:ext cx="365760"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b</a:t>
            </a:r>
          </a:p>
        </p:txBody>
      </p:sp>
      <p:cxnSp>
        <p:nvCxnSpPr>
          <p:cNvPr id="141" name="Straight Arrow Connector 140">
            <a:extLst>
              <a:ext uri="{FF2B5EF4-FFF2-40B4-BE49-F238E27FC236}">
                <a16:creationId xmlns:a16="http://schemas.microsoft.com/office/drawing/2014/main" xmlns="" id="{F9083069-354F-40DF-86E5-CFE940249CAF}"/>
              </a:ext>
            </a:extLst>
          </p:cNvPr>
          <p:cNvCxnSpPr>
            <a:cxnSpLocks/>
          </p:cNvCxnSpPr>
          <p:nvPr/>
        </p:nvCxnSpPr>
        <p:spPr>
          <a:xfrm>
            <a:off x="1234922" y="4332770"/>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xmlns="" id="{01BB6059-13A3-4EF9-A9FC-D9FFADE64AEA}"/>
              </a:ext>
            </a:extLst>
          </p:cNvPr>
          <p:cNvGrpSpPr/>
          <p:nvPr/>
        </p:nvGrpSpPr>
        <p:grpSpPr>
          <a:xfrm>
            <a:off x="2318530" y="4281276"/>
            <a:ext cx="521007" cy="141089"/>
            <a:chOff x="3222481" y="3520360"/>
            <a:chExt cx="694676" cy="188119"/>
          </a:xfrm>
        </p:grpSpPr>
        <p:cxnSp>
          <p:nvCxnSpPr>
            <p:cNvPr id="143" name="Straight Arrow Connector 142">
              <a:extLst>
                <a:ext uri="{FF2B5EF4-FFF2-40B4-BE49-F238E27FC236}">
                  <a16:creationId xmlns:a16="http://schemas.microsoft.com/office/drawing/2014/main" xmlns="" id="{F94628F8-8CCD-4C17-856B-BF5F6B927D46}"/>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2732743B-F261-4502-90DB-3E718C4DFAD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6498A2B6-0C2B-4CC2-A11D-4E4E796B8408}"/>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5EA89021-D9D8-491B-BB81-C1670D1DBE09}"/>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xmlns="" id="{0958424E-A27D-4346-8225-B7F16A953EDF}"/>
              </a:ext>
            </a:extLst>
          </p:cNvPr>
          <p:cNvGrpSpPr/>
          <p:nvPr/>
        </p:nvGrpSpPr>
        <p:grpSpPr>
          <a:xfrm>
            <a:off x="4858547" y="3443559"/>
            <a:ext cx="2655437" cy="425758"/>
            <a:chOff x="6649013" y="3448416"/>
            <a:chExt cx="3369630" cy="567677"/>
          </a:xfrm>
        </p:grpSpPr>
        <p:sp>
          <p:nvSpPr>
            <p:cNvPr id="147" name="TextBox 146">
              <a:extLst>
                <a:ext uri="{FF2B5EF4-FFF2-40B4-BE49-F238E27FC236}">
                  <a16:creationId xmlns:a16="http://schemas.microsoft.com/office/drawing/2014/main" xmlns="" id="{F905283C-134C-44B5-82B4-734E7283597A}"/>
                </a:ext>
              </a:extLst>
            </p:cNvPr>
            <p:cNvSpPr txBox="1"/>
            <p:nvPr/>
          </p:nvSpPr>
          <p:spPr>
            <a:xfrm>
              <a:off x="6649013" y="3525079"/>
              <a:ext cx="1285454" cy="400109"/>
            </a:xfrm>
            <a:prstGeom prst="rect">
              <a:avLst/>
            </a:prstGeom>
            <a:noFill/>
          </p:spPr>
          <p:txBody>
            <a:bodyPr wrap="square" rtlCol="0">
              <a:spAutoFit/>
            </a:bodyPr>
            <a:lstStyle/>
            <a:p>
              <a:r>
                <a:rPr lang="en-US" sz="1350" dirty="0">
                  <a:solidFill>
                    <a:prstClr val="black"/>
                  </a:solidFill>
                </a:rPr>
                <a:t>n = 6, m = 3</a:t>
              </a:r>
            </a:p>
          </p:txBody>
        </p:sp>
        <p:sp>
          <p:nvSpPr>
            <p:cNvPr id="148" name="Arrow: Right 147">
              <a:extLst>
                <a:ext uri="{FF2B5EF4-FFF2-40B4-BE49-F238E27FC236}">
                  <a16:creationId xmlns:a16="http://schemas.microsoft.com/office/drawing/2014/main" xmlns="" id="{1593E306-E25F-428C-9C6F-89565589781A}"/>
                </a:ext>
              </a:extLst>
            </p:cNvPr>
            <p:cNvSpPr/>
            <p:nvPr/>
          </p:nvSpPr>
          <p:spPr>
            <a:xfrm>
              <a:off x="8102960" y="3597693"/>
              <a:ext cx="359181" cy="238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prstClr val="white"/>
                </a:solidFill>
              </a:endParaRPr>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xmlns="" id="{A8296A60-DF5D-46E0-AF1E-5977D178D43B}"/>
                    </a:ext>
                  </a:extLst>
                </p:cNvPr>
                <p:cNvSpPr/>
                <p:nvPr/>
              </p:nvSpPr>
              <p:spPr>
                <a:xfrm>
                  <a:off x="8561843" y="3448416"/>
                  <a:ext cx="1456800" cy="567677"/>
                </a:xfrm>
                <a:prstGeom prst="rect">
                  <a:avLst/>
                </a:prstGeom>
              </p:spPr>
              <p:txBody>
                <a:bodyPr wrap="square">
                  <a:spAutoFit/>
                </a:bodyPr>
                <a:lstStyle/>
                <a:p>
                  <a14:m>
                    <m:oMath xmlns:m="http://schemas.openxmlformats.org/officeDocument/2006/math">
                      <m:r>
                        <a:rPr lang="en-US" sz="1500" b="1" i="1">
                          <a:solidFill>
                            <a:srgbClr val="5A78AD"/>
                          </a:solidFill>
                          <a:latin typeface="Cambria Math" panose="02040503050406030204" pitchFamily="18" charset="0"/>
                          <a:ea typeface="Cambria Math" panose="02040503050406030204" pitchFamily="18" charset="0"/>
                        </a:rPr>
                        <m:t>𝜶</m:t>
                      </m:r>
                      <m:r>
                        <a:rPr lang="en-US" sz="1500" b="1" i="1">
                          <a:solidFill>
                            <a:srgbClr val="5A78AD"/>
                          </a:solidFill>
                          <a:latin typeface="Cambria Math" panose="02040503050406030204" pitchFamily="18" charset="0"/>
                          <a:ea typeface="Cambria Math" panose="02040503050406030204" pitchFamily="18" charset="0"/>
                        </a:rPr>
                        <m:t>= </m:t>
                      </m:r>
                      <m:f>
                        <m:fPr>
                          <m:ctrlPr>
                            <a:rPr lang="en-US" sz="1500" b="1" i="1">
                              <a:solidFill>
                                <a:srgbClr val="5A78AD"/>
                              </a:solidFill>
                              <a:latin typeface="Cambria Math"/>
                            </a:rPr>
                          </m:ctrlPr>
                        </m:fPr>
                        <m:num>
                          <m:r>
                            <a:rPr lang="en-US" sz="1500" b="1" i="1">
                              <a:solidFill>
                                <a:srgbClr val="5A78AD"/>
                              </a:solidFill>
                              <a:latin typeface="Cambria Math" panose="02040503050406030204" pitchFamily="18" charset="0"/>
                            </a:rPr>
                            <m:t>𝟔</m:t>
                          </m:r>
                        </m:num>
                        <m:den>
                          <m:r>
                            <a:rPr lang="en-US" sz="1500" b="1" i="1">
                              <a:solidFill>
                                <a:srgbClr val="5A78AD"/>
                              </a:solidFill>
                              <a:latin typeface="Cambria Math" panose="02040503050406030204" pitchFamily="18" charset="0"/>
                            </a:rPr>
                            <m:t>𝟑</m:t>
                          </m:r>
                        </m:den>
                      </m:f>
                      <m:r>
                        <a:rPr lang="en-US" sz="1500" b="1" i="1">
                          <a:solidFill>
                            <a:srgbClr val="5A78AD"/>
                          </a:solidFill>
                          <a:latin typeface="Cambria Math" panose="02040503050406030204" pitchFamily="18" charset="0"/>
                        </a:rPr>
                        <m:t>=</m:t>
                      </m:r>
                      <m:r>
                        <a:rPr lang="en-US" sz="1500" b="1" i="1">
                          <a:solidFill>
                            <a:srgbClr val="5A78AD"/>
                          </a:solidFill>
                          <a:latin typeface="Cambria Math" panose="02040503050406030204" pitchFamily="18" charset="0"/>
                        </a:rPr>
                        <m:t>𝟐</m:t>
                      </m:r>
                    </m:oMath>
                  </a14:m>
                  <a:r>
                    <a:rPr lang="en-US" sz="1500" b="1" dirty="0">
                      <a:solidFill>
                        <a:srgbClr val="5A78AD"/>
                      </a:solidFill>
                    </a:rPr>
                    <a:t> </a:t>
                  </a:r>
                  <a:endParaRPr lang="en-US" sz="1500" dirty="0">
                    <a:solidFill>
                      <a:prstClr val="black"/>
                    </a:solidFill>
                  </a:endParaRPr>
                </a:p>
              </p:txBody>
            </p:sp>
          </mc:Choice>
          <mc:Fallback xmlns="">
            <p:sp>
              <p:nvSpPr>
                <p:cNvPr id="149" name="Rectangle 148">
                  <a:extLst>
                    <a:ext uri="{FF2B5EF4-FFF2-40B4-BE49-F238E27FC236}">
                      <a16:creationId xmlns:a16="http://schemas.microsoft.com/office/drawing/2014/main" id="{A8296A60-DF5D-46E0-AF1E-5977D178D43B}"/>
                    </a:ext>
                  </a:extLst>
                </p:cNvPr>
                <p:cNvSpPr>
                  <a:spLocks noRot="1" noChangeAspect="1" noMove="1" noResize="1" noEditPoints="1" noAdjustHandles="1" noChangeArrowheads="1" noChangeShapeType="1" noTextEdit="1"/>
                </p:cNvSpPr>
                <p:nvPr/>
              </p:nvSpPr>
              <p:spPr>
                <a:xfrm>
                  <a:off x="8561843" y="3448416"/>
                  <a:ext cx="1456800" cy="567677"/>
                </a:xfrm>
                <a:prstGeom prst="rect">
                  <a:avLst/>
                </a:prstGeom>
                <a:blipFill>
                  <a:blip r:embed="rId7"/>
                  <a:stretch>
                    <a:fillRect/>
                  </a:stretch>
                </a:blipFill>
              </p:spPr>
              <p:txBody>
                <a:bodyPr/>
                <a:lstStyle/>
                <a:p>
                  <a:r>
                    <a:rPr lang="en-US">
                      <a:noFill/>
                    </a:rPr>
                    <a:t> </a:t>
                  </a:r>
                </a:p>
              </p:txBody>
            </p:sp>
          </mc:Fallback>
        </mc:AlternateContent>
      </p:grpSp>
      <p:sp>
        <p:nvSpPr>
          <p:cNvPr id="150" name="TextBox 149">
            <a:extLst>
              <a:ext uri="{FF2B5EF4-FFF2-40B4-BE49-F238E27FC236}">
                <a16:creationId xmlns:a16="http://schemas.microsoft.com/office/drawing/2014/main" xmlns="" id="{F0524B00-7E8B-4AE7-BB41-99483CA9FA0E}"/>
              </a:ext>
            </a:extLst>
          </p:cNvPr>
          <p:cNvSpPr txBox="1"/>
          <p:nvPr/>
        </p:nvSpPr>
        <p:spPr>
          <a:xfrm>
            <a:off x="706302" y="4644483"/>
            <a:ext cx="316523" cy="300082"/>
          </a:xfrm>
          <a:prstGeom prst="rect">
            <a:avLst/>
          </a:prstGeom>
          <a:noFill/>
        </p:spPr>
        <p:txBody>
          <a:bodyPr wrap="square" rtlCol="0">
            <a:spAutoFit/>
          </a:bodyPr>
          <a:lstStyle/>
          <a:p>
            <a:r>
              <a:rPr lang="en-US" sz="1350" dirty="0">
                <a:solidFill>
                  <a:prstClr val="black"/>
                </a:solidFill>
              </a:rPr>
              <a:t>1</a:t>
            </a:r>
          </a:p>
        </p:txBody>
      </p:sp>
      <p:sp>
        <p:nvSpPr>
          <p:cNvPr id="151" name="TextBox 150">
            <a:extLst>
              <a:ext uri="{FF2B5EF4-FFF2-40B4-BE49-F238E27FC236}">
                <a16:creationId xmlns:a16="http://schemas.microsoft.com/office/drawing/2014/main" xmlns="" id="{C9CFAA33-84E3-44A6-BCEC-56AC511CAF37}"/>
              </a:ext>
            </a:extLst>
          </p:cNvPr>
          <p:cNvSpPr txBox="1"/>
          <p:nvPr/>
        </p:nvSpPr>
        <p:spPr>
          <a:xfrm>
            <a:off x="4752353" y="4655612"/>
            <a:ext cx="316523" cy="300082"/>
          </a:xfrm>
          <a:prstGeom prst="rect">
            <a:avLst/>
          </a:prstGeom>
          <a:noFill/>
        </p:spPr>
        <p:txBody>
          <a:bodyPr wrap="square" rtlCol="0">
            <a:spAutoFit/>
          </a:bodyPr>
          <a:lstStyle/>
          <a:p>
            <a:r>
              <a:rPr lang="en-US" sz="1350" dirty="0">
                <a:solidFill>
                  <a:prstClr val="black"/>
                </a:solidFill>
              </a:rPr>
              <a:t>1</a:t>
            </a: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xmlns="" id="{0685A199-817F-43C4-8CA7-4B2AFB84D70C}"/>
                  </a:ext>
                </a:extLst>
              </p:cNvPr>
              <p:cNvGraphicFramePr>
                <a:graphicFrameLocks noGrp="1"/>
              </p:cNvGraphicFramePr>
              <p:nvPr/>
            </p:nvGraphicFramePr>
            <p:xfrm>
              <a:off x="3113929" y="3400329"/>
              <a:ext cx="1510472" cy="2028178"/>
            </p:xfrm>
            <a:graphic>
              <a:graphicData uri="http://schemas.openxmlformats.org/drawingml/2006/table">
                <a:tbl>
                  <a:tblPr firstRow="1" bandRow="1">
                    <a:tableStyleId>{5C22544A-7EE6-4342-B048-85BDC9FD1C3A}</a:tableStyleId>
                  </a:tblPr>
                  <a:tblGrid>
                    <a:gridCol w="369500">
                      <a:extLst>
                        <a:ext uri="{9D8B030D-6E8A-4147-A177-3AD203B41FA5}">
                          <a16:colId xmlns:a16="http://schemas.microsoft.com/office/drawing/2014/main" xmlns="" val="299575010"/>
                        </a:ext>
                      </a:extLst>
                    </a:gridCol>
                    <a:gridCol w="385736">
                      <a:extLst>
                        <a:ext uri="{9D8B030D-6E8A-4147-A177-3AD203B41FA5}">
                          <a16:colId xmlns:a16="http://schemas.microsoft.com/office/drawing/2014/main" xmlns="" val="2423351992"/>
                        </a:ext>
                      </a:extLst>
                    </a:gridCol>
                    <a:gridCol w="377618">
                      <a:extLst>
                        <a:ext uri="{9D8B030D-6E8A-4147-A177-3AD203B41FA5}">
                          <a16:colId xmlns:a16="http://schemas.microsoft.com/office/drawing/2014/main" xmlns="" val="1168439002"/>
                        </a:ext>
                      </a:extLst>
                    </a:gridCol>
                    <a:gridCol w="377618">
                      <a:extLst>
                        <a:ext uri="{9D8B030D-6E8A-4147-A177-3AD203B41FA5}">
                          <a16:colId xmlns:a16="http://schemas.microsoft.com/office/drawing/2014/main" xmlns="" val="4223081277"/>
                        </a:ext>
                      </a:extLst>
                    </a:gridCol>
                  </a:tblGrid>
                  <a:tr h="417038">
                    <a:tc gridSpan="4">
                      <a:txBody>
                        <a:bodyPr/>
                        <a:lstStyle/>
                        <a:p>
                          <a:pPr algn="ctr"/>
                          <a:r>
                            <a:rPr lang="en-US" sz="1400" dirty="0"/>
                            <a:t>probability</a:t>
                          </a:r>
                        </a:p>
                      </a:txBody>
                      <a:tcPr marL="68580" marR="68580" marT="34290" marB="34290"/>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4022084392"/>
                      </a:ext>
                    </a:extLst>
                  </a:tr>
                  <a:tr h="360026">
                    <a:tc>
                      <a:txBody>
                        <a:bodyPr/>
                        <a:lstStyle/>
                        <a:p>
                          <a:pPr algn="r"/>
                          <a:r>
                            <a:rPr lang="en-US" sz="1400" baseline="-25000" dirty="0"/>
                            <a:t>e</a:t>
                          </a:r>
                        </a:p>
                        <a:p>
                          <a:pPr algn="l"/>
                          <a:r>
                            <a:rPr lang="en-US" sz="1400" baseline="-25000" dirty="0"/>
                            <a:t>i</a:t>
                          </a:r>
                        </a:p>
                      </a:txBody>
                      <a:tcPr marL="68580" marR="68580" marT="34290" marB="34290" anchor="b">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400" dirty="0"/>
                            <a:t>e</a:t>
                          </a:r>
                          <a:r>
                            <a:rPr lang="en-US" sz="1400" baseline="-25000" dirty="0"/>
                            <a:t>b</a:t>
                          </a:r>
                        </a:p>
                      </a:txBody>
                      <a:tcPr marL="68580" marR="68580" marT="34290" marB="3429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e</a:t>
                          </a:r>
                          <a:r>
                            <a:rPr lang="en-US" sz="1400" baseline="-25000" dirty="0" err="1"/>
                            <a:t>i</a:t>
                          </a:r>
                          <a:endParaRPr lang="en-US" sz="1400" baseline="-25000" dirty="0"/>
                        </a:p>
                      </a:txBody>
                      <a:tcPr marL="68580" marR="68580" marT="34290" marB="3429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e</a:t>
                          </a:r>
                          <a:r>
                            <a:rPr lang="en-US" sz="1400" baseline="-25000" dirty="0" err="1"/>
                            <a:t>n</a:t>
                          </a:r>
                          <a:endParaRPr lang="en-US" sz="1400" baseline="-25000" dirty="0"/>
                        </a:p>
                      </a:txBody>
                      <a:tcPr marL="68580" marR="68580" marT="34290" marB="34290">
                        <a:lnL w="28575" cap="flat" cmpd="sng" algn="ctr">
                          <a:solidFill>
                            <a:schemeClr val="bg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09326462"/>
                      </a:ext>
                    </a:extLst>
                  </a:tr>
                  <a:tr h="417038">
                    <a:tc>
                      <a:txBody>
                        <a:bodyPr/>
                        <a:lstStyle/>
                        <a:p>
                          <a:pPr algn="ctr"/>
                          <a:r>
                            <a:rPr lang="en-US" sz="1100" dirty="0"/>
                            <a:t>0</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FD5EA"/>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025545397"/>
                      </a:ext>
                    </a:extLst>
                  </a:tr>
                  <a:tr h="417038">
                    <a:tc>
                      <a:txBody>
                        <a:bodyPr/>
                        <a:lstStyle/>
                        <a:p>
                          <a:pPr algn="ctr"/>
                          <a:r>
                            <a:rPr lang="en-US" sz="1100" dirty="0"/>
                            <a:t>1</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FD5EA"/>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37304066"/>
                      </a:ext>
                    </a:extLst>
                  </a:tr>
                  <a:tr h="417038">
                    <a:tc>
                      <a:txBody>
                        <a:bodyPr/>
                        <a:lstStyle/>
                        <a:p>
                          <a:pPr algn="ctr"/>
                          <a:r>
                            <a:rPr lang="en-US" sz="1100" dirty="0"/>
                            <a:t>2</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CFD5EA"/>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kumimoji="0" lang="en-US" sz="1200" b="1" i="1" u="none" strike="noStrike" kern="1200" cap="none" spc="0" normalizeH="0" baseline="0" noProof="0" smtClean="0">
                                        <a:ln>
                                          <a:noFill/>
                                        </a:ln>
                                        <a:solidFill>
                                          <a:srgbClr val="5A78AD"/>
                                        </a:solidFill>
                                        <a:effectLst/>
                                        <a:uLnTx/>
                                        <a:uFillTx/>
                                        <a:latin typeface="Cambria Math"/>
                                        <a:ea typeface="+mn-ea"/>
                                        <a:cs typeface="+mn-cs"/>
                                      </a:rPr>
                                    </m:ctrlPr>
                                  </m:fPr>
                                  <m:num>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𝟏</m:t>
                                    </m:r>
                                  </m:num>
                                  <m:den>
                                    <m:r>
                                      <a:rPr kumimoji="0" lang="en-US" sz="1200" b="1" i="1" u="none" strike="noStrike" kern="1200" cap="none" spc="0" normalizeH="0" baseline="0" noProof="0" smtClean="0">
                                        <a:ln>
                                          <a:noFill/>
                                        </a:ln>
                                        <a:solidFill>
                                          <a:srgbClr val="5A78AD"/>
                                        </a:solidFill>
                                        <a:effectLst/>
                                        <a:uLnTx/>
                                        <a:uFillTx/>
                                        <a:latin typeface="Cambria Math" panose="02040503050406030204" pitchFamily="18" charset="0"/>
                                        <a:ea typeface="+mn-ea"/>
                                        <a:cs typeface="+mn-cs"/>
                                      </a:rPr>
                                      <m:t>𝒎</m:t>
                                    </m:r>
                                  </m:den>
                                </m:f>
                              </m:oMath>
                            </m:oMathPara>
                          </a14:m>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158573580"/>
                      </a:ext>
                    </a:extLst>
                  </a:tr>
                </a:tbl>
              </a:graphicData>
            </a:graphic>
          </p:graphicFrame>
        </mc:Choice>
        <mc:Fallback xmlns="">
          <p:graphicFrame>
            <p:nvGraphicFramePr>
              <p:cNvPr id="6" name="Table 6">
                <a:extLst>
                  <a:ext uri="{FF2B5EF4-FFF2-40B4-BE49-F238E27FC236}">
                    <a16:creationId xmlns:a16="http://schemas.microsoft.com/office/drawing/2014/main" id="{0685A199-817F-43C4-8CA7-4B2AFB84D70C}"/>
                  </a:ext>
                </a:extLst>
              </p:cNvPr>
              <p:cNvGraphicFramePr>
                <a:graphicFrameLocks noGrp="1"/>
              </p:cNvGraphicFramePr>
              <p:nvPr/>
            </p:nvGraphicFramePr>
            <p:xfrm>
              <a:off x="3113929" y="2543079"/>
              <a:ext cx="1510472" cy="2028178"/>
            </p:xfrm>
            <a:graphic>
              <a:graphicData uri="http://schemas.openxmlformats.org/drawingml/2006/table">
                <a:tbl>
                  <a:tblPr firstRow="1" bandRow="1">
                    <a:tableStyleId>{5C22544A-7EE6-4342-B048-85BDC9FD1C3A}</a:tableStyleId>
                  </a:tblPr>
                  <a:tblGrid>
                    <a:gridCol w="369500">
                      <a:extLst>
                        <a:ext uri="{9D8B030D-6E8A-4147-A177-3AD203B41FA5}">
                          <a16:colId xmlns:a16="http://schemas.microsoft.com/office/drawing/2014/main" val="299575010"/>
                        </a:ext>
                      </a:extLst>
                    </a:gridCol>
                    <a:gridCol w="385736">
                      <a:extLst>
                        <a:ext uri="{9D8B030D-6E8A-4147-A177-3AD203B41FA5}">
                          <a16:colId xmlns:a16="http://schemas.microsoft.com/office/drawing/2014/main" val="2423351992"/>
                        </a:ext>
                      </a:extLst>
                    </a:gridCol>
                    <a:gridCol w="377618">
                      <a:extLst>
                        <a:ext uri="{9D8B030D-6E8A-4147-A177-3AD203B41FA5}">
                          <a16:colId xmlns:a16="http://schemas.microsoft.com/office/drawing/2014/main" val="1168439002"/>
                        </a:ext>
                      </a:extLst>
                    </a:gridCol>
                    <a:gridCol w="377618">
                      <a:extLst>
                        <a:ext uri="{9D8B030D-6E8A-4147-A177-3AD203B41FA5}">
                          <a16:colId xmlns:a16="http://schemas.microsoft.com/office/drawing/2014/main" val="4223081277"/>
                        </a:ext>
                      </a:extLst>
                    </a:gridCol>
                  </a:tblGrid>
                  <a:tr h="417038">
                    <a:tc gridSpan="4">
                      <a:txBody>
                        <a:bodyPr/>
                        <a:lstStyle/>
                        <a:p>
                          <a:pPr algn="ctr"/>
                          <a:r>
                            <a:rPr lang="en-US" sz="1400" dirty="0"/>
                            <a:t>probability</a:t>
                          </a:r>
                        </a:p>
                      </a:txBody>
                      <a:tcPr marL="68580" marR="68580" marT="34290" marB="34290"/>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022084392"/>
                      </a:ext>
                    </a:extLst>
                  </a:tr>
                  <a:tr h="360026">
                    <a:tc>
                      <a:txBody>
                        <a:bodyPr/>
                        <a:lstStyle/>
                        <a:p>
                          <a:pPr algn="r"/>
                          <a:r>
                            <a:rPr lang="en-US" sz="1400" baseline="-25000" dirty="0"/>
                            <a:t>e</a:t>
                          </a:r>
                        </a:p>
                        <a:p>
                          <a:pPr algn="l"/>
                          <a:r>
                            <a:rPr lang="en-US" sz="1400" baseline="-25000" dirty="0"/>
                            <a:t>i</a:t>
                          </a:r>
                        </a:p>
                      </a:txBody>
                      <a:tcPr marL="68580" marR="68580" marT="34290" marB="34290" anchor="b">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400" dirty="0"/>
                            <a:t>e</a:t>
                          </a:r>
                          <a:r>
                            <a:rPr lang="en-US" sz="1400" baseline="-25000" dirty="0"/>
                            <a:t>b</a:t>
                          </a:r>
                        </a:p>
                      </a:txBody>
                      <a:tcPr marL="68580" marR="68580" marT="34290" marB="3429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e</a:t>
                          </a:r>
                          <a:r>
                            <a:rPr lang="en-US" sz="1400" baseline="-25000" dirty="0" err="1"/>
                            <a:t>i</a:t>
                          </a:r>
                          <a:endParaRPr lang="en-US" sz="1400" baseline="-25000" dirty="0"/>
                        </a:p>
                      </a:txBody>
                      <a:tcPr marL="68580" marR="68580" marT="34290" marB="3429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e</a:t>
                          </a:r>
                          <a:r>
                            <a:rPr lang="en-US" sz="1400" baseline="-25000" dirty="0" err="1"/>
                            <a:t>n</a:t>
                          </a:r>
                          <a:endParaRPr lang="en-US" sz="1400" baseline="-25000" dirty="0"/>
                        </a:p>
                      </a:txBody>
                      <a:tcPr marL="68580" marR="68580" marT="34290" marB="34290">
                        <a:lnL w="28575" cap="flat" cmpd="sng" algn="ctr">
                          <a:solidFill>
                            <a:schemeClr val="bg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9326462"/>
                      </a:ext>
                    </a:extLst>
                  </a:tr>
                  <a:tr h="417038">
                    <a:tc>
                      <a:txBody>
                        <a:bodyPr/>
                        <a:lstStyle/>
                        <a:p>
                          <a:pPr algn="ctr"/>
                          <a:r>
                            <a:rPr lang="en-US" sz="1100" dirty="0"/>
                            <a:t>0</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FD5EA"/>
                        </a:solid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96875" t="-192647" r="-200000" b="-204412"/>
                          </a:stretch>
                        </a:blip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03226" t="-192647" r="-106452" b="-204412"/>
                          </a:stretch>
                        </a:blip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03226" t="-192647" r="-6452" b="-204412"/>
                          </a:stretch>
                        </a:blipFill>
                      </a:tcPr>
                    </a:tc>
                    <a:extLst>
                      <a:ext uri="{0D108BD9-81ED-4DB2-BD59-A6C34878D82A}">
                        <a16:rowId xmlns:a16="http://schemas.microsoft.com/office/drawing/2014/main" val="2025545397"/>
                      </a:ext>
                    </a:extLst>
                  </a:tr>
                  <a:tr h="417038">
                    <a:tc>
                      <a:txBody>
                        <a:bodyPr/>
                        <a:lstStyle/>
                        <a:p>
                          <a:pPr algn="ctr"/>
                          <a:r>
                            <a:rPr lang="en-US" sz="1100" dirty="0"/>
                            <a:t>1</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FD5EA"/>
                        </a:solid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96875" t="-288406" r="-200000" b="-101449"/>
                          </a:stretch>
                        </a:blip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03226" t="-288406" r="-106452" b="-101449"/>
                          </a:stretch>
                        </a:blip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03226" t="-288406" r="-6452" b="-101449"/>
                          </a:stretch>
                        </a:blipFill>
                      </a:tcPr>
                    </a:tc>
                    <a:extLst>
                      <a:ext uri="{0D108BD9-81ED-4DB2-BD59-A6C34878D82A}">
                        <a16:rowId xmlns:a16="http://schemas.microsoft.com/office/drawing/2014/main" val="4137304066"/>
                      </a:ext>
                    </a:extLst>
                  </a:tr>
                  <a:tr h="417038">
                    <a:tc>
                      <a:txBody>
                        <a:bodyPr/>
                        <a:lstStyle/>
                        <a:p>
                          <a:pPr algn="ctr"/>
                          <a:r>
                            <a:rPr lang="en-US" sz="1100" dirty="0"/>
                            <a:t>2</a:t>
                          </a:r>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CFD5EA"/>
                        </a:solid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96875" t="-394118" r="-200000" b="-2941"/>
                          </a:stretch>
                        </a:blip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03226" t="-394118" r="-106452" b="-2941"/>
                          </a:stretch>
                        </a:blipFill>
                      </a:tcPr>
                    </a:tc>
                    <a:tc>
                      <a:txBody>
                        <a:bodyPr/>
                        <a:lstStyle/>
                        <a:p>
                          <a:endParaRPr lang="en-U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03226" t="-394118" r="-6452" b="-2941"/>
                          </a:stretch>
                        </a:blipFill>
                      </a:tcPr>
                    </a:tc>
                    <a:extLst>
                      <a:ext uri="{0D108BD9-81ED-4DB2-BD59-A6C34878D82A}">
                        <a16:rowId xmlns:a16="http://schemas.microsoft.com/office/drawing/2014/main" val="2158573580"/>
                      </a:ext>
                    </a:extLst>
                  </a:tr>
                </a:tbl>
              </a:graphicData>
            </a:graphic>
          </p:graphicFrame>
        </mc:Fallback>
      </mc:AlternateContent>
    </p:spTree>
    <p:extLst>
      <p:ext uri="{BB962C8B-B14F-4D97-AF65-F5344CB8AC3E}">
        <p14:creationId xmlns:p14="http://schemas.microsoft.com/office/powerpoint/2010/main" val="784787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6" presetClass="emph" presetSubtype="0" repeatCount="5000" accel="26000" decel="26000" autoRev="1" fill="hold" grpId="1" nodeType="withEffect">
                                  <p:stCondLst>
                                    <p:cond delay="0"/>
                                  </p:stCondLst>
                                  <p:childTnLst>
                                    <p:animScale>
                                      <p:cBhvr>
                                        <p:cTn id="14" dur="500" fill="hold"/>
                                        <p:tgtEl>
                                          <p:spTgt spid="12"/>
                                        </p:tgtEl>
                                      </p:cBhvr>
                                      <p:by x="70000" y="70000"/>
                                    </p:animScale>
                                  </p:childTnLst>
                                </p:cTn>
                              </p:par>
                              <p:par>
                                <p:cTn id="15" presetID="10" presetClass="entr" presetSubtype="0" fill="hold" grpId="0" nodeType="withEffect">
                                  <p:stCondLst>
                                    <p:cond delay="4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110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16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32" presetClass="emph" presetSubtype="0" fill="hold" grpId="1" nodeType="withEffect">
                                  <p:stCondLst>
                                    <p:cond delay="1800"/>
                                  </p:stCondLst>
                                  <p:childTnLst>
                                    <p:animRot by="120000">
                                      <p:cBhvr>
                                        <p:cTn id="28" dur="100" fill="hold">
                                          <p:stCondLst>
                                            <p:cond delay="0"/>
                                          </p:stCondLst>
                                        </p:cTn>
                                        <p:tgtEl>
                                          <p:spTgt spid="18"/>
                                        </p:tgtEl>
                                        <p:attrNameLst>
                                          <p:attrName>r</p:attrName>
                                        </p:attrNameLst>
                                      </p:cBhvr>
                                    </p:animRot>
                                    <p:animRot by="-240000">
                                      <p:cBhvr>
                                        <p:cTn id="29" dur="200" fill="hold">
                                          <p:stCondLst>
                                            <p:cond delay="200"/>
                                          </p:stCondLst>
                                        </p:cTn>
                                        <p:tgtEl>
                                          <p:spTgt spid="18"/>
                                        </p:tgtEl>
                                        <p:attrNameLst>
                                          <p:attrName>r</p:attrName>
                                        </p:attrNameLst>
                                      </p:cBhvr>
                                    </p:animRot>
                                    <p:animRot by="240000">
                                      <p:cBhvr>
                                        <p:cTn id="30" dur="200" fill="hold">
                                          <p:stCondLst>
                                            <p:cond delay="400"/>
                                          </p:stCondLst>
                                        </p:cTn>
                                        <p:tgtEl>
                                          <p:spTgt spid="18"/>
                                        </p:tgtEl>
                                        <p:attrNameLst>
                                          <p:attrName>r</p:attrName>
                                        </p:attrNameLst>
                                      </p:cBhvr>
                                    </p:animRot>
                                    <p:animRot by="-240000">
                                      <p:cBhvr>
                                        <p:cTn id="31" dur="200" fill="hold">
                                          <p:stCondLst>
                                            <p:cond delay="600"/>
                                          </p:stCondLst>
                                        </p:cTn>
                                        <p:tgtEl>
                                          <p:spTgt spid="18"/>
                                        </p:tgtEl>
                                        <p:attrNameLst>
                                          <p:attrName>r</p:attrName>
                                        </p:attrNameLst>
                                      </p:cBhvr>
                                    </p:animRot>
                                    <p:animRot by="120000">
                                      <p:cBhvr>
                                        <p:cTn id="32" dur="200" fill="hold">
                                          <p:stCondLst>
                                            <p:cond delay="800"/>
                                          </p:stCondLst>
                                        </p:cTn>
                                        <p:tgtEl>
                                          <p:spTgt spid="18"/>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fade">
                                      <p:cBhvr>
                                        <p:cTn id="40" dur="500"/>
                                        <p:tgtEl>
                                          <p:spTgt spid="1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fade">
                                      <p:cBhvr>
                                        <p:cTn id="43" dur="500"/>
                                        <p:tgtEl>
                                          <p:spTgt spid="1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par>
                                <p:cTn id="47" presetID="10" presetClass="entr" presetSubtype="0" fill="hold" nodeType="with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fade">
                                      <p:cBhvr>
                                        <p:cTn id="49" dur="500"/>
                                        <p:tgtEl>
                                          <p:spTgt spid="1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8"/>
                                        </p:tgtEl>
                                        <p:attrNameLst>
                                          <p:attrName>style.visibility</p:attrName>
                                        </p:attrNameLst>
                                      </p:cBhvr>
                                      <p:to>
                                        <p:strVal val="visible"/>
                                      </p:to>
                                    </p:set>
                                    <p:animEffect transition="in" filter="fade">
                                      <p:cBhvr>
                                        <p:cTn id="52" dur="500"/>
                                        <p:tgtEl>
                                          <p:spTgt spid="118"/>
                                        </p:tgtEl>
                                      </p:cBhvr>
                                    </p:animEffect>
                                  </p:childTnLst>
                                </p:cTn>
                              </p:par>
                              <p:par>
                                <p:cTn id="53" presetID="10"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500"/>
                                        <p:tgtEl>
                                          <p:spTgt spid="119"/>
                                        </p:tgtEl>
                                      </p:cBhvr>
                                    </p:animEffect>
                                  </p:childTnLst>
                                </p:cTn>
                              </p:par>
                              <p:par>
                                <p:cTn id="56" presetID="10" presetClass="entr" presetSubtype="0"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fade">
                                      <p:cBhvr>
                                        <p:cTn id="58" dur="500"/>
                                        <p:tgtEl>
                                          <p:spTgt spid="1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5"/>
                                        </p:tgtEl>
                                        <p:attrNameLst>
                                          <p:attrName>style.visibility</p:attrName>
                                        </p:attrNameLst>
                                      </p:cBhvr>
                                      <p:to>
                                        <p:strVal val="visible"/>
                                      </p:to>
                                    </p:set>
                                    <p:animEffect transition="in" filter="fade">
                                      <p:cBhvr>
                                        <p:cTn id="61" dur="500"/>
                                        <p:tgtEl>
                                          <p:spTgt spid="125"/>
                                        </p:tgtEl>
                                      </p:cBhvr>
                                    </p:animEffect>
                                  </p:childTnLst>
                                </p:cTn>
                              </p:par>
                              <p:par>
                                <p:cTn id="62" presetID="10" presetClass="entr" presetSubtype="0" fill="hold" nodeType="with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fade">
                                      <p:cBhvr>
                                        <p:cTn id="64" dur="500"/>
                                        <p:tgtEl>
                                          <p:spTgt spid="126"/>
                                        </p:tgtEl>
                                      </p:cBhvr>
                                    </p:animEffect>
                                  </p:childTnLst>
                                </p:cTn>
                              </p:par>
                              <p:par>
                                <p:cTn id="65" presetID="10" presetClass="entr" presetSubtype="0" fill="hold" nodeType="withEffect">
                                  <p:stCondLst>
                                    <p:cond delay="0"/>
                                  </p:stCondLst>
                                  <p:childTnLst>
                                    <p:set>
                                      <p:cBhvr>
                                        <p:cTn id="66" dur="1" fill="hold">
                                          <p:stCondLst>
                                            <p:cond delay="0"/>
                                          </p:stCondLst>
                                        </p:cTn>
                                        <p:tgtEl>
                                          <p:spTgt spid="131"/>
                                        </p:tgtEl>
                                        <p:attrNameLst>
                                          <p:attrName>style.visibility</p:attrName>
                                        </p:attrNameLst>
                                      </p:cBhvr>
                                      <p:to>
                                        <p:strVal val="visible"/>
                                      </p:to>
                                    </p:set>
                                    <p:animEffect transition="in" filter="fade">
                                      <p:cBhvr>
                                        <p:cTn id="67" dur="500"/>
                                        <p:tgtEl>
                                          <p:spTgt spid="131"/>
                                        </p:tgtEl>
                                      </p:cBhvr>
                                    </p:animEffect>
                                  </p:childTnLst>
                                </p:cTn>
                              </p:par>
                              <p:par>
                                <p:cTn id="68" presetID="10" presetClass="entr" presetSubtype="0" fill="hold" nodeType="with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fade">
                                      <p:cBhvr>
                                        <p:cTn id="70" dur="500"/>
                                        <p:tgtEl>
                                          <p:spTgt spid="134"/>
                                        </p:tgtEl>
                                      </p:cBhvr>
                                    </p:animEffect>
                                  </p:childTnLst>
                                </p:cTn>
                              </p:par>
                              <p:par>
                                <p:cTn id="71" presetID="10" presetClass="entr" presetSubtype="0" fill="hold" nodeType="withEffect">
                                  <p:stCondLst>
                                    <p:cond delay="0"/>
                                  </p:stCondLst>
                                  <p:childTnLst>
                                    <p:set>
                                      <p:cBhvr>
                                        <p:cTn id="72" dur="1" fill="hold">
                                          <p:stCondLst>
                                            <p:cond delay="0"/>
                                          </p:stCondLst>
                                        </p:cTn>
                                        <p:tgtEl>
                                          <p:spTgt spid="139"/>
                                        </p:tgtEl>
                                        <p:attrNameLst>
                                          <p:attrName>style.visibility</p:attrName>
                                        </p:attrNameLst>
                                      </p:cBhvr>
                                      <p:to>
                                        <p:strVal val="visible"/>
                                      </p:to>
                                    </p:set>
                                    <p:animEffect transition="in" filter="fade">
                                      <p:cBhvr>
                                        <p:cTn id="73" dur="500"/>
                                        <p:tgtEl>
                                          <p:spTgt spid="1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0"/>
                                        </p:tgtEl>
                                        <p:attrNameLst>
                                          <p:attrName>style.visibility</p:attrName>
                                        </p:attrNameLst>
                                      </p:cBhvr>
                                      <p:to>
                                        <p:strVal val="visible"/>
                                      </p:to>
                                    </p:set>
                                    <p:animEffect transition="in" filter="fade">
                                      <p:cBhvr>
                                        <p:cTn id="76" dur="500"/>
                                        <p:tgtEl>
                                          <p:spTgt spid="140"/>
                                        </p:tgtEl>
                                      </p:cBhvr>
                                    </p:animEffect>
                                  </p:childTnLst>
                                </p:cTn>
                              </p:par>
                              <p:par>
                                <p:cTn id="77" presetID="10" presetClass="entr" presetSubtype="0" fill="hold" nodeType="withEffect">
                                  <p:stCondLst>
                                    <p:cond delay="0"/>
                                  </p:stCondLst>
                                  <p:childTnLst>
                                    <p:set>
                                      <p:cBhvr>
                                        <p:cTn id="78" dur="1" fill="hold">
                                          <p:stCondLst>
                                            <p:cond delay="0"/>
                                          </p:stCondLst>
                                        </p:cTn>
                                        <p:tgtEl>
                                          <p:spTgt spid="141"/>
                                        </p:tgtEl>
                                        <p:attrNameLst>
                                          <p:attrName>style.visibility</p:attrName>
                                        </p:attrNameLst>
                                      </p:cBhvr>
                                      <p:to>
                                        <p:strVal val="visible"/>
                                      </p:to>
                                    </p:set>
                                    <p:animEffect transition="in" filter="fade">
                                      <p:cBhvr>
                                        <p:cTn id="79" dur="500"/>
                                        <p:tgtEl>
                                          <p:spTgt spid="141"/>
                                        </p:tgtEl>
                                      </p:cBhvr>
                                    </p:animEffect>
                                  </p:childTnLst>
                                </p:cTn>
                              </p:par>
                              <p:par>
                                <p:cTn id="80" presetID="10" presetClass="entr" presetSubtype="0" fill="hold" nodeType="withEffect">
                                  <p:stCondLst>
                                    <p:cond delay="0"/>
                                  </p:stCondLst>
                                  <p:childTnLst>
                                    <p:set>
                                      <p:cBhvr>
                                        <p:cTn id="81" dur="1" fill="hold">
                                          <p:stCondLst>
                                            <p:cond delay="0"/>
                                          </p:stCondLst>
                                        </p:cTn>
                                        <p:tgtEl>
                                          <p:spTgt spid="142"/>
                                        </p:tgtEl>
                                        <p:attrNameLst>
                                          <p:attrName>style.visibility</p:attrName>
                                        </p:attrNameLst>
                                      </p:cBhvr>
                                      <p:to>
                                        <p:strVal val="visible"/>
                                      </p:to>
                                    </p:set>
                                    <p:animEffect transition="in" filter="fade">
                                      <p:cBhvr>
                                        <p:cTn id="82" dur="500"/>
                                        <p:tgtEl>
                                          <p:spTgt spid="14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50"/>
                                        </p:tgtEl>
                                        <p:attrNameLst>
                                          <p:attrName>style.visibility</p:attrName>
                                        </p:attrNameLst>
                                      </p:cBhvr>
                                      <p:to>
                                        <p:strVal val="visible"/>
                                      </p:to>
                                    </p:set>
                                    <p:animEffect transition="in" filter="fade">
                                      <p:cBhvr>
                                        <p:cTn id="85" dur="500"/>
                                        <p:tgtEl>
                                          <p:spTgt spid="150"/>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500"/>
                                        <p:tgtEl>
                                          <p:spTgt spid="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nodeType="after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fade">
                                      <p:cBhvr>
                                        <p:cTn id="98" dur="500"/>
                                        <p:tgtEl>
                                          <p:spTgt spid="6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fade">
                                      <p:cBhvr>
                                        <p:cTn id="101" dur="500"/>
                                        <p:tgtEl>
                                          <p:spTgt spid="6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fade">
                                      <p:cBhvr>
                                        <p:cTn id="104" dur="500"/>
                                        <p:tgtEl>
                                          <p:spTgt spid="68"/>
                                        </p:tgtEl>
                                      </p:cBhvr>
                                    </p:animEffect>
                                  </p:childTnLst>
                                </p:cTn>
                              </p:par>
                              <p:par>
                                <p:cTn id="105" presetID="10" presetClass="entr" presetSubtype="0" fill="hold" nodeType="with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500"/>
                                        <p:tgtEl>
                                          <p:spTgt spid="69"/>
                                        </p:tgtEl>
                                      </p:cBhvr>
                                    </p:animEffect>
                                  </p:childTnLst>
                                </p:cTn>
                              </p:par>
                              <p:par>
                                <p:cTn id="108" presetID="10" presetClass="entr" presetSubtype="0" fill="hold" nodeType="withEffect">
                                  <p:stCondLst>
                                    <p:cond delay="0"/>
                                  </p:stCondLst>
                                  <p:childTnLst>
                                    <p:set>
                                      <p:cBhvr>
                                        <p:cTn id="109" dur="1" fill="hold">
                                          <p:stCondLst>
                                            <p:cond delay="0"/>
                                          </p:stCondLst>
                                        </p:cTn>
                                        <p:tgtEl>
                                          <p:spTgt spid="70"/>
                                        </p:tgtEl>
                                        <p:attrNameLst>
                                          <p:attrName>style.visibility</p:attrName>
                                        </p:attrNameLst>
                                      </p:cBhvr>
                                      <p:to>
                                        <p:strVal val="visible"/>
                                      </p:to>
                                    </p:set>
                                    <p:animEffect transition="in" filter="fade">
                                      <p:cBhvr>
                                        <p:cTn id="110" dur="500"/>
                                        <p:tgtEl>
                                          <p:spTgt spid="7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animEffect transition="in" filter="fade">
                                      <p:cBhvr>
                                        <p:cTn id="113" dur="500"/>
                                        <p:tgtEl>
                                          <p:spTgt spid="71"/>
                                        </p:tgtEl>
                                      </p:cBhvr>
                                    </p:animEffect>
                                  </p:childTnLst>
                                </p:cTn>
                              </p:par>
                              <p:par>
                                <p:cTn id="114" presetID="10" presetClass="entr" presetSubtype="0" fill="hold" nodeType="with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fade">
                                      <p:cBhvr>
                                        <p:cTn id="116" dur="500"/>
                                        <p:tgtEl>
                                          <p:spTgt spid="7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fade">
                                      <p:cBhvr>
                                        <p:cTn id="119" dur="500"/>
                                        <p:tgtEl>
                                          <p:spTgt spid="73"/>
                                        </p:tgtEl>
                                      </p:cBhvr>
                                    </p:animEffect>
                                  </p:childTnLst>
                                </p:cTn>
                              </p:par>
                              <p:par>
                                <p:cTn id="120" presetID="10" presetClass="entr" presetSubtype="0" fill="hold" nodeType="withEffect">
                                  <p:stCondLst>
                                    <p:cond delay="0"/>
                                  </p:stCondLst>
                                  <p:childTnLst>
                                    <p:set>
                                      <p:cBhvr>
                                        <p:cTn id="121" dur="1" fill="hold">
                                          <p:stCondLst>
                                            <p:cond delay="0"/>
                                          </p:stCondLst>
                                        </p:cTn>
                                        <p:tgtEl>
                                          <p:spTgt spid="74"/>
                                        </p:tgtEl>
                                        <p:attrNameLst>
                                          <p:attrName>style.visibility</p:attrName>
                                        </p:attrNameLst>
                                      </p:cBhvr>
                                      <p:to>
                                        <p:strVal val="visible"/>
                                      </p:to>
                                    </p:set>
                                    <p:animEffect transition="in" filter="fade">
                                      <p:cBhvr>
                                        <p:cTn id="122" dur="500"/>
                                        <p:tgtEl>
                                          <p:spTgt spid="74"/>
                                        </p:tgtEl>
                                      </p:cBhvr>
                                    </p:animEffect>
                                  </p:childTnLst>
                                </p:cTn>
                              </p:par>
                              <p:par>
                                <p:cTn id="123" presetID="10" presetClass="entr" presetSubtype="0" fill="hold" nodeType="withEffect">
                                  <p:stCondLst>
                                    <p:cond delay="0"/>
                                  </p:stCondLst>
                                  <p:childTnLst>
                                    <p:set>
                                      <p:cBhvr>
                                        <p:cTn id="124" dur="1" fill="hold">
                                          <p:stCondLst>
                                            <p:cond delay="0"/>
                                          </p:stCondLst>
                                        </p:cTn>
                                        <p:tgtEl>
                                          <p:spTgt spid="79"/>
                                        </p:tgtEl>
                                        <p:attrNameLst>
                                          <p:attrName>style.visibility</p:attrName>
                                        </p:attrNameLst>
                                      </p:cBhvr>
                                      <p:to>
                                        <p:strVal val="visible"/>
                                      </p:to>
                                    </p:set>
                                    <p:animEffect transition="in" filter="fade">
                                      <p:cBhvr>
                                        <p:cTn id="125" dur="500"/>
                                        <p:tgtEl>
                                          <p:spTgt spid="79"/>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80"/>
                                        </p:tgtEl>
                                        <p:attrNameLst>
                                          <p:attrName>style.visibility</p:attrName>
                                        </p:attrNameLst>
                                      </p:cBhvr>
                                      <p:to>
                                        <p:strVal val="visible"/>
                                      </p:to>
                                    </p:set>
                                    <p:animEffect transition="in" filter="fade">
                                      <p:cBhvr>
                                        <p:cTn id="128" dur="500"/>
                                        <p:tgtEl>
                                          <p:spTgt spid="80"/>
                                        </p:tgtEl>
                                      </p:cBhvr>
                                    </p:animEffect>
                                  </p:childTnLst>
                                </p:cTn>
                              </p:par>
                              <p:par>
                                <p:cTn id="129" presetID="10" presetClass="entr" presetSubtype="0" fill="hold" nodeType="withEffect">
                                  <p:stCondLst>
                                    <p:cond delay="0"/>
                                  </p:stCondLst>
                                  <p:childTnLst>
                                    <p:set>
                                      <p:cBhvr>
                                        <p:cTn id="130" dur="1" fill="hold">
                                          <p:stCondLst>
                                            <p:cond delay="0"/>
                                          </p:stCondLst>
                                        </p:cTn>
                                        <p:tgtEl>
                                          <p:spTgt spid="81"/>
                                        </p:tgtEl>
                                        <p:attrNameLst>
                                          <p:attrName>style.visibility</p:attrName>
                                        </p:attrNameLst>
                                      </p:cBhvr>
                                      <p:to>
                                        <p:strVal val="visible"/>
                                      </p:to>
                                    </p:set>
                                    <p:animEffect transition="in" filter="fade">
                                      <p:cBhvr>
                                        <p:cTn id="131" dur="500"/>
                                        <p:tgtEl>
                                          <p:spTgt spid="81"/>
                                        </p:tgtEl>
                                      </p:cBhvr>
                                    </p:animEffect>
                                  </p:childTnLst>
                                </p:cTn>
                              </p:par>
                              <p:par>
                                <p:cTn id="132" presetID="10" presetClass="entr" presetSubtype="0" fill="hold" nodeType="withEffect">
                                  <p:stCondLst>
                                    <p:cond delay="0"/>
                                  </p:stCondLst>
                                  <p:childTnLst>
                                    <p:set>
                                      <p:cBhvr>
                                        <p:cTn id="133" dur="1" fill="hold">
                                          <p:stCondLst>
                                            <p:cond delay="0"/>
                                          </p:stCondLst>
                                        </p:cTn>
                                        <p:tgtEl>
                                          <p:spTgt spid="82"/>
                                        </p:tgtEl>
                                        <p:attrNameLst>
                                          <p:attrName>style.visibility</p:attrName>
                                        </p:attrNameLst>
                                      </p:cBhvr>
                                      <p:to>
                                        <p:strVal val="visible"/>
                                      </p:to>
                                    </p:set>
                                    <p:animEffect transition="in" filter="fade">
                                      <p:cBhvr>
                                        <p:cTn id="134" dur="500"/>
                                        <p:tgtEl>
                                          <p:spTgt spid="8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fade">
                                      <p:cBhvr>
                                        <p:cTn id="137" dur="500"/>
                                        <p:tgtEl>
                                          <p:spTgt spid="83"/>
                                        </p:tgtEl>
                                      </p:cBhvr>
                                    </p:animEffect>
                                  </p:childTnLst>
                                </p:cTn>
                              </p:par>
                              <p:par>
                                <p:cTn id="138" presetID="10" presetClass="entr" presetSubtype="0" fill="hold" nodeType="withEffect">
                                  <p:stCondLst>
                                    <p:cond delay="0"/>
                                  </p:stCondLst>
                                  <p:childTnLst>
                                    <p:set>
                                      <p:cBhvr>
                                        <p:cTn id="139" dur="1" fill="hold">
                                          <p:stCondLst>
                                            <p:cond delay="0"/>
                                          </p:stCondLst>
                                        </p:cTn>
                                        <p:tgtEl>
                                          <p:spTgt spid="84"/>
                                        </p:tgtEl>
                                        <p:attrNameLst>
                                          <p:attrName>style.visibility</p:attrName>
                                        </p:attrNameLst>
                                      </p:cBhvr>
                                      <p:to>
                                        <p:strVal val="visible"/>
                                      </p:to>
                                    </p:set>
                                    <p:animEffect transition="in" filter="fade">
                                      <p:cBhvr>
                                        <p:cTn id="140" dur="500"/>
                                        <p:tgtEl>
                                          <p:spTgt spid="84"/>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85"/>
                                        </p:tgtEl>
                                        <p:attrNameLst>
                                          <p:attrName>style.visibility</p:attrName>
                                        </p:attrNameLst>
                                      </p:cBhvr>
                                      <p:to>
                                        <p:strVal val="visible"/>
                                      </p:to>
                                    </p:set>
                                    <p:animEffect transition="in" filter="fade">
                                      <p:cBhvr>
                                        <p:cTn id="143" dur="500"/>
                                        <p:tgtEl>
                                          <p:spTgt spid="85"/>
                                        </p:tgtEl>
                                      </p:cBhvr>
                                    </p:animEffect>
                                  </p:childTnLst>
                                </p:cTn>
                              </p:par>
                              <p:par>
                                <p:cTn id="144" presetID="10" presetClass="entr" presetSubtype="0" fill="hold" nodeType="with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fade">
                                      <p:cBhvr>
                                        <p:cTn id="146" dur="500"/>
                                        <p:tgtEl>
                                          <p:spTgt spid="86"/>
                                        </p:tgtEl>
                                      </p:cBhvr>
                                    </p:animEffect>
                                  </p:childTnLst>
                                </p:cTn>
                              </p:par>
                              <p:par>
                                <p:cTn id="147" presetID="10" presetClass="entr" presetSubtype="0" fill="hold" nodeType="withEffect">
                                  <p:stCondLst>
                                    <p:cond delay="0"/>
                                  </p:stCondLst>
                                  <p:childTnLst>
                                    <p:set>
                                      <p:cBhvr>
                                        <p:cTn id="148" dur="1" fill="hold">
                                          <p:stCondLst>
                                            <p:cond delay="0"/>
                                          </p:stCondLst>
                                        </p:cTn>
                                        <p:tgtEl>
                                          <p:spTgt spid="87"/>
                                        </p:tgtEl>
                                        <p:attrNameLst>
                                          <p:attrName>style.visibility</p:attrName>
                                        </p:attrNameLst>
                                      </p:cBhvr>
                                      <p:to>
                                        <p:strVal val="visible"/>
                                      </p:to>
                                    </p:set>
                                    <p:animEffect transition="in" filter="fade">
                                      <p:cBhvr>
                                        <p:cTn id="149" dur="500"/>
                                        <p:tgtEl>
                                          <p:spTgt spid="87"/>
                                        </p:tgtEl>
                                      </p:cBhvr>
                                    </p:animEffect>
                                  </p:childTnLst>
                                </p:cTn>
                              </p:par>
                              <p:par>
                                <p:cTn id="150" presetID="10" presetClass="entr" presetSubtype="0" fill="hold" nodeType="with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9"/>
                                        </p:tgtEl>
                                        <p:attrNameLst>
                                          <p:attrName>style.visibility</p:attrName>
                                        </p:attrNameLst>
                                      </p:cBhvr>
                                      <p:to>
                                        <p:strVal val="visible"/>
                                      </p:to>
                                    </p:set>
                                    <p:animEffect transition="in" filter="fade">
                                      <p:cBhvr>
                                        <p:cTn id="155" dur="500"/>
                                        <p:tgtEl>
                                          <p:spTgt spid="89"/>
                                        </p:tgtEl>
                                      </p:cBhvr>
                                    </p:animEffect>
                                  </p:childTnLst>
                                </p:cTn>
                              </p:par>
                              <p:par>
                                <p:cTn id="156" presetID="10" presetClass="entr" presetSubtype="0" fill="hold" nodeType="withEffect">
                                  <p:stCondLst>
                                    <p:cond delay="0"/>
                                  </p:stCondLst>
                                  <p:childTnLst>
                                    <p:set>
                                      <p:cBhvr>
                                        <p:cTn id="157" dur="1" fill="hold">
                                          <p:stCondLst>
                                            <p:cond delay="0"/>
                                          </p:stCondLst>
                                        </p:cTn>
                                        <p:tgtEl>
                                          <p:spTgt spid="94"/>
                                        </p:tgtEl>
                                        <p:attrNameLst>
                                          <p:attrName>style.visibility</p:attrName>
                                        </p:attrNameLst>
                                      </p:cBhvr>
                                      <p:to>
                                        <p:strVal val="visible"/>
                                      </p:to>
                                    </p:set>
                                    <p:animEffect transition="in" filter="fade">
                                      <p:cBhvr>
                                        <p:cTn id="158" dur="500"/>
                                        <p:tgtEl>
                                          <p:spTgt spid="9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fade">
                                      <p:cBhvr>
                                        <p:cTn id="161" dur="500"/>
                                        <p:tgtEl>
                                          <p:spTgt spid="95"/>
                                        </p:tgtEl>
                                      </p:cBhvr>
                                    </p:animEffect>
                                  </p:childTnLst>
                                </p:cTn>
                              </p:par>
                              <p:par>
                                <p:cTn id="162" presetID="10" presetClass="entr" presetSubtype="0" fill="hold" nodeType="withEffect">
                                  <p:stCondLst>
                                    <p:cond delay="0"/>
                                  </p:stCondLst>
                                  <p:childTnLst>
                                    <p:set>
                                      <p:cBhvr>
                                        <p:cTn id="163" dur="1" fill="hold">
                                          <p:stCondLst>
                                            <p:cond delay="0"/>
                                          </p:stCondLst>
                                        </p:cTn>
                                        <p:tgtEl>
                                          <p:spTgt spid="96"/>
                                        </p:tgtEl>
                                        <p:attrNameLst>
                                          <p:attrName>style.visibility</p:attrName>
                                        </p:attrNameLst>
                                      </p:cBhvr>
                                      <p:to>
                                        <p:strVal val="visible"/>
                                      </p:to>
                                    </p:set>
                                    <p:animEffect transition="in" filter="fade">
                                      <p:cBhvr>
                                        <p:cTn id="164" dur="500"/>
                                        <p:tgtEl>
                                          <p:spTgt spid="96"/>
                                        </p:tgtEl>
                                      </p:cBhvr>
                                    </p:animEffect>
                                  </p:childTnLst>
                                </p:cTn>
                              </p:par>
                              <p:par>
                                <p:cTn id="165" presetID="10" presetClass="entr" presetSubtype="0" fill="hold" nodeType="withEffect">
                                  <p:stCondLst>
                                    <p:cond delay="0"/>
                                  </p:stCondLst>
                                  <p:childTnLst>
                                    <p:set>
                                      <p:cBhvr>
                                        <p:cTn id="166" dur="1" fill="hold">
                                          <p:stCondLst>
                                            <p:cond delay="0"/>
                                          </p:stCondLst>
                                        </p:cTn>
                                        <p:tgtEl>
                                          <p:spTgt spid="97"/>
                                        </p:tgtEl>
                                        <p:attrNameLst>
                                          <p:attrName>style.visibility</p:attrName>
                                        </p:attrNameLst>
                                      </p:cBhvr>
                                      <p:to>
                                        <p:strVal val="visible"/>
                                      </p:to>
                                    </p:set>
                                    <p:animEffect transition="in" filter="fade">
                                      <p:cBhvr>
                                        <p:cTn id="167" dur="500"/>
                                        <p:tgtEl>
                                          <p:spTgt spid="97"/>
                                        </p:tgtEl>
                                      </p:cBhvr>
                                    </p:animEffect>
                                  </p:childTnLst>
                                </p:cTn>
                              </p:par>
                              <p:par>
                                <p:cTn id="168" presetID="10" presetClass="entr" presetSubtype="0" fill="hold" nodeType="withEffect">
                                  <p:stCondLst>
                                    <p:cond delay="0"/>
                                  </p:stCondLst>
                                  <p:childTnLst>
                                    <p:set>
                                      <p:cBhvr>
                                        <p:cTn id="169" dur="1" fill="hold">
                                          <p:stCondLst>
                                            <p:cond delay="0"/>
                                          </p:stCondLst>
                                        </p:cTn>
                                        <p:tgtEl>
                                          <p:spTgt spid="3"/>
                                        </p:tgtEl>
                                        <p:attrNameLst>
                                          <p:attrName>style.visibility</p:attrName>
                                        </p:attrNameLst>
                                      </p:cBhvr>
                                      <p:to>
                                        <p:strVal val="visible"/>
                                      </p:to>
                                    </p:set>
                                    <p:animEffect transition="in" filter="fade">
                                      <p:cBhvr>
                                        <p:cTn id="170" dur="500"/>
                                        <p:tgtEl>
                                          <p:spTgt spid="3"/>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51"/>
                                        </p:tgtEl>
                                        <p:attrNameLst>
                                          <p:attrName>style.visibility</p:attrName>
                                        </p:attrNameLst>
                                      </p:cBhvr>
                                      <p:to>
                                        <p:strVal val="visible"/>
                                      </p:to>
                                    </p:set>
                                    <p:animEffect transition="in" filter="fade">
                                      <p:cBhvr>
                                        <p:cTn id="17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2" grpId="1" animBg="1"/>
      <p:bldP spid="13" grpId="0"/>
      <p:bldP spid="16" grpId="0"/>
      <p:bldP spid="17" grpId="0"/>
      <p:bldP spid="18" grpId="0" animBg="1"/>
      <p:bldP spid="18" grpId="1" animBg="1"/>
      <p:bldP spid="67" grpId="0"/>
      <p:bldP spid="68" grpId="0"/>
      <p:bldP spid="71" grpId="0"/>
      <p:bldP spid="73" grpId="0"/>
      <p:bldP spid="80" grpId="0"/>
      <p:bldP spid="83" grpId="0"/>
      <p:bldP spid="85" grpId="0"/>
      <p:bldP spid="95" grpId="0"/>
      <p:bldP spid="112" grpId="0"/>
      <p:bldP spid="113" grpId="0"/>
      <p:bldP spid="118" grpId="0"/>
      <p:bldP spid="125" grpId="0"/>
      <p:bldP spid="140" grpId="0"/>
      <p:bldP spid="150" grpId="0"/>
      <p:bldP spid="1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FC8B446-DCEE-4FFC-B7A0-C676BB55D3DB}"/>
              </a:ext>
            </a:extLst>
          </p:cNvPr>
          <p:cNvSpPr/>
          <p:nvPr/>
        </p:nvSpPr>
        <p:spPr>
          <a:xfrm>
            <a:off x="498403" y="1344082"/>
            <a:ext cx="8100392" cy="507831"/>
          </a:xfrm>
          <a:prstGeom prst="rect">
            <a:avLst/>
          </a:prstGeom>
        </p:spPr>
        <p:txBody>
          <a:bodyPr wrap="square">
            <a:spAutoFit/>
          </a:bodyPr>
          <a:lstStyle/>
          <a:p>
            <a:pPr algn="just"/>
            <a:r>
              <a:rPr lang="en-US" sz="1350" dirty="0">
                <a:solidFill>
                  <a:prstClr val="black"/>
                </a:solidFill>
                <a:latin typeface="urw-din"/>
              </a:rPr>
              <a:t>under the assumption that </a:t>
            </a:r>
            <a:r>
              <a:rPr lang="en-US" sz="1350" b="1" dirty="0">
                <a:solidFill>
                  <a:prstClr val="black"/>
                </a:solidFill>
                <a:latin typeface="urw-din"/>
              </a:rPr>
              <a:t>each key </a:t>
            </a:r>
            <a:r>
              <a:rPr lang="en-US" sz="1350" dirty="0">
                <a:solidFill>
                  <a:prstClr val="black"/>
                </a:solidFill>
                <a:latin typeface="urw-din"/>
              </a:rPr>
              <a:t>is </a:t>
            </a:r>
            <a:r>
              <a:rPr lang="en-US" sz="1350" b="1" dirty="0">
                <a:solidFill>
                  <a:prstClr val="black"/>
                </a:solidFill>
                <a:latin typeface="urw-din"/>
              </a:rPr>
              <a:t>equally likely </a:t>
            </a:r>
            <a:r>
              <a:rPr lang="en-US" sz="1350" dirty="0">
                <a:solidFill>
                  <a:prstClr val="black"/>
                </a:solidFill>
                <a:latin typeface="urw-din"/>
              </a:rPr>
              <a:t>to be hashed to any slot of table (</a:t>
            </a:r>
            <a:r>
              <a:rPr lang="en-US" sz="1350" b="1" dirty="0">
                <a:solidFill>
                  <a:prstClr val="black"/>
                </a:solidFill>
                <a:latin typeface="urw-din"/>
              </a:rPr>
              <a:t>simple uniform hashing</a:t>
            </a:r>
            <a:r>
              <a:rPr lang="en-US" sz="1350" dirty="0">
                <a:solidFill>
                  <a:prstClr val="black"/>
                </a:solidFill>
                <a:latin typeface="urw-din"/>
              </a:rPr>
              <a:t>),</a:t>
            </a:r>
          </a:p>
        </p:txBody>
      </p:sp>
      <p:graphicFrame>
        <p:nvGraphicFramePr>
          <p:cNvPr id="6" name="Table 10">
            <a:extLst>
              <a:ext uri="{FF2B5EF4-FFF2-40B4-BE49-F238E27FC236}">
                <a16:creationId xmlns:a16="http://schemas.microsoft.com/office/drawing/2014/main" xmlns="" id="{C09B53EE-9E92-4B8D-A368-5D47C06D37DE}"/>
              </a:ext>
            </a:extLst>
          </p:cNvPr>
          <p:cNvGraphicFramePr>
            <a:graphicFrameLocks noGrp="1"/>
          </p:cNvGraphicFramePr>
          <p:nvPr/>
        </p:nvGraphicFramePr>
        <p:xfrm>
          <a:off x="3699976" y="2381183"/>
          <a:ext cx="375138" cy="1405077"/>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xmlns="" val="2708996704"/>
                    </a:ext>
                  </a:extLst>
                </a:gridCol>
              </a:tblGrid>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bl>
          </a:graphicData>
        </a:graphic>
      </p:graphicFrame>
      <p:sp>
        <p:nvSpPr>
          <p:cNvPr id="7" name="TextBox 6">
            <a:extLst>
              <a:ext uri="{FF2B5EF4-FFF2-40B4-BE49-F238E27FC236}">
                <a16:creationId xmlns:a16="http://schemas.microsoft.com/office/drawing/2014/main" xmlns="" id="{BB8D4E84-CEEA-46C4-961C-A61BE8C64CD8}"/>
              </a:ext>
            </a:extLst>
          </p:cNvPr>
          <p:cNvSpPr txBox="1"/>
          <p:nvPr/>
        </p:nvSpPr>
        <p:spPr>
          <a:xfrm>
            <a:off x="3308948" y="3415773"/>
            <a:ext cx="395262" cy="300082"/>
          </a:xfrm>
          <a:prstGeom prst="rect">
            <a:avLst/>
          </a:prstGeom>
          <a:noFill/>
        </p:spPr>
        <p:txBody>
          <a:bodyPr wrap="square" rtlCol="0">
            <a:spAutoFit/>
          </a:bodyPr>
          <a:lstStyle/>
          <a:p>
            <a:pPr algn="ctr"/>
            <a:r>
              <a:rPr lang="en-US" sz="1350" dirty="0">
                <a:solidFill>
                  <a:prstClr val="black"/>
                </a:solidFill>
              </a:rPr>
              <a:t>2</a:t>
            </a:r>
          </a:p>
        </p:txBody>
      </p:sp>
      <p:sp>
        <p:nvSpPr>
          <p:cNvPr id="8" name="TextBox 7">
            <a:extLst>
              <a:ext uri="{FF2B5EF4-FFF2-40B4-BE49-F238E27FC236}">
                <a16:creationId xmlns:a16="http://schemas.microsoft.com/office/drawing/2014/main" xmlns="" id="{D520CC62-FBF1-4C26-8DF5-29F7BC0AE655}"/>
              </a:ext>
            </a:extLst>
          </p:cNvPr>
          <p:cNvSpPr txBox="1"/>
          <p:nvPr/>
        </p:nvSpPr>
        <p:spPr>
          <a:xfrm>
            <a:off x="3383454" y="2469737"/>
            <a:ext cx="247352" cy="300082"/>
          </a:xfrm>
          <a:prstGeom prst="rect">
            <a:avLst/>
          </a:prstGeom>
          <a:noFill/>
        </p:spPr>
        <p:txBody>
          <a:bodyPr wrap="square" rtlCol="0">
            <a:spAutoFit/>
          </a:bodyPr>
          <a:lstStyle/>
          <a:p>
            <a:r>
              <a:rPr lang="en-US" sz="1350" dirty="0">
                <a:solidFill>
                  <a:prstClr val="black"/>
                </a:solidFill>
              </a:rPr>
              <a:t>0</a:t>
            </a:r>
          </a:p>
        </p:txBody>
      </p:sp>
      <p:graphicFrame>
        <p:nvGraphicFramePr>
          <p:cNvPr id="9" name="Table 15">
            <a:extLst>
              <a:ext uri="{FF2B5EF4-FFF2-40B4-BE49-F238E27FC236}">
                <a16:creationId xmlns:a16="http://schemas.microsoft.com/office/drawing/2014/main" xmlns="" id="{1379C3B6-10B0-4E10-9FDD-09C0A9F943BA}"/>
              </a:ext>
            </a:extLst>
          </p:cNvPr>
          <p:cNvGraphicFramePr>
            <a:graphicFrameLocks noGrp="1"/>
          </p:cNvGraphicFramePr>
          <p:nvPr/>
        </p:nvGraphicFramePr>
        <p:xfrm>
          <a:off x="4242022"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10" name="Straight Arrow Connector 9">
            <a:extLst>
              <a:ext uri="{FF2B5EF4-FFF2-40B4-BE49-F238E27FC236}">
                <a16:creationId xmlns:a16="http://schemas.microsoft.com/office/drawing/2014/main" xmlns="" id="{794DCD10-9D89-49CC-8976-8D65042AA61C}"/>
              </a:ext>
            </a:extLst>
          </p:cNvPr>
          <p:cNvCxnSpPr>
            <a:cxnSpLocks/>
          </p:cNvCxnSpPr>
          <p:nvPr/>
        </p:nvCxnSpPr>
        <p:spPr>
          <a:xfrm>
            <a:off x="3887547"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F5E6F39-D604-4F52-9EC4-B8340D652F1F}"/>
              </a:ext>
            </a:extLst>
          </p:cNvPr>
          <p:cNvSpPr txBox="1"/>
          <p:nvPr/>
        </p:nvSpPr>
        <p:spPr>
          <a:xfrm>
            <a:off x="4359690" y="2938664"/>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k</a:t>
            </a:r>
            <a:endParaRPr lang="en-US" sz="1350" baseline="-25000" dirty="0">
              <a:solidFill>
                <a:prstClr val="black"/>
              </a:solidFill>
            </a:endParaRPr>
          </a:p>
        </p:txBody>
      </p:sp>
      <p:graphicFrame>
        <p:nvGraphicFramePr>
          <p:cNvPr id="22" name="Table 15">
            <a:extLst>
              <a:ext uri="{FF2B5EF4-FFF2-40B4-BE49-F238E27FC236}">
                <a16:creationId xmlns:a16="http://schemas.microsoft.com/office/drawing/2014/main" xmlns="" id="{61B9D5D4-45A1-44A3-9FBE-AEFFA5C952A3}"/>
              </a:ext>
            </a:extLst>
          </p:cNvPr>
          <p:cNvGraphicFramePr>
            <a:graphicFrameLocks noGrp="1"/>
          </p:cNvGraphicFramePr>
          <p:nvPr/>
        </p:nvGraphicFramePr>
        <p:xfrm>
          <a:off x="4251251" y="247977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3" name="TextBox 22">
            <a:extLst>
              <a:ext uri="{FF2B5EF4-FFF2-40B4-BE49-F238E27FC236}">
                <a16:creationId xmlns:a16="http://schemas.microsoft.com/office/drawing/2014/main" xmlns="" id="{3A05B9AB-4E27-4CAC-83AC-3259FA09F70F}"/>
              </a:ext>
            </a:extLst>
          </p:cNvPr>
          <p:cNvSpPr txBox="1"/>
          <p:nvPr/>
        </p:nvSpPr>
        <p:spPr>
          <a:xfrm>
            <a:off x="4368919" y="2479771"/>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a</a:t>
            </a:r>
            <a:endParaRPr lang="en-US" sz="1350" baseline="-25000" dirty="0">
              <a:solidFill>
                <a:prstClr val="black"/>
              </a:solidFill>
            </a:endParaRPr>
          </a:p>
        </p:txBody>
      </p:sp>
      <p:graphicFrame>
        <p:nvGraphicFramePr>
          <p:cNvPr id="24" name="Table 15">
            <a:extLst>
              <a:ext uri="{FF2B5EF4-FFF2-40B4-BE49-F238E27FC236}">
                <a16:creationId xmlns:a16="http://schemas.microsoft.com/office/drawing/2014/main" xmlns="" id="{623E6904-14BF-4F91-B2A0-FA70C890DE30}"/>
              </a:ext>
            </a:extLst>
          </p:cNvPr>
          <p:cNvGraphicFramePr>
            <a:graphicFrameLocks noGrp="1"/>
          </p:cNvGraphicFramePr>
          <p:nvPr/>
        </p:nvGraphicFramePr>
        <p:xfrm>
          <a:off x="4246256"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5" name="TextBox 24">
            <a:extLst>
              <a:ext uri="{FF2B5EF4-FFF2-40B4-BE49-F238E27FC236}">
                <a16:creationId xmlns:a16="http://schemas.microsoft.com/office/drawing/2014/main" xmlns="" id="{85FD1AC5-A499-4BF0-93A4-9858D62BD39F}"/>
              </a:ext>
            </a:extLst>
          </p:cNvPr>
          <p:cNvSpPr txBox="1"/>
          <p:nvPr/>
        </p:nvSpPr>
        <p:spPr>
          <a:xfrm>
            <a:off x="4363926" y="3410515"/>
            <a:ext cx="463499"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x</a:t>
            </a:r>
          </a:p>
        </p:txBody>
      </p:sp>
      <p:cxnSp>
        <p:nvCxnSpPr>
          <p:cNvPr id="27" name="Straight Arrow Connector 26">
            <a:extLst>
              <a:ext uri="{FF2B5EF4-FFF2-40B4-BE49-F238E27FC236}">
                <a16:creationId xmlns:a16="http://schemas.microsoft.com/office/drawing/2014/main" xmlns="" id="{1DA8D64C-9A51-473B-9534-0FEA4E39DDBE}"/>
              </a:ext>
            </a:extLst>
          </p:cNvPr>
          <p:cNvCxnSpPr>
            <a:cxnSpLocks/>
          </p:cNvCxnSpPr>
          <p:nvPr/>
        </p:nvCxnSpPr>
        <p:spPr>
          <a:xfrm>
            <a:off x="3900427"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B4BEA876-954D-47E7-B021-AF2564DDBABD}"/>
              </a:ext>
            </a:extLst>
          </p:cNvPr>
          <p:cNvCxnSpPr>
            <a:cxnSpLocks/>
          </p:cNvCxnSpPr>
          <p:nvPr/>
        </p:nvCxnSpPr>
        <p:spPr>
          <a:xfrm>
            <a:off x="3890389" y="259978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FCDB77B8-C506-4C32-9659-6322BB8451B2}"/>
              </a:ext>
            </a:extLst>
          </p:cNvPr>
          <p:cNvSpPr txBox="1"/>
          <p:nvPr/>
        </p:nvSpPr>
        <p:spPr>
          <a:xfrm>
            <a:off x="3383455" y="2945221"/>
            <a:ext cx="316523" cy="300082"/>
          </a:xfrm>
          <a:prstGeom prst="rect">
            <a:avLst/>
          </a:prstGeom>
          <a:noFill/>
        </p:spPr>
        <p:txBody>
          <a:bodyPr wrap="square" rtlCol="0">
            <a:spAutoFit/>
          </a:bodyPr>
          <a:lstStyle/>
          <a:p>
            <a:r>
              <a:rPr lang="en-US" sz="1350" dirty="0">
                <a:solidFill>
                  <a:prstClr val="black"/>
                </a:solidFill>
              </a:rPr>
              <a:t>1</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99D5EC46-3C1B-4C3A-A9BB-04C17BB987A0}"/>
                  </a:ext>
                </a:extLst>
              </p:cNvPr>
              <p:cNvSpPr txBox="1"/>
              <p:nvPr/>
            </p:nvSpPr>
            <p:spPr>
              <a:xfrm>
                <a:off x="2379122" y="4147353"/>
                <a:ext cx="1695992"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44" name="TextBox 43">
                <a:extLst>
                  <a:ext uri="{FF2B5EF4-FFF2-40B4-BE49-F238E27FC236}">
                    <a16:creationId xmlns:a16="http://schemas.microsoft.com/office/drawing/2014/main" id="{99D5EC46-3C1B-4C3A-A9BB-04C17BB987A0}"/>
                  </a:ext>
                </a:extLst>
              </p:cNvPr>
              <p:cNvSpPr txBox="1">
                <a:spLocks noRot="1" noChangeAspect="1" noMove="1" noResize="1" noEditPoints="1" noAdjustHandles="1" noChangeArrowheads="1" noChangeShapeType="1" noTextEdit="1"/>
              </p:cNvSpPr>
              <p:nvPr/>
            </p:nvSpPr>
            <p:spPr>
              <a:xfrm>
                <a:off x="2379122" y="3290102"/>
                <a:ext cx="1695992" cy="323165"/>
              </a:xfrm>
              <a:prstGeom prst="rect">
                <a:avLst/>
              </a:prstGeom>
              <a:blipFill>
                <a:blip r:embed="rId2"/>
                <a:stretch>
                  <a:fillRect b="-943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xmlns="" id="{48E889B3-EC5F-462A-9898-544768206D99}"/>
              </a:ext>
            </a:extLst>
          </p:cNvPr>
          <p:cNvSpPr txBox="1"/>
          <p:nvPr/>
        </p:nvSpPr>
        <p:spPr>
          <a:xfrm>
            <a:off x="3027412" y="3347480"/>
            <a:ext cx="316523" cy="323165"/>
          </a:xfrm>
          <a:prstGeom prst="rect">
            <a:avLst/>
          </a:prstGeom>
          <a:noFill/>
        </p:spPr>
        <p:txBody>
          <a:bodyPr wrap="square" rtlCol="0">
            <a:spAutoFit/>
          </a:bodyPr>
          <a:lstStyle/>
          <a:p>
            <a:r>
              <a:rPr lang="en-US" sz="1500" b="1" dirty="0">
                <a:solidFill>
                  <a:prstClr val="black"/>
                </a:solidFill>
              </a:rPr>
              <a:t>1</a:t>
            </a:r>
          </a:p>
        </p:txBody>
      </p:sp>
      <p:sp>
        <p:nvSpPr>
          <p:cNvPr id="46" name="TextBox 45">
            <a:extLst>
              <a:ext uri="{FF2B5EF4-FFF2-40B4-BE49-F238E27FC236}">
                <a16:creationId xmlns:a16="http://schemas.microsoft.com/office/drawing/2014/main" xmlns="" id="{5A2BA050-3C20-43F3-BB06-45ECCF1CFCC5}"/>
              </a:ext>
            </a:extLst>
          </p:cNvPr>
          <p:cNvSpPr txBox="1"/>
          <p:nvPr/>
        </p:nvSpPr>
        <p:spPr>
          <a:xfrm>
            <a:off x="2990246" y="4167271"/>
            <a:ext cx="316523" cy="323165"/>
          </a:xfrm>
          <a:prstGeom prst="rect">
            <a:avLst/>
          </a:prstGeom>
          <a:noFill/>
        </p:spPr>
        <p:txBody>
          <a:bodyPr wrap="square" rtlCol="0">
            <a:spAutoFit/>
          </a:bodyPr>
          <a:lstStyle/>
          <a:p>
            <a:r>
              <a:rPr lang="en-US" sz="1500" b="1" dirty="0">
                <a:solidFill>
                  <a:prstClr val="black"/>
                </a:solidFill>
              </a:rPr>
              <a: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F783BF9F-508D-4CA3-BBF1-A901B30E0FFB}"/>
                  </a:ext>
                </a:extLst>
              </p:cNvPr>
              <p:cNvSpPr txBox="1"/>
              <p:nvPr/>
            </p:nvSpPr>
            <p:spPr>
              <a:xfrm>
                <a:off x="7894269" y="2218345"/>
                <a:ext cx="316523"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dirty="0">
                          <a:solidFill>
                            <a:prstClr val="black"/>
                          </a:solidFill>
                          <a:latin typeface="Cambria Math" panose="02040503050406030204" pitchFamily="18" charset="0"/>
                          <a:ea typeface="Cambria Math" panose="02040503050406030204" pitchFamily="18" charset="0"/>
                        </a:rPr>
                        <m:t>𝜶</m:t>
                      </m:r>
                    </m:oMath>
                  </m:oMathPara>
                </a14:m>
                <a:endParaRPr lang="en-US" sz="1500" b="1" dirty="0">
                  <a:solidFill>
                    <a:prstClr val="black"/>
                  </a:solidFill>
                </a:endParaRPr>
              </a:p>
            </p:txBody>
          </p:sp>
        </mc:Choice>
        <mc:Fallback xmlns="">
          <p:sp>
            <p:nvSpPr>
              <p:cNvPr id="47" name="TextBox 46">
                <a:extLst>
                  <a:ext uri="{FF2B5EF4-FFF2-40B4-BE49-F238E27FC236}">
                    <a16:creationId xmlns:a16="http://schemas.microsoft.com/office/drawing/2014/main" id="{F783BF9F-508D-4CA3-BBF1-A901B30E0FFB}"/>
                  </a:ext>
                </a:extLst>
              </p:cNvPr>
              <p:cNvSpPr txBox="1">
                <a:spLocks noRot="1" noChangeAspect="1" noMove="1" noResize="1" noEditPoints="1" noAdjustHandles="1" noChangeArrowheads="1" noChangeShapeType="1" noTextEdit="1"/>
              </p:cNvSpPr>
              <p:nvPr/>
            </p:nvSpPr>
            <p:spPr>
              <a:xfrm>
                <a:off x="7894268" y="1361094"/>
                <a:ext cx="316523" cy="323165"/>
              </a:xfrm>
              <a:prstGeom prst="rect">
                <a:avLst/>
              </a:prstGeom>
              <a:blipFill>
                <a:blip r:embed="rId3"/>
                <a:stretch>
                  <a:fillRect/>
                </a:stretch>
              </a:blipFill>
            </p:spPr>
            <p:txBody>
              <a:bodyPr/>
              <a:lstStyle/>
              <a:p>
                <a:r>
                  <a:rPr lang="en-US">
                    <a:noFill/>
                  </a:rPr>
                  <a:t> </a:t>
                </a:r>
              </a:p>
            </p:txBody>
          </p:sp>
        </mc:Fallback>
      </mc:AlternateContent>
      <p:graphicFrame>
        <p:nvGraphicFramePr>
          <p:cNvPr id="48" name="Table 15">
            <a:extLst>
              <a:ext uri="{FF2B5EF4-FFF2-40B4-BE49-F238E27FC236}">
                <a16:creationId xmlns:a16="http://schemas.microsoft.com/office/drawing/2014/main" xmlns="" id="{3B247D71-4D16-4DAE-BD0E-11D22FB27E3D}"/>
              </a:ext>
            </a:extLst>
          </p:cNvPr>
          <p:cNvGraphicFramePr>
            <a:graphicFrameLocks noGrp="1"/>
          </p:cNvGraphicFramePr>
          <p:nvPr/>
        </p:nvGraphicFramePr>
        <p:xfrm>
          <a:off x="5308939"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49" name="TextBox 48">
            <a:extLst>
              <a:ext uri="{FF2B5EF4-FFF2-40B4-BE49-F238E27FC236}">
                <a16:creationId xmlns:a16="http://schemas.microsoft.com/office/drawing/2014/main" xmlns="" id="{913D4807-0EDB-462D-8EDE-D7079D53AB6D}"/>
              </a:ext>
            </a:extLst>
          </p:cNvPr>
          <p:cNvSpPr txBox="1"/>
          <p:nvPr/>
        </p:nvSpPr>
        <p:spPr>
          <a:xfrm>
            <a:off x="5426607" y="3410515"/>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e</a:t>
            </a:r>
            <a:endParaRPr lang="en-US" sz="1350" baseline="-25000" dirty="0">
              <a:solidFill>
                <a:prstClr val="black"/>
              </a:solidFill>
            </a:endParaRPr>
          </a:p>
        </p:txBody>
      </p:sp>
      <p:graphicFrame>
        <p:nvGraphicFramePr>
          <p:cNvPr id="50" name="Table 15">
            <a:extLst>
              <a:ext uri="{FF2B5EF4-FFF2-40B4-BE49-F238E27FC236}">
                <a16:creationId xmlns:a16="http://schemas.microsoft.com/office/drawing/2014/main" xmlns="" id="{58080B10-CF3E-4E3C-9885-87115553DEE4}"/>
              </a:ext>
            </a:extLst>
          </p:cNvPr>
          <p:cNvGraphicFramePr>
            <a:graphicFrameLocks noGrp="1"/>
          </p:cNvGraphicFramePr>
          <p:nvPr/>
        </p:nvGraphicFramePr>
        <p:xfrm>
          <a:off x="5282198"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51" name="TextBox 50">
            <a:extLst>
              <a:ext uri="{FF2B5EF4-FFF2-40B4-BE49-F238E27FC236}">
                <a16:creationId xmlns:a16="http://schemas.microsoft.com/office/drawing/2014/main" xmlns="" id="{0E61C957-0A0B-4BF5-A6A8-69B1CC81276A}"/>
              </a:ext>
            </a:extLst>
          </p:cNvPr>
          <p:cNvSpPr txBox="1"/>
          <p:nvPr/>
        </p:nvSpPr>
        <p:spPr>
          <a:xfrm>
            <a:off x="5399865" y="2938664"/>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j</a:t>
            </a:r>
            <a:endParaRPr lang="en-US" sz="1350" baseline="-25000" dirty="0">
              <a:solidFill>
                <a:prstClr val="black"/>
              </a:solidFill>
            </a:endParaRPr>
          </a:p>
        </p:txBody>
      </p:sp>
      <p:cxnSp>
        <p:nvCxnSpPr>
          <p:cNvPr id="52" name="Straight Arrow Connector 51">
            <a:extLst>
              <a:ext uri="{FF2B5EF4-FFF2-40B4-BE49-F238E27FC236}">
                <a16:creationId xmlns:a16="http://schemas.microsoft.com/office/drawing/2014/main" xmlns="" id="{A4884B29-C64F-4A39-91E0-6066132EEAE4}"/>
              </a:ext>
            </a:extLst>
          </p:cNvPr>
          <p:cNvCxnSpPr>
            <a:cxnSpLocks/>
          </p:cNvCxnSpPr>
          <p:nvPr/>
        </p:nvCxnSpPr>
        <p:spPr>
          <a:xfrm>
            <a:off x="4945275"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C6242C48-AA11-4FF6-A3C6-60E0671A32F4}"/>
              </a:ext>
            </a:extLst>
          </p:cNvPr>
          <p:cNvCxnSpPr>
            <a:cxnSpLocks/>
          </p:cNvCxnSpPr>
          <p:nvPr/>
        </p:nvCxnSpPr>
        <p:spPr>
          <a:xfrm>
            <a:off x="4949510"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Table 15">
            <a:extLst>
              <a:ext uri="{FF2B5EF4-FFF2-40B4-BE49-F238E27FC236}">
                <a16:creationId xmlns:a16="http://schemas.microsoft.com/office/drawing/2014/main" xmlns="" id="{ACB05C6E-DF1B-49CC-BCE5-02E001D17772}"/>
              </a:ext>
            </a:extLst>
          </p:cNvPr>
          <p:cNvGraphicFramePr>
            <a:graphicFrameLocks noGrp="1"/>
          </p:cNvGraphicFramePr>
          <p:nvPr/>
        </p:nvGraphicFramePr>
        <p:xfrm>
          <a:off x="5282198" y="251349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55" name="TextBox 54">
            <a:extLst>
              <a:ext uri="{FF2B5EF4-FFF2-40B4-BE49-F238E27FC236}">
                <a16:creationId xmlns:a16="http://schemas.microsoft.com/office/drawing/2014/main" xmlns="" id="{0B8D5FED-9400-4999-A062-AF75C85230B0}"/>
              </a:ext>
            </a:extLst>
          </p:cNvPr>
          <p:cNvSpPr txBox="1"/>
          <p:nvPr/>
        </p:nvSpPr>
        <p:spPr>
          <a:xfrm>
            <a:off x="5399865" y="2495008"/>
            <a:ext cx="365760"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b</a:t>
            </a:r>
          </a:p>
        </p:txBody>
      </p:sp>
      <p:cxnSp>
        <p:nvCxnSpPr>
          <p:cNvPr id="56" name="Straight Arrow Connector 55">
            <a:extLst>
              <a:ext uri="{FF2B5EF4-FFF2-40B4-BE49-F238E27FC236}">
                <a16:creationId xmlns:a16="http://schemas.microsoft.com/office/drawing/2014/main" xmlns="" id="{2E45FA8E-327E-429C-B2DD-8D93AD3CA87F}"/>
              </a:ext>
            </a:extLst>
          </p:cNvPr>
          <p:cNvCxnSpPr>
            <a:cxnSpLocks/>
          </p:cNvCxnSpPr>
          <p:nvPr/>
        </p:nvCxnSpPr>
        <p:spPr>
          <a:xfrm>
            <a:off x="4945275" y="263350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5">
            <a:extLst>
              <a:ext uri="{FF2B5EF4-FFF2-40B4-BE49-F238E27FC236}">
                <a16:creationId xmlns:a16="http://schemas.microsoft.com/office/drawing/2014/main" xmlns="" id="{41F46C21-DE3F-44BC-88D9-8FA4D73D03B9}"/>
              </a:ext>
            </a:extLst>
          </p:cNvPr>
          <p:cNvGraphicFramePr>
            <a:graphicFrameLocks noGrp="1"/>
          </p:cNvGraphicFramePr>
          <p:nvPr/>
        </p:nvGraphicFramePr>
        <p:xfrm>
          <a:off x="6349115"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3" name="TextBox 12">
            <a:extLst>
              <a:ext uri="{FF2B5EF4-FFF2-40B4-BE49-F238E27FC236}">
                <a16:creationId xmlns:a16="http://schemas.microsoft.com/office/drawing/2014/main" xmlns="" id="{0B7B287D-2216-4047-B6AC-849C08576F4D}"/>
              </a:ext>
            </a:extLst>
          </p:cNvPr>
          <p:cNvSpPr txBox="1"/>
          <p:nvPr/>
        </p:nvSpPr>
        <p:spPr>
          <a:xfrm>
            <a:off x="6466782" y="3410515"/>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w</a:t>
            </a:r>
            <a:endParaRPr lang="en-US" sz="1350" baseline="-25000" dirty="0">
              <a:solidFill>
                <a:prstClr val="black"/>
              </a:solidFill>
            </a:endParaRPr>
          </a:p>
        </p:txBody>
      </p:sp>
      <p:grpSp>
        <p:nvGrpSpPr>
          <p:cNvPr id="14" name="Group 13">
            <a:extLst>
              <a:ext uri="{FF2B5EF4-FFF2-40B4-BE49-F238E27FC236}">
                <a16:creationId xmlns:a16="http://schemas.microsoft.com/office/drawing/2014/main" xmlns="" id="{30ACD13B-B006-429B-9538-EF7EC13E8344}"/>
              </a:ext>
            </a:extLst>
          </p:cNvPr>
          <p:cNvGrpSpPr/>
          <p:nvPr/>
        </p:nvGrpSpPr>
        <p:grpSpPr>
          <a:xfrm>
            <a:off x="7040484" y="3497522"/>
            <a:ext cx="521007" cy="141089"/>
            <a:chOff x="3222481" y="3520360"/>
            <a:chExt cx="694676" cy="188119"/>
          </a:xfrm>
        </p:grpSpPr>
        <p:cxnSp>
          <p:nvCxnSpPr>
            <p:cNvPr id="15" name="Straight Arrow Connector 14">
              <a:extLst>
                <a:ext uri="{FF2B5EF4-FFF2-40B4-BE49-F238E27FC236}">
                  <a16:creationId xmlns:a16="http://schemas.microsoft.com/office/drawing/2014/main" xmlns="" id="{55631CDD-31E3-45A9-BD15-7A7540996B89}"/>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40DBFE0F-0BB5-4C29-AC96-8899949D260D}"/>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9373E17-CBCE-4516-BEAD-179674EF8941}"/>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B5C41B0-8F7E-41C9-BFB0-2AEEDB4A5B52}"/>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19" name="Table 15">
            <a:extLst>
              <a:ext uri="{FF2B5EF4-FFF2-40B4-BE49-F238E27FC236}">
                <a16:creationId xmlns:a16="http://schemas.microsoft.com/office/drawing/2014/main" xmlns="" id="{BB12C1DF-26CB-47E7-BAE3-067225334360}"/>
              </a:ext>
            </a:extLst>
          </p:cNvPr>
          <p:cNvGraphicFramePr>
            <a:graphicFrameLocks noGrp="1"/>
          </p:cNvGraphicFramePr>
          <p:nvPr/>
        </p:nvGraphicFramePr>
        <p:xfrm>
          <a:off x="6322373"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0" name="TextBox 19">
            <a:extLst>
              <a:ext uri="{FF2B5EF4-FFF2-40B4-BE49-F238E27FC236}">
                <a16:creationId xmlns:a16="http://schemas.microsoft.com/office/drawing/2014/main" xmlns="" id="{E6E0D660-B913-4289-AC74-6F76D2704D5D}"/>
              </a:ext>
            </a:extLst>
          </p:cNvPr>
          <p:cNvSpPr txBox="1"/>
          <p:nvPr/>
        </p:nvSpPr>
        <p:spPr>
          <a:xfrm>
            <a:off x="6440041" y="2938664"/>
            <a:ext cx="365760"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d</a:t>
            </a:r>
          </a:p>
        </p:txBody>
      </p:sp>
      <p:cxnSp>
        <p:nvCxnSpPr>
          <p:cNvPr id="21" name="Straight Arrow Connector 20">
            <a:extLst>
              <a:ext uri="{FF2B5EF4-FFF2-40B4-BE49-F238E27FC236}">
                <a16:creationId xmlns:a16="http://schemas.microsoft.com/office/drawing/2014/main" xmlns="" id="{51BF78B7-AE83-40B3-869B-F0A3209F34BC}"/>
              </a:ext>
            </a:extLst>
          </p:cNvPr>
          <p:cNvCxnSpPr>
            <a:cxnSpLocks/>
          </p:cNvCxnSpPr>
          <p:nvPr/>
        </p:nvCxnSpPr>
        <p:spPr>
          <a:xfrm>
            <a:off x="5985451"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886853EF-F53E-40EC-A6CC-17E4A9616300}"/>
              </a:ext>
            </a:extLst>
          </p:cNvPr>
          <p:cNvCxnSpPr>
            <a:cxnSpLocks/>
          </p:cNvCxnSpPr>
          <p:nvPr/>
        </p:nvCxnSpPr>
        <p:spPr>
          <a:xfrm>
            <a:off x="5989685"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DAD6A0F6-5363-4DFA-A8A2-85066147C04F}"/>
              </a:ext>
            </a:extLst>
          </p:cNvPr>
          <p:cNvGrpSpPr/>
          <p:nvPr/>
        </p:nvGrpSpPr>
        <p:grpSpPr>
          <a:xfrm>
            <a:off x="7069059" y="3025670"/>
            <a:ext cx="521007" cy="141089"/>
            <a:chOff x="3222481" y="3520360"/>
            <a:chExt cx="694676" cy="188119"/>
          </a:xfrm>
        </p:grpSpPr>
        <p:cxnSp>
          <p:nvCxnSpPr>
            <p:cNvPr id="30" name="Straight Arrow Connector 29">
              <a:extLst>
                <a:ext uri="{FF2B5EF4-FFF2-40B4-BE49-F238E27FC236}">
                  <a16:creationId xmlns:a16="http://schemas.microsoft.com/office/drawing/2014/main" xmlns="" id="{060780F2-9882-4AE3-B671-C8764D91C4A8}"/>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4221FE-FE33-4F68-9557-7466B3A14F7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E36203F-7791-4905-B9CC-8377FAAC5475}"/>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783762C3-9131-4B5B-84A2-43F2C9279A60}"/>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34" name="Table 15">
            <a:extLst>
              <a:ext uri="{FF2B5EF4-FFF2-40B4-BE49-F238E27FC236}">
                <a16:creationId xmlns:a16="http://schemas.microsoft.com/office/drawing/2014/main" xmlns="" id="{A0804868-B1CD-408A-AE4E-F9584F4DF96A}"/>
              </a:ext>
            </a:extLst>
          </p:cNvPr>
          <p:cNvGraphicFramePr>
            <a:graphicFrameLocks noGrp="1"/>
          </p:cNvGraphicFramePr>
          <p:nvPr/>
        </p:nvGraphicFramePr>
        <p:xfrm>
          <a:off x="6322373" y="251349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35" name="TextBox 34">
            <a:extLst>
              <a:ext uri="{FF2B5EF4-FFF2-40B4-BE49-F238E27FC236}">
                <a16:creationId xmlns:a16="http://schemas.microsoft.com/office/drawing/2014/main" xmlns="" id="{E359FAEA-2401-4062-A73E-65AFC7E7540D}"/>
              </a:ext>
            </a:extLst>
          </p:cNvPr>
          <p:cNvSpPr txBox="1"/>
          <p:nvPr/>
        </p:nvSpPr>
        <p:spPr>
          <a:xfrm>
            <a:off x="6440041" y="2495008"/>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c</a:t>
            </a:r>
            <a:endParaRPr lang="en-US" sz="1350" baseline="-25000" dirty="0">
              <a:solidFill>
                <a:prstClr val="black"/>
              </a:solidFill>
            </a:endParaRPr>
          </a:p>
        </p:txBody>
      </p:sp>
      <p:cxnSp>
        <p:nvCxnSpPr>
          <p:cNvPr id="36" name="Straight Arrow Connector 35">
            <a:extLst>
              <a:ext uri="{FF2B5EF4-FFF2-40B4-BE49-F238E27FC236}">
                <a16:creationId xmlns:a16="http://schemas.microsoft.com/office/drawing/2014/main" xmlns="" id="{FCD98EBC-1C87-4A0F-BFAD-026636AB7D26}"/>
              </a:ext>
            </a:extLst>
          </p:cNvPr>
          <p:cNvCxnSpPr>
            <a:cxnSpLocks/>
          </p:cNvCxnSpPr>
          <p:nvPr/>
        </p:nvCxnSpPr>
        <p:spPr>
          <a:xfrm>
            <a:off x="5985451" y="263350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xmlns="" id="{93D7888D-BA1D-4DD0-A2F0-D2D054D96F43}"/>
              </a:ext>
            </a:extLst>
          </p:cNvPr>
          <p:cNvGrpSpPr/>
          <p:nvPr/>
        </p:nvGrpSpPr>
        <p:grpSpPr>
          <a:xfrm>
            <a:off x="7069059" y="2582014"/>
            <a:ext cx="521007" cy="141089"/>
            <a:chOff x="3222481" y="3520360"/>
            <a:chExt cx="694676" cy="188119"/>
          </a:xfrm>
        </p:grpSpPr>
        <p:cxnSp>
          <p:nvCxnSpPr>
            <p:cNvPr id="38" name="Straight Arrow Connector 37">
              <a:extLst>
                <a:ext uri="{FF2B5EF4-FFF2-40B4-BE49-F238E27FC236}">
                  <a16:creationId xmlns:a16="http://schemas.microsoft.com/office/drawing/2014/main" xmlns="" id="{BA6332F2-5187-453A-BE52-4EA1E67D9BF0}"/>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D6DF3D59-BC9E-4D8B-8952-DF1B4EF8D9E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640FE48-2526-43E9-8ED4-4AA5AF4CA8AD}"/>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4D02B5E-D438-4142-9753-FD7966E1F8B4}"/>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xmlns="" id="{01FA939B-912E-4159-A195-299AC45CC122}"/>
              </a:ext>
            </a:extLst>
          </p:cNvPr>
          <p:cNvSpPr txBox="1"/>
          <p:nvPr/>
        </p:nvSpPr>
        <p:spPr>
          <a:xfrm>
            <a:off x="454372" y="2042904"/>
            <a:ext cx="1632950" cy="553998"/>
          </a:xfrm>
          <a:prstGeom prst="rect">
            <a:avLst/>
          </a:prstGeom>
          <a:noFill/>
        </p:spPr>
        <p:txBody>
          <a:bodyPr wrap="square" rtlCol="0">
            <a:spAutoFit/>
          </a:bodyPr>
          <a:lstStyle/>
          <a:p>
            <a:r>
              <a:rPr lang="en-US" sz="1500" b="1" dirty="0">
                <a:solidFill>
                  <a:srgbClr val="4472C4">
                    <a:lumMod val="75000"/>
                  </a:srgbClr>
                </a:solidFill>
              </a:rPr>
              <a:t>Hash (    </a:t>
            </a:r>
            <a:r>
              <a:rPr lang="en-US" sz="1350" dirty="0">
                <a:solidFill>
                  <a:prstClr val="black"/>
                </a:solidFill>
              </a:rPr>
              <a:t>key ( </a:t>
            </a:r>
            <a:r>
              <a:rPr lang="en-US" sz="1350" dirty="0" err="1">
                <a:solidFill>
                  <a:prstClr val="black"/>
                </a:solidFill>
              </a:rPr>
              <a:t>e</a:t>
            </a:r>
            <a:r>
              <a:rPr lang="en-US" sz="1350" baseline="-25000" dirty="0" err="1">
                <a:solidFill>
                  <a:prstClr val="black"/>
                </a:solidFill>
              </a:rPr>
              <a:t>w</a:t>
            </a:r>
            <a:r>
              <a:rPr lang="en-US" sz="1350" baseline="-25000" dirty="0">
                <a:solidFill>
                  <a:prstClr val="black"/>
                </a:solidFill>
              </a:rPr>
              <a:t> </a:t>
            </a:r>
            <a:r>
              <a:rPr lang="en-US" sz="1350" dirty="0">
                <a:solidFill>
                  <a:prstClr val="black"/>
                </a:solidFill>
              </a:rPr>
              <a:t>)    </a:t>
            </a:r>
            <a:r>
              <a:rPr lang="en-US" sz="1500" b="1" dirty="0">
                <a:solidFill>
                  <a:srgbClr val="4472C4">
                    <a:lumMod val="75000"/>
                  </a:srgbClr>
                </a:solidFill>
              </a:rPr>
              <a:t>)</a:t>
            </a:r>
            <a:endParaRPr lang="en-US" sz="1350" b="1" dirty="0">
              <a:solidFill>
                <a:srgbClr val="4472C4">
                  <a:lumMod val="75000"/>
                </a:srgbClr>
              </a:solidFill>
            </a:endParaRPr>
          </a:p>
        </p:txBody>
      </p:sp>
      <p:sp>
        <p:nvSpPr>
          <p:cNvPr id="60" name="TextBox 59">
            <a:extLst>
              <a:ext uri="{FF2B5EF4-FFF2-40B4-BE49-F238E27FC236}">
                <a16:creationId xmlns:a16="http://schemas.microsoft.com/office/drawing/2014/main" xmlns="" id="{C4C5FFC9-D73B-48EF-A75C-4EA0676364FE}"/>
              </a:ext>
            </a:extLst>
          </p:cNvPr>
          <p:cNvSpPr txBox="1"/>
          <p:nvPr/>
        </p:nvSpPr>
        <p:spPr>
          <a:xfrm>
            <a:off x="2014856" y="2041224"/>
            <a:ext cx="550095" cy="323165"/>
          </a:xfrm>
          <a:prstGeom prst="rect">
            <a:avLst/>
          </a:prstGeom>
          <a:noFill/>
        </p:spPr>
        <p:txBody>
          <a:bodyPr wrap="square" rtlCol="0">
            <a:spAutoFit/>
          </a:bodyPr>
          <a:lstStyle/>
          <a:p>
            <a:r>
              <a:rPr lang="en-US" sz="1500" b="1" dirty="0">
                <a:solidFill>
                  <a:srgbClr val="4472C4">
                    <a:lumMod val="75000"/>
                  </a:srgbClr>
                </a:solidFill>
              </a:rPr>
              <a:t>= 2</a:t>
            </a:r>
          </a:p>
        </p:txBody>
      </p:sp>
      <p:sp>
        <p:nvSpPr>
          <p:cNvPr id="58" name="Arrow: Right 57">
            <a:extLst>
              <a:ext uri="{FF2B5EF4-FFF2-40B4-BE49-F238E27FC236}">
                <a16:creationId xmlns:a16="http://schemas.microsoft.com/office/drawing/2014/main" xmlns="" id="{6663B31A-ECC9-4D3C-B07C-45B18399B6AB}"/>
              </a:ext>
            </a:extLst>
          </p:cNvPr>
          <p:cNvSpPr/>
          <p:nvPr/>
        </p:nvSpPr>
        <p:spPr>
          <a:xfrm rot="5400000">
            <a:off x="3175115" y="2743842"/>
            <a:ext cx="1371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4" name="1">
            <a:extLst>
              <a:ext uri="{FF2B5EF4-FFF2-40B4-BE49-F238E27FC236}">
                <a16:creationId xmlns:a16="http://schemas.microsoft.com/office/drawing/2014/main" xmlns="" id="{B1E56E05-2FF7-4CDF-919A-1A72A5961845}"/>
              </a:ext>
            </a:extLst>
          </p:cNvPr>
          <p:cNvSpPr txBox="1"/>
          <p:nvPr/>
        </p:nvSpPr>
        <p:spPr>
          <a:xfrm>
            <a:off x="3757630" y="1780208"/>
            <a:ext cx="259831" cy="323165"/>
          </a:xfrm>
          <a:prstGeom prst="rect">
            <a:avLst/>
          </a:prstGeom>
          <a:solidFill>
            <a:schemeClr val="bg1"/>
          </a:solidFill>
        </p:spPr>
        <p:txBody>
          <a:bodyPr wrap="square" rtlCol="0">
            <a:spAutoFit/>
          </a:bodyPr>
          <a:lstStyle/>
          <a:p>
            <a:r>
              <a:rPr lang="en-US" sz="1500" b="1" dirty="0">
                <a:solidFill>
                  <a:srgbClr val="4472C4">
                    <a:lumMod val="75000"/>
                  </a:srgbClr>
                </a:solidFill>
              </a:rPr>
              <a:t>1</a:t>
            </a:r>
          </a:p>
        </p:txBody>
      </p:sp>
      <p:sp>
        <p:nvSpPr>
          <p:cNvPr id="65" name="2">
            <a:extLst>
              <a:ext uri="{FF2B5EF4-FFF2-40B4-BE49-F238E27FC236}">
                <a16:creationId xmlns:a16="http://schemas.microsoft.com/office/drawing/2014/main" xmlns="" id="{D0E0BC89-9A55-47A4-8C9B-6DCAB554A272}"/>
              </a:ext>
            </a:extLst>
          </p:cNvPr>
          <p:cNvSpPr txBox="1"/>
          <p:nvPr/>
        </p:nvSpPr>
        <p:spPr>
          <a:xfrm>
            <a:off x="3757630" y="1780208"/>
            <a:ext cx="259831" cy="323165"/>
          </a:xfrm>
          <a:prstGeom prst="rect">
            <a:avLst/>
          </a:prstGeom>
          <a:solidFill>
            <a:schemeClr val="bg1"/>
          </a:solidFill>
        </p:spPr>
        <p:txBody>
          <a:bodyPr wrap="square" rtlCol="0">
            <a:spAutoFit/>
          </a:bodyPr>
          <a:lstStyle/>
          <a:p>
            <a:r>
              <a:rPr lang="en-US" sz="1500" b="1" dirty="0">
                <a:solidFill>
                  <a:srgbClr val="4472C4">
                    <a:lumMod val="75000"/>
                  </a:srgbClr>
                </a:solidFill>
              </a:rPr>
              <a:t>2</a:t>
            </a:r>
          </a:p>
        </p:txBody>
      </p:sp>
      <p:sp>
        <p:nvSpPr>
          <p:cNvPr id="66" name="3">
            <a:extLst>
              <a:ext uri="{FF2B5EF4-FFF2-40B4-BE49-F238E27FC236}">
                <a16:creationId xmlns:a16="http://schemas.microsoft.com/office/drawing/2014/main" xmlns="" id="{17EB4A69-2F46-4270-8F25-E1DAECC1EEEA}"/>
              </a:ext>
            </a:extLst>
          </p:cNvPr>
          <p:cNvSpPr txBox="1"/>
          <p:nvPr/>
        </p:nvSpPr>
        <p:spPr>
          <a:xfrm>
            <a:off x="3764824" y="1783559"/>
            <a:ext cx="259831" cy="323165"/>
          </a:xfrm>
          <a:prstGeom prst="rect">
            <a:avLst/>
          </a:prstGeom>
          <a:solidFill>
            <a:schemeClr val="bg1"/>
          </a:solidFill>
        </p:spPr>
        <p:txBody>
          <a:bodyPr wrap="square" rtlCol="0">
            <a:spAutoFit/>
          </a:bodyPr>
          <a:lstStyle/>
          <a:p>
            <a:r>
              <a:rPr lang="en-US" sz="1500" b="1" dirty="0">
                <a:solidFill>
                  <a:srgbClr val="4472C4">
                    <a:lumMod val="75000"/>
                  </a:srgbClr>
                </a:solidFill>
              </a:rPr>
              <a:t>3</a:t>
            </a:r>
          </a:p>
        </p:txBody>
      </p:sp>
      <p:sp>
        <p:nvSpPr>
          <p:cNvPr id="67" name="Rectangle 66">
            <a:extLst>
              <a:ext uri="{FF2B5EF4-FFF2-40B4-BE49-F238E27FC236}">
                <a16:creationId xmlns:a16="http://schemas.microsoft.com/office/drawing/2014/main" xmlns="" id="{7DF5420C-A706-417C-BD75-AF837AEFB321}"/>
              </a:ext>
            </a:extLst>
          </p:cNvPr>
          <p:cNvSpPr/>
          <p:nvPr/>
        </p:nvSpPr>
        <p:spPr>
          <a:xfrm>
            <a:off x="309794" y="4158412"/>
            <a:ext cx="2023503" cy="300082"/>
          </a:xfrm>
          <a:prstGeom prst="rect">
            <a:avLst/>
          </a:prstGeom>
        </p:spPr>
        <p:txBody>
          <a:bodyPr wrap="none">
            <a:spAutoFit/>
          </a:bodyPr>
          <a:lstStyle/>
          <a:p>
            <a:r>
              <a:rPr lang="en-US" sz="1350" b="1" dirty="0">
                <a:solidFill>
                  <a:prstClr val="black"/>
                </a:solidFill>
              </a:rPr>
              <a:t>Expected time to search =</a:t>
            </a:r>
          </a:p>
        </p:txBody>
      </p:sp>
      <p:sp>
        <p:nvSpPr>
          <p:cNvPr id="71" name="TextBox 70">
            <a:extLst>
              <a:ext uri="{FF2B5EF4-FFF2-40B4-BE49-F238E27FC236}">
                <a16:creationId xmlns:a16="http://schemas.microsoft.com/office/drawing/2014/main" xmlns="" id="{5C07363B-30F8-4B3F-B505-B1D6D6F87890}"/>
              </a:ext>
            </a:extLst>
          </p:cNvPr>
          <p:cNvSpPr txBox="1"/>
          <p:nvPr/>
        </p:nvSpPr>
        <p:spPr>
          <a:xfrm>
            <a:off x="454371" y="1704176"/>
            <a:ext cx="2229826" cy="369332"/>
          </a:xfrm>
          <a:prstGeom prst="rect">
            <a:avLst/>
          </a:prstGeom>
          <a:noFill/>
        </p:spPr>
        <p:txBody>
          <a:bodyPr wrap="square" rtlCol="0">
            <a:spAutoFit/>
          </a:bodyPr>
          <a:lstStyle/>
          <a:p>
            <a:r>
              <a:rPr lang="en-US" b="1" dirty="0">
                <a:solidFill>
                  <a:srgbClr val="4472C4">
                    <a:lumMod val="75000"/>
                  </a:srgbClr>
                </a:solidFill>
              </a:rPr>
              <a:t>Searching for </a:t>
            </a:r>
            <a:r>
              <a:rPr lang="en-US" b="1" dirty="0" err="1">
                <a:solidFill>
                  <a:srgbClr val="4472C4">
                    <a:lumMod val="75000"/>
                  </a:srgbClr>
                </a:solidFill>
              </a:rPr>
              <a:t>e</a:t>
            </a:r>
            <a:r>
              <a:rPr lang="en-US" b="1" baseline="-25000" dirty="0" err="1">
                <a:solidFill>
                  <a:srgbClr val="4472C4">
                    <a:lumMod val="75000"/>
                  </a:srgbClr>
                </a:solidFill>
              </a:rPr>
              <a:t>w</a:t>
            </a:r>
            <a:endParaRPr lang="en-US" b="1" baseline="-25000" dirty="0">
              <a:solidFill>
                <a:srgbClr val="4472C4">
                  <a:lumMod val="75000"/>
                </a:srgbClr>
              </a:solidFill>
            </a:endParaRPr>
          </a:p>
        </p:txBody>
      </p:sp>
      <p:sp>
        <p:nvSpPr>
          <p:cNvPr id="72" name="Freeform: Shape 71">
            <a:extLst>
              <a:ext uri="{FF2B5EF4-FFF2-40B4-BE49-F238E27FC236}">
                <a16:creationId xmlns:a16="http://schemas.microsoft.com/office/drawing/2014/main" xmlns="" id="{E1C6D03A-3F9F-4FF9-93A6-A5DFADFAC226}"/>
              </a:ext>
            </a:extLst>
          </p:cNvPr>
          <p:cNvSpPr/>
          <p:nvPr/>
        </p:nvSpPr>
        <p:spPr>
          <a:xfrm>
            <a:off x="2447583" y="2234899"/>
            <a:ext cx="841021" cy="1333166"/>
          </a:xfrm>
          <a:custGeom>
            <a:avLst/>
            <a:gdLst>
              <a:gd name="connsiteX0" fmla="*/ 12784 w 1281145"/>
              <a:gd name="connsiteY0" fmla="*/ 0 h 1209368"/>
              <a:gd name="connsiteX1" fmla="*/ 263507 w 1281145"/>
              <a:gd name="connsiteY1" fmla="*/ 250722 h 1209368"/>
              <a:gd name="connsiteX2" fmla="*/ 42281 w 1281145"/>
              <a:gd name="connsiteY2" fmla="*/ 855406 h 1209368"/>
              <a:gd name="connsiteX3" fmla="*/ 1281145 w 1281145"/>
              <a:gd name="connsiteY3" fmla="*/ 1209368 h 1209368"/>
            </a:gdLst>
            <a:ahLst/>
            <a:cxnLst>
              <a:cxn ang="0">
                <a:pos x="connsiteX0" y="connsiteY0"/>
              </a:cxn>
              <a:cxn ang="0">
                <a:pos x="connsiteX1" y="connsiteY1"/>
              </a:cxn>
              <a:cxn ang="0">
                <a:pos x="connsiteX2" y="connsiteY2"/>
              </a:cxn>
              <a:cxn ang="0">
                <a:pos x="connsiteX3" y="connsiteY3"/>
              </a:cxn>
            </a:cxnLst>
            <a:rect l="l" t="t" r="r" b="b"/>
            <a:pathLst>
              <a:path w="1281145" h="1209368">
                <a:moveTo>
                  <a:pt x="12784" y="0"/>
                </a:moveTo>
                <a:cubicBezTo>
                  <a:pt x="135687" y="54077"/>
                  <a:pt x="258591" y="108154"/>
                  <a:pt x="263507" y="250722"/>
                </a:cubicBezTo>
                <a:cubicBezTo>
                  <a:pt x="268423" y="393290"/>
                  <a:pt x="-127325" y="695632"/>
                  <a:pt x="42281" y="855406"/>
                </a:cubicBezTo>
                <a:cubicBezTo>
                  <a:pt x="211887" y="1015180"/>
                  <a:pt x="746516" y="1112274"/>
                  <a:pt x="1281145" y="1209368"/>
                </a:cubicBezTo>
              </a:path>
            </a:pathLst>
          </a:custGeom>
          <a:noFill/>
          <a:ln>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extBox 1">
            <a:extLst>
              <a:ext uri="{FF2B5EF4-FFF2-40B4-BE49-F238E27FC236}">
                <a16:creationId xmlns:a16="http://schemas.microsoft.com/office/drawing/2014/main" xmlns="" id="{F8761D3B-FBF9-4C67-869C-D41072BE970E}"/>
              </a:ext>
            </a:extLst>
          </p:cNvPr>
          <p:cNvSpPr txBox="1"/>
          <p:nvPr/>
        </p:nvSpPr>
        <p:spPr>
          <a:xfrm>
            <a:off x="7590066" y="1769615"/>
            <a:ext cx="924929" cy="507831"/>
          </a:xfrm>
          <a:prstGeom prst="rect">
            <a:avLst/>
          </a:prstGeom>
          <a:noFill/>
        </p:spPr>
        <p:txBody>
          <a:bodyPr wrap="square" rtlCol="0">
            <a:spAutoFit/>
          </a:bodyPr>
          <a:lstStyle/>
          <a:p>
            <a:pPr algn="ctr"/>
            <a:r>
              <a:rPr lang="en-US" sz="1350" dirty="0">
                <a:solidFill>
                  <a:prstClr val="black"/>
                </a:solidFill>
              </a:rPr>
              <a:t>Length of the chain</a:t>
            </a:r>
          </a:p>
        </p:txBody>
      </p:sp>
      <p:sp>
        <p:nvSpPr>
          <p:cNvPr id="3" name="Arrow: Right 2">
            <a:extLst>
              <a:ext uri="{FF2B5EF4-FFF2-40B4-BE49-F238E27FC236}">
                <a16:creationId xmlns:a16="http://schemas.microsoft.com/office/drawing/2014/main" xmlns="" id="{AD41409C-C89D-4390-B050-74D8A712A0AF}"/>
              </a:ext>
            </a:extLst>
          </p:cNvPr>
          <p:cNvSpPr/>
          <p:nvPr/>
        </p:nvSpPr>
        <p:spPr>
          <a:xfrm>
            <a:off x="7300809" y="1930249"/>
            <a:ext cx="203175" cy="11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Tree>
    <p:extLst>
      <p:ext uri="{BB962C8B-B14F-4D97-AF65-F5344CB8AC3E}">
        <p14:creationId xmlns:p14="http://schemas.microsoft.com/office/powerpoint/2010/main" val="55949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up)">
                                      <p:cBhvr>
                                        <p:cTn id="24" dur="500"/>
                                        <p:tgtEl>
                                          <p:spTgt spid="72"/>
                                        </p:tgtEl>
                                      </p:cBhvr>
                                    </p:animEffect>
                                  </p:childTnLst>
                                </p:cTn>
                              </p:par>
                            </p:childTnLst>
                          </p:cTn>
                        </p:par>
                        <p:par>
                          <p:cTn id="25" fill="hold">
                            <p:stCondLst>
                              <p:cond delay="500"/>
                            </p:stCondLst>
                            <p:childTnLst>
                              <p:par>
                                <p:cTn id="26" presetID="10" presetClass="entr" presetSubtype="0" fill="hold" grpId="1"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37" presetClass="path" presetSubtype="0" accel="50000" decel="50000" fill="hold" grpId="0" nodeType="withEffect">
                                  <p:stCondLst>
                                    <p:cond delay="0"/>
                                  </p:stCondLst>
                                  <p:childTnLst>
                                    <p:animMotion origin="layout" path="M -0.00026 4.07407E-6 C -0.01459 0.00717 -0.03724 0.00671 -0.03724 0.06319 C -0.03789 0.1 -0.0349 0.11921 -0.03399 0.15995 " pathEditMode="relative" rAng="0" ptsTypes="AAA">
                                      <p:cBhvr>
                                        <p:cTn id="30" dur="2000" fill="hold"/>
                                        <p:tgtEl>
                                          <p:spTgt spid="45"/>
                                        </p:tgtEl>
                                        <p:attrNameLst>
                                          <p:attrName>ppt_x</p:attrName>
                                          <p:attrName>ppt_y</p:attrName>
                                        </p:attrNameLst>
                                      </p:cBhvr>
                                      <p:rCtr x="-1849" y="7986"/>
                                    </p:animMotion>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110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700"/>
                                        <p:tgtEl>
                                          <p:spTgt spid="64"/>
                                        </p:tgtEl>
                                      </p:cBhvr>
                                    </p:animEffect>
                                  </p:childTnLst>
                                </p:cTn>
                              </p:par>
                              <p:par>
                                <p:cTn id="43" presetID="1" presetClass="exit" presetSubtype="0" fill="hold" grpId="2" nodeType="withEffect">
                                  <p:stCondLst>
                                    <p:cond delay="1900"/>
                                  </p:stCondLst>
                                  <p:childTnLst>
                                    <p:set>
                                      <p:cBhvr>
                                        <p:cTn id="44" dur="1" fill="hold">
                                          <p:stCondLst>
                                            <p:cond delay="0"/>
                                          </p:stCondLst>
                                        </p:cTn>
                                        <p:tgtEl>
                                          <p:spTgt spid="64"/>
                                        </p:tgtEl>
                                        <p:attrNameLst>
                                          <p:attrName>style.visibility</p:attrName>
                                        </p:attrNameLst>
                                      </p:cBhvr>
                                      <p:to>
                                        <p:strVal val="hidden"/>
                                      </p:to>
                                    </p:set>
                                  </p:childTnLst>
                                </p:cTn>
                              </p:par>
                              <p:par>
                                <p:cTn id="45" presetID="10" presetClass="entr" presetSubtype="0" fill="hold" grpId="0" nodeType="withEffect">
                                  <p:stCondLst>
                                    <p:cond delay="200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700"/>
                                        <p:tgtEl>
                                          <p:spTgt spid="65"/>
                                        </p:tgtEl>
                                      </p:cBhvr>
                                    </p:animEffect>
                                  </p:childTnLst>
                                </p:cTn>
                              </p:par>
                              <p:par>
                                <p:cTn id="48" presetID="1" presetClass="exit" presetSubtype="0" fill="hold" grpId="2" nodeType="withEffect">
                                  <p:stCondLst>
                                    <p:cond delay="2800"/>
                                  </p:stCondLst>
                                  <p:childTnLst>
                                    <p:set>
                                      <p:cBhvr>
                                        <p:cTn id="49" dur="1" fill="hold">
                                          <p:stCondLst>
                                            <p:cond delay="0"/>
                                          </p:stCondLst>
                                        </p:cTn>
                                        <p:tgtEl>
                                          <p:spTgt spid="65"/>
                                        </p:tgtEl>
                                        <p:attrNameLst>
                                          <p:attrName>style.visibility</p:attrName>
                                        </p:attrNameLst>
                                      </p:cBhvr>
                                      <p:to>
                                        <p:strVal val="hidden"/>
                                      </p:to>
                                    </p:set>
                                  </p:childTnLst>
                                </p:cTn>
                              </p:par>
                              <p:par>
                                <p:cTn id="50" presetID="10" presetClass="entr" presetSubtype="0" fill="hold" grpId="0" nodeType="withEffect">
                                  <p:stCondLst>
                                    <p:cond delay="290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700"/>
                                        <p:tgtEl>
                                          <p:spTgt spid="66"/>
                                        </p:tgtEl>
                                      </p:cBhvr>
                                    </p:animEffect>
                                  </p:childTnLst>
                                </p:cTn>
                              </p:par>
                              <p:par>
                                <p:cTn id="53" presetID="0" presetClass="path" presetSubtype="0" accel="50000" decel="50000" fill="hold" grpId="1" nodeType="withEffect">
                                  <p:stCondLst>
                                    <p:cond delay="0"/>
                                  </p:stCondLst>
                                  <p:childTnLst>
                                    <p:animMotion origin="layout" path="M 4.375E-6 -2.59259E-6 L 0.31562 -2.59259E-6 " pathEditMode="relative" rAng="0" ptsTypes="AA">
                                      <p:cBhvr>
                                        <p:cTn id="54" dur="4500" fill="hold"/>
                                        <p:tgtEl>
                                          <p:spTgt spid="58"/>
                                        </p:tgtEl>
                                        <p:attrNameLst>
                                          <p:attrName>ppt_x</p:attrName>
                                          <p:attrName>ppt_y</p:attrName>
                                        </p:attrNameLst>
                                      </p:cBhvr>
                                      <p:rCtr x="15781" y="0"/>
                                    </p:animMotion>
                                  </p:childTnLst>
                                </p:cTn>
                              </p:par>
                              <p:par>
                                <p:cTn id="55" presetID="0" presetClass="path" presetSubtype="0" accel="50000" decel="50000" fill="hold" grpId="1" nodeType="withEffect">
                                  <p:stCondLst>
                                    <p:cond delay="0"/>
                                  </p:stCondLst>
                                  <p:childTnLst>
                                    <p:animMotion origin="layout" path="M 0 0 L 0.31563 0 " pathEditMode="relative" ptsTypes="AA">
                                      <p:cBhvr>
                                        <p:cTn id="56" dur="4500" fill="hold"/>
                                        <p:tgtEl>
                                          <p:spTgt spid="64"/>
                                        </p:tgtEl>
                                        <p:attrNameLst>
                                          <p:attrName>ppt_x</p:attrName>
                                          <p:attrName>ppt_y</p:attrName>
                                        </p:attrNameLst>
                                      </p:cBhvr>
                                    </p:animMotion>
                                  </p:childTnLst>
                                </p:cTn>
                              </p:par>
                              <p:par>
                                <p:cTn id="57" presetID="0" presetClass="path" presetSubtype="0" accel="50000" decel="50000" fill="hold" grpId="1" nodeType="withEffect">
                                  <p:stCondLst>
                                    <p:cond delay="0"/>
                                  </p:stCondLst>
                                  <p:childTnLst>
                                    <p:animMotion origin="layout" path="M 0 0 L 0.31563 0 " pathEditMode="relative" ptsTypes="AA">
                                      <p:cBhvr>
                                        <p:cTn id="58" dur="4500" fill="hold"/>
                                        <p:tgtEl>
                                          <p:spTgt spid="65"/>
                                        </p:tgtEl>
                                        <p:attrNameLst>
                                          <p:attrName>ppt_x</p:attrName>
                                          <p:attrName>ppt_y</p:attrName>
                                        </p:attrNameLst>
                                      </p:cBhvr>
                                    </p:animMotion>
                                  </p:childTnLst>
                                </p:cTn>
                              </p:par>
                              <p:par>
                                <p:cTn id="59" presetID="0" presetClass="path" presetSubtype="0" accel="50000" decel="50000" fill="hold" grpId="1" nodeType="withEffect">
                                  <p:stCondLst>
                                    <p:cond delay="0"/>
                                  </p:stCondLst>
                                  <p:childTnLst>
                                    <p:animMotion origin="layout" path="M 0 0 L 0.31563 0 " pathEditMode="relative" ptsTypes="AA">
                                      <p:cBhvr>
                                        <p:cTn id="60" dur="4500" fill="hold"/>
                                        <p:tgtEl>
                                          <p:spTgt spid="66"/>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37" presetClass="path" presetSubtype="0" accel="50000" decel="50000" fill="hold" grpId="1" nodeType="clickEffect">
                                  <p:stCondLst>
                                    <p:cond delay="0"/>
                                  </p:stCondLst>
                                  <p:childTnLst>
                                    <p:animMotion origin="layout" path="M -0.00078 0 C 0.02174 0.12708 0.00885 0.31088 -0.06667 0.37917 C -0.18125 0.45255 -0.41003 0.41944 -0.51276 0.37801 " pathEditMode="relative" rAng="0" ptsTypes="AAA">
                                      <p:cBhvr>
                                        <p:cTn id="76" dur="2000" fill="hold"/>
                                        <p:tgtEl>
                                          <p:spTgt spid="47"/>
                                        </p:tgtEl>
                                        <p:attrNameLst>
                                          <p:attrName>ppt_x</p:attrName>
                                          <p:attrName>ppt_y</p:attrName>
                                        </p:attrNameLst>
                                      </p:cBhvr>
                                      <p:rCtr x="-2510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5" grpId="1"/>
      <p:bldP spid="46" grpId="0"/>
      <p:bldP spid="47" grpId="0"/>
      <p:bldP spid="47" grpId="1"/>
      <p:bldP spid="59" grpId="0"/>
      <p:bldP spid="60" grpId="0"/>
      <p:bldP spid="58" grpId="0" animBg="1"/>
      <p:bldP spid="58" grpId="1" animBg="1"/>
      <p:bldP spid="64" grpId="0" animBg="1"/>
      <p:bldP spid="64" grpId="1" animBg="1"/>
      <p:bldP spid="64" grpId="2" animBg="1"/>
      <p:bldP spid="65" grpId="0" animBg="1"/>
      <p:bldP spid="65" grpId="1" animBg="1"/>
      <p:bldP spid="65" grpId="2" animBg="1"/>
      <p:bldP spid="66" grpId="0" animBg="1"/>
      <p:bldP spid="66" grpId="1" animBg="1"/>
      <p:bldP spid="67" grpId="0"/>
      <p:bldP spid="72" grpId="0" animBg="1"/>
      <p:bldP spid="2" grpId="0"/>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FC8B446-DCEE-4FFC-B7A0-C676BB55D3DB}"/>
              </a:ext>
            </a:extLst>
          </p:cNvPr>
          <p:cNvSpPr/>
          <p:nvPr/>
        </p:nvSpPr>
        <p:spPr>
          <a:xfrm>
            <a:off x="498403" y="1344082"/>
            <a:ext cx="8100392" cy="507831"/>
          </a:xfrm>
          <a:prstGeom prst="rect">
            <a:avLst/>
          </a:prstGeom>
        </p:spPr>
        <p:txBody>
          <a:bodyPr wrap="square">
            <a:spAutoFit/>
          </a:bodyPr>
          <a:lstStyle/>
          <a:p>
            <a:pPr algn="just"/>
            <a:r>
              <a:rPr lang="en-US" sz="1350" dirty="0">
                <a:solidFill>
                  <a:prstClr val="black"/>
                </a:solidFill>
                <a:latin typeface="urw-din"/>
              </a:rPr>
              <a:t>under the assumption that </a:t>
            </a:r>
            <a:r>
              <a:rPr lang="en-US" sz="1350" b="1" dirty="0">
                <a:solidFill>
                  <a:prstClr val="black"/>
                </a:solidFill>
                <a:latin typeface="urw-din"/>
              </a:rPr>
              <a:t>each key </a:t>
            </a:r>
            <a:r>
              <a:rPr lang="en-US" sz="1350" dirty="0">
                <a:solidFill>
                  <a:prstClr val="black"/>
                </a:solidFill>
                <a:latin typeface="urw-din"/>
              </a:rPr>
              <a:t>is </a:t>
            </a:r>
            <a:r>
              <a:rPr lang="en-US" sz="1350" b="1" dirty="0">
                <a:solidFill>
                  <a:prstClr val="black"/>
                </a:solidFill>
                <a:latin typeface="urw-din"/>
              </a:rPr>
              <a:t>equally likely </a:t>
            </a:r>
            <a:r>
              <a:rPr lang="en-US" sz="1350" dirty="0">
                <a:solidFill>
                  <a:prstClr val="black"/>
                </a:solidFill>
                <a:latin typeface="urw-din"/>
              </a:rPr>
              <a:t>to be hashed to any slot of table (</a:t>
            </a:r>
            <a:r>
              <a:rPr lang="en-US" sz="1350" b="1" dirty="0">
                <a:solidFill>
                  <a:prstClr val="black"/>
                </a:solidFill>
                <a:latin typeface="urw-din"/>
              </a:rPr>
              <a:t>simple uniform hashing</a:t>
            </a:r>
            <a:r>
              <a:rPr lang="en-US" sz="1350" dirty="0">
                <a:solidFill>
                  <a:prstClr val="black"/>
                </a:solidFill>
                <a:latin typeface="urw-din"/>
              </a:rPr>
              <a:t>),</a:t>
            </a:r>
          </a:p>
        </p:txBody>
      </p:sp>
      <p:graphicFrame>
        <p:nvGraphicFramePr>
          <p:cNvPr id="6" name="Table 10">
            <a:extLst>
              <a:ext uri="{FF2B5EF4-FFF2-40B4-BE49-F238E27FC236}">
                <a16:creationId xmlns:a16="http://schemas.microsoft.com/office/drawing/2014/main" xmlns="" id="{C09B53EE-9E92-4B8D-A368-5D47C06D37DE}"/>
              </a:ext>
            </a:extLst>
          </p:cNvPr>
          <p:cNvGraphicFramePr>
            <a:graphicFrameLocks noGrp="1"/>
          </p:cNvGraphicFramePr>
          <p:nvPr/>
        </p:nvGraphicFramePr>
        <p:xfrm>
          <a:off x="3699976" y="2381183"/>
          <a:ext cx="375138" cy="1405077"/>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xmlns="" val="2708996704"/>
                    </a:ext>
                  </a:extLst>
                </a:gridCol>
              </a:tblGrid>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bl>
          </a:graphicData>
        </a:graphic>
      </p:graphicFrame>
      <p:sp>
        <p:nvSpPr>
          <p:cNvPr id="7" name="TextBox 6">
            <a:extLst>
              <a:ext uri="{FF2B5EF4-FFF2-40B4-BE49-F238E27FC236}">
                <a16:creationId xmlns:a16="http://schemas.microsoft.com/office/drawing/2014/main" xmlns="" id="{BB8D4E84-CEEA-46C4-961C-A61BE8C64CD8}"/>
              </a:ext>
            </a:extLst>
          </p:cNvPr>
          <p:cNvSpPr txBox="1"/>
          <p:nvPr/>
        </p:nvSpPr>
        <p:spPr>
          <a:xfrm>
            <a:off x="3308948" y="3415773"/>
            <a:ext cx="395262" cy="300082"/>
          </a:xfrm>
          <a:prstGeom prst="rect">
            <a:avLst/>
          </a:prstGeom>
          <a:noFill/>
        </p:spPr>
        <p:txBody>
          <a:bodyPr wrap="square" rtlCol="0">
            <a:spAutoFit/>
          </a:bodyPr>
          <a:lstStyle/>
          <a:p>
            <a:pPr algn="ctr"/>
            <a:r>
              <a:rPr lang="en-US" sz="1350" dirty="0">
                <a:solidFill>
                  <a:prstClr val="black"/>
                </a:solidFill>
              </a:rPr>
              <a:t>2</a:t>
            </a:r>
          </a:p>
        </p:txBody>
      </p:sp>
      <p:sp>
        <p:nvSpPr>
          <p:cNvPr id="8" name="TextBox 7">
            <a:extLst>
              <a:ext uri="{FF2B5EF4-FFF2-40B4-BE49-F238E27FC236}">
                <a16:creationId xmlns:a16="http://schemas.microsoft.com/office/drawing/2014/main" xmlns="" id="{D520CC62-FBF1-4C26-8DF5-29F7BC0AE655}"/>
              </a:ext>
            </a:extLst>
          </p:cNvPr>
          <p:cNvSpPr txBox="1"/>
          <p:nvPr/>
        </p:nvSpPr>
        <p:spPr>
          <a:xfrm>
            <a:off x="3383454" y="2469737"/>
            <a:ext cx="247352" cy="300082"/>
          </a:xfrm>
          <a:prstGeom prst="rect">
            <a:avLst/>
          </a:prstGeom>
          <a:noFill/>
        </p:spPr>
        <p:txBody>
          <a:bodyPr wrap="square" rtlCol="0">
            <a:spAutoFit/>
          </a:bodyPr>
          <a:lstStyle/>
          <a:p>
            <a:r>
              <a:rPr lang="en-US" sz="1350" dirty="0">
                <a:solidFill>
                  <a:prstClr val="black"/>
                </a:solidFill>
              </a:rPr>
              <a:t>0</a:t>
            </a:r>
          </a:p>
        </p:txBody>
      </p:sp>
      <p:graphicFrame>
        <p:nvGraphicFramePr>
          <p:cNvPr id="9" name="Table 15">
            <a:extLst>
              <a:ext uri="{FF2B5EF4-FFF2-40B4-BE49-F238E27FC236}">
                <a16:creationId xmlns:a16="http://schemas.microsoft.com/office/drawing/2014/main" xmlns="" id="{1379C3B6-10B0-4E10-9FDD-09C0A9F943BA}"/>
              </a:ext>
            </a:extLst>
          </p:cNvPr>
          <p:cNvGraphicFramePr>
            <a:graphicFrameLocks noGrp="1"/>
          </p:cNvGraphicFramePr>
          <p:nvPr/>
        </p:nvGraphicFramePr>
        <p:xfrm>
          <a:off x="4242022"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10" name="Straight Arrow Connector 9">
            <a:extLst>
              <a:ext uri="{FF2B5EF4-FFF2-40B4-BE49-F238E27FC236}">
                <a16:creationId xmlns:a16="http://schemas.microsoft.com/office/drawing/2014/main" xmlns="" id="{794DCD10-9D89-49CC-8976-8D65042AA61C}"/>
              </a:ext>
            </a:extLst>
          </p:cNvPr>
          <p:cNvCxnSpPr>
            <a:cxnSpLocks/>
          </p:cNvCxnSpPr>
          <p:nvPr/>
        </p:nvCxnSpPr>
        <p:spPr>
          <a:xfrm>
            <a:off x="3887547"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F5E6F39-D604-4F52-9EC4-B8340D652F1F}"/>
              </a:ext>
            </a:extLst>
          </p:cNvPr>
          <p:cNvSpPr txBox="1"/>
          <p:nvPr/>
        </p:nvSpPr>
        <p:spPr>
          <a:xfrm>
            <a:off x="4359692" y="2938664"/>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k</a:t>
            </a:r>
            <a:endParaRPr lang="en-US" sz="1350" baseline="-25000" dirty="0">
              <a:solidFill>
                <a:prstClr val="black"/>
              </a:solidFill>
            </a:endParaRPr>
          </a:p>
        </p:txBody>
      </p:sp>
      <p:graphicFrame>
        <p:nvGraphicFramePr>
          <p:cNvPr id="22" name="Table 15">
            <a:extLst>
              <a:ext uri="{FF2B5EF4-FFF2-40B4-BE49-F238E27FC236}">
                <a16:creationId xmlns:a16="http://schemas.microsoft.com/office/drawing/2014/main" xmlns="" id="{61B9D5D4-45A1-44A3-9FBE-AEFFA5C952A3}"/>
              </a:ext>
            </a:extLst>
          </p:cNvPr>
          <p:cNvGraphicFramePr>
            <a:graphicFrameLocks noGrp="1"/>
          </p:cNvGraphicFramePr>
          <p:nvPr/>
        </p:nvGraphicFramePr>
        <p:xfrm>
          <a:off x="4251251" y="247977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3" name="TextBox 22">
            <a:extLst>
              <a:ext uri="{FF2B5EF4-FFF2-40B4-BE49-F238E27FC236}">
                <a16:creationId xmlns:a16="http://schemas.microsoft.com/office/drawing/2014/main" xmlns="" id="{3A05B9AB-4E27-4CAC-83AC-3259FA09F70F}"/>
              </a:ext>
            </a:extLst>
          </p:cNvPr>
          <p:cNvSpPr txBox="1"/>
          <p:nvPr/>
        </p:nvSpPr>
        <p:spPr>
          <a:xfrm>
            <a:off x="4368921" y="2479771"/>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a</a:t>
            </a:r>
            <a:endParaRPr lang="en-US" sz="1350" baseline="-25000" dirty="0">
              <a:solidFill>
                <a:prstClr val="black"/>
              </a:solidFill>
            </a:endParaRPr>
          </a:p>
        </p:txBody>
      </p:sp>
      <p:graphicFrame>
        <p:nvGraphicFramePr>
          <p:cNvPr id="24" name="Table 15">
            <a:extLst>
              <a:ext uri="{FF2B5EF4-FFF2-40B4-BE49-F238E27FC236}">
                <a16:creationId xmlns:a16="http://schemas.microsoft.com/office/drawing/2014/main" xmlns="" id="{623E6904-14BF-4F91-B2A0-FA70C890DE30}"/>
              </a:ext>
            </a:extLst>
          </p:cNvPr>
          <p:cNvGraphicFramePr>
            <a:graphicFrameLocks noGrp="1"/>
          </p:cNvGraphicFramePr>
          <p:nvPr/>
        </p:nvGraphicFramePr>
        <p:xfrm>
          <a:off x="4246256"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5" name="TextBox 24">
            <a:extLst>
              <a:ext uri="{FF2B5EF4-FFF2-40B4-BE49-F238E27FC236}">
                <a16:creationId xmlns:a16="http://schemas.microsoft.com/office/drawing/2014/main" xmlns="" id="{85FD1AC5-A499-4BF0-93A4-9858D62BD39F}"/>
              </a:ext>
            </a:extLst>
          </p:cNvPr>
          <p:cNvSpPr txBox="1"/>
          <p:nvPr/>
        </p:nvSpPr>
        <p:spPr>
          <a:xfrm>
            <a:off x="4363926" y="3410515"/>
            <a:ext cx="463499"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x</a:t>
            </a:r>
          </a:p>
        </p:txBody>
      </p:sp>
      <p:cxnSp>
        <p:nvCxnSpPr>
          <p:cNvPr id="27" name="Straight Arrow Connector 26">
            <a:extLst>
              <a:ext uri="{FF2B5EF4-FFF2-40B4-BE49-F238E27FC236}">
                <a16:creationId xmlns:a16="http://schemas.microsoft.com/office/drawing/2014/main" xmlns="" id="{1DA8D64C-9A51-473B-9534-0FEA4E39DDBE}"/>
              </a:ext>
            </a:extLst>
          </p:cNvPr>
          <p:cNvCxnSpPr>
            <a:cxnSpLocks/>
          </p:cNvCxnSpPr>
          <p:nvPr/>
        </p:nvCxnSpPr>
        <p:spPr>
          <a:xfrm>
            <a:off x="3900427"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B4BEA876-954D-47E7-B021-AF2564DDBABD}"/>
              </a:ext>
            </a:extLst>
          </p:cNvPr>
          <p:cNvCxnSpPr>
            <a:cxnSpLocks/>
          </p:cNvCxnSpPr>
          <p:nvPr/>
        </p:nvCxnSpPr>
        <p:spPr>
          <a:xfrm>
            <a:off x="3890389" y="259978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FCDB77B8-C506-4C32-9659-6322BB8451B2}"/>
              </a:ext>
            </a:extLst>
          </p:cNvPr>
          <p:cNvSpPr txBox="1"/>
          <p:nvPr/>
        </p:nvSpPr>
        <p:spPr>
          <a:xfrm>
            <a:off x="3383455" y="2945221"/>
            <a:ext cx="316523" cy="300082"/>
          </a:xfrm>
          <a:prstGeom prst="rect">
            <a:avLst/>
          </a:prstGeom>
          <a:noFill/>
        </p:spPr>
        <p:txBody>
          <a:bodyPr wrap="square" rtlCol="0">
            <a:spAutoFit/>
          </a:bodyPr>
          <a:lstStyle/>
          <a:p>
            <a:r>
              <a:rPr lang="en-US" sz="1350" dirty="0">
                <a:solidFill>
                  <a:prstClr val="black"/>
                </a:solidFill>
              </a:rPr>
              <a:t>1</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99D5EC46-3C1B-4C3A-A9BB-04C17BB987A0}"/>
                  </a:ext>
                </a:extLst>
              </p:cNvPr>
              <p:cNvSpPr txBox="1"/>
              <p:nvPr/>
            </p:nvSpPr>
            <p:spPr>
              <a:xfrm>
                <a:off x="2379122" y="4147353"/>
                <a:ext cx="1695992"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44" name="TextBox 43">
                <a:extLst>
                  <a:ext uri="{FF2B5EF4-FFF2-40B4-BE49-F238E27FC236}">
                    <a16:creationId xmlns:a16="http://schemas.microsoft.com/office/drawing/2014/main" id="{99D5EC46-3C1B-4C3A-A9BB-04C17BB987A0}"/>
                  </a:ext>
                </a:extLst>
              </p:cNvPr>
              <p:cNvSpPr txBox="1">
                <a:spLocks noRot="1" noChangeAspect="1" noMove="1" noResize="1" noEditPoints="1" noAdjustHandles="1" noChangeArrowheads="1" noChangeShapeType="1" noTextEdit="1"/>
              </p:cNvSpPr>
              <p:nvPr/>
            </p:nvSpPr>
            <p:spPr>
              <a:xfrm>
                <a:off x="2379122" y="3290102"/>
                <a:ext cx="1695992" cy="323165"/>
              </a:xfrm>
              <a:prstGeom prst="rect">
                <a:avLst/>
              </a:prstGeom>
              <a:blipFill>
                <a:blip r:embed="rId2"/>
                <a:stretch>
                  <a:fillRect b="-943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xmlns="" id="{48E889B3-EC5F-462A-9898-544768206D99}"/>
              </a:ext>
            </a:extLst>
          </p:cNvPr>
          <p:cNvSpPr txBox="1"/>
          <p:nvPr/>
        </p:nvSpPr>
        <p:spPr>
          <a:xfrm>
            <a:off x="2716652" y="4166321"/>
            <a:ext cx="316523" cy="323165"/>
          </a:xfrm>
          <a:prstGeom prst="rect">
            <a:avLst/>
          </a:prstGeom>
          <a:noFill/>
        </p:spPr>
        <p:txBody>
          <a:bodyPr wrap="square" rtlCol="0">
            <a:spAutoFit/>
          </a:bodyPr>
          <a:lstStyle/>
          <a:p>
            <a:r>
              <a:rPr lang="en-US" sz="1500" b="1" dirty="0">
                <a:solidFill>
                  <a:prstClr val="black"/>
                </a:solidFill>
              </a:rPr>
              <a:t>1</a:t>
            </a:r>
          </a:p>
        </p:txBody>
      </p:sp>
      <p:sp>
        <p:nvSpPr>
          <p:cNvPr id="46" name="TextBox 45">
            <a:extLst>
              <a:ext uri="{FF2B5EF4-FFF2-40B4-BE49-F238E27FC236}">
                <a16:creationId xmlns:a16="http://schemas.microsoft.com/office/drawing/2014/main" xmlns="" id="{5A2BA050-3C20-43F3-BB06-45ECCF1CFCC5}"/>
              </a:ext>
            </a:extLst>
          </p:cNvPr>
          <p:cNvSpPr txBox="1"/>
          <p:nvPr/>
        </p:nvSpPr>
        <p:spPr>
          <a:xfrm>
            <a:off x="2990246" y="4167271"/>
            <a:ext cx="316523" cy="323165"/>
          </a:xfrm>
          <a:prstGeom prst="rect">
            <a:avLst/>
          </a:prstGeom>
          <a:noFill/>
        </p:spPr>
        <p:txBody>
          <a:bodyPr wrap="square" rtlCol="0">
            <a:spAutoFit/>
          </a:bodyPr>
          <a:lstStyle/>
          <a:p>
            <a:r>
              <a:rPr lang="en-US" sz="1500" b="1" dirty="0">
                <a:solidFill>
                  <a:prstClr val="black"/>
                </a:solidFill>
              </a:rPr>
              <a: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F783BF9F-508D-4CA3-BBF1-A901B30E0FFB}"/>
                  </a:ext>
                </a:extLst>
              </p:cNvPr>
              <p:cNvSpPr txBox="1"/>
              <p:nvPr/>
            </p:nvSpPr>
            <p:spPr>
              <a:xfrm>
                <a:off x="3209026" y="4161993"/>
                <a:ext cx="316523"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dirty="0">
                          <a:solidFill>
                            <a:prstClr val="black"/>
                          </a:solidFill>
                          <a:latin typeface="Cambria Math" panose="02040503050406030204" pitchFamily="18" charset="0"/>
                          <a:ea typeface="Cambria Math" panose="02040503050406030204" pitchFamily="18" charset="0"/>
                        </a:rPr>
                        <m:t>𝜶</m:t>
                      </m:r>
                    </m:oMath>
                  </m:oMathPara>
                </a14:m>
                <a:endParaRPr lang="en-US" sz="1500" b="1" dirty="0">
                  <a:solidFill>
                    <a:prstClr val="black"/>
                  </a:solidFill>
                </a:endParaRPr>
              </a:p>
            </p:txBody>
          </p:sp>
        </mc:Choice>
        <mc:Fallback xmlns="">
          <p:sp>
            <p:nvSpPr>
              <p:cNvPr id="47" name="TextBox 46">
                <a:extLst>
                  <a:ext uri="{FF2B5EF4-FFF2-40B4-BE49-F238E27FC236}">
                    <a16:creationId xmlns:a16="http://schemas.microsoft.com/office/drawing/2014/main" id="{F783BF9F-508D-4CA3-BBF1-A901B30E0FFB}"/>
                  </a:ext>
                </a:extLst>
              </p:cNvPr>
              <p:cNvSpPr txBox="1">
                <a:spLocks noRot="1" noChangeAspect="1" noMove="1" noResize="1" noEditPoints="1" noAdjustHandles="1" noChangeArrowheads="1" noChangeShapeType="1" noTextEdit="1"/>
              </p:cNvSpPr>
              <p:nvPr/>
            </p:nvSpPr>
            <p:spPr>
              <a:xfrm>
                <a:off x="3209025" y="3304742"/>
                <a:ext cx="316523" cy="323165"/>
              </a:xfrm>
              <a:prstGeom prst="rect">
                <a:avLst/>
              </a:prstGeom>
              <a:blipFill>
                <a:blip r:embed="rId3"/>
                <a:stretch>
                  <a:fillRect/>
                </a:stretch>
              </a:blipFill>
            </p:spPr>
            <p:txBody>
              <a:bodyPr/>
              <a:lstStyle/>
              <a:p>
                <a:r>
                  <a:rPr lang="en-US">
                    <a:noFill/>
                  </a:rPr>
                  <a:t> </a:t>
                </a:r>
              </a:p>
            </p:txBody>
          </p:sp>
        </mc:Fallback>
      </mc:AlternateContent>
      <p:graphicFrame>
        <p:nvGraphicFramePr>
          <p:cNvPr id="48" name="Table 15">
            <a:extLst>
              <a:ext uri="{FF2B5EF4-FFF2-40B4-BE49-F238E27FC236}">
                <a16:creationId xmlns:a16="http://schemas.microsoft.com/office/drawing/2014/main" xmlns="" id="{3B247D71-4D16-4DAE-BD0E-11D22FB27E3D}"/>
              </a:ext>
            </a:extLst>
          </p:cNvPr>
          <p:cNvGraphicFramePr>
            <a:graphicFrameLocks noGrp="1"/>
          </p:cNvGraphicFramePr>
          <p:nvPr/>
        </p:nvGraphicFramePr>
        <p:xfrm>
          <a:off x="5308939"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49" name="TextBox 48">
            <a:extLst>
              <a:ext uri="{FF2B5EF4-FFF2-40B4-BE49-F238E27FC236}">
                <a16:creationId xmlns:a16="http://schemas.microsoft.com/office/drawing/2014/main" xmlns="" id="{913D4807-0EDB-462D-8EDE-D7079D53AB6D}"/>
              </a:ext>
            </a:extLst>
          </p:cNvPr>
          <p:cNvSpPr txBox="1"/>
          <p:nvPr/>
        </p:nvSpPr>
        <p:spPr>
          <a:xfrm>
            <a:off x="5426609" y="3410515"/>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e</a:t>
            </a:r>
            <a:endParaRPr lang="en-US" sz="1350" baseline="-25000" dirty="0">
              <a:solidFill>
                <a:prstClr val="black"/>
              </a:solidFill>
            </a:endParaRPr>
          </a:p>
        </p:txBody>
      </p:sp>
      <p:graphicFrame>
        <p:nvGraphicFramePr>
          <p:cNvPr id="50" name="Table 15">
            <a:extLst>
              <a:ext uri="{FF2B5EF4-FFF2-40B4-BE49-F238E27FC236}">
                <a16:creationId xmlns:a16="http://schemas.microsoft.com/office/drawing/2014/main" xmlns="" id="{58080B10-CF3E-4E3C-9885-87115553DEE4}"/>
              </a:ext>
            </a:extLst>
          </p:cNvPr>
          <p:cNvGraphicFramePr>
            <a:graphicFrameLocks noGrp="1"/>
          </p:cNvGraphicFramePr>
          <p:nvPr/>
        </p:nvGraphicFramePr>
        <p:xfrm>
          <a:off x="5282198"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51" name="TextBox 50">
            <a:extLst>
              <a:ext uri="{FF2B5EF4-FFF2-40B4-BE49-F238E27FC236}">
                <a16:creationId xmlns:a16="http://schemas.microsoft.com/office/drawing/2014/main" xmlns="" id="{0E61C957-0A0B-4BF5-A6A8-69B1CC81276A}"/>
              </a:ext>
            </a:extLst>
          </p:cNvPr>
          <p:cNvSpPr txBox="1"/>
          <p:nvPr/>
        </p:nvSpPr>
        <p:spPr>
          <a:xfrm>
            <a:off x="5399867" y="2938664"/>
            <a:ext cx="316523"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j</a:t>
            </a:r>
            <a:endParaRPr lang="en-US" sz="1350" baseline="-25000" dirty="0">
              <a:solidFill>
                <a:prstClr val="black"/>
              </a:solidFill>
            </a:endParaRPr>
          </a:p>
        </p:txBody>
      </p:sp>
      <p:cxnSp>
        <p:nvCxnSpPr>
          <p:cNvPr id="52" name="Straight Arrow Connector 51">
            <a:extLst>
              <a:ext uri="{FF2B5EF4-FFF2-40B4-BE49-F238E27FC236}">
                <a16:creationId xmlns:a16="http://schemas.microsoft.com/office/drawing/2014/main" xmlns="" id="{A4884B29-C64F-4A39-91E0-6066132EEAE4}"/>
              </a:ext>
            </a:extLst>
          </p:cNvPr>
          <p:cNvCxnSpPr>
            <a:cxnSpLocks/>
          </p:cNvCxnSpPr>
          <p:nvPr/>
        </p:nvCxnSpPr>
        <p:spPr>
          <a:xfrm>
            <a:off x="4945275"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C6242C48-AA11-4FF6-A3C6-60E0671A32F4}"/>
              </a:ext>
            </a:extLst>
          </p:cNvPr>
          <p:cNvCxnSpPr>
            <a:cxnSpLocks/>
          </p:cNvCxnSpPr>
          <p:nvPr/>
        </p:nvCxnSpPr>
        <p:spPr>
          <a:xfrm>
            <a:off x="4949510"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Table 15">
            <a:extLst>
              <a:ext uri="{FF2B5EF4-FFF2-40B4-BE49-F238E27FC236}">
                <a16:creationId xmlns:a16="http://schemas.microsoft.com/office/drawing/2014/main" xmlns="" id="{ACB05C6E-DF1B-49CC-BCE5-02E001D17772}"/>
              </a:ext>
            </a:extLst>
          </p:cNvPr>
          <p:cNvGraphicFramePr>
            <a:graphicFrameLocks noGrp="1"/>
          </p:cNvGraphicFramePr>
          <p:nvPr/>
        </p:nvGraphicFramePr>
        <p:xfrm>
          <a:off x="5282198" y="251349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55" name="TextBox 54">
            <a:extLst>
              <a:ext uri="{FF2B5EF4-FFF2-40B4-BE49-F238E27FC236}">
                <a16:creationId xmlns:a16="http://schemas.microsoft.com/office/drawing/2014/main" xmlns="" id="{0B8D5FED-9400-4999-A062-AF75C85230B0}"/>
              </a:ext>
            </a:extLst>
          </p:cNvPr>
          <p:cNvSpPr txBox="1"/>
          <p:nvPr/>
        </p:nvSpPr>
        <p:spPr>
          <a:xfrm>
            <a:off x="5399867" y="2495008"/>
            <a:ext cx="316523" cy="4385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b</a:t>
            </a:r>
          </a:p>
        </p:txBody>
      </p:sp>
      <p:cxnSp>
        <p:nvCxnSpPr>
          <p:cNvPr id="56" name="Straight Arrow Connector 55">
            <a:extLst>
              <a:ext uri="{FF2B5EF4-FFF2-40B4-BE49-F238E27FC236}">
                <a16:creationId xmlns:a16="http://schemas.microsoft.com/office/drawing/2014/main" xmlns="" id="{2E45FA8E-327E-429C-B2DD-8D93AD3CA87F}"/>
              </a:ext>
            </a:extLst>
          </p:cNvPr>
          <p:cNvCxnSpPr>
            <a:cxnSpLocks/>
          </p:cNvCxnSpPr>
          <p:nvPr/>
        </p:nvCxnSpPr>
        <p:spPr>
          <a:xfrm>
            <a:off x="4945275" y="263350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5">
            <a:extLst>
              <a:ext uri="{FF2B5EF4-FFF2-40B4-BE49-F238E27FC236}">
                <a16:creationId xmlns:a16="http://schemas.microsoft.com/office/drawing/2014/main" xmlns="" id="{41F46C21-DE3F-44BC-88D9-8FA4D73D03B9}"/>
              </a:ext>
            </a:extLst>
          </p:cNvPr>
          <p:cNvGraphicFramePr>
            <a:graphicFrameLocks noGrp="1"/>
          </p:cNvGraphicFramePr>
          <p:nvPr/>
        </p:nvGraphicFramePr>
        <p:xfrm>
          <a:off x="6349115"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3" name="TextBox 12">
            <a:extLst>
              <a:ext uri="{FF2B5EF4-FFF2-40B4-BE49-F238E27FC236}">
                <a16:creationId xmlns:a16="http://schemas.microsoft.com/office/drawing/2014/main" xmlns="" id="{0B7B287D-2216-4047-B6AC-849C08576F4D}"/>
              </a:ext>
            </a:extLst>
          </p:cNvPr>
          <p:cNvSpPr txBox="1"/>
          <p:nvPr/>
        </p:nvSpPr>
        <p:spPr>
          <a:xfrm>
            <a:off x="6466784" y="3410515"/>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w</a:t>
            </a:r>
            <a:endParaRPr lang="en-US" sz="1350" baseline="-25000" dirty="0">
              <a:solidFill>
                <a:prstClr val="black"/>
              </a:solidFill>
            </a:endParaRPr>
          </a:p>
        </p:txBody>
      </p:sp>
      <p:grpSp>
        <p:nvGrpSpPr>
          <p:cNvPr id="14" name="Group 13">
            <a:extLst>
              <a:ext uri="{FF2B5EF4-FFF2-40B4-BE49-F238E27FC236}">
                <a16:creationId xmlns:a16="http://schemas.microsoft.com/office/drawing/2014/main" xmlns="" id="{30ACD13B-B006-429B-9538-EF7EC13E8344}"/>
              </a:ext>
            </a:extLst>
          </p:cNvPr>
          <p:cNvGrpSpPr/>
          <p:nvPr/>
        </p:nvGrpSpPr>
        <p:grpSpPr>
          <a:xfrm>
            <a:off x="7040484" y="3497522"/>
            <a:ext cx="521007" cy="141089"/>
            <a:chOff x="3222481" y="3520360"/>
            <a:chExt cx="694676" cy="188119"/>
          </a:xfrm>
        </p:grpSpPr>
        <p:cxnSp>
          <p:nvCxnSpPr>
            <p:cNvPr id="15" name="Straight Arrow Connector 14">
              <a:extLst>
                <a:ext uri="{FF2B5EF4-FFF2-40B4-BE49-F238E27FC236}">
                  <a16:creationId xmlns:a16="http://schemas.microsoft.com/office/drawing/2014/main" xmlns="" id="{55631CDD-31E3-45A9-BD15-7A7540996B89}"/>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40DBFE0F-0BB5-4C29-AC96-8899949D260D}"/>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9373E17-CBCE-4516-BEAD-179674EF8941}"/>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B5C41B0-8F7E-41C9-BFB0-2AEEDB4A5B52}"/>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19" name="Table 15">
            <a:extLst>
              <a:ext uri="{FF2B5EF4-FFF2-40B4-BE49-F238E27FC236}">
                <a16:creationId xmlns:a16="http://schemas.microsoft.com/office/drawing/2014/main" xmlns="" id="{BB12C1DF-26CB-47E7-BAE3-067225334360}"/>
              </a:ext>
            </a:extLst>
          </p:cNvPr>
          <p:cNvGraphicFramePr>
            <a:graphicFrameLocks noGrp="1"/>
          </p:cNvGraphicFramePr>
          <p:nvPr/>
        </p:nvGraphicFramePr>
        <p:xfrm>
          <a:off x="6322373"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0" name="TextBox 19">
            <a:extLst>
              <a:ext uri="{FF2B5EF4-FFF2-40B4-BE49-F238E27FC236}">
                <a16:creationId xmlns:a16="http://schemas.microsoft.com/office/drawing/2014/main" xmlns="" id="{E6E0D660-B913-4289-AC74-6F76D2704D5D}"/>
              </a:ext>
            </a:extLst>
          </p:cNvPr>
          <p:cNvSpPr txBox="1"/>
          <p:nvPr/>
        </p:nvSpPr>
        <p:spPr>
          <a:xfrm>
            <a:off x="6440043" y="2938664"/>
            <a:ext cx="316523" cy="4385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d</a:t>
            </a:r>
          </a:p>
        </p:txBody>
      </p:sp>
      <p:cxnSp>
        <p:nvCxnSpPr>
          <p:cNvPr id="21" name="Straight Arrow Connector 20">
            <a:extLst>
              <a:ext uri="{FF2B5EF4-FFF2-40B4-BE49-F238E27FC236}">
                <a16:creationId xmlns:a16="http://schemas.microsoft.com/office/drawing/2014/main" xmlns="" id="{51BF78B7-AE83-40B3-869B-F0A3209F34BC}"/>
              </a:ext>
            </a:extLst>
          </p:cNvPr>
          <p:cNvCxnSpPr>
            <a:cxnSpLocks/>
          </p:cNvCxnSpPr>
          <p:nvPr/>
        </p:nvCxnSpPr>
        <p:spPr>
          <a:xfrm>
            <a:off x="5985451"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886853EF-F53E-40EC-A6CC-17E4A9616300}"/>
              </a:ext>
            </a:extLst>
          </p:cNvPr>
          <p:cNvCxnSpPr>
            <a:cxnSpLocks/>
          </p:cNvCxnSpPr>
          <p:nvPr/>
        </p:nvCxnSpPr>
        <p:spPr>
          <a:xfrm>
            <a:off x="5989685"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DAD6A0F6-5363-4DFA-A8A2-85066147C04F}"/>
              </a:ext>
            </a:extLst>
          </p:cNvPr>
          <p:cNvGrpSpPr/>
          <p:nvPr/>
        </p:nvGrpSpPr>
        <p:grpSpPr>
          <a:xfrm>
            <a:off x="7069059" y="3025670"/>
            <a:ext cx="521007" cy="141089"/>
            <a:chOff x="3222481" y="3520360"/>
            <a:chExt cx="694676" cy="188119"/>
          </a:xfrm>
        </p:grpSpPr>
        <p:cxnSp>
          <p:nvCxnSpPr>
            <p:cNvPr id="30" name="Straight Arrow Connector 29">
              <a:extLst>
                <a:ext uri="{FF2B5EF4-FFF2-40B4-BE49-F238E27FC236}">
                  <a16:creationId xmlns:a16="http://schemas.microsoft.com/office/drawing/2014/main" xmlns="" id="{060780F2-9882-4AE3-B671-C8764D91C4A8}"/>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4221FE-FE33-4F68-9557-7466B3A14F7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E36203F-7791-4905-B9CC-8377FAAC5475}"/>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783762C3-9131-4B5B-84A2-43F2C9279A60}"/>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34" name="Table 15">
            <a:extLst>
              <a:ext uri="{FF2B5EF4-FFF2-40B4-BE49-F238E27FC236}">
                <a16:creationId xmlns:a16="http://schemas.microsoft.com/office/drawing/2014/main" xmlns="" id="{A0804868-B1CD-408A-AE4E-F9584F4DF96A}"/>
              </a:ext>
            </a:extLst>
          </p:cNvPr>
          <p:cNvGraphicFramePr>
            <a:graphicFrameLocks noGrp="1"/>
          </p:cNvGraphicFramePr>
          <p:nvPr/>
        </p:nvGraphicFramePr>
        <p:xfrm>
          <a:off x="6322373" y="251349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35" name="TextBox 34">
            <a:extLst>
              <a:ext uri="{FF2B5EF4-FFF2-40B4-BE49-F238E27FC236}">
                <a16:creationId xmlns:a16="http://schemas.microsoft.com/office/drawing/2014/main" xmlns="" id="{E359FAEA-2401-4062-A73E-65AFC7E7540D}"/>
              </a:ext>
            </a:extLst>
          </p:cNvPr>
          <p:cNvSpPr txBox="1"/>
          <p:nvPr/>
        </p:nvSpPr>
        <p:spPr>
          <a:xfrm>
            <a:off x="6440043" y="2495008"/>
            <a:ext cx="316523"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c</a:t>
            </a:r>
            <a:endParaRPr lang="en-US" sz="1350" baseline="-25000" dirty="0">
              <a:solidFill>
                <a:prstClr val="black"/>
              </a:solidFill>
            </a:endParaRPr>
          </a:p>
        </p:txBody>
      </p:sp>
      <p:cxnSp>
        <p:nvCxnSpPr>
          <p:cNvPr id="36" name="Straight Arrow Connector 35">
            <a:extLst>
              <a:ext uri="{FF2B5EF4-FFF2-40B4-BE49-F238E27FC236}">
                <a16:creationId xmlns:a16="http://schemas.microsoft.com/office/drawing/2014/main" xmlns="" id="{FCD98EBC-1C87-4A0F-BFAD-026636AB7D26}"/>
              </a:ext>
            </a:extLst>
          </p:cNvPr>
          <p:cNvCxnSpPr>
            <a:cxnSpLocks/>
          </p:cNvCxnSpPr>
          <p:nvPr/>
        </p:nvCxnSpPr>
        <p:spPr>
          <a:xfrm>
            <a:off x="5985451" y="263350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xmlns="" id="{93D7888D-BA1D-4DD0-A2F0-D2D054D96F43}"/>
              </a:ext>
            </a:extLst>
          </p:cNvPr>
          <p:cNvGrpSpPr/>
          <p:nvPr/>
        </p:nvGrpSpPr>
        <p:grpSpPr>
          <a:xfrm>
            <a:off x="7069059" y="2582014"/>
            <a:ext cx="521007" cy="141089"/>
            <a:chOff x="3222481" y="3520360"/>
            <a:chExt cx="694676" cy="188119"/>
          </a:xfrm>
        </p:grpSpPr>
        <p:cxnSp>
          <p:nvCxnSpPr>
            <p:cNvPr id="38" name="Straight Arrow Connector 37">
              <a:extLst>
                <a:ext uri="{FF2B5EF4-FFF2-40B4-BE49-F238E27FC236}">
                  <a16:creationId xmlns:a16="http://schemas.microsoft.com/office/drawing/2014/main" xmlns="" id="{BA6332F2-5187-453A-BE52-4EA1E67D9BF0}"/>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D6DF3D59-BC9E-4D8B-8952-DF1B4EF8D9E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640FE48-2526-43E9-8ED4-4AA5AF4CA8AD}"/>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4D02B5E-D438-4142-9753-FD7966E1F8B4}"/>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xmlns="" id="{01FA939B-912E-4159-A195-299AC45CC122}"/>
              </a:ext>
            </a:extLst>
          </p:cNvPr>
          <p:cNvSpPr txBox="1"/>
          <p:nvPr/>
        </p:nvSpPr>
        <p:spPr>
          <a:xfrm>
            <a:off x="454372" y="2042904"/>
            <a:ext cx="1632950" cy="553998"/>
          </a:xfrm>
          <a:prstGeom prst="rect">
            <a:avLst/>
          </a:prstGeom>
          <a:noFill/>
        </p:spPr>
        <p:txBody>
          <a:bodyPr wrap="square" rtlCol="0">
            <a:spAutoFit/>
          </a:bodyPr>
          <a:lstStyle/>
          <a:p>
            <a:r>
              <a:rPr lang="en-US" sz="1500" b="1" dirty="0">
                <a:solidFill>
                  <a:srgbClr val="4472C4">
                    <a:lumMod val="75000"/>
                  </a:srgbClr>
                </a:solidFill>
              </a:rPr>
              <a:t>Hash (    </a:t>
            </a:r>
            <a:r>
              <a:rPr lang="en-US" sz="1350" dirty="0">
                <a:solidFill>
                  <a:prstClr val="black"/>
                </a:solidFill>
              </a:rPr>
              <a:t>key ( </a:t>
            </a:r>
            <a:r>
              <a:rPr lang="en-US" sz="1350" dirty="0" err="1">
                <a:solidFill>
                  <a:prstClr val="black"/>
                </a:solidFill>
              </a:rPr>
              <a:t>e</a:t>
            </a:r>
            <a:r>
              <a:rPr lang="en-US" sz="1350" baseline="-25000" dirty="0" err="1">
                <a:solidFill>
                  <a:prstClr val="black"/>
                </a:solidFill>
              </a:rPr>
              <a:t>w</a:t>
            </a:r>
            <a:r>
              <a:rPr lang="en-US" sz="1350" baseline="-25000" dirty="0">
                <a:solidFill>
                  <a:prstClr val="black"/>
                </a:solidFill>
              </a:rPr>
              <a:t> </a:t>
            </a:r>
            <a:r>
              <a:rPr lang="en-US" sz="1350" dirty="0">
                <a:solidFill>
                  <a:prstClr val="black"/>
                </a:solidFill>
              </a:rPr>
              <a:t>)    </a:t>
            </a:r>
            <a:r>
              <a:rPr lang="en-US" sz="1500" b="1" dirty="0">
                <a:solidFill>
                  <a:srgbClr val="4472C4">
                    <a:lumMod val="75000"/>
                  </a:srgbClr>
                </a:solidFill>
              </a:rPr>
              <a:t>)</a:t>
            </a:r>
            <a:endParaRPr lang="en-US" sz="1350" b="1" dirty="0">
              <a:solidFill>
                <a:srgbClr val="4472C4">
                  <a:lumMod val="75000"/>
                </a:srgbClr>
              </a:solidFill>
            </a:endParaRPr>
          </a:p>
        </p:txBody>
      </p:sp>
      <p:sp>
        <p:nvSpPr>
          <p:cNvPr id="60" name="TextBox 59">
            <a:extLst>
              <a:ext uri="{FF2B5EF4-FFF2-40B4-BE49-F238E27FC236}">
                <a16:creationId xmlns:a16="http://schemas.microsoft.com/office/drawing/2014/main" xmlns="" id="{C4C5FFC9-D73B-48EF-A75C-4EA0676364FE}"/>
              </a:ext>
            </a:extLst>
          </p:cNvPr>
          <p:cNvSpPr txBox="1"/>
          <p:nvPr/>
        </p:nvSpPr>
        <p:spPr>
          <a:xfrm>
            <a:off x="2014856" y="2041224"/>
            <a:ext cx="550095" cy="323165"/>
          </a:xfrm>
          <a:prstGeom prst="rect">
            <a:avLst/>
          </a:prstGeom>
          <a:noFill/>
        </p:spPr>
        <p:txBody>
          <a:bodyPr wrap="square" rtlCol="0">
            <a:spAutoFit/>
          </a:bodyPr>
          <a:lstStyle/>
          <a:p>
            <a:r>
              <a:rPr lang="en-US" sz="1500" b="1" dirty="0">
                <a:solidFill>
                  <a:srgbClr val="4472C4">
                    <a:lumMod val="75000"/>
                  </a:srgbClr>
                </a:solidFill>
              </a:rPr>
              <a:t>= 2</a:t>
            </a:r>
          </a:p>
        </p:txBody>
      </p:sp>
      <p:sp>
        <p:nvSpPr>
          <p:cNvPr id="58" name="Arrow: Right 57">
            <a:extLst>
              <a:ext uri="{FF2B5EF4-FFF2-40B4-BE49-F238E27FC236}">
                <a16:creationId xmlns:a16="http://schemas.microsoft.com/office/drawing/2014/main" xmlns="" id="{6663B31A-ECC9-4D3C-B07C-45B18399B6AB}"/>
              </a:ext>
            </a:extLst>
          </p:cNvPr>
          <p:cNvSpPr/>
          <p:nvPr/>
        </p:nvSpPr>
        <p:spPr>
          <a:xfrm rot="5400000">
            <a:off x="6066570" y="2743842"/>
            <a:ext cx="1371600" cy="13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6" name="3">
            <a:extLst>
              <a:ext uri="{FF2B5EF4-FFF2-40B4-BE49-F238E27FC236}">
                <a16:creationId xmlns:a16="http://schemas.microsoft.com/office/drawing/2014/main" xmlns="" id="{17EB4A69-2F46-4270-8F25-E1DAECC1EEEA}"/>
              </a:ext>
            </a:extLst>
          </p:cNvPr>
          <p:cNvSpPr txBox="1"/>
          <p:nvPr/>
        </p:nvSpPr>
        <p:spPr>
          <a:xfrm>
            <a:off x="6656279" y="1783559"/>
            <a:ext cx="259831" cy="323165"/>
          </a:xfrm>
          <a:prstGeom prst="rect">
            <a:avLst/>
          </a:prstGeom>
          <a:solidFill>
            <a:schemeClr val="bg1"/>
          </a:solidFill>
        </p:spPr>
        <p:txBody>
          <a:bodyPr wrap="square" rtlCol="0">
            <a:spAutoFit/>
          </a:bodyPr>
          <a:lstStyle/>
          <a:p>
            <a:r>
              <a:rPr lang="en-US" sz="1500" b="1" dirty="0">
                <a:solidFill>
                  <a:srgbClr val="4472C4">
                    <a:lumMod val="75000"/>
                  </a:srgbClr>
                </a:solidFill>
              </a:rPr>
              <a:t>3</a:t>
            </a:r>
          </a:p>
        </p:txBody>
      </p:sp>
      <p:sp>
        <p:nvSpPr>
          <p:cNvPr id="67" name="Rectangle 66">
            <a:extLst>
              <a:ext uri="{FF2B5EF4-FFF2-40B4-BE49-F238E27FC236}">
                <a16:creationId xmlns:a16="http://schemas.microsoft.com/office/drawing/2014/main" xmlns="" id="{7DF5420C-A706-417C-BD75-AF837AEFB321}"/>
              </a:ext>
            </a:extLst>
          </p:cNvPr>
          <p:cNvSpPr/>
          <p:nvPr/>
        </p:nvSpPr>
        <p:spPr>
          <a:xfrm>
            <a:off x="309794" y="4158412"/>
            <a:ext cx="2023503" cy="300082"/>
          </a:xfrm>
          <a:prstGeom prst="rect">
            <a:avLst/>
          </a:prstGeom>
        </p:spPr>
        <p:txBody>
          <a:bodyPr wrap="none">
            <a:spAutoFit/>
          </a:bodyPr>
          <a:lstStyle/>
          <a:p>
            <a:r>
              <a:rPr lang="en-US" sz="1350" b="1" dirty="0">
                <a:solidFill>
                  <a:prstClr val="black"/>
                </a:solidFill>
              </a:rPr>
              <a:t>Expected time to search =</a:t>
            </a:r>
          </a:p>
        </p:txBody>
      </p:sp>
      <p:sp>
        <p:nvSpPr>
          <p:cNvPr id="71" name="TextBox 70">
            <a:extLst>
              <a:ext uri="{FF2B5EF4-FFF2-40B4-BE49-F238E27FC236}">
                <a16:creationId xmlns:a16="http://schemas.microsoft.com/office/drawing/2014/main" xmlns="" id="{5C07363B-30F8-4B3F-B505-B1D6D6F87890}"/>
              </a:ext>
            </a:extLst>
          </p:cNvPr>
          <p:cNvSpPr txBox="1"/>
          <p:nvPr/>
        </p:nvSpPr>
        <p:spPr>
          <a:xfrm>
            <a:off x="454371" y="1704176"/>
            <a:ext cx="2229826" cy="369332"/>
          </a:xfrm>
          <a:prstGeom prst="rect">
            <a:avLst/>
          </a:prstGeom>
          <a:noFill/>
        </p:spPr>
        <p:txBody>
          <a:bodyPr wrap="square" rtlCol="0">
            <a:spAutoFit/>
          </a:bodyPr>
          <a:lstStyle/>
          <a:p>
            <a:r>
              <a:rPr lang="en-US" b="1" dirty="0">
                <a:solidFill>
                  <a:srgbClr val="4472C4">
                    <a:lumMod val="75000"/>
                  </a:srgbClr>
                </a:solidFill>
              </a:rPr>
              <a:t>Deleting          </a:t>
            </a:r>
            <a:r>
              <a:rPr lang="en-US" b="1" dirty="0" err="1">
                <a:solidFill>
                  <a:srgbClr val="4472C4">
                    <a:lumMod val="75000"/>
                  </a:srgbClr>
                </a:solidFill>
              </a:rPr>
              <a:t>e</a:t>
            </a:r>
            <a:r>
              <a:rPr lang="en-US" b="1" baseline="-25000" dirty="0" err="1">
                <a:solidFill>
                  <a:srgbClr val="4472C4">
                    <a:lumMod val="75000"/>
                  </a:srgbClr>
                </a:solidFill>
              </a:rPr>
              <a:t>w</a:t>
            </a:r>
            <a:endParaRPr lang="en-US" b="1" baseline="-25000" dirty="0">
              <a:solidFill>
                <a:srgbClr val="4472C4">
                  <a:lumMod val="75000"/>
                </a:srgbClr>
              </a:solidFill>
            </a:endParaRPr>
          </a:p>
        </p:txBody>
      </p:sp>
      <p:sp>
        <p:nvSpPr>
          <p:cNvPr id="72" name="Freeform: Shape 71">
            <a:extLst>
              <a:ext uri="{FF2B5EF4-FFF2-40B4-BE49-F238E27FC236}">
                <a16:creationId xmlns:a16="http://schemas.microsoft.com/office/drawing/2014/main" xmlns="" id="{E1C6D03A-3F9F-4FF9-93A6-A5DFADFAC226}"/>
              </a:ext>
            </a:extLst>
          </p:cNvPr>
          <p:cNvSpPr/>
          <p:nvPr/>
        </p:nvSpPr>
        <p:spPr>
          <a:xfrm>
            <a:off x="2447583" y="2234899"/>
            <a:ext cx="841021" cy="1333166"/>
          </a:xfrm>
          <a:custGeom>
            <a:avLst/>
            <a:gdLst>
              <a:gd name="connsiteX0" fmla="*/ 12784 w 1281145"/>
              <a:gd name="connsiteY0" fmla="*/ 0 h 1209368"/>
              <a:gd name="connsiteX1" fmla="*/ 263507 w 1281145"/>
              <a:gd name="connsiteY1" fmla="*/ 250722 h 1209368"/>
              <a:gd name="connsiteX2" fmla="*/ 42281 w 1281145"/>
              <a:gd name="connsiteY2" fmla="*/ 855406 h 1209368"/>
              <a:gd name="connsiteX3" fmla="*/ 1281145 w 1281145"/>
              <a:gd name="connsiteY3" fmla="*/ 1209368 h 1209368"/>
            </a:gdLst>
            <a:ahLst/>
            <a:cxnLst>
              <a:cxn ang="0">
                <a:pos x="connsiteX0" y="connsiteY0"/>
              </a:cxn>
              <a:cxn ang="0">
                <a:pos x="connsiteX1" y="connsiteY1"/>
              </a:cxn>
              <a:cxn ang="0">
                <a:pos x="connsiteX2" y="connsiteY2"/>
              </a:cxn>
              <a:cxn ang="0">
                <a:pos x="connsiteX3" y="connsiteY3"/>
              </a:cxn>
            </a:cxnLst>
            <a:rect l="l" t="t" r="r" b="b"/>
            <a:pathLst>
              <a:path w="1281145" h="1209368">
                <a:moveTo>
                  <a:pt x="12784" y="0"/>
                </a:moveTo>
                <a:cubicBezTo>
                  <a:pt x="135687" y="54077"/>
                  <a:pt x="258591" y="108154"/>
                  <a:pt x="263507" y="250722"/>
                </a:cubicBezTo>
                <a:cubicBezTo>
                  <a:pt x="268423" y="393290"/>
                  <a:pt x="-127325" y="695632"/>
                  <a:pt x="42281" y="855406"/>
                </a:cubicBezTo>
                <a:cubicBezTo>
                  <a:pt x="211887" y="1015180"/>
                  <a:pt x="746516" y="1112274"/>
                  <a:pt x="1281145" y="1209368"/>
                </a:cubicBezTo>
              </a:path>
            </a:pathLst>
          </a:custGeom>
          <a:noFill/>
          <a:ln>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extBox 1">
            <a:extLst>
              <a:ext uri="{FF2B5EF4-FFF2-40B4-BE49-F238E27FC236}">
                <a16:creationId xmlns:a16="http://schemas.microsoft.com/office/drawing/2014/main" xmlns="" id="{F8761D3B-FBF9-4C67-869C-D41072BE970E}"/>
              </a:ext>
            </a:extLst>
          </p:cNvPr>
          <p:cNvSpPr txBox="1"/>
          <p:nvPr/>
        </p:nvSpPr>
        <p:spPr>
          <a:xfrm>
            <a:off x="7590066" y="1769615"/>
            <a:ext cx="924929" cy="507831"/>
          </a:xfrm>
          <a:prstGeom prst="rect">
            <a:avLst/>
          </a:prstGeom>
          <a:noFill/>
        </p:spPr>
        <p:txBody>
          <a:bodyPr wrap="square" rtlCol="0">
            <a:spAutoFit/>
          </a:bodyPr>
          <a:lstStyle/>
          <a:p>
            <a:pPr algn="ctr"/>
            <a:r>
              <a:rPr lang="en-US" sz="1350" dirty="0">
                <a:solidFill>
                  <a:prstClr val="black"/>
                </a:solidFill>
              </a:rPr>
              <a:t>Length of the chain</a:t>
            </a:r>
          </a:p>
        </p:txBody>
      </p:sp>
      <p:sp>
        <p:nvSpPr>
          <p:cNvPr id="3" name="Arrow: Right 2">
            <a:extLst>
              <a:ext uri="{FF2B5EF4-FFF2-40B4-BE49-F238E27FC236}">
                <a16:creationId xmlns:a16="http://schemas.microsoft.com/office/drawing/2014/main" xmlns="" id="{AD41409C-C89D-4390-B050-74D8A712A0AF}"/>
              </a:ext>
            </a:extLst>
          </p:cNvPr>
          <p:cNvSpPr/>
          <p:nvPr/>
        </p:nvSpPr>
        <p:spPr>
          <a:xfrm>
            <a:off x="7300809" y="1930249"/>
            <a:ext cx="203175" cy="11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xmlns="" id="{1E179344-6B59-494D-999D-40D33F0AB639}"/>
                  </a:ext>
                </a:extLst>
              </p:cNvPr>
              <p:cNvSpPr txBox="1"/>
              <p:nvPr/>
            </p:nvSpPr>
            <p:spPr>
              <a:xfrm>
                <a:off x="2379121" y="4548796"/>
                <a:ext cx="2050004"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68" name="TextBox 67">
                <a:extLst>
                  <a:ext uri="{FF2B5EF4-FFF2-40B4-BE49-F238E27FC236}">
                    <a16:creationId xmlns:a16="http://schemas.microsoft.com/office/drawing/2014/main" id="{1E179344-6B59-494D-999D-40D33F0AB639}"/>
                  </a:ext>
                </a:extLst>
              </p:cNvPr>
              <p:cNvSpPr txBox="1">
                <a:spLocks noRot="1" noChangeAspect="1" noMove="1" noResize="1" noEditPoints="1" noAdjustHandles="1" noChangeArrowheads="1" noChangeShapeType="1" noTextEdit="1"/>
              </p:cNvSpPr>
              <p:nvPr/>
            </p:nvSpPr>
            <p:spPr>
              <a:xfrm>
                <a:off x="2379121" y="3691545"/>
                <a:ext cx="2050004" cy="323165"/>
              </a:xfrm>
              <a:prstGeom prst="rect">
                <a:avLst/>
              </a:prstGeom>
              <a:blipFill>
                <a:blip r:embed="rId4"/>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xmlns="" id="{6FBFFBF7-5A4E-46EA-BD33-DC54414FEA79}"/>
                  </a:ext>
                </a:extLst>
              </p:cNvPr>
              <p:cNvSpPr txBox="1"/>
              <p:nvPr/>
            </p:nvSpPr>
            <p:spPr>
              <a:xfrm>
                <a:off x="2684198" y="4568714"/>
                <a:ext cx="1390917" cy="323165"/>
              </a:xfrm>
              <a:prstGeom prst="rect">
                <a:avLst/>
              </a:prstGeom>
              <a:noFill/>
            </p:spPr>
            <p:txBody>
              <a:bodyPr wrap="square" rtlCol="0">
                <a:spAutoFit/>
              </a:bodyPr>
              <a:lstStyle/>
              <a:p>
                <a:r>
                  <a:rPr lang="en-US" sz="1500" b="1" dirty="0">
                    <a:solidFill>
                      <a:prstClr val="black"/>
                    </a:solidFill>
                  </a:rPr>
                  <a:t> 1    + </a:t>
                </a:r>
                <a14:m>
                  <m:oMath xmlns:m="http://schemas.openxmlformats.org/officeDocument/2006/math">
                    <m:r>
                      <a:rPr lang="en-US" sz="1500" b="1" dirty="0">
                        <a:solidFill>
                          <a:prstClr val="black"/>
                        </a:solidFill>
                        <a:latin typeface="Cambria Math" panose="02040503050406030204" pitchFamily="18" charset="0"/>
                        <a:ea typeface="Cambria Math" panose="02040503050406030204" pitchFamily="18" charset="0"/>
                      </a:rPr>
                      <m:t>  </m:t>
                    </m:r>
                    <m:r>
                      <a:rPr lang="en-US" sz="1500" b="1" i="1" dirty="0">
                        <a:solidFill>
                          <a:prstClr val="black"/>
                        </a:solidFill>
                        <a:latin typeface="Cambria Math" panose="02040503050406030204" pitchFamily="18" charset="0"/>
                        <a:ea typeface="Cambria Math" panose="02040503050406030204" pitchFamily="18" charset="0"/>
                      </a:rPr>
                      <m:t>𝜶</m:t>
                    </m:r>
                  </m:oMath>
                </a14:m>
                <a:r>
                  <a:rPr lang="en-US" sz="1500" b="1" dirty="0">
                    <a:solidFill>
                      <a:prstClr val="black"/>
                    </a:solidFill>
                  </a:rPr>
                  <a:t>    +   1</a:t>
                </a:r>
              </a:p>
            </p:txBody>
          </p:sp>
        </mc:Choice>
        <mc:Fallback xmlns="">
          <p:sp>
            <p:nvSpPr>
              <p:cNvPr id="69" name="TextBox 68">
                <a:extLst>
                  <a:ext uri="{FF2B5EF4-FFF2-40B4-BE49-F238E27FC236}">
                    <a16:creationId xmlns:a16="http://schemas.microsoft.com/office/drawing/2014/main" id="{6FBFFBF7-5A4E-46EA-BD33-DC54414FEA79}"/>
                  </a:ext>
                </a:extLst>
              </p:cNvPr>
              <p:cNvSpPr txBox="1">
                <a:spLocks noRot="1" noChangeAspect="1" noMove="1" noResize="1" noEditPoints="1" noAdjustHandles="1" noChangeArrowheads="1" noChangeShapeType="1" noTextEdit="1"/>
              </p:cNvSpPr>
              <p:nvPr/>
            </p:nvSpPr>
            <p:spPr>
              <a:xfrm>
                <a:off x="2684197" y="3711463"/>
                <a:ext cx="1390917" cy="323165"/>
              </a:xfrm>
              <a:prstGeom prst="rect">
                <a:avLst/>
              </a:prstGeom>
              <a:blipFill>
                <a:blip r:embed="rId5"/>
                <a:stretch>
                  <a:fillRect t="-3774" b="-18868"/>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xmlns="" id="{34606167-AD9A-42F2-B01A-CD218893FADC}"/>
              </a:ext>
            </a:extLst>
          </p:cNvPr>
          <p:cNvSpPr/>
          <p:nvPr/>
        </p:nvSpPr>
        <p:spPr>
          <a:xfrm>
            <a:off x="309793" y="4559856"/>
            <a:ext cx="2011448" cy="300082"/>
          </a:xfrm>
          <a:prstGeom prst="rect">
            <a:avLst/>
          </a:prstGeom>
        </p:spPr>
        <p:txBody>
          <a:bodyPr wrap="none">
            <a:spAutoFit/>
          </a:bodyPr>
          <a:lstStyle/>
          <a:p>
            <a:r>
              <a:rPr lang="en-US" sz="1350" b="1" dirty="0">
                <a:solidFill>
                  <a:prstClr val="black"/>
                </a:solidFill>
              </a:rPr>
              <a:t>Expected time to delete =</a:t>
            </a:r>
          </a:p>
        </p:txBody>
      </p:sp>
      <p:sp>
        <p:nvSpPr>
          <p:cNvPr id="4" name="Arrow: Right 3">
            <a:extLst>
              <a:ext uri="{FF2B5EF4-FFF2-40B4-BE49-F238E27FC236}">
                <a16:creationId xmlns:a16="http://schemas.microsoft.com/office/drawing/2014/main" xmlns="" id="{C8C31E7C-A32B-4768-892C-C15A3298C648}"/>
              </a:ext>
            </a:extLst>
          </p:cNvPr>
          <p:cNvSpPr/>
          <p:nvPr/>
        </p:nvSpPr>
        <p:spPr>
          <a:xfrm>
            <a:off x="4242023" y="4638675"/>
            <a:ext cx="187103" cy="14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xmlns="" id="{DC0CC6FA-F73D-420A-A027-47A9F0D056DA}"/>
                  </a:ext>
                </a:extLst>
              </p:cNvPr>
              <p:cNvSpPr txBox="1"/>
              <p:nvPr/>
            </p:nvSpPr>
            <p:spPr>
              <a:xfrm>
                <a:off x="4455194" y="4548796"/>
                <a:ext cx="2050004"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73" name="TextBox 72">
                <a:extLst>
                  <a:ext uri="{FF2B5EF4-FFF2-40B4-BE49-F238E27FC236}">
                    <a16:creationId xmlns:a16="http://schemas.microsoft.com/office/drawing/2014/main" id="{DC0CC6FA-F73D-420A-A027-47A9F0D056DA}"/>
                  </a:ext>
                </a:extLst>
              </p:cNvPr>
              <p:cNvSpPr txBox="1">
                <a:spLocks noRot="1" noChangeAspect="1" noMove="1" noResize="1" noEditPoints="1" noAdjustHandles="1" noChangeArrowheads="1" noChangeShapeType="1" noTextEdit="1"/>
              </p:cNvSpPr>
              <p:nvPr/>
            </p:nvSpPr>
            <p:spPr>
              <a:xfrm>
                <a:off x="4455194" y="3691545"/>
                <a:ext cx="2050004" cy="323165"/>
              </a:xfrm>
              <a:prstGeom prst="rect">
                <a:avLst/>
              </a:prstGeom>
              <a:blipFill>
                <a:blip r:embed="rId6"/>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xmlns="" id="{4DD0A936-EACD-4C6F-9094-1F91C7F99F42}"/>
                  </a:ext>
                </a:extLst>
              </p:cNvPr>
              <p:cNvSpPr txBox="1"/>
              <p:nvPr/>
            </p:nvSpPr>
            <p:spPr>
              <a:xfrm>
                <a:off x="4760270" y="4568714"/>
                <a:ext cx="869006" cy="323165"/>
              </a:xfrm>
              <a:prstGeom prst="rect">
                <a:avLst/>
              </a:prstGeom>
              <a:noFill/>
            </p:spPr>
            <p:txBody>
              <a:bodyPr wrap="square" rtlCol="0">
                <a:spAutoFit/>
              </a:bodyPr>
              <a:lstStyle/>
              <a:p>
                <a:r>
                  <a:rPr lang="en-US" sz="1500" b="1" dirty="0">
                    <a:solidFill>
                      <a:prstClr val="black"/>
                    </a:solidFill>
                  </a:rPr>
                  <a:t> 1    + </a:t>
                </a:r>
                <a14:m>
                  <m:oMath xmlns:m="http://schemas.openxmlformats.org/officeDocument/2006/math">
                    <m:r>
                      <a:rPr lang="en-US" sz="1500" b="1" dirty="0">
                        <a:solidFill>
                          <a:prstClr val="black"/>
                        </a:solidFill>
                        <a:latin typeface="Cambria Math" panose="02040503050406030204" pitchFamily="18" charset="0"/>
                        <a:ea typeface="Cambria Math" panose="02040503050406030204" pitchFamily="18" charset="0"/>
                      </a:rPr>
                      <m:t>  </m:t>
                    </m:r>
                    <m:r>
                      <a:rPr lang="en-US" sz="1500" b="1" i="1" dirty="0">
                        <a:solidFill>
                          <a:prstClr val="black"/>
                        </a:solidFill>
                        <a:latin typeface="Cambria Math" panose="02040503050406030204" pitchFamily="18" charset="0"/>
                        <a:ea typeface="Cambria Math" panose="02040503050406030204" pitchFamily="18" charset="0"/>
                      </a:rPr>
                      <m:t>𝜶</m:t>
                    </m:r>
                  </m:oMath>
                </a14:m>
                <a:r>
                  <a:rPr lang="en-US" sz="1500" b="1" dirty="0">
                    <a:solidFill>
                      <a:prstClr val="black"/>
                    </a:solidFill>
                  </a:rPr>
                  <a:t>    </a:t>
                </a:r>
              </a:p>
            </p:txBody>
          </p:sp>
        </mc:Choice>
        <mc:Fallback xmlns="">
          <p:sp>
            <p:nvSpPr>
              <p:cNvPr id="74" name="TextBox 73">
                <a:extLst>
                  <a:ext uri="{FF2B5EF4-FFF2-40B4-BE49-F238E27FC236}">
                    <a16:creationId xmlns:a16="http://schemas.microsoft.com/office/drawing/2014/main" id="{4DD0A936-EACD-4C6F-9094-1F91C7F99F42}"/>
                  </a:ext>
                </a:extLst>
              </p:cNvPr>
              <p:cNvSpPr txBox="1">
                <a:spLocks noRot="1" noChangeAspect="1" noMove="1" noResize="1" noEditPoints="1" noAdjustHandles="1" noChangeArrowheads="1" noChangeShapeType="1" noTextEdit="1"/>
              </p:cNvSpPr>
              <p:nvPr/>
            </p:nvSpPr>
            <p:spPr>
              <a:xfrm>
                <a:off x="4760270" y="3711463"/>
                <a:ext cx="869006" cy="323165"/>
              </a:xfrm>
              <a:prstGeom prst="rect">
                <a:avLst/>
              </a:prstGeom>
              <a:blipFill>
                <a:blip r:embed="rId7"/>
                <a:stretch>
                  <a:fillRect t="-3774" b="-18868"/>
                </a:stretch>
              </a:blipFill>
            </p:spPr>
            <p:txBody>
              <a:bodyPr/>
              <a:lstStyle/>
              <a:p>
                <a:r>
                  <a:rPr lang="en-US">
                    <a:noFill/>
                  </a:rPr>
                  <a:t> </a:t>
                </a:r>
              </a:p>
            </p:txBody>
          </p:sp>
        </mc:Fallback>
      </mc:AlternateContent>
    </p:spTree>
    <p:extLst>
      <p:ext uri="{BB962C8B-B14F-4D97-AF65-F5344CB8AC3E}">
        <p14:creationId xmlns:p14="http://schemas.microsoft.com/office/powerpoint/2010/main" val="19241669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35" presetClass="path" presetSubtype="0" accel="50000" decel="50000" fill="hold" nodeType="withEffect">
                                  <p:stCondLst>
                                    <p:cond delay="0"/>
                                  </p:stCondLst>
                                  <p:childTnLst>
                                    <p:animMotion origin="layout" path="M 2.5E-6 -3.33333E-6 L -0.11198 -3.33333E-6 " pathEditMode="relative" rAng="0" ptsTypes="AA">
                                      <p:cBhvr>
                                        <p:cTn id="24" dur="2000" fill="hold"/>
                                        <p:tgtEl>
                                          <p:spTgt spid="14"/>
                                        </p:tgtEl>
                                        <p:attrNameLst>
                                          <p:attrName>ppt_x</p:attrName>
                                          <p:attrName>ppt_y</p:attrName>
                                        </p:attrNameLst>
                                      </p:cBhvr>
                                      <p:rCtr x="-5599" y="0"/>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fade">
                                      <p:cBhvr>
                                        <p:cTn id="4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8" grpId="0"/>
      <p:bldP spid="69" grpId="0"/>
      <p:bldP spid="70" grpId="0"/>
      <p:bldP spid="4" grpId="0" animBg="1"/>
      <p:bldP spid="73" grpId="0"/>
      <p:bldP spid="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6FC8B446-DCEE-4FFC-B7A0-C676BB55D3DB}"/>
              </a:ext>
            </a:extLst>
          </p:cNvPr>
          <p:cNvSpPr/>
          <p:nvPr/>
        </p:nvSpPr>
        <p:spPr>
          <a:xfrm>
            <a:off x="498403" y="1344082"/>
            <a:ext cx="8100392" cy="507831"/>
          </a:xfrm>
          <a:prstGeom prst="rect">
            <a:avLst/>
          </a:prstGeom>
        </p:spPr>
        <p:txBody>
          <a:bodyPr wrap="square">
            <a:spAutoFit/>
          </a:bodyPr>
          <a:lstStyle/>
          <a:p>
            <a:pPr algn="just"/>
            <a:r>
              <a:rPr lang="en-US" sz="1350" dirty="0">
                <a:solidFill>
                  <a:prstClr val="black"/>
                </a:solidFill>
                <a:latin typeface="urw-din"/>
              </a:rPr>
              <a:t>under the assumption that </a:t>
            </a:r>
            <a:r>
              <a:rPr lang="en-US" sz="1350" b="1" dirty="0">
                <a:solidFill>
                  <a:prstClr val="black"/>
                </a:solidFill>
                <a:latin typeface="urw-din"/>
              </a:rPr>
              <a:t>each key </a:t>
            </a:r>
            <a:r>
              <a:rPr lang="en-US" sz="1350" dirty="0">
                <a:solidFill>
                  <a:prstClr val="black"/>
                </a:solidFill>
                <a:latin typeface="urw-din"/>
              </a:rPr>
              <a:t>is </a:t>
            </a:r>
            <a:r>
              <a:rPr lang="en-US" sz="1350" b="1" dirty="0">
                <a:solidFill>
                  <a:prstClr val="black"/>
                </a:solidFill>
                <a:latin typeface="urw-din"/>
              </a:rPr>
              <a:t>equally likely </a:t>
            </a:r>
            <a:r>
              <a:rPr lang="en-US" sz="1350" dirty="0">
                <a:solidFill>
                  <a:prstClr val="black"/>
                </a:solidFill>
                <a:latin typeface="urw-din"/>
              </a:rPr>
              <a:t>to be hashed to any slot of table (</a:t>
            </a:r>
            <a:r>
              <a:rPr lang="en-US" sz="1350" b="1" dirty="0">
                <a:solidFill>
                  <a:prstClr val="black"/>
                </a:solidFill>
                <a:latin typeface="urw-din"/>
              </a:rPr>
              <a:t>simple uniform hashing</a:t>
            </a:r>
            <a:r>
              <a:rPr lang="en-US" sz="1350" dirty="0">
                <a:solidFill>
                  <a:prstClr val="black"/>
                </a:solidFill>
                <a:latin typeface="urw-din"/>
              </a:rPr>
              <a:t>),</a:t>
            </a:r>
          </a:p>
        </p:txBody>
      </p:sp>
      <p:graphicFrame>
        <p:nvGraphicFramePr>
          <p:cNvPr id="6" name="Table 10">
            <a:extLst>
              <a:ext uri="{FF2B5EF4-FFF2-40B4-BE49-F238E27FC236}">
                <a16:creationId xmlns:a16="http://schemas.microsoft.com/office/drawing/2014/main" xmlns="" id="{C09B53EE-9E92-4B8D-A368-5D47C06D37DE}"/>
              </a:ext>
            </a:extLst>
          </p:cNvPr>
          <p:cNvGraphicFramePr>
            <a:graphicFrameLocks noGrp="1"/>
          </p:cNvGraphicFramePr>
          <p:nvPr/>
        </p:nvGraphicFramePr>
        <p:xfrm>
          <a:off x="3699976" y="2381183"/>
          <a:ext cx="375138" cy="1405077"/>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xmlns="" val="2708996704"/>
                    </a:ext>
                  </a:extLst>
                </a:gridCol>
              </a:tblGrid>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468359">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bl>
          </a:graphicData>
        </a:graphic>
      </p:graphicFrame>
      <p:sp>
        <p:nvSpPr>
          <p:cNvPr id="7" name="TextBox 6">
            <a:extLst>
              <a:ext uri="{FF2B5EF4-FFF2-40B4-BE49-F238E27FC236}">
                <a16:creationId xmlns:a16="http://schemas.microsoft.com/office/drawing/2014/main" xmlns="" id="{BB8D4E84-CEEA-46C4-961C-A61BE8C64CD8}"/>
              </a:ext>
            </a:extLst>
          </p:cNvPr>
          <p:cNvSpPr txBox="1"/>
          <p:nvPr/>
        </p:nvSpPr>
        <p:spPr>
          <a:xfrm>
            <a:off x="3308948" y="3415773"/>
            <a:ext cx="395262" cy="300082"/>
          </a:xfrm>
          <a:prstGeom prst="rect">
            <a:avLst/>
          </a:prstGeom>
          <a:noFill/>
        </p:spPr>
        <p:txBody>
          <a:bodyPr wrap="square" rtlCol="0">
            <a:spAutoFit/>
          </a:bodyPr>
          <a:lstStyle/>
          <a:p>
            <a:pPr algn="ctr"/>
            <a:r>
              <a:rPr lang="en-US" sz="1350" dirty="0">
                <a:solidFill>
                  <a:prstClr val="black"/>
                </a:solidFill>
              </a:rPr>
              <a:t>2</a:t>
            </a:r>
          </a:p>
        </p:txBody>
      </p:sp>
      <p:sp>
        <p:nvSpPr>
          <p:cNvPr id="8" name="TextBox 7">
            <a:extLst>
              <a:ext uri="{FF2B5EF4-FFF2-40B4-BE49-F238E27FC236}">
                <a16:creationId xmlns:a16="http://schemas.microsoft.com/office/drawing/2014/main" xmlns="" id="{D520CC62-FBF1-4C26-8DF5-29F7BC0AE655}"/>
              </a:ext>
            </a:extLst>
          </p:cNvPr>
          <p:cNvSpPr txBox="1"/>
          <p:nvPr/>
        </p:nvSpPr>
        <p:spPr>
          <a:xfrm>
            <a:off x="3383454" y="2469737"/>
            <a:ext cx="247352" cy="300082"/>
          </a:xfrm>
          <a:prstGeom prst="rect">
            <a:avLst/>
          </a:prstGeom>
          <a:noFill/>
        </p:spPr>
        <p:txBody>
          <a:bodyPr wrap="square" rtlCol="0">
            <a:spAutoFit/>
          </a:bodyPr>
          <a:lstStyle/>
          <a:p>
            <a:r>
              <a:rPr lang="en-US" sz="1350" dirty="0">
                <a:solidFill>
                  <a:prstClr val="black"/>
                </a:solidFill>
              </a:rPr>
              <a:t>0</a:t>
            </a:r>
          </a:p>
        </p:txBody>
      </p:sp>
      <p:graphicFrame>
        <p:nvGraphicFramePr>
          <p:cNvPr id="9" name="Table 15">
            <a:extLst>
              <a:ext uri="{FF2B5EF4-FFF2-40B4-BE49-F238E27FC236}">
                <a16:creationId xmlns:a16="http://schemas.microsoft.com/office/drawing/2014/main" xmlns="" id="{1379C3B6-10B0-4E10-9FDD-09C0A9F943BA}"/>
              </a:ext>
            </a:extLst>
          </p:cNvPr>
          <p:cNvGraphicFramePr>
            <a:graphicFrameLocks noGrp="1"/>
          </p:cNvGraphicFramePr>
          <p:nvPr/>
        </p:nvGraphicFramePr>
        <p:xfrm>
          <a:off x="4242022"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10" name="Straight Arrow Connector 9">
            <a:extLst>
              <a:ext uri="{FF2B5EF4-FFF2-40B4-BE49-F238E27FC236}">
                <a16:creationId xmlns:a16="http://schemas.microsoft.com/office/drawing/2014/main" xmlns="" id="{794DCD10-9D89-49CC-8976-8D65042AA61C}"/>
              </a:ext>
            </a:extLst>
          </p:cNvPr>
          <p:cNvCxnSpPr>
            <a:cxnSpLocks/>
          </p:cNvCxnSpPr>
          <p:nvPr/>
        </p:nvCxnSpPr>
        <p:spPr>
          <a:xfrm>
            <a:off x="3887547"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F5E6F39-D604-4F52-9EC4-B8340D652F1F}"/>
              </a:ext>
            </a:extLst>
          </p:cNvPr>
          <p:cNvSpPr txBox="1"/>
          <p:nvPr/>
        </p:nvSpPr>
        <p:spPr>
          <a:xfrm>
            <a:off x="4359692" y="2938664"/>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k</a:t>
            </a:r>
            <a:endParaRPr lang="en-US" sz="1350" baseline="-25000" dirty="0">
              <a:solidFill>
                <a:prstClr val="black"/>
              </a:solidFill>
            </a:endParaRPr>
          </a:p>
        </p:txBody>
      </p:sp>
      <p:graphicFrame>
        <p:nvGraphicFramePr>
          <p:cNvPr id="22" name="Table 15">
            <a:extLst>
              <a:ext uri="{FF2B5EF4-FFF2-40B4-BE49-F238E27FC236}">
                <a16:creationId xmlns:a16="http://schemas.microsoft.com/office/drawing/2014/main" xmlns="" id="{61B9D5D4-45A1-44A3-9FBE-AEFFA5C952A3}"/>
              </a:ext>
            </a:extLst>
          </p:cNvPr>
          <p:cNvGraphicFramePr>
            <a:graphicFrameLocks noGrp="1"/>
          </p:cNvGraphicFramePr>
          <p:nvPr/>
        </p:nvGraphicFramePr>
        <p:xfrm>
          <a:off x="4251251" y="247977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3" name="TextBox 22">
            <a:extLst>
              <a:ext uri="{FF2B5EF4-FFF2-40B4-BE49-F238E27FC236}">
                <a16:creationId xmlns:a16="http://schemas.microsoft.com/office/drawing/2014/main" xmlns="" id="{3A05B9AB-4E27-4CAC-83AC-3259FA09F70F}"/>
              </a:ext>
            </a:extLst>
          </p:cNvPr>
          <p:cNvSpPr txBox="1"/>
          <p:nvPr/>
        </p:nvSpPr>
        <p:spPr>
          <a:xfrm>
            <a:off x="4368921" y="2479771"/>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a</a:t>
            </a:r>
            <a:endParaRPr lang="en-US" sz="1350" baseline="-25000" dirty="0">
              <a:solidFill>
                <a:prstClr val="black"/>
              </a:solidFill>
            </a:endParaRPr>
          </a:p>
        </p:txBody>
      </p:sp>
      <p:graphicFrame>
        <p:nvGraphicFramePr>
          <p:cNvPr id="24" name="Table 15">
            <a:extLst>
              <a:ext uri="{FF2B5EF4-FFF2-40B4-BE49-F238E27FC236}">
                <a16:creationId xmlns:a16="http://schemas.microsoft.com/office/drawing/2014/main" xmlns="" id="{623E6904-14BF-4F91-B2A0-FA70C890DE30}"/>
              </a:ext>
            </a:extLst>
          </p:cNvPr>
          <p:cNvGraphicFramePr>
            <a:graphicFrameLocks noGrp="1"/>
          </p:cNvGraphicFramePr>
          <p:nvPr/>
        </p:nvGraphicFramePr>
        <p:xfrm>
          <a:off x="4246256"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5" name="TextBox 24">
            <a:extLst>
              <a:ext uri="{FF2B5EF4-FFF2-40B4-BE49-F238E27FC236}">
                <a16:creationId xmlns:a16="http://schemas.microsoft.com/office/drawing/2014/main" xmlns="" id="{85FD1AC5-A499-4BF0-93A4-9858D62BD39F}"/>
              </a:ext>
            </a:extLst>
          </p:cNvPr>
          <p:cNvSpPr txBox="1"/>
          <p:nvPr/>
        </p:nvSpPr>
        <p:spPr>
          <a:xfrm>
            <a:off x="4363926" y="3410515"/>
            <a:ext cx="463499"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x</a:t>
            </a:r>
          </a:p>
        </p:txBody>
      </p:sp>
      <p:cxnSp>
        <p:nvCxnSpPr>
          <p:cNvPr id="28" name="Straight Arrow Connector 27">
            <a:extLst>
              <a:ext uri="{FF2B5EF4-FFF2-40B4-BE49-F238E27FC236}">
                <a16:creationId xmlns:a16="http://schemas.microsoft.com/office/drawing/2014/main" xmlns="" id="{B4BEA876-954D-47E7-B021-AF2564DDBABD}"/>
              </a:ext>
            </a:extLst>
          </p:cNvPr>
          <p:cNvCxnSpPr>
            <a:cxnSpLocks/>
          </p:cNvCxnSpPr>
          <p:nvPr/>
        </p:nvCxnSpPr>
        <p:spPr>
          <a:xfrm>
            <a:off x="3890389" y="259978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FCDB77B8-C506-4C32-9659-6322BB8451B2}"/>
              </a:ext>
            </a:extLst>
          </p:cNvPr>
          <p:cNvSpPr txBox="1"/>
          <p:nvPr/>
        </p:nvSpPr>
        <p:spPr>
          <a:xfrm>
            <a:off x="3383455" y="2945221"/>
            <a:ext cx="316523" cy="300082"/>
          </a:xfrm>
          <a:prstGeom prst="rect">
            <a:avLst/>
          </a:prstGeom>
          <a:noFill/>
        </p:spPr>
        <p:txBody>
          <a:bodyPr wrap="square" rtlCol="0">
            <a:spAutoFit/>
          </a:bodyPr>
          <a:lstStyle/>
          <a:p>
            <a:r>
              <a:rPr lang="en-US" sz="1350" dirty="0">
                <a:solidFill>
                  <a:prstClr val="black"/>
                </a:solidFill>
              </a:rPr>
              <a:t>1</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99D5EC46-3C1B-4C3A-A9BB-04C17BB987A0}"/>
                  </a:ext>
                </a:extLst>
              </p:cNvPr>
              <p:cNvSpPr txBox="1"/>
              <p:nvPr/>
            </p:nvSpPr>
            <p:spPr>
              <a:xfrm>
                <a:off x="2379122" y="4147353"/>
                <a:ext cx="1695992"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44" name="TextBox 43">
                <a:extLst>
                  <a:ext uri="{FF2B5EF4-FFF2-40B4-BE49-F238E27FC236}">
                    <a16:creationId xmlns:a16="http://schemas.microsoft.com/office/drawing/2014/main" id="{99D5EC46-3C1B-4C3A-A9BB-04C17BB987A0}"/>
                  </a:ext>
                </a:extLst>
              </p:cNvPr>
              <p:cNvSpPr txBox="1">
                <a:spLocks noRot="1" noChangeAspect="1" noMove="1" noResize="1" noEditPoints="1" noAdjustHandles="1" noChangeArrowheads="1" noChangeShapeType="1" noTextEdit="1"/>
              </p:cNvSpPr>
              <p:nvPr/>
            </p:nvSpPr>
            <p:spPr>
              <a:xfrm>
                <a:off x="2379122" y="3290102"/>
                <a:ext cx="1695992" cy="323165"/>
              </a:xfrm>
              <a:prstGeom prst="rect">
                <a:avLst/>
              </a:prstGeom>
              <a:blipFill>
                <a:blip r:embed="rId3"/>
                <a:stretch>
                  <a:fillRect b="-943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xmlns="" id="{48E889B3-EC5F-462A-9898-544768206D99}"/>
              </a:ext>
            </a:extLst>
          </p:cNvPr>
          <p:cNvSpPr txBox="1"/>
          <p:nvPr/>
        </p:nvSpPr>
        <p:spPr>
          <a:xfrm>
            <a:off x="2716652" y="4166321"/>
            <a:ext cx="316523" cy="323165"/>
          </a:xfrm>
          <a:prstGeom prst="rect">
            <a:avLst/>
          </a:prstGeom>
          <a:noFill/>
        </p:spPr>
        <p:txBody>
          <a:bodyPr wrap="square" rtlCol="0">
            <a:spAutoFit/>
          </a:bodyPr>
          <a:lstStyle/>
          <a:p>
            <a:r>
              <a:rPr lang="en-US" sz="1500" b="1" dirty="0">
                <a:solidFill>
                  <a:prstClr val="black"/>
                </a:solidFill>
              </a:rPr>
              <a:t>1</a:t>
            </a:r>
          </a:p>
        </p:txBody>
      </p:sp>
      <p:sp>
        <p:nvSpPr>
          <p:cNvPr id="46" name="TextBox 45">
            <a:extLst>
              <a:ext uri="{FF2B5EF4-FFF2-40B4-BE49-F238E27FC236}">
                <a16:creationId xmlns:a16="http://schemas.microsoft.com/office/drawing/2014/main" xmlns="" id="{5A2BA050-3C20-43F3-BB06-45ECCF1CFCC5}"/>
              </a:ext>
            </a:extLst>
          </p:cNvPr>
          <p:cNvSpPr txBox="1"/>
          <p:nvPr/>
        </p:nvSpPr>
        <p:spPr>
          <a:xfrm>
            <a:off x="2990246" y="4167271"/>
            <a:ext cx="316523" cy="323165"/>
          </a:xfrm>
          <a:prstGeom prst="rect">
            <a:avLst/>
          </a:prstGeom>
          <a:noFill/>
        </p:spPr>
        <p:txBody>
          <a:bodyPr wrap="square" rtlCol="0">
            <a:spAutoFit/>
          </a:bodyPr>
          <a:lstStyle/>
          <a:p>
            <a:r>
              <a:rPr lang="en-US" sz="1500" b="1" dirty="0">
                <a:solidFill>
                  <a:prstClr val="black"/>
                </a:solidFill>
              </a:rPr>
              <a: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F783BF9F-508D-4CA3-BBF1-A901B30E0FFB}"/>
                  </a:ext>
                </a:extLst>
              </p:cNvPr>
              <p:cNvSpPr txBox="1"/>
              <p:nvPr/>
            </p:nvSpPr>
            <p:spPr>
              <a:xfrm>
                <a:off x="3209026" y="4161993"/>
                <a:ext cx="316523"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dirty="0">
                          <a:solidFill>
                            <a:prstClr val="black"/>
                          </a:solidFill>
                          <a:latin typeface="Cambria Math" panose="02040503050406030204" pitchFamily="18" charset="0"/>
                          <a:ea typeface="Cambria Math" panose="02040503050406030204" pitchFamily="18" charset="0"/>
                        </a:rPr>
                        <m:t>𝜶</m:t>
                      </m:r>
                    </m:oMath>
                  </m:oMathPara>
                </a14:m>
                <a:endParaRPr lang="en-US" sz="1500" b="1" dirty="0">
                  <a:solidFill>
                    <a:prstClr val="black"/>
                  </a:solidFill>
                </a:endParaRPr>
              </a:p>
            </p:txBody>
          </p:sp>
        </mc:Choice>
        <mc:Fallback xmlns="">
          <p:sp>
            <p:nvSpPr>
              <p:cNvPr id="47" name="TextBox 46">
                <a:extLst>
                  <a:ext uri="{FF2B5EF4-FFF2-40B4-BE49-F238E27FC236}">
                    <a16:creationId xmlns:a16="http://schemas.microsoft.com/office/drawing/2014/main" id="{F783BF9F-508D-4CA3-BBF1-A901B30E0FFB}"/>
                  </a:ext>
                </a:extLst>
              </p:cNvPr>
              <p:cNvSpPr txBox="1">
                <a:spLocks noRot="1" noChangeAspect="1" noMove="1" noResize="1" noEditPoints="1" noAdjustHandles="1" noChangeArrowheads="1" noChangeShapeType="1" noTextEdit="1"/>
              </p:cNvSpPr>
              <p:nvPr/>
            </p:nvSpPr>
            <p:spPr>
              <a:xfrm>
                <a:off x="3209025" y="3304742"/>
                <a:ext cx="316523" cy="323165"/>
              </a:xfrm>
              <a:prstGeom prst="rect">
                <a:avLst/>
              </a:prstGeom>
              <a:blipFill>
                <a:blip r:embed="rId4"/>
                <a:stretch>
                  <a:fillRect/>
                </a:stretch>
              </a:blipFill>
            </p:spPr>
            <p:txBody>
              <a:bodyPr/>
              <a:lstStyle/>
              <a:p>
                <a:r>
                  <a:rPr lang="en-US">
                    <a:noFill/>
                  </a:rPr>
                  <a:t> </a:t>
                </a:r>
              </a:p>
            </p:txBody>
          </p:sp>
        </mc:Fallback>
      </mc:AlternateContent>
      <p:graphicFrame>
        <p:nvGraphicFramePr>
          <p:cNvPr id="48" name="Table 15">
            <a:extLst>
              <a:ext uri="{FF2B5EF4-FFF2-40B4-BE49-F238E27FC236}">
                <a16:creationId xmlns:a16="http://schemas.microsoft.com/office/drawing/2014/main" xmlns="" id="{3B247D71-4D16-4DAE-BD0E-11D22FB27E3D}"/>
              </a:ext>
            </a:extLst>
          </p:cNvPr>
          <p:cNvGraphicFramePr>
            <a:graphicFrameLocks noGrp="1"/>
          </p:cNvGraphicFramePr>
          <p:nvPr/>
        </p:nvGraphicFramePr>
        <p:xfrm>
          <a:off x="5308939" y="3429000"/>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49" name="TextBox 48">
            <a:extLst>
              <a:ext uri="{FF2B5EF4-FFF2-40B4-BE49-F238E27FC236}">
                <a16:creationId xmlns:a16="http://schemas.microsoft.com/office/drawing/2014/main" xmlns="" id="{913D4807-0EDB-462D-8EDE-D7079D53AB6D}"/>
              </a:ext>
            </a:extLst>
          </p:cNvPr>
          <p:cNvSpPr txBox="1"/>
          <p:nvPr/>
        </p:nvSpPr>
        <p:spPr>
          <a:xfrm>
            <a:off x="5426609" y="3410515"/>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e</a:t>
            </a:r>
            <a:endParaRPr lang="en-US" sz="1350" baseline="-25000" dirty="0">
              <a:solidFill>
                <a:prstClr val="black"/>
              </a:solidFill>
            </a:endParaRPr>
          </a:p>
        </p:txBody>
      </p:sp>
      <p:graphicFrame>
        <p:nvGraphicFramePr>
          <p:cNvPr id="50" name="Table 15">
            <a:extLst>
              <a:ext uri="{FF2B5EF4-FFF2-40B4-BE49-F238E27FC236}">
                <a16:creationId xmlns:a16="http://schemas.microsoft.com/office/drawing/2014/main" xmlns="" id="{58080B10-CF3E-4E3C-9885-87115553DEE4}"/>
              </a:ext>
            </a:extLst>
          </p:cNvPr>
          <p:cNvGraphicFramePr>
            <a:graphicFrameLocks noGrp="1"/>
          </p:cNvGraphicFramePr>
          <p:nvPr/>
        </p:nvGraphicFramePr>
        <p:xfrm>
          <a:off x="5282198"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51" name="TextBox 50">
            <a:extLst>
              <a:ext uri="{FF2B5EF4-FFF2-40B4-BE49-F238E27FC236}">
                <a16:creationId xmlns:a16="http://schemas.microsoft.com/office/drawing/2014/main" xmlns="" id="{0E61C957-0A0B-4BF5-A6A8-69B1CC81276A}"/>
              </a:ext>
            </a:extLst>
          </p:cNvPr>
          <p:cNvSpPr txBox="1"/>
          <p:nvPr/>
        </p:nvSpPr>
        <p:spPr>
          <a:xfrm>
            <a:off x="5399867" y="2938664"/>
            <a:ext cx="316523"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j</a:t>
            </a:r>
            <a:endParaRPr lang="en-US" sz="1350" baseline="-25000" dirty="0">
              <a:solidFill>
                <a:prstClr val="black"/>
              </a:solidFill>
            </a:endParaRPr>
          </a:p>
        </p:txBody>
      </p:sp>
      <p:cxnSp>
        <p:nvCxnSpPr>
          <p:cNvPr id="52" name="Straight Arrow Connector 51">
            <a:extLst>
              <a:ext uri="{FF2B5EF4-FFF2-40B4-BE49-F238E27FC236}">
                <a16:creationId xmlns:a16="http://schemas.microsoft.com/office/drawing/2014/main" xmlns="" id="{A4884B29-C64F-4A39-91E0-6066132EEAE4}"/>
              </a:ext>
            </a:extLst>
          </p:cNvPr>
          <p:cNvCxnSpPr>
            <a:cxnSpLocks/>
          </p:cNvCxnSpPr>
          <p:nvPr/>
        </p:nvCxnSpPr>
        <p:spPr>
          <a:xfrm>
            <a:off x="4945275"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C6242C48-AA11-4FF6-A3C6-60E0671A32F4}"/>
              </a:ext>
            </a:extLst>
          </p:cNvPr>
          <p:cNvCxnSpPr>
            <a:cxnSpLocks/>
          </p:cNvCxnSpPr>
          <p:nvPr/>
        </p:nvCxnSpPr>
        <p:spPr>
          <a:xfrm>
            <a:off x="4949510"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Table 15">
            <a:extLst>
              <a:ext uri="{FF2B5EF4-FFF2-40B4-BE49-F238E27FC236}">
                <a16:creationId xmlns:a16="http://schemas.microsoft.com/office/drawing/2014/main" xmlns="" id="{ACB05C6E-DF1B-49CC-BCE5-02E001D17772}"/>
              </a:ext>
            </a:extLst>
          </p:cNvPr>
          <p:cNvGraphicFramePr>
            <a:graphicFrameLocks noGrp="1"/>
          </p:cNvGraphicFramePr>
          <p:nvPr/>
        </p:nvGraphicFramePr>
        <p:xfrm>
          <a:off x="5282198" y="251349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55" name="TextBox 54">
            <a:extLst>
              <a:ext uri="{FF2B5EF4-FFF2-40B4-BE49-F238E27FC236}">
                <a16:creationId xmlns:a16="http://schemas.microsoft.com/office/drawing/2014/main" xmlns="" id="{0B8D5FED-9400-4999-A062-AF75C85230B0}"/>
              </a:ext>
            </a:extLst>
          </p:cNvPr>
          <p:cNvSpPr txBox="1"/>
          <p:nvPr/>
        </p:nvSpPr>
        <p:spPr>
          <a:xfrm>
            <a:off x="5399867" y="2495008"/>
            <a:ext cx="316523" cy="4385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b</a:t>
            </a:r>
          </a:p>
        </p:txBody>
      </p:sp>
      <p:cxnSp>
        <p:nvCxnSpPr>
          <p:cNvPr id="56" name="Straight Arrow Connector 55">
            <a:extLst>
              <a:ext uri="{FF2B5EF4-FFF2-40B4-BE49-F238E27FC236}">
                <a16:creationId xmlns:a16="http://schemas.microsoft.com/office/drawing/2014/main" xmlns="" id="{2E45FA8E-327E-429C-B2DD-8D93AD3CA87F}"/>
              </a:ext>
            </a:extLst>
          </p:cNvPr>
          <p:cNvCxnSpPr>
            <a:cxnSpLocks/>
          </p:cNvCxnSpPr>
          <p:nvPr/>
        </p:nvCxnSpPr>
        <p:spPr>
          <a:xfrm>
            <a:off x="4945275" y="263350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5">
            <a:extLst>
              <a:ext uri="{FF2B5EF4-FFF2-40B4-BE49-F238E27FC236}">
                <a16:creationId xmlns:a16="http://schemas.microsoft.com/office/drawing/2014/main" xmlns="" id="{41F46C21-DE3F-44BC-88D9-8FA4D73D03B9}"/>
              </a:ext>
            </a:extLst>
          </p:cNvPr>
          <p:cNvGraphicFramePr>
            <a:graphicFrameLocks noGrp="1"/>
          </p:cNvGraphicFramePr>
          <p:nvPr/>
        </p:nvGraphicFramePr>
        <p:xfrm>
          <a:off x="4260481" y="3868733"/>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3" name="TextBox 12">
            <a:extLst>
              <a:ext uri="{FF2B5EF4-FFF2-40B4-BE49-F238E27FC236}">
                <a16:creationId xmlns:a16="http://schemas.microsoft.com/office/drawing/2014/main" xmlns="" id="{0B7B287D-2216-4047-B6AC-849C08576F4D}"/>
              </a:ext>
            </a:extLst>
          </p:cNvPr>
          <p:cNvSpPr txBox="1"/>
          <p:nvPr/>
        </p:nvSpPr>
        <p:spPr>
          <a:xfrm>
            <a:off x="4378151" y="3850248"/>
            <a:ext cx="316523" cy="4385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w</a:t>
            </a:r>
            <a:endParaRPr lang="en-US" sz="1350" baseline="-25000" dirty="0">
              <a:solidFill>
                <a:prstClr val="black"/>
              </a:solidFill>
            </a:endParaRPr>
          </a:p>
        </p:txBody>
      </p:sp>
      <p:graphicFrame>
        <p:nvGraphicFramePr>
          <p:cNvPr id="19" name="Table 15">
            <a:extLst>
              <a:ext uri="{FF2B5EF4-FFF2-40B4-BE49-F238E27FC236}">
                <a16:creationId xmlns:a16="http://schemas.microsoft.com/office/drawing/2014/main" xmlns="" id="{BB12C1DF-26CB-47E7-BAE3-067225334360}"/>
              </a:ext>
            </a:extLst>
          </p:cNvPr>
          <p:cNvGraphicFramePr>
            <a:graphicFrameLocks noGrp="1"/>
          </p:cNvGraphicFramePr>
          <p:nvPr/>
        </p:nvGraphicFramePr>
        <p:xfrm>
          <a:off x="6322373" y="2957149"/>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0" name="TextBox 19">
            <a:extLst>
              <a:ext uri="{FF2B5EF4-FFF2-40B4-BE49-F238E27FC236}">
                <a16:creationId xmlns:a16="http://schemas.microsoft.com/office/drawing/2014/main" xmlns="" id="{E6E0D660-B913-4289-AC74-6F76D2704D5D}"/>
              </a:ext>
            </a:extLst>
          </p:cNvPr>
          <p:cNvSpPr txBox="1"/>
          <p:nvPr/>
        </p:nvSpPr>
        <p:spPr>
          <a:xfrm>
            <a:off x="6440043" y="2938664"/>
            <a:ext cx="316523" cy="4385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d</a:t>
            </a:r>
          </a:p>
        </p:txBody>
      </p:sp>
      <p:cxnSp>
        <p:nvCxnSpPr>
          <p:cNvPr id="21" name="Straight Arrow Connector 20">
            <a:extLst>
              <a:ext uri="{FF2B5EF4-FFF2-40B4-BE49-F238E27FC236}">
                <a16:creationId xmlns:a16="http://schemas.microsoft.com/office/drawing/2014/main" xmlns="" id="{51BF78B7-AE83-40B3-869B-F0A3209F34BC}"/>
              </a:ext>
            </a:extLst>
          </p:cNvPr>
          <p:cNvCxnSpPr>
            <a:cxnSpLocks/>
          </p:cNvCxnSpPr>
          <p:nvPr/>
        </p:nvCxnSpPr>
        <p:spPr>
          <a:xfrm>
            <a:off x="5985451" y="3077164"/>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886853EF-F53E-40EC-A6CC-17E4A9616300}"/>
              </a:ext>
            </a:extLst>
          </p:cNvPr>
          <p:cNvCxnSpPr>
            <a:cxnSpLocks/>
          </p:cNvCxnSpPr>
          <p:nvPr/>
        </p:nvCxnSpPr>
        <p:spPr>
          <a:xfrm>
            <a:off x="4939193" y="3988748"/>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xmlns="" id="{DAD6A0F6-5363-4DFA-A8A2-85066147C04F}"/>
              </a:ext>
            </a:extLst>
          </p:cNvPr>
          <p:cNvGrpSpPr/>
          <p:nvPr/>
        </p:nvGrpSpPr>
        <p:grpSpPr>
          <a:xfrm>
            <a:off x="7069059" y="3025670"/>
            <a:ext cx="521007" cy="141089"/>
            <a:chOff x="3222481" y="3520360"/>
            <a:chExt cx="694676" cy="188119"/>
          </a:xfrm>
        </p:grpSpPr>
        <p:cxnSp>
          <p:nvCxnSpPr>
            <p:cNvPr id="30" name="Straight Arrow Connector 29">
              <a:extLst>
                <a:ext uri="{FF2B5EF4-FFF2-40B4-BE49-F238E27FC236}">
                  <a16:creationId xmlns:a16="http://schemas.microsoft.com/office/drawing/2014/main" xmlns="" id="{060780F2-9882-4AE3-B671-C8764D91C4A8}"/>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4221FE-FE33-4F68-9557-7466B3A14F7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E36203F-7791-4905-B9CC-8377FAAC5475}"/>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783762C3-9131-4B5B-84A2-43F2C9279A60}"/>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34" name="Table 15">
            <a:extLst>
              <a:ext uri="{FF2B5EF4-FFF2-40B4-BE49-F238E27FC236}">
                <a16:creationId xmlns:a16="http://schemas.microsoft.com/office/drawing/2014/main" xmlns="" id="{A0804868-B1CD-408A-AE4E-F9584F4DF96A}"/>
              </a:ext>
            </a:extLst>
          </p:cNvPr>
          <p:cNvGraphicFramePr>
            <a:graphicFrameLocks noGrp="1"/>
          </p:cNvGraphicFramePr>
          <p:nvPr/>
        </p:nvGraphicFramePr>
        <p:xfrm>
          <a:off x="6322373" y="2513492"/>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35" name="TextBox 34">
            <a:extLst>
              <a:ext uri="{FF2B5EF4-FFF2-40B4-BE49-F238E27FC236}">
                <a16:creationId xmlns:a16="http://schemas.microsoft.com/office/drawing/2014/main" xmlns="" id="{E359FAEA-2401-4062-A73E-65AFC7E7540D}"/>
              </a:ext>
            </a:extLst>
          </p:cNvPr>
          <p:cNvSpPr txBox="1"/>
          <p:nvPr/>
        </p:nvSpPr>
        <p:spPr>
          <a:xfrm>
            <a:off x="6440043" y="2495008"/>
            <a:ext cx="316523"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c</a:t>
            </a:r>
            <a:endParaRPr lang="en-US" sz="1350" baseline="-25000" dirty="0">
              <a:solidFill>
                <a:prstClr val="black"/>
              </a:solidFill>
            </a:endParaRPr>
          </a:p>
        </p:txBody>
      </p:sp>
      <p:cxnSp>
        <p:nvCxnSpPr>
          <p:cNvPr id="36" name="Straight Arrow Connector 35">
            <a:extLst>
              <a:ext uri="{FF2B5EF4-FFF2-40B4-BE49-F238E27FC236}">
                <a16:creationId xmlns:a16="http://schemas.microsoft.com/office/drawing/2014/main" xmlns="" id="{FCD98EBC-1C87-4A0F-BFAD-026636AB7D26}"/>
              </a:ext>
            </a:extLst>
          </p:cNvPr>
          <p:cNvCxnSpPr>
            <a:cxnSpLocks/>
          </p:cNvCxnSpPr>
          <p:nvPr/>
        </p:nvCxnSpPr>
        <p:spPr>
          <a:xfrm>
            <a:off x="5985451" y="2633507"/>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xmlns="" id="{93D7888D-BA1D-4DD0-A2F0-D2D054D96F43}"/>
              </a:ext>
            </a:extLst>
          </p:cNvPr>
          <p:cNvGrpSpPr/>
          <p:nvPr/>
        </p:nvGrpSpPr>
        <p:grpSpPr>
          <a:xfrm>
            <a:off x="7069059" y="2582014"/>
            <a:ext cx="521007" cy="141089"/>
            <a:chOff x="3222481" y="3520360"/>
            <a:chExt cx="694676" cy="188119"/>
          </a:xfrm>
        </p:grpSpPr>
        <p:cxnSp>
          <p:nvCxnSpPr>
            <p:cNvPr id="38" name="Straight Arrow Connector 37">
              <a:extLst>
                <a:ext uri="{FF2B5EF4-FFF2-40B4-BE49-F238E27FC236}">
                  <a16:creationId xmlns:a16="http://schemas.microsoft.com/office/drawing/2014/main" xmlns="" id="{BA6332F2-5187-453A-BE52-4EA1E67D9BF0}"/>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D6DF3D59-BC9E-4D8B-8952-DF1B4EF8D9E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640FE48-2526-43E9-8ED4-4AA5AF4CA8AD}"/>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4D02B5E-D438-4142-9753-FD7966E1F8B4}"/>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xmlns="" id="{01FA939B-912E-4159-A195-299AC45CC122}"/>
              </a:ext>
            </a:extLst>
          </p:cNvPr>
          <p:cNvSpPr txBox="1"/>
          <p:nvPr/>
        </p:nvSpPr>
        <p:spPr>
          <a:xfrm>
            <a:off x="454372" y="2042904"/>
            <a:ext cx="1632950" cy="553998"/>
          </a:xfrm>
          <a:prstGeom prst="rect">
            <a:avLst/>
          </a:prstGeom>
          <a:noFill/>
        </p:spPr>
        <p:txBody>
          <a:bodyPr wrap="square" rtlCol="0">
            <a:spAutoFit/>
          </a:bodyPr>
          <a:lstStyle/>
          <a:p>
            <a:r>
              <a:rPr lang="en-US" sz="1500" b="1" dirty="0">
                <a:solidFill>
                  <a:srgbClr val="4472C4">
                    <a:lumMod val="75000"/>
                  </a:srgbClr>
                </a:solidFill>
              </a:rPr>
              <a:t>Hash (    </a:t>
            </a:r>
            <a:r>
              <a:rPr lang="en-US" sz="1350" dirty="0">
                <a:solidFill>
                  <a:prstClr val="black"/>
                </a:solidFill>
              </a:rPr>
              <a:t>key ( </a:t>
            </a:r>
            <a:r>
              <a:rPr lang="en-US" sz="1350" dirty="0" err="1">
                <a:solidFill>
                  <a:prstClr val="black"/>
                </a:solidFill>
              </a:rPr>
              <a:t>e</a:t>
            </a:r>
            <a:r>
              <a:rPr lang="en-US" sz="1350" baseline="-25000" dirty="0" err="1">
                <a:solidFill>
                  <a:prstClr val="black"/>
                </a:solidFill>
              </a:rPr>
              <a:t>w</a:t>
            </a:r>
            <a:r>
              <a:rPr lang="en-US" sz="1350" baseline="-25000" dirty="0">
                <a:solidFill>
                  <a:prstClr val="black"/>
                </a:solidFill>
              </a:rPr>
              <a:t> </a:t>
            </a:r>
            <a:r>
              <a:rPr lang="en-US" sz="1350" dirty="0">
                <a:solidFill>
                  <a:prstClr val="black"/>
                </a:solidFill>
              </a:rPr>
              <a:t>)    </a:t>
            </a:r>
            <a:r>
              <a:rPr lang="en-US" sz="1500" b="1" dirty="0">
                <a:solidFill>
                  <a:srgbClr val="4472C4">
                    <a:lumMod val="75000"/>
                  </a:srgbClr>
                </a:solidFill>
              </a:rPr>
              <a:t>)</a:t>
            </a:r>
            <a:endParaRPr lang="en-US" sz="1350" b="1" dirty="0">
              <a:solidFill>
                <a:srgbClr val="4472C4">
                  <a:lumMod val="75000"/>
                </a:srgbClr>
              </a:solidFill>
            </a:endParaRPr>
          </a:p>
        </p:txBody>
      </p:sp>
      <p:sp>
        <p:nvSpPr>
          <p:cNvPr id="60" name="TextBox 59">
            <a:extLst>
              <a:ext uri="{FF2B5EF4-FFF2-40B4-BE49-F238E27FC236}">
                <a16:creationId xmlns:a16="http://schemas.microsoft.com/office/drawing/2014/main" xmlns="" id="{C4C5FFC9-D73B-48EF-A75C-4EA0676364FE}"/>
              </a:ext>
            </a:extLst>
          </p:cNvPr>
          <p:cNvSpPr txBox="1"/>
          <p:nvPr/>
        </p:nvSpPr>
        <p:spPr>
          <a:xfrm>
            <a:off x="2014856" y="2041224"/>
            <a:ext cx="550095" cy="323165"/>
          </a:xfrm>
          <a:prstGeom prst="rect">
            <a:avLst/>
          </a:prstGeom>
          <a:noFill/>
        </p:spPr>
        <p:txBody>
          <a:bodyPr wrap="square" rtlCol="0">
            <a:spAutoFit/>
          </a:bodyPr>
          <a:lstStyle/>
          <a:p>
            <a:r>
              <a:rPr lang="en-US" sz="1500" b="1" dirty="0">
                <a:solidFill>
                  <a:srgbClr val="4472C4">
                    <a:lumMod val="75000"/>
                  </a:srgbClr>
                </a:solidFill>
              </a:rPr>
              <a:t>= 2</a:t>
            </a:r>
          </a:p>
        </p:txBody>
      </p:sp>
      <p:sp>
        <p:nvSpPr>
          <p:cNvPr id="67" name="Rectangle 66">
            <a:extLst>
              <a:ext uri="{FF2B5EF4-FFF2-40B4-BE49-F238E27FC236}">
                <a16:creationId xmlns:a16="http://schemas.microsoft.com/office/drawing/2014/main" xmlns="" id="{7DF5420C-A706-417C-BD75-AF837AEFB321}"/>
              </a:ext>
            </a:extLst>
          </p:cNvPr>
          <p:cNvSpPr/>
          <p:nvPr/>
        </p:nvSpPr>
        <p:spPr>
          <a:xfrm>
            <a:off x="309794" y="4158412"/>
            <a:ext cx="2023503" cy="300082"/>
          </a:xfrm>
          <a:prstGeom prst="rect">
            <a:avLst/>
          </a:prstGeom>
        </p:spPr>
        <p:txBody>
          <a:bodyPr wrap="none">
            <a:spAutoFit/>
          </a:bodyPr>
          <a:lstStyle/>
          <a:p>
            <a:r>
              <a:rPr lang="en-US" sz="1350" b="1" dirty="0">
                <a:solidFill>
                  <a:prstClr val="black"/>
                </a:solidFill>
              </a:rPr>
              <a:t>Expected time to search =</a:t>
            </a:r>
          </a:p>
        </p:txBody>
      </p:sp>
      <p:sp>
        <p:nvSpPr>
          <p:cNvPr id="71" name="TextBox 70">
            <a:extLst>
              <a:ext uri="{FF2B5EF4-FFF2-40B4-BE49-F238E27FC236}">
                <a16:creationId xmlns:a16="http://schemas.microsoft.com/office/drawing/2014/main" xmlns="" id="{5C07363B-30F8-4B3F-B505-B1D6D6F87890}"/>
              </a:ext>
            </a:extLst>
          </p:cNvPr>
          <p:cNvSpPr txBox="1"/>
          <p:nvPr/>
        </p:nvSpPr>
        <p:spPr>
          <a:xfrm>
            <a:off x="454371" y="1704176"/>
            <a:ext cx="2229826" cy="369332"/>
          </a:xfrm>
          <a:prstGeom prst="rect">
            <a:avLst/>
          </a:prstGeom>
          <a:noFill/>
        </p:spPr>
        <p:txBody>
          <a:bodyPr wrap="square" rtlCol="0">
            <a:spAutoFit/>
          </a:bodyPr>
          <a:lstStyle/>
          <a:p>
            <a:r>
              <a:rPr lang="en-US" b="1" dirty="0">
                <a:solidFill>
                  <a:srgbClr val="4472C4">
                    <a:lumMod val="75000"/>
                  </a:srgbClr>
                </a:solidFill>
              </a:rPr>
              <a:t>Inserting         </a:t>
            </a:r>
            <a:r>
              <a:rPr lang="en-US" b="1" dirty="0" err="1">
                <a:solidFill>
                  <a:srgbClr val="4472C4">
                    <a:lumMod val="75000"/>
                  </a:srgbClr>
                </a:solidFill>
              </a:rPr>
              <a:t>e</a:t>
            </a:r>
            <a:r>
              <a:rPr lang="en-US" b="1" baseline="-25000" dirty="0" err="1">
                <a:solidFill>
                  <a:srgbClr val="4472C4">
                    <a:lumMod val="75000"/>
                  </a:srgbClr>
                </a:solidFill>
              </a:rPr>
              <a:t>w</a:t>
            </a:r>
            <a:endParaRPr lang="en-US" b="1" baseline="-25000" dirty="0">
              <a:solidFill>
                <a:srgbClr val="4472C4">
                  <a:lumMod val="75000"/>
                </a:srgbClr>
              </a:solidFill>
            </a:endParaRPr>
          </a:p>
        </p:txBody>
      </p:sp>
      <p:sp>
        <p:nvSpPr>
          <p:cNvPr id="72" name="Freeform: Shape 71">
            <a:extLst>
              <a:ext uri="{FF2B5EF4-FFF2-40B4-BE49-F238E27FC236}">
                <a16:creationId xmlns:a16="http://schemas.microsoft.com/office/drawing/2014/main" xmlns="" id="{E1C6D03A-3F9F-4FF9-93A6-A5DFADFAC226}"/>
              </a:ext>
            </a:extLst>
          </p:cNvPr>
          <p:cNvSpPr/>
          <p:nvPr/>
        </p:nvSpPr>
        <p:spPr>
          <a:xfrm>
            <a:off x="2447583" y="2234899"/>
            <a:ext cx="841021" cy="1333166"/>
          </a:xfrm>
          <a:custGeom>
            <a:avLst/>
            <a:gdLst>
              <a:gd name="connsiteX0" fmla="*/ 12784 w 1281145"/>
              <a:gd name="connsiteY0" fmla="*/ 0 h 1209368"/>
              <a:gd name="connsiteX1" fmla="*/ 263507 w 1281145"/>
              <a:gd name="connsiteY1" fmla="*/ 250722 h 1209368"/>
              <a:gd name="connsiteX2" fmla="*/ 42281 w 1281145"/>
              <a:gd name="connsiteY2" fmla="*/ 855406 h 1209368"/>
              <a:gd name="connsiteX3" fmla="*/ 1281145 w 1281145"/>
              <a:gd name="connsiteY3" fmla="*/ 1209368 h 1209368"/>
            </a:gdLst>
            <a:ahLst/>
            <a:cxnLst>
              <a:cxn ang="0">
                <a:pos x="connsiteX0" y="connsiteY0"/>
              </a:cxn>
              <a:cxn ang="0">
                <a:pos x="connsiteX1" y="connsiteY1"/>
              </a:cxn>
              <a:cxn ang="0">
                <a:pos x="connsiteX2" y="connsiteY2"/>
              </a:cxn>
              <a:cxn ang="0">
                <a:pos x="connsiteX3" y="connsiteY3"/>
              </a:cxn>
            </a:cxnLst>
            <a:rect l="l" t="t" r="r" b="b"/>
            <a:pathLst>
              <a:path w="1281145" h="1209368">
                <a:moveTo>
                  <a:pt x="12784" y="0"/>
                </a:moveTo>
                <a:cubicBezTo>
                  <a:pt x="135687" y="54077"/>
                  <a:pt x="258591" y="108154"/>
                  <a:pt x="263507" y="250722"/>
                </a:cubicBezTo>
                <a:cubicBezTo>
                  <a:pt x="268423" y="393290"/>
                  <a:pt x="-127325" y="695632"/>
                  <a:pt x="42281" y="855406"/>
                </a:cubicBezTo>
                <a:cubicBezTo>
                  <a:pt x="211887" y="1015180"/>
                  <a:pt x="746516" y="1112274"/>
                  <a:pt x="1281145" y="1209368"/>
                </a:cubicBezTo>
              </a:path>
            </a:pathLst>
          </a:custGeom>
          <a:noFill/>
          <a:ln>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xmlns="" id="{1E179344-6B59-494D-999D-40D33F0AB639}"/>
                  </a:ext>
                </a:extLst>
              </p:cNvPr>
              <p:cNvSpPr txBox="1"/>
              <p:nvPr/>
            </p:nvSpPr>
            <p:spPr>
              <a:xfrm>
                <a:off x="2379121" y="4548796"/>
                <a:ext cx="2050004"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68" name="TextBox 67">
                <a:extLst>
                  <a:ext uri="{FF2B5EF4-FFF2-40B4-BE49-F238E27FC236}">
                    <a16:creationId xmlns:a16="http://schemas.microsoft.com/office/drawing/2014/main" id="{1E179344-6B59-494D-999D-40D33F0AB639}"/>
                  </a:ext>
                </a:extLst>
              </p:cNvPr>
              <p:cNvSpPr txBox="1">
                <a:spLocks noRot="1" noChangeAspect="1" noMove="1" noResize="1" noEditPoints="1" noAdjustHandles="1" noChangeArrowheads="1" noChangeShapeType="1" noTextEdit="1"/>
              </p:cNvSpPr>
              <p:nvPr/>
            </p:nvSpPr>
            <p:spPr>
              <a:xfrm>
                <a:off x="2379121" y="3691545"/>
                <a:ext cx="2050004" cy="323165"/>
              </a:xfrm>
              <a:prstGeom prst="rect">
                <a:avLst/>
              </a:prstGeom>
              <a:blipFill>
                <a:blip r:embed="rId5"/>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xmlns="" id="{6FBFFBF7-5A4E-46EA-BD33-DC54414FEA79}"/>
                  </a:ext>
                </a:extLst>
              </p:cNvPr>
              <p:cNvSpPr txBox="1"/>
              <p:nvPr/>
            </p:nvSpPr>
            <p:spPr>
              <a:xfrm>
                <a:off x="2684198" y="4568714"/>
                <a:ext cx="1390917" cy="323165"/>
              </a:xfrm>
              <a:prstGeom prst="rect">
                <a:avLst/>
              </a:prstGeom>
              <a:noFill/>
            </p:spPr>
            <p:txBody>
              <a:bodyPr wrap="square" rtlCol="0">
                <a:spAutoFit/>
              </a:bodyPr>
              <a:lstStyle/>
              <a:p>
                <a:r>
                  <a:rPr lang="en-US" sz="1500" b="1" dirty="0">
                    <a:solidFill>
                      <a:prstClr val="black"/>
                    </a:solidFill>
                  </a:rPr>
                  <a:t> 1    + </a:t>
                </a:r>
                <a14:m>
                  <m:oMath xmlns:m="http://schemas.openxmlformats.org/officeDocument/2006/math">
                    <m:r>
                      <a:rPr lang="en-US" sz="1500" b="1" dirty="0">
                        <a:solidFill>
                          <a:prstClr val="black"/>
                        </a:solidFill>
                        <a:latin typeface="Cambria Math" panose="02040503050406030204" pitchFamily="18" charset="0"/>
                        <a:ea typeface="Cambria Math" panose="02040503050406030204" pitchFamily="18" charset="0"/>
                      </a:rPr>
                      <m:t>  </m:t>
                    </m:r>
                    <m:r>
                      <a:rPr lang="en-US" sz="1500" b="1" i="1" dirty="0">
                        <a:solidFill>
                          <a:prstClr val="black"/>
                        </a:solidFill>
                        <a:latin typeface="Cambria Math" panose="02040503050406030204" pitchFamily="18" charset="0"/>
                        <a:ea typeface="Cambria Math" panose="02040503050406030204" pitchFamily="18" charset="0"/>
                      </a:rPr>
                      <m:t>𝜶</m:t>
                    </m:r>
                  </m:oMath>
                </a14:m>
                <a:r>
                  <a:rPr lang="en-US" sz="1500" b="1" dirty="0">
                    <a:solidFill>
                      <a:prstClr val="black"/>
                    </a:solidFill>
                  </a:rPr>
                  <a:t>    +   1</a:t>
                </a:r>
              </a:p>
            </p:txBody>
          </p:sp>
        </mc:Choice>
        <mc:Fallback xmlns="">
          <p:sp>
            <p:nvSpPr>
              <p:cNvPr id="69" name="TextBox 68">
                <a:extLst>
                  <a:ext uri="{FF2B5EF4-FFF2-40B4-BE49-F238E27FC236}">
                    <a16:creationId xmlns:a16="http://schemas.microsoft.com/office/drawing/2014/main" id="{6FBFFBF7-5A4E-46EA-BD33-DC54414FEA79}"/>
                  </a:ext>
                </a:extLst>
              </p:cNvPr>
              <p:cNvSpPr txBox="1">
                <a:spLocks noRot="1" noChangeAspect="1" noMove="1" noResize="1" noEditPoints="1" noAdjustHandles="1" noChangeArrowheads="1" noChangeShapeType="1" noTextEdit="1"/>
              </p:cNvSpPr>
              <p:nvPr/>
            </p:nvSpPr>
            <p:spPr>
              <a:xfrm>
                <a:off x="2684197" y="3711463"/>
                <a:ext cx="1390917" cy="323165"/>
              </a:xfrm>
              <a:prstGeom prst="rect">
                <a:avLst/>
              </a:prstGeom>
              <a:blipFill>
                <a:blip r:embed="rId6"/>
                <a:stretch>
                  <a:fillRect t="-3774" b="-18868"/>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xmlns="" id="{34606167-AD9A-42F2-B01A-CD218893FADC}"/>
              </a:ext>
            </a:extLst>
          </p:cNvPr>
          <p:cNvSpPr/>
          <p:nvPr/>
        </p:nvSpPr>
        <p:spPr>
          <a:xfrm>
            <a:off x="309793" y="4559856"/>
            <a:ext cx="2011448" cy="300082"/>
          </a:xfrm>
          <a:prstGeom prst="rect">
            <a:avLst/>
          </a:prstGeom>
        </p:spPr>
        <p:txBody>
          <a:bodyPr wrap="none">
            <a:spAutoFit/>
          </a:bodyPr>
          <a:lstStyle/>
          <a:p>
            <a:r>
              <a:rPr lang="en-US" sz="1350" b="1" dirty="0">
                <a:solidFill>
                  <a:prstClr val="black"/>
                </a:solidFill>
              </a:rPr>
              <a:t>Expected time to delete =</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xmlns="" id="{E2924379-8241-4421-9D2B-20C4221ACDD6}"/>
                  </a:ext>
                </a:extLst>
              </p:cNvPr>
              <p:cNvSpPr txBox="1"/>
              <p:nvPr/>
            </p:nvSpPr>
            <p:spPr>
              <a:xfrm>
                <a:off x="2379121" y="4883212"/>
                <a:ext cx="2050004"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65" name="TextBox 64">
                <a:extLst>
                  <a:ext uri="{FF2B5EF4-FFF2-40B4-BE49-F238E27FC236}">
                    <a16:creationId xmlns:a16="http://schemas.microsoft.com/office/drawing/2014/main" id="{E2924379-8241-4421-9D2B-20C4221ACDD6}"/>
                  </a:ext>
                </a:extLst>
              </p:cNvPr>
              <p:cNvSpPr txBox="1">
                <a:spLocks noRot="1" noChangeAspect="1" noMove="1" noResize="1" noEditPoints="1" noAdjustHandles="1" noChangeArrowheads="1" noChangeShapeType="1" noTextEdit="1"/>
              </p:cNvSpPr>
              <p:nvPr/>
            </p:nvSpPr>
            <p:spPr>
              <a:xfrm>
                <a:off x="2379121" y="4025961"/>
                <a:ext cx="2050004" cy="323165"/>
              </a:xfrm>
              <a:prstGeom prst="rect">
                <a:avLst/>
              </a:prstGeom>
              <a:blipFill>
                <a:blip r:embed="rId7"/>
                <a:stretch>
                  <a:fillRect b="-11321"/>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xmlns="" id="{978F35AF-D050-48D5-8C3B-A45DC1EC86AD}"/>
              </a:ext>
            </a:extLst>
          </p:cNvPr>
          <p:cNvSpPr txBox="1"/>
          <p:nvPr/>
        </p:nvSpPr>
        <p:spPr>
          <a:xfrm>
            <a:off x="2684197" y="4903129"/>
            <a:ext cx="773378" cy="323165"/>
          </a:xfrm>
          <a:prstGeom prst="rect">
            <a:avLst/>
          </a:prstGeom>
          <a:noFill/>
        </p:spPr>
        <p:txBody>
          <a:bodyPr wrap="square" rtlCol="0">
            <a:spAutoFit/>
          </a:bodyPr>
          <a:lstStyle/>
          <a:p>
            <a:r>
              <a:rPr lang="en-US" sz="1500" b="1" dirty="0">
                <a:solidFill>
                  <a:prstClr val="black"/>
                </a:solidFill>
              </a:rPr>
              <a:t> 1  +  1</a:t>
            </a:r>
          </a:p>
        </p:txBody>
      </p:sp>
      <p:sp>
        <p:nvSpPr>
          <p:cNvPr id="74" name="Rectangle 73">
            <a:extLst>
              <a:ext uri="{FF2B5EF4-FFF2-40B4-BE49-F238E27FC236}">
                <a16:creationId xmlns:a16="http://schemas.microsoft.com/office/drawing/2014/main" xmlns="" id="{3154BCC1-7841-4EED-BB4C-45E6290C3A0F}"/>
              </a:ext>
            </a:extLst>
          </p:cNvPr>
          <p:cNvSpPr/>
          <p:nvPr/>
        </p:nvSpPr>
        <p:spPr>
          <a:xfrm>
            <a:off x="309794" y="4894271"/>
            <a:ext cx="1971437" cy="300082"/>
          </a:xfrm>
          <a:prstGeom prst="rect">
            <a:avLst/>
          </a:prstGeom>
        </p:spPr>
        <p:txBody>
          <a:bodyPr wrap="none">
            <a:spAutoFit/>
          </a:bodyPr>
          <a:lstStyle/>
          <a:p>
            <a:r>
              <a:rPr lang="en-US" sz="1350" b="1" dirty="0">
                <a:solidFill>
                  <a:prstClr val="black"/>
                </a:solidFill>
              </a:rPr>
              <a:t>Expected time to insert =</a:t>
            </a:r>
          </a:p>
        </p:txBody>
      </p:sp>
      <p:grpSp>
        <p:nvGrpSpPr>
          <p:cNvPr id="75" name="Group 74">
            <a:extLst>
              <a:ext uri="{FF2B5EF4-FFF2-40B4-BE49-F238E27FC236}">
                <a16:creationId xmlns:a16="http://schemas.microsoft.com/office/drawing/2014/main" xmlns="" id="{7FC4449D-8ADD-4E5C-AAA2-775D36CABA84}"/>
              </a:ext>
            </a:extLst>
          </p:cNvPr>
          <p:cNvGrpSpPr/>
          <p:nvPr/>
        </p:nvGrpSpPr>
        <p:grpSpPr>
          <a:xfrm>
            <a:off x="6016750" y="3493254"/>
            <a:ext cx="521007" cy="141089"/>
            <a:chOff x="3222481" y="3520360"/>
            <a:chExt cx="694676" cy="188119"/>
          </a:xfrm>
        </p:grpSpPr>
        <p:cxnSp>
          <p:nvCxnSpPr>
            <p:cNvPr id="76" name="Straight Arrow Connector 75">
              <a:extLst>
                <a:ext uri="{FF2B5EF4-FFF2-40B4-BE49-F238E27FC236}">
                  <a16:creationId xmlns:a16="http://schemas.microsoft.com/office/drawing/2014/main" xmlns="" id="{3D73AA2E-67A3-4EAA-B3A4-EE1DA6A9444F}"/>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838FA071-AFF4-43AB-B002-EA1A824C0F1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005190C8-0EDA-47DF-B5F5-113C790701E3}"/>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4C1D3405-95F7-416C-812A-E31E4C7AB487}"/>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7" name="Straight Arrow Connector 26">
            <a:extLst>
              <a:ext uri="{FF2B5EF4-FFF2-40B4-BE49-F238E27FC236}">
                <a16:creationId xmlns:a16="http://schemas.microsoft.com/office/drawing/2014/main" xmlns="" id="{1DA8D64C-9A51-473B-9534-0FEA4E39DDBE}"/>
              </a:ext>
            </a:extLst>
          </p:cNvPr>
          <p:cNvCxnSpPr>
            <a:cxnSpLocks/>
          </p:cNvCxnSpPr>
          <p:nvPr/>
        </p:nvCxnSpPr>
        <p:spPr>
          <a:xfrm>
            <a:off x="3900427" y="3549015"/>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1" name="Arrow: Right 90">
            <a:extLst>
              <a:ext uri="{FF2B5EF4-FFF2-40B4-BE49-F238E27FC236}">
                <a16:creationId xmlns:a16="http://schemas.microsoft.com/office/drawing/2014/main" xmlns="" id="{B43801B5-9EF6-4E8B-ABCE-2D162F1FF67B}"/>
              </a:ext>
            </a:extLst>
          </p:cNvPr>
          <p:cNvSpPr/>
          <p:nvPr/>
        </p:nvSpPr>
        <p:spPr>
          <a:xfrm>
            <a:off x="4242023" y="4638675"/>
            <a:ext cx="187103" cy="14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xmlns="" id="{2D03CBA0-793A-4295-8573-13475438400E}"/>
                  </a:ext>
                </a:extLst>
              </p:cNvPr>
              <p:cNvSpPr txBox="1"/>
              <p:nvPr/>
            </p:nvSpPr>
            <p:spPr>
              <a:xfrm>
                <a:off x="4455194" y="4548796"/>
                <a:ext cx="2050004"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92" name="TextBox 91">
                <a:extLst>
                  <a:ext uri="{FF2B5EF4-FFF2-40B4-BE49-F238E27FC236}">
                    <a16:creationId xmlns:a16="http://schemas.microsoft.com/office/drawing/2014/main" id="{2D03CBA0-793A-4295-8573-13475438400E}"/>
                  </a:ext>
                </a:extLst>
              </p:cNvPr>
              <p:cNvSpPr txBox="1">
                <a:spLocks noRot="1" noChangeAspect="1" noMove="1" noResize="1" noEditPoints="1" noAdjustHandles="1" noChangeArrowheads="1" noChangeShapeType="1" noTextEdit="1"/>
              </p:cNvSpPr>
              <p:nvPr/>
            </p:nvSpPr>
            <p:spPr>
              <a:xfrm>
                <a:off x="4455194" y="3691545"/>
                <a:ext cx="2050004" cy="323165"/>
              </a:xfrm>
              <a:prstGeom prst="rect">
                <a:avLst/>
              </a:prstGeom>
              <a:blipFill>
                <a:blip r:embed="rId8"/>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xmlns="" id="{56D960F8-61F2-43CE-93CE-EF10DFEFD6B0}"/>
                  </a:ext>
                </a:extLst>
              </p:cNvPr>
              <p:cNvSpPr txBox="1"/>
              <p:nvPr/>
            </p:nvSpPr>
            <p:spPr>
              <a:xfrm>
                <a:off x="4760270" y="4568714"/>
                <a:ext cx="869006" cy="323165"/>
              </a:xfrm>
              <a:prstGeom prst="rect">
                <a:avLst/>
              </a:prstGeom>
              <a:noFill/>
            </p:spPr>
            <p:txBody>
              <a:bodyPr wrap="square" rtlCol="0">
                <a:spAutoFit/>
              </a:bodyPr>
              <a:lstStyle/>
              <a:p>
                <a:r>
                  <a:rPr lang="en-US" sz="1500" b="1" dirty="0">
                    <a:solidFill>
                      <a:prstClr val="black"/>
                    </a:solidFill>
                  </a:rPr>
                  <a:t> 1    + </a:t>
                </a:r>
                <a14:m>
                  <m:oMath xmlns:m="http://schemas.openxmlformats.org/officeDocument/2006/math">
                    <m:r>
                      <a:rPr lang="en-US" sz="1500" b="1" dirty="0">
                        <a:solidFill>
                          <a:prstClr val="black"/>
                        </a:solidFill>
                        <a:latin typeface="Cambria Math" panose="02040503050406030204" pitchFamily="18" charset="0"/>
                        <a:ea typeface="Cambria Math" panose="02040503050406030204" pitchFamily="18" charset="0"/>
                      </a:rPr>
                      <m:t>  </m:t>
                    </m:r>
                    <m:r>
                      <a:rPr lang="en-US" sz="1500" b="1" i="1" dirty="0">
                        <a:solidFill>
                          <a:prstClr val="black"/>
                        </a:solidFill>
                        <a:latin typeface="Cambria Math" panose="02040503050406030204" pitchFamily="18" charset="0"/>
                        <a:ea typeface="Cambria Math" panose="02040503050406030204" pitchFamily="18" charset="0"/>
                      </a:rPr>
                      <m:t>𝜶</m:t>
                    </m:r>
                  </m:oMath>
                </a14:m>
                <a:r>
                  <a:rPr lang="en-US" sz="1500" b="1" dirty="0">
                    <a:solidFill>
                      <a:prstClr val="black"/>
                    </a:solidFill>
                  </a:rPr>
                  <a:t>    </a:t>
                </a:r>
              </a:p>
            </p:txBody>
          </p:sp>
        </mc:Choice>
        <mc:Fallback xmlns="">
          <p:sp>
            <p:nvSpPr>
              <p:cNvPr id="93" name="TextBox 92">
                <a:extLst>
                  <a:ext uri="{FF2B5EF4-FFF2-40B4-BE49-F238E27FC236}">
                    <a16:creationId xmlns:a16="http://schemas.microsoft.com/office/drawing/2014/main" id="{56D960F8-61F2-43CE-93CE-EF10DFEFD6B0}"/>
                  </a:ext>
                </a:extLst>
              </p:cNvPr>
              <p:cNvSpPr txBox="1">
                <a:spLocks noRot="1" noChangeAspect="1" noMove="1" noResize="1" noEditPoints="1" noAdjustHandles="1" noChangeArrowheads="1" noChangeShapeType="1" noTextEdit="1"/>
              </p:cNvSpPr>
              <p:nvPr/>
            </p:nvSpPr>
            <p:spPr>
              <a:xfrm>
                <a:off x="4760270" y="3711463"/>
                <a:ext cx="869006" cy="323165"/>
              </a:xfrm>
              <a:prstGeom prst="rect">
                <a:avLst/>
              </a:prstGeom>
              <a:blipFill>
                <a:blip r:embed="rId9"/>
                <a:stretch>
                  <a:fillRect t="-3774" b="-18868"/>
                </a:stretch>
              </a:blipFill>
            </p:spPr>
            <p:txBody>
              <a:bodyPr/>
              <a:lstStyle/>
              <a:p>
                <a:r>
                  <a:rPr lang="en-US">
                    <a:noFill/>
                  </a:rPr>
                  <a:t> </a:t>
                </a:r>
              </a:p>
            </p:txBody>
          </p:sp>
        </mc:Fallback>
      </mc:AlternateContent>
      <p:sp>
        <p:nvSpPr>
          <p:cNvPr id="94" name="Arrow: Right 93">
            <a:extLst>
              <a:ext uri="{FF2B5EF4-FFF2-40B4-BE49-F238E27FC236}">
                <a16:creationId xmlns:a16="http://schemas.microsoft.com/office/drawing/2014/main" xmlns="" id="{3EACF7F8-FA45-4C70-9222-12AFBE19D22E}"/>
              </a:ext>
            </a:extLst>
          </p:cNvPr>
          <p:cNvSpPr/>
          <p:nvPr/>
        </p:nvSpPr>
        <p:spPr>
          <a:xfrm>
            <a:off x="3589251" y="4971715"/>
            <a:ext cx="187103" cy="14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xmlns="" id="{A94B7FAE-4298-42EA-BAB8-80CCC9FE00D9}"/>
                  </a:ext>
                </a:extLst>
              </p:cNvPr>
              <p:cNvSpPr txBox="1"/>
              <p:nvPr/>
            </p:nvSpPr>
            <p:spPr>
              <a:xfrm>
                <a:off x="3802422" y="4881837"/>
                <a:ext cx="2050004" cy="3231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sz="1500" b="1">
                          <a:solidFill>
                            <a:srgbClr val="4472C4">
                              <a:lumMod val="75000"/>
                            </a:srgbClr>
                          </a:solidFill>
                          <a:latin typeface="Cambria Math" panose="02040503050406030204" pitchFamily="18" charset="0"/>
                          <a:ea typeface="Cambria Math" panose="02040503050406030204" pitchFamily="18" charset="0"/>
                        </a:rPr>
                        <m:t>𝚶</m:t>
                      </m:r>
                      <m:r>
                        <a:rPr lang="en-US" sz="1500" b="1">
                          <a:solidFill>
                            <a:srgbClr val="4472C4">
                              <a:lumMod val="75000"/>
                            </a:srgbClr>
                          </a:solidFill>
                          <a:latin typeface="Cambria Math" panose="02040503050406030204" pitchFamily="18" charset="0"/>
                          <a:ea typeface="Cambria Math" panose="02040503050406030204" pitchFamily="18" charset="0"/>
                        </a:rPr>
                        <m:t>(        )</m:t>
                      </m:r>
                    </m:oMath>
                  </m:oMathPara>
                </a14:m>
                <a:endParaRPr lang="en-US" sz="1500" b="1" dirty="0">
                  <a:solidFill>
                    <a:srgbClr val="4472C4">
                      <a:lumMod val="75000"/>
                    </a:srgbClr>
                  </a:solidFill>
                </a:endParaRPr>
              </a:p>
            </p:txBody>
          </p:sp>
        </mc:Choice>
        <mc:Fallback xmlns="">
          <p:sp>
            <p:nvSpPr>
              <p:cNvPr id="95" name="TextBox 94">
                <a:extLst>
                  <a:ext uri="{FF2B5EF4-FFF2-40B4-BE49-F238E27FC236}">
                    <a16:creationId xmlns:a16="http://schemas.microsoft.com/office/drawing/2014/main" id="{A94B7FAE-4298-42EA-BAB8-80CCC9FE00D9}"/>
                  </a:ext>
                </a:extLst>
              </p:cNvPr>
              <p:cNvSpPr txBox="1">
                <a:spLocks noRot="1" noChangeAspect="1" noMove="1" noResize="1" noEditPoints="1" noAdjustHandles="1" noChangeArrowheads="1" noChangeShapeType="1" noTextEdit="1"/>
              </p:cNvSpPr>
              <p:nvPr/>
            </p:nvSpPr>
            <p:spPr>
              <a:xfrm>
                <a:off x="3802422" y="4024586"/>
                <a:ext cx="2050004" cy="323165"/>
              </a:xfrm>
              <a:prstGeom prst="rect">
                <a:avLst/>
              </a:prstGeom>
              <a:blipFill>
                <a:blip r:embed="rId10"/>
                <a:stretch>
                  <a:fillRect b="-11321"/>
                </a:stretch>
              </a:blipFill>
            </p:spPr>
            <p:txBody>
              <a:bodyPr/>
              <a:lstStyle/>
              <a:p>
                <a:r>
                  <a:rPr lang="en-US">
                    <a:noFill/>
                  </a:rPr>
                  <a:t> </a:t>
                </a:r>
              </a:p>
            </p:txBody>
          </p:sp>
        </mc:Fallback>
      </mc:AlternateContent>
      <p:sp>
        <p:nvSpPr>
          <p:cNvPr id="96" name="TextBox 95">
            <a:extLst>
              <a:ext uri="{FF2B5EF4-FFF2-40B4-BE49-F238E27FC236}">
                <a16:creationId xmlns:a16="http://schemas.microsoft.com/office/drawing/2014/main" xmlns="" id="{7E01444F-B6DC-4417-98BF-386E8CB12C44}"/>
              </a:ext>
            </a:extLst>
          </p:cNvPr>
          <p:cNvSpPr txBox="1"/>
          <p:nvPr/>
        </p:nvSpPr>
        <p:spPr>
          <a:xfrm>
            <a:off x="4107499" y="4901755"/>
            <a:ext cx="347696" cy="323165"/>
          </a:xfrm>
          <a:prstGeom prst="rect">
            <a:avLst/>
          </a:prstGeom>
          <a:noFill/>
        </p:spPr>
        <p:txBody>
          <a:bodyPr wrap="square" rtlCol="0">
            <a:spAutoFit/>
          </a:bodyPr>
          <a:lstStyle/>
          <a:p>
            <a:r>
              <a:rPr lang="en-US" sz="1500" b="1" dirty="0">
                <a:solidFill>
                  <a:prstClr val="black"/>
                </a:solidFill>
              </a:rPr>
              <a:t> 1  </a:t>
            </a:r>
          </a:p>
        </p:txBody>
      </p:sp>
      <p:grpSp>
        <p:nvGrpSpPr>
          <p:cNvPr id="104" name="Group 103">
            <a:extLst>
              <a:ext uri="{FF2B5EF4-FFF2-40B4-BE49-F238E27FC236}">
                <a16:creationId xmlns:a16="http://schemas.microsoft.com/office/drawing/2014/main" xmlns="" id="{9DCDF037-3DDC-415F-B3B0-AE03E64DD554}"/>
              </a:ext>
            </a:extLst>
          </p:cNvPr>
          <p:cNvGrpSpPr/>
          <p:nvPr/>
        </p:nvGrpSpPr>
        <p:grpSpPr>
          <a:xfrm>
            <a:off x="9224010" y="4296913"/>
            <a:ext cx="3869126" cy="969621"/>
            <a:chOff x="8758697" y="1163067"/>
            <a:chExt cx="4500089" cy="1292828"/>
          </a:xfrm>
        </p:grpSpPr>
        <p:sp>
          <p:nvSpPr>
            <p:cNvPr id="102" name="Rectangle: Rounded Corners 101">
              <a:extLst>
                <a:ext uri="{FF2B5EF4-FFF2-40B4-BE49-F238E27FC236}">
                  <a16:creationId xmlns:a16="http://schemas.microsoft.com/office/drawing/2014/main" xmlns="" id="{CA252380-815A-41FF-A999-9CA683FA1CEA}"/>
                </a:ext>
              </a:extLst>
            </p:cNvPr>
            <p:cNvSpPr/>
            <p:nvPr/>
          </p:nvSpPr>
          <p:spPr>
            <a:xfrm>
              <a:off x="8758697" y="1163067"/>
              <a:ext cx="4500089" cy="1292828"/>
            </a:xfrm>
            <a:prstGeom prst="roundRect">
              <a:avLst/>
            </a:prstGeom>
            <a:solidFill>
              <a:srgbClr val="D6DCE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0" dirty="0">
                <a:solidFill>
                  <a:prstClr val="white"/>
                </a:solidFill>
              </a:endParaRPr>
            </a:p>
          </p:txBody>
        </p:sp>
        <p:sp>
          <p:nvSpPr>
            <p:cNvPr id="103" name="Rectangle 102">
              <a:extLst>
                <a:ext uri="{FF2B5EF4-FFF2-40B4-BE49-F238E27FC236}">
                  <a16:creationId xmlns:a16="http://schemas.microsoft.com/office/drawing/2014/main" xmlns="" id="{DBB5085E-E028-43E2-8CE0-F10D7016B8B0}"/>
                </a:ext>
              </a:extLst>
            </p:cNvPr>
            <p:cNvSpPr/>
            <p:nvPr/>
          </p:nvSpPr>
          <p:spPr>
            <a:xfrm>
              <a:off x="9016294" y="1347816"/>
              <a:ext cx="3158635" cy="954108"/>
            </a:xfrm>
            <a:prstGeom prst="rect">
              <a:avLst/>
            </a:prstGeom>
            <a:solidFill>
              <a:srgbClr val="D6DCE5"/>
            </a:solidFill>
          </p:spPr>
          <p:txBody>
            <a:bodyPr wrap="square">
              <a:spAutoFit/>
            </a:bodyPr>
            <a:lstStyle/>
            <a:p>
              <a:r>
                <a:rPr lang="en-US" sz="1350" dirty="0">
                  <a:solidFill>
                    <a:prstClr val="black"/>
                  </a:solidFill>
                </a:rPr>
                <a:t>In general, as long as we don’t let the load factor become too large, the average time should be O(1).</a:t>
              </a:r>
            </a:p>
          </p:txBody>
        </p:sp>
      </p:grpSp>
    </p:spTree>
    <p:extLst>
      <p:ext uri="{BB962C8B-B14F-4D97-AF65-F5344CB8AC3E}">
        <p14:creationId xmlns:p14="http://schemas.microsoft.com/office/powerpoint/2010/main" val="27524843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70833E-6 -3.33333E-6 L 0.11627 -3.33333E-6 " pathEditMode="relative" rAng="0" ptsTypes="AA">
                                      <p:cBhvr>
                                        <p:cTn id="14" dur="2000" fill="hold"/>
                                        <p:tgtEl>
                                          <p:spTgt spid="24"/>
                                        </p:tgtEl>
                                        <p:attrNameLst>
                                          <p:attrName>ppt_x</p:attrName>
                                          <p:attrName>ppt_y</p:attrName>
                                        </p:attrNameLst>
                                      </p:cBhvr>
                                      <p:rCtr x="5820" y="0"/>
                                    </p:animMotion>
                                  </p:childTnLst>
                                </p:cTn>
                              </p:par>
                              <p:par>
                                <p:cTn id="15" presetID="63" presetClass="path" presetSubtype="0" accel="50000" decel="50000" fill="hold" grpId="0" nodeType="withEffect">
                                  <p:stCondLst>
                                    <p:cond delay="0"/>
                                  </p:stCondLst>
                                  <p:childTnLst>
                                    <p:animMotion origin="layout" path="M 0.00144 -0.0007 L 0.11641 -0.0007 " pathEditMode="relative" rAng="0" ptsTypes="AA">
                                      <p:cBhvr>
                                        <p:cTn id="16" dur="2000" fill="hold"/>
                                        <p:tgtEl>
                                          <p:spTgt spid="25"/>
                                        </p:tgtEl>
                                        <p:attrNameLst>
                                          <p:attrName>ppt_x</p:attrName>
                                          <p:attrName>ppt_y</p:attrName>
                                        </p:attrNameLst>
                                      </p:cBhvr>
                                      <p:rCtr x="5742" y="0"/>
                                    </p:animMotion>
                                  </p:childTnLst>
                                </p:cTn>
                              </p:par>
                              <p:par>
                                <p:cTn id="17" presetID="63" presetClass="path" presetSubtype="0" accel="50000" decel="50000" fill="hold" nodeType="withEffect">
                                  <p:stCondLst>
                                    <p:cond delay="0"/>
                                  </p:stCondLst>
                                  <p:childTnLst>
                                    <p:animMotion origin="layout" path="M -3.33333E-6 -3.33333E-6 L 0.11185 -3.33333E-6 " pathEditMode="relative" rAng="0" ptsTypes="AA">
                                      <p:cBhvr>
                                        <p:cTn id="18" dur="2000" fill="hold"/>
                                        <p:tgtEl>
                                          <p:spTgt spid="48"/>
                                        </p:tgtEl>
                                        <p:attrNameLst>
                                          <p:attrName>ppt_x</p:attrName>
                                          <p:attrName>ppt_y</p:attrName>
                                        </p:attrNameLst>
                                      </p:cBhvr>
                                      <p:rCtr x="5586" y="0"/>
                                    </p:animMotion>
                                  </p:childTnLst>
                                </p:cTn>
                              </p:par>
                              <p:par>
                                <p:cTn id="19" presetID="63" presetClass="path" presetSubtype="0" accel="50000" decel="50000" fill="hold" grpId="0" nodeType="withEffect">
                                  <p:stCondLst>
                                    <p:cond delay="0"/>
                                  </p:stCondLst>
                                  <p:childTnLst>
                                    <p:animMotion origin="layout" path="M 2.70833E-6 1.85185E-6 L 0.11172 1.85185E-6 " pathEditMode="relative" rAng="0" ptsTypes="AA">
                                      <p:cBhvr>
                                        <p:cTn id="20" dur="2000" fill="hold"/>
                                        <p:tgtEl>
                                          <p:spTgt spid="49"/>
                                        </p:tgtEl>
                                        <p:attrNameLst>
                                          <p:attrName>ppt_x</p:attrName>
                                          <p:attrName>ppt_y</p:attrName>
                                        </p:attrNameLst>
                                      </p:cBhvr>
                                      <p:rCtr x="5586" y="0"/>
                                    </p:animMotion>
                                  </p:childTnLst>
                                </p:cTn>
                              </p:par>
                              <p:par>
                                <p:cTn id="21" presetID="63" presetClass="path" presetSubtype="0" accel="50000" decel="50000" fill="hold" nodeType="withEffect">
                                  <p:stCondLst>
                                    <p:cond delay="0"/>
                                  </p:stCondLst>
                                  <p:childTnLst>
                                    <p:animMotion origin="layout" path="M 3.54167E-6 3.7037E-7 L 0.11888 0.00278 " pathEditMode="relative" rAng="0" ptsTypes="AA">
                                      <p:cBhvr>
                                        <p:cTn id="22" dur="2000" fill="hold"/>
                                        <p:tgtEl>
                                          <p:spTgt spid="53"/>
                                        </p:tgtEl>
                                        <p:attrNameLst>
                                          <p:attrName>ppt_x</p:attrName>
                                          <p:attrName>ppt_y</p:attrName>
                                        </p:attrNameLst>
                                      </p:cBhvr>
                                      <p:rCtr x="5990" y="0"/>
                                    </p:animMotion>
                                  </p:childTnLst>
                                </p:cTn>
                              </p:par>
                              <p:par>
                                <p:cTn id="23" presetID="63" presetClass="path" presetSubtype="0" accel="50000" decel="50000" fill="hold" nodeType="withEffect">
                                  <p:stCondLst>
                                    <p:cond delay="0"/>
                                  </p:stCondLst>
                                  <p:childTnLst>
                                    <p:animMotion origin="layout" path="M 1.66667E-6 2.59259E-6 L 0.11706 2.59259E-6 " pathEditMode="relative" rAng="0" ptsTypes="AA">
                                      <p:cBhvr>
                                        <p:cTn id="24" dur="2000" fill="hold"/>
                                        <p:tgtEl>
                                          <p:spTgt spid="75"/>
                                        </p:tgtEl>
                                        <p:attrNameLst>
                                          <p:attrName>ppt_x</p:attrName>
                                          <p:attrName>ppt_y</p:attrName>
                                        </p:attrNameLst>
                                      </p:cBhvr>
                                      <p:rCtr x="5846" y="0"/>
                                    </p:animMotion>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par>
                          <p:cTn id="35" fill="hold">
                            <p:stCondLst>
                              <p:cond delay="2500"/>
                            </p:stCondLst>
                            <p:childTnLst>
                              <p:par>
                                <p:cTn id="36" presetID="64" presetClass="path" presetSubtype="0" accel="50000" decel="50000" fill="hold" nodeType="afterEffect">
                                  <p:stCondLst>
                                    <p:cond delay="0"/>
                                  </p:stCondLst>
                                  <p:childTnLst>
                                    <p:animMotion origin="layout" path="M 2.08333E-7 0 L -0.00156 -0.08541 " pathEditMode="relative" rAng="0" ptsTypes="AA">
                                      <p:cBhvr>
                                        <p:cTn id="37" dur="2000" fill="hold"/>
                                        <p:tgtEl>
                                          <p:spTgt spid="12"/>
                                        </p:tgtEl>
                                        <p:attrNameLst>
                                          <p:attrName>ppt_x</p:attrName>
                                          <p:attrName>ppt_y</p:attrName>
                                        </p:attrNameLst>
                                      </p:cBhvr>
                                      <p:rCtr x="0" y="-4329"/>
                                    </p:animMotion>
                                  </p:childTnLst>
                                </p:cTn>
                              </p:par>
                              <p:par>
                                <p:cTn id="38" presetID="64" presetClass="path" presetSubtype="0" accel="50000" decel="50000" fill="hold" grpId="1" nodeType="withEffect">
                                  <p:stCondLst>
                                    <p:cond delay="0"/>
                                  </p:stCondLst>
                                  <p:childTnLst>
                                    <p:animMotion origin="layout" path="M -3.75E-6 3.7037E-6 L -0.00143 -0.08635 " pathEditMode="relative" rAng="0" ptsTypes="AA">
                                      <p:cBhvr>
                                        <p:cTn id="39" dur="2000" fill="hold"/>
                                        <p:tgtEl>
                                          <p:spTgt spid="13"/>
                                        </p:tgtEl>
                                        <p:attrNameLst>
                                          <p:attrName>ppt_x</p:attrName>
                                          <p:attrName>ppt_y</p:attrName>
                                        </p:attrNameLst>
                                      </p:cBhvr>
                                      <p:rCtr x="-78" y="-4329"/>
                                    </p:animMotion>
                                  </p:childTnLst>
                                </p:cTn>
                              </p:par>
                              <p:par>
                                <p:cTn id="40" presetID="64" presetClass="path" presetSubtype="0" accel="50000" decel="50000" fill="hold" nodeType="withEffect">
                                  <p:stCondLst>
                                    <p:cond delay="0"/>
                                  </p:stCondLst>
                                  <p:childTnLst>
                                    <p:animMotion origin="layout" path="M -4.79167E-6 3.7037E-6 L 0.00104 -0.08541 " pathEditMode="relative" rAng="0" ptsTypes="AA">
                                      <p:cBhvr>
                                        <p:cTn id="41" dur="2000" fill="hold"/>
                                        <p:tgtEl>
                                          <p:spTgt spid="26"/>
                                        </p:tgtEl>
                                        <p:attrNameLst>
                                          <p:attrName>ppt_x</p:attrName>
                                          <p:attrName>ppt_y</p:attrName>
                                        </p:attrNameLst>
                                      </p:cBhvr>
                                      <p:rCtr x="0" y="-4144"/>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fade">
                                      <p:cBhvr>
                                        <p:cTn id="51" dur="500"/>
                                        <p:tgtEl>
                                          <p:spTgt spid="9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5"/>
                                        </p:tgtEl>
                                        <p:attrNameLst>
                                          <p:attrName>style.visibility</p:attrName>
                                        </p:attrNameLst>
                                      </p:cBhvr>
                                      <p:to>
                                        <p:strVal val="visible"/>
                                      </p:to>
                                    </p:set>
                                    <p:animEffect transition="in" filter="fade">
                                      <p:cBhvr>
                                        <p:cTn id="54" dur="500"/>
                                        <p:tgtEl>
                                          <p:spTgt spid="9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childTnLst>
                          </p:cTn>
                        </p:par>
                      </p:childTnLst>
                    </p:cTn>
                  </p:par>
                  <p:par>
                    <p:cTn id="58" fill="hold">
                      <p:stCondLst>
                        <p:cond delay="indefinite"/>
                      </p:stCondLst>
                      <p:childTnLst>
                        <p:par>
                          <p:cTn id="59" fill="hold">
                            <p:stCondLst>
                              <p:cond delay="0"/>
                            </p:stCondLst>
                            <p:childTnLst>
                              <p:par>
                                <p:cTn id="60" presetID="35" presetClass="path" presetSubtype="0" accel="50000" decel="50000" fill="hold" nodeType="clickEffect">
                                  <p:stCondLst>
                                    <p:cond delay="0"/>
                                  </p:stCondLst>
                                  <p:childTnLst>
                                    <p:animMotion origin="layout" path="M -2.5E-6 -2.96296E-6 L -0.33789 -2.96296E-6 " pathEditMode="relative" rAng="0" ptsTypes="AA">
                                      <p:cBhvr>
                                        <p:cTn id="61" dur="2000" fill="hold"/>
                                        <p:tgtEl>
                                          <p:spTgt spid="104"/>
                                        </p:tgtEl>
                                        <p:attrNameLst>
                                          <p:attrName>ppt_x</p:attrName>
                                          <p:attrName>ppt_y</p:attrName>
                                        </p:attrNameLst>
                                      </p:cBhvr>
                                      <p:rCtr x="-1690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9" grpId="0"/>
      <p:bldP spid="13" grpId="0"/>
      <p:bldP spid="13" grpId="1"/>
      <p:bldP spid="65" grpId="0"/>
      <p:bldP spid="73" grpId="0"/>
      <p:bldP spid="74" grpId="0"/>
      <p:bldP spid="94" grpId="0" animBg="1"/>
      <p:bldP spid="95" grpId="0"/>
      <p:bldP spid="9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1984358-FF5D-44CC-8CAE-F9EF36DD6A57}"/>
              </a:ext>
            </a:extLst>
          </p:cNvPr>
          <p:cNvSpPr txBox="1"/>
          <p:nvPr/>
        </p:nvSpPr>
        <p:spPr>
          <a:xfrm>
            <a:off x="395555" y="1582441"/>
            <a:ext cx="4878491" cy="923330"/>
          </a:xfrm>
          <a:prstGeom prst="rect">
            <a:avLst/>
          </a:prstGeom>
          <a:noFill/>
        </p:spPr>
        <p:txBody>
          <a:bodyPr wrap="square" rtlCol="0">
            <a:spAutoFit/>
          </a:bodyPr>
          <a:lstStyle/>
          <a:p>
            <a:r>
              <a:rPr lang="en-US" sz="1350" dirty="0">
                <a:solidFill>
                  <a:prstClr val="black"/>
                </a:solidFill>
              </a:rPr>
              <a:t>When all </a:t>
            </a:r>
            <a:r>
              <a:rPr lang="en-US" sz="1350" b="1" dirty="0">
                <a:solidFill>
                  <a:prstClr val="black"/>
                </a:solidFill>
              </a:rPr>
              <a:t>n</a:t>
            </a:r>
            <a:r>
              <a:rPr lang="en-US" sz="1350" dirty="0">
                <a:solidFill>
                  <a:prstClr val="black"/>
                </a:solidFill>
              </a:rPr>
              <a:t> elements stored in one chain.</a:t>
            </a:r>
          </a:p>
          <a:p>
            <a:r>
              <a:rPr lang="en-US" sz="1350" dirty="0">
                <a:solidFill>
                  <a:prstClr val="black"/>
                </a:solidFill>
              </a:rPr>
              <a:t>chain length = n</a:t>
            </a:r>
          </a:p>
          <a:p>
            <a:r>
              <a:rPr lang="en-US" sz="1350" dirty="0">
                <a:solidFill>
                  <a:prstClr val="black"/>
                </a:solidFill>
              </a:rPr>
              <a:t>Expected time to search = O(1 + n) </a:t>
            </a:r>
            <a:r>
              <a:rPr lang="en-US" sz="1350" dirty="0">
                <a:solidFill>
                  <a:prstClr val="black"/>
                </a:solidFill>
                <a:sym typeface="Wingdings" panose="05000000000000000000" pitchFamily="2" charset="2"/>
              </a:rPr>
              <a:t> </a:t>
            </a:r>
            <a:r>
              <a:rPr lang="en-US" sz="1350" dirty="0">
                <a:solidFill>
                  <a:prstClr val="black"/>
                </a:solidFill>
              </a:rPr>
              <a:t>O( n) </a:t>
            </a:r>
          </a:p>
          <a:p>
            <a:r>
              <a:rPr lang="en-US" sz="1350" dirty="0">
                <a:solidFill>
                  <a:prstClr val="black"/>
                </a:solidFill>
              </a:rPr>
              <a:t>Expected time to delete  = O(1 + n) </a:t>
            </a:r>
            <a:r>
              <a:rPr lang="en-US" sz="1350" dirty="0">
                <a:solidFill>
                  <a:prstClr val="black"/>
                </a:solidFill>
                <a:sym typeface="Wingdings" panose="05000000000000000000" pitchFamily="2" charset="2"/>
              </a:rPr>
              <a:t> </a:t>
            </a:r>
            <a:r>
              <a:rPr lang="en-US" sz="1350" dirty="0">
                <a:solidFill>
                  <a:prstClr val="black"/>
                </a:solidFill>
              </a:rPr>
              <a:t>O( n) </a:t>
            </a:r>
          </a:p>
        </p:txBody>
      </p:sp>
      <p:sp>
        <p:nvSpPr>
          <p:cNvPr id="5" name="TextBox 4">
            <a:extLst>
              <a:ext uri="{FF2B5EF4-FFF2-40B4-BE49-F238E27FC236}">
                <a16:creationId xmlns:a16="http://schemas.microsoft.com/office/drawing/2014/main" xmlns="" id="{1AE18207-5778-46C9-9B2D-900CCFE4D4D3}"/>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worst case:</a:t>
            </a:r>
          </a:p>
        </p:txBody>
      </p:sp>
      <p:graphicFrame>
        <p:nvGraphicFramePr>
          <p:cNvPr id="7" name="Table 10">
            <a:extLst>
              <a:ext uri="{FF2B5EF4-FFF2-40B4-BE49-F238E27FC236}">
                <a16:creationId xmlns:a16="http://schemas.microsoft.com/office/drawing/2014/main" xmlns="" id="{8855A812-59C8-41C1-9230-D236C881B781}"/>
              </a:ext>
            </a:extLst>
          </p:cNvPr>
          <p:cNvGraphicFramePr>
            <a:graphicFrameLocks noGrp="1"/>
          </p:cNvGraphicFramePr>
          <p:nvPr/>
        </p:nvGraphicFramePr>
        <p:xfrm>
          <a:off x="1052657" y="3042986"/>
          <a:ext cx="375138" cy="16916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xmlns="" val="2708996704"/>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509797756"/>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64065205"/>
                  </a:ext>
                </a:extLst>
              </a:tr>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76323811"/>
                  </a:ext>
                </a:extLst>
              </a:tr>
            </a:tbl>
          </a:graphicData>
        </a:graphic>
      </p:graphicFrame>
      <p:sp>
        <p:nvSpPr>
          <p:cNvPr id="8" name="TextBox 7">
            <a:extLst>
              <a:ext uri="{FF2B5EF4-FFF2-40B4-BE49-F238E27FC236}">
                <a16:creationId xmlns:a16="http://schemas.microsoft.com/office/drawing/2014/main" xmlns="" id="{FC68B64A-0C9C-4D33-BD70-EF97192E8815}"/>
              </a:ext>
            </a:extLst>
          </p:cNvPr>
          <p:cNvSpPr txBox="1"/>
          <p:nvPr/>
        </p:nvSpPr>
        <p:spPr>
          <a:xfrm>
            <a:off x="530943" y="4435898"/>
            <a:ext cx="548640" cy="300082"/>
          </a:xfrm>
          <a:prstGeom prst="rect">
            <a:avLst/>
          </a:prstGeom>
          <a:noFill/>
        </p:spPr>
        <p:txBody>
          <a:bodyPr wrap="square" rtlCol="0">
            <a:spAutoFit/>
          </a:bodyPr>
          <a:lstStyle/>
          <a:p>
            <a:pPr algn="ctr"/>
            <a:r>
              <a:rPr lang="en-US" sz="1350" dirty="0">
                <a:solidFill>
                  <a:prstClr val="black"/>
                </a:solidFill>
              </a:rPr>
              <a:t>m - 1</a:t>
            </a:r>
          </a:p>
        </p:txBody>
      </p:sp>
      <p:sp>
        <p:nvSpPr>
          <p:cNvPr id="9" name="TextBox 8">
            <a:extLst>
              <a:ext uri="{FF2B5EF4-FFF2-40B4-BE49-F238E27FC236}">
                <a16:creationId xmlns:a16="http://schemas.microsoft.com/office/drawing/2014/main" xmlns="" id="{A94AD7EB-8B2A-4BDE-9801-D13094F56E02}"/>
              </a:ext>
            </a:extLst>
          </p:cNvPr>
          <p:cNvSpPr txBox="1"/>
          <p:nvPr/>
        </p:nvSpPr>
        <p:spPr>
          <a:xfrm>
            <a:off x="736136" y="3600943"/>
            <a:ext cx="316523" cy="300082"/>
          </a:xfrm>
          <a:prstGeom prst="rect">
            <a:avLst/>
          </a:prstGeom>
          <a:noFill/>
        </p:spPr>
        <p:txBody>
          <a:bodyPr wrap="square" rtlCol="0">
            <a:spAutoFit/>
          </a:bodyPr>
          <a:lstStyle/>
          <a:p>
            <a:r>
              <a:rPr lang="en-US" sz="1350" dirty="0" err="1">
                <a:solidFill>
                  <a:prstClr val="black"/>
                </a:solidFill>
              </a:rPr>
              <a:t>i</a:t>
            </a:r>
            <a:endParaRPr lang="en-US" sz="1350" dirty="0">
              <a:solidFill>
                <a:prstClr val="black"/>
              </a:solidFill>
            </a:endParaRPr>
          </a:p>
        </p:txBody>
      </p:sp>
      <p:sp>
        <p:nvSpPr>
          <p:cNvPr id="10" name="TextBox 9">
            <a:extLst>
              <a:ext uri="{FF2B5EF4-FFF2-40B4-BE49-F238E27FC236}">
                <a16:creationId xmlns:a16="http://schemas.microsoft.com/office/drawing/2014/main" xmlns="" id="{A8B3157F-DDE8-495C-8C6A-F153E72751FB}"/>
              </a:ext>
            </a:extLst>
          </p:cNvPr>
          <p:cNvSpPr txBox="1"/>
          <p:nvPr/>
        </p:nvSpPr>
        <p:spPr>
          <a:xfrm>
            <a:off x="736136" y="3041855"/>
            <a:ext cx="316523" cy="300082"/>
          </a:xfrm>
          <a:prstGeom prst="rect">
            <a:avLst/>
          </a:prstGeom>
          <a:noFill/>
        </p:spPr>
        <p:txBody>
          <a:bodyPr wrap="square" rtlCol="0">
            <a:spAutoFit/>
          </a:bodyPr>
          <a:lstStyle/>
          <a:p>
            <a:r>
              <a:rPr lang="en-US" sz="1350" dirty="0">
                <a:solidFill>
                  <a:prstClr val="black"/>
                </a:solidFill>
              </a:rPr>
              <a:t>0</a:t>
            </a:r>
          </a:p>
        </p:txBody>
      </p:sp>
      <p:graphicFrame>
        <p:nvGraphicFramePr>
          <p:cNvPr id="11" name="Table 15">
            <a:extLst>
              <a:ext uri="{FF2B5EF4-FFF2-40B4-BE49-F238E27FC236}">
                <a16:creationId xmlns:a16="http://schemas.microsoft.com/office/drawing/2014/main" xmlns="" id="{11BA8DE4-0E73-4065-93E2-832AB4860F28}"/>
              </a:ext>
            </a:extLst>
          </p:cNvPr>
          <p:cNvGraphicFramePr>
            <a:graphicFrameLocks noGrp="1"/>
          </p:cNvGraphicFramePr>
          <p:nvPr/>
        </p:nvGraphicFramePr>
        <p:xfrm>
          <a:off x="1594703" y="361895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12" name="Straight Arrow Connector 11">
            <a:extLst>
              <a:ext uri="{FF2B5EF4-FFF2-40B4-BE49-F238E27FC236}">
                <a16:creationId xmlns:a16="http://schemas.microsoft.com/office/drawing/2014/main" xmlns="" id="{9981C152-C35E-4311-B102-D2EC54B4AC51}"/>
              </a:ext>
            </a:extLst>
          </p:cNvPr>
          <p:cNvCxnSpPr/>
          <p:nvPr/>
        </p:nvCxnSpPr>
        <p:spPr>
          <a:xfrm>
            <a:off x="1240229" y="373896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9CA34A2A-3B0E-40B9-B031-5A6D5996AA25}"/>
              </a:ext>
            </a:extLst>
          </p:cNvPr>
          <p:cNvSpPr txBox="1"/>
          <p:nvPr/>
        </p:nvSpPr>
        <p:spPr>
          <a:xfrm>
            <a:off x="1712372" y="3600466"/>
            <a:ext cx="365760" cy="300082"/>
          </a:xfrm>
          <a:prstGeom prst="rect">
            <a:avLst/>
          </a:prstGeom>
          <a:noFill/>
        </p:spPr>
        <p:txBody>
          <a:bodyPr wrap="square" rtlCol="0">
            <a:spAutoFit/>
          </a:bodyPr>
          <a:lstStyle/>
          <a:p>
            <a:r>
              <a:rPr lang="en-US" sz="1350" dirty="0">
                <a:solidFill>
                  <a:prstClr val="black"/>
                </a:solidFill>
              </a:rPr>
              <a:t>e1</a:t>
            </a:r>
          </a:p>
        </p:txBody>
      </p:sp>
      <p:graphicFrame>
        <p:nvGraphicFramePr>
          <p:cNvPr id="14" name="Table 15">
            <a:extLst>
              <a:ext uri="{FF2B5EF4-FFF2-40B4-BE49-F238E27FC236}">
                <a16:creationId xmlns:a16="http://schemas.microsoft.com/office/drawing/2014/main" xmlns="" id="{80CB4447-2E30-4AD7-B4F8-8FCB04110185}"/>
              </a:ext>
            </a:extLst>
          </p:cNvPr>
          <p:cNvGraphicFramePr>
            <a:graphicFrameLocks noGrp="1"/>
          </p:cNvGraphicFramePr>
          <p:nvPr/>
        </p:nvGraphicFramePr>
        <p:xfrm>
          <a:off x="6877892" y="361895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5" name="TextBox 14">
            <a:extLst>
              <a:ext uri="{FF2B5EF4-FFF2-40B4-BE49-F238E27FC236}">
                <a16:creationId xmlns:a16="http://schemas.microsoft.com/office/drawing/2014/main" xmlns="" id="{51EAE4E9-351C-4A94-AAA9-4770EA9560B0}"/>
              </a:ext>
            </a:extLst>
          </p:cNvPr>
          <p:cNvSpPr txBox="1"/>
          <p:nvPr/>
        </p:nvSpPr>
        <p:spPr>
          <a:xfrm>
            <a:off x="6995561" y="3600466"/>
            <a:ext cx="365760" cy="300082"/>
          </a:xfrm>
          <a:prstGeom prst="rect">
            <a:avLst/>
          </a:prstGeom>
          <a:noFill/>
        </p:spPr>
        <p:txBody>
          <a:bodyPr wrap="square" rtlCol="0">
            <a:spAutoFit/>
          </a:bodyPr>
          <a:lstStyle/>
          <a:p>
            <a:r>
              <a:rPr lang="en-US" sz="1350" dirty="0" err="1">
                <a:solidFill>
                  <a:prstClr val="black"/>
                </a:solidFill>
              </a:rPr>
              <a:t>e</a:t>
            </a:r>
            <a:r>
              <a:rPr lang="en-US" sz="1350" baseline="-25000" dirty="0" err="1">
                <a:solidFill>
                  <a:prstClr val="black"/>
                </a:solidFill>
              </a:rPr>
              <a:t>n</a:t>
            </a:r>
            <a:endParaRPr lang="en-US" sz="1350" baseline="-25000" dirty="0">
              <a:solidFill>
                <a:prstClr val="black"/>
              </a:solidFill>
            </a:endParaRPr>
          </a:p>
        </p:txBody>
      </p:sp>
      <p:grpSp>
        <p:nvGrpSpPr>
          <p:cNvPr id="16" name="Group 15">
            <a:extLst>
              <a:ext uri="{FF2B5EF4-FFF2-40B4-BE49-F238E27FC236}">
                <a16:creationId xmlns:a16="http://schemas.microsoft.com/office/drawing/2014/main" xmlns="" id="{46CC3508-7E42-4A8A-9E70-4227218DA8C9}"/>
              </a:ext>
            </a:extLst>
          </p:cNvPr>
          <p:cNvGrpSpPr/>
          <p:nvPr/>
        </p:nvGrpSpPr>
        <p:grpSpPr>
          <a:xfrm>
            <a:off x="7569262" y="3687473"/>
            <a:ext cx="521007" cy="141089"/>
            <a:chOff x="3222481" y="3520360"/>
            <a:chExt cx="694676" cy="188119"/>
          </a:xfrm>
        </p:grpSpPr>
        <p:cxnSp>
          <p:nvCxnSpPr>
            <p:cNvPr id="17" name="Straight Arrow Connector 16">
              <a:extLst>
                <a:ext uri="{FF2B5EF4-FFF2-40B4-BE49-F238E27FC236}">
                  <a16:creationId xmlns:a16="http://schemas.microsoft.com/office/drawing/2014/main" xmlns="" id="{0051BC88-2DDF-482A-91A4-678EE9F5065B}"/>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4ADD90A-D77A-45D3-BCC6-A6021FD8D98B}"/>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AED72707-C51C-4DC2-9284-994BC634BE55}"/>
                </a:ext>
              </a:extLst>
            </p:cNvPr>
            <p:cNvCxnSpPr>
              <a:cxnSpLocks/>
            </p:cNvCxnSpPr>
            <p:nvPr/>
          </p:nvCxnSpPr>
          <p:spPr>
            <a:xfrm>
              <a:off x="3879057" y="3563541"/>
              <a:ext cx="0" cy="1166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0D55D7D-D0FF-456D-8C34-1681772CE41A}"/>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21" name="Table 15">
            <a:extLst>
              <a:ext uri="{FF2B5EF4-FFF2-40B4-BE49-F238E27FC236}">
                <a16:creationId xmlns:a16="http://schemas.microsoft.com/office/drawing/2014/main" xmlns="" id="{60CE620F-CF8D-4B91-8ABA-65E22CC9F7B1}"/>
              </a:ext>
            </a:extLst>
          </p:cNvPr>
          <p:cNvGraphicFramePr>
            <a:graphicFrameLocks noGrp="1"/>
          </p:cNvGraphicFramePr>
          <p:nvPr/>
        </p:nvGraphicFramePr>
        <p:xfrm>
          <a:off x="2624648" y="361895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2" name="TextBox 21">
            <a:extLst>
              <a:ext uri="{FF2B5EF4-FFF2-40B4-BE49-F238E27FC236}">
                <a16:creationId xmlns:a16="http://schemas.microsoft.com/office/drawing/2014/main" xmlns="" id="{1DDAFB53-6456-4A6B-A3BE-D8FD4D56F82D}"/>
              </a:ext>
            </a:extLst>
          </p:cNvPr>
          <p:cNvSpPr txBox="1"/>
          <p:nvPr/>
        </p:nvSpPr>
        <p:spPr>
          <a:xfrm>
            <a:off x="2742317" y="3600466"/>
            <a:ext cx="365760" cy="300082"/>
          </a:xfrm>
          <a:prstGeom prst="rect">
            <a:avLst/>
          </a:prstGeom>
          <a:noFill/>
        </p:spPr>
        <p:txBody>
          <a:bodyPr wrap="square" rtlCol="0">
            <a:spAutoFit/>
          </a:bodyPr>
          <a:lstStyle/>
          <a:p>
            <a:r>
              <a:rPr lang="en-US" sz="1350" dirty="0">
                <a:solidFill>
                  <a:prstClr val="black"/>
                </a:solidFill>
              </a:rPr>
              <a:t>e2</a:t>
            </a:r>
          </a:p>
        </p:txBody>
      </p:sp>
      <p:cxnSp>
        <p:nvCxnSpPr>
          <p:cNvPr id="23" name="Straight Arrow Connector 22">
            <a:extLst>
              <a:ext uri="{FF2B5EF4-FFF2-40B4-BE49-F238E27FC236}">
                <a16:creationId xmlns:a16="http://schemas.microsoft.com/office/drawing/2014/main" xmlns="" id="{75E00BB3-A0F5-426C-98EF-DE78B2BD8E73}"/>
              </a:ext>
            </a:extLst>
          </p:cNvPr>
          <p:cNvCxnSpPr/>
          <p:nvPr/>
        </p:nvCxnSpPr>
        <p:spPr>
          <a:xfrm>
            <a:off x="2287726" y="373896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15">
            <a:extLst>
              <a:ext uri="{FF2B5EF4-FFF2-40B4-BE49-F238E27FC236}">
                <a16:creationId xmlns:a16="http://schemas.microsoft.com/office/drawing/2014/main" xmlns="" id="{57D6FC0C-3BF1-4FD5-A6A1-EBEAF4371F4B}"/>
              </a:ext>
            </a:extLst>
          </p:cNvPr>
          <p:cNvGraphicFramePr>
            <a:graphicFrameLocks noGrp="1"/>
          </p:cNvGraphicFramePr>
          <p:nvPr/>
        </p:nvGraphicFramePr>
        <p:xfrm>
          <a:off x="3678533" y="361895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5" name="TextBox 24">
            <a:extLst>
              <a:ext uri="{FF2B5EF4-FFF2-40B4-BE49-F238E27FC236}">
                <a16:creationId xmlns:a16="http://schemas.microsoft.com/office/drawing/2014/main" xmlns="" id="{0D98923D-2CC3-46B8-8DEF-5E1825C01636}"/>
              </a:ext>
            </a:extLst>
          </p:cNvPr>
          <p:cNvSpPr txBox="1"/>
          <p:nvPr/>
        </p:nvSpPr>
        <p:spPr>
          <a:xfrm>
            <a:off x="3796202" y="3600466"/>
            <a:ext cx="365760" cy="300082"/>
          </a:xfrm>
          <a:prstGeom prst="rect">
            <a:avLst/>
          </a:prstGeom>
          <a:noFill/>
        </p:spPr>
        <p:txBody>
          <a:bodyPr wrap="square" rtlCol="0">
            <a:spAutoFit/>
          </a:bodyPr>
          <a:lstStyle/>
          <a:p>
            <a:r>
              <a:rPr lang="en-US" sz="1350" dirty="0">
                <a:solidFill>
                  <a:prstClr val="black"/>
                </a:solidFill>
              </a:rPr>
              <a:t>e3</a:t>
            </a:r>
          </a:p>
        </p:txBody>
      </p:sp>
      <p:cxnSp>
        <p:nvCxnSpPr>
          <p:cNvPr id="26" name="Straight Arrow Connector 25">
            <a:extLst>
              <a:ext uri="{FF2B5EF4-FFF2-40B4-BE49-F238E27FC236}">
                <a16:creationId xmlns:a16="http://schemas.microsoft.com/office/drawing/2014/main" xmlns="" id="{3475A8DB-0DD2-4D34-82A0-1D884D9BAA3F}"/>
              </a:ext>
            </a:extLst>
          </p:cNvPr>
          <p:cNvCxnSpPr/>
          <p:nvPr/>
        </p:nvCxnSpPr>
        <p:spPr>
          <a:xfrm>
            <a:off x="4371556" y="373896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15">
            <a:extLst>
              <a:ext uri="{FF2B5EF4-FFF2-40B4-BE49-F238E27FC236}">
                <a16:creationId xmlns:a16="http://schemas.microsoft.com/office/drawing/2014/main" xmlns="" id="{4EDD65F8-0C94-44F4-8970-9FBC507F9DAA}"/>
              </a:ext>
            </a:extLst>
          </p:cNvPr>
          <p:cNvGraphicFramePr>
            <a:graphicFrameLocks noGrp="1"/>
          </p:cNvGraphicFramePr>
          <p:nvPr/>
        </p:nvGraphicFramePr>
        <p:xfrm>
          <a:off x="5825441" y="3618951"/>
          <a:ext cx="849924" cy="281940"/>
        </p:xfrm>
        <a:graphic>
          <a:graphicData uri="http://schemas.openxmlformats.org/drawingml/2006/table">
            <a:tbl>
              <a:tblPr firstRow="1" bandRow="1">
                <a:tableStyleId>{5C22544A-7EE6-4342-B048-85BDC9FD1C3A}</a:tableStyleId>
              </a:tblPr>
              <a:tblGrid>
                <a:gridCol w="535745">
                  <a:extLst>
                    <a:ext uri="{9D8B030D-6E8A-4147-A177-3AD203B41FA5}">
                      <a16:colId xmlns:a16="http://schemas.microsoft.com/office/drawing/2014/main" xmlns="" val="3322703710"/>
                    </a:ext>
                  </a:extLst>
                </a:gridCol>
                <a:gridCol w="314179">
                  <a:extLst>
                    <a:ext uri="{9D8B030D-6E8A-4147-A177-3AD203B41FA5}">
                      <a16:colId xmlns:a16="http://schemas.microsoft.com/office/drawing/2014/main" xmlns="" val="3068028076"/>
                    </a:ext>
                  </a:extLst>
                </a:gridCol>
              </a:tblGrid>
              <a:tr h="278130">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L="68580" marR="68580" marT="34290" marB="3429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8" name="TextBox 27">
            <a:extLst>
              <a:ext uri="{FF2B5EF4-FFF2-40B4-BE49-F238E27FC236}">
                <a16:creationId xmlns:a16="http://schemas.microsoft.com/office/drawing/2014/main" xmlns="" id="{CEB4CEC7-B8D7-4C4F-B00B-FF2C0DE08850}"/>
              </a:ext>
            </a:extLst>
          </p:cNvPr>
          <p:cNvSpPr txBox="1"/>
          <p:nvPr/>
        </p:nvSpPr>
        <p:spPr>
          <a:xfrm>
            <a:off x="5943110" y="3600466"/>
            <a:ext cx="463499" cy="300082"/>
          </a:xfrm>
          <a:prstGeom prst="rect">
            <a:avLst/>
          </a:prstGeom>
          <a:noFill/>
        </p:spPr>
        <p:txBody>
          <a:bodyPr wrap="square" rtlCol="0">
            <a:spAutoFit/>
          </a:bodyPr>
          <a:lstStyle/>
          <a:p>
            <a:r>
              <a:rPr lang="en-US" sz="1350" dirty="0">
                <a:solidFill>
                  <a:prstClr val="black"/>
                </a:solidFill>
              </a:rPr>
              <a:t>e</a:t>
            </a:r>
            <a:r>
              <a:rPr lang="en-US" sz="1350" baseline="-25000" dirty="0">
                <a:solidFill>
                  <a:prstClr val="black"/>
                </a:solidFill>
              </a:rPr>
              <a:t>n-1</a:t>
            </a:r>
          </a:p>
        </p:txBody>
      </p:sp>
      <p:cxnSp>
        <p:nvCxnSpPr>
          <p:cNvPr id="29" name="Straight Arrow Connector 28">
            <a:extLst>
              <a:ext uri="{FF2B5EF4-FFF2-40B4-BE49-F238E27FC236}">
                <a16:creationId xmlns:a16="http://schemas.microsoft.com/office/drawing/2014/main" xmlns="" id="{91F33864-8DE4-49FD-ACF2-5B53ED419CCA}"/>
              </a:ext>
            </a:extLst>
          </p:cNvPr>
          <p:cNvCxnSpPr/>
          <p:nvPr/>
        </p:nvCxnSpPr>
        <p:spPr>
          <a:xfrm>
            <a:off x="6518463" y="373896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AF4AF488-87BD-4DE5-9321-43DCDA4B339E}"/>
              </a:ext>
            </a:extLst>
          </p:cNvPr>
          <p:cNvCxnSpPr/>
          <p:nvPr/>
        </p:nvCxnSpPr>
        <p:spPr>
          <a:xfrm>
            <a:off x="5479611" y="373896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DD7A89CE-E94C-42FE-A96A-B811C6FB07D5}"/>
              </a:ext>
            </a:extLst>
          </p:cNvPr>
          <p:cNvSpPr txBox="1"/>
          <p:nvPr/>
        </p:nvSpPr>
        <p:spPr>
          <a:xfrm>
            <a:off x="4845792" y="3531217"/>
            <a:ext cx="692323" cy="369332"/>
          </a:xfrm>
          <a:prstGeom prst="rect">
            <a:avLst/>
          </a:prstGeom>
          <a:noFill/>
        </p:spPr>
        <p:txBody>
          <a:bodyPr wrap="square" rtlCol="0">
            <a:spAutoFit/>
          </a:bodyPr>
          <a:lstStyle/>
          <a:p>
            <a:r>
              <a:rPr lang="en-US" b="1" dirty="0">
                <a:solidFill>
                  <a:prstClr val="black"/>
                </a:solidFill>
              </a:rPr>
              <a:t>........</a:t>
            </a:r>
          </a:p>
        </p:txBody>
      </p:sp>
      <p:cxnSp>
        <p:nvCxnSpPr>
          <p:cNvPr id="32" name="Straight Arrow Connector 31">
            <a:extLst>
              <a:ext uri="{FF2B5EF4-FFF2-40B4-BE49-F238E27FC236}">
                <a16:creationId xmlns:a16="http://schemas.microsoft.com/office/drawing/2014/main" xmlns="" id="{BCAC2F64-507D-48BE-942A-F91106F11C7F}"/>
              </a:ext>
            </a:extLst>
          </p:cNvPr>
          <p:cNvCxnSpPr/>
          <p:nvPr/>
        </p:nvCxnSpPr>
        <p:spPr>
          <a:xfrm>
            <a:off x="3317671" y="3738966"/>
            <a:ext cx="46349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F109FE3C-F867-49E6-9B9A-87237F90ECB4}"/>
              </a:ext>
            </a:extLst>
          </p:cNvPr>
          <p:cNvSpPr txBox="1"/>
          <p:nvPr/>
        </p:nvSpPr>
        <p:spPr>
          <a:xfrm>
            <a:off x="3678534" y="5127869"/>
            <a:ext cx="1656991" cy="300082"/>
          </a:xfrm>
          <a:prstGeom prst="rect">
            <a:avLst/>
          </a:prstGeom>
          <a:solidFill>
            <a:schemeClr val="tx2">
              <a:lumMod val="20000"/>
              <a:lumOff val="80000"/>
            </a:schemeClr>
          </a:solidFill>
        </p:spPr>
        <p:txBody>
          <a:bodyPr wrap="square" rtlCol="0">
            <a:spAutoFit/>
          </a:bodyPr>
          <a:lstStyle/>
          <a:p>
            <a:pPr algn="ctr"/>
            <a:r>
              <a:rPr lang="en-US" sz="1350" b="1" dirty="0">
                <a:solidFill>
                  <a:srgbClr val="4472C4">
                    <a:lumMod val="75000"/>
                  </a:srgbClr>
                </a:solidFill>
              </a:rPr>
              <a:t>Worst case example</a:t>
            </a:r>
          </a:p>
        </p:txBody>
      </p:sp>
    </p:spTree>
    <p:extLst>
      <p:ext uri="{BB962C8B-B14F-4D97-AF65-F5344CB8AC3E}">
        <p14:creationId xmlns:p14="http://schemas.microsoft.com/office/powerpoint/2010/main" val="58045074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0ED74B1-64C6-4340-9FC6-27CD59E54E76}"/>
              </a:ext>
            </a:extLst>
          </p:cNvPr>
          <p:cNvSpPr txBox="1"/>
          <p:nvPr/>
        </p:nvSpPr>
        <p:spPr>
          <a:xfrm>
            <a:off x="379830" y="1173774"/>
            <a:ext cx="3576711" cy="646331"/>
          </a:xfrm>
          <a:prstGeom prst="rect">
            <a:avLst/>
          </a:prstGeom>
          <a:noFill/>
        </p:spPr>
        <p:txBody>
          <a:bodyPr wrap="square" rtlCol="0">
            <a:spAutoFit/>
          </a:bodyPr>
          <a:lstStyle/>
          <a:p>
            <a:r>
              <a:rPr lang="en-US" b="1" dirty="0">
                <a:solidFill>
                  <a:prstClr val="black"/>
                </a:solidFill>
              </a:rPr>
              <a:t>limitations of the separate chaining.  </a:t>
            </a:r>
          </a:p>
        </p:txBody>
      </p:sp>
      <p:sp>
        <p:nvSpPr>
          <p:cNvPr id="6" name="Rectangle 5">
            <a:extLst>
              <a:ext uri="{FF2B5EF4-FFF2-40B4-BE49-F238E27FC236}">
                <a16:creationId xmlns:a16="http://schemas.microsoft.com/office/drawing/2014/main" xmlns="" id="{12655A3A-C4D0-4C7A-810C-23899417423F}"/>
              </a:ext>
            </a:extLst>
          </p:cNvPr>
          <p:cNvSpPr/>
          <p:nvPr/>
        </p:nvSpPr>
        <p:spPr>
          <a:xfrm>
            <a:off x="383346" y="1722086"/>
            <a:ext cx="8377311" cy="1338828"/>
          </a:xfrm>
          <a:prstGeom prst="rect">
            <a:avLst/>
          </a:prstGeom>
        </p:spPr>
        <p:txBody>
          <a:bodyPr wrap="square">
            <a:spAutoFit/>
          </a:bodyPr>
          <a:lstStyle/>
          <a:p>
            <a:pPr marL="214313" indent="-214313">
              <a:buFont typeface="Arial" panose="020B0604020202020204" pitchFamily="34" charset="0"/>
              <a:buChar char="•"/>
            </a:pPr>
            <a:r>
              <a:rPr lang="en-US" sz="1350" dirty="0">
                <a:solidFill>
                  <a:srgbClr val="000000"/>
                </a:solidFill>
                <a:latin typeface="ff2"/>
              </a:rPr>
              <a:t>The deletion &amp; searching take O (n) time in worst case. </a:t>
            </a:r>
            <a:endParaRPr lang="en-US" sz="1350" dirty="0">
              <a:solidFill>
                <a:srgbClr val="000000"/>
              </a:solidFill>
              <a:latin typeface="ff8"/>
            </a:endParaRPr>
          </a:p>
          <a:p>
            <a:pPr marL="214313" indent="-214313">
              <a:buFont typeface="Arial" panose="020B0604020202020204" pitchFamily="34" charset="0"/>
              <a:buChar char="•"/>
            </a:pPr>
            <a:r>
              <a:rPr lang="en-US" sz="1350" dirty="0">
                <a:solidFill>
                  <a:srgbClr val="000000"/>
                </a:solidFill>
                <a:latin typeface="ff2"/>
              </a:rPr>
              <a:t>When the data is inserted in the unsorted order that needs more time to search for an element rather when data is </a:t>
            </a:r>
            <a:r>
              <a:rPr lang="en-US" sz="1350" dirty="0">
                <a:solidFill>
                  <a:srgbClr val="000000"/>
                </a:solidFill>
                <a:latin typeface="ff8"/>
              </a:rPr>
              <a:t> </a:t>
            </a:r>
            <a:r>
              <a:rPr lang="en-US" sz="1350" dirty="0">
                <a:solidFill>
                  <a:srgbClr val="000000"/>
                </a:solidFill>
                <a:latin typeface="ff2"/>
              </a:rPr>
              <a:t>sorted.</a:t>
            </a:r>
          </a:p>
          <a:p>
            <a:r>
              <a:rPr lang="en-US" sz="1350" dirty="0">
                <a:solidFill>
                  <a:srgbClr val="000000"/>
                </a:solidFill>
                <a:latin typeface="ff2"/>
              </a:rPr>
              <a:t> </a:t>
            </a:r>
          </a:p>
          <a:p>
            <a:r>
              <a:rPr lang="en-US" sz="1350" dirty="0">
                <a:solidFill>
                  <a:srgbClr val="000000"/>
                </a:solidFill>
                <a:latin typeface="ff2"/>
              </a:rPr>
              <a:t>On the basic of above two limitations of separate chaining, we need better data structure for resolve collision. </a:t>
            </a:r>
          </a:p>
        </p:txBody>
      </p:sp>
      <p:sp>
        <p:nvSpPr>
          <p:cNvPr id="7" name="Rectangle 6">
            <a:extLst>
              <a:ext uri="{FF2B5EF4-FFF2-40B4-BE49-F238E27FC236}">
                <a16:creationId xmlns:a16="http://schemas.microsoft.com/office/drawing/2014/main" xmlns="" id="{DA3738E9-F94B-4924-AD26-2BD6EF8E4E88}"/>
              </a:ext>
            </a:extLst>
          </p:cNvPr>
          <p:cNvSpPr/>
          <p:nvPr/>
        </p:nvSpPr>
        <p:spPr>
          <a:xfrm>
            <a:off x="379830" y="2958067"/>
            <a:ext cx="3576711" cy="1131079"/>
          </a:xfrm>
          <a:prstGeom prst="rect">
            <a:avLst/>
          </a:prstGeom>
        </p:spPr>
        <p:txBody>
          <a:bodyPr wrap="square">
            <a:spAutoFit/>
          </a:bodyPr>
          <a:lstStyle/>
          <a:p>
            <a:r>
              <a:rPr lang="en-US" sz="1350" b="1" dirty="0">
                <a:solidFill>
                  <a:srgbClr val="000000"/>
                </a:solidFill>
                <a:latin typeface="ff2"/>
              </a:rPr>
              <a:t>Extended technique: </a:t>
            </a:r>
          </a:p>
          <a:p>
            <a:r>
              <a:rPr lang="en-US" sz="1350" dirty="0">
                <a:solidFill>
                  <a:srgbClr val="000000"/>
                </a:solidFill>
                <a:latin typeface="ff2"/>
              </a:rPr>
              <a:t>proposed that each index of hash table contains binary search tree (BST) instead of linked list. We know that the BST is extended as the data grows. </a:t>
            </a:r>
          </a:p>
        </p:txBody>
      </p:sp>
      <p:graphicFrame>
        <p:nvGraphicFramePr>
          <p:cNvPr id="8" name="Table 8">
            <a:extLst>
              <a:ext uri="{FF2B5EF4-FFF2-40B4-BE49-F238E27FC236}">
                <a16:creationId xmlns:a16="http://schemas.microsoft.com/office/drawing/2014/main" xmlns="" id="{29053DC4-7D9F-415D-BFDB-C215D68BFAB3}"/>
              </a:ext>
            </a:extLst>
          </p:cNvPr>
          <p:cNvGraphicFramePr>
            <a:graphicFrameLocks noGrp="1"/>
          </p:cNvGraphicFramePr>
          <p:nvPr/>
        </p:nvGraphicFramePr>
        <p:xfrm>
          <a:off x="4847493" y="3320828"/>
          <a:ext cx="3160540" cy="281940"/>
        </p:xfrm>
        <a:graphic>
          <a:graphicData uri="http://schemas.openxmlformats.org/drawingml/2006/table">
            <a:tbl>
              <a:tblPr firstRow="1" bandRow="1">
                <a:tableStyleId>{5C22544A-7EE6-4342-B048-85BDC9FD1C3A}</a:tableStyleId>
              </a:tblPr>
              <a:tblGrid>
                <a:gridCol w="372647">
                  <a:extLst>
                    <a:ext uri="{9D8B030D-6E8A-4147-A177-3AD203B41FA5}">
                      <a16:colId xmlns:a16="http://schemas.microsoft.com/office/drawing/2014/main" xmlns="" val="2964959070"/>
                    </a:ext>
                  </a:extLst>
                </a:gridCol>
                <a:gridCol w="372647">
                  <a:extLst>
                    <a:ext uri="{9D8B030D-6E8A-4147-A177-3AD203B41FA5}">
                      <a16:colId xmlns:a16="http://schemas.microsoft.com/office/drawing/2014/main" xmlns="" val="1599895407"/>
                    </a:ext>
                  </a:extLst>
                </a:gridCol>
                <a:gridCol w="372647">
                  <a:extLst>
                    <a:ext uri="{9D8B030D-6E8A-4147-A177-3AD203B41FA5}">
                      <a16:colId xmlns:a16="http://schemas.microsoft.com/office/drawing/2014/main" xmlns="" val="2879209903"/>
                    </a:ext>
                  </a:extLst>
                </a:gridCol>
                <a:gridCol w="372647">
                  <a:extLst>
                    <a:ext uri="{9D8B030D-6E8A-4147-A177-3AD203B41FA5}">
                      <a16:colId xmlns:a16="http://schemas.microsoft.com/office/drawing/2014/main" xmlns="" val="3958383520"/>
                    </a:ext>
                  </a:extLst>
                </a:gridCol>
                <a:gridCol w="372647">
                  <a:extLst>
                    <a:ext uri="{9D8B030D-6E8A-4147-A177-3AD203B41FA5}">
                      <a16:colId xmlns:a16="http://schemas.microsoft.com/office/drawing/2014/main" xmlns="" val="731881411"/>
                    </a:ext>
                  </a:extLst>
                </a:gridCol>
                <a:gridCol w="372647">
                  <a:extLst>
                    <a:ext uri="{9D8B030D-6E8A-4147-A177-3AD203B41FA5}">
                      <a16:colId xmlns:a16="http://schemas.microsoft.com/office/drawing/2014/main" xmlns="" val="3541955600"/>
                    </a:ext>
                  </a:extLst>
                </a:gridCol>
                <a:gridCol w="546222">
                  <a:extLst>
                    <a:ext uri="{9D8B030D-6E8A-4147-A177-3AD203B41FA5}">
                      <a16:colId xmlns:a16="http://schemas.microsoft.com/office/drawing/2014/main" xmlns="" val="3837272569"/>
                    </a:ext>
                  </a:extLst>
                </a:gridCol>
                <a:gridCol w="378436">
                  <a:extLst>
                    <a:ext uri="{9D8B030D-6E8A-4147-A177-3AD203B41FA5}">
                      <a16:colId xmlns:a16="http://schemas.microsoft.com/office/drawing/2014/main" xmlns="" val="603418794"/>
                    </a:ext>
                  </a:extLst>
                </a:gridCol>
              </a:tblGrid>
              <a:tr h="278130">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xmlns="" val="487580179"/>
                  </a:ext>
                </a:extLst>
              </a:tr>
            </a:tbl>
          </a:graphicData>
        </a:graphic>
      </p:graphicFrame>
      <p:graphicFrame>
        <p:nvGraphicFramePr>
          <p:cNvPr id="12" name="Table 8">
            <a:extLst>
              <a:ext uri="{FF2B5EF4-FFF2-40B4-BE49-F238E27FC236}">
                <a16:creationId xmlns:a16="http://schemas.microsoft.com/office/drawing/2014/main" xmlns="" id="{59C25DE4-C7FA-4D31-9FB5-1F2C5ED8A00E}"/>
              </a:ext>
            </a:extLst>
          </p:cNvPr>
          <p:cNvGraphicFramePr>
            <a:graphicFrameLocks noGrp="1"/>
          </p:cNvGraphicFramePr>
          <p:nvPr/>
        </p:nvGraphicFramePr>
        <p:xfrm>
          <a:off x="4847493" y="3032147"/>
          <a:ext cx="3293617" cy="278130"/>
        </p:xfrm>
        <a:graphic>
          <a:graphicData uri="http://schemas.openxmlformats.org/drawingml/2006/table">
            <a:tbl>
              <a:tblPr firstRow="1" bandRow="1">
                <a:tableStyleId>{5C22544A-7EE6-4342-B048-85BDC9FD1C3A}</a:tableStyleId>
              </a:tblPr>
              <a:tblGrid>
                <a:gridCol w="355502">
                  <a:extLst>
                    <a:ext uri="{9D8B030D-6E8A-4147-A177-3AD203B41FA5}">
                      <a16:colId xmlns:a16="http://schemas.microsoft.com/office/drawing/2014/main" xmlns="" val="2964959070"/>
                    </a:ext>
                  </a:extLst>
                </a:gridCol>
                <a:gridCol w="355502">
                  <a:extLst>
                    <a:ext uri="{9D8B030D-6E8A-4147-A177-3AD203B41FA5}">
                      <a16:colId xmlns:a16="http://schemas.microsoft.com/office/drawing/2014/main" xmlns="" val="1599895407"/>
                    </a:ext>
                  </a:extLst>
                </a:gridCol>
                <a:gridCol w="355502">
                  <a:extLst>
                    <a:ext uri="{9D8B030D-6E8A-4147-A177-3AD203B41FA5}">
                      <a16:colId xmlns:a16="http://schemas.microsoft.com/office/drawing/2014/main" xmlns="" val="2879209903"/>
                    </a:ext>
                  </a:extLst>
                </a:gridCol>
                <a:gridCol w="355502">
                  <a:extLst>
                    <a:ext uri="{9D8B030D-6E8A-4147-A177-3AD203B41FA5}">
                      <a16:colId xmlns:a16="http://schemas.microsoft.com/office/drawing/2014/main" xmlns="" val="3958383520"/>
                    </a:ext>
                  </a:extLst>
                </a:gridCol>
                <a:gridCol w="355502">
                  <a:extLst>
                    <a:ext uri="{9D8B030D-6E8A-4147-A177-3AD203B41FA5}">
                      <a16:colId xmlns:a16="http://schemas.microsoft.com/office/drawing/2014/main" xmlns="" val="731881411"/>
                    </a:ext>
                  </a:extLst>
                </a:gridCol>
                <a:gridCol w="355502">
                  <a:extLst>
                    <a:ext uri="{9D8B030D-6E8A-4147-A177-3AD203B41FA5}">
                      <a16:colId xmlns:a16="http://schemas.microsoft.com/office/drawing/2014/main" xmlns="" val="3541955600"/>
                    </a:ext>
                  </a:extLst>
                </a:gridCol>
                <a:gridCol w="651785">
                  <a:extLst>
                    <a:ext uri="{9D8B030D-6E8A-4147-A177-3AD203B41FA5}">
                      <a16:colId xmlns:a16="http://schemas.microsoft.com/office/drawing/2014/main" xmlns="" val="3837272569"/>
                    </a:ext>
                  </a:extLst>
                </a:gridCol>
                <a:gridCol w="508820">
                  <a:extLst>
                    <a:ext uri="{9D8B030D-6E8A-4147-A177-3AD203B41FA5}">
                      <a16:colId xmlns:a16="http://schemas.microsoft.com/office/drawing/2014/main" xmlns="" val="603418794"/>
                    </a:ext>
                  </a:extLst>
                </a:gridCol>
              </a:tblGrid>
              <a:tr h="278130">
                <a:tc>
                  <a:txBody>
                    <a:bodyPr/>
                    <a:lstStyle/>
                    <a:p>
                      <a:pPr algn="ctr" rtl="0"/>
                      <a:r>
                        <a:rPr lang="en-US" sz="1200" b="0" dirty="0">
                          <a:solidFill>
                            <a:sysClr val="windowText" lastClr="000000"/>
                          </a:solidFill>
                        </a:rPr>
                        <a:t>0</a:t>
                      </a:r>
                    </a:p>
                  </a:txBody>
                  <a:tcPr marL="68580" marR="68580" marT="34290" marB="34290">
                    <a:noFill/>
                  </a:tcPr>
                </a:tc>
                <a:tc>
                  <a:txBody>
                    <a:bodyPr/>
                    <a:lstStyle/>
                    <a:p>
                      <a:pPr algn="ctr" rtl="0"/>
                      <a:r>
                        <a:rPr lang="en-US" sz="1200" b="0" dirty="0">
                          <a:solidFill>
                            <a:sysClr val="windowText" lastClr="000000"/>
                          </a:solidFill>
                        </a:rPr>
                        <a:t>1</a:t>
                      </a:r>
                    </a:p>
                  </a:txBody>
                  <a:tcPr marL="68580" marR="68580" marT="34290" marB="34290">
                    <a:noFill/>
                  </a:tcPr>
                </a:tc>
                <a:tc>
                  <a:txBody>
                    <a:bodyPr/>
                    <a:lstStyle/>
                    <a:p>
                      <a:pPr algn="ctr" rtl="0"/>
                      <a:r>
                        <a:rPr lang="en-US" sz="1200" b="0" dirty="0">
                          <a:solidFill>
                            <a:sysClr val="windowText" lastClr="000000"/>
                          </a:solidFill>
                        </a:rPr>
                        <a:t>2</a:t>
                      </a:r>
                    </a:p>
                  </a:txBody>
                  <a:tcPr marL="68580" marR="68580" marT="34290" marB="34290">
                    <a:noFill/>
                  </a:tcPr>
                </a:tc>
                <a:tc>
                  <a:txBody>
                    <a:bodyPr/>
                    <a:lstStyle/>
                    <a:p>
                      <a:pPr algn="ctr" rtl="0"/>
                      <a:r>
                        <a:rPr lang="en-US" sz="1200" b="0" dirty="0">
                          <a:solidFill>
                            <a:sysClr val="windowText" lastClr="000000"/>
                          </a:solidFill>
                        </a:rPr>
                        <a:t>3</a:t>
                      </a:r>
                    </a:p>
                  </a:txBody>
                  <a:tcPr marL="68580" marR="68580" marT="34290" marB="34290">
                    <a:noFill/>
                  </a:tcPr>
                </a:tc>
                <a:tc>
                  <a:txBody>
                    <a:bodyPr/>
                    <a:lstStyle/>
                    <a:p>
                      <a:pPr algn="ctr" rtl="0"/>
                      <a:r>
                        <a:rPr lang="en-US" sz="1200" b="0" dirty="0">
                          <a:solidFill>
                            <a:sysClr val="windowText" lastClr="000000"/>
                          </a:solidFill>
                        </a:rPr>
                        <a:t>4</a:t>
                      </a:r>
                    </a:p>
                  </a:txBody>
                  <a:tcPr marL="68580" marR="68580" marT="34290" marB="34290">
                    <a:noFill/>
                  </a:tcPr>
                </a:tc>
                <a:tc>
                  <a:txBody>
                    <a:bodyPr/>
                    <a:lstStyle/>
                    <a:p>
                      <a:pPr algn="ctr" rtl="0"/>
                      <a:r>
                        <a:rPr lang="en-US" sz="1200" b="0" dirty="0">
                          <a:solidFill>
                            <a:sysClr val="windowText" lastClr="000000"/>
                          </a:solidFill>
                        </a:rPr>
                        <a:t>5</a:t>
                      </a:r>
                    </a:p>
                  </a:txBody>
                  <a:tcPr marL="68580" marR="68580" marT="34290" marB="34290">
                    <a:noFill/>
                  </a:tcPr>
                </a:tc>
                <a:tc>
                  <a:txBody>
                    <a:bodyPr/>
                    <a:lstStyle/>
                    <a:p>
                      <a:pPr algn="ctr" rtl="0"/>
                      <a:r>
                        <a:rPr lang="en-US" sz="1200" b="0" dirty="0">
                          <a:solidFill>
                            <a:sysClr val="windowText" lastClr="000000"/>
                          </a:solidFill>
                        </a:rPr>
                        <a:t>……..</a:t>
                      </a:r>
                    </a:p>
                  </a:txBody>
                  <a:tcPr marL="68580" marR="68580" marT="34290" marB="34290">
                    <a:noFill/>
                  </a:tcPr>
                </a:tc>
                <a:tc>
                  <a:txBody>
                    <a:bodyPr/>
                    <a:lstStyle/>
                    <a:p>
                      <a:pPr algn="ctr" rtl="0"/>
                      <a:r>
                        <a:rPr lang="en-US" sz="1200" b="0" dirty="0">
                          <a:solidFill>
                            <a:sysClr val="windowText" lastClr="000000"/>
                          </a:solidFill>
                        </a:rPr>
                        <a:t>m - 1</a:t>
                      </a:r>
                    </a:p>
                  </a:txBody>
                  <a:tcPr marL="68580" marR="68580" marT="34290" marB="34290">
                    <a:noFill/>
                  </a:tcPr>
                </a:tc>
                <a:extLst>
                  <a:ext uri="{0D108BD9-81ED-4DB2-BD59-A6C34878D82A}">
                    <a16:rowId xmlns:a16="http://schemas.microsoft.com/office/drawing/2014/main" xmlns="" val="487580179"/>
                  </a:ext>
                </a:extLst>
              </a:tr>
            </a:tbl>
          </a:graphicData>
        </a:graphic>
      </p:graphicFrame>
      <p:sp>
        <p:nvSpPr>
          <p:cNvPr id="14" name="Oval 13">
            <a:extLst>
              <a:ext uri="{FF2B5EF4-FFF2-40B4-BE49-F238E27FC236}">
                <a16:creationId xmlns:a16="http://schemas.microsoft.com/office/drawing/2014/main" xmlns="" id="{659DB85B-825E-47F8-9CE1-D510A8F7666A}"/>
              </a:ext>
            </a:extLst>
          </p:cNvPr>
          <p:cNvSpPr/>
          <p:nvPr/>
        </p:nvSpPr>
        <p:spPr>
          <a:xfrm>
            <a:off x="4835769" y="3862347"/>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50</a:t>
            </a:r>
          </a:p>
        </p:txBody>
      </p:sp>
      <p:sp>
        <p:nvSpPr>
          <p:cNvPr id="15" name="Oval 14">
            <a:extLst>
              <a:ext uri="{FF2B5EF4-FFF2-40B4-BE49-F238E27FC236}">
                <a16:creationId xmlns:a16="http://schemas.microsoft.com/office/drawing/2014/main" xmlns="" id="{27CADE1F-A4FA-4C23-808C-E9E0E157637E}"/>
              </a:ext>
            </a:extLst>
          </p:cNvPr>
          <p:cNvSpPr/>
          <p:nvPr/>
        </p:nvSpPr>
        <p:spPr>
          <a:xfrm>
            <a:off x="4202722" y="4347544"/>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30</a:t>
            </a:r>
          </a:p>
        </p:txBody>
      </p:sp>
      <p:sp>
        <p:nvSpPr>
          <p:cNvPr id="16" name="Oval 15">
            <a:extLst>
              <a:ext uri="{FF2B5EF4-FFF2-40B4-BE49-F238E27FC236}">
                <a16:creationId xmlns:a16="http://schemas.microsoft.com/office/drawing/2014/main" xmlns="" id="{BEF40507-B479-42C2-88BA-51DEA3CDFBA0}"/>
              </a:ext>
            </a:extLst>
          </p:cNvPr>
          <p:cNvSpPr/>
          <p:nvPr/>
        </p:nvSpPr>
        <p:spPr>
          <a:xfrm>
            <a:off x="4624753" y="4984400"/>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40</a:t>
            </a:r>
          </a:p>
        </p:txBody>
      </p:sp>
      <p:sp>
        <p:nvSpPr>
          <p:cNvPr id="17" name="Oval 16">
            <a:extLst>
              <a:ext uri="{FF2B5EF4-FFF2-40B4-BE49-F238E27FC236}">
                <a16:creationId xmlns:a16="http://schemas.microsoft.com/office/drawing/2014/main" xmlns="" id="{503ED99E-1498-4C6E-81AB-07CE8BF3980B}"/>
              </a:ext>
            </a:extLst>
          </p:cNvPr>
          <p:cNvSpPr/>
          <p:nvPr/>
        </p:nvSpPr>
        <p:spPr>
          <a:xfrm>
            <a:off x="5397303" y="4362043"/>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80</a:t>
            </a:r>
          </a:p>
        </p:txBody>
      </p:sp>
      <p:sp>
        <p:nvSpPr>
          <p:cNvPr id="18" name="Oval 17">
            <a:extLst>
              <a:ext uri="{FF2B5EF4-FFF2-40B4-BE49-F238E27FC236}">
                <a16:creationId xmlns:a16="http://schemas.microsoft.com/office/drawing/2014/main" xmlns="" id="{591FF121-2E85-43E9-AA15-4B4736B101B9}"/>
              </a:ext>
            </a:extLst>
          </p:cNvPr>
          <p:cNvSpPr/>
          <p:nvPr/>
        </p:nvSpPr>
        <p:spPr>
          <a:xfrm>
            <a:off x="3780691" y="4984400"/>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10</a:t>
            </a:r>
          </a:p>
        </p:txBody>
      </p:sp>
      <p:cxnSp>
        <p:nvCxnSpPr>
          <p:cNvPr id="20" name="Straight Arrow Connector 19">
            <a:extLst>
              <a:ext uri="{FF2B5EF4-FFF2-40B4-BE49-F238E27FC236}">
                <a16:creationId xmlns:a16="http://schemas.microsoft.com/office/drawing/2014/main" xmlns="" id="{4A52BFCD-1B64-4F28-B3A5-BC7FDC7174F6}"/>
              </a:ext>
            </a:extLst>
          </p:cNvPr>
          <p:cNvCxnSpPr>
            <a:cxnSpLocks/>
            <a:stCxn id="14" idx="3"/>
            <a:endCxn id="15" idx="7"/>
          </p:cNvCxnSpPr>
          <p:nvPr/>
        </p:nvCxnSpPr>
        <p:spPr>
          <a:xfrm flipH="1">
            <a:off x="4671017" y="4330642"/>
            <a:ext cx="245099" cy="9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180BB16B-030C-4EB4-B53D-32979338B2C6}"/>
              </a:ext>
            </a:extLst>
          </p:cNvPr>
          <p:cNvCxnSpPr>
            <a:stCxn id="14" idx="5"/>
            <a:endCxn id="17" idx="1"/>
          </p:cNvCxnSpPr>
          <p:nvPr/>
        </p:nvCxnSpPr>
        <p:spPr>
          <a:xfrm>
            <a:off x="5304063" y="4330641"/>
            <a:ext cx="173586" cy="111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0C9B09E3-0459-496A-9F67-4503813E346C}"/>
              </a:ext>
            </a:extLst>
          </p:cNvPr>
          <p:cNvCxnSpPr>
            <a:stCxn id="15" idx="3"/>
            <a:endCxn id="18" idx="7"/>
          </p:cNvCxnSpPr>
          <p:nvPr/>
        </p:nvCxnSpPr>
        <p:spPr>
          <a:xfrm flipH="1">
            <a:off x="4248986" y="4815838"/>
            <a:ext cx="34083" cy="24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52160BA8-0E82-45FE-A509-36F83975BF18}"/>
              </a:ext>
            </a:extLst>
          </p:cNvPr>
          <p:cNvCxnSpPr>
            <a:stCxn id="15" idx="5"/>
            <a:endCxn id="16" idx="1"/>
          </p:cNvCxnSpPr>
          <p:nvPr/>
        </p:nvCxnSpPr>
        <p:spPr>
          <a:xfrm>
            <a:off x="4671017" y="4815838"/>
            <a:ext cx="34083" cy="24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D7066CD4-FF66-446A-8E73-5BFC39FE93AC}"/>
              </a:ext>
            </a:extLst>
          </p:cNvPr>
          <p:cNvCxnSpPr>
            <a:endCxn id="14" idx="0"/>
          </p:cNvCxnSpPr>
          <p:nvPr/>
        </p:nvCxnSpPr>
        <p:spPr>
          <a:xfrm>
            <a:off x="5046785" y="3429001"/>
            <a:ext cx="63304" cy="433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81D3EF9B-0B8D-4006-BA95-85007D3BDE54}"/>
              </a:ext>
            </a:extLst>
          </p:cNvPr>
          <p:cNvSpPr/>
          <p:nvPr/>
        </p:nvSpPr>
        <p:spPr>
          <a:xfrm>
            <a:off x="6715494" y="3862347"/>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55</a:t>
            </a:r>
          </a:p>
        </p:txBody>
      </p:sp>
      <p:sp>
        <p:nvSpPr>
          <p:cNvPr id="21" name="Oval 20">
            <a:extLst>
              <a:ext uri="{FF2B5EF4-FFF2-40B4-BE49-F238E27FC236}">
                <a16:creationId xmlns:a16="http://schemas.microsoft.com/office/drawing/2014/main" xmlns="" id="{8964175A-E78F-4E5B-BCBB-875DF36170D9}"/>
              </a:ext>
            </a:extLst>
          </p:cNvPr>
          <p:cNvSpPr/>
          <p:nvPr/>
        </p:nvSpPr>
        <p:spPr>
          <a:xfrm>
            <a:off x="6082447" y="4347544"/>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35</a:t>
            </a:r>
          </a:p>
        </p:txBody>
      </p:sp>
      <p:sp>
        <p:nvSpPr>
          <p:cNvPr id="22" name="Oval 21">
            <a:extLst>
              <a:ext uri="{FF2B5EF4-FFF2-40B4-BE49-F238E27FC236}">
                <a16:creationId xmlns:a16="http://schemas.microsoft.com/office/drawing/2014/main" xmlns="" id="{F248591D-4529-489E-B079-1F3076428FA3}"/>
              </a:ext>
            </a:extLst>
          </p:cNvPr>
          <p:cNvSpPr/>
          <p:nvPr/>
        </p:nvSpPr>
        <p:spPr>
          <a:xfrm>
            <a:off x="6504478" y="4984400"/>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45</a:t>
            </a:r>
          </a:p>
        </p:txBody>
      </p:sp>
      <p:sp>
        <p:nvSpPr>
          <p:cNvPr id="24" name="Oval 23">
            <a:extLst>
              <a:ext uri="{FF2B5EF4-FFF2-40B4-BE49-F238E27FC236}">
                <a16:creationId xmlns:a16="http://schemas.microsoft.com/office/drawing/2014/main" xmlns="" id="{2A6CA3DF-86E7-4BB8-97F8-82777C937C48}"/>
              </a:ext>
            </a:extLst>
          </p:cNvPr>
          <p:cNvSpPr/>
          <p:nvPr/>
        </p:nvSpPr>
        <p:spPr>
          <a:xfrm>
            <a:off x="7277028" y="4362043"/>
            <a:ext cx="548640" cy="5486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85</a:t>
            </a:r>
          </a:p>
        </p:txBody>
      </p:sp>
      <p:cxnSp>
        <p:nvCxnSpPr>
          <p:cNvPr id="28" name="Straight Arrow Connector 27">
            <a:extLst>
              <a:ext uri="{FF2B5EF4-FFF2-40B4-BE49-F238E27FC236}">
                <a16:creationId xmlns:a16="http://schemas.microsoft.com/office/drawing/2014/main" xmlns="" id="{D3E88EED-4C93-4584-A704-D877599DA2A7}"/>
              </a:ext>
            </a:extLst>
          </p:cNvPr>
          <p:cNvCxnSpPr>
            <a:cxnSpLocks/>
            <a:stCxn id="19" idx="3"/>
            <a:endCxn id="21" idx="7"/>
          </p:cNvCxnSpPr>
          <p:nvPr/>
        </p:nvCxnSpPr>
        <p:spPr>
          <a:xfrm flipH="1">
            <a:off x="6550742" y="4330642"/>
            <a:ext cx="245099" cy="9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9E7A66DE-B3F8-4FA4-A79D-A6ECF71FEBBF}"/>
              </a:ext>
            </a:extLst>
          </p:cNvPr>
          <p:cNvCxnSpPr>
            <a:stCxn id="19" idx="5"/>
            <a:endCxn id="24" idx="1"/>
          </p:cNvCxnSpPr>
          <p:nvPr/>
        </p:nvCxnSpPr>
        <p:spPr>
          <a:xfrm>
            <a:off x="7183788" y="4330641"/>
            <a:ext cx="173586" cy="111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5FC599DD-2369-40B1-BC75-AA9F9694173F}"/>
              </a:ext>
            </a:extLst>
          </p:cNvPr>
          <p:cNvCxnSpPr>
            <a:stCxn id="21" idx="5"/>
            <a:endCxn id="22" idx="1"/>
          </p:cNvCxnSpPr>
          <p:nvPr/>
        </p:nvCxnSpPr>
        <p:spPr>
          <a:xfrm>
            <a:off x="6550742" y="4815838"/>
            <a:ext cx="34083" cy="24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F9365D1C-A8BD-4835-9261-75E10EBA04CA}"/>
              </a:ext>
            </a:extLst>
          </p:cNvPr>
          <p:cNvCxnSpPr/>
          <p:nvPr/>
        </p:nvCxnSpPr>
        <p:spPr>
          <a:xfrm>
            <a:off x="6926510" y="3429000"/>
            <a:ext cx="0" cy="43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1384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8F72FDE-3567-4A9A-B836-4BB5FFE1E22C}"/>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sp>
        <p:nvSpPr>
          <p:cNvPr id="5" name="Rectangle 4">
            <a:extLst>
              <a:ext uri="{FF2B5EF4-FFF2-40B4-BE49-F238E27FC236}">
                <a16:creationId xmlns:a16="http://schemas.microsoft.com/office/drawing/2014/main" xmlns="" id="{7BBA6994-4787-471E-8D20-444AC53E2F1B}"/>
              </a:ext>
            </a:extLst>
          </p:cNvPr>
          <p:cNvSpPr/>
          <p:nvPr/>
        </p:nvSpPr>
        <p:spPr>
          <a:xfrm>
            <a:off x="379829" y="1677866"/>
            <a:ext cx="4093698" cy="3831818"/>
          </a:xfrm>
          <a:prstGeom prst="rect">
            <a:avLst/>
          </a:prstGeom>
        </p:spPr>
        <p:txBody>
          <a:bodyPr wrap="square">
            <a:spAutoFit/>
          </a:bodyPr>
          <a:lstStyle/>
          <a:p>
            <a:pPr algn="ctr"/>
            <a:r>
              <a:rPr lang="en-US" sz="1350" b="1" dirty="0">
                <a:solidFill>
                  <a:prstClr val="black"/>
                </a:solidFill>
              </a:rPr>
              <a:t>Worst case </a:t>
            </a:r>
          </a:p>
          <a:p>
            <a:pPr algn="just"/>
            <a:r>
              <a:rPr lang="en-US" sz="1350" dirty="0">
                <a:solidFill>
                  <a:srgbClr val="000000"/>
                </a:solidFill>
                <a:latin typeface="ff2"/>
              </a:rPr>
              <a:t>When all the keys are collides and hashed at the same index. (Total elements = </a:t>
            </a:r>
            <a:r>
              <a:rPr lang="en-US" sz="1350" dirty="0">
                <a:solidFill>
                  <a:srgbClr val="000000"/>
                </a:solidFill>
                <a:latin typeface="ff4"/>
              </a:rPr>
              <a:t>n</a:t>
            </a:r>
            <a:r>
              <a:rPr lang="en-US" sz="1350" dirty="0">
                <a:solidFill>
                  <a:srgbClr val="000000"/>
                </a:solidFill>
                <a:latin typeface="ff2"/>
              </a:rPr>
              <a:t>) </a:t>
            </a:r>
          </a:p>
          <a:p>
            <a:pPr algn="just"/>
            <a:endParaRPr lang="en-US" sz="1350" dirty="0">
              <a:solidFill>
                <a:srgbClr val="000000"/>
              </a:solidFill>
              <a:latin typeface="ff2"/>
            </a:endParaRPr>
          </a:p>
          <a:p>
            <a:pPr algn="just"/>
            <a:endParaRPr lang="en-US" sz="1350" dirty="0">
              <a:solidFill>
                <a:srgbClr val="000000"/>
              </a:solidFill>
              <a:latin typeface="ff2"/>
            </a:endParaRPr>
          </a:p>
          <a:p>
            <a:pPr algn="just"/>
            <a:r>
              <a:rPr lang="en-US" sz="1350" b="1" dirty="0">
                <a:solidFill>
                  <a:prstClr val="black"/>
                </a:solidFill>
              </a:rPr>
              <a:t>Case 1</a:t>
            </a:r>
            <a:r>
              <a:rPr lang="en-US" sz="1350" dirty="0">
                <a:solidFill>
                  <a:prstClr val="black"/>
                </a:solidFill>
              </a:rPr>
              <a:t>:  (Elements comes in Sorted Order) </a:t>
            </a:r>
          </a:p>
          <a:p>
            <a:pPr algn="just"/>
            <a:r>
              <a:rPr lang="en-US" sz="1350" dirty="0">
                <a:solidFill>
                  <a:prstClr val="black"/>
                </a:solidFill>
              </a:rPr>
              <a:t>Where all the keys come in the sorted order then the tree expands either on left side (when keys in descending order) or on right </a:t>
            </a:r>
          </a:p>
          <a:p>
            <a:pPr algn="just"/>
            <a:r>
              <a:rPr lang="en-US" sz="1350" dirty="0">
                <a:solidFill>
                  <a:prstClr val="black"/>
                </a:solidFill>
              </a:rPr>
              <a:t>side (when keys come in increasing order). Then the complexity will be: </a:t>
            </a:r>
          </a:p>
          <a:p>
            <a:pPr algn="ctr"/>
            <a:r>
              <a:rPr lang="en-US" sz="1350" b="1" dirty="0">
                <a:solidFill>
                  <a:prstClr val="black"/>
                </a:solidFill>
              </a:rPr>
              <a:t>O (n)</a:t>
            </a:r>
          </a:p>
          <a:p>
            <a:pPr algn="just"/>
            <a:endParaRPr lang="en-US" sz="1350" dirty="0">
              <a:solidFill>
                <a:prstClr val="black"/>
              </a:solidFill>
            </a:endParaRPr>
          </a:p>
          <a:p>
            <a:pPr algn="just"/>
            <a:r>
              <a:rPr lang="en-US" sz="1350" b="1" dirty="0">
                <a:solidFill>
                  <a:prstClr val="black"/>
                </a:solidFill>
              </a:rPr>
              <a:t>Case 2</a:t>
            </a:r>
            <a:r>
              <a:rPr lang="en-US" sz="1350" dirty="0">
                <a:solidFill>
                  <a:prstClr val="black"/>
                </a:solidFill>
              </a:rPr>
              <a:t>:  (Elements comes in Unsorted Order) </a:t>
            </a:r>
          </a:p>
          <a:p>
            <a:pPr algn="just"/>
            <a:r>
              <a:rPr lang="en-US" sz="1350" dirty="0">
                <a:solidFill>
                  <a:prstClr val="black"/>
                </a:solidFill>
              </a:rPr>
              <a:t>When all the elements not in any sorted order and height of tree is minimum. Then the complexity will be:</a:t>
            </a:r>
          </a:p>
          <a:p>
            <a:pPr algn="ctr"/>
            <a:r>
              <a:rPr lang="en-US" sz="1350" b="1" dirty="0">
                <a:solidFill>
                  <a:prstClr val="black"/>
                </a:solidFill>
              </a:rPr>
              <a:t>O (log n) </a:t>
            </a:r>
          </a:p>
          <a:p>
            <a:pPr algn="just"/>
            <a:endParaRPr lang="en-US" sz="1350" dirty="0">
              <a:solidFill>
                <a:prstClr val="black"/>
              </a:solidFill>
            </a:endParaRPr>
          </a:p>
        </p:txBody>
      </p:sp>
      <p:graphicFrame>
        <p:nvGraphicFramePr>
          <p:cNvPr id="19" name="Table 8">
            <a:extLst>
              <a:ext uri="{FF2B5EF4-FFF2-40B4-BE49-F238E27FC236}">
                <a16:creationId xmlns:a16="http://schemas.microsoft.com/office/drawing/2014/main" xmlns="" id="{03E58CF3-2768-4FCC-87FC-C915185E6E4A}"/>
              </a:ext>
            </a:extLst>
          </p:cNvPr>
          <p:cNvGraphicFramePr>
            <a:graphicFrameLocks noGrp="1"/>
          </p:cNvGraphicFramePr>
          <p:nvPr/>
        </p:nvGraphicFramePr>
        <p:xfrm>
          <a:off x="5603631" y="1966547"/>
          <a:ext cx="3160540" cy="281940"/>
        </p:xfrm>
        <a:graphic>
          <a:graphicData uri="http://schemas.openxmlformats.org/drawingml/2006/table">
            <a:tbl>
              <a:tblPr firstRow="1" bandRow="1">
                <a:tableStyleId>{5C22544A-7EE6-4342-B048-85BDC9FD1C3A}</a:tableStyleId>
              </a:tblPr>
              <a:tblGrid>
                <a:gridCol w="372647">
                  <a:extLst>
                    <a:ext uri="{9D8B030D-6E8A-4147-A177-3AD203B41FA5}">
                      <a16:colId xmlns:a16="http://schemas.microsoft.com/office/drawing/2014/main" xmlns="" val="2964959070"/>
                    </a:ext>
                  </a:extLst>
                </a:gridCol>
                <a:gridCol w="372647">
                  <a:extLst>
                    <a:ext uri="{9D8B030D-6E8A-4147-A177-3AD203B41FA5}">
                      <a16:colId xmlns:a16="http://schemas.microsoft.com/office/drawing/2014/main" xmlns="" val="1599895407"/>
                    </a:ext>
                  </a:extLst>
                </a:gridCol>
                <a:gridCol w="372647">
                  <a:extLst>
                    <a:ext uri="{9D8B030D-6E8A-4147-A177-3AD203B41FA5}">
                      <a16:colId xmlns:a16="http://schemas.microsoft.com/office/drawing/2014/main" xmlns="" val="2879209903"/>
                    </a:ext>
                  </a:extLst>
                </a:gridCol>
                <a:gridCol w="372647">
                  <a:extLst>
                    <a:ext uri="{9D8B030D-6E8A-4147-A177-3AD203B41FA5}">
                      <a16:colId xmlns:a16="http://schemas.microsoft.com/office/drawing/2014/main" xmlns="" val="3958383520"/>
                    </a:ext>
                  </a:extLst>
                </a:gridCol>
                <a:gridCol w="372647">
                  <a:extLst>
                    <a:ext uri="{9D8B030D-6E8A-4147-A177-3AD203B41FA5}">
                      <a16:colId xmlns:a16="http://schemas.microsoft.com/office/drawing/2014/main" xmlns="" val="731881411"/>
                    </a:ext>
                  </a:extLst>
                </a:gridCol>
                <a:gridCol w="372647">
                  <a:extLst>
                    <a:ext uri="{9D8B030D-6E8A-4147-A177-3AD203B41FA5}">
                      <a16:colId xmlns:a16="http://schemas.microsoft.com/office/drawing/2014/main" xmlns="" val="3541955600"/>
                    </a:ext>
                  </a:extLst>
                </a:gridCol>
                <a:gridCol w="546222">
                  <a:extLst>
                    <a:ext uri="{9D8B030D-6E8A-4147-A177-3AD203B41FA5}">
                      <a16:colId xmlns:a16="http://schemas.microsoft.com/office/drawing/2014/main" xmlns="" val="3837272569"/>
                    </a:ext>
                  </a:extLst>
                </a:gridCol>
                <a:gridCol w="378436">
                  <a:extLst>
                    <a:ext uri="{9D8B030D-6E8A-4147-A177-3AD203B41FA5}">
                      <a16:colId xmlns:a16="http://schemas.microsoft.com/office/drawing/2014/main" xmlns="" val="603418794"/>
                    </a:ext>
                  </a:extLst>
                </a:gridCol>
              </a:tblGrid>
              <a:tr h="278130">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xmlns="" val="487580179"/>
                  </a:ext>
                </a:extLst>
              </a:tr>
            </a:tbl>
          </a:graphicData>
        </a:graphic>
      </p:graphicFrame>
      <p:graphicFrame>
        <p:nvGraphicFramePr>
          <p:cNvPr id="20" name="Table 8">
            <a:extLst>
              <a:ext uri="{FF2B5EF4-FFF2-40B4-BE49-F238E27FC236}">
                <a16:creationId xmlns:a16="http://schemas.microsoft.com/office/drawing/2014/main" xmlns="" id="{875CAEC9-0501-4BC4-8870-8DF108919678}"/>
              </a:ext>
            </a:extLst>
          </p:cNvPr>
          <p:cNvGraphicFramePr>
            <a:graphicFrameLocks noGrp="1"/>
          </p:cNvGraphicFramePr>
          <p:nvPr/>
        </p:nvGraphicFramePr>
        <p:xfrm>
          <a:off x="5603631" y="1677866"/>
          <a:ext cx="3293617" cy="278130"/>
        </p:xfrm>
        <a:graphic>
          <a:graphicData uri="http://schemas.openxmlformats.org/drawingml/2006/table">
            <a:tbl>
              <a:tblPr firstRow="1" bandRow="1">
                <a:tableStyleId>{5C22544A-7EE6-4342-B048-85BDC9FD1C3A}</a:tableStyleId>
              </a:tblPr>
              <a:tblGrid>
                <a:gridCol w="355502">
                  <a:extLst>
                    <a:ext uri="{9D8B030D-6E8A-4147-A177-3AD203B41FA5}">
                      <a16:colId xmlns:a16="http://schemas.microsoft.com/office/drawing/2014/main" xmlns="" val="2964959070"/>
                    </a:ext>
                  </a:extLst>
                </a:gridCol>
                <a:gridCol w="355502">
                  <a:extLst>
                    <a:ext uri="{9D8B030D-6E8A-4147-A177-3AD203B41FA5}">
                      <a16:colId xmlns:a16="http://schemas.microsoft.com/office/drawing/2014/main" xmlns="" val="1599895407"/>
                    </a:ext>
                  </a:extLst>
                </a:gridCol>
                <a:gridCol w="355502">
                  <a:extLst>
                    <a:ext uri="{9D8B030D-6E8A-4147-A177-3AD203B41FA5}">
                      <a16:colId xmlns:a16="http://schemas.microsoft.com/office/drawing/2014/main" xmlns="" val="2879209903"/>
                    </a:ext>
                  </a:extLst>
                </a:gridCol>
                <a:gridCol w="355502">
                  <a:extLst>
                    <a:ext uri="{9D8B030D-6E8A-4147-A177-3AD203B41FA5}">
                      <a16:colId xmlns:a16="http://schemas.microsoft.com/office/drawing/2014/main" xmlns="" val="3958383520"/>
                    </a:ext>
                  </a:extLst>
                </a:gridCol>
                <a:gridCol w="355502">
                  <a:extLst>
                    <a:ext uri="{9D8B030D-6E8A-4147-A177-3AD203B41FA5}">
                      <a16:colId xmlns:a16="http://schemas.microsoft.com/office/drawing/2014/main" xmlns="" val="731881411"/>
                    </a:ext>
                  </a:extLst>
                </a:gridCol>
                <a:gridCol w="355502">
                  <a:extLst>
                    <a:ext uri="{9D8B030D-6E8A-4147-A177-3AD203B41FA5}">
                      <a16:colId xmlns:a16="http://schemas.microsoft.com/office/drawing/2014/main" xmlns="" val="3541955600"/>
                    </a:ext>
                  </a:extLst>
                </a:gridCol>
                <a:gridCol w="651785">
                  <a:extLst>
                    <a:ext uri="{9D8B030D-6E8A-4147-A177-3AD203B41FA5}">
                      <a16:colId xmlns:a16="http://schemas.microsoft.com/office/drawing/2014/main" xmlns="" val="3837272569"/>
                    </a:ext>
                  </a:extLst>
                </a:gridCol>
                <a:gridCol w="508820">
                  <a:extLst>
                    <a:ext uri="{9D8B030D-6E8A-4147-A177-3AD203B41FA5}">
                      <a16:colId xmlns:a16="http://schemas.microsoft.com/office/drawing/2014/main" xmlns="" val="603418794"/>
                    </a:ext>
                  </a:extLst>
                </a:gridCol>
              </a:tblGrid>
              <a:tr h="278130">
                <a:tc>
                  <a:txBody>
                    <a:bodyPr/>
                    <a:lstStyle/>
                    <a:p>
                      <a:pPr algn="ctr" rtl="0"/>
                      <a:r>
                        <a:rPr lang="en-US" sz="1200" b="0" dirty="0">
                          <a:solidFill>
                            <a:sysClr val="windowText" lastClr="000000"/>
                          </a:solidFill>
                        </a:rPr>
                        <a:t>0</a:t>
                      </a:r>
                    </a:p>
                  </a:txBody>
                  <a:tcPr marL="68580" marR="68580" marT="34290" marB="34290">
                    <a:noFill/>
                  </a:tcPr>
                </a:tc>
                <a:tc>
                  <a:txBody>
                    <a:bodyPr/>
                    <a:lstStyle/>
                    <a:p>
                      <a:pPr algn="ctr" rtl="0"/>
                      <a:r>
                        <a:rPr lang="en-US" sz="1200" b="0" dirty="0">
                          <a:solidFill>
                            <a:sysClr val="windowText" lastClr="000000"/>
                          </a:solidFill>
                        </a:rPr>
                        <a:t>1</a:t>
                      </a:r>
                    </a:p>
                  </a:txBody>
                  <a:tcPr marL="68580" marR="68580" marT="34290" marB="34290">
                    <a:noFill/>
                  </a:tcPr>
                </a:tc>
                <a:tc>
                  <a:txBody>
                    <a:bodyPr/>
                    <a:lstStyle/>
                    <a:p>
                      <a:pPr algn="ctr" rtl="0"/>
                      <a:r>
                        <a:rPr lang="en-US" sz="1200" b="0" dirty="0">
                          <a:solidFill>
                            <a:sysClr val="windowText" lastClr="000000"/>
                          </a:solidFill>
                        </a:rPr>
                        <a:t>2</a:t>
                      </a:r>
                    </a:p>
                  </a:txBody>
                  <a:tcPr marL="68580" marR="68580" marT="34290" marB="34290">
                    <a:noFill/>
                  </a:tcPr>
                </a:tc>
                <a:tc>
                  <a:txBody>
                    <a:bodyPr/>
                    <a:lstStyle/>
                    <a:p>
                      <a:pPr algn="ctr" rtl="0"/>
                      <a:r>
                        <a:rPr lang="en-US" sz="1200" b="0" dirty="0">
                          <a:solidFill>
                            <a:sysClr val="windowText" lastClr="000000"/>
                          </a:solidFill>
                        </a:rPr>
                        <a:t>3</a:t>
                      </a:r>
                    </a:p>
                  </a:txBody>
                  <a:tcPr marL="68580" marR="68580" marT="34290" marB="34290">
                    <a:noFill/>
                  </a:tcPr>
                </a:tc>
                <a:tc>
                  <a:txBody>
                    <a:bodyPr/>
                    <a:lstStyle/>
                    <a:p>
                      <a:pPr algn="ctr" rtl="0"/>
                      <a:r>
                        <a:rPr lang="en-US" sz="1200" b="0" dirty="0">
                          <a:solidFill>
                            <a:sysClr val="windowText" lastClr="000000"/>
                          </a:solidFill>
                        </a:rPr>
                        <a:t>4</a:t>
                      </a:r>
                    </a:p>
                  </a:txBody>
                  <a:tcPr marL="68580" marR="68580" marT="34290" marB="34290">
                    <a:noFill/>
                  </a:tcPr>
                </a:tc>
                <a:tc>
                  <a:txBody>
                    <a:bodyPr/>
                    <a:lstStyle/>
                    <a:p>
                      <a:pPr algn="ctr" rtl="0"/>
                      <a:r>
                        <a:rPr lang="en-US" sz="1200" b="0" dirty="0">
                          <a:solidFill>
                            <a:sysClr val="windowText" lastClr="000000"/>
                          </a:solidFill>
                        </a:rPr>
                        <a:t>5</a:t>
                      </a:r>
                    </a:p>
                  </a:txBody>
                  <a:tcPr marL="68580" marR="68580" marT="34290" marB="34290">
                    <a:noFill/>
                  </a:tcPr>
                </a:tc>
                <a:tc>
                  <a:txBody>
                    <a:bodyPr/>
                    <a:lstStyle/>
                    <a:p>
                      <a:pPr algn="ctr" rtl="0"/>
                      <a:r>
                        <a:rPr lang="en-US" sz="1200" b="0" dirty="0">
                          <a:solidFill>
                            <a:sysClr val="windowText" lastClr="000000"/>
                          </a:solidFill>
                        </a:rPr>
                        <a:t>……..</a:t>
                      </a:r>
                    </a:p>
                  </a:txBody>
                  <a:tcPr marL="68580" marR="68580" marT="34290" marB="34290">
                    <a:noFill/>
                  </a:tcPr>
                </a:tc>
                <a:tc>
                  <a:txBody>
                    <a:bodyPr/>
                    <a:lstStyle/>
                    <a:p>
                      <a:pPr algn="ctr" rtl="0"/>
                      <a:r>
                        <a:rPr lang="en-US" sz="1200" b="0" dirty="0">
                          <a:solidFill>
                            <a:sysClr val="windowText" lastClr="000000"/>
                          </a:solidFill>
                        </a:rPr>
                        <a:t>m - 1</a:t>
                      </a:r>
                    </a:p>
                  </a:txBody>
                  <a:tcPr marL="68580" marR="68580" marT="34290" marB="34290">
                    <a:noFill/>
                  </a:tcPr>
                </a:tc>
                <a:extLst>
                  <a:ext uri="{0D108BD9-81ED-4DB2-BD59-A6C34878D82A}">
                    <a16:rowId xmlns:a16="http://schemas.microsoft.com/office/drawing/2014/main" xmlns="" val="487580179"/>
                  </a:ext>
                </a:extLst>
              </a:tr>
            </a:tbl>
          </a:graphicData>
        </a:graphic>
      </p:graphicFrame>
      <p:sp>
        <p:nvSpPr>
          <p:cNvPr id="21" name="Oval 20">
            <a:extLst>
              <a:ext uri="{FF2B5EF4-FFF2-40B4-BE49-F238E27FC236}">
                <a16:creationId xmlns:a16="http://schemas.microsoft.com/office/drawing/2014/main" xmlns="" id="{B05927A3-B19F-4A2A-B810-C0373B1274DF}"/>
              </a:ext>
            </a:extLst>
          </p:cNvPr>
          <p:cNvSpPr/>
          <p:nvPr/>
        </p:nvSpPr>
        <p:spPr>
          <a:xfrm>
            <a:off x="5591909" y="2508069"/>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50</a:t>
            </a:r>
          </a:p>
        </p:txBody>
      </p:sp>
      <p:sp>
        <p:nvSpPr>
          <p:cNvPr id="22" name="Oval 21">
            <a:extLst>
              <a:ext uri="{FF2B5EF4-FFF2-40B4-BE49-F238E27FC236}">
                <a16:creationId xmlns:a16="http://schemas.microsoft.com/office/drawing/2014/main" xmlns="" id="{823492DE-6186-42D2-8281-CCEE37A28140}"/>
              </a:ext>
            </a:extLst>
          </p:cNvPr>
          <p:cNvSpPr/>
          <p:nvPr/>
        </p:nvSpPr>
        <p:spPr>
          <a:xfrm>
            <a:off x="4958862" y="2993265"/>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30</a:t>
            </a:r>
          </a:p>
        </p:txBody>
      </p:sp>
      <p:sp>
        <p:nvSpPr>
          <p:cNvPr id="23" name="Oval 22">
            <a:extLst>
              <a:ext uri="{FF2B5EF4-FFF2-40B4-BE49-F238E27FC236}">
                <a16:creationId xmlns:a16="http://schemas.microsoft.com/office/drawing/2014/main" xmlns="" id="{3A805CF1-FFAF-4B2A-9FDB-805924E438CD}"/>
              </a:ext>
            </a:extLst>
          </p:cNvPr>
          <p:cNvSpPr/>
          <p:nvPr/>
        </p:nvSpPr>
        <p:spPr>
          <a:xfrm>
            <a:off x="5380893" y="3630122"/>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40</a:t>
            </a:r>
          </a:p>
        </p:txBody>
      </p:sp>
      <p:sp>
        <p:nvSpPr>
          <p:cNvPr id="24" name="Oval 23">
            <a:extLst>
              <a:ext uri="{FF2B5EF4-FFF2-40B4-BE49-F238E27FC236}">
                <a16:creationId xmlns:a16="http://schemas.microsoft.com/office/drawing/2014/main" xmlns="" id="{8DAF61BE-90C7-46DA-867D-E5DDD7604CAB}"/>
              </a:ext>
            </a:extLst>
          </p:cNvPr>
          <p:cNvSpPr/>
          <p:nvPr/>
        </p:nvSpPr>
        <p:spPr>
          <a:xfrm>
            <a:off x="6153443" y="3007765"/>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80</a:t>
            </a:r>
          </a:p>
        </p:txBody>
      </p:sp>
      <p:sp>
        <p:nvSpPr>
          <p:cNvPr id="25" name="Oval 24">
            <a:extLst>
              <a:ext uri="{FF2B5EF4-FFF2-40B4-BE49-F238E27FC236}">
                <a16:creationId xmlns:a16="http://schemas.microsoft.com/office/drawing/2014/main" xmlns="" id="{3EBBFA7F-B6A9-4311-A994-D3DE39A9E9AA}"/>
              </a:ext>
            </a:extLst>
          </p:cNvPr>
          <p:cNvSpPr/>
          <p:nvPr/>
        </p:nvSpPr>
        <p:spPr>
          <a:xfrm>
            <a:off x="4536831" y="3630122"/>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10</a:t>
            </a:r>
          </a:p>
        </p:txBody>
      </p:sp>
      <p:cxnSp>
        <p:nvCxnSpPr>
          <p:cNvPr id="26" name="Straight Arrow Connector 25">
            <a:extLst>
              <a:ext uri="{FF2B5EF4-FFF2-40B4-BE49-F238E27FC236}">
                <a16:creationId xmlns:a16="http://schemas.microsoft.com/office/drawing/2014/main" xmlns="" id="{C4958119-5E8D-45AB-8C5E-CD6D9BDFD629}"/>
              </a:ext>
            </a:extLst>
          </p:cNvPr>
          <p:cNvCxnSpPr>
            <a:cxnSpLocks/>
            <a:stCxn id="21" idx="3"/>
            <a:endCxn id="22" idx="7"/>
          </p:cNvCxnSpPr>
          <p:nvPr/>
        </p:nvCxnSpPr>
        <p:spPr>
          <a:xfrm flipH="1">
            <a:off x="5319087" y="2868294"/>
            <a:ext cx="334626" cy="18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F2DCDC8C-A5CA-4888-82C5-A7DEA4A16FCC}"/>
              </a:ext>
            </a:extLst>
          </p:cNvPr>
          <p:cNvCxnSpPr>
            <a:stCxn id="21" idx="5"/>
            <a:endCxn id="24" idx="1"/>
          </p:cNvCxnSpPr>
          <p:nvPr/>
        </p:nvCxnSpPr>
        <p:spPr>
          <a:xfrm>
            <a:off x="5952133" y="2868293"/>
            <a:ext cx="263114" cy="20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63EF9E2-BAB3-423D-BD41-5CED9F6D6501}"/>
              </a:ext>
            </a:extLst>
          </p:cNvPr>
          <p:cNvCxnSpPr>
            <a:stCxn id="22" idx="3"/>
            <a:endCxn id="25" idx="7"/>
          </p:cNvCxnSpPr>
          <p:nvPr/>
        </p:nvCxnSpPr>
        <p:spPr>
          <a:xfrm flipH="1">
            <a:off x="4897057" y="3353490"/>
            <a:ext cx="123611" cy="33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0E42CA3D-4558-435D-99E8-DF6D3BCF7D1D}"/>
              </a:ext>
            </a:extLst>
          </p:cNvPr>
          <p:cNvCxnSpPr>
            <a:stCxn id="22" idx="5"/>
            <a:endCxn id="23" idx="1"/>
          </p:cNvCxnSpPr>
          <p:nvPr/>
        </p:nvCxnSpPr>
        <p:spPr>
          <a:xfrm>
            <a:off x="5319088" y="3353490"/>
            <a:ext cx="123611" cy="33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38E8F5DD-50C4-4D60-B756-3474206A02BA}"/>
              </a:ext>
            </a:extLst>
          </p:cNvPr>
          <p:cNvCxnSpPr>
            <a:endCxn id="21" idx="0"/>
          </p:cNvCxnSpPr>
          <p:nvPr/>
        </p:nvCxnSpPr>
        <p:spPr>
          <a:xfrm>
            <a:off x="5802923" y="2074720"/>
            <a:ext cx="0" cy="43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26444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3" name="Content Placeholder 2"/>
          <p:cNvSpPr>
            <a:spLocks noGrp="1"/>
          </p:cNvSpPr>
          <p:nvPr>
            <p:ph idx="1"/>
          </p:nvPr>
        </p:nvSpPr>
        <p:spPr/>
        <p:txBody>
          <a:bodyPr>
            <a:normAutofit/>
          </a:bodyPr>
          <a:lstStyle/>
          <a:p>
            <a:pPr marL="0" indent="0">
              <a:buNone/>
            </a:pPr>
            <a:r>
              <a:rPr lang="en-US" dirty="0"/>
              <a:t>Hashing is an important Data Structure which is designed to use a special function called the Hash function which is used to map a given value with a particular key for faster access of elements. The efficiency of mapping depends of the efficiency of the hash function used.</a:t>
            </a:r>
          </a:p>
          <a:p>
            <a:pPr marL="0" indent="0">
              <a:buNone/>
            </a:pPr>
            <a:endParaRPr lang="en-US" dirty="0"/>
          </a:p>
          <a:p>
            <a:pPr marL="0" indent="0">
              <a:buNone/>
            </a:pPr>
            <a:r>
              <a:rPr lang="en-US" dirty="0"/>
              <a:t>Best Case O(1)</a:t>
            </a:r>
          </a:p>
          <a:p>
            <a:pPr marL="0" indent="0">
              <a:buNone/>
            </a:pPr>
            <a:r>
              <a:rPr lang="en-US" dirty="0"/>
              <a:t>Average Case O(1)</a:t>
            </a:r>
          </a:p>
          <a:p>
            <a:pPr marL="0" indent="0">
              <a:buNone/>
            </a:pPr>
            <a:r>
              <a:rPr lang="en-US" dirty="0"/>
              <a:t>Worst Case O(n)</a:t>
            </a:r>
          </a:p>
        </p:txBody>
      </p:sp>
    </p:spTree>
    <p:extLst>
      <p:ext uri="{BB962C8B-B14F-4D97-AF65-F5344CB8AC3E}">
        <p14:creationId xmlns:p14="http://schemas.microsoft.com/office/powerpoint/2010/main" val="2189679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xmlns="" id="{34225F0E-C87E-4A18-B204-82E1F27A659E}"/>
              </a:ext>
            </a:extLst>
          </p:cNvPr>
          <p:cNvGrpSpPr/>
          <p:nvPr/>
        </p:nvGrpSpPr>
        <p:grpSpPr>
          <a:xfrm>
            <a:off x="6356257" y="3337103"/>
            <a:ext cx="545642" cy="592420"/>
            <a:chOff x="8475010" y="3306470"/>
            <a:chExt cx="727522" cy="789893"/>
          </a:xfrm>
        </p:grpSpPr>
        <p:sp>
          <p:nvSpPr>
            <p:cNvPr id="22" name="Oval 21">
              <a:extLst>
                <a:ext uri="{FF2B5EF4-FFF2-40B4-BE49-F238E27FC236}">
                  <a16:creationId xmlns:a16="http://schemas.microsoft.com/office/drawing/2014/main" xmlns="" id="{823492DE-6186-42D2-8281-CCEE37A28140}"/>
                </a:ext>
              </a:extLst>
            </p:cNvPr>
            <p:cNvSpPr/>
            <p:nvPr/>
          </p:nvSpPr>
          <p:spPr>
            <a:xfrm>
              <a:off x="8639824" y="3533655"/>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26" name="Straight Arrow Connector 25">
              <a:extLst>
                <a:ext uri="{FF2B5EF4-FFF2-40B4-BE49-F238E27FC236}">
                  <a16:creationId xmlns:a16="http://schemas.microsoft.com/office/drawing/2014/main" xmlns="" id="{C4958119-5E8D-45AB-8C5E-CD6D9BDFD629}"/>
                </a:ext>
              </a:extLst>
            </p:cNvPr>
            <p:cNvCxnSpPr>
              <a:cxnSpLocks/>
              <a:stCxn id="24" idx="5"/>
              <a:endCxn id="22" idx="1"/>
            </p:cNvCxnSpPr>
            <p:nvPr/>
          </p:nvCxnSpPr>
          <p:spPr>
            <a:xfrm>
              <a:off x="8475010" y="3306470"/>
              <a:ext cx="247221" cy="30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xmlns="" id="{54A7E6D3-005B-4DB6-B4EA-50BB1B25ABB5}"/>
              </a:ext>
            </a:extLst>
          </p:cNvPr>
          <p:cNvGrpSpPr/>
          <p:nvPr/>
        </p:nvGrpSpPr>
        <p:grpSpPr>
          <a:xfrm>
            <a:off x="5952135" y="2868294"/>
            <a:ext cx="465929" cy="530615"/>
            <a:chOff x="7936178" y="2681391"/>
            <a:chExt cx="621239" cy="707486"/>
          </a:xfrm>
        </p:grpSpPr>
        <p:sp>
          <p:nvSpPr>
            <p:cNvPr id="24" name="Oval 23">
              <a:extLst>
                <a:ext uri="{FF2B5EF4-FFF2-40B4-BE49-F238E27FC236}">
                  <a16:creationId xmlns:a16="http://schemas.microsoft.com/office/drawing/2014/main" xmlns="" id="{8DAF61BE-90C7-46DA-867D-E5DDD7604CAB}"/>
                </a:ext>
              </a:extLst>
            </p:cNvPr>
            <p:cNvSpPr/>
            <p:nvPr/>
          </p:nvSpPr>
          <p:spPr>
            <a:xfrm>
              <a:off x="7994709" y="2826169"/>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27" name="Straight Arrow Connector 26">
              <a:extLst>
                <a:ext uri="{FF2B5EF4-FFF2-40B4-BE49-F238E27FC236}">
                  <a16:creationId xmlns:a16="http://schemas.microsoft.com/office/drawing/2014/main" xmlns="" id="{F2DCDC8C-A5CA-4888-82C5-A7DEA4A16FCC}"/>
                </a:ext>
              </a:extLst>
            </p:cNvPr>
            <p:cNvCxnSpPr>
              <a:cxnSpLocks/>
              <a:stCxn id="21" idx="5"/>
              <a:endCxn id="24" idx="1"/>
            </p:cNvCxnSpPr>
            <p:nvPr/>
          </p:nvCxnSpPr>
          <p:spPr>
            <a:xfrm>
              <a:off x="7936178" y="2681391"/>
              <a:ext cx="140938" cy="227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CCEC1E93-5799-422F-9686-8DEA7B4A45B9}"/>
              </a:ext>
            </a:extLst>
          </p:cNvPr>
          <p:cNvGrpSpPr/>
          <p:nvPr/>
        </p:nvGrpSpPr>
        <p:grpSpPr>
          <a:xfrm>
            <a:off x="6840094" y="3867717"/>
            <a:ext cx="554822" cy="619054"/>
            <a:chOff x="9120125" y="4013956"/>
            <a:chExt cx="739763" cy="825405"/>
          </a:xfrm>
        </p:grpSpPr>
        <p:sp>
          <p:nvSpPr>
            <p:cNvPr id="23" name="Oval 22">
              <a:extLst>
                <a:ext uri="{FF2B5EF4-FFF2-40B4-BE49-F238E27FC236}">
                  <a16:creationId xmlns:a16="http://schemas.microsoft.com/office/drawing/2014/main" xmlns="" id="{3A805CF1-FFAF-4B2A-9FDB-805924E438CD}"/>
                </a:ext>
              </a:extLst>
            </p:cNvPr>
            <p:cNvSpPr/>
            <p:nvPr/>
          </p:nvSpPr>
          <p:spPr>
            <a:xfrm>
              <a:off x="9297180" y="4276653"/>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29" name="Straight Arrow Connector 28">
              <a:extLst>
                <a:ext uri="{FF2B5EF4-FFF2-40B4-BE49-F238E27FC236}">
                  <a16:creationId xmlns:a16="http://schemas.microsoft.com/office/drawing/2014/main" xmlns="" id="{0E42CA3D-4558-435D-99E8-DF6D3BCF7D1D}"/>
                </a:ext>
              </a:extLst>
            </p:cNvPr>
            <p:cNvCxnSpPr>
              <a:cxnSpLocks/>
              <a:stCxn id="22" idx="5"/>
              <a:endCxn id="23" idx="1"/>
            </p:cNvCxnSpPr>
            <p:nvPr/>
          </p:nvCxnSpPr>
          <p:spPr>
            <a:xfrm>
              <a:off x="9120125" y="4013956"/>
              <a:ext cx="259462" cy="345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xmlns="" id="{389D9DC0-8BB5-445F-94D8-91612D48D6BE}"/>
              </a:ext>
            </a:extLst>
          </p:cNvPr>
          <p:cNvGrpSpPr/>
          <p:nvPr/>
        </p:nvGrpSpPr>
        <p:grpSpPr>
          <a:xfrm>
            <a:off x="5591909" y="2074721"/>
            <a:ext cx="422031" cy="855379"/>
            <a:chOff x="7455877" y="1623293"/>
            <a:chExt cx="562708" cy="1140505"/>
          </a:xfrm>
        </p:grpSpPr>
        <p:sp>
          <p:nvSpPr>
            <p:cNvPr id="21" name="Oval 20">
              <a:extLst>
                <a:ext uri="{FF2B5EF4-FFF2-40B4-BE49-F238E27FC236}">
                  <a16:creationId xmlns:a16="http://schemas.microsoft.com/office/drawing/2014/main" xmlns="" id="{B05927A3-B19F-4A2A-B810-C0373B1274DF}"/>
                </a:ext>
              </a:extLst>
            </p:cNvPr>
            <p:cNvSpPr/>
            <p:nvPr/>
          </p:nvSpPr>
          <p:spPr>
            <a:xfrm>
              <a:off x="7455877" y="2201090"/>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30" name="Straight Arrow Connector 29">
              <a:extLst>
                <a:ext uri="{FF2B5EF4-FFF2-40B4-BE49-F238E27FC236}">
                  <a16:creationId xmlns:a16="http://schemas.microsoft.com/office/drawing/2014/main" xmlns="" id="{38E8F5DD-50C4-4D60-B756-3474206A02BA}"/>
                </a:ext>
              </a:extLst>
            </p:cNvPr>
            <p:cNvCxnSpPr>
              <a:endCxn id="21" idx="0"/>
            </p:cNvCxnSpPr>
            <p:nvPr/>
          </p:nvCxnSpPr>
          <p:spPr>
            <a:xfrm>
              <a:off x="7737231" y="1623293"/>
              <a:ext cx="0" cy="57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xmlns="" id="{E8684822-1FB2-4B15-ACB0-DEF84E264BCC}"/>
              </a:ext>
            </a:extLst>
          </p:cNvPr>
          <p:cNvGrpSpPr/>
          <p:nvPr/>
        </p:nvGrpSpPr>
        <p:grpSpPr>
          <a:xfrm>
            <a:off x="7333112" y="4424967"/>
            <a:ext cx="624663" cy="676205"/>
            <a:chOff x="9777481" y="4756954"/>
            <a:chExt cx="832884" cy="901607"/>
          </a:xfrm>
        </p:grpSpPr>
        <p:sp>
          <p:nvSpPr>
            <p:cNvPr id="55" name="Oval 54">
              <a:extLst>
                <a:ext uri="{FF2B5EF4-FFF2-40B4-BE49-F238E27FC236}">
                  <a16:creationId xmlns:a16="http://schemas.microsoft.com/office/drawing/2014/main" xmlns="" id="{1D3655B5-95E7-4AEA-A9A6-BF939815CAF2}"/>
                </a:ext>
              </a:extLst>
            </p:cNvPr>
            <p:cNvSpPr/>
            <p:nvPr/>
          </p:nvSpPr>
          <p:spPr>
            <a:xfrm>
              <a:off x="9913257" y="4920343"/>
              <a:ext cx="697108" cy="7382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56" name="Straight Arrow Connector 55">
              <a:extLst>
                <a:ext uri="{FF2B5EF4-FFF2-40B4-BE49-F238E27FC236}">
                  <a16:creationId xmlns:a16="http://schemas.microsoft.com/office/drawing/2014/main" xmlns="" id="{CB2535EA-ED42-4BBE-8892-42813127CE1F}"/>
                </a:ext>
              </a:extLst>
            </p:cNvPr>
            <p:cNvCxnSpPr>
              <a:cxnSpLocks/>
              <a:stCxn id="23" idx="5"/>
              <a:endCxn id="55" idx="1"/>
            </p:cNvCxnSpPr>
            <p:nvPr/>
          </p:nvCxnSpPr>
          <p:spPr>
            <a:xfrm>
              <a:off x="9777481" y="4756954"/>
              <a:ext cx="237865" cy="27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xmlns="" id="{79BC35BC-A50E-45FD-84A0-A3F8B0210264}"/>
              </a:ext>
            </a:extLst>
          </p:cNvPr>
          <p:cNvGrpSpPr/>
          <p:nvPr/>
        </p:nvGrpSpPr>
        <p:grpSpPr>
          <a:xfrm>
            <a:off x="7881208" y="5020089"/>
            <a:ext cx="587919" cy="582077"/>
            <a:chOff x="10508276" y="5550451"/>
            <a:chExt cx="783892" cy="776102"/>
          </a:xfrm>
        </p:grpSpPr>
        <p:sp>
          <p:nvSpPr>
            <p:cNvPr id="60" name="Oval 59">
              <a:extLst>
                <a:ext uri="{FF2B5EF4-FFF2-40B4-BE49-F238E27FC236}">
                  <a16:creationId xmlns:a16="http://schemas.microsoft.com/office/drawing/2014/main" xmlns="" id="{B57677B7-91AC-4788-A8AE-54BEA2FF80A4}"/>
                </a:ext>
              </a:extLst>
            </p:cNvPr>
            <p:cNvSpPr/>
            <p:nvPr/>
          </p:nvSpPr>
          <p:spPr>
            <a:xfrm>
              <a:off x="10729460" y="5763845"/>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solidFill>
                  <a:sysClr val="windowText" lastClr="000000"/>
                </a:solidFill>
              </a:endParaRPr>
            </a:p>
          </p:txBody>
        </p:sp>
        <p:cxnSp>
          <p:nvCxnSpPr>
            <p:cNvPr id="61" name="Straight Arrow Connector 60">
              <a:extLst>
                <a:ext uri="{FF2B5EF4-FFF2-40B4-BE49-F238E27FC236}">
                  <a16:creationId xmlns:a16="http://schemas.microsoft.com/office/drawing/2014/main" xmlns="" id="{A4C0301E-8931-4301-AE50-7C002B4C0A08}"/>
                </a:ext>
              </a:extLst>
            </p:cNvPr>
            <p:cNvCxnSpPr>
              <a:cxnSpLocks/>
              <a:stCxn id="55" idx="5"/>
              <a:endCxn id="60" idx="1"/>
            </p:cNvCxnSpPr>
            <p:nvPr/>
          </p:nvCxnSpPr>
          <p:spPr>
            <a:xfrm>
              <a:off x="10508276" y="5550451"/>
              <a:ext cx="303591" cy="295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xmlns="" id="{A8F72FDE-3567-4A9A-B836-4BB5FFE1E22C}"/>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sp>
        <p:nvSpPr>
          <p:cNvPr id="5" name="Rectangle 4">
            <a:extLst>
              <a:ext uri="{FF2B5EF4-FFF2-40B4-BE49-F238E27FC236}">
                <a16:creationId xmlns:a16="http://schemas.microsoft.com/office/drawing/2014/main" xmlns="" id="{7BBA6994-4787-471E-8D20-444AC53E2F1B}"/>
              </a:ext>
            </a:extLst>
          </p:cNvPr>
          <p:cNvSpPr/>
          <p:nvPr/>
        </p:nvSpPr>
        <p:spPr>
          <a:xfrm>
            <a:off x="379829" y="1677866"/>
            <a:ext cx="4093698" cy="3831818"/>
          </a:xfrm>
          <a:prstGeom prst="rect">
            <a:avLst/>
          </a:prstGeom>
        </p:spPr>
        <p:txBody>
          <a:bodyPr wrap="square">
            <a:spAutoFit/>
          </a:bodyPr>
          <a:lstStyle/>
          <a:p>
            <a:pPr algn="ctr"/>
            <a:r>
              <a:rPr lang="en-US" sz="1350" b="1" dirty="0">
                <a:solidFill>
                  <a:prstClr val="black"/>
                </a:solidFill>
              </a:rPr>
              <a:t>Worst case </a:t>
            </a:r>
          </a:p>
          <a:p>
            <a:pPr algn="just"/>
            <a:r>
              <a:rPr lang="en-US" sz="1350" dirty="0">
                <a:solidFill>
                  <a:srgbClr val="E7E6E6">
                    <a:lumMod val="75000"/>
                  </a:srgbClr>
                </a:solidFill>
                <a:latin typeface="ff2"/>
              </a:rPr>
              <a:t>When all the keys are collides and hashed at the same index. (Total elements = </a:t>
            </a:r>
            <a:r>
              <a:rPr lang="en-US" sz="1350" dirty="0">
                <a:solidFill>
                  <a:srgbClr val="E7E6E6">
                    <a:lumMod val="75000"/>
                  </a:srgbClr>
                </a:solidFill>
                <a:latin typeface="ff4"/>
              </a:rPr>
              <a:t>n</a:t>
            </a:r>
            <a:r>
              <a:rPr lang="en-US" sz="1350" dirty="0">
                <a:solidFill>
                  <a:srgbClr val="E7E6E6">
                    <a:lumMod val="75000"/>
                  </a:srgbClr>
                </a:solidFill>
                <a:latin typeface="ff2"/>
              </a:rPr>
              <a:t>) </a:t>
            </a:r>
          </a:p>
          <a:p>
            <a:pPr algn="just"/>
            <a:endParaRPr lang="en-US" sz="1350" dirty="0">
              <a:solidFill>
                <a:srgbClr val="000000"/>
              </a:solidFill>
              <a:latin typeface="ff2"/>
            </a:endParaRPr>
          </a:p>
          <a:p>
            <a:pPr algn="just"/>
            <a:endParaRPr lang="en-US" sz="1350" dirty="0">
              <a:solidFill>
                <a:srgbClr val="000000"/>
              </a:solidFill>
              <a:latin typeface="ff2"/>
            </a:endParaRPr>
          </a:p>
          <a:p>
            <a:pPr algn="just"/>
            <a:r>
              <a:rPr lang="en-US" sz="1350" b="1" dirty="0">
                <a:solidFill>
                  <a:srgbClr val="4472C4">
                    <a:lumMod val="75000"/>
                  </a:srgbClr>
                </a:solidFill>
              </a:rPr>
              <a:t>Case 1</a:t>
            </a:r>
            <a:r>
              <a:rPr lang="en-US" sz="1350" dirty="0">
                <a:solidFill>
                  <a:srgbClr val="4472C4">
                    <a:lumMod val="75000"/>
                  </a:srgbClr>
                </a:solidFill>
              </a:rPr>
              <a:t>:  (Elements comes in Sorted Order) </a:t>
            </a:r>
          </a:p>
          <a:p>
            <a:pPr algn="just"/>
            <a:r>
              <a:rPr lang="en-US" sz="1350" dirty="0">
                <a:solidFill>
                  <a:srgbClr val="4472C4">
                    <a:lumMod val="75000"/>
                  </a:srgbClr>
                </a:solidFill>
              </a:rPr>
              <a:t>Where all the keys come in the sorted order then the tree expands either on left side (when keys in descending order) or on right </a:t>
            </a:r>
          </a:p>
          <a:p>
            <a:pPr algn="just"/>
            <a:r>
              <a:rPr lang="en-US" sz="1350" dirty="0">
                <a:solidFill>
                  <a:srgbClr val="4472C4">
                    <a:lumMod val="75000"/>
                  </a:srgbClr>
                </a:solidFill>
              </a:rPr>
              <a:t>side (when keys come in increasing order). Then the complexity will be: </a:t>
            </a:r>
          </a:p>
          <a:p>
            <a:pPr algn="ctr"/>
            <a:r>
              <a:rPr lang="en-US" sz="1350" b="1" dirty="0">
                <a:solidFill>
                  <a:srgbClr val="4472C4">
                    <a:lumMod val="75000"/>
                  </a:srgbClr>
                </a:solidFill>
              </a:rPr>
              <a:t>O (n)</a:t>
            </a:r>
          </a:p>
          <a:p>
            <a:pPr algn="just"/>
            <a:endParaRPr lang="en-US" sz="1350" dirty="0">
              <a:solidFill>
                <a:prstClr val="black"/>
              </a:solidFill>
            </a:endParaRPr>
          </a:p>
          <a:p>
            <a:pPr algn="just"/>
            <a:r>
              <a:rPr lang="en-US" sz="1350" b="1" dirty="0">
                <a:solidFill>
                  <a:srgbClr val="E7E6E6">
                    <a:lumMod val="90000"/>
                  </a:srgbClr>
                </a:solidFill>
              </a:rPr>
              <a:t>Case 2</a:t>
            </a:r>
            <a:r>
              <a:rPr lang="en-US" sz="1350" dirty="0">
                <a:solidFill>
                  <a:srgbClr val="E7E6E6">
                    <a:lumMod val="90000"/>
                  </a:srgbClr>
                </a:solidFill>
              </a:rPr>
              <a:t>:  (Elements comes in Unsorted Order) </a:t>
            </a:r>
          </a:p>
          <a:p>
            <a:pPr algn="just"/>
            <a:r>
              <a:rPr lang="en-US" sz="1350" dirty="0">
                <a:solidFill>
                  <a:srgbClr val="E7E6E6">
                    <a:lumMod val="90000"/>
                  </a:srgbClr>
                </a:solidFill>
              </a:rPr>
              <a:t>When all the elements not in any sorted order and height of tree is minimum. Then the complexity will be:</a:t>
            </a:r>
          </a:p>
          <a:p>
            <a:pPr algn="ctr"/>
            <a:r>
              <a:rPr lang="en-US" sz="1350" b="1" dirty="0">
                <a:solidFill>
                  <a:srgbClr val="E7E6E6">
                    <a:lumMod val="90000"/>
                  </a:srgbClr>
                </a:solidFill>
              </a:rPr>
              <a:t>O (log n) </a:t>
            </a:r>
          </a:p>
          <a:p>
            <a:pPr algn="just"/>
            <a:endParaRPr lang="en-US" sz="1350" dirty="0">
              <a:solidFill>
                <a:prstClr val="black"/>
              </a:solidFill>
            </a:endParaRPr>
          </a:p>
        </p:txBody>
      </p:sp>
      <p:graphicFrame>
        <p:nvGraphicFramePr>
          <p:cNvPr id="19" name="Table 8">
            <a:extLst>
              <a:ext uri="{FF2B5EF4-FFF2-40B4-BE49-F238E27FC236}">
                <a16:creationId xmlns:a16="http://schemas.microsoft.com/office/drawing/2014/main" xmlns="" id="{03E58CF3-2768-4FCC-87FC-C915185E6E4A}"/>
              </a:ext>
            </a:extLst>
          </p:cNvPr>
          <p:cNvGraphicFramePr>
            <a:graphicFrameLocks noGrp="1"/>
          </p:cNvGraphicFramePr>
          <p:nvPr/>
        </p:nvGraphicFramePr>
        <p:xfrm>
          <a:off x="5603631" y="1966547"/>
          <a:ext cx="3160540" cy="281940"/>
        </p:xfrm>
        <a:graphic>
          <a:graphicData uri="http://schemas.openxmlformats.org/drawingml/2006/table">
            <a:tbl>
              <a:tblPr firstRow="1" bandRow="1">
                <a:tableStyleId>{5C22544A-7EE6-4342-B048-85BDC9FD1C3A}</a:tableStyleId>
              </a:tblPr>
              <a:tblGrid>
                <a:gridCol w="372647">
                  <a:extLst>
                    <a:ext uri="{9D8B030D-6E8A-4147-A177-3AD203B41FA5}">
                      <a16:colId xmlns:a16="http://schemas.microsoft.com/office/drawing/2014/main" xmlns="" val="2964959070"/>
                    </a:ext>
                  </a:extLst>
                </a:gridCol>
                <a:gridCol w="372647">
                  <a:extLst>
                    <a:ext uri="{9D8B030D-6E8A-4147-A177-3AD203B41FA5}">
                      <a16:colId xmlns:a16="http://schemas.microsoft.com/office/drawing/2014/main" xmlns="" val="1599895407"/>
                    </a:ext>
                  </a:extLst>
                </a:gridCol>
                <a:gridCol w="372647">
                  <a:extLst>
                    <a:ext uri="{9D8B030D-6E8A-4147-A177-3AD203B41FA5}">
                      <a16:colId xmlns:a16="http://schemas.microsoft.com/office/drawing/2014/main" xmlns="" val="2879209903"/>
                    </a:ext>
                  </a:extLst>
                </a:gridCol>
                <a:gridCol w="372647">
                  <a:extLst>
                    <a:ext uri="{9D8B030D-6E8A-4147-A177-3AD203B41FA5}">
                      <a16:colId xmlns:a16="http://schemas.microsoft.com/office/drawing/2014/main" xmlns="" val="3958383520"/>
                    </a:ext>
                  </a:extLst>
                </a:gridCol>
                <a:gridCol w="372647">
                  <a:extLst>
                    <a:ext uri="{9D8B030D-6E8A-4147-A177-3AD203B41FA5}">
                      <a16:colId xmlns:a16="http://schemas.microsoft.com/office/drawing/2014/main" xmlns="" val="731881411"/>
                    </a:ext>
                  </a:extLst>
                </a:gridCol>
                <a:gridCol w="372647">
                  <a:extLst>
                    <a:ext uri="{9D8B030D-6E8A-4147-A177-3AD203B41FA5}">
                      <a16:colId xmlns:a16="http://schemas.microsoft.com/office/drawing/2014/main" xmlns="" val="3541955600"/>
                    </a:ext>
                  </a:extLst>
                </a:gridCol>
                <a:gridCol w="546222">
                  <a:extLst>
                    <a:ext uri="{9D8B030D-6E8A-4147-A177-3AD203B41FA5}">
                      <a16:colId xmlns:a16="http://schemas.microsoft.com/office/drawing/2014/main" xmlns="" val="3837272569"/>
                    </a:ext>
                  </a:extLst>
                </a:gridCol>
                <a:gridCol w="378436">
                  <a:extLst>
                    <a:ext uri="{9D8B030D-6E8A-4147-A177-3AD203B41FA5}">
                      <a16:colId xmlns:a16="http://schemas.microsoft.com/office/drawing/2014/main" xmlns="" val="603418794"/>
                    </a:ext>
                  </a:extLst>
                </a:gridCol>
              </a:tblGrid>
              <a:tr h="278130">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xmlns="" val="487580179"/>
                  </a:ext>
                </a:extLst>
              </a:tr>
            </a:tbl>
          </a:graphicData>
        </a:graphic>
      </p:graphicFrame>
      <p:graphicFrame>
        <p:nvGraphicFramePr>
          <p:cNvPr id="20" name="Table 8">
            <a:extLst>
              <a:ext uri="{FF2B5EF4-FFF2-40B4-BE49-F238E27FC236}">
                <a16:creationId xmlns:a16="http://schemas.microsoft.com/office/drawing/2014/main" xmlns="" id="{875CAEC9-0501-4BC4-8870-8DF108919678}"/>
              </a:ext>
            </a:extLst>
          </p:cNvPr>
          <p:cNvGraphicFramePr>
            <a:graphicFrameLocks noGrp="1"/>
          </p:cNvGraphicFramePr>
          <p:nvPr/>
        </p:nvGraphicFramePr>
        <p:xfrm>
          <a:off x="5603631" y="1677866"/>
          <a:ext cx="3293617" cy="278130"/>
        </p:xfrm>
        <a:graphic>
          <a:graphicData uri="http://schemas.openxmlformats.org/drawingml/2006/table">
            <a:tbl>
              <a:tblPr firstRow="1" bandRow="1">
                <a:tableStyleId>{5C22544A-7EE6-4342-B048-85BDC9FD1C3A}</a:tableStyleId>
              </a:tblPr>
              <a:tblGrid>
                <a:gridCol w="355502">
                  <a:extLst>
                    <a:ext uri="{9D8B030D-6E8A-4147-A177-3AD203B41FA5}">
                      <a16:colId xmlns:a16="http://schemas.microsoft.com/office/drawing/2014/main" xmlns="" val="2964959070"/>
                    </a:ext>
                  </a:extLst>
                </a:gridCol>
                <a:gridCol w="355502">
                  <a:extLst>
                    <a:ext uri="{9D8B030D-6E8A-4147-A177-3AD203B41FA5}">
                      <a16:colId xmlns:a16="http://schemas.microsoft.com/office/drawing/2014/main" xmlns="" val="1599895407"/>
                    </a:ext>
                  </a:extLst>
                </a:gridCol>
                <a:gridCol w="355502">
                  <a:extLst>
                    <a:ext uri="{9D8B030D-6E8A-4147-A177-3AD203B41FA5}">
                      <a16:colId xmlns:a16="http://schemas.microsoft.com/office/drawing/2014/main" xmlns="" val="2879209903"/>
                    </a:ext>
                  </a:extLst>
                </a:gridCol>
                <a:gridCol w="355502">
                  <a:extLst>
                    <a:ext uri="{9D8B030D-6E8A-4147-A177-3AD203B41FA5}">
                      <a16:colId xmlns:a16="http://schemas.microsoft.com/office/drawing/2014/main" xmlns="" val="3958383520"/>
                    </a:ext>
                  </a:extLst>
                </a:gridCol>
                <a:gridCol w="355502">
                  <a:extLst>
                    <a:ext uri="{9D8B030D-6E8A-4147-A177-3AD203B41FA5}">
                      <a16:colId xmlns:a16="http://schemas.microsoft.com/office/drawing/2014/main" xmlns="" val="731881411"/>
                    </a:ext>
                  </a:extLst>
                </a:gridCol>
                <a:gridCol w="355502">
                  <a:extLst>
                    <a:ext uri="{9D8B030D-6E8A-4147-A177-3AD203B41FA5}">
                      <a16:colId xmlns:a16="http://schemas.microsoft.com/office/drawing/2014/main" xmlns="" val="3541955600"/>
                    </a:ext>
                  </a:extLst>
                </a:gridCol>
                <a:gridCol w="651785">
                  <a:extLst>
                    <a:ext uri="{9D8B030D-6E8A-4147-A177-3AD203B41FA5}">
                      <a16:colId xmlns:a16="http://schemas.microsoft.com/office/drawing/2014/main" xmlns="" val="3837272569"/>
                    </a:ext>
                  </a:extLst>
                </a:gridCol>
                <a:gridCol w="508820">
                  <a:extLst>
                    <a:ext uri="{9D8B030D-6E8A-4147-A177-3AD203B41FA5}">
                      <a16:colId xmlns:a16="http://schemas.microsoft.com/office/drawing/2014/main" xmlns="" val="603418794"/>
                    </a:ext>
                  </a:extLst>
                </a:gridCol>
              </a:tblGrid>
              <a:tr h="278130">
                <a:tc>
                  <a:txBody>
                    <a:bodyPr/>
                    <a:lstStyle/>
                    <a:p>
                      <a:pPr algn="ctr" rtl="0"/>
                      <a:r>
                        <a:rPr lang="en-US" sz="1200" b="0" dirty="0">
                          <a:solidFill>
                            <a:sysClr val="windowText" lastClr="000000"/>
                          </a:solidFill>
                        </a:rPr>
                        <a:t>0</a:t>
                      </a:r>
                    </a:p>
                  </a:txBody>
                  <a:tcPr marL="68580" marR="68580" marT="34290" marB="34290">
                    <a:noFill/>
                  </a:tcPr>
                </a:tc>
                <a:tc>
                  <a:txBody>
                    <a:bodyPr/>
                    <a:lstStyle/>
                    <a:p>
                      <a:pPr algn="ctr" rtl="0"/>
                      <a:r>
                        <a:rPr lang="en-US" sz="1200" b="0" dirty="0">
                          <a:solidFill>
                            <a:sysClr val="windowText" lastClr="000000"/>
                          </a:solidFill>
                        </a:rPr>
                        <a:t>1</a:t>
                      </a:r>
                    </a:p>
                  </a:txBody>
                  <a:tcPr marL="68580" marR="68580" marT="34290" marB="34290">
                    <a:noFill/>
                  </a:tcPr>
                </a:tc>
                <a:tc>
                  <a:txBody>
                    <a:bodyPr/>
                    <a:lstStyle/>
                    <a:p>
                      <a:pPr algn="ctr" rtl="0"/>
                      <a:r>
                        <a:rPr lang="en-US" sz="1200" b="0" dirty="0">
                          <a:solidFill>
                            <a:sysClr val="windowText" lastClr="000000"/>
                          </a:solidFill>
                        </a:rPr>
                        <a:t>2</a:t>
                      </a:r>
                    </a:p>
                  </a:txBody>
                  <a:tcPr marL="68580" marR="68580" marT="34290" marB="34290">
                    <a:noFill/>
                  </a:tcPr>
                </a:tc>
                <a:tc>
                  <a:txBody>
                    <a:bodyPr/>
                    <a:lstStyle/>
                    <a:p>
                      <a:pPr algn="ctr" rtl="0"/>
                      <a:r>
                        <a:rPr lang="en-US" sz="1200" b="0" dirty="0">
                          <a:solidFill>
                            <a:sysClr val="windowText" lastClr="000000"/>
                          </a:solidFill>
                        </a:rPr>
                        <a:t>3</a:t>
                      </a:r>
                    </a:p>
                  </a:txBody>
                  <a:tcPr marL="68580" marR="68580" marT="34290" marB="34290">
                    <a:noFill/>
                  </a:tcPr>
                </a:tc>
                <a:tc>
                  <a:txBody>
                    <a:bodyPr/>
                    <a:lstStyle/>
                    <a:p>
                      <a:pPr algn="ctr" rtl="0"/>
                      <a:r>
                        <a:rPr lang="en-US" sz="1200" b="0" dirty="0">
                          <a:solidFill>
                            <a:sysClr val="windowText" lastClr="000000"/>
                          </a:solidFill>
                        </a:rPr>
                        <a:t>4</a:t>
                      </a:r>
                    </a:p>
                  </a:txBody>
                  <a:tcPr marL="68580" marR="68580" marT="34290" marB="34290">
                    <a:noFill/>
                  </a:tcPr>
                </a:tc>
                <a:tc>
                  <a:txBody>
                    <a:bodyPr/>
                    <a:lstStyle/>
                    <a:p>
                      <a:pPr algn="ctr" rtl="0"/>
                      <a:r>
                        <a:rPr lang="en-US" sz="1200" b="0" dirty="0">
                          <a:solidFill>
                            <a:sysClr val="windowText" lastClr="000000"/>
                          </a:solidFill>
                        </a:rPr>
                        <a:t>5</a:t>
                      </a:r>
                    </a:p>
                  </a:txBody>
                  <a:tcPr marL="68580" marR="68580" marT="34290" marB="34290">
                    <a:noFill/>
                  </a:tcPr>
                </a:tc>
                <a:tc>
                  <a:txBody>
                    <a:bodyPr/>
                    <a:lstStyle/>
                    <a:p>
                      <a:pPr algn="ctr" rtl="0"/>
                      <a:r>
                        <a:rPr lang="en-US" sz="1200" b="0" dirty="0">
                          <a:solidFill>
                            <a:sysClr val="windowText" lastClr="000000"/>
                          </a:solidFill>
                        </a:rPr>
                        <a:t>……..</a:t>
                      </a:r>
                    </a:p>
                  </a:txBody>
                  <a:tcPr marL="68580" marR="68580" marT="34290" marB="34290">
                    <a:noFill/>
                  </a:tcPr>
                </a:tc>
                <a:tc>
                  <a:txBody>
                    <a:bodyPr/>
                    <a:lstStyle/>
                    <a:p>
                      <a:pPr algn="ctr" rtl="0"/>
                      <a:r>
                        <a:rPr lang="en-US" sz="1200" b="0" dirty="0">
                          <a:solidFill>
                            <a:sysClr val="windowText" lastClr="000000"/>
                          </a:solidFill>
                        </a:rPr>
                        <a:t>m - 1</a:t>
                      </a:r>
                    </a:p>
                  </a:txBody>
                  <a:tcPr marL="68580" marR="68580" marT="34290" marB="34290">
                    <a:noFill/>
                  </a:tcPr>
                </a:tc>
                <a:extLst>
                  <a:ext uri="{0D108BD9-81ED-4DB2-BD59-A6C34878D82A}">
                    <a16:rowId xmlns:a16="http://schemas.microsoft.com/office/drawing/2014/main" xmlns="" val="487580179"/>
                  </a:ext>
                </a:extLst>
              </a:tr>
            </a:tbl>
          </a:graphicData>
        </a:graphic>
      </p:graphicFrame>
      <p:grpSp>
        <p:nvGrpSpPr>
          <p:cNvPr id="10" name="Group 9">
            <a:extLst>
              <a:ext uri="{FF2B5EF4-FFF2-40B4-BE49-F238E27FC236}">
                <a16:creationId xmlns:a16="http://schemas.microsoft.com/office/drawing/2014/main" xmlns="" id="{26331A4F-F0E0-43CA-9741-DC35165BFAD9}"/>
              </a:ext>
            </a:extLst>
          </p:cNvPr>
          <p:cNvGrpSpPr/>
          <p:nvPr/>
        </p:nvGrpSpPr>
        <p:grpSpPr>
          <a:xfrm>
            <a:off x="2766015" y="2369802"/>
            <a:ext cx="2246657" cy="276532"/>
            <a:chOff x="4232787" y="235974"/>
            <a:chExt cx="2461435" cy="368709"/>
          </a:xfrm>
        </p:grpSpPr>
        <p:cxnSp>
          <p:nvCxnSpPr>
            <p:cNvPr id="7" name="Straight Connector 6">
              <a:extLst>
                <a:ext uri="{FF2B5EF4-FFF2-40B4-BE49-F238E27FC236}">
                  <a16:creationId xmlns:a16="http://schemas.microsoft.com/office/drawing/2014/main" xmlns="" id="{C3E7A3C7-0B25-484D-8055-6939F4155BC2}"/>
                </a:ext>
              </a:extLst>
            </p:cNvPr>
            <p:cNvCxnSpPr/>
            <p:nvPr/>
          </p:nvCxnSpPr>
          <p:spPr>
            <a:xfrm>
              <a:off x="4232787" y="235974"/>
              <a:ext cx="2461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1F1CF6C1-DE44-442B-93BA-DC62FF1C510A}"/>
                </a:ext>
              </a:extLst>
            </p:cNvPr>
            <p:cNvCxnSpPr/>
            <p:nvPr/>
          </p:nvCxnSpPr>
          <p:spPr>
            <a:xfrm>
              <a:off x="4232787" y="604683"/>
              <a:ext cx="246143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xmlns="" id="{10DF448E-4F35-4141-B507-5361B23ECB92}"/>
                </a:ext>
              </a:extLst>
            </p:cNvPr>
            <p:cNvSpPr/>
            <p:nvPr/>
          </p:nvSpPr>
          <p:spPr>
            <a:xfrm>
              <a:off x="4350774" y="289779"/>
              <a:ext cx="2178634" cy="263498"/>
            </a:xfrm>
            <a:prstGeom prst="rightArrow">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sp>
        <p:nvSpPr>
          <p:cNvPr id="50" name="TextBox 49">
            <a:extLst>
              <a:ext uri="{FF2B5EF4-FFF2-40B4-BE49-F238E27FC236}">
                <a16:creationId xmlns:a16="http://schemas.microsoft.com/office/drawing/2014/main" xmlns="" id="{44F8CCAD-E063-4151-8408-E2DDB015396F}"/>
              </a:ext>
            </a:extLst>
          </p:cNvPr>
          <p:cNvSpPr txBox="1"/>
          <p:nvPr/>
        </p:nvSpPr>
        <p:spPr>
          <a:xfrm>
            <a:off x="2410699" y="2346770"/>
            <a:ext cx="365760" cy="300082"/>
          </a:xfrm>
          <a:prstGeom prst="rect">
            <a:avLst/>
          </a:prstGeom>
          <a:noFill/>
        </p:spPr>
        <p:txBody>
          <a:bodyPr wrap="square" rtlCol="0">
            <a:spAutoFit/>
          </a:bodyPr>
          <a:lstStyle/>
          <a:p>
            <a:r>
              <a:rPr lang="en-US" sz="1350" dirty="0">
                <a:solidFill>
                  <a:prstClr val="black"/>
                </a:solidFill>
              </a:rPr>
              <a:t>10</a:t>
            </a:r>
          </a:p>
        </p:txBody>
      </p:sp>
      <p:sp>
        <p:nvSpPr>
          <p:cNvPr id="51" name="TextBox 50">
            <a:extLst>
              <a:ext uri="{FF2B5EF4-FFF2-40B4-BE49-F238E27FC236}">
                <a16:creationId xmlns:a16="http://schemas.microsoft.com/office/drawing/2014/main" xmlns="" id="{6B9FA6E8-C319-4423-B57A-E9ECFD5C65A5}"/>
              </a:ext>
            </a:extLst>
          </p:cNvPr>
          <p:cNvSpPr txBox="1"/>
          <p:nvPr/>
        </p:nvSpPr>
        <p:spPr>
          <a:xfrm>
            <a:off x="1983119" y="2346770"/>
            <a:ext cx="365760" cy="300082"/>
          </a:xfrm>
          <a:prstGeom prst="rect">
            <a:avLst/>
          </a:prstGeom>
          <a:noFill/>
        </p:spPr>
        <p:txBody>
          <a:bodyPr wrap="square" rtlCol="0">
            <a:spAutoFit/>
          </a:bodyPr>
          <a:lstStyle/>
          <a:p>
            <a:r>
              <a:rPr lang="en-US" sz="1350" dirty="0">
                <a:solidFill>
                  <a:prstClr val="black"/>
                </a:solidFill>
              </a:rPr>
              <a:t>20</a:t>
            </a:r>
          </a:p>
        </p:txBody>
      </p:sp>
      <p:sp>
        <p:nvSpPr>
          <p:cNvPr id="52" name="TextBox 51">
            <a:extLst>
              <a:ext uri="{FF2B5EF4-FFF2-40B4-BE49-F238E27FC236}">
                <a16:creationId xmlns:a16="http://schemas.microsoft.com/office/drawing/2014/main" xmlns="" id="{AC05A9AC-A036-4166-A89B-200C84FFBC8C}"/>
              </a:ext>
            </a:extLst>
          </p:cNvPr>
          <p:cNvSpPr txBox="1"/>
          <p:nvPr/>
        </p:nvSpPr>
        <p:spPr>
          <a:xfrm>
            <a:off x="1648493" y="2346770"/>
            <a:ext cx="365760" cy="300082"/>
          </a:xfrm>
          <a:prstGeom prst="rect">
            <a:avLst/>
          </a:prstGeom>
          <a:noFill/>
        </p:spPr>
        <p:txBody>
          <a:bodyPr wrap="square" rtlCol="0">
            <a:spAutoFit/>
          </a:bodyPr>
          <a:lstStyle/>
          <a:p>
            <a:r>
              <a:rPr lang="en-US" sz="1350" dirty="0">
                <a:solidFill>
                  <a:prstClr val="black"/>
                </a:solidFill>
              </a:rPr>
              <a:t>30</a:t>
            </a:r>
          </a:p>
        </p:txBody>
      </p:sp>
      <p:sp>
        <p:nvSpPr>
          <p:cNvPr id="53" name="TextBox 52">
            <a:extLst>
              <a:ext uri="{FF2B5EF4-FFF2-40B4-BE49-F238E27FC236}">
                <a16:creationId xmlns:a16="http://schemas.microsoft.com/office/drawing/2014/main" xmlns="" id="{D5128768-3104-45B7-BA76-173B1C45023B}"/>
              </a:ext>
            </a:extLst>
          </p:cNvPr>
          <p:cNvSpPr txBox="1"/>
          <p:nvPr/>
        </p:nvSpPr>
        <p:spPr>
          <a:xfrm>
            <a:off x="1313006" y="2346770"/>
            <a:ext cx="365760" cy="300082"/>
          </a:xfrm>
          <a:prstGeom prst="rect">
            <a:avLst/>
          </a:prstGeom>
          <a:noFill/>
        </p:spPr>
        <p:txBody>
          <a:bodyPr wrap="square" rtlCol="0">
            <a:spAutoFit/>
          </a:bodyPr>
          <a:lstStyle/>
          <a:p>
            <a:r>
              <a:rPr lang="en-US" sz="1350" dirty="0">
                <a:solidFill>
                  <a:prstClr val="black"/>
                </a:solidFill>
              </a:rPr>
              <a:t>40</a:t>
            </a:r>
          </a:p>
        </p:txBody>
      </p:sp>
      <p:sp>
        <p:nvSpPr>
          <p:cNvPr id="66" name="Left Brace 65">
            <a:extLst>
              <a:ext uri="{FF2B5EF4-FFF2-40B4-BE49-F238E27FC236}">
                <a16:creationId xmlns:a16="http://schemas.microsoft.com/office/drawing/2014/main" xmlns="" id="{BB254BBB-8C2E-4F27-9B76-C7267BEBD07B}"/>
              </a:ext>
            </a:extLst>
          </p:cNvPr>
          <p:cNvSpPr/>
          <p:nvPr/>
        </p:nvSpPr>
        <p:spPr>
          <a:xfrm rot="19085561" flipH="1">
            <a:off x="7293655" y="1959738"/>
            <a:ext cx="311306" cy="36004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prstClr val="black"/>
              </a:solidFill>
            </a:endParaRPr>
          </a:p>
        </p:txBody>
      </p:sp>
      <p:sp>
        <p:nvSpPr>
          <p:cNvPr id="67" name="TextBox 66">
            <a:extLst>
              <a:ext uri="{FF2B5EF4-FFF2-40B4-BE49-F238E27FC236}">
                <a16:creationId xmlns:a16="http://schemas.microsoft.com/office/drawing/2014/main" xmlns="" id="{79F15291-183D-4270-B29E-53309F3A8E01}"/>
              </a:ext>
            </a:extLst>
          </p:cNvPr>
          <p:cNvSpPr txBox="1"/>
          <p:nvPr/>
        </p:nvSpPr>
        <p:spPr>
          <a:xfrm>
            <a:off x="7547148" y="3187892"/>
            <a:ext cx="1012274" cy="300082"/>
          </a:xfrm>
          <a:prstGeom prst="rect">
            <a:avLst/>
          </a:prstGeom>
          <a:noFill/>
        </p:spPr>
        <p:txBody>
          <a:bodyPr wrap="square" rtlCol="0">
            <a:spAutoFit/>
          </a:bodyPr>
          <a:lstStyle/>
          <a:p>
            <a:r>
              <a:rPr lang="en-US" sz="1350" b="1" dirty="0">
                <a:solidFill>
                  <a:prstClr val="black"/>
                </a:solidFill>
              </a:rPr>
              <a:t>n</a:t>
            </a:r>
            <a:r>
              <a:rPr lang="en-US" sz="1350" dirty="0">
                <a:solidFill>
                  <a:prstClr val="black"/>
                </a:solidFill>
              </a:rPr>
              <a:t> elements</a:t>
            </a:r>
          </a:p>
        </p:txBody>
      </p:sp>
      <p:sp>
        <p:nvSpPr>
          <p:cNvPr id="68" name="TextBox 67">
            <a:extLst>
              <a:ext uri="{FF2B5EF4-FFF2-40B4-BE49-F238E27FC236}">
                <a16:creationId xmlns:a16="http://schemas.microsoft.com/office/drawing/2014/main" xmlns="" id="{F0BFE8D9-0D0F-41F8-9926-D5C7D6A2B6EB}"/>
              </a:ext>
            </a:extLst>
          </p:cNvPr>
          <p:cNvSpPr txBox="1"/>
          <p:nvPr/>
        </p:nvSpPr>
        <p:spPr>
          <a:xfrm>
            <a:off x="984879" y="2346770"/>
            <a:ext cx="365760" cy="300082"/>
          </a:xfrm>
          <a:prstGeom prst="rect">
            <a:avLst/>
          </a:prstGeom>
          <a:noFill/>
        </p:spPr>
        <p:txBody>
          <a:bodyPr wrap="square" rtlCol="0">
            <a:spAutoFit/>
          </a:bodyPr>
          <a:lstStyle/>
          <a:p>
            <a:r>
              <a:rPr lang="en-US" sz="1350" dirty="0">
                <a:solidFill>
                  <a:prstClr val="black"/>
                </a:solidFill>
              </a:rPr>
              <a:t>….</a:t>
            </a:r>
            <a:endParaRPr lang="en-US" sz="1350" b="1" baseline="-25000" dirty="0">
              <a:solidFill>
                <a:prstClr val="black"/>
              </a:solidFill>
            </a:endParaRPr>
          </a:p>
        </p:txBody>
      </p:sp>
      <p:sp>
        <p:nvSpPr>
          <p:cNvPr id="69" name="TextBox 68">
            <a:extLst>
              <a:ext uri="{FF2B5EF4-FFF2-40B4-BE49-F238E27FC236}">
                <a16:creationId xmlns:a16="http://schemas.microsoft.com/office/drawing/2014/main" xmlns="" id="{DFC4A1B1-2F67-43FC-BFD3-6A363BBBE1A7}"/>
              </a:ext>
            </a:extLst>
          </p:cNvPr>
          <p:cNvSpPr txBox="1"/>
          <p:nvPr/>
        </p:nvSpPr>
        <p:spPr>
          <a:xfrm>
            <a:off x="618387" y="2346770"/>
            <a:ext cx="365760" cy="300082"/>
          </a:xfrm>
          <a:prstGeom prst="rect">
            <a:avLst/>
          </a:prstGeom>
          <a:noFill/>
        </p:spPr>
        <p:txBody>
          <a:bodyPr wrap="square" rtlCol="0">
            <a:spAutoFit/>
          </a:bodyPr>
          <a:lstStyle/>
          <a:p>
            <a:r>
              <a:rPr lang="en-US" sz="1350" dirty="0" err="1">
                <a:solidFill>
                  <a:prstClr val="black"/>
                </a:solidFill>
              </a:rPr>
              <a:t>e</a:t>
            </a:r>
            <a:r>
              <a:rPr lang="en-US" sz="1350" b="1" baseline="-25000" dirty="0" err="1">
                <a:solidFill>
                  <a:prstClr val="black"/>
                </a:solidFill>
              </a:rPr>
              <a:t>n</a:t>
            </a:r>
            <a:endParaRPr lang="en-US" sz="1350" b="1" baseline="-25000" dirty="0">
              <a:solidFill>
                <a:prstClr val="black"/>
              </a:solidFill>
            </a:endParaRPr>
          </a:p>
        </p:txBody>
      </p:sp>
    </p:spTree>
    <p:extLst>
      <p:ext uri="{BB962C8B-B14F-4D97-AF65-F5344CB8AC3E}">
        <p14:creationId xmlns:p14="http://schemas.microsoft.com/office/powerpoint/2010/main" val="112902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63" presetClass="path" presetSubtype="0" accel="50000" decel="50000" fill="hold" grpId="1" nodeType="withEffect">
                                  <p:stCondLst>
                                    <p:cond delay="0"/>
                                  </p:stCondLst>
                                  <p:childTnLst>
                                    <p:animMotion origin="layout" path="M -1.04167E-6 4.81481E-6 L 0.25 4.81481E-6 " pathEditMode="relative" rAng="0" ptsTypes="AA">
                                      <p:cBhvr>
                                        <p:cTn id="14" dur="2000" fill="hold"/>
                                        <p:tgtEl>
                                          <p:spTgt spid="50"/>
                                        </p:tgtEl>
                                        <p:attrNameLst>
                                          <p:attrName>ppt_x</p:attrName>
                                          <p:attrName>ppt_y</p:attrName>
                                        </p:attrNameLst>
                                      </p:cBhvr>
                                      <p:rCtr x="12500" y="0"/>
                                    </p:animMotion>
                                  </p:childTnLst>
                                </p:cTn>
                              </p:par>
                              <p:par>
                                <p:cTn id="15" presetID="10" presetClass="entr" presetSubtype="0" fill="hold" grpId="0" nodeType="withEffect">
                                  <p:stCondLst>
                                    <p:cond delay="3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63" presetClass="path" presetSubtype="0" accel="50000" decel="50000" fill="hold" grpId="1" nodeType="withEffect">
                                  <p:stCondLst>
                                    <p:cond delay="300"/>
                                  </p:stCondLst>
                                  <p:childTnLst>
                                    <p:animMotion origin="layout" path="M 3.75E-6 4.81481E-6 L 0.25 4.81481E-6 " pathEditMode="relative" rAng="0" ptsTypes="AA">
                                      <p:cBhvr>
                                        <p:cTn id="19" dur="2000" fill="hold"/>
                                        <p:tgtEl>
                                          <p:spTgt spid="51"/>
                                        </p:tgtEl>
                                        <p:attrNameLst>
                                          <p:attrName>ppt_x</p:attrName>
                                          <p:attrName>ppt_y</p:attrName>
                                        </p:attrNameLst>
                                      </p:cBhvr>
                                      <p:rCtr x="12500" y="0"/>
                                    </p:animMotion>
                                  </p:childTnLst>
                                </p:cTn>
                              </p:par>
                              <p:par>
                                <p:cTn id="20" presetID="10" presetClass="entr" presetSubtype="0" fill="hold" grpId="0" nodeType="withEffect">
                                  <p:stCondLst>
                                    <p:cond delay="6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63" presetClass="path" presetSubtype="0" accel="50000" decel="50000" fill="hold" grpId="1" nodeType="withEffect">
                                  <p:stCondLst>
                                    <p:cond delay="600"/>
                                  </p:stCondLst>
                                  <p:childTnLst>
                                    <p:animMotion origin="layout" path="M 2.29167E-6 4.81481E-6 L 0.25 4.81481E-6 " pathEditMode="relative" rAng="0" ptsTypes="AA">
                                      <p:cBhvr>
                                        <p:cTn id="24" dur="2000" fill="hold"/>
                                        <p:tgtEl>
                                          <p:spTgt spid="52"/>
                                        </p:tgtEl>
                                        <p:attrNameLst>
                                          <p:attrName>ppt_x</p:attrName>
                                          <p:attrName>ppt_y</p:attrName>
                                        </p:attrNameLst>
                                      </p:cBhvr>
                                      <p:rCtr x="12500" y="0"/>
                                    </p:animMotion>
                                  </p:childTnLst>
                                </p:cTn>
                              </p:par>
                              <p:par>
                                <p:cTn id="25" presetID="10" presetClass="entr" presetSubtype="0" fill="hold" grpId="0" nodeType="withEffect">
                                  <p:stCondLst>
                                    <p:cond delay="80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63" presetClass="path" presetSubtype="0" accel="50000" decel="50000" fill="hold" grpId="1" nodeType="withEffect">
                                  <p:stCondLst>
                                    <p:cond delay="800"/>
                                  </p:stCondLst>
                                  <p:childTnLst>
                                    <p:animMotion origin="layout" path="M 1.04167E-6 4.81481E-6 L 0.25 4.81481E-6 " pathEditMode="relative" rAng="0" ptsTypes="AA">
                                      <p:cBhvr>
                                        <p:cTn id="29" dur="2000" fill="hold"/>
                                        <p:tgtEl>
                                          <p:spTgt spid="53"/>
                                        </p:tgtEl>
                                        <p:attrNameLst>
                                          <p:attrName>ppt_x</p:attrName>
                                          <p:attrName>ppt_y</p:attrName>
                                        </p:attrNameLst>
                                      </p:cBhvr>
                                      <p:rCtr x="12500" y="0"/>
                                    </p:animMotion>
                                  </p:childTnLst>
                                </p:cTn>
                              </p:par>
                              <p:par>
                                <p:cTn id="30" presetID="10" presetClass="entr" presetSubtype="0" fill="hold" grpId="0" nodeType="withEffect">
                                  <p:stCondLst>
                                    <p:cond delay="100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63" presetClass="path" presetSubtype="0" accel="50000" decel="50000" fill="hold" grpId="1" nodeType="withEffect">
                                  <p:stCondLst>
                                    <p:cond delay="1000"/>
                                  </p:stCondLst>
                                  <p:childTnLst>
                                    <p:animMotion origin="layout" path="M -1.45833E-6 4.81481E-6 L 0.25 4.81481E-6 " pathEditMode="relative" rAng="0" ptsTypes="AA">
                                      <p:cBhvr>
                                        <p:cTn id="34" dur="2000" fill="hold"/>
                                        <p:tgtEl>
                                          <p:spTgt spid="68"/>
                                        </p:tgtEl>
                                        <p:attrNameLst>
                                          <p:attrName>ppt_x</p:attrName>
                                          <p:attrName>ppt_y</p:attrName>
                                        </p:attrNameLst>
                                      </p:cBhvr>
                                      <p:rCtr x="12500" y="0"/>
                                    </p:animMotion>
                                  </p:childTnLst>
                                </p:cTn>
                              </p:par>
                              <p:par>
                                <p:cTn id="35" presetID="10" presetClass="entr" presetSubtype="0" fill="hold" grpId="0" nodeType="withEffect">
                                  <p:stCondLst>
                                    <p:cond delay="130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63" presetClass="path" presetSubtype="0" accel="50000" decel="50000" fill="hold" grpId="1" nodeType="withEffect">
                                  <p:stCondLst>
                                    <p:cond delay="1300"/>
                                  </p:stCondLst>
                                  <p:childTnLst>
                                    <p:animMotion origin="layout" path="M 2.70833E-6 4.81481E-6 L 0.25 4.81481E-6 " pathEditMode="relative" rAng="0" ptsTypes="AA">
                                      <p:cBhvr>
                                        <p:cTn id="39" dur="2000" fill="hold"/>
                                        <p:tgtEl>
                                          <p:spTgt spid="69"/>
                                        </p:tgtEl>
                                        <p:attrNameLst>
                                          <p:attrName>ppt_x</p:attrName>
                                          <p:attrName>ppt_y</p:attrName>
                                        </p:attrNameLst>
                                      </p:cBhvr>
                                      <p:rCtr x="12500" y="0"/>
                                    </p:animMotion>
                                  </p:childTnLst>
                                </p:cTn>
                              </p:par>
                            </p:childTnLst>
                          </p:cTn>
                        </p:par>
                      </p:childTnLst>
                    </p:cTn>
                  </p:par>
                  <p:par>
                    <p:cTn id="40" fill="hold">
                      <p:stCondLst>
                        <p:cond delay="indefinite"/>
                      </p:stCondLst>
                      <p:childTnLst>
                        <p:par>
                          <p:cTn id="41" fill="hold">
                            <p:stCondLst>
                              <p:cond delay="0"/>
                            </p:stCondLst>
                            <p:childTnLst>
                              <p:par>
                                <p:cTn id="42" presetID="37" presetClass="path" presetSubtype="0" accel="50000" decel="50000" fill="hold" grpId="2" nodeType="clickEffect">
                                  <p:stCondLst>
                                    <p:cond delay="0"/>
                                  </p:stCondLst>
                                  <p:childTnLst>
                                    <p:animMotion origin="layout" path="M 0.25 4.81481E-6 C 0.25742 0.01458 0.27943 0.03981 0.29336 0.0449 C 0.31094 0.05 0.32383 0.04745 0.35143 0.04328 " pathEditMode="relative" rAng="0" ptsTypes="AAA">
                                      <p:cBhvr>
                                        <p:cTn id="43" dur="1000" fill="hold"/>
                                        <p:tgtEl>
                                          <p:spTgt spid="50"/>
                                        </p:tgtEl>
                                        <p:attrNameLst>
                                          <p:attrName>ppt_x</p:attrName>
                                          <p:attrName>ppt_y</p:attrName>
                                        </p:attrNameLst>
                                      </p:cBhvr>
                                      <p:rCtr x="5065" y="2384"/>
                                    </p:animMotion>
                                  </p:childTnLst>
                                </p:cTn>
                              </p:par>
                              <p:par>
                                <p:cTn id="44" presetID="10" presetClass="entr" presetSubtype="0"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500"/>
                                        <p:tgtEl>
                                          <p:spTgt spid="78"/>
                                        </p:tgtEl>
                                      </p:cBhvr>
                                    </p:animEffect>
                                  </p:childTnLst>
                                </p:cTn>
                              </p:par>
                              <p:par>
                                <p:cTn id="47" presetID="50" presetClass="path" presetSubtype="0" accel="50000" decel="50000" fill="hold" grpId="2" nodeType="withEffect">
                                  <p:stCondLst>
                                    <p:cond delay="300"/>
                                  </p:stCondLst>
                                  <p:childTnLst>
                                    <p:animMotion origin="layout" path="M 0.25 4.81481E-6 C 0.25533 0.01134 0.29661 -0.01274 0.3108 0.01458 C 0.32552 0.04212 0.34518 0.13796 0.37187 0.1493 C 0.40703 0.1706 0.41966 0.15185 0.44362 0.13726 " pathEditMode="relative" rAng="0" ptsTypes="AAAA">
                                      <p:cBhvr>
                                        <p:cTn id="48" dur="1000" fill="hold"/>
                                        <p:tgtEl>
                                          <p:spTgt spid="51"/>
                                        </p:tgtEl>
                                        <p:attrNameLst>
                                          <p:attrName>ppt_x</p:attrName>
                                          <p:attrName>ppt_y</p:attrName>
                                        </p:attrNameLst>
                                      </p:cBhvr>
                                      <p:rCtr x="9674" y="7940"/>
                                    </p:animMotion>
                                  </p:childTnLst>
                                </p:cTn>
                              </p:par>
                              <p:par>
                                <p:cTn id="49" presetID="10" presetClass="entr" presetSubtype="0" fill="hold" nodeType="withEffect">
                                  <p:stCondLst>
                                    <p:cond delay="30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par>
                                <p:cTn id="52" presetID="51" presetClass="path" presetSubtype="0" accel="50000" decel="50000" fill="hold" grpId="2" nodeType="withEffect">
                                  <p:stCondLst>
                                    <p:cond delay="700"/>
                                  </p:stCondLst>
                                  <p:childTnLst>
                                    <p:animMotion origin="layout" path="M 0.25 4.81481E-6 C 0.2651 0.00462 0.32265 -0.0213 0.35338 0.01875 C 0.38385 0.05879 0.3931 0.21574 0.43398 0.2405 C 0.48476 0.26226 0.49857 0.24467 0.5345 0.23703 " pathEditMode="relative" rAng="0" ptsTypes="AAAA">
                                      <p:cBhvr>
                                        <p:cTn id="53" dur="1000" fill="hold"/>
                                        <p:tgtEl>
                                          <p:spTgt spid="52"/>
                                        </p:tgtEl>
                                        <p:attrNameLst>
                                          <p:attrName>ppt_x</p:attrName>
                                          <p:attrName>ppt_y</p:attrName>
                                        </p:attrNameLst>
                                      </p:cBhvr>
                                      <p:rCtr x="14219" y="12361"/>
                                    </p:animMotion>
                                  </p:childTnLst>
                                </p:cTn>
                              </p:par>
                              <p:par>
                                <p:cTn id="54" presetID="10" presetClass="entr" presetSubtype="0" fill="hold" nodeType="withEffect">
                                  <p:stCondLst>
                                    <p:cond delay="80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par>
                                <p:cTn id="57" presetID="37" presetClass="path" presetSubtype="0" accel="50000" decel="50000" fill="hold" grpId="2" nodeType="withEffect">
                                  <p:stCondLst>
                                    <p:cond delay="1000"/>
                                  </p:stCondLst>
                                  <p:childTnLst>
                                    <p:animMotion origin="layout" path="M 0.25 4.81481E-6 C 0.27161 0.00069 0.36575 -0.01227 0.38529 0.00625 C 0.41237 0.02708 0.49362 0.30069 0.52487 0.33402 C 0.55703 0.3655 0.58242 0.35023 0.62344 0.34768 " pathEditMode="relative" rAng="0" ptsTypes="AAAA">
                                      <p:cBhvr>
                                        <p:cTn id="58" dur="1000" fill="hold"/>
                                        <p:tgtEl>
                                          <p:spTgt spid="53"/>
                                        </p:tgtEl>
                                        <p:attrNameLst>
                                          <p:attrName>ppt_x</p:attrName>
                                          <p:attrName>ppt_y</p:attrName>
                                        </p:attrNameLst>
                                      </p:cBhvr>
                                      <p:rCtr x="18672" y="17500"/>
                                    </p:animMotion>
                                  </p:childTnLst>
                                </p:cTn>
                              </p:par>
                              <p:par>
                                <p:cTn id="59" presetID="10" presetClass="entr" presetSubtype="0" fill="hold" nodeType="withEffect">
                                  <p:stCondLst>
                                    <p:cond delay="110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par>
                                <p:cTn id="62" presetID="37" presetClass="path" presetSubtype="0" accel="50000" decel="50000" fill="hold" grpId="2" nodeType="withEffect">
                                  <p:stCondLst>
                                    <p:cond delay="1300"/>
                                  </p:stCondLst>
                                  <p:childTnLst>
                                    <p:animMotion origin="layout" path="M 0.25 4.81481E-6 C 0.27136 0.00254 0.37031 -0.00788 0.42604 0.00694 C 0.46068 0.0162 0.57136 0.41597 0.62761 0.45069 C 0.66419 0.4743 0.69284 0.46458 0.71563 0.45115 " pathEditMode="relative" rAng="0" ptsTypes="AAAA">
                                      <p:cBhvr>
                                        <p:cTn id="63" dur="1000" fill="hold"/>
                                        <p:tgtEl>
                                          <p:spTgt spid="68"/>
                                        </p:tgtEl>
                                        <p:attrNameLst>
                                          <p:attrName>ppt_x</p:attrName>
                                          <p:attrName>ppt_y</p:attrName>
                                        </p:attrNameLst>
                                      </p:cBhvr>
                                      <p:rCtr x="23281" y="23194"/>
                                    </p:animMotion>
                                  </p:childTnLst>
                                </p:cTn>
                              </p:par>
                              <p:par>
                                <p:cTn id="64" presetID="10" presetClass="entr" presetSubtype="0" fill="hold" nodeType="withEffect">
                                  <p:stCondLst>
                                    <p:cond delay="1400"/>
                                  </p:stCondLst>
                                  <p:childTnLst>
                                    <p:set>
                                      <p:cBhvr>
                                        <p:cTn id="65" dur="1" fill="hold">
                                          <p:stCondLst>
                                            <p:cond delay="0"/>
                                          </p:stCondLst>
                                        </p:cTn>
                                        <p:tgtEl>
                                          <p:spTgt spid="89"/>
                                        </p:tgtEl>
                                        <p:attrNameLst>
                                          <p:attrName>style.visibility</p:attrName>
                                        </p:attrNameLst>
                                      </p:cBhvr>
                                      <p:to>
                                        <p:strVal val="visible"/>
                                      </p:to>
                                    </p:set>
                                    <p:animEffect transition="in" filter="fade">
                                      <p:cBhvr>
                                        <p:cTn id="66" dur="500"/>
                                        <p:tgtEl>
                                          <p:spTgt spid="89"/>
                                        </p:tgtEl>
                                      </p:cBhvr>
                                    </p:animEffect>
                                  </p:childTnLst>
                                </p:cTn>
                              </p:par>
                              <p:par>
                                <p:cTn id="67" presetID="37" presetClass="path" presetSubtype="0" accel="50000" decel="50000" fill="hold" grpId="2" nodeType="withEffect">
                                  <p:stCondLst>
                                    <p:cond delay="1600"/>
                                  </p:stCondLst>
                                  <p:childTnLst>
                                    <p:animMotion origin="layout" path="M 0.25 4.81481E-6 C 0.27278 0.00648 0.42721 -0.00371 0.47005 0.00555 C 0.51289 0.01504 0.57448 0.45393 0.61575 0.50069 C 0.66653 0.57476 0.80169 0.54259 0.81718 0.5662 " pathEditMode="relative" rAng="0" ptsTypes="AAAA">
                                      <p:cBhvr>
                                        <p:cTn id="68" dur="1000" fill="hold"/>
                                        <p:tgtEl>
                                          <p:spTgt spid="69"/>
                                        </p:tgtEl>
                                        <p:attrNameLst>
                                          <p:attrName>ppt_x</p:attrName>
                                          <p:attrName>ppt_y</p:attrName>
                                        </p:attrNameLst>
                                      </p:cBhvr>
                                      <p:rCtr x="28359" y="28310"/>
                                    </p:animMotion>
                                  </p:childTnLst>
                                </p:cTn>
                              </p:par>
                              <p:par>
                                <p:cTn id="69" presetID="10" presetClass="entr" presetSubtype="0" fill="hold" nodeType="withEffect">
                                  <p:stCondLst>
                                    <p:cond delay="1800"/>
                                  </p:stCondLst>
                                  <p:childTnLst>
                                    <p:set>
                                      <p:cBhvr>
                                        <p:cTn id="70" dur="1" fill="hold">
                                          <p:stCondLst>
                                            <p:cond delay="0"/>
                                          </p:stCondLst>
                                        </p:cTn>
                                        <p:tgtEl>
                                          <p:spTgt spid="90"/>
                                        </p:tgtEl>
                                        <p:attrNameLst>
                                          <p:attrName>style.visibility</p:attrName>
                                        </p:attrNameLst>
                                      </p:cBhvr>
                                      <p:to>
                                        <p:strVal val="visible"/>
                                      </p:to>
                                    </p:set>
                                    <p:animEffect transition="in" filter="fade">
                                      <p:cBhvr>
                                        <p:cTn id="71" dur="500"/>
                                        <p:tgtEl>
                                          <p:spTgt spid="90"/>
                                        </p:tgtEl>
                                      </p:cBhvr>
                                    </p:animEffect>
                                  </p:childTnLst>
                                </p:cTn>
                              </p:par>
                            </p:childTnLst>
                          </p:cTn>
                        </p:par>
                        <p:par>
                          <p:cTn id="72" fill="hold">
                            <p:stCondLst>
                              <p:cond delay="2600"/>
                            </p:stCondLst>
                            <p:childTnLst>
                              <p:par>
                                <p:cTn id="73" presetID="23" presetClass="entr" presetSubtype="272" fill="hold" grpId="0" nodeType="afterEffect">
                                  <p:stCondLst>
                                    <p:cond delay="0"/>
                                  </p:stCondLst>
                                  <p:childTnLst>
                                    <p:set>
                                      <p:cBhvr>
                                        <p:cTn id="74" dur="1" fill="hold">
                                          <p:stCondLst>
                                            <p:cond delay="0"/>
                                          </p:stCondLst>
                                        </p:cTn>
                                        <p:tgtEl>
                                          <p:spTgt spid="66"/>
                                        </p:tgtEl>
                                        <p:attrNameLst>
                                          <p:attrName>style.visibility</p:attrName>
                                        </p:attrNameLst>
                                      </p:cBhvr>
                                      <p:to>
                                        <p:strVal val="visible"/>
                                      </p:to>
                                    </p:set>
                                    <p:anim calcmode="lin" valueType="num">
                                      <p:cBhvr>
                                        <p:cTn id="75" dur="500" fill="hold"/>
                                        <p:tgtEl>
                                          <p:spTgt spid="66"/>
                                        </p:tgtEl>
                                        <p:attrNameLst>
                                          <p:attrName>ppt_w</p:attrName>
                                        </p:attrNameLst>
                                      </p:cBhvr>
                                      <p:tavLst>
                                        <p:tav tm="0">
                                          <p:val>
                                            <p:strVal val="2/3*#ppt_w"/>
                                          </p:val>
                                        </p:tav>
                                        <p:tav tm="100000">
                                          <p:val>
                                            <p:strVal val="#ppt_w"/>
                                          </p:val>
                                        </p:tav>
                                      </p:tavLst>
                                    </p:anim>
                                    <p:anim calcmode="lin" valueType="num">
                                      <p:cBhvr>
                                        <p:cTn id="76" dur="500" fill="hold"/>
                                        <p:tgtEl>
                                          <p:spTgt spid="66"/>
                                        </p:tgtEl>
                                        <p:attrNameLst>
                                          <p:attrName>ppt_h</p:attrName>
                                        </p:attrNameLst>
                                      </p:cBhvr>
                                      <p:tavLst>
                                        <p:tav tm="0">
                                          <p:val>
                                            <p:strVal val="2/3*#ppt_h"/>
                                          </p:val>
                                        </p:tav>
                                        <p:tav tm="100000">
                                          <p:val>
                                            <p:strVal val="#ppt_h"/>
                                          </p:val>
                                        </p:tav>
                                      </p:tavLst>
                                    </p:anim>
                                  </p:childTnLst>
                                </p:cTn>
                              </p:par>
                              <p:par>
                                <p:cTn id="77" presetID="10" presetClass="entr" presetSubtype="0" fill="hold" grpId="0" nodeType="withEffect">
                                  <p:stCondLst>
                                    <p:cond delay="10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0" grpId="2"/>
      <p:bldP spid="51" grpId="0"/>
      <p:bldP spid="51" grpId="1"/>
      <p:bldP spid="51" grpId="2"/>
      <p:bldP spid="52" grpId="0"/>
      <p:bldP spid="52" grpId="1"/>
      <p:bldP spid="52" grpId="2"/>
      <p:bldP spid="53" grpId="0"/>
      <p:bldP spid="53" grpId="1"/>
      <p:bldP spid="53" grpId="2"/>
      <p:bldP spid="66" grpId="0" animBg="1"/>
      <p:bldP spid="67" grpId="0"/>
      <p:bldP spid="68" grpId="0"/>
      <p:bldP spid="68" grpId="1"/>
      <p:bldP spid="68" grpId="2"/>
      <p:bldP spid="69" grpId="0"/>
      <p:bldP spid="69" grpId="1"/>
      <p:bldP spid="69"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xmlns="" id="{34225F0E-C87E-4A18-B204-82E1F27A659E}"/>
              </a:ext>
            </a:extLst>
          </p:cNvPr>
          <p:cNvGrpSpPr/>
          <p:nvPr/>
        </p:nvGrpSpPr>
        <p:grpSpPr>
          <a:xfrm>
            <a:off x="5154451" y="3445687"/>
            <a:ext cx="422031" cy="558578"/>
            <a:chOff x="8104650" y="3227979"/>
            <a:chExt cx="562708" cy="744771"/>
          </a:xfrm>
        </p:grpSpPr>
        <p:sp>
          <p:nvSpPr>
            <p:cNvPr id="22" name="Oval 21">
              <a:extLst>
                <a:ext uri="{FF2B5EF4-FFF2-40B4-BE49-F238E27FC236}">
                  <a16:creationId xmlns:a16="http://schemas.microsoft.com/office/drawing/2014/main" xmlns="" id="{823492DE-6186-42D2-8281-CCEE37A28140}"/>
                </a:ext>
              </a:extLst>
            </p:cNvPr>
            <p:cNvSpPr/>
            <p:nvPr/>
          </p:nvSpPr>
          <p:spPr>
            <a:xfrm>
              <a:off x="8104650" y="3410042"/>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26" name="Straight Arrow Connector 25">
              <a:extLst>
                <a:ext uri="{FF2B5EF4-FFF2-40B4-BE49-F238E27FC236}">
                  <a16:creationId xmlns:a16="http://schemas.microsoft.com/office/drawing/2014/main" xmlns="" id="{C4958119-5E8D-45AB-8C5E-CD6D9BDFD629}"/>
                </a:ext>
              </a:extLst>
            </p:cNvPr>
            <p:cNvCxnSpPr>
              <a:cxnSpLocks/>
              <a:stCxn id="24" idx="3"/>
              <a:endCxn id="22" idx="0"/>
            </p:cNvCxnSpPr>
            <p:nvPr/>
          </p:nvCxnSpPr>
          <p:spPr>
            <a:xfrm flipH="1">
              <a:off x="8386004" y="3227979"/>
              <a:ext cx="82407" cy="18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xmlns="" id="{54A7E6D3-005B-4DB6-B4EA-50BB1B25ABB5}"/>
              </a:ext>
            </a:extLst>
          </p:cNvPr>
          <p:cNvGrpSpPr/>
          <p:nvPr/>
        </p:nvGrpSpPr>
        <p:grpSpPr>
          <a:xfrm>
            <a:off x="5365467" y="2868293"/>
            <a:ext cx="422031" cy="639198"/>
            <a:chOff x="7994709" y="2536613"/>
            <a:chExt cx="562708" cy="852264"/>
          </a:xfrm>
        </p:grpSpPr>
        <p:sp>
          <p:nvSpPr>
            <p:cNvPr id="24" name="Oval 23">
              <a:extLst>
                <a:ext uri="{FF2B5EF4-FFF2-40B4-BE49-F238E27FC236}">
                  <a16:creationId xmlns:a16="http://schemas.microsoft.com/office/drawing/2014/main" xmlns="" id="{8DAF61BE-90C7-46DA-867D-E5DDD7604CAB}"/>
                </a:ext>
              </a:extLst>
            </p:cNvPr>
            <p:cNvSpPr/>
            <p:nvPr/>
          </p:nvSpPr>
          <p:spPr>
            <a:xfrm>
              <a:off x="7994709" y="2826169"/>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27" name="Straight Arrow Connector 26">
              <a:extLst>
                <a:ext uri="{FF2B5EF4-FFF2-40B4-BE49-F238E27FC236}">
                  <a16:creationId xmlns:a16="http://schemas.microsoft.com/office/drawing/2014/main" xmlns="" id="{F2DCDC8C-A5CA-4888-82C5-A7DEA4A16FCC}"/>
                </a:ext>
              </a:extLst>
            </p:cNvPr>
            <p:cNvCxnSpPr>
              <a:cxnSpLocks/>
              <a:stCxn id="21" idx="3"/>
              <a:endCxn id="24" idx="0"/>
            </p:cNvCxnSpPr>
            <p:nvPr/>
          </p:nvCxnSpPr>
          <p:spPr>
            <a:xfrm flipH="1">
              <a:off x="8276063" y="2536613"/>
              <a:ext cx="102976" cy="289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xmlns="" id="{CCEC1E93-5799-422F-9686-8DEA7B4A45B9}"/>
              </a:ext>
            </a:extLst>
          </p:cNvPr>
          <p:cNvGrpSpPr/>
          <p:nvPr/>
        </p:nvGrpSpPr>
        <p:grpSpPr>
          <a:xfrm>
            <a:off x="5604653" y="3445687"/>
            <a:ext cx="422031" cy="558578"/>
            <a:chOff x="8891745" y="3229346"/>
            <a:chExt cx="562708" cy="744771"/>
          </a:xfrm>
        </p:grpSpPr>
        <p:sp>
          <p:nvSpPr>
            <p:cNvPr id="23" name="Oval 22">
              <a:extLst>
                <a:ext uri="{FF2B5EF4-FFF2-40B4-BE49-F238E27FC236}">
                  <a16:creationId xmlns:a16="http://schemas.microsoft.com/office/drawing/2014/main" xmlns="" id="{3A805CF1-FFAF-4B2A-9FDB-805924E438CD}"/>
                </a:ext>
              </a:extLst>
            </p:cNvPr>
            <p:cNvSpPr/>
            <p:nvPr/>
          </p:nvSpPr>
          <p:spPr>
            <a:xfrm>
              <a:off x="8891745" y="3411409"/>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29" name="Straight Arrow Connector 28">
              <a:extLst>
                <a:ext uri="{FF2B5EF4-FFF2-40B4-BE49-F238E27FC236}">
                  <a16:creationId xmlns:a16="http://schemas.microsoft.com/office/drawing/2014/main" xmlns="" id="{0E42CA3D-4558-435D-99E8-DF6D3BCF7D1D}"/>
                </a:ext>
              </a:extLst>
            </p:cNvPr>
            <p:cNvCxnSpPr>
              <a:cxnSpLocks/>
              <a:stCxn id="24" idx="5"/>
              <a:endCxn id="23" idx="0"/>
            </p:cNvCxnSpPr>
            <p:nvPr/>
          </p:nvCxnSpPr>
          <p:spPr>
            <a:xfrm>
              <a:off x="9053131" y="3229346"/>
              <a:ext cx="119968" cy="182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xmlns="" id="{389D9DC0-8BB5-445F-94D8-91612D48D6BE}"/>
              </a:ext>
            </a:extLst>
          </p:cNvPr>
          <p:cNvGrpSpPr/>
          <p:nvPr/>
        </p:nvGrpSpPr>
        <p:grpSpPr>
          <a:xfrm>
            <a:off x="5591909" y="2074721"/>
            <a:ext cx="422031" cy="855379"/>
            <a:chOff x="7455877" y="1623293"/>
            <a:chExt cx="562708" cy="1140505"/>
          </a:xfrm>
        </p:grpSpPr>
        <p:sp>
          <p:nvSpPr>
            <p:cNvPr id="21" name="Oval 20">
              <a:extLst>
                <a:ext uri="{FF2B5EF4-FFF2-40B4-BE49-F238E27FC236}">
                  <a16:creationId xmlns:a16="http://schemas.microsoft.com/office/drawing/2014/main" xmlns="" id="{B05927A3-B19F-4A2A-B810-C0373B1274DF}"/>
                </a:ext>
              </a:extLst>
            </p:cNvPr>
            <p:cNvSpPr/>
            <p:nvPr/>
          </p:nvSpPr>
          <p:spPr>
            <a:xfrm>
              <a:off x="7455877" y="2201090"/>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30" name="Straight Arrow Connector 29">
              <a:extLst>
                <a:ext uri="{FF2B5EF4-FFF2-40B4-BE49-F238E27FC236}">
                  <a16:creationId xmlns:a16="http://schemas.microsoft.com/office/drawing/2014/main" xmlns="" id="{38E8F5DD-50C4-4D60-B756-3474206A02BA}"/>
                </a:ext>
              </a:extLst>
            </p:cNvPr>
            <p:cNvCxnSpPr>
              <a:endCxn id="21" idx="0"/>
            </p:cNvCxnSpPr>
            <p:nvPr/>
          </p:nvCxnSpPr>
          <p:spPr>
            <a:xfrm>
              <a:off x="7737231" y="1623293"/>
              <a:ext cx="0" cy="57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xmlns="" id="{E8684822-1FB2-4B15-ACB0-DEF84E264BCC}"/>
              </a:ext>
            </a:extLst>
          </p:cNvPr>
          <p:cNvGrpSpPr/>
          <p:nvPr/>
        </p:nvGrpSpPr>
        <p:grpSpPr>
          <a:xfrm>
            <a:off x="5952134" y="2868295"/>
            <a:ext cx="451738" cy="653135"/>
            <a:chOff x="7936178" y="2681391"/>
            <a:chExt cx="602317" cy="870847"/>
          </a:xfrm>
        </p:grpSpPr>
        <p:sp>
          <p:nvSpPr>
            <p:cNvPr id="55" name="Oval 54">
              <a:extLst>
                <a:ext uri="{FF2B5EF4-FFF2-40B4-BE49-F238E27FC236}">
                  <a16:creationId xmlns:a16="http://schemas.microsoft.com/office/drawing/2014/main" xmlns="" id="{1D3655B5-95E7-4AEA-A9A6-BF939815CAF2}"/>
                </a:ext>
              </a:extLst>
            </p:cNvPr>
            <p:cNvSpPr/>
            <p:nvPr/>
          </p:nvSpPr>
          <p:spPr>
            <a:xfrm>
              <a:off x="7975787" y="2956346"/>
              <a:ext cx="562708" cy="5958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56" name="Straight Arrow Connector 55">
              <a:extLst>
                <a:ext uri="{FF2B5EF4-FFF2-40B4-BE49-F238E27FC236}">
                  <a16:creationId xmlns:a16="http://schemas.microsoft.com/office/drawing/2014/main" xmlns="" id="{CB2535EA-ED42-4BBE-8892-42813127CE1F}"/>
                </a:ext>
              </a:extLst>
            </p:cNvPr>
            <p:cNvCxnSpPr>
              <a:cxnSpLocks/>
              <a:stCxn id="21" idx="5"/>
              <a:endCxn id="55" idx="0"/>
            </p:cNvCxnSpPr>
            <p:nvPr/>
          </p:nvCxnSpPr>
          <p:spPr>
            <a:xfrm>
              <a:off x="7936178" y="2681391"/>
              <a:ext cx="320963" cy="27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xmlns="" id="{79BC35BC-A50E-45FD-84A0-A3F8B0210264}"/>
              </a:ext>
            </a:extLst>
          </p:cNvPr>
          <p:cNvGrpSpPr/>
          <p:nvPr/>
        </p:nvGrpSpPr>
        <p:grpSpPr>
          <a:xfrm>
            <a:off x="6342068" y="3455979"/>
            <a:ext cx="471569" cy="514994"/>
            <a:chOff x="8456088" y="3464972"/>
            <a:chExt cx="628759" cy="686658"/>
          </a:xfrm>
        </p:grpSpPr>
        <p:sp>
          <p:nvSpPr>
            <p:cNvPr id="60" name="Oval 59">
              <a:extLst>
                <a:ext uri="{FF2B5EF4-FFF2-40B4-BE49-F238E27FC236}">
                  <a16:creationId xmlns:a16="http://schemas.microsoft.com/office/drawing/2014/main" xmlns="" id="{B57677B7-91AC-4788-A8AE-54BEA2FF80A4}"/>
                </a:ext>
              </a:extLst>
            </p:cNvPr>
            <p:cNvSpPr/>
            <p:nvPr/>
          </p:nvSpPr>
          <p:spPr>
            <a:xfrm>
              <a:off x="8522139" y="3588922"/>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baseline="-25000" dirty="0">
                <a:solidFill>
                  <a:sysClr val="windowText" lastClr="000000"/>
                </a:solidFill>
              </a:endParaRPr>
            </a:p>
          </p:txBody>
        </p:sp>
        <p:cxnSp>
          <p:nvCxnSpPr>
            <p:cNvPr id="61" name="Straight Arrow Connector 60">
              <a:extLst>
                <a:ext uri="{FF2B5EF4-FFF2-40B4-BE49-F238E27FC236}">
                  <a16:creationId xmlns:a16="http://schemas.microsoft.com/office/drawing/2014/main" xmlns="" id="{A4C0301E-8931-4301-AE50-7C002B4C0A08}"/>
                </a:ext>
              </a:extLst>
            </p:cNvPr>
            <p:cNvCxnSpPr>
              <a:cxnSpLocks/>
              <a:stCxn id="55" idx="5"/>
              <a:endCxn id="60" idx="1"/>
            </p:cNvCxnSpPr>
            <p:nvPr/>
          </p:nvCxnSpPr>
          <p:spPr>
            <a:xfrm>
              <a:off x="8456088" y="3464972"/>
              <a:ext cx="148458" cy="20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xmlns="" id="{A8F72FDE-3567-4A9A-B836-4BB5FFE1E22C}"/>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sp>
        <p:nvSpPr>
          <p:cNvPr id="5" name="Rectangle 4">
            <a:extLst>
              <a:ext uri="{FF2B5EF4-FFF2-40B4-BE49-F238E27FC236}">
                <a16:creationId xmlns:a16="http://schemas.microsoft.com/office/drawing/2014/main" xmlns="" id="{7BBA6994-4787-471E-8D20-444AC53E2F1B}"/>
              </a:ext>
            </a:extLst>
          </p:cNvPr>
          <p:cNvSpPr/>
          <p:nvPr/>
        </p:nvSpPr>
        <p:spPr>
          <a:xfrm>
            <a:off x="379829" y="1677866"/>
            <a:ext cx="4093698" cy="3831818"/>
          </a:xfrm>
          <a:prstGeom prst="rect">
            <a:avLst/>
          </a:prstGeom>
        </p:spPr>
        <p:txBody>
          <a:bodyPr wrap="square">
            <a:spAutoFit/>
          </a:bodyPr>
          <a:lstStyle/>
          <a:p>
            <a:pPr algn="ctr"/>
            <a:r>
              <a:rPr lang="en-US" sz="1350" b="1" dirty="0">
                <a:solidFill>
                  <a:prstClr val="black"/>
                </a:solidFill>
              </a:rPr>
              <a:t>Worst case </a:t>
            </a:r>
          </a:p>
          <a:p>
            <a:pPr algn="just"/>
            <a:r>
              <a:rPr lang="en-US" sz="1350" dirty="0">
                <a:solidFill>
                  <a:srgbClr val="E7E6E6">
                    <a:lumMod val="75000"/>
                  </a:srgbClr>
                </a:solidFill>
                <a:latin typeface="ff2"/>
              </a:rPr>
              <a:t>When all the keys are collides and hashed at the same index. (Total elements = </a:t>
            </a:r>
            <a:r>
              <a:rPr lang="en-US" sz="1350" dirty="0">
                <a:solidFill>
                  <a:srgbClr val="E7E6E6">
                    <a:lumMod val="75000"/>
                  </a:srgbClr>
                </a:solidFill>
                <a:latin typeface="ff4"/>
              </a:rPr>
              <a:t>n</a:t>
            </a:r>
            <a:r>
              <a:rPr lang="en-US" sz="1350" dirty="0">
                <a:solidFill>
                  <a:srgbClr val="E7E6E6">
                    <a:lumMod val="75000"/>
                  </a:srgbClr>
                </a:solidFill>
                <a:latin typeface="ff2"/>
              </a:rPr>
              <a:t>) </a:t>
            </a:r>
          </a:p>
          <a:p>
            <a:pPr algn="just"/>
            <a:endParaRPr lang="en-US" sz="1350" dirty="0">
              <a:solidFill>
                <a:srgbClr val="000000"/>
              </a:solidFill>
              <a:latin typeface="ff2"/>
            </a:endParaRPr>
          </a:p>
          <a:p>
            <a:pPr algn="just"/>
            <a:endParaRPr lang="en-US" sz="1350" dirty="0">
              <a:solidFill>
                <a:srgbClr val="000000"/>
              </a:solidFill>
              <a:latin typeface="ff2"/>
            </a:endParaRPr>
          </a:p>
          <a:p>
            <a:pPr algn="just"/>
            <a:r>
              <a:rPr lang="en-US" sz="1350" b="1" dirty="0">
                <a:solidFill>
                  <a:srgbClr val="E7E6E6">
                    <a:lumMod val="75000"/>
                  </a:srgbClr>
                </a:solidFill>
              </a:rPr>
              <a:t>Case 1</a:t>
            </a:r>
            <a:r>
              <a:rPr lang="en-US" sz="1350" dirty="0">
                <a:solidFill>
                  <a:srgbClr val="E7E6E6">
                    <a:lumMod val="75000"/>
                  </a:srgbClr>
                </a:solidFill>
              </a:rPr>
              <a:t>:  (Elements comes in Sorted Order) </a:t>
            </a:r>
          </a:p>
          <a:p>
            <a:pPr algn="just"/>
            <a:r>
              <a:rPr lang="en-US" sz="1350" dirty="0">
                <a:solidFill>
                  <a:srgbClr val="E7E6E6">
                    <a:lumMod val="75000"/>
                  </a:srgbClr>
                </a:solidFill>
              </a:rPr>
              <a:t>Where all the keys come in the sorted order then the tree expands either on left side (when keys in descending order) or on right </a:t>
            </a:r>
          </a:p>
          <a:p>
            <a:pPr algn="just"/>
            <a:r>
              <a:rPr lang="en-US" sz="1350" dirty="0">
                <a:solidFill>
                  <a:srgbClr val="E7E6E6">
                    <a:lumMod val="75000"/>
                  </a:srgbClr>
                </a:solidFill>
              </a:rPr>
              <a:t>side (when keys come in increasing order). Then the complexity will be: </a:t>
            </a:r>
          </a:p>
          <a:p>
            <a:pPr algn="ctr"/>
            <a:r>
              <a:rPr lang="en-US" sz="1350" b="1" dirty="0">
                <a:solidFill>
                  <a:srgbClr val="E7E6E6">
                    <a:lumMod val="75000"/>
                  </a:srgbClr>
                </a:solidFill>
              </a:rPr>
              <a:t>O (n)</a:t>
            </a:r>
          </a:p>
          <a:p>
            <a:pPr algn="just"/>
            <a:endParaRPr lang="en-US" sz="1350" dirty="0">
              <a:solidFill>
                <a:prstClr val="black"/>
              </a:solidFill>
            </a:endParaRPr>
          </a:p>
          <a:p>
            <a:pPr algn="just"/>
            <a:r>
              <a:rPr lang="en-US" sz="1350" b="1" dirty="0">
                <a:solidFill>
                  <a:prstClr val="black"/>
                </a:solidFill>
              </a:rPr>
              <a:t>Case 2</a:t>
            </a:r>
            <a:r>
              <a:rPr lang="en-US" sz="1350" dirty="0">
                <a:solidFill>
                  <a:prstClr val="black"/>
                </a:solidFill>
              </a:rPr>
              <a:t>:  (Elements comes in Unsorted Order) </a:t>
            </a:r>
          </a:p>
          <a:p>
            <a:pPr algn="just"/>
            <a:r>
              <a:rPr lang="en-US" sz="1350" dirty="0">
                <a:solidFill>
                  <a:prstClr val="black"/>
                </a:solidFill>
              </a:rPr>
              <a:t>When all the elements not in any sorted order and height of tree is minimum. Then the complexity will be:</a:t>
            </a:r>
          </a:p>
          <a:p>
            <a:pPr algn="ctr"/>
            <a:r>
              <a:rPr lang="en-US" sz="1350" b="1" dirty="0">
                <a:solidFill>
                  <a:prstClr val="black"/>
                </a:solidFill>
              </a:rPr>
              <a:t>O (log n) </a:t>
            </a:r>
          </a:p>
          <a:p>
            <a:pPr algn="just"/>
            <a:endParaRPr lang="en-US" sz="1350" dirty="0">
              <a:solidFill>
                <a:prstClr val="black"/>
              </a:solidFill>
            </a:endParaRPr>
          </a:p>
        </p:txBody>
      </p:sp>
      <p:graphicFrame>
        <p:nvGraphicFramePr>
          <p:cNvPr id="19" name="Table 8">
            <a:extLst>
              <a:ext uri="{FF2B5EF4-FFF2-40B4-BE49-F238E27FC236}">
                <a16:creationId xmlns:a16="http://schemas.microsoft.com/office/drawing/2014/main" xmlns="" id="{03E58CF3-2768-4FCC-87FC-C915185E6E4A}"/>
              </a:ext>
            </a:extLst>
          </p:cNvPr>
          <p:cNvGraphicFramePr>
            <a:graphicFrameLocks noGrp="1"/>
          </p:cNvGraphicFramePr>
          <p:nvPr/>
        </p:nvGraphicFramePr>
        <p:xfrm>
          <a:off x="5603631" y="1966547"/>
          <a:ext cx="3160540" cy="281940"/>
        </p:xfrm>
        <a:graphic>
          <a:graphicData uri="http://schemas.openxmlformats.org/drawingml/2006/table">
            <a:tbl>
              <a:tblPr firstRow="1" bandRow="1">
                <a:tableStyleId>{5C22544A-7EE6-4342-B048-85BDC9FD1C3A}</a:tableStyleId>
              </a:tblPr>
              <a:tblGrid>
                <a:gridCol w="372647">
                  <a:extLst>
                    <a:ext uri="{9D8B030D-6E8A-4147-A177-3AD203B41FA5}">
                      <a16:colId xmlns:a16="http://schemas.microsoft.com/office/drawing/2014/main" xmlns="" val="2964959070"/>
                    </a:ext>
                  </a:extLst>
                </a:gridCol>
                <a:gridCol w="372647">
                  <a:extLst>
                    <a:ext uri="{9D8B030D-6E8A-4147-A177-3AD203B41FA5}">
                      <a16:colId xmlns:a16="http://schemas.microsoft.com/office/drawing/2014/main" xmlns="" val="1599895407"/>
                    </a:ext>
                  </a:extLst>
                </a:gridCol>
                <a:gridCol w="372647">
                  <a:extLst>
                    <a:ext uri="{9D8B030D-6E8A-4147-A177-3AD203B41FA5}">
                      <a16:colId xmlns:a16="http://schemas.microsoft.com/office/drawing/2014/main" xmlns="" val="2879209903"/>
                    </a:ext>
                  </a:extLst>
                </a:gridCol>
                <a:gridCol w="372647">
                  <a:extLst>
                    <a:ext uri="{9D8B030D-6E8A-4147-A177-3AD203B41FA5}">
                      <a16:colId xmlns:a16="http://schemas.microsoft.com/office/drawing/2014/main" xmlns="" val="3958383520"/>
                    </a:ext>
                  </a:extLst>
                </a:gridCol>
                <a:gridCol w="372647">
                  <a:extLst>
                    <a:ext uri="{9D8B030D-6E8A-4147-A177-3AD203B41FA5}">
                      <a16:colId xmlns:a16="http://schemas.microsoft.com/office/drawing/2014/main" xmlns="" val="731881411"/>
                    </a:ext>
                  </a:extLst>
                </a:gridCol>
                <a:gridCol w="372647">
                  <a:extLst>
                    <a:ext uri="{9D8B030D-6E8A-4147-A177-3AD203B41FA5}">
                      <a16:colId xmlns:a16="http://schemas.microsoft.com/office/drawing/2014/main" xmlns="" val="3541955600"/>
                    </a:ext>
                  </a:extLst>
                </a:gridCol>
                <a:gridCol w="546222">
                  <a:extLst>
                    <a:ext uri="{9D8B030D-6E8A-4147-A177-3AD203B41FA5}">
                      <a16:colId xmlns:a16="http://schemas.microsoft.com/office/drawing/2014/main" xmlns="" val="3837272569"/>
                    </a:ext>
                  </a:extLst>
                </a:gridCol>
                <a:gridCol w="378436">
                  <a:extLst>
                    <a:ext uri="{9D8B030D-6E8A-4147-A177-3AD203B41FA5}">
                      <a16:colId xmlns:a16="http://schemas.microsoft.com/office/drawing/2014/main" xmlns="" val="603418794"/>
                    </a:ext>
                  </a:extLst>
                </a:gridCol>
              </a:tblGrid>
              <a:tr h="278130">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xmlns="" val="487580179"/>
                  </a:ext>
                </a:extLst>
              </a:tr>
            </a:tbl>
          </a:graphicData>
        </a:graphic>
      </p:graphicFrame>
      <p:graphicFrame>
        <p:nvGraphicFramePr>
          <p:cNvPr id="20" name="Table 8">
            <a:extLst>
              <a:ext uri="{FF2B5EF4-FFF2-40B4-BE49-F238E27FC236}">
                <a16:creationId xmlns:a16="http://schemas.microsoft.com/office/drawing/2014/main" xmlns="" id="{875CAEC9-0501-4BC4-8870-8DF108919678}"/>
              </a:ext>
            </a:extLst>
          </p:cNvPr>
          <p:cNvGraphicFramePr>
            <a:graphicFrameLocks noGrp="1"/>
          </p:cNvGraphicFramePr>
          <p:nvPr/>
        </p:nvGraphicFramePr>
        <p:xfrm>
          <a:off x="5603631" y="1677866"/>
          <a:ext cx="3293617" cy="278130"/>
        </p:xfrm>
        <a:graphic>
          <a:graphicData uri="http://schemas.openxmlformats.org/drawingml/2006/table">
            <a:tbl>
              <a:tblPr firstRow="1" bandRow="1">
                <a:tableStyleId>{5C22544A-7EE6-4342-B048-85BDC9FD1C3A}</a:tableStyleId>
              </a:tblPr>
              <a:tblGrid>
                <a:gridCol w="355502">
                  <a:extLst>
                    <a:ext uri="{9D8B030D-6E8A-4147-A177-3AD203B41FA5}">
                      <a16:colId xmlns:a16="http://schemas.microsoft.com/office/drawing/2014/main" xmlns="" val="2964959070"/>
                    </a:ext>
                  </a:extLst>
                </a:gridCol>
                <a:gridCol w="355502">
                  <a:extLst>
                    <a:ext uri="{9D8B030D-6E8A-4147-A177-3AD203B41FA5}">
                      <a16:colId xmlns:a16="http://schemas.microsoft.com/office/drawing/2014/main" xmlns="" val="1599895407"/>
                    </a:ext>
                  </a:extLst>
                </a:gridCol>
                <a:gridCol w="355502">
                  <a:extLst>
                    <a:ext uri="{9D8B030D-6E8A-4147-A177-3AD203B41FA5}">
                      <a16:colId xmlns:a16="http://schemas.microsoft.com/office/drawing/2014/main" xmlns="" val="2879209903"/>
                    </a:ext>
                  </a:extLst>
                </a:gridCol>
                <a:gridCol w="355502">
                  <a:extLst>
                    <a:ext uri="{9D8B030D-6E8A-4147-A177-3AD203B41FA5}">
                      <a16:colId xmlns:a16="http://schemas.microsoft.com/office/drawing/2014/main" xmlns="" val="3958383520"/>
                    </a:ext>
                  </a:extLst>
                </a:gridCol>
                <a:gridCol w="355502">
                  <a:extLst>
                    <a:ext uri="{9D8B030D-6E8A-4147-A177-3AD203B41FA5}">
                      <a16:colId xmlns:a16="http://schemas.microsoft.com/office/drawing/2014/main" xmlns="" val="731881411"/>
                    </a:ext>
                  </a:extLst>
                </a:gridCol>
                <a:gridCol w="355502">
                  <a:extLst>
                    <a:ext uri="{9D8B030D-6E8A-4147-A177-3AD203B41FA5}">
                      <a16:colId xmlns:a16="http://schemas.microsoft.com/office/drawing/2014/main" xmlns="" val="3541955600"/>
                    </a:ext>
                  </a:extLst>
                </a:gridCol>
                <a:gridCol w="651785">
                  <a:extLst>
                    <a:ext uri="{9D8B030D-6E8A-4147-A177-3AD203B41FA5}">
                      <a16:colId xmlns:a16="http://schemas.microsoft.com/office/drawing/2014/main" xmlns="" val="3837272569"/>
                    </a:ext>
                  </a:extLst>
                </a:gridCol>
                <a:gridCol w="508820">
                  <a:extLst>
                    <a:ext uri="{9D8B030D-6E8A-4147-A177-3AD203B41FA5}">
                      <a16:colId xmlns:a16="http://schemas.microsoft.com/office/drawing/2014/main" xmlns="" val="603418794"/>
                    </a:ext>
                  </a:extLst>
                </a:gridCol>
              </a:tblGrid>
              <a:tr h="278130">
                <a:tc>
                  <a:txBody>
                    <a:bodyPr/>
                    <a:lstStyle/>
                    <a:p>
                      <a:pPr algn="ctr" rtl="0"/>
                      <a:r>
                        <a:rPr lang="en-US" sz="1200" b="0" dirty="0">
                          <a:solidFill>
                            <a:sysClr val="windowText" lastClr="000000"/>
                          </a:solidFill>
                        </a:rPr>
                        <a:t>0</a:t>
                      </a:r>
                    </a:p>
                  </a:txBody>
                  <a:tcPr marL="68580" marR="68580" marT="34290" marB="34290">
                    <a:noFill/>
                  </a:tcPr>
                </a:tc>
                <a:tc>
                  <a:txBody>
                    <a:bodyPr/>
                    <a:lstStyle/>
                    <a:p>
                      <a:pPr algn="ctr" rtl="0"/>
                      <a:r>
                        <a:rPr lang="en-US" sz="1200" b="0" dirty="0">
                          <a:solidFill>
                            <a:sysClr val="windowText" lastClr="000000"/>
                          </a:solidFill>
                        </a:rPr>
                        <a:t>1</a:t>
                      </a:r>
                    </a:p>
                  </a:txBody>
                  <a:tcPr marL="68580" marR="68580" marT="34290" marB="34290">
                    <a:noFill/>
                  </a:tcPr>
                </a:tc>
                <a:tc>
                  <a:txBody>
                    <a:bodyPr/>
                    <a:lstStyle/>
                    <a:p>
                      <a:pPr algn="ctr" rtl="0"/>
                      <a:r>
                        <a:rPr lang="en-US" sz="1200" b="0" dirty="0">
                          <a:solidFill>
                            <a:sysClr val="windowText" lastClr="000000"/>
                          </a:solidFill>
                        </a:rPr>
                        <a:t>2</a:t>
                      </a:r>
                    </a:p>
                  </a:txBody>
                  <a:tcPr marL="68580" marR="68580" marT="34290" marB="34290">
                    <a:noFill/>
                  </a:tcPr>
                </a:tc>
                <a:tc>
                  <a:txBody>
                    <a:bodyPr/>
                    <a:lstStyle/>
                    <a:p>
                      <a:pPr algn="ctr" rtl="0"/>
                      <a:r>
                        <a:rPr lang="en-US" sz="1200" b="0" dirty="0">
                          <a:solidFill>
                            <a:sysClr val="windowText" lastClr="000000"/>
                          </a:solidFill>
                        </a:rPr>
                        <a:t>3</a:t>
                      </a:r>
                    </a:p>
                  </a:txBody>
                  <a:tcPr marL="68580" marR="68580" marT="34290" marB="34290">
                    <a:noFill/>
                  </a:tcPr>
                </a:tc>
                <a:tc>
                  <a:txBody>
                    <a:bodyPr/>
                    <a:lstStyle/>
                    <a:p>
                      <a:pPr algn="ctr" rtl="0"/>
                      <a:r>
                        <a:rPr lang="en-US" sz="1200" b="0" dirty="0">
                          <a:solidFill>
                            <a:sysClr val="windowText" lastClr="000000"/>
                          </a:solidFill>
                        </a:rPr>
                        <a:t>4</a:t>
                      </a:r>
                    </a:p>
                  </a:txBody>
                  <a:tcPr marL="68580" marR="68580" marT="34290" marB="34290">
                    <a:noFill/>
                  </a:tcPr>
                </a:tc>
                <a:tc>
                  <a:txBody>
                    <a:bodyPr/>
                    <a:lstStyle/>
                    <a:p>
                      <a:pPr algn="ctr" rtl="0"/>
                      <a:r>
                        <a:rPr lang="en-US" sz="1200" b="0" dirty="0">
                          <a:solidFill>
                            <a:sysClr val="windowText" lastClr="000000"/>
                          </a:solidFill>
                        </a:rPr>
                        <a:t>5</a:t>
                      </a:r>
                    </a:p>
                  </a:txBody>
                  <a:tcPr marL="68580" marR="68580" marT="34290" marB="34290">
                    <a:noFill/>
                  </a:tcPr>
                </a:tc>
                <a:tc>
                  <a:txBody>
                    <a:bodyPr/>
                    <a:lstStyle/>
                    <a:p>
                      <a:pPr algn="ctr" rtl="0"/>
                      <a:r>
                        <a:rPr lang="en-US" sz="1200" b="0" dirty="0">
                          <a:solidFill>
                            <a:sysClr val="windowText" lastClr="000000"/>
                          </a:solidFill>
                        </a:rPr>
                        <a:t>……..</a:t>
                      </a:r>
                    </a:p>
                  </a:txBody>
                  <a:tcPr marL="68580" marR="68580" marT="34290" marB="34290">
                    <a:noFill/>
                  </a:tcPr>
                </a:tc>
                <a:tc>
                  <a:txBody>
                    <a:bodyPr/>
                    <a:lstStyle/>
                    <a:p>
                      <a:pPr algn="ctr" rtl="0"/>
                      <a:r>
                        <a:rPr lang="en-US" sz="1200" b="0" dirty="0">
                          <a:solidFill>
                            <a:sysClr val="windowText" lastClr="000000"/>
                          </a:solidFill>
                        </a:rPr>
                        <a:t>m - 1</a:t>
                      </a:r>
                    </a:p>
                  </a:txBody>
                  <a:tcPr marL="68580" marR="68580" marT="34290" marB="34290">
                    <a:noFill/>
                  </a:tcPr>
                </a:tc>
                <a:extLst>
                  <a:ext uri="{0D108BD9-81ED-4DB2-BD59-A6C34878D82A}">
                    <a16:rowId xmlns:a16="http://schemas.microsoft.com/office/drawing/2014/main" xmlns="" val="487580179"/>
                  </a:ext>
                </a:extLst>
              </a:tr>
            </a:tbl>
          </a:graphicData>
        </a:graphic>
      </p:graphicFrame>
      <p:grpSp>
        <p:nvGrpSpPr>
          <p:cNvPr id="10" name="Group 9">
            <a:extLst>
              <a:ext uri="{FF2B5EF4-FFF2-40B4-BE49-F238E27FC236}">
                <a16:creationId xmlns:a16="http://schemas.microsoft.com/office/drawing/2014/main" xmlns="" id="{26331A4F-F0E0-43CA-9741-DC35165BFAD9}"/>
              </a:ext>
            </a:extLst>
          </p:cNvPr>
          <p:cNvGrpSpPr/>
          <p:nvPr/>
        </p:nvGrpSpPr>
        <p:grpSpPr>
          <a:xfrm>
            <a:off x="2766015" y="2369802"/>
            <a:ext cx="2246657" cy="276532"/>
            <a:chOff x="4232787" y="235974"/>
            <a:chExt cx="2461435" cy="368709"/>
          </a:xfrm>
        </p:grpSpPr>
        <p:cxnSp>
          <p:nvCxnSpPr>
            <p:cNvPr id="7" name="Straight Connector 6">
              <a:extLst>
                <a:ext uri="{FF2B5EF4-FFF2-40B4-BE49-F238E27FC236}">
                  <a16:creationId xmlns:a16="http://schemas.microsoft.com/office/drawing/2014/main" xmlns="" id="{C3E7A3C7-0B25-484D-8055-6939F4155BC2}"/>
                </a:ext>
              </a:extLst>
            </p:cNvPr>
            <p:cNvCxnSpPr/>
            <p:nvPr/>
          </p:nvCxnSpPr>
          <p:spPr>
            <a:xfrm>
              <a:off x="4232787" y="235974"/>
              <a:ext cx="2461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1F1CF6C1-DE44-442B-93BA-DC62FF1C510A}"/>
                </a:ext>
              </a:extLst>
            </p:cNvPr>
            <p:cNvCxnSpPr/>
            <p:nvPr/>
          </p:nvCxnSpPr>
          <p:spPr>
            <a:xfrm>
              <a:off x="4232787" y="604683"/>
              <a:ext cx="246143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xmlns="" id="{10DF448E-4F35-4141-B507-5361B23ECB92}"/>
                </a:ext>
              </a:extLst>
            </p:cNvPr>
            <p:cNvSpPr/>
            <p:nvPr/>
          </p:nvSpPr>
          <p:spPr>
            <a:xfrm>
              <a:off x="4350774" y="289779"/>
              <a:ext cx="2178634" cy="263498"/>
            </a:xfrm>
            <a:prstGeom prst="rightArrow">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grpSp>
      <p:sp>
        <p:nvSpPr>
          <p:cNvPr id="50" name="TextBox 49">
            <a:extLst>
              <a:ext uri="{FF2B5EF4-FFF2-40B4-BE49-F238E27FC236}">
                <a16:creationId xmlns:a16="http://schemas.microsoft.com/office/drawing/2014/main" xmlns="" id="{44F8CCAD-E063-4151-8408-E2DDB015396F}"/>
              </a:ext>
            </a:extLst>
          </p:cNvPr>
          <p:cNvSpPr txBox="1"/>
          <p:nvPr/>
        </p:nvSpPr>
        <p:spPr>
          <a:xfrm>
            <a:off x="2410699" y="2346770"/>
            <a:ext cx="365760" cy="300082"/>
          </a:xfrm>
          <a:prstGeom prst="rect">
            <a:avLst/>
          </a:prstGeom>
          <a:noFill/>
        </p:spPr>
        <p:txBody>
          <a:bodyPr wrap="square" rtlCol="0">
            <a:spAutoFit/>
          </a:bodyPr>
          <a:lstStyle/>
          <a:p>
            <a:r>
              <a:rPr lang="en-US" sz="1350" dirty="0">
                <a:solidFill>
                  <a:prstClr val="black"/>
                </a:solidFill>
              </a:rPr>
              <a:t>50</a:t>
            </a:r>
          </a:p>
        </p:txBody>
      </p:sp>
      <p:sp>
        <p:nvSpPr>
          <p:cNvPr id="51" name="TextBox 50">
            <a:extLst>
              <a:ext uri="{FF2B5EF4-FFF2-40B4-BE49-F238E27FC236}">
                <a16:creationId xmlns:a16="http://schemas.microsoft.com/office/drawing/2014/main" xmlns="" id="{6B9FA6E8-C319-4423-B57A-E9ECFD5C65A5}"/>
              </a:ext>
            </a:extLst>
          </p:cNvPr>
          <p:cNvSpPr txBox="1"/>
          <p:nvPr/>
        </p:nvSpPr>
        <p:spPr>
          <a:xfrm>
            <a:off x="1983119" y="2346770"/>
            <a:ext cx="365760" cy="300082"/>
          </a:xfrm>
          <a:prstGeom prst="rect">
            <a:avLst/>
          </a:prstGeom>
          <a:noFill/>
        </p:spPr>
        <p:txBody>
          <a:bodyPr wrap="square" rtlCol="0">
            <a:spAutoFit/>
          </a:bodyPr>
          <a:lstStyle/>
          <a:p>
            <a:r>
              <a:rPr lang="en-US" sz="1350" dirty="0">
                <a:solidFill>
                  <a:prstClr val="black"/>
                </a:solidFill>
              </a:rPr>
              <a:t>30</a:t>
            </a:r>
          </a:p>
        </p:txBody>
      </p:sp>
      <p:sp>
        <p:nvSpPr>
          <p:cNvPr id="52" name="TextBox 51">
            <a:extLst>
              <a:ext uri="{FF2B5EF4-FFF2-40B4-BE49-F238E27FC236}">
                <a16:creationId xmlns:a16="http://schemas.microsoft.com/office/drawing/2014/main" xmlns="" id="{AC05A9AC-A036-4166-A89B-200C84FFBC8C}"/>
              </a:ext>
            </a:extLst>
          </p:cNvPr>
          <p:cNvSpPr txBox="1"/>
          <p:nvPr/>
        </p:nvSpPr>
        <p:spPr>
          <a:xfrm>
            <a:off x="1648493" y="2346770"/>
            <a:ext cx="365760" cy="300082"/>
          </a:xfrm>
          <a:prstGeom prst="rect">
            <a:avLst/>
          </a:prstGeom>
          <a:noFill/>
        </p:spPr>
        <p:txBody>
          <a:bodyPr wrap="square" rtlCol="0">
            <a:spAutoFit/>
          </a:bodyPr>
          <a:lstStyle/>
          <a:p>
            <a:r>
              <a:rPr lang="en-US" sz="1350" dirty="0">
                <a:solidFill>
                  <a:prstClr val="black"/>
                </a:solidFill>
              </a:rPr>
              <a:t>10</a:t>
            </a:r>
          </a:p>
        </p:txBody>
      </p:sp>
      <p:sp>
        <p:nvSpPr>
          <p:cNvPr id="53" name="TextBox 52">
            <a:extLst>
              <a:ext uri="{FF2B5EF4-FFF2-40B4-BE49-F238E27FC236}">
                <a16:creationId xmlns:a16="http://schemas.microsoft.com/office/drawing/2014/main" xmlns="" id="{D5128768-3104-45B7-BA76-173B1C45023B}"/>
              </a:ext>
            </a:extLst>
          </p:cNvPr>
          <p:cNvSpPr txBox="1"/>
          <p:nvPr/>
        </p:nvSpPr>
        <p:spPr>
          <a:xfrm>
            <a:off x="1313006" y="2346770"/>
            <a:ext cx="365760" cy="300082"/>
          </a:xfrm>
          <a:prstGeom prst="rect">
            <a:avLst/>
          </a:prstGeom>
          <a:noFill/>
        </p:spPr>
        <p:txBody>
          <a:bodyPr wrap="square" rtlCol="0">
            <a:spAutoFit/>
          </a:bodyPr>
          <a:lstStyle/>
          <a:p>
            <a:r>
              <a:rPr lang="en-US" sz="1350" dirty="0">
                <a:solidFill>
                  <a:prstClr val="black"/>
                </a:solidFill>
              </a:rPr>
              <a:t>40</a:t>
            </a:r>
          </a:p>
        </p:txBody>
      </p:sp>
      <p:sp>
        <p:nvSpPr>
          <p:cNvPr id="66" name="Left Brace 65">
            <a:extLst>
              <a:ext uri="{FF2B5EF4-FFF2-40B4-BE49-F238E27FC236}">
                <a16:creationId xmlns:a16="http://schemas.microsoft.com/office/drawing/2014/main" xmlns="" id="{BB254BBB-8C2E-4F27-9B76-C7267BEBD07B}"/>
              </a:ext>
            </a:extLst>
          </p:cNvPr>
          <p:cNvSpPr/>
          <p:nvPr/>
        </p:nvSpPr>
        <p:spPr>
          <a:xfrm rot="5400000" flipH="1">
            <a:off x="5796481" y="3523657"/>
            <a:ext cx="311306" cy="14880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prstClr val="black"/>
              </a:solidFill>
            </a:endParaRPr>
          </a:p>
        </p:txBody>
      </p:sp>
      <p:sp>
        <p:nvSpPr>
          <p:cNvPr id="67" name="TextBox 66">
            <a:extLst>
              <a:ext uri="{FF2B5EF4-FFF2-40B4-BE49-F238E27FC236}">
                <a16:creationId xmlns:a16="http://schemas.microsoft.com/office/drawing/2014/main" xmlns="" id="{79F15291-183D-4270-B29E-53309F3A8E01}"/>
              </a:ext>
            </a:extLst>
          </p:cNvPr>
          <p:cNvSpPr txBox="1"/>
          <p:nvPr/>
        </p:nvSpPr>
        <p:spPr>
          <a:xfrm>
            <a:off x="5615097" y="4532018"/>
            <a:ext cx="921978" cy="507831"/>
          </a:xfrm>
          <a:prstGeom prst="rect">
            <a:avLst/>
          </a:prstGeom>
          <a:noFill/>
        </p:spPr>
        <p:txBody>
          <a:bodyPr wrap="square" rtlCol="0">
            <a:spAutoFit/>
          </a:bodyPr>
          <a:lstStyle/>
          <a:p>
            <a:r>
              <a:rPr lang="en-US" sz="1350" b="1" dirty="0">
                <a:solidFill>
                  <a:prstClr val="black"/>
                </a:solidFill>
              </a:rPr>
              <a:t>n</a:t>
            </a:r>
            <a:r>
              <a:rPr lang="en-US" sz="1350" dirty="0">
                <a:solidFill>
                  <a:prstClr val="black"/>
                </a:solidFill>
              </a:rPr>
              <a:t> elements</a:t>
            </a:r>
          </a:p>
        </p:txBody>
      </p:sp>
      <p:sp>
        <p:nvSpPr>
          <p:cNvPr id="68" name="TextBox 67">
            <a:extLst>
              <a:ext uri="{FF2B5EF4-FFF2-40B4-BE49-F238E27FC236}">
                <a16:creationId xmlns:a16="http://schemas.microsoft.com/office/drawing/2014/main" xmlns="" id="{F0BFE8D9-0D0F-41F8-9926-D5C7D6A2B6EB}"/>
              </a:ext>
            </a:extLst>
          </p:cNvPr>
          <p:cNvSpPr txBox="1"/>
          <p:nvPr/>
        </p:nvSpPr>
        <p:spPr>
          <a:xfrm>
            <a:off x="984879" y="2346770"/>
            <a:ext cx="365760" cy="300082"/>
          </a:xfrm>
          <a:prstGeom prst="rect">
            <a:avLst/>
          </a:prstGeom>
          <a:noFill/>
        </p:spPr>
        <p:txBody>
          <a:bodyPr wrap="square" rtlCol="0">
            <a:spAutoFit/>
          </a:bodyPr>
          <a:lstStyle/>
          <a:p>
            <a:r>
              <a:rPr lang="en-US" sz="1350" dirty="0">
                <a:solidFill>
                  <a:prstClr val="black"/>
                </a:solidFill>
              </a:rPr>
              <a:t>….</a:t>
            </a:r>
            <a:endParaRPr lang="en-US" sz="1350" b="1" baseline="-25000" dirty="0">
              <a:solidFill>
                <a:prstClr val="black"/>
              </a:solidFill>
            </a:endParaRPr>
          </a:p>
        </p:txBody>
      </p:sp>
      <p:sp>
        <p:nvSpPr>
          <p:cNvPr id="69" name="TextBox 68">
            <a:extLst>
              <a:ext uri="{FF2B5EF4-FFF2-40B4-BE49-F238E27FC236}">
                <a16:creationId xmlns:a16="http://schemas.microsoft.com/office/drawing/2014/main" xmlns="" id="{DFC4A1B1-2F67-43FC-BFD3-6A363BBBE1A7}"/>
              </a:ext>
            </a:extLst>
          </p:cNvPr>
          <p:cNvSpPr txBox="1"/>
          <p:nvPr/>
        </p:nvSpPr>
        <p:spPr>
          <a:xfrm>
            <a:off x="618387" y="2346770"/>
            <a:ext cx="365760" cy="300082"/>
          </a:xfrm>
          <a:prstGeom prst="rect">
            <a:avLst/>
          </a:prstGeom>
          <a:noFill/>
        </p:spPr>
        <p:txBody>
          <a:bodyPr wrap="square" rtlCol="0">
            <a:spAutoFit/>
          </a:bodyPr>
          <a:lstStyle/>
          <a:p>
            <a:r>
              <a:rPr lang="en-US" sz="1350" dirty="0" err="1">
                <a:solidFill>
                  <a:prstClr val="black"/>
                </a:solidFill>
              </a:rPr>
              <a:t>e</a:t>
            </a:r>
            <a:r>
              <a:rPr lang="en-US" sz="1350" b="1" baseline="-25000" dirty="0" err="1">
                <a:solidFill>
                  <a:prstClr val="black"/>
                </a:solidFill>
              </a:rPr>
              <a:t>n</a:t>
            </a:r>
            <a:endParaRPr lang="en-US" sz="1350" b="1" baseline="-25000" dirty="0">
              <a:solidFill>
                <a:prstClr val="black"/>
              </a:solidFill>
            </a:endParaRPr>
          </a:p>
        </p:txBody>
      </p:sp>
    </p:spTree>
    <p:extLst>
      <p:ext uri="{BB962C8B-B14F-4D97-AF65-F5344CB8AC3E}">
        <p14:creationId xmlns:p14="http://schemas.microsoft.com/office/powerpoint/2010/main" val="181732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63" presetClass="path" presetSubtype="0" accel="50000" decel="50000" fill="hold" grpId="1" nodeType="withEffect">
                                  <p:stCondLst>
                                    <p:cond delay="0"/>
                                  </p:stCondLst>
                                  <p:childTnLst>
                                    <p:animMotion origin="layout" path="M -1.04167E-6 4.81481E-6 L 0.25 4.81481E-6 " pathEditMode="relative" rAng="0" ptsTypes="AA">
                                      <p:cBhvr>
                                        <p:cTn id="14" dur="2000" fill="hold"/>
                                        <p:tgtEl>
                                          <p:spTgt spid="50"/>
                                        </p:tgtEl>
                                        <p:attrNameLst>
                                          <p:attrName>ppt_x</p:attrName>
                                          <p:attrName>ppt_y</p:attrName>
                                        </p:attrNameLst>
                                      </p:cBhvr>
                                      <p:rCtr x="12500" y="0"/>
                                    </p:animMotion>
                                  </p:childTnLst>
                                </p:cTn>
                              </p:par>
                              <p:par>
                                <p:cTn id="15" presetID="10" presetClass="entr" presetSubtype="0" fill="hold" grpId="0" nodeType="withEffect">
                                  <p:stCondLst>
                                    <p:cond delay="3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63" presetClass="path" presetSubtype="0" accel="50000" decel="50000" fill="hold" grpId="1" nodeType="withEffect">
                                  <p:stCondLst>
                                    <p:cond delay="300"/>
                                  </p:stCondLst>
                                  <p:childTnLst>
                                    <p:animMotion origin="layout" path="M 3.75E-6 4.81481E-6 L 0.25 4.81481E-6 " pathEditMode="relative" rAng="0" ptsTypes="AA">
                                      <p:cBhvr>
                                        <p:cTn id="19" dur="2000" fill="hold"/>
                                        <p:tgtEl>
                                          <p:spTgt spid="51"/>
                                        </p:tgtEl>
                                        <p:attrNameLst>
                                          <p:attrName>ppt_x</p:attrName>
                                          <p:attrName>ppt_y</p:attrName>
                                        </p:attrNameLst>
                                      </p:cBhvr>
                                      <p:rCtr x="12500" y="0"/>
                                    </p:animMotion>
                                  </p:childTnLst>
                                </p:cTn>
                              </p:par>
                              <p:par>
                                <p:cTn id="20" presetID="10" presetClass="entr" presetSubtype="0" fill="hold" grpId="0" nodeType="withEffect">
                                  <p:stCondLst>
                                    <p:cond delay="60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63" presetClass="path" presetSubtype="0" accel="50000" decel="50000" fill="hold" grpId="1" nodeType="withEffect">
                                  <p:stCondLst>
                                    <p:cond delay="600"/>
                                  </p:stCondLst>
                                  <p:childTnLst>
                                    <p:animMotion origin="layout" path="M 2.29167E-6 4.81481E-6 L 0.25 4.81481E-6 " pathEditMode="relative" rAng="0" ptsTypes="AA">
                                      <p:cBhvr>
                                        <p:cTn id="24" dur="2000" fill="hold"/>
                                        <p:tgtEl>
                                          <p:spTgt spid="52"/>
                                        </p:tgtEl>
                                        <p:attrNameLst>
                                          <p:attrName>ppt_x</p:attrName>
                                          <p:attrName>ppt_y</p:attrName>
                                        </p:attrNameLst>
                                      </p:cBhvr>
                                      <p:rCtr x="12500" y="0"/>
                                    </p:animMotion>
                                  </p:childTnLst>
                                </p:cTn>
                              </p:par>
                              <p:par>
                                <p:cTn id="25" presetID="10" presetClass="entr" presetSubtype="0" fill="hold" grpId="0" nodeType="withEffect">
                                  <p:stCondLst>
                                    <p:cond delay="80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63" presetClass="path" presetSubtype="0" accel="50000" decel="50000" fill="hold" grpId="1" nodeType="withEffect">
                                  <p:stCondLst>
                                    <p:cond delay="800"/>
                                  </p:stCondLst>
                                  <p:childTnLst>
                                    <p:animMotion origin="layout" path="M 1.04167E-6 4.81481E-6 L 0.25 4.81481E-6 " pathEditMode="relative" rAng="0" ptsTypes="AA">
                                      <p:cBhvr>
                                        <p:cTn id="29" dur="2000" fill="hold"/>
                                        <p:tgtEl>
                                          <p:spTgt spid="53"/>
                                        </p:tgtEl>
                                        <p:attrNameLst>
                                          <p:attrName>ppt_x</p:attrName>
                                          <p:attrName>ppt_y</p:attrName>
                                        </p:attrNameLst>
                                      </p:cBhvr>
                                      <p:rCtr x="12500" y="0"/>
                                    </p:animMotion>
                                  </p:childTnLst>
                                </p:cTn>
                              </p:par>
                              <p:par>
                                <p:cTn id="30" presetID="10" presetClass="entr" presetSubtype="0" fill="hold" grpId="0" nodeType="withEffect">
                                  <p:stCondLst>
                                    <p:cond delay="100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63" presetClass="path" presetSubtype="0" accel="50000" decel="50000" fill="hold" grpId="1" nodeType="withEffect">
                                  <p:stCondLst>
                                    <p:cond delay="1000"/>
                                  </p:stCondLst>
                                  <p:childTnLst>
                                    <p:animMotion origin="layout" path="M -1.45833E-6 4.81481E-6 L 0.25 4.81481E-6 " pathEditMode="relative" rAng="0" ptsTypes="AA">
                                      <p:cBhvr>
                                        <p:cTn id="34" dur="2000" fill="hold"/>
                                        <p:tgtEl>
                                          <p:spTgt spid="68"/>
                                        </p:tgtEl>
                                        <p:attrNameLst>
                                          <p:attrName>ppt_x</p:attrName>
                                          <p:attrName>ppt_y</p:attrName>
                                        </p:attrNameLst>
                                      </p:cBhvr>
                                      <p:rCtr x="12500" y="0"/>
                                    </p:animMotion>
                                  </p:childTnLst>
                                </p:cTn>
                              </p:par>
                              <p:par>
                                <p:cTn id="35" presetID="10" presetClass="entr" presetSubtype="0" fill="hold" grpId="0" nodeType="withEffect">
                                  <p:stCondLst>
                                    <p:cond delay="130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63" presetClass="path" presetSubtype="0" accel="50000" decel="50000" fill="hold" grpId="1" nodeType="withEffect">
                                  <p:stCondLst>
                                    <p:cond delay="1300"/>
                                  </p:stCondLst>
                                  <p:childTnLst>
                                    <p:animMotion origin="layout" path="M 2.70833E-6 4.81481E-6 L 0.25 4.81481E-6 " pathEditMode="relative" rAng="0" ptsTypes="AA">
                                      <p:cBhvr>
                                        <p:cTn id="39" dur="2000" fill="hold"/>
                                        <p:tgtEl>
                                          <p:spTgt spid="69"/>
                                        </p:tgtEl>
                                        <p:attrNameLst>
                                          <p:attrName>ppt_x</p:attrName>
                                          <p:attrName>ppt_y</p:attrName>
                                        </p:attrNameLst>
                                      </p:cBhvr>
                                      <p:rCtr x="12500" y="0"/>
                                    </p:animMotion>
                                  </p:childTnLst>
                                </p:cTn>
                              </p:par>
                            </p:childTnLst>
                          </p:cTn>
                        </p:par>
                      </p:childTnLst>
                    </p:cTn>
                  </p:par>
                  <p:par>
                    <p:cTn id="40" fill="hold">
                      <p:stCondLst>
                        <p:cond delay="indefinite"/>
                      </p:stCondLst>
                      <p:childTnLst>
                        <p:par>
                          <p:cTn id="41" fill="hold">
                            <p:stCondLst>
                              <p:cond delay="0"/>
                            </p:stCondLst>
                            <p:childTnLst>
                              <p:par>
                                <p:cTn id="42" presetID="37" presetClass="path" presetSubtype="0" accel="50000" decel="50000" fill="hold" grpId="2" nodeType="clickEffect">
                                  <p:stCondLst>
                                    <p:cond delay="0"/>
                                  </p:stCondLst>
                                  <p:childTnLst>
                                    <p:animMotion origin="layout" path="M 0.25 4.81481E-6 C 0.25742 0.01458 0.27943 0.03981 0.29336 0.0449 C 0.31094 0.05 0.32383 0.04745 0.35143 0.04328 " pathEditMode="relative" rAng="0" ptsTypes="AAA">
                                      <p:cBhvr>
                                        <p:cTn id="43" dur="1000" fill="hold"/>
                                        <p:tgtEl>
                                          <p:spTgt spid="50"/>
                                        </p:tgtEl>
                                        <p:attrNameLst>
                                          <p:attrName>ppt_x</p:attrName>
                                          <p:attrName>ppt_y</p:attrName>
                                        </p:attrNameLst>
                                      </p:cBhvr>
                                      <p:rCtr x="5065" y="2384"/>
                                    </p:animMotion>
                                  </p:childTnLst>
                                </p:cTn>
                              </p:par>
                              <p:par>
                                <p:cTn id="44" presetID="10" presetClass="entr" presetSubtype="0"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500"/>
                                        <p:tgtEl>
                                          <p:spTgt spid="78"/>
                                        </p:tgtEl>
                                      </p:cBhvr>
                                    </p:animEffect>
                                  </p:childTnLst>
                                </p:cTn>
                              </p:par>
                              <p:par>
                                <p:cTn id="47" presetID="50" presetClass="path" presetSubtype="0" accel="50000" decel="50000" fill="hold" grpId="2" nodeType="withEffect">
                                  <p:stCondLst>
                                    <p:cond delay="300"/>
                                  </p:stCondLst>
                                  <p:childTnLst>
                                    <p:animMotion origin="layout" path="M 0.25 4.81481E-6 C 0.25507 0.01064 0.29596 -0.00857 0.31028 0.01319 C 0.32422 0.03518 0.31875 0.08564 0.33463 0.13032 C 0.34466 0.15347 0.34895 0.15717 0.37487 0.15462 " pathEditMode="relative" rAng="0" ptsTypes="AAAA">
                                      <p:cBhvr>
                                        <p:cTn id="48" dur="1000" fill="hold"/>
                                        <p:tgtEl>
                                          <p:spTgt spid="51"/>
                                        </p:tgtEl>
                                        <p:attrNameLst>
                                          <p:attrName>ppt_x</p:attrName>
                                          <p:attrName>ppt_y</p:attrName>
                                        </p:attrNameLst>
                                      </p:cBhvr>
                                      <p:rCtr x="6237" y="7755"/>
                                    </p:animMotion>
                                  </p:childTnLst>
                                </p:cTn>
                              </p:par>
                              <p:par>
                                <p:cTn id="49" presetID="10" presetClass="entr" presetSubtype="0" fill="hold" nodeType="withEffect">
                                  <p:stCondLst>
                                    <p:cond delay="30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500"/>
                                        <p:tgtEl>
                                          <p:spTgt spid="80"/>
                                        </p:tgtEl>
                                      </p:cBhvr>
                                    </p:animEffect>
                                  </p:childTnLst>
                                </p:cTn>
                              </p:par>
                              <p:par>
                                <p:cTn id="52" presetID="51" presetClass="path" presetSubtype="0" accel="50000" decel="50000" fill="hold" grpId="2" nodeType="withEffect">
                                  <p:stCondLst>
                                    <p:cond delay="700"/>
                                  </p:stCondLst>
                                  <p:childTnLst>
                                    <p:animMotion origin="layout" path="M 0.25 4.81481E-6 C 0.26484 0.00462 0.33255 -0.00788 0.35312 0.01805 C 0.37357 0.04513 0.38138 0.09629 0.37331 0.15856 C 0.36888 0.20625 0.37942 0.21643 0.3875 0.25462 " pathEditMode="relative" rAng="0" ptsTypes="AAAA">
                                      <p:cBhvr>
                                        <p:cTn id="53" dur="1000" fill="hold"/>
                                        <p:tgtEl>
                                          <p:spTgt spid="52"/>
                                        </p:tgtEl>
                                        <p:attrNameLst>
                                          <p:attrName>ppt_x</p:attrName>
                                          <p:attrName>ppt_y</p:attrName>
                                        </p:attrNameLst>
                                      </p:cBhvr>
                                      <p:rCtr x="6875" y="12731"/>
                                    </p:animMotion>
                                  </p:childTnLst>
                                </p:cTn>
                              </p:par>
                              <p:par>
                                <p:cTn id="54" presetID="10" presetClass="entr" presetSubtype="0" fill="hold" nodeType="withEffect">
                                  <p:stCondLst>
                                    <p:cond delay="80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par>
                                <p:cTn id="57" presetID="37" presetClass="path" presetSubtype="0" accel="50000" decel="50000" fill="hold" grpId="2" nodeType="withEffect">
                                  <p:stCondLst>
                                    <p:cond delay="1000"/>
                                  </p:stCondLst>
                                  <p:childTnLst>
                                    <p:animMotion origin="layout" path="M 0.25 4.81481E-6 C 0.2707 0.00069 0.36497 -0.01227 0.38437 0.00625 C 0.42344 0.03726 0.46771 0.1162 0.47695 0.13657 C 0.4862 0.16805 0.47773 0.21921 0.475 0.25648 " pathEditMode="relative" rAng="0" ptsTypes="AAAA">
                                      <p:cBhvr>
                                        <p:cTn id="58" dur="1000" fill="hold"/>
                                        <p:tgtEl>
                                          <p:spTgt spid="53"/>
                                        </p:tgtEl>
                                        <p:attrNameLst>
                                          <p:attrName>ppt_x</p:attrName>
                                          <p:attrName>ppt_y</p:attrName>
                                        </p:attrNameLst>
                                      </p:cBhvr>
                                      <p:rCtr x="11563" y="12639"/>
                                    </p:animMotion>
                                  </p:childTnLst>
                                </p:cTn>
                              </p:par>
                              <p:par>
                                <p:cTn id="59" presetID="10" presetClass="entr" presetSubtype="0" fill="hold" nodeType="withEffect">
                                  <p:stCondLst>
                                    <p:cond delay="110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par>
                                <p:cTn id="62" presetID="37" presetClass="path" presetSubtype="0" accel="50000" decel="50000" fill="hold" grpId="2" nodeType="withEffect">
                                  <p:stCondLst>
                                    <p:cond delay="1300"/>
                                  </p:stCondLst>
                                  <p:childTnLst>
                                    <p:animMotion origin="layout" path="M 0.25 -3.7037E-6 C 0.27123 0.00255 0.38164 -0.01458 0.42552 0.00695 C 0.46927 0.02871 0.49531 0.10047 0.51302 0.12986 C 0.52253 0.15093 0.52891 0.17269 0.55195 0.15926 " pathEditMode="relative" rAng="0" ptsTypes="AAAA">
                                      <p:cBhvr>
                                        <p:cTn id="63" dur="1000" fill="hold"/>
                                        <p:tgtEl>
                                          <p:spTgt spid="68"/>
                                        </p:tgtEl>
                                        <p:attrNameLst>
                                          <p:attrName>ppt_x</p:attrName>
                                          <p:attrName>ppt_y</p:attrName>
                                        </p:attrNameLst>
                                      </p:cBhvr>
                                      <p:rCtr x="15091" y="7963"/>
                                    </p:animMotion>
                                  </p:childTnLst>
                                </p:cTn>
                              </p:par>
                              <p:par>
                                <p:cTn id="64" presetID="10" presetClass="entr" presetSubtype="0" fill="hold" nodeType="withEffect">
                                  <p:stCondLst>
                                    <p:cond delay="1400"/>
                                  </p:stCondLst>
                                  <p:childTnLst>
                                    <p:set>
                                      <p:cBhvr>
                                        <p:cTn id="65" dur="1" fill="hold">
                                          <p:stCondLst>
                                            <p:cond delay="0"/>
                                          </p:stCondLst>
                                        </p:cTn>
                                        <p:tgtEl>
                                          <p:spTgt spid="89"/>
                                        </p:tgtEl>
                                        <p:attrNameLst>
                                          <p:attrName>style.visibility</p:attrName>
                                        </p:attrNameLst>
                                      </p:cBhvr>
                                      <p:to>
                                        <p:strVal val="visible"/>
                                      </p:to>
                                    </p:set>
                                    <p:animEffect transition="in" filter="fade">
                                      <p:cBhvr>
                                        <p:cTn id="66" dur="500"/>
                                        <p:tgtEl>
                                          <p:spTgt spid="89"/>
                                        </p:tgtEl>
                                      </p:cBhvr>
                                    </p:animEffect>
                                  </p:childTnLst>
                                </p:cTn>
                              </p:par>
                              <p:par>
                                <p:cTn id="67" presetID="37" presetClass="path" presetSubtype="0" accel="50000" decel="50000" fill="hold" grpId="2" nodeType="withEffect">
                                  <p:stCondLst>
                                    <p:cond delay="1600"/>
                                  </p:stCondLst>
                                  <p:childTnLst>
                                    <p:animMotion origin="layout" path="M 0.25 -3.7037E-6 C 0.27226 0.00625 0.40781 -0.01481 0.4694 0.00533 C 0.53099 0.02547 0.60156 0.09653 0.61927 0.12107 C 0.64544 0.16366 0.64843 0.2176 0.63685 0.25116 " pathEditMode="relative" rAng="0" ptsTypes="AAAA">
                                      <p:cBhvr>
                                        <p:cTn id="68" dur="1000" fill="hold"/>
                                        <p:tgtEl>
                                          <p:spTgt spid="69"/>
                                        </p:tgtEl>
                                        <p:attrNameLst>
                                          <p:attrName>ppt_x</p:attrName>
                                          <p:attrName>ppt_y</p:attrName>
                                        </p:attrNameLst>
                                      </p:cBhvr>
                                      <p:rCtr x="19661" y="12384"/>
                                    </p:animMotion>
                                  </p:childTnLst>
                                </p:cTn>
                              </p:par>
                              <p:par>
                                <p:cTn id="69" presetID="10" presetClass="entr" presetSubtype="0" fill="hold" nodeType="withEffect">
                                  <p:stCondLst>
                                    <p:cond delay="1800"/>
                                  </p:stCondLst>
                                  <p:childTnLst>
                                    <p:set>
                                      <p:cBhvr>
                                        <p:cTn id="70" dur="1" fill="hold">
                                          <p:stCondLst>
                                            <p:cond delay="0"/>
                                          </p:stCondLst>
                                        </p:cTn>
                                        <p:tgtEl>
                                          <p:spTgt spid="90"/>
                                        </p:tgtEl>
                                        <p:attrNameLst>
                                          <p:attrName>style.visibility</p:attrName>
                                        </p:attrNameLst>
                                      </p:cBhvr>
                                      <p:to>
                                        <p:strVal val="visible"/>
                                      </p:to>
                                    </p:set>
                                    <p:animEffect transition="in" filter="fade">
                                      <p:cBhvr>
                                        <p:cTn id="71" dur="500"/>
                                        <p:tgtEl>
                                          <p:spTgt spid="90"/>
                                        </p:tgtEl>
                                      </p:cBhvr>
                                    </p:animEffect>
                                  </p:childTnLst>
                                </p:cTn>
                              </p:par>
                            </p:childTnLst>
                          </p:cTn>
                        </p:par>
                        <p:par>
                          <p:cTn id="72" fill="hold">
                            <p:stCondLst>
                              <p:cond delay="2600"/>
                            </p:stCondLst>
                            <p:childTnLst>
                              <p:par>
                                <p:cTn id="73" presetID="23" presetClass="entr" presetSubtype="272" fill="hold" grpId="0" nodeType="afterEffect">
                                  <p:stCondLst>
                                    <p:cond delay="0"/>
                                  </p:stCondLst>
                                  <p:childTnLst>
                                    <p:set>
                                      <p:cBhvr>
                                        <p:cTn id="74" dur="1" fill="hold">
                                          <p:stCondLst>
                                            <p:cond delay="0"/>
                                          </p:stCondLst>
                                        </p:cTn>
                                        <p:tgtEl>
                                          <p:spTgt spid="66"/>
                                        </p:tgtEl>
                                        <p:attrNameLst>
                                          <p:attrName>style.visibility</p:attrName>
                                        </p:attrNameLst>
                                      </p:cBhvr>
                                      <p:to>
                                        <p:strVal val="visible"/>
                                      </p:to>
                                    </p:set>
                                    <p:anim calcmode="lin" valueType="num">
                                      <p:cBhvr>
                                        <p:cTn id="75" dur="500" fill="hold"/>
                                        <p:tgtEl>
                                          <p:spTgt spid="66"/>
                                        </p:tgtEl>
                                        <p:attrNameLst>
                                          <p:attrName>ppt_w</p:attrName>
                                        </p:attrNameLst>
                                      </p:cBhvr>
                                      <p:tavLst>
                                        <p:tav tm="0">
                                          <p:val>
                                            <p:strVal val="2/3*#ppt_w"/>
                                          </p:val>
                                        </p:tav>
                                        <p:tav tm="100000">
                                          <p:val>
                                            <p:strVal val="#ppt_w"/>
                                          </p:val>
                                        </p:tav>
                                      </p:tavLst>
                                    </p:anim>
                                    <p:anim calcmode="lin" valueType="num">
                                      <p:cBhvr>
                                        <p:cTn id="76" dur="500" fill="hold"/>
                                        <p:tgtEl>
                                          <p:spTgt spid="66"/>
                                        </p:tgtEl>
                                        <p:attrNameLst>
                                          <p:attrName>ppt_h</p:attrName>
                                        </p:attrNameLst>
                                      </p:cBhvr>
                                      <p:tavLst>
                                        <p:tav tm="0">
                                          <p:val>
                                            <p:strVal val="2/3*#ppt_h"/>
                                          </p:val>
                                        </p:tav>
                                        <p:tav tm="100000">
                                          <p:val>
                                            <p:strVal val="#ppt_h"/>
                                          </p:val>
                                        </p:tav>
                                      </p:tavLst>
                                    </p:anim>
                                  </p:childTnLst>
                                </p:cTn>
                              </p:par>
                              <p:par>
                                <p:cTn id="77" presetID="10" presetClass="entr" presetSubtype="0" fill="hold" grpId="0" nodeType="withEffect">
                                  <p:stCondLst>
                                    <p:cond delay="10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0" grpId="2"/>
      <p:bldP spid="51" grpId="0"/>
      <p:bldP spid="51" grpId="1"/>
      <p:bldP spid="51" grpId="2"/>
      <p:bldP spid="52" grpId="0"/>
      <p:bldP spid="52" grpId="1"/>
      <p:bldP spid="52" grpId="2"/>
      <p:bldP spid="53" grpId="0"/>
      <p:bldP spid="53" grpId="1"/>
      <p:bldP spid="53" grpId="2"/>
      <p:bldP spid="66" grpId="0" animBg="1"/>
      <p:bldP spid="67" grpId="0"/>
      <p:bldP spid="68" grpId="0"/>
      <p:bldP spid="68" grpId="1"/>
      <p:bldP spid="68" grpId="2"/>
      <p:bldP spid="69" grpId="0"/>
      <p:bldP spid="69" grpId="1"/>
      <p:bldP spid="69" grpId="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CE0C9FF-A8AD-4F79-B256-7F15E2DF613F}"/>
              </a:ext>
            </a:extLst>
          </p:cNvPr>
          <p:cNvSpPr/>
          <p:nvPr/>
        </p:nvSpPr>
        <p:spPr>
          <a:xfrm>
            <a:off x="397414" y="1677868"/>
            <a:ext cx="4093698" cy="3624069"/>
          </a:xfrm>
          <a:prstGeom prst="rect">
            <a:avLst/>
          </a:prstGeom>
        </p:spPr>
        <p:txBody>
          <a:bodyPr wrap="square">
            <a:spAutoFit/>
          </a:bodyPr>
          <a:lstStyle/>
          <a:p>
            <a:pPr algn="ctr"/>
            <a:r>
              <a:rPr lang="en-US" sz="1350" b="1" dirty="0">
                <a:solidFill>
                  <a:prstClr val="black"/>
                </a:solidFill>
              </a:rPr>
              <a:t>Best case </a:t>
            </a:r>
          </a:p>
          <a:p>
            <a:pPr algn="just"/>
            <a:r>
              <a:rPr lang="en-US" sz="1350" dirty="0">
                <a:solidFill>
                  <a:prstClr val="black"/>
                </a:solidFill>
              </a:rPr>
              <a:t>When all keys are </a:t>
            </a:r>
            <a:r>
              <a:rPr lang="en-US" sz="1350" b="1" dirty="0">
                <a:solidFill>
                  <a:srgbClr val="5B9BD5">
                    <a:lumMod val="75000"/>
                  </a:srgbClr>
                </a:solidFill>
              </a:rPr>
              <a:t>equally distributed </a:t>
            </a:r>
            <a:r>
              <a:rPr lang="en-US" sz="1350" dirty="0">
                <a:solidFill>
                  <a:prstClr val="black"/>
                </a:solidFill>
              </a:rPr>
              <a:t>over all the slots or indexes of hash table. Means each BST contains same elements. Most  likely then: </a:t>
            </a:r>
          </a:p>
          <a:p>
            <a:pPr algn="just"/>
            <a:endParaRPr lang="en-US" sz="1350" dirty="0">
              <a:solidFill>
                <a:prstClr val="black"/>
              </a:solidFill>
            </a:endParaRPr>
          </a:p>
          <a:p>
            <a:pPr algn="just"/>
            <a:r>
              <a:rPr lang="en-US" sz="1350" b="1" dirty="0">
                <a:solidFill>
                  <a:prstClr val="black"/>
                </a:solidFill>
              </a:rPr>
              <a:t>Case 1</a:t>
            </a:r>
            <a:r>
              <a:rPr lang="en-US" sz="1350" dirty="0">
                <a:solidFill>
                  <a:prstClr val="black"/>
                </a:solidFill>
              </a:rPr>
              <a:t>:  (Worst case of BST)  </a:t>
            </a:r>
          </a:p>
          <a:p>
            <a:pPr algn="just"/>
            <a:r>
              <a:rPr lang="en-US" sz="1350" dirty="0">
                <a:solidFill>
                  <a:prstClr val="black"/>
                </a:solidFill>
              </a:rPr>
              <a:t>Where all the keys come in the sorted order, then the complexity will be :</a:t>
            </a:r>
          </a:p>
          <a:p>
            <a:pPr algn="just"/>
            <a:endParaRPr lang="en-US" sz="1350" dirty="0">
              <a:solidFill>
                <a:prstClr val="black"/>
              </a:solidFill>
            </a:endParaRPr>
          </a:p>
          <a:p>
            <a:pPr algn="just"/>
            <a:endParaRPr lang="en-US" sz="1350" dirty="0">
              <a:solidFill>
                <a:prstClr val="black"/>
              </a:solidFill>
            </a:endParaRPr>
          </a:p>
          <a:p>
            <a:pPr algn="just"/>
            <a:endParaRPr lang="en-US" sz="1350" dirty="0">
              <a:solidFill>
                <a:prstClr val="black"/>
              </a:solidFill>
            </a:endParaRPr>
          </a:p>
          <a:p>
            <a:pPr algn="ctr"/>
            <a:r>
              <a:rPr lang="en-US" sz="1350" b="1" dirty="0">
                <a:solidFill>
                  <a:prstClr val="black"/>
                </a:solidFill>
              </a:rPr>
              <a:t>O (n/m) or O (n/Table size) </a:t>
            </a:r>
            <a:endParaRPr lang="en-US" sz="1350" dirty="0">
              <a:solidFill>
                <a:prstClr val="black"/>
              </a:solidFill>
            </a:endParaRPr>
          </a:p>
          <a:p>
            <a:pPr algn="just"/>
            <a:endParaRPr lang="en-US" sz="1350" dirty="0">
              <a:solidFill>
                <a:prstClr val="black"/>
              </a:solidFill>
            </a:endParaRPr>
          </a:p>
          <a:p>
            <a:pPr algn="just"/>
            <a:r>
              <a:rPr lang="en-US" sz="1350" b="1" dirty="0">
                <a:solidFill>
                  <a:srgbClr val="E7E6E6">
                    <a:lumMod val="90000"/>
                  </a:srgbClr>
                </a:solidFill>
              </a:rPr>
              <a:t>Case 2</a:t>
            </a:r>
            <a:r>
              <a:rPr lang="en-US" sz="1350" dirty="0">
                <a:solidFill>
                  <a:srgbClr val="E7E6E6">
                    <a:lumMod val="90000"/>
                  </a:srgbClr>
                </a:solidFill>
              </a:rPr>
              <a:t>:  When all the keys not in any sorted order and height of tree is minimum. Then the complexity will be:</a:t>
            </a:r>
          </a:p>
          <a:p>
            <a:pPr algn="just"/>
            <a:endParaRPr lang="en-US" sz="1350" dirty="0">
              <a:solidFill>
                <a:srgbClr val="E7E6E6">
                  <a:lumMod val="90000"/>
                </a:srgbClr>
              </a:solidFill>
            </a:endParaRPr>
          </a:p>
          <a:p>
            <a:pPr algn="ctr"/>
            <a:r>
              <a:rPr lang="en-US" sz="1350" b="1" dirty="0">
                <a:solidFill>
                  <a:srgbClr val="E7E6E6">
                    <a:lumMod val="90000"/>
                  </a:srgbClr>
                </a:solidFill>
              </a:rPr>
              <a:t>O (log (n/m)) or O (log (n/Table size))</a:t>
            </a:r>
          </a:p>
        </p:txBody>
      </p:sp>
      <p:sp>
        <p:nvSpPr>
          <p:cNvPr id="5" name="TextBox 4">
            <a:extLst>
              <a:ext uri="{FF2B5EF4-FFF2-40B4-BE49-F238E27FC236}">
                <a16:creationId xmlns:a16="http://schemas.microsoft.com/office/drawing/2014/main" xmlns="" id="{25FD3A10-0F4B-4536-AF1C-6C22834614E9}"/>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graphicFrame>
        <p:nvGraphicFramePr>
          <p:cNvPr id="6" name="Table 8">
            <a:extLst>
              <a:ext uri="{FF2B5EF4-FFF2-40B4-BE49-F238E27FC236}">
                <a16:creationId xmlns:a16="http://schemas.microsoft.com/office/drawing/2014/main" xmlns="" id="{4434E623-AF00-42ED-B369-5410A12130A8}"/>
              </a:ext>
            </a:extLst>
          </p:cNvPr>
          <p:cNvGraphicFramePr>
            <a:graphicFrameLocks noGrp="1" noChangeAspect="1"/>
          </p:cNvGraphicFramePr>
          <p:nvPr/>
        </p:nvGraphicFramePr>
        <p:xfrm>
          <a:off x="5737275" y="1966547"/>
          <a:ext cx="2835226" cy="246130"/>
        </p:xfrm>
        <a:graphic>
          <a:graphicData uri="http://schemas.openxmlformats.org/drawingml/2006/table">
            <a:tbl>
              <a:tblPr firstRow="1" bandRow="1">
                <a:tableStyleId>{5C22544A-7EE6-4342-B048-85BDC9FD1C3A}</a:tableStyleId>
              </a:tblPr>
              <a:tblGrid>
                <a:gridCol w="632674">
                  <a:extLst>
                    <a:ext uri="{9D8B030D-6E8A-4147-A177-3AD203B41FA5}">
                      <a16:colId xmlns:a16="http://schemas.microsoft.com/office/drawing/2014/main" xmlns="" val="2964959070"/>
                    </a:ext>
                  </a:extLst>
                </a:gridCol>
                <a:gridCol w="632674">
                  <a:extLst>
                    <a:ext uri="{9D8B030D-6E8A-4147-A177-3AD203B41FA5}">
                      <a16:colId xmlns:a16="http://schemas.microsoft.com/office/drawing/2014/main" xmlns="" val="1599895407"/>
                    </a:ext>
                  </a:extLst>
                </a:gridCol>
                <a:gridCol w="927369">
                  <a:extLst>
                    <a:ext uri="{9D8B030D-6E8A-4147-A177-3AD203B41FA5}">
                      <a16:colId xmlns:a16="http://schemas.microsoft.com/office/drawing/2014/main" xmlns="" val="3837272569"/>
                    </a:ext>
                  </a:extLst>
                </a:gridCol>
                <a:gridCol w="642509">
                  <a:extLst>
                    <a:ext uri="{9D8B030D-6E8A-4147-A177-3AD203B41FA5}">
                      <a16:colId xmlns:a16="http://schemas.microsoft.com/office/drawing/2014/main" xmlns="" val="603418794"/>
                    </a:ext>
                  </a:extLst>
                </a:gridCol>
              </a:tblGrid>
              <a:tr h="242319">
                <a:tc>
                  <a:txBody>
                    <a:bodyPr/>
                    <a:lstStyle/>
                    <a:p>
                      <a:endParaRPr lang="en-US" sz="1300"/>
                    </a:p>
                  </a:txBody>
                  <a:tcPr marL="47936" marR="47936" marT="24005" marB="24005"/>
                </a:tc>
                <a:tc>
                  <a:txBody>
                    <a:bodyPr/>
                    <a:lstStyle/>
                    <a:p>
                      <a:endParaRPr lang="en-US" sz="1300" dirty="0"/>
                    </a:p>
                  </a:txBody>
                  <a:tcPr marL="47936" marR="47936" marT="24005" marB="24005"/>
                </a:tc>
                <a:tc>
                  <a:txBody>
                    <a:bodyPr/>
                    <a:lstStyle/>
                    <a:p>
                      <a:endParaRPr lang="en-US" sz="1300" dirty="0"/>
                    </a:p>
                  </a:txBody>
                  <a:tcPr marL="47936" marR="47936" marT="24005" marB="24005"/>
                </a:tc>
                <a:tc>
                  <a:txBody>
                    <a:bodyPr/>
                    <a:lstStyle/>
                    <a:p>
                      <a:endParaRPr lang="en-US" sz="1300" dirty="0"/>
                    </a:p>
                  </a:txBody>
                  <a:tcPr marL="47936" marR="47936" marT="24005" marB="24005"/>
                </a:tc>
                <a:extLst>
                  <a:ext uri="{0D108BD9-81ED-4DB2-BD59-A6C34878D82A}">
                    <a16:rowId xmlns:a16="http://schemas.microsoft.com/office/drawing/2014/main" xmlns="" val="487580179"/>
                  </a:ext>
                </a:extLst>
              </a:tr>
            </a:tbl>
          </a:graphicData>
        </a:graphic>
      </p:graphicFrame>
      <p:graphicFrame>
        <p:nvGraphicFramePr>
          <p:cNvPr id="7" name="Table 8">
            <a:extLst>
              <a:ext uri="{FF2B5EF4-FFF2-40B4-BE49-F238E27FC236}">
                <a16:creationId xmlns:a16="http://schemas.microsoft.com/office/drawing/2014/main" xmlns="" id="{966BC586-5A4B-4B94-A43B-B26D93874ACC}"/>
              </a:ext>
            </a:extLst>
          </p:cNvPr>
          <p:cNvGraphicFramePr>
            <a:graphicFrameLocks noGrp="1" noChangeAspect="1"/>
          </p:cNvGraphicFramePr>
          <p:nvPr/>
        </p:nvGraphicFramePr>
        <p:xfrm>
          <a:off x="5737276" y="1677867"/>
          <a:ext cx="2835227" cy="219459"/>
        </p:xfrm>
        <a:graphic>
          <a:graphicData uri="http://schemas.openxmlformats.org/drawingml/2006/table">
            <a:tbl>
              <a:tblPr firstRow="1" bandRow="1">
                <a:tableStyleId>{5C22544A-7EE6-4342-B048-85BDC9FD1C3A}</a:tableStyleId>
              </a:tblPr>
              <a:tblGrid>
                <a:gridCol w="579761">
                  <a:extLst>
                    <a:ext uri="{9D8B030D-6E8A-4147-A177-3AD203B41FA5}">
                      <a16:colId xmlns:a16="http://schemas.microsoft.com/office/drawing/2014/main" xmlns="" val="2964959070"/>
                    </a:ext>
                  </a:extLst>
                </a:gridCol>
                <a:gridCol w="579761">
                  <a:extLst>
                    <a:ext uri="{9D8B030D-6E8A-4147-A177-3AD203B41FA5}">
                      <a16:colId xmlns:a16="http://schemas.microsoft.com/office/drawing/2014/main" xmlns="" val="1599895407"/>
                    </a:ext>
                  </a:extLst>
                </a:gridCol>
                <a:gridCol w="1056278">
                  <a:extLst>
                    <a:ext uri="{9D8B030D-6E8A-4147-A177-3AD203B41FA5}">
                      <a16:colId xmlns:a16="http://schemas.microsoft.com/office/drawing/2014/main" xmlns="" val="3837272569"/>
                    </a:ext>
                  </a:extLst>
                </a:gridCol>
                <a:gridCol w="619427">
                  <a:extLst>
                    <a:ext uri="{9D8B030D-6E8A-4147-A177-3AD203B41FA5}">
                      <a16:colId xmlns:a16="http://schemas.microsoft.com/office/drawing/2014/main" xmlns="" val="603418794"/>
                    </a:ext>
                  </a:extLst>
                </a:gridCol>
              </a:tblGrid>
              <a:tr h="219459">
                <a:tc>
                  <a:txBody>
                    <a:bodyPr/>
                    <a:lstStyle/>
                    <a:p>
                      <a:pPr algn="ctr" rtl="0"/>
                      <a:r>
                        <a:rPr lang="en-US" sz="1100" b="0" dirty="0">
                          <a:solidFill>
                            <a:sysClr val="windowText" lastClr="000000"/>
                          </a:solidFill>
                        </a:rPr>
                        <a:t>0</a:t>
                      </a:r>
                    </a:p>
                  </a:txBody>
                  <a:tcPr marL="47936" marR="47936" marT="24005" marB="24005">
                    <a:noFill/>
                  </a:tcPr>
                </a:tc>
                <a:tc>
                  <a:txBody>
                    <a:bodyPr/>
                    <a:lstStyle/>
                    <a:p>
                      <a:pPr algn="ctr" rtl="0"/>
                      <a:r>
                        <a:rPr lang="en-US" sz="1100" b="0" dirty="0">
                          <a:solidFill>
                            <a:sysClr val="windowText" lastClr="000000"/>
                          </a:solidFill>
                        </a:rPr>
                        <a:t>1</a:t>
                      </a:r>
                    </a:p>
                  </a:txBody>
                  <a:tcPr marL="47936" marR="47936" marT="24005" marB="24005">
                    <a:noFill/>
                  </a:tcPr>
                </a:tc>
                <a:tc>
                  <a:txBody>
                    <a:bodyPr/>
                    <a:lstStyle/>
                    <a:p>
                      <a:pPr algn="ctr" rtl="0"/>
                      <a:r>
                        <a:rPr lang="en-US" sz="1100" b="0" dirty="0">
                          <a:solidFill>
                            <a:sysClr val="windowText" lastClr="000000"/>
                          </a:solidFill>
                        </a:rPr>
                        <a:t>……..</a:t>
                      </a:r>
                    </a:p>
                  </a:txBody>
                  <a:tcPr marL="47936" marR="47936" marT="24005" marB="24005">
                    <a:noFill/>
                  </a:tcPr>
                </a:tc>
                <a:tc>
                  <a:txBody>
                    <a:bodyPr/>
                    <a:lstStyle/>
                    <a:p>
                      <a:pPr algn="ctr" rtl="0"/>
                      <a:r>
                        <a:rPr lang="en-US" sz="1100" b="0" dirty="0">
                          <a:solidFill>
                            <a:sysClr val="windowText" lastClr="000000"/>
                          </a:solidFill>
                        </a:rPr>
                        <a:t>m - 1</a:t>
                      </a:r>
                    </a:p>
                  </a:txBody>
                  <a:tcPr marL="47936" marR="47936" marT="24005" marB="24005">
                    <a:noFill/>
                  </a:tcPr>
                </a:tc>
                <a:extLst>
                  <a:ext uri="{0D108BD9-81ED-4DB2-BD59-A6C34878D82A}">
                    <a16:rowId xmlns:a16="http://schemas.microsoft.com/office/drawing/2014/main" xmlns="" val="487580179"/>
                  </a:ext>
                </a:extLst>
              </a:tr>
            </a:tbl>
          </a:graphicData>
        </a:graphic>
      </p:graphicFrame>
      <p:grpSp>
        <p:nvGrpSpPr>
          <p:cNvPr id="34" name="Group 33">
            <a:extLst>
              <a:ext uri="{FF2B5EF4-FFF2-40B4-BE49-F238E27FC236}">
                <a16:creationId xmlns:a16="http://schemas.microsoft.com/office/drawing/2014/main" xmlns="" id="{0430F3B1-964A-4183-80ED-4484813E7A1C}"/>
              </a:ext>
            </a:extLst>
          </p:cNvPr>
          <p:cNvGrpSpPr/>
          <p:nvPr/>
        </p:nvGrpSpPr>
        <p:grpSpPr>
          <a:xfrm>
            <a:off x="5240626" y="2089548"/>
            <a:ext cx="1010024" cy="1175259"/>
            <a:chOff x="6987502" y="1643063"/>
            <a:chExt cx="1346698" cy="1567012"/>
          </a:xfrm>
        </p:grpSpPr>
        <p:sp>
          <p:nvSpPr>
            <p:cNvPr id="8" name="Oval 7">
              <a:extLst>
                <a:ext uri="{FF2B5EF4-FFF2-40B4-BE49-F238E27FC236}">
                  <a16:creationId xmlns:a16="http://schemas.microsoft.com/office/drawing/2014/main" xmlns="" id="{BD98BCC7-CE99-4E91-829B-406319DD8162}"/>
                </a:ext>
              </a:extLst>
            </p:cNvPr>
            <p:cNvSpPr>
              <a:spLocks noChangeAspect="1"/>
            </p:cNvSpPr>
            <p:nvPr/>
          </p:nvSpPr>
          <p:spPr>
            <a:xfrm>
              <a:off x="7739750" y="2059526"/>
              <a:ext cx="59445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e1</a:t>
              </a:r>
            </a:p>
          </p:txBody>
        </p:sp>
        <p:sp>
          <p:nvSpPr>
            <p:cNvPr id="9" name="Oval 8">
              <a:extLst>
                <a:ext uri="{FF2B5EF4-FFF2-40B4-BE49-F238E27FC236}">
                  <a16:creationId xmlns:a16="http://schemas.microsoft.com/office/drawing/2014/main" xmlns="" id="{E4289776-A3A8-4CEC-A4C6-3313A46E2F65}"/>
                </a:ext>
              </a:extLst>
            </p:cNvPr>
            <p:cNvSpPr>
              <a:spLocks noChangeAspect="1"/>
            </p:cNvSpPr>
            <p:nvPr/>
          </p:nvSpPr>
          <p:spPr>
            <a:xfrm>
              <a:off x="7287451" y="2434520"/>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e2</a:t>
              </a:r>
            </a:p>
          </p:txBody>
        </p:sp>
        <p:sp>
          <p:nvSpPr>
            <p:cNvPr id="12" name="Oval 11">
              <a:extLst>
                <a:ext uri="{FF2B5EF4-FFF2-40B4-BE49-F238E27FC236}">
                  <a16:creationId xmlns:a16="http://schemas.microsoft.com/office/drawing/2014/main" xmlns="" id="{FA1395FA-E586-48F5-BA2E-DB04452E19B2}"/>
                </a:ext>
              </a:extLst>
            </p:cNvPr>
            <p:cNvSpPr>
              <a:spLocks noChangeAspect="1"/>
            </p:cNvSpPr>
            <p:nvPr/>
          </p:nvSpPr>
          <p:spPr>
            <a:xfrm>
              <a:off x="6987502" y="2854235"/>
              <a:ext cx="578328"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e4</a:t>
              </a:r>
            </a:p>
          </p:txBody>
        </p:sp>
        <p:cxnSp>
          <p:nvCxnSpPr>
            <p:cNvPr id="13" name="Straight Arrow Connector 12">
              <a:extLst>
                <a:ext uri="{FF2B5EF4-FFF2-40B4-BE49-F238E27FC236}">
                  <a16:creationId xmlns:a16="http://schemas.microsoft.com/office/drawing/2014/main" xmlns="" id="{7F83CDEB-4030-490E-AA5D-8154E8E0B989}"/>
                </a:ext>
              </a:extLst>
            </p:cNvPr>
            <p:cNvCxnSpPr>
              <a:cxnSpLocks noChangeAspect="1"/>
              <a:stCxn id="8" idx="3"/>
              <a:endCxn id="9" idx="7"/>
            </p:cNvCxnSpPr>
            <p:nvPr/>
          </p:nvCxnSpPr>
          <p:spPr>
            <a:xfrm flipH="1">
              <a:off x="7781085" y="2371722"/>
              <a:ext cx="45720"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6979622E-A9B6-40D9-A43D-2D174FD95A08}"/>
                </a:ext>
              </a:extLst>
            </p:cNvPr>
            <p:cNvCxnSpPr>
              <a:cxnSpLocks noChangeAspect="1"/>
              <a:stCxn id="9" idx="3"/>
              <a:endCxn id="12" idx="0"/>
            </p:cNvCxnSpPr>
            <p:nvPr/>
          </p:nvCxnSpPr>
          <p:spPr>
            <a:xfrm flipH="1">
              <a:off x="7276666" y="2717276"/>
              <a:ext cx="95479" cy="13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02085CDA-9A10-487A-941F-5485FE6C0FE6}"/>
                </a:ext>
              </a:extLst>
            </p:cNvPr>
            <p:cNvCxnSpPr>
              <a:endCxn id="8" idx="0"/>
            </p:cNvCxnSpPr>
            <p:nvPr/>
          </p:nvCxnSpPr>
          <p:spPr>
            <a:xfrm>
              <a:off x="8029151" y="1643063"/>
              <a:ext cx="7824" cy="41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xmlns="" id="{8C89BD06-FB3B-4CF3-BA0B-C82905C57ADC}"/>
              </a:ext>
            </a:extLst>
          </p:cNvPr>
          <p:cNvGrpSpPr/>
          <p:nvPr/>
        </p:nvGrpSpPr>
        <p:grpSpPr>
          <a:xfrm flipH="1">
            <a:off x="6412919" y="2089548"/>
            <a:ext cx="1010024" cy="1175259"/>
            <a:chOff x="6987502" y="1643063"/>
            <a:chExt cx="1346698" cy="1567012"/>
          </a:xfrm>
        </p:grpSpPr>
        <p:sp>
          <p:nvSpPr>
            <p:cNvPr id="67" name="Oval 66">
              <a:extLst>
                <a:ext uri="{FF2B5EF4-FFF2-40B4-BE49-F238E27FC236}">
                  <a16:creationId xmlns:a16="http://schemas.microsoft.com/office/drawing/2014/main" xmlns="" id="{D28A3C3F-C389-481C-A6A3-D959FC09B0F3}"/>
                </a:ext>
              </a:extLst>
            </p:cNvPr>
            <p:cNvSpPr>
              <a:spLocks noChangeAspect="1"/>
            </p:cNvSpPr>
            <p:nvPr/>
          </p:nvSpPr>
          <p:spPr>
            <a:xfrm>
              <a:off x="7739750" y="2059526"/>
              <a:ext cx="59445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e3</a:t>
              </a:r>
            </a:p>
          </p:txBody>
        </p:sp>
        <p:sp>
          <p:nvSpPr>
            <p:cNvPr id="68" name="Oval 67">
              <a:extLst>
                <a:ext uri="{FF2B5EF4-FFF2-40B4-BE49-F238E27FC236}">
                  <a16:creationId xmlns:a16="http://schemas.microsoft.com/office/drawing/2014/main" xmlns="" id="{228ABC06-1EC8-4B09-BF19-A6839D8A2580}"/>
                </a:ext>
              </a:extLst>
            </p:cNvPr>
            <p:cNvSpPr>
              <a:spLocks noChangeAspect="1"/>
            </p:cNvSpPr>
            <p:nvPr/>
          </p:nvSpPr>
          <p:spPr>
            <a:xfrm>
              <a:off x="7287451" y="2434520"/>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e5</a:t>
              </a:r>
            </a:p>
          </p:txBody>
        </p:sp>
        <p:sp>
          <p:nvSpPr>
            <p:cNvPr id="69" name="Oval 68">
              <a:extLst>
                <a:ext uri="{FF2B5EF4-FFF2-40B4-BE49-F238E27FC236}">
                  <a16:creationId xmlns:a16="http://schemas.microsoft.com/office/drawing/2014/main" xmlns="" id="{448ECAAE-A61A-4EB7-84B9-CCC842137E71}"/>
                </a:ext>
              </a:extLst>
            </p:cNvPr>
            <p:cNvSpPr>
              <a:spLocks noChangeAspect="1"/>
            </p:cNvSpPr>
            <p:nvPr/>
          </p:nvSpPr>
          <p:spPr>
            <a:xfrm>
              <a:off x="6987502" y="2854235"/>
              <a:ext cx="578328"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ysClr val="windowText" lastClr="000000"/>
                  </a:solidFill>
                </a:rPr>
                <a:t>en</a:t>
              </a:r>
              <a:endParaRPr lang="en-US" sz="900" dirty="0">
                <a:solidFill>
                  <a:sysClr val="windowText" lastClr="000000"/>
                </a:solidFill>
              </a:endParaRPr>
            </a:p>
          </p:txBody>
        </p:sp>
        <p:cxnSp>
          <p:nvCxnSpPr>
            <p:cNvPr id="70" name="Straight Arrow Connector 69">
              <a:extLst>
                <a:ext uri="{FF2B5EF4-FFF2-40B4-BE49-F238E27FC236}">
                  <a16:creationId xmlns:a16="http://schemas.microsoft.com/office/drawing/2014/main" xmlns="" id="{12C53D8F-2239-4939-9755-C750715CE16D}"/>
                </a:ext>
              </a:extLst>
            </p:cNvPr>
            <p:cNvCxnSpPr>
              <a:cxnSpLocks noChangeAspect="1"/>
              <a:stCxn id="67" idx="3"/>
              <a:endCxn id="68" idx="7"/>
            </p:cNvCxnSpPr>
            <p:nvPr/>
          </p:nvCxnSpPr>
          <p:spPr>
            <a:xfrm flipH="1">
              <a:off x="7781085" y="2371722"/>
              <a:ext cx="45720"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308CC758-2223-47A4-84A4-2EF852146951}"/>
                </a:ext>
              </a:extLst>
            </p:cNvPr>
            <p:cNvCxnSpPr>
              <a:cxnSpLocks noChangeAspect="1"/>
              <a:stCxn id="68" idx="3"/>
              <a:endCxn id="69" idx="0"/>
            </p:cNvCxnSpPr>
            <p:nvPr/>
          </p:nvCxnSpPr>
          <p:spPr>
            <a:xfrm flipH="1">
              <a:off x="7276666" y="2717276"/>
              <a:ext cx="95479" cy="13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10579C30-30B5-4485-8663-960E0BAAA80A}"/>
                </a:ext>
              </a:extLst>
            </p:cNvPr>
            <p:cNvCxnSpPr>
              <a:endCxn id="67" idx="0"/>
            </p:cNvCxnSpPr>
            <p:nvPr/>
          </p:nvCxnSpPr>
          <p:spPr>
            <a:xfrm>
              <a:off x="8029151" y="1643063"/>
              <a:ext cx="7824" cy="41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xmlns="" id="{D6338FEB-C980-41B4-968B-7E7F1C150C6F}"/>
              </a:ext>
            </a:extLst>
          </p:cNvPr>
          <p:cNvGrpSpPr/>
          <p:nvPr/>
        </p:nvGrpSpPr>
        <p:grpSpPr>
          <a:xfrm>
            <a:off x="7496813" y="2089548"/>
            <a:ext cx="1010024" cy="1175259"/>
            <a:chOff x="6987502" y="1643063"/>
            <a:chExt cx="1346698" cy="1567012"/>
          </a:xfrm>
        </p:grpSpPr>
        <p:sp>
          <p:nvSpPr>
            <p:cNvPr id="74" name="Oval 73">
              <a:extLst>
                <a:ext uri="{FF2B5EF4-FFF2-40B4-BE49-F238E27FC236}">
                  <a16:creationId xmlns:a16="http://schemas.microsoft.com/office/drawing/2014/main" xmlns="" id="{B63176BD-78DD-424F-8388-0B0A48D67B0C}"/>
                </a:ext>
              </a:extLst>
            </p:cNvPr>
            <p:cNvSpPr>
              <a:spLocks noChangeAspect="1"/>
            </p:cNvSpPr>
            <p:nvPr/>
          </p:nvSpPr>
          <p:spPr>
            <a:xfrm>
              <a:off x="7739750" y="2059526"/>
              <a:ext cx="59445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e6</a:t>
              </a:r>
            </a:p>
          </p:txBody>
        </p:sp>
        <p:sp>
          <p:nvSpPr>
            <p:cNvPr id="86" name="Oval 85">
              <a:extLst>
                <a:ext uri="{FF2B5EF4-FFF2-40B4-BE49-F238E27FC236}">
                  <a16:creationId xmlns:a16="http://schemas.microsoft.com/office/drawing/2014/main" xmlns="" id="{63980E77-FDE1-4C35-9A94-1F216D5DFE5C}"/>
                </a:ext>
              </a:extLst>
            </p:cNvPr>
            <p:cNvSpPr>
              <a:spLocks noChangeAspect="1"/>
            </p:cNvSpPr>
            <p:nvPr/>
          </p:nvSpPr>
          <p:spPr>
            <a:xfrm>
              <a:off x="7287451" y="2434520"/>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e7</a:t>
              </a:r>
            </a:p>
          </p:txBody>
        </p:sp>
        <p:sp>
          <p:nvSpPr>
            <p:cNvPr id="87" name="Oval 86">
              <a:extLst>
                <a:ext uri="{FF2B5EF4-FFF2-40B4-BE49-F238E27FC236}">
                  <a16:creationId xmlns:a16="http://schemas.microsoft.com/office/drawing/2014/main" xmlns="" id="{9BD29989-45AF-483F-A8E5-F09F25138E7C}"/>
                </a:ext>
              </a:extLst>
            </p:cNvPr>
            <p:cNvSpPr>
              <a:spLocks noChangeAspect="1"/>
            </p:cNvSpPr>
            <p:nvPr/>
          </p:nvSpPr>
          <p:spPr>
            <a:xfrm>
              <a:off x="6987502" y="2854235"/>
              <a:ext cx="578328"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e8</a:t>
              </a:r>
            </a:p>
          </p:txBody>
        </p:sp>
        <p:cxnSp>
          <p:nvCxnSpPr>
            <p:cNvPr id="88" name="Straight Arrow Connector 87">
              <a:extLst>
                <a:ext uri="{FF2B5EF4-FFF2-40B4-BE49-F238E27FC236}">
                  <a16:creationId xmlns:a16="http://schemas.microsoft.com/office/drawing/2014/main" xmlns="" id="{D07CD2B3-684E-434C-B063-AD2D90D443A1}"/>
                </a:ext>
              </a:extLst>
            </p:cNvPr>
            <p:cNvCxnSpPr>
              <a:cxnSpLocks noChangeAspect="1"/>
              <a:stCxn id="74" idx="3"/>
              <a:endCxn id="86" idx="7"/>
            </p:cNvCxnSpPr>
            <p:nvPr/>
          </p:nvCxnSpPr>
          <p:spPr>
            <a:xfrm flipH="1">
              <a:off x="7781085" y="2371722"/>
              <a:ext cx="45720"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D33D7C14-BDCC-4EA4-A7B9-463FE8D23D01}"/>
                </a:ext>
              </a:extLst>
            </p:cNvPr>
            <p:cNvCxnSpPr>
              <a:cxnSpLocks noChangeAspect="1"/>
              <a:stCxn id="86" idx="3"/>
              <a:endCxn id="87" idx="0"/>
            </p:cNvCxnSpPr>
            <p:nvPr/>
          </p:nvCxnSpPr>
          <p:spPr>
            <a:xfrm flipH="1">
              <a:off x="7276666" y="2717276"/>
              <a:ext cx="95479" cy="13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xmlns="" id="{52B77939-5DA7-4B35-BBBA-AC00DA85147F}"/>
                </a:ext>
              </a:extLst>
            </p:cNvPr>
            <p:cNvCxnSpPr>
              <a:endCxn id="74" idx="0"/>
            </p:cNvCxnSpPr>
            <p:nvPr/>
          </p:nvCxnSpPr>
          <p:spPr>
            <a:xfrm>
              <a:off x="8029151" y="1643063"/>
              <a:ext cx="7824" cy="416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xmlns="" id="{662B4517-B8BE-4DA6-AE52-D83063030047}"/>
              </a:ext>
            </a:extLst>
          </p:cNvPr>
          <p:cNvSpPr txBox="1"/>
          <p:nvPr/>
        </p:nvSpPr>
        <p:spPr>
          <a:xfrm>
            <a:off x="1800226" y="3429002"/>
            <a:ext cx="1550135" cy="507831"/>
          </a:xfrm>
          <a:prstGeom prst="rect">
            <a:avLst/>
          </a:prstGeom>
          <a:noFill/>
        </p:spPr>
        <p:txBody>
          <a:bodyPr wrap="square" rtlCol="0">
            <a:spAutoFit/>
          </a:bodyPr>
          <a:lstStyle/>
          <a:p>
            <a:pPr algn="ctr"/>
            <a:r>
              <a:rPr lang="en-US" sz="1350" dirty="0">
                <a:solidFill>
                  <a:srgbClr val="5B9BD5">
                    <a:lumMod val="75000"/>
                  </a:srgbClr>
                </a:solidFill>
              </a:rPr>
              <a:t>Expected height of the skewed tree  </a:t>
            </a:r>
          </a:p>
        </p:txBody>
      </p:sp>
    </p:spTree>
    <p:extLst>
      <p:ext uri="{BB962C8B-B14F-4D97-AF65-F5344CB8AC3E}">
        <p14:creationId xmlns:p14="http://schemas.microsoft.com/office/powerpoint/2010/main" val="208903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CE0C9FF-A8AD-4F79-B256-7F15E2DF613F}"/>
              </a:ext>
            </a:extLst>
          </p:cNvPr>
          <p:cNvSpPr/>
          <p:nvPr/>
        </p:nvSpPr>
        <p:spPr>
          <a:xfrm>
            <a:off x="397414" y="1677868"/>
            <a:ext cx="4093698" cy="3624069"/>
          </a:xfrm>
          <a:prstGeom prst="rect">
            <a:avLst/>
          </a:prstGeom>
        </p:spPr>
        <p:txBody>
          <a:bodyPr wrap="square">
            <a:spAutoFit/>
          </a:bodyPr>
          <a:lstStyle/>
          <a:p>
            <a:pPr algn="ctr"/>
            <a:r>
              <a:rPr lang="en-US" sz="1350" b="1" dirty="0">
                <a:solidFill>
                  <a:prstClr val="black"/>
                </a:solidFill>
              </a:rPr>
              <a:t>Best case </a:t>
            </a:r>
          </a:p>
          <a:p>
            <a:pPr algn="just"/>
            <a:r>
              <a:rPr lang="en-US" sz="1350" dirty="0">
                <a:solidFill>
                  <a:prstClr val="black"/>
                </a:solidFill>
              </a:rPr>
              <a:t>When all keys are </a:t>
            </a:r>
            <a:r>
              <a:rPr lang="en-US" sz="1350" b="1" dirty="0">
                <a:solidFill>
                  <a:srgbClr val="5B9BD5">
                    <a:lumMod val="75000"/>
                  </a:srgbClr>
                </a:solidFill>
              </a:rPr>
              <a:t>equally distributed </a:t>
            </a:r>
            <a:r>
              <a:rPr lang="en-US" sz="1350" dirty="0">
                <a:solidFill>
                  <a:prstClr val="black"/>
                </a:solidFill>
              </a:rPr>
              <a:t>over all the slots or indexes of hash table. Means each BST contains same elements. Most  likely then: </a:t>
            </a:r>
          </a:p>
          <a:p>
            <a:pPr algn="just"/>
            <a:endParaRPr lang="en-US" sz="1350" dirty="0">
              <a:solidFill>
                <a:prstClr val="black"/>
              </a:solidFill>
            </a:endParaRPr>
          </a:p>
          <a:p>
            <a:pPr algn="just"/>
            <a:r>
              <a:rPr lang="en-US" sz="1350" b="1" dirty="0">
                <a:solidFill>
                  <a:srgbClr val="E7E6E6">
                    <a:lumMod val="90000"/>
                  </a:srgbClr>
                </a:solidFill>
              </a:rPr>
              <a:t>Case 1</a:t>
            </a:r>
            <a:r>
              <a:rPr lang="en-US" sz="1350" dirty="0">
                <a:solidFill>
                  <a:srgbClr val="E7E6E6">
                    <a:lumMod val="90000"/>
                  </a:srgbClr>
                </a:solidFill>
              </a:rPr>
              <a:t>:  (Worst case of BST)  </a:t>
            </a:r>
          </a:p>
          <a:p>
            <a:pPr algn="just"/>
            <a:r>
              <a:rPr lang="en-US" sz="1350" dirty="0">
                <a:solidFill>
                  <a:srgbClr val="E7E6E6">
                    <a:lumMod val="90000"/>
                  </a:srgbClr>
                </a:solidFill>
              </a:rPr>
              <a:t>Where all the keys come in the sorted order, then the complexity will be :</a:t>
            </a:r>
          </a:p>
          <a:p>
            <a:pPr algn="just"/>
            <a:endParaRPr lang="en-US" sz="1350" dirty="0">
              <a:solidFill>
                <a:srgbClr val="E7E6E6">
                  <a:lumMod val="90000"/>
                </a:srgbClr>
              </a:solidFill>
            </a:endParaRPr>
          </a:p>
          <a:p>
            <a:pPr algn="just"/>
            <a:endParaRPr lang="en-US" sz="1350" dirty="0">
              <a:solidFill>
                <a:srgbClr val="E7E6E6">
                  <a:lumMod val="90000"/>
                </a:srgbClr>
              </a:solidFill>
            </a:endParaRPr>
          </a:p>
          <a:p>
            <a:pPr algn="just"/>
            <a:endParaRPr lang="en-US" sz="1350" dirty="0">
              <a:solidFill>
                <a:srgbClr val="E7E6E6">
                  <a:lumMod val="90000"/>
                </a:srgbClr>
              </a:solidFill>
            </a:endParaRPr>
          </a:p>
          <a:p>
            <a:pPr algn="ctr"/>
            <a:r>
              <a:rPr lang="en-US" sz="1350" b="1" dirty="0">
                <a:solidFill>
                  <a:srgbClr val="E7E6E6">
                    <a:lumMod val="90000"/>
                  </a:srgbClr>
                </a:solidFill>
              </a:rPr>
              <a:t>O (n/m) or O (n/Table size) </a:t>
            </a:r>
            <a:endParaRPr lang="en-US" sz="1350" dirty="0">
              <a:solidFill>
                <a:srgbClr val="E7E6E6">
                  <a:lumMod val="90000"/>
                </a:srgbClr>
              </a:solidFill>
            </a:endParaRPr>
          </a:p>
          <a:p>
            <a:pPr algn="just"/>
            <a:endParaRPr lang="en-US" sz="1350" dirty="0">
              <a:solidFill>
                <a:prstClr val="black"/>
              </a:solidFill>
            </a:endParaRPr>
          </a:p>
          <a:p>
            <a:pPr algn="just"/>
            <a:r>
              <a:rPr lang="en-US" sz="1350" b="1" dirty="0">
                <a:solidFill>
                  <a:prstClr val="black"/>
                </a:solidFill>
              </a:rPr>
              <a:t>Case 2</a:t>
            </a:r>
            <a:r>
              <a:rPr lang="en-US" sz="1350" dirty="0">
                <a:solidFill>
                  <a:prstClr val="black"/>
                </a:solidFill>
              </a:rPr>
              <a:t>:  When all the keys not in any sorted order and height of tree is minimum. Then the complexity will be:</a:t>
            </a:r>
          </a:p>
          <a:p>
            <a:pPr algn="just"/>
            <a:endParaRPr lang="en-US" sz="1350" dirty="0">
              <a:solidFill>
                <a:prstClr val="black"/>
              </a:solidFill>
            </a:endParaRPr>
          </a:p>
          <a:p>
            <a:pPr algn="ctr"/>
            <a:r>
              <a:rPr lang="en-US" sz="1350" b="1" dirty="0">
                <a:solidFill>
                  <a:prstClr val="black"/>
                </a:solidFill>
              </a:rPr>
              <a:t>O (log (n/m)) or O (log (n/Table size))</a:t>
            </a:r>
          </a:p>
        </p:txBody>
      </p:sp>
      <p:sp>
        <p:nvSpPr>
          <p:cNvPr id="5" name="TextBox 4">
            <a:extLst>
              <a:ext uri="{FF2B5EF4-FFF2-40B4-BE49-F238E27FC236}">
                <a16:creationId xmlns:a16="http://schemas.microsoft.com/office/drawing/2014/main" xmlns="" id="{25FD3A10-0F4B-4536-AF1C-6C22834614E9}"/>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graphicFrame>
        <p:nvGraphicFramePr>
          <p:cNvPr id="6" name="Table 8">
            <a:extLst>
              <a:ext uri="{FF2B5EF4-FFF2-40B4-BE49-F238E27FC236}">
                <a16:creationId xmlns:a16="http://schemas.microsoft.com/office/drawing/2014/main" xmlns="" id="{4434E623-AF00-42ED-B369-5410A12130A8}"/>
              </a:ext>
            </a:extLst>
          </p:cNvPr>
          <p:cNvGraphicFramePr>
            <a:graphicFrameLocks noGrp="1" noChangeAspect="1"/>
          </p:cNvGraphicFramePr>
          <p:nvPr>
            <p:extLst>
              <p:ext uri="{D42A27DB-BD31-4B8C-83A1-F6EECF244321}">
                <p14:modId xmlns:p14="http://schemas.microsoft.com/office/powerpoint/2010/main" val="774999035"/>
              </p:ext>
            </p:extLst>
          </p:nvPr>
        </p:nvGraphicFramePr>
        <p:xfrm>
          <a:off x="5005510" y="3655812"/>
          <a:ext cx="3562283" cy="246130"/>
        </p:xfrm>
        <a:graphic>
          <a:graphicData uri="http://schemas.openxmlformats.org/drawingml/2006/table">
            <a:tbl>
              <a:tblPr firstRow="1" bandRow="1">
                <a:tableStyleId>{5C22544A-7EE6-4342-B048-85BDC9FD1C3A}</a:tableStyleId>
              </a:tblPr>
              <a:tblGrid>
                <a:gridCol w="794915">
                  <a:extLst>
                    <a:ext uri="{9D8B030D-6E8A-4147-A177-3AD203B41FA5}">
                      <a16:colId xmlns:a16="http://schemas.microsoft.com/office/drawing/2014/main" xmlns="" val="2964959070"/>
                    </a:ext>
                  </a:extLst>
                </a:gridCol>
                <a:gridCol w="794915">
                  <a:extLst>
                    <a:ext uri="{9D8B030D-6E8A-4147-A177-3AD203B41FA5}">
                      <a16:colId xmlns:a16="http://schemas.microsoft.com/office/drawing/2014/main" xmlns="" val="1599895407"/>
                    </a:ext>
                  </a:extLst>
                </a:gridCol>
                <a:gridCol w="1165181">
                  <a:extLst>
                    <a:ext uri="{9D8B030D-6E8A-4147-A177-3AD203B41FA5}">
                      <a16:colId xmlns:a16="http://schemas.microsoft.com/office/drawing/2014/main" xmlns="" val="3837272569"/>
                    </a:ext>
                  </a:extLst>
                </a:gridCol>
                <a:gridCol w="807272">
                  <a:extLst>
                    <a:ext uri="{9D8B030D-6E8A-4147-A177-3AD203B41FA5}">
                      <a16:colId xmlns:a16="http://schemas.microsoft.com/office/drawing/2014/main" xmlns="" val="603418794"/>
                    </a:ext>
                  </a:extLst>
                </a:gridCol>
              </a:tblGrid>
              <a:tr h="242319">
                <a:tc>
                  <a:txBody>
                    <a:bodyPr/>
                    <a:lstStyle/>
                    <a:p>
                      <a:endParaRPr lang="en-US" sz="1300"/>
                    </a:p>
                  </a:txBody>
                  <a:tcPr marL="47936" marR="47936" marT="24005" marB="24005"/>
                </a:tc>
                <a:tc>
                  <a:txBody>
                    <a:bodyPr/>
                    <a:lstStyle/>
                    <a:p>
                      <a:endParaRPr lang="en-US" sz="1300" dirty="0"/>
                    </a:p>
                  </a:txBody>
                  <a:tcPr marL="47936" marR="47936" marT="24005" marB="24005"/>
                </a:tc>
                <a:tc>
                  <a:txBody>
                    <a:bodyPr/>
                    <a:lstStyle/>
                    <a:p>
                      <a:endParaRPr lang="en-US" sz="1300" dirty="0"/>
                    </a:p>
                  </a:txBody>
                  <a:tcPr marL="47936" marR="47936" marT="24005" marB="24005">
                    <a:solidFill>
                      <a:schemeClr val="accent1">
                        <a:lumMod val="75000"/>
                      </a:schemeClr>
                    </a:solidFill>
                  </a:tcPr>
                </a:tc>
                <a:tc>
                  <a:txBody>
                    <a:bodyPr/>
                    <a:lstStyle/>
                    <a:p>
                      <a:endParaRPr lang="en-US" sz="1300" dirty="0"/>
                    </a:p>
                  </a:txBody>
                  <a:tcPr marL="47936" marR="47936" marT="24005" marB="24005"/>
                </a:tc>
                <a:extLst>
                  <a:ext uri="{0D108BD9-81ED-4DB2-BD59-A6C34878D82A}">
                    <a16:rowId xmlns:a16="http://schemas.microsoft.com/office/drawing/2014/main" xmlns="" val="487580179"/>
                  </a:ext>
                </a:extLst>
              </a:tr>
            </a:tbl>
          </a:graphicData>
        </a:graphic>
      </p:graphicFrame>
      <p:graphicFrame>
        <p:nvGraphicFramePr>
          <p:cNvPr id="7" name="Table 8">
            <a:extLst>
              <a:ext uri="{FF2B5EF4-FFF2-40B4-BE49-F238E27FC236}">
                <a16:creationId xmlns:a16="http://schemas.microsoft.com/office/drawing/2014/main" xmlns="" id="{966BC586-5A4B-4B94-A43B-B26D93874ACC}"/>
              </a:ext>
            </a:extLst>
          </p:cNvPr>
          <p:cNvGraphicFramePr>
            <a:graphicFrameLocks noGrp="1" noChangeAspect="1"/>
          </p:cNvGraphicFramePr>
          <p:nvPr>
            <p:extLst>
              <p:ext uri="{D42A27DB-BD31-4B8C-83A1-F6EECF244321}">
                <p14:modId xmlns:p14="http://schemas.microsoft.com/office/powerpoint/2010/main" val="3261075861"/>
              </p:ext>
            </p:extLst>
          </p:nvPr>
        </p:nvGraphicFramePr>
        <p:xfrm>
          <a:off x="5005509" y="3367132"/>
          <a:ext cx="3562284" cy="219459"/>
        </p:xfrm>
        <a:graphic>
          <a:graphicData uri="http://schemas.openxmlformats.org/drawingml/2006/table">
            <a:tbl>
              <a:tblPr firstRow="1" bandRow="1">
                <a:tableStyleId>{5C22544A-7EE6-4342-B048-85BDC9FD1C3A}</a:tableStyleId>
              </a:tblPr>
              <a:tblGrid>
                <a:gridCol w="728433">
                  <a:extLst>
                    <a:ext uri="{9D8B030D-6E8A-4147-A177-3AD203B41FA5}">
                      <a16:colId xmlns:a16="http://schemas.microsoft.com/office/drawing/2014/main" xmlns="" val="2964959070"/>
                    </a:ext>
                  </a:extLst>
                </a:gridCol>
                <a:gridCol w="728433">
                  <a:extLst>
                    <a:ext uri="{9D8B030D-6E8A-4147-A177-3AD203B41FA5}">
                      <a16:colId xmlns:a16="http://schemas.microsoft.com/office/drawing/2014/main" xmlns="" val="1599895407"/>
                    </a:ext>
                  </a:extLst>
                </a:gridCol>
                <a:gridCol w="1327147">
                  <a:extLst>
                    <a:ext uri="{9D8B030D-6E8A-4147-A177-3AD203B41FA5}">
                      <a16:colId xmlns:a16="http://schemas.microsoft.com/office/drawing/2014/main" xmlns="" val="3837272569"/>
                    </a:ext>
                  </a:extLst>
                </a:gridCol>
                <a:gridCol w="778271">
                  <a:extLst>
                    <a:ext uri="{9D8B030D-6E8A-4147-A177-3AD203B41FA5}">
                      <a16:colId xmlns:a16="http://schemas.microsoft.com/office/drawing/2014/main" xmlns="" val="603418794"/>
                    </a:ext>
                  </a:extLst>
                </a:gridCol>
              </a:tblGrid>
              <a:tr h="219459">
                <a:tc>
                  <a:txBody>
                    <a:bodyPr/>
                    <a:lstStyle/>
                    <a:p>
                      <a:pPr algn="ctr" rtl="0"/>
                      <a:r>
                        <a:rPr lang="en-US" sz="1100" b="0" dirty="0">
                          <a:solidFill>
                            <a:sysClr val="windowText" lastClr="000000"/>
                          </a:solidFill>
                        </a:rPr>
                        <a:t>0</a:t>
                      </a:r>
                    </a:p>
                  </a:txBody>
                  <a:tcPr marL="47936" marR="47936" marT="24005" marB="24005">
                    <a:noFill/>
                  </a:tcPr>
                </a:tc>
                <a:tc>
                  <a:txBody>
                    <a:bodyPr/>
                    <a:lstStyle/>
                    <a:p>
                      <a:pPr algn="ctr" rtl="0"/>
                      <a:r>
                        <a:rPr lang="en-US" sz="1100" b="0" dirty="0">
                          <a:solidFill>
                            <a:sysClr val="windowText" lastClr="000000"/>
                          </a:solidFill>
                        </a:rPr>
                        <a:t>1</a:t>
                      </a:r>
                    </a:p>
                  </a:txBody>
                  <a:tcPr marL="47936" marR="47936" marT="24005" marB="24005">
                    <a:noFill/>
                  </a:tcPr>
                </a:tc>
                <a:tc>
                  <a:txBody>
                    <a:bodyPr/>
                    <a:lstStyle/>
                    <a:p>
                      <a:pPr algn="ctr" rtl="0"/>
                      <a:r>
                        <a:rPr lang="en-US" sz="1100" b="0" dirty="0">
                          <a:solidFill>
                            <a:sysClr val="windowText" lastClr="000000"/>
                          </a:solidFill>
                        </a:rPr>
                        <a:t>……..</a:t>
                      </a:r>
                    </a:p>
                  </a:txBody>
                  <a:tcPr marL="47936" marR="47936" marT="24005" marB="24005">
                    <a:noFill/>
                  </a:tcPr>
                </a:tc>
                <a:tc>
                  <a:txBody>
                    <a:bodyPr/>
                    <a:lstStyle/>
                    <a:p>
                      <a:pPr algn="ctr" rtl="0"/>
                      <a:r>
                        <a:rPr lang="en-US" sz="1100" b="0" dirty="0">
                          <a:solidFill>
                            <a:sysClr val="windowText" lastClr="000000"/>
                          </a:solidFill>
                        </a:rPr>
                        <a:t>m - 1</a:t>
                      </a:r>
                    </a:p>
                  </a:txBody>
                  <a:tcPr marL="47936" marR="47936" marT="24005" marB="24005">
                    <a:noFill/>
                  </a:tcPr>
                </a:tc>
                <a:extLst>
                  <a:ext uri="{0D108BD9-81ED-4DB2-BD59-A6C34878D82A}">
                    <a16:rowId xmlns:a16="http://schemas.microsoft.com/office/drawing/2014/main" xmlns="" val="487580179"/>
                  </a:ext>
                </a:extLst>
              </a:tr>
            </a:tbl>
          </a:graphicData>
        </a:graphic>
      </p:graphicFrame>
      <p:grpSp>
        <p:nvGrpSpPr>
          <p:cNvPr id="10" name="Group 9">
            <a:extLst>
              <a:ext uri="{FF2B5EF4-FFF2-40B4-BE49-F238E27FC236}">
                <a16:creationId xmlns:a16="http://schemas.microsoft.com/office/drawing/2014/main" xmlns="" id="{4D39BD96-C053-493D-AF8C-B31F0B3A59BC}"/>
              </a:ext>
            </a:extLst>
          </p:cNvPr>
          <p:cNvGrpSpPr/>
          <p:nvPr/>
        </p:nvGrpSpPr>
        <p:grpSpPr>
          <a:xfrm>
            <a:off x="4236588" y="3803270"/>
            <a:ext cx="1617844" cy="1505090"/>
            <a:chOff x="6203853" y="1684992"/>
            <a:chExt cx="1993450" cy="1553565"/>
          </a:xfrm>
        </p:grpSpPr>
        <p:sp>
          <p:nvSpPr>
            <p:cNvPr id="76" name="Oval 75">
              <a:extLst>
                <a:ext uri="{FF2B5EF4-FFF2-40B4-BE49-F238E27FC236}">
                  <a16:creationId xmlns:a16="http://schemas.microsoft.com/office/drawing/2014/main" xmlns="" id="{FEA11CD8-5C67-49BC-B3C7-7F2AE8AB202E}"/>
                </a:ext>
              </a:extLst>
            </p:cNvPr>
            <p:cNvSpPr>
              <a:spLocks noChangeAspect="1"/>
            </p:cNvSpPr>
            <p:nvPr/>
          </p:nvSpPr>
          <p:spPr>
            <a:xfrm>
              <a:off x="7051600" y="2103909"/>
              <a:ext cx="59445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e1</a:t>
              </a:r>
            </a:p>
          </p:txBody>
        </p:sp>
        <p:sp>
          <p:nvSpPr>
            <p:cNvPr id="77" name="Oval 76">
              <a:extLst>
                <a:ext uri="{FF2B5EF4-FFF2-40B4-BE49-F238E27FC236}">
                  <a16:creationId xmlns:a16="http://schemas.microsoft.com/office/drawing/2014/main" xmlns="" id="{89E5A955-682A-4DC5-BF82-1A12D95334D1}"/>
                </a:ext>
              </a:extLst>
            </p:cNvPr>
            <p:cNvSpPr>
              <a:spLocks noChangeAspect="1"/>
            </p:cNvSpPr>
            <p:nvPr/>
          </p:nvSpPr>
          <p:spPr>
            <a:xfrm>
              <a:off x="6599301" y="2478903"/>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e2</a:t>
              </a:r>
            </a:p>
          </p:txBody>
        </p:sp>
        <p:sp>
          <p:nvSpPr>
            <p:cNvPr id="78" name="Oval 77">
              <a:extLst>
                <a:ext uri="{FF2B5EF4-FFF2-40B4-BE49-F238E27FC236}">
                  <a16:creationId xmlns:a16="http://schemas.microsoft.com/office/drawing/2014/main" xmlns="" id="{6CE71590-BFC2-46EA-8301-88AC9CA00242}"/>
                </a:ext>
              </a:extLst>
            </p:cNvPr>
            <p:cNvSpPr>
              <a:spLocks noChangeAspect="1"/>
            </p:cNvSpPr>
            <p:nvPr/>
          </p:nvSpPr>
          <p:spPr>
            <a:xfrm>
              <a:off x="7033846" y="2882717"/>
              <a:ext cx="578328"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ysClr val="windowText" lastClr="000000"/>
                  </a:solidFill>
                </a:rPr>
                <a:t>e4</a:t>
              </a:r>
            </a:p>
          </p:txBody>
        </p:sp>
        <p:sp>
          <p:nvSpPr>
            <p:cNvPr id="79" name="Oval 78">
              <a:extLst>
                <a:ext uri="{FF2B5EF4-FFF2-40B4-BE49-F238E27FC236}">
                  <a16:creationId xmlns:a16="http://schemas.microsoft.com/office/drawing/2014/main" xmlns="" id="{7A433B37-944D-490E-BF87-808391F7CFD5}"/>
                </a:ext>
              </a:extLst>
            </p:cNvPr>
            <p:cNvSpPr>
              <a:spLocks noChangeAspect="1"/>
            </p:cNvSpPr>
            <p:nvPr/>
          </p:nvSpPr>
          <p:spPr>
            <a:xfrm>
              <a:off x="7618975" y="2478903"/>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e5</a:t>
              </a:r>
            </a:p>
          </p:txBody>
        </p:sp>
        <p:sp>
          <p:nvSpPr>
            <p:cNvPr id="80" name="Oval 79">
              <a:extLst>
                <a:ext uri="{FF2B5EF4-FFF2-40B4-BE49-F238E27FC236}">
                  <a16:creationId xmlns:a16="http://schemas.microsoft.com/office/drawing/2014/main" xmlns="" id="{B0674270-57D1-4050-AD7B-B2A0F2B1439C}"/>
                </a:ext>
              </a:extLst>
            </p:cNvPr>
            <p:cNvSpPr>
              <a:spLocks noChangeAspect="1"/>
            </p:cNvSpPr>
            <p:nvPr/>
          </p:nvSpPr>
          <p:spPr>
            <a:xfrm>
              <a:off x="6203853" y="2882717"/>
              <a:ext cx="578328"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e3</a:t>
              </a:r>
            </a:p>
          </p:txBody>
        </p:sp>
        <p:cxnSp>
          <p:nvCxnSpPr>
            <p:cNvPr id="81" name="Straight Arrow Connector 80">
              <a:extLst>
                <a:ext uri="{FF2B5EF4-FFF2-40B4-BE49-F238E27FC236}">
                  <a16:creationId xmlns:a16="http://schemas.microsoft.com/office/drawing/2014/main" xmlns="" id="{08C6F2A6-E3DC-48FF-93B1-0E08BCB8D1A8}"/>
                </a:ext>
              </a:extLst>
            </p:cNvPr>
            <p:cNvCxnSpPr>
              <a:cxnSpLocks noChangeAspect="1"/>
              <a:stCxn id="76" idx="3"/>
              <a:endCxn id="77" idx="7"/>
            </p:cNvCxnSpPr>
            <p:nvPr/>
          </p:nvCxnSpPr>
          <p:spPr>
            <a:xfrm flipH="1">
              <a:off x="7092935" y="2416105"/>
              <a:ext cx="45720"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A18203CD-699E-4FFA-879B-E9F7F696D5B0}"/>
                </a:ext>
              </a:extLst>
            </p:cNvPr>
            <p:cNvCxnSpPr>
              <a:cxnSpLocks noChangeAspect="1"/>
              <a:stCxn id="76" idx="5"/>
              <a:endCxn id="79" idx="1"/>
            </p:cNvCxnSpPr>
            <p:nvPr/>
          </p:nvCxnSpPr>
          <p:spPr>
            <a:xfrm>
              <a:off x="7558995" y="2416105"/>
              <a:ext cx="144674"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5948B204-4549-4F60-BDB3-50F1D1E4BD6E}"/>
                </a:ext>
              </a:extLst>
            </p:cNvPr>
            <p:cNvCxnSpPr>
              <a:cxnSpLocks noChangeAspect="1"/>
              <a:stCxn id="77" idx="3"/>
              <a:endCxn id="80" idx="7"/>
            </p:cNvCxnSpPr>
            <p:nvPr/>
          </p:nvCxnSpPr>
          <p:spPr>
            <a:xfrm>
              <a:off x="6683995" y="2761659"/>
              <a:ext cx="13492" cy="173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2710E3E0-24C9-43C0-A1C4-B28C951963ED}"/>
                </a:ext>
              </a:extLst>
            </p:cNvPr>
            <p:cNvCxnSpPr>
              <a:cxnSpLocks noChangeAspect="1"/>
              <a:stCxn id="77" idx="5"/>
              <a:endCxn id="78" idx="1"/>
            </p:cNvCxnSpPr>
            <p:nvPr/>
          </p:nvCxnSpPr>
          <p:spPr>
            <a:xfrm>
              <a:off x="7092935" y="2761659"/>
              <a:ext cx="25605" cy="173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xmlns="" id="{0FD792F0-FFDD-4331-9FA1-FF13048200EC}"/>
                </a:ext>
              </a:extLst>
            </p:cNvPr>
            <p:cNvCxnSpPr>
              <a:cxnSpLocks/>
              <a:endCxn id="76" idx="0"/>
            </p:cNvCxnSpPr>
            <p:nvPr/>
          </p:nvCxnSpPr>
          <p:spPr>
            <a:xfrm>
              <a:off x="7332005" y="1684992"/>
              <a:ext cx="16820" cy="41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xmlns="" id="{1A8BF474-0D61-4FFF-A76C-61406EA639E7}"/>
              </a:ext>
            </a:extLst>
          </p:cNvPr>
          <p:cNvSpPr txBox="1"/>
          <p:nvPr/>
        </p:nvSpPr>
        <p:spPr>
          <a:xfrm>
            <a:off x="1800226" y="3429002"/>
            <a:ext cx="1459919" cy="715581"/>
          </a:xfrm>
          <a:prstGeom prst="rect">
            <a:avLst/>
          </a:prstGeom>
          <a:noFill/>
        </p:spPr>
        <p:txBody>
          <a:bodyPr wrap="square" rtlCol="0">
            <a:spAutoFit/>
          </a:bodyPr>
          <a:lstStyle/>
          <a:p>
            <a:pPr algn="ctr"/>
            <a:r>
              <a:rPr lang="en-US" sz="1350" dirty="0">
                <a:solidFill>
                  <a:srgbClr val="E7E6E6">
                    <a:lumMod val="90000"/>
                  </a:srgbClr>
                </a:solidFill>
              </a:rPr>
              <a:t>Expected height of the skewed tree  </a:t>
            </a:r>
          </a:p>
        </p:txBody>
      </p:sp>
      <p:grpSp>
        <p:nvGrpSpPr>
          <p:cNvPr id="56" name="Group 55">
            <a:extLst>
              <a:ext uri="{FF2B5EF4-FFF2-40B4-BE49-F238E27FC236}">
                <a16:creationId xmlns:a16="http://schemas.microsoft.com/office/drawing/2014/main" xmlns="" id="{FD934286-10D6-4B2B-B0DF-850886C89347}"/>
              </a:ext>
            </a:extLst>
          </p:cNvPr>
          <p:cNvGrpSpPr/>
          <p:nvPr/>
        </p:nvGrpSpPr>
        <p:grpSpPr>
          <a:xfrm>
            <a:off x="5920365" y="3838981"/>
            <a:ext cx="1296907" cy="1519710"/>
            <a:chOff x="6599301" y="1684992"/>
            <a:chExt cx="1598002" cy="1568656"/>
          </a:xfrm>
        </p:grpSpPr>
        <p:sp>
          <p:nvSpPr>
            <p:cNvPr id="57" name="Oval 56">
              <a:extLst>
                <a:ext uri="{FF2B5EF4-FFF2-40B4-BE49-F238E27FC236}">
                  <a16:creationId xmlns:a16="http://schemas.microsoft.com/office/drawing/2014/main" xmlns="" id="{4C8EEDEE-481D-4665-851D-3B9279AD2582}"/>
                </a:ext>
              </a:extLst>
            </p:cNvPr>
            <p:cNvSpPr>
              <a:spLocks noChangeAspect="1"/>
            </p:cNvSpPr>
            <p:nvPr/>
          </p:nvSpPr>
          <p:spPr>
            <a:xfrm>
              <a:off x="7051600" y="2103909"/>
              <a:ext cx="59445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e6</a:t>
              </a:r>
            </a:p>
          </p:txBody>
        </p:sp>
        <p:sp>
          <p:nvSpPr>
            <p:cNvPr id="58" name="Oval 57">
              <a:extLst>
                <a:ext uri="{FF2B5EF4-FFF2-40B4-BE49-F238E27FC236}">
                  <a16:creationId xmlns:a16="http://schemas.microsoft.com/office/drawing/2014/main" xmlns="" id="{01C4DDF4-601A-4BC2-90ED-E13AF14E8F55}"/>
                </a:ext>
              </a:extLst>
            </p:cNvPr>
            <p:cNvSpPr>
              <a:spLocks noChangeAspect="1"/>
            </p:cNvSpPr>
            <p:nvPr/>
          </p:nvSpPr>
          <p:spPr>
            <a:xfrm>
              <a:off x="6599301" y="2478903"/>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e7</a:t>
              </a:r>
            </a:p>
          </p:txBody>
        </p:sp>
        <p:sp>
          <p:nvSpPr>
            <p:cNvPr id="59" name="Oval 58">
              <a:extLst>
                <a:ext uri="{FF2B5EF4-FFF2-40B4-BE49-F238E27FC236}">
                  <a16:creationId xmlns:a16="http://schemas.microsoft.com/office/drawing/2014/main" xmlns="" id="{CB5C7918-E127-4E43-B11D-6EC333E1194C}"/>
                </a:ext>
              </a:extLst>
            </p:cNvPr>
            <p:cNvSpPr>
              <a:spLocks noChangeAspect="1"/>
            </p:cNvSpPr>
            <p:nvPr/>
          </p:nvSpPr>
          <p:spPr>
            <a:xfrm>
              <a:off x="6799863" y="2897808"/>
              <a:ext cx="578327"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e10</a:t>
              </a:r>
            </a:p>
          </p:txBody>
        </p:sp>
        <p:sp>
          <p:nvSpPr>
            <p:cNvPr id="60" name="Oval 59">
              <a:extLst>
                <a:ext uri="{FF2B5EF4-FFF2-40B4-BE49-F238E27FC236}">
                  <a16:creationId xmlns:a16="http://schemas.microsoft.com/office/drawing/2014/main" xmlns="" id="{1D90E42D-7E95-4C98-8DB9-22AFA8469D9D}"/>
                </a:ext>
              </a:extLst>
            </p:cNvPr>
            <p:cNvSpPr>
              <a:spLocks noChangeAspect="1"/>
            </p:cNvSpPr>
            <p:nvPr/>
          </p:nvSpPr>
          <p:spPr>
            <a:xfrm>
              <a:off x="7618975" y="2478903"/>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e8</a:t>
              </a:r>
            </a:p>
          </p:txBody>
        </p:sp>
        <p:sp>
          <p:nvSpPr>
            <p:cNvPr id="61" name="Oval 60">
              <a:extLst>
                <a:ext uri="{FF2B5EF4-FFF2-40B4-BE49-F238E27FC236}">
                  <a16:creationId xmlns:a16="http://schemas.microsoft.com/office/drawing/2014/main" xmlns="" id="{E12DF152-D6DA-4237-942B-44C565124092}"/>
                </a:ext>
              </a:extLst>
            </p:cNvPr>
            <p:cNvSpPr>
              <a:spLocks noChangeAspect="1"/>
            </p:cNvSpPr>
            <p:nvPr/>
          </p:nvSpPr>
          <p:spPr>
            <a:xfrm>
              <a:off x="7437781" y="2882717"/>
              <a:ext cx="578327"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e9</a:t>
              </a:r>
            </a:p>
          </p:txBody>
        </p:sp>
        <p:cxnSp>
          <p:nvCxnSpPr>
            <p:cNvPr id="62" name="Straight Arrow Connector 61">
              <a:extLst>
                <a:ext uri="{FF2B5EF4-FFF2-40B4-BE49-F238E27FC236}">
                  <a16:creationId xmlns:a16="http://schemas.microsoft.com/office/drawing/2014/main" xmlns="" id="{63684BC2-68D0-4255-86E7-AFEEFA74D0B5}"/>
                </a:ext>
              </a:extLst>
            </p:cNvPr>
            <p:cNvCxnSpPr>
              <a:cxnSpLocks noChangeAspect="1"/>
              <a:stCxn id="57" idx="3"/>
              <a:endCxn id="58" idx="7"/>
            </p:cNvCxnSpPr>
            <p:nvPr/>
          </p:nvCxnSpPr>
          <p:spPr>
            <a:xfrm flipH="1">
              <a:off x="7092935" y="2416105"/>
              <a:ext cx="45720"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AE8F5743-87F6-45B3-BC95-1B8A35BDD2A9}"/>
                </a:ext>
              </a:extLst>
            </p:cNvPr>
            <p:cNvCxnSpPr>
              <a:cxnSpLocks noChangeAspect="1"/>
              <a:stCxn id="57" idx="5"/>
              <a:endCxn id="60" idx="1"/>
            </p:cNvCxnSpPr>
            <p:nvPr/>
          </p:nvCxnSpPr>
          <p:spPr>
            <a:xfrm>
              <a:off x="7558995" y="2416105"/>
              <a:ext cx="144674"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DB85B83F-55D8-4A86-94DE-E6C2D6901845}"/>
                </a:ext>
              </a:extLst>
            </p:cNvPr>
            <p:cNvCxnSpPr>
              <a:cxnSpLocks noChangeAspect="1"/>
              <a:stCxn id="60" idx="3"/>
              <a:endCxn id="61" idx="1"/>
            </p:cNvCxnSpPr>
            <p:nvPr/>
          </p:nvCxnSpPr>
          <p:spPr>
            <a:xfrm flipH="1">
              <a:off x="7522475" y="2761659"/>
              <a:ext cx="181194" cy="173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B8E1CD9C-18FE-4323-A390-97ABA30BDB79}"/>
                </a:ext>
              </a:extLst>
            </p:cNvPr>
            <p:cNvCxnSpPr>
              <a:cxnSpLocks noChangeAspect="1"/>
              <a:stCxn id="58" idx="5"/>
              <a:endCxn id="59" idx="7"/>
            </p:cNvCxnSpPr>
            <p:nvPr/>
          </p:nvCxnSpPr>
          <p:spPr>
            <a:xfrm>
              <a:off x="7092934" y="2761659"/>
              <a:ext cx="200562" cy="18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3BCC9229-642C-4D5A-BC0F-358D3B6521CC}"/>
                </a:ext>
              </a:extLst>
            </p:cNvPr>
            <p:cNvCxnSpPr>
              <a:cxnSpLocks/>
              <a:endCxn id="57" idx="0"/>
            </p:cNvCxnSpPr>
            <p:nvPr/>
          </p:nvCxnSpPr>
          <p:spPr>
            <a:xfrm>
              <a:off x="7332005" y="1684992"/>
              <a:ext cx="16820" cy="41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xmlns="" id="{8EF38E24-B5D2-449E-9394-D5333D029456}"/>
              </a:ext>
            </a:extLst>
          </p:cNvPr>
          <p:cNvGrpSpPr/>
          <p:nvPr/>
        </p:nvGrpSpPr>
        <p:grpSpPr>
          <a:xfrm flipH="1">
            <a:off x="7258698" y="3743693"/>
            <a:ext cx="1839138" cy="1710962"/>
            <a:chOff x="6203853" y="1684992"/>
            <a:chExt cx="1993450" cy="1553565"/>
          </a:xfrm>
        </p:grpSpPr>
        <p:sp>
          <p:nvSpPr>
            <p:cNvPr id="68" name="Oval 67">
              <a:extLst>
                <a:ext uri="{FF2B5EF4-FFF2-40B4-BE49-F238E27FC236}">
                  <a16:creationId xmlns:a16="http://schemas.microsoft.com/office/drawing/2014/main" xmlns="" id="{9B48AD24-D58B-4978-A06B-C2CD9D79B1F9}"/>
                </a:ext>
              </a:extLst>
            </p:cNvPr>
            <p:cNvSpPr>
              <a:spLocks noChangeAspect="1"/>
            </p:cNvSpPr>
            <p:nvPr/>
          </p:nvSpPr>
          <p:spPr>
            <a:xfrm>
              <a:off x="7051602" y="2103909"/>
              <a:ext cx="594450" cy="3657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e11</a:t>
              </a:r>
            </a:p>
          </p:txBody>
        </p:sp>
        <p:sp>
          <p:nvSpPr>
            <p:cNvPr id="69" name="Oval 68">
              <a:extLst>
                <a:ext uri="{FF2B5EF4-FFF2-40B4-BE49-F238E27FC236}">
                  <a16:creationId xmlns:a16="http://schemas.microsoft.com/office/drawing/2014/main" xmlns="" id="{F156DA4C-02B8-411D-847F-7A5C646DFD6A}"/>
                </a:ext>
              </a:extLst>
            </p:cNvPr>
            <p:cNvSpPr>
              <a:spLocks noChangeAspect="1"/>
            </p:cNvSpPr>
            <p:nvPr/>
          </p:nvSpPr>
          <p:spPr>
            <a:xfrm>
              <a:off x="6599300" y="2478902"/>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e13</a:t>
              </a:r>
            </a:p>
          </p:txBody>
        </p:sp>
        <p:sp>
          <p:nvSpPr>
            <p:cNvPr id="70" name="Oval 69">
              <a:extLst>
                <a:ext uri="{FF2B5EF4-FFF2-40B4-BE49-F238E27FC236}">
                  <a16:creationId xmlns:a16="http://schemas.microsoft.com/office/drawing/2014/main" xmlns="" id="{B75AF8D1-339D-43C2-ABC8-B096A1A2400B}"/>
                </a:ext>
              </a:extLst>
            </p:cNvPr>
            <p:cNvSpPr>
              <a:spLocks noChangeAspect="1"/>
            </p:cNvSpPr>
            <p:nvPr/>
          </p:nvSpPr>
          <p:spPr>
            <a:xfrm>
              <a:off x="7033847" y="2882717"/>
              <a:ext cx="578328"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e14</a:t>
              </a:r>
            </a:p>
          </p:txBody>
        </p:sp>
        <p:sp>
          <p:nvSpPr>
            <p:cNvPr id="71" name="Oval 70">
              <a:extLst>
                <a:ext uri="{FF2B5EF4-FFF2-40B4-BE49-F238E27FC236}">
                  <a16:creationId xmlns:a16="http://schemas.microsoft.com/office/drawing/2014/main" xmlns="" id="{7A9C9306-2791-442B-B98F-A98E992D38C9}"/>
                </a:ext>
              </a:extLst>
            </p:cNvPr>
            <p:cNvSpPr>
              <a:spLocks noChangeAspect="1"/>
            </p:cNvSpPr>
            <p:nvPr/>
          </p:nvSpPr>
          <p:spPr>
            <a:xfrm>
              <a:off x="7618975" y="2478902"/>
              <a:ext cx="578328" cy="3312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rPr>
                <a:t>e12</a:t>
              </a:r>
            </a:p>
          </p:txBody>
        </p:sp>
        <p:sp>
          <p:nvSpPr>
            <p:cNvPr id="72" name="Oval 71">
              <a:extLst>
                <a:ext uri="{FF2B5EF4-FFF2-40B4-BE49-F238E27FC236}">
                  <a16:creationId xmlns:a16="http://schemas.microsoft.com/office/drawing/2014/main" xmlns="" id="{AE6BD24C-0BDD-4368-9FF6-B84B3394DA7B}"/>
                </a:ext>
              </a:extLst>
            </p:cNvPr>
            <p:cNvSpPr>
              <a:spLocks noChangeAspect="1"/>
            </p:cNvSpPr>
            <p:nvPr/>
          </p:nvSpPr>
          <p:spPr>
            <a:xfrm>
              <a:off x="6203853" y="2882717"/>
              <a:ext cx="578328" cy="35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ysClr val="windowText" lastClr="000000"/>
                  </a:solidFill>
                </a:rPr>
                <a:t>en</a:t>
              </a:r>
              <a:endParaRPr lang="en-US" sz="1000" dirty="0">
                <a:solidFill>
                  <a:sysClr val="windowText" lastClr="000000"/>
                </a:solidFill>
              </a:endParaRPr>
            </a:p>
          </p:txBody>
        </p:sp>
        <p:cxnSp>
          <p:nvCxnSpPr>
            <p:cNvPr id="73" name="Straight Arrow Connector 72">
              <a:extLst>
                <a:ext uri="{FF2B5EF4-FFF2-40B4-BE49-F238E27FC236}">
                  <a16:creationId xmlns:a16="http://schemas.microsoft.com/office/drawing/2014/main" xmlns="" id="{7316EDA5-137D-479E-B9B1-1FAA48F14F62}"/>
                </a:ext>
              </a:extLst>
            </p:cNvPr>
            <p:cNvCxnSpPr>
              <a:cxnSpLocks noChangeAspect="1"/>
              <a:stCxn id="68" idx="3"/>
              <a:endCxn id="69" idx="7"/>
            </p:cNvCxnSpPr>
            <p:nvPr/>
          </p:nvCxnSpPr>
          <p:spPr>
            <a:xfrm flipH="1">
              <a:off x="7092935" y="2416105"/>
              <a:ext cx="45720"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19A5B762-8920-4E79-8EE8-330F864C8310}"/>
                </a:ext>
              </a:extLst>
            </p:cNvPr>
            <p:cNvCxnSpPr>
              <a:cxnSpLocks noChangeAspect="1"/>
              <a:stCxn id="68" idx="5"/>
              <a:endCxn id="71" idx="1"/>
            </p:cNvCxnSpPr>
            <p:nvPr/>
          </p:nvCxnSpPr>
          <p:spPr>
            <a:xfrm>
              <a:off x="7558995" y="2416105"/>
              <a:ext cx="144674" cy="11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xmlns="" id="{33048FC1-A88B-4C60-81C0-C2AEF8EA96C9}"/>
                </a:ext>
              </a:extLst>
            </p:cNvPr>
            <p:cNvCxnSpPr>
              <a:cxnSpLocks noChangeAspect="1"/>
              <a:stCxn id="69" idx="3"/>
              <a:endCxn id="72" idx="7"/>
            </p:cNvCxnSpPr>
            <p:nvPr/>
          </p:nvCxnSpPr>
          <p:spPr>
            <a:xfrm>
              <a:off x="6683995" y="2761659"/>
              <a:ext cx="13492" cy="173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0F84EC72-C159-4431-860A-A7C6FA6CF3A5}"/>
                </a:ext>
              </a:extLst>
            </p:cNvPr>
            <p:cNvCxnSpPr>
              <a:cxnSpLocks noChangeAspect="1"/>
              <a:stCxn id="69" idx="5"/>
              <a:endCxn id="70" idx="1"/>
            </p:cNvCxnSpPr>
            <p:nvPr/>
          </p:nvCxnSpPr>
          <p:spPr>
            <a:xfrm>
              <a:off x="7092935" y="2761659"/>
              <a:ext cx="25605" cy="173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4C79743E-2C55-49AE-937D-B1EA8912A882}"/>
                </a:ext>
              </a:extLst>
            </p:cNvPr>
            <p:cNvCxnSpPr>
              <a:cxnSpLocks/>
              <a:endCxn id="68" idx="0"/>
            </p:cNvCxnSpPr>
            <p:nvPr/>
          </p:nvCxnSpPr>
          <p:spPr>
            <a:xfrm>
              <a:off x="7332005" y="1684992"/>
              <a:ext cx="16820" cy="41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7" name="TextBox 96">
            <a:extLst>
              <a:ext uri="{FF2B5EF4-FFF2-40B4-BE49-F238E27FC236}">
                <a16:creationId xmlns:a16="http://schemas.microsoft.com/office/drawing/2014/main" xmlns="" id="{8C6BC7E0-CD93-454C-A8AB-F1663F4976F3}"/>
              </a:ext>
            </a:extLst>
          </p:cNvPr>
          <p:cNvSpPr txBox="1"/>
          <p:nvPr/>
        </p:nvSpPr>
        <p:spPr>
          <a:xfrm>
            <a:off x="1748453" y="5260659"/>
            <a:ext cx="1563462" cy="507831"/>
          </a:xfrm>
          <a:prstGeom prst="rect">
            <a:avLst/>
          </a:prstGeom>
          <a:noFill/>
        </p:spPr>
        <p:txBody>
          <a:bodyPr wrap="square" rtlCol="0">
            <a:spAutoFit/>
          </a:bodyPr>
          <a:lstStyle/>
          <a:p>
            <a:pPr algn="ctr"/>
            <a:r>
              <a:rPr lang="en-US" sz="1350" dirty="0">
                <a:solidFill>
                  <a:srgbClr val="5A78AD"/>
                </a:solidFill>
              </a:rPr>
              <a:t>Expected number of nodes in the tree  </a:t>
            </a:r>
          </a:p>
        </p:txBody>
      </p:sp>
    </p:spTree>
    <p:extLst>
      <p:ext uri="{BB962C8B-B14F-4D97-AF65-F5344CB8AC3E}">
        <p14:creationId xmlns:p14="http://schemas.microsoft.com/office/powerpoint/2010/main" val="405794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4015AC2-27B8-4094-881A-AC0097875B34}"/>
              </a:ext>
            </a:extLst>
          </p:cNvPr>
          <p:cNvSpPr/>
          <p:nvPr/>
        </p:nvSpPr>
        <p:spPr>
          <a:xfrm>
            <a:off x="379829" y="1654536"/>
            <a:ext cx="8401050" cy="553998"/>
          </a:xfrm>
          <a:prstGeom prst="rect">
            <a:avLst/>
          </a:prstGeom>
        </p:spPr>
        <p:txBody>
          <a:bodyPr wrap="square">
            <a:spAutoFit/>
          </a:bodyPr>
          <a:lstStyle/>
          <a:p>
            <a:pPr algn="just"/>
            <a:r>
              <a:rPr lang="en-US" sz="1500" dirty="0">
                <a:solidFill>
                  <a:srgbClr val="000000"/>
                </a:solidFill>
                <a:latin typeface="ff2"/>
              </a:rPr>
              <a:t>by the analysis of separate chaining with BST we knew that the complexities of all the operations of hashing is going  to be better except case1 of the worst case (</a:t>
            </a:r>
            <a:r>
              <a:rPr lang="en-US" sz="1500" dirty="0">
                <a:solidFill>
                  <a:srgbClr val="5B9BD5">
                    <a:lumMod val="75000"/>
                  </a:srgbClr>
                </a:solidFill>
              </a:rPr>
              <a:t>the skewed tree </a:t>
            </a:r>
            <a:r>
              <a:rPr lang="en-US" sz="1500" dirty="0">
                <a:solidFill>
                  <a:srgbClr val="000000"/>
                </a:solidFill>
                <a:latin typeface="ff2"/>
              </a:rPr>
              <a:t>).</a:t>
            </a:r>
          </a:p>
        </p:txBody>
      </p:sp>
      <p:sp>
        <p:nvSpPr>
          <p:cNvPr id="6" name="TextBox 5">
            <a:extLst>
              <a:ext uri="{FF2B5EF4-FFF2-40B4-BE49-F238E27FC236}">
                <a16:creationId xmlns:a16="http://schemas.microsoft.com/office/drawing/2014/main" xmlns="" id="{01C9FB3A-DF8C-46E0-845E-1CF962DC9A71}"/>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sp>
        <p:nvSpPr>
          <p:cNvPr id="3" name="TextBox 2">
            <a:extLst>
              <a:ext uri="{FF2B5EF4-FFF2-40B4-BE49-F238E27FC236}">
                <a16:creationId xmlns:a16="http://schemas.microsoft.com/office/drawing/2014/main" xmlns="" id="{18914B13-FA61-4540-9E7D-E7BF892569A9}"/>
              </a:ext>
            </a:extLst>
          </p:cNvPr>
          <p:cNvSpPr txBox="1"/>
          <p:nvPr/>
        </p:nvSpPr>
        <p:spPr>
          <a:xfrm>
            <a:off x="379829" y="2446566"/>
            <a:ext cx="4603298" cy="323165"/>
          </a:xfrm>
          <a:prstGeom prst="rect">
            <a:avLst/>
          </a:prstGeom>
          <a:noFill/>
        </p:spPr>
        <p:txBody>
          <a:bodyPr wrap="square" rtlCol="0">
            <a:spAutoFit/>
          </a:bodyPr>
          <a:lstStyle/>
          <a:p>
            <a:r>
              <a:rPr lang="en-US" sz="1350" dirty="0">
                <a:solidFill>
                  <a:prstClr val="black"/>
                </a:solidFill>
              </a:rPr>
              <a:t>We can fix this by using the </a:t>
            </a:r>
            <a:r>
              <a:rPr lang="en-US" sz="1500" b="1" dirty="0">
                <a:solidFill>
                  <a:prstClr val="black"/>
                </a:solidFill>
              </a:rPr>
              <a:t>AVL tree</a:t>
            </a:r>
            <a:endParaRPr lang="en-US" sz="1350" b="1" dirty="0">
              <a:solidFill>
                <a:prstClr val="black"/>
              </a:solidFill>
            </a:endParaRPr>
          </a:p>
        </p:txBody>
      </p:sp>
      <p:sp>
        <p:nvSpPr>
          <p:cNvPr id="5" name="Rectangle 4">
            <a:extLst>
              <a:ext uri="{FF2B5EF4-FFF2-40B4-BE49-F238E27FC236}">
                <a16:creationId xmlns:a16="http://schemas.microsoft.com/office/drawing/2014/main" xmlns="" id="{9439AC4F-524F-44D0-935D-F7CBC4939D54}"/>
              </a:ext>
            </a:extLst>
          </p:cNvPr>
          <p:cNvSpPr/>
          <p:nvPr/>
        </p:nvSpPr>
        <p:spPr>
          <a:xfrm>
            <a:off x="379829" y="2781114"/>
            <a:ext cx="3606350" cy="923330"/>
          </a:xfrm>
          <a:prstGeom prst="rect">
            <a:avLst/>
          </a:prstGeom>
        </p:spPr>
        <p:txBody>
          <a:bodyPr wrap="square">
            <a:spAutoFit/>
          </a:bodyPr>
          <a:lstStyle/>
          <a:p>
            <a:pPr algn="just"/>
            <a:r>
              <a:rPr lang="en-US" sz="1350" b="1" dirty="0">
                <a:solidFill>
                  <a:prstClr val="black"/>
                </a:solidFill>
                <a:latin typeface="urw-din"/>
              </a:rPr>
              <a:t>AVL tree </a:t>
            </a:r>
            <a:r>
              <a:rPr lang="en-US" sz="1350" dirty="0">
                <a:solidFill>
                  <a:prstClr val="black"/>
                </a:solidFill>
                <a:latin typeface="urw-din"/>
              </a:rPr>
              <a:t>is a self-balancing Binary Search Tree (BST) where the difference between heights of left and right subtrees cannot be more than one for all nodes.</a:t>
            </a:r>
            <a:endParaRPr lang="en-US" sz="1350" dirty="0">
              <a:solidFill>
                <a:prstClr val="black"/>
              </a:solidFill>
            </a:endParaRPr>
          </a:p>
        </p:txBody>
      </p:sp>
      <p:grpSp>
        <p:nvGrpSpPr>
          <p:cNvPr id="7" name="Group 6">
            <a:extLst>
              <a:ext uri="{FF2B5EF4-FFF2-40B4-BE49-F238E27FC236}">
                <a16:creationId xmlns:a16="http://schemas.microsoft.com/office/drawing/2014/main" xmlns="" id="{2C847FEA-2BBD-439D-B8EC-4F3401A261BE}"/>
              </a:ext>
            </a:extLst>
          </p:cNvPr>
          <p:cNvGrpSpPr/>
          <p:nvPr/>
        </p:nvGrpSpPr>
        <p:grpSpPr>
          <a:xfrm>
            <a:off x="7562147" y="4547406"/>
            <a:ext cx="566144" cy="505498"/>
            <a:chOff x="9081381" y="3262712"/>
            <a:chExt cx="754858" cy="673997"/>
          </a:xfrm>
        </p:grpSpPr>
        <p:sp>
          <p:nvSpPr>
            <p:cNvPr id="8" name="Oval 7">
              <a:extLst>
                <a:ext uri="{FF2B5EF4-FFF2-40B4-BE49-F238E27FC236}">
                  <a16:creationId xmlns:a16="http://schemas.microsoft.com/office/drawing/2014/main" xmlns="" id="{79F6C44F-E81B-4A21-9B1D-A2196CD240BE}"/>
                </a:ext>
              </a:extLst>
            </p:cNvPr>
            <p:cNvSpPr/>
            <p:nvPr/>
          </p:nvSpPr>
          <p:spPr>
            <a:xfrm>
              <a:off x="9273531" y="3374001"/>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70</a:t>
              </a:r>
            </a:p>
          </p:txBody>
        </p:sp>
        <p:cxnSp>
          <p:nvCxnSpPr>
            <p:cNvPr id="9" name="Straight Arrow Connector 8">
              <a:extLst>
                <a:ext uri="{FF2B5EF4-FFF2-40B4-BE49-F238E27FC236}">
                  <a16:creationId xmlns:a16="http://schemas.microsoft.com/office/drawing/2014/main" xmlns="" id="{7C8BB40E-0570-4948-A331-5A94A5D7A2C7}"/>
                </a:ext>
              </a:extLst>
            </p:cNvPr>
            <p:cNvCxnSpPr>
              <a:cxnSpLocks/>
              <a:stCxn id="11" idx="5"/>
              <a:endCxn id="8" idx="1"/>
            </p:cNvCxnSpPr>
            <p:nvPr/>
          </p:nvCxnSpPr>
          <p:spPr>
            <a:xfrm>
              <a:off x="9081381" y="3262712"/>
              <a:ext cx="274557" cy="19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xmlns="" id="{4F579233-73E1-4ABF-8B9A-2DEF44F4F4B3}"/>
              </a:ext>
            </a:extLst>
          </p:cNvPr>
          <p:cNvGrpSpPr/>
          <p:nvPr/>
        </p:nvGrpSpPr>
        <p:grpSpPr>
          <a:xfrm>
            <a:off x="6703245" y="4100367"/>
            <a:ext cx="920708" cy="508844"/>
            <a:chOff x="7936178" y="2681391"/>
            <a:chExt cx="1227610" cy="678458"/>
          </a:xfrm>
        </p:grpSpPr>
        <p:sp>
          <p:nvSpPr>
            <p:cNvPr id="11" name="Oval 10">
              <a:extLst>
                <a:ext uri="{FF2B5EF4-FFF2-40B4-BE49-F238E27FC236}">
                  <a16:creationId xmlns:a16="http://schemas.microsoft.com/office/drawing/2014/main" xmlns="" id="{4E7CAF58-63D4-4EEB-B793-A480AB5F4FDC}"/>
                </a:ext>
              </a:extLst>
            </p:cNvPr>
            <p:cNvSpPr/>
            <p:nvPr/>
          </p:nvSpPr>
          <p:spPr>
            <a:xfrm>
              <a:off x="8601080" y="2797141"/>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60</a:t>
              </a:r>
            </a:p>
          </p:txBody>
        </p:sp>
        <p:cxnSp>
          <p:nvCxnSpPr>
            <p:cNvPr id="12" name="Straight Arrow Connector 11">
              <a:extLst>
                <a:ext uri="{FF2B5EF4-FFF2-40B4-BE49-F238E27FC236}">
                  <a16:creationId xmlns:a16="http://schemas.microsoft.com/office/drawing/2014/main" xmlns="" id="{275E408D-B293-4C90-A2F7-BC17801E1088}"/>
                </a:ext>
              </a:extLst>
            </p:cNvPr>
            <p:cNvCxnSpPr>
              <a:cxnSpLocks/>
              <a:stCxn id="17" idx="5"/>
              <a:endCxn id="11" idx="1"/>
            </p:cNvCxnSpPr>
            <p:nvPr/>
          </p:nvCxnSpPr>
          <p:spPr>
            <a:xfrm>
              <a:off x="7936178" y="2681391"/>
              <a:ext cx="747309" cy="198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FD84AF49-EBC8-474D-9FB1-E52A712AD4F9}"/>
              </a:ext>
            </a:extLst>
          </p:cNvPr>
          <p:cNvGrpSpPr/>
          <p:nvPr/>
        </p:nvGrpSpPr>
        <p:grpSpPr>
          <a:xfrm>
            <a:off x="8066486" y="4991098"/>
            <a:ext cx="528551" cy="488624"/>
            <a:chOff x="9885100" y="2868536"/>
            <a:chExt cx="704734" cy="651499"/>
          </a:xfrm>
        </p:grpSpPr>
        <p:sp>
          <p:nvSpPr>
            <p:cNvPr id="14" name="Oval 13">
              <a:extLst>
                <a:ext uri="{FF2B5EF4-FFF2-40B4-BE49-F238E27FC236}">
                  <a16:creationId xmlns:a16="http://schemas.microsoft.com/office/drawing/2014/main" xmlns="" id="{138435C4-22D2-4FDA-9118-7124F51B145A}"/>
                </a:ext>
              </a:extLst>
            </p:cNvPr>
            <p:cNvSpPr/>
            <p:nvPr/>
          </p:nvSpPr>
          <p:spPr>
            <a:xfrm>
              <a:off x="10027126" y="2957327"/>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80</a:t>
              </a:r>
            </a:p>
          </p:txBody>
        </p:sp>
        <p:cxnSp>
          <p:nvCxnSpPr>
            <p:cNvPr id="15" name="Straight Arrow Connector 14">
              <a:extLst>
                <a:ext uri="{FF2B5EF4-FFF2-40B4-BE49-F238E27FC236}">
                  <a16:creationId xmlns:a16="http://schemas.microsoft.com/office/drawing/2014/main" xmlns="" id="{76B548F4-E558-4EA8-BD83-295D7410A7A2}"/>
                </a:ext>
              </a:extLst>
            </p:cNvPr>
            <p:cNvCxnSpPr>
              <a:cxnSpLocks/>
              <a:stCxn id="8" idx="5"/>
              <a:endCxn id="14" idx="1"/>
            </p:cNvCxnSpPr>
            <p:nvPr/>
          </p:nvCxnSpPr>
          <p:spPr>
            <a:xfrm>
              <a:off x="9885100" y="2868536"/>
              <a:ext cx="224433" cy="17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xmlns="" id="{84570462-8C2F-4024-8E41-DC03F011FA77}"/>
              </a:ext>
            </a:extLst>
          </p:cNvPr>
          <p:cNvSpPr/>
          <p:nvPr/>
        </p:nvSpPr>
        <p:spPr>
          <a:xfrm>
            <a:off x="6343020" y="3740142"/>
            <a:ext cx="422031" cy="422031"/>
          </a:xfrm>
          <a:prstGeom prst="ellipse">
            <a:avLst/>
          </a:prstGeom>
          <a:solidFill>
            <a:schemeClr val="bg1"/>
          </a:solidFill>
          <a:ln w="127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black"/>
                </a:solidFill>
              </a:rPr>
              <a:t>40</a:t>
            </a:r>
          </a:p>
        </p:txBody>
      </p:sp>
      <p:grpSp>
        <p:nvGrpSpPr>
          <p:cNvPr id="31" name="Group 30">
            <a:extLst>
              <a:ext uri="{FF2B5EF4-FFF2-40B4-BE49-F238E27FC236}">
                <a16:creationId xmlns:a16="http://schemas.microsoft.com/office/drawing/2014/main" xmlns="" id="{53573D1B-2E40-4FEF-88E5-89132BF4DAD3}"/>
              </a:ext>
            </a:extLst>
          </p:cNvPr>
          <p:cNvGrpSpPr/>
          <p:nvPr/>
        </p:nvGrpSpPr>
        <p:grpSpPr>
          <a:xfrm flipH="1">
            <a:off x="5426051" y="4100368"/>
            <a:ext cx="978775" cy="498229"/>
            <a:chOff x="7252384" y="2506861"/>
            <a:chExt cx="1305033" cy="664305"/>
          </a:xfrm>
        </p:grpSpPr>
        <p:sp>
          <p:nvSpPr>
            <p:cNvPr id="32" name="Oval 31">
              <a:extLst>
                <a:ext uri="{FF2B5EF4-FFF2-40B4-BE49-F238E27FC236}">
                  <a16:creationId xmlns:a16="http://schemas.microsoft.com/office/drawing/2014/main" xmlns="" id="{0CFD8D5A-239D-4BB7-A8D3-3CBBD6F3046F}"/>
                </a:ext>
              </a:extLst>
            </p:cNvPr>
            <p:cNvSpPr/>
            <p:nvPr/>
          </p:nvSpPr>
          <p:spPr>
            <a:xfrm>
              <a:off x="7994709" y="2608458"/>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20</a:t>
              </a:r>
            </a:p>
          </p:txBody>
        </p:sp>
        <p:cxnSp>
          <p:nvCxnSpPr>
            <p:cNvPr id="33" name="Straight Arrow Connector 32">
              <a:extLst>
                <a:ext uri="{FF2B5EF4-FFF2-40B4-BE49-F238E27FC236}">
                  <a16:creationId xmlns:a16="http://schemas.microsoft.com/office/drawing/2014/main" xmlns="" id="{A3F3CC7B-BFF8-40A1-8E4A-8384E0386285}"/>
                </a:ext>
              </a:extLst>
            </p:cNvPr>
            <p:cNvCxnSpPr>
              <a:cxnSpLocks/>
              <a:stCxn id="17" idx="3"/>
              <a:endCxn id="32" idx="1"/>
            </p:cNvCxnSpPr>
            <p:nvPr/>
          </p:nvCxnSpPr>
          <p:spPr>
            <a:xfrm>
              <a:off x="7252384" y="2506861"/>
              <a:ext cx="824732" cy="184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xmlns="" id="{6CE99DA7-31E8-4B4D-BCC8-E32E79CD1A87}"/>
              </a:ext>
            </a:extLst>
          </p:cNvPr>
          <p:cNvGrpSpPr/>
          <p:nvPr/>
        </p:nvGrpSpPr>
        <p:grpSpPr>
          <a:xfrm>
            <a:off x="5786277" y="4536792"/>
            <a:ext cx="799499" cy="496817"/>
            <a:chOff x="7491418" y="2666876"/>
            <a:chExt cx="1065999" cy="662423"/>
          </a:xfrm>
        </p:grpSpPr>
        <p:sp>
          <p:nvSpPr>
            <p:cNvPr id="38" name="Oval 37">
              <a:extLst>
                <a:ext uri="{FF2B5EF4-FFF2-40B4-BE49-F238E27FC236}">
                  <a16:creationId xmlns:a16="http://schemas.microsoft.com/office/drawing/2014/main" xmlns="" id="{41ACDE04-AA1C-4CF6-9141-8B9BE8EAD3E1}"/>
                </a:ext>
              </a:extLst>
            </p:cNvPr>
            <p:cNvSpPr/>
            <p:nvPr/>
          </p:nvSpPr>
          <p:spPr>
            <a:xfrm>
              <a:off x="7994709" y="2766591"/>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30</a:t>
              </a:r>
            </a:p>
          </p:txBody>
        </p:sp>
        <p:cxnSp>
          <p:nvCxnSpPr>
            <p:cNvPr id="39" name="Straight Arrow Connector 38">
              <a:extLst>
                <a:ext uri="{FF2B5EF4-FFF2-40B4-BE49-F238E27FC236}">
                  <a16:creationId xmlns:a16="http://schemas.microsoft.com/office/drawing/2014/main" xmlns="" id="{44F75D00-FE13-42A8-BE50-31205A6F80F3}"/>
                </a:ext>
              </a:extLst>
            </p:cNvPr>
            <p:cNvCxnSpPr>
              <a:cxnSpLocks/>
              <a:stCxn id="32" idx="3"/>
              <a:endCxn id="38" idx="1"/>
            </p:cNvCxnSpPr>
            <p:nvPr/>
          </p:nvCxnSpPr>
          <p:spPr>
            <a:xfrm>
              <a:off x="7491418" y="2666876"/>
              <a:ext cx="585698" cy="18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7489BC94-DCE9-4643-B31F-81B5F1E7FF78}"/>
              </a:ext>
            </a:extLst>
          </p:cNvPr>
          <p:cNvGrpSpPr/>
          <p:nvPr/>
        </p:nvGrpSpPr>
        <p:grpSpPr>
          <a:xfrm flipH="1">
            <a:off x="4666075" y="4536792"/>
            <a:ext cx="821781" cy="496817"/>
            <a:chOff x="7461709" y="2637848"/>
            <a:chExt cx="1095708" cy="662423"/>
          </a:xfrm>
        </p:grpSpPr>
        <p:sp>
          <p:nvSpPr>
            <p:cNvPr id="51" name="Oval 50">
              <a:extLst>
                <a:ext uri="{FF2B5EF4-FFF2-40B4-BE49-F238E27FC236}">
                  <a16:creationId xmlns:a16="http://schemas.microsoft.com/office/drawing/2014/main" xmlns="" id="{948991C7-940B-4364-8CE0-9668642F6A65}"/>
                </a:ext>
              </a:extLst>
            </p:cNvPr>
            <p:cNvSpPr/>
            <p:nvPr/>
          </p:nvSpPr>
          <p:spPr>
            <a:xfrm>
              <a:off x="7994709" y="2737563"/>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10</a:t>
              </a:r>
            </a:p>
          </p:txBody>
        </p:sp>
        <p:cxnSp>
          <p:nvCxnSpPr>
            <p:cNvPr id="52" name="Straight Arrow Connector 51">
              <a:extLst>
                <a:ext uri="{FF2B5EF4-FFF2-40B4-BE49-F238E27FC236}">
                  <a16:creationId xmlns:a16="http://schemas.microsoft.com/office/drawing/2014/main" xmlns="" id="{75FC268C-E1DC-44C7-8E68-ECC62C780E67}"/>
                </a:ext>
              </a:extLst>
            </p:cNvPr>
            <p:cNvCxnSpPr>
              <a:cxnSpLocks/>
              <a:stCxn id="32" idx="5"/>
              <a:endCxn id="51" idx="1"/>
            </p:cNvCxnSpPr>
            <p:nvPr/>
          </p:nvCxnSpPr>
          <p:spPr>
            <a:xfrm>
              <a:off x="7461709" y="2637848"/>
              <a:ext cx="615407" cy="18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xmlns="" id="{FF6DA0C2-7DF5-4696-9C5C-D9A29BD0BA5A}"/>
              </a:ext>
            </a:extLst>
          </p:cNvPr>
          <p:cNvGrpSpPr/>
          <p:nvPr/>
        </p:nvGrpSpPr>
        <p:grpSpPr>
          <a:xfrm flipH="1">
            <a:off x="6668083" y="4547406"/>
            <a:ext cx="595645" cy="510286"/>
            <a:chOff x="7463200" y="2390749"/>
            <a:chExt cx="794193" cy="680381"/>
          </a:xfrm>
        </p:grpSpPr>
        <p:sp>
          <p:nvSpPr>
            <p:cNvPr id="55" name="Oval 54">
              <a:extLst>
                <a:ext uri="{FF2B5EF4-FFF2-40B4-BE49-F238E27FC236}">
                  <a16:creationId xmlns:a16="http://schemas.microsoft.com/office/drawing/2014/main" xmlns="" id="{AD732803-37A4-424E-9FC4-FF1D3C5679ED}"/>
                </a:ext>
              </a:extLst>
            </p:cNvPr>
            <p:cNvSpPr/>
            <p:nvPr/>
          </p:nvSpPr>
          <p:spPr>
            <a:xfrm>
              <a:off x="7694685" y="2508422"/>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50</a:t>
              </a:r>
            </a:p>
          </p:txBody>
        </p:sp>
        <p:cxnSp>
          <p:nvCxnSpPr>
            <p:cNvPr id="56" name="Straight Arrow Connector 55">
              <a:extLst>
                <a:ext uri="{FF2B5EF4-FFF2-40B4-BE49-F238E27FC236}">
                  <a16:creationId xmlns:a16="http://schemas.microsoft.com/office/drawing/2014/main" xmlns="" id="{C77A689A-19D4-4CF5-8493-96D02563C820}"/>
                </a:ext>
              </a:extLst>
            </p:cNvPr>
            <p:cNvCxnSpPr>
              <a:cxnSpLocks/>
              <a:stCxn id="11" idx="3"/>
              <a:endCxn id="55" idx="1"/>
            </p:cNvCxnSpPr>
            <p:nvPr/>
          </p:nvCxnSpPr>
          <p:spPr>
            <a:xfrm>
              <a:off x="7463200" y="2390749"/>
              <a:ext cx="313892" cy="20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7" name="Arrow: Up-Down 66">
            <a:extLst>
              <a:ext uri="{FF2B5EF4-FFF2-40B4-BE49-F238E27FC236}">
                <a16:creationId xmlns:a16="http://schemas.microsoft.com/office/drawing/2014/main" xmlns="" id="{448E469A-690F-4589-B24B-8EE41E90B9F6}"/>
              </a:ext>
            </a:extLst>
          </p:cNvPr>
          <p:cNvSpPr/>
          <p:nvPr/>
        </p:nvSpPr>
        <p:spPr>
          <a:xfrm>
            <a:off x="8635632" y="3760831"/>
            <a:ext cx="168326" cy="1303020"/>
          </a:xfrm>
          <a:prstGeom prst="upDownArrow">
            <a:avLst/>
          </a:prstGeom>
          <a:solidFill>
            <a:srgbClr val="00B050"/>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solidFill>
                <a:srgbClr val="00B050"/>
              </a:solidFill>
            </a:endParaRPr>
          </a:p>
        </p:txBody>
      </p:sp>
      <p:sp>
        <p:nvSpPr>
          <p:cNvPr id="68" name="Arrow: Up-Down 67">
            <a:extLst>
              <a:ext uri="{FF2B5EF4-FFF2-40B4-BE49-F238E27FC236}">
                <a16:creationId xmlns:a16="http://schemas.microsoft.com/office/drawing/2014/main" xmlns="" id="{E06839F7-98F2-4DCC-97D8-A8509DC23181}"/>
              </a:ext>
            </a:extLst>
          </p:cNvPr>
          <p:cNvSpPr/>
          <p:nvPr/>
        </p:nvSpPr>
        <p:spPr>
          <a:xfrm>
            <a:off x="4498302" y="3715479"/>
            <a:ext cx="139845" cy="891540"/>
          </a:xfrm>
          <a:prstGeom prst="upDownArrow">
            <a:avLst/>
          </a:prstGeom>
          <a:solidFill>
            <a:srgbClr val="00B050"/>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solidFill>
                <a:prstClr val="white"/>
              </a:solidFill>
            </a:endParaRPr>
          </a:p>
        </p:txBody>
      </p:sp>
      <p:cxnSp>
        <p:nvCxnSpPr>
          <p:cNvPr id="70" name="Straight Connector 69">
            <a:extLst>
              <a:ext uri="{FF2B5EF4-FFF2-40B4-BE49-F238E27FC236}">
                <a16:creationId xmlns:a16="http://schemas.microsoft.com/office/drawing/2014/main" xmlns="" id="{3BB733EE-5260-48EC-9CF6-98D7BBAAF0BE}"/>
              </a:ext>
            </a:extLst>
          </p:cNvPr>
          <p:cNvCxnSpPr/>
          <p:nvPr/>
        </p:nvCxnSpPr>
        <p:spPr>
          <a:xfrm>
            <a:off x="4167398" y="3726365"/>
            <a:ext cx="4793297" cy="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6667450E-322F-4BA6-AC65-A42FE7E5E2BF}"/>
              </a:ext>
            </a:extLst>
          </p:cNvPr>
          <p:cNvCxnSpPr/>
          <p:nvPr/>
        </p:nvCxnSpPr>
        <p:spPr>
          <a:xfrm>
            <a:off x="4167398" y="4151373"/>
            <a:ext cx="4793297" cy="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3B03357B-ACFD-4101-A74C-FFC053347072}"/>
              </a:ext>
            </a:extLst>
          </p:cNvPr>
          <p:cNvCxnSpPr/>
          <p:nvPr/>
        </p:nvCxnSpPr>
        <p:spPr>
          <a:xfrm>
            <a:off x="4167398" y="4597275"/>
            <a:ext cx="4793297" cy="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5C27F07D-3180-47B3-B9CC-3EB51BD7E68C}"/>
              </a:ext>
            </a:extLst>
          </p:cNvPr>
          <p:cNvCxnSpPr/>
          <p:nvPr/>
        </p:nvCxnSpPr>
        <p:spPr>
          <a:xfrm>
            <a:off x="4167398" y="5033608"/>
            <a:ext cx="4793297" cy="34466"/>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xmlns="" id="{06041528-355A-499A-AD17-5871D2AB2292}"/>
              </a:ext>
            </a:extLst>
          </p:cNvPr>
          <p:cNvSpPr txBox="1"/>
          <p:nvPr/>
        </p:nvSpPr>
        <p:spPr>
          <a:xfrm>
            <a:off x="4464257" y="3388429"/>
            <a:ext cx="347781" cy="300082"/>
          </a:xfrm>
          <a:prstGeom prst="rect">
            <a:avLst/>
          </a:prstGeom>
          <a:noFill/>
        </p:spPr>
        <p:txBody>
          <a:bodyPr wrap="square" rtlCol="0">
            <a:spAutoFit/>
          </a:bodyPr>
          <a:lstStyle/>
          <a:p>
            <a:r>
              <a:rPr lang="en-US" sz="1350" b="1" dirty="0">
                <a:solidFill>
                  <a:srgbClr val="00B050"/>
                </a:solidFill>
              </a:rPr>
              <a:t>2</a:t>
            </a:r>
          </a:p>
        </p:txBody>
      </p:sp>
      <p:sp>
        <p:nvSpPr>
          <p:cNvPr id="82" name="TextBox 81">
            <a:extLst>
              <a:ext uri="{FF2B5EF4-FFF2-40B4-BE49-F238E27FC236}">
                <a16:creationId xmlns:a16="http://schemas.microsoft.com/office/drawing/2014/main" xmlns="" id="{850274D1-9676-40A9-927D-85C7F392E2D8}"/>
              </a:ext>
            </a:extLst>
          </p:cNvPr>
          <p:cNvSpPr txBox="1"/>
          <p:nvPr/>
        </p:nvSpPr>
        <p:spPr>
          <a:xfrm>
            <a:off x="8595037" y="3388429"/>
            <a:ext cx="347781" cy="300082"/>
          </a:xfrm>
          <a:prstGeom prst="rect">
            <a:avLst/>
          </a:prstGeom>
          <a:noFill/>
        </p:spPr>
        <p:txBody>
          <a:bodyPr wrap="square" rtlCol="0">
            <a:spAutoFit/>
          </a:bodyPr>
          <a:lstStyle/>
          <a:p>
            <a:r>
              <a:rPr lang="en-US" sz="1350" b="1" dirty="0">
                <a:solidFill>
                  <a:srgbClr val="00B050"/>
                </a:solidFill>
              </a:rPr>
              <a:t>3</a:t>
            </a:r>
          </a:p>
        </p:txBody>
      </p:sp>
      <p:sp>
        <p:nvSpPr>
          <p:cNvPr id="87" name="Freeform: Shape 86">
            <a:extLst>
              <a:ext uri="{FF2B5EF4-FFF2-40B4-BE49-F238E27FC236}">
                <a16:creationId xmlns:a16="http://schemas.microsoft.com/office/drawing/2014/main" xmlns="" id="{9EE6E02D-B7DF-40ED-8ED9-5FB5BB1B28BA}"/>
              </a:ext>
            </a:extLst>
          </p:cNvPr>
          <p:cNvSpPr/>
          <p:nvPr/>
        </p:nvSpPr>
        <p:spPr>
          <a:xfrm>
            <a:off x="4626429" y="3099649"/>
            <a:ext cx="4027715" cy="337517"/>
          </a:xfrm>
          <a:custGeom>
            <a:avLst/>
            <a:gdLst>
              <a:gd name="connsiteX0" fmla="*/ 0 w 5370286"/>
              <a:gd name="connsiteY0" fmla="*/ 420994 h 450023"/>
              <a:gd name="connsiteX1" fmla="*/ 2554515 w 5370286"/>
              <a:gd name="connsiteY1" fmla="*/ 80 h 450023"/>
              <a:gd name="connsiteX2" fmla="*/ 5370286 w 5370286"/>
              <a:gd name="connsiteY2" fmla="*/ 450023 h 450023"/>
            </a:gdLst>
            <a:ahLst/>
            <a:cxnLst>
              <a:cxn ang="0">
                <a:pos x="connsiteX0" y="connsiteY0"/>
              </a:cxn>
              <a:cxn ang="0">
                <a:pos x="connsiteX1" y="connsiteY1"/>
              </a:cxn>
              <a:cxn ang="0">
                <a:pos x="connsiteX2" y="connsiteY2"/>
              </a:cxn>
            </a:cxnLst>
            <a:rect l="l" t="t" r="r" b="b"/>
            <a:pathLst>
              <a:path w="5370286" h="450023">
                <a:moveTo>
                  <a:pt x="0" y="420994"/>
                </a:moveTo>
                <a:cubicBezTo>
                  <a:pt x="829733" y="208118"/>
                  <a:pt x="1659467" y="-4758"/>
                  <a:pt x="2554515" y="80"/>
                </a:cubicBezTo>
                <a:cubicBezTo>
                  <a:pt x="3449563" y="4918"/>
                  <a:pt x="4409924" y="227470"/>
                  <a:pt x="5370286" y="450023"/>
                </a:cubicBezTo>
              </a:path>
            </a:pathLst>
          </a:custGeom>
          <a:noFill/>
          <a:ln>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solidFill>
                <a:prstClr val="white"/>
              </a:solidFill>
            </a:endParaRPr>
          </a:p>
        </p:txBody>
      </p:sp>
      <mc:AlternateContent xmlns:mc="http://schemas.openxmlformats.org/markup-compatibility/2006" xmlns:a14="http://schemas.microsoft.com/office/drawing/2010/main">
        <mc:Choice Requires="a14">
          <p:sp>
            <p:nvSpPr>
              <p:cNvPr id="88" name="Rectangle: Rounded Corners 87">
                <a:extLst>
                  <a:ext uri="{FF2B5EF4-FFF2-40B4-BE49-F238E27FC236}">
                    <a16:creationId xmlns:a16="http://schemas.microsoft.com/office/drawing/2014/main" xmlns="" id="{4402D920-307F-4F4F-9A72-68574A7ADB43}"/>
                  </a:ext>
                </a:extLst>
              </p:cNvPr>
              <p:cNvSpPr/>
              <p:nvPr/>
            </p:nvSpPr>
            <p:spPr>
              <a:xfrm>
                <a:off x="6084635" y="2945228"/>
                <a:ext cx="1083351" cy="309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d>
                      <m:dPr>
                        <m:begChr m:val="|"/>
                        <m:endChr m:val="|"/>
                        <m:ctrlPr>
                          <a:rPr lang="en-US" sz="1350" b="1" i="1">
                            <a:solidFill>
                              <a:prstClr val="white"/>
                            </a:solidFill>
                            <a:latin typeface="Cambria Math"/>
                          </a:rPr>
                        </m:ctrlPr>
                      </m:dPr>
                      <m:e>
                        <m:r>
                          <a:rPr lang="en-US" sz="1350" b="1" i="1">
                            <a:solidFill>
                              <a:prstClr val="white"/>
                            </a:solidFill>
                            <a:latin typeface="Cambria Math" panose="02040503050406030204" pitchFamily="18" charset="0"/>
                          </a:rPr>
                          <m:t>𝟐</m:t>
                        </m:r>
                        <m:r>
                          <a:rPr lang="en-US" sz="1350" b="1" i="1">
                            <a:solidFill>
                              <a:prstClr val="white"/>
                            </a:solidFill>
                            <a:latin typeface="Cambria Math" panose="02040503050406030204" pitchFamily="18" charset="0"/>
                          </a:rPr>
                          <m:t>−</m:t>
                        </m:r>
                        <m:r>
                          <a:rPr lang="en-US" sz="1350" b="1" i="1">
                            <a:solidFill>
                              <a:prstClr val="white"/>
                            </a:solidFill>
                            <a:latin typeface="Cambria Math" panose="02040503050406030204" pitchFamily="18" charset="0"/>
                          </a:rPr>
                          <m:t>𝟑</m:t>
                        </m:r>
                      </m:e>
                    </m:d>
                  </m:oMath>
                </a14:m>
                <a:r>
                  <a:rPr lang="en-US" sz="1350" b="1" dirty="0">
                    <a:solidFill>
                      <a:prstClr val="white"/>
                    </a:solidFill>
                  </a:rPr>
                  <a:t> = 1</a:t>
                </a:r>
              </a:p>
            </p:txBody>
          </p:sp>
        </mc:Choice>
        <mc:Fallback xmlns="">
          <p:sp>
            <p:nvSpPr>
              <p:cNvPr id="88" name="Rectangle: Rounded Corners 87">
                <a:extLst>
                  <a:ext uri="{FF2B5EF4-FFF2-40B4-BE49-F238E27FC236}">
                    <a16:creationId xmlns:a16="http://schemas.microsoft.com/office/drawing/2014/main" id="{4402D920-307F-4F4F-9A72-68574A7ADB43}"/>
                  </a:ext>
                </a:extLst>
              </p:cNvPr>
              <p:cNvSpPr>
                <a:spLocks noRot="1" noChangeAspect="1" noMove="1" noResize="1" noEditPoints="1" noAdjustHandles="1" noChangeArrowheads="1" noChangeShapeType="1" noTextEdit="1"/>
              </p:cNvSpPr>
              <p:nvPr/>
            </p:nvSpPr>
            <p:spPr>
              <a:xfrm>
                <a:off x="6084634" y="2087977"/>
                <a:ext cx="1083351" cy="309035"/>
              </a:xfrm>
              <a:prstGeom prst="roundRect">
                <a:avLst/>
              </a:prstGeom>
              <a:blipFill>
                <a:blip r:embed="rId3"/>
                <a:stretch>
                  <a:fillRect b="-15385"/>
                </a:stretch>
              </a:blipFill>
            </p:spPr>
            <p:txBody>
              <a:bodyPr/>
              <a:lstStyle/>
              <a:p>
                <a:r>
                  <a:rPr lang="en-US">
                    <a:noFill/>
                  </a:rPr>
                  <a:t> </a:t>
                </a:r>
              </a:p>
            </p:txBody>
          </p:sp>
        </mc:Fallback>
      </mc:AlternateContent>
      <p:sp>
        <p:nvSpPr>
          <p:cNvPr id="90" name="Rectangle 89">
            <a:extLst>
              <a:ext uri="{FF2B5EF4-FFF2-40B4-BE49-F238E27FC236}">
                <a16:creationId xmlns:a16="http://schemas.microsoft.com/office/drawing/2014/main" xmlns="" id="{25E2212C-96CA-4D19-8FB8-3C5E9F124989}"/>
              </a:ext>
            </a:extLst>
          </p:cNvPr>
          <p:cNvSpPr/>
          <p:nvPr/>
        </p:nvSpPr>
        <p:spPr>
          <a:xfrm>
            <a:off x="356016" y="3824201"/>
            <a:ext cx="3799310" cy="276999"/>
          </a:xfrm>
          <a:prstGeom prst="rect">
            <a:avLst/>
          </a:prstGeom>
        </p:spPr>
        <p:txBody>
          <a:bodyPr wrap="none">
            <a:spAutoFit/>
          </a:bodyPr>
          <a:lstStyle/>
          <a:p>
            <a:r>
              <a:rPr lang="en-US" sz="1200" b="1" dirty="0" err="1">
                <a:solidFill>
                  <a:prstClr val="black"/>
                </a:solidFill>
              </a:rPr>
              <a:t>BalanceFactor</a:t>
            </a:r>
            <a:r>
              <a:rPr lang="en-US" sz="1200" b="1" dirty="0">
                <a:solidFill>
                  <a:prstClr val="black"/>
                </a:solidFill>
              </a:rPr>
              <a:t> = height(left-</a:t>
            </a:r>
            <a:r>
              <a:rPr lang="en-US" sz="1200" b="1" dirty="0" err="1">
                <a:solidFill>
                  <a:prstClr val="black"/>
                </a:solidFill>
              </a:rPr>
              <a:t>sutree</a:t>
            </a:r>
            <a:r>
              <a:rPr lang="en-US" sz="1200" b="1" dirty="0">
                <a:solidFill>
                  <a:prstClr val="black"/>
                </a:solidFill>
              </a:rPr>
              <a:t>) − height(right-</a:t>
            </a:r>
            <a:r>
              <a:rPr lang="en-US" sz="1200" b="1" dirty="0" err="1">
                <a:solidFill>
                  <a:prstClr val="black"/>
                </a:solidFill>
              </a:rPr>
              <a:t>sutree</a:t>
            </a:r>
            <a:r>
              <a:rPr lang="en-US" sz="1200" b="1" dirty="0">
                <a:solidFill>
                  <a:prstClr val="black"/>
                </a:solidFill>
              </a:rPr>
              <a:t>)</a:t>
            </a:r>
          </a:p>
        </p:txBody>
      </p:sp>
      <p:graphicFrame>
        <p:nvGraphicFramePr>
          <p:cNvPr id="96" name="Table 96">
            <a:extLst>
              <a:ext uri="{FF2B5EF4-FFF2-40B4-BE49-F238E27FC236}">
                <a16:creationId xmlns:a16="http://schemas.microsoft.com/office/drawing/2014/main" xmlns="" id="{3BE35C72-4D98-4AD7-9EBE-376761142D08}"/>
              </a:ext>
            </a:extLst>
          </p:cNvPr>
          <p:cNvGraphicFramePr>
            <a:graphicFrameLocks noGrp="1"/>
          </p:cNvGraphicFramePr>
          <p:nvPr/>
        </p:nvGraphicFramePr>
        <p:xfrm>
          <a:off x="4074327" y="3396008"/>
          <a:ext cx="335826" cy="1783103"/>
        </p:xfrm>
        <a:graphic>
          <a:graphicData uri="http://schemas.openxmlformats.org/drawingml/2006/table">
            <a:tbl>
              <a:tblPr firstRow="1" bandRow="1">
                <a:tableStyleId>{5C22544A-7EE6-4342-B048-85BDC9FD1C3A}</a:tableStyleId>
              </a:tblPr>
              <a:tblGrid>
                <a:gridCol w="335826">
                  <a:extLst>
                    <a:ext uri="{9D8B030D-6E8A-4147-A177-3AD203B41FA5}">
                      <a16:colId xmlns:a16="http://schemas.microsoft.com/office/drawing/2014/main" xmlns="" val="3615490424"/>
                    </a:ext>
                  </a:extLst>
                </a:gridCol>
              </a:tblGrid>
              <a:tr h="476816">
                <a:tc>
                  <a:txBody>
                    <a:bodyPr/>
                    <a:lstStyle/>
                    <a:p>
                      <a:pPr algn="ctr"/>
                      <a:r>
                        <a:rPr lang="en-US" sz="1400" b="1" dirty="0">
                          <a:solidFill>
                            <a:srgbClr val="4472C4"/>
                          </a:solidFill>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91116237"/>
                  </a:ext>
                </a:extLst>
              </a:tr>
              <a:tr h="424544">
                <a:tc>
                  <a:txBody>
                    <a:bodyPr/>
                    <a:lstStyle/>
                    <a:p>
                      <a:pPr algn="ctr"/>
                      <a:r>
                        <a:rPr lang="en-US" sz="1400" b="1" dirty="0">
                          <a:solidFill>
                            <a:srgbClr val="4472C4"/>
                          </a:solidFill>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3357366"/>
                  </a:ext>
                </a:extLst>
              </a:tr>
              <a:tr h="457200">
                <a:tc>
                  <a:txBody>
                    <a:bodyPr/>
                    <a:lstStyle/>
                    <a:p>
                      <a:pPr algn="ctr"/>
                      <a:r>
                        <a:rPr lang="en-US" sz="1400" b="1" dirty="0">
                          <a:solidFill>
                            <a:srgbClr val="4472C4"/>
                          </a:solidFill>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28827069"/>
                  </a:ext>
                </a:extLst>
              </a:tr>
              <a:tr h="424543">
                <a:tc>
                  <a:txBody>
                    <a:bodyPr/>
                    <a:lstStyle/>
                    <a:p>
                      <a:pPr algn="ctr"/>
                      <a:r>
                        <a:rPr lang="en-US" sz="1400" b="1" dirty="0">
                          <a:solidFill>
                            <a:srgbClr val="4472C4"/>
                          </a:solidFill>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64401623"/>
                  </a:ext>
                </a:extLst>
              </a:tr>
            </a:tbl>
          </a:graphicData>
        </a:graphic>
      </p:graphicFrame>
      <p:sp>
        <p:nvSpPr>
          <p:cNvPr id="43" name="Oval 42">
            <a:extLst>
              <a:ext uri="{FF2B5EF4-FFF2-40B4-BE49-F238E27FC236}">
                <a16:creationId xmlns:a16="http://schemas.microsoft.com/office/drawing/2014/main" xmlns="" id="{B43692F2-9BFF-4EB5-80FF-3E052488EDC8}"/>
              </a:ext>
            </a:extLst>
          </p:cNvPr>
          <p:cNvSpPr/>
          <p:nvPr/>
        </p:nvSpPr>
        <p:spPr>
          <a:xfrm>
            <a:off x="6348550" y="3739275"/>
            <a:ext cx="422031" cy="422031"/>
          </a:xfrm>
          <a:prstGeom prst="ellipse">
            <a:avLst/>
          </a:prstGeom>
          <a:solidFill>
            <a:srgbClr val="00B050"/>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prstClr val="white"/>
                </a:solidFill>
              </a:rPr>
              <a:t>40</a:t>
            </a:r>
          </a:p>
        </p:txBody>
      </p:sp>
    </p:spTree>
    <p:extLst>
      <p:ext uri="{BB962C8B-B14F-4D97-AF65-F5344CB8AC3E}">
        <p14:creationId xmlns:p14="http://schemas.microsoft.com/office/powerpoint/2010/main" val="417197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500"/>
                                        <p:tgtEl>
                                          <p:spTgt spid="70"/>
                                        </p:tgtEl>
                                      </p:cBhvr>
                                    </p:animEffect>
                                  </p:childTnLst>
                                </p:cTn>
                              </p:par>
                              <p:par>
                                <p:cTn id="32" presetID="10"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500"/>
                                        <p:tgtEl>
                                          <p:spTgt spid="9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fade">
                                      <p:cBhvr>
                                        <p:cTn id="53" dur="500"/>
                                        <p:tgtEl>
                                          <p:spTgt spid="6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fade">
                                      <p:cBhvr>
                                        <p:cTn id="67" dur="500"/>
                                        <p:tgtEl>
                                          <p:spTgt spid="88"/>
                                        </p:tgtEl>
                                      </p:cBhvr>
                                    </p:animEffect>
                                  </p:childTnLst>
                                </p:cTn>
                              </p:par>
                              <p:par>
                                <p:cTn id="68" presetID="16" presetClass="entr" presetSubtype="37"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barn(outVertical)">
                                      <p:cBhvr>
                                        <p:cTn id="7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7" grpId="0" animBg="1"/>
      <p:bldP spid="68" grpId="0" animBg="1"/>
      <p:bldP spid="81" grpId="0"/>
      <p:bldP spid="82" grpId="0"/>
      <p:bldP spid="87" grpId="0" animBg="1"/>
      <p:bldP spid="88" grpId="0" animBg="1"/>
      <p:bldP spid="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xmlns="" id="{7815A203-42EC-4EBC-9BB4-91FD2B277766}"/>
              </a:ext>
            </a:extLst>
          </p:cNvPr>
          <p:cNvSpPr/>
          <p:nvPr/>
        </p:nvSpPr>
        <p:spPr>
          <a:xfrm>
            <a:off x="7794173" y="5472793"/>
            <a:ext cx="1023257" cy="163286"/>
          </a:xfrm>
          <a:custGeom>
            <a:avLst/>
            <a:gdLst>
              <a:gd name="connsiteX0" fmla="*/ 0 w 1451428"/>
              <a:gd name="connsiteY0" fmla="*/ 0 h 146388"/>
              <a:gd name="connsiteX1" fmla="*/ 841828 w 1451428"/>
              <a:gd name="connsiteY1" fmla="*/ 145143 h 146388"/>
              <a:gd name="connsiteX2" fmla="*/ 1451428 w 1451428"/>
              <a:gd name="connsiteY2" fmla="*/ 58057 h 146388"/>
              <a:gd name="connsiteX0" fmla="*/ 0 w 1451428"/>
              <a:gd name="connsiteY0" fmla="*/ 0 h 276149"/>
              <a:gd name="connsiteX1" fmla="*/ 885371 w 1451428"/>
              <a:gd name="connsiteY1" fmla="*/ 275772 h 276149"/>
              <a:gd name="connsiteX2" fmla="*/ 1451428 w 1451428"/>
              <a:gd name="connsiteY2" fmla="*/ 58057 h 276149"/>
              <a:gd name="connsiteX0" fmla="*/ 0 w 1364342"/>
              <a:gd name="connsiteY0" fmla="*/ 0 h 261474"/>
              <a:gd name="connsiteX1" fmla="*/ 798285 w 1364342"/>
              <a:gd name="connsiteY1" fmla="*/ 261257 h 261474"/>
              <a:gd name="connsiteX2" fmla="*/ 1364342 w 1364342"/>
              <a:gd name="connsiteY2" fmla="*/ 43542 h 261474"/>
              <a:gd name="connsiteX0" fmla="*/ 0 w 1364342"/>
              <a:gd name="connsiteY0" fmla="*/ 0 h 261474"/>
              <a:gd name="connsiteX1" fmla="*/ 798285 w 1364342"/>
              <a:gd name="connsiteY1" fmla="*/ 261257 h 261474"/>
              <a:gd name="connsiteX2" fmla="*/ 1364342 w 1364342"/>
              <a:gd name="connsiteY2" fmla="*/ 43542 h 261474"/>
              <a:gd name="connsiteX0" fmla="*/ 0 w 1364342"/>
              <a:gd name="connsiteY0" fmla="*/ 0 h 261574"/>
              <a:gd name="connsiteX1" fmla="*/ 798285 w 1364342"/>
              <a:gd name="connsiteY1" fmla="*/ 261257 h 261574"/>
              <a:gd name="connsiteX2" fmla="*/ 1364342 w 1364342"/>
              <a:gd name="connsiteY2" fmla="*/ 43542 h 261574"/>
              <a:gd name="connsiteX0" fmla="*/ 0 w 1364342"/>
              <a:gd name="connsiteY0" fmla="*/ 0 h 217715"/>
              <a:gd name="connsiteX1" fmla="*/ 798285 w 1364342"/>
              <a:gd name="connsiteY1" fmla="*/ 217715 h 217715"/>
              <a:gd name="connsiteX2" fmla="*/ 1364342 w 1364342"/>
              <a:gd name="connsiteY2" fmla="*/ 0 h 217715"/>
            </a:gdLst>
            <a:ahLst/>
            <a:cxnLst>
              <a:cxn ang="0">
                <a:pos x="connsiteX0" y="connsiteY0"/>
              </a:cxn>
              <a:cxn ang="0">
                <a:pos x="connsiteX1" y="connsiteY1"/>
              </a:cxn>
              <a:cxn ang="0">
                <a:pos x="connsiteX2" y="connsiteY2"/>
              </a:cxn>
            </a:cxnLst>
            <a:rect l="l" t="t" r="r" b="b"/>
            <a:pathLst>
              <a:path w="1364342" h="217715">
                <a:moveTo>
                  <a:pt x="0" y="0"/>
                </a:moveTo>
                <a:cubicBezTo>
                  <a:pt x="285447" y="169333"/>
                  <a:pt x="570895" y="217715"/>
                  <a:pt x="798285" y="217715"/>
                </a:cubicBezTo>
                <a:cubicBezTo>
                  <a:pt x="1025675" y="217715"/>
                  <a:pt x="1253066" y="106438"/>
                  <a:pt x="1364342" y="0"/>
                </a:cubicBezTo>
              </a:path>
            </a:pathLst>
          </a:custGeom>
          <a:noFill/>
          <a:ln>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4" name="Rectangle 3">
            <a:extLst>
              <a:ext uri="{FF2B5EF4-FFF2-40B4-BE49-F238E27FC236}">
                <a16:creationId xmlns:a16="http://schemas.microsoft.com/office/drawing/2014/main" xmlns="" id="{C4015AC2-27B8-4094-881A-AC0097875B34}"/>
              </a:ext>
            </a:extLst>
          </p:cNvPr>
          <p:cNvSpPr/>
          <p:nvPr/>
        </p:nvSpPr>
        <p:spPr>
          <a:xfrm>
            <a:off x="379829" y="1654536"/>
            <a:ext cx="8401050" cy="553998"/>
          </a:xfrm>
          <a:prstGeom prst="rect">
            <a:avLst/>
          </a:prstGeom>
        </p:spPr>
        <p:txBody>
          <a:bodyPr wrap="square">
            <a:spAutoFit/>
          </a:bodyPr>
          <a:lstStyle/>
          <a:p>
            <a:pPr algn="just"/>
            <a:r>
              <a:rPr lang="en-US" sz="1500" dirty="0">
                <a:solidFill>
                  <a:srgbClr val="000000"/>
                </a:solidFill>
                <a:latin typeface="ff2"/>
              </a:rPr>
              <a:t>by the analysis of separate chaining with BST we knew that the complexities of all the operations of hashing is going  to be better except case1 of the worst case (</a:t>
            </a:r>
            <a:r>
              <a:rPr lang="en-US" sz="1500" dirty="0">
                <a:solidFill>
                  <a:srgbClr val="5B9BD5">
                    <a:lumMod val="75000"/>
                  </a:srgbClr>
                </a:solidFill>
              </a:rPr>
              <a:t>the skewed tree </a:t>
            </a:r>
            <a:r>
              <a:rPr lang="en-US" sz="1500" dirty="0">
                <a:solidFill>
                  <a:srgbClr val="000000"/>
                </a:solidFill>
                <a:latin typeface="ff2"/>
              </a:rPr>
              <a:t>).</a:t>
            </a:r>
          </a:p>
        </p:txBody>
      </p:sp>
      <p:sp>
        <p:nvSpPr>
          <p:cNvPr id="6" name="TextBox 5">
            <a:extLst>
              <a:ext uri="{FF2B5EF4-FFF2-40B4-BE49-F238E27FC236}">
                <a16:creationId xmlns:a16="http://schemas.microsoft.com/office/drawing/2014/main" xmlns="" id="{01C9FB3A-DF8C-46E0-845E-1CF962DC9A71}"/>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sp>
        <p:nvSpPr>
          <p:cNvPr id="3" name="TextBox 2">
            <a:extLst>
              <a:ext uri="{FF2B5EF4-FFF2-40B4-BE49-F238E27FC236}">
                <a16:creationId xmlns:a16="http://schemas.microsoft.com/office/drawing/2014/main" xmlns="" id="{18914B13-FA61-4540-9E7D-E7BF892569A9}"/>
              </a:ext>
            </a:extLst>
          </p:cNvPr>
          <p:cNvSpPr txBox="1"/>
          <p:nvPr/>
        </p:nvSpPr>
        <p:spPr>
          <a:xfrm>
            <a:off x="379829" y="2446566"/>
            <a:ext cx="4603298" cy="323165"/>
          </a:xfrm>
          <a:prstGeom prst="rect">
            <a:avLst/>
          </a:prstGeom>
          <a:noFill/>
        </p:spPr>
        <p:txBody>
          <a:bodyPr wrap="square" rtlCol="0">
            <a:spAutoFit/>
          </a:bodyPr>
          <a:lstStyle/>
          <a:p>
            <a:r>
              <a:rPr lang="en-US" sz="1350" dirty="0">
                <a:solidFill>
                  <a:prstClr val="black"/>
                </a:solidFill>
              </a:rPr>
              <a:t>We can fix this by using the </a:t>
            </a:r>
            <a:r>
              <a:rPr lang="en-US" sz="1500" b="1" dirty="0">
                <a:solidFill>
                  <a:prstClr val="black"/>
                </a:solidFill>
              </a:rPr>
              <a:t>AVL tree</a:t>
            </a:r>
            <a:endParaRPr lang="en-US" sz="1350" b="1" dirty="0">
              <a:solidFill>
                <a:prstClr val="black"/>
              </a:solidFill>
            </a:endParaRPr>
          </a:p>
        </p:txBody>
      </p:sp>
      <p:sp>
        <p:nvSpPr>
          <p:cNvPr id="5" name="Rectangle 4">
            <a:extLst>
              <a:ext uri="{FF2B5EF4-FFF2-40B4-BE49-F238E27FC236}">
                <a16:creationId xmlns:a16="http://schemas.microsoft.com/office/drawing/2014/main" xmlns="" id="{9439AC4F-524F-44D0-935D-F7CBC4939D54}"/>
              </a:ext>
            </a:extLst>
          </p:cNvPr>
          <p:cNvSpPr/>
          <p:nvPr/>
        </p:nvSpPr>
        <p:spPr>
          <a:xfrm>
            <a:off x="379829" y="2781114"/>
            <a:ext cx="3606350" cy="923330"/>
          </a:xfrm>
          <a:prstGeom prst="rect">
            <a:avLst/>
          </a:prstGeom>
        </p:spPr>
        <p:txBody>
          <a:bodyPr wrap="square">
            <a:spAutoFit/>
          </a:bodyPr>
          <a:lstStyle/>
          <a:p>
            <a:pPr algn="just"/>
            <a:r>
              <a:rPr lang="en-US" sz="1350" b="1" dirty="0">
                <a:solidFill>
                  <a:prstClr val="black"/>
                </a:solidFill>
                <a:latin typeface="urw-din"/>
              </a:rPr>
              <a:t>AVL tree </a:t>
            </a:r>
            <a:r>
              <a:rPr lang="en-US" sz="1350" dirty="0">
                <a:solidFill>
                  <a:prstClr val="black"/>
                </a:solidFill>
                <a:latin typeface="urw-din"/>
              </a:rPr>
              <a:t>is a self-balancing Binary Search Tree (BST) where the difference between heights of left and right subtrees cannot be more than one for all nodes.</a:t>
            </a:r>
            <a:endParaRPr lang="en-US" sz="1350" dirty="0">
              <a:solidFill>
                <a:prstClr val="black"/>
              </a:solidFill>
            </a:endParaRPr>
          </a:p>
        </p:txBody>
      </p:sp>
      <p:grpSp>
        <p:nvGrpSpPr>
          <p:cNvPr id="7" name="Group 6">
            <a:extLst>
              <a:ext uri="{FF2B5EF4-FFF2-40B4-BE49-F238E27FC236}">
                <a16:creationId xmlns:a16="http://schemas.microsoft.com/office/drawing/2014/main" xmlns="" id="{2C847FEA-2BBD-439D-B8EC-4F3401A261BE}"/>
              </a:ext>
            </a:extLst>
          </p:cNvPr>
          <p:cNvGrpSpPr/>
          <p:nvPr/>
        </p:nvGrpSpPr>
        <p:grpSpPr>
          <a:xfrm>
            <a:off x="7562147" y="4547406"/>
            <a:ext cx="566144" cy="505498"/>
            <a:chOff x="9081381" y="3262712"/>
            <a:chExt cx="754858" cy="673997"/>
          </a:xfrm>
          <a:solidFill>
            <a:srgbClr val="00B050"/>
          </a:solidFill>
        </p:grpSpPr>
        <p:sp>
          <p:nvSpPr>
            <p:cNvPr id="8" name="Oval 7">
              <a:extLst>
                <a:ext uri="{FF2B5EF4-FFF2-40B4-BE49-F238E27FC236}">
                  <a16:creationId xmlns:a16="http://schemas.microsoft.com/office/drawing/2014/main" xmlns="" id="{79F6C44F-E81B-4A21-9B1D-A2196CD240BE}"/>
                </a:ext>
              </a:extLst>
            </p:cNvPr>
            <p:cNvSpPr/>
            <p:nvPr/>
          </p:nvSpPr>
          <p:spPr>
            <a:xfrm>
              <a:off x="9273531" y="3374001"/>
              <a:ext cx="562708" cy="562708"/>
            </a:xfrm>
            <a:prstGeom prst="ellipse">
              <a:avLst/>
            </a:prstGeom>
            <a:solidFill>
              <a:schemeClr val="bg1"/>
            </a:solidFill>
            <a:ln w="952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prstClr val="black"/>
                  </a:solidFill>
                </a:rPr>
                <a:t>70</a:t>
              </a:r>
            </a:p>
          </p:txBody>
        </p:sp>
        <p:cxnSp>
          <p:nvCxnSpPr>
            <p:cNvPr id="9" name="Straight Arrow Connector 8">
              <a:extLst>
                <a:ext uri="{FF2B5EF4-FFF2-40B4-BE49-F238E27FC236}">
                  <a16:creationId xmlns:a16="http://schemas.microsoft.com/office/drawing/2014/main" xmlns="" id="{7C8BB40E-0570-4948-A331-5A94A5D7A2C7}"/>
                </a:ext>
              </a:extLst>
            </p:cNvPr>
            <p:cNvCxnSpPr>
              <a:cxnSpLocks/>
              <a:stCxn id="11" idx="5"/>
              <a:endCxn id="8" idx="1"/>
            </p:cNvCxnSpPr>
            <p:nvPr/>
          </p:nvCxnSpPr>
          <p:spPr>
            <a:xfrm>
              <a:off x="9081381" y="3262712"/>
              <a:ext cx="274557" cy="19369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xmlns="" id="{4F579233-73E1-4ABF-8B9A-2DEF44F4F4B3}"/>
              </a:ext>
            </a:extLst>
          </p:cNvPr>
          <p:cNvGrpSpPr/>
          <p:nvPr/>
        </p:nvGrpSpPr>
        <p:grpSpPr>
          <a:xfrm>
            <a:off x="6703245" y="4100367"/>
            <a:ext cx="920708" cy="508844"/>
            <a:chOff x="7936178" y="2681391"/>
            <a:chExt cx="1227610" cy="678458"/>
          </a:xfrm>
        </p:grpSpPr>
        <p:sp>
          <p:nvSpPr>
            <p:cNvPr id="11" name="Oval 10">
              <a:extLst>
                <a:ext uri="{FF2B5EF4-FFF2-40B4-BE49-F238E27FC236}">
                  <a16:creationId xmlns:a16="http://schemas.microsoft.com/office/drawing/2014/main" xmlns="" id="{4E7CAF58-63D4-4EEB-B793-A480AB5F4FDC}"/>
                </a:ext>
              </a:extLst>
            </p:cNvPr>
            <p:cNvSpPr/>
            <p:nvPr/>
          </p:nvSpPr>
          <p:spPr>
            <a:xfrm>
              <a:off x="8601080" y="2797141"/>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60</a:t>
              </a:r>
            </a:p>
          </p:txBody>
        </p:sp>
        <p:cxnSp>
          <p:nvCxnSpPr>
            <p:cNvPr id="12" name="Straight Arrow Connector 11">
              <a:extLst>
                <a:ext uri="{FF2B5EF4-FFF2-40B4-BE49-F238E27FC236}">
                  <a16:creationId xmlns:a16="http://schemas.microsoft.com/office/drawing/2014/main" xmlns="" id="{275E408D-B293-4C90-A2F7-BC17801E1088}"/>
                </a:ext>
              </a:extLst>
            </p:cNvPr>
            <p:cNvCxnSpPr>
              <a:cxnSpLocks/>
              <a:stCxn id="17" idx="5"/>
              <a:endCxn id="11" idx="1"/>
            </p:cNvCxnSpPr>
            <p:nvPr/>
          </p:nvCxnSpPr>
          <p:spPr>
            <a:xfrm>
              <a:off x="7936178" y="2681391"/>
              <a:ext cx="747309" cy="198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FD84AF49-EBC8-474D-9FB1-E52A712AD4F9}"/>
              </a:ext>
            </a:extLst>
          </p:cNvPr>
          <p:cNvGrpSpPr/>
          <p:nvPr/>
        </p:nvGrpSpPr>
        <p:grpSpPr>
          <a:xfrm>
            <a:off x="8066486" y="4991098"/>
            <a:ext cx="528551" cy="488624"/>
            <a:chOff x="9885100" y="2868536"/>
            <a:chExt cx="704734" cy="651499"/>
          </a:xfrm>
        </p:grpSpPr>
        <p:sp>
          <p:nvSpPr>
            <p:cNvPr id="14" name="Oval 13">
              <a:extLst>
                <a:ext uri="{FF2B5EF4-FFF2-40B4-BE49-F238E27FC236}">
                  <a16:creationId xmlns:a16="http://schemas.microsoft.com/office/drawing/2014/main" xmlns="" id="{138435C4-22D2-4FDA-9118-7124F51B145A}"/>
                </a:ext>
              </a:extLst>
            </p:cNvPr>
            <p:cNvSpPr/>
            <p:nvPr/>
          </p:nvSpPr>
          <p:spPr>
            <a:xfrm>
              <a:off x="10027126" y="2957327"/>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80</a:t>
              </a:r>
            </a:p>
          </p:txBody>
        </p:sp>
        <p:cxnSp>
          <p:nvCxnSpPr>
            <p:cNvPr id="15" name="Straight Arrow Connector 14">
              <a:extLst>
                <a:ext uri="{FF2B5EF4-FFF2-40B4-BE49-F238E27FC236}">
                  <a16:creationId xmlns:a16="http://schemas.microsoft.com/office/drawing/2014/main" xmlns="" id="{76B548F4-E558-4EA8-BD83-295D7410A7A2}"/>
                </a:ext>
              </a:extLst>
            </p:cNvPr>
            <p:cNvCxnSpPr>
              <a:cxnSpLocks/>
              <a:stCxn id="8" idx="5"/>
              <a:endCxn id="14" idx="1"/>
            </p:cNvCxnSpPr>
            <p:nvPr/>
          </p:nvCxnSpPr>
          <p:spPr>
            <a:xfrm>
              <a:off x="9885100" y="2868536"/>
              <a:ext cx="224433" cy="17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xmlns="" id="{84570462-8C2F-4024-8E41-DC03F011FA77}"/>
              </a:ext>
            </a:extLst>
          </p:cNvPr>
          <p:cNvSpPr/>
          <p:nvPr/>
        </p:nvSpPr>
        <p:spPr>
          <a:xfrm>
            <a:off x="6343020" y="3740142"/>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40</a:t>
            </a:r>
          </a:p>
        </p:txBody>
      </p:sp>
      <p:grpSp>
        <p:nvGrpSpPr>
          <p:cNvPr id="31" name="Group 30">
            <a:extLst>
              <a:ext uri="{FF2B5EF4-FFF2-40B4-BE49-F238E27FC236}">
                <a16:creationId xmlns:a16="http://schemas.microsoft.com/office/drawing/2014/main" xmlns="" id="{53573D1B-2E40-4FEF-88E5-89132BF4DAD3}"/>
              </a:ext>
            </a:extLst>
          </p:cNvPr>
          <p:cNvGrpSpPr/>
          <p:nvPr/>
        </p:nvGrpSpPr>
        <p:grpSpPr>
          <a:xfrm flipH="1">
            <a:off x="5426051" y="4100368"/>
            <a:ext cx="978775" cy="498229"/>
            <a:chOff x="7252384" y="2506861"/>
            <a:chExt cx="1305033" cy="664305"/>
          </a:xfrm>
        </p:grpSpPr>
        <p:sp>
          <p:nvSpPr>
            <p:cNvPr id="32" name="Oval 31">
              <a:extLst>
                <a:ext uri="{FF2B5EF4-FFF2-40B4-BE49-F238E27FC236}">
                  <a16:creationId xmlns:a16="http://schemas.microsoft.com/office/drawing/2014/main" xmlns="" id="{0CFD8D5A-239D-4BB7-A8D3-3CBBD6F3046F}"/>
                </a:ext>
              </a:extLst>
            </p:cNvPr>
            <p:cNvSpPr/>
            <p:nvPr/>
          </p:nvSpPr>
          <p:spPr>
            <a:xfrm>
              <a:off x="7994709" y="2608458"/>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20</a:t>
              </a:r>
            </a:p>
          </p:txBody>
        </p:sp>
        <p:cxnSp>
          <p:nvCxnSpPr>
            <p:cNvPr id="33" name="Straight Arrow Connector 32">
              <a:extLst>
                <a:ext uri="{FF2B5EF4-FFF2-40B4-BE49-F238E27FC236}">
                  <a16:creationId xmlns:a16="http://schemas.microsoft.com/office/drawing/2014/main" xmlns="" id="{A3F3CC7B-BFF8-40A1-8E4A-8384E0386285}"/>
                </a:ext>
              </a:extLst>
            </p:cNvPr>
            <p:cNvCxnSpPr>
              <a:cxnSpLocks/>
              <a:stCxn id="17" idx="3"/>
              <a:endCxn id="32" idx="1"/>
            </p:cNvCxnSpPr>
            <p:nvPr/>
          </p:nvCxnSpPr>
          <p:spPr>
            <a:xfrm>
              <a:off x="7252384" y="2506861"/>
              <a:ext cx="824732" cy="184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xmlns="" id="{6CE99DA7-31E8-4B4D-BCC8-E32E79CD1A87}"/>
              </a:ext>
            </a:extLst>
          </p:cNvPr>
          <p:cNvGrpSpPr/>
          <p:nvPr/>
        </p:nvGrpSpPr>
        <p:grpSpPr>
          <a:xfrm>
            <a:off x="5786277" y="4536792"/>
            <a:ext cx="799499" cy="496817"/>
            <a:chOff x="7491418" y="2666876"/>
            <a:chExt cx="1065999" cy="662423"/>
          </a:xfrm>
        </p:grpSpPr>
        <p:sp>
          <p:nvSpPr>
            <p:cNvPr id="38" name="Oval 37">
              <a:extLst>
                <a:ext uri="{FF2B5EF4-FFF2-40B4-BE49-F238E27FC236}">
                  <a16:creationId xmlns:a16="http://schemas.microsoft.com/office/drawing/2014/main" xmlns="" id="{41ACDE04-AA1C-4CF6-9141-8B9BE8EAD3E1}"/>
                </a:ext>
              </a:extLst>
            </p:cNvPr>
            <p:cNvSpPr/>
            <p:nvPr/>
          </p:nvSpPr>
          <p:spPr>
            <a:xfrm>
              <a:off x="7994709" y="2766591"/>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30</a:t>
              </a:r>
            </a:p>
          </p:txBody>
        </p:sp>
        <p:cxnSp>
          <p:nvCxnSpPr>
            <p:cNvPr id="39" name="Straight Arrow Connector 38">
              <a:extLst>
                <a:ext uri="{FF2B5EF4-FFF2-40B4-BE49-F238E27FC236}">
                  <a16:creationId xmlns:a16="http://schemas.microsoft.com/office/drawing/2014/main" xmlns="" id="{44F75D00-FE13-42A8-BE50-31205A6F80F3}"/>
                </a:ext>
              </a:extLst>
            </p:cNvPr>
            <p:cNvCxnSpPr>
              <a:cxnSpLocks/>
              <a:stCxn id="32" idx="3"/>
              <a:endCxn id="38" idx="1"/>
            </p:cNvCxnSpPr>
            <p:nvPr/>
          </p:nvCxnSpPr>
          <p:spPr>
            <a:xfrm>
              <a:off x="7491418" y="2666876"/>
              <a:ext cx="585698" cy="18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7489BC94-DCE9-4643-B31F-81B5F1E7FF78}"/>
              </a:ext>
            </a:extLst>
          </p:cNvPr>
          <p:cNvGrpSpPr/>
          <p:nvPr/>
        </p:nvGrpSpPr>
        <p:grpSpPr>
          <a:xfrm flipH="1">
            <a:off x="4666075" y="4536792"/>
            <a:ext cx="821781" cy="496817"/>
            <a:chOff x="7461709" y="2637848"/>
            <a:chExt cx="1095708" cy="662423"/>
          </a:xfrm>
        </p:grpSpPr>
        <p:sp>
          <p:nvSpPr>
            <p:cNvPr id="51" name="Oval 50">
              <a:extLst>
                <a:ext uri="{FF2B5EF4-FFF2-40B4-BE49-F238E27FC236}">
                  <a16:creationId xmlns:a16="http://schemas.microsoft.com/office/drawing/2014/main" xmlns="" id="{948991C7-940B-4364-8CE0-9668642F6A65}"/>
                </a:ext>
              </a:extLst>
            </p:cNvPr>
            <p:cNvSpPr/>
            <p:nvPr/>
          </p:nvSpPr>
          <p:spPr>
            <a:xfrm>
              <a:off x="7994709" y="2737563"/>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10</a:t>
              </a:r>
            </a:p>
          </p:txBody>
        </p:sp>
        <p:cxnSp>
          <p:nvCxnSpPr>
            <p:cNvPr id="52" name="Straight Arrow Connector 51">
              <a:extLst>
                <a:ext uri="{FF2B5EF4-FFF2-40B4-BE49-F238E27FC236}">
                  <a16:creationId xmlns:a16="http://schemas.microsoft.com/office/drawing/2014/main" xmlns="" id="{75FC268C-E1DC-44C7-8E68-ECC62C780E67}"/>
                </a:ext>
              </a:extLst>
            </p:cNvPr>
            <p:cNvCxnSpPr>
              <a:cxnSpLocks/>
              <a:stCxn id="32" idx="5"/>
              <a:endCxn id="51" idx="1"/>
            </p:cNvCxnSpPr>
            <p:nvPr/>
          </p:nvCxnSpPr>
          <p:spPr>
            <a:xfrm>
              <a:off x="7461709" y="2637848"/>
              <a:ext cx="615407" cy="18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xmlns="" id="{FF6DA0C2-7DF5-4696-9C5C-D9A29BD0BA5A}"/>
              </a:ext>
            </a:extLst>
          </p:cNvPr>
          <p:cNvGrpSpPr/>
          <p:nvPr/>
        </p:nvGrpSpPr>
        <p:grpSpPr>
          <a:xfrm flipH="1">
            <a:off x="6668083" y="4547406"/>
            <a:ext cx="595645" cy="510286"/>
            <a:chOff x="7463200" y="2390749"/>
            <a:chExt cx="794193" cy="680381"/>
          </a:xfrm>
        </p:grpSpPr>
        <p:sp>
          <p:nvSpPr>
            <p:cNvPr id="55" name="Oval 54">
              <a:extLst>
                <a:ext uri="{FF2B5EF4-FFF2-40B4-BE49-F238E27FC236}">
                  <a16:creationId xmlns:a16="http://schemas.microsoft.com/office/drawing/2014/main" xmlns="" id="{AD732803-37A4-424E-9FC4-FF1D3C5679ED}"/>
                </a:ext>
              </a:extLst>
            </p:cNvPr>
            <p:cNvSpPr/>
            <p:nvPr/>
          </p:nvSpPr>
          <p:spPr>
            <a:xfrm>
              <a:off x="7694685" y="2508422"/>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ysClr val="windowText" lastClr="000000"/>
                  </a:solidFill>
                </a:rPr>
                <a:t>50</a:t>
              </a:r>
            </a:p>
          </p:txBody>
        </p:sp>
        <p:cxnSp>
          <p:nvCxnSpPr>
            <p:cNvPr id="56" name="Straight Arrow Connector 55">
              <a:extLst>
                <a:ext uri="{FF2B5EF4-FFF2-40B4-BE49-F238E27FC236}">
                  <a16:creationId xmlns:a16="http://schemas.microsoft.com/office/drawing/2014/main" xmlns="" id="{C77A689A-19D4-4CF5-8493-96D02563C820}"/>
                </a:ext>
              </a:extLst>
            </p:cNvPr>
            <p:cNvCxnSpPr>
              <a:cxnSpLocks/>
              <a:stCxn id="11" idx="3"/>
              <a:endCxn id="55" idx="1"/>
            </p:cNvCxnSpPr>
            <p:nvPr/>
          </p:nvCxnSpPr>
          <p:spPr>
            <a:xfrm>
              <a:off x="7463200" y="2390749"/>
              <a:ext cx="313892" cy="20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xmlns="" id="{3BB733EE-5260-48EC-9CF6-98D7BBAAF0BE}"/>
              </a:ext>
            </a:extLst>
          </p:cNvPr>
          <p:cNvCxnSpPr/>
          <p:nvPr/>
        </p:nvCxnSpPr>
        <p:spPr>
          <a:xfrm>
            <a:off x="4167398" y="3726365"/>
            <a:ext cx="4793297" cy="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6667450E-322F-4BA6-AC65-A42FE7E5E2BF}"/>
              </a:ext>
            </a:extLst>
          </p:cNvPr>
          <p:cNvCxnSpPr/>
          <p:nvPr/>
        </p:nvCxnSpPr>
        <p:spPr>
          <a:xfrm>
            <a:off x="4167398" y="4151373"/>
            <a:ext cx="4793297" cy="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3B03357B-ACFD-4101-A74C-FFC053347072}"/>
              </a:ext>
            </a:extLst>
          </p:cNvPr>
          <p:cNvCxnSpPr/>
          <p:nvPr/>
        </p:nvCxnSpPr>
        <p:spPr>
          <a:xfrm>
            <a:off x="4167398" y="4597275"/>
            <a:ext cx="4793297" cy="34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5C27F07D-3180-47B3-B9CC-3EB51BD7E68C}"/>
              </a:ext>
            </a:extLst>
          </p:cNvPr>
          <p:cNvCxnSpPr/>
          <p:nvPr/>
        </p:nvCxnSpPr>
        <p:spPr>
          <a:xfrm>
            <a:off x="4167398" y="5033608"/>
            <a:ext cx="4793297" cy="34466"/>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xmlns="" id="{25E2212C-96CA-4D19-8FB8-3C5E9F124989}"/>
              </a:ext>
            </a:extLst>
          </p:cNvPr>
          <p:cNvSpPr/>
          <p:nvPr/>
        </p:nvSpPr>
        <p:spPr>
          <a:xfrm>
            <a:off x="356016" y="3824201"/>
            <a:ext cx="3799310" cy="276999"/>
          </a:xfrm>
          <a:prstGeom prst="rect">
            <a:avLst/>
          </a:prstGeom>
        </p:spPr>
        <p:txBody>
          <a:bodyPr wrap="none">
            <a:spAutoFit/>
          </a:bodyPr>
          <a:lstStyle/>
          <a:p>
            <a:r>
              <a:rPr lang="en-US" sz="1200" b="1" dirty="0" err="1">
                <a:solidFill>
                  <a:prstClr val="black"/>
                </a:solidFill>
              </a:rPr>
              <a:t>BalanceFactor</a:t>
            </a:r>
            <a:r>
              <a:rPr lang="en-US" sz="1200" b="1" dirty="0">
                <a:solidFill>
                  <a:prstClr val="black"/>
                </a:solidFill>
              </a:rPr>
              <a:t> = height(left-</a:t>
            </a:r>
            <a:r>
              <a:rPr lang="en-US" sz="1200" b="1" dirty="0" err="1">
                <a:solidFill>
                  <a:prstClr val="black"/>
                </a:solidFill>
              </a:rPr>
              <a:t>sutree</a:t>
            </a:r>
            <a:r>
              <a:rPr lang="en-US" sz="1200" b="1" dirty="0">
                <a:solidFill>
                  <a:prstClr val="black"/>
                </a:solidFill>
              </a:rPr>
              <a:t>) − height(right-</a:t>
            </a:r>
            <a:r>
              <a:rPr lang="en-US" sz="1200" b="1" dirty="0" err="1">
                <a:solidFill>
                  <a:prstClr val="black"/>
                </a:solidFill>
              </a:rPr>
              <a:t>sutree</a:t>
            </a:r>
            <a:r>
              <a:rPr lang="en-US" sz="1200" b="1" dirty="0">
                <a:solidFill>
                  <a:prstClr val="black"/>
                </a:solidFill>
              </a:rPr>
              <a:t>)</a:t>
            </a:r>
          </a:p>
        </p:txBody>
      </p:sp>
      <p:graphicFrame>
        <p:nvGraphicFramePr>
          <p:cNvPr id="96" name="Table 96">
            <a:extLst>
              <a:ext uri="{FF2B5EF4-FFF2-40B4-BE49-F238E27FC236}">
                <a16:creationId xmlns:a16="http://schemas.microsoft.com/office/drawing/2014/main" xmlns="" id="{3BE35C72-4D98-4AD7-9EBE-376761142D08}"/>
              </a:ext>
            </a:extLst>
          </p:cNvPr>
          <p:cNvGraphicFramePr>
            <a:graphicFrameLocks noGrp="1"/>
          </p:cNvGraphicFramePr>
          <p:nvPr/>
        </p:nvGraphicFramePr>
        <p:xfrm>
          <a:off x="4074327" y="3396008"/>
          <a:ext cx="335826" cy="1783103"/>
        </p:xfrm>
        <a:graphic>
          <a:graphicData uri="http://schemas.openxmlformats.org/drawingml/2006/table">
            <a:tbl>
              <a:tblPr firstRow="1" bandRow="1">
                <a:tableStyleId>{5C22544A-7EE6-4342-B048-85BDC9FD1C3A}</a:tableStyleId>
              </a:tblPr>
              <a:tblGrid>
                <a:gridCol w="335826">
                  <a:extLst>
                    <a:ext uri="{9D8B030D-6E8A-4147-A177-3AD203B41FA5}">
                      <a16:colId xmlns:a16="http://schemas.microsoft.com/office/drawing/2014/main" xmlns="" val="3615490424"/>
                    </a:ext>
                  </a:extLst>
                </a:gridCol>
              </a:tblGrid>
              <a:tr h="476816">
                <a:tc>
                  <a:txBody>
                    <a:bodyPr/>
                    <a:lstStyle/>
                    <a:p>
                      <a:pPr algn="ctr"/>
                      <a:r>
                        <a:rPr lang="en-US" sz="1400" b="1" dirty="0">
                          <a:solidFill>
                            <a:srgbClr val="4472C4"/>
                          </a:solidFill>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91116237"/>
                  </a:ext>
                </a:extLst>
              </a:tr>
              <a:tr h="424544">
                <a:tc>
                  <a:txBody>
                    <a:bodyPr/>
                    <a:lstStyle/>
                    <a:p>
                      <a:pPr algn="ctr"/>
                      <a:r>
                        <a:rPr lang="en-US" sz="1400" b="1" dirty="0">
                          <a:solidFill>
                            <a:srgbClr val="4472C4"/>
                          </a:solidFill>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3357366"/>
                  </a:ext>
                </a:extLst>
              </a:tr>
              <a:tr h="457200">
                <a:tc>
                  <a:txBody>
                    <a:bodyPr/>
                    <a:lstStyle/>
                    <a:p>
                      <a:pPr algn="ctr"/>
                      <a:r>
                        <a:rPr lang="en-US" sz="1400" b="1" dirty="0">
                          <a:solidFill>
                            <a:srgbClr val="4472C4"/>
                          </a:solidFill>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28827069"/>
                  </a:ext>
                </a:extLst>
              </a:tr>
              <a:tr h="424543">
                <a:tc>
                  <a:txBody>
                    <a:bodyPr/>
                    <a:lstStyle/>
                    <a:p>
                      <a:pPr algn="ctr"/>
                      <a:r>
                        <a:rPr lang="en-US" sz="1400" b="1" dirty="0">
                          <a:solidFill>
                            <a:srgbClr val="4472C4"/>
                          </a:solidFill>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64401623"/>
                  </a:ext>
                </a:extLst>
              </a:tr>
            </a:tbl>
          </a:graphicData>
        </a:graphic>
      </p:graphicFrame>
      <p:sp>
        <p:nvSpPr>
          <p:cNvPr id="43" name="Arrow: Up-Down 42">
            <a:extLst>
              <a:ext uri="{FF2B5EF4-FFF2-40B4-BE49-F238E27FC236}">
                <a16:creationId xmlns:a16="http://schemas.microsoft.com/office/drawing/2014/main" xmlns="" id="{308C85BE-5C0D-4598-950F-F7F06447CBD3}"/>
              </a:ext>
            </a:extLst>
          </p:cNvPr>
          <p:cNvSpPr/>
          <p:nvPr/>
        </p:nvSpPr>
        <p:spPr>
          <a:xfrm>
            <a:off x="8688106" y="4630872"/>
            <a:ext cx="137160" cy="438912"/>
          </a:xfrm>
          <a:prstGeom prst="upDownArrow">
            <a:avLst/>
          </a:prstGeom>
          <a:solidFill>
            <a:srgbClr val="00B050"/>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solidFill>
                <a:prstClr val="white"/>
              </a:solidFill>
            </a:endParaRPr>
          </a:p>
        </p:txBody>
      </p:sp>
      <p:sp>
        <p:nvSpPr>
          <p:cNvPr id="44" name="TextBox 43">
            <a:extLst>
              <a:ext uri="{FF2B5EF4-FFF2-40B4-BE49-F238E27FC236}">
                <a16:creationId xmlns:a16="http://schemas.microsoft.com/office/drawing/2014/main" xmlns="" id="{8E1C8D9A-03F1-40B1-8569-C13390121E36}"/>
              </a:ext>
            </a:extLst>
          </p:cNvPr>
          <p:cNvSpPr txBox="1"/>
          <p:nvPr/>
        </p:nvSpPr>
        <p:spPr>
          <a:xfrm>
            <a:off x="8674758" y="5164312"/>
            <a:ext cx="347781" cy="300082"/>
          </a:xfrm>
          <a:prstGeom prst="rect">
            <a:avLst/>
          </a:prstGeom>
          <a:noFill/>
        </p:spPr>
        <p:txBody>
          <a:bodyPr wrap="square" rtlCol="0">
            <a:spAutoFit/>
          </a:bodyPr>
          <a:lstStyle/>
          <a:p>
            <a:r>
              <a:rPr lang="en-US" sz="1350" b="1" dirty="0">
                <a:solidFill>
                  <a:srgbClr val="00B050"/>
                </a:solidFill>
              </a:rPr>
              <a:t>1</a:t>
            </a:r>
          </a:p>
        </p:txBody>
      </p:sp>
      <p:sp>
        <p:nvSpPr>
          <p:cNvPr id="19" name="Arrow: Up-Down 18">
            <a:extLst>
              <a:ext uri="{FF2B5EF4-FFF2-40B4-BE49-F238E27FC236}">
                <a16:creationId xmlns:a16="http://schemas.microsoft.com/office/drawing/2014/main" xmlns="" id="{9363FC54-22F2-4154-80FC-6C233000C3A8}"/>
              </a:ext>
            </a:extLst>
          </p:cNvPr>
          <p:cNvSpPr/>
          <p:nvPr/>
        </p:nvSpPr>
        <p:spPr>
          <a:xfrm>
            <a:off x="7590672" y="4978365"/>
            <a:ext cx="144113" cy="144953"/>
          </a:xfrm>
          <a:prstGeom prst="upDownArrow">
            <a:avLst/>
          </a:prstGeom>
          <a:solidFill>
            <a:srgbClr val="00B050"/>
          </a:solid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a:solidFill>
                <a:prstClr val="white"/>
              </a:solidFill>
            </a:endParaRPr>
          </a:p>
        </p:txBody>
      </p:sp>
      <p:sp>
        <p:nvSpPr>
          <p:cNvPr id="46" name="TextBox 45">
            <a:extLst>
              <a:ext uri="{FF2B5EF4-FFF2-40B4-BE49-F238E27FC236}">
                <a16:creationId xmlns:a16="http://schemas.microsoft.com/office/drawing/2014/main" xmlns="" id="{1D9E459A-B897-4BA2-B6AC-68D35BAEFD4C}"/>
              </a:ext>
            </a:extLst>
          </p:cNvPr>
          <p:cNvSpPr txBox="1"/>
          <p:nvPr/>
        </p:nvSpPr>
        <p:spPr>
          <a:xfrm>
            <a:off x="7594176" y="5163245"/>
            <a:ext cx="347781" cy="300082"/>
          </a:xfrm>
          <a:prstGeom prst="rect">
            <a:avLst/>
          </a:prstGeom>
          <a:noFill/>
        </p:spPr>
        <p:txBody>
          <a:bodyPr wrap="square" rtlCol="0">
            <a:spAutoFit/>
          </a:bodyPr>
          <a:lstStyle/>
          <a:p>
            <a:r>
              <a:rPr lang="en-US" sz="1350" b="1" dirty="0">
                <a:solidFill>
                  <a:srgbClr val="00B050"/>
                </a:solidFill>
              </a:rPr>
              <a:t>0</a:t>
            </a:r>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xmlns="" id="{827C72DA-8733-43D0-A328-E6526B20B687}"/>
                  </a:ext>
                </a:extLst>
              </p:cNvPr>
              <p:cNvSpPr/>
              <p:nvPr/>
            </p:nvSpPr>
            <p:spPr>
              <a:xfrm>
                <a:off x="7846840" y="5610216"/>
                <a:ext cx="977285" cy="309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d>
                      <m:dPr>
                        <m:begChr m:val="|"/>
                        <m:endChr m:val="|"/>
                        <m:ctrlPr>
                          <a:rPr lang="en-US" sz="1200" b="1" i="1">
                            <a:solidFill>
                              <a:prstClr val="white"/>
                            </a:solidFill>
                            <a:latin typeface="Cambria Math"/>
                          </a:rPr>
                        </m:ctrlPr>
                      </m:dPr>
                      <m:e>
                        <m:r>
                          <a:rPr lang="en-US" sz="1200" b="1" i="1">
                            <a:solidFill>
                              <a:prstClr val="white"/>
                            </a:solidFill>
                            <a:latin typeface="Cambria Math" panose="02040503050406030204" pitchFamily="18" charset="0"/>
                          </a:rPr>
                          <m:t>𝟎</m:t>
                        </m:r>
                        <m:r>
                          <a:rPr lang="en-US" sz="1200" b="1" i="1">
                            <a:solidFill>
                              <a:prstClr val="white"/>
                            </a:solidFill>
                            <a:latin typeface="Cambria Math" panose="02040503050406030204" pitchFamily="18" charset="0"/>
                          </a:rPr>
                          <m:t>−</m:t>
                        </m:r>
                        <m:r>
                          <a:rPr lang="en-US" sz="1200" b="1" i="1">
                            <a:solidFill>
                              <a:prstClr val="white"/>
                            </a:solidFill>
                            <a:latin typeface="Cambria Math" panose="02040503050406030204" pitchFamily="18" charset="0"/>
                          </a:rPr>
                          <m:t>𝟏</m:t>
                        </m:r>
                      </m:e>
                    </m:d>
                  </m:oMath>
                </a14:m>
                <a:r>
                  <a:rPr lang="en-US" sz="1200" b="1" dirty="0">
                    <a:solidFill>
                      <a:prstClr val="white"/>
                    </a:solidFill>
                  </a:rPr>
                  <a:t> = 1</a:t>
                </a:r>
              </a:p>
            </p:txBody>
          </p:sp>
        </mc:Choice>
        <mc:Fallback xmlns="">
          <p:sp>
            <p:nvSpPr>
              <p:cNvPr id="47" name="Rectangle: Rounded Corners 46">
                <a:extLst>
                  <a:ext uri="{FF2B5EF4-FFF2-40B4-BE49-F238E27FC236}">
                    <a16:creationId xmlns:a16="http://schemas.microsoft.com/office/drawing/2014/main" id="{827C72DA-8733-43D0-A328-E6526B20B687}"/>
                  </a:ext>
                </a:extLst>
              </p:cNvPr>
              <p:cNvSpPr>
                <a:spLocks noRot="1" noChangeAspect="1" noMove="1" noResize="1" noEditPoints="1" noAdjustHandles="1" noChangeArrowheads="1" noChangeShapeType="1" noTextEdit="1"/>
              </p:cNvSpPr>
              <p:nvPr/>
            </p:nvSpPr>
            <p:spPr>
              <a:xfrm>
                <a:off x="7846839" y="4752965"/>
                <a:ext cx="977285" cy="309035"/>
              </a:xfrm>
              <a:prstGeom prst="roundRect">
                <a:avLst/>
              </a:prstGeom>
              <a:blipFill>
                <a:blip r:embed="rId3"/>
                <a:stretch>
                  <a:fillRect b="-9615"/>
                </a:stretch>
              </a:blipFill>
            </p:spPr>
            <p:txBody>
              <a:bodyPr/>
              <a:lstStyle/>
              <a:p>
                <a:r>
                  <a:rPr lang="en-US">
                    <a:noFill/>
                  </a:rPr>
                  <a:t> </a:t>
                </a:r>
              </a:p>
            </p:txBody>
          </p:sp>
        </mc:Fallback>
      </mc:AlternateContent>
      <p:sp>
        <p:nvSpPr>
          <p:cNvPr id="45" name="Oval 44">
            <a:extLst>
              <a:ext uri="{FF2B5EF4-FFF2-40B4-BE49-F238E27FC236}">
                <a16:creationId xmlns:a16="http://schemas.microsoft.com/office/drawing/2014/main" xmlns="" id="{76221E8E-39DB-425C-AF18-21DD57661EA7}"/>
              </a:ext>
            </a:extLst>
          </p:cNvPr>
          <p:cNvSpPr/>
          <p:nvPr/>
        </p:nvSpPr>
        <p:spPr>
          <a:xfrm>
            <a:off x="7707240" y="4635661"/>
            <a:ext cx="422031" cy="422031"/>
          </a:xfrm>
          <a:prstGeom prst="ellipse">
            <a:avLst/>
          </a:prstGeom>
          <a:solidFill>
            <a:srgbClr val="00B050"/>
          </a:solid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prstClr val="white"/>
                </a:solidFill>
              </a:rPr>
              <a:t>70</a:t>
            </a:r>
          </a:p>
        </p:txBody>
      </p:sp>
    </p:spTree>
    <p:extLst>
      <p:ext uri="{BB962C8B-B14F-4D97-AF65-F5344CB8AC3E}">
        <p14:creationId xmlns:p14="http://schemas.microsoft.com/office/powerpoint/2010/main" val="170999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arn(outVertical)">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3" grpId="0" animBg="1"/>
      <p:bldP spid="44" grpId="0"/>
      <p:bldP spid="19" grpId="0" animBg="1"/>
      <p:bldP spid="46" grpId="0"/>
      <p:bldP spid="47" grpId="0" animBg="1"/>
      <p:bldP spid="4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4015AC2-27B8-4094-881A-AC0097875B34}"/>
              </a:ext>
            </a:extLst>
          </p:cNvPr>
          <p:cNvSpPr/>
          <p:nvPr/>
        </p:nvSpPr>
        <p:spPr>
          <a:xfrm>
            <a:off x="379829" y="1654536"/>
            <a:ext cx="8401050" cy="553998"/>
          </a:xfrm>
          <a:prstGeom prst="rect">
            <a:avLst/>
          </a:prstGeom>
        </p:spPr>
        <p:txBody>
          <a:bodyPr wrap="square">
            <a:spAutoFit/>
          </a:bodyPr>
          <a:lstStyle/>
          <a:p>
            <a:pPr algn="just"/>
            <a:r>
              <a:rPr lang="en-US" sz="1500" dirty="0">
                <a:solidFill>
                  <a:srgbClr val="000000"/>
                </a:solidFill>
                <a:latin typeface="ff2"/>
              </a:rPr>
              <a:t>by the analysis of separate chaining with BST we knew that the complexities of all the operations of hashing is going  to be better except case1 of the worst case (</a:t>
            </a:r>
            <a:r>
              <a:rPr lang="en-US" sz="1500" dirty="0">
                <a:solidFill>
                  <a:srgbClr val="5B9BD5">
                    <a:lumMod val="75000"/>
                  </a:srgbClr>
                </a:solidFill>
              </a:rPr>
              <a:t>the skewed tree </a:t>
            </a:r>
            <a:r>
              <a:rPr lang="en-US" sz="1500" dirty="0">
                <a:solidFill>
                  <a:srgbClr val="000000"/>
                </a:solidFill>
                <a:latin typeface="ff2"/>
              </a:rPr>
              <a:t>).</a:t>
            </a:r>
          </a:p>
        </p:txBody>
      </p:sp>
      <p:sp>
        <p:nvSpPr>
          <p:cNvPr id="6" name="TextBox 5">
            <a:extLst>
              <a:ext uri="{FF2B5EF4-FFF2-40B4-BE49-F238E27FC236}">
                <a16:creationId xmlns:a16="http://schemas.microsoft.com/office/drawing/2014/main" xmlns="" id="{01C9FB3A-DF8C-46E0-845E-1CF962DC9A71}"/>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Analysis</a:t>
            </a:r>
          </a:p>
        </p:txBody>
      </p:sp>
      <p:sp>
        <p:nvSpPr>
          <p:cNvPr id="2" name="Rectangle 1">
            <a:extLst>
              <a:ext uri="{FF2B5EF4-FFF2-40B4-BE49-F238E27FC236}">
                <a16:creationId xmlns:a16="http://schemas.microsoft.com/office/drawing/2014/main" xmlns="" id="{6FD5C20F-87B9-43EB-A4D6-8821D64A9D25}"/>
              </a:ext>
            </a:extLst>
          </p:cNvPr>
          <p:cNvSpPr/>
          <p:nvPr/>
        </p:nvSpPr>
        <p:spPr>
          <a:xfrm>
            <a:off x="379830" y="3765107"/>
            <a:ext cx="2687411" cy="715581"/>
          </a:xfrm>
          <a:prstGeom prst="rect">
            <a:avLst/>
          </a:prstGeom>
        </p:spPr>
        <p:txBody>
          <a:bodyPr wrap="square">
            <a:spAutoFit/>
          </a:bodyPr>
          <a:lstStyle/>
          <a:p>
            <a:pPr algn="just"/>
            <a:r>
              <a:rPr lang="en-US" sz="1350" b="1" dirty="0">
                <a:solidFill>
                  <a:srgbClr val="5A78AD"/>
                </a:solidFill>
              </a:rPr>
              <a:t>So for the </a:t>
            </a:r>
            <a:r>
              <a:rPr lang="en-US" sz="1350" b="1" u="sng" dirty="0">
                <a:solidFill>
                  <a:srgbClr val="5A78AD"/>
                </a:solidFill>
              </a:rPr>
              <a:t>AVL tree </a:t>
            </a:r>
            <a:r>
              <a:rPr lang="en-US" sz="1350" b="1" dirty="0">
                <a:solidFill>
                  <a:srgbClr val="5A78AD"/>
                </a:solidFill>
              </a:rPr>
              <a:t>all the operation complexity is O (log n), where n is the number of element.</a:t>
            </a:r>
          </a:p>
        </p:txBody>
      </p:sp>
      <p:sp>
        <p:nvSpPr>
          <p:cNvPr id="3" name="TextBox 2">
            <a:extLst>
              <a:ext uri="{FF2B5EF4-FFF2-40B4-BE49-F238E27FC236}">
                <a16:creationId xmlns:a16="http://schemas.microsoft.com/office/drawing/2014/main" xmlns="" id="{18914B13-FA61-4540-9E7D-E7BF892569A9}"/>
              </a:ext>
            </a:extLst>
          </p:cNvPr>
          <p:cNvSpPr txBox="1"/>
          <p:nvPr/>
        </p:nvSpPr>
        <p:spPr>
          <a:xfrm>
            <a:off x="379829" y="2446566"/>
            <a:ext cx="8392696" cy="323165"/>
          </a:xfrm>
          <a:prstGeom prst="rect">
            <a:avLst/>
          </a:prstGeom>
          <a:noFill/>
        </p:spPr>
        <p:txBody>
          <a:bodyPr wrap="square" rtlCol="0">
            <a:spAutoFit/>
          </a:bodyPr>
          <a:lstStyle/>
          <a:p>
            <a:r>
              <a:rPr lang="en-US" sz="1350" dirty="0">
                <a:solidFill>
                  <a:prstClr val="black"/>
                </a:solidFill>
              </a:rPr>
              <a:t>We can fix this by using the </a:t>
            </a:r>
            <a:r>
              <a:rPr lang="en-US" sz="1500" b="1" dirty="0">
                <a:solidFill>
                  <a:prstClr val="black"/>
                </a:solidFill>
              </a:rPr>
              <a:t>AVL tree</a:t>
            </a:r>
            <a:endParaRPr lang="en-US" sz="1350" b="1" dirty="0">
              <a:solidFill>
                <a:prstClr val="black"/>
              </a:solidFill>
            </a:endParaRPr>
          </a:p>
        </p:txBody>
      </p:sp>
      <p:grpSp>
        <p:nvGrpSpPr>
          <p:cNvPr id="7" name="Group 6">
            <a:extLst>
              <a:ext uri="{FF2B5EF4-FFF2-40B4-BE49-F238E27FC236}">
                <a16:creationId xmlns:a16="http://schemas.microsoft.com/office/drawing/2014/main" xmlns="" id="{2C847FEA-2BBD-439D-B8EC-4F3401A261BE}"/>
              </a:ext>
            </a:extLst>
          </p:cNvPr>
          <p:cNvGrpSpPr/>
          <p:nvPr/>
        </p:nvGrpSpPr>
        <p:grpSpPr>
          <a:xfrm>
            <a:off x="6356257" y="4405884"/>
            <a:ext cx="545642" cy="592420"/>
            <a:chOff x="8475010" y="3306470"/>
            <a:chExt cx="727522" cy="789893"/>
          </a:xfrm>
        </p:grpSpPr>
        <p:sp>
          <p:nvSpPr>
            <p:cNvPr id="8" name="Oval 7">
              <a:extLst>
                <a:ext uri="{FF2B5EF4-FFF2-40B4-BE49-F238E27FC236}">
                  <a16:creationId xmlns:a16="http://schemas.microsoft.com/office/drawing/2014/main" xmlns="" id="{79F6C44F-E81B-4A21-9B1D-A2196CD240BE}"/>
                </a:ext>
              </a:extLst>
            </p:cNvPr>
            <p:cNvSpPr/>
            <p:nvPr/>
          </p:nvSpPr>
          <p:spPr>
            <a:xfrm>
              <a:off x="8639824" y="3533655"/>
              <a:ext cx="562708" cy="5627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ysClr val="windowText" lastClr="000000"/>
                </a:solidFill>
              </a:endParaRPr>
            </a:p>
          </p:txBody>
        </p:sp>
        <p:cxnSp>
          <p:nvCxnSpPr>
            <p:cNvPr id="9" name="Straight Arrow Connector 8">
              <a:extLst>
                <a:ext uri="{FF2B5EF4-FFF2-40B4-BE49-F238E27FC236}">
                  <a16:creationId xmlns:a16="http://schemas.microsoft.com/office/drawing/2014/main" xmlns="" id="{7C8BB40E-0570-4948-A331-5A94A5D7A2C7}"/>
                </a:ext>
              </a:extLst>
            </p:cNvPr>
            <p:cNvCxnSpPr>
              <a:cxnSpLocks/>
              <a:stCxn id="11" idx="5"/>
              <a:endCxn id="8" idx="1"/>
            </p:cNvCxnSpPr>
            <p:nvPr/>
          </p:nvCxnSpPr>
          <p:spPr>
            <a:xfrm>
              <a:off x="8475010" y="3306470"/>
              <a:ext cx="247221" cy="30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xmlns="" id="{4E7CAF58-63D4-4EEB-B793-A480AB5F4FDC}"/>
              </a:ext>
            </a:extLst>
          </p:cNvPr>
          <p:cNvSpPr/>
          <p:nvPr/>
        </p:nvSpPr>
        <p:spPr>
          <a:xfrm>
            <a:off x="5996033" y="4045659"/>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30</a:t>
            </a:r>
          </a:p>
        </p:txBody>
      </p:sp>
      <p:cxnSp>
        <p:nvCxnSpPr>
          <p:cNvPr id="12" name="Straight Arrow Connector 11">
            <a:extLst>
              <a:ext uri="{FF2B5EF4-FFF2-40B4-BE49-F238E27FC236}">
                <a16:creationId xmlns:a16="http://schemas.microsoft.com/office/drawing/2014/main" xmlns="" id="{275E408D-B293-4C90-A2F7-BC17801E1088}"/>
              </a:ext>
            </a:extLst>
          </p:cNvPr>
          <p:cNvCxnSpPr>
            <a:cxnSpLocks/>
            <a:stCxn id="17" idx="5"/>
            <a:endCxn id="11" idx="1"/>
          </p:cNvCxnSpPr>
          <p:nvPr/>
        </p:nvCxnSpPr>
        <p:spPr>
          <a:xfrm>
            <a:off x="5952133" y="3937075"/>
            <a:ext cx="105704" cy="170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84570462-8C2F-4024-8E41-DC03F011FA77}"/>
              </a:ext>
            </a:extLst>
          </p:cNvPr>
          <p:cNvSpPr/>
          <p:nvPr/>
        </p:nvSpPr>
        <p:spPr>
          <a:xfrm>
            <a:off x="5591909" y="3576849"/>
            <a:ext cx="422031" cy="4220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20</a:t>
            </a:r>
          </a:p>
        </p:txBody>
      </p:sp>
      <p:cxnSp>
        <p:nvCxnSpPr>
          <p:cNvPr id="18" name="Straight Arrow Connector 17">
            <a:extLst>
              <a:ext uri="{FF2B5EF4-FFF2-40B4-BE49-F238E27FC236}">
                <a16:creationId xmlns:a16="http://schemas.microsoft.com/office/drawing/2014/main" xmlns="" id="{13D1ECDC-5663-478C-8506-06F3897AAA6A}"/>
              </a:ext>
            </a:extLst>
          </p:cNvPr>
          <p:cNvCxnSpPr>
            <a:cxnSpLocks/>
            <a:endCxn id="17" idx="0"/>
          </p:cNvCxnSpPr>
          <p:nvPr/>
        </p:nvCxnSpPr>
        <p:spPr>
          <a:xfrm>
            <a:off x="5802923" y="3313459"/>
            <a:ext cx="0" cy="26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8">
            <a:extLst>
              <a:ext uri="{FF2B5EF4-FFF2-40B4-BE49-F238E27FC236}">
                <a16:creationId xmlns:a16="http://schemas.microsoft.com/office/drawing/2014/main" xmlns="" id="{6143E9DC-C049-455D-BDEB-DEBA91910132}"/>
              </a:ext>
            </a:extLst>
          </p:cNvPr>
          <p:cNvGraphicFramePr>
            <a:graphicFrameLocks noGrp="1"/>
          </p:cNvGraphicFramePr>
          <p:nvPr/>
        </p:nvGraphicFramePr>
        <p:xfrm>
          <a:off x="5603631" y="3035328"/>
          <a:ext cx="3160540" cy="281940"/>
        </p:xfrm>
        <a:graphic>
          <a:graphicData uri="http://schemas.openxmlformats.org/drawingml/2006/table">
            <a:tbl>
              <a:tblPr firstRow="1" bandRow="1">
                <a:tableStyleId>{5C22544A-7EE6-4342-B048-85BDC9FD1C3A}</a:tableStyleId>
              </a:tblPr>
              <a:tblGrid>
                <a:gridCol w="372647">
                  <a:extLst>
                    <a:ext uri="{9D8B030D-6E8A-4147-A177-3AD203B41FA5}">
                      <a16:colId xmlns:a16="http://schemas.microsoft.com/office/drawing/2014/main" xmlns="" val="2964959070"/>
                    </a:ext>
                  </a:extLst>
                </a:gridCol>
                <a:gridCol w="372647">
                  <a:extLst>
                    <a:ext uri="{9D8B030D-6E8A-4147-A177-3AD203B41FA5}">
                      <a16:colId xmlns:a16="http://schemas.microsoft.com/office/drawing/2014/main" xmlns="" val="1599895407"/>
                    </a:ext>
                  </a:extLst>
                </a:gridCol>
                <a:gridCol w="372647">
                  <a:extLst>
                    <a:ext uri="{9D8B030D-6E8A-4147-A177-3AD203B41FA5}">
                      <a16:colId xmlns:a16="http://schemas.microsoft.com/office/drawing/2014/main" xmlns="" val="2879209903"/>
                    </a:ext>
                  </a:extLst>
                </a:gridCol>
                <a:gridCol w="372647">
                  <a:extLst>
                    <a:ext uri="{9D8B030D-6E8A-4147-A177-3AD203B41FA5}">
                      <a16:colId xmlns:a16="http://schemas.microsoft.com/office/drawing/2014/main" xmlns="" val="3958383520"/>
                    </a:ext>
                  </a:extLst>
                </a:gridCol>
                <a:gridCol w="372647">
                  <a:extLst>
                    <a:ext uri="{9D8B030D-6E8A-4147-A177-3AD203B41FA5}">
                      <a16:colId xmlns:a16="http://schemas.microsoft.com/office/drawing/2014/main" xmlns="" val="731881411"/>
                    </a:ext>
                  </a:extLst>
                </a:gridCol>
                <a:gridCol w="372647">
                  <a:extLst>
                    <a:ext uri="{9D8B030D-6E8A-4147-A177-3AD203B41FA5}">
                      <a16:colId xmlns:a16="http://schemas.microsoft.com/office/drawing/2014/main" xmlns="" val="3541955600"/>
                    </a:ext>
                  </a:extLst>
                </a:gridCol>
                <a:gridCol w="546222">
                  <a:extLst>
                    <a:ext uri="{9D8B030D-6E8A-4147-A177-3AD203B41FA5}">
                      <a16:colId xmlns:a16="http://schemas.microsoft.com/office/drawing/2014/main" xmlns="" val="3837272569"/>
                    </a:ext>
                  </a:extLst>
                </a:gridCol>
                <a:gridCol w="378436">
                  <a:extLst>
                    <a:ext uri="{9D8B030D-6E8A-4147-A177-3AD203B41FA5}">
                      <a16:colId xmlns:a16="http://schemas.microsoft.com/office/drawing/2014/main" xmlns="" val="603418794"/>
                    </a:ext>
                  </a:extLst>
                </a:gridCol>
              </a:tblGrid>
              <a:tr h="278130">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xmlns="" val="487580179"/>
                  </a:ext>
                </a:extLst>
              </a:tr>
            </a:tbl>
          </a:graphicData>
        </a:graphic>
      </p:graphicFrame>
      <p:graphicFrame>
        <p:nvGraphicFramePr>
          <p:cNvPr id="26" name="Table 8">
            <a:extLst>
              <a:ext uri="{FF2B5EF4-FFF2-40B4-BE49-F238E27FC236}">
                <a16:creationId xmlns:a16="http://schemas.microsoft.com/office/drawing/2014/main" xmlns="" id="{722C31C8-A1E3-4763-8AB3-3CD5DBAFCB35}"/>
              </a:ext>
            </a:extLst>
          </p:cNvPr>
          <p:cNvGraphicFramePr>
            <a:graphicFrameLocks noGrp="1"/>
          </p:cNvGraphicFramePr>
          <p:nvPr/>
        </p:nvGraphicFramePr>
        <p:xfrm>
          <a:off x="5603631" y="2746647"/>
          <a:ext cx="3293617" cy="278130"/>
        </p:xfrm>
        <a:graphic>
          <a:graphicData uri="http://schemas.openxmlformats.org/drawingml/2006/table">
            <a:tbl>
              <a:tblPr firstRow="1" bandRow="1">
                <a:tableStyleId>{5C22544A-7EE6-4342-B048-85BDC9FD1C3A}</a:tableStyleId>
              </a:tblPr>
              <a:tblGrid>
                <a:gridCol w="355502">
                  <a:extLst>
                    <a:ext uri="{9D8B030D-6E8A-4147-A177-3AD203B41FA5}">
                      <a16:colId xmlns:a16="http://schemas.microsoft.com/office/drawing/2014/main" xmlns="" val="2964959070"/>
                    </a:ext>
                  </a:extLst>
                </a:gridCol>
                <a:gridCol w="355502">
                  <a:extLst>
                    <a:ext uri="{9D8B030D-6E8A-4147-A177-3AD203B41FA5}">
                      <a16:colId xmlns:a16="http://schemas.microsoft.com/office/drawing/2014/main" xmlns="" val="1599895407"/>
                    </a:ext>
                  </a:extLst>
                </a:gridCol>
                <a:gridCol w="355502">
                  <a:extLst>
                    <a:ext uri="{9D8B030D-6E8A-4147-A177-3AD203B41FA5}">
                      <a16:colId xmlns:a16="http://schemas.microsoft.com/office/drawing/2014/main" xmlns="" val="2879209903"/>
                    </a:ext>
                  </a:extLst>
                </a:gridCol>
                <a:gridCol w="355502">
                  <a:extLst>
                    <a:ext uri="{9D8B030D-6E8A-4147-A177-3AD203B41FA5}">
                      <a16:colId xmlns:a16="http://schemas.microsoft.com/office/drawing/2014/main" xmlns="" val="3958383520"/>
                    </a:ext>
                  </a:extLst>
                </a:gridCol>
                <a:gridCol w="355502">
                  <a:extLst>
                    <a:ext uri="{9D8B030D-6E8A-4147-A177-3AD203B41FA5}">
                      <a16:colId xmlns:a16="http://schemas.microsoft.com/office/drawing/2014/main" xmlns="" val="731881411"/>
                    </a:ext>
                  </a:extLst>
                </a:gridCol>
                <a:gridCol w="355502">
                  <a:extLst>
                    <a:ext uri="{9D8B030D-6E8A-4147-A177-3AD203B41FA5}">
                      <a16:colId xmlns:a16="http://schemas.microsoft.com/office/drawing/2014/main" xmlns="" val="3541955600"/>
                    </a:ext>
                  </a:extLst>
                </a:gridCol>
                <a:gridCol w="651785">
                  <a:extLst>
                    <a:ext uri="{9D8B030D-6E8A-4147-A177-3AD203B41FA5}">
                      <a16:colId xmlns:a16="http://schemas.microsoft.com/office/drawing/2014/main" xmlns="" val="3837272569"/>
                    </a:ext>
                  </a:extLst>
                </a:gridCol>
                <a:gridCol w="508820">
                  <a:extLst>
                    <a:ext uri="{9D8B030D-6E8A-4147-A177-3AD203B41FA5}">
                      <a16:colId xmlns:a16="http://schemas.microsoft.com/office/drawing/2014/main" xmlns="" val="603418794"/>
                    </a:ext>
                  </a:extLst>
                </a:gridCol>
              </a:tblGrid>
              <a:tr h="278130">
                <a:tc>
                  <a:txBody>
                    <a:bodyPr/>
                    <a:lstStyle/>
                    <a:p>
                      <a:pPr algn="ctr" rtl="0"/>
                      <a:r>
                        <a:rPr lang="en-US" sz="1200" b="0" dirty="0">
                          <a:solidFill>
                            <a:sysClr val="windowText" lastClr="000000"/>
                          </a:solidFill>
                        </a:rPr>
                        <a:t>0</a:t>
                      </a:r>
                    </a:p>
                  </a:txBody>
                  <a:tcPr marL="68580" marR="68580" marT="34290" marB="34290">
                    <a:noFill/>
                  </a:tcPr>
                </a:tc>
                <a:tc>
                  <a:txBody>
                    <a:bodyPr/>
                    <a:lstStyle/>
                    <a:p>
                      <a:pPr algn="ctr" rtl="0"/>
                      <a:r>
                        <a:rPr lang="en-US" sz="1200" b="0" dirty="0">
                          <a:solidFill>
                            <a:sysClr val="windowText" lastClr="000000"/>
                          </a:solidFill>
                        </a:rPr>
                        <a:t>1</a:t>
                      </a:r>
                    </a:p>
                  </a:txBody>
                  <a:tcPr marL="68580" marR="68580" marT="34290" marB="34290">
                    <a:noFill/>
                  </a:tcPr>
                </a:tc>
                <a:tc>
                  <a:txBody>
                    <a:bodyPr/>
                    <a:lstStyle/>
                    <a:p>
                      <a:pPr algn="ctr" rtl="0"/>
                      <a:r>
                        <a:rPr lang="en-US" sz="1200" b="0" dirty="0">
                          <a:solidFill>
                            <a:sysClr val="windowText" lastClr="000000"/>
                          </a:solidFill>
                        </a:rPr>
                        <a:t>2</a:t>
                      </a:r>
                    </a:p>
                  </a:txBody>
                  <a:tcPr marL="68580" marR="68580" marT="34290" marB="34290">
                    <a:noFill/>
                  </a:tcPr>
                </a:tc>
                <a:tc>
                  <a:txBody>
                    <a:bodyPr/>
                    <a:lstStyle/>
                    <a:p>
                      <a:pPr algn="ctr" rtl="0"/>
                      <a:r>
                        <a:rPr lang="en-US" sz="1200" b="0" dirty="0">
                          <a:solidFill>
                            <a:sysClr val="windowText" lastClr="000000"/>
                          </a:solidFill>
                        </a:rPr>
                        <a:t>3</a:t>
                      </a:r>
                    </a:p>
                  </a:txBody>
                  <a:tcPr marL="68580" marR="68580" marT="34290" marB="34290">
                    <a:noFill/>
                  </a:tcPr>
                </a:tc>
                <a:tc>
                  <a:txBody>
                    <a:bodyPr/>
                    <a:lstStyle/>
                    <a:p>
                      <a:pPr algn="ctr" rtl="0"/>
                      <a:r>
                        <a:rPr lang="en-US" sz="1200" b="0" dirty="0">
                          <a:solidFill>
                            <a:sysClr val="windowText" lastClr="000000"/>
                          </a:solidFill>
                        </a:rPr>
                        <a:t>4</a:t>
                      </a:r>
                    </a:p>
                  </a:txBody>
                  <a:tcPr marL="68580" marR="68580" marT="34290" marB="34290">
                    <a:noFill/>
                  </a:tcPr>
                </a:tc>
                <a:tc>
                  <a:txBody>
                    <a:bodyPr/>
                    <a:lstStyle/>
                    <a:p>
                      <a:pPr algn="ctr" rtl="0"/>
                      <a:r>
                        <a:rPr lang="en-US" sz="1200" b="0" dirty="0">
                          <a:solidFill>
                            <a:sysClr val="windowText" lastClr="000000"/>
                          </a:solidFill>
                        </a:rPr>
                        <a:t>5</a:t>
                      </a:r>
                    </a:p>
                  </a:txBody>
                  <a:tcPr marL="68580" marR="68580" marT="34290" marB="34290">
                    <a:noFill/>
                  </a:tcPr>
                </a:tc>
                <a:tc>
                  <a:txBody>
                    <a:bodyPr/>
                    <a:lstStyle/>
                    <a:p>
                      <a:pPr algn="ctr" rtl="0"/>
                      <a:r>
                        <a:rPr lang="en-US" sz="1200" b="0" dirty="0">
                          <a:solidFill>
                            <a:sysClr val="windowText" lastClr="000000"/>
                          </a:solidFill>
                        </a:rPr>
                        <a:t>……..</a:t>
                      </a:r>
                    </a:p>
                  </a:txBody>
                  <a:tcPr marL="68580" marR="68580" marT="34290" marB="34290">
                    <a:noFill/>
                  </a:tcPr>
                </a:tc>
                <a:tc>
                  <a:txBody>
                    <a:bodyPr/>
                    <a:lstStyle/>
                    <a:p>
                      <a:pPr algn="ctr" rtl="0"/>
                      <a:r>
                        <a:rPr lang="en-US" sz="1200" b="0" dirty="0">
                          <a:solidFill>
                            <a:sysClr val="windowText" lastClr="000000"/>
                          </a:solidFill>
                        </a:rPr>
                        <a:t>m - 1</a:t>
                      </a:r>
                    </a:p>
                  </a:txBody>
                  <a:tcPr marL="68580" marR="68580" marT="34290" marB="34290">
                    <a:noFill/>
                  </a:tcPr>
                </a:tc>
                <a:extLst>
                  <a:ext uri="{0D108BD9-81ED-4DB2-BD59-A6C34878D82A}">
                    <a16:rowId xmlns:a16="http://schemas.microsoft.com/office/drawing/2014/main" xmlns="" val="487580179"/>
                  </a:ext>
                </a:extLst>
              </a:tr>
            </a:tbl>
          </a:graphicData>
        </a:graphic>
      </p:graphicFrame>
      <p:sp>
        <p:nvSpPr>
          <p:cNvPr id="19" name="TextBox 18">
            <a:extLst>
              <a:ext uri="{FF2B5EF4-FFF2-40B4-BE49-F238E27FC236}">
                <a16:creationId xmlns:a16="http://schemas.microsoft.com/office/drawing/2014/main" xmlns="" id="{823E416F-D582-4AD4-A37E-569494CEA45C}"/>
              </a:ext>
            </a:extLst>
          </p:cNvPr>
          <p:cNvSpPr txBox="1"/>
          <p:nvPr/>
        </p:nvSpPr>
        <p:spPr>
          <a:xfrm>
            <a:off x="4397217" y="3787864"/>
            <a:ext cx="422031" cy="300082"/>
          </a:xfrm>
          <a:prstGeom prst="rect">
            <a:avLst/>
          </a:prstGeom>
          <a:noFill/>
        </p:spPr>
        <p:txBody>
          <a:bodyPr wrap="square" rtlCol="0">
            <a:spAutoFit/>
          </a:bodyPr>
          <a:lstStyle/>
          <a:p>
            <a:r>
              <a:rPr lang="en-US" sz="1350" b="1" dirty="0">
                <a:solidFill>
                  <a:srgbClr val="00B050"/>
                </a:solidFill>
              </a:rPr>
              <a:t>40</a:t>
            </a:r>
          </a:p>
        </p:txBody>
      </p:sp>
      <p:sp>
        <p:nvSpPr>
          <p:cNvPr id="20" name="TextBox 19">
            <a:extLst>
              <a:ext uri="{FF2B5EF4-FFF2-40B4-BE49-F238E27FC236}">
                <a16:creationId xmlns:a16="http://schemas.microsoft.com/office/drawing/2014/main" xmlns="" id="{E76EA20E-38B9-4F5E-AD11-922C35554A68}"/>
              </a:ext>
            </a:extLst>
          </p:cNvPr>
          <p:cNvSpPr txBox="1"/>
          <p:nvPr/>
        </p:nvSpPr>
        <p:spPr>
          <a:xfrm>
            <a:off x="4290221" y="3574303"/>
            <a:ext cx="756975" cy="300082"/>
          </a:xfrm>
          <a:prstGeom prst="rect">
            <a:avLst/>
          </a:prstGeom>
          <a:noFill/>
        </p:spPr>
        <p:txBody>
          <a:bodyPr wrap="square" rtlCol="0">
            <a:spAutoFit/>
          </a:bodyPr>
          <a:lstStyle/>
          <a:p>
            <a:r>
              <a:rPr lang="en-US" sz="1350" b="1" dirty="0">
                <a:solidFill>
                  <a:prstClr val="black"/>
                </a:solidFill>
              </a:rPr>
              <a:t>insert</a:t>
            </a:r>
          </a:p>
        </p:txBody>
      </p:sp>
      <p:sp>
        <p:nvSpPr>
          <p:cNvPr id="23" name="Rectangle 22">
            <a:extLst>
              <a:ext uri="{FF2B5EF4-FFF2-40B4-BE49-F238E27FC236}">
                <a16:creationId xmlns:a16="http://schemas.microsoft.com/office/drawing/2014/main" xmlns="" id="{4635F8A8-EBE6-425F-847E-9899AD5E4984}"/>
              </a:ext>
            </a:extLst>
          </p:cNvPr>
          <p:cNvSpPr/>
          <p:nvPr/>
        </p:nvSpPr>
        <p:spPr>
          <a:xfrm>
            <a:off x="379829" y="2781114"/>
            <a:ext cx="3606350" cy="923330"/>
          </a:xfrm>
          <a:prstGeom prst="rect">
            <a:avLst/>
          </a:prstGeom>
        </p:spPr>
        <p:txBody>
          <a:bodyPr wrap="square">
            <a:spAutoFit/>
          </a:bodyPr>
          <a:lstStyle/>
          <a:p>
            <a:pPr algn="just"/>
            <a:r>
              <a:rPr lang="en-US" sz="1350" b="1" dirty="0">
                <a:solidFill>
                  <a:prstClr val="black"/>
                </a:solidFill>
                <a:latin typeface="urw-din"/>
              </a:rPr>
              <a:t>AVL tree </a:t>
            </a:r>
            <a:r>
              <a:rPr lang="en-US" sz="1350" dirty="0">
                <a:solidFill>
                  <a:prstClr val="black"/>
                </a:solidFill>
                <a:latin typeface="urw-din"/>
              </a:rPr>
              <a:t>is a self-balancing Binary Search Tree (BST) where the difference between heights of left and right subtrees cannot be more than one for all nodes.</a:t>
            </a:r>
            <a:endParaRPr lang="en-US" sz="1350" dirty="0">
              <a:solidFill>
                <a:prstClr val="black"/>
              </a:solidFill>
            </a:endParaRPr>
          </a:p>
        </p:txBody>
      </p:sp>
      <p:sp>
        <p:nvSpPr>
          <p:cNvPr id="10" name="TextBox 9">
            <a:extLst>
              <a:ext uri="{FF2B5EF4-FFF2-40B4-BE49-F238E27FC236}">
                <a16:creationId xmlns:a16="http://schemas.microsoft.com/office/drawing/2014/main" xmlns="" id="{3F14FFD3-41E4-4FC0-8E22-06DDA43C0397}"/>
              </a:ext>
            </a:extLst>
          </p:cNvPr>
          <p:cNvSpPr txBox="1"/>
          <p:nvPr/>
        </p:nvSpPr>
        <p:spPr>
          <a:xfrm>
            <a:off x="6901900" y="3798574"/>
            <a:ext cx="1484435" cy="300082"/>
          </a:xfrm>
          <a:prstGeom prst="rect">
            <a:avLst/>
          </a:prstGeom>
          <a:noFill/>
        </p:spPr>
        <p:txBody>
          <a:bodyPr wrap="square" rtlCol="0">
            <a:spAutoFit/>
          </a:bodyPr>
          <a:lstStyle/>
          <a:p>
            <a:r>
              <a:rPr lang="en-US" sz="1350" b="1" dirty="0">
                <a:solidFill>
                  <a:srgbClr val="FF0000"/>
                </a:solidFill>
              </a:rPr>
              <a:t>Unbalanced Tree</a:t>
            </a:r>
          </a:p>
        </p:txBody>
      </p:sp>
      <p:sp>
        <p:nvSpPr>
          <p:cNvPr id="29" name="TextBox 28">
            <a:extLst>
              <a:ext uri="{FF2B5EF4-FFF2-40B4-BE49-F238E27FC236}">
                <a16:creationId xmlns:a16="http://schemas.microsoft.com/office/drawing/2014/main" xmlns="" id="{C51608FE-9325-4A22-B77C-BE54BA2B2577}"/>
              </a:ext>
            </a:extLst>
          </p:cNvPr>
          <p:cNvSpPr txBox="1"/>
          <p:nvPr/>
        </p:nvSpPr>
        <p:spPr>
          <a:xfrm>
            <a:off x="7024260" y="4098392"/>
            <a:ext cx="1362075" cy="300082"/>
          </a:xfrm>
          <a:prstGeom prst="rect">
            <a:avLst/>
          </a:prstGeom>
          <a:noFill/>
        </p:spPr>
        <p:txBody>
          <a:bodyPr wrap="square" rtlCol="0">
            <a:spAutoFit/>
          </a:bodyPr>
          <a:lstStyle/>
          <a:p>
            <a:r>
              <a:rPr lang="en-US" sz="1350" b="1" dirty="0">
                <a:solidFill>
                  <a:srgbClr val="00B050"/>
                </a:solidFill>
              </a:rPr>
              <a:t>Balanced Tree</a:t>
            </a:r>
          </a:p>
        </p:txBody>
      </p:sp>
    </p:spTree>
    <p:extLst>
      <p:ext uri="{BB962C8B-B14F-4D97-AF65-F5344CB8AC3E}">
        <p14:creationId xmlns:p14="http://schemas.microsoft.com/office/powerpoint/2010/main" val="6969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path" presetSubtype="0" accel="50000" decel="50000" fill="hold" grpId="1" nodeType="clickEffect">
                                  <p:stCondLst>
                                    <p:cond delay="0"/>
                                  </p:stCondLst>
                                  <p:childTnLst>
                                    <p:animMotion origin="layout" path="M 3.75E-6 2.22222E-6 C 0.02083 0.02546 0.0789 0.1044 0.1013 0.11782 C 0.14036 0.14583 0.18606 0.15879 0.2345 0.16713 " pathEditMode="relative" rAng="0" ptsTypes="AAA">
                                      <p:cBhvr>
                                        <p:cTn id="19" dur="2000" fill="hold"/>
                                        <p:tgtEl>
                                          <p:spTgt spid="19"/>
                                        </p:tgtEl>
                                        <p:attrNameLst>
                                          <p:attrName>ppt_x</p:attrName>
                                          <p:attrName>ppt_y</p:attrName>
                                        </p:attrNameLst>
                                      </p:cBhvr>
                                      <p:rCtr x="11719" y="8356"/>
                                    </p:animMotion>
                                  </p:childTnLst>
                                </p:cTn>
                              </p:par>
                              <p:par>
                                <p:cTn id="20" presetID="10" presetClass="entr" presetSubtype="0" fill="hold"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grpId="1"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xit" presetSubtype="0" fill="hold" grpId="2" nodeType="withEffect">
                                  <p:stCondLst>
                                    <p:cond delay="0"/>
                                  </p:stCondLst>
                                  <p:childTnLst>
                                    <p:animEffect transition="out" filter="fade">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58333E-6 7.40741E-7 L -0.03008 0.10787 " pathEditMode="relative" rAng="0" ptsTypes="AA">
                                      <p:cBhvr>
                                        <p:cTn id="36" dur="2000" fill="hold"/>
                                        <p:tgtEl>
                                          <p:spTgt spid="18"/>
                                        </p:tgtEl>
                                        <p:attrNameLst>
                                          <p:attrName>ppt_x</p:attrName>
                                          <p:attrName>ppt_y</p:attrName>
                                        </p:attrNameLst>
                                      </p:cBhvr>
                                      <p:rCtr x="-1510" y="5394"/>
                                    </p:animMotion>
                                  </p:childTnLst>
                                </p:cTn>
                              </p:par>
                              <p:par>
                                <p:cTn id="37" presetID="42" presetClass="path" presetSubtype="0" accel="50000" decel="50000" fill="hold" grpId="0" nodeType="withEffect">
                                  <p:stCondLst>
                                    <p:cond delay="0"/>
                                  </p:stCondLst>
                                  <p:childTnLst>
                                    <p:animMotion origin="layout" path="M 4.58333E-6 4.07407E-6 L -0.03581 0.10532 " pathEditMode="relative" rAng="0" ptsTypes="AA">
                                      <p:cBhvr>
                                        <p:cTn id="38" dur="2000" fill="hold"/>
                                        <p:tgtEl>
                                          <p:spTgt spid="17"/>
                                        </p:tgtEl>
                                        <p:attrNameLst>
                                          <p:attrName>ppt_x</p:attrName>
                                          <p:attrName>ppt_y</p:attrName>
                                        </p:attrNameLst>
                                      </p:cBhvr>
                                      <p:rCtr x="-1797" y="5255"/>
                                    </p:animMotion>
                                  </p:childTnLst>
                                </p:cTn>
                              </p:par>
                              <p:par>
                                <p:cTn id="39" presetID="8" presetClass="emph" presetSubtype="0" fill="hold" nodeType="withEffect">
                                  <p:stCondLst>
                                    <p:cond delay="0"/>
                                  </p:stCondLst>
                                  <p:childTnLst>
                                    <p:animRot by="1800000">
                                      <p:cBhvr>
                                        <p:cTn id="40" dur="2000" fill="hold"/>
                                        <p:tgtEl>
                                          <p:spTgt spid="18"/>
                                        </p:tgtEl>
                                        <p:attrNameLst>
                                          <p:attrName>r</p:attrName>
                                        </p:attrNameLst>
                                      </p:cBhvr>
                                    </p:animRot>
                                  </p:childTnLst>
                                </p:cTn>
                              </p:par>
                              <p:par>
                                <p:cTn id="41" presetID="42" presetClass="path" presetSubtype="0" accel="50000" decel="50000" fill="hold" nodeType="withEffect">
                                  <p:stCondLst>
                                    <p:cond delay="0"/>
                                  </p:stCondLst>
                                  <p:childTnLst>
                                    <p:animMotion origin="layout" path="M -6.25E-7 2.22222E-6 L -0.022 -0.11227 " pathEditMode="relative" rAng="0" ptsTypes="AA">
                                      <p:cBhvr>
                                        <p:cTn id="42" dur="2000" fill="hold"/>
                                        <p:tgtEl>
                                          <p:spTgt spid="12"/>
                                        </p:tgtEl>
                                        <p:attrNameLst>
                                          <p:attrName>ppt_x</p:attrName>
                                          <p:attrName>ppt_y</p:attrName>
                                        </p:attrNameLst>
                                      </p:cBhvr>
                                      <p:rCtr x="-1107" y="-5347"/>
                                    </p:animMotion>
                                  </p:childTnLst>
                                </p:cTn>
                              </p:par>
                              <p:par>
                                <p:cTn id="43" presetID="8" presetClass="emph" presetSubtype="0" fill="hold" nodeType="withEffect">
                                  <p:stCondLst>
                                    <p:cond delay="0"/>
                                  </p:stCondLst>
                                  <p:childTnLst>
                                    <p:animRot by="1800000">
                                      <p:cBhvr>
                                        <p:cTn id="44" dur="2000" fill="hold"/>
                                        <p:tgtEl>
                                          <p:spTgt spid="12"/>
                                        </p:tgtEl>
                                        <p:attrNameLst>
                                          <p:attrName>r</p:attrName>
                                        </p:attrNameLst>
                                      </p:cBhvr>
                                    </p:animRot>
                                  </p:childTnLst>
                                </p:cTn>
                              </p:par>
                              <p:par>
                                <p:cTn id="45" presetID="6" presetClass="emph" presetSubtype="0" fill="hold" nodeType="withEffect">
                                  <p:stCondLst>
                                    <p:cond delay="0"/>
                                  </p:stCondLst>
                                  <p:childTnLst>
                                    <p:animScale>
                                      <p:cBhvr>
                                        <p:cTn id="46" dur="2000" fill="hold"/>
                                        <p:tgtEl>
                                          <p:spTgt spid="12"/>
                                        </p:tgtEl>
                                      </p:cBhvr>
                                      <p:by x="150000" y="150000"/>
                                    </p:animScale>
                                  </p:childTnLst>
                                </p:cTn>
                              </p:par>
                              <p:par>
                                <p:cTn id="47" presetID="42" presetClass="path" presetSubtype="0" accel="50000" decel="50000" fill="hold" grpId="0" nodeType="withEffect">
                                  <p:stCondLst>
                                    <p:cond delay="0"/>
                                  </p:stCondLst>
                                  <p:childTnLst>
                                    <p:animMotion origin="layout" path="M 3.95833E-6 3.7037E-7 L -0.04414 -0.09121 " pathEditMode="relative" rAng="0" ptsTypes="AA">
                                      <p:cBhvr>
                                        <p:cTn id="48" dur="2000" fill="hold"/>
                                        <p:tgtEl>
                                          <p:spTgt spid="11"/>
                                        </p:tgtEl>
                                        <p:attrNameLst>
                                          <p:attrName>ppt_x</p:attrName>
                                          <p:attrName>ppt_y</p:attrName>
                                        </p:attrNameLst>
                                      </p:cBhvr>
                                      <p:rCtr x="-2253" y="-5046"/>
                                    </p:animMotion>
                                  </p:childTnLst>
                                </p:cTn>
                              </p:par>
                              <p:par>
                                <p:cTn id="49" presetID="42" presetClass="path" presetSubtype="0" accel="50000" decel="50000" fill="hold" nodeType="withEffect">
                                  <p:stCondLst>
                                    <p:cond delay="0"/>
                                  </p:stCondLst>
                                  <p:childTnLst>
                                    <p:animMotion origin="layout" path="M 1.11022E-16 -3.7037E-6 L -0.04609 -0.10578 " pathEditMode="relative" rAng="0" ptsTypes="AA">
                                      <p:cBhvr>
                                        <p:cTn id="50" dur="2000" fill="hold"/>
                                        <p:tgtEl>
                                          <p:spTgt spid="7"/>
                                        </p:tgtEl>
                                        <p:attrNameLst>
                                          <p:attrName>ppt_x</p:attrName>
                                          <p:attrName>ppt_y</p:attrName>
                                        </p:attrNameLst>
                                      </p:cBhvr>
                                      <p:rCtr x="-2305" y="-5301"/>
                                    </p:animMotion>
                                  </p:childTnLst>
                                </p:cTn>
                              </p:par>
                              <p:par>
                                <p:cTn id="51" presetID="42" presetClass="path" presetSubtype="0" accel="50000" decel="50000" fill="hold" grpId="2" nodeType="withEffect">
                                  <p:stCondLst>
                                    <p:cond delay="0"/>
                                  </p:stCondLst>
                                  <p:childTnLst>
                                    <p:animMotion origin="layout" path="M 0.2345 0.16713 L 0.18841 0.06273 " pathEditMode="relative" rAng="0" ptsTypes="AA">
                                      <p:cBhvr>
                                        <p:cTn id="52" dur="2000" fill="hold"/>
                                        <p:tgtEl>
                                          <p:spTgt spid="19"/>
                                        </p:tgtEl>
                                        <p:attrNameLst>
                                          <p:attrName>ppt_x</p:attrName>
                                          <p:attrName>ppt_y</p:attrName>
                                        </p:attrNameLst>
                                      </p:cBhvr>
                                      <p:rCtr x="-2305" y="-5231"/>
                                    </p:animMotion>
                                  </p:childTnLst>
                                </p:cTn>
                              </p:par>
                            </p:childTnLst>
                          </p:cTn>
                        </p:par>
                        <p:par>
                          <p:cTn id="53" fill="hold">
                            <p:stCondLst>
                              <p:cond delay="3000"/>
                            </p:stCondLst>
                            <p:childTnLst>
                              <p:par>
                                <p:cTn id="54" presetID="10" presetClass="exit" presetSubtype="0" fill="hold" grpId="0" nodeType="after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7" grpId="0" animBg="1"/>
      <p:bldP spid="19" grpId="0"/>
      <p:bldP spid="19" grpId="1"/>
      <p:bldP spid="19" grpId="2"/>
      <p:bldP spid="20" grpId="0"/>
      <p:bldP spid="20" grpId="1"/>
      <p:bldP spid="10" grpId="0"/>
      <p:bldP spid="10" grpId="1"/>
      <p:bldP spid="29" grpId="0"/>
      <p:bldP spid="29" grpId="1"/>
      <p:bldP spid="29" grpId="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290A728-F0F9-4F13-85B8-5A190D880848}"/>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Rehashing</a:t>
            </a:r>
          </a:p>
        </p:txBody>
      </p:sp>
      <p:sp>
        <p:nvSpPr>
          <p:cNvPr id="5" name="Rectangle 4">
            <a:extLst>
              <a:ext uri="{FF2B5EF4-FFF2-40B4-BE49-F238E27FC236}">
                <a16:creationId xmlns:a16="http://schemas.microsoft.com/office/drawing/2014/main" xmlns="" id="{8FBF6DA0-13A6-4075-9E2A-E9680E2488C1}"/>
              </a:ext>
            </a:extLst>
          </p:cNvPr>
          <p:cNvSpPr/>
          <p:nvPr/>
        </p:nvSpPr>
        <p:spPr>
          <a:xfrm>
            <a:off x="379829" y="1717056"/>
            <a:ext cx="4834429" cy="507831"/>
          </a:xfrm>
          <a:prstGeom prst="rect">
            <a:avLst/>
          </a:prstGeom>
        </p:spPr>
        <p:txBody>
          <a:bodyPr wrap="square">
            <a:spAutoFit/>
          </a:bodyPr>
          <a:lstStyle/>
          <a:p>
            <a:pPr algn="just"/>
            <a:r>
              <a:rPr lang="en-US" sz="1350" dirty="0">
                <a:solidFill>
                  <a:prstClr val="black"/>
                </a:solidFill>
              </a:rPr>
              <a:t>As we mentioned, in general, as long as we don’t let the load factor become too large, the average time should be O(1).</a:t>
            </a:r>
          </a:p>
        </p:txBody>
      </p:sp>
      <p:sp>
        <p:nvSpPr>
          <p:cNvPr id="6" name="Rectangle 5">
            <a:extLst>
              <a:ext uri="{FF2B5EF4-FFF2-40B4-BE49-F238E27FC236}">
                <a16:creationId xmlns:a16="http://schemas.microsoft.com/office/drawing/2014/main" xmlns="" id="{29F34565-F240-4C2B-971C-086BAB1564E1}"/>
              </a:ext>
            </a:extLst>
          </p:cNvPr>
          <p:cNvSpPr/>
          <p:nvPr/>
        </p:nvSpPr>
        <p:spPr>
          <a:xfrm>
            <a:off x="379829" y="2196280"/>
            <a:ext cx="4834428" cy="923330"/>
          </a:xfrm>
          <a:prstGeom prst="rect">
            <a:avLst/>
          </a:prstGeom>
        </p:spPr>
        <p:txBody>
          <a:bodyPr wrap="square">
            <a:spAutoFit/>
          </a:bodyPr>
          <a:lstStyle/>
          <a:p>
            <a:pPr algn="just"/>
            <a:r>
              <a:rPr lang="en-US" sz="1350" dirty="0">
                <a:solidFill>
                  <a:prstClr val="black"/>
                </a:solidFill>
              </a:rPr>
              <a:t>In separate chaining the load factor can rise above 1 without hurting performance very much. in other types, once the load factor elements reaches or crosses 0.75  or 0.5 the complexity increases.</a:t>
            </a:r>
          </a:p>
        </p:txBody>
      </p:sp>
      <p:sp>
        <p:nvSpPr>
          <p:cNvPr id="7" name="Rectangle 6">
            <a:extLst>
              <a:ext uri="{FF2B5EF4-FFF2-40B4-BE49-F238E27FC236}">
                <a16:creationId xmlns:a16="http://schemas.microsoft.com/office/drawing/2014/main" xmlns="" id="{85E6504B-F0EF-4AE6-BB77-0A43D059F8FF}"/>
              </a:ext>
            </a:extLst>
          </p:cNvPr>
          <p:cNvSpPr/>
          <p:nvPr/>
        </p:nvSpPr>
        <p:spPr>
          <a:xfrm>
            <a:off x="379829" y="3034731"/>
            <a:ext cx="4834427" cy="715581"/>
          </a:xfrm>
          <a:prstGeom prst="rect">
            <a:avLst/>
          </a:prstGeom>
        </p:spPr>
        <p:txBody>
          <a:bodyPr wrap="square">
            <a:spAutoFit/>
          </a:bodyPr>
          <a:lstStyle/>
          <a:p>
            <a:pPr algn="just"/>
            <a:r>
              <a:rPr lang="en-US" sz="1350" dirty="0">
                <a:solidFill>
                  <a:prstClr val="black"/>
                </a:solidFill>
              </a:rPr>
              <a:t>So to overcome this the size of the array is increased by double and all the values are hashed again and stored in the new array of a larger size with a new hash function.</a:t>
            </a:r>
          </a:p>
        </p:txBody>
      </p:sp>
      <p:sp>
        <p:nvSpPr>
          <p:cNvPr id="8" name="TextBox 7">
            <a:extLst>
              <a:ext uri="{FF2B5EF4-FFF2-40B4-BE49-F238E27FC236}">
                <a16:creationId xmlns:a16="http://schemas.microsoft.com/office/drawing/2014/main" xmlns="" id="{5862E27D-533B-4E1A-9205-7D297B7F1FE2}"/>
              </a:ext>
            </a:extLst>
          </p:cNvPr>
          <p:cNvSpPr txBox="1"/>
          <p:nvPr/>
        </p:nvSpPr>
        <p:spPr>
          <a:xfrm>
            <a:off x="1463712" y="3723128"/>
            <a:ext cx="2492829" cy="369332"/>
          </a:xfrm>
          <a:prstGeom prst="rect">
            <a:avLst/>
          </a:prstGeom>
          <a:noFill/>
        </p:spPr>
        <p:txBody>
          <a:bodyPr wrap="square" rtlCol="0">
            <a:spAutoFit/>
          </a:bodyPr>
          <a:lstStyle/>
          <a:p>
            <a:pPr algn="ctr"/>
            <a:r>
              <a:rPr lang="en-US" b="1" dirty="0">
                <a:solidFill>
                  <a:prstClr val="black"/>
                </a:solidFill>
              </a:rPr>
              <a:t>This is the Rehashing</a:t>
            </a:r>
          </a:p>
        </p:txBody>
      </p:sp>
      <p:sp>
        <p:nvSpPr>
          <p:cNvPr id="9" name="Rectangle 8">
            <a:extLst>
              <a:ext uri="{FF2B5EF4-FFF2-40B4-BE49-F238E27FC236}">
                <a16:creationId xmlns:a16="http://schemas.microsoft.com/office/drawing/2014/main" xmlns="" id="{BF7847EA-72ED-4346-8B93-18A41DAD1DF7}"/>
              </a:ext>
            </a:extLst>
          </p:cNvPr>
          <p:cNvSpPr/>
          <p:nvPr/>
        </p:nvSpPr>
        <p:spPr>
          <a:xfrm>
            <a:off x="379827" y="4125694"/>
            <a:ext cx="4309318" cy="1546577"/>
          </a:xfrm>
          <a:prstGeom prst="rect">
            <a:avLst/>
          </a:prstGeom>
        </p:spPr>
        <p:txBody>
          <a:bodyPr wrap="square">
            <a:spAutoFit/>
          </a:bodyPr>
          <a:lstStyle/>
          <a:p>
            <a:pPr algn="just" fontAlgn="base"/>
            <a:r>
              <a:rPr lang="en-US" sz="1350" b="1" dirty="0">
                <a:solidFill>
                  <a:prstClr val="black"/>
                </a:solidFill>
              </a:rPr>
              <a:t>Steps for Rehashing as follows:</a:t>
            </a:r>
          </a:p>
          <a:p>
            <a:pPr marL="214313" indent="-214313" algn="just" fontAlgn="base">
              <a:buFont typeface="Arial" panose="020B0604020202020204" pitchFamily="34" charset="0"/>
              <a:buChar char="•"/>
            </a:pPr>
            <a:r>
              <a:rPr lang="en-US" sz="1350" dirty="0">
                <a:solidFill>
                  <a:prstClr val="black"/>
                </a:solidFill>
              </a:rPr>
              <a:t>For every new entry into the map, check the load factor.</a:t>
            </a:r>
          </a:p>
          <a:p>
            <a:pPr marL="214313" indent="-214313" algn="just" fontAlgn="base">
              <a:buFont typeface="Arial" panose="020B0604020202020204" pitchFamily="34" charset="0"/>
              <a:buChar char="•"/>
            </a:pPr>
            <a:r>
              <a:rPr lang="en-US" sz="1350" dirty="0">
                <a:solidFill>
                  <a:prstClr val="black"/>
                </a:solidFill>
              </a:rPr>
              <a:t>If the load factor is greater than its threshold value, then start Rehash.</a:t>
            </a:r>
          </a:p>
          <a:p>
            <a:pPr marL="214313" indent="-214313" algn="just" fontAlgn="base">
              <a:buFont typeface="Arial" panose="020B0604020202020204" pitchFamily="34" charset="0"/>
              <a:buChar char="•"/>
            </a:pPr>
            <a:r>
              <a:rPr lang="en-US" sz="1350" dirty="0">
                <a:solidFill>
                  <a:prstClr val="black"/>
                </a:solidFill>
              </a:rPr>
              <a:t>For Rehashing, initialize a new array with larger size.</a:t>
            </a:r>
          </a:p>
          <a:p>
            <a:pPr marL="214313" indent="-214313" algn="just" fontAlgn="base">
              <a:buFont typeface="Arial" panose="020B0604020202020204" pitchFamily="34" charset="0"/>
              <a:buChar char="•"/>
            </a:pPr>
            <a:r>
              <a:rPr lang="en-US" sz="1350" dirty="0">
                <a:solidFill>
                  <a:prstClr val="black"/>
                </a:solidFill>
              </a:rPr>
              <a:t>Copy all elements into a new array and make it the new bucket array.</a:t>
            </a:r>
          </a:p>
        </p:txBody>
      </p:sp>
      <p:graphicFrame>
        <p:nvGraphicFramePr>
          <p:cNvPr id="10" name="Table 10">
            <a:extLst>
              <a:ext uri="{FF2B5EF4-FFF2-40B4-BE49-F238E27FC236}">
                <a16:creationId xmlns:a16="http://schemas.microsoft.com/office/drawing/2014/main" xmlns="" id="{08A3A50E-C117-41DE-A2DA-BBA69972E2FB}"/>
              </a:ext>
            </a:extLst>
          </p:cNvPr>
          <p:cNvGraphicFramePr>
            <a:graphicFrameLocks noGrp="1" noChangeAspect="1"/>
          </p:cNvGraphicFramePr>
          <p:nvPr/>
        </p:nvGraphicFramePr>
        <p:xfrm>
          <a:off x="5940243" y="3280708"/>
          <a:ext cx="306210" cy="971367"/>
        </p:xfrm>
        <a:graphic>
          <a:graphicData uri="http://schemas.openxmlformats.org/drawingml/2006/table">
            <a:tbl>
              <a:tblPr firstRow="1" bandRow="1">
                <a:tableStyleId>{5C22544A-7EE6-4342-B048-85BDC9FD1C3A}</a:tableStyleId>
              </a:tblPr>
              <a:tblGrid>
                <a:gridCol w="306210">
                  <a:extLst>
                    <a:ext uri="{9D8B030D-6E8A-4147-A177-3AD203B41FA5}">
                      <a16:colId xmlns:a16="http://schemas.microsoft.com/office/drawing/2014/main" xmlns="" val="2708996704"/>
                    </a:ext>
                  </a:extLst>
                </a:gridCol>
              </a:tblGrid>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bl>
          </a:graphicData>
        </a:graphic>
      </p:graphicFrame>
      <p:sp>
        <p:nvSpPr>
          <p:cNvPr id="11" name="TextBox 10">
            <a:extLst>
              <a:ext uri="{FF2B5EF4-FFF2-40B4-BE49-F238E27FC236}">
                <a16:creationId xmlns:a16="http://schemas.microsoft.com/office/drawing/2014/main" xmlns="" id="{7802B32F-7EE1-47C2-AD92-820F0455EE57}"/>
              </a:ext>
            </a:extLst>
          </p:cNvPr>
          <p:cNvSpPr txBox="1">
            <a:spLocks noChangeAspect="1"/>
          </p:cNvSpPr>
          <p:nvPr/>
        </p:nvSpPr>
        <p:spPr>
          <a:xfrm>
            <a:off x="5634641" y="3954259"/>
            <a:ext cx="223048" cy="300082"/>
          </a:xfrm>
          <a:prstGeom prst="rect">
            <a:avLst/>
          </a:prstGeom>
          <a:noFill/>
        </p:spPr>
        <p:txBody>
          <a:bodyPr wrap="square" rtlCol="0">
            <a:spAutoFit/>
          </a:bodyPr>
          <a:lstStyle/>
          <a:p>
            <a:pPr algn="ctr"/>
            <a:r>
              <a:rPr lang="en-US" sz="1350" dirty="0">
                <a:solidFill>
                  <a:prstClr val="black"/>
                </a:solidFill>
              </a:rPr>
              <a:t>2</a:t>
            </a:r>
          </a:p>
        </p:txBody>
      </p:sp>
      <p:sp>
        <p:nvSpPr>
          <p:cNvPr id="12" name="TextBox 11">
            <a:extLst>
              <a:ext uri="{FF2B5EF4-FFF2-40B4-BE49-F238E27FC236}">
                <a16:creationId xmlns:a16="http://schemas.microsoft.com/office/drawing/2014/main" xmlns="" id="{5B18837A-147A-42E4-8275-EF9D016EC6C6}"/>
              </a:ext>
            </a:extLst>
          </p:cNvPr>
          <p:cNvSpPr txBox="1">
            <a:spLocks noChangeAspect="1"/>
          </p:cNvSpPr>
          <p:nvPr/>
        </p:nvSpPr>
        <p:spPr>
          <a:xfrm>
            <a:off x="5634641" y="3301447"/>
            <a:ext cx="139583" cy="300082"/>
          </a:xfrm>
          <a:prstGeom prst="rect">
            <a:avLst/>
          </a:prstGeom>
          <a:noFill/>
        </p:spPr>
        <p:txBody>
          <a:bodyPr wrap="square" rtlCol="0">
            <a:spAutoFit/>
          </a:bodyPr>
          <a:lstStyle/>
          <a:p>
            <a:r>
              <a:rPr lang="en-US" sz="1350" dirty="0">
                <a:solidFill>
                  <a:prstClr val="black"/>
                </a:solidFill>
              </a:rPr>
              <a:t>0</a:t>
            </a:r>
          </a:p>
        </p:txBody>
      </p:sp>
      <p:graphicFrame>
        <p:nvGraphicFramePr>
          <p:cNvPr id="13" name="Table 15">
            <a:extLst>
              <a:ext uri="{FF2B5EF4-FFF2-40B4-BE49-F238E27FC236}">
                <a16:creationId xmlns:a16="http://schemas.microsoft.com/office/drawing/2014/main" xmlns="" id="{7F30F82F-71A9-4CFE-BBD8-FEA26A126000}"/>
              </a:ext>
            </a:extLst>
          </p:cNvPr>
          <p:cNvGraphicFramePr>
            <a:graphicFrameLocks noGrp="1" noChangeAspect="1"/>
          </p:cNvGraphicFramePr>
          <p:nvPr/>
        </p:nvGraphicFramePr>
        <p:xfrm>
          <a:off x="6296115" y="3660773"/>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14" name="Straight Arrow Connector 13">
            <a:extLst>
              <a:ext uri="{FF2B5EF4-FFF2-40B4-BE49-F238E27FC236}">
                <a16:creationId xmlns:a16="http://schemas.microsoft.com/office/drawing/2014/main" xmlns="" id="{DA263C5D-9B95-4904-8738-043DEC29D593}"/>
              </a:ext>
            </a:extLst>
          </p:cNvPr>
          <p:cNvCxnSpPr>
            <a:cxnSpLocks noChangeAspect="1"/>
          </p:cNvCxnSpPr>
          <p:nvPr/>
        </p:nvCxnSpPr>
        <p:spPr>
          <a:xfrm>
            <a:off x="6122620" y="3780788"/>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171AC625-DA69-49F3-A54D-676BC7816122}"/>
              </a:ext>
            </a:extLst>
          </p:cNvPr>
          <p:cNvSpPr txBox="1">
            <a:spLocks/>
          </p:cNvSpPr>
          <p:nvPr/>
        </p:nvSpPr>
        <p:spPr>
          <a:xfrm>
            <a:off x="6402900" y="3642296"/>
            <a:ext cx="457200" cy="253916"/>
          </a:xfrm>
          <a:prstGeom prst="rect">
            <a:avLst/>
          </a:prstGeom>
          <a:noFill/>
        </p:spPr>
        <p:txBody>
          <a:bodyPr wrap="square" rtlCol="0">
            <a:spAutoFit/>
          </a:bodyPr>
          <a:lstStyle/>
          <a:p>
            <a:r>
              <a:rPr lang="en-US" sz="1050" dirty="0">
                <a:solidFill>
                  <a:prstClr val="black"/>
                </a:solidFill>
              </a:rPr>
              <a:t>10</a:t>
            </a:r>
            <a:endParaRPr lang="en-US" sz="1050" baseline="-25000" dirty="0">
              <a:solidFill>
                <a:prstClr val="black"/>
              </a:solidFill>
            </a:endParaRPr>
          </a:p>
        </p:txBody>
      </p:sp>
      <p:graphicFrame>
        <p:nvGraphicFramePr>
          <p:cNvPr id="16" name="Table 15">
            <a:extLst>
              <a:ext uri="{FF2B5EF4-FFF2-40B4-BE49-F238E27FC236}">
                <a16:creationId xmlns:a16="http://schemas.microsoft.com/office/drawing/2014/main" xmlns="" id="{D3D2007D-4D1C-4EBF-A41C-D2AB9A61C0E9}"/>
              </a:ext>
            </a:extLst>
          </p:cNvPr>
          <p:cNvGraphicFramePr>
            <a:graphicFrameLocks noGrp="1" noChangeAspect="1"/>
          </p:cNvGraphicFramePr>
          <p:nvPr/>
        </p:nvGraphicFramePr>
        <p:xfrm>
          <a:off x="6298139" y="3325172"/>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7" name="TextBox 16">
            <a:extLst>
              <a:ext uri="{FF2B5EF4-FFF2-40B4-BE49-F238E27FC236}">
                <a16:creationId xmlns:a16="http://schemas.microsoft.com/office/drawing/2014/main" xmlns="" id="{60893A52-6979-4280-8D33-632CA94F77E9}"/>
              </a:ext>
            </a:extLst>
          </p:cNvPr>
          <p:cNvSpPr txBox="1">
            <a:spLocks/>
          </p:cNvSpPr>
          <p:nvPr/>
        </p:nvSpPr>
        <p:spPr>
          <a:xfrm>
            <a:off x="6402901" y="3276295"/>
            <a:ext cx="365760" cy="261610"/>
          </a:xfrm>
          <a:prstGeom prst="rect">
            <a:avLst/>
          </a:prstGeom>
          <a:noFill/>
        </p:spPr>
        <p:txBody>
          <a:bodyPr wrap="square" rtlCol="0">
            <a:spAutoFit/>
          </a:bodyPr>
          <a:lstStyle/>
          <a:p>
            <a:r>
              <a:rPr lang="en-US" sz="1050" dirty="0">
                <a:solidFill>
                  <a:prstClr val="black"/>
                </a:solidFill>
              </a:rPr>
              <a:t>12</a:t>
            </a:r>
            <a:endParaRPr lang="en-US" sz="1050" baseline="-25000" dirty="0">
              <a:solidFill>
                <a:prstClr val="black"/>
              </a:solidFill>
            </a:endParaRPr>
          </a:p>
        </p:txBody>
      </p:sp>
      <p:graphicFrame>
        <p:nvGraphicFramePr>
          <p:cNvPr id="18" name="Table 15">
            <a:extLst>
              <a:ext uri="{FF2B5EF4-FFF2-40B4-BE49-F238E27FC236}">
                <a16:creationId xmlns:a16="http://schemas.microsoft.com/office/drawing/2014/main" xmlns="" id="{AAB86CED-9230-49E7-BCEF-7B3F4C382D8B}"/>
              </a:ext>
            </a:extLst>
          </p:cNvPr>
          <p:cNvGraphicFramePr>
            <a:graphicFrameLocks noGrp="1" noChangeAspect="1"/>
          </p:cNvGraphicFramePr>
          <p:nvPr/>
        </p:nvGraphicFramePr>
        <p:xfrm>
          <a:off x="6290583" y="3989936"/>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19" name="TextBox 18">
            <a:extLst>
              <a:ext uri="{FF2B5EF4-FFF2-40B4-BE49-F238E27FC236}">
                <a16:creationId xmlns:a16="http://schemas.microsoft.com/office/drawing/2014/main" xmlns="" id="{A5A3AB4D-3BB5-43AC-845E-1A2E7E676479}"/>
              </a:ext>
            </a:extLst>
          </p:cNvPr>
          <p:cNvSpPr txBox="1">
            <a:spLocks/>
          </p:cNvSpPr>
          <p:nvPr/>
        </p:nvSpPr>
        <p:spPr>
          <a:xfrm>
            <a:off x="6402902" y="3971459"/>
            <a:ext cx="365760" cy="261610"/>
          </a:xfrm>
          <a:prstGeom prst="rect">
            <a:avLst/>
          </a:prstGeom>
          <a:noFill/>
        </p:spPr>
        <p:txBody>
          <a:bodyPr wrap="square" rtlCol="0">
            <a:spAutoFit/>
          </a:bodyPr>
          <a:lstStyle/>
          <a:p>
            <a:r>
              <a:rPr lang="en-US" sz="1050" dirty="0">
                <a:solidFill>
                  <a:prstClr val="black"/>
                </a:solidFill>
              </a:rPr>
              <a:t>14</a:t>
            </a:r>
            <a:endParaRPr lang="en-US" sz="1050" baseline="-25000" dirty="0">
              <a:solidFill>
                <a:prstClr val="black"/>
              </a:solidFill>
            </a:endParaRPr>
          </a:p>
        </p:txBody>
      </p:sp>
      <p:cxnSp>
        <p:nvCxnSpPr>
          <p:cNvPr id="21" name="Straight Arrow Connector 20">
            <a:extLst>
              <a:ext uri="{FF2B5EF4-FFF2-40B4-BE49-F238E27FC236}">
                <a16:creationId xmlns:a16="http://schemas.microsoft.com/office/drawing/2014/main" xmlns="" id="{D63357E2-3157-4D0C-8806-D073DBF6C20B}"/>
              </a:ext>
            </a:extLst>
          </p:cNvPr>
          <p:cNvCxnSpPr>
            <a:cxnSpLocks noChangeAspect="1"/>
          </p:cNvCxnSpPr>
          <p:nvPr/>
        </p:nvCxnSpPr>
        <p:spPr>
          <a:xfrm>
            <a:off x="6118255" y="3445187"/>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94664147-0FDF-4915-A98F-9DBBEB60C963}"/>
              </a:ext>
            </a:extLst>
          </p:cNvPr>
          <p:cNvSpPr txBox="1">
            <a:spLocks noChangeAspect="1"/>
          </p:cNvSpPr>
          <p:nvPr/>
        </p:nvSpPr>
        <p:spPr>
          <a:xfrm>
            <a:off x="5634641" y="3648202"/>
            <a:ext cx="178614" cy="300082"/>
          </a:xfrm>
          <a:prstGeom prst="rect">
            <a:avLst/>
          </a:prstGeom>
          <a:noFill/>
        </p:spPr>
        <p:txBody>
          <a:bodyPr wrap="square" rtlCol="0">
            <a:spAutoFit/>
          </a:bodyPr>
          <a:lstStyle/>
          <a:p>
            <a:r>
              <a:rPr lang="en-US" sz="1350" dirty="0">
                <a:solidFill>
                  <a:prstClr val="black"/>
                </a:solidFill>
              </a:rPr>
              <a:t>1</a:t>
            </a:r>
          </a:p>
        </p:txBody>
      </p:sp>
      <p:graphicFrame>
        <p:nvGraphicFramePr>
          <p:cNvPr id="23" name="Table 15">
            <a:extLst>
              <a:ext uri="{FF2B5EF4-FFF2-40B4-BE49-F238E27FC236}">
                <a16:creationId xmlns:a16="http://schemas.microsoft.com/office/drawing/2014/main" xmlns="" id="{27298574-0B3A-4DC5-8B98-EC7F81A9082E}"/>
              </a:ext>
            </a:extLst>
          </p:cNvPr>
          <p:cNvGraphicFramePr>
            <a:graphicFrameLocks noGrp="1" noChangeAspect="1"/>
          </p:cNvGraphicFramePr>
          <p:nvPr/>
        </p:nvGraphicFramePr>
        <p:xfrm>
          <a:off x="7104009" y="3989936"/>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4" name="TextBox 23">
            <a:extLst>
              <a:ext uri="{FF2B5EF4-FFF2-40B4-BE49-F238E27FC236}">
                <a16:creationId xmlns:a16="http://schemas.microsoft.com/office/drawing/2014/main" xmlns="" id="{C11CC09D-975B-4E4F-BF6D-BA0E7968514B}"/>
              </a:ext>
            </a:extLst>
          </p:cNvPr>
          <p:cNvSpPr txBox="1">
            <a:spLocks/>
          </p:cNvSpPr>
          <p:nvPr/>
        </p:nvSpPr>
        <p:spPr>
          <a:xfrm>
            <a:off x="7193822" y="3971459"/>
            <a:ext cx="365760" cy="261610"/>
          </a:xfrm>
          <a:prstGeom prst="rect">
            <a:avLst/>
          </a:prstGeom>
          <a:noFill/>
        </p:spPr>
        <p:txBody>
          <a:bodyPr wrap="square" rtlCol="0">
            <a:spAutoFit/>
          </a:bodyPr>
          <a:lstStyle/>
          <a:p>
            <a:r>
              <a:rPr lang="en-US" sz="1050" dirty="0">
                <a:solidFill>
                  <a:prstClr val="black"/>
                </a:solidFill>
              </a:rPr>
              <a:t>5</a:t>
            </a:r>
            <a:endParaRPr lang="en-US" sz="1050" baseline="-25000" dirty="0">
              <a:solidFill>
                <a:prstClr val="black"/>
              </a:solidFill>
            </a:endParaRPr>
          </a:p>
        </p:txBody>
      </p:sp>
      <p:graphicFrame>
        <p:nvGraphicFramePr>
          <p:cNvPr id="25" name="Table 15">
            <a:extLst>
              <a:ext uri="{FF2B5EF4-FFF2-40B4-BE49-F238E27FC236}">
                <a16:creationId xmlns:a16="http://schemas.microsoft.com/office/drawing/2014/main" xmlns="" id="{598CBC28-1AC7-43FD-8FFD-7412361883C9}"/>
              </a:ext>
            </a:extLst>
          </p:cNvPr>
          <p:cNvGraphicFramePr>
            <a:graphicFrameLocks noGrp="1" noChangeAspect="1"/>
          </p:cNvGraphicFramePr>
          <p:nvPr/>
        </p:nvGraphicFramePr>
        <p:xfrm>
          <a:off x="7087035" y="3660773"/>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sp>
        <p:nvSpPr>
          <p:cNvPr id="26" name="TextBox 25">
            <a:extLst>
              <a:ext uri="{FF2B5EF4-FFF2-40B4-BE49-F238E27FC236}">
                <a16:creationId xmlns:a16="http://schemas.microsoft.com/office/drawing/2014/main" xmlns="" id="{D1B098E8-31A8-4767-AEF6-7149B6DE21A5}"/>
              </a:ext>
            </a:extLst>
          </p:cNvPr>
          <p:cNvSpPr txBox="1">
            <a:spLocks/>
          </p:cNvSpPr>
          <p:nvPr/>
        </p:nvSpPr>
        <p:spPr>
          <a:xfrm>
            <a:off x="7193822" y="3642296"/>
            <a:ext cx="365760" cy="261610"/>
          </a:xfrm>
          <a:prstGeom prst="rect">
            <a:avLst/>
          </a:prstGeom>
          <a:noFill/>
        </p:spPr>
        <p:txBody>
          <a:bodyPr wrap="square" rtlCol="0">
            <a:spAutoFit/>
          </a:bodyPr>
          <a:lstStyle/>
          <a:p>
            <a:r>
              <a:rPr lang="en-US" sz="1050" dirty="0">
                <a:solidFill>
                  <a:prstClr val="black"/>
                </a:solidFill>
              </a:rPr>
              <a:t>7</a:t>
            </a:r>
            <a:endParaRPr lang="en-US" sz="1050" baseline="-25000" dirty="0">
              <a:solidFill>
                <a:prstClr val="black"/>
              </a:solidFill>
            </a:endParaRPr>
          </a:p>
        </p:txBody>
      </p:sp>
      <p:cxnSp>
        <p:nvCxnSpPr>
          <p:cNvPr id="27" name="Straight Arrow Connector 26">
            <a:extLst>
              <a:ext uri="{FF2B5EF4-FFF2-40B4-BE49-F238E27FC236}">
                <a16:creationId xmlns:a16="http://schemas.microsoft.com/office/drawing/2014/main" xmlns="" id="{2D4586E2-2A13-408B-8830-55524A987909}"/>
              </a:ext>
            </a:extLst>
          </p:cNvPr>
          <p:cNvCxnSpPr>
            <a:cxnSpLocks noChangeAspect="1"/>
          </p:cNvCxnSpPr>
          <p:nvPr/>
        </p:nvCxnSpPr>
        <p:spPr>
          <a:xfrm>
            <a:off x="6911965" y="3780788"/>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81AC3506-C950-47DB-A3DD-61CC9152335B}"/>
              </a:ext>
            </a:extLst>
          </p:cNvPr>
          <p:cNvCxnSpPr>
            <a:cxnSpLocks noChangeAspect="1"/>
          </p:cNvCxnSpPr>
          <p:nvPr/>
        </p:nvCxnSpPr>
        <p:spPr>
          <a:xfrm>
            <a:off x="6906433" y="4109951"/>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xmlns="" id="{A26232CE-B34A-4CA8-9F5C-2282FE76D78F}"/>
              </a:ext>
            </a:extLst>
          </p:cNvPr>
          <p:cNvGrpSpPr>
            <a:grpSpLocks noChangeAspect="1"/>
          </p:cNvGrpSpPr>
          <p:nvPr/>
        </p:nvGrpSpPr>
        <p:grpSpPr>
          <a:xfrm>
            <a:off x="7656836" y="4058464"/>
            <a:ext cx="294005" cy="79616"/>
            <a:chOff x="3222481" y="3520360"/>
            <a:chExt cx="694676" cy="188119"/>
          </a:xfrm>
        </p:grpSpPr>
        <p:cxnSp>
          <p:nvCxnSpPr>
            <p:cNvPr id="35" name="Straight Arrow Connector 34">
              <a:extLst>
                <a:ext uri="{FF2B5EF4-FFF2-40B4-BE49-F238E27FC236}">
                  <a16:creationId xmlns:a16="http://schemas.microsoft.com/office/drawing/2014/main" xmlns="" id="{16DB799A-D626-426E-BF77-DE2C0C8E73EB}"/>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CDF2A06-1C6E-405C-9605-64D95F027C59}"/>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B2F92BE-9CC7-43B4-90D3-3B71AC0B8712}"/>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xmlns="" id="{85A28527-45EE-463C-B116-B3A5136115FB}"/>
              </a:ext>
            </a:extLst>
          </p:cNvPr>
          <p:cNvGrpSpPr>
            <a:grpSpLocks noChangeAspect="1"/>
          </p:cNvGrpSpPr>
          <p:nvPr/>
        </p:nvGrpSpPr>
        <p:grpSpPr>
          <a:xfrm>
            <a:off x="7695178" y="3729301"/>
            <a:ext cx="294005" cy="79616"/>
            <a:chOff x="3222481" y="3520360"/>
            <a:chExt cx="694676" cy="188119"/>
          </a:xfrm>
        </p:grpSpPr>
        <p:cxnSp>
          <p:nvCxnSpPr>
            <p:cNvPr id="44" name="Straight Arrow Connector 43">
              <a:extLst>
                <a:ext uri="{FF2B5EF4-FFF2-40B4-BE49-F238E27FC236}">
                  <a16:creationId xmlns:a16="http://schemas.microsoft.com/office/drawing/2014/main" xmlns="" id="{C6D37378-5DE0-4123-8C36-486D0CDAC4BC}"/>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4D469906-F2B7-45AD-A6E1-0EBCC9CB8E43}"/>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35CF60CB-711B-4899-96EA-CDB03BCC55EE}"/>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48" name="Table 15">
            <a:extLst>
              <a:ext uri="{FF2B5EF4-FFF2-40B4-BE49-F238E27FC236}">
                <a16:creationId xmlns:a16="http://schemas.microsoft.com/office/drawing/2014/main" xmlns="" id="{82E6FC5C-819B-4910-B0C4-58BD153D265B}"/>
              </a:ext>
            </a:extLst>
          </p:cNvPr>
          <p:cNvGraphicFramePr>
            <a:graphicFrameLocks noGrp="1" noChangeAspect="1"/>
          </p:cNvGraphicFramePr>
          <p:nvPr/>
        </p:nvGraphicFramePr>
        <p:xfrm>
          <a:off x="6297053" y="4275215"/>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11</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50" name="Straight Arrow Connector 49">
            <a:extLst>
              <a:ext uri="{FF2B5EF4-FFF2-40B4-BE49-F238E27FC236}">
                <a16:creationId xmlns:a16="http://schemas.microsoft.com/office/drawing/2014/main" xmlns="" id="{F7AA05C2-4C8C-46CC-BA36-C4C57CCE57E2}"/>
              </a:ext>
            </a:extLst>
          </p:cNvPr>
          <p:cNvCxnSpPr>
            <a:cxnSpLocks noChangeAspect="1"/>
          </p:cNvCxnSpPr>
          <p:nvPr/>
        </p:nvCxnSpPr>
        <p:spPr>
          <a:xfrm>
            <a:off x="6893829" y="4396076"/>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xmlns="" id="{3C1DA394-AEE5-466D-8F32-A5AAE065740A}"/>
              </a:ext>
            </a:extLst>
          </p:cNvPr>
          <p:cNvGrpSpPr>
            <a:grpSpLocks noChangeAspect="1"/>
          </p:cNvGrpSpPr>
          <p:nvPr/>
        </p:nvGrpSpPr>
        <p:grpSpPr>
          <a:xfrm>
            <a:off x="6925484" y="3427421"/>
            <a:ext cx="294005" cy="79616"/>
            <a:chOff x="3222481" y="3520360"/>
            <a:chExt cx="694676" cy="188119"/>
          </a:xfrm>
        </p:grpSpPr>
        <p:cxnSp>
          <p:nvCxnSpPr>
            <p:cNvPr id="52" name="Straight Arrow Connector 51">
              <a:extLst>
                <a:ext uri="{FF2B5EF4-FFF2-40B4-BE49-F238E27FC236}">
                  <a16:creationId xmlns:a16="http://schemas.microsoft.com/office/drawing/2014/main" xmlns="" id="{8216C1E3-4AC2-47DD-9DCC-7186B726AFF3}"/>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681F6393-A6F7-4143-B36F-2BA566A4B175}"/>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F443E263-857C-4D12-9C02-94B0B1577DAE}"/>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xmlns="" id="{DD0D0ECB-1A69-49BA-A2CF-ECC4DBF241EA}"/>
              </a:ext>
            </a:extLst>
          </p:cNvPr>
          <p:cNvSpPr txBox="1"/>
          <p:nvPr/>
        </p:nvSpPr>
        <p:spPr>
          <a:xfrm>
            <a:off x="6174064" y="1617925"/>
            <a:ext cx="1715819" cy="323165"/>
          </a:xfrm>
          <a:prstGeom prst="rect">
            <a:avLst/>
          </a:prstGeom>
          <a:noFill/>
        </p:spPr>
        <p:txBody>
          <a:bodyPr wrap="square" rtlCol="0">
            <a:spAutoFit/>
          </a:bodyPr>
          <a:lstStyle/>
          <a:p>
            <a:r>
              <a:rPr lang="en-US" sz="1500" b="1" dirty="0">
                <a:solidFill>
                  <a:srgbClr val="0070C0"/>
                </a:solidFill>
              </a:rPr>
              <a:t>threshold value = 2</a:t>
            </a:r>
          </a:p>
        </p:txBody>
      </p:sp>
      <p:sp>
        <p:nvSpPr>
          <p:cNvPr id="68" name="TextBox 67">
            <a:extLst>
              <a:ext uri="{FF2B5EF4-FFF2-40B4-BE49-F238E27FC236}">
                <a16:creationId xmlns:a16="http://schemas.microsoft.com/office/drawing/2014/main" xmlns="" id="{1CC5C8DB-1011-4A2C-9D5A-7DEB41E8F627}"/>
              </a:ext>
            </a:extLst>
          </p:cNvPr>
          <p:cNvSpPr txBox="1"/>
          <p:nvPr/>
        </p:nvSpPr>
        <p:spPr>
          <a:xfrm>
            <a:off x="5821859" y="2297046"/>
            <a:ext cx="422031" cy="300082"/>
          </a:xfrm>
          <a:prstGeom prst="rect">
            <a:avLst/>
          </a:prstGeom>
          <a:noFill/>
        </p:spPr>
        <p:txBody>
          <a:bodyPr wrap="square" rtlCol="0">
            <a:spAutoFit/>
          </a:bodyPr>
          <a:lstStyle/>
          <a:p>
            <a:r>
              <a:rPr lang="en-US" sz="1350" b="1" dirty="0">
                <a:solidFill>
                  <a:srgbClr val="00B050"/>
                </a:solidFill>
              </a:rPr>
              <a:t>11</a:t>
            </a:r>
          </a:p>
        </p:txBody>
      </p:sp>
      <p:sp>
        <p:nvSpPr>
          <p:cNvPr id="69" name="TextBox 68">
            <a:extLst>
              <a:ext uri="{FF2B5EF4-FFF2-40B4-BE49-F238E27FC236}">
                <a16:creationId xmlns:a16="http://schemas.microsoft.com/office/drawing/2014/main" xmlns="" id="{E7E3E3C0-FDD2-49D2-B08F-5B70BED589EA}"/>
              </a:ext>
            </a:extLst>
          </p:cNvPr>
          <p:cNvSpPr txBox="1"/>
          <p:nvPr/>
        </p:nvSpPr>
        <p:spPr>
          <a:xfrm>
            <a:off x="5714863" y="2083485"/>
            <a:ext cx="756975" cy="300082"/>
          </a:xfrm>
          <a:prstGeom prst="rect">
            <a:avLst/>
          </a:prstGeom>
          <a:noFill/>
        </p:spPr>
        <p:txBody>
          <a:bodyPr wrap="square" rtlCol="0">
            <a:spAutoFit/>
          </a:bodyPr>
          <a:lstStyle/>
          <a:p>
            <a:r>
              <a:rPr lang="en-US" sz="1350" b="1" dirty="0">
                <a:solidFill>
                  <a:prstClr val="black"/>
                </a:solidFill>
              </a:rPr>
              <a:t>insert</a:t>
            </a:r>
          </a:p>
        </p:txBody>
      </p:sp>
      <p:grpSp>
        <p:nvGrpSpPr>
          <p:cNvPr id="74" name="Group 73">
            <a:extLst>
              <a:ext uri="{FF2B5EF4-FFF2-40B4-BE49-F238E27FC236}">
                <a16:creationId xmlns:a16="http://schemas.microsoft.com/office/drawing/2014/main" xmlns="" id="{20F9E38F-1EC3-45C1-A21C-9C59AEE48692}"/>
              </a:ext>
            </a:extLst>
          </p:cNvPr>
          <p:cNvGrpSpPr/>
          <p:nvPr/>
        </p:nvGrpSpPr>
        <p:grpSpPr>
          <a:xfrm>
            <a:off x="5090196" y="4904651"/>
            <a:ext cx="2901333" cy="558059"/>
            <a:chOff x="6786927" y="5396536"/>
            <a:chExt cx="3868444" cy="744079"/>
          </a:xfrm>
        </p:grpSpPr>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xmlns="" id="{1D73C877-B232-4394-953A-2E04EA5AC513}"/>
                    </a:ext>
                  </a:extLst>
                </p:cNvPr>
                <p:cNvSpPr txBox="1"/>
                <p:nvPr/>
              </p:nvSpPr>
              <p:spPr>
                <a:xfrm>
                  <a:off x="6786927" y="5439083"/>
                  <a:ext cx="3868444" cy="564257"/>
                </a:xfrm>
                <a:prstGeom prst="rect">
                  <a:avLst/>
                </a:prstGeom>
                <a:noFill/>
              </p:spPr>
              <p:txBody>
                <a:bodyPr wrap="square" rtlCol="0">
                  <a:spAutoFit/>
                </a:bodyPr>
                <a:lstStyle/>
                <a:p>
                  <a14:m>
                    <m:oMath xmlns:m="http://schemas.openxmlformats.org/officeDocument/2006/math">
                      <m:r>
                        <a:rPr lang="en-US" sz="1500" i="1">
                          <a:solidFill>
                            <a:prstClr val="black"/>
                          </a:solidFill>
                          <a:latin typeface="Cambria Math" panose="02040503050406030204" pitchFamily="18" charset="0"/>
                          <a:ea typeface="Cambria Math" panose="02040503050406030204" pitchFamily="18" charset="0"/>
                        </a:rPr>
                        <m:t>𝑙𝑜𝑎𝑑𝑓𝑎𝑐𝑡𝑜𝑟</m:t>
                      </m:r>
                      <m:r>
                        <a:rPr lang="en-US" sz="1500" i="1">
                          <a:solidFill>
                            <a:prstClr val="black"/>
                          </a:solidFill>
                          <a:latin typeface="Cambria Math" panose="02040503050406030204" pitchFamily="18" charset="0"/>
                          <a:ea typeface="Cambria Math" panose="02040503050406030204" pitchFamily="18" charset="0"/>
                        </a:rPr>
                        <m:t>=  </m:t>
                      </m:r>
                      <m:f>
                        <m:fPr>
                          <m:ctrlPr>
                            <a:rPr lang="en-US" sz="1500" i="1">
                              <a:solidFill>
                                <a:prstClr val="black"/>
                              </a:solidFill>
                              <a:latin typeface="Cambria Math"/>
                              <a:ea typeface="Cambria Math" panose="02040503050406030204" pitchFamily="18" charset="0"/>
                            </a:rPr>
                          </m:ctrlPr>
                        </m:fPr>
                        <m:num>
                          <m:r>
                            <a:rPr lang="en-US" sz="1500" i="1">
                              <a:solidFill>
                                <a:prstClr val="white"/>
                              </a:solidFill>
                              <a:latin typeface="Cambria Math" panose="02040503050406030204" pitchFamily="18" charset="0"/>
                              <a:ea typeface="Cambria Math" panose="02040503050406030204" pitchFamily="18" charset="0"/>
                            </a:rPr>
                            <m:t>5</m:t>
                          </m:r>
                        </m:num>
                        <m:den>
                          <m:r>
                            <a:rPr lang="en-US" sz="1500" i="1">
                              <a:solidFill>
                                <a:prstClr val="black"/>
                              </a:solidFill>
                              <a:latin typeface="Cambria Math" panose="02040503050406030204" pitchFamily="18" charset="0"/>
                              <a:ea typeface="Cambria Math" panose="02040503050406030204" pitchFamily="18" charset="0"/>
                            </a:rPr>
                            <m:t>  </m:t>
                          </m:r>
                          <m:r>
                            <a:rPr lang="en-US" sz="1500" i="1">
                              <a:solidFill>
                                <a:prstClr val="black"/>
                              </a:solidFill>
                              <a:latin typeface="Cambria Math" panose="02040503050406030204" pitchFamily="18" charset="0"/>
                              <a:ea typeface="Cambria Math" panose="02040503050406030204" pitchFamily="18" charset="0"/>
                            </a:rPr>
                            <m:t>3</m:t>
                          </m:r>
                          <m:r>
                            <a:rPr lang="en-US" sz="1500" i="1">
                              <a:solidFill>
                                <a:prstClr val="black"/>
                              </a:solidFill>
                              <a:latin typeface="Cambria Math" panose="02040503050406030204" pitchFamily="18" charset="0"/>
                              <a:ea typeface="Cambria Math" panose="02040503050406030204" pitchFamily="18" charset="0"/>
                            </a:rPr>
                            <m:t>  </m:t>
                          </m:r>
                        </m:den>
                      </m:f>
                      <m:r>
                        <a:rPr lang="en-US" sz="150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 </a:t>
                  </a:r>
                </a:p>
              </p:txBody>
            </p:sp>
          </mc:Choice>
          <mc:Fallback xmlns="">
            <p:sp>
              <p:nvSpPr>
                <p:cNvPr id="70" name="TextBox 69">
                  <a:extLst>
                    <a:ext uri="{FF2B5EF4-FFF2-40B4-BE49-F238E27FC236}">
                      <a16:creationId xmlns:a16="http://schemas.microsoft.com/office/drawing/2014/main" id="{1D73C877-B232-4394-953A-2E04EA5AC513}"/>
                    </a:ext>
                  </a:extLst>
                </p:cNvPr>
                <p:cNvSpPr txBox="1">
                  <a:spLocks noRot="1" noChangeAspect="1" noMove="1" noResize="1" noEditPoints="1" noAdjustHandles="1" noChangeArrowheads="1" noChangeShapeType="1" noTextEdit="1"/>
                </p:cNvSpPr>
                <p:nvPr/>
              </p:nvSpPr>
              <p:spPr>
                <a:xfrm>
                  <a:off x="6786927" y="5439083"/>
                  <a:ext cx="3868444" cy="564257"/>
                </a:xfrm>
                <a:prstGeom prst="rect">
                  <a:avLst/>
                </a:prstGeom>
                <a:blipFill>
                  <a:blip r:embed="rId2"/>
                  <a:stretch>
                    <a:fillRect/>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xmlns="" id="{0429EBEF-6374-46DE-9B84-3E16D81BADD1}"/>
                </a:ext>
              </a:extLst>
            </p:cNvPr>
            <p:cNvSpPr txBox="1"/>
            <p:nvPr/>
          </p:nvSpPr>
          <p:spPr>
            <a:xfrm>
              <a:off x="8491390" y="5396536"/>
              <a:ext cx="484639" cy="400109"/>
            </a:xfrm>
            <a:prstGeom prst="rect">
              <a:avLst/>
            </a:prstGeom>
            <a:noFill/>
          </p:spPr>
          <p:txBody>
            <a:bodyPr wrap="square" rtlCol="0">
              <a:spAutoFit/>
            </a:bodyPr>
            <a:lstStyle/>
            <a:p>
              <a:pPr algn="ctr"/>
              <a:r>
                <a:rPr lang="en-US" sz="1350" dirty="0">
                  <a:solidFill>
                    <a:prstClr val="black"/>
                  </a:solidFill>
                </a:rPr>
                <a:t>5</a:t>
              </a:r>
            </a:p>
          </p:txBody>
        </p:sp>
        <p:sp>
          <p:nvSpPr>
            <p:cNvPr id="72" name="TextBox 71">
              <a:extLst>
                <a:ext uri="{FF2B5EF4-FFF2-40B4-BE49-F238E27FC236}">
                  <a16:creationId xmlns:a16="http://schemas.microsoft.com/office/drawing/2014/main" xmlns="" id="{B39079D3-601D-4E0E-93D8-149B367C28DC}"/>
                </a:ext>
              </a:extLst>
            </p:cNvPr>
            <p:cNvSpPr txBox="1"/>
            <p:nvPr/>
          </p:nvSpPr>
          <p:spPr>
            <a:xfrm>
              <a:off x="9205770" y="5463507"/>
              <a:ext cx="640264" cy="677108"/>
            </a:xfrm>
            <a:prstGeom prst="rect">
              <a:avLst/>
            </a:prstGeom>
            <a:noFill/>
          </p:spPr>
          <p:txBody>
            <a:bodyPr wrap="square" rtlCol="0">
              <a:spAutoFit/>
            </a:bodyPr>
            <a:lstStyle/>
            <a:p>
              <a:pPr algn="ctr"/>
              <a:r>
                <a:rPr lang="en-US" sz="1350" dirty="0">
                  <a:solidFill>
                    <a:prstClr val="black"/>
                  </a:solidFill>
                </a:rPr>
                <a:t>1.67</a:t>
              </a:r>
            </a:p>
          </p:txBody>
        </p:sp>
      </p:grpSp>
      <p:sp>
        <p:nvSpPr>
          <p:cNvPr id="73" name="TextBox 72">
            <a:extLst>
              <a:ext uri="{FF2B5EF4-FFF2-40B4-BE49-F238E27FC236}">
                <a16:creationId xmlns:a16="http://schemas.microsoft.com/office/drawing/2014/main" xmlns="" id="{9E4991F5-AB89-4862-B42C-D8B375E1B1E9}"/>
              </a:ext>
            </a:extLst>
          </p:cNvPr>
          <p:cNvSpPr txBox="1"/>
          <p:nvPr/>
        </p:nvSpPr>
        <p:spPr>
          <a:xfrm>
            <a:off x="7561956" y="5250007"/>
            <a:ext cx="1444787" cy="300082"/>
          </a:xfrm>
          <a:prstGeom prst="rect">
            <a:avLst/>
          </a:prstGeom>
          <a:noFill/>
        </p:spPr>
        <p:txBody>
          <a:bodyPr wrap="square" rtlCol="0">
            <a:spAutoFit/>
          </a:bodyPr>
          <a:lstStyle/>
          <a:p>
            <a:r>
              <a:rPr lang="en-US" sz="1350" b="1" dirty="0">
                <a:solidFill>
                  <a:srgbClr val="00B050"/>
                </a:solidFill>
              </a:rPr>
              <a:t>start rehashing</a:t>
            </a:r>
          </a:p>
        </p:txBody>
      </p:sp>
      <p:grpSp>
        <p:nvGrpSpPr>
          <p:cNvPr id="81" name="Group 80">
            <a:extLst>
              <a:ext uri="{FF2B5EF4-FFF2-40B4-BE49-F238E27FC236}">
                <a16:creationId xmlns:a16="http://schemas.microsoft.com/office/drawing/2014/main" xmlns="" id="{DAC05939-7305-4C7B-B3BC-9507D298CD97}"/>
              </a:ext>
            </a:extLst>
          </p:cNvPr>
          <p:cNvGrpSpPr/>
          <p:nvPr/>
        </p:nvGrpSpPr>
        <p:grpSpPr>
          <a:xfrm>
            <a:off x="5096103" y="4901727"/>
            <a:ext cx="2901333" cy="455103"/>
            <a:chOff x="6786927" y="5396536"/>
            <a:chExt cx="3868444" cy="606804"/>
          </a:xfrm>
          <a:solidFill>
            <a:schemeClr val="bg1"/>
          </a:solidFill>
        </p:grpSpPr>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xmlns="" id="{B46B58B1-5957-429C-972E-6DDAA588A116}"/>
                    </a:ext>
                  </a:extLst>
                </p:cNvPr>
                <p:cNvSpPr txBox="1"/>
                <p:nvPr/>
              </p:nvSpPr>
              <p:spPr>
                <a:xfrm>
                  <a:off x="6786927" y="5439083"/>
                  <a:ext cx="3868444" cy="564257"/>
                </a:xfrm>
                <a:prstGeom prst="rect">
                  <a:avLst/>
                </a:prstGeom>
                <a:grpFill/>
              </p:spPr>
              <p:txBody>
                <a:bodyPr wrap="square" rtlCol="0">
                  <a:spAutoFit/>
                </a:bodyPr>
                <a:lstStyle/>
                <a:p>
                  <a14:m>
                    <m:oMath xmlns:m="http://schemas.openxmlformats.org/officeDocument/2006/math">
                      <m:r>
                        <a:rPr lang="en-US" sz="1500" i="1">
                          <a:solidFill>
                            <a:prstClr val="black"/>
                          </a:solidFill>
                          <a:latin typeface="Cambria Math" panose="02040503050406030204" pitchFamily="18" charset="0"/>
                          <a:ea typeface="Cambria Math" panose="02040503050406030204" pitchFamily="18" charset="0"/>
                        </a:rPr>
                        <m:t>𝑙𝑜𝑎𝑑𝑓𝑎𝑐𝑡𝑜𝑟</m:t>
                      </m:r>
                      <m:r>
                        <a:rPr lang="en-US" sz="1500" i="1">
                          <a:solidFill>
                            <a:prstClr val="black"/>
                          </a:solidFill>
                          <a:latin typeface="Cambria Math" panose="02040503050406030204" pitchFamily="18" charset="0"/>
                          <a:ea typeface="Cambria Math" panose="02040503050406030204" pitchFamily="18" charset="0"/>
                        </a:rPr>
                        <m:t>=  </m:t>
                      </m:r>
                      <m:f>
                        <m:fPr>
                          <m:ctrlPr>
                            <a:rPr lang="en-US" sz="1500" i="1">
                              <a:solidFill>
                                <a:prstClr val="black"/>
                              </a:solidFill>
                              <a:latin typeface="Cambria Math"/>
                              <a:ea typeface="Cambria Math" panose="02040503050406030204" pitchFamily="18" charset="0"/>
                            </a:rPr>
                          </m:ctrlPr>
                        </m:fPr>
                        <m:num>
                          <m:r>
                            <a:rPr lang="en-US" sz="1500" i="1">
                              <a:solidFill>
                                <a:prstClr val="white"/>
                              </a:solidFill>
                              <a:latin typeface="Cambria Math" panose="02040503050406030204" pitchFamily="18" charset="0"/>
                              <a:ea typeface="Cambria Math" panose="02040503050406030204" pitchFamily="18" charset="0"/>
                            </a:rPr>
                            <m:t>5</m:t>
                          </m:r>
                        </m:num>
                        <m:den>
                          <m:r>
                            <a:rPr lang="en-US" sz="1500" i="1">
                              <a:solidFill>
                                <a:prstClr val="black"/>
                              </a:solidFill>
                              <a:latin typeface="Cambria Math" panose="02040503050406030204" pitchFamily="18" charset="0"/>
                              <a:ea typeface="Cambria Math" panose="02040503050406030204" pitchFamily="18" charset="0"/>
                            </a:rPr>
                            <m:t>  </m:t>
                          </m:r>
                          <m:r>
                            <a:rPr lang="en-US" sz="1500" i="1">
                              <a:solidFill>
                                <a:prstClr val="black"/>
                              </a:solidFill>
                              <a:latin typeface="Cambria Math" panose="02040503050406030204" pitchFamily="18" charset="0"/>
                              <a:ea typeface="Cambria Math" panose="02040503050406030204" pitchFamily="18" charset="0"/>
                            </a:rPr>
                            <m:t>3</m:t>
                          </m:r>
                          <m:r>
                            <a:rPr lang="en-US" sz="1500" i="1">
                              <a:solidFill>
                                <a:prstClr val="black"/>
                              </a:solidFill>
                              <a:latin typeface="Cambria Math" panose="02040503050406030204" pitchFamily="18" charset="0"/>
                              <a:ea typeface="Cambria Math" panose="02040503050406030204" pitchFamily="18" charset="0"/>
                            </a:rPr>
                            <m:t>  </m:t>
                          </m:r>
                        </m:den>
                      </m:f>
                      <m:r>
                        <a:rPr lang="en-US" sz="150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 </a:t>
                  </a:r>
                </a:p>
              </p:txBody>
            </p:sp>
          </mc:Choice>
          <mc:Fallback xmlns="">
            <p:sp>
              <p:nvSpPr>
                <p:cNvPr id="82" name="TextBox 81">
                  <a:extLst>
                    <a:ext uri="{FF2B5EF4-FFF2-40B4-BE49-F238E27FC236}">
                      <a16:creationId xmlns:a16="http://schemas.microsoft.com/office/drawing/2014/main" id="{B46B58B1-5957-429C-972E-6DDAA588A116}"/>
                    </a:ext>
                  </a:extLst>
                </p:cNvPr>
                <p:cNvSpPr txBox="1">
                  <a:spLocks noRot="1" noChangeAspect="1" noMove="1" noResize="1" noEditPoints="1" noAdjustHandles="1" noChangeArrowheads="1" noChangeShapeType="1" noTextEdit="1"/>
                </p:cNvSpPr>
                <p:nvPr/>
              </p:nvSpPr>
              <p:spPr>
                <a:xfrm>
                  <a:off x="6786927" y="5439083"/>
                  <a:ext cx="3868444" cy="564257"/>
                </a:xfrm>
                <a:prstGeom prst="rect">
                  <a:avLst/>
                </a:prstGeom>
                <a:blipFill>
                  <a:blip r:embed="rId3"/>
                  <a:stretch>
                    <a:fillRect/>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xmlns="" id="{4D6213E6-0C9E-41E5-A753-21AD44133467}"/>
                </a:ext>
              </a:extLst>
            </p:cNvPr>
            <p:cNvSpPr txBox="1"/>
            <p:nvPr/>
          </p:nvSpPr>
          <p:spPr>
            <a:xfrm>
              <a:off x="8491390" y="5396536"/>
              <a:ext cx="484639" cy="400109"/>
            </a:xfrm>
            <a:prstGeom prst="rect">
              <a:avLst/>
            </a:prstGeom>
            <a:noFill/>
          </p:spPr>
          <p:txBody>
            <a:bodyPr wrap="square" rtlCol="0">
              <a:spAutoFit/>
            </a:bodyPr>
            <a:lstStyle/>
            <a:p>
              <a:pPr algn="ctr"/>
              <a:r>
                <a:rPr lang="en-US" sz="1350" dirty="0">
                  <a:solidFill>
                    <a:prstClr val="black"/>
                  </a:solidFill>
                </a:rPr>
                <a:t>6</a:t>
              </a:r>
            </a:p>
          </p:txBody>
        </p:sp>
        <p:sp>
          <p:nvSpPr>
            <p:cNvPr id="84" name="TextBox 83">
              <a:extLst>
                <a:ext uri="{FF2B5EF4-FFF2-40B4-BE49-F238E27FC236}">
                  <a16:creationId xmlns:a16="http://schemas.microsoft.com/office/drawing/2014/main" xmlns="" id="{54E57048-DDFA-4E94-8A1E-40966796910B}"/>
                </a:ext>
              </a:extLst>
            </p:cNvPr>
            <p:cNvSpPr txBox="1"/>
            <p:nvPr/>
          </p:nvSpPr>
          <p:spPr>
            <a:xfrm>
              <a:off x="9205770" y="5463507"/>
              <a:ext cx="640264" cy="400109"/>
            </a:xfrm>
            <a:prstGeom prst="rect">
              <a:avLst/>
            </a:prstGeom>
            <a:grpFill/>
          </p:spPr>
          <p:txBody>
            <a:bodyPr wrap="square" rtlCol="0">
              <a:spAutoFit/>
            </a:bodyPr>
            <a:lstStyle/>
            <a:p>
              <a:pPr algn="ctr"/>
              <a:r>
                <a:rPr lang="en-US" sz="1350" dirty="0">
                  <a:solidFill>
                    <a:prstClr val="black"/>
                  </a:solidFill>
                </a:rPr>
                <a:t>2</a:t>
              </a:r>
            </a:p>
          </p:txBody>
        </p:sp>
      </p:grpSp>
      <p:grpSp>
        <p:nvGrpSpPr>
          <p:cNvPr id="85" name="Group 84">
            <a:extLst>
              <a:ext uri="{FF2B5EF4-FFF2-40B4-BE49-F238E27FC236}">
                <a16:creationId xmlns:a16="http://schemas.microsoft.com/office/drawing/2014/main" xmlns="" id="{8B1E222D-0929-498A-8D76-1ED93AA0F79F}"/>
              </a:ext>
            </a:extLst>
          </p:cNvPr>
          <p:cNvGrpSpPr/>
          <p:nvPr/>
        </p:nvGrpSpPr>
        <p:grpSpPr>
          <a:xfrm>
            <a:off x="5096103" y="4901725"/>
            <a:ext cx="2901333" cy="558059"/>
            <a:chOff x="6786927" y="5396536"/>
            <a:chExt cx="3868444" cy="744079"/>
          </a:xfrm>
          <a:solidFill>
            <a:schemeClr val="bg1"/>
          </a:solidFill>
        </p:grpSpPr>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xmlns="" id="{D4B34AB2-3742-4078-B223-93167F6CCC0D}"/>
                    </a:ext>
                  </a:extLst>
                </p:cNvPr>
                <p:cNvSpPr txBox="1"/>
                <p:nvPr/>
              </p:nvSpPr>
              <p:spPr>
                <a:xfrm>
                  <a:off x="6786927" y="5439083"/>
                  <a:ext cx="3868444" cy="564257"/>
                </a:xfrm>
                <a:prstGeom prst="rect">
                  <a:avLst/>
                </a:prstGeom>
                <a:grpFill/>
              </p:spPr>
              <p:txBody>
                <a:bodyPr wrap="square" rtlCol="0">
                  <a:spAutoFit/>
                </a:bodyPr>
                <a:lstStyle/>
                <a:p>
                  <a14:m>
                    <m:oMath xmlns:m="http://schemas.openxmlformats.org/officeDocument/2006/math">
                      <m:r>
                        <a:rPr lang="en-US" sz="1500" i="1">
                          <a:solidFill>
                            <a:prstClr val="black"/>
                          </a:solidFill>
                          <a:latin typeface="Cambria Math" panose="02040503050406030204" pitchFamily="18" charset="0"/>
                          <a:ea typeface="Cambria Math" panose="02040503050406030204" pitchFamily="18" charset="0"/>
                        </a:rPr>
                        <m:t>𝑙𝑜𝑎𝑑𝑓𝑎𝑐𝑡𝑜𝑟</m:t>
                      </m:r>
                      <m:r>
                        <a:rPr lang="en-US" sz="1500" i="1">
                          <a:solidFill>
                            <a:prstClr val="black"/>
                          </a:solidFill>
                          <a:latin typeface="Cambria Math" panose="02040503050406030204" pitchFamily="18" charset="0"/>
                          <a:ea typeface="Cambria Math" panose="02040503050406030204" pitchFamily="18" charset="0"/>
                        </a:rPr>
                        <m:t>=  </m:t>
                      </m:r>
                      <m:f>
                        <m:fPr>
                          <m:ctrlPr>
                            <a:rPr lang="en-US" sz="1500" i="1">
                              <a:solidFill>
                                <a:prstClr val="black"/>
                              </a:solidFill>
                              <a:latin typeface="Cambria Math"/>
                              <a:ea typeface="Cambria Math" panose="02040503050406030204" pitchFamily="18" charset="0"/>
                            </a:rPr>
                          </m:ctrlPr>
                        </m:fPr>
                        <m:num>
                          <m:r>
                            <a:rPr lang="en-US" sz="1500" i="1">
                              <a:solidFill>
                                <a:prstClr val="white"/>
                              </a:solidFill>
                              <a:latin typeface="Cambria Math" panose="02040503050406030204" pitchFamily="18" charset="0"/>
                              <a:ea typeface="Cambria Math" panose="02040503050406030204" pitchFamily="18" charset="0"/>
                            </a:rPr>
                            <m:t>5</m:t>
                          </m:r>
                        </m:num>
                        <m:den>
                          <m:r>
                            <a:rPr lang="en-US" sz="1500" i="1">
                              <a:solidFill>
                                <a:prstClr val="black"/>
                              </a:solidFill>
                              <a:latin typeface="Cambria Math" panose="02040503050406030204" pitchFamily="18" charset="0"/>
                              <a:ea typeface="Cambria Math" panose="02040503050406030204" pitchFamily="18" charset="0"/>
                            </a:rPr>
                            <m:t>  </m:t>
                          </m:r>
                          <m:r>
                            <a:rPr lang="en-US" sz="1500" i="1">
                              <a:solidFill>
                                <a:prstClr val="black"/>
                              </a:solidFill>
                              <a:latin typeface="Cambria Math" panose="02040503050406030204" pitchFamily="18" charset="0"/>
                              <a:ea typeface="Cambria Math" panose="02040503050406030204" pitchFamily="18" charset="0"/>
                            </a:rPr>
                            <m:t>3</m:t>
                          </m:r>
                          <m:r>
                            <a:rPr lang="en-US" sz="1500" i="1">
                              <a:solidFill>
                                <a:prstClr val="black"/>
                              </a:solidFill>
                              <a:latin typeface="Cambria Math" panose="02040503050406030204" pitchFamily="18" charset="0"/>
                              <a:ea typeface="Cambria Math" panose="02040503050406030204" pitchFamily="18" charset="0"/>
                            </a:rPr>
                            <m:t>  </m:t>
                          </m:r>
                        </m:den>
                      </m:f>
                      <m:r>
                        <a:rPr lang="en-US" sz="150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 </a:t>
                  </a:r>
                </a:p>
              </p:txBody>
            </p:sp>
          </mc:Choice>
          <mc:Fallback xmlns="">
            <p:sp>
              <p:nvSpPr>
                <p:cNvPr id="86" name="TextBox 85">
                  <a:extLst>
                    <a:ext uri="{FF2B5EF4-FFF2-40B4-BE49-F238E27FC236}">
                      <a16:creationId xmlns:a16="http://schemas.microsoft.com/office/drawing/2014/main" id="{D4B34AB2-3742-4078-B223-93167F6CCC0D}"/>
                    </a:ext>
                  </a:extLst>
                </p:cNvPr>
                <p:cNvSpPr txBox="1">
                  <a:spLocks noRot="1" noChangeAspect="1" noMove="1" noResize="1" noEditPoints="1" noAdjustHandles="1" noChangeArrowheads="1" noChangeShapeType="1" noTextEdit="1"/>
                </p:cNvSpPr>
                <p:nvPr/>
              </p:nvSpPr>
              <p:spPr>
                <a:xfrm>
                  <a:off x="6786927" y="5439083"/>
                  <a:ext cx="3868444" cy="564257"/>
                </a:xfrm>
                <a:prstGeom prst="rect">
                  <a:avLst/>
                </a:prstGeom>
                <a:blipFill>
                  <a:blip r:embed="rId4"/>
                  <a:stretch>
                    <a:fillRect/>
                  </a:stretch>
                </a:blipFill>
              </p:spPr>
              <p:txBody>
                <a:bodyPr/>
                <a:lstStyle/>
                <a:p>
                  <a:r>
                    <a:rPr lang="en-US">
                      <a:noFill/>
                    </a:rPr>
                    <a:t> </a:t>
                  </a:r>
                </a:p>
              </p:txBody>
            </p:sp>
          </mc:Fallback>
        </mc:AlternateContent>
        <p:sp>
          <p:nvSpPr>
            <p:cNvPr id="87" name="TextBox 86">
              <a:extLst>
                <a:ext uri="{FF2B5EF4-FFF2-40B4-BE49-F238E27FC236}">
                  <a16:creationId xmlns:a16="http://schemas.microsoft.com/office/drawing/2014/main" xmlns="" id="{7B9BF65C-373D-443C-822A-B77035942453}"/>
                </a:ext>
              </a:extLst>
            </p:cNvPr>
            <p:cNvSpPr txBox="1"/>
            <p:nvPr/>
          </p:nvSpPr>
          <p:spPr>
            <a:xfrm>
              <a:off x="8491390" y="5396536"/>
              <a:ext cx="484639" cy="400109"/>
            </a:xfrm>
            <a:prstGeom prst="rect">
              <a:avLst/>
            </a:prstGeom>
            <a:noFill/>
          </p:spPr>
          <p:txBody>
            <a:bodyPr wrap="square" rtlCol="0">
              <a:spAutoFit/>
            </a:bodyPr>
            <a:lstStyle/>
            <a:p>
              <a:pPr algn="ctr"/>
              <a:r>
                <a:rPr lang="en-US" sz="1350" dirty="0">
                  <a:solidFill>
                    <a:prstClr val="black"/>
                  </a:solidFill>
                </a:rPr>
                <a:t>7</a:t>
              </a:r>
            </a:p>
          </p:txBody>
        </p:sp>
        <p:sp>
          <p:nvSpPr>
            <p:cNvPr id="88" name="TextBox 87">
              <a:extLst>
                <a:ext uri="{FF2B5EF4-FFF2-40B4-BE49-F238E27FC236}">
                  <a16:creationId xmlns:a16="http://schemas.microsoft.com/office/drawing/2014/main" xmlns="" id="{375466F3-118A-40C2-A517-292D9FF92D6C}"/>
                </a:ext>
              </a:extLst>
            </p:cNvPr>
            <p:cNvSpPr txBox="1"/>
            <p:nvPr/>
          </p:nvSpPr>
          <p:spPr>
            <a:xfrm>
              <a:off x="9205770" y="5463507"/>
              <a:ext cx="640264" cy="677108"/>
            </a:xfrm>
            <a:prstGeom prst="rect">
              <a:avLst/>
            </a:prstGeom>
            <a:grpFill/>
          </p:spPr>
          <p:txBody>
            <a:bodyPr wrap="square" rtlCol="0">
              <a:spAutoFit/>
            </a:bodyPr>
            <a:lstStyle/>
            <a:p>
              <a:pPr algn="ctr"/>
              <a:r>
                <a:rPr lang="en-US" sz="1350" dirty="0">
                  <a:solidFill>
                    <a:prstClr val="black"/>
                  </a:solidFill>
                </a:rPr>
                <a:t>2.33</a:t>
              </a:r>
            </a:p>
          </p:txBody>
        </p:sp>
      </p:grpSp>
      <p:sp>
        <p:nvSpPr>
          <p:cNvPr id="79" name="TextBox 78">
            <a:extLst>
              <a:ext uri="{FF2B5EF4-FFF2-40B4-BE49-F238E27FC236}">
                <a16:creationId xmlns:a16="http://schemas.microsoft.com/office/drawing/2014/main" xmlns="" id="{DC524628-61CE-49BE-BB5E-A5229474B238}"/>
              </a:ext>
            </a:extLst>
          </p:cNvPr>
          <p:cNvSpPr txBox="1"/>
          <p:nvPr/>
        </p:nvSpPr>
        <p:spPr>
          <a:xfrm>
            <a:off x="7531009" y="4954881"/>
            <a:ext cx="1255805" cy="323165"/>
          </a:xfrm>
          <a:prstGeom prst="rect">
            <a:avLst/>
          </a:prstGeom>
          <a:solidFill>
            <a:schemeClr val="bg1"/>
          </a:solidFill>
        </p:spPr>
        <p:txBody>
          <a:bodyPr wrap="square" rtlCol="0">
            <a:spAutoFit/>
          </a:bodyPr>
          <a:lstStyle/>
          <a:p>
            <a:pPr algn="ctr"/>
            <a:r>
              <a:rPr lang="en-US" sz="1500" b="1" dirty="0">
                <a:solidFill>
                  <a:srgbClr val="FF0000"/>
                </a:solidFill>
              </a:rPr>
              <a:t> &gt; </a:t>
            </a:r>
            <a:r>
              <a:rPr lang="en-US" sz="1500" b="1" dirty="0">
                <a:solidFill>
                  <a:srgbClr val="0070C0"/>
                </a:solidFill>
              </a:rPr>
              <a:t>threshold</a:t>
            </a:r>
            <a:r>
              <a:rPr lang="en-US" sz="1500" b="1" dirty="0">
                <a:solidFill>
                  <a:srgbClr val="FF0000"/>
                </a:solidFill>
              </a:rPr>
              <a:t> ?</a:t>
            </a:r>
          </a:p>
        </p:txBody>
      </p:sp>
      <p:sp>
        <p:nvSpPr>
          <p:cNvPr id="97" name="TextBox 96">
            <a:extLst>
              <a:ext uri="{FF2B5EF4-FFF2-40B4-BE49-F238E27FC236}">
                <a16:creationId xmlns:a16="http://schemas.microsoft.com/office/drawing/2014/main" xmlns="" id="{87C7BDE5-522A-460F-A595-76A67F62DF59}"/>
              </a:ext>
            </a:extLst>
          </p:cNvPr>
          <p:cNvSpPr txBox="1"/>
          <p:nvPr/>
        </p:nvSpPr>
        <p:spPr>
          <a:xfrm>
            <a:off x="5821859" y="2530664"/>
            <a:ext cx="422031" cy="300082"/>
          </a:xfrm>
          <a:prstGeom prst="rect">
            <a:avLst/>
          </a:prstGeom>
          <a:noFill/>
        </p:spPr>
        <p:txBody>
          <a:bodyPr wrap="square" rtlCol="0">
            <a:spAutoFit/>
          </a:bodyPr>
          <a:lstStyle/>
          <a:p>
            <a:r>
              <a:rPr lang="en-US" sz="1350" b="1" dirty="0">
                <a:solidFill>
                  <a:srgbClr val="00B050"/>
                </a:solidFill>
              </a:rPr>
              <a:t>22</a:t>
            </a:r>
          </a:p>
        </p:txBody>
      </p:sp>
      <p:cxnSp>
        <p:nvCxnSpPr>
          <p:cNvPr id="20" name="Straight Arrow Connector 19">
            <a:extLst>
              <a:ext uri="{FF2B5EF4-FFF2-40B4-BE49-F238E27FC236}">
                <a16:creationId xmlns:a16="http://schemas.microsoft.com/office/drawing/2014/main" xmlns="" id="{F6EC4A9A-B749-43ED-970F-C3CFFBE1E8FA}"/>
              </a:ext>
            </a:extLst>
          </p:cNvPr>
          <p:cNvCxnSpPr>
            <a:cxnSpLocks noChangeAspect="1"/>
          </p:cNvCxnSpPr>
          <p:nvPr/>
        </p:nvCxnSpPr>
        <p:spPr>
          <a:xfrm>
            <a:off x="6125732" y="4109951"/>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453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500"/>
                                        <p:tgtEl>
                                          <p:spTgt spid="69"/>
                                        </p:tgtEl>
                                      </p:cBhvr>
                                    </p:animEffect>
                                  </p:childTnLst>
                                </p:cTn>
                              </p:par>
                              <p:par>
                                <p:cTn id="89" presetID="10" presetClass="entr" presetSubtype="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childTnLst>
                          </p:cTn>
                        </p:par>
                      </p:childTnLst>
                    </p:cTn>
                  </p:par>
                  <p:par>
                    <p:cTn id="96" fill="hold">
                      <p:stCondLst>
                        <p:cond delay="indefinite"/>
                      </p:stCondLst>
                      <p:childTnLst>
                        <p:par>
                          <p:cTn id="97" fill="hold">
                            <p:stCondLst>
                              <p:cond delay="0"/>
                            </p:stCondLst>
                            <p:childTnLst>
                              <p:par>
                                <p:cTn id="98" presetID="63" presetClass="path" presetSubtype="0" accel="50000" decel="50000" fill="hold" nodeType="clickEffect">
                                  <p:stCondLst>
                                    <p:cond delay="0"/>
                                  </p:stCondLst>
                                  <p:childTnLst>
                                    <p:animMotion origin="layout" path="M -1.25E-6 2.59259E-6 L 0.08893 2.59259E-6 " pathEditMode="relative" rAng="0" ptsTypes="AA">
                                      <p:cBhvr>
                                        <p:cTn id="99" dur="2000" fill="hold"/>
                                        <p:tgtEl>
                                          <p:spTgt spid="18"/>
                                        </p:tgtEl>
                                        <p:attrNameLst>
                                          <p:attrName>ppt_x</p:attrName>
                                          <p:attrName>ppt_y</p:attrName>
                                        </p:attrNameLst>
                                      </p:cBhvr>
                                      <p:rCtr x="4440" y="0"/>
                                    </p:animMotion>
                                  </p:childTnLst>
                                </p:cTn>
                              </p:par>
                              <p:par>
                                <p:cTn id="100" presetID="63" presetClass="path" presetSubtype="0" accel="50000" decel="50000" fill="hold" grpId="0" nodeType="withEffect">
                                  <p:stCondLst>
                                    <p:cond delay="0"/>
                                  </p:stCondLst>
                                  <p:childTnLst>
                                    <p:animMotion origin="layout" path="M -4.58333E-6 -4.44444E-6 L 0.08542 -4.44444E-6 " pathEditMode="relative" rAng="0" ptsTypes="AA">
                                      <p:cBhvr>
                                        <p:cTn id="101" dur="2000" fill="hold"/>
                                        <p:tgtEl>
                                          <p:spTgt spid="19"/>
                                        </p:tgtEl>
                                        <p:attrNameLst>
                                          <p:attrName>ppt_x</p:attrName>
                                          <p:attrName>ppt_y</p:attrName>
                                        </p:attrNameLst>
                                      </p:cBhvr>
                                      <p:rCtr x="4271" y="0"/>
                                    </p:animMotion>
                                  </p:childTnLst>
                                </p:cTn>
                              </p:par>
                              <p:par>
                                <p:cTn id="102" presetID="63" presetClass="path" presetSubtype="0" accel="50000" decel="50000" fill="hold" nodeType="withEffect">
                                  <p:stCondLst>
                                    <p:cond delay="0"/>
                                  </p:stCondLst>
                                  <p:childTnLst>
                                    <p:animMotion origin="layout" path="M -3.75E-6 2.59259E-6 L 0.08737 2.59259E-6 " pathEditMode="relative" rAng="0" ptsTypes="AA">
                                      <p:cBhvr>
                                        <p:cTn id="103" dur="2000" fill="hold"/>
                                        <p:tgtEl>
                                          <p:spTgt spid="23"/>
                                        </p:tgtEl>
                                        <p:attrNameLst>
                                          <p:attrName>ppt_x</p:attrName>
                                          <p:attrName>ppt_y</p:attrName>
                                        </p:attrNameLst>
                                      </p:cBhvr>
                                      <p:rCtr x="4362" y="0"/>
                                    </p:animMotion>
                                  </p:childTnLst>
                                </p:cTn>
                              </p:par>
                              <p:par>
                                <p:cTn id="104" presetID="63" presetClass="path" presetSubtype="0" accel="50000" decel="50000" fill="hold" grpId="0" nodeType="withEffect">
                                  <p:stCondLst>
                                    <p:cond delay="0"/>
                                  </p:stCondLst>
                                  <p:childTnLst>
                                    <p:animMotion origin="layout" path="M -1.25E-6 -4.44444E-6 L 0.08607 -4.44444E-6 " pathEditMode="relative" rAng="0" ptsTypes="AA">
                                      <p:cBhvr>
                                        <p:cTn id="105" dur="2000" fill="hold"/>
                                        <p:tgtEl>
                                          <p:spTgt spid="24"/>
                                        </p:tgtEl>
                                        <p:attrNameLst>
                                          <p:attrName>ppt_x</p:attrName>
                                          <p:attrName>ppt_y</p:attrName>
                                        </p:attrNameLst>
                                      </p:cBhvr>
                                      <p:rCtr x="4297" y="0"/>
                                    </p:animMotion>
                                  </p:childTnLst>
                                </p:cTn>
                              </p:par>
                              <p:par>
                                <p:cTn id="106" presetID="63" presetClass="path" presetSubtype="0" accel="50000" decel="50000" fill="hold" nodeType="withEffect">
                                  <p:stCondLst>
                                    <p:cond delay="0"/>
                                  </p:stCondLst>
                                  <p:childTnLst>
                                    <p:animMotion origin="layout" path="M -1.25E-6 2.59259E-6 L 0.08373 -0.00255 " pathEditMode="relative" rAng="0" ptsTypes="AA">
                                      <p:cBhvr>
                                        <p:cTn id="107" dur="2000" fill="hold"/>
                                        <p:tgtEl>
                                          <p:spTgt spid="28"/>
                                        </p:tgtEl>
                                        <p:attrNameLst>
                                          <p:attrName>ppt_x</p:attrName>
                                          <p:attrName>ppt_y</p:attrName>
                                        </p:attrNameLst>
                                      </p:cBhvr>
                                      <p:rCtr x="4180" y="-139"/>
                                    </p:animMotion>
                                  </p:childTnLst>
                                </p:cTn>
                              </p:par>
                              <p:par>
                                <p:cTn id="108" presetID="63" presetClass="path" presetSubtype="0" accel="50000" decel="50000" fill="hold" nodeType="withEffect">
                                  <p:stCondLst>
                                    <p:cond delay="0"/>
                                  </p:stCondLst>
                                  <p:childTnLst>
                                    <p:animMotion origin="layout" path="M 4.58333E-6 -2.59259E-6 L 0.09244 -2.59259E-6 " pathEditMode="relative" rAng="0" ptsTypes="AA">
                                      <p:cBhvr>
                                        <p:cTn id="109" dur="2000" fill="hold"/>
                                        <p:tgtEl>
                                          <p:spTgt spid="34"/>
                                        </p:tgtEl>
                                        <p:attrNameLst>
                                          <p:attrName>ppt_x</p:attrName>
                                          <p:attrName>ppt_y</p:attrName>
                                        </p:attrNameLst>
                                      </p:cBhvr>
                                      <p:rCtr x="4622" y="0"/>
                                    </p:animMotion>
                                  </p:childTnLst>
                                </p:cTn>
                              </p:par>
                            </p:childTnLst>
                          </p:cTn>
                        </p:par>
                        <p:par>
                          <p:cTn id="110" fill="hold">
                            <p:stCondLst>
                              <p:cond delay="2000"/>
                            </p:stCondLst>
                            <p:childTnLst>
                              <p:par>
                                <p:cTn id="111" presetID="10" presetClass="entr" presetSubtype="0" fill="hold" nodeType="after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fade">
                                      <p:cBhvr>
                                        <p:cTn id="113" dur="500"/>
                                        <p:tgtEl>
                                          <p:spTgt spid="48"/>
                                        </p:tgtEl>
                                      </p:cBhvr>
                                    </p:animEffect>
                                  </p:childTnLst>
                                </p:cTn>
                              </p:par>
                              <p:par>
                                <p:cTn id="114" presetID="10" presetClass="entr" presetSubtype="0" fill="hold"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par>
                                <p:cTn id="117" presetID="64" presetClass="path" presetSubtype="0" accel="50000" decel="50000" fill="hold" nodeType="withEffect">
                                  <p:stCondLst>
                                    <p:cond delay="0"/>
                                  </p:stCondLst>
                                  <p:childTnLst>
                                    <p:animMotion origin="layout" path="M -2.5E-6 -2.96296E-6 L -0.00065 -0.05555 " pathEditMode="relative" rAng="0" ptsTypes="AA">
                                      <p:cBhvr>
                                        <p:cTn id="118" dur="2000" fill="hold"/>
                                        <p:tgtEl>
                                          <p:spTgt spid="48"/>
                                        </p:tgtEl>
                                        <p:attrNameLst>
                                          <p:attrName>ppt_x</p:attrName>
                                          <p:attrName>ppt_y</p:attrName>
                                        </p:attrNameLst>
                                      </p:cBhvr>
                                      <p:rCtr x="-39" y="-2778"/>
                                    </p:animMotion>
                                  </p:childTnLst>
                                </p:cTn>
                              </p:par>
                              <p:par>
                                <p:cTn id="119" presetID="64" presetClass="path" presetSubtype="0" accel="50000" decel="50000" fill="hold" nodeType="withEffect">
                                  <p:stCondLst>
                                    <p:cond delay="0"/>
                                  </p:stCondLst>
                                  <p:childTnLst>
                                    <p:animMotion origin="layout" path="M 8.33333E-7 -2.96296E-6 L 0.00143 -0.05555 " pathEditMode="relative" rAng="0" ptsTypes="AA">
                                      <p:cBhvr>
                                        <p:cTn id="120" dur="2000" fill="hold"/>
                                        <p:tgtEl>
                                          <p:spTgt spid="50"/>
                                        </p:tgtEl>
                                        <p:attrNameLst>
                                          <p:attrName>ppt_x</p:attrName>
                                          <p:attrName>ppt_y</p:attrName>
                                        </p:attrNameLst>
                                      </p:cBhvr>
                                      <p:rCtr x="65" y="-2778"/>
                                    </p:animMotion>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97"/>
                                        </p:tgtEl>
                                        <p:attrNameLst>
                                          <p:attrName>style.visibility</p:attrName>
                                        </p:attrNameLst>
                                      </p:cBhvr>
                                      <p:to>
                                        <p:strVal val="visible"/>
                                      </p:to>
                                    </p:set>
                                    <p:animEffect transition="in" filter="fade">
                                      <p:cBhvr>
                                        <p:cTn id="125" dur="500"/>
                                        <p:tgtEl>
                                          <p:spTgt spid="97"/>
                                        </p:tgtEl>
                                      </p:cBhvr>
                                    </p:animEffect>
                                  </p:childTnLst>
                                </p:cTn>
                              </p:par>
                            </p:childTnLst>
                          </p:cTn>
                        </p:par>
                        <p:par>
                          <p:cTn id="126" fill="hold">
                            <p:stCondLst>
                              <p:cond delay="500"/>
                            </p:stCondLst>
                            <p:childTnLst>
                              <p:par>
                                <p:cTn id="127" presetID="10" presetClass="entr" presetSubtype="0" fill="hold" nodeType="afterEffect">
                                  <p:stCondLst>
                                    <p:cond delay="0"/>
                                  </p:stCondLst>
                                  <p:childTnLst>
                                    <p:set>
                                      <p:cBhvr>
                                        <p:cTn id="128" dur="1" fill="hold">
                                          <p:stCondLst>
                                            <p:cond delay="0"/>
                                          </p:stCondLst>
                                        </p:cTn>
                                        <p:tgtEl>
                                          <p:spTgt spid="85"/>
                                        </p:tgtEl>
                                        <p:attrNameLst>
                                          <p:attrName>style.visibility</p:attrName>
                                        </p:attrNameLst>
                                      </p:cBhvr>
                                      <p:to>
                                        <p:strVal val="visible"/>
                                      </p:to>
                                    </p:set>
                                    <p:animEffect transition="in" filter="fade">
                                      <p:cBhvr>
                                        <p:cTn id="129" dur="500"/>
                                        <p:tgtEl>
                                          <p:spTgt spid="85"/>
                                        </p:tgtEl>
                                      </p:cBhvr>
                                    </p:animEffect>
                                  </p:childTnLst>
                                </p:cTn>
                              </p:par>
                            </p:childTnLst>
                          </p:cTn>
                        </p:par>
                        <p:par>
                          <p:cTn id="130" fill="hold">
                            <p:stCondLst>
                              <p:cond delay="1000"/>
                            </p:stCondLst>
                            <p:childTnLst>
                              <p:par>
                                <p:cTn id="131" presetID="10" presetClass="entr" presetSubtype="0" fill="hold" grpId="0" nodeType="after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7" grpId="0"/>
      <p:bldP spid="19" grpId="0"/>
      <p:bldP spid="19" grpId="1"/>
      <p:bldP spid="22" grpId="0"/>
      <p:bldP spid="24" grpId="0"/>
      <p:bldP spid="24" grpId="1"/>
      <p:bldP spid="26" grpId="0"/>
      <p:bldP spid="65" grpId="0"/>
      <p:bldP spid="68" grpId="0"/>
      <p:bldP spid="69" grpId="0"/>
      <p:bldP spid="73" grpId="0"/>
      <p:bldP spid="79" grpId="0" animBg="1"/>
      <p:bldP spid="9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290A728-F0F9-4F13-85B8-5A190D880848}"/>
              </a:ext>
            </a:extLst>
          </p:cNvPr>
          <p:cNvSpPr txBox="1"/>
          <p:nvPr/>
        </p:nvSpPr>
        <p:spPr>
          <a:xfrm>
            <a:off x="379830" y="1173773"/>
            <a:ext cx="3576711" cy="369332"/>
          </a:xfrm>
          <a:prstGeom prst="rect">
            <a:avLst/>
          </a:prstGeom>
          <a:noFill/>
        </p:spPr>
        <p:txBody>
          <a:bodyPr wrap="square" rtlCol="0">
            <a:spAutoFit/>
          </a:bodyPr>
          <a:lstStyle/>
          <a:p>
            <a:r>
              <a:rPr lang="en-US" b="1" dirty="0">
                <a:solidFill>
                  <a:prstClr val="black"/>
                </a:solidFill>
              </a:rPr>
              <a:t>Rehashing</a:t>
            </a:r>
          </a:p>
        </p:txBody>
      </p:sp>
      <p:sp>
        <p:nvSpPr>
          <p:cNvPr id="5" name="Rectangle 4">
            <a:extLst>
              <a:ext uri="{FF2B5EF4-FFF2-40B4-BE49-F238E27FC236}">
                <a16:creationId xmlns:a16="http://schemas.microsoft.com/office/drawing/2014/main" xmlns="" id="{8FBF6DA0-13A6-4075-9E2A-E9680E2488C1}"/>
              </a:ext>
            </a:extLst>
          </p:cNvPr>
          <p:cNvSpPr/>
          <p:nvPr/>
        </p:nvSpPr>
        <p:spPr>
          <a:xfrm>
            <a:off x="379829" y="1717056"/>
            <a:ext cx="4834429" cy="507831"/>
          </a:xfrm>
          <a:prstGeom prst="rect">
            <a:avLst/>
          </a:prstGeom>
        </p:spPr>
        <p:txBody>
          <a:bodyPr wrap="square">
            <a:spAutoFit/>
          </a:bodyPr>
          <a:lstStyle/>
          <a:p>
            <a:pPr algn="just"/>
            <a:r>
              <a:rPr lang="en-US" sz="1350" dirty="0">
                <a:solidFill>
                  <a:prstClr val="black"/>
                </a:solidFill>
              </a:rPr>
              <a:t>As we mentioned, in general, as long as we don’t let the load factor become too large, the average time should be O(1).</a:t>
            </a:r>
          </a:p>
        </p:txBody>
      </p:sp>
      <p:sp>
        <p:nvSpPr>
          <p:cNvPr id="6" name="Rectangle 5">
            <a:extLst>
              <a:ext uri="{FF2B5EF4-FFF2-40B4-BE49-F238E27FC236}">
                <a16:creationId xmlns:a16="http://schemas.microsoft.com/office/drawing/2014/main" xmlns="" id="{29F34565-F240-4C2B-971C-086BAB1564E1}"/>
              </a:ext>
            </a:extLst>
          </p:cNvPr>
          <p:cNvSpPr/>
          <p:nvPr/>
        </p:nvSpPr>
        <p:spPr>
          <a:xfrm>
            <a:off x="379829" y="2196280"/>
            <a:ext cx="4834428" cy="923330"/>
          </a:xfrm>
          <a:prstGeom prst="rect">
            <a:avLst/>
          </a:prstGeom>
        </p:spPr>
        <p:txBody>
          <a:bodyPr wrap="square">
            <a:spAutoFit/>
          </a:bodyPr>
          <a:lstStyle/>
          <a:p>
            <a:pPr algn="just"/>
            <a:r>
              <a:rPr lang="en-US" sz="1350" dirty="0">
                <a:solidFill>
                  <a:prstClr val="black"/>
                </a:solidFill>
              </a:rPr>
              <a:t>In separate chaining the load factor can rise above 1 without hurting performance very much. in other types, once the load factor elements reaches or crosses 0.75  or 0.5 the complexity increases.</a:t>
            </a:r>
          </a:p>
        </p:txBody>
      </p:sp>
      <p:sp>
        <p:nvSpPr>
          <p:cNvPr id="7" name="Rectangle 6">
            <a:extLst>
              <a:ext uri="{FF2B5EF4-FFF2-40B4-BE49-F238E27FC236}">
                <a16:creationId xmlns:a16="http://schemas.microsoft.com/office/drawing/2014/main" xmlns="" id="{85E6504B-F0EF-4AE6-BB77-0A43D059F8FF}"/>
              </a:ext>
            </a:extLst>
          </p:cNvPr>
          <p:cNvSpPr/>
          <p:nvPr/>
        </p:nvSpPr>
        <p:spPr>
          <a:xfrm>
            <a:off x="379829" y="3034731"/>
            <a:ext cx="4834427" cy="715581"/>
          </a:xfrm>
          <a:prstGeom prst="rect">
            <a:avLst/>
          </a:prstGeom>
        </p:spPr>
        <p:txBody>
          <a:bodyPr wrap="square">
            <a:spAutoFit/>
          </a:bodyPr>
          <a:lstStyle/>
          <a:p>
            <a:pPr algn="just"/>
            <a:r>
              <a:rPr lang="en-US" sz="1350" dirty="0">
                <a:solidFill>
                  <a:prstClr val="black"/>
                </a:solidFill>
              </a:rPr>
              <a:t>So to overcome this the size of the array is increased by double and all the values are hashed again and stored in the new array of a larger size with a new hash function.</a:t>
            </a:r>
          </a:p>
        </p:txBody>
      </p:sp>
      <p:sp>
        <p:nvSpPr>
          <p:cNvPr id="8" name="TextBox 7">
            <a:extLst>
              <a:ext uri="{FF2B5EF4-FFF2-40B4-BE49-F238E27FC236}">
                <a16:creationId xmlns:a16="http://schemas.microsoft.com/office/drawing/2014/main" xmlns="" id="{5862E27D-533B-4E1A-9205-7D297B7F1FE2}"/>
              </a:ext>
            </a:extLst>
          </p:cNvPr>
          <p:cNvSpPr txBox="1"/>
          <p:nvPr/>
        </p:nvSpPr>
        <p:spPr>
          <a:xfrm>
            <a:off x="1463712" y="3723128"/>
            <a:ext cx="2492829" cy="369332"/>
          </a:xfrm>
          <a:prstGeom prst="rect">
            <a:avLst/>
          </a:prstGeom>
          <a:noFill/>
        </p:spPr>
        <p:txBody>
          <a:bodyPr wrap="square" rtlCol="0">
            <a:spAutoFit/>
          </a:bodyPr>
          <a:lstStyle/>
          <a:p>
            <a:pPr algn="ctr"/>
            <a:r>
              <a:rPr lang="en-US" b="1" dirty="0">
                <a:solidFill>
                  <a:prstClr val="black"/>
                </a:solidFill>
              </a:rPr>
              <a:t>This is the Rehashing</a:t>
            </a:r>
          </a:p>
        </p:txBody>
      </p:sp>
      <p:sp>
        <p:nvSpPr>
          <p:cNvPr id="9" name="Rectangle 8">
            <a:extLst>
              <a:ext uri="{FF2B5EF4-FFF2-40B4-BE49-F238E27FC236}">
                <a16:creationId xmlns:a16="http://schemas.microsoft.com/office/drawing/2014/main" xmlns="" id="{BF7847EA-72ED-4346-8B93-18A41DAD1DF7}"/>
              </a:ext>
            </a:extLst>
          </p:cNvPr>
          <p:cNvSpPr/>
          <p:nvPr/>
        </p:nvSpPr>
        <p:spPr>
          <a:xfrm>
            <a:off x="379827" y="4125694"/>
            <a:ext cx="4309318" cy="1546577"/>
          </a:xfrm>
          <a:prstGeom prst="rect">
            <a:avLst/>
          </a:prstGeom>
        </p:spPr>
        <p:txBody>
          <a:bodyPr wrap="square">
            <a:spAutoFit/>
          </a:bodyPr>
          <a:lstStyle/>
          <a:p>
            <a:pPr algn="just" fontAlgn="base"/>
            <a:r>
              <a:rPr lang="en-US" sz="1350" b="1" dirty="0">
                <a:solidFill>
                  <a:prstClr val="black"/>
                </a:solidFill>
              </a:rPr>
              <a:t>Steps for Rehashing as follows:</a:t>
            </a:r>
          </a:p>
          <a:p>
            <a:pPr marL="214313" indent="-214313" algn="just" fontAlgn="base">
              <a:buFont typeface="Arial" panose="020B0604020202020204" pitchFamily="34" charset="0"/>
              <a:buChar char="•"/>
            </a:pPr>
            <a:r>
              <a:rPr lang="en-US" sz="1350" dirty="0">
                <a:solidFill>
                  <a:prstClr val="black"/>
                </a:solidFill>
              </a:rPr>
              <a:t>For every new entry into the map, check the load factor.</a:t>
            </a:r>
          </a:p>
          <a:p>
            <a:pPr marL="214313" indent="-214313" algn="just" fontAlgn="base">
              <a:buFont typeface="Arial" panose="020B0604020202020204" pitchFamily="34" charset="0"/>
              <a:buChar char="•"/>
            </a:pPr>
            <a:r>
              <a:rPr lang="en-US" sz="1350" dirty="0">
                <a:solidFill>
                  <a:prstClr val="black"/>
                </a:solidFill>
              </a:rPr>
              <a:t>If the load factor is greater than its threshold value, then start Rehash.</a:t>
            </a:r>
          </a:p>
          <a:p>
            <a:pPr marL="214313" indent="-214313" algn="just" fontAlgn="base">
              <a:buFont typeface="Arial" panose="020B0604020202020204" pitchFamily="34" charset="0"/>
              <a:buChar char="•"/>
            </a:pPr>
            <a:r>
              <a:rPr lang="en-US" sz="1350" dirty="0">
                <a:solidFill>
                  <a:prstClr val="black"/>
                </a:solidFill>
              </a:rPr>
              <a:t>For Rehashing, initialize a new array with larger size.</a:t>
            </a:r>
          </a:p>
          <a:p>
            <a:pPr marL="214313" indent="-214313" algn="just" fontAlgn="base">
              <a:buFont typeface="Arial" panose="020B0604020202020204" pitchFamily="34" charset="0"/>
              <a:buChar char="•"/>
            </a:pPr>
            <a:r>
              <a:rPr lang="en-US" sz="1350" dirty="0">
                <a:solidFill>
                  <a:prstClr val="black"/>
                </a:solidFill>
              </a:rPr>
              <a:t>Copy all elements into a new array and make it the new bucket array.</a:t>
            </a:r>
          </a:p>
        </p:txBody>
      </p:sp>
      <p:graphicFrame>
        <p:nvGraphicFramePr>
          <p:cNvPr id="10" name="Table 10">
            <a:extLst>
              <a:ext uri="{FF2B5EF4-FFF2-40B4-BE49-F238E27FC236}">
                <a16:creationId xmlns:a16="http://schemas.microsoft.com/office/drawing/2014/main" xmlns="" id="{08A3A50E-C117-41DE-A2DA-BBA69972E2FB}"/>
              </a:ext>
            </a:extLst>
          </p:cNvPr>
          <p:cNvGraphicFramePr>
            <a:graphicFrameLocks noGrp="1" noChangeAspect="1"/>
          </p:cNvGraphicFramePr>
          <p:nvPr/>
        </p:nvGraphicFramePr>
        <p:xfrm>
          <a:off x="5940243" y="3280707"/>
          <a:ext cx="306210" cy="1942734"/>
        </p:xfrm>
        <a:graphic>
          <a:graphicData uri="http://schemas.openxmlformats.org/drawingml/2006/table">
            <a:tbl>
              <a:tblPr firstRow="1" bandRow="1">
                <a:tableStyleId>{5C22544A-7EE6-4342-B048-85BDC9FD1C3A}</a:tableStyleId>
              </a:tblPr>
              <a:tblGrid>
                <a:gridCol w="306210">
                  <a:extLst>
                    <a:ext uri="{9D8B030D-6E8A-4147-A177-3AD203B41FA5}">
                      <a16:colId xmlns:a16="http://schemas.microsoft.com/office/drawing/2014/main" xmlns="" val="2708996704"/>
                    </a:ext>
                  </a:extLst>
                </a:gridCol>
              </a:tblGrid>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438942680"/>
                  </a:ext>
                </a:extLst>
              </a:tr>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9392257"/>
                  </a:ext>
                </a:extLst>
              </a:tr>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44651128"/>
                  </a:ext>
                </a:extLst>
              </a:tr>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51259371"/>
                  </a:ext>
                </a:extLst>
              </a:tr>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83462224"/>
                  </a:ext>
                </a:extLst>
              </a:tr>
              <a:tr h="323789">
                <a:tc>
                  <a:txBody>
                    <a:bodyPr/>
                    <a:lstStyle/>
                    <a:p>
                      <a:endParaRPr lang="en-US" sz="1300" dirty="0"/>
                    </a:p>
                  </a:txBody>
                  <a:tcPr marL="55980" marR="55980" marT="23706" marB="23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4766705"/>
                  </a:ext>
                </a:extLst>
              </a:tr>
            </a:tbl>
          </a:graphicData>
        </a:graphic>
      </p:graphicFrame>
      <p:sp>
        <p:nvSpPr>
          <p:cNvPr id="11" name="TextBox 10">
            <a:extLst>
              <a:ext uri="{FF2B5EF4-FFF2-40B4-BE49-F238E27FC236}">
                <a16:creationId xmlns:a16="http://schemas.microsoft.com/office/drawing/2014/main" xmlns="" id="{7802B32F-7EE1-47C2-AD92-820F0455EE57}"/>
              </a:ext>
            </a:extLst>
          </p:cNvPr>
          <p:cNvSpPr txBox="1">
            <a:spLocks noChangeAspect="1"/>
          </p:cNvSpPr>
          <p:nvPr/>
        </p:nvSpPr>
        <p:spPr>
          <a:xfrm>
            <a:off x="5634641" y="3954259"/>
            <a:ext cx="223048" cy="300082"/>
          </a:xfrm>
          <a:prstGeom prst="rect">
            <a:avLst/>
          </a:prstGeom>
          <a:noFill/>
        </p:spPr>
        <p:txBody>
          <a:bodyPr wrap="square" rtlCol="0">
            <a:spAutoFit/>
          </a:bodyPr>
          <a:lstStyle/>
          <a:p>
            <a:pPr algn="ctr"/>
            <a:r>
              <a:rPr lang="en-US" sz="1350" dirty="0">
                <a:solidFill>
                  <a:prstClr val="black"/>
                </a:solidFill>
              </a:rPr>
              <a:t>2</a:t>
            </a:r>
          </a:p>
        </p:txBody>
      </p:sp>
      <p:sp>
        <p:nvSpPr>
          <p:cNvPr id="12" name="TextBox 11">
            <a:extLst>
              <a:ext uri="{FF2B5EF4-FFF2-40B4-BE49-F238E27FC236}">
                <a16:creationId xmlns:a16="http://schemas.microsoft.com/office/drawing/2014/main" xmlns="" id="{5B18837A-147A-42E4-8275-EF9D016EC6C6}"/>
              </a:ext>
            </a:extLst>
          </p:cNvPr>
          <p:cNvSpPr txBox="1">
            <a:spLocks noChangeAspect="1"/>
          </p:cNvSpPr>
          <p:nvPr/>
        </p:nvSpPr>
        <p:spPr>
          <a:xfrm>
            <a:off x="5634641" y="3301447"/>
            <a:ext cx="139583" cy="300082"/>
          </a:xfrm>
          <a:prstGeom prst="rect">
            <a:avLst/>
          </a:prstGeom>
          <a:noFill/>
        </p:spPr>
        <p:txBody>
          <a:bodyPr wrap="square" rtlCol="0">
            <a:spAutoFit/>
          </a:bodyPr>
          <a:lstStyle/>
          <a:p>
            <a:r>
              <a:rPr lang="en-US" sz="1350" dirty="0">
                <a:solidFill>
                  <a:prstClr val="black"/>
                </a:solidFill>
              </a:rPr>
              <a:t>0</a:t>
            </a:r>
          </a:p>
        </p:txBody>
      </p:sp>
      <p:graphicFrame>
        <p:nvGraphicFramePr>
          <p:cNvPr id="16" name="Table 15">
            <a:extLst>
              <a:ext uri="{FF2B5EF4-FFF2-40B4-BE49-F238E27FC236}">
                <a16:creationId xmlns:a16="http://schemas.microsoft.com/office/drawing/2014/main" xmlns="" id="{D3D2007D-4D1C-4EBF-A41C-D2AB9A61C0E9}"/>
              </a:ext>
            </a:extLst>
          </p:cNvPr>
          <p:cNvGraphicFramePr>
            <a:graphicFrameLocks noGrp="1" noChangeAspect="1"/>
          </p:cNvGraphicFramePr>
          <p:nvPr/>
        </p:nvGraphicFramePr>
        <p:xfrm>
          <a:off x="6298139" y="3325172"/>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12</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pPr algn="ctr"/>
                      <a:endParaRPr lang="en-US" sz="1300" dirty="0">
                        <a:solidFill>
                          <a:schemeClr val="tx1"/>
                        </a:solidFill>
                      </a:endParaRP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graphicFrame>
        <p:nvGraphicFramePr>
          <p:cNvPr id="18" name="Table 15">
            <a:extLst>
              <a:ext uri="{FF2B5EF4-FFF2-40B4-BE49-F238E27FC236}">
                <a16:creationId xmlns:a16="http://schemas.microsoft.com/office/drawing/2014/main" xmlns="" id="{AAB86CED-9230-49E7-BCEF-7B3F4C382D8B}"/>
              </a:ext>
            </a:extLst>
          </p:cNvPr>
          <p:cNvGraphicFramePr>
            <a:graphicFrameLocks noGrp="1" noChangeAspect="1"/>
          </p:cNvGraphicFramePr>
          <p:nvPr/>
        </p:nvGraphicFramePr>
        <p:xfrm>
          <a:off x="6290583" y="3989936"/>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14</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pPr algn="ctr"/>
                      <a:endParaRPr lang="en-US" sz="1300" dirty="0">
                        <a:solidFill>
                          <a:schemeClr val="tx1"/>
                        </a:solidFill>
                      </a:endParaRP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20" name="Straight Arrow Connector 19">
            <a:extLst>
              <a:ext uri="{FF2B5EF4-FFF2-40B4-BE49-F238E27FC236}">
                <a16:creationId xmlns:a16="http://schemas.microsoft.com/office/drawing/2014/main" xmlns="" id="{F6EC4A9A-B749-43ED-970F-C3CFFBE1E8FA}"/>
              </a:ext>
            </a:extLst>
          </p:cNvPr>
          <p:cNvCxnSpPr>
            <a:cxnSpLocks noChangeAspect="1"/>
          </p:cNvCxnSpPr>
          <p:nvPr/>
        </p:nvCxnSpPr>
        <p:spPr>
          <a:xfrm>
            <a:off x="6125732" y="4109951"/>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D63357E2-3157-4D0C-8806-D073DBF6C20B}"/>
              </a:ext>
            </a:extLst>
          </p:cNvPr>
          <p:cNvCxnSpPr>
            <a:cxnSpLocks noChangeAspect="1"/>
          </p:cNvCxnSpPr>
          <p:nvPr/>
        </p:nvCxnSpPr>
        <p:spPr>
          <a:xfrm>
            <a:off x="6118255" y="3445187"/>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94664147-0FDF-4915-A98F-9DBBEB60C963}"/>
              </a:ext>
            </a:extLst>
          </p:cNvPr>
          <p:cNvSpPr txBox="1">
            <a:spLocks noChangeAspect="1"/>
          </p:cNvSpPr>
          <p:nvPr/>
        </p:nvSpPr>
        <p:spPr>
          <a:xfrm>
            <a:off x="5634641" y="3648202"/>
            <a:ext cx="178614" cy="300082"/>
          </a:xfrm>
          <a:prstGeom prst="rect">
            <a:avLst/>
          </a:prstGeom>
          <a:noFill/>
        </p:spPr>
        <p:txBody>
          <a:bodyPr wrap="square" rtlCol="0">
            <a:spAutoFit/>
          </a:bodyPr>
          <a:lstStyle/>
          <a:p>
            <a:r>
              <a:rPr lang="en-US" sz="1350" dirty="0">
                <a:solidFill>
                  <a:prstClr val="black"/>
                </a:solidFill>
              </a:rPr>
              <a:t>1</a:t>
            </a:r>
          </a:p>
        </p:txBody>
      </p:sp>
      <p:graphicFrame>
        <p:nvGraphicFramePr>
          <p:cNvPr id="23" name="Table 15">
            <a:extLst>
              <a:ext uri="{FF2B5EF4-FFF2-40B4-BE49-F238E27FC236}">
                <a16:creationId xmlns:a16="http://schemas.microsoft.com/office/drawing/2014/main" xmlns="" id="{27298574-0B3A-4DC5-8B98-EC7F81A9082E}"/>
              </a:ext>
            </a:extLst>
          </p:cNvPr>
          <p:cNvGraphicFramePr>
            <a:graphicFrameLocks noGrp="1" noChangeAspect="1"/>
          </p:cNvGraphicFramePr>
          <p:nvPr/>
        </p:nvGraphicFramePr>
        <p:xfrm>
          <a:off x="7058781" y="4961873"/>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5</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pPr algn="ctr"/>
                      <a:endParaRPr lang="en-US" sz="1300" dirty="0">
                        <a:solidFill>
                          <a:schemeClr val="tx1"/>
                        </a:solidFill>
                      </a:endParaRP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graphicFrame>
        <p:nvGraphicFramePr>
          <p:cNvPr id="25" name="Table 15">
            <a:extLst>
              <a:ext uri="{FF2B5EF4-FFF2-40B4-BE49-F238E27FC236}">
                <a16:creationId xmlns:a16="http://schemas.microsoft.com/office/drawing/2014/main" xmlns="" id="{598CBC28-1AC7-43FD-8FFD-7412361883C9}"/>
              </a:ext>
            </a:extLst>
          </p:cNvPr>
          <p:cNvGraphicFramePr>
            <a:graphicFrameLocks noGrp="1" noChangeAspect="1"/>
          </p:cNvGraphicFramePr>
          <p:nvPr/>
        </p:nvGraphicFramePr>
        <p:xfrm>
          <a:off x="6293271" y="3660773"/>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7</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pPr algn="ctr"/>
                      <a:endParaRPr lang="en-US" sz="1300" dirty="0">
                        <a:solidFill>
                          <a:schemeClr val="tx1"/>
                        </a:solidFill>
                      </a:endParaRP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grpSp>
        <p:nvGrpSpPr>
          <p:cNvPr id="34" name="Group 33">
            <a:extLst>
              <a:ext uri="{FF2B5EF4-FFF2-40B4-BE49-F238E27FC236}">
                <a16:creationId xmlns:a16="http://schemas.microsoft.com/office/drawing/2014/main" xmlns="" id="{A26232CE-B34A-4CA8-9F5C-2282FE76D78F}"/>
              </a:ext>
            </a:extLst>
          </p:cNvPr>
          <p:cNvGrpSpPr>
            <a:grpSpLocks noChangeAspect="1"/>
          </p:cNvGrpSpPr>
          <p:nvPr/>
        </p:nvGrpSpPr>
        <p:grpSpPr>
          <a:xfrm>
            <a:off x="7611608" y="5030401"/>
            <a:ext cx="294005" cy="79616"/>
            <a:chOff x="3222481" y="3520360"/>
            <a:chExt cx="694676" cy="188119"/>
          </a:xfrm>
        </p:grpSpPr>
        <p:cxnSp>
          <p:nvCxnSpPr>
            <p:cNvPr id="35" name="Straight Arrow Connector 34">
              <a:extLst>
                <a:ext uri="{FF2B5EF4-FFF2-40B4-BE49-F238E27FC236}">
                  <a16:creationId xmlns:a16="http://schemas.microsoft.com/office/drawing/2014/main" xmlns="" id="{16DB799A-D626-426E-BF77-DE2C0C8E73EB}"/>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CDF2A06-1C6E-405C-9605-64D95F027C59}"/>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B2F92BE-9CC7-43B4-90D3-3B71AC0B8712}"/>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xmlns="" id="{85A28527-45EE-463C-B116-B3A5136115FB}"/>
              </a:ext>
            </a:extLst>
          </p:cNvPr>
          <p:cNvGrpSpPr>
            <a:grpSpLocks noChangeAspect="1"/>
          </p:cNvGrpSpPr>
          <p:nvPr/>
        </p:nvGrpSpPr>
        <p:grpSpPr>
          <a:xfrm>
            <a:off x="6901415" y="3729301"/>
            <a:ext cx="294005" cy="79616"/>
            <a:chOff x="3222481" y="3520360"/>
            <a:chExt cx="694676" cy="188119"/>
          </a:xfrm>
        </p:grpSpPr>
        <p:cxnSp>
          <p:nvCxnSpPr>
            <p:cNvPr id="44" name="Straight Arrow Connector 43">
              <a:extLst>
                <a:ext uri="{FF2B5EF4-FFF2-40B4-BE49-F238E27FC236}">
                  <a16:creationId xmlns:a16="http://schemas.microsoft.com/office/drawing/2014/main" xmlns="" id="{C6D37378-5DE0-4123-8C36-486D0CDAC4BC}"/>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4D469906-F2B7-45AD-A6E1-0EBCC9CB8E43}"/>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35CF60CB-711B-4899-96EA-CDB03BCC55EE}"/>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48" name="Table 15">
            <a:extLst>
              <a:ext uri="{FF2B5EF4-FFF2-40B4-BE49-F238E27FC236}">
                <a16:creationId xmlns:a16="http://schemas.microsoft.com/office/drawing/2014/main" xmlns="" id="{82E6FC5C-819B-4910-B0C4-58BD153D265B}"/>
              </a:ext>
            </a:extLst>
          </p:cNvPr>
          <p:cNvGraphicFramePr>
            <a:graphicFrameLocks noGrp="1" noChangeAspect="1"/>
          </p:cNvGraphicFramePr>
          <p:nvPr/>
        </p:nvGraphicFramePr>
        <p:xfrm>
          <a:off x="6297053" y="4966114"/>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11</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endParaRPr lang="en-US" sz="1300" dirty="0"/>
                    </a:p>
                  </a:txBody>
                  <a:tcPr marL="55980" marR="55980" marT="23706" marB="23706">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50" name="Straight Arrow Connector 49">
            <a:extLst>
              <a:ext uri="{FF2B5EF4-FFF2-40B4-BE49-F238E27FC236}">
                <a16:creationId xmlns:a16="http://schemas.microsoft.com/office/drawing/2014/main" xmlns="" id="{F7AA05C2-4C8C-46CC-BA36-C4C57CCE57E2}"/>
              </a:ext>
            </a:extLst>
          </p:cNvPr>
          <p:cNvCxnSpPr>
            <a:cxnSpLocks noChangeAspect="1"/>
          </p:cNvCxnSpPr>
          <p:nvPr/>
        </p:nvCxnSpPr>
        <p:spPr>
          <a:xfrm>
            <a:off x="6893829" y="5098398"/>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xmlns="" id="{3C1DA394-AEE5-466D-8F32-A5AAE065740A}"/>
              </a:ext>
            </a:extLst>
          </p:cNvPr>
          <p:cNvGrpSpPr>
            <a:grpSpLocks noChangeAspect="1"/>
          </p:cNvGrpSpPr>
          <p:nvPr/>
        </p:nvGrpSpPr>
        <p:grpSpPr>
          <a:xfrm>
            <a:off x="6925484" y="3427421"/>
            <a:ext cx="294005" cy="79616"/>
            <a:chOff x="3222481" y="3520360"/>
            <a:chExt cx="694676" cy="188119"/>
          </a:xfrm>
        </p:grpSpPr>
        <p:cxnSp>
          <p:nvCxnSpPr>
            <p:cNvPr id="52" name="Straight Arrow Connector 51">
              <a:extLst>
                <a:ext uri="{FF2B5EF4-FFF2-40B4-BE49-F238E27FC236}">
                  <a16:creationId xmlns:a16="http://schemas.microsoft.com/office/drawing/2014/main" xmlns="" id="{8216C1E3-4AC2-47DD-9DCC-7186B726AFF3}"/>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681F6393-A6F7-4143-B36F-2BA566A4B175}"/>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F443E263-857C-4D12-9C02-94B0B1577DAE}"/>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xmlns="" id="{DD0D0ECB-1A69-49BA-A2CF-ECC4DBF241EA}"/>
              </a:ext>
            </a:extLst>
          </p:cNvPr>
          <p:cNvSpPr txBox="1"/>
          <p:nvPr/>
        </p:nvSpPr>
        <p:spPr>
          <a:xfrm>
            <a:off x="6174064" y="1617925"/>
            <a:ext cx="1715819" cy="323165"/>
          </a:xfrm>
          <a:prstGeom prst="rect">
            <a:avLst/>
          </a:prstGeom>
          <a:noFill/>
        </p:spPr>
        <p:txBody>
          <a:bodyPr wrap="square" rtlCol="0">
            <a:spAutoFit/>
          </a:bodyPr>
          <a:lstStyle/>
          <a:p>
            <a:r>
              <a:rPr lang="en-US" sz="1500" b="1" dirty="0">
                <a:solidFill>
                  <a:srgbClr val="0070C0"/>
                </a:solidFill>
              </a:rPr>
              <a:t>threshold value = 2</a:t>
            </a:r>
          </a:p>
        </p:txBody>
      </p:sp>
      <p:sp>
        <p:nvSpPr>
          <p:cNvPr id="68" name="TextBox 67">
            <a:extLst>
              <a:ext uri="{FF2B5EF4-FFF2-40B4-BE49-F238E27FC236}">
                <a16:creationId xmlns:a16="http://schemas.microsoft.com/office/drawing/2014/main" xmlns="" id="{1CC5C8DB-1011-4A2C-9D5A-7DEB41E8F627}"/>
              </a:ext>
            </a:extLst>
          </p:cNvPr>
          <p:cNvSpPr txBox="1"/>
          <p:nvPr/>
        </p:nvSpPr>
        <p:spPr>
          <a:xfrm>
            <a:off x="5821859" y="2297046"/>
            <a:ext cx="422031" cy="300082"/>
          </a:xfrm>
          <a:prstGeom prst="rect">
            <a:avLst/>
          </a:prstGeom>
          <a:noFill/>
        </p:spPr>
        <p:txBody>
          <a:bodyPr wrap="square" rtlCol="0">
            <a:spAutoFit/>
          </a:bodyPr>
          <a:lstStyle/>
          <a:p>
            <a:r>
              <a:rPr lang="en-US" sz="1350" b="1" dirty="0">
                <a:solidFill>
                  <a:srgbClr val="00B050"/>
                </a:solidFill>
              </a:rPr>
              <a:t>11</a:t>
            </a:r>
          </a:p>
        </p:txBody>
      </p:sp>
      <p:sp>
        <p:nvSpPr>
          <p:cNvPr id="69" name="TextBox 68">
            <a:extLst>
              <a:ext uri="{FF2B5EF4-FFF2-40B4-BE49-F238E27FC236}">
                <a16:creationId xmlns:a16="http://schemas.microsoft.com/office/drawing/2014/main" xmlns="" id="{E7E3E3C0-FDD2-49D2-B08F-5B70BED589EA}"/>
              </a:ext>
            </a:extLst>
          </p:cNvPr>
          <p:cNvSpPr txBox="1"/>
          <p:nvPr/>
        </p:nvSpPr>
        <p:spPr>
          <a:xfrm>
            <a:off x="5714863" y="2083485"/>
            <a:ext cx="756975" cy="300082"/>
          </a:xfrm>
          <a:prstGeom prst="rect">
            <a:avLst/>
          </a:prstGeom>
          <a:noFill/>
        </p:spPr>
        <p:txBody>
          <a:bodyPr wrap="square" rtlCol="0">
            <a:spAutoFit/>
          </a:bodyPr>
          <a:lstStyle/>
          <a:p>
            <a:r>
              <a:rPr lang="en-US" sz="1350" b="1" dirty="0">
                <a:solidFill>
                  <a:prstClr val="black"/>
                </a:solidFill>
              </a:rPr>
              <a:t>insert</a:t>
            </a:r>
          </a:p>
        </p:txBody>
      </p:sp>
      <p:sp>
        <p:nvSpPr>
          <p:cNvPr id="97" name="TextBox 96">
            <a:extLst>
              <a:ext uri="{FF2B5EF4-FFF2-40B4-BE49-F238E27FC236}">
                <a16:creationId xmlns:a16="http://schemas.microsoft.com/office/drawing/2014/main" xmlns="" id="{87C7BDE5-522A-460F-A595-76A67F62DF59}"/>
              </a:ext>
            </a:extLst>
          </p:cNvPr>
          <p:cNvSpPr txBox="1"/>
          <p:nvPr/>
        </p:nvSpPr>
        <p:spPr>
          <a:xfrm>
            <a:off x="5821859" y="2530664"/>
            <a:ext cx="422031" cy="300082"/>
          </a:xfrm>
          <a:prstGeom prst="rect">
            <a:avLst/>
          </a:prstGeom>
          <a:noFill/>
        </p:spPr>
        <p:txBody>
          <a:bodyPr wrap="square" rtlCol="0">
            <a:spAutoFit/>
          </a:bodyPr>
          <a:lstStyle/>
          <a:p>
            <a:r>
              <a:rPr lang="en-US" sz="1350" b="1" dirty="0">
                <a:solidFill>
                  <a:srgbClr val="00B050"/>
                </a:solidFill>
              </a:rPr>
              <a:t>22</a:t>
            </a:r>
          </a:p>
        </p:txBody>
      </p:sp>
      <p:sp>
        <p:nvSpPr>
          <p:cNvPr id="59" name="TextBox 58">
            <a:extLst>
              <a:ext uri="{FF2B5EF4-FFF2-40B4-BE49-F238E27FC236}">
                <a16:creationId xmlns:a16="http://schemas.microsoft.com/office/drawing/2014/main" xmlns="" id="{53539AD4-6213-4321-9DE6-EAF35DD1365E}"/>
              </a:ext>
            </a:extLst>
          </p:cNvPr>
          <p:cNvSpPr txBox="1">
            <a:spLocks noChangeAspect="1"/>
          </p:cNvSpPr>
          <p:nvPr/>
        </p:nvSpPr>
        <p:spPr>
          <a:xfrm>
            <a:off x="5634641" y="4270628"/>
            <a:ext cx="223048" cy="300082"/>
          </a:xfrm>
          <a:prstGeom prst="rect">
            <a:avLst/>
          </a:prstGeom>
          <a:noFill/>
        </p:spPr>
        <p:txBody>
          <a:bodyPr wrap="square" rtlCol="0">
            <a:spAutoFit/>
          </a:bodyPr>
          <a:lstStyle/>
          <a:p>
            <a:pPr algn="ctr"/>
            <a:r>
              <a:rPr lang="en-US" sz="1350" dirty="0">
                <a:solidFill>
                  <a:prstClr val="black"/>
                </a:solidFill>
              </a:rPr>
              <a:t>3</a:t>
            </a:r>
          </a:p>
        </p:txBody>
      </p:sp>
      <p:sp>
        <p:nvSpPr>
          <p:cNvPr id="60" name="TextBox 59">
            <a:extLst>
              <a:ext uri="{FF2B5EF4-FFF2-40B4-BE49-F238E27FC236}">
                <a16:creationId xmlns:a16="http://schemas.microsoft.com/office/drawing/2014/main" xmlns="" id="{B3C843C1-3CCF-4F8C-895A-80D857202952}"/>
              </a:ext>
            </a:extLst>
          </p:cNvPr>
          <p:cNvSpPr txBox="1">
            <a:spLocks noChangeAspect="1"/>
          </p:cNvSpPr>
          <p:nvPr/>
        </p:nvSpPr>
        <p:spPr>
          <a:xfrm>
            <a:off x="5634641" y="4576912"/>
            <a:ext cx="223048" cy="300082"/>
          </a:xfrm>
          <a:prstGeom prst="rect">
            <a:avLst/>
          </a:prstGeom>
          <a:noFill/>
        </p:spPr>
        <p:txBody>
          <a:bodyPr wrap="square" rtlCol="0">
            <a:spAutoFit/>
          </a:bodyPr>
          <a:lstStyle/>
          <a:p>
            <a:pPr algn="ctr"/>
            <a:r>
              <a:rPr lang="en-US" sz="1350" dirty="0">
                <a:solidFill>
                  <a:prstClr val="black"/>
                </a:solidFill>
              </a:rPr>
              <a:t>4</a:t>
            </a:r>
          </a:p>
        </p:txBody>
      </p:sp>
      <p:sp>
        <p:nvSpPr>
          <p:cNvPr id="61" name="TextBox 60">
            <a:extLst>
              <a:ext uri="{FF2B5EF4-FFF2-40B4-BE49-F238E27FC236}">
                <a16:creationId xmlns:a16="http://schemas.microsoft.com/office/drawing/2014/main" xmlns="" id="{029716E6-59CC-46E3-AD23-220AA154C52B}"/>
              </a:ext>
            </a:extLst>
          </p:cNvPr>
          <p:cNvSpPr txBox="1">
            <a:spLocks noChangeAspect="1"/>
          </p:cNvSpPr>
          <p:nvPr/>
        </p:nvSpPr>
        <p:spPr>
          <a:xfrm>
            <a:off x="5634641" y="4933297"/>
            <a:ext cx="223048" cy="300082"/>
          </a:xfrm>
          <a:prstGeom prst="rect">
            <a:avLst/>
          </a:prstGeom>
          <a:noFill/>
        </p:spPr>
        <p:txBody>
          <a:bodyPr wrap="square" rtlCol="0">
            <a:spAutoFit/>
          </a:bodyPr>
          <a:lstStyle/>
          <a:p>
            <a:pPr algn="ctr"/>
            <a:r>
              <a:rPr lang="en-US" sz="1350" dirty="0">
                <a:solidFill>
                  <a:prstClr val="black"/>
                </a:solidFill>
              </a:rPr>
              <a:t>5</a:t>
            </a:r>
          </a:p>
        </p:txBody>
      </p:sp>
      <p:graphicFrame>
        <p:nvGraphicFramePr>
          <p:cNvPr id="62" name="Table 15">
            <a:extLst>
              <a:ext uri="{FF2B5EF4-FFF2-40B4-BE49-F238E27FC236}">
                <a16:creationId xmlns:a16="http://schemas.microsoft.com/office/drawing/2014/main" xmlns="" id="{6046288A-CA5B-4D74-9FF6-261A1993AE93}"/>
              </a:ext>
            </a:extLst>
          </p:cNvPr>
          <p:cNvGraphicFramePr>
            <a:graphicFrameLocks noGrp="1" noChangeAspect="1"/>
          </p:cNvGraphicFramePr>
          <p:nvPr/>
        </p:nvGraphicFramePr>
        <p:xfrm>
          <a:off x="6296115" y="4637798"/>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10</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pPr algn="ctr"/>
                      <a:endParaRPr lang="en-US" sz="1300" dirty="0">
                        <a:solidFill>
                          <a:schemeClr val="tx1"/>
                        </a:solidFill>
                      </a:endParaRP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cxnSp>
        <p:nvCxnSpPr>
          <p:cNvPr id="63" name="Straight Arrow Connector 62">
            <a:extLst>
              <a:ext uri="{FF2B5EF4-FFF2-40B4-BE49-F238E27FC236}">
                <a16:creationId xmlns:a16="http://schemas.microsoft.com/office/drawing/2014/main" xmlns="" id="{0A0A4DE9-9E5F-4C2E-9D6F-3CB1D04E05D5}"/>
              </a:ext>
            </a:extLst>
          </p:cNvPr>
          <p:cNvCxnSpPr>
            <a:cxnSpLocks noChangeAspect="1"/>
          </p:cNvCxnSpPr>
          <p:nvPr/>
        </p:nvCxnSpPr>
        <p:spPr>
          <a:xfrm>
            <a:off x="6122620" y="4757813"/>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DA263C5D-9B95-4904-8738-043DEC29D593}"/>
              </a:ext>
            </a:extLst>
          </p:cNvPr>
          <p:cNvCxnSpPr>
            <a:cxnSpLocks noChangeAspect="1"/>
          </p:cNvCxnSpPr>
          <p:nvPr/>
        </p:nvCxnSpPr>
        <p:spPr>
          <a:xfrm>
            <a:off x="6122620" y="3780788"/>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xmlns="" id="{5D27047C-EFF4-4864-A7E1-8C1A5BEABB18}"/>
              </a:ext>
            </a:extLst>
          </p:cNvPr>
          <p:cNvGrpSpPr>
            <a:grpSpLocks noChangeAspect="1"/>
          </p:cNvGrpSpPr>
          <p:nvPr/>
        </p:nvGrpSpPr>
        <p:grpSpPr>
          <a:xfrm>
            <a:off x="6901415" y="4070953"/>
            <a:ext cx="294005" cy="79616"/>
            <a:chOff x="3222481" y="3520360"/>
            <a:chExt cx="694676" cy="188119"/>
          </a:xfrm>
        </p:grpSpPr>
        <p:cxnSp>
          <p:nvCxnSpPr>
            <p:cNvPr id="66" name="Straight Arrow Connector 65">
              <a:extLst>
                <a:ext uri="{FF2B5EF4-FFF2-40B4-BE49-F238E27FC236}">
                  <a16:creationId xmlns:a16="http://schemas.microsoft.com/office/drawing/2014/main" xmlns="" id="{EBDDAD74-301E-4643-A31A-C05B33D5E0E1}"/>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6C6E83F9-7817-4946-925A-2A3183D80BA8}"/>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BC400AC5-BB7D-4DBD-98EE-48AF549A2926}"/>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xmlns="" id="{1CB29B0E-5E2E-4206-919F-CB68EE67F392}"/>
              </a:ext>
            </a:extLst>
          </p:cNvPr>
          <p:cNvCxnSpPr>
            <a:cxnSpLocks noChangeAspect="1"/>
          </p:cNvCxnSpPr>
          <p:nvPr/>
        </p:nvCxnSpPr>
        <p:spPr>
          <a:xfrm>
            <a:off x="6906923" y="4757813"/>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81AC3506-C950-47DB-A3DD-61CC9152335B}"/>
              </a:ext>
            </a:extLst>
          </p:cNvPr>
          <p:cNvCxnSpPr>
            <a:cxnSpLocks noChangeAspect="1"/>
          </p:cNvCxnSpPr>
          <p:nvPr/>
        </p:nvCxnSpPr>
        <p:spPr>
          <a:xfrm>
            <a:off x="6110976" y="5089031"/>
            <a:ext cx="26155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7" name="Table 15">
            <a:extLst>
              <a:ext uri="{FF2B5EF4-FFF2-40B4-BE49-F238E27FC236}">
                <a16:creationId xmlns:a16="http://schemas.microsoft.com/office/drawing/2014/main" xmlns="" id="{4EE7CA28-3A34-42EB-8A8F-6000329780B2}"/>
              </a:ext>
            </a:extLst>
          </p:cNvPr>
          <p:cNvGraphicFramePr>
            <a:graphicFrameLocks noGrp="1" noChangeAspect="1"/>
          </p:cNvGraphicFramePr>
          <p:nvPr/>
        </p:nvGraphicFramePr>
        <p:xfrm>
          <a:off x="7058781" y="4640705"/>
          <a:ext cx="693759" cy="245532"/>
        </p:xfrm>
        <a:graphic>
          <a:graphicData uri="http://schemas.openxmlformats.org/drawingml/2006/table">
            <a:tbl>
              <a:tblPr firstRow="1" bandRow="1">
                <a:tableStyleId>{5C22544A-7EE6-4342-B048-85BDC9FD1C3A}</a:tableStyleId>
              </a:tblPr>
              <a:tblGrid>
                <a:gridCol w="437308">
                  <a:extLst>
                    <a:ext uri="{9D8B030D-6E8A-4147-A177-3AD203B41FA5}">
                      <a16:colId xmlns:a16="http://schemas.microsoft.com/office/drawing/2014/main" xmlns="" val="3322703710"/>
                    </a:ext>
                  </a:extLst>
                </a:gridCol>
                <a:gridCol w="256451">
                  <a:extLst>
                    <a:ext uri="{9D8B030D-6E8A-4147-A177-3AD203B41FA5}">
                      <a16:colId xmlns:a16="http://schemas.microsoft.com/office/drawing/2014/main" xmlns="" val="3068028076"/>
                    </a:ext>
                  </a:extLst>
                </a:gridCol>
              </a:tblGrid>
              <a:tr h="241722">
                <a:tc>
                  <a:txBody>
                    <a:bodyPr/>
                    <a:lstStyle/>
                    <a:p>
                      <a:pPr algn="ctr"/>
                      <a:r>
                        <a:rPr lang="en-US" sz="1300" dirty="0">
                          <a:solidFill>
                            <a:schemeClr val="tx1"/>
                          </a:solidFill>
                        </a:rPr>
                        <a:t>22</a:t>
                      </a: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tc>
                  <a:txBody>
                    <a:bodyPr/>
                    <a:lstStyle/>
                    <a:p>
                      <a:pPr algn="ctr"/>
                      <a:endParaRPr lang="en-US" sz="1300" dirty="0">
                        <a:solidFill>
                          <a:schemeClr val="tx1"/>
                        </a:solidFill>
                      </a:endParaRPr>
                    </a:p>
                  </a:txBody>
                  <a:tcPr marL="55980" marR="55980" marT="23706" marB="23706"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95657036"/>
                  </a:ext>
                </a:extLst>
              </a:tr>
            </a:tbl>
          </a:graphicData>
        </a:graphic>
      </p:graphicFrame>
      <p:grpSp>
        <p:nvGrpSpPr>
          <p:cNvPr id="78" name="Group 77">
            <a:extLst>
              <a:ext uri="{FF2B5EF4-FFF2-40B4-BE49-F238E27FC236}">
                <a16:creationId xmlns:a16="http://schemas.microsoft.com/office/drawing/2014/main" xmlns="" id="{44AD5E08-B8CB-40A9-A4F8-F898A79762BD}"/>
              </a:ext>
            </a:extLst>
          </p:cNvPr>
          <p:cNvGrpSpPr>
            <a:grpSpLocks noChangeAspect="1"/>
          </p:cNvGrpSpPr>
          <p:nvPr/>
        </p:nvGrpSpPr>
        <p:grpSpPr>
          <a:xfrm>
            <a:off x="7611608" y="4709233"/>
            <a:ext cx="294005" cy="79616"/>
            <a:chOff x="3222481" y="3520360"/>
            <a:chExt cx="694676" cy="188119"/>
          </a:xfrm>
        </p:grpSpPr>
        <p:cxnSp>
          <p:nvCxnSpPr>
            <p:cNvPr id="80" name="Straight Arrow Connector 79">
              <a:extLst>
                <a:ext uri="{FF2B5EF4-FFF2-40B4-BE49-F238E27FC236}">
                  <a16:creationId xmlns:a16="http://schemas.microsoft.com/office/drawing/2014/main" xmlns="" id="{8DDE5A61-0251-4D19-A08C-9268D39EF5D9}"/>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8584E2CE-70C1-4018-9372-B1D5EBF4CE9E}"/>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97A2DA62-863B-465D-843F-D303671016F3}"/>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xmlns="" id="{C3157121-1EF1-4BB2-A8F6-E00DE381AC28}"/>
              </a:ext>
            </a:extLst>
          </p:cNvPr>
          <p:cNvGrpSpPr/>
          <p:nvPr/>
        </p:nvGrpSpPr>
        <p:grpSpPr>
          <a:xfrm>
            <a:off x="5096103" y="5374569"/>
            <a:ext cx="2901333" cy="558059"/>
            <a:chOff x="6786927" y="5396536"/>
            <a:chExt cx="3868444" cy="744078"/>
          </a:xfrm>
          <a:solidFill>
            <a:schemeClr val="bg1"/>
          </a:solidFill>
        </p:grpSpPr>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xmlns="" id="{F0862941-7E93-4249-AE8E-39A8C7D32204}"/>
                    </a:ext>
                  </a:extLst>
                </p:cNvPr>
                <p:cNvSpPr txBox="1"/>
                <p:nvPr/>
              </p:nvSpPr>
              <p:spPr>
                <a:xfrm>
                  <a:off x="6786927" y="5439083"/>
                  <a:ext cx="3868444" cy="564599"/>
                </a:xfrm>
                <a:prstGeom prst="rect">
                  <a:avLst/>
                </a:prstGeom>
                <a:grpFill/>
              </p:spPr>
              <p:txBody>
                <a:bodyPr wrap="square" rtlCol="0">
                  <a:spAutoFit/>
                </a:bodyPr>
                <a:lstStyle/>
                <a:p>
                  <a14:m>
                    <m:oMath xmlns:m="http://schemas.openxmlformats.org/officeDocument/2006/math">
                      <m:r>
                        <a:rPr lang="en-US" sz="1500" i="1">
                          <a:solidFill>
                            <a:prstClr val="black"/>
                          </a:solidFill>
                          <a:latin typeface="Cambria Math" panose="02040503050406030204" pitchFamily="18" charset="0"/>
                          <a:ea typeface="Cambria Math" panose="02040503050406030204" pitchFamily="18" charset="0"/>
                        </a:rPr>
                        <m:t>𝑙𝑜𝑎𝑑𝑓𝑎𝑐𝑡𝑜𝑟</m:t>
                      </m:r>
                      <m:r>
                        <a:rPr lang="en-US" sz="1500" i="1">
                          <a:solidFill>
                            <a:prstClr val="black"/>
                          </a:solidFill>
                          <a:latin typeface="Cambria Math" panose="02040503050406030204" pitchFamily="18" charset="0"/>
                          <a:ea typeface="Cambria Math" panose="02040503050406030204" pitchFamily="18" charset="0"/>
                        </a:rPr>
                        <m:t>=  </m:t>
                      </m:r>
                      <m:f>
                        <m:fPr>
                          <m:ctrlPr>
                            <a:rPr lang="en-US" sz="1500" i="1">
                              <a:solidFill>
                                <a:prstClr val="black"/>
                              </a:solidFill>
                              <a:latin typeface="Cambria Math"/>
                              <a:ea typeface="Cambria Math" panose="02040503050406030204" pitchFamily="18" charset="0"/>
                            </a:rPr>
                          </m:ctrlPr>
                        </m:fPr>
                        <m:num>
                          <m:r>
                            <a:rPr lang="en-US" sz="1500" i="1">
                              <a:solidFill>
                                <a:prstClr val="white"/>
                              </a:solidFill>
                              <a:latin typeface="Cambria Math" panose="02040503050406030204" pitchFamily="18" charset="0"/>
                              <a:ea typeface="Cambria Math" panose="02040503050406030204" pitchFamily="18" charset="0"/>
                            </a:rPr>
                            <m:t>5</m:t>
                          </m:r>
                        </m:num>
                        <m:den>
                          <m:r>
                            <a:rPr lang="en-US" sz="1500" i="1">
                              <a:solidFill>
                                <a:prstClr val="black"/>
                              </a:solidFill>
                              <a:latin typeface="Cambria Math" panose="02040503050406030204" pitchFamily="18" charset="0"/>
                              <a:ea typeface="Cambria Math" panose="02040503050406030204" pitchFamily="18" charset="0"/>
                            </a:rPr>
                            <m:t>  </m:t>
                          </m:r>
                          <m:r>
                            <a:rPr lang="en-US" sz="1500" i="1">
                              <a:solidFill>
                                <a:prstClr val="black"/>
                              </a:solidFill>
                              <a:latin typeface="Cambria Math" panose="02040503050406030204" pitchFamily="18" charset="0"/>
                              <a:ea typeface="Cambria Math" panose="02040503050406030204" pitchFamily="18" charset="0"/>
                            </a:rPr>
                            <m:t>6</m:t>
                          </m:r>
                          <m:r>
                            <a:rPr lang="en-US" sz="1500" i="1">
                              <a:solidFill>
                                <a:prstClr val="black"/>
                              </a:solidFill>
                              <a:latin typeface="Cambria Math" panose="02040503050406030204" pitchFamily="18" charset="0"/>
                              <a:ea typeface="Cambria Math" panose="02040503050406030204" pitchFamily="18" charset="0"/>
                            </a:rPr>
                            <m:t>  </m:t>
                          </m:r>
                        </m:den>
                      </m:f>
                      <m:r>
                        <a:rPr lang="en-US" sz="1500" i="1">
                          <a:solidFill>
                            <a:prstClr val="black"/>
                          </a:solidFill>
                          <a:latin typeface="Cambria Math" panose="02040503050406030204" pitchFamily="18" charset="0"/>
                          <a:ea typeface="Cambria Math" panose="02040503050406030204" pitchFamily="18" charset="0"/>
                        </a:rPr>
                        <m:t>  =</m:t>
                      </m:r>
                    </m:oMath>
                  </a14:m>
                  <a:r>
                    <a:rPr lang="en-US" sz="1350" dirty="0">
                      <a:solidFill>
                        <a:prstClr val="black"/>
                      </a:solidFill>
                    </a:rPr>
                    <a:t> </a:t>
                  </a:r>
                </a:p>
              </p:txBody>
            </p:sp>
          </mc:Choice>
          <mc:Fallback xmlns="">
            <p:sp>
              <p:nvSpPr>
                <p:cNvPr id="92" name="TextBox 91">
                  <a:extLst>
                    <a:ext uri="{FF2B5EF4-FFF2-40B4-BE49-F238E27FC236}">
                      <a16:creationId xmlns:a16="http://schemas.microsoft.com/office/drawing/2014/main" id="{F0862941-7E93-4249-AE8E-39A8C7D32204}"/>
                    </a:ext>
                  </a:extLst>
                </p:cNvPr>
                <p:cNvSpPr txBox="1">
                  <a:spLocks noRot="1" noChangeAspect="1" noMove="1" noResize="1" noEditPoints="1" noAdjustHandles="1" noChangeArrowheads="1" noChangeShapeType="1" noTextEdit="1"/>
                </p:cNvSpPr>
                <p:nvPr/>
              </p:nvSpPr>
              <p:spPr>
                <a:xfrm>
                  <a:off x="6786927" y="5439083"/>
                  <a:ext cx="3868444" cy="564599"/>
                </a:xfrm>
                <a:prstGeom prst="rect">
                  <a:avLst/>
                </a:prstGeom>
                <a:blipFill>
                  <a:blip r:embed="rId2"/>
                  <a:stretch>
                    <a:fillRect/>
                  </a:stretch>
                </a:blipFill>
              </p:spPr>
              <p:txBody>
                <a:bodyPr/>
                <a:lstStyle/>
                <a:p>
                  <a:r>
                    <a:rPr lang="en-US">
                      <a:noFill/>
                    </a:rPr>
                    <a:t> </a:t>
                  </a:r>
                </a:p>
              </p:txBody>
            </p:sp>
          </mc:Fallback>
        </mc:AlternateContent>
        <p:sp>
          <p:nvSpPr>
            <p:cNvPr id="93" name="TextBox 92">
              <a:extLst>
                <a:ext uri="{FF2B5EF4-FFF2-40B4-BE49-F238E27FC236}">
                  <a16:creationId xmlns:a16="http://schemas.microsoft.com/office/drawing/2014/main" xmlns="" id="{653E9D46-86BF-4087-A9C8-45BCA9FFAF36}"/>
                </a:ext>
              </a:extLst>
            </p:cNvPr>
            <p:cNvSpPr txBox="1"/>
            <p:nvPr/>
          </p:nvSpPr>
          <p:spPr>
            <a:xfrm>
              <a:off x="8491390" y="5396536"/>
              <a:ext cx="484639" cy="400109"/>
            </a:xfrm>
            <a:prstGeom prst="rect">
              <a:avLst/>
            </a:prstGeom>
            <a:noFill/>
          </p:spPr>
          <p:txBody>
            <a:bodyPr wrap="square" rtlCol="0">
              <a:spAutoFit/>
            </a:bodyPr>
            <a:lstStyle/>
            <a:p>
              <a:pPr algn="ctr"/>
              <a:r>
                <a:rPr lang="en-US" sz="1350" dirty="0">
                  <a:solidFill>
                    <a:prstClr val="black"/>
                  </a:solidFill>
                </a:rPr>
                <a:t>7</a:t>
              </a:r>
            </a:p>
          </p:txBody>
        </p:sp>
        <p:sp>
          <p:nvSpPr>
            <p:cNvPr id="94" name="TextBox 93">
              <a:extLst>
                <a:ext uri="{FF2B5EF4-FFF2-40B4-BE49-F238E27FC236}">
                  <a16:creationId xmlns:a16="http://schemas.microsoft.com/office/drawing/2014/main" xmlns="" id="{C1612E41-D167-44D3-9C7E-43B5F9A9AA47}"/>
                </a:ext>
              </a:extLst>
            </p:cNvPr>
            <p:cNvSpPr txBox="1"/>
            <p:nvPr/>
          </p:nvSpPr>
          <p:spPr>
            <a:xfrm>
              <a:off x="9205770" y="5463507"/>
              <a:ext cx="640264" cy="677107"/>
            </a:xfrm>
            <a:prstGeom prst="rect">
              <a:avLst/>
            </a:prstGeom>
            <a:grpFill/>
          </p:spPr>
          <p:txBody>
            <a:bodyPr wrap="square" rtlCol="0">
              <a:spAutoFit/>
            </a:bodyPr>
            <a:lstStyle/>
            <a:p>
              <a:pPr algn="ctr"/>
              <a:r>
                <a:rPr lang="en-US" sz="1350" dirty="0">
                  <a:solidFill>
                    <a:prstClr val="black"/>
                  </a:solidFill>
                </a:rPr>
                <a:t>1.67</a:t>
              </a:r>
            </a:p>
          </p:txBody>
        </p:sp>
      </p:grpSp>
      <p:sp>
        <p:nvSpPr>
          <p:cNvPr id="95" name="TextBox 94">
            <a:extLst>
              <a:ext uri="{FF2B5EF4-FFF2-40B4-BE49-F238E27FC236}">
                <a16:creationId xmlns:a16="http://schemas.microsoft.com/office/drawing/2014/main" xmlns="" id="{D39488C8-35FB-4D94-BC24-BF50EEDA0400}"/>
              </a:ext>
            </a:extLst>
          </p:cNvPr>
          <p:cNvSpPr txBox="1"/>
          <p:nvPr/>
        </p:nvSpPr>
        <p:spPr>
          <a:xfrm>
            <a:off x="7531009" y="5427719"/>
            <a:ext cx="1255805" cy="323165"/>
          </a:xfrm>
          <a:prstGeom prst="rect">
            <a:avLst/>
          </a:prstGeom>
          <a:solidFill>
            <a:schemeClr val="bg1"/>
          </a:solidFill>
        </p:spPr>
        <p:txBody>
          <a:bodyPr wrap="square" rtlCol="0">
            <a:spAutoFit/>
          </a:bodyPr>
          <a:lstStyle/>
          <a:p>
            <a:pPr algn="ctr"/>
            <a:r>
              <a:rPr lang="en-US" sz="1500" b="1" dirty="0">
                <a:solidFill>
                  <a:srgbClr val="FF0000"/>
                </a:solidFill>
              </a:rPr>
              <a:t> &gt; </a:t>
            </a:r>
            <a:r>
              <a:rPr lang="en-US" sz="1500" b="1" dirty="0">
                <a:solidFill>
                  <a:srgbClr val="0070C0"/>
                </a:solidFill>
              </a:rPr>
              <a:t>threshold</a:t>
            </a:r>
            <a:r>
              <a:rPr lang="en-US" sz="1500" b="1" dirty="0">
                <a:solidFill>
                  <a:srgbClr val="FF0000"/>
                </a:solidFill>
              </a:rPr>
              <a:t> ?</a:t>
            </a:r>
          </a:p>
        </p:txBody>
      </p:sp>
      <p:grpSp>
        <p:nvGrpSpPr>
          <p:cNvPr id="96" name="Group 95">
            <a:extLst>
              <a:ext uri="{FF2B5EF4-FFF2-40B4-BE49-F238E27FC236}">
                <a16:creationId xmlns:a16="http://schemas.microsoft.com/office/drawing/2014/main" xmlns="" id="{65037BED-7C3F-4B5C-92C6-E060CF310C36}"/>
              </a:ext>
            </a:extLst>
          </p:cNvPr>
          <p:cNvGrpSpPr>
            <a:grpSpLocks noChangeAspect="1"/>
          </p:cNvGrpSpPr>
          <p:nvPr/>
        </p:nvGrpSpPr>
        <p:grpSpPr>
          <a:xfrm>
            <a:off x="6149113" y="4385933"/>
            <a:ext cx="294005" cy="79616"/>
            <a:chOff x="3222481" y="3520360"/>
            <a:chExt cx="694676" cy="188119"/>
          </a:xfrm>
        </p:grpSpPr>
        <p:cxnSp>
          <p:nvCxnSpPr>
            <p:cNvPr id="98" name="Straight Arrow Connector 97">
              <a:extLst>
                <a:ext uri="{FF2B5EF4-FFF2-40B4-BE49-F238E27FC236}">
                  <a16:creationId xmlns:a16="http://schemas.microsoft.com/office/drawing/2014/main" xmlns="" id="{6D64517F-018A-4DDB-9C66-BD48043ED6C7}"/>
                </a:ext>
              </a:extLst>
            </p:cNvPr>
            <p:cNvCxnSpPr/>
            <p:nvPr/>
          </p:nvCxnSpPr>
          <p:spPr>
            <a:xfrm>
              <a:off x="3222481" y="3614420"/>
              <a:ext cx="617999" cy="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D50C29C6-5B11-4F83-BF20-7CD8F701A81D}"/>
                </a:ext>
              </a:extLst>
            </p:cNvPr>
            <p:cNvCxnSpPr>
              <a:cxnSpLocks/>
            </p:cNvCxnSpPr>
            <p:nvPr/>
          </p:nvCxnSpPr>
          <p:spPr>
            <a:xfrm>
              <a:off x="3840480" y="3520360"/>
              <a:ext cx="0" cy="188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B45E268F-C5CB-48FC-941E-0C91415214F6}"/>
                </a:ext>
              </a:extLst>
            </p:cNvPr>
            <p:cNvCxnSpPr>
              <a:cxnSpLocks/>
            </p:cNvCxnSpPr>
            <p:nvPr/>
          </p:nvCxnSpPr>
          <p:spPr>
            <a:xfrm>
              <a:off x="3917157" y="3589020"/>
              <a:ext cx="0" cy="66675"/>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968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901950"/>
            <a:ext cx="7024430" cy="572644"/>
          </a:xfrm>
        </p:spPr>
        <p:txBody>
          <a:bodyPr>
            <a:noAutofit/>
          </a:bodyPr>
          <a:lstStyle/>
          <a:p>
            <a:pPr algn="ctr"/>
            <a:r>
              <a:rPr lang="en-US" sz="4000" dirty="0">
                <a:latin typeface="Times New Roman" panose="02020603050405020304" pitchFamily="18" charset="0"/>
                <a:cs typeface="Times New Roman" panose="02020603050405020304" pitchFamily="18" charset="0"/>
              </a:rPr>
              <a:t>Collision Resolution Technique</a:t>
            </a:r>
          </a:p>
        </p:txBody>
      </p:sp>
      <p:sp>
        <p:nvSpPr>
          <p:cNvPr id="5" name="Content Placeholder 4"/>
          <p:cNvSpPr>
            <a:spLocks noGrp="1"/>
          </p:cNvSpPr>
          <p:nvPr>
            <p:ph idx="1"/>
          </p:nvPr>
        </p:nvSpPr>
        <p:spPr>
          <a:xfrm>
            <a:off x="448965" y="2818181"/>
            <a:ext cx="7024430" cy="2594831"/>
          </a:xfrm>
        </p:spPr>
        <p:txBody>
          <a:bodyPr>
            <a:normAutofit/>
          </a:bodyPr>
          <a:lstStyle/>
          <a:p>
            <a:pPr marL="0" indent="0" algn="ctr">
              <a:buNone/>
            </a:pPr>
            <a:r>
              <a:rPr lang="en-US" sz="3200" dirty="0">
                <a:cs typeface="+mj-cs"/>
              </a:rPr>
              <a:t>Open Addressing Techniques</a:t>
            </a:r>
            <a:endParaRPr lang="ar-EG" sz="3200" dirty="0">
              <a:cs typeface="+mj-cs"/>
            </a:endParaRPr>
          </a:p>
          <a:p>
            <a:pPr marL="0" indent="0" algn="ctr">
              <a:buNone/>
            </a:pPr>
            <a:endParaRPr lang="en-US" sz="3200" dirty="0">
              <a:solidFill>
                <a:srgbClr val="35E5F7"/>
              </a:solidFill>
              <a:cs typeface="+mj-cs"/>
            </a:endParaRPr>
          </a:p>
        </p:txBody>
      </p:sp>
    </p:spTree>
    <p:extLst>
      <p:ext uri="{BB962C8B-B14F-4D97-AF65-F5344CB8AC3E}">
        <p14:creationId xmlns:p14="http://schemas.microsoft.com/office/powerpoint/2010/main" val="330527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Hashing</a:t>
            </a:r>
          </a:p>
        </p:txBody>
      </p:sp>
      <p:sp>
        <p:nvSpPr>
          <p:cNvPr id="3" name="Content Placeholder 2"/>
          <p:cNvSpPr>
            <a:spLocks noGrp="1"/>
          </p:cNvSpPr>
          <p:nvPr>
            <p:ph idx="1"/>
          </p:nvPr>
        </p:nvSpPr>
        <p:spPr/>
        <p:txBody>
          <a:bodyPr/>
          <a:lstStyle/>
          <a:p>
            <a:pPr marL="0" indent="0">
              <a:buNone/>
            </a:pPr>
            <a:r>
              <a:rPr lang="en-US" dirty="0"/>
              <a:t>In </a:t>
            </a:r>
            <a:r>
              <a:rPr lang="en-US" b="1" dirty="0"/>
              <a:t>direct hashing</a:t>
            </a:r>
            <a:r>
              <a:rPr lang="en-US" dirty="0"/>
              <a:t> the key is the address without any algorithmic manipulation.</a:t>
            </a:r>
          </a:p>
          <a:p>
            <a:pPr marL="0" indent="0" algn="ctr">
              <a:buNone/>
            </a:pPr>
            <a:r>
              <a:rPr lang="en-US" b="1" dirty="0"/>
              <a:t>h(K) = K</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7632522"/>
              </p:ext>
            </p:extLst>
          </p:nvPr>
        </p:nvGraphicFramePr>
        <p:xfrm>
          <a:off x="7162800" y="2819400"/>
          <a:ext cx="990600" cy="370332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0000"/>
                    </a:ext>
                  </a:extLst>
                </a:gridCol>
              </a:tblGrid>
              <a:tr h="137160">
                <a:tc>
                  <a:txBody>
                    <a:bodyPr/>
                    <a:lstStyle/>
                    <a:p>
                      <a:r>
                        <a:rPr lang="en-US" dirty="0">
                          <a:solidFill>
                            <a:schemeClr val="tx1"/>
                          </a:solidFill>
                        </a:rPr>
                        <a:t>0</a:t>
                      </a:r>
                    </a:p>
                  </a:txBody>
                  <a:tcPr/>
                </a:tc>
                <a:extLst>
                  <a:ext uri="{0D108BD9-81ED-4DB2-BD59-A6C34878D82A}">
                    <a16:rowId xmlns:a16="http://schemas.microsoft.com/office/drawing/2014/main" xmlns="" val="10000"/>
                  </a:ext>
                </a:extLst>
              </a:tr>
              <a:tr h="370840">
                <a:tc>
                  <a:txBody>
                    <a:bodyPr/>
                    <a:lstStyle/>
                    <a:p>
                      <a:r>
                        <a:rPr lang="en-US" b="1" dirty="0"/>
                        <a:t>1</a:t>
                      </a:r>
                    </a:p>
                  </a:txBody>
                  <a:tcPr/>
                </a:tc>
                <a:extLst>
                  <a:ext uri="{0D108BD9-81ED-4DB2-BD59-A6C34878D82A}">
                    <a16:rowId xmlns:a16="http://schemas.microsoft.com/office/drawing/2014/main" xmlns="" val="10001"/>
                  </a:ext>
                </a:extLst>
              </a:tr>
              <a:tr h="370840">
                <a:tc>
                  <a:txBody>
                    <a:bodyPr/>
                    <a:lstStyle/>
                    <a:p>
                      <a:endParaRPr lang="en-US" dirty="0"/>
                    </a:p>
                  </a:txBody>
                  <a:tcPr/>
                </a:tc>
                <a:extLst>
                  <a:ext uri="{0D108BD9-81ED-4DB2-BD59-A6C34878D82A}">
                    <a16:rowId xmlns:a16="http://schemas.microsoft.com/office/drawing/2014/main" xmlns="" val="10002"/>
                  </a:ext>
                </a:extLst>
              </a:tr>
              <a:tr h="370840">
                <a:tc>
                  <a:txBody>
                    <a:bodyPr/>
                    <a:lstStyle/>
                    <a:p>
                      <a:endParaRPr lang="en-US" dirty="0"/>
                    </a:p>
                  </a:txBody>
                  <a:tcPr/>
                </a:tc>
                <a:extLst>
                  <a:ext uri="{0D108BD9-81ED-4DB2-BD59-A6C34878D82A}">
                    <a16:rowId xmlns:a16="http://schemas.microsoft.com/office/drawing/2014/main" xmlns="" val="10003"/>
                  </a:ext>
                </a:extLst>
              </a:tr>
              <a:tr h="370840">
                <a:tc>
                  <a:txBody>
                    <a:bodyPr/>
                    <a:lstStyle/>
                    <a:p>
                      <a:r>
                        <a:rPr lang="en-US" b="1" dirty="0"/>
                        <a:t>4</a:t>
                      </a:r>
                    </a:p>
                  </a:txBody>
                  <a:tcPr/>
                </a:tc>
                <a:extLst>
                  <a:ext uri="{0D108BD9-81ED-4DB2-BD59-A6C34878D82A}">
                    <a16:rowId xmlns:a16="http://schemas.microsoft.com/office/drawing/2014/main" xmlns="" val="10004"/>
                  </a:ext>
                </a:extLst>
              </a:tr>
              <a:tr h="370840">
                <a:tc>
                  <a:txBody>
                    <a:bodyPr/>
                    <a:lstStyle/>
                    <a:p>
                      <a:endParaRPr lang="en-US" dirty="0"/>
                    </a:p>
                  </a:txBody>
                  <a:tcPr/>
                </a:tc>
                <a:extLst>
                  <a:ext uri="{0D108BD9-81ED-4DB2-BD59-A6C34878D82A}">
                    <a16:rowId xmlns:a16="http://schemas.microsoft.com/office/drawing/2014/main" xmlns="" val="10005"/>
                  </a:ext>
                </a:extLst>
              </a:tr>
              <a:tr h="370840">
                <a:tc>
                  <a:txBody>
                    <a:bodyPr/>
                    <a:lstStyle/>
                    <a:p>
                      <a:endParaRPr lang="en-US" dirty="0"/>
                    </a:p>
                  </a:txBody>
                  <a:tcPr/>
                </a:tc>
                <a:extLst>
                  <a:ext uri="{0D108BD9-81ED-4DB2-BD59-A6C34878D82A}">
                    <a16:rowId xmlns:a16="http://schemas.microsoft.com/office/drawing/2014/main" xmlns="" val="10006"/>
                  </a:ext>
                </a:extLst>
              </a:tr>
              <a:tr h="370840">
                <a:tc>
                  <a:txBody>
                    <a:bodyPr/>
                    <a:lstStyle/>
                    <a:p>
                      <a:r>
                        <a:rPr lang="en-US" b="1" dirty="0"/>
                        <a:t>7</a:t>
                      </a:r>
                    </a:p>
                  </a:txBody>
                  <a:tcPr/>
                </a:tc>
                <a:extLst>
                  <a:ext uri="{0D108BD9-81ED-4DB2-BD59-A6C34878D82A}">
                    <a16:rowId xmlns:a16="http://schemas.microsoft.com/office/drawing/2014/main" xmlns="" val="10007"/>
                  </a:ext>
                </a:extLst>
              </a:tr>
              <a:tr h="370840">
                <a:tc>
                  <a:txBody>
                    <a:bodyPr/>
                    <a:lstStyle/>
                    <a:p>
                      <a:r>
                        <a:rPr lang="en-US" b="1" dirty="0"/>
                        <a:t>8</a:t>
                      </a:r>
                    </a:p>
                  </a:txBody>
                  <a:tcPr/>
                </a:tc>
                <a:extLst>
                  <a:ext uri="{0D108BD9-81ED-4DB2-BD59-A6C34878D82A}">
                    <a16:rowId xmlns:a16="http://schemas.microsoft.com/office/drawing/2014/main" xmlns="" val="10008"/>
                  </a:ext>
                </a:extLst>
              </a:tr>
              <a:tr h="370840">
                <a:tc>
                  <a:txBody>
                    <a:bodyPr/>
                    <a:lstStyle/>
                    <a:p>
                      <a:r>
                        <a:rPr lang="en-US" b="1" dirty="0"/>
                        <a:t>9</a:t>
                      </a:r>
                    </a:p>
                  </a:txBody>
                  <a:tcPr/>
                </a:tc>
                <a:extLst>
                  <a:ext uri="{0D108BD9-81ED-4DB2-BD59-A6C34878D82A}">
                    <a16:rowId xmlns:a16="http://schemas.microsoft.com/office/drawing/2014/main" xmlns="" val="10009"/>
                  </a:ext>
                </a:extLst>
              </a:tr>
            </a:tbl>
          </a:graphicData>
        </a:graphic>
      </p:graphicFrame>
      <p:sp>
        <p:nvSpPr>
          <p:cNvPr id="5" name="Oval 4"/>
          <p:cNvSpPr/>
          <p:nvPr/>
        </p:nvSpPr>
        <p:spPr>
          <a:xfrm>
            <a:off x="990600" y="3352800"/>
            <a:ext cx="1676400" cy="289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Space</a:t>
            </a:r>
          </a:p>
          <a:p>
            <a:pPr algn="ctr"/>
            <a:r>
              <a:rPr lang="en-US" dirty="0"/>
              <a:t>1</a:t>
            </a:r>
          </a:p>
          <a:p>
            <a:pPr algn="ctr"/>
            <a:r>
              <a:rPr lang="en-US" dirty="0"/>
              <a:t>4</a:t>
            </a:r>
          </a:p>
          <a:p>
            <a:pPr algn="ctr"/>
            <a:r>
              <a:rPr lang="en-US" dirty="0"/>
              <a:t>7</a:t>
            </a:r>
          </a:p>
          <a:p>
            <a:pPr algn="ctr"/>
            <a:r>
              <a:rPr lang="en-US" dirty="0"/>
              <a:t>9</a:t>
            </a:r>
          </a:p>
          <a:p>
            <a:pPr algn="ctr"/>
            <a:r>
              <a:rPr lang="en-US" dirty="0"/>
              <a:t>0</a:t>
            </a:r>
          </a:p>
          <a:p>
            <a:pPr algn="ctr"/>
            <a:r>
              <a:rPr lang="en-US" dirty="0"/>
              <a:t>8</a:t>
            </a:r>
          </a:p>
          <a:p>
            <a:pPr algn="ctr"/>
            <a:r>
              <a:rPr lang="en-US" dirty="0"/>
              <a:t>30</a:t>
            </a:r>
          </a:p>
          <a:p>
            <a:pPr algn="ctr"/>
            <a:endParaRPr lang="en-US" dirty="0"/>
          </a:p>
        </p:txBody>
      </p:sp>
    </p:spTree>
    <p:extLst>
      <p:ext uri="{BB962C8B-B14F-4D97-AF65-F5344CB8AC3E}">
        <p14:creationId xmlns:p14="http://schemas.microsoft.com/office/powerpoint/2010/main" val="2648516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8735"/>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Open Addressing (Closed Hashing)</a:t>
            </a:r>
          </a:p>
        </p:txBody>
      </p:sp>
      <p:sp>
        <p:nvSpPr>
          <p:cNvPr id="3" name="Content Placeholder 2"/>
          <p:cNvSpPr>
            <a:spLocks noGrp="1"/>
          </p:cNvSpPr>
          <p:nvPr>
            <p:ph idx="1"/>
          </p:nvPr>
        </p:nvSpPr>
        <p:spPr>
          <a:xfrm>
            <a:off x="1" y="2054655"/>
            <a:ext cx="9144000" cy="3946095"/>
          </a:xfrm>
        </p:spPr>
        <p:txBody>
          <a:bodyPr/>
          <a:lstStyle/>
          <a:p>
            <a:r>
              <a:rPr lang="en-US" dirty="0">
                <a:latin typeface="Times New Roman" panose="02020603050405020304" pitchFamily="18" charset="0"/>
                <a:cs typeface="Times New Roman" panose="02020603050405020304" pitchFamily="18" charset="0"/>
              </a:rPr>
              <a:t>Like Separate Chaining, open addressing is a method for handling collisions. </a:t>
            </a:r>
          </a:p>
          <a:p>
            <a:r>
              <a:rPr lang="en-US" dirty="0">
                <a:latin typeface="Times New Roman" panose="02020603050405020304" pitchFamily="18" charset="0"/>
                <a:cs typeface="Times New Roman" panose="02020603050405020304" pitchFamily="18" charset="0"/>
              </a:rPr>
              <a:t>In Open Addressing, no chaining (no pointers)</a:t>
            </a:r>
          </a:p>
          <a:p>
            <a:pPr marL="0" indent="0">
              <a:buNone/>
            </a:pPr>
            <a:r>
              <a:rPr lang="en-US" dirty="0">
                <a:latin typeface="Times New Roman" panose="02020603050405020304" pitchFamily="18" charset="0"/>
                <a:cs typeface="Times New Roman" panose="02020603050405020304" pitchFamily="18" charset="0"/>
              </a:rPr>
              <a:t>    instead all items stored in </a:t>
            </a:r>
            <a:r>
              <a:rPr lang="en-US" dirty="0">
                <a:solidFill>
                  <a:srgbClr val="35E5F7"/>
                </a:solidFill>
                <a:latin typeface="Times New Roman" panose="02020603050405020304" pitchFamily="18" charset="0"/>
                <a:cs typeface="Times New Roman" panose="02020603050405020304" pitchFamily="18" charset="0"/>
              </a:rPr>
              <a:t>the hash table itself</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One item per slot so at any point, </a:t>
            </a:r>
          </a:p>
          <a:p>
            <a:pPr marL="457200" lvl="1" indent="0">
              <a:buNone/>
            </a:pPr>
            <a:r>
              <a:rPr lang="en-US" dirty="0">
                <a:latin typeface="Times New Roman" panose="02020603050405020304" pitchFamily="18" charset="0"/>
                <a:cs typeface="Times New Roman" panose="02020603050405020304" pitchFamily="18" charset="0"/>
              </a:rPr>
              <a:t>size of table ≥ No of keys(items).</a:t>
            </a:r>
          </a:p>
        </p:txBody>
      </p:sp>
      <p:pic>
        <p:nvPicPr>
          <p:cNvPr id="8" name="Picture 7">
            <a:extLst>
              <a:ext uri="{FF2B5EF4-FFF2-40B4-BE49-F238E27FC236}">
                <a16:creationId xmlns:a16="http://schemas.microsoft.com/office/drawing/2014/main" xmlns="" id="{2E96E223-2773-4A0F-A344-DED2C157D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280" y="3734411"/>
            <a:ext cx="1985164" cy="2156739"/>
          </a:xfrm>
          <a:prstGeom prst="rect">
            <a:avLst/>
          </a:prstGeom>
        </p:spPr>
      </p:pic>
    </p:spTree>
    <p:extLst>
      <p:ext uri="{BB962C8B-B14F-4D97-AF65-F5344CB8AC3E}">
        <p14:creationId xmlns:p14="http://schemas.microsoft.com/office/powerpoint/2010/main" val="33616949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5" y="6858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Open Addressing</a:t>
            </a:r>
          </a:p>
        </p:txBody>
      </p:sp>
      <p:sp>
        <p:nvSpPr>
          <p:cNvPr id="3" name="Content Placeholder 2"/>
          <p:cNvSpPr>
            <a:spLocks noGrp="1"/>
          </p:cNvSpPr>
          <p:nvPr>
            <p:ph idx="1"/>
          </p:nvPr>
        </p:nvSpPr>
        <p:spPr>
          <a:xfrm>
            <a:off x="1" y="2054655"/>
            <a:ext cx="9144000" cy="3946095"/>
          </a:xfrm>
        </p:spPr>
        <p:txBody>
          <a:bodyPr>
            <a:normAutofit fontScale="47500" lnSpcReduction="20000"/>
          </a:bodyPr>
          <a:lstStyle/>
          <a:p>
            <a:pPr marL="0" indent="0">
              <a:lnSpc>
                <a:spcPct val="120000"/>
              </a:lnSpc>
              <a:buNone/>
            </a:pPr>
            <a:r>
              <a:rPr lang="en-US" sz="4500" b="1" dirty="0">
                <a:solidFill>
                  <a:srgbClr val="35E5F7"/>
                </a:solidFill>
                <a:latin typeface="Times New Roman" panose="02020603050405020304" pitchFamily="18" charset="0"/>
                <a:cs typeface="Times New Roman" panose="02020603050405020304" pitchFamily="18" charset="0"/>
              </a:rPr>
              <a:t>Probing</a:t>
            </a:r>
          </a:p>
          <a:p>
            <a:pPr marL="0" indent="0">
              <a:lnSpc>
                <a:spcPct val="120000"/>
              </a:lnSpc>
              <a:buNone/>
            </a:pPr>
            <a:r>
              <a:rPr lang="en-US" sz="3800" dirty="0">
                <a:latin typeface="Times New Roman" panose="02020603050405020304" pitchFamily="18" charset="0"/>
                <a:cs typeface="+mj-cs"/>
              </a:rPr>
              <a:t>With this method a hash collision is resolved by probing, or searching through alternate locations in the array (the probe sequence) until reach the target Hash function specifies order of slots to probe (examine) for a key .We want to design a function h, with the property that for all k 𝜖 U:</a:t>
            </a:r>
          </a:p>
          <a:p>
            <a:pPr marL="0" indent="0">
              <a:buNone/>
            </a:pPr>
            <a:endParaRPr lang="en-US" sz="3800" dirty="0">
              <a:latin typeface="Times New Roman" panose="02020603050405020304" pitchFamily="18" charset="0"/>
              <a:cs typeface="+mj-cs"/>
            </a:endParaRPr>
          </a:p>
          <a:p>
            <a:pPr marL="0" indent="0">
              <a:buNone/>
            </a:pPr>
            <a:endParaRPr lang="en-US" sz="3800" dirty="0">
              <a:latin typeface="Times New Roman" panose="02020603050405020304" pitchFamily="18" charset="0"/>
              <a:cs typeface="+mj-cs"/>
            </a:endParaRPr>
          </a:p>
          <a:p>
            <a:pPr marL="0" indent="0" algn="just">
              <a:buNone/>
            </a:pPr>
            <a:endParaRPr lang="en-US" sz="3800" dirty="0">
              <a:latin typeface="Times New Roman" panose="02020603050405020304" pitchFamily="18" charset="0"/>
              <a:cs typeface="+mj-cs"/>
            </a:endParaRPr>
          </a:p>
          <a:p>
            <a:pPr marL="0" indent="0" algn="just">
              <a:buNone/>
            </a:pPr>
            <a:endParaRPr lang="en-US" sz="3800" dirty="0">
              <a:latin typeface="Times New Roman" panose="02020603050405020304" pitchFamily="18" charset="0"/>
              <a:cs typeface="+mj-cs"/>
            </a:endParaRPr>
          </a:p>
          <a:p>
            <a:pPr marL="0" indent="0" algn="just">
              <a:buNone/>
            </a:pPr>
            <a:endParaRPr lang="en-US" sz="3800" dirty="0">
              <a:latin typeface="Times New Roman" panose="02020603050405020304" pitchFamily="18" charset="0"/>
              <a:cs typeface="+mj-cs"/>
            </a:endParaRPr>
          </a:p>
          <a:p>
            <a:pPr marL="0" indent="0" algn="just">
              <a:buNone/>
            </a:pPr>
            <a:endParaRPr lang="en-US" sz="3800" dirty="0">
              <a:latin typeface="Times New Roman" panose="02020603050405020304" pitchFamily="18" charset="0"/>
              <a:cs typeface="+mj-cs"/>
            </a:endParaRPr>
          </a:p>
          <a:p>
            <a:pPr marL="0" indent="0" algn="just">
              <a:buNone/>
            </a:pPr>
            <a:r>
              <a:rPr lang="en-US" sz="3800" dirty="0">
                <a:latin typeface="Times New Roman" panose="02020603050405020304" pitchFamily="18" charset="0"/>
                <a:cs typeface="+mj-cs"/>
              </a:rPr>
              <a:t>So the hash function depends on both the key and probe number:</a:t>
            </a:r>
          </a:p>
          <a:p>
            <a:pPr marL="0" indent="0" algn="just">
              <a:buNone/>
            </a:pPr>
            <a:r>
              <a:rPr lang="en-US" sz="3800" dirty="0">
                <a:latin typeface="Times New Roman" panose="02020603050405020304" pitchFamily="18" charset="0"/>
                <a:cs typeface="+mj-cs"/>
              </a:rPr>
              <a:t>The probe sequence 〈h(k,0), h(k,1), …, h(k, m–1)〉 should be a permutation of </a:t>
            </a:r>
          </a:p>
          <a:p>
            <a:pPr marL="0" indent="0" algn="just">
              <a:buNone/>
            </a:pPr>
            <a:r>
              <a:rPr lang="en-US" sz="3200" dirty="0">
                <a:latin typeface="Times New Roman" panose="02020603050405020304" pitchFamily="18" charset="0"/>
                <a:cs typeface="Times New Roman" panose="02020603050405020304" pitchFamily="18" charset="0"/>
              </a:rPr>
              <a:t>{0, 1, …, m–1}. </a:t>
            </a:r>
          </a:p>
        </p:txBody>
      </p:sp>
      <p:pic>
        <p:nvPicPr>
          <p:cNvPr id="5" name="Picture 4">
            <a:extLst>
              <a:ext uri="{FF2B5EF4-FFF2-40B4-BE49-F238E27FC236}">
                <a16:creationId xmlns:a16="http://schemas.microsoft.com/office/drawing/2014/main" xmlns="" id="{142DBF83-6A5F-4ADF-8E81-5E65BD818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016" y="3429000"/>
            <a:ext cx="4733855" cy="1374346"/>
          </a:xfrm>
          <a:prstGeom prst="rect">
            <a:avLst/>
          </a:prstGeom>
        </p:spPr>
      </p:pic>
    </p:spTree>
    <p:extLst>
      <p:ext uri="{BB962C8B-B14F-4D97-AF65-F5344CB8AC3E}">
        <p14:creationId xmlns:p14="http://schemas.microsoft.com/office/powerpoint/2010/main" val="741811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1" y="7620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Operations in Open Addressing</a:t>
            </a:r>
          </a:p>
        </p:txBody>
      </p:sp>
      <p:sp>
        <p:nvSpPr>
          <p:cNvPr id="3" name="Content Placeholder 2"/>
          <p:cNvSpPr>
            <a:spLocks noGrp="1"/>
          </p:cNvSpPr>
          <p:nvPr>
            <p:ph idx="1"/>
          </p:nvPr>
        </p:nvSpPr>
        <p:spPr>
          <a:xfrm>
            <a:off x="1" y="2054655"/>
            <a:ext cx="9144000" cy="3946095"/>
          </a:xfrm>
        </p:spPr>
        <p:txBody>
          <a:bodyPr>
            <a:normAutofit fontScale="62500" lnSpcReduction="20000"/>
          </a:bodyPr>
          <a:lstStyle/>
          <a:p>
            <a:pPr marL="0" indent="0">
              <a:lnSpc>
                <a:spcPct val="120000"/>
              </a:lnSpc>
              <a:buNone/>
            </a:pPr>
            <a:r>
              <a:rPr lang="en-US" sz="3800" b="1" dirty="0">
                <a:solidFill>
                  <a:srgbClr val="35E5F7"/>
                </a:solidFill>
                <a:latin typeface="Times New Roman" panose="02020603050405020304" pitchFamily="18" charset="0"/>
                <a:cs typeface="Times New Roman" panose="02020603050405020304" pitchFamily="18" charset="0"/>
              </a:rPr>
              <a:t>1. Insert Operation</a:t>
            </a:r>
          </a:p>
          <a:p>
            <a:pPr marL="0" indent="0">
              <a:buNone/>
            </a:pPr>
            <a:r>
              <a:rPr lang="en-US" dirty="0">
                <a:latin typeface="Times New Roman" panose="02020603050405020304" pitchFamily="18" charset="0"/>
                <a:cs typeface="Times New Roman" panose="02020603050405020304" pitchFamily="18" charset="0"/>
              </a:rPr>
              <a:t>Hash function is used to compute the hash value for a key to be inserted. Hash value is then used as an index to store the key in the hash table. Keep probing until an empty slot is found. Once an empty slot is found, insert k. </a:t>
            </a:r>
          </a:p>
          <a:p>
            <a:pPr marL="0" indent="0">
              <a:buNone/>
            </a:pPr>
            <a:r>
              <a:rPr lang="en-US" dirty="0">
                <a:solidFill>
                  <a:srgbClr val="35E5F7"/>
                </a:solidFill>
                <a:latin typeface="Times New Roman" panose="02020603050405020304" pitchFamily="18" charset="0"/>
                <a:cs typeface="Times New Roman" panose="02020603050405020304" pitchFamily="18" charset="0"/>
              </a:rPr>
              <a:t>HASH-INSERT</a:t>
            </a:r>
            <a:r>
              <a:rPr lang="en-US" dirty="0">
                <a:latin typeface="Times New Roman" panose="02020603050405020304" pitchFamily="18" charset="0"/>
                <a:cs typeface="Times New Roman" panose="02020603050405020304" pitchFamily="18" charset="0"/>
              </a:rPr>
              <a:t>(T, k) </a:t>
            </a:r>
          </a:p>
          <a:p>
            <a:pPr marL="0" indent="0">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p>
          <a:p>
            <a:pPr marL="0" indent="0">
              <a:buNone/>
            </a:pPr>
            <a:r>
              <a:rPr lang="en-US" dirty="0">
                <a:latin typeface="Times New Roman" panose="02020603050405020304" pitchFamily="18" charset="0"/>
                <a:cs typeface="Times New Roman" panose="02020603050405020304" pitchFamily="18" charset="0"/>
              </a:rPr>
              <a:t>2 repeat </a:t>
            </a:r>
          </a:p>
          <a:p>
            <a:pPr marL="0" indent="0">
              <a:buNone/>
            </a:pPr>
            <a:r>
              <a:rPr lang="en-US" dirty="0">
                <a:latin typeface="Times New Roman" panose="02020603050405020304" pitchFamily="18" charset="0"/>
                <a:cs typeface="Times New Roman" panose="02020603050405020304" pitchFamily="18" charset="0"/>
              </a:rPr>
              <a:t>3 	j = h (k,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4 	if T [j] == NIL </a:t>
            </a:r>
          </a:p>
          <a:p>
            <a:pPr marL="0" indent="0">
              <a:buNone/>
            </a:pPr>
            <a:r>
              <a:rPr lang="en-US" dirty="0">
                <a:latin typeface="Times New Roman" panose="02020603050405020304" pitchFamily="18" charset="0"/>
                <a:cs typeface="Times New Roman" panose="02020603050405020304" pitchFamily="18" charset="0"/>
              </a:rPr>
              <a:t>5 		T [j] = k </a:t>
            </a:r>
          </a:p>
          <a:p>
            <a:pPr marL="0" indent="0">
              <a:buNone/>
            </a:pPr>
            <a:r>
              <a:rPr lang="en-US" dirty="0">
                <a:latin typeface="Times New Roman" panose="02020603050405020304" pitchFamily="18" charset="0"/>
                <a:cs typeface="Times New Roman" panose="02020603050405020304" pitchFamily="18" charset="0"/>
              </a:rPr>
              <a:t>6 		return j </a:t>
            </a:r>
          </a:p>
          <a:p>
            <a:pPr marL="0" indent="0">
              <a:buNone/>
            </a:pPr>
            <a:r>
              <a:rPr lang="en-US" dirty="0">
                <a:latin typeface="Times New Roman" panose="02020603050405020304" pitchFamily="18" charset="0"/>
                <a:cs typeface="Times New Roman" panose="02020603050405020304" pitchFamily="18" charset="0"/>
              </a:rPr>
              <a:t>7	 else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a:t>
            </a:r>
          </a:p>
          <a:p>
            <a:pPr marL="0" indent="0">
              <a:buNone/>
            </a:pPr>
            <a:r>
              <a:rPr lang="en-US" dirty="0">
                <a:latin typeface="Times New Roman" panose="02020603050405020304" pitchFamily="18" charset="0"/>
                <a:cs typeface="Times New Roman" panose="02020603050405020304" pitchFamily="18" charset="0"/>
              </a:rPr>
              <a:t>8 until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m </a:t>
            </a:r>
          </a:p>
          <a:p>
            <a:pPr marL="0" indent="0">
              <a:buNone/>
            </a:pPr>
            <a:r>
              <a:rPr lang="en-US" dirty="0">
                <a:latin typeface="Times New Roman" panose="02020603050405020304" pitchFamily="18" charset="0"/>
                <a:cs typeface="Times New Roman" panose="02020603050405020304" pitchFamily="18" charset="0"/>
              </a:rPr>
              <a:t>9 error “Hash Table Overﬂow”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41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Operations in Open Addressing</a:t>
            </a:r>
          </a:p>
        </p:txBody>
      </p:sp>
      <p:sp>
        <p:nvSpPr>
          <p:cNvPr id="3" name="Content Placeholder 2"/>
          <p:cNvSpPr>
            <a:spLocks noGrp="1"/>
          </p:cNvSpPr>
          <p:nvPr>
            <p:ph idx="1"/>
          </p:nvPr>
        </p:nvSpPr>
        <p:spPr>
          <a:xfrm>
            <a:off x="1" y="2054655"/>
            <a:ext cx="9144000" cy="3946095"/>
          </a:xfrm>
        </p:spPr>
        <p:txBody>
          <a:bodyPr>
            <a:normAutofit fontScale="62500" lnSpcReduction="20000"/>
          </a:bodyPr>
          <a:lstStyle/>
          <a:p>
            <a:pPr marL="0" indent="0">
              <a:lnSpc>
                <a:spcPct val="120000"/>
              </a:lnSpc>
              <a:buNone/>
            </a:pPr>
            <a:r>
              <a:rPr lang="en-US" sz="3800" b="1" dirty="0">
                <a:solidFill>
                  <a:srgbClr val="35E5F7"/>
                </a:solidFill>
                <a:latin typeface="Times New Roman" panose="02020603050405020304" pitchFamily="18" charset="0"/>
                <a:cs typeface="Times New Roman" panose="02020603050405020304" pitchFamily="18" charset="0"/>
              </a:rPr>
              <a:t>2. Search Operation</a:t>
            </a:r>
          </a:p>
          <a:p>
            <a:pPr marL="0" indent="0">
              <a:buNone/>
            </a:pPr>
            <a:r>
              <a:rPr lang="en-US" dirty="0">
                <a:latin typeface="Times New Roman" panose="02020603050405020304" pitchFamily="18" charset="0"/>
                <a:cs typeface="Times New Roman" panose="02020603050405020304" pitchFamily="18" charset="0"/>
              </a:rPr>
              <a:t>Its hash value is obtained using the hash function used. Using the hash value, that bucket of the hash table is checked. Keep probing until slot’s key ≠ k or an empty slot is reached. </a:t>
            </a:r>
          </a:p>
          <a:p>
            <a:pPr marL="0" indent="0">
              <a:buNone/>
            </a:pPr>
            <a:r>
              <a:rPr lang="en-US" dirty="0">
                <a:solidFill>
                  <a:srgbClr val="35E5F7"/>
                </a:solidFill>
                <a:latin typeface="Times New Roman" panose="02020603050405020304" pitchFamily="18" charset="0"/>
                <a:cs typeface="Times New Roman" panose="02020603050405020304" pitchFamily="18" charset="0"/>
              </a:rPr>
              <a:t>HASH-SEARCH</a:t>
            </a:r>
            <a:r>
              <a:rPr lang="en-US" dirty="0">
                <a:latin typeface="Times New Roman" panose="02020603050405020304" pitchFamily="18" charset="0"/>
                <a:cs typeface="Times New Roman" panose="02020603050405020304" pitchFamily="18" charset="0"/>
              </a:rPr>
              <a:t>(T, k) </a:t>
            </a:r>
          </a:p>
          <a:p>
            <a:pPr marL="0" indent="0">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a:t>
            </a:r>
          </a:p>
          <a:p>
            <a:pPr marL="0" indent="0">
              <a:buNone/>
            </a:pPr>
            <a:r>
              <a:rPr lang="en-US" dirty="0">
                <a:latin typeface="Times New Roman" panose="02020603050405020304" pitchFamily="18" charset="0"/>
                <a:cs typeface="Times New Roman" panose="02020603050405020304" pitchFamily="18" charset="0"/>
              </a:rPr>
              <a:t>2 repeat </a:t>
            </a:r>
          </a:p>
          <a:p>
            <a:pPr marL="0" indent="0">
              <a:buNone/>
            </a:pPr>
            <a:r>
              <a:rPr lang="en-US" dirty="0">
                <a:latin typeface="Times New Roman" panose="02020603050405020304" pitchFamily="18" charset="0"/>
                <a:cs typeface="Times New Roman" panose="02020603050405020304" pitchFamily="18" charset="0"/>
              </a:rPr>
              <a:t>3 	j = h (k,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4 	if T [j] == k </a:t>
            </a:r>
          </a:p>
          <a:p>
            <a:pPr marL="0" indent="0">
              <a:buNone/>
            </a:pPr>
            <a:r>
              <a:rPr lang="en-US" dirty="0">
                <a:latin typeface="Times New Roman" panose="02020603050405020304" pitchFamily="18" charset="0"/>
                <a:cs typeface="Times New Roman" panose="02020603050405020304" pitchFamily="18" charset="0"/>
              </a:rPr>
              <a:t>5 		return j </a:t>
            </a:r>
          </a:p>
          <a:p>
            <a:pPr marL="0" indent="0">
              <a:buNone/>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a:t>
            </a:r>
          </a:p>
          <a:p>
            <a:pPr marL="0" indent="0">
              <a:buNone/>
            </a:pPr>
            <a:r>
              <a:rPr lang="en-US" dirty="0">
                <a:latin typeface="Times New Roman" panose="02020603050405020304" pitchFamily="18" charset="0"/>
                <a:cs typeface="Times New Roman" panose="02020603050405020304" pitchFamily="18" charset="0"/>
              </a:rPr>
              <a:t>7 until T [j] == NIL 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m </a:t>
            </a:r>
          </a:p>
          <a:p>
            <a:pPr marL="0" indent="0">
              <a:buNone/>
            </a:pPr>
            <a:r>
              <a:rPr lang="en-US" dirty="0">
                <a:latin typeface="Times New Roman" panose="02020603050405020304" pitchFamily="18" charset="0"/>
                <a:cs typeface="Times New Roman" panose="02020603050405020304" pitchFamily="18" charset="0"/>
              </a:rPr>
              <a:t>8 return NIL</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34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 y="6096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Operations in Open Addressing</a:t>
            </a:r>
          </a:p>
        </p:txBody>
      </p:sp>
      <p:sp>
        <p:nvSpPr>
          <p:cNvPr id="3" name="Content Placeholder 2"/>
          <p:cNvSpPr>
            <a:spLocks noGrp="1"/>
          </p:cNvSpPr>
          <p:nvPr>
            <p:ph idx="1"/>
          </p:nvPr>
        </p:nvSpPr>
        <p:spPr>
          <a:xfrm>
            <a:off x="1" y="2054655"/>
            <a:ext cx="9144000" cy="3946095"/>
          </a:xfrm>
        </p:spPr>
        <p:txBody>
          <a:bodyPr>
            <a:normAutofit/>
          </a:bodyPr>
          <a:lstStyle/>
          <a:p>
            <a:pPr marL="0" indent="0">
              <a:lnSpc>
                <a:spcPct val="120000"/>
              </a:lnSpc>
              <a:buNone/>
            </a:pPr>
            <a:r>
              <a:rPr lang="en-US" sz="2400" b="1" dirty="0">
                <a:solidFill>
                  <a:srgbClr val="35E5F7"/>
                </a:solidFill>
                <a:latin typeface="Times New Roman" panose="02020603050405020304" pitchFamily="18" charset="0"/>
                <a:cs typeface="Times New Roman" panose="02020603050405020304" pitchFamily="18" charset="0"/>
              </a:rPr>
              <a:t>3. Delete Operation</a:t>
            </a:r>
          </a:p>
          <a:p>
            <a:pPr>
              <a:lnSpc>
                <a:spcPct val="120000"/>
              </a:lnSpc>
            </a:pPr>
            <a:r>
              <a:rPr lang="en-US" sz="2000" dirty="0">
                <a:latin typeface="Times New Roman" panose="02020603050405020304" pitchFamily="18" charset="0"/>
                <a:cs typeface="Times New Roman" panose="02020603050405020304" pitchFamily="18" charset="0"/>
              </a:rPr>
              <a:t>The key is first searched and then deleted.</a:t>
            </a:r>
          </a:p>
          <a:p>
            <a:pPr>
              <a:lnSpc>
                <a:spcPct val="120000"/>
              </a:lnSpc>
            </a:pPr>
            <a:r>
              <a:rPr lang="en-US" sz="2000" dirty="0">
                <a:latin typeface="Times New Roman" panose="02020603050405020304" pitchFamily="18" charset="0"/>
                <a:cs typeface="Times New Roman" panose="02020603050405020304" pitchFamily="18" charset="0"/>
              </a:rPr>
              <a:t>Delete operation is interesting; If we simply delete a key, then the search may fail. </a:t>
            </a:r>
          </a:p>
          <a:p>
            <a:pPr>
              <a:lnSpc>
                <a:spcPct val="120000"/>
              </a:lnSpc>
            </a:pPr>
            <a:r>
              <a:rPr lang="en-US" sz="2000" dirty="0">
                <a:latin typeface="Times New Roman" panose="02020603050405020304" pitchFamily="18" charset="0"/>
                <a:cs typeface="Times New Roman" panose="02020603050405020304" pitchFamily="18" charset="0"/>
              </a:rPr>
              <a:t>So slots of deleted keys are marked specially as “deleted”.</a:t>
            </a:r>
            <a:r>
              <a:rPr lang="en-US" sz="2200" dirty="0">
                <a:latin typeface="Times New Roman" panose="02020603050405020304" pitchFamily="18" charset="0"/>
                <a:cs typeface="Times New Roman" panose="02020603050405020304" pitchFamily="18" charset="0"/>
              </a:rPr>
              <a:t> </a:t>
            </a:r>
          </a:p>
          <a:p>
            <a:pPr marL="0" indent="0">
              <a:lnSpc>
                <a:spcPct val="120000"/>
              </a:lnSpc>
              <a:buNone/>
            </a:pPr>
            <a:r>
              <a:rPr lang="en-US" sz="2200" b="1" dirty="0">
                <a:solidFill>
                  <a:srgbClr val="35E5F7"/>
                </a:solidFill>
                <a:latin typeface="Times New Roman" panose="02020603050405020304" pitchFamily="18" charset="0"/>
                <a:cs typeface="Times New Roman" panose="02020603050405020304" pitchFamily="18" charset="0"/>
              </a:rPr>
              <a:t>Note that: </a:t>
            </a:r>
          </a:p>
          <a:p>
            <a:pPr>
              <a:lnSpc>
                <a:spcPct val="120000"/>
              </a:lnSpc>
            </a:pPr>
            <a:r>
              <a:rPr lang="en-US" sz="2000" dirty="0">
                <a:latin typeface="Times New Roman" panose="02020603050405020304" pitchFamily="18" charset="0"/>
                <a:cs typeface="Times New Roman" panose="02020603050405020304" pitchFamily="18" charset="0"/>
              </a:rPr>
              <a:t>the insert can insert an item in a deleted slot</a:t>
            </a:r>
          </a:p>
          <a:p>
            <a:pPr>
              <a:lnSpc>
                <a:spcPct val="120000"/>
              </a:lnSpc>
            </a:pPr>
            <a:r>
              <a:rPr lang="en-US" sz="2000" dirty="0">
                <a:latin typeface="Times New Roman" panose="02020603050405020304" pitchFamily="18" charset="0"/>
                <a:cs typeface="Times New Roman" panose="02020603050405020304" pitchFamily="18" charset="0"/>
              </a:rPr>
              <a:t>the search doesn’t stop at a deleted slot</a:t>
            </a:r>
          </a:p>
          <a:p>
            <a:pPr>
              <a:lnSpc>
                <a:spcPct val="120000"/>
              </a:lnSpc>
            </a:pPr>
            <a:endParaRPr lang="en-US" sz="3400" dirty="0">
              <a:latin typeface="Times New Roman" panose="02020603050405020304" pitchFamily="18" charset="0"/>
              <a:cs typeface="Times New Roman" panose="02020603050405020304" pitchFamily="18" charset="0"/>
            </a:endParaRPr>
          </a:p>
          <a:p>
            <a:pPr>
              <a:lnSpc>
                <a:spcPct val="120000"/>
              </a:lnSpc>
            </a:pPr>
            <a:endParaRPr lang="en-US" sz="3400" dirty="0">
              <a:latin typeface="Times New Roman" panose="02020603050405020304" pitchFamily="18" charset="0"/>
              <a:cs typeface="Times New Roman" panose="02020603050405020304" pitchFamily="18" charset="0"/>
            </a:endParaRPr>
          </a:p>
          <a:p>
            <a:pPr>
              <a:lnSpc>
                <a:spcPct val="120000"/>
              </a:lnSpc>
            </a:pPr>
            <a:endParaRPr lang="en-US" sz="3400" dirty="0">
              <a:latin typeface="Times New Roman" panose="02020603050405020304" pitchFamily="18" charset="0"/>
              <a:cs typeface="Times New Roman" panose="02020603050405020304" pitchFamily="18" charset="0"/>
            </a:endParaRPr>
          </a:p>
          <a:p>
            <a:pPr>
              <a:lnSpc>
                <a:spcPct val="120000"/>
              </a:lnSpc>
            </a:pPr>
            <a:endParaRPr lang="en-US" sz="3400" dirty="0">
              <a:latin typeface="Times New Roman" panose="02020603050405020304" pitchFamily="18" charset="0"/>
              <a:cs typeface="Times New Roman" panose="02020603050405020304" pitchFamily="18" charset="0"/>
            </a:endParaRPr>
          </a:p>
          <a:p>
            <a:pPr>
              <a:lnSpc>
                <a:spcPct val="120000"/>
              </a:lnSpc>
            </a:pPr>
            <a:endParaRPr lang="en-US" sz="3400" dirty="0">
              <a:latin typeface="Times New Roman" panose="02020603050405020304" pitchFamily="18" charset="0"/>
              <a:cs typeface="Times New Roman" panose="02020603050405020304" pitchFamily="18" charset="0"/>
            </a:endParaRPr>
          </a:p>
          <a:p>
            <a:pPr>
              <a:lnSpc>
                <a:spcPct val="120000"/>
              </a:lnSpc>
            </a:pPr>
            <a:endParaRPr lang="en-US" sz="3400" dirty="0">
              <a:latin typeface="Times New Roman" panose="02020603050405020304" pitchFamily="18" charset="0"/>
              <a:cs typeface="Times New Roman" panose="02020603050405020304" pitchFamily="18" charset="0"/>
            </a:endParaRPr>
          </a:p>
          <a:p>
            <a:pPr>
              <a:lnSpc>
                <a:spcPct val="120000"/>
              </a:lnSpc>
            </a:pPr>
            <a:endParaRPr lang="en-US" sz="3400" dirty="0">
              <a:latin typeface="Times New Roman" panose="02020603050405020304" pitchFamily="18" charset="0"/>
              <a:cs typeface="Times New Roman" panose="02020603050405020304" pitchFamily="18" charset="0"/>
            </a:endParaRPr>
          </a:p>
          <a:p>
            <a:pPr marL="0" indent="0">
              <a:lnSpc>
                <a:spcPct val="120000"/>
              </a:lnSpc>
              <a:buNone/>
            </a:pPr>
            <a:endParaRPr lang="en-US" sz="3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6751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 y="6858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Open Addressing Techniques</a:t>
            </a:r>
          </a:p>
        </p:txBody>
      </p:sp>
      <p:sp>
        <p:nvSpPr>
          <p:cNvPr id="3" name="Content Placeholder 2"/>
          <p:cNvSpPr>
            <a:spLocks noGrp="1"/>
          </p:cNvSpPr>
          <p:nvPr>
            <p:ph idx="1"/>
          </p:nvPr>
        </p:nvSpPr>
        <p:spPr>
          <a:xfrm>
            <a:off x="1" y="2054655"/>
            <a:ext cx="9144000" cy="3946095"/>
          </a:xfrm>
        </p:spPr>
        <p:txBody>
          <a:bodyPr>
            <a:normAutofit/>
          </a:bodyPr>
          <a:lstStyle/>
          <a:p>
            <a:pPr marL="0" indent="0">
              <a:lnSpc>
                <a:spcPct val="120000"/>
              </a:lnSpc>
              <a:buNone/>
            </a:pPr>
            <a:r>
              <a:rPr lang="en-US" dirty="0">
                <a:latin typeface="Times New Roman" panose="02020603050405020304" pitchFamily="18" charset="0"/>
                <a:cs typeface="Times New Roman" panose="02020603050405020304" pitchFamily="18" charset="0"/>
              </a:rPr>
              <a:t>A hash collision is resolved by probing with:</a:t>
            </a:r>
          </a:p>
          <a:p>
            <a:pPr marL="742950" indent="-742950">
              <a:lnSpc>
                <a:spcPct val="120000"/>
              </a:lnSpc>
              <a:buFont typeface="+mj-lt"/>
              <a:buAutoNum type="arabicPeriod"/>
            </a:pPr>
            <a:r>
              <a:rPr lang="en-US" sz="2400" b="1" dirty="0">
                <a:latin typeface="Times New Roman" panose="02020603050405020304" pitchFamily="18" charset="0"/>
                <a:cs typeface="Times New Roman" panose="02020603050405020304" pitchFamily="18" charset="0"/>
              </a:rPr>
              <a:t>Linear Probing</a:t>
            </a:r>
          </a:p>
          <a:p>
            <a:pPr marL="742950" indent="-742950">
              <a:lnSpc>
                <a:spcPct val="120000"/>
              </a:lnSpc>
              <a:buFont typeface="+mj-lt"/>
              <a:buAutoNum type="arabicPeriod"/>
            </a:pPr>
            <a:r>
              <a:rPr lang="en-US" sz="2400" b="1" dirty="0">
                <a:latin typeface="Times New Roman" panose="02020603050405020304" pitchFamily="18" charset="0"/>
                <a:cs typeface="Times New Roman" panose="02020603050405020304" pitchFamily="18" charset="0"/>
              </a:rPr>
              <a:t>Quadratic Probing</a:t>
            </a:r>
          </a:p>
          <a:p>
            <a:pPr marL="742950" indent="-742950">
              <a:lnSpc>
                <a:spcPct val="120000"/>
              </a:lnSpc>
              <a:buFont typeface="+mj-lt"/>
              <a:buAutoNum type="arabicPeriod"/>
            </a:pPr>
            <a:r>
              <a:rPr lang="en-US" sz="2400" b="1" dirty="0">
                <a:latin typeface="Times New Roman" panose="02020603050405020304" pitchFamily="18" charset="0"/>
                <a:cs typeface="Times New Roman" panose="02020603050405020304" pitchFamily="18" charset="0"/>
              </a:rPr>
              <a:t>Double Hashing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188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7EA407-207B-4D28-AF8C-C982D9544EED}"/>
              </a:ext>
            </a:extLst>
          </p:cNvPr>
          <p:cNvSpPr>
            <a:spLocks noGrp="1"/>
          </p:cNvSpPr>
          <p:nvPr>
            <p:ph idx="1"/>
          </p:nvPr>
        </p:nvSpPr>
        <p:spPr>
          <a:xfrm>
            <a:off x="0" y="2054656"/>
            <a:ext cx="9144000" cy="3946095"/>
          </a:xfrm>
        </p:spPr>
        <p:txBody>
          <a:bodyPr>
            <a:normAutofit/>
          </a:bodyPr>
          <a:lstStyle/>
          <a:p>
            <a:pPr marL="0" indent="0" fontAlgn="base">
              <a:buNone/>
            </a:pPr>
            <a:r>
              <a:rPr lang="en-US" sz="2400" dirty="0">
                <a:solidFill>
                  <a:srgbClr val="35E5F7"/>
                </a:solidFill>
                <a:latin typeface="Times New Roman" panose="02020603050405020304" pitchFamily="18" charset="0"/>
                <a:cs typeface="Times New Roman" panose="02020603050405020304" pitchFamily="18" charset="0"/>
              </a:rPr>
              <a:t>In linear probing</a:t>
            </a:r>
            <a:r>
              <a:rPr lang="en-US" sz="2400" dirty="0">
                <a:solidFill>
                  <a:srgbClr val="303030"/>
                </a:solidFill>
                <a:latin typeface="Times New Roman" panose="02020603050405020304" pitchFamily="18" charset="0"/>
                <a:cs typeface="Times New Roman" panose="02020603050405020304" pitchFamily="18" charset="0"/>
              </a:rPr>
              <a:t>:</a:t>
            </a:r>
          </a:p>
          <a:p>
            <a:pPr fontAlgn="base"/>
            <a:r>
              <a:rPr lang="en-US" sz="2400" dirty="0">
                <a:solidFill>
                  <a:srgbClr val="303030"/>
                </a:solidFill>
                <a:latin typeface="Times New Roman" panose="02020603050405020304" pitchFamily="18" charset="0"/>
                <a:cs typeface="Times New Roman" panose="02020603050405020304" pitchFamily="18" charset="0"/>
              </a:rPr>
              <a:t>When collision occurs, we linearly probe for the next bucket.</a:t>
            </a:r>
          </a:p>
          <a:p>
            <a:pPr fontAlgn="base"/>
            <a:r>
              <a:rPr lang="en-US" sz="2400" dirty="0">
                <a:solidFill>
                  <a:srgbClr val="303030"/>
                </a:solidFill>
                <a:latin typeface="Times New Roman" panose="02020603050405020304" pitchFamily="18" charset="0"/>
                <a:cs typeface="Times New Roman" panose="02020603050405020304" pitchFamily="18" charset="0"/>
              </a:rPr>
              <a:t>We keep probing until an empty bucket is found.</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gn="ctr" fontAlgn="base">
              <a:buNone/>
            </a:pPr>
            <a:endParaRPr lang="pt-BR" sz="2400" dirty="0">
              <a:solidFill>
                <a:srgbClr val="000000"/>
              </a:solidFill>
              <a:latin typeface="Times New Roman" panose="02020603050405020304" pitchFamily="18" charset="0"/>
              <a:cs typeface="Times New Roman" panose="02020603050405020304" pitchFamily="18" charset="0"/>
            </a:endParaRPr>
          </a:p>
          <a:p>
            <a:pPr marL="0" indent="0" algn="ctr" fontAlgn="base">
              <a:buNone/>
            </a:pPr>
            <a:r>
              <a:rPr lang="pt-BR" sz="2400" dirty="0">
                <a:solidFill>
                  <a:srgbClr val="000000"/>
                </a:solidFill>
                <a:latin typeface="Times New Roman" panose="02020603050405020304" pitchFamily="18" charset="0"/>
                <a:cs typeface="Times New Roman" panose="02020603050405020304" pitchFamily="18" charset="0"/>
              </a:rPr>
              <a:t>h(k,i) = (h′(k) + f(i) ) mod m</a:t>
            </a:r>
            <a:endParaRPr lang="en-US" sz="2400" dirty="0">
              <a:solidFill>
                <a:srgbClr val="303030"/>
              </a:solidFill>
              <a:latin typeface="Times New Roman" panose="02020603050405020304" pitchFamily="18" charset="0"/>
              <a:cs typeface="Times New Roman" panose="02020603050405020304" pitchFamily="18" charset="0"/>
            </a:endParaRPr>
          </a:p>
          <a:p>
            <a:pPr marL="0" indent="0" fontAlgn="base">
              <a:buNone/>
            </a:pPr>
            <a:endParaRPr lang="en-US" sz="3000" dirty="0">
              <a:solidFill>
                <a:srgbClr val="30303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A9F365A7-448C-49C5-A2A0-67328EFC5DE7}"/>
              </a:ext>
            </a:extLst>
          </p:cNvPr>
          <p:cNvSpPr txBox="1"/>
          <p:nvPr/>
        </p:nvSpPr>
        <p:spPr>
          <a:xfrm>
            <a:off x="6320431" y="4860549"/>
            <a:ext cx="869674" cy="507831"/>
          </a:xfrm>
          <a:prstGeom prst="rect">
            <a:avLst/>
          </a:prstGeom>
          <a:noFill/>
        </p:spPr>
        <p:txBody>
          <a:bodyPr wrap="square" rtlCol="1">
            <a:spAutoFit/>
          </a:bodyPr>
          <a:lstStyle/>
          <a:p>
            <a:pPr algn="ctr"/>
            <a:r>
              <a:rPr lang="en-US" altLang="ar-EG" sz="1350" dirty="0">
                <a:solidFill>
                  <a:prstClr val="black"/>
                </a:solidFill>
                <a:latin typeface="Times New Roman" panose="02020603050405020304" pitchFamily="18" charset="0"/>
                <a:cs typeface="Times New Roman" panose="02020603050405020304" pitchFamily="18" charset="0"/>
              </a:rPr>
              <a:t>Table Size</a:t>
            </a:r>
          </a:p>
        </p:txBody>
      </p:sp>
      <p:cxnSp>
        <p:nvCxnSpPr>
          <p:cNvPr id="7" name="Straight Arrow Connector 6">
            <a:extLst>
              <a:ext uri="{FF2B5EF4-FFF2-40B4-BE49-F238E27FC236}">
                <a16:creationId xmlns:a16="http://schemas.microsoft.com/office/drawing/2014/main" xmlns="" id="{24520C93-C06A-46F5-AF52-034FF590E21E}"/>
              </a:ext>
            </a:extLst>
          </p:cNvPr>
          <p:cNvCxnSpPr/>
          <p:nvPr/>
        </p:nvCxnSpPr>
        <p:spPr>
          <a:xfrm>
            <a:off x="5827436" y="4260763"/>
            <a:ext cx="577025" cy="529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106635E8-2C4D-440D-838F-41080DBC2F5E}"/>
              </a:ext>
            </a:extLst>
          </p:cNvPr>
          <p:cNvCxnSpPr>
            <a:cxnSpLocks/>
          </p:cNvCxnSpPr>
          <p:nvPr/>
        </p:nvCxnSpPr>
        <p:spPr>
          <a:xfrm>
            <a:off x="5057692" y="4298676"/>
            <a:ext cx="125128" cy="555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074D40A0-49AB-456A-B941-17ED0E693606}"/>
              </a:ext>
            </a:extLst>
          </p:cNvPr>
          <p:cNvCxnSpPr/>
          <p:nvPr/>
        </p:nvCxnSpPr>
        <p:spPr>
          <a:xfrm flipH="1">
            <a:off x="3655771" y="4315469"/>
            <a:ext cx="228855" cy="47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589F59B6-8025-46A4-9D0A-22C9C7143DEB}"/>
              </a:ext>
            </a:extLst>
          </p:cNvPr>
          <p:cNvSpPr txBox="1"/>
          <p:nvPr/>
        </p:nvSpPr>
        <p:spPr>
          <a:xfrm>
            <a:off x="4873534" y="4863348"/>
            <a:ext cx="869674" cy="507831"/>
          </a:xfrm>
          <a:prstGeom prst="rect">
            <a:avLst/>
          </a:prstGeom>
          <a:noFill/>
        </p:spPr>
        <p:txBody>
          <a:bodyPr wrap="square" rtlCol="1">
            <a:spAutoFit/>
          </a:bodyPr>
          <a:lstStyle/>
          <a:p>
            <a:pPr algn="ctr"/>
            <a:r>
              <a:rPr lang="en-US" sz="1350" dirty="0">
                <a:solidFill>
                  <a:prstClr val="black"/>
                </a:solidFill>
                <a:latin typeface="Times New Roman" panose="02020603050405020304" pitchFamily="18" charset="0"/>
                <a:cs typeface="Times New Roman" panose="02020603050405020304" pitchFamily="18" charset="0"/>
              </a:rPr>
              <a:t>Iteration sequence</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F1C4491A-3B46-477F-8EB0-9CF44D305CBE}"/>
              </a:ext>
            </a:extLst>
          </p:cNvPr>
          <p:cNvSpPr txBox="1"/>
          <p:nvPr/>
        </p:nvSpPr>
        <p:spPr>
          <a:xfrm>
            <a:off x="2919640" y="4860549"/>
            <a:ext cx="1170333" cy="507831"/>
          </a:xfrm>
          <a:prstGeom prst="rect">
            <a:avLst/>
          </a:prstGeom>
          <a:noFill/>
        </p:spPr>
        <p:txBody>
          <a:bodyPr wrap="square" rtlCol="1">
            <a:spAutoFit/>
          </a:bodyPr>
          <a:lstStyle/>
          <a:p>
            <a:pPr algn="ctr"/>
            <a:r>
              <a:rPr lang="en-US" sz="1350" dirty="0">
                <a:solidFill>
                  <a:prstClr val="black"/>
                </a:solidFill>
                <a:latin typeface="Times New Roman" panose="02020603050405020304" pitchFamily="18" charset="0"/>
                <a:cs typeface="Times New Roman" panose="02020603050405020304" pitchFamily="18" charset="0"/>
              </a:rPr>
              <a:t>Ordinary hash function</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2252CD7B-6D5C-4B11-914A-B3A0705B0F17}"/>
              </a:ext>
            </a:extLst>
          </p:cNvPr>
          <p:cNvSpPr txBox="1"/>
          <p:nvPr/>
        </p:nvSpPr>
        <p:spPr>
          <a:xfrm>
            <a:off x="2937156" y="5584740"/>
            <a:ext cx="3280281" cy="300082"/>
          </a:xfrm>
          <a:prstGeom prst="rect">
            <a:avLst/>
          </a:prstGeom>
          <a:noFill/>
        </p:spPr>
        <p:txBody>
          <a:bodyPr wrap="square" rtlCol="1">
            <a:spAutoFit/>
          </a:bodyPr>
          <a:lstStyle/>
          <a:p>
            <a:pPr algn="ctr"/>
            <a:r>
              <a:rPr lang="en-US" sz="1350" dirty="0">
                <a:solidFill>
                  <a:srgbClr val="3B3835"/>
                </a:solidFill>
                <a:latin typeface="Times New Roman" panose="02020603050405020304" pitchFamily="18" charset="0"/>
                <a:cs typeface="Times New Roman" panose="02020603050405020304" pitchFamily="18" charset="0"/>
              </a:rPr>
              <a:t>i.e. f is a linear function of </a:t>
            </a:r>
            <a:r>
              <a:rPr lang="en-US" sz="1350" dirty="0" err="1">
                <a:solidFill>
                  <a:srgbClr val="3B3835"/>
                </a:solidFill>
                <a:latin typeface="Times New Roman" panose="02020603050405020304" pitchFamily="18" charset="0"/>
                <a:cs typeface="Times New Roman" panose="02020603050405020304" pitchFamily="18" charset="0"/>
              </a:rPr>
              <a:t>i</a:t>
            </a:r>
            <a:r>
              <a:rPr lang="en-US" sz="1350" dirty="0">
                <a:solidFill>
                  <a:srgbClr val="3B3835"/>
                </a:solidFill>
                <a:latin typeface="Times New Roman" panose="02020603050405020304" pitchFamily="18" charset="0"/>
                <a:cs typeface="Times New Roman" panose="02020603050405020304" pitchFamily="18" charset="0"/>
              </a:rPr>
              <a:t>, typically f(</a:t>
            </a:r>
            <a:r>
              <a:rPr lang="en-US" sz="1350" dirty="0" err="1">
                <a:solidFill>
                  <a:srgbClr val="3B3835"/>
                </a:solidFill>
                <a:latin typeface="Times New Roman" panose="02020603050405020304" pitchFamily="18" charset="0"/>
                <a:cs typeface="Times New Roman" panose="02020603050405020304" pitchFamily="18" charset="0"/>
              </a:rPr>
              <a:t>i</a:t>
            </a:r>
            <a:r>
              <a:rPr lang="en-US" sz="1350" dirty="0">
                <a:solidFill>
                  <a:srgbClr val="3B3835"/>
                </a:solidFill>
                <a:latin typeface="Times New Roman" panose="02020603050405020304" pitchFamily="18" charset="0"/>
                <a:cs typeface="Times New Roman" panose="02020603050405020304" pitchFamily="18" charset="0"/>
              </a:rPr>
              <a:t>)= </a:t>
            </a:r>
            <a:r>
              <a:rPr lang="en-US" sz="1350" dirty="0" err="1">
                <a:solidFill>
                  <a:srgbClr val="3B3835"/>
                </a:solidFill>
                <a:latin typeface="Times New Roman" panose="02020603050405020304" pitchFamily="18" charset="0"/>
                <a:cs typeface="Times New Roman" panose="02020603050405020304" pitchFamily="18" charset="0"/>
              </a:rPr>
              <a:t>i</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4" name="Title 1"/>
          <p:cNvSpPr>
            <a:spLocks noGrp="1"/>
          </p:cNvSpPr>
          <p:nvPr>
            <p:ph type="title"/>
          </p:nvPr>
        </p:nvSpPr>
        <p:spPr>
          <a:xfrm>
            <a:off x="36491" y="67509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p>
        </p:txBody>
      </p:sp>
    </p:spTree>
    <p:extLst>
      <p:ext uri="{BB962C8B-B14F-4D97-AF65-F5344CB8AC3E}">
        <p14:creationId xmlns:p14="http://schemas.microsoft.com/office/powerpoint/2010/main" val="3341037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1C6876-9007-48BD-908D-61B265530463}"/>
              </a:ext>
            </a:extLst>
          </p:cNvPr>
          <p:cNvSpPr>
            <a:spLocks noGrp="1"/>
          </p:cNvSpPr>
          <p:nvPr>
            <p:ph idx="1"/>
          </p:nvPr>
        </p:nvSpPr>
        <p:spPr>
          <a:xfrm>
            <a:off x="0" y="2003662"/>
            <a:ext cx="9144000" cy="3997088"/>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let </a:t>
            </a:r>
            <a:r>
              <a:rPr lang="en-US" sz="1800" b="1" dirty="0">
                <a:solidFill>
                  <a:srgbClr val="35E5F7"/>
                </a:solidFill>
                <a:latin typeface="Times New Roman" panose="02020603050405020304" pitchFamily="18" charset="0"/>
                <a:cs typeface="Times New Roman" panose="02020603050405020304" pitchFamily="18" charset="0"/>
              </a:rPr>
              <a:t>hash(x)</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 the slot index computed using a hash function and </a:t>
            </a:r>
            <a:r>
              <a:rPr lang="en-US" sz="1800" b="1" dirty="0">
                <a:solidFill>
                  <a:srgbClr val="35E5F7"/>
                </a:solidFill>
                <a:latin typeface="Times New Roman" panose="02020603050405020304" pitchFamily="18" charset="0"/>
                <a:cs typeface="Times New Roman" panose="02020603050405020304" pitchFamily="18" charset="0"/>
              </a:rPr>
              <a:t>M</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 the table size</a:t>
            </a:r>
          </a:p>
          <a:p>
            <a:pPr lvl="1"/>
            <a:r>
              <a:rPr lang="en-US" sz="1800" dirty="0">
                <a:latin typeface="Times New Roman" panose="02020603050405020304" pitchFamily="18" charset="0"/>
                <a:cs typeface="Times New Roman" panose="02020603050405020304" pitchFamily="18" charset="0"/>
              </a:rPr>
              <a:t>If slot hash(x) % M is full, then we try (hash(x) + 1) % M</a:t>
            </a:r>
          </a:p>
          <a:p>
            <a:pPr lvl="1"/>
            <a:r>
              <a:rPr lang="en-US" sz="1800" dirty="0">
                <a:latin typeface="Times New Roman" panose="02020603050405020304" pitchFamily="18" charset="0"/>
                <a:cs typeface="Times New Roman" panose="02020603050405020304" pitchFamily="18" charset="0"/>
              </a:rPr>
              <a:t>If (hash(x) + 1) % M is also full, then we try (hash(x) + 2) % M</a:t>
            </a:r>
          </a:p>
          <a:p>
            <a:pPr lvl="1"/>
            <a:r>
              <a:rPr lang="en-US" sz="1800" dirty="0">
                <a:latin typeface="Times New Roman" panose="02020603050405020304" pitchFamily="18" charset="0"/>
                <a:cs typeface="Times New Roman" panose="02020603050405020304" pitchFamily="18" charset="0"/>
              </a:rPr>
              <a:t>If (hash(x) + 2) % Mis also full, then we try (hash(x) + 3) % M </a:t>
            </a:r>
          </a:p>
          <a:p>
            <a:pPr lvl="2"/>
            <a:r>
              <a:rPr lang="en-US" sz="1800" dirty="0">
                <a:latin typeface="Times New Roman" panose="02020603050405020304" pitchFamily="18" charset="0"/>
                <a:cs typeface="Times New Roman" panose="02020603050405020304" pitchFamily="18" charset="0"/>
              </a:rPr>
              <a:t>And so on …………………………………</a:t>
            </a:r>
          </a:p>
          <a:p>
            <a:pPr marL="0" indent="0">
              <a:buNone/>
            </a:pPr>
            <a:r>
              <a:rPr lang="en-US" altLang="ar-EG" sz="1800" dirty="0">
                <a:latin typeface="Times New Roman" panose="02020603050405020304" pitchFamily="18" charset="0"/>
                <a:cs typeface="Times New Roman" panose="02020603050405020304" pitchFamily="18" charset="0"/>
              </a:rPr>
              <a:t>Probe sequence:</a:t>
            </a:r>
          </a:p>
          <a:p>
            <a:pPr lvl="1" eaLnBrk="1" hangingPunct="1">
              <a:buFontTx/>
              <a:buNone/>
            </a:pPr>
            <a:r>
              <a:rPr lang="en-US" altLang="ar-EG" sz="1800" dirty="0">
                <a:latin typeface="Times New Roman" panose="02020603050405020304" pitchFamily="18" charset="0"/>
                <a:cs typeface="Times New Roman" panose="02020603050405020304" pitchFamily="18" charset="0"/>
              </a:rPr>
              <a:t>   0</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h(k) mod m</a:t>
            </a:r>
          </a:p>
          <a:p>
            <a:pPr lvl="1" eaLnBrk="1" hangingPunct="1">
              <a:buFontTx/>
              <a:buNone/>
            </a:pPr>
            <a:r>
              <a:rPr lang="en-US" altLang="ar-EG" sz="1800" dirty="0">
                <a:latin typeface="Times New Roman" panose="02020603050405020304" pitchFamily="18" charset="0"/>
                <a:cs typeface="Times New Roman" panose="02020603050405020304" pitchFamily="18" charset="0"/>
              </a:rPr>
              <a:t>	1</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(h(k) + 1) mod m</a:t>
            </a:r>
          </a:p>
          <a:p>
            <a:pPr lvl="1" eaLnBrk="1" hangingPunct="1">
              <a:buFontTx/>
              <a:buNone/>
            </a:pPr>
            <a:r>
              <a:rPr lang="en-US" altLang="ar-EG" sz="1800" dirty="0">
                <a:latin typeface="Times New Roman" panose="02020603050405020304" pitchFamily="18" charset="0"/>
                <a:cs typeface="Times New Roman" panose="02020603050405020304" pitchFamily="18" charset="0"/>
              </a:rPr>
              <a:t>	2</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(h(k) + 2) mod m </a:t>
            </a:r>
          </a:p>
          <a:p>
            <a:pPr lvl="1" eaLnBrk="1" hangingPunct="1">
              <a:buFontTx/>
              <a:buNone/>
            </a:pPr>
            <a:r>
              <a:rPr lang="en-US" altLang="ar-EG" sz="1800" dirty="0">
                <a:latin typeface="Times New Roman" panose="02020603050405020304" pitchFamily="18" charset="0"/>
                <a:cs typeface="Times New Roman" panose="02020603050405020304" pitchFamily="18" charset="0"/>
              </a:rPr>
              <a:t>                   . . .</a:t>
            </a:r>
          </a:p>
          <a:p>
            <a:pPr lvl="1" eaLnBrk="1" hangingPunct="1">
              <a:buFontTx/>
              <a:buNone/>
            </a:pPr>
            <a:r>
              <a:rPr lang="en-US" altLang="ar-EG" sz="1800" dirty="0">
                <a:latin typeface="Times New Roman" panose="02020603050405020304" pitchFamily="18" charset="0"/>
                <a:cs typeface="Times New Roman" panose="02020603050405020304" pitchFamily="18" charset="0"/>
              </a:rPr>
              <a:t>	</a:t>
            </a:r>
            <a:r>
              <a:rPr lang="en-US" altLang="ar-EG" sz="1800" dirty="0" err="1">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en-US" altLang="ar-EG" sz="1800" baseline="30000" dirty="0" err="1">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t>
            </a:r>
            <a:r>
              <a:rPr lang="en-US" altLang="ar-EG" sz="1800" dirty="0">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probe = (h(k) + </a:t>
            </a:r>
            <a:r>
              <a:rPr lang="en-US" altLang="ar-EG" sz="1800" dirty="0" err="1">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en-US" altLang="ar-EG" sz="1800" dirty="0">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mod m </a:t>
            </a:r>
          </a:p>
        </p:txBody>
      </p:sp>
      <p:sp>
        <p:nvSpPr>
          <p:cNvPr id="5" name="Title 1"/>
          <p:cNvSpPr>
            <a:spLocks noGrp="1"/>
          </p:cNvSpPr>
          <p:nvPr>
            <p:ph type="title"/>
          </p:nvPr>
        </p:nvSpPr>
        <p:spPr>
          <a:xfrm>
            <a:off x="0" y="6096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p>
        </p:txBody>
      </p:sp>
    </p:spTree>
    <p:extLst>
      <p:ext uri="{BB962C8B-B14F-4D97-AF65-F5344CB8AC3E}">
        <p14:creationId xmlns:p14="http://schemas.microsoft.com/office/powerpoint/2010/main" val="139344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9150" y="2054655"/>
            <a:ext cx="9153150" cy="3946095"/>
          </a:xfrm>
        </p:spPr>
        <p:txBody>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us consider a simple hash function as</a:t>
            </a:r>
          </a:p>
          <a:p>
            <a:pPr marL="0" indent="0">
              <a:buNone/>
            </a:pPr>
            <a:r>
              <a:rPr lang="en-US" sz="2200" dirty="0">
                <a:latin typeface="Times New Roman" panose="02020603050405020304" pitchFamily="18" charset="0"/>
                <a:cs typeface="Times New Roman" panose="02020603050405020304" pitchFamily="18" charset="0"/>
              </a:rPr>
              <a:t> “key mod 11” and sequence of keys as (7,36,18,62).</a:t>
            </a:r>
          </a:p>
          <a:p>
            <a:pPr marL="0" indent="0">
              <a:buNone/>
            </a:pPr>
            <a:r>
              <a:rPr lang="en-US" sz="2200" dirty="0">
                <a:latin typeface="Times New Roman" panose="02020603050405020304" pitchFamily="18" charset="0"/>
                <a:cs typeface="Times New Roman" panose="02020603050405020304" pitchFamily="18" charset="0"/>
              </a:rPr>
              <a:t>Insert (7):</a:t>
            </a:r>
          </a:p>
          <a:p>
            <a:pPr lvl="1"/>
            <a:r>
              <a:rPr lang="en-US" sz="2200" dirty="0">
                <a:latin typeface="Times New Roman" panose="02020603050405020304" pitchFamily="18" charset="0"/>
                <a:cs typeface="Times New Roman" panose="02020603050405020304" pitchFamily="18" charset="0"/>
              </a:rPr>
              <a:t>h0(7) = ((7+0)mod 11) = 7 </a:t>
            </a:r>
          </a:p>
          <a:p>
            <a:pPr marL="0" indent="0">
              <a:buNone/>
            </a:pPr>
            <a:r>
              <a:rPr lang="en-US" sz="2200" dirty="0">
                <a:latin typeface="Times New Roman" panose="02020603050405020304" pitchFamily="18" charset="0"/>
                <a:cs typeface="Times New Roman" panose="02020603050405020304" pitchFamily="18" charset="0"/>
              </a:rPr>
              <a:t>Insert (36):</a:t>
            </a:r>
          </a:p>
          <a:p>
            <a:pPr lvl="1"/>
            <a:r>
              <a:rPr lang="en-US" sz="2200" dirty="0">
                <a:latin typeface="Times New Roman" panose="02020603050405020304" pitchFamily="18" charset="0"/>
                <a:cs typeface="Times New Roman" panose="02020603050405020304" pitchFamily="18" charset="0"/>
              </a:rPr>
              <a:t>h0(36) = ((36+0)mod 11) = 3 </a:t>
            </a:r>
          </a:p>
          <a:p>
            <a:pPr lvl="1"/>
            <a:endParaRPr lang="en-US" b="0" i="0" dirty="0">
              <a:effectLst/>
              <a:latin typeface="urw-din"/>
            </a:endParaRPr>
          </a:p>
        </p:txBody>
      </p:sp>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5873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Deleted</a:t>
            </a:r>
            <a:endParaRPr lang="ar-EG" sz="1350" dirty="0">
              <a:solidFill>
                <a:prstClr val="black"/>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xmlns="" id="{7370BF56-2E5C-403B-A4EE-6A122D7E6D2A}"/>
              </a:ext>
            </a:extLst>
          </p:cNvPr>
          <p:cNvSpPr txBox="1"/>
          <p:nvPr/>
        </p:nvSpPr>
        <p:spPr>
          <a:xfrm>
            <a:off x="7371520" y="4724942"/>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Insertion</a:t>
            </a:r>
            <a:endParaRPr lang="ar-EG" sz="135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xmlns="" id="{45B4FCC6-5CB1-4BB6-A777-2541C4B0E447}"/>
              </a:ext>
            </a:extLst>
          </p:cNvPr>
          <p:cNvSpPr txBox="1"/>
          <p:nvPr/>
        </p:nvSpPr>
        <p:spPr>
          <a:xfrm>
            <a:off x="7371520" y="3581221"/>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Insertion</a:t>
            </a:r>
            <a:endParaRPr lang="ar-EG" sz="135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xmlns="" id="{86FDD8F3-494C-4480-BE58-58404AE83FC1}"/>
              </a:ext>
            </a:extLst>
          </p:cNvPr>
          <p:cNvCxnSpPr/>
          <p:nvPr/>
        </p:nvCxnSpPr>
        <p:spPr>
          <a:xfrm>
            <a:off x="6192079" y="3719721"/>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3D9B498B-9E66-4D2D-A417-5D26377E593F}"/>
              </a:ext>
            </a:extLst>
          </p:cNvPr>
          <p:cNvCxnSpPr/>
          <p:nvPr/>
        </p:nvCxnSpPr>
        <p:spPr>
          <a:xfrm>
            <a:off x="6117535" y="4863442"/>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xmlns="" id="{63752F5B-F660-42E5-A70C-438FDAFD76BA}"/>
              </a:ext>
            </a:extLst>
          </p:cNvPr>
          <p:cNvSpPr txBox="1"/>
          <p:nvPr/>
        </p:nvSpPr>
        <p:spPr>
          <a:xfrm>
            <a:off x="5630926" y="4724942"/>
            <a:ext cx="685800" cy="300082"/>
          </a:xfrm>
          <a:prstGeom prst="rect">
            <a:avLst/>
          </a:prstGeom>
          <a:noFill/>
        </p:spPr>
        <p:txBody>
          <a:bodyPr wrap="square" rtlCol="1">
            <a:spAutoFit/>
          </a:bodyPr>
          <a:lstStyle/>
          <a:p>
            <a:r>
              <a:rPr lang="en-US" sz="1350" dirty="0">
                <a:solidFill>
                  <a:prstClr val="black"/>
                </a:solidFill>
              </a:rPr>
              <a:t>h0(7)</a:t>
            </a:r>
            <a:endParaRPr lang="ar-EG" sz="1350" dirty="0">
              <a:solidFill>
                <a:prstClr val="black"/>
              </a:solidFill>
            </a:endParaRPr>
          </a:p>
        </p:txBody>
      </p:sp>
      <p:sp>
        <p:nvSpPr>
          <p:cNvPr id="19" name="TextBox 18">
            <a:extLst>
              <a:ext uri="{FF2B5EF4-FFF2-40B4-BE49-F238E27FC236}">
                <a16:creationId xmlns:a16="http://schemas.microsoft.com/office/drawing/2014/main" xmlns="" id="{FB9AE5D4-B2CE-4918-9022-AFD1525A92FD}"/>
              </a:ext>
            </a:extLst>
          </p:cNvPr>
          <p:cNvSpPr txBox="1"/>
          <p:nvPr/>
        </p:nvSpPr>
        <p:spPr>
          <a:xfrm>
            <a:off x="5601906" y="3569680"/>
            <a:ext cx="685800" cy="300082"/>
          </a:xfrm>
          <a:prstGeom prst="rect">
            <a:avLst/>
          </a:prstGeom>
          <a:noFill/>
        </p:spPr>
        <p:txBody>
          <a:bodyPr wrap="square" rtlCol="1">
            <a:spAutoFit/>
          </a:bodyPr>
          <a:lstStyle/>
          <a:p>
            <a:r>
              <a:rPr lang="en-US" sz="1350" dirty="0">
                <a:solidFill>
                  <a:prstClr val="black"/>
                </a:solidFill>
              </a:rPr>
              <a:t>h0(36)</a:t>
            </a:r>
            <a:endParaRPr lang="ar-EG" sz="1350" dirty="0">
              <a:solidFill>
                <a:prstClr val="black"/>
              </a:solidFill>
            </a:endParaRPr>
          </a:p>
        </p:txBody>
      </p:sp>
      <p:graphicFrame>
        <p:nvGraphicFramePr>
          <p:cNvPr id="20"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1715467786"/>
              </p:ext>
            </p:extLst>
          </p:nvPr>
        </p:nvGraphicFramePr>
        <p:xfrm>
          <a:off x="6383333" y="2708912"/>
          <a:ext cx="1005840" cy="3200395"/>
        </p:xfrm>
        <a:graphic>
          <a:graphicData uri="http://schemas.openxmlformats.org/drawingml/2006/table">
            <a:tbl>
              <a:tblPr rtl="1" firstRow="1" bandRow="1">
                <a:tableStyleId>{5940675A-B579-460E-94D1-54222C63F5DA}</a:tableStyleId>
              </a:tblPr>
              <a:tblGrid>
                <a:gridCol w="650835">
                  <a:extLst>
                    <a:ext uri="{9D8B030D-6E8A-4147-A177-3AD203B41FA5}">
                      <a16:colId xmlns:a16="http://schemas.microsoft.com/office/drawing/2014/main" xmlns="" val="3733736658"/>
                    </a:ext>
                  </a:extLst>
                </a:gridCol>
                <a:gridCol w="355005">
                  <a:extLst>
                    <a:ext uri="{9D8B030D-6E8A-4147-A177-3AD203B41FA5}">
                      <a16:colId xmlns:a16="http://schemas.microsoft.com/office/drawing/2014/main" xmlns="" val="1975653073"/>
                    </a:ext>
                  </a:extLst>
                </a:gridCol>
              </a:tblGrid>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0</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1</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2</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90945">
                <a:tc>
                  <a:txBody>
                    <a:bodyPr/>
                    <a:lstStyle/>
                    <a:p>
                      <a:pPr rtl="1"/>
                      <a:r>
                        <a:rPr lang="en-US" sz="1200" dirty="0"/>
                        <a:t>36</a:t>
                      </a:r>
                      <a:endParaRPr lang="ar-EG" sz="1200" dirty="0"/>
                    </a:p>
                  </a:txBody>
                  <a:tcPr>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200" dirty="0"/>
                        <a:t>3</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4</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5</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6</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90945">
                <a:tc>
                  <a:txBody>
                    <a:bodyPr/>
                    <a:lstStyle/>
                    <a:p>
                      <a:pPr rtl="1"/>
                      <a:r>
                        <a:rPr lang="en-US" sz="1200" dirty="0"/>
                        <a:t>7 </a:t>
                      </a:r>
                      <a:endParaRPr lang="ar-EG" sz="1200" dirty="0"/>
                    </a:p>
                  </a:txBody>
                  <a:tcPr>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200" dirty="0"/>
                        <a:t>7</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8</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9</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90945">
                <a:tc>
                  <a:txBody>
                    <a:bodyPr/>
                    <a:lstStyle/>
                    <a:p>
                      <a:pPr rtl="1"/>
                      <a:endParaRPr lang="ar-EG" sz="1200" dirty="0"/>
                    </a:p>
                  </a:txBody>
                  <a:tcP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200" dirty="0"/>
                        <a:t>10</a:t>
                      </a:r>
                      <a:endParaRPr lang="ar-EG" sz="120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22" name="Title 1"/>
          <p:cNvSpPr>
            <a:spLocks noGrp="1"/>
          </p:cNvSpPr>
          <p:nvPr>
            <p:ph type="title"/>
          </p:nvPr>
        </p:nvSpPr>
        <p:spPr>
          <a:xfrm>
            <a:off x="-26504" y="566565"/>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p>
        </p:txBody>
      </p:sp>
    </p:spTree>
    <p:extLst>
      <p:ext uri="{BB962C8B-B14F-4D97-AF65-F5344CB8AC3E}">
        <p14:creationId xmlns:p14="http://schemas.microsoft.com/office/powerpoint/2010/main" val="15066671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4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Let us consider a simple hash function as</a:t>
            </a:r>
          </a:p>
          <a:p>
            <a:pPr marL="0" indent="0">
              <a:buNone/>
            </a:pPr>
            <a:r>
              <a:rPr lang="en-US" sz="2200" dirty="0">
                <a:latin typeface="Times New Roman" panose="02020603050405020304" pitchFamily="18" charset="0"/>
                <a:cs typeface="Times New Roman" panose="02020603050405020304" pitchFamily="18" charset="0"/>
              </a:rPr>
              <a:t> “key mod 11” and sequence of keys as (7,36,18,62)</a:t>
            </a:r>
          </a:p>
          <a:p>
            <a:pPr marL="0" indent="0">
              <a:buNone/>
            </a:pPr>
            <a:r>
              <a:rPr lang="en-US" sz="2200" dirty="0">
                <a:latin typeface="Times New Roman" panose="02020603050405020304" pitchFamily="18" charset="0"/>
                <a:cs typeface="Times New Roman" panose="02020603050405020304" pitchFamily="18" charset="0"/>
              </a:rPr>
              <a:t>Insert (18):</a:t>
            </a:r>
          </a:p>
          <a:p>
            <a:pPr lvl="1"/>
            <a:r>
              <a:rPr lang="en-US" sz="2200" dirty="0">
                <a:latin typeface="Times New Roman" panose="02020603050405020304" pitchFamily="18" charset="0"/>
                <a:cs typeface="Times New Roman" panose="02020603050405020304" pitchFamily="18" charset="0"/>
              </a:rPr>
              <a:t>h0(18) = ((18+0)mod 11) = 7 </a:t>
            </a:r>
          </a:p>
          <a:p>
            <a:pPr lvl="1"/>
            <a:r>
              <a:rPr lang="en-US" sz="2200" dirty="0">
                <a:latin typeface="Times New Roman" panose="02020603050405020304" pitchFamily="18" charset="0"/>
                <a:cs typeface="Times New Roman" panose="02020603050405020304" pitchFamily="18" charset="0"/>
              </a:rPr>
              <a:t>h1(18) = ((18+1)mod 11) = 8 </a:t>
            </a:r>
          </a:p>
          <a:p>
            <a:pPr lvl="1"/>
            <a:endParaRPr lang="en-US" sz="2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2559850557"/>
              </p:ext>
            </p:extLst>
          </p:nvPr>
        </p:nvGraphicFramePr>
        <p:xfrm>
          <a:off x="6513462" y="2686049"/>
          <a:ext cx="881267" cy="3101340"/>
        </p:xfrm>
        <a:graphic>
          <a:graphicData uri="http://schemas.openxmlformats.org/drawingml/2006/table">
            <a:tbl>
              <a:tblPr rtl="1" firstRow="1" bandRow="1">
                <a:tableStyleId>{5940675A-B579-460E-94D1-54222C63F5DA}</a:tableStyleId>
              </a:tblPr>
              <a:tblGrid>
                <a:gridCol w="485885">
                  <a:extLst>
                    <a:ext uri="{9D8B030D-6E8A-4147-A177-3AD203B41FA5}">
                      <a16:colId xmlns:a16="http://schemas.microsoft.com/office/drawing/2014/main" xmlns="" val="3733736658"/>
                    </a:ext>
                  </a:extLst>
                </a:gridCol>
                <a:gridCol w="395382">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18</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4958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2CDBB27-6C3E-4DA5-949B-0A6D9A4F205D}"/>
              </a:ext>
            </a:extLst>
          </p:cNvPr>
          <p:cNvSpPr txBox="1"/>
          <p:nvPr/>
        </p:nvSpPr>
        <p:spPr>
          <a:xfrm>
            <a:off x="7371521" y="4695709"/>
            <a:ext cx="828255"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D2C6FF83-7F36-406F-B940-BAEE1F776A33}"/>
              </a:ext>
            </a:extLst>
          </p:cNvPr>
          <p:cNvCxnSpPr/>
          <p:nvPr/>
        </p:nvCxnSpPr>
        <p:spPr>
          <a:xfrm>
            <a:off x="5834271" y="4587995"/>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CE4B07A7-C947-4555-A5D8-3E96267E180A}"/>
              </a:ext>
            </a:extLst>
          </p:cNvPr>
          <p:cNvSpPr txBox="1"/>
          <p:nvPr/>
        </p:nvSpPr>
        <p:spPr>
          <a:xfrm>
            <a:off x="5266086" y="4384478"/>
            <a:ext cx="685800" cy="300082"/>
          </a:xfrm>
          <a:prstGeom prst="rect">
            <a:avLst/>
          </a:prstGeom>
          <a:noFill/>
        </p:spPr>
        <p:txBody>
          <a:bodyPr wrap="square" rtlCol="1">
            <a:spAutoFit/>
          </a:bodyPr>
          <a:lstStyle/>
          <a:p>
            <a:r>
              <a:rPr lang="en-US" sz="1350" dirty="0">
                <a:solidFill>
                  <a:prstClr val="black"/>
                </a:solidFill>
                <a:latin typeface="urw-din"/>
              </a:rPr>
              <a:t>h0(18)</a:t>
            </a:r>
            <a:endParaRPr lang="ar-EG" sz="1350" dirty="0">
              <a:solidFill>
                <a:prstClr val="black"/>
              </a:solidFill>
            </a:endParaRPr>
          </a:p>
        </p:txBody>
      </p:sp>
      <p:cxnSp>
        <p:nvCxnSpPr>
          <p:cNvPr id="15" name="Straight Arrow Connector 14">
            <a:extLst>
              <a:ext uri="{FF2B5EF4-FFF2-40B4-BE49-F238E27FC236}">
                <a16:creationId xmlns:a16="http://schemas.microsoft.com/office/drawing/2014/main" xmlns="" id="{94D4D0AC-7772-4C48-9541-988E8AE5310D}"/>
              </a:ext>
            </a:extLst>
          </p:cNvPr>
          <p:cNvCxnSpPr/>
          <p:nvPr/>
        </p:nvCxnSpPr>
        <p:spPr>
          <a:xfrm>
            <a:off x="5834271" y="4858012"/>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D29F6F0C-75CB-4BFC-B10C-BD06D7503E86}"/>
              </a:ext>
            </a:extLst>
          </p:cNvPr>
          <p:cNvSpPr txBox="1"/>
          <p:nvPr/>
        </p:nvSpPr>
        <p:spPr>
          <a:xfrm>
            <a:off x="5266086" y="4707970"/>
            <a:ext cx="685800" cy="300082"/>
          </a:xfrm>
          <a:prstGeom prst="rect">
            <a:avLst/>
          </a:prstGeom>
          <a:noFill/>
        </p:spPr>
        <p:txBody>
          <a:bodyPr wrap="square" rtlCol="1">
            <a:spAutoFit/>
          </a:bodyPr>
          <a:lstStyle/>
          <a:p>
            <a:r>
              <a:rPr lang="en-US" sz="1350" dirty="0">
                <a:solidFill>
                  <a:prstClr val="black"/>
                </a:solidFill>
                <a:latin typeface="urw-din"/>
              </a:rPr>
              <a:t>h1(18)</a:t>
            </a:r>
            <a:endParaRPr lang="ar-EG" sz="1350" dirty="0">
              <a:solidFill>
                <a:prstClr val="black"/>
              </a:solidFill>
            </a:endParaRPr>
          </a:p>
        </p:txBody>
      </p:sp>
      <p:sp>
        <p:nvSpPr>
          <p:cNvPr id="17" name="TextBox 16">
            <a:extLst>
              <a:ext uri="{FF2B5EF4-FFF2-40B4-BE49-F238E27FC236}">
                <a16:creationId xmlns:a16="http://schemas.microsoft.com/office/drawing/2014/main" xmlns="" id="{080F728C-C400-4CA9-9CDC-D7E097EBC1CF}"/>
              </a:ext>
            </a:extLst>
          </p:cNvPr>
          <p:cNvSpPr txBox="1"/>
          <p:nvPr/>
        </p:nvSpPr>
        <p:spPr>
          <a:xfrm>
            <a:off x="7394729" y="5003238"/>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0" y="63845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p>
        </p:txBody>
      </p:sp>
    </p:spTree>
    <p:extLst>
      <p:ext uri="{BB962C8B-B14F-4D97-AF65-F5344CB8AC3E}">
        <p14:creationId xmlns:p14="http://schemas.microsoft.com/office/powerpoint/2010/main" val="1069865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Advantages:- </a:t>
            </a:r>
          </a:p>
          <a:p>
            <a:pPr marL="0" indent="0">
              <a:buNone/>
            </a:pPr>
            <a:r>
              <a:rPr lang="en-US" dirty="0"/>
              <a:t>-  Searching O(1)</a:t>
            </a:r>
          </a:p>
          <a:p>
            <a:pPr>
              <a:buFontTx/>
              <a:buChar char="-"/>
            </a:pPr>
            <a:r>
              <a:rPr lang="en-US" dirty="0"/>
              <a:t>Insertion O(1)</a:t>
            </a:r>
          </a:p>
          <a:p>
            <a:pPr>
              <a:buFontTx/>
              <a:buChar char="-"/>
            </a:pPr>
            <a:r>
              <a:rPr lang="en-US" dirty="0"/>
              <a:t>Deletion O(1)</a:t>
            </a:r>
          </a:p>
          <a:p>
            <a:pPr marL="0" indent="0">
              <a:buNone/>
            </a:pPr>
            <a:endParaRPr lang="en-US" dirty="0"/>
          </a:p>
          <a:p>
            <a:r>
              <a:rPr lang="en-US" dirty="0"/>
              <a:t>Disadvantage:-</a:t>
            </a:r>
          </a:p>
          <a:p>
            <a:pPr>
              <a:buFontTx/>
              <a:buChar char="-"/>
            </a:pPr>
            <a:r>
              <a:rPr lang="en-US" dirty="0"/>
              <a:t>Memory Consuming</a:t>
            </a:r>
          </a:p>
          <a:p>
            <a:pPr>
              <a:buFontTx/>
              <a:buChar char="-"/>
            </a:pPr>
            <a:r>
              <a:rPr lang="en-US" dirty="0"/>
              <a:t>Address Space (Array) should be as large as our key value which is inefficient</a:t>
            </a:r>
          </a:p>
          <a:p>
            <a:pPr>
              <a:buFontTx/>
              <a:buChar char="-"/>
            </a:pPr>
            <a:endParaRPr lang="en-US" dirty="0"/>
          </a:p>
        </p:txBody>
      </p:sp>
    </p:spTree>
    <p:extLst>
      <p:ext uri="{BB962C8B-B14F-4D97-AF65-F5344CB8AC3E}">
        <p14:creationId xmlns:p14="http://schemas.microsoft.com/office/powerpoint/2010/main" val="795126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Let us consider a simple hash function as</a:t>
            </a:r>
          </a:p>
          <a:p>
            <a:pPr marL="0" indent="0">
              <a:buNone/>
            </a:pPr>
            <a:r>
              <a:rPr lang="en-US" sz="2200" dirty="0">
                <a:latin typeface="Times New Roman" panose="02020603050405020304" pitchFamily="18" charset="0"/>
                <a:cs typeface="Times New Roman" panose="02020603050405020304" pitchFamily="18" charset="0"/>
              </a:rPr>
              <a:t> “key mod 11” and sequence of keys as (7,36,18,62)</a:t>
            </a:r>
          </a:p>
          <a:p>
            <a:pPr marL="0" indent="0">
              <a:buNone/>
            </a:pPr>
            <a:r>
              <a:rPr lang="en-US" sz="2200" dirty="0">
                <a:latin typeface="Times New Roman" panose="02020603050405020304" pitchFamily="18" charset="0"/>
                <a:cs typeface="Times New Roman" panose="02020603050405020304" pitchFamily="18" charset="0"/>
              </a:rPr>
              <a:t>Insert (62):</a:t>
            </a:r>
          </a:p>
          <a:p>
            <a:pPr lvl="1"/>
            <a:r>
              <a:rPr lang="en-US" sz="2200" dirty="0">
                <a:latin typeface="Times New Roman" panose="02020603050405020304" pitchFamily="18" charset="0"/>
                <a:cs typeface="Times New Roman" panose="02020603050405020304" pitchFamily="18" charset="0"/>
              </a:rPr>
              <a:t>h0(62) = (62+0)mod 11) = 7 </a:t>
            </a:r>
          </a:p>
          <a:p>
            <a:pPr lvl="1"/>
            <a:r>
              <a:rPr lang="en-US" sz="2200" dirty="0">
                <a:latin typeface="Times New Roman" panose="02020603050405020304" pitchFamily="18" charset="0"/>
                <a:cs typeface="Times New Roman" panose="02020603050405020304" pitchFamily="18" charset="0"/>
              </a:rPr>
              <a:t>h1(62) = ((62+1)mod 11) = 8</a:t>
            </a:r>
          </a:p>
          <a:p>
            <a:pPr lvl="1"/>
            <a:r>
              <a:rPr lang="en-US" sz="2200" dirty="0">
                <a:latin typeface="Times New Roman" panose="02020603050405020304" pitchFamily="18" charset="0"/>
                <a:cs typeface="Times New Roman" panose="02020603050405020304" pitchFamily="18" charset="0"/>
              </a:rPr>
              <a:t>h2(62) = ((62+2)mod 11) = 9 </a:t>
            </a:r>
          </a:p>
          <a:p>
            <a:pPr marL="342900" lvl="1" indent="0">
              <a:buNone/>
            </a:pPr>
            <a:r>
              <a:rPr lang="en-US" sz="2400" dirty="0">
                <a:latin typeface="Times New Roman" panose="02020603050405020304" pitchFamily="18" charset="0"/>
                <a:cs typeface="Times New Roman" panose="02020603050405020304" pitchFamily="18" charset="0"/>
              </a:rPr>
              <a:t> </a:t>
            </a:r>
          </a:p>
          <a:p>
            <a:pPr lvl="1"/>
            <a:endParaRPr lang="en-US" sz="2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293149831"/>
              </p:ext>
            </p:extLst>
          </p:nvPr>
        </p:nvGraphicFramePr>
        <p:xfrm>
          <a:off x="6388377" y="2686049"/>
          <a:ext cx="983143" cy="3101340"/>
        </p:xfrm>
        <a:graphic>
          <a:graphicData uri="http://schemas.openxmlformats.org/drawingml/2006/table">
            <a:tbl>
              <a:tblPr rtl="1" firstRow="1" bandRow="1">
                <a:tableStyleId>{5940675A-B579-460E-94D1-54222C63F5DA}</a:tableStyleId>
              </a:tblPr>
              <a:tblGrid>
                <a:gridCol w="636148">
                  <a:extLst>
                    <a:ext uri="{9D8B030D-6E8A-4147-A177-3AD203B41FA5}">
                      <a16:colId xmlns:a16="http://schemas.microsoft.com/office/drawing/2014/main" xmlns="" val="3733736658"/>
                    </a:ext>
                  </a:extLst>
                </a:gridCol>
                <a:gridCol w="346995">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18</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r>
                        <a:rPr lang="en-US" sz="1400" dirty="0"/>
                        <a:t>62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4958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2CDBB27-6C3E-4DA5-949B-0A6D9A4F205D}"/>
              </a:ext>
            </a:extLst>
          </p:cNvPr>
          <p:cNvSpPr txBox="1"/>
          <p:nvPr/>
        </p:nvSpPr>
        <p:spPr>
          <a:xfrm>
            <a:off x="7371521" y="4695709"/>
            <a:ext cx="828255"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D2C6FF83-7F36-406F-B940-BAEE1F776A33}"/>
              </a:ext>
            </a:extLst>
          </p:cNvPr>
          <p:cNvCxnSpPr/>
          <p:nvPr/>
        </p:nvCxnSpPr>
        <p:spPr>
          <a:xfrm>
            <a:off x="5834271" y="4624181"/>
            <a:ext cx="593025" cy="179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CE4B07A7-C947-4555-A5D8-3E96267E180A}"/>
              </a:ext>
            </a:extLst>
          </p:cNvPr>
          <p:cNvSpPr txBox="1"/>
          <p:nvPr/>
        </p:nvSpPr>
        <p:spPr>
          <a:xfrm>
            <a:off x="5266086" y="4384478"/>
            <a:ext cx="685800" cy="300082"/>
          </a:xfrm>
          <a:prstGeom prst="rect">
            <a:avLst/>
          </a:prstGeom>
          <a:noFill/>
        </p:spPr>
        <p:txBody>
          <a:bodyPr wrap="square" rtlCol="1">
            <a:spAutoFit/>
          </a:bodyPr>
          <a:lstStyle/>
          <a:p>
            <a:r>
              <a:rPr lang="en-US" sz="1350" dirty="0">
                <a:solidFill>
                  <a:prstClr val="black"/>
                </a:solidFill>
                <a:latin typeface="urw-din"/>
              </a:rPr>
              <a:t>h0(62)</a:t>
            </a:r>
            <a:endParaRPr lang="ar-EG" sz="1350" dirty="0">
              <a:solidFill>
                <a:prstClr val="black"/>
              </a:solidFill>
            </a:endParaRPr>
          </a:p>
        </p:txBody>
      </p:sp>
      <p:cxnSp>
        <p:nvCxnSpPr>
          <p:cNvPr id="15" name="Straight Arrow Connector 14">
            <a:extLst>
              <a:ext uri="{FF2B5EF4-FFF2-40B4-BE49-F238E27FC236}">
                <a16:creationId xmlns:a16="http://schemas.microsoft.com/office/drawing/2014/main" xmlns="" id="{94D4D0AC-7772-4C48-9541-988E8AE5310D}"/>
              </a:ext>
            </a:extLst>
          </p:cNvPr>
          <p:cNvCxnSpPr/>
          <p:nvPr/>
        </p:nvCxnSpPr>
        <p:spPr>
          <a:xfrm>
            <a:off x="5867882" y="4897007"/>
            <a:ext cx="559412" cy="174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D29F6F0C-75CB-4BFC-B10C-BD06D7503E86}"/>
              </a:ext>
            </a:extLst>
          </p:cNvPr>
          <p:cNvSpPr txBox="1"/>
          <p:nvPr/>
        </p:nvSpPr>
        <p:spPr>
          <a:xfrm>
            <a:off x="5266086" y="4707970"/>
            <a:ext cx="685800" cy="300082"/>
          </a:xfrm>
          <a:prstGeom prst="rect">
            <a:avLst/>
          </a:prstGeom>
          <a:noFill/>
        </p:spPr>
        <p:txBody>
          <a:bodyPr wrap="square" rtlCol="1">
            <a:spAutoFit/>
          </a:bodyPr>
          <a:lstStyle/>
          <a:p>
            <a:r>
              <a:rPr lang="en-US" sz="1350" dirty="0">
                <a:solidFill>
                  <a:prstClr val="black"/>
                </a:solidFill>
                <a:latin typeface="urw-din"/>
              </a:rPr>
              <a:t>h1(62)</a:t>
            </a:r>
            <a:endParaRPr lang="ar-EG" sz="1350" dirty="0">
              <a:solidFill>
                <a:prstClr val="black"/>
              </a:solidFill>
            </a:endParaRPr>
          </a:p>
        </p:txBody>
      </p:sp>
      <p:sp>
        <p:nvSpPr>
          <p:cNvPr id="17" name="TextBox 16">
            <a:extLst>
              <a:ext uri="{FF2B5EF4-FFF2-40B4-BE49-F238E27FC236}">
                <a16:creationId xmlns:a16="http://schemas.microsoft.com/office/drawing/2014/main" xmlns="" id="{080F728C-C400-4CA9-9CDC-D7E097EBC1CF}"/>
              </a:ext>
            </a:extLst>
          </p:cNvPr>
          <p:cNvSpPr txBox="1"/>
          <p:nvPr/>
        </p:nvSpPr>
        <p:spPr>
          <a:xfrm>
            <a:off x="7391400" y="5254543"/>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xmlns="" id="{535C0E8D-F6A1-40FC-9D7F-4C22A8550FC2}"/>
              </a:ext>
            </a:extLst>
          </p:cNvPr>
          <p:cNvCxnSpPr/>
          <p:nvPr/>
        </p:nvCxnSpPr>
        <p:spPr>
          <a:xfrm>
            <a:off x="5834271" y="5161996"/>
            <a:ext cx="554105" cy="183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xmlns="" id="{6EF13E3F-1E30-4242-B2C0-86F41F8485E0}"/>
              </a:ext>
            </a:extLst>
          </p:cNvPr>
          <p:cNvSpPr txBox="1"/>
          <p:nvPr/>
        </p:nvSpPr>
        <p:spPr>
          <a:xfrm>
            <a:off x="7371519" y="4998730"/>
            <a:ext cx="828256"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xmlns="" id="{1D135D22-3125-4C59-9117-B1AE0372B87E}"/>
              </a:ext>
            </a:extLst>
          </p:cNvPr>
          <p:cNvSpPr txBox="1"/>
          <p:nvPr/>
        </p:nvSpPr>
        <p:spPr>
          <a:xfrm>
            <a:off x="5255313" y="4981925"/>
            <a:ext cx="685800" cy="300082"/>
          </a:xfrm>
          <a:prstGeom prst="rect">
            <a:avLst/>
          </a:prstGeom>
          <a:noFill/>
        </p:spPr>
        <p:txBody>
          <a:bodyPr wrap="square" rtlCol="1">
            <a:spAutoFit/>
          </a:bodyPr>
          <a:lstStyle/>
          <a:p>
            <a:r>
              <a:rPr lang="en-US" sz="1350" dirty="0">
                <a:solidFill>
                  <a:prstClr val="black"/>
                </a:solidFill>
                <a:latin typeface="urw-din"/>
              </a:rPr>
              <a:t>h2(62)</a:t>
            </a:r>
            <a:endParaRPr lang="ar-EG" sz="1350" dirty="0">
              <a:solidFill>
                <a:prstClr val="black"/>
              </a:solidFill>
            </a:endParaRPr>
          </a:p>
        </p:txBody>
      </p:sp>
      <p:sp>
        <p:nvSpPr>
          <p:cNvPr id="21" name="Title 1"/>
          <p:cNvSpPr>
            <a:spLocks noGrp="1"/>
          </p:cNvSpPr>
          <p:nvPr>
            <p:ph type="title"/>
          </p:nvPr>
        </p:nvSpPr>
        <p:spPr>
          <a:xfrm>
            <a:off x="0" y="577435"/>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p>
        </p:txBody>
      </p:sp>
    </p:spTree>
    <p:extLst>
      <p:ext uri="{BB962C8B-B14F-4D97-AF65-F5344CB8AC3E}">
        <p14:creationId xmlns:p14="http://schemas.microsoft.com/office/powerpoint/2010/main" val="2764548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Let us consider a simple hash function as</a:t>
            </a:r>
          </a:p>
          <a:p>
            <a:pPr marL="0" indent="0">
              <a:buNone/>
            </a:pPr>
            <a:r>
              <a:rPr lang="en-US" sz="2200" dirty="0">
                <a:latin typeface="Times New Roman" panose="02020603050405020304" pitchFamily="18" charset="0"/>
                <a:cs typeface="Times New Roman" panose="02020603050405020304" pitchFamily="18" charset="0"/>
              </a:rPr>
              <a:t> “key mod 11” and sequence of keys as (7,36,18,62).</a:t>
            </a:r>
          </a:p>
          <a:p>
            <a:pPr marL="0" indent="0">
              <a:buNone/>
            </a:pPr>
            <a:r>
              <a:rPr lang="en-US" sz="2200" dirty="0">
                <a:latin typeface="Times New Roman" panose="02020603050405020304" pitchFamily="18" charset="0"/>
                <a:cs typeface="Times New Roman" panose="02020603050405020304" pitchFamily="18" charset="0"/>
              </a:rPr>
              <a:t>Search (18):</a:t>
            </a:r>
          </a:p>
          <a:p>
            <a:pPr lvl="1"/>
            <a:r>
              <a:rPr lang="en-US" sz="2200" dirty="0">
                <a:latin typeface="Times New Roman" panose="02020603050405020304" pitchFamily="18" charset="0"/>
                <a:cs typeface="Times New Roman" panose="02020603050405020304" pitchFamily="18" charset="0"/>
              </a:rPr>
              <a:t>h0(18) = ((18+0)mod 11) = 7 </a:t>
            </a:r>
            <a:r>
              <a:rPr lang="en-US" sz="2200" dirty="0">
                <a:solidFill>
                  <a:srgbClr val="35E5F7"/>
                </a:solidFill>
                <a:latin typeface="Times New Roman" panose="02020603050405020304" pitchFamily="18" charset="0"/>
                <a:cs typeface="Times New Roman" panose="02020603050405020304" pitchFamily="18" charset="0"/>
              </a:rPr>
              <a:t>not matching</a:t>
            </a:r>
          </a:p>
          <a:p>
            <a:pPr lvl="1"/>
            <a:r>
              <a:rPr lang="en-US" sz="2200" dirty="0">
                <a:latin typeface="Times New Roman" panose="02020603050405020304" pitchFamily="18" charset="0"/>
                <a:cs typeface="Times New Roman" panose="02020603050405020304" pitchFamily="18" charset="0"/>
              </a:rPr>
              <a:t>h1(18) = ((18+1)mod 11) = 8 </a:t>
            </a:r>
            <a:r>
              <a:rPr lang="en-US" sz="2200" dirty="0">
                <a:solidFill>
                  <a:srgbClr val="35E5F7"/>
                </a:solidFill>
                <a:latin typeface="Times New Roman" panose="02020603050405020304" pitchFamily="18" charset="0"/>
                <a:cs typeface="Times New Roman" panose="02020603050405020304" pitchFamily="18" charset="0"/>
              </a:rPr>
              <a:t>matched or found </a:t>
            </a:r>
          </a:p>
          <a:p>
            <a:pPr marL="457200" lvl="1" indent="0">
              <a:buNone/>
            </a:pPr>
            <a:endParaRPr lang="en-US" sz="2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326770470"/>
              </p:ext>
            </p:extLst>
          </p:nvPr>
        </p:nvGraphicFramePr>
        <p:xfrm>
          <a:off x="6490254" y="2681019"/>
          <a:ext cx="881267" cy="3101340"/>
        </p:xfrm>
        <a:graphic>
          <a:graphicData uri="http://schemas.openxmlformats.org/drawingml/2006/table">
            <a:tbl>
              <a:tblPr rtl="1" firstRow="1" bandRow="1">
                <a:tableStyleId>{5940675A-B579-460E-94D1-54222C63F5DA}</a:tableStyleId>
              </a:tblPr>
              <a:tblGrid>
                <a:gridCol w="531949">
                  <a:extLst>
                    <a:ext uri="{9D8B030D-6E8A-4147-A177-3AD203B41FA5}">
                      <a16:colId xmlns:a16="http://schemas.microsoft.com/office/drawing/2014/main" xmlns="" val="3733736658"/>
                    </a:ext>
                  </a:extLst>
                </a:gridCol>
                <a:gridCol w="349318">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18</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4958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2CDBB27-6C3E-4DA5-949B-0A6D9A4F205D}"/>
              </a:ext>
            </a:extLst>
          </p:cNvPr>
          <p:cNvSpPr txBox="1"/>
          <p:nvPr/>
        </p:nvSpPr>
        <p:spPr>
          <a:xfrm>
            <a:off x="7371521" y="4638001"/>
            <a:ext cx="725549" cy="300082"/>
          </a:xfrm>
          <a:prstGeom prst="rect">
            <a:avLst/>
          </a:prstGeom>
          <a:noFill/>
        </p:spPr>
        <p:txBody>
          <a:bodyPr wrap="square" rtlCol="1">
            <a:spAutoFit/>
          </a:bodyPr>
          <a:lstStyle/>
          <a:p>
            <a:r>
              <a:rPr lang="en-US" sz="1350" dirty="0">
                <a:solidFill>
                  <a:srgbClr val="FF0000"/>
                </a:solidFill>
              </a:rPr>
              <a:t>≠</a:t>
            </a:r>
            <a:r>
              <a:rPr lang="en-US" sz="1350" dirty="0">
                <a:solidFill>
                  <a:srgbClr val="FF0000"/>
                </a:solidFill>
                <a:latin typeface="Times New Roman" panose="02020603050405020304" pitchFamily="18" charset="0"/>
                <a:cs typeface="Times New Roman" panose="02020603050405020304" pitchFamily="18" charset="0"/>
              </a:rPr>
              <a:t>Key</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D2C6FF83-7F36-406F-B940-BAEE1F776A33}"/>
              </a:ext>
            </a:extLst>
          </p:cNvPr>
          <p:cNvCxnSpPr/>
          <p:nvPr/>
        </p:nvCxnSpPr>
        <p:spPr>
          <a:xfrm>
            <a:off x="5834271" y="462418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CE4B07A7-C947-4555-A5D8-3E96267E180A}"/>
              </a:ext>
            </a:extLst>
          </p:cNvPr>
          <p:cNvSpPr txBox="1"/>
          <p:nvPr/>
        </p:nvSpPr>
        <p:spPr>
          <a:xfrm>
            <a:off x="5266086" y="4384478"/>
            <a:ext cx="685800" cy="300082"/>
          </a:xfrm>
          <a:prstGeom prst="rect">
            <a:avLst/>
          </a:prstGeom>
          <a:noFill/>
        </p:spPr>
        <p:txBody>
          <a:bodyPr wrap="square" rtlCol="1">
            <a:spAutoFit/>
          </a:bodyPr>
          <a:lstStyle/>
          <a:p>
            <a:r>
              <a:rPr lang="en-US" sz="1350" dirty="0">
                <a:solidFill>
                  <a:prstClr val="black"/>
                </a:solidFill>
                <a:latin typeface="urw-din"/>
              </a:rPr>
              <a:t>h0(18)</a:t>
            </a:r>
            <a:endParaRPr lang="ar-EG" sz="1350" dirty="0">
              <a:solidFill>
                <a:prstClr val="black"/>
              </a:solidFill>
            </a:endParaRPr>
          </a:p>
        </p:txBody>
      </p:sp>
      <p:cxnSp>
        <p:nvCxnSpPr>
          <p:cNvPr id="15" name="Straight Arrow Connector 14">
            <a:extLst>
              <a:ext uri="{FF2B5EF4-FFF2-40B4-BE49-F238E27FC236}">
                <a16:creationId xmlns:a16="http://schemas.microsoft.com/office/drawing/2014/main" xmlns="" id="{94D4D0AC-7772-4C48-9541-988E8AE5310D}"/>
              </a:ext>
            </a:extLst>
          </p:cNvPr>
          <p:cNvCxnSpPr/>
          <p:nvPr/>
        </p:nvCxnSpPr>
        <p:spPr>
          <a:xfrm>
            <a:off x="5834271" y="489953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D29F6F0C-75CB-4BFC-B10C-BD06D7503E86}"/>
              </a:ext>
            </a:extLst>
          </p:cNvPr>
          <p:cNvSpPr txBox="1"/>
          <p:nvPr/>
        </p:nvSpPr>
        <p:spPr>
          <a:xfrm>
            <a:off x="5266086" y="4707970"/>
            <a:ext cx="685800" cy="300082"/>
          </a:xfrm>
          <a:prstGeom prst="rect">
            <a:avLst/>
          </a:prstGeom>
          <a:noFill/>
        </p:spPr>
        <p:txBody>
          <a:bodyPr wrap="square" rtlCol="1">
            <a:spAutoFit/>
          </a:bodyPr>
          <a:lstStyle/>
          <a:p>
            <a:r>
              <a:rPr lang="en-US" sz="1350" dirty="0">
                <a:solidFill>
                  <a:prstClr val="black"/>
                </a:solidFill>
                <a:latin typeface="urw-din"/>
              </a:rPr>
              <a:t>h1(18)</a:t>
            </a:r>
            <a:endParaRPr lang="ar-EG" sz="1350" dirty="0">
              <a:solidFill>
                <a:prstClr val="black"/>
              </a:solidFill>
            </a:endParaRPr>
          </a:p>
        </p:txBody>
      </p:sp>
      <p:sp>
        <p:nvSpPr>
          <p:cNvPr id="17" name="TextBox 16">
            <a:extLst>
              <a:ext uri="{FF2B5EF4-FFF2-40B4-BE49-F238E27FC236}">
                <a16:creationId xmlns:a16="http://schemas.microsoft.com/office/drawing/2014/main" xmlns="" id="{080F728C-C400-4CA9-9CDC-D7E097EBC1CF}"/>
              </a:ext>
            </a:extLst>
          </p:cNvPr>
          <p:cNvSpPr txBox="1"/>
          <p:nvPr/>
        </p:nvSpPr>
        <p:spPr>
          <a:xfrm>
            <a:off x="7394729" y="5003238"/>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Matched</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0" y="581841"/>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p>
        </p:txBody>
      </p:sp>
    </p:spTree>
    <p:extLst>
      <p:ext uri="{BB962C8B-B14F-4D97-AF65-F5344CB8AC3E}">
        <p14:creationId xmlns:p14="http://schemas.microsoft.com/office/powerpoint/2010/main" val="28343561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03956"/>
            <a:ext cx="8695035" cy="916229"/>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4"/>
            <a:ext cx="9144000" cy="3946096"/>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dirty="0"/>
              <a:t> </a:t>
            </a:r>
            <a:r>
              <a:rPr lang="en-US" sz="2200" dirty="0">
                <a:latin typeface="Times New Roman" panose="02020603050405020304" pitchFamily="18" charset="0"/>
                <a:cs typeface="Times New Roman" panose="02020603050405020304" pitchFamily="18" charset="0"/>
              </a:rPr>
              <a:t>: Let us consider a simple hash function as </a:t>
            </a:r>
          </a:p>
          <a:p>
            <a:pPr marL="0" indent="0">
              <a:buNone/>
            </a:pPr>
            <a:r>
              <a:rPr lang="en-US" sz="2200" dirty="0">
                <a:latin typeface="Times New Roman" panose="02020603050405020304" pitchFamily="18" charset="0"/>
                <a:cs typeface="Times New Roman" panose="02020603050405020304" pitchFamily="18" charset="0"/>
              </a:rPr>
              <a:t>“key mod 11” and sequence of keys as (7,36,18,62).</a:t>
            </a:r>
          </a:p>
          <a:p>
            <a:r>
              <a:rPr lang="en-US" sz="2200" dirty="0">
                <a:latin typeface="Times New Roman" panose="02020603050405020304" pitchFamily="18" charset="0"/>
                <a:cs typeface="Times New Roman" panose="02020603050405020304" pitchFamily="18" charset="0"/>
              </a:rPr>
              <a:t>Delete (18)              search (62) </a:t>
            </a:r>
            <a:r>
              <a:rPr lang="en-US" sz="2200" dirty="0">
                <a:solidFill>
                  <a:srgbClr val="35E5F7"/>
                </a:solidFill>
                <a:latin typeface="Times New Roman" panose="02020603050405020304" pitchFamily="18" charset="0"/>
                <a:cs typeface="Times New Roman" panose="02020603050405020304" pitchFamily="18" charset="0"/>
              </a:rPr>
              <a:t>fail</a:t>
            </a:r>
          </a:p>
          <a:p>
            <a:r>
              <a:rPr lang="en-US" sz="2200" dirty="0">
                <a:latin typeface="Times New Roman" panose="02020603050405020304" pitchFamily="18" charset="0"/>
                <a:cs typeface="Times New Roman" panose="02020603050405020304" pitchFamily="18" charset="0"/>
              </a:rPr>
              <a:t>Search (62):</a:t>
            </a:r>
          </a:p>
          <a:p>
            <a:pPr lvl="1"/>
            <a:r>
              <a:rPr lang="en-US" sz="2200" dirty="0">
                <a:latin typeface="Times New Roman" panose="02020603050405020304" pitchFamily="18" charset="0"/>
                <a:cs typeface="Times New Roman" panose="02020603050405020304" pitchFamily="18" charset="0"/>
              </a:rPr>
              <a:t>h0(62) = ((62+0)mod 11) = 7 </a:t>
            </a:r>
            <a:r>
              <a:rPr lang="en-US" sz="2200" dirty="0">
                <a:solidFill>
                  <a:srgbClr val="35E5F7"/>
                </a:solidFill>
                <a:latin typeface="Times New Roman" panose="02020603050405020304" pitchFamily="18" charset="0"/>
                <a:cs typeface="Times New Roman" panose="02020603050405020304" pitchFamily="18" charset="0"/>
              </a:rPr>
              <a:t>not matching</a:t>
            </a:r>
          </a:p>
          <a:p>
            <a:pPr lvl="1"/>
            <a:r>
              <a:rPr lang="en-US" sz="2200" dirty="0">
                <a:latin typeface="Times New Roman" panose="02020603050405020304" pitchFamily="18" charset="0"/>
                <a:cs typeface="Times New Roman" panose="02020603050405020304" pitchFamily="18" charset="0"/>
              </a:rPr>
              <a:t>h1(62) = ((62+1)mod 11) = 8</a:t>
            </a:r>
          </a:p>
          <a:p>
            <a:pPr lvl="2"/>
            <a:r>
              <a:rPr lang="en-US" sz="2200" dirty="0">
                <a:solidFill>
                  <a:srgbClr val="35E5F7"/>
                </a:solidFill>
                <a:latin typeface="Times New Roman" panose="02020603050405020304" pitchFamily="18" charset="0"/>
                <a:cs typeface="Times New Roman" panose="02020603050405020304" pitchFamily="18" charset="0"/>
              </a:rPr>
              <a:t>Empty mean it will break the search</a:t>
            </a:r>
          </a:p>
          <a:p>
            <a:pPr lvl="1"/>
            <a:endParaRPr lang="en-US" dirty="0">
              <a:solidFill>
                <a:srgbClr val="FF0000"/>
              </a:solidFill>
              <a:latin typeface="urw-din"/>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3569427344"/>
              </p:ext>
            </p:extLst>
          </p:nvPr>
        </p:nvGraphicFramePr>
        <p:xfrm>
          <a:off x="6490253" y="2795380"/>
          <a:ext cx="881267" cy="3101340"/>
        </p:xfrm>
        <a:graphic>
          <a:graphicData uri="http://schemas.openxmlformats.org/drawingml/2006/table">
            <a:tbl>
              <a:tblPr rtl="1" firstRow="1" bandRow="1">
                <a:tableStyleId>{5940675A-B579-460E-94D1-54222C63F5DA}</a:tableStyleId>
              </a:tblPr>
              <a:tblGrid>
                <a:gridCol w="548574">
                  <a:extLst>
                    <a:ext uri="{9D8B030D-6E8A-4147-A177-3AD203B41FA5}">
                      <a16:colId xmlns:a16="http://schemas.microsoft.com/office/drawing/2014/main" xmlns="" val="3733736658"/>
                    </a:ext>
                  </a:extLst>
                </a:gridCol>
                <a:gridCol w="332693">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r>
                        <a:rPr lang="en-US" sz="1400" dirty="0"/>
                        <a:t>62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57873"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xmlns="" id="{B76AB875-5111-4D29-9A37-4530F89714FA}"/>
              </a:ext>
            </a:extLst>
          </p:cNvPr>
          <p:cNvSpPr/>
          <p:nvPr/>
        </p:nvSpPr>
        <p:spPr>
          <a:xfrm>
            <a:off x="1823310" y="3123591"/>
            <a:ext cx="733806" cy="199277"/>
          </a:xfrm>
          <a:prstGeom prst="rightArrow">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sz="1350">
              <a:solidFill>
                <a:prstClr val="black"/>
              </a:solidFill>
            </a:endParaRPr>
          </a:p>
        </p:txBody>
      </p:sp>
      <p:cxnSp>
        <p:nvCxnSpPr>
          <p:cNvPr id="13" name="Straight Arrow Connector 12">
            <a:extLst>
              <a:ext uri="{FF2B5EF4-FFF2-40B4-BE49-F238E27FC236}">
                <a16:creationId xmlns:a16="http://schemas.microsoft.com/office/drawing/2014/main" xmlns="" id="{E4455D11-974F-4D55-B8C8-6018C1DF5A03}"/>
              </a:ext>
            </a:extLst>
          </p:cNvPr>
          <p:cNvCxnSpPr/>
          <p:nvPr/>
        </p:nvCxnSpPr>
        <p:spPr>
          <a:xfrm>
            <a:off x="6122505" y="4962112"/>
            <a:ext cx="367748" cy="170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xmlns="" id="{60BE9194-811C-43DF-A153-FA80CE0A23E7}"/>
              </a:ext>
            </a:extLst>
          </p:cNvPr>
          <p:cNvSpPr txBox="1"/>
          <p:nvPr/>
        </p:nvSpPr>
        <p:spPr>
          <a:xfrm>
            <a:off x="5608986" y="4738223"/>
            <a:ext cx="685800" cy="300082"/>
          </a:xfrm>
          <a:prstGeom prst="rect">
            <a:avLst/>
          </a:prstGeom>
          <a:noFill/>
        </p:spPr>
        <p:txBody>
          <a:bodyPr wrap="square" rtlCol="1">
            <a:spAutoFit/>
          </a:bodyPr>
          <a:lstStyle/>
          <a:p>
            <a:r>
              <a:rPr lang="en-US" sz="1350" dirty="0">
                <a:solidFill>
                  <a:prstClr val="black"/>
                </a:solidFill>
                <a:latin typeface="urw-din"/>
              </a:rPr>
              <a:t>h1(62)</a:t>
            </a:r>
            <a:endParaRPr lang="ar-EG" sz="1350" dirty="0">
              <a:solidFill>
                <a:prstClr val="black"/>
              </a:solidFill>
            </a:endParaRPr>
          </a:p>
        </p:txBody>
      </p:sp>
      <p:sp>
        <p:nvSpPr>
          <p:cNvPr id="16" name="TextBox 15">
            <a:extLst>
              <a:ext uri="{FF2B5EF4-FFF2-40B4-BE49-F238E27FC236}">
                <a16:creationId xmlns:a16="http://schemas.microsoft.com/office/drawing/2014/main" xmlns="" id="{C923DAF9-F229-4552-82A6-DDF1A5213AEB}"/>
              </a:ext>
            </a:extLst>
          </p:cNvPr>
          <p:cNvSpPr txBox="1"/>
          <p:nvPr/>
        </p:nvSpPr>
        <p:spPr>
          <a:xfrm>
            <a:off x="7361572" y="5015222"/>
            <a:ext cx="1047760"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Not found</a:t>
            </a:r>
            <a:endParaRPr lang="ar-EG" sz="135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5577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000" dirty="0"/>
              <a:t> </a:t>
            </a:r>
            <a:r>
              <a:rPr lang="en-US" sz="2200" dirty="0"/>
              <a:t>: </a:t>
            </a:r>
            <a:r>
              <a:rPr lang="en-US" sz="2200" dirty="0">
                <a:latin typeface="Times New Roman" panose="02020603050405020304" pitchFamily="18" charset="0"/>
                <a:cs typeface="Times New Roman" panose="02020603050405020304" pitchFamily="18" charset="0"/>
              </a:rPr>
              <a:t>Let us consider a simple hash function as </a:t>
            </a:r>
          </a:p>
          <a:p>
            <a:pPr marL="0" indent="0">
              <a:buNone/>
            </a:pPr>
            <a:r>
              <a:rPr lang="en-US" sz="2200" dirty="0">
                <a:latin typeface="Times New Roman" panose="02020603050405020304" pitchFamily="18" charset="0"/>
                <a:cs typeface="Times New Roman" panose="02020603050405020304" pitchFamily="18" charset="0"/>
              </a:rPr>
              <a:t>“key mod 11” and sequence of keys as (7,36,18,62).</a:t>
            </a:r>
          </a:p>
          <a:p>
            <a:r>
              <a:rPr lang="en-US" sz="2200" dirty="0">
                <a:latin typeface="Times New Roman" panose="02020603050405020304" pitchFamily="18" charset="0"/>
                <a:cs typeface="Times New Roman" panose="02020603050405020304" pitchFamily="18" charset="0"/>
              </a:rPr>
              <a:t>Delete (18)              search (62) </a:t>
            </a:r>
            <a:r>
              <a:rPr lang="en-US" sz="2200" dirty="0">
                <a:solidFill>
                  <a:srgbClr val="35E5F7"/>
                </a:solidFill>
                <a:latin typeface="Times New Roman" panose="02020603050405020304" pitchFamily="18" charset="0"/>
                <a:cs typeface="Times New Roman" panose="02020603050405020304" pitchFamily="18" charset="0"/>
              </a:rPr>
              <a:t>found</a:t>
            </a:r>
          </a:p>
          <a:p>
            <a:pPr lvl="1"/>
            <a:r>
              <a:rPr lang="en-US" sz="2200" dirty="0">
                <a:latin typeface="Times New Roman" panose="02020603050405020304" pitchFamily="18" charset="0"/>
                <a:cs typeface="Times New Roman" panose="02020603050405020304" pitchFamily="18" charset="0"/>
              </a:rPr>
              <a:t>h2(62) = ((62+2)mod 11) = 9</a:t>
            </a:r>
            <a:endParaRPr lang="en-US" sz="2200" dirty="0">
              <a:solidFill>
                <a:srgbClr val="35E5F7"/>
              </a:solidFill>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replace item with special flag “</a:t>
            </a:r>
            <a:r>
              <a:rPr lang="en-US" sz="2200" dirty="0">
                <a:solidFill>
                  <a:srgbClr val="35E5F7"/>
                </a:solidFill>
                <a:latin typeface="Times New Roman" panose="02020603050405020304" pitchFamily="18" charset="0"/>
                <a:cs typeface="Times New Roman" panose="02020603050405020304" pitchFamily="18" charset="0"/>
              </a:rPr>
              <a:t>Deleted</a:t>
            </a:r>
            <a:r>
              <a:rPr lang="en-US" sz="2200" dirty="0">
                <a:latin typeface="Times New Roman" panose="02020603050405020304" pitchFamily="18" charset="0"/>
                <a:cs typeface="Times New Roman" panose="02020603050405020304" pitchFamily="18" charset="0"/>
              </a:rPr>
              <a:t>” </a:t>
            </a:r>
          </a:p>
          <a:p>
            <a:pPr marL="342900" lvl="1" indent="0">
              <a:buNone/>
            </a:pPr>
            <a:r>
              <a:rPr lang="en-US" sz="2200" dirty="0">
                <a:latin typeface="Times New Roman" panose="02020603050405020304" pitchFamily="18" charset="0"/>
                <a:cs typeface="Times New Roman" panose="02020603050405020304" pitchFamily="18" charset="0"/>
              </a:rPr>
              <a:t>   which </a:t>
            </a:r>
            <a:r>
              <a:rPr lang="en-US" sz="2200" dirty="0">
                <a:solidFill>
                  <a:srgbClr val="35E5F7"/>
                </a:solidFill>
                <a:latin typeface="Times New Roman" panose="02020603050405020304" pitchFamily="18" charset="0"/>
                <a:cs typeface="Times New Roman" panose="02020603050405020304" pitchFamily="18" charset="0"/>
              </a:rPr>
              <a:t>Insert treats as None </a:t>
            </a:r>
            <a:r>
              <a:rPr lang="en-US" sz="2200" dirty="0">
                <a:latin typeface="Times New Roman" panose="02020603050405020304" pitchFamily="18" charset="0"/>
                <a:cs typeface="Times New Roman" panose="02020603050405020304" pitchFamily="18" charset="0"/>
              </a:rPr>
              <a:t>but </a:t>
            </a:r>
            <a:r>
              <a:rPr lang="en-US" sz="2200" dirty="0">
                <a:solidFill>
                  <a:srgbClr val="35E5F7"/>
                </a:solidFill>
                <a:latin typeface="Times New Roman" panose="02020603050405020304" pitchFamily="18" charset="0"/>
                <a:cs typeface="Times New Roman" panose="02020603050405020304" pitchFamily="18" charset="0"/>
              </a:rPr>
              <a:t>Search doesn't</a:t>
            </a:r>
          </a:p>
          <a:p>
            <a:pPr marL="342900" lvl="1" indent="0">
              <a:buNone/>
            </a:pPr>
            <a:endParaRPr lang="en-US" b="0" i="0" dirty="0">
              <a:effectLst/>
              <a:latin typeface="urw-din"/>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2234462422"/>
              </p:ext>
            </p:extLst>
          </p:nvPr>
        </p:nvGraphicFramePr>
        <p:xfrm>
          <a:off x="6490253" y="2795380"/>
          <a:ext cx="881267" cy="3101340"/>
        </p:xfrm>
        <a:graphic>
          <a:graphicData uri="http://schemas.openxmlformats.org/drawingml/2006/table">
            <a:tbl>
              <a:tblPr rtl="1" firstRow="1" bandRow="1">
                <a:tableStyleId>{5940675A-B579-460E-94D1-54222C63F5DA}</a:tableStyleId>
              </a:tblPr>
              <a:tblGrid>
                <a:gridCol w="487614">
                  <a:extLst>
                    <a:ext uri="{9D8B030D-6E8A-4147-A177-3AD203B41FA5}">
                      <a16:colId xmlns:a16="http://schemas.microsoft.com/office/drawing/2014/main" xmlns="" val="3733736658"/>
                    </a:ext>
                  </a:extLst>
                </a:gridCol>
                <a:gridCol w="393653">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FFFF0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r>
                        <a:rPr lang="en-US" sz="1400" dirty="0"/>
                        <a:t>62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57873"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xmlns="" id="{B76AB875-5111-4D29-9A37-4530F89714FA}"/>
              </a:ext>
            </a:extLst>
          </p:cNvPr>
          <p:cNvSpPr/>
          <p:nvPr/>
        </p:nvSpPr>
        <p:spPr>
          <a:xfrm>
            <a:off x="1823310" y="2970886"/>
            <a:ext cx="733806" cy="199277"/>
          </a:xfrm>
          <a:prstGeom prst="rightArrow">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sz="1350">
              <a:solidFill>
                <a:prstClr val="black"/>
              </a:solidFill>
            </a:endParaRPr>
          </a:p>
        </p:txBody>
      </p:sp>
      <p:cxnSp>
        <p:nvCxnSpPr>
          <p:cNvPr id="13" name="Straight Arrow Connector 12">
            <a:extLst>
              <a:ext uri="{FF2B5EF4-FFF2-40B4-BE49-F238E27FC236}">
                <a16:creationId xmlns:a16="http://schemas.microsoft.com/office/drawing/2014/main" xmlns="" id="{14D015C4-E328-4174-BC14-706F24335782}"/>
              </a:ext>
            </a:extLst>
          </p:cNvPr>
          <p:cNvCxnSpPr/>
          <p:nvPr/>
        </p:nvCxnSpPr>
        <p:spPr>
          <a:xfrm>
            <a:off x="6122505" y="5261171"/>
            <a:ext cx="367748" cy="170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7C136ED8-280E-4BDE-99B3-EF51169BA2E5}"/>
              </a:ext>
            </a:extLst>
          </p:cNvPr>
          <p:cNvSpPr txBox="1"/>
          <p:nvPr/>
        </p:nvSpPr>
        <p:spPr>
          <a:xfrm>
            <a:off x="5620579" y="4968428"/>
            <a:ext cx="685800" cy="300082"/>
          </a:xfrm>
          <a:prstGeom prst="rect">
            <a:avLst/>
          </a:prstGeom>
          <a:noFill/>
        </p:spPr>
        <p:txBody>
          <a:bodyPr wrap="square" rtlCol="1">
            <a:spAutoFit/>
          </a:bodyPr>
          <a:lstStyle/>
          <a:p>
            <a:r>
              <a:rPr lang="en-US" sz="1350" dirty="0">
                <a:solidFill>
                  <a:prstClr val="black"/>
                </a:solidFill>
                <a:latin typeface="urw-din"/>
              </a:rPr>
              <a:t>h2(62)</a:t>
            </a:r>
            <a:endParaRPr lang="ar-EG" sz="1350" dirty="0">
              <a:solidFill>
                <a:prstClr val="black"/>
              </a:solidFill>
            </a:endParaRPr>
          </a:p>
        </p:txBody>
      </p:sp>
      <p:sp>
        <p:nvSpPr>
          <p:cNvPr id="15" name="TextBox 14">
            <a:extLst>
              <a:ext uri="{FF2B5EF4-FFF2-40B4-BE49-F238E27FC236}">
                <a16:creationId xmlns:a16="http://schemas.microsoft.com/office/drawing/2014/main" xmlns="" id="{8C97ABD0-6B27-4205-B14C-7E227232205B}"/>
              </a:ext>
            </a:extLst>
          </p:cNvPr>
          <p:cNvSpPr txBox="1"/>
          <p:nvPr/>
        </p:nvSpPr>
        <p:spPr>
          <a:xfrm>
            <a:off x="7371519" y="5287787"/>
            <a:ext cx="669236"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Found</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7"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22806"/>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endParaRPr lang="ar-EG" sz="3000" dirty="0"/>
          </a:p>
        </p:txBody>
      </p:sp>
    </p:spTree>
    <p:extLst>
      <p:ext uri="{BB962C8B-B14F-4D97-AF65-F5344CB8AC3E}">
        <p14:creationId xmlns:p14="http://schemas.microsoft.com/office/powerpoint/2010/main" val="11327584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9150" y="608629"/>
            <a:ext cx="8695035" cy="893267"/>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9150" y="2045518"/>
            <a:ext cx="9153150" cy="3955232"/>
          </a:xfrm>
        </p:spPr>
        <p:txBody>
          <a:bodyPr/>
          <a:lstStyle/>
          <a:p>
            <a:pPr marL="0" indent="0">
              <a:buNone/>
            </a:pPr>
            <a:r>
              <a:rPr lang="en-US" dirty="0">
                <a:solidFill>
                  <a:srgbClr val="35E5F7"/>
                </a:solidFill>
              </a:rPr>
              <a:t>EX</a:t>
            </a:r>
            <a:r>
              <a:rPr lang="en-US" dirty="0"/>
              <a:t> : </a:t>
            </a:r>
            <a:r>
              <a:rPr lang="en-US" sz="2200" dirty="0">
                <a:latin typeface="Times New Roman" panose="02020603050405020304" pitchFamily="18" charset="0"/>
                <a:cs typeface="Times New Roman" panose="02020603050405020304" pitchFamily="18" charset="0"/>
              </a:rPr>
              <a:t>Let us consider a simple hash function as </a:t>
            </a:r>
          </a:p>
          <a:p>
            <a:pPr marL="0" indent="0">
              <a:buNone/>
            </a:pPr>
            <a:r>
              <a:rPr lang="en-US" sz="2200" dirty="0">
                <a:latin typeface="Times New Roman" panose="02020603050405020304" pitchFamily="18" charset="0"/>
                <a:cs typeface="Times New Roman" panose="02020603050405020304" pitchFamily="18" charset="0"/>
              </a:rPr>
              <a:t>“key mod 11” and sequence of keys as (7,36,18,62).</a:t>
            </a:r>
          </a:p>
          <a:p>
            <a:r>
              <a:rPr lang="en-US" sz="2200" dirty="0">
                <a:latin typeface="Times New Roman" panose="02020603050405020304" pitchFamily="18" charset="0"/>
                <a:cs typeface="Times New Roman" panose="02020603050405020304" pitchFamily="18" charset="0"/>
              </a:rPr>
              <a:t>Insert (51):</a:t>
            </a:r>
          </a:p>
          <a:p>
            <a:pPr lvl="1"/>
            <a:r>
              <a:rPr lang="en-US" sz="2200" dirty="0">
                <a:latin typeface="Times New Roman" panose="02020603050405020304" pitchFamily="18" charset="0"/>
                <a:cs typeface="Times New Roman" panose="02020603050405020304" pitchFamily="18" charset="0"/>
              </a:rPr>
              <a:t>h0(51) = ((51+0)mod 11) = 7</a:t>
            </a:r>
          </a:p>
          <a:p>
            <a:pPr lvl="1"/>
            <a:r>
              <a:rPr lang="en-US" sz="2200" dirty="0">
                <a:latin typeface="Times New Roman" panose="02020603050405020304" pitchFamily="18" charset="0"/>
                <a:cs typeface="Times New Roman" panose="02020603050405020304" pitchFamily="18" charset="0"/>
              </a:rPr>
              <a:t>h1(51) = ((51+1)mod 11) = 8</a:t>
            </a: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82973857"/>
              </p:ext>
            </p:extLst>
          </p:nvPr>
        </p:nvGraphicFramePr>
        <p:xfrm>
          <a:off x="6490253" y="2795380"/>
          <a:ext cx="881267" cy="3101340"/>
        </p:xfrm>
        <a:graphic>
          <a:graphicData uri="http://schemas.openxmlformats.org/drawingml/2006/table">
            <a:tbl>
              <a:tblPr rtl="1" firstRow="1" bandRow="1">
                <a:tableStyleId>{5940675A-B579-460E-94D1-54222C63F5DA}</a:tableStyleId>
              </a:tblPr>
              <a:tblGrid>
                <a:gridCol w="462676">
                  <a:extLst>
                    <a:ext uri="{9D8B030D-6E8A-4147-A177-3AD203B41FA5}">
                      <a16:colId xmlns:a16="http://schemas.microsoft.com/office/drawing/2014/main" xmlns="" val="3733736658"/>
                    </a:ext>
                  </a:extLst>
                </a:gridCol>
                <a:gridCol w="418591">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51</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r>
                        <a:rPr lang="en-US" sz="1400" dirty="0"/>
                        <a:t>62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5873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E4455D11-974F-4D55-B8C8-6018C1DF5A03}"/>
              </a:ext>
            </a:extLst>
          </p:cNvPr>
          <p:cNvCxnSpPr/>
          <p:nvPr/>
        </p:nvCxnSpPr>
        <p:spPr>
          <a:xfrm>
            <a:off x="6122505" y="4962112"/>
            <a:ext cx="367748" cy="170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xmlns="" id="{60BE9194-811C-43DF-A153-FA80CE0A23E7}"/>
              </a:ext>
            </a:extLst>
          </p:cNvPr>
          <p:cNvSpPr txBox="1"/>
          <p:nvPr/>
        </p:nvSpPr>
        <p:spPr>
          <a:xfrm>
            <a:off x="5608986" y="4738223"/>
            <a:ext cx="685800" cy="300082"/>
          </a:xfrm>
          <a:prstGeom prst="rect">
            <a:avLst/>
          </a:prstGeom>
          <a:noFill/>
        </p:spPr>
        <p:txBody>
          <a:bodyPr wrap="square" rtlCol="1">
            <a:spAutoFit/>
          </a:bodyPr>
          <a:lstStyle/>
          <a:p>
            <a:r>
              <a:rPr lang="en-US" sz="1350" dirty="0">
                <a:solidFill>
                  <a:prstClr val="black"/>
                </a:solidFill>
                <a:latin typeface="urw-din"/>
              </a:rPr>
              <a:t>h1(51)</a:t>
            </a:r>
            <a:endParaRPr lang="ar-EG" sz="1350" dirty="0">
              <a:solidFill>
                <a:prstClr val="black"/>
              </a:solidFill>
            </a:endParaRPr>
          </a:p>
        </p:txBody>
      </p:sp>
      <p:sp>
        <p:nvSpPr>
          <p:cNvPr id="16" name="TextBox 15">
            <a:extLst>
              <a:ext uri="{FF2B5EF4-FFF2-40B4-BE49-F238E27FC236}">
                <a16:creationId xmlns:a16="http://schemas.microsoft.com/office/drawing/2014/main" xmlns="" id="{C923DAF9-F229-4552-82A6-DDF1A5213AEB}"/>
              </a:ext>
            </a:extLst>
          </p:cNvPr>
          <p:cNvSpPr txBox="1"/>
          <p:nvPr/>
        </p:nvSpPr>
        <p:spPr>
          <a:xfrm>
            <a:off x="7371519" y="4711564"/>
            <a:ext cx="913592"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EAAB53D1-7851-474F-A244-3801F5CD3489}"/>
              </a:ext>
            </a:extLst>
          </p:cNvPr>
          <p:cNvSpPr txBox="1"/>
          <p:nvPr/>
        </p:nvSpPr>
        <p:spPr>
          <a:xfrm>
            <a:off x="7387253" y="4988563"/>
            <a:ext cx="897859"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xmlns="" id="{38924B70-0A6F-4B21-A4B3-A08DB3340470}"/>
              </a:ext>
            </a:extLst>
          </p:cNvPr>
          <p:cNvCxnSpPr/>
          <p:nvPr/>
        </p:nvCxnSpPr>
        <p:spPr>
          <a:xfrm>
            <a:off x="6136592" y="4689989"/>
            <a:ext cx="367748" cy="170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xmlns="" id="{E2C3A427-1C1D-4BE9-B027-55BA2800ADC8}"/>
              </a:ext>
            </a:extLst>
          </p:cNvPr>
          <p:cNvSpPr txBox="1"/>
          <p:nvPr/>
        </p:nvSpPr>
        <p:spPr>
          <a:xfrm>
            <a:off x="5608986" y="4496011"/>
            <a:ext cx="685800" cy="300082"/>
          </a:xfrm>
          <a:prstGeom prst="rect">
            <a:avLst/>
          </a:prstGeom>
          <a:noFill/>
        </p:spPr>
        <p:txBody>
          <a:bodyPr wrap="square" rtlCol="1">
            <a:spAutoFit/>
          </a:bodyPr>
          <a:lstStyle/>
          <a:p>
            <a:r>
              <a:rPr lang="en-US" sz="1350" dirty="0">
                <a:solidFill>
                  <a:prstClr val="black"/>
                </a:solidFill>
                <a:latin typeface="urw-din"/>
              </a:rPr>
              <a:t>h0(51)</a:t>
            </a:r>
            <a:endParaRPr lang="ar-EG" sz="1350" dirty="0">
              <a:solidFill>
                <a:prstClr val="black"/>
              </a:solidFill>
            </a:endParaRPr>
          </a:p>
        </p:txBody>
      </p:sp>
    </p:spTree>
    <p:extLst>
      <p:ext uri="{BB962C8B-B14F-4D97-AF65-F5344CB8AC3E}">
        <p14:creationId xmlns:p14="http://schemas.microsoft.com/office/powerpoint/2010/main" val="1072888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A3C68-0A12-41D8-8F09-665B7BB8A97C}"/>
              </a:ext>
            </a:extLst>
          </p:cNvPr>
          <p:cNvSpPr>
            <a:spLocks noGrp="1"/>
          </p:cNvSpPr>
          <p:nvPr>
            <p:ph type="title"/>
          </p:nvPr>
        </p:nvSpPr>
        <p:spPr>
          <a:xfrm>
            <a:off x="1" y="6096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Linear Probing</a:t>
            </a:r>
            <a:endParaRPr lang="ar-EG" sz="3000" dirty="0"/>
          </a:p>
        </p:txBody>
      </p:sp>
      <p:sp>
        <p:nvSpPr>
          <p:cNvPr id="3" name="Content Placeholder 2">
            <a:extLst>
              <a:ext uri="{FF2B5EF4-FFF2-40B4-BE49-F238E27FC236}">
                <a16:creationId xmlns:a16="http://schemas.microsoft.com/office/drawing/2014/main" xmlns="" id="{7BF1CC53-5094-4F73-AA7A-CEB9DD47A001}"/>
              </a:ext>
            </a:extLst>
          </p:cNvPr>
          <p:cNvSpPr>
            <a:spLocks noGrp="1"/>
          </p:cNvSpPr>
          <p:nvPr>
            <p:ph idx="1"/>
          </p:nvPr>
        </p:nvSpPr>
        <p:spPr>
          <a:xfrm>
            <a:off x="0" y="2054655"/>
            <a:ext cx="8695036"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Time Complexity</a:t>
            </a:r>
          </a:p>
          <a:p>
            <a:r>
              <a:rPr lang="en-US" sz="2400" dirty="0">
                <a:latin typeface="Times New Roman" panose="02020603050405020304" pitchFamily="18" charset="0"/>
                <a:cs typeface="Times New Roman" panose="02020603050405020304" pitchFamily="18" charset="0"/>
              </a:rPr>
              <a:t>Worst time to search an element in linear probing is </a:t>
            </a:r>
            <a:r>
              <a:rPr lang="en-US" sz="2400" dirty="0">
                <a:solidFill>
                  <a:srgbClr val="35E5F7"/>
                </a:solidFill>
                <a:latin typeface="Times New Roman" panose="02020603050405020304" pitchFamily="18" charset="0"/>
                <a:cs typeface="Times New Roman" panose="02020603050405020304" pitchFamily="18" charset="0"/>
              </a:rPr>
              <a:t>O (table size).</a:t>
            </a:r>
          </a:p>
          <a:p>
            <a:r>
              <a:rPr lang="en-US" sz="2400" dirty="0">
                <a:latin typeface="Times New Roman" panose="02020603050405020304" pitchFamily="18" charset="0"/>
                <a:cs typeface="Times New Roman" panose="02020603050405020304" pitchFamily="18" charset="0"/>
              </a:rPr>
              <a:t>This is because:</a:t>
            </a:r>
          </a:p>
          <a:p>
            <a:pPr lvl="1"/>
            <a:r>
              <a:rPr lang="en-US" sz="2400" dirty="0">
                <a:latin typeface="Times New Roman" panose="02020603050405020304" pitchFamily="18" charset="0"/>
                <a:cs typeface="Times New Roman" panose="02020603050405020304" pitchFamily="18" charset="0"/>
              </a:rPr>
              <a:t>Even if there is only one element present and all other elements are deleted.</a:t>
            </a:r>
          </a:p>
          <a:p>
            <a:pPr lvl="1"/>
            <a:r>
              <a:rPr lang="en-US" sz="2400" dirty="0">
                <a:latin typeface="Times New Roman" panose="02020603050405020304" pitchFamily="18" charset="0"/>
                <a:cs typeface="Times New Roman" panose="02020603050405020304" pitchFamily="18" charset="0"/>
              </a:rPr>
              <a:t>Then, “deleted” markers present in the hash table makes search the entire table.</a:t>
            </a:r>
            <a:endParaRPr lang="ar-E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9336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42660E-6EF8-4CFD-806D-2BA971BF1774}"/>
              </a:ext>
            </a:extLst>
          </p:cNvPr>
          <p:cNvSpPr>
            <a:spLocks noGrp="1"/>
          </p:cNvSpPr>
          <p:nvPr>
            <p:ph type="title"/>
          </p:nvPr>
        </p:nvSpPr>
        <p:spPr>
          <a:xfrm>
            <a:off x="0" y="694745"/>
            <a:ext cx="8695035" cy="763525"/>
          </a:xfrm>
        </p:spPr>
        <p:txBody>
          <a:bodyPr/>
          <a:lstStyle/>
          <a:p>
            <a:r>
              <a:rPr lang="en-US" sz="3000" b="1" dirty="0">
                <a:latin typeface="Times New Roman" panose="02020603050405020304" pitchFamily="18" charset="0"/>
                <a:cs typeface="Times New Roman" panose="02020603050405020304" pitchFamily="18" charset="0"/>
              </a:rPr>
              <a:t>Linear</a:t>
            </a:r>
            <a:r>
              <a:rPr lang="en-US" b="1"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Probing</a:t>
            </a:r>
            <a:endParaRPr lang="ar-EG" dirty="0"/>
          </a:p>
        </p:txBody>
      </p:sp>
      <p:sp>
        <p:nvSpPr>
          <p:cNvPr id="3" name="Content Placeholder 2">
            <a:extLst>
              <a:ext uri="{FF2B5EF4-FFF2-40B4-BE49-F238E27FC236}">
                <a16:creationId xmlns:a16="http://schemas.microsoft.com/office/drawing/2014/main" xmlns="" id="{2CCC7EE0-1ECE-4677-A27E-D011C72168B5}"/>
              </a:ext>
            </a:extLst>
          </p:cNvPr>
          <p:cNvSpPr>
            <a:spLocks noGrp="1"/>
          </p:cNvSpPr>
          <p:nvPr>
            <p:ph idx="1"/>
          </p:nvPr>
        </p:nvSpPr>
        <p:spPr>
          <a:xfrm>
            <a:off x="0" y="2054655"/>
            <a:ext cx="9144000" cy="3946095"/>
          </a:xfrm>
        </p:spPr>
        <p:txBody>
          <a:bodyPr>
            <a:normAutofit fontScale="40000" lnSpcReduction="20000"/>
          </a:bodyPr>
          <a:lstStyle/>
          <a:p>
            <a:pPr marL="0" indent="0">
              <a:buNone/>
            </a:pPr>
            <a:r>
              <a:rPr lang="en-US" sz="4300" b="1" dirty="0">
                <a:solidFill>
                  <a:srgbClr val="35E5F7"/>
                </a:solidFill>
                <a:latin typeface="Times New Roman" panose="02020603050405020304" pitchFamily="18" charset="0"/>
                <a:cs typeface="Times New Roman" panose="02020603050405020304" pitchFamily="18" charset="0"/>
              </a:rPr>
              <a:t>Advantage</a:t>
            </a:r>
            <a:r>
              <a:rPr lang="en-US" sz="4300" dirty="0">
                <a:solidFill>
                  <a:srgbClr val="35E5F7"/>
                </a:solidFill>
                <a:latin typeface="Times New Roman" panose="02020603050405020304" pitchFamily="18" charset="0"/>
                <a:cs typeface="Times New Roman" panose="02020603050405020304" pitchFamily="18" charset="0"/>
              </a:rPr>
              <a:t>:</a:t>
            </a:r>
          </a:p>
          <a:p>
            <a:r>
              <a:rPr lang="en-US" sz="4300" dirty="0">
                <a:latin typeface="Times New Roman" panose="02020603050405020304" pitchFamily="18" charset="0"/>
                <a:cs typeface="Times New Roman" panose="02020603050405020304" pitchFamily="18" charset="0"/>
              </a:rPr>
              <a:t>It is easy to compute.</a:t>
            </a:r>
          </a:p>
          <a:p>
            <a:r>
              <a:rPr lang="en-US" sz="4300" dirty="0">
                <a:latin typeface="Times New Roman" panose="02020603050405020304" pitchFamily="18" charset="0"/>
                <a:cs typeface="Times New Roman" panose="02020603050405020304" pitchFamily="18" charset="0"/>
              </a:rPr>
              <a:t>Best cache performance.</a:t>
            </a:r>
          </a:p>
          <a:p>
            <a:r>
              <a:rPr lang="en-US" sz="4300" dirty="0">
                <a:latin typeface="Times New Roman" panose="02020603050405020304" pitchFamily="18" charset="0"/>
                <a:cs typeface="Times New Roman" panose="02020603050405020304" pitchFamily="18" charset="0"/>
              </a:rPr>
              <a:t>We have solve the issue of extra memory </a:t>
            </a:r>
          </a:p>
          <a:p>
            <a:pPr marL="0" indent="0">
              <a:buNone/>
            </a:pPr>
            <a:r>
              <a:rPr lang="en-US" sz="4300" dirty="0">
                <a:latin typeface="Times New Roman" panose="02020603050405020304" pitchFamily="18" charset="0"/>
                <a:cs typeface="Times New Roman" panose="02020603050405020304" pitchFamily="18" charset="0"/>
              </a:rPr>
              <a:t>       and utilize the available memory in the hash table </a:t>
            </a:r>
          </a:p>
          <a:p>
            <a:pPr marL="0" indent="0">
              <a:buNone/>
            </a:pPr>
            <a:endParaRPr lang="en-US" sz="4300" dirty="0">
              <a:latin typeface="Times New Roman" panose="02020603050405020304" pitchFamily="18" charset="0"/>
              <a:cs typeface="Times New Roman" panose="02020603050405020304" pitchFamily="18" charset="0"/>
            </a:endParaRPr>
          </a:p>
          <a:p>
            <a:pPr marL="0" indent="0">
              <a:buNone/>
            </a:pPr>
            <a:r>
              <a:rPr lang="en-US" sz="4300" b="1" dirty="0">
                <a:solidFill>
                  <a:srgbClr val="35E5F7"/>
                </a:solidFill>
                <a:latin typeface="Times New Roman" panose="02020603050405020304" pitchFamily="18" charset="0"/>
                <a:cs typeface="Times New Roman" panose="02020603050405020304" pitchFamily="18" charset="0"/>
              </a:rPr>
              <a:t>Disadvantage</a:t>
            </a:r>
            <a:r>
              <a:rPr lang="en-US" sz="4300" dirty="0">
                <a:solidFill>
                  <a:srgbClr val="35E5F7"/>
                </a:solidFill>
                <a:latin typeface="Times New Roman" panose="02020603050405020304" pitchFamily="18" charset="0"/>
                <a:cs typeface="Times New Roman" panose="02020603050405020304" pitchFamily="18" charset="0"/>
              </a:rPr>
              <a:t>:</a:t>
            </a:r>
          </a:p>
          <a:p>
            <a:pPr marL="0" indent="0">
              <a:buNone/>
            </a:pPr>
            <a:r>
              <a:rPr lang="en-US" sz="4300" b="1" dirty="0">
                <a:latin typeface="Times New Roman" panose="02020603050405020304" pitchFamily="18" charset="0"/>
                <a:cs typeface="Times New Roman" panose="02020603050405020304" pitchFamily="18" charset="0"/>
              </a:rPr>
              <a:t>Primary Clustering:</a:t>
            </a:r>
            <a:r>
              <a:rPr lang="en-US" sz="4300" dirty="0">
                <a:solidFill>
                  <a:srgbClr val="35E5F7"/>
                </a:solidFill>
                <a:latin typeface="Times New Roman" panose="02020603050405020304" pitchFamily="18" charset="0"/>
                <a:cs typeface="Times New Roman" panose="02020603050405020304" pitchFamily="18" charset="0"/>
              </a:rPr>
              <a:t> </a:t>
            </a:r>
          </a:p>
          <a:p>
            <a:r>
              <a:rPr lang="en-US" sz="4300" dirty="0">
                <a:latin typeface="Times New Roman" panose="02020603050405020304" pitchFamily="18" charset="0"/>
                <a:cs typeface="Times New Roman" panose="02020603050405020304" pitchFamily="18" charset="0"/>
              </a:rPr>
              <a:t>The main problem with linear probing is clustering.</a:t>
            </a:r>
          </a:p>
          <a:p>
            <a:r>
              <a:rPr lang="en-US" sz="4300" dirty="0">
                <a:latin typeface="Times New Roman" panose="02020603050405020304" pitchFamily="18" charset="0"/>
                <a:cs typeface="Times New Roman" panose="02020603050405020304" pitchFamily="18" charset="0"/>
              </a:rPr>
              <a:t>Many consecutive elements form groups.</a:t>
            </a:r>
          </a:p>
          <a:p>
            <a:r>
              <a:rPr lang="en-US" sz="4300" dirty="0">
                <a:latin typeface="Times New Roman" panose="02020603050405020304" pitchFamily="18" charset="0"/>
                <a:cs typeface="Times New Roman" panose="02020603050405020304" pitchFamily="18" charset="0"/>
              </a:rPr>
              <a:t>Then, it takes time to search an element or to find an empty bucket.</a:t>
            </a:r>
          </a:p>
          <a:p>
            <a:r>
              <a:rPr lang="en-US" sz="4300" dirty="0">
                <a:latin typeface="Times New Roman" panose="02020603050405020304" pitchFamily="18" charset="0"/>
                <a:cs typeface="Times New Roman" panose="02020603050405020304" pitchFamily="18" charset="0"/>
              </a:rPr>
              <a:t>As long as table is big enough, a free cell can always be found, </a:t>
            </a:r>
          </a:p>
          <a:p>
            <a:pPr marL="0" indent="0">
              <a:buNone/>
            </a:pPr>
            <a:r>
              <a:rPr lang="en-US" sz="4300" dirty="0">
                <a:latin typeface="Times New Roman" panose="02020603050405020304" pitchFamily="18" charset="0"/>
                <a:cs typeface="Times New Roman" panose="02020603050405020304" pitchFamily="18" charset="0"/>
              </a:rPr>
              <a:t>      but the time to do so can get quite large	</a:t>
            </a:r>
          </a:p>
          <a:p>
            <a:pPr marL="0" indent="0">
              <a:buNone/>
            </a:pPr>
            <a:r>
              <a:rPr lang="en-US" dirty="0">
                <a:solidFill>
                  <a:srgbClr val="FF0000"/>
                </a:solidFill>
              </a:rPr>
              <a:t>	</a:t>
            </a:r>
          </a:p>
          <a:p>
            <a:pPr marL="0" indent="0">
              <a:buNone/>
            </a:pPr>
            <a:endParaRPr lang="en-US" dirty="0">
              <a:solidFill>
                <a:srgbClr val="FF0000"/>
              </a:solidFill>
            </a:endParaRPr>
          </a:p>
          <a:p>
            <a:pPr marL="0" indent="0">
              <a:buNone/>
            </a:pPr>
            <a:endParaRPr lang="ar-EG" dirty="0"/>
          </a:p>
        </p:txBody>
      </p:sp>
      <p:pic>
        <p:nvPicPr>
          <p:cNvPr id="5" name="Picture 4">
            <a:extLst>
              <a:ext uri="{FF2B5EF4-FFF2-40B4-BE49-F238E27FC236}">
                <a16:creationId xmlns:a16="http://schemas.microsoft.com/office/drawing/2014/main" xmlns="" id="{51576795-7050-4C01-8BA0-12353D1AA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166" y="2273911"/>
            <a:ext cx="1921669" cy="3507581"/>
          </a:xfrm>
          <a:prstGeom prst="rect">
            <a:avLst/>
          </a:prstGeom>
        </p:spPr>
      </p:pic>
    </p:spTree>
    <p:extLst>
      <p:ext uri="{BB962C8B-B14F-4D97-AF65-F5344CB8AC3E}">
        <p14:creationId xmlns:p14="http://schemas.microsoft.com/office/powerpoint/2010/main" val="98636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7EA407-207B-4D28-AF8C-C982D9544EED}"/>
              </a:ext>
            </a:extLst>
          </p:cNvPr>
          <p:cNvSpPr>
            <a:spLocks noGrp="1"/>
          </p:cNvSpPr>
          <p:nvPr>
            <p:ph idx="1"/>
          </p:nvPr>
        </p:nvSpPr>
        <p:spPr>
          <a:xfrm>
            <a:off x="0" y="2054656"/>
            <a:ext cx="9144000" cy="3946095"/>
          </a:xfrm>
        </p:spPr>
        <p:txBody>
          <a:bodyPr>
            <a:normAutofit/>
          </a:bodyPr>
          <a:lstStyle/>
          <a:p>
            <a:pPr marL="0" indent="0" fontAlgn="base">
              <a:buNone/>
            </a:pPr>
            <a:r>
              <a:rPr lang="en-US" sz="2400" dirty="0">
                <a:solidFill>
                  <a:srgbClr val="35E5F7"/>
                </a:solidFill>
                <a:latin typeface="Times New Roman" panose="02020603050405020304" pitchFamily="18" charset="0"/>
                <a:cs typeface="Times New Roman" panose="02020603050405020304" pitchFamily="18" charset="0"/>
              </a:rPr>
              <a:t>In quadratic probing:</a:t>
            </a:r>
          </a:p>
          <a:p>
            <a:pPr fontAlgn="base"/>
            <a:r>
              <a:rPr lang="en-US" sz="2400" dirty="0">
                <a:latin typeface="Times New Roman" panose="02020603050405020304" pitchFamily="18" charset="0"/>
                <a:cs typeface="Times New Roman" panose="02020603050405020304" pitchFamily="18" charset="0"/>
              </a:rPr>
              <a:t>When collision occurs, we probe for 𝑖^2 </a:t>
            </a:r>
            <a:r>
              <a:rPr lang="en-US" sz="24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bucket in 𝑖^𝑡ℎ iteration.</a:t>
            </a:r>
          </a:p>
          <a:p>
            <a:pPr fontAlgn="base"/>
            <a:r>
              <a:rPr lang="en-US" sz="2400" dirty="0">
                <a:latin typeface="Times New Roman" panose="02020603050405020304" pitchFamily="18" charset="0"/>
                <a:cs typeface="Times New Roman" panose="02020603050405020304" pitchFamily="18" charset="0"/>
              </a:rPr>
              <a:t>We keep probing until an empty bucket is found.</a:t>
            </a:r>
          </a:p>
          <a:p>
            <a:pPr marL="0" indent="0" algn="ctr" fontAlgn="base">
              <a:buNone/>
            </a:pPr>
            <a:endParaRPr lang="pt-BR" sz="2400" dirty="0">
              <a:solidFill>
                <a:srgbClr val="000000"/>
              </a:solidFill>
              <a:latin typeface="Times New Roman" panose="02020603050405020304" pitchFamily="18" charset="0"/>
              <a:cs typeface="Times New Roman" panose="02020603050405020304" pitchFamily="18" charset="0"/>
            </a:endParaRPr>
          </a:p>
          <a:p>
            <a:pPr marL="0" indent="0" algn="ctr" fontAlgn="base">
              <a:buNone/>
            </a:pPr>
            <a:r>
              <a:rPr lang="pt-BR" sz="2400" dirty="0">
                <a:solidFill>
                  <a:srgbClr val="000000"/>
                </a:solidFill>
                <a:latin typeface="Times New Roman" panose="02020603050405020304" pitchFamily="18" charset="0"/>
                <a:cs typeface="Times New Roman" panose="02020603050405020304" pitchFamily="18" charset="0"/>
              </a:rPr>
              <a:t>h(k,i) = (h′(k) + f(i) ) mod m</a:t>
            </a:r>
            <a:endParaRPr lang="en-US" sz="2400" dirty="0">
              <a:solidFill>
                <a:srgbClr val="303030"/>
              </a:solidFill>
              <a:latin typeface="Times New Roman" panose="02020603050405020304" pitchFamily="18" charset="0"/>
              <a:cs typeface="Times New Roman" panose="02020603050405020304" pitchFamily="18" charset="0"/>
            </a:endParaRPr>
          </a:p>
          <a:p>
            <a:pPr marL="0" indent="0" fontAlgn="base">
              <a:buNone/>
            </a:pPr>
            <a:endParaRPr lang="en-US" sz="3000" dirty="0">
              <a:solidFill>
                <a:srgbClr val="30303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A9F365A7-448C-49C5-A2A0-67328EFC5DE7}"/>
              </a:ext>
            </a:extLst>
          </p:cNvPr>
          <p:cNvSpPr txBox="1"/>
          <p:nvPr/>
        </p:nvSpPr>
        <p:spPr>
          <a:xfrm>
            <a:off x="6320431" y="4860549"/>
            <a:ext cx="869674" cy="507831"/>
          </a:xfrm>
          <a:prstGeom prst="rect">
            <a:avLst/>
          </a:prstGeom>
          <a:noFill/>
        </p:spPr>
        <p:txBody>
          <a:bodyPr wrap="square" rtlCol="1">
            <a:spAutoFit/>
          </a:bodyPr>
          <a:lstStyle/>
          <a:p>
            <a:pPr algn="ctr"/>
            <a:r>
              <a:rPr lang="en-US" altLang="ar-EG" sz="1350" dirty="0">
                <a:solidFill>
                  <a:prstClr val="black"/>
                </a:solidFill>
                <a:latin typeface="Times New Roman" panose="02020603050405020304" pitchFamily="18" charset="0"/>
                <a:cs typeface="Times New Roman" panose="02020603050405020304" pitchFamily="18" charset="0"/>
              </a:rPr>
              <a:t>Table Size</a:t>
            </a:r>
          </a:p>
        </p:txBody>
      </p:sp>
      <p:cxnSp>
        <p:nvCxnSpPr>
          <p:cNvPr id="7" name="Straight Arrow Connector 6">
            <a:extLst>
              <a:ext uri="{FF2B5EF4-FFF2-40B4-BE49-F238E27FC236}">
                <a16:creationId xmlns:a16="http://schemas.microsoft.com/office/drawing/2014/main" xmlns="" id="{24520C93-C06A-46F5-AF52-034FF590E21E}"/>
              </a:ext>
            </a:extLst>
          </p:cNvPr>
          <p:cNvCxnSpPr/>
          <p:nvPr/>
        </p:nvCxnSpPr>
        <p:spPr>
          <a:xfrm>
            <a:off x="5827436" y="4260763"/>
            <a:ext cx="577025" cy="529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106635E8-2C4D-440D-838F-41080DBC2F5E}"/>
              </a:ext>
            </a:extLst>
          </p:cNvPr>
          <p:cNvCxnSpPr>
            <a:cxnSpLocks/>
          </p:cNvCxnSpPr>
          <p:nvPr/>
        </p:nvCxnSpPr>
        <p:spPr>
          <a:xfrm>
            <a:off x="5057692" y="4298676"/>
            <a:ext cx="125128" cy="555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074D40A0-49AB-456A-B941-17ED0E693606}"/>
              </a:ext>
            </a:extLst>
          </p:cNvPr>
          <p:cNvCxnSpPr/>
          <p:nvPr/>
        </p:nvCxnSpPr>
        <p:spPr>
          <a:xfrm flipH="1">
            <a:off x="3655771" y="4315469"/>
            <a:ext cx="228855" cy="47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589F59B6-8025-46A4-9D0A-22C9C7143DEB}"/>
              </a:ext>
            </a:extLst>
          </p:cNvPr>
          <p:cNvSpPr txBox="1"/>
          <p:nvPr/>
        </p:nvSpPr>
        <p:spPr>
          <a:xfrm>
            <a:off x="4873534" y="4863348"/>
            <a:ext cx="869674" cy="507831"/>
          </a:xfrm>
          <a:prstGeom prst="rect">
            <a:avLst/>
          </a:prstGeom>
          <a:noFill/>
        </p:spPr>
        <p:txBody>
          <a:bodyPr wrap="square" rtlCol="1">
            <a:spAutoFit/>
          </a:bodyPr>
          <a:lstStyle/>
          <a:p>
            <a:pPr algn="ctr"/>
            <a:r>
              <a:rPr lang="en-US" sz="1350" dirty="0">
                <a:solidFill>
                  <a:prstClr val="black"/>
                </a:solidFill>
                <a:latin typeface="Times New Roman" panose="02020603050405020304" pitchFamily="18" charset="0"/>
                <a:cs typeface="Times New Roman" panose="02020603050405020304" pitchFamily="18" charset="0"/>
              </a:rPr>
              <a:t>Iteration sequence</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F1C4491A-3B46-477F-8EB0-9CF44D305CBE}"/>
              </a:ext>
            </a:extLst>
          </p:cNvPr>
          <p:cNvSpPr txBox="1"/>
          <p:nvPr/>
        </p:nvSpPr>
        <p:spPr>
          <a:xfrm>
            <a:off x="2919640" y="4860549"/>
            <a:ext cx="1170333" cy="507831"/>
          </a:xfrm>
          <a:prstGeom prst="rect">
            <a:avLst/>
          </a:prstGeom>
          <a:noFill/>
        </p:spPr>
        <p:txBody>
          <a:bodyPr wrap="square" rtlCol="1">
            <a:spAutoFit/>
          </a:bodyPr>
          <a:lstStyle/>
          <a:p>
            <a:pPr algn="ctr"/>
            <a:r>
              <a:rPr lang="en-US" sz="1350" dirty="0">
                <a:solidFill>
                  <a:prstClr val="black"/>
                </a:solidFill>
                <a:latin typeface="Times New Roman" panose="02020603050405020304" pitchFamily="18" charset="0"/>
                <a:cs typeface="Times New Roman" panose="02020603050405020304" pitchFamily="18" charset="0"/>
              </a:rPr>
              <a:t>Ordinary hash function</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2252CD7B-6D5C-4B11-914A-B3A0705B0F17}"/>
              </a:ext>
            </a:extLst>
          </p:cNvPr>
          <p:cNvSpPr txBox="1"/>
          <p:nvPr/>
        </p:nvSpPr>
        <p:spPr>
          <a:xfrm>
            <a:off x="2707377" y="5558082"/>
            <a:ext cx="3613055" cy="300082"/>
          </a:xfrm>
          <a:prstGeom prst="rect">
            <a:avLst/>
          </a:prstGeom>
          <a:noFill/>
        </p:spPr>
        <p:txBody>
          <a:bodyPr wrap="square" rtlCol="1">
            <a:spAutoFit/>
          </a:bodyPr>
          <a:lstStyle/>
          <a:p>
            <a:r>
              <a:rPr lang="en-US" sz="1350" dirty="0">
                <a:solidFill>
                  <a:srgbClr val="3B3835"/>
                </a:solidFill>
                <a:latin typeface="Times New Roman" panose="02020603050405020304" pitchFamily="18" charset="0"/>
                <a:cs typeface="Times New Roman" panose="02020603050405020304" pitchFamily="18" charset="0"/>
              </a:rPr>
              <a:t>i.e. f is a linear function of </a:t>
            </a:r>
            <a:r>
              <a:rPr lang="en-US" sz="1350" dirty="0" err="1">
                <a:solidFill>
                  <a:srgbClr val="3B3835"/>
                </a:solidFill>
                <a:latin typeface="Times New Roman" panose="02020603050405020304" pitchFamily="18" charset="0"/>
                <a:cs typeface="Times New Roman" panose="02020603050405020304" pitchFamily="18" charset="0"/>
              </a:rPr>
              <a:t>i</a:t>
            </a:r>
            <a:r>
              <a:rPr lang="en-US" sz="1350" dirty="0">
                <a:solidFill>
                  <a:srgbClr val="3B3835"/>
                </a:solidFill>
                <a:latin typeface="Times New Roman" panose="02020603050405020304" pitchFamily="18" charset="0"/>
                <a:cs typeface="Times New Roman" panose="02020603050405020304" pitchFamily="18" charset="0"/>
              </a:rPr>
              <a:t>, typically f(</a:t>
            </a:r>
            <a:r>
              <a:rPr lang="en-US" sz="1350" dirty="0" err="1">
                <a:solidFill>
                  <a:srgbClr val="3B3835"/>
                </a:solidFill>
                <a:latin typeface="Times New Roman" panose="02020603050405020304" pitchFamily="18" charset="0"/>
                <a:cs typeface="Times New Roman" panose="02020603050405020304" pitchFamily="18" charset="0"/>
              </a:rPr>
              <a:t>i</a:t>
            </a:r>
            <a:r>
              <a:rPr lang="en-US" sz="1350" dirty="0">
                <a:solidFill>
                  <a:srgbClr val="3B3835"/>
                </a:solidFill>
                <a:latin typeface="Times New Roman" panose="02020603050405020304" pitchFamily="18" charset="0"/>
                <a:cs typeface="Times New Roman" panose="02020603050405020304" pitchFamily="18" charset="0"/>
              </a:rPr>
              <a:t>)= 𝑖^2</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4" name="Title 1"/>
          <p:cNvSpPr>
            <a:spLocks noGrp="1"/>
          </p:cNvSpPr>
          <p:nvPr>
            <p:ph type="title"/>
          </p:nvPr>
        </p:nvSpPr>
        <p:spPr>
          <a:xfrm>
            <a:off x="0" y="58546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p>
        </p:txBody>
      </p:sp>
    </p:spTree>
    <p:extLst>
      <p:ext uri="{BB962C8B-B14F-4D97-AF65-F5344CB8AC3E}">
        <p14:creationId xmlns:p14="http://schemas.microsoft.com/office/powerpoint/2010/main" val="13934606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1C6876-9007-48BD-908D-61B265530463}"/>
              </a:ext>
            </a:extLst>
          </p:cNvPr>
          <p:cNvSpPr>
            <a:spLocks noGrp="1"/>
          </p:cNvSpPr>
          <p:nvPr>
            <p:ph idx="1"/>
          </p:nvPr>
        </p:nvSpPr>
        <p:spPr>
          <a:xfrm>
            <a:off x="0" y="2003662"/>
            <a:ext cx="9144000" cy="3997088"/>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let </a:t>
            </a:r>
            <a:r>
              <a:rPr lang="en-US" sz="1800" b="1" dirty="0">
                <a:solidFill>
                  <a:srgbClr val="35E5F7"/>
                </a:solidFill>
                <a:latin typeface="Times New Roman" panose="02020603050405020304" pitchFamily="18" charset="0"/>
                <a:cs typeface="Times New Roman" panose="02020603050405020304" pitchFamily="18" charset="0"/>
              </a:rPr>
              <a:t>hash(x)</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 the slot index computed using a hash function and </a:t>
            </a:r>
            <a:r>
              <a:rPr lang="en-US" sz="1800" b="1" dirty="0">
                <a:solidFill>
                  <a:srgbClr val="35E5F7"/>
                </a:solidFill>
                <a:latin typeface="Times New Roman" panose="02020603050405020304" pitchFamily="18" charset="0"/>
                <a:cs typeface="Times New Roman" panose="02020603050405020304" pitchFamily="18" charset="0"/>
              </a:rPr>
              <a:t>M</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 the table size</a:t>
            </a:r>
          </a:p>
          <a:p>
            <a:pPr lvl="1"/>
            <a:r>
              <a:rPr lang="en-US" sz="1800" dirty="0">
                <a:latin typeface="Times New Roman" panose="02020603050405020304" pitchFamily="18" charset="0"/>
                <a:cs typeface="Times New Roman" panose="02020603050405020304" pitchFamily="18" charset="0"/>
              </a:rPr>
              <a:t>If slot hash(x) % M is full, then we try (hash(x) + 1*1) % M</a:t>
            </a:r>
          </a:p>
          <a:p>
            <a:pPr lvl="1"/>
            <a:r>
              <a:rPr lang="en-US" sz="1800" dirty="0">
                <a:latin typeface="Times New Roman" panose="02020603050405020304" pitchFamily="18" charset="0"/>
                <a:cs typeface="Times New Roman" panose="02020603050405020304" pitchFamily="18" charset="0"/>
              </a:rPr>
              <a:t>If (hash(x) + 1*1) % M is also full, then we try (hash(x) + 2*2) % M</a:t>
            </a:r>
          </a:p>
          <a:p>
            <a:pPr lvl="1"/>
            <a:r>
              <a:rPr lang="en-US" sz="1800" dirty="0">
                <a:latin typeface="Times New Roman" panose="02020603050405020304" pitchFamily="18" charset="0"/>
                <a:cs typeface="Times New Roman" panose="02020603050405020304" pitchFamily="18" charset="0"/>
              </a:rPr>
              <a:t>If (hash(x) + 2*2) % Mis also full, then we try (hash(x) + 3*3) % M </a:t>
            </a:r>
          </a:p>
          <a:p>
            <a:pPr lvl="2"/>
            <a:r>
              <a:rPr lang="en-US" sz="1800" dirty="0">
                <a:latin typeface="Times New Roman" panose="02020603050405020304" pitchFamily="18" charset="0"/>
                <a:cs typeface="Times New Roman" panose="02020603050405020304" pitchFamily="18" charset="0"/>
              </a:rPr>
              <a:t>And so on …………………………………</a:t>
            </a:r>
          </a:p>
          <a:p>
            <a:pPr marL="0" indent="0">
              <a:buNone/>
            </a:pPr>
            <a:r>
              <a:rPr lang="en-US" altLang="ar-EG" sz="1800" dirty="0">
                <a:latin typeface="Times New Roman" panose="02020603050405020304" pitchFamily="18" charset="0"/>
                <a:cs typeface="Times New Roman" panose="02020603050405020304" pitchFamily="18" charset="0"/>
              </a:rPr>
              <a:t>Probe sequence:</a:t>
            </a:r>
          </a:p>
          <a:p>
            <a:pPr lvl="1" eaLnBrk="1" hangingPunct="1">
              <a:buFontTx/>
              <a:buNone/>
            </a:pPr>
            <a:r>
              <a:rPr lang="en-US" altLang="ar-EG" sz="1800" dirty="0">
                <a:latin typeface="Times New Roman" panose="02020603050405020304" pitchFamily="18" charset="0"/>
                <a:cs typeface="Times New Roman" panose="02020603050405020304" pitchFamily="18" charset="0"/>
              </a:rPr>
              <a:t>   0</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h(k) mod m</a:t>
            </a:r>
          </a:p>
          <a:p>
            <a:pPr lvl="1" eaLnBrk="1" hangingPunct="1">
              <a:buFontTx/>
              <a:buNone/>
            </a:pPr>
            <a:r>
              <a:rPr lang="en-US" altLang="ar-EG" sz="1800" dirty="0">
                <a:latin typeface="Times New Roman" panose="02020603050405020304" pitchFamily="18" charset="0"/>
                <a:cs typeface="Times New Roman" panose="02020603050405020304" pitchFamily="18" charset="0"/>
              </a:rPr>
              <a:t>	1</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(h(k) + 1*1) mod m</a:t>
            </a:r>
          </a:p>
          <a:p>
            <a:pPr lvl="1" eaLnBrk="1" hangingPunct="1">
              <a:buFontTx/>
              <a:buNone/>
            </a:pPr>
            <a:r>
              <a:rPr lang="en-US" altLang="ar-EG" sz="1800" dirty="0">
                <a:latin typeface="Times New Roman" panose="02020603050405020304" pitchFamily="18" charset="0"/>
                <a:cs typeface="Times New Roman" panose="02020603050405020304" pitchFamily="18" charset="0"/>
              </a:rPr>
              <a:t>	2</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(h(k) + 2*2) mod m </a:t>
            </a:r>
          </a:p>
          <a:p>
            <a:pPr lvl="1" eaLnBrk="1" hangingPunct="1">
              <a:buFontTx/>
              <a:buNone/>
            </a:pPr>
            <a:r>
              <a:rPr lang="en-US" altLang="ar-EG" sz="1800" dirty="0">
                <a:latin typeface="Times New Roman" panose="02020603050405020304" pitchFamily="18" charset="0"/>
                <a:cs typeface="Times New Roman" panose="02020603050405020304" pitchFamily="18" charset="0"/>
              </a:rPr>
              <a:t>                   . . .</a:t>
            </a:r>
          </a:p>
          <a:p>
            <a:pPr lvl="1" eaLnBrk="1" hangingPunct="1">
              <a:buFontTx/>
              <a:buNone/>
            </a:pPr>
            <a:r>
              <a:rPr lang="en-US" altLang="ar-EG" sz="1800" dirty="0">
                <a:latin typeface="Times New Roman" panose="02020603050405020304" pitchFamily="18" charset="0"/>
                <a:cs typeface="Times New Roman" panose="02020603050405020304" pitchFamily="18" charset="0"/>
              </a:rPr>
              <a:t>	</a:t>
            </a:r>
            <a:r>
              <a:rPr lang="en-US" altLang="ar-EG" sz="1800" dirty="0" err="1">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en-US" altLang="ar-EG" sz="1800" baseline="30000" dirty="0" err="1">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t>
            </a:r>
            <a:r>
              <a:rPr lang="en-US" altLang="ar-EG" sz="1800" dirty="0">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probe = (h(k) +</a:t>
            </a:r>
            <a:r>
              <a:rPr lang="en-US" altLang="ar-EG" sz="1800" dirty="0" err="1">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en-US" altLang="ar-EG" sz="1800" dirty="0">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altLang="ar-EG" sz="1800" dirty="0" err="1">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en-US" altLang="ar-EG" sz="1800" dirty="0">
                <a:ln w="0"/>
                <a:solidFill>
                  <a:srgbClr val="35E5F7"/>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mod m </a:t>
            </a:r>
          </a:p>
        </p:txBody>
      </p:sp>
      <p:sp>
        <p:nvSpPr>
          <p:cNvPr id="5" name="Title 1"/>
          <p:cNvSpPr>
            <a:spLocks noGrp="1"/>
          </p:cNvSpPr>
          <p:nvPr>
            <p:ph type="title"/>
          </p:nvPr>
        </p:nvSpPr>
        <p:spPr>
          <a:xfrm>
            <a:off x="0" y="6858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p>
        </p:txBody>
      </p:sp>
    </p:spTree>
    <p:extLst>
      <p:ext uri="{BB962C8B-B14F-4D97-AF65-F5344CB8AC3E}">
        <p14:creationId xmlns:p14="http://schemas.microsoft.com/office/powerpoint/2010/main" val="184081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20851"/>
            <a:ext cx="8695035" cy="916229"/>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 </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Let us consider a simple hash function as </a:t>
            </a:r>
          </a:p>
          <a:p>
            <a:pPr marL="0" indent="0">
              <a:buNone/>
            </a:pPr>
            <a:r>
              <a:rPr lang="en-US" sz="2200" dirty="0">
                <a:latin typeface="Times New Roman" panose="02020603050405020304" pitchFamily="18" charset="0"/>
                <a:cs typeface="Times New Roman" panose="02020603050405020304" pitchFamily="18" charset="0"/>
              </a:rPr>
              <a:t>“key mod 11” and sequence of keys as (7,36,18,62).</a:t>
            </a:r>
          </a:p>
          <a:p>
            <a:r>
              <a:rPr lang="en-US" sz="2200" dirty="0">
                <a:latin typeface="Times New Roman" panose="02020603050405020304" pitchFamily="18" charset="0"/>
                <a:cs typeface="Times New Roman" panose="02020603050405020304" pitchFamily="18" charset="0"/>
              </a:rPr>
              <a:t>Insert (7):</a:t>
            </a:r>
          </a:p>
          <a:p>
            <a:pPr lvl="1"/>
            <a:r>
              <a:rPr lang="en-US" sz="2200" dirty="0">
                <a:latin typeface="Times New Roman" panose="02020603050405020304" pitchFamily="18" charset="0"/>
                <a:cs typeface="Times New Roman" panose="02020603050405020304" pitchFamily="18" charset="0"/>
              </a:rPr>
              <a:t>h0(7) = ((7+0*0)mod 11) = 7 </a:t>
            </a:r>
          </a:p>
          <a:p>
            <a:r>
              <a:rPr lang="en-US" sz="2200" dirty="0">
                <a:latin typeface="Times New Roman" panose="02020603050405020304" pitchFamily="18" charset="0"/>
                <a:cs typeface="Times New Roman" panose="02020603050405020304" pitchFamily="18" charset="0"/>
              </a:rPr>
              <a:t>Insert (36):</a:t>
            </a:r>
          </a:p>
          <a:p>
            <a:pPr lvl="1"/>
            <a:r>
              <a:rPr lang="en-US" sz="2200" dirty="0">
                <a:latin typeface="Times New Roman" panose="02020603050405020304" pitchFamily="18" charset="0"/>
                <a:cs typeface="Times New Roman" panose="02020603050405020304" pitchFamily="18" charset="0"/>
              </a:rPr>
              <a:t>h0(36) = ((36+0*0)mod 11) = 3 </a:t>
            </a:r>
          </a:p>
          <a:p>
            <a:pPr lvl="1"/>
            <a:endParaRPr lang="en-US" b="0" i="0" dirty="0">
              <a:effectLst/>
              <a:latin typeface="urw-din"/>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3983909061"/>
              </p:ext>
            </p:extLst>
          </p:nvPr>
        </p:nvGraphicFramePr>
        <p:xfrm>
          <a:off x="6490253" y="2795380"/>
          <a:ext cx="881267" cy="3101340"/>
        </p:xfrm>
        <a:graphic>
          <a:graphicData uri="http://schemas.openxmlformats.org/drawingml/2006/table">
            <a:tbl>
              <a:tblPr rtl="1" firstRow="1" bandRow="1">
                <a:tableStyleId>{5940675A-B579-460E-94D1-54222C63F5DA}</a:tableStyleId>
              </a:tblPr>
              <a:tblGrid>
                <a:gridCol w="518094">
                  <a:extLst>
                    <a:ext uri="{9D8B030D-6E8A-4147-A177-3AD203B41FA5}">
                      <a16:colId xmlns:a16="http://schemas.microsoft.com/office/drawing/2014/main" xmlns="" val="3733736658"/>
                    </a:ext>
                  </a:extLst>
                </a:gridCol>
                <a:gridCol w="363173">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4958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7370BF56-2E5C-403B-A4EE-6A122D7E6D2A}"/>
              </a:ext>
            </a:extLst>
          </p:cNvPr>
          <p:cNvSpPr txBox="1"/>
          <p:nvPr/>
        </p:nvSpPr>
        <p:spPr>
          <a:xfrm>
            <a:off x="7371520" y="4724942"/>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45B4FCC6-5CB1-4BB6-A777-2541C4B0E447}"/>
              </a:ext>
            </a:extLst>
          </p:cNvPr>
          <p:cNvSpPr txBox="1"/>
          <p:nvPr/>
        </p:nvSpPr>
        <p:spPr>
          <a:xfrm>
            <a:off x="7371520" y="3581221"/>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xmlns="" id="{86FDD8F3-494C-4480-BE58-58404AE83FC1}"/>
              </a:ext>
            </a:extLst>
          </p:cNvPr>
          <p:cNvCxnSpPr/>
          <p:nvPr/>
        </p:nvCxnSpPr>
        <p:spPr>
          <a:xfrm>
            <a:off x="6192079" y="3719721"/>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3D9B498B-9E66-4D2D-A417-5D26377E593F}"/>
              </a:ext>
            </a:extLst>
          </p:cNvPr>
          <p:cNvCxnSpPr/>
          <p:nvPr/>
        </p:nvCxnSpPr>
        <p:spPr>
          <a:xfrm>
            <a:off x="6117535" y="4863442"/>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xmlns="" id="{63752F5B-F660-42E5-A70C-438FDAFD76BA}"/>
              </a:ext>
            </a:extLst>
          </p:cNvPr>
          <p:cNvSpPr txBox="1"/>
          <p:nvPr/>
        </p:nvSpPr>
        <p:spPr>
          <a:xfrm>
            <a:off x="5630926" y="4724942"/>
            <a:ext cx="685800" cy="300082"/>
          </a:xfrm>
          <a:prstGeom prst="rect">
            <a:avLst/>
          </a:prstGeom>
          <a:noFill/>
        </p:spPr>
        <p:txBody>
          <a:bodyPr wrap="square" rtlCol="1">
            <a:spAutoFit/>
          </a:bodyPr>
          <a:lstStyle/>
          <a:p>
            <a:r>
              <a:rPr lang="en-US" sz="1350" dirty="0">
                <a:solidFill>
                  <a:prstClr val="black"/>
                </a:solidFill>
              </a:rPr>
              <a:t>h0(7)</a:t>
            </a:r>
            <a:endParaRPr lang="ar-EG" sz="1350" dirty="0">
              <a:solidFill>
                <a:prstClr val="black"/>
              </a:solidFill>
            </a:endParaRPr>
          </a:p>
        </p:txBody>
      </p:sp>
      <p:sp>
        <p:nvSpPr>
          <p:cNvPr id="19" name="TextBox 18">
            <a:extLst>
              <a:ext uri="{FF2B5EF4-FFF2-40B4-BE49-F238E27FC236}">
                <a16:creationId xmlns:a16="http://schemas.microsoft.com/office/drawing/2014/main" xmlns="" id="{FB9AE5D4-B2CE-4918-9022-AFD1525A92FD}"/>
              </a:ext>
            </a:extLst>
          </p:cNvPr>
          <p:cNvSpPr txBox="1"/>
          <p:nvPr/>
        </p:nvSpPr>
        <p:spPr>
          <a:xfrm>
            <a:off x="5640865" y="3571932"/>
            <a:ext cx="685800" cy="300082"/>
          </a:xfrm>
          <a:prstGeom prst="rect">
            <a:avLst/>
          </a:prstGeom>
          <a:noFill/>
        </p:spPr>
        <p:txBody>
          <a:bodyPr wrap="square" rtlCol="1">
            <a:spAutoFit/>
          </a:bodyPr>
          <a:lstStyle/>
          <a:p>
            <a:r>
              <a:rPr lang="en-US" sz="1350" dirty="0">
                <a:solidFill>
                  <a:prstClr val="black"/>
                </a:solidFill>
              </a:rPr>
              <a:t>h0(36)</a:t>
            </a:r>
            <a:endParaRPr lang="ar-EG" sz="1350" dirty="0">
              <a:solidFill>
                <a:prstClr val="black"/>
              </a:solidFill>
            </a:endParaRPr>
          </a:p>
        </p:txBody>
      </p:sp>
    </p:spTree>
    <p:extLst>
      <p:ext uri="{BB962C8B-B14F-4D97-AF65-F5344CB8AC3E}">
        <p14:creationId xmlns:p14="http://schemas.microsoft.com/office/powerpoint/2010/main" val="3189354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a:t>Division Method</a:t>
            </a:r>
          </a:p>
        </p:txBody>
      </p:sp>
      <p:sp>
        <p:nvSpPr>
          <p:cNvPr id="3" name="Content Placeholder 2"/>
          <p:cNvSpPr>
            <a:spLocks noGrp="1"/>
          </p:cNvSpPr>
          <p:nvPr>
            <p:ph idx="1"/>
          </p:nvPr>
        </p:nvSpPr>
        <p:spPr>
          <a:xfrm>
            <a:off x="457200" y="1524000"/>
            <a:ext cx="8229600" cy="4800600"/>
          </a:xfrm>
        </p:spPr>
        <p:txBody>
          <a:bodyPr/>
          <a:lstStyle/>
          <a:p>
            <a:pPr marL="0" indent="0" algn="ctr">
              <a:buNone/>
            </a:pPr>
            <a:r>
              <a:rPr lang="en-US" dirty="0"/>
              <a:t>h(k) = k mod n</a:t>
            </a:r>
          </a:p>
          <a:p>
            <a:pPr marL="400050" lvl="1" indent="0">
              <a:buNone/>
            </a:pPr>
            <a:r>
              <a:rPr lang="en-US" sz="2000" dirty="0"/>
              <a:t>Here, h(k) is the hash value obtained by dividing the key value k by size of hash table n using the remainder.  It is best that n is a </a:t>
            </a:r>
            <a:r>
              <a:rPr lang="en-US" sz="2000" b="1" dirty="0"/>
              <a:t>prime number </a:t>
            </a:r>
            <a:r>
              <a:rPr lang="en-US" sz="2000" dirty="0"/>
              <a:t>as that makes sure the keys are distributed with more uniformity</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6056083"/>
              </p:ext>
            </p:extLst>
          </p:nvPr>
        </p:nvGraphicFramePr>
        <p:xfrm>
          <a:off x="7467600" y="3036455"/>
          <a:ext cx="990600" cy="3657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20000"/>
                    </a:ext>
                  </a:extLst>
                </a:gridCol>
              </a:tblGrid>
              <a:tr h="335280">
                <a:tc>
                  <a:txBody>
                    <a:bodyPr/>
                    <a:lstStyle/>
                    <a:p>
                      <a:r>
                        <a:rPr lang="en-US" dirty="0"/>
                        <a:t>0 </a:t>
                      </a:r>
                      <a:r>
                        <a:rPr lang="en-US" baseline="0" dirty="0"/>
                        <a:t>  30</a:t>
                      </a:r>
                      <a:endParaRPr lang="en-US" dirty="0"/>
                    </a:p>
                  </a:txBody>
                  <a:tcPr/>
                </a:tc>
                <a:extLst>
                  <a:ext uri="{0D108BD9-81ED-4DB2-BD59-A6C34878D82A}">
                    <a16:rowId xmlns:a16="http://schemas.microsoft.com/office/drawing/2014/main" xmlns="" val="10000"/>
                  </a:ext>
                </a:extLst>
              </a:tr>
              <a:tr h="335280">
                <a:tc>
                  <a:txBody>
                    <a:bodyPr/>
                    <a:lstStyle/>
                    <a:p>
                      <a:r>
                        <a:rPr lang="en-US" dirty="0"/>
                        <a:t>1</a:t>
                      </a:r>
                    </a:p>
                  </a:txBody>
                  <a:tcPr/>
                </a:tc>
                <a:extLst>
                  <a:ext uri="{0D108BD9-81ED-4DB2-BD59-A6C34878D82A}">
                    <a16:rowId xmlns:a16="http://schemas.microsoft.com/office/drawing/2014/main" xmlns="" val="10001"/>
                  </a:ext>
                </a:extLst>
              </a:tr>
              <a:tr h="335280">
                <a:tc>
                  <a:txBody>
                    <a:bodyPr/>
                    <a:lstStyle/>
                    <a:p>
                      <a:endParaRPr lang="en-US" dirty="0"/>
                    </a:p>
                  </a:txBody>
                  <a:tcPr/>
                </a:tc>
                <a:extLst>
                  <a:ext uri="{0D108BD9-81ED-4DB2-BD59-A6C34878D82A}">
                    <a16:rowId xmlns:a16="http://schemas.microsoft.com/office/drawing/2014/main" xmlns="" val="10002"/>
                  </a:ext>
                </a:extLst>
              </a:tr>
              <a:tr h="335280">
                <a:tc>
                  <a:txBody>
                    <a:bodyPr/>
                    <a:lstStyle/>
                    <a:p>
                      <a:endParaRPr lang="en-US" dirty="0"/>
                    </a:p>
                  </a:txBody>
                  <a:tcPr/>
                </a:tc>
                <a:extLst>
                  <a:ext uri="{0D108BD9-81ED-4DB2-BD59-A6C34878D82A}">
                    <a16:rowId xmlns:a16="http://schemas.microsoft.com/office/drawing/2014/main" xmlns="" val="10003"/>
                  </a:ext>
                </a:extLst>
              </a:tr>
              <a:tr h="335280">
                <a:tc>
                  <a:txBody>
                    <a:bodyPr/>
                    <a:lstStyle/>
                    <a:p>
                      <a:r>
                        <a:rPr lang="en-US" dirty="0"/>
                        <a:t>4</a:t>
                      </a:r>
                    </a:p>
                  </a:txBody>
                  <a:tcPr/>
                </a:tc>
                <a:extLst>
                  <a:ext uri="{0D108BD9-81ED-4DB2-BD59-A6C34878D82A}">
                    <a16:rowId xmlns:a16="http://schemas.microsoft.com/office/drawing/2014/main" xmlns="" val="10004"/>
                  </a:ext>
                </a:extLst>
              </a:tr>
              <a:tr h="335280">
                <a:tc>
                  <a:txBody>
                    <a:bodyPr/>
                    <a:lstStyle/>
                    <a:p>
                      <a:r>
                        <a:rPr lang="en-US" dirty="0"/>
                        <a:t>35</a:t>
                      </a:r>
                    </a:p>
                  </a:txBody>
                  <a:tcPr/>
                </a:tc>
                <a:extLst>
                  <a:ext uri="{0D108BD9-81ED-4DB2-BD59-A6C34878D82A}">
                    <a16:rowId xmlns:a16="http://schemas.microsoft.com/office/drawing/2014/main" xmlns="" val="10005"/>
                  </a:ext>
                </a:extLst>
              </a:tr>
              <a:tr h="335280">
                <a:tc>
                  <a:txBody>
                    <a:bodyPr/>
                    <a:lstStyle/>
                    <a:p>
                      <a:endParaRPr lang="en-US" dirty="0"/>
                    </a:p>
                  </a:txBody>
                  <a:tcPr/>
                </a:tc>
                <a:extLst>
                  <a:ext uri="{0D108BD9-81ED-4DB2-BD59-A6C34878D82A}">
                    <a16:rowId xmlns:a16="http://schemas.microsoft.com/office/drawing/2014/main" xmlns="" val="10006"/>
                  </a:ext>
                </a:extLst>
              </a:tr>
              <a:tr h="335280">
                <a:tc>
                  <a:txBody>
                    <a:bodyPr/>
                    <a:lstStyle/>
                    <a:p>
                      <a:r>
                        <a:rPr lang="en-US" dirty="0"/>
                        <a:t>7</a:t>
                      </a:r>
                    </a:p>
                  </a:txBody>
                  <a:tcPr/>
                </a:tc>
                <a:extLst>
                  <a:ext uri="{0D108BD9-81ED-4DB2-BD59-A6C34878D82A}">
                    <a16:rowId xmlns:a16="http://schemas.microsoft.com/office/drawing/2014/main" xmlns="" val="10007"/>
                  </a:ext>
                </a:extLst>
              </a:tr>
              <a:tr h="335280">
                <a:tc>
                  <a:txBody>
                    <a:bodyPr/>
                    <a:lstStyle/>
                    <a:p>
                      <a:r>
                        <a:rPr lang="en-US" dirty="0"/>
                        <a:t>8</a:t>
                      </a:r>
                    </a:p>
                  </a:txBody>
                  <a:tcPr/>
                </a:tc>
                <a:extLst>
                  <a:ext uri="{0D108BD9-81ED-4DB2-BD59-A6C34878D82A}">
                    <a16:rowId xmlns:a16="http://schemas.microsoft.com/office/drawing/2014/main" xmlns="" val="10008"/>
                  </a:ext>
                </a:extLst>
              </a:tr>
              <a:tr h="335280">
                <a:tc>
                  <a:txBody>
                    <a:bodyPr/>
                    <a:lstStyle/>
                    <a:p>
                      <a:r>
                        <a:rPr lang="en-US" dirty="0"/>
                        <a:t>9</a:t>
                      </a:r>
                    </a:p>
                  </a:txBody>
                  <a:tcPr/>
                </a:tc>
                <a:extLst>
                  <a:ext uri="{0D108BD9-81ED-4DB2-BD59-A6C34878D82A}">
                    <a16:rowId xmlns:a16="http://schemas.microsoft.com/office/drawing/2014/main" xmlns="" val="10009"/>
                  </a:ext>
                </a:extLst>
              </a:tr>
            </a:tbl>
          </a:graphicData>
        </a:graphic>
      </p:graphicFrame>
      <p:sp>
        <p:nvSpPr>
          <p:cNvPr id="5" name="Oval 4"/>
          <p:cNvSpPr/>
          <p:nvPr/>
        </p:nvSpPr>
        <p:spPr>
          <a:xfrm>
            <a:off x="2743200" y="3124200"/>
            <a:ext cx="1828800" cy="2971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 Space</a:t>
            </a:r>
          </a:p>
          <a:p>
            <a:pPr algn="ctr"/>
            <a:r>
              <a:rPr lang="en-US" dirty="0"/>
              <a:t>1</a:t>
            </a:r>
          </a:p>
          <a:p>
            <a:pPr algn="ctr"/>
            <a:r>
              <a:rPr lang="en-US" dirty="0"/>
              <a:t>4</a:t>
            </a:r>
          </a:p>
          <a:p>
            <a:pPr algn="ctr"/>
            <a:r>
              <a:rPr lang="en-US" dirty="0"/>
              <a:t>7</a:t>
            </a:r>
          </a:p>
          <a:p>
            <a:pPr algn="ctr"/>
            <a:r>
              <a:rPr lang="en-US" dirty="0"/>
              <a:t>9</a:t>
            </a:r>
          </a:p>
          <a:p>
            <a:pPr algn="ctr"/>
            <a:r>
              <a:rPr lang="en-US" dirty="0"/>
              <a:t>0</a:t>
            </a:r>
          </a:p>
          <a:p>
            <a:pPr algn="ctr"/>
            <a:r>
              <a:rPr lang="en-US" dirty="0"/>
              <a:t>8</a:t>
            </a:r>
          </a:p>
          <a:p>
            <a:pPr algn="ctr"/>
            <a:r>
              <a:rPr lang="en-US" dirty="0"/>
              <a:t>35</a:t>
            </a:r>
          </a:p>
          <a:p>
            <a:pPr algn="ctr"/>
            <a:r>
              <a:rPr lang="en-US" dirty="0"/>
              <a:t>30</a:t>
            </a:r>
          </a:p>
          <a:p>
            <a:pPr algn="ctr"/>
            <a:endParaRPr lang="en-US" dirty="0"/>
          </a:p>
        </p:txBody>
      </p:sp>
      <p:sp>
        <p:nvSpPr>
          <p:cNvPr id="7" name="Explosion 1 6"/>
          <p:cNvSpPr/>
          <p:nvPr/>
        </p:nvSpPr>
        <p:spPr>
          <a:xfrm>
            <a:off x="5029200" y="4065155"/>
            <a:ext cx="1752600" cy="1600200"/>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770" b="1" dirty="0">
                <a:solidFill>
                  <a:schemeClr val="tx1"/>
                </a:solidFill>
              </a:rPr>
              <a:t>Collision</a:t>
            </a:r>
          </a:p>
        </p:txBody>
      </p:sp>
    </p:spTree>
    <p:extLst>
      <p:ext uri="{BB962C8B-B14F-4D97-AF65-F5344CB8AC3E}">
        <p14:creationId xmlns:p14="http://schemas.microsoft.com/office/powerpoint/2010/main" val="13809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80050"/>
            <a:ext cx="8695035" cy="763525"/>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4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Let us consider a simple hash function as </a:t>
            </a:r>
          </a:p>
          <a:p>
            <a:pPr marL="0" indent="0">
              <a:buNone/>
            </a:pPr>
            <a:r>
              <a:rPr lang="en-US" sz="2200" dirty="0">
                <a:latin typeface="Times New Roman" panose="02020603050405020304" pitchFamily="18" charset="0"/>
                <a:cs typeface="Times New Roman" panose="02020603050405020304" pitchFamily="18" charset="0"/>
              </a:rPr>
              <a:t>“key mod 11” and sequence of keys as (7,36,18,62).</a:t>
            </a:r>
          </a:p>
          <a:p>
            <a:r>
              <a:rPr lang="en-US" sz="2200" dirty="0">
                <a:latin typeface="Times New Roman" panose="02020603050405020304" pitchFamily="18" charset="0"/>
                <a:cs typeface="Times New Roman" panose="02020603050405020304" pitchFamily="18" charset="0"/>
              </a:rPr>
              <a:t>Insert (18):</a:t>
            </a:r>
          </a:p>
          <a:p>
            <a:pPr lvl="1"/>
            <a:r>
              <a:rPr lang="en-US" sz="2200" dirty="0">
                <a:latin typeface="Times New Roman" panose="02020603050405020304" pitchFamily="18" charset="0"/>
                <a:cs typeface="Times New Roman" panose="02020603050405020304" pitchFamily="18" charset="0"/>
              </a:rPr>
              <a:t>h0(18) = ((18+0*0)mod 11) = 7 </a:t>
            </a:r>
          </a:p>
          <a:p>
            <a:pPr lvl="1"/>
            <a:r>
              <a:rPr lang="en-US" sz="2200" dirty="0">
                <a:latin typeface="Times New Roman" panose="02020603050405020304" pitchFamily="18" charset="0"/>
                <a:cs typeface="Times New Roman" panose="02020603050405020304" pitchFamily="18" charset="0"/>
              </a:rPr>
              <a:t>h1(18) = ((18+1*1)mod 11) = 8 </a:t>
            </a:r>
          </a:p>
          <a:p>
            <a:pPr lvl="1"/>
            <a:endParaRPr lang="en-US" b="0" i="0" dirty="0">
              <a:effectLst/>
              <a:latin typeface="urw-din"/>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3365822507"/>
              </p:ext>
            </p:extLst>
          </p:nvPr>
        </p:nvGraphicFramePr>
        <p:xfrm>
          <a:off x="6490253" y="2795380"/>
          <a:ext cx="881267" cy="3101340"/>
        </p:xfrm>
        <a:graphic>
          <a:graphicData uri="http://schemas.openxmlformats.org/drawingml/2006/table">
            <a:tbl>
              <a:tblPr rtl="1" firstRow="1" bandRow="1">
                <a:tableStyleId>{5940675A-B579-460E-94D1-54222C63F5DA}</a:tableStyleId>
              </a:tblPr>
              <a:tblGrid>
                <a:gridCol w="518094">
                  <a:extLst>
                    <a:ext uri="{9D8B030D-6E8A-4147-A177-3AD203B41FA5}">
                      <a16:colId xmlns:a16="http://schemas.microsoft.com/office/drawing/2014/main" xmlns="" val="3733736658"/>
                    </a:ext>
                  </a:extLst>
                </a:gridCol>
                <a:gridCol w="363173">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18</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57873"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2CDBB27-6C3E-4DA5-949B-0A6D9A4F205D}"/>
              </a:ext>
            </a:extLst>
          </p:cNvPr>
          <p:cNvSpPr txBox="1"/>
          <p:nvPr/>
        </p:nvSpPr>
        <p:spPr>
          <a:xfrm>
            <a:off x="7371521" y="4695709"/>
            <a:ext cx="904475"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D2C6FF83-7F36-406F-B940-BAEE1F776A33}"/>
              </a:ext>
            </a:extLst>
          </p:cNvPr>
          <p:cNvCxnSpPr/>
          <p:nvPr/>
        </p:nvCxnSpPr>
        <p:spPr>
          <a:xfrm>
            <a:off x="5834271" y="462418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CE4B07A7-C947-4555-A5D8-3E96267E180A}"/>
              </a:ext>
            </a:extLst>
          </p:cNvPr>
          <p:cNvSpPr txBox="1"/>
          <p:nvPr/>
        </p:nvSpPr>
        <p:spPr>
          <a:xfrm>
            <a:off x="5266086" y="4384478"/>
            <a:ext cx="685800" cy="300082"/>
          </a:xfrm>
          <a:prstGeom prst="rect">
            <a:avLst/>
          </a:prstGeom>
          <a:noFill/>
        </p:spPr>
        <p:txBody>
          <a:bodyPr wrap="square" rtlCol="1">
            <a:spAutoFit/>
          </a:bodyPr>
          <a:lstStyle/>
          <a:p>
            <a:r>
              <a:rPr lang="en-US" sz="1350" dirty="0">
                <a:solidFill>
                  <a:prstClr val="black"/>
                </a:solidFill>
                <a:latin typeface="urw-din"/>
              </a:rPr>
              <a:t>h0(18)</a:t>
            </a:r>
            <a:endParaRPr lang="ar-EG" sz="1350" dirty="0">
              <a:solidFill>
                <a:prstClr val="black"/>
              </a:solidFill>
            </a:endParaRPr>
          </a:p>
        </p:txBody>
      </p:sp>
      <p:cxnSp>
        <p:nvCxnSpPr>
          <p:cNvPr id="15" name="Straight Arrow Connector 14">
            <a:extLst>
              <a:ext uri="{FF2B5EF4-FFF2-40B4-BE49-F238E27FC236}">
                <a16:creationId xmlns:a16="http://schemas.microsoft.com/office/drawing/2014/main" xmlns="" id="{94D4D0AC-7772-4C48-9541-988E8AE5310D}"/>
              </a:ext>
            </a:extLst>
          </p:cNvPr>
          <p:cNvCxnSpPr/>
          <p:nvPr/>
        </p:nvCxnSpPr>
        <p:spPr>
          <a:xfrm>
            <a:off x="5834271" y="489953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D29F6F0C-75CB-4BFC-B10C-BD06D7503E86}"/>
              </a:ext>
            </a:extLst>
          </p:cNvPr>
          <p:cNvSpPr txBox="1"/>
          <p:nvPr/>
        </p:nvSpPr>
        <p:spPr>
          <a:xfrm>
            <a:off x="5266086" y="4707970"/>
            <a:ext cx="685800" cy="300082"/>
          </a:xfrm>
          <a:prstGeom prst="rect">
            <a:avLst/>
          </a:prstGeom>
          <a:noFill/>
        </p:spPr>
        <p:txBody>
          <a:bodyPr wrap="square" rtlCol="1">
            <a:spAutoFit/>
          </a:bodyPr>
          <a:lstStyle/>
          <a:p>
            <a:r>
              <a:rPr lang="en-US" sz="1350" dirty="0">
                <a:solidFill>
                  <a:prstClr val="black"/>
                </a:solidFill>
                <a:latin typeface="urw-din"/>
              </a:rPr>
              <a:t>h1(18)</a:t>
            </a:r>
            <a:endParaRPr lang="ar-EG" sz="1350" dirty="0">
              <a:solidFill>
                <a:prstClr val="black"/>
              </a:solidFill>
            </a:endParaRPr>
          </a:p>
        </p:txBody>
      </p:sp>
      <p:sp>
        <p:nvSpPr>
          <p:cNvPr id="17" name="TextBox 16">
            <a:extLst>
              <a:ext uri="{FF2B5EF4-FFF2-40B4-BE49-F238E27FC236}">
                <a16:creationId xmlns:a16="http://schemas.microsoft.com/office/drawing/2014/main" xmlns="" id="{080F728C-C400-4CA9-9CDC-D7E097EBC1CF}"/>
              </a:ext>
            </a:extLst>
          </p:cNvPr>
          <p:cNvSpPr txBox="1"/>
          <p:nvPr/>
        </p:nvSpPr>
        <p:spPr>
          <a:xfrm>
            <a:off x="7394729" y="5003238"/>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1758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06922"/>
            <a:ext cx="8695035" cy="763525"/>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6"/>
            <a:ext cx="9144000" cy="405542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6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Let us consider a simple hash function as </a:t>
            </a:r>
          </a:p>
          <a:p>
            <a:pPr marL="0" indent="0">
              <a:buNone/>
            </a:pPr>
            <a:r>
              <a:rPr lang="en-US" sz="2200" dirty="0">
                <a:latin typeface="Times New Roman" panose="02020603050405020304" pitchFamily="18" charset="0"/>
                <a:cs typeface="Times New Roman" panose="02020603050405020304" pitchFamily="18" charset="0"/>
              </a:rPr>
              <a:t>“key mod 11” and sequence of keys as (7,36,18,62).</a:t>
            </a:r>
          </a:p>
          <a:p>
            <a:r>
              <a:rPr lang="en-US" sz="2200" dirty="0">
                <a:latin typeface="Times New Roman" panose="02020603050405020304" pitchFamily="18" charset="0"/>
                <a:cs typeface="Times New Roman" panose="02020603050405020304" pitchFamily="18" charset="0"/>
              </a:rPr>
              <a:t>Insert (62):</a:t>
            </a:r>
          </a:p>
          <a:p>
            <a:pPr lvl="1"/>
            <a:r>
              <a:rPr lang="en-US" sz="2200" dirty="0">
                <a:latin typeface="Times New Roman" panose="02020603050405020304" pitchFamily="18" charset="0"/>
                <a:cs typeface="Times New Roman" panose="02020603050405020304" pitchFamily="18" charset="0"/>
              </a:rPr>
              <a:t>h0(62) = (62+0*0)mod 11) = 7 </a:t>
            </a:r>
          </a:p>
          <a:p>
            <a:pPr lvl="1"/>
            <a:r>
              <a:rPr lang="en-US" sz="2200" dirty="0">
                <a:latin typeface="Times New Roman" panose="02020603050405020304" pitchFamily="18" charset="0"/>
                <a:cs typeface="Times New Roman" panose="02020603050405020304" pitchFamily="18" charset="0"/>
              </a:rPr>
              <a:t>h1(62) = ((62+1*1)mod 11) = 8</a:t>
            </a:r>
          </a:p>
          <a:p>
            <a:pPr lvl="1"/>
            <a:r>
              <a:rPr lang="en-US" sz="2200" dirty="0">
                <a:latin typeface="Times New Roman" panose="02020603050405020304" pitchFamily="18" charset="0"/>
                <a:cs typeface="Times New Roman" panose="02020603050405020304" pitchFamily="18" charset="0"/>
              </a:rPr>
              <a:t>h2(62) = ((62+2*2)mod 11) = 0 </a:t>
            </a:r>
          </a:p>
          <a:p>
            <a:pPr marL="342900" lvl="1" indent="0">
              <a:buNone/>
            </a:pPr>
            <a:r>
              <a:rPr lang="en-US" b="0" i="0" dirty="0">
                <a:effectLst/>
                <a:latin typeface="urw-din"/>
              </a:rPr>
              <a:t> </a:t>
            </a:r>
          </a:p>
          <a:p>
            <a:pPr lvl="1"/>
            <a:endParaRPr lang="en-US" b="0" i="0" dirty="0">
              <a:effectLst/>
              <a:latin typeface="urw-din"/>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1490021070"/>
              </p:ext>
            </p:extLst>
          </p:nvPr>
        </p:nvGraphicFramePr>
        <p:xfrm>
          <a:off x="6490253" y="2795380"/>
          <a:ext cx="881267" cy="3101340"/>
        </p:xfrm>
        <a:graphic>
          <a:graphicData uri="http://schemas.openxmlformats.org/drawingml/2006/table">
            <a:tbl>
              <a:tblPr rtl="1" firstRow="1" bandRow="1">
                <a:tableStyleId>{5940675A-B579-460E-94D1-54222C63F5DA}</a:tableStyleId>
              </a:tblPr>
              <a:tblGrid>
                <a:gridCol w="421112">
                  <a:extLst>
                    <a:ext uri="{9D8B030D-6E8A-4147-A177-3AD203B41FA5}">
                      <a16:colId xmlns:a16="http://schemas.microsoft.com/office/drawing/2014/main" xmlns="" val="3733736658"/>
                    </a:ext>
                  </a:extLst>
                </a:gridCol>
                <a:gridCol w="460155">
                  <a:extLst>
                    <a:ext uri="{9D8B030D-6E8A-4147-A177-3AD203B41FA5}">
                      <a16:colId xmlns:a16="http://schemas.microsoft.com/office/drawing/2014/main" xmlns="" val="1975653073"/>
                    </a:ext>
                  </a:extLst>
                </a:gridCol>
              </a:tblGrid>
              <a:tr h="275696">
                <a:tc>
                  <a:txBody>
                    <a:bodyPr/>
                    <a:lstStyle/>
                    <a:p>
                      <a:pPr rtl="1"/>
                      <a:r>
                        <a:rPr lang="en-US" sz="1400" dirty="0"/>
                        <a:t>62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18</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4958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2CDBB27-6C3E-4DA5-949B-0A6D9A4F205D}"/>
              </a:ext>
            </a:extLst>
          </p:cNvPr>
          <p:cNvSpPr txBox="1"/>
          <p:nvPr/>
        </p:nvSpPr>
        <p:spPr>
          <a:xfrm>
            <a:off x="7371521" y="4695709"/>
            <a:ext cx="828255"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D2C6FF83-7F36-406F-B940-BAEE1F776A33}"/>
              </a:ext>
            </a:extLst>
          </p:cNvPr>
          <p:cNvCxnSpPr/>
          <p:nvPr/>
        </p:nvCxnSpPr>
        <p:spPr>
          <a:xfrm>
            <a:off x="5834271" y="462418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CE4B07A7-C947-4555-A5D8-3E96267E180A}"/>
              </a:ext>
            </a:extLst>
          </p:cNvPr>
          <p:cNvSpPr txBox="1"/>
          <p:nvPr/>
        </p:nvSpPr>
        <p:spPr>
          <a:xfrm>
            <a:off x="5266086" y="4384478"/>
            <a:ext cx="685800" cy="300082"/>
          </a:xfrm>
          <a:prstGeom prst="rect">
            <a:avLst/>
          </a:prstGeom>
          <a:noFill/>
        </p:spPr>
        <p:txBody>
          <a:bodyPr wrap="square" rtlCol="1">
            <a:spAutoFit/>
          </a:bodyPr>
          <a:lstStyle/>
          <a:p>
            <a:r>
              <a:rPr lang="en-US" sz="1350" dirty="0">
                <a:solidFill>
                  <a:prstClr val="black"/>
                </a:solidFill>
                <a:latin typeface="urw-din"/>
              </a:rPr>
              <a:t>h0(62)</a:t>
            </a:r>
            <a:endParaRPr lang="ar-EG" sz="1350" dirty="0">
              <a:solidFill>
                <a:prstClr val="black"/>
              </a:solidFill>
            </a:endParaRPr>
          </a:p>
        </p:txBody>
      </p:sp>
      <p:cxnSp>
        <p:nvCxnSpPr>
          <p:cNvPr id="15" name="Straight Arrow Connector 14">
            <a:extLst>
              <a:ext uri="{FF2B5EF4-FFF2-40B4-BE49-F238E27FC236}">
                <a16:creationId xmlns:a16="http://schemas.microsoft.com/office/drawing/2014/main" xmlns="" id="{94D4D0AC-7772-4C48-9541-988E8AE5310D}"/>
              </a:ext>
            </a:extLst>
          </p:cNvPr>
          <p:cNvCxnSpPr/>
          <p:nvPr/>
        </p:nvCxnSpPr>
        <p:spPr>
          <a:xfrm>
            <a:off x="5834271" y="489953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D29F6F0C-75CB-4BFC-B10C-BD06D7503E86}"/>
              </a:ext>
            </a:extLst>
          </p:cNvPr>
          <p:cNvSpPr txBox="1"/>
          <p:nvPr/>
        </p:nvSpPr>
        <p:spPr>
          <a:xfrm>
            <a:off x="5266086" y="4707970"/>
            <a:ext cx="685800" cy="300082"/>
          </a:xfrm>
          <a:prstGeom prst="rect">
            <a:avLst/>
          </a:prstGeom>
          <a:noFill/>
        </p:spPr>
        <p:txBody>
          <a:bodyPr wrap="square" rtlCol="1">
            <a:spAutoFit/>
          </a:bodyPr>
          <a:lstStyle/>
          <a:p>
            <a:r>
              <a:rPr lang="en-US" sz="1350" dirty="0">
                <a:solidFill>
                  <a:prstClr val="black"/>
                </a:solidFill>
                <a:latin typeface="urw-din"/>
              </a:rPr>
              <a:t>h1(62)</a:t>
            </a:r>
            <a:endParaRPr lang="ar-EG" sz="1350" dirty="0">
              <a:solidFill>
                <a:prstClr val="black"/>
              </a:solidFill>
            </a:endParaRPr>
          </a:p>
        </p:txBody>
      </p:sp>
      <p:sp>
        <p:nvSpPr>
          <p:cNvPr id="17" name="TextBox 16">
            <a:extLst>
              <a:ext uri="{FF2B5EF4-FFF2-40B4-BE49-F238E27FC236}">
                <a16:creationId xmlns:a16="http://schemas.microsoft.com/office/drawing/2014/main" xmlns="" id="{080F728C-C400-4CA9-9CDC-D7E097EBC1CF}"/>
              </a:ext>
            </a:extLst>
          </p:cNvPr>
          <p:cNvSpPr txBox="1"/>
          <p:nvPr/>
        </p:nvSpPr>
        <p:spPr>
          <a:xfrm>
            <a:off x="7371519" y="2813898"/>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6EF13E3F-1E30-4242-B2C0-86F41F8485E0}"/>
              </a:ext>
            </a:extLst>
          </p:cNvPr>
          <p:cNvSpPr txBox="1"/>
          <p:nvPr/>
        </p:nvSpPr>
        <p:spPr>
          <a:xfrm>
            <a:off x="7371519" y="4998730"/>
            <a:ext cx="828256"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xmlns="" id="{1D135D22-3125-4C59-9117-B1AE0372B87E}"/>
              </a:ext>
            </a:extLst>
          </p:cNvPr>
          <p:cNvSpPr txBox="1"/>
          <p:nvPr/>
        </p:nvSpPr>
        <p:spPr>
          <a:xfrm>
            <a:off x="5491370" y="2889295"/>
            <a:ext cx="685800" cy="300082"/>
          </a:xfrm>
          <a:prstGeom prst="rect">
            <a:avLst/>
          </a:prstGeom>
          <a:noFill/>
        </p:spPr>
        <p:txBody>
          <a:bodyPr wrap="square" rtlCol="1">
            <a:spAutoFit/>
          </a:bodyPr>
          <a:lstStyle/>
          <a:p>
            <a:r>
              <a:rPr lang="en-US" sz="1350" dirty="0">
                <a:solidFill>
                  <a:prstClr val="black"/>
                </a:solidFill>
                <a:latin typeface="urw-din"/>
              </a:rPr>
              <a:t>h2(62)</a:t>
            </a:r>
            <a:endParaRPr lang="ar-EG" sz="1350" dirty="0">
              <a:solidFill>
                <a:prstClr val="black"/>
              </a:solidFill>
            </a:endParaRPr>
          </a:p>
        </p:txBody>
      </p:sp>
      <p:cxnSp>
        <p:nvCxnSpPr>
          <p:cNvPr id="23" name="Straight Arrow Connector 22"/>
          <p:cNvCxnSpPr/>
          <p:nvPr/>
        </p:nvCxnSpPr>
        <p:spPr>
          <a:xfrm flipV="1">
            <a:off x="6099050" y="2963940"/>
            <a:ext cx="391202" cy="62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6879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76464"/>
            <a:ext cx="8695035" cy="763525"/>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70330"/>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6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Let us consider a simple hash function as </a:t>
            </a:r>
          </a:p>
          <a:p>
            <a:pPr marL="0" indent="0">
              <a:buNone/>
            </a:pPr>
            <a:r>
              <a:rPr lang="en-US" sz="2200" dirty="0">
                <a:latin typeface="Times New Roman" panose="02020603050405020304" pitchFamily="18" charset="0"/>
                <a:cs typeface="Times New Roman" panose="02020603050405020304" pitchFamily="18" charset="0"/>
              </a:rPr>
              <a:t>“key mod 11” and sequence of keys as (7,36,18,62).</a:t>
            </a:r>
          </a:p>
          <a:p>
            <a:r>
              <a:rPr lang="en-US" sz="2200" dirty="0">
                <a:latin typeface="Times New Roman" panose="02020603050405020304" pitchFamily="18" charset="0"/>
                <a:cs typeface="Times New Roman" panose="02020603050405020304" pitchFamily="18" charset="0"/>
              </a:rPr>
              <a:t>Insert (51):</a:t>
            </a:r>
          </a:p>
          <a:p>
            <a:pPr lvl="1"/>
            <a:r>
              <a:rPr lang="en-US" sz="2200" dirty="0">
                <a:latin typeface="Times New Roman" panose="02020603050405020304" pitchFamily="18" charset="0"/>
                <a:cs typeface="Times New Roman" panose="02020603050405020304" pitchFamily="18" charset="0"/>
              </a:rPr>
              <a:t>h0(51) = (51+0*0)mod 11) = 7 </a:t>
            </a:r>
          </a:p>
          <a:p>
            <a:pPr lvl="1"/>
            <a:r>
              <a:rPr lang="en-US" sz="2200" dirty="0">
                <a:latin typeface="Times New Roman" panose="02020603050405020304" pitchFamily="18" charset="0"/>
                <a:cs typeface="Times New Roman" panose="02020603050405020304" pitchFamily="18" charset="0"/>
              </a:rPr>
              <a:t>h1(51) = ((51+1*1)mod 11) = 8</a:t>
            </a:r>
          </a:p>
          <a:p>
            <a:pPr lvl="1"/>
            <a:r>
              <a:rPr lang="en-US" sz="2200" dirty="0">
                <a:latin typeface="Times New Roman" panose="02020603050405020304" pitchFamily="18" charset="0"/>
                <a:cs typeface="Times New Roman" panose="02020603050405020304" pitchFamily="18" charset="0"/>
              </a:rPr>
              <a:t>h2(51) = ((51+2*2)mod 11) = 0 </a:t>
            </a:r>
          </a:p>
          <a:p>
            <a:pPr lvl="1"/>
            <a:r>
              <a:rPr lang="en-US" sz="2200" dirty="0">
                <a:latin typeface="Times New Roman" panose="02020603050405020304" pitchFamily="18" charset="0"/>
                <a:cs typeface="Times New Roman" panose="02020603050405020304" pitchFamily="18" charset="0"/>
              </a:rPr>
              <a:t>h3(51) = ((51+3*3)mod 11) = 5</a:t>
            </a:r>
          </a:p>
          <a:p>
            <a:pPr lvl="1"/>
            <a:endParaRPr lang="en-US" b="0" i="0" dirty="0">
              <a:effectLst/>
              <a:latin typeface="urw-din"/>
            </a:endParaRPr>
          </a:p>
          <a:p>
            <a:pPr marL="342900" lvl="1" indent="0">
              <a:buNone/>
            </a:pPr>
            <a:r>
              <a:rPr lang="en-US" b="0" i="0" dirty="0">
                <a:effectLst/>
                <a:latin typeface="urw-din"/>
              </a:rPr>
              <a:t> </a:t>
            </a:r>
          </a:p>
          <a:p>
            <a:pPr lvl="1"/>
            <a:endParaRPr lang="en-US" b="0" i="0" dirty="0">
              <a:effectLst/>
              <a:latin typeface="urw-din"/>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extLst>
              <p:ext uri="{D42A27DB-BD31-4B8C-83A1-F6EECF244321}">
                <p14:modId xmlns:p14="http://schemas.microsoft.com/office/powerpoint/2010/main" val="3978076476"/>
              </p:ext>
            </p:extLst>
          </p:nvPr>
        </p:nvGraphicFramePr>
        <p:xfrm>
          <a:off x="6490253" y="2795380"/>
          <a:ext cx="881267" cy="3101340"/>
        </p:xfrm>
        <a:graphic>
          <a:graphicData uri="http://schemas.openxmlformats.org/drawingml/2006/table">
            <a:tbl>
              <a:tblPr rtl="1" firstRow="1" bandRow="1">
                <a:tableStyleId>{5940675A-B579-460E-94D1-54222C63F5DA}</a:tableStyleId>
              </a:tblPr>
              <a:tblGrid>
                <a:gridCol w="545804">
                  <a:extLst>
                    <a:ext uri="{9D8B030D-6E8A-4147-A177-3AD203B41FA5}">
                      <a16:colId xmlns:a16="http://schemas.microsoft.com/office/drawing/2014/main" xmlns="" val="3733736658"/>
                    </a:ext>
                  </a:extLst>
                </a:gridCol>
                <a:gridCol w="335463">
                  <a:extLst>
                    <a:ext uri="{9D8B030D-6E8A-4147-A177-3AD203B41FA5}">
                      <a16:colId xmlns:a16="http://schemas.microsoft.com/office/drawing/2014/main" xmlns="" val="1975653073"/>
                    </a:ext>
                  </a:extLst>
                </a:gridCol>
              </a:tblGrid>
              <a:tr h="275696">
                <a:tc>
                  <a:txBody>
                    <a:bodyPr/>
                    <a:lstStyle/>
                    <a:p>
                      <a:pPr rtl="1"/>
                      <a:r>
                        <a:rPr lang="en-US" sz="1400" dirty="0"/>
                        <a:t>62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36</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r>
                        <a:rPr lang="en-US" sz="1400" dirty="0"/>
                        <a:t>51</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7 </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18</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209633863"/>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685800">
              <a:defRPr/>
            </a:pP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49580" cy="300082"/>
          </a:xfrm>
          <a:prstGeom prst="rect">
            <a:avLst/>
          </a:prstGeom>
          <a:noFill/>
        </p:spPr>
        <p:txBody>
          <a:bodyPr wrap="square" rtlCol="1">
            <a:spAutoFit/>
          </a:bodyPr>
          <a:lstStyle/>
          <a:p>
            <a:pPr defTabSz="685800">
              <a:defRPr/>
            </a:pPr>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2CDBB27-6C3E-4DA5-949B-0A6D9A4F205D}"/>
              </a:ext>
            </a:extLst>
          </p:cNvPr>
          <p:cNvSpPr txBox="1"/>
          <p:nvPr/>
        </p:nvSpPr>
        <p:spPr>
          <a:xfrm>
            <a:off x="7371521" y="4695709"/>
            <a:ext cx="881265"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xmlns="" id="{D2C6FF83-7F36-406F-B940-BAEE1F776A33}"/>
              </a:ext>
            </a:extLst>
          </p:cNvPr>
          <p:cNvCxnSpPr/>
          <p:nvPr/>
        </p:nvCxnSpPr>
        <p:spPr>
          <a:xfrm>
            <a:off x="5834271" y="462418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xmlns="" id="{CE4B07A7-C947-4555-A5D8-3E96267E180A}"/>
              </a:ext>
            </a:extLst>
          </p:cNvPr>
          <p:cNvSpPr txBox="1"/>
          <p:nvPr/>
        </p:nvSpPr>
        <p:spPr>
          <a:xfrm>
            <a:off x="5266086" y="4384478"/>
            <a:ext cx="685800" cy="300082"/>
          </a:xfrm>
          <a:prstGeom prst="rect">
            <a:avLst/>
          </a:prstGeom>
          <a:noFill/>
        </p:spPr>
        <p:txBody>
          <a:bodyPr wrap="square" rtlCol="1">
            <a:spAutoFit/>
          </a:bodyPr>
          <a:lstStyle/>
          <a:p>
            <a:r>
              <a:rPr lang="en-US" sz="1350" dirty="0">
                <a:solidFill>
                  <a:prstClr val="black"/>
                </a:solidFill>
                <a:latin typeface="urw-din"/>
              </a:rPr>
              <a:t>h0(51)</a:t>
            </a:r>
            <a:endParaRPr lang="ar-EG" sz="1350" dirty="0">
              <a:solidFill>
                <a:prstClr val="black"/>
              </a:solidFill>
            </a:endParaRPr>
          </a:p>
        </p:txBody>
      </p:sp>
      <p:cxnSp>
        <p:nvCxnSpPr>
          <p:cNvPr id="15" name="Straight Arrow Connector 14">
            <a:extLst>
              <a:ext uri="{FF2B5EF4-FFF2-40B4-BE49-F238E27FC236}">
                <a16:creationId xmlns:a16="http://schemas.microsoft.com/office/drawing/2014/main" xmlns="" id="{94D4D0AC-7772-4C48-9541-988E8AE5310D}"/>
              </a:ext>
            </a:extLst>
          </p:cNvPr>
          <p:cNvCxnSpPr/>
          <p:nvPr/>
        </p:nvCxnSpPr>
        <p:spPr>
          <a:xfrm>
            <a:off x="5834271" y="4899531"/>
            <a:ext cx="655983" cy="210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D29F6F0C-75CB-4BFC-B10C-BD06D7503E86}"/>
              </a:ext>
            </a:extLst>
          </p:cNvPr>
          <p:cNvSpPr txBox="1"/>
          <p:nvPr/>
        </p:nvSpPr>
        <p:spPr>
          <a:xfrm>
            <a:off x="5266086" y="4707970"/>
            <a:ext cx="685800" cy="300082"/>
          </a:xfrm>
          <a:prstGeom prst="rect">
            <a:avLst/>
          </a:prstGeom>
          <a:noFill/>
        </p:spPr>
        <p:txBody>
          <a:bodyPr wrap="square" rtlCol="1">
            <a:spAutoFit/>
          </a:bodyPr>
          <a:lstStyle/>
          <a:p>
            <a:r>
              <a:rPr lang="en-US" sz="1350" dirty="0">
                <a:solidFill>
                  <a:prstClr val="black"/>
                </a:solidFill>
                <a:latin typeface="urw-din"/>
              </a:rPr>
              <a:t>h1(51)</a:t>
            </a:r>
            <a:endParaRPr lang="ar-EG" sz="1350" dirty="0">
              <a:solidFill>
                <a:prstClr val="black"/>
              </a:solidFill>
            </a:endParaRPr>
          </a:p>
        </p:txBody>
      </p:sp>
      <p:sp>
        <p:nvSpPr>
          <p:cNvPr id="17" name="TextBox 16">
            <a:extLst>
              <a:ext uri="{FF2B5EF4-FFF2-40B4-BE49-F238E27FC236}">
                <a16:creationId xmlns:a16="http://schemas.microsoft.com/office/drawing/2014/main" xmlns="" id="{080F728C-C400-4CA9-9CDC-D7E097EBC1CF}"/>
              </a:ext>
            </a:extLst>
          </p:cNvPr>
          <p:cNvSpPr txBox="1"/>
          <p:nvPr/>
        </p:nvSpPr>
        <p:spPr>
          <a:xfrm>
            <a:off x="7371519" y="4173206"/>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6EF13E3F-1E30-4242-B2C0-86F41F8485E0}"/>
              </a:ext>
            </a:extLst>
          </p:cNvPr>
          <p:cNvSpPr txBox="1"/>
          <p:nvPr/>
        </p:nvSpPr>
        <p:spPr>
          <a:xfrm>
            <a:off x="7371519" y="4998730"/>
            <a:ext cx="828256"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xmlns="" id="{1D135D22-3125-4C59-9117-B1AE0372B87E}"/>
              </a:ext>
            </a:extLst>
          </p:cNvPr>
          <p:cNvSpPr txBox="1"/>
          <p:nvPr/>
        </p:nvSpPr>
        <p:spPr>
          <a:xfrm>
            <a:off x="5335525" y="2893503"/>
            <a:ext cx="772078" cy="300082"/>
          </a:xfrm>
          <a:prstGeom prst="rect">
            <a:avLst/>
          </a:prstGeom>
          <a:noFill/>
        </p:spPr>
        <p:txBody>
          <a:bodyPr wrap="square" rtlCol="1">
            <a:spAutoFit/>
          </a:bodyPr>
          <a:lstStyle/>
          <a:p>
            <a:r>
              <a:rPr lang="en-US" sz="1350" dirty="0">
                <a:solidFill>
                  <a:prstClr val="black"/>
                </a:solidFill>
                <a:latin typeface="urw-din"/>
              </a:rPr>
              <a:t>h2(51)</a:t>
            </a:r>
            <a:endParaRPr lang="ar-EG" sz="1350" dirty="0">
              <a:solidFill>
                <a:prstClr val="black"/>
              </a:solidFill>
            </a:endParaRPr>
          </a:p>
        </p:txBody>
      </p:sp>
      <p:sp>
        <p:nvSpPr>
          <p:cNvPr id="22" name="TextBox 21">
            <a:extLst>
              <a:ext uri="{FF2B5EF4-FFF2-40B4-BE49-F238E27FC236}">
                <a16:creationId xmlns:a16="http://schemas.microsoft.com/office/drawing/2014/main" xmlns="" id="{9CE97837-CD63-4E97-9835-A0DFA2338E27}"/>
              </a:ext>
            </a:extLst>
          </p:cNvPr>
          <p:cNvSpPr txBox="1"/>
          <p:nvPr/>
        </p:nvSpPr>
        <p:spPr>
          <a:xfrm>
            <a:off x="7371519" y="2791986"/>
            <a:ext cx="881266"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xmlns="" id="{80575911-8FCA-46F4-87A1-50C0EA8B025F}"/>
              </a:ext>
            </a:extLst>
          </p:cNvPr>
          <p:cNvCxnSpPr>
            <a:cxnSpLocks/>
          </p:cNvCxnSpPr>
          <p:nvPr/>
        </p:nvCxnSpPr>
        <p:spPr>
          <a:xfrm>
            <a:off x="5951887" y="4119178"/>
            <a:ext cx="538367" cy="182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xmlns="" id="{B93BB3C6-78EA-4328-8017-E78760C132F6}"/>
              </a:ext>
            </a:extLst>
          </p:cNvPr>
          <p:cNvSpPr txBox="1"/>
          <p:nvPr/>
        </p:nvSpPr>
        <p:spPr>
          <a:xfrm>
            <a:off x="5335525" y="3931691"/>
            <a:ext cx="685800" cy="300082"/>
          </a:xfrm>
          <a:prstGeom prst="rect">
            <a:avLst/>
          </a:prstGeom>
          <a:noFill/>
        </p:spPr>
        <p:txBody>
          <a:bodyPr wrap="square" rtlCol="1">
            <a:spAutoFit/>
          </a:bodyPr>
          <a:lstStyle/>
          <a:p>
            <a:r>
              <a:rPr lang="en-US" sz="1350" dirty="0">
                <a:solidFill>
                  <a:prstClr val="black"/>
                </a:solidFill>
                <a:latin typeface="urw-din"/>
              </a:rPr>
              <a:t>h3(51)</a:t>
            </a:r>
            <a:endParaRPr lang="ar-EG" sz="1350" dirty="0">
              <a:solidFill>
                <a:prstClr val="black"/>
              </a:solidFill>
            </a:endParaRPr>
          </a:p>
        </p:txBody>
      </p:sp>
      <p:cxnSp>
        <p:nvCxnSpPr>
          <p:cNvPr id="32" name="Straight Arrow Connector 31"/>
          <p:cNvCxnSpPr/>
          <p:nvPr/>
        </p:nvCxnSpPr>
        <p:spPr>
          <a:xfrm flipV="1">
            <a:off x="5951887" y="2970885"/>
            <a:ext cx="605279" cy="75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23668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D4C68-36C4-4F77-B4B1-B764E676010C}"/>
              </a:ext>
            </a:extLst>
          </p:cNvPr>
          <p:cNvSpPr>
            <a:spLocks noGrp="1"/>
          </p:cNvSpPr>
          <p:nvPr>
            <p:ph type="title"/>
          </p:nvPr>
        </p:nvSpPr>
        <p:spPr>
          <a:xfrm>
            <a:off x="0" y="605117"/>
            <a:ext cx="8686800" cy="991422"/>
          </a:xfrm>
        </p:spPr>
        <p:txBody>
          <a:bodyPr>
            <a:normAutofit/>
          </a:bodyPr>
          <a:lstStyle/>
          <a:p>
            <a:pPr algn="l"/>
            <a:r>
              <a:rPr lang="en-US" sz="3000" b="1" dirty="0">
                <a:solidFill>
                  <a:srgbClr val="4BACC6">
                    <a:lumMod val="50000"/>
                  </a:srgb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Linear Probing vs Quadratic Probing  </a:t>
            </a:r>
            <a:endParaRPr lang="ar-EG" sz="3000" dirty="0"/>
          </a:p>
        </p:txBody>
      </p:sp>
      <p:sp>
        <p:nvSpPr>
          <p:cNvPr id="3" name="Content Placeholder 2">
            <a:extLst>
              <a:ext uri="{FF2B5EF4-FFF2-40B4-BE49-F238E27FC236}">
                <a16:creationId xmlns:a16="http://schemas.microsoft.com/office/drawing/2014/main" xmlns="" id="{7D618913-89D4-4674-8C33-7E0A157E0077}"/>
              </a:ext>
            </a:extLst>
          </p:cNvPr>
          <p:cNvSpPr>
            <a:spLocks noGrp="1"/>
          </p:cNvSpPr>
          <p:nvPr>
            <p:ph sz="half" idx="1"/>
          </p:nvPr>
        </p:nvSpPr>
        <p:spPr>
          <a:xfrm>
            <a:off x="0" y="2054655"/>
            <a:ext cx="4514850" cy="3946095"/>
          </a:xfrm>
        </p:spPr>
        <p:txBody>
          <a:bodyPr/>
          <a:lstStyle/>
          <a:p>
            <a:r>
              <a:rPr lang="en-US" sz="2200" b="1" dirty="0">
                <a:solidFill>
                  <a:srgbClr val="35E5F7"/>
                </a:solidFill>
                <a:latin typeface="Times New Roman" panose="02020603050405020304" pitchFamily="18" charset="0"/>
                <a:cs typeface="Times New Roman" panose="02020603050405020304" pitchFamily="18" charset="0"/>
              </a:rPr>
              <a:t>Linear Probing</a:t>
            </a:r>
          </a:p>
          <a:p>
            <a:r>
              <a:rPr lang="en-US" sz="2200" dirty="0">
                <a:latin typeface="Times New Roman" panose="02020603050405020304" pitchFamily="18" charset="0"/>
                <a:cs typeface="Times New Roman" panose="02020603050405020304" pitchFamily="18" charset="0"/>
              </a:rPr>
              <a:t>Insert (7,36,18,62,51)</a:t>
            </a:r>
          </a:p>
          <a:p>
            <a:pPr marL="0" indent="0">
              <a:buNone/>
            </a:pPr>
            <a:endParaRPr lang="ar-EG" dirty="0"/>
          </a:p>
        </p:txBody>
      </p:sp>
      <p:sp>
        <p:nvSpPr>
          <p:cNvPr id="4" name="Content Placeholder 3">
            <a:extLst>
              <a:ext uri="{FF2B5EF4-FFF2-40B4-BE49-F238E27FC236}">
                <a16:creationId xmlns:a16="http://schemas.microsoft.com/office/drawing/2014/main" xmlns="" id="{8C9844D2-6355-4E84-90DB-A407D61F3559}"/>
              </a:ext>
            </a:extLst>
          </p:cNvPr>
          <p:cNvSpPr>
            <a:spLocks noGrp="1"/>
          </p:cNvSpPr>
          <p:nvPr>
            <p:ph sz="half" idx="2"/>
          </p:nvPr>
        </p:nvSpPr>
        <p:spPr>
          <a:xfrm>
            <a:off x="4629150" y="2054654"/>
            <a:ext cx="4514850" cy="3946095"/>
          </a:xfrm>
        </p:spPr>
        <p:txBody>
          <a:bodyPr/>
          <a:lstStyle/>
          <a:p>
            <a:r>
              <a:rPr lang="en-US" sz="2200" b="1" dirty="0">
                <a:solidFill>
                  <a:srgbClr val="35E5F7"/>
                </a:solidFill>
                <a:latin typeface="Times New Roman" panose="02020603050405020304" pitchFamily="18" charset="0"/>
                <a:cs typeface="Times New Roman" panose="02020603050405020304" pitchFamily="18" charset="0"/>
              </a:rPr>
              <a:t>Quadratic Probing</a:t>
            </a:r>
          </a:p>
          <a:p>
            <a:r>
              <a:rPr lang="en-US" sz="2200" dirty="0">
                <a:latin typeface="Times New Roman" panose="02020603050405020304" pitchFamily="18" charset="0"/>
                <a:cs typeface="Times New Roman" panose="02020603050405020304" pitchFamily="18" charset="0"/>
              </a:rPr>
              <a:t>Insert (7,36,18,62,51)</a:t>
            </a:r>
          </a:p>
          <a:p>
            <a:endParaRPr lang="ar-EG" dirty="0"/>
          </a:p>
        </p:txBody>
      </p:sp>
      <p:pic>
        <p:nvPicPr>
          <p:cNvPr id="6" name="Picture 5">
            <a:extLst>
              <a:ext uri="{FF2B5EF4-FFF2-40B4-BE49-F238E27FC236}">
                <a16:creationId xmlns:a16="http://schemas.microsoft.com/office/drawing/2014/main" xmlns="" id="{A9CCD5F5-C1E9-4412-8EC4-5077E508D8D1}"/>
              </a:ext>
            </a:extLst>
          </p:cNvPr>
          <p:cNvPicPr>
            <a:picLocks noChangeAspect="1"/>
          </p:cNvPicPr>
          <p:nvPr/>
        </p:nvPicPr>
        <p:blipFill>
          <a:blip r:embed="rId2"/>
          <a:stretch>
            <a:fillRect/>
          </a:stretch>
        </p:blipFill>
        <p:spPr>
          <a:xfrm>
            <a:off x="5640935" y="2878249"/>
            <a:ext cx="896190" cy="3122499"/>
          </a:xfrm>
          <a:prstGeom prst="rect">
            <a:avLst/>
          </a:prstGeom>
        </p:spPr>
      </p:pic>
      <p:pic>
        <p:nvPicPr>
          <p:cNvPr id="10" name="Picture 9">
            <a:extLst>
              <a:ext uri="{FF2B5EF4-FFF2-40B4-BE49-F238E27FC236}">
                <a16:creationId xmlns:a16="http://schemas.microsoft.com/office/drawing/2014/main" xmlns="" id="{DE694676-1184-4EAD-8540-4B6C6981D66A}"/>
              </a:ext>
            </a:extLst>
          </p:cNvPr>
          <p:cNvPicPr>
            <a:picLocks noChangeAspect="1"/>
          </p:cNvPicPr>
          <p:nvPr/>
        </p:nvPicPr>
        <p:blipFill>
          <a:blip r:embed="rId3"/>
          <a:stretch>
            <a:fillRect/>
          </a:stretch>
        </p:blipFill>
        <p:spPr>
          <a:xfrm>
            <a:off x="1361235" y="2970885"/>
            <a:ext cx="896190" cy="3029863"/>
          </a:xfrm>
          <a:prstGeom prst="rect">
            <a:avLst/>
          </a:prstGeom>
        </p:spPr>
      </p:pic>
    </p:spTree>
    <p:extLst>
      <p:ext uri="{BB962C8B-B14F-4D97-AF65-F5344CB8AC3E}">
        <p14:creationId xmlns:p14="http://schemas.microsoft.com/office/powerpoint/2010/main" val="21099875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9EE33-33D2-46D9-926B-F81AA50AD5C0}"/>
              </a:ext>
            </a:extLst>
          </p:cNvPr>
          <p:cNvSpPr>
            <a:spLocks noGrp="1"/>
          </p:cNvSpPr>
          <p:nvPr>
            <p:ph type="title"/>
          </p:nvPr>
        </p:nvSpPr>
        <p:spPr>
          <a:xfrm>
            <a:off x="0" y="533400"/>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8EE44F91-8769-454C-B436-E03CF5F85A42}"/>
              </a:ext>
            </a:extLst>
          </p:cNvPr>
          <p:cNvSpPr>
            <a:spLocks noGrp="1"/>
          </p:cNvSpPr>
          <p:nvPr>
            <p:ph idx="1"/>
          </p:nvPr>
        </p:nvSpPr>
        <p:spPr>
          <a:xfrm>
            <a:off x="-9150" y="2054655"/>
            <a:ext cx="9153150" cy="3946095"/>
          </a:xfrm>
        </p:spPr>
        <p:txBody>
          <a:bodyPr>
            <a:noAutofit/>
          </a:bodyPr>
          <a:lstStyle/>
          <a:p>
            <a:pPr marL="0" indent="0">
              <a:buNone/>
            </a:pPr>
            <a:r>
              <a:rPr lang="en-US" sz="2200" dirty="0">
                <a:solidFill>
                  <a:srgbClr val="35E5F7"/>
                </a:solidFill>
                <a:latin typeface="Times New Roman" panose="02020603050405020304" pitchFamily="18" charset="0"/>
                <a:cs typeface="Times New Roman" panose="02020603050405020304" pitchFamily="18" charset="0"/>
              </a:rPr>
              <a:t>Advantage:</a:t>
            </a:r>
          </a:p>
          <a:p>
            <a:r>
              <a:rPr lang="en-US" sz="2200" dirty="0">
                <a:latin typeface="Times New Roman" panose="02020603050405020304" pitchFamily="18" charset="0"/>
                <a:cs typeface="Times New Roman" panose="02020603050405020304" pitchFamily="18" charset="0"/>
              </a:rPr>
              <a:t>Average cache performance</a:t>
            </a:r>
          </a:p>
          <a:p>
            <a:r>
              <a:rPr lang="en-US" sz="2200" dirty="0">
                <a:latin typeface="Times New Roman" panose="02020603050405020304" pitchFamily="18" charset="0"/>
                <a:cs typeface="Times New Roman" panose="02020603050405020304" pitchFamily="18" charset="0"/>
              </a:rPr>
              <a:t>Suffer a lesser clustering that linear probing</a:t>
            </a:r>
          </a:p>
          <a:p>
            <a:pPr marL="342900" lvl="1" indent="0">
              <a:buNone/>
            </a:pPr>
            <a:endParaRPr lang="en-US" sz="22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a:solidFill>
                  <a:srgbClr val="35E5F7"/>
                </a:solidFill>
                <a:latin typeface="Times New Roman" panose="02020603050405020304" pitchFamily="18" charset="0"/>
                <a:cs typeface="Times New Roman" panose="02020603050405020304" pitchFamily="18" charset="0"/>
              </a:rPr>
              <a:t>Disadvantage:</a:t>
            </a:r>
          </a:p>
          <a:p>
            <a:pPr marL="342900" lvl="1" indent="0">
              <a:buNone/>
            </a:pPr>
            <a:r>
              <a:rPr lang="en-US" sz="2200" dirty="0">
                <a:latin typeface="Times New Roman" panose="02020603050405020304" pitchFamily="18" charset="0"/>
                <a:cs typeface="Times New Roman" panose="02020603050405020304" pitchFamily="18" charset="0"/>
              </a:rPr>
              <a:t>If two keys have the same initial probe position, then their probe sequences are the same, since h(k1, 0) = h(k2, 0) implies h(k1,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h(k2,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This property leads to a milder form of clustering, called </a:t>
            </a:r>
            <a:r>
              <a:rPr lang="en-US" sz="2200" b="1" dirty="0">
                <a:solidFill>
                  <a:srgbClr val="35E5F7"/>
                </a:solidFill>
                <a:latin typeface="Times New Roman" panose="02020603050405020304" pitchFamily="18" charset="0"/>
                <a:cs typeface="Times New Roman" panose="02020603050405020304" pitchFamily="18" charset="0"/>
              </a:rPr>
              <a:t>secondary clustering</a:t>
            </a:r>
          </a:p>
          <a:p>
            <a:pPr marL="342900" lvl="1" indent="0">
              <a:buNone/>
            </a:pPr>
            <a:r>
              <a:rPr lang="en-US" sz="2200" dirty="0">
                <a:latin typeface="Times New Roman" panose="02020603050405020304" pitchFamily="18" charset="0"/>
                <a:cs typeface="Times New Roman" panose="02020603050405020304" pitchFamily="18" charset="0"/>
              </a:rPr>
              <a:t>Unable to add an element in Quadratic Probing because the index calculated is never empty</a:t>
            </a:r>
          </a:p>
          <a:p>
            <a:pPr lvl="1"/>
            <a:endParaRPr lang="en-US" sz="2200" dirty="0">
              <a:solidFill>
                <a:srgbClr val="FF0000"/>
              </a:solidFill>
              <a:latin typeface="Times New Roman" panose="02020603050405020304" pitchFamily="18" charset="0"/>
              <a:cs typeface="Times New Roman" panose="02020603050405020304" pitchFamily="18" charset="0"/>
            </a:endParaRPr>
          </a:p>
          <a:p>
            <a:pPr lvl="1"/>
            <a:endParaRPr lang="ar-EG"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24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21900"/>
            <a:ext cx="8695035" cy="920449"/>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9150" y="2054655"/>
            <a:ext cx="9153150" cy="3946095"/>
          </a:xfrm>
        </p:spPr>
        <p:txBody>
          <a:bodyPr>
            <a:normAutofit/>
          </a:bodyPr>
          <a:lstStyle/>
          <a:p>
            <a:pPr marL="0" indent="0">
              <a:buNone/>
            </a:pPr>
            <a:r>
              <a:rPr lang="en-US" sz="2200" b="1" dirty="0">
                <a:solidFill>
                  <a:srgbClr val="35E5F7"/>
                </a:solidFill>
                <a:latin typeface="Times New Roman" panose="02020603050405020304" pitchFamily="18" charset="0"/>
                <a:cs typeface="Times New Roman" panose="02020603050405020304" pitchFamily="18" charset="0"/>
              </a:rPr>
              <a:t>Secondary Clustering 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us consider a simple hash function as “key mod 10” and sequence of keys as (2,12,22,32,42,52).</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Insert (2):</a:t>
            </a:r>
          </a:p>
          <a:p>
            <a:pPr lvl="1"/>
            <a:r>
              <a:rPr lang="en-US" sz="2200" dirty="0">
                <a:latin typeface="Times New Roman" panose="02020603050405020304" pitchFamily="18" charset="0"/>
                <a:cs typeface="Times New Roman" panose="02020603050405020304" pitchFamily="18" charset="0"/>
              </a:rPr>
              <a:t>h0(2) = ((2+0*0)mod 10) = 2 </a:t>
            </a:r>
          </a:p>
          <a:p>
            <a:r>
              <a:rPr lang="en-US" sz="2200" dirty="0">
                <a:latin typeface="Times New Roman" panose="02020603050405020304" pitchFamily="18" charset="0"/>
                <a:cs typeface="Times New Roman" panose="02020603050405020304" pitchFamily="18" charset="0"/>
              </a:rPr>
              <a:t>Insert (12):</a:t>
            </a:r>
          </a:p>
          <a:p>
            <a:pPr lvl="1"/>
            <a:r>
              <a:rPr lang="en-US" sz="2200" dirty="0">
                <a:latin typeface="Times New Roman" panose="02020603050405020304" pitchFamily="18" charset="0"/>
                <a:cs typeface="Times New Roman" panose="02020603050405020304" pitchFamily="18" charset="0"/>
              </a:rPr>
              <a:t>h0(12) = ((12+0*0)mod 10) = 2</a:t>
            </a:r>
          </a:p>
          <a:p>
            <a:pPr lvl="1"/>
            <a:r>
              <a:rPr lang="en-US" sz="2200" dirty="0">
                <a:latin typeface="Times New Roman" panose="02020603050405020304" pitchFamily="18" charset="0"/>
                <a:cs typeface="Times New Roman" panose="02020603050405020304" pitchFamily="18" charset="0"/>
              </a:rPr>
              <a:t>h1(12) = ((12+1*1)mod 10) = 3</a:t>
            </a:r>
          </a:p>
          <a:p>
            <a:pPr lvl="1"/>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6448421" y="3059403"/>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r>
                        <a:rPr lang="en-US" sz="1400" dirty="0"/>
                        <a:t>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12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 </a:t>
                      </a:r>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5873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7370BF56-2E5C-403B-A4EE-6A122D7E6D2A}"/>
              </a:ext>
            </a:extLst>
          </p:cNvPr>
          <p:cNvSpPr txBox="1"/>
          <p:nvPr/>
        </p:nvSpPr>
        <p:spPr>
          <a:xfrm>
            <a:off x="7376701" y="3858220"/>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45B4FCC6-5CB1-4BB6-A777-2541C4B0E447}"/>
              </a:ext>
            </a:extLst>
          </p:cNvPr>
          <p:cNvSpPr txBox="1"/>
          <p:nvPr/>
        </p:nvSpPr>
        <p:spPr>
          <a:xfrm>
            <a:off x="7371520" y="3581221"/>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xmlns="" id="{86FDD8F3-494C-4480-BE58-58404AE83FC1}"/>
              </a:ext>
            </a:extLst>
          </p:cNvPr>
          <p:cNvCxnSpPr/>
          <p:nvPr/>
        </p:nvCxnSpPr>
        <p:spPr>
          <a:xfrm>
            <a:off x="6162262" y="3719721"/>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xmlns="" id="{63752F5B-F660-42E5-A70C-438FDAFD76BA}"/>
              </a:ext>
            </a:extLst>
          </p:cNvPr>
          <p:cNvSpPr txBox="1"/>
          <p:nvPr/>
        </p:nvSpPr>
        <p:spPr>
          <a:xfrm>
            <a:off x="5580821" y="3876262"/>
            <a:ext cx="685800" cy="300082"/>
          </a:xfrm>
          <a:prstGeom prst="rect">
            <a:avLst/>
          </a:prstGeom>
          <a:noFill/>
        </p:spPr>
        <p:txBody>
          <a:bodyPr wrap="square" rtlCol="1">
            <a:spAutoFit/>
          </a:bodyPr>
          <a:lstStyle/>
          <a:p>
            <a:r>
              <a:rPr lang="en-US" sz="1350" dirty="0">
                <a:solidFill>
                  <a:prstClr val="black"/>
                </a:solidFill>
              </a:rPr>
              <a:t>h1(12)</a:t>
            </a:r>
            <a:endParaRPr lang="ar-EG" sz="1350" dirty="0">
              <a:solidFill>
                <a:prstClr val="black"/>
              </a:solidFill>
            </a:endParaRPr>
          </a:p>
        </p:txBody>
      </p:sp>
      <p:sp>
        <p:nvSpPr>
          <p:cNvPr id="19" name="TextBox 18">
            <a:extLst>
              <a:ext uri="{FF2B5EF4-FFF2-40B4-BE49-F238E27FC236}">
                <a16:creationId xmlns:a16="http://schemas.microsoft.com/office/drawing/2014/main" xmlns="" id="{FB9AE5D4-B2CE-4918-9022-AFD1525A92FD}"/>
              </a:ext>
            </a:extLst>
          </p:cNvPr>
          <p:cNvSpPr txBox="1"/>
          <p:nvPr/>
        </p:nvSpPr>
        <p:spPr>
          <a:xfrm>
            <a:off x="5655365" y="3581221"/>
            <a:ext cx="685800" cy="300082"/>
          </a:xfrm>
          <a:prstGeom prst="rect">
            <a:avLst/>
          </a:prstGeom>
          <a:noFill/>
        </p:spPr>
        <p:txBody>
          <a:bodyPr wrap="square" rtlCol="1">
            <a:spAutoFit/>
          </a:bodyPr>
          <a:lstStyle/>
          <a:p>
            <a:r>
              <a:rPr lang="en-US" sz="1350" dirty="0">
                <a:solidFill>
                  <a:prstClr val="black"/>
                </a:solidFill>
              </a:rPr>
              <a:t>h0(2)</a:t>
            </a:r>
            <a:endParaRPr lang="ar-EG" sz="1350" dirty="0">
              <a:solidFill>
                <a:prstClr val="black"/>
              </a:solidFill>
            </a:endParaRPr>
          </a:p>
        </p:txBody>
      </p:sp>
      <p:cxnSp>
        <p:nvCxnSpPr>
          <p:cNvPr id="20" name="Straight Arrow Connector 19">
            <a:extLst>
              <a:ext uri="{FF2B5EF4-FFF2-40B4-BE49-F238E27FC236}">
                <a16:creationId xmlns:a16="http://schemas.microsoft.com/office/drawing/2014/main" xmlns="" id="{DA674DE2-AC9E-4739-B310-2AC95B2F16D8}"/>
              </a:ext>
            </a:extLst>
          </p:cNvPr>
          <p:cNvCxnSpPr/>
          <p:nvPr/>
        </p:nvCxnSpPr>
        <p:spPr>
          <a:xfrm>
            <a:off x="6150246" y="4032803"/>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xmlns="" id="{37EA7541-EAB2-4E99-978D-9A46485F92DD}"/>
              </a:ext>
            </a:extLst>
          </p:cNvPr>
          <p:cNvSpPr txBox="1"/>
          <p:nvPr/>
        </p:nvSpPr>
        <p:spPr>
          <a:xfrm>
            <a:off x="4333053" y="4039820"/>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Occupied</a:t>
            </a:r>
            <a:endParaRPr lang="ar-EG" sz="135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525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13252" y="559125"/>
            <a:ext cx="8695035" cy="898673"/>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53150" cy="3946095"/>
          </a:xfrm>
        </p:spPr>
        <p:txBody>
          <a:bodyPr>
            <a:normAutofit/>
          </a:bodyPr>
          <a:lstStyle/>
          <a:p>
            <a:pPr marL="0" indent="0">
              <a:buNone/>
            </a:pPr>
            <a:r>
              <a:rPr lang="en-US" sz="2200" b="1" dirty="0">
                <a:solidFill>
                  <a:srgbClr val="35E5F7"/>
                </a:solidFill>
                <a:latin typeface="Times New Roman" panose="02020603050405020304" pitchFamily="18" charset="0"/>
                <a:cs typeface="Times New Roman" panose="02020603050405020304" pitchFamily="18" charset="0"/>
              </a:rPr>
              <a:t>Secondary Clustering 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us consider a simple hash function as “key mod 10” and sequence of keys as (2,12,22,32,42,52).</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Insert (22):</a:t>
            </a:r>
          </a:p>
          <a:p>
            <a:pPr lvl="1"/>
            <a:r>
              <a:rPr lang="en-US" sz="2200" dirty="0">
                <a:latin typeface="Times New Roman" panose="02020603050405020304" pitchFamily="18" charset="0"/>
                <a:cs typeface="Times New Roman" panose="02020603050405020304" pitchFamily="18" charset="0"/>
              </a:rPr>
              <a:t>h0(22) = ((22+0*0)mod 10) = 2</a:t>
            </a:r>
          </a:p>
          <a:p>
            <a:pPr lvl="1"/>
            <a:r>
              <a:rPr lang="en-US" sz="2200" dirty="0">
                <a:latin typeface="Times New Roman" panose="02020603050405020304" pitchFamily="18" charset="0"/>
                <a:cs typeface="Times New Roman" panose="02020603050405020304" pitchFamily="18" charset="0"/>
              </a:rPr>
              <a:t>h1(22) = ((22+1*1)mod 10) = 3 </a:t>
            </a:r>
          </a:p>
          <a:p>
            <a:pPr lvl="1"/>
            <a:r>
              <a:rPr lang="en-US" sz="2200" dirty="0">
                <a:latin typeface="Times New Roman" panose="02020603050405020304" pitchFamily="18" charset="0"/>
                <a:cs typeface="Times New Roman" panose="02020603050405020304" pitchFamily="18" charset="0"/>
              </a:rPr>
              <a:t>h2(22) = ((22+2*2)mod 10) = 6 </a:t>
            </a:r>
          </a:p>
          <a:p>
            <a:pPr marL="457200" lvl="1" indent="0">
              <a:buNone/>
            </a:pPr>
            <a:r>
              <a:rPr lang="en-US" sz="2200" dirty="0">
                <a:solidFill>
                  <a:srgbClr val="35E5F7"/>
                </a:solidFill>
                <a:latin typeface="Times New Roman" panose="02020603050405020304" pitchFamily="18" charset="0"/>
                <a:cs typeface="Times New Roman" panose="02020603050405020304" pitchFamily="18" charset="0"/>
              </a:rPr>
              <a:t>     And so on</a:t>
            </a: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6448421" y="3059403"/>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r>
                        <a:rPr lang="en-US" sz="1400" dirty="0"/>
                        <a:t>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12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r>
                        <a:rPr lang="en-US" sz="1400" dirty="0"/>
                        <a:t>22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4958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7370BF56-2E5C-403B-A4EE-6A122D7E6D2A}"/>
              </a:ext>
            </a:extLst>
          </p:cNvPr>
          <p:cNvSpPr txBox="1"/>
          <p:nvPr/>
        </p:nvSpPr>
        <p:spPr>
          <a:xfrm>
            <a:off x="7367171" y="4724942"/>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45B4FCC6-5CB1-4BB6-A777-2541C4B0E447}"/>
              </a:ext>
            </a:extLst>
          </p:cNvPr>
          <p:cNvSpPr txBox="1"/>
          <p:nvPr/>
        </p:nvSpPr>
        <p:spPr>
          <a:xfrm>
            <a:off x="7371520" y="3581221"/>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xmlns="" id="{86FDD8F3-494C-4480-BE58-58404AE83FC1}"/>
              </a:ext>
            </a:extLst>
          </p:cNvPr>
          <p:cNvCxnSpPr/>
          <p:nvPr/>
        </p:nvCxnSpPr>
        <p:spPr>
          <a:xfrm>
            <a:off x="6162262" y="3719721"/>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3D9B498B-9E66-4D2D-A417-5D26377E593F}"/>
              </a:ext>
            </a:extLst>
          </p:cNvPr>
          <p:cNvCxnSpPr/>
          <p:nvPr/>
        </p:nvCxnSpPr>
        <p:spPr>
          <a:xfrm>
            <a:off x="6117535" y="4863442"/>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xmlns="" id="{63752F5B-F660-42E5-A70C-438FDAFD76BA}"/>
              </a:ext>
            </a:extLst>
          </p:cNvPr>
          <p:cNvSpPr txBox="1"/>
          <p:nvPr/>
        </p:nvSpPr>
        <p:spPr>
          <a:xfrm>
            <a:off x="5580821" y="3876262"/>
            <a:ext cx="685800" cy="300082"/>
          </a:xfrm>
          <a:prstGeom prst="rect">
            <a:avLst/>
          </a:prstGeom>
          <a:noFill/>
        </p:spPr>
        <p:txBody>
          <a:bodyPr wrap="square" rtlCol="1">
            <a:spAutoFit/>
          </a:bodyPr>
          <a:lstStyle/>
          <a:p>
            <a:r>
              <a:rPr lang="en-US" sz="1350" dirty="0">
                <a:solidFill>
                  <a:prstClr val="black"/>
                </a:solidFill>
              </a:rPr>
              <a:t>h1(22)</a:t>
            </a:r>
            <a:endParaRPr lang="ar-EG" sz="1350" dirty="0">
              <a:solidFill>
                <a:prstClr val="black"/>
              </a:solidFill>
            </a:endParaRPr>
          </a:p>
        </p:txBody>
      </p:sp>
      <p:sp>
        <p:nvSpPr>
          <p:cNvPr id="19" name="TextBox 18">
            <a:extLst>
              <a:ext uri="{FF2B5EF4-FFF2-40B4-BE49-F238E27FC236}">
                <a16:creationId xmlns:a16="http://schemas.microsoft.com/office/drawing/2014/main" xmlns="" id="{FB9AE5D4-B2CE-4918-9022-AFD1525A92FD}"/>
              </a:ext>
            </a:extLst>
          </p:cNvPr>
          <p:cNvSpPr txBox="1"/>
          <p:nvPr/>
        </p:nvSpPr>
        <p:spPr>
          <a:xfrm>
            <a:off x="5655365" y="3581221"/>
            <a:ext cx="685800" cy="300082"/>
          </a:xfrm>
          <a:prstGeom prst="rect">
            <a:avLst/>
          </a:prstGeom>
          <a:noFill/>
        </p:spPr>
        <p:txBody>
          <a:bodyPr wrap="square" rtlCol="1">
            <a:spAutoFit/>
          </a:bodyPr>
          <a:lstStyle/>
          <a:p>
            <a:r>
              <a:rPr lang="en-US" sz="1350" dirty="0">
                <a:solidFill>
                  <a:prstClr val="black"/>
                </a:solidFill>
              </a:rPr>
              <a:t>h0(22)</a:t>
            </a:r>
            <a:endParaRPr lang="ar-EG" sz="1350" dirty="0">
              <a:solidFill>
                <a:prstClr val="black"/>
              </a:solidFill>
            </a:endParaRPr>
          </a:p>
        </p:txBody>
      </p:sp>
      <p:cxnSp>
        <p:nvCxnSpPr>
          <p:cNvPr id="20" name="Straight Arrow Connector 19">
            <a:extLst>
              <a:ext uri="{FF2B5EF4-FFF2-40B4-BE49-F238E27FC236}">
                <a16:creationId xmlns:a16="http://schemas.microsoft.com/office/drawing/2014/main" xmlns="" id="{DA674DE2-AC9E-4739-B310-2AC95B2F16D8}"/>
              </a:ext>
            </a:extLst>
          </p:cNvPr>
          <p:cNvCxnSpPr/>
          <p:nvPr/>
        </p:nvCxnSpPr>
        <p:spPr>
          <a:xfrm>
            <a:off x="6150246" y="4032803"/>
            <a:ext cx="298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xmlns="" id="{BBE9E050-C4A4-41D1-94A5-FD356E4D2FF0}"/>
              </a:ext>
            </a:extLst>
          </p:cNvPr>
          <p:cNvSpPr txBox="1"/>
          <p:nvPr/>
        </p:nvSpPr>
        <p:spPr>
          <a:xfrm>
            <a:off x="5580821" y="4683117"/>
            <a:ext cx="685800" cy="300082"/>
          </a:xfrm>
          <a:prstGeom prst="rect">
            <a:avLst/>
          </a:prstGeom>
          <a:noFill/>
        </p:spPr>
        <p:txBody>
          <a:bodyPr wrap="square" rtlCol="1">
            <a:spAutoFit/>
          </a:bodyPr>
          <a:lstStyle/>
          <a:p>
            <a:r>
              <a:rPr lang="en-US" sz="1350" dirty="0">
                <a:solidFill>
                  <a:prstClr val="black"/>
                </a:solidFill>
              </a:rPr>
              <a:t>h2(22)</a:t>
            </a:r>
            <a:endParaRPr lang="ar-EG" sz="1350" dirty="0">
              <a:solidFill>
                <a:prstClr val="black"/>
              </a:solidFill>
            </a:endParaRPr>
          </a:p>
        </p:txBody>
      </p:sp>
      <p:sp>
        <p:nvSpPr>
          <p:cNvPr id="23" name="TextBox 22">
            <a:extLst>
              <a:ext uri="{FF2B5EF4-FFF2-40B4-BE49-F238E27FC236}">
                <a16:creationId xmlns:a16="http://schemas.microsoft.com/office/drawing/2014/main" xmlns="" id="{CC0E8C2E-F03B-4B15-8F05-50DD69848B8E}"/>
              </a:ext>
            </a:extLst>
          </p:cNvPr>
          <p:cNvSpPr txBox="1"/>
          <p:nvPr/>
        </p:nvSpPr>
        <p:spPr>
          <a:xfrm>
            <a:off x="7367171" y="3876082"/>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0873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19878" y="491976"/>
            <a:ext cx="8704185" cy="892626"/>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normAutofit/>
          </a:bodyPr>
          <a:lstStyle/>
          <a:p>
            <a:pPr marL="0" indent="0">
              <a:buNone/>
            </a:pPr>
            <a:r>
              <a:rPr lang="en-US" sz="2200" b="1" dirty="0">
                <a:solidFill>
                  <a:srgbClr val="35E5F7"/>
                </a:solidFill>
                <a:latin typeface="Times New Roman" panose="02020603050405020304" pitchFamily="18" charset="0"/>
                <a:cs typeface="Times New Roman" panose="02020603050405020304" pitchFamily="18" charset="0"/>
              </a:rPr>
              <a:t>Secondary Clustering 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us consider a simple hash function as “key mod 10” and sequence of keys as (2,12,22,32,42,52).</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Insert (32):</a:t>
            </a:r>
          </a:p>
          <a:p>
            <a:pPr lvl="1"/>
            <a:r>
              <a:rPr lang="en-US" sz="2200" dirty="0">
                <a:latin typeface="Times New Roman" panose="02020603050405020304" pitchFamily="18" charset="0"/>
                <a:cs typeface="Times New Roman" panose="02020603050405020304" pitchFamily="18" charset="0"/>
              </a:rPr>
              <a:t>h3(32) = ((32+3*3)mod 10) = 1</a:t>
            </a:r>
          </a:p>
          <a:p>
            <a:r>
              <a:rPr lang="en-US" sz="2200" dirty="0">
                <a:latin typeface="Times New Roman" panose="02020603050405020304" pitchFamily="18" charset="0"/>
                <a:cs typeface="Times New Roman" panose="02020603050405020304" pitchFamily="18" charset="0"/>
              </a:rPr>
              <a:t>Insert (42):</a:t>
            </a:r>
          </a:p>
          <a:p>
            <a:pPr lvl="1"/>
            <a:r>
              <a:rPr lang="en-US" sz="2200" dirty="0">
                <a:latin typeface="Times New Roman" panose="02020603050405020304" pitchFamily="18" charset="0"/>
                <a:cs typeface="Times New Roman" panose="02020603050405020304" pitchFamily="18" charset="0"/>
              </a:rPr>
              <a:t>h4(42) = ((32+4*4)mod 10) = 8</a:t>
            </a:r>
          </a:p>
          <a:p>
            <a:r>
              <a:rPr lang="en-US" sz="2200" dirty="0">
                <a:latin typeface="Times New Roman" panose="02020603050405020304" pitchFamily="18" charset="0"/>
                <a:cs typeface="Times New Roman" panose="02020603050405020304" pitchFamily="18" charset="0"/>
              </a:rPr>
              <a:t>Insert (52):</a:t>
            </a:r>
          </a:p>
          <a:p>
            <a:pPr lvl="1"/>
            <a:r>
              <a:rPr lang="en-US" sz="2200" dirty="0">
                <a:latin typeface="Times New Roman" panose="02020603050405020304" pitchFamily="18" charset="0"/>
                <a:cs typeface="Times New Roman" panose="02020603050405020304" pitchFamily="18" charset="0"/>
              </a:rPr>
              <a:t>h5(52) = ((52+5*5)mod 10) = 7</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6448421" y="3059403"/>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r>
                        <a:rPr lang="en-US" sz="1400" dirty="0"/>
                        <a:t>32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r>
                        <a:rPr lang="en-US" sz="1400" dirty="0"/>
                        <a:t>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12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r>
                        <a:rPr lang="en-US" sz="1400" dirty="0"/>
                        <a:t>22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52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42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715193" y="5301178"/>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26104" y="5310459"/>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310459"/>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546" y="5266196"/>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3497" y="5267442"/>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778090" y="5266196"/>
            <a:ext cx="757873"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6099050" y="3429000"/>
            <a:ext cx="3493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099050" y="5108755"/>
            <a:ext cx="3493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099050" y="5414165"/>
            <a:ext cx="3493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xmlns="" id="{FB9AE5D4-B2CE-4918-9022-AFD1525A92FD}"/>
              </a:ext>
            </a:extLst>
          </p:cNvPr>
          <p:cNvSpPr txBox="1"/>
          <p:nvPr/>
        </p:nvSpPr>
        <p:spPr>
          <a:xfrm>
            <a:off x="5504063" y="4966114"/>
            <a:ext cx="700230" cy="300082"/>
          </a:xfrm>
          <a:prstGeom prst="rect">
            <a:avLst/>
          </a:prstGeom>
          <a:noFill/>
        </p:spPr>
        <p:txBody>
          <a:bodyPr wrap="square" rtlCol="1">
            <a:spAutoFit/>
          </a:bodyPr>
          <a:lstStyle/>
          <a:p>
            <a:r>
              <a:rPr lang="en-US" sz="1350" dirty="0">
                <a:solidFill>
                  <a:prstClr val="black"/>
                </a:solidFill>
              </a:rPr>
              <a:t>h5(52)</a:t>
            </a:r>
            <a:endParaRPr lang="ar-EG" sz="1350" dirty="0">
              <a:solidFill>
                <a:prstClr val="black"/>
              </a:solidFill>
            </a:endParaRPr>
          </a:p>
        </p:txBody>
      </p:sp>
      <p:sp>
        <p:nvSpPr>
          <p:cNvPr id="16" name="TextBox 15">
            <a:extLst>
              <a:ext uri="{FF2B5EF4-FFF2-40B4-BE49-F238E27FC236}">
                <a16:creationId xmlns:a16="http://schemas.microsoft.com/office/drawing/2014/main" xmlns="" id="{FB9AE5D4-B2CE-4918-9022-AFD1525A92FD}"/>
              </a:ext>
            </a:extLst>
          </p:cNvPr>
          <p:cNvSpPr txBox="1"/>
          <p:nvPr/>
        </p:nvSpPr>
        <p:spPr>
          <a:xfrm>
            <a:off x="5481277" y="3271343"/>
            <a:ext cx="685800" cy="300082"/>
          </a:xfrm>
          <a:prstGeom prst="rect">
            <a:avLst/>
          </a:prstGeom>
          <a:noFill/>
        </p:spPr>
        <p:txBody>
          <a:bodyPr wrap="square" rtlCol="1">
            <a:spAutoFit/>
          </a:bodyPr>
          <a:lstStyle/>
          <a:p>
            <a:r>
              <a:rPr lang="en-US" sz="1350" dirty="0">
                <a:solidFill>
                  <a:prstClr val="black"/>
                </a:solidFill>
              </a:rPr>
              <a:t>h3(32)</a:t>
            </a:r>
            <a:endParaRPr lang="ar-EG" sz="1350" dirty="0">
              <a:solidFill>
                <a:prstClr val="black"/>
              </a:solidFill>
            </a:endParaRPr>
          </a:p>
        </p:txBody>
      </p:sp>
      <p:sp>
        <p:nvSpPr>
          <p:cNvPr id="17" name="TextBox 16">
            <a:extLst>
              <a:ext uri="{FF2B5EF4-FFF2-40B4-BE49-F238E27FC236}">
                <a16:creationId xmlns:a16="http://schemas.microsoft.com/office/drawing/2014/main" xmlns="" id="{FB9AE5D4-B2CE-4918-9022-AFD1525A92FD}"/>
              </a:ext>
            </a:extLst>
          </p:cNvPr>
          <p:cNvSpPr txBox="1"/>
          <p:nvPr/>
        </p:nvSpPr>
        <p:spPr>
          <a:xfrm>
            <a:off x="5551592" y="5258796"/>
            <a:ext cx="685800" cy="300082"/>
          </a:xfrm>
          <a:prstGeom prst="rect">
            <a:avLst/>
          </a:prstGeom>
          <a:noFill/>
        </p:spPr>
        <p:txBody>
          <a:bodyPr wrap="square" rtlCol="1">
            <a:spAutoFit/>
          </a:bodyPr>
          <a:lstStyle/>
          <a:p>
            <a:r>
              <a:rPr lang="en-US" sz="1350" dirty="0">
                <a:solidFill>
                  <a:prstClr val="black"/>
                </a:solidFill>
              </a:rPr>
              <a:t>h4(42)</a:t>
            </a:r>
            <a:endParaRPr lang="ar-EG" sz="1350" dirty="0">
              <a:solidFill>
                <a:prstClr val="black"/>
              </a:solidFill>
            </a:endParaRPr>
          </a:p>
        </p:txBody>
      </p:sp>
    </p:spTree>
    <p:extLst>
      <p:ext uri="{BB962C8B-B14F-4D97-AF65-F5344CB8AC3E}">
        <p14:creationId xmlns:p14="http://schemas.microsoft.com/office/powerpoint/2010/main" val="34293957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587096"/>
            <a:ext cx="8695035" cy="895570"/>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9150" y="2054656"/>
            <a:ext cx="9162299" cy="3946095"/>
          </a:xfrm>
        </p:spPr>
        <p:txBody>
          <a:bodyPr>
            <a:normAutofit/>
          </a:bodyPr>
          <a:lstStyle/>
          <a:p>
            <a:pPr marL="0" indent="0">
              <a:buNone/>
            </a:pPr>
            <a:r>
              <a:rPr lang="en-US" sz="2200" b="1" dirty="0">
                <a:solidFill>
                  <a:srgbClr val="35E5F7"/>
                </a:solidFill>
                <a:latin typeface="Times New Roman" panose="02020603050405020304" pitchFamily="18" charset="0"/>
                <a:cs typeface="Times New Roman" panose="02020603050405020304" pitchFamily="18" charset="0"/>
              </a:rPr>
              <a:t>Secondary Clustering 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us consider a simple hash function as “key mod 10” and sequence of keys as (2,12,22,32,42,52).</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Insert (62):</a:t>
            </a:r>
          </a:p>
          <a:p>
            <a:pPr lvl="1"/>
            <a:r>
              <a:rPr lang="en-US" sz="2200" dirty="0">
                <a:latin typeface="Times New Roman" panose="02020603050405020304" pitchFamily="18" charset="0"/>
                <a:cs typeface="Times New Roman" panose="02020603050405020304" pitchFamily="18" charset="0"/>
              </a:rPr>
              <a:t>h6(62) = ((62+6*6)mod 10) = 8</a:t>
            </a:r>
          </a:p>
          <a:p>
            <a:pPr lvl="1"/>
            <a:r>
              <a:rPr lang="en-US" sz="2200" dirty="0">
                <a:latin typeface="Times New Roman" panose="02020603050405020304" pitchFamily="18" charset="0"/>
                <a:cs typeface="Times New Roman" panose="02020603050405020304" pitchFamily="18" charset="0"/>
              </a:rPr>
              <a:t>h7(62) = ((62+7*7)mod 10) = 1</a:t>
            </a:r>
          </a:p>
          <a:p>
            <a:pPr lvl="1"/>
            <a:r>
              <a:rPr lang="en-US" sz="2200" dirty="0">
                <a:latin typeface="Times New Roman" panose="02020603050405020304" pitchFamily="18" charset="0"/>
                <a:cs typeface="Times New Roman" panose="02020603050405020304" pitchFamily="18" charset="0"/>
              </a:rPr>
              <a:t>h8(62) = ((62+8*8)mod 10) = 6</a:t>
            </a:r>
          </a:p>
          <a:p>
            <a:pPr lvl="1"/>
            <a:r>
              <a:rPr lang="en-US" sz="2200" dirty="0">
                <a:latin typeface="Times New Roman" panose="02020603050405020304" pitchFamily="18" charset="0"/>
                <a:cs typeface="Times New Roman" panose="02020603050405020304" pitchFamily="18" charset="0"/>
              </a:rPr>
              <a:t>h9(62) = ((62+9*9)mod 10) = 3</a:t>
            </a:r>
          </a:p>
          <a:p>
            <a:pPr marL="457200" lvl="1" indent="0">
              <a:buNone/>
            </a:pPr>
            <a:r>
              <a:rPr lang="en-US" sz="2200" dirty="0">
                <a:solidFill>
                  <a:srgbClr val="35E5F7"/>
                </a:solidFill>
                <a:latin typeface="Times New Roman" panose="02020603050405020304" pitchFamily="18" charset="0"/>
                <a:cs typeface="Times New Roman" panose="02020603050405020304" pitchFamily="18" charset="0"/>
              </a:rPr>
              <a:t>    Unable to insert an element </a:t>
            </a: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6448421" y="3059403"/>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r>
                        <a:rPr lang="en-US" sz="1400" dirty="0"/>
                        <a:t>32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r>
                        <a:rPr lang="en-US" sz="1400" dirty="0"/>
                        <a:t>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r>
                        <a:rPr lang="en-US" sz="1400" dirty="0"/>
                        <a:t>12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r>
                        <a:rPr lang="en-US" sz="1400" dirty="0"/>
                        <a:t>22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52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r>
                        <a:rPr lang="en-US" sz="1400" dirty="0"/>
                        <a:t>42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910578"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6404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8517B-81EF-418C-97C4-4EE13FEDBB1E}"/>
              </a:ext>
            </a:extLst>
          </p:cNvPr>
          <p:cNvSpPr>
            <a:spLocks noGrp="1"/>
          </p:cNvSpPr>
          <p:nvPr>
            <p:ph type="title"/>
          </p:nvPr>
        </p:nvSpPr>
        <p:spPr>
          <a:xfrm>
            <a:off x="1" y="680312"/>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Quadratic Probing</a:t>
            </a:r>
            <a:endParaRPr lang="ar-EG" sz="3000" dirty="0"/>
          </a:p>
        </p:txBody>
      </p:sp>
      <p:sp>
        <p:nvSpPr>
          <p:cNvPr id="3" name="Content Placeholder 2">
            <a:extLst>
              <a:ext uri="{FF2B5EF4-FFF2-40B4-BE49-F238E27FC236}">
                <a16:creationId xmlns:a16="http://schemas.microsoft.com/office/drawing/2014/main" xmlns="" id="{7C9D2883-A25A-4D66-ABE3-A39E59778482}"/>
              </a:ext>
            </a:extLst>
          </p:cNvPr>
          <p:cNvSpPr>
            <a:spLocks noGrp="1"/>
          </p:cNvSpPr>
          <p:nvPr>
            <p:ph idx="1"/>
          </p:nvPr>
        </p:nvSpPr>
        <p:spPr>
          <a:xfrm>
            <a:off x="-9150" y="2054655"/>
            <a:ext cx="8704186" cy="3664918"/>
          </a:xfrm>
        </p:spPr>
        <p:txBody>
          <a:bodyPr>
            <a:normAutofit/>
          </a:bodyPr>
          <a:lstStyle/>
          <a:p>
            <a:r>
              <a:rPr lang="en-US" sz="2400" dirty="0">
                <a:latin typeface="Times New Roman" panose="02020603050405020304" pitchFamily="18" charset="0"/>
                <a:cs typeface="Times New Roman" panose="02020603050405020304" pitchFamily="18" charset="0"/>
              </a:rPr>
              <a:t>So it’s preferred that </a:t>
            </a:r>
          </a:p>
          <a:p>
            <a:pPr lvl="1"/>
            <a:r>
              <a:rPr lang="en-US" sz="2400" dirty="0">
                <a:latin typeface="Times New Roman" panose="02020603050405020304" pitchFamily="18" charset="0"/>
                <a:cs typeface="Times New Roman" panose="02020603050405020304" pitchFamily="18" charset="0"/>
              </a:rPr>
              <a:t>Table should be at most </a:t>
            </a:r>
            <a:r>
              <a:rPr lang="en-US" sz="2400" dirty="0">
                <a:solidFill>
                  <a:srgbClr val="35E5F7"/>
                </a:solidFill>
                <a:latin typeface="Times New Roman" panose="02020603050405020304" pitchFamily="18" charset="0"/>
                <a:cs typeface="Times New Roman" panose="02020603050405020304" pitchFamily="18" charset="0"/>
              </a:rPr>
              <a:t>half full</a:t>
            </a:r>
          </a:p>
          <a:p>
            <a:pPr lvl="1"/>
            <a:r>
              <a:rPr lang="en-US" sz="2400" dirty="0">
                <a:latin typeface="Times New Roman" panose="02020603050405020304" pitchFamily="18" charset="0"/>
                <a:cs typeface="Times New Roman" panose="02020603050405020304" pitchFamily="18" charset="0"/>
              </a:rPr>
              <a:t>table size must be </a:t>
            </a:r>
            <a:r>
              <a:rPr lang="en-US" sz="2400" dirty="0">
                <a:solidFill>
                  <a:srgbClr val="35E5F7"/>
                </a:solidFill>
                <a:latin typeface="Times New Roman" panose="02020603050405020304" pitchFamily="18" charset="0"/>
                <a:cs typeface="Times New Roman" panose="02020603050405020304" pitchFamily="18" charset="0"/>
              </a:rPr>
              <a:t>prime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otherwise insertion may fail (always have a collision)</a:t>
            </a:r>
            <a:endParaRPr lang="ar-E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576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828800"/>
                <a:ext cx="8229600" cy="4495800"/>
              </a:xfrm>
            </p:spPr>
            <p:txBody>
              <a:bodyPr>
                <a:normAutofit fontScale="92500"/>
              </a:bodyPr>
              <a:lstStyle/>
              <a:p>
                <a:r>
                  <a:rPr lang="en-US" dirty="0"/>
                  <a:t>Advantages:- </a:t>
                </a:r>
              </a:p>
              <a:p>
                <a:pPr marL="0" indent="0">
                  <a:buNone/>
                </a:pPr>
                <a:r>
                  <a:rPr lang="en-US" altLang="en-US" dirty="0"/>
                  <a:t>- Fast, requires only one operation.</a:t>
                </a:r>
              </a:p>
              <a:p>
                <a:pPr marL="0" indent="0">
                  <a:buNone/>
                </a:pPr>
                <a:endParaRPr lang="en-US" dirty="0"/>
              </a:p>
              <a:p>
                <a:r>
                  <a:rPr lang="en-US" dirty="0"/>
                  <a:t>Disadvantage:-</a:t>
                </a:r>
              </a:p>
              <a:p>
                <a:pPr>
                  <a:buFontTx/>
                  <a:buChar char="-"/>
                </a:pPr>
                <a:r>
                  <a:rPr lang="en-US" altLang="en-US" dirty="0"/>
                  <a:t>Certain values of </a:t>
                </a:r>
                <a:r>
                  <a:rPr lang="en-US" altLang="en-US" b="1" dirty="0"/>
                  <a:t>n </a:t>
                </a:r>
                <a:r>
                  <a:rPr lang="en-US" altLang="en-US" dirty="0"/>
                  <a:t>are bad (Non-Prime Numbers / </a:t>
                </a:r>
                <a14:m>
                  <m:oMath xmlns:m="http://schemas.openxmlformats.org/officeDocument/2006/math">
                    <m:sSup>
                      <m:sSupPr>
                        <m:ctrlPr>
                          <a:rPr lang="en-US" altLang="en-US" i="1" smtClean="0">
                            <a:latin typeface="Cambria Math"/>
                          </a:rPr>
                        </m:ctrlPr>
                      </m:sSupPr>
                      <m:e>
                        <m:r>
                          <a:rPr lang="en-US" altLang="en-US" b="0" i="1" smtClean="0">
                            <a:latin typeface="Cambria Math"/>
                          </a:rPr>
                          <m:t>2</m:t>
                        </m:r>
                      </m:e>
                      <m:sup>
                        <m:r>
                          <a:rPr lang="en-US" altLang="en-US" b="0" i="1" smtClean="0">
                            <a:latin typeface="Cambria Math"/>
                          </a:rPr>
                          <m:t>𝑝</m:t>
                        </m:r>
                      </m:sup>
                    </m:sSup>
                  </m:oMath>
                </a14:m>
                <a:r>
                  <a:rPr lang="en-US" altLang="en-US" dirty="0"/>
                  <a:t>)</a:t>
                </a:r>
              </a:p>
              <a:p>
                <a:pPr marL="0" indent="0">
                  <a:buNone/>
                </a:pPr>
                <a:r>
                  <a:rPr lang="en-US" dirty="0"/>
                  <a:t>    BUT WHY?!</a:t>
                </a:r>
              </a:p>
              <a:p>
                <a:pPr marL="0" indent="0">
                  <a:buNone/>
                </a:pPr>
                <a:r>
                  <a:rPr lang="en-US" dirty="0"/>
                  <a:t>	Because they might cause a lot of collisions</a:t>
                </a:r>
              </a:p>
              <a:p>
                <a:pPr marL="0" indent="0">
                  <a:buNone/>
                </a:pPr>
                <a:r>
                  <a:rPr lang="en-US" dirty="0"/>
                  <a:t>So it is better to use Prime numbers</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828800"/>
                <a:ext cx="8229600" cy="4495800"/>
              </a:xfrm>
              <a:blipFill rotWithShape="1">
                <a:blip r:embed="rId2"/>
                <a:stretch>
                  <a:fillRect l="-1333" t="-1084"/>
                </a:stretch>
              </a:blipFill>
            </p:spPr>
            <p:txBody>
              <a:bodyPr/>
              <a:lstStyle/>
              <a:p>
                <a:r>
                  <a:rPr lang="en-US">
                    <a:noFill/>
                  </a:rPr>
                  <a:t> </a:t>
                </a:r>
              </a:p>
            </p:txBody>
          </p:sp>
        </mc:Fallback>
      </mc:AlternateContent>
    </p:spTree>
    <p:extLst>
      <p:ext uri="{BB962C8B-B14F-4D97-AF65-F5344CB8AC3E}">
        <p14:creationId xmlns:p14="http://schemas.microsoft.com/office/powerpoint/2010/main" val="42337419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7EA407-207B-4D28-AF8C-C982D9544EED}"/>
              </a:ext>
            </a:extLst>
          </p:cNvPr>
          <p:cNvSpPr>
            <a:spLocks noGrp="1"/>
          </p:cNvSpPr>
          <p:nvPr>
            <p:ph idx="1"/>
          </p:nvPr>
        </p:nvSpPr>
        <p:spPr>
          <a:xfrm>
            <a:off x="0" y="2054656"/>
            <a:ext cx="9144000" cy="3946095"/>
          </a:xfrm>
        </p:spPr>
        <p:txBody>
          <a:bodyPr>
            <a:normAutofit/>
          </a:bodyPr>
          <a:lstStyle/>
          <a:p>
            <a:pPr marL="0" indent="0" fontAlgn="base">
              <a:buNone/>
            </a:pPr>
            <a:r>
              <a:rPr lang="en-US" sz="2400" dirty="0">
                <a:solidFill>
                  <a:srgbClr val="35E5F7"/>
                </a:solidFill>
                <a:latin typeface="Times New Roman" panose="02020603050405020304" pitchFamily="18" charset="0"/>
                <a:cs typeface="Times New Roman" panose="02020603050405020304" pitchFamily="18" charset="0"/>
              </a:rPr>
              <a:t>In double hashing:</a:t>
            </a:r>
          </a:p>
          <a:p>
            <a:pPr fontAlgn="base"/>
            <a:r>
              <a:rPr lang="en-US" sz="2000" dirty="0">
                <a:latin typeface="Times New Roman" panose="02020603050405020304" pitchFamily="18" charset="0"/>
                <a:cs typeface="Times New Roman" panose="02020603050405020304" pitchFamily="18" charset="0"/>
              </a:rPr>
              <a:t>We use another hash function hash2(x) and look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*hash2(x) slot in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rotation.</a:t>
            </a:r>
          </a:p>
          <a:p>
            <a:pPr fontAlgn="base"/>
            <a:r>
              <a:rPr lang="en-US" sz="2000" dirty="0">
                <a:latin typeface="Times New Roman" panose="02020603050405020304" pitchFamily="18" charset="0"/>
                <a:cs typeface="Times New Roman" panose="02020603050405020304" pitchFamily="18" charset="0"/>
              </a:rPr>
              <a:t>It requires more computation time as two hash functions need to be computed.</a:t>
            </a:r>
          </a:p>
          <a:p>
            <a:pPr marL="0" indent="0" algn="ctr" fontAlgn="base">
              <a:buNone/>
            </a:pPr>
            <a:endParaRPr lang="pt-BR" sz="2400" dirty="0">
              <a:solidFill>
                <a:srgbClr val="000000"/>
              </a:solidFill>
              <a:latin typeface="Times New Roman" panose="02020603050405020304" pitchFamily="18" charset="0"/>
              <a:cs typeface="Times New Roman" panose="02020603050405020304" pitchFamily="18" charset="0"/>
            </a:endParaRPr>
          </a:p>
          <a:p>
            <a:pPr marL="0" indent="0" algn="ctr" fontAlgn="base">
              <a:buNone/>
            </a:pPr>
            <a:r>
              <a:rPr lang="pt-BR" sz="2400" dirty="0">
                <a:solidFill>
                  <a:srgbClr val="000000"/>
                </a:solidFill>
                <a:latin typeface="Times New Roman" panose="02020603050405020304" pitchFamily="18" charset="0"/>
                <a:cs typeface="Times New Roman" panose="02020603050405020304" pitchFamily="18" charset="0"/>
              </a:rPr>
              <a:t>h(k,i) = (h′(k) + f(i) ) mod m</a:t>
            </a:r>
            <a:endParaRPr lang="en-US" sz="2400" dirty="0">
              <a:solidFill>
                <a:srgbClr val="303030"/>
              </a:solidFill>
              <a:latin typeface="Times New Roman" panose="02020603050405020304" pitchFamily="18" charset="0"/>
              <a:cs typeface="Times New Roman" panose="02020603050405020304" pitchFamily="18" charset="0"/>
            </a:endParaRPr>
          </a:p>
          <a:p>
            <a:pPr marL="0" indent="0" fontAlgn="base">
              <a:buNone/>
            </a:pPr>
            <a:endParaRPr lang="en-US" sz="3000" dirty="0">
              <a:solidFill>
                <a:srgbClr val="30303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A9F365A7-448C-49C5-A2A0-67328EFC5DE7}"/>
              </a:ext>
            </a:extLst>
          </p:cNvPr>
          <p:cNvSpPr txBox="1"/>
          <p:nvPr/>
        </p:nvSpPr>
        <p:spPr>
          <a:xfrm>
            <a:off x="6320431" y="4860549"/>
            <a:ext cx="869674" cy="507831"/>
          </a:xfrm>
          <a:prstGeom prst="rect">
            <a:avLst/>
          </a:prstGeom>
          <a:noFill/>
        </p:spPr>
        <p:txBody>
          <a:bodyPr wrap="square" rtlCol="1">
            <a:spAutoFit/>
          </a:bodyPr>
          <a:lstStyle/>
          <a:p>
            <a:pPr algn="ctr"/>
            <a:r>
              <a:rPr lang="en-US" altLang="ar-EG" sz="1350" dirty="0">
                <a:solidFill>
                  <a:prstClr val="black"/>
                </a:solidFill>
                <a:latin typeface="Times New Roman" panose="02020603050405020304" pitchFamily="18" charset="0"/>
                <a:cs typeface="Times New Roman" panose="02020603050405020304" pitchFamily="18" charset="0"/>
              </a:rPr>
              <a:t>Table Size</a:t>
            </a:r>
          </a:p>
        </p:txBody>
      </p:sp>
      <p:cxnSp>
        <p:nvCxnSpPr>
          <p:cNvPr id="7" name="Straight Arrow Connector 6">
            <a:extLst>
              <a:ext uri="{FF2B5EF4-FFF2-40B4-BE49-F238E27FC236}">
                <a16:creationId xmlns:a16="http://schemas.microsoft.com/office/drawing/2014/main" xmlns="" id="{24520C93-C06A-46F5-AF52-034FF590E21E}"/>
              </a:ext>
            </a:extLst>
          </p:cNvPr>
          <p:cNvCxnSpPr/>
          <p:nvPr/>
        </p:nvCxnSpPr>
        <p:spPr>
          <a:xfrm>
            <a:off x="5827436" y="4260763"/>
            <a:ext cx="577025" cy="529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106635E8-2C4D-440D-838F-41080DBC2F5E}"/>
              </a:ext>
            </a:extLst>
          </p:cNvPr>
          <p:cNvCxnSpPr>
            <a:cxnSpLocks/>
          </p:cNvCxnSpPr>
          <p:nvPr/>
        </p:nvCxnSpPr>
        <p:spPr>
          <a:xfrm>
            <a:off x="5057692" y="4298676"/>
            <a:ext cx="125128" cy="555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074D40A0-49AB-456A-B941-17ED0E693606}"/>
              </a:ext>
            </a:extLst>
          </p:cNvPr>
          <p:cNvCxnSpPr/>
          <p:nvPr/>
        </p:nvCxnSpPr>
        <p:spPr>
          <a:xfrm flipH="1">
            <a:off x="3655771" y="4315469"/>
            <a:ext cx="228855" cy="47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589F59B6-8025-46A4-9D0A-22C9C7143DEB}"/>
              </a:ext>
            </a:extLst>
          </p:cNvPr>
          <p:cNvSpPr txBox="1"/>
          <p:nvPr/>
        </p:nvSpPr>
        <p:spPr>
          <a:xfrm>
            <a:off x="4873534" y="4863348"/>
            <a:ext cx="869674" cy="507831"/>
          </a:xfrm>
          <a:prstGeom prst="rect">
            <a:avLst/>
          </a:prstGeom>
          <a:noFill/>
        </p:spPr>
        <p:txBody>
          <a:bodyPr wrap="square" rtlCol="1">
            <a:spAutoFit/>
          </a:bodyPr>
          <a:lstStyle/>
          <a:p>
            <a:pPr algn="ctr"/>
            <a:r>
              <a:rPr lang="en-US" sz="1350" dirty="0">
                <a:solidFill>
                  <a:prstClr val="black"/>
                </a:solidFill>
                <a:latin typeface="Times New Roman" panose="02020603050405020304" pitchFamily="18" charset="0"/>
                <a:cs typeface="Times New Roman" panose="02020603050405020304" pitchFamily="18" charset="0"/>
              </a:rPr>
              <a:t>Iteration sequence</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F1C4491A-3B46-477F-8EB0-9CF44D305CBE}"/>
              </a:ext>
            </a:extLst>
          </p:cNvPr>
          <p:cNvSpPr txBox="1"/>
          <p:nvPr/>
        </p:nvSpPr>
        <p:spPr>
          <a:xfrm>
            <a:off x="2919640" y="4860549"/>
            <a:ext cx="1170333" cy="507831"/>
          </a:xfrm>
          <a:prstGeom prst="rect">
            <a:avLst/>
          </a:prstGeom>
          <a:noFill/>
        </p:spPr>
        <p:txBody>
          <a:bodyPr wrap="square" rtlCol="1">
            <a:spAutoFit/>
          </a:bodyPr>
          <a:lstStyle/>
          <a:p>
            <a:pPr algn="ctr"/>
            <a:r>
              <a:rPr lang="en-US" sz="1350" dirty="0">
                <a:solidFill>
                  <a:prstClr val="black"/>
                </a:solidFill>
                <a:latin typeface="Times New Roman" panose="02020603050405020304" pitchFamily="18" charset="0"/>
                <a:cs typeface="Times New Roman" panose="02020603050405020304" pitchFamily="18" charset="0"/>
              </a:rPr>
              <a:t>Ordinary hash function</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2252CD7B-6D5C-4B11-914A-B3A0705B0F17}"/>
              </a:ext>
            </a:extLst>
          </p:cNvPr>
          <p:cNvSpPr txBox="1"/>
          <p:nvPr/>
        </p:nvSpPr>
        <p:spPr>
          <a:xfrm>
            <a:off x="2707376" y="5558083"/>
            <a:ext cx="4002494" cy="307777"/>
          </a:xfrm>
          <a:prstGeom prst="rect">
            <a:avLst/>
          </a:prstGeom>
          <a:noFill/>
        </p:spPr>
        <p:txBody>
          <a:bodyPr wrap="square" rtlCol="1">
            <a:spAutoFit/>
          </a:bodyPr>
          <a:lstStyle/>
          <a:p>
            <a:r>
              <a:rPr lang="en-US" sz="1350" dirty="0">
                <a:solidFill>
                  <a:srgbClr val="3B3835"/>
                </a:solidFill>
                <a:latin typeface="Times New Roman" panose="02020603050405020304" pitchFamily="18" charset="0"/>
                <a:cs typeface="Times New Roman" panose="02020603050405020304" pitchFamily="18" charset="0"/>
              </a:rPr>
              <a:t>i.e. f is a linear function of </a:t>
            </a:r>
            <a:r>
              <a:rPr lang="en-US" sz="1350" dirty="0" err="1">
                <a:solidFill>
                  <a:srgbClr val="3B3835"/>
                </a:solidFill>
                <a:latin typeface="Times New Roman" panose="02020603050405020304" pitchFamily="18" charset="0"/>
                <a:cs typeface="Times New Roman" panose="02020603050405020304" pitchFamily="18" charset="0"/>
              </a:rPr>
              <a:t>i</a:t>
            </a:r>
            <a:r>
              <a:rPr lang="en-US" sz="1350" dirty="0">
                <a:solidFill>
                  <a:srgbClr val="3B3835"/>
                </a:solidFill>
                <a:latin typeface="Times New Roman" panose="02020603050405020304" pitchFamily="18" charset="0"/>
                <a:cs typeface="Times New Roman" panose="02020603050405020304" pitchFamily="18" charset="0"/>
              </a:rPr>
              <a:t>, typically f(</a:t>
            </a:r>
            <a:r>
              <a:rPr lang="en-US" sz="1350" dirty="0" err="1">
                <a:solidFill>
                  <a:srgbClr val="3B3835"/>
                </a:solidFill>
                <a:latin typeface="Times New Roman" panose="02020603050405020304" pitchFamily="18" charset="0"/>
                <a:cs typeface="Times New Roman" panose="02020603050405020304" pitchFamily="18" charset="0"/>
              </a:rPr>
              <a:t>i</a:t>
            </a:r>
            <a:r>
              <a:rPr lang="en-US" sz="1350" dirty="0">
                <a:solidFill>
                  <a:srgbClr val="3B3835"/>
                </a:solidFill>
                <a:latin typeface="Times New Roman" panose="02020603050405020304" pitchFamily="18" charset="0"/>
                <a:cs typeface="Times New Roman" panose="02020603050405020304" pitchFamily="18" charset="0"/>
              </a:rPr>
              <a:t>)= </a:t>
            </a:r>
            <a:r>
              <a:rPr lang="en-US" sz="1400" dirty="0" err="1">
                <a:solidFill>
                  <a:srgbClr val="3B3835"/>
                </a:solidFill>
                <a:latin typeface="Times New Roman" panose="02020603050405020304" pitchFamily="18" charset="0"/>
                <a:cs typeface="Times New Roman" panose="02020603050405020304" pitchFamily="18" charset="0"/>
              </a:rPr>
              <a:t>i</a:t>
            </a:r>
            <a:r>
              <a:rPr lang="en-US" sz="1400" dirty="0">
                <a:solidFill>
                  <a:srgbClr val="3B3835"/>
                </a:solidFill>
                <a:latin typeface="Times New Roman" panose="02020603050405020304" pitchFamily="18" charset="0"/>
                <a:cs typeface="Times New Roman" panose="02020603050405020304" pitchFamily="18" charset="0"/>
              </a:rPr>
              <a:t>*hash2(k)</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4" name="Title 1"/>
          <p:cNvSpPr>
            <a:spLocks noGrp="1"/>
          </p:cNvSpPr>
          <p:nvPr>
            <p:ph type="title"/>
          </p:nvPr>
        </p:nvSpPr>
        <p:spPr>
          <a:xfrm>
            <a:off x="0" y="622082"/>
            <a:ext cx="8695035" cy="916230"/>
          </a:xfrm>
        </p:spPr>
        <p:txBody>
          <a:bodyPr>
            <a:normAutofit/>
          </a:bodyPr>
          <a:lstStyle/>
          <a:p>
            <a:r>
              <a:rPr lang="en-US" sz="3000" b="1" dirty="0">
                <a:latin typeface="Times New Roman" panose="02020603050405020304" pitchFamily="18" charset="0"/>
                <a:cs typeface="Times New Roman" panose="02020603050405020304" pitchFamily="18" charset="0"/>
              </a:rPr>
              <a:t>Double Hashing</a:t>
            </a:r>
          </a:p>
        </p:txBody>
      </p:sp>
    </p:spTree>
    <p:extLst>
      <p:ext uri="{BB962C8B-B14F-4D97-AF65-F5344CB8AC3E}">
        <p14:creationId xmlns:p14="http://schemas.microsoft.com/office/powerpoint/2010/main" val="23128703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CBA2D-0D33-4138-8473-19B40E2080ED}"/>
              </a:ext>
            </a:extLst>
          </p:cNvPr>
          <p:cNvSpPr>
            <a:spLocks noGrp="1"/>
          </p:cNvSpPr>
          <p:nvPr>
            <p:ph type="title"/>
          </p:nvPr>
        </p:nvSpPr>
        <p:spPr>
          <a:xfrm>
            <a:off x="0" y="685800"/>
            <a:ext cx="8695035" cy="763525"/>
          </a:xfrm>
        </p:spPr>
        <p:txBody>
          <a:bodyPr>
            <a:normAutofit/>
          </a:bodyPr>
          <a:lstStyle/>
          <a:p>
            <a:r>
              <a:rPr lang="en-US" sz="3000" b="1" dirty="0">
                <a:latin typeface="Times New Roman" panose="02020603050405020304" pitchFamily="18" charset="0"/>
                <a:cs typeface="Times New Roman" panose="02020603050405020304" pitchFamily="18" charset="0"/>
              </a:rPr>
              <a:t>Double Hashing</a:t>
            </a:r>
            <a:endParaRPr lang="ar-EG" sz="3000" dirty="0"/>
          </a:p>
        </p:txBody>
      </p:sp>
      <p:sp>
        <p:nvSpPr>
          <p:cNvPr id="3" name="Content Placeholder 2">
            <a:extLst>
              <a:ext uri="{FF2B5EF4-FFF2-40B4-BE49-F238E27FC236}">
                <a16:creationId xmlns:a16="http://schemas.microsoft.com/office/drawing/2014/main" xmlns="" id="{551C6876-9007-48BD-908D-61B265530463}"/>
              </a:ext>
            </a:extLst>
          </p:cNvPr>
          <p:cNvSpPr>
            <a:spLocks noGrp="1"/>
          </p:cNvSpPr>
          <p:nvPr>
            <p:ph idx="1"/>
          </p:nvPr>
        </p:nvSpPr>
        <p:spPr>
          <a:xfrm>
            <a:off x="0" y="2054655"/>
            <a:ext cx="9153150" cy="3946095"/>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let </a:t>
            </a:r>
            <a:r>
              <a:rPr lang="en-US" sz="1800" b="1" dirty="0">
                <a:solidFill>
                  <a:srgbClr val="35E5F7"/>
                </a:solidFill>
                <a:latin typeface="Times New Roman" panose="02020603050405020304" pitchFamily="18" charset="0"/>
                <a:cs typeface="Times New Roman" panose="02020603050405020304" pitchFamily="18" charset="0"/>
              </a:rPr>
              <a:t>hash(x)</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 the slot index computed using a hash function and </a:t>
            </a:r>
            <a:r>
              <a:rPr lang="en-US" sz="1800" b="1" dirty="0">
                <a:solidFill>
                  <a:srgbClr val="35E5F7"/>
                </a:solidFill>
                <a:latin typeface="Times New Roman" panose="02020603050405020304" pitchFamily="18" charset="0"/>
                <a:cs typeface="Times New Roman" panose="02020603050405020304" pitchFamily="18" charset="0"/>
              </a:rPr>
              <a:t>M</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 the table size</a:t>
            </a:r>
          </a:p>
          <a:p>
            <a:pPr lvl="1"/>
            <a:r>
              <a:rPr lang="en-US" sz="1800" dirty="0">
                <a:latin typeface="Times New Roman" panose="02020603050405020304" pitchFamily="18" charset="0"/>
                <a:cs typeface="Times New Roman" panose="02020603050405020304" pitchFamily="18" charset="0"/>
              </a:rPr>
              <a:t>If slot hash(x) % M is full, then we try (hash(x) + 1*hash2(x)) % M</a:t>
            </a:r>
          </a:p>
          <a:p>
            <a:pPr lvl="1"/>
            <a:r>
              <a:rPr lang="en-US" sz="1800" dirty="0">
                <a:latin typeface="Times New Roman" panose="02020603050405020304" pitchFamily="18" charset="0"/>
                <a:cs typeface="Times New Roman" panose="02020603050405020304" pitchFamily="18" charset="0"/>
              </a:rPr>
              <a:t>If (hash(x) + 1*hash2(x)) % M is also full, then we try (hash(x) + 2*hash2(x)) % M</a:t>
            </a:r>
          </a:p>
          <a:p>
            <a:pPr lvl="1"/>
            <a:r>
              <a:rPr lang="en-US" sz="1800" dirty="0">
                <a:latin typeface="Times New Roman" panose="02020603050405020304" pitchFamily="18" charset="0"/>
                <a:cs typeface="Times New Roman" panose="02020603050405020304" pitchFamily="18" charset="0"/>
              </a:rPr>
              <a:t>If (hash(x) + 2*hash2(x)) % Mis also full, then we try (hash(x) + 3*hash2(x)) % M </a:t>
            </a:r>
          </a:p>
          <a:p>
            <a:pPr lvl="2"/>
            <a:r>
              <a:rPr lang="en-US" sz="1800" dirty="0">
                <a:latin typeface="Times New Roman" panose="02020603050405020304" pitchFamily="18" charset="0"/>
                <a:cs typeface="Times New Roman" panose="02020603050405020304" pitchFamily="18" charset="0"/>
              </a:rPr>
              <a:t>And so on …………………………………</a:t>
            </a:r>
          </a:p>
          <a:p>
            <a:pPr lvl="2"/>
            <a:r>
              <a:rPr lang="en-US" sz="1600" dirty="0"/>
              <a:t>(We repeat by increasing </a:t>
            </a:r>
            <a:r>
              <a:rPr lang="en-US" sz="1600" dirty="0" err="1"/>
              <a:t>i</a:t>
            </a:r>
            <a:r>
              <a:rPr lang="en-US" sz="1600" dirty="0"/>
              <a:t> when collision occurs)</a:t>
            </a:r>
            <a:endParaRPr lang="en-US" sz="1800" dirty="0">
              <a:latin typeface="Times New Roman" panose="02020603050405020304" pitchFamily="18" charset="0"/>
              <a:cs typeface="Times New Roman" panose="02020603050405020304" pitchFamily="18" charset="0"/>
            </a:endParaRPr>
          </a:p>
          <a:p>
            <a:pPr marL="0" indent="0">
              <a:buNone/>
            </a:pPr>
            <a:r>
              <a:rPr lang="en-US" altLang="ar-EG" sz="1800" dirty="0">
                <a:latin typeface="Times New Roman" panose="02020603050405020304" pitchFamily="18" charset="0"/>
                <a:cs typeface="Times New Roman" panose="02020603050405020304" pitchFamily="18" charset="0"/>
              </a:rPr>
              <a:t>Probe sequence:</a:t>
            </a:r>
          </a:p>
          <a:p>
            <a:pPr lvl="1" eaLnBrk="1" hangingPunct="1">
              <a:buFontTx/>
              <a:buNone/>
            </a:pPr>
            <a:r>
              <a:rPr lang="en-US" altLang="ar-EG" sz="1800" dirty="0">
                <a:latin typeface="Times New Roman" panose="02020603050405020304" pitchFamily="18" charset="0"/>
                <a:cs typeface="Times New Roman" panose="02020603050405020304" pitchFamily="18" charset="0"/>
              </a:rPr>
              <a:t>   0</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hash1(k) mod m</a:t>
            </a:r>
          </a:p>
          <a:p>
            <a:pPr lvl="1" eaLnBrk="1" hangingPunct="1">
              <a:buFontTx/>
              <a:buNone/>
            </a:pPr>
            <a:r>
              <a:rPr lang="en-US" altLang="ar-EG" sz="1800" dirty="0">
                <a:latin typeface="Times New Roman" panose="02020603050405020304" pitchFamily="18" charset="0"/>
                <a:cs typeface="Times New Roman" panose="02020603050405020304" pitchFamily="18" charset="0"/>
              </a:rPr>
              <a:t>	1</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(hash1(k) + 1*</a:t>
            </a:r>
            <a:r>
              <a:rPr lang="en-US" sz="1800" dirty="0">
                <a:latin typeface="Times New Roman" panose="02020603050405020304" pitchFamily="18" charset="0"/>
                <a:cs typeface="Times New Roman" panose="02020603050405020304" pitchFamily="18" charset="0"/>
              </a:rPr>
              <a:t>hash2(k)</a:t>
            </a:r>
            <a:r>
              <a:rPr lang="en-US" altLang="ar-EG" sz="1800" dirty="0">
                <a:latin typeface="Times New Roman" panose="02020603050405020304" pitchFamily="18" charset="0"/>
                <a:cs typeface="Times New Roman" panose="02020603050405020304" pitchFamily="18" charset="0"/>
              </a:rPr>
              <a:t>) mod m</a:t>
            </a:r>
          </a:p>
          <a:p>
            <a:pPr lvl="1" eaLnBrk="1" hangingPunct="1">
              <a:buFontTx/>
              <a:buNone/>
            </a:pPr>
            <a:r>
              <a:rPr lang="en-US" altLang="ar-EG" sz="1800" dirty="0">
                <a:latin typeface="Times New Roman" panose="02020603050405020304" pitchFamily="18" charset="0"/>
                <a:cs typeface="Times New Roman" panose="02020603050405020304" pitchFamily="18" charset="0"/>
              </a:rPr>
              <a:t>	2</a:t>
            </a:r>
            <a:r>
              <a:rPr lang="en-US" altLang="ar-EG" sz="1800" baseline="30000" dirty="0">
                <a:latin typeface="Times New Roman" panose="02020603050405020304" pitchFamily="18" charset="0"/>
                <a:cs typeface="Times New Roman" panose="02020603050405020304" pitchFamily="18" charset="0"/>
              </a:rPr>
              <a:t>th</a:t>
            </a:r>
            <a:r>
              <a:rPr lang="en-US" altLang="ar-EG" sz="1800" dirty="0">
                <a:latin typeface="Times New Roman" panose="02020603050405020304" pitchFamily="18" charset="0"/>
                <a:cs typeface="Times New Roman" panose="02020603050405020304" pitchFamily="18" charset="0"/>
              </a:rPr>
              <a:t> probe = (hash1(k) + 2*</a:t>
            </a:r>
            <a:r>
              <a:rPr lang="en-US" sz="1800" dirty="0">
                <a:latin typeface="Times New Roman" panose="02020603050405020304" pitchFamily="18" charset="0"/>
                <a:cs typeface="Times New Roman" panose="02020603050405020304" pitchFamily="18" charset="0"/>
              </a:rPr>
              <a:t>hash2(k)</a:t>
            </a:r>
            <a:r>
              <a:rPr lang="en-US" altLang="ar-EG" sz="1800" dirty="0">
                <a:latin typeface="Times New Roman" panose="02020603050405020304" pitchFamily="18" charset="0"/>
                <a:cs typeface="Times New Roman" panose="02020603050405020304" pitchFamily="18" charset="0"/>
              </a:rPr>
              <a:t>) mod m </a:t>
            </a:r>
          </a:p>
          <a:p>
            <a:pPr lvl="1" eaLnBrk="1" hangingPunct="1">
              <a:buFontTx/>
              <a:buNone/>
            </a:pPr>
            <a:r>
              <a:rPr lang="en-US" altLang="ar-EG" sz="1800" dirty="0">
                <a:latin typeface="Times New Roman" panose="02020603050405020304" pitchFamily="18" charset="0"/>
                <a:cs typeface="Times New Roman" panose="02020603050405020304" pitchFamily="18" charset="0"/>
              </a:rPr>
              <a:t>	. . .</a:t>
            </a:r>
          </a:p>
          <a:p>
            <a:pPr lvl="1" eaLnBrk="1" hangingPunct="1">
              <a:buFontTx/>
              <a:buNone/>
            </a:pPr>
            <a:r>
              <a:rPr lang="en-US" altLang="ar-EG" sz="1800" dirty="0">
                <a:latin typeface="Times New Roman" panose="02020603050405020304" pitchFamily="18" charset="0"/>
                <a:cs typeface="Times New Roman" panose="02020603050405020304" pitchFamily="18" charset="0"/>
              </a:rPr>
              <a:t>	</a:t>
            </a:r>
            <a:r>
              <a:rPr lang="en-US" altLang="ar-EG" sz="1800" dirty="0" err="1">
                <a:solidFill>
                  <a:srgbClr val="35E5F7"/>
                </a:solidFill>
                <a:latin typeface="Times New Roman" panose="02020603050405020304" pitchFamily="18" charset="0"/>
                <a:cs typeface="Times New Roman" panose="02020603050405020304" pitchFamily="18" charset="0"/>
              </a:rPr>
              <a:t>i</a:t>
            </a:r>
            <a:r>
              <a:rPr lang="en-US" altLang="ar-EG" sz="1800" baseline="30000" dirty="0" err="1">
                <a:solidFill>
                  <a:srgbClr val="35E5F7"/>
                </a:solidFill>
                <a:latin typeface="Times New Roman" panose="02020603050405020304" pitchFamily="18" charset="0"/>
                <a:cs typeface="Times New Roman" panose="02020603050405020304" pitchFamily="18" charset="0"/>
              </a:rPr>
              <a:t>th</a:t>
            </a:r>
            <a:r>
              <a:rPr lang="en-US" altLang="ar-EG" sz="1800" dirty="0">
                <a:solidFill>
                  <a:srgbClr val="35E5F7"/>
                </a:solidFill>
                <a:latin typeface="Times New Roman" panose="02020603050405020304" pitchFamily="18" charset="0"/>
                <a:cs typeface="Times New Roman" panose="02020603050405020304" pitchFamily="18" charset="0"/>
              </a:rPr>
              <a:t> probe = (hash1(k) + </a:t>
            </a:r>
            <a:r>
              <a:rPr lang="en-US" altLang="ar-EG" sz="1800" dirty="0" err="1">
                <a:solidFill>
                  <a:srgbClr val="35E5F7"/>
                </a:solidFill>
                <a:latin typeface="Times New Roman" panose="02020603050405020304" pitchFamily="18" charset="0"/>
                <a:cs typeface="Times New Roman" panose="02020603050405020304" pitchFamily="18" charset="0"/>
              </a:rPr>
              <a:t>i</a:t>
            </a:r>
            <a:r>
              <a:rPr lang="en-US" altLang="ar-EG" sz="1800" dirty="0">
                <a:solidFill>
                  <a:srgbClr val="35E5F7"/>
                </a:solidFill>
                <a:latin typeface="Times New Roman" panose="02020603050405020304" pitchFamily="18" charset="0"/>
                <a:cs typeface="Times New Roman" panose="02020603050405020304" pitchFamily="18" charset="0"/>
              </a:rPr>
              <a:t>*hash2(k)) mod m </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60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820E9-7CFB-4B98-8592-1F0AD00F3156}"/>
              </a:ext>
            </a:extLst>
          </p:cNvPr>
          <p:cNvSpPr>
            <a:spLocks noGrp="1"/>
          </p:cNvSpPr>
          <p:nvPr>
            <p:ph type="title"/>
          </p:nvPr>
        </p:nvSpPr>
        <p:spPr>
          <a:xfrm>
            <a:off x="-9149" y="685800"/>
            <a:ext cx="8704185" cy="763525"/>
          </a:xfrm>
        </p:spPr>
        <p:txBody>
          <a:bodyPr>
            <a:normAutofit/>
          </a:bodyPr>
          <a:lstStyle/>
          <a:p>
            <a:r>
              <a:rPr lang="en-US" sz="3000" b="1" dirty="0">
                <a:latin typeface="Times New Roman" panose="02020603050405020304" pitchFamily="18" charset="0"/>
                <a:cs typeface="Times New Roman" panose="02020603050405020304" pitchFamily="18" charset="0"/>
              </a:rPr>
              <a:t>Double Hashing</a:t>
            </a:r>
            <a:endParaRPr lang="ar-EG" sz="3000" dirty="0"/>
          </a:p>
        </p:txBody>
      </p:sp>
      <p:sp>
        <p:nvSpPr>
          <p:cNvPr id="3" name="Content Placeholder 2">
            <a:extLst>
              <a:ext uri="{FF2B5EF4-FFF2-40B4-BE49-F238E27FC236}">
                <a16:creationId xmlns:a16="http://schemas.microsoft.com/office/drawing/2014/main" xmlns="" id="{030055A8-9ACC-48E0-B491-AA327244C548}"/>
              </a:ext>
            </a:extLst>
          </p:cNvPr>
          <p:cNvSpPr>
            <a:spLocks noGrp="1"/>
          </p:cNvSpPr>
          <p:nvPr>
            <p:ph idx="1"/>
          </p:nvPr>
        </p:nvSpPr>
        <p:spPr>
          <a:xfrm>
            <a:off x="0" y="2054655"/>
            <a:ext cx="8695036" cy="3946095"/>
          </a:xfrm>
        </p:spPr>
        <p:txBody>
          <a:bodyPr>
            <a:normAutofit/>
          </a:bodyPr>
          <a:lstStyle/>
          <a:p>
            <a:r>
              <a:rPr lang="en-US" sz="2200" dirty="0">
                <a:latin typeface="Times New Roman" panose="02020603050405020304" pitchFamily="18" charset="0"/>
                <a:cs typeface="Times New Roman" panose="02020603050405020304" pitchFamily="18" charset="0"/>
              </a:rPr>
              <a:t>Double hashing uses the idea of applying a second hash function to key when a collision occurs.</a:t>
            </a:r>
          </a:p>
          <a:p>
            <a:r>
              <a:rPr lang="en-US" sz="2200" dirty="0">
                <a:latin typeface="Times New Roman" panose="02020603050405020304" pitchFamily="18" charset="0"/>
                <a:cs typeface="Times New Roman" panose="02020603050405020304" pitchFamily="18" charset="0"/>
              </a:rPr>
              <a:t>First hash function is typically hash1(key) = key % TABLE_SIZE</a:t>
            </a:r>
          </a:p>
          <a:p>
            <a:r>
              <a:rPr lang="en-US" sz="2200" dirty="0">
                <a:latin typeface="Times New Roman" panose="02020603050405020304" pitchFamily="18" charset="0"/>
                <a:cs typeface="Times New Roman" panose="02020603050405020304" pitchFamily="18" charset="0"/>
              </a:rPr>
              <a:t>A popular second hash function is : hash2(key) = PRIME – (key % PRIME) where </a:t>
            </a:r>
            <a:r>
              <a:rPr lang="en-US" sz="2200" dirty="0">
                <a:solidFill>
                  <a:srgbClr val="35E5F7"/>
                </a:solidFill>
                <a:latin typeface="Times New Roman" panose="02020603050405020304" pitchFamily="18" charset="0"/>
                <a:cs typeface="Times New Roman" panose="02020603050405020304" pitchFamily="18" charset="0"/>
              </a:rPr>
              <a:t>PRIME</a:t>
            </a:r>
            <a:r>
              <a:rPr lang="en-US" sz="2200" dirty="0">
                <a:latin typeface="Times New Roman" panose="02020603050405020304" pitchFamily="18" charset="0"/>
                <a:cs typeface="Times New Roman" panose="02020603050405020304" pitchFamily="18" charset="0"/>
              </a:rPr>
              <a:t> is a prime smaller than the </a:t>
            </a:r>
            <a:r>
              <a:rPr lang="en-US" sz="2200" dirty="0">
                <a:solidFill>
                  <a:srgbClr val="35E5F7"/>
                </a:solidFill>
                <a:latin typeface="Times New Roman" panose="02020603050405020304" pitchFamily="18" charset="0"/>
                <a:cs typeface="Times New Roman" panose="02020603050405020304" pitchFamily="18" charset="0"/>
              </a:rPr>
              <a:t>TABLE_SIZE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A good second Hash function is:</a:t>
            </a:r>
            <a:endParaRPr lang="ar-EG" sz="2200" dirty="0">
              <a:latin typeface="Times New Roman" panose="02020603050405020304" pitchFamily="18" charset="0"/>
              <a:cs typeface="Times New Roman" panose="02020603050405020304" pitchFamily="18" charset="0"/>
            </a:endParaRPr>
          </a:p>
          <a:p>
            <a:pPr lvl="1" fontAlgn="base"/>
            <a:r>
              <a:rPr lang="en-US" sz="2200" dirty="0">
                <a:latin typeface="Times New Roman" panose="02020603050405020304" pitchFamily="18" charset="0"/>
                <a:cs typeface="Times New Roman" panose="02020603050405020304" pitchFamily="18" charset="0"/>
              </a:rPr>
              <a:t>It must never evaluate to zero.</a:t>
            </a:r>
          </a:p>
          <a:p>
            <a:pPr lvl="1" fontAlgn="base"/>
            <a:r>
              <a:rPr lang="en-US" sz="2200" dirty="0">
                <a:latin typeface="Times New Roman" panose="02020603050405020304" pitchFamily="18" charset="0"/>
                <a:cs typeface="Times New Roman" panose="02020603050405020304" pitchFamily="18" charset="0"/>
              </a:rPr>
              <a:t>Must make sure that all cells can be probed.</a:t>
            </a:r>
          </a:p>
          <a:p>
            <a:endParaRPr lang="en-US" sz="2200" dirty="0">
              <a:cs typeface="+mj-cs"/>
            </a:endParaRPr>
          </a:p>
          <a:p>
            <a:endParaRPr lang="en-US" sz="2200" dirty="0">
              <a:cs typeface="+mj-cs"/>
            </a:endParaRPr>
          </a:p>
        </p:txBody>
      </p:sp>
    </p:spTree>
    <p:extLst>
      <p:ext uri="{BB962C8B-B14F-4D97-AF65-F5344CB8AC3E}">
        <p14:creationId xmlns:p14="http://schemas.microsoft.com/office/powerpoint/2010/main" val="2799455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40836"/>
            <a:ext cx="8695035" cy="763525"/>
          </a:xfrm>
        </p:spPr>
        <p:txBody>
          <a:bodyPr>
            <a:normAutofit/>
          </a:bodyPr>
          <a:lstStyle/>
          <a:p>
            <a:r>
              <a:rPr lang="en-US" sz="3000" b="1" dirty="0">
                <a:latin typeface="Times New Roman" panose="02020603050405020304" pitchFamily="18" charset="0"/>
                <a:cs typeface="Times New Roman" panose="02020603050405020304" pitchFamily="18" charset="0"/>
              </a:rPr>
              <a:t>Double Hashing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9150" y="2054656"/>
            <a:ext cx="9162300"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200" dirty="0">
                <a:latin typeface="Times New Roman" panose="02020603050405020304" pitchFamily="18" charset="0"/>
                <a:cs typeface="Times New Roman" panose="02020603050405020304" pitchFamily="18" charset="0"/>
              </a:rPr>
              <a:t> : Let us consider a simple hash function hash1 as “key mod 10” and sequence of keys as (37,90,45,22,17,49,55).</a:t>
            </a:r>
          </a:p>
          <a:p>
            <a:r>
              <a:rPr lang="en-US" sz="2200" dirty="0">
                <a:latin typeface="Times New Roman" panose="02020603050405020304" pitchFamily="18" charset="0"/>
                <a:cs typeface="Times New Roman" panose="02020603050405020304" pitchFamily="18" charset="0"/>
              </a:rPr>
              <a:t>Let hash2(k)=7-(key % mod 7)</a:t>
            </a:r>
          </a:p>
          <a:p>
            <a:r>
              <a:rPr lang="en-US" sz="2200" dirty="0">
                <a:latin typeface="Times New Roman" panose="02020603050405020304" pitchFamily="18" charset="0"/>
                <a:cs typeface="Times New Roman" panose="02020603050405020304" pitchFamily="18" charset="0"/>
              </a:rPr>
              <a:t>Insert (37):</a:t>
            </a:r>
          </a:p>
          <a:p>
            <a:pPr lvl="1"/>
            <a:r>
              <a:rPr lang="en-US" sz="2200" dirty="0">
                <a:latin typeface="Times New Roman" panose="02020603050405020304" pitchFamily="18" charset="0"/>
                <a:cs typeface="Times New Roman" panose="02020603050405020304" pitchFamily="18" charset="0"/>
              </a:rPr>
              <a:t>hi(key)=(hash1(key)+</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*(hash2(key)) mod table_size</a:t>
            </a:r>
          </a:p>
          <a:p>
            <a:pPr lvl="1"/>
            <a:r>
              <a:rPr lang="en-US" sz="2200" dirty="0">
                <a:latin typeface="Times New Roman" panose="02020603050405020304" pitchFamily="18" charset="0"/>
                <a:cs typeface="Times New Roman" panose="02020603050405020304" pitchFamily="18" charset="0"/>
              </a:rPr>
              <a:t>h0(37)=((37 % 10)+0*(7-(37%7))) mod 10  = 7</a:t>
            </a:r>
          </a:p>
          <a:p>
            <a:r>
              <a:rPr lang="en-US" sz="2200" dirty="0">
                <a:latin typeface="Times New Roman" panose="02020603050405020304" pitchFamily="18" charset="0"/>
                <a:cs typeface="Times New Roman" panose="02020603050405020304" pitchFamily="18" charset="0"/>
              </a:rPr>
              <a:t>Insert (90):</a:t>
            </a:r>
          </a:p>
          <a:p>
            <a:pPr lvl="1"/>
            <a:r>
              <a:rPr lang="en-US" sz="2200" dirty="0">
                <a:latin typeface="Times New Roman" panose="02020603050405020304" pitchFamily="18" charset="0"/>
                <a:cs typeface="Times New Roman" panose="02020603050405020304" pitchFamily="18" charset="0"/>
              </a:rPr>
              <a:t>h0(90)=((90 % 10)+0*(7-(90%7))) mod 10  = 0</a:t>
            </a:r>
          </a:p>
          <a:p>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7381468" y="2733017"/>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r>
                        <a:rPr lang="en-US" sz="1400" dirty="0"/>
                        <a:t>90</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37</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711457" y="5363224"/>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32314" y="5381495"/>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41010" y="5345420"/>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1227" y="535418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90120" y="5360835"/>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27510" y="5324760"/>
            <a:ext cx="757873"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9269CDB-CEFC-4BA0-87AD-142EE0D6DB38}"/>
              </a:ext>
            </a:extLst>
          </p:cNvPr>
          <p:cNvSpPr txBox="1"/>
          <p:nvPr/>
        </p:nvSpPr>
        <p:spPr>
          <a:xfrm>
            <a:off x="8262734" y="4705064"/>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xmlns="" id="{AF9E9E5A-C7E4-49F6-9C12-E49E5C5A7CAF}"/>
              </a:ext>
            </a:extLst>
          </p:cNvPr>
          <p:cNvCxnSpPr/>
          <p:nvPr/>
        </p:nvCxnSpPr>
        <p:spPr>
          <a:xfrm>
            <a:off x="7026966" y="4843564"/>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xmlns="" id="{5B3D9893-93F7-4416-836B-B6D9C618276B}"/>
              </a:ext>
            </a:extLst>
          </p:cNvPr>
          <p:cNvSpPr txBox="1"/>
          <p:nvPr/>
        </p:nvSpPr>
        <p:spPr>
          <a:xfrm>
            <a:off x="6500201" y="4705064"/>
            <a:ext cx="685800" cy="300082"/>
          </a:xfrm>
          <a:prstGeom prst="rect">
            <a:avLst/>
          </a:prstGeom>
          <a:noFill/>
        </p:spPr>
        <p:txBody>
          <a:bodyPr wrap="square" rtlCol="1">
            <a:spAutoFit/>
          </a:bodyPr>
          <a:lstStyle/>
          <a:p>
            <a:r>
              <a:rPr lang="en-US" sz="1350" dirty="0">
                <a:solidFill>
                  <a:prstClr val="black"/>
                </a:solidFill>
              </a:rPr>
              <a:t>h0(37)</a:t>
            </a:r>
            <a:endParaRPr lang="ar-EG" sz="1350" dirty="0">
              <a:solidFill>
                <a:prstClr val="black"/>
              </a:solidFill>
            </a:endParaRPr>
          </a:p>
        </p:txBody>
      </p:sp>
      <p:sp>
        <p:nvSpPr>
          <p:cNvPr id="21" name="TextBox 20">
            <a:extLst>
              <a:ext uri="{FF2B5EF4-FFF2-40B4-BE49-F238E27FC236}">
                <a16:creationId xmlns:a16="http://schemas.microsoft.com/office/drawing/2014/main" xmlns="" id="{156A5E17-AD47-4E76-A883-A6B665C3412D}"/>
              </a:ext>
            </a:extLst>
          </p:cNvPr>
          <p:cNvSpPr txBox="1"/>
          <p:nvPr/>
        </p:nvSpPr>
        <p:spPr>
          <a:xfrm>
            <a:off x="8262734" y="2733017"/>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xmlns="" id="{8A3EF8BF-DD53-4D80-9069-00320AC57AA5}"/>
              </a:ext>
            </a:extLst>
          </p:cNvPr>
          <p:cNvCxnSpPr/>
          <p:nvPr/>
        </p:nvCxnSpPr>
        <p:spPr>
          <a:xfrm>
            <a:off x="7008750" y="2871517"/>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518B5020-77DD-43DA-AF8D-1292C695E5E0}"/>
              </a:ext>
            </a:extLst>
          </p:cNvPr>
          <p:cNvSpPr txBox="1"/>
          <p:nvPr/>
        </p:nvSpPr>
        <p:spPr>
          <a:xfrm>
            <a:off x="6472877" y="2733017"/>
            <a:ext cx="685800" cy="300082"/>
          </a:xfrm>
          <a:prstGeom prst="rect">
            <a:avLst/>
          </a:prstGeom>
          <a:noFill/>
        </p:spPr>
        <p:txBody>
          <a:bodyPr wrap="square" rtlCol="1">
            <a:spAutoFit/>
          </a:bodyPr>
          <a:lstStyle/>
          <a:p>
            <a:r>
              <a:rPr lang="en-US" sz="1350" dirty="0">
                <a:solidFill>
                  <a:prstClr val="black"/>
                </a:solidFill>
              </a:rPr>
              <a:t>h0(90)</a:t>
            </a:r>
            <a:endParaRPr lang="ar-EG" sz="1350" dirty="0">
              <a:solidFill>
                <a:prstClr val="black"/>
              </a:solidFill>
            </a:endParaRPr>
          </a:p>
        </p:txBody>
      </p:sp>
    </p:spTree>
    <p:extLst>
      <p:ext uri="{BB962C8B-B14F-4D97-AF65-F5344CB8AC3E}">
        <p14:creationId xmlns:p14="http://schemas.microsoft.com/office/powerpoint/2010/main" val="18960969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32323"/>
            <a:ext cx="8695035" cy="763525"/>
          </a:xfrm>
        </p:spPr>
        <p:txBody>
          <a:bodyPr>
            <a:normAutofit/>
          </a:bodyPr>
          <a:lstStyle/>
          <a:p>
            <a:r>
              <a:rPr lang="en-US" sz="3000" b="1" dirty="0">
                <a:latin typeface="Times New Roman" panose="02020603050405020304" pitchFamily="18" charset="0"/>
                <a:cs typeface="Times New Roman" panose="02020603050405020304" pitchFamily="18" charset="0"/>
              </a:rPr>
              <a:t>Double Hashing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44000"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200" dirty="0">
                <a:latin typeface="Times New Roman" panose="02020603050405020304" pitchFamily="18" charset="0"/>
                <a:cs typeface="Times New Roman" panose="02020603050405020304" pitchFamily="18" charset="0"/>
              </a:rPr>
              <a:t> : Let us consider a simple hash function hash1 as “key mod 10” and sequence of keys as (37,90,45,22,17,49,55).</a:t>
            </a:r>
          </a:p>
          <a:p>
            <a:r>
              <a:rPr lang="en-US" sz="2200" dirty="0">
                <a:latin typeface="Times New Roman" panose="02020603050405020304" pitchFamily="18" charset="0"/>
                <a:cs typeface="Times New Roman" panose="02020603050405020304" pitchFamily="18" charset="0"/>
              </a:rPr>
              <a:t>Let hash2(k)=7-(key % mod 7)</a:t>
            </a:r>
          </a:p>
          <a:p>
            <a:r>
              <a:rPr lang="en-US" sz="2200" dirty="0">
                <a:latin typeface="Times New Roman" panose="02020603050405020304" pitchFamily="18" charset="0"/>
                <a:cs typeface="Times New Roman" panose="02020603050405020304" pitchFamily="18" charset="0"/>
              </a:rPr>
              <a:t>Insert (45):</a:t>
            </a:r>
          </a:p>
          <a:p>
            <a:pPr lvl="1"/>
            <a:r>
              <a:rPr lang="en-US" sz="2200" dirty="0">
                <a:latin typeface="Times New Roman" panose="02020603050405020304" pitchFamily="18" charset="0"/>
                <a:cs typeface="Times New Roman" panose="02020603050405020304" pitchFamily="18" charset="0"/>
              </a:rPr>
              <a:t>h0(45)=((45 % 10)+0*(7-(45%7))) mod 10  = 5</a:t>
            </a:r>
          </a:p>
          <a:p>
            <a:r>
              <a:rPr lang="en-US" sz="2200" dirty="0">
                <a:latin typeface="Times New Roman" panose="02020603050405020304" pitchFamily="18" charset="0"/>
                <a:cs typeface="Times New Roman" panose="02020603050405020304" pitchFamily="18" charset="0"/>
              </a:rPr>
              <a:t>Insert (22):</a:t>
            </a:r>
          </a:p>
          <a:p>
            <a:pPr lvl="1"/>
            <a:r>
              <a:rPr lang="en-US" sz="2200" dirty="0">
                <a:latin typeface="Times New Roman" panose="02020603050405020304" pitchFamily="18" charset="0"/>
                <a:cs typeface="Times New Roman" panose="02020603050405020304" pitchFamily="18" charset="0"/>
              </a:rPr>
              <a:t>h0(22)=((22 % 10)+0*(7-(22%7))) mod 10  = 2</a:t>
            </a:r>
          </a:p>
          <a:p>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7381468" y="2733017"/>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r>
                        <a:rPr lang="en-US" sz="1400" dirty="0"/>
                        <a:t>90</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r>
                        <a:rPr lang="en-US" sz="1400" dirty="0"/>
                        <a:t>22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r>
                        <a:rPr lang="en-US" sz="1400" dirty="0"/>
                        <a:t>45</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37</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7362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9269CDB-CEFC-4BA0-87AD-142EE0D6DB38}"/>
              </a:ext>
            </a:extLst>
          </p:cNvPr>
          <p:cNvSpPr txBox="1"/>
          <p:nvPr/>
        </p:nvSpPr>
        <p:spPr>
          <a:xfrm>
            <a:off x="8262734" y="4705064"/>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xmlns="" id="{AF9E9E5A-C7E4-49F6-9C12-E49E5C5A7CAF}"/>
              </a:ext>
            </a:extLst>
          </p:cNvPr>
          <p:cNvCxnSpPr/>
          <p:nvPr/>
        </p:nvCxnSpPr>
        <p:spPr>
          <a:xfrm>
            <a:off x="7026966" y="4843564"/>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xmlns="" id="{5B3D9893-93F7-4416-836B-B6D9C618276B}"/>
              </a:ext>
            </a:extLst>
          </p:cNvPr>
          <p:cNvSpPr txBox="1"/>
          <p:nvPr/>
        </p:nvSpPr>
        <p:spPr>
          <a:xfrm>
            <a:off x="6500201" y="4705064"/>
            <a:ext cx="685800" cy="300082"/>
          </a:xfrm>
          <a:prstGeom prst="rect">
            <a:avLst/>
          </a:prstGeom>
          <a:noFill/>
        </p:spPr>
        <p:txBody>
          <a:bodyPr wrap="square" rtlCol="1">
            <a:spAutoFit/>
          </a:bodyPr>
          <a:lstStyle/>
          <a:p>
            <a:r>
              <a:rPr lang="en-US" sz="1350" dirty="0">
                <a:solidFill>
                  <a:prstClr val="black"/>
                </a:solidFill>
              </a:rPr>
              <a:t>h0(37)</a:t>
            </a:r>
            <a:endParaRPr lang="ar-EG" sz="1350" dirty="0">
              <a:solidFill>
                <a:prstClr val="black"/>
              </a:solidFill>
            </a:endParaRPr>
          </a:p>
        </p:txBody>
      </p:sp>
      <p:sp>
        <p:nvSpPr>
          <p:cNvPr id="21" name="TextBox 20">
            <a:extLst>
              <a:ext uri="{FF2B5EF4-FFF2-40B4-BE49-F238E27FC236}">
                <a16:creationId xmlns:a16="http://schemas.microsoft.com/office/drawing/2014/main" xmlns="" id="{156A5E17-AD47-4E76-A883-A6B665C3412D}"/>
              </a:ext>
            </a:extLst>
          </p:cNvPr>
          <p:cNvSpPr txBox="1"/>
          <p:nvPr/>
        </p:nvSpPr>
        <p:spPr>
          <a:xfrm>
            <a:off x="8262734" y="2733017"/>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xmlns="" id="{8A3EF8BF-DD53-4D80-9069-00320AC57AA5}"/>
              </a:ext>
            </a:extLst>
          </p:cNvPr>
          <p:cNvCxnSpPr/>
          <p:nvPr/>
        </p:nvCxnSpPr>
        <p:spPr>
          <a:xfrm>
            <a:off x="7008750" y="2871517"/>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518B5020-77DD-43DA-AF8D-1292C695E5E0}"/>
              </a:ext>
            </a:extLst>
          </p:cNvPr>
          <p:cNvSpPr txBox="1"/>
          <p:nvPr/>
        </p:nvSpPr>
        <p:spPr>
          <a:xfrm>
            <a:off x="6472877" y="2733017"/>
            <a:ext cx="685800" cy="300082"/>
          </a:xfrm>
          <a:prstGeom prst="rect">
            <a:avLst/>
          </a:prstGeom>
          <a:noFill/>
        </p:spPr>
        <p:txBody>
          <a:bodyPr wrap="square" rtlCol="1">
            <a:spAutoFit/>
          </a:bodyPr>
          <a:lstStyle/>
          <a:p>
            <a:r>
              <a:rPr lang="en-US" sz="1350" dirty="0">
                <a:solidFill>
                  <a:prstClr val="black"/>
                </a:solidFill>
              </a:rPr>
              <a:t>h0(90)</a:t>
            </a:r>
            <a:endParaRPr lang="ar-EG" sz="1350" dirty="0">
              <a:solidFill>
                <a:prstClr val="black"/>
              </a:solidFill>
            </a:endParaRPr>
          </a:p>
        </p:txBody>
      </p:sp>
      <p:sp>
        <p:nvSpPr>
          <p:cNvPr id="17" name="TextBox 16">
            <a:extLst>
              <a:ext uri="{FF2B5EF4-FFF2-40B4-BE49-F238E27FC236}">
                <a16:creationId xmlns:a16="http://schemas.microsoft.com/office/drawing/2014/main" xmlns="" id="{9AF3BEB5-88B2-4710-BC95-3DA4399DBDDD}"/>
              </a:ext>
            </a:extLst>
          </p:cNvPr>
          <p:cNvSpPr txBox="1"/>
          <p:nvPr/>
        </p:nvSpPr>
        <p:spPr>
          <a:xfrm>
            <a:off x="8262734" y="4058656"/>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33911544-672E-4E14-956C-2D60B818E913}"/>
              </a:ext>
            </a:extLst>
          </p:cNvPr>
          <p:cNvSpPr txBox="1"/>
          <p:nvPr/>
        </p:nvSpPr>
        <p:spPr>
          <a:xfrm>
            <a:off x="8280950" y="3290500"/>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xmlns="" id="{C2FE6EB2-B91C-4AD4-952B-FA4041F6DC3C}"/>
              </a:ext>
            </a:extLst>
          </p:cNvPr>
          <p:cNvCxnSpPr/>
          <p:nvPr/>
        </p:nvCxnSpPr>
        <p:spPr>
          <a:xfrm>
            <a:off x="7026966" y="4208687"/>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xmlns="" id="{59679483-2A05-430E-90A2-C1E29705000D}"/>
              </a:ext>
            </a:extLst>
          </p:cNvPr>
          <p:cNvCxnSpPr/>
          <p:nvPr/>
        </p:nvCxnSpPr>
        <p:spPr>
          <a:xfrm>
            <a:off x="7008749" y="3415685"/>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xmlns="" id="{255BEB58-2049-423A-AD41-3AC735289D20}"/>
              </a:ext>
            </a:extLst>
          </p:cNvPr>
          <p:cNvSpPr txBox="1"/>
          <p:nvPr/>
        </p:nvSpPr>
        <p:spPr>
          <a:xfrm>
            <a:off x="6420696" y="4070188"/>
            <a:ext cx="685800" cy="300082"/>
          </a:xfrm>
          <a:prstGeom prst="rect">
            <a:avLst/>
          </a:prstGeom>
          <a:noFill/>
        </p:spPr>
        <p:txBody>
          <a:bodyPr wrap="square" rtlCol="1">
            <a:spAutoFit/>
          </a:bodyPr>
          <a:lstStyle/>
          <a:p>
            <a:r>
              <a:rPr lang="en-US" sz="1350" dirty="0">
                <a:solidFill>
                  <a:prstClr val="black"/>
                </a:solidFill>
              </a:rPr>
              <a:t>h0(45)</a:t>
            </a:r>
            <a:endParaRPr lang="ar-EG" sz="1350" dirty="0">
              <a:solidFill>
                <a:prstClr val="black"/>
              </a:solidFill>
            </a:endParaRPr>
          </a:p>
        </p:txBody>
      </p:sp>
      <p:sp>
        <p:nvSpPr>
          <p:cNvPr id="27" name="TextBox 26">
            <a:extLst>
              <a:ext uri="{FF2B5EF4-FFF2-40B4-BE49-F238E27FC236}">
                <a16:creationId xmlns:a16="http://schemas.microsoft.com/office/drawing/2014/main" xmlns="" id="{DFB2286C-2719-4A0B-9E19-8857ED325B9A}"/>
              </a:ext>
            </a:extLst>
          </p:cNvPr>
          <p:cNvSpPr txBox="1"/>
          <p:nvPr/>
        </p:nvSpPr>
        <p:spPr>
          <a:xfrm>
            <a:off x="6443051" y="3257900"/>
            <a:ext cx="685800" cy="300082"/>
          </a:xfrm>
          <a:prstGeom prst="rect">
            <a:avLst/>
          </a:prstGeom>
          <a:noFill/>
        </p:spPr>
        <p:txBody>
          <a:bodyPr wrap="square" rtlCol="1">
            <a:spAutoFit/>
          </a:bodyPr>
          <a:lstStyle/>
          <a:p>
            <a:r>
              <a:rPr lang="en-US" sz="1350" dirty="0">
                <a:solidFill>
                  <a:prstClr val="black"/>
                </a:solidFill>
              </a:rPr>
              <a:t>h0(22)</a:t>
            </a:r>
            <a:endParaRPr lang="ar-EG" sz="1350" dirty="0">
              <a:solidFill>
                <a:prstClr val="black"/>
              </a:solidFill>
            </a:endParaRPr>
          </a:p>
        </p:txBody>
      </p:sp>
    </p:spTree>
    <p:extLst>
      <p:ext uri="{BB962C8B-B14F-4D97-AF65-F5344CB8AC3E}">
        <p14:creationId xmlns:p14="http://schemas.microsoft.com/office/powerpoint/2010/main" val="39529281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0" y="647630"/>
            <a:ext cx="8695035" cy="763525"/>
          </a:xfrm>
        </p:spPr>
        <p:txBody>
          <a:bodyPr>
            <a:normAutofit/>
          </a:bodyPr>
          <a:lstStyle/>
          <a:p>
            <a:r>
              <a:rPr lang="en-US" sz="3000" b="1" dirty="0">
                <a:latin typeface="Times New Roman" panose="02020603050405020304" pitchFamily="18" charset="0"/>
                <a:cs typeface="Times New Roman" panose="02020603050405020304" pitchFamily="18" charset="0"/>
              </a:rPr>
              <a:t>Double Hashing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0" y="2054655"/>
            <a:ext cx="9153150"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200" dirty="0">
                <a:latin typeface="Times New Roman" panose="02020603050405020304" pitchFamily="18" charset="0"/>
                <a:cs typeface="Times New Roman" panose="02020603050405020304" pitchFamily="18" charset="0"/>
              </a:rPr>
              <a:t> : Let us consider a simple hash function hash1 as “key mod 10” and sequence of keys as (37,90,45,22,17,49,55).</a:t>
            </a:r>
          </a:p>
          <a:p>
            <a:r>
              <a:rPr lang="en-US" sz="2200" dirty="0">
                <a:latin typeface="Times New Roman" panose="02020603050405020304" pitchFamily="18" charset="0"/>
                <a:cs typeface="Times New Roman" panose="02020603050405020304" pitchFamily="18" charset="0"/>
              </a:rPr>
              <a:t>Let hash2(k)=7-(key % mod 7)</a:t>
            </a:r>
          </a:p>
          <a:p>
            <a:r>
              <a:rPr lang="en-US" sz="2200" dirty="0">
                <a:latin typeface="Times New Roman" panose="02020603050405020304" pitchFamily="18" charset="0"/>
                <a:cs typeface="Times New Roman" panose="02020603050405020304" pitchFamily="18" charset="0"/>
              </a:rPr>
              <a:t>Insert (17):</a:t>
            </a:r>
          </a:p>
          <a:p>
            <a:pPr lvl="1"/>
            <a:r>
              <a:rPr lang="en-US" sz="2200" dirty="0">
                <a:latin typeface="Times New Roman" panose="02020603050405020304" pitchFamily="18" charset="0"/>
                <a:cs typeface="Times New Roman" panose="02020603050405020304" pitchFamily="18" charset="0"/>
              </a:rPr>
              <a:t>h0(17)=((17 % 10)+0*(7-(17%7))) mod 10  = 7</a:t>
            </a:r>
          </a:p>
          <a:p>
            <a:pPr lvl="1"/>
            <a:r>
              <a:rPr lang="en-US" sz="2200" dirty="0">
                <a:latin typeface="Times New Roman" panose="02020603050405020304" pitchFamily="18" charset="0"/>
                <a:cs typeface="Times New Roman" panose="02020603050405020304" pitchFamily="18" charset="0"/>
              </a:rPr>
              <a:t>h1(17)=((17 % 10)+1*(7-(17%7))) mod 10  = 1</a:t>
            </a: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7381468" y="2733017"/>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r>
                        <a:rPr lang="en-US" sz="1400" dirty="0"/>
                        <a:t>90</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r>
                        <a:rPr lang="en-US" sz="1400" dirty="0"/>
                        <a:t>17</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r>
                        <a:rPr lang="en-US" sz="1400" dirty="0"/>
                        <a:t>22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r>
                        <a:rPr lang="en-US" sz="1400" dirty="0"/>
                        <a:t>45</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37</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94072" y="5208131"/>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7237" y="5208130"/>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87792" y="5208131"/>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1023723" y="5202605"/>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76881" y="5208130"/>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814127" y="5202605"/>
            <a:ext cx="77362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9269CDB-CEFC-4BA0-87AD-142EE0D6DB38}"/>
              </a:ext>
            </a:extLst>
          </p:cNvPr>
          <p:cNvSpPr txBox="1"/>
          <p:nvPr/>
        </p:nvSpPr>
        <p:spPr>
          <a:xfrm>
            <a:off x="8262734" y="4705064"/>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xmlns="" id="{AF9E9E5A-C7E4-49F6-9C12-E49E5C5A7CAF}"/>
              </a:ext>
            </a:extLst>
          </p:cNvPr>
          <p:cNvCxnSpPr/>
          <p:nvPr/>
        </p:nvCxnSpPr>
        <p:spPr>
          <a:xfrm>
            <a:off x="7026966" y="4843564"/>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xmlns="" id="{5B3D9893-93F7-4416-836B-B6D9C618276B}"/>
              </a:ext>
            </a:extLst>
          </p:cNvPr>
          <p:cNvSpPr txBox="1"/>
          <p:nvPr/>
        </p:nvSpPr>
        <p:spPr>
          <a:xfrm>
            <a:off x="6500201" y="4705064"/>
            <a:ext cx="685800" cy="300082"/>
          </a:xfrm>
          <a:prstGeom prst="rect">
            <a:avLst/>
          </a:prstGeom>
          <a:noFill/>
        </p:spPr>
        <p:txBody>
          <a:bodyPr wrap="square" rtlCol="1">
            <a:spAutoFit/>
          </a:bodyPr>
          <a:lstStyle/>
          <a:p>
            <a:r>
              <a:rPr lang="en-US" sz="1350" dirty="0">
                <a:solidFill>
                  <a:prstClr val="black"/>
                </a:solidFill>
              </a:rPr>
              <a:t>h0(17)</a:t>
            </a:r>
            <a:endParaRPr lang="ar-EG" sz="1350" dirty="0">
              <a:solidFill>
                <a:prstClr val="black"/>
              </a:solidFill>
            </a:endParaRPr>
          </a:p>
        </p:txBody>
      </p:sp>
      <p:sp>
        <p:nvSpPr>
          <p:cNvPr id="21" name="TextBox 20">
            <a:extLst>
              <a:ext uri="{FF2B5EF4-FFF2-40B4-BE49-F238E27FC236}">
                <a16:creationId xmlns:a16="http://schemas.microsoft.com/office/drawing/2014/main" xmlns="" id="{156A5E17-AD47-4E76-A883-A6B665C3412D}"/>
              </a:ext>
            </a:extLst>
          </p:cNvPr>
          <p:cNvSpPr txBox="1"/>
          <p:nvPr/>
        </p:nvSpPr>
        <p:spPr>
          <a:xfrm>
            <a:off x="8280950" y="3010016"/>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xmlns="" id="{8A3EF8BF-DD53-4D80-9069-00320AC57AA5}"/>
              </a:ext>
            </a:extLst>
          </p:cNvPr>
          <p:cNvCxnSpPr/>
          <p:nvPr/>
        </p:nvCxnSpPr>
        <p:spPr>
          <a:xfrm>
            <a:off x="7008750" y="3145139"/>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518B5020-77DD-43DA-AF8D-1292C695E5E0}"/>
              </a:ext>
            </a:extLst>
          </p:cNvPr>
          <p:cNvSpPr txBox="1"/>
          <p:nvPr/>
        </p:nvSpPr>
        <p:spPr>
          <a:xfrm>
            <a:off x="6460859" y="2981018"/>
            <a:ext cx="685800" cy="300082"/>
          </a:xfrm>
          <a:prstGeom prst="rect">
            <a:avLst/>
          </a:prstGeom>
          <a:noFill/>
        </p:spPr>
        <p:txBody>
          <a:bodyPr wrap="square" rtlCol="1">
            <a:spAutoFit/>
          </a:bodyPr>
          <a:lstStyle/>
          <a:p>
            <a:r>
              <a:rPr lang="en-US" sz="1350" dirty="0">
                <a:solidFill>
                  <a:prstClr val="black"/>
                </a:solidFill>
              </a:rPr>
              <a:t>h1(17)</a:t>
            </a:r>
            <a:endParaRPr lang="ar-EG" sz="1350" dirty="0">
              <a:solidFill>
                <a:prstClr val="black"/>
              </a:solidFill>
            </a:endParaRPr>
          </a:p>
        </p:txBody>
      </p:sp>
    </p:spTree>
    <p:extLst>
      <p:ext uri="{BB962C8B-B14F-4D97-AF65-F5344CB8AC3E}">
        <p14:creationId xmlns:p14="http://schemas.microsoft.com/office/powerpoint/2010/main" val="28118580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02A2-EFE7-42C6-9C24-CC5A94EA6A00}"/>
              </a:ext>
            </a:extLst>
          </p:cNvPr>
          <p:cNvSpPr>
            <a:spLocks noGrp="1"/>
          </p:cNvSpPr>
          <p:nvPr>
            <p:ph type="title"/>
          </p:nvPr>
        </p:nvSpPr>
        <p:spPr>
          <a:xfrm>
            <a:off x="-17390" y="676546"/>
            <a:ext cx="8704185" cy="763525"/>
          </a:xfrm>
        </p:spPr>
        <p:txBody>
          <a:bodyPr>
            <a:normAutofit/>
          </a:bodyPr>
          <a:lstStyle/>
          <a:p>
            <a:r>
              <a:rPr lang="en-US" sz="3000" b="1" dirty="0">
                <a:latin typeface="Times New Roman" panose="02020603050405020304" pitchFamily="18" charset="0"/>
                <a:cs typeface="Times New Roman" panose="02020603050405020304" pitchFamily="18" charset="0"/>
              </a:rPr>
              <a:t>Double Hashing</a:t>
            </a:r>
            <a:endParaRPr lang="ar-EG" sz="3000" dirty="0"/>
          </a:p>
        </p:txBody>
      </p:sp>
      <p:sp>
        <p:nvSpPr>
          <p:cNvPr id="3" name="Content Placeholder 2">
            <a:extLst>
              <a:ext uri="{FF2B5EF4-FFF2-40B4-BE49-F238E27FC236}">
                <a16:creationId xmlns:a16="http://schemas.microsoft.com/office/drawing/2014/main" xmlns="" id="{ACEFAB1E-8A3A-429A-896C-0E8BC87B57FB}"/>
              </a:ext>
            </a:extLst>
          </p:cNvPr>
          <p:cNvSpPr>
            <a:spLocks noGrp="1"/>
          </p:cNvSpPr>
          <p:nvPr>
            <p:ph idx="1"/>
          </p:nvPr>
        </p:nvSpPr>
        <p:spPr>
          <a:xfrm>
            <a:off x="-9150" y="2054655"/>
            <a:ext cx="9143204" cy="3946095"/>
          </a:xfrm>
        </p:spPr>
        <p:txBody>
          <a:bodyPr>
            <a:normAutofit/>
          </a:bodyPr>
          <a:lstStyle/>
          <a:p>
            <a:pPr marL="0" indent="0">
              <a:buNone/>
            </a:pPr>
            <a:r>
              <a:rPr lang="en-US" sz="2400" dirty="0">
                <a:solidFill>
                  <a:srgbClr val="35E5F7"/>
                </a:solidFill>
                <a:latin typeface="Times New Roman" panose="02020603050405020304" pitchFamily="18" charset="0"/>
                <a:cs typeface="Times New Roman" panose="02020603050405020304" pitchFamily="18" charset="0"/>
              </a:rPr>
              <a:t>Ex</a:t>
            </a:r>
            <a:r>
              <a:rPr lang="en-US" sz="2200" dirty="0">
                <a:latin typeface="Times New Roman" panose="02020603050405020304" pitchFamily="18" charset="0"/>
                <a:cs typeface="Times New Roman" panose="02020603050405020304" pitchFamily="18" charset="0"/>
              </a:rPr>
              <a:t> : Let us consider a simple hash function hash1 as “key mod 10” and sequence of keys as (37,90,45,22,17,49,55).</a:t>
            </a:r>
          </a:p>
          <a:p>
            <a:r>
              <a:rPr lang="en-US" sz="2200" dirty="0">
                <a:latin typeface="Times New Roman" panose="02020603050405020304" pitchFamily="18" charset="0"/>
                <a:cs typeface="Times New Roman" panose="02020603050405020304" pitchFamily="18" charset="0"/>
              </a:rPr>
              <a:t>Let hash2(k)=7-(key % mod 7)</a:t>
            </a:r>
          </a:p>
          <a:p>
            <a:r>
              <a:rPr lang="en-US" sz="2200" dirty="0">
                <a:latin typeface="Times New Roman" panose="02020603050405020304" pitchFamily="18" charset="0"/>
                <a:cs typeface="Times New Roman" panose="02020603050405020304" pitchFamily="18" charset="0"/>
              </a:rPr>
              <a:t>Insert (49):</a:t>
            </a:r>
          </a:p>
          <a:p>
            <a:pPr lvl="1"/>
            <a:r>
              <a:rPr lang="en-US" sz="2200" dirty="0">
                <a:latin typeface="Times New Roman" panose="02020603050405020304" pitchFamily="18" charset="0"/>
                <a:cs typeface="Times New Roman" panose="02020603050405020304" pitchFamily="18" charset="0"/>
              </a:rPr>
              <a:t>h0(49)=((49 % 10)+0*(7-(49%7))) mod 10  = 9</a:t>
            </a:r>
          </a:p>
          <a:p>
            <a:r>
              <a:rPr lang="en-US" sz="2200" dirty="0">
                <a:latin typeface="Times New Roman" panose="02020603050405020304" pitchFamily="18" charset="0"/>
                <a:cs typeface="Times New Roman" panose="02020603050405020304" pitchFamily="18" charset="0"/>
              </a:rPr>
              <a:t>Insert (55):</a:t>
            </a:r>
          </a:p>
          <a:p>
            <a:pPr lvl="1"/>
            <a:r>
              <a:rPr lang="en-US" sz="2200" dirty="0">
                <a:latin typeface="Times New Roman" panose="02020603050405020304" pitchFamily="18" charset="0"/>
                <a:cs typeface="Times New Roman" panose="02020603050405020304" pitchFamily="18" charset="0"/>
              </a:rPr>
              <a:t>h0(55)=((55 % 10)+0*(7-(55%7))) mod 10  = 5</a:t>
            </a:r>
          </a:p>
          <a:p>
            <a:pPr lvl="1"/>
            <a:r>
              <a:rPr lang="en-US" sz="2200" dirty="0">
                <a:latin typeface="Times New Roman" panose="02020603050405020304" pitchFamily="18" charset="0"/>
                <a:cs typeface="Times New Roman" panose="02020603050405020304" pitchFamily="18" charset="0"/>
              </a:rPr>
              <a:t>h1(55)=((55 % 10)+1*(7-(55%7))) mod 10  = 6</a:t>
            </a: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0D623498-FC98-4E68-9DE7-B66DED7E1D96}"/>
              </a:ext>
            </a:extLst>
          </p:cNvPr>
          <p:cNvGraphicFramePr>
            <a:graphicFrameLocks noGrp="1"/>
          </p:cNvGraphicFramePr>
          <p:nvPr/>
        </p:nvGraphicFramePr>
        <p:xfrm>
          <a:off x="7381468" y="2733017"/>
          <a:ext cx="881267" cy="2819400"/>
        </p:xfrm>
        <a:graphic>
          <a:graphicData uri="http://schemas.openxmlformats.org/drawingml/2006/table">
            <a:tbl>
              <a:tblPr rtl="1" firstRow="1" bandRow="1">
                <a:tableStyleId>{5940675A-B579-460E-94D1-54222C63F5DA}</a:tableStyleId>
              </a:tblPr>
              <a:tblGrid>
                <a:gridCol w="570229">
                  <a:extLst>
                    <a:ext uri="{9D8B030D-6E8A-4147-A177-3AD203B41FA5}">
                      <a16:colId xmlns:a16="http://schemas.microsoft.com/office/drawing/2014/main" xmlns="" val="3733736658"/>
                    </a:ext>
                  </a:extLst>
                </a:gridCol>
                <a:gridCol w="311038">
                  <a:extLst>
                    <a:ext uri="{9D8B030D-6E8A-4147-A177-3AD203B41FA5}">
                      <a16:colId xmlns:a16="http://schemas.microsoft.com/office/drawing/2014/main" xmlns="" val="1975653073"/>
                    </a:ext>
                  </a:extLst>
                </a:gridCol>
              </a:tblGrid>
              <a:tr h="275696">
                <a:tc>
                  <a:txBody>
                    <a:bodyPr/>
                    <a:lstStyle/>
                    <a:p>
                      <a:pPr rtl="1"/>
                      <a:r>
                        <a:rPr lang="en-US" sz="1400" dirty="0"/>
                        <a:t>90</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0</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160221941"/>
                  </a:ext>
                </a:extLst>
              </a:tr>
              <a:tr h="275696">
                <a:tc>
                  <a:txBody>
                    <a:bodyPr/>
                    <a:lstStyle/>
                    <a:p>
                      <a:pPr rtl="1"/>
                      <a:r>
                        <a:rPr lang="en-US" sz="1400" dirty="0"/>
                        <a:t>17</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1</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975191134"/>
                  </a:ext>
                </a:extLst>
              </a:tr>
              <a:tr h="275696">
                <a:tc>
                  <a:txBody>
                    <a:bodyPr/>
                    <a:lstStyle/>
                    <a:p>
                      <a:pPr rtl="1"/>
                      <a:r>
                        <a:rPr lang="en-US" sz="1400" dirty="0"/>
                        <a:t>22</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2</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128324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3</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53209609"/>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4</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99642481"/>
                  </a:ext>
                </a:extLst>
              </a:tr>
              <a:tr h="275696">
                <a:tc>
                  <a:txBody>
                    <a:bodyPr/>
                    <a:lstStyle/>
                    <a:p>
                      <a:pPr rtl="1"/>
                      <a:r>
                        <a:rPr lang="en-US" sz="1400" dirty="0"/>
                        <a:t>45</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5</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0950549"/>
                  </a:ext>
                </a:extLst>
              </a:tr>
              <a:tr h="275696">
                <a:tc>
                  <a:txBody>
                    <a:bodyPr/>
                    <a:lstStyle/>
                    <a:p>
                      <a:pPr rtl="1"/>
                      <a:r>
                        <a:rPr lang="en-US" sz="1400" dirty="0"/>
                        <a:t>55</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6</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48527090"/>
                  </a:ext>
                </a:extLst>
              </a:tr>
              <a:tr h="275696">
                <a:tc>
                  <a:txBody>
                    <a:bodyPr/>
                    <a:lstStyle/>
                    <a:p>
                      <a:pPr rtl="1"/>
                      <a:r>
                        <a:rPr lang="en-US" sz="1400" dirty="0"/>
                        <a:t>37</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7</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18951762"/>
                  </a:ext>
                </a:extLst>
              </a:tr>
              <a:tr h="275696">
                <a:tc>
                  <a:txBody>
                    <a:bodyPr/>
                    <a:lstStyle/>
                    <a:p>
                      <a:pPr rtl="1"/>
                      <a:endParaRPr lang="ar-EG" sz="1400" dirty="0"/>
                    </a:p>
                  </a:txBody>
                  <a:tcPr marL="68580" marR="68580" marT="34290" marB="34290">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rtl="1"/>
                      <a:r>
                        <a:rPr lang="en-US" sz="1400" dirty="0"/>
                        <a:t>8</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87089151"/>
                  </a:ext>
                </a:extLst>
              </a:tr>
              <a:tr h="275696">
                <a:tc>
                  <a:txBody>
                    <a:bodyPr/>
                    <a:lstStyle/>
                    <a:p>
                      <a:pPr rtl="1"/>
                      <a:r>
                        <a:rPr lang="en-US" sz="1400" dirty="0"/>
                        <a:t>49</a:t>
                      </a:r>
                      <a:endParaRPr lang="ar-EG" sz="1400" dirty="0"/>
                    </a:p>
                  </a:txBody>
                  <a:tcPr marL="68580" marR="68580" marT="34290" marB="34290">
                    <a:lnR w="12700" cap="flat" cmpd="sng" algn="ctr">
                      <a:solidFill>
                        <a:schemeClr val="tx1"/>
                      </a:solidFill>
                      <a:prstDash val="solid"/>
                      <a:round/>
                      <a:headEnd type="none" w="med" len="med"/>
                      <a:tailEnd type="none" w="med" len="med"/>
                    </a:lnR>
                    <a:solidFill>
                      <a:srgbClr val="00B0F0"/>
                    </a:solidFill>
                  </a:tcPr>
                </a:tc>
                <a:tc>
                  <a:txBody>
                    <a:bodyPr/>
                    <a:lstStyle/>
                    <a:p>
                      <a:pPr rtl="1"/>
                      <a:r>
                        <a:rPr lang="en-US" sz="1400" dirty="0"/>
                        <a:t>9</a:t>
                      </a:r>
                      <a:endParaRPr lang="ar-EG" sz="1400" dirty="0"/>
                    </a:p>
                  </a:txBody>
                  <a:tcPr marL="68580" marR="68580" marT="34290" marB="3429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445068617"/>
                  </a:ext>
                </a:extLst>
              </a:tr>
            </a:tbl>
          </a:graphicData>
        </a:graphic>
      </p:graphicFrame>
      <p:sp>
        <p:nvSpPr>
          <p:cNvPr id="7" name="Rectangle 6">
            <a:extLst>
              <a:ext uri="{FF2B5EF4-FFF2-40B4-BE49-F238E27FC236}">
                <a16:creationId xmlns:a16="http://schemas.microsoft.com/office/drawing/2014/main" xmlns="" id="{6531A8B1-FC4A-4293-87FA-BF3B27840802}"/>
              </a:ext>
            </a:extLst>
          </p:cNvPr>
          <p:cNvSpPr/>
          <p:nvPr/>
        </p:nvSpPr>
        <p:spPr>
          <a:xfrm>
            <a:off x="665927" y="5380105"/>
            <a:ext cx="339591" cy="277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dirty="0">
              <a:solidFill>
                <a:prstClr val="white"/>
              </a:solidFill>
            </a:endParaRPr>
          </a:p>
        </p:txBody>
      </p:sp>
      <p:sp>
        <p:nvSpPr>
          <p:cNvPr id="8" name="Rectangle 7">
            <a:extLst>
              <a:ext uri="{FF2B5EF4-FFF2-40B4-BE49-F238E27FC236}">
                <a16:creationId xmlns:a16="http://schemas.microsoft.com/office/drawing/2014/main" xmlns="" id="{56B696F1-B177-49E2-8353-05C1ABF13566}"/>
              </a:ext>
            </a:extLst>
          </p:cNvPr>
          <p:cNvSpPr/>
          <p:nvPr/>
        </p:nvSpPr>
        <p:spPr>
          <a:xfrm>
            <a:off x="1948110" y="5412706"/>
            <a:ext cx="339591" cy="27942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9" name="Rectangle 8">
            <a:extLst>
              <a:ext uri="{FF2B5EF4-FFF2-40B4-BE49-F238E27FC236}">
                <a16:creationId xmlns:a16="http://schemas.microsoft.com/office/drawing/2014/main" xmlns="" id="{8DCC7F38-1896-4E8B-8C8C-D299C8455668}"/>
              </a:ext>
            </a:extLst>
          </p:cNvPr>
          <p:cNvSpPr/>
          <p:nvPr/>
        </p:nvSpPr>
        <p:spPr>
          <a:xfrm>
            <a:off x="3457903" y="5412706"/>
            <a:ext cx="339591" cy="2794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prstClr val="white"/>
              </a:solidFill>
            </a:endParaRPr>
          </a:p>
        </p:txBody>
      </p:sp>
      <p:sp>
        <p:nvSpPr>
          <p:cNvPr id="10" name="TextBox 9">
            <a:extLst>
              <a:ext uri="{FF2B5EF4-FFF2-40B4-BE49-F238E27FC236}">
                <a16:creationId xmlns:a16="http://schemas.microsoft.com/office/drawing/2014/main" xmlns="" id="{1BA0A0AA-A9D9-4A03-94B7-8079202956BF}"/>
              </a:ext>
            </a:extLst>
          </p:cNvPr>
          <p:cNvSpPr txBox="1"/>
          <p:nvPr/>
        </p:nvSpPr>
        <p:spPr>
          <a:xfrm>
            <a:off x="969528" y="5357023"/>
            <a:ext cx="68580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Empty</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20948AC8-2846-4A26-9F07-73C6471504D4}"/>
              </a:ext>
            </a:extLst>
          </p:cNvPr>
          <p:cNvSpPr txBox="1"/>
          <p:nvPr/>
        </p:nvSpPr>
        <p:spPr>
          <a:xfrm>
            <a:off x="2255653" y="5411732"/>
            <a:ext cx="881267"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Occupied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8AA1F777-5CEB-4921-81B2-CEBC362A014A}"/>
              </a:ext>
            </a:extLst>
          </p:cNvPr>
          <p:cNvSpPr txBox="1"/>
          <p:nvPr/>
        </p:nvSpPr>
        <p:spPr>
          <a:xfrm>
            <a:off x="3790811" y="5390950"/>
            <a:ext cx="758730" cy="300082"/>
          </a:xfrm>
          <a:prstGeom prst="rect">
            <a:avLst/>
          </a:prstGeom>
          <a:noFill/>
        </p:spPr>
        <p:txBody>
          <a:bodyPr wrap="square" rtlCol="1">
            <a:spAutoFit/>
          </a:bodyPr>
          <a:lstStyle/>
          <a:p>
            <a:r>
              <a:rPr lang="en-US" sz="1350" dirty="0">
                <a:solidFill>
                  <a:prstClr val="black"/>
                </a:solidFill>
                <a:latin typeface="Times New Roman" panose="02020603050405020304" pitchFamily="18" charset="0"/>
                <a:cs typeface="Times New Roman" panose="02020603050405020304" pitchFamily="18" charset="0"/>
              </a:rPr>
              <a:t>Deleted</a:t>
            </a:r>
            <a:endParaRPr lang="ar-EG" sz="1350" dirty="0">
              <a:solidFill>
                <a:prstClr val="black"/>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9269CDB-CEFC-4BA0-87AD-142EE0D6DB38}"/>
              </a:ext>
            </a:extLst>
          </p:cNvPr>
          <p:cNvSpPr txBox="1"/>
          <p:nvPr/>
        </p:nvSpPr>
        <p:spPr>
          <a:xfrm>
            <a:off x="8252788" y="4111495"/>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Collision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xmlns="" id="{AF9E9E5A-C7E4-49F6-9C12-E49E5C5A7CAF}"/>
              </a:ext>
            </a:extLst>
          </p:cNvPr>
          <p:cNvCxnSpPr/>
          <p:nvPr/>
        </p:nvCxnSpPr>
        <p:spPr>
          <a:xfrm>
            <a:off x="7026966" y="5368564"/>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xmlns="" id="{5B3D9893-93F7-4416-836B-B6D9C618276B}"/>
              </a:ext>
            </a:extLst>
          </p:cNvPr>
          <p:cNvSpPr txBox="1"/>
          <p:nvPr/>
        </p:nvSpPr>
        <p:spPr>
          <a:xfrm>
            <a:off x="6443051" y="5230064"/>
            <a:ext cx="685800" cy="300082"/>
          </a:xfrm>
          <a:prstGeom prst="rect">
            <a:avLst/>
          </a:prstGeom>
          <a:noFill/>
        </p:spPr>
        <p:txBody>
          <a:bodyPr wrap="square" rtlCol="1">
            <a:spAutoFit/>
          </a:bodyPr>
          <a:lstStyle/>
          <a:p>
            <a:r>
              <a:rPr lang="en-US" sz="1350" dirty="0">
                <a:solidFill>
                  <a:prstClr val="black"/>
                </a:solidFill>
              </a:rPr>
              <a:t>h0(49)</a:t>
            </a:r>
            <a:endParaRPr lang="ar-EG" sz="1350" dirty="0">
              <a:solidFill>
                <a:prstClr val="black"/>
              </a:solidFill>
            </a:endParaRPr>
          </a:p>
        </p:txBody>
      </p:sp>
      <p:sp>
        <p:nvSpPr>
          <p:cNvPr id="21" name="TextBox 20">
            <a:extLst>
              <a:ext uri="{FF2B5EF4-FFF2-40B4-BE49-F238E27FC236}">
                <a16:creationId xmlns:a16="http://schemas.microsoft.com/office/drawing/2014/main" xmlns="" id="{156A5E17-AD47-4E76-A883-A6B665C3412D}"/>
              </a:ext>
            </a:extLst>
          </p:cNvPr>
          <p:cNvSpPr txBox="1"/>
          <p:nvPr/>
        </p:nvSpPr>
        <p:spPr>
          <a:xfrm>
            <a:off x="8252788" y="5194986"/>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xmlns="" id="{8A3EF8BF-DD53-4D80-9069-00320AC57AA5}"/>
              </a:ext>
            </a:extLst>
          </p:cNvPr>
          <p:cNvCxnSpPr/>
          <p:nvPr/>
        </p:nvCxnSpPr>
        <p:spPr>
          <a:xfrm>
            <a:off x="6965287" y="4510327"/>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518B5020-77DD-43DA-AF8D-1292C695E5E0}"/>
              </a:ext>
            </a:extLst>
          </p:cNvPr>
          <p:cNvSpPr txBox="1"/>
          <p:nvPr/>
        </p:nvSpPr>
        <p:spPr>
          <a:xfrm>
            <a:off x="6387155" y="4371827"/>
            <a:ext cx="685800" cy="300082"/>
          </a:xfrm>
          <a:prstGeom prst="rect">
            <a:avLst/>
          </a:prstGeom>
          <a:noFill/>
        </p:spPr>
        <p:txBody>
          <a:bodyPr wrap="square" rtlCol="1">
            <a:spAutoFit/>
          </a:bodyPr>
          <a:lstStyle/>
          <a:p>
            <a:r>
              <a:rPr lang="en-US" sz="1350" dirty="0">
                <a:solidFill>
                  <a:prstClr val="black"/>
                </a:solidFill>
              </a:rPr>
              <a:t>h1(55)</a:t>
            </a:r>
            <a:endParaRPr lang="ar-EG" sz="1350" dirty="0">
              <a:solidFill>
                <a:prstClr val="black"/>
              </a:solidFill>
            </a:endParaRPr>
          </a:p>
        </p:txBody>
      </p:sp>
      <p:cxnSp>
        <p:nvCxnSpPr>
          <p:cNvPr id="17" name="Straight Arrow Connector 16">
            <a:extLst>
              <a:ext uri="{FF2B5EF4-FFF2-40B4-BE49-F238E27FC236}">
                <a16:creationId xmlns:a16="http://schemas.microsoft.com/office/drawing/2014/main" xmlns="" id="{2ED88533-0CDB-45E7-8B53-EA2D16DDC378}"/>
              </a:ext>
            </a:extLst>
          </p:cNvPr>
          <p:cNvCxnSpPr/>
          <p:nvPr/>
        </p:nvCxnSpPr>
        <p:spPr>
          <a:xfrm>
            <a:off x="6951600" y="4236975"/>
            <a:ext cx="354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xmlns="" id="{B365704F-0B98-4042-9845-D2C4D7AF1785}"/>
              </a:ext>
            </a:extLst>
          </p:cNvPr>
          <p:cNvSpPr txBox="1"/>
          <p:nvPr/>
        </p:nvSpPr>
        <p:spPr>
          <a:xfrm>
            <a:off x="6387155" y="4063810"/>
            <a:ext cx="685800" cy="300082"/>
          </a:xfrm>
          <a:prstGeom prst="rect">
            <a:avLst/>
          </a:prstGeom>
          <a:noFill/>
        </p:spPr>
        <p:txBody>
          <a:bodyPr wrap="square" rtlCol="1">
            <a:spAutoFit/>
          </a:bodyPr>
          <a:lstStyle/>
          <a:p>
            <a:r>
              <a:rPr lang="en-US" sz="1350" dirty="0">
                <a:solidFill>
                  <a:prstClr val="black"/>
                </a:solidFill>
              </a:rPr>
              <a:t>h0(55)</a:t>
            </a:r>
            <a:endParaRPr lang="ar-EG" sz="1350" dirty="0">
              <a:solidFill>
                <a:prstClr val="black"/>
              </a:solidFill>
            </a:endParaRPr>
          </a:p>
        </p:txBody>
      </p:sp>
      <p:sp>
        <p:nvSpPr>
          <p:cNvPr id="24" name="TextBox 23">
            <a:extLst>
              <a:ext uri="{FF2B5EF4-FFF2-40B4-BE49-F238E27FC236}">
                <a16:creationId xmlns:a16="http://schemas.microsoft.com/office/drawing/2014/main" xmlns="" id="{7CA666ED-4F07-4807-9950-6490688A1190}"/>
              </a:ext>
            </a:extLst>
          </p:cNvPr>
          <p:cNvSpPr txBox="1"/>
          <p:nvPr/>
        </p:nvSpPr>
        <p:spPr>
          <a:xfrm>
            <a:off x="8262734" y="4388494"/>
            <a:ext cx="881267" cy="300082"/>
          </a:xfrm>
          <a:prstGeom prst="rect">
            <a:avLst/>
          </a:prstGeom>
          <a:noFill/>
        </p:spPr>
        <p:txBody>
          <a:bodyPr wrap="square" rtlCol="1">
            <a:spAutoFit/>
          </a:bodyPr>
          <a:lstStyle/>
          <a:p>
            <a:r>
              <a:rPr lang="en-US" sz="1350" dirty="0">
                <a:solidFill>
                  <a:srgbClr val="FF0000"/>
                </a:solidFill>
                <a:latin typeface="Times New Roman" panose="02020603050405020304" pitchFamily="18" charset="0"/>
                <a:cs typeface="Times New Roman" panose="02020603050405020304" pitchFamily="18" charset="0"/>
              </a:rPr>
              <a:t>Insertion</a:t>
            </a:r>
            <a:endParaRPr lang="ar-EG" sz="135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7416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745765-CC73-4884-8FD9-98CBFAB04209}"/>
              </a:ext>
            </a:extLst>
          </p:cNvPr>
          <p:cNvSpPr>
            <a:spLocks noGrp="1"/>
          </p:cNvSpPr>
          <p:nvPr>
            <p:ph type="title"/>
          </p:nvPr>
        </p:nvSpPr>
        <p:spPr>
          <a:xfrm>
            <a:off x="0" y="685800"/>
            <a:ext cx="8704185" cy="763525"/>
          </a:xfrm>
        </p:spPr>
        <p:txBody>
          <a:bodyPr>
            <a:noAutofit/>
          </a:bodyPr>
          <a:lstStyle/>
          <a:p>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Double Hashing</a:t>
            </a:r>
            <a:r>
              <a:rPr lang="en-US" sz="3000" dirty="0">
                <a:solidFill>
                  <a:srgbClr val="FF0000"/>
                </a:solidFill>
                <a:effectLst/>
                <a:latin typeface="var(--font-sofia)"/>
              </a:rPr>
              <a:t/>
            </a:r>
            <a:br>
              <a:rPr lang="en-US" sz="3000" dirty="0">
                <a:solidFill>
                  <a:srgbClr val="FF0000"/>
                </a:solidFill>
                <a:effectLst/>
                <a:latin typeface="var(--font-sofia)"/>
              </a:rPr>
            </a:br>
            <a:endParaRPr lang="ar-EG"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F3EA4B6-2933-40B3-A6D7-F316F6747959}"/>
                  </a:ext>
                </a:extLst>
              </p:cNvPr>
              <p:cNvSpPr>
                <a:spLocks noGrp="1"/>
              </p:cNvSpPr>
              <p:nvPr>
                <p:ph idx="1"/>
              </p:nvPr>
            </p:nvSpPr>
            <p:spPr>
              <a:xfrm>
                <a:off x="0" y="2054655"/>
                <a:ext cx="9144000" cy="3970330"/>
              </a:xfrm>
            </p:spPr>
            <p:txBody>
              <a:bodyPr>
                <a:normAutofit fontScale="77500" lnSpcReduction="20000"/>
              </a:bodyPr>
              <a:lstStyle/>
              <a:p>
                <a:pPr marL="0" indent="0">
                  <a:buNone/>
                </a:pPr>
                <a:r>
                  <a:rPr lang="en-US" dirty="0">
                    <a:solidFill>
                      <a:srgbClr val="35E5F7"/>
                    </a:solidFill>
                    <a:latin typeface="Times New Roman" panose="02020603050405020304" pitchFamily="18" charset="0"/>
                    <a:cs typeface="Times New Roman" panose="02020603050405020304" pitchFamily="18" charset="0"/>
                  </a:rPr>
                  <a:t>Advantage:</a:t>
                </a:r>
              </a:p>
              <a:p>
                <a:r>
                  <a:rPr lang="en-US" dirty="0">
                    <a:latin typeface="Times New Roman" panose="02020603050405020304" pitchFamily="18" charset="0"/>
                    <a:cs typeface="Times New Roman" panose="02020603050405020304" pitchFamily="18" charset="0"/>
                  </a:rPr>
                  <a:t>No clustering</a:t>
                </a:r>
              </a:p>
              <a:p>
                <a:r>
                  <a:rPr lang="en-US" dirty="0">
                    <a:latin typeface="Times New Roman" panose="02020603050405020304" pitchFamily="18" charset="0"/>
                    <a:cs typeface="Times New Roman" panose="02020603050405020304" pitchFamily="18" charset="0"/>
                  </a:rPr>
                  <a:t>When m is prime or a power of 2, double hashing improves over linear or quadratic probing in that Θ(</a:t>
                </a:r>
                <a14:m>
                  <m:oMath xmlns:m="http://schemas.openxmlformats.org/officeDocument/2006/math">
                    <m:sSup>
                      <m:sSupPr>
                        <m:ctrlPr>
                          <a:rPr lang="en-US" i="1" dirty="0" smtClean="0">
                            <a:latin typeface="Cambria Math"/>
                          </a:rPr>
                        </m:ctrlPr>
                      </m:sSupPr>
                      <m:e>
                        <m:r>
                          <a:rPr lang="en-US" b="0" i="1" dirty="0" smtClean="0">
                            <a:latin typeface="Cambria Math" panose="02040503050406030204" pitchFamily="18" charset="0"/>
                          </a:rPr>
                          <m:t>𝑚</m:t>
                        </m:r>
                      </m:e>
                      <m:sup>
                        <m:r>
                          <a:rPr lang="en-US" b="0" i="1" dirty="0" smtClean="0">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probe sequences are used, rather than Θ(m) since each possible (h1(k), h2(k)) pair yields a distinct probe sequence. The performance of double hashing appears to be very close to the performance of the “ideal” scheme of uniform hashing.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35E5F7"/>
                    </a:solidFill>
                    <a:latin typeface="Times New Roman" panose="02020603050405020304" pitchFamily="18" charset="0"/>
                    <a:cs typeface="Times New Roman" panose="02020603050405020304" pitchFamily="18" charset="0"/>
                  </a:rPr>
                  <a:t>Disadvantage:</a:t>
                </a:r>
              </a:p>
              <a:p>
                <a:r>
                  <a:rPr lang="en-US" dirty="0">
                    <a:latin typeface="Times New Roman" panose="02020603050405020304" pitchFamily="18" charset="0"/>
                    <a:cs typeface="Times New Roman" panose="02020603050405020304" pitchFamily="18" charset="0"/>
                  </a:rPr>
                  <a:t>Poor cache performance</a:t>
                </a:r>
              </a:p>
              <a:p>
                <a:r>
                  <a:rPr lang="en-US" dirty="0">
                    <a:latin typeface="Times New Roman" panose="02020603050405020304" pitchFamily="18" charset="0"/>
                    <a:cs typeface="Times New Roman" panose="02020603050405020304" pitchFamily="18" charset="0"/>
                  </a:rPr>
                  <a:t>Requires more computation time </a:t>
                </a:r>
                <a:r>
                  <a:rPr lang="en-US" dirty="0">
                    <a:latin typeface="Times New Roman" panose="02020603050405020304" pitchFamily="18" charset="0"/>
                    <a:ea typeface="Calibri" panose="020F0502020204030204" pitchFamily="34" charset="0"/>
                    <a:cs typeface="Times New Roman" panose="02020603050405020304" pitchFamily="18" charset="0"/>
                  </a:rPr>
                  <a:t>as two hash functions need to be computed.</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5F3EA4B6-2933-40B3-A6D7-F316F6747959}"/>
                  </a:ext>
                </a:extLst>
              </p:cNvPr>
              <p:cNvSpPr>
                <a:spLocks noGrp="1" noRot="1" noChangeAspect="1" noMove="1" noResize="1" noEditPoints="1" noAdjustHandles="1" noChangeArrowheads="1" noChangeShapeType="1" noTextEdit="1"/>
              </p:cNvSpPr>
              <p:nvPr>
                <p:ph idx="1"/>
              </p:nvPr>
            </p:nvSpPr>
            <p:spPr>
              <a:xfrm>
                <a:off x="0" y="1197405"/>
                <a:ext cx="9144000" cy="3970330"/>
              </a:xfrm>
              <a:blipFill>
                <a:blip r:embed="rId2"/>
                <a:stretch>
                  <a:fillRect l="-867" t="-2607" r="-467"/>
                </a:stretch>
              </a:blipFill>
            </p:spPr>
            <p:txBody>
              <a:bodyPr/>
              <a:lstStyle/>
              <a:p>
                <a:r>
                  <a:rPr lang="en-US">
                    <a:noFill/>
                  </a:rPr>
                  <a:t> </a:t>
                </a:r>
              </a:p>
            </p:txBody>
          </p:sp>
        </mc:Fallback>
      </mc:AlternateContent>
    </p:spTree>
    <p:extLst>
      <p:ext uri="{BB962C8B-B14F-4D97-AF65-F5344CB8AC3E}">
        <p14:creationId xmlns:p14="http://schemas.microsoft.com/office/powerpoint/2010/main" val="191563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BB2A8-5E55-4197-82FB-9AE189DE684C}"/>
              </a:ext>
            </a:extLst>
          </p:cNvPr>
          <p:cNvSpPr>
            <a:spLocks noGrp="1"/>
          </p:cNvSpPr>
          <p:nvPr>
            <p:ph type="title"/>
          </p:nvPr>
        </p:nvSpPr>
        <p:spPr>
          <a:xfrm>
            <a:off x="-9152" y="603955"/>
            <a:ext cx="8695035" cy="763525"/>
          </a:xfrm>
        </p:spPr>
        <p:txBody>
          <a:bodyPr>
            <a:noAutofit/>
          </a:bodyPr>
          <a:lstStyle/>
          <a:p>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Comparison of Open Addressing Techniques</a:t>
            </a:r>
            <a:br>
              <a:rPr lang="en-US" sz="3000" b="1" dirty="0">
                <a:latin typeface="Times New Roman" panose="02020603050405020304" pitchFamily="18" charset="0"/>
                <a:cs typeface="Times New Roman" panose="02020603050405020304" pitchFamily="18" charset="0"/>
              </a:rPr>
            </a:br>
            <a:endParaRPr lang="ar-EG" sz="3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xmlns="" id="{57D25D7D-E4B9-4AD9-A8AC-E079E5825448}"/>
                  </a:ext>
                </a:extLst>
              </p:cNvPr>
              <p:cNvGraphicFramePr>
                <a:graphicFrameLocks noGrp="1"/>
              </p:cNvGraphicFramePr>
              <p:nvPr>
                <p:ph idx="1"/>
                <p:extLst>
                  <p:ext uri="{D42A27DB-BD31-4B8C-83A1-F6EECF244321}">
                    <p14:modId xmlns:p14="http://schemas.microsoft.com/office/powerpoint/2010/main" val="3217232155"/>
                  </p:ext>
                </p:extLst>
              </p:nvPr>
            </p:nvGraphicFramePr>
            <p:xfrm>
              <a:off x="-9152" y="2054655"/>
              <a:ext cx="9009596" cy="3817627"/>
            </p:xfrm>
            <a:graphic>
              <a:graphicData uri="http://schemas.openxmlformats.org/drawingml/2006/table">
                <a:tbl>
                  <a:tblPr firstRow="1" firstCol="1" bandRow="1">
                    <a:tableStyleId>{5C22544A-7EE6-4342-B048-85BDC9FD1C3A}</a:tableStyleId>
                  </a:tblPr>
                  <a:tblGrid>
                    <a:gridCol w="2252399">
                      <a:extLst>
                        <a:ext uri="{9D8B030D-6E8A-4147-A177-3AD203B41FA5}">
                          <a16:colId xmlns:a16="http://schemas.microsoft.com/office/drawing/2014/main" xmlns="" val="3643445226"/>
                        </a:ext>
                      </a:extLst>
                    </a:gridCol>
                    <a:gridCol w="2252399">
                      <a:extLst>
                        <a:ext uri="{9D8B030D-6E8A-4147-A177-3AD203B41FA5}">
                          <a16:colId xmlns:a16="http://schemas.microsoft.com/office/drawing/2014/main" xmlns="" val="3936535825"/>
                        </a:ext>
                      </a:extLst>
                    </a:gridCol>
                    <a:gridCol w="2252399">
                      <a:extLst>
                        <a:ext uri="{9D8B030D-6E8A-4147-A177-3AD203B41FA5}">
                          <a16:colId xmlns:a16="http://schemas.microsoft.com/office/drawing/2014/main" xmlns="" val="2125062560"/>
                        </a:ext>
                      </a:extLst>
                    </a:gridCol>
                    <a:gridCol w="2252399">
                      <a:extLst>
                        <a:ext uri="{9D8B030D-6E8A-4147-A177-3AD203B41FA5}">
                          <a16:colId xmlns:a16="http://schemas.microsoft.com/office/drawing/2014/main" xmlns="" val="1934159703"/>
                        </a:ext>
                      </a:extLst>
                    </a:gridCol>
                  </a:tblGrid>
                  <a:tr h="595455">
                    <a:tc>
                      <a:txBody>
                        <a:bodyPr/>
                        <a:lstStyle/>
                        <a:p>
                          <a:pPr algn="ctr" rtl="0" fontAlgn="t">
                            <a:lnSpc>
                              <a:spcPct val="107000"/>
                            </a:lnSpc>
                            <a:spcBef>
                              <a:spcPts val="0"/>
                            </a:spcBef>
                            <a:spcAft>
                              <a:spcPts val="800"/>
                            </a:spcAft>
                          </a:pPr>
                          <a:r>
                            <a:rPr lang="en-US" sz="1200" u="none" strike="noStrike" dirty="0">
                              <a:effectLst/>
                              <a:cs typeface="+mj-cs"/>
                            </a:rPr>
                            <a:t> </a:t>
                          </a:r>
                          <a:endParaRPr lang="en-US" sz="1200" b="0" i="0" u="none" strike="noStrike" dirty="0">
                            <a:effectLst/>
                            <a:latin typeface="Arial" panose="020B0604020202020204" pitchFamily="34" charset="0"/>
                            <a:cs typeface="+mj-cs"/>
                          </a:endParaRPr>
                        </a:p>
                      </a:txBody>
                      <a:tcPr marL="51435" marR="51435" marT="7144" marB="0"/>
                    </a:tc>
                    <a:tc>
                      <a:txBody>
                        <a:bodyPr/>
                        <a:lstStyle/>
                        <a:p>
                          <a:pPr algn="ctr" rtl="0" fontAlgn="ctr">
                            <a:lnSpc>
                              <a:spcPct val="107000"/>
                            </a:lnSpc>
                            <a:spcBef>
                              <a:spcPts val="0"/>
                            </a:spcBef>
                            <a:spcAft>
                              <a:spcPts val="800"/>
                            </a:spcAft>
                          </a:pPr>
                          <a:r>
                            <a:rPr lang="en-US" sz="1200" u="none" strike="noStrike" dirty="0">
                              <a:effectLst/>
                              <a:cs typeface="+mj-cs"/>
                            </a:rPr>
                            <a:t>Linear Probing</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ctr">
                            <a:lnSpc>
                              <a:spcPct val="107000"/>
                            </a:lnSpc>
                            <a:spcBef>
                              <a:spcPts val="0"/>
                            </a:spcBef>
                            <a:spcAft>
                              <a:spcPts val="800"/>
                            </a:spcAft>
                          </a:pPr>
                          <a:r>
                            <a:rPr lang="en-US" sz="1200" u="none" strike="noStrike">
                              <a:effectLst/>
                              <a:cs typeface="+mj-cs"/>
                            </a:rPr>
                            <a:t>Quadratic Probing</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ctr">
                            <a:lnSpc>
                              <a:spcPct val="107000"/>
                            </a:lnSpc>
                            <a:spcBef>
                              <a:spcPts val="0"/>
                            </a:spcBef>
                            <a:spcAft>
                              <a:spcPts val="800"/>
                            </a:spcAft>
                          </a:pPr>
                          <a:r>
                            <a:rPr lang="en-US" sz="1200" u="none" strike="noStrike">
                              <a:effectLst/>
                              <a:cs typeface="+mj-cs"/>
                            </a:rPr>
                            <a:t>Double Hashing</a:t>
                          </a:r>
                          <a:endParaRPr lang="en-US" sz="1200" b="0" i="0" u="none" strike="noStrike">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xmlns="" val="1729075390"/>
                      </a:ext>
                    </a:extLst>
                  </a:tr>
                  <a:tr h="768933">
                    <a:tc>
                      <a:txBody>
                        <a:bodyPr/>
                        <a:lstStyle/>
                        <a:p>
                          <a:pPr algn="ctr" rtl="0" fontAlgn="ctr">
                            <a:lnSpc>
                              <a:spcPct val="107000"/>
                            </a:lnSpc>
                            <a:spcBef>
                              <a:spcPts val="0"/>
                            </a:spcBef>
                            <a:spcAft>
                              <a:spcPts val="800"/>
                            </a:spcAft>
                          </a:pPr>
                          <a:r>
                            <a:rPr lang="en-US" sz="1200" u="none" strike="noStrike" dirty="0">
                              <a:effectLst/>
                              <a:cs typeface="+mj-cs"/>
                            </a:rPr>
                            <a:t>Primary Clustering</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Yes</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No</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No</a:t>
                          </a:r>
                          <a:endParaRPr lang="en-US" sz="1200" b="0" i="0" u="none" strike="noStrike">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xmlns="" val="3221602308"/>
                      </a:ext>
                    </a:extLst>
                  </a:tr>
                  <a:tr h="768933">
                    <a:tc>
                      <a:txBody>
                        <a:bodyPr/>
                        <a:lstStyle/>
                        <a:p>
                          <a:pPr algn="ctr" rtl="0" fontAlgn="ctr">
                            <a:lnSpc>
                              <a:spcPct val="107000"/>
                            </a:lnSpc>
                            <a:spcBef>
                              <a:spcPts val="0"/>
                            </a:spcBef>
                            <a:spcAft>
                              <a:spcPts val="800"/>
                            </a:spcAft>
                          </a:pPr>
                          <a:r>
                            <a:rPr lang="en-US" sz="1200" u="none" strike="noStrike">
                              <a:effectLst/>
                              <a:cs typeface="+mj-cs"/>
                            </a:rPr>
                            <a:t>Secondary Clustering</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Yes</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Yes</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No</a:t>
                          </a:r>
                          <a:endParaRPr lang="en-US" sz="1200" b="0" i="0" u="none" strike="noStrike">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xmlns="" val="69101327"/>
                      </a:ext>
                    </a:extLst>
                  </a:tr>
                  <a:tr h="937147">
                    <a:tc>
                      <a:txBody>
                        <a:bodyPr/>
                        <a:lstStyle/>
                        <a:p>
                          <a:pPr algn="ctr" rtl="0" fontAlgn="base">
                            <a:lnSpc>
                              <a:spcPct val="107000"/>
                            </a:lnSpc>
                            <a:spcBef>
                              <a:spcPts val="0"/>
                            </a:spcBef>
                            <a:spcAft>
                              <a:spcPts val="800"/>
                            </a:spcAft>
                          </a:pPr>
                          <a:r>
                            <a:rPr lang="en-US" sz="1200" u="none" strike="noStrike" dirty="0">
                              <a:effectLst/>
                              <a:cs typeface="+mj-cs"/>
                            </a:rPr>
                            <a:t>Number of Probe Sequence</a:t>
                          </a:r>
                        </a:p>
                        <a:p>
                          <a:pPr algn="ctr" rtl="0" fontAlgn="t">
                            <a:lnSpc>
                              <a:spcPct val="107000"/>
                            </a:lnSpc>
                            <a:spcBef>
                              <a:spcPts val="0"/>
                            </a:spcBef>
                            <a:spcAft>
                              <a:spcPts val="800"/>
                            </a:spcAft>
                          </a:pPr>
                          <a:r>
                            <a:rPr lang="en-US" sz="1200" u="none" strike="noStrike" dirty="0">
                              <a:effectLst/>
                              <a:cs typeface="+mj-cs"/>
                            </a:rPr>
                            <a:t>(m = size of table)</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M</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M</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p>
                                  <m:sSupPr>
                                    <m:ctrlPr>
                                      <a:rPr lang="ar-EG" sz="1200" i="1" u="none" strike="noStrike">
                                        <a:effectLst/>
                                        <a:latin typeface="Cambria Math"/>
                                        <a:cs typeface="+mj-cs"/>
                                      </a:rPr>
                                    </m:ctrlPr>
                                  </m:sSupPr>
                                  <m:e>
                                    <m:r>
                                      <a:rPr lang="ar-EG" sz="1200" u="none" strike="noStrike">
                                        <a:effectLst/>
                                        <a:latin typeface="Cambria Math" panose="02040503050406030204" pitchFamily="18" charset="0"/>
                                        <a:cs typeface="+mj-cs"/>
                                      </a:rPr>
                                      <m:t>𝑚</m:t>
                                    </m:r>
                                  </m:e>
                                  <m:sup>
                                    <m:r>
                                      <a:rPr lang="ar-EG" sz="1200" u="none" strike="noStrike">
                                        <a:effectLst/>
                                        <a:latin typeface="Cambria Math" panose="02040503050406030204" pitchFamily="18" charset="0"/>
                                        <a:cs typeface="+mj-cs"/>
                                      </a:rPr>
                                      <m:t>2</m:t>
                                    </m:r>
                                  </m:sup>
                                </m:sSup>
                              </m:oMath>
                            </m:oMathPara>
                          </a14:m>
                          <a:endParaRPr lang="ar-EG" sz="1200" b="0" i="0" u="none" strike="noStrike" dirty="0">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xmlns="" val="2561905121"/>
                      </a:ext>
                    </a:extLst>
                  </a:tr>
                  <a:tr h="747159">
                    <a:tc>
                      <a:txBody>
                        <a:bodyPr/>
                        <a:lstStyle/>
                        <a:p>
                          <a:pPr algn="ctr" rtl="0" fontAlgn="ctr">
                            <a:lnSpc>
                              <a:spcPct val="107000"/>
                            </a:lnSpc>
                            <a:spcBef>
                              <a:spcPts val="0"/>
                            </a:spcBef>
                            <a:spcAft>
                              <a:spcPts val="800"/>
                            </a:spcAft>
                          </a:pPr>
                          <a:r>
                            <a:rPr lang="en-US" sz="1200" u="none" strike="noStrike" dirty="0">
                              <a:effectLst/>
                              <a:cs typeface="+mj-cs"/>
                            </a:rPr>
                            <a:t>Cache performance</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Best</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Lies between the two</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Poor</a:t>
                          </a:r>
                          <a:endParaRPr lang="en-US" sz="1200" b="0" i="0" u="none" strike="noStrike" dirty="0">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xmlns="" val="1337563156"/>
                      </a:ext>
                    </a:extLst>
                  </a:tr>
                </a:tbl>
              </a:graphicData>
            </a:graphic>
          </p:graphicFrame>
        </mc:Choice>
        <mc:Fallback xmlns="">
          <p:graphicFrame>
            <p:nvGraphicFramePr>
              <p:cNvPr id="5" name="Content Placeholder 4">
                <a:extLst>
                  <a:ext uri="{FF2B5EF4-FFF2-40B4-BE49-F238E27FC236}">
                    <a16:creationId xmlns:a16="http://schemas.microsoft.com/office/drawing/2014/main" id="{57D25D7D-E4B9-4AD9-A8AC-E079E5825448}"/>
                  </a:ext>
                </a:extLst>
              </p:cNvPr>
              <p:cNvGraphicFramePr>
                <a:graphicFrameLocks noGrp="1"/>
              </p:cNvGraphicFramePr>
              <p:nvPr>
                <p:ph idx="1"/>
                <p:extLst>
                  <p:ext uri="{D42A27DB-BD31-4B8C-83A1-F6EECF244321}">
                    <p14:modId xmlns:p14="http://schemas.microsoft.com/office/powerpoint/2010/main" val="3217232155"/>
                  </p:ext>
                </p:extLst>
              </p:nvPr>
            </p:nvGraphicFramePr>
            <p:xfrm>
              <a:off x="-9152" y="1197404"/>
              <a:ext cx="9009596" cy="3817627"/>
            </p:xfrm>
            <a:graphic>
              <a:graphicData uri="http://schemas.openxmlformats.org/drawingml/2006/table">
                <a:tbl>
                  <a:tblPr firstRow="1" firstCol="1" bandRow="1">
                    <a:tableStyleId>{5C22544A-7EE6-4342-B048-85BDC9FD1C3A}</a:tableStyleId>
                  </a:tblPr>
                  <a:tblGrid>
                    <a:gridCol w="2252399">
                      <a:extLst>
                        <a:ext uri="{9D8B030D-6E8A-4147-A177-3AD203B41FA5}">
                          <a16:colId xmlns:a16="http://schemas.microsoft.com/office/drawing/2014/main" val="3643445226"/>
                        </a:ext>
                      </a:extLst>
                    </a:gridCol>
                    <a:gridCol w="2252399">
                      <a:extLst>
                        <a:ext uri="{9D8B030D-6E8A-4147-A177-3AD203B41FA5}">
                          <a16:colId xmlns:a16="http://schemas.microsoft.com/office/drawing/2014/main" val="3936535825"/>
                        </a:ext>
                      </a:extLst>
                    </a:gridCol>
                    <a:gridCol w="2252399">
                      <a:extLst>
                        <a:ext uri="{9D8B030D-6E8A-4147-A177-3AD203B41FA5}">
                          <a16:colId xmlns:a16="http://schemas.microsoft.com/office/drawing/2014/main" val="2125062560"/>
                        </a:ext>
                      </a:extLst>
                    </a:gridCol>
                    <a:gridCol w="2252399">
                      <a:extLst>
                        <a:ext uri="{9D8B030D-6E8A-4147-A177-3AD203B41FA5}">
                          <a16:colId xmlns:a16="http://schemas.microsoft.com/office/drawing/2014/main" val="1934159703"/>
                        </a:ext>
                      </a:extLst>
                    </a:gridCol>
                  </a:tblGrid>
                  <a:tr h="595455">
                    <a:tc>
                      <a:txBody>
                        <a:bodyPr/>
                        <a:lstStyle/>
                        <a:p>
                          <a:pPr algn="ctr" rtl="0" fontAlgn="t">
                            <a:lnSpc>
                              <a:spcPct val="107000"/>
                            </a:lnSpc>
                            <a:spcBef>
                              <a:spcPts val="0"/>
                            </a:spcBef>
                            <a:spcAft>
                              <a:spcPts val="800"/>
                            </a:spcAft>
                          </a:pPr>
                          <a:r>
                            <a:rPr lang="en-US" sz="1200" u="none" strike="noStrike" dirty="0">
                              <a:effectLst/>
                              <a:cs typeface="+mj-cs"/>
                            </a:rPr>
                            <a:t> </a:t>
                          </a:r>
                          <a:endParaRPr lang="en-US" sz="1200" b="0" i="0" u="none" strike="noStrike" dirty="0">
                            <a:effectLst/>
                            <a:latin typeface="Arial" panose="020B0604020202020204" pitchFamily="34" charset="0"/>
                            <a:cs typeface="+mj-cs"/>
                          </a:endParaRPr>
                        </a:p>
                      </a:txBody>
                      <a:tcPr marL="51435" marR="51435" marT="7144" marB="0"/>
                    </a:tc>
                    <a:tc>
                      <a:txBody>
                        <a:bodyPr/>
                        <a:lstStyle/>
                        <a:p>
                          <a:pPr algn="ctr" rtl="0" fontAlgn="ctr">
                            <a:lnSpc>
                              <a:spcPct val="107000"/>
                            </a:lnSpc>
                            <a:spcBef>
                              <a:spcPts val="0"/>
                            </a:spcBef>
                            <a:spcAft>
                              <a:spcPts val="800"/>
                            </a:spcAft>
                          </a:pPr>
                          <a:r>
                            <a:rPr lang="en-US" sz="1200" u="none" strike="noStrike" dirty="0" smtClean="0">
                              <a:effectLst/>
                              <a:cs typeface="+mj-cs"/>
                            </a:rPr>
                            <a:t>Linear </a:t>
                          </a:r>
                          <a:r>
                            <a:rPr lang="en-US" sz="1200" u="none" strike="noStrike" dirty="0">
                              <a:effectLst/>
                              <a:cs typeface="+mj-cs"/>
                            </a:rPr>
                            <a:t>Probing</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ctr">
                            <a:lnSpc>
                              <a:spcPct val="107000"/>
                            </a:lnSpc>
                            <a:spcBef>
                              <a:spcPts val="0"/>
                            </a:spcBef>
                            <a:spcAft>
                              <a:spcPts val="800"/>
                            </a:spcAft>
                          </a:pPr>
                          <a:r>
                            <a:rPr lang="en-US" sz="1200" u="none" strike="noStrike">
                              <a:effectLst/>
                              <a:cs typeface="+mj-cs"/>
                            </a:rPr>
                            <a:t>Quadratic Probing</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ctr">
                            <a:lnSpc>
                              <a:spcPct val="107000"/>
                            </a:lnSpc>
                            <a:spcBef>
                              <a:spcPts val="0"/>
                            </a:spcBef>
                            <a:spcAft>
                              <a:spcPts val="800"/>
                            </a:spcAft>
                          </a:pPr>
                          <a:r>
                            <a:rPr lang="en-US" sz="1200" u="none" strike="noStrike">
                              <a:effectLst/>
                              <a:cs typeface="+mj-cs"/>
                            </a:rPr>
                            <a:t>Double Hashing</a:t>
                          </a:r>
                          <a:endParaRPr lang="en-US" sz="1200" b="0" i="0" u="none" strike="noStrike">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val="1729075390"/>
                      </a:ext>
                    </a:extLst>
                  </a:tr>
                  <a:tr h="768933">
                    <a:tc>
                      <a:txBody>
                        <a:bodyPr/>
                        <a:lstStyle/>
                        <a:p>
                          <a:pPr algn="ctr" rtl="0" fontAlgn="ctr">
                            <a:lnSpc>
                              <a:spcPct val="107000"/>
                            </a:lnSpc>
                            <a:spcBef>
                              <a:spcPts val="0"/>
                            </a:spcBef>
                            <a:spcAft>
                              <a:spcPts val="800"/>
                            </a:spcAft>
                          </a:pPr>
                          <a:r>
                            <a:rPr lang="en-US" sz="1200" u="none" strike="noStrike" dirty="0">
                              <a:effectLst/>
                              <a:cs typeface="+mj-cs"/>
                            </a:rPr>
                            <a:t>Primary Clustering</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Yes</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No</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No</a:t>
                          </a:r>
                          <a:endParaRPr lang="en-US" sz="1200" b="0" i="0" u="none" strike="noStrike">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val="3221602308"/>
                      </a:ext>
                    </a:extLst>
                  </a:tr>
                  <a:tr h="768933">
                    <a:tc>
                      <a:txBody>
                        <a:bodyPr/>
                        <a:lstStyle/>
                        <a:p>
                          <a:pPr algn="ctr" rtl="0" fontAlgn="ctr">
                            <a:lnSpc>
                              <a:spcPct val="107000"/>
                            </a:lnSpc>
                            <a:spcBef>
                              <a:spcPts val="0"/>
                            </a:spcBef>
                            <a:spcAft>
                              <a:spcPts val="800"/>
                            </a:spcAft>
                          </a:pPr>
                          <a:r>
                            <a:rPr lang="en-US" sz="1200" u="none" strike="noStrike">
                              <a:effectLst/>
                              <a:cs typeface="+mj-cs"/>
                            </a:rPr>
                            <a:t>Secondary Clustering</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Yes</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Yes</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No</a:t>
                          </a:r>
                          <a:endParaRPr lang="en-US" sz="1200" b="0" i="0" u="none" strike="noStrike">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val="69101327"/>
                      </a:ext>
                    </a:extLst>
                  </a:tr>
                  <a:tr h="937147">
                    <a:tc>
                      <a:txBody>
                        <a:bodyPr/>
                        <a:lstStyle/>
                        <a:p>
                          <a:pPr algn="ctr" rtl="0" fontAlgn="base">
                            <a:lnSpc>
                              <a:spcPct val="107000"/>
                            </a:lnSpc>
                            <a:spcBef>
                              <a:spcPts val="0"/>
                            </a:spcBef>
                            <a:spcAft>
                              <a:spcPts val="800"/>
                            </a:spcAft>
                          </a:pPr>
                          <a:r>
                            <a:rPr lang="en-US" sz="1200" u="none" strike="noStrike" dirty="0">
                              <a:effectLst/>
                              <a:cs typeface="+mj-cs"/>
                            </a:rPr>
                            <a:t>Number of Probe Sequence</a:t>
                          </a:r>
                        </a:p>
                        <a:p>
                          <a:pPr algn="ctr" rtl="0" fontAlgn="t">
                            <a:lnSpc>
                              <a:spcPct val="107000"/>
                            </a:lnSpc>
                            <a:spcBef>
                              <a:spcPts val="0"/>
                            </a:spcBef>
                            <a:spcAft>
                              <a:spcPts val="800"/>
                            </a:spcAft>
                          </a:pPr>
                          <a:r>
                            <a:rPr lang="en-US" sz="1200" u="none" strike="noStrike" dirty="0">
                              <a:effectLst/>
                              <a:cs typeface="+mj-cs"/>
                            </a:rPr>
                            <a:t>(m = size of table)</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M</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M</a:t>
                          </a:r>
                          <a:endParaRPr lang="en-US" sz="1200" b="0" i="0" u="none" strike="noStrike" dirty="0">
                            <a:effectLst/>
                            <a:latin typeface="Arial" panose="020B0604020202020204" pitchFamily="34" charset="0"/>
                            <a:cs typeface="+mj-cs"/>
                          </a:endParaRPr>
                        </a:p>
                      </a:txBody>
                      <a:tcPr marL="51435" marR="51435" marT="7144" marB="0" anchor="ctr"/>
                    </a:tc>
                    <a:tc>
                      <a:txBody>
                        <a:bodyPr/>
                        <a:lstStyle/>
                        <a:p>
                          <a:endParaRPr lang="en-US"/>
                        </a:p>
                      </a:txBody>
                      <a:tcPr marL="51435" marR="51435" marT="7144" marB="0" anchor="ctr">
                        <a:blipFill>
                          <a:blip r:embed="rId2"/>
                          <a:stretch>
                            <a:fillRect l="-300000" t="-227922" r="-1081" b="-81169"/>
                          </a:stretch>
                        </a:blipFill>
                      </a:tcPr>
                    </a:tc>
                    <a:extLst>
                      <a:ext uri="{0D108BD9-81ED-4DB2-BD59-A6C34878D82A}">
                        <a16:rowId xmlns:a16="http://schemas.microsoft.com/office/drawing/2014/main" val="2561905121"/>
                      </a:ext>
                    </a:extLst>
                  </a:tr>
                  <a:tr h="747159">
                    <a:tc>
                      <a:txBody>
                        <a:bodyPr/>
                        <a:lstStyle/>
                        <a:p>
                          <a:pPr algn="ctr" rtl="0" fontAlgn="ctr">
                            <a:lnSpc>
                              <a:spcPct val="107000"/>
                            </a:lnSpc>
                            <a:spcBef>
                              <a:spcPts val="0"/>
                            </a:spcBef>
                            <a:spcAft>
                              <a:spcPts val="800"/>
                            </a:spcAft>
                          </a:pPr>
                          <a:r>
                            <a:rPr lang="en-US" sz="1200" u="none" strike="noStrike" dirty="0">
                              <a:effectLst/>
                              <a:cs typeface="+mj-cs"/>
                            </a:rPr>
                            <a:t>Cache performance</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a:effectLst/>
                              <a:cs typeface="+mj-cs"/>
                            </a:rPr>
                            <a:t>Best</a:t>
                          </a:r>
                          <a:endParaRPr lang="en-US" sz="1200" b="0" i="0" u="none" strike="noStrike">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Lies between the two</a:t>
                          </a:r>
                          <a:endParaRPr lang="en-US" sz="1200" b="0" i="0" u="none" strike="noStrike" dirty="0">
                            <a:effectLst/>
                            <a:latin typeface="Arial" panose="020B0604020202020204" pitchFamily="34" charset="0"/>
                            <a:cs typeface="+mj-cs"/>
                          </a:endParaRPr>
                        </a:p>
                      </a:txBody>
                      <a:tcPr marL="51435" marR="51435" marT="7144" marB="0" anchor="ctr"/>
                    </a:tc>
                    <a:tc>
                      <a:txBody>
                        <a:bodyPr/>
                        <a:lstStyle/>
                        <a:p>
                          <a:pPr algn="ctr" rtl="0" fontAlgn="t">
                            <a:lnSpc>
                              <a:spcPct val="107000"/>
                            </a:lnSpc>
                            <a:spcBef>
                              <a:spcPts val="0"/>
                            </a:spcBef>
                            <a:spcAft>
                              <a:spcPts val="800"/>
                            </a:spcAft>
                          </a:pPr>
                          <a:r>
                            <a:rPr lang="en-US" sz="1200" u="none" strike="noStrike" dirty="0">
                              <a:effectLst/>
                              <a:cs typeface="+mj-cs"/>
                            </a:rPr>
                            <a:t>Poor</a:t>
                          </a:r>
                          <a:endParaRPr lang="en-US" sz="1200" b="0" i="0" u="none" strike="noStrike" dirty="0">
                            <a:effectLst/>
                            <a:latin typeface="Arial" panose="020B0604020202020204" pitchFamily="34" charset="0"/>
                            <a:cs typeface="+mj-cs"/>
                          </a:endParaRPr>
                        </a:p>
                      </a:txBody>
                      <a:tcPr marL="51435" marR="51435" marT="7144" marB="0" anchor="ctr"/>
                    </a:tc>
                    <a:extLst>
                      <a:ext uri="{0D108BD9-81ED-4DB2-BD59-A6C34878D82A}">
                        <a16:rowId xmlns:a16="http://schemas.microsoft.com/office/drawing/2014/main" val="1337563156"/>
                      </a:ext>
                    </a:extLst>
                  </a:tr>
                </a:tbl>
              </a:graphicData>
            </a:graphic>
          </p:graphicFrame>
        </mc:Fallback>
      </mc:AlternateContent>
    </p:spTree>
    <p:extLst>
      <p:ext uri="{BB962C8B-B14F-4D97-AF65-F5344CB8AC3E}">
        <p14:creationId xmlns:p14="http://schemas.microsoft.com/office/powerpoint/2010/main" val="4585789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B63EA-A104-419C-9CB3-3D29FC2530D9}"/>
              </a:ext>
            </a:extLst>
          </p:cNvPr>
          <p:cNvSpPr>
            <a:spLocks noGrp="1"/>
          </p:cNvSpPr>
          <p:nvPr>
            <p:ph type="title"/>
          </p:nvPr>
        </p:nvSpPr>
        <p:spPr>
          <a:xfrm>
            <a:off x="0" y="603957"/>
            <a:ext cx="8695035" cy="763525"/>
          </a:xfrm>
        </p:spPr>
        <p:txBody>
          <a:bodyPr>
            <a:normAutofit fontScale="90000"/>
          </a:bodyPr>
          <a:lstStyle/>
          <a:p>
            <a:r>
              <a:rPr lang="en-US" b="1" dirty="0">
                <a:solidFill>
                  <a:srgbClr val="FF0000"/>
                </a:solidFill>
              </a:rPr>
              <a:t/>
            </a:r>
            <a:br>
              <a:rPr lang="en-US" b="1" dirty="0">
                <a:solidFill>
                  <a:srgbClr val="FF0000"/>
                </a:solidFill>
              </a:rPr>
            </a:br>
            <a:r>
              <a:rPr lang="en-US" sz="3300" b="1" dirty="0">
                <a:latin typeface="Times New Roman" panose="02020603050405020304" pitchFamily="18" charset="0"/>
                <a:cs typeface="Times New Roman" panose="02020603050405020304" pitchFamily="18" charset="0"/>
              </a:rPr>
              <a:t>Analysis of open addressing</a:t>
            </a:r>
            <a:r>
              <a:rPr lang="en-US" b="1" dirty="0"/>
              <a:t/>
            </a:r>
            <a:br>
              <a:rPr lang="en-US" b="1" dirty="0"/>
            </a:br>
            <a:endParaRPr lang="ar-EG"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9C0B293-EE1A-4163-8D2E-34398CCD1730}"/>
                  </a:ext>
                </a:extLst>
              </p:cNvPr>
              <p:cNvSpPr>
                <a:spLocks noGrp="1"/>
              </p:cNvSpPr>
              <p:nvPr>
                <p:ph idx="1"/>
              </p:nvPr>
            </p:nvSpPr>
            <p:spPr>
              <a:xfrm>
                <a:off x="-1" y="2054655"/>
                <a:ext cx="9000445" cy="3817625"/>
              </a:xfrm>
            </p:spPr>
            <p:txBody>
              <a:bodyPr>
                <a:noAutofit/>
              </a:bodyPr>
              <a:lstStyle/>
              <a:p>
                <a:r>
                  <a:rPr lang="en-US" sz="2200" dirty="0">
                    <a:latin typeface="Times New Roman" panose="02020603050405020304" pitchFamily="18" charset="0"/>
                    <a:cs typeface="Times New Roman" panose="02020603050405020304" pitchFamily="18" charset="0"/>
                  </a:rPr>
                  <a:t>m = Number of slots in the hash table</a:t>
                </a:r>
              </a:p>
              <a:p>
                <a:r>
                  <a:rPr lang="en-US" sz="2200" dirty="0">
                    <a:latin typeface="Times New Roman" panose="02020603050405020304" pitchFamily="18" charset="0"/>
                    <a:cs typeface="Times New Roman" panose="02020603050405020304" pitchFamily="18" charset="0"/>
                  </a:rPr>
                  <a:t>n = Number of keys to be inserted in the hash table</a:t>
                </a:r>
              </a:p>
              <a:p>
                <a:r>
                  <a:rPr lang="en-US" sz="2200" dirty="0">
                    <a:solidFill>
                      <a:srgbClr val="35E5F7"/>
                    </a:solidFill>
                    <a:latin typeface="Times New Roman" panose="02020603050405020304" pitchFamily="18" charset="0"/>
                    <a:cs typeface="Times New Roman" panose="02020603050405020304" pitchFamily="18" charset="0"/>
                  </a:rPr>
                  <a:t>Load factor </a:t>
                </a:r>
                <a14:m>
                  <m:oMath xmlns:m="http://schemas.openxmlformats.org/officeDocument/2006/math">
                    <m:r>
                      <a:rPr lang="en-US" sz="2200" i="1">
                        <a:latin typeface="Cambria Math" panose="02040503050406030204" pitchFamily="18" charset="0"/>
                        <a:ea typeface="Cambria Math" panose="02040503050406030204" pitchFamily="18" charset="0"/>
                      </a:rPr>
                      <m:t>𝛼</m:t>
                    </m:r>
                  </m:oMath>
                </a14:m>
                <a:r>
                  <a:rPr lang="en-US" sz="2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200" i="1">
                            <a:latin typeface="Cambria Math"/>
                          </a:rPr>
                        </m:ctrlPr>
                      </m:fPr>
                      <m:num>
                        <m:r>
                          <a:rPr lang="en-US" sz="2200" i="1">
                            <a:latin typeface="Cambria Math" panose="02040503050406030204" pitchFamily="18" charset="0"/>
                          </a:rPr>
                          <m:t>𝑛</m:t>
                        </m:r>
                      </m:num>
                      <m:den>
                        <m:r>
                          <a:rPr lang="en-US" sz="2200" i="1">
                            <a:latin typeface="Cambria Math" panose="02040503050406030204" pitchFamily="18" charset="0"/>
                          </a:rPr>
                          <m:t>𝑚</m:t>
                        </m:r>
                      </m:den>
                    </m:f>
                  </m:oMath>
                </a14:m>
                <a:r>
                  <a:rPr lang="en-US" sz="2200" dirty="0">
                    <a:latin typeface="Times New Roman" panose="02020603050405020304" pitchFamily="18" charset="0"/>
                    <a:cs typeface="Times New Roman" panose="02020603050405020304" pitchFamily="18" charset="0"/>
                  </a:rPr>
                  <a:t>  ( &lt; 1 )</a:t>
                </a:r>
              </a:p>
              <a:p>
                <a:r>
                  <a:rPr lang="en-US" sz="2200" dirty="0">
                    <a:solidFill>
                      <a:srgbClr val="35E5F7"/>
                    </a:solidFill>
                    <a:latin typeface="Times New Roman" panose="02020603050405020304" pitchFamily="18" charset="0"/>
                    <a:cs typeface="Times New Roman" panose="02020603050405020304" pitchFamily="18" charset="0"/>
                  </a:rPr>
                  <a:t>Theorem</a:t>
                </a:r>
                <a:r>
                  <a:rPr lang="en-US" sz="2200" dirty="0">
                    <a:latin typeface="Times New Roman" panose="02020603050405020304" pitchFamily="18" charset="0"/>
                    <a:cs typeface="Times New Roman" panose="02020603050405020304" pitchFamily="18" charset="0"/>
                  </a:rPr>
                  <a:t>: Given an open-address hash table </a:t>
                </a:r>
              </a:p>
              <a:p>
                <a:pPr marL="0" indent="0">
                  <a:buNone/>
                </a:pPr>
                <a:r>
                  <a:rPr lang="en-US" sz="2200" dirty="0">
                    <a:latin typeface="Times New Roman" panose="02020603050405020304" pitchFamily="18" charset="0"/>
                    <a:cs typeface="Times New Roman" panose="02020603050405020304" pitchFamily="18" charset="0"/>
                  </a:rPr>
                  <a:t>    with load factor α = </a:t>
                </a:r>
                <a14:m>
                  <m:oMath xmlns:m="http://schemas.openxmlformats.org/officeDocument/2006/math">
                    <m:f>
                      <m:fPr>
                        <m:ctrlPr>
                          <a:rPr lang="en-US" sz="2200" i="1">
                            <a:latin typeface="Cambria Math"/>
                          </a:rPr>
                        </m:ctrlPr>
                      </m:fPr>
                      <m:num>
                        <m:r>
                          <a:rPr lang="en-US" sz="2200" i="1">
                            <a:latin typeface="Cambria Math" panose="02040503050406030204" pitchFamily="18" charset="0"/>
                          </a:rPr>
                          <m:t>𝑛</m:t>
                        </m:r>
                      </m:num>
                      <m:den>
                        <m:r>
                          <a:rPr lang="en-US" sz="2200" i="1">
                            <a:latin typeface="Cambria Math" panose="02040503050406030204" pitchFamily="18" charset="0"/>
                          </a:rPr>
                          <m:t>𝑚</m:t>
                        </m:r>
                      </m:den>
                    </m:f>
                  </m:oMath>
                </a14:m>
                <a:r>
                  <a:rPr lang="en-US" sz="2200" dirty="0">
                    <a:latin typeface="Times New Roman" panose="02020603050405020304" pitchFamily="18" charset="0"/>
                    <a:cs typeface="Times New Roman" panose="02020603050405020304" pitchFamily="18" charset="0"/>
                  </a:rPr>
                  <a:t> &lt; 1 the expected number of probes in </a:t>
                </a:r>
              </a:p>
              <a:p>
                <a:pPr marL="0" indent="0">
                  <a:buNone/>
                </a:pPr>
                <a:r>
                  <a:rPr lang="en-US" sz="2200" dirty="0">
                    <a:latin typeface="Times New Roman" panose="02020603050405020304" pitchFamily="18" charset="0"/>
                    <a:cs typeface="Times New Roman" panose="02020603050405020304" pitchFamily="18" charset="0"/>
                  </a:rPr>
                  <a:t>     an </a:t>
                </a:r>
                <a:r>
                  <a:rPr lang="en-US" sz="2200" dirty="0">
                    <a:solidFill>
                      <a:srgbClr val="35E5F7"/>
                    </a:solidFill>
                    <a:latin typeface="Times New Roman" panose="02020603050405020304" pitchFamily="18" charset="0"/>
                    <a:cs typeface="Times New Roman" panose="02020603050405020304" pitchFamily="18" charset="0"/>
                  </a:rPr>
                  <a:t>unsuccessful search </a:t>
                </a:r>
                <a:r>
                  <a:rPr lang="en-US" sz="2200" dirty="0">
                    <a:latin typeface="Times New Roman" panose="02020603050405020304" pitchFamily="18" charset="0"/>
                    <a:cs typeface="Times New Roman" panose="02020603050405020304" pitchFamily="18" charset="0"/>
                  </a:rPr>
                  <a:t>is at most </a:t>
                </a:r>
                <a14:m>
                  <m:oMath xmlns:m="http://schemas.openxmlformats.org/officeDocument/2006/math">
                    <m:f>
                      <m:fPr>
                        <m:ctrlPr>
                          <a:rPr lang="en-US" sz="2200" i="1">
                            <a:latin typeface="Cambria Math"/>
                          </a:rPr>
                        </m:ctrlPr>
                      </m:fPr>
                      <m:num>
                        <m:r>
                          <a:rPr lang="en-US" sz="2200" i="1">
                            <a:latin typeface="Cambria Math" panose="02040503050406030204" pitchFamily="18" charset="0"/>
                          </a:rPr>
                          <m:t>1</m:t>
                        </m:r>
                      </m:num>
                      <m:den>
                        <m:r>
                          <m:rPr>
                            <m:nor/>
                          </m:rPr>
                          <a:rPr lang="en-US" sz="2200" dirty="0">
                            <a:latin typeface="Times New Roman" panose="02020603050405020304" pitchFamily="18" charset="0"/>
                            <a:cs typeface="Times New Roman" panose="02020603050405020304" pitchFamily="18" charset="0"/>
                          </a:rPr>
                          <m:t>1</m:t>
                        </m:r>
                        <m:r>
                          <m:rPr>
                            <m:nor/>
                          </m:rPr>
                          <a:rPr lang="en-US" sz="2200" dirty="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α</m:t>
                        </m:r>
                      </m:den>
                    </m:f>
                  </m:oMath>
                </a14:m>
                <a:r>
                  <a:rPr lang="en-US" sz="2200" dirty="0">
                    <a:latin typeface="Times New Roman" panose="02020603050405020304" pitchFamily="18" charset="0"/>
                    <a:cs typeface="Times New Roman" panose="02020603050405020304" pitchFamily="18" charset="0"/>
                  </a:rPr>
                  <a:t> assuming uniform hashing. </a:t>
                </a:r>
              </a:p>
              <a:p>
                <a:r>
                  <a:rPr lang="en-US" sz="2200" dirty="0">
                    <a:solidFill>
                      <a:srgbClr val="35E5F7"/>
                    </a:solidFill>
                    <a:latin typeface="Times New Roman" panose="02020603050405020304" pitchFamily="18" charset="0"/>
                    <a:cs typeface="Times New Roman" panose="02020603050405020304" pitchFamily="18" charset="0"/>
                  </a:rPr>
                  <a:t>Corollary</a:t>
                </a:r>
                <a:r>
                  <a:rPr lang="en-US" sz="2200" dirty="0">
                    <a:latin typeface="Times New Roman" panose="02020603050405020304" pitchFamily="18" charset="0"/>
                    <a:cs typeface="Times New Roman" panose="02020603050405020304" pitchFamily="18" charset="0"/>
                  </a:rPr>
                  <a:t>: Inserting an element into an open-address hash table with load factor˛ requires at most </a:t>
                </a:r>
                <a14:m>
                  <m:oMath xmlns:m="http://schemas.openxmlformats.org/officeDocument/2006/math">
                    <m:f>
                      <m:fPr>
                        <m:ctrlPr>
                          <a:rPr lang="en-US" sz="2200" i="1">
                            <a:latin typeface="Cambria Math"/>
                          </a:rPr>
                        </m:ctrlPr>
                      </m:fPr>
                      <m:num>
                        <m:r>
                          <a:rPr lang="en-US" sz="2200" i="1">
                            <a:latin typeface="Cambria Math" panose="02040503050406030204" pitchFamily="18" charset="0"/>
                          </a:rPr>
                          <m:t>1</m:t>
                        </m:r>
                      </m:num>
                      <m:den>
                        <m:r>
                          <m:rPr>
                            <m:nor/>
                          </m:rPr>
                          <a:rPr lang="en-US" sz="2200" dirty="0">
                            <a:latin typeface="Times New Roman" panose="02020603050405020304" pitchFamily="18" charset="0"/>
                            <a:cs typeface="Times New Roman" panose="02020603050405020304" pitchFamily="18" charset="0"/>
                          </a:rPr>
                          <m:t>1</m:t>
                        </m:r>
                        <m:r>
                          <m:rPr>
                            <m:nor/>
                          </m:rPr>
                          <a:rPr lang="en-US" sz="2200" dirty="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α</m:t>
                        </m:r>
                      </m:den>
                    </m:f>
                  </m:oMath>
                </a14:m>
                <a:r>
                  <a:rPr lang="en-US" sz="2200" dirty="0">
                    <a:latin typeface="Times New Roman" panose="02020603050405020304" pitchFamily="18" charset="0"/>
                    <a:cs typeface="Times New Roman" panose="02020603050405020304" pitchFamily="18" charset="0"/>
                  </a:rPr>
                  <a:t> probes on average, assuming uniform hashing. </a:t>
                </a:r>
              </a:p>
            </p:txBody>
          </p:sp>
        </mc:Choice>
        <mc:Fallback xmlns="">
          <p:sp>
            <p:nvSpPr>
              <p:cNvPr id="3" name="Content Placeholder 2">
                <a:extLst>
                  <a:ext uri="{FF2B5EF4-FFF2-40B4-BE49-F238E27FC236}">
                    <a16:creationId xmlns:a16="http://schemas.microsoft.com/office/drawing/2014/main" id="{89C0B293-EE1A-4163-8D2E-34398CCD1730}"/>
                  </a:ext>
                </a:extLst>
              </p:cNvPr>
              <p:cNvSpPr>
                <a:spLocks noGrp="1" noRot="1" noChangeAspect="1" noMove="1" noResize="1" noEditPoints="1" noAdjustHandles="1" noChangeArrowheads="1" noChangeShapeType="1" noTextEdit="1"/>
              </p:cNvSpPr>
              <p:nvPr>
                <p:ph idx="1"/>
              </p:nvPr>
            </p:nvSpPr>
            <p:spPr>
              <a:xfrm>
                <a:off x="-1" y="1197404"/>
                <a:ext cx="9000445" cy="3817625"/>
              </a:xfrm>
              <a:blipFill>
                <a:blip r:embed="rId2"/>
                <a:stretch>
                  <a:fillRect l="-745" t="-957" r="-745"/>
                </a:stretch>
              </a:blipFill>
            </p:spPr>
            <p:txBody>
              <a:bodyPr/>
              <a:lstStyle/>
              <a:p>
                <a:r>
                  <a:rPr lang="en-US">
                    <a:noFill/>
                  </a:rPr>
                  <a:t> </a:t>
                </a:r>
              </a:p>
            </p:txBody>
          </p:sp>
        </mc:Fallback>
      </mc:AlternateContent>
    </p:spTree>
    <p:extLst>
      <p:ext uri="{BB962C8B-B14F-4D97-AF65-F5344CB8AC3E}">
        <p14:creationId xmlns:p14="http://schemas.microsoft.com/office/powerpoint/2010/main" val="3684098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9144000" cy="5334000"/>
          </a:xfrm>
        </p:spPr>
        <p:txBody>
          <a:bodyPr>
            <a:normAutofit fontScale="70000" lnSpcReduction="20000"/>
          </a:bodyPr>
          <a:lstStyle/>
          <a:p>
            <a:pPr marL="400050" lvl="1" indent="0">
              <a:buNone/>
            </a:pPr>
            <a:endParaRPr lang="en-US" dirty="0"/>
          </a:p>
          <a:p>
            <a:pPr marL="400050" lvl="1" indent="0">
              <a:buNone/>
            </a:pPr>
            <a:r>
              <a:rPr lang="en-US" dirty="0"/>
              <a:t>If data is random then it doesn’t matter you can pick any size.</a:t>
            </a:r>
          </a:p>
          <a:p>
            <a:pPr marL="400050" lvl="1" indent="0">
              <a:buNone/>
            </a:pPr>
            <a:r>
              <a:rPr lang="en-US" dirty="0"/>
              <a:t>But when data is not random then strange things happen. </a:t>
            </a:r>
          </a:p>
          <a:p>
            <a:pPr marL="400050" lvl="1" indent="0">
              <a:buNone/>
            </a:pPr>
            <a:r>
              <a:rPr lang="en-US" dirty="0"/>
              <a:t>For Example:- If we use mod 4 we find:</a:t>
            </a:r>
          </a:p>
          <a:p>
            <a:pPr marL="400050" lvl="1" indent="0">
              <a:buNone/>
            </a:pPr>
            <a:r>
              <a:rPr lang="en-US" dirty="0"/>
              <a:t>10 mod 4 = 2</a:t>
            </a:r>
          </a:p>
          <a:p>
            <a:pPr marL="400050" lvl="1" indent="0">
              <a:buNone/>
            </a:pPr>
            <a:r>
              <a:rPr lang="en-US" dirty="0"/>
              <a:t>20 mod 4 = 0</a:t>
            </a:r>
          </a:p>
          <a:p>
            <a:pPr marL="400050" lvl="1" indent="0">
              <a:buNone/>
            </a:pPr>
            <a:r>
              <a:rPr lang="en-US" dirty="0"/>
              <a:t>30 mod 4 = 2</a:t>
            </a:r>
          </a:p>
          <a:p>
            <a:pPr marL="400050" lvl="1" indent="0">
              <a:buNone/>
            </a:pPr>
            <a:r>
              <a:rPr lang="en-US" dirty="0"/>
              <a:t>40 mod 4 = 0</a:t>
            </a:r>
          </a:p>
          <a:p>
            <a:pPr marL="400050" lvl="1" indent="0">
              <a:buNone/>
            </a:pPr>
            <a:r>
              <a:rPr lang="en-US" dirty="0"/>
              <a:t>50 mod 4 = 2</a:t>
            </a:r>
          </a:p>
          <a:p>
            <a:pPr marL="400050" lvl="1" indent="0">
              <a:buNone/>
            </a:pPr>
            <a:r>
              <a:rPr lang="en-US" dirty="0"/>
              <a:t>So from the 3 possible values of the modulus (0,1,2,3) only 0 and 2 will have collisions, that is bad.</a:t>
            </a:r>
          </a:p>
          <a:p>
            <a:pPr marL="400050" lvl="1" indent="0">
              <a:buNone/>
            </a:pPr>
            <a:r>
              <a:rPr lang="en-US" dirty="0"/>
              <a:t>If we use a prime number like 7:</a:t>
            </a:r>
          </a:p>
          <a:p>
            <a:pPr marL="400050" lvl="1" indent="0">
              <a:buNone/>
            </a:pPr>
            <a:r>
              <a:rPr lang="en-US" dirty="0"/>
              <a:t>10 mod 7 = 3</a:t>
            </a:r>
          </a:p>
          <a:p>
            <a:pPr marL="400050" lvl="1" indent="0">
              <a:buNone/>
            </a:pPr>
            <a:r>
              <a:rPr lang="en-US" dirty="0"/>
              <a:t>20 mod 7 = 6</a:t>
            </a:r>
          </a:p>
          <a:p>
            <a:pPr marL="400050" lvl="1" indent="0">
              <a:buNone/>
            </a:pPr>
            <a:r>
              <a:rPr lang="en-US" dirty="0"/>
              <a:t>30 mod 7 = 2</a:t>
            </a:r>
          </a:p>
          <a:p>
            <a:pPr marL="400050" lvl="1" indent="0">
              <a:buNone/>
            </a:pPr>
            <a:r>
              <a:rPr lang="en-US" dirty="0"/>
              <a:t>40 mod 7 = 4</a:t>
            </a:r>
          </a:p>
          <a:p>
            <a:pPr marL="400050" lvl="1" indent="0">
              <a:buNone/>
            </a:pPr>
            <a:r>
              <a:rPr lang="en-US" dirty="0"/>
              <a:t>50 mod 7 = 1</a:t>
            </a:r>
          </a:p>
          <a:p>
            <a:pPr marL="0" indent="0">
              <a:buNone/>
            </a:pPr>
            <a:endParaRPr lang="en-US" dirty="0"/>
          </a:p>
        </p:txBody>
      </p:sp>
    </p:spTree>
    <p:extLst>
      <p:ext uri="{BB962C8B-B14F-4D97-AF65-F5344CB8AC3E}">
        <p14:creationId xmlns:p14="http://schemas.microsoft.com/office/powerpoint/2010/main" val="9175579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3C89-631F-4E8E-B186-33DE84EE7917}"/>
              </a:ext>
            </a:extLst>
          </p:cNvPr>
          <p:cNvSpPr>
            <a:spLocks noGrp="1"/>
          </p:cNvSpPr>
          <p:nvPr>
            <p:ph type="title"/>
          </p:nvPr>
        </p:nvSpPr>
        <p:spPr>
          <a:xfrm>
            <a:off x="0" y="609600"/>
            <a:ext cx="8704185" cy="763525"/>
          </a:xfrm>
        </p:spPr>
        <p:txBody>
          <a:bodyPr>
            <a:normAutofit fontScale="90000"/>
          </a:bodyPr>
          <a:lstStyle/>
          <a:p>
            <a:r>
              <a:rPr lang="en-US" b="1" dirty="0">
                <a:solidFill>
                  <a:srgbClr val="FF0000"/>
                </a:solidFill>
              </a:rPr>
              <a:t/>
            </a:r>
            <a:br>
              <a:rPr lang="en-US" b="1" dirty="0">
                <a:solidFill>
                  <a:srgbClr val="FF0000"/>
                </a:solidFill>
              </a:rPr>
            </a:br>
            <a:r>
              <a:rPr lang="en-US" sz="3300" b="1" dirty="0">
                <a:latin typeface="Times New Roman" panose="02020603050405020304" pitchFamily="18" charset="0"/>
                <a:cs typeface="Times New Roman" panose="02020603050405020304" pitchFamily="18" charset="0"/>
              </a:rPr>
              <a:t>Analysis of open addressing</a:t>
            </a:r>
            <a:r>
              <a:rPr lang="en-US" b="1" dirty="0"/>
              <a:t/>
            </a:r>
            <a:br>
              <a:rPr lang="en-US" b="1" dirty="0"/>
            </a:br>
            <a:endParaRPr lang="ar-EG" b="1" dirty="0"/>
          </a:p>
        </p:txBody>
      </p:sp>
      <p:sp>
        <p:nvSpPr>
          <p:cNvPr id="3" name="Content Placeholder 2">
            <a:extLst>
              <a:ext uri="{FF2B5EF4-FFF2-40B4-BE49-F238E27FC236}">
                <a16:creationId xmlns:a16="http://schemas.microsoft.com/office/drawing/2014/main" xmlns="" id="{3C9977A6-0B0F-4E61-BB68-96CD15A3B38C}"/>
              </a:ext>
            </a:extLst>
          </p:cNvPr>
          <p:cNvSpPr>
            <a:spLocks noGrp="1"/>
          </p:cNvSpPr>
          <p:nvPr>
            <p:ph idx="1"/>
          </p:nvPr>
        </p:nvSpPr>
        <p:spPr>
          <a:xfrm>
            <a:off x="0" y="2002190"/>
            <a:ext cx="9153150" cy="3946095"/>
          </a:xfrm>
        </p:spPr>
        <p:txBody>
          <a:bodyPr>
            <a:normAutofit/>
          </a:bodyPr>
          <a:lstStyle/>
          <a:p>
            <a:pPr marL="0" indent="0">
              <a:buNone/>
            </a:pPr>
            <a:r>
              <a:rPr lang="en-US" sz="2200" dirty="0">
                <a:solidFill>
                  <a:srgbClr val="35E5F7"/>
                </a:solidFill>
                <a:latin typeface="Times New Roman" panose="02020603050405020304" pitchFamily="18" charset="0"/>
                <a:cs typeface="Times New Roman" panose="02020603050405020304" pitchFamily="18" charset="0"/>
              </a:rPr>
              <a:t>Implications of the theorem</a:t>
            </a:r>
          </a:p>
          <a:p>
            <a:r>
              <a:rPr lang="en-US" sz="2200" dirty="0">
                <a:latin typeface="Times New Roman" panose="02020603050405020304" pitchFamily="18" charset="0"/>
                <a:cs typeface="Times New Roman" panose="02020603050405020304" pitchFamily="18" charset="0"/>
              </a:rPr>
              <a:t>If α is constant, then accessing an open-addressed hash table takes constant time.</a:t>
            </a:r>
          </a:p>
          <a:p>
            <a:r>
              <a:rPr lang="en-US" sz="2200" dirty="0">
                <a:latin typeface="Times New Roman" panose="02020603050405020304" pitchFamily="18" charset="0"/>
                <a:cs typeface="Times New Roman" panose="02020603050405020304" pitchFamily="18" charset="0"/>
              </a:rPr>
              <a:t>If the table is </a:t>
            </a:r>
            <a:r>
              <a:rPr lang="en-US" sz="2200" dirty="0">
                <a:solidFill>
                  <a:srgbClr val="35E5F7"/>
                </a:solidFill>
                <a:latin typeface="Times New Roman" panose="02020603050405020304" pitchFamily="18" charset="0"/>
                <a:cs typeface="Times New Roman" panose="02020603050405020304" pitchFamily="18" charset="0"/>
              </a:rPr>
              <a:t>half full</a:t>
            </a:r>
            <a:r>
              <a:rPr lang="en-US" sz="2200" dirty="0">
                <a:latin typeface="Times New Roman" panose="02020603050405020304" pitchFamily="18" charset="0"/>
                <a:cs typeface="Times New Roman" panose="02020603050405020304" pitchFamily="18" charset="0"/>
              </a:rPr>
              <a:t>, then the expected number of probes is </a:t>
            </a:r>
          </a:p>
          <a:p>
            <a:pPr marL="0" indent="0">
              <a:buNone/>
            </a:pPr>
            <a:r>
              <a:rPr lang="en-US" sz="2200" dirty="0">
                <a:latin typeface="Times New Roman" panose="02020603050405020304" pitchFamily="18" charset="0"/>
                <a:cs typeface="Times New Roman" panose="02020603050405020304" pitchFamily="18" charset="0"/>
              </a:rPr>
              <a:t>   1/(1–0.5) = 2.</a:t>
            </a:r>
          </a:p>
          <a:p>
            <a:r>
              <a:rPr lang="en-US" sz="2200" dirty="0">
                <a:latin typeface="Times New Roman" panose="02020603050405020304" pitchFamily="18" charset="0"/>
                <a:cs typeface="Times New Roman" panose="02020603050405020304" pitchFamily="18" charset="0"/>
              </a:rPr>
              <a:t>If the table is </a:t>
            </a:r>
            <a:r>
              <a:rPr lang="en-US" sz="2200" dirty="0">
                <a:solidFill>
                  <a:srgbClr val="35E5F7"/>
                </a:solidFill>
                <a:latin typeface="Times New Roman" panose="02020603050405020304" pitchFamily="18" charset="0"/>
                <a:cs typeface="Times New Roman" panose="02020603050405020304" pitchFamily="18" charset="0"/>
              </a:rPr>
              <a:t>90%full</a:t>
            </a:r>
            <a:r>
              <a:rPr lang="en-US" sz="2200" dirty="0">
                <a:latin typeface="Times New Roman" panose="02020603050405020304" pitchFamily="18" charset="0"/>
                <a:cs typeface="Times New Roman" panose="02020603050405020304" pitchFamily="18" charset="0"/>
              </a:rPr>
              <a:t>, then the expected number of probes is </a:t>
            </a:r>
          </a:p>
          <a:p>
            <a:pPr marL="0" indent="0">
              <a:buNone/>
            </a:pPr>
            <a:r>
              <a:rPr lang="en-US" sz="2200" dirty="0">
                <a:latin typeface="Times New Roman" panose="02020603050405020304" pitchFamily="18" charset="0"/>
                <a:cs typeface="Times New Roman" panose="02020603050405020304" pitchFamily="18" charset="0"/>
              </a:rPr>
              <a:t>   1/(1–0.9) = 10.</a:t>
            </a:r>
            <a:endParaRPr lang="ar-EG"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4618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12DF85-3007-4A92-977B-C3A3DE36833A}"/>
              </a:ext>
            </a:extLst>
          </p:cNvPr>
          <p:cNvSpPr>
            <a:spLocks noGrp="1"/>
          </p:cNvSpPr>
          <p:nvPr>
            <p:ph type="title"/>
          </p:nvPr>
        </p:nvSpPr>
        <p:spPr>
          <a:xfrm>
            <a:off x="0" y="685800"/>
            <a:ext cx="8695034" cy="763525"/>
          </a:xfrm>
        </p:spPr>
        <p:txBody>
          <a:bodyPr>
            <a:noAutofit/>
          </a:bodyPr>
          <a:lstStyle/>
          <a:p>
            <a:r>
              <a:rPr lang="en-US" sz="3000" dirty="0">
                <a:solidFill>
                  <a:srgbClr val="FF0000"/>
                </a:solidFill>
                <a:latin typeface="Times New Roman" panose="02020603050405020304" pitchFamily="18" charset="0"/>
                <a:cs typeface="Times New Roman" panose="02020603050405020304" pitchFamily="18" charset="0"/>
              </a:rPr>
              <a:t/>
            </a:r>
            <a:br>
              <a:rPr lang="en-US" sz="3000" dirty="0">
                <a:solidFill>
                  <a:srgbClr val="FF0000"/>
                </a:solidFill>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Analysis of open addressing</a:t>
            </a:r>
            <a:br>
              <a:rPr lang="en-US" sz="3000" dirty="0">
                <a:latin typeface="Times New Roman" panose="02020603050405020304" pitchFamily="18" charset="0"/>
                <a:cs typeface="Times New Roman" panose="02020603050405020304" pitchFamily="18" charset="0"/>
              </a:rPr>
            </a:br>
            <a:endParaRPr lang="ar-EG" sz="3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DA10B2C-1739-4C19-B7DD-AE92E1C32FDA}"/>
                  </a:ext>
                </a:extLst>
              </p:cNvPr>
              <p:cNvSpPr>
                <a:spLocks noGrp="1"/>
              </p:cNvSpPr>
              <p:nvPr>
                <p:ph idx="1"/>
              </p:nvPr>
            </p:nvSpPr>
            <p:spPr>
              <a:xfrm>
                <a:off x="1" y="2054655"/>
                <a:ext cx="9153149" cy="3970330"/>
              </a:xfrm>
            </p:spPr>
            <p:txBody>
              <a:bodyPr>
                <a:normAutofit/>
              </a:bodyPr>
              <a:lstStyle/>
              <a:p>
                <a:r>
                  <a:rPr lang="en-US" sz="2200" dirty="0">
                    <a:solidFill>
                      <a:srgbClr val="35E5F7"/>
                    </a:solidFill>
                    <a:latin typeface="Times New Roman" panose="02020603050405020304" pitchFamily="18" charset="0"/>
                    <a:cs typeface="Times New Roman" panose="02020603050405020304" pitchFamily="18" charset="0"/>
                  </a:rPr>
                  <a:t>Theorem</a:t>
                </a:r>
                <a:r>
                  <a:rPr lang="en-US" sz="2200" dirty="0">
                    <a:latin typeface="Times New Roman" panose="02020603050405020304" pitchFamily="18" charset="0"/>
                    <a:cs typeface="Times New Roman" panose="02020603050405020304" pitchFamily="18" charset="0"/>
                  </a:rPr>
                  <a:t>: Given an open-address hash table with load factor α &lt; 1, the expected number of probes in a </a:t>
                </a:r>
                <a:r>
                  <a:rPr lang="en-US" sz="2200" dirty="0">
                    <a:solidFill>
                      <a:srgbClr val="35E5F7"/>
                    </a:solidFill>
                    <a:latin typeface="Times New Roman" panose="02020603050405020304" pitchFamily="18" charset="0"/>
                    <a:cs typeface="Times New Roman" panose="02020603050405020304" pitchFamily="18" charset="0"/>
                  </a:rPr>
                  <a:t>successful search </a:t>
                </a:r>
                <a:r>
                  <a:rPr lang="en-US" sz="2200" dirty="0">
                    <a:latin typeface="Times New Roman" panose="02020603050405020304" pitchFamily="18" charset="0"/>
                    <a:cs typeface="Times New Roman" panose="02020603050405020304" pitchFamily="18" charset="0"/>
                  </a:rPr>
                  <a:t>is at most </a:t>
                </a:r>
                <a14:m>
                  <m:oMath xmlns:m="http://schemas.openxmlformats.org/officeDocument/2006/math">
                    <m:f>
                      <m:fPr>
                        <m:ctrlPr>
                          <a:rPr lang="en-US" sz="2200" i="1">
                            <a:latin typeface="Cambria Math"/>
                          </a:rPr>
                        </m:ctrlPr>
                      </m:fPr>
                      <m:num>
                        <m:r>
                          <a:rPr lang="en-US" sz="2200" i="1">
                            <a:latin typeface="Cambria Math" panose="02040503050406030204" pitchFamily="18" charset="0"/>
                          </a:rPr>
                          <m:t>1</m:t>
                        </m:r>
                      </m:num>
                      <m:den>
                        <m:r>
                          <m:rPr>
                            <m:nor/>
                          </m:rPr>
                          <a:rPr lang="en-US" sz="2200" dirty="0">
                            <a:latin typeface="Times New Roman" panose="02020603050405020304" pitchFamily="18" charset="0"/>
                            <a:cs typeface="Times New Roman" panose="02020603050405020304" pitchFamily="18" charset="0"/>
                          </a:rPr>
                          <m:t>α</m:t>
                        </m:r>
                      </m:den>
                    </m:f>
                  </m:oMath>
                </a14:m>
                <a:r>
                  <a:rPr lang="en-US" sz="2200" dirty="0">
                    <a:latin typeface="Times New Roman" panose="02020603050405020304" pitchFamily="18" charset="0"/>
                    <a:cs typeface="Times New Roman" panose="02020603050405020304" pitchFamily="18" charset="0"/>
                  </a:rPr>
                  <a:t> ln </a:t>
                </a:r>
                <a14:m>
                  <m:oMath xmlns:m="http://schemas.openxmlformats.org/officeDocument/2006/math">
                    <m:f>
                      <m:fPr>
                        <m:ctrlPr>
                          <a:rPr lang="en-US" sz="2200" i="1">
                            <a:latin typeface="Cambria Math"/>
                          </a:rPr>
                        </m:ctrlPr>
                      </m:fPr>
                      <m:num>
                        <m:r>
                          <a:rPr lang="en-US" sz="2200" i="1">
                            <a:latin typeface="Cambria Math" panose="02040503050406030204" pitchFamily="18" charset="0"/>
                          </a:rPr>
                          <m:t>1</m:t>
                        </m:r>
                      </m:num>
                      <m:den>
                        <m:r>
                          <m:rPr>
                            <m:nor/>
                          </m:rPr>
                          <a:rPr lang="en-US" sz="2200" dirty="0">
                            <a:latin typeface="Times New Roman" panose="02020603050405020304" pitchFamily="18" charset="0"/>
                            <a:cs typeface="Times New Roman" panose="02020603050405020304" pitchFamily="18" charset="0"/>
                          </a:rPr>
                          <m:t>1</m:t>
                        </m:r>
                        <m:r>
                          <m:rPr>
                            <m:nor/>
                          </m:rPr>
                          <a:rPr lang="en-US" sz="2200" dirty="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α</m:t>
                        </m:r>
                      </m:den>
                    </m:f>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assuming uniform hashing and assuming that each key in the table </a:t>
                </a:r>
              </a:p>
              <a:p>
                <a:pPr marL="0" indent="0">
                  <a:buNone/>
                </a:pPr>
                <a:r>
                  <a:rPr lang="en-US" sz="2200" dirty="0">
                    <a:latin typeface="Times New Roman" panose="02020603050405020304" pitchFamily="18" charset="0"/>
                    <a:cs typeface="Times New Roman" panose="02020603050405020304" pitchFamily="18" charset="0"/>
                  </a:rPr>
                  <a:t>     is equally likely to be searched for.</a:t>
                </a:r>
              </a:p>
              <a:p>
                <a:r>
                  <a:rPr lang="en-US" sz="2200" dirty="0">
                    <a:latin typeface="Times New Roman" panose="02020603050405020304" pitchFamily="18" charset="0"/>
                    <a:cs typeface="Times New Roman" panose="02020603050405020304" pitchFamily="18" charset="0"/>
                  </a:rPr>
                  <a:t>If the hash table is </a:t>
                </a:r>
                <a:r>
                  <a:rPr lang="en-US" sz="2200" dirty="0">
                    <a:solidFill>
                      <a:srgbClr val="35E5F7"/>
                    </a:solidFill>
                    <a:latin typeface="Times New Roman" panose="02020603050405020304" pitchFamily="18" charset="0"/>
                    <a:cs typeface="Times New Roman" panose="02020603050405020304" pitchFamily="18" charset="0"/>
                  </a:rPr>
                  <a:t>half full</a:t>
                </a:r>
                <a:r>
                  <a:rPr lang="en-US" sz="2200" dirty="0">
                    <a:latin typeface="Times New Roman" panose="02020603050405020304" pitchFamily="18" charset="0"/>
                    <a:cs typeface="Times New Roman" panose="02020603050405020304" pitchFamily="18" charset="0"/>
                  </a:rPr>
                  <a:t>, the expected number of probes in a successful search is less than 1:387. </a:t>
                </a:r>
              </a:p>
              <a:p>
                <a:r>
                  <a:rPr lang="en-US" sz="2200" dirty="0">
                    <a:latin typeface="Times New Roman" panose="02020603050405020304" pitchFamily="18" charset="0"/>
                    <a:cs typeface="Times New Roman" panose="02020603050405020304" pitchFamily="18" charset="0"/>
                  </a:rPr>
                  <a:t>If the hash table is </a:t>
                </a:r>
                <a:r>
                  <a:rPr lang="en-US" sz="2200" dirty="0">
                    <a:solidFill>
                      <a:srgbClr val="35E5F7"/>
                    </a:solidFill>
                    <a:latin typeface="Times New Roman" panose="02020603050405020304" pitchFamily="18" charset="0"/>
                    <a:cs typeface="Times New Roman" panose="02020603050405020304" pitchFamily="18" charset="0"/>
                  </a:rPr>
                  <a:t>90%full</a:t>
                </a:r>
                <a:r>
                  <a:rPr lang="en-US" sz="2200" dirty="0">
                    <a:latin typeface="Times New Roman" panose="02020603050405020304" pitchFamily="18" charset="0"/>
                    <a:cs typeface="Times New Roman" panose="02020603050405020304" pitchFamily="18" charset="0"/>
                  </a:rPr>
                  <a:t>, the expected number of probes is less than 2:559.</a:t>
                </a:r>
                <a:endParaRPr lang="ar-EG"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DA10B2C-1739-4C19-B7DD-AE92E1C32FDA}"/>
                  </a:ext>
                </a:extLst>
              </p:cNvPr>
              <p:cNvSpPr>
                <a:spLocks noGrp="1" noRot="1" noChangeAspect="1" noMove="1" noResize="1" noEditPoints="1" noAdjustHandles="1" noChangeArrowheads="1" noChangeShapeType="1" noTextEdit="1"/>
              </p:cNvSpPr>
              <p:nvPr>
                <p:ph idx="1"/>
              </p:nvPr>
            </p:nvSpPr>
            <p:spPr>
              <a:xfrm>
                <a:off x="0" y="1197405"/>
                <a:ext cx="9153149" cy="3970330"/>
              </a:xfrm>
              <a:blipFill>
                <a:blip r:embed="rId2"/>
                <a:stretch>
                  <a:fillRect l="-732" t="-920"/>
                </a:stretch>
              </a:blipFill>
            </p:spPr>
            <p:txBody>
              <a:bodyPr/>
              <a:lstStyle/>
              <a:p>
                <a:r>
                  <a:rPr lang="ar-EG">
                    <a:noFill/>
                  </a:rPr>
                  <a:t> </a:t>
                </a:r>
              </a:p>
            </p:txBody>
          </p:sp>
        </mc:Fallback>
      </mc:AlternateContent>
    </p:spTree>
    <p:extLst>
      <p:ext uri="{BB962C8B-B14F-4D97-AF65-F5344CB8AC3E}">
        <p14:creationId xmlns:p14="http://schemas.microsoft.com/office/powerpoint/2010/main" val="1208442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4E1C0-33B2-4065-B5DB-F6F55CF53026}"/>
              </a:ext>
            </a:extLst>
          </p:cNvPr>
          <p:cNvSpPr>
            <a:spLocks noGrp="1"/>
          </p:cNvSpPr>
          <p:nvPr>
            <p:ph type="title"/>
          </p:nvPr>
        </p:nvSpPr>
        <p:spPr>
          <a:xfrm>
            <a:off x="0" y="685800"/>
            <a:ext cx="8695035" cy="763525"/>
          </a:xfrm>
        </p:spPr>
        <p:txBody>
          <a:bodyPr/>
          <a:lstStyle/>
          <a:p>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Rehashing</a:t>
            </a:r>
            <a:endParaRPr lang="ar-EG"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5C7DEE3-2024-4D1E-8C6B-389A38F8A2B0}"/>
              </a:ext>
            </a:extLst>
          </p:cNvPr>
          <p:cNvSpPr>
            <a:spLocks noGrp="1"/>
          </p:cNvSpPr>
          <p:nvPr>
            <p:ph idx="1"/>
          </p:nvPr>
        </p:nvSpPr>
        <p:spPr>
          <a:xfrm>
            <a:off x="0" y="2054655"/>
            <a:ext cx="9144000" cy="3946095"/>
          </a:xfrm>
        </p:spPr>
        <p:txBody>
          <a:bodyPr>
            <a:noAutofit/>
          </a:bodyPr>
          <a:lstStyle/>
          <a:p>
            <a:pPr marL="0" indent="0">
              <a:buNone/>
            </a:pPr>
            <a:r>
              <a:rPr lang="en-US" sz="2200" dirty="0">
                <a:solidFill>
                  <a:srgbClr val="35E5F7"/>
                </a:solidFill>
                <a:latin typeface="Times New Roman" panose="02020603050405020304" pitchFamily="18" charset="0"/>
                <a:cs typeface="Times New Roman" panose="02020603050405020304" pitchFamily="18" charset="0"/>
              </a:rPr>
              <a:t>Rehashing</a:t>
            </a:r>
            <a:r>
              <a:rPr lang="en-US" sz="1800" dirty="0">
                <a:latin typeface="Times New Roman" panose="02020603050405020304" pitchFamily="18" charset="0"/>
                <a:cs typeface="Times New Roman" panose="02020603050405020304" pitchFamily="18" charset="0"/>
              </a:rPr>
              <a:t> :When the table is too full, create a new table which is the closest prime number to 2m (m the size of the old table)</a:t>
            </a:r>
          </a:p>
          <a:p>
            <a:r>
              <a:rPr lang="en-US" sz="1800" dirty="0">
                <a:latin typeface="Times New Roman" panose="02020603050405020304" pitchFamily="18" charset="0"/>
                <a:cs typeface="Times New Roman" panose="02020603050405020304" pitchFamily="18" charset="0"/>
              </a:rPr>
              <a:t>How rehashing</a:t>
            </a:r>
          </a:p>
          <a:p>
            <a:pPr lvl="1"/>
            <a:r>
              <a:rPr lang="en-US" sz="1800" dirty="0">
                <a:latin typeface="Times New Roman" panose="02020603050405020304" pitchFamily="18" charset="0"/>
                <a:cs typeface="Times New Roman" panose="02020603050405020304" pitchFamily="18" charset="0"/>
              </a:rPr>
              <a:t>compute the new table size</a:t>
            </a:r>
          </a:p>
          <a:p>
            <a:pPr lvl="1"/>
            <a:r>
              <a:rPr lang="en-US" sz="1800" dirty="0">
                <a:latin typeface="Times New Roman" panose="02020603050405020304" pitchFamily="18" charset="0"/>
                <a:cs typeface="Times New Roman" panose="02020603050405020304" pitchFamily="18" charset="0"/>
              </a:rPr>
              <a:t>Apply it to the hash function</a:t>
            </a:r>
          </a:p>
          <a:p>
            <a:pPr lvl="1"/>
            <a:r>
              <a:rPr lang="en-US" sz="1800" dirty="0">
                <a:latin typeface="Times New Roman" panose="02020603050405020304" pitchFamily="18" charset="0"/>
                <a:cs typeface="Times New Roman" panose="02020603050405020304" pitchFamily="18" charset="0"/>
              </a:rPr>
              <a:t>compute the new hash value of each element</a:t>
            </a:r>
          </a:p>
          <a:p>
            <a:pPr lvl="1"/>
            <a:r>
              <a:rPr lang="en-US" sz="1800" dirty="0">
                <a:latin typeface="Times New Roman" panose="02020603050405020304" pitchFamily="18" charset="0"/>
                <a:cs typeface="Times New Roman" panose="02020603050405020304" pitchFamily="18" charset="0"/>
              </a:rPr>
              <a:t>insert it into the new table</a:t>
            </a:r>
          </a:p>
          <a:p>
            <a:r>
              <a:rPr lang="en-US" sz="1800" dirty="0">
                <a:latin typeface="Times New Roman" panose="02020603050405020304" pitchFamily="18" charset="0"/>
                <a:cs typeface="Times New Roman" panose="02020603050405020304" pitchFamily="18" charset="0"/>
              </a:rPr>
              <a:t>When rehashing</a:t>
            </a:r>
          </a:p>
          <a:p>
            <a:pPr lvl="1">
              <a:lnSpc>
                <a:spcPct val="107000"/>
              </a:lnSpc>
              <a:spcAft>
                <a:spcPts val="6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half full (</a:t>
            </a:r>
            <a:r>
              <a:rPr lang="en-US" sz="1800"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latin typeface="Times New Roman" panose="02020603050405020304" pitchFamily="18" charset="0"/>
                <a:ea typeface="Calibri" panose="020F0502020204030204" pitchFamily="34" charset="0"/>
                <a:cs typeface="Times New Roman" panose="02020603050405020304" pitchFamily="18" charset="0"/>
              </a:rPr>
              <a:t> = 0.5) </a:t>
            </a:r>
          </a:p>
          <a:p>
            <a:pPr lvl="1">
              <a:lnSpc>
                <a:spcPct val="107000"/>
              </a:lnSpc>
              <a:spcAft>
                <a:spcPts val="6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when an insertion fails </a:t>
            </a:r>
          </a:p>
          <a:p>
            <a:pPr lvl="1">
              <a:lnSpc>
                <a:spcPct val="107000"/>
              </a:lnSpc>
              <a:spcAft>
                <a:spcPts val="6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when a certain load factor is reached</a:t>
            </a: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02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84295-6DFB-4EA0-910D-4C2C42726723}"/>
              </a:ext>
            </a:extLst>
          </p:cNvPr>
          <p:cNvSpPr>
            <a:spLocks noGrp="1"/>
          </p:cNvSpPr>
          <p:nvPr>
            <p:ph type="title"/>
          </p:nvPr>
        </p:nvSpPr>
        <p:spPr>
          <a:xfrm>
            <a:off x="0" y="609600"/>
            <a:ext cx="8695035" cy="763525"/>
          </a:xfrm>
        </p:spPr>
        <p:txBody>
          <a:bodyPr>
            <a:noAutofit/>
          </a:bodyPr>
          <a:lstStyle/>
          <a:p>
            <a:r>
              <a:rPr lang="en-US" sz="3000" b="1" dirty="0">
                <a:latin typeface="Times New Roman" panose="02020603050405020304" pitchFamily="18" charset="0"/>
                <a:cs typeface="Times New Roman" panose="02020603050405020304" pitchFamily="18" charset="0"/>
              </a:rPr>
              <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Separate Chaining Vs Open Addressing</a:t>
            </a:r>
            <a:br>
              <a:rPr lang="en-US" sz="3000" b="1" dirty="0">
                <a:latin typeface="Times New Roman" panose="02020603050405020304" pitchFamily="18" charset="0"/>
                <a:cs typeface="Times New Roman" panose="02020603050405020304" pitchFamily="18" charset="0"/>
              </a:rPr>
            </a:br>
            <a:endParaRPr lang="ar-EG" sz="3000"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xmlns="" id="{7FAF1993-9A55-4A24-B39E-959C339E5702}"/>
              </a:ext>
            </a:extLst>
          </p:cNvPr>
          <p:cNvGraphicFramePr>
            <a:graphicFrameLocks noGrp="1"/>
          </p:cNvGraphicFramePr>
          <p:nvPr>
            <p:ph idx="1"/>
            <p:extLst>
              <p:ext uri="{D42A27DB-BD31-4B8C-83A1-F6EECF244321}">
                <p14:modId xmlns:p14="http://schemas.microsoft.com/office/powerpoint/2010/main" val="1370795370"/>
              </p:ext>
            </p:extLst>
          </p:nvPr>
        </p:nvGraphicFramePr>
        <p:xfrm>
          <a:off x="76199" y="2057400"/>
          <a:ext cx="8991601" cy="3946094"/>
        </p:xfrm>
        <a:graphic>
          <a:graphicData uri="http://schemas.openxmlformats.org/drawingml/2006/table">
            <a:tbl>
              <a:tblPr firstRow="1" firstCol="1" bandRow="1">
                <a:tableStyleId>{5C22544A-7EE6-4342-B048-85BDC9FD1C3A}</a:tableStyleId>
              </a:tblPr>
              <a:tblGrid>
                <a:gridCol w="1363854">
                  <a:extLst>
                    <a:ext uri="{9D8B030D-6E8A-4147-A177-3AD203B41FA5}">
                      <a16:colId xmlns:a16="http://schemas.microsoft.com/office/drawing/2014/main" xmlns="" val="1516445311"/>
                    </a:ext>
                  </a:extLst>
                </a:gridCol>
                <a:gridCol w="3966429">
                  <a:extLst>
                    <a:ext uri="{9D8B030D-6E8A-4147-A177-3AD203B41FA5}">
                      <a16:colId xmlns:a16="http://schemas.microsoft.com/office/drawing/2014/main" xmlns="" val="1724181548"/>
                    </a:ext>
                  </a:extLst>
                </a:gridCol>
                <a:gridCol w="3661318">
                  <a:extLst>
                    <a:ext uri="{9D8B030D-6E8A-4147-A177-3AD203B41FA5}">
                      <a16:colId xmlns:a16="http://schemas.microsoft.com/office/drawing/2014/main" xmlns="" val="368800979"/>
                    </a:ext>
                  </a:extLst>
                </a:gridCol>
              </a:tblGrid>
              <a:tr h="365829">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S.NO.</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SEPARATE CHAINING</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OPEN ADDRESSING</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2269012430"/>
                  </a:ext>
                </a:extLst>
              </a:tr>
              <a:tr h="285318">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1.</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Chaining is Simpler to implement.</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Open Addressing requires more computation.</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1884342551"/>
                  </a:ext>
                </a:extLst>
              </a:tr>
              <a:tr h="564804">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2.</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In chaining, Hash table never fills up, we can always add more elements to chain.</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In open addressing, table may become full.</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1520323232"/>
                  </a:ext>
                </a:extLst>
              </a:tr>
              <a:tr h="425060">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3.</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Chaining is Less sensitive to the hash function or load factors.</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Open addressing requires extra care for to avoid clustering and load factor.</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2151920846"/>
                  </a:ext>
                </a:extLst>
              </a:tr>
              <a:tr h="704546">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4.</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Chaining is mostly used when it is unknown how many and how frequently keys may be inserted or deleted.</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Open addressing is used when the frequency and number of keys is known.</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579261691"/>
                  </a:ext>
                </a:extLst>
              </a:tr>
              <a:tr h="564804">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5.</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Cache performance of chaining is not good as keys are stored using linked list.</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Open addressing provides better cache performance as everything is stored in the same table.</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894249648"/>
                  </a:ext>
                </a:extLst>
              </a:tr>
              <a:tr h="425060">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6.</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Wastage of Space (Some Parts of hash table in chaining are never used).</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In Open addressing, a slot can be used even if an input doesn’t map to it.</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647088767"/>
                  </a:ext>
                </a:extLst>
              </a:tr>
              <a:tr h="325355">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7.</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ctr">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Deletion is easier.</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ctr">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Deletion is difficult.</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3517444835"/>
                  </a:ext>
                </a:extLst>
              </a:tr>
              <a:tr h="285318">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8.</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a:effectLst/>
                          <a:latin typeface="Times New Roman" panose="02020603050405020304" pitchFamily="18" charset="0"/>
                          <a:cs typeface="Times New Roman" panose="02020603050405020304" pitchFamily="18" charset="0"/>
                        </a:rPr>
                        <a:t>Chaining uses extra space for links.</a:t>
                      </a:r>
                      <a:endParaRPr lang="en-US" sz="1200" b="0" i="0" u="none" strike="noStrike">
                        <a:effectLst/>
                        <a:latin typeface="Times New Roman" panose="02020603050405020304" pitchFamily="18" charset="0"/>
                        <a:cs typeface="Times New Roman" panose="02020603050405020304" pitchFamily="18" charset="0"/>
                      </a:endParaRPr>
                    </a:p>
                  </a:txBody>
                  <a:tcPr marL="36772" marR="36772" marT="5108" marB="0" anchor="ctr"/>
                </a:tc>
                <a:tc>
                  <a:txBody>
                    <a:bodyPr/>
                    <a:lstStyle/>
                    <a:p>
                      <a:pPr algn="ctr" rtl="0" fontAlgn="t">
                        <a:lnSpc>
                          <a:spcPct val="107000"/>
                        </a:lnSpc>
                        <a:spcBef>
                          <a:spcPts val="0"/>
                        </a:spcBef>
                        <a:spcAft>
                          <a:spcPts val="800"/>
                        </a:spcAft>
                      </a:pPr>
                      <a:r>
                        <a:rPr lang="en-US" sz="1200" u="none" strike="noStrike" dirty="0">
                          <a:effectLst/>
                          <a:latin typeface="Times New Roman" panose="02020603050405020304" pitchFamily="18" charset="0"/>
                          <a:cs typeface="Times New Roman" panose="02020603050405020304" pitchFamily="18" charset="0"/>
                        </a:rPr>
                        <a:t>No links in Open addressing</a:t>
                      </a:r>
                      <a:endParaRPr lang="en-US" sz="1200" b="0" i="0" u="none" strike="noStrike" dirty="0">
                        <a:effectLst/>
                        <a:latin typeface="Times New Roman" panose="02020603050405020304" pitchFamily="18" charset="0"/>
                        <a:cs typeface="Times New Roman" panose="02020603050405020304" pitchFamily="18" charset="0"/>
                      </a:endParaRPr>
                    </a:p>
                  </a:txBody>
                  <a:tcPr marL="36772" marR="36772" marT="5108" marB="0" anchor="ctr"/>
                </a:tc>
                <a:extLst>
                  <a:ext uri="{0D108BD9-81ED-4DB2-BD59-A6C34878D82A}">
                    <a16:rowId xmlns:a16="http://schemas.microsoft.com/office/drawing/2014/main" xmlns="" val="2614904457"/>
                  </a:ext>
                </a:extLst>
              </a:tr>
            </a:tbl>
          </a:graphicData>
        </a:graphic>
      </p:graphicFrame>
    </p:spTree>
    <p:extLst>
      <p:ext uri="{BB962C8B-B14F-4D97-AF65-F5344CB8AC3E}">
        <p14:creationId xmlns:p14="http://schemas.microsoft.com/office/powerpoint/2010/main" val="32356154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EB9779-DEE5-4303-9597-BFB82360BDC1}"/>
              </a:ext>
            </a:extLst>
          </p:cNvPr>
          <p:cNvSpPr>
            <a:spLocks noGrp="1"/>
          </p:cNvSpPr>
          <p:nvPr>
            <p:ph type="title"/>
          </p:nvPr>
        </p:nvSpPr>
        <p:spPr>
          <a:xfrm>
            <a:off x="0" y="685800"/>
            <a:ext cx="8704185" cy="835151"/>
          </a:xfrm>
        </p:spPr>
        <p:txBody>
          <a:bodyPr>
            <a:normAutofit/>
          </a:bodyPr>
          <a:lstStyle/>
          <a:p>
            <a:r>
              <a:rPr lang="en-US" sz="3000" b="1" dirty="0">
                <a:latin typeface="Times New Roman" panose="02020603050405020304" pitchFamily="18" charset="0"/>
                <a:cs typeface="Times New Roman" panose="02020603050405020304" pitchFamily="18" charset="0"/>
              </a:rPr>
              <a:t>Separate Chaining Vs Open Addressing</a:t>
            </a:r>
            <a:endParaRPr lang="ar-EG"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F3A359B-E530-4C5B-AC4E-A79412B81F89}"/>
                  </a:ext>
                </a:extLst>
              </p:cNvPr>
              <p:cNvSpPr>
                <a:spLocks noGrp="1"/>
              </p:cNvSpPr>
              <p:nvPr>
                <p:ph idx="1"/>
              </p:nvPr>
            </p:nvSpPr>
            <p:spPr>
              <a:xfrm>
                <a:off x="0" y="2054655"/>
                <a:ext cx="9153150" cy="3946095"/>
              </a:xfrm>
            </p:spPr>
            <p:txBody>
              <a:bodyPr>
                <a:normAutofit/>
              </a:body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o(1) constant time behavior attributed to hash tables assumes the load factor (</a:t>
                </a:r>
                <a14:m>
                  <m:oMath xmlns:m="http://schemas.openxmlformats.org/officeDocument/2006/math">
                    <m:r>
                      <a:rPr lang="en-US" sz="2200" i="1">
                        <a:latin typeface="Cambria Math" panose="02040503050406030204" pitchFamily="18" charset="0"/>
                        <a:ea typeface="Cambria Math" panose="02040503050406030204" pitchFamily="18" charset="0"/>
                      </a:rPr>
                      <m:t>𝛼</m:t>
                    </m:r>
                  </m:oMath>
                </a14:m>
                <a:r>
                  <a:rPr lang="en-US" sz="2200" dirty="0">
                    <a:latin typeface="Times New Roman" panose="02020603050405020304" pitchFamily="18" charset="0"/>
                    <a:cs typeface="Times New Roman" panose="02020603050405020304" pitchFamily="18" charset="0"/>
                  </a:rPr>
                  <a:t>) is kept below a certain fixed value. This means Once </a:t>
                </a:r>
                <a14:m>
                  <m:oMath xmlns:m="http://schemas.openxmlformats.org/officeDocument/2006/math">
                    <m:r>
                      <a:rPr lang="en-US" sz="2200" i="1">
                        <a:latin typeface="Cambria Math" panose="02040503050406030204" pitchFamily="18" charset="0"/>
                        <a:ea typeface="Cambria Math" panose="02040503050406030204" pitchFamily="18" charset="0"/>
                      </a:rPr>
                      <m:t>𝛼</m:t>
                    </m:r>
                  </m:oMath>
                </a14:m>
                <a:r>
                  <a:rPr lang="en-US" sz="2200" dirty="0">
                    <a:latin typeface="Times New Roman" panose="02020603050405020304" pitchFamily="18" charset="0"/>
                    <a:cs typeface="Times New Roman" panose="02020603050405020304" pitchFamily="18" charset="0"/>
                  </a:rPr>
                  <a:t> &gt; threshold we need to grow the table Size (rehashing)</a:t>
                </a:r>
              </a:p>
              <a:p>
                <a:endParaRPr lang="ar-EG"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F3A359B-E530-4C5B-AC4E-A79412B81F89}"/>
                  </a:ext>
                </a:extLst>
              </p:cNvPr>
              <p:cNvSpPr>
                <a:spLocks noGrp="1" noRot="1" noChangeAspect="1" noMove="1" noResize="1" noEditPoints="1" noAdjustHandles="1" noChangeArrowheads="1" noChangeShapeType="1" noTextEdit="1"/>
              </p:cNvSpPr>
              <p:nvPr>
                <p:ph idx="1"/>
              </p:nvPr>
            </p:nvSpPr>
            <p:spPr>
              <a:xfrm>
                <a:off x="0" y="1197404"/>
                <a:ext cx="9153150" cy="3946095"/>
              </a:xfrm>
              <a:blipFill>
                <a:blip r:embed="rId2"/>
                <a:stretch>
                  <a:fillRect l="-73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C16BFBCC-D942-49C5-A8E4-B6FDAECC2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10" y="2301541"/>
            <a:ext cx="3692865" cy="1726160"/>
          </a:xfrm>
          <a:prstGeom prst="rect">
            <a:avLst/>
          </a:prstGeom>
        </p:spPr>
      </p:pic>
    </p:spTree>
    <p:extLst>
      <p:ext uri="{BB962C8B-B14F-4D97-AF65-F5344CB8AC3E}">
        <p14:creationId xmlns:p14="http://schemas.microsoft.com/office/powerpoint/2010/main" val="9529599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E2CBC-059D-4063-8D7A-21F35D2438CD}"/>
              </a:ext>
            </a:extLst>
          </p:cNvPr>
          <p:cNvSpPr>
            <a:spLocks noGrp="1"/>
          </p:cNvSpPr>
          <p:nvPr>
            <p:ph type="title"/>
          </p:nvPr>
        </p:nvSpPr>
        <p:spPr>
          <a:xfrm>
            <a:off x="0" y="685800"/>
            <a:ext cx="8695035" cy="763525"/>
          </a:xfrm>
        </p:spPr>
        <p:txBody>
          <a:bodyPr>
            <a:normAutofit/>
          </a:bodyPr>
          <a:lstStyle/>
          <a:p>
            <a:pPr marL="171450" indent="-171450" defTabSz="685800">
              <a:lnSpc>
                <a:spcPct val="107000"/>
              </a:lnSpc>
              <a:spcBef>
                <a:spcPts val="750"/>
              </a:spcBef>
              <a:spcAft>
                <a:spcPts val="600"/>
              </a:spcAft>
              <a:defRPr/>
            </a:pPr>
            <a:r>
              <a:rPr lang="en-US" sz="3000" b="1" dirty="0">
                <a:latin typeface="Times New Roman" panose="02020603050405020304" pitchFamily="18" charset="0"/>
                <a:cs typeface="Times New Roman" panose="02020603050405020304" pitchFamily="18" charset="0"/>
              </a:rPr>
              <a:t>Separate Chaining Vs Open Addressing</a:t>
            </a:r>
            <a:endParaRPr lang="ar-EG" sz="3000" dirty="0"/>
          </a:p>
        </p:txBody>
      </p:sp>
      <p:sp>
        <p:nvSpPr>
          <p:cNvPr id="3" name="Content Placeholder 2">
            <a:extLst>
              <a:ext uri="{FF2B5EF4-FFF2-40B4-BE49-F238E27FC236}">
                <a16:creationId xmlns:a16="http://schemas.microsoft.com/office/drawing/2014/main" xmlns="" id="{FBE068EB-B43C-40E3-B59E-1D7B9E5D6EAB}"/>
              </a:ext>
            </a:extLst>
          </p:cNvPr>
          <p:cNvSpPr>
            <a:spLocks noGrp="1"/>
          </p:cNvSpPr>
          <p:nvPr>
            <p:ph idx="1"/>
          </p:nvPr>
        </p:nvSpPr>
        <p:spPr>
          <a:xfrm>
            <a:off x="-9149" y="2054656"/>
            <a:ext cx="9009594" cy="3817625"/>
          </a:xfrm>
        </p:spPr>
        <p:txBody>
          <a:bodyPr>
            <a:normAutofit/>
          </a:bodyPr>
          <a:lstStyle/>
          <a:p>
            <a:pPr marL="0" indent="0">
              <a:lnSpc>
                <a:spcPct val="107000"/>
              </a:lnSpc>
              <a:spcAft>
                <a:spcPts val="600"/>
              </a:spcAft>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If </a:t>
            </a:r>
            <a:r>
              <a:rPr lang="en-US" sz="2200" dirty="0">
                <a:solidFill>
                  <a:srgbClr val="35E5F7"/>
                </a:solidFill>
                <a:latin typeface="Times New Roman" panose="02020603050405020304" pitchFamily="18" charset="0"/>
                <a:ea typeface="Calibri" panose="020F0502020204030204" pitchFamily="34" charset="0"/>
                <a:cs typeface="Times New Roman" panose="02020603050405020304" pitchFamily="18" charset="0"/>
              </a:rPr>
              <a:t>open addressing </a:t>
            </a:r>
            <a:r>
              <a:rPr lang="en-US" sz="2200" dirty="0">
                <a:latin typeface="Times New Roman" panose="02020603050405020304" pitchFamily="18" charset="0"/>
                <a:ea typeface="Calibri" panose="020F0502020204030204" pitchFamily="34" charset="0"/>
                <a:cs typeface="Times New Roman" panose="02020603050405020304" pitchFamily="18" charset="0"/>
              </a:rPr>
              <a:t>is to be used, double hashing is preferred over quadratic probing. </a:t>
            </a:r>
          </a:p>
          <a:p>
            <a:pPr marL="0" indent="0">
              <a:lnSpc>
                <a:spcPct val="107000"/>
              </a:lnSpc>
              <a:spcAft>
                <a:spcPts val="600"/>
              </a:spcAft>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If </a:t>
            </a:r>
            <a:r>
              <a:rPr lang="en-US" sz="2200" dirty="0">
                <a:solidFill>
                  <a:srgbClr val="35E5F7"/>
                </a:solidFill>
                <a:latin typeface="Times New Roman" panose="02020603050405020304" pitchFamily="18" charset="0"/>
                <a:ea typeface="Calibri" panose="020F0502020204030204" pitchFamily="34" charset="0"/>
                <a:cs typeface="Times New Roman" panose="02020603050405020304" pitchFamily="18" charset="0"/>
              </a:rPr>
              <a:t>plenty of memory </a:t>
            </a:r>
            <a:r>
              <a:rPr lang="en-US" sz="2200" dirty="0">
                <a:latin typeface="Times New Roman" panose="02020603050405020304" pitchFamily="18" charset="0"/>
                <a:ea typeface="Calibri" panose="020F0502020204030204" pitchFamily="34" charset="0"/>
                <a:cs typeface="Times New Roman" panose="02020603050405020304" pitchFamily="18" charset="0"/>
              </a:rPr>
              <a:t>is available and the data won’t expand, then linear probing is simpler to implement. </a:t>
            </a:r>
          </a:p>
          <a:p>
            <a:pPr marL="0" indent="0">
              <a:lnSpc>
                <a:spcPct val="107000"/>
              </a:lnSpc>
              <a:spcAft>
                <a:spcPts val="600"/>
              </a:spcAft>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If </a:t>
            </a:r>
            <a:r>
              <a:rPr lang="en-US" sz="2200" dirty="0">
                <a:solidFill>
                  <a:srgbClr val="35E5F7"/>
                </a:solidFill>
                <a:latin typeface="Times New Roman" panose="02020603050405020304" pitchFamily="18" charset="0"/>
                <a:ea typeface="Calibri" panose="020F0502020204030204" pitchFamily="34" charset="0"/>
                <a:cs typeface="Times New Roman" panose="02020603050405020304" pitchFamily="18" charset="0"/>
              </a:rPr>
              <a:t>number of items </a:t>
            </a:r>
            <a:r>
              <a:rPr lang="en-US" sz="2200" dirty="0">
                <a:latin typeface="Times New Roman" panose="02020603050405020304" pitchFamily="18" charset="0"/>
                <a:ea typeface="Calibri" panose="020F0502020204030204" pitchFamily="34" charset="0"/>
                <a:cs typeface="Times New Roman" panose="02020603050405020304" pitchFamily="18" charset="0"/>
              </a:rPr>
              <a:t>to be inserted in hash table isn’t known, separate chaining is preferable to open addressing.</a:t>
            </a:r>
          </a:p>
          <a:p>
            <a:pPr marL="0" indent="0">
              <a:lnSpc>
                <a:spcPct val="107000"/>
              </a:lnSpc>
              <a:spcAft>
                <a:spcPts val="600"/>
              </a:spcAft>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if </a:t>
            </a:r>
            <a:r>
              <a:rPr lang="en-US" sz="2200" dirty="0">
                <a:solidFill>
                  <a:srgbClr val="35E5F7"/>
                </a:solidFill>
                <a:latin typeface="Times New Roman" panose="02020603050405020304" pitchFamily="18" charset="0"/>
                <a:ea typeface="Calibri" panose="020F0502020204030204" pitchFamily="34" charset="0"/>
                <a:cs typeface="Times New Roman" panose="02020603050405020304" pitchFamily="18" charset="0"/>
              </a:rPr>
              <a:t>deletion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is required use separate chaining</a:t>
            </a:r>
          </a:p>
          <a:p>
            <a:pPr marL="0" indent="0">
              <a:lnSpc>
                <a:spcPct val="107000"/>
              </a:lnSpc>
              <a:spcAft>
                <a:spcPts val="600"/>
              </a:spcAft>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When </a:t>
            </a:r>
            <a:r>
              <a:rPr lang="en-US" sz="2200" dirty="0">
                <a:solidFill>
                  <a:srgbClr val="35E5F7"/>
                </a:solidFill>
                <a:latin typeface="Times New Roman" panose="02020603050405020304" pitchFamily="18" charset="0"/>
                <a:ea typeface="Calibri" panose="020F0502020204030204" pitchFamily="34" charset="0"/>
                <a:cs typeface="Times New Roman" panose="02020603050405020304" pitchFamily="18" charset="0"/>
              </a:rPr>
              <a:t>in doubt </a:t>
            </a:r>
            <a:r>
              <a:rPr lang="en-US" sz="2200" dirty="0">
                <a:latin typeface="Times New Roman" panose="02020603050405020304" pitchFamily="18" charset="0"/>
                <a:ea typeface="Calibri" panose="020F0502020204030204" pitchFamily="34" charset="0"/>
                <a:cs typeface="Times New Roman" panose="02020603050405020304" pitchFamily="18" charset="0"/>
              </a:rPr>
              <a:t>use separate chaining</a:t>
            </a:r>
          </a:p>
          <a:p>
            <a:endParaRPr lang="ar-EG"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887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h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1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1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9.xml><?xml version="1.0" encoding="utf-8"?>
<a:theme xmlns:a="http://schemas.openxmlformats.org/drawingml/2006/main" name="18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9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1.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2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2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2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2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2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0.xml><?xml version="1.0" encoding="utf-8"?>
<a:theme xmlns:a="http://schemas.openxmlformats.org/drawingml/2006/main" name="2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3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3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3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3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6.xml><?xml version="1.0" encoding="utf-8"?>
<a:theme xmlns:a="http://schemas.openxmlformats.org/drawingml/2006/main" name="3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7.xml><?xml version="1.0" encoding="utf-8"?>
<a:theme xmlns:a="http://schemas.openxmlformats.org/drawingml/2006/main" name="3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8.xml><?xml version="1.0" encoding="utf-8"?>
<a:theme xmlns:a="http://schemas.openxmlformats.org/drawingml/2006/main" name="3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3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0.xml><?xml version="1.0" encoding="utf-8"?>
<a:theme xmlns:a="http://schemas.openxmlformats.org/drawingml/2006/main" name="3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1.xml><?xml version="1.0" encoding="utf-8"?>
<a:theme xmlns:a="http://schemas.openxmlformats.org/drawingml/2006/main" name="4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2.xml><?xml version="1.0" encoding="utf-8"?>
<a:theme xmlns:a="http://schemas.openxmlformats.org/drawingml/2006/main" name="4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3.xml><?xml version="1.0" encoding="utf-8"?>
<a:theme xmlns:a="http://schemas.openxmlformats.org/drawingml/2006/main" name="4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4.xml><?xml version="1.0" encoding="utf-8"?>
<a:theme xmlns:a="http://schemas.openxmlformats.org/drawingml/2006/main" name="4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5.xml><?xml version="1.0" encoding="utf-8"?>
<a:theme xmlns:a="http://schemas.openxmlformats.org/drawingml/2006/main" name="4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6.xml><?xml version="1.0" encoding="utf-8"?>
<a:theme xmlns:a="http://schemas.openxmlformats.org/drawingml/2006/main" name="4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7.xml><?xml version="1.0" encoding="utf-8"?>
<a:theme xmlns:a="http://schemas.openxmlformats.org/drawingml/2006/main" name="4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8.xml><?xml version="1.0" encoding="utf-8"?>
<a:theme xmlns:a="http://schemas.openxmlformats.org/drawingml/2006/main" name="4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9.xml><?xml version="1.0" encoding="utf-8"?>
<a:theme xmlns:a="http://schemas.openxmlformats.org/drawingml/2006/main" name="4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0.xml><?xml version="1.0" encoding="utf-8"?>
<a:theme xmlns:a="http://schemas.openxmlformats.org/drawingml/2006/main" name="4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1.xml><?xml version="1.0" encoding="utf-8"?>
<a:theme xmlns:a="http://schemas.openxmlformats.org/drawingml/2006/main" name="5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2.xml><?xml version="1.0" encoding="utf-8"?>
<a:theme xmlns:a="http://schemas.openxmlformats.org/drawingml/2006/main" name="5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3.xml><?xml version="1.0" encoding="utf-8"?>
<a:theme xmlns:a="http://schemas.openxmlformats.org/drawingml/2006/main" name="5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4.xml><?xml version="1.0" encoding="utf-8"?>
<a:theme xmlns:a="http://schemas.openxmlformats.org/drawingml/2006/main" name="5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5.xml><?xml version="1.0" encoding="utf-8"?>
<a:theme xmlns:a="http://schemas.openxmlformats.org/drawingml/2006/main" name="5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6.xml><?xml version="1.0" encoding="utf-8"?>
<a:theme xmlns:a="http://schemas.openxmlformats.org/drawingml/2006/main" name="5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7.xml><?xml version="1.0" encoding="utf-8"?>
<a:theme xmlns:a="http://schemas.openxmlformats.org/drawingml/2006/main" name="5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8.xml><?xml version="1.0" encoding="utf-8"?>
<a:theme xmlns:a="http://schemas.openxmlformats.org/drawingml/2006/main" name="5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9.xml><?xml version="1.0" encoding="utf-8"?>
<a:theme xmlns:a="http://schemas.openxmlformats.org/drawingml/2006/main" name="5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0.xml><?xml version="1.0" encoding="utf-8"?>
<a:theme xmlns:a="http://schemas.openxmlformats.org/drawingml/2006/main" name="5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1.xml><?xml version="1.0" encoding="utf-8"?>
<a:theme xmlns:a="http://schemas.openxmlformats.org/drawingml/2006/main" name="6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2.xml><?xml version="1.0" encoding="utf-8"?>
<a:theme xmlns:a="http://schemas.openxmlformats.org/drawingml/2006/main" name="6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3.xml><?xml version="1.0" encoding="utf-8"?>
<a:theme xmlns:a="http://schemas.openxmlformats.org/drawingml/2006/main" name="6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4.xml><?xml version="1.0" encoding="utf-8"?>
<a:theme xmlns:a="http://schemas.openxmlformats.org/drawingml/2006/main" name="6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5.xml><?xml version="1.0" encoding="utf-8"?>
<a:theme xmlns:a="http://schemas.openxmlformats.org/drawingml/2006/main" name="6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6.xml><?xml version="1.0" encoding="utf-8"?>
<a:theme xmlns:a="http://schemas.openxmlformats.org/drawingml/2006/main" name="6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7.xml><?xml version="1.0" encoding="utf-8"?>
<a:theme xmlns:a="http://schemas.openxmlformats.org/drawingml/2006/main" name="6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hash ppt</Template>
  <TotalTime>1392</TotalTime>
  <Words>6791</Words>
  <Application>Microsoft Office PowerPoint</Application>
  <PresentationFormat>On-screen Show (4:3)</PresentationFormat>
  <Paragraphs>1532</Paragraphs>
  <Slides>95</Slides>
  <Notes>6</Notes>
  <HiddenSlides>0</HiddenSlides>
  <MMClips>0</MMClips>
  <ScaleCrop>false</ScaleCrop>
  <HeadingPairs>
    <vt:vector size="4" baseType="variant">
      <vt:variant>
        <vt:lpstr>Theme</vt:lpstr>
      </vt:variant>
      <vt:variant>
        <vt:i4>67</vt:i4>
      </vt:variant>
      <vt:variant>
        <vt:lpstr>Slide Titles</vt:lpstr>
      </vt:variant>
      <vt:variant>
        <vt:i4>95</vt:i4>
      </vt:variant>
    </vt:vector>
  </HeadingPairs>
  <TitlesOfParts>
    <vt:vector size="162" baseType="lpstr">
      <vt:lpstr>hash ppt</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22_Office Theme</vt:lpstr>
      <vt:lpstr>23_Office Theme</vt:lpstr>
      <vt:lpstr>24_Office Theme</vt:lpstr>
      <vt:lpstr>25_Office Theme</vt:lpstr>
      <vt:lpstr>26_Office Theme</vt:lpstr>
      <vt:lpstr>27_Office Theme</vt:lpstr>
      <vt:lpstr>28_Office Theme</vt:lpstr>
      <vt:lpstr>29_Office Theme</vt:lpstr>
      <vt:lpstr>30_Office Theme</vt:lpstr>
      <vt:lpstr>31_Office Theme</vt:lpstr>
      <vt:lpstr>32_Office Theme</vt:lpstr>
      <vt:lpstr>33_Office Theme</vt:lpstr>
      <vt:lpstr>34_Office Theme</vt:lpstr>
      <vt:lpstr>35_Office Theme</vt:lpstr>
      <vt:lpstr>36_Office Theme</vt:lpstr>
      <vt:lpstr>37_Office Theme</vt:lpstr>
      <vt:lpstr>38_Office Theme</vt:lpstr>
      <vt:lpstr>39_Office Theme</vt:lpstr>
      <vt:lpstr>40_Office Theme</vt:lpstr>
      <vt:lpstr>41_Office Theme</vt:lpstr>
      <vt:lpstr>42_Office Theme</vt:lpstr>
      <vt:lpstr>43_Office Theme</vt:lpstr>
      <vt:lpstr>44_Office Theme</vt:lpstr>
      <vt:lpstr>45_Office Theme</vt:lpstr>
      <vt:lpstr>46_Office Theme</vt:lpstr>
      <vt:lpstr>47_Office Theme</vt:lpstr>
      <vt:lpstr>48_Office Theme</vt:lpstr>
      <vt:lpstr>49_Office Theme</vt:lpstr>
      <vt:lpstr>50_Office Theme</vt:lpstr>
      <vt:lpstr>51_Office Theme</vt:lpstr>
      <vt:lpstr>52_Office Theme</vt:lpstr>
      <vt:lpstr>53_Office Theme</vt:lpstr>
      <vt:lpstr>54_Office Theme</vt:lpstr>
      <vt:lpstr>55_Office Theme</vt:lpstr>
      <vt:lpstr>56_Office Theme</vt:lpstr>
      <vt:lpstr>57_Office Theme</vt:lpstr>
      <vt:lpstr>58_Office Theme</vt:lpstr>
      <vt:lpstr>59_Office Theme</vt:lpstr>
      <vt:lpstr>60_Office Theme</vt:lpstr>
      <vt:lpstr>61_Office Theme</vt:lpstr>
      <vt:lpstr>62_Office Theme</vt:lpstr>
      <vt:lpstr>63_Office Theme</vt:lpstr>
      <vt:lpstr>64_Office Theme</vt:lpstr>
      <vt:lpstr>65_Office Theme</vt:lpstr>
      <vt:lpstr>66_Office Theme</vt:lpstr>
      <vt:lpstr>Hashing </vt:lpstr>
      <vt:lpstr>Content</vt:lpstr>
      <vt:lpstr>PowerPoint Presentation</vt:lpstr>
      <vt:lpstr>Hashing</vt:lpstr>
      <vt:lpstr>Direct Hashing</vt:lpstr>
      <vt:lpstr>PowerPoint Presentation</vt:lpstr>
      <vt:lpstr>Division Method</vt:lpstr>
      <vt:lpstr>PowerPoint Presentation</vt:lpstr>
      <vt:lpstr>PowerPoint Presentation</vt:lpstr>
      <vt:lpstr>Multiplication Method</vt:lpstr>
      <vt:lpstr>PowerPoint Presentation</vt:lpstr>
      <vt:lpstr> Mid Square Method </vt:lpstr>
      <vt:lpstr>PowerPoint Presentation</vt:lpstr>
      <vt:lpstr>Folding Method</vt:lpstr>
      <vt:lpstr>PowerPoint Presentation</vt:lpstr>
      <vt:lpstr>Amortized Analysis</vt:lpstr>
      <vt:lpstr>Aggregate Method</vt:lpstr>
      <vt:lpstr>PowerPoint Presentation</vt:lpstr>
      <vt:lpstr>PowerPoint Presentation</vt:lpstr>
      <vt:lpstr>PowerPoint Presentation</vt:lpstr>
      <vt:lpstr>PowerPoint Presentation</vt:lpstr>
      <vt:lpstr>PowerPoint Presentation</vt:lpstr>
      <vt:lpstr>PowerPoint Presentation</vt:lpstr>
      <vt:lpstr>Accounting Method</vt:lpstr>
      <vt:lpstr>PowerPoint Presentation</vt:lpstr>
      <vt:lpstr>PowerPoint Presentation</vt:lpstr>
      <vt:lpstr>Potential Method</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Collision Resolution Technique</vt:lpstr>
      <vt:lpstr>Open Addressing (Closed Hashing)</vt:lpstr>
      <vt:lpstr>Open Addressing</vt:lpstr>
      <vt:lpstr>Operations in Open Addressing</vt:lpstr>
      <vt:lpstr>Operations in Open Addressing</vt:lpstr>
      <vt:lpstr>Operations in Open Addressing</vt:lpstr>
      <vt:lpstr>Open Addressing Techniques</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Linear Probing</vt:lpstr>
      <vt:lpstr>Quadratic Probing</vt:lpstr>
      <vt:lpstr>Quadratic Probing</vt:lpstr>
      <vt:lpstr>Quadratic Probing</vt:lpstr>
      <vt:lpstr>Quadratic Probing</vt:lpstr>
      <vt:lpstr>Quadratic Probing</vt:lpstr>
      <vt:lpstr>Quadratic Probing</vt:lpstr>
      <vt:lpstr>Linear Probing vs Quadratic Probing  </vt:lpstr>
      <vt:lpstr>Quadratic Probing</vt:lpstr>
      <vt:lpstr>Quadratic Probing</vt:lpstr>
      <vt:lpstr>Quadratic Probing</vt:lpstr>
      <vt:lpstr>Quadratic Probing</vt:lpstr>
      <vt:lpstr>Quadratic Probing</vt:lpstr>
      <vt:lpstr>Quadratic Probing</vt:lpstr>
      <vt:lpstr>Double Hashing</vt:lpstr>
      <vt:lpstr>Double Hashing</vt:lpstr>
      <vt:lpstr>Double Hashing</vt:lpstr>
      <vt:lpstr>Double Hashing</vt:lpstr>
      <vt:lpstr>Double Hashing</vt:lpstr>
      <vt:lpstr>Double Hashing</vt:lpstr>
      <vt:lpstr>Double Hashing</vt:lpstr>
      <vt:lpstr> Double Hashing </vt:lpstr>
      <vt:lpstr> Comparison of Open Addressing Techniques </vt:lpstr>
      <vt:lpstr> Analysis of open addressing </vt:lpstr>
      <vt:lpstr> Analysis of open addressing </vt:lpstr>
      <vt:lpstr> Analysis of open addressing </vt:lpstr>
      <vt:lpstr>Rehashing</vt:lpstr>
      <vt:lpstr> Separate Chaining Vs Open Addressing </vt:lpstr>
      <vt:lpstr>Separate Chaining Vs Open Addressing</vt:lpstr>
      <vt:lpstr>Separate Chaining Vs Open Addressing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El-Maghraby</dc:creator>
  <cp:lastModifiedBy>Windows User</cp:lastModifiedBy>
  <cp:revision>80</cp:revision>
  <dcterms:created xsi:type="dcterms:W3CDTF">2020-11-24T14:54:18Z</dcterms:created>
  <dcterms:modified xsi:type="dcterms:W3CDTF">2021-10-24T16:45:34Z</dcterms:modified>
</cp:coreProperties>
</file>