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2" r:id="rId1"/>
  </p:sldMasterIdLst>
  <p:notesMasterIdLst>
    <p:notesMasterId r:id="rId43"/>
  </p:notesMasterIdLst>
  <p:sldIdLst>
    <p:sldId id="292" r:id="rId2"/>
    <p:sldId id="256" r:id="rId3"/>
    <p:sldId id="257" r:id="rId4"/>
    <p:sldId id="258" r:id="rId5"/>
    <p:sldId id="259" r:id="rId6"/>
    <p:sldId id="260" r:id="rId7"/>
    <p:sldId id="261" r:id="rId8"/>
    <p:sldId id="264" r:id="rId9"/>
    <p:sldId id="262" r:id="rId10"/>
    <p:sldId id="263" r:id="rId11"/>
    <p:sldId id="265" r:id="rId12"/>
    <p:sldId id="266" r:id="rId13"/>
    <p:sldId id="267" r:id="rId14"/>
    <p:sldId id="268" r:id="rId15"/>
    <p:sldId id="269" r:id="rId16"/>
    <p:sldId id="270" r:id="rId17"/>
    <p:sldId id="293" r:id="rId18"/>
    <p:sldId id="271" r:id="rId19"/>
    <p:sldId id="272" r:id="rId20"/>
    <p:sldId id="274" r:id="rId21"/>
    <p:sldId id="275" r:id="rId22"/>
    <p:sldId id="294" r:id="rId23"/>
    <p:sldId id="276" r:id="rId24"/>
    <p:sldId id="277" r:id="rId25"/>
    <p:sldId id="295" r:id="rId26"/>
    <p:sldId id="278" r:id="rId27"/>
    <p:sldId id="279" r:id="rId28"/>
    <p:sldId id="280" r:id="rId29"/>
    <p:sldId id="281" r:id="rId30"/>
    <p:sldId id="298" r:id="rId31"/>
    <p:sldId id="282" r:id="rId32"/>
    <p:sldId id="283" r:id="rId33"/>
    <p:sldId id="284" r:id="rId34"/>
    <p:sldId id="285" r:id="rId35"/>
    <p:sldId id="286" r:id="rId36"/>
    <p:sldId id="287" r:id="rId37"/>
    <p:sldId id="296" r:id="rId38"/>
    <p:sldId id="288" r:id="rId39"/>
    <p:sldId id="289" r:id="rId40"/>
    <p:sldId id="290" r:id="rId41"/>
    <p:sldId id="29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63b8cc21e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63b8cc21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63b8cc21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63b8cc21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63b8cc21e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63b8cc21e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63b8cc21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63b8cc21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63b8cc21e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63b8cc21e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63b8cc21e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63b8cc21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63b8cc21e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63b8cc21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3b8cc21e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63b8cc21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63b8cc21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63b8cc21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63b8cc21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63b8cc21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63b8cc21e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63b8cc21e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63b8cc2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63b8cc2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63b8cc21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63b8cc21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63b8cc21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63b8cc21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63b8cc21e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63b8cc21e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7a40a44d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7a40a44d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7a40a44d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7a40a44d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7a40a44d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7a40a44d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7a40a44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7a40a44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7a40a44d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7a40a44d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7a40a44d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7a40a44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7a40a44d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7a40a44d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63b8cc21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63b8cc21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7a40a44d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7a40a44d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7a40a44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7a40a44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7a40a44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7a40a44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7a40a44d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7a40a44d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7a40a44d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7a40a44d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3b8cc21e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3b8cc21e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63b8cc21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63b8cc21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63b8cc21e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63b8cc21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63b8cc21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63b8cc21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63b8cc21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63b8cc21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63b8cc21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63b8cc21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1241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8330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85372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9181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261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4831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5725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32507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72193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14302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4/22/2022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054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05C68B11-C5A8-448C-8CE9-B1A273C79CFC}" type="datetimeFigureOut">
              <a:rPr lang="en-US" smtClean="0"/>
              <a:t>4/22/2022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65945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93638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0298CD5-6C1E-4009-B41F-6DF62E31D3BE}" type="datetimeFigureOut">
              <a:rPr lang="en-US" smtClean="0"/>
              <a:pPr/>
              <a:t>4/22/2022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6165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rha.ole.redhat.com/rha/app/courses/ad183-7.0/e25f4717-0494-4858-98d2-a93391a0cd40/pages/ch05s0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hyperlink" Target="https://rha.ole.redhat.com/rha/app/courses/ad183-7.0/e25f4717-0494-4858-98d2-a93391a0cd40/pages/ch05s0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s://rha.ole.redhat.com/rha/app/courses/ad183-7.0/e25f4717-0494-4858-98d2-a93391a0cd40/pages/ch06s0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rha.ole.redhat.com/rha/app/courses/ad183-7.0/e25f4717-0494-4858-98d2-a93391a0cd40/pages/ch06s0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68036" y="569214"/>
            <a:ext cx="7798724" cy="2674620"/>
          </a:xfrm>
        </p:spPr>
        <p:txBody>
          <a:bodyPr>
            <a:normAutofit/>
          </a:bodyPr>
          <a:lstStyle/>
          <a:p>
            <a:r>
              <a:rPr lang="en-US" sz="5000" b="1" dirty="0"/>
              <a:t>Managing Entity </a:t>
            </a:r>
            <a:r>
              <a:rPr lang="en-US" sz="5000" b="1" dirty="0" smtClean="0"/>
              <a:t>Relationships</a:t>
            </a:r>
            <a:endParaRPr lang="en-US" sz="5000" dirty="0"/>
          </a:p>
        </p:txBody>
      </p:sp>
      <p:sp>
        <p:nvSpPr>
          <p:cNvPr id="5" name="Subtitle 4"/>
          <p:cNvSpPr>
            <a:spLocks noGrp="1"/>
          </p:cNvSpPr>
          <p:nvPr>
            <p:ph type="subTitle" idx="1"/>
          </p:nvPr>
        </p:nvSpPr>
        <p:spPr/>
        <p:txBody>
          <a:bodyPr/>
          <a:lstStyle/>
          <a:p>
            <a:r>
              <a:rPr lang="en-US" dirty="0" smtClean="0"/>
              <a:t>Chapter 5</a:t>
            </a:r>
            <a:endParaRPr lang="en-US" dirty="0"/>
          </a:p>
        </p:txBody>
      </p:sp>
    </p:spTree>
    <p:extLst>
      <p:ext uri="{BB962C8B-B14F-4D97-AF65-F5344CB8AC3E}">
        <p14:creationId xmlns:p14="http://schemas.microsoft.com/office/powerpoint/2010/main" val="2688147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2" name="Google Shape;102;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5671075" y="66675"/>
            <a:ext cx="4076700" cy="4600575"/>
          </a:xfrm>
          <a:prstGeom prst="rect">
            <a:avLst/>
          </a:prstGeom>
          <a:noFill/>
          <a:ln>
            <a:noFill/>
          </a:ln>
        </p:spPr>
      </p:pic>
      <p:pic>
        <p:nvPicPr>
          <p:cNvPr id="104" name="Google Shape;104;p20"/>
          <p:cNvPicPr preferRelativeResize="0"/>
          <p:nvPr/>
        </p:nvPicPr>
        <p:blipFill>
          <a:blip r:embed="rId4">
            <a:alphaModFix/>
          </a:blip>
          <a:stretch>
            <a:fillRect/>
          </a:stretch>
        </p:blipFill>
        <p:spPr>
          <a:xfrm>
            <a:off x="76186" y="445025"/>
            <a:ext cx="5830404" cy="2590475"/>
          </a:xfrm>
          <a:prstGeom prst="rect">
            <a:avLst/>
          </a:prstGeom>
          <a:noFill/>
          <a:ln>
            <a:noFill/>
          </a:ln>
        </p:spPr>
      </p:pic>
      <p:pic>
        <p:nvPicPr>
          <p:cNvPr id="105" name="Google Shape;105;p20"/>
          <p:cNvPicPr preferRelativeResize="0"/>
          <p:nvPr/>
        </p:nvPicPr>
        <p:blipFill>
          <a:blip r:embed="rId5">
            <a:alphaModFix/>
          </a:blip>
          <a:stretch>
            <a:fillRect/>
          </a:stretch>
        </p:blipFill>
        <p:spPr>
          <a:xfrm>
            <a:off x="0" y="2833255"/>
            <a:ext cx="5181599" cy="2478892"/>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Tuning the Performance of Loading Relationship Data</a:t>
            </a:r>
            <a:endParaRPr/>
          </a:p>
        </p:txBody>
      </p:sp>
      <p:sp>
        <p:nvSpPr>
          <p:cNvPr id="117" name="Google Shape;117;p22"/>
          <p:cNvSpPr txBox="1">
            <a:spLocks noGrp="1"/>
          </p:cNvSpPr>
          <p:nvPr>
            <p:ph type="body" idx="1"/>
          </p:nvPr>
        </p:nvSpPr>
        <p:spPr>
          <a:xfrm>
            <a:off x="637309" y="1512693"/>
            <a:ext cx="8257336"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Nesting relationships or complex database schemas with lots of relationships can be especially harmful to performance, as sometimes multiple queries must be executed to retrieve necessary data, or complex joins must be used. It is also very easy to use JPA to retrieve more data than intended, especially if every relationship is mapped bidirectionally on both entities.</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Tuning the Performance of Loading Relationship Data</a:t>
            </a:r>
            <a:endParaRPr/>
          </a:p>
        </p:txBody>
      </p:sp>
      <p:sp>
        <p:nvSpPr>
          <p:cNvPr id="123" name="Google Shape;123;p23"/>
          <p:cNvSpPr txBox="1">
            <a:spLocks noGrp="1"/>
          </p:cNvSpPr>
          <p:nvPr>
            <p:ph type="body" idx="1"/>
          </p:nvPr>
        </p:nvSpPr>
        <p:spPr>
          <a:xfrm>
            <a:off x="595744" y="1505766"/>
            <a:ext cx="8236555"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Consider a scenario where an application is storing automobile data. There are entities for Make, Model, SubModel, and Car. Each of these entities has a relationship to each other. For each Make, there are many Model instances, and for each Model there are many SubModel instances.</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Additionally, the car entity has @ManyToOne relationships to each of these entities.</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9" name="Google Shape;129;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0" name="Google Shape;130;p24"/>
          <p:cNvPicPr preferRelativeResize="0"/>
          <p:nvPr/>
        </p:nvPicPr>
        <p:blipFill>
          <a:blip r:embed="rId3">
            <a:alphaModFix/>
          </a:blip>
          <a:stretch>
            <a:fillRect/>
          </a:stretch>
        </p:blipFill>
        <p:spPr>
          <a:xfrm>
            <a:off x="373413" y="1252525"/>
            <a:ext cx="3648075" cy="2638425"/>
          </a:xfrm>
          <a:prstGeom prst="rect">
            <a:avLst/>
          </a:prstGeom>
          <a:noFill/>
          <a:ln>
            <a:noFill/>
          </a:ln>
        </p:spPr>
      </p:pic>
      <p:pic>
        <p:nvPicPr>
          <p:cNvPr id="131" name="Google Shape;131;p24"/>
          <p:cNvPicPr preferRelativeResize="0"/>
          <p:nvPr/>
        </p:nvPicPr>
        <p:blipFill>
          <a:blip r:embed="rId4">
            <a:alphaModFix/>
          </a:blip>
          <a:stretch>
            <a:fillRect/>
          </a:stretch>
        </p:blipFill>
        <p:spPr>
          <a:xfrm>
            <a:off x="4441100" y="517975"/>
            <a:ext cx="3867150" cy="38481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8" name="Google Shape;138;p25"/>
          <p:cNvPicPr preferRelativeResize="0"/>
          <p:nvPr/>
        </p:nvPicPr>
        <p:blipFill>
          <a:blip r:embed="rId3">
            <a:alphaModFix/>
          </a:blip>
          <a:stretch>
            <a:fillRect/>
          </a:stretch>
        </p:blipFill>
        <p:spPr>
          <a:xfrm>
            <a:off x="491488" y="1017713"/>
            <a:ext cx="3800475" cy="3114675"/>
          </a:xfrm>
          <a:prstGeom prst="rect">
            <a:avLst/>
          </a:prstGeom>
          <a:noFill/>
          <a:ln>
            <a:noFill/>
          </a:ln>
        </p:spPr>
      </p:pic>
      <p:pic>
        <p:nvPicPr>
          <p:cNvPr id="139" name="Google Shape;139;p25"/>
          <p:cNvPicPr preferRelativeResize="0"/>
          <p:nvPr/>
        </p:nvPicPr>
        <p:blipFill>
          <a:blip r:embed="rId4">
            <a:alphaModFix/>
          </a:blip>
          <a:stretch>
            <a:fillRect/>
          </a:stretch>
        </p:blipFill>
        <p:spPr>
          <a:xfrm>
            <a:off x="4572000" y="190500"/>
            <a:ext cx="4267200" cy="4953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Lazy-Loading to Improve JPA Performance</a:t>
            </a:r>
            <a:endParaRPr/>
          </a:p>
        </p:txBody>
      </p:sp>
      <p:sp>
        <p:nvSpPr>
          <p:cNvPr id="145" name="Google Shape;145;p26"/>
          <p:cNvSpPr txBox="1">
            <a:spLocks noGrp="1"/>
          </p:cNvSpPr>
          <p:nvPr>
            <p:ph type="body" idx="1"/>
          </p:nvPr>
        </p:nvSpPr>
        <p:spPr>
          <a:xfrm>
            <a:off x="713508" y="1478057"/>
            <a:ext cx="8118791"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Even if one entity has a relationship mapped to another entity with JPA annotations, it is not always necessary to retrieve that related entity when loading the data for the first entity from the database. This depends on the business logic that processes the instance of the entity being loaded. For example, different screens in an application might require different amounts of information required to display or have different performance requirements.</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Lazy fetch</a:t>
            </a:r>
            <a:endParaRPr/>
          </a:p>
        </p:txBody>
      </p:sp>
      <p:sp>
        <p:nvSpPr>
          <p:cNvPr id="151" name="Google Shape;151;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52" name="Google Shape;152;p27"/>
          <p:cNvPicPr preferRelativeResize="0"/>
          <p:nvPr/>
        </p:nvPicPr>
        <p:blipFill>
          <a:blip r:embed="rId3">
            <a:alphaModFix/>
          </a:blip>
          <a:stretch>
            <a:fillRect/>
          </a:stretch>
        </p:blipFill>
        <p:spPr>
          <a:xfrm>
            <a:off x="1822913" y="1422400"/>
            <a:ext cx="5305425" cy="28765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Guided Exercise – Page 214</a:t>
            </a:r>
            <a:endParaRPr lang="en-US" dirty="0"/>
          </a:p>
        </p:txBody>
      </p:sp>
      <p:sp>
        <p:nvSpPr>
          <p:cNvPr id="3" name="Content Placeholder 2"/>
          <p:cNvSpPr>
            <a:spLocks noGrp="1"/>
          </p:cNvSpPr>
          <p:nvPr>
            <p:ph idx="1"/>
          </p:nvPr>
        </p:nvSpPr>
        <p:spPr/>
        <p:txBody>
          <a:bodyPr/>
          <a:lstStyle/>
          <a:p>
            <a:r>
              <a:rPr lang="en-US" dirty="0"/>
              <a:t>[</a:t>
            </a:r>
            <a:r>
              <a:rPr lang="en-US" dirty="0" err="1"/>
              <a:t>student@workstation</a:t>
            </a:r>
            <a:r>
              <a:rPr lang="en-US" dirty="0"/>
              <a:t> ~]$ </a:t>
            </a:r>
            <a:r>
              <a:rPr lang="en-US" b="1" dirty="0"/>
              <a:t>lab entity-relationships </a:t>
            </a:r>
            <a:r>
              <a:rPr lang="en-US" b="1" dirty="0" smtClean="0"/>
              <a:t>setup</a:t>
            </a:r>
          </a:p>
          <a:p>
            <a:r>
              <a:rPr lang="en-US" b="1" dirty="0">
                <a:hlinkClick r:id="rId2"/>
              </a:rPr>
              <a:t>https://</a:t>
            </a:r>
            <a:r>
              <a:rPr lang="en-US" b="1" dirty="0" smtClean="0">
                <a:hlinkClick r:id="rId2"/>
              </a:rPr>
              <a:t>rha.ole.redhat.com/rha/app/courses/ad183-7.0/e25f4717-0494-4858-98d2-a93391a0cd40/pages/ch05s02</a:t>
            </a:r>
            <a:endParaRPr lang="en-US" b="1" dirty="0" smtClean="0"/>
          </a:p>
          <a:p>
            <a:endParaRPr lang="en-US" b="1" dirty="0"/>
          </a:p>
        </p:txBody>
      </p:sp>
    </p:spTree>
    <p:extLst>
      <p:ext uri="{BB962C8B-B14F-4D97-AF65-F5344CB8AC3E}">
        <p14:creationId xmlns:p14="http://schemas.microsoft.com/office/powerpoint/2010/main" val="3486214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Describing Many-to-many Entity Relationships</a:t>
            </a:r>
            <a:endParaRPr/>
          </a:p>
          <a:p>
            <a:pPr marL="0" lvl="0" indent="0" algn="l" rtl="0">
              <a:spcBef>
                <a:spcPts val="0"/>
              </a:spcBef>
              <a:spcAft>
                <a:spcPts val="0"/>
              </a:spcAft>
              <a:buNone/>
            </a:pPr>
            <a:endParaRPr/>
          </a:p>
        </p:txBody>
      </p:sp>
      <p:sp>
        <p:nvSpPr>
          <p:cNvPr id="158" name="Google Shape;158;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9" name="Google Shape;159;p28"/>
          <p:cNvPicPr preferRelativeResize="0"/>
          <p:nvPr/>
        </p:nvPicPr>
        <p:blipFill>
          <a:blip r:embed="rId3">
            <a:alphaModFix/>
          </a:blip>
          <a:stretch>
            <a:fillRect/>
          </a:stretch>
        </p:blipFill>
        <p:spPr>
          <a:xfrm>
            <a:off x="2858288" y="923913"/>
            <a:ext cx="5210175" cy="42195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Many-to-Many</a:t>
            </a:r>
            <a:endParaRPr/>
          </a:p>
        </p:txBody>
      </p:sp>
      <p:sp>
        <p:nvSpPr>
          <p:cNvPr id="165" name="Google Shape;165;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6" name="Google Shape;166;p29"/>
          <p:cNvPicPr preferRelativeResize="0"/>
          <p:nvPr/>
        </p:nvPicPr>
        <p:blipFill>
          <a:blip r:embed="rId3">
            <a:alphaModFix/>
          </a:blip>
          <a:stretch>
            <a:fillRect/>
          </a:stretch>
        </p:blipFill>
        <p:spPr>
          <a:xfrm>
            <a:off x="311704" y="1017729"/>
            <a:ext cx="6920675" cy="3306675"/>
          </a:xfrm>
          <a:prstGeom prst="rect">
            <a:avLst/>
          </a:prstGeom>
          <a:noFill/>
          <a:ln>
            <a:noFill/>
          </a:ln>
        </p:spPr>
      </p:pic>
      <p:pic>
        <p:nvPicPr>
          <p:cNvPr id="167" name="Google Shape;167;p29"/>
          <p:cNvPicPr preferRelativeResize="0"/>
          <p:nvPr/>
        </p:nvPicPr>
        <p:blipFill>
          <a:blip r:embed="rId4">
            <a:alphaModFix/>
          </a:blip>
          <a:stretch>
            <a:fillRect/>
          </a:stretch>
        </p:blipFill>
        <p:spPr>
          <a:xfrm>
            <a:off x="4509525" y="1152475"/>
            <a:ext cx="4381500" cy="30032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Relational databases</a:t>
            </a:r>
            <a:endParaRPr/>
          </a:p>
        </p:txBody>
      </p:sp>
      <p:sp>
        <p:nvSpPr>
          <p:cNvPr id="55" name="Google Shape;55;p13"/>
          <p:cNvSpPr txBox="1">
            <a:spLocks noGrp="1"/>
          </p:cNvSpPr>
          <p:nvPr>
            <p:ph type="body" idx="1"/>
          </p:nvPr>
        </p:nvSpPr>
        <p:spPr>
          <a:xfrm>
            <a:off x="720436" y="1277165"/>
            <a:ext cx="8111864" cy="3416400"/>
          </a:xfrm>
          <a:prstGeom prst="rect">
            <a:avLst/>
          </a:prstGeom>
        </p:spPr>
        <p:txBody>
          <a:bodyPr spcFirstLastPara="1" wrap="square" lIns="91425" tIns="91425" rIns="91425" bIns="91425" anchor="t" anchorCtr="0">
            <a:normAutofit/>
          </a:bodyPr>
          <a:lstStyle/>
          <a:p>
            <a:pPr marL="285750" indent="-285750">
              <a:buClr>
                <a:schemeClr val="dk1"/>
              </a:buClr>
              <a:buSzPts val="1100"/>
            </a:pPr>
            <a:r>
              <a:rPr lang="en" dirty="0">
                <a:solidFill>
                  <a:schemeClr val="dk1"/>
                </a:solidFill>
              </a:rPr>
              <a:t>When building </a:t>
            </a:r>
            <a:r>
              <a:rPr lang="en" dirty="0" smtClean="0">
                <a:solidFill>
                  <a:schemeClr val="dk1"/>
                </a:solidFill>
              </a:rPr>
              <a:t>enterprise </a:t>
            </a:r>
            <a:r>
              <a:rPr lang="en" dirty="0">
                <a:solidFill>
                  <a:schemeClr val="dk1"/>
                </a:solidFill>
              </a:rPr>
              <a:t>applications, developers use relational databases to store business data created and updated using the application. </a:t>
            </a:r>
            <a:endParaRPr lang="en" dirty="0" smtClean="0">
              <a:solidFill>
                <a:schemeClr val="dk1"/>
              </a:solidFill>
            </a:endParaRPr>
          </a:p>
          <a:p>
            <a:pPr marL="285750" indent="-285750">
              <a:buClr>
                <a:schemeClr val="dk1"/>
              </a:buClr>
              <a:buSzPts val="1100"/>
            </a:pPr>
            <a:endParaRPr lang="en" dirty="0" smtClean="0">
              <a:solidFill>
                <a:schemeClr val="dk1"/>
              </a:solidFill>
            </a:endParaRPr>
          </a:p>
          <a:p>
            <a:pPr marL="285750" indent="-285750">
              <a:buClr>
                <a:schemeClr val="dk1"/>
              </a:buClr>
              <a:buSzPts val="1100"/>
            </a:pPr>
            <a:r>
              <a:rPr lang="en" dirty="0" smtClean="0">
                <a:solidFill>
                  <a:schemeClr val="dk1"/>
                </a:solidFill>
              </a:rPr>
              <a:t>Application </a:t>
            </a:r>
            <a:r>
              <a:rPr lang="en" dirty="0">
                <a:solidFill>
                  <a:schemeClr val="dk1"/>
                </a:solidFill>
              </a:rPr>
              <a:t>data typically spans </a:t>
            </a:r>
            <a:r>
              <a:rPr lang="en" b="1" dirty="0">
                <a:solidFill>
                  <a:schemeClr val="dk1"/>
                </a:solidFill>
              </a:rPr>
              <a:t>multiple database tables</a:t>
            </a:r>
            <a:r>
              <a:rPr lang="en" dirty="0">
                <a:solidFill>
                  <a:schemeClr val="dk1"/>
                </a:solidFill>
              </a:rPr>
              <a:t>, so it is common for data in one table to need to reference data in another</a:t>
            </a:r>
            <a:r>
              <a:rPr lang="en" dirty="0" smtClean="0">
                <a:solidFill>
                  <a:schemeClr val="dk1"/>
                </a:solidFill>
              </a:rPr>
              <a:t>.</a:t>
            </a:r>
          </a:p>
          <a:p>
            <a:pPr marL="285750" indent="-285750">
              <a:buClr>
                <a:schemeClr val="dk1"/>
              </a:buClr>
              <a:buSzPts val="1100"/>
            </a:pPr>
            <a:endParaRPr dirty="0">
              <a:solidFill>
                <a:schemeClr val="dk1"/>
              </a:solidFill>
            </a:endParaRPr>
          </a:p>
          <a:p>
            <a:pPr marL="285750" indent="-285750">
              <a:buClr>
                <a:schemeClr val="dk1"/>
              </a:buClr>
              <a:buSzPts val="1100"/>
            </a:pPr>
            <a:r>
              <a:rPr lang="en" dirty="0">
                <a:solidFill>
                  <a:schemeClr val="dk1"/>
                </a:solidFill>
              </a:rPr>
              <a:t>When representing database tables in Java EE, developers use entity beans, one for each table. </a:t>
            </a:r>
            <a:endParaRPr lang="en" dirty="0" smtClean="0">
              <a:solidFill>
                <a:schemeClr val="dk1"/>
              </a:solidFill>
            </a:endParaRPr>
          </a:p>
          <a:p>
            <a:pPr marL="285750" indent="-285750">
              <a:buClr>
                <a:schemeClr val="dk1"/>
              </a:buClr>
              <a:buSzPts val="1100"/>
            </a:pPr>
            <a:endParaRPr lang="en" dirty="0">
              <a:solidFill>
                <a:schemeClr val="dk1"/>
              </a:solidFill>
            </a:endParaRPr>
          </a:p>
          <a:p>
            <a:pPr marL="285750" indent="-285750">
              <a:buClr>
                <a:schemeClr val="dk1"/>
              </a:buClr>
              <a:buSzPts val="1100"/>
            </a:pPr>
            <a:r>
              <a:rPr lang="en" dirty="0">
                <a:solidFill>
                  <a:schemeClr val="dk1"/>
                </a:solidFill>
              </a:rPr>
              <a:t>To </a:t>
            </a:r>
            <a:r>
              <a:rPr lang="en" dirty="0">
                <a:solidFill>
                  <a:schemeClr val="dk1"/>
                </a:solidFill>
              </a:rPr>
              <a:t>create a relationship between two entities, class-level variables are used to represent an instance of one entity as an attribute of another entity.</a:t>
            </a:r>
            <a:endParaRPr dirty="0">
              <a:solidFill>
                <a:schemeClr val="dk1"/>
              </a:solidFill>
            </a:endParaRPr>
          </a:p>
          <a:p>
            <a:pPr marL="0" lvl="0" indent="0" algn="l" rtl="0">
              <a:spcBef>
                <a:spcPts val="1200"/>
              </a:spcBef>
              <a:spcAft>
                <a:spcPts val="0"/>
              </a:spcAft>
              <a:buClr>
                <a:schemeClr val="dk1"/>
              </a:buClr>
              <a:buSzPts val="1100"/>
              <a:buFont typeface="Arial"/>
              <a:buNone/>
            </a:pPr>
            <a:endParaRPr b="1" dirty="0"/>
          </a:p>
          <a:p>
            <a:pPr marL="0" lvl="0" indent="0" algn="l" rtl="0">
              <a:spcBef>
                <a:spcPts val="1200"/>
              </a:spcBef>
              <a:spcAft>
                <a:spcPts val="1200"/>
              </a:spcAft>
              <a:buNone/>
            </a:pPr>
            <a:endParaRP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Using JPA Annotations to Map Many-to-many Relationships</a:t>
            </a:r>
            <a:endParaRPr/>
          </a:p>
          <a:p>
            <a:pPr marL="0" lvl="0" indent="0" algn="l" rtl="0">
              <a:spcBef>
                <a:spcPts val="0"/>
              </a:spcBef>
              <a:spcAft>
                <a:spcPts val="0"/>
              </a:spcAft>
              <a:buNone/>
            </a:pPr>
            <a:endParaRPr/>
          </a:p>
        </p:txBody>
      </p:sp>
      <p:sp>
        <p:nvSpPr>
          <p:cNvPr id="179" name="Google Shape;179;p31"/>
          <p:cNvSpPr txBox="1">
            <a:spLocks noGrp="1"/>
          </p:cNvSpPr>
          <p:nvPr>
            <p:ph type="body" idx="1"/>
          </p:nvPr>
        </p:nvSpPr>
        <p:spPr>
          <a:xfrm>
            <a:off x="311700" y="1927300"/>
            <a:ext cx="8520600" cy="264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rPr>
              <a:t>Instead of using a single </a:t>
            </a:r>
            <a:r>
              <a:rPr lang="en" b="1">
                <a:solidFill>
                  <a:schemeClr val="dk1"/>
                </a:solidFill>
              </a:rPr>
              <a:t>@JoinColumn</a:t>
            </a:r>
            <a:r>
              <a:rPr lang="en">
                <a:solidFill>
                  <a:schemeClr val="dk1"/>
                </a:solidFill>
              </a:rPr>
              <a:t> JPA, use a </a:t>
            </a:r>
            <a:r>
              <a:rPr lang="en" b="1">
                <a:solidFill>
                  <a:schemeClr val="dk1"/>
                </a:solidFill>
              </a:rPr>
              <a:t>@JoinTable</a:t>
            </a:r>
            <a:r>
              <a:rPr lang="en">
                <a:solidFill>
                  <a:schemeClr val="dk1"/>
                </a:solidFill>
              </a:rPr>
              <a:t> annotation and two </a:t>
            </a:r>
            <a:r>
              <a:rPr lang="en" b="1">
                <a:solidFill>
                  <a:schemeClr val="dk1"/>
                </a:solidFill>
              </a:rPr>
              <a:t>@JoinColumn</a:t>
            </a:r>
            <a:r>
              <a:rPr lang="en">
                <a:solidFill>
                  <a:schemeClr val="dk1"/>
                </a:solidFill>
              </a:rPr>
              <a:t> annotations to map a many-to-many relationship. The </a:t>
            </a:r>
            <a:r>
              <a:rPr lang="en" b="1">
                <a:solidFill>
                  <a:schemeClr val="dk1"/>
                </a:solidFill>
              </a:rPr>
              <a:t>@JoinTable</a:t>
            </a:r>
            <a:r>
              <a:rPr lang="en">
                <a:solidFill>
                  <a:schemeClr val="dk1"/>
                </a:solidFill>
              </a:rPr>
              <a:t> annotation is the bridge that allows JPA to use the join-table to populate the relationships between two objects, and the two </a:t>
            </a:r>
            <a:r>
              <a:rPr lang="en" b="1">
                <a:solidFill>
                  <a:schemeClr val="dk1"/>
                </a:solidFill>
              </a:rPr>
              <a:t>@JoinColumn</a:t>
            </a:r>
            <a:r>
              <a:rPr lang="en">
                <a:solidFill>
                  <a:schemeClr val="dk1"/>
                </a:solidFill>
              </a:rPr>
              <a:t> annotations are used to define how to join the join-table back to the entity table, as well as to the related entity table.</a:t>
            </a:r>
            <a:endParaRPr>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JPA Many-to-Many</a:t>
            </a:r>
            <a:endParaRPr/>
          </a:p>
        </p:txBody>
      </p:sp>
      <p:sp>
        <p:nvSpPr>
          <p:cNvPr id="185" name="Google Shape;185;p3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32"/>
          <p:cNvPicPr preferRelativeResize="0"/>
          <p:nvPr/>
        </p:nvPicPr>
        <p:blipFill>
          <a:blip r:embed="rId3">
            <a:alphaModFix/>
          </a:blip>
          <a:stretch>
            <a:fillRect/>
          </a:stretch>
        </p:blipFill>
        <p:spPr>
          <a:xfrm>
            <a:off x="0" y="1152475"/>
            <a:ext cx="4986900" cy="3752850"/>
          </a:xfrm>
          <a:prstGeom prst="rect">
            <a:avLst/>
          </a:prstGeom>
          <a:noFill/>
          <a:ln>
            <a:noFill/>
          </a:ln>
        </p:spPr>
      </p:pic>
      <p:pic>
        <p:nvPicPr>
          <p:cNvPr id="187" name="Google Shape;187;p32"/>
          <p:cNvPicPr preferRelativeResize="0"/>
          <p:nvPr/>
        </p:nvPicPr>
        <p:blipFill>
          <a:blip r:embed="rId4">
            <a:alphaModFix/>
          </a:blip>
          <a:stretch>
            <a:fillRect/>
          </a:stretch>
        </p:blipFill>
        <p:spPr>
          <a:xfrm>
            <a:off x="4800600" y="1460500"/>
            <a:ext cx="4343400" cy="28003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 Task 1 – Page 231</a:t>
            </a:r>
            <a:endParaRPr lang="en-US" dirty="0"/>
          </a:p>
        </p:txBody>
      </p:sp>
      <p:sp>
        <p:nvSpPr>
          <p:cNvPr id="3" name="Content Placeholder 2"/>
          <p:cNvSpPr>
            <a:spLocks noGrp="1"/>
          </p:cNvSpPr>
          <p:nvPr>
            <p:ph idx="1"/>
          </p:nvPr>
        </p:nvSpPr>
        <p:spPr/>
        <p:txBody>
          <a:bodyPr/>
          <a:lstStyle/>
          <a:p>
            <a:r>
              <a:rPr lang="en-US" dirty="0"/>
              <a:t>[</a:t>
            </a:r>
            <a:r>
              <a:rPr lang="en-US" dirty="0" err="1"/>
              <a:t>student@workstation</a:t>
            </a:r>
            <a:r>
              <a:rPr lang="en-US" dirty="0"/>
              <a:t> ~]$ </a:t>
            </a:r>
            <a:r>
              <a:rPr lang="en-US" b="1" dirty="0"/>
              <a:t>lab manage-relationships </a:t>
            </a:r>
            <a:r>
              <a:rPr lang="en-US" b="1" dirty="0" smtClean="0"/>
              <a:t>setup</a:t>
            </a:r>
          </a:p>
          <a:p>
            <a:r>
              <a:rPr lang="en-US" b="1" dirty="0">
                <a:hlinkClick r:id="rId2"/>
              </a:rPr>
              <a:t>https://</a:t>
            </a:r>
            <a:r>
              <a:rPr lang="en-US" b="1" dirty="0" smtClean="0">
                <a:hlinkClick r:id="rId2"/>
              </a:rPr>
              <a:t>rha.ole.redhat.com/rha/app/courses/ad183-7.0/e25f4717-0494-4858-98d2-a93391a0cd40/pages/ch05s05</a:t>
            </a:r>
            <a:endParaRPr lang="en-US" b="1" dirty="0" smtClean="0"/>
          </a:p>
          <a:p>
            <a:endParaRPr lang="en-US" b="1" dirty="0"/>
          </a:p>
        </p:txBody>
      </p:sp>
    </p:spTree>
    <p:extLst>
      <p:ext uri="{BB962C8B-B14F-4D97-AF65-F5344CB8AC3E}">
        <p14:creationId xmlns:p14="http://schemas.microsoft.com/office/powerpoint/2010/main" val="140180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ctrTitle"/>
          </p:nvPr>
        </p:nvSpPr>
        <p:spPr>
          <a:prstGeom prst="rect">
            <a:avLst/>
          </a:prstGeom>
        </p:spPr>
        <p:txBody>
          <a:bodyPr spcFirstLastPara="1" wrap="square" lIns="91425" tIns="91425" rIns="91425" bIns="91425" anchor="b" anchorCtr="0">
            <a:normAutofit/>
          </a:bodyPr>
          <a:lstStyle/>
          <a:p>
            <a:pPr lvl="0" algn="ctr">
              <a:spcBef>
                <a:spcPts val="0"/>
              </a:spcBef>
            </a:pPr>
            <a:r>
              <a:rPr lang="en-US" b="1" dirty="0"/>
              <a:t>Creating REST Services</a:t>
            </a:r>
            <a:endParaRPr dirty="0"/>
          </a:p>
        </p:txBody>
      </p:sp>
      <p:sp>
        <p:nvSpPr>
          <p:cNvPr id="193" name="Google Shape;193;p3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mtClean="0"/>
              <a:t>Chapter 6</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Services</a:t>
            </a:r>
            <a:endParaRPr/>
          </a:p>
        </p:txBody>
      </p:sp>
      <p:sp>
        <p:nvSpPr>
          <p:cNvPr id="199" name="Google Shape;199;p34"/>
          <p:cNvSpPr txBox="1">
            <a:spLocks noGrp="1"/>
          </p:cNvSpPr>
          <p:nvPr>
            <p:ph type="body" idx="1"/>
          </p:nvPr>
        </p:nvSpPr>
        <p:spPr>
          <a:xfrm>
            <a:off x="782782" y="1346439"/>
            <a:ext cx="8049518" cy="3416400"/>
          </a:xfrm>
          <a:prstGeom prst="rect">
            <a:avLst/>
          </a:prstGeom>
        </p:spPr>
        <p:txBody>
          <a:bodyPr spcFirstLastPara="1" wrap="square" lIns="91425" tIns="91425" rIns="91425" bIns="91425" anchor="t" anchorCtr="0">
            <a:normAutofit/>
          </a:bodyPr>
          <a:lstStyle/>
          <a:p>
            <a:pPr marL="285750" indent="-285750">
              <a:buClr>
                <a:schemeClr val="dk1"/>
              </a:buClr>
              <a:buSzPts val="1100"/>
            </a:pPr>
            <a:r>
              <a:rPr lang="en" sz="1400" dirty="0">
                <a:solidFill>
                  <a:schemeClr val="dk1"/>
                </a:solidFill>
              </a:rPr>
              <a:t>Web services expose standardized communication for interoperability between </a:t>
            </a:r>
            <a:r>
              <a:rPr lang="en" sz="1400" dirty="0" smtClean="0">
                <a:solidFill>
                  <a:schemeClr val="dk1"/>
                </a:solidFill>
              </a:rPr>
              <a:t>application</a:t>
            </a:r>
            <a:r>
              <a:rPr lang="en" sz="1400" dirty="0">
                <a:solidFill>
                  <a:schemeClr val="dk1"/>
                </a:solidFill>
              </a:rPr>
              <a:t> </a:t>
            </a:r>
            <a:r>
              <a:rPr lang="en" sz="1400" dirty="0" smtClean="0">
                <a:solidFill>
                  <a:schemeClr val="dk1"/>
                </a:solidFill>
              </a:rPr>
              <a:t>components </a:t>
            </a:r>
            <a:r>
              <a:rPr lang="en" sz="1400" dirty="0">
                <a:solidFill>
                  <a:schemeClr val="dk1"/>
                </a:solidFill>
              </a:rPr>
              <a:t>over </a:t>
            </a:r>
            <a:r>
              <a:rPr lang="en" sz="1400" b="1" dirty="0">
                <a:solidFill>
                  <a:schemeClr val="dk1"/>
                </a:solidFill>
              </a:rPr>
              <a:t>HTTP</a:t>
            </a:r>
            <a:r>
              <a:rPr lang="en" sz="1400" dirty="0">
                <a:solidFill>
                  <a:schemeClr val="dk1"/>
                </a:solidFill>
              </a:rPr>
              <a:t>. </a:t>
            </a:r>
            <a:endParaRPr lang="en" sz="1400" dirty="0" smtClean="0">
              <a:solidFill>
                <a:schemeClr val="dk1"/>
              </a:solidFill>
            </a:endParaRPr>
          </a:p>
          <a:p>
            <a:pPr marL="285750" indent="-285750">
              <a:buClr>
                <a:schemeClr val="dk1"/>
              </a:buClr>
              <a:buSzPts val="1100"/>
            </a:pPr>
            <a:r>
              <a:rPr lang="en" sz="1400" dirty="0" smtClean="0">
                <a:solidFill>
                  <a:schemeClr val="dk1"/>
                </a:solidFill>
              </a:rPr>
              <a:t>By </a:t>
            </a:r>
            <a:r>
              <a:rPr lang="en" sz="1400" dirty="0">
                <a:solidFill>
                  <a:schemeClr val="dk1"/>
                </a:solidFill>
              </a:rPr>
              <a:t>abstracting applications into individual components that </a:t>
            </a:r>
            <a:r>
              <a:rPr lang="en" sz="1400" dirty="0" smtClean="0">
                <a:solidFill>
                  <a:schemeClr val="dk1"/>
                </a:solidFill>
              </a:rPr>
              <a:t>communicate across </a:t>
            </a:r>
            <a:r>
              <a:rPr lang="en" sz="1400" dirty="0">
                <a:solidFill>
                  <a:schemeClr val="dk1"/>
                </a:solidFill>
              </a:rPr>
              <a:t>web services, each system becomes </a:t>
            </a:r>
            <a:r>
              <a:rPr lang="en" sz="1400" b="1" dirty="0">
                <a:solidFill>
                  <a:schemeClr val="dk1"/>
                </a:solidFill>
              </a:rPr>
              <a:t>loosely coupled</a:t>
            </a:r>
            <a:r>
              <a:rPr lang="en" sz="1400" dirty="0">
                <a:solidFill>
                  <a:schemeClr val="dk1"/>
                </a:solidFill>
              </a:rPr>
              <a:t> to each other. </a:t>
            </a:r>
            <a:endParaRPr lang="en" sz="1400" dirty="0" smtClean="0">
              <a:solidFill>
                <a:schemeClr val="dk1"/>
              </a:solidFill>
            </a:endParaRPr>
          </a:p>
          <a:p>
            <a:pPr marL="285750" indent="-285750">
              <a:spcBef>
                <a:spcPts val="1200"/>
              </a:spcBef>
              <a:buClr>
                <a:schemeClr val="dk1"/>
              </a:buClr>
              <a:buSzPts val="1100"/>
            </a:pPr>
            <a:r>
              <a:rPr lang="en" sz="1400" dirty="0" smtClean="0">
                <a:solidFill>
                  <a:schemeClr val="dk1"/>
                </a:solidFill>
              </a:rPr>
              <a:t>This </a:t>
            </a:r>
            <a:r>
              <a:rPr lang="en" sz="1400" dirty="0">
                <a:solidFill>
                  <a:schemeClr val="dk1"/>
                </a:solidFill>
              </a:rPr>
              <a:t>separation </a:t>
            </a:r>
            <a:r>
              <a:rPr lang="en" sz="1400" dirty="0" smtClean="0">
                <a:solidFill>
                  <a:schemeClr val="dk1"/>
                </a:solidFill>
              </a:rPr>
              <a:t>provides a </a:t>
            </a:r>
            <a:r>
              <a:rPr lang="en" sz="1400" dirty="0">
                <a:solidFill>
                  <a:schemeClr val="dk1"/>
                </a:solidFill>
              </a:rPr>
              <a:t>greater ability to modify applications or integrate new systems into the application. </a:t>
            </a:r>
            <a:endParaRPr lang="en" sz="1400" dirty="0" smtClean="0">
              <a:solidFill>
                <a:schemeClr val="dk1"/>
              </a:solidFill>
            </a:endParaRPr>
          </a:p>
          <a:p>
            <a:pPr marL="285750" indent="-285750">
              <a:spcBef>
                <a:spcPts val="1200"/>
              </a:spcBef>
              <a:buClr>
                <a:schemeClr val="dk1"/>
              </a:buClr>
              <a:buSzPts val="1100"/>
            </a:pPr>
            <a:r>
              <a:rPr lang="en" sz="1400" dirty="0" smtClean="0">
                <a:solidFill>
                  <a:schemeClr val="dk1"/>
                </a:solidFill>
              </a:rPr>
              <a:t>Using </a:t>
            </a:r>
            <a:r>
              <a:rPr lang="en" sz="1400" dirty="0" smtClean="0">
                <a:solidFill>
                  <a:schemeClr val="dk1"/>
                </a:solidFill>
              </a:rPr>
              <a:t>a standard </a:t>
            </a:r>
            <a:r>
              <a:rPr lang="en" sz="1400" dirty="0">
                <a:solidFill>
                  <a:schemeClr val="dk1"/>
                </a:solidFill>
              </a:rPr>
              <a:t>format for data transfer, such as JSON or XML, allows applications that consume </a:t>
            </a:r>
            <a:r>
              <a:rPr lang="en" sz="1400" dirty="0" smtClean="0">
                <a:solidFill>
                  <a:schemeClr val="dk1"/>
                </a:solidFill>
              </a:rPr>
              <a:t>web services </a:t>
            </a:r>
            <a:r>
              <a:rPr lang="en" sz="1400" dirty="0">
                <a:solidFill>
                  <a:schemeClr val="dk1"/>
                </a:solidFill>
              </a:rPr>
              <a:t>to require only the ability to make an HTTP request to the service and to process </a:t>
            </a:r>
            <a:r>
              <a:rPr lang="en" sz="1400" dirty="0" smtClean="0">
                <a:solidFill>
                  <a:schemeClr val="dk1"/>
                </a:solidFill>
              </a:rPr>
              <a:t>the service's </a:t>
            </a:r>
            <a:r>
              <a:rPr lang="en" sz="1400" dirty="0">
                <a:solidFill>
                  <a:schemeClr val="dk1"/>
                </a:solidFill>
              </a:rPr>
              <a:t>response.</a:t>
            </a:r>
            <a:endParaRPr sz="1400" dirty="0">
              <a:solidFill>
                <a:schemeClr val="dk1"/>
              </a:solidFill>
            </a:endParaRPr>
          </a:p>
          <a:p>
            <a:pPr marL="0" lvl="0" indent="0" algn="l" rtl="0">
              <a:spcBef>
                <a:spcPts val="1200"/>
              </a:spcBef>
              <a:spcAft>
                <a:spcPts val="1200"/>
              </a:spcAft>
              <a:buNone/>
            </a:pPr>
            <a:endParaRPr sz="1400" dirty="0">
              <a:solidFill>
                <a:schemeClr val="dk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Webservices</a:t>
            </a:r>
            <a:r>
              <a:rPr lang="en-US" dirty="0"/>
              <a:t> </a:t>
            </a:r>
            <a:r>
              <a:rPr lang="en-US" dirty="0" smtClean="0"/>
              <a:t>application architecture</a:t>
            </a:r>
            <a:endParaRPr lang="en-US" dirty="0"/>
          </a:p>
        </p:txBody>
      </p:sp>
      <p:pic>
        <p:nvPicPr>
          <p:cNvPr id="4" name="Picture 3"/>
          <p:cNvPicPr>
            <a:picLocks noChangeAspect="1"/>
          </p:cNvPicPr>
          <p:nvPr/>
        </p:nvPicPr>
        <p:blipFill>
          <a:blip r:embed="rId2"/>
          <a:stretch>
            <a:fillRect/>
          </a:stretch>
        </p:blipFill>
        <p:spPr>
          <a:xfrm>
            <a:off x="1551710" y="1260763"/>
            <a:ext cx="4059381" cy="3775637"/>
          </a:xfrm>
          <a:prstGeom prst="rect">
            <a:avLst/>
          </a:prstGeom>
        </p:spPr>
      </p:pic>
    </p:spTree>
    <p:extLst>
      <p:ext uri="{BB962C8B-B14F-4D97-AF65-F5344CB8AC3E}">
        <p14:creationId xmlns:p14="http://schemas.microsoft.com/office/powerpoint/2010/main" val="201576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Web Services</a:t>
            </a:r>
            <a:endParaRPr/>
          </a:p>
        </p:txBody>
      </p:sp>
      <p:sp>
        <p:nvSpPr>
          <p:cNvPr id="205" name="Google Shape;205;p35"/>
          <p:cNvSpPr txBox="1">
            <a:spLocks noGrp="1"/>
          </p:cNvSpPr>
          <p:nvPr>
            <p:ph type="body" idx="1"/>
          </p:nvPr>
        </p:nvSpPr>
        <p:spPr>
          <a:xfrm>
            <a:off x="374045" y="1429566"/>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dirty="0">
                <a:solidFill>
                  <a:schemeClr val="dk1"/>
                </a:solidFill>
              </a:rPr>
              <a:t>JAX-RS RESTful Web Services</a:t>
            </a:r>
            <a:endParaRPr b="1" dirty="0">
              <a:solidFill>
                <a:schemeClr val="dk1"/>
              </a:solidFill>
            </a:endParaRPr>
          </a:p>
          <a:p>
            <a:pPr marL="457200" lvl="0" indent="0" algn="l" rtl="0">
              <a:spcBef>
                <a:spcPts val="1200"/>
              </a:spcBef>
              <a:spcAft>
                <a:spcPts val="0"/>
              </a:spcAft>
              <a:buNone/>
            </a:pPr>
            <a:r>
              <a:rPr lang="en" dirty="0">
                <a:solidFill>
                  <a:schemeClr val="dk1"/>
                </a:solidFill>
              </a:rPr>
              <a:t> </a:t>
            </a:r>
            <a:endParaRPr dirty="0">
              <a:solidFill>
                <a:schemeClr val="dk1"/>
              </a:solidFill>
            </a:endParaRPr>
          </a:p>
          <a:p>
            <a:pPr marL="457200" lvl="0" indent="-342900" algn="l" rtl="0">
              <a:spcBef>
                <a:spcPts val="1200"/>
              </a:spcBef>
              <a:spcAft>
                <a:spcPts val="0"/>
              </a:spcAft>
              <a:buClr>
                <a:schemeClr val="dk1"/>
              </a:buClr>
              <a:buSzPts val="1800"/>
              <a:buChar char="●"/>
            </a:pPr>
            <a:r>
              <a:rPr lang="en" b="1" dirty="0">
                <a:solidFill>
                  <a:schemeClr val="dk1"/>
                </a:solidFill>
              </a:rPr>
              <a:t>JAX-WS Web Services</a:t>
            </a:r>
            <a:endParaRPr b="1" dirty="0">
              <a:solidFill>
                <a:schemeClr val="dk1"/>
              </a:solidFill>
            </a:endParaRPr>
          </a:p>
          <a:p>
            <a:pPr marL="457200" lvl="0" indent="0" algn="l" rtl="0">
              <a:spcBef>
                <a:spcPts val="1200"/>
              </a:spcBef>
              <a:spcAft>
                <a:spcPts val="0"/>
              </a:spcAft>
              <a:buNone/>
            </a:pPr>
            <a:r>
              <a:rPr lang="en" dirty="0">
                <a:solidFill>
                  <a:schemeClr val="dk1"/>
                </a:solidFill>
              </a:rPr>
              <a:t> </a:t>
            </a: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12" name="Google Shape;212;p36"/>
          <p:cNvPicPr preferRelativeResize="0"/>
          <p:nvPr/>
        </p:nvPicPr>
        <p:blipFill>
          <a:blip r:embed="rId3">
            <a:alphaModFix/>
          </a:blip>
          <a:stretch>
            <a:fillRect/>
          </a:stretch>
        </p:blipFill>
        <p:spPr>
          <a:xfrm>
            <a:off x="256309" y="423863"/>
            <a:ext cx="7511329" cy="42957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RESTful Web Services with JAX-RS</a:t>
            </a:r>
            <a:endParaRPr dirty="0"/>
          </a:p>
        </p:txBody>
      </p:sp>
      <p:sp>
        <p:nvSpPr>
          <p:cNvPr id="218" name="Google Shape;218;p37"/>
          <p:cNvSpPr txBox="1">
            <a:spLocks noGrp="1"/>
          </p:cNvSpPr>
          <p:nvPr>
            <p:ph idx="1"/>
          </p:nvPr>
        </p:nvSpPr>
        <p:spPr>
          <a:prstGeom prst="rect">
            <a:avLst/>
          </a:prstGeom>
        </p:spPr>
        <p:txBody>
          <a:bodyPr spcFirstLastPara="1" wrap="square" lIns="91425" tIns="91425" rIns="91425" bIns="91425" anchor="t" anchorCtr="0">
            <a:normAutofit/>
          </a:bodyPr>
          <a:lstStyle/>
          <a:p>
            <a:pPr>
              <a:spcBef>
                <a:spcPts val="0"/>
              </a:spcBef>
              <a:spcAft>
                <a:spcPts val="0"/>
              </a:spcAft>
            </a:pPr>
            <a:r>
              <a:rPr lang="en" b="1" dirty="0">
                <a:solidFill>
                  <a:schemeClr val="dk1"/>
                </a:solidFill>
              </a:rPr>
              <a:t>JAX-RS</a:t>
            </a:r>
            <a:r>
              <a:rPr lang="en" dirty="0">
                <a:solidFill>
                  <a:schemeClr val="dk1"/>
                </a:solidFill>
              </a:rPr>
              <a:t> is the Java API used to create RESTful web services.</a:t>
            </a:r>
            <a:endParaRPr dirty="0">
              <a:solidFill>
                <a:schemeClr val="dk1"/>
              </a:solidFill>
            </a:endParaRPr>
          </a:p>
          <a:p>
            <a:pPr>
              <a:spcBef>
                <a:spcPts val="1200"/>
              </a:spcBef>
              <a:spcAft>
                <a:spcPts val="0"/>
              </a:spcAft>
              <a:buClr>
                <a:schemeClr val="dk1"/>
              </a:buClr>
              <a:buSzPts val="1100"/>
            </a:pPr>
            <a:r>
              <a:rPr lang="en" dirty="0" smtClean="0">
                <a:solidFill>
                  <a:schemeClr val="dk1"/>
                </a:solidFill>
              </a:rPr>
              <a:t>By </a:t>
            </a:r>
            <a:r>
              <a:rPr lang="en" dirty="0">
                <a:solidFill>
                  <a:schemeClr val="dk1"/>
                </a:solidFill>
              </a:rPr>
              <a:t>implementing a web service layer, developers can abstract the front-end layer and create an application comprised of many loosely coupled components. </a:t>
            </a:r>
            <a:endParaRPr lang="en" dirty="0" smtClean="0">
              <a:solidFill>
                <a:schemeClr val="dk1"/>
              </a:solidFill>
            </a:endParaRPr>
          </a:p>
          <a:p>
            <a:pPr>
              <a:spcBef>
                <a:spcPts val="1200"/>
              </a:spcBef>
              <a:spcAft>
                <a:spcPts val="0"/>
              </a:spcAft>
              <a:buClr>
                <a:schemeClr val="dk1"/>
              </a:buClr>
              <a:buSzPts val="1100"/>
            </a:pPr>
            <a:r>
              <a:rPr lang="en" dirty="0" smtClean="0">
                <a:solidFill>
                  <a:schemeClr val="dk1"/>
                </a:solidFill>
              </a:rPr>
              <a:t>This </a:t>
            </a:r>
            <a:r>
              <a:rPr lang="en" dirty="0">
                <a:solidFill>
                  <a:schemeClr val="dk1"/>
                </a:solidFill>
              </a:rPr>
              <a:t>type of architecture is known as a </a:t>
            </a:r>
            <a:r>
              <a:rPr lang="en" b="1" dirty="0">
                <a:solidFill>
                  <a:schemeClr val="dk1"/>
                </a:solidFill>
              </a:rPr>
              <a:t>client-server</a:t>
            </a:r>
            <a:r>
              <a:rPr lang="en" dirty="0">
                <a:solidFill>
                  <a:schemeClr val="dk1"/>
                </a:solidFill>
              </a:rPr>
              <a:t> architecture, and it is a requirement for REST web services.</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Example: Call and Response</a:t>
            </a:r>
            <a:endParaRPr dirty="0"/>
          </a:p>
        </p:txBody>
      </p:sp>
      <p:sp>
        <p:nvSpPr>
          <p:cNvPr id="224" name="Google Shape;224;p38"/>
          <p:cNvSpPr txBox="1">
            <a:spLocks noGrp="1"/>
          </p:cNvSpPr>
          <p:nvPr>
            <p:ph type="body" idx="1"/>
          </p:nvPr>
        </p:nvSpPr>
        <p:spPr>
          <a:xfrm>
            <a:off x="540300" y="1436493"/>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API call</a:t>
            </a:r>
            <a:r>
              <a:rPr lang="en" dirty="0" smtClean="0"/>
              <a:t>: </a:t>
            </a:r>
            <a:endParaRPr dirty="0"/>
          </a:p>
          <a:p>
            <a:pPr marL="0" lvl="0" indent="0" algn="l" rtl="0">
              <a:spcBef>
                <a:spcPts val="1200"/>
              </a:spcBef>
              <a:spcAft>
                <a:spcPts val="0"/>
              </a:spcAft>
              <a:buNone/>
            </a:pPr>
            <a:r>
              <a:rPr lang="en" dirty="0"/>
              <a:t>curl </a:t>
            </a:r>
            <a:r>
              <a:rPr lang="en" dirty="0" smtClean="0"/>
              <a:t>localhost:8080/todo/api/items/1</a:t>
            </a:r>
          </a:p>
          <a:p>
            <a:pPr marL="0" lvl="0" indent="0">
              <a:spcBef>
                <a:spcPts val="1200"/>
              </a:spcBef>
              <a:buNone/>
            </a:pPr>
            <a:r>
              <a:rPr lang="en-US" dirty="0"/>
              <a:t>[</a:t>
            </a:r>
            <a:r>
              <a:rPr lang="en-US" dirty="0" err="1"/>
              <a:t>student@workstation</a:t>
            </a:r>
            <a:r>
              <a:rPr lang="en-US" dirty="0"/>
              <a:t> </a:t>
            </a:r>
            <a:r>
              <a:rPr lang="en-US" dirty="0" err="1"/>
              <a:t>todojee</a:t>
            </a:r>
            <a:r>
              <a:rPr lang="en-US" dirty="0"/>
              <a:t>]$ </a:t>
            </a:r>
            <a:r>
              <a:rPr lang="en-US" b="1" dirty="0"/>
              <a:t>curl localhost:8080/</a:t>
            </a:r>
            <a:r>
              <a:rPr lang="en-US" b="1" dirty="0" err="1"/>
              <a:t>todo</a:t>
            </a:r>
            <a:r>
              <a:rPr lang="en-US" b="1" dirty="0"/>
              <a:t>/</a:t>
            </a:r>
            <a:r>
              <a:rPr lang="en-US" b="1" dirty="0" err="1"/>
              <a:t>api</a:t>
            </a:r>
            <a:r>
              <a:rPr lang="en-US" b="1" dirty="0"/>
              <a:t>/items/1</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Json response:</a:t>
            </a:r>
            <a:endParaRPr dirty="0"/>
          </a:p>
          <a:p>
            <a:pPr marL="0" lvl="0" indent="0" algn="l" rtl="0">
              <a:spcBef>
                <a:spcPts val="1200"/>
              </a:spcBef>
              <a:spcAft>
                <a:spcPts val="1200"/>
              </a:spcAft>
              <a:buNone/>
            </a:pPr>
            <a:r>
              <a:rPr lang="en" dirty="0"/>
              <a:t>{"id":1,"description":"Pick up newspaper","done":false,"user":null}</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Use </a:t>
            </a:r>
            <a:r>
              <a:rPr lang="en" dirty="0"/>
              <a:t>annotations </a:t>
            </a:r>
            <a:endParaRPr dirty="0"/>
          </a:p>
        </p:txBody>
      </p:sp>
      <p:sp>
        <p:nvSpPr>
          <p:cNvPr id="61" name="Google Shape;61;p14"/>
          <p:cNvSpPr txBox="1">
            <a:spLocks noGrp="1"/>
          </p:cNvSpPr>
          <p:nvPr>
            <p:ph type="body" idx="1"/>
          </p:nvPr>
        </p:nvSpPr>
        <p:spPr>
          <a:xfrm>
            <a:off x="858982" y="1374148"/>
            <a:ext cx="7973318" cy="34164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dirty="0">
                <a:solidFill>
                  <a:schemeClr val="dk1"/>
                </a:solidFill>
              </a:rPr>
              <a:t>After the entity relationships are properly represented using class-level variables on the entity beans, developers use annotations to control JPA and properly map those entities and their </a:t>
            </a:r>
            <a:r>
              <a:rPr lang="en" b="1" dirty="0">
                <a:solidFill>
                  <a:schemeClr val="dk1"/>
                </a:solidFill>
              </a:rPr>
              <a:t>relationships</a:t>
            </a:r>
            <a:r>
              <a:rPr lang="en" dirty="0">
                <a:solidFill>
                  <a:schemeClr val="dk1"/>
                </a:solidFill>
              </a:rPr>
              <a:t> when retrieving data from the database.</a:t>
            </a: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What’s next?</a:t>
            </a:r>
            <a:endParaRPr lang="en-US" dirty="0"/>
          </a:p>
        </p:txBody>
      </p:sp>
      <p:sp>
        <p:nvSpPr>
          <p:cNvPr id="3" name="Text Placeholder 2"/>
          <p:cNvSpPr>
            <a:spLocks noGrp="1"/>
          </p:cNvSpPr>
          <p:nvPr>
            <p:ph type="body" idx="1"/>
          </p:nvPr>
        </p:nvSpPr>
        <p:spPr/>
        <p:txBody>
          <a:bodyPr/>
          <a:lstStyle/>
          <a:p>
            <a:endParaRPr lang="en-US" dirty="0" smtClean="0"/>
          </a:p>
          <a:p>
            <a:r>
              <a:rPr lang="en-US" dirty="0" smtClean="0"/>
              <a:t>Create </a:t>
            </a:r>
            <a:r>
              <a:rPr lang="en-US" dirty="0"/>
              <a:t>REST services with JAX-RS.</a:t>
            </a:r>
          </a:p>
          <a:p>
            <a:r>
              <a:rPr lang="en-US" dirty="0"/>
              <a:t>Consume REST web services.</a:t>
            </a:r>
          </a:p>
          <a:p>
            <a:r>
              <a:rPr lang="en-US" dirty="0"/>
              <a:t>Differentiate HTTP methods.</a:t>
            </a:r>
          </a:p>
          <a:p>
            <a:endParaRPr lang="en-US" dirty="0"/>
          </a:p>
        </p:txBody>
      </p:sp>
    </p:spTree>
    <p:extLst>
      <p:ext uri="{BB962C8B-B14F-4D97-AF65-F5344CB8AC3E}">
        <p14:creationId xmlns:p14="http://schemas.microsoft.com/office/powerpoint/2010/main" val="1151752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RESTful Web Services - step 1</a:t>
            </a:r>
            <a:endParaRPr/>
          </a:p>
          <a:p>
            <a:pPr marL="0" lvl="0" indent="0" algn="l" rtl="0">
              <a:spcBef>
                <a:spcPts val="0"/>
              </a:spcBef>
              <a:spcAft>
                <a:spcPts val="0"/>
              </a:spcAft>
              <a:buNone/>
            </a:pPr>
            <a:endParaRPr/>
          </a:p>
        </p:txBody>
      </p:sp>
      <p:sp>
        <p:nvSpPr>
          <p:cNvPr id="230" name="Google Shape;230;p3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1" name="Google Shape;231;p39"/>
          <p:cNvPicPr preferRelativeResize="0"/>
          <p:nvPr/>
        </p:nvPicPr>
        <p:blipFill>
          <a:blip r:embed="rId3">
            <a:alphaModFix/>
          </a:blip>
          <a:stretch>
            <a:fillRect/>
          </a:stretch>
        </p:blipFill>
        <p:spPr>
          <a:xfrm>
            <a:off x="2443775" y="1152475"/>
            <a:ext cx="3467100" cy="1419225"/>
          </a:xfrm>
          <a:prstGeom prst="rect">
            <a:avLst/>
          </a:prstGeom>
          <a:noFill/>
          <a:ln>
            <a:noFill/>
          </a:ln>
        </p:spPr>
      </p:pic>
      <p:pic>
        <p:nvPicPr>
          <p:cNvPr id="232" name="Google Shape;232;p39"/>
          <p:cNvPicPr preferRelativeResize="0"/>
          <p:nvPr/>
        </p:nvPicPr>
        <p:blipFill>
          <a:blip r:embed="rId4">
            <a:alphaModFix/>
          </a:blip>
          <a:stretch>
            <a:fillRect/>
          </a:stretch>
        </p:blipFill>
        <p:spPr>
          <a:xfrm>
            <a:off x="1238388" y="2944150"/>
            <a:ext cx="6353175" cy="256222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Creating RESTful Web Services - step 2</a:t>
            </a:r>
            <a:endParaRPr/>
          </a:p>
          <a:p>
            <a:pPr marL="0" lvl="0" indent="0" algn="l" rtl="0">
              <a:spcBef>
                <a:spcPts val="0"/>
              </a:spcBef>
              <a:spcAft>
                <a:spcPts val="0"/>
              </a:spcAft>
              <a:buNone/>
            </a:pPr>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Basic pojo class - Before</a:t>
            </a:r>
            <a:endParaRPr/>
          </a:p>
        </p:txBody>
      </p:sp>
      <p:sp>
        <p:nvSpPr>
          <p:cNvPr id="239" name="Google Shape;239;p40"/>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RESTful web service - After</a:t>
            </a:r>
            <a:endParaRPr/>
          </a:p>
        </p:txBody>
      </p:sp>
      <p:pic>
        <p:nvPicPr>
          <p:cNvPr id="240" name="Google Shape;240;p40"/>
          <p:cNvPicPr preferRelativeResize="0"/>
          <p:nvPr/>
        </p:nvPicPr>
        <p:blipFill>
          <a:blip r:embed="rId3">
            <a:alphaModFix/>
          </a:blip>
          <a:stretch>
            <a:fillRect/>
          </a:stretch>
        </p:blipFill>
        <p:spPr>
          <a:xfrm>
            <a:off x="1070575" y="2162425"/>
            <a:ext cx="2305050" cy="1276350"/>
          </a:xfrm>
          <a:prstGeom prst="rect">
            <a:avLst/>
          </a:prstGeom>
          <a:noFill/>
          <a:ln>
            <a:noFill/>
          </a:ln>
        </p:spPr>
      </p:pic>
      <p:pic>
        <p:nvPicPr>
          <p:cNvPr id="241" name="Google Shape;241;p40"/>
          <p:cNvPicPr preferRelativeResize="0"/>
          <p:nvPr/>
        </p:nvPicPr>
        <p:blipFill>
          <a:blip r:embed="rId4">
            <a:alphaModFix/>
          </a:blip>
          <a:stretch>
            <a:fillRect/>
          </a:stretch>
        </p:blipFill>
        <p:spPr>
          <a:xfrm>
            <a:off x="5298825" y="1866975"/>
            <a:ext cx="3067050" cy="22764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4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8" name="Google Shape;248;p41"/>
          <p:cNvPicPr preferRelativeResize="0"/>
          <p:nvPr/>
        </p:nvPicPr>
        <p:blipFill>
          <a:blip r:embed="rId3">
            <a:alphaModFix/>
          </a:blip>
          <a:stretch>
            <a:fillRect/>
          </a:stretch>
        </p:blipFill>
        <p:spPr>
          <a:xfrm>
            <a:off x="1262063" y="509588"/>
            <a:ext cx="6619875" cy="412432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4" name="Google Shape;254;p4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5" name="Google Shape;255;p42"/>
          <p:cNvPicPr preferRelativeResize="0"/>
          <p:nvPr/>
        </p:nvPicPr>
        <p:blipFill>
          <a:blip r:embed="rId3">
            <a:alphaModFix/>
          </a:blip>
          <a:stretch>
            <a:fillRect/>
          </a:stretch>
        </p:blipFill>
        <p:spPr>
          <a:xfrm>
            <a:off x="1266825" y="52388"/>
            <a:ext cx="6610350" cy="503872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method</a:t>
            </a:r>
            <a:endParaRPr/>
          </a:p>
        </p:txBody>
      </p:sp>
      <p:sp>
        <p:nvSpPr>
          <p:cNvPr id="261" name="Google Shape;261;p43"/>
          <p:cNvSpPr txBox="1">
            <a:spLocks noGrp="1"/>
          </p:cNvSpPr>
          <p:nvPr>
            <p:ph type="body" idx="1"/>
          </p:nvPr>
        </p:nvSpPr>
        <p:spPr>
          <a:xfrm>
            <a:off x="311700" y="131873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GET: The GET method retrieves data.</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POST: The POST method creates a new entity.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DELETE: The DELETE method removes an entity.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PUT: The PUT method updates an entity.</a:t>
            </a: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7" name="Google Shape;267;p4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8" name="Google Shape;268;p44"/>
          <p:cNvPicPr preferRelativeResize="0"/>
          <p:nvPr/>
        </p:nvPicPr>
        <p:blipFill>
          <a:blip r:embed="rId3">
            <a:alphaModFix/>
          </a:blip>
          <a:stretch>
            <a:fillRect/>
          </a:stretch>
        </p:blipFill>
        <p:spPr>
          <a:xfrm>
            <a:off x="768163" y="917575"/>
            <a:ext cx="6619875" cy="38862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Guided Exercise – Page 255</a:t>
            </a:r>
            <a:endParaRPr lang="en-US" dirty="0"/>
          </a:p>
        </p:txBody>
      </p:sp>
      <p:sp>
        <p:nvSpPr>
          <p:cNvPr id="3" name="Content Placeholder 2"/>
          <p:cNvSpPr>
            <a:spLocks noGrp="1"/>
          </p:cNvSpPr>
          <p:nvPr>
            <p:ph idx="1"/>
          </p:nvPr>
        </p:nvSpPr>
        <p:spPr/>
        <p:txBody>
          <a:bodyPr/>
          <a:lstStyle/>
          <a:p>
            <a:r>
              <a:rPr lang="en-US" dirty="0"/>
              <a:t>[</a:t>
            </a:r>
            <a:r>
              <a:rPr lang="en-US" dirty="0" err="1"/>
              <a:t>student@workstation</a:t>
            </a:r>
            <a:r>
              <a:rPr lang="en-US" dirty="0"/>
              <a:t> ~]$ </a:t>
            </a:r>
            <a:r>
              <a:rPr lang="en-US" b="1" dirty="0"/>
              <a:t>lab hello-rest </a:t>
            </a:r>
            <a:r>
              <a:rPr lang="en-US" b="1" dirty="0" smtClean="0"/>
              <a:t>setup</a:t>
            </a:r>
          </a:p>
          <a:p>
            <a:r>
              <a:rPr lang="en-US" b="1" dirty="0">
                <a:hlinkClick r:id="rId2"/>
              </a:rPr>
              <a:t>https://</a:t>
            </a:r>
            <a:r>
              <a:rPr lang="en-US" b="1" dirty="0" smtClean="0">
                <a:hlinkClick r:id="rId2"/>
              </a:rPr>
              <a:t>rha.ole.redhat.com/rha/app/courses/ad183-7.0/e25f4717-0494-4858-98d2-a93391a0cd40/pages/ch06s04</a:t>
            </a:r>
            <a:endParaRPr lang="en-US" b="1" dirty="0" smtClean="0"/>
          </a:p>
          <a:p>
            <a:endParaRPr lang="en-US" b="1" dirty="0"/>
          </a:p>
        </p:txBody>
      </p:sp>
    </p:spTree>
    <p:extLst>
      <p:ext uri="{BB962C8B-B14F-4D97-AF65-F5344CB8AC3E}">
        <p14:creationId xmlns:p14="http://schemas.microsoft.com/office/powerpoint/2010/main" val="407206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Consuming REST Services</a:t>
            </a:r>
            <a:endParaRPr/>
          </a:p>
        </p:txBody>
      </p:sp>
      <p:sp>
        <p:nvSpPr>
          <p:cNvPr id="274" name="Google Shape;274;p45"/>
          <p:cNvSpPr txBox="1">
            <a:spLocks noGrp="1"/>
          </p:cNvSpPr>
          <p:nvPr>
            <p:ph type="body" idx="1"/>
          </p:nvPr>
        </p:nvSpPr>
        <p:spPr>
          <a:xfrm>
            <a:off x="810490" y="1540402"/>
            <a:ext cx="802180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While curl and other basic HTTP request approaches offer a simpler and faster approach for interacting with and testing a REST service, many developers prefer to use language-specific libraries to programmatically interface with REST services to provide greater functionality and control of the requests and responses</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Client: The client creates instances of WebTargets.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WebTarget: The URL destination of a REST endpoint.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Response: The object containing the response from the service.</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GET API</a:t>
            </a:r>
            <a:endParaRPr/>
          </a:p>
        </p:txBody>
      </p:sp>
      <p:sp>
        <p:nvSpPr>
          <p:cNvPr id="280" name="Google Shape;280;p46"/>
          <p:cNvSpPr txBox="1">
            <a:spLocks noGrp="1"/>
          </p:cNvSpPr>
          <p:nvPr>
            <p:ph type="body" idx="1"/>
          </p:nvPr>
        </p:nvSpPr>
        <p:spPr>
          <a:xfrm>
            <a:off x="623400" y="1616602"/>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Client client = ClientBuilder.newBuilder().build();</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WebTarget webTarget = client.target("http://localhost:8080/todo/api");</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WebTarget itemTarget = webTarget.path("items/{id}").resolveTemplate("id", "1");</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Response response = itemTarget.request().get();</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Item foundItem = response.readEntity(Item.class);</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client.close();</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8" name="Google Shape;68;p15"/>
          <p:cNvPicPr preferRelativeResize="0"/>
          <p:nvPr/>
        </p:nvPicPr>
        <p:blipFill>
          <a:blip r:embed="rId3">
            <a:alphaModFix/>
          </a:blip>
          <a:stretch>
            <a:fillRect/>
          </a:stretch>
        </p:blipFill>
        <p:spPr>
          <a:xfrm>
            <a:off x="152400" y="467136"/>
            <a:ext cx="9144001" cy="4514029"/>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API with Authentication </a:t>
            </a:r>
            <a:endParaRPr/>
          </a:p>
        </p:txBody>
      </p:sp>
      <p:sp>
        <p:nvSpPr>
          <p:cNvPr id="286" name="Google Shape;286;p47"/>
          <p:cNvSpPr txBox="1">
            <a:spLocks noGrp="1"/>
          </p:cNvSpPr>
          <p:nvPr>
            <p:ph type="body" idx="1"/>
          </p:nvPr>
        </p:nvSpPr>
        <p:spPr>
          <a:xfrm>
            <a:off x="561108" y="1277165"/>
            <a:ext cx="8326609"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523"/>
              <a:buFont typeface="Arial"/>
              <a:buNone/>
            </a:pPr>
            <a:r>
              <a:rPr lang="en" sz="1355" dirty="0">
                <a:solidFill>
                  <a:srgbClr val="000000"/>
                </a:solidFill>
              </a:rPr>
              <a:t>String username = "redhat";</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String password = "Shadowman";</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String userpass = username + ":" + password;</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String encodedCred = new BASE64Encoder().encode(userpass.getBytes());</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Client client = ClientBuilder.newBuilder().build();</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WebTarget webTarget = client.target("http://localhost:8080/todo/api");</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WebTarget itemTarget = webTarget.path("items/{id}").resolveTemplate("id", "1");</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Response response = itemTarget.request().header("Authorization", "Basic " +</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encodedCred).get();</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Item foundItem = response.readEntity(Item.class);</a:t>
            </a:r>
            <a:endParaRPr sz="1355" dirty="0">
              <a:solidFill>
                <a:srgbClr val="000000"/>
              </a:solidFill>
            </a:endParaRPr>
          </a:p>
          <a:p>
            <a:pPr marL="0" lvl="0" indent="0" algn="l" rtl="0">
              <a:lnSpc>
                <a:spcPct val="95000"/>
              </a:lnSpc>
              <a:spcBef>
                <a:spcPts val="1200"/>
              </a:spcBef>
              <a:spcAft>
                <a:spcPts val="0"/>
              </a:spcAft>
              <a:buClr>
                <a:schemeClr val="dk1"/>
              </a:buClr>
              <a:buSzPts val="523"/>
              <a:buFont typeface="Arial"/>
              <a:buNone/>
            </a:pPr>
            <a:r>
              <a:rPr lang="en" sz="1355" dirty="0">
                <a:solidFill>
                  <a:srgbClr val="000000"/>
                </a:solidFill>
              </a:rPr>
              <a:t>client.close();</a:t>
            </a:r>
            <a:endParaRPr sz="1355" dirty="0">
              <a:solidFill>
                <a:srgbClr val="000000"/>
              </a:solidFill>
            </a:endParaRPr>
          </a:p>
          <a:p>
            <a:pPr marL="0" lvl="0" indent="0" algn="l" rtl="0">
              <a:lnSpc>
                <a:spcPct val="95000"/>
              </a:lnSpc>
              <a:spcBef>
                <a:spcPts val="1200"/>
              </a:spcBef>
              <a:spcAft>
                <a:spcPts val="1200"/>
              </a:spcAft>
              <a:buSzPts val="523"/>
              <a:buNone/>
            </a:pPr>
            <a:endParaRPr sz="1355" dirty="0">
              <a:solidFill>
                <a:srgbClr val="0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 Task 2 – Page 269</a:t>
            </a:r>
            <a:endParaRPr lang="en-US" dirty="0"/>
          </a:p>
        </p:txBody>
      </p:sp>
      <p:sp>
        <p:nvSpPr>
          <p:cNvPr id="4" name="Content Placeholder 3"/>
          <p:cNvSpPr>
            <a:spLocks noGrp="1"/>
          </p:cNvSpPr>
          <p:nvPr>
            <p:ph idx="1"/>
          </p:nvPr>
        </p:nvSpPr>
        <p:spPr/>
        <p:txBody>
          <a:bodyPr/>
          <a:lstStyle/>
          <a:p>
            <a:r>
              <a:rPr lang="en-US" dirty="0"/>
              <a:t>[</a:t>
            </a:r>
            <a:r>
              <a:rPr lang="en-US" dirty="0" err="1" smtClean="0"/>
              <a:t>student@workstation</a:t>
            </a:r>
            <a:r>
              <a:rPr lang="en-US" dirty="0" smtClean="0"/>
              <a:t> </a:t>
            </a:r>
            <a:r>
              <a:rPr lang="en-US" dirty="0"/>
              <a:t>~]$ </a:t>
            </a:r>
            <a:r>
              <a:rPr lang="en-US" b="1" dirty="0"/>
              <a:t>lab </a:t>
            </a:r>
            <a:r>
              <a:rPr lang="en-US" b="1" dirty="0" err="1"/>
              <a:t>todo</a:t>
            </a:r>
            <a:r>
              <a:rPr lang="en-US" b="1" dirty="0"/>
              <a:t>-rest </a:t>
            </a:r>
            <a:r>
              <a:rPr lang="en-US" b="1" dirty="0" smtClean="0"/>
              <a:t>setup</a:t>
            </a:r>
          </a:p>
          <a:p>
            <a:r>
              <a:rPr lang="en-US" b="1" dirty="0">
                <a:hlinkClick r:id="rId2"/>
              </a:rPr>
              <a:t>https://</a:t>
            </a:r>
            <a:r>
              <a:rPr lang="en-US" b="1" dirty="0" smtClean="0">
                <a:hlinkClick r:id="rId2"/>
              </a:rPr>
              <a:t>rha.ole.redhat.com/rha/app/courses/ad183-7.0/e25f4717-0494-4858-98d2-a93391a0cd40/pages/ch06s07</a:t>
            </a:r>
            <a:endParaRPr lang="en-US" b="1" dirty="0" smtClean="0"/>
          </a:p>
          <a:p>
            <a:endParaRPr lang="en-US" b="1" dirty="0"/>
          </a:p>
        </p:txBody>
      </p:sp>
    </p:spTree>
    <p:extLst>
      <p:ext uri="{BB962C8B-B14F-4D97-AF65-F5344CB8AC3E}">
        <p14:creationId xmlns:p14="http://schemas.microsoft.com/office/powerpoint/2010/main" val="314798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One-to-one Entity Relationship</a:t>
            </a:r>
            <a:endParaRPr/>
          </a:p>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665017" y="1540402"/>
            <a:ext cx="8222701"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solidFill>
                  <a:schemeClr val="dk1"/>
                </a:solidFill>
              </a:rPr>
              <a:t>Use the @OneToOne annotation when two entities relate to each other such that an instance of one entity only relates to a single instance of the other entity.</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One-to-one Entity Relationship</a:t>
            </a: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1" name="Google Shape;81;p17"/>
          <p:cNvPicPr preferRelativeResize="0"/>
          <p:nvPr/>
        </p:nvPicPr>
        <p:blipFill>
          <a:blip r:embed="rId3">
            <a:alphaModFix/>
          </a:blip>
          <a:stretch>
            <a:fillRect/>
          </a:stretch>
        </p:blipFill>
        <p:spPr>
          <a:xfrm>
            <a:off x="72938" y="1088600"/>
            <a:ext cx="8998125" cy="4372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DB Schema</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8"/>
          <p:cNvPicPr preferRelativeResize="0"/>
          <p:nvPr/>
        </p:nvPicPr>
        <p:blipFill>
          <a:blip r:embed="rId3">
            <a:alphaModFix/>
          </a:blip>
          <a:stretch>
            <a:fillRect/>
          </a:stretch>
        </p:blipFill>
        <p:spPr>
          <a:xfrm>
            <a:off x="5065563" y="84300"/>
            <a:ext cx="3971925" cy="4667250"/>
          </a:xfrm>
          <a:prstGeom prst="rect">
            <a:avLst/>
          </a:prstGeom>
          <a:noFill/>
          <a:ln>
            <a:noFill/>
          </a:ln>
        </p:spPr>
      </p:pic>
      <p:pic>
        <p:nvPicPr>
          <p:cNvPr id="89" name="Google Shape;89;p18"/>
          <p:cNvPicPr preferRelativeResize="0"/>
          <p:nvPr/>
        </p:nvPicPr>
        <p:blipFill>
          <a:blip r:embed="rId4">
            <a:alphaModFix/>
          </a:blip>
          <a:stretch>
            <a:fillRect/>
          </a:stretch>
        </p:blipFill>
        <p:spPr>
          <a:xfrm>
            <a:off x="55177" y="84300"/>
            <a:ext cx="5010396" cy="514349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One-to-many Entity Relationship</a:t>
            </a:r>
            <a:endParaRPr/>
          </a:p>
          <a:p>
            <a:pPr marL="0" lvl="0" indent="0" algn="l" rtl="0">
              <a:spcBef>
                <a:spcPts val="0"/>
              </a:spcBef>
              <a:spcAft>
                <a:spcPts val="0"/>
              </a:spcAft>
              <a:buNone/>
            </a:pPr>
            <a:endParaRPr/>
          </a:p>
        </p:txBody>
      </p:sp>
      <p:sp>
        <p:nvSpPr>
          <p:cNvPr id="111" name="Google Shape;111;p21"/>
          <p:cNvSpPr txBox="1">
            <a:spLocks noGrp="1"/>
          </p:cNvSpPr>
          <p:nvPr>
            <p:ph type="body" idx="1"/>
          </p:nvPr>
        </p:nvSpPr>
        <p:spPr>
          <a:xfrm>
            <a:off x="630382" y="1457275"/>
            <a:ext cx="8201918"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900" dirty="0">
                <a:solidFill>
                  <a:schemeClr val="dk1"/>
                </a:solidFill>
              </a:rPr>
              <a:t>Use the @OneToMany and @ManyToOne annotations to map a JPA relationship anytime two entities relate to each other such that one instance of one entity relates to potentially multiple instances of the other entity.</a:t>
            </a:r>
            <a:endParaRPr sz="1900" dirty="0">
              <a:solidFill>
                <a:schemeClr val="dk1"/>
              </a:solidFill>
            </a:endParaRPr>
          </a:p>
          <a:p>
            <a:pPr marL="0" lvl="0" indent="0" algn="l" rtl="0">
              <a:spcBef>
                <a:spcPts val="1200"/>
              </a:spcBef>
              <a:spcAft>
                <a:spcPts val="1200"/>
              </a:spcAft>
              <a:buNone/>
            </a:pPr>
            <a:endParaRPr sz="1900" dirty="0">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One-to-many Entity Relationship</a:t>
            </a:r>
            <a:endParaRPr/>
          </a:p>
        </p:txBody>
      </p:sp>
      <p:sp>
        <p:nvSpPr>
          <p:cNvPr id="95" name="Google Shape;95;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9"/>
          <p:cNvPicPr preferRelativeResize="0"/>
          <p:nvPr/>
        </p:nvPicPr>
        <p:blipFill>
          <a:blip r:embed="rId3">
            <a:alphaModFix/>
          </a:blip>
          <a:stretch>
            <a:fillRect/>
          </a:stretch>
        </p:blipFill>
        <p:spPr>
          <a:xfrm>
            <a:off x="311700" y="1274625"/>
            <a:ext cx="6915150" cy="3429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1258</TotalTime>
  <Words>1106</Words>
  <Application>Microsoft Office PowerPoint</Application>
  <PresentationFormat>On-screen Show (16:9)</PresentationFormat>
  <Paragraphs>106</Paragraphs>
  <Slides>41</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Retrospect</vt:lpstr>
      <vt:lpstr>Managing Entity Relationships</vt:lpstr>
      <vt:lpstr>Relational databases</vt:lpstr>
      <vt:lpstr>Use annotations </vt:lpstr>
      <vt:lpstr>PowerPoint Presentation</vt:lpstr>
      <vt:lpstr>One-to-one Entity Relationship </vt:lpstr>
      <vt:lpstr>One-to-one Entity Relationship</vt:lpstr>
      <vt:lpstr>DB Schema</vt:lpstr>
      <vt:lpstr>One-to-many Entity Relationship </vt:lpstr>
      <vt:lpstr>One-to-many Entity Relationship</vt:lpstr>
      <vt:lpstr>PowerPoint Presentation</vt:lpstr>
      <vt:lpstr>Tuning the Performance of Loading Relationship Data</vt:lpstr>
      <vt:lpstr>Tuning the Performance of Loading Relationship Data</vt:lpstr>
      <vt:lpstr>PowerPoint Presentation</vt:lpstr>
      <vt:lpstr>PowerPoint Presentation</vt:lpstr>
      <vt:lpstr>Using Lazy-Loading to Improve JPA Performance</vt:lpstr>
      <vt:lpstr>Lazy fetch</vt:lpstr>
      <vt:lpstr>Guided Exercise – Page 214</vt:lpstr>
      <vt:lpstr>Describing Many-to-many Entity Relationships </vt:lpstr>
      <vt:lpstr>Many-to-Many</vt:lpstr>
      <vt:lpstr>Using JPA Annotations to Map Many-to-many Relationships </vt:lpstr>
      <vt:lpstr>JPA Many-to-Many</vt:lpstr>
      <vt:lpstr>Lab Task 1 – Page 231</vt:lpstr>
      <vt:lpstr>Creating REST Services</vt:lpstr>
      <vt:lpstr>Web Services</vt:lpstr>
      <vt:lpstr>Webservices application architecture</vt:lpstr>
      <vt:lpstr>Types of Web Services</vt:lpstr>
      <vt:lpstr>PowerPoint Presentation</vt:lpstr>
      <vt:lpstr>RESTful Web Services with JAX-RS</vt:lpstr>
      <vt:lpstr>Example: Call and Response</vt:lpstr>
      <vt:lpstr>What’s next?</vt:lpstr>
      <vt:lpstr>Creating RESTful Web Services - step 1 </vt:lpstr>
      <vt:lpstr>Creating RESTful Web Services - step 2 </vt:lpstr>
      <vt:lpstr>PowerPoint Presentation</vt:lpstr>
      <vt:lpstr>PowerPoint Presentation</vt:lpstr>
      <vt:lpstr>Http method</vt:lpstr>
      <vt:lpstr>PowerPoint Presentation</vt:lpstr>
      <vt:lpstr>Guided Exercise – Page 255</vt:lpstr>
      <vt:lpstr>Consuming REST Services</vt:lpstr>
      <vt:lpstr>Calling GET API</vt:lpstr>
      <vt:lpstr>Calling API with Authentication </vt:lpstr>
      <vt:lpstr>Lab Task 2 – Page 269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Chapters 5&amp;6</dc:title>
  <cp:lastModifiedBy>Windows User</cp:lastModifiedBy>
  <cp:revision>45</cp:revision>
  <dcterms:modified xsi:type="dcterms:W3CDTF">2022-04-22T22:26:11Z</dcterms:modified>
</cp:coreProperties>
</file>