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85" r:id="rId2"/>
    <p:sldId id="287" r:id="rId3"/>
    <p:sldId id="258" r:id="rId4"/>
    <p:sldId id="267" r:id="rId5"/>
    <p:sldId id="288" r:id="rId6"/>
    <p:sldId id="289" r:id="rId7"/>
    <p:sldId id="263" r:id="rId8"/>
    <p:sldId id="257" r:id="rId9"/>
    <p:sldId id="262" r:id="rId10"/>
    <p:sldId id="259" r:id="rId11"/>
    <p:sldId id="261" r:id="rId12"/>
    <p:sldId id="290" r:id="rId13"/>
    <p:sldId id="260" r:id="rId14"/>
    <p:sldId id="264" r:id="rId15"/>
    <p:sldId id="266" r:id="rId16"/>
    <p:sldId id="291" r:id="rId17"/>
    <p:sldId id="292" r:id="rId18"/>
    <p:sldId id="293" r:id="rId19"/>
    <p:sldId id="272" r:id="rId20"/>
    <p:sldId id="273" r:id="rId21"/>
    <p:sldId id="274" r:id="rId22"/>
    <p:sldId id="268" r:id="rId23"/>
    <p:sldId id="275" r:id="rId24"/>
    <p:sldId id="269" r:id="rId25"/>
    <p:sldId id="277" r:id="rId26"/>
    <p:sldId id="278" r:id="rId27"/>
    <p:sldId id="270" r:id="rId28"/>
    <p:sldId id="279" r:id="rId29"/>
    <p:sldId id="280" r:id="rId30"/>
    <p:sldId id="271" r:id="rId31"/>
    <p:sldId id="281" r:id="rId32"/>
    <p:sldId id="282" r:id="rId33"/>
    <p:sldId id="283" r:id="rId34"/>
    <p:sldId id="284" r:id="rId35"/>
    <p:sldId id="27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6130E3-BAEE-488A-B6AC-077844BEDDE0}" v="2" dt="2023-02-14T01:36:11.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94" autoAdjust="0"/>
  </p:normalViewPr>
  <p:slideViewPr>
    <p:cSldViewPr>
      <p:cViewPr>
        <p:scale>
          <a:sx n="141" d="100"/>
          <a:sy n="141" d="100"/>
        </p:scale>
        <p:origin x="1344" y="-4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ien mohamed abdullah sharaf" userId="1d57972a-8c62-4efb-b106-ffe225cee9ae" providerId="ADAL" clId="{2F6130E3-BAEE-488A-B6AC-077844BEDDE0}"/>
    <pc:docChg chg="undo redo custSel addSld delSld modSld sldOrd">
      <pc:chgData name="hussien mohamed abdullah sharaf" userId="1d57972a-8c62-4efb-b106-ffe225cee9ae" providerId="ADAL" clId="{2F6130E3-BAEE-488A-B6AC-077844BEDDE0}" dt="2023-02-18T21:13:24.235" v="36" actId="14100"/>
      <pc:docMkLst>
        <pc:docMk/>
      </pc:docMkLst>
      <pc:sldChg chg="modSp add mod">
        <pc:chgData name="hussien mohamed abdullah sharaf" userId="1d57972a-8c62-4efb-b106-ffe225cee9ae" providerId="ADAL" clId="{2F6130E3-BAEE-488A-B6AC-077844BEDDE0}" dt="2023-02-14T01:36:11.256" v="6" actId="27636"/>
        <pc:sldMkLst>
          <pc:docMk/>
          <pc:sldMk cId="0" sldId="257"/>
        </pc:sldMkLst>
        <pc:spChg chg="mod">
          <ac:chgData name="hussien mohamed abdullah sharaf" userId="1d57972a-8c62-4efb-b106-ffe225cee9ae" providerId="ADAL" clId="{2F6130E3-BAEE-488A-B6AC-077844BEDDE0}" dt="2023-02-14T01:36:11.256" v="6" actId="27636"/>
          <ac:spMkLst>
            <pc:docMk/>
            <pc:sldMk cId="0" sldId="257"/>
            <ac:spMk id="3" creationId="{00000000-0000-0000-0000-000000000000}"/>
          </ac:spMkLst>
        </pc:spChg>
      </pc:sldChg>
      <pc:sldChg chg="modSp add mod">
        <pc:chgData name="hussien mohamed abdullah sharaf" userId="1d57972a-8c62-4efb-b106-ffe225cee9ae" providerId="ADAL" clId="{2F6130E3-BAEE-488A-B6AC-077844BEDDE0}" dt="2023-02-14T01:36:11.231" v="4" actId="27636"/>
        <pc:sldMkLst>
          <pc:docMk/>
          <pc:sldMk cId="0" sldId="258"/>
        </pc:sldMkLst>
        <pc:spChg chg="mod">
          <ac:chgData name="hussien mohamed abdullah sharaf" userId="1d57972a-8c62-4efb-b106-ffe225cee9ae" providerId="ADAL" clId="{2F6130E3-BAEE-488A-B6AC-077844BEDDE0}" dt="2023-02-14T01:36:11.231" v="4" actId="27636"/>
          <ac:spMkLst>
            <pc:docMk/>
            <pc:sldMk cId="0" sldId="258"/>
            <ac:spMk id="2" creationId="{00000000-0000-0000-0000-000000000000}"/>
          </ac:spMkLst>
        </pc:spChg>
      </pc:sldChg>
      <pc:sldChg chg="add">
        <pc:chgData name="hussien mohamed abdullah sharaf" userId="1d57972a-8c62-4efb-b106-ffe225cee9ae" providerId="ADAL" clId="{2F6130E3-BAEE-488A-B6AC-077844BEDDE0}" dt="2023-02-14T01:36:11.007" v="3"/>
        <pc:sldMkLst>
          <pc:docMk/>
          <pc:sldMk cId="0" sldId="259"/>
        </pc:sldMkLst>
      </pc:sldChg>
      <pc:sldChg chg="add">
        <pc:chgData name="hussien mohamed abdullah sharaf" userId="1d57972a-8c62-4efb-b106-ffe225cee9ae" providerId="ADAL" clId="{2F6130E3-BAEE-488A-B6AC-077844BEDDE0}" dt="2023-02-14T01:36:11.007" v="3"/>
        <pc:sldMkLst>
          <pc:docMk/>
          <pc:sldMk cId="0" sldId="260"/>
        </pc:sldMkLst>
      </pc:sldChg>
      <pc:sldChg chg="add">
        <pc:chgData name="hussien mohamed abdullah sharaf" userId="1d57972a-8c62-4efb-b106-ffe225cee9ae" providerId="ADAL" clId="{2F6130E3-BAEE-488A-B6AC-077844BEDDE0}" dt="2023-02-14T01:36:11.007" v="3"/>
        <pc:sldMkLst>
          <pc:docMk/>
          <pc:sldMk cId="0" sldId="261"/>
        </pc:sldMkLst>
      </pc:sldChg>
      <pc:sldChg chg="add">
        <pc:chgData name="hussien mohamed abdullah sharaf" userId="1d57972a-8c62-4efb-b106-ffe225cee9ae" providerId="ADAL" clId="{2F6130E3-BAEE-488A-B6AC-077844BEDDE0}" dt="2023-02-14T01:36:11.007" v="3"/>
        <pc:sldMkLst>
          <pc:docMk/>
          <pc:sldMk cId="0" sldId="262"/>
        </pc:sldMkLst>
      </pc:sldChg>
      <pc:sldChg chg="add">
        <pc:chgData name="hussien mohamed abdullah sharaf" userId="1d57972a-8c62-4efb-b106-ffe225cee9ae" providerId="ADAL" clId="{2F6130E3-BAEE-488A-B6AC-077844BEDDE0}" dt="2023-02-14T01:36:11.007" v="3"/>
        <pc:sldMkLst>
          <pc:docMk/>
          <pc:sldMk cId="0" sldId="263"/>
        </pc:sldMkLst>
      </pc:sldChg>
      <pc:sldChg chg="modSp add mod">
        <pc:chgData name="hussien mohamed abdullah sharaf" userId="1d57972a-8c62-4efb-b106-ffe225cee9ae" providerId="ADAL" clId="{2F6130E3-BAEE-488A-B6AC-077844BEDDE0}" dt="2023-02-18T21:13:24.235" v="36" actId="14100"/>
        <pc:sldMkLst>
          <pc:docMk/>
          <pc:sldMk cId="0" sldId="264"/>
        </pc:sldMkLst>
        <pc:spChg chg="mod">
          <ac:chgData name="hussien mohamed abdullah sharaf" userId="1d57972a-8c62-4efb-b106-ffe225cee9ae" providerId="ADAL" clId="{2F6130E3-BAEE-488A-B6AC-077844BEDDE0}" dt="2023-02-18T21:13:24.235" v="36" actId="14100"/>
          <ac:spMkLst>
            <pc:docMk/>
            <pc:sldMk cId="0" sldId="264"/>
            <ac:spMk id="20" creationId="{00000000-0000-0000-0000-000000000000}"/>
          </ac:spMkLst>
        </pc:spChg>
      </pc:sldChg>
      <pc:sldChg chg="modSp add mod">
        <pc:chgData name="hussien mohamed abdullah sharaf" userId="1d57972a-8c62-4efb-b106-ffe225cee9ae" providerId="ADAL" clId="{2F6130E3-BAEE-488A-B6AC-077844BEDDE0}" dt="2023-02-14T01:36:11.281" v="7" actId="27636"/>
        <pc:sldMkLst>
          <pc:docMk/>
          <pc:sldMk cId="0" sldId="266"/>
        </pc:sldMkLst>
        <pc:spChg chg="mod">
          <ac:chgData name="hussien mohamed abdullah sharaf" userId="1d57972a-8c62-4efb-b106-ffe225cee9ae" providerId="ADAL" clId="{2F6130E3-BAEE-488A-B6AC-077844BEDDE0}" dt="2023-02-14T01:36:11.281" v="7" actId="27636"/>
          <ac:spMkLst>
            <pc:docMk/>
            <pc:sldMk cId="0" sldId="266"/>
            <ac:spMk id="2" creationId="{00000000-0000-0000-0000-000000000000}"/>
          </ac:spMkLst>
        </pc:spChg>
      </pc:sldChg>
      <pc:sldChg chg="modSp add mod">
        <pc:chgData name="hussien mohamed abdullah sharaf" userId="1d57972a-8c62-4efb-b106-ffe225cee9ae" providerId="ADAL" clId="{2F6130E3-BAEE-488A-B6AC-077844BEDDE0}" dt="2023-02-14T01:37:43.887" v="12" actId="14100"/>
        <pc:sldMkLst>
          <pc:docMk/>
          <pc:sldMk cId="0" sldId="267"/>
        </pc:sldMkLst>
        <pc:spChg chg="mod">
          <ac:chgData name="hussien mohamed abdullah sharaf" userId="1d57972a-8c62-4efb-b106-ffe225cee9ae" providerId="ADAL" clId="{2F6130E3-BAEE-488A-B6AC-077844BEDDE0}" dt="2023-02-14T01:36:11.236" v="5" actId="27636"/>
          <ac:spMkLst>
            <pc:docMk/>
            <pc:sldMk cId="0" sldId="267"/>
            <ac:spMk id="4" creationId="{00000000-0000-0000-0000-000000000000}"/>
          </ac:spMkLst>
        </pc:spChg>
        <pc:spChg chg="mod">
          <ac:chgData name="hussien mohamed abdullah sharaf" userId="1d57972a-8c62-4efb-b106-ffe225cee9ae" providerId="ADAL" clId="{2F6130E3-BAEE-488A-B6AC-077844BEDDE0}" dt="2023-02-14T01:36:31.801" v="9" actId="207"/>
          <ac:spMkLst>
            <pc:docMk/>
            <pc:sldMk cId="0" sldId="267"/>
            <ac:spMk id="6" creationId="{00000000-0000-0000-0000-000000000000}"/>
          </ac:spMkLst>
        </pc:spChg>
        <pc:picChg chg="mod">
          <ac:chgData name="hussien mohamed abdullah sharaf" userId="1d57972a-8c62-4efb-b106-ffe225cee9ae" providerId="ADAL" clId="{2F6130E3-BAEE-488A-B6AC-077844BEDDE0}" dt="2023-02-14T01:37:43.887" v="12" actId="14100"/>
          <ac:picMkLst>
            <pc:docMk/>
            <pc:sldMk cId="0" sldId="267"/>
            <ac:picMk id="1026" creationId="{00000000-0000-0000-0000-000000000000}"/>
          </ac:picMkLst>
        </pc:picChg>
        <pc:picChg chg="mod">
          <ac:chgData name="hussien mohamed abdullah sharaf" userId="1d57972a-8c62-4efb-b106-ffe225cee9ae" providerId="ADAL" clId="{2F6130E3-BAEE-488A-B6AC-077844BEDDE0}" dt="2023-02-14T01:37:43.887" v="12" actId="14100"/>
          <ac:picMkLst>
            <pc:docMk/>
            <pc:sldMk cId="0" sldId="267"/>
            <ac:picMk id="1027" creationId="{00000000-0000-0000-0000-000000000000}"/>
          </ac:picMkLst>
        </pc:picChg>
      </pc:sldChg>
      <pc:sldChg chg="delSp modSp mod">
        <pc:chgData name="hussien mohamed abdullah sharaf" userId="1d57972a-8c62-4efb-b106-ffe225cee9ae" providerId="ADAL" clId="{2F6130E3-BAEE-488A-B6AC-077844BEDDE0}" dt="2023-02-14T01:40:32.337" v="27" actId="1076"/>
        <pc:sldMkLst>
          <pc:docMk/>
          <pc:sldMk cId="0" sldId="272"/>
        </pc:sldMkLst>
        <pc:spChg chg="mod">
          <ac:chgData name="hussien mohamed abdullah sharaf" userId="1d57972a-8c62-4efb-b106-ffe225cee9ae" providerId="ADAL" clId="{2F6130E3-BAEE-488A-B6AC-077844BEDDE0}" dt="2023-02-14T01:40:10.019" v="22" actId="2711"/>
          <ac:spMkLst>
            <pc:docMk/>
            <pc:sldMk cId="0" sldId="272"/>
            <ac:spMk id="7" creationId="{00000000-0000-0000-0000-000000000000}"/>
          </ac:spMkLst>
        </pc:spChg>
        <pc:spChg chg="mod">
          <ac:chgData name="hussien mohamed abdullah sharaf" userId="1d57972a-8c62-4efb-b106-ffe225cee9ae" providerId="ADAL" clId="{2F6130E3-BAEE-488A-B6AC-077844BEDDE0}" dt="2023-02-14T01:40:32.337" v="27" actId="1076"/>
          <ac:spMkLst>
            <pc:docMk/>
            <pc:sldMk cId="0" sldId="272"/>
            <ac:spMk id="9" creationId="{00000000-0000-0000-0000-000000000000}"/>
          </ac:spMkLst>
        </pc:spChg>
        <pc:spChg chg="del">
          <ac:chgData name="hussien mohamed abdullah sharaf" userId="1d57972a-8c62-4efb-b106-ffe225cee9ae" providerId="ADAL" clId="{2F6130E3-BAEE-488A-B6AC-077844BEDDE0}" dt="2023-02-14T01:39:44.064" v="20" actId="478"/>
          <ac:spMkLst>
            <pc:docMk/>
            <pc:sldMk cId="0" sldId="272"/>
            <ac:spMk id="11" creationId="{4F132C75-6E01-4041-9002-409BC69FE266}"/>
          </ac:spMkLst>
        </pc:spChg>
        <pc:spChg chg="del">
          <ac:chgData name="hussien mohamed abdullah sharaf" userId="1d57972a-8c62-4efb-b106-ffe225cee9ae" providerId="ADAL" clId="{2F6130E3-BAEE-488A-B6AC-077844BEDDE0}" dt="2023-02-14T01:40:18.228" v="23" actId="478"/>
          <ac:spMkLst>
            <pc:docMk/>
            <pc:sldMk cId="0" sldId="272"/>
            <ac:spMk id="13" creationId="{4625522A-BC8A-4914-A6B1-8F75C81EBC1A}"/>
          </ac:spMkLst>
        </pc:spChg>
      </pc:sldChg>
      <pc:sldChg chg="add ord">
        <pc:chgData name="hussien mohamed abdullah sharaf" userId="1d57972a-8c62-4efb-b106-ffe225cee9ae" providerId="ADAL" clId="{2F6130E3-BAEE-488A-B6AC-077844BEDDE0}" dt="2023-02-14T01:35:43.449" v="2"/>
        <pc:sldMkLst>
          <pc:docMk/>
          <pc:sldMk cId="0" sldId="285"/>
        </pc:sldMkLst>
      </pc:sldChg>
      <pc:sldChg chg="add del">
        <pc:chgData name="hussien mohamed abdullah sharaf" userId="1d57972a-8c62-4efb-b106-ffe225cee9ae" providerId="ADAL" clId="{2F6130E3-BAEE-488A-B6AC-077844BEDDE0}" dt="2023-02-14T01:39:16.599" v="17" actId="47"/>
        <pc:sldMkLst>
          <pc:docMk/>
          <pc:sldMk cId="0" sldId="286"/>
        </pc:sldMkLst>
      </pc:sldChg>
      <pc:sldChg chg="modSp add mod">
        <pc:chgData name="hussien mohamed abdullah sharaf" userId="1d57972a-8c62-4efb-b106-ffe225cee9ae" providerId="ADAL" clId="{2F6130E3-BAEE-488A-B6AC-077844BEDDE0}" dt="2023-02-14T01:38:45.206" v="16" actId="27636"/>
        <pc:sldMkLst>
          <pc:docMk/>
          <pc:sldMk cId="665169129" sldId="287"/>
        </pc:sldMkLst>
        <pc:spChg chg="mod">
          <ac:chgData name="hussien mohamed abdullah sharaf" userId="1d57972a-8c62-4efb-b106-ffe225cee9ae" providerId="ADAL" clId="{2F6130E3-BAEE-488A-B6AC-077844BEDDE0}" dt="2023-02-14T01:38:45.206" v="16" actId="27636"/>
          <ac:spMkLst>
            <pc:docMk/>
            <pc:sldMk cId="665169129" sldId="287"/>
            <ac:spMk id="3" creationId="{364B5E22-8863-48EC-8F72-DAEBD02F7F9D}"/>
          </ac:spMkLst>
        </pc:spChg>
      </pc:sldChg>
      <pc:sldChg chg="add">
        <pc:chgData name="hussien mohamed abdullah sharaf" userId="1d57972a-8c62-4efb-b106-ffe225cee9ae" providerId="ADAL" clId="{2F6130E3-BAEE-488A-B6AC-077844BEDDE0}" dt="2023-02-14T01:36:11.007" v="3"/>
        <pc:sldMkLst>
          <pc:docMk/>
          <pc:sldMk cId="590991311" sldId="288"/>
        </pc:sldMkLst>
      </pc:sldChg>
      <pc:sldChg chg="addSp delSp modSp add mod">
        <pc:chgData name="hussien mohamed abdullah sharaf" userId="1d57972a-8c62-4efb-b106-ffe225cee9ae" providerId="ADAL" clId="{2F6130E3-BAEE-488A-B6AC-077844BEDDE0}" dt="2023-02-18T21:10:51.124" v="35" actId="478"/>
        <pc:sldMkLst>
          <pc:docMk/>
          <pc:sldMk cId="0" sldId="289"/>
        </pc:sldMkLst>
        <pc:spChg chg="mod">
          <ac:chgData name="hussien mohamed abdullah sharaf" userId="1d57972a-8c62-4efb-b106-ffe225cee9ae" providerId="ADAL" clId="{2F6130E3-BAEE-488A-B6AC-077844BEDDE0}" dt="2023-02-18T21:10:46.099" v="33" actId="1076"/>
          <ac:spMkLst>
            <pc:docMk/>
            <pc:sldMk cId="0" sldId="289"/>
            <ac:spMk id="2"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8"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11"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18"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19" creationId="{00000000-0000-0000-0000-000000000000}"/>
          </ac:spMkLst>
        </pc:spChg>
        <pc:spChg chg="add del mod">
          <ac:chgData name="hussien mohamed abdullah sharaf" userId="1d57972a-8c62-4efb-b106-ffe225cee9ae" providerId="ADAL" clId="{2F6130E3-BAEE-488A-B6AC-077844BEDDE0}" dt="2023-02-18T21:10:51.124" v="35" actId="478"/>
          <ac:spMkLst>
            <pc:docMk/>
            <pc:sldMk cId="0" sldId="289"/>
            <ac:spMk id="20"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21"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23"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25"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27"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28"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29" creationId="{00000000-0000-0000-0000-000000000000}"/>
          </ac:spMkLst>
        </pc:spChg>
        <pc:spChg chg="mod">
          <ac:chgData name="hussien mohamed abdullah sharaf" userId="1d57972a-8c62-4efb-b106-ffe225cee9ae" providerId="ADAL" clId="{2F6130E3-BAEE-488A-B6AC-077844BEDDE0}" dt="2023-02-18T21:10:46.099" v="33" actId="1076"/>
          <ac:spMkLst>
            <pc:docMk/>
            <pc:sldMk cId="0" sldId="289"/>
            <ac:spMk id="30" creationId="{00000000-0000-0000-0000-000000000000}"/>
          </ac:spMkLst>
        </pc:spChg>
      </pc:sldChg>
      <pc:sldChg chg="add">
        <pc:chgData name="hussien mohamed abdullah sharaf" userId="1d57972a-8c62-4efb-b106-ffe225cee9ae" providerId="ADAL" clId="{2F6130E3-BAEE-488A-B6AC-077844BEDDE0}" dt="2023-02-14T01:36:11.007" v="3"/>
        <pc:sldMkLst>
          <pc:docMk/>
          <pc:sldMk cId="0" sldId="290"/>
        </pc:sldMkLst>
      </pc:sldChg>
      <pc:sldChg chg="add">
        <pc:chgData name="hussien mohamed abdullah sharaf" userId="1d57972a-8c62-4efb-b106-ffe225cee9ae" providerId="ADAL" clId="{2F6130E3-BAEE-488A-B6AC-077844BEDDE0}" dt="2023-02-14T01:36:11.007" v="3"/>
        <pc:sldMkLst>
          <pc:docMk/>
          <pc:sldMk cId="0" sldId="291"/>
        </pc:sldMkLst>
      </pc:sldChg>
      <pc:sldChg chg="modSp add mod">
        <pc:chgData name="hussien mohamed abdullah sharaf" userId="1d57972a-8c62-4efb-b106-ffe225cee9ae" providerId="ADAL" clId="{2F6130E3-BAEE-488A-B6AC-077844BEDDE0}" dt="2023-02-14T01:36:11.316" v="8" actId="27636"/>
        <pc:sldMkLst>
          <pc:docMk/>
          <pc:sldMk cId="0" sldId="292"/>
        </pc:sldMkLst>
        <pc:spChg chg="mod">
          <ac:chgData name="hussien mohamed abdullah sharaf" userId="1d57972a-8c62-4efb-b106-ffe225cee9ae" providerId="ADAL" clId="{2F6130E3-BAEE-488A-B6AC-077844BEDDE0}" dt="2023-02-14T01:36:11.316" v="8" actId="27636"/>
          <ac:spMkLst>
            <pc:docMk/>
            <pc:sldMk cId="0" sldId="292"/>
            <ac:spMk id="3" creationId="{00000000-0000-0000-0000-000000000000}"/>
          </ac:spMkLst>
        </pc:spChg>
      </pc:sldChg>
      <pc:sldChg chg="modSp add mod">
        <pc:chgData name="hussien mohamed abdullah sharaf" userId="1d57972a-8c62-4efb-b106-ffe225cee9ae" providerId="ADAL" clId="{2F6130E3-BAEE-488A-B6AC-077844BEDDE0}" dt="2023-02-14T01:40:46.779" v="30" actId="403"/>
        <pc:sldMkLst>
          <pc:docMk/>
          <pc:sldMk cId="0" sldId="293"/>
        </pc:sldMkLst>
        <pc:spChg chg="mod">
          <ac:chgData name="hussien mohamed abdullah sharaf" userId="1d57972a-8c62-4efb-b106-ffe225cee9ae" providerId="ADAL" clId="{2F6130E3-BAEE-488A-B6AC-077844BEDDE0}" dt="2023-02-14T01:40:46.779" v="30" actId="403"/>
          <ac:spMkLst>
            <pc:docMk/>
            <pc:sldMk cId="0" sldId="293"/>
            <ac:spMk id="4" creationId="{00000000-0000-0000-0000-000000000000}"/>
          </ac:spMkLst>
        </pc:spChg>
      </pc:sldChg>
      <pc:sldChg chg="modSp add del mod">
        <pc:chgData name="hussien mohamed abdullah sharaf" userId="1d57972a-8c62-4efb-b106-ffe225cee9ae" providerId="ADAL" clId="{2F6130E3-BAEE-488A-B6AC-077844BEDDE0}" dt="2023-02-14T01:40:36.839" v="28" actId="47"/>
        <pc:sldMkLst>
          <pc:docMk/>
          <pc:sldMk cId="3230546789" sldId="294"/>
        </pc:sldMkLst>
        <pc:spChg chg="mod">
          <ac:chgData name="hussien mohamed abdullah sharaf" userId="1d57972a-8c62-4efb-b106-ffe225cee9ae" providerId="ADAL" clId="{2F6130E3-BAEE-488A-B6AC-077844BEDDE0}" dt="2023-02-14T01:39:35.467" v="19" actId="122"/>
          <ac:spMkLst>
            <pc:docMk/>
            <pc:sldMk cId="3230546789" sldId="294"/>
            <ac:spMk id="2" creationId="{A40962B0-6264-EEC3-E6CA-B3558D827B2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6A672F-1EA9-42BD-84E7-F15C6F6B1A5D}" type="datetimeFigureOut">
              <a:rPr lang="en-US" smtClean="0"/>
              <a:pPr/>
              <a:t>5/22/23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93C8EF-8D40-4187-829F-C9F3841817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5/22/23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5/22/23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5/22/23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5/22/23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5/22/23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en.wikipedia.org/wiki/G" TargetMode="External"/><Relationship Id="rId13" Type="http://schemas.openxmlformats.org/officeDocument/2006/relationships/hyperlink" Target="http://en.wikipedia.org/wiki/Z" TargetMode="External"/><Relationship Id="rId3" Type="http://schemas.openxmlformats.org/officeDocument/2006/relationships/hyperlink" Target="http://en.wikipedia.org/wiki/B" TargetMode="External"/><Relationship Id="rId7" Type="http://schemas.openxmlformats.org/officeDocument/2006/relationships/hyperlink" Target="http://en.wikipedia.org/wiki/F" TargetMode="External"/><Relationship Id="rId12" Type="http://schemas.openxmlformats.org/officeDocument/2006/relationships/hyperlink" Target="http://en.wikipedia.org/wiki/Y" TargetMode="External"/><Relationship Id="rId2" Type="http://schemas.openxmlformats.org/officeDocument/2006/relationships/hyperlink" Target="http://en.wikipedia.org/wiki/A" TargetMode="External"/><Relationship Id="rId1" Type="http://schemas.openxmlformats.org/officeDocument/2006/relationships/slideLayout" Target="../slideLayouts/slideLayout2.xml"/><Relationship Id="rId6" Type="http://schemas.openxmlformats.org/officeDocument/2006/relationships/hyperlink" Target="http://en.wikipedia.org/wiki/E" TargetMode="External"/><Relationship Id="rId11" Type="http://schemas.openxmlformats.org/officeDocument/2006/relationships/hyperlink" Target="http://en.wikipedia.org/wiki/X" TargetMode="External"/><Relationship Id="rId5" Type="http://schemas.openxmlformats.org/officeDocument/2006/relationships/hyperlink" Target="http://en.wikipedia.org/wiki/D" TargetMode="External"/><Relationship Id="rId10" Type="http://schemas.openxmlformats.org/officeDocument/2006/relationships/hyperlink" Target="http://en.wikipedia.org/wiki/W" TargetMode="External"/><Relationship Id="rId4" Type="http://schemas.openxmlformats.org/officeDocument/2006/relationships/hyperlink" Target="http://en.wikipedia.org/wiki/C" TargetMode="External"/><Relationship Id="rId9" Type="http://schemas.openxmlformats.org/officeDocument/2006/relationships/hyperlink" Target="http://en.wikipedia.org/wiki/H"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3600"/>
            <a:ext cx="7851648" cy="1600200"/>
          </a:xfrm>
          <a:prstGeom prst="rect">
            <a:avLst/>
          </a:prstGeom>
          <a:ln>
            <a:noFill/>
          </a:ln>
        </p:spPr>
        <p:txBody>
          <a:bodyPr vert="horz" lIns="0" tIns="0" rIns="18288" bIns="0" anchor="b">
            <a:normAutofit fontScale="92500" lnSpcReduction="20000"/>
            <a:scene3d>
              <a:camera prst="orthographicFront"/>
              <a:lightRig rig="freezing" dir="t">
                <a:rot lat="0" lon="0" rev="5640000"/>
              </a:lightRig>
            </a:scene3d>
            <a:sp3d prstMaterial="flat">
              <a:bevelT w="38100" h="38100"/>
              <a:contourClr>
                <a:schemeClr val="tx2"/>
              </a:contourClr>
            </a:sp3d>
          </a:bodyPr>
          <a:lstStyle/>
          <a:p>
            <a:pPr algn="ctr">
              <a:defRPr/>
            </a:pPr>
            <a:r>
              <a:rPr lang="en-US" sz="6600" b="1" cap="all" dirty="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38100" dist="38100" dir="2700000" algn="tl">
                    <a:srgbClr val="000000">
                      <a:alpha val="43137"/>
                    </a:srgbClr>
                  </a:outerShdw>
                </a:effectLst>
                <a:latin typeface="Franklin Gothic Book"/>
                <a:ea typeface="+mj-ea"/>
                <a:cs typeface="+mj-cs"/>
              </a:rPr>
              <a:t>Introduction to Computer Security</a:t>
            </a:r>
            <a:endParaRPr kumimoji="0" lang="en-US" sz="6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Bookman Old Style" pitchFamily="18" charset="0"/>
              <a:ea typeface="+mj-ea"/>
              <a:cs typeface="+mj-cs"/>
            </a:endParaRPr>
          </a:p>
        </p:txBody>
      </p:sp>
      <p:sp>
        <p:nvSpPr>
          <p:cNvPr id="7" name="Subtitle 6"/>
          <p:cNvSpPr>
            <a:spLocks noGrp="1"/>
          </p:cNvSpPr>
          <p:nvPr>
            <p:ph type="subTitle" idx="1"/>
          </p:nvPr>
        </p:nvSpPr>
        <p:spPr>
          <a:xfrm>
            <a:off x="457200" y="4953000"/>
            <a:ext cx="7854696" cy="1905000"/>
          </a:xfrm>
        </p:spPr>
        <p:txBody>
          <a:bodyPr>
            <a:noAutofit/>
          </a:bodyPr>
          <a:lstStyle/>
          <a:p>
            <a:pPr algn="l"/>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anose="03060802040406070304" pitchFamily="66" charset="0"/>
              </a:rPr>
              <a:t>By:</a:t>
            </a:r>
          </a:p>
          <a:p>
            <a:pPr algn="l"/>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anose="03060802040406070304" pitchFamily="66" charset="0"/>
              </a:rPr>
              <a:t>Dr. </a:t>
            </a:r>
            <a:r>
              <a:rPr lang="en-US" sz="5400" b="1" dirty="0" err="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anose="03060802040406070304" pitchFamily="66" charset="0"/>
              </a:rPr>
              <a:t>Hussien</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anose="03060802040406070304" pitchFamily="66" charset="0"/>
              </a:rPr>
              <a:t> M. Sharaf</a:t>
            </a:r>
          </a:p>
        </p:txBody>
      </p:sp>
      <p:sp>
        <p:nvSpPr>
          <p:cNvPr id="10" name="Title 1"/>
          <p:cNvSpPr txBox="1">
            <a:spLocks/>
          </p:cNvSpPr>
          <p:nvPr/>
        </p:nvSpPr>
        <p:spPr>
          <a:xfrm>
            <a:off x="304800" y="3581400"/>
            <a:ext cx="7086600" cy="1219200"/>
          </a:xfrm>
          <a:prstGeom prst="rect">
            <a:avLst/>
          </a:prstGeom>
        </p:spPr>
        <p:txBody>
          <a:bodyPr vert="horz" anchor="b">
            <a:normAutofit/>
            <a:scene3d>
              <a:camera prst="orthographicFront"/>
              <a:lightRig rig="soft" dir="t"/>
            </a:scene3d>
            <a:sp3d prstMaterial="softEdge">
              <a:bevelT w="25400" h="25400"/>
            </a:sp3d>
          </a:bodyPr>
          <a:lstStyle/>
          <a:p>
            <a:pPr lvl="0" eaLnBrk="0" fontAlgn="base" hangingPunct="0">
              <a:spcBef>
                <a:spcPct val="0"/>
              </a:spcBef>
              <a:spcAft>
                <a:spcPct val="0"/>
              </a:spcAft>
            </a:pPr>
            <a:r>
              <a:rPr lang="en-US" sz="4400" b="1" dirty="0">
                <a:solidFill>
                  <a:srgbClr val="7030A0"/>
                </a:solidFill>
                <a:effectLst>
                  <a:outerShdw blurRad="38100" dist="38100" dir="2700000" algn="tl">
                    <a:srgbClr val="000000">
                      <a:alpha val="43137"/>
                    </a:srgbClr>
                  </a:outerShdw>
                </a:effectLst>
                <a:latin typeface="Bookman Old Style" pitchFamily="18" charset="0"/>
                <a:ea typeface="+mj-ea"/>
                <a:cs typeface="+mj-cs"/>
              </a:rPr>
              <a:t>Lecture 1 Introduction</a:t>
            </a:r>
            <a:endParaRPr kumimoji="0" lang="en-US" sz="44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Bookman Old Style" pitchFamily="18" charset="0"/>
              <a:ea typeface="+mj-ea"/>
              <a:cs typeface="+mj-cs"/>
            </a:endParaRPr>
          </a:p>
        </p:txBody>
      </p:sp>
      <p:sp>
        <p:nvSpPr>
          <p:cNvPr id="11" name="Rectangle 10">
            <a:extLst>
              <a:ext uri="{FF2B5EF4-FFF2-40B4-BE49-F238E27FC236}">
                <a16:creationId xmlns:a16="http://schemas.microsoft.com/office/drawing/2014/main" id="{F7C1EE63-C66B-42D9-ABFB-7F0570D5F04F}"/>
              </a:ext>
            </a:extLst>
          </p:cNvPr>
          <p:cNvSpPr/>
          <p:nvPr/>
        </p:nvSpPr>
        <p:spPr>
          <a:xfrm>
            <a:off x="6096000" y="3697069"/>
            <a:ext cx="1676400"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cap="all" dirty="0">
                <a:ln w="9000" cmpd="sng">
                  <a:solidFill>
                    <a:schemeClr val="accent4">
                      <a:shade val="50000"/>
                      <a:satMod val="120000"/>
                    </a:schemeClr>
                  </a:solidFill>
                  <a:prstDash val="solid"/>
                </a:ln>
                <a:solidFill>
                  <a:srgbClr val="FF0066"/>
                </a:solidFill>
                <a:effectLst>
                  <a:reflection blurRad="12700" stA="28000" endPos="45000" dist="1000" dir="5400000" sy="-100000" algn="bl" rotWithShape="0"/>
                </a:effectLst>
                <a:latin typeface="Book Antiqua" pitchFamily="18" charset="0"/>
              </a:rPr>
              <a:t>CS471</a:t>
            </a:r>
          </a:p>
        </p:txBody>
      </p:sp>
      <p:pic>
        <p:nvPicPr>
          <p:cNvPr id="12" name="Picture 11">
            <a:extLst>
              <a:ext uri="{FF2B5EF4-FFF2-40B4-BE49-F238E27FC236}">
                <a16:creationId xmlns:a16="http://schemas.microsoft.com/office/drawing/2014/main" id="{93CFD7DF-3817-425D-99E3-4DF2E2218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91" y="484802"/>
            <a:ext cx="1774393" cy="1602678"/>
          </a:xfrm>
          <a:prstGeom prst="rect">
            <a:avLst/>
          </a:prstGeom>
        </p:spPr>
      </p:pic>
      <p:pic>
        <p:nvPicPr>
          <p:cNvPr id="13" name="Picture 12">
            <a:extLst>
              <a:ext uri="{FF2B5EF4-FFF2-40B4-BE49-F238E27FC236}">
                <a16:creationId xmlns:a16="http://schemas.microsoft.com/office/drawing/2014/main" id="{E221CEEA-20B8-491C-9C0D-FABD0B1F8B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457200"/>
            <a:ext cx="1676400" cy="146147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2"/>
            </a:pPr>
            <a:r>
              <a:rPr lang="en-US" b="1" dirty="0">
                <a:solidFill>
                  <a:schemeClr val="accent1">
                    <a:lumMod val="10000"/>
                  </a:schemeClr>
                </a:solidFill>
                <a:effectLst>
                  <a:outerShdw blurRad="38100" dist="38100" dir="2700000" algn="tl">
                    <a:srgbClr val="000000">
                      <a:alpha val="43137"/>
                    </a:srgbClr>
                  </a:outerShdw>
                </a:effectLst>
              </a:rPr>
              <a:t>Encryption Algorithm</a:t>
            </a:r>
          </a:p>
        </p:txBody>
      </p:sp>
      <p:sp>
        <p:nvSpPr>
          <p:cNvPr id="3" name="Content Placeholder 2"/>
          <p:cNvSpPr>
            <a:spLocks noGrp="1"/>
          </p:cNvSpPr>
          <p:nvPr>
            <p:ph idx="1"/>
          </p:nvPr>
        </p:nvSpPr>
        <p:spPr/>
        <p:txBody>
          <a:bodyPr/>
          <a:lstStyle/>
          <a:p>
            <a:r>
              <a:rPr lang="en-US" dirty="0">
                <a:solidFill>
                  <a:schemeClr val="accent1">
                    <a:lumMod val="10000"/>
                  </a:schemeClr>
                </a:solidFill>
              </a:rPr>
              <a:t>Encryption is the process of transforming the plaintext into an unreadable form (</a:t>
            </a:r>
            <a:r>
              <a:rPr lang="en-US" dirty="0" err="1">
                <a:solidFill>
                  <a:schemeClr val="accent1">
                    <a:lumMod val="10000"/>
                  </a:schemeClr>
                </a:solidFill>
              </a:rPr>
              <a:t>ciphertext</a:t>
            </a:r>
            <a:r>
              <a:rPr lang="en-US" dirty="0">
                <a:solidFill>
                  <a:schemeClr val="accent1">
                    <a:lumMod val="10000"/>
                  </a:schemeClr>
                </a:solidFill>
              </a:rPr>
              <a:t>).</a:t>
            </a:r>
          </a:p>
        </p:txBody>
      </p:sp>
      <p:sp>
        <p:nvSpPr>
          <p:cNvPr id="5" name="Rounded Rectangle 4"/>
          <p:cNvSpPr/>
          <p:nvPr/>
        </p:nvSpPr>
        <p:spPr>
          <a:xfrm>
            <a:off x="4724400" y="3733800"/>
            <a:ext cx="1752600" cy="8382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solidFill>
                  <a:schemeClr val="accent1">
                    <a:lumMod val="10000"/>
                  </a:schemeClr>
                </a:solidFill>
              </a:rPr>
              <a:t>Encryption algorithm</a:t>
            </a:r>
          </a:p>
        </p:txBody>
      </p:sp>
      <p:sp>
        <p:nvSpPr>
          <p:cNvPr id="11" name="Right Arrow 10"/>
          <p:cNvSpPr/>
          <p:nvPr/>
        </p:nvSpPr>
        <p:spPr>
          <a:xfrm>
            <a:off x="3200400" y="3810000"/>
            <a:ext cx="1447800"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accent1">
                    <a:lumMod val="10000"/>
                  </a:schemeClr>
                </a:solidFill>
              </a:rPr>
              <a:t>Plaintext</a:t>
            </a:r>
          </a:p>
        </p:txBody>
      </p:sp>
      <p:sp>
        <p:nvSpPr>
          <p:cNvPr id="12" name="Oval 11"/>
          <p:cNvSpPr/>
          <p:nvPr/>
        </p:nvSpPr>
        <p:spPr>
          <a:xfrm>
            <a:off x="1600200" y="3810000"/>
            <a:ext cx="1524000" cy="685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solidFill>
                  <a:schemeClr val="accent1">
                    <a:lumMod val="10000"/>
                  </a:schemeClr>
                </a:solidFill>
              </a:rPr>
              <a:t>Sender</a:t>
            </a:r>
          </a:p>
        </p:txBody>
      </p:sp>
      <p:sp>
        <p:nvSpPr>
          <p:cNvPr id="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265238"/>
          </a:xfrm>
        </p:spPr>
        <p:txBody>
          <a:bodyPr/>
          <a:lstStyle/>
          <a:p>
            <a:pPr marL="914400" indent="-914400">
              <a:buFont typeface="+mj-lt"/>
              <a:buAutoNum type="arabicPeriod" startAt="3"/>
            </a:pPr>
            <a:r>
              <a:rPr lang="en-US" b="1" dirty="0">
                <a:solidFill>
                  <a:schemeClr val="accent1">
                    <a:lumMod val="10000"/>
                  </a:schemeClr>
                </a:solidFill>
                <a:effectLst>
                  <a:outerShdw blurRad="38100" dist="38100" dir="2700000" algn="tl">
                    <a:srgbClr val="000000">
                      <a:alpha val="43137"/>
                    </a:srgbClr>
                  </a:outerShdw>
                </a:effectLst>
              </a:rPr>
              <a:t>Secret Key</a:t>
            </a:r>
          </a:p>
        </p:txBody>
      </p:sp>
      <p:sp>
        <p:nvSpPr>
          <p:cNvPr id="3" name="Content Placeholder 2"/>
          <p:cNvSpPr>
            <a:spLocks noGrp="1"/>
          </p:cNvSpPr>
          <p:nvPr>
            <p:ph idx="1"/>
          </p:nvPr>
        </p:nvSpPr>
        <p:spPr>
          <a:xfrm>
            <a:off x="457200" y="1219200"/>
            <a:ext cx="7467600" cy="4906963"/>
          </a:xfrm>
        </p:spPr>
        <p:txBody>
          <a:bodyPr>
            <a:normAutofit/>
          </a:bodyPr>
          <a:lstStyle/>
          <a:p>
            <a:r>
              <a:rPr lang="en-US" dirty="0">
                <a:solidFill>
                  <a:schemeClr val="accent1">
                    <a:lumMod val="10000"/>
                  </a:schemeClr>
                </a:solidFill>
              </a:rPr>
              <a:t>The key is a value used to produce a different output.</a:t>
            </a:r>
          </a:p>
        </p:txBody>
      </p:sp>
      <p:sp>
        <p:nvSpPr>
          <p:cNvPr id="5" name="Rounded Rectangle 4"/>
          <p:cNvSpPr/>
          <p:nvPr/>
        </p:nvSpPr>
        <p:spPr>
          <a:xfrm>
            <a:off x="3657600" y="3810000"/>
            <a:ext cx="17526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accent1">
                    <a:lumMod val="10000"/>
                  </a:schemeClr>
                </a:solidFill>
              </a:rPr>
              <a:t>Encryption algorithm</a:t>
            </a:r>
          </a:p>
        </p:txBody>
      </p:sp>
      <p:sp>
        <p:nvSpPr>
          <p:cNvPr id="9" name="Down Arrow 8"/>
          <p:cNvSpPr/>
          <p:nvPr/>
        </p:nvSpPr>
        <p:spPr>
          <a:xfrm>
            <a:off x="4191000" y="2590800"/>
            <a:ext cx="533400" cy="1143000"/>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accent1">
                  <a:lumMod val="10000"/>
                </a:schemeClr>
              </a:solidFill>
            </a:endParaRPr>
          </a:p>
        </p:txBody>
      </p:sp>
      <p:sp>
        <p:nvSpPr>
          <p:cNvPr id="10" name="TextBox 9"/>
          <p:cNvSpPr txBox="1"/>
          <p:nvPr/>
        </p:nvSpPr>
        <p:spPr>
          <a:xfrm>
            <a:off x="4192741" y="2209800"/>
            <a:ext cx="607859" cy="369332"/>
          </a:xfrm>
          <a:prstGeom prst="rect">
            <a:avLst/>
          </a:prstGeom>
          <a:noFill/>
        </p:spPr>
        <p:txBody>
          <a:bodyPr wrap="none" rtlCol="0">
            <a:spAutoFit/>
          </a:bodyPr>
          <a:lstStyle/>
          <a:p>
            <a:r>
              <a:rPr lang="en-US" b="1" dirty="0">
                <a:solidFill>
                  <a:schemeClr val="accent1">
                    <a:lumMod val="10000"/>
                  </a:schemeClr>
                </a:solidFill>
              </a:rPr>
              <a:t>Key</a:t>
            </a:r>
          </a:p>
        </p:txBody>
      </p:sp>
      <p:sp>
        <p:nvSpPr>
          <p:cNvPr id="16" name="Right Arrow 15"/>
          <p:cNvSpPr/>
          <p:nvPr/>
        </p:nvSpPr>
        <p:spPr>
          <a:xfrm>
            <a:off x="2133600" y="3886200"/>
            <a:ext cx="1447800"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accent1">
                    <a:lumMod val="10000"/>
                  </a:schemeClr>
                </a:solidFill>
              </a:rPr>
              <a:t>Plaintext</a:t>
            </a:r>
          </a:p>
        </p:txBody>
      </p:sp>
      <p:sp>
        <p:nvSpPr>
          <p:cNvPr id="8"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11"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4"/>
            </a:pPr>
            <a:r>
              <a:rPr lang="en-US" b="1" dirty="0" err="1">
                <a:solidFill>
                  <a:schemeClr val="accent1">
                    <a:lumMod val="10000"/>
                  </a:schemeClr>
                </a:solidFill>
                <a:effectLst>
                  <a:outerShdw blurRad="38100" dist="38100" dir="2700000" algn="tl">
                    <a:srgbClr val="000000">
                      <a:alpha val="43137"/>
                    </a:srgbClr>
                  </a:outerShdw>
                </a:effectLst>
              </a:rPr>
              <a:t>Ciphertext</a:t>
            </a:r>
            <a:endParaRPr lang="en-US" b="1" dirty="0">
              <a:solidFill>
                <a:schemeClr val="accent1">
                  <a:lumMod val="1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err="1">
                <a:solidFill>
                  <a:schemeClr val="accent1">
                    <a:lumMod val="10000"/>
                  </a:schemeClr>
                </a:solidFill>
              </a:rPr>
              <a:t>Ciphertext</a:t>
            </a:r>
            <a:r>
              <a:rPr lang="en-US" dirty="0">
                <a:solidFill>
                  <a:schemeClr val="accent1">
                    <a:lumMod val="10000"/>
                  </a:schemeClr>
                </a:solidFill>
              </a:rPr>
              <a:t> is a scrambled message produced as output from the encryption process.</a:t>
            </a:r>
          </a:p>
        </p:txBody>
      </p:sp>
      <p:sp>
        <p:nvSpPr>
          <p:cNvPr id="12" name="Rounded Rectangle 11"/>
          <p:cNvSpPr/>
          <p:nvPr/>
        </p:nvSpPr>
        <p:spPr>
          <a:xfrm>
            <a:off x="2918750" y="4419600"/>
            <a:ext cx="17526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accent1">
                    <a:lumMod val="10000"/>
                  </a:schemeClr>
                </a:solidFill>
              </a:rPr>
              <a:t>Encryption algorithm</a:t>
            </a:r>
          </a:p>
        </p:txBody>
      </p:sp>
      <p:sp>
        <p:nvSpPr>
          <p:cNvPr id="13" name="Down Arrow 12"/>
          <p:cNvSpPr/>
          <p:nvPr/>
        </p:nvSpPr>
        <p:spPr>
          <a:xfrm>
            <a:off x="3429000" y="3200400"/>
            <a:ext cx="533400" cy="114300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10000"/>
                </a:schemeClr>
              </a:solidFill>
            </a:endParaRPr>
          </a:p>
        </p:txBody>
      </p:sp>
      <p:sp>
        <p:nvSpPr>
          <p:cNvPr id="14" name="TextBox 13"/>
          <p:cNvSpPr txBox="1"/>
          <p:nvPr/>
        </p:nvSpPr>
        <p:spPr>
          <a:xfrm>
            <a:off x="3430741" y="2819400"/>
            <a:ext cx="607859" cy="369332"/>
          </a:xfrm>
          <a:prstGeom prst="rect">
            <a:avLst/>
          </a:prstGeom>
          <a:noFill/>
        </p:spPr>
        <p:txBody>
          <a:bodyPr wrap="none" rtlCol="0">
            <a:spAutoFit/>
          </a:bodyPr>
          <a:lstStyle/>
          <a:p>
            <a:r>
              <a:rPr lang="en-US" b="1" dirty="0">
                <a:solidFill>
                  <a:schemeClr val="accent1">
                    <a:lumMod val="10000"/>
                  </a:schemeClr>
                </a:solidFill>
              </a:rPr>
              <a:t>Key</a:t>
            </a:r>
          </a:p>
        </p:txBody>
      </p:sp>
      <p:sp>
        <p:nvSpPr>
          <p:cNvPr id="15" name="Right Arrow 14"/>
          <p:cNvSpPr/>
          <p:nvPr/>
        </p:nvSpPr>
        <p:spPr>
          <a:xfrm>
            <a:off x="1371600" y="4495800"/>
            <a:ext cx="1447800"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accent1">
                    <a:lumMod val="10000"/>
                  </a:schemeClr>
                </a:solidFill>
              </a:rPr>
              <a:t>Plaintext</a:t>
            </a:r>
          </a:p>
        </p:txBody>
      </p:sp>
      <p:sp>
        <p:nvSpPr>
          <p:cNvPr id="16" name="Right Arrow 15"/>
          <p:cNvSpPr/>
          <p:nvPr/>
        </p:nvSpPr>
        <p:spPr>
          <a:xfrm>
            <a:off x="4800600" y="4495800"/>
            <a:ext cx="1600200" cy="68580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err="1">
                <a:solidFill>
                  <a:schemeClr val="accent1">
                    <a:lumMod val="10000"/>
                  </a:schemeClr>
                </a:solidFill>
              </a:rPr>
              <a:t>Ciphertext</a:t>
            </a:r>
            <a:endParaRPr lang="en-US" b="1" dirty="0">
              <a:solidFill>
                <a:schemeClr val="accent1">
                  <a:lumMod val="10000"/>
                </a:schemeClr>
              </a:solidFill>
            </a:endParaRPr>
          </a:p>
        </p:txBody>
      </p:sp>
      <p:sp>
        <p:nvSpPr>
          <p:cNvPr id="9"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10"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5"/>
            </a:pPr>
            <a:r>
              <a:rPr lang="en-US" b="1" dirty="0">
                <a:solidFill>
                  <a:schemeClr val="accent1">
                    <a:lumMod val="10000"/>
                  </a:schemeClr>
                </a:solidFill>
                <a:effectLst>
                  <a:outerShdw blurRad="38100" dist="38100" dir="2700000" algn="tl">
                    <a:srgbClr val="000000">
                      <a:alpha val="43137"/>
                    </a:srgbClr>
                  </a:outerShdw>
                </a:effectLst>
              </a:rPr>
              <a:t>Decryption Algorithm</a:t>
            </a:r>
          </a:p>
        </p:txBody>
      </p:sp>
      <p:sp>
        <p:nvSpPr>
          <p:cNvPr id="3" name="Content Placeholder 2"/>
          <p:cNvSpPr>
            <a:spLocks noGrp="1"/>
          </p:cNvSpPr>
          <p:nvPr>
            <p:ph idx="1"/>
          </p:nvPr>
        </p:nvSpPr>
        <p:spPr/>
        <p:txBody>
          <a:bodyPr/>
          <a:lstStyle/>
          <a:p>
            <a:r>
              <a:rPr lang="en-US" dirty="0">
                <a:solidFill>
                  <a:schemeClr val="accent1">
                    <a:lumMod val="10000"/>
                  </a:schemeClr>
                </a:solidFill>
              </a:rPr>
              <a:t>Decryption is the reverse process of encryption, it takes the </a:t>
            </a:r>
            <a:r>
              <a:rPr lang="en-US" dirty="0" err="1">
                <a:solidFill>
                  <a:schemeClr val="accent1">
                    <a:lumMod val="10000"/>
                  </a:schemeClr>
                </a:solidFill>
              </a:rPr>
              <a:t>ciphertext</a:t>
            </a:r>
            <a:r>
              <a:rPr lang="en-US" dirty="0">
                <a:solidFill>
                  <a:schemeClr val="accent1">
                    <a:lumMod val="10000"/>
                  </a:schemeClr>
                </a:solidFill>
              </a:rPr>
              <a:t> and the secret key and produces the original</a:t>
            </a:r>
          </a:p>
          <a:p>
            <a:pPr>
              <a:buNone/>
            </a:pPr>
            <a:r>
              <a:rPr lang="en-US" dirty="0">
                <a:solidFill>
                  <a:schemeClr val="accent1">
                    <a:lumMod val="10000"/>
                  </a:schemeClr>
                </a:solidFill>
              </a:rPr>
              <a:t>	plaintext.</a:t>
            </a:r>
          </a:p>
        </p:txBody>
      </p:sp>
      <p:sp>
        <p:nvSpPr>
          <p:cNvPr id="11" name="Rounded Rectangle 10"/>
          <p:cNvSpPr/>
          <p:nvPr/>
        </p:nvSpPr>
        <p:spPr>
          <a:xfrm>
            <a:off x="3429000" y="4724400"/>
            <a:ext cx="1752600" cy="838200"/>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solidFill>
                  <a:schemeClr val="accent1">
                    <a:lumMod val="10000"/>
                  </a:schemeClr>
                </a:solidFill>
              </a:rPr>
              <a:t>Decryption algorithm</a:t>
            </a:r>
          </a:p>
        </p:txBody>
      </p:sp>
      <p:sp>
        <p:nvSpPr>
          <p:cNvPr id="16" name="Right Arrow 15"/>
          <p:cNvSpPr/>
          <p:nvPr/>
        </p:nvSpPr>
        <p:spPr>
          <a:xfrm>
            <a:off x="5257800" y="4800600"/>
            <a:ext cx="1447800"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solidFill>
                  <a:schemeClr val="accent1">
                    <a:lumMod val="10000"/>
                  </a:schemeClr>
                </a:solidFill>
              </a:rPr>
              <a:t>Plaintext</a:t>
            </a:r>
          </a:p>
        </p:txBody>
      </p:sp>
      <p:sp>
        <p:nvSpPr>
          <p:cNvPr id="17" name="Right Arrow 16"/>
          <p:cNvSpPr/>
          <p:nvPr/>
        </p:nvSpPr>
        <p:spPr>
          <a:xfrm>
            <a:off x="1752600" y="4800600"/>
            <a:ext cx="1600200"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err="1">
                <a:solidFill>
                  <a:schemeClr val="accent1">
                    <a:lumMod val="10000"/>
                  </a:schemeClr>
                </a:solidFill>
              </a:rPr>
              <a:t>Ciphertext</a:t>
            </a:r>
            <a:endParaRPr lang="en-US" b="1" dirty="0">
              <a:solidFill>
                <a:schemeClr val="accent1">
                  <a:lumMod val="10000"/>
                </a:schemeClr>
              </a:solidFill>
            </a:endParaRPr>
          </a:p>
        </p:txBody>
      </p:sp>
      <p:sp>
        <p:nvSpPr>
          <p:cNvPr id="18" name="Down Arrow 17"/>
          <p:cNvSpPr/>
          <p:nvPr/>
        </p:nvSpPr>
        <p:spPr>
          <a:xfrm>
            <a:off x="4038600" y="3505200"/>
            <a:ext cx="533400" cy="114300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10000"/>
                </a:schemeClr>
              </a:solidFill>
            </a:endParaRPr>
          </a:p>
        </p:txBody>
      </p:sp>
      <p:sp>
        <p:nvSpPr>
          <p:cNvPr id="19" name="TextBox 18"/>
          <p:cNvSpPr txBox="1"/>
          <p:nvPr/>
        </p:nvSpPr>
        <p:spPr>
          <a:xfrm>
            <a:off x="4040341" y="3124200"/>
            <a:ext cx="607859" cy="369332"/>
          </a:xfrm>
          <a:prstGeom prst="rect">
            <a:avLst/>
          </a:prstGeom>
          <a:noFill/>
        </p:spPr>
        <p:txBody>
          <a:bodyPr wrap="none" rtlCol="0">
            <a:spAutoFit/>
          </a:bodyPr>
          <a:lstStyle/>
          <a:p>
            <a:r>
              <a:rPr lang="en-US" b="1" dirty="0">
                <a:solidFill>
                  <a:schemeClr val="accent1">
                    <a:lumMod val="10000"/>
                  </a:schemeClr>
                </a:solidFill>
              </a:rPr>
              <a:t>Key</a:t>
            </a:r>
          </a:p>
        </p:txBody>
      </p:sp>
      <p:sp>
        <p:nvSpPr>
          <p:cNvPr id="9"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10"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4235842" y="3276601"/>
            <a:ext cx="76200" cy="381000"/>
          </a:xfrm>
          <a:prstGeom prst="rect">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10000"/>
                </a:schemeClr>
              </a:solidFill>
            </a:endParaRPr>
          </a:p>
        </p:txBody>
      </p:sp>
      <p:sp>
        <p:nvSpPr>
          <p:cNvPr id="2" name="Title 1"/>
          <p:cNvSpPr>
            <a:spLocks noGrp="1"/>
          </p:cNvSpPr>
          <p:nvPr>
            <p:ph type="title"/>
          </p:nvPr>
        </p:nvSpPr>
        <p:spPr>
          <a:xfrm>
            <a:off x="838200" y="183045"/>
            <a:ext cx="7467600" cy="993371"/>
          </a:xfrm>
        </p:spPr>
        <p:txBody>
          <a:bodyPr/>
          <a:lstStyle/>
          <a:p>
            <a:r>
              <a:rPr lang="en-US" b="1" dirty="0">
                <a:solidFill>
                  <a:schemeClr val="accent1">
                    <a:lumMod val="10000"/>
                  </a:schemeClr>
                </a:solidFill>
                <a:effectLst>
                  <a:outerShdw blurRad="38100" dist="38100" dir="2700000" algn="tl">
                    <a:srgbClr val="000000">
                      <a:alpha val="43137"/>
                    </a:srgbClr>
                  </a:outerShdw>
                </a:effectLst>
              </a:rPr>
              <a:t>Symmetric Cipher Model</a:t>
            </a:r>
          </a:p>
        </p:txBody>
      </p:sp>
      <p:sp>
        <p:nvSpPr>
          <p:cNvPr id="3" name="Content Placeholder 2"/>
          <p:cNvSpPr>
            <a:spLocks noGrp="1"/>
          </p:cNvSpPr>
          <p:nvPr>
            <p:ph idx="1"/>
          </p:nvPr>
        </p:nvSpPr>
        <p:spPr>
          <a:xfrm>
            <a:off x="457200" y="1180734"/>
            <a:ext cx="7467600" cy="2160494"/>
          </a:xfrm>
        </p:spPr>
        <p:txBody>
          <a:bodyPr/>
          <a:lstStyle/>
          <a:p>
            <a:r>
              <a:rPr lang="en-US" dirty="0">
                <a:solidFill>
                  <a:schemeClr val="accent1">
                    <a:lumMod val="10000"/>
                  </a:schemeClr>
                </a:solidFill>
              </a:rPr>
              <a:t>Symmetric cipher is a form of cryptosystem in which encryption and</a:t>
            </a:r>
          </a:p>
          <a:p>
            <a:pPr>
              <a:buNone/>
            </a:pPr>
            <a:r>
              <a:rPr lang="en-US" dirty="0">
                <a:solidFill>
                  <a:schemeClr val="accent1">
                    <a:lumMod val="10000"/>
                  </a:schemeClr>
                </a:solidFill>
              </a:rPr>
              <a:t>	decryption are performed using the same key.</a:t>
            </a:r>
          </a:p>
        </p:txBody>
      </p:sp>
      <p:sp>
        <p:nvSpPr>
          <p:cNvPr id="20" name="Right Arrow 19"/>
          <p:cNvSpPr/>
          <p:nvPr/>
        </p:nvSpPr>
        <p:spPr>
          <a:xfrm>
            <a:off x="853915" y="4655455"/>
            <a:ext cx="1167910" cy="685800"/>
          </a:xfrm>
          <a:prstGeom prst="rightArrow">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solidFill>
                <a:schemeClr val="accent1">
                  <a:lumMod val="10000"/>
                </a:schemeClr>
              </a:solidFill>
            </a:endParaRPr>
          </a:p>
          <a:p>
            <a:pPr algn="ctr"/>
            <a:r>
              <a:rPr lang="en-US" sz="1600" dirty="0">
                <a:solidFill>
                  <a:schemeClr val="accent1">
                    <a:lumMod val="10000"/>
                  </a:schemeClr>
                </a:solidFill>
              </a:rPr>
              <a:t>plaintext</a:t>
            </a:r>
          </a:p>
          <a:p>
            <a:pPr algn="ctr"/>
            <a:endParaRPr lang="en-US" sz="1600" dirty="0">
              <a:solidFill>
                <a:schemeClr val="accent1">
                  <a:lumMod val="10000"/>
                </a:schemeClr>
              </a:solidFill>
            </a:endParaRPr>
          </a:p>
        </p:txBody>
      </p:sp>
      <p:sp>
        <p:nvSpPr>
          <p:cNvPr id="21" name="Rounded Rectangle 20"/>
          <p:cNvSpPr/>
          <p:nvPr/>
        </p:nvSpPr>
        <p:spPr>
          <a:xfrm>
            <a:off x="1999639" y="4645321"/>
            <a:ext cx="1219200" cy="700252"/>
          </a:xfrm>
          <a:prstGeom prst="roundRect">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10000"/>
                  </a:schemeClr>
                </a:solidFill>
              </a:rPr>
              <a:t>Encryption algorithm</a:t>
            </a:r>
          </a:p>
        </p:txBody>
      </p:sp>
      <p:sp>
        <p:nvSpPr>
          <p:cNvPr id="22" name="TextBox 21"/>
          <p:cNvSpPr txBox="1"/>
          <p:nvPr/>
        </p:nvSpPr>
        <p:spPr>
          <a:xfrm>
            <a:off x="3796433" y="5452032"/>
            <a:ext cx="1287532" cy="369332"/>
          </a:xfrm>
          <a:prstGeom prst="rect">
            <a:avLst/>
          </a:prstGeom>
          <a:noFill/>
          <a:ln>
            <a:solidFill>
              <a:schemeClr val="bg1">
                <a:lumMod val="10000"/>
              </a:schemeClr>
            </a:solidFill>
          </a:ln>
        </p:spPr>
        <p:txBody>
          <a:bodyPr wrap="none" rtlCol="0">
            <a:spAutoFit/>
          </a:bodyPr>
          <a:lstStyle/>
          <a:p>
            <a:r>
              <a:rPr lang="en-US" b="1" dirty="0">
                <a:solidFill>
                  <a:schemeClr val="accent1">
                    <a:lumMod val="10000"/>
                  </a:schemeClr>
                </a:solidFill>
              </a:rPr>
              <a:t>ciphertext</a:t>
            </a:r>
          </a:p>
        </p:txBody>
      </p:sp>
      <p:sp>
        <p:nvSpPr>
          <p:cNvPr id="23" name="Rounded Rectangle 22"/>
          <p:cNvSpPr/>
          <p:nvPr/>
        </p:nvSpPr>
        <p:spPr>
          <a:xfrm>
            <a:off x="5601924" y="4648201"/>
            <a:ext cx="1248694" cy="838200"/>
          </a:xfrm>
          <a:prstGeom prst="roundRect">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10000"/>
                  </a:schemeClr>
                </a:solidFill>
              </a:rPr>
              <a:t>Decryption algorithm</a:t>
            </a:r>
          </a:p>
        </p:txBody>
      </p:sp>
      <p:sp>
        <p:nvSpPr>
          <p:cNvPr id="24" name="Flowchart: Direct Access Storage 23"/>
          <p:cNvSpPr/>
          <p:nvPr/>
        </p:nvSpPr>
        <p:spPr>
          <a:xfrm>
            <a:off x="3308056" y="4731655"/>
            <a:ext cx="2239854" cy="609600"/>
          </a:xfrm>
          <a:prstGeom prst="flowChartMagneticDrum">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10000"/>
                  </a:schemeClr>
                </a:solidFill>
              </a:rPr>
              <a:t>secured channel</a:t>
            </a:r>
          </a:p>
        </p:txBody>
      </p:sp>
      <p:sp>
        <p:nvSpPr>
          <p:cNvPr id="26" name="TextBox 25"/>
          <p:cNvSpPr txBox="1"/>
          <p:nvPr/>
        </p:nvSpPr>
        <p:spPr>
          <a:xfrm rot="5400000">
            <a:off x="181331" y="4810781"/>
            <a:ext cx="992579" cy="369332"/>
          </a:xfrm>
          <a:prstGeom prst="rect">
            <a:avLst/>
          </a:prstGeom>
          <a:noFill/>
          <a:ln>
            <a:solidFill>
              <a:schemeClr val="bg1">
                <a:lumMod val="10000"/>
              </a:schemeClr>
            </a:solidFill>
          </a:ln>
        </p:spPr>
        <p:txBody>
          <a:bodyPr wrap="none" rtlCol="0">
            <a:spAutoFit/>
          </a:bodyPr>
          <a:lstStyle/>
          <a:p>
            <a:r>
              <a:rPr lang="en-US" dirty="0">
                <a:solidFill>
                  <a:schemeClr val="accent1">
                    <a:lumMod val="10000"/>
                  </a:schemeClr>
                </a:solidFill>
              </a:rPr>
              <a:t>Sender </a:t>
            </a:r>
          </a:p>
        </p:txBody>
      </p:sp>
      <p:sp>
        <p:nvSpPr>
          <p:cNvPr id="27" name="Right Arrow 26"/>
          <p:cNvSpPr/>
          <p:nvPr/>
        </p:nvSpPr>
        <p:spPr>
          <a:xfrm>
            <a:off x="6985656" y="4734835"/>
            <a:ext cx="1143000" cy="685800"/>
          </a:xfrm>
          <a:prstGeom prst="rightArrow">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solidFill>
                <a:schemeClr val="accent1">
                  <a:lumMod val="10000"/>
                </a:schemeClr>
              </a:solidFill>
            </a:endParaRPr>
          </a:p>
          <a:p>
            <a:pPr algn="ctr"/>
            <a:r>
              <a:rPr lang="en-US" sz="1600" dirty="0">
                <a:solidFill>
                  <a:schemeClr val="accent1">
                    <a:lumMod val="10000"/>
                  </a:schemeClr>
                </a:solidFill>
              </a:rPr>
              <a:t>plaintext</a:t>
            </a:r>
          </a:p>
          <a:p>
            <a:pPr algn="ctr"/>
            <a:endParaRPr lang="en-US" sz="1600" dirty="0">
              <a:solidFill>
                <a:schemeClr val="accent1">
                  <a:lumMod val="10000"/>
                </a:schemeClr>
              </a:solidFill>
            </a:endParaRPr>
          </a:p>
        </p:txBody>
      </p:sp>
      <p:sp>
        <p:nvSpPr>
          <p:cNvPr id="28" name="TextBox 27"/>
          <p:cNvSpPr txBox="1"/>
          <p:nvPr/>
        </p:nvSpPr>
        <p:spPr>
          <a:xfrm rot="5400000">
            <a:off x="7716221" y="4846738"/>
            <a:ext cx="1210588" cy="369332"/>
          </a:xfrm>
          <a:prstGeom prst="rect">
            <a:avLst/>
          </a:prstGeom>
          <a:noFill/>
          <a:ln>
            <a:solidFill>
              <a:schemeClr val="bg1">
                <a:lumMod val="10000"/>
              </a:schemeClr>
            </a:solidFill>
          </a:ln>
        </p:spPr>
        <p:txBody>
          <a:bodyPr wrap="square" rtlCol="0">
            <a:spAutoFit/>
          </a:bodyPr>
          <a:lstStyle/>
          <a:p>
            <a:r>
              <a:rPr lang="en-US" dirty="0">
                <a:solidFill>
                  <a:schemeClr val="accent1">
                    <a:lumMod val="10000"/>
                  </a:schemeClr>
                </a:solidFill>
              </a:rPr>
              <a:t>Recipient </a:t>
            </a:r>
          </a:p>
        </p:txBody>
      </p:sp>
      <p:sp>
        <p:nvSpPr>
          <p:cNvPr id="30" name="Up Arrow 29"/>
          <p:cNvSpPr/>
          <p:nvPr/>
        </p:nvSpPr>
        <p:spPr>
          <a:xfrm flipV="1">
            <a:off x="2434740" y="3657601"/>
            <a:ext cx="304800" cy="990600"/>
          </a:xfrm>
          <a:prstGeom prst="upArrow">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10000"/>
                </a:schemeClr>
              </a:solidFill>
            </a:endParaRPr>
          </a:p>
        </p:txBody>
      </p:sp>
      <p:sp>
        <p:nvSpPr>
          <p:cNvPr id="34" name="Up Arrow 33"/>
          <p:cNvSpPr/>
          <p:nvPr/>
        </p:nvSpPr>
        <p:spPr>
          <a:xfrm flipV="1">
            <a:off x="5939940" y="3657600"/>
            <a:ext cx="304800" cy="965775"/>
          </a:xfrm>
          <a:prstGeom prst="upArrow">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10000"/>
                </a:schemeClr>
              </a:solidFill>
            </a:endParaRPr>
          </a:p>
        </p:txBody>
      </p:sp>
      <p:sp>
        <p:nvSpPr>
          <p:cNvPr id="35" name="Rectangle 34"/>
          <p:cNvSpPr/>
          <p:nvPr/>
        </p:nvSpPr>
        <p:spPr>
          <a:xfrm>
            <a:off x="2514600" y="3657600"/>
            <a:ext cx="3647893" cy="152400"/>
          </a:xfrm>
          <a:prstGeom prst="rect">
            <a:avLst/>
          </a:prstGeom>
          <a:ln>
            <a:solidFill>
              <a:schemeClr val="bg1">
                <a:lumMod val="1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10000"/>
                </a:schemeClr>
              </a:solidFill>
            </a:endParaRPr>
          </a:p>
        </p:txBody>
      </p:sp>
      <p:sp>
        <p:nvSpPr>
          <p:cNvPr id="17" name="Date Placeholder 3"/>
          <p:cNvSpPr txBox="1">
            <a:spLocks/>
          </p:cNvSpPr>
          <p:nvPr/>
        </p:nvSpPr>
        <p:spPr>
          <a:xfrm>
            <a:off x="94639" y="6479457"/>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1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
        <p:nvSpPr>
          <p:cNvPr id="32" name="TextBox 31"/>
          <p:cNvSpPr txBox="1"/>
          <p:nvPr/>
        </p:nvSpPr>
        <p:spPr>
          <a:xfrm>
            <a:off x="4007242" y="2938047"/>
            <a:ext cx="559769" cy="338554"/>
          </a:xfrm>
          <a:prstGeom prst="rect">
            <a:avLst/>
          </a:prstGeom>
          <a:noFill/>
          <a:ln>
            <a:solidFill>
              <a:schemeClr val="bg1">
                <a:lumMod val="10000"/>
              </a:schemeClr>
            </a:solidFill>
          </a:ln>
        </p:spPr>
        <p:txBody>
          <a:bodyPr wrap="none" rtlCol="0">
            <a:spAutoFit/>
          </a:bodyPr>
          <a:lstStyle/>
          <a:p>
            <a:pPr algn="ctr"/>
            <a:r>
              <a:rPr lang="en-US" sz="1600" b="1" dirty="0">
                <a:solidFill>
                  <a:schemeClr val="accent1">
                    <a:lumMod val="10000"/>
                  </a:schemeClr>
                </a:solidFill>
              </a:rPr>
              <a:t>Key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2"/>
            <a:ext cx="7467600" cy="1417638"/>
          </a:xfrm>
        </p:spPr>
        <p:txBody>
          <a:bodyPr>
            <a:normAutofit/>
          </a:bodyPr>
          <a:lstStyle/>
          <a:p>
            <a:r>
              <a:rPr lang="en-US" b="1" dirty="0">
                <a:solidFill>
                  <a:schemeClr val="accent1">
                    <a:lumMod val="10000"/>
                  </a:schemeClr>
                </a:solidFill>
                <a:effectLst>
                  <a:outerShdw blurRad="38100" dist="38100" dir="2700000" algn="tl">
                    <a:srgbClr val="000000">
                      <a:alpha val="43137"/>
                    </a:srgbClr>
                  </a:outerShdw>
                </a:effectLst>
              </a:rPr>
              <a:t>Substitution and Transposition  Techniques</a:t>
            </a:r>
          </a:p>
        </p:txBody>
      </p:sp>
      <p:sp>
        <p:nvSpPr>
          <p:cNvPr id="3" name="Content Placeholder 2"/>
          <p:cNvSpPr>
            <a:spLocks noGrp="1"/>
          </p:cNvSpPr>
          <p:nvPr>
            <p:ph idx="1"/>
          </p:nvPr>
        </p:nvSpPr>
        <p:spPr>
          <a:xfrm>
            <a:off x="304800" y="1447800"/>
            <a:ext cx="8534400" cy="5257800"/>
          </a:xfrm>
        </p:spPr>
        <p:txBody>
          <a:bodyPr>
            <a:normAutofit/>
          </a:bodyPr>
          <a:lstStyle/>
          <a:p>
            <a:r>
              <a:rPr lang="en-US" dirty="0">
                <a:solidFill>
                  <a:schemeClr val="accent1">
                    <a:lumMod val="10000"/>
                  </a:schemeClr>
                </a:solidFill>
              </a:rPr>
              <a:t>Symmetric ciphers use substitution and/or </a:t>
            </a:r>
            <a:r>
              <a:rPr lang="fr-FR" dirty="0">
                <a:solidFill>
                  <a:schemeClr val="accent1">
                    <a:lumMod val="10000"/>
                  </a:schemeClr>
                </a:solidFill>
              </a:rPr>
              <a:t>transposition techniques to </a:t>
            </a:r>
            <a:r>
              <a:rPr lang="en-US" dirty="0">
                <a:solidFill>
                  <a:schemeClr val="accent1">
                    <a:lumMod val="10000"/>
                  </a:schemeClr>
                </a:solidFill>
              </a:rPr>
              <a:t>transform</a:t>
            </a:r>
            <a:r>
              <a:rPr lang="fr-FR" dirty="0">
                <a:solidFill>
                  <a:schemeClr val="accent1">
                    <a:lumMod val="10000"/>
                  </a:schemeClr>
                </a:solidFill>
              </a:rPr>
              <a:t> plaintext </a:t>
            </a:r>
            <a:r>
              <a:rPr lang="en-US" dirty="0">
                <a:solidFill>
                  <a:schemeClr val="accent1">
                    <a:lumMod val="10000"/>
                  </a:schemeClr>
                </a:solidFill>
              </a:rPr>
              <a:t>into ciphertext.</a:t>
            </a:r>
          </a:p>
          <a:p>
            <a:r>
              <a:rPr lang="en-US" dirty="0">
                <a:solidFill>
                  <a:schemeClr val="accent1">
                    <a:lumMod val="10000"/>
                  </a:schemeClr>
                </a:solidFill>
              </a:rPr>
              <a:t>A substitution technique is one in which the letters of plaintext are replaced by other letters or by numbers or symbols to produce the ciphertext.</a:t>
            </a:r>
          </a:p>
          <a:p>
            <a:r>
              <a:rPr lang="en-US" dirty="0">
                <a:solidFill>
                  <a:schemeClr val="accent1">
                    <a:lumMod val="10000"/>
                  </a:schemeClr>
                </a:solidFill>
              </a:rPr>
              <a:t>A transposition technique is one in which the letters of plaintext are permuted in some order to produce the ciphertext.</a:t>
            </a:r>
          </a:p>
        </p:txBody>
      </p:sp>
      <p:sp>
        <p:nvSpPr>
          <p:cNvPr id="4"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5"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10000"/>
                  </a:schemeClr>
                </a:solidFill>
                <a:effectLst>
                  <a:outerShdw blurRad="38100" dist="38100" dir="2700000" algn="tl">
                    <a:srgbClr val="000000">
                      <a:alpha val="43137"/>
                    </a:srgbClr>
                  </a:outerShdw>
                </a:effectLst>
              </a:rPr>
              <a:t>Asymmetric Ciphers</a:t>
            </a:r>
            <a:endParaRPr lang="en-US" dirty="0">
              <a:solidFill>
                <a:schemeClr val="accent1">
                  <a:lumMod val="10000"/>
                </a:schemeClr>
              </a:solidFill>
            </a:endParaRPr>
          </a:p>
        </p:txBody>
      </p:sp>
      <p:sp>
        <p:nvSpPr>
          <p:cNvPr id="3" name="Content Placeholder 2"/>
          <p:cNvSpPr>
            <a:spLocks noGrp="1"/>
          </p:cNvSpPr>
          <p:nvPr>
            <p:ph idx="1"/>
          </p:nvPr>
        </p:nvSpPr>
        <p:spPr>
          <a:xfrm>
            <a:off x="457200" y="1447800"/>
            <a:ext cx="7848600" cy="5029200"/>
          </a:xfrm>
        </p:spPr>
        <p:txBody>
          <a:bodyPr/>
          <a:lstStyle/>
          <a:p>
            <a:r>
              <a:rPr lang="en-US" dirty="0">
                <a:solidFill>
                  <a:schemeClr val="accent1">
                    <a:lumMod val="10000"/>
                  </a:schemeClr>
                </a:solidFill>
              </a:rPr>
              <a:t>Asymmetric cipher also called public key cryptography is a form of cryptosystem in which encryption and decryption are performed using different keys.</a:t>
            </a:r>
          </a:p>
          <a:p>
            <a:endParaRPr lang="en-US" dirty="0">
              <a:solidFill>
                <a:schemeClr val="accent1">
                  <a:lumMod val="10000"/>
                </a:schemeClr>
              </a:solidFill>
            </a:endParaRPr>
          </a:p>
        </p:txBody>
      </p:sp>
      <p:sp>
        <p:nvSpPr>
          <p:cNvPr id="4" name="Right Arrow 3"/>
          <p:cNvSpPr/>
          <p:nvPr/>
        </p:nvSpPr>
        <p:spPr>
          <a:xfrm>
            <a:off x="152400" y="5089030"/>
            <a:ext cx="1450524"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solidFill>
                <a:schemeClr val="accent1">
                  <a:lumMod val="10000"/>
                </a:schemeClr>
              </a:solidFill>
            </a:endParaRPr>
          </a:p>
          <a:p>
            <a:pPr algn="ctr"/>
            <a:r>
              <a:rPr lang="en-US" sz="1600" dirty="0">
                <a:solidFill>
                  <a:schemeClr val="accent1">
                    <a:lumMod val="10000"/>
                  </a:schemeClr>
                </a:solidFill>
              </a:rPr>
              <a:t>plaintext</a:t>
            </a:r>
          </a:p>
          <a:p>
            <a:pPr algn="ctr"/>
            <a:endParaRPr lang="en-US" sz="1600" dirty="0">
              <a:solidFill>
                <a:schemeClr val="accent1">
                  <a:lumMod val="10000"/>
                </a:schemeClr>
              </a:solidFill>
            </a:endParaRPr>
          </a:p>
        </p:txBody>
      </p:sp>
      <p:sp>
        <p:nvSpPr>
          <p:cNvPr id="5" name="Rounded Rectangle 4"/>
          <p:cNvSpPr/>
          <p:nvPr/>
        </p:nvSpPr>
        <p:spPr>
          <a:xfrm>
            <a:off x="1676400" y="5012830"/>
            <a:ext cx="13716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10000"/>
                  </a:schemeClr>
                </a:solidFill>
              </a:rPr>
              <a:t>Encryption algorithm</a:t>
            </a:r>
          </a:p>
        </p:txBody>
      </p:sp>
      <p:sp>
        <p:nvSpPr>
          <p:cNvPr id="6" name="TextBox 5"/>
          <p:cNvSpPr txBox="1"/>
          <p:nvPr/>
        </p:nvSpPr>
        <p:spPr>
          <a:xfrm>
            <a:off x="3733800" y="5851030"/>
            <a:ext cx="1287532" cy="369332"/>
          </a:xfrm>
          <a:prstGeom prst="rect">
            <a:avLst/>
          </a:prstGeom>
          <a:noFill/>
        </p:spPr>
        <p:txBody>
          <a:bodyPr wrap="none" rtlCol="0">
            <a:spAutoFit/>
          </a:bodyPr>
          <a:lstStyle/>
          <a:p>
            <a:r>
              <a:rPr lang="en-US" b="1" dirty="0">
                <a:solidFill>
                  <a:schemeClr val="accent1">
                    <a:lumMod val="10000"/>
                  </a:schemeClr>
                </a:solidFill>
              </a:rPr>
              <a:t>ciphertext</a:t>
            </a:r>
          </a:p>
        </p:txBody>
      </p:sp>
      <p:sp>
        <p:nvSpPr>
          <p:cNvPr id="7" name="Rounded Rectangle 6"/>
          <p:cNvSpPr/>
          <p:nvPr/>
        </p:nvSpPr>
        <p:spPr>
          <a:xfrm>
            <a:off x="5940876" y="5012830"/>
            <a:ext cx="1526724"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10000"/>
                  </a:schemeClr>
                </a:solidFill>
              </a:rPr>
              <a:t>Decryption algorithm</a:t>
            </a:r>
          </a:p>
        </p:txBody>
      </p:sp>
      <p:sp>
        <p:nvSpPr>
          <p:cNvPr id="8" name="Flowchart: Direct Access Storage 7"/>
          <p:cNvSpPr/>
          <p:nvPr/>
        </p:nvSpPr>
        <p:spPr>
          <a:xfrm>
            <a:off x="3165675" y="5165230"/>
            <a:ext cx="2667000" cy="609600"/>
          </a:xfrm>
          <a:prstGeom prst="flowChartMagneticDru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10000"/>
                  </a:schemeClr>
                </a:solidFill>
              </a:rPr>
              <a:t>secured channel</a:t>
            </a:r>
          </a:p>
        </p:txBody>
      </p:sp>
      <p:sp>
        <p:nvSpPr>
          <p:cNvPr id="9" name="TextBox 8"/>
          <p:cNvSpPr txBox="1"/>
          <p:nvPr/>
        </p:nvSpPr>
        <p:spPr>
          <a:xfrm>
            <a:off x="0" y="4774050"/>
            <a:ext cx="992579" cy="369332"/>
          </a:xfrm>
          <a:prstGeom prst="rect">
            <a:avLst/>
          </a:prstGeom>
          <a:noFill/>
        </p:spPr>
        <p:txBody>
          <a:bodyPr wrap="none" rtlCol="0">
            <a:spAutoFit/>
          </a:bodyPr>
          <a:lstStyle/>
          <a:p>
            <a:r>
              <a:rPr lang="en-US" dirty="0">
                <a:solidFill>
                  <a:schemeClr val="accent1">
                    <a:lumMod val="10000"/>
                  </a:schemeClr>
                </a:solidFill>
              </a:rPr>
              <a:t>Sender </a:t>
            </a:r>
          </a:p>
        </p:txBody>
      </p:sp>
      <p:sp>
        <p:nvSpPr>
          <p:cNvPr id="10" name="Right Arrow 9"/>
          <p:cNvSpPr/>
          <p:nvPr/>
        </p:nvSpPr>
        <p:spPr>
          <a:xfrm>
            <a:off x="7543800" y="5089030"/>
            <a:ext cx="1450524"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solidFill>
                <a:schemeClr val="accent1">
                  <a:lumMod val="10000"/>
                </a:schemeClr>
              </a:solidFill>
            </a:endParaRPr>
          </a:p>
          <a:p>
            <a:pPr algn="ctr"/>
            <a:r>
              <a:rPr lang="en-US" sz="1600" dirty="0">
                <a:solidFill>
                  <a:schemeClr val="accent1">
                    <a:lumMod val="10000"/>
                  </a:schemeClr>
                </a:solidFill>
              </a:rPr>
              <a:t>plaintext</a:t>
            </a:r>
          </a:p>
          <a:p>
            <a:pPr algn="ctr"/>
            <a:endParaRPr lang="en-US" sz="1600" dirty="0">
              <a:solidFill>
                <a:schemeClr val="accent1">
                  <a:lumMod val="10000"/>
                </a:schemeClr>
              </a:solidFill>
            </a:endParaRPr>
          </a:p>
        </p:txBody>
      </p:sp>
      <p:sp>
        <p:nvSpPr>
          <p:cNvPr id="11" name="Up Arrow 10"/>
          <p:cNvSpPr/>
          <p:nvPr/>
        </p:nvSpPr>
        <p:spPr>
          <a:xfrm flipV="1">
            <a:off x="2209800" y="4215825"/>
            <a:ext cx="304800" cy="813375"/>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10000"/>
                </a:schemeClr>
              </a:solidFill>
            </a:endParaRPr>
          </a:p>
        </p:txBody>
      </p:sp>
      <p:sp>
        <p:nvSpPr>
          <p:cNvPr id="12" name="TextBox 11"/>
          <p:cNvSpPr txBox="1"/>
          <p:nvPr/>
        </p:nvSpPr>
        <p:spPr>
          <a:xfrm>
            <a:off x="1828800" y="3581400"/>
            <a:ext cx="1066800" cy="584775"/>
          </a:xfrm>
          <a:prstGeom prst="rect">
            <a:avLst/>
          </a:prstGeom>
          <a:noFill/>
        </p:spPr>
        <p:txBody>
          <a:bodyPr wrap="square" rtlCol="0">
            <a:spAutoFit/>
          </a:bodyPr>
          <a:lstStyle/>
          <a:p>
            <a:pPr algn="ctr"/>
            <a:r>
              <a:rPr lang="en-US" sz="1600" b="1" dirty="0">
                <a:solidFill>
                  <a:schemeClr val="accent1">
                    <a:lumMod val="10000"/>
                  </a:schemeClr>
                </a:solidFill>
              </a:rPr>
              <a:t>Public Key </a:t>
            </a:r>
          </a:p>
        </p:txBody>
      </p:sp>
      <p:sp>
        <p:nvSpPr>
          <p:cNvPr id="13" name="Up Arrow 12"/>
          <p:cNvSpPr/>
          <p:nvPr/>
        </p:nvSpPr>
        <p:spPr>
          <a:xfrm flipV="1">
            <a:off x="6553200" y="4191000"/>
            <a:ext cx="304800" cy="813375"/>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10000"/>
                </a:schemeClr>
              </a:solidFill>
            </a:endParaRPr>
          </a:p>
        </p:txBody>
      </p:sp>
      <p:sp>
        <p:nvSpPr>
          <p:cNvPr id="16" name="TextBox 15"/>
          <p:cNvSpPr txBox="1"/>
          <p:nvPr/>
        </p:nvSpPr>
        <p:spPr>
          <a:xfrm>
            <a:off x="6172200" y="3581400"/>
            <a:ext cx="1066800" cy="584775"/>
          </a:xfrm>
          <a:prstGeom prst="rect">
            <a:avLst/>
          </a:prstGeom>
          <a:noFill/>
        </p:spPr>
        <p:txBody>
          <a:bodyPr wrap="square" rtlCol="0">
            <a:spAutoFit/>
          </a:bodyPr>
          <a:lstStyle/>
          <a:p>
            <a:pPr algn="ctr"/>
            <a:r>
              <a:rPr lang="en-US" sz="1600" b="1" dirty="0">
                <a:solidFill>
                  <a:schemeClr val="accent1">
                    <a:lumMod val="10000"/>
                  </a:schemeClr>
                </a:solidFill>
              </a:rPr>
              <a:t>Private Key </a:t>
            </a:r>
          </a:p>
        </p:txBody>
      </p:sp>
      <p:sp>
        <p:nvSpPr>
          <p:cNvPr id="15"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17"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417638"/>
          </a:xfrm>
        </p:spPr>
        <p:txBody>
          <a:bodyPr>
            <a:normAutofit/>
          </a:bodyPr>
          <a:lstStyle/>
          <a:p>
            <a:r>
              <a:rPr lang="en-US" b="1" dirty="0">
                <a:effectLst>
                  <a:outerShdw blurRad="38100" dist="38100" dir="2700000" algn="tl">
                    <a:srgbClr val="000000">
                      <a:alpha val="43137"/>
                    </a:srgbClr>
                  </a:outerShdw>
                </a:effectLst>
              </a:rPr>
              <a:t>Asymmetric Ciphers (cont.)</a:t>
            </a:r>
            <a:endParaRPr lang="en-US" dirty="0"/>
          </a:p>
        </p:txBody>
      </p:sp>
      <p:sp>
        <p:nvSpPr>
          <p:cNvPr id="3" name="Content Placeholder 2"/>
          <p:cNvSpPr>
            <a:spLocks noGrp="1"/>
          </p:cNvSpPr>
          <p:nvPr>
            <p:ph idx="1"/>
          </p:nvPr>
        </p:nvSpPr>
        <p:spPr>
          <a:xfrm>
            <a:off x="457200" y="1219200"/>
            <a:ext cx="7467600" cy="5181600"/>
          </a:xfrm>
        </p:spPr>
        <p:txBody>
          <a:bodyPr>
            <a:normAutofit/>
          </a:bodyPr>
          <a:lstStyle/>
          <a:p>
            <a:pPr marL="550926" indent="-514350"/>
            <a:r>
              <a:rPr lang="en-US" dirty="0"/>
              <a:t>Asymmetric ciphers has 6 ingredients:</a:t>
            </a:r>
          </a:p>
          <a:p>
            <a:pPr marL="852678" lvl="1" indent="-514350">
              <a:buFont typeface="+mj-lt"/>
              <a:buAutoNum type="arabicPeriod"/>
            </a:pPr>
            <a:r>
              <a:rPr lang="en-US" dirty="0"/>
              <a:t>Plaintext.</a:t>
            </a:r>
          </a:p>
          <a:p>
            <a:pPr marL="852678" lvl="1" indent="-514350">
              <a:buFont typeface="+mj-lt"/>
              <a:buAutoNum type="arabicPeriod"/>
            </a:pPr>
            <a:r>
              <a:rPr lang="en-US" dirty="0"/>
              <a:t>Encryption algorithm.</a:t>
            </a:r>
          </a:p>
          <a:p>
            <a:pPr marL="852678" lvl="1" indent="-514350">
              <a:buFont typeface="+mj-lt"/>
              <a:buAutoNum type="arabicPeriod"/>
            </a:pPr>
            <a:r>
              <a:rPr lang="en-US" dirty="0"/>
              <a:t>Public key.</a:t>
            </a:r>
          </a:p>
          <a:p>
            <a:pPr marL="852678" lvl="1" indent="-514350">
              <a:buFont typeface="+mj-lt"/>
              <a:buAutoNum type="arabicPeriod"/>
            </a:pPr>
            <a:r>
              <a:rPr lang="en-US" dirty="0"/>
              <a:t>Private key.</a:t>
            </a:r>
          </a:p>
          <a:p>
            <a:pPr marL="852678" lvl="1" indent="-514350">
              <a:buFont typeface="+mj-lt"/>
              <a:buAutoNum type="arabicPeriod"/>
            </a:pPr>
            <a:r>
              <a:rPr lang="en-US" dirty="0" err="1"/>
              <a:t>Ciphertext</a:t>
            </a:r>
            <a:r>
              <a:rPr lang="en-US" dirty="0"/>
              <a:t>.</a:t>
            </a:r>
          </a:p>
          <a:p>
            <a:pPr marL="852678" lvl="1" indent="-514350">
              <a:buFont typeface="+mj-lt"/>
              <a:buAutoNum type="arabicPeriod"/>
            </a:pPr>
            <a:r>
              <a:rPr lang="en-US" dirty="0"/>
              <a:t>Decryption algorithm.</a:t>
            </a:r>
          </a:p>
          <a:p>
            <a:r>
              <a:rPr lang="en-US" dirty="0"/>
              <a:t>Public and Private keys are pair of keys that have been selected so that if one is used for encryption, the other is used for decryption.</a:t>
            </a:r>
          </a:p>
        </p:txBody>
      </p:sp>
      <p:sp>
        <p:nvSpPr>
          <p:cNvPr id="4"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rgbClr val="FF0000"/>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rgbClr val="FF0000"/>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endParaRPr>
          </a:p>
        </p:txBody>
      </p:sp>
      <p:sp>
        <p:nvSpPr>
          <p:cNvPr id="5"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19400"/>
            <a:ext cx="8229600" cy="1143000"/>
          </a:xfrm>
        </p:spPr>
        <p:txBody>
          <a:bodyPr>
            <a:normAutofit/>
          </a:bodyPr>
          <a:lstStyle/>
          <a:p>
            <a:pPr algn="ctr"/>
            <a:r>
              <a:rPr lang="en-US" sz="4800" dirty="0">
                <a:ln w="10541" cmpd="sng">
                  <a:solidFill>
                    <a:schemeClr val="accent1">
                      <a:shade val="88000"/>
                      <a:satMod val="110000"/>
                    </a:schemeClr>
                  </a:solidFill>
                  <a:prstDash val="solid"/>
                </a:ln>
                <a:solidFill>
                  <a:srgbClr val="C00000"/>
                </a:solidFill>
                <a:effectLst/>
              </a:rPr>
              <a:t>Rest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nvSpPr>
        <p:spPr>
          <a:xfrm>
            <a:off x="304800" y="4800600"/>
            <a:ext cx="7854696" cy="1905000"/>
          </a:xfrm>
          <a:prstGeom prst="rect">
            <a:avLst/>
          </a:prstGeom>
        </p:spPr>
        <p:txBody>
          <a:bodyPr vert="horz" tIns="0" rIns="45720" bIns="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anose="03060802040406070304" pitchFamily="66" charset="0"/>
              </a:rPr>
              <a:t>By:</a:t>
            </a:r>
          </a:p>
          <a:p>
            <a:pPr algn="l"/>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anose="03060802040406070304" pitchFamily="66" charset="0"/>
              </a:rPr>
              <a:t>Dr. </a:t>
            </a:r>
            <a:r>
              <a:rPr lang="en-US" sz="5400" b="1" dirty="0" err="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anose="03060802040406070304" pitchFamily="66" charset="0"/>
              </a:rPr>
              <a:t>Hussien</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ush Script MT" panose="03060802040406070304" pitchFamily="66" charset="0"/>
              </a:rPr>
              <a:t> M. Sharaf</a:t>
            </a:r>
          </a:p>
        </p:txBody>
      </p:sp>
      <p:sp>
        <p:nvSpPr>
          <p:cNvPr id="9" name="Title 1"/>
          <p:cNvSpPr txBox="1">
            <a:spLocks/>
          </p:cNvSpPr>
          <p:nvPr/>
        </p:nvSpPr>
        <p:spPr>
          <a:xfrm>
            <a:off x="609600" y="2224840"/>
            <a:ext cx="7924800" cy="1219200"/>
          </a:xfrm>
          <a:prstGeom prst="rect">
            <a:avLst/>
          </a:prstGeom>
        </p:spPr>
        <p:txBody>
          <a:bodyPr vert="horz" anchor="b">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0"/>
              </a:spcBef>
              <a:spcAft>
                <a:spcPct val="0"/>
              </a:spcAft>
            </a:pPr>
            <a:r>
              <a:rPr lang="en-US" sz="4400" b="1" dirty="0">
                <a:ln w="900" cmpd="sng">
                  <a:solidFill>
                    <a:schemeClr val="accent1">
                      <a:satMod val="190000"/>
                      <a:alpha val="55000"/>
                    </a:schemeClr>
                  </a:solidFill>
                  <a:prstDash val="solid"/>
                </a:ln>
                <a:solidFill>
                  <a:schemeClr val="bg2">
                    <a:lumMod val="50000"/>
                  </a:schemeClr>
                </a:solidFill>
                <a:effectLst>
                  <a:innerShdw blurRad="101600" dist="76200" dir="5400000">
                    <a:schemeClr val="accent1">
                      <a:satMod val="190000"/>
                      <a:tint val="100000"/>
                      <a:alpha val="74000"/>
                    </a:schemeClr>
                  </a:innerShdw>
                </a:effectLst>
                <a:latin typeface="Bookman Old Style" pitchFamily="18" charset="0"/>
                <a:ea typeface="+mj-ea"/>
                <a:cs typeface="+mj-cs"/>
              </a:rPr>
              <a:t>Operators</a:t>
            </a:r>
          </a:p>
        </p:txBody>
      </p:sp>
      <p:pic>
        <p:nvPicPr>
          <p:cNvPr id="14" name="Picture 13">
            <a:extLst>
              <a:ext uri="{FF2B5EF4-FFF2-40B4-BE49-F238E27FC236}">
                <a16:creationId xmlns:a16="http://schemas.microsoft.com/office/drawing/2014/main" id="{FD30E983-B5F6-472E-9A28-0F5F25C24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91" y="484802"/>
            <a:ext cx="1774393" cy="1602678"/>
          </a:xfrm>
          <a:prstGeom prst="rect">
            <a:avLst/>
          </a:prstGeom>
        </p:spPr>
      </p:pic>
      <p:pic>
        <p:nvPicPr>
          <p:cNvPr id="15" name="Picture 14">
            <a:extLst>
              <a:ext uri="{FF2B5EF4-FFF2-40B4-BE49-F238E27FC236}">
                <a16:creationId xmlns:a16="http://schemas.microsoft.com/office/drawing/2014/main" id="{48851643-FE66-4661-8F1B-1F08480A5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457200"/>
            <a:ext cx="1676400" cy="14614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F14C-9AE2-4C0E-8806-0AF7419C4E93}"/>
              </a:ext>
            </a:extLst>
          </p:cNvPr>
          <p:cNvSpPr>
            <a:spLocks noGrp="1"/>
          </p:cNvSpPr>
          <p:nvPr>
            <p:ph type="title"/>
          </p:nvPr>
        </p:nvSpPr>
        <p:spPr>
          <a:xfrm>
            <a:off x="609600" y="130175"/>
            <a:ext cx="7467600" cy="1143000"/>
          </a:xfrm>
        </p:spPr>
        <p:txBody>
          <a:bodyPr/>
          <a:lstStyle/>
          <a:p>
            <a:r>
              <a:rPr lang="en-US" dirty="0"/>
              <a:t>Course contents</a:t>
            </a:r>
          </a:p>
        </p:txBody>
      </p:sp>
      <p:sp>
        <p:nvSpPr>
          <p:cNvPr id="3" name="Content Placeholder 2">
            <a:extLst>
              <a:ext uri="{FF2B5EF4-FFF2-40B4-BE49-F238E27FC236}">
                <a16:creationId xmlns:a16="http://schemas.microsoft.com/office/drawing/2014/main" id="{364B5E22-8863-48EC-8F72-DAEBD02F7F9D}"/>
              </a:ext>
            </a:extLst>
          </p:cNvPr>
          <p:cNvSpPr>
            <a:spLocks noGrp="1"/>
          </p:cNvSpPr>
          <p:nvPr>
            <p:ph idx="1"/>
          </p:nvPr>
        </p:nvSpPr>
        <p:spPr>
          <a:xfrm>
            <a:off x="457200" y="1074737"/>
            <a:ext cx="8077200" cy="4708525"/>
          </a:xfrm>
        </p:spPr>
        <p:txBody>
          <a:bodyPr>
            <a:normAutofit fontScale="92500" lnSpcReduction="10000"/>
          </a:bodyPr>
          <a:lstStyle/>
          <a:p>
            <a:r>
              <a:rPr lang="en-US" sz="2400" dirty="0"/>
              <a:t>Security Goals, Fundamentals (confidentiality, integrity, availability, etc.). Introduction to risk assessment and management. Security standards in government and industry. Computer system protection principles (UNIX and Windows). Access controls, including MAC, DAC, and role-based. Cryptography fundamentals. Authentication, passwords, introduction to protocols, Kerberos. Security operations. Attacks: software attacks, malicious code, buffer overflows, social engineering, injection attacks, and related defense tools. Network attacks: Denial of service, flooding, sniffing and traffic redirection, defense tools and strategies. Attacking web sites: cross-site scripting. </a:t>
            </a:r>
            <a:r>
              <a:rPr lang="en-US" sz="2400" dirty="0" err="1"/>
              <a:t>IPSec</a:t>
            </a:r>
            <a:r>
              <a:rPr lang="en-US" sz="2400" dirty="0"/>
              <a:t>, Virtual Private networks and Network Address Translation. Ethics, SP issues that are related. Introduction to Forensics. </a:t>
            </a:r>
          </a:p>
        </p:txBody>
      </p:sp>
    </p:spTree>
    <p:extLst>
      <p:ext uri="{BB962C8B-B14F-4D97-AF65-F5344CB8AC3E}">
        <p14:creationId xmlns:p14="http://schemas.microsoft.com/office/powerpoint/2010/main" val="665169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Common operators that are used in encryption and decryption are:</a:t>
            </a:r>
          </a:p>
        </p:txBody>
      </p:sp>
      <p:sp>
        <p:nvSpPr>
          <p:cNvPr id="3" name="Title 2"/>
          <p:cNvSpPr>
            <a:spLocks noGrp="1"/>
          </p:cNvSpPr>
          <p:nvPr>
            <p:ph type="title"/>
          </p:nvPr>
        </p:nvSpPr>
        <p:spPr>
          <a:xfrm>
            <a:off x="457200" y="304800"/>
            <a:ext cx="8229600" cy="1143000"/>
          </a:xfrm>
        </p:spPr>
        <p:txBody>
          <a:bodyPr/>
          <a:lstStyle/>
          <a:p>
            <a:r>
              <a:rPr lang="en-US" sz="4800" dirty="0">
                <a:solidFill>
                  <a:schemeClr val="accent1">
                    <a:lumMod val="75000"/>
                  </a:schemeClr>
                </a:solidFill>
              </a:rPr>
              <a:t>Operators</a:t>
            </a:r>
            <a:r>
              <a:rPr lang="en-US" dirty="0"/>
              <a:t> </a:t>
            </a:r>
          </a:p>
        </p:txBody>
      </p:sp>
      <p:sp>
        <p:nvSpPr>
          <p:cNvPr id="4" name="Rounded Rectangle 3"/>
          <p:cNvSpPr/>
          <p:nvPr/>
        </p:nvSpPr>
        <p:spPr>
          <a:xfrm>
            <a:off x="609600" y="2895600"/>
            <a:ext cx="4038600" cy="176426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rPr>
              <a:t>1) &amp; (Bitwise AND)</a:t>
            </a:r>
          </a:p>
          <a:p>
            <a:r>
              <a:rPr lang="en-US" sz="2800" b="1" dirty="0">
                <a:solidFill>
                  <a:schemeClr val="bg1"/>
                </a:solidFill>
              </a:rPr>
              <a:t>2) |  (Bitwise OR)</a:t>
            </a:r>
          </a:p>
          <a:p>
            <a:r>
              <a:rPr lang="en-US" sz="2800" b="1" dirty="0">
                <a:solidFill>
                  <a:schemeClr val="bg1"/>
                </a:solidFill>
              </a:rPr>
              <a:t>3) ^  (Bitwise XOR)</a:t>
            </a:r>
          </a:p>
        </p:txBody>
      </p:sp>
      <p:sp>
        <p:nvSpPr>
          <p:cNvPr id="5" name="TextBox 4"/>
          <p:cNvSpPr txBox="1"/>
          <p:nvPr/>
        </p:nvSpPr>
        <p:spPr>
          <a:xfrm>
            <a:off x="2133600" y="2514600"/>
            <a:ext cx="704039" cy="400110"/>
          </a:xfrm>
          <a:prstGeom prst="rect">
            <a:avLst/>
          </a:prstGeom>
          <a:noFill/>
        </p:spPr>
        <p:txBody>
          <a:bodyPr wrap="none" rtlCol="0">
            <a:spAutoFit/>
          </a:bodyPr>
          <a:lstStyle/>
          <a:p>
            <a:r>
              <a:rPr lang="en-US" sz="2000" b="1" dirty="0"/>
              <a:t>Bits </a:t>
            </a:r>
          </a:p>
        </p:txBody>
      </p:sp>
      <p:sp>
        <p:nvSpPr>
          <p:cNvPr id="6" name="Rounded Rectangle 5"/>
          <p:cNvSpPr/>
          <p:nvPr/>
        </p:nvSpPr>
        <p:spPr>
          <a:xfrm>
            <a:off x="4800600" y="2883932"/>
            <a:ext cx="3124200" cy="1764268"/>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 (Mod)</a:t>
            </a:r>
          </a:p>
        </p:txBody>
      </p:sp>
      <p:sp>
        <p:nvSpPr>
          <p:cNvPr id="7" name="TextBox 6"/>
          <p:cNvSpPr txBox="1"/>
          <p:nvPr/>
        </p:nvSpPr>
        <p:spPr>
          <a:xfrm>
            <a:off x="5715000" y="2495490"/>
            <a:ext cx="1281120" cy="400110"/>
          </a:xfrm>
          <a:prstGeom prst="rect">
            <a:avLst/>
          </a:prstGeom>
          <a:noFill/>
        </p:spPr>
        <p:txBody>
          <a:bodyPr wrap="none" rtlCol="0">
            <a:spAutoFit/>
          </a:bodyPr>
          <a:lstStyle/>
          <a:p>
            <a:r>
              <a:rPr lang="en-US" sz="2000" b="1" dirty="0"/>
              <a:t>Numbers</a:t>
            </a:r>
          </a:p>
        </p:txBody>
      </p:sp>
      <p:sp>
        <p:nvSpPr>
          <p:cNvPr id="8"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9"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458200" cy="4711891"/>
          </a:xfrm>
        </p:spPr>
        <p:txBody>
          <a:bodyPr/>
          <a:lstStyle/>
          <a:p>
            <a:pPr>
              <a:buNone/>
            </a:pPr>
            <a:r>
              <a:rPr lang="en-US" sz="2800" dirty="0"/>
              <a:t>The modulus (%) is the remainder of a division of two values.</a:t>
            </a:r>
          </a:p>
          <a:p>
            <a:pPr>
              <a:buNone/>
            </a:pPr>
            <a:r>
              <a:rPr lang="en-US" sz="2800" b="1" i="1" u="sng" dirty="0"/>
              <a:t>Examples:  </a:t>
            </a:r>
          </a:p>
          <a:p>
            <a:pPr lvl="1"/>
            <a:r>
              <a:rPr lang="en-US" sz="2800" dirty="0">
                <a:solidFill>
                  <a:schemeClr val="bg2">
                    <a:lumMod val="50000"/>
                  </a:schemeClr>
                </a:solidFill>
              </a:rPr>
              <a:t>7%2 = 1</a:t>
            </a:r>
          </a:p>
          <a:p>
            <a:pPr lvl="1"/>
            <a:r>
              <a:rPr lang="en-US" sz="2800" dirty="0">
                <a:solidFill>
                  <a:schemeClr val="bg2">
                    <a:lumMod val="50000"/>
                  </a:schemeClr>
                </a:solidFill>
              </a:rPr>
              <a:t>6%3 = 0</a:t>
            </a:r>
          </a:p>
          <a:p>
            <a:pPr lvl="1"/>
            <a:r>
              <a:rPr lang="en-US" sz="2800" dirty="0">
                <a:solidFill>
                  <a:schemeClr val="bg2">
                    <a:lumMod val="50000"/>
                  </a:schemeClr>
                </a:solidFill>
              </a:rPr>
              <a:t>130%127 = 3</a:t>
            </a:r>
          </a:p>
          <a:p>
            <a:pPr lvl="1"/>
            <a:r>
              <a:rPr lang="en-US" sz="2800" dirty="0">
                <a:solidFill>
                  <a:schemeClr val="bg2">
                    <a:lumMod val="50000"/>
                  </a:schemeClr>
                </a:solidFill>
              </a:rPr>
              <a:t>50%20 = 10</a:t>
            </a:r>
          </a:p>
          <a:p>
            <a:pPr lvl="1"/>
            <a:r>
              <a:rPr lang="en-US" sz="2800" dirty="0">
                <a:solidFill>
                  <a:schemeClr val="bg2">
                    <a:lumMod val="50000"/>
                  </a:schemeClr>
                </a:solidFill>
              </a:rPr>
              <a:t>1800%1000 = 800</a:t>
            </a:r>
          </a:p>
          <a:p>
            <a:r>
              <a:rPr lang="en-US" sz="2800" i="1" dirty="0"/>
              <a:t>Works on numeric data (numbers).</a:t>
            </a:r>
            <a:endParaRPr lang="en-US" dirty="0"/>
          </a:p>
        </p:txBody>
      </p:sp>
      <p:sp>
        <p:nvSpPr>
          <p:cNvPr id="3" name="Title 2"/>
          <p:cNvSpPr>
            <a:spLocks noGrp="1"/>
          </p:cNvSpPr>
          <p:nvPr>
            <p:ph type="title"/>
          </p:nvPr>
        </p:nvSpPr>
        <p:spPr>
          <a:xfrm>
            <a:off x="457200" y="0"/>
            <a:ext cx="8229600" cy="1417638"/>
          </a:xfrm>
        </p:spPr>
        <p:txBody>
          <a:bodyPr/>
          <a:lstStyle/>
          <a:p>
            <a:r>
              <a:rPr lang="en-US" sz="4800" dirty="0">
                <a:solidFill>
                  <a:schemeClr val="accent1">
                    <a:lumMod val="75000"/>
                  </a:schemeClr>
                </a:solidFill>
              </a:rPr>
              <a:t>Mod</a:t>
            </a:r>
            <a:r>
              <a:rPr lang="en-US" dirty="0"/>
              <a:t> </a:t>
            </a:r>
            <a:r>
              <a:rPr lang="en-US" sz="4800" dirty="0">
                <a:solidFill>
                  <a:schemeClr val="accent1">
                    <a:lumMod val="75000"/>
                  </a:schemeClr>
                </a:solidFill>
              </a:rPr>
              <a:t>Operator</a:t>
            </a:r>
          </a:p>
        </p:txBody>
      </p:sp>
      <p:sp>
        <p:nvSpPr>
          <p:cNvPr id="4" name="Date Placeholder 3"/>
          <p:cNvSpPr txBox="1">
            <a:spLocks/>
          </p:cNvSpPr>
          <p:nvPr/>
        </p:nvSpPr>
        <p:spPr>
          <a:xfrm>
            <a:off x="304800" y="6477000"/>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5" name="Slide Number Placeholder 4"/>
          <p:cNvSpPr txBox="1">
            <a:spLocks/>
          </p:cNvSpPr>
          <p:nvPr/>
        </p:nvSpPr>
        <p:spPr>
          <a:xfrm>
            <a:off x="8153400" y="6553200"/>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76200"/>
            <a:ext cx="7924800" cy="1447800"/>
          </a:xfrm>
        </p:spPr>
        <p:txBody>
          <a:bodyPr>
            <a:normAutofit/>
          </a:bodyPr>
          <a:lstStyle/>
          <a:p>
            <a:r>
              <a:rPr lang="en-US" sz="4800" dirty="0">
                <a:solidFill>
                  <a:schemeClr val="accent1">
                    <a:lumMod val="75000"/>
                  </a:schemeClr>
                </a:solidFill>
              </a:rPr>
              <a:t>Bitwise Operators</a:t>
            </a:r>
          </a:p>
        </p:txBody>
      </p:sp>
      <p:sp>
        <p:nvSpPr>
          <p:cNvPr id="6" name="Rounded Rectangle 5"/>
          <p:cNvSpPr/>
          <p:nvPr/>
        </p:nvSpPr>
        <p:spPr>
          <a:xfrm>
            <a:off x="2971800" y="2748915"/>
            <a:ext cx="2971800" cy="1292409"/>
          </a:xfrm>
          <a:prstGeom prst="roundRect">
            <a:avLst/>
          </a:prstGeom>
          <a:effectLst>
            <a:glow rad="63500">
              <a:schemeClr val="accent1">
                <a:satMod val="175000"/>
                <a:alpha val="40000"/>
              </a:schemeClr>
            </a:glow>
            <a:outerShdw blurRad="40000" dist="20000" dir="5400000" rotWithShape="0">
              <a:srgbClr val="000000">
                <a:alpha val="38000"/>
              </a:srgbClr>
            </a:outerShdw>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b="1" dirty="0">
                <a:solidFill>
                  <a:srgbClr val="C00000"/>
                </a:solidFill>
              </a:rPr>
              <a:t>Bitwise operators</a:t>
            </a:r>
          </a:p>
        </p:txBody>
      </p:sp>
      <p:grpSp>
        <p:nvGrpSpPr>
          <p:cNvPr id="2" name="Group 18"/>
          <p:cNvGrpSpPr/>
          <p:nvPr/>
        </p:nvGrpSpPr>
        <p:grpSpPr>
          <a:xfrm>
            <a:off x="2133600" y="4318428"/>
            <a:ext cx="4343399" cy="457202"/>
            <a:chOff x="1512995" y="1828797"/>
            <a:chExt cx="5685425" cy="457202"/>
          </a:xfrm>
        </p:grpSpPr>
        <p:cxnSp>
          <p:nvCxnSpPr>
            <p:cNvPr id="10" name="Straight Arrow Connector 9"/>
            <p:cNvCxnSpPr/>
            <p:nvPr/>
          </p:nvCxnSpPr>
          <p:spPr>
            <a:xfrm rot="16200000" flipH="1">
              <a:off x="4276327" y="2057001"/>
              <a:ext cx="457200" cy="796"/>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flipV="1">
              <a:off x="1512995" y="1828797"/>
              <a:ext cx="5685425" cy="1"/>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4" name="Flowchart: Terminator 13"/>
          <p:cNvSpPr/>
          <p:nvPr/>
        </p:nvSpPr>
        <p:spPr>
          <a:xfrm>
            <a:off x="1600200" y="4775630"/>
            <a:ext cx="1055674" cy="520150"/>
          </a:xfrm>
          <a:prstGeom prst="flowChartTerminator">
            <a:avLst/>
          </a:prstGeom>
          <a:effectLst>
            <a:glow rad="63500">
              <a:schemeClr val="accent1">
                <a:satMod val="175000"/>
                <a:alpha val="40000"/>
              </a:schemeClr>
            </a:glow>
          </a:effectLst>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C00000"/>
                </a:solidFill>
              </a:rPr>
              <a:t>&amp;</a:t>
            </a:r>
          </a:p>
        </p:txBody>
      </p:sp>
      <p:sp>
        <p:nvSpPr>
          <p:cNvPr id="15" name="Flowchart: Terminator 14"/>
          <p:cNvSpPr/>
          <p:nvPr/>
        </p:nvSpPr>
        <p:spPr>
          <a:xfrm>
            <a:off x="5943600" y="4775630"/>
            <a:ext cx="1055674" cy="520150"/>
          </a:xfrm>
          <a:prstGeom prst="flowChartTerminator">
            <a:avLst/>
          </a:prstGeom>
          <a:effectLst>
            <a:glow rad="63500">
              <a:schemeClr val="accent1">
                <a:satMod val="175000"/>
                <a:alpha val="40000"/>
              </a:schemeClr>
            </a:glow>
          </a:effectLst>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C00000"/>
                </a:solidFill>
              </a:rPr>
              <a:t>^</a:t>
            </a:r>
          </a:p>
        </p:txBody>
      </p:sp>
      <p:sp>
        <p:nvSpPr>
          <p:cNvPr id="29" name="Flowchart: Terminator 28"/>
          <p:cNvSpPr/>
          <p:nvPr/>
        </p:nvSpPr>
        <p:spPr>
          <a:xfrm>
            <a:off x="3886200" y="4775682"/>
            <a:ext cx="1055674" cy="520150"/>
          </a:xfrm>
          <a:prstGeom prst="flowChartTerminator">
            <a:avLst/>
          </a:prstGeom>
          <a:effectLst>
            <a:glow rad="63500">
              <a:schemeClr val="accent1">
                <a:satMod val="175000"/>
                <a:alpha val="40000"/>
              </a:schemeClr>
            </a:glow>
          </a:effectLst>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C00000"/>
                </a:solidFill>
              </a:rPr>
              <a:t>|</a:t>
            </a:r>
          </a:p>
        </p:txBody>
      </p:sp>
      <p:sp>
        <p:nvSpPr>
          <p:cNvPr id="50" name="TextBox 49"/>
          <p:cNvSpPr txBox="1"/>
          <p:nvPr/>
        </p:nvSpPr>
        <p:spPr>
          <a:xfrm>
            <a:off x="1371600" y="5314890"/>
            <a:ext cx="2057400" cy="400110"/>
          </a:xfrm>
          <a:prstGeom prst="rect">
            <a:avLst/>
          </a:prstGeom>
          <a:noFill/>
        </p:spPr>
        <p:txBody>
          <a:bodyPr wrap="square" rtlCol="0">
            <a:spAutoFit/>
          </a:bodyPr>
          <a:lstStyle/>
          <a:p>
            <a:r>
              <a:rPr lang="en-US" sz="2000" b="1" dirty="0"/>
              <a:t>Bitwise AND</a:t>
            </a:r>
          </a:p>
        </p:txBody>
      </p:sp>
      <p:cxnSp>
        <p:nvCxnSpPr>
          <p:cNvPr id="54" name="Straight Arrow Connector 53"/>
          <p:cNvCxnSpPr/>
          <p:nvPr/>
        </p:nvCxnSpPr>
        <p:spPr>
          <a:xfrm rot="5400000">
            <a:off x="1905001" y="4547030"/>
            <a:ext cx="457200" cy="1"/>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91200" y="5295780"/>
            <a:ext cx="2057400" cy="400110"/>
          </a:xfrm>
          <a:prstGeom prst="rect">
            <a:avLst/>
          </a:prstGeom>
          <a:noFill/>
        </p:spPr>
        <p:txBody>
          <a:bodyPr wrap="square" rtlCol="0">
            <a:spAutoFit/>
          </a:bodyPr>
          <a:lstStyle/>
          <a:p>
            <a:r>
              <a:rPr lang="en-US" sz="2000" b="1" dirty="0"/>
              <a:t>Bitwise XOR</a:t>
            </a:r>
            <a:endParaRPr lang="en-US" sz="2000" b="1" dirty="0">
              <a:solidFill>
                <a:schemeClr val="bg2">
                  <a:lumMod val="50000"/>
                </a:schemeClr>
              </a:solidFill>
              <a:effectLst>
                <a:outerShdw blurRad="38100" dist="38100" dir="2700000" algn="tl">
                  <a:srgbClr val="000000">
                    <a:alpha val="43137"/>
                  </a:srgbClr>
                </a:outerShdw>
              </a:effectLst>
            </a:endParaRPr>
          </a:p>
        </p:txBody>
      </p:sp>
      <p:cxnSp>
        <p:nvCxnSpPr>
          <p:cNvPr id="60" name="Straight Arrow Connector 59"/>
          <p:cNvCxnSpPr/>
          <p:nvPr/>
        </p:nvCxnSpPr>
        <p:spPr>
          <a:xfrm rot="16200000" flipH="1">
            <a:off x="6247910" y="4546539"/>
            <a:ext cx="457201" cy="984"/>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733800" y="5295779"/>
            <a:ext cx="2057400" cy="400110"/>
          </a:xfrm>
          <a:prstGeom prst="rect">
            <a:avLst/>
          </a:prstGeom>
          <a:noFill/>
        </p:spPr>
        <p:txBody>
          <a:bodyPr wrap="square" rtlCol="0">
            <a:spAutoFit/>
          </a:bodyPr>
          <a:lstStyle/>
          <a:p>
            <a:r>
              <a:rPr lang="en-US" sz="2000" b="1" dirty="0"/>
              <a:t>Bitwise OR</a:t>
            </a:r>
          </a:p>
        </p:txBody>
      </p:sp>
      <p:cxnSp>
        <p:nvCxnSpPr>
          <p:cNvPr id="46" name="Straight Connector 45"/>
          <p:cNvCxnSpPr/>
          <p:nvPr/>
        </p:nvCxnSpPr>
        <p:spPr>
          <a:xfrm rot="5400000">
            <a:off x="4306094" y="4190086"/>
            <a:ext cx="22860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Content Placeholder 1"/>
          <p:cNvSpPr>
            <a:spLocks noGrp="1"/>
          </p:cNvSpPr>
          <p:nvPr>
            <p:ph idx="1"/>
          </p:nvPr>
        </p:nvSpPr>
        <p:spPr>
          <a:xfrm>
            <a:off x="457200" y="1295401"/>
            <a:ext cx="8458200" cy="2133600"/>
          </a:xfrm>
        </p:spPr>
        <p:txBody>
          <a:bodyPr/>
          <a:lstStyle/>
          <a:p>
            <a:pPr>
              <a:buNone/>
            </a:pPr>
            <a:r>
              <a:rPr lang="en-US" sz="2800" dirty="0"/>
              <a:t>Works on binary data (bits).</a:t>
            </a:r>
          </a:p>
          <a:p>
            <a:pPr>
              <a:buNone/>
            </a:pPr>
            <a:r>
              <a:rPr lang="en-US" sz="2800" dirty="0"/>
              <a:t>Each character has a binary representation in the </a:t>
            </a:r>
            <a:r>
              <a:rPr lang="en-US" sz="2800" dirty="0" err="1"/>
              <a:t>ascii</a:t>
            </a:r>
            <a:r>
              <a:rPr lang="en-US" sz="2800" dirty="0"/>
              <a:t> codes table. </a:t>
            </a:r>
          </a:p>
          <a:p>
            <a:pPr>
              <a:buNone/>
            </a:pPr>
            <a:r>
              <a:rPr lang="en-US" sz="2800" i="1" dirty="0"/>
              <a:t>	</a:t>
            </a:r>
            <a:endParaRPr lang="en-US" dirty="0"/>
          </a:p>
        </p:txBody>
      </p:sp>
      <p:sp>
        <p:nvSpPr>
          <p:cNvPr id="1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1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ppt_x"/>
                                          </p:val>
                                        </p:tav>
                                        <p:tav tm="100000">
                                          <p:val>
                                            <p:strVal val="#ppt_x"/>
                                          </p:val>
                                        </p:tav>
                                      </p:tavLst>
                                    </p:anim>
                                    <p:anim calcmode="lin" valueType="num">
                                      <p:cBhvr additive="base">
                                        <p:cTn id="1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anim calcmode="lin" valueType="num">
                                      <p:cBhvr additive="base">
                                        <p:cTn id="21" dur="500" fill="hold"/>
                                        <p:tgtEl>
                                          <p:spTgt spid="70"/>
                                        </p:tgtEl>
                                        <p:attrNameLst>
                                          <p:attrName>ppt_x</p:attrName>
                                        </p:attrNameLst>
                                      </p:cBhvr>
                                      <p:tavLst>
                                        <p:tav tm="0">
                                          <p:val>
                                            <p:strVal val="#ppt_x"/>
                                          </p:val>
                                        </p:tav>
                                        <p:tav tm="100000">
                                          <p:val>
                                            <p:strVal val="#ppt_x"/>
                                          </p:val>
                                        </p:tav>
                                      </p:tavLst>
                                    </p:anim>
                                    <p:anim calcmode="lin" valueType="num">
                                      <p:cBhvr additive="base">
                                        <p:cTn id="2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500" fill="hold"/>
                                        <p:tgtEl>
                                          <p:spTgt spid="55"/>
                                        </p:tgtEl>
                                        <p:attrNameLst>
                                          <p:attrName>ppt_x</p:attrName>
                                        </p:attrNameLst>
                                      </p:cBhvr>
                                      <p:tavLst>
                                        <p:tav tm="0">
                                          <p:val>
                                            <p:strVal val="#ppt_x"/>
                                          </p:val>
                                        </p:tav>
                                        <p:tav tm="100000">
                                          <p:val>
                                            <p:strVal val="#ppt_x"/>
                                          </p:val>
                                        </p:tav>
                                      </p:tavLst>
                                    </p:anim>
                                    <p:anim calcmode="lin" valueType="num">
                                      <p:cBhvr additive="base">
                                        <p:cTn id="3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9" grpId="0" animBg="1"/>
      <p:bldP spid="50" grpId="0"/>
      <p:bldP spid="55" grpId="0"/>
      <p:bldP spid="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09600"/>
          </a:xfrm>
        </p:spPr>
        <p:txBody>
          <a:bodyPr>
            <a:noAutofit/>
          </a:bodyPr>
          <a:lstStyle/>
          <a:p>
            <a:r>
              <a:rPr lang="en-US" sz="4800" dirty="0" err="1">
                <a:solidFill>
                  <a:schemeClr val="accent1">
                    <a:lumMod val="75000"/>
                  </a:schemeClr>
                </a:solidFill>
              </a:rPr>
              <a:t>Ascii</a:t>
            </a:r>
            <a:r>
              <a:rPr lang="en-US" sz="4800" dirty="0">
                <a:solidFill>
                  <a:schemeClr val="accent1">
                    <a:lumMod val="75000"/>
                  </a:schemeClr>
                </a:solidFill>
              </a:rPr>
              <a:t> codes table</a:t>
            </a:r>
          </a:p>
        </p:txBody>
      </p:sp>
      <p:graphicFrame>
        <p:nvGraphicFramePr>
          <p:cNvPr id="5" name="Table 4"/>
          <p:cNvGraphicFramePr>
            <a:graphicFrameLocks noGrp="1"/>
          </p:cNvGraphicFramePr>
          <p:nvPr/>
        </p:nvGraphicFramePr>
        <p:xfrm>
          <a:off x="0" y="665723"/>
          <a:ext cx="4343400" cy="6192277"/>
        </p:xfrm>
        <a:graphic>
          <a:graphicData uri="http://schemas.openxmlformats.org/drawingml/2006/table">
            <a:tbl>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476329">
                <a:tc>
                  <a:txBody>
                    <a:bodyPr/>
                    <a:lstStyle/>
                    <a:p>
                      <a:pPr marL="0" marR="0" algn="ctr">
                        <a:lnSpc>
                          <a:spcPct val="115000"/>
                        </a:lnSpc>
                        <a:spcBef>
                          <a:spcPts val="1200"/>
                        </a:spcBef>
                        <a:spcAft>
                          <a:spcPts val="1200"/>
                        </a:spcAft>
                      </a:pPr>
                      <a:r>
                        <a:rPr lang="en-US" sz="2300" b="1" dirty="0">
                          <a:solidFill>
                            <a:srgbClr val="000000"/>
                          </a:solidFill>
                          <a:latin typeface="Times New Roman"/>
                          <a:ea typeface="Times New Roman"/>
                          <a:cs typeface="Arial"/>
                        </a:rPr>
                        <a:t>Binary</a:t>
                      </a:r>
                      <a:endParaRPr lang="en-US" sz="2300" dirty="0">
                        <a:latin typeface="Calibri"/>
                        <a:ea typeface="Times New Roman"/>
                        <a:cs typeface="Arial"/>
                      </a:endParaRPr>
                    </a:p>
                  </a:txBody>
                  <a:tcPr marL="21991" marR="21991" marT="21991" marB="21991" anchor="b">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ct val="115000"/>
                        </a:lnSpc>
                        <a:spcBef>
                          <a:spcPts val="1200"/>
                        </a:spcBef>
                        <a:spcAft>
                          <a:spcPts val="1200"/>
                        </a:spcAft>
                      </a:pPr>
                      <a:r>
                        <a:rPr lang="en-US" sz="2300" b="1">
                          <a:solidFill>
                            <a:srgbClr val="000000"/>
                          </a:solidFill>
                          <a:latin typeface="Times New Roman"/>
                          <a:ea typeface="Times New Roman"/>
                          <a:cs typeface="Arial"/>
                        </a:rPr>
                        <a:t>Dec</a:t>
                      </a:r>
                      <a:endParaRPr lang="en-US" sz="2300">
                        <a:latin typeface="Calibri"/>
                        <a:ea typeface="Times New Roman"/>
                        <a:cs typeface="Arial"/>
                      </a:endParaRPr>
                    </a:p>
                  </a:txBody>
                  <a:tcPr marL="21991" marR="21991" marT="21991" marB="21991" anchor="b">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ct val="115000"/>
                        </a:lnSpc>
                        <a:spcBef>
                          <a:spcPts val="1200"/>
                        </a:spcBef>
                        <a:spcAft>
                          <a:spcPts val="1200"/>
                        </a:spcAft>
                      </a:pPr>
                      <a:r>
                        <a:rPr lang="en-US" sz="2300" b="1" u="none" strike="noStrike" dirty="0">
                          <a:solidFill>
                            <a:srgbClr val="000000"/>
                          </a:solidFill>
                          <a:latin typeface="Times New Roman"/>
                          <a:ea typeface="Times New Roman"/>
                          <a:cs typeface="Arial"/>
                        </a:rPr>
                        <a:t>character</a:t>
                      </a:r>
                      <a:endParaRPr lang="en-US" sz="2300" u="none" strike="noStrike" dirty="0">
                        <a:latin typeface="Calibri"/>
                        <a:ea typeface="Times New Roman"/>
                        <a:cs typeface="Arial"/>
                      </a:endParaRPr>
                    </a:p>
                  </a:txBody>
                  <a:tcPr marL="21991" marR="21991" marT="21991" marB="21991" anchor="b">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100 0001</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65</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dirty="0">
                          <a:solidFill>
                            <a:srgbClr val="0B0080"/>
                          </a:solidFill>
                          <a:latin typeface="Times New Roman"/>
                          <a:ea typeface="Times New Roman"/>
                          <a:cs typeface="Arial"/>
                          <a:hlinkClick r:id="rId2" tooltip="A"/>
                        </a:rPr>
                        <a:t>A</a:t>
                      </a:r>
                      <a:endParaRPr lang="en-US" sz="2300" u="sng" strike="noStrike"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100 0010</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66</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a:solidFill>
                            <a:srgbClr val="0B0080"/>
                          </a:solidFill>
                          <a:latin typeface="Times New Roman"/>
                          <a:ea typeface="Times New Roman"/>
                          <a:cs typeface="Arial"/>
                          <a:hlinkClick r:id="rId3" tooltip="B"/>
                        </a:rPr>
                        <a:t>B</a:t>
                      </a:r>
                      <a:endParaRPr lang="en-US" sz="2300" u="sng" strike="noStrike">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100 0011</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67</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a:solidFill>
                            <a:srgbClr val="0B0080"/>
                          </a:solidFill>
                          <a:latin typeface="Times New Roman"/>
                          <a:ea typeface="Times New Roman"/>
                          <a:cs typeface="Arial"/>
                          <a:hlinkClick r:id="rId4" tooltip="C"/>
                        </a:rPr>
                        <a:t>C</a:t>
                      </a:r>
                      <a:endParaRPr lang="en-US" sz="2300" u="sng" strike="noStrike">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100 0100</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68</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dirty="0">
                          <a:solidFill>
                            <a:srgbClr val="0B0080"/>
                          </a:solidFill>
                          <a:latin typeface="Times New Roman"/>
                          <a:ea typeface="Times New Roman"/>
                          <a:cs typeface="Arial"/>
                          <a:hlinkClick r:id="rId5" tooltip="D"/>
                        </a:rPr>
                        <a:t>D</a:t>
                      </a:r>
                      <a:endParaRPr lang="en-US" sz="2300" u="sng" strike="noStrike"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100 0101</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69</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a:solidFill>
                            <a:srgbClr val="0B0080"/>
                          </a:solidFill>
                          <a:latin typeface="Times New Roman"/>
                          <a:ea typeface="Times New Roman"/>
                          <a:cs typeface="Arial"/>
                          <a:hlinkClick r:id="rId6" tooltip="E"/>
                        </a:rPr>
                        <a:t>E</a:t>
                      </a:r>
                      <a:endParaRPr lang="en-US" sz="2300" u="sng" strike="noStrike">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100 0110</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70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a:solidFill>
                            <a:srgbClr val="0B0080"/>
                          </a:solidFill>
                          <a:latin typeface="Times New Roman"/>
                          <a:ea typeface="Times New Roman"/>
                          <a:cs typeface="Arial"/>
                          <a:hlinkClick r:id="rId7" tooltip="F"/>
                        </a:rPr>
                        <a:t>F</a:t>
                      </a:r>
                      <a:endParaRPr lang="en-US" sz="2300" u="sng" strike="noStrike">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100 0111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71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dirty="0">
                          <a:solidFill>
                            <a:srgbClr val="0B0080"/>
                          </a:solidFill>
                          <a:latin typeface="Times New Roman"/>
                          <a:ea typeface="Times New Roman"/>
                          <a:cs typeface="Arial"/>
                          <a:hlinkClick r:id="rId8" tooltip="G"/>
                        </a:rPr>
                        <a:t>G</a:t>
                      </a:r>
                      <a:endParaRPr lang="en-US" sz="2300" u="none" strike="noStrike"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100 1000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72</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a:solidFill>
                            <a:srgbClr val="0B0080"/>
                          </a:solidFill>
                          <a:latin typeface="Times New Roman"/>
                          <a:ea typeface="Times New Roman"/>
                          <a:cs typeface="Arial"/>
                          <a:hlinkClick r:id="rId9" tooltip="H"/>
                        </a:rPr>
                        <a:t>H</a:t>
                      </a:r>
                      <a:endParaRPr lang="en-US" sz="2300" u="sng" strike="noStrike">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101 0111</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87</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dirty="0">
                          <a:solidFill>
                            <a:srgbClr val="0B0080"/>
                          </a:solidFill>
                          <a:latin typeface="Times New Roman"/>
                          <a:ea typeface="Times New Roman"/>
                          <a:cs typeface="Arial"/>
                          <a:hlinkClick r:id="rId10" tooltip="W"/>
                        </a:rPr>
                        <a:t>W</a:t>
                      </a:r>
                      <a:endParaRPr lang="en-US" sz="2300" u="sng" strike="noStrike"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9"/>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101 1000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88</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dirty="0">
                          <a:solidFill>
                            <a:srgbClr val="0B0080"/>
                          </a:solidFill>
                          <a:latin typeface="Times New Roman"/>
                          <a:ea typeface="Times New Roman"/>
                          <a:cs typeface="Arial"/>
                          <a:hlinkClick r:id="rId11" tooltip="X"/>
                        </a:rPr>
                        <a:t>X</a:t>
                      </a:r>
                      <a:endParaRPr lang="en-US" sz="2300" u="sng" strike="noStrike"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101 1001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89</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dirty="0">
                          <a:solidFill>
                            <a:srgbClr val="0B0080"/>
                          </a:solidFill>
                          <a:latin typeface="Times New Roman"/>
                          <a:ea typeface="Times New Roman"/>
                          <a:cs typeface="Arial"/>
                          <a:hlinkClick r:id="rId12" tooltip="Y"/>
                        </a:rPr>
                        <a:t>Y</a:t>
                      </a:r>
                      <a:endParaRPr lang="en-US" sz="2300" u="sng" strike="noStrike"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11"/>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101 1010</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90</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sng" strike="noStrike" dirty="0">
                          <a:solidFill>
                            <a:srgbClr val="0B0080"/>
                          </a:solidFill>
                          <a:latin typeface="Times New Roman"/>
                          <a:ea typeface="Times New Roman"/>
                          <a:cs typeface="Arial"/>
                          <a:hlinkClick r:id="rId13" tooltip="Z"/>
                        </a:rPr>
                        <a:t>Z</a:t>
                      </a:r>
                      <a:endParaRPr lang="en-US" sz="2300" u="sng" strike="noStrike"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12"/>
                  </a:ext>
                </a:extLst>
              </a:tr>
            </a:tbl>
          </a:graphicData>
        </a:graphic>
      </p:graphicFrame>
      <p:graphicFrame>
        <p:nvGraphicFramePr>
          <p:cNvPr id="6" name="Table 5"/>
          <p:cNvGraphicFramePr>
            <a:graphicFrameLocks noGrp="1"/>
          </p:cNvGraphicFramePr>
          <p:nvPr/>
        </p:nvGraphicFramePr>
        <p:xfrm>
          <a:off x="4419600" y="665722"/>
          <a:ext cx="4724400" cy="6192277"/>
        </p:xfrm>
        <a:graphic>
          <a:graphicData uri="http://schemas.openxmlformats.org/drawingml/2006/table">
            <a:tbl>
              <a:tblPr/>
              <a:tblGrid>
                <a:gridCol w="15748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gridCol w="1574800">
                  <a:extLst>
                    <a:ext uri="{9D8B030D-6E8A-4147-A177-3AD203B41FA5}">
                      <a16:colId xmlns:a16="http://schemas.microsoft.com/office/drawing/2014/main" val="20002"/>
                    </a:ext>
                  </a:extLst>
                </a:gridCol>
              </a:tblGrid>
              <a:tr h="476329">
                <a:tc>
                  <a:txBody>
                    <a:bodyPr/>
                    <a:lstStyle/>
                    <a:p>
                      <a:pPr marL="0" marR="0" algn="ctr">
                        <a:lnSpc>
                          <a:spcPct val="115000"/>
                        </a:lnSpc>
                        <a:spcBef>
                          <a:spcPts val="1200"/>
                        </a:spcBef>
                        <a:spcAft>
                          <a:spcPts val="1200"/>
                        </a:spcAft>
                      </a:pPr>
                      <a:r>
                        <a:rPr lang="en-US" sz="2300" b="1" dirty="0">
                          <a:solidFill>
                            <a:srgbClr val="000000"/>
                          </a:solidFill>
                          <a:latin typeface="Times New Roman"/>
                          <a:ea typeface="Times New Roman"/>
                          <a:cs typeface="Arial"/>
                        </a:rPr>
                        <a:t>Binary</a:t>
                      </a:r>
                      <a:endParaRPr lang="en-US" sz="2300" dirty="0">
                        <a:latin typeface="Calibri"/>
                        <a:ea typeface="Times New Roman"/>
                        <a:cs typeface="Arial"/>
                      </a:endParaRPr>
                    </a:p>
                  </a:txBody>
                  <a:tcPr marL="21991" marR="21991" marT="21991" marB="21991" anchor="b">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ct val="115000"/>
                        </a:lnSpc>
                        <a:spcBef>
                          <a:spcPts val="1200"/>
                        </a:spcBef>
                        <a:spcAft>
                          <a:spcPts val="1200"/>
                        </a:spcAft>
                      </a:pPr>
                      <a:r>
                        <a:rPr lang="en-US" sz="2300" b="1" dirty="0">
                          <a:solidFill>
                            <a:srgbClr val="000000"/>
                          </a:solidFill>
                          <a:latin typeface="Times New Roman"/>
                          <a:ea typeface="Times New Roman"/>
                          <a:cs typeface="Arial"/>
                        </a:rPr>
                        <a:t>Dec</a:t>
                      </a:r>
                      <a:endParaRPr lang="en-US" sz="2300" dirty="0">
                        <a:latin typeface="Calibri"/>
                        <a:ea typeface="Times New Roman"/>
                        <a:cs typeface="Arial"/>
                      </a:endParaRPr>
                    </a:p>
                  </a:txBody>
                  <a:tcPr marL="21991" marR="21991" marT="21991" marB="21991" anchor="b">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tc>
                  <a:txBody>
                    <a:bodyPr/>
                    <a:lstStyle/>
                    <a:p>
                      <a:pPr marL="0" marR="0" algn="ctr">
                        <a:lnSpc>
                          <a:spcPct val="115000"/>
                        </a:lnSpc>
                        <a:spcBef>
                          <a:spcPts val="1200"/>
                        </a:spcBef>
                        <a:spcAft>
                          <a:spcPts val="1200"/>
                        </a:spcAft>
                      </a:pPr>
                      <a:r>
                        <a:rPr lang="en-US" sz="2300" b="1" dirty="0">
                          <a:solidFill>
                            <a:srgbClr val="000000"/>
                          </a:solidFill>
                          <a:latin typeface="Times New Roman"/>
                          <a:ea typeface="Times New Roman"/>
                          <a:cs typeface="Arial"/>
                        </a:rPr>
                        <a:t>character</a:t>
                      </a:r>
                      <a:endParaRPr lang="en-US" sz="2300" dirty="0">
                        <a:latin typeface="Calibri"/>
                        <a:ea typeface="Times New Roman"/>
                        <a:cs typeface="Arial"/>
                      </a:endParaRPr>
                    </a:p>
                  </a:txBody>
                  <a:tcPr marL="21991" marR="21991" marT="21991" marB="21991" anchor="b">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110 0001</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97</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2" tooltip="A"/>
                        </a:rPr>
                        <a:t>a</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110 0010</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98</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3" tooltip="B"/>
                        </a:rPr>
                        <a:t>b</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110 0011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99</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4" tooltip="C"/>
                        </a:rPr>
                        <a:t>c</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110 0100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100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5" tooltip="D"/>
                        </a:rPr>
                        <a:t>d</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110 0101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101</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6" tooltip="E"/>
                        </a:rPr>
                        <a:t>e</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110 0110</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102</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7" tooltip="F"/>
                        </a:rPr>
                        <a:t>f</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110 0111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103</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8" tooltip="G"/>
                        </a:rPr>
                        <a:t>g</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110 1000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104</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9" tooltip="H"/>
                        </a:rPr>
                        <a:t>h</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476329">
                <a:tc>
                  <a:txBody>
                    <a:bodyPr/>
                    <a:lstStyle/>
                    <a:p>
                      <a:pPr marL="0" marR="0" algn="ctr">
                        <a:lnSpc>
                          <a:spcPct val="115000"/>
                        </a:lnSpc>
                        <a:spcBef>
                          <a:spcPts val="1200"/>
                        </a:spcBef>
                        <a:spcAft>
                          <a:spcPts val="1200"/>
                        </a:spcAft>
                      </a:pPr>
                      <a:r>
                        <a:rPr lang="en-US" sz="2300" dirty="0">
                          <a:solidFill>
                            <a:srgbClr val="000000"/>
                          </a:solidFill>
                          <a:latin typeface="Times New Roman"/>
                          <a:ea typeface="Times New Roman"/>
                          <a:cs typeface="Arial"/>
                        </a:rPr>
                        <a:t>111 0111</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119</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dirty="0">
                          <a:solidFill>
                            <a:srgbClr val="0B0080"/>
                          </a:solidFill>
                          <a:latin typeface="Times New Roman"/>
                          <a:ea typeface="Times New Roman"/>
                          <a:cs typeface="Arial"/>
                          <a:hlinkClick r:id="rId10" tooltip="W"/>
                        </a:rPr>
                        <a:t>w</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9"/>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111 1000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120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11" tooltip="X"/>
                        </a:rPr>
                        <a:t>x</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111 1001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121</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a:solidFill>
                            <a:srgbClr val="0B0080"/>
                          </a:solidFill>
                          <a:latin typeface="Times New Roman"/>
                          <a:ea typeface="Times New Roman"/>
                          <a:cs typeface="Arial"/>
                          <a:hlinkClick r:id="rId12" tooltip="Y"/>
                        </a:rPr>
                        <a:t>y</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11"/>
                  </a:ext>
                </a:extLst>
              </a:tr>
              <a:tr h="476329">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111 1010</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tc>
                  <a:txBody>
                    <a:bodyPr/>
                    <a:lstStyle/>
                    <a:p>
                      <a:pPr marL="0" marR="0" algn="ctr">
                        <a:lnSpc>
                          <a:spcPct val="115000"/>
                        </a:lnSpc>
                        <a:spcBef>
                          <a:spcPts val="1200"/>
                        </a:spcBef>
                        <a:spcAft>
                          <a:spcPts val="1200"/>
                        </a:spcAft>
                      </a:pPr>
                      <a:r>
                        <a:rPr lang="en-US" sz="2300">
                          <a:solidFill>
                            <a:srgbClr val="000000"/>
                          </a:solidFill>
                          <a:latin typeface="Times New Roman"/>
                          <a:ea typeface="Times New Roman"/>
                          <a:cs typeface="Arial"/>
                        </a:rPr>
                        <a:t>122</a:t>
                      </a:r>
                      <a:endParaRPr lang="en-US" sz="230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CCFFFF"/>
                    </a:solidFill>
                  </a:tcPr>
                </a:tc>
                <a:tc>
                  <a:txBody>
                    <a:bodyPr/>
                    <a:lstStyle/>
                    <a:p>
                      <a:pPr marL="0" marR="0" algn="ctr">
                        <a:lnSpc>
                          <a:spcPct val="115000"/>
                        </a:lnSpc>
                        <a:spcBef>
                          <a:spcPts val="1200"/>
                        </a:spcBef>
                        <a:spcAft>
                          <a:spcPts val="1200"/>
                        </a:spcAft>
                      </a:pPr>
                      <a:r>
                        <a:rPr lang="en-US" sz="2300" u="none" strike="noStrike" dirty="0">
                          <a:solidFill>
                            <a:srgbClr val="0B0080"/>
                          </a:solidFill>
                          <a:latin typeface="Times New Roman"/>
                          <a:ea typeface="Times New Roman"/>
                          <a:cs typeface="Arial"/>
                          <a:hlinkClick r:id="rId13" tooltip="Z"/>
                        </a:rPr>
                        <a:t>z</a:t>
                      </a:r>
                      <a:endParaRPr lang="en-US" sz="2300" dirty="0">
                        <a:latin typeface="Calibri"/>
                        <a:ea typeface="Times New Roman"/>
                        <a:cs typeface="Arial"/>
                      </a:endParaRPr>
                    </a:p>
                  </a:txBody>
                  <a:tcPr marL="21991" marR="21991" marT="21991" marB="21991"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ontent Placeholder 36"/>
          <p:cNvSpPr>
            <a:spLocks noGrp="1"/>
          </p:cNvSpPr>
          <p:nvPr>
            <p:ph idx="1"/>
          </p:nvPr>
        </p:nvSpPr>
        <p:spPr>
          <a:xfrm>
            <a:off x="381000" y="1295400"/>
            <a:ext cx="8001000" cy="5257801"/>
          </a:xfrm>
        </p:spPr>
        <p:txBody>
          <a:bodyPr>
            <a:normAutofit/>
          </a:bodyPr>
          <a:lstStyle/>
          <a:p>
            <a:r>
              <a:rPr lang="en-US" sz="2800" dirty="0"/>
              <a:t>Compares two bits and returns 1 if both bits are 1; otherwise, it returns 0. </a:t>
            </a:r>
          </a:p>
          <a:p>
            <a:r>
              <a:rPr lang="en-US" sz="2800" dirty="0"/>
              <a:t>This table shows the AND operation for two operands b1 &amp; b2.</a:t>
            </a:r>
          </a:p>
          <a:p>
            <a:pPr marL="880110" lvl="1" indent="-514350">
              <a:buFont typeface="+mj-lt"/>
              <a:buAutoNum type="arabicPeriod"/>
            </a:pPr>
            <a:endParaRPr lang="en-US" sz="2800" dirty="0"/>
          </a:p>
          <a:p>
            <a:pPr marL="880110" lvl="1" indent="-514350">
              <a:buFont typeface="+mj-lt"/>
              <a:buAutoNum type="arabicPeriod"/>
            </a:pPr>
            <a:endParaRPr lang="en-US" sz="2800" dirty="0"/>
          </a:p>
          <a:p>
            <a:pPr marL="880110" lvl="1" indent="-514350">
              <a:buFont typeface="+mj-lt"/>
              <a:buAutoNum type="arabicPeriod"/>
            </a:pPr>
            <a:endParaRPr lang="en-US" sz="2800" dirty="0"/>
          </a:p>
          <a:p>
            <a:pPr marL="880110" lvl="1" indent="-514350">
              <a:buNone/>
            </a:pPr>
            <a:br>
              <a:rPr lang="en-US" sz="2800" dirty="0"/>
            </a:br>
            <a:r>
              <a:rPr lang="en-US" sz="2800" dirty="0"/>
              <a:t>	</a:t>
            </a:r>
            <a:endParaRPr lang="en-US" sz="2800" b="1" i="1" u="sng" dirty="0"/>
          </a:p>
        </p:txBody>
      </p:sp>
      <p:sp>
        <p:nvSpPr>
          <p:cNvPr id="3" name="Title 2"/>
          <p:cNvSpPr>
            <a:spLocks noGrp="1"/>
          </p:cNvSpPr>
          <p:nvPr>
            <p:ph type="title"/>
          </p:nvPr>
        </p:nvSpPr>
        <p:spPr>
          <a:xfrm>
            <a:off x="381000" y="0"/>
            <a:ext cx="8458200" cy="1371600"/>
          </a:xfrm>
        </p:spPr>
        <p:txBody>
          <a:bodyPr>
            <a:normAutofit/>
          </a:bodyPr>
          <a:lstStyle/>
          <a:p>
            <a:r>
              <a:rPr lang="en-US" sz="4400" dirty="0">
                <a:solidFill>
                  <a:schemeClr val="accent1">
                    <a:lumMod val="75000"/>
                  </a:schemeClr>
                </a:solidFill>
              </a:rPr>
              <a:t>Bitwise AND (&amp;)</a:t>
            </a:r>
            <a:endParaRPr lang="en-US" dirty="0">
              <a:solidFill>
                <a:schemeClr val="accent1">
                  <a:lumMod val="75000"/>
                </a:schemeClr>
              </a:solidFill>
            </a:endParaRPr>
          </a:p>
        </p:txBody>
      </p:sp>
      <p:graphicFrame>
        <p:nvGraphicFramePr>
          <p:cNvPr id="24" name="Table 23"/>
          <p:cNvGraphicFramePr>
            <a:graphicFrameLocks noGrp="1"/>
          </p:cNvGraphicFramePr>
          <p:nvPr/>
        </p:nvGraphicFramePr>
        <p:xfrm>
          <a:off x="3124200" y="3352800"/>
          <a:ext cx="3200400" cy="266700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1493520">
                  <a:extLst>
                    <a:ext uri="{9D8B030D-6E8A-4147-A177-3AD203B41FA5}">
                      <a16:colId xmlns:a16="http://schemas.microsoft.com/office/drawing/2014/main" val="20002"/>
                    </a:ext>
                  </a:extLst>
                </a:gridCol>
              </a:tblGrid>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1" i="0" kern="1200" dirty="0">
                          <a:solidFill>
                            <a:schemeClr val="lt1"/>
                          </a:solidFill>
                          <a:latin typeface="+mn-lt"/>
                          <a:ea typeface="+mn-ea"/>
                          <a:cs typeface="+mn-cs"/>
                        </a:rPr>
                        <a:t>b1</a:t>
                      </a:r>
                      <a:endParaRPr lang="en-US" sz="2800" b="1" dirty="0"/>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1" i="0" kern="1200" dirty="0">
                          <a:solidFill>
                            <a:schemeClr val="lt1"/>
                          </a:solidFill>
                          <a:latin typeface="+mn-lt"/>
                          <a:ea typeface="+mn-ea"/>
                          <a:cs typeface="+mn-cs"/>
                        </a:rPr>
                        <a:t>b2</a:t>
                      </a:r>
                      <a:endParaRPr lang="en-US" sz="2800" b="1" dirty="0"/>
                    </a:p>
                  </a:txBody>
                  <a:tcPr>
                    <a:solidFill>
                      <a:schemeClr val="accent1"/>
                    </a:solidFill>
                  </a:tcPr>
                </a:tc>
                <a:tc>
                  <a:txBody>
                    <a:bodyPr/>
                    <a:lstStyle/>
                    <a:p>
                      <a:r>
                        <a:rPr kumimoji="0" lang="en-US" sz="2800" b="1" i="0" kern="1200" dirty="0">
                          <a:solidFill>
                            <a:schemeClr val="lt1"/>
                          </a:solidFill>
                          <a:latin typeface="+mn-lt"/>
                          <a:ea typeface="+mn-ea"/>
                          <a:cs typeface="+mn-cs"/>
                        </a:rPr>
                        <a:t>b1 &amp; b2</a:t>
                      </a:r>
                      <a:endParaRPr lang="en-US" sz="2800" b="1" dirty="0"/>
                    </a:p>
                  </a:txBody>
                  <a:tcPr>
                    <a:solidFill>
                      <a:schemeClr val="accent2"/>
                    </a:solidFill>
                  </a:tcPr>
                </a:tc>
                <a:extLst>
                  <a:ext uri="{0D108BD9-81ED-4DB2-BD59-A6C34878D82A}">
                    <a16:rowId xmlns:a16="http://schemas.microsoft.com/office/drawing/2014/main" val="10000"/>
                  </a:ext>
                </a:extLst>
              </a:tr>
              <a:tr h="533400">
                <a:tc>
                  <a:txBody>
                    <a:bodyPr/>
                    <a:lstStyle/>
                    <a:p>
                      <a:r>
                        <a:rPr lang="en-US" sz="2800" b="1" dirty="0"/>
                        <a:t>0</a:t>
                      </a:r>
                    </a:p>
                  </a:txBody>
                  <a:tcPr>
                    <a:solidFill>
                      <a:schemeClr val="accent1">
                        <a:lumMod val="40000"/>
                        <a:lumOff val="60000"/>
                      </a:schemeClr>
                    </a:solidFill>
                  </a:tcPr>
                </a:tc>
                <a:tc>
                  <a:txBody>
                    <a:bodyPr/>
                    <a:lstStyle/>
                    <a:p>
                      <a:r>
                        <a:rPr lang="en-US" sz="2800" b="1" dirty="0"/>
                        <a:t>0</a:t>
                      </a:r>
                    </a:p>
                  </a:txBody>
                  <a:tcPr>
                    <a:solidFill>
                      <a:schemeClr val="accent1">
                        <a:lumMod val="40000"/>
                        <a:lumOff val="60000"/>
                      </a:schemeClr>
                    </a:solidFill>
                  </a:tcPr>
                </a:tc>
                <a:tc>
                  <a:txBody>
                    <a:bodyPr/>
                    <a:lstStyle/>
                    <a:p>
                      <a:r>
                        <a:rPr lang="en-US" sz="2800" b="1" dirty="0"/>
                        <a:t>0</a:t>
                      </a:r>
                    </a:p>
                  </a:txBody>
                  <a:tcPr>
                    <a:solidFill>
                      <a:schemeClr val="accent2"/>
                    </a:solidFill>
                  </a:tcPr>
                </a:tc>
                <a:extLst>
                  <a:ext uri="{0D108BD9-81ED-4DB2-BD59-A6C34878D82A}">
                    <a16:rowId xmlns:a16="http://schemas.microsoft.com/office/drawing/2014/main" val="10001"/>
                  </a:ext>
                </a:extLst>
              </a:tr>
              <a:tr h="533400">
                <a:tc>
                  <a:txBody>
                    <a:bodyPr/>
                    <a:lstStyle/>
                    <a:p>
                      <a:r>
                        <a:rPr lang="en-US" sz="2800" b="1" dirty="0"/>
                        <a:t>0</a:t>
                      </a:r>
                    </a:p>
                  </a:txBody>
                  <a:tcPr>
                    <a:solidFill>
                      <a:schemeClr val="accent1">
                        <a:lumMod val="20000"/>
                        <a:lumOff val="80000"/>
                      </a:schemeClr>
                    </a:solidFill>
                  </a:tcPr>
                </a:tc>
                <a:tc>
                  <a:txBody>
                    <a:bodyPr/>
                    <a:lstStyle/>
                    <a:p>
                      <a:r>
                        <a:rPr lang="en-US" sz="2800" b="1" dirty="0"/>
                        <a:t>1</a:t>
                      </a:r>
                    </a:p>
                  </a:txBody>
                  <a:tcPr>
                    <a:solidFill>
                      <a:schemeClr val="accent1">
                        <a:lumMod val="20000"/>
                        <a:lumOff val="80000"/>
                      </a:schemeClr>
                    </a:solidFill>
                  </a:tcPr>
                </a:tc>
                <a:tc>
                  <a:txBody>
                    <a:bodyPr/>
                    <a:lstStyle/>
                    <a:p>
                      <a:r>
                        <a:rPr lang="en-US" sz="2800" b="1" dirty="0"/>
                        <a:t>0</a:t>
                      </a:r>
                    </a:p>
                  </a:txBody>
                  <a:tcPr>
                    <a:solidFill>
                      <a:schemeClr val="accent2"/>
                    </a:solidFill>
                  </a:tcPr>
                </a:tc>
                <a:extLst>
                  <a:ext uri="{0D108BD9-81ED-4DB2-BD59-A6C34878D82A}">
                    <a16:rowId xmlns:a16="http://schemas.microsoft.com/office/drawing/2014/main" val="10002"/>
                  </a:ext>
                </a:extLst>
              </a:tr>
              <a:tr h="533400">
                <a:tc>
                  <a:txBody>
                    <a:bodyPr/>
                    <a:lstStyle/>
                    <a:p>
                      <a:r>
                        <a:rPr lang="en-US" sz="2800" b="1" dirty="0"/>
                        <a:t>1</a:t>
                      </a:r>
                    </a:p>
                  </a:txBody>
                  <a:tcPr/>
                </a:tc>
                <a:tc>
                  <a:txBody>
                    <a:bodyPr/>
                    <a:lstStyle/>
                    <a:p>
                      <a:r>
                        <a:rPr lang="en-US" sz="2800" b="1" dirty="0"/>
                        <a:t>0</a:t>
                      </a:r>
                    </a:p>
                  </a:txBody>
                  <a:tcPr/>
                </a:tc>
                <a:tc>
                  <a:txBody>
                    <a:bodyPr/>
                    <a:lstStyle/>
                    <a:p>
                      <a:r>
                        <a:rPr lang="en-US" sz="2800" b="1" dirty="0"/>
                        <a:t>0</a:t>
                      </a:r>
                    </a:p>
                  </a:txBody>
                  <a:tcPr>
                    <a:solidFill>
                      <a:schemeClr val="accent2"/>
                    </a:solidFill>
                  </a:tcPr>
                </a:tc>
                <a:extLst>
                  <a:ext uri="{0D108BD9-81ED-4DB2-BD59-A6C34878D82A}">
                    <a16:rowId xmlns:a16="http://schemas.microsoft.com/office/drawing/2014/main" val="10003"/>
                  </a:ext>
                </a:extLst>
              </a:tr>
              <a:tr h="533400">
                <a:tc>
                  <a:txBody>
                    <a:bodyPr/>
                    <a:lstStyle/>
                    <a:p>
                      <a:r>
                        <a:rPr lang="en-US" sz="2800" b="1" dirty="0"/>
                        <a:t>1</a:t>
                      </a:r>
                    </a:p>
                  </a:txBody>
                  <a:tcPr>
                    <a:solidFill>
                      <a:schemeClr val="accent1">
                        <a:lumMod val="20000"/>
                        <a:lumOff val="80000"/>
                      </a:schemeClr>
                    </a:solidFill>
                  </a:tcPr>
                </a:tc>
                <a:tc>
                  <a:txBody>
                    <a:bodyPr/>
                    <a:lstStyle/>
                    <a:p>
                      <a:r>
                        <a:rPr lang="en-US" sz="2800" b="1" dirty="0"/>
                        <a:t>1</a:t>
                      </a:r>
                    </a:p>
                  </a:txBody>
                  <a:tcPr>
                    <a:solidFill>
                      <a:schemeClr val="accent1">
                        <a:lumMod val="20000"/>
                        <a:lumOff val="80000"/>
                      </a:schemeClr>
                    </a:solidFill>
                  </a:tcPr>
                </a:tc>
                <a:tc>
                  <a:txBody>
                    <a:bodyPr/>
                    <a:lstStyle/>
                    <a:p>
                      <a:r>
                        <a:rPr lang="en-US" sz="2800" b="1" dirty="0"/>
                        <a:t>1</a:t>
                      </a:r>
                    </a:p>
                  </a:txBody>
                  <a:tcPr>
                    <a:solidFill>
                      <a:schemeClr val="accent2"/>
                    </a:solidFill>
                  </a:tcPr>
                </a:tc>
                <a:extLst>
                  <a:ext uri="{0D108BD9-81ED-4DB2-BD59-A6C34878D82A}">
                    <a16:rowId xmlns:a16="http://schemas.microsoft.com/office/drawing/2014/main" val="10004"/>
                  </a:ext>
                </a:extLst>
              </a:tr>
            </a:tbl>
          </a:graphicData>
        </a:graphic>
      </p:graphicFrame>
      <p:sp>
        <p:nvSpPr>
          <p:cNvPr id="5"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6"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185672"/>
          </a:xfrm>
        </p:spPr>
        <p:txBody>
          <a:bodyPr>
            <a:normAutofit/>
          </a:bodyPr>
          <a:lstStyle/>
          <a:p>
            <a:pPr marL="880110" lvl="1" indent="-514350">
              <a:buNone/>
            </a:pPr>
            <a:r>
              <a:rPr lang="en-US" sz="3200" dirty="0"/>
              <a:t>What is the result of:</a:t>
            </a:r>
          </a:p>
          <a:p>
            <a:pPr marL="880110" lvl="1" indent="-514350">
              <a:buNone/>
            </a:pPr>
            <a:r>
              <a:rPr lang="en-US" sz="3200" b="1" dirty="0"/>
              <a:t>A &amp; b = ?</a:t>
            </a:r>
          </a:p>
        </p:txBody>
      </p:sp>
      <p:sp>
        <p:nvSpPr>
          <p:cNvPr id="3" name="Title 2"/>
          <p:cNvSpPr>
            <a:spLocks noGrp="1"/>
          </p:cNvSpPr>
          <p:nvPr>
            <p:ph type="title"/>
          </p:nvPr>
        </p:nvSpPr>
        <p:spPr/>
        <p:txBody>
          <a:bodyPr/>
          <a:lstStyle/>
          <a:p>
            <a:r>
              <a:rPr lang="en-US" sz="4000" dirty="0">
                <a:solidFill>
                  <a:schemeClr val="accent1">
                    <a:lumMod val="75000"/>
                  </a:schemeClr>
                </a:solidFill>
              </a:rPr>
              <a:t>Bitwise AND (&amp;) example 1</a:t>
            </a:r>
            <a:endParaRPr lang="en-US" dirty="0"/>
          </a:p>
        </p:txBody>
      </p:sp>
      <p:graphicFrame>
        <p:nvGraphicFramePr>
          <p:cNvPr id="4" name="Table 3"/>
          <p:cNvGraphicFramePr>
            <a:graphicFrameLocks noGrp="1"/>
          </p:cNvGraphicFramePr>
          <p:nvPr/>
        </p:nvGraphicFramePr>
        <p:xfrm>
          <a:off x="1219200" y="2773680"/>
          <a:ext cx="6558807" cy="1188720"/>
        </p:xfrm>
        <a:graphic>
          <a:graphicData uri="http://schemas.openxmlformats.org/drawingml/2006/table">
            <a:tbl>
              <a:tblPr firstRow="1" bandRow="1">
                <a:tableStyleId>{BC89EF96-8CEA-46FF-86C4-4CE0E7609802}</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gridCol w="702733">
                  <a:extLst>
                    <a:ext uri="{9D8B030D-6E8A-4147-A177-3AD203B41FA5}">
                      <a16:colId xmlns:a16="http://schemas.microsoft.com/office/drawing/2014/main" val="20003"/>
                    </a:ext>
                  </a:extLst>
                </a:gridCol>
                <a:gridCol w="702733">
                  <a:extLst>
                    <a:ext uri="{9D8B030D-6E8A-4147-A177-3AD203B41FA5}">
                      <a16:colId xmlns:a16="http://schemas.microsoft.com/office/drawing/2014/main" val="20004"/>
                    </a:ext>
                  </a:extLst>
                </a:gridCol>
                <a:gridCol w="702733">
                  <a:extLst>
                    <a:ext uri="{9D8B030D-6E8A-4147-A177-3AD203B41FA5}">
                      <a16:colId xmlns:a16="http://schemas.microsoft.com/office/drawing/2014/main" val="20005"/>
                    </a:ext>
                  </a:extLst>
                </a:gridCol>
                <a:gridCol w="702733">
                  <a:extLst>
                    <a:ext uri="{9D8B030D-6E8A-4147-A177-3AD203B41FA5}">
                      <a16:colId xmlns:a16="http://schemas.microsoft.com/office/drawing/2014/main" val="20006"/>
                    </a:ext>
                  </a:extLst>
                </a:gridCol>
                <a:gridCol w="702733">
                  <a:extLst>
                    <a:ext uri="{9D8B030D-6E8A-4147-A177-3AD203B41FA5}">
                      <a16:colId xmlns:a16="http://schemas.microsoft.com/office/drawing/2014/main" val="20007"/>
                    </a:ext>
                  </a:extLst>
                </a:gridCol>
                <a:gridCol w="936943">
                  <a:extLst>
                    <a:ext uri="{9D8B030D-6E8A-4147-A177-3AD203B41FA5}">
                      <a16:colId xmlns:a16="http://schemas.microsoft.com/office/drawing/2014/main" val="20008"/>
                    </a:ext>
                  </a:extLst>
                </a:gridCol>
              </a:tblGrid>
              <a:tr h="370840">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A</a:t>
                      </a:r>
                      <a:endParaRPr kumimoji="0" lang="en-US" sz="2000" b="1"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sz="2000" b="1" dirty="0"/>
                        <a:t>0</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b</a:t>
                      </a:r>
                    </a:p>
                  </a:txBody>
                  <a:tcPr/>
                </a:tc>
                <a:extLst>
                  <a:ext uri="{0D108BD9-81ED-4DB2-BD59-A6C34878D82A}">
                    <a16:rowId xmlns:a16="http://schemas.microsoft.com/office/drawing/2014/main" val="10001"/>
                  </a:ext>
                </a:extLst>
              </a:tr>
              <a:tr h="370840">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A &amp; b</a:t>
                      </a:r>
                    </a:p>
                  </a:txBody>
                  <a:tcPr>
                    <a:solidFill>
                      <a:schemeClr val="accent2"/>
                    </a:solidFill>
                  </a:tcPr>
                </a:tc>
                <a:extLst>
                  <a:ext uri="{0D108BD9-81ED-4DB2-BD59-A6C34878D82A}">
                    <a16:rowId xmlns:a16="http://schemas.microsoft.com/office/drawing/2014/main" val="10002"/>
                  </a:ext>
                </a:extLst>
              </a:tr>
            </a:tbl>
          </a:graphicData>
        </a:graphic>
      </p:graphicFrame>
      <p:sp>
        <p:nvSpPr>
          <p:cNvPr id="6" name="Rounded Rectangle 5"/>
          <p:cNvSpPr/>
          <p:nvPr/>
        </p:nvSpPr>
        <p:spPr>
          <a:xfrm>
            <a:off x="2743200" y="4724400"/>
            <a:ext cx="3429000" cy="129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b="1" dirty="0">
                <a:solidFill>
                  <a:schemeClr val="tx1"/>
                </a:solidFill>
              </a:rPr>
              <a:t>A &amp; b = 01000000 </a:t>
            </a:r>
          </a:p>
          <a:p>
            <a:pPr algn="ctr"/>
            <a:r>
              <a:rPr lang="en-US" sz="2800" b="1" dirty="0">
                <a:solidFill>
                  <a:schemeClr val="tx1"/>
                </a:solidFill>
              </a:rPr>
              <a:t>= </a:t>
            </a:r>
            <a:r>
              <a:rPr lang="en-US" sz="3600" b="1" dirty="0">
                <a:solidFill>
                  <a:srgbClr val="FF0000"/>
                </a:solidFill>
                <a:effectLst>
                  <a:outerShdw blurRad="38100" dist="38100" dir="2700000" algn="tl">
                    <a:srgbClr val="000000">
                      <a:alpha val="43137"/>
                    </a:srgbClr>
                  </a:outerShdw>
                </a:effectLst>
              </a:rPr>
              <a:t>@</a:t>
            </a:r>
            <a:endParaRPr lang="en-US" sz="3200" b="1" dirty="0">
              <a:solidFill>
                <a:srgbClr val="FF0000"/>
              </a:solidFill>
              <a:effectLst>
                <a:outerShdw blurRad="38100" dist="38100" dir="2700000" algn="tl">
                  <a:srgbClr val="000000">
                    <a:alpha val="43137"/>
                  </a:srgbClr>
                </a:outerShdw>
              </a:effectLst>
            </a:endParaRPr>
          </a:p>
        </p:txBody>
      </p:sp>
      <p:sp>
        <p:nvSpPr>
          <p:cNvPr id="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9" name="Content Placeholder 1"/>
          <p:cNvSpPr txBox="1">
            <a:spLocks/>
          </p:cNvSpPr>
          <p:nvPr/>
        </p:nvSpPr>
        <p:spPr>
          <a:xfrm>
            <a:off x="609600" y="4038600"/>
            <a:ext cx="8458200" cy="652272"/>
          </a:xfrm>
          <a:prstGeom prst="rect">
            <a:avLst/>
          </a:prstGeom>
        </p:spPr>
        <p:txBody>
          <a:bodyPr vert="horz">
            <a:normAutofit/>
          </a:bodyPr>
          <a:lstStyle/>
          <a:p>
            <a:pPr marL="880110" marR="0" lvl="1" indent="-514350" algn="l" defTabSz="914400" rtl="0" eaLnBrk="1" fontAlgn="auto" latinLnBrk="0" hangingPunct="1">
              <a:lnSpc>
                <a:spcPct val="100000"/>
              </a:lnSpc>
              <a:spcBef>
                <a:spcPts val="324"/>
              </a:spcBef>
              <a:spcAft>
                <a:spcPts val="0"/>
              </a:spcAft>
              <a:buClr>
                <a:schemeClr val="accent1"/>
              </a:buClr>
              <a:buSzTx/>
              <a:buFont typeface="Verdana"/>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Then go to the ASCII table to get the char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458200" cy="1033272"/>
          </a:xfrm>
        </p:spPr>
        <p:txBody>
          <a:bodyPr>
            <a:normAutofit lnSpcReduction="10000"/>
          </a:bodyPr>
          <a:lstStyle/>
          <a:p>
            <a:pPr marL="880110" lvl="1" indent="-514350">
              <a:buNone/>
            </a:pPr>
            <a:r>
              <a:rPr lang="en-US" sz="3200" dirty="0"/>
              <a:t>What is the result of:</a:t>
            </a:r>
          </a:p>
          <a:p>
            <a:pPr marL="880110" lvl="1" indent="-514350">
              <a:buNone/>
            </a:pPr>
            <a:r>
              <a:rPr lang="en-US" sz="3200" b="1" dirty="0"/>
              <a:t>s &amp; 9 = ?</a:t>
            </a:r>
            <a:r>
              <a:rPr lang="en-US" dirty="0"/>
              <a:t> </a:t>
            </a:r>
            <a:r>
              <a:rPr lang="en-US" sz="2400" dirty="0"/>
              <a:t> </a:t>
            </a:r>
          </a:p>
        </p:txBody>
      </p:sp>
      <p:sp>
        <p:nvSpPr>
          <p:cNvPr id="3" name="Title 2"/>
          <p:cNvSpPr>
            <a:spLocks noGrp="1"/>
          </p:cNvSpPr>
          <p:nvPr>
            <p:ph type="title"/>
          </p:nvPr>
        </p:nvSpPr>
        <p:spPr/>
        <p:txBody>
          <a:bodyPr/>
          <a:lstStyle/>
          <a:p>
            <a:r>
              <a:rPr lang="en-US" sz="4000" dirty="0">
                <a:solidFill>
                  <a:schemeClr val="accent1">
                    <a:lumMod val="75000"/>
                  </a:schemeClr>
                </a:solidFill>
              </a:rPr>
              <a:t>Bitwise AND (&amp;) example 2</a:t>
            </a:r>
            <a:endParaRPr lang="en-US" dirty="0"/>
          </a:p>
        </p:txBody>
      </p:sp>
      <p:graphicFrame>
        <p:nvGraphicFramePr>
          <p:cNvPr id="4" name="Table 3"/>
          <p:cNvGraphicFramePr>
            <a:graphicFrameLocks noGrp="1"/>
          </p:cNvGraphicFramePr>
          <p:nvPr/>
        </p:nvGraphicFramePr>
        <p:xfrm>
          <a:off x="1219200" y="2773680"/>
          <a:ext cx="6558807" cy="1188720"/>
        </p:xfrm>
        <a:graphic>
          <a:graphicData uri="http://schemas.openxmlformats.org/drawingml/2006/table">
            <a:tbl>
              <a:tblPr firstRow="1" bandRow="1">
                <a:tableStyleId>{BC89EF96-8CEA-46FF-86C4-4CE0E7609802}</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gridCol w="702733">
                  <a:extLst>
                    <a:ext uri="{9D8B030D-6E8A-4147-A177-3AD203B41FA5}">
                      <a16:colId xmlns:a16="http://schemas.microsoft.com/office/drawing/2014/main" val="20003"/>
                    </a:ext>
                  </a:extLst>
                </a:gridCol>
                <a:gridCol w="702733">
                  <a:extLst>
                    <a:ext uri="{9D8B030D-6E8A-4147-A177-3AD203B41FA5}">
                      <a16:colId xmlns:a16="http://schemas.microsoft.com/office/drawing/2014/main" val="20004"/>
                    </a:ext>
                  </a:extLst>
                </a:gridCol>
                <a:gridCol w="702733">
                  <a:extLst>
                    <a:ext uri="{9D8B030D-6E8A-4147-A177-3AD203B41FA5}">
                      <a16:colId xmlns:a16="http://schemas.microsoft.com/office/drawing/2014/main" val="20005"/>
                    </a:ext>
                  </a:extLst>
                </a:gridCol>
                <a:gridCol w="702733">
                  <a:extLst>
                    <a:ext uri="{9D8B030D-6E8A-4147-A177-3AD203B41FA5}">
                      <a16:colId xmlns:a16="http://schemas.microsoft.com/office/drawing/2014/main" val="20006"/>
                    </a:ext>
                  </a:extLst>
                </a:gridCol>
                <a:gridCol w="702733">
                  <a:extLst>
                    <a:ext uri="{9D8B030D-6E8A-4147-A177-3AD203B41FA5}">
                      <a16:colId xmlns:a16="http://schemas.microsoft.com/office/drawing/2014/main" val="20007"/>
                    </a:ext>
                  </a:extLst>
                </a:gridCol>
                <a:gridCol w="936943">
                  <a:extLst>
                    <a:ext uri="{9D8B030D-6E8A-4147-A177-3AD203B41FA5}">
                      <a16:colId xmlns:a16="http://schemas.microsoft.com/office/drawing/2014/main" val="20008"/>
                    </a:ext>
                  </a:extLst>
                </a:gridCol>
              </a:tblGrid>
              <a:tr h="370840">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solidFill>
                            <a:schemeClr val="dk1"/>
                          </a:solidFill>
                          <a:latin typeface="+mn-lt"/>
                          <a:ea typeface="+mn-ea"/>
                          <a:cs typeface="+mn-cs"/>
                        </a:rPr>
                        <a:t>1</a:t>
                      </a:r>
                    </a:p>
                  </a:txBody>
                  <a:tcPr/>
                </a:tc>
                <a:tc>
                  <a:txBody>
                    <a:bodyPr/>
                    <a:lstStyle/>
                    <a:p>
                      <a:pPr marL="0" algn="l" rtl="0" eaLnBrk="1" latinLnBrk="0" hangingPunct="1"/>
                      <a:r>
                        <a:rPr kumimoji="0" lang="en-US" sz="2000" b="1" kern="1200" dirty="0">
                          <a:solidFill>
                            <a:schemeClr val="dk1"/>
                          </a:solidFill>
                          <a:latin typeface="+mn-lt"/>
                          <a:ea typeface="+mn-ea"/>
                          <a:cs typeface="+mn-cs"/>
                        </a:rPr>
                        <a:t>1</a:t>
                      </a: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solidFill>
                            <a:schemeClr val="tx1"/>
                          </a:solidFill>
                          <a:latin typeface="+mn-lt"/>
                          <a:ea typeface="+mn-ea"/>
                          <a:cs typeface="+mn-cs"/>
                        </a:rPr>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s</a:t>
                      </a:r>
                      <a:endParaRPr kumimoji="0" lang="en-US" sz="2000" b="1"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9</a:t>
                      </a:r>
                    </a:p>
                  </a:txBody>
                  <a:tcPr/>
                </a:tc>
                <a:extLst>
                  <a:ext uri="{0D108BD9-81ED-4DB2-BD59-A6C34878D82A}">
                    <a16:rowId xmlns:a16="http://schemas.microsoft.com/office/drawing/2014/main" val="10001"/>
                  </a:ext>
                </a:extLst>
              </a:tr>
              <a:tr h="370840">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s &amp; 9</a:t>
                      </a:r>
                    </a:p>
                  </a:txBody>
                  <a:tcPr>
                    <a:solidFill>
                      <a:schemeClr val="accent2"/>
                    </a:solidFill>
                  </a:tcPr>
                </a:tc>
                <a:extLst>
                  <a:ext uri="{0D108BD9-81ED-4DB2-BD59-A6C34878D82A}">
                    <a16:rowId xmlns:a16="http://schemas.microsoft.com/office/drawing/2014/main" val="10002"/>
                  </a:ext>
                </a:extLst>
              </a:tr>
            </a:tbl>
          </a:graphicData>
        </a:graphic>
      </p:graphicFrame>
      <p:sp>
        <p:nvSpPr>
          <p:cNvPr id="6" name="Rounded Rectangle 5"/>
          <p:cNvSpPr/>
          <p:nvPr/>
        </p:nvSpPr>
        <p:spPr>
          <a:xfrm>
            <a:off x="2743200" y="4648200"/>
            <a:ext cx="3429000" cy="129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b="1" dirty="0">
                <a:solidFill>
                  <a:schemeClr val="tx1"/>
                </a:solidFill>
              </a:rPr>
              <a:t>s &amp; 9 = 00110001</a:t>
            </a:r>
          </a:p>
          <a:p>
            <a:pPr algn="ctr"/>
            <a:r>
              <a:rPr lang="en-US" sz="2800" b="1" dirty="0">
                <a:solidFill>
                  <a:schemeClr val="tx1"/>
                </a:solidFill>
              </a:rPr>
              <a:t>= </a:t>
            </a:r>
            <a:r>
              <a:rPr lang="en-US" sz="3600" b="1" dirty="0">
                <a:solidFill>
                  <a:srgbClr val="FF0000"/>
                </a:solidFill>
                <a:effectLst>
                  <a:outerShdw blurRad="38100" dist="38100" dir="2700000" algn="tl">
                    <a:srgbClr val="000000">
                      <a:alpha val="43137"/>
                    </a:srgbClr>
                  </a:outerShdw>
                </a:effectLst>
              </a:rPr>
              <a:t>1</a:t>
            </a:r>
            <a:endParaRPr lang="en-US" sz="3200" b="1" dirty="0">
              <a:solidFill>
                <a:srgbClr val="FF0000"/>
              </a:solidFill>
              <a:effectLst>
                <a:outerShdw blurRad="38100" dist="38100" dir="2700000" algn="tl">
                  <a:srgbClr val="000000">
                    <a:alpha val="43137"/>
                  </a:srgbClr>
                </a:outerShdw>
              </a:effectLst>
            </a:endParaRPr>
          </a:p>
        </p:txBody>
      </p:sp>
      <p:sp>
        <p:nvSpPr>
          <p:cNvPr id="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9" name="Content Placeholder 1"/>
          <p:cNvSpPr txBox="1">
            <a:spLocks/>
          </p:cNvSpPr>
          <p:nvPr/>
        </p:nvSpPr>
        <p:spPr>
          <a:xfrm>
            <a:off x="609600" y="3995928"/>
            <a:ext cx="8458200" cy="652272"/>
          </a:xfrm>
          <a:prstGeom prst="rect">
            <a:avLst/>
          </a:prstGeom>
        </p:spPr>
        <p:txBody>
          <a:bodyPr vert="horz">
            <a:normAutofit/>
          </a:bodyPr>
          <a:lstStyle/>
          <a:p>
            <a:pPr marL="880110" marR="0" lvl="1" indent="-514350" algn="l" defTabSz="914400" rtl="0" eaLnBrk="1" fontAlgn="auto" latinLnBrk="0" hangingPunct="1">
              <a:lnSpc>
                <a:spcPct val="100000"/>
              </a:lnSpc>
              <a:spcBef>
                <a:spcPts val="324"/>
              </a:spcBef>
              <a:spcAft>
                <a:spcPts val="0"/>
              </a:spcAft>
              <a:buClr>
                <a:schemeClr val="accent1"/>
              </a:buClr>
              <a:buSzTx/>
              <a:buFont typeface="Verdana"/>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Then go to the ASCII table to get the char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ontent Placeholder 36"/>
          <p:cNvSpPr>
            <a:spLocks noGrp="1"/>
          </p:cNvSpPr>
          <p:nvPr>
            <p:ph idx="1"/>
          </p:nvPr>
        </p:nvSpPr>
        <p:spPr>
          <a:xfrm>
            <a:off x="381000" y="1295400"/>
            <a:ext cx="8229600" cy="5257801"/>
          </a:xfrm>
        </p:spPr>
        <p:txBody>
          <a:bodyPr>
            <a:noAutofit/>
          </a:bodyPr>
          <a:lstStyle/>
          <a:p>
            <a:r>
              <a:rPr lang="en-US" sz="2800" dirty="0"/>
              <a:t>Compares two bits and returns 1 if the bits are complementary; otherwise, it returns 0.</a:t>
            </a:r>
          </a:p>
          <a:p>
            <a:r>
              <a:rPr lang="en-US" sz="2800" dirty="0"/>
              <a:t>This table shows the OR operation for two operands b1 | b2.</a:t>
            </a:r>
          </a:p>
          <a:p>
            <a:pPr>
              <a:buNone/>
            </a:pPr>
            <a:endParaRPr lang="en-US" sz="2800" dirty="0"/>
          </a:p>
          <a:p>
            <a:endParaRPr lang="en-US" sz="2800" b="1" i="1" u="sng" dirty="0"/>
          </a:p>
          <a:p>
            <a:pPr marL="880110" lvl="1" indent="-514350">
              <a:buNone/>
            </a:pPr>
            <a:endParaRPr lang="en-US" sz="2800" dirty="0"/>
          </a:p>
          <a:p>
            <a:pPr marL="880110" lvl="1" indent="-514350">
              <a:buFont typeface="+mj-lt"/>
              <a:buAutoNum type="arabicPeriod"/>
            </a:pPr>
            <a:endParaRPr lang="en-US" sz="2800" dirty="0"/>
          </a:p>
          <a:p>
            <a:pPr marL="880110" lvl="1" indent="-514350">
              <a:buFont typeface="+mj-lt"/>
              <a:buAutoNum type="arabicPeriod"/>
            </a:pPr>
            <a:endParaRPr lang="en-US" sz="2800" dirty="0"/>
          </a:p>
          <a:p>
            <a:pPr marL="880110" lvl="1" indent="-514350">
              <a:buNone/>
            </a:pPr>
            <a:br>
              <a:rPr lang="en-US" sz="2800" dirty="0"/>
            </a:br>
            <a:r>
              <a:rPr lang="en-US" sz="2800" dirty="0"/>
              <a:t>	</a:t>
            </a:r>
            <a:endParaRPr lang="en-US" sz="2800" b="1" i="1" u="sng" dirty="0"/>
          </a:p>
          <a:p>
            <a:pPr>
              <a:buNone/>
            </a:pPr>
            <a:endParaRPr lang="en-US" sz="2800" b="1" i="1" u="sng" dirty="0"/>
          </a:p>
          <a:p>
            <a:pPr>
              <a:buNone/>
            </a:pPr>
            <a:r>
              <a:rPr lang="en-US" sz="2800" b="1" dirty="0"/>
              <a:t>	</a:t>
            </a:r>
            <a:br>
              <a:rPr lang="en-US" sz="2800" dirty="0"/>
            </a:br>
            <a:r>
              <a:rPr lang="en-US" sz="2800" dirty="0"/>
              <a:t>	</a:t>
            </a:r>
            <a:endParaRPr lang="en-US" sz="2800" b="1" i="1" u="sng" dirty="0"/>
          </a:p>
        </p:txBody>
      </p:sp>
      <p:sp>
        <p:nvSpPr>
          <p:cNvPr id="3" name="Title 2"/>
          <p:cNvSpPr>
            <a:spLocks noGrp="1"/>
          </p:cNvSpPr>
          <p:nvPr>
            <p:ph type="title"/>
          </p:nvPr>
        </p:nvSpPr>
        <p:spPr>
          <a:xfrm>
            <a:off x="381000" y="0"/>
            <a:ext cx="8458200" cy="1524000"/>
          </a:xfrm>
        </p:spPr>
        <p:txBody>
          <a:bodyPr>
            <a:normAutofit/>
          </a:bodyPr>
          <a:lstStyle/>
          <a:p>
            <a:r>
              <a:rPr lang="en-US" sz="4400" dirty="0">
                <a:solidFill>
                  <a:schemeClr val="accent1">
                    <a:lumMod val="75000"/>
                  </a:schemeClr>
                </a:solidFill>
              </a:rPr>
              <a:t>Bitwise OR (|)</a:t>
            </a:r>
            <a:endParaRPr lang="en-US" dirty="0">
              <a:solidFill>
                <a:schemeClr val="accent1">
                  <a:lumMod val="75000"/>
                </a:schemeClr>
              </a:solidFill>
            </a:endParaRPr>
          </a:p>
        </p:txBody>
      </p:sp>
      <p:graphicFrame>
        <p:nvGraphicFramePr>
          <p:cNvPr id="24" name="Table 23"/>
          <p:cNvGraphicFramePr>
            <a:graphicFrameLocks noGrp="1"/>
          </p:cNvGraphicFramePr>
          <p:nvPr/>
        </p:nvGraphicFramePr>
        <p:xfrm>
          <a:off x="3352800" y="3276600"/>
          <a:ext cx="3200400" cy="2743200"/>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1493520">
                  <a:extLst>
                    <a:ext uri="{9D8B030D-6E8A-4147-A177-3AD203B41FA5}">
                      <a16:colId xmlns:a16="http://schemas.microsoft.com/office/drawing/2014/main" val="20002"/>
                    </a:ext>
                  </a:extLst>
                </a:gridCol>
              </a:tblGrid>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1" i="0" kern="1200" dirty="0">
                          <a:solidFill>
                            <a:schemeClr val="lt1"/>
                          </a:solidFill>
                          <a:latin typeface="+mn-lt"/>
                          <a:ea typeface="+mn-ea"/>
                          <a:cs typeface="+mn-cs"/>
                        </a:rPr>
                        <a:t>b1</a:t>
                      </a:r>
                      <a:endParaRPr lang="en-US" sz="2800" b="1" dirty="0"/>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1" i="0" kern="1200" dirty="0">
                          <a:solidFill>
                            <a:schemeClr val="lt1"/>
                          </a:solidFill>
                          <a:latin typeface="+mn-lt"/>
                          <a:ea typeface="+mn-ea"/>
                          <a:cs typeface="+mn-cs"/>
                        </a:rPr>
                        <a:t>b2</a:t>
                      </a:r>
                      <a:endParaRPr lang="en-US" sz="2800" b="1" dirty="0"/>
                    </a:p>
                  </a:txBody>
                  <a:tcPr>
                    <a:solidFill>
                      <a:schemeClr val="accent1"/>
                    </a:solidFill>
                  </a:tcPr>
                </a:tc>
                <a:tc>
                  <a:txBody>
                    <a:bodyPr/>
                    <a:lstStyle/>
                    <a:p>
                      <a:r>
                        <a:rPr kumimoji="0" lang="en-US" sz="2800" b="1" i="0" kern="1200" dirty="0">
                          <a:solidFill>
                            <a:schemeClr val="lt1"/>
                          </a:solidFill>
                          <a:latin typeface="+mn-lt"/>
                          <a:ea typeface="+mn-ea"/>
                          <a:cs typeface="+mn-cs"/>
                        </a:rPr>
                        <a:t>b1 | b2</a:t>
                      </a:r>
                      <a:endParaRPr lang="en-US" sz="2800" b="1" dirty="0"/>
                    </a:p>
                  </a:txBody>
                  <a:tcPr>
                    <a:solidFill>
                      <a:schemeClr val="accent2"/>
                    </a:solidFill>
                  </a:tcPr>
                </a:tc>
                <a:extLst>
                  <a:ext uri="{0D108BD9-81ED-4DB2-BD59-A6C34878D82A}">
                    <a16:rowId xmlns:a16="http://schemas.microsoft.com/office/drawing/2014/main" val="10000"/>
                  </a:ext>
                </a:extLst>
              </a:tr>
              <a:tr h="548640">
                <a:tc>
                  <a:txBody>
                    <a:bodyPr/>
                    <a:lstStyle/>
                    <a:p>
                      <a:r>
                        <a:rPr lang="en-US" sz="2800" b="1" dirty="0"/>
                        <a:t>0</a:t>
                      </a:r>
                    </a:p>
                  </a:txBody>
                  <a:tcPr>
                    <a:solidFill>
                      <a:schemeClr val="accent1">
                        <a:lumMod val="40000"/>
                        <a:lumOff val="60000"/>
                      </a:schemeClr>
                    </a:solidFill>
                  </a:tcPr>
                </a:tc>
                <a:tc>
                  <a:txBody>
                    <a:bodyPr/>
                    <a:lstStyle/>
                    <a:p>
                      <a:r>
                        <a:rPr lang="en-US" sz="2800" b="1" dirty="0"/>
                        <a:t>0</a:t>
                      </a:r>
                    </a:p>
                  </a:txBody>
                  <a:tcPr>
                    <a:solidFill>
                      <a:schemeClr val="accent1">
                        <a:lumMod val="40000"/>
                        <a:lumOff val="60000"/>
                      </a:schemeClr>
                    </a:solidFill>
                  </a:tcPr>
                </a:tc>
                <a:tc>
                  <a:txBody>
                    <a:bodyPr/>
                    <a:lstStyle/>
                    <a:p>
                      <a:r>
                        <a:rPr lang="en-US" sz="2800" b="1" dirty="0"/>
                        <a:t>0</a:t>
                      </a:r>
                    </a:p>
                  </a:txBody>
                  <a:tcPr>
                    <a:solidFill>
                      <a:schemeClr val="accent2"/>
                    </a:solidFill>
                  </a:tcPr>
                </a:tc>
                <a:extLst>
                  <a:ext uri="{0D108BD9-81ED-4DB2-BD59-A6C34878D82A}">
                    <a16:rowId xmlns:a16="http://schemas.microsoft.com/office/drawing/2014/main" val="10001"/>
                  </a:ext>
                </a:extLst>
              </a:tr>
              <a:tr h="548640">
                <a:tc>
                  <a:txBody>
                    <a:bodyPr/>
                    <a:lstStyle/>
                    <a:p>
                      <a:r>
                        <a:rPr lang="en-US" sz="2800" b="1" dirty="0"/>
                        <a:t>0</a:t>
                      </a:r>
                    </a:p>
                  </a:txBody>
                  <a:tcPr>
                    <a:solidFill>
                      <a:schemeClr val="accent1">
                        <a:lumMod val="20000"/>
                        <a:lumOff val="80000"/>
                      </a:schemeClr>
                    </a:solidFill>
                  </a:tcPr>
                </a:tc>
                <a:tc>
                  <a:txBody>
                    <a:bodyPr/>
                    <a:lstStyle/>
                    <a:p>
                      <a:r>
                        <a:rPr lang="en-US" sz="2800" b="1" dirty="0"/>
                        <a:t>1</a:t>
                      </a:r>
                    </a:p>
                  </a:txBody>
                  <a:tcPr>
                    <a:solidFill>
                      <a:schemeClr val="accent1">
                        <a:lumMod val="20000"/>
                        <a:lumOff val="80000"/>
                      </a:schemeClr>
                    </a:solidFill>
                  </a:tcPr>
                </a:tc>
                <a:tc>
                  <a:txBody>
                    <a:bodyPr/>
                    <a:lstStyle/>
                    <a:p>
                      <a:r>
                        <a:rPr lang="en-US" sz="2800" b="1" dirty="0"/>
                        <a:t>1</a:t>
                      </a:r>
                    </a:p>
                  </a:txBody>
                  <a:tcPr>
                    <a:solidFill>
                      <a:schemeClr val="accent2"/>
                    </a:solidFill>
                  </a:tcPr>
                </a:tc>
                <a:extLst>
                  <a:ext uri="{0D108BD9-81ED-4DB2-BD59-A6C34878D82A}">
                    <a16:rowId xmlns:a16="http://schemas.microsoft.com/office/drawing/2014/main" val="10002"/>
                  </a:ext>
                </a:extLst>
              </a:tr>
              <a:tr h="548640">
                <a:tc>
                  <a:txBody>
                    <a:bodyPr/>
                    <a:lstStyle/>
                    <a:p>
                      <a:r>
                        <a:rPr lang="en-US" sz="2800" b="1" dirty="0"/>
                        <a:t>1</a:t>
                      </a:r>
                    </a:p>
                  </a:txBody>
                  <a:tcPr/>
                </a:tc>
                <a:tc>
                  <a:txBody>
                    <a:bodyPr/>
                    <a:lstStyle/>
                    <a:p>
                      <a:r>
                        <a:rPr lang="en-US" sz="2800" b="1" dirty="0"/>
                        <a:t>0</a:t>
                      </a:r>
                    </a:p>
                  </a:txBody>
                  <a:tcPr/>
                </a:tc>
                <a:tc>
                  <a:txBody>
                    <a:bodyPr/>
                    <a:lstStyle/>
                    <a:p>
                      <a:r>
                        <a:rPr lang="en-US" sz="2800" b="1" dirty="0"/>
                        <a:t>1</a:t>
                      </a:r>
                    </a:p>
                  </a:txBody>
                  <a:tcPr>
                    <a:solidFill>
                      <a:schemeClr val="accent2"/>
                    </a:solidFill>
                  </a:tcPr>
                </a:tc>
                <a:extLst>
                  <a:ext uri="{0D108BD9-81ED-4DB2-BD59-A6C34878D82A}">
                    <a16:rowId xmlns:a16="http://schemas.microsoft.com/office/drawing/2014/main" val="10003"/>
                  </a:ext>
                </a:extLst>
              </a:tr>
              <a:tr h="548640">
                <a:tc>
                  <a:txBody>
                    <a:bodyPr/>
                    <a:lstStyle/>
                    <a:p>
                      <a:r>
                        <a:rPr lang="en-US" sz="2800" b="1" dirty="0"/>
                        <a:t>1</a:t>
                      </a:r>
                    </a:p>
                  </a:txBody>
                  <a:tcPr>
                    <a:solidFill>
                      <a:schemeClr val="accent1">
                        <a:lumMod val="20000"/>
                        <a:lumOff val="80000"/>
                      </a:schemeClr>
                    </a:solidFill>
                  </a:tcPr>
                </a:tc>
                <a:tc>
                  <a:txBody>
                    <a:bodyPr/>
                    <a:lstStyle/>
                    <a:p>
                      <a:r>
                        <a:rPr lang="en-US" sz="2800" b="1" dirty="0"/>
                        <a:t>1</a:t>
                      </a:r>
                    </a:p>
                  </a:txBody>
                  <a:tcPr>
                    <a:solidFill>
                      <a:schemeClr val="accent1">
                        <a:lumMod val="20000"/>
                        <a:lumOff val="80000"/>
                      </a:schemeClr>
                    </a:solidFill>
                  </a:tcPr>
                </a:tc>
                <a:tc>
                  <a:txBody>
                    <a:bodyPr/>
                    <a:lstStyle/>
                    <a:p>
                      <a:r>
                        <a:rPr lang="en-US" sz="2800" b="1" dirty="0"/>
                        <a:t>1</a:t>
                      </a:r>
                    </a:p>
                  </a:txBody>
                  <a:tcPr>
                    <a:solidFill>
                      <a:schemeClr val="accent2"/>
                    </a:solidFill>
                  </a:tcPr>
                </a:tc>
                <a:extLst>
                  <a:ext uri="{0D108BD9-81ED-4DB2-BD59-A6C34878D82A}">
                    <a16:rowId xmlns:a16="http://schemas.microsoft.com/office/drawing/2014/main" val="10004"/>
                  </a:ext>
                </a:extLst>
              </a:tr>
            </a:tbl>
          </a:graphicData>
        </a:graphic>
      </p:graphicFrame>
      <p:sp>
        <p:nvSpPr>
          <p:cNvPr id="5"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6"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1"/>
            <a:ext cx="8229600" cy="1143000"/>
          </a:xfrm>
        </p:spPr>
        <p:txBody>
          <a:bodyPr>
            <a:normAutofit/>
          </a:bodyPr>
          <a:lstStyle/>
          <a:p>
            <a:pPr>
              <a:buNone/>
            </a:pPr>
            <a:r>
              <a:rPr lang="en-US" sz="3200" dirty="0"/>
              <a:t>What is the result of:</a:t>
            </a:r>
          </a:p>
          <a:p>
            <a:pPr>
              <a:buNone/>
            </a:pPr>
            <a:r>
              <a:rPr lang="en-US" sz="3200" dirty="0"/>
              <a:t>A | b = ? </a:t>
            </a:r>
          </a:p>
        </p:txBody>
      </p:sp>
      <p:sp>
        <p:nvSpPr>
          <p:cNvPr id="3" name="Title 2"/>
          <p:cNvSpPr>
            <a:spLocks noGrp="1"/>
          </p:cNvSpPr>
          <p:nvPr>
            <p:ph type="title"/>
          </p:nvPr>
        </p:nvSpPr>
        <p:spPr/>
        <p:txBody>
          <a:bodyPr/>
          <a:lstStyle/>
          <a:p>
            <a:r>
              <a:rPr lang="en-US" sz="4000" dirty="0">
                <a:solidFill>
                  <a:schemeClr val="accent1">
                    <a:lumMod val="75000"/>
                  </a:schemeClr>
                </a:solidFill>
              </a:rPr>
              <a:t>Bitwise OR (|) example 1</a:t>
            </a:r>
            <a:endParaRPr lang="en-US" dirty="0"/>
          </a:p>
        </p:txBody>
      </p:sp>
      <p:graphicFrame>
        <p:nvGraphicFramePr>
          <p:cNvPr id="4" name="Table 3"/>
          <p:cNvGraphicFramePr>
            <a:graphicFrameLocks noGrp="1"/>
          </p:cNvGraphicFramePr>
          <p:nvPr/>
        </p:nvGraphicFramePr>
        <p:xfrm>
          <a:off x="1219200" y="2849880"/>
          <a:ext cx="6558807" cy="1188720"/>
        </p:xfrm>
        <a:graphic>
          <a:graphicData uri="http://schemas.openxmlformats.org/drawingml/2006/table">
            <a:tbl>
              <a:tblPr firstRow="1" bandRow="1">
                <a:tableStyleId>{BC89EF96-8CEA-46FF-86C4-4CE0E7609802}</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gridCol w="702733">
                  <a:extLst>
                    <a:ext uri="{9D8B030D-6E8A-4147-A177-3AD203B41FA5}">
                      <a16:colId xmlns:a16="http://schemas.microsoft.com/office/drawing/2014/main" val="20003"/>
                    </a:ext>
                  </a:extLst>
                </a:gridCol>
                <a:gridCol w="702733">
                  <a:extLst>
                    <a:ext uri="{9D8B030D-6E8A-4147-A177-3AD203B41FA5}">
                      <a16:colId xmlns:a16="http://schemas.microsoft.com/office/drawing/2014/main" val="20004"/>
                    </a:ext>
                  </a:extLst>
                </a:gridCol>
                <a:gridCol w="702733">
                  <a:extLst>
                    <a:ext uri="{9D8B030D-6E8A-4147-A177-3AD203B41FA5}">
                      <a16:colId xmlns:a16="http://schemas.microsoft.com/office/drawing/2014/main" val="20005"/>
                    </a:ext>
                  </a:extLst>
                </a:gridCol>
                <a:gridCol w="702733">
                  <a:extLst>
                    <a:ext uri="{9D8B030D-6E8A-4147-A177-3AD203B41FA5}">
                      <a16:colId xmlns:a16="http://schemas.microsoft.com/office/drawing/2014/main" val="20006"/>
                    </a:ext>
                  </a:extLst>
                </a:gridCol>
                <a:gridCol w="702733">
                  <a:extLst>
                    <a:ext uri="{9D8B030D-6E8A-4147-A177-3AD203B41FA5}">
                      <a16:colId xmlns:a16="http://schemas.microsoft.com/office/drawing/2014/main" val="20007"/>
                    </a:ext>
                  </a:extLst>
                </a:gridCol>
                <a:gridCol w="936943">
                  <a:extLst>
                    <a:ext uri="{9D8B030D-6E8A-4147-A177-3AD203B41FA5}">
                      <a16:colId xmlns:a16="http://schemas.microsoft.com/office/drawing/2014/main" val="20008"/>
                    </a:ext>
                  </a:extLst>
                </a:gridCol>
              </a:tblGrid>
              <a:tr h="370840">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A</a:t>
                      </a:r>
                      <a:endParaRPr kumimoji="0" lang="en-US" sz="2000" b="1"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sz="2000" b="1" dirty="0"/>
                        <a:t>0</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b</a:t>
                      </a:r>
                    </a:p>
                  </a:txBody>
                  <a:tcPr/>
                </a:tc>
                <a:extLst>
                  <a:ext uri="{0D108BD9-81ED-4DB2-BD59-A6C34878D82A}">
                    <a16:rowId xmlns:a16="http://schemas.microsoft.com/office/drawing/2014/main" val="10001"/>
                  </a:ext>
                </a:extLst>
              </a:tr>
              <a:tr h="370840">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A | b</a:t>
                      </a:r>
                    </a:p>
                  </a:txBody>
                  <a:tcPr>
                    <a:solidFill>
                      <a:schemeClr val="accent2"/>
                    </a:solidFill>
                  </a:tcPr>
                </a:tc>
                <a:extLst>
                  <a:ext uri="{0D108BD9-81ED-4DB2-BD59-A6C34878D82A}">
                    <a16:rowId xmlns:a16="http://schemas.microsoft.com/office/drawing/2014/main" val="10002"/>
                  </a:ext>
                </a:extLst>
              </a:tr>
            </a:tbl>
          </a:graphicData>
        </a:graphic>
      </p:graphicFrame>
      <p:sp>
        <p:nvSpPr>
          <p:cNvPr id="6" name="Rounded Rectangle 5"/>
          <p:cNvSpPr/>
          <p:nvPr/>
        </p:nvSpPr>
        <p:spPr>
          <a:xfrm>
            <a:off x="2743200" y="4724400"/>
            <a:ext cx="3429000" cy="129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b="1" dirty="0">
                <a:solidFill>
                  <a:schemeClr val="tx1"/>
                </a:solidFill>
              </a:rPr>
              <a:t>A | b = 01100011 </a:t>
            </a:r>
          </a:p>
          <a:p>
            <a:pPr algn="ctr"/>
            <a:r>
              <a:rPr lang="en-US" sz="2800" b="1" dirty="0">
                <a:solidFill>
                  <a:schemeClr val="tx1"/>
                </a:solidFill>
              </a:rPr>
              <a:t>= </a:t>
            </a:r>
            <a:r>
              <a:rPr lang="en-US" sz="3600" b="1" dirty="0">
                <a:solidFill>
                  <a:srgbClr val="FF0000"/>
                </a:solidFill>
                <a:effectLst>
                  <a:outerShdw blurRad="38100" dist="38100" dir="2700000" algn="tl">
                    <a:srgbClr val="000000">
                      <a:alpha val="43137"/>
                    </a:srgbClr>
                  </a:outerShdw>
                </a:effectLst>
              </a:rPr>
              <a:t>c</a:t>
            </a:r>
            <a:endParaRPr lang="en-US" sz="3200" b="1" dirty="0">
              <a:solidFill>
                <a:srgbClr val="FF0000"/>
              </a:solidFill>
              <a:effectLst>
                <a:outerShdw blurRad="38100" dist="38100" dir="2700000" algn="tl">
                  <a:srgbClr val="000000">
                    <a:alpha val="43137"/>
                  </a:srgbClr>
                </a:outerShdw>
              </a:effectLst>
            </a:endParaRPr>
          </a:p>
        </p:txBody>
      </p:sp>
      <p:sp>
        <p:nvSpPr>
          <p:cNvPr id="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9" name="Content Placeholder 1"/>
          <p:cNvSpPr txBox="1">
            <a:spLocks/>
          </p:cNvSpPr>
          <p:nvPr/>
        </p:nvSpPr>
        <p:spPr>
          <a:xfrm>
            <a:off x="609600" y="4072128"/>
            <a:ext cx="8458200" cy="652272"/>
          </a:xfrm>
          <a:prstGeom prst="rect">
            <a:avLst/>
          </a:prstGeom>
        </p:spPr>
        <p:txBody>
          <a:bodyPr vert="horz">
            <a:normAutofit/>
          </a:bodyPr>
          <a:lstStyle/>
          <a:p>
            <a:pPr marL="880110" marR="0" lvl="1" indent="-514350" algn="l" defTabSz="914400" rtl="0" eaLnBrk="1" fontAlgn="auto" latinLnBrk="0" hangingPunct="1">
              <a:lnSpc>
                <a:spcPct val="100000"/>
              </a:lnSpc>
              <a:spcBef>
                <a:spcPts val="324"/>
              </a:spcBef>
              <a:spcAft>
                <a:spcPts val="0"/>
              </a:spcAft>
              <a:buClr>
                <a:schemeClr val="accent1"/>
              </a:buClr>
              <a:buSzTx/>
              <a:buFont typeface="Verdana"/>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Then go to the ASCII table to get the char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a:bodyPr>
          <a:lstStyle/>
          <a:p>
            <a:pPr marL="624078" indent="-514350">
              <a:buNone/>
            </a:pPr>
            <a:r>
              <a:rPr lang="en-US" sz="3200" dirty="0"/>
              <a:t>What is the result of:</a:t>
            </a:r>
          </a:p>
          <a:p>
            <a:pPr marL="624078" indent="-514350">
              <a:buNone/>
            </a:pPr>
            <a:r>
              <a:rPr lang="en-US" sz="3200" dirty="0"/>
              <a:t>s | 9 = ? </a:t>
            </a:r>
            <a:endParaRPr lang="en-US" sz="3200" b="1" i="1" u="sng" dirty="0"/>
          </a:p>
          <a:p>
            <a:pPr marL="624078" indent="-514350">
              <a:buNone/>
            </a:pPr>
            <a:r>
              <a:rPr lang="en-US" sz="3200" dirty="0"/>
              <a:t> </a:t>
            </a:r>
          </a:p>
        </p:txBody>
      </p:sp>
      <p:sp>
        <p:nvSpPr>
          <p:cNvPr id="3" name="Title 2"/>
          <p:cNvSpPr>
            <a:spLocks noGrp="1"/>
          </p:cNvSpPr>
          <p:nvPr>
            <p:ph type="title"/>
          </p:nvPr>
        </p:nvSpPr>
        <p:spPr/>
        <p:txBody>
          <a:bodyPr/>
          <a:lstStyle/>
          <a:p>
            <a:r>
              <a:rPr lang="en-US" sz="4000" dirty="0">
                <a:solidFill>
                  <a:schemeClr val="accent1">
                    <a:lumMod val="75000"/>
                  </a:schemeClr>
                </a:solidFill>
              </a:rPr>
              <a:t>Bitwise OR (|) example 2</a:t>
            </a:r>
            <a:endParaRPr lang="en-US" dirty="0"/>
          </a:p>
        </p:txBody>
      </p:sp>
      <p:graphicFrame>
        <p:nvGraphicFramePr>
          <p:cNvPr id="4" name="Table 3"/>
          <p:cNvGraphicFramePr>
            <a:graphicFrameLocks noGrp="1"/>
          </p:cNvGraphicFramePr>
          <p:nvPr/>
        </p:nvGraphicFramePr>
        <p:xfrm>
          <a:off x="1219200" y="2697480"/>
          <a:ext cx="6558807" cy="1188720"/>
        </p:xfrm>
        <a:graphic>
          <a:graphicData uri="http://schemas.openxmlformats.org/drawingml/2006/table">
            <a:tbl>
              <a:tblPr firstRow="1" bandRow="1">
                <a:tableStyleId>{BC89EF96-8CEA-46FF-86C4-4CE0E7609802}</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gridCol w="702733">
                  <a:extLst>
                    <a:ext uri="{9D8B030D-6E8A-4147-A177-3AD203B41FA5}">
                      <a16:colId xmlns:a16="http://schemas.microsoft.com/office/drawing/2014/main" val="20003"/>
                    </a:ext>
                  </a:extLst>
                </a:gridCol>
                <a:gridCol w="702733">
                  <a:extLst>
                    <a:ext uri="{9D8B030D-6E8A-4147-A177-3AD203B41FA5}">
                      <a16:colId xmlns:a16="http://schemas.microsoft.com/office/drawing/2014/main" val="20004"/>
                    </a:ext>
                  </a:extLst>
                </a:gridCol>
                <a:gridCol w="702733">
                  <a:extLst>
                    <a:ext uri="{9D8B030D-6E8A-4147-A177-3AD203B41FA5}">
                      <a16:colId xmlns:a16="http://schemas.microsoft.com/office/drawing/2014/main" val="20005"/>
                    </a:ext>
                  </a:extLst>
                </a:gridCol>
                <a:gridCol w="702733">
                  <a:extLst>
                    <a:ext uri="{9D8B030D-6E8A-4147-A177-3AD203B41FA5}">
                      <a16:colId xmlns:a16="http://schemas.microsoft.com/office/drawing/2014/main" val="20006"/>
                    </a:ext>
                  </a:extLst>
                </a:gridCol>
                <a:gridCol w="702733">
                  <a:extLst>
                    <a:ext uri="{9D8B030D-6E8A-4147-A177-3AD203B41FA5}">
                      <a16:colId xmlns:a16="http://schemas.microsoft.com/office/drawing/2014/main" val="20007"/>
                    </a:ext>
                  </a:extLst>
                </a:gridCol>
                <a:gridCol w="936943">
                  <a:extLst>
                    <a:ext uri="{9D8B030D-6E8A-4147-A177-3AD203B41FA5}">
                      <a16:colId xmlns:a16="http://schemas.microsoft.com/office/drawing/2014/main" val="20008"/>
                    </a:ext>
                  </a:extLst>
                </a:gridCol>
              </a:tblGrid>
              <a:tr h="370840">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solidFill>
                            <a:schemeClr val="dk1"/>
                          </a:solidFill>
                          <a:latin typeface="+mn-lt"/>
                          <a:ea typeface="+mn-ea"/>
                          <a:cs typeface="+mn-cs"/>
                        </a:rPr>
                        <a:t>1</a:t>
                      </a: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solidFill>
                            <a:schemeClr val="dk1"/>
                          </a:solidFill>
                          <a:latin typeface="+mn-lt"/>
                          <a:ea typeface="+mn-ea"/>
                          <a:cs typeface="+mn-cs"/>
                        </a:rPr>
                        <a:t>1</a:t>
                      </a: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solidFill>
                            <a:schemeClr val="tx1"/>
                          </a:solidFill>
                          <a:latin typeface="+mn-lt"/>
                          <a:ea typeface="+mn-ea"/>
                          <a:cs typeface="+mn-cs"/>
                        </a:rPr>
                        <a:t>s</a:t>
                      </a:r>
                      <a:endParaRPr kumimoji="0" lang="en-US" sz="2000" b="1"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9</a:t>
                      </a:r>
                    </a:p>
                  </a:txBody>
                  <a:tcPr/>
                </a:tc>
                <a:extLst>
                  <a:ext uri="{0D108BD9-81ED-4DB2-BD59-A6C34878D82A}">
                    <a16:rowId xmlns:a16="http://schemas.microsoft.com/office/drawing/2014/main" val="10001"/>
                  </a:ext>
                </a:extLst>
              </a:tr>
              <a:tr h="370840">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s | 9</a:t>
                      </a:r>
                    </a:p>
                  </a:txBody>
                  <a:tcPr>
                    <a:solidFill>
                      <a:schemeClr val="accent2"/>
                    </a:solidFill>
                  </a:tcPr>
                </a:tc>
                <a:extLst>
                  <a:ext uri="{0D108BD9-81ED-4DB2-BD59-A6C34878D82A}">
                    <a16:rowId xmlns:a16="http://schemas.microsoft.com/office/drawing/2014/main" val="10002"/>
                  </a:ext>
                </a:extLst>
              </a:tr>
            </a:tbl>
          </a:graphicData>
        </a:graphic>
      </p:graphicFrame>
      <p:sp>
        <p:nvSpPr>
          <p:cNvPr id="6" name="Rounded Rectangle 5"/>
          <p:cNvSpPr/>
          <p:nvPr/>
        </p:nvSpPr>
        <p:spPr>
          <a:xfrm>
            <a:off x="2743200" y="4648200"/>
            <a:ext cx="3429000" cy="129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b="1" dirty="0">
                <a:solidFill>
                  <a:schemeClr val="tx1"/>
                </a:solidFill>
              </a:rPr>
              <a:t>s | 9 = 01111011</a:t>
            </a:r>
          </a:p>
          <a:p>
            <a:pPr algn="ctr"/>
            <a:r>
              <a:rPr lang="en-US" sz="2800" b="1" dirty="0">
                <a:solidFill>
                  <a:schemeClr val="tx1"/>
                </a:solidFill>
              </a:rPr>
              <a:t>= </a:t>
            </a:r>
            <a:r>
              <a:rPr lang="en-US" sz="3600" b="1" dirty="0">
                <a:solidFill>
                  <a:srgbClr val="FF0000"/>
                </a:solidFill>
                <a:effectLst>
                  <a:outerShdw blurRad="38100" dist="38100" dir="2700000" algn="tl">
                    <a:srgbClr val="000000">
                      <a:alpha val="43137"/>
                    </a:srgbClr>
                  </a:outerShdw>
                </a:effectLst>
              </a:rPr>
              <a:t>{</a:t>
            </a:r>
            <a:endParaRPr lang="en-US" sz="3200" b="1" dirty="0">
              <a:solidFill>
                <a:srgbClr val="FF0000"/>
              </a:solidFill>
              <a:effectLst>
                <a:outerShdw blurRad="38100" dist="38100" dir="2700000" algn="tl">
                  <a:srgbClr val="000000">
                    <a:alpha val="43137"/>
                  </a:srgbClr>
                </a:outerShdw>
              </a:effectLst>
            </a:endParaRPr>
          </a:p>
        </p:txBody>
      </p:sp>
      <p:sp>
        <p:nvSpPr>
          <p:cNvPr id="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9" name="Content Placeholder 1"/>
          <p:cNvSpPr txBox="1">
            <a:spLocks/>
          </p:cNvSpPr>
          <p:nvPr/>
        </p:nvSpPr>
        <p:spPr>
          <a:xfrm>
            <a:off x="609600" y="4038600"/>
            <a:ext cx="8458200" cy="652272"/>
          </a:xfrm>
          <a:prstGeom prst="rect">
            <a:avLst/>
          </a:prstGeom>
        </p:spPr>
        <p:txBody>
          <a:bodyPr vert="horz">
            <a:normAutofit/>
          </a:bodyPr>
          <a:lstStyle/>
          <a:p>
            <a:pPr marL="880110" marR="0" lvl="1" indent="-514350" algn="l" defTabSz="914400" rtl="0" eaLnBrk="1" fontAlgn="auto" latinLnBrk="0" hangingPunct="1">
              <a:lnSpc>
                <a:spcPct val="100000"/>
              </a:lnSpc>
              <a:spcBef>
                <a:spcPts val="324"/>
              </a:spcBef>
              <a:spcAft>
                <a:spcPts val="0"/>
              </a:spcAft>
              <a:buClr>
                <a:schemeClr val="accent1"/>
              </a:buClr>
              <a:buSzTx/>
              <a:buFont typeface="Verdana"/>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Then go to the ASCII table to get the char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97656"/>
            <a:ext cx="7467600" cy="792162"/>
          </a:xfrm>
        </p:spPr>
        <p:txBody>
          <a:bodyPr>
            <a:normAutofit/>
          </a:bodyPr>
          <a:lstStyle/>
          <a:p>
            <a:r>
              <a:rPr lang="en-US" b="1" dirty="0">
                <a:effectLst>
                  <a:outerShdw blurRad="38100" dist="38100" dir="2700000" algn="tl">
                    <a:srgbClr val="000000">
                      <a:alpha val="43137"/>
                    </a:srgbClr>
                  </a:outerShdw>
                </a:effectLst>
              </a:rPr>
              <a:t>Computer Security</a:t>
            </a:r>
          </a:p>
        </p:txBody>
      </p:sp>
      <p:sp>
        <p:nvSpPr>
          <p:cNvPr id="3" name="Content Placeholder 2"/>
          <p:cNvSpPr>
            <a:spLocks noGrp="1"/>
          </p:cNvSpPr>
          <p:nvPr>
            <p:ph idx="1"/>
          </p:nvPr>
        </p:nvSpPr>
        <p:spPr>
          <a:xfrm>
            <a:off x="1066800" y="1166018"/>
            <a:ext cx="7467600" cy="4525963"/>
          </a:xfrm>
        </p:spPr>
        <p:txBody>
          <a:bodyPr>
            <a:normAutofit/>
          </a:bodyPr>
          <a:lstStyle/>
          <a:p>
            <a:r>
              <a:rPr lang="en-US" sz="2800" dirty="0"/>
              <a:t>The protection afforded to an automated information system in order to preserve the integrity, availability, and confidentiality of</a:t>
            </a:r>
          </a:p>
          <a:p>
            <a:pPr>
              <a:buNone/>
            </a:pPr>
            <a:r>
              <a:rPr lang="en-US" sz="2800" dirty="0"/>
              <a:t>	information system resources including hardware, software, information/data.</a:t>
            </a:r>
          </a:p>
          <a:p>
            <a:r>
              <a:rPr lang="en-US" sz="2800" dirty="0"/>
              <a:t>The computer to be secured is attached to a network, and the bulk of the threats arise from the network.</a:t>
            </a:r>
          </a:p>
        </p:txBody>
      </p:sp>
      <p:sp>
        <p:nvSpPr>
          <p:cNvPr id="4"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rgbClr val="FF0000"/>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rgbClr val="FF0000"/>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endParaRPr>
          </a:p>
        </p:txBody>
      </p:sp>
      <p:sp>
        <p:nvSpPr>
          <p:cNvPr id="5"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ontent Placeholder 36"/>
          <p:cNvSpPr>
            <a:spLocks noGrp="1"/>
          </p:cNvSpPr>
          <p:nvPr>
            <p:ph idx="1"/>
          </p:nvPr>
        </p:nvSpPr>
        <p:spPr>
          <a:xfrm>
            <a:off x="381000" y="1295400"/>
            <a:ext cx="8229600" cy="5257801"/>
          </a:xfrm>
        </p:spPr>
        <p:txBody>
          <a:bodyPr>
            <a:noAutofit/>
          </a:bodyPr>
          <a:lstStyle/>
          <a:p>
            <a:r>
              <a:rPr lang="en-US" sz="2800" dirty="0"/>
              <a:t>Compares two bits and returns 1 if either of the bits are 1 and it returns 0 if both bits are 0 or 1. </a:t>
            </a:r>
          </a:p>
          <a:p>
            <a:r>
              <a:rPr lang="en-US" sz="2800" dirty="0"/>
              <a:t>This table shows the XOR operation for two operands b1 ^ b2.</a:t>
            </a:r>
          </a:p>
          <a:p>
            <a:endParaRPr lang="en-US" sz="2800" dirty="0"/>
          </a:p>
          <a:p>
            <a:endParaRPr lang="en-US" sz="2800" b="1" i="1" u="sng" dirty="0"/>
          </a:p>
          <a:p>
            <a:endParaRPr lang="en-US" sz="2800" dirty="0"/>
          </a:p>
          <a:p>
            <a:pPr marL="880110" lvl="1" indent="-514350">
              <a:buFont typeface="+mj-lt"/>
              <a:buAutoNum type="arabicPeriod"/>
            </a:pPr>
            <a:endParaRPr lang="en-US" sz="2800" dirty="0"/>
          </a:p>
          <a:p>
            <a:pPr marL="880110" lvl="1" indent="-514350">
              <a:buFont typeface="+mj-lt"/>
              <a:buAutoNum type="arabicPeriod"/>
            </a:pPr>
            <a:endParaRPr lang="en-US" sz="2800" dirty="0"/>
          </a:p>
          <a:p>
            <a:pPr marL="880110" lvl="1" indent="-514350">
              <a:buFont typeface="+mj-lt"/>
              <a:buAutoNum type="arabicPeriod"/>
            </a:pPr>
            <a:endParaRPr lang="en-US" sz="2800" dirty="0"/>
          </a:p>
          <a:p>
            <a:pPr marL="880110" lvl="1" indent="-514350">
              <a:buNone/>
            </a:pPr>
            <a:br>
              <a:rPr lang="en-US" sz="2800" dirty="0"/>
            </a:br>
            <a:r>
              <a:rPr lang="en-US" sz="2800" dirty="0"/>
              <a:t>	</a:t>
            </a:r>
            <a:endParaRPr lang="en-US" sz="2800" b="1" i="1" u="sng" dirty="0"/>
          </a:p>
          <a:p>
            <a:pPr>
              <a:buNone/>
            </a:pPr>
            <a:br>
              <a:rPr lang="en-US" sz="2800" dirty="0"/>
            </a:br>
            <a:r>
              <a:rPr lang="en-US" sz="2800" dirty="0"/>
              <a:t>	</a:t>
            </a:r>
            <a:endParaRPr lang="en-US" sz="2800" b="1" i="1" u="sng" dirty="0"/>
          </a:p>
        </p:txBody>
      </p:sp>
      <p:sp>
        <p:nvSpPr>
          <p:cNvPr id="3" name="Title 2"/>
          <p:cNvSpPr>
            <a:spLocks noGrp="1"/>
          </p:cNvSpPr>
          <p:nvPr>
            <p:ph type="title"/>
          </p:nvPr>
        </p:nvSpPr>
        <p:spPr>
          <a:xfrm>
            <a:off x="381000" y="0"/>
            <a:ext cx="8458200" cy="1600200"/>
          </a:xfrm>
        </p:spPr>
        <p:txBody>
          <a:bodyPr>
            <a:normAutofit/>
          </a:bodyPr>
          <a:lstStyle/>
          <a:p>
            <a:r>
              <a:rPr lang="en-US" sz="4400" dirty="0">
                <a:solidFill>
                  <a:schemeClr val="accent1">
                    <a:lumMod val="75000"/>
                  </a:schemeClr>
                </a:solidFill>
              </a:rPr>
              <a:t>Bitwise XOR (^)</a:t>
            </a:r>
            <a:endParaRPr lang="en-US" dirty="0">
              <a:solidFill>
                <a:schemeClr val="accent1">
                  <a:lumMod val="75000"/>
                </a:schemeClr>
              </a:solidFill>
            </a:endParaRPr>
          </a:p>
        </p:txBody>
      </p:sp>
      <p:graphicFrame>
        <p:nvGraphicFramePr>
          <p:cNvPr id="24" name="Table 23"/>
          <p:cNvGraphicFramePr>
            <a:graphicFrameLocks noGrp="1"/>
          </p:cNvGraphicFramePr>
          <p:nvPr/>
        </p:nvGraphicFramePr>
        <p:xfrm>
          <a:off x="3352800" y="3124200"/>
          <a:ext cx="3048000" cy="281940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563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1" i="0" kern="1200" dirty="0">
                          <a:solidFill>
                            <a:schemeClr val="lt1"/>
                          </a:solidFill>
                          <a:latin typeface="+mn-lt"/>
                          <a:ea typeface="+mn-ea"/>
                          <a:cs typeface="+mn-cs"/>
                        </a:rPr>
                        <a:t>b1</a:t>
                      </a:r>
                      <a:endParaRPr lang="en-US" sz="2800" b="1" dirty="0"/>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1" i="0" kern="1200" dirty="0">
                          <a:solidFill>
                            <a:schemeClr val="lt1"/>
                          </a:solidFill>
                          <a:latin typeface="+mn-lt"/>
                          <a:ea typeface="+mn-ea"/>
                          <a:cs typeface="+mn-cs"/>
                        </a:rPr>
                        <a:t>b2</a:t>
                      </a:r>
                      <a:endParaRPr lang="en-US" sz="2800" b="1" dirty="0"/>
                    </a:p>
                  </a:txBody>
                  <a:tcPr>
                    <a:solidFill>
                      <a:schemeClr val="accent1"/>
                    </a:solidFill>
                  </a:tcPr>
                </a:tc>
                <a:tc>
                  <a:txBody>
                    <a:bodyPr/>
                    <a:lstStyle/>
                    <a:p>
                      <a:r>
                        <a:rPr kumimoji="0" lang="en-US" sz="2800" b="1" i="0" kern="1200" dirty="0">
                          <a:solidFill>
                            <a:schemeClr val="lt1"/>
                          </a:solidFill>
                          <a:latin typeface="+mn-lt"/>
                          <a:ea typeface="+mn-ea"/>
                          <a:cs typeface="+mn-cs"/>
                        </a:rPr>
                        <a:t>b1 ^ b2</a:t>
                      </a:r>
                      <a:endParaRPr lang="en-US" sz="2800" b="1" dirty="0"/>
                    </a:p>
                  </a:txBody>
                  <a:tcPr>
                    <a:solidFill>
                      <a:schemeClr val="accent2"/>
                    </a:solidFill>
                  </a:tcPr>
                </a:tc>
                <a:extLst>
                  <a:ext uri="{0D108BD9-81ED-4DB2-BD59-A6C34878D82A}">
                    <a16:rowId xmlns:a16="http://schemas.microsoft.com/office/drawing/2014/main" val="10000"/>
                  </a:ext>
                </a:extLst>
              </a:tr>
              <a:tr h="563880">
                <a:tc>
                  <a:txBody>
                    <a:bodyPr/>
                    <a:lstStyle/>
                    <a:p>
                      <a:r>
                        <a:rPr lang="en-US" sz="2800" b="1" dirty="0"/>
                        <a:t>0</a:t>
                      </a:r>
                    </a:p>
                  </a:txBody>
                  <a:tcPr>
                    <a:solidFill>
                      <a:schemeClr val="accent1">
                        <a:lumMod val="40000"/>
                        <a:lumOff val="60000"/>
                      </a:schemeClr>
                    </a:solidFill>
                  </a:tcPr>
                </a:tc>
                <a:tc>
                  <a:txBody>
                    <a:bodyPr/>
                    <a:lstStyle/>
                    <a:p>
                      <a:r>
                        <a:rPr lang="en-US" sz="2800" b="1" dirty="0"/>
                        <a:t>0</a:t>
                      </a:r>
                    </a:p>
                  </a:txBody>
                  <a:tcPr>
                    <a:solidFill>
                      <a:schemeClr val="accent1">
                        <a:lumMod val="40000"/>
                        <a:lumOff val="60000"/>
                      </a:schemeClr>
                    </a:solidFill>
                  </a:tcPr>
                </a:tc>
                <a:tc>
                  <a:txBody>
                    <a:bodyPr/>
                    <a:lstStyle/>
                    <a:p>
                      <a:r>
                        <a:rPr lang="en-US" sz="2800" b="1" dirty="0"/>
                        <a:t>0</a:t>
                      </a:r>
                    </a:p>
                  </a:txBody>
                  <a:tcPr>
                    <a:solidFill>
                      <a:schemeClr val="accent2"/>
                    </a:solidFill>
                  </a:tcPr>
                </a:tc>
                <a:extLst>
                  <a:ext uri="{0D108BD9-81ED-4DB2-BD59-A6C34878D82A}">
                    <a16:rowId xmlns:a16="http://schemas.microsoft.com/office/drawing/2014/main" val="10001"/>
                  </a:ext>
                </a:extLst>
              </a:tr>
              <a:tr h="563880">
                <a:tc>
                  <a:txBody>
                    <a:bodyPr/>
                    <a:lstStyle/>
                    <a:p>
                      <a:r>
                        <a:rPr lang="en-US" sz="2800" b="1" dirty="0"/>
                        <a:t>0</a:t>
                      </a:r>
                    </a:p>
                  </a:txBody>
                  <a:tcPr>
                    <a:solidFill>
                      <a:schemeClr val="accent1">
                        <a:lumMod val="20000"/>
                        <a:lumOff val="80000"/>
                      </a:schemeClr>
                    </a:solidFill>
                  </a:tcPr>
                </a:tc>
                <a:tc>
                  <a:txBody>
                    <a:bodyPr/>
                    <a:lstStyle/>
                    <a:p>
                      <a:r>
                        <a:rPr lang="en-US" sz="2800" b="1" dirty="0"/>
                        <a:t>1</a:t>
                      </a:r>
                    </a:p>
                  </a:txBody>
                  <a:tcPr>
                    <a:solidFill>
                      <a:schemeClr val="accent1">
                        <a:lumMod val="20000"/>
                        <a:lumOff val="80000"/>
                      </a:schemeClr>
                    </a:solidFill>
                  </a:tcPr>
                </a:tc>
                <a:tc>
                  <a:txBody>
                    <a:bodyPr/>
                    <a:lstStyle/>
                    <a:p>
                      <a:r>
                        <a:rPr lang="en-US" sz="2800" b="1" dirty="0"/>
                        <a:t>1</a:t>
                      </a:r>
                    </a:p>
                  </a:txBody>
                  <a:tcPr>
                    <a:solidFill>
                      <a:schemeClr val="accent2"/>
                    </a:solidFill>
                  </a:tcPr>
                </a:tc>
                <a:extLst>
                  <a:ext uri="{0D108BD9-81ED-4DB2-BD59-A6C34878D82A}">
                    <a16:rowId xmlns:a16="http://schemas.microsoft.com/office/drawing/2014/main" val="10002"/>
                  </a:ext>
                </a:extLst>
              </a:tr>
              <a:tr h="563880">
                <a:tc>
                  <a:txBody>
                    <a:bodyPr/>
                    <a:lstStyle/>
                    <a:p>
                      <a:r>
                        <a:rPr lang="en-US" sz="2800" b="1" dirty="0"/>
                        <a:t>1</a:t>
                      </a:r>
                    </a:p>
                  </a:txBody>
                  <a:tcPr/>
                </a:tc>
                <a:tc>
                  <a:txBody>
                    <a:bodyPr/>
                    <a:lstStyle/>
                    <a:p>
                      <a:r>
                        <a:rPr lang="en-US" sz="2800" b="1" dirty="0"/>
                        <a:t>0</a:t>
                      </a:r>
                    </a:p>
                  </a:txBody>
                  <a:tcPr/>
                </a:tc>
                <a:tc>
                  <a:txBody>
                    <a:bodyPr/>
                    <a:lstStyle/>
                    <a:p>
                      <a:r>
                        <a:rPr lang="en-US" sz="2800" b="1" dirty="0"/>
                        <a:t>1</a:t>
                      </a:r>
                    </a:p>
                  </a:txBody>
                  <a:tcPr>
                    <a:solidFill>
                      <a:schemeClr val="accent2"/>
                    </a:solidFill>
                  </a:tcPr>
                </a:tc>
                <a:extLst>
                  <a:ext uri="{0D108BD9-81ED-4DB2-BD59-A6C34878D82A}">
                    <a16:rowId xmlns:a16="http://schemas.microsoft.com/office/drawing/2014/main" val="10003"/>
                  </a:ext>
                </a:extLst>
              </a:tr>
              <a:tr h="563880">
                <a:tc>
                  <a:txBody>
                    <a:bodyPr/>
                    <a:lstStyle/>
                    <a:p>
                      <a:r>
                        <a:rPr lang="en-US" sz="2800" b="1" dirty="0"/>
                        <a:t>1</a:t>
                      </a:r>
                    </a:p>
                  </a:txBody>
                  <a:tcPr>
                    <a:solidFill>
                      <a:schemeClr val="accent1">
                        <a:lumMod val="20000"/>
                        <a:lumOff val="80000"/>
                      </a:schemeClr>
                    </a:solidFill>
                  </a:tcPr>
                </a:tc>
                <a:tc>
                  <a:txBody>
                    <a:bodyPr/>
                    <a:lstStyle/>
                    <a:p>
                      <a:r>
                        <a:rPr lang="en-US" sz="2800" b="1" dirty="0"/>
                        <a:t>1</a:t>
                      </a:r>
                    </a:p>
                  </a:txBody>
                  <a:tcPr>
                    <a:solidFill>
                      <a:schemeClr val="accent1">
                        <a:lumMod val="20000"/>
                        <a:lumOff val="80000"/>
                      </a:schemeClr>
                    </a:solidFill>
                  </a:tcPr>
                </a:tc>
                <a:tc>
                  <a:txBody>
                    <a:bodyPr/>
                    <a:lstStyle/>
                    <a:p>
                      <a:r>
                        <a:rPr lang="en-US" sz="2800" b="1" dirty="0"/>
                        <a:t>0</a:t>
                      </a:r>
                    </a:p>
                  </a:txBody>
                  <a:tcPr>
                    <a:solidFill>
                      <a:schemeClr val="accent2"/>
                    </a:solidFill>
                  </a:tcPr>
                </a:tc>
                <a:extLst>
                  <a:ext uri="{0D108BD9-81ED-4DB2-BD59-A6C34878D82A}">
                    <a16:rowId xmlns:a16="http://schemas.microsoft.com/office/drawing/2014/main" val="10004"/>
                  </a:ext>
                </a:extLst>
              </a:tr>
            </a:tbl>
          </a:graphicData>
        </a:graphic>
      </p:graphicFrame>
      <p:sp>
        <p:nvSpPr>
          <p:cNvPr id="11" name="TextBox 10"/>
          <p:cNvSpPr txBox="1"/>
          <p:nvPr/>
        </p:nvSpPr>
        <p:spPr>
          <a:xfrm>
            <a:off x="3581400" y="4063663"/>
            <a:ext cx="2514600" cy="830997"/>
          </a:xfrm>
          <a:prstGeom prst="rect">
            <a:avLst/>
          </a:prstGeom>
          <a:noFill/>
        </p:spPr>
        <p:txBody>
          <a:bodyPr wrap="square" rtlCol="0">
            <a:spAutoFit/>
          </a:bodyPr>
          <a:lstStyle/>
          <a:p>
            <a:endParaRPr lang="en-US" sz="2400" dirty="0">
              <a:cs typeface="Courier New" pitchFamily="49" charset="0"/>
            </a:endParaRPr>
          </a:p>
          <a:p>
            <a:r>
              <a:rPr lang="en-US" sz="2400" dirty="0"/>
              <a:t>   </a:t>
            </a:r>
            <a:endParaRPr lang="en-US" sz="2400" b="1" i="1" u="sng" dirty="0"/>
          </a:p>
        </p:txBody>
      </p:sp>
      <p:sp>
        <p:nvSpPr>
          <p:cNvPr id="6"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7"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109472"/>
          </a:xfrm>
        </p:spPr>
        <p:txBody>
          <a:bodyPr>
            <a:normAutofit lnSpcReduction="10000"/>
          </a:bodyPr>
          <a:lstStyle/>
          <a:p>
            <a:pPr>
              <a:buNone/>
            </a:pPr>
            <a:r>
              <a:rPr lang="en-US" sz="3200" dirty="0"/>
              <a:t>What is the result of:</a:t>
            </a:r>
          </a:p>
          <a:p>
            <a:pPr>
              <a:buNone/>
            </a:pPr>
            <a:r>
              <a:rPr lang="en-US" sz="3200" dirty="0"/>
              <a:t>A ^ b = ? </a:t>
            </a:r>
          </a:p>
        </p:txBody>
      </p:sp>
      <p:sp>
        <p:nvSpPr>
          <p:cNvPr id="3" name="Title 2"/>
          <p:cNvSpPr>
            <a:spLocks noGrp="1"/>
          </p:cNvSpPr>
          <p:nvPr>
            <p:ph type="title"/>
          </p:nvPr>
        </p:nvSpPr>
        <p:spPr/>
        <p:txBody>
          <a:bodyPr/>
          <a:lstStyle/>
          <a:p>
            <a:r>
              <a:rPr lang="en-US" sz="4000" dirty="0">
                <a:solidFill>
                  <a:schemeClr val="accent1">
                    <a:lumMod val="75000"/>
                  </a:schemeClr>
                </a:solidFill>
              </a:rPr>
              <a:t>Bitwise XOR (^) example 1</a:t>
            </a:r>
            <a:endParaRPr lang="en-US" dirty="0"/>
          </a:p>
        </p:txBody>
      </p:sp>
      <p:graphicFrame>
        <p:nvGraphicFramePr>
          <p:cNvPr id="4" name="Table 3"/>
          <p:cNvGraphicFramePr>
            <a:graphicFrameLocks noGrp="1"/>
          </p:cNvGraphicFramePr>
          <p:nvPr/>
        </p:nvGraphicFramePr>
        <p:xfrm>
          <a:off x="1219200" y="2697480"/>
          <a:ext cx="6558807" cy="1188720"/>
        </p:xfrm>
        <a:graphic>
          <a:graphicData uri="http://schemas.openxmlformats.org/drawingml/2006/table">
            <a:tbl>
              <a:tblPr firstRow="1" bandRow="1">
                <a:tableStyleId>{BC89EF96-8CEA-46FF-86C4-4CE0E7609802}</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gridCol w="702733">
                  <a:extLst>
                    <a:ext uri="{9D8B030D-6E8A-4147-A177-3AD203B41FA5}">
                      <a16:colId xmlns:a16="http://schemas.microsoft.com/office/drawing/2014/main" val="20003"/>
                    </a:ext>
                  </a:extLst>
                </a:gridCol>
                <a:gridCol w="702733">
                  <a:extLst>
                    <a:ext uri="{9D8B030D-6E8A-4147-A177-3AD203B41FA5}">
                      <a16:colId xmlns:a16="http://schemas.microsoft.com/office/drawing/2014/main" val="20004"/>
                    </a:ext>
                  </a:extLst>
                </a:gridCol>
                <a:gridCol w="702733">
                  <a:extLst>
                    <a:ext uri="{9D8B030D-6E8A-4147-A177-3AD203B41FA5}">
                      <a16:colId xmlns:a16="http://schemas.microsoft.com/office/drawing/2014/main" val="20005"/>
                    </a:ext>
                  </a:extLst>
                </a:gridCol>
                <a:gridCol w="702733">
                  <a:extLst>
                    <a:ext uri="{9D8B030D-6E8A-4147-A177-3AD203B41FA5}">
                      <a16:colId xmlns:a16="http://schemas.microsoft.com/office/drawing/2014/main" val="20006"/>
                    </a:ext>
                  </a:extLst>
                </a:gridCol>
                <a:gridCol w="702733">
                  <a:extLst>
                    <a:ext uri="{9D8B030D-6E8A-4147-A177-3AD203B41FA5}">
                      <a16:colId xmlns:a16="http://schemas.microsoft.com/office/drawing/2014/main" val="20007"/>
                    </a:ext>
                  </a:extLst>
                </a:gridCol>
                <a:gridCol w="936943">
                  <a:extLst>
                    <a:ext uri="{9D8B030D-6E8A-4147-A177-3AD203B41FA5}">
                      <a16:colId xmlns:a16="http://schemas.microsoft.com/office/drawing/2014/main" val="20008"/>
                    </a:ext>
                  </a:extLst>
                </a:gridCol>
              </a:tblGrid>
              <a:tr h="370840">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A</a:t>
                      </a:r>
                      <a:endParaRPr kumimoji="0" lang="en-US" sz="2000" b="1"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sz="2000" b="1" dirty="0"/>
                        <a:t>0</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b</a:t>
                      </a:r>
                    </a:p>
                  </a:txBody>
                  <a:tcPr/>
                </a:tc>
                <a:extLst>
                  <a:ext uri="{0D108BD9-81ED-4DB2-BD59-A6C34878D82A}">
                    <a16:rowId xmlns:a16="http://schemas.microsoft.com/office/drawing/2014/main" val="10001"/>
                  </a:ext>
                </a:extLst>
              </a:tr>
              <a:tr h="370840">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A ^ b</a:t>
                      </a:r>
                    </a:p>
                  </a:txBody>
                  <a:tcPr>
                    <a:solidFill>
                      <a:schemeClr val="accent2"/>
                    </a:solidFill>
                  </a:tcPr>
                </a:tc>
                <a:extLst>
                  <a:ext uri="{0D108BD9-81ED-4DB2-BD59-A6C34878D82A}">
                    <a16:rowId xmlns:a16="http://schemas.microsoft.com/office/drawing/2014/main" val="10002"/>
                  </a:ext>
                </a:extLst>
              </a:tr>
            </a:tbl>
          </a:graphicData>
        </a:graphic>
      </p:graphicFrame>
      <p:sp>
        <p:nvSpPr>
          <p:cNvPr id="6" name="Rounded Rectangle 5"/>
          <p:cNvSpPr/>
          <p:nvPr/>
        </p:nvSpPr>
        <p:spPr>
          <a:xfrm>
            <a:off x="2743200" y="4648200"/>
            <a:ext cx="3429000" cy="129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b="1" dirty="0">
                <a:solidFill>
                  <a:schemeClr val="tx1"/>
                </a:solidFill>
              </a:rPr>
              <a:t>A ^ b = 00100011 </a:t>
            </a:r>
          </a:p>
          <a:p>
            <a:pPr algn="ctr"/>
            <a:r>
              <a:rPr lang="en-US" sz="2800" b="1" dirty="0">
                <a:solidFill>
                  <a:schemeClr val="tx1"/>
                </a:solidFill>
              </a:rPr>
              <a:t>= </a:t>
            </a:r>
            <a:r>
              <a:rPr lang="en-US" sz="3600" b="1" dirty="0">
                <a:solidFill>
                  <a:srgbClr val="FF0000"/>
                </a:solidFill>
                <a:effectLst>
                  <a:outerShdw blurRad="38100" dist="38100" dir="2700000" algn="tl">
                    <a:srgbClr val="000000">
                      <a:alpha val="43137"/>
                    </a:srgbClr>
                  </a:outerShdw>
                </a:effectLst>
              </a:rPr>
              <a:t>#</a:t>
            </a:r>
            <a:endParaRPr lang="en-US" sz="3200" b="1" dirty="0">
              <a:solidFill>
                <a:srgbClr val="FF0000"/>
              </a:solidFill>
              <a:effectLst>
                <a:outerShdw blurRad="38100" dist="38100" dir="2700000" algn="tl">
                  <a:srgbClr val="000000">
                    <a:alpha val="43137"/>
                  </a:srgbClr>
                </a:outerShdw>
              </a:effectLst>
            </a:endParaRPr>
          </a:p>
        </p:txBody>
      </p:sp>
      <p:sp>
        <p:nvSpPr>
          <p:cNvPr id="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9" name="Content Placeholder 1"/>
          <p:cNvSpPr txBox="1">
            <a:spLocks/>
          </p:cNvSpPr>
          <p:nvPr/>
        </p:nvSpPr>
        <p:spPr>
          <a:xfrm>
            <a:off x="609600" y="4038600"/>
            <a:ext cx="8458200" cy="652272"/>
          </a:xfrm>
          <a:prstGeom prst="rect">
            <a:avLst/>
          </a:prstGeom>
        </p:spPr>
        <p:txBody>
          <a:bodyPr vert="horz">
            <a:normAutofit/>
          </a:bodyPr>
          <a:lstStyle/>
          <a:p>
            <a:pPr marL="880110" marR="0" lvl="1" indent="-514350" algn="l" defTabSz="914400" rtl="0" eaLnBrk="1" fontAlgn="auto" latinLnBrk="0" hangingPunct="1">
              <a:lnSpc>
                <a:spcPct val="100000"/>
              </a:lnSpc>
              <a:spcBef>
                <a:spcPts val="324"/>
              </a:spcBef>
              <a:spcAft>
                <a:spcPts val="0"/>
              </a:spcAft>
              <a:buClr>
                <a:schemeClr val="accent1"/>
              </a:buClr>
              <a:buSzTx/>
              <a:buFont typeface="Verdana"/>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Then go to the ASCII table to get the char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None/>
            </a:pPr>
            <a:r>
              <a:rPr lang="en-US" sz="3200" dirty="0"/>
              <a:t>What is the result of:</a:t>
            </a:r>
          </a:p>
          <a:p>
            <a:pPr marL="624078" indent="-514350">
              <a:buNone/>
            </a:pPr>
            <a:r>
              <a:rPr lang="en-US" sz="3200" dirty="0"/>
              <a:t>s ^ 9 = ?</a:t>
            </a:r>
            <a:endParaRPr lang="en-US" sz="3200" b="1" i="1" u="sng" dirty="0"/>
          </a:p>
          <a:p>
            <a:pPr marL="624078" indent="-514350">
              <a:buNone/>
            </a:pPr>
            <a:r>
              <a:rPr lang="en-US" sz="3200" dirty="0"/>
              <a:t> </a:t>
            </a:r>
          </a:p>
        </p:txBody>
      </p:sp>
      <p:sp>
        <p:nvSpPr>
          <p:cNvPr id="3" name="Title 2"/>
          <p:cNvSpPr>
            <a:spLocks noGrp="1"/>
          </p:cNvSpPr>
          <p:nvPr>
            <p:ph type="title"/>
          </p:nvPr>
        </p:nvSpPr>
        <p:spPr/>
        <p:txBody>
          <a:bodyPr/>
          <a:lstStyle/>
          <a:p>
            <a:r>
              <a:rPr lang="en-US" sz="4000" dirty="0">
                <a:solidFill>
                  <a:schemeClr val="accent1">
                    <a:lumMod val="75000"/>
                  </a:schemeClr>
                </a:solidFill>
              </a:rPr>
              <a:t>Bitwise XOR (^) example 2</a:t>
            </a:r>
            <a:endParaRPr lang="en-US" dirty="0"/>
          </a:p>
        </p:txBody>
      </p:sp>
      <p:graphicFrame>
        <p:nvGraphicFramePr>
          <p:cNvPr id="4" name="Table 3"/>
          <p:cNvGraphicFramePr>
            <a:graphicFrameLocks noGrp="1"/>
          </p:cNvGraphicFramePr>
          <p:nvPr/>
        </p:nvGraphicFramePr>
        <p:xfrm>
          <a:off x="1219200" y="2773680"/>
          <a:ext cx="6558807" cy="1188720"/>
        </p:xfrm>
        <a:graphic>
          <a:graphicData uri="http://schemas.openxmlformats.org/drawingml/2006/table">
            <a:tbl>
              <a:tblPr firstRow="1" bandRow="1">
                <a:tableStyleId>{BC89EF96-8CEA-46FF-86C4-4CE0E7609802}</a:tableStyleId>
              </a:tblPr>
              <a:tblGrid>
                <a:gridCol w="702733">
                  <a:extLst>
                    <a:ext uri="{9D8B030D-6E8A-4147-A177-3AD203B41FA5}">
                      <a16:colId xmlns:a16="http://schemas.microsoft.com/office/drawing/2014/main" val="20000"/>
                    </a:ext>
                  </a:extLst>
                </a:gridCol>
                <a:gridCol w="702733">
                  <a:extLst>
                    <a:ext uri="{9D8B030D-6E8A-4147-A177-3AD203B41FA5}">
                      <a16:colId xmlns:a16="http://schemas.microsoft.com/office/drawing/2014/main" val="20001"/>
                    </a:ext>
                  </a:extLst>
                </a:gridCol>
                <a:gridCol w="702733">
                  <a:extLst>
                    <a:ext uri="{9D8B030D-6E8A-4147-A177-3AD203B41FA5}">
                      <a16:colId xmlns:a16="http://schemas.microsoft.com/office/drawing/2014/main" val="20002"/>
                    </a:ext>
                  </a:extLst>
                </a:gridCol>
                <a:gridCol w="702733">
                  <a:extLst>
                    <a:ext uri="{9D8B030D-6E8A-4147-A177-3AD203B41FA5}">
                      <a16:colId xmlns:a16="http://schemas.microsoft.com/office/drawing/2014/main" val="20003"/>
                    </a:ext>
                  </a:extLst>
                </a:gridCol>
                <a:gridCol w="702733">
                  <a:extLst>
                    <a:ext uri="{9D8B030D-6E8A-4147-A177-3AD203B41FA5}">
                      <a16:colId xmlns:a16="http://schemas.microsoft.com/office/drawing/2014/main" val="20004"/>
                    </a:ext>
                  </a:extLst>
                </a:gridCol>
                <a:gridCol w="702733">
                  <a:extLst>
                    <a:ext uri="{9D8B030D-6E8A-4147-A177-3AD203B41FA5}">
                      <a16:colId xmlns:a16="http://schemas.microsoft.com/office/drawing/2014/main" val="20005"/>
                    </a:ext>
                  </a:extLst>
                </a:gridCol>
                <a:gridCol w="702733">
                  <a:extLst>
                    <a:ext uri="{9D8B030D-6E8A-4147-A177-3AD203B41FA5}">
                      <a16:colId xmlns:a16="http://schemas.microsoft.com/office/drawing/2014/main" val="20006"/>
                    </a:ext>
                  </a:extLst>
                </a:gridCol>
                <a:gridCol w="702733">
                  <a:extLst>
                    <a:ext uri="{9D8B030D-6E8A-4147-A177-3AD203B41FA5}">
                      <a16:colId xmlns:a16="http://schemas.microsoft.com/office/drawing/2014/main" val="20007"/>
                    </a:ext>
                  </a:extLst>
                </a:gridCol>
                <a:gridCol w="936943">
                  <a:extLst>
                    <a:ext uri="{9D8B030D-6E8A-4147-A177-3AD203B41FA5}">
                      <a16:colId xmlns:a16="http://schemas.microsoft.com/office/drawing/2014/main" val="20008"/>
                    </a:ext>
                  </a:extLst>
                </a:gridCol>
              </a:tblGrid>
              <a:tr h="370840">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solidFill>
                            <a:schemeClr val="dk1"/>
                          </a:solidFill>
                          <a:latin typeface="+mn-lt"/>
                          <a:ea typeface="+mn-ea"/>
                          <a:cs typeface="+mn-cs"/>
                        </a:rPr>
                        <a:t>1</a:t>
                      </a: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t>0</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solidFill>
                            <a:schemeClr val="dk1"/>
                          </a:solidFill>
                          <a:latin typeface="+mn-lt"/>
                          <a:ea typeface="+mn-ea"/>
                          <a:cs typeface="+mn-cs"/>
                        </a:rPr>
                        <a:t>1</a:t>
                      </a:r>
                    </a:p>
                  </a:txBody>
                  <a:tcPr/>
                </a:tc>
                <a:tc>
                  <a:txBody>
                    <a:bodyPr/>
                    <a:lstStyle/>
                    <a:p>
                      <a:pPr marL="0" algn="l" rtl="0" eaLnBrk="1" latinLnBrk="0" hangingPunct="1"/>
                      <a:r>
                        <a:rPr kumimoji="0" lang="en-US" sz="2000" b="1" kern="1200" dirty="0"/>
                        <a:t>1</a:t>
                      </a:r>
                      <a:endParaRPr kumimoji="0" lang="en-US" sz="2000" b="1" kern="1200" dirty="0">
                        <a:solidFill>
                          <a:schemeClr val="dk1"/>
                        </a:solidFill>
                        <a:latin typeface="+mn-lt"/>
                        <a:ea typeface="+mn-ea"/>
                        <a:cs typeface="+mn-cs"/>
                      </a:endParaRPr>
                    </a:p>
                  </a:txBody>
                  <a:tcPr/>
                </a:tc>
                <a:tc>
                  <a:txBody>
                    <a:bodyPr/>
                    <a:lstStyle/>
                    <a:p>
                      <a:pPr marL="0" algn="l" rtl="0" eaLnBrk="1" latinLnBrk="0" hangingPunct="1"/>
                      <a:r>
                        <a:rPr kumimoji="0" lang="en-US" sz="2000" b="1" kern="1200" dirty="0">
                          <a:solidFill>
                            <a:schemeClr val="tx1"/>
                          </a:solidFill>
                          <a:latin typeface="+mn-lt"/>
                          <a:ea typeface="+mn-ea"/>
                          <a:cs typeface="+mn-cs"/>
                        </a:rPr>
                        <a:t>s</a:t>
                      </a:r>
                      <a:endParaRPr kumimoji="0" lang="en-US" sz="2000" b="1"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0</a:t>
                      </a:r>
                    </a:p>
                  </a:txBody>
                  <a:tcPr/>
                </a:tc>
                <a:tc>
                  <a:txBody>
                    <a:bodyPr/>
                    <a:lstStyle/>
                    <a:p>
                      <a:r>
                        <a:rPr lang="en-US" sz="2000" b="1" dirty="0"/>
                        <a:t>0</a:t>
                      </a:r>
                    </a:p>
                  </a:txBody>
                  <a:tcPr/>
                </a:tc>
                <a:tc>
                  <a:txBody>
                    <a:bodyPr/>
                    <a:lstStyle/>
                    <a:p>
                      <a:r>
                        <a:rPr lang="en-US" sz="2000" b="1" dirty="0"/>
                        <a:t>1</a:t>
                      </a:r>
                    </a:p>
                  </a:txBody>
                  <a:tcPr/>
                </a:tc>
                <a:tc>
                  <a:txBody>
                    <a:bodyPr/>
                    <a:lstStyle/>
                    <a:p>
                      <a:r>
                        <a:rPr lang="en-US" sz="2000" b="1" dirty="0"/>
                        <a:t>9</a:t>
                      </a:r>
                    </a:p>
                  </a:txBody>
                  <a:tcPr/>
                </a:tc>
                <a:extLst>
                  <a:ext uri="{0D108BD9-81ED-4DB2-BD59-A6C34878D82A}">
                    <a16:rowId xmlns:a16="http://schemas.microsoft.com/office/drawing/2014/main" val="10001"/>
                  </a:ext>
                </a:extLst>
              </a:tr>
              <a:tr h="370840">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dirty="0"/>
                        <a:t>1</a:t>
                      </a:r>
                    </a:p>
                  </a:txBody>
                  <a:tcPr>
                    <a:solidFill>
                      <a:schemeClr val="accent2"/>
                    </a:solidFill>
                  </a:tcPr>
                </a:tc>
                <a:tc>
                  <a:txBody>
                    <a:bodyPr/>
                    <a:lstStyle/>
                    <a:p>
                      <a:r>
                        <a:rPr lang="en-US" sz="2000" b="1" dirty="0"/>
                        <a:t>0</a:t>
                      </a:r>
                    </a:p>
                  </a:txBody>
                  <a:tcPr>
                    <a:solidFill>
                      <a:schemeClr val="accent2"/>
                    </a:solidFill>
                  </a:tcPr>
                </a:tc>
                <a:tc>
                  <a:txBody>
                    <a:bodyPr/>
                    <a:lstStyle/>
                    <a:p>
                      <a:r>
                        <a:rPr lang="en-US" sz="2000" b="1"/>
                        <a:t>s ^ 9</a:t>
                      </a:r>
                      <a:endParaRPr lang="en-US" sz="2000" b="1" dirty="0"/>
                    </a:p>
                  </a:txBody>
                  <a:tcPr>
                    <a:solidFill>
                      <a:schemeClr val="accent2"/>
                    </a:solidFill>
                  </a:tcPr>
                </a:tc>
                <a:extLst>
                  <a:ext uri="{0D108BD9-81ED-4DB2-BD59-A6C34878D82A}">
                    <a16:rowId xmlns:a16="http://schemas.microsoft.com/office/drawing/2014/main" val="10002"/>
                  </a:ext>
                </a:extLst>
              </a:tr>
            </a:tbl>
          </a:graphicData>
        </a:graphic>
      </p:graphicFrame>
      <p:sp>
        <p:nvSpPr>
          <p:cNvPr id="6" name="Rounded Rectangle 5"/>
          <p:cNvSpPr/>
          <p:nvPr/>
        </p:nvSpPr>
        <p:spPr>
          <a:xfrm>
            <a:off x="2743200" y="4572000"/>
            <a:ext cx="3429000" cy="129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b="1" dirty="0">
                <a:solidFill>
                  <a:schemeClr val="tx1"/>
                </a:solidFill>
              </a:rPr>
              <a:t>s ^ 9 = 01001010</a:t>
            </a:r>
          </a:p>
          <a:p>
            <a:pPr algn="ctr"/>
            <a:r>
              <a:rPr lang="en-US" sz="2800" b="1" dirty="0">
                <a:solidFill>
                  <a:schemeClr val="tx1"/>
                </a:solidFill>
              </a:rPr>
              <a:t>= </a:t>
            </a:r>
            <a:r>
              <a:rPr lang="en-US" sz="3600" b="1" dirty="0">
                <a:solidFill>
                  <a:srgbClr val="FF0000"/>
                </a:solidFill>
                <a:effectLst>
                  <a:outerShdw blurRad="38100" dist="38100" dir="2700000" algn="tl">
                    <a:srgbClr val="000000">
                      <a:alpha val="43137"/>
                    </a:srgbClr>
                  </a:outerShdw>
                </a:effectLst>
              </a:rPr>
              <a:t>J</a:t>
            </a:r>
            <a:endParaRPr lang="en-US" sz="3200" b="1" dirty="0">
              <a:solidFill>
                <a:srgbClr val="FF0000"/>
              </a:solidFill>
              <a:effectLst>
                <a:outerShdw blurRad="38100" dist="38100" dir="2700000" algn="tl">
                  <a:srgbClr val="000000">
                    <a:alpha val="43137"/>
                  </a:srgbClr>
                </a:outerShdw>
              </a:effectLst>
            </a:endParaRPr>
          </a:p>
        </p:txBody>
      </p:sp>
      <p:sp>
        <p:nvSpPr>
          <p:cNvPr id="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9" name="Content Placeholder 1"/>
          <p:cNvSpPr txBox="1">
            <a:spLocks/>
          </p:cNvSpPr>
          <p:nvPr/>
        </p:nvSpPr>
        <p:spPr>
          <a:xfrm>
            <a:off x="609600" y="4038600"/>
            <a:ext cx="8458200" cy="652272"/>
          </a:xfrm>
          <a:prstGeom prst="rect">
            <a:avLst/>
          </a:prstGeom>
        </p:spPr>
        <p:txBody>
          <a:bodyPr vert="horz">
            <a:normAutofit/>
          </a:bodyPr>
          <a:lstStyle/>
          <a:p>
            <a:pPr marL="880110" marR="0" lvl="1" indent="-514350" algn="l" defTabSz="914400" rtl="0" eaLnBrk="1" fontAlgn="auto" latinLnBrk="0" hangingPunct="1">
              <a:lnSpc>
                <a:spcPct val="100000"/>
              </a:lnSpc>
              <a:spcBef>
                <a:spcPts val="324"/>
              </a:spcBef>
              <a:spcAft>
                <a:spcPts val="0"/>
              </a:spcAft>
              <a:buClr>
                <a:schemeClr val="accent1"/>
              </a:buClr>
              <a:buSzTx/>
              <a:buFont typeface="Verdana"/>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Then go to the ASCII table to get the char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Target: just check how the program runs and write your name and ID on the folder , zip and send it (FTP).</a:t>
            </a:r>
          </a:p>
          <a:p>
            <a:r>
              <a:rPr lang="en-US" dirty="0"/>
              <a:t>Don’t miss getting marks for this easy task.</a:t>
            </a:r>
          </a:p>
          <a:p>
            <a:r>
              <a:rPr lang="en-US" dirty="0"/>
              <a:t>If you are interested about coding, you are welcomed to ask.</a:t>
            </a:r>
          </a:p>
          <a:p>
            <a:endParaRPr lang="en-US" dirty="0"/>
          </a:p>
        </p:txBody>
      </p:sp>
      <p:sp>
        <p:nvSpPr>
          <p:cNvPr id="3" name="Title 2"/>
          <p:cNvSpPr>
            <a:spLocks noGrp="1"/>
          </p:cNvSpPr>
          <p:nvPr>
            <p:ph type="title"/>
          </p:nvPr>
        </p:nvSpPr>
        <p:spPr/>
        <p:txBody>
          <a:bodyPr>
            <a:normAutofit fontScale="90000"/>
          </a:bodyPr>
          <a:lstStyle/>
          <a:p>
            <a:r>
              <a:rPr lang="en-US" dirty="0"/>
              <a:t>Implementations of previous ciphering algorithms</a:t>
            </a:r>
          </a:p>
        </p:txBody>
      </p:sp>
      <p:sp>
        <p:nvSpPr>
          <p:cNvPr id="4"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5"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lstStyle/>
          <a:p>
            <a:r>
              <a:rPr lang="en-US" dirty="0"/>
              <a:t>Sheets are nearly an open exam.</a:t>
            </a:r>
          </a:p>
        </p:txBody>
      </p:sp>
      <p:sp>
        <p:nvSpPr>
          <p:cNvPr id="3" name="Title 2"/>
          <p:cNvSpPr>
            <a:spLocks noGrp="1"/>
          </p:cNvSpPr>
          <p:nvPr>
            <p:ph type="title"/>
          </p:nvPr>
        </p:nvSpPr>
        <p:spPr>
          <a:xfrm>
            <a:off x="457200" y="274638"/>
            <a:ext cx="8229600" cy="944562"/>
          </a:xfrm>
        </p:spPr>
        <p:txBody>
          <a:bodyPr/>
          <a:lstStyle/>
          <a:p>
            <a:r>
              <a:rPr lang="en-US" dirty="0"/>
              <a:t>Sheets</a:t>
            </a:r>
          </a:p>
        </p:txBody>
      </p:sp>
      <p:sp>
        <p:nvSpPr>
          <p:cNvPr id="4"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2">
                    <a:lumMod val="5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2">
                  <a:lumMod val="50000"/>
                </a:schemeClr>
              </a:solidFill>
              <a:effectLst/>
              <a:uLnTx/>
              <a:uFillTx/>
              <a:latin typeface="Brush Script Std" pitchFamily="50" charset="0"/>
              <a:ea typeface="+mn-ea"/>
              <a:cs typeface="+mn-cs"/>
            </a:endParaRPr>
          </a:p>
        </p:txBody>
      </p:sp>
      <p:sp>
        <p:nvSpPr>
          <p:cNvPr id="5"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2">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58043" y="2967335"/>
            <a:ext cx="362791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320"/>
            <a:ext cx="7470648" cy="716280"/>
          </a:xfrm>
        </p:spPr>
        <p:txBody>
          <a:bodyPr>
            <a:normAutofit/>
          </a:bodyPr>
          <a:lstStyle/>
          <a:p>
            <a:pPr algn="ctr"/>
            <a:r>
              <a:rPr lang="en-US" b="1" dirty="0"/>
              <a:t>SECURITY ATTACKS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200" y="1905000"/>
            <a:ext cx="4343400" cy="4343400"/>
          </a:xfrm>
          <a:prstGeom prst="rect">
            <a:avLst/>
          </a:prstGeom>
          <a:noFill/>
          <a:ln w="9525">
            <a:noFill/>
            <a:miter lim="800000"/>
            <a:headEnd/>
            <a:tailEnd/>
          </a:ln>
        </p:spPr>
      </p:pic>
      <p:sp>
        <p:nvSpPr>
          <p:cNvPr id="6" name="Title 3"/>
          <p:cNvSpPr txBox="1">
            <a:spLocks/>
          </p:cNvSpPr>
          <p:nvPr/>
        </p:nvSpPr>
        <p:spPr>
          <a:xfrm>
            <a:off x="149352" y="1036320"/>
            <a:ext cx="8766048" cy="716280"/>
          </a:xfrm>
          <a:prstGeom prst="rect">
            <a:avLst/>
          </a:prstGeom>
        </p:spPr>
        <p:txBody>
          <a:bodyPr vert="horz" lIns="45720" rIns="4572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effectLst/>
                <a:uLnTx/>
                <a:uFillTx/>
                <a:latin typeface="+mj-lt"/>
                <a:ea typeface="+mj-ea"/>
                <a:cs typeface="+mj-cs"/>
              </a:rPr>
              <a:t>Passive Attack</a:t>
            </a:r>
            <a:r>
              <a:rPr kumimoji="0" lang="en-US" sz="3200" b="1" i="0" u="none" strike="noStrike" kern="1200" cap="none" spc="0" normalizeH="0" noProof="0" dirty="0">
                <a:ln>
                  <a:noFill/>
                </a:ln>
                <a:effectLst/>
                <a:uLnTx/>
                <a:uFillTx/>
                <a:latin typeface="+mj-lt"/>
                <a:ea typeface="+mj-ea"/>
                <a:cs typeface="+mj-cs"/>
              </a:rPr>
              <a:t>      vs          Active Attack</a:t>
            </a:r>
            <a:endParaRPr kumimoji="0" lang="en-US" sz="3200" b="0" i="0" u="none" strike="noStrike" kern="1200" cap="none" spc="0" normalizeH="0" baseline="0" noProof="0" dirty="0">
              <a:ln>
                <a:noFill/>
              </a:ln>
              <a:effectLst/>
              <a:uLnTx/>
              <a:uFillTx/>
              <a:latin typeface="+mj-lt"/>
              <a:ea typeface="+mj-ea"/>
              <a:cs typeface="+mj-cs"/>
            </a:endParaRPr>
          </a:p>
        </p:txBody>
      </p:sp>
      <p:pic>
        <p:nvPicPr>
          <p:cNvPr id="1027" name="Picture 3"/>
          <p:cNvPicPr>
            <a:picLocks noChangeAspect="1" noChangeArrowheads="1"/>
          </p:cNvPicPr>
          <p:nvPr/>
        </p:nvPicPr>
        <p:blipFill>
          <a:blip r:embed="rId3" cstate="print"/>
          <a:srcRect/>
          <a:stretch>
            <a:fillRect/>
          </a:stretch>
        </p:blipFill>
        <p:spPr bwMode="auto">
          <a:xfrm>
            <a:off x="4495800" y="1905000"/>
            <a:ext cx="4538336" cy="4343400"/>
          </a:xfrm>
          <a:prstGeom prst="rect">
            <a:avLst/>
          </a:prstGeom>
          <a:noFill/>
          <a:ln w="9525">
            <a:noFill/>
            <a:miter lim="800000"/>
            <a:headEnd/>
            <a:tailEnd/>
          </a:ln>
        </p:spPr>
      </p:pic>
      <p:sp>
        <p:nvSpPr>
          <p:cNvPr id="7"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rgbClr val="FF0000"/>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rgbClr val="FF0000"/>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E96E-4F57-439F-B80E-5124A1FD6C21}"/>
              </a:ext>
            </a:extLst>
          </p:cNvPr>
          <p:cNvSpPr>
            <a:spLocks noGrp="1"/>
          </p:cNvSpPr>
          <p:nvPr>
            <p:ph type="title"/>
          </p:nvPr>
        </p:nvSpPr>
        <p:spPr>
          <a:xfrm>
            <a:off x="836676" y="2590800"/>
            <a:ext cx="7470648" cy="1143000"/>
          </a:xfrm>
        </p:spPr>
        <p:txBody>
          <a:bodyPr/>
          <a:lstStyle/>
          <a:p>
            <a:pPr algn="ctr"/>
            <a:r>
              <a:rPr lang="en-US" dirty="0"/>
              <a:t>Cryptography</a:t>
            </a:r>
          </a:p>
        </p:txBody>
      </p:sp>
    </p:spTree>
    <p:extLst>
      <p:ext uri="{BB962C8B-B14F-4D97-AF65-F5344CB8AC3E}">
        <p14:creationId xmlns:p14="http://schemas.microsoft.com/office/powerpoint/2010/main" val="59099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accent1">
                    <a:lumMod val="20000"/>
                    <a:lumOff val="80000"/>
                  </a:schemeClr>
                </a:solidFill>
                <a:effectLst>
                  <a:outerShdw blurRad="38100" dist="38100" dir="2700000" algn="tl">
                    <a:srgbClr val="000000">
                      <a:alpha val="43137"/>
                    </a:srgbClr>
                  </a:outerShdw>
                </a:effectLst>
              </a:rPr>
              <a:t>Why cipher?</a:t>
            </a:r>
            <a:endParaRPr lang="en-US" dirty="0">
              <a:solidFill>
                <a:schemeClr val="accent1">
                  <a:lumMod val="20000"/>
                  <a:lumOff val="80000"/>
                </a:schemeClr>
              </a:solidFill>
            </a:endParaRPr>
          </a:p>
        </p:txBody>
      </p:sp>
      <p:sp>
        <p:nvSpPr>
          <p:cNvPr id="4" name="Right Arrow 3"/>
          <p:cNvSpPr/>
          <p:nvPr/>
        </p:nvSpPr>
        <p:spPr>
          <a:xfrm>
            <a:off x="152400" y="4073605"/>
            <a:ext cx="1450524"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solidFill>
                <a:schemeClr val="accent1">
                  <a:lumMod val="10000"/>
                </a:schemeClr>
              </a:solidFill>
            </a:endParaRPr>
          </a:p>
          <a:p>
            <a:pPr algn="ctr"/>
            <a:r>
              <a:rPr lang="en-US" sz="1600" dirty="0">
                <a:solidFill>
                  <a:schemeClr val="accent1">
                    <a:lumMod val="10000"/>
                  </a:schemeClr>
                </a:solidFill>
              </a:rPr>
              <a:t>plaintext</a:t>
            </a:r>
          </a:p>
          <a:p>
            <a:pPr algn="ctr"/>
            <a:endParaRPr lang="en-US" sz="1600" dirty="0">
              <a:solidFill>
                <a:schemeClr val="accent1">
                  <a:lumMod val="10000"/>
                </a:schemeClr>
              </a:solidFill>
            </a:endParaRPr>
          </a:p>
        </p:txBody>
      </p:sp>
      <p:sp>
        <p:nvSpPr>
          <p:cNvPr id="5" name="Rounded Rectangle 4"/>
          <p:cNvSpPr/>
          <p:nvPr/>
        </p:nvSpPr>
        <p:spPr>
          <a:xfrm>
            <a:off x="1676400" y="3997405"/>
            <a:ext cx="137160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10000"/>
                  </a:schemeClr>
                </a:solidFill>
              </a:rPr>
              <a:t>Encryption algorithm</a:t>
            </a:r>
          </a:p>
        </p:txBody>
      </p:sp>
      <p:sp>
        <p:nvSpPr>
          <p:cNvPr id="8" name="TextBox 7"/>
          <p:cNvSpPr txBox="1"/>
          <p:nvPr/>
        </p:nvSpPr>
        <p:spPr>
          <a:xfrm>
            <a:off x="3733800" y="4835605"/>
            <a:ext cx="1236236" cy="369332"/>
          </a:xfrm>
          <a:prstGeom prst="rect">
            <a:avLst/>
          </a:prstGeom>
          <a:noFill/>
        </p:spPr>
        <p:txBody>
          <a:bodyPr wrap="none" rtlCol="0">
            <a:spAutoFit/>
          </a:bodyPr>
          <a:lstStyle/>
          <a:p>
            <a:r>
              <a:rPr lang="en-US" b="1" dirty="0">
                <a:solidFill>
                  <a:schemeClr val="accent1">
                    <a:lumMod val="20000"/>
                    <a:lumOff val="80000"/>
                  </a:schemeClr>
                </a:solidFill>
              </a:rPr>
              <a:t>ciphertext</a:t>
            </a:r>
          </a:p>
        </p:txBody>
      </p:sp>
      <p:sp>
        <p:nvSpPr>
          <p:cNvPr id="11" name="Rounded Rectangle 10"/>
          <p:cNvSpPr/>
          <p:nvPr/>
        </p:nvSpPr>
        <p:spPr>
          <a:xfrm>
            <a:off x="5940876" y="3997405"/>
            <a:ext cx="1526724"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rgbClr val="FF0000"/>
                </a:solidFill>
              </a:rPr>
              <a:t>Decryption algorithm</a:t>
            </a:r>
          </a:p>
        </p:txBody>
      </p:sp>
      <p:sp>
        <p:nvSpPr>
          <p:cNvPr id="16" name="Flowchart: Direct Access Storage 15"/>
          <p:cNvSpPr/>
          <p:nvPr/>
        </p:nvSpPr>
        <p:spPr>
          <a:xfrm>
            <a:off x="3165675" y="4149805"/>
            <a:ext cx="2667000" cy="609600"/>
          </a:xfrm>
          <a:prstGeom prst="flowChartMagneticDru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accent1">
                    <a:lumMod val="10000"/>
                  </a:schemeClr>
                </a:solidFill>
              </a:rPr>
              <a:t>Information channel</a:t>
            </a:r>
          </a:p>
        </p:txBody>
      </p:sp>
      <p:sp>
        <p:nvSpPr>
          <p:cNvPr id="18" name="Rectangle 17"/>
          <p:cNvSpPr/>
          <p:nvPr/>
        </p:nvSpPr>
        <p:spPr>
          <a:xfrm>
            <a:off x="228600" y="1295400"/>
            <a:ext cx="3707618" cy="461665"/>
          </a:xfrm>
          <a:prstGeom prst="rect">
            <a:avLst/>
          </a:prstGeom>
        </p:spPr>
        <p:txBody>
          <a:bodyPr wrap="none">
            <a:spAutoFit/>
          </a:bodyPr>
          <a:lstStyle/>
          <a:p>
            <a:r>
              <a:rPr lang="en-US" sz="2400" dirty="0">
                <a:solidFill>
                  <a:schemeClr val="accent1">
                    <a:lumMod val="20000"/>
                    <a:lumOff val="80000"/>
                  </a:schemeClr>
                </a:solidFill>
              </a:rPr>
              <a:t>To Protect against attacks</a:t>
            </a:r>
          </a:p>
        </p:txBody>
      </p:sp>
      <p:sp>
        <p:nvSpPr>
          <p:cNvPr id="19" name="Down Arrow 18"/>
          <p:cNvSpPr/>
          <p:nvPr/>
        </p:nvSpPr>
        <p:spPr>
          <a:xfrm>
            <a:off x="4267200" y="2996625"/>
            <a:ext cx="304800" cy="107698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23" name="TextBox 22"/>
          <p:cNvSpPr txBox="1"/>
          <p:nvPr/>
        </p:nvSpPr>
        <p:spPr>
          <a:xfrm>
            <a:off x="0" y="3758625"/>
            <a:ext cx="952505" cy="369332"/>
          </a:xfrm>
          <a:prstGeom prst="rect">
            <a:avLst/>
          </a:prstGeom>
          <a:noFill/>
        </p:spPr>
        <p:txBody>
          <a:bodyPr wrap="none" rtlCol="0">
            <a:spAutoFit/>
          </a:bodyPr>
          <a:lstStyle/>
          <a:p>
            <a:r>
              <a:rPr lang="en-US" dirty="0">
                <a:solidFill>
                  <a:schemeClr val="accent1">
                    <a:lumMod val="20000"/>
                    <a:lumOff val="80000"/>
                  </a:schemeClr>
                </a:solidFill>
              </a:rPr>
              <a:t>Sender </a:t>
            </a:r>
          </a:p>
        </p:txBody>
      </p:sp>
      <p:sp>
        <p:nvSpPr>
          <p:cNvPr id="24" name="Right Arrow 23"/>
          <p:cNvSpPr/>
          <p:nvPr/>
        </p:nvSpPr>
        <p:spPr>
          <a:xfrm>
            <a:off x="7543800" y="4073605"/>
            <a:ext cx="1450524" cy="685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dirty="0">
              <a:solidFill>
                <a:schemeClr val="accent1">
                  <a:lumMod val="10000"/>
                </a:schemeClr>
              </a:solidFill>
            </a:endParaRPr>
          </a:p>
          <a:p>
            <a:pPr algn="ctr"/>
            <a:r>
              <a:rPr lang="en-US" sz="1600" dirty="0">
                <a:solidFill>
                  <a:schemeClr val="accent1">
                    <a:lumMod val="10000"/>
                  </a:schemeClr>
                </a:solidFill>
              </a:rPr>
              <a:t>plaintext</a:t>
            </a:r>
          </a:p>
          <a:p>
            <a:pPr algn="ctr"/>
            <a:endParaRPr lang="en-US" sz="1600" dirty="0">
              <a:solidFill>
                <a:schemeClr val="accent1">
                  <a:lumMod val="10000"/>
                </a:schemeClr>
              </a:solidFill>
            </a:endParaRPr>
          </a:p>
        </p:txBody>
      </p:sp>
      <p:sp>
        <p:nvSpPr>
          <p:cNvPr id="25" name="TextBox 24"/>
          <p:cNvSpPr txBox="1"/>
          <p:nvPr/>
        </p:nvSpPr>
        <p:spPr>
          <a:xfrm>
            <a:off x="8001000" y="3682425"/>
            <a:ext cx="1210588" cy="369332"/>
          </a:xfrm>
          <a:prstGeom prst="rect">
            <a:avLst/>
          </a:prstGeom>
          <a:noFill/>
        </p:spPr>
        <p:txBody>
          <a:bodyPr wrap="none" rtlCol="0">
            <a:spAutoFit/>
          </a:bodyPr>
          <a:lstStyle/>
          <a:p>
            <a:r>
              <a:rPr lang="en-US" dirty="0">
                <a:solidFill>
                  <a:schemeClr val="accent1">
                    <a:lumMod val="20000"/>
                    <a:lumOff val="80000"/>
                  </a:schemeClr>
                </a:solidFill>
              </a:rPr>
              <a:t>Recipient </a:t>
            </a:r>
          </a:p>
        </p:txBody>
      </p:sp>
      <p:sp>
        <p:nvSpPr>
          <p:cNvPr id="26" name="Oval 25"/>
          <p:cNvSpPr/>
          <p:nvPr/>
        </p:nvSpPr>
        <p:spPr>
          <a:xfrm>
            <a:off x="3505200" y="2006025"/>
            <a:ext cx="1752600" cy="914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b="1" dirty="0">
                <a:solidFill>
                  <a:schemeClr val="accent1">
                    <a:lumMod val="10000"/>
                  </a:schemeClr>
                </a:solidFill>
              </a:rPr>
              <a:t>Opponent</a:t>
            </a:r>
          </a:p>
        </p:txBody>
      </p:sp>
      <p:sp>
        <p:nvSpPr>
          <p:cNvPr id="27" name="Up Arrow 26"/>
          <p:cNvSpPr/>
          <p:nvPr/>
        </p:nvSpPr>
        <p:spPr>
          <a:xfrm>
            <a:off x="2286000" y="4901625"/>
            <a:ext cx="152400" cy="457200"/>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28" name="Up Arrow 27"/>
          <p:cNvSpPr/>
          <p:nvPr/>
        </p:nvSpPr>
        <p:spPr>
          <a:xfrm>
            <a:off x="6705600" y="4901625"/>
            <a:ext cx="152400" cy="457200"/>
          </a:xfrm>
          <a:prstGeom prs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accent1">
                  <a:lumMod val="20000"/>
                  <a:lumOff val="80000"/>
                </a:schemeClr>
              </a:solidFill>
            </a:endParaRPr>
          </a:p>
        </p:txBody>
      </p:sp>
      <p:sp>
        <p:nvSpPr>
          <p:cNvPr id="29" name="TextBox 28"/>
          <p:cNvSpPr txBox="1"/>
          <p:nvPr/>
        </p:nvSpPr>
        <p:spPr>
          <a:xfrm>
            <a:off x="1676400" y="5358825"/>
            <a:ext cx="1372492" cy="584775"/>
          </a:xfrm>
          <a:prstGeom prst="rect">
            <a:avLst/>
          </a:prstGeom>
          <a:noFill/>
        </p:spPr>
        <p:txBody>
          <a:bodyPr wrap="none" rtlCol="0">
            <a:spAutoFit/>
          </a:bodyPr>
          <a:lstStyle/>
          <a:p>
            <a:pPr algn="ctr"/>
            <a:r>
              <a:rPr lang="en-US" sz="1600" b="1" dirty="0">
                <a:solidFill>
                  <a:schemeClr val="accent1">
                    <a:lumMod val="20000"/>
                    <a:lumOff val="80000"/>
                  </a:schemeClr>
                </a:solidFill>
              </a:rPr>
              <a:t>Secret </a:t>
            </a:r>
          </a:p>
          <a:p>
            <a:pPr algn="ctr"/>
            <a:r>
              <a:rPr lang="en-US" sz="1600" b="1" dirty="0">
                <a:solidFill>
                  <a:schemeClr val="accent1">
                    <a:lumMod val="20000"/>
                    <a:lumOff val="80000"/>
                  </a:schemeClr>
                </a:solidFill>
              </a:rPr>
              <a:t>information </a:t>
            </a:r>
          </a:p>
        </p:txBody>
      </p:sp>
      <p:sp>
        <p:nvSpPr>
          <p:cNvPr id="30" name="TextBox 29"/>
          <p:cNvSpPr txBox="1"/>
          <p:nvPr/>
        </p:nvSpPr>
        <p:spPr>
          <a:xfrm>
            <a:off x="6134326" y="5334000"/>
            <a:ext cx="1372492" cy="584775"/>
          </a:xfrm>
          <a:prstGeom prst="rect">
            <a:avLst/>
          </a:prstGeom>
          <a:noFill/>
        </p:spPr>
        <p:txBody>
          <a:bodyPr wrap="none" rtlCol="0">
            <a:spAutoFit/>
          </a:bodyPr>
          <a:lstStyle/>
          <a:p>
            <a:pPr algn="ctr"/>
            <a:r>
              <a:rPr lang="en-US" sz="1600" b="1" dirty="0">
                <a:solidFill>
                  <a:schemeClr val="accent1">
                    <a:lumMod val="20000"/>
                    <a:lumOff val="80000"/>
                  </a:schemeClr>
                </a:solidFill>
              </a:rPr>
              <a:t>Secret </a:t>
            </a:r>
          </a:p>
          <a:p>
            <a:pPr algn="ctr"/>
            <a:r>
              <a:rPr lang="en-US" sz="1600" b="1" dirty="0">
                <a:solidFill>
                  <a:schemeClr val="accent1">
                    <a:lumMod val="20000"/>
                    <a:lumOff val="80000"/>
                  </a:schemeClr>
                </a:solidFill>
              </a:rPr>
              <a:t>information </a:t>
            </a:r>
          </a:p>
        </p:txBody>
      </p:sp>
      <p:sp>
        <p:nvSpPr>
          <p:cNvPr id="20"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20000"/>
                    <a:lumOff val="8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20000"/>
                    <a:lumOff val="8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20000"/>
                    <a:lumOff val="8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20000"/>
                    <a:lumOff val="8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20000"/>
                  <a:lumOff val="80000"/>
                </a:schemeClr>
              </a:solidFill>
              <a:effectLst/>
              <a:uLnTx/>
              <a:uFillTx/>
              <a:latin typeface="Brush Script Std" pitchFamily="50" charset="0"/>
              <a:ea typeface="+mn-ea"/>
              <a:cs typeface="+mn-cs"/>
            </a:endParaRPr>
          </a:p>
        </p:txBody>
      </p:sp>
      <p:sp>
        <p:nvSpPr>
          <p:cNvPr id="21"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20000"/>
                    <a:lumOff val="8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dirty="0">
              <a:ln>
                <a:noFill/>
              </a:ln>
              <a:solidFill>
                <a:schemeClr val="accent1">
                  <a:lumMod val="20000"/>
                  <a:lumOff val="80000"/>
                </a:schemeClr>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lowchart: Terminator 23"/>
          <p:cNvSpPr/>
          <p:nvPr/>
        </p:nvSpPr>
        <p:spPr>
          <a:xfrm>
            <a:off x="5943600" y="3669175"/>
            <a:ext cx="1558726" cy="533400"/>
          </a:xfrm>
          <a:prstGeom prst="flowChartTerminator">
            <a:avLst/>
          </a:prstGeom>
          <a:effectLst>
            <a:glow rad="63500">
              <a:schemeClr val="accent1">
                <a:satMod val="175000"/>
                <a:alpha val="40000"/>
              </a:schemeClr>
            </a:glow>
          </a:effectLst>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solidFill>
                  <a:schemeClr val="accent1">
                    <a:lumMod val="10000"/>
                  </a:schemeClr>
                </a:solidFill>
              </a:rPr>
              <a:t>Asymmetric</a:t>
            </a:r>
          </a:p>
          <a:p>
            <a:pPr algn="ctr"/>
            <a:r>
              <a:rPr lang="en-US" sz="1600" b="1" dirty="0">
                <a:solidFill>
                  <a:schemeClr val="accent1">
                    <a:lumMod val="10000"/>
                  </a:schemeClr>
                </a:solidFill>
              </a:rPr>
              <a:t>Ciphers</a:t>
            </a:r>
          </a:p>
        </p:txBody>
      </p:sp>
      <p:sp>
        <p:nvSpPr>
          <p:cNvPr id="2" name="Title 1"/>
          <p:cNvSpPr>
            <a:spLocks noGrp="1"/>
          </p:cNvSpPr>
          <p:nvPr>
            <p:ph type="title"/>
          </p:nvPr>
        </p:nvSpPr>
        <p:spPr/>
        <p:txBody>
          <a:bodyPr/>
          <a:lstStyle/>
          <a:p>
            <a:r>
              <a:rPr lang="en-US" b="1" dirty="0">
                <a:solidFill>
                  <a:schemeClr val="accent1">
                    <a:lumMod val="10000"/>
                  </a:schemeClr>
                </a:solidFill>
                <a:effectLst>
                  <a:outerShdw blurRad="38100" dist="38100" dir="2700000" algn="tl">
                    <a:srgbClr val="000000">
                      <a:alpha val="43137"/>
                    </a:srgbClr>
                  </a:outerShdw>
                </a:effectLst>
              </a:rPr>
              <a:t>What is Cipher?</a:t>
            </a:r>
          </a:p>
        </p:txBody>
      </p:sp>
      <p:sp>
        <p:nvSpPr>
          <p:cNvPr id="3" name="Content Placeholder 2"/>
          <p:cNvSpPr>
            <a:spLocks noGrp="1"/>
          </p:cNvSpPr>
          <p:nvPr>
            <p:ph idx="1"/>
          </p:nvPr>
        </p:nvSpPr>
        <p:spPr>
          <a:xfrm>
            <a:off x="457200" y="1219200"/>
            <a:ext cx="7924800" cy="4906963"/>
          </a:xfrm>
        </p:spPr>
        <p:txBody>
          <a:bodyPr/>
          <a:lstStyle/>
          <a:p>
            <a:r>
              <a:rPr lang="en-US" dirty="0">
                <a:solidFill>
                  <a:schemeClr val="accent1">
                    <a:lumMod val="10000"/>
                  </a:schemeClr>
                </a:solidFill>
              </a:rPr>
              <a:t>Cipher is an algorithm for performing encryption or decryption.</a:t>
            </a:r>
          </a:p>
        </p:txBody>
      </p:sp>
      <p:sp>
        <p:nvSpPr>
          <p:cNvPr id="4" name="Rounded Rectangle 3"/>
          <p:cNvSpPr/>
          <p:nvPr/>
        </p:nvSpPr>
        <p:spPr>
          <a:xfrm>
            <a:off x="3810000" y="2438400"/>
            <a:ext cx="1676400"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dirty="0">
                <a:solidFill>
                  <a:schemeClr val="accent1">
                    <a:lumMod val="10000"/>
                  </a:schemeClr>
                </a:solidFill>
              </a:rPr>
              <a:t>Cipher</a:t>
            </a:r>
          </a:p>
        </p:txBody>
      </p:sp>
      <p:cxnSp>
        <p:nvCxnSpPr>
          <p:cNvPr id="15" name="Straight Arrow Connector 14"/>
          <p:cNvCxnSpPr/>
          <p:nvPr/>
        </p:nvCxnSpPr>
        <p:spPr>
          <a:xfrm rot="5400000">
            <a:off x="6573938" y="3514361"/>
            <a:ext cx="286477" cy="1"/>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2383074" y="3514499"/>
            <a:ext cx="281704" cy="4502"/>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558508" y="3267606"/>
            <a:ext cx="228600" cy="15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Flowchart: Terminator 24"/>
          <p:cNvSpPr/>
          <p:nvPr/>
        </p:nvSpPr>
        <p:spPr>
          <a:xfrm>
            <a:off x="1752600" y="3657600"/>
            <a:ext cx="1558726" cy="533400"/>
          </a:xfrm>
          <a:prstGeom prst="flowChartTerminator">
            <a:avLst/>
          </a:prstGeom>
          <a:effectLst>
            <a:glow rad="63500">
              <a:schemeClr val="accent1">
                <a:satMod val="175000"/>
                <a:alpha val="40000"/>
              </a:schemeClr>
            </a:glow>
          </a:effectLst>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solidFill>
                  <a:schemeClr val="accent1">
                    <a:lumMod val="10000"/>
                  </a:schemeClr>
                </a:solidFill>
              </a:rPr>
              <a:t>Symmetric</a:t>
            </a:r>
          </a:p>
          <a:p>
            <a:pPr algn="ctr"/>
            <a:r>
              <a:rPr lang="en-US" sz="1600" b="1" dirty="0">
                <a:solidFill>
                  <a:schemeClr val="accent1">
                    <a:lumMod val="10000"/>
                  </a:schemeClr>
                </a:solidFill>
              </a:rPr>
              <a:t>Ciphers</a:t>
            </a:r>
          </a:p>
        </p:txBody>
      </p:sp>
      <p:cxnSp>
        <p:nvCxnSpPr>
          <p:cNvPr id="26" name="Straight Connector 25"/>
          <p:cNvCxnSpPr/>
          <p:nvPr/>
        </p:nvCxnSpPr>
        <p:spPr>
          <a:xfrm rot="10800000">
            <a:off x="1600202" y="4419600"/>
            <a:ext cx="1828798"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2399506" y="4304506"/>
            <a:ext cx="228600" cy="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6200000" flipH="1">
            <a:off x="1373851" y="4645950"/>
            <a:ext cx="457199" cy="4500"/>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6200000" flipH="1">
            <a:off x="3198150" y="4645950"/>
            <a:ext cx="457199" cy="4500"/>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Flowchart: Terminator 31"/>
          <p:cNvSpPr/>
          <p:nvPr/>
        </p:nvSpPr>
        <p:spPr>
          <a:xfrm>
            <a:off x="685800" y="4876800"/>
            <a:ext cx="1752600" cy="381000"/>
          </a:xfrm>
          <a:prstGeom prst="flowChartTerminator">
            <a:avLst/>
          </a:prstGeom>
          <a:effectLst>
            <a:glow rad="63500">
              <a:schemeClr val="accent1">
                <a:satMod val="175000"/>
                <a:alpha val="40000"/>
              </a:schemeClr>
            </a:glow>
          </a:effectLst>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solidFill>
                  <a:schemeClr val="accent1">
                    <a:lumMod val="10000"/>
                  </a:schemeClr>
                </a:solidFill>
              </a:rPr>
              <a:t>Substitution</a:t>
            </a:r>
          </a:p>
        </p:txBody>
      </p:sp>
      <p:cxnSp>
        <p:nvCxnSpPr>
          <p:cNvPr id="46" name="Straight Connector 45"/>
          <p:cNvCxnSpPr/>
          <p:nvPr/>
        </p:nvCxnSpPr>
        <p:spPr>
          <a:xfrm rot="10800000">
            <a:off x="2514600" y="3375950"/>
            <a:ext cx="4191000" cy="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0" name="Flowchart: Terminator 49"/>
          <p:cNvSpPr/>
          <p:nvPr/>
        </p:nvSpPr>
        <p:spPr>
          <a:xfrm>
            <a:off x="2667000" y="4876800"/>
            <a:ext cx="1752600" cy="381000"/>
          </a:xfrm>
          <a:prstGeom prst="flowChartTerminator">
            <a:avLst/>
          </a:prstGeom>
          <a:effectLst>
            <a:glow rad="63500">
              <a:schemeClr val="accent1">
                <a:satMod val="175000"/>
                <a:alpha val="40000"/>
              </a:schemeClr>
            </a:glow>
          </a:effectLst>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solidFill>
                  <a:schemeClr val="accent1">
                    <a:lumMod val="10000"/>
                  </a:schemeClr>
                </a:solidFill>
              </a:rPr>
              <a:t>Transposition</a:t>
            </a:r>
          </a:p>
        </p:txBody>
      </p:sp>
      <p:cxnSp>
        <p:nvCxnSpPr>
          <p:cNvPr id="17" name="Straight Arrow Connector 16"/>
          <p:cNvCxnSpPr/>
          <p:nvPr/>
        </p:nvCxnSpPr>
        <p:spPr>
          <a:xfrm rot="5400000">
            <a:off x="6562362" y="4352561"/>
            <a:ext cx="286477" cy="1"/>
          </a:xfrm>
          <a:prstGeom prst="straightConnector1">
            <a:avLst/>
          </a:prstGeom>
          <a:ln w="254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Flowchart: Terminator 17"/>
          <p:cNvSpPr/>
          <p:nvPr/>
        </p:nvSpPr>
        <p:spPr>
          <a:xfrm>
            <a:off x="5867400" y="4495800"/>
            <a:ext cx="1752600" cy="609600"/>
          </a:xfrm>
          <a:prstGeom prst="flowChartTerminator">
            <a:avLst/>
          </a:prstGeom>
          <a:effectLst>
            <a:glow rad="63500">
              <a:schemeClr val="accent1">
                <a:satMod val="175000"/>
                <a:alpha val="40000"/>
              </a:schemeClr>
            </a:glow>
          </a:effectLst>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solidFill>
                  <a:schemeClr val="accent1">
                    <a:lumMod val="10000"/>
                  </a:schemeClr>
                </a:solidFill>
              </a:rPr>
              <a:t>RSA Public key</a:t>
            </a:r>
          </a:p>
        </p:txBody>
      </p:sp>
      <p:sp>
        <p:nvSpPr>
          <p:cNvPr id="20"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21"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417638"/>
          </a:xfrm>
        </p:spPr>
        <p:txBody>
          <a:bodyPr>
            <a:normAutofit/>
          </a:bodyPr>
          <a:lstStyle/>
          <a:p>
            <a:r>
              <a:rPr lang="en-US" b="1" dirty="0">
                <a:effectLst>
                  <a:outerShdw blurRad="38100" dist="38100" dir="2700000" algn="tl">
                    <a:srgbClr val="000000">
                      <a:alpha val="43137"/>
                    </a:srgbClr>
                  </a:outerShdw>
                </a:effectLst>
              </a:rPr>
              <a:t>Symmetric Ciphers</a:t>
            </a:r>
          </a:p>
        </p:txBody>
      </p:sp>
      <p:sp>
        <p:nvSpPr>
          <p:cNvPr id="3" name="Content Placeholder 2"/>
          <p:cNvSpPr>
            <a:spLocks noGrp="1"/>
          </p:cNvSpPr>
          <p:nvPr>
            <p:ph idx="1"/>
          </p:nvPr>
        </p:nvSpPr>
        <p:spPr>
          <a:xfrm>
            <a:off x="457200" y="1219200"/>
            <a:ext cx="8382000" cy="5181600"/>
          </a:xfrm>
        </p:spPr>
        <p:txBody>
          <a:bodyPr>
            <a:normAutofit/>
          </a:bodyPr>
          <a:lstStyle/>
          <a:p>
            <a:pPr marL="550926" indent="-514350">
              <a:buNone/>
            </a:pPr>
            <a:r>
              <a:rPr lang="en-US" dirty="0"/>
              <a:t>Symmetric ciphers are cryptographic techniques in which both encryption and decryption processes use the same key.</a:t>
            </a:r>
          </a:p>
          <a:p>
            <a:pPr marL="550926" indent="-514350">
              <a:buNone/>
            </a:pPr>
            <a:endParaRPr lang="en-US" dirty="0"/>
          </a:p>
          <a:p>
            <a:pPr marL="550926" indent="-514350">
              <a:buNone/>
            </a:pPr>
            <a:r>
              <a:rPr lang="en-US" dirty="0"/>
              <a:t>Symmetric ciphers has 5 ingredients:</a:t>
            </a:r>
          </a:p>
          <a:p>
            <a:pPr marL="550926" indent="-514350">
              <a:buFont typeface="+mj-lt"/>
              <a:buAutoNum type="arabicPeriod"/>
            </a:pPr>
            <a:r>
              <a:rPr lang="en-US" dirty="0"/>
              <a:t>Plaintext.</a:t>
            </a:r>
          </a:p>
          <a:p>
            <a:pPr marL="550926" indent="-514350">
              <a:buFont typeface="+mj-lt"/>
              <a:buAutoNum type="arabicPeriod"/>
            </a:pPr>
            <a:r>
              <a:rPr lang="en-US" dirty="0"/>
              <a:t>Encryption algorithm.</a:t>
            </a:r>
          </a:p>
          <a:p>
            <a:pPr marL="550926" indent="-514350">
              <a:buFont typeface="+mj-lt"/>
              <a:buAutoNum type="arabicPeriod"/>
            </a:pPr>
            <a:r>
              <a:rPr lang="en-US" dirty="0"/>
              <a:t>Secret Key.</a:t>
            </a:r>
          </a:p>
          <a:p>
            <a:pPr marL="550926" indent="-514350">
              <a:buFont typeface="+mj-lt"/>
              <a:buAutoNum type="arabicPeriod"/>
            </a:pPr>
            <a:r>
              <a:rPr lang="en-US" dirty="0" err="1"/>
              <a:t>Ciphertext</a:t>
            </a:r>
            <a:r>
              <a:rPr lang="en-US" dirty="0"/>
              <a:t>.</a:t>
            </a:r>
          </a:p>
          <a:p>
            <a:pPr marL="550926" indent="-514350">
              <a:buFont typeface="+mj-lt"/>
              <a:buAutoNum type="arabicPeriod"/>
            </a:pPr>
            <a:r>
              <a:rPr lang="en-US" dirty="0"/>
              <a:t>Decryption algorithm.</a:t>
            </a:r>
          </a:p>
          <a:p>
            <a:pPr marL="550926" indent="-514350">
              <a:buFont typeface="+mj-lt"/>
              <a:buAutoNum type="arabicPeriod"/>
            </a:pPr>
            <a:endParaRPr lang="en-US" dirty="0"/>
          </a:p>
        </p:txBody>
      </p:sp>
      <p:sp>
        <p:nvSpPr>
          <p:cNvPr id="4"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rgbClr val="FF0000"/>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rgbClr val="FF0000"/>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rgbClr val="FF0000"/>
              </a:solidFill>
              <a:effectLst/>
              <a:uLnTx/>
              <a:uFillTx/>
              <a:latin typeface="Brush Script Std" pitchFamily="50" charset="0"/>
              <a:ea typeface="+mn-ea"/>
              <a:cs typeface="+mn-cs"/>
            </a:endParaRPr>
          </a:p>
        </p:txBody>
      </p:sp>
      <p:sp>
        <p:nvSpPr>
          <p:cNvPr id="5"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rgbClr val="FF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a:pPr>
            <a:r>
              <a:rPr lang="en-US" b="1" dirty="0">
                <a:solidFill>
                  <a:schemeClr val="accent1">
                    <a:lumMod val="10000"/>
                  </a:schemeClr>
                </a:solidFill>
                <a:effectLst>
                  <a:outerShdw blurRad="38100" dist="38100" dir="2700000" algn="tl">
                    <a:srgbClr val="000000">
                      <a:alpha val="43137"/>
                    </a:srgbClr>
                  </a:outerShdw>
                </a:effectLst>
              </a:rPr>
              <a:t>Plaintext</a:t>
            </a:r>
          </a:p>
        </p:txBody>
      </p:sp>
      <p:sp>
        <p:nvSpPr>
          <p:cNvPr id="3" name="Content Placeholder 2"/>
          <p:cNvSpPr>
            <a:spLocks noGrp="1"/>
          </p:cNvSpPr>
          <p:nvPr>
            <p:ph idx="1"/>
          </p:nvPr>
        </p:nvSpPr>
        <p:spPr/>
        <p:txBody>
          <a:bodyPr/>
          <a:lstStyle/>
          <a:p>
            <a:r>
              <a:rPr lang="en-US" dirty="0">
                <a:solidFill>
                  <a:schemeClr val="accent1">
                    <a:lumMod val="10000"/>
                  </a:schemeClr>
                </a:solidFill>
              </a:rPr>
              <a:t>Plaintext is the original message to be sent.</a:t>
            </a:r>
          </a:p>
        </p:txBody>
      </p:sp>
      <p:sp>
        <p:nvSpPr>
          <p:cNvPr id="4" name="Right Arrow 3"/>
          <p:cNvSpPr/>
          <p:nvPr/>
        </p:nvSpPr>
        <p:spPr>
          <a:xfrm>
            <a:off x="3962400" y="3276600"/>
            <a:ext cx="1447800" cy="68580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solidFill>
                  <a:schemeClr val="accent1">
                    <a:lumMod val="10000"/>
                  </a:schemeClr>
                </a:solidFill>
              </a:rPr>
              <a:t>Plaintext</a:t>
            </a:r>
          </a:p>
        </p:txBody>
      </p:sp>
      <p:sp>
        <p:nvSpPr>
          <p:cNvPr id="7" name="Oval 6"/>
          <p:cNvSpPr/>
          <p:nvPr/>
        </p:nvSpPr>
        <p:spPr>
          <a:xfrm>
            <a:off x="2362200" y="3200400"/>
            <a:ext cx="1524000" cy="8382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solidFill>
                  <a:schemeClr val="accent1">
                    <a:lumMod val="10000"/>
                  </a:schemeClr>
                </a:solidFill>
              </a:rPr>
              <a:t>Sender</a:t>
            </a:r>
          </a:p>
        </p:txBody>
      </p:sp>
      <p:sp>
        <p:nvSpPr>
          <p:cNvPr id="6" name="Date Placeholder 3"/>
          <p:cNvSpPr txBox="1">
            <a:spLocks/>
          </p:cNvSpPr>
          <p:nvPr/>
        </p:nvSpPr>
        <p:spPr>
          <a:xfrm>
            <a:off x="304800" y="6458712"/>
            <a:ext cx="2514600" cy="288925"/>
          </a:xfrm>
          <a:prstGeom prst="rect">
            <a:avLst/>
          </a:prstGeom>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Dr.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Hussien</a:t>
            </a:r>
            <a:r>
              <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rPr>
              <a:t> M. </a:t>
            </a:r>
            <a:r>
              <a:rPr kumimoji="0" lang="en-US" sz="1400" b="0" i="0" u="none" strike="noStrike" kern="1200" cap="none" spc="0" normalizeH="0" baseline="0" noProof="0" dirty="0" err="1">
                <a:ln>
                  <a:noFill/>
                </a:ln>
                <a:solidFill>
                  <a:schemeClr val="accent1">
                    <a:lumMod val="10000"/>
                  </a:schemeClr>
                </a:solidFill>
                <a:effectLst/>
                <a:uLnTx/>
                <a:uFillTx/>
                <a:latin typeface="Brush Script Std" pitchFamily="50" charset="0"/>
                <a:ea typeface="+mn-ea"/>
                <a:cs typeface="+mn-cs"/>
              </a:rPr>
              <a:t>Sharaf</a:t>
            </a:r>
            <a:endParaRPr kumimoji="0" lang="en-US" sz="1400" b="0" i="0" u="none" strike="noStrike" kern="1200" cap="none" spc="0" normalizeH="0" baseline="0" noProof="0" dirty="0">
              <a:ln>
                <a:noFill/>
              </a:ln>
              <a:solidFill>
                <a:schemeClr val="accent1">
                  <a:lumMod val="10000"/>
                </a:schemeClr>
              </a:solidFill>
              <a:effectLst/>
              <a:uLnTx/>
              <a:uFillTx/>
              <a:latin typeface="Brush Script Std" pitchFamily="50" charset="0"/>
              <a:ea typeface="+mn-ea"/>
              <a:cs typeface="+mn-cs"/>
            </a:endParaRPr>
          </a:p>
        </p:txBody>
      </p:sp>
      <p:sp>
        <p:nvSpPr>
          <p:cNvPr id="8" name="Slide Number Placeholder 4"/>
          <p:cNvSpPr txBox="1">
            <a:spLocks/>
          </p:cNvSpPr>
          <p:nvPr/>
        </p:nvSpPr>
        <p:spPr>
          <a:xfrm>
            <a:off x="8153400" y="6534912"/>
            <a:ext cx="758952" cy="24688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400" b="0" i="0" u="none" strike="noStrike" kern="1200" cap="none" spc="0" normalizeH="0" baseline="0" noProof="0" smtClean="0">
                <a:ln>
                  <a:noFill/>
                </a:ln>
                <a:solidFill>
                  <a:schemeClr val="accent1">
                    <a:lumMod val="1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schemeClr val="accent1">
                  <a:lumMod val="10000"/>
                </a:schemeClr>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ookManFont">
      <a:majorFont>
        <a:latin typeface="Bookman Old Style"/>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930</TotalTime>
  <Words>1626</Words>
  <Application>Microsoft Macintosh PowerPoint</Application>
  <PresentationFormat>On-screen Show (4:3)</PresentationFormat>
  <Paragraphs>567</Paragraphs>
  <Slides>35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Brush Script MT</vt:lpstr>
      <vt:lpstr>Book Antiqua</vt:lpstr>
      <vt:lpstr>Bookman Old Style</vt:lpstr>
      <vt:lpstr>Brush Script Std</vt:lpstr>
      <vt:lpstr>Calibri</vt:lpstr>
      <vt:lpstr>Franklin Gothic Book</vt:lpstr>
      <vt:lpstr>Times New Roman</vt:lpstr>
      <vt:lpstr>Verdana</vt:lpstr>
      <vt:lpstr>Wingdings 2</vt:lpstr>
      <vt:lpstr>Wingdings 3</vt:lpstr>
      <vt:lpstr>Concourse</vt:lpstr>
      <vt:lpstr>PowerPoint Presentation</vt:lpstr>
      <vt:lpstr>Course contents</vt:lpstr>
      <vt:lpstr>Computer Security</vt:lpstr>
      <vt:lpstr>SECURITY ATTACKS</vt:lpstr>
      <vt:lpstr>Cryptography</vt:lpstr>
      <vt:lpstr>Why cipher?</vt:lpstr>
      <vt:lpstr>What is Cipher?</vt:lpstr>
      <vt:lpstr>Symmetric Ciphers</vt:lpstr>
      <vt:lpstr>Plaintext</vt:lpstr>
      <vt:lpstr>Encryption Algorithm</vt:lpstr>
      <vt:lpstr>Secret Key</vt:lpstr>
      <vt:lpstr>Ciphertext</vt:lpstr>
      <vt:lpstr>Decryption Algorithm</vt:lpstr>
      <vt:lpstr>Symmetric Cipher Model</vt:lpstr>
      <vt:lpstr>Substitution and Transposition  Techniques</vt:lpstr>
      <vt:lpstr>Asymmetric Ciphers</vt:lpstr>
      <vt:lpstr>Asymmetric Ciphers (cont.)</vt:lpstr>
      <vt:lpstr>Rest</vt:lpstr>
      <vt:lpstr>PowerPoint Presentation</vt:lpstr>
      <vt:lpstr>Operators </vt:lpstr>
      <vt:lpstr>Mod Operator</vt:lpstr>
      <vt:lpstr>Bitwise Operators</vt:lpstr>
      <vt:lpstr>Ascii codes table</vt:lpstr>
      <vt:lpstr>Bitwise AND (&amp;)</vt:lpstr>
      <vt:lpstr>Bitwise AND (&amp;) example 1</vt:lpstr>
      <vt:lpstr>Bitwise AND (&amp;) example 2</vt:lpstr>
      <vt:lpstr>Bitwise OR (|)</vt:lpstr>
      <vt:lpstr>Bitwise OR (|) example 1</vt:lpstr>
      <vt:lpstr>Bitwise OR (|) example 2</vt:lpstr>
      <vt:lpstr>Bitwise XOR (^)</vt:lpstr>
      <vt:lpstr>Bitwise XOR (^) example 1</vt:lpstr>
      <vt:lpstr>Bitwise XOR (^) example 2</vt:lpstr>
      <vt:lpstr>Implementations of previous ciphering algorithms</vt:lpstr>
      <vt:lpstr>Sheets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Declaration of variables </dc:title>
  <dc:creator/>
  <cp:lastModifiedBy>خالد ابراهيم عبدالله شوقى</cp:lastModifiedBy>
  <cp:revision>208</cp:revision>
  <dcterms:created xsi:type="dcterms:W3CDTF">2006-08-16T00:00:00Z</dcterms:created>
  <dcterms:modified xsi:type="dcterms:W3CDTF">2023-05-22T01:27:35Z</dcterms:modified>
</cp:coreProperties>
</file>