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EA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ien mohamed abdullah sharaf" userId="1d57972a-8c62-4efb-b106-ffe225cee9ae" providerId="ADAL" clId="{A30CE31D-34D2-480E-B790-D1F0F6FE7ED8}"/>
    <pc:docChg chg="custSel modSld">
      <pc:chgData name="hussien mohamed abdullah sharaf" userId="1d57972a-8c62-4efb-b106-ffe225cee9ae" providerId="ADAL" clId="{A30CE31D-34D2-480E-B790-D1F0F6FE7ED8}" dt="2023-02-18T21:25:48.810" v="14" actId="207"/>
      <pc:docMkLst>
        <pc:docMk/>
      </pc:docMkLst>
      <pc:sldChg chg="modSp mod">
        <pc:chgData name="hussien mohamed abdullah sharaf" userId="1d57972a-8c62-4efb-b106-ffe225cee9ae" providerId="ADAL" clId="{A30CE31D-34D2-480E-B790-D1F0F6FE7ED8}" dt="2023-02-14T01:47:42.032" v="12" actId="20577"/>
        <pc:sldMkLst>
          <pc:docMk/>
          <pc:sldMk cId="0" sldId="256"/>
        </pc:sldMkLst>
        <pc:spChg chg="mod">
          <ac:chgData name="hussien mohamed abdullah sharaf" userId="1d57972a-8c62-4efb-b106-ffe225cee9ae" providerId="ADAL" clId="{A30CE31D-34D2-480E-B790-D1F0F6FE7ED8}" dt="2023-02-14T01:47:42.032" v="12" actId="20577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hussien mohamed abdullah sharaf" userId="1d57972a-8c62-4efb-b106-ffe225cee9ae" providerId="ADAL" clId="{A30CE31D-34D2-480E-B790-D1F0F6FE7ED8}" dt="2023-02-14T01:47:26.925" v="11" actId="20577"/>
        <pc:sldMkLst>
          <pc:docMk/>
          <pc:sldMk cId="0" sldId="269"/>
        </pc:sldMkLst>
        <pc:spChg chg="mod">
          <ac:chgData name="hussien mohamed abdullah sharaf" userId="1d57972a-8c62-4efb-b106-ffe225cee9ae" providerId="ADAL" clId="{A30CE31D-34D2-480E-B790-D1F0F6FE7ED8}" dt="2023-02-14T01:47:26.925" v="11" actId="20577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hussien mohamed abdullah sharaf" userId="1d57972a-8c62-4efb-b106-ffe225cee9ae" providerId="ADAL" clId="{A30CE31D-34D2-480E-B790-D1F0F6FE7ED8}" dt="2023-02-14T01:43:41.178" v="0" actId="2711"/>
        <pc:sldMkLst>
          <pc:docMk/>
          <pc:sldMk cId="0" sldId="270"/>
        </pc:sldMkLst>
        <pc:spChg chg="mod">
          <ac:chgData name="hussien mohamed abdullah sharaf" userId="1d57972a-8c62-4efb-b106-ffe225cee9ae" providerId="ADAL" clId="{A30CE31D-34D2-480E-B790-D1F0F6FE7ED8}" dt="2023-02-14T01:43:41.178" v="0" actId="2711"/>
          <ac:spMkLst>
            <pc:docMk/>
            <pc:sldMk cId="0" sldId="270"/>
            <ac:spMk id="6" creationId="{00000000-0000-0000-0000-000000000000}"/>
          </ac:spMkLst>
        </pc:spChg>
      </pc:sldChg>
      <pc:sldChg chg="modSp mod">
        <pc:chgData name="hussien mohamed abdullah sharaf" userId="1d57972a-8c62-4efb-b106-ffe225cee9ae" providerId="ADAL" clId="{A30CE31D-34D2-480E-B790-D1F0F6FE7ED8}" dt="2023-02-18T21:25:48.810" v="14" actId="207"/>
        <pc:sldMkLst>
          <pc:docMk/>
          <pc:sldMk cId="0" sldId="272"/>
        </pc:sldMkLst>
        <pc:graphicFrameChg chg="modGraphic">
          <ac:chgData name="hussien mohamed abdullah sharaf" userId="1d57972a-8c62-4efb-b106-ffe225cee9ae" providerId="ADAL" clId="{A30CE31D-34D2-480E-B790-D1F0F6FE7ED8}" dt="2023-02-18T21:25:45.519" v="13" actId="207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modGraphic">
          <ac:chgData name="hussien mohamed abdullah sharaf" userId="1d57972a-8c62-4efb-b106-ffe225cee9ae" providerId="ADAL" clId="{A30CE31D-34D2-480E-B790-D1F0F6FE7ED8}" dt="2023-02-18T21:25:48.810" v="14" actId="207"/>
          <ac:graphicFrameMkLst>
            <pc:docMk/>
            <pc:sldMk cId="0" sldId="272"/>
            <ac:graphicFrameMk id="6" creationId="{00000000-0000-0000-0000-000000000000}"/>
          </ac:graphicFrameMkLst>
        </pc:graphicFrameChg>
      </pc:sldChg>
      <pc:sldChg chg="modSp mod">
        <pc:chgData name="hussien mohamed abdullah sharaf" userId="1d57972a-8c62-4efb-b106-ffe225cee9ae" providerId="ADAL" clId="{A30CE31D-34D2-480E-B790-D1F0F6FE7ED8}" dt="2023-02-14T01:44:02.825" v="1" actId="2711"/>
        <pc:sldMkLst>
          <pc:docMk/>
          <pc:sldMk cId="0" sldId="273"/>
        </pc:sldMkLst>
        <pc:spChg chg="mod">
          <ac:chgData name="hussien mohamed abdullah sharaf" userId="1d57972a-8c62-4efb-b106-ffe225cee9ae" providerId="ADAL" clId="{A30CE31D-34D2-480E-B790-D1F0F6FE7ED8}" dt="2023-02-14T01:44:02.825" v="1" actId="2711"/>
          <ac:spMkLst>
            <pc:docMk/>
            <pc:sldMk cId="0" sldId="273"/>
            <ac:spMk id="4" creationId="{00000000-0000-0000-0000-000000000000}"/>
          </ac:spMkLst>
        </pc:spChg>
      </pc:sldChg>
      <pc:sldChg chg="modSp mod">
        <pc:chgData name="hussien mohamed abdullah sharaf" userId="1d57972a-8c62-4efb-b106-ffe225cee9ae" providerId="ADAL" clId="{A30CE31D-34D2-480E-B790-D1F0F6FE7ED8}" dt="2023-02-14T01:46:07.198" v="6" actId="12385"/>
        <pc:sldMkLst>
          <pc:docMk/>
          <pc:sldMk cId="0" sldId="274"/>
        </pc:sldMkLst>
        <pc:spChg chg="mod">
          <ac:chgData name="hussien mohamed abdullah sharaf" userId="1d57972a-8c62-4efb-b106-ffe225cee9ae" providerId="ADAL" clId="{A30CE31D-34D2-480E-B790-D1F0F6FE7ED8}" dt="2023-02-14T01:44:15.355" v="2" actId="14100"/>
          <ac:spMkLst>
            <pc:docMk/>
            <pc:sldMk cId="0" sldId="274"/>
            <ac:spMk id="5" creationId="{00000000-0000-0000-0000-000000000000}"/>
          </ac:spMkLst>
        </pc:spChg>
        <pc:graphicFrameChg chg="mod modGraphic">
          <ac:chgData name="hussien mohamed abdullah sharaf" userId="1d57972a-8c62-4efb-b106-ffe225cee9ae" providerId="ADAL" clId="{A30CE31D-34D2-480E-B790-D1F0F6FE7ED8}" dt="2023-02-14T01:46:07.198" v="6" actId="12385"/>
          <ac:graphicFrameMkLst>
            <pc:docMk/>
            <pc:sldMk cId="0" sldId="274"/>
            <ac:graphicFrameMk id="4" creationId="{00000000-0000-0000-0000-000000000000}"/>
          </ac:graphicFrameMkLst>
        </pc:graphicFrameChg>
      </pc:sldChg>
      <pc:sldChg chg="modSp mod">
        <pc:chgData name="hussien mohamed abdullah sharaf" userId="1d57972a-8c62-4efb-b106-ffe225cee9ae" providerId="ADAL" clId="{A30CE31D-34D2-480E-B790-D1F0F6FE7ED8}" dt="2023-02-14T01:47:04.715" v="10" actId="207"/>
        <pc:sldMkLst>
          <pc:docMk/>
          <pc:sldMk cId="0" sldId="277"/>
        </pc:sldMkLst>
        <pc:graphicFrameChg chg="modGraphic">
          <ac:chgData name="hussien mohamed abdullah sharaf" userId="1d57972a-8c62-4efb-b106-ffe225cee9ae" providerId="ADAL" clId="{A30CE31D-34D2-480E-B790-D1F0F6FE7ED8}" dt="2023-02-14T01:46:59.600" v="9" actId="207"/>
          <ac:graphicFrameMkLst>
            <pc:docMk/>
            <pc:sldMk cId="0" sldId="277"/>
            <ac:graphicFrameMk id="4" creationId="{00000000-0000-0000-0000-000000000000}"/>
          </ac:graphicFrameMkLst>
        </pc:graphicFrameChg>
        <pc:graphicFrameChg chg="modGraphic">
          <ac:chgData name="hussien mohamed abdullah sharaf" userId="1d57972a-8c62-4efb-b106-ffe225cee9ae" providerId="ADAL" clId="{A30CE31D-34D2-480E-B790-D1F0F6FE7ED8}" dt="2023-02-14T01:47:04.715" v="10" actId="207"/>
          <ac:graphicFrameMkLst>
            <pc:docMk/>
            <pc:sldMk cId="0" sldId="277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B84AF-662E-4DED-B5B2-25B018AC1F9C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9FD08-F52B-4366-8D97-48EC61ED8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FD08-F52B-4366-8D97-48EC61ED87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FD08-F52B-4366-8D97-48EC61ED87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FD08-F52B-4366-8D97-48EC61ED87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FD08-F52B-4366-8D97-48EC61ED87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FD08-F52B-4366-8D97-48EC61ED87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18-Feb-23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accent1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accent1">
              <a:lumMod val="10000"/>
            </a:schemeClr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accent1">
              <a:lumMod val="10000"/>
            </a:schemeClr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accent1">
              <a:lumMod val="10000"/>
            </a:schemeClr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accent1">
              <a:lumMod val="10000"/>
            </a:schemeClr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accent1">
              <a:lumMod val="10000"/>
            </a:schemeClr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G" TargetMode="External"/><Relationship Id="rId13" Type="http://schemas.openxmlformats.org/officeDocument/2006/relationships/hyperlink" Target="http://en.wikipedia.org/wiki/Z" TargetMode="External"/><Relationship Id="rId3" Type="http://schemas.openxmlformats.org/officeDocument/2006/relationships/hyperlink" Target="http://en.wikipedia.org/wiki/B" TargetMode="External"/><Relationship Id="rId7" Type="http://schemas.openxmlformats.org/officeDocument/2006/relationships/hyperlink" Target="http://en.wikipedia.org/wiki/F" TargetMode="External"/><Relationship Id="rId12" Type="http://schemas.openxmlformats.org/officeDocument/2006/relationships/hyperlink" Target="http://en.wikipedia.org/wiki/Y" TargetMode="External"/><Relationship Id="rId2" Type="http://schemas.openxmlformats.org/officeDocument/2006/relationships/hyperlink" Target="http://en.wikipedia.org/wiki/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" TargetMode="External"/><Relationship Id="rId11" Type="http://schemas.openxmlformats.org/officeDocument/2006/relationships/hyperlink" Target="http://en.wikipedia.org/wiki/X" TargetMode="External"/><Relationship Id="rId5" Type="http://schemas.openxmlformats.org/officeDocument/2006/relationships/hyperlink" Target="http://en.wikipedia.org/wiki/D" TargetMode="External"/><Relationship Id="rId10" Type="http://schemas.openxmlformats.org/officeDocument/2006/relationships/hyperlink" Target="http://en.wikipedia.org/wiki/W" TargetMode="External"/><Relationship Id="rId4" Type="http://schemas.openxmlformats.org/officeDocument/2006/relationships/hyperlink" Target="http://en.wikipedia.org/wiki/C" TargetMode="External"/><Relationship Id="rId9" Type="http://schemas.openxmlformats.org/officeDocument/2006/relationships/hyperlink" Target="http://en.wikipedia.org/wiki/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1059721" y="3561735"/>
            <a:ext cx="3581400" cy="533400"/>
          </a:xfrm>
          <a:prstGeom prst="rect">
            <a:avLst/>
          </a:prstGeom>
        </p:spPr>
        <p:txBody>
          <a:bodyPr vert="horz" tIns="0" rIns="45720" bIns="0" anchor="b">
            <a:no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Bookman Old Style" pitchFamily="18" charset="0"/>
                <a:ea typeface="+mj-ea"/>
                <a:cs typeface="+mj-cs"/>
              </a:rPr>
              <a:t>Substitution ciphers </a:t>
            </a:r>
          </a:p>
        </p:txBody>
      </p:sp>
      <p:sp>
        <p:nvSpPr>
          <p:cNvPr id="7" name="Subtitle 6"/>
          <p:cNvSpPr>
            <a:spLocks noGrp="1"/>
          </p:cNvSpPr>
          <p:nvPr/>
        </p:nvSpPr>
        <p:spPr>
          <a:xfrm>
            <a:off x="304800" y="4953000"/>
            <a:ext cx="7854696" cy="1905000"/>
          </a:xfrm>
          <a:prstGeom prst="rect">
            <a:avLst/>
          </a:prstGeom>
        </p:spPr>
        <p:txBody>
          <a:bodyPr vert="horz" tIns="0" rIns="45720" bIns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rush Script Std" pitchFamily="50" charset="0"/>
              </a:rPr>
              <a:t>By:</a:t>
            </a:r>
          </a:p>
          <a:p>
            <a:pPr algn="l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rush Script Std" pitchFamily="50" charset="0"/>
              </a:rPr>
              <a:t>Dr. </a:t>
            </a:r>
            <a:r>
              <a:rPr lang="en-US" sz="5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rush Script Std" pitchFamily="50" charset="0"/>
              </a:rPr>
              <a:t>Hussien</a:t>
            </a: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rush Script Std" pitchFamily="50" charset="0"/>
              </a:rPr>
              <a:t> M. Sharaf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9748" y="4686300"/>
            <a:ext cx="7924800" cy="121920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Bookman Old Style" pitchFamily="18" charset="0"/>
                <a:ea typeface="+mj-ea"/>
                <a:cs typeface="+mj-cs"/>
              </a:rPr>
              <a:t>Lecture 2 Caesar cipher &amp; </a:t>
            </a:r>
            <a:r>
              <a:rPr lang="en-US" sz="4400" b="1" dirty="0" err="1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Bookman Old Style" pitchFamily="18" charset="0"/>
                <a:ea typeface="+mj-ea"/>
                <a:cs typeface="+mj-cs"/>
              </a:rPr>
              <a:t>Vernam</a:t>
            </a:r>
            <a:r>
              <a:rPr lang="en-US" sz="4400" b="1" dirty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Bookman Old Style" pitchFamily="18" charset="0"/>
                <a:ea typeface="+mj-ea"/>
                <a:cs typeface="+mj-cs"/>
              </a:rPr>
              <a:t> cipher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b="1" dirty="0">
              <a:ln w="900" cmpd="sng">
                <a:solidFill>
                  <a:srgbClr val="C00000"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7BC20B-AA65-47D0-AEA1-FCD7C6FC013B}"/>
              </a:ext>
            </a:extLst>
          </p:cNvPr>
          <p:cNvSpPr txBox="1">
            <a:spLocks/>
          </p:cNvSpPr>
          <p:nvPr/>
        </p:nvSpPr>
        <p:spPr>
          <a:xfrm>
            <a:off x="577538" y="2065941"/>
            <a:ext cx="7851648" cy="1600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>
              <a:defRPr/>
            </a:pPr>
            <a:r>
              <a:rPr lang="en-US" sz="6600" b="1" cap="all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ea typeface="+mj-ea"/>
                <a:cs typeface="+mj-cs"/>
              </a:rPr>
              <a:t>Introduction to Computer Security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57525-4312-400B-8C77-67A9A674DDE4}"/>
              </a:ext>
            </a:extLst>
          </p:cNvPr>
          <p:cNvSpPr/>
          <p:nvPr/>
        </p:nvSpPr>
        <p:spPr>
          <a:xfrm>
            <a:off x="6096000" y="3697069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66"/>
                </a:solidFill>
                <a:effectLst>
                  <a:reflection blurRad="12700" stA="28000" endPos="45000" dist="1000" dir="5400000" sy="-100000" algn="bl" rotWithShape="0"/>
                </a:effectLst>
                <a:latin typeface="Book Antiqua" pitchFamily="18" charset="0"/>
              </a:rPr>
              <a:t>CS471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0CD0C4-C3B3-4BC4-9707-F58C31C0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1" y="484802"/>
            <a:ext cx="1774393" cy="1602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F6E671-D025-470B-B05E-9BC058348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57200"/>
            <a:ext cx="1676400" cy="14614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en-US" dirty="0"/>
              <a:t>To Decrypt the ciphertext with k = 5 </a:t>
            </a:r>
          </a:p>
          <a:p>
            <a:r>
              <a:rPr lang="en-US" dirty="0"/>
              <a:t>C = </a:t>
            </a:r>
            <a:r>
              <a:rPr lang="en-US" dirty="0" err="1"/>
              <a:t>Nx%kt</a:t>
            </a:r>
            <a:r>
              <a:rPr lang="en-US" dirty="0"/>
              <a:t>}%</a:t>
            </a:r>
            <a:r>
              <a:rPr lang="en-US" dirty="0" err="1"/>
              <a:t>kfxyjw%ymfs%itlD</a:t>
            </a:r>
            <a:endParaRPr lang="en-US" dirty="0"/>
          </a:p>
          <a:p>
            <a:r>
              <a:rPr lang="en-US" sz="3000" dirty="0"/>
              <a:t>Using the decryption algorithm: 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if (c - k) &lt; 0 then</a:t>
            </a:r>
          </a:p>
          <a:p>
            <a:pPr marL="852678" lvl="1" indent="-514350">
              <a:buNone/>
            </a:pPr>
            <a:r>
              <a:rPr lang="en-US" dirty="0"/>
              <a:t>		p = c – k + 127</a:t>
            </a:r>
          </a:p>
          <a:p>
            <a:pPr marL="852678" lvl="1" indent="-514350">
              <a:buNone/>
            </a:pPr>
            <a:r>
              <a:rPr lang="en-US" dirty="0"/>
              <a:t>	else</a:t>
            </a:r>
          </a:p>
          <a:p>
            <a:pPr marL="852678" lvl="1" indent="-514350">
              <a:buNone/>
            </a:pPr>
            <a:r>
              <a:rPr lang="en-US" dirty="0"/>
              <a:t>		p = c - k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410200"/>
            <a:ext cx="5715000" cy="1015663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10000"/>
                  </a:schemeClr>
                </a:solidFill>
              </a:rPr>
              <a:t>Then plaintext will be:</a:t>
            </a:r>
          </a:p>
          <a:p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P = Is fox faster than dog?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/>
              <a:t>Caesar cipher algorithm is very easy to break, simply try all 25 possible keys to get the plaintext letters.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67"/>
          <a:stretch>
            <a:fillRect/>
          </a:stretch>
        </p:blipFill>
        <p:spPr bwMode="auto">
          <a:xfrm>
            <a:off x="4114800" y="228600"/>
            <a:ext cx="4495800" cy="64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4158342" y="1052286"/>
            <a:ext cx="4419600" cy="25762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Assignment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66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Download the “Cryptography/CryptographyProgram.zip” file.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Uncompress the file using </a:t>
            </a:r>
            <a:r>
              <a:rPr lang="en-US" dirty="0" err="1"/>
              <a:t>winrar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Target is to build a class to encrypt/decrypt text entered by the user.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3886200"/>
            <a:ext cx="5638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95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Next Lecture is the deadline.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 excuses.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Don’t wait until last day.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 can help you to the highest limit within the next 3 days.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117" y="1633453"/>
            <a:ext cx="4855007" cy="609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n w="900" cmpd="sng">
                  <a:solidFill>
                    <a:srgbClr val="FFFF00">
                      <a:alpha val="55000"/>
                    </a:srgbClr>
                  </a:solidFill>
                  <a:prstDash val="solid"/>
                </a:ln>
                <a:solidFill>
                  <a:schemeClr val="accent1">
                    <a:lumMod val="1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55000" endA="300" endPos="45500" dir="5400000" sy="-100000" algn="bl" rotWithShape="0"/>
                </a:effectLst>
                <a:latin typeface="Bookman Old Style" pitchFamily="18" charset="0"/>
                <a:ea typeface="+mj-ea"/>
                <a:cs typeface="+mj-cs"/>
              </a:rPr>
              <a:t>Substitution ciphers </a:t>
            </a:r>
          </a:p>
        </p:txBody>
      </p:sp>
      <p:sp>
        <p:nvSpPr>
          <p:cNvPr id="6" name="Subtitle 6"/>
          <p:cNvSpPr>
            <a:spLocks noGrp="1"/>
          </p:cNvSpPr>
          <p:nvPr/>
        </p:nvSpPr>
        <p:spPr>
          <a:xfrm>
            <a:off x="304800" y="4953000"/>
            <a:ext cx="7854696" cy="1905000"/>
          </a:xfrm>
          <a:prstGeom prst="rect">
            <a:avLst/>
          </a:prstGeom>
        </p:spPr>
        <p:txBody>
          <a:bodyPr vert="horz" tIns="0" rIns="45720" bIns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rush Script MT" panose="03060802040406070304" pitchFamily="66" charset="0"/>
              </a:rPr>
              <a:t>By:</a:t>
            </a:r>
          </a:p>
          <a:p>
            <a:pPr algn="l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rush Script MT" panose="03060802040406070304" pitchFamily="66" charset="0"/>
              </a:rPr>
              <a:t>Dr. </a:t>
            </a:r>
            <a:r>
              <a:rPr lang="en-US" sz="5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rush Script MT" panose="03060802040406070304" pitchFamily="66" charset="0"/>
              </a:rPr>
              <a:t>Hussien</a:t>
            </a: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rush Script MT" panose="03060802040406070304" pitchFamily="66" charset="0"/>
              </a:rPr>
              <a:t> M. Sharaf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1676400"/>
            <a:ext cx="7924800" cy="1219200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ln w="900" cmpd="sng">
                  <a:solidFill>
                    <a:srgbClr val="FFFF00">
                      <a:alpha val="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55000" endA="300" endPos="45500" dir="5400000" sy="-100000" algn="bl" rotWithShape="0"/>
                </a:effectLst>
                <a:latin typeface="Bookman Old Style" pitchFamily="18" charset="0"/>
                <a:ea typeface="+mj-ea"/>
                <a:cs typeface="+mj-cs"/>
              </a:rPr>
              <a:t>Vernam</a:t>
            </a:r>
            <a:r>
              <a:rPr lang="en-US" sz="4400" b="1" dirty="0">
                <a:ln w="900" cmpd="sng">
                  <a:solidFill>
                    <a:srgbClr val="FFFF00">
                      <a:alpha val="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55000" endA="300" endPos="45500" dir="5400000" sy="-100000" algn="bl" rotWithShape="0"/>
                </a:effectLst>
                <a:latin typeface="Bookman Old Style" pitchFamily="18" charset="0"/>
                <a:ea typeface="+mj-ea"/>
                <a:cs typeface="+mj-cs"/>
              </a:rPr>
              <a:t> cipher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/>
          <a:lstStyle/>
          <a:p>
            <a:r>
              <a:rPr lang="en-US" dirty="0" err="1"/>
              <a:t>Vernam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vernam</a:t>
            </a:r>
            <a:r>
              <a:rPr lang="en-US" dirty="0"/>
              <a:t> cipher is a substitution technique that implements exclusive or operation (^) on each bit of plaintext with the corresponding bit in key, thus the key length must equal to the plaintext length.</a:t>
            </a:r>
          </a:p>
          <a:p>
            <a:r>
              <a:rPr lang="en-US" dirty="0"/>
              <a:t>It works on binary data (bits) rather than letters.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14400"/>
          </a:xfrm>
        </p:spPr>
        <p:txBody>
          <a:bodyPr/>
          <a:lstStyle/>
          <a:p>
            <a:r>
              <a:rPr lang="en-US" dirty="0" err="1"/>
              <a:t>Ascii</a:t>
            </a:r>
            <a:r>
              <a:rPr lang="en-US" dirty="0"/>
              <a:t> codes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07737"/>
              </p:ext>
            </p:extLst>
          </p:nvPr>
        </p:nvGraphicFramePr>
        <p:xfrm>
          <a:off x="381000" y="965968"/>
          <a:ext cx="3962400" cy="5511025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Binary</a:t>
                      </a:r>
                      <a:endParaRPr lang="en-US" sz="23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b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Dec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b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character</a:t>
                      </a:r>
                      <a:endParaRPr lang="en-US" sz="23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b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100 0001</a:t>
                      </a:r>
                      <a:endParaRPr lang="en-US" sz="23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65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2" tooltip="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100 0010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66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3" tooltip="B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100 0011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67</a:t>
                      </a:r>
                      <a:endParaRPr lang="en-US" sz="23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4" tooltip="C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100 0100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68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5" tooltip="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100 0101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69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6" tooltip="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100 0110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70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7" tooltip="F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100 0111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71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8" tooltip="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100 1000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72</a:t>
                      </a:r>
                      <a:endParaRPr lang="en-US" sz="23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9" tooltip="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101 0111</a:t>
                      </a:r>
                      <a:endParaRPr lang="en-US" sz="23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87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10" tooltip="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101 1000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88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11" tooltip="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101 1001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89</a:t>
                      </a:r>
                      <a:endParaRPr lang="en-US" sz="23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12" tooltip="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101 1010</a:t>
                      </a:r>
                      <a:endParaRPr lang="en-US" sz="23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90</a:t>
                      </a:r>
                      <a:endParaRPr lang="en-US" sz="23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3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13" tooltip="Z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</a:t>
                      </a:r>
                      <a:endParaRPr lang="en-US" sz="23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76201"/>
              </p:ext>
            </p:extLst>
          </p:nvPr>
        </p:nvGraphicFramePr>
        <p:xfrm>
          <a:off x="4572000" y="838201"/>
          <a:ext cx="4398267" cy="5727059"/>
        </p:xfrm>
        <a:graphic>
          <a:graphicData uri="http://schemas.openxmlformats.org/drawingml/2006/table">
            <a:tbl>
              <a:tblPr/>
              <a:tblGrid>
                <a:gridCol w="146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Binary</a:t>
                      </a:r>
                      <a:endParaRPr lang="en-US" sz="2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b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Dec</a:t>
                      </a:r>
                      <a:endParaRPr lang="en-US" sz="2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b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character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b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110 0001</a:t>
                      </a:r>
                      <a:endParaRPr lang="en-US" sz="2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97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2" tooltip="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110 0010</a:t>
                      </a:r>
                      <a:endParaRPr lang="en-US" sz="2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98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3" tooltip="B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110 0011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99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4" tooltip="C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110 0100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100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5" tooltip="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110 0101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101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6" tooltip="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110 0110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102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7" tooltip="F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110 0111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103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8" tooltip="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110 1000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104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9" tooltip="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111 0111</a:t>
                      </a:r>
                      <a:endParaRPr lang="en-US" sz="2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119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10" tooltip="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111 1000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120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11" tooltip="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111 1001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121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12" tooltip="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111 1010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122</a:t>
                      </a:r>
                      <a:endParaRPr lang="en-US" sz="2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Arial"/>
                          <a:hlinkClick r:id="rId13" tooltip="Z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21991" marR="21991" marT="21991" marB="21991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>
            <a:normAutofit/>
          </a:bodyPr>
          <a:lstStyle/>
          <a:p>
            <a:r>
              <a:rPr lang="en-US" sz="4400" b="1" dirty="0"/>
              <a:t>Binary representation of letters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4830763"/>
          </a:xfrm>
        </p:spPr>
        <p:txBody>
          <a:bodyPr/>
          <a:lstStyle/>
          <a:p>
            <a:r>
              <a:rPr lang="en-US" dirty="0"/>
              <a:t>Each letter in the </a:t>
            </a:r>
            <a:r>
              <a:rPr lang="en-US" dirty="0" err="1"/>
              <a:t>ascii</a:t>
            </a:r>
            <a:r>
              <a:rPr lang="en-US" dirty="0"/>
              <a:t> code table has a decimal number like:</a:t>
            </a:r>
          </a:p>
          <a:p>
            <a:pPr lvl="1">
              <a:buNone/>
            </a:pPr>
            <a:r>
              <a:rPr lang="en-US" dirty="0"/>
              <a:t>	A = 65			a = 97</a:t>
            </a:r>
          </a:p>
          <a:p>
            <a:pPr lvl="1">
              <a:buNone/>
            </a:pPr>
            <a:r>
              <a:rPr lang="en-US" dirty="0"/>
              <a:t>	B = 66			b = 98</a:t>
            </a:r>
          </a:p>
          <a:p>
            <a:pPr lvl="0">
              <a:buClr>
                <a:srgbClr val="4F81BD"/>
              </a:buClr>
            </a:pPr>
            <a:r>
              <a:rPr lang="en-US" dirty="0">
                <a:solidFill>
                  <a:prstClr val="white"/>
                </a:solidFill>
              </a:rPr>
              <a:t>The binary representation is such like that:</a:t>
            </a:r>
          </a:p>
          <a:p>
            <a:pPr lvl="0">
              <a:buClr>
                <a:srgbClr val="4F81BD"/>
              </a:buClr>
              <a:buNone/>
            </a:pPr>
            <a:r>
              <a:rPr lang="en-US" dirty="0">
                <a:solidFill>
                  <a:prstClr val="white"/>
                </a:solidFill>
              </a:rPr>
              <a:t>	   </a:t>
            </a:r>
            <a:r>
              <a:rPr lang="en-US" dirty="0"/>
              <a:t>A = 01000001	a = 01100001</a:t>
            </a:r>
          </a:p>
          <a:p>
            <a:pPr lvl="0">
              <a:buClr>
                <a:srgbClr val="4F81BD"/>
              </a:buClr>
              <a:buNone/>
            </a:pPr>
            <a:r>
              <a:rPr lang="en-US" dirty="0"/>
              <a:t>	   B = 01000010	b = 01100010	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MT" panose="03060802040406070304" pitchFamily="66" charset="0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MT" panose="03060802040406070304" pitchFamily="66" charset="0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MT" panose="03060802040406070304" pitchFamily="66" charset="0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MT" panose="03060802040406070304" pitchFamily="66" charset="0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ush Script MT" panose="03060802040406070304" pitchFamily="66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/>
          <a:lstStyle/>
          <a:p>
            <a:r>
              <a:rPr lang="en-US" dirty="0"/>
              <a:t>Bitwise XOR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1749"/>
            <a:ext cx="8610600" cy="4906963"/>
          </a:xfrm>
        </p:spPr>
        <p:txBody>
          <a:bodyPr>
            <a:normAutofit/>
          </a:bodyPr>
          <a:lstStyle/>
          <a:p>
            <a:r>
              <a:rPr lang="en-US" dirty="0"/>
              <a:t>Compares two bits and returns 1 if either of the bits are 1 and returns 0 if both bits are 0 or 1. 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A ^ b =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61634"/>
              </p:ext>
            </p:extLst>
          </p:nvPr>
        </p:nvGraphicFramePr>
        <p:xfrm>
          <a:off x="6016752" y="2662642"/>
          <a:ext cx="2895600" cy="2667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kern="1200" dirty="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kern="1200" dirty="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0" kern="1200" dirty="0">
                          <a:solidFill>
                            <a:srgbClr val="000000"/>
                          </a:solidFill>
                        </a:rPr>
                        <a:t>b1 ^ b2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0" y="2667000"/>
            <a:ext cx="2590800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   1000001   (A)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^ 1100010    (b)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0100011   (C)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b="1" i="1" u="sng" dirty="0">
              <a:solidFill>
                <a:srgbClr val="0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514600" y="3429000"/>
            <a:ext cx="685800" cy="304800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810001" y="4038597"/>
            <a:ext cx="1219198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Vernam</a:t>
            </a:r>
            <a:r>
              <a:rPr lang="en-US" dirty="0"/>
              <a:t> algorithm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Vernam</a:t>
            </a:r>
            <a:r>
              <a:rPr lang="en-US" dirty="0"/>
              <a:t> encryption: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Key  (k)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Plaintext (p)</a:t>
            </a:r>
          </a:p>
          <a:p>
            <a:r>
              <a:rPr lang="en-US" dirty="0" err="1"/>
              <a:t>Vernam</a:t>
            </a:r>
            <a:r>
              <a:rPr lang="en-US" dirty="0"/>
              <a:t> decryption: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Key  (k)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err="1"/>
              <a:t>Ciphertext</a:t>
            </a:r>
            <a:r>
              <a:rPr lang="en-US" dirty="0"/>
              <a:t> (c)</a:t>
            </a:r>
          </a:p>
          <a:p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0668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/>
          <a:lstStyle/>
          <a:p>
            <a:r>
              <a:rPr lang="en-US" dirty="0"/>
              <a:t>The Caesar cipher is a substitution technique that shifts each letter of the plaintext by number of places which is the key to produce the ciphertext.</a:t>
            </a:r>
          </a:p>
          <a:p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3429000"/>
            <a:ext cx="3505200" cy="381794"/>
            <a:chOff x="1143000" y="3429000"/>
            <a:chExt cx="3505200" cy="381794"/>
          </a:xfrm>
        </p:grpSpPr>
        <p:sp>
          <p:nvSpPr>
            <p:cNvPr id="5" name="Rectangle 4"/>
            <p:cNvSpPr/>
            <p:nvPr/>
          </p:nvSpPr>
          <p:spPr>
            <a:xfrm>
              <a:off x="1143000" y="3429000"/>
              <a:ext cx="3505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X     Y    Z    A    B   C    D   E    F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1409700" y="3619500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789906" y="36187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170906" y="36187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553494" y="36187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932112" y="3619500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3312318" y="36187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693318" y="36187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075906" y="36187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581400" y="4723606"/>
            <a:ext cx="3505200" cy="381794"/>
            <a:chOff x="2209800" y="4723606"/>
            <a:chExt cx="3505200" cy="381794"/>
          </a:xfrm>
        </p:grpSpPr>
        <p:sp>
          <p:nvSpPr>
            <p:cNvPr id="18" name="Rectangle 17"/>
            <p:cNvSpPr/>
            <p:nvPr/>
          </p:nvSpPr>
          <p:spPr>
            <a:xfrm>
              <a:off x="2209800" y="4723606"/>
              <a:ext cx="3505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 A     B   C    D   E    F   G    H    I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2476500" y="49141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856706" y="49133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237706" y="49133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620294" y="49133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3998912" y="49141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379118" y="49133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760118" y="49133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142706" y="49133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>
            <a:off x="2743200" y="3810000"/>
            <a:ext cx="990600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4200" y="3810000"/>
            <a:ext cx="990600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581400" y="3810000"/>
            <a:ext cx="990600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962400" y="3810000"/>
            <a:ext cx="990600" cy="83820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43400" y="3810000"/>
            <a:ext cx="990600" cy="83820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24400" y="3810000"/>
            <a:ext cx="990600" cy="83820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05400" y="3810000"/>
            <a:ext cx="990600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86400" y="3810000"/>
            <a:ext cx="990600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867400" y="3810000"/>
            <a:ext cx="990600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95400" y="41910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encryption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514600" y="5942806"/>
            <a:ext cx="3505200" cy="381794"/>
            <a:chOff x="1143000" y="5942806"/>
            <a:chExt cx="3505200" cy="381794"/>
          </a:xfrm>
        </p:grpSpPr>
        <p:sp>
          <p:nvSpPr>
            <p:cNvPr id="52" name="Rectangle 51"/>
            <p:cNvSpPr/>
            <p:nvPr/>
          </p:nvSpPr>
          <p:spPr>
            <a:xfrm>
              <a:off x="1143000" y="5942806"/>
              <a:ext cx="3505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X     Y    Z    A    B   C    D   E    F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1409700" y="61333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1789906" y="61325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170906" y="61325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553494" y="61325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932112" y="6133306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312318" y="61325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693318" y="61325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075906" y="6132512"/>
              <a:ext cx="381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1341740" y="5257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decryption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rot="10800000" flipV="1">
            <a:off x="2819401" y="5105400"/>
            <a:ext cx="9144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3200399" y="5105400"/>
            <a:ext cx="990601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3581399" y="5105400"/>
            <a:ext cx="990601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3962399" y="5105400"/>
            <a:ext cx="990601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62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Vernam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5105400"/>
          </a:xfrm>
        </p:spPr>
        <p:txBody>
          <a:bodyPr>
            <a:normAutofit/>
          </a:bodyPr>
          <a:lstStyle/>
          <a:p>
            <a:pPr marL="550926" indent="-514350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 algorithm: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For each character in plaintext p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err="1"/>
              <a:t>c</a:t>
            </a:r>
            <a:r>
              <a:rPr lang="en-US" sz="1200" dirty="0" err="1"/>
              <a:t>i</a:t>
            </a:r>
            <a:r>
              <a:rPr lang="en-US" dirty="0"/>
              <a:t> = p</a:t>
            </a:r>
            <a:r>
              <a:rPr lang="en-US" sz="1200" dirty="0"/>
              <a:t>i</a:t>
            </a:r>
            <a:r>
              <a:rPr lang="en-US" dirty="0"/>
              <a:t> ^ </a:t>
            </a:r>
            <a:r>
              <a:rPr lang="en-US" dirty="0" err="1"/>
              <a:t>k</a:t>
            </a:r>
            <a:r>
              <a:rPr lang="en-US" sz="1200" dirty="0" err="1">
                <a:solidFill>
                  <a:prstClr val="white"/>
                </a:solidFill>
              </a:rPr>
              <a:t>i</a:t>
            </a:r>
            <a:endParaRPr lang="en-US" dirty="0"/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End for</a:t>
            </a:r>
          </a:p>
          <a:p>
            <a:pPr marL="550926" indent="-514350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algorithm: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For each character in </a:t>
            </a:r>
            <a:r>
              <a:rPr lang="en-US" dirty="0" err="1"/>
              <a:t>ciphertext</a:t>
            </a:r>
            <a:r>
              <a:rPr lang="en-US" dirty="0"/>
              <a:t> c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sz="1200" dirty="0"/>
              <a:t>i</a:t>
            </a:r>
            <a:r>
              <a:rPr lang="en-US" dirty="0"/>
              <a:t> = </a:t>
            </a:r>
            <a:r>
              <a:rPr lang="en-US" dirty="0" err="1"/>
              <a:t>c</a:t>
            </a:r>
            <a:r>
              <a:rPr lang="en-US" sz="1200" dirty="0" err="1"/>
              <a:t>i</a:t>
            </a:r>
            <a:r>
              <a:rPr lang="en-US" dirty="0"/>
              <a:t> ^ </a:t>
            </a:r>
            <a:r>
              <a:rPr lang="en-US" dirty="0" err="1"/>
              <a:t>k</a:t>
            </a:r>
            <a:r>
              <a:rPr lang="en-US" sz="1200" dirty="0" err="1">
                <a:solidFill>
                  <a:prstClr val="white"/>
                </a:solidFill>
              </a:rPr>
              <a:t>i</a:t>
            </a:r>
            <a:endParaRPr lang="en-US" dirty="0"/>
          </a:p>
          <a:p>
            <a:pPr marL="852678" lvl="1" indent="-514350">
              <a:buFont typeface="+mj-lt"/>
              <a:buAutoNum type="arabicPeriod" startAt="3"/>
            </a:pPr>
            <a:r>
              <a:rPr lang="en-US" dirty="0"/>
              <a:t>End for</a:t>
            </a:r>
          </a:p>
          <a:p>
            <a:pPr marL="852678" lvl="1" indent="-514350">
              <a:buNone/>
            </a:pPr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means the binary digit of the character.</a:t>
            </a:r>
          </a:p>
          <a:p>
            <a:pPr marL="852678" lvl="1" indent="-514350">
              <a:buNone/>
            </a:pPr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/>
          <a:lstStyle/>
          <a:p>
            <a:r>
              <a:rPr lang="en-US" dirty="0"/>
              <a:t>Encrypt the </a:t>
            </a:r>
            <a:r>
              <a:rPr lang="en-US"/>
              <a:t>plaintext “Hello</a:t>
            </a:r>
            <a:r>
              <a:rPr lang="en-US" dirty="0"/>
              <a:t>” with the key “12345” using </a:t>
            </a:r>
            <a:r>
              <a:rPr lang="en-US" dirty="0" err="1"/>
              <a:t>vernam</a:t>
            </a:r>
            <a:r>
              <a:rPr lang="en-US" dirty="0"/>
              <a:t>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encryption algorithm: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c</a:t>
            </a:r>
            <a:r>
              <a:rPr lang="en-US" sz="1200" dirty="0" err="1"/>
              <a:t>i</a:t>
            </a:r>
            <a:r>
              <a:rPr lang="en-US" dirty="0"/>
              <a:t> = p</a:t>
            </a:r>
            <a:r>
              <a:rPr lang="en-US" sz="1200" dirty="0"/>
              <a:t>i</a:t>
            </a:r>
            <a:r>
              <a:rPr lang="en-US" dirty="0"/>
              <a:t> ^ </a:t>
            </a:r>
            <a:r>
              <a:rPr lang="en-US" dirty="0" err="1"/>
              <a:t>k</a:t>
            </a:r>
            <a:r>
              <a:rPr lang="en-US" sz="1200" dirty="0" err="1">
                <a:solidFill>
                  <a:prstClr val="white"/>
                </a:solidFill>
              </a:rPr>
              <a:t>i</a:t>
            </a:r>
            <a:r>
              <a:rPr lang="en-US" sz="1200" dirty="0">
                <a:solidFill>
                  <a:prstClr val="white"/>
                </a:solidFill>
              </a:rPr>
              <a:t>		</a:t>
            </a:r>
            <a:r>
              <a:rPr lang="en-US" dirty="0"/>
              <a:t>then: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75992"/>
              </p:ext>
            </p:extLst>
          </p:nvPr>
        </p:nvGraphicFramePr>
        <p:xfrm>
          <a:off x="685800" y="2209800"/>
          <a:ext cx="8138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Plaintext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01100101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01101111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Binary_P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Binary_K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62831"/>
              </p:ext>
            </p:extLst>
          </p:nvPr>
        </p:nvGraphicFramePr>
        <p:xfrm>
          <a:off x="685800" y="4953000"/>
          <a:ext cx="8138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01001000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01100101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01101100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01101100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01101111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Binary_P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Binary_K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01010111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01011111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01011000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01011010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 ^ 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906963"/>
          </a:xfrm>
        </p:spPr>
        <p:txBody>
          <a:bodyPr/>
          <a:lstStyle/>
          <a:p>
            <a:r>
              <a:rPr lang="en-US" dirty="0"/>
              <a:t>Thus the binary representation of the </a:t>
            </a:r>
            <a:r>
              <a:rPr lang="en-US" dirty="0" err="1"/>
              <a:t>ciphertext</a:t>
            </a:r>
            <a:r>
              <a:rPr lang="en-US" dirty="0"/>
              <a:t> is as follows: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39268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01010111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01011111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01011000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01011010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Binary_C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Ciphertext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343400"/>
            <a:ext cx="4876800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Then </a:t>
            </a:r>
            <a:r>
              <a:rPr lang="en-US" sz="2800" dirty="0" err="1">
                <a:solidFill>
                  <a:srgbClr val="000000"/>
                </a:solidFill>
              </a:rPr>
              <a:t>ciphertext</a:t>
            </a:r>
            <a:r>
              <a:rPr lang="en-US" sz="2800" dirty="0">
                <a:solidFill>
                  <a:srgbClr val="000000"/>
                </a:solidFill>
              </a:rPr>
              <a:t> will be: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= </a:t>
            </a:r>
            <a:r>
              <a:rPr lang="en-US" sz="3200" dirty="0" err="1">
                <a:solidFill>
                  <a:srgbClr val="000000"/>
                </a:solidFill>
              </a:rPr>
              <a:t>yW_XZ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/>
          <a:lstStyle/>
          <a:p>
            <a:r>
              <a:rPr lang="en-US" dirty="0"/>
              <a:t>To decrypt the </a:t>
            </a:r>
            <a:r>
              <a:rPr lang="en-US" dirty="0" err="1"/>
              <a:t>ciphertext</a:t>
            </a:r>
            <a:r>
              <a:rPr lang="en-US" dirty="0"/>
              <a:t> “</a:t>
            </a:r>
            <a:r>
              <a:rPr lang="en-US" sz="2800" dirty="0" err="1"/>
              <a:t>yW_XZ</a:t>
            </a:r>
            <a:r>
              <a:rPr lang="en-US" dirty="0"/>
              <a:t>” with the key “12345” using </a:t>
            </a:r>
            <a:r>
              <a:rPr lang="en-US" dirty="0" err="1"/>
              <a:t>vernam</a:t>
            </a:r>
            <a:r>
              <a:rPr lang="en-US" dirty="0"/>
              <a:t> algorithm.</a:t>
            </a:r>
          </a:p>
          <a:p>
            <a:r>
              <a:rPr lang="en-US" dirty="0"/>
              <a:t>Using the decryption algorithm:</a:t>
            </a:r>
          </a:p>
          <a:p>
            <a:pPr lvl="1">
              <a:buNone/>
            </a:pPr>
            <a:r>
              <a:rPr lang="en-US" dirty="0"/>
              <a:t>	 p</a:t>
            </a:r>
            <a:r>
              <a:rPr lang="en-US" sz="1100" dirty="0"/>
              <a:t>i</a:t>
            </a:r>
            <a:r>
              <a:rPr lang="en-US" dirty="0"/>
              <a:t> = </a:t>
            </a:r>
            <a:r>
              <a:rPr lang="en-US" dirty="0" err="1"/>
              <a:t>c</a:t>
            </a:r>
            <a:r>
              <a:rPr lang="en-US" sz="1100" dirty="0" err="1"/>
              <a:t>i</a:t>
            </a:r>
            <a:r>
              <a:rPr lang="en-US" dirty="0"/>
              <a:t> ^ </a:t>
            </a:r>
            <a:r>
              <a:rPr lang="en-US" dirty="0" err="1"/>
              <a:t>k</a:t>
            </a:r>
            <a:r>
              <a:rPr lang="en-US" sz="1100" dirty="0" err="1">
                <a:solidFill>
                  <a:prstClr val="white"/>
                </a:solidFill>
              </a:rPr>
              <a:t>i</a:t>
            </a:r>
            <a:r>
              <a:rPr lang="en-US" sz="1100" dirty="0">
                <a:solidFill>
                  <a:prstClr val="white"/>
                </a:solidFill>
              </a:rPr>
              <a:t> </a:t>
            </a:r>
            <a:r>
              <a:rPr lang="en-US" sz="1200" dirty="0">
                <a:solidFill>
                  <a:prstClr val="white"/>
                </a:solidFill>
              </a:rPr>
              <a:t>	</a:t>
            </a:r>
            <a:r>
              <a:rPr lang="en-US" dirty="0"/>
              <a:t>,then simply do the reverse operation: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764280"/>
          <a:ext cx="8138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01111001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01010111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01011111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01011000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01011010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Binary_C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00110101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Binary_K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 ^ 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906963"/>
          </a:xfrm>
        </p:spPr>
        <p:txBody>
          <a:bodyPr/>
          <a:lstStyle/>
          <a:p>
            <a:r>
              <a:rPr lang="en-US" dirty="0"/>
              <a:t>Thus the binary representation of the plaintext is as follows: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5146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01101111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Binary_C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Ciphertext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495800"/>
            <a:ext cx="4876800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Then plaintext will be:</a:t>
            </a:r>
          </a:p>
          <a:p>
            <a:r>
              <a:rPr lang="en-US" sz="3200" dirty="0">
                <a:solidFill>
                  <a:srgbClr val="000000"/>
                </a:solidFill>
              </a:rPr>
              <a:t>P = Hello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470648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Caesar algorithm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Caesar encryption: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Key  (k)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Plaintext (p)</a:t>
            </a:r>
          </a:p>
          <a:p>
            <a:r>
              <a:rPr lang="en-US" dirty="0"/>
              <a:t>Caesar decryption: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Key  (-k)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Ciphertext (c)</a:t>
            </a:r>
          </a:p>
          <a:p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Caesar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5105400"/>
          </a:xfrm>
        </p:spPr>
        <p:txBody>
          <a:bodyPr>
            <a:normAutofit lnSpcReduction="10000"/>
          </a:bodyPr>
          <a:lstStyle/>
          <a:p>
            <a:pPr marL="550926" indent="-514350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 algorithm: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For each character in plaintext p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c = (p + k) Mod </a:t>
            </a:r>
            <a:r>
              <a:rPr lang="en-US" dirty="0" err="1"/>
              <a:t>alphabet_count</a:t>
            </a:r>
            <a:endParaRPr lang="en-US" dirty="0"/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End for</a:t>
            </a:r>
          </a:p>
          <a:p>
            <a:pPr marL="550926" indent="-514350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algorithm: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For each character in ciphertext c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if (c - k) &lt; 0 then</a:t>
            </a:r>
          </a:p>
          <a:p>
            <a:pPr marL="852678" lvl="1" indent="-514350">
              <a:buNone/>
            </a:pPr>
            <a:r>
              <a:rPr lang="en-US" dirty="0"/>
              <a:t>		p = c – k + </a:t>
            </a:r>
            <a:r>
              <a:rPr lang="en-US" dirty="0" err="1"/>
              <a:t>Alphabet_Count</a:t>
            </a:r>
            <a:endParaRPr lang="en-US" dirty="0"/>
          </a:p>
          <a:p>
            <a:pPr marL="852678" lvl="1" indent="-514350">
              <a:buNone/>
            </a:pPr>
            <a:r>
              <a:rPr lang="en-US" dirty="0"/>
              <a:t>	else</a:t>
            </a:r>
          </a:p>
          <a:p>
            <a:pPr marL="852678" lvl="1" indent="-514350">
              <a:buNone/>
            </a:pPr>
            <a:r>
              <a:rPr lang="en-US" dirty="0"/>
              <a:t>		p = c – k </a:t>
            </a:r>
          </a:p>
          <a:p>
            <a:pPr marL="852678" lvl="1" indent="-514350">
              <a:buFont typeface="+mj-lt"/>
              <a:buAutoNum type="arabicPeriod" startAt="3"/>
            </a:pPr>
            <a:r>
              <a:rPr lang="en-US" dirty="0"/>
              <a:t>End for</a:t>
            </a:r>
          </a:p>
          <a:p>
            <a:pPr marL="852678" lvl="1" indent="-514350">
              <a:buNone/>
            </a:pPr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If we have K = 3</a:t>
            </a:r>
          </a:p>
          <a:p>
            <a:r>
              <a:rPr lang="en-US" dirty="0"/>
              <a:t>If we assign a numerical equivalent to each letter then the transformation of p to c will be:</a:t>
            </a:r>
          </a:p>
          <a:p>
            <a:pPr>
              <a:buNone/>
            </a:pPr>
            <a:r>
              <a:rPr lang="en-US" dirty="0"/>
              <a:t>P: </a:t>
            </a:r>
            <a:r>
              <a:rPr lang="en-US" sz="2800" dirty="0"/>
              <a:t>a b c d e f g h I j k l m n o p q r s t u v w x y z</a:t>
            </a:r>
            <a:endParaRPr lang="en-US" dirty="0"/>
          </a:p>
          <a:p>
            <a:pPr>
              <a:buNone/>
            </a:pPr>
            <a:r>
              <a:rPr lang="en-US" dirty="0"/>
              <a:t>C: </a:t>
            </a:r>
            <a:r>
              <a:rPr lang="en-US" sz="2800" dirty="0"/>
              <a:t>d e f g h I j k l m n o p q r s t u v w x y z a b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495800"/>
            <a:ext cx="5029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a    b    c    d    e     f     g    h    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    j     k    l    m  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296194" y="4648200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676400" y="4648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057400" y="4648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39194" y="46474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819400" y="4648200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199606" y="46474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3580606" y="46474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962400" y="4648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344194" y="4648200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724400" y="4648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105400" y="4648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487194" y="46474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66800" y="4812175"/>
            <a:ext cx="5029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10000"/>
                  </a:schemeClr>
                </a:solidFill>
              </a:rPr>
              <a:t>0     1     2    3     4     5     6     7     8    9    10   11   12   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1296194" y="4964575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1676400" y="4964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2057400" y="4964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2439194" y="496378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H="1">
            <a:off x="2819400" y="4964575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3199606" y="496378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3580606" y="496378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3962400" y="4964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4344194" y="4964575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4724400" y="4964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5105400" y="4964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5487194" y="496378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066800" y="5550231"/>
            <a:ext cx="5029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n    o    p    q    r     s     t    u     v    w   x     y    z   </a:t>
            </a:r>
          </a:p>
        </p:txBody>
      </p:sp>
      <p:cxnSp>
        <p:nvCxnSpPr>
          <p:cNvPr id="79" name="Straight Connector 78"/>
          <p:cNvCxnSpPr/>
          <p:nvPr/>
        </p:nvCxnSpPr>
        <p:spPr>
          <a:xfrm rot="5400000">
            <a:off x="1296194" y="5702631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1676400" y="570263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2057400" y="570263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2439194" y="5701837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2819400" y="5702631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3199606" y="5701837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H="1">
            <a:off x="3580606" y="5701837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962400" y="570263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4344194" y="5702631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4724400" y="570263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5105400" y="570263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5487194" y="5701837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066800" y="5866606"/>
            <a:ext cx="5029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10000"/>
                  </a:schemeClr>
                </a:solidFill>
              </a:rPr>
              <a:t>13  14  15   16   17   18   19   20   21   22  23   24   25  </a:t>
            </a: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1296194" y="6019006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1676400" y="60190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2057400" y="60190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2439194" y="6018212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H="1">
            <a:off x="2819400" y="6019006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3199606" y="6018212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H="1">
            <a:off x="3580606" y="6018212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962400" y="60190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4344194" y="6019006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4724400" y="60190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5105400" y="60190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487194" y="6018212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rved Down Arrow 103"/>
          <p:cNvSpPr/>
          <p:nvPr/>
        </p:nvSpPr>
        <p:spPr>
          <a:xfrm>
            <a:off x="1196050" y="4114800"/>
            <a:ext cx="1295400" cy="38100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57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58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/>
          <a:lstStyle/>
          <a:p>
            <a:r>
              <a:rPr lang="en-US" dirty="0"/>
              <a:t>Example 1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/>
          <a:lstStyle/>
          <a:p>
            <a:r>
              <a:rPr lang="en-US" dirty="0"/>
              <a:t>Encrypt the following message with k = 3 </a:t>
            </a:r>
          </a:p>
          <a:p>
            <a:r>
              <a:rPr lang="en-US" dirty="0"/>
              <a:t>P = fox faster than dog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sz="3000" dirty="0"/>
              <a:t>Using the equation </a:t>
            </a:r>
            <a:r>
              <a:rPr lang="en-US" dirty="0"/>
              <a:t>c = (p + k) Mod 26</a:t>
            </a:r>
          </a:p>
          <a:p>
            <a:pPr marL="978408" lvl="3" indent="-384048">
              <a:buSzPct val="80000"/>
              <a:buFont typeface="Wingdings 2"/>
              <a:buChar char=""/>
            </a:pPr>
            <a:r>
              <a:rPr lang="en-US" dirty="0"/>
              <a:t>Note: in this example </a:t>
            </a:r>
            <a:r>
              <a:rPr lang="en-US" dirty="0" err="1"/>
              <a:t>alphabet_count</a:t>
            </a:r>
            <a:r>
              <a:rPr lang="en-US" dirty="0"/>
              <a:t>  = 26, and k takes on a value in the range 0 to 25.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10200"/>
            <a:ext cx="4876800" cy="1015663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10000"/>
                  </a:schemeClr>
                </a:solidFill>
              </a:rPr>
              <a:t>Then ciphertext will be:</a:t>
            </a:r>
          </a:p>
          <a:p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C = </a:t>
            </a:r>
            <a:r>
              <a:rPr lang="en-US" sz="3200" dirty="0" err="1">
                <a:solidFill>
                  <a:schemeClr val="accent1">
                    <a:lumMod val="10000"/>
                  </a:schemeClr>
                </a:solidFill>
              </a:rPr>
              <a:t>ira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10000"/>
                  </a:schemeClr>
                </a:solidFill>
              </a:rPr>
              <a:t>idvwhu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10000"/>
                  </a:schemeClr>
                </a:solidFill>
              </a:rPr>
              <a:t>wkdq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10000"/>
                  </a:schemeClr>
                </a:solidFill>
              </a:rPr>
              <a:t>grj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3733800"/>
            <a:ext cx="5029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a    b    c    d    e     f     g    h     </a:t>
            </a:r>
            <a:r>
              <a:rPr lang="en-US" dirty="0" err="1">
                <a:solidFill>
                  <a:schemeClr val="accent1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    j     k    l    m   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115594" y="3886200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495800" y="3886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876800" y="3886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258594" y="38854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638800" y="3886200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6019006" y="38854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6400006" y="38854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81800" y="3886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163594" y="3886200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543800" y="3886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924800" y="3886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8306594" y="388540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86200" y="4050175"/>
            <a:ext cx="5029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10000"/>
                  </a:schemeClr>
                </a:solidFill>
              </a:rPr>
              <a:t>0     1     2    3     4     5     6     7     8    9    10   11   12   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115594" y="4202575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495800" y="4202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876800" y="4202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8594" y="420178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5638800" y="4202575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6019006" y="420178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400006" y="420178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781800" y="4202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163594" y="4202575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543800" y="4202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924800" y="4202575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8306594" y="420178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86200" y="4648201"/>
            <a:ext cx="5029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n    o    p    q    r     s     t    u     v    w   x     y    z   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15594" y="4800601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5800" y="480060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76800" y="480060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258594" y="4799807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5638800" y="4800601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6019006" y="4799807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6400006" y="4799807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781800" y="480060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7163594" y="4800601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543800" y="480060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7924800" y="4800601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8306594" y="4799807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86200" y="4964576"/>
            <a:ext cx="5029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10000"/>
                  </a:schemeClr>
                </a:solidFill>
              </a:rPr>
              <a:t>13  14  15   16   17   18   19   20   21   22  23   24   25  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4115594" y="5116976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4495800" y="511697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876800" y="511697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258594" y="5116182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5638800" y="5116976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6019006" y="5116182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6400006" y="5116182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6781800" y="511697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163594" y="5116976"/>
            <a:ext cx="304006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7543800" y="511697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7924800" y="5116976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8306594" y="5116182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>
            <a:off x="5867400" y="3352800"/>
            <a:ext cx="1295400" cy="38100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60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61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3657600"/>
          </a:xfrm>
        </p:spPr>
        <p:txBody>
          <a:bodyPr/>
          <a:lstStyle/>
          <a:p>
            <a:r>
              <a:rPr lang="en-US" dirty="0"/>
              <a:t>To Decrypt the ciphertext with k = 3 </a:t>
            </a:r>
          </a:p>
          <a:p>
            <a:r>
              <a:rPr lang="en-US" dirty="0"/>
              <a:t>C = </a:t>
            </a:r>
            <a:r>
              <a:rPr lang="en-US" dirty="0" err="1"/>
              <a:t>ira</a:t>
            </a:r>
            <a:r>
              <a:rPr lang="en-US" dirty="0"/>
              <a:t> </a:t>
            </a:r>
            <a:r>
              <a:rPr lang="en-US" dirty="0" err="1"/>
              <a:t>idvwhu</a:t>
            </a:r>
            <a:r>
              <a:rPr lang="en-US" dirty="0"/>
              <a:t> </a:t>
            </a:r>
            <a:r>
              <a:rPr lang="en-US" dirty="0" err="1"/>
              <a:t>wkdq</a:t>
            </a:r>
            <a:r>
              <a:rPr lang="en-US" dirty="0"/>
              <a:t> </a:t>
            </a:r>
            <a:r>
              <a:rPr lang="en-US" dirty="0" err="1"/>
              <a:t>grj</a:t>
            </a:r>
            <a:r>
              <a:rPr lang="en-US" dirty="0"/>
              <a:t> </a:t>
            </a:r>
          </a:p>
          <a:p>
            <a:r>
              <a:rPr lang="en-US" sz="3000" dirty="0"/>
              <a:t>Using the decryption algorithm: 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if (c - k) &lt; 0 then</a:t>
            </a:r>
          </a:p>
          <a:p>
            <a:pPr marL="852678" lvl="1" indent="-514350">
              <a:buNone/>
            </a:pPr>
            <a:r>
              <a:rPr lang="en-US" dirty="0"/>
              <a:t>		p = c – k + 26</a:t>
            </a:r>
          </a:p>
          <a:p>
            <a:pPr marL="852678" lvl="1" indent="-514350">
              <a:buNone/>
            </a:pPr>
            <a:r>
              <a:rPr lang="en-US" dirty="0"/>
              <a:t>	else</a:t>
            </a:r>
          </a:p>
          <a:p>
            <a:pPr marL="852678" lvl="1" indent="-514350">
              <a:buNone/>
            </a:pPr>
            <a:r>
              <a:rPr lang="en-US" dirty="0"/>
              <a:t>		p = c - k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410200"/>
            <a:ext cx="4876800" cy="1015663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10000"/>
                  </a:schemeClr>
                </a:solidFill>
              </a:rPr>
              <a:t>Then plaintext will be:</a:t>
            </a:r>
          </a:p>
          <a:p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P = fox faster than dog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066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C000"/>
                </a:solidFill>
              </a:rPr>
              <a:t>Ascii</a:t>
            </a:r>
            <a:r>
              <a:rPr lang="en-US" sz="4000" dirty="0">
                <a:solidFill>
                  <a:srgbClr val="FFC000"/>
                </a:solidFill>
              </a:rPr>
              <a:t> codes table</a:t>
            </a:r>
          </a:p>
        </p:txBody>
      </p:sp>
      <p:pic>
        <p:nvPicPr>
          <p:cNvPr id="15362" name="Picture 2" descr="Ascii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64" y="838200"/>
            <a:ext cx="8869336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265238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830763"/>
          </a:xfrm>
        </p:spPr>
        <p:txBody>
          <a:bodyPr/>
          <a:lstStyle/>
          <a:p>
            <a:r>
              <a:rPr lang="en-US" dirty="0"/>
              <a:t>Encrypt the following message using </a:t>
            </a:r>
            <a:r>
              <a:rPr lang="en-US" dirty="0" err="1"/>
              <a:t>ascii</a:t>
            </a:r>
            <a:r>
              <a:rPr lang="en-US" dirty="0"/>
              <a:t> code table with k = 5 </a:t>
            </a:r>
          </a:p>
          <a:p>
            <a:r>
              <a:rPr lang="en-US" dirty="0"/>
              <a:t>P = Is fox faster than dog?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sz="3000" dirty="0"/>
              <a:t>Using the equation </a:t>
            </a:r>
            <a:r>
              <a:rPr lang="en-US" dirty="0"/>
              <a:t>c = (p + k) Mod 127</a:t>
            </a:r>
          </a:p>
          <a:p>
            <a:pPr marL="978408" lvl="3" indent="-384048">
              <a:buSzPct val="80000"/>
              <a:buFont typeface="Wingdings 2"/>
              <a:buChar char=""/>
            </a:pPr>
            <a:r>
              <a:rPr lang="en-US" dirty="0"/>
              <a:t>Note: in this example </a:t>
            </a:r>
            <a:r>
              <a:rPr lang="en-US" dirty="0" err="1"/>
              <a:t>Alphabet_Count</a:t>
            </a:r>
            <a:r>
              <a:rPr lang="en-US" dirty="0"/>
              <a:t> = 127 (</a:t>
            </a:r>
            <a:r>
              <a:rPr lang="en-US" dirty="0" err="1"/>
              <a:t>i.e</a:t>
            </a:r>
            <a:r>
              <a:rPr lang="en-US" dirty="0"/>
              <a:t> the number of characters in the </a:t>
            </a:r>
            <a:r>
              <a:rPr lang="en-US" dirty="0" err="1"/>
              <a:t>ascii</a:t>
            </a:r>
            <a:r>
              <a:rPr lang="en-US" dirty="0"/>
              <a:t> code table), and k takes on a value in the range 1 to 127.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800600"/>
            <a:ext cx="5943600" cy="1015663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10000"/>
                  </a:schemeClr>
                </a:solidFill>
              </a:rPr>
              <a:t>Then ciphertext will be:</a:t>
            </a:r>
          </a:p>
          <a:p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C = </a:t>
            </a:r>
            <a:r>
              <a:rPr lang="en-US" sz="3200" dirty="0" err="1">
                <a:solidFill>
                  <a:schemeClr val="accent1">
                    <a:lumMod val="10000"/>
                  </a:schemeClr>
                </a:solidFill>
              </a:rPr>
              <a:t>Nx%kt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}%</a:t>
            </a:r>
            <a:r>
              <a:rPr lang="en-US" sz="3200" dirty="0" err="1">
                <a:solidFill>
                  <a:schemeClr val="accent1">
                    <a:lumMod val="10000"/>
                  </a:schemeClr>
                </a:solidFill>
              </a:rPr>
              <a:t>kfxyjw%ymfs%itlD</a:t>
            </a:r>
            <a:endParaRPr lang="en-US" sz="32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304800" y="6458712"/>
            <a:ext cx="2514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Hussien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Brush Script Std" pitchFamily="50" charset="0"/>
                <a:ea typeface="+mn-ea"/>
                <a:cs typeface="+mn-cs"/>
              </a:rPr>
              <a:t>Sharaf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Brush Script Std" pitchFamily="50" charset="0"/>
              <a:ea typeface="+mn-ea"/>
              <a:cs typeface="+mn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153400" y="6534912"/>
            <a:ext cx="758952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3">
      <a:dk1>
        <a:srgbClr val="FFFFFF"/>
      </a:dk1>
      <a:lt1>
        <a:sysClr val="window" lastClr="FFFFFF"/>
      </a:lt1>
      <a:dk2>
        <a:srgbClr val="FFFFFF"/>
      </a:dk2>
      <a:lt2>
        <a:srgbClr val="DBF5F9"/>
      </a:lt2>
      <a:accent1>
        <a:srgbClr val="C7E2FA"/>
      </a:accent1>
      <a:accent2>
        <a:srgbClr val="C4EEFE"/>
      </a:accent2>
      <a:accent3>
        <a:srgbClr val="C9FAFC"/>
      </a:accent3>
      <a:accent4>
        <a:srgbClr val="C9FAED"/>
      </a:accent4>
      <a:accent5>
        <a:srgbClr val="E4F4DF"/>
      </a:accent5>
      <a:accent6>
        <a:srgbClr val="ECF2DA"/>
      </a:accent6>
      <a:hlink>
        <a:srgbClr val="FFFCC6"/>
      </a:hlink>
      <a:folHlink>
        <a:srgbClr val="E6F8F5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449</TotalTime>
  <Words>1477</Words>
  <Application>Microsoft Office PowerPoint</Application>
  <PresentationFormat>On-screen Show (4:3)</PresentationFormat>
  <Paragraphs>379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Book Antiqua</vt:lpstr>
      <vt:lpstr>Bookman Old Style</vt:lpstr>
      <vt:lpstr>Brush Script MT</vt:lpstr>
      <vt:lpstr>Brush Script Std</vt:lpstr>
      <vt:lpstr>Calibri</vt:lpstr>
      <vt:lpstr>Franklin Gothic Book</vt:lpstr>
      <vt:lpstr>Times New Roman</vt:lpstr>
      <vt:lpstr>Wingdings</vt:lpstr>
      <vt:lpstr>Wingdings 2</vt:lpstr>
      <vt:lpstr>Technic</vt:lpstr>
      <vt:lpstr>PowerPoint Presentation</vt:lpstr>
      <vt:lpstr>Caesar cipher</vt:lpstr>
      <vt:lpstr>Caesar algorithm parameters</vt:lpstr>
      <vt:lpstr>Caesar algorithm</vt:lpstr>
      <vt:lpstr>Example 1</vt:lpstr>
      <vt:lpstr>Example 1 (cont.)</vt:lpstr>
      <vt:lpstr>Example 1 (cont.)</vt:lpstr>
      <vt:lpstr>Ascii codes table</vt:lpstr>
      <vt:lpstr>Example 2</vt:lpstr>
      <vt:lpstr>Example 2 (cont.)</vt:lpstr>
      <vt:lpstr>Cryptanalysis</vt:lpstr>
      <vt:lpstr>Assignment #1</vt:lpstr>
      <vt:lpstr>Deadline</vt:lpstr>
      <vt:lpstr>PowerPoint Presentation</vt:lpstr>
      <vt:lpstr>Vernam cipher</vt:lpstr>
      <vt:lpstr>Ascii codes table</vt:lpstr>
      <vt:lpstr>Binary representation of letters  </vt:lpstr>
      <vt:lpstr>Bitwise XOR operator</vt:lpstr>
      <vt:lpstr>Vernam algorithm parameters</vt:lpstr>
      <vt:lpstr>Vernam algorithm</vt:lpstr>
      <vt:lpstr>Example (cont.)</vt:lpstr>
      <vt:lpstr>Example (cont.)</vt:lpstr>
      <vt:lpstr>Example (cont.)</vt:lpstr>
      <vt:lpstr>Example (cont.)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dalia</dc:creator>
  <cp:lastModifiedBy>hussien mohamed abdullah sharaf</cp:lastModifiedBy>
  <cp:revision>96</cp:revision>
  <dcterms:created xsi:type="dcterms:W3CDTF">2012-01-23T16:54:30Z</dcterms:created>
  <dcterms:modified xsi:type="dcterms:W3CDTF">2023-02-18T21:25:51Z</dcterms:modified>
</cp:coreProperties>
</file>