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2" r:id="rId2"/>
    <p:sldId id="295" r:id="rId3"/>
    <p:sldId id="257" r:id="rId4"/>
    <p:sldId id="284" r:id="rId5"/>
    <p:sldId id="285" r:id="rId6"/>
    <p:sldId id="268" r:id="rId7"/>
    <p:sldId id="270" r:id="rId8"/>
    <p:sldId id="286" r:id="rId9"/>
    <p:sldId id="271" r:id="rId10"/>
    <p:sldId id="287" r:id="rId11"/>
    <p:sldId id="288" r:id="rId12"/>
    <p:sldId id="289" r:id="rId13"/>
    <p:sldId id="290" r:id="rId14"/>
    <p:sldId id="291" r:id="rId15"/>
    <p:sldId id="292" r:id="rId16"/>
    <p:sldId id="293" r:id="rId17"/>
    <p:sldId id="282" r:id="rId18"/>
    <p:sldId id="273" r:id="rId19"/>
    <p:sldId id="275" r:id="rId20"/>
    <p:sldId id="274" r:id="rId21"/>
    <p:sldId id="276" r:id="rId22"/>
    <p:sldId id="277" r:id="rId23"/>
    <p:sldId id="278" r:id="rId24"/>
    <p:sldId id="279" r:id="rId25"/>
    <p:sldId id="283" r:id="rId26"/>
    <p:sldId id="281" r:id="rId27"/>
    <p:sldId id="280"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1D1"/>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B3D8A-BA4E-412B-BAB8-9DD027038800}" v="5" dt="2023-01-31T21:04:13.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8"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A59B3D8A-BA4E-412B-BAB8-9DD027038800}"/>
    <pc:docChg chg="undo custSel addSld delSld modSld sldOrd">
      <pc:chgData name="hussien mohamed abdullah sharaf" userId="1d57972a-8c62-4efb-b106-ffe225cee9ae" providerId="ADAL" clId="{A59B3D8A-BA4E-412B-BAB8-9DD027038800}" dt="2023-01-31T21:10:39.489" v="68" actId="20577"/>
      <pc:docMkLst>
        <pc:docMk/>
      </pc:docMkLst>
      <pc:sldChg chg="add del">
        <pc:chgData name="hussien mohamed abdullah sharaf" userId="1d57972a-8c62-4efb-b106-ffe225cee9ae" providerId="ADAL" clId="{A59B3D8A-BA4E-412B-BAB8-9DD027038800}" dt="2023-01-31T21:02:39.489" v="40" actId="2696"/>
        <pc:sldMkLst>
          <pc:docMk/>
          <pc:sldMk cId="0" sldId="256"/>
        </pc:sldMkLst>
      </pc:sldChg>
      <pc:sldChg chg="add del">
        <pc:chgData name="hussien mohamed abdullah sharaf" userId="1d57972a-8c62-4efb-b106-ffe225cee9ae" providerId="ADAL" clId="{A59B3D8A-BA4E-412B-BAB8-9DD027038800}" dt="2023-01-31T21:03:40.680" v="46" actId="47"/>
        <pc:sldMkLst>
          <pc:docMk/>
          <pc:sldMk cId="1594922370" sldId="256"/>
        </pc:sldMkLst>
      </pc:sldChg>
      <pc:sldChg chg="add del">
        <pc:chgData name="hussien mohamed abdullah sharaf" userId="1d57972a-8c62-4efb-b106-ffe225cee9ae" providerId="ADAL" clId="{A59B3D8A-BA4E-412B-BAB8-9DD027038800}" dt="2023-01-31T21:02:39.489" v="40" actId="2696"/>
        <pc:sldMkLst>
          <pc:docMk/>
          <pc:sldMk cId="1330128149" sldId="257"/>
        </pc:sldMkLst>
      </pc:sldChg>
      <pc:sldChg chg="add">
        <pc:chgData name="hussien mohamed abdullah sharaf" userId="1d57972a-8c62-4efb-b106-ffe225cee9ae" providerId="ADAL" clId="{A59B3D8A-BA4E-412B-BAB8-9DD027038800}" dt="2023-01-31T21:02:43.882" v="41"/>
        <pc:sldMkLst>
          <pc:docMk/>
          <pc:sldMk cId="1330128149" sldId="257"/>
        </pc:sldMkLst>
      </pc:sldChg>
      <pc:sldChg chg="add">
        <pc:chgData name="hussien mohamed abdullah sharaf" userId="1d57972a-8c62-4efb-b106-ffe225cee9ae" providerId="ADAL" clId="{A59B3D8A-BA4E-412B-BAB8-9DD027038800}" dt="2023-01-31T21:02:43.882" v="41"/>
        <pc:sldMkLst>
          <pc:docMk/>
          <pc:sldMk cId="4234342171" sldId="268"/>
        </pc:sldMkLst>
      </pc:sldChg>
      <pc:sldChg chg="add del">
        <pc:chgData name="hussien mohamed abdullah sharaf" userId="1d57972a-8c62-4efb-b106-ffe225cee9ae" providerId="ADAL" clId="{A59B3D8A-BA4E-412B-BAB8-9DD027038800}" dt="2023-01-31T21:02:39.489" v="40" actId="2696"/>
        <pc:sldMkLst>
          <pc:docMk/>
          <pc:sldMk cId="4234342171" sldId="268"/>
        </pc:sldMkLst>
      </pc:sldChg>
      <pc:sldChg chg="add del">
        <pc:chgData name="hussien mohamed abdullah sharaf" userId="1d57972a-8c62-4efb-b106-ffe225cee9ae" providerId="ADAL" clId="{A59B3D8A-BA4E-412B-BAB8-9DD027038800}" dt="2023-01-31T21:02:39.489" v="40" actId="2696"/>
        <pc:sldMkLst>
          <pc:docMk/>
          <pc:sldMk cId="1992010813" sldId="270"/>
        </pc:sldMkLst>
      </pc:sldChg>
      <pc:sldChg chg="add">
        <pc:chgData name="hussien mohamed abdullah sharaf" userId="1d57972a-8c62-4efb-b106-ffe225cee9ae" providerId="ADAL" clId="{A59B3D8A-BA4E-412B-BAB8-9DD027038800}" dt="2023-01-31T21:02:43.882" v="41"/>
        <pc:sldMkLst>
          <pc:docMk/>
          <pc:sldMk cId="1992010813" sldId="270"/>
        </pc:sldMkLst>
      </pc:sldChg>
      <pc:sldChg chg="add">
        <pc:chgData name="hussien mohamed abdullah sharaf" userId="1d57972a-8c62-4efb-b106-ffe225cee9ae" providerId="ADAL" clId="{A59B3D8A-BA4E-412B-BAB8-9DD027038800}" dt="2023-01-31T21:02:43.882" v="41"/>
        <pc:sldMkLst>
          <pc:docMk/>
          <pc:sldMk cId="2900556946" sldId="271"/>
        </pc:sldMkLst>
      </pc:sldChg>
      <pc:sldChg chg="add del">
        <pc:chgData name="hussien mohamed abdullah sharaf" userId="1d57972a-8c62-4efb-b106-ffe225cee9ae" providerId="ADAL" clId="{A59B3D8A-BA4E-412B-BAB8-9DD027038800}" dt="2023-01-31T21:02:39.489" v="40" actId="2696"/>
        <pc:sldMkLst>
          <pc:docMk/>
          <pc:sldMk cId="2900556946" sldId="271"/>
        </pc:sldMkLst>
      </pc:sldChg>
      <pc:sldChg chg="modSp mod">
        <pc:chgData name="hussien mohamed abdullah sharaf" userId="1d57972a-8c62-4efb-b106-ffe225cee9ae" providerId="ADAL" clId="{A59B3D8A-BA4E-412B-BAB8-9DD027038800}" dt="2023-01-31T21:10:39.489" v="68" actId="20577"/>
        <pc:sldMkLst>
          <pc:docMk/>
          <pc:sldMk cId="0" sldId="272"/>
        </pc:sldMkLst>
        <pc:spChg chg="mod">
          <ac:chgData name="hussien mohamed abdullah sharaf" userId="1d57972a-8c62-4efb-b106-ffe225cee9ae" providerId="ADAL" clId="{A59B3D8A-BA4E-412B-BAB8-9DD027038800}" dt="2023-01-31T21:10:39.489" v="68" actId="20577"/>
          <ac:spMkLst>
            <pc:docMk/>
            <pc:sldMk cId="0" sldId="272"/>
            <ac:spMk id="10" creationId="{00000000-0000-0000-0000-000000000000}"/>
          </ac:spMkLst>
        </pc:spChg>
        <pc:spChg chg="mod">
          <ac:chgData name="hussien mohamed abdullah sharaf" userId="1d57972a-8c62-4efb-b106-ffe225cee9ae" providerId="ADAL" clId="{A59B3D8A-BA4E-412B-BAB8-9DD027038800}" dt="2023-01-31T21:03:32.342" v="45" actId="207"/>
          <ac:spMkLst>
            <pc:docMk/>
            <pc:sldMk cId="0" sldId="272"/>
            <ac:spMk id="11" creationId="{50CECBDA-05A9-43CC-95D2-319B9AB39A08}"/>
          </ac:spMkLst>
        </pc:spChg>
      </pc:sldChg>
      <pc:sldChg chg="modSp del mod">
        <pc:chgData name="hussien mohamed abdullah sharaf" userId="1d57972a-8c62-4efb-b106-ffe225cee9ae" providerId="ADAL" clId="{A59B3D8A-BA4E-412B-BAB8-9DD027038800}" dt="2023-01-31T21:02:39.489" v="40" actId="2696"/>
        <pc:sldMkLst>
          <pc:docMk/>
          <pc:sldMk cId="2583959429" sldId="282"/>
        </pc:sldMkLst>
        <pc:spChg chg="mod">
          <ac:chgData name="hussien mohamed abdullah sharaf" userId="1d57972a-8c62-4efb-b106-ffe225cee9ae" providerId="ADAL" clId="{A59B3D8A-BA4E-412B-BAB8-9DD027038800}" dt="2023-01-31T21:01:27.144" v="17" actId="122"/>
          <ac:spMkLst>
            <pc:docMk/>
            <pc:sldMk cId="2583959429" sldId="282"/>
            <ac:spMk id="4" creationId="{00000000-0000-0000-0000-000000000000}"/>
          </ac:spMkLst>
        </pc:spChg>
      </pc:sldChg>
      <pc:sldChg chg="modSp add mod">
        <pc:chgData name="hussien mohamed abdullah sharaf" userId="1d57972a-8c62-4efb-b106-ffe225cee9ae" providerId="ADAL" clId="{A59B3D8A-BA4E-412B-BAB8-9DD027038800}" dt="2023-01-31T21:06:05.105" v="57" actId="1076"/>
        <pc:sldMkLst>
          <pc:docMk/>
          <pc:sldMk cId="2583959429" sldId="282"/>
        </pc:sldMkLst>
        <pc:spChg chg="mod">
          <ac:chgData name="hussien mohamed abdullah sharaf" userId="1d57972a-8c62-4efb-b106-ffe225cee9ae" providerId="ADAL" clId="{A59B3D8A-BA4E-412B-BAB8-9DD027038800}" dt="2023-01-31T21:06:05.105" v="57" actId="1076"/>
          <ac:spMkLst>
            <pc:docMk/>
            <pc:sldMk cId="2583959429" sldId="282"/>
            <ac:spMk id="4" creationId="{00000000-0000-0000-0000-000000000000}"/>
          </ac:spMkLst>
        </pc:spChg>
      </pc:sldChg>
      <pc:sldChg chg="modSp add del mod ord">
        <pc:chgData name="hussien mohamed abdullah sharaf" userId="1d57972a-8c62-4efb-b106-ffe225cee9ae" providerId="ADAL" clId="{A59B3D8A-BA4E-412B-BAB8-9DD027038800}" dt="2023-01-31T21:03:56.732" v="49" actId="2696"/>
        <pc:sldMkLst>
          <pc:docMk/>
          <pc:sldMk cId="4018114555" sldId="282"/>
        </pc:sldMkLst>
        <pc:spChg chg="mod">
          <ac:chgData name="hussien mohamed abdullah sharaf" userId="1d57972a-8c62-4efb-b106-ffe225cee9ae" providerId="ADAL" clId="{A59B3D8A-BA4E-412B-BAB8-9DD027038800}" dt="2023-01-31T21:02:57.343" v="43"/>
          <ac:spMkLst>
            <pc:docMk/>
            <pc:sldMk cId="4018114555" sldId="282"/>
            <ac:spMk id="4" creationId="{00000000-0000-0000-0000-000000000000}"/>
          </ac:spMkLst>
        </pc:spChg>
      </pc:sldChg>
      <pc:sldChg chg="add">
        <pc:chgData name="hussien mohamed abdullah sharaf" userId="1d57972a-8c62-4efb-b106-ffe225cee9ae" providerId="ADAL" clId="{A59B3D8A-BA4E-412B-BAB8-9DD027038800}" dt="2023-01-31T21:02:43.882" v="41"/>
        <pc:sldMkLst>
          <pc:docMk/>
          <pc:sldMk cId="2303973286" sldId="284"/>
        </pc:sldMkLst>
      </pc:sldChg>
      <pc:sldChg chg="modSp add del mod">
        <pc:chgData name="hussien mohamed abdullah sharaf" userId="1d57972a-8c62-4efb-b106-ffe225cee9ae" providerId="ADAL" clId="{A59B3D8A-BA4E-412B-BAB8-9DD027038800}" dt="2023-01-31T21:02:39.489" v="40" actId="2696"/>
        <pc:sldMkLst>
          <pc:docMk/>
          <pc:sldMk cId="2303973286" sldId="284"/>
        </pc:sldMkLst>
        <pc:spChg chg="mod">
          <ac:chgData name="hussien mohamed abdullah sharaf" userId="1d57972a-8c62-4efb-b106-ffe225cee9ae" providerId="ADAL" clId="{A59B3D8A-BA4E-412B-BAB8-9DD027038800}" dt="2023-01-31T20:59:26.944" v="2" actId="27636"/>
          <ac:spMkLst>
            <pc:docMk/>
            <pc:sldMk cId="2303973286" sldId="284"/>
            <ac:spMk id="2" creationId="{00000000-0000-0000-0000-000000000000}"/>
          </ac:spMkLst>
        </pc:spChg>
      </pc:sldChg>
      <pc:sldChg chg="add del">
        <pc:chgData name="hussien mohamed abdullah sharaf" userId="1d57972a-8c62-4efb-b106-ffe225cee9ae" providerId="ADAL" clId="{A59B3D8A-BA4E-412B-BAB8-9DD027038800}" dt="2023-01-31T21:02:39.489" v="40" actId="2696"/>
        <pc:sldMkLst>
          <pc:docMk/>
          <pc:sldMk cId="3684071326" sldId="285"/>
        </pc:sldMkLst>
      </pc:sldChg>
      <pc:sldChg chg="add">
        <pc:chgData name="hussien mohamed abdullah sharaf" userId="1d57972a-8c62-4efb-b106-ffe225cee9ae" providerId="ADAL" clId="{A59B3D8A-BA4E-412B-BAB8-9DD027038800}" dt="2023-01-31T21:02:43.882" v="41"/>
        <pc:sldMkLst>
          <pc:docMk/>
          <pc:sldMk cId="3684071326" sldId="285"/>
        </pc:sldMkLst>
      </pc:sldChg>
      <pc:sldChg chg="delSp modSp add mod">
        <pc:chgData name="hussien mohamed abdullah sharaf" userId="1d57972a-8c62-4efb-b106-ffe225cee9ae" providerId="ADAL" clId="{A59B3D8A-BA4E-412B-BAB8-9DD027038800}" dt="2023-01-31T21:05:57.514" v="56" actId="1076"/>
        <pc:sldMkLst>
          <pc:docMk/>
          <pc:sldMk cId="862448186" sldId="286"/>
        </pc:sldMkLst>
        <pc:spChg chg="del">
          <ac:chgData name="hussien mohamed abdullah sharaf" userId="1d57972a-8c62-4efb-b106-ffe225cee9ae" providerId="ADAL" clId="{A59B3D8A-BA4E-412B-BAB8-9DD027038800}" dt="2023-01-31T21:05:52.029" v="55" actId="478"/>
          <ac:spMkLst>
            <pc:docMk/>
            <pc:sldMk cId="862448186" sldId="286"/>
            <ac:spMk id="5" creationId="{00000000-0000-0000-0000-000000000000}"/>
          </ac:spMkLst>
        </pc:spChg>
        <pc:spChg chg="mod">
          <ac:chgData name="hussien mohamed abdullah sharaf" userId="1d57972a-8c62-4efb-b106-ffe225cee9ae" providerId="ADAL" clId="{A59B3D8A-BA4E-412B-BAB8-9DD027038800}" dt="2023-01-31T21:05:57.514" v="56" actId="1076"/>
          <ac:spMkLst>
            <pc:docMk/>
            <pc:sldMk cId="862448186" sldId="286"/>
            <ac:spMk id="7" creationId="{00000000-0000-0000-0000-000000000000}"/>
          </ac:spMkLst>
        </pc:spChg>
      </pc:sldChg>
      <pc:sldChg chg="add del">
        <pc:chgData name="hussien mohamed abdullah sharaf" userId="1d57972a-8c62-4efb-b106-ffe225cee9ae" providerId="ADAL" clId="{A59B3D8A-BA4E-412B-BAB8-9DD027038800}" dt="2023-01-31T21:02:39.489" v="40" actId="2696"/>
        <pc:sldMkLst>
          <pc:docMk/>
          <pc:sldMk cId="862448186" sldId="286"/>
        </pc:sldMkLst>
      </pc:sldChg>
      <pc:sldChg chg="add">
        <pc:chgData name="hussien mohamed abdullah sharaf" userId="1d57972a-8c62-4efb-b106-ffe225cee9ae" providerId="ADAL" clId="{A59B3D8A-BA4E-412B-BAB8-9DD027038800}" dt="2023-01-31T21:02:43.882" v="41"/>
        <pc:sldMkLst>
          <pc:docMk/>
          <pc:sldMk cId="1160031504" sldId="287"/>
        </pc:sldMkLst>
      </pc:sldChg>
      <pc:sldChg chg="add del">
        <pc:chgData name="hussien mohamed abdullah sharaf" userId="1d57972a-8c62-4efb-b106-ffe225cee9ae" providerId="ADAL" clId="{A59B3D8A-BA4E-412B-BAB8-9DD027038800}" dt="2023-01-31T21:02:39.489" v="40" actId="2696"/>
        <pc:sldMkLst>
          <pc:docMk/>
          <pc:sldMk cId="1160031504" sldId="287"/>
        </pc:sldMkLst>
      </pc:sldChg>
      <pc:sldChg chg="add">
        <pc:chgData name="hussien mohamed abdullah sharaf" userId="1d57972a-8c62-4efb-b106-ffe225cee9ae" providerId="ADAL" clId="{A59B3D8A-BA4E-412B-BAB8-9DD027038800}" dt="2023-01-31T21:02:43.882" v="41"/>
        <pc:sldMkLst>
          <pc:docMk/>
          <pc:sldMk cId="3625414008" sldId="288"/>
        </pc:sldMkLst>
      </pc:sldChg>
      <pc:sldChg chg="add del">
        <pc:chgData name="hussien mohamed abdullah sharaf" userId="1d57972a-8c62-4efb-b106-ffe225cee9ae" providerId="ADAL" clId="{A59B3D8A-BA4E-412B-BAB8-9DD027038800}" dt="2023-01-31T21:02:39.489" v="40" actId="2696"/>
        <pc:sldMkLst>
          <pc:docMk/>
          <pc:sldMk cId="3625414008" sldId="288"/>
        </pc:sldMkLst>
      </pc:sldChg>
      <pc:sldChg chg="add">
        <pc:chgData name="hussien mohamed abdullah sharaf" userId="1d57972a-8c62-4efb-b106-ffe225cee9ae" providerId="ADAL" clId="{A59B3D8A-BA4E-412B-BAB8-9DD027038800}" dt="2023-01-31T21:02:43.882" v="41"/>
        <pc:sldMkLst>
          <pc:docMk/>
          <pc:sldMk cId="3925469965" sldId="289"/>
        </pc:sldMkLst>
      </pc:sldChg>
      <pc:sldChg chg="add del">
        <pc:chgData name="hussien mohamed abdullah sharaf" userId="1d57972a-8c62-4efb-b106-ffe225cee9ae" providerId="ADAL" clId="{A59B3D8A-BA4E-412B-BAB8-9DD027038800}" dt="2023-01-31T21:02:39.489" v="40" actId="2696"/>
        <pc:sldMkLst>
          <pc:docMk/>
          <pc:sldMk cId="3925469965" sldId="289"/>
        </pc:sldMkLst>
      </pc:sldChg>
      <pc:sldChg chg="add">
        <pc:chgData name="hussien mohamed abdullah sharaf" userId="1d57972a-8c62-4efb-b106-ffe225cee9ae" providerId="ADAL" clId="{A59B3D8A-BA4E-412B-BAB8-9DD027038800}" dt="2023-01-31T21:02:43.882" v="41"/>
        <pc:sldMkLst>
          <pc:docMk/>
          <pc:sldMk cId="3066908839" sldId="290"/>
        </pc:sldMkLst>
      </pc:sldChg>
      <pc:sldChg chg="add del">
        <pc:chgData name="hussien mohamed abdullah sharaf" userId="1d57972a-8c62-4efb-b106-ffe225cee9ae" providerId="ADAL" clId="{A59B3D8A-BA4E-412B-BAB8-9DD027038800}" dt="2023-01-31T21:02:39.489" v="40" actId="2696"/>
        <pc:sldMkLst>
          <pc:docMk/>
          <pc:sldMk cId="3066908839" sldId="290"/>
        </pc:sldMkLst>
      </pc:sldChg>
      <pc:sldChg chg="add">
        <pc:chgData name="hussien mohamed abdullah sharaf" userId="1d57972a-8c62-4efb-b106-ffe225cee9ae" providerId="ADAL" clId="{A59B3D8A-BA4E-412B-BAB8-9DD027038800}" dt="2023-01-31T21:02:43.882" v="41"/>
        <pc:sldMkLst>
          <pc:docMk/>
          <pc:sldMk cId="2199750966" sldId="291"/>
        </pc:sldMkLst>
      </pc:sldChg>
      <pc:sldChg chg="add del">
        <pc:chgData name="hussien mohamed abdullah sharaf" userId="1d57972a-8c62-4efb-b106-ffe225cee9ae" providerId="ADAL" clId="{A59B3D8A-BA4E-412B-BAB8-9DD027038800}" dt="2023-01-31T21:02:39.489" v="40" actId="2696"/>
        <pc:sldMkLst>
          <pc:docMk/>
          <pc:sldMk cId="2199750966" sldId="291"/>
        </pc:sldMkLst>
      </pc:sldChg>
      <pc:sldChg chg="add del">
        <pc:chgData name="hussien mohamed abdullah sharaf" userId="1d57972a-8c62-4efb-b106-ffe225cee9ae" providerId="ADAL" clId="{A59B3D8A-BA4E-412B-BAB8-9DD027038800}" dt="2023-01-31T21:02:39.489" v="40" actId="2696"/>
        <pc:sldMkLst>
          <pc:docMk/>
          <pc:sldMk cId="3620486659" sldId="292"/>
        </pc:sldMkLst>
      </pc:sldChg>
      <pc:sldChg chg="add">
        <pc:chgData name="hussien mohamed abdullah sharaf" userId="1d57972a-8c62-4efb-b106-ffe225cee9ae" providerId="ADAL" clId="{A59B3D8A-BA4E-412B-BAB8-9DD027038800}" dt="2023-01-31T21:02:43.882" v="41"/>
        <pc:sldMkLst>
          <pc:docMk/>
          <pc:sldMk cId="3620486659" sldId="292"/>
        </pc:sldMkLst>
      </pc:sldChg>
      <pc:sldChg chg="add">
        <pc:chgData name="hussien mohamed abdullah sharaf" userId="1d57972a-8c62-4efb-b106-ffe225cee9ae" providerId="ADAL" clId="{A59B3D8A-BA4E-412B-BAB8-9DD027038800}" dt="2023-01-31T21:02:43.882" v="41"/>
        <pc:sldMkLst>
          <pc:docMk/>
          <pc:sldMk cId="2193006454" sldId="293"/>
        </pc:sldMkLst>
      </pc:sldChg>
      <pc:sldChg chg="add del">
        <pc:chgData name="hussien mohamed abdullah sharaf" userId="1d57972a-8c62-4efb-b106-ffe225cee9ae" providerId="ADAL" clId="{A59B3D8A-BA4E-412B-BAB8-9DD027038800}" dt="2023-01-31T21:02:39.489" v="40" actId="2696"/>
        <pc:sldMkLst>
          <pc:docMk/>
          <pc:sldMk cId="2193006454" sldId="293"/>
        </pc:sldMkLst>
      </pc:sldChg>
      <pc:sldChg chg="add">
        <pc:chgData name="hussien mohamed abdullah sharaf" userId="1d57972a-8c62-4efb-b106-ffe225cee9ae" providerId="ADAL" clId="{A59B3D8A-BA4E-412B-BAB8-9DD027038800}" dt="2023-01-31T20:59:26.566" v="1"/>
        <pc:sldMkLst>
          <pc:docMk/>
          <pc:sldMk cId="0" sldId="294"/>
        </pc:sldMkLst>
      </pc:sldChg>
      <pc:sldChg chg="modSp add mod">
        <pc:chgData name="hussien mohamed abdullah sharaf" userId="1d57972a-8c62-4efb-b106-ffe225cee9ae" providerId="ADAL" clId="{A59B3D8A-BA4E-412B-BAB8-9DD027038800}" dt="2023-01-31T21:05:45.048" v="54" actId="20577"/>
        <pc:sldMkLst>
          <pc:docMk/>
          <pc:sldMk cId="924137514" sldId="295"/>
        </pc:sldMkLst>
        <pc:spChg chg="mod">
          <ac:chgData name="hussien mohamed abdullah sharaf" userId="1d57972a-8c62-4efb-b106-ffe225cee9ae" providerId="ADAL" clId="{A59B3D8A-BA4E-412B-BAB8-9DD027038800}" dt="2023-01-31T21:05:45.048" v="54" actId="20577"/>
          <ac:spMkLst>
            <pc:docMk/>
            <pc:sldMk cId="924137514" sldId="29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3B816-26FD-4242-8177-F101EE5E6BD6}" type="datetimeFigureOut">
              <a:rPr lang="en-US" smtClean="0"/>
              <a:pPr/>
              <a:t>31-Jan-23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52C05-D8C4-48C3-BC40-7D52C348EC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C9FD08-F52B-4366-8D97-48EC61ED871E}" type="slidenum">
              <a:rPr lang="en-US" smtClean="0"/>
              <a:pPr/>
              <a:t>3</a:t>
            </a:fld>
            <a:endParaRPr lang="en-US"/>
          </a:p>
        </p:txBody>
      </p:sp>
    </p:spTree>
    <p:extLst>
      <p:ext uri="{BB962C8B-B14F-4D97-AF65-F5344CB8AC3E}">
        <p14:creationId xmlns:p14="http://schemas.microsoft.com/office/powerpoint/2010/main" val="392864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A52C05-D8C4-48C3-BC40-7D52C348EC43}"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A52C05-D8C4-48C3-BC40-7D52C348EC43}"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A52C05-D8C4-48C3-BC40-7D52C348EC43}"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637BB6B-EE1B-48FB-8575-0D55C373DE88}" type="datetimeFigureOut">
              <a:rPr lang="en-US" smtClean="0"/>
              <a:pPr/>
              <a:t>31-Jan-23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31-Jan-23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31-Jan-23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31-Jan-23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31-Jan-23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31-Jan-23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31-Jan-23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E637BB6B-EE1B-48FB-8575-0D55C373DE88}" type="datetimeFigureOut">
              <a:rPr lang="en-US" smtClean="0"/>
              <a:pPr/>
              <a:t>31-Jan-23</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31-Jan-23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31-Jan-23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637BB6B-EE1B-48FB-8575-0D55C373DE88}" type="datetimeFigureOut">
              <a:rPr lang="en-US" smtClean="0"/>
              <a:pPr/>
              <a:t>31-Jan-23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31-Jan-23</a:t>
            </a:fld>
            <a:endParaRPr lang="en-US" sz="100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odeproject.com/Articles/10111/Enigma-emulator-in-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Std" pitchFamily="50" charset="0"/>
              </a:rPr>
              <a:t> M. Sharaf</a:t>
            </a:r>
          </a:p>
        </p:txBody>
      </p:sp>
      <p:sp>
        <p:nvSpPr>
          <p:cNvPr id="10" name="Title 1"/>
          <p:cNvSpPr txBox="1">
            <a:spLocks/>
          </p:cNvSpPr>
          <p:nvPr/>
        </p:nvSpPr>
        <p:spPr>
          <a:xfrm>
            <a:off x="304800" y="3581400"/>
            <a:ext cx="7543800" cy="1219200"/>
          </a:xfrm>
          <a:prstGeom prst="rect">
            <a:avLst/>
          </a:prstGeom>
        </p:spPr>
        <p:txBody>
          <a:bodyPr vert="horz" anchor="b">
            <a:normAutofit fontScale="92500" lnSpcReduction="10000"/>
          </a:bodyPr>
          <a:lstStyle/>
          <a:p>
            <a:pPr lvl="0"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Lecture 3 Transposition  &amp; Rotor Machine</a:t>
            </a:r>
          </a:p>
        </p:txBody>
      </p:sp>
      <p:sp>
        <p:nvSpPr>
          <p:cNvPr id="8" name="Title 1">
            <a:extLst>
              <a:ext uri="{FF2B5EF4-FFF2-40B4-BE49-F238E27FC236}">
                <a16:creationId xmlns:a16="http://schemas.microsoft.com/office/drawing/2014/main" id="{653966CA-47C4-4C0C-A569-56AB4C71BC83}"/>
              </a:ext>
            </a:extLst>
          </p:cNvPr>
          <p:cNvSpPr txBox="1">
            <a:spLocks/>
          </p:cNvSpPr>
          <p:nvPr/>
        </p:nvSpPr>
        <p:spPr>
          <a:xfrm>
            <a:off x="685800" y="2133600"/>
            <a:ext cx="7851648" cy="1600200"/>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algn="ctr">
              <a:defRPr/>
            </a:pPr>
            <a:r>
              <a:rPr lang="en-US" sz="6600" b="1" cap="all"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38100" dist="38100" dir="2700000" algn="tl">
                    <a:srgbClr val="000000">
                      <a:alpha val="43137"/>
                    </a:srgbClr>
                  </a:outerShdw>
                </a:effectLst>
                <a:latin typeface="Franklin Gothic Book"/>
                <a:ea typeface="+mj-ea"/>
                <a:cs typeface="+mj-cs"/>
              </a:rPr>
              <a:t>Introduction to Computer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11" name="Rectangle 10">
            <a:extLst>
              <a:ext uri="{FF2B5EF4-FFF2-40B4-BE49-F238E27FC236}">
                <a16:creationId xmlns:a16="http://schemas.microsoft.com/office/drawing/2014/main" id="{50CECBDA-05A9-43CC-95D2-319B9AB39A08}"/>
              </a:ext>
            </a:extLst>
          </p:cNvPr>
          <p:cNvSpPr/>
          <p:nvPr/>
        </p:nvSpPr>
        <p:spPr>
          <a:xfrm>
            <a:off x="6096000" y="4477434"/>
            <a:ext cx="16764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Book Antiqua" pitchFamily="18" charset="0"/>
              </a:rPr>
              <a:t>CS471</a:t>
            </a:r>
          </a:p>
        </p:txBody>
      </p:sp>
      <p:pic>
        <p:nvPicPr>
          <p:cNvPr id="12" name="Picture 11">
            <a:extLst>
              <a:ext uri="{FF2B5EF4-FFF2-40B4-BE49-F238E27FC236}">
                <a16:creationId xmlns:a16="http://schemas.microsoft.com/office/drawing/2014/main" id="{D30048E4-7AD8-43E9-8D1A-F6592B80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3" name="Picture 12">
            <a:extLst>
              <a:ext uri="{FF2B5EF4-FFF2-40B4-BE49-F238E27FC236}">
                <a16:creationId xmlns:a16="http://schemas.microsoft.com/office/drawing/2014/main" id="{B783A5F3-659E-46B2-B569-B7E0664179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rmAutofit fontScale="90000"/>
          </a:bodyPr>
          <a:lstStyle/>
          <a:p>
            <a:r>
              <a:rPr lang="en-US" dirty="0"/>
              <a:t>Columnar Transposition algorithm parameters</a:t>
            </a:r>
          </a:p>
        </p:txBody>
      </p:sp>
      <p:sp>
        <p:nvSpPr>
          <p:cNvPr id="3" name="Content Placeholder 2"/>
          <p:cNvSpPr>
            <a:spLocks noGrp="1"/>
          </p:cNvSpPr>
          <p:nvPr>
            <p:ph idx="1"/>
          </p:nvPr>
        </p:nvSpPr>
        <p:spPr/>
        <p:txBody>
          <a:bodyPr/>
          <a:lstStyle/>
          <a:p>
            <a:r>
              <a:rPr lang="en-US" dirty="0"/>
              <a:t>Row Transposition encryption:</a:t>
            </a:r>
          </a:p>
          <a:p>
            <a:pPr marL="962406" lvl="1" indent="-514350">
              <a:buFont typeface="+mj-lt"/>
              <a:buAutoNum type="arabicPeriod"/>
            </a:pPr>
            <a:r>
              <a:rPr lang="en-US" dirty="0"/>
              <a:t>Key  (k) </a:t>
            </a:r>
          </a:p>
          <a:p>
            <a:pPr marL="962406" lvl="1" indent="-514350">
              <a:buFont typeface="+mj-lt"/>
              <a:buAutoNum type="arabicPeriod"/>
            </a:pPr>
            <a:r>
              <a:rPr lang="en-US" dirty="0"/>
              <a:t>Plaintext (p)</a:t>
            </a:r>
          </a:p>
          <a:p>
            <a:r>
              <a:rPr lang="en-US" dirty="0"/>
              <a:t>Row Transposition decryption:</a:t>
            </a:r>
          </a:p>
          <a:p>
            <a:pPr marL="962406" lvl="1" indent="-514350">
              <a:buFont typeface="+mj-lt"/>
              <a:buAutoNum type="arabicPeriod"/>
            </a:pPr>
            <a:r>
              <a:rPr lang="en-US" dirty="0"/>
              <a:t>Key  (k)</a:t>
            </a:r>
          </a:p>
          <a:p>
            <a:pPr marL="962406" lvl="1" indent="-514350">
              <a:buFont typeface="+mj-lt"/>
              <a:buAutoNum type="arabicPeriod"/>
            </a:pPr>
            <a:r>
              <a:rPr lang="en-US" dirty="0" err="1"/>
              <a:t>Ciphertext</a:t>
            </a:r>
            <a:r>
              <a:rPr lang="en-US" dirty="0"/>
              <a:t> (c)</a:t>
            </a:r>
          </a:p>
          <a:p>
            <a:endParaRPr lang="en-US" dirty="0"/>
          </a:p>
        </p:txBody>
      </p:sp>
      <p:sp>
        <p:nvSpPr>
          <p:cNvPr id="4"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116003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Autofit/>
          </a:bodyPr>
          <a:lstStyle/>
          <a:p>
            <a:r>
              <a:rPr lang="en-US" dirty="0"/>
              <a:t>Columnar Transposition algorithm</a:t>
            </a:r>
          </a:p>
        </p:txBody>
      </p:sp>
      <p:sp>
        <p:nvSpPr>
          <p:cNvPr id="3" name="Content Placeholder 2"/>
          <p:cNvSpPr>
            <a:spLocks noGrp="1"/>
          </p:cNvSpPr>
          <p:nvPr>
            <p:ph idx="1"/>
          </p:nvPr>
        </p:nvSpPr>
        <p:spPr>
          <a:xfrm>
            <a:off x="228600" y="1295400"/>
            <a:ext cx="8686800" cy="5181600"/>
          </a:xfrm>
        </p:spPr>
        <p:txBody>
          <a:bodyPr>
            <a:noAutofit/>
          </a:bodyPr>
          <a:lstStyle/>
          <a:p>
            <a:r>
              <a:rPr lang="en-US" u="sng" dirty="0"/>
              <a:t>Encryption:</a:t>
            </a:r>
          </a:p>
          <a:p>
            <a:pPr marL="852678" lvl="1" indent="-514350">
              <a:buFont typeface="+mj-lt"/>
              <a:buAutoNum type="arabicPeriod"/>
            </a:pPr>
            <a:r>
              <a:rPr lang="en-US" sz="3200" dirty="0"/>
              <a:t>Write letters of plaintext message (p) out into rows over number of columns = key length.</a:t>
            </a:r>
          </a:p>
          <a:p>
            <a:pPr marL="852678" lvl="1" indent="-514350">
              <a:buFont typeface="+mj-lt"/>
              <a:buAutoNum type="arabicPeriod"/>
            </a:pPr>
            <a:r>
              <a:rPr lang="en-US" sz="3200" dirty="0"/>
              <a:t>If there are empty cells fill them with a special character or symbol.</a:t>
            </a:r>
          </a:p>
          <a:p>
            <a:pPr marL="852678" lvl="1" indent="-514350">
              <a:buFont typeface="+mj-lt"/>
              <a:buAutoNum type="arabicPeriod"/>
            </a:pPr>
            <a:r>
              <a:rPr lang="en-US" sz="3200" dirty="0"/>
              <a:t>Reorder the columns according to the key (k).</a:t>
            </a:r>
          </a:p>
          <a:p>
            <a:pPr marL="852678" lvl="1" indent="-514350">
              <a:buFont typeface="+mj-lt"/>
              <a:buAutoNum type="arabicPeriod"/>
            </a:pPr>
            <a:r>
              <a:rPr lang="en-US" sz="3200" dirty="0"/>
              <a:t>And then read off as a sequence of rows. </a:t>
            </a:r>
          </a:p>
        </p:txBody>
      </p:sp>
      <p:sp>
        <p:nvSpPr>
          <p:cNvPr id="4"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362541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Autofit/>
          </a:bodyPr>
          <a:lstStyle/>
          <a:p>
            <a:r>
              <a:rPr lang="en-US" dirty="0"/>
              <a:t>Columnar Transposition algorithm</a:t>
            </a:r>
          </a:p>
        </p:txBody>
      </p:sp>
      <p:sp>
        <p:nvSpPr>
          <p:cNvPr id="3" name="Content Placeholder 2"/>
          <p:cNvSpPr>
            <a:spLocks noGrp="1"/>
          </p:cNvSpPr>
          <p:nvPr>
            <p:ph idx="1"/>
          </p:nvPr>
        </p:nvSpPr>
        <p:spPr>
          <a:xfrm>
            <a:off x="152400" y="1066800"/>
            <a:ext cx="8839200" cy="5334000"/>
          </a:xfrm>
        </p:spPr>
        <p:txBody>
          <a:bodyPr>
            <a:noAutofit/>
          </a:bodyPr>
          <a:lstStyle/>
          <a:p>
            <a:r>
              <a:rPr lang="en-US" u="sng" dirty="0"/>
              <a:t>Decryption:</a:t>
            </a:r>
            <a:endParaRPr lang="en-US" dirty="0"/>
          </a:p>
          <a:p>
            <a:pPr marL="852678" lvl="1" indent="-514350">
              <a:buFont typeface="+mj-lt"/>
              <a:buAutoNum type="arabicPeriod"/>
            </a:pPr>
            <a:r>
              <a:rPr lang="en-US" sz="3200" dirty="0"/>
              <a:t>Construct a table with number of columns = key length, and number of rows =</a:t>
            </a:r>
          </a:p>
          <a:p>
            <a:pPr marL="852678" lvl="1" indent="-514350">
              <a:buNone/>
            </a:pPr>
            <a:r>
              <a:rPr lang="en-US" sz="3200" dirty="0"/>
              <a:t>	</a:t>
            </a:r>
            <a:r>
              <a:rPr lang="en-US" sz="3200" dirty="0" err="1"/>
              <a:t>ciphertext</a:t>
            </a:r>
            <a:r>
              <a:rPr lang="en-US" sz="3200" dirty="0"/>
              <a:t> length/number of columns.</a:t>
            </a:r>
          </a:p>
          <a:p>
            <a:pPr marL="852678" lvl="1" indent="-514350">
              <a:buFont typeface="+mj-lt"/>
              <a:buAutoNum type="arabicPeriod" startAt="2"/>
            </a:pPr>
            <a:r>
              <a:rPr lang="en-US" sz="3200" dirty="0"/>
              <a:t>Split the </a:t>
            </a:r>
            <a:r>
              <a:rPr lang="en-US" sz="3200" dirty="0" err="1"/>
              <a:t>ciphertext</a:t>
            </a:r>
            <a:r>
              <a:rPr lang="en-US" sz="3200" dirty="0"/>
              <a:t> message into equivalent words each with length =  the number of rows.</a:t>
            </a:r>
          </a:p>
        </p:txBody>
      </p:sp>
      <p:sp>
        <p:nvSpPr>
          <p:cNvPr id="4"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392546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Autofit/>
          </a:bodyPr>
          <a:lstStyle/>
          <a:p>
            <a:r>
              <a:rPr lang="en-US" dirty="0"/>
              <a:t>Columnar Transposition algorithm</a:t>
            </a:r>
          </a:p>
        </p:txBody>
      </p:sp>
      <p:sp>
        <p:nvSpPr>
          <p:cNvPr id="3" name="Content Placeholder 2"/>
          <p:cNvSpPr>
            <a:spLocks noGrp="1"/>
          </p:cNvSpPr>
          <p:nvPr>
            <p:ph idx="1"/>
          </p:nvPr>
        </p:nvSpPr>
        <p:spPr>
          <a:xfrm>
            <a:off x="152400" y="1066800"/>
            <a:ext cx="8839200" cy="5334000"/>
          </a:xfrm>
        </p:spPr>
        <p:txBody>
          <a:bodyPr>
            <a:noAutofit/>
          </a:bodyPr>
          <a:lstStyle/>
          <a:p>
            <a:r>
              <a:rPr lang="en-US" u="sng" dirty="0"/>
              <a:t>Continue Decryption:</a:t>
            </a:r>
            <a:endParaRPr lang="en-US" dirty="0"/>
          </a:p>
          <a:p>
            <a:pPr marL="852678" lvl="1" indent="-514350">
              <a:buFont typeface="+mj-lt"/>
              <a:buAutoNum type="arabicPeriod" startAt="3"/>
            </a:pPr>
            <a:r>
              <a:rPr lang="en-US" sz="3200" dirty="0"/>
              <a:t>Reorder the words according to the key (k).</a:t>
            </a:r>
          </a:p>
          <a:p>
            <a:pPr marL="852678" lvl="1" indent="-514350">
              <a:buFont typeface="+mj-lt"/>
              <a:buAutoNum type="arabicPeriod" startAt="3"/>
            </a:pPr>
            <a:r>
              <a:rPr lang="en-US" sz="3200" dirty="0"/>
              <a:t>Write down each word’s letters into a column in sequence. </a:t>
            </a:r>
          </a:p>
          <a:p>
            <a:pPr marL="852678" lvl="1" indent="-514350">
              <a:buFont typeface="+mj-lt"/>
              <a:buAutoNum type="arabicPeriod" startAt="3"/>
            </a:pPr>
            <a:r>
              <a:rPr lang="en-US" sz="3200" dirty="0"/>
              <a:t>And then read off the message row by row to get the plain text.</a:t>
            </a:r>
          </a:p>
        </p:txBody>
      </p:sp>
      <p:sp>
        <p:nvSpPr>
          <p:cNvPr id="4"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306690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704772" y="2086428"/>
            <a:ext cx="3048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7467600" cy="1417638"/>
          </a:xfrm>
        </p:spPr>
        <p:txBody>
          <a:bodyPr/>
          <a:lstStyle/>
          <a:p>
            <a:r>
              <a:rPr lang="en-US" dirty="0"/>
              <a:t>Example</a:t>
            </a:r>
          </a:p>
        </p:txBody>
      </p:sp>
      <p:sp>
        <p:nvSpPr>
          <p:cNvPr id="3" name="Content Placeholder 2"/>
          <p:cNvSpPr>
            <a:spLocks noGrp="1"/>
          </p:cNvSpPr>
          <p:nvPr>
            <p:ph idx="1"/>
          </p:nvPr>
        </p:nvSpPr>
        <p:spPr>
          <a:xfrm>
            <a:off x="457200" y="1066800"/>
            <a:ext cx="8153400" cy="5059363"/>
          </a:xfrm>
        </p:spPr>
        <p:txBody>
          <a:bodyPr>
            <a:normAutofit/>
          </a:bodyPr>
          <a:lstStyle/>
          <a:p>
            <a:r>
              <a:rPr lang="en-US" dirty="0"/>
              <a:t>Encrypt plaintext "</a:t>
            </a:r>
            <a:r>
              <a:rPr lang="en-US" b="1" dirty="0"/>
              <a:t>attack postponed until two am</a:t>
            </a:r>
            <a:r>
              <a:rPr lang="en-US" dirty="0"/>
              <a:t>“ Using key  = 4312567 </a:t>
            </a:r>
          </a:p>
          <a:p>
            <a:endParaRPr lang="en-US" dirty="0"/>
          </a:p>
          <a:p>
            <a:endParaRPr lang="en-US" dirty="0"/>
          </a:p>
          <a:p>
            <a:endParaRPr lang="en-US" dirty="0"/>
          </a:p>
          <a:p>
            <a:endParaRPr lang="en-US" dirty="0"/>
          </a:p>
          <a:p>
            <a:r>
              <a:rPr lang="en-US" sz="2000" dirty="0"/>
              <a:t>Note: I used letter “z” to complete empty places of the table, it could be any other letter or symbol.</a:t>
            </a:r>
            <a:endParaRPr lang="en-US" sz="2400" dirty="0"/>
          </a:p>
          <a:p>
            <a:pPr>
              <a:buNone/>
            </a:pPr>
            <a:r>
              <a:rPr lang="en-US" dirty="0"/>
              <a:t> </a:t>
            </a:r>
          </a:p>
        </p:txBody>
      </p:sp>
      <p:graphicFrame>
        <p:nvGraphicFramePr>
          <p:cNvPr id="4" name="Table 3"/>
          <p:cNvGraphicFramePr>
            <a:graphicFrameLocks noGrp="1"/>
          </p:cNvGraphicFramePr>
          <p:nvPr/>
        </p:nvGraphicFramePr>
        <p:xfrm>
          <a:off x="2514598" y="2590800"/>
          <a:ext cx="3810002" cy="1483360"/>
        </p:xfrm>
        <a:graphic>
          <a:graphicData uri="http://schemas.openxmlformats.org/drawingml/2006/table">
            <a:tbl>
              <a:tblPr firstRow="1" bandRow="1">
                <a:tableStyleId>{69CF1AB2-1976-4502-BF36-3FF5EA218861}</a:tableStyleId>
              </a:tblPr>
              <a:tblGrid>
                <a:gridCol w="544286">
                  <a:extLst>
                    <a:ext uri="{9D8B030D-6E8A-4147-A177-3AD203B41FA5}">
                      <a16:colId xmlns:a16="http://schemas.microsoft.com/office/drawing/2014/main" val="20000"/>
                    </a:ext>
                  </a:extLst>
                </a:gridCol>
                <a:gridCol w="544286">
                  <a:extLst>
                    <a:ext uri="{9D8B030D-6E8A-4147-A177-3AD203B41FA5}">
                      <a16:colId xmlns:a16="http://schemas.microsoft.com/office/drawing/2014/main" val="20001"/>
                    </a:ext>
                  </a:extLst>
                </a:gridCol>
                <a:gridCol w="544286">
                  <a:extLst>
                    <a:ext uri="{9D8B030D-6E8A-4147-A177-3AD203B41FA5}">
                      <a16:colId xmlns:a16="http://schemas.microsoft.com/office/drawing/2014/main" val="20002"/>
                    </a:ext>
                  </a:extLst>
                </a:gridCol>
                <a:gridCol w="544286">
                  <a:extLst>
                    <a:ext uri="{9D8B030D-6E8A-4147-A177-3AD203B41FA5}">
                      <a16:colId xmlns:a16="http://schemas.microsoft.com/office/drawing/2014/main" val="20003"/>
                    </a:ext>
                  </a:extLst>
                </a:gridCol>
                <a:gridCol w="544286">
                  <a:extLst>
                    <a:ext uri="{9D8B030D-6E8A-4147-A177-3AD203B41FA5}">
                      <a16:colId xmlns:a16="http://schemas.microsoft.com/office/drawing/2014/main" val="20004"/>
                    </a:ext>
                  </a:extLst>
                </a:gridCol>
                <a:gridCol w="544286">
                  <a:extLst>
                    <a:ext uri="{9D8B030D-6E8A-4147-A177-3AD203B41FA5}">
                      <a16:colId xmlns:a16="http://schemas.microsoft.com/office/drawing/2014/main" val="20005"/>
                    </a:ext>
                  </a:extLst>
                </a:gridCol>
                <a:gridCol w="544286">
                  <a:extLst>
                    <a:ext uri="{9D8B030D-6E8A-4147-A177-3AD203B41FA5}">
                      <a16:colId xmlns:a16="http://schemas.microsoft.com/office/drawing/2014/main" val="20006"/>
                    </a:ext>
                  </a:extLst>
                </a:gridCol>
              </a:tblGrid>
              <a:tr h="370840">
                <a:tc>
                  <a:txBody>
                    <a:bodyPr/>
                    <a:lstStyle/>
                    <a:p>
                      <a:pPr algn="ctr"/>
                      <a:r>
                        <a:rPr lang="en-US" b="0" dirty="0"/>
                        <a:t>a</a:t>
                      </a:r>
                    </a:p>
                  </a:txBody>
                  <a:tcPr/>
                </a:tc>
                <a:tc>
                  <a:txBody>
                    <a:bodyPr/>
                    <a:lstStyle/>
                    <a:p>
                      <a:pPr algn="ctr"/>
                      <a:r>
                        <a:rPr lang="en-US" b="0" dirty="0"/>
                        <a:t>t</a:t>
                      </a:r>
                    </a:p>
                  </a:txBody>
                  <a:tcPr/>
                </a:tc>
                <a:tc>
                  <a:txBody>
                    <a:bodyPr/>
                    <a:lstStyle/>
                    <a:p>
                      <a:pPr algn="ctr"/>
                      <a:r>
                        <a:rPr lang="en-US" b="0" dirty="0"/>
                        <a:t>t</a:t>
                      </a:r>
                    </a:p>
                  </a:txBody>
                  <a:tcPr>
                    <a:solidFill>
                      <a:srgbClr val="FF0000"/>
                    </a:solidFill>
                  </a:tcPr>
                </a:tc>
                <a:tc>
                  <a:txBody>
                    <a:bodyPr/>
                    <a:lstStyle/>
                    <a:p>
                      <a:pPr algn="ctr"/>
                      <a:r>
                        <a:rPr lang="en-US" b="0" dirty="0"/>
                        <a:t>a</a:t>
                      </a:r>
                    </a:p>
                  </a:txBody>
                  <a:tcPr/>
                </a:tc>
                <a:tc>
                  <a:txBody>
                    <a:bodyPr/>
                    <a:lstStyle/>
                    <a:p>
                      <a:pPr algn="ctr"/>
                      <a:r>
                        <a:rPr lang="en-US" b="0" dirty="0"/>
                        <a:t>c</a:t>
                      </a:r>
                    </a:p>
                  </a:txBody>
                  <a:tcPr/>
                </a:tc>
                <a:tc>
                  <a:txBody>
                    <a:bodyPr/>
                    <a:lstStyle/>
                    <a:p>
                      <a:pPr algn="ctr"/>
                      <a:r>
                        <a:rPr lang="en-US" b="0" dirty="0"/>
                        <a:t>k</a:t>
                      </a:r>
                    </a:p>
                  </a:txBody>
                  <a:tcPr/>
                </a:tc>
                <a:tc>
                  <a:txBody>
                    <a:bodyPr/>
                    <a:lstStyle/>
                    <a:p>
                      <a:pPr algn="ctr"/>
                      <a:r>
                        <a:rPr lang="en-US" b="0" dirty="0"/>
                        <a:t>p</a:t>
                      </a:r>
                    </a:p>
                  </a:txBody>
                  <a:tcPr/>
                </a:tc>
                <a:extLst>
                  <a:ext uri="{0D108BD9-81ED-4DB2-BD59-A6C34878D82A}">
                    <a16:rowId xmlns:a16="http://schemas.microsoft.com/office/drawing/2014/main" val="10000"/>
                  </a:ext>
                </a:extLst>
              </a:tr>
              <a:tr h="370840">
                <a:tc>
                  <a:txBody>
                    <a:bodyPr/>
                    <a:lstStyle/>
                    <a:p>
                      <a:pPr algn="ctr"/>
                      <a:r>
                        <a:rPr lang="en-US" dirty="0"/>
                        <a:t>o</a:t>
                      </a:r>
                    </a:p>
                  </a:txBody>
                  <a:tcPr/>
                </a:tc>
                <a:tc>
                  <a:txBody>
                    <a:bodyPr/>
                    <a:lstStyle/>
                    <a:p>
                      <a:pPr algn="ctr"/>
                      <a:r>
                        <a:rPr lang="en-US" dirty="0"/>
                        <a:t>s</a:t>
                      </a:r>
                    </a:p>
                  </a:txBody>
                  <a:tcPr/>
                </a:tc>
                <a:tc>
                  <a:txBody>
                    <a:bodyPr/>
                    <a:lstStyle/>
                    <a:p>
                      <a:pPr algn="ctr"/>
                      <a:r>
                        <a:rPr lang="en-US" dirty="0"/>
                        <a:t>t</a:t>
                      </a:r>
                    </a:p>
                  </a:txBody>
                  <a:tcPr>
                    <a:solidFill>
                      <a:srgbClr val="FF0000"/>
                    </a:solidFill>
                  </a:tcPr>
                </a:tc>
                <a:tc>
                  <a:txBody>
                    <a:bodyPr/>
                    <a:lstStyle/>
                    <a:p>
                      <a:pPr algn="ctr"/>
                      <a:r>
                        <a:rPr lang="en-US" dirty="0"/>
                        <a:t>p</a:t>
                      </a:r>
                    </a:p>
                  </a:txBody>
                  <a:tcPr/>
                </a:tc>
                <a:tc>
                  <a:txBody>
                    <a:bodyPr/>
                    <a:lstStyle/>
                    <a:p>
                      <a:pPr algn="ctr"/>
                      <a:r>
                        <a:rPr lang="en-US" dirty="0"/>
                        <a:t>o</a:t>
                      </a:r>
                    </a:p>
                  </a:txBody>
                  <a:tcPr/>
                </a:tc>
                <a:tc>
                  <a:txBody>
                    <a:bodyPr/>
                    <a:lstStyle/>
                    <a:p>
                      <a:pPr algn="ctr"/>
                      <a:r>
                        <a:rPr lang="en-US" dirty="0"/>
                        <a:t>n</a:t>
                      </a:r>
                    </a:p>
                  </a:txBody>
                  <a:tcPr/>
                </a:tc>
                <a:tc>
                  <a:txBody>
                    <a:bodyPr/>
                    <a:lstStyle/>
                    <a:p>
                      <a:pPr algn="ctr"/>
                      <a:r>
                        <a:rPr lang="en-US" dirty="0"/>
                        <a:t>e</a:t>
                      </a:r>
                    </a:p>
                  </a:txBody>
                  <a:tcPr/>
                </a:tc>
                <a:extLst>
                  <a:ext uri="{0D108BD9-81ED-4DB2-BD59-A6C34878D82A}">
                    <a16:rowId xmlns:a16="http://schemas.microsoft.com/office/drawing/2014/main" val="10001"/>
                  </a:ext>
                </a:extLst>
              </a:tr>
              <a:tr h="370840">
                <a:tc>
                  <a:txBody>
                    <a:bodyPr/>
                    <a:lstStyle/>
                    <a:p>
                      <a:pPr algn="ctr"/>
                      <a:r>
                        <a:rPr lang="en-US" dirty="0"/>
                        <a:t>d</a:t>
                      </a:r>
                    </a:p>
                  </a:txBody>
                  <a:tcPr/>
                </a:tc>
                <a:tc>
                  <a:txBody>
                    <a:bodyPr/>
                    <a:lstStyle/>
                    <a:p>
                      <a:pPr algn="ctr"/>
                      <a:r>
                        <a:rPr lang="en-US" dirty="0"/>
                        <a:t>u</a:t>
                      </a:r>
                    </a:p>
                  </a:txBody>
                  <a:tcPr/>
                </a:tc>
                <a:tc>
                  <a:txBody>
                    <a:bodyPr/>
                    <a:lstStyle/>
                    <a:p>
                      <a:pPr algn="ctr"/>
                      <a:r>
                        <a:rPr lang="en-US" dirty="0"/>
                        <a:t>n</a:t>
                      </a:r>
                    </a:p>
                  </a:txBody>
                  <a:tcPr>
                    <a:solidFill>
                      <a:srgbClr val="FF0000"/>
                    </a:solidFill>
                  </a:tcPr>
                </a:tc>
                <a:tc>
                  <a:txBody>
                    <a:bodyPr/>
                    <a:lstStyle/>
                    <a:p>
                      <a:pPr algn="ctr"/>
                      <a:r>
                        <a:rPr lang="en-US" dirty="0"/>
                        <a:t>t</a:t>
                      </a:r>
                    </a:p>
                  </a:txBody>
                  <a:tcPr/>
                </a:tc>
                <a:tc>
                  <a:txBody>
                    <a:bodyPr/>
                    <a:lstStyle/>
                    <a:p>
                      <a:pPr algn="ctr"/>
                      <a:r>
                        <a:rPr lang="en-US" dirty="0" err="1"/>
                        <a:t>i</a:t>
                      </a:r>
                      <a:endParaRPr lang="en-US" dirty="0"/>
                    </a:p>
                  </a:txBody>
                  <a:tcPr/>
                </a:tc>
                <a:tc>
                  <a:txBody>
                    <a:bodyPr/>
                    <a:lstStyle/>
                    <a:p>
                      <a:pPr algn="ctr"/>
                      <a:r>
                        <a:rPr lang="en-US" dirty="0"/>
                        <a:t>l</a:t>
                      </a:r>
                    </a:p>
                  </a:txBody>
                  <a:tcPr/>
                </a:tc>
                <a:tc>
                  <a:txBody>
                    <a:bodyPr/>
                    <a:lstStyle/>
                    <a:p>
                      <a:pPr algn="ctr"/>
                      <a:r>
                        <a:rPr lang="en-US" dirty="0"/>
                        <a:t>t</a:t>
                      </a:r>
                    </a:p>
                  </a:txBody>
                  <a:tcPr/>
                </a:tc>
                <a:extLst>
                  <a:ext uri="{0D108BD9-81ED-4DB2-BD59-A6C34878D82A}">
                    <a16:rowId xmlns:a16="http://schemas.microsoft.com/office/drawing/2014/main" val="10002"/>
                  </a:ext>
                </a:extLst>
              </a:tr>
              <a:tr h="370840">
                <a:tc>
                  <a:txBody>
                    <a:bodyPr/>
                    <a:lstStyle/>
                    <a:p>
                      <a:pPr algn="ctr"/>
                      <a:r>
                        <a:rPr lang="en-US" dirty="0"/>
                        <a:t>w</a:t>
                      </a:r>
                    </a:p>
                  </a:txBody>
                  <a:tcPr/>
                </a:tc>
                <a:tc>
                  <a:txBody>
                    <a:bodyPr/>
                    <a:lstStyle/>
                    <a:p>
                      <a:pPr algn="ctr"/>
                      <a:r>
                        <a:rPr lang="en-US" dirty="0"/>
                        <a:t>o</a:t>
                      </a:r>
                    </a:p>
                  </a:txBody>
                  <a:tcPr/>
                </a:tc>
                <a:tc>
                  <a:txBody>
                    <a:bodyPr/>
                    <a:lstStyle/>
                    <a:p>
                      <a:pPr algn="ctr"/>
                      <a:r>
                        <a:rPr lang="en-US" dirty="0"/>
                        <a:t>a</a:t>
                      </a:r>
                    </a:p>
                  </a:txBody>
                  <a:tcPr>
                    <a:solidFill>
                      <a:srgbClr val="FF0000"/>
                    </a:solidFill>
                  </a:tcPr>
                </a:tc>
                <a:tc>
                  <a:txBody>
                    <a:bodyPr/>
                    <a:lstStyle/>
                    <a:p>
                      <a:pPr algn="ctr"/>
                      <a:r>
                        <a:rPr lang="en-US" dirty="0"/>
                        <a:t>m</a:t>
                      </a:r>
                    </a:p>
                  </a:txBody>
                  <a:tcPr/>
                </a:tc>
                <a:tc>
                  <a:txBody>
                    <a:bodyPr/>
                    <a:lstStyle/>
                    <a:p>
                      <a:pPr algn="ctr"/>
                      <a:r>
                        <a:rPr lang="en-US" dirty="0"/>
                        <a:t>z</a:t>
                      </a:r>
                    </a:p>
                  </a:txBody>
                  <a:tcPr/>
                </a:tc>
                <a:tc>
                  <a:txBody>
                    <a:bodyPr/>
                    <a:lstStyle/>
                    <a:p>
                      <a:pPr algn="ctr"/>
                      <a:r>
                        <a:rPr lang="en-US" dirty="0"/>
                        <a:t>z</a:t>
                      </a:r>
                    </a:p>
                  </a:txBody>
                  <a:tcPr/>
                </a:tc>
                <a:tc>
                  <a:txBody>
                    <a:bodyPr/>
                    <a:lstStyle/>
                    <a:p>
                      <a:pPr algn="ctr"/>
                      <a:r>
                        <a:rPr lang="en-US" dirty="0"/>
                        <a:t>z</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514598" y="2133600"/>
            <a:ext cx="3793026" cy="400110"/>
          </a:xfrm>
          <a:prstGeom prst="rect">
            <a:avLst/>
          </a:prstGeom>
          <a:noFill/>
        </p:spPr>
        <p:txBody>
          <a:bodyPr wrap="none" rtlCol="0">
            <a:spAutoFit/>
          </a:bodyPr>
          <a:lstStyle/>
          <a:p>
            <a:r>
              <a:rPr lang="en-US" sz="2000" b="1" dirty="0"/>
              <a:t>  4      3     1      2      5      6     7</a:t>
            </a:r>
          </a:p>
        </p:txBody>
      </p:sp>
      <p:sp>
        <p:nvSpPr>
          <p:cNvPr id="6" name="TextBox 5"/>
          <p:cNvSpPr txBox="1"/>
          <p:nvPr/>
        </p:nvSpPr>
        <p:spPr>
          <a:xfrm>
            <a:off x="990600" y="2133600"/>
            <a:ext cx="740908" cy="400110"/>
          </a:xfrm>
          <a:prstGeom prst="rect">
            <a:avLst/>
          </a:prstGeom>
          <a:noFill/>
        </p:spPr>
        <p:txBody>
          <a:bodyPr wrap="none" rtlCol="0">
            <a:spAutoFit/>
          </a:bodyPr>
          <a:lstStyle/>
          <a:p>
            <a:r>
              <a:rPr lang="en-US" sz="2000" b="1" dirty="0"/>
              <a:t>Key:</a:t>
            </a:r>
          </a:p>
        </p:txBody>
      </p:sp>
      <p:sp>
        <p:nvSpPr>
          <p:cNvPr id="7" name="TextBox 6"/>
          <p:cNvSpPr txBox="1"/>
          <p:nvPr/>
        </p:nvSpPr>
        <p:spPr>
          <a:xfrm>
            <a:off x="990598" y="2602468"/>
            <a:ext cx="1569660" cy="461665"/>
          </a:xfrm>
          <a:prstGeom prst="rect">
            <a:avLst/>
          </a:prstGeom>
          <a:noFill/>
        </p:spPr>
        <p:txBody>
          <a:bodyPr wrap="none" rtlCol="0">
            <a:spAutoFit/>
          </a:bodyPr>
          <a:lstStyle/>
          <a:p>
            <a:r>
              <a:rPr lang="en-US" sz="2400" b="1" dirty="0"/>
              <a:t>Plaintext:</a:t>
            </a:r>
          </a:p>
        </p:txBody>
      </p:sp>
      <p:sp>
        <p:nvSpPr>
          <p:cNvPr id="9" name="TextBox 8"/>
          <p:cNvSpPr txBox="1"/>
          <p:nvPr/>
        </p:nvSpPr>
        <p:spPr>
          <a:xfrm>
            <a:off x="990600" y="5181600"/>
            <a:ext cx="7467600" cy="1015663"/>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dirty="0">
                <a:solidFill>
                  <a:schemeClr val="tx1"/>
                </a:solidFill>
              </a:rPr>
              <a:t>Then </a:t>
            </a:r>
            <a:r>
              <a:rPr lang="en-US" sz="2800" dirty="0" err="1">
                <a:solidFill>
                  <a:schemeClr val="tx1"/>
                </a:solidFill>
              </a:rPr>
              <a:t>ciphertext</a:t>
            </a:r>
            <a:r>
              <a:rPr lang="en-US" sz="2800" dirty="0">
                <a:solidFill>
                  <a:schemeClr val="tx1"/>
                </a:solidFill>
              </a:rPr>
              <a:t> will be:</a:t>
            </a:r>
          </a:p>
          <a:p>
            <a:r>
              <a:rPr lang="en-US" sz="3200" dirty="0">
                <a:solidFill>
                  <a:schemeClr val="tx1"/>
                </a:solidFill>
              </a:rPr>
              <a:t>C = </a:t>
            </a:r>
            <a:r>
              <a:rPr lang="en-US" sz="3200" dirty="0" err="1">
                <a:solidFill>
                  <a:schemeClr val="tx1"/>
                </a:solidFill>
              </a:rPr>
              <a:t>ttna</a:t>
            </a:r>
            <a:r>
              <a:rPr lang="en-US" sz="3200" dirty="0">
                <a:solidFill>
                  <a:schemeClr val="tx1"/>
                </a:solidFill>
              </a:rPr>
              <a:t> </a:t>
            </a:r>
            <a:r>
              <a:rPr lang="en-US" sz="3200" dirty="0" err="1">
                <a:solidFill>
                  <a:schemeClr val="tx1"/>
                </a:solidFill>
              </a:rPr>
              <a:t>aptm</a:t>
            </a:r>
            <a:r>
              <a:rPr lang="en-US" sz="3200" dirty="0">
                <a:solidFill>
                  <a:schemeClr val="tx1"/>
                </a:solidFill>
              </a:rPr>
              <a:t> </a:t>
            </a:r>
            <a:r>
              <a:rPr lang="en-US" sz="3200" dirty="0" err="1">
                <a:solidFill>
                  <a:schemeClr val="tx1"/>
                </a:solidFill>
              </a:rPr>
              <a:t>tsuo</a:t>
            </a:r>
            <a:r>
              <a:rPr lang="en-US" sz="3200" dirty="0">
                <a:solidFill>
                  <a:schemeClr val="tx1"/>
                </a:solidFill>
              </a:rPr>
              <a:t> </a:t>
            </a:r>
            <a:r>
              <a:rPr lang="en-US" sz="3200" dirty="0" err="1">
                <a:solidFill>
                  <a:schemeClr val="tx1"/>
                </a:solidFill>
              </a:rPr>
              <a:t>aodw</a:t>
            </a:r>
            <a:r>
              <a:rPr lang="en-US" sz="3200" dirty="0">
                <a:solidFill>
                  <a:schemeClr val="tx1"/>
                </a:solidFill>
              </a:rPr>
              <a:t> </a:t>
            </a:r>
            <a:r>
              <a:rPr lang="en-US" sz="3200" dirty="0" err="1">
                <a:solidFill>
                  <a:schemeClr val="tx1"/>
                </a:solidFill>
              </a:rPr>
              <a:t>coiz</a:t>
            </a:r>
            <a:r>
              <a:rPr lang="en-US" sz="3200" dirty="0">
                <a:solidFill>
                  <a:schemeClr val="tx1"/>
                </a:solidFill>
              </a:rPr>
              <a:t> </a:t>
            </a:r>
            <a:r>
              <a:rPr lang="en-US" sz="3200" dirty="0" err="1">
                <a:solidFill>
                  <a:schemeClr val="tx1"/>
                </a:solidFill>
              </a:rPr>
              <a:t>knlz</a:t>
            </a:r>
            <a:r>
              <a:rPr lang="en-US" sz="3200" dirty="0">
                <a:solidFill>
                  <a:schemeClr val="tx1"/>
                </a:solidFill>
              </a:rPr>
              <a:t> </a:t>
            </a:r>
            <a:r>
              <a:rPr lang="en-US" sz="3200" dirty="0" err="1">
                <a:solidFill>
                  <a:schemeClr val="tx1"/>
                </a:solidFill>
              </a:rPr>
              <a:t>petz</a:t>
            </a:r>
            <a:endParaRPr lang="en-US" sz="3200" dirty="0">
              <a:solidFill>
                <a:schemeClr val="tx1"/>
              </a:solidFill>
            </a:endParaRPr>
          </a:p>
        </p:txBody>
      </p:sp>
      <p:cxnSp>
        <p:nvCxnSpPr>
          <p:cNvPr id="12" name="Curved Connector 11"/>
          <p:cNvCxnSpPr/>
          <p:nvPr/>
        </p:nvCxnSpPr>
        <p:spPr>
          <a:xfrm rot="5400000">
            <a:off x="2133600" y="4038600"/>
            <a:ext cx="1752600" cy="1752600"/>
          </a:xfrm>
          <a:prstGeom prst="curvedConnector3">
            <a:avLst>
              <a:gd name="adj1" fmla="val 46687"/>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13"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19975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lstStyle/>
          <a:p>
            <a:r>
              <a:rPr lang="en-US" dirty="0"/>
              <a:t>Example (cont.)</a:t>
            </a:r>
          </a:p>
        </p:txBody>
      </p:sp>
      <p:sp>
        <p:nvSpPr>
          <p:cNvPr id="3" name="Content Placeholder 2"/>
          <p:cNvSpPr>
            <a:spLocks noGrp="1"/>
          </p:cNvSpPr>
          <p:nvPr>
            <p:ph idx="1"/>
          </p:nvPr>
        </p:nvSpPr>
        <p:spPr>
          <a:xfrm>
            <a:off x="251791" y="1143000"/>
            <a:ext cx="8839200" cy="4983163"/>
          </a:xfrm>
        </p:spPr>
        <p:txBody>
          <a:bodyPr>
            <a:normAutofit/>
          </a:bodyPr>
          <a:lstStyle/>
          <a:p>
            <a:r>
              <a:rPr lang="en-US" dirty="0"/>
              <a:t>To decrypt using key  = 4312567, and </a:t>
            </a:r>
            <a:r>
              <a:rPr lang="en-US" dirty="0" err="1"/>
              <a:t>ciphertext</a:t>
            </a:r>
            <a:r>
              <a:rPr lang="en-US" dirty="0"/>
              <a:t> “</a:t>
            </a:r>
            <a:r>
              <a:rPr lang="en-US" sz="2800" dirty="0" err="1"/>
              <a:t>ttnaaptmtsuoaodwcoizknlzpetz</a:t>
            </a:r>
            <a:r>
              <a:rPr lang="en-US" dirty="0"/>
              <a:t>“ </a:t>
            </a:r>
          </a:p>
          <a:p>
            <a:r>
              <a:rPr lang="en-US" dirty="0"/>
              <a:t>Simply the number of columns = key length = 7</a:t>
            </a:r>
          </a:p>
          <a:p>
            <a:pPr>
              <a:buNone/>
            </a:pPr>
            <a:r>
              <a:rPr lang="en-US" dirty="0"/>
              <a:t>	And number of rows =</a:t>
            </a:r>
          </a:p>
          <a:p>
            <a:pPr>
              <a:buNone/>
            </a:pPr>
            <a:r>
              <a:rPr lang="en-US" dirty="0"/>
              <a:t>	</a:t>
            </a:r>
            <a:r>
              <a:rPr lang="en-US" dirty="0" err="1"/>
              <a:t>ciphertext</a:t>
            </a:r>
            <a:r>
              <a:rPr lang="en-US" dirty="0"/>
              <a:t> length/number of columns = ceil(28/7)= 4</a:t>
            </a:r>
          </a:p>
          <a:p>
            <a:r>
              <a:rPr lang="en-US" dirty="0"/>
              <a:t>Split the </a:t>
            </a:r>
            <a:r>
              <a:rPr lang="en-US" dirty="0" err="1"/>
              <a:t>ciphertext</a:t>
            </a:r>
            <a:r>
              <a:rPr lang="en-US" dirty="0"/>
              <a:t> message into equivalent words with 4 letters each (i.e. the number of rows)</a:t>
            </a:r>
          </a:p>
          <a:p>
            <a:endParaRPr lang="en-US" dirty="0"/>
          </a:p>
          <a:p>
            <a:endParaRPr lang="en-US" dirty="0"/>
          </a:p>
          <a:p>
            <a:endParaRPr lang="en-US" dirty="0"/>
          </a:p>
          <a:p>
            <a:endParaRPr lang="en-US" dirty="0"/>
          </a:p>
        </p:txBody>
      </p:sp>
      <p:sp>
        <p:nvSpPr>
          <p:cNvPr id="4"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362048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36756" y="1008379"/>
            <a:ext cx="1066800" cy="533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686800" cy="838200"/>
          </a:xfrm>
        </p:spPr>
        <p:txBody>
          <a:bodyPr/>
          <a:lstStyle/>
          <a:p>
            <a:r>
              <a:rPr lang="en-US" dirty="0"/>
              <a:t>Example (cont.)</a:t>
            </a:r>
          </a:p>
        </p:txBody>
      </p:sp>
      <p:sp>
        <p:nvSpPr>
          <p:cNvPr id="3" name="Content Placeholder 2"/>
          <p:cNvSpPr>
            <a:spLocks noGrp="1"/>
          </p:cNvSpPr>
          <p:nvPr>
            <p:ph idx="1"/>
          </p:nvPr>
        </p:nvSpPr>
        <p:spPr>
          <a:xfrm>
            <a:off x="342900" y="962987"/>
            <a:ext cx="8763000" cy="4754563"/>
          </a:xfrm>
        </p:spPr>
        <p:txBody>
          <a:bodyPr>
            <a:normAutofit/>
          </a:bodyPr>
          <a:lstStyle/>
          <a:p>
            <a:r>
              <a:rPr lang="en-US" dirty="0"/>
              <a:t>C = </a:t>
            </a:r>
            <a:r>
              <a:rPr lang="en-US" sz="3200" dirty="0" err="1"/>
              <a:t>ttna</a:t>
            </a:r>
            <a:r>
              <a:rPr lang="en-US" sz="3200" dirty="0"/>
              <a:t> </a:t>
            </a:r>
            <a:r>
              <a:rPr lang="en-US" sz="3200" dirty="0" err="1"/>
              <a:t>aptm</a:t>
            </a:r>
            <a:r>
              <a:rPr lang="en-US" sz="3200" dirty="0"/>
              <a:t> </a:t>
            </a:r>
            <a:r>
              <a:rPr lang="en-US" sz="3200" dirty="0" err="1"/>
              <a:t>tsuo</a:t>
            </a:r>
            <a:r>
              <a:rPr lang="en-US" sz="3200" dirty="0"/>
              <a:t> </a:t>
            </a:r>
            <a:r>
              <a:rPr lang="en-US" sz="3200" dirty="0" err="1"/>
              <a:t>aodw</a:t>
            </a:r>
            <a:r>
              <a:rPr lang="en-US" sz="3200" dirty="0"/>
              <a:t> </a:t>
            </a:r>
            <a:r>
              <a:rPr lang="en-US" sz="3200" dirty="0" err="1"/>
              <a:t>coiz</a:t>
            </a:r>
            <a:r>
              <a:rPr lang="en-US" sz="3200" dirty="0"/>
              <a:t> </a:t>
            </a:r>
            <a:r>
              <a:rPr lang="en-US" sz="3200" dirty="0" err="1"/>
              <a:t>knlz</a:t>
            </a:r>
            <a:r>
              <a:rPr lang="en-US" sz="3200" dirty="0"/>
              <a:t> </a:t>
            </a:r>
            <a:r>
              <a:rPr lang="en-US" sz="3200" dirty="0" err="1"/>
              <a:t>petz</a:t>
            </a:r>
            <a:endParaRPr lang="en-US" dirty="0"/>
          </a:p>
          <a:p>
            <a:r>
              <a:rPr lang="en-US" dirty="0"/>
              <a:t>Draw a table with 7 columns and 4 rows</a:t>
            </a:r>
          </a:p>
          <a:p>
            <a:r>
              <a:rPr lang="en-US" dirty="0"/>
              <a:t>And according to the key 4312567 take the 4</a:t>
            </a:r>
            <a:r>
              <a:rPr lang="en-US" baseline="30000" dirty="0"/>
              <a:t>th</a:t>
            </a:r>
            <a:r>
              <a:rPr lang="en-US" dirty="0"/>
              <a:t> word of the </a:t>
            </a:r>
            <a:r>
              <a:rPr lang="en-US" dirty="0" err="1"/>
              <a:t>ciphertext</a:t>
            </a:r>
            <a:r>
              <a:rPr lang="en-US" dirty="0"/>
              <a:t> and write down its letters to make the first column, …..and so on</a:t>
            </a:r>
          </a:p>
          <a:p>
            <a:r>
              <a:rPr lang="en-US" dirty="0"/>
              <a:t>And then read off the </a:t>
            </a:r>
          </a:p>
          <a:p>
            <a:pPr>
              <a:buNone/>
            </a:pPr>
            <a:r>
              <a:rPr lang="en-US" dirty="0" err="1"/>
              <a:t>msg</a:t>
            </a:r>
            <a:r>
              <a:rPr lang="en-US" dirty="0"/>
              <a:t> row by row to get </a:t>
            </a:r>
          </a:p>
          <a:p>
            <a:pPr>
              <a:buNone/>
            </a:pPr>
            <a:r>
              <a:rPr lang="en-US" dirty="0"/>
              <a:t>the plain text.</a:t>
            </a:r>
          </a:p>
          <a:p>
            <a:endParaRPr lang="en-US" dirty="0"/>
          </a:p>
        </p:txBody>
      </p:sp>
      <p:graphicFrame>
        <p:nvGraphicFramePr>
          <p:cNvPr id="4" name="Table 3"/>
          <p:cNvGraphicFramePr>
            <a:graphicFrameLocks noGrp="1"/>
          </p:cNvGraphicFramePr>
          <p:nvPr/>
        </p:nvGraphicFramePr>
        <p:xfrm>
          <a:off x="4724400" y="3810000"/>
          <a:ext cx="3810002" cy="1483360"/>
        </p:xfrm>
        <a:graphic>
          <a:graphicData uri="http://schemas.openxmlformats.org/drawingml/2006/table">
            <a:tbl>
              <a:tblPr firstRow="1" bandRow="1">
                <a:tableStyleId>{69CF1AB2-1976-4502-BF36-3FF5EA218861}</a:tableStyleId>
              </a:tblPr>
              <a:tblGrid>
                <a:gridCol w="544286">
                  <a:extLst>
                    <a:ext uri="{9D8B030D-6E8A-4147-A177-3AD203B41FA5}">
                      <a16:colId xmlns:a16="http://schemas.microsoft.com/office/drawing/2014/main" val="20000"/>
                    </a:ext>
                  </a:extLst>
                </a:gridCol>
                <a:gridCol w="544286">
                  <a:extLst>
                    <a:ext uri="{9D8B030D-6E8A-4147-A177-3AD203B41FA5}">
                      <a16:colId xmlns:a16="http://schemas.microsoft.com/office/drawing/2014/main" val="20001"/>
                    </a:ext>
                  </a:extLst>
                </a:gridCol>
                <a:gridCol w="544286">
                  <a:extLst>
                    <a:ext uri="{9D8B030D-6E8A-4147-A177-3AD203B41FA5}">
                      <a16:colId xmlns:a16="http://schemas.microsoft.com/office/drawing/2014/main" val="20002"/>
                    </a:ext>
                  </a:extLst>
                </a:gridCol>
                <a:gridCol w="544286">
                  <a:extLst>
                    <a:ext uri="{9D8B030D-6E8A-4147-A177-3AD203B41FA5}">
                      <a16:colId xmlns:a16="http://schemas.microsoft.com/office/drawing/2014/main" val="20003"/>
                    </a:ext>
                  </a:extLst>
                </a:gridCol>
                <a:gridCol w="544286">
                  <a:extLst>
                    <a:ext uri="{9D8B030D-6E8A-4147-A177-3AD203B41FA5}">
                      <a16:colId xmlns:a16="http://schemas.microsoft.com/office/drawing/2014/main" val="20004"/>
                    </a:ext>
                  </a:extLst>
                </a:gridCol>
                <a:gridCol w="544286">
                  <a:extLst>
                    <a:ext uri="{9D8B030D-6E8A-4147-A177-3AD203B41FA5}">
                      <a16:colId xmlns:a16="http://schemas.microsoft.com/office/drawing/2014/main" val="20005"/>
                    </a:ext>
                  </a:extLst>
                </a:gridCol>
                <a:gridCol w="544286">
                  <a:extLst>
                    <a:ext uri="{9D8B030D-6E8A-4147-A177-3AD203B41FA5}">
                      <a16:colId xmlns:a16="http://schemas.microsoft.com/office/drawing/2014/main" val="20006"/>
                    </a:ext>
                  </a:extLst>
                </a:gridCol>
              </a:tblGrid>
              <a:tr h="370840">
                <a:tc>
                  <a:txBody>
                    <a:bodyPr/>
                    <a:lstStyle/>
                    <a:p>
                      <a:pPr algn="ctr"/>
                      <a:r>
                        <a:rPr lang="en-US" b="0" dirty="0"/>
                        <a:t>a</a:t>
                      </a:r>
                    </a:p>
                  </a:txBody>
                  <a:tcPr>
                    <a:solidFill>
                      <a:srgbClr val="FF0000"/>
                    </a:solidFill>
                  </a:tcPr>
                </a:tc>
                <a:tc>
                  <a:txBody>
                    <a:bodyPr/>
                    <a:lstStyle/>
                    <a:p>
                      <a:pPr algn="ctr"/>
                      <a:r>
                        <a:rPr lang="en-US" b="0" dirty="0"/>
                        <a:t>t</a:t>
                      </a:r>
                    </a:p>
                  </a:txBody>
                  <a:tcPr/>
                </a:tc>
                <a:tc>
                  <a:txBody>
                    <a:bodyPr/>
                    <a:lstStyle/>
                    <a:p>
                      <a:pPr algn="ctr"/>
                      <a:r>
                        <a:rPr lang="en-US" b="0" dirty="0"/>
                        <a:t>t</a:t>
                      </a:r>
                    </a:p>
                  </a:txBody>
                  <a:tcPr/>
                </a:tc>
                <a:tc>
                  <a:txBody>
                    <a:bodyPr/>
                    <a:lstStyle/>
                    <a:p>
                      <a:pPr algn="ctr"/>
                      <a:r>
                        <a:rPr lang="en-US" b="0" dirty="0"/>
                        <a:t>a</a:t>
                      </a:r>
                    </a:p>
                  </a:txBody>
                  <a:tcPr/>
                </a:tc>
                <a:tc>
                  <a:txBody>
                    <a:bodyPr/>
                    <a:lstStyle/>
                    <a:p>
                      <a:pPr algn="ctr"/>
                      <a:r>
                        <a:rPr lang="en-US" b="0" dirty="0"/>
                        <a:t>c</a:t>
                      </a:r>
                    </a:p>
                  </a:txBody>
                  <a:tcPr/>
                </a:tc>
                <a:tc>
                  <a:txBody>
                    <a:bodyPr/>
                    <a:lstStyle/>
                    <a:p>
                      <a:pPr algn="ctr"/>
                      <a:r>
                        <a:rPr lang="en-US" b="0" dirty="0"/>
                        <a:t>k</a:t>
                      </a:r>
                    </a:p>
                  </a:txBody>
                  <a:tcPr/>
                </a:tc>
                <a:tc>
                  <a:txBody>
                    <a:bodyPr/>
                    <a:lstStyle/>
                    <a:p>
                      <a:pPr algn="ctr"/>
                      <a:r>
                        <a:rPr lang="en-US" b="0" dirty="0"/>
                        <a:t>p</a:t>
                      </a:r>
                    </a:p>
                  </a:txBody>
                  <a:tcPr/>
                </a:tc>
                <a:extLst>
                  <a:ext uri="{0D108BD9-81ED-4DB2-BD59-A6C34878D82A}">
                    <a16:rowId xmlns:a16="http://schemas.microsoft.com/office/drawing/2014/main" val="10000"/>
                  </a:ext>
                </a:extLst>
              </a:tr>
              <a:tr h="370840">
                <a:tc>
                  <a:txBody>
                    <a:bodyPr/>
                    <a:lstStyle/>
                    <a:p>
                      <a:pPr algn="ctr"/>
                      <a:r>
                        <a:rPr lang="en-US" dirty="0"/>
                        <a:t>o</a:t>
                      </a:r>
                    </a:p>
                  </a:txBody>
                  <a:tcPr>
                    <a:solidFill>
                      <a:srgbClr val="FF0000"/>
                    </a:solidFill>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p</a:t>
                      </a:r>
                    </a:p>
                  </a:txBody>
                  <a:tcPr/>
                </a:tc>
                <a:tc>
                  <a:txBody>
                    <a:bodyPr/>
                    <a:lstStyle/>
                    <a:p>
                      <a:pPr algn="ctr"/>
                      <a:r>
                        <a:rPr lang="en-US" dirty="0"/>
                        <a:t>o</a:t>
                      </a:r>
                    </a:p>
                  </a:txBody>
                  <a:tcPr/>
                </a:tc>
                <a:tc>
                  <a:txBody>
                    <a:bodyPr/>
                    <a:lstStyle/>
                    <a:p>
                      <a:pPr algn="ctr"/>
                      <a:r>
                        <a:rPr lang="en-US" dirty="0"/>
                        <a:t>n</a:t>
                      </a:r>
                    </a:p>
                  </a:txBody>
                  <a:tcPr/>
                </a:tc>
                <a:tc>
                  <a:txBody>
                    <a:bodyPr/>
                    <a:lstStyle/>
                    <a:p>
                      <a:pPr algn="ctr"/>
                      <a:r>
                        <a:rPr lang="en-US" dirty="0"/>
                        <a:t>e</a:t>
                      </a:r>
                    </a:p>
                  </a:txBody>
                  <a:tcPr/>
                </a:tc>
                <a:extLst>
                  <a:ext uri="{0D108BD9-81ED-4DB2-BD59-A6C34878D82A}">
                    <a16:rowId xmlns:a16="http://schemas.microsoft.com/office/drawing/2014/main" val="10001"/>
                  </a:ext>
                </a:extLst>
              </a:tr>
              <a:tr h="370840">
                <a:tc>
                  <a:txBody>
                    <a:bodyPr/>
                    <a:lstStyle/>
                    <a:p>
                      <a:pPr algn="ctr"/>
                      <a:r>
                        <a:rPr lang="en-US" dirty="0"/>
                        <a:t>d</a:t>
                      </a:r>
                    </a:p>
                  </a:txBody>
                  <a:tcPr>
                    <a:solidFill>
                      <a:srgbClr val="FF0000"/>
                    </a:solidFill>
                  </a:tcPr>
                </a:tc>
                <a:tc>
                  <a:txBody>
                    <a:bodyPr/>
                    <a:lstStyle/>
                    <a:p>
                      <a:pPr algn="ctr"/>
                      <a:r>
                        <a:rPr lang="en-US" dirty="0"/>
                        <a:t>u</a:t>
                      </a:r>
                    </a:p>
                  </a:txBody>
                  <a:tcPr/>
                </a:tc>
                <a:tc>
                  <a:txBody>
                    <a:bodyPr/>
                    <a:lstStyle/>
                    <a:p>
                      <a:pPr algn="ctr"/>
                      <a:r>
                        <a:rPr lang="en-US" dirty="0"/>
                        <a:t>n</a:t>
                      </a:r>
                    </a:p>
                  </a:txBody>
                  <a:tcPr/>
                </a:tc>
                <a:tc>
                  <a:txBody>
                    <a:bodyPr/>
                    <a:lstStyle/>
                    <a:p>
                      <a:pPr algn="ctr"/>
                      <a:r>
                        <a:rPr lang="en-US" dirty="0"/>
                        <a:t>t</a:t>
                      </a:r>
                    </a:p>
                  </a:txBody>
                  <a:tcPr/>
                </a:tc>
                <a:tc>
                  <a:txBody>
                    <a:bodyPr/>
                    <a:lstStyle/>
                    <a:p>
                      <a:pPr algn="ctr"/>
                      <a:r>
                        <a:rPr lang="en-US" dirty="0" err="1"/>
                        <a:t>i</a:t>
                      </a:r>
                      <a:endParaRPr lang="en-US" dirty="0"/>
                    </a:p>
                  </a:txBody>
                  <a:tcPr/>
                </a:tc>
                <a:tc>
                  <a:txBody>
                    <a:bodyPr/>
                    <a:lstStyle/>
                    <a:p>
                      <a:pPr algn="ctr"/>
                      <a:r>
                        <a:rPr lang="en-US" dirty="0"/>
                        <a:t>l</a:t>
                      </a:r>
                    </a:p>
                  </a:txBody>
                  <a:tcPr/>
                </a:tc>
                <a:tc>
                  <a:txBody>
                    <a:bodyPr/>
                    <a:lstStyle/>
                    <a:p>
                      <a:pPr algn="ctr"/>
                      <a:r>
                        <a:rPr lang="en-US" dirty="0"/>
                        <a:t>t</a:t>
                      </a:r>
                    </a:p>
                  </a:txBody>
                  <a:tcPr/>
                </a:tc>
                <a:extLst>
                  <a:ext uri="{0D108BD9-81ED-4DB2-BD59-A6C34878D82A}">
                    <a16:rowId xmlns:a16="http://schemas.microsoft.com/office/drawing/2014/main" val="10002"/>
                  </a:ext>
                </a:extLst>
              </a:tr>
              <a:tr h="370840">
                <a:tc>
                  <a:txBody>
                    <a:bodyPr/>
                    <a:lstStyle/>
                    <a:p>
                      <a:pPr algn="ctr"/>
                      <a:r>
                        <a:rPr lang="en-US" dirty="0"/>
                        <a:t>w</a:t>
                      </a:r>
                    </a:p>
                  </a:txBody>
                  <a:tcPr>
                    <a:solidFill>
                      <a:srgbClr val="FF0000"/>
                    </a:solidFill>
                  </a:tcPr>
                </a:tc>
                <a:tc>
                  <a:txBody>
                    <a:bodyPr/>
                    <a:lstStyle/>
                    <a:p>
                      <a:pPr algn="ctr"/>
                      <a:r>
                        <a:rPr lang="en-US" dirty="0"/>
                        <a:t>o</a:t>
                      </a:r>
                    </a:p>
                  </a:txBody>
                  <a:tcPr/>
                </a:tc>
                <a:tc>
                  <a:txBody>
                    <a:bodyPr/>
                    <a:lstStyle/>
                    <a:p>
                      <a:pPr algn="ctr"/>
                      <a:r>
                        <a:rPr lang="en-US" dirty="0"/>
                        <a:t>a</a:t>
                      </a:r>
                    </a:p>
                  </a:txBody>
                  <a:tcPr/>
                </a:tc>
                <a:tc>
                  <a:txBody>
                    <a:bodyPr/>
                    <a:lstStyle/>
                    <a:p>
                      <a:pPr algn="ctr"/>
                      <a:r>
                        <a:rPr lang="en-US" dirty="0"/>
                        <a:t>m</a:t>
                      </a:r>
                    </a:p>
                  </a:txBody>
                  <a:tcPr/>
                </a:tc>
                <a:tc>
                  <a:txBody>
                    <a:bodyPr/>
                    <a:lstStyle/>
                    <a:p>
                      <a:pPr algn="ctr"/>
                      <a:r>
                        <a:rPr lang="en-US" dirty="0"/>
                        <a:t>z</a:t>
                      </a:r>
                    </a:p>
                  </a:txBody>
                  <a:tcPr/>
                </a:tc>
                <a:tc>
                  <a:txBody>
                    <a:bodyPr/>
                    <a:lstStyle/>
                    <a:p>
                      <a:pPr algn="ctr"/>
                      <a:r>
                        <a:rPr lang="en-US" dirty="0"/>
                        <a:t>z</a:t>
                      </a:r>
                    </a:p>
                  </a:txBody>
                  <a:tcPr/>
                </a:tc>
                <a:tc>
                  <a:txBody>
                    <a:bodyPr/>
                    <a:lstStyle/>
                    <a:p>
                      <a:pPr algn="ctr"/>
                      <a:r>
                        <a:rPr lang="en-US" dirty="0"/>
                        <a:t>z</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838200" y="5436274"/>
            <a:ext cx="7467600" cy="1015663"/>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dirty="0">
                <a:solidFill>
                  <a:schemeClr val="tx1"/>
                </a:solidFill>
              </a:rPr>
              <a:t>Then plaintext will be:</a:t>
            </a:r>
          </a:p>
          <a:p>
            <a:r>
              <a:rPr lang="en-US" sz="3200" dirty="0">
                <a:solidFill>
                  <a:schemeClr val="tx1"/>
                </a:solidFill>
              </a:rPr>
              <a:t>P = </a:t>
            </a:r>
            <a:r>
              <a:rPr lang="en-US" sz="3200" b="1" dirty="0" err="1"/>
              <a:t>attackpostponeduntiltwoamzzz</a:t>
            </a:r>
            <a:endParaRPr lang="en-US" sz="3200" dirty="0">
              <a:solidFill>
                <a:schemeClr val="tx1"/>
              </a:solidFill>
            </a:endParaRPr>
          </a:p>
        </p:txBody>
      </p:sp>
      <p:cxnSp>
        <p:nvCxnSpPr>
          <p:cNvPr id="15" name="Curved Connector 14"/>
          <p:cNvCxnSpPr>
            <a:cxnSpLocks/>
          </p:cNvCxnSpPr>
          <p:nvPr/>
        </p:nvCxnSpPr>
        <p:spPr>
          <a:xfrm rot="16200000" flipH="1">
            <a:off x="3709383" y="2413982"/>
            <a:ext cx="2256791" cy="535244"/>
          </a:xfrm>
          <a:prstGeom prst="curvedConnector3">
            <a:avLst>
              <a:gd name="adj1" fmla="val 50000"/>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Date Placeholder 3"/>
          <p:cNvSpPr txBox="1">
            <a:spLocks/>
          </p:cNvSpPr>
          <p:nvPr/>
        </p:nvSpPr>
        <p:spPr>
          <a:xfrm>
            <a:off x="268224" y="65349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9" name="Slide Number Placeholder 4"/>
          <p:cNvSpPr txBox="1">
            <a:spLocks/>
          </p:cNvSpPr>
          <p:nvPr/>
        </p:nvSpPr>
        <p:spPr>
          <a:xfrm>
            <a:off x="8116824" y="66111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19300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500" y="2133600"/>
            <a:ext cx="7239000" cy="769441"/>
          </a:xfrm>
          <a:prstGeom prst="rect">
            <a:avLst/>
          </a:prstGeom>
          <a:noFill/>
        </p:spPr>
        <p:txBody>
          <a:bodyPr wrap="square" lIns="91440" tIns="45720" rIns="91440" bIns="45720">
            <a:spAutoFit/>
          </a:bodyPr>
          <a:lstStyle/>
          <a:p>
            <a:pPr lvl="0" algn="ctr"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Rotor Machine</a:t>
            </a:r>
            <a:endParaRPr lang="en-US" sz="4400" b="1" spc="50" dirty="0">
              <a:ln w="11430"/>
              <a:solidFill>
                <a:srgbClr val="FFC000"/>
              </a:solidFill>
              <a:effectLst>
                <a:outerShdw blurRad="38100" dist="38100" dir="2700000" algn="tl">
                  <a:srgbClr val="000000">
                    <a:alpha val="43137"/>
                  </a:srgbClr>
                </a:outerShdw>
              </a:effectLst>
              <a:latin typeface="Bookman Old Style" pitchFamily="18" charset="0"/>
              <a:ea typeface="+mj-ea"/>
              <a:cs typeface="+mj-cs"/>
            </a:endParaRPr>
          </a:p>
        </p:txBody>
      </p:sp>
    </p:spTree>
    <p:extLst>
      <p:ext uri="{BB962C8B-B14F-4D97-AF65-F5344CB8AC3E}">
        <p14:creationId xmlns:p14="http://schemas.microsoft.com/office/powerpoint/2010/main" val="258395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sz="4800" dirty="0"/>
              <a:t>What is Rotor Machine?</a:t>
            </a:r>
          </a:p>
        </p:txBody>
      </p:sp>
      <p:sp>
        <p:nvSpPr>
          <p:cNvPr id="3" name="Content Placeholder 2"/>
          <p:cNvSpPr>
            <a:spLocks noGrp="1"/>
          </p:cNvSpPr>
          <p:nvPr>
            <p:ph idx="1"/>
          </p:nvPr>
        </p:nvSpPr>
        <p:spPr>
          <a:xfrm>
            <a:off x="457200" y="990600"/>
            <a:ext cx="8077200" cy="5486400"/>
          </a:xfrm>
        </p:spPr>
        <p:txBody>
          <a:bodyPr>
            <a:normAutofit/>
          </a:bodyPr>
          <a:lstStyle/>
          <a:p>
            <a:r>
              <a:rPr lang="en-US" dirty="0"/>
              <a:t>The most important application of the principle of multiple stages of encryption was a class of systems known as rotor machines.</a:t>
            </a:r>
          </a:p>
          <a:p>
            <a:r>
              <a:rPr lang="en-US" dirty="0"/>
              <a:t>The machine consists of a set of independently rotating cylinders through which electrical pulses can flow. Each cylinder has 26 input pins and 26 output pins, with internal wiring that connects each input pin to a unique output pin.</a:t>
            </a:r>
          </a:p>
        </p:txBody>
      </p:sp>
      <p:pic>
        <p:nvPicPr>
          <p:cNvPr id="1026" name="Picture 2" descr="http://upload.wikimedia.org/wikipedia/commons/thumb/9/9f/Enigma_rotor_set.png/220px-Enigma_rotor_set.png"/>
          <p:cNvPicPr>
            <a:picLocks noChangeAspect="1" noChangeArrowheads="1"/>
          </p:cNvPicPr>
          <p:nvPr/>
        </p:nvPicPr>
        <p:blipFill>
          <a:blip r:embed="rId2" cstate="print"/>
          <a:srcRect/>
          <a:stretch>
            <a:fillRect/>
          </a:stretch>
        </p:blipFill>
        <p:spPr bwMode="auto">
          <a:xfrm>
            <a:off x="7048500" y="5200649"/>
            <a:ext cx="2095500" cy="165735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63562"/>
          </a:xfrm>
        </p:spPr>
        <p:txBody>
          <a:bodyPr>
            <a:normAutofit fontScale="90000"/>
          </a:bodyPr>
          <a:lstStyle/>
          <a:p>
            <a:r>
              <a:rPr lang="en-US" dirty="0"/>
              <a:t>A model of three-rotor machine </a:t>
            </a:r>
          </a:p>
        </p:txBody>
      </p:sp>
      <p:pic>
        <p:nvPicPr>
          <p:cNvPr id="17410" name="Picture 2"/>
          <p:cNvPicPr>
            <a:picLocks noChangeAspect="1" noChangeArrowheads="1"/>
          </p:cNvPicPr>
          <p:nvPr/>
        </p:nvPicPr>
        <p:blipFill>
          <a:blip r:embed="rId3" cstate="print"/>
          <a:srcRect/>
          <a:stretch>
            <a:fillRect/>
          </a:stretch>
        </p:blipFill>
        <p:spPr bwMode="auto">
          <a:xfrm>
            <a:off x="228600" y="808952"/>
            <a:ext cx="8686800" cy="582044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500" y="1219200"/>
            <a:ext cx="7239000" cy="2123658"/>
          </a:xfrm>
          <a:prstGeom prst="rect">
            <a:avLst/>
          </a:prstGeom>
          <a:noFill/>
        </p:spPr>
        <p:txBody>
          <a:bodyPr wrap="square" lIns="91440" tIns="45720" rIns="91440" bIns="45720">
            <a:spAutoFit/>
          </a:bodyPr>
          <a:lstStyle/>
          <a:p>
            <a:pPr lvl="0" algn="ctr"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Transposition ciphers Rail fence cipher</a:t>
            </a:r>
            <a:b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br>
            <a:endPar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endParaRPr>
          </a:p>
        </p:txBody>
      </p:sp>
    </p:spTree>
    <p:extLst>
      <p:ext uri="{BB962C8B-B14F-4D97-AF65-F5344CB8AC3E}">
        <p14:creationId xmlns:p14="http://schemas.microsoft.com/office/powerpoint/2010/main" val="92413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914400"/>
          </a:xfrm>
        </p:spPr>
        <p:txBody>
          <a:bodyPr/>
          <a:lstStyle/>
          <a:p>
            <a:r>
              <a:rPr lang="en-US" dirty="0"/>
              <a:t>How rotor machine works?</a:t>
            </a:r>
          </a:p>
        </p:txBody>
      </p:sp>
      <p:sp>
        <p:nvSpPr>
          <p:cNvPr id="3" name="Content Placeholder 2"/>
          <p:cNvSpPr>
            <a:spLocks noGrp="1"/>
          </p:cNvSpPr>
          <p:nvPr>
            <p:ph idx="1"/>
          </p:nvPr>
        </p:nvSpPr>
        <p:spPr>
          <a:xfrm>
            <a:off x="457200" y="990600"/>
            <a:ext cx="8458200" cy="5135563"/>
          </a:xfrm>
        </p:spPr>
        <p:txBody>
          <a:bodyPr>
            <a:normAutofit lnSpcReduction="10000"/>
          </a:bodyPr>
          <a:lstStyle/>
          <a:p>
            <a:r>
              <a:rPr lang="en-US" dirty="0"/>
              <a:t>Consider a machine with a single cylinder.</a:t>
            </a:r>
          </a:p>
          <a:p>
            <a:pPr>
              <a:buNone/>
            </a:pPr>
            <a:r>
              <a:rPr lang="en-US" dirty="0"/>
              <a:t>	After each input key is depressed, the cylinder rotates one position, so that the internal connections are shifted accordingly.</a:t>
            </a:r>
          </a:p>
          <a:p>
            <a:r>
              <a:rPr lang="en-US" dirty="0"/>
              <a:t>After 26 letters of plaintext, the cylinder would be back to the initial position. </a:t>
            </a:r>
          </a:p>
          <a:p>
            <a:endParaRPr lang="en-US" dirty="0"/>
          </a:p>
          <a:p>
            <a:r>
              <a:rPr lang="en-US" dirty="0"/>
              <a:t>The power of the rotor machine is in the use of multiple cylinders, in which the output pins of one cylinder are connected to the input pins of the next.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4953000" cy="5715000"/>
          </a:xfrm>
        </p:spPr>
        <p:txBody>
          <a:bodyPr/>
          <a:lstStyle/>
          <a:p>
            <a:r>
              <a:rPr lang="en-US" dirty="0"/>
              <a:t>The left half of the figure shows a position in which the input from the operator to the first pin (plaintext letter </a:t>
            </a:r>
            <a:r>
              <a:rPr lang="en-US" b="1" dirty="0">
                <a:solidFill>
                  <a:srgbClr val="FF0000"/>
                </a:solidFill>
              </a:rPr>
              <a:t>A</a:t>
            </a:r>
            <a:r>
              <a:rPr lang="en-US" dirty="0"/>
              <a:t>) is routed through the three cylinders to appear at the output of the second pin (</a:t>
            </a:r>
            <a:r>
              <a:rPr lang="en-US" dirty="0" err="1"/>
              <a:t>ciphertext</a:t>
            </a:r>
            <a:r>
              <a:rPr lang="en-US" dirty="0"/>
              <a:t> letter </a:t>
            </a:r>
            <a:r>
              <a:rPr lang="en-US" b="1" dirty="0">
                <a:solidFill>
                  <a:srgbClr val="FF0000"/>
                </a:solidFill>
              </a:rPr>
              <a:t>B</a:t>
            </a:r>
            <a:r>
              <a:rPr lang="en-US" dirty="0"/>
              <a:t>).</a:t>
            </a:r>
          </a:p>
        </p:txBody>
      </p:sp>
      <p:sp>
        <p:nvSpPr>
          <p:cNvPr id="4" name="Title 1"/>
          <p:cNvSpPr>
            <a:spLocks noGrp="1"/>
          </p:cNvSpPr>
          <p:nvPr>
            <p:ph type="title"/>
          </p:nvPr>
        </p:nvSpPr>
        <p:spPr>
          <a:xfrm>
            <a:off x="228600" y="76200"/>
            <a:ext cx="8686800" cy="914400"/>
          </a:xfrm>
        </p:spPr>
        <p:txBody>
          <a:bodyPr>
            <a:normAutofit fontScale="90000"/>
          </a:bodyPr>
          <a:lstStyle/>
          <a:p>
            <a:r>
              <a:rPr lang="en-US" dirty="0"/>
              <a:t>How three-rotor machine model works? </a:t>
            </a:r>
          </a:p>
        </p:txBody>
      </p:sp>
      <p:pic>
        <p:nvPicPr>
          <p:cNvPr id="18434" name="Picture 2"/>
          <p:cNvPicPr>
            <a:picLocks noChangeAspect="1" noChangeArrowheads="1"/>
          </p:cNvPicPr>
          <p:nvPr/>
        </p:nvPicPr>
        <p:blipFill>
          <a:blip r:embed="rId2" cstate="print"/>
          <a:srcRect/>
          <a:stretch>
            <a:fillRect/>
          </a:stretch>
        </p:blipFill>
        <p:spPr bwMode="auto">
          <a:xfrm>
            <a:off x="4953000" y="990600"/>
            <a:ext cx="4034287" cy="5715000"/>
          </a:xfrm>
          <a:prstGeom prst="rect">
            <a:avLst/>
          </a:prstGeom>
          <a:noFill/>
          <a:ln w="9525">
            <a:noFill/>
            <a:miter lim="800000"/>
            <a:headEnd/>
            <a:tailEnd/>
          </a:ln>
          <a:effectLst/>
        </p:spPr>
      </p:pic>
      <p:sp>
        <p:nvSpPr>
          <p:cNvPr id="11" name="Rounded Rectangle 10"/>
          <p:cNvSpPr/>
          <p:nvPr/>
        </p:nvSpPr>
        <p:spPr>
          <a:xfrm>
            <a:off x="5195047" y="1169894"/>
            <a:ext cx="228600" cy="228600"/>
          </a:xfrm>
          <a:prstGeom prst="roundRect">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A</a:t>
            </a:r>
          </a:p>
        </p:txBody>
      </p:sp>
      <p:sp>
        <p:nvSpPr>
          <p:cNvPr id="14" name="Rounded Rectangle 13"/>
          <p:cNvSpPr/>
          <p:nvPr/>
        </p:nvSpPr>
        <p:spPr>
          <a:xfrm>
            <a:off x="8570259" y="1371600"/>
            <a:ext cx="228600" cy="228600"/>
          </a:xfrm>
          <a:prstGeom prst="roundRect">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B</a:t>
            </a:r>
          </a:p>
        </p:txBody>
      </p:sp>
      <p:cxnSp>
        <p:nvCxnSpPr>
          <p:cNvPr id="23" name="Straight Connector 22"/>
          <p:cNvCxnSpPr/>
          <p:nvPr/>
        </p:nvCxnSpPr>
        <p:spPr>
          <a:xfrm>
            <a:off x="5638800" y="1295400"/>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518647" y="3644153"/>
            <a:ext cx="46975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67400" y="5997388"/>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59388" y="5979459"/>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317877" y="5300383"/>
            <a:ext cx="1344706" cy="134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96953" y="4634753"/>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97906" y="4607859"/>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571624" y="3042822"/>
            <a:ext cx="3108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26104" y="1496704"/>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4876800" cy="5715000"/>
          </a:xfrm>
        </p:spPr>
        <p:txBody>
          <a:bodyPr>
            <a:noAutofit/>
          </a:bodyPr>
          <a:lstStyle/>
          <a:p>
            <a:r>
              <a:rPr lang="en-US" sz="2400" dirty="0"/>
              <a:t>The right half of the figure shows the system’s configuration </a:t>
            </a:r>
            <a:r>
              <a:rPr lang="en-US" sz="2800" b="1" dirty="0">
                <a:solidFill>
                  <a:schemeClr val="bg1"/>
                </a:solidFill>
              </a:rPr>
              <a:t>after a single keystroke</a:t>
            </a:r>
            <a:r>
              <a:rPr lang="en-US" sz="2400" dirty="0"/>
              <a:t>. </a:t>
            </a:r>
          </a:p>
          <a:p>
            <a:r>
              <a:rPr lang="en-US" sz="2400" dirty="0"/>
              <a:t>For every complete rotation of the inner cylinder, the middle cylinder rotates one pin position. Finally, for every complete rotation of the middle cylinder, the outer cylinder rotates one pin position. </a:t>
            </a:r>
          </a:p>
          <a:p>
            <a:r>
              <a:rPr lang="en-US" sz="2400" dirty="0"/>
              <a:t>The result is that there are </a:t>
            </a:r>
          </a:p>
          <a:p>
            <a:pPr>
              <a:buNone/>
            </a:pPr>
            <a:r>
              <a:rPr lang="en-US" sz="2400" dirty="0"/>
              <a:t>	26 * 26 * 26 = 17,576 different substitution alphabets used before the system repeats.</a:t>
            </a:r>
          </a:p>
        </p:txBody>
      </p:sp>
      <p:pic>
        <p:nvPicPr>
          <p:cNvPr id="19459" name="Picture 3"/>
          <p:cNvPicPr>
            <a:picLocks noChangeAspect="1" noChangeArrowheads="1"/>
          </p:cNvPicPr>
          <p:nvPr/>
        </p:nvPicPr>
        <p:blipFill>
          <a:blip r:embed="rId2" cstate="print"/>
          <a:srcRect/>
          <a:stretch>
            <a:fillRect/>
          </a:stretch>
        </p:blipFill>
        <p:spPr bwMode="auto">
          <a:xfrm>
            <a:off x="5105400" y="838200"/>
            <a:ext cx="3913397" cy="5638800"/>
          </a:xfrm>
          <a:prstGeom prst="rect">
            <a:avLst/>
          </a:prstGeom>
          <a:noFill/>
          <a:ln w="9525">
            <a:noFill/>
            <a:miter lim="800000"/>
            <a:headEnd/>
            <a:tailEnd/>
          </a:ln>
          <a:effectLst/>
        </p:spPr>
      </p:pic>
      <p:sp>
        <p:nvSpPr>
          <p:cNvPr id="6" name="Title 1"/>
          <p:cNvSpPr>
            <a:spLocks noGrp="1"/>
          </p:cNvSpPr>
          <p:nvPr>
            <p:ph type="title"/>
          </p:nvPr>
        </p:nvSpPr>
        <p:spPr>
          <a:xfrm>
            <a:off x="228600" y="76200"/>
            <a:ext cx="8686800" cy="914400"/>
          </a:xfrm>
        </p:spPr>
        <p:txBody>
          <a:bodyPr>
            <a:normAutofit fontScale="90000"/>
          </a:bodyPr>
          <a:lstStyle/>
          <a:p>
            <a:r>
              <a:rPr lang="en-US" dirty="0"/>
              <a:t>How three-rotor machine model works?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24800" cy="838200"/>
          </a:xfrm>
        </p:spPr>
        <p:txBody>
          <a:bodyPr>
            <a:normAutofit/>
          </a:bodyPr>
          <a:lstStyle/>
          <a:p>
            <a:r>
              <a:rPr lang="en-US" dirty="0"/>
              <a:t>Three-rotor machine algorithm</a:t>
            </a:r>
          </a:p>
        </p:txBody>
      </p:sp>
      <p:sp>
        <p:nvSpPr>
          <p:cNvPr id="3" name="Content Placeholder 2"/>
          <p:cNvSpPr>
            <a:spLocks noGrp="1"/>
          </p:cNvSpPr>
          <p:nvPr>
            <p:ph idx="1"/>
          </p:nvPr>
        </p:nvSpPr>
        <p:spPr>
          <a:xfrm>
            <a:off x="457200" y="990601"/>
            <a:ext cx="7467600" cy="4572000"/>
          </a:xfrm>
        </p:spPr>
        <p:txBody>
          <a:bodyPr/>
          <a:lstStyle/>
          <a:p>
            <a:pPr marL="550926" indent="-514350">
              <a:buFont typeface="+mj-lt"/>
              <a:buAutoNum type="arabicPeriod"/>
            </a:pPr>
            <a:r>
              <a:rPr lang="en-US" dirty="0"/>
              <a:t>Use three vectors each of size 26.</a:t>
            </a:r>
          </a:p>
          <a:p>
            <a:pPr marL="550926" indent="-514350">
              <a:buFont typeface="+mj-lt"/>
              <a:buAutoNum type="arabicPeriod"/>
            </a:pPr>
            <a:r>
              <a:rPr lang="en-US" dirty="0"/>
              <a:t>When a char is input, then shift the first vector by 1 location.</a:t>
            </a:r>
          </a:p>
          <a:p>
            <a:pPr marL="550926" indent="-514350">
              <a:buFont typeface="+mj-lt"/>
              <a:buAutoNum type="arabicPeriod"/>
            </a:pPr>
            <a:r>
              <a:rPr lang="en-US" dirty="0"/>
              <a:t>When the first vector is shifted 26 times, then shift the middle vector by 1 location.</a:t>
            </a:r>
          </a:p>
          <a:p>
            <a:pPr marL="550926" indent="-514350">
              <a:buFont typeface="+mj-lt"/>
              <a:buAutoNum type="arabicPeriod"/>
            </a:pPr>
            <a:r>
              <a:rPr lang="en-US" dirty="0"/>
              <a:t>When the middle vector is shifted 26, then shift the last vector by 1 location.</a:t>
            </a:r>
          </a:p>
        </p:txBody>
      </p:sp>
      <p:sp>
        <p:nvSpPr>
          <p:cNvPr id="5" name="Content Placeholder 2"/>
          <p:cNvSpPr txBox="1">
            <a:spLocks/>
          </p:cNvSpPr>
          <p:nvPr/>
        </p:nvSpPr>
        <p:spPr>
          <a:xfrm>
            <a:off x="304800" y="5181600"/>
            <a:ext cx="7772400" cy="1447801"/>
          </a:xfrm>
          <a:prstGeom prst="rect">
            <a:avLst/>
          </a:prstGeom>
        </p:spPr>
        <p:txBody>
          <a:bodyPr vert="horz">
            <a:normAutofit/>
          </a:bodyPr>
          <a:lstStyle/>
          <a:p>
            <a:pPr marL="550926" lvl="0" indent="-514350">
              <a:spcBef>
                <a:spcPct val="20000"/>
              </a:spcBef>
              <a:buClr>
                <a:schemeClr val="accent1"/>
              </a:buClr>
              <a:buSzPct val="80000"/>
            </a:pPr>
            <a:r>
              <a:rPr lang="en-US" sz="2000" dirty="0">
                <a:solidFill>
                  <a:schemeClr val="bg1">
                    <a:lumMod val="95000"/>
                    <a:lumOff val="5000"/>
                  </a:schemeClr>
                </a:solidFill>
                <a:effectLst>
                  <a:reflection blurRad="6350" stA="55000" endA="300" endPos="45500" dir="5400000" sy="-100000" algn="bl" rotWithShape="0"/>
                </a:effectLst>
              </a:rPr>
              <a:t>Implementation example in c#: </a:t>
            </a:r>
          </a:p>
          <a:p>
            <a:pPr marL="550926" lvl="0" indent="-514350">
              <a:spcBef>
                <a:spcPct val="20000"/>
              </a:spcBef>
              <a:buClr>
                <a:schemeClr val="accent1"/>
              </a:buClr>
              <a:buSzPct val="80000"/>
            </a:pPr>
            <a:r>
              <a:rPr lang="en-US" sz="2000" dirty="0">
                <a:solidFill>
                  <a:schemeClr val="bg1">
                    <a:lumMod val="95000"/>
                    <a:lumOff val="5000"/>
                  </a:schemeClr>
                </a:solidFill>
                <a:effectLst>
                  <a:reflection blurRad="6350" stA="55000" endA="300" endPos="45500" dir="5400000" sy="-100000" algn="bl" rotWithShape="0"/>
                </a:effectLst>
                <a:hlinkClick r:id="rId2"/>
              </a:rPr>
              <a:t>http://www.codeproject.com/Articles/10111/Enigma-emulator-in-C</a:t>
            </a:r>
            <a:endParaRPr lang="en-US" sz="2000" dirty="0">
              <a:solidFill>
                <a:schemeClr val="bg1">
                  <a:lumMod val="95000"/>
                  <a:lumOff val="5000"/>
                </a:schemeClr>
              </a:solidFill>
              <a:effectLst>
                <a:reflection blurRad="6350" stA="55000" endA="300" endPos="45500" dir="5400000" sy="-100000" algn="bl" rotWithShape="0"/>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a:t>Example 1</a:t>
            </a:r>
          </a:p>
        </p:txBody>
      </p:sp>
      <p:sp>
        <p:nvSpPr>
          <p:cNvPr id="3" name="Content Placeholder 2"/>
          <p:cNvSpPr>
            <a:spLocks noGrp="1"/>
          </p:cNvSpPr>
          <p:nvPr>
            <p:ph idx="1"/>
          </p:nvPr>
        </p:nvSpPr>
        <p:spPr>
          <a:xfrm>
            <a:off x="457200" y="990600"/>
            <a:ext cx="4419600" cy="5135563"/>
          </a:xfrm>
        </p:spPr>
        <p:txBody>
          <a:bodyPr>
            <a:normAutofit/>
          </a:bodyPr>
          <a:lstStyle/>
          <a:p>
            <a:r>
              <a:rPr lang="en-US" dirty="0"/>
              <a:t>Given initial state as shown in the figure and plaintext: </a:t>
            </a:r>
          </a:p>
          <a:p>
            <a:pPr>
              <a:buNone/>
            </a:pPr>
            <a:r>
              <a:rPr lang="en-US" dirty="0"/>
              <a:t>	P: “</a:t>
            </a:r>
            <a:r>
              <a:rPr lang="en-US" dirty="0">
                <a:solidFill>
                  <a:schemeClr val="bg1"/>
                </a:solidFill>
              </a:rPr>
              <a:t>K</a:t>
            </a:r>
            <a:r>
              <a:rPr lang="en-US" dirty="0"/>
              <a:t>ILL THE BOSS”, what is the </a:t>
            </a:r>
            <a:r>
              <a:rPr lang="en-US" dirty="0" err="1"/>
              <a:t>ciphertext</a:t>
            </a:r>
            <a:r>
              <a:rPr lang="en-US" dirty="0"/>
              <a:t>?</a:t>
            </a:r>
          </a:p>
          <a:p>
            <a:endParaRPr lang="en-US" dirty="0"/>
          </a:p>
          <a:p>
            <a:endParaRPr lang="en-US" dirty="0"/>
          </a:p>
          <a:p>
            <a:endParaRPr lang="en-US" dirty="0"/>
          </a:p>
        </p:txBody>
      </p:sp>
      <p:sp>
        <p:nvSpPr>
          <p:cNvPr id="38" name="Rounded Rectangle 37"/>
          <p:cNvSpPr/>
          <p:nvPr/>
        </p:nvSpPr>
        <p:spPr>
          <a:xfrm>
            <a:off x="457200" y="4572000"/>
            <a:ext cx="4343400" cy="1143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800" b="1" dirty="0"/>
          </a:p>
          <a:p>
            <a:pPr algn="ctr"/>
            <a:r>
              <a:rPr lang="en-US" sz="2800" b="1" dirty="0"/>
              <a:t>C: “</a:t>
            </a:r>
            <a:r>
              <a:rPr lang="en-US" sz="2800" b="1" dirty="0">
                <a:solidFill>
                  <a:schemeClr val="bg1"/>
                </a:solidFill>
              </a:rPr>
              <a:t>N</a:t>
            </a:r>
            <a:r>
              <a:rPr lang="en-US" sz="2800" b="1" dirty="0"/>
              <a:t>JSQ TAR WLYE”</a:t>
            </a:r>
          </a:p>
          <a:p>
            <a:pPr algn="ctr"/>
            <a:endParaRPr lang="en-US" sz="2800" b="1" dirty="0"/>
          </a:p>
        </p:txBody>
      </p:sp>
      <p:grpSp>
        <p:nvGrpSpPr>
          <p:cNvPr id="80" name="Group 79"/>
          <p:cNvGrpSpPr/>
          <p:nvPr/>
        </p:nvGrpSpPr>
        <p:grpSpPr>
          <a:xfrm>
            <a:off x="4953000" y="457200"/>
            <a:ext cx="4038600" cy="5715000"/>
            <a:chOff x="4953000" y="457200"/>
            <a:chExt cx="4038600" cy="5715000"/>
          </a:xfrm>
        </p:grpSpPr>
        <p:pic>
          <p:nvPicPr>
            <p:cNvPr id="39" name="Picture 2"/>
            <p:cNvPicPr>
              <a:picLocks noChangeAspect="1" noChangeArrowheads="1"/>
            </p:cNvPicPr>
            <p:nvPr/>
          </p:nvPicPr>
          <p:blipFill>
            <a:blip r:embed="rId2" cstate="print"/>
            <a:srcRect/>
            <a:stretch>
              <a:fillRect/>
            </a:stretch>
          </p:blipFill>
          <p:spPr bwMode="auto">
            <a:xfrm>
              <a:off x="4953000" y="457200"/>
              <a:ext cx="4034287" cy="5715000"/>
            </a:xfrm>
            <a:prstGeom prst="rect">
              <a:avLst/>
            </a:prstGeom>
            <a:noFill/>
            <a:ln w="9525">
              <a:noFill/>
              <a:miter lim="800000"/>
              <a:headEnd/>
              <a:tailEnd/>
            </a:ln>
            <a:effectLst/>
          </p:spPr>
        </p:pic>
        <p:sp>
          <p:nvSpPr>
            <p:cNvPr id="59" name="Rectangle 58"/>
            <p:cNvSpPr/>
            <p:nvPr/>
          </p:nvSpPr>
          <p:spPr>
            <a:xfrm>
              <a:off x="5652448" y="734704"/>
              <a:ext cx="457200"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53000" y="533400"/>
              <a:ext cx="3048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790296" y="685800"/>
              <a:ext cx="201304"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768152" y="762000"/>
              <a:ext cx="470848"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2" name="Straight Connector 61"/>
          <p:cNvCxnSpPr/>
          <p:nvPr/>
        </p:nvCxnSpPr>
        <p:spPr>
          <a:xfrm>
            <a:off x="6324600" y="2514600"/>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638800" y="3886201"/>
            <a:ext cx="274320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05600" y="2514600"/>
            <a:ext cx="304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010400" y="5257800"/>
            <a:ext cx="304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440304" y="5257800"/>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195248" y="2590800"/>
            <a:ext cx="228600" cy="228600"/>
          </a:xfrm>
          <a:prstGeom prst="roundRect">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K</a:t>
            </a:r>
          </a:p>
        </p:txBody>
      </p:sp>
      <p:cxnSp>
        <p:nvCxnSpPr>
          <p:cNvPr id="44" name="Straight Connector 43"/>
          <p:cNvCxnSpPr/>
          <p:nvPr/>
        </p:nvCxnSpPr>
        <p:spPr>
          <a:xfrm>
            <a:off x="5867400" y="2514600"/>
            <a:ext cx="304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5753102" y="2628898"/>
            <a:ext cx="228599"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562600" y="2729552"/>
            <a:ext cx="304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8583304" y="3192440"/>
            <a:ext cx="228600" cy="228600"/>
          </a:xfrm>
          <a:prstGeom prst="roundRect">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N</a:t>
            </a:r>
          </a:p>
        </p:txBody>
      </p:sp>
      <p:sp>
        <p:nvSpPr>
          <p:cNvPr id="81" name="Rectangle 80"/>
          <p:cNvSpPr/>
          <p:nvPr/>
        </p:nvSpPr>
        <p:spPr>
          <a:xfrm>
            <a:off x="7897504" y="762000"/>
            <a:ext cx="470848"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rot="16200000" flipH="1">
            <a:off x="7162800" y="4267200"/>
            <a:ext cx="1981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875896" y="5257800"/>
            <a:ext cx="304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153400" y="3276600"/>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514600"/>
            <a:ext cx="2971800" cy="3840163"/>
          </a:xfrm>
        </p:spPr>
        <p:txBody>
          <a:bodyPr>
            <a:normAutofit/>
          </a:bodyPr>
          <a:lstStyle/>
          <a:p>
            <a:pPr>
              <a:buNone/>
            </a:pPr>
            <a:r>
              <a:rPr lang="en-US" sz="2800" b="1" dirty="0"/>
              <a:t>P: “K</a:t>
            </a:r>
            <a:r>
              <a:rPr lang="en-US" sz="2800" b="1" dirty="0">
                <a:solidFill>
                  <a:schemeClr val="bg1"/>
                </a:solidFill>
              </a:rPr>
              <a:t>I</a:t>
            </a:r>
            <a:r>
              <a:rPr lang="en-US" sz="2800" b="1" dirty="0"/>
              <a:t>LL THE BOSS”, </a:t>
            </a:r>
          </a:p>
          <a:p>
            <a:endParaRPr lang="en-US" sz="2800" b="1" dirty="0"/>
          </a:p>
          <a:p>
            <a:pPr>
              <a:buNone/>
            </a:pPr>
            <a:r>
              <a:rPr lang="en-US" sz="2800" b="1" dirty="0"/>
              <a:t>C: “N</a:t>
            </a:r>
            <a:r>
              <a:rPr lang="en-US" sz="2800" b="1" dirty="0">
                <a:solidFill>
                  <a:schemeClr val="bg1"/>
                </a:solidFill>
              </a:rPr>
              <a:t>J</a:t>
            </a:r>
            <a:r>
              <a:rPr lang="en-US" sz="2800" b="1" dirty="0"/>
              <a:t>SQ TAR WLYE”</a:t>
            </a:r>
          </a:p>
          <a:p>
            <a:endParaRPr lang="en-US" sz="2800" b="1" dirty="0"/>
          </a:p>
        </p:txBody>
      </p:sp>
      <p:graphicFrame>
        <p:nvGraphicFramePr>
          <p:cNvPr id="27" name="Table 26"/>
          <p:cNvGraphicFramePr>
            <a:graphicFrameLocks noGrp="1"/>
          </p:cNvGraphicFramePr>
          <p:nvPr/>
        </p:nvGraphicFramePr>
        <p:xfrm>
          <a:off x="3330730" y="76200"/>
          <a:ext cx="5660870" cy="6724080"/>
        </p:xfrm>
        <a:graphic>
          <a:graphicData uri="http://schemas.openxmlformats.org/drawingml/2006/table">
            <a:tbl>
              <a:tblPr/>
              <a:tblGrid>
                <a:gridCol w="715500">
                  <a:extLst>
                    <a:ext uri="{9D8B030D-6E8A-4147-A177-3AD203B41FA5}">
                      <a16:colId xmlns:a16="http://schemas.microsoft.com/office/drawing/2014/main" val="20000"/>
                    </a:ext>
                  </a:extLst>
                </a:gridCol>
                <a:gridCol w="568191">
                  <a:extLst>
                    <a:ext uri="{9D8B030D-6E8A-4147-A177-3AD203B41FA5}">
                      <a16:colId xmlns:a16="http://schemas.microsoft.com/office/drawing/2014/main" val="20001"/>
                    </a:ext>
                  </a:extLst>
                </a:gridCol>
                <a:gridCol w="552409">
                  <a:extLst>
                    <a:ext uri="{9D8B030D-6E8A-4147-A177-3AD203B41FA5}">
                      <a16:colId xmlns:a16="http://schemas.microsoft.com/office/drawing/2014/main" val="20002"/>
                    </a:ext>
                  </a:extLst>
                </a:gridCol>
                <a:gridCol w="589235">
                  <a:extLst>
                    <a:ext uri="{9D8B030D-6E8A-4147-A177-3AD203B41FA5}">
                      <a16:colId xmlns:a16="http://schemas.microsoft.com/office/drawing/2014/main" val="20003"/>
                    </a:ext>
                  </a:extLst>
                </a:gridCol>
                <a:gridCol w="568191">
                  <a:extLst>
                    <a:ext uri="{9D8B030D-6E8A-4147-A177-3AD203B41FA5}">
                      <a16:colId xmlns:a16="http://schemas.microsoft.com/office/drawing/2014/main" val="20004"/>
                    </a:ext>
                  </a:extLst>
                </a:gridCol>
                <a:gridCol w="505058">
                  <a:extLst>
                    <a:ext uri="{9D8B030D-6E8A-4147-A177-3AD203B41FA5}">
                      <a16:colId xmlns:a16="http://schemas.microsoft.com/office/drawing/2014/main" val="20005"/>
                    </a:ext>
                  </a:extLst>
                </a:gridCol>
                <a:gridCol w="552409">
                  <a:extLst>
                    <a:ext uri="{9D8B030D-6E8A-4147-A177-3AD203B41FA5}">
                      <a16:colId xmlns:a16="http://schemas.microsoft.com/office/drawing/2014/main" val="20006"/>
                    </a:ext>
                  </a:extLst>
                </a:gridCol>
                <a:gridCol w="489276">
                  <a:extLst>
                    <a:ext uri="{9D8B030D-6E8A-4147-A177-3AD203B41FA5}">
                      <a16:colId xmlns:a16="http://schemas.microsoft.com/office/drawing/2014/main" val="20007"/>
                    </a:ext>
                  </a:extLst>
                </a:gridCol>
                <a:gridCol w="489276">
                  <a:extLst>
                    <a:ext uri="{9D8B030D-6E8A-4147-A177-3AD203B41FA5}">
                      <a16:colId xmlns:a16="http://schemas.microsoft.com/office/drawing/2014/main" val="20008"/>
                    </a:ext>
                  </a:extLst>
                </a:gridCol>
                <a:gridCol w="631325">
                  <a:extLst>
                    <a:ext uri="{9D8B030D-6E8A-4147-A177-3AD203B41FA5}">
                      <a16:colId xmlns:a16="http://schemas.microsoft.com/office/drawing/2014/main" val="20009"/>
                    </a:ext>
                  </a:extLst>
                </a:gridCol>
              </a:tblGrid>
              <a:tr h="228600">
                <a:tc>
                  <a:txBody>
                    <a:bodyPr/>
                    <a:lstStyle/>
                    <a:p>
                      <a:pPr algn="l" fontAlgn="b"/>
                      <a:r>
                        <a:rPr lang="en-US" sz="2000" b="1" i="0" u="none" strike="noStrike" dirty="0">
                          <a:solidFill>
                            <a:schemeClr val="tx1"/>
                          </a:solidFill>
                          <a:latin typeface="Calibri"/>
                        </a:rPr>
                        <a:t>A</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2400" b="1" i="0" u="none" strike="noStrike">
                          <a:solidFill>
                            <a:schemeClr val="tx1"/>
                          </a:solidFill>
                          <a:latin typeface="Calibri"/>
                        </a:rPr>
                        <a:t>23</a:t>
                      </a:r>
                    </a:p>
                  </a:txBody>
                  <a:tcPr marL="7800" marR="7800" marT="7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400" b="1" i="0" u="none" strike="noStrike">
                          <a:solidFill>
                            <a:schemeClr val="tx1"/>
                          </a:solidFill>
                          <a:latin typeface="Calibri"/>
                        </a:rPr>
                        <a:t>13</a:t>
                      </a:r>
                    </a:p>
                  </a:txBody>
                  <a:tcPr marL="7800" marR="7800" marT="780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26</a:t>
                      </a:r>
                    </a:p>
                  </a:txBody>
                  <a:tcPr marL="7800" marR="7800" marT="7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400" b="1" i="0" u="none" strike="noStrike">
                          <a:solidFill>
                            <a:schemeClr val="tx1"/>
                          </a:solidFill>
                          <a:latin typeface="Calibri"/>
                        </a:rPr>
                        <a:t>20</a:t>
                      </a:r>
                    </a:p>
                  </a:txBody>
                  <a:tcPr marL="7800" marR="7800" marT="780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a:t>
                      </a:r>
                    </a:p>
                  </a:txBody>
                  <a:tcPr marL="7800" marR="7800" marT="780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400" b="1" i="0" u="none" strike="noStrike">
                          <a:solidFill>
                            <a:schemeClr val="tx1"/>
                          </a:solidFill>
                          <a:latin typeface="Calibri"/>
                        </a:rPr>
                        <a:t>8</a:t>
                      </a:r>
                    </a:p>
                  </a:txBody>
                  <a:tcPr marL="7800" marR="7800" marT="780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n-US" sz="2000" b="1" i="0" u="none" strike="noStrike">
                          <a:solidFill>
                            <a:schemeClr val="tx1"/>
                          </a:solidFill>
                          <a:latin typeface="Calibri"/>
                        </a:rPr>
                        <a:t>A</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83640">
                <a:tc>
                  <a:txBody>
                    <a:bodyPr/>
                    <a:lstStyle/>
                    <a:p>
                      <a:pPr algn="l" fontAlgn="b"/>
                      <a:r>
                        <a:rPr lang="en-US" sz="2000" b="1" i="0" u="none" strike="noStrike">
                          <a:solidFill>
                            <a:schemeClr val="tx1"/>
                          </a:solidFill>
                          <a:latin typeface="Calibri"/>
                        </a:rPr>
                        <a:t>B</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18</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B</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57908">
                <a:tc>
                  <a:txBody>
                    <a:bodyPr/>
                    <a:lstStyle/>
                    <a:p>
                      <a:pPr algn="l" fontAlgn="b"/>
                      <a:r>
                        <a:rPr lang="en-US" sz="2000" b="1" i="0" u="none" strike="noStrike">
                          <a:solidFill>
                            <a:schemeClr val="tx1"/>
                          </a:solidFill>
                          <a:latin typeface="Calibri"/>
                        </a:rPr>
                        <a:t>C</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C</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57908">
                <a:tc>
                  <a:txBody>
                    <a:bodyPr/>
                    <a:lstStyle/>
                    <a:p>
                      <a:pPr algn="l" fontAlgn="b"/>
                      <a:r>
                        <a:rPr lang="en-US" sz="2000" b="1" i="0" u="none" strike="noStrike">
                          <a:solidFill>
                            <a:schemeClr val="tx1"/>
                          </a:solidFill>
                          <a:latin typeface="Calibri"/>
                        </a:rPr>
                        <a:t>D</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17</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D</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57908">
                <a:tc>
                  <a:txBody>
                    <a:bodyPr/>
                    <a:lstStyle/>
                    <a:p>
                      <a:pPr algn="l" fontAlgn="b"/>
                      <a:r>
                        <a:rPr lang="en-US" sz="2000" b="1" i="0" u="none" strike="noStrike">
                          <a:solidFill>
                            <a:schemeClr val="tx1"/>
                          </a:solidFill>
                          <a:latin typeface="Calibri"/>
                        </a:rPr>
                        <a:t>E</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20</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E</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57908">
                <a:tc>
                  <a:txBody>
                    <a:bodyPr/>
                    <a:lstStyle/>
                    <a:p>
                      <a:pPr algn="l" fontAlgn="b"/>
                      <a:r>
                        <a:rPr lang="en-US" sz="2000" b="1" i="0" u="none" strike="noStrike">
                          <a:solidFill>
                            <a:schemeClr val="tx1"/>
                          </a:solidFill>
                          <a:latin typeface="Calibri"/>
                        </a:rPr>
                        <a:t>F</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19</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F</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57908">
                <a:tc>
                  <a:txBody>
                    <a:bodyPr/>
                    <a:lstStyle/>
                    <a:p>
                      <a:pPr algn="l" fontAlgn="b"/>
                      <a:r>
                        <a:rPr lang="en-US" sz="2000" b="1" i="0" u="none" strike="noStrike">
                          <a:solidFill>
                            <a:schemeClr val="tx1"/>
                          </a:solidFill>
                          <a:latin typeface="Calibri"/>
                        </a:rPr>
                        <a:t>G</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10</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7</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10</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G</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57908">
                <a:tc>
                  <a:txBody>
                    <a:bodyPr/>
                    <a:lstStyle/>
                    <a:p>
                      <a:pPr algn="l" fontAlgn="b"/>
                      <a:r>
                        <a:rPr lang="en-US" sz="2000" b="1" i="0" u="none" strike="noStrike">
                          <a:solidFill>
                            <a:schemeClr val="tx1"/>
                          </a:solidFill>
                          <a:latin typeface="Calibri"/>
                        </a:rPr>
                        <a:t>H</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7</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8</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H</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57908">
                <a:tc>
                  <a:txBody>
                    <a:bodyPr/>
                    <a:lstStyle/>
                    <a:p>
                      <a:pPr algn="l" fontAlgn="b"/>
                      <a:r>
                        <a:rPr lang="en-US" sz="2000" b="1" i="0" u="none" strike="noStrike">
                          <a:solidFill>
                            <a:schemeClr val="tx1"/>
                          </a:solidFill>
                          <a:latin typeface="Calibri"/>
                        </a:rPr>
                        <a:t>I</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l" fontAlgn="b"/>
                      <a:r>
                        <a:rPr lang="en-US" sz="2400" b="1" i="0" u="none" strike="noStrike">
                          <a:solidFill>
                            <a:schemeClr val="tx1"/>
                          </a:solidFill>
                          <a:latin typeface="Calibri"/>
                        </a:rPr>
                        <a:t>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l" fontAlgn="b"/>
                      <a:r>
                        <a:rPr lang="en-US" sz="2400" b="1" i="0" u="none" strike="noStrike">
                          <a:solidFill>
                            <a:schemeClr val="tx1"/>
                          </a:solidFill>
                          <a:latin typeface="Calibri"/>
                        </a:rPr>
                        <a:t>26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8</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9</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I</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57908">
                <a:tc>
                  <a:txBody>
                    <a:bodyPr/>
                    <a:lstStyle/>
                    <a:p>
                      <a:pPr algn="l" fontAlgn="b"/>
                      <a:r>
                        <a:rPr lang="en-US" sz="2000" b="1" i="0" u="none" strike="noStrike">
                          <a:solidFill>
                            <a:schemeClr val="tx1"/>
                          </a:solidFill>
                          <a:latin typeface="Calibri"/>
                        </a:rPr>
                        <a:t>J</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20</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9</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10</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l" fontAlgn="b"/>
                      <a:r>
                        <a:rPr lang="en-US" sz="2000" b="1" i="0" u="none" strike="noStrike">
                          <a:solidFill>
                            <a:schemeClr val="tx1"/>
                          </a:solidFill>
                          <a:latin typeface="Calibri"/>
                        </a:rPr>
                        <a:t>J</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0000"/>
                    </a:solidFill>
                  </a:tcPr>
                </a:tc>
                <a:extLst>
                  <a:ext uri="{0D108BD9-81ED-4DB2-BD59-A6C34878D82A}">
                    <a16:rowId xmlns:a16="http://schemas.microsoft.com/office/drawing/2014/main" val="10009"/>
                  </a:ext>
                </a:extLst>
              </a:tr>
              <a:tr h="257908">
                <a:tc>
                  <a:txBody>
                    <a:bodyPr/>
                    <a:lstStyle/>
                    <a:p>
                      <a:pPr algn="l" fontAlgn="b"/>
                      <a:r>
                        <a:rPr lang="en-US" sz="2000" b="1" i="0" u="none" strike="noStrike">
                          <a:solidFill>
                            <a:schemeClr val="tx1"/>
                          </a:solidFill>
                          <a:latin typeface="Calibri"/>
                        </a:rPr>
                        <a:t>K</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7</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8</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10</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l" fontAlgn="b"/>
                      <a:r>
                        <a:rPr lang="en-US" sz="2400" b="1" i="0" u="none" strike="noStrike">
                          <a:solidFill>
                            <a:schemeClr val="tx1"/>
                          </a:solidFill>
                          <a:latin typeface="Calibri"/>
                        </a:rPr>
                        <a:t>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K</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57908">
                <a:tc>
                  <a:txBody>
                    <a:bodyPr/>
                    <a:lstStyle/>
                    <a:p>
                      <a:pPr algn="l" fontAlgn="b"/>
                      <a:r>
                        <a:rPr lang="en-US" sz="2000" b="1" i="0" u="none" strike="noStrike">
                          <a:solidFill>
                            <a:schemeClr val="tx1"/>
                          </a:solidFill>
                          <a:latin typeface="Calibri"/>
                        </a:rPr>
                        <a:t>L</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8</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23</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L</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57908">
                <a:tc>
                  <a:txBody>
                    <a:bodyPr/>
                    <a:lstStyle/>
                    <a:p>
                      <a:pPr algn="l" fontAlgn="b"/>
                      <a:r>
                        <a:rPr lang="en-US" sz="2000" b="1" i="0" u="none" strike="noStrike">
                          <a:solidFill>
                            <a:schemeClr val="tx1"/>
                          </a:solidFill>
                          <a:latin typeface="Calibri"/>
                        </a:rPr>
                        <a:t>M</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9</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7</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M</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57908">
                <a:tc>
                  <a:txBody>
                    <a:bodyPr/>
                    <a:lstStyle/>
                    <a:p>
                      <a:pPr algn="l" fontAlgn="b"/>
                      <a:r>
                        <a:rPr lang="en-US" sz="2000" b="1" i="0" u="none" strike="noStrike">
                          <a:solidFill>
                            <a:schemeClr val="tx1"/>
                          </a:solidFill>
                          <a:latin typeface="Calibri"/>
                        </a:rPr>
                        <a:t>N</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10</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19</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N</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46888">
                <a:tc>
                  <a:txBody>
                    <a:bodyPr/>
                    <a:lstStyle/>
                    <a:p>
                      <a:pPr algn="l" fontAlgn="b"/>
                      <a:r>
                        <a:rPr lang="en-US" sz="2000" b="1" i="0" u="none" strike="noStrike">
                          <a:solidFill>
                            <a:schemeClr val="tx1"/>
                          </a:solidFill>
                          <a:latin typeface="Calibri"/>
                        </a:rPr>
                        <a:t>O</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9</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O</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57908">
                <a:tc>
                  <a:txBody>
                    <a:bodyPr/>
                    <a:lstStyle/>
                    <a:p>
                      <a:pPr algn="l" fontAlgn="b"/>
                      <a:r>
                        <a:rPr lang="en-US" sz="2000" b="1" i="0" u="none" strike="noStrike">
                          <a:solidFill>
                            <a:schemeClr val="tx1"/>
                          </a:solidFill>
                          <a:latin typeface="Calibri"/>
                        </a:rPr>
                        <a:t>P</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12</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11</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15</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18</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12</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P</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16872">
                <a:tc>
                  <a:txBody>
                    <a:bodyPr/>
                    <a:lstStyle/>
                    <a:p>
                      <a:pPr algn="l" fontAlgn="b"/>
                      <a:r>
                        <a:rPr lang="en-US" sz="2000" b="1" i="0" u="none" strike="noStrike">
                          <a:solidFill>
                            <a:schemeClr val="tx1"/>
                          </a:solidFill>
                          <a:latin typeface="Calibri"/>
                        </a:rPr>
                        <a:t>Q</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13</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solidFill>
                      <a:srgbClr val="FF0000"/>
                    </a:solidFill>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16</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l" fontAlgn="b"/>
                      <a:r>
                        <a:rPr lang="en-US" sz="2400" b="1" i="0" u="none" strike="noStrike">
                          <a:solidFill>
                            <a:schemeClr val="tx1"/>
                          </a:solidFill>
                          <a:latin typeface="Calibri"/>
                        </a:rPr>
                        <a:t>25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17</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25</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a:solidFill>
                            <a:schemeClr val="tx1"/>
                          </a:solidFill>
                          <a:latin typeface="Calibri"/>
                        </a:rPr>
                        <a:t>Q</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57908">
                <a:tc>
                  <a:txBody>
                    <a:bodyPr/>
                    <a:lstStyle/>
                    <a:p>
                      <a:pPr algn="l" fontAlgn="b"/>
                      <a:r>
                        <a:rPr lang="en-US" sz="2000" b="1" i="0" u="none" strike="noStrike">
                          <a:solidFill>
                            <a:schemeClr val="tx1"/>
                          </a:solidFill>
                          <a:latin typeface="Calibri"/>
                        </a:rPr>
                        <a:t>R</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a:solidFill>
                            <a:schemeClr val="tx1"/>
                          </a:solidFill>
                          <a:latin typeface="Calibri"/>
                        </a:rPr>
                        <a:t>14</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a:solidFill>
                            <a:schemeClr val="tx1"/>
                          </a:solidFill>
                          <a:latin typeface="Calibri"/>
                        </a:rPr>
                        <a:t>17</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000" b="1" i="0" u="none" strike="noStrike">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dirty="0">
                          <a:solidFill>
                            <a:schemeClr val="tx1"/>
                          </a:solidFill>
                          <a:latin typeface="Calibri"/>
                        </a:rPr>
                        <a:t>17</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dirty="0">
                          <a:solidFill>
                            <a:schemeClr val="tx1"/>
                          </a:solidFill>
                          <a:latin typeface="Calibri"/>
                        </a:rPr>
                        <a:t>24</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2400" b="1" i="0" u="none" strike="noStrike" dirty="0">
                        <a:solidFill>
                          <a:schemeClr val="tx1"/>
                        </a:solidFill>
                        <a:latin typeface="Calibri"/>
                      </a:endParaRP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400" b="1" i="0" u="none" strike="noStrike" dirty="0">
                          <a:solidFill>
                            <a:schemeClr val="tx1"/>
                          </a:solidFill>
                          <a:latin typeface="Calibri"/>
                        </a:rPr>
                        <a:t>18</a:t>
                      </a:r>
                    </a:p>
                  </a:txBody>
                  <a:tcPr marL="7800" marR="7800" marT="780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2400" b="1" i="0" u="none" strike="noStrike" dirty="0">
                          <a:solidFill>
                            <a:schemeClr val="tx1"/>
                          </a:solidFill>
                          <a:latin typeface="Calibri"/>
                        </a:rPr>
                        <a:t>16</a:t>
                      </a:r>
                    </a:p>
                  </a:txBody>
                  <a:tcPr marL="7800" marR="7800" marT="780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US" sz="2000" b="1" i="0" u="none" strike="noStrike" dirty="0">
                          <a:solidFill>
                            <a:schemeClr val="tx1"/>
                          </a:solidFill>
                          <a:latin typeface="Calibri"/>
                        </a:rPr>
                        <a:t>R</a:t>
                      </a:r>
                    </a:p>
                  </a:txBody>
                  <a:tcPr marL="7800" marR="7800" marT="78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bl>
          </a:graphicData>
        </a:graphic>
      </p:graphicFrame>
      <p:sp>
        <p:nvSpPr>
          <p:cNvPr id="28" name="Content Placeholder 2"/>
          <p:cNvSpPr txBox="1">
            <a:spLocks/>
          </p:cNvSpPr>
          <p:nvPr/>
        </p:nvSpPr>
        <p:spPr>
          <a:xfrm>
            <a:off x="0" y="76201"/>
            <a:ext cx="3276600" cy="1142999"/>
          </a:xfrm>
          <a:prstGeom prst="rect">
            <a:avLst/>
          </a:prstGeom>
        </p:spPr>
        <p:txBody>
          <a:bodyPr vert="horz">
            <a:noAutofit/>
          </a:bodyPr>
          <a:lstStyle/>
          <a:p>
            <a:pPr marL="420624" marR="0" lvl="0" indent="-384048"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4000" b="1" i="0" u="none" strike="noStrike" kern="1200" cap="none" spc="0" normalizeH="0" baseline="0" noProof="0" dirty="0">
                <a:ln>
                  <a:noFill/>
                </a:ln>
                <a:solidFill>
                  <a:srgbClr val="FFFF00"/>
                </a:solidFill>
                <a:effectLst/>
                <a:uLnTx/>
                <a:uFillTx/>
                <a:latin typeface="+mn-lt"/>
                <a:ea typeface="+mn-ea"/>
                <a:cs typeface="+mn-cs"/>
              </a:rPr>
              <a:t>After single key stroke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a:t>Rotor Machine Strength</a:t>
            </a:r>
          </a:p>
        </p:txBody>
      </p:sp>
      <p:sp>
        <p:nvSpPr>
          <p:cNvPr id="3" name="Content Placeholder 2"/>
          <p:cNvSpPr>
            <a:spLocks noGrp="1"/>
          </p:cNvSpPr>
          <p:nvPr>
            <p:ph idx="1"/>
          </p:nvPr>
        </p:nvSpPr>
        <p:spPr>
          <a:xfrm>
            <a:off x="457200" y="990600"/>
            <a:ext cx="8229600" cy="5135563"/>
          </a:xfrm>
        </p:spPr>
        <p:txBody>
          <a:bodyPr>
            <a:normAutofit/>
          </a:bodyPr>
          <a:lstStyle/>
          <a:p>
            <a:r>
              <a:rPr lang="en-US" dirty="0"/>
              <a:t>It is not easy to break because one plain letter has many ciphered letters , so no repeating sequences of cipher letters.</a:t>
            </a:r>
          </a:p>
          <a:p>
            <a:r>
              <a:rPr lang="en-US" dirty="0"/>
              <a:t>The previous example shows that letter L is ciphered first to S and then to Q, similarly S is ciphered one time to Y and the other to E.</a:t>
            </a:r>
          </a:p>
          <a:p>
            <a:endParaRPr lang="en-US" dirty="0"/>
          </a:p>
          <a:p>
            <a:endParaRPr lang="en-US" dirty="0"/>
          </a:p>
          <a:p>
            <a:endParaRPr lang="en-US" dirty="0"/>
          </a:p>
        </p:txBody>
      </p:sp>
      <p:sp>
        <p:nvSpPr>
          <p:cNvPr id="5" name="Rounded Rectangle 4"/>
          <p:cNvSpPr/>
          <p:nvPr/>
        </p:nvSpPr>
        <p:spPr>
          <a:xfrm>
            <a:off x="1295400" y="4343400"/>
            <a:ext cx="640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K       I	     L       </a:t>
            </a:r>
            <a:r>
              <a:rPr lang="en-US" b="1" dirty="0" err="1"/>
              <a:t>L</a:t>
            </a:r>
            <a:r>
              <a:rPr lang="en-US" b="1" dirty="0"/>
              <a:t>       T       H      E        B      O       S      </a:t>
            </a:r>
            <a:r>
              <a:rPr lang="en-US" b="1" dirty="0" err="1"/>
              <a:t>S</a:t>
            </a:r>
            <a:endParaRPr lang="en-US" b="1" dirty="0"/>
          </a:p>
        </p:txBody>
      </p:sp>
      <p:cxnSp>
        <p:nvCxnSpPr>
          <p:cNvPr id="6" name="Straight Connector 5"/>
          <p:cNvCxnSpPr/>
          <p:nvPr/>
        </p:nvCxnSpPr>
        <p:spPr>
          <a:xfrm rot="5400000">
            <a:off x="1600200"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2182504"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770496"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352800"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962400"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544704"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32696"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715000"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6297304" y="46072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6893256" y="460725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295400" y="5257800"/>
            <a:ext cx="640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 N       J	     S       Q      T       A      R        W      L       Y      E</a:t>
            </a:r>
          </a:p>
        </p:txBody>
      </p:sp>
      <p:cxnSp>
        <p:nvCxnSpPr>
          <p:cNvPr id="17" name="Straight Connector 16"/>
          <p:cNvCxnSpPr/>
          <p:nvPr/>
        </p:nvCxnSpPr>
        <p:spPr>
          <a:xfrm rot="5400000">
            <a:off x="1600200"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182504"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770496"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352800"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962400"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544704"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32696"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715000"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297304" y="552165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893256" y="552165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438400" y="4343400"/>
            <a:ext cx="533400" cy="144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999096" y="4343400"/>
            <a:ext cx="533400" cy="1447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588456" y="4343400"/>
            <a:ext cx="533400" cy="1447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35504" y="4343400"/>
            <a:ext cx="533400" cy="14478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34704" y="4465022"/>
            <a:ext cx="441146" cy="400110"/>
          </a:xfrm>
          <a:prstGeom prst="rect">
            <a:avLst/>
          </a:prstGeom>
        </p:spPr>
        <p:txBody>
          <a:bodyPr wrap="none">
            <a:spAutoFit/>
          </a:bodyPr>
          <a:lstStyle/>
          <a:p>
            <a:r>
              <a:rPr lang="en-US" sz="2000" b="1" dirty="0"/>
              <a:t>P:</a:t>
            </a:r>
          </a:p>
        </p:txBody>
      </p:sp>
      <p:sp>
        <p:nvSpPr>
          <p:cNvPr id="32" name="Rectangle 31"/>
          <p:cNvSpPr/>
          <p:nvPr/>
        </p:nvSpPr>
        <p:spPr>
          <a:xfrm>
            <a:off x="734704" y="5334000"/>
            <a:ext cx="455574" cy="400110"/>
          </a:xfrm>
          <a:prstGeom prst="rect">
            <a:avLst/>
          </a:prstGeom>
        </p:spPr>
        <p:txBody>
          <a:bodyPr wrap="none">
            <a:spAutoFit/>
          </a:bodyPr>
          <a:lstStyle/>
          <a:p>
            <a:r>
              <a:rPr lang="en-US" sz="2000" b="1" dirty="0"/>
              <a: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a:bodyPr>
          <a:lstStyle/>
          <a:p>
            <a:r>
              <a:rPr lang="en-US" dirty="0"/>
              <a:t>Example 2</a:t>
            </a:r>
          </a:p>
        </p:txBody>
      </p:sp>
      <p:sp>
        <p:nvSpPr>
          <p:cNvPr id="3" name="Content Placeholder 2"/>
          <p:cNvSpPr>
            <a:spLocks noGrp="1"/>
          </p:cNvSpPr>
          <p:nvPr>
            <p:ph idx="1"/>
          </p:nvPr>
        </p:nvSpPr>
        <p:spPr>
          <a:xfrm>
            <a:off x="457200" y="990600"/>
            <a:ext cx="4572000" cy="5135563"/>
          </a:xfrm>
        </p:spPr>
        <p:txBody>
          <a:bodyPr/>
          <a:lstStyle/>
          <a:p>
            <a:r>
              <a:rPr lang="en-US" dirty="0"/>
              <a:t>Given the initial state as shown in the figure and plaintext: “Catch me if you can”, what is the </a:t>
            </a:r>
            <a:r>
              <a:rPr lang="en-US" dirty="0" err="1"/>
              <a:t>ciphertext</a:t>
            </a:r>
            <a:r>
              <a:rPr lang="en-US" dirty="0"/>
              <a:t>?</a:t>
            </a:r>
          </a:p>
        </p:txBody>
      </p:sp>
      <p:sp>
        <p:nvSpPr>
          <p:cNvPr id="37" name="Rounded Rectangle 36"/>
          <p:cNvSpPr/>
          <p:nvPr/>
        </p:nvSpPr>
        <p:spPr>
          <a:xfrm>
            <a:off x="228600" y="4267200"/>
            <a:ext cx="4648200" cy="1143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800" b="1" dirty="0"/>
          </a:p>
          <a:p>
            <a:pPr algn="ctr"/>
            <a:r>
              <a:rPr lang="en-US" sz="2800" b="1" dirty="0"/>
              <a:t>C: EYKIE YR TF FGI RWE</a:t>
            </a:r>
          </a:p>
          <a:p>
            <a:pPr algn="ctr"/>
            <a:endParaRPr lang="en-US" sz="2800" b="1" dirty="0"/>
          </a:p>
        </p:txBody>
      </p:sp>
      <p:grpSp>
        <p:nvGrpSpPr>
          <p:cNvPr id="38" name="Group 37"/>
          <p:cNvGrpSpPr/>
          <p:nvPr/>
        </p:nvGrpSpPr>
        <p:grpSpPr>
          <a:xfrm>
            <a:off x="4953000" y="533400"/>
            <a:ext cx="4038600" cy="5715000"/>
            <a:chOff x="4953000" y="457200"/>
            <a:chExt cx="4038600" cy="5715000"/>
          </a:xfrm>
        </p:grpSpPr>
        <p:pic>
          <p:nvPicPr>
            <p:cNvPr id="39" name="Picture 2"/>
            <p:cNvPicPr>
              <a:picLocks noChangeAspect="1" noChangeArrowheads="1"/>
            </p:cNvPicPr>
            <p:nvPr/>
          </p:nvPicPr>
          <p:blipFill>
            <a:blip r:embed="rId2" cstate="print"/>
            <a:srcRect/>
            <a:stretch>
              <a:fillRect/>
            </a:stretch>
          </p:blipFill>
          <p:spPr bwMode="auto">
            <a:xfrm>
              <a:off x="4953000" y="457200"/>
              <a:ext cx="4034287" cy="5715000"/>
            </a:xfrm>
            <a:prstGeom prst="rect">
              <a:avLst/>
            </a:prstGeom>
            <a:noFill/>
            <a:ln w="9525">
              <a:noFill/>
              <a:miter lim="800000"/>
              <a:headEnd/>
              <a:tailEnd/>
            </a:ln>
            <a:effectLst/>
          </p:spPr>
        </p:pic>
        <p:sp>
          <p:nvSpPr>
            <p:cNvPr id="40" name="Rectangle 39"/>
            <p:cNvSpPr/>
            <p:nvPr/>
          </p:nvSpPr>
          <p:spPr>
            <a:xfrm>
              <a:off x="5652448" y="734704"/>
              <a:ext cx="457200"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53000" y="533400"/>
              <a:ext cx="3048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790296" y="685800"/>
              <a:ext cx="201304" cy="175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68152" y="762000"/>
              <a:ext cx="470848"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7897504" y="762000"/>
            <a:ext cx="470848" cy="48768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90800" y="2667000"/>
            <a:ext cx="3647152" cy="923330"/>
          </a:xfrm>
          <a:prstGeom prst="rect">
            <a:avLst/>
          </a:prstGeom>
          <a:noFill/>
        </p:spPr>
        <p:txBody>
          <a:bodyPr wrap="none" lIns="91440" tIns="45720" rIns="91440" bIns="45720">
            <a:spAutoFit/>
          </a:bodyPr>
          <a:lstStyle/>
          <a:p>
            <a:pPr algn="ct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lstStyle/>
          <a:p>
            <a:r>
              <a:rPr lang="en-US" dirty="0"/>
              <a:t>Rail fence cipher</a:t>
            </a:r>
          </a:p>
        </p:txBody>
      </p:sp>
      <p:sp>
        <p:nvSpPr>
          <p:cNvPr id="3" name="Content Placeholder 2"/>
          <p:cNvSpPr>
            <a:spLocks noGrp="1"/>
          </p:cNvSpPr>
          <p:nvPr>
            <p:ph idx="1"/>
          </p:nvPr>
        </p:nvSpPr>
        <p:spPr>
          <a:xfrm>
            <a:off x="457200" y="1143000"/>
            <a:ext cx="7467600" cy="4983163"/>
          </a:xfrm>
        </p:spPr>
        <p:txBody>
          <a:bodyPr/>
          <a:lstStyle/>
          <a:p>
            <a:r>
              <a:rPr lang="en-US" dirty="0"/>
              <a:t>The plaintext is written as a sequence of diagonals with any depth (i.e. no longer than the plaintext) and then read off as a sequence of rows. </a:t>
            </a:r>
          </a:p>
          <a:p>
            <a:endParaRPr lang="en-US" dirty="0"/>
          </a:p>
          <a:p>
            <a:endParaRPr lang="en-US" dirty="0"/>
          </a:p>
        </p:txBody>
      </p:sp>
      <p:sp>
        <p:nvSpPr>
          <p:cNvPr id="4" name="Oval 3"/>
          <p:cNvSpPr/>
          <p:nvPr/>
        </p:nvSpPr>
        <p:spPr>
          <a:xfrm>
            <a:off x="2514600" y="3733800"/>
            <a:ext cx="36576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5" name="Oval 4"/>
          <p:cNvSpPr/>
          <p:nvPr/>
        </p:nvSpPr>
        <p:spPr>
          <a:xfrm>
            <a:off x="2819400" y="43434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6" name="Oval 5"/>
          <p:cNvSpPr/>
          <p:nvPr/>
        </p:nvSpPr>
        <p:spPr>
          <a:xfrm>
            <a:off x="3124200" y="48768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0" name="Oval 9"/>
          <p:cNvSpPr/>
          <p:nvPr/>
        </p:nvSpPr>
        <p:spPr>
          <a:xfrm>
            <a:off x="4876800" y="3733800"/>
            <a:ext cx="36576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2" name="Oval 11"/>
          <p:cNvSpPr/>
          <p:nvPr/>
        </p:nvSpPr>
        <p:spPr>
          <a:xfrm>
            <a:off x="3657600" y="3733800"/>
            <a:ext cx="36576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4" name="Oval 13"/>
          <p:cNvSpPr/>
          <p:nvPr/>
        </p:nvSpPr>
        <p:spPr>
          <a:xfrm>
            <a:off x="5257800" y="43434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5" name="Oval 14"/>
          <p:cNvSpPr/>
          <p:nvPr/>
        </p:nvSpPr>
        <p:spPr>
          <a:xfrm>
            <a:off x="5638800" y="48768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7" name="Oval 16"/>
          <p:cNvSpPr/>
          <p:nvPr/>
        </p:nvSpPr>
        <p:spPr>
          <a:xfrm>
            <a:off x="6248400" y="3733800"/>
            <a:ext cx="36576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23" name="Oval 22"/>
          <p:cNvSpPr/>
          <p:nvPr/>
        </p:nvSpPr>
        <p:spPr>
          <a:xfrm>
            <a:off x="4023360" y="43434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24" name="Oval 23"/>
          <p:cNvSpPr/>
          <p:nvPr/>
        </p:nvSpPr>
        <p:spPr>
          <a:xfrm>
            <a:off x="4328160" y="48768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27" name="TextBox 26"/>
          <p:cNvSpPr txBox="1"/>
          <p:nvPr/>
        </p:nvSpPr>
        <p:spPr>
          <a:xfrm>
            <a:off x="304800" y="4343400"/>
            <a:ext cx="1345240" cy="400110"/>
          </a:xfrm>
          <a:prstGeom prst="rect">
            <a:avLst/>
          </a:prstGeom>
          <a:noFill/>
        </p:spPr>
        <p:txBody>
          <a:bodyPr wrap="none" rtlCol="0">
            <a:spAutoFit/>
          </a:bodyPr>
          <a:lstStyle/>
          <a:p>
            <a:r>
              <a:rPr lang="en-US" sz="2000" b="1" dirty="0"/>
              <a:t>Depth = 3</a:t>
            </a:r>
          </a:p>
        </p:txBody>
      </p:sp>
      <p:sp>
        <p:nvSpPr>
          <p:cNvPr id="30" name="Notched Right Arrow 29"/>
          <p:cNvSpPr/>
          <p:nvPr/>
        </p:nvSpPr>
        <p:spPr>
          <a:xfrm>
            <a:off x="1524000" y="4419600"/>
            <a:ext cx="685800" cy="228600"/>
          </a:xfrm>
          <a:prstGeom prst="notched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a:off x="2286000" y="3581400"/>
            <a:ext cx="228600" cy="1905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a:xfrm>
            <a:off x="6614160" y="43434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21" name="Oval 20"/>
          <p:cNvSpPr/>
          <p:nvPr/>
        </p:nvSpPr>
        <p:spPr>
          <a:xfrm>
            <a:off x="6995160" y="4876800"/>
            <a:ext cx="381000" cy="4572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ln>
                <a:solidFill>
                  <a:schemeClr val="tx1"/>
                </a:solidFill>
              </a:ln>
              <a:solidFill>
                <a:schemeClr val="tx2"/>
              </a:solidFill>
            </a:endParaRPr>
          </a:p>
        </p:txBody>
      </p:sp>
      <p:sp>
        <p:nvSpPr>
          <p:cNvPr id="19"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22"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133012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Rail fence algorithm parameters</a:t>
            </a:r>
          </a:p>
        </p:txBody>
      </p:sp>
      <p:sp>
        <p:nvSpPr>
          <p:cNvPr id="3" name="Content Placeholder 2"/>
          <p:cNvSpPr>
            <a:spLocks noGrp="1"/>
          </p:cNvSpPr>
          <p:nvPr>
            <p:ph idx="1"/>
          </p:nvPr>
        </p:nvSpPr>
        <p:spPr/>
        <p:txBody>
          <a:bodyPr/>
          <a:lstStyle/>
          <a:p>
            <a:r>
              <a:rPr lang="en-US" dirty="0"/>
              <a:t>Rail fence encryption:</a:t>
            </a:r>
          </a:p>
          <a:p>
            <a:pPr marL="962406" lvl="1" indent="-514350">
              <a:buFont typeface="+mj-lt"/>
              <a:buAutoNum type="arabicPeriod"/>
            </a:pPr>
            <a:r>
              <a:rPr lang="en-US" dirty="0"/>
              <a:t>Depth  (d) </a:t>
            </a:r>
          </a:p>
          <a:p>
            <a:pPr marL="962406" lvl="1" indent="-514350">
              <a:buFont typeface="+mj-lt"/>
              <a:buAutoNum type="arabicPeriod"/>
            </a:pPr>
            <a:r>
              <a:rPr lang="en-US" dirty="0"/>
              <a:t>Plaintext (p)</a:t>
            </a:r>
          </a:p>
          <a:p>
            <a:r>
              <a:rPr lang="en-US" dirty="0"/>
              <a:t>Rail fence decryption:</a:t>
            </a:r>
          </a:p>
          <a:p>
            <a:pPr marL="962406" lvl="1" indent="-514350">
              <a:buFont typeface="+mj-lt"/>
              <a:buAutoNum type="arabicPeriod"/>
            </a:pPr>
            <a:r>
              <a:rPr lang="en-US" dirty="0"/>
              <a:t>Depth  (d)</a:t>
            </a:r>
          </a:p>
          <a:p>
            <a:pPr marL="962406" lvl="1" indent="-514350">
              <a:buFont typeface="+mj-lt"/>
              <a:buAutoNum type="arabicPeriod"/>
            </a:pPr>
            <a:r>
              <a:rPr lang="en-US" dirty="0" err="1"/>
              <a:t>Ciphertext</a:t>
            </a:r>
            <a:r>
              <a:rPr lang="en-US" dirty="0"/>
              <a:t> (c)</a:t>
            </a:r>
          </a:p>
          <a:p>
            <a:endParaRPr lang="en-US" dirty="0"/>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3039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Rail fence algorithm</a:t>
            </a:r>
          </a:p>
        </p:txBody>
      </p:sp>
      <p:sp>
        <p:nvSpPr>
          <p:cNvPr id="3" name="Content Placeholder 2"/>
          <p:cNvSpPr>
            <a:spLocks noGrp="1"/>
          </p:cNvSpPr>
          <p:nvPr>
            <p:ph idx="1"/>
          </p:nvPr>
        </p:nvSpPr>
        <p:spPr>
          <a:xfrm>
            <a:off x="304800" y="1066800"/>
            <a:ext cx="8686800" cy="5257800"/>
          </a:xfrm>
        </p:spPr>
        <p:txBody>
          <a:bodyPr>
            <a:noAutofit/>
          </a:bodyPr>
          <a:lstStyle/>
          <a:p>
            <a:r>
              <a:rPr lang="en-US" u="sng" dirty="0"/>
              <a:t>Encryption:</a:t>
            </a:r>
          </a:p>
          <a:p>
            <a:pPr marL="852678" lvl="1" indent="-514350">
              <a:buFont typeface="+mj-lt"/>
              <a:buAutoNum type="arabicPeriod"/>
            </a:pPr>
            <a:r>
              <a:rPr lang="en-US" dirty="0"/>
              <a:t>Write the plaintext (p) as a sequence of diagonals with depth (d)</a:t>
            </a:r>
          </a:p>
          <a:p>
            <a:pPr marL="852678" lvl="1" indent="-514350">
              <a:buFont typeface="+mj-lt"/>
              <a:buAutoNum type="arabicPeriod"/>
            </a:pPr>
            <a:r>
              <a:rPr lang="en-US" dirty="0"/>
              <a:t>And then read off as a sequence of rows. </a:t>
            </a:r>
          </a:p>
          <a:p>
            <a:r>
              <a:rPr lang="en-US" u="sng" dirty="0"/>
              <a:t>Decryption:</a:t>
            </a:r>
            <a:endParaRPr lang="en-US" dirty="0"/>
          </a:p>
          <a:p>
            <a:pPr marL="852678" lvl="1" indent="-514350">
              <a:buFont typeface="+mj-lt"/>
              <a:buAutoNum type="arabicPeriod"/>
            </a:pPr>
            <a:r>
              <a:rPr lang="en-US" dirty="0"/>
              <a:t>Write down the rows (each word of the </a:t>
            </a:r>
            <a:r>
              <a:rPr lang="en-US" dirty="0" err="1"/>
              <a:t>ciphertext</a:t>
            </a:r>
            <a:r>
              <a:rPr lang="en-US" dirty="0"/>
              <a:t> ©) in order with depth (d).</a:t>
            </a:r>
          </a:p>
          <a:p>
            <a:pPr marL="852678" lvl="1" indent="-514350">
              <a:buFont typeface="+mj-lt"/>
              <a:buAutoNum type="arabicPeriod"/>
            </a:pPr>
            <a:r>
              <a:rPr lang="en-US" dirty="0"/>
              <a:t> Leave space or an empty cell between the letters of the word.</a:t>
            </a:r>
          </a:p>
          <a:p>
            <a:pPr marL="852678" lvl="1" indent="-514350">
              <a:buFont typeface="+mj-lt"/>
              <a:buAutoNum type="arabicPeriod"/>
            </a:pPr>
            <a:r>
              <a:rPr lang="en-US" dirty="0"/>
              <a:t>And then read them diagonally.</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368407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lstStyle/>
          <a:p>
            <a:r>
              <a:rPr lang="en-US" dirty="0"/>
              <a:t>Example</a:t>
            </a:r>
          </a:p>
        </p:txBody>
      </p:sp>
      <p:sp>
        <p:nvSpPr>
          <p:cNvPr id="3" name="Content Placeholder 2"/>
          <p:cNvSpPr>
            <a:spLocks noGrp="1"/>
          </p:cNvSpPr>
          <p:nvPr>
            <p:ph idx="1"/>
          </p:nvPr>
        </p:nvSpPr>
        <p:spPr>
          <a:xfrm>
            <a:off x="457200" y="1219200"/>
            <a:ext cx="8534400" cy="3962399"/>
          </a:xfrm>
        </p:spPr>
        <p:txBody>
          <a:bodyPr>
            <a:normAutofit/>
          </a:bodyPr>
          <a:lstStyle/>
          <a:p>
            <a:r>
              <a:rPr lang="en-US" dirty="0"/>
              <a:t>Encrypt the plaintext “we are discovered” with depth (rails) = 3</a:t>
            </a:r>
          </a:p>
          <a:p>
            <a:pPr lvl="2"/>
            <a:endParaRPr lang="en-US" dirty="0"/>
          </a:p>
          <a:p>
            <a:pPr lvl="2"/>
            <a:endParaRPr lang="en-US" dirty="0"/>
          </a:p>
          <a:p>
            <a:pPr lvl="2"/>
            <a:endParaRPr lang="en-US" dirty="0"/>
          </a:p>
          <a:p>
            <a:pPr lvl="2"/>
            <a:endParaRPr lang="en-US" sz="2000" dirty="0"/>
          </a:p>
          <a:p>
            <a:pPr lvl="1"/>
            <a:r>
              <a:rPr lang="en-US" sz="3200" dirty="0"/>
              <a:t>Note2: keep on the spaces between words when reading them off row by row</a:t>
            </a:r>
          </a:p>
        </p:txBody>
      </p:sp>
      <p:sp>
        <p:nvSpPr>
          <p:cNvPr id="5" name="TextBox 4"/>
          <p:cNvSpPr txBox="1"/>
          <p:nvPr/>
        </p:nvSpPr>
        <p:spPr>
          <a:xfrm>
            <a:off x="1447800" y="5105400"/>
            <a:ext cx="5943600" cy="1261884"/>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3600" dirty="0">
                <a:solidFill>
                  <a:schemeClr val="tx1"/>
                </a:solidFill>
              </a:rPr>
              <a:t>Then </a:t>
            </a:r>
            <a:r>
              <a:rPr lang="en-US" sz="3600" dirty="0" err="1">
                <a:solidFill>
                  <a:schemeClr val="tx1"/>
                </a:solidFill>
              </a:rPr>
              <a:t>ciphertext</a:t>
            </a:r>
            <a:r>
              <a:rPr lang="en-US" sz="3600" dirty="0">
                <a:solidFill>
                  <a:schemeClr val="tx1"/>
                </a:solidFill>
              </a:rPr>
              <a:t> will be:</a:t>
            </a:r>
          </a:p>
          <a:p>
            <a:r>
              <a:rPr lang="en-US" sz="4000" dirty="0">
                <a:solidFill>
                  <a:schemeClr val="tx1"/>
                </a:solidFill>
              </a:rPr>
              <a:t>C = </a:t>
            </a:r>
            <a:r>
              <a:rPr lang="en-US" sz="4000" dirty="0" err="1">
                <a:solidFill>
                  <a:schemeClr val="tx1"/>
                </a:solidFill>
              </a:rPr>
              <a:t>wrior</a:t>
            </a:r>
            <a:r>
              <a:rPr lang="en-US" sz="4000" dirty="0">
                <a:solidFill>
                  <a:schemeClr val="tx1"/>
                </a:solidFill>
              </a:rPr>
              <a:t> </a:t>
            </a:r>
            <a:r>
              <a:rPr lang="en-US" sz="4000" dirty="0" err="1">
                <a:solidFill>
                  <a:schemeClr val="tx1"/>
                </a:solidFill>
              </a:rPr>
              <a:t>eesve</a:t>
            </a:r>
            <a:r>
              <a:rPr lang="en-US" sz="4000" dirty="0">
                <a:solidFill>
                  <a:schemeClr val="tx1"/>
                </a:solidFill>
              </a:rPr>
              <a:t> </a:t>
            </a:r>
            <a:r>
              <a:rPr lang="en-US" sz="4000" dirty="0" err="1">
                <a:solidFill>
                  <a:schemeClr val="tx1"/>
                </a:solidFill>
              </a:rPr>
              <a:t>adced</a:t>
            </a:r>
            <a:endParaRPr lang="en-US" sz="4000" dirty="0">
              <a:solidFill>
                <a:schemeClr val="tx1"/>
              </a:solidFill>
            </a:endParaRPr>
          </a:p>
        </p:txBody>
      </p:sp>
      <p:graphicFrame>
        <p:nvGraphicFramePr>
          <p:cNvPr id="7" name="Table 6"/>
          <p:cNvGraphicFramePr>
            <a:graphicFrameLocks noGrp="1"/>
          </p:cNvGraphicFramePr>
          <p:nvPr/>
        </p:nvGraphicFramePr>
        <p:xfrm>
          <a:off x="1600200" y="2286000"/>
          <a:ext cx="5714995" cy="1600200"/>
        </p:xfrm>
        <a:graphic>
          <a:graphicData uri="http://schemas.openxmlformats.org/drawingml/2006/table">
            <a:tbl>
              <a:tblPr firstRow="1" bandRow="1">
                <a:tableStyleId>{69CF1AB2-1976-4502-BF36-3FF5EA218861}</a:tableStyleId>
              </a:tblPr>
              <a:tblGrid>
                <a:gridCol w="519545">
                  <a:extLst>
                    <a:ext uri="{9D8B030D-6E8A-4147-A177-3AD203B41FA5}">
                      <a16:colId xmlns:a16="http://schemas.microsoft.com/office/drawing/2014/main" val="20000"/>
                    </a:ext>
                  </a:extLst>
                </a:gridCol>
                <a:gridCol w="519545">
                  <a:extLst>
                    <a:ext uri="{9D8B030D-6E8A-4147-A177-3AD203B41FA5}">
                      <a16:colId xmlns:a16="http://schemas.microsoft.com/office/drawing/2014/main" val="20001"/>
                    </a:ext>
                  </a:extLst>
                </a:gridCol>
                <a:gridCol w="519545">
                  <a:extLst>
                    <a:ext uri="{9D8B030D-6E8A-4147-A177-3AD203B41FA5}">
                      <a16:colId xmlns:a16="http://schemas.microsoft.com/office/drawing/2014/main" val="20002"/>
                    </a:ext>
                  </a:extLst>
                </a:gridCol>
                <a:gridCol w="519545">
                  <a:extLst>
                    <a:ext uri="{9D8B030D-6E8A-4147-A177-3AD203B41FA5}">
                      <a16:colId xmlns:a16="http://schemas.microsoft.com/office/drawing/2014/main" val="20003"/>
                    </a:ext>
                  </a:extLst>
                </a:gridCol>
                <a:gridCol w="519545">
                  <a:extLst>
                    <a:ext uri="{9D8B030D-6E8A-4147-A177-3AD203B41FA5}">
                      <a16:colId xmlns:a16="http://schemas.microsoft.com/office/drawing/2014/main" val="20004"/>
                    </a:ext>
                  </a:extLst>
                </a:gridCol>
                <a:gridCol w="519545">
                  <a:extLst>
                    <a:ext uri="{9D8B030D-6E8A-4147-A177-3AD203B41FA5}">
                      <a16:colId xmlns:a16="http://schemas.microsoft.com/office/drawing/2014/main" val="20005"/>
                    </a:ext>
                  </a:extLst>
                </a:gridCol>
                <a:gridCol w="519545">
                  <a:extLst>
                    <a:ext uri="{9D8B030D-6E8A-4147-A177-3AD203B41FA5}">
                      <a16:colId xmlns:a16="http://schemas.microsoft.com/office/drawing/2014/main" val="20006"/>
                    </a:ext>
                  </a:extLst>
                </a:gridCol>
                <a:gridCol w="519545">
                  <a:extLst>
                    <a:ext uri="{9D8B030D-6E8A-4147-A177-3AD203B41FA5}">
                      <a16:colId xmlns:a16="http://schemas.microsoft.com/office/drawing/2014/main" val="20007"/>
                    </a:ext>
                  </a:extLst>
                </a:gridCol>
                <a:gridCol w="519545">
                  <a:extLst>
                    <a:ext uri="{9D8B030D-6E8A-4147-A177-3AD203B41FA5}">
                      <a16:colId xmlns:a16="http://schemas.microsoft.com/office/drawing/2014/main" val="20008"/>
                    </a:ext>
                  </a:extLst>
                </a:gridCol>
                <a:gridCol w="519545">
                  <a:extLst>
                    <a:ext uri="{9D8B030D-6E8A-4147-A177-3AD203B41FA5}">
                      <a16:colId xmlns:a16="http://schemas.microsoft.com/office/drawing/2014/main" val="20009"/>
                    </a:ext>
                  </a:extLst>
                </a:gridCol>
                <a:gridCol w="519545">
                  <a:extLst>
                    <a:ext uri="{9D8B030D-6E8A-4147-A177-3AD203B41FA5}">
                      <a16:colId xmlns:a16="http://schemas.microsoft.com/office/drawing/2014/main" val="20010"/>
                    </a:ext>
                  </a:extLst>
                </a:gridCol>
              </a:tblGrid>
              <a:tr h="533400">
                <a:tc>
                  <a:txBody>
                    <a:bodyPr/>
                    <a:lstStyle/>
                    <a:p>
                      <a:r>
                        <a:rPr lang="en-US" sz="2400" b="0" dirty="0"/>
                        <a:t>w</a:t>
                      </a:r>
                    </a:p>
                  </a:txBody>
                  <a:tcPr/>
                </a:tc>
                <a:tc>
                  <a:txBody>
                    <a:bodyPr/>
                    <a:lstStyle/>
                    <a:p>
                      <a:endParaRPr lang="en-US" sz="2400" b="0" dirty="0"/>
                    </a:p>
                  </a:txBody>
                  <a:tcPr/>
                </a:tc>
                <a:tc>
                  <a:txBody>
                    <a:bodyPr/>
                    <a:lstStyle/>
                    <a:p>
                      <a:r>
                        <a:rPr lang="en-US" sz="2400" b="0" dirty="0"/>
                        <a:t> r</a:t>
                      </a:r>
                    </a:p>
                  </a:txBody>
                  <a:tcPr/>
                </a:tc>
                <a:tc>
                  <a:txBody>
                    <a:bodyPr/>
                    <a:lstStyle/>
                    <a:p>
                      <a:endParaRPr lang="en-US" sz="2400" b="0" dirty="0"/>
                    </a:p>
                  </a:txBody>
                  <a:tcPr/>
                </a:tc>
                <a:tc>
                  <a:txBody>
                    <a:bodyPr/>
                    <a:lstStyle/>
                    <a:p>
                      <a:r>
                        <a:rPr lang="en-US" sz="2400" b="0" dirty="0" err="1"/>
                        <a:t>i</a:t>
                      </a:r>
                      <a:endParaRPr lang="en-US" sz="2400" b="0" dirty="0"/>
                    </a:p>
                  </a:txBody>
                  <a:tcPr/>
                </a:tc>
                <a:tc>
                  <a:txBody>
                    <a:bodyPr/>
                    <a:lstStyle/>
                    <a:p>
                      <a:endParaRPr lang="en-US" sz="2400" b="0"/>
                    </a:p>
                  </a:txBody>
                  <a:tcPr/>
                </a:tc>
                <a:tc>
                  <a:txBody>
                    <a:bodyPr/>
                    <a:lstStyle/>
                    <a:p>
                      <a:r>
                        <a:rPr lang="en-US" sz="2400" b="0" dirty="0"/>
                        <a:t>o</a:t>
                      </a:r>
                    </a:p>
                  </a:txBody>
                  <a:tcPr/>
                </a:tc>
                <a:tc>
                  <a:txBody>
                    <a:bodyPr/>
                    <a:lstStyle/>
                    <a:p>
                      <a:endParaRPr lang="en-US" sz="2400" b="0" dirty="0"/>
                    </a:p>
                  </a:txBody>
                  <a:tcPr/>
                </a:tc>
                <a:tc>
                  <a:txBody>
                    <a:bodyPr/>
                    <a:lstStyle/>
                    <a:p>
                      <a:r>
                        <a:rPr lang="en-US" sz="2400" b="0" dirty="0"/>
                        <a:t>r</a:t>
                      </a:r>
                    </a:p>
                  </a:txBody>
                  <a:tcPr/>
                </a:tc>
                <a:tc>
                  <a:txBody>
                    <a:bodyPr/>
                    <a:lstStyle/>
                    <a:p>
                      <a:endParaRPr lang="en-US" sz="2400" b="0" dirty="0"/>
                    </a:p>
                  </a:txBody>
                  <a:tcPr/>
                </a:tc>
                <a:tc>
                  <a:txBody>
                    <a:bodyPr/>
                    <a:lstStyle/>
                    <a:p>
                      <a:endParaRPr lang="en-US" sz="2400" b="0"/>
                    </a:p>
                  </a:txBody>
                  <a:tcPr/>
                </a:tc>
                <a:extLst>
                  <a:ext uri="{0D108BD9-81ED-4DB2-BD59-A6C34878D82A}">
                    <a16:rowId xmlns:a16="http://schemas.microsoft.com/office/drawing/2014/main" val="10000"/>
                  </a:ext>
                </a:extLst>
              </a:tr>
              <a:tr h="533400">
                <a:tc>
                  <a:txBody>
                    <a:bodyPr/>
                    <a:lstStyle/>
                    <a:p>
                      <a:endParaRPr lang="en-US" sz="2400" dirty="0"/>
                    </a:p>
                  </a:txBody>
                  <a:tcPr/>
                </a:tc>
                <a:tc>
                  <a:txBody>
                    <a:bodyPr/>
                    <a:lstStyle/>
                    <a:p>
                      <a:r>
                        <a:rPr lang="en-US" sz="2400" dirty="0"/>
                        <a:t>e</a:t>
                      </a:r>
                    </a:p>
                  </a:txBody>
                  <a:tcPr/>
                </a:tc>
                <a:tc>
                  <a:txBody>
                    <a:bodyPr/>
                    <a:lstStyle/>
                    <a:p>
                      <a:endParaRPr lang="en-US" sz="2400" dirty="0"/>
                    </a:p>
                  </a:txBody>
                  <a:tcPr/>
                </a:tc>
                <a:tc>
                  <a:txBody>
                    <a:bodyPr/>
                    <a:lstStyle/>
                    <a:p>
                      <a:r>
                        <a:rPr lang="en-US" sz="2400" dirty="0"/>
                        <a:t>e</a:t>
                      </a:r>
                    </a:p>
                  </a:txBody>
                  <a:tcPr/>
                </a:tc>
                <a:tc>
                  <a:txBody>
                    <a:bodyPr/>
                    <a:lstStyle/>
                    <a:p>
                      <a:endParaRPr lang="en-US" sz="2400" dirty="0"/>
                    </a:p>
                  </a:txBody>
                  <a:tcPr/>
                </a:tc>
                <a:tc>
                  <a:txBody>
                    <a:bodyPr/>
                    <a:lstStyle/>
                    <a:p>
                      <a:r>
                        <a:rPr lang="en-US" sz="2400" dirty="0"/>
                        <a:t>s</a:t>
                      </a:r>
                    </a:p>
                  </a:txBody>
                  <a:tcPr/>
                </a:tc>
                <a:tc>
                  <a:txBody>
                    <a:bodyPr/>
                    <a:lstStyle/>
                    <a:p>
                      <a:endParaRPr lang="en-US" sz="2400" dirty="0"/>
                    </a:p>
                  </a:txBody>
                  <a:tcPr/>
                </a:tc>
                <a:tc>
                  <a:txBody>
                    <a:bodyPr/>
                    <a:lstStyle/>
                    <a:p>
                      <a:r>
                        <a:rPr lang="en-US" sz="2400" dirty="0"/>
                        <a:t>v</a:t>
                      </a:r>
                    </a:p>
                  </a:txBody>
                  <a:tcPr/>
                </a:tc>
                <a:tc>
                  <a:txBody>
                    <a:bodyPr/>
                    <a:lstStyle/>
                    <a:p>
                      <a:endParaRPr lang="en-US" sz="2400" dirty="0"/>
                    </a:p>
                  </a:txBody>
                  <a:tcPr/>
                </a:tc>
                <a:tc>
                  <a:txBody>
                    <a:bodyPr/>
                    <a:lstStyle/>
                    <a:p>
                      <a:r>
                        <a:rPr lang="en-US" sz="2400" dirty="0"/>
                        <a:t>e</a:t>
                      </a:r>
                    </a:p>
                  </a:txBody>
                  <a:tcPr/>
                </a:tc>
                <a:tc>
                  <a:txBody>
                    <a:bodyPr/>
                    <a:lstStyle/>
                    <a:p>
                      <a:endParaRPr lang="en-US" sz="2400"/>
                    </a:p>
                  </a:txBody>
                  <a:tcPr/>
                </a:tc>
                <a:extLst>
                  <a:ext uri="{0D108BD9-81ED-4DB2-BD59-A6C34878D82A}">
                    <a16:rowId xmlns:a16="http://schemas.microsoft.com/office/drawing/2014/main" val="10001"/>
                  </a:ext>
                </a:extLst>
              </a:tr>
              <a:tr h="533400">
                <a:tc>
                  <a:txBody>
                    <a:bodyPr/>
                    <a:lstStyle/>
                    <a:p>
                      <a:endParaRPr lang="en-US" sz="2400" dirty="0"/>
                    </a:p>
                  </a:txBody>
                  <a:tcPr/>
                </a:tc>
                <a:tc>
                  <a:txBody>
                    <a:bodyPr/>
                    <a:lstStyle/>
                    <a:p>
                      <a:endParaRPr lang="en-US" sz="2400" dirty="0"/>
                    </a:p>
                  </a:txBody>
                  <a:tcPr/>
                </a:tc>
                <a:tc>
                  <a:txBody>
                    <a:bodyPr/>
                    <a:lstStyle/>
                    <a:p>
                      <a:r>
                        <a:rPr lang="en-US" sz="2400" dirty="0"/>
                        <a:t>a</a:t>
                      </a:r>
                    </a:p>
                  </a:txBody>
                  <a:tcPr/>
                </a:tc>
                <a:tc>
                  <a:txBody>
                    <a:bodyPr/>
                    <a:lstStyle/>
                    <a:p>
                      <a:endParaRPr lang="en-US" sz="2400" dirty="0"/>
                    </a:p>
                  </a:txBody>
                  <a:tcPr/>
                </a:tc>
                <a:tc>
                  <a:txBody>
                    <a:bodyPr/>
                    <a:lstStyle/>
                    <a:p>
                      <a:r>
                        <a:rPr lang="en-US" sz="2400" dirty="0"/>
                        <a:t>d</a:t>
                      </a:r>
                    </a:p>
                  </a:txBody>
                  <a:tcPr/>
                </a:tc>
                <a:tc>
                  <a:txBody>
                    <a:bodyPr/>
                    <a:lstStyle/>
                    <a:p>
                      <a:endParaRPr lang="en-US" sz="2400" dirty="0"/>
                    </a:p>
                  </a:txBody>
                  <a:tcPr/>
                </a:tc>
                <a:tc>
                  <a:txBody>
                    <a:bodyPr/>
                    <a:lstStyle/>
                    <a:p>
                      <a:r>
                        <a:rPr lang="en-US" sz="2400" dirty="0"/>
                        <a:t>c</a:t>
                      </a:r>
                    </a:p>
                  </a:txBody>
                  <a:tcPr/>
                </a:tc>
                <a:tc>
                  <a:txBody>
                    <a:bodyPr/>
                    <a:lstStyle/>
                    <a:p>
                      <a:endParaRPr lang="en-US" sz="2400" dirty="0"/>
                    </a:p>
                  </a:txBody>
                  <a:tcPr/>
                </a:tc>
                <a:tc>
                  <a:txBody>
                    <a:bodyPr/>
                    <a:lstStyle/>
                    <a:p>
                      <a:r>
                        <a:rPr lang="en-US" sz="2400" dirty="0"/>
                        <a:t>e</a:t>
                      </a:r>
                    </a:p>
                  </a:txBody>
                  <a:tcPr/>
                </a:tc>
                <a:tc>
                  <a:txBody>
                    <a:bodyPr/>
                    <a:lstStyle/>
                    <a:p>
                      <a:endParaRPr lang="en-US" sz="2400" dirty="0"/>
                    </a:p>
                  </a:txBody>
                  <a:tcPr/>
                </a:tc>
                <a:tc>
                  <a:txBody>
                    <a:bodyPr/>
                    <a:lstStyle/>
                    <a:p>
                      <a:r>
                        <a:rPr lang="en-US" sz="2400" dirty="0"/>
                        <a:t>d</a:t>
                      </a:r>
                    </a:p>
                  </a:txBody>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1594141" y="2300721"/>
            <a:ext cx="1558635" cy="1537855"/>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rot="16200000" flipH="1">
            <a:off x="2628900" y="2324100"/>
            <a:ext cx="1600200" cy="1524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rot="16200000" flipH="1">
            <a:off x="3657600" y="2286000"/>
            <a:ext cx="1600200" cy="160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rot="16200000" flipH="1">
            <a:off x="5715000" y="2286000"/>
            <a:ext cx="1600200" cy="160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16200000" flipH="1">
            <a:off x="4693228" y="2331027"/>
            <a:ext cx="1586345" cy="1524000"/>
          </a:xfrm>
          <a:prstGeom prst="line">
            <a:avLst/>
          </a:prstGeom>
        </p:spPr>
        <p:style>
          <a:lnRef idx="1">
            <a:schemeClr val="accent2"/>
          </a:lnRef>
          <a:fillRef idx="0">
            <a:schemeClr val="accent2"/>
          </a:fillRef>
          <a:effectRef idx="0">
            <a:schemeClr val="accent2"/>
          </a:effectRef>
          <a:fontRef idx="minor">
            <a:schemeClr val="tx1"/>
          </a:fontRef>
        </p:style>
      </p:cxnSp>
      <p:sp>
        <p:nvSpPr>
          <p:cNvPr id="1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16"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434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219200"/>
          </a:xfrm>
        </p:spPr>
        <p:txBody>
          <a:bodyPr/>
          <a:lstStyle/>
          <a:p>
            <a:r>
              <a:rPr lang="en-US" dirty="0"/>
              <a:t>Example (cont.)</a:t>
            </a:r>
          </a:p>
        </p:txBody>
      </p:sp>
      <p:sp>
        <p:nvSpPr>
          <p:cNvPr id="3" name="Content Placeholder 2"/>
          <p:cNvSpPr>
            <a:spLocks noGrp="1"/>
          </p:cNvSpPr>
          <p:nvPr>
            <p:ph idx="1"/>
          </p:nvPr>
        </p:nvSpPr>
        <p:spPr>
          <a:xfrm>
            <a:off x="457200" y="990600"/>
            <a:ext cx="8382000" cy="5135563"/>
          </a:xfrm>
        </p:spPr>
        <p:txBody>
          <a:bodyPr/>
          <a:lstStyle/>
          <a:p>
            <a:r>
              <a:rPr lang="en-US" dirty="0"/>
              <a:t>To decrypt the </a:t>
            </a:r>
            <a:r>
              <a:rPr lang="en-US" dirty="0" err="1"/>
              <a:t>ciphertext</a:t>
            </a:r>
            <a:r>
              <a:rPr lang="en-US" dirty="0"/>
              <a:t> “</a:t>
            </a:r>
            <a:r>
              <a:rPr lang="en-US" sz="2800" dirty="0" err="1"/>
              <a:t>wrior</a:t>
            </a:r>
            <a:r>
              <a:rPr lang="en-US" sz="2800" dirty="0"/>
              <a:t> </a:t>
            </a:r>
            <a:r>
              <a:rPr lang="en-US" sz="2800" dirty="0" err="1"/>
              <a:t>eesve</a:t>
            </a:r>
            <a:r>
              <a:rPr lang="en-US" sz="2800" dirty="0"/>
              <a:t> </a:t>
            </a:r>
            <a:r>
              <a:rPr lang="en-US" sz="2800" dirty="0" err="1"/>
              <a:t>adced</a:t>
            </a:r>
            <a:r>
              <a:rPr lang="en-US" dirty="0"/>
              <a:t>”  </a:t>
            </a:r>
          </a:p>
          <a:p>
            <a:pPr>
              <a:buNone/>
            </a:pPr>
            <a:r>
              <a:rPr lang="en-US" dirty="0"/>
              <a:t>with the same rails= 3</a:t>
            </a:r>
          </a:p>
          <a:p>
            <a:r>
              <a:rPr lang="en-US" dirty="0"/>
              <a:t> Just write down the rows in order (and leave space or an empty cell between the letters of each word), and then reconstruct the "rails" of the fence (read them diagonally).</a:t>
            </a:r>
          </a:p>
          <a:p>
            <a:pPr lvl="1">
              <a:buNone/>
            </a:pPr>
            <a:r>
              <a:rPr lang="en-US" sz="2400" dirty="0"/>
              <a:t>W  r  </a:t>
            </a:r>
            <a:r>
              <a:rPr lang="en-US" sz="2400" dirty="0" err="1"/>
              <a:t>i</a:t>
            </a:r>
            <a:r>
              <a:rPr lang="en-US" sz="2400" dirty="0"/>
              <a:t>  o  r </a:t>
            </a:r>
          </a:p>
          <a:p>
            <a:pPr lvl="1">
              <a:buNone/>
            </a:pPr>
            <a:r>
              <a:rPr lang="en-US" sz="2400" dirty="0"/>
              <a:t>  e  </a:t>
            </a:r>
            <a:r>
              <a:rPr lang="en-US" sz="2400" dirty="0" err="1"/>
              <a:t>e</a:t>
            </a:r>
            <a:r>
              <a:rPr lang="en-US" sz="2400" dirty="0"/>
              <a:t>  s  v  e</a:t>
            </a:r>
            <a:endParaRPr lang="en-US" dirty="0"/>
          </a:p>
          <a:p>
            <a:pPr lvl="1">
              <a:buNone/>
            </a:pPr>
            <a:r>
              <a:rPr lang="en-US" sz="2400" dirty="0"/>
              <a:t>   a  d  c  e  d </a:t>
            </a:r>
            <a:r>
              <a:rPr lang="en-US" dirty="0"/>
              <a:t>	</a:t>
            </a:r>
          </a:p>
        </p:txBody>
      </p:sp>
      <p:sp>
        <p:nvSpPr>
          <p:cNvPr id="5" name="TextBox 4"/>
          <p:cNvSpPr txBox="1"/>
          <p:nvPr/>
        </p:nvSpPr>
        <p:spPr>
          <a:xfrm>
            <a:off x="3886200" y="5385137"/>
            <a:ext cx="4876800" cy="1015663"/>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dirty="0">
                <a:solidFill>
                  <a:schemeClr val="tx1"/>
                </a:solidFill>
              </a:rPr>
              <a:t>Then plaintext will be:</a:t>
            </a:r>
          </a:p>
          <a:p>
            <a:r>
              <a:rPr lang="en-US" sz="3200" dirty="0">
                <a:solidFill>
                  <a:schemeClr val="tx1"/>
                </a:solidFill>
              </a:rPr>
              <a:t>P = </a:t>
            </a:r>
            <a:r>
              <a:rPr lang="en-US" sz="3200" dirty="0"/>
              <a:t>we are discovered</a:t>
            </a:r>
            <a:endParaRPr lang="en-US" sz="3200" dirty="0">
              <a:solidFill>
                <a:schemeClr val="tx1"/>
              </a:solidFill>
            </a:endParaRPr>
          </a:p>
        </p:txBody>
      </p:sp>
      <p:graphicFrame>
        <p:nvGraphicFramePr>
          <p:cNvPr id="6" name="Table 5"/>
          <p:cNvGraphicFramePr>
            <a:graphicFrameLocks noGrp="1"/>
          </p:cNvGraphicFramePr>
          <p:nvPr/>
        </p:nvGraphicFramePr>
        <p:xfrm>
          <a:off x="3962400" y="4069080"/>
          <a:ext cx="4470400" cy="1112520"/>
        </p:xfrm>
        <a:graphic>
          <a:graphicData uri="http://schemas.openxmlformats.org/drawingml/2006/table">
            <a:tbl>
              <a:tblPr firstRow="1" bandRow="1">
                <a:tableStyleId>{69CF1AB2-1976-4502-BF36-3FF5EA218861}</a:tableStyleId>
              </a:tblPr>
              <a:tblGrid>
                <a:gridCol w="4064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64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06400">
                  <a:extLst>
                    <a:ext uri="{9D8B030D-6E8A-4147-A177-3AD203B41FA5}">
                      <a16:colId xmlns:a16="http://schemas.microsoft.com/office/drawing/2014/main" val="20009"/>
                    </a:ext>
                  </a:extLst>
                </a:gridCol>
                <a:gridCol w="406400">
                  <a:extLst>
                    <a:ext uri="{9D8B030D-6E8A-4147-A177-3AD203B41FA5}">
                      <a16:colId xmlns:a16="http://schemas.microsoft.com/office/drawing/2014/main" val="20010"/>
                    </a:ext>
                  </a:extLst>
                </a:gridCol>
              </a:tblGrid>
              <a:tr h="370840">
                <a:tc>
                  <a:txBody>
                    <a:bodyPr/>
                    <a:lstStyle/>
                    <a:p>
                      <a:r>
                        <a:rPr lang="en-US" b="0" dirty="0"/>
                        <a:t>w</a:t>
                      </a:r>
                    </a:p>
                  </a:txBody>
                  <a:tcPr/>
                </a:tc>
                <a:tc>
                  <a:txBody>
                    <a:bodyPr/>
                    <a:lstStyle/>
                    <a:p>
                      <a:endParaRPr lang="en-US" b="0" dirty="0"/>
                    </a:p>
                  </a:txBody>
                  <a:tcPr/>
                </a:tc>
                <a:tc>
                  <a:txBody>
                    <a:bodyPr/>
                    <a:lstStyle/>
                    <a:p>
                      <a:r>
                        <a:rPr lang="en-US" b="0" dirty="0"/>
                        <a:t>r</a:t>
                      </a:r>
                    </a:p>
                  </a:txBody>
                  <a:tcPr/>
                </a:tc>
                <a:tc>
                  <a:txBody>
                    <a:bodyPr/>
                    <a:lstStyle/>
                    <a:p>
                      <a:endParaRPr lang="en-US" b="0" dirty="0"/>
                    </a:p>
                  </a:txBody>
                  <a:tcPr/>
                </a:tc>
                <a:tc>
                  <a:txBody>
                    <a:bodyPr/>
                    <a:lstStyle/>
                    <a:p>
                      <a:r>
                        <a:rPr lang="en-US" b="0" dirty="0" err="1"/>
                        <a:t>i</a:t>
                      </a:r>
                      <a:endParaRPr lang="en-US" b="0" dirty="0"/>
                    </a:p>
                  </a:txBody>
                  <a:tcPr/>
                </a:tc>
                <a:tc>
                  <a:txBody>
                    <a:bodyPr/>
                    <a:lstStyle/>
                    <a:p>
                      <a:endParaRPr lang="en-US" b="0"/>
                    </a:p>
                  </a:txBody>
                  <a:tcPr/>
                </a:tc>
                <a:tc>
                  <a:txBody>
                    <a:bodyPr/>
                    <a:lstStyle/>
                    <a:p>
                      <a:r>
                        <a:rPr lang="en-US" b="0" dirty="0"/>
                        <a:t>o</a:t>
                      </a:r>
                    </a:p>
                  </a:txBody>
                  <a:tcPr/>
                </a:tc>
                <a:tc>
                  <a:txBody>
                    <a:bodyPr/>
                    <a:lstStyle/>
                    <a:p>
                      <a:endParaRPr lang="en-US" b="0" dirty="0"/>
                    </a:p>
                  </a:txBody>
                  <a:tcPr/>
                </a:tc>
                <a:tc>
                  <a:txBody>
                    <a:bodyPr/>
                    <a:lstStyle/>
                    <a:p>
                      <a:r>
                        <a:rPr lang="en-US" b="0" dirty="0"/>
                        <a:t>r</a:t>
                      </a:r>
                    </a:p>
                  </a:txBody>
                  <a:tcPr/>
                </a:tc>
                <a:tc>
                  <a:txBody>
                    <a:bodyPr/>
                    <a:lstStyle/>
                    <a:p>
                      <a:endParaRPr lang="en-US" b="0" dirty="0"/>
                    </a:p>
                  </a:txBody>
                  <a:tcPr/>
                </a:tc>
                <a:tc>
                  <a:txBody>
                    <a:bodyPr/>
                    <a:lstStyle/>
                    <a:p>
                      <a:endParaRPr lang="en-US" b="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r>
                        <a:rPr lang="en-US" dirty="0"/>
                        <a:t>e</a:t>
                      </a:r>
                    </a:p>
                  </a:txBody>
                  <a:tcPr/>
                </a:tc>
                <a:tc>
                  <a:txBody>
                    <a:bodyPr/>
                    <a:lstStyle/>
                    <a:p>
                      <a:endParaRPr lang="en-US" dirty="0"/>
                    </a:p>
                  </a:txBody>
                  <a:tcPr/>
                </a:tc>
                <a:tc>
                  <a:txBody>
                    <a:bodyPr/>
                    <a:lstStyle/>
                    <a:p>
                      <a:r>
                        <a:rPr lang="en-US" dirty="0"/>
                        <a:t>e</a:t>
                      </a:r>
                    </a:p>
                  </a:txBody>
                  <a:tcPr/>
                </a:tc>
                <a:tc>
                  <a:txBody>
                    <a:bodyPr/>
                    <a:lstStyle/>
                    <a:p>
                      <a:endParaRPr lang="en-US" dirty="0"/>
                    </a:p>
                  </a:txBody>
                  <a:tcPr/>
                </a:tc>
                <a:tc>
                  <a:txBody>
                    <a:bodyPr/>
                    <a:lstStyle/>
                    <a:p>
                      <a:r>
                        <a:rPr lang="en-US" dirty="0"/>
                        <a:t>s</a:t>
                      </a:r>
                    </a:p>
                  </a:txBody>
                  <a:tcPr/>
                </a:tc>
                <a:tc>
                  <a:txBody>
                    <a:bodyPr/>
                    <a:lstStyle/>
                    <a:p>
                      <a:endParaRPr lang="en-US" dirty="0"/>
                    </a:p>
                  </a:txBody>
                  <a:tcPr/>
                </a:tc>
                <a:tc>
                  <a:txBody>
                    <a:bodyPr/>
                    <a:lstStyle/>
                    <a:p>
                      <a:r>
                        <a:rPr lang="en-US" dirty="0"/>
                        <a:t>v</a:t>
                      </a:r>
                    </a:p>
                  </a:txBody>
                  <a:tcPr/>
                </a:tc>
                <a:tc>
                  <a:txBody>
                    <a:bodyPr/>
                    <a:lstStyle/>
                    <a:p>
                      <a:endParaRPr lang="en-US" dirty="0"/>
                    </a:p>
                  </a:txBody>
                  <a:tcPr/>
                </a:tc>
                <a:tc>
                  <a:txBody>
                    <a:bodyPr/>
                    <a:lstStyle/>
                    <a:p>
                      <a:r>
                        <a:rPr lang="en-US" dirty="0"/>
                        <a:t>e</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r>
                        <a:rPr lang="en-US" dirty="0"/>
                        <a:t>a</a:t>
                      </a:r>
                    </a:p>
                  </a:txBody>
                  <a:tcPr/>
                </a:tc>
                <a:tc>
                  <a:txBody>
                    <a:bodyPr/>
                    <a:lstStyle/>
                    <a:p>
                      <a:endParaRPr lang="en-US" dirty="0"/>
                    </a:p>
                  </a:txBody>
                  <a:tcPr/>
                </a:tc>
                <a:tc>
                  <a:txBody>
                    <a:bodyPr/>
                    <a:lstStyle/>
                    <a:p>
                      <a:r>
                        <a:rPr lang="en-US" dirty="0"/>
                        <a:t>d</a:t>
                      </a:r>
                    </a:p>
                  </a:txBody>
                  <a:tcPr/>
                </a:tc>
                <a:tc>
                  <a:txBody>
                    <a:bodyPr/>
                    <a:lstStyle/>
                    <a:p>
                      <a:endParaRPr lang="en-US" dirty="0"/>
                    </a:p>
                  </a:txBody>
                  <a:tcPr/>
                </a:tc>
                <a:tc>
                  <a:txBody>
                    <a:bodyPr/>
                    <a:lstStyle/>
                    <a:p>
                      <a:r>
                        <a:rPr lang="en-US" dirty="0"/>
                        <a:t>c</a:t>
                      </a:r>
                    </a:p>
                  </a:txBody>
                  <a:tcPr/>
                </a:tc>
                <a:tc>
                  <a:txBody>
                    <a:bodyPr/>
                    <a:lstStyle/>
                    <a:p>
                      <a:endParaRPr lang="en-US" dirty="0"/>
                    </a:p>
                  </a:txBody>
                  <a:tcPr/>
                </a:tc>
                <a:tc>
                  <a:txBody>
                    <a:bodyPr/>
                    <a:lstStyle/>
                    <a:p>
                      <a:r>
                        <a:rPr lang="en-US" dirty="0"/>
                        <a:t>e</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10002"/>
                  </a:ext>
                </a:extLst>
              </a:tr>
            </a:tbl>
          </a:graphicData>
        </a:graphic>
      </p:graphicFrame>
      <p:sp>
        <p:nvSpPr>
          <p:cNvPr id="7" name="Date Placeholder 3"/>
          <p:cNvSpPr txBox="1">
            <a:spLocks/>
          </p:cNvSpPr>
          <p:nvPr/>
        </p:nvSpPr>
        <p:spPr>
          <a:xfrm>
            <a:off x="304800" y="64770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532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199201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14400" y="2362200"/>
            <a:ext cx="7010400" cy="1219200"/>
          </a:xfrm>
          <a:prstGeom prst="rect">
            <a:avLst/>
          </a:prstGeom>
        </p:spPr>
        <p:txBody>
          <a:bodyPr vert="horz" anchor="b">
            <a:normAutofit fontScale="92500"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Transposition ciphers Columnar Transposition</a:t>
            </a:r>
          </a:p>
        </p:txBody>
      </p:sp>
    </p:spTree>
    <p:extLst>
      <p:ext uri="{BB962C8B-B14F-4D97-AF65-F5344CB8AC3E}">
        <p14:creationId xmlns:p14="http://schemas.microsoft.com/office/powerpoint/2010/main" val="86244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Columnar Transposition</a:t>
            </a:r>
          </a:p>
        </p:txBody>
      </p:sp>
      <p:sp>
        <p:nvSpPr>
          <p:cNvPr id="3" name="Content Placeholder 2"/>
          <p:cNvSpPr>
            <a:spLocks noGrp="1"/>
          </p:cNvSpPr>
          <p:nvPr>
            <p:ph idx="1"/>
          </p:nvPr>
        </p:nvSpPr>
        <p:spPr/>
        <p:txBody>
          <a:bodyPr>
            <a:normAutofit/>
          </a:bodyPr>
          <a:lstStyle/>
          <a:p>
            <a:r>
              <a:rPr lang="en-US" dirty="0"/>
              <a:t> A more complex scheme. Write letters of message out in rows over a specified number of columns. Then reorder the columns according to some key before reading off the rows.</a:t>
            </a:r>
          </a:p>
          <a:p>
            <a:endParaRPr lang="en-US" dirty="0"/>
          </a:p>
        </p:txBody>
      </p:sp>
      <p:sp>
        <p:nvSpPr>
          <p:cNvPr id="6" name="Date Placeholder 3"/>
          <p:cNvSpPr txBox="1">
            <a:spLocks/>
          </p:cNvSpPr>
          <p:nvPr/>
        </p:nvSpPr>
        <p:spPr>
          <a:xfrm>
            <a:off x="268224" y="6458712"/>
            <a:ext cx="2514600" cy="288925"/>
          </a:xfrm>
          <a:prstGeom prst="rect">
            <a:avLst/>
          </a:prstGeom>
        </p:spPr>
        <p:txBody>
          <a:bodyPr vert="horz"/>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7" name="Slide Number Placeholder 4"/>
          <p:cNvSpPr txBox="1">
            <a:spLocks/>
          </p:cNvSpPr>
          <p:nvPr/>
        </p:nvSpPr>
        <p:spPr>
          <a:xfrm>
            <a:off x="8116824" y="6534912"/>
            <a:ext cx="758952"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900556946"/>
      </p:ext>
    </p:extLst>
  </p:cSld>
  <p:clrMapOvr>
    <a:masterClrMapping/>
  </p:clrMapOvr>
</p:sld>
</file>

<file path=ppt/theme/theme1.xml><?xml version="1.0" encoding="utf-8"?>
<a:theme xmlns:a="http://schemas.openxmlformats.org/drawingml/2006/main" name="Technic">
  <a:themeElements>
    <a:clrScheme name="Custom 1">
      <a:dk1>
        <a:sysClr val="windowText" lastClr="000000"/>
      </a:dk1>
      <a:lt1>
        <a:sysClr val="window" lastClr="FFFFFF"/>
      </a:lt1>
      <a:dk2>
        <a:srgbClr val="B13F9A"/>
      </a:dk2>
      <a:lt2>
        <a:srgbClr val="F4E7ED"/>
      </a:lt2>
      <a:accent1>
        <a:srgbClr val="00B0F0"/>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816</TotalTime>
  <Words>1582</Words>
  <Application>Microsoft Office PowerPoint</Application>
  <PresentationFormat>On-screen Show (4:3)</PresentationFormat>
  <Paragraphs>410</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 Antiqua</vt:lpstr>
      <vt:lpstr>Bookman Old Style</vt:lpstr>
      <vt:lpstr>Brush Script Std</vt:lpstr>
      <vt:lpstr>Calibri</vt:lpstr>
      <vt:lpstr>Franklin Gothic Book</vt:lpstr>
      <vt:lpstr>Wingdings 2</vt:lpstr>
      <vt:lpstr>Technic</vt:lpstr>
      <vt:lpstr>PowerPoint Presentation</vt:lpstr>
      <vt:lpstr>PowerPoint Presentation</vt:lpstr>
      <vt:lpstr>Rail fence cipher</vt:lpstr>
      <vt:lpstr>Rail fence algorithm parameters</vt:lpstr>
      <vt:lpstr>Rail fence algorithm</vt:lpstr>
      <vt:lpstr>Example</vt:lpstr>
      <vt:lpstr>Example (cont.)</vt:lpstr>
      <vt:lpstr>PowerPoint Presentation</vt:lpstr>
      <vt:lpstr>Columnar Transposition</vt:lpstr>
      <vt:lpstr>Columnar Transposition algorithm parameters</vt:lpstr>
      <vt:lpstr>Columnar Transposition algorithm</vt:lpstr>
      <vt:lpstr>Columnar Transposition algorithm</vt:lpstr>
      <vt:lpstr>Columnar Transposition algorithm</vt:lpstr>
      <vt:lpstr>Example</vt:lpstr>
      <vt:lpstr>Example (cont.)</vt:lpstr>
      <vt:lpstr>Example (cont.)</vt:lpstr>
      <vt:lpstr>PowerPoint Presentation</vt:lpstr>
      <vt:lpstr>What is Rotor Machine?</vt:lpstr>
      <vt:lpstr>A model of three-rotor machine </vt:lpstr>
      <vt:lpstr>How rotor machine works?</vt:lpstr>
      <vt:lpstr>How three-rotor machine model works? </vt:lpstr>
      <vt:lpstr>How three-rotor machine model works? </vt:lpstr>
      <vt:lpstr>Three-rotor machine algorithm</vt:lpstr>
      <vt:lpstr>Example 1</vt:lpstr>
      <vt:lpstr>PowerPoint Presentation</vt:lpstr>
      <vt:lpstr>Rotor Machine Strength</vt:lpstr>
      <vt:lpstr>Example 2</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dc:title>
  <dc:creator>dalia</dc:creator>
  <cp:lastModifiedBy>hussien mohamed abdullah sharaf</cp:lastModifiedBy>
  <cp:revision>138</cp:revision>
  <dcterms:created xsi:type="dcterms:W3CDTF">2012-01-23T16:54:30Z</dcterms:created>
  <dcterms:modified xsi:type="dcterms:W3CDTF">2023-01-31T21:10:44Z</dcterms:modified>
</cp:coreProperties>
</file>