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2" r:id="rId2"/>
    <p:sldId id="283" r:id="rId3"/>
    <p:sldId id="284" r:id="rId4"/>
    <p:sldId id="276" r:id="rId5"/>
    <p:sldId id="273" r:id="rId6"/>
    <p:sldId id="274" r:id="rId7"/>
    <p:sldId id="277" r:id="rId8"/>
    <p:sldId id="278" r:id="rId9"/>
    <p:sldId id="289" r:id="rId10"/>
    <p:sldId id="279" r:id="rId11"/>
    <p:sldId id="280" r:id="rId12"/>
    <p:sldId id="287" r:id="rId13"/>
    <p:sldId id="286" r:id="rId14"/>
    <p:sldId id="285" r:id="rId15"/>
    <p:sldId id="288" r:id="rId16"/>
    <p:sldId id="281" r:id="rId17"/>
    <p:sldId id="28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33B816-26FD-4242-8177-F101EE5E6BD6}" type="datetimeFigureOut">
              <a:rPr lang="en-US" smtClean="0"/>
              <a:pPr/>
              <a:t>11-Apr-21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A52C05-D8C4-48C3-BC40-7D52C348EC4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Rot="1" noChangeAspect="1" noChangeArrowheads="1" noTextEdit="1"/>
          </p:cNvSpPr>
          <p:nvPr>
            <p:ph type="sldImg"/>
          </p:nvPr>
        </p:nvSpPr>
        <p:spPr>
          <a:ln/>
        </p:spPr>
      </p:sp>
      <p:sp>
        <p:nvSpPr>
          <p:cNvPr id="973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A52C05-D8C4-48C3-BC40-7D52C348EC43}"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637BB6B-EE1B-48FB-8575-0D55C373DE88}" type="datetimeFigureOut">
              <a:rPr lang="en-US" smtClean="0"/>
              <a:pPr/>
              <a:t>11-Apr-21</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11-Apr-21</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11-Apr-21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11-Apr-21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637BB6B-EE1B-48FB-8575-0D55C373DE88}" type="datetimeFigureOut">
              <a:rPr lang="en-US" smtClean="0"/>
              <a:pPr/>
              <a:t>11-Apr-21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11-Apr-21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11-Apr-21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E637BB6B-EE1B-48FB-8575-0D55C373DE88}" type="datetimeFigureOut">
              <a:rPr lang="en-US" smtClean="0"/>
              <a:pPr/>
              <a:t>11-Apr-21</a:t>
            </a:fld>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7BB6B-EE1B-48FB-8575-0D55C373DE88}" type="datetimeFigureOut">
              <a:rPr lang="en-US" smtClean="0"/>
              <a:pPr/>
              <a:t>11-Apr-21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11-Apr-21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156448" y="6422064"/>
            <a:ext cx="762000" cy="365125"/>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E637BB6B-EE1B-48FB-8575-0D55C373DE88}" type="datetimeFigureOut">
              <a:rPr lang="en-US" smtClean="0"/>
              <a:pPr/>
              <a:t>11-Apr-21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637BB6B-EE1B-48FB-8575-0D55C373DE88}" type="datetimeFigureOut">
              <a:rPr lang="en-US" smtClean="0"/>
              <a:pPr/>
              <a:t>11-Apr-21</a:t>
            </a:fld>
            <a:endParaRPr lang="en-US" sz="1000">
              <a:solidFill>
                <a:schemeClr val="tx2">
                  <a:shade val="50000"/>
                </a:scheme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imple.wikipedia.org/wiki/B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57200" y="4953000"/>
            <a:ext cx="7854696" cy="1905000"/>
          </a:xfrm>
        </p:spPr>
        <p:txBody>
          <a:bodyPr>
            <a:noAutofit/>
          </a:bodyPr>
          <a:lstStyle/>
          <a:p>
            <a:pPr algn="l"/>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Std" pitchFamily="50" charset="0"/>
              </a:rPr>
              <a:t>By:</a:t>
            </a:r>
          </a:p>
          <a:p>
            <a:pPr algn="l"/>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Std" pitchFamily="50" charset="0"/>
              </a:rPr>
              <a:t>Dr. </a:t>
            </a:r>
            <a:r>
              <a:rPr lang="en-US" sz="5400" b="1" dirty="0" err="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Std" pitchFamily="50" charset="0"/>
              </a:rPr>
              <a:t>Hussien</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Std" pitchFamily="50" charset="0"/>
              </a:rPr>
              <a:t> M. Sharaf</a:t>
            </a:r>
          </a:p>
        </p:txBody>
      </p:sp>
      <p:sp>
        <p:nvSpPr>
          <p:cNvPr id="10" name="Title 1"/>
          <p:cNvSpPr txBox="1">
            <a:spLocks/>
          </p:cNvSpPr>
          <p:nvPr/>
        </p:nvSpPr>
        <p:spPr>
          <a:xfrm>
            <a:off x="304800" y="4114800"/>
            <a:ext cx="7543800" cy="1219200"/>
          </a:xfrm>
          <a:prstGeom prst="rect">
            <a:avLst/>
          </a:prstGeom>
        </p:spPr>
        <p:txBody>
          <a:bodyPr vert="horz" anchor="b">
            <a:normAutofit fontScale="85000" lnSpcReduction="10000"/>
          </a:bodyPr>
          <a:lstStyle/>
          <a:p>
            <a:pPr eaLnBrk="0" fontAlgn="base" hangingPunct="0">
              <a:spcBef>
                <a:spcPct val="0"/>
              </a:spcBef>
              <a:spcAft>
                <a:spcPct val="0"/>
              </a:spcAft>
            </a:pPr>
            <a:r>
              <a:rPr lang="en-US" sz="4400" b="1">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Bookman Old Style" pitchFamily="18" charset="0"/>
                <a:ea typeface="+mj-ea"/>
                <a:cs typeface="+mj-cs"/>
              </a:rPr>
              <a:t>Lecture 10 </a:t>
            </a:r>
            <a:r>
              <a:rPr lang="en-US" sz="4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Bookman Old Style" pitchFamily="18" charset="0"/>
                <a:ea typeface="+mj-ea"/>
                <a:cs typeface="+mj-cs"/>
              </a:rPr>
              <a:t>Data Encryption Standard </a:t>
            </a:r>
            <a:r>
              <a:rPr lang="en-US" sz="4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Bookman Old Style" pitchFamily="18" charset="0"/>
              </a:rPr>
              <a:t>(DES) </a:t>
            </a:r>
            <a:r>
              <a:rPr lang="en-US" sz="4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Bookman Old Style" pitchFamily="18" charset="0"/>
                <a:ea typeface="+mj-ea"/>
                <a:cs typeface="+mj-cs"/>
              </a:rPr>
              <a:t>Algorithm</a:t>
            </a:r>
            <a:endParaRPr kumimoji="0" lang="en-US" sz="4400" b="1" i="0" u="none" strike="noStrike" kern="1200" normalizeH="0" baseline="0" noProof="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Bookman Old Style" pitchFamily="18" charset="0"/>
              <a:ea typeface="+mj-ea"/>
              <a:cs typeface="+mj-cs"/>
            </a:endParaRPr>
          </a:p>
        </p:txBody>
      </p:sp>
      <p:sp>
        <p:nvSpPr>
          <p:cNvPr id="8" name="Title 1">
            <a:extLst>
              <a:ext uri="{FF2B5EF4-FFF2-40B4-BE49-F238E27FC236}">
                <a16:creationId xmlns:a16="http://schemas.microsoft.com/office/drawing/2014/main" id="{D7951335-C88F-43FB-BD7C-E8A916FDD4C7}"/>
              </a:ext>
            </a:extLst>
          </p:cNvPr>
          <p:cNvSpPr txBox="1">
            <a:spLocks/>
          </p:cNvSpPr>
          <p:nvPr/>
        </p:nvSpPr>
        <p:spPr>
          <a:xfrm>
            <a:off x="685800" y="2133600"/>
            <a:ext cx="7851648" cy="1600200"/>
          </a:xfrm>
          <a:prstGeom prst="rect">
            <a:avLst/>
          </a:prstGeom>
          <a:ln>
            <a:noFill/>
          </a:ln>
        </p:spPr>
        <p:txBody>
          <a:bodyPr vert="horz" lIns="0" tIns="0" rIns="18288" bIns="0" anchor="b">
            <a:normAutofit fontScale="92500" lnSpcReduction="20000"/>
            <a:scene3d>
              <a:camera prst="orthographicFront"/>
              <a:lightRig rig="freezing" dir="t">
                <a:rot lat="0" lon="0" rev="5640000"/>
              </a:lightRig>
            </a:scene3d>
            <a:sp3d prstMaterial="flat">
              <a:bevelT w="38100" h="38100"/>
              <a:contourClr>
                <a:schemeClr val="tx2"/>
              </a:contourClr>
            </a:sp3d>
          </a:bodyPr>
          <a:lstStyle/>
          <a:p>
            <a:pPr algn="ctr">
              <a:defRPr/>
            </a:pPr>
            <a:r>
              <a:rPr lang="en-US" sz="6600" b="1" cap="all" dirty="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outerShdw blurRad="38100" dist="38100" dir="2700000" algn="tl">
                    <a:srgbClr val="000000">
                      <a:alpha val="43137"/>
                    </a:srgbClr>
                  </a:outerShdw>
                </a:effectLst>
                <a:latin typeface="Franklin Gothic Book"/>
                <a:ea typeface="+mj-ea"/>
                <a:cs typeface="+mj-cs"/>
              </a:rPr>
              <a:t>Introduction to Computer Security</a:t>
            </a:r>
            <a:endParaRPr kumimoji="0" lang="en-US" sz="6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Bookman Old Style" pitchFamily="18" charset="0"/>
              <a:ea typeface="+mj-ea"/>
              <a:cs typeface="+mj-cs"/>
            </a:endParaRPr>
          </a:p>
        </p:txBody>
      </p:sp>
      <p:sp>
        <p:nvSpPr>
          <p:cNvPr id="11" name="Rectangle 10">
            <a:extLst>
              <a:ext uri="{FF2B5EF4-FFF2-40B4-BE49-F238E27FC236}">
                <a16:creationId xmlns:a16="http://schemas.microsoft.com/office/drawing/2014/main" id="{E990C371-6A85-4C43-B26A-99BE5C1822DE}"/>
              </a:ext>
            </a:extLst>
          </p:cNvPr>
          <p:cNvSpPr/>
          <p:nvPr/>
        </p:nvSpPr>
        <p:spPr>
          <a:xfrm>
            <a:off x="6096000" y="3697069"/>
            <a:ext cx="1676400"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cap="all" dirty="0">
                <a:ln w="9000" cmpd="sng">
                  <a:solidFill>
                    <a:schemeClr val="accent4">
                      <a:shade val="50000"/>
                      <a:satMod val="120000"/>
                    </a:schemeClr>
                  </a:solidFill>
                  <a:prstDash val="solid"/>
                </a:ln>
                <a:solidFill>
                  <a:srgbClr val="FF0066"/>
                </a:solidFill>
                <a:effectLst>
                  <a:reflection blurRad="12700" stA="28000" endPos="45000" dist="1000" dir="5400000" sy="-100000" algn="bl" rotWithShape="0"/>
                </a:effectLst>
                <a:latin typeface="Book Antiqua" pitchFamily="18" charset="0"/>
              </a:rPr>
              <a:t>CS471</a:t>
            </a:r>
          </a:p>
        </p:txBody>
      </p:sp>
      <p:pic>
        <p:nvPicPr>
          <p:cNvPr id="12" name="Picture 11">
            <a:extLst>
              <a:ext uri="{FF2B5EF4-FFF2-40B4-BE49-F238E27FC236}">
                <a16:creationId xmlns:a16="http://schemas.microsoft.com/office/drawing/2014/main" id="{9EDCD91B-EC1B-40EC-8ED6-4F80F4DBA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91" y="484802"/>
            <a:ext cx="1774393" cy="1602678"/>
          </a:xfrm>
          <a:prstGeom prst="rect">
            <a:avLst/>
          </a:prstGeom>
        </p:spPr>
      </p:pic>
      <p:pic>
        <p:nvPicPr>
          <p:cNvPr id="13" name="Picture 12">
            <a:extLst>
              <a:ext uri="{FF2B5EF4-FFF2-40B4-BE49-F238E27FC236}">
                <a16:creationId xmlns:a16="http://schemas.microsoft.com/office/drawing/2014/main" id="{6D47CB4C-4E0A-4EB7-B59E-2D56260DB8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200" y="457200"/>
            <a:ext cx="1676400" cy="146147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 Algorithm</a:t>
            </a:r>
          </a:p>
        </p:txBody>
      </p:sp>
      <p:sp>
        <p:nvSpPr>
          <p:cNvPr id="3" name="Content Placeholder 2"/>
          <p:cNvSpPr>
            <a:spLocks noGrp="1"/>
          </p:cNvSpPr>
          <p:nvPr>
            <p:ph idx="1"/>
          </p:nvPr>
        </p:nvSpPr>
        <p:spPr>
          <a:xfrm>
            <a:off x="304800" y="1219200"/>
            <a:ext cx="8610600" cy="5181600"/>
          </a:xfrm>
        </p:spPr>
        <p:txBody>
          <a:bodyPr>
            <a:normAutofit/>
          </a:bodyPr>
          <a:lstStyle/>
          <a:p>
            <a:r>
              <a:rPr lang="en-US" b="1" dirty="0">
                <a:solidFill>
                  <a:srgbClr val="FF0000"/>
                </a:solidFill>
              </a:rPr>
              <a:t>Key:</a:t>
            </a:r>
          </a:p>
          <a:p>
            <a:pPr lvl="1"/>
            <a:r>
              <a:rPr lang="en-US" dirty="0">
                <a:solidFill>
                  <a:schemeClr val="tx1">
                    <a:lumMod val="95000"/>
                  </a:schemeClr>
                </a:solidFill>
              </a:rPr>
              <a:t>Create 16 </a:t>
            </a:r>
            <a:r>
              <a:rPr lang="en-US" dirty="0" err="1">
                <a:solidFill>
                  <a:schemeClr val="tx1">
                    <a:lumMod val="95000"/>
                  </a:schemeClr>
                </a:solidFill>
              </a:rPr>
              <a:t>subkeys</a:t>
            </a:r>
            <a:r>
              <a:rPr lang="en-US" dirty="0">
                <a:solidFill>
                  <a:schemeClr val="tx1">
                    <a:lumMod val="95000"/>
                  </a:schemeClr>
                </a:solidFill>
              </a:rPr>
              <a:t>, each of which is 48-bits long.</a:t>
            </a:r>
          </a:p>
          <a:p>
            <a:r>
              <a:rPr lang="en-US" b="1" dirty="0">
                <a:solidFill>
                  <a:srgbClr val="FF0000"/>
                </a:solidFill>
              </a:rPr>
              <a:t>Plaintext:</a:t>
            </a:r>
          </a:p>
          <a:p>
            <a:pPr lvl="1"/>
            <a:r>
              <a:rPr lang="en-US" b="1" dirty="0">
                <a:solidFill>
                  <a:srgbClr val="FF0000"/>
                </a:solidFill>
              </a:rPr>
              <a:t>Initial Permutation (IP): </a:t>
            </a:r>
            <a:r>
              <a:rPr lang="en-US" dirty="0"/>
              <a:t>64-bit input is permuted. </a:t>
            </a:r>
          </a:p>
          <a:p>
            <a:pPr lvl="1"/>
            <a:r>
              <a:rPr lang="en-US" b="1" dirty="0">
                <a:solidFill>
                  <a:srgbClr val="FF0000"/>
                </a:solidFill>
              </a:rPr>
              <a:t>16 Rounds:</a:t>
            </a:r>
            <a:r>
              <a:rPr lang="en-US" dirty="0"/>
              <a:t>16 stages of identical operation differ in the 48-bit key extracted from 56-bit key.</a:t>
            </a:r>
          </a:p>
          <a:p>
            <a:pPr lvl="2">
              <a:buNone/>
            </a:pPr>
            <a:r>
              <a:rPr lang="en-US" sz="2000" b="1" dirty="0">
                <a:solidFill>
                  <a:srgbClr val="FF0000"/>
                </a:solidFill>
              </a:rPr>
              <a:t>One round computed like that:</a:t>
            </a:r>
          </a:p>
          <a:p>
            <a:pPr lvl="2">
              <a:buFont typeface="Wingdings" pitchFamily="2" charset="2"/>
              <a:buChar char="Ø"/>
            </a:pPr>
            <a:r>
              <a:rPr lang="en-US" dirty="0"/>
              <a:t>R1 = L0 + f(R0,K1)</a:t>
            </a:r>
          </a:p>
          <a:p>
            <a:pPr lvl="2">
              <a:buFont typeface="Wingdings" pitchFamily="2" charset="2"/>
              <a:buChar char="Ø"/>
            </a:pPr>
            <a:r>
              <a:rPr lang="en-US" dirty="0"/>
              <a:t>L1 = R0</a:t>
            </a:r>
          </a:p>
          <a:p>
            <a:pPr lvl="1"/>
            <a:r>
              <a:rPr lang="en-US" b="1" dirty="0">
                <a:solidFill>
                  <a:srgbClr val="FF0000"/>
                </a:solidFill>
              </a:rPr>
              <a:t>Final inverse permutation (FP).</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 Round</a:t>
            </a:r>
          </a:p>
        </p:txBody>
      </p:sp>
      <p:sp>
        <p:nvSpPr>
          <p:cNvPr id="3" name="Content Placeholder 2"/>
          <p:cNvSpPr>
            <a:spLocks noGrp="1"/>
          </p:cNvSpPr>
          <p:nvPr>
            <p:ph idx="1"/>
          </p:nvPr>
        </p:nvSpPr>
        <p:spPr/>
        <p:txBody>
          <a:bodyPr/>
          <a:lstStyle/>
          <a:p>
            <a:endParaRPr lang="en-US"/>
          </a:p>
        </p:txBody>
      </p:sp>
      <p:pic>
        <p:nvPicPr>
          <p:cNvPr id="4" name="Picture 5"/>
          <p:cNvPicPr>
            <a:picLocks noChangeAspect="1" noChangeArrowheads="1"/>
          </p:cNvPicPr>
          <p:nvPr/>
        </p:nvPicPr>
        <p:blipFill>
          <a:blip r:embed="rId2" cstate="print"/>
          <a:srcRect/>
          <a:stretch>
            <a:fillRect/>
          </a:stretch>
        </p:blipFill>
        <p:spPr bwMode="auto">
          <a:xfrm>
            <a:off x="304800" y="1600200"/>
            <a:ext cx="8382000" cy="4953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90600"/>
          </a:xfrm>
        </p:spPr>
        <p:txBody>
          <a:bodyPr/>
          <a:lstStyle/>
          <a:p>
            <a:r>
              <a:rPr lang="en-US"/>
              <a:t>Expansion </a:t>
            </a:r>
            <a:r>
              <a:rPr lang="en-US" dirty="0"/>
              <a:t>Permutation</a:t>
            </a:r>
          </a:p>
        </p:txBody>
      </p:sp>
      <p:sp>
        <p:nvSpPr>
          <p:cNvPr id="3" name="Content Placeholder 2"/>
          <p:cNvSpPr>
            <a:spLocks noGrp="1"/>
          </p:cNvSpPr>
          <p:nvPr>
            <p:ph idx="1"/>
          </p:nvPr>
        </p:nvSpPr>
        <p:spPr>
          <a:xfrm>
            <a:off x="457200" y="838201"/>
            <a:ext cx="7467600" cy="2057399"/>
          </a:xfrm>
        </p:spPr>
        <p:txBody>
          <a:bodyPr/>
          <a:lstStyle/>
          <a:p>
            <a:r>
              <a:rPr lang="en-US" dirty="0"/>
              <a:t>First step of the data computation </a:t>
            </a:r>
          </a:p>
          <a:p>
            <a:r>
              <a:rPr lang="en-US" dirty="0"/>
              <a:t>IP Permutes and expands the input data bits.</a:t>
            </a:r>
          </a:p>
        </p:txBody>
      </p:sp>
      <p:pic>
        <p:nvPicPr>
          <p:cNvPr id="4" name="Picture 13"/>
          <p:cNvPicPr>
            <a:picLocks noChangeAspect="1" noChangeArrowheads="1"/>
          </p:cNvPicPr>
          <p:nvPr/>
        </p:nvPicPr>
        <p:blipFill>
          <a:blip r:embed="rId2"/>
          <a:srcRect/>
          <a:stretch>
            <a:fillRect/>
          </a:stretch>
        </p:blipFill>
        <p:spPr bwMode="auto">
          <a:xfrm>
            <a:off x="145026" y="2819400"/>
            <a:ext cx="8922774" cy="2438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6038"/>
            <a:ext cx="7772400" cy="715962"/>
          </a:xfrm>
        </p:spPr>
        <p:txBody>
          <a:bodyPr>
            <a:normAutofit fontScale="90000"/>
          </a:bodyPr>
          <a:lstStyle/>
          <a:p>
            <a:r>
              <a:rPr lang="en-US" b="1" dirty="0"/>
              <a:t>Substitution(S) Boxes</a:t>
            </a:r>
          </a:p>
        </p:txBody>
      </p:sp>
      <p:sp>
        <p:nvSpPr>
          <p:cNvPr id="3" name="Content Placeholder 2"/>
          <p:cNvSpPr>
            <a:spLocks noGrp="1"/>
          </p:cNvSpPr>
          <p:nvPr>
            <p:ph idx="1"/>
          </p:nvPr>
        </p:nvSpPr>
        <p:spPr>
          <a:xfrm>
            <a:off x="152400" y="685800"/>
            <a:ext cx="4495800" cy="5638800"/>
          </a:xfrm>
        </p:spPr>
        <p:txBody>
          <a:bodyPr>
            <a:noAutofit/>
          </a:bodyPr>
          <a:lstStyle/>
          <a:p>
            <a:r>
              <a:rPr lang="en-US" sz="2800" dirty="0"/>
              <a:t> An S-Box takes 6 input </a:t>
            </a:r>
            <a:r>
              <a:rPr lang="en-US" sz="2800" dirty="0">
                <a:hlinkClick r:id="rId2" tooltip="Bit"/>
              </a:rPr>
              <a:t>bits</a:t>
            </a:r>
            <a:r>
              <a:rPr lang="en-US" sz="2800" dirty="0"/>
              <a:t>, and transforms them into 4 output bits.</a:t>
            </a:r>
          </a:p>
          <a:p>
            <a:r>
              <a:rPr lang="en-US" sz="2800" dirty="0"/>
              <a:t>Transformation is  done by substitution.</a:t>
            </a:r>
          </a:p>
          <a:p>
            <a:r>
              <a:rPr lang="en-US" sz="2800" dirty="0"/>
              <a:t>We have 8 S-Boxes.</a:t>
            </a:r>
          </a:p>
          <a:p>
            <a:r>
              <a:rPr lang="en-US" sz="2800" dirty="0"/>
              <a:t>Input is: 8blocks*6bits =48 Bits</a:t>
            </a:r>
          </a:p>
          <a:p>
            <a:r>
              <a:rPr lang="en-US" sz="2800" dirty="0"/>
              <a:t>Output is: 8blocks*4bits=32 Bits</a:t>
            </a:r>
            <a:endParaRPr lang="en-US" sz="2400" dirty="0"/>
          </a:p>
        </p:txBody>
      </p:sp>
      <p:pic>
        <p:nvPicPr>
          <p:cNvPr id="4" name="Picture 13"/>
          <p:cNvPicPr>
            <a:picLocks noChangeAspect="1" noChangeArrowheads="1"/>
          </p:cNvPicPr>
          <p:nvPr/>
        </p:nvPicPr>
        <p:blipFill>
          <a:blip r:embed="rId3"/>
          <a:srcRect/>
          <a:stretch>
            <a:fillRect/>
          </a:stretch>
        </p:blipFill>
        <p:spPr bwMode="auto">
          <a:xfrm>
            <a:off x="4648200" y="914400"/>
            <a:ext cx="4495800" cy="51054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2590800" cy="1143000"/>
          </a:xfrm>
        </p:spPr>
        <p:txBody>
          <a:bodyPr>
            <a:normAutofit fontScale="90000"/>
          </a:bodyPr>
          <a:lstStyle/>
          <a:p>
            <a:r>
              <a:rPr lang="en-US" dirty="0"/>
              <a:t>S-Boxes Example1</a:t>
            </a:r>
          </a:p>
        </p:txBody>
      </p:sp>
      <p:sp>
        <p:nvSpPr>
          <p:cNvPr id="3" name="Content Placeholder 2"/>
          <p:cNvSpPr>
            <a:spLocks noGrp="1"/>
          </p:cNvSpPr>
          <p:nvPr>
            <p:ph idx="1"/>
          </p:nvPr>
        </p:nvSpPr>
        <p:spPr>
          <a:xfrm>
            <a:off x="152400" y="2362200"/>
            <a:ext cx="8610600" cy="4191000"/>
          </a:xfrm>
        </p:spPr>
        <p:txBody>
          <a:bodyPr>
            <a:noAutofit/>
          </a:bodyPr>
          <a:lstStyle/>
          <a:p>
            <a:r>
              <a:rPr lang="en-US" sz="2000" b="1" i="1" dirty="0"/>
              <a:t>Assume B</a:t>
            </a:r>
            <a:r>
              <a:rPr lang="en-US" sz="2000" dirty="0"/>
              <a:t> a block of 6 bits, then </a:t>
            </a:r>
            <a:r>
              <a:rPr lang="en-US" sz="2000" b="1" i="1" dirty="0"/>
              <a:t>S</a:t>
            </a:r>
            <a:r>
              <a:rPr lang="en-US" sz="2000" b="1" i="1" baseline="-25000" dirty="0"/>
              <a:t>1</a:t>
            </a:r>
            <a:r>
              <a:rPr lang="en-US" sz="2000" b="1" i="1" dirty="0"/>
              <a:t>(B)</a:t>
            </a:r>
            <a:r>
              <a:rPr lang="en-US" sz="2000" dirty="0"/>
              <a:t> is determined as follows: The first and last bits of </a:t>
            </a:r>
            <a:r>
              <a:rPr lang="en-US" sz="2000" b="1" i="1" dirty="0"/>
              <a:t>B</a:t>
            </a:r>
            <a:r>
              <a:rPr lang="en-US" sz="2000" dirty="0"/>
              <a:t> represent in base 2 a number in the decimal range 0 to 3 (or binary 00 to 11). Let that number be </a:t>
            </a:r>
            <a:r>
              <a:rPr lang="en-US" sz="2000" b="1" i="1" dirty="0" err="1"/>
              <a:t>i</a:t>
            </a:r>
            <a:r>
              <a:rPr lang="en-US" sz="2000" dirty="0"/>
              <a:t>. The middle 4 bits of </a:t>
            </a:r>
            <a:r>
              <a:rPr lang="en-US" sz="2000" b="1" i="1" dirty="0"/>
              <a:t>B</a:t>
            </a:r>
            <a:r>
              <a:rPr lang="en-US" sz="2000" dirty="0"/>
              <a:t> represent in base 2 a number in the decimal range 0 to 15 (binary 0000 to 1111). Let that number be </a:t>
            </a:r>
            <a:r>
              <a:rPr lang="en-US" sz="2000" b="1" i="1" dirty="0"/>
              <a:t>j</a:t>
            </a:r>
            <a:r>
              <a:rPr lang="en-US" sz="2000" dirty="0"/>
              <a:t>. Look up in the table the number in the </a:t>
            </a:r>
            <a:r>
              <a:rPr lang="en-US" sz="2000" b="1" i="1" dirty="0" err="1"/>
              <a:t>i</a:t>
            </a:r>
            <a:r>
              <a:rPr lang="en-US" sz="2000" dirty="0" err="1"/>
              <a:t>-th</a:t>
            </a:r>
            <a:r>
              <a:rPr lang="en-US" sz="2000" dirty="0"/>
              <a:t> row and </a:t>
            </a:r>
            <a:r>
              <a:rPr lang="en-US" sz="2000" b="1" i="1" dirty="0"/>
              <a:t>j</a:t>
            </a:r>
            <a:r>
              <a:rPr lang="en-US" sz="2000" dirty="0"/>
              <a:t>-</a:t>
            </a:r>
            <a:r>
              <a:rPr lang="en-US" sz="2000" dirty="0" err="1"/>
              <a:t>th</a:t>
            </a:r>
            <a:r>
              <a:rPr lang="en-US" sz="2000" dirty="0"/>
              <a:t> column. It is a number in the range 0 to 15 and is uniquely represented by a 4 bit block. That block is the output </a:t>
            </a:r>
            <a:r>
              <a:rPr lang="en-US" sz="2000" b="1" i="1" dirty="0"/>
              <a:t>S</a:t>
            </a:r>
            <a:r>
              <a:rPr lang="en-US" sz="2000" b="1" i="1" baseline="-25000" dirty="0"/>
              <a:t>1</a:t>
            </a:r>
            <a:r>
              <a:rPr lang="en-US" sz="2000" b="1" i="1" dirty="0"/>
              <a:t>(B)</a:t>
            </a:r>
            <a:r>
              <a:rPr lang="en-US" sz="2000" dirty="0"/>
              <a:t> of </a:t>
            </a:r>
            <a:r>
              <a:rPr lang="en-US" sz="2000" b="1" i="1" dirty="0"/>
              <a:t>S</a:t>
            </a:r>
            <a:r>
              <a:rPr lang="en-US" sz="2000" b="1" i="1" baseline="-25000" dirty="0"/>
              <a:t>1</a:t>
            </a:r>
            <a:r>
              <a:rPr lang="en-US" sz="2000" dirty="0"/>
              <a:t> for the input </a:t>
            </a:r>
            <a:r>
              <a:rPr lang="en-US" sz="2000" b="1" i="1" dirty="0"/>
              <a:t>B</a:t>
            </a:r>
            <a:r>
              <a:rPr lang="en-US" sz="2000" dirty="0"/>
              <a:t>. </a:t>
            </a:r>
          </a:p>
          <a:p>
            <a:r>
              <a:rPr lang="en-US" sz="2000" dirty="0"/>
              <a:t>For example, for input block </a:t>
            </a:r>
            <a:r>
              <a:rPr lang="en-US" sz="2000" b="1" i="1" dirty="0"/>
              <a:t>B</a:t>
            </a:r>
            <a:r>
              <a:rPr lang="en-US" sz="2000" dirty="0"/>
              <a:t> = </a:t>
            </a:r>
            <a:r>
              <a:rPr lang="en-US" sz="2000" dirty="0">
                <a:solidFill>
                  <a:srgbClr val="FF0000"/>
                </a:solidFill>
              </a:rPr>
              <a:t>0</a:t>
            </a:r>
            <a:r>
              <a:rPr lang="en-US" sz="2000" dirty="0"/>
              <a:t>1101</a:t>
            </a:r>
            <a:r>
              <a:rPr lang="en-US" sz="2000" dirty="0">
                <a:solidFill>
                  <a:srgbClr val="FF0000"/>
                </a:solidFill>
              </a:rPr>
              <a:t>1</a:t>
            </a:r>
            <a:r>
              <a:rPr lang="en-US" sz="2000" dirty="0"/>
              <a:t> the first bit is "0" and the last bit "1" giving 01 as the row. This is row 1. The middle four bits are "1101". This is the binary equivalent of decimal 13, so the column is column number 13. In row 1, column 13 appears 5. This determines the output; 5 is binary 0101, so that the output is 0101. Hence </a:t>
            </a:r>
            <a:r>
              <a:rPr lang="en-US" sz="2000" b="1" i="1" dirty="0"/>
              <a:t>S</a:t>
            </a:r>
            <a:r>
              <a:rPr lang="en-US" sz="2000" b="1" i="1" baseline="-25000" dirty="0"/>
              <a:t>1</a:t>
            </a:r>
            <a:r>
              <a:rPr lang="en-US" sz="2000" dirty="0"/>
              <a:t>(011011) = 0101. </a:t>
            </a:r>
          </a:p>
        </p:txBody>
      </p:sp>
      <p:pic>
        <p:nvPicPr>
          <p:cNvPr id="1026" name="Picture 2"/>
          <p:cNvPicPr>
            <a:picLocks noChangeAspect="1" noChangeArrowheads="1"/>
          </p:cNvPicPr>
          <p:nvPr/>
        </p:nvPicPr>
        <p:blipFill>
          <a:blip r:embed="rId2"/>
          <a:srcRect l="10156" t="27160" r="42188" b="51852"/>
          <a:stretch>
            <a:fillRect/>
          </a:stretch>
        </p:blipFill>
        <p:spPr bwMode="auto">
          <a:xfrm>
            <a:off x="2819400" y="152400"/>
            <a:ext cx="6186054" cy="2209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t>6.</a:t>
            </a:r>
            <a:fld id="{BC5A6B78-DE33-47FC-985A-F11351047E16}" type="slidenum">
              <a:rPr lang="en-US"/>
              <a:pPr/>
              <a:t>15</a:t>
            </a:fld>
            <a:endParaRPr lang="en-US"/>
          </a:p>
        </p:txBody>
      </p:sp>
      <p:sp>
        <p:nvSpPr>
          <p:cNvPr id="972811" name="Rectangle 11"/>
          <p:cNvSpPr>
            <a:spLocks noChangeArrowheads="1"/>
          </p:cNvSpPr>
          <p:nvPr/>
        </p:nvSpPr>
        <p:spPr bwMode="auto">
          <a:xfrm>
            <a:off x="228600" y="1295400"/>
            <a:ext cx="8229600" cy="457200"/>
          </a:xfrm>
          <a:prstGeom prst="rect">
            <a:avLst/>
          </a:prstGeom>
          <a:noFill/>
          <a:ln w="9525">
            <a:noFill/>
            <a:miter lim="800000"/>
            <a:headEnd/>
            <a:tailEnd/>
          </a:ln>
          <a:effectLst/>
        </p:spPr>
        <p:txBody>
          <a:bodyPr anchor="ctr">
            <a:spAutoFit/>
          </a:bodyPr>
          <a:lstStyle/>
          <a:p>
            <a:pPr algn="just" eaLnBrk="1" hangingPunct="1"/>
            <a:r>
              <a:rPr lang="en-US" sz="2400" dirty="0">
                <a:latin typeface="Times New Roman" pitchFamily="18" charset="0"/>
              </a:rPr>
              <a:t>The input to S-box 1 is </a:t>
            </a:r>
            <a:r>
              <a:rPr lang="en-US" sz="2400" dirty="0">
                <a:solidFill>
                  <a:schemeClr val="hlink"/>
                </a:solidFill>
                <a:latin typeface="Times New Roman" pitchFamily="18" charset="0"/>
              </a:rPr>
              <a:t>1</a:t>
            </a:r>
            <a:r>
              <a:rPr lang="en-US" sz="2400" dirty="0">
                <a:latin typeface="Times New Roman" pitchFamily="18" charset="0"/>
              </a:rPr>
              <a:t>0001</a:t>
            </a:r>
            <a:r>
              <a:rPr lang="en-US" sz="2400" dirty="0">
                <a:solidFill>
                  <a:schemeClr val="hlink"/>
                </a:solidFill>
                <a:latin typeface="Times New Roman" pitchFamily="18" charset="0"/>
              </a:rPr>
              <a:t>1</a:t>
            </a:r>
            <a:r>
              <a:rPr lang="en-US" sz="2400" dirty="0">
                <a:latin typeface="Times New Roman" pitchFamily="18" charset="0"/>
              </a:rPr>
              <a:t>. What is the output?</a:t>
            </a:r>
          </a:p>
        </p:txBody>
      </p:sp>
      <p:sp>
        <p:nvSpPr>
          <p:cNvPr id="972812" name="Rectangle 12"/>
          <p:cNvSpPr>
            <a:spLocks noChangeArrowheads="1"/>
          </p:cNvSpPr>
          <p:nvPr/>
        </p:nvSpPr>
        <p:spPr bwMode="auto">
          <a:xfrm>
            <a:off x="228600" y="3386138"/>
            <a:ext cx="8229600" cy="2282825"/>
          </a:xfrm>
          <a:prstGeom prst="rect">
            <a:avLst/>
          </a:prstGeom>
          <a:noFill/>
          <a:ln w="9525">
            <a:noFill/>
            <a:miter lim="800000"/>
            <a:headEnd/>
            <a:tailEnd/>
          </a:ln>
          <a:effectLst/>
        </p:spPr>
        <p:txBody>
          <a:bodyPr anchor="ctr">
            <a:spAutoFit/>
          </a:bodyPr>
          <a:lstStyle/>
          <a:p>
            <a:pPr algn="just" eaLnBrk="1" hangingPunct="1"/>
            <a:r>
              <a:rPr lang="en-US" sz="2400">
                <a:effectLst>
                  <a:outerShdw blurRad="38100" dist="38100" dir="2700000" algn="tl">
                    <a:srgbClr val="C0C0C0"/>
                  </a:outerShdw>
                </a:effectLst>
                <a:latin typeface="Times New Roman" pitchFamily="18" charset="0"/>
              </a:rPr>
              <a:t>If we write the first and the sixth bits together, we get 11 in binary, which is 3 in decimal. The remaining bits are 0001 in binary, which is 1 in decimal. We look for the value in row 3, column 1, in Table 6.3 (S-box 1). The result is 12 in decimal, which in binary is 1100. So the input </a:t>
            </a:r>
            <a:r>
              <a:rPr lang="en-US" sz="2400">
                <a:solidFill>
                  <a:schemeClr val="hlink"/>
                </a:solidFill>
                <a:effectLst>
                  <a:outerShdw blurRad="38100" dist="38100" dir="2700000" algn="tl">
                    <a:srgbClr val="C0C0C0"/>
                  </a:outerShdw>
                </a:effectLst>
                <a:latin typeface="Times New Roman" pitchFamily="18" charset="0"/>
              </a:rPr>
              <a:t>100011</a:t>
            </a:r>
            <a:r>
              <a:rPr lang="en-US" sz="2400">
                <a:effectLst>
                  <a:outerShdw blurRad="38100" dist="38100" dir="2700000" algn="tl">
                    <a:srgbClr val="C0C0C0"/>
                  </a:outerShdw>
                </a:effectLst>
                <a:latin typeface="Times New Roman" pitchFamily="18" charset="0"/>
              </a:rPr>
              <a:t> yields the output </a:t>
            </a:r>
            <a:r>
              <a:rPr lang="en-US" sz="2400">
                <a:solidFill>
                  <a:schemeClr val="hlink"/>
                </a:solidFill>
                <a:effectLst>
                  <a:outerShdw blurRad="38100" dist="38100" dir="2700000" algn="tl">
                    <a:srgbClr val="C0C0C0"/>
                  </a:outerShdw>
                </a:effectLst>
                <a:latin typeface="Times New Roman" pitchFamily="18" charset="0"/>
              </a:rPr>
              <a:t>1100</a:t>
            </a:r>
            <a:r>
              <a:rPr lang="en-US" sz="2400">
                <a:effectLst>
                  <a:outerShdw blurRad="38100" dist="38100" dir="2700000" algn="tl">
                    <a:srgbClr val="C0C0C0"/>
                  </a:outerShdw>
                </a:effectLst>
                <a:latin typeface="Times New Roman" pitchFamily="18" charset="0"/>
              </a:rPr>
              <a:t>.</a:t>
            </a:r>
          </a:p>
        </p:txBody>
      </p:sp>
      <p:sp>
        <p:nvSpPr>
          <p:cNvPr id="972813" name="Rectangle 13"/>
          <p:cNvSpPr>
            <a:spLocks noChangeArrowheads="1"/>
          </p:cNvSpPr>
          <p:nvPr/>
        </p:nvSpPr>
        <p:spPr bwMode="auto">
          <a:xfrm>
            <a:off x="228600" y="2971800"/>
            <a:ext cx="8229600" cy="457200"/>
          </a:xfrm>
          <a:prstGeom prst="rect">
            <a:avLst/>
          </a:prstGeom>
          <a:noFill/>
          <a:ln w="9525">
            <a:noFill/>
            <a:miter lim="800000"/>
            <a:headEnd/>
            <a:tailEnd/>
          </a:ln>
          <a:effectLst/>
        </p:spPr>
        <p:txBody>
          <a:bodyPr anchor="ctr">
            <a:spAutoFit/>
          </a:bodyPr>
          <a:lstStyle/>
          <a:p>
            <a:pPr algn="just" eaLnBrk="1" hangingPunct="1"/>
            <a:r>
              <a:rPr lang="en-US" sz="2400">
                <a:solidFill>
                  <a:schemeClr val="hlink"/>
                </a:solidFill>
                <a:effectLst>
                  <a:outerShdw blurRad="38100" dist="38100" dir="2700000" algn="tl">
                    <a:srgbClr val="C0C0C0"/>
                  </a:outerShdw>
                </a:effectLst>
                <a:latin typeface="Times New Roman" pitchFamily="18" charset="0"/>
              </a:rPr>
              <a:t>Solution</a:t>
            </a:r>
          </a:p>
        </p:txBody>
      </p:sp>
      <p:sp>
        <p:nvSpPr>
          <p:cNvPr id="15" name="Title 1"/>
          <p:cNvSpPr txBox="1">
            <a:spLocks/>
          </p:cNvSpPr>
          <p:nvPr/>
        </p:nvSpPr>
        <p:spPr>
          <a:xfrm>
            <a:off x="228600" y="381000"/>
            <a:ext cx="5715000" cy="1143000"/>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600" b="0" i="0" u="none" strike="noStrike" kern="1200" cap="none" spc="0" normalizeH="0" baseline="0" noProof="0" dirty="0">
                <a:ln>
                  <a:noFill/>
                </a:ln>
                <a:solidFill>
                  <a:schemeClr val="tx1"/>
                </a:solidFill>
                <a:effectLst/>
                <a:uLnTx/>
                <a:uFillTx/>
                <a:latin typeface="+mj-lt"/>
                <a:ea typeface="+mj-ea"/>
                <a:cs typeface="+mj-cs"/>
              </a:rPr>
              <a:t>S-Boxes Example 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ched Right Arrow 6"/>
          <p:cNvSpPr/>
          <p:nvPr/>
        </p:nvSpPr>
        <p:spPr>
          <a:xfrm rot="10800000">
            <a:off x="4721087" y="6096000"/>
            <a:ext cx="4343400" cy="762000"/>
          </a:xfrm>
          <a:prstGeom prst="notched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rgbClr val="FF0000"/>
              </a:solidFill>
            </a:endParaRPr>
          </a:p>
        </p:txBody>
      </p:sp>
      <p:sp>
        <p:nvSpPr>
          <p:cNvPr id="2" name="Title 1"/>
          <p:cNvSpPr>
            <a:spLocks noGrp="1"/>
          </p:cNvSpPr>
          <p:nvPr>
            <p:ph type="title"/>
          </p:nvPr>
        </p:nvSpPr>
        <p:spPr>
          <a:xfrm>
            <a:off x="457200" y="0"/>
            <a:ext cx="7467600" cy="914400"/>
          </a:xfrm>
        </p:spPr>
        <p:txBody>
          <a:bodyPr>
            <a:normAutofit/>
          </a:bodyPr>
          <a:lstStyle/>
          <a:p>
            <a:r>
              <a:rPr lang="en-US" dirty="0"/>
              <a:t>DES Example</a:t>
            </a:r>
          </a:p>
        </p:txBody>
      </p:sp>
      <p:sp>
        <p:nvSpPr>
          <p:cNvPr id="3" name="Content Placeholder 2"/>
          <p:cNvSpPr>
            <a:spLocks noGrp="1"/>
          </p:cNvSpPr>
          <p:nvPr>
            <p:ph idx="1"/>
          </p:nvPr>
        </p:nvSpPr>
        <p:spPr>
          <a:xfrm>
            <a:off x="79513" y="762000"/>
            <a:ext cx="8610600" cy="5867400"/>
          </a:xfrm>
        </p:spPr>
        <p:txBody>
          <a:bodyPr>
            <a:normAutofit fontScale="55000" lnSpcReduction="20000"/>
          </a:bodyPr>
          <a:lstStyle/>
          <a:p>
            <a:pPr>
              <a:buNone/>
            </a:pPr>
            <a:r>
              <a:rPr lang="en-US" dirty="0"/>
              <a:t>	</a:t>
            </a:r>
            <a:r>
              <a:rPr lang="en-US" sz="3300" b="1" dirty="0">
                <a:solidFill>
                  <a:srgbClr val="FF0000"/>
                </a:solidFill>
              </a:rPr>
              <a:t>Key: 5B5A57676A56676E       Plaintext: 675A69675E5A6B5A </a:t>
            </a:r>
          </a:p>
          <a:p>
            <a:r>
              <a:rPr lang="en-US" dirty="0"/>
              <a:t>Encrypting the plaintext with the key should give the </a:t>
            </a:r>
            <a:r>
              <a:rPr lang="en-US" dirty="0" err="1"/>
              <a:t>ciphertext</a:t>
            </a:r>
            <a:r>
              <a:rPr lang="en-US" dirty="0"/>
              <a:t>, decrypting the </a:t>
            </a:r>
            <a:r>
              <a:rPr lang="en-US" dirty="0" err="1"/>
              <a:t>ciphertext</a:t>
            </a:r>
            <a:r>
              <a:rPr lang="en-US" dirty="0"/>
              <a:t> with the key should give the plaintext.</a:t>
            </a:r>
          </a:p>
          <a:p>
            <a:r>
              <a:rPr lang="en-US" i="1" u="sng" dirty="0"/>
              <a:t>The Trace produced looks like:</a:t>
            </a:r>
          </a:p>
          <a:p>
            <a:pPr>
              <a:buNone/>
            </a:pPr>
            <a:r>
              <a:rPr lang="en-US" b="1" dirty="0">
                <a:solidFill>
                  <a:srgbClr val="FF0000"/>
                </a:solidFill>
              </a:rPr>
              <a:t>	IP:</a:t>
            </a:r>
            <a:r>
              <a:rPr lang="en-US" dirty="0"/>
              <a:t> 	     L0=ffb2194d, R0=004df6fb </a:t>
            </a:r>
          </a:p>
          <a:p>
            <a:pPr>
              <a:buNone/>
            </a:pPr>
            <a:r>
              <a:rPr lang="en-US" dirty="0"/>
              <a:t>	</a:t>
            </a:r>
            <a:r>
              <a:rPr lang="en-US" b="1" dirty="0">
                <a:solidFill>
                  <a:srgbClr val="FF0000"/>
                </a:solidFill>
              </a:rPr>
              <a:t>Rnd1:</a:t>
            </a:r>
            <a:r>
              <a:rPr lang="en-US" dirty="0"/>
              <a:t>   f(R0=004df6fb, SK1=38 09 1b 26 2f 3a 27 0f ) = 746fc91a </a:t>
            </a:r>
          </a:p>
          <a:p>
            <a:pPr>
              <a:buNone/>
            </a:pPr>
            <a:r>
              <a:rPr lang="en-US" dirty="0"/>
              <a:t>	</a:t>
            </a:r>
            <a:r>
              <a:rPr lang="en-US" b="1" dirty="0">
                <a:solidFill>
                  <a:srgbClr val="FF0000"/>
                </a:solidFill>
              </a:rPr>
              <a:t>Rnd2:   </a:t>
            </a:r>
            <a:r>
              <a:rPr lang="en-US" dirty="0"/>
              <a:t>f(R1=8bddd057, SK2=28 09 19 32 1d 32 1f 2f ) = 7add38ae </a:t>
            </a:r>
          </a:p>
          <a:p>
            <a:pPr>
              <a:buNone/>
            </a:pPr>
            <a:r>
              <a:rPr lang="en-US" b="1" dirty="0">
                <a:solidFill>
                  <a:srgbClr val="FF0000"/>
                </a:solidFill>
              </a:rPr>
              <a:t>	Rnd3:</a:t>
            </a:r>
            <a:r>
              <a:rPr lang="en-US" dirty="0"/>
              <a:t>   f(R2=7a90ce55, SK3=39 05 29 32 3f 2b 27 0b ) = a5e3f499 </a:t>
            </a:r>
          </a:p>
          <a:p>
            <a:pPr>
              <a:buNone/>
            </a:pPr>
            <a:r>
              <a:rPr lang="en-US" b="1" dirty="0">
                <a:solidFill>
                  <a:srgbClr val="FF0000"/>
                </a:solidFill>
              </a:rPr>
              <a:t>	Rnd4:</a:t>
            </a:r>
            <a:r>
              <a:rPr lang="en-US" dirty="0"/>
              <a:t>   f(R3=2e3e24ce, SK4=29 2f 0d 10 19 2f 1d 3f ) = c5403e1c </a:t>
            </a:r>
          </a:p>
          <a:p>
            <a:pPr>
              <a:buNone/>
            </a:pPr>
            <a:r>
              <a:rPr lang="en-US" b="1" dirty="0">
                <a:solidFill>
                  <a:srgbClr val="FF0000"/>
                </a:solidFill>
              </a:rPr>
              <a:t>	Rnd5:</a:t>
            </a:r>
            <a:r>
              <a:rPr lang="en-US" dirty="0"/>
              <a:t>   f(R4=bfd0f049, SK5=03 25 1d 13 1f 3b 37 2a ) = 91a62c82 </a:t>
            </a:r>
          </a:p>
          <a:p>
            <a:pPr>
              <a:buNone/>
            </a:pPr>
            <a:r>
              <a:rPr lang="en-US" b="1" dirty="0">
                <a:solidFill>
                  <a:srgbClr val="FF0000"/>
                </a:solidFill>
              </a:rPr>
              <a:t>	Rnd6:</a:t>
            </a:r>
            <a:r>
              <a:rPr lang="en-US" dirty="0"/>
              <a:t>   f(R5=bf98084c, SK6=1b 35 05 19 3b 0d 35 3b ) = 6aeb6bc3 </a:t>
            </a:r>
          </a:p>
          <a:p>
            <a:pPr>
              <a:buNone/>
            </a:pPr>
            <a:r>
              <a:rPr lang="en-US" b="1" dirty="0">
                <a:solidFill>
                  <a:srgbClr val="FF0000"/>
                </a:solidFill>
              </a:rPr>
              <a:t>	Rnd7:</a:t>
            </a:r>
            <a:r>
              <a:rPr lang="en-US" dirty="0"/>
              <a:t>   f(R6=d53b9b8a, SK7=03 3c 07 09 13 3f 39 3e ) = 1e9f7513 </a:t>
            </a:r>
          </a:p>
          <a:p>
            <a:pPr>
              <a:buNone/>
            </a:pPr>
            <a:r>
              <a:rPr lang="en-US" b="1" dirty="0">
                <a:solidFill>
                  <a:srgbClr val="FF0000"/>
                </a:solidFill>
              </a:rPr>
              <a:t>	Rnd8:</a:t>
            </a:r>
            <a:r>
              <a:rPr lang="en-US" dirty="0"/>
              <a:t>   f(R7=a1077d5f, SK8=06 34 26 1b 3f 1d 37 38 ) = 59d1851c </a:t>
            </a:r>
          </a:p>
          <a:p>
            <a:pPr>
              <a:buNone/>
            </a:pPr>
            <a:r>
              <a:rPr lang="en-US" b="1" dirty="0">
                <a:solidFill>
                  <a:srgbClr val="FF0000"/>
                </a:solidFill>
              </a:rPr>
              <a:t>	Rnd9:</a:t>
            </a:r>
            <a:r>
              <a:rPr lang="en-US" dirty="0"/>
              <a:t>   f(R8=8cea1e96, SK9=07 34 2a 09 37 3f 38 3c ) = 0fc4b474 </a:t>
            </a:r>
          </a:p>
          <a:p>
            <a:pPr>
              <a:buNone/>
            </a:pPr>
            <a:r>
              <a:rPr lang="en-US" b="1" dirty="0">
                <a:solidFill>
                  <a:srgbClr val="FF0000"/>
                </a:solidFill>
              </a:rPr>
              <a:t>	Rnd10:</a:t>
            </a:r>
            <a:r>
              <a:rPr lang="en-US" dirty="0"/>
              <a:t> f(R9=aec3c92b, SK10=06 33 26 0c 3e 15 3f 38 ) = 8de55e67 </a:t>
            </a:r>
          </a:p>
          <a:p>
            <a:pPr>
              <a:buNone/>
            </a:pPr>
            <a:r>
              <a:rPr lang="en-US" b="1" dirty="0">
                <a:solidFill>
                  <a:srgbClr val="FF0000"/>
                </a:solidFill>
              </a:rPr>
              <a:t>	Rnd11:</a:t>
            </a:r>
            <a:r>
              <a:rPr lang="en-US" dirty="0"/>
              <a:t> f(R10=010f40f1, SK11=06 02 33 0d 26 1f 28 3f ) = dced7991 </a:t>
            </a:r>
          </a:p>
          <a:p>
            <a:pPr>
              <a:buNone/>
            </a:pPr>
            <a:r>
              <a:rPr lang="en-US" b="1" dirty="0">
                <a:solidFill>
                  <a:srgbClr val="FF0000"/>
                </a:solidFill>
              </a:rPr>
              <a:t>	Rnd12:</a:t>
            </a:r>
            <a:r>
              <a:rPr lang="en-US" dirty="0"/>
              <a:t> f(R11=722eb0ba, SK12=14 16 30 2c 3d 37 3a 34 ) = 898d0def </a:t>
            </a:r>
          </a:p>
          <a:p>
            <a:pPr>
              <a:buNone/>
            </a:pPr>
            <a:r>
              <a:rPr lang="en-US" b="1" dirty="0">
                <a:solidFill>
                  <a:srgbClr val="FF0000"/>
                </a:solidFill>
              </a:rPr>
              <a:t>	Rnd13: </a:t>
            </a:r>
            <a:r>
              <a:rPr lang="en-US" dirty="0"/>
              <a:t>f(R12=88824d1e, SK13=30 0a 36 24 2e 12 2f 3f ) = 34cee3c3 </a:t>
            </a:r>
          </a:p>
          <a:p>
            <a:pPr>
              <a:buNone/>
            </a:pPr>
            <a:r>
              <a:rPr lang="en-US" b="1" dirty="0">
                <a:solidFill>
                  <a:srgbClr val="FF0000"/>
                </a:solidFill>
              </a:rPr>
              <a:t>	Rnd14: </a:t>
            </a:r>
            <a:r>
              <a:rPr lang="en-US" dirty="0"/>
              <a:t>f(R13=46e05379, SK14=34 0a 38 27 2d 3f 2a 17 ) = 6a4754b1 </a:t>
            </a:r>
          </a:p>
          <a:p>
            <a:pPr>
              <a:buNone/>
            </a:pPr>
            <a:r>
              <a:rPr lang="en-US" b="1" dirty="0">
                <a:solidFill>
                  <a:srgbClr val="FF0000"/>
                </a:solidFill>
              </a:rPr>
              <a:t>	Rnd15:</a:t>
            </a:r>
            <a:r>
              <a:rPr lang="en-US" dirty="0"/>
              <a:t> f(R14=e2c519af, SK15=38 1b 18 22 1d 32 1f 37 ) = 5bac9dc6 </a:t>
            </a:r>
          </a:p>
          <a:p>
            <a:pPr>
              <a:buNone/>
            </a:pPr>
            <a:r>
              <a:rPr lang="en-US" b="1" dirty="0">
                <a:solidFill>
                  <a:srgbClr val="FF0000"/>
                </a:solidFill>
              </a:rPr>
              <a:t>	Rnd16: </a:t>
            </a:r>
            <a:r>
              <a:rPr lang="en-US" dirty="0"/>
              <a:t>f(R15=1d4ccebf, SK16=38 0b 08 2e 3d 2f 0e 17 ) = e448c462 </a:t>
            </a:r>
          </a:p>
          <a:p>
            <a:pPr>
              <a:buNone/>
            </a:pPr>
            <a:r>
              <a:rPr lang="en-US" b="1" dirty="0">
                <a:solidFill>
                  <a:srgbClr val="FF0000"/>
                </a:solidFill>
              </a:rPr>
              <a:t>	FP: 	     </a:t>
            </a:r>
            <a:r>
              <a:rPr lang="en-US" dirty="0"/>
              <a:t>L=974affbf, R=86022d1f</a:t>
            </a:r>
            <a:endParaRPr lang="en-US" b="1" dirty="0">
              <a:solidFill>
                <a:srgbClr val="FF0000"/>
              </a:solidFill>
            </a:endParaRPr>
          </a:p>
        </p:txBody>
      </p:sp>
      <p:sp>
        <p:nvSpPr>
          <p:cNvPr id="8" name="TextBox 7"/>
          <p:cNvSpPr txBox="1"/>
          <p:nvPr/>
        </p:nvSpPr>
        <p:spPr>
          <a:xfrm>
            <a:off x="5025887" y="6229290"/>
            <a:ext cx="3886200" cy="400110"/>
          </a:xfrm>
          <a:prstGeom prst="rect">
            <a:avLst/>
          </a:prstGeom>
          <a:noFill/>
        </p:spPr>
        <p:txBody>
          <a:bodyPr wrap="square" rtlCol="0">
            <a:spAutoFit/>
          </a:bodyPr>
          <a:lstStyle/>
          <a:p>
            <a:r>
              <a:rPr lang="en-US" sz="2000" b="1" dirty="0" err="1">
                <a:solidFill>
                  <a:srgbClr val="C00000"/>
                </a:solidFill>
              </a:rPr>
              <a:t>Ciphertext</a:t>
            </a:r>
            <a:r>
              <a:rPr lang="en-US" sz="2000" b="1" dirty="0">
                <a:solidFill>
                  <a:srgbClr val="C00000"/>
                </a:solidFill>
              </a:rPr>
              <a:t>: 974affbf86022d1f</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4600" y="2895600"/>
            <a:ext cx="3647152" cy="923330"/>
          </a:xfrm>
          <a:prstGeom prst="rect">
            <a:avLst/>
          </a:prstGeom>
          <a:noFill/>
        </p:spPr>
        <p:txBody>
          <a:bodyPr wrap="none" lIns="91440" tIns="45720" rIns="91440" bIns="45720">
            <a:spAutoFit/>
          </a:bodyPr>
          <a:lstStyle/>
          <a:p>
            <a:pPr algn="ctr"/>
            <a:r>
              <a:rPr lang="en-US" sz="5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5000" endA="300" endPos="45500" dir="5400000" sy="-100000" algn="bl" rotWithShape="0"/>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p:txBody>
          <a:bodyPr/>
          <a:lstStyle/>
          <a:p>
            <a:r>
              <a:rPr lang="en-US" dirty="0"/>
              <a:t> At 1973–1974; IBM proposed DES based </a:t>
            </a:r>
            <a:r>
              <a:rPr lang="en-US" dirty="0" err="1"/>
              <a:t>Feistel</a:t>
            </a:r>
            <a:r>
              <a:rPr lang="en-US" dirty="0"/>
              <a:t> cipher.</a:t>
            </a:r>
          </a:p>
          <a:p>
            <a:r>
              <a:rPr lang="en-US" dirty="0"/>
              <a:t> DES was approved as a federal standard in November 1976.</a:t>
            </a:r>
          </a:p>
          <a:p>
            <a:r>
              <a:rPr lang="en-US" dirty="0"/>
              <a:t>On 26 May 2002, Advanced Encryption Standard (AES) replaced DES.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Criticism</a:t>
            </a:r>
          </a:p>
        </p:txBody>
      </p:sp>
      <p:sp>
        <p:nvSpPr>
          <p:cNvPr id="3" name="Content Placeholder 2"/>
          <p:cNvSpPr>
            <a:spLocks noGrp="1"/>
          </p:cNvSpPr>
          <p:nvPr>
            <p:ph idx="1"/>
          </p:nvPr>
        </p:nvSpPr>
        <p:spPr>
          <a:xfrm>
            <a:off x="228600" y="1295400"/>
            <a:ext cx="8153400" cy="5181600"/>
          </a:xfrm>
        </p:spPr>
        <p:txBody>
          <a:bodyPr/>
          <a:lstStyle/>
          <a:p>
            <a:r>
              <a:rPr lang="en-US" dirty="0"/>
              <a:t>DES use fixed S-boxes that are chosen in a mysterious way with no proven reasons.</a:t>
            </a:r>
          </a:p>
          <a:p>
            <a:r>
              <a:rPr lang="en-US" dirty="0"/>
              <a:t>S-boxes could hid very dangerous secrete gates for cryptanalysis!!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990600"/>
          </a:xfrm>
        </p:spPr>
        <p:txBody>
          <a:bodyPr>
            <a:normAutofit fontScale="90000"/>
          </a:bodyPr>
          <a:lstStyle/>
          <a:p>
            <a:r>
              <a:rPr lang="en-US" dirty="0"/>
              <a:t>Stream Cipher Vs Block Cipher</a:t>
            </a:r>
          </a:p>
        </p:txBody>
      </p:sp>
      <p:graphicFrame>
        <p:nvGraphicFramePr>
          <p:cNvPr id="4" name="Content Placeholder 3"/>
          <p:cNvGraphicFramePr>
            <a:graphicFrameLocks noGrp="1"/>
          </p:cNvGraphicFramePr>
          <p:nvPr>
            <p:ph idx="1"/>
          </p:nvPr>
        </p:nvGraphicFramePr>
        <p:xfrm>
          <a:off x="228600" y="807721"/>
          <a:ext cx="8691880" cy="2697480"/>
        </p:xfrm>
        <a:graphic>
          <a:graphicData uri="http://schemas.openxmlformats.org/drawingml/2006/table">
            <a:tbl>
              <a:tblPr firstRow="1" bandRow="1">
                <a:tableStyleId>{5C22544A-7EE6-4342-B048-85BDC9FD1C3A}</a:tableStyleId>
              </a:tblPr>
              <a:tblGrid>
                <a:gridCol w="130048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466093">
                <a:tc>
                  <a:txBody>
                    <a:bodyPr/>
                    <a:lstStyle/>
                    <a:p>
                      <a:endParaRPr lang="en-US" sz="2400" b="1" dirty="0">
                        <a:solidFill>
                          <a:schemeClr val="tx1"/>
                        </a:solidFill>
                      </a:endParaRPr>
                    </a:p>
                  </a:txBody>
                  <a:tcPr/>
                </a:tc>
                <a:tc>
                  <a:txBody>
                    <a:bodyPr/>
                    <a:lstStyle/>
                    <a:p>
                      <a:r>
                        <a:rPr lang="en-US" sz="2400" dirty="0"/>
                        <a:t>Stream Cipher</a:t>
                      </a:r>
                    </a:p>
                  </a:txBody>
                  <a:tcPr/>
                </a:tc>
                <a:tc>
                  <a:txBody>
                    <a:bodyPr/>
                    <a:lstStyle/>
                    <a:p>
                      <a:r>
                        <a:rPr lang="en-US" sz="2400" dirty="0"/>
                        <a:t>Block Cipher</a:t>
                      </a:r>
                    </a:p>
                  </a:txBody>
                  <a:tcPr/>
                </a:tc>
                <a:extLst>
                  <a:ext uri="{0D108BD9-81ED-4DB2-BD59-A6C34878D82A}">
                    <a16:rowId xmlns:a16="http://schemas.microsoft.com/office/drawing/2014/main" val="10000"/>
                  </a:ext>
                </a:extLst>
              </a:tr>
              <a:tr h="1217153">
                <a:tc>
                  <a:txBody>
                    <a:bodyPr/>
                    <a:lstStyle/>
                    <a:p>
                      <a:r>
                        <a:rPr lang="en-US" b="1">
                          <a:solidFill>
                            <a:schemeClr val="tx1"/>
                          </a:solidFill>
                        </a:rPr>
                        <a:t>Definition</a:t>
                      </a:r>
                      <a:endParaRPr lang="en-US" b="1" dirty="0">
                        <a:solidFill>
                          <a:schemeClr val="tx1"/>
                        </a:solidFill>
                      </a:endParaRPr>
                    </a:p>
                  </a:txBody>
                  <a:tcPr>
                    <a:solidFill>
                      <a:schemeClr val="accent1"/>
                    </a:solidFill>
                  </a:tcPr>
                </a:tc>
                <a:tc>
                  <a:txBody>
                    <a:bodyPr/>
                    <a:lstStyle/>
                    <a:p>
                      <a:r>
                        <a:rPr lang="en-US" dirty="0"/>
                        <a:t>An encryption/decryption scheme in which a digital data stream is encrypted/decrypted</a:t>
                      </a:r>
                      <a:r>
                        <a:rPr lang="en-US" baseline="0" dirty="0"/>
                        <a:t> one bit or one byte at a time.</a:t>
                      </a:r>
                      <a:endParaRPr lang="en-US" dirty="0"/>
                    </a:p>
                  </a:txBody>
                  <a:tcPr/>
                </a:tc>
                <a:tc>
                  <a:txBody>
                    <a:bodyPr/>
                    <a:lstStyle/>
                    <a:p>
                      <a:r>
                        <a:rPr lang="en-US" dirty="0"/>
                        <a:t>An encryption/decryption scheme in which a block of plaintext is treated as a whole and used to produce a </a:t>
                      </a:r>
                      <a:r>
                        <a:rPr lang="en-US" dirty="0" err="1"/>
                        <a:t>ciphertext</a:t>
                      </a:r>
                      <a:r>
                        <a:rPr lang="en-US" dirty="0"/>
                        <a:t> block of equal length.</a:t>
                      </a:r>
                    </a:p>
                  </a:txBody>
                  <a:tcPr/>
                </a:tc>
                <a:extLst>
                  <a:ext uri="{0D108BD9-81ED-4DB2-BD59-A6C34878D82A}">
                    <a16:rowId xmlns:a16="http://schemas.microsoft.com/office/drawing/2014/main" val="10001"/>
                  </a:ext>
                </a:extLst>
              </a:tr>
              <a:tr h="374154">
                <a:tc>
                  <a:txBody>
                    <a:bodyPr/>
                    <a:lstStyle/>
                    <a:p>
                      <a:r>
                        <a:rPr lang="en-US" b="1">
                          <a:solidFill>
                            <a:schemeClr val="tx1"/>
                          </a:solidFill>
                        </a:rPr>
                        <a:t>Example</a:t>
                      </a:r>
                      <a:endParaRPr lang="en-US" b="1" dirty="0">
                        <a:solidFill>
                          <a:schemeClr val="tx1"/>
                        </a:solidFill>
                      </a:endParaRPr>
                    </a:p>
                  </a:txBody>
                  <a:tcPr>
                    <a:solidFill>
                      <a:schemeClr val="accent1"/>
                    </a:solidFill>
                  </a:tcPr>
                </a:tc>
                <a:tc>
                  <a:txBody>
                    <a:bodyPr/>
                    <a:lstStyle/>
                    <a:p>
                      <a:r>
                        <a:rPr lang="en-US" dirty="0" err="1"/>
                        <a:t>Caeser</a:t>
                      </a:r>
                      <a:r>
                        <a:rPr lang="en-US" dirty="0"/>
                        <a:t> and </a:t>
                      </a:r>
                      <a:r>
                        <a:rPr lang="en-US" dirty="0" err="1"/>
                        <a:t>Vernam</a:t>
                      </a:r>
                      <a:r>
                        <a:rPr lang="en-US" dirty="0"/>
                        <a:t> (XOR)</a:t>
                      </a:r>
                    </a:p>
                  </a:txBody>
                  <a:tcPr/>
                </a:tc>
                <a:tc>
                  <a:txBody>
                    <a:bodyPr/>
                    <a:lstStyle/>
                    <a:p>
                      <a:r>
                        <a:rPr lang="en-US" dirty="0"/>
                        <a:t>DES</a:t>
                      </a:r>
                    </a:p>
                  </a:txBody>
                  <a:tcPr/>
                </a:tc>
                <a:extLst>
                  <a:ext uri="{0D108BD9-81ED-4DB2-BD59-A6C34878D82A}">
                    <a16:rowId xmlns:a16="http://schemas.microsoft.com/office/drawing/2014/main" val="10002"/>
                  </a:ext>
                </a:extLst>
              </a:tr>
              <a:tr h="609600">
                <a:tc>
                  <a:txBody>
                    <a:bodyPr/>
                    <a:lstStyle/>
                    <a:p>
                      <a:r>
                        <a:rPr lang="en-US" b="1" dirty="0">
                          <a:solidFill>
                            <a:schemeClr val="tx1"/>
                          </a:solidFill>
                        </a:rPr>
                        <a:t>Key </a:t>
                      </a:r>
                    </a:p>
                  </a:txBody>
                  <a:tcPr>
                    <a:solidFill>
                      <a:schemeClr val="accent1"/>
                    </a:solidFill>
                  </a:tcPr>
                </a:tc>
                <a:tc>
                  <a:txBody>
                    <a:bodyPr/>
                    <a:lstStyle/>
                    <a:p>
                      <a:r>
                        <a:rPr lang="en-US" dirty="0"/>
                        <a:t>The two users share a</a:t>
                      </a:r>
                      <a:r>
                        <a:rPr lang="en-US" baseline="0" dirty="0"/>
                        <a:t> </a:t>
                      </a:r>
                    </a:p>
                    <a:p>
                      <a:r>
                        <a:rPr lang="en-US" baseline="0" dirty="0"/>
                        <a:t>symmetric key.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two users share a</a:t>
                      </a:r>
                      <a:r>
                        <a:rPr lang="en-US"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symmetric key.</a:t>
                      </a:r>
                      <a:endParaRPr lang="en-US" dirty="0"/>
                    </a:p>
                  </a:txBody>
                  <a:tcPr/>
                </a:tc>
                <a:extLst>
                  <a:ext uri="{0D108BD9-81ED-4DB2-BD59-A6C34878D82A}">
                    <a16:rowId xmlns:a16="http://schemas.microsoft.com/office/drawing/2014/main" val="10003"/>
                  </a:ext>
                </a:extLst>
              </a:tr>
            </a:tbl>
          </a:graphicData>
        </a:graphic>
      </p:graphicFrame>
      <p:pic>
        <p:nvPicPr>
          <p:cNvPr id="6" name="Picture 2" descr="stream_cipher"/>
          <p:cNvPicPr>
            <a:picLocks noChangeAspect="1" noChangeArrowheads="1"/>
          </p:cNvPicPr>
          <p:nvPr/>
        </p:nvPicPr>
        <p:blipFill>
          <a:blip r:embed="rId2" cstate="print"/>
          <a:srcRect/>
          <a:stretch>
            <a:fillRect/>
          </a:stretch>
        </p:blipFill>
        <p:spPr bwMode="auto">
          <a:xfrm>
            <a:off x="152400" y="3938945"/>
            <a:ext cx="4267200" cy="2842855"/>
          </a:xfrm>
          <a:prstGeom prst="rect">
            <a:avLst/>
          </a:prstGeom>
          <a:noFill/>
        </p:spPr>
      </p:pic>
      <p:pic>
        <p:nvPicPr>
          <p:cNvPr id="8" name="Picture 5" descr="block_cipher"/>
          <p:cNvPicPr>
            <a:picLocks noChangeAspect="1" noChangeArrowheads="1"/>
          </p:cNvPicPr>
          <p:nvPr/>
        </p:nvPicPr>
        <p:blipFill>
          <a:blip r:embed="rId3" cstate="print"/>
          <a:srcRect/>
          <a:stretch>
            <a:fillRect/>
          </a:stretch>
        </p:blipFill>
        <p:spPr bwMode="auto">
          <a:xfrm>
            <a:off x="4495800" y="3938945"/>
            <a:ext cx="4572000" cy="2819400"/>
          </a:xfrm>
          <a:prstGeom prst="rect">
            <a:avLst/>
          </a:prstGeom>
          <a:noFill/>
        </p:spPr>
      </p:pic>
      <p:sp>
        <p:nvSpPr>
          <p:cNvPr id="9" name="Rectangle 8"/>
          <p:cNvSpPr/>
          <p:nvPr/>
        </p:nvSpPr>
        <p:spPr>
          <a:xfrm>
            <a:off x="228600" y="3593068"/>
            <a:ext cx="2672526" cy="369332"/>
          </a:xfrm>
          <a:prstGeom prst="rect">
            <a:avLst/>
          </a:prstGeom>
        </p:spPr>
        <p:txBody>
          <a:bodyPr wrap="none">
            <a:spAutoFit/>
          </a:bodyPr>
          <a:lstStyle/>
          <a:p>
            <a:r>
              <a:rPr lang="en-US" dirty="0"/>
              <a:t>Stream Cipher example:</a:t>
            </a:r>
          </a:p>
        </p:txBody>
      </p:sp>
      <p:sp>
        <p:nvSpPr>
          <p:cNvPr id="10" name="Rectangle 9"/>
          <p:cNvSpPr/>
          <p:nvPr/>
        </p:nvSpPr>
        <p:spPr>
          <a:xfrm>
            <a:off x="4642674" y="3581400"/>
            <a:ext cx="2492990" cy="369332"/>
          </a:xfrm>
          <a:prstGeom prst="rect">
            <a:avLst/>
          </a:prstGeom>
        </p:spPr>
        <p:txBody>
          <a:bodyPr wrap="none">
            <a:spAutoFit/>
          </a:bodyPr>
          <a:lstStyle/>
          <a:p>
            <a:r>
              <a:rPr lang="en-US" dirty="0"/>
              <a:t>Block Cipher example: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417638"/>
          </a:xfrm>
        </p:spPr>
        <p:txBody>
          <a:bodyPr/>
          <a:lstStyle/>
          <a:p>
            <a:r>
              <a:rPr lang="en-US" dirty="0"/>
              <a:t>Data Encryption Standard</a:t>
            </a:r>
          </a:p>
        </p:txBody>
      </p:sp>
      <p:sp>
        <p:nvSpPr>
          <p:cNvPr id="3" name="Content Placeholder 2"/>
          <p:cNvSpPr>
            <a:spLocks noGrp="1"/>
          </p:cNvSpPr>
          <p:nvPr>
            <p:ph idx="1"/>
          </p:nvPr>
        </p:nvSpPr>
        <p:spPr>
          <a:xfrm>
            <a:off x="457200" y="1219200"/>
            <a:ext cx="7924800" cy="4906963"/>
          </a:xfrm>
        </p:spPr>
        <p:txBody>
          <a:bodyPr>
            <a:normAutofit/>
          </a:bodyPr>
          <a:lstStyle/>
          <a:p>
            <a:r>
              <a:rPr lang="en-US" dirty="0"/>
              <a:t>It is the most widely used block cipher.</a:t>
            </a:r>
          </a:p>
          <a:p>
            <a:r>
              <a:rPr lang="en-US" dirty="0"/>
              <a:t>It is based on the </a:t>
            </a:r>
            <a:r>
              <a:rPr lang="en-US" b="1" dirty="0" err="1">
                <a:solidFill>
                  <a:srgbClr val="FF0000"/>
                </a:solidFill>
              </a:rPr>
              <a:t>Feistel</a:t>
            </a:r>
            <a:r>
              <a:rPr lang="en-US" b="1" dirty="0">
                <a:solidFill>
                  <a:srgbClr val="FF0000"/>
                </a:solidFill>
              </a:rPr>
              <a:t> cipher structure </a:t>
            </a:r>
            <a:r>
              <a:rPr lang="en-US" dirty="0"/>
              <a:t>with 16 rounds of processing.</a:t>
            </a:r>
          </a:p>
          <a:p>
            <a:r>
              <a:rPr lang="en-US" dirty="0"/>
              <a:t>It takes the following inputs:</a:t>
            </a:r>
          </a:p>
          <a:p>
            <a:pPr lvl="1"/>
            <a:r>
              <a:rPr lang="en-US" dirty="0"/>
              <a:t>DES encryption:</a:t>
            </a:r>
          </a:p>
          <a:p>
            <a:pPr marL="1245870" lvl="2" indent="-514350">
              <a:buFont typeface="+mj-lt"/>
              <a:buAutoNum type="arabicPeriod"/>
            </a:pPr>
            <a:r>
              <a:rPr lang="en-US" dirty="0"/>
              <a:t>Key  (k) of 56 bits length.</a:t>
            </a:r>
          </a:p>
          <a:p>
            <a:pPr marL="1245870" lvl="2" indent="-514350">
              <a:buFont typeface="+mj-lt"/>
              <a:buAutoNum type="arabicPeriod"/>
            </a:pPr>
            <a:r>
              <a:rPr lang="en-US" dirty="0"/>
              <a:t>Plaintext (p) of 64 bits length.</a:t>
            </a:r>
          </a:p>
          <a:p>
            <a:pPr lvl="1"/>
            <a:r>
              <a:rPr lang="en-US" dirty="0"/>
              <a:t>DES decryption:</a:t>
            </a:r>
          </a:p>
          <a:p>
            <a:pPr marL="1245870" lvl="2" indent="-514350">
              <a:buFont typeface="+mj-lt"/>
              <a:buAutoNum type="arabicPeriod"/>
            </a:pPr>
            <a:r>
              <a:rPr lang="en-US" dirty="0"/>
              <a:t>Key  (-k) of 56 bits length.</a:t>
            </a:r>
          </a:p>
          <a:p>
            <a:pPr marL="1245870" lvl="2" indent="-514350">
              <a:buFont typeface="+mj-lt"/>
              <a:buAutoNum type="arabicPeriod"/>
            </a:pPr>
            <a:r>
              <a:rPr lang="en-US" dirty="0" err="1"/>
              <a:t>Ciphertext</a:t>
            </a:r>
            <a:r>
              <a:rPr lang="en-US" dirty="0"/>
              <a:t> (c) of 64 bits length.</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Feistel</a:t>
            </a:r>
            <a:r>
              <a:rPr lang="en-US" dirty="0"/>
              <a:t> cipher structure</a:t>
            </a:r>
          </a:p>
        </p:txBody>
      </p:sp>
      <p:sp>
        <p:nvSpPr>
          <p:cNvPr id="3" name="Content Placeholder 2"/>
          <p:cNvSpPr>
            <a:spLocks noGrp="1"/>
          </p:cNvSpPr>
          <p:nvPr>
            <p:ph idx="1"/>
          </p:nvPr>
        </p:nvSpPr>
        <p:spPr>
          <a:xfrm>
            <a:off x="457200" y="1371600"/>
            <a:ext cx="7543800" cy="4754563"/>
          </a:xfrm>
        </p:spPr>
        <p:txBody>
          <a:bodyPr/>
          <a:lstStyle/>
          <a:p>
            <a:pPr>
              <a:defRPr/>
            </a:pPr>
            <a:r>
              <a:rPr lang="en-AU" dirty="0"/>
              <a:t>Input:   a data block (p) and a key (k)</a:t>
            </a:r>
          </a:p>
          <a:p>
            <a:pPr>
              <a:defRPr/>
            </a:pPr>
            <a:r>
              <a:rPr lang="en-AU" dirty="0"/>
              <a:t>Partition the data block into two halves L and R.</a:t>
            </a:r>
          </a:p>
          <a:p>
            <a:pPr>
              <a:defRPr/>
            </a:pPr>
            <a:r>
              <a:rPr lang="en-AU" dirty="0"/>
              <a:t>Go through a number of rounds.</a:t>
            </a:r>
          </a:p>
          <a:p>
            <a:pPr>
              <a:defRPr/>
            </a:pPr>
            <a:r>
              <a:rPr lang="en-US" dirty="0"/>
              <a:t>In each round, </a:t>
            </a:r>
          </a:p>
          <a:p>
            <a:pPr lvl="1">
              <a:defRPr/>
            </a:pPr>
            <a:r>
              <a:rPr lang="en-US" dirty="0"/>
              <a:t>R does not change.</a:t>
            </a:r>
          </a:p>
          <a:p>
            <a:pPr lvl="1">
              <a:defRPr/>
            </a:pPr>
            <a:r>
              <a:rPr lang="en-US" dirty="0"/>
              <a:t>L goes through an operation that depends on R and a round key derived from the key.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dirty="0" err="1"/>
              <a:t>Feistel</a:t>
            </a:r>
            <a:r>
              <a:rPr lang="en-US" dirty="0"/>
              <a:t> Cipher Round</a:t>
            </a:r>
          </a:p>
        </p:txBody>
      </p:sp>
      <p:sp>
        <p:nvSpPr>
          <p:cNvPr id="5" name="Oval 8"/>
          <p:cNvSpPr>
            <a:spLocks noChangeArrowheads="1"/>
          </p:cNvSpPr>
          <p:nvPr/>
        </p:nvSpPr>
        <p:spPr bwMode="auto">
          <a:xfrm>
            <a:off x="4711700" y="3409950"/>
            <a:ext cx="425450" cy="457200"/>
          </a:xfrm>
          <a:prstGeom prst="ellipse">
            <a:avLst/>
          </a:prstGeom>
          <a:noFill/>
          <a:ln w="19050">
            <a:solidFill>
              <a:schemeClr val="tx1"/>
            </a:solidFill>
            <a:miter lim="800000"/>
            <a:headEnd/>
            <a:tailEnd/>
          </a:ln>
        </p:spPr>
        <p:txBody>
          <a:bodyPr wrap="none" anchor="ctr"/>
          <a:lstStyle/>
          <a:p>
            <a:endParaRPr lang="en-US">
              <a:latin typeface="Calibri" pitchFamily="34" charset="0"/>
            </a:endParaRPr>
          </a:p>
        </p:txBody>
      </p:sp>
      <p:sp>
        <p:nvSpPr>
          <p:cNvPr id="6" name="Text Box 11"/>
          <p:cNvSpPr txBox="1">
            <a:spLocks noChangeArrowheads="1"/>
          </p:cNvSpPr>
          <p:nvPr/>
        </p:nvSpPr>
        <p:spPr bwMode="auto">
          <a:xfrm>
            <a:off x="3962400" y="4076700"/>
            <a:ext cx="450850" cy="641350"/>
          </a:xfrm>
          <a:prstGeom prst="rect">
            <a:avLst/>
          </a:prstGeom>
          <a:noFill/>
          <a:ln w="9525">
            <a:noFill/>
            <a:miter lim="800000"/>
            <a:headEnd/>
            <a:tailEnd/>
          </a:ln>
        </p:spPr>
        <p:txBody>
          <a:bodyPr wrap="none">
            <a:spAutoFit/>
          </a:bodyPr>
          <a:lstStyle/>
          <a:p>
            <a:r>
              <a:rPr lang="en-US" sz="3600">
                <a:latin typeface="Calibri" pitchFamily="34" charset="0"/>
              </a:rPr>
              <a:t>+</a:t>
            </a:r>
          </a:p>
        </p:txBody>
      </p:sp>
      <p:sp>
        <p:nvSpPr>
          <p:cNvPr id="7" name="Oval 12"/>
          <p:cNvSpPr>
            <a:spLocks noChangeArrowheads="1"/>
          </p:cNvSpPr>
          <p:nvPr/>
        </p:nvSpPr>
        <p:spPr bwMode="auto">
          <a:xfrm>
            <a:off x="3983038" y="4189413"/>
            <a:ext cx="414337" cy="433387"/>
          </a:xfrm>
          <a:prstGeom prst="ellipse">
            <a:avLst/>
          </a:prstGeom>
          <a:noFill/>
          <a:ln w="19050">
            <a:solidFill>
              <a:schemeClr val="tx1"/>
            </a:solidFill>
            <a:miter lim="800000"/>
            <a:headEnd/>
            <a:tailEnd/>
          </a:ln>
        </p:spPr>
        <p:txBody>
          <a:bodyPr wrap="none" anchor="ctr"/>
          <a:lstStyle/>
          <a:p>
            <a:endParaRPr lang="en-US">
              <a:latin typeface="Calibri" pitchFamily="34" charset="0"/>
            </a:endParaRPr>
          </a:p>
        </p:txBody>
      </p:sp>
      <p:sp>
        <p:nvSpPr>
          <p:cNvPr id="8" name="Text Box 13"/>
          <p:cNvSpPr txBox="1">
            <a:spLocks noChangeArrowheads="1"/>
          </p:cNvSpPr>
          <p:nvPr/>
        </p:nvSpPr>
        <p:spPr bwMode="auto">
          <a:xfrm>
            <a:off x="4770438" y="3324225"/>
            <a:ext cx="311150" cy="641350"/>
          </a:xfrm>
          <a:prstGeom prst="rect">
            <a:avLst/>
          </a:prstGeom>
          <a:noFill/>
          <a:ln w="9525">
            <a:noFill/>
            <a:miter lim="800000"/>
            <a:headEnd/>
            <a:tailEnd/>
          </a:ln>
        </p:spPr>
        <p:txBody>
          <a:bodyPr wrap="none">
            <a:spAutoFit/>
          </a:bodyPr>
          <a:lstStyle/>
          <a:p>
            <a:r>
              <a:rPr lang="en-US" sz="3600">
                <a:latin typeface="Calibri" pitchFamily="34" charset="0"/>
              </a:rPr>
              <a:t>f</a:t>
            </a:r>
          </a:p>
        </p:txBody>
      </p:sp>
      <p:sp>
        <p:nvSpPr>
          <p:cNvPr id="9" name="Line 15"/>
          <p:cNvSpPr>
            <a:spLocks noChangeShapeType="1"/>
          </p:cNvSpPr>
          <p:nvPr/>
        </p:nvSpPr>
        <p:spPr bwMode="auto">
          <a:xfrm flipH="1">
            <a:off x="5164138" y="3609975"/>
            <a:ext cx="811212" cy="9525"/>
          </a:xfrm>
          <a:prstGeom prst="line">
            <a:avLst/>
          </a:prstGeom>
          <a:noFill/>
          <a:ln w="9525">
            <a:solidFill>
              <a:schemeClr val="tx1"/>
            </a:solidFill>
            <a:miter lim="800000"/>
            <a:headEnd/>
            <a:tailEnd type="triangle" w="med" len="med"/>
          </a:ln>
        </p:spPr>
        <p:txBody>
          <a:bodyPr wrap="none"/>
          <a:lstStyle/>
          <a:p>
            <a:endParaRPr lang="en-US"/>
          </a:p>
        </p:txBody>
      </p:sp>
      <p:sp>
        <p:nvSpPr>
          <p:cNvPr id="10" name="Line 17"/>
          <p:cNvSpPr>
            <a:spLocks noChangeShapeType="1"/>
          </p:cNvSpPr>
          <p:nvPr/>
        </p:nvSpPr>
        <p:spPr bwMode="auto">
          <a:xfrm>
            <a:off x="2455863" y="2798763"/>
            <a:ext cx="1558925" cy="1427162"/>
          </a:xfrm>
          <a:prstGeom prst="line">
            <a:avLst/>
          </a:prstGeom>
          <a:noFill/>
          <a:ln w="9525">
            <a:solidFill>
              <a:schemeClr val="tx1"/>
            </a:solidFill>
            <a:miter lim="800000"/>
            <a:headEnd/>
            <a:tailEnd type="triangle" w="med" len="med"/>
          </a:ln>
        </p:spPr>
        <p:txBody>
          <a:bodyPr wrap="none"/>
          <a:lstStyle/>
          <a:p>
            <a:endParaRPr lang="en-US"/>
          </a:p>
        </p:txBody>
      </p:sp>
      <p:sp>
        <p:nvSpPr>
          <p:cNvPr id="11" name="Line 18"/>
          <p:cNvSpPr>
            <a:spLocks noChangeShapeType="1"/>
          </p:cNvSpPr>
          <p:nvPr/>
        </p:nvSpPr>
        <p:spPr bwMode="auto">
          <a:xfrm>
            <a:off x="4302125" y="4573588"/>
            <a:ext cx="623888" cy="884237"/>
          </a:xfrm>
          <a:prstGeom prst="line">
            <a:avLst/>
          </a:prstGeom>
          <a:noFill/>
          <a:ln w="9525">
            <a:solidFill>
              <a:schemeClr val="tx1"/>
            </a:solidFill>
            <a:miter lim="800000"/>
            <a:headEnd/>
            <a:tailEnd type="triangle" w="med" len="med"/>
          </a:ln>
        </p:spPr>
        <p:txBody>
          <a:bodyPr wrap="none"/>
          <a:lstStyle/>
          <a:p>
            <a:endParaRPr lang="en-US"/>
          </a:p>
        </p:txBody>
      </p:sp>
      <p:sp>
        <p:nvSpPr>
          <p:cNvPr id="12" name="Line 20"/>
          <p:cNvSpPr>
            <a:spLocks noChangeShapeType="1"/>
          </p:cNvSpPr>
          <p:nvPr/>
        </p:nvSpPr>
        <p:spPr bwMode="auto">
          <a:xfrm>
            <a:off x="4891088" y="2817813"/>
            <a:ext cx="0" cy="550862"/>
          </a:xfrm>
          <a:prstGeom prst="line">
            <a:avLst/>
          </a:prstGeom>
          <a:noFill/>
          <a:ln w="9525">
            <a:solidFill>
              <a:schemeClr val="tx1"/>
            </a:solidFill>
            <a:miter lim="800000"/>
            <a:headEnd/>
            <a:tailEnd type="triangle" w="med" len="med"/>
          </a:ln>
        </p:spPr>
        <p:txBody>
          <a:bodyPr wrap="none"/>
          <a:lstStyle/>
          <a:p>
            <a:endParaRPr lang="en-US"/>
          </a:p>
        </p:txBody>
      </p:sp>
      <p:sp>
        <p:nvSpPr>
          <p:cNvPr id="13" name="Line 21"/>
          <p:cNvSpPr>
            <a:spLocks noChangeShapeType="1"/>
          </p:cNvSpPr>
          <p:nvPr/>
        </p:nvSpPr>
        <p:spPr bwMode="auto">
          <a:xfrm flipH="1">
            <a:off x="4340225" y="3806825"/>
            <a:ext cx="392113" cy="447675"/>
          </a:xfrm>
          <a:prstGeom prst="line">
            <a:avLst/>
          </a:prstGeom>
          <a:noFill/>
          <a:ln w="9525">
            <a:solidFill>
              <a:schemeClr val="tx1"/>
            </a:solidFill>
            <a:miter lim="800000"/>
            <a:headEnd/>
            <a:tailEnd type="triangle" w="med" len="med"/>
          </a:ln>
        </p:spPr>
        <p:txBody>
          <a:bodyPr wrap="none"/>
          <a:lstStyle/>
          <a:p>
            <a:endParaRPr lang="en-US"/>
          </a:p>
        </p:txBody>
      </p:sp>
      <p:sp>
        <p:nvSpPr>
          <p:cNvPr id="14" name="Rectangle 22"/>
          <p:cNvSpPr>
            <a:spLocks noChangeArrowheads="1"/>
          </p:cNvSpPr>
          <p:nvPr/>
        </p:nvSpPr>
        <p:spPr bwMode="auto">
          <a:xfrm>
            <a:off x="1187450" y="2408238"/>
            <a:ext cx="2444750" cy="392112"/>
          </a:xfrm>
          <a:prstGeom prst="rect">
            <a:avLst/>
          </a:prstGeom>
          <a:solidFill>
            <a:srgbClr val="6699FF"/>
          </a:solidFill>
          <a:ln w="9525">
            <a:solidFill>
              <a:schemeClr val="tx1"/>
            </a:solidFill>
            <a:miter lim="800000"/>
            <a:headEnd/>
            <a:tailEnd/>
          </a:ln>
        </p:spPr>
        <p:txBody>
          <a:bodyPr wrap="none" anchor="ctr"/>
          <a:lstStyle/>
          <a:p>
            <a:endParaRPr lang="en-US">
              <a:latin typeface="Calibri" pitchFamily="34" charset="0"/>
            </a:endParaRPr>
          </a:p>
        </p:txBody>
      </p:sp>
      <p:sp>
        <p:nvSpPr>
          <p:cNvPr id="15" name="Rectangle 23"/>
          <p:cNvSpPr>
            <a:spLocks noChangeArrowheads="1"/>
          </p:cNvSpPr>
          <p:nvPr/>
        </p:nvSpPr>
        <p:spPr bwMode="auto">
          <a:xfrm>
            <a:off x="3633788" y="2409825"/>
            <a:ext cx="2444750" cy="392113"/>
          </a:xfrm>
          <a:prstGeom prst="rect">
            <a:avLst/>
          </a:prstGeom>
          <a:solidFill>
            <a:srgbClr val="FF0066"/>
          </a:solidFill>
          <a:ln w="9525">
            <a:solidFill>
              <a:schemeClr val="tx1"/>
            </a:solidFill>
            <a:miter lim="800000"/>
            <a:headEnd/>
            <a:tailEnd/>
          </a:ln>
        </p:spPr>
        <p:txBody>
          <a:bodyPr wrap="none" anchor="ctr"/>
          <a:lstStyle/>
          <a:p>
            <a:endParaRPr lang="en-US">
              <a:latin typeface="Calibri" pitchFamily="34" charset="0"/>
            </a:endParaRPr>
          </a:p>
        </p:txBody>
      </p:sp>
      <p:sp>
        <p:nvSpPr>
          <p:cNvPr id="16" name="Rectangle 24"/>
          <p:cNvSpPr>
            <a:spLocks noChangeArrowheads="1"/>
          </p:cNvSpPr>
          <p:nvPr/>
        </p:nvSpPr>
        <p:spPr bwMode="auto">
          <a:xfrm>
            <a:off x="1190625" y="5483225"/>
            <a:ext cx="2444750" cy="392113"/>
          </a:xfrm>
          <a:prstGeom prst="rect">
            <a:avLst/>
          </a:prstGeom>
          <a:solidFill>
            <a:srgbClr val="FF0066"/>
          </a:solidFill>
          <a:ln w="9525">
            <a:solidFill>
              <a:schemeClr val="tx1"/>
            </a:solidFill>
            <a:miter lim="800000"/>
            <a:headEnd/>
            <a:tailEnd/>
          </a:ln>
        </p:spPr>
        <p:txBody>
          <a:bodyPr wrap="none" anchor="ctr"/>
          <a:lstStyle/>
          <a:p>
            <a:endParaRPr lang="en-US">
              <a:latin typeface="Calibri" pitchFamily="34" charset="0"/>
            </a:endParaRPr>
          </a:p>
        </p:txBody>
      </p:sp>
      <p:sp>
        <p:nvSpPr>
          <p:cNvPr id="17" name="Rectangle 25"/>
          <p:cNvSpPr>
            <a:spLocks noChangeArrowheads="1"/>
          </p:cNvSpPr>
          <p:nvPr/>
        </p:nvSpPr>
        <p:spPr bwMode="auto">
          <a:xfrm>
            <a:off x="3635375" y="5481638"/>
            <a:ext cx="2444750" cy="392112"/>
          </a:xfrm>
          <a:prstGeom prst="rect">
            <a:avLst/>
          </a:prstGeom>
          <a:gradFill rotWithShape="1">
            <a:gsLst>
              <a:gs pos="0">
                <a:srgbClr val="FF3399"/>
              </a:gs>
              <a:gs pos="25000">
                <a:srgbClr val="FF6633"/>
              </a:gs>
              <a:gs pos="50000">
                <a:srgbClr val="FFFF00"/>
              </a:gs>
              <a:gs pos="75000">
                <a:srgbClr val="01A78F"/>
              </a:gs>
              <a:gs pos="100000">
                <a:srgbClr val="3366FF"/>
              </a:gs>
            </a:gsLst>
            <a:lin ang="10800000"/>
          </a:gradFill>
          <a:ln w="9525">
            <a:solidFill>
              <a:schemeClr val="tx1"/>
            </a:solidFill>
            <a:miter lim="800000"/>
            <a:headEnd/>
            <a:tailEnd/>
          </a:ln>
        </p:spPr>
        <p:txBody>
          <a:bodyPr wrap="none" anchor="ctr"/>
          <a:lstStyle/>
          <a:p>
            <a:endParaRPr lang="en-US">
              <a:latin typeface="Calibri" pitchFamily="34" charset="0"/>
            </a:endParaRPr>
          </a:p>
        </p:txBody>
      </p:sp>
      <p:sp>
        <p:nvSpPr>
          <p:cNvPr id="18" name="Line 26"/>
          <p:cNvSpPr>
            <a:spLocks noChangeShapeType="1"/>
          </p:cNvSpPr>
          <p:nvPr/>
        </p:nvSpPr>
        <p:spPr bwMode="auto">
          <a:xfrm flipH="1">
            <a:off x="2176463" y="2808288"/>
            <a:ext cx="2705100" cy="1323975"/>
          </a:xfrm>
          <a:prstGeom prst="line">
            <a:avLst/>
          </a:prstGeom>
          <a:noFill/>
          <a:ln w="19050">
            <a:solidFill>
              <a:srgbClr val="00CC00"/>
            </a:solidFill>
            <a:miter lim="800000"/>
            <a:headEnd/>
            <a:tailEnd/>
          </a:ln>
        </p:spPr>
        <p:txBody>
          <a:bodyPr wrap="none"/>
          <a:lstStyle/>
          <a:p>
            <a:endParaRPr lang="en-US"/>
          </a:p>
        </p:txBody>
      </p:sp>
      <p:sp>
        <p:nvSpPr>
          <p:cNvPr id="19" name="Line 27"/>
          <p:cNvSpPr>
            <a:spLocks noChangeShapeType="1"/>
          </p:cNvSpPr>
          <p:nvPr/>
        </p:nvSpPr>
        <p:spPr bwMode="auto">
          <a:xfrm>
            <a:off x="2176463" y="4143375"/>
            <a:ext cx="19050" cy="1285875"/>
          </a:xfrm>
          <a:prstGeom prst="line">
            <a:avLst/>
          </a:prstGeom>
          <a:noFill/>
          <a:ln w="19050">
            <a:solidFill>
              <a:srgbClr val="00CC00"/>
            </a:solidFill>
            <a:miter lim="800000"/>
            <a:headEnd/>
            <a:tailEnd type="triangle" w="med" len="med"/>
          </a:ln>
        </p:spPr>
        <p:txBody>
          <a:bodyPr wrap="none"/>
          <a:lstStyle/>
          <a:p>
            <a:endParaRPr lang="en-US"/>
          </a:p>
        </p:txBody>
      </p:sp>
      <p:sp>
        <p:nvSpPr>
          <p:cNvPr id="20" name="Text Box 28"/>
          <p:cNvSpPr txBox="1">
            <a:spLocks noChangeArrowheads="1"/>
          </p:cNvSpPr>
          <p:nvPr/>
        </p:nvSpPr>
        <p:spPr bwMode="auto">
          <a:xfrm>
            <a:off x="2166938" y="1809750"/>
            <a:ext cx="3128962" cy="523875"/>
          </a:xfrm>
          <a:prstGeom prst="rect">
            <a:avLst/>
          </a:prstGeom>
          <a:noFill/>
          <a:ln w="9525">
            <a:noFill/>
            <a:miter lim="800000"/>
            <a:headEnd/>
            <a:tailEnd/>
          </a:ln>
        </p:spPr>
        <p:txBody>
          <a:bodyPr wrap="none">
            <a:spAutoFit/>
          </a:bodyPr>
          <a:lstStyle/>
          <a:p>
            <a:r>
              <a:rPr lang="en-US" sz="2800">
                <a:latin typeface="Calibri" pitchFamily="34" charset="0"/>
              </a:rPr>
              <a:t>L</a:t>
            </a:r>
            <a:r>
              <a:rPr lang="en-US" sz="2800" baseline="-25000">
                <a:latin typeface="Calibri" pitchFamily="34" charset="0"/>
              </a:rPr>
              <a:t>i-1 </a:t>
            </a:r>
            <a:r>
              <a:rPr lang="en-US" sz="2800">
                <a:latin typeface="Calibri" pitchFamily="34" charset="0"/>
              </a:rPr>
              <a:t>                        R</a:t>
            </a:r>
            <a:r>
              <a:rPr lang="en-US" sz="2800" baseline="-25000">
                <a:latin typeface="Calibri" pitchFamily="34" charset="0"/>
              </a:rPr>
              <a:t>i-1</a:t>
            </a:r>
          </a:p>
        </p:txBody>
      </p:sp>
      <p:sp>
        <p:nvSpPr>
          <p:cNvPr id="21" name="Text Box 29"/>
          <p:cNvSpPr txBox="1">
            <a:spLocks noChangeArrowheads="1"/>
          </p:cNvSpPr>
          <p:nvPr/>
        </p:nvSpPr>
        <p:spPr bwMode="auto">
          <a:xfrm>
            <a:off x="5994400" y="3246438"/>
            <a:ext cx="415925" cy="519112"/>
          </a:xfrm>
          <a:prstGeom prst="rect">
            <a:avLst/>
          </a:prstGeom>
          <a:noFill/>
          <a:ln w="9525">
            <a:noFill/>
            <a:miter lim="800000"/>
            <a:headEnd/>
            <a:tailEnd/>
          </a:ln>
        </p:spPr>
        <p:txBody>
          <a:bodyPr wrap="none">
            <a:spAutoFit/>
          </a:bodyPr>
          <a:lstStyle/>
          <a:p>
            <a:r>
              <a:rPr lang="en-US" sz="2800">
                <a:latin typeface="Calibri" pitchFamily="34" charset="0"/>
              </a:rPr>
              <a:t>k</a:t>
            </a:r>
            <a:r>
              <a:rPr lang="en-US" sz="2800" baseline="-25000">
                <a:latin typeface="Calibri" pitchFamily="34" charset="0"/>
              </a:rPr>
              <a:t>i</a:t>
            </a:r>
          </a:p>
        </p:txBody>
      </p:sp>
      <p:sp>
        <p:nvSpPr>
          <p:cNvPr id="22" name="Rectangle 23"/>
          <p:cNvSpPr>
            <a:spLocks noChangeArrowheads="1"/>
          </p:cNvSpPr>
          <p:nvPr/>
        </p:nvSpPr>
        <p:spPr bwMode="auto">
          <a:xfrm>
            <a:off x="6378575" y="3348038"/>
            <a:ext cx="2438400" cy="392112"/>
          </a:xfrm>
          <a:prstGeom prst="rect">
            <a:avLst/>
          </a:prstGeom>
          <a:solidFill>
            <a:srgbClr val="FFFF00"/>
          </a:solidFill>
          <a:ln w="9525">
            <a:solidFill>
              <a:schemeClr val="tx1"/>
            </a:solidFill>
            <a:miter lim="800000"/>
            <a:headEnd/>
            <a:tailEnd/>
          </a:ln>
        </p:spPr>
        <p:txBody>
          <a:bodyPr wrap="none" anchor="ctr"/>
          <a:lstStyle/>
          <a:p>
            <a:endParaRPr lang="en-US">
              <a:latin typeface="Calibri" pitchFamily="34" charset="0"/>
            </a:endParaRPr>
          </a:p>
        </p:txBody>
      </p:sp>
      <p:sp>
        <p:nvSpPr>
          <p:cNvPr id="23" name="TextBox 21"/>
          <p:cNvSpPr txBox="1">
            <a:spLocks noChangeArrowheads="1"/>
          </p:cNvSpPr>
          <p:nvPr/>
        </p:nvSpPr>
        <p:spPr bwMode="auto">
          <a:xfrm>
            <a:off x="1752600" y="5905500"/>
            <a:ext cx="3733800" cy="800100"/>
          </a:xfrm>
          <a:prstGeom prst="rect">
            <a:avLst/>
          </a:prstGeom>
          <a:noFill/>
          <a:ln w="9525">
            <a:noFill/>
            <a:miter lim="800000"/>
            <a:headEnd/>
            <a:tailEnd/>
          </a:ln>
        </p:spPr>
        <p:txBody>
          <a:bodyPr>
            <a:spAutoFit/>
          </a:bodyPr>
          <a:lstStyle/>
          <a:p>
            <a:r>
              <a:rPr lang="en-US" sz="2800">
                <a:solidFill>
                  <a:srgbClr val="000000"/>
                </a:solidFill>
                <a:latin typeface="Calibri" pitchFamily="34" charset="0"/>
              </a:rPr>
              <a:t>      L</a:t>
            </a:r>
            <a:r>
              <a:rPr lang="en-US" sz="2800" baseline="-25000">
                <a:solidFill>
                  <a:srgbClr val="000000"/>
                </a:solidFill>
                <a:latin typeface="Calibri" pitchFamily="34" charset="0"/>
              </a:rPr>
              <a:t>i </a:t>
            </a:r>
            <a:r>
              <a:rPr lang="en-US" sz="2800">
                <a:solidFill>
                  <a:srgbClr val="000000"/>
                </a:solidFill>
                <a:latin typeface="Calibri" pitchFamily="34" charset="0"/>
              </a:rPr>
              <a:t>                           R</a:t>
            </a:r>
            <a:r>
              <a:rPr lang="en-US" sz="2800" baseline="-25000">
                <a:solidFill>
                  <a:srgbClr val="000000"/>
                </a:solidFill>
                <a:latin typeface="Calibri" pitchFamily="34" charset="0"/>
              </a:rPr>
              <a:t>i</a:t>
            </a:r>
          </a:p>
          <a:p>
            <a:endParaRPr lang="en-US"/>
          </a:p>
        </p:txBody>
      </p:sp>
      <p:sp>
        <p:nvSpPr>
          <p:cNvPr id="24" name="Right Brace 23"/>
          <p:cNvSpPr/>
          <p:nvPr/>
        </p:nvSpPr>
        <p:spPr>
          <a:xfrm rot="16200000">
            <a:off x="3429000" y="-571500"/>
            <a:ext cx="533400" cy="480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3200400" y="1181100"/>
            <a:ext cx="1069524" cy="369332"/>
          </a:xfrm>
          <a:prstGeom prst="rect">
            <a:avLst/>
          </a:prstGeom>
          <a:noFill/>
        </p:spPr>
        <p:txBody>
          <a:bodyPr wrap="none" rtlCol="0">
            <a:spAutoFit/>
          </a:bodyPr>
          <a:lstStyle/>
          <a:p>
            <a:r>
              <a:rPr lang="en-US" dirty="0"/>
              <a:t>Plaintext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55638"/>
            <a:ext cx="3048000" cy="4221162"/>
          </a:xfrm>
        </p:spPr>
        <p:txBody>
          <a:bodyPr/>
          <a:lstStyle/>
          <a:p>
            <a:r>
              <a:rPr lang="en-US" sz="4800" dirty="0">
                <a:solidFill>
                  <a:schemeClr val="tx2"/>
                </a:solidFill>
              </a:rPr>
              <a:t>General description of DES Encryption </a:t>
            </a:r>
            <a:br>
              <a:rPr lang="en-US" sz="4800" dirty="0">
                <a:solidFill>
                  <a:schemeClr val="tx2"/>
                </a:solidFill>
              </a:rPr>
            </a:br>
            <a:r>
              <a:rPr lang="en-US" sz="4800" dirty="0">
                <a:solidFill>
                  <a:schemeClr val="tx2"/>
                </a:solidFill>
              </a:rPr>
              <a:t>Algorithm</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3406775" y="152400"/>
            <a:ext cx="5508625" cy="6629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2438400" cy="1477962"/>
          </a:xfrm>
        </p:spPr>
        <p:txBody>
          <a:bodyPr>
            <a:normAutofit fontScale="90000"/>
          </a:bodyPr>
          <a:lstStyle/>
          <a:p>
            <a:r>
              <a:rPr lang="en-US" sz="4800" i="1" dirty="0">
                <a:latin typeface="Times New Roman" pitchFamily="18" charset="0"/>
              </a:rPr>
              <a:t>Key generation</a:t>
            </a:r>
            <a:endParaRPr lang="en-US" dirty="0"/>
          </a:p>
        </p:txBody>
      </p:sp>
      <p:grpSp>
        <p:nvGrpSpPr>
          <p:cNvPr id="8" name="Group 7"/>
          <p:cNvGrpSpPr/>
          <p:nvPr/>
        </p:nvGrpSpPr>
        <p:grpSpPr>
          <a:xfrm>
            <a:off x="2743200" y="152400"/>
            <a:ext cx="6096000" cy="6553200"/>
            <a:chOff x="2743200" y="152400"/>
            <a:chExt cx="6096000" cy="6553200"/>
          </a:xfrm>
        </p:grpSpPr>
        <p:pic>
          <p:nvPicPr>
            <p:cNvPr id="4" name="Picture 11"/>
            <p:cNvPicPr>
              <a:picLocks noChangeAspect="1" noChangeArrowheads="1"/>
            </p:cNvPicPr>
            <p:nvPr/>
          </p:nvPicPr>
          <p:blipFill>
            <a:blip r:embed="rId2"/>
            <a:srcRect l="21754"/>
            <a:stretch>
              <a:fillRect/>
            </a:stretch>
          </p:blipFill>
          <p:spPr bwMode="auto">
            <a:xfrm>
              <a:off x="2743200" y="152400"/>
              <a:ext cx="6096000" cy="6553200"/>
            </a:xfrm>
            <a:prstGeom prst="rect">
              <a:avLst/>
            </a:prstGeom>
            <a:noFill/>
            <a:ln w="9525">
              <a:noFill/>
              <a:miter lim="800000"/>
              <a:headEnd/>
              <a:tailEnd/>
            </a:ln>
            <a:effectLst/>
          </p:spPr>
        </p:pic>
        <p:sp>
          <p:nvSpPr>
            <p:cNvPr id="7" name="Rounded Rectangle 6"/>
            <p:cNvSpPr/>
            <p:nvPr/>
          </p:nvSpPr>
          <p:spPr>
            <a:xfrm>
              <a:off x="2743200" y="1295400"/>
              <a:ext cx="533400" cy="7620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679</TotalTime>
  <Words>1164</Words>
  <Application>Microsoft Office PowerPoint</Application>
  <PresentationFormat>On-screen Show (4:3)</PresentationFormat>
  <Paragraphs>107</Paragraphs>
  <Slides>17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Book Antiqua</vt:lpstr>
      <vt:lpstr>Bookman Old Style</vt:lpstr>
      <vt:lpstr>Brush Script Std</vt:lpstr>
      <vt:lpstr>Calibri</vt:lpstr>
      <vt:lpstr>Franklin Gothic Book</vt:lpstr>
      <vt:lpstr>Times New Roman</vt:lpstr>
      <vt:lpstr>Wingdings</vt:lpstr>
      <vt:lpstr>Wingdings 2</vt:lpstr>
      <vt:lpstr>Technic</vt:lpstr>
      <vt:lpstr>PowerPoint Presentation</vt:lpstr>
      <vt:lpstr>History</vt:lpstr>
      <vt:lpstr>Criticism</vt:lpstr>
      <vt:lpstr>Stream Cipher Vs Block Cipher</vt:lpstr>
      <vt:lpstr>Data Encryption Standard</vt:lpstr>
      <vt:lpstr>Feistel cipher structure</vt:lpstr>
      <vt:lpstr>Feistel Cipher Round</vt:lpstr>
      <vt:lpstr>General description of DES Encryption  Algorithm</vt:lpstr>
      <vt:lpstr>Key generation</vt:lpstr>
      <vt:lpstr>DES Algorithm</vt:lpstr>
      <vt:lpstr>DES Round</vt:lpstr>
      <vt:lpstr>Expansion Permutation</vt:lpstr>
      <vt:lpstr>Substitution(S) Boxes</vt:lpstr>
      <vt:lpstr>S-Boxes Example1</vt:lpstr>
      <vt:lpstr>PowerPoint Presentation</vt:lpstr>
      <vt:lpstr>DES Example</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dc:title>
  <dc:creator>dalia</dc:creator>
  <cp:lastModifiedBy>hussien mohamed abdullah sharaf</cp:lastModifiedBy>
  <cp:revision>133</cp:revision>
  <dcterms:created xsi:type="dcterms:W3CDTF">2012-01-23T16:54:30Z</dcterms:created>
  <dcterms:modified xsi:type="dcterms:W3CDTF">2021-04-11T10:32:14Z</dcterms:modified>
</cp:coreProperties>
</file>