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428" r:id="rId2"/>
    <p:sldId id="382" r:id="rId3"/>
    <p:sldId id="383" r:id="rId4"/>
    <p:sldId id="384" r:id="rId5"/>
    <p:sldId id="385" r:id="rId6"/>
    <p:sldId id="386" r:id="rId7"/>
    <p:sldId id="387" r:id="rId8"/>
    <p:sldId id="391" r:id="rId9"/>
    <p:sldId id="392" r:id="rId10"/>
    <p:sldId id="393" r:id="rId11"/>
    <p:sldId id="394" r:id="rId12"/>
    <p:sldId id="396" r:id="rId13"/>
    <p:sldId id="397" r:id="rId14"/>
    <p:sldId id="398" r:id="rId15"/>
    <p:sldId id="399" r:id="rId16"/>
    <p:sldId id="400" r:id="rId17"/>
    <p:sldId id="402" r:id="rId18"/>
    <p:sldId id="403" r:id="rId19"/>
    <p:sldId id="405" r:id="rId20"/>
    <p:sldId id="406" r:id="rId21"/>
    <p:sldId id="407" r:id="rId22"/>
    <p:sldId id="408" r:id="rId23"/>
    <p:sldId id="424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74770A-54C3-4C8D-B96D-B5CF0D372861}" v="1" dt="2023-02-14T02:33:30.883"/>
    <p1510:client id="{7924FDF6-E416-4BA1-8F73-1881929E464C}" v="3" dt="2023-02-14T15:26:58.132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150" autoAdjust="0"/>
  </p:normalViewPr>
  <p:slideViewPr>
    <p:cSldViewPr>
      <p:cViewPr>
        <p:scale>
          <a:sx n="118" d="100"/>
          <a:sy n="118" d="100"/>
        </p:scale>
        <p:origin x="2024" y="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70" d="100"/>
          <a:sy n="70" d="100"/>
        </p:scale>
        <p:origin x="-22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ssien mohamed abdullah sharaf" userId="1d57972a-8c62-4efb-b106-ffe225cee9ae" providerId="ADAL" clId="{7674770A-54C3-4C8D-B96D-B5CF0D372861}"/>
    <pc:docChg chg="undo custSel addSld delSld modSld">
      <pc:chgData name="hussien mohamed abdullah sharaf" userId="1d57972a-8c62-4efb-b106-ffe225cee9ae" providerId="ADAL" clId="{7674770A-54C3-4C8D-B96D-B5CF0D372861}" dt="2023-02-14T02:41:54.756" v="28" actId="403"/>
      <pc:docMkLst>
        <pc:docMk/>
      </pc:docMkLst>
      <pc:sldChg chg="del">
        <pc:chgData name="hussien mohamed abdullah sharaf" userId="1d57972a-8c62-4efb-b106-ffe225cee9ae" providerId="ADAL" clId="{7674770A-54C3-4C8D-B96D-B5CF0D372861}" dt="2023-02-14T02:37:50.778" v="3" actId="47"/>
        <pc:sldMkLst>
          <pc:docMk/>
          <pc:sldMk cId="0" sldId="354"/>
        </pc:sldMkLst>
      </pc:sldChg>
      <pc:sldChg chg="del">
        <pc:chgData name="hussien mohamed abdullah sharaf" userId="1d57972a-8c62-4efb-b106-ffe225cee9ae" providerId="ADAL" clId="{7674770A-54C3-4C8D-B96D-B5CF0D372861}" dt="2023-02-14T02:38:07.343" v="4" actId="47"/>
        <pc:sldMkLst>
          <pc:docMk/>
          <pc:sldMk cId="0" sldId="355"/>
        </pc:sldMkLst>
      </pc:sldChg>
      <pc:sldChg chg="del">
        <pc:chgData name="hussien mohamed abdullah sharaf" userId="1d57972a-8c62-4efb-b106-ffe225cee9ae" providerId="ADAL" clId="{7674770A-54C3-4C8D-B96D-B5CF0D372861}" dt="2023-02-14T02:38:42.036" v="5" actId="47"/>
        <pc:sldMkLst>
          <pc:docMk/>
          <pc:sldMk cId="0" sldId="357"/>
        </pc:sldMkLst>
      </pc:sldChg>
      <pc:sldChg chg="del">
        <pc:chgData name="hussien mohamed abdullah sharaf" userId="1d57972a-8c62-4efb-b106-ffe225cee9ae" providerId="ADAL" clId="{7674770A-54C3-4C8D-B96D-B5CF0D372861}" dt="2023-02-14T02:39:51.516" v="7" actId="47"/>
        <pc:sldMkLst>
          <pc:docMk/>
          <pc:sldMk cId="0" sldId="367"/>
        </pc:sldMkLst>
      </pc:sldChg>
      <pc:sldChg chg="del">
        <pc:chgData name="hussien mohamed abdullah sharaf" userId="1d57972a-8c62-4efb-b106-ffe225cee9ae" providerId="ADAL" clId="{7674770A-54C3-4C8D-B96D-B5CF0D372861}" dt="2023-02-14T02:39:52.658" v="8" actId="47"/>
        <pc:sldMkLst>
          <pc:docMk/>
          <pc:sldMk cId="0" sldId="368"/>
        </pc:sldMkLst>
      </pc:sldChg>
      <pc:sldChg chg="add del">
        <pc:chgData name="hussien mohamed abdullah sharaf" userId="1d57972a-8c62-4efb-b106-ffe225cee9ae" providerId="ADAL" clId="{7674770A-54C3-4C8D-B96D-B5CF0D372861}" dt="2023-02-14T02:39:59.552" v="11" actId="47"/>
        <pc:sldMkLst>
          <pc:docMk/>
          <pc:sldMk cId="0" sldId="369"/>
        </pc:sldMkLst>
      </pc:sldChg>
      <pc:sldChg chg="modSp mod">
        <pc:chgData name="hussien mohamed abdullah sharaf" userId="1d57972a-8c62-4efb-b106-ffe225cee9ae" providerId="ADAL" clId="{7674770A-54C3-4C8D-B96D-B5CF0D372861}" dt="2023-02-14T02:41:17.623" v="20" actId="404"/>
        <pc:sldMkLst>
          <pc:docMk/>
          <pc:sldMk cId="0" sldId="371"/>
        </pc:sldMkLst>
        <pc:spChg chg="mod">
          <ac:chgData name="hussien mohamed abdullah sharaf" userId="1d57972a-8c62-4efb-b106-ffe225cee9ae" providerId="ADAL" clId="{7674770A-54C3-4C8D-B96D-B5CF0D372861}" dt="2023-02-14T02:41:17.623" v="20" actId="404"/>
          <ac:spMkLst>
            <pc:docMk/>
            <pc:sldMk cId="0" sldId="371"/>
            <ac:spMk id="44033" creationId="{00000000-0000-0000-0000-000000000000}"/>
          </ac:spMkLst>
        </pc:spChg>
      </pc:sldChg>
      <pc:sldChg chg="delSp modSp mod">
        <pc:chgData name="hussien mohamed abdullah sharaf" userId="1d57972a-8c62-4efb-b106-ffe225cee9ae" providerId="ADAL" clId="{7674770A-54C3-4C8D-B96D-B5CF0D372861}" dt="2023-02-14T02:41:54.756" v="28" actId="403"/>
        <pc:sldMkLst>
          <pc:docMk/>
          <pc:sldMk cId="0" sldId="372"/>
        </pc:sldMkLst>
        <pc:spChg chg="mod">
          <ac:chgData name="hussien mohamed abdullah sharaf" userId="1d57972a-8c62-4efb-b106-ffe225cee9ae" providerId="ADAL" clId="{7674770A-54C3-4C8D-B96D-B5CF0D372861}" dt="2023-02-14T02:41:54.756" v="28" actId="403"/>
          <ac:spMkLst>
            <pc:docMk/>
            <pc:sldMk cId="0" sldId="372"/>
            <ac:spMk id="45057" creationId="{00000000-0000-0000-0000-000000000000}"/>
          </ac:spMkLst>
        </pc:spChg>
        <pc:spChg chg="del">
          <ac:chgData name="hussien mohamed abdullah sharaf" userId="1d57972a-8c62-4efb-b106-ffe225cee9ae" providerId="ADAL" clId="{7674770A-54C3-4C8D-B96D-B5CF0D372861}" dt="2023-02-14T02:41:48.806" v="25" actId="478"/>
          <ac:spMkLst>
            <pc:docMk/>
            <pc:sldMk cId="0" sldId="372"/>
            <ac:spMk id="45125" creationId="{00000000-0000-0000-0000-000000000000}"/>
          </ac:spMkLst>
        </pc:spChg>
        <pc:spChg chg="del mod">
          <ac:chgData name="hussien mohamed abdullah sharaf" userId="1d57972a-8c62-4efb-b106-ffe225cee9ae" providerId="ADAL" clId="{7674770A-54C3-4C8D-B96D-B5CF0D372861}" dt="2023-02-14T02:41:44.823" v="23" actId="478"/>
          <ac:spMkLst>
            <pc:docMk/>
            <pc:sldMk cId="0" sldId="372"/>
            <ac:spMk id="45126" creationId="{00000000-0000-0000-0000-000000000000}"/>
          </ac:spMkLst>
        </pc:spChg>
        <pc:graphicFrameChg chg="del">
          <ac:chgData name="hussien mohamed abdullah sharaf" userId="1d57972a-8c62-4efb-b106-ffe225cee9ae" providerId="ADAL" clId="{7674770A-54C3-4C8D-B96D-B5CF0D372861}" dt="2023-02-14T02:41:46.486" v="24" actId="478"/>
          <ac:graphicFrameMkLst>
            <pc:docMk/>
            <pc:sldMk cId="0" sldId="372"/>
            <ac:graphicFrameMk id="9" creationId="{00000000-0000-0000-0000-000000000000}"/>
          </ac:graphicFrameMkLst>
        </pc:graphicFrameChg>
      </pc:sldChg>
      <pc:sldChg chg="del">
        <pc:chgData name="hussien mohamed abdullah sharaf" userId="1d57972a-8c62-4efb-b106-ffe225cee9ae" providerId="ADAL" clId="{7674770A-54C3-4C8D-B96D-B5CF0D372861}" dt="2023-02-14T02:35:45.034" v="2" actId="47"/>
        <pc:sldMkLst>
          <pc:docMk/>
          <pc:sldMk cId="0" sldId="377"/>
        </pc:sldMkLst>
      </pc:sldChg>
      <pc:sldChg chg="del">
        <pc:chgData name="hussien mohamed abdullah sharaf" userId="1d57972a-8c62-4efb-b106-ffe225cee9ae" providerId="ADAL" clId="{7674770A-54C3-4C8D-B96D-B5CF0D372861}" dt="2023-02-14T02:35:36.471" v="1" actId="47"/>
        <pc:sldMkLst>
          <pc:docMk/>
          <pc:sldMk cId="0" sldId="378"/>
        </pc:sldMkLst>
      </pc:sldChg>
      <pc:sldChg chg="del">
        <pc:chgData name="hussien mohamed abdullah sharaf" userId="1d57972a-8c62-4efb-b106-ffe225cee9ae" providerId="ADAL" clId="{7674770A-54C3-4C8D-B96D-B5CF0D372861}" dt="2023-02-14T02:35:36.471" v="1" actId="47"/>
        <pc:sldMkLst>
          <pc:docMk/>
          <pc:sldMk cId="0" sldId="379"/>
        </pc:sldMkLst>
      </pc:sldChg>
      <pc:sldChg chg="del">
        <pc:chgData name="hussien mohamed abdullah sharaf" userId="1d57972a-8c62-4efb-b106-ffe225cee9ae" providerId="ADAL" clId="{7674770A-54C3-4C8D-B96D-B5CF0D372861}" dt="2023-02-14T02:35:36.471" v="1" actId="47"/>
        <pc:sldMkLst>
          <pc:docMk/>
          <pc:sldMk cId="0" sldId="380"/>
        </pc:sldMkLst>
      </pc:sldChg>
      <pc:sldChg chg="del">
        <pc:chgData name="hussien mohamed abdullah sharaf" userId="1d57972a-8c62-4efb-b106-ffe225cee9ae" providerId="ADAL" clId="{7674770A-54C3-4C8D-B96D-B5CF0D372861}" dt="2023-02-14T02:35:36.471" v="1" actId="47"/>
        <pc:sldMkLst>
          <pc:docMk/>
          <pc:sldMk cId="0" sldId="381"/>
        </pc:sldMkLst>
      </pc:sldChg>
      <pc:sldChg chg="del">
        <pc:chgData name="hussien mohamed abdullah sharaf" userId="1d57972a-8c62-4efb-b106-ffe225cee9ae" providerId="ADAL" clId="{7674770A-54C3-4C8D-B96D-B5CF0D372861}" dt="2023-02-14T02:39:13.251" v="6" actId="47"/>
        <pc:sldMkLst>
          <pc:docMk/>
          <pc:sldMk cId="0" sldId="425"/>
        </pc:sldMkLst>
      </pc:sldChg>
      <pc:sldChg chg="add">
        <pc:chgData name="hussien mohamed abdullah sharaf" userId="1d57972a-8c62-4efb-b106-ffe225cee9ae" providerId="ADAL" clId="{7674770A-54C3-4C8D-B96D-B5CF0D372861}" dt="2023-02-14T02:33:30.871" v="0"/>
        <pc:sldMkLst>
          <pc:docMk/>
          <pc:sldMk cId="427016612" sldId="428"/>
        </pc:sldMkLst>
      </pc:sldChg>
    </pc:docChg>
  </pc:docChgLst>
  <pc:docChgLst>
    <pc:chgData name="hussien mohamed abdullah sharaf" userId="1d57972a-8c62-4efb-b106-ffe225cee9ae" providerId="ADAL" clId="{7924FDF6-E416-4BA1-8F73-1881929E464C}"/>
    <pc:docChg chg="undo custSel addSld delSld modSld">
      <pc:chgData name="hussien mohamed abdullah sharaf" userId="1d57972a-8c62-4efb-b106-ffe225cee9ae" providerId="ADAL" clId="{7924FDF6-E416-4BA1-8F73-1881929E464C}" dt="2023-02-14T15:28:30.509" v="35"/>
      <pc:docMkLst>
        <pc:docMk/>
      </pc:docMkLst>
      <pc:sldChg chg="addSp delSp modSp mod">
        <pc:chgData name="hussien mohamed abdullah sharaf" userId="1d57972a-8c62-4efb-b106-ffe225cee9ae" providerId="ADAL" clId="{7924FDF6-E416-4BA1-8F73-1881929E464C}" dt="2023-02-14T15:21:44.637" v="22" actId="14100"/>
        <pc:sldMkLst>
          <pc:docMk/>
          <pc:sldMk cId="0" sldId="267"/>
        </pc:sldMkLst>
        <pc:spChg chg="add mod">
          <ac:chgData name="hussien mohamed abdullah sharaf" userId="1d57972a-8c62-4efb-b106-ffe225cee9ae" providerId="ADAL" clId="{7924FDF6-E416-4BA1-8F73-1881929E464C}" dt="2023-02-14T15:21:22.180" v="19"/>
          <ac:spMkLst>
            <pc:docMk/>
            <pc:sldMk cId="0" sldId="267"/>
            <ac:spMk id="2" creationId="{BA3175E6-7926-5945-BF8F-A55FA522BF95}"/>
          </ac:spMkLst>
        </pc:spChg>
        <pc:spChg chg="del">
          <ac:chgData name="hussien mohamed abdullah sharaf" userId="1d57972a-8c62-4efb-b106-ffe225cee9ae" providerId="ADAL" clId="{7924FDF6-E416-4BA1-8F73-1881929E464C}" dt="2023-02-14T15:21:20.585" v="18" actId="478"/>
          <ac:spMkLst>
            <pc:docMk/>
            <pc:sldMk cId="0" sldId="267"/>
            <ac:spMk id="4" creationId="{00000000-0000-0000-0000-000000000000}"/>
          </ac:spMkLst>
        </pc:spChg>
        <pc:spChg chg="del">
          <ac:chgData name="hussien mohamed abdullah sharaf" userId="1d57972a-8c62-4efb-b106-ffe225cee9ae" providerId="ADAL" clId="{7924FDF6-E416-4BA1-8F73-1881929E464C}" dt="2023-02-14T15:21:27.499" v="20" actId="478"/>
          <ac:spMkLst>
            <pc:docMk/>
            <pc:sldMk cId="0" sldId="267"/>
            <ac:spMk id="6" creationId="{00000000-0000-0000-0000-000000000000}"/>
          </ac:spMkLst>
        </pc:spChg>
        <pc:spChg chg="add mod">
          <ac:chgData name="hussien mohamed abdullah sharaf" userId="1d57972a-8c62-4efb-b106-ffe225cee9ae" providerId="ADAL" clId="{7924FDF6-E416-4BA1-8F73-1881929E464C}" dt="2023-02-14T15:21:33.500" v="21"/>
          <ac:spMkLst>
            <pc:docMk/>
            <pc:sldMk cId="0" sldId="267"/>
            <ac:spMk id="9" creationId="{EA4F9F05-AB8B-E4DA-FF1B-8E63B7EE251B}"/>
          </ac:spMkLst>
        </pc:spChg>
        <pc:spChg chg="mod">
          <ac:chgData name="hussien mohamed abdullah sharaf" userId="1d57972a-8c62-4efb-b106-ffe225cee9ae" providerId="ADAL" clId="{7924FDF6-E416-4BA1-8F73-1881929E464C}" dt="2023-02-14T02:50:40.913" v="15" actId="27636"/>
          <ac:spMkLst>
            <pc:docMk/>
            <pc:sldMk cId="0" sldId="267"/>
            <ac:spMk id="10" creationId="{00000000-0000-0000-0000-000000000000}"/>
          </ac:spMkLst>
        </pc:spChg>
        <pc:spChg chg="del">
          <ac:chgData name="hussien mohamed abdullah sharaf" userId="1d57972a-8c62-4efb-b106-ffe225cee9ae" providerId="ADAL" clId="{7924FDF6-E416-4BA1-8F73-1881929E464C}" dt="2023-02-14T15:21:20.585" v="18" actId="478"/>
          <ac:spMkLst>
            <pc:docMk/>
            <pc:sldMk cId="0" sldId="267"/>
            <ac:spMk id="11" creationId="{00000000-0000-0000-0000-000000000000}"/>
          </ac:spMkLst>
        </pc:spChg>
        <pc:picChg chg="add mod">
          <ac:chgData name="hussien mohamed abdullah sharaf" userId="1d57972a-8c62-4efb-b106-ffe225cee9ae" providerId="ADAL" clId="{7924FDF6-E416-4BA1-8F73-1881929E464C}" dt="2023-02-14T15:21:44.637" v="22" actId="14100"/>
          <ac:picMkLst>
            <pc:docMk/>
            <pc:sldMk cId="0" sldId="267"/>
            <ac:picMk id="3" creationId="{2967529A-902D-7B08-D70B-2E9E2AEEED82}"/>
          </ac:picMkLst>
        </pc:picChg>
        <pc:picChg chg="add mod">
          <ac:chgData name="hussien mohamed abdullah sharaf" userId="1d57972a-8c62-4efb-b106-ffe225cee9ae" providerId="ADAL" clId="{7924FDF6-E416-4BA1-8F73-1881929E464C}" dt="2023-02-14T15:21:22.180" v="19"/>
          <ac:picMkLst>
            <pc:docMk/>
            <pc:sldMk cId="0" sldId="267"/>
            <ac:picMk id="5" creationId="{4A3517A5-D136-CBB9-EFBF-47B25AF119E6}"/>
          </ac:picMkLst>
        </pc:picChg>
        <pc:picChg chg="del">
          <ac:chgData name="hussien mohamed abdullah sharaf" userId="1d57972a-8c62-4efb-b106-ffe225cee9ae" providerId="ADAL" clId="{7924FDF6-E416-4BA1-8F73-1881929E464C}" dt="2023-02-14T15:21:20.585" v="18" actId="478"/>
          <ac:picMkLst>
            <pc:docMk/>
            <pc:sldMk cId="0" sldId="267"/>
            <ac:picMk id="15366" creationId="{00000000-0000-0000-0000-000000000000}"/>
          </ac:picMkLst>
        </pc:picChg>
      </pc:sldChg>
      <pc:sldChg chg="modSp add del mod">
        <pc:chgData name="hussien mohamed abdullah sharaf" userId="1d57972a-8c62-4efb-b106-ffe225cee9ae" providerId="ADAL" clId="{7924FDF6-E416-4BA1-8F73-1881929E464C}" dt="2023-02-14T15:28:30.509" v="35"/>
        <pc:sldMkLst>
          <pc:docMk/>
          <pc:sldMk cId="0" sldId="282"/>
        </pc:sldMkLst>
        <pc:spChg chg="mod">
          <ac:chgData name="hussien mohamed abdullah sharaf" userId="1d57972a-8c62-4efb-b106-ffe225cee9ae" providerId="ADAL" clId="{7924FDF6-E416-4BA1-8F73-1881929E464C}" dt="2023-02-14T15:28:30.509" v="35"/>
          <ac:spMkLst>
            <pc:docMk/>
            <pc:sldMk cId="0" sldId="282"/>
            <ac:spMk id="2" creationId="{00000000-0000-0000-0000-000000000000}"/>
          </ac:spMkLst>
        </pc:spChg>
      </pc:sldChg>
      <pc:sldChg chg="del">
        <pc:chgData name="hussien mohamed abdullah sharaf" userId="1d57972a-8c62-4efb-b106-ffe225cee9ae" providerId="ADAL" clId="{7924FDF6-E416-4BA1-8F73-1881929E464C}" dt="2023-02-14T02:44:56.282" v="0" actId="47"/>
        <pc:sldMkLst>
          <pc:docMk/>
          <pc:sldMk cId="0" sldId="283"/>
        </pc:sldMkLst>
      </pc:sldChg>
      <pc:sldChg chg="del">
        <pc:chgData name="hussien mohamed abdullah sharaf" userId="1d57972a-8c62-4efb-b106-ffe225cee9ae" providerId="ADAL" clId="{7924FDF6-E416-4BA1-8F73-1881929E464C}" dt="2023-02-14T02:44:56.282" v="0" actId="47"/>
        <pc:sldMkLst>
          <pc:docMk/>
          <pc:sldMk cId="0" sldId="340"/>
        </pc:sldMkLst>
      </pc:sldChg>
      <pc:sldChg chg="del">
        <pc:chgData name="hussien mohamed abdullah sharaf" userId="1d57972a-8c62-4efb-b106-ffe225cee9ae" providerId="ADAL" clId="{7924FDF6-E416-4BA1-8F73-1881929E464C}" dt="2023-02-14T02:44:56.282" v="0" actId="47"/>
        <pc:sldMkLst>
          <pc:docMk/>
          <pc:sldMk cId="0" sldId="341"/>
        </pc:sldMkLst>
      </pc:sldChg>
      <pc:sldChg chg="del">
        <pc:chgData name="hussien mohamed abdullah sharaf" userId="1d57972a-8c62-4efb-b106-ffe225cee9ae" providerId="ADAL" clId="{7924FDF6-E416-4BA1-8F73-1881929E464C}" dt="2023-02-14T02:44:56.282" v="0" actId="47"/>
        <pc:sldMkLst>
          <pc:docMk/>
          <pc:sldMk cId="0" sldId="342"/>
        </pc:sldMkLst>
      </pc:sldChg>
      <pc:sldChg chg="del">
        <pc:chgData name="hussien mohamed abdullah sharaf" userId="1d57972a-8c62-4efb-b106-ffe225cee9ae" providerId="ADAL" clId="{7924FDF6-E416-4BA1-8F73-1881929E464C}" dt="2023-02-14T02:44:56.282" v="0" actId="47"/>
        <pc:sldMkLst>
          <pc:docMk/>
          <pc:sldMk cId="0" sldId="343"/>
        </pc:sldMkLst>
      </pc:sldChg>
      <pc:sldChg chg="del">
        <pc:chgData name="hussien mohamed abdullah sharaf" userId="1d57972a-8c62-4efb-b106-ffe225cee9ae" providerId="ADAL" clId="{7924FDF6-E416-4BA1-8F73-1881929E464C}" dt="2023-02-14T02:44:56.282" v="0" actId="47"/>
        <pc:sldMkLst>
          <pc:docMk/>
          <pc:sldMk cId="0" sldId="345"/>
        </pc:sldMkLst>
      </pc:sldChg>
      <pc:sldChg chg="del">
        <pc:chgData name="hussien mohamed abdullah sharaf" userId="1d57972a-8c62-4efb-b106-ffe225cee9ae" providerId="ADAL" clId="{7924FDF6-E416-4BA1-8F73-1881929E464C}" dt="2023-02-14T02:44:56.282" v="0" actId="47"/>
        <pc:sldMkLst>
          <pc:docMk/>
          <pc:sldMk cId="0" sldId="346"/>
        </pc:sldMkLst>
      </pc:sldChg>
      <pc:sldChg chg="del">
        <pc:chgData name="hussien mohamed abdullah sharaf" userId="1d57972a-8c62-4efb-b106-ffe225cee9ae" providerId="ADAL" clId="{7924FDF6-E416-4BA1-8F73-1881929E464C}" dt="2023-02-14T02:44:56.282" v="0" actId="47"/>
        <pc:sldMkLst>
          <pc:docMk/>
          <pc:sldMk cId="0" sldId="347"/>
        </pc:sldMkLst>
      </pc:sldChg>
      <pc:sldChg chg="del">
        <pc:chgData name="hussien mohamed abdullah sharaf" userId="1d57972a-8c62-4efb-b106-ffe225cee9ae" providerId="ADAL" clId="{7924FDF6-E416-4BA1-8F73-1881929E464C}" dt="2023-02-14T02:44:56.282" v="0" actId="47"/>
        <pc:sldMkLst>
          <pc:docMk/>
          <pc:sldMk cId="0" sldId="348"/>
        </pc:sldMkLst>
      </pc:sldChg>
      <pc:sldChg chg="del">
        <pc:chgData name="hussien mohamed abdullah sharaf" userId="1d57972a-8c62-4efb-b106-ffe225cee9ae" providerId="ADAL" clId="{7924FDF6-E416-4BA1-8F73-1881929E464C}" dt="2023-02-14T02:44:56.282" v="0" actId="47"/>
        <pc:sldMkLst>
          <pc:docMk/>
          <pc:sldMk cId="0" sldId="350"/>
        </pc:sldMkLst>
      </pc:sldChg>
      <pc:sldChg chg="del">
        <pc:chgData name="hussien mohamed abdullah sharaf" userId="1d57972a-8c62-4efb-b106-ffe225cee9ae" providerId="ADAL" clId="{7924FDF6-E416-4BA1-8F73-1881929E464C}" dt="2023-02-14T02:44:56.282" v="0" actId="47"/>
        <pc:sldMkLst>
          <pc:docMk/>
          <pc:sldMk cId="0" sldId="351"/>
        </pc:sldMkLst>
      </pc:sldChg>
      <pc:sldChg chg="del">
        <pc:chgData name="hussien mohamed abdullah sharaf" userId="1d57972a-8c62-4efb-b106-ffe225cee9ae" providerId="ADAL" clId="{7924FDF6-E416-4BA1-8F73-1881929E464C}" dt="2023-02-14T02:44:56.282" v="0" actId="47"/>
        <pc:sldMkLst>
          <pc:docMk/>
          <pc:sldMk cId="0" sldId="352"/>
        </pc:sldMkLst>
      </pc:sldChg>
      <pc:sldChg chg="del">
        <pc:chgData name="hussien mohamed abdullah sharaf" userId="1d57972a-8c62-4efb-b106-ffe225cee9ae" providerId="ADAL" clId="{7924FDF6-E416-4BA1-8F73-1881929E464C}" dt="2023-02-14T02:44:56.282" v="0" actId="47"/>
        <pc:sldMkLst>
          <pc:docMk/>
          <pc:sldMk cId="0" sldId="353"/>
        </pc:sldMkLst>
      </pc:sldChg>
      <pc:sldChg chg="del">
        <pc:chgData name="hussien mohamed abdullah sharaf" userId="1d57972a-8c62-4efb-b106-ffe225cee9ae" providerId="ADAL" clId="{7924FDF6-E416-4BA1-8F73-1881929E464C}" dt="2023-02-14T02:44:56.282" v="0" actId="47"/>
        <pc:sldMkLst>
          <pc:docMk/>
          <pc:sldMk cId="0" sldId="356"/>
        </pc:sldMkLst>
      </pc:sldChg>
      <pc:sldChg chg="del">
        <pc:chgData name="hussien mohamed abdullah sharaf" userId="1d57972a-8c62-4efb-b106-ffe225cee9ae" providerId="ADAL" clId="{7924FDF6-E416-4BA1-8F73-1881929E464C}" dt="2023-02-14T02:44:56.282" v="0" actId="47"/>
        <pc:sldMkLst>
          <pc:docMk/>
          <pc:sldMk cId="0" sldId="358"/>
        </pc:sldMkLst>
      </pc:sldChg>
      <pc:sldChg chg="del">
        <pc:chgData name="hussien mohamed abdullah sharaf" userId="1d57972a-8c62-4efb-b106-ffe225cee9ae" providerId="ADAL" clId="{7924FDF6-E416-4BA1-8F73-1881929E464C}" dt="2023-02-14T02:44:56.282" v="0" actId="47"/>
        <pc:sldMkLst>
          <pc:docMk/>
          <pc:sldMk cId="0" sldId="362"/>
        </pc:sldMkLst>
      </pc:sldChg>
      <pc:sldChg chg="del">
        <pc:chgData name="hussien mohamed abdullah sharaf" userId="1d57972a-8c62-4efb-b106-ffe225cee9ae" providerId="ADAL" clId="{7924FDF6-E416-4BA1-8F73-1881929E464C}" dt="2023-02-14T02:44:56.282" v="0" actId="47"/>
        <pc:sldMkLst>
          <pc:docMk/>
          <pc:sldMk cId="0" sldId="364"/>
        </pc:sldMkLst>
      </pc:sldChg>
      <pc:sldChg chg="del">
        <pc:chgData name="hussien mohamed abdullah sharaf" userId="1d57972a-8c62-4efb-b106-ffe225cee9ae" providerId="ADAL" clId="{7924FDF6-E416-4BA1-8F73-1881929E464C}" dt="2023-02-14T02:44:56.282" v="0" actId="47"/>
        <pc:sldMkLst>
          <pc:docMk/>
          <pc:sldMk cId="0" sldId="371"/>
        </pc:sldMkLst>
      </pc:sldChg>
      <pc:sldChg chg="del">
        <pc:chgData name="hussien mohamed abdullah sharaf" userId="1d57972a-8c62-4efb-b106-ffe225cee9ae" providerId="ADAL" clId="{7924FDF6-E416-4BA1-8F73-1881929E464C}" dt="2023-02-14T02:44:56.282" v="0" actId="47"/>
        <pc:sldMkLst>
          <pc:docMk/>
          <pc:sldMk cId="0" sldId="372"/>
        </pc:sldMkLst>
      </pc:sldChg>
      <pc:sldChg chg="del">
        <pc:chgData name="hussien mohamed abdullah sharaf" userId="1d57972a-8c62-4efb-b106-ffe225cee9ae" providerId="ADAL" clId="{7924FDF6-E416-4BA1-8F73-1881929E464C}" dt="2023-02-14T02:44:56.282" v="0" actId="47"/>
        <pc:sldMkLst>
          <pc:docMk/>
          <pc:sldMk cId="0" sldId="374"/>
        </pc:sldMkLst>
      </pc:sldChg>
      <pc:sldChg chg="del">
        <pc:chgData name="hussien mohamed abdullah sharaf" userId="1d57972a-8c62-4efb-b106-ffe225cee9ae" providerId="ADAL" clId="{7924FDF6-E416-4BA1-8F73-1881929E464C}" dt="2023-02-14T02:44:56.282" v="0" actId="47"/>
        <pc:sldMkLst>
          <pc:docMk/>
          <pc:sldMk cId="0" sldId="375"/>
        </pc:sldMkLst>
      </pc:sldChg>
      <pc:sldChg chg="del">
        <pc:chgData name="hussien mohamed abdullah sharaf" userId="1d57972a-8c62-4efb-b106-ffe225cee9ae" providerId="ADAL" clId="{7924FDF6-E416-4BA1-8F73-1881929E464C}" dt="2023-02-14T02:44:56.282" v="0" actId="47"/>
        <pc:sldMkLst>
          <pc:docMk/>
          <pc:sldMk cId="0" sldId="376"/>
        </pc:sldMkLst>
      </pc:sldChg>
      <pc:sldChg chg="del">
        <pc:chgData name="hussien mohamed abdullah sharaf" userId="1d57972a-8c62-4efb-b106-ffe225cee9ae" providerId="ADAL" clId="{7924FDF6-E416-4BA1-8F73-1881929E464C}" dt="2023-02-14T02:51:28.693" v="16" actId="47"/>
        <pc:sldMkLst>
          <pc:docMk/>
          <pc:sldMk cId="0" sldId="388"/>
        </pc:sldMkLst>
      </pc:sldChg>
      <pc:sldChg chg="del">
        <pc:chgData name="hussien mohamed abdullah sharaf" userId="1d57972a-8c62-4efb-b106-ffe225cee9ae" providerId="ADAL" clId="{7924FDF6-E416-4BA1-8F73-1881929E464C}" dt="2023-02-14T02:51:29.423" v="17" actId="47"/>
        <pc:sldMkLst>
          <pc:docMk/>
          <pc:sldMk cId="0" sldId="389"/>
        </pc:sldMkLst>
      </pc:sldChg>
      <pc:sldChg chg="modSp mod">
        <pc:chgData name="hussien mohamed abdullah sharaf" userId="1d57972a-8c62-4efb-b106-ffe225cee9ae" providerId="ADAL" clId="{7924FDF6-E416-4BA1-8F73-1881929E464C}" dt="2023-02-14T15:27:54.990" v="25" actId="20577"/>
        <pc:sldMkLst>
          <pc:docMk/>
          <pc:sldMk cId="0" sldId="396"/>
        </pc:sldMkLst>
        <pc:spChg chg="mod">
          <ac:chgData name="hussien mohamed abdullah sharaf" userId="1d57972a-8c62-4efb-b106-ffe225cee9ae" providerId="ADAL" clId="{7924FDF6-E416-4BA1-8F73-1881929E464C}" dt="2023-02-14T15:27:54.990" v="25" actId="20577"/>
          <ac:spMkLst>
            <pc:docMk/>
            <pc:sldMk cId="0" sldId="396"/>
            <ac:spMk id="3" creationId="{00000000-0000-0000-0000-000000000000}"/>
          </ac:spMkLst>
        </pc:spChg>
      </pc:sldChg>
      <pc:sldChg chg="del">
        <pc:chgData name="hussien mohamed abdullah sharaf" userId="1d57972a-8c62-4efb-b106-ffe225cee9ae" providerId="ADAL" clId="{7924FDF6-E416-4BA1-8F73-1881929E464C}" dt="2023-02-14T02:46:30.837" v="1" actId="47"/>
        <pc:sldMkLst>
          <pc:docMk/>
          <pc:sldMk cId="0" sldId="417"/>
        </pc:sldMkLst>
      </pc:sldChg>
      <pc:sldChg chg="del">
        <pc:chgData name="hussien mohamed abdullah sharaf" userId="1d57972a-8c62-4efb-b106-ffe225cee9ae" providerId="ADAL" clId="{7924FDF6-E416-4BA1-8F73-1881929E464C}" dt="2023-02-14T02:46:31.770" v="2" actId="47"/>
        <pc:sldMkLst>
          <pc:docMk/>
          <pc:sldMk cId="0" sldId="419"/>
        </pc:sldMkLst>
      </pc:sldChg>
      <pc:sldChg chg="del">
        <pc:chgData name="hussien mohamed abdullah sharaf" userId="1d57972a-8c62-4efb-b106-ffe225cee9ae" providerId="ADAL" clId="{7924FDF6-E416-4BA1-8F73-1881929E464C}" dt="2023-02-14T02:46:33.195" v="4" actId="47"/>
        <pc:sldMkLst>
          <pc:docMk/>
          <pc:sldMk cId="0" sldId="420"/>
        </pc:sldMkLst>
      </pc:sldChg>
      <pc:sldChg chg="del">
        <pc:chgData name="hussien mohamed abdullah sharaf" userId="1d57972a-8c62-4efb-b106-ffe225cee9ae" providerId="ADAL" clId="{7924FDF6-E416-4BA1-8F73-1881929E464C}" dt="2023-02-14T02:46:32.317" v="3" actId="47"/>
        <pc:sldMkLst>
          <pc:docMk/>
          <pc:sldMk cId="0" sldId="421"/>
        </pc:sldMkLst>
      </pc:sldChg>
      <pc:sldChg chg="del">
        <pc:chgData name="hussien mohamed abdullah sharaf" userId="1d57972a-8c62-4efb-b106-ffe225cee9ae" providerId="ADAL" clId="{7924FDF6-E416-4BA1-8F73-1881929E464C}" dt="2023-02-14T02:46:33.942" v="5" actId="47"/>
        <pc:sldMkLst>
          <pc:docMk/>
          <pc:sldMk cId="0" sldId="422"/>
        </pc:sldMkLst>
      </pc:sldChg>
      <pc:sldChg chg="del">
        <pc:chgData name="hussien mohamed abdullah sharaf" userId="1d57972a-8c62-4efb-b106-ffe225cee9ae" providerId="ADAL" clId="{7924FDF6-E416-4BA1-8F73-1881929E464C}" dt="2023-02-14T02:44:56.282" v="0" actId="47"/>
        <pc:sldMkLst>
          <pc:docMk/>
          <pc:sldMk cId="0" sldId="423"/>
        </pc:sldMkLst>
      </pc:sldChg>
      <pc:sldChg chg="del">
        <pc:chgData name="hussien mohamed abdullah sharaf" userId="1d57972a-8c62-4efb-b106-ffe225cee9ae" providerId="ADAL" clId="{7924FDF6-E416-4BA1-8F73-1881929E464C}" dt="2023-02-14T02:44:56.282" v="0" actId="47"/>
        <pc:sldMkLst>
          <pc:docMk/>
          <pc:sldMk cId="514180017" sldId="426"/>
        </pc:sldMkLst>
      </pc:sldChg>
      <pc:sldChg chg="del">
        <pc:chgData name="hussien mohamed abdullah sharaf" userId="1d57972a-8c62-4efb-b106-ffe225cee9ae" providerId="ADAL" clId="{7924FDF6-E416-4BA1-8F73-1881929E464C}" dt="2023-02-14T02:44:56.282" v="0" actId="47"/>
        <pc:sldMkLst>
          <pc:docMk/>
          <pc:sldMk cId="2662095790" sldId="427"/>
        </pc:sldMkLst>
      </pc:sldChg>
      <pc:sldChg chg="addSp delSp modSp new mod chgLayout">
        <pc:chgData name="hussien mohamed abdullah sharaf" userId="1d57972a-8c62-4efb-b106-ffe225cee9ae" providerId="ADAL" clId="{7924FDF6-E416-4BA1-8F73-1881929E464C}" dt="2023-02-14T15:28:18.356" v="33" actId="20577"/>
        <pc:sldMkLst>
          <pc:docMk/>
          <pc:sldMk cId="570724038" sldId="429"/>
        </pc:sldMkLst>
        <pc:spChg chg="del">
          <ac:chgData name="hussien mohamed abdullah sharaf" userId="1d57972a-8c62-4efb-b106-ffe225cee9ae" providerId="ADAL" clId="{7924FDF6-E416-4BA1-8F73-1881929E464C}" dt="2023-02-14T15:28:07.029" v="27" actId="700"/>
          <ac:spMkLst>
            <pc:docMk/>
            <pc:sldMk cId="570724038" sldId="429"/>
            <ac:spMk id="2" creationId="{EBB64E84-9AE8-DC50-922F-EC2A15FF6D42}"/>
          </ac:spMkLst>
        </pc:spChg>
        <pc:spChg chg="del mod ord">
          <ac:chgData name="hussien mohamed abdullah sharaf" userId="1d57972a-8c62-4efb-b106-ffe225cee9ae" providerId="ADAL" clId="{7924FDF6-E416-4BA1-8F73-1881929E464C}" dt="2023-02-14T15:28:07.029" v="27" actId="700"/>
          <ac:spMkLst>
            <pc:docMk/>
            <pc:sldMk cId="570724038" sldId="429"/>
            <ac:spMk id="3" creationId="{20A86F35-772D-23CC-D773-67CE0A5741B1}"/>
          </ac:spMkLst>
        </pc:spChg>
        <pc:spChg chg="add mod ord">
          <ac:chgData name="hussien mohamed abdullah sharaf" userId="1d57972a-8c62-4efb-b106-ffe225cee9ae" providerId="ADAL" clId="{7924FDF6-E416-4BA1-8F73-1881929E464C}" dt="2023-02-14T15:28:18.356" v="33" actId="20577"/>
          <ac:spMkLst>
            <pc:docMk/>
            <pc:sldMk cId="570724038" sldId="429"/>
            <ac:spMk id="4" creationId="{6D3A0C52-2CAA-854E-54A2-AAF579D560F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BABFF6A-D9F7-432A-AD33-3D0A5DEB0F10}" type="datetimeFigureOut">
              <a:rPr lang="en-US"/>
              <a:pPr>
                <a:defRPr/>
              </a:pPr>
              <a:t>4/1/23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8D2604F-49C7-44E7-AABB-3F6596246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32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7D64BF2-C518-461D-993B-5B1595C74FD6}" type="datetimeFigureOut">
              <a:rPr lang="en-US"/>
              <a:pPr>
                <a:defRPr/>
              </a:pPr>
              <a:t>4/1/23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F2D796B-DF5C-4F39-A1D1-AD540B8EE7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395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BD04276-4E4C-4957-A07A-7AB647015BEF}" type="datetimeFigureOut">
              <a:rPr lang="en-US"/>
              <a:pPr>
                <a:defRPr/>
              </a:pPr>
              <a:t>4/1/23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857497A-7604-42BF-AFDD-04ED9ADEBB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2AA48-0FEF-4FC4-862D-F68FDEE21D1C}" type="datetimeFigureOut">
              <a:rPr lang="en-US"/>
              <a:pPr>
                <a:defRPr/>
              </a:pPr>
              <a:t>4/1/23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DF508-3C42-48D9-9400-4F9FCE144D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9E4F1-6B43-43C1-9953-0D4E7837CB2B}" type="datetimeFigureOut">
              <a:rPr lang="en-US"/>
              <a:pPr>
                <a:defRPr/>
              </a:pPr>
              <a:t>4/1/23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099D1-CB1E-4DE9-BE68-513FDDC00B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0E397-FB4A-4E72-BE52-67A8C43748A4}" type="datetimeFigureOut">
              <a:rPr lang="en-US"/>
              <a:pPr>
                <a:defRPr/>
              </a:pPr>
              <a:t>4/1/23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658E6-507A-4DE0-BE50-BF8FA088F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F7B0227-CB09-4D6F-8BBA-06E3750F653D}" type="datetimeFigureOut">
              <a:rPr lang="en-US"/>
              <a:pPr>
                <a:defRPr/>
              </a:pPr>
              <a:t>4/1/23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02B9772-DB4B-4984-83DC-864B1D01EC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5E08AA5-41BB-420E-823F-793F93E86037}" type="datetimeFigureOut">
              <a:rPr lang="en-US"/>
              <a:pPr>
                <a:defRPr/>
              </a:pPr>
              <a:t>4/1/23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C80C99E-A6D3-45D9-B5DC-A08E1339C8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FE713E2-83A9-4076-85D1-B68883D0B22E}" type="datetimeFigureOut">
              <a:rPr lang="en-US"/>
              <a:pPr>
                <a:defRPr/>
              </a:pPr>
              <a:t>4/1/23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1F76903-F313-47B9-B220-8FE1F35FC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5EFD397-E583-4205-B7BE-824A048F6058}" type="datetimeFigureOut">
              <a:rPr lang="en-US"/>
              <a:pPr>
                <a:defRPr/>
              </a:pPr>
              <a:t>4/1/23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55316AD-C9D9-4C11-AF2A-BBE36EDB5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8F69B-A590-4FBC-A0BB-5256EF75EE92}" type="datetimeFigureOut">
              <a:rPr lang="en-US"/>
              <a:pPr>
                <a:defRPr/>
              </a:pPr>
              <a:t>4/1/23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76D0E-1FA2-47F4-A018-23B6CD67CE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B0B72B1-DEDA-4637-8E47-A456572EF658}" type="datetimeFigureOut">
              <a:rPr lang="en-US"/>
              <a:pPr>
                <a:defRPr/>
              </a:pPr>
              <a:t>4/1/23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C744377-36F1-4A1E-BFCD-F919DDB0FD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55676E1-4B18-4F3A-B113-CE7165CFBDBB}" type="datetimeFigureOut">
              <a:rPr lang="en-US"/>
              <a:pPr>
                <a:defRPr/>
              </a:pPr>
              <a:t>4/1/23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C6B493A-20B2-4F0C-9545-7B7ADD03D9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14848D11-5CE3-4E33-830A-C1159EC9E108}" type="datetimeFigureOut">
              <a:rPr lang="en-US"/>
              <a:pPr>
                <a:defRPr/>
              </a:pPr>
              <a:t>4/1/23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608A8C74-D884-493B-B782-E49E18A5CB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8" r:id="rId2"/>
    <p:sldLayoutId id="2147483673" r:id="rId3"/>
    <p:sldLayoutId id="2147483674" r:id="rId4"/>
    <p:sldLayoutId id="2147483675" r:id="rId5"/>
    <p:sldLayoutId id="2147483676" r:id="rId6"/>
    <p:sldLayoutId id="2147483669" r:id="rId7"/>
    <p:sldLayoutId id="2147483677" r:id="rId8"/>
    <p:sldLayoutId id="2147483678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Bookman Old Style" pitchFamily="18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5DF964-963D-C298-B274-82240D7C4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4711891"/>
          </a:xfrm>
        </p:spPr>
        <p:txBody>
          <a:bodyPr>
            <a:normAutofit/>
          </a:bodyPr>
          <a:lstStyle/>
          <a:p>
            <a:r>
              <a:rPr lang="en-US" dirty="0"/>
              <a:t>Poor software design and engineering are the root causes of most security vulnerabilities in deployed systems today. 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/>
              <a:t>This course takes a close look at software as a mechanism for an attack, a tool for protecting resources, and as a resource to be defended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78D858-68A4-6C6A-01B9-89E5256CC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review</a:t>
            </a:r>
          </a:p>
        </p:txBody>
      </p:sp>
    </p:spTree>
    <p:extLst>
      <p:ext uri="{BB962C8B-B14F-4D97-AF65-F5344CB8AC3E}">
        <p14:creationId xmlns:p14="http://schemas.microsoft.com/office/powerpoint/2010/main" val="427016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 txBox="1">
            <a:spLocks/>
          </p:cNvSpPr>
          <p:nvPr/>
        </p:nvSpPr>
        <p:spPr>
          <a:xfrm>
            <a:off x="8153400" y="6477000"/>
            <a:ext cx="758825" cy="247650"/>
          </a:xfrm>
          <a:prstGeom prst="rect">
            <a:avLst/>
          </a:prstGeom>
        </p:spPr>
        <p:txBody>
          <a:bodyPr/>
          <a:lstStyle/>
          <a:p>
            <a:pPr algn="r"/>
            <a:fld id="{FB314CF3-9456-4A6D-8F89-C3732B17D9F1}" type="slidenum">
              <a:rPr lang="ar-SA" sz="1600">
                <a:solidFill>
                  <a:srgbClr val="151515"/>
                </a:solidFill>
                <a:latin typeface="Book Antiqua" pitchFamily="18" charset="0"/>
              </a:rPr>
              <a:pPr algn="r"/>
              <a:t>10</a:t>
            </a:fld>
            <a:endParaRPr lang="en-US" sz="1600">
              <a:solidFill>
                <a:srgbClr val="151515"/>
              </a:solidFill>
              <a:latin typeface="Book Antiqua" pitchFamily="18" charset="0"/>
            </a:endParaRPr>
          </a:p>
        </p:txBody>
      </p:sp>
      <p:sp>
        <p:nvSpPr>
          <p:cNvPr id="6451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pic>
        <p:nvPicPr>
          <p:cNvPr id="6451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0"/>
            <a:ext cx="7543800" cy="629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6" name="Date Placeholder 3"/>
          <p:cNvSpPr txBox="1">
            <a:spLocks/>
          </p:cNvSpPr>
          <p:nvPr/>
        </p:nvSpPr>
        <p:spPr bwMode="auto">
          <a:xfrm>
            <a:off x="152400" y="6457950"/>
            <a:ext cx="2514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solidFill>
                  <a:srgbClr val="FFC000"/>
                </a:solidFill>
                <a:latin typeface="Book Antiqua" pitchFamily="18" charset="0"/>
              </a:rPr>
              <a:t>Dr. Hussien M. Sharaf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Content Placeholder 1"/>
          <p:cNvSpPr>
            <a:spLocks noGrp="1"/>
          </p:cNvSpPr>
          <p:nvPr>
            <p:ph idx="1"/>
          </p:nvPr>
        </p:nvSpPr>
        <p:spPr>
          <a:xfrm>
            <a:off x="152400" y="762000"/>
            <a:ext cx="8991600" cy="4800600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sz="2800" b="1" u="sng" dirty="0">
                <a:solidFill>
                  <a:srgbClr val="FF0000"/>
                </a:solidFill>
              </a:rPr>
              <a:t>Solution</a:t>
            </a:r>
            <a:r>
              <a:rPr lang="en-US" sz="2800" dirty="0"/>
              <a:t> .............................................................................</a:t>
            </a:r>
          </a:p>
          <a:p>
            <a:r>
              <a:rPr lang="en-US" sz="2800" dirty="0"/>
              <a:t>The table  should  have  the following entries, giving a </a:t>
            </a:r>
            <a:r>
              <a:rPr lang="en-US" sz="2800" dirty="0" err="1"/>
              <a:t>cyclomatic</a:t>
            </a:r>
            <a:r>
              <a:rPr lang="en-US" sz="2800" dirty="0"/>
              <a:t> complexity  of 8.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6096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Object-oriented metrics</a:t>
            </a:r>
            <a:endParaRPr lang="en-US" sz="4400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153400" y="6477000"/>
            <a:ext cx="758825" cy="247650"/>
          </a:xfrm>
          <a:prstGeom prst="rect">
            <a:avLst/>
          </a:prstGeom>
        </p:spPr>
        <p:txBody>
          <a:bodyPr/>
          <a:lstStyle/>
          <a:p>
            <a:pPr algn="r"/>
            <a:fld id="{7B4B45C2-C814-4125-BDF3-6FAB74AA4F45}" type="slidenum">
              <a:rPr lang="ar-SA" sz="1600">
                <a:solidFill>
                  <a:srgbClr val="151515"/>
                </a:solidFill>
                <a:latin typeface="Book Antiqua" pitchFamily="18" charset="0"/>
              </a:rPr>
              <a:pPr algn="r"/>
              <a:t>11</a:t>
            </a:fld>
            <a:endParaRPr lang="en-US" sz="1600">
              <a:solidFill>
                <a:srgbClr val="151515"/>
              </a:solidFill>
              <a:latin typeface="Book Antiqua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4400" y="2057400"/>
          <a:ext cx="7543800" cy="2626360"/>
        </p:xfrm>
        <a:graphic>
          <a:graphicData uri="http://schemas.openxmlformats.org/drawingml/2006/table">
            <a:tbl>
              <a:tblPr/>
              <a:tblGrid>
                <a:gridCol w="2790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3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38100" marR="0">
                        <a:lnSpc>
                          <a:spcPct val="115000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EFFFE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Line</a:t>
                      </a:r>
                      <a:r>
                        <a:rPr lang="en-US" sz="2000" spc="100" dirty="0">
                          <a:solidFill>
                            <a:srgbClr val="FEFFFE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FEFFFE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number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1BB"/>
                    </a:solidFill>
                  </a:tcPr>
                </a:tc>
                <a:tc>
                  <a:txBody>
                    <a:bodyPr/>
                    <a:lstStyle/>
                    <a:p>
                      <a:pPr marL="37465" marR="0">
                        <a:lnSpc>
                          <a:spcPct val="115000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EFFFE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Cyclomatic</a:t>
                      </a:r>
                      <a:r>
                        <a:rPr lang="en-US" sz="2000" spc="265">
                          <a:solidFill>
                            <a:srgbClr val="FEFFFE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>
                          <a:solidFill>
                            <a:srgbClr val="FEFFFE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complexity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1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38100" marR="0">
                        <a:lnSpc>
                          <a:spcPct val="115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465" marR="0">
                        <a:lnSpc>
                          <a:spcPct val="115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2000" spc="13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(star</a:t>
                      </a:r>
                      <a:r>
                        <a:rPr lang="en-US" sz="2000" spc="5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2000" spc="7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at</a:t>
                      </a:r>
                      <a:r>
                        <a:rPr lang="en-US" sz="2000" spc="195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one)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38100" marR="0">
                        <a:lnSpc>
                          <a:spcPct val="115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465" marR="0">
                        <a:lnSpc>
                          <a:spcPct val="115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2000" spc="13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spc="-3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2000" spc="-65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en-US" sz="2000" spc="1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stat</a:t>
                      </a:r>
                      <a:r>
                        <a:rPr lang="en-US" sz="2000" spc="1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ment)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38100" marR="0">
                        <a:lnSpc>
                          <a:spcPct val="115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465" marR="0">
                        <a:lnSpc>
                          <a:spcPct val="115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en-US" sz="2000" spc="13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spc="-25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2000" spc="-35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</a:t>
                      </a:r>
                      <a:r>
                        <a:rPr lang="en-US" sz="2000" spc="-45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</a:t>
                      </a:r>
                      <a:r>
                        <a:rPr lang="en-US" sz="2000" spc="-3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spc="-4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2000" spc="7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statemen</a:t>
                      </a:r>
                      <a:r>
                        <a:rPr lang="en-US" sz="2000" spc="1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38100" marR="0">
                        <a:lnSpc>
                          <a:spcPct val="115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465" marR="0">
                        <a:lnSpc>
                          <a:spcPct val="115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4,</a:t>
                      </a:r>
                      <a:r>
                        <a:rPr lang="en-US" sz="2000" spc="15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r>
                        <a:rPr lang="en-US" sz="2000" spc="13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spc="-25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2000" spc="-7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en-US" sz="2000" spc="1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spc="5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tatemen</a:t>
                      </a:r>
                      <a:r>
                        <a:rPr lang="en-US" sz="2000" spc="5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en-US" sz="2000" spc="4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spc="-35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&amp;</a:t>
                      </a: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&amp;)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38100" marR="0">
                        <a:lnSpc>
                          <a:spcPct val="115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465" marR="0">
                        <a:lnSpc>
                          <a:spcPct val="115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r>
                        <a:rPr lang="en-US" sz="2000" spc="13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spc="-35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(&amp;</a:t>
                      </a: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&amp;)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38100" marR="0">
                        <a:lnSpc>
                          <a:spcPct val="115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465" marR="0">
                        <a:lnSpc>
                          <a:spcPct val="115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r>
                        <a:rPr lang="en-US" sz="2000" spc="13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spc="-55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en-US" sz="2000" spc="-65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2000" spc="9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loop)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38100" marR="0">
                        <a:lnSpc>
                          <a:spcPct val="115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465" marR="0">
                        <a:lnSpc>
                          <a:spcPct val="115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r>
                        <a:rPr lang="en-US" sz="2000" spc="130" dirty="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spc="-30" dirty="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2000" spc="-65" dirty="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dirty="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en-US" sz="2000" spc="100" dirty="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stat</a:t>
                      </a:r>
                      <a:r>
                        <a:rPr lang="en-US" sz="2000" spc="10" dirty="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2000" dirty="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ment)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5569" name="Rectangle 2"/>
          <p:cNvSpPr>
            <a:spLocks noChangeArrowheads="1"/>
          </p:cNvSpPr>
          <p:nvPr/>
        </p:nvSpPr>
        <p:spPr bwMode="auto">
          <a:xfrm>
            <a:off x="1835150" y="914400"/>
            <a:ext cx="4927600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65571" name="Rectangle 5"/>
          <p:cNvSpPr>
            <a:spLocks noChangeArrowheads="1"/>
          </p:cNvSpPr>
          <p:nvPr/>
        </p:nvSpPr>
        <p:spPr bwMode="auto">
          <a:xfrm>
            <a:off x="0" y="2181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72" name="Rectangle 6"/>
          <p:cNvSpPr>
            <a:spLocks noChangeArrowheads="1"/>
          </p:cNvSpPr>
          <p:nvPr/>
        </p:nvSpPr>
        <p:spPr bwMode="auto">
          <a:xfrm>
            <a:off x="2209800" y="5029200"/>
            <a:ext cx="42656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b="1">
                <a:solidFill>
                  <a:srgbClr val="0071BB"/>
                </a:solidFill>
                <a:latin typeface="Times New Roman" pitchFamily="18" charset="0"/>
                <a:cs typeface="Times New Roman" pitchFamily="18" charset="0"/>
              </a:rPr>
              <a:t>Table 4  Calculation  of cyclomatic  complexity</a:t>
            </a:r>
            <a:endParaRPr lang="en-US" sz="1600" b="1"/>
          </a:p>
        </p:txBody>
      </p:sp>
      <p:sp>
        <p:nvSpPr>
          <p:cNvPr id="65573" name="Date Placeholder 3"/>
          <p:cNvSpPr txBox="1">
            <a:spLocks/>
          </p:cNvSpPr>
          <p:nvPr/>
        </p:nvSpPr>
        <p:spPr bwMode="auto">
          <a:xfrm>
            <a:off x="152400" y="6457950"/>
            <a:ext cx="2514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 dirty="0">
                <a:solidFill>
                  <a:srgbClr val="FFC000"/>
                </a:solidFill>
                <a:latin typeface="Book Antiqua" pitchFamily="18" charset="0"/>
              </a:rPr>
              <a:t>Dr. Hussien M. Sharaf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Content Placeholder 1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5486400"/>
          </a:xfrm>
        </p:spPr>
        <p:txBody>
          <a:bodyPr/>
          <a:lstStyle/>
          <a:p>
            <a:r>
              <a:rPr lang="en-US" sz="2800" b="1">
                <a:solidFill>
                  <a:srgbClr val="FF0000"/>
                </a:solidFill>
              </a:rPr>
              <a:t>Black box testing:</a:t>
            </a:r>
            <a:endParaRPr lang="en-US" sz="2800">
              <a:solidFill>
                <a:srgbClr val="FF0000"/>
              </a:solidFill>
            </a:endParaRPr>
          </a:p>
          <a:p>
            <a:pPr lvl="1"/>
            <a:r>
              <a:rPr lang="en-US" sz="2400"/>
              <a:t>Is used to </a:t>
            </a:r>
            <a:r>
              <a:rPr lang="en-US" sz="2400">
                <a:solidFill>
                  <a:srgbClr val="FF0000"/>
                </a:solidFill>
              </a:rPr>
              <a:t>test that each aspect of the customer’s requirements is handled correctly by an implementation</a:t>
            </a:r>
            <a:r>
              <a:rPr lang="en-US" sz="2400"/>
              <a:t>. </a:t>
            </a:r>
          </a:p>
          <a:p>
            <a:pPr lvl="1"/>
            <a:r>
              <a:rPr lang="en-US" sz="2400" b="1"/>
              <a:t>In black box testing</a:t>
            </a:r>
            <a:r>
              <a:rPr lang="en-US" sz="2400"/>
              <a:t> we </a:t>
            </a:r>
            <a:r>
              <a:rPr lang="en-US" sz="2400">
                <a:solidFill>
                  <a:srgbClr val="FF0000"/>
                </a:solidFill>
              </a:rPr>
              <a:t>design</a:t>
            </a:r>
            <a:r>
              <a:rPr lang="en-US" sz="2400"/>
              <a:t> </a:t>
            </a:r>
            <a:r>
              <a:rPr lang="en-US" sz="2400" b="1">
                <a:solidFill>
                  <a:srgbClr val="FF0000"/>
                </a:solidFill>
              </a:rPr>
              <a:t>test cases </a:t>
            </a:r>
            <a:r>
              <a:rPr lang="en-US" sz="2400">
                <a:solidFill>
                  <a:srgbClr val="FF0000"/>
                </a:solidFill>
              </a:rPr>
              <a:t>by looking at the </a:t>
            </a:r>
            <a:r>
              <a:rPr lang="en-US" sz="2400" b="1">
                <a:solidFill>
                  <a:srgbClr val="FF0000"/>
                </a:solidFill>
              </a:rPr>
              <a:t>specification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/>
              <a:t>(that is, requirements and high-level design) of the system to be tested</a:t>
            </a:r>
          </a:p>
          <a:p>
            <a:r>
              <a:rPr lang="en-US" sz="2800" b="1">
                <a:solidFill>
                  <a:srgbClr val="FF0000"/>
                </a:solidFill>
              </a:rPr>
              <a:t>White box testing: </a:t>
            </a:r>
            <a:endParaRPr lang="en-US" sz="2800">
              <a:solidFill>
                <a:srgbClr val="FF0000"/>
              </a:solidFill>
            </a:endParaRPr>
          </a:p>
          <a:p>
            <a:pPr lvl="1"/>
            <a:r>
              <a:rPr lang="en-US" sz="2400"/>
              <a:t>Is used to </a:t>
            </a:r>
            <a:r>
              <a:rPr lang="en-US" sz="2400">
                <a:solidFill>
                  <a:srgbClr val="FF0000"/>
                </a:solidFill>
              </a:rPr>
              <a:t>check that the details of an implementation are correct</a:t>
            </a:r>
            <a:r>
              <a:rPr lang="en-US" sz="2400"/>
              <a:t>. </a:t>
            </a:r>
          </a:p>
          <a:p>
            <a:pPr lvl="1"/>
            <a:r>
              <a:rPr lang="en-US" sz="2400" b="1"/>
              <a:t>In white box testing</a:t>
            </a:r>
            <a:r>
              <a:rPr lang="en-US" sz="2400"/>
              <a:t> we </a:t>
            </a:r>
            <a:r>
              <a:rPr lang="en-US" sz="2400">
                <a:solidFill>
                  <a:srgbClr val="FF0000"/>
                </a:solidFill>
              </a:rPr>
              <a:t>design </a:t>
            </a:r>
            <a:r>
              <a:rPr lang="en-US" sz="2400" b="1">
                <a:solidFill>
                  <a:srgbClr val="FF0000"/>
                </a:solidFill>
              </a:rPr>
              <a:t>test cas</a:t>
            </a:r>
            <a:r>
              <a:rPr lang="en-US" sz="2400">
                <a:solidFill>
                  <a:srgbClr val="FF0000"/>
                </a:solidFill>
              </a:rPr>
              <a:t>es by looking at the </a:t>
            </a:r>
            <a:r>
              <a:rPr lang="en-US" sz="2400" b="1">
                <a:solidFill>
                  <a:srgbClr val="FF0000"/>
                </a:solidFill>
              </a:rPr>
              <a:t>detail of the implementation </a:t>
            </a:r>
            <a:r>
              <a:rPr lang="en-US" sz="2400"/>
              <a:t>of the system to be tested.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096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B. Testing Techniques</a:t>
            </a:r>
            <a:endParaRPr lang="en-US" sz="4400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153400" y="6477000"/>
            <a:ext cx="758825" cy="247650"/>
          </a:xfrm>
          <a:prstGeom prst="rect">
            <a:avLst/>
          </a:prstGeom>
        </p:spPr>
        <p:txBody>
          <a:bodyPr/>
          <a:lstStyle/>
          <a:p>
            <a:pPr algn="r"/>
            <a:fld id="{11E8D54E-7B5E-414F-976C-D8E942CA2515}" type="slidenum">
              <a:rPr lang="ar-SA" sz="1600">
                <a:solidFill>
                  <a:srgbClr val="151515"/>
                </a:solidFill>
                <a:latin typeface="Book Antiqua" pitchFamily="18" charset="0"/>
              </a:rPr>
              <a:pPr algn="r"/>
              <a:t>12</a:t>
            </a:fld>
            <a:endParaRPr lang="en-US" sz="1600">
              <a:solidFill>
                <a:srgbClr val="151515"/>
              </a:solidFill>
              <a:latin typeface="Book Antiqua" pitchFamily="18" charset="0"/>
            </a:endParaRPr>
          </a:p>
        </p:txBody>
      </p:sp>
      <p:sp>
        <p:nvSpPr>
          <p:cNvPr id="6656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66565" name="Date Placeholder 3"/>
          <p:cNvSpPr txBox="1">
            <a:spLocks/>
          </p:cNvSpPr>
          <p:nvPr/>
        </p:nvSpPr>
        <p:spPr bwMode="auto">
          <a:xfrm>
            <a:off x="152400" y="6457950"/>
            <a:ext cx="2514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solidFill>
                  <a:srgbClr val="FFC000"/>
                </a:solidFill>
                <a:latin typeface="Book Antiqua" pitchFamily="18" charset="0"/>
              </a:rPr>
              <a:t>Dr. Hussien M. Sharaf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5486400"/>
          </a:xfrm>
        </p:spPr>
        <p:txBody>
          <a:bodyPr>
            <a:no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800" b="1" dirty="0">
                <a:solidFill>
                  <a:srgbClr val="FF0000"/>
                </a:solidFill>
              </a:rPr>
              <a:t>A strategy for black box testing (using </a:t>
            </a:r>
            <a:r>
              <a:rPr lang="en-US" sz="3200" b="1" dirty="0">
                <a:solidFill>
                  <a:srgbClr val="FF0000"/>
                </a:solidFill>
              </a:rPr>
              <a:t>partitioning</a:t>
            </a:r>
            <a:r>
              <a:rPr lang="en-US" sz="2800" b="1" dirty="0">
                <a:solidFill>
                  <a:srgbClr val="FF0000"/>
                </a:solidFill>
              </a:rPr>
              <a:t>)</a:t>
            </a:r>
            <a:endParaRPr lang="en-US" sz="2800" dirty="0">
              <a:solidFill>
                <a:srgbClr val="FF0000"/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800" dirty="0"/>
              <a:t>Given a class (package, or other subsystem) to test:</a:t>
            </a:r>
          </a:p>
          <a:p>
            <a:pPr marL="566928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b="1" dirty="0">
                <a:solidFill>
                  <a:srgbClr val="FF0000"/>
                </a:solidFill>
              </a:rPr>
              <a:t>Step 1: For each method in the class, determine the input data space </a:t>
            </a:r>
            <a:r>
              <a:rPr lang="en-US" sz="2400" dirty="0"/>
              <a:t>Using use cases or other parts of UML system description.</a:t>
            </a:r>
          </a:p>
          <a:p>
            <a:pPr marL="566928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b="1" dirty="0">
                <a:solidFill>
                  <a:srgbClr val="FF0000"/>
                </a:solidFill>
              </a:rPr>
              <a:t>Step 2: Partition the input data space into </a:t>
            </a:r>
            <a:r>
              <a:rPr lang="en-US" sz="2400" b="1" dirty="0" err="1">
                <a:solidFill>
                  <a:srgbClr val="FF0000"/>
                </a:solidFill>
              </a:rPr>
              <a:t>subdomains</a:t>
            </a:r>
            <a:r>
              <a:rPr lang="en-US" sz="2400" dirty="0"/>
              <a:t> </a:t>
            </a:r>
          </a:p>
          <a:p>
            <a:pPr marL="566928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b="1" dirty="0">
                <a:solidFill>
                  <a:srgbClr val="FF0000"/>
                </a:solidFill>
              </a:rPr>
              <a:t>Step 3: Test all </a:t>
            </a:r>
            <a:r>
              <a:rPr lang="en-US" sz="2400" b="1" dirty="0" err="1">
                <a:solidFill>
                  <a:srgbClr val="FF0000"/>
                </a:solidFill>
              </a:rPr>
              <a:t>subdomains</a:t>
            </a:r>
            <a:r>
              <a:rPr lang="en-US" sz="2400" b="1" dirty="0">
                <a:solidFill>
                  <a:srgbClr val="FF0000"/>
                </a:solidFill>
              </a:rPr>
              <a:t> given by the case analysis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dirty="0"/>
              <a:t>by </a:t>
            </a:r>
            <a:r>
              <a:rPr lang="en-US" sz="2400" u="sng" dirty="0"/>
              <a:t>choosing test data for each </a:t>
            </a:r>
            <a:r>
              <a:rPr lang="en-US" sz="2400" u="sng" dirty="0" err="1"/>
              <a:t>subdomain</a:t>
            </a:r>
            <a:r>
              <a:rPr lang="en-US" sz="2400" dirty="0"/>
              <a:t>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800" b="1" u="sng" dirty="0">
                <a:solidFill>
                  <a:srgbClr val="FF0000"/>
                </a:solidFill>
              </a:rPr>
              <a:t>Advantage:</a:t>
            </a:r>
            <a:r>
              <a:rPr lang="en-US" sz="2800" b="1" dirty="0"/>
              <a:t> </a:t>
            </a:r>
            <a:r>
              <a:rPr lang="en-US" sz="2400" dirty="0"/>
              <a:t>it allows all possible user-perceived functions to be tested. 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800" b="1" u="sng" dirty="0">
                <a:solidFill>
                  <a:srgbClr val="FF0000"/>
                </a:solidFill>
              </a:rPr>
              <a:t>Disadvantage: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for many(sub)systems the number of </a:t>
            </a:r>
            <a:r>
              <a:rPr lang="en-US" sz="2400" dirty="0" err="1"/>
              <a:t>subdomains</a:t>
            </a:r>
            <a:r>
              <a:rPr lang="en-US" sz="2400" dirty="0"/>
              <a:t> can be enormous, and hence the effort involved in testing them all can be so large as to be prohibitive.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096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Black box testing techniques</a:t>
            </a: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153400" y="6477000"/>
            <a:ext cx="758825" cy="247650"/>
          </a:xfrm>
          <a:prstGeom prst="rect">
            <a:avLst/>
          </a:prstGeom>
        </p:spPr>
        <p:txBody>
          <a:bodyPr/>
          <a:lstStyle/>
          <a:p>
            <a:pPr algn="r"/>
            <a:fld id="{A1C25B7F-3F45-4261-95A9-B20027A7E9D7}" type="slidenum">
              <a:rPr lang="ar-SA" sz="1600">
                <a:solidFill>
                  <a:srgbClr val="151515"/>
                </a:solidFill>
                <a:latin typeface="Book Antiqua" pitchFamily="18" charset="0"/>
              </a:rPr>
              <a:pPr algn="r"/>
              <a:t>13</a:t>
            </a:fld>
            <a:endParaRPr lang="en-US" sz="1600">
              <a:solidFill>
                <a:srgbClr val="151515"/>
              </a:solidFill>
              <a:latin typeface="Book Antiqua" pitchFamily="18" charset="0"/>
            </a:endParaRPr>
          </a:p>
        </p:txBody>
      </p:sp>
      <p:sp>
        <p:nvSpPr>
          <p:cNvPr id="6758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67589" name="Date Placeholder 3"/>
          <p:cNvSpPr txBox="1">
            <a:spLocks/>
          </p:cNvSpPr>
          <p:nvPr/>
        </p:nvSpPr>
        <p:spPr bwMode="auto">
          <a:xfrm>
            <a:off x="152400" y="6457950"/>
            <a:ext cx="2514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solidFill>
                  <a:srgbClr val="FFC000"/>
                </a:solidFill>
                <a:latin typeface="Book Antiqua" pitchFamily="18" charset="0"/>
              </a:rPr>
              <a:t>Dr. Hussien M. Sharaf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Content Placeholder 1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5486400"/>
          </a:xfrm>
        </p:spPr>
        <p:txBody>
          <a:bodyPr/>
          <a:lstStyle/>
          <a:p>
            <a:r>
              <a:rPr lang="en-US" sz="2000" b="1" u="sng">
                <a:solidFill>
                  <a:srgbClr val="FF0000"/>
                </a:solidFill>
              </a:rPr>
              <a:t>Example 1:</a:t>
            </a:r>
            <a:r>
              <a:rPr lang="en-US" sz="2000" b="1"/>
              <a:t> </a:t>
            </a:r>
            <a:r>
              <a:rPr lang="en-US" sz="1800" b="1"/>
              <a:t>Step 1 (For each method in the class, determine the input data space)</a:t>
            </a:r>
            <a:br>
              <a:rPr lang="en-US" sz="1800" b="1"/>
            </a:br>
            <a:r>
              <a:rPr lang="en-US" sz="1800"/>
              <a:t>In an airline reservation system, a Booking class allows an operator to update a particular booking using an update method that:</a:t>
            </a:r>
          </a:p>
          <a:p>
            <a:pPr lvl="1"/>
            <a:r>
              <a:rPr lang="en-US" sz="1800"/>
              <a:t>has two inputs – command and flightNumber – if a summary of the flight is required, </a:t>
            </a:r>
          </a:p>
          <a:p>
            <a:pPr lvl="1"/>
            <a:r>
              <a:rPr lang="en-US" sz="1800"/>
              <a:t>and three inputs – command, flightNumber and seatNumber – if reservation or cancellation of a seat is required. </a:t>
            </a:r>
          </a:p>
          <a:p>
            <a:pPr>
              <a:buFont typeface="Wingdings 3" pitchFamily="18" charset="2"/>
              <a:buNone/>
            </a:pPr>
            <a:r>
              <a:rPr lang="en-US" sz="1800" b="1"/>
              <a:t>	The inputs are as follows:</a:t>
            </a:r>
            <a:endParaRPr lang="en-US" sz="1800"/>
          </a:p>
          <a:p>
            <a:pPr lvl="1"/>
            <a:r>
              <a:rPr lang="en-US" sz="1800"/>
              <a:t>command – one of reserve, cancel or summary;</a:t>
            </a:r>
          </a:p>
          <a:p>
            <a:pPr lvl="1"/>
            <a:r>
              <a:rPr lang="en-US" sz="1800"/>
              <a:t>flightNumber – an integer in the range 1 to 999;</a:t>
            </a:r>
          </a:p>
          <a:p>
            <a:pPr lvl="1"/>
            <a:r>
              <a:rPr lang="en-US" sz="1800"/>
              <a:t>seatNumber – an integer in the range 1 to 450.</a:t>
            </a:r>
          </a:p>
          <a:p>
            <a:pPr>
              <a:buFont typeface="Wingdings 3" pitchFamily="18" charset="2"/>
              <a:buNone/>
            </a:pPr>
            <a:r>
              <a:rPr lang="en-US" sz="1800" b="1"/>
              <a:t>	The input data space</a:t>
            </a:r>
            <a:r>
              <a:rPr lang="en-US" sz="1800"/>
              <a:t> for the update method thus consists of all possible combinations of three values taken from:</a:t>
            </a:r>
          </a:p>
          <a:p>
            <a:pPr lvl="1"/>
            <a:r>
              <a:rPr lang="en-US" sz="1800"/>
              <a:t>{reserve, cancel}, {1, 2, ..., 999}</a:t>
            </a:r>
          </a:p>
          <a:p>
            <a:pPr lvl="1"/>
            <a:r>
              <a:rPr lang="en-US" sz="1800"/>
              <a:t>and {1, 2, ..., 450} together with all possible combinations of two values taken from {summary} </a:t>
            </a:r>
          </a:p>
          <a:p>
            <a:pPr lvl="1"/>
            <a:r>
              <a:rPr lang="en-US" sz="1800"/>
              <a:t>and {1, 2, ..., 999}.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096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Black box testing techniques</a:t>
            </a: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153400" y="6477000"/>
            <a:ext cx="758825" cy="247650"/>
          </a:xfrm>
          <a:prstGeom prst="rect">
            <a:avLst/>
          </a:prstGeom>
        </p:spPr>
        <p:txBody>
          <a:bodyPr/>
          <a:lstStyle/>
          <a:p>
            <a:pPr algn="r"/>
            <a:fld id="{20511DC8-ACD3-407D-BF2B-70A5CAEDCEA0}" type="slidenum">
              <a:rPr lang="ar-SA" sz="1600">
                <a:solidFill>
                  <a:srgbClr val="151515"/>
                </a:solidFill>
                <a:latin typeface="Book Antiqua" pitchFamily="18" charset="0"/>
              </a:rPr>
              <a:pPr algn="r"/>
              <a:t>14</a:t>
            </a:fld>
            <a:endParaRPr lang="en-US" sz="1600">
              <a:solidFill>
                <a:srgbClr val="151515"/>
              </a:solidFill>
              <a:latin typeface="Book Antiqua" pitchFamily="18" charset="0"/>
            </a:endParaRPr>
          </a:p>
        </p:txBody>
      </p:sp>
      <p:sp>
        <p:nvSpPr>
          <p:cNvPr id="6861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68613" name="Date Placeholder 3"/>
          <p:cNvSpPr txBox="1">
            <a:spLocks/>
          </p:cNvSpPr>
          <p:nvPr/>
        </p:nvSpPr>
        <p:spPr bwMode="auto">
          <a:xfrm>
            <a:off x="152400" y="6457950"/>
            <a:ext cx="2514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solidFill>
                  <a:srgbClr val="FFC000"/>
                </a:solidFill>
                <a:latin typeface="Book Antiqua" pitchFamily="18" charset="0"/>
              </a:rPr>
              <a:t>Dr. Hussien M. Sharaf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Content Placeholder 1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5486400"/>
          </a:xfrm>
        </p:spPr>
        <p:txBody>
          <a:bodyPr/>
          <a:lstStyle/>
          <a:p>
            <a:r>
              <a:rPr lang="en-US" sz="2400" b="1" u="sng">
                <a:solidFill>
                  <a:srgbClr val="FF0000"/>
                </a:solidFill>
              </a:rPr>
              <a:t>Example 2:</a:t>
            </a:r>
            <a:r>
              <a:rPr lang="en-US" sz="2400" b="1"/>
              <a:t> </a:t>
            </a:r>
            <a:r>
              <a:rPr lang="en-US" sz="2000" b="1"/>
              <a:t>Step 2: (Partition the input data space into subdomains) </a:t>
            </a:r>
            <a:endParaRPr lang="en-US" sz="2400" b="1"/>
          </a:p>
          <a:p>
            <a:pPr lvl="1"/>
            <a:r>
              <a:rPr lang="en-US" sz="2000"/>
              <a:t>When the </a:t>
            </a:r>
            <a:r>
              <a:rPr lang="en-US" sz="2000" b="1"/>
              <a:t>reserve command</a:t>
            </a:r>
            <a:r>
              <a:rPr lang="en-US" sz="2000"/>
              <a:t> is entered together with a seatNumber and a flightNumber, a seat is reserved. </a:t>
            </a:r>
          </a:p>
          <a:p>
            <a:pPr lvl="1"/>
            <a:r>
              <a:rPr lang="en-US" sz="2000"/>
              <a:t>When the </a:t>
            </a:r>
            <a:r>
              <a:rPr lang="en-US" sz="2000" b="1"/>
              <a:t>cancel command</a:t>
            </a:r>
            <a:r>
              <a:rPr lang="en-US" sz="2000"/>
              <a:t> is entered together with a seatNumber and a flightNumber, a seat reservation is cancelled. </a:t>
            </a:r>
          </a:p>
          <a:p>
            <a:pPr lvl="1"/>
            <a:r>
              <a:rPr lang="en-US" sz="2000"/>
              <a:t>When the </a:t>
            </a:r>
            <a:r>
              <a:rPr lang="en-US" sz="2000" b="1"/>
              <a:t>summary command</a:t>
            </a:r>
            <a:r>
              <a:rPr lang="en-US" sz="2000"/>
              <a:t> is entered together with a</a:t>
            </a:r>
            <a:r>
              <a:rPr lang="en-US" sz="2000" b="1"/>
              <a:t> flightNumber</a:t>
            </a:r>
            <a:r>
              <a:rPr lang="en-US" sz="2000"/>
              <a:t>, the total number of seats booked is displayed. </a:t>
            </a:r>
          </a:p>
          <a:p>
            <a:r>
              <a:rPr lang="en-US" sz="2000"/>
              <a:t>These three cases correspond to three distinct user-perceived functions of the airline reservation system and lead naturally to a partition of the input data space of the update method into three subdomains, </a:t>
            </a:r>
            <a:br>
              <a:rPr lang="en-US" sz="2000"/>
            </a:br>
            <a:r>
              <a:rPr lang="en-US" sz="2000"/>
              <a:t>as shown in Table 5.</a:t>
            </a:r>
          </a:p>
          <a:p>
            <a:pPr lvl="1"/>
            <a:endParaRPr lang="en-US" sz="20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096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Black box testing techniques</a:t>
            </a: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153400" y="6477000"/>
            <a:ext cx="758825" cy="247650"/>
          </a:xfrm>
          <a:prstGeom prst="rect">
            <a:avLst/>
          </a:prstGeom>
        </p:spPr>
        <p:txBody>
          <a:bodyPr/>
          <a:lstStyle/>
          <a:p>
            <a:pPr algn="r"/>
            <a:fld id="{79078000-6DD6-49D5-A692-D3DB091E7325}" type="slidenum">
              <a:rPr lang="ar-SA" sz="1600">
                <a:solidFill>
                  <a:srgbClr val="151515"/>
                </a:solidFill>
                <a:latin typeface="Book Antiqua" pitchFamily="18" charset="0"/>
              </a:rPr>
              <a:pPr algn="r"/>
              <a:t>15</a:t>
            </a:fld>
            <a:endParaRPr lang="en-US" sz="1600">
              <a:solidFill>
                <a:srgbClr val="151515"/>
              </a:solidFill>
              <a:latin typeface="Book Antiqua" pitchFamily="18" charset="0"/>
            </a:endParaRPr>
          </a:p>
        </p:txBody>
      </p:sp>
      <p:sp>
        <p:nvSpPr>
          <p:cNvPr id="6963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24200" y="4024313"/>
          <a:ext cx="5638800" cy="2541016"/>
        </p:xfrm>
        <a:graphic>
          <a:graphicData uri="http://schemas.openxmlformats.org/drawingml/2006/table">
            <a:tbl>
              <a:tblPr/>
              <a:tblGrid>
                <a:gridCol w="2433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5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marL="381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EFFFE"/>
                          </a:solidFill>
                          <a:effectLst/>
                          <a:latin typeface="Book Antiqua" pitchFamily="18" charset="0"/>
                          <a:cs typeface="Times New Roman" pitchFamily="18" charset="0"/>
                        </a:rPr>
                        <a:t>User-perceived function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1BB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EFFFE"/>
                          </a:solidFill>
                          <a:effectLst/>
                          <a:latin typeface="Book Antiqua" pitchFamily="18" charset="0"/>
                          <a:cs typeface="Times New Roman" pitchFamily="18" charset="0"/>
                        </a:rPr>
                        <a:t>Subdomain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1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381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Book Antiqua" pitchFamily="18" charset="0"/>
                          <a:cs typeface="Times New Roman" pitchFamily="18" charset="0"/>
                        </a:rPr>
                        <a:t>Reserve a seat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Book Antiqua" pitchFamily="18" charset="0"/>
                          <a:cs typeface="Times New Roman" pitchFamily="18" charset="0"/>
                        </a:rPr>
                        <a:t>command = reserve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cs typeface="Times New Roman" pitchFamily="18" charset="0"/>
                      </a:endParaRPr>
                    </a:p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Book Antiqua" pitchFamily="18" charset="0"/>
                          <a:cs typeface="Times New Roman" pitchFamily="18" charset="0"/>
                        </a:rPr>
                        <a:t>1 &lt; ﬂightNumber &lt; 999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cs typeface="Times New Roman" pitchFamily="18" charset="0"/>
                      </a:endParaRPr>
                    </a:p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Book Antiqua" pitchFamily="18" charset="0"/>
                          <a:cs typeface="Times New Roman" pitchFamily="18" charset="0"/>
                        </a:rPr>
                        <a:t>1 &lt; seatNumber &lt; 450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381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Book Antiqua" pitchFamily="18" charset="0"/>
                          <a:cs typeface="Times New Roman" pitchFamily="18" charset="0"/>
                        </a:rPr>
                        <a:t>Cancel a seat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Book Antiqua" pitchFamily="18" charset="0"/>
                          <a:cs typeface="Times New Roman" pitchFamily="18" charset="0"/>
                        </a:rPr>
                        <a:t>command = cancel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cs typeface="Times New Roman" pitchFamily="18" charset="0"/>
                      </a:endParaRPr>
                    </a:p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Book Antiqua" pitchFamily="18" charset="0"/>
                          <a:cs typeface="Times New Roman" pitchFamily="18" charset="0"/>
                        </a:rPr>
                        <a:t>1 &lt; ﬂightNumber &lt; 999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cs typeface="Times New Roman" pitchFamily="18" charset="0"/>
                      </a:endParaRPr>
                    </a:p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Book Antiqua" pitchFamily="18" charset="0"/>
                          <a:cs typeface="Times New Roman" pitchFamily="18" charset="0"/>
                        </a:rPr>
                        <a:t>1 &lt; seatNumber &lt; 450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381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Book Antiqua" pitchFamily="18" charset="0"/>
                          <a:cs typeface="Times New Roman" pitchFamily="18" charset="0"/>
                        </a:rPr>
                        <a:t>Summarise seats booked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Book Antiqua" pitchFamily="18" charset="0"/>
                          <a:cs typeface="Times New Roman" pitchFamily="18" charset="0"/>
                        </a:rPr>
                        <a:t>command = summary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cs typeface="Times New Roman" pitchFamily="18" charset="0"/>
                      </a:endParaRPr>
                    </a:p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Book Antiqua" pitchFamily="18" charset="0"/>
                          <a:cs typeface="Times New Roman" pitchFamily="18" charset="0"/>
                        </a:rPr>
                        <a:t>1 &lt; ﬂightNumber &lt; 999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9650" name="Rectangle 1"/>
          <p:cNvSpPr>
            <a:spLocks noChangeArrowheads="1"/>
          </p:cNvSpPr>
          <p:nvPr/>
        </p:nvSpPr>
        <p:spPr bwMode="auto">
          <a:xfrm>
            <a:off x="685800" y="4637088"/>
            <a:ext cx="20574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Low"/>
            <a:r>
              <a:rPr lang="en-US" sz="1600" b="1">
                <a:solidFill>
                  <a:srgbClr val="0071BB"/>
                </a:solidFill>
                <a:latin typeface="Book Antiqua" pitchFamily="18" charset="0"/>
                <a:cs typeface="Times New Roman" pitchFamily="18" charset="0"/>
              </a:rPr>
              <a:t>Table 5 The user-perceived functions  for the update method</a:t>
            </a:r>
            <a:endParaRPr lang="en-US" sz="1600" b="1">
              <a:latin typeface="Book Antiqua" pitchFamily="18" charset="0"/>
            </a:endParaRPr>
          </a:p>
        </p:txBody>
      </p:sp>
      <p:sp>
        <p:nvSpPr>
          <p:cNvPr id="69651" name="Date Placeholder 3"/>
          <p:cNvSpPr txBox="1">
            <a:spLocks/>
          </p:cNvSpPr>
          <p:nvPr/>
        </p:nvSpPr>
        <p:spPr bwMode="auto">
          <a:xfrm>
            <a:off x="152400" y="6457950"/>
            <a:ext cx="2514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solidFill>
                  <a:srgbClr val="FFC000"/>
                </a:solidFill>
                <a:latin typeface="Book Antiqua" pitchFamily="18" charset="0"/>
              </a:rPr>
              <a:t>Dr. Hussien M. Sharaf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Content Placeholder 1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5486400"/>
          </a:xfrm>
        </p:spPr>
        <p:txBody>
          <a:bodyPr/>
          <a:lstStyle/>
          <a:p>
            <a:r>
              <a:rPr lang="en-US" sz="1800"/>
              <a:t>Thus, for example, the ‘reserve a seat’ user-perceived function is exercised by messages of the form (for an object of class Booking, aBooking say):</a:t>
            </a:r>
          </a:p>
          <a:p>
            <a:pPr>
              <a:buFont typeface="Wingdings 3" pitchFamily="18" charset="2"/>
              <a:buNone/>
            </a:pPr>
            <a:r>
              <a:rPr lang="en-US" sz="1800"/>
              <a:t>		</a:t>
            </a:r>
            <a:r>
              <a:rPr lang="en-US" sz="2000" b="1"/>
              <a:t>aBooking.update (reserve, flightNumber, seatNumber)</a:t>
            </a:r>
            <a:endParaRPr lang="en-US" sz="1800" b="1"/>
          </a:p>
          <a:p>
            <a:r>
              <a:rPr lang="en-US" sz="1800"/>
              <a:t>Where flightNumber is between 1 and 999 inclusive and seatNumber is between 1 and 450 inclusive.</a:t>
            </a:r>
            <a:r>
              <a:rPr lang="en-US" sz="1800" b="1"/>
              <a:t> </a:t>
            </a:r>
          </a:p>
          <a:p>
            <a:r>
              <a:rPr lang="en-US" sz="2000" b="1" u="sng">
                <a:solidFill>
                  <a:srgbClr val="FF0000"/>
                </a:solidFill>
              </a:rPr>
              <a:t>Example 3</a:t>
            </a:r>
            <a:r>
              <a:rPr lang="en-US" sz="2000" b="1"/>
              <a:t>: Step 3: (Test all subdomains)</a:t>
            </a:r>
            <a:endParaRPr lang="en-US" sz="2000"/>
          </a:p>
          <a:p>
            <a:r>
              <a:rPr lang="en-US" sz="1800"/>
              <a:t>Table 5 shows suitable test data for the summary command:</a:t>
            </a:r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r>
              <a:rPr lang="en-US" sz="1800"/>
              <a:t>The extreme values for testing the functionality of the summary command are 1 and 999, so we test for the correct processing of these values, along with 2 and 998 (which are values near the extremes) and for 500, the value in the middle of the subdomain.</a:t>
            </a:r>
          </a:p>
          <a:p>
            <a:endParaRPr lang="en-US" sz="1800"/>
          </a:p>
          <a:p>
            <a:endParaRPr lang="en-US" sz="1800"/>
          </a:p>
          <a:p>
            <a:pPr lvl="1"/>
            <a:endParaRPr lang="en-US" sz="18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76200"/>
            <a:ext cx="8839200" cy="6096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Black box testing techniques</a:t>
            </a: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153400" y="6477000"/>
            <a:ext cx="758825" cy="247650"/>
          </a:xfrm>
          <a:prstGeom prst="rect">
            <a:avLst/>
          </a:prstGeom>
        </p:spPr>
        <p:txBody>
          <a:bodyPr/>
          <a:lstStyle/>
          <a:p>
            <a:pPr algn="r"/>
            <a:fld id="{AE648C34-7BBE-4370-93E1-4071AEDEFCF6}" type="slidenum">
              <a:rPr lang="ar-SA" sz="1600">
                <a:solidFill>
                  <a:srgbClr val="151515"/>
                </a:solidFill>
                <a:latin typeface="Book Antiqua" pitchFamily="18" charset="0"/>
              </a:rPr>
              <a:pPr algn="r"/>
              <a:t>16</a:t>
            </a:fld>
            <a:endParaRPr lang="en-US" sz="1600">
              <a:solidFill>
                <a:srgbClr val="151515"/>
              </a:solidFill>
              <a:latin typeface="Book Antiqua" pitchFamily="18" charset="0"/>
            </a:endParaRPr>
          </a:p>
        </p:txBody>
      </p:sp>
      <p:sp>
        <p:nvSpPr>
          <p:cNvPr id="7066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12462"/>
              </p:ext>
            </p:extLst>
          </p:nvPr>
        </p:nvGraphicFramePr>
        <p:xfrm>
          <a:off x="3733800" y="2971800"/>
          <a:ext cx="4114800" cy="1905000"/>
        </p:xfrm>
        <a:graphic>
          <a:graphicData uri="http://schemas.openxmlformats.org/drawingml/2006/table">
            <a:tbl>
              <a:tblPr/>
              <a:tblGrid>
                <a:gridCol w="2074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9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38100" marR="0">
                        <a:lnSpc>
                          <a:spcPct val="115000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EFFFE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Command</a:t>
                      </a:r>
                      <a:endParaRPr lang="en-US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1BB"/>
                    </a:solidFill>
                  </a:tcPr>
                </a:tc>
                <a:tc>
                  <a:txBody>
                    <a:bodyPr/>
                    <a:lstStyle/>
                    <a:p>
                      <a:pPr marL="37465" marR="0">
                        <a:lnSpc>
                          <a:spcPct val="115000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EFFFE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Flight</a:t>
                      </a:r>
                      <a:r>
                        <a:rPr lang="en-US" sz="1600" spc="65">
                          <a:solidFill>
                            <a:srgbClr val="FEFFFE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>
                          <a:solidFill>
                            <a:srgbClr val="FEFFFE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number</a:t>
                      </a:r>
                      <a:endParaRPr lang="en-US" sz="16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1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35560" marR="0">
                        <a:lnSpc>
                          <a:spcPct val="115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1600" spc="-40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600" spc="-35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en-US" sz="1600" spc="-40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600" spc="-45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mary</a:t>
                      </a:r>
                      <a:endParaRPr lang="en-US" sz="16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0" marR="0">
                        <a:lnSpc>
                          <a:spcPct val="115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35560" marR="0">
                        <a:lnSpc>
                          <a:spcPct val="115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1600" spc="-40" dirty="0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600" spc="-35" dirty="0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en-US" sz="1600" spc="-40" dirty="0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600" spc="-45" dirty="0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mary</a:t>
                      </a:r>
                      <a:endParaRPr lang="en-US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9370" marR="0">
                        <a:lnSpc>
                          <a:spcPct val="115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</a:t>
                      </a:r>
                      <a:endParaRPr lang="en-US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35560" marR="0">
                        <a:lnSpc>
                          <a:spcPct val="115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1600" spc="-40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600" spc="-35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en-US" sz="1600" spc="-40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600" spc="-45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mary</a:t>
                      </a:r>
                      <a:endParaRPr lang="en-US" sz="16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7465" marR="0">
                        <a:lnSpc>
                          <a:spcPct val="115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1600" spc="-35" dirty="0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50</a:t>
                      </a:r>
                      <a:r>
                        <a:rPr lang="en-US" sz="1600" dirty="0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35560" marR="0">
                        <a:lnSpc>
                          <a:spcPct val="115000"/>
                        </a:lnSpc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en-US" sz="1600" spc="-40" dirty="0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600" spc="-35" dirty="0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en-US" sz="1600" spc="-40" dirty="0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600" spc="-45" dirty="0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mary</a:t>
                      </a:r>
                      <a:endParaRPr lang="en-US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" marR="0">
                        <a:lnSpc>
                          <a:spcPct val="115000"/>
                        </a:lnSpc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en-US" sz="1600" spc="-35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9</a:t>
                      </a:r>
                      <a:r>
                        <a:rPr lang="en-US" sz="1600" spc="-15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9</a:t>
                      </a:r>
                      <a:r>
                        <a:rPr lang="en-US" sz="1600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8</a:t>
                      </a:r>
                      <a:endParaRPr lang="en-US" sz="16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35560" marR="0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600" spc="-40" dirty="0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600" spc="-35" dirty="0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en-US" sz="1600" spc="-40" dirty="0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600" spc="-45" dirty="0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mary</a:t>
                      </a:r>
                      <a:endParaRPr lang="en-US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115" marR="0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600" spc="-35" dirty="0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9</a:t>
                      </a:r>
                      <a:r>
                        <a:rPr lang="en-US" sz="1600" spc="-40" dirty="0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9</a:t>
                      </a:r>
                      <a:r>
                        <a:rPr lang="en-US" sz="1600" dirty="0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9</a:t>
                      </a:r>
                      <a:endParaRPr lang="en-US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0678" name="Rectangle 2"/>
          <p:cNvSpPr>
            <a:spLocks noChangeArrowheads="1"/>
          </p:cNvSpPr>
          <p:nvPr/>
        </p:nvSpPr>
        <p:spPr bwMode="auto">
          <a:xfrm>
            <a:off x="1019175" y="914400"/>
            <a:ext cx="2921000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706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70680" name="Rectangle 4"/>
          <p:cNvSpPr>
            <a:spLocks noChangeArrowheads="1"/>
          </p:cNvSpPr>
          <p:nvPr/>
        </p:nvSpPr>
        <p:spPr bwMode="auto">
          <a:xfrm>
            <a:off x="0" y="1695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81" name="Rectangle 5"/>
          <p:cNvSpPr>
            <a:spLocks noChangeArrowheads="1"/>
          </p:cNvSpPr>
          <p:nvPr/>
        </p:nvSpPr>
        <p:spPr bwMode="auto">
          <a:xfrm>
            <a:off x="685800" y="3429000"/>
            <a:ext cx="2971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 b="1">
                <a:solidFill>
                  <a:srgbClr val="0071BB"/>
                </a:solidFill>
                <a:latin typeface="Times New Roman" pitchFamily="18" charset="0"/>
                <a:cs typeface="Times New Roman" pitchFamily="18" charset="0"/>
              </a:rPr>
              <a:t>Table 5 Test  data  for the summary command</a:t>
            </a:r>
            <a:endParaRPr lang="en-US" sz="1600" b="1"/>
          </a:p>
        </p:txBody>
      </p:sp>
      <p:sp>
        <p:nvSpPr>
          <p:cNvPr id="70682" name="Date Placeholder 3"/>
          <p:cNvSpPr txBox="1">
            <a:spLocks/>
          </p:cNvSpPr>
          <p:nvPr/>
        </p:nvSpPr>
        <p:spPr bwMode="auto">
          <a:xfrm>
            <a:off x="152400" y="6457950"/>
            <a:ext cx="2514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solidFill>
                  <a:srgbClr val="FFC000"/>
                </a:solidFill>
                <a:latin typeface="Book Antiqua" pitchFamily="18" charset="0"/>
              </a:rPr>
              <a:t>Dr. Hussien M. Sharaf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762000"/>
            <a:ext cx="8991600" cy="4267200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sz="2800" b="1" u="sng" dirty="0">
                <a:solidFill>
                  <a:srgbClr val="FF0000"/>
                </a:solidFill>
              </a:rPr>
              <a:t>SAQ 10  </a:t>
            </a:r>
          </a:p>
          <a:p>
            <a:r>
              <a:rPr lang="en-US" sz="2400" dirty="0"/>
              <a:t>Use  the strategy for black  box testing described above  to choose a good set  of test data for the cancel command.</a:t>
            </a:r>
          </a:p>
          <a:p>
            <a:pPr>
              <a:buFont typeface="Wingdings 3" pitchFamily="18" charset="2"/>
              <a:buNone/>
            </a:pPr>
            <a:r>
              <a:rPr lang="en-US" sz="2800" b="1" u="sng" dirty="0">
                <a:solidFill>
                  <a:srgbClr val="FF0000"/>
                </a:solidFill>
              </a:rPr>
              <a:t>ANSWER</a:t>
            </a:r>
            <a:r>
              <a:rPr lang="en-US" sz="2400" dirty="0"/>
              <a:t>..........................................................................................</a:t>
            </a:r>
          </a:p>
          <a:p>
            <a:r>
              <a:rPr lang="en-US" sz="2400" dirty="0"/>
              <a:t>The subdomain for the cancel command is shown  in Table 6. We need to test  for each </a:t>
            </a:r>
            <a:r>
              <a:rPr lang="en-US" sz="2400" dirty="0" err="1"/>
              <a:t>ﬂightNumber</a:t>
            </a:r>
            <a:r>
              <a:rPr lang="en-US" sz="2400" dirty="0"/>
              <a:t> extreme, near-extreme, and  central  values of the </a:t>
            </a:r>
            <a:r>
              <a:rPr lang="en-US" sz="2400" dirty="0" err="1"/>
              <a:t>seatNumber</a:t>
            </a:r>
            <a:r>
              <a:rPr lang="en-US" sz="2400" dirty="0"/>
              <a:t> data.  Five suitable test  values for the </a:t>
            </a:r>
            <a:r>
              <a:rPr lang="en-US" sz="2400" dirty="0" err="1"/>
              <a:t>seatNumber</a:t>
            </a:r>
            <a:r>
              <a:rPr lang="en-US" sz="2400" dirty="0"/>
              <a:t> data are  1, 2, 200, 449 and  450. Thus a suitable set  of test  data for the cancel command is shown in Table  6.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6096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Black box testing techniques</a:t>
            </a: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153400" y="6477000"/>
            <a:ext cx="758825" cy="247650"/>
          </a:xfrm>
          <a:prstGeom prst="rect">
            <a:avLst/>
          </a:prstGeom>
        </p:spPr>
        <p:txBody>
          <a:bodyPr/>
          <a:lstStyle/>
          <a:p>
            <a:pPr algn="r"/>
            <a:fld id="{271C8C67-4768-46FC-9E56-B4F0E187D4C3}" type="slidenum">
              <a:rPr lang="ar-SA" sz="1600">
                <a:solidFill>
                  <a:srgbClr val="151515"/>
                </a:solidFill>
                <a:latin typeface="Book Antiqua" pitchFamily="18" charset="0"/>
              </a:rPr>
              <a:pPr algn="r"/>
              <a:t>17</a:t>
            </a:fld>
            <a:endParaRPr lang="en-US" sz="1600">
              <a:solidFill>
                <a:srgbClr val="151515"/>
              </a:solidFill>
              <a:latin typeface="Book Antiqua" pitchFamily="18" charset="0"/>
            </a:endParaRPr>
          </a:p>
        </p:txBody>
      </p:sp>
      <p:sp>
        <p:nvSpPr>
          <p:cNvPr id="7168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71685" name="Rectangle 2"/>
          <p:cNvSpPr>
            <a:spLocks noChangeArrowheads="1"/>
          </p:cNvSpPr>
          <p:nvPr/>
        </p:nvSpPr>
        <p:spPr bwMode="auto">
          <a:xfrm>
            <a:off x="1019175" y="914400"/>
            <a:ext cx="2921000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7168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71687" name="Rectangle 4"/>
          <p:cNvSpPr>
            <a:spLocks noChangeArrowheads="1"/>
          </p:cNvSpPr>
          <p:nvPr/>
        </p:nvSpPr>
        <p:spPr bwMode="auto">
          <a:xfrm>
            <a:off x="0" y="1695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688" name="Date Placeholder 3"/>
          <p:cNvSpPr txBox="1">
            <a:spLocks/>
          </p:cNvSpPr>
          <p:nvPr/>
        </p:nvSpPr>
        <p:spPr bwMode="auto">
          <a:xfrm>
            <a:off x="152400" y="6457950"/>
            <a:ext cx="2514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solidFill>
                  <a:srgbClr val="FFC000"/>
                </a:solidFill>
                <a:latin typeface="Book Antiqua" pitchFamily="18" charset="0"/>
              </a:rPr>
              <a:t>Dr. Hussien M. Sharaf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096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Black box testing techniques</a:t>
            </a: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153400" y="6477000"/>
            <a:ext cx="758825" cy="247650"/>
          </a:xfrm>
          <a:prstGeom prst="rect">
            <a:avLst/>
          </a:prstGeom>
        </p:spPr>
        <p:txBody>
          <a:bodyPr/>
          <a:lstStyle/>
          <a:p>
            <a:pPr algn="r"/>
            <a:fld id="{10DFDADB-F2BF-471E-85EA-B535AE18B699}" type="slidenum">
              <a:rPr lang="ar-SA" sz="1600">
                <a:solidFill>
                  <a:srgbClr val="151515"/>
                </a:solidFill>
                <a:latin typeface="Book Antiqua" pitchFamily="18" charset="0"/>
              </a:rPr>
              <a:pPr algn="r"/>
              <a:t>18</a:t>
            </a:fld>
            <a:endParaRPr lang="en-US" sz="1600">
              <a:solidFill>
                <a:srgbClr val="151515"/>
              </a:solidFill>
              <a:latin typeface="Book Antiqua" pitchFamily="18" charset="0"/>
            </a:endParaRPr>
          </a:p>
        </p:txBody>
      </p:sp>
      <p:sp>
        <p:nvSpPr>
          <p:cNvPr id="7270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7270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72709" name="Rectangle 4"/>
          <p:cNvSpPr>
            <a:spLocks noChangeArrowheads="1"/>
          </p:cNvSpPr>
          <p:nvPr/>
        </p:nvSpPr>
        <p:spPr bwMode="auto">
          <a:xfrm>
            <a:off x="0" y="1695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04800" y="914400"/>
          <a:ext cx="2282825" cy="3182112"/>
        </p:xfrm>
        <a:graphic>
          <a:graphicData uri="http://schemas.openxmlformats.org/drawingml/2006/table">
            <a:tbl>
              <a:tblPr/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388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EFFFE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command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1BB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EFFFE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ﬂight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EFFFE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Number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1BB"/>
                    </a:solidFill>
                  </a:tcPr>
                </a:tc>
                <a:tc>
                  <a:txBody>
                    <a:bodyPr/>
                    <a:lstStyle/>
                    <a:p>
                      <a:pPr marL="33338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EFFFE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seat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33338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EFFFE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Number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1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449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449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898775" y="914400"/>
          <a:ext cx="2282825" cy="3182112"/>
        </p:xfrm>
        <a:graphic>
          <a:graphicData uri="http://schemas.openxmlformats.org/drawingml/2006/table">
            <a:tbl>
              <a:tblPr/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388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EFFFE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command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1BB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EFFFE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ﬂight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EFFFE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Number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1BB"/>
                    </a:solidFill>
                  </a:tcPr>
                </a:tc>
                <a:tc>
                  <a:txBody>
                    <a:bodyPr/>
                    <a:lstStyle/>
                    <a:p>
                      <a:pPr marL="33338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EFFFE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seat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33338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EFFFE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Number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1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449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998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998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998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998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449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998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410200" y="914400"/>
          <a:ext cx="2282825" cy="1868932"/>
        </p:xfrm>
        <a:graphic>
          <a:graphicData uri="http://schemas.openxmlformats.org/drawingml/2006/table">
            <a:tbl>
              <a:tblPr/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388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EFFFE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command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1BB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EFFFE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ﬂight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EFFFE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Number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1BB"/>
                    </a:solidFill>
                  </a:tcPr>
                </a:tc>
                <a:tc>
                  <a:txBody>
                    <a:bodyPr/>
                    <a:lstStyle/>
                    <a:p>
                      <a:pPr marL="33338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EFFFE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seat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33338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EFFFE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Number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1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999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999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999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999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449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999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829" name="Text Box 1"/>
          <p:cNvSpPr txBox="1">
            <a:spLocks noChangeArrowheads="1"/>
          </p:cNvSpPr>
          <p:nvPr/>
        </p:nvSpPr>
        <p:spPr bwMode="auto">
          <a:xfrm>
            <a:off x="2538413" y="654050"/>
            <a:ext cx="2001837" cy="290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83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72831" name="Rectangle 4"/>
          <p:cNvSpPr>
            <a:spLocks noChangeArrowheads="1"/>
          </p:cNvSpPr>
          <p:nvPr/>
        </p:nvSpPr>
        <p:spPr bwMode="auto">
          <a:xfrm>
            <a:off x="2057400" y="4419600"/>
            <a:ext cx="39735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b="1">
                <a:solidFill>
                  <a:srgbClr val="0071BB"/>
                </a:solidFill>
                <a:latin typeface="Times New Roman" pitchFamily="18" charset="0"/>
                <a:cs typeface="Times New Roman" pitchFamily="18" charset="0"/>
              </a:rPr>
              <a:t>Table 6  Test  data  for the cancel command</a:t>
            </a:r>
            <a:endParaRPr lang="en-US" sz="1600" b="1"/>
          </a:p>
        </p:txBody>
      </p:sp>
      <p:sp>
        <p:nvSpPr>
          <p:cNvPr id="72832" name="Date Placeholder 3"/>
          <p:cNvSpPr txBox="1">
            <a:spLocks/>
          </p:cNvSpPr>
          <p:nvPr/>
        </p:nvSpPr>
        <p:spPr bwMode="auto">
          <a:xfrm>
            <a:off x="152400" y="6457950"/>
            <a:ext cx="2514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solidFill>
                  <a:srgbClr val="FFC000"/>
                </a:solidFill>
                <a:latin typeface="Book Antiqua" pitchFamily="18" charset="0"/>
              </a:rPr>
              <a:t>Dr. Hussien M. Sharaf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762000"/>
            <a:ext cx="8991600" cy="5105400"/>
          </a:xfrm>
        </p:spPr>
        <p:txBody>
          <a:bodyPr>
            <a:noAutofit/>
          </a:bodyPr>
          <a:lstStyle/>
          <a:p>
            <a:pPr marL="566928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b="1" u="sng" dirty="0">
                <a:solidFill>
                  <a:srgbClr val="FF0000"/>
                </a:solidFill>
              </a:rPr>
              <a:t>Basis-path testing technique 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/>
              <a:t>Based on the </a:t>
            </a:r>
            <a:r>
              <a:rPr lang="en-US" sz="2400" dirty="0" err="1"/>
              <a:t>cyclomatic</a:t>
            </a:r>
            <a:r>
              <a:rPr lang="en-US" sz="2400" dirty="0"/>
              <a:t>-complexity metric which ensures that all reachable statements in a method are tested at least once. 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How to do it?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dirty="0"/>
              <a:t>Determine the </a:t>
            </a:r>
            <a:r>
              <a:rPr lang="en-US" sz="2000" dirty="0" err="1"/>
              <a:t>cyclomatic</a:t>
            </a:r>
            <a:r>
              <a:rPr lang="en-US" sz="2000" dirty="0"/>
              <a:t> complexity of the flow.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dirty="0"/>
              <a:t>Count the number of independent paths.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dirty="0"/>
              <a:t>Prepare test cases that will force execution of each path in the basis set.</a:t>
            </a:r>
          </a:p>
          <a:p>
            <a:pPr marL="566928" indent="-457200" fontAlgn="auto"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en-US" sz="2800" b="1" u="sng" dirty="0">
                <a:solidFill>
                  <a:srgbClr val="FF0000"/>
                </a:solidFill>
              </a:rPr>
              <a:t>Loop testing technique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b="1" dirty="0"/>
              <a:t>In Java, there are only three ways in which loops can occur as follows, where each has a different testing strategy: </a:t>
            </a:r>
            <a:endParaRPr lang="en-US" sz="2400" dirty="0"/>
          </a:p>
          <a:p>
            <a:pPr marL="850392" lvl="1" indent="-457200" fontAlgn="auto">
              <a:spcBef>
                <a:spcPts val="324"/>
              </a:spcBef>
              <a:spcAft>
                <a:spcPts val="0"/>
              </a:spcAft>
              <a:buFont typeface="+mj-lt"/>
              <a:buAutoNum type="alphaLcPeriod"/>
              <a:defRPr/>
            </a:pPr>
            <a:r>
              <a:rPr lang="en-US" sz="2000" dirty="0"/>
              <a:t>simple loops, </a:t>
            </a:r>
          </a:p>
          <a:p>
            <a:pPr marL="850392" lvl="1" indent="-457200" fontAlgn="auto">
              <a:spcBef>
                <a:spcPts val="324"/>
              </a:spcBef>
              <a:spcAft>
                <a:spcPts val="0"/>
              </a:spcAft>
              <a:buFont typeface="+mj-lt"/>
              <a:buAutoNum type="alphaLcPeriod"/>
              <a:defRPr/>
            </a:pPr>
            <a:r>
              <a:rPr lang="en-US" sz="2000" dirty="0"/>
              <a:t>nested loops </a:t>
            </a:r>
          </a:p>
          <a:p>
            <a:pPr marL="850392" lvl="1" indent="-457200" fontAlgn="auto">
              <a:spcBef>
                <a:spcPts val="324"/>
              </a:spcBef>
              <a:spcAft>
                <a:spcPts val="0"/>
              </a:spcAft>
              <a:buFont typeface="+mj-lt"/>
              <a:buAutoNum type="alphaLcPeriod"/>
              <a:defRPr/>
            </a:pPr>
            <a:r>
              <a:rPr lang="en-US" sz="2000" dirty="0"/>
              <a:t>and concatenated loops. 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6096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White box testing techniques </a:t>
            </a: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153400" y="6477000"/>
            <a:ext cx="758825" cy="247650"/>
          </a:xfrm>
          <a:prstGeom prst="rect">
            <a:avLst/>
          </a:prstGeom>
        </p:spPr>
        <p:txBody>
          <a:bodyPr/>
          <a:lstStyle/>
          <a:p>
            <a:pPr algn="r"/>
            <a:fld id="{EBFA9476-9466-482A-A062-8A85A8E1A5C8}" type="slidenum">
              <a:rPr lang="ar-SA" sz="1600">
                <a:solidFill>
                  <a:srgbClr val="151515"/>
                </a:solidFill>
                <a:latin typeface="Book Antiqua" pitchFamily="18" charset="0"/>
              </a:rPr>
              <a:pPr algn="r"/>
              <a:t>19</a:t>
            </a:fld>
            <a:endParaRPr lang="en-US" sz="1600">
              <a:solidFill>
                <a:srgbClr val="151515"/>
              </a:solidFill>
              <a:latin typeface="Book Antiqua" pitchFamily="18" charset="0"/>
            </a:endParaRPr>
          </a:p>
        </p:txBody>
      </p:sp>
      <p:sp>
        <p:nvSpPr>
          <p:cNvPr id="7373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7373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73734" name="Date Placeholder 3"/>
          <p:cNvSpPr txBox="1">
            <a:spLocks/>
          </p:cNvSpPr>
          <p:nvPr/>
        </p:nvSpPr>
        <p:spPr bwMode="auto">
          <a:xfrm>
            <a:off x="152400" y="6457950"/>
            <a:ext cx="2514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solidFill>
                  <a:srgbClr val="FFC000"/>
                </a:solidFill>
                <a:latin typeface="Book Antiqua" pitchFamily="18" charset="0"/>
              </a:rPr>
              <a:t>Dr. Hussien M. Sharaf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685800"/>
            <a:ext cx="9067800" cy="5486400"/>
          </a:xfrm>
        </p:spPr>
        <p:txBody>
          <a:bodyPr>
            <a:no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>
                <a:solidFill>
                  <a:srgbClr val="FF0000"/>
                </a:solidFill>
              </a:rPr>
              <a:t>Complexity</a:t>
            </a:r>
            <a:r>
              <a:rPr lang="en-US" sz="2000" b="1" dirty="0"/>
              <a:t> means structural complexity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how complicated the program code is</a:t>
            </a:r>
            <a:r>
              <a:rPr lang="en-US" sz="2000" dirty="0"/>
              <a:t>, and not </a:t>
            </a:r>
            <a:r>
              <a:rPr lang="en-US" sz="2000" b="1" dirty="0"/>
              <a:t>execution complexity</a:t>
            </a:r>
            <a:r>
              <a:rPr lang="en-US" sz="2000" dirty="0"/>
              <a:t>, how much time/memory is required to run the program.</a:t>
            </a:r>
          </a:p>
          <a:p>
            <a:pPr marL="457200" indent="-28575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/>
              <a:t>Complexity could be measure by </a:t>
            </a:r>
            <a:r>
              <a:rPr lang="en-US" sz="2000" b="1" u="sng" dirty="0"/>
              <a:t>two</a:t>
            </a:r>
            <a:r>
              <a:rPr lang="en-US" sz="2000" b="1" dirty="0"/>
              <a:t> approaches:</a:t>
            </a:r>
            <a:endParaRPr lang="en-US" sz="2000" dirty="0"/>
          </a:p>
          <a:p>
            <a:pPr marL="857250" indent="-400050" fontAlgn="auto">
              <a:spcAft>
                <a:spcPts val="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US" sz="2000" b="1" dirty="0">
                <a:solidFill>
                  <a:srgbClr val="FF0000"/>
                </a:solidFill>
              </a:rPr>
              <a:t>Lines-of-code metric (LOC):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by counting the number of lines in a piece of code. More lines implies more errors.</a:t>
            </a:r>
          </a:p>
          <a:p>
            <a:pPr marL="857250" indent="-400050" fontAlgn="auto">
              <a:spcAft>
                <a:spcPts val="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US" sz="2000" b="1" dirty="0">
                <a:solidFill>
                  <a:srgbClr val="FF0000"/>
                </a:solidFill>
              </a:rPr>
              <a:t>McCabe’s </a:t>
            </a:r>
            <a:r>
              <a:rPr lang="en-US" sz="2000" b="1" dirty="0" err="1">
                <a:solidFill>
                  <a:srgbClr val="FF0000"/>
                </a:solidFill>
              </a:rPr>
              <a:t>cyclomatic</a:t>
            </a:r>
            <a:r>
              <a:rPr lang="en-US" sz="2000" b="1" dirty="0">
                <a:solidFill>
                  <a:srgbClr val="FF0000"/>
                </a:solidFill>
              </a:rPr>
              <a:t>-complexity metric</a:t>
            </a:r>
            <a:r>
              <a:rPr lang="en-US" sz="2000" b="1" dirty="0"/>
              <a:t>: </a:t>
            </a:r>
          </a:p>
          <a:p>
            <a:pPr marL="630936" lvl="2" indent="0" fontAlgn="auto">
              <a:spcAft>
                <a:spcPts val="0"/>
              </a:spcAft>
              <a:buNone/>
              <a:defRPr/>
            </a:pPr>
            <a:r>
              <a:rPr lang="en-US" sz="2000" dirty="0"/>
              <a:t>measures the complexity of method by counting number of independent paths in method.</a:t>
            </a:r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sz="2000" dirty="0">
                <a:solidFill>
                  <a:srgbClr val="FF0000"/>
                </a:solidFill>
              </a:rPr>
              <a:t>number of independent paths = number of decision points</a:t>
            </a:r>
            <a:r>
              <a:rPr lang="en-US" sz="2000" dirty="0"/>
              <a:t>, each one of the following add 1 to </a:t>
            </a:r>
            <a:r>
              <a:rPr lang="en-US" sz="2000" dirty="0" err="1"/>
              <a:t>scyclomatic</a:t>
            </a:r>
            <a:r>
              <a:rPr lang="en-US" sz="2000" dirty="0"/>
              <a:t> complexity, start counting from 1:</a:t>
            </a:r>
          </a:p>
          <a:p>
            <a:pPr lvl="3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sz="2000" dirty="0"/>
              <a:t>Regarding if; each &amp;&amp; or || adds one</a:t>
            </a:r>
          </a:p>
          <a:p>
            <a:pPr lvl="3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sz="2000" dirty="0"/>
              <a:t>(while, do while, for) loops, </a:t>
            </a:r>
          </a:p>
          <a:p>
            <a:pPr lvl="3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sz="2000" dirty="0"/>
              <a:t>Regarding Switch, for each non-default case test, </a:t>
            </a:r>
          </a:p>
          <a:p>
            <a:pPr lvl="3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sz="2000" dirty="0"/>
              <a:t>Regarding Try, for each catch block but not the final block, </a:t>
            </a:r>
          </a:p>
          <a:p>
            <a:pPr marL="914400" indent="-457200" fontAlgn="auto">
              <a:spcAft>
                <a:spcPts val="0"/>
              </a:spcAft>
              <a:buClr>
                <a:srgbClr val="FF0000"/>
              </a:buClr>
              <a:buFont typeface="+mj-lt"/>
              <a:buAutoNum type="arabicPeriod" startAt="2"/>
              <a:defRPr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76200"/>
            <a:ext cx="8839200" cy="6096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Measuring system complexity</a:t>
            </a:r>
            <a:endParaRPr lang="en-US" sz="4400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153400" y="6477000"/>
            <a:ext cx="758825" cy="247650"/>
          </a:xfrm>
          <a:prstGeom prst="rect">
            <a:avLst/>
          </a:prstGeom>
        </p:spPr>
        <p:txBody>
          <a:bodyPr/>
          <a:lstStyle/>
          <a:p>
            <a:pPr algn="r"/>
            <a:fld id="{E9E64BC2-DA5A-4BC2-BE8D-9E2D8DB29AFF}" type="slidenum">
              <a:rPr lang="ar-SA" sz="1600">
                <a:solidFill>
                  <a:srgbClr val="151515"/>
                </a:solidFill>
                <a:latin typeface="Book Antiqua" pitchFamily="18" charset="0"/>
              </a:rPr>
              <a:pPr algn="r"/>
              <a:t>2</a:t>
            </a:fld>
            <a:endParaRPr lang="en-US" sz="1600">
              <a:solidFill>
                <a:srgbClr val="151515"/>
              </a:solidFill>
              <a:latin typeface="Book Antiqua" pitchFamily="18" charset="0"/>
            </a:endParaRPr>
          </a:p>
        </p:txBody>
      </p:sp>
      <p:sp>
        <p:nvSpPr>
          <p:cNvPr id="5427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54277" name="Date Placeholder 3"/>
          <p:cNvSpPr txBox="1">
            <a:spLocks/>
          </p:cNvSpPr>
          <p:nvPr/>
        </p:nvSpPr>
        <p:spPr bwMode="auto">
          <a:xfrm>
            <a:off x="152400" y="6457950"/>
            <a:ext cx="2514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solidFill>
                  <a:srgbClr val="FFC000"/>
                </a:solidFill>
                <a:latin typeface="Book Antiqua" pitchFamily="18" charset="0"/>
              </a:rPr>
              <a:t>Dr. Hussien M. Sharaf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Content Placeholder 1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5486400"/>
          </a:xfrm>
        </p:spPr>
        <p:txBody>
          <a:bodyPr/>
          <a:lstStyle/>
          <a:p>
            <a:endParaRPr lang="en-US" sz="3200" b="1"/>
          </a:p>
          <a:p>
            <a:endParaRPr lang="en-US" sz="3200" b="1"/>
          </a:p>
          <a:p>
            <a:endParaRPr lang="en-US" sz="3200" b="1"/>
          </a:p>
          <a:p>
            <a:r>
              <a:rPr lang="en-US" sz="3600" b="1">
                <a:solidFill>
                  <a:srgbClr val="FF0000"/>
                </a:solidFill>
              </a:rPr>
              <a:t>Test data </a:t>
            </a:r>
            <a:r>
              <a:rPr lang="en-US" sz="3200" b="1"/>
              <a:t>should be found for the following cases:</a:t>
            </a:r>
          </a:p>
          <a:p>
            <a:pPr lvl="1"/>
            <a:r>
              <a:rPr lang="en-US" sz="2800"/>
              <a:t>the loop is skipped entirely.</a:t>
            </a:r>
          </a:p>
          <a:p>
            <a:pPr lvl="1"/>
            <a:r>
              <a:rPr lang="en-US" sz="2800"/>
              <a:t>the loop is passed through exactly once;</a:t>
            </a:r>
          </a:p>
          <a:p>
            <a:pPr lvl="1"/>
            <a:r>
              <a:rPr lang="en-US" sz="2800"/>
              <a:t>the loop is passed through more than once. </a:t>
            </a:r>
          </a:p>
          <a:p>
            <a:pPr lvl="1"/>
            <a:r>
              <a:rPr lang="en-US" sz="2800"/>
              <a:t>the loop body to be executed the maximum n times.</a:t>
            </a:r>
          </a:p>
          <a:p>
            <a:pPr lvl="1">
              <a:buFont typeface="Verdana" pitchFamily="34" charset="0"/>
              <a:buNone/>
            </a:pPr>
            <a:endParaRPr lang="en-US" sz="28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6096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a. simple loops</a:t>
            </a: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153400" y="6477000"/>
            <a:ext cx="758825" cy="247650"/>
          </a:xfrm>
          <a:prstGeom prst="rect">
            <a:avLst/>
          </a:prstGeom>
        </p:spPr>
        <p:txBody>
          <a:bodyPr/>
          <a:lstStyle/>
          <a:p>
            <a:pPr algn="r"/>
            <a:fld id="{D37CD5C0-BA2B-4D3F-ABA8-16746D6A9E31}" type="slidenum">
              <a:rPr lang="ar-SA" sz="1600">
                <a:solidFill>
                  <a:srgbClr val="151515"/>
                </a:solidFill>
                <a:latin typeface="Book Antiqua" pitchFamily="18" charset="0"/>
              </a:rPr>
              <a:pPr algn="r"/>
              <a:t>20</a:t>
            </a:fld>
            <a:endParaRPr lang="en-US" sz="1600">
              <a:solidFill>
                <a:srgbClr val="151515"/>
              </a:solidFill>
              <a:latin typeface="Book Antiqua" pitchFamily="18" charset="0"/>
            </a:endParaRPr>
          </a:p>
        </p:txBody>
      </p:sp>
      <p:sp>
        <p:nvSpPr>
          <p:cNvPr id="7475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7475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pic>
        <p:nvPicPr>
          <p:cNvPr id="7475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975" y="942975"/>
            <a:ext cx="83280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9" name="Date Placeholder 3"/>
          <p:cNvSpPr txBox="1">
            <a:spLocks/>
          </p:cNvSpPr>
          <p:nvPr/>
        </p:nvSpPr>
        <p:spPr bwMode="auto">
          <a:xfrm>
            <a:off x="152400" y="6457950"/>
            <a:ext cx="2514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solidFill>
                  <a:srgbClr val="FFC000"/>
                </a:solidFill>
                <a:latin typeface="Book Antiqua" pitchFamily="18" charset="0"/>
              </a:rPr>
              <a:t>Dr. Hussien M. Sharaf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5486400"/>
          </a:xfrm>
        </p:spPr>
        <p:txBody>
          <a:bodyPr>
            <a:no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sz="3200" b="1" dirty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sz="3200" b="1" dirty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sz="3200" b="1" dirty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/>
              <a:t>Would generate unmanageable amounts of test data. 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b="1" dirty="0">
                <a:solidFill>
                  <a:srgbClr val="FF0000"/>
                </a:solidFill>
              </a:rPr>
              <a:t>To cut down the number of cases, The following approach can be used:</a:t>
            </a:r>
          </a:p>
          <a:p>
            <a:pPr marL="566928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/>
              <a:t>Start with the </a:t>
            </a:r>
            <a:r>
              <a:rPr lang="en-US" sz="2000" dirty="0">
                <a:solidFill>
                  <a:srgbClr val="FF0000"/>
                </a:solidFill>
              </a:rPr>
              <a:t>innermost loop</a:t>
            </a:r>
            <a:r>
              <a:rPr lang="en-US" sz="2000" dirty="0"/>
              <a:t>, set all other loop counter variables to their minimum values (in the case of the example, set </a:t>
            </a:r>
            <a:r>
              <a:rPr lang="en-US" sz="2000" dirty="0" err="1"/>
              <a:t>i</a:t>
            </a:r>
            <a:r>
              <a:rPr lang="en-US" sz="2000" dirty="0"/>
              <a:t> = 0 and j = 0 and change the limits of the outer and middle loops to </a:t>
            </a:r>
            <a:r>
              <a:rPr lang="en-US" sz="2000" dirty="0" err="1"/>
              <a:t>i</a:t>
            </a:r>
            <a:r>
              <a:rPr lang="en-US" sz="2000" dirty="0"/>
              <a:t> &lt;1 and j &lt; 1, respectively) and conduct a simple loop test on the whole loop.</a:t>
            </a:r>
          </a:p>
          <a:p>
            <a:pPr marL="566928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/>
              <a:t>Work outwards, and conduct a simple loop test on the next </a:t>
            </a:r>
            <a:r>
              <a:rPr lang="en-US" sz="2000" dirty="0">
                <a:solidFill>
                  <a:srgbClr val="FF0000"/>
                </a:solidFill>
              </a:rPr>
              <a:t>outermost loop</a:t>
            </a:r>
            <a:r>
              <a:rPr lang="en-US" sz="2000" dirty="0"/>
              <a:t>, while keeping all outer loops to ‘typical’ values (for the example, retain </a:t>
            </a:r>
            <a:r>
              <a:rPr lang="en-US" sz="2000" dirty="0" err="1"/>
              <a:t>i</a:t>
            </a:r>
            <a:r>
              <a:rPr lang="en-US" sz="2000" dirty="0"/>
              <a:t> = 0 and the limit on </a:t>
            </a:r>
            <a:r>
              <a:rPr lang="en-US" sz="2000" dirty="0" err="1"/>
              <a:t>i</a:t>
            </a:r>
            <a:r>
              <a:rPr lang="en-US" sz="2000" dirty="0"/>
              <a:t> of </a:t>
            </a:r>
            <a:r>
              <a:rPr lang="en-US" sz="2000" dirty="0" err="1"/>
              <a:t>i</a:t>
            </a:r>
            <a:r>
              <a:rPr lang="en-US" sz="2000" dirty="0"/>
              <a:t> &lt; 1). </a:t>
            </a:r>
          </a:p>
          <a:p>
            <a:pPr marL="566928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/>
              <a:t>Repeat step 2 until all loops are tested.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sz="2800" dirty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6096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b. nested loops </a:t>
            </a: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153400" y="6477000"/>
            <a:ext cx="758825" cy="247650"/>
          </a:xfrm>
          <a:prstGeom prst="rect">
            <a:avLst/>
          </a:prstGeom>
        </p:spPr>
        <p:txBody>
          <a:bodyPr/>
          <a:lstStyle/>
          <a:p>
            <a:pPr algn="r"/>
            <a:fld id="{3870767D-92DF-454E-A718-EC1F67DBE1E3}" type="slidenum">
              <a:rPr lang="ar-SA" sz="1600">
                <a:solidFill>
                  <a:srgbClr val="151515"/>
                </a:solidFill>
                <a:latin typeface="Book Antiqua" pitchFamily="18" charset="0"/>
              </a:rPr>
              <a:pPr algn="r"/>
              <a:t>21</a:t>
            </a:fld>
            <a:endParaRPr lang="en-US" sz="1600">
              <a:solidFill>
                <a:srgbClr val="151515"/>
              </a:solidFill>
              <a:latin typeface="Book Antiqua" pitchFamily="18" charset="0"/>
            </a:endParaRPr>
          </a:p>
        </p:txBody>
      </p:sp>
      <p:sp>
        <p:nvSpPr>
          <p:cNvPr id="7578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7578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pic>
        <p:nvPicPr>
          <p:cNvPr id="7578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6938" y="533400"/>
            <a:ext cx="611346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3" name="Date Placeholder 3"/>
          <p:cNvSpPr txBox="1">
            <a:spLocks/>
          </p:cNvSpPr>
          <p:nvPr/>
        </p:nvSpPr>
        <p:spPr bwMode="auto">
          <a:xfrm>
            <a:off x="152400" y="6457950"/>
            <a:ext cx="2514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solidFill>
                  <a:srgbClr val="FFC000"/>
                </a:solidFill>
                <a:latin typeface="Book Antiqua" pitchFamily="18" charset="0"/>
              </a:rPr>
              <a:t>Dr. Hussien M. Sharaf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Content Placeholder 1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5486400"/>
          </a:xfrm>
        </p:spPr>
        <p:txBody>
          <a:bodyPr/>
          <a:lstStyle/>
          <a:p>
            <a:endParaRPr lang="en-US" sz="3200" b="1"/>
          </a:p>
          <a:p>
            <a:endParaRPr lang="en-US" sz="3200" b="1"/>
          </a:p>
          <a:p>
            <a:endParaRPr lang="en-US" sz="2400" b="1"/>
          </a:p>
          <a:p>
            <a:r>
              <a:rPr lang="en-US" sz="2400" b="1"/>
              <a:t>Sequential simple loop tests: </a:t>
            </a:r>
            <a:r>
              <a:rPr lang="en-US" sz="2400"/>
              <a:t>can be used to test each one separately</a:t>
            </a:r>
          </a:p>
          <a:p>
            <a:endParaRPr lang="en-US" sz="2400" b="1"/>
          </a:p>
          <a:p>
            <a:endParaRPr lang="en-US" sz="2400" b="1"/>
          </a:p>
          <a:p>
            <a:endParaRPr lang="en-US" sz="2400" b="1"/>
          </a:p>
          <a:p>
            <a:endParaRPr lang="en-US" sz="2400" b="1">
              <a:cs typeface="Arial" charset="0"/>
            </a:endParaRPr>
          </a:p>
          <a:p>
            <a:r>
              <a:rPr lang="en-US" sz="2400" b="1">
                <a:cs typeface="Arial" charset="0"/>
              </a:rPr>
              <a:t>Nested loop testing: </a:t>
            </a:r>
            <a:r>
              <a:rPr lang="en-US" sz="2400">
                <a:cs typeface="Arial" charset="0"/>
              </a:rPr>
              <a:t>in case where a later loop uses the termination conditions of an earlier one as its starting values</a:t>
            </a:r>
          </a:p>
          <a:p>
            <a:endParaRPr lang="en-US" sz="2400" b="1"/>
          </a:p>
          <a:p>
            <a:endParaRPr lang="en-US" sz="3200" b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6096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c. Concatenated loops </a:t>
            </a: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153400" y="6477000"/>
            <a:ext cx="758825" cy="247650"/>
          </a:xfrm>
          <a:prstGeom prst="rect">
            <a:avLst/>
          </a:prstGeom>
        </p:spPr>
        <p:txBody>
          <a:bodyPr/>
          <a:lstStyle/>
          <a:p>
            <a:pPr algn="r"/>
            <a:fld id="{0ABF21A2-046D-42EE-9EE6-149D9108D31A}" type="slidenum">
              <a:rPr lang="ar-SA" sz="1600">
                <a:solidFill>
                  <a:srgbClr val="151515"/>
                </a:solidFill>
                <a:latin typeface="Book Antiqua" pitchFamily="18" charset="0"/>
              </a:rPr>
              <a:pPr algn="r"/>
              <a:t>22</a:t>
            </a:fld>
            <a:endParaRPr lang="en-US" sz="1600">
              <a:solidFill>
                <a:srgbClr val="151515"/>
              </a:solidFill>
              <a:latin typeface="Book Antiqua" pitchFamily="18" charset="0"/>
            </a:endParaRPr>
          </a:p>
        </p:txBody>
      </p:sp>
      <p:sp>
        <p:nvSpPr>
          <p:cNvPr id="7680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7680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pic>
        <p:nvPicPr>
          <p:cNvPr id="7680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762000"/>
            <a:ext cx="3062288" cy="1371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7680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124200"/>
            <a:ext cx="8275638" cy="1447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6808" name="Date Placeholder 3"/>
          <p:cNvSpPr txBox="1">
            <a:spLocks/>
          </p:cNvSpPr>
          <p:nvPr/>
        </p:nvSpPr>
        <p:spPr bwMode="auto">
          <a:xfrm>
            <a:off x="152400" y="6457950"/>
            <a:ext cx="2514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solidFill>
                  <a:srgbClr val="FFC000"/>
                </a:solidFill>
                <a:latin typeface="Book Antiqua" pitchFamily="18" charset="0"/>
              </a:rPr>
              <a:t>Dr. Hussien M. Sharaf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Content Placeholder 1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5486400"/>
          </a:xfrm>
        </p:spPr>
        <p:txBody>
          <a:bodyPr/>
          <a:lstStyle/>
          <a:p>
            <a:r>
              <a:rPr lang="en-US" sz="2800" b="1">
                <a:solidFill>
                  <a:srgbClr val="FF0000"/>
                </a:solidFill>
              </a:rPr>
              <a:t>Problems with black box testing</a:t>
            </a:r>
            <a:endParaRPr lang="en-US" sz="2800">
              <a:solidFill>
                <a:srgbClr val="FF0000"/>
              </a:solidFill>
            </a:endParaRPr>
          </a:p>
          <a:p>
            <a:pPr lvl="1"/>
            <a:r>
              <a:rPr lang="en-US" sz="2400"/>
              <a:t>Results indicate poor coverage levels when a black-box testing strategy alone is pursued.</a:t>
            </a:r>
          </a:p>
          <a:p>
            <a:pPr lvl="1"/>
            <a:r>
              <a:rPr lang="en-US" sz="2400"/>
              <a:t>A major inadequacy of black-box testing is revealed if a tested method’s operation depends for its behavior on the internal state of an object.</a:t>
            </a:r>
          </a:p>
          <a:p>
            <a:r>
              <a:rPr lang="en-US" sz="2800" b="1">
                <a:solidFill>
                  <a:srgbClr val="FF0000"/>
                </a:solidFill>
              </a:rPr>
              <a:t>Problems with white-box testing</a:t>
            </a:r>
            <a:endParaRPr lang="en-US" sz="2800">
              <a:solidFill>
                <a:srgbClr val="FF0000"/>
              </a:solidFill>
            </a:endParaRPr>
          </a:p>
          <a:p>
            <a:pPr lvl="1"/>
            <a:r>
              <a:rPr lang="en-US" sz="2400"/>
              <a:t>The main problem is that white-box testing alone, by concentrating on the code of an implementation, may not reveal customer requirements that have been omitted in an implementation.</a:t>
            </a:r>
          </a:p>
          <a:p>
            <a:r>
              <a:rPr lang="en-US" sz="2800" b="1">
                <a:solidFill>
                  <a:srgbClr val="FF0000"/>
                </a:solidFill>
              </a:rPr>
              <a:t>In general, the solution is to combine black-box and white-box testings.</a:t>
            </a:r>
          </a:p>
          <a:p>
            <a:pPr lvl="1"/>
            <a:endParaRPr lang="en-US" sz="2800" b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096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Problems in Testing Techniques</a:t>
            </a: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153400" y="6477000"/>
            <a:ext cx="758825" cy="247650"/>
          </a:xfrm>
          <a:prstGeom prst="rect">
            <a:avLst/>
          </a:prstGeom>
        </p:spPr>
        <p:txBody>
          <a:bodyPr/>
          <a:lstStyle/>
          <a:p>
            <a:pPr algn="r"/>
            <a:fld id="{B0BECFD3-3609-4F4D-AB9B-45B804B31826}" type="slidenum">
              <a:rPr lang="ar-SA" sz="1600">
                <a:solidFill>
                  <a:srgbClr val="151515"/>
                </a:solidFill>
                <a:latin typeface="Book Antiqua" pitchFamily="18" charset="0"/>
              </a:rPr>
              <a:pPr algn="r"/>
              <a:t>23</a:t>
            </a:fld>
            <a:endParaRPr lang="en-US" sz="1600">
              <a:solidFill>
                <a:srgbClr val="151515"/>
              </a:solidFill>
              <a:latin typeface="Book Antiqua" pitchFamily="18" charset="0"/>
            </a:endParaRPr>
          </a:p>
        </p:txBody>
      </p:sp>
      <p:sp>
        <p:nvSpPr>
          <p:cNvPr id="7782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7782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77830" name="Date Placeholder 3"/>
          <p:cNvSpPr txBox="1">
            <a:spLocks/>
          </p:cNvSpPr>
          <p:nvPr/>
        </p:nvSpPr>
        <p:spPr bwMode="auto">
          <a:xfrm>
            <a:off x="152400" y="6457950"/>
            <a:ext cx="2514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solidFill>
                  <a:srgbClr val="FFC000"/>
                </a:solidFill>
                <a:latin typeface="Book Antiqua" pitchFamily="18" charset="0"/>
              </a:rPr>
              <a:t>Dr. Hussien M. Sharaf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143000"/>
            <a:ext cx="5257800" cy="4953000"/>
          </a:xfrm>
        </p:spPr>
        <p:txBody>
          <a:bodyPr>
            <a:no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b="1" dirty="0"/>
              <a:t>Consider the following graph that represents a program, where  the letters  a through l represent statements in the program: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b="1" dirty="0"/>
              <a:t>To compute the metric,  we </a:t>
            </a:r>
            <a:r>
              <a:rPr lang="en-US" sz="2400" b="1" dirty="0" err="1"/>
              <a:t>ﬁnd</a:t>
            </a:r>
            <a:r>
              <a:rPr lang="en-US" sz="2400" b="1" dirty="0"/>
              <a:t> the number  of independent paths.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b="1" dirty="0">
                <a:solidFill>
                  <a:srgbClr val="FF0000"/>
                </a:solidFill>
              </a:rPr>
              <a:t>There  are  4 independent paths : </a:t>
            </a:r>
            <a:r>
              <a:rPr lang="en-US" sz="2400" b="1" dirty="0" err="1">
                <a:solidFill>
                  <a:srgbClr val="FF0000"/>
                </a:solidFill>
              </a:rPr>
              <a:t>abdhk</a:t>
            </a:r>
            <a:r>
              <a:rPr lang="en-US" sz="2400" b="1" dirty="0">
                <a:solidFill>
                  <a:srgbClr val="FF0000"/>
                </a:solidFill>
              </a:rPr>
              <a:t>, </a:t>
            </a:r>
            <a:r>
              <a:rPr lang="en-US" sz="2400" b="1" dirty="0" err="1">
                <a:solidFill>
                  <a:srgbClr val="FF0000"/>
                </a:solidFill>
              </a:rPr>
              <a:t>abeik</a:t>
            </a:r>
            <a:r>
              <a:rPr lang="en-US" sz="2400" b="1" dirty="0">
                <a:solidFill>
                  <a:srgbClr val="FF0000"/>
                </a:solidFill>
              </a:rPr>
              <a:t>,  </a:t>
            </a:r>
            <a:r>
              <a:rPr lang="en-US" sz="2400" b="1" dirty="0" err="1">
                <a:solidFill>
                  <a:srgbClr val="FF0000"/>
                </a:solidFill>
              </a:rPr>
              <a:t>acfjl</a:t>
            </a:r>
            <a:r>
              <a:rPr lang="en-US" sz="2400" b="1" dirty="0">
                <a:solidFill>
                  <a:srgbClr val="FF0000"/>
                </a:solidFill>
              </a:rPr>
              <a:t>, </a:t>
            </a:r>
            <a:r>
              <a:rPr lang="en-US" sz="2400" b="1" dirty="0" err="1">
                <a:solidFill>
                  <a:srgbClr val="FF0000"/>
                </a:solidFill>
              </a:rPr>
              <a:t>acfgfjl</a:t>
            </a:r>
            <a:r>
              <a:rPr lang="en-US" sz="2400" b="1" dirty="0">
                <a:solidFill>
                  <a:srgbClr val="FF0000"/>
                </a:solidFill>
              </a:rPr>
              <a:t>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sz="2400" b="1" dirty="0"/>
          </a:p>
          <a:p>
            <a:pPr marL="914400" indent="-457200" fontAlgn="auto">
              <a:spcAft>
                <a:spcPts val="0"/>
              </a:spcAft>
              <a:buClr>
                <a:srgbClr val="FF0000"/>
              </a:buClr>
              <a:buFont typeface="+mj-lt"/>
              <a:buAutoNum type="arabicPeriod" startAt="2"/>
              <a:defRPr/>
            </a:pPr>
            <a:endParaRPr lang="en-US" sz="2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096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Measuring system complexity</a:t>
            </a:r>
            <a:endParaRPr lang="en-US" sz="4400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153400" y="6477000"/>
            <a:ext cx="758825" cy="247650"/>
          </a:xfrm>
          <a:prstGeom prst="rect">
            <a:avLst/>
          </a:prstGeom>
        </p:spPr>
        <p:txBody>
          <a:bodyPr/>
          <a:lstStyle/>
          <a:p>
            <a:pPr algn="r"/>
            <a:fld id="{635F61E2-4747-44AD-8F14-BA77CC4AB44C}" type="slidenum">
              <a:rPr lang="ar-SA" sz="1600">
                <a:solidFill>
                  <a:srgbClr val="151515"/>
                </a:solidFill>
                <a:latin typeface="Book Antiqua" pitchFamily="18" charset="0"/>
              </a:rPr>
              <a:pPr algn="r"/>
              <a:t>3</a:t>
            </a:fld>
            <a:endParaRPr lang="en-US" sz="1600">
              <a:solidFill>
                <a:srgbClr val="151515"/>
              </a:solidFill>
              <a:latin typeface="Book Antiqua" pitchFamily="18" charset="0"/>
            </a:endParaRPr>
          </a:p>
        </p:txBody>
      </p:sp>
      <p:sp>
        <p:nvSpPr>
          <p:cNvPr id="5530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pic>
        <p:nvPicPr>
          <p:cNvPr id="5530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1066800"/>
            <a:ext cx="3505200" cy="373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2" name="Rectangle 7"/>
          <p:cNvSpPr>
            <a:spLocks noChangeArrowheads="1"/>
          </p:cNvSpPr>
          <p:nvPr/>
        </p:nvSpPr>
        <p:spPr bwMode="auto">
          <a:xfrm>
            <a:off x="5181600" y="4876800"/>
            <a:ext cx="37290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b="1">
                <a:solidFill>
                  <a:srgbClr val="1A1C1F"/>
                </a:solidFill>
                <a:latin typeface="Times New Roman" pitchFamily="18" charset="0"/>
                <a:cs typeface="Times New Roman" pitchFamily="18" charset="0"/>
              </a:rPr>
              <a:t>Figure 5  Computing  independent paths</a:t>
            </a:r>
            <a:endParaRPr lang="en-US" sz="1600" b="1"/>
          </a:p>
        </p:txBody>
      </p:sp>
      <p:sp>
        <p:nvSpPr>
          <p:cNvPr id="55303" name="Date Placeholder 3"/>
          <p:cNvSpPr txBox="1">
            <a:spLocks/>
          </p:cNvSpPr>
          <p:nvPr/>
        </p:nvSpPr>
        <p:spPr bwMode="auto">
          <a:xfrm>
            <a:off x="152400" y="6457950"/>
            <a:ext cx="2514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solidFill>
                  <a:srgbClr val="FFC000"/>
                </a:solidFill>
                <a:latin typeface="Book Antiqua" pitchFamily="18" charset="0"/>
              </a:rPr>
              <a:t>Dr. Hussien M. Sharaf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Content Placeholder 1"/>
          <p:cNvSpPr>
            <a:spLocks noGrp="1"/>
          </p:cNvSpPr>
          <p:nvPr>
            <p:ph idx="1"/>
          </p:nvPr>
        </p:nvSpPr>
        <p:spPr>
          <a:xfrm>
            <a:off x="76200" y="609600"/>
            <a:ext cx="9067800" cy="5486400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sz="2400" b="1" u="sng" dirty="0">
                <a:solidFill>
                  <a:srgbClr val="FF0000"/>
                </a:solidFill>
              </a:rPr>
              <a:t>SAQ 8 </a:t>
            </a:r>
          </a:p>
          <a:p>
            <a:r>
              <a:rPr lang="en-US" sz="2000" dirty="0"/>
              <a:t>Compare the complexities of the following two pieces of code using  the LOC and cyclomatic-complexity metrics. What conclusions can  you draw about the relative complexity  of the code? </a:t>
            </a:r>
          </a:p>
          <a:p>
            <a:pPr lvl="1">
              <a:buFont typeface="Verdana" pitchFamily="34" charset="0"/>
              <a:buNone/>
            </a:pPr>
            <a:r>
              <a:rPr lang="en-US" sz="1800" dirty="0"/>
              <a:t>Code A			Code B</a:t>
            </a:r>
          </a:p>
          <a:p>
            <a:pPr lvl="1">
              <a:buFont typeface="Verdana" pitchFamily="34" charset="0"/>
              <a:buNone/>
            </a:pPr>
            <a:r>
              <a:rPr lang="en-US" sz="1800" dirty="0"/>
              <a:t> </a:t>
            </a:r>
          </a:p>
          <a:p>
            <a:pPr lvl="1">
              <a:buFont typeface="Verdana" pitchFamily="34" charset="0"/>
              <a:buNone/>
            </a:pPr>
            <a:r>
              <a:rPr lang="en-US" sz="1800" dirty="0"/>
              <a:t>int </a:t>
            </a:r>
            <a:r>
              <a:rPr lang="en-US" sz="1800" dirty="0" err="1"/>
              <a:t>i</a:t>
            </a:r>
            <a:r>
              <a:rPr lang="en-US" sz="1800" dirty="0"/>
              <a:t> = 1;			int j = 0;</a:t>
            </a:r>
          </a:p>
          <a:p>
            <a:pPr lvl="1">
              <a:buFont typeface="Verdana" pitchFamily="34" charset="0"/>
              <a:buNone/>
            </a:pPr>
            <a:r>
              <a:rPr lang="en-US" sz="1800" dirty="0"/>
              <a:t>while (</a:t>
            </a:r>
            <a:r>
              <a:rPr lang="en-US" sz="1800" dirty="0" err="1"/>
              <a:t>i</a:t>
            </a:r>
            <a:r>
              <a:rPr lang="en-US" sz="1800" dirty="0"/>
              <a:t> &lt;= 5 ) { 		int </a:t>
            </a:r>
            <a:r>
              <a:rPr lang="en-US" sz="1800" dirty="0" err="1"/>
              <a:t>i</a:t>
            </a:r>
            <a:r>
              <a:rPr lang="en-US" sz="1800" dirty="0"/>
              <a:t> = 2;</a:t>
            </a:r>
          </a:p>
          <a:p>
            <a:pPr lvl="1">
              <a:buFont typeface="Verdana" pitchFamily="34" charset="0"/>
              <a:buNone/>
            </a:pPr>
            <a:r>
              <a:rPr lang="en-US" sz="1800" dirty="0"/>
              <a:t>	</a:t>
            </a:r>
            <a:r>
              <a:rPr lang="en-US" sz="1800" dirty="0" err="1"/>
              <a:t>playACard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);		j = </a:t>
            </a:r>
            <a:r>
              <a:rPr lang="en-US" sz="1800" dirty="0" err="1"/>
              <a:t>i</a:t>
            </a:r>
            <a:r>
              <a:rPr lang="en-US" sz="1800" dirty="0"/>
              <a:t>;</a:t>
            </a:r>
          </a:p>
          <a:p>
            <a:pPr lvl="1">
              <a:buFont typeface="Verdana" pitchFamily="34" charset="0"/>
              <a:buNone/>
            </a:pPr>
            <a:r>
              <a:rPr lang="en-US" sz="1800" dirty="0"/>
              <a:t>	if (</a:t>
            </a:r>
            <a:r>
              <a:rPr lang="en-US" sz="1800" dirty="0" err="1"/>
              <a:t>playerHasWon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))		j = j + </a:t>
            </a:r>
            <a:r>
              <a:rPr lang="en-US" sz="1800" dirty="0" err="1"/>
              <a:t>i</a:t>
            </a:r>
            <a:r>
              <a:rPr lang="en-US" sz="1800" dirty="0"/>
              <a:t>;</a:t>
            </a:r>
          </a:p>
          <a:p>
            <a:pPr lvl="1">
              <a:buFont typeface="Verdana" pitchFamily="34" charset="0"/>
              <a:buNone/>
            </a:pPr>
            <a:r>
              <a:rPr lang="en-US" sz="1800" dirty="0"/>
              <a:t>		break;			</a:t>
            </a:r>
            <a:r>
              <a:rPr lang="en-US" sz="1800" dirty="0" err="1"/>
              <a:t>j++</a:t>
            </a:r>
            <a:r>
              <a:rPr lang="en-US" sz="1800" dirty="0"/>
              <a:t>;</a:t>
            </a:r>
          </a:p>
          <a:p>
            <a:pPr lvl="1">
              <a:buFont typeface="Verdana" pitchFamily="34" charset="0"/>
              <a:buNone/>
            </a:pPr>
            <a:r>
              <a:rPr lang="en-US" sz="1800" dirty="0"/>
              <a:t>	</a:t>
            </a:r>
            <a:r>
              <a:rPr lang="en-US" sz="1800" dirty="0" err="1"/>
              <a:t>i</a:t>
            </a:r>
            <a:r>
              <a:rPr lang="en-US" sz="1800" dirty="0"/>
              <a:t>++ 			</a:t>
            </a:r>
            <a:r>
              <a:rPr lang="en-US" sz="1800" dirty="0" err="1"/>
              <a:t>System.out.println</a:t>
            </a:r>
            <a:r>
              <a:rPr lang="en-US" sz="1800" dirty="0"/>
              <a:t> ( j);</a:t>
            </a:r>
          </a:p>
          <a:p>
            <a:pPr lvl="1">
              <a:buFont typeface="Verdana" pitchFamily="34" charset="0"/>
              <a:buNone/>
            </a:pPr>
            <a:r>
              <a:rPr lang="en-US" sz="1800" dirty="0"/>
              <a:t>} 					</a:t>
            </a:r>
            <a:r>
              <a:rPr lang="en-US" sz="1800" dirty="0" err="1"/>
              <a:t>System.out.println</a:t>
            </a:r>
            <a:r>
              <a:rPr lang="en-US" sz="1800" dirty="0"/>
              <a:t> (</a:t>
            </a:r>
            <a:r>
              <a:rPr lang="en-US" sz="1800" dirty="0" err="1"/>
              <a:t>i</a:t>
            </a:r>
            <a:r>
              <a:rPr lang="en-US" sz="1800" dirty="0"/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096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Measuring system complexity</a:t>
            </a:r>
            <a:endParaRPr lang="en-US" sz="4400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153400" y="6477000"/>
            <a:ext cx="758825" cy="247650"/>
          </a:xfrm>
          <a:prstGeom prst="rect">
            <a:avLst/>
          </a:prstGeom>
        </p:spPr>
        <p:txBody>
          <a:bodyPr/>
          <a:lstStyle/>
          <a:p>
            <a:pPr algn="r"/>
            <a:fld id="{BE3D5624-821E-4A1B-B982-0387566447A4}" type="slidenum">
              <a:rPr lang="ar-SA" sz="1600">
                <a:solidFill>
                  <a:srgbClr val="151515"/>
                </a:solidFill>
                <a:latin typeface="Book Antiqua" pitchFamily="18" charset="0"/>
              </a:rPr>
              <a:pPr algn="r"/>
              <a:t>4</a:t>
            </a:fld>
            <a:endParaRPr lang="en-US" sz="1600">
              <a:solidFill>
                <a:srgbClr val="151515"/>
              </a:solidFill>
              <a:latin typeface="Book Antiqua" pitchFamily="18" charset="0"/>
            </a:endParaRPr>
          </a:p>
        </p:txBody>
      </p:sp>
      <p:sp>
        <p:nvSpPr>
          <p:cNvPr id="56324" name="Rectangle 5"/>
          <p:cNvSpPr>
            <a:spLocks noChangeArrowheads="1"/>
          </p:cNvSpPr>
          <p:nvPr/>
        </p:nvSpPr>
        <p:spPr bwMode="auto">
          <a:xfrm>
            <a:off x="0" y="0"/>
            <a:ext cx="184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2000">
              <a:latin typeface="Book Antiqua" pitchFamily="18" charset="0"/>
            </a:endParaRPr>
          </a:p>
        </p:txBody>
      </p:sp>
      <p:sp>
        <p:nvSpPr>
          <p:cNvPr id="56325" name="Date Placeholder 3"/>
          <p:cNvSpPr txBox="1">
            <a:spLocks/>
          </p:cNvSpPr>
          <p:nvPr/>
        </p:nvSpPr>
        <p:spPr bwMode="auto">
          <a:xfrm>
            <a:off x="152400" y="6457950"/>
            <a:ext cx="2514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solidFill>
                  <a:srgbClr val="FFC000"/>
                </a:solidFill>
                <a:latin typeface="Book Antiqua" pitchFamily="18" charset="0"/>
              </a:rPr>
              <a:t>Dr. Hussien M. Sharaf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Content Placeholder 1"/>
          <p:cNvSpPr>
            <a:spLocks noGrp="1"/>
          </p:cNvSpPr>
          <p:nvPr>
            <p:ph idx="1"/>
          </p:nvPr>
        </p:nvSpPr>
        <p:spPr>
          <a:xfrm>
            <a:off x="76200" y="609600"/>
            <a:ext cx="9067800" cy="5486400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sz="2400" b="1" u="sng">
                <a:solidFill>
                  <a:srgbClr val="FF0000"/>
                </a:solidFill>
              </a:rPr>
              <a:t>ANSWER</a:t>
            </a:r>
            <a:r>
              <a:rPr lang="en-US" sz="2400"/>
              <a:t>............................................................................................</a:t>
            </a:r>
          </a:p>
          <a:p>
            <a:r>
              <a:rPr lang="en-US" sz="2400"/>
              <a:t>Each  piece  of code has 7 lines.  </a:t>
            </a:r>
          </a:p>
          <a:p>
            <a:r>
              <a:rPr lang="en-US" sz="2400">
                <a:solidFill>
                  <a:srgbClr val="FF0000"/>
                </a:solidFill>
              </a:rPr>
              <a:t>The complexity according to the LOC metric is therefore the same</a:t>
            </a:r>
            <a:r>
              <a:rPr lang="en-US" sz="2400"/>
              <a:t>. </a:t>
            </a:r>
          </a:p>
          <a:p>
            <a:r>
              <a:rPr lang="en-US" sz="2400">
                <a:solidFill>
                  <a:srgbClr val="FF0000"/>
                </a:solidFill>
              </a:rPr>
              <a:t>Code A has  cyclomatic  complexity  3.</a:t>
            </a:r>
          </a:p>
          <a:p>
            <a:r>
              <a:rPr lang="en-US" sz="2400">
                <a:solidFill>
                  <a:srgbClr val="FF0000"/>
                </a:solidFill>
              </a:rPr>
              <a:t>Code B has cyclomatic complexity  1. </a:t>
            </a:r>
          </a:p>
          <a:p>
            <a:r>
              <a:rPr lang="en-US" sz="2400"/>
              <a:t>Code A is the more  complex  of the two. This supports an intuitive view that the structure of code A appears more  complex  than that of code B.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096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Measuring system complexity</a:t>
            </a:r>
            <a:endParaRPr lang="en-US" sz="4400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153400" y="6477000"/>
            <a:ext cx="758825" cy="247650"/>
          </a:xfrm>
          <a:prstGeom prst="rect">
            <a:avLst/>
          </a:prstGeom>
        </p:spPr>
        <p:txBody>
          <a:bodyPr/>
          <a:lstStyle/>
          <a:p>
            <a:pPr algn="r"/>
            <a:fld id="{48848FDA-AD48-405A-8548-660AA7CBDC94}" type="slidenum">
              <a:rPr lang="ar-SA" sz="1600">
                <a:solidFill>
                  <a:srgbClr val="151515"/>
                </a:solidFill>
                <a:latin typeface="Book Antiqua" pitchFamily="18" charset="0"/>
              </a:rPr>
              <a:pPr algn="r"/>
              <a:t>5</a:t>
            </a:fld>
            <a:endParaRPr lang="en-US" sz="1600">
              <a:solidFill>
                <a:srgbClr val="151515"/>
              </a:solidFill>
              <a:latin typeface="Book Antiqua" pitchFamily="18" charset="0"/>
            </a:endParaRPr>
          </a:p>
        </p:txBody>
      </p:sp>
      <p:sp>
        <p:nvSpPr>
          <p:cNvPr id="57348" name="Rectangle 5"/>
          <p:cNvSpPr>
            <a:spLocks noChangeArrowheads="1"/>
          </p:cNvSpPr>
          <p:nvPr/>
        </p:nvSpPr>
        <p:spPr bwMode="auto">
          <a:xfrm>
            <a:off x="0" y="0"/>
            <a:ext cx="184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2000">
              <a:latin typeface="Book Antiqua" pitchFamily="18" charset="0"/>
            </a:endParaRPr>
          </a:p>
        </p:txBody>
      </p:sp>
      <p:sp>
        <p:nvSpPr>
          <p:cNvPr id="57349" name="Date Placeholder 3"/>
          <p:cNvSpPr txBox="1">
            <a:spLocks/>
          </p:cNvSpPr>
          <p:nvPr/>
        </p:nvSpPr>
        <p:spPr bwMode="auto">
          <a:xfrm>
            <a:off x="152400" y="6457950"/>
            <a:ext cx="2514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solidFill>
                  <a:srgbClr val="FFC000"/>
                </a:solidFill>
                <a:latin typeface="Book Antiqua" pitchFamily="18" charset="0"/>
              </a:rPr>
              <a:t>Dr. Hussien M. Sharaf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5486400"/>
          </a:xfrm>
        </p:spPr>
        <p:txBody>
          <a:bodyPr>
            <a:no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3200" b="1" dirty="0"/>
              <a:t>Object-oriented systems require two levels of complexity metric: </a:t>
            </a:r>
            <a:endParaRPr lang="en-US" sz="3200" dirty="0"/>
          </a:p>
          <a:p>
            <a:pPr marL="907542" lvl="1" indent="-514350" fontAlgn="auto">
              <a:spcBef>
                <a:spcPts val="324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dirty="0"/>
              <a:t>one to measure method complexity, </a:t>
            </a:r>
          </a:p>
          <a:p>
            <a:pPr marL="907542" lvl="1" indent="-514350" fontAlgn="auto">
              <a:spcBef>
                <a:spcPts val="324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dirty="0"/>
              <a:t>the other to measure the complexity of the class structure.</a:t>
            </a:r>
            <a:endParaRPr lang="en-US" sz="3200" dirty="0"/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3200" b="1" u="sng" dirty="0">
                <a:solidFill>
                  <a:srgbClr val="FF0000"/>
                </a:solidFill>
              </a:rPr>
              <a:t>Object-Oriented Complexity metrics are:</a:t>
            </a:r>
            <a:endParaRPr lang="en-US" sz="3200" dirty="0">
              <a:solidFill>
                <a:srgbClr val="FF0000"/>
              </a:solidFill>
            </a:endParaRP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3200" b="1" dirty="0"/>
              <a:t>1. Depth-of-inheritance-tree (DIT) metric:</a:t>
            </a:r>
            <a:endParaRPr lang="en-US" sz="3200" dirty="0"/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3200" dirty="0"/>
              <a:t>	</a:t>
            </a:r>
            <a:r>
              <a:rPr lang="en-US" sz="3200" dirty="0">
                <a:solidFill>
                  <a:srgbClr val="FF0000"/>
                </a:solidFill>
              </a:rPr>
              <a:t>DIT is the largest number of hops through an object’s </a:t>
            </a:r>
            <a:r>
              <a:rPr lang="en-US" sz="3200" dirty="0" err="1">
                <a:solidFill>
                  <a:srgbClr val="FF0000"/>
                </a:solidFill>
              </a:rPr>
              <a:t>superclasses</a:t>
            </a:r>
            <a:r>
              <a:rPr lang="en-US" sz="3200" dirty="0">
                <a:solidFill>
                  <a:srgbClr val="FF0000"/>
                </a:solidFill>
              </a:rPr>
              <a:t>, where the starting class is numbered 0</a:t>
            </a:r>
            <a:r>
              <a:rPr lang="en-US" sz="3200" dirty="0"/>
              <a:t>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096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Object-oriented metrics</a:t>
            </a:r>
            <a:endParaRPr lang="en-US" sz="4000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153400" y="6477000"/>
            <a:ext cx="758825" cy="247650"/>
          </a:xfrm>
          <a:prstGeom prst="rect">
            <a:avLst/>
          </a:prstGeom>
        </p:spPr>
        <p:txBody>
          <a:bodyPr/>
          <a:lstStyle/>
          <a:p>
            <a:pPr algn="r"/>
            <a:fld id="{9A434595-97EC-4A85-BCC6-D5038FD35B33}" type="slidenum">
              <a:rPr lang="ar-SA" sz="1600">
                <a:solidFill>
                  <a:srgbClr val="151515"/>
                </a:solidFill>
                <a:latin typeface="Book Antiqua" pitchFamily="18" charset="0"/>
              </a:rPr>
              <a:pPr algn="r"/>
              <a:t>6</a:t>
            </a:fld>
            <a:endParaRPr lang="en-US" sz="1600">
              <a:solidFill>
                <a:srgbClr val="151515"/>
              </a:solidFill>
              <a:latin typeface="Book Antiqua" pitchFamily="18" charset="0"/>
            </a:endParaRPr>
          </a:p>
        </p:txBody>
      </p:sp>
      <p:sp>
        <p:nvSpPr>
          <p:cNvPr id="5837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58373" name="Date Placeholder 3"/>
          <p:cNvSpPr txBox="1">
            <a:spLocks/>
          </p:cNvSpPr>
          <p:nvPr/>
        </p:nvSpPr>
        <p:spPr bwMode="auto">
          <a:xfrm>
            <a:off x="152400" y="6457950"/>
            <a:ext cx="2514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solidFill>
                  <a:srgbClr val="FFC000"/>
                </a:solidFill>
                <a:latin typeface="Book Antiqua" pitchFamily="18" charset="0"/>
              </a:rPr>
              <a:t>Dr. Hussien M. Sharaf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5486400"/>
          </a:xfrm>
        </p:spPr>
        <p:txBody>
          <a:bodyPr>
            <a:noAutofit/>
          </a:bodyPr>
          <a:lstStyle/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800" b="1" dirty="0"/>
              <a:t>2. Coupling-between-objects (CBO) metric:</a:t>
            </a:r>
            <a:endParaRPr lang="en-US" sz="2800" dirty="0"/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800" dirty="0"/>
              <a:t>	For a given class, </a:t>
            </a:r>
            <a:r>
              <a:rPr lang="en-US" sz="2800" dirty="0">
                <a:solidFill>
                  <a:srgbClr val="FF0000"/>
                </a:solidFill>
              </a:rPr>
              <a:t>CBO is the number of relationships the class has with other classes</a:t>
            </a:r>
            <a:r>
              <a:rPr lang="en-US" sz="2800" dirty="0"/>
              <a:t>. 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/>
              <a:t>The more relationships a class has, and so the higher the value of this metric, the more difficult it is to understand the use of the given class.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800" b="1" dirty="0"/>
              <a:t>3. Number-of-children (NOC) metric:</a:t>
            </a:r>
            <a:endParaRPr lang="en-US" sz="2800" dirty="0"/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800" dirty="0"/>
              <a:t>	For a given class, </a:t>
            </a:r>
            <a:r>
              <a:rPr lang="en-US" sz="2800" dirty="0">
                <a:solidFill>
                  <a:srgbClr val="FF0000"/>
                </a:solidFill>
              </a:rPr>
              <a:t>NOC is the number of immediate children for that class</a:t>
            </a:r>
            <a:r>
              <a:rPr lang="en-US" sz="2800" dirty="0"/>
              <a:t>. This metric is a measure of the number of classes that will be affected by changes to a given parent class.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096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Object-oriented metrics</a:t>
            </a:r>
            <a:endParaRPr lang="en-US" sz="4400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153400" y="6477000"/>
            <a:ext cx="758825" cy="247650"/>
          </a:xfrm>
          <a:prstGeom prst="rect">
            <a:avLst/>
          </a:prstGeom>
        </p:spPr>
        <p:txBody>
          <a:bodyPr/>
          <a:lstStyle/>
          <a:p>
            <a:pPr algn="r"/>
            <a:fld id="{F22C4868-64AD-4EA8-87AD-AD36F2F88EEC}" type="slidenum">
              <a:rPr lang="ar-SA" sz="1600">
                <a:solidFill>
                  <a:srgbClr val="151515"/>
                </a:solidFill>
                <a:latin typeface="Book Antiqua" pitchFamily="18" charset="0"/>
              </a:rPr>
              <a:pPr algn="r"/>
              <a:t>7</a:t>
            </a:fld>
            <a:endParaRPr lang="en-US" sz="1600">
              <a:solidFill>
                <a:srgbClr val="151515"/>
              </a:solidFill>
              <a:latin typeface="Book Antiqua" pitchFamily="18" charset="0"/>
            </a:endParaRPr>
          </a:p>
        </p:txBody>
      </p:sp>
      <p:sp>
        <p:nvSpPr>
          <p:cNvPr id="5939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59397" name="Date Placeholder 3"/>
          <p:cNvSpPr txBox="1">
            <a:spLocks/>
          </p:cNvSpPr>
          <p:nvPr/>
        </p:nvSpPr>
        <p:spPr bwMode="auto">
          <a:xfrm>
            <a:off x="152400" y="6457950"/>
            <a:ext cx="2514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solidFill>
                  <a:srgbClr val="FFC000"/>
                </a:solidFill>
                <a:latin typeface="Book Antiqua" pitchFamily="18" charset="0"/>
              </a:rPr>
              <a:t>Dr. Hussien M. Sharaf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486400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sz="2800" b="1" u="sng">
                <a:solidFill>
                  <a:srgbClr val="FF0000"/>
                </a:solidFill>
              </a:rPr>
              <a:t>Exercise 3</a:t>
            </a:r>
            <a:endParaRPr lang="en-US" sz="2400"/>
          </a:p>
          <a:p>
            <a:r>
              <a:rPr lang="en-US" sz="2400"/>
              <a:t>Should  the cyclomatic-complexity metric be used to measure  the complexity of a whole software  system?</a:t>
            </a:r>
          </a:p>
          <a:p>
            <a:pPr>
              <a:buFont typeface="Wingdings 3" pitchFamily="18" charset="2"/>
              <a:buNone/>
            </a:pPr>
            <a:r>
              <a:rPr lang="en-US" sz="2800" b="1" u="sng">
                <a:solidFill>
                  <a:srgbClr val="FF0000"/>
                </a:solidFill>
              </a:rPr>
              <a:t>Solution</a:t>
            </a:r>
            <a:r>
              <a:rPr lang="en-US" sz="2800"/>
              <a:t> </a:t>
            </a:r>
            <a:r>
              <a:rPr lang="en-US" sz="2400"/>
              <a:t>............................................................................................</a:t>
            </a:r>
          </a:p>
          <a:p>
            <a:r>
              <a:rPr lang="en-US" sz="2400"/>
              <a:t>Because the cyclomatic-complexity metric is based on decision points,  which are present only in methods, it is ‘blind’ to the class-structuring mechanisms that are available in object-oriented system descriptions. As much  of the complexity  of an object-oriented system is held  in the class structure, applying the cyclomatic­ complexity  metric  to a whole system would not, therefore, be  appropriate.</a:t>
            </a:r>
          </a:p>
          <a:p>
            <a:endParaRPr lang="en-US" sz="20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839200" cy="6096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Object-oriented metrics</a:t>
            </a:r>
            <a:endParaRPr lang="en-US" sz="4400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153400" y="6477000"/>
            <a:ext cx="758825" cy="247650"/>
          </a:xfrm>
          <a:prstGeom prst="rect">
            <a:avLst/>
          </a:prstGeom>
        </p:spPr>
        <p:txBody>
          <a:bodyPr/>
          <a:lstStyle/>
          <a:p>
            <a:pPr algn="r"/>
            <a:fld id="{75CB1EA3-891D-4ED4-A458-B5176564C95B}" type="slidenum">
              <a:rPr lang="ar-SA" sz="1600">
                <a:solidFill>
                  <a:srgbClr val="151515"/>
                </a:solidFill>
                <a:latin typeface="Book Antiqua" pitchFamily="18" charset="0"/>
              </a:rPr>
              <a:pPr algn="r"/>
              <a:t>8</a:t>
            </a:fld>
            <a:endParaRPr lang="en-US" sz="1600">
              <a:solidFill>
                <a:srgbClr val="151515"/>
              </a:solidFill>
              <a:latin typeface="Book Antiqua" pitchFamily="18" charset="0"/>
            </a:endParaRPr>
          </a:p>
        </p:txBody>
      </p:sp>
      <p:sp>
        <p:nvSpPr>
          <p:cNvPr id="62469" name="Date Placeholder 3"/>
          <p:cNvSpPr txBox="1">
            <a:spLocks/>
          </p:cNvSpPr>
          <p:nvPr/>
        </p:nvSpPr>
        <p:spPr bwMode="auto">
          <a:xfrm>
            <a:off x="152400" y="6457950"/>
            <a:ext cx="2514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solidFill>
                  <a:srgbClr val="FFC000"/>
                </a:solidFill>
                <a:latin typeface="Book Antiqua" pitchFamily="18" charset="0"/>
              </a:rPr>
              <a:t>Dr. Hussien M. Sharaf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Content Placeholder 1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5486400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sz="2800" b="1" u="sng">
                <a:solidFill>
                  <a:srgbClr val="FF0000"/>
                </a:solidFill>
              </a:rPr>
              <a:t>Exercise 4</a:t>
            </a:r>
          </a:p>
          <a:p>
            <a:r>
              <a:rPr lang="en-US" sz="2800"/>
              <a:t>The following piece  of code  is part of TherapyServer (based on an idea  from Budd [2000]), an unfaithful translation  into Java of Eliza, a program  that parodied  a therapist  to demonstrate some  artificial intelligence  and  natural  language processing concepts.</a:t>
            </a:r>
          </a:p>
          <a:p>
            <a:r>
              <a:rPr lang="en-US" sz="2800"/>
              <a:t>Calculate  the cyclomatic  complexity for this method  by filling in the right-hand  column, cumulatively.</a:t>
            </a:r>
          </a:p>
          <a:p>
            <a:endParaRPr lang="en-US" sz="20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096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Object-oriented metrics</a:t>
            </a:r>
            <a:endParaRPr lang="en-US" sz="4400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153400" y="6477000"/>
            <a:ext cx="758825" cy="247650"/>
          </a:xfrm>
          <a:prstGeom prst="rect">
            <a:avLst/>
          </a:prstGeom>
        </p:spPr>
        <p:txBody>
          <a:bodyPr/>
          <a:lstStyle/>
          <a:p>
            <a:pPr algn="r"/>
            <a:fld id="{E1406ACC-627F-447C-9A86-DBFD6E3C6363}" type="slidenum">
              <a:rPr lang="ar-SA" sz="1600">
                <a:solidFill>
                  <a:srgbClr val="151515"/>
                </a:solidFill>
                <a:latin typeface="Book Antiqua" pitchFamily="18" charset="0"/>
              </a:rPr>
              <a:pPr algn="r"/>
              <a:t>9</a:t>
            </a:fld>
            <a:endParaRPr lang="en-US" sz="1600">
              <a:solidFill>
                <a:srgbClr val="151515"/>
              </a:solidFill>
              <a:latin typeface="Book Antiqua" pitchFamily="18" charset="0"/>
            </a:endParaRPr>
          </a:p>
        </p:txBody>
      </p:sp>
      <p:sp>
        <p:nvSpPr>
          <p:cNvPr id="6349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63493" name="Date Placeholder 3"/>
          <p:cNvSpPr txBox="1">
            <a:spLocks/>
          </p:cNvSpPr>
          <p:nvPr/>
        </p:nvSpPr>
        <p:spPr bwMode="auto">
          <a:xfrm>
            <a:off x="152400" y="6457950"/>
            <a:ext cx="2514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solidFill>
                  <a:srgbClr val="FFC000"/>
                </a:solidFill>
                <a:latin typeface="Book Antiqua" pitchFamily="18" charset="0"/>
              </a:rPr>
              <a:t>Dr. Hussien M. Sharaf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BookManFont">
      <a:majorFont>
        <a:latin typeface="Bookman Old Style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Verve">
    <a:dk1>
      <a:sysClr val="windowText" lastClr="000000"/>
    </a:dk1>
    <a:lt1>
      <a:sysClr val="window" lastClr="FFFFFF"/>
    </a:lt1>
    <a:dk2>
      <a:srgbClr val="666666"/>
    </a:dk2>
    <a:lt2>
      <a:srgbClr val="D2D2D2"/>
    </a:lt2>
    <a:accent1>
      <a:srgbClr val="FF388C"/>
    </a:accent1>
    <a:accent2>
      <a:srgbClr val="E40059"/>
    </a:accent2>
    <a:accent3>
      <a:srgbClr val="9C007F"/>
    </a:accent3>
    <a:accent4>
      <a:srgbClr val="68007F"/>
    </a:accent4>
    <a:accent5>
      <a:srgbClr val="005BD3"/>
    </a:accent5>
    <a:accent6>
      <a:srgbClr val="00349E"/>
    </a:accent6>
    <a:hlink>
      <a:srgbClr val="17BBFD"/>
    </a:hlink>
    <a:folHlink>
      <a:srgbClr val="FF79C2"/>
    </a:folHlink>
  </a:clrScheme>
</a:themeOverride>
</file>

<file path=ppt/theme/themeOverride2.xml><?xml version="1.0" encoding="utf-8"?>
<a:themeOverride xmlns:a="http://schemas.openxmlformats.org/drawingml/2006/main">
  <a:clrScheme name="Verve">
    <a:dk1>
      <a:sysClr val="windowText" lastClr="000000"/>
    </a:dk1>
    <a:lt1>
      <a:sysClr val="window" lastClr="FFFFFF"/>
    </a:lt1>
    <a:dk2>
      <a:srgbClr val="666666"/>
    </a:dk2>
    <a:lt2>
      <a:srgbClr val="D2D2D2"/>
    </a:lt2>
    <a:accent1>
      <a:srgbClr val="FF388C"/>
    </a:accent1>
    <a:accent2>
      <a:srgbClr val="E40059"/>
    </a:accent2>
    <a:accent3>
      <a:srgbClr val="9C007F"/>
    </a:accent3>
    <a:accent4>
      <a:srgbClr val="68007F"/>
    </a:accent4>
    <a:accent5>
      <a:srgbClr val="005BD3"/>
    </a:accent5>
    <a:accent6>
      <a:srgbClr val="00349E"/>
    </a:accent6>
    <a:hlink>
      <a:srgbClr val="17BBFD"/>
    </a:hlink>
    <a:folHlink>
      <a:srgbClr val="FF79C2"/>
    </a:folHlink>
  </a:clrScheme>
</a:themeOverride>
</file>

<file path=ppt/theme/themeOverride3.xml><?xml version="1.0" encoding="utf-8"?>
<a:themeOverride xmlns:a="http://schemas.openxmlformats.org/drawingml/2006/main">
  <a:clrScheme name="Verve">
    <a:dk1>
      <a:sysClr val="windowText" lastClr="000000"/>
    </a:dk1>
    <a:lt1>
      <a:sysClr val="window" lastClr="FFFFFF"/>
    </a:lt1>
    <a:dk2>
      <a:srgbClr val="666666"/>
    </a:dk2>
    <a:lt2>
      <a:srgbClr val="D2D2D2"/>
    </a:lt2>
    <a:accent1>
      <a:srgbClr val="FF388C"/>
    </a:accent1>
    <a:accent2>
      <a:srgbClr val="E40059"/>
    </a:accent2>
    <a:accent3>
      <a:srgbClr val="9C007F"/>
    </a:accent3>
    <a:accent4>
      <a:srgbClr val="68007F"/>
    </a:accent4>
    <a:accent5>
      <a:srgbClr val="005BD3"/>
    </a:accent5>
    <a:accent6>
      <a:srgbClr val="00349E"/>
    </a:accent6>
    <a:hlink>
      <a:srgbClr val="17BBFD"/>
    </a:hlink>
    <a:folHlink>
      <a:srgbClr val="FF79C2"/>
    </a:folHlink>
  </a:clrScheme>
</a:themeOverride>
</file>

<file path=ppt/theme/themeOverride4.xml><?xml version="1.0" encoding="utf-8"?>
<a:themeOverride xmlns:a="http://schemas.openxmlformats.org/drawingml/2006/main">
  <a:clrScheme name="Verve">
    <a:dk1>
      <a:sysClr val="windowText" lastClr="000000"/>
    </a:dk1>
    <a:lt1>
      <a:sysClr val="window" lastClr="FFFFFF"/>
    </a:lt1>
    <a:dk2>
      <a:srgbClr val="666666"/>
    </a:dk2>
    <a:lt2>
      <a:srgbClr val="D2D2D2"/>
    </a:lt2>
    <a:accent1>
      <a:srgbClr val="FF388C"/>
    </a:accent1>
    <a:accent2>
      <a:srgbClr val="E40059"/>
    </a:accent2>
    <a:accent3>
      <a:srgbClr val="9C007F"/>
    </a:accent3>
    <a:accent4>
      <a:srgbClr val="68007F"/>
    </a:accent4>
    <a:accent5>
      <a:srgbClr val="005BD3"/>
    </a:accent5>
    <a:accent6>
      <a:srgbClr val="00349E"/>
    </a:accent6>
    <a:hlink>
      <a:srgbClr val="17BBFD"/>
    </a:hlink>
    <a:folHlink>
      <a:srgbClr val="FF79C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9460</TotalTime>
  <Words>2372</Words>
  <Application>Microsoft Macintosh PowerPoint</Application>
  <PresentationFormat>On-screen Show (4:3)</PresentationFormat>
  <Paragraphs>344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Book Antiqua</vt:lpstr>
      <vt:lpstr>Bookman Old Style</vt:lpstr>
      <vt:lpstr>Calibri</vt:lpstr>
      <vt:lpstr>Times New Roman</vt:lpstr>
      <vt:lpstr>Verdana</vt:lpstr>
      <vt:lpstr>Wingdings 2</vt:lpstr>
      <vt:lpstr>Wingdings 3</vt:lpstr>
      <vt:lpstr>Concourse</vt:lpstr>
      <vt:lpstr>Course review</vt:lpstr>
      <vt:lpstr>Measuring system complexity</vt:lpstr>
      <vt:lpstr>Measuring system complexity</vt:lpstr>
      <vt:lpstr>Measuring system complexity</vt:lpstr>
      <vt:lpstr>Measuring system complexity</vt:lpstr>
      <vt:lpstr>Object-oriented metrics</vt:lpstr>
      <vt:lpstr>Object-oriented metrics</vt:lpstr>
      <vt:lpstr>Object-oriented metrics</vt:lpstr>
      <vt:lpstr>Object-oriented metrics</vt:lpstr>
      <vt:lpstr>PowerPoint Presentation</vt:lpstr>
      <vt:lpstr>Object-oriented metrics</vt:lpstr>
      <vt:lpstr>B. Testing Techniques</vt:lpstr>
      <vt:lpstr>Black box testing techniques</vt:lpstr>
      <vt:lpstr>Black box testing techniques</vt:lpstr>
      <vt:lpstr>Black box testing techniques</vt:lpstr>
      <vt:lpstr>Black box testing techniques</vt:lpstr>
      <vt:lpstr>Black box testing techniques</vt:lpstr>
      <vt:lpstr>Black box testing techniques</vt:lpstr>
      <vt:lpstr>White box testing techniques </vt:lpstr>
      <vt:lpstr>a. simple loops</vt:lpstr>
      <vt:lpstr>b. nested loops </vt:lpstr>
      <vt:lpstr>c. Concatenated loops </vt:lpstr>
      <vt:lpstr>Problems in Testing Techniques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Declaration of variables </dc:title>
  <dc:creator/>
  <cp:lastModifiedBy>خالد ابراهيم عبدالله شوقى</cp:lastModifiedBy>
  <cp:revision>1731</cp:revision>
  <dcterms:created xsi:type="dcterms:W3CDTF">2006-08-16T00:00:00Z</dcterms:created>
  <dcterms:modified xsi:type="dcterms:W3CDTF">2023-04-01T08:21:01Z</dcterms:modified>
</cp:coreProperties>
</file>