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7" r:id="rId6"/>
    <p:sldId id="280" r:id="rId7"/>
    <p:sldId id="281" r:id="rId8"/>
    <p:sldId id="282" r:id="rId9"/>
    <p:sldId id="278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9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811D"/>
    <a:srgbClr val="394404"/>
    <a:srgbClr val="5F6F0F"/>
    <a:srgbClr val="718412"/>
    <a:srgbClr val="65741A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>
      <p:cViewPr>
        <p:scale>
          <a:sx n="97" d="100"/>
          <a:sy n="97" d="100"/>
        </p:scale>
        <p:origin x="-96" y="-88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11/7/2021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11/7/2021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11/7/2021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11/7/2021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Cloud - </a:t>
            </a:r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358CE7-62AD-452F-B5CE-68C63FF3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pros and cons: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177E3-89CE-4374-ABE9-7BC0E177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811D"/>
                </a:solidFill>
              </a:rPr>
              <a:t>Simplicity and convenience.</a:t>
            </a:r>
          </a:p>
          <a:p>
            <a:r>
              <a:rPr lang="en-US" dirty="0">
                <a:solidFill>
                  <a:srgbClr val="70811D"/>
                </a:solidFill>
              </a:rPr>
              <a:t>Accessible anywhere through a web browser.</a:t>
            </a:r>
          </a:p>
          <a:p>
            <a:r>
              <a:rPr lang="en-US" dirty="0">
                <a:solidFill>
                  <a:srgbClr val="70811D"/>
                </a:solidFill>
              </a:rPr>
              <a:t>Service availability and resilience.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Internal changes to a </a:t>
            </a:r>
            <a:r>
              <a:rPr lang="en-US" dirty="0" err="1">
                <a:solidFill>
                  <a:srgbClr val="FF0000"/>
                </a:solidFill>
              </a:rPr>
              <a:t>Paas</a:t>
            </a:r>
            <a:r>
              <a:rPr lang="en-US" dirty="0">
                <a:solidFill>
                  <a:srgbClr val="FF0000"/>
                </a:solidFill>
              </a:rPr>
              <a:t> product.</a:t>
            </a:r>
          </a:p>
        </p:txBody>
      </p:sp>
    </p:spTree>
    <p:extLst>
      <p:ext uri="{BB962C8B-B14F-4D97-AF65-F5344CB8AC3E}">
        <p14:creationId xmlns:p14="http://schemas.microsoft.com/office/powerpoint/2010/main" val="423707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30A2F-030F-4C13-B643-3C95BE6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Paas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F216C3-11B0-4907-A209-D6C7A567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Paas</a:t>
            </a:r>
            <a:r>
              <a:rPr lang="en-US" dirty="0"/>
              <a:t>.</a:t>
            </a:r>
          </a:p>
          <a:p>
            <a:r>
              <a:rPr lang="en-US" dirty="0"/>
              <a:t>Private </a:t>
            </a:r>
            <a:r>
              <a:rPr lang="en-US" dirty="0" err="1"/>
              <a:t>Paas</a:t>
            </a:r>
            <a:r>
              <a:rPr lang="en-US" dirty="0"/>
              <a:t>.</a:t>
            </a:r>
          </a:p>
          <a:p>
            <a:r>
              <a:rPr lang="en-US" dirty="0"/>
              <a:t>Hybrid </a:t>
            </a:r>
            <a:r>
              <a:rPr lang="en-US" dirty="0" err="1"/>
              <a:t>Paas</a:t>
            </a:r>
            <a:r>
              <a:rPr lang="en-US" dirty="0"/>
              <a:t>.</a:t>
            </a:r>
          </a:p>
          <a:p>
            <a:r>
              <a:rPr lang="en-US" dirty="0"/>
              <a:t>Communication </a:t>
            </a:r>
            <a:r>
              <a:rPr lang="en-US" dirty="0" err="1"/>
              <a:t>Paas</a:t>
            </a:r>
            <a:r>
              <a:rPr lang="en-US" dirty="0"/>
              <a:t>.</a:t>
            </a:r>
          </a:p>
          <a:p>
            <a:r>
              <a:rPr lang="en-US" dirty="0"/>
              <a:t>Mobile </a:t>
            </a:r>
            <a:r>
              <a:rPr lang="en-US" dirty="0" err="1"/>
              <a:t>Paas</a:t>
            </a:r>
            <a:r>
              <a:rPr lang="en-US" dirty="0"/>
              <a:t>.</a:t>
            </a:r>
          </a:p>
          <a:p>
            <a:r>
              <a:rPr lang="en-US" dirty="0"/>
              <a:t>Open </a:t>
            </a:r>
            <a:r>
              <a:rPr lang="en-US" dirty="0" err="1"/>
              <a:t>Paas</a:t>
            </a:r>
            <a:r>
              <a:rPr lang="en-US" dirty="0"/>
              <a:t>.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xmlns="" id="{5151D799-155C-4E19-B1EC-3FC6B617B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23" y="1701797"/>
            <a:ext cx="7323455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7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E3E2CA-5502-47F1-AA4F-8CA19857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uses: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B3E45C-F24C-4898-BEA9-F438D414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Development.</a:t>
            </a:r>
          </a:p>
          <a:p>
            <a:r>
              <a:rPr lang="en-US" dirty="0"/>
              <a:t>Cross-platform apps.</a:t>
            </a:r>
          </a:p>
          <a:p>
            <a:r>
              <a:rPr lang="en-US" dirty="0"/>
              <a:t>DevOps tools.</a:t>
            </a:r>
          </a:p>
          <a:p>
            <a:r>
              <a:rPr lang="en-US" dirty="0"/>
              <a:t>Reducing an application’s time to market.</a:t>
            </a:r>
          </a:p>
          <a:p>
            <a:r>
              <a:rPr lang="en-US" dirty="0"/>
              <a:t>Decreasing infrastructure management.</a:t>
            </a:r>
          </a:p>
          <a:p>
            <a:r>
              <a:rPr lang="en-US" dirty="0"/>
              <a:t>Removes the complexities of load balancing, scaling and distributing new dependent services.</a:t>
            </a:r>
          </a:p>
        </p:txBody>
      </p:sp>
    </p:spTree>
    <p:extLst>
      <p:ext uri="{BB962C8B-B14F-4D97-AF65-F5344CB8AC3E}">
        <p14:creationId xmlns:p14="http://schemas.microsoft.com/office/powerpoint/2010/main" val="308276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DF99A8-56A3-4174-B318-8767D851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examples(Products and vendors):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E39EF3-55CD-42FA-B78C-F2B65E0B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Google.</a:t>
            </a:r>
          </a:p>
          <a:p>
            <a:r>
              <a:rPr lang="en-US" dirty="0"/>
              <a:t>Microsoft.</a:t>
            </a:r>
          </a:p>
          <a:p>
            <a:r>
              <a:rPr lang="en-US" dirty="0"/>
              <a:t>Amazon Web Service(AWS).</a:t>
            </a:r>
          </a:p>
          <a:p>
            <a:r>
              <a:rPr lang="en-US" dirty="0"/>
              <a:t>IBM.</a:t>
            </a:r>
          </a:p>
          <a:p>
            <a:r>
              <a:rPr lang="en-US" dirty="0"/>
              <a:t>Red Hat.</a:t>
            </a:r>
          </a:p>
          <a:p>
            <a:r>
              <a:rPr lang="en-US" dirty="0" err="1"/>
              <a:t>SalseForce</a:t>
            </a:r>
            <a:r>
              <a:rPr lang="en-US" dirty="0"/>
              <a:t>.</a:t>
            </a:r>
          </a:p>
          <a:p>
            <a:r>
              <a:rPr lang="en-US" dirty="0" err="1"/>
              <a:t>Enginge</a:t>
            </a:r>
            <a:r>
              <a:rPr lang="en-US" dirty="0"/>
              <a:t> Yard.</a:t>
            </a:r>
          </a:p>
          <a:p>
            <a:r>
              <a:rPr lang="en-US" dirty="0"/>
              <a:t>Oracle.</a:t>
            </a:r>
          </a:p>
        </p:txBody>
      </p:sp>
      <p:pic>
        <p:nvPicPr>
          <p:cNvPr id="5" name="Picture 4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xmlns="" id="{3E1741FB-A5A3-4062-8321-39DCF2071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1752600"/>
            <a:ext cx="6187976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BA441B-BBC7-4427-B1D5-203491A0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in a platform as a 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C6C5A2-DD66-47CD-AB65-C344DB82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Infrastructure.</a:t>
            </a:r>
          </a:p>
          <a:p>
            <a:r>
              <a:rPr lang="en-US" dirty="0"/>
              <a:t>Application design and, testing and development tools.</a:t>
            </a:r>
          </a:p>
          <a:p>
            <a:r>
              <a:rPr lang="en-US" dirty="0"/>
              <a:t>Middleware.</a:t>
            </a:r>
          </a:p>
          <a:p>
            <a:r>
              <a:rPr lang="en-US" dirty="0"/>
              <a:t>Operating systems.</a:t>
            </a:r>
          </a:p>
          <a:p>
            <a:r>
              <a:rPr lang="en-US" dirty="0"/>
              <a:t>Databases.</a:t>
            </a:r>
          </a:p>
        </p:txBody>
      </p:sp>
    </p:spTree>
    <p:extLst>
      <p:ext uri="{BB962C8B-B14F-4D97-AF65-F5344CB8AC3E}">
        <p14:creationId xmlns:p14="http://schemas.microsoft.com/office/powerpoint/2010/main" val="16368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Questions?</a:t>
            </a:r>
            <a:endParaRPr lang="en-US" sz="6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981200"/>
            <a:ext cx="3794971" cy="34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9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7612" y="1023610"/>
            <a:ext cx="7696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What is IBM Cloud?</a:t>
            </a:r>
          </a:p>
          <a:p>
            <a:r>
              <a:rPr lang="en-US" sz="2800" dirty="0" smtClean="0"/>
              <a:t>-&gt; It is a set of </a:t>
            </a:r>
            <a:r>
              <a:rPr lang="en-US" sz="2800" u="sng" dirty="0" smtClean="0"/>
              <a:t>cloud computing</a:t>
            </a:r>
            <a:r>
              <a:rPr lang="en-US" sz="2800" dirty="0" smtClean="0"/>
              <a:t> services provided by IBM</a:t>
            </a:r>
            <a:endParaRPr lang="en-US" sz="2800" u="sng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187677"/>
            <a:ext cx="429698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9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pPr algn="ctr"/>
            <a:r>
              <a:rPr lang="en-US" b="1" u="sng" dirty="0" smtClean="0"/>
              <a:t>Cloud Computing</a:t>
            </a:r>
            <a:endParaRPr lang="en-US" b="1" u="sn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1524000"/>
            <a:ext cx="548356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57" y="1524000"/>
            <a:ext cx="2834273" cy="373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430" y="1524000"/>
            <a:ext cx="2514600" cy="3733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028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5202" y="1295400"/>
            <a:ext cx="78256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 smtClean="0"/>
              <a:t>Some Benefits of IBM Cloud:</a:t>
            </a:r>
          </a:p>
          <a:p>
            <a:endParaRPr lang="en-US" sz="2800" dirty="0"/>
          </a:p>
          <a:p>
            <a:r>
              <a:rPr lang="en-US" sz="2800" dirty="0" smtClean="0"/>
              <a:t>Provides Solutions that enable higher levels of: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Compliance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Management</a:t>
            </a:r>
          </a:p>
          <a:p>
            <a:endParaRPr lang="en-US" sz="2800" dirty="0" smtClean="0"/>
          </a:p>
          <a:p>
            <a:r>
              <a:rPr lang="en-US" sz="2800" dirty="0" smtClean="0"/>
              <a:t>With proven architecture methods and patterns for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apid delivery for running mission-critical workloads.</a:t>
            </a:r>
          </a:p>
        </p:txBody>
      </p:sp>
    </p:spTree>
    <p:extLst>
      <p:ext uri="{BB962C8B-B14F-4D97-AF65-F5344CB8AC3E}">
        <p14:creationId xmlns:p14="http://schemas.microsoft.com/office/powerpoint/2010/main" val="16366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2812" y="1066800"/>
            <a:ext cx="9220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IBM Cloud offers the </a:t>
            </a:r>
            <a:r>
              <a:rPr lang="en-US" sz="2800" dirty="0" smtClean="0"/>
              <a:t>most</a:t>
            </a:r>
          </a:p>
          <a:p>
            <a:r>
              <a:rPr lang="en-US" sz="2800" dirty="0" smtClean="0"/>
              <a:t>open </a:t>
            </a:r>
            <a:r>
              <a:rPr lang="en-US" sz="2800" dirty="0"/>
              <a:t>and secure public cloud for </a:t>
            </a:r>
            <a:r>
              <a:rPr lang="en-US" sz="2800" dirty="0" smtClean="0"/>
              <a:t>business.</a:t>
            </a:r>
          </a:p>
          <a:p>
            <a:r>
              <a:rPr lang="en-US" sz="2800" dirty="0" smtClean="0"/>
              <a:t>Solutions </a:t>
            </a:r>
            <a:r>
              <a:rPr lang="en-US" sz="2800" dirty="0"/>
              <a:t>are available depending on your needs </a:t>
            </a:r>
            <a:r>
              <a:rPr lang="en-US" sz="2800" dirty="0" smtClean="0"/>
              <a:t>for</a:t>
            </a:r>
          </a:p>
          <a:p>
            <a:r>
              <a:rPr lang="en-US" sz="2800" dirty="0" smtClean="0"/>
              <a:t>working </a:t>
            </a:r>
            <a:r>
              <a:rPr lang="en-US" sz="2800" dirty="0"/>
              <a:t>in the public cloud, on-premises, or a </a:t>
            </a:r>
            <a:r>
              <a:rPr lang="en-US" sz="2800" dirty="0" smtClean="0"/>
              <a:t>combination: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Public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Hybrid Cloud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Support for Multicloud and Hybrid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IBM Cloud </a:t>
            </a:r>
            <a:r>
              <a:rPr lang="en-US" sz="2800" dirty="0" err="1" smtClean="0"/>
              <a:t>Paks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Virtual Private Cloud (VPC)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543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51411" y="1524000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Combines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97036" y="3733800"/>
            <a:ext cx="319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Platform as a service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161212" y="3733800"/>
            <a:ext cx="3941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Infrastructure as a service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3" idx="2"/>
            <a:endCxn id="4" idx="0"/>
          </p:cNvCxnSpPr>
          <p:nvPr/>
        </p:nvCxnSpPr>
        <p:spPr>
          <a:xfrm flipH="1">
            <a:off x="2894012" y="2047220"/>
            <a:ext cx="2872687" cy="16865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2"/>
            <a:endCxn id="5" idx="0"/>
          </p:cNvCxnSpPr>
          <p:nvPr/>
        </p:nvCxnSpPr>
        <p:spPr>
          <a:xfrm>
            <a:off x="5766699" y="2047220"/>
            <a:ext cx="3365309" cy="16865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141412" y="3538210"/>
            <a:ext cx="3349575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endCxn id="5" idx="3"/>
          </p:cNvCxnSpPr>
          <p:nvPr/>
        </p:nvCxnSpPr>
        <p:spPr>
          <a:xfrm>
            <a:off x="7161212" y="3995410"/>
            <a:ext cx="39415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2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Paas</a:t>
            </a:r>
            <a:r>
              <a:rPr lang="en-US" dirty="0"/>
              <a:t>(Platform as a service)?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model.</a:t>
            </a:r>
          </a:p>
          <a:p>
            <a:r>
              <a:rPr lang="en-US" dirty="0"/>
              <a:t>Usually needed for application development.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latin typeface="+mj-lt"/>
              </a:rPr>
              <a:t>How does </a:t>
            </a:r>
            <a:r>
              <a:rPr lang="en-US" sz="3600" dirty="0" err="1">
                <a:latin typeface="+mj-lt"/>
              </a:rPr>
              <a:t>Paas</a:t>
            </a:r>
            <a:r>
              <a:rPr lang="en-US" sz="3600" dirty="0">
                <a:latin typeface="+mj-lt"/>
              </a:rPr>
              <a:t> works?</a:t>
            </a:r>
          </a:p>
          <a:p>
            <a:r>
              <a:rPr lang="en-US" dirty="0"/>
              <a:t>Provided through a cloud service provider’s hosted infrastructure.</a:t>
            </a:r>
          </a:p>
          <a:p>
            <a:r>
              <a:rPr lang="en-US" dirty="0"/>
              <a:t>Uses public, private and hybrid clouds.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331AEA-8BB1-497F-A8B2-0CB2FBF0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Paas</a:t>
            </a:r>
            <a:r>
              <a:rPr lang="en-US" dirty="0"/>
              <a:t> services: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59D549-4F2A-4709-8FE0-C40F46EC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team collaboration.</a:t>
            </a:r>
          </a:p>
          <a:p>
            <a:r>
              <a:rPr lang="en-US" dirty="0"/>
              <a:t>Application design and development.</a:t>
            </a:r>
          </a:p>
          <a:p>
            <a:r>
              <a:rPr lang="en-US" dirty="0"/>
              <a:t>Application testing and deployment.</a:t>
            </a:r>
          </a:p>
          <a:p>
            <a:r>
              <a:rPr lang="en-US" dirty="0"/>
              <a:t>Web service integration.</a:t>
            </a:r>
          </a:p>
          <a:p>
            <a:r>
              <a:rPr lang="en-US" dirty="0"/>
              <a:t>Information security.</a:t>
            </a:r>
          </a:p>
          <a:p>
            <a:r>
              <a:rPr lang="en-US" dirty="0"/>
              <a:t>Database integration.</a:t>
            </a:r>
          </a:p>
        </p:txBody>
      </p:sp>
    </p:spTree>
    <p:extLst>
      <p:ext uri="{BB962C8B-B14F-4D97-AF65-F5344CB8AC3E}">
        <p14:creationId xmlns:p14="http://schemas.microsoft.com/office/powerpoint/2010/main" val="22127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5BC128-F395-4BBE-A8CF-881DE42B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three main categories of cloud computing services?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E8281E-8F01-4949-9509-6CEDA41B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(Infrastructure as a service).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Ex: AWS and Google Compute Engine(GCE).</a:t>
            </a:r>
          </a:p>
          <a:p>
            <a:r>
              <a:rPr lang="en-US" dirty="0" err="1"/>
              <a:t>Paas</a:t>
            </a:r>
            <a:r>
              <a:rPr lang="en-US" dirty="0"/>
              <a:t>(Platform as a service).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Ex: AWS Elastic Beanstalk and Google App Engine.</a:t>
            </a:r>
          </a:p>
          <a:p>
            <a:r>
              <a:rPr lang="en-US" dirty="0" err="1"/>
              <a:t>Saas</a:t>
            </a:r>
            <a:r>
              <a:rPr lang="en-US" dirty="0"/>
              <a:t>(Software as a service).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Ex: Dropbox and Google Workspaces.</a:t>
            </a:r>
          </a:p>
        </p:txBody>
      </p:sp>
    </p:spTree>
    <p:extLst>
      <p:ext uri="{BB962C8B-B14F-4D97-AF65-F5344CB8AC3E}">
        <p14:creationId xmlns:p14="http://schemas.microsoft.com/office/powerpoint/2010/main" val="207685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280</TotalTime>
  <Words>377</Words>
  <Application>Microsoft Office PowerPoint</Application>
  <PresentationFormat>Custom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 16x9</vt:lpstr>
      <vt:lpstr>IBM Cloud - Paas</vt:lpstr>
      <vt:lpstr>PowerPoint Presentation</vt:lpstr>
      <vt:lpstr>Cloud Computing</vt:lpstr>
      <vt:lpstr>PowerPoint Presentation</vt:lpstr>
      <vt:lpstr>PowerPoint Presentation</vt:lpstr>
      <vt:lpstr>PowerPoint Presentation</vt:lpstr>
      <vt:lpstr>What is Paas(Platform as a service)?</vt:lpstr>
      <vt:lpstr>Examples of Paas services:</vt:lpstr>
      <vt:lpstr>What is the three main categories of cloud computing services?</vt:lpstr>
      <vt:lpstr>Paas pros and cons:</vt:lpstr>
      <vt:lpstr>Types of Paas:</vt:lpstr>
      <vt:lpstr>Paas uses:</vt:lpstr>
      <vt:lpstr>Paas examples(Products and vendors):</vt:lpstr>
      <vt:lpstr>What is Included in a platform as a service?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- Paas</dc:title>
  <dc:creator>مصطفى بخيت ثابت عبدالله</dc:creator>
  <cp:lastModifiedBy>SiefSallam</cp:lastModifiedBy>
  <cp:revision>25</cp:revision>
  <dcterms:created xsi:type="dcterms:W3CDTF">2021-11-06T17:06:24Z</dcterms:created>
  <dcterms:modified xsi:type="dcterms:W3CDTF">2021-11-07T00:07:51Z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