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79" r:id="rId3"/>
    <p:sldId id="258" r:id="rId4"/>
    <p:sldId id="259" r:id="rId5"/>
    <p:sldId id="260" r:id="rId6"/>
    <p:sldId id="285" r:id="rId7"/>
    <p:sldId id="261" r:id="rId8"/>
    <p:sldId id="272" r:id="rId9"/>
    <p:sldId id="273" r:id="rId10"/>
    <p:sldId id="274" r:id="rId11"/>
    <p:sldId id="263" r:id="rId12"/>
    <p:sldId id="277" r:id="rId13"/>
    <p:sldId id="278" r:id="rId14"/>
    <p:sldId id="280" r:id="rId15"/>
    <p:sldId id="262" r:id="rId16"/>
    <p:sldId id="281" r:id="rId17"/>
    <p:sldId id="282" r:id="rId18"/>
    <p:sldId id="275" r:id="rId19"/>
    <p:sldId id="276" r:id="rId20"/>
    <p:sldId id="266" r:id="rId21"/>
    <p:sldId id="28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858CD0-7ECD-4D90-A8AA-0C8C71427AE3}" type="datetimeFigureOut">
              <a:rPr lang="en-US" smtClean="0"/>
              <a:t>11/14/2021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B76F6-FA37-40F3-9CF8-B1739A645F57}" type="slidenum">
              <a:rPr lang="en-US" smtClean="0"/>
              <a:t>‹#›</a:t>
            </a:fld>
            <a:endParaRPr lang="en-US"/>
          </a:p>
        </p:txBody>
      </p:sp>
    </p:spTree>
    <p:extLst>
      <p:ext uri="{BB962C8B-B14F-4D97-AF65-F5344CB8AC3E}">
        <p14:creationId xmlns:p14="http://schemas.microsoft.com/office/powerpoint/2010/main" val="4499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469E49-A7DE-4BD1-ABB6-BBA083DF27C3}"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2899D-5A7A-42D0-8C85-20ADEE0CF0D9}" type="slidenum">
              <a:rPr lang="en-US" smtClean="0"/>
              <a:t>‹#›</a:t>
            </a:fld>
            <a:endParaRPr lang="en-US"/>
          </a:p>
        </p:txBody>
      </p:sp>
    </p:spTree>
    <p:extLst>
      <p:ext uri="{BB962C8B-B14F-4D97-AF65-F5344CB8AC3E}">
        <p14:creationId xmlns:p14="http://schemas.microsoft.com/office/powerpoint/2010/main" val="3650285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469E49-A7DE-4BD1-ABB6-BBA083DF27C3}"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2899D-5A7A-42D0-8C85-20ADEE0CF0D9}" type="slidenum">
              <a:rPr lang="en-US" smtClean="0"/>
              <a:t>‹#›</a:t>
            </a:fld>
            <a:endParaRPr lang="en-US"/>
          </a:p>
        </p:txBody>
      </p:sp>
    </p:spTree>
    <p:extLst>
      <p:ext uri="{BB962C8B-B14F-4D97-AF65-F5344CB8AC3E}">
        <p14:creationId xmlns:p14="http://schemas.microsoft.com/office/powerpoint/2010/main" val="1143203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469E49-A7DE-4BD1-ABB6-BBA083DF27C3}"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2899D-5A7A-42D0-8C85-20ADEE0CF0D9}" type="slidenum">
              <a:rPr lang="en-US" smtClean="0"/>
              <a:t>‹#›</a:t>
            </a:fld>
            <a:endParaRPr lang="en-US"/>
          </a:p>
        </p:txBody>
      </p:sp>
    </p:spTree>
    <p:extLst>
      <p:ext uri="{BB962C8B-B14F-4D97-AF65-F5344CB8AC3E}">
        <p14:creationId xmlns:p14="http://schemas.microsoft.com/office/powerpoint/2010/main" val="603638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469E49-A7DE-4BD1-ABB6-BBA083DF27C3}"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2899D-5A7A-42D0-8C85-20ADEE0CF0D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94335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469E49-A7DE-4BD1-ABB6-BBA083DF27C3}"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2899D-5A7A-42D0-8C85-20ADEE0CF0D9}" type="slidenum">
              <a:rPr lang="en-US" smtClean="0"/>
              <a:t>‹#›</a:t>
            </a:fld>
            <a:endParaRPr lang="en-US"/>
          </a:p>
        </p:txBody>
      </p:sp>
    </p:spTree>
    <p:extLst>
      <p:ext uri="{BB962C8B-B14F-4D97-AF65-F5344CB8AC3E}">
        <p14:creationId xmlns:p14="http://schemas.microsoft.com/office/powerpoint/2010/main" val="536029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469E49-A7DE-4BD1-ABB6-BBA083DF27C3}" type="datetimeFigureOut">
              <a:rPr lang="en-US" smtClean="0"/>
              <a:t>11/14/2021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2899D-5A7A-42D0-8C85-20ADEE0CF0D9}" type="slidenum">
              <a:rPr lang="en-US" smtClean="0"/>
              <a:t>‹#›</a:t>
            </a:fld>
            <a:endParaRPr lang="en-US"/>
          </a:p>
        </p:txBody>
      </p:sp>
    </p:spTree>
    <p:extLst>
      <p:ext uri="{BB962C8B-B14F-4D97-AF65-F5344CB8AC3E}">
        <p14:creationId xmlns:p14="http://schemas.microsoft.com/office/powerpoint/2010/main" val="403284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469E49-A7DE-4BD1-ABB6-BBA083DF27C3}" type="datetimeFigureOut">
              <a:rPr lang="en-US" smtClean="0"/>
              <a:t>11/14/2021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2899D-5A7A-42D0-8C85-20ADEE0CF0D9}" type="slidenum">
              <a:rPr lang="en-US" smtClean="0"/>
              <a:t>‹#›</a:t>
            </a:fld>
            <a:endParaRPr lang="en-US"/>
          </a:p>
        </p:txBody>
      </p:sp>
    </p:spTree>
    <p:extLst>
      <p:ext uri="{BB962C8B-B14F-4D97-AF65-F5344CB8AC3E}">
        <p14:creationId xmlns:p14="http://schemas.microsoft.com/office/powerpoint/2010/main" val="516634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469E49-A7DE-4BD1-ABB6-BBA083DF27C3}"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2899D-5A7A-42D0-8C85-20ADEE0CF0D9}" type="slidenum">
              <a:rPr lang="en-US" smtClean="0"/>
              <a:t>‹#›</a:t>
            </a:fld>
            <a:endParaRPr lang="en-US"/>
          </a:p>
        </p:txBody>
      </p:sp>
    </p:spTree>
    <p:extLst>
      <p:ext uri="{BB962C8B-B14F-4D97-AF65-F5344CB8AC3E}">
        <p14:creationId xmlns:p14="http://schemas.microsoft.com/office/powerpoint/2010/main" val="2735350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469E49-A7DE-4BD1-ABB6-BBA083DF27C3}"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2899D-5A7A-42D0-8C85-20ADEE0CF0D9}" type="slidenum">
              <a:rPr lang="en-US" smtClean="0"/>
              <a:t>‹#›</a:t>
            </a:fld>
            <a:endParaRPr lang="en-US"/>
          </a:p>
        </p:txBody>
      </p:sp>
    </p:spTree>
    <p:extLst>
      <p:ext uri="{BB962C8B-B14F-4D97-AF65-F5344CB8AC3E}">
        <p14:creationId xmlns:p14="http://schemas.microsoft.com/office/powerpoint/2010/main" val="2611484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8469E49-A7DE-4BD1-ABB6-BBA083DF27C3}"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2899D-5A7A-42D0-8C85-20ADEE0CF0D9}" type="slidenum">
              <a:rPr lang="en-US" smtClean="0"/>
              <a:t>‹#›</a:t>
            </a:fld>
            <a:endParaRPr lang="en-US"/>
          </a:p>
        </p:txBody>
      </p:sp>
    </p:spTree>
    <p:extLst>
      <p:ext uri="{BB962C8B-B14F-4D97-AF65-F5344CB8AC3E}">
        <p14:creationId xmlns:p14="http://schemas.microsoft.com/office/powerpoint/2010/main" val="354126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469E49-A7DE-4BD1-ABB6-BBA083DF27C3}"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2899D-5A7A-42D0-8C85-20ADEE0CF0D9}" type="slidenum">
              <a:rPr lang="en-US" smtClean="0"/>
              <a:t>‹#›</a:t>
            </a:fld>
            <a:endParaRPr lang="en-US"/>
          </a:p>
        </p:txBody>
      </p:sp>
    </p:spTree>
    <p:extLst>
      <p:ext uri="{BB962C8B-B14F-4D97-AF65-F5344CB8AC3E}">
        <p14:creationId xmlns:p14="http://schemas.microsoft.com/office/powerpoint/2010/main" val="2267075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469E49-A7DE-4BD1-ABB6-BBA083DF27C3}"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2899D-5A7A-42D0-8C85-20ADEE0CF0D9}" type="slidenum">
              <a:rPr lang="en-US" smtClean="0"/>
              <a:t>‹#›</a:t>
            </a:fld>
            <a:endParaRPr lang="en-US"/>
          </a:p>
        </p:txBody>
      </p:sp>
    </p:spTree>
    <p:extLst>
      <p:ext uri="{BB962C8B-B14F-4D97-AF65-F5344CB8AC3E}">
        <p14:creationId xmlns:p14="http://schemas.microsoft.com/office/powerpoint/2010/main" val="369301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469E49-A7DE-4BD1-ABB6-BBA083DF27C3}" type="datetimeFigureOut">
              <a:rPr lang="en-US" smtClean="0"/>
              <a:t>11/14/2021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F2899D-5A7A-42D0-8C85-20ADEE0CF0D9}" type="slidenum">
              <a:rPr lang="en-US" smtClean="0"/>
              <a:t>‹#›</a:t>
            </a:fld>
            <a:endParaRPr lang="en-US"/>
          </a:p>
        </p:txBody>
      </p:sp>
    </p:spTree>
    <p:extLst>
      <p:ext uri="{BB962C8B-B14F-4D97-AF65-F5344CB8AC3E}">
        <p14:creationId xmlns:p14="http://schemas.microsoft.com/office/powerpoint/2010/main" val="2425084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8469E49-A7DE-4BD1-ABB6-BBA083DF27C3}" type="datetimeFigureOut">
              <a:rPr lang="en-US" smtClean="0"/>
              <a:t>11/14/2021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2F2899D-5A7A-42D0-8C85-20ADEE0CF0D9}" type="slidenum">
              <a:rPr lang="en-US" smtClean="0"/>
              <a:t>‹#›</a:t>
            </a:fld>
            <a:endParaRPr lang="en-US"/>
          </a:p>
        </p:txBody>
      </p:sp>
    </p:spTree>
    <p:extLst>
      <p:ext uri="{BB962C8B-B14F-4D97-AF65-F5344CB8AC3E}">
        <p14:creationId xmlns:p14="http://schemas.microsoft.com/office/powerpoint/2010/main" val="1941571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469E49-A7DE-4BD1-ABB6-BBA083DF27C3}" type="datetimeFigureOut">
              <a:rPr lang="en-US" smtClean="0"/>
              <a:t>11/14/2021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2F2899D-5A7A-42D0-8C85-20ADEE0CF0D9}" type="slidenum">
              <a:rPr lang="en-US" smtClean="0"/>
              <a:t>‹#›</a:t>
            </a:fld>
            <a:endParaRPr lang="en-US"/>
          </a:p>
        </p:txBody>
      </p:sp>
    </p:spTree>
    <p:extLst>
      <p:ext uri="{BB962C8B-B14F-4D97-AF65-F5344CB8AC3E}">
        <p14:creationId xmlns:p14="http://schemas.microsoft.com/office/powerpoint/2010/main" val="205553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8469E49-A7DE-4BD1-ABB6-BBA083DF27C3}" type="datetimeFigureOut">
              <a:rPr lang="en-US" smtClean="0"/>
              <a:t>11/14/2021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2F2899D-5A7A-42D0-8C85-20ADEE0CF0D9}" type="slidenum">
              <a:rPr lang="en-US" smtClean="0"/>
              <a:t>‹#›</a:t>
            </a:fld>
            <a:endParaRPr lang="en-US"/>
          </a:p>
        </p:txBody>
      </p:sp>
    </p:spTree>
    <p:extLst>
      <p:ext uri="{BB962C8B-B14F-4D97-AF65-F5344CB8AC3E}">
        <p14:creationId xmlns:p14="http://schemas.microsoft.com/office/powerpoint/2010/main" val="160656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469E49-A7DE-4BD1-ABB6-BBA083DF27C3}"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2899D-5A7A-42D0-8C85-20ADEE0CF0D9}" type="slidenum">
              <a:rPr lang="en-US" smtClean="0"/>
              <a:t>‹#›</a:t>
            </a:fld>
            <a:endParaRPr lang="en-US"/>
          </a:p>
        </p:txBody>
      </p:sp>
    </p:spTree>
    <p:extLst>
      <p:ext uri="{BB962C8B-B14F-4D97-AF65-F5344CB8AC3E}">
        <p14:creationId xmlns:p14="http://schemas.microsoft.com/office/powerpoint/2010/main" val="2315327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8469E49-A7DE-4BD1-ABB6-BBA083DF27C3}" type="datetimeFigureOut">
              <a:rPr lang="en-US" smtClean="0"/>
              <a:t>11/14/2021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2F2899D-5A7A-42D0-8C85-20ADEE0CF0D9}" type="slidenum">
              <a:rPr lang="en-US" smtClean="0"/>
              <a:t>‹#›</a:t>
            </a:fld>
            <a:endParaRPr lang="en-US"/>
          </a:p>
        </p:txBody>
      </p:sp>
    </p:spTree>
    <p:extLst>
      <p:ext uri="{BB962C8B-B14F-4D97-AF65-F5344CB8AC3E}">
        <p14:creationId xmlns:p14="http://schemas.microsoft.com/office/powerpoint/2010/main" val="3819032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5AA62-4EEF-4AAF-97B6-97A84247EF15}"/>
              </a:ext>
            </a:extLst>
          </p:cNvPr>
          <p:cNvSpPr>
            <a:spLocks noGrp="1"/>
          </p:cNvSpPr>
          <p:nvPr>
            <p:ph type="ctrTitle"/>
          </p:nvPr>
        </p:nvSpPr>
        <p:spPr/>
        <p:txBody>
          <a:bodyPr/>
          <a:lstStyle/>
          <a:p>
            <a:r>
              <a:rPr lang="en-CA" dirty="0"/>
              <a:t>Zoho</a:t>
            </a:r>
            <a:endParaRPr lang="en-US" dirty="0"/>
          </a:p>
        </p:txBody>
      </p:sp>
      <p:sp>
        <p:nvSpPr>
          <p:cNvPr id="3" name="Subtitle 2">
            <a:extLst>
              <a:ext uri="{FF2B5EF4-FFF2-40B4-BE49-F238E27FC236}">
                <a16:creationId xmlns:a16="http://schemas.microsoft.com/office/drawing/2014/main" id="{ACAFF561-30EE-426E-9ED4-7E23585BEA20}"/>
              </a:ext>
            </a:extLst>
          </p:cNvPr>
          <p:cNvSpPr>
            <a:spLocks noGrp="1"/>
          </p:cNvSpPr>
          <p:nvPr>
            <p:ph type="subTitle" idx="1"/>
          </p:nvPr>
        </p:nvSpPr>
        <p:spPr/>
        <p:txBody>
          <a:bodyPr/>
          <a:lstStyle/>
          <a:p>
            <a:r>
              <a:rPr lang="en-US" dirty="0"/>
              <a:t>(SaaS)</a:t>
            </a:r>
          </a:p>
        </p:txBody>
      </p:sp>
    </p:spTree>
    <p:extLst>
      <p:ext uri="{BB962C8B-B14F-4D97-AF65-F5344CB8AC3E}">
        <p14:creationId xmlns:p14="http://schemas.microsoft.com/office/powerpoint/2010/main" val="2555324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77577-7D4C-4FD4-8745-AB0563BE009B}"/>
              </a:ext>
            </a:extLst>
          </p:cNvPr>
          <p:cNvSpPr>
            <a:spLocks noGrp="1"/>
          </p:cNvSpPr>
          <p:nvPr>
            <p:ph type="title"/>
          </p:nvPr>
        </p:nvSpPr>
        <p:spPr/>
        <p:txBody>
          <a:bodyPr/>
          <a:lstStyle/>
          <a:p>
            <a:r>
              <a:rPr lang="en-GB" dirty="0">
                <a:latin typeface="Amiri" panose="00000500000000000000" pitchFamily="2" charset="-78"/>
                <a:ea typeface="Amiri" panose="00000500000000000000" pitchFamily="2" charset="-78"/>
                <a:cs typeface="Amiri" panose="00000500000000000000" pitchFamily="2" charset="-78"/>
              </a:rPr>
              <a:t>ZOHO CRM</a:t>
            </a:r>
            <a:endParaRPr lang="en-US" dirty="0">
              <a:latin typeface="Amiri" panose="00000500000000000000" pitchFamily="2" charset="-78"/>
              <a:ea typeface="Amiri" panose="00000500000000000000" pitchFamily="2" charset="-78"/>
              <a:cs typeface="Amiri" panose="00000500000000000000" pitchFamily="2" charset="-78"/>
            </a:endParaRPr>
          </a:p>
        </p:txBody>
      </p:sp>
      <p:sp>
        <p:nvSpPr>
          <p:cNvPr id="3" name="Content Placeholder 2">
            <a:extLst>
              <a:ext uri="{FF2B5EF4-FFF2-40B4-BE49-F238E27FC236}">
                <a16:creationId xmlns:a16="http://schemas.microsoft.com/office/drawing/2014/main" id="{F34193DC-E2EA-4E23-91C1-FE2C49C7A49C}"/>
              </a:ext>
            </a:extLst>
          </p:cNvPr>
          <p:cNvSpPr>
            <a:spLocks noGrp="1"/>
          </p:cNvSpPr>
          <p:nvPr>
            <p:ph idx="1"/>
          </p:nvPr>
        </p:nvSpPr>
        <p:spPr/>
        <p:txBody>
          <a:bodyPr/>
          <a:lstStyle/>
          <a:p>
            <a:pPr marL="0" indent="0">
              <a:buNone/>
            </a:pPr>
            <a:r>
              <a:rPr lang="en-CA" dirty="0">
                <a:latin typeface="Amiri" panose="00000500000000000000" pitchFamily="2" charset="-78"/>
                <a:ea typeface="Amiri" panose="00000500000000000000" pitchFamily="2" charset="-78"/>
                <a:cs typeface="Amiri" panose="00000500000000000000" pitchFamily="2" charset="-78"/>
              </a:rPr>
              <a:t>Automatic workflow rules</a:t>
            </a:r>
          </a:p>
          <a:p>
            <a:r>
              <a:rPr lang="en-CA" dirty="0">
                <a:latin typeface="Amiri" panose="00000500000000000000" pitchFamily="2" charset="-78"/>
                <a:ea typeface="Amiri" panose="00000500000000000000" pitchFamily="2" charset="-78"/>
                <a:cs typeface="Amiri" panose="00000500000000000000" pitchFamily="2" charset="-78"/>
              </a:rPr>
              <a:t>Automated actions  and messages which are triggered by certain events</a:t>
            </a:r>
          </a:p>
          <a:p>
            <a:r>
              <a:rPr lang="en-CA" dirty="0">
                <a:latin typeface="Amiri" panose="00000500000000000000" pitchFamily="2" charset="-78"/>
                <a:ea typeface="Amiri" panose="00000500000000000000" pitchFamily="2" charset="-78"/>
                <a:cs typeface="Amiri" panose="00000500000000000000" pitchFamily="2" charset="-78"/>
              </a:rPr>
              <a:t>Makes sure that interaction with protentional customers don’t fall through </a:t>
            </a:r>
          </a:p>
          <a:p>
            <a:r>
              <a:rPr lang="en-CA" dirty="0">
                <a:latin typeface="Amiri" panose="00000500000000000000" pitchFamily="2" charset="-78"/>
                <a:ea typeface="Amiri" panose="00000500000000000000" pitchFamily="2" charset="-78"/>
                <a:cs typeface="Amiri" panose="00000500000000000000" pitchFamily="2" charset="-78"/>
              </a:rPr>
              <a:t>Saves time from having to repeat same steps over and over again</a:t>
            </a:r>
            <a:r>
              <a:rPr lang="en-CA" dirty="0"/>
              <a:t>.</a:t>
            </a:r>
          </a:p>
          <a:p>
            <a:endParaRPr lang="en-US" dirty="0"/>
          </a:p>
        </p:txBody>
      </p:sp>
    </p:spTree>
    <p:extLst>
      <p:ext uri="{BB962C8B-B14F-4D97-AF65-F5344CB8AC3E}">
        <p14:creationId xmlns:p14="http://schemas.microsoft.com/office/powerpoint/2010/main" val="3112426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754BA-5A0C-4A2A-8296-55C2AAB1474A}"/>
              </a:ext>
            </a:extLst>
          </p:cNvPr>
          <p:cNvSpPr>
            <a:spLocks noGrp="1"/>
          </p:cNvSpPr>
          <p:nvPr>
            <p:ph type="title"/>
          </p:nvPr>
        </p:nvSpPr>
        <p:spPr/>
        <p:txBody>
          <a:bodyPr/>
          <a:lstStyle/>
          <a:p>
            <a:r>
              <a:rPr lang="en-CA" dirty="0">
                <a:latin typeface="Amiri" panose="00000500000000000000" pitchFamily="2" charset="-78"/>
                <a:ea typeface="Amiri" panose="00000500000000000000" pitchFamily="2" charset="-78"/>
                <a:cs typeface="Amiri" panose="00000500000000000000" pitchFamily="2" charset="-78"/>
              </a:rPr>
              <a:t>Zoho bug tracker</a:t>
            </a:r>
            <a:endParaRPr lang="en-US" dirty="0">
              <a:latin typeface="Amiri" panose="00000500000000000000" pitchFamily="2" charset="-78"/>
              <a:ea typeface="Amiri" panose="00000500000000000000" pitchFamily="2" charset="-78"/>
              <a:cs typeface="Amiri" panose="00000500000000000000" pitchFamily="2" charset="-78"/>
            </a:endParaRPr>
          </a:p>
        </p:txBody>
      </p:sp>
      <p:sp>
        <p:nvSpPr>
          <p:cNvPr id="3" name="Content Placeholder 2">
            <a:extLst>
              <a:ext uri="{FF2B5EF4-FFF2-40B4-BE49-F238E27FC236}">
                <a16:creationId xmlns:a16="http://schemas.microsoft.com/office/drawing/2014/main" id="{4B3E2CB5-375F-403E-A226-E710A33DAFF0}"/>
              </a:ext>
            </a:extLst>
          </p:cNvPr>
          <p:cNvSpPr>
            <a:spLocks noGrp="1"/>
          </p:cNvSpPr>
          <p:nvPr>
            <p:ph idx="1"/>
          </p:nvPr>
        </p:nvSpPr>
        <p:spPr/>
        <p:txBody>
          <a:bodyPr/>
          <a:lstStyle/>
          <a:p>
            <a:r>
              <a:rPr lang="en-CA" dirty="0">
                <a:latin typeface="Amiri" panose="00000500000000000000" pitchFamily="2" charset="-78"/>
                <a:ea typeface="Amiri" panose="00000500000000000000" pitchFamily="2" charset="-78"/>
                <a:cs typeface="Amiri" panose="00000500000000000000" pitchFamily="2" charset="-78"/>
              </a:rPr>
              <a:t>An online bug tracking tool .</a:t>
            </a:r>
          </a:p>
          <a:p>
            <a:r>
              <a:rPr lang="en-CA" dirty="0">
                <a:latin typeface="Amiri" panose="00000500000000000000" pitchFamily="2" charset="-78"/>
                <a:ea typeface="Amiri" panose="00000500000000000000" pitchFamily="2" charset="-78"/>
                <a:cs typeface="Amiri" panose="00000500000000000000" pitchFamily="2" charset="-78"/>
              </a:rPr>
              <a:t>Designed to  help quality assurance and programmers keep track of reported software bugs in the work .</a:t>
            </a:r>
          </a:p>
          <a:p>
            <a:r>
              <a:rPr lang="en-CA" dirty="0">
                <a:latin typeface="Amiri" panose="00000500000000000000" pitchFamily="2" charset="-78"/>
                <a:ea typeface="Amiri" panose="00000500000000000000" pitchFamily="2" charset="-78"/>
                <a:cs typeface="Amiri" panose="00000500000000000000" pitchFamily="2" charset="-78"/>
              </a:rPr>
              <a:t>Can record bugs based on specific criteria , creating custom view to focus on the more time critical ones  and setting rules for triggering updates.</a:t>
            </a:r>
          </a:p>
          <a:p>
            <a:r>
              <a:rPr lang="en-CA" dirty="0">
                <a:latin typeface="Amiri" panose="00000500000000000000" pitchFamily="2" charset="-78"/>
                <a:ea typeface="Amiri" panose="00000500000000000000" pitchFamily="2" charset="-78"/>
                <a:cs typeface="Amiri" panose="00000500000000000000" pitchFamily="2" charset="-78"/>
              </a:rPr>
              <a:t>Customizable bug tracker interface.</a:t>
            </a:r>
          </a:p>
          <a:p>
            <a:endParaRPr lang="en-US" dirty="0"/>
          </a:p>
        </p:txBody>
      </p:sp>
    </p:spTree>
    <p:extLst>
      <p:ext uri="{BB962C8B-B14F-4D97-AF65-F5344CB8AC3E}">
        <p14:creationId xmlns:p14="http://schemas.microsoft.com/office/powerpoint/2010/main" val="2983776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B064B-5CCF-49E8-AAA8-8801733E4438}"/>
              </a:ext>
            </a:extLst>
          </p:cNvPr>
          <p:cNvSpPr>
            <a:spLocks noGrp="1"/>
          </p:cNvSpPr>
          <p:nvPr>
            <p:ph type="title"/>
          </p:nvPr>
        </p:nvSpPr>
        <p:spPr/>
        <p:txBody>
          <a:bodyPr/>
          <a:lstStyle/>
          <a:p>
            <a:r>
              <a:rPr lang="en-CA" dirty="0">
                <a:latin typeface="Amiri" panose="00000500000000000000" pitchFamily="2" charset="-78"/>
                <a:ea typeface="Amiri" panose="00000500000000000000" pitchFamily="2" charset="-78"/>
                <a:cs typeface="Amiri" panose="00000500000000000000" pitchFamily="2" charset="-78"/>
              </a:rPr>
              <a:t>Zoho creator</a:t>
            </a:r>
            <a:endParaRPr lang="en-US" dirty="0">
              <a:latin typeface="Amiri" panose="00000500000000000000" pitchFamily="2" charset="-78"/>
              <a:ea typeface="Amiri" panose="00000500000000000000" pitchFamily="2" charset="-78"/>
              <a:cs typeface="Amiri" panose="00000500000000000000" pitchFamily="2" charset="-78"/>
            </a:endParaRPr>
          </a:p>
        </p:txBody>
      </p:sp>
      <p:sp>
        <p:nvSpPr>
          <p:cNvPr id="3" name="Content Placeholder 2">
            <a:extLst>
              <a:ext uri="{FF2B5EF4-FFF2-40B4-BE49-F238E27FC236}">
                <a16:creationId xmlns:a16="http://schemas.microsoft.com/office/drawing/2014/main" id="{B33A72FE-ACDD-4FAD-9CBC-4551BDE9AE40}"/>
              </a:ext>
            </a:extLst>
          </p:cNvPr>
          <p:cNvSpPr>
            <a:spLocks noGrp="1"/>
          </p:cNvSpPr>
          <p:nvPr>
            <p:ph idx="1"/>
          </p:nvPr>
        </p:nvSpPr>
        <p:spPr/>
        <p:txBody>
          <a:bodyPr/>
          <a:lstStyle/>
          <a:p>
            <a:r>
              <a:rPr lang="en-US" dirty="0">
                <a:latin typeface="Amiri" panose="00000500000000000000" pitchFamily="2" charset="-78"/>
                <a:ea typeface="Amiri" panose="00000500000000000000" pitchFamily="2" charset="-78"/>
                <a:cs typeface="Amiri" panose="00000500000000000000" pitchFamily="2" charset="-78"/>
              </a:rPr>
              <a:t>Platform to create and run powerful custom application</a:t>
            </a:r>
          </a:p>
          <a:p>
            <a:r>
              <a:rPr lang="en-US" b="0" i="0" dirty="0">
                <a:solidFill>
                  <a:srgbClr val="FFFFFF"/>
                </a:solidFill>
                <a:effectLst/>
                <a:latin typeface="Zoho_Puvi_Regular"/>
              </a:rPr>
              <a:t> </a:t>
            </a:r>
            <a:r>
              <a:rPr lang="en-US" b="0" i="0" dirty="0">
                <a:solidFill>
                  <a:srgbClr val="FFFFFF"/>
                </a:solidFill>
                <a:effectLst/>
                <a:latin typeface="Amiri" panose="00000500000000000000" pitchFamily="2" charset="-78"/>
                <a:ea typeface="Amiri" panose="00000500000000000000" pitchFamily="2" charset="-78"/>
                <a:cs typeface="Amiri" panose="00000500000000000000" pitchFamily="2" charset="-78"/>
              </a:rPr>
              <a:t>Zoho Creator is a low-code application development platform that gives you the power to consolidate all your data management, workflow automation, and business intelligence needs in one place.</a:t>
            </a:r>
          </a:p>
          <a:p>
            <a:endParaRPr lang="en-US" dirty="0"/>
          </a:p>
          <a:p>
            <a:endParaRPr lang="en-US" dirty="0"/>
          </a:p>
        </p:txBody>
      </p:sp>
    </p:spTree>
    <p:extLst>
      <p:ext uri="{BB962C8B-B14F-4D97-AF65-F5344CB8AC3E}">
        <p14:creationId xmlns:p14="http://schemas.microsoft.com/office/powerpoint/2010/main" val="1421723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9B47-119C-4827-8965-FC84C0BEA3B6}"/>
              </a:ext>
            </a:extLst>
          </p:cNvPr>
          <p:cNvSpPr>
            <a:spLocks noGrp="1"/>
          </p:cNvSpPr>
          <p:nvPr>
            <p:ph type="title"/>
          </p:nvPr>
        </p:nvSpPr>
        <p:spPr/>
        <p:txBody>
          <a:bodyPr/>
          <a:lstStyle/>
          <a:p>
            <a:r>
              <a:rPr lang="en-US" dirty="0">
                <a:latin typeface="Amiri" panose="00000500000000000000" pitchFamily="2" charset="-78"/>
                <a:ea typeface="Amiri" panose="00000500000000000000" pitchFamily="2" charset="-78"/>
                <a:cs typeface="Amiri" panose="00000500000000000000" pitchFamily="2" charset="-78"/>
              </a:rPr>
              <a:t>Zoho creator</a:t>
            </a:r>
          </a:p>
        </p:txBody>
      </p:sp>
      <p:sp>
        <p:nvSpPr>
          <p:cNvPr id="3" name="Content Placeholder 2">
            <a:extLst>
              <a:ext uri="{FF2B5EF4-FFF2-40B4-BE49-F238E27FC236}">
                <a16:creationId xmlns:a16="http://schemas.microsoft.com/office/drawing/2014/main" id="{4F2C9EB2-897B-4122-BE5D-D95D37A0C36F}"/>
              </a:ext>
            </a:extLst>
          </p:cNvPr>
          <p:cNvSpPr>
            <a:spLocks noGrp="1"/>
          </p:cNvSpPr>
          <p:nvPr>
            <p:ph idx="1"/>
          </p:nvPr>
        </p:nvSpPr>
        <p:spPr/>
        <p:txBody>
          <a:bodyPr/>
          <a:lstStyle/>
          <a:p>
            <a:pPr algn="l" fontAlgn="base"/>
            <a:r>
              <a:rPr lang="en-US" b="0" i="0" dirty="0">
                <a:solidFill>
                  <a:schemeClr val="tx1">
                    <a:lumMod val="95000"/>
                  </a:schemeClr>
                </a:solidFill>
                <a:effectLst/>
                <a:latin typeface="Amiri" panose="00000500000000000000" pitchFamily="2" charset="-78"/>
                <a:ea typeface="Amiri" panose="00000500000000000000" pitchFamily="2" charset="-78"/>
                <a:cs typeface="Amiri" panose="00000500000000000000" pitchFamily="2" charset="-78"/>
              </a:rPr>
              <a:t>Accelerated development : With the Zoho Creator platform, you get the ability to build custom business applications without having to spend the long project timelines of traditional development methods.</a:t>
            </a:r>
          </a:p>
          <a:p>
            <a:pPr fontAlgn="base"/>
            <a:r>
              <a:rPr lang="en-US" b="0" i="0" dirty="0">
                <a:solidFill>
                  <a:schemeClr val="tx1">
                    <a:lumMod val="95000"/>
                  </a:schemeClr>
                </a:solidFill>
                <a:effectLst/>
                <a:latin typeface="Amiri" panose="00000500000000000000" pitchFamily="2" charset="-78"/>
                <a:ea typeface="Amiri" panose="00000500000000000000" pitchFamily="2" charset="-78"/>
                <a:cs typeface="Amiri" panose="00000500000000000000" pitchFamily="2" charset="-78"/>
              </a:rPr>
              <a:t>Simplified automation :Automating your business processes has never been this easy. Zoho Creator's low-code capabilities allow you to create workflows visually, simplifying the whole process.</a:t>
            </a:r>
          </a:p>
          <a:p>
            <a:pPr fontAlgn="base"/>
            <a:r>
              <a:rPr lang="en-US" b="0" i="0" dirty="0">
                <a:solidFill>
                  <a:schemeClr val="tx1">
                    <a:lumMod val="95000"/>
                  </a:schemeClr>
                </a:solidFill>
                <a:effectLst/>
                <a:latin typeface="Amiri" panose="00000500000000000000" pitchFamily="2" charset="-78"/>
                <a:ea typeface="Amiri" panose="00000500000000000000" pitchFamily="2" charset="-78"/>
                <a:cs typeface="Amiri" panose="00000500000000000000" pitchFamily="2" charset="-78"/>
              </a:rPr>
              <a:t>Seamless integration : A digital system is very important to interlink with other systems. Zoho Creator comes with 500+ pre-built connectors in its arsenal which is unmatched by any platform in the space.</a:t>
            </a:r>
          </a:p>
          <a:p>
            <a:pPr fontAlgn="base"/>
            <a:endParaRPr lang="en-US" b="0" i="0" dirty="0">
              <a:solidFill>
                <a:schemeClr val="tx1">
                  <a:lumMod val="95000"/>
                </a:schemeClr>
              </a:solidFill>
              <a:effectLst/>
              <a:latin typeface="Zoho_Puvi_Regular"/>
            </a:endParaRPr>
          </a:p>
          <a:p>
            <a:pPr fontAlgn="base"/>
            <a:endParaRPr lang="en-US" b="0" i="0" dirty="0">
              <a:solidFill>
                <a:schemeClr val="tx1">
                  <a:lumMod val="95000"/>
                </a:schemeClr>
              </a:solidFill>
              <a:effectLst/>
              <a:latin typeface="inherit"/>
            </a:endParaRPr>
          </a:p>
          <a:p>
            <a:endParaRPr lang="en-US" dirty="0"/>
          </a:p>
        </p:txBody>
      </p:sp>
    </p:spTree>
    <p:extLst>
      <p:ext uri="{BB962C8B-B14F-4D97-AF65-F5344CB8AC3E}">
        <p14:creationId xmlns:p14="http://schemas.microsoft.com/office/powerpoint/2010/main" val="1500667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B1EC-3368-4988-AD01-C1FD2E2FB3FB}"/>
              </a:ext>
            </a:extLst>
          </p:cNvPr>
          <p:cNvSpPr>
            <a:spLocks noGrp="1"/>
          </p:cNvSpPr>
          <p:nvPr>
            <p:ph type="title"/>
          </p:nvPr>
        </p:nvSpPr>
        <p:spPr/>
        <p:txBody>
          <a:bodyPr/>
          <a:lstStyle/>
          <a:p>
            <a:r>
              <a:rPr lang="en-US" dirty="0">
                <a:latin typeface="Amiri" panose="00000500000000000000" pitchFamily="2" charset="-78"/>
                <a:ea typeface="Amiri" panose="00000500000000000000" pitchFamily="2" charset="-78"/>
                <a:cs typeface="Amiri" panose="00000500000000000000" pitchFamily="2" charset="-78"/>
              </a:rPr>
              <a:t>Zoho creator </a:t>
            </a:r>
          </a:p>
        </p:txBody>
      </p:sp>
      <p:sp>
        <p:nvSpPr>
          <p:cNvPr id="3" name="Content Placeholder 2">
            <a:extLst>
              <a:ext uri="{FF2B5EF4-FFF2-40B4-BE49-F238E27FC236}">
                <a16:creationId xmlns:a16="http://schemas.microsoft.com/office/drawing/2014/main" id="{F88B1CF6-A533-4E53-9AB1-E0A5643A0B02}"/>
              </a:ext>
            </a:extLst>
          </p:cNvPr>
          <p:cNvSpPr>
            <a:spLocks noGrp="1"/>
          </p:cNvSpPr>
          <p:nvPr>
            <p:ph idx="1"/>
          </p:nvPr>
        </p:nvSpPr>
        <p:spPr/>
        <p:txBody>
          <a:bodyPr/>
          <a:lstStyle/>
          <a:p>
            <a:r>
              <a:rPr lang="en-US" b="0" i="0" dirty="0">
                <a:solidFill>
                  <a:srgbClr val="FFFFFF"/>
                </a:solidFill>
                <a:effectLst/>
                <a:latin typeface="Amiri" panose="00000500000000000000" pitchFamily="2" charset="-78"/>
                <a:ea typeface="Amiri" panose="00000500000000000000" pitchFamily="2" charset="-78"/>
                <a:cs typeface="Amiri" panose="00000500000000000000" pitchFamily="2" charset="-78"/>
              </a:rPr>
              <a:t>Shareable insights Visualizing data and gathering insights is a necessity for any business. Convert raw data to intelligence with the help of visualization tools that let you build reports and dashboards.</a:t>
            </a:r>
          </a:p>
          <a:p>
            <a:r>
              <a:rPr lang="en-US" b="0" i="0" dirty="0">
                <a:solidFill>
                  <a:schemeClr val="tx1">
                    <a:lumMod val="95000"/>
                  </a:schemeClr>
                </a:solidFill>
                <a:effectLst/>
                <a:latin typeface="Amiri" panose="00000500000000000000" pitchFamily="2" charset="-78"/>
                <a:ea typeface="Amiri" panose="00000500000000000000" pitchFamily="2" charset="-78"/>
                <a:cs typeface="Amiri" panose="00000500000000000000" pitchFamily="2" charset="-78"/>
              </a:rPr>
              <a:t>Top-notch security so data is encrypted at rest, in transit, and during backup, with strong ciphers like AES_CBC/AES_GCM, 256 bit/128 bit keys, and TLS 1.2 protocols</a:t>
            </a:r>
          </a:p>
          <a:p>
            <a:r>
              <a:rPr lang="en-US" b="0" i="0" dirty="0">
                <a:solidFill>
                  <a:srgbClr val="FFFFFF"/>
                </a:solidFill>
                <a:effectLst/>
                <a:latin typeface="Amiri" panose="00000500000000000000" pitchFamily="2" charset="-78"/>
                <a:ea typeface="Amiri" panose="00000500000000000000" pitchFamily="2" charset="-78"/>
                <a:cs typeface="Amiri" panose="00000500000000000000" pitchFamily="2" charset="-78"/>
              </a:rPr>
              <a:t>Contextual scalability Growth is natural to any business and a good technology platform should have the capability to support your growth. Zoho Creator’s auto-scaling feature makes sure that your data load is not a stress on your business</a:t>
            </a:r>
          </a:p>
          <a:p>
            <a:endParaRPr lang="en-US" b="0" i="0" dirty="0">
              <a:solidFill>
                <a:srgbClr val="000000"/>
              </a:solidFill>
              <a:effectLst/>
              <a:latin typeface="var(--zf-secondary-bold)"/>
            </a:endParaRPr>
          </a:p>
          <a:p>
            <a:endParaRPr lang="en-US" b="0" i="0" dirty="0">
              <a:solidFill>
                <a:srgbClr val="FFFFFF"/>
              </a:solidFill>
              <a:effectLst/>
              <a:latin typeface="var(--zf-secondary-bold)"/>
            </a:endParaRPr>
          </a:p>
          <a:p>
            <a:endParaRPr lang="en-US" dirty="0"/>
          </a:p>
        </p:txBody>
      </p:sp>
    </p:spTree>
    <p:extLst>
      <p:ext uri="{BB962C8B-B14F-4D97-AF65-F5344CB8AC3E}">
        <p14:creationId xmlns:p14="http://schemas.microsoft.com/office/powerpoint/2010/main" val="4674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635E7-6FD5-4E0A-B17C-74BF4A712748}"/>
              </a:ext>
            </a:extLst>
          </p:cNvPr>
          <p:cNvSpPr>
            <a:spLocks noGrp="1"/>
          </p:cNvSpPr>
          <p:nvPr>
            <p:ph type="title"/>
          </p:nvPr>
        </p:nvSpPr>
        <p:spPr/>
        <p:txBody>
          <a:bodyPr/>
          <a:lstStyle/>
          <a:p>
            <a:r>
              <a:rPr lang="en-CA" dirty="0">
                <a:latin typeface="Amiri" panose="00000500000000000000" pitchFamily="2" charset="-78"/>
                <a:ea typeface="Amiri" panose="00000500000000000000" pitchFamily="2" charset="-78"/>
                <a:cs typeface="Amiri" panose="00000500000000000000" pitchFamily="2" charset="-78"/>
              </a:rPr>
              <a:t>Zoho</a:t>
            </a:r>
            <a:r>
              <a:rPr lang="en-CA" dirty="0"/>
              <a:t> </a:t>
            </a:r>
            <a:r>
              <a:rPr lang="en-CA" dirty="0">
                <a:latin typeface="Amiri" panose="00000500000000000000" pitchFamily="2" charset="-78"/>
                <a:ea typeface="Amiri" panose="00000500000000000000" pitchFamily="2" charset="-78"/>
                <a:cs typeface="Amiri" panose="00000500000000000000" pitchFamily="2" charset="-78"/>
              </a:rPr>
              <a:t>creator</a:t>
            </a:r>
            <a:endParaRPr lang="en-US" dirty="0">
              <a:latin typeface="Amiri" panose="00000500000000000000" pitchFamily="2" charset="-78"/>
              <a:ea typeface="Amiri" panose="00000500000000000000" pitchFamily="2" charset="-78"/>
              <a:cs typeface="Amiri" panose="00000500000000000000" pitchFamily="2" charset="-78"/>
            </a:endParaRPr>
          </a:p>
        </p:txBody>
      </p:sp>
      <p:sp>
        <p:nvSpPr>
          <p:cNvPr id="3" name="Content Placeholder 2">
            <a:extLst>
              <a:ext uri="{FF2B5EF4-FFF2-40B4-BE49-F238E27FC236}">
                <a16:creationId xmlns:a16="http://schemas.microsoft.com/office/drawing/2014/main" id="{60A424DC-C116-4A94-8368-FAFB14DE1DF0}"/>
              </a:ext>
            </a:extLst>
          </p:cNvPr>
          <p:cNvSpPr>
            <a:spLocks noGrp="1"/>
          </p:cNvSpPr>
          <p:nvPr>
            <p:ph idx="1"/>
          </p:nvPr>
        </p:nvSpPr>
        <p:spPr/>
        <p:txBody>
          <a:bodyPr/>
          <a:lstStyle/>
          <a:p>
            <a:r>
              <a:rPr lang="en-US" b="0" i="0" dirty="0">
                <a:solidFill>
                  <a:schemeClr val="tx1">
                    <a:lumMod val="95000"/>
                  </a:schemeClr>
                </a:solidFill>
                <a:effectLst/>
                <a:latin typeface="Amiri" panose="00000500000000000000" pitchFamily="2" charset="-78"/>
                <a:ea typeface="Amiri" panose="00000500000000000000" pitchFamily="2" charset="-78"/>
                <a:cs typeface="Amiri" panose="00000500000000000000" pitchFamily="2" charset="-78"/>
              </a:rPr>
              <a:t>Zoho Creator has a free plan. This plan comes with a limited feature set and only has 1 user, 1 application access, 25MB storage, and 1000 records. However, you have the option to upgrade it to the paid plan whenever you wish. </a:t>
            </a:r>
          </a:p>
          <a:p>
            <a:r>
              <a:rPr lang="en-CA" dirty="0">
                <a:latin typeface="Amiri" panose="00000500000000000000" pitchFamily="2" charset="-78"/>
                <a:ea typeface="Amiri" panose="00000500000000000000" pitchFamily="2" charset="-78"/>
                <a:cs typeface="Amiri" panose="00000500000000000000" pitchFamily="2" charset="-78"/>
              </a:rPr>
              <a:t>Zoho creator offers first of it kind drag in drop in interface to create tables and forms designs and to schedule workflow and perform variety of automated actions. </a:t>
            </a:r>
          </a:p>
          <a:p>
            <a:endParaRPr lang="en-US" dirty="0"/>
          </a:p>
        </p:txBody>
      </p:sp>
    </p:spTree>
    <p:extLst>
      <p:ext uri="{BB962C8B-B14F-4D97-AF65-F5344CB8AC3E}">
        <p14:creationId xmlns:p14="http://schemas.microsoft.com/office/powerpoint/2010/main" val="520455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A8EC-1225-42B1-8C62-6607FFCF4E1E}"/>
              </a:ext>
            </a:extLst>
          </p:cNvPr>
          <p:cNvSpPr>
            <a:spLocks noGrp="1"/>
          </p:cNvSpPr>
          <p:nvPr>
            <p:ph type="title"/>
          </p:nvPr>
        </p:nvSpPr>
        <p:spPr/>
        <p:txBody>
          <a:bodyPr/>
          <a:lstStyle/>
          <a:p>
            <a:r>
              <a:rPr lang="en-US" dirty="0">
                <a:latin typeface="Amiri" panose="00000500000000000000" pitchFamily="2" charset="-78"/>
                <a:ea typeface="Amiri" panose="00000500000000000000" pitchFamily="2" charset="-78"/>
                <a:cs typeface="Amiri" panose="00000500000000000000" pitchFamily="2" charset="-78"/>
              </a:rPr>
              <a:t>Zoho project</a:t>
            </a:r>
          </a:p>
        </p:txBody>
      </p:sp>
      <p:sp>
        <p:nvSpPr>
          <p:cNvPr id="3" name="Content Placeholder 2">
            <a:extLst>
              <a:ext uri="{FF2B5EF4-FFF2-40B4-BE49-F238E27FC236}">
                <a16:creationId xmlns:a16="http://schemas.microsoft.com/office/drawing/2014/main" id="{A99B5F30-D7FA-49F7-A8DB-FFEC5D536ADC}"/>
              </a:ext>
            </a:extLst>
          </p:cNvPr>
          <p:cNvSpPr>
            <a:spLocks noGrp="1"/>
          </p:cNvSpPr>
          <p:nvPr>
            <p:ph idx="1"/>
          </p:nvPr>
        </p:nvSpPr>
        <p:spPr/>
        <p:txBody>
          <a:bodyPr/>
          <a:lstStyle/>
          <a:p>
            <a:r>
              <a:rPr lang="en-US" dirty="0">
                <a:latin typeface="Amiri" panose="00000500000000000000" pitchFamily="2" charset="-78"/>
                <a:ea typeface="Amiri" panose="00000500000000000000" pitchFamily="2" charset="-78"/>
                <a:cs typeface="Amiri" panose="00000500000000000000" pitchFamily="2" charset="-78"/>
              </a:rPr>
              <a:t>Zoho project is an online project management solution  with a mix between collaboration and management function.</a:t>
            </a:r>
          </a:p>
          <a:p>
            <a:r>
              <a:rPr lang="en-US" dirty="0">
                <a:latin typeface="Amiri" panose="00000500000000000000" pitchFamily="2" charset="-78"/>
                <a:ea typeface="Amiri" panose="00000500000000000000" pitchFamily="2" charset="-78"/>
                <a:cs typeface="Amiri" panose="00000500000000000000" pitchFamily="2" charset="-78"/>
              </a:rPr>
              <a:t>Zoho project goes way beyond standard project management solution utilize the power of social software to manage online. Aside from web project planning and reporting capability, Zoho projects aim to bring everyone in the project together and helps them get project done.</a:t>
            </a:r>
          </a:p>
          <a:p>
            <a:endParaRPr lang="en-US" dirty="0"/>
          </a:p>
        </p:txBody>
      </p:sp>
    </p:spTree>
    <p:extLst>
      <p:ext uri="{BB962C8B-B14F-4D97-AF65-F5344CB8AC3E}">
        <p14:creationId xmlns:p14="http://schemas.microsoft.com/office/powerpoint/2010/main" val="4190573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6F7E-8815-4CF2-9562-3B9B07153752}"/>
              </a:ext>
            </a:extLst>
          </p:cNvPr>
          <p:cNvSpPr>
            <a:spLocks noGrp="1"/>
          </p:cNvSpPr>
          <p:nvPr>
            <p:ph type="title"/>
          </p:nvPr>
        </p:nvSpPr>
        <p:spPr/>
        <p:txBody>
          <a:bodyPr/>
          <a:lstStyle/>
          <a:p>
            <a:r>
              <a:rPr lang="en-US" dirty="0">
                <a:latin typeface="Amiri" panose="00000500000000000000" pitchFamily="2" charset="-78"/>
                <a:ea typeface="Amiri" panose="00000500000000000000" pitchFamily="2" charset="-78"/>
                <a:cs typeface="Amiri" panose="00000500000000000000" pitchFamily="2" charset="-78"/>
              </a:rPr>
              <a:t>Zoho project</a:t>
            </a:r>
          </a:p>
        </p:txBody>
      </p:sp>
      <p:sp>
        <p:nvSpPr>
          <p:cNvPr id="3" name="Content Placeholder 2">
            <a:extLst>
              <a:ext uri="{FF2B5EF4-FFF2-40B4-BE49-F238E27FC236}">
                <a16:creationId xmlns:a16="http://schemas.microsoft.com/office/drawing/2014/main" id="{84D4E7FC-31ED-493E-A747-90B84E8156F4}"/>
              </a:ext>
            </a:extLst>
          </p:cNvPr>
          <p:cNvSpPr>
            <a:spLocks noGrp="1"/>
          </p:cNvSpPr>
          <p:nvPr>
            <p:ph idx="1"/>
          </p:nvPr>
        </p:nvSpPr>
        <p:spPr/>
        <p:txBody>
          <a:bodyPr/>
          <a:lstStyle/>
          <a:p>
            <a:r>
              <a:rPr lang="en-US" dirty="0">
                <a:latin typeface="Amiri" panose="00000500000000000000" pitchFamily="2" charset="-78"/>
                <a:ea typeface="Amiri" panose="00000500000000000000" pitchFamily="2" charset="-78"/>
                <a:cs typeface="Amiri" panose="00000500000000000000" pitchFamily="2" charset="-78"/>
              </a:rPr>
              <a:t>Create milestones , task lists , assign tasks , set tasks dependencies </a:t>
            </a:r>
          </a:p>
          <a:p>
            <a:r>
              <a:rPr lang="en-US" dirty="0">
                <a:latin typeface="Amiri" panose="00000500000000000000" pitchFamily="2" charset="-78"/>
                <a:ea typeface="Amiri" panose="00000500000000000000" pitchFamily="2" charset="-78"/>
                <a:cs typeface="Amiri" panose="00000500000000000000" pitchFamily="2" charset="-78"/>
              </a:rPr>
              <a:t>Break your existing tasks into sub tasks to gain insights into progress of  your work </a:t>
            </a:r>
          </a:p>
          <a:p>
            <a:r>
              <a:rPr lang="en-US" dirty="0">
                <a:latin typeface="Amiri" panose="00000500000000000000" pitchFamily="2" charset="-78"/>
                <a:ea typeface="Amiri" panose="00000500000000000000" pitchFamily="2" charset="-78"/>
                <a:cs typeface="Amiri" panose="00000500000000000000" pitchFamily="2" charset="-78"/>
              </a:rPr>
              <a:t>Organize and manage all types of files from centralized document area </a:t>
            </a:r>
          </a:p>
          <a:p>
            <a:r>
              <a:rPr lang="en-US" dirty="0">
                <a:latin typeface="Amiri" panose="00000500000000000000" pitchFamily="2" charset="-78"/>
                <a:ea typeface="Amiri" panose="00000500000000000000" pitchFamily="2" charset="-78"/>
                <a:cs typeface="Amiri" panose="00000500000000000000" pitchFamily="2" charset="-78"/>
              </a:rPr>
              <a:t>Communicates effectively with your member using chats and forums </a:t>
            </a:r>
          </a:p>
          <a:p>
            <a:r>
              <a:rPr lang="en-US" dirty="0">
                <a:latin typeface="Amiri" panose="00000500000000000000" pitchFamily="2" charset="-78"/>
                <a:ea typeface="Amiri" panose="00000500000000000000" pitchFamily="2" charset="-78"/>
                <a:cs typeface="Amiri" panose="00000500000000000000" pitchFamily="2" charset="-78"/>
              </a:rPr>
              <a:t>Submit, track and fix bugs fast with intuitive bug tracker </a:t>
            </a:r>
          </a:p>
          <a:p>
            <a:r>
              <a:rPr lang="en-US" dirty="0">
                <a:latin typeface="Amiri" panose="00000500000000000000" pitchFamily="2" charset="-78"/>
                <a:ea typeface="Amiri" panose="00000500000000000000" pitchFamily="2" charset="-78"/>
                <a:cs typeface="Amiri" panose="00000500000000000000" pitchFamily="2" charset="-78"/>
              </a:rPr>
              <a:t>Gantt and resource utilization charts  provide bird’s eye view about the progress.</a:t>
            </a:r>
          </a:p>
        </p:txBody>
      </p:sp>
    </p:spTree>
    <p:extLst>
      <p:ext uri="{BB962C8B-B14F-4D97-AF65-F5344CB8AC3E}">
        <p14:creationId xmlns:p14="http://schemas.microsoft.com/office/powerpoint/2010/main" val="2407686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5611E-0410-4987-BBA2-7A76B893DABB}"/>
              </a:ext>
            </a:extLst>
          </p:cNvPr>
          <p:cNvSpPr>
            <a:spLocks noGrp="1"/>
          </p:cNvSpPr>
          <p:nvPr>
            <p:ph type="title"/>
          </p:nvPr>
        </p:nvSpPr>
        <p:spPr/>
        <p:txBody>
          <a:bodyPr/>
          <a:lstStyle/>
          <a:p>
            <a:r>
              <a:rPr lang="en-US" dirty="0">
                <a:latin typeface="Amiri" panose="00000500000000000000" pitchFamily="2" charset="-78"/>
                <a:ea typeface="Amiri" panose="00000500000000000000" pitchFamily="2" charset="-78"/>
                <a:cs typeface="Amiri" panose="00000500000000000000" pitchFamily="2" charset="-78"/>
              </a:rPr>
              <a:t>More applications</a:t>
            </a:r>
          </a:p>
        </p:txBody>
      </p:sp>
      <p:sp>
        <p:nvSpPr>
          <p:cNvPr id="3" name="Content Placeholder 2">
            <a:extLst>
              <a:ext uri="{FF2B5EF4-FFF2-40B4-BE49-F238E27FC236}">
                <a16:creationId xmlns:a16="http://schemas.microsoft.com/office/drawing/2014/main" id="{77209007-7DC9-47FF-8BE9-B1F069A1BEAE}"/>
              </a:ext>
            </a:extLst>
          </p:cNvPr>
          <p:cNvSpPr>
            <a:spLocks noGrp="1"/>
          </p:cNvSpPr>
          <p:nvPr>
            <p:ph idx="1"/>
          </p:nvPr>
        </p:nvSpPr>
        <p:spPr/>
        <p:txBody>
          <a:bodyPr/>
          <a:lstStyle/>
          <a:p>
            <a:r>
              <a:rPr lang="en-US" dirty="0">
                <a:latin typeface="Amiri" panose="00000500000000000000" pitchFamily="2" charset="-78"/>
                <a:ea typeface="Amiri" panose="00000500000000000000" pitchFamily="2" charset="-78"/>
                <a:cs typeface="Amiri" panose="00000500000000000000" pitchFamily="2" charset="-78"/>
              </a:rPr>
              <a:t>Zoho Writer : </a:t>
            </a:r>
            <a:r>
              <a:rPr lang="en-US" b="0" i="0" dirty="0">
                <a:solidFill>
                  <a:schemeClr val="tx1">
                    <a:lumMod val="95000"/>
                  </a:schemeClr>
                </a:solidFill>
                <a:effectLst/>
                <a:latin typeface="Amiri" panose="00000500000000000000" pitchFamily="2" charset="-78"/>
                <a:ea typeface="Amiri" panose="00000500000000000000" pitchFamily="2" charset="-78"/>
                <a:cs typeface="Amiri" panose="00000500000000000000" pitchFamily="2" charset="-78"/>
              </a:rPr>
              <a:t>a powerful word processor available across all  devices. Support simultaneou</a:t>
            </a:r>
            <a:r>
              <a:rPr lang="en-US" dirty="0">
                <a:solidFill>
                  <a:schemeClr val="tx1">
                    <a:lumMod val="95000"/>
                  </a:schemeClr>
                </a:solidFill>
                <a:latin typeface="Amiri" panose="00000500000000000000" pitchFamily="2" charset="-78"/>
                <a:ea typeface="Amiri" panose="00000500000000000000" pitchFamily="2" charset="-78"/>
                <a:cs typeface="Amiri" panose="00000500000000000000" pitchFamily="2" charset="-78"/>
              </a:rPr>
              <a:t>s </a:t>
            </a:r>
            <a:r>
              <a:rPr lang="en-US" b="0" i="0" dirty="0">
                <a:solidFill>
                  <a:schemeClr val="tx1">
                    <a:lumMod val="95000"/>
                  </a:schemeClr>
                </a:solidFill>
                <a:effectLst/>
                <a:latin typeface="Amiri" panose="00000500000000000000" pitchFamily="2" charset="-78"/>
                <a:ea typeface="Amiri" panose="00000500000000000000" pitchFamily="2" charset="-78"/>
                <a:cs typeface="Amiri" panose="00000500000000000000" pitchFamily="2" charset="-78"/>
              </a:rPr>
              <a:t> collaboration between different user so you can collaborate with teammates in real-time to create elegant, inspiring documents for free. It support wide range of formats including .doc, .docx, .</a:t>
            </a:r>
            <a:r>
              <a:rPr lang="en-US" b="0" i="0" dirty="0" err="1">
                <a:solidFill>
                  <a:schemeClr val="tx1">
                    <a:lumMod val="95000"/>
                  </a:schemeClr>
                </a:solidFill>
                <a:effectLst/>
                <a:latin typeface="Amiri" panose="00000500000000000000" pitchFamily="2" charset="-78"/>
                <a:ea typeface="Amiri" panose="00000500000000000000" pitchFamily="2" charset="-78"/>
                <a:cs typeface="Amiri" panose="00000500000000000000" pitchFamily="2" charset="-78"/>
              </a:rPr>
              <a:t>odt</a:t>
            </a:r>
            <a:r>
              <a:rPr lang="en-US" dirty="0">
                <a:solidFill>
                  <a:schemeClr val="tx1">
                    <a:lumMod val="95000"/>
                  </a:schemeClr>
                </a:solidFill>
                <a:latin typeface="Amiri" panose="00000500000000000000" pitchFamily="2" charset="-78"/>
                <a:ea typeface="Amiri" panose="00000500000000000000" pitchFamily="2" charset="-78"/>
                <a:cs typeface="Amiri" panose="00000500000000000000" pitchFamily="2" charset="-78"/>
              </a:rPr>
              <a:t>, as well as embedded media from hosting sites as YouTube , Vimeo ,etc. </a:t>
            </a:r>
          </a:p>
          <a:p>
            <a:r>
              <a:rPr lang="en-US" dirty="0">
                <a:latin typeface="Amiri" panose="00000500000000000000" pitchFamily="2" charset="-78"/>
                <a:ea typeface="Amiri" panose="00000500000000000000" pitchFamily="2" charset="-78"/>
                <a:cs typeface="Amiri" panose="00000500000000000000" pitchFamily="2" charset="-78"/>
              </a:rPr>
              <a:t>Zoho Show : </a:t>
            </a:r>
            <a:r>
              <a:rPr lang="en-US" b="0" i="0" dirty="0">
                <a:solidFill>
                  <a:schemeClr val="tx1">
                    <a:lumMod val="95000"/>
                  </a:schemeClr>
                </a:solidFill>
                <a:effectLst/>
                <a:latin typeface="Amiri" panose="00000500000000000000" pitchFamily="2" charset="-78"/>
                <a:ea typeface="Amiri" panose="00000500000000000000" pitchFamily="2" charset="-78"/>
                <a:cs typeface="Amiri" panose="00000500000000000000" pitchFamily="2" charset="-78"/>
              </a:rPr>
              <a:t>Zoho Show lets you create, collaborate, present, broadcast and publish presentations, it is an online presentation program that allow user to create or import different types of presentations formats allowing users to share and collaborate on presentation and do remote presentation to clients </a:t>
            </a:r>
            <a:endParaRPr lang="en-US" dirty="0">
              <a:solidFill>
                <a:schemeClr val="tx1">
                  <a:lumMod val="95000"/>
                </a:schemeClr>
              </a:solidFill>
              <a:latin typeface="Amiri" panose="00000500000000000000" pitchFamily="2" charset="-78"/>
              <a:ea typeface="Amiri" panose="00000500000000000000" pitchFamily="2" charset="-78"/>
              <a:cs typeface="Amiri" panose="00000500000000000000" pitchFamily="2" charset="-78"/>
            </a:endParaRPr>
          </a:p>
          <a:p>
            <a:pPr marL="0" indent="0">
              <a:buNone/>
            </a:pPr>
            <a:endParaRPr lang="en-US" dirty="0"/>
          </a:p>
        </p:txBody>
      </p:sp>
    </p:spTree>
    <p:extLst>
      <p:ext uri="{BB962C8B-B14F-4D97-AF65-F5344CB8AC3E}">
        <p14:creationId xmlns:p14="http://schemas.microsoft.com/office/powerpoint/2010/main" val="2713922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EBED2-BB2B-43CB-9629-58E436B7490B}"/>
              </a:ext>
            </a:extLst>
          </p:cNvPr>
          <p:cNvSpPr>
            <a:spLocks noGrp="1"/>
          </p:cNvSpPr>
          <p:nvPr>
            <p:ph type="title"/>
          </p:nvPr>
        </p:nvSpPr>
        <p:spPr/>
        <p:txBody>
          <a:bodyPr/>
          <a:lstStyle/>
          <a:p>
            <a:r>
              <a:rPr lang="en-US" dirty="0">
                <a:latin typeface="Amiri" panose="00000500000000000000" pitchFamily="2" charset="-78"/>
                <a:ea typeface="Amiri" panose="00000500000000000000" pitchFamily="2" charset="-78"/>
                <a:cs typeface="Amiri" panose="00000500000000000000" pitchFamily="2" charset="-78"/>
              </a:rPr>
              <a:t>More applications</a:t>
            </a:r>
          </a:p>
        </p:txBody>
      </p:sp>
      <p:sp>
        <p:nvSpPr>
          <p:cNvPr id="3" name="Content Placeholder 2">
            <a:extLst>
              <a:ext uri="{FF2B5EF4-FFF2-40B4-BE49-F238E27FC236}">
                <a16:creationId xmlns:a16="http://schemas.microsoft.com/office/drawing/2014/main" id="{A972CB4C-5E36-4DAB-9610-FF228935489A}"/>
              </a:ext>
            </a:extLst>
          </p:cNvPr>
          <p:cNvSpPr>
            <a:spLocks noGrp="1"/>
          </p:cNvSpPr>
          <p:nvPr>
            <p:ph idx="1"/>
          </p:nvPr>
        </p:nvSpPr>
        <p:spPr/>
        <p:txBody>
          <a:bodyPr/>
          <a:lstStyle/>
          <a:p>
            <a:r>
              <a:rPr lang="en-US" dirty="0">
                <a:latin typeface="Amiri" panose="00000500000000000000" pitchFamily="2" charset="-78"/>
                <a:ea typeface="Amiri" panose="00000500000000000000" pitchFamily="2" charset="-78"/>
                <a:cs typeface="Amiri" panose="00000500000000000000" pitchFamily="2" charset="-78"/>
              </a:rPr>
              <a:t>Zoho People : on demand HRIS and applicant tracking System</a:t>
            </a:r>
          </a:p>
          <a:p>
            <a:r>
              <a:rPr lang="en-US" dirty="0">
                <a:latin typeface="Amiri" panose="00000500000000000000" pitchFamily="2" charset="-78"/>
                <a:ea typeface="Amiri" panose="00000500000000000000" pitchFamily="2" charset="-78"/>
                <a:cs typeface="Amiri" panose="00000500000000000000" pitchFamily="2" charset="-78"/>
              </a:rPr>
              <a:t>Zoho invoice : Zoho invoice is the invoicing solution for </a:t>
            </a:r>
            <a:r>
              <a:rPr lang="en-US" dirty="0" err="1">
                <a:latin typeface="Amiri" panose="00000500000000000000" pitchFamily="2" charset="-78"/>
                <a:ea typeface="Amiri" panose="00000500000000000000" pitchFamily="2" charset="-78"/>
                <a:cs typeface="Amiri" panose="00000500000000000000" pitchFamily="2" charset="-78"/>
              </a:rPr>
              <a:t>zoho</a:t>
            </a:r>
            <a:r>
              <a:rPr lang="en-US" dirty="0">
                <a:latin typeface="Amiri" panose="00000500000000000000" pitchFamily="2" charset="-78"/>
                <a:ea typeface="Amiri" panose="00000500000000000000" pitchFamily="2" charset="-78"/>
                <a:cs typeface="Amiri" panose="00000500000000000000" pitchFamily="2" charset="-78"/>
              </a:rPr>
              <a:t> range’s  of  applications. It enables users to create , send , manage invoices, track expenses, receive, online payment and generating reports.</a:t>
            </a:r>
          </a:p>
          <a:p>
            <a:r>
              <a:rPr lang="en-US" dirty="0">
                <a:latin typeface="Amiri" panose="00000500000000000000" pitchFamily="2" charset="-78"/>
                <a:ea typeface="Amiri" panose="00000500000000000000" pitchFamily="2" charset="-78"/>
                <a:cs typeface="Amiri" panose="00000500000000000000" pitchFamily="2" charset="-78"/>
              </a:rPr>
              <a:t>Zoho </a:t>
            </a:r>
            <a:r>
              <a:rPr lang="en-US" dirty="0" err="1">
                <a:latin typeface="Amiri" panose="00000500000000000000" pitchFamily="2" charset="-78"/>
                <a:ea typeface="Amiri" panose="00000500000000000000" pitchFamily="2" charset="-78"/>
                <a:cs typeface="Amiri" panose="00000500000000000000" pitchFamily="2" charset="-78"/>
              </a:rPr>
              <a:t>lens:</a:t>
            </a:r>
            <a:r>
              <a:rPr lang="en-US" b="0" i="0" dirty="0" err="1">
                <a:solidFill>
                  <a:schemeClr val="tx1">
                    <a:lumMod val="95000"/>
                  </a:schemeClr>
                </a:solidFill>
                <a:effectLst/>
                <a:latin typeface="Amiri" panose="00000500000000000000" pitchFamily="2" charset="-78"/>
                <a:ea typeface="Amiri" panose="00000500000000000000" pitchFamily="2" charset="-78"/>
                <a:cs typeface="Amiri" panose="00000500000000000000" pitchFamily="2" charset="-78"/>
              </a:rPr>
              <a:t>An</a:t>
            </a:r>
            <a:r>
              <a:rPr lang="en-US" b="0" i="0" dirty="0">
                <a:solidFill>
                  <a:schemeClr val="tx1">
                    <a:lumMod val="95000"/>
                  </a:schemeClr>
                </a:solidFill>
                <a:effectLst/>
                <a:latin typeface="Amiri" panose="00000500000000000000" pitchFamily="2" charset="-78"/>
                <a:ea typeface="Amiri" panose="00000500000000000000" pitchFamily="2" charset="-78"/>
                <a:cs typeface="Amiri" panose="00000500000000000000" pitchFamily="2" charset="-78"/>
              </a:rPr>
              <a:t> interactive remote assistance platform that allows technicians to provide real-time guidance to end-users, using a smartphone camera or smart glass at the remote end.</a:t>
            </a:r>
            <a:endParaRPr lang="en-US" dirty="0">
              <a:solidFill>
                <a:schemeClr val="tx1">
                  <a:lumMod val="95000"/>
                </a:schemeClr>
              </a:solidFill>
              <a:latin typeface="Amiri" panose="00000500000000000000" pitchFamily="2" charset="-78"/>
              <a:ea typeface="Amiri" panose="00000500000000000000" pitchFamily="2" charset="-78"/>
              <a:cs typeface="Amiri" panose="00000500000000000000" pitchFamily="2" charset="-78"/>
            </a:endParaRPr>
          </a:p>
          <a:p>
            <a:pPr marL="0" indent="0">
              <a:buNone/>
            </a:pPr>
            <a:endParaRPr lang="en-US" dirty="0"/>
          </a:p>
        </p:txBody>
      </p:sp>
    </p:spTree>
    <p:extLst>
      <p:ext uri="{BB962C8B-B14F-4D97-AF65-F5344CB8AC3E}">
        <p14:creationId xmlns:p14="http://schemas.microsoft.com/office/powerpoint/2010/main" val="1771330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3C117-9327-46CA-B2B3-AD0E0E2C71C3}"/>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4429D54E-0443-4A0F-A756-4F4EF6AD5CFF}"/>
              </a:ext>
            </a:extLst>
          </p:cNvPr>
          <p:cNvSpPr>
            <a:spLocks noGrp="1"/>
          </p:cNvSpPr>
          <p:nvPr>
            <p:ph idx="1"/>
          </p:nvPr>
        </p:nvSpPr>
        <p:spPr/>
        <p:txBody>
          <a:bodyPr>
            <a:normAutofit lnSpcReduction="10000"/>
          </a:bodyPr>
          <a:lstStyle/>
          <a:p>
            <a:r>
              <a:rPr lang="en-US" dirty="0"/>
              <a:t>What is Zoho</a:t>
            </a:r>
          </a:p>
          <a:p>
            <a:r>
              <a:rPr lang="en-US" dirty="0"/>
              <a:t>Background</a:t>
            </a:r>
          </a:p>
          <a:p>
            <a:r>
              <a:rPr lang="en-US" dirty="0"/>
              <a:t>Zoho apps</a:t>
            </a:r>
          </a:p>
          <a:p>
            <a:r>
              <a:rPr lang="en-US" dirty="0"/>
              <a:t>Zoho CRM</a:t>
            </a:r>
          </a:p>
          <a:p>
            <a:r>
              <a:rPr lang="en-US" dirty="0"/>
              <a:t>Zoho bugtracker</a:t>
            </a:r>
          </a:p>
          <a:p>
            <a:r>
              <a:rPr lang="en-US" dirty="0"/>
              <a:t>Zoho creator</a:t>
            </a:r>
          </a:p>
          <a:p>
            <a:r>
              <a:rPr lang="en-US" dirty="0"/>
              <a:t>Zoho project</a:t>
            </a:r>
          </a:p>
          <a:p>
            <a:r>
              <a:rPr lang="en-US" dirty="0"/>
              <a:t>More applications</a:t>
            </a:r>
          </a:p>
          <a:p>
            <a:r>
              <a:rPr lang="en-US" dirty="0"/>
              <a:t>Zoho one</a:t>
            </a:r>
          </a:p>
          <a:p>
            <a:r>
              <a:rPr lang="en-US" dirty="0"/>
              <a:t>Achievements</a:t>
            </a:r>
          </a:p>
        </p:txBody>
      </p:sp>
    </p:spTree>
    <p:extLst>
      <p:ext uri="{BB962C8B-B14F-4D97-AF65-F5344CB8AC3E}">
        <p14:creationId xmlns:p14="http://schemas.microsoft.com/office/powerpoint/2010/main" val="3676311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1F22-A491-49DD-B35C-CDCC02DE2BD8}"/>
              </a:ext>
            </a:extLst>
          </p:cNvPr>
          <p:cNvSpPr>
            <a:spLocks noGrp="1"/>
          </p:cNvSpPr>
          <p:nvPr>
            <p:ph type="title"/>
          </p:nvPr>
        </p:nvSpPr>
        <p:spPr/>
        <p:txBody>
          <a:bodyPr/>
          <a:lstStyle/>
          <a:p>
            <a:r>
              <a:rPr lang="en-GB" dirty="0" err="1">
                <a:latin typeface="Amiri" panose="00000500000000000000" pitchFamily="2" charset="-78"/>
                <a:ea typeface="Amiri" panose="00000500000000000000" pitchFamily="2" charset="-78"/>
                <a:cs typeface="Amiri" panose="00000500000000000000" pitchFamily="2" charset="-78"/>
              </a:rPr>
              <a:t>Zoho</a:t>
            </a:r>
            <a:r>
              <a:rPr lang="en-GB" dirty="0">
                <a:latin typeface="Amiri" panose="00000500000000000000" pitchFamily="2" charset="-78"/>
                <a:ea typeface="Amiri" panose="00000500000000000000" pitchFamily="2" charset="-78"/>
                <a:cs typeface="Amiri" panose="00000500000000000000" pitchFamily="2" charset="-78"/>
              </a:rPr>
              <a:t> One</a:t>
            </a:r>
            <a:endParaRPr lang="en-US" dirty="0">
              <a:latin typeface="Amiri" panose="00000500000000000000" pitchFamily="2" charset="-78"/>
              <a:ea typeface="Amiri" panose="00000500000000000000" pitchFamily="2" charset="-78"/>
              <a:cs typeface="Amiri" panose="00000500000000000000" pitchFamily="2" charset="-78"/>
            </a:endParaRPr>
          </a:p>
        </p:txBody>
      </p:sp>
      <p:sp>
        <p:nvSpPr>
          <p:cNvPr id="3" name="Content Placeholder 2">
            <a:extLst>
              <a:ext uri="{FF2B5EF4-FFF2-40B4-BE49-F238E27FC236}">
                <a16:creationId xmlns:a16="http://schemas.microsoft.com/office/drawing/2014/main" id="{41222561-4692-4949-BA70-C8EC5C931530}"/>
              </a:ext>
            </a:extLst>
          </p:cNvPr>
          <p:cNvSpPr>
            <a:spLocks noGrp="1"/>
          </p:cNvSpPr>
          <p:nvPr>
            <p:ph idx="1"/>
          </p:nvPr>
        </p:nvSpPr>
        <p:spPr/>
        <p:txBody>
          <a:bodyPr/>
          <a:lstStyle/>
          <a:p>
            <a:r>
              <a:rPr lang="en-US" b="0" i="0" dirty="0">
                <a:solidFill>
                  <a:srgbClr val="FFFFFF"/>
                </a:solidFill>
                <a:effectLst/>
                <a:latin typeface="Amiri" panose="00000500000000000000" pitchFamily="2" charset="-78"/>
                <a:ea typeface="Amiri" panose="00000500000000000000" pitchFamily="2" charset="-78"/>
                <a:cs typeface="Amiri" panose="00000500000000000000" pitchFamily="2" charset="-78"/>
              </a:rPr>
              <a:t>Zoho One includes more than 40 applications with complementary mobile apps so, you can run your entire business on one suite.</a:t>
            </a:r>
          </a:p>
          <a:p>
            <a:r>
              <a:rPr lang="en-US" b="0" i="0" dirty="0">
                <a:solidFill>
                  <a:srgbClr val="FFFFFF"/>
                </a:solidFill>
                <a:effectLst/>
                <a:latin typeface="Amiri" panose="00000500000000000000" pitchFamily="2" charset="-78"/>
                <a:ea typeface="Amiri" panose="00000500000000000000" pitchFamily="2" charset="-78"/>
                <a:cs typeface="Amiri" panose="00000500000000000000" pitchFamily="2" charset="-78"/>
              </a:rPr>
              <a:t>You're getting full-featured, enterprise editions of the entire Zoho suite. That means being able to reach customers, grow sales, balance your books, and work in productive and collaborative ways from any device—all with a single login and password.</a:t>
            </a:r>
            <a:endParaRPr lang="en-US" dirty="0">
              <a:latin typeface="Amiri" panose="00000500000000000000" pitchFamily="2" charset="-78"/>
              <a:ea typeface="Amiri" panose="00000500000000000000" pitchFamily="2" charset="-78"/>
              <a:cs typeface="Amiri" panose="00000500000000000000" pitchFamily="2" charset="-78"/>
            </a:endParaRPr>
          </a:p>
        </p:txBody>
      </p:sp>
    </p:spTree>
    <p:extLst>
      <p:ext uri="{BB962C8B-B14F-4D97-AF65-F5344CB8AC3E}">
        <p14:creationId xmlns:p14="http://schemas.microsoft.com/office/powerpoint/2010/main" val="3910560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0CAC7A3-3C1C-45A8-954B-472B1BC29B77}"/>
              </a:ext>
            </a:extLst>
          </p:cNvPr>
          <p:cNvSpPr>
            <a:spLocks noGrp="1"/>
          </p:cNvSpPr>
          <p:nvPr>
            <p:ph type="title"/>
          </p:nvPr>
        </p:nvSpPr>
        <p:spPr>
          <a:xfrm>
            <a:off x="647701" y="1454964"/>
            <a:ext cx="4799009" cy="467002"/>
          </a:xfrm>
        </p:spPr>
        <p:txBody>
          <a:bodyPr vert="horz" lIns="91440" tIns="45720" rIns="91440" bIns="45720" rtlCol="0" anchor="b">
            <a:normAutofit fontScale="90000"/>
          </a:bodyPr>
          <a:lstStyle/>
          <a:p>
            <a:r>
              <a:rPr lang="en-US" sz="5000" dirty="0"/>
              <a:t>Achievements </a:t>
            </a:r>
          </a:p>
        </p:txBody>
      </p:sp>
      <p:sp>
        <p:nvSpPr>
          <p:cNvPr id="4" name="Text Placeholder 3">
            <a:extLst>
              <a:ext uri="{FF2B5EF4-FFF2-40B4-BE49-F238E27FC236}">
                <a16:creationId xmlns:a16="http://schemas.microsoft.com/office/drawing/2014/main" id="{33A24157-8CAF-457F-B8AE-FD1909E46303}"/>
              </a:ext>
            </a:extLst>
          </p:cNvPr>
          <p:cNvSpPr>
            <a:spLocks noGrp="1"/>
          </p:cNvSpPr>
          <p:nvPr>
            <p:ph type="body" sz="half" idx="2"/>
          </p:nvPr>
        </p:nvSpPr>
        <p:spPr>
          <a:xfrm>
            <a:off x="647701" y="1921966"/>
            <a:ext cx="4799009" cy="4306215"/>
          </a:xfrm>
        </p:spPr>
        <p:txBody>
          <a:bodyPr vert="horz" lIns="91440" tIns="45720" rIns="91440" bIns="45720" rtlCol="0" anchor="t">
            <a:normAutofit/>
          </a:bodyPr>
          <a:lstStyle/>
          <a:p>
            <a:r>
              <a:rPr lang="en-US" sz="2000" cap="all" dirty="0">
                <a:solidFill>
                  <a:schemeClr val="bg2">
                    <a:lumMod val="40000"/>
                    <a:lumOff val="60000"/>
                  </a:schemeClr>
                </a:solidFill>
              </a:rPr>
              <a:t>Zoho have been able to reach out to :</a:t>
            </a:r>
          </a:p>
          <a:p>
            <a:r>
              <a:rPr lang="en-US" sz="2000" cap="all" dirty="0">
                <a:solidFill>
                  <a:schemeClr val="bg2">
                    <a:lumMod val="40000"/>
                    <a:lumOff val="60000"/>
                  </a:schemeClr>
                </a:solidFill>
              </a:rPr>
              <a:t>180 countries </a:t>
            </a:r>
          </a:p>
          <a:p>
            <a:r>
              <a:rPr lang="en-US" sz="2000" cap="all" dirty="0">
                <a:solidFill>
                  <a:schemeClr val="bg2">
                    <a:lumMod val="40000"/>
                    <a:lumOff val="60000"/>
                  </a:schemeClr>
                </a:solidFill>
              </a:rPr>
              <a:t>70 million users </a:t>
            </a:r>
          </a:p>
          <a:p>
            <a:r>
              <a:rPr lang="en-US" sz="2000" cap="all" dirty="0">
                <a:solidFill>
                  <a:schemeClr val="bg2">
                    <a:lumMod val="40000"/>
                    <a:lumOff val="60000"/>
                  </a:schemeClr>
                </a:solidFill>
              </a:rPr>
              <a:t>10 thousand employees</a:t>
            </a:r>
          </a:p>
          <a:p>
            <a:r>
              <a:rPr lang="en-US" sz="2000" cap="all" dirty="0">
                <a:solidFill>
                  <a:schemeClr val="bg2">
                    <a:lumMod val="40000"/>
                    <a:lumOff val="60000"/>
                  </a:schemeClr>
                </a:solidFill>
              </a:rPr>
              <a:t>Offering more than 50 different business application </a:t>
            </a:r>
          </a:p>
        </p:txBody>
      </p:sp>
      <p:pic>
        <p:nvPicPr>
          <p:cNvPr id="6" name="Picture Placeholder 5" descr="Diagram&#10;&#10;Description automatically generated">
            <a:extLst>
              <a:ext uri="{FF2B5EF4-FFF2-40B4-BE49-F238E27FC236}">
                <a16:creationId xmlns:a16="http://schemas.microsoft.com/office/drawing/2014/main" id="{9FB8976F-5F46-46FC-8AB8-C0BF45D4D24D}"/>
              </a:ext>
            </a:extLst>
          </p:cNvPr>
          <p:cNvPicPr>
            <a:picLocks noGrp="1" noChangeAspect="1"/>
          </p:cNvPicPr>
          <p:nvPr>
            <p:ph type="pic" idx="1"/>
          </p:nvPr>
        </p:nvPicPr>
        <p:blipFill rotWithShape="1">
          <a:blip r:embed="rId7">
            <a:extLst>
              <a:ext uri="{28A0092B-C50C-407E-A947-70E740481C1C}">
                <a14:useLocalDpi xmlns:a14="http://schemas.microsoft.com/office/drawing/2010/main" val="0"/>
              </a:ext>
            </a:extLst>
          </a:blip>
          <a:srcRect l="40577" r="12522" b="-1"/>
          <a:stretch/>
        </p:blipFill>
        <p:spPr>
          <a:xfrm>
            <a:off x="5330822" y="791488"/>
            <a:ext cx="6097590" cy="5715571"/>
          </a:xfrm>
          <a:prstGeom prst="rect">
            <a:avLst/>
          </a:prstGeom>
        </p:spPr>
      </p:pic>
      <p:sp>
        <p:nvSpPr>
          <p:cNvPr id="23" name="Rectangle 22">
            <a:extLst>
              <a:ext uri="{FF2B5EF4-FFF2-40B4-BE49-F238E27FC236}">
                <a16:creationId xmlns:a16="http://schemas.microsoft.com/office/drawing/2014/main" id="{4A5788BB-481F-4FC7-AD49-73D20DDD6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98270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0F930-421C-4697-A614-88225CA11B96}"/>
              </a:ext>
            </a:extLst>
          </p:cNvPr>
          <p:cNvSpPr>
            <a:spLocks noGrp="1"/>
          </p:cNvSpPr>
          <p:nvPr>
            <p:ph type="title"/>
          </p:nvPr>
        </p:nvSpPr>
        <p:spPr/>
        <p:txBody>
          <a:bodyPr/>
          <a:lstStyle/>
          <a:p>
            <a:r>
              <a:rPr lang="en-CA" dirty="0">
                <a:latin typeface="Amiri" panose="00000500000000000000" pitchFamily="2" charset="-78"/>
                <a:ea typeface="Amiri" panose="00000500000000000000" pitchFamily="2" charset="-78"/>
                <a:cs typeface="Amiri" panose="00000500000000000000" pitchFamily="2" charset="-78"/>
              </a:rPr>
              <a:t>What is Zoho?</a:t>
            </a:r>
            <a:endParaRPr lang="en-US" dirty="0">
              <a:latin typeface="Amiri" panose="00000500000000000000" pitchFamily="2" charset="-78"/>
              <a:ea typeface="Amiri" panose="00000500000000000000" pitchFamily="2" charset="-78"/>
              <a:cs typeface="Amiri" panose="00000500000000000000" pitchFamily="2" charset="-78"/>
            </a:endParaRPr>
          </a:p>
        </p:txBody>
      </p:sp>
      <p:sp>
        <p:nvSpPr>
          <p:cNvPr id="3" name="Content Placeholder 2">
            <a:extLst>
              <a:ext uri="{FF2B5EF4-FFF2-40B4-BE49-F238E27FC236}">
                <a16:creationId xmlns:a16="http://schemas.microsoft.com/office/drawing/2014/main" id="{52307DA8-A4A7-4366-B1D9-DC631DE48085}"/>
              </a:ext>
            </a:extLst>
          </p:cNvPr>
          <p:cNvSpPr>
            <a:spLocks noGrp="1"/>
          </p:cNvSpPr>
          <p:nvPr>
            <p:ph idx="1"/>
          </p:nvPr>
        </p:nvSpPr>
        <p:spPr/>
        <p:txBody>
          <a:bodyPr/>
          <a:lstStyle/>
          <a:p>
            <a:r>
              <a:rPr lang="en-CA" dirty="0">
                <a:latin typeface="Amiri" panose="00000500000000000000" pitchFamily="2" charset="-78"/>
                <a:ea typeface="Amiri" panose="00000500000000000000" pitchFamily="2" charset="-78"/>
                <a:cs typeface="Amiri" panose="00000500000000000000" pitchFamily="2" charset="-78"/>
              </a:rPr>
              <a:t>ZOHO is a website that offers wide range of applications and online programs that used in growing business all over the world.</a:t>
            </a:r>
          </a:p>
          <a:p>
            <a:r>
              <a:rPr lang="en-CA" dirty="0">
                <a:latin typeface="Amiri" panose="00000500000000000000" pitchFamily="2" charset="-78"/>
                <a:ea typeface="Amiri" panose="00000500000000000000" pitchFamily="2" charset="-78"/>
                <a:cs typeface="Amiri" panose="00000500000000000000" pitchFamily="2" charset="-78"/>
              </a:rPr>
              <a:t>Customers use Zoho Application to run their business processes, manages their information and making their business more productive without having to worry about expensive cost of hardware and software</a:t>
            </a:r>
            <a:r>
              <a:rPr lang="en-CA" dirty="0"/>
              <a:t>.</a:t>
            </a:r>
            <a:endParaRPr lang="en-US" dirty="0"/>
          </a:p>
        </p:txBody>
      </p:sp>
    </p:spTree>
    <p:extLst>
      <p:ext uri="{BB962C8B-B14F-4D97-AF65-F5344CB8AC3E}">
        <p14:creationId xmlns:p14="http://schemas.microsoft.com/office/powerpoint/2010/main" val="361762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F7C0E-E033-42FE-8F4A-57B723BAD952}"/>
              </a:ext>
            </a:extLst>
          </p:cNvPr>
          <p:cNvSpPr>
            <a:spLocks noGrp="1"/>
          </p:cNvSpPr>
          <p:nvPr>
            <p:ph type="title"/>
          </p:nvPr>
        </p:nvSpPr>
        <p:spPr/>
        <p:txBody>
          <a:bodyPr/>
          <a:lstStyle/>
          <a:p>
            <a:r>
              <a:rPr lang="en-CA" dirty="0">
                <a:latin typeface="Amiri" panose="00000500000000000000" pitchFamily="2" charset="-78"/>
                <a:ea typeface="Amiri" panose="00000500000000000000" pitchFamily="2" charset="-78"/>
                <a:cs typeface="Amiri" panose="00000500000000000000" pitchFamily="2" charset="-78"/>
              </a:rPr>
              <a:t>Background </a:t>
            </a:r>
            <a:endParaRPr lang="en-US" dirty="0">
              <a:latin typeface="Amiri" panose="00000500000000000000" pitchFamily="2" charset="-78"/>
              <a:ea typeface="Amiri" panose="00000500000000000000" pitchFamily="2" charset="-78"/>
              <a:cs typeface="Amiri" panose="00000500000000000000" pitchFamily="2" charset="-78"/>
            </a:endParaRPr>
          </a:p>
        </p:txBody>
      </p:sp>
      <p:sp>
        <p:nvSpPr>
          <p:cNvPr id="3" name="Content Placeholder 2">
            <a:extLst>
              <a:ext uri="{FF2B5EF4-FFF2-40B4-BE49-F238E27FC236}">
                <a16:creationId xmlns:a16="http://schemas.microsoft.com/office/drawing/2014/main" id="{C95205C6-DAB6-45F3-8AE9-961BF380EEFD}"/>
              </a:ext>
            </a:extLst>
          </p:cNvPr>
          <p:cNvSpPr>
            <a:spLocks noGrp="1"/>
          </p:cNvSpPr>
          <p:nvPr>
            <p:ph idx="1"/>
          </p:nvPr>
        </p:nvSpPr>
        <p:spPr/>
        <p:txBody>
          <a:bodyPr/>
          <a:lstStyle/>
          <a:p>
            <a:r>
              <a:rPr lang="en-CA" dirty="0">
                <a:latin typeface="Amiri" panose="00000500000000000000" pitchFamily="2" charset="-78"/>
                <a:ea typeface="Amiri" panose="00000500000000000000" pitchFamily="2" charset="-78"/>
                <a:cs typeface="Amiri" panose="00000500000000000000" pitchFamily="2" charset="-78"/>
              </a:rPr>
              <a:t>Zoho corporation (formerly </a:t>
            </a:r>
            <a:r>
              <a:rPr lang="en-CA" dirty="0" err="1">
                <a:latin typeface="Amiri" panose="00000500000000000000" pitchFamily="2" charset="-78"/>
                <a:ea typeface="Amiri" panose="00000500000000000000" pitchFamily="2" charset="-78"/>
                <a:cs typeface="Amiri" panose="00000500000000000000" pitchFamily="2" charset="-78"/>
              </a:rPr>
              <a:t>adventNet</a:t>
            </a:r>
            <a:r>
              <a:rPr lang="en-CA" dirty="0">
                <a:latin typeface="Amiri" panose="00000500000000000000" pitchFamily="2" charset="-78"/>
                <a:ea typeface="Amiri" panose="00000500000000000000" pitchFamily="2" charset="-78"/>
                <a:cs typeface="Amiri" panose="00000500000000000000" pitchFamily="2" charset="-78"/>
              </a:rPr>
              <a:t>) founded 1996, based in India.</a:t>
            </a:r>
          </a:p>
          <a:p>
            <a:r>
              <a:rPr lang="en-CA" dirty="0">
                <a:latin typeface="Amiri" panose="00000500000000000000" pitchFamily="2" charset="-78"/>
                <a:ea typeface="Amiri" panose="00000500000000000000" pitchFamily="2" charset="-78"/>
                <a:cs typeface="Amiri" panose="00000500000000000000" pitchFamily="2" charset="-78"/>
              </a:rPr>
              <a:t>The company started as network  framework provider for telecom equipment  vendors.</a:t>
            </a:r>
          </a:p>
          <a:p>
            <a:r>
              <a:rPr lang="en-CA" dirty="0">
                <a:latin typeface="Amiri" panose="00000500000000000000" pitchFamily="2" charset="-78"/>
                <a:ea typeface="Amiri" panose="00000500000000000000" pitchFamily="2" charset="-78"/>
                <a:cs typeface="Amiri" panose="00000500000000000000" pitchFamily="2" charset="-78"/>
              </a:rPr>
              <a:t>In 2003 </a:t>
            </a:r>
            <a:r>
              <a:rPr lang="en-CA" dirty="0" err="1">
                <a:latin typeface="Amiri" panose="00000500000000000000" pitchFamily="2" charset="-78"/>
                <a:ea typeface="Amiri" panose="00000500000000000000" pitchFamily="2" charset="-78"/>
                <a:cs typeface="Amiri" panose="00000500000000000000" pitchFamily="2" charset="-78"/>
              </a:rPr>
              <a:t>zoho</a:t>
            </a:r>
            <a:r>
              <a:rPr lang="en-CA" dirty="0">
                <a:latin typeface="Amiri" panose="00000500000000000000" pitchFamily="2" charset="-78"/>
                <a:ea typeface="Amiri" panose="00000500000000000000" pitchFamily="2" charset="-78"/>
                <a:cs typeface="Amiri" panose="00000500000000000000" pitchFamily="2" charset="-78"/>
              </a:rPr>
              <a:t> corp. diversified into it Management Software with manage engine.</a:t>
            </a:r>
          </a:p>
          <a:p>
            <a:r>
              <a:rPr lang="en-CA" dirty="0">
                <a:latin typeface="Amiri" panose="00000500000000000000" pitchFamily="2" charset="-78"/>
                <a:ea typeface="Amiri" panose="00000500000000000000" pitchFamily="2" charset="-78"/>
                <a:cs typeface="Amiri" panose="00000500000000000000" pitchFamily="2" charset="-78"/>
              </a:rPr>
              <a:t>In 2005 it launched Zoho Office Suite with a web based word predecessor , later expanded to offer other applications including spreadsheets , Mail , a calendar and other business oriented applications </a:t>
            </a:r>
            <a:endParaRPr lang="en-US" dirty="0">
              <a:latin typeface="Amiri" panose="00000500000000000000" pitchFamily="2" charset="-78"/>
              <a:ea typeface="Amiri" panose="00000500000000000000" pitchFamily="2" charset="-78"/>
              <a:cs typeface="Amiri" panose="00000500000000000000" pitchFamily="2" charset="-78"/>
            </a:endParaRPr>
          </a:p>
        </p:txBody>
      </p:sp>
    </p:spTree>
    <p:extLst>
      <p:ext uri="{BB962C8B-B14F-4D97-AF65-F5344CB8AC3E}">
        <p14:creationId xmlns:p14="http://schemas.microsoft.com/office/powerpoint/2010/main" val="2042681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F931F-89EA-47B4-8F3B-77CD791049F4}"/>
              </a:ext>
            </a:extLst>
          </p:cNvPr>
          <p:cNvSpPr>
            <a:spLocks noGrp="1"/>
          </p:cNvSpPr>
          <p:nvPr>
            <p:ph type="title"/>
          </p:nvPr>
        </p:nvSpPr>
        <p:spPr/>
        <p:txBody>
          <a:bodyPr/>
          <a:lstStyle/>
          <a:p>
            <a:r>
              <a:rPr lang="en-CA" dirty="0">
                <a:latin typeface="Amiri" panose="00000500000000000000" pitchFamily="2" charset="-78"/>
                <a:ea typeface="Amiri" panose="00000500000000000000" pitchFamily="2" charset="-78"/>
                <a:cs typeface="Amiri" panose="00000500000000000000" pitchFamily="2" charset="-78"/>
              </a:rPr>
              <a:t>Zoho Apps </a:t>
            </a:r>
            <a:endParaRPr lang="en-US" dirty="0">
              <a:latin typeface="Amiri" panose="00000500000000000000" pitchFamily="2" charset="-78"/>
              <a:ea typeface="Amiri" panose="00000500000000000000" pitchFamily="2" charset="-78"/>
              <a:cs typeface="Amiri" panose="00000500000000000000" pitchFamily="2" charset="-78"/>
            </a:endParaRPr>
          </a:p>
        </p:txBody>
      </p:sp>
      <p:sp>
        <p:nvSpPr>
          <p:cNvPr id="3" name="Content Placeholder 2">
            <a:extLst>
              <a:ext uri="{FF2B5EF4-FFF2-40B4-BE49-F238E27FC236}">
                <a16:creationId xmlns:a16="http://schemas.microsoft.com/office/drawing/2014/main" id="{84942D71-B4C2-4BEE-AA04-D6EF7C9E2E51}"/>
              </a:ext>
            </a:extLst>
          </p:cNvPr>
          <p:cNvSpPr>
            <a:spLocks noGrp="1"/>
          </p:cNvSpPr>
          <p:nvPr>
            <p:ph idx="1"/>
          </p:nvPr>
        </p:nvSpPr>
        <p:spPr/>
        <p:txBody>
          <a:bodyPr/>
          <a:lstStyle/>
          <a:p>
            <a:r>
              <a:rPr lang="en-CA" dirty="0">
                <a:latin typeface="Amiri" panose="00000500000000000000" pitchFamily="2" charset="-78"/>
                <a:ea typeface="Amiri" panose="00000500000000000000" pitchFamily="2" charset="-78"/>
                <a:cs typeface="Amiri" panose="00000500000000000000" pitchFamily="2" charset="-78"/>
              </a:rPr>
              <a:t>Zoho applications distributed as Software as Services (SaaS)</a:t>
            </a:r>
          </a:p>
          <a:p>
            <a:r>
              <a:rPr lang="en-CA" dirty="0">
                <a:latin typeface="Amiri" panose="00000500000000000000" pitchFamily="2" charset="-78"/>
                <a:ea typeface="Amiri" panose="00000500000000000000" pitchFamily="2" charset="-78"/>
                <a:cs typeface="Amiri" panose="00000500000000000000" pitchFamily="2" charset="-78"/>
              </a:rPr>
              <a:t>Zoho uses an open application programming interface for its apps like writer ,show , creator and more.</a:t>
            </a:r>
          </a:p>
          <a:p>
            <a:r>
              <a:rPr lang="en-CA" dirty="0">
                <a:latin typeface="Amiri" panose="00000500000000000000" pitchFamily="2" charset="-78"/>
                <a:ea typeface="Amiri" panose="00000500000000000000" pitchFamily="2" charset="-78"/>
                <a:cs typeface="Amiri" panose="00000500000000000000" pitchFamily="2" charset="-78"/>
              </a:rPr>
              <a:t>It also has plugins into Microsoft word , excel ,Firefox and other famous apps and systems.  </a:t>
            </a:r>
          </a:p>
          <a:p>
            <a:r>
              <a:rPr lang="en-CA" dirty="0">
                <a:latin typeface="Amiri" panose="00000500000000000000" pitchFamily="2" charset="-78"/>
                <a:ea typeface="Amiri" panose="00000500000000000000" pitchFamily="2" charset="-78"/>
                <a:cs typeface="Amiri" panose="00000500000000000000" pitchFamily="2" charset="-78"/>
              </a:rPr>
              <a:t>Zoho serve wide range of business operations…</a:t>
            </a:r>
          </a:p>
          <a:p>
            <a:endParaRPr lang="en-US" dirty="0"/>
          </a:p>
        </p:txBody>
      </p:sp>
    </p:spTree>
    <p:extLst>
      <p:ext uri="{BB962C8B-B14F-4D97-AF65-F5344CB8AC3E}">
        <p14:creationId xmlns:p14="http://schemas.microsoft.com/office/powerpoint/2010/main" val="4051671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402C-A72E-4637-B4DA-04F041885B86}"/>
              </a:ext>
            </a:extLst>
          </p:cNvPr>
          <p:cNvSpPr>
            <a:spLocks noGrp="1"/>
          </p:cNvSpPr>
          <p:nvPr>
            <p:ph type="title"/>
          </p:nvPr>
        </p:nvSpPr>
        <p:spPr/>
        <p:txBody>
          <a:bodyPr/>
          <a:lstStyle/>
          <a:p>
            <a:r>
              <a:rPr lang="en-CA" dirty="0">
                <a:latin typeface="Amiri" panose="00000500000000000000" pitchFamily="2" charset="-78"/>
                <a:ea typeface="Amiri" panose="00000500000000000000" pitchFamily="2" charset="-78"/>
                <a:cs typeface="Amiri" panose="00000500000000000000" pitchFamily="2" charset="-78"/>
              </a:rPr>
              <a:t>Zoho Apps </a:t>
            </a:r>
            <a:endParaRPr lang="en-US" dirty="0">
              <a:latin typeface="Amiri" panose="00000500000000000000" pitchFamily="2" charset="-78"/>
              <a:ea typeface="Amiri" panose="00000500000000000000" pitchFamily="2" charset="-78"/>
              <a:cs typeface="Amiri" panose="00000500000000000000" pitchFamily="2" charset="-78"/>
            </a:endParaRPr>
          </a:p>
        </p:txBody>
      </p:sp>
      <p:pic>
        <p:nvPicPr>
          <p:cNvPr id="5" name="Content Placeholder 4">
            <a:extLst>
              <a:ext uri="{FF2B5EF4-FFF2-40B4-BE49-F238E27FC236}">
                <a16:creationId xmlns:a16="http://schemas.microsoft.com/office/drawing/2014/main" id="{08CC4457-0B94-4CF9-8A3E-7638FE6674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1617785"/>
            <a:ext cx="10686906" cy="4356293"/>
          </a:xfrm>
        </p:spPr>
      </p:pic>
    </p:spTree>
    <p:extLst>
      <p:ext uri="{BB962C8B-B14F-4D97-AF65-F5344CB8AC3E}">
        <p14:creationId xmlns:p14="http://schemas.microsoft.com/office/powerpoint/2010/main" val="864367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7E07-B002-407F-AE9F-421D15375B8F}"/>
              </a:ext>
            </a:extLst>
          </p:cNvPr>
          <p:cNvSpPr>
            <a:spLocks noGrp="1"/>
          </p:cNvSpPr>
          <p:nvPr>
            <p:ph type="title"/>
          </p:nvPr>
        </p:nvSpPr>
        <p:spPr/>
        <p:txBody>
          <a:bodyPr/>
          <a:lstStyle/>
          <a:p>
            <a:r>
              <a:rPr lang="en-CA" dirty="0">
                <a:latin typeface="Amiri" panose="00000500000000000000" pitchFamily="2" charset="-78"/>
                <a:ea typeface="Amiri" panose="00000500000000000000" pitchFamily="2" charset="-78"/>
                <a:cs typeface="Amiri" panose="00000500000000000000" pitchFamily="2" charset="-78"/>
              </a:rPr>
              <a:t>ZOHO</a:t>
            </a:r>
            <a:r>
              <a:rPr lang="en-CA" dirty="0"/>
              <a:t> </a:t>
            </a:r>
            <a:r>
              <a:rPr lang="en-CA" dirty="0">
                <a:latin typeface="Amiri" panose="00000500000000000000" pitchFamily="2" charset="-78"/>
                <a:ea typeface="Amiri" panose="00000500000000000000" pitchFamily="2" charset="-78"/>
                <a:cs typeface="Amiri" panose="00000500000000000000" pitchFamily="2" charset="-78"/>
              </a:rPr>
              <a:t>CRM</a:t>
            </a:r>
            <a:endParaRPr lang="en-US" dirty="0">
              <a:latin typeface="Amiri" panose="00000500000000000000" pitchFamily="2" charset="-78"/>
              <a:ea typeface="Amiri" panose="00000500000000000000" pitchFamily="2" charset="-78"/>
              <a:cs typeface="Amiri" panose="00000500000000000000" pitchFamily="2" charset="-78"/>
            </a:endParaRPr>
          </a:p>
        </p:txBody>
      </p:sp>
      <p:sp>
        <p:nvSpPr>
          <p:cNvPr id="3" name="Content Placeholder 2">
            <a:extLst>
              <a:ext uri="{FF2B5EF4-FFF2-40B4-BE49-F238E27FC236}">
                <a16:creationId xmlns:a16="http://schemas.microsoft.com/office/drawing/2014/main" id="{F44775A8-F504-4603-9AE0-8BDCBCB78ED6}"/>
              </a:ext>
            </a:extLst>
          </p:cNvPr>
          <p:cNvSpPr>
            <a:spLocks noGrp="1"/>
          </p:cNvSpPr>
          <p:nvPr>
            <p:ph idx="1"/>
          </p:nvPr>
        </p:nvSpPr>
        <p:spPr/>
        <p:txBody>
          <a:bodyPr/>
          <a:lstStyle/>
          <a:p>
            <a:pPr marL="0" indent="0">
              <a:buNone/>
            </a:pPr>
            <a:r>
              <a:rPr lang="en-CA" dirty="0">
                <a:latin typeface="Amiri" panose="00000500000000000000" pitchFamily="2" charset="-78"/>
                <a:ea typeface="Amiri" panose="00000500000000000000" pitchFamily="2" charset="-78"/>
                <a:cs typeface="Amiri" panose="00000500000000000000" pitchFamily="2" charset="-78"/>
              </a:rPr>
              <a:t>What is a CRM?</a:t>
            </a:r>
          </a:p>
          <a:p>
            <a:r>
              <a:rPr lang="en-US" b="0" i="0" dirty="0">
                <a:solidFill>
                  <a:schemeClr val="tx1">
                    <a:lumMod val="95000"/>
                  </a:schemeClr>
                </a:solidFill>
                <a:effectLst/>
                <a:latin typeface="Amiri" panose="00000500000000000000" pitchFamily="2" charset="-78"/>
                <a:ea typeface="Amiri" panose="00000500000000000000" pitchFamily="2" charset="-78"/>
                <a:cs typeface="Amiri" panose="00000500000000000000" pitchFamily="2" charset="-78"/>
              </a:rPr>
              <a:t>Customer relationship management is a process in which a business or other organization administers its interactions with leads and existing customers, typically using data analysis to study large amounts of information</a:t>
            </a:r>
            <a:r>
              <a:rPr lang="en-US" b="0" i="0" dirty="0">
                <a:solidFill>
                  <a:srgbClr val="4D5156"/>
                </a:solidFill>
                <a:effectLst/>
                <a:latin typeface="arial" panose="020B0604020202020204" pitchFamily="34" charset="0"/>
              </a:rPr>
              <a:t>.</a:t>
            </a:r>
          </a:p>
          <a:p>
            <a:r>
              <a:rPr lang="en-US" b="0" i="0" dirty="0">
                <a:solidFill>
                  <a:schemeClr val="tx1">
                    <a:lumMod val="95000"/>
                  </a:schemeClr>
                </a:solidFill>
                <a:effectLst/>
                <a:latin typeface="Amiri" panose="00000500000000000000" pitchFamily="2" charset="-78"/>
                <a:ea typeface="Amiri" panose="00000500000000000000" pitchFamily="2" charset="-78"/>
                <a:cs typeface="Amiri" panose="00000500000000000000" pitchFamily="2" charset="-78"/>
              </a:rPr>
              <a:t>CRM goal is to improve through </a:t>
            </a:r>
            <a:r>
              <a:rPr lang="en-US" dirty="0">
                <a:solidFill>
                  <a:schemeClr val="tx1">
                    <a:lumMod val="95000"/>
                  </a:schemeClr>
                </a:solidFill>
                <a:latin typeface="Amiri" panose="00000500000000000000" pitchFamily="2" charset="-78"/>
                <a:ea typeface="Amiri" panose="00000500000000000000" pitchFamily="2" charset="-78"/>
                <a:cs typeface="Amiri" panose="00000500000000000000" pitchFamily="2" charset="-78"/>
              </a:rPr>
              <a:t>customer retention and acquisition .</a:t>
            </a:r>
          </a:p>
          <a:p>
            <a:pPr marL="0" indent="0">
              <a:buNone/>
            </a:pPr>
            <a:endParaRPr lang="en-US" b="0" i="0" dirty="0">
              <a:solidFill>
                <a:schemeClr val="tx1">
                  <a:lumMod val="95000"/>
                </a:schemeClr>
              </a:solidFill>
              <a:effectLst/>
              <a:latin typeface="Amiri" panose="00000500000000000000" pitchFamily="2" charset="-78"/>
              <a:ea typeface="Amiri" panose="00000500000000000000" pitchFamily="2" charset="-78"/>
              <a:cs typeface="Amiri" panose="00000500000000000000" pitchFamily="2" charset="-78"/>
            </a:endParaRPr>
          </a:p>
          <a:p>
            <a:endParaRPr lang="en-US" dirty="0">
              <a:solidFill>
                <a:srgbClr val="4D5156"/>
              </a:solidFill>
              <a:latin typeface="arial" panose="020B0604020202020204" pitchFamily="34" charset="0"/>
              <a:ea typeface="Amiri" panose="00000500000000000000" pitchFamily="2" charset="-78"/>
              <a:cs typeface="Amiri" panose="00000500000000000000" pitchFamily="2" charset="-78"/>
            </a:endParaRPr>
          </a:p>
          <a:p>
            <a:pPr marL="0" indent="0">
              <a:buNone/>
            </a:pPr>
            <a:endParaRPr lang="en-US" dirty="0">
              <a:latin typeface="Amiri" panose="00000500000000000000" pitchFamily="2" charset="-78"/>
              <a:ea typeface="Amiri" panose="00000500000000000000" pitchFamily="2" charset="-78"/>
              <a:cs typeface="Amiri" panose="00000500000000000000" pitchFamily="2" charset="-78"/>
            </a:endParaRPr>
          </a:p>
        </p:txBody>
      </p:sp>
    </p:spTree>
    <p:extLst>
      <p:ext uri="{BB962C8B-B14F-4D97-AF65-F5344CB8AC3E}">
        <p14:creationId xmlns:p14="http://schemas.microsoft.com/office/powerpoint/2010/main" val="3796089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83752-4211-4853-92F8-1D6FA1A1729C}"/>
              </a:ext>
            </a:extLst>
          </p:cNvPr>
          <p:cNvSpPr>
            <a:spLocks noGrp="1"/>
          </p:cNvSpPr>
          <p:nvPr>
            <p:ph type="title"/>
          </p:nvPr>
        </p:nvSpPr>
        <p:spPr/>
        <p:txBody>
          <a:bodyPr/>
          <a:lstStyle/>
          <a:p>
            <a:r>
              <a:rPr lang="en-GB" dirty="0">
                <a:latin typeface="Amiri" panose="00000500000000000000" pitchFamily="2" charset="-78"/>
                <a:ea typeface="Amiri" panose="00000500000000000000" pitchFamily="2" charset="-78"/>
                <a:cs typeface="Amiri" panose="00000500000000000000" pitchFamily="2" charset="-78"/>
              </a:rPr>
              <a:t>ZOHO CRM</a:t>
            </a:r>
            <a:endParaRPr lang="en-US" dirty="0">
              <a:latin typeface="Amiri" panose="00000500000000000000" pitchFamily="2" charset="-78"/>
              <a:ea typeface="Amiri" panose="00000500000000000000" pitchFamily="2" charset="-78"/>
              <a:cs typeface="Amiri" panose="00000500000000000000" pitchFamily="2" charset="-78"/>
            </a:endParaRPr>
          </a:p>
        </p:txBody>
      </p:sp>
      <p:sp>
        <p:nvSpPr>
          <p:cNvPr id="3" name="Content Placeholder 2">
            <a:extLst>
              <a:ext uri="{FF2B5EF4-FFF2-40B4-BE49-F238E27FC236}">
                <a16:creationId xmlns:a16="http://schemas.microsoft.com/office/drawing/2014/main" id="{0397A103-D6FB-4B5A-A886-37B0BF263A1B}"/>
              </a:ext>
            </a:extLst>
          </p:cNvPr>
          <p:cNvSpPr>
            <a:spLocks noGrp="1"/>
          </p:cNvSpPr>
          <p:nvPr>
            <p:ph idx="1"/>
          </p:nvPr>
        </p:nvSpPr>
        <p:spPr/>
        <p:txBody>
          <a:bodyPr/>
          <a:lstStyle/>
          <a:p>
            <a:pPr marL="0" indent="0">
              <a:buNone/>
            </a:pPr>
            <a:r>
              <a:rPr lang="en-GB" sz="2400" dirty="0">
                <a:latin typeface="Amiri" panose="00000500000000000000" pitchFamily="2" charset="-78"/>
                <a:ea typeface="Amiri" panose="00000500000000000000" pitchFamily="2" charset="-78"/>
                <a:cs typeface="Amiri" panose="00000500000000000000" pitchFamily="2" charset="-78"/>
              </a:rPr>
              <a:t>Why use CRM ?</a:t>
            </a:r>
          </a:p>
          <a:p>
            <a:r>
              <a:rPr lang="en-GB" dirty="0">
                <a:latin typeface="Amiri" panose="00000500000000000000" pitchFamily="2" charset="-78"/>
                <a:ea typeface="Amiri" panose="00000500000000000000" pitchFamily="2" charset="-78"/>
                <a:cs typeface="Amiri" panose="00000500000000000000" pitchFamily="2" charset="-78"/>
              </a:rPr>
              <a:t>Better data organization </a:t>
            </a:r>
          </a:p>
          <a:p>
            <a:r>
              <a:rPr lang="en-GB" dirty="0">
                <a:latin typeface="Amiri" panose="00000500000000000000" pitchFamily="2" charset="-78"/>
                <a:ea typeface="Amiri" panose="00000500000000000000" pitchFamily="2" charset="-78"/>
                <a:cs typeface="Amiri" panose="00000500000000000000" pitchFamily="2" charset="-78"/>
              </a:rPr>
              <a:t>Enhanced communication</a:t>
            </a:r>
          </a:p>
          <a:p>
            <a:r>
              <a:rPr lang="en-GB" dirty="0">
                <a:latin typeface="Amiri" panose="00000500000000000000" pitchFamily="2" charset="-78"/>
                <a:ea typeface="Amiri" panose="00000500000000000000" pitchFamily="2" charset="-78"/>
                <a:cs typeface="Amiri" panose="00000500000000000000" pitchFamily="2" charset="-78"/>
              </a:rPr>
              <a:t>Sharing information</a:t>
            </a:r>
          </a:p>
          <a:p>
            <a:r>
              <a:rPr lang="en-GB" dirty="0">
                <a:latin typeface="Amiri" panose="00000500000000000000" pitchFamily="2" charset="-78"/>
                <a:ea typeface="Amiri" panose="00000500000000000000" pitchFamily="2" charset="-78"/>
                <a:cs typeface="Amiri" panose="00000500000000000000" pitchFamily="2" charset="-78"/>
              </a:rPr>
              <a:t>Catching all leads </a:t>
            </a:r>
          </a:p>
          <a:p>
            <a:r>
              <a:rPr lang="en-GB" dirty="0">
                <a:latin typeface="Amiri" panose="00000500000000000000" pitchFamily="2" charset="-78"/>
                <a:ea typeface="Amiri" panose="00000500000000000000" pitchFamily="2" charset="-78"/>
                <a:cs typeface="Amiri" panose="00000500000000000000" pitchFamily="2" charset="-78"/>
              </a:rPr>
              <a:t>Know your numbers </a:t>
            </a:r>
          </a:p>
          <a:p>
            <a:endParaRPr lang="en-GB" dirty="0">
              <a:latin typeface="Amiri" panose="00000500000000000000" pitchFamily="2" charset="-78"/>
              <a:ea typeface="Amiri" panose="00000500000000000000" pitchFamily="2" charset="-78"/>
              <a:cs typeface="Amiri" panose="00000500000000000000" pitchFamily="2" charset="-78"/>
            </a:endParaRPr>
          </a:p>
          <a:p>
            <a:endParaRPr lang="en-US" dirty="0">
              <a:latin typeface="Amiri" panose="00000500000000000000" pitchFamily="2" charset="-78"/>
              <a:ea typeface="Amiri" panose="00000500000000000000" pitchFamily="2" charset="-78"/>
              <a:cs typeface="Amiri" panose="00000500000000000000" pitchFamily="2" charset="-78"/>
            </a:endParaRPr>
          </a:p>
        </p:txBody>
      </p:sp>
    </p:spTree>
    <p:extLst>
      <p:ext uri="{BB962C8B-B14F-4D97-AF65-F5344CB8AC3E}">
        <p14:creationId xmlns:p14="http://schemas.microsoft.com/office/powerpoint/2010/main" val="3543008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AD4C-5D5F-477A-927E-85B9F5CB8D3B}"/>
              </a:ext>
            </a:extLst>
          </p:cNvPr>
          <p:cNvSpPr>
            <a:spLocks noGrp="1"/>
          </p:cNvSpPr>
          <p:nvPr>
            <p:ph type="title"/>
          </p:nvPr>
        </p:nvSpPr>
        <p:spPr/>
        <p:txBody>
          <a:bodyPr/>
          <a:lstStyle/>
          <a:p>
            <a:r>
              <a:rPr lang="en-GB" dirty="0">
                <a:latin typeface="Amiri" panose="00000500000000000000" pitchFamily="2" charset="-78"/>
                <a:ea typeface="Amiri" panose="00000500000000000000" pitchFamily="2" charset="-78"/>
                <a:cs typeface="Amiri" panose="00000500000000000000" pitchFamily="2" charset="-78"/>
              </a:rPr>
              <a:t>ZOHO CRM</a:t>
            </a:r>
            <a:endParaRPr lang="en-US" dirty="0">
              <a:latin typeface="Amiri" panose="00000500000000000000" pitchFamily="2" charset="-78"/>
              <a:ea typeface="Amiri" panose="00000500000000000000" pitchFamily="2" charset="-78"/>
              <a:cs typeface="Amiri" panose="00000500000000000000" pitchFamily="2" charset="-78"/>
            </a:endParaRPr>
          </a:p>
        </p:txBody>
      </p:sp>
      <p:sp>
        <p:nvSpPr>
          <p:cNvPr id="3" name="Content Placeholder 2">
            <a:extLst>
              <a:ext uri="{FF2B5EF4-FFF2-40B4-BE49-F238E27FC236}">
                <a16:creationId xmlns:a16="http://schemas.microsoft.com/office/drawing/2014/main" id="{DCF34590-D0CA-420F-A526-7625981AA3F5}"/>
              </a:ext>
            </a:extLst>
          </p:cNvPr>
          <p:cNvSpPr>
            <a:spLocks noGrp="1"/>
          </p:cNvSpPr>
          <p:nvPr>
            <p:ph idx="1"/>
          </p:nvPr>
        </p:nvSpPr>
        <p:spPr/>
        <p:txBody>
          <a:bodyPr/>
          <a:lstStyle/>
          <a:p>
            <a:r>
              <a:rPr lang="en-CA" dirty="0">
                <a:latin typeface="Amiri" panose="00000500000000000000" pitchFamily="2" charset="-78"/>
                <a:ea typeface="Amiri" panose="00000500000000000000" pitchFamily="2" charset="-78"/>
                <a:cs typeface="Amiri" panose="00000500000000000000" pitchFamily="2" charset="-78"/>
              </a:rPr>
              <a:t>A survey of user who have a CRM system in place stated that 67% said using a CRM system helped them better follow up on opportunities and leads </a:t>
            </a:r>
          </a:p>
          <a:p>
            <a:r>
              <a:rPr lang="en-CA" dirty="0">
                <a:latin typeface="Amiri" panose="00000500000000000000" pitchFamily="2" charset="-78"/>
                <a:ea typeface="Amiri" panose="00000500000000000000" pitchFamily="2" charset="-78"/>
                <a:cs typeface="Amiri" panose="00000500000000000000" pitchFamily="2" charset="-78"/>
              </a:rPr>
              <a:t>56% improved customer relationships because all customer interaction are accessible in 1 place</a:t>
            </a:r>
          </a:p>
          <a:p>
            <a:endParaRPr lang="en-US" dirty="0"/>
          </a:p>
        </p:txBody>
      </p:sp>
    </p:spTree>
    <p:extLst>
      <p:ext uri="{BB962C8B-B14F-4D97-AF65-F5344CB8AC3E}">
        <p14:creationId xmlns:p14="http://schemas.microsoft.com/office/powerpoint/2010/main" val="3736916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3008</TotalTime>
  <Words>1186</Words>
  <Application>Microsoft Office PowerPoint</Application>
  <PresentationFormat>Widescreen</PresentationFormat>
  <Paragraphs>94</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Amiri</vt:lpstr>
      <vt:lpstr>arial</vt:lpstr>
      <vt:lpstr>arial</vt:lpstr>
      <vt:lpstr>Calibri</vt:lpstr>
      <vt:lpstr>Century Gothic</vt:lpstr>
      <vt:lpstr>inherit</vt:lpstr>
      <vt:lpstr>var(--zf-secondary-bold)</vt:lpstr>
      <vt:lpstr>Wingdings 3</vt:lpstr>
      <vt:lpstr>Zoho_Puvi_Regular</vt:lpstr>
      <vt:lpstr>Ion</vt:lpstr>
      <vt:lpstr>Zoho</vt:lpstr>
      <vt:lpstr>Content</vt:lpstr>
      <vt:lpstr>What is Zoho?</vt:lpstr>
      <vt:lpstr>Background </vt:lpstr>
      <vt:lpstr>Zoho Apps </vt:lpstr>
      <vt:lpstr>Zoho Apps </vt:lpstr>
      <vt:lpstr>ZOHO CRM</vt:lpstr>
      <vt:lpstr>ZOHO CRM</vt:lpstr>
      <vt:lpstr>ZOHO CRM</vt:lpstr>
      <vt:lpstr>ZOHO CRM</vt:lpstr>
      <vt:lpstr>Zoho bug tracker</vt:lpstr>
      <vt:lpstr>Zoho creator</vt:lpstr>
      <vt:lpstr>Zoho creator</vt:lpstr>
      <vt:lpstr>Zoho creator </vt:lpstr>
      <vt:lpstr>Zoho creator</vt:lpstr>
      <vt:lpstr>Zoho project</vt:lpstr>
      <vt:lpstr>Zoho project</vt:lpstr>
      <vt:lpstr>More applications</vt:lpstr>
      <vt:lpstr>More applications</vt:lpstr>
      <vt:lpstr>Zoho One</vt:lpstr>
      <vt:lpstr>Achievements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adham alaaa el din mohamed</dc:creator>
  <cp:lastModifiedBy>adham alaaa el din mohamed</cp:lastModifiedBy>
  <cp:revision>17</cp:revision>
  <dcterms:created xsi:type="dcterms:W3CDTF">2021-11-06T21:12:23Z</dcterms:created>
  <dcterms:modified xsi:type="dcterms:W3CDTF">2021-11-13T23:16:20Z</dcterms:modified>
</cp:coreProperties>
</file>