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g"/>
  <Override PartName="/ppt/media/image4.jpg" ContentType="image/jpg"/>
  <Override PartName="/ppt/media/image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5" r:id="rId20"/>
  </p:sldIdLst>
  <p:sldSz cx="12192000" cy="9144000"/>
  <p:notesSz cx="9144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DBFED-050C-40E9-80D8-992DEB6F952E}" v="3" dt="2022-10-09T18:02:25.2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 autoAdjust="0"/>
    <p:restoredTop sz="94660"/>
  </p:normalViewPr>
  <p:slideViewPr>
    <p:cSldViewPr>
      <p:cViewPr varScale="1">
        <p:scale>
          <a:sx n="96" d="100"/>
          <a:sy n="96" d="100"/>
        </p:scale>
        <p:origin x="2232" y="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 Hesham Ahmed Hassan" userId="ffb7f5c0-3028-47d6-acbb-35d6c99aedd5" providerId="ADAL" clId="{AF5DBFED-050C-40E9-80D8-992DEB6F952E}"/>
    <pc:docChg chg="undo custSel addSld delSld modSld modMainMaster">
      <pc:chgData name="Samar Hesham Ahmed Hassan" userId="ffb7f5c0-3028-47d6-acbb-35d6c99aedd5" providerId="ADAL" clId="{AF5DBFED-050C-40E9-80D8-992DEB6F952E}" dt="2022-10-09T18:44:32.643" v="858" actId="1076"/>
      <pc:docMkLst>
        <pc:docMk/>
      </pc:docMkLst>
      <pc:sldChg chg="delSp modSp mod">
        <pc:chgData name="Samar Hesham Ahmed Hassan" userId="ffb7f5c0-3028-47d6-acbb-35d6c99aedd5" providerId="ADAL" clId="{AF5DBFED-050C-40E9-80D8-992DEB6F952E}" dt="2022-10-09T18:37:04.540" v="769" actId="14100"/>
        <pc:sldMkLst>
          <pc:docMk/>
          <pc:sldMk cId="0" sldId="256"/>
        </pc:sldMkLst>
        <pc:spChg chg="mod">
          <ac:chgData name="Samar Hesham Ahmed Hassan" userId="ffb7f5c0-3028-47d6-acbb-35d6c99aedd5" providerId="ADAL" clId="{AF5DBFED-050C-40E9-80D8-992DEB6F952E}" dt="2022-10-09T18:37:04.540" v="769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6:42.917" v="76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6:05.558" v="740" actId="20577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35:52.095" v="730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6"/>
            <ac:spMk id="6" creationId="{00000000-0000-0000-0000-000000000000}"/>
          </ac:spMkLst>
        </pc:spChg>
      </pc:sldChg>
      <pc:sldChg chg="modSp del">
        <pc:chgData name="Samar Hesham Ahmed Hassan" userId="ffb7f5c0-3028-47d6-acbb-35d6c99aedd5" providerId="ADAL" clId="{AF5DBFED-050C-40E9-80D8-992DEB6F952E}" dt="2022-10-09T18:37:10.431" v="770" actId="47"/>
        <pc:sldMkLst>
          <pc:docMk/>
          <pc:sldMk cId="0" sldId="257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58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6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Samar Hesham Ahmed Hassan" userId="ffb7f5c0-3028-47d6-acbb-35d6c99aedd5" providerId="ADAL" clId="{AF5DBFED-050C-40E9-80D8-992DEB6F952E}" dt="2022-10-09T18:02:45.257" v="5" actId="1076"/>
        <pc:sldMkLst>
          <pc:docMk/>
          <pc:sldMk cId="0" sldId="259"/>
        </pc:sldMkLst>
        <pc:spChg chg="mod">
          <ac:chgData name="Samar Hesham Ahmed Hassan" userId="ffb7f5c0-3028-47d6-acbb-35d6c99aedd5" providerId="ADAL" clId="{AF5DBFED-050C-40E9-80D8-992DEB6F952E}" dt="2022-10-09T18:02:42.610" v="4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9"/>
            <ac:spMk id="5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2:45.257" v="5" actId="1076"/>
          <ac:picMkLst>
            <pc:docMk/>
            <pc:sldMk cId="0" sldId="259"/>
            <ac:picMk id="3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60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0"/>
            <ac:spMk id="5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60"/>
            <ac:picMk id="3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6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61"/>
            <ac:picMk id="4" creationId="{00000000-0000-0000-0000-000000000000}"/>
          </ac:picMkLst>
        </pc:picChg>
      </pc:sldChg>
      <pc:sldChg chg="delSp modSp mod">
        <pc:chgData name="Samar Hesham Ahmed Hassan" userId="ffb7f5c0-3028-47d6-acbb-35d6c99aedd5" providerId="ADAL" clId="{AF5DBFED-050C-40E9-80D8-992DEB6F952E}" dt="2022-10-09T18:39:02.506" v="783" actId="20577"/>
        <pc:sldMkLst>
          <pc:docMk/>
          <pc:sldMk cId="0" sldId="26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9:02.506" v="783" actId="20577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38:26.177" v="774" actId="478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39:20.568" v="791" actId="14100"/>
        <pc:sldMkLst>
          <pc:docMk/>
          <pc:sldMk cId="0" sldId="263"/>
        </pc:sldMkLst>
        <pc:spChg chg="mod">
          <ac:chgData name="Samar Hesham Ahmed Hassan" userId="ffb7f5c0-3028-47d6-acbb-35d6c99aedd5" providerId="ADAL" clId="{AF5DBFED-050C-40E9-80D8-992DEB6F952E}" dt="2022-10-09T18:39:20.568" v="791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9:14.131" v="787" actId="14100"/>
          <ac:spMkLst>
            <pc:docMk/>
            <pc:sldMk cId="0" sldId="263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39:47.862" v="799" actId="14100"/>
        <pc:sldMkLst>
          <pc:docMk/>
          <pc:sldMk cId="0" sldId="264"/>
        </pc:sldMkLst>
        <pc:spChg chg="mod">
          <ac:chgData name="Samar Hesham Ahmed Hassan" userId="ffb7f5c0-3028-47d6-acbb-35d6c99aedd5" providerId="ADAL" clId="{AF5DBFED-050C-40E9-80D8-992DEB6F952E}" dt="2022-10-09T18:39:36.293" v="792" actId="11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9:47.862" v="799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4"/>
            <ac:spMk id="4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0:32.436" v="812" actId="14100"/>
        <pc:sldMkLst>
          <pc:docMk/>
          <pc:sldMk cId="0" sldId="265"/>
        </pc:sldMkLst>
        <pc:spChg chg="mod">
          <ac:chgData name="Samar Hesham Ahmed Hassan" userId="ffb7f5c0-3028-47d6-acbb-35d6c99aedd5" providerId="ADAL" clId="{AF5DBFED-050C-40E9-80D8-992DEB6F952E}" dt="2022-10-09T18:40:14.060" v="803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0:32.436" v="812" actId="14100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0:19.423" v="804" actId="478"/>
          <ac:spMkLst>
            <pc:docMk/>
            <pc:sldMk cId="0" sldId="265"/>
            <ac:spMk id="4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1:09.298" v="822" actId="14100"/>
        <pc:sldMkLst>
          <pc:docMk/>
          <pc:sldMk cId="0" sldId="266"/>
        </pc:sldMkLst>
        <pc:spChg chg="mod">
          <ac:chgData name="Samar Hesham Ahmed Hassan" userId="ffb7f5c0-3028-47d6-acbb-35d6c99aedd5" providerId="ADAL" clId="{AF5DBFED-050C-40E9-80D8-992DEB6F952E}" dt="2022-10-09T18:40:45.760" v="816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1:09.298" v="822" actId="14100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0:55.946" v="818" actId="478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41:15.759" v="823" actId="1076"/>
        <pc:sldMkLst>
          <pc:docMk/>
          <pc:sldMk cId="0" sldId="267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1:15.759" v="823" actId="1076"/>
          <ac:spMkLst>
            <pc:docMk/>
            <pc:sldMk cId="0" sldId="267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9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4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10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16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29" creationId="{00000000-0000-0000-0000-000000000000}"/>
          </ac:grpSpMkLst>
        </pc:grpChg>
      </pc:sldChg>
      <pc:sldChg chg="modSp mod">
        <pc:chgData name="Samar Hesham Ahmed Hassan" userId="ffb7f5c0-3028-47d6-acbb-35d6c99aedd5" providerId="ADAL" clId="{AF5DBFED-050C-40E9-80D8-992DEB6F952E}" dt="2022-10-09T18:41:42.013" v="829" actId="14100"/>
        <pc:sldMkLst>
          <pc:docMk/>
          <pc:sldMk cId="0" sldId="268"/>
        </pc:sldMkLst>
        <pc:spChg chg="mod">
          <ac:chgData name="Samar Hesham Ahmed Hassan" userId="ffb7f5c0-3028-47d6-acbb-35d6c99aedd5" providerId="ADAL" clId="{AF5DBFED-050C-40E9-80D8-992DEB6F952E}" dt="2022-10-09T18:41:42.013" v="829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1:29.566" v="826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Samar Hesham Ahmed Hassan" userId="ffb7f5c0-3028-47d6-acbb-35d6c99aedd5" providerId="ADAL" clId="{AF5DBFED-050C-40E9-80D8-992DEB6F952E}" dt="2022-10-09T18:41:46.989" v="830" actId="47"/>
        <pc:sldMkLst>
          <pc:docMk/>
          <pc:sldMk cId="0" sldId="269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5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04:09.375" v="14" actId="14100"/>
        <pc:sldMkLst>
          <pc:docMk/>
          <pc:sldMk cId="0" sldId="270"/>
        </pc:sldMkLst>
        <pc:spChg chg="mod">
          <ac:chgData name="Samar Hesham Ahmed Hassan" userId="ffb7f5c0-3028-47d6-acbb-35d6c99aedd5" providerId="ADAL" clId="{AF5DBFED-050C-40E9-80D8-992DEB6F952E}" dt="2022-10-09T18:04:09.375" v="14" actId="14100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3" creationId="{00000000-0000-0000-0000-000000000000}"/>
          </ac:spMkLst>
        </pc:spChg>
        <pc:grpChg chg="del mod">
          <ac:chgData name="Samar Hesham Ahmed Hassan" userId="ffb7f5c0-3028-47d6-acbb-35d6c99aedd5" providerId="ADAL" clId="{AF5DBFED-050C-40E9-80D8-992DEB6F952E}" dt="2022-10-09T18:03:50.364" v="7" actId="478"/>
          <ac:grpSpMkLst>
            <pc:docMk/>
            <pc:sldMk cId="0" sldId="270"/>
            <ac:grpSpMk id="3" creationId="{00000000-0000-0000-0000-000000000000}"/>
          </ac:grpSpMkLst>
        </pc:gr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0"/>
            <ac:picMk id="32" creationId="{00000000-0000-0000-0000-000000000000}"/>
          </ac:picMkLst>
        </pc:pic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0"/>
            <ac:picMk id="61" creationId="{00000000-0000-0000-0000-000000000000}"/>
          </ac:picMkLst>
        </pc:picChg>
      </pc:sldChg>
      <pc:sldChg chg="modSp del">
        <pc:chgData name="Samar Hesham Ahmed Hassan" userId="ffb7f5c0-3028-47d6-acbb-35d6c99aedd5" providerId="ADAL" clId="{AF5DBFED-050C-40E9-80D8-992DEB6F952E}" dt="2022-10-09T18:42:08.453" v="831" actId="47"/>
        <pc:sldMkLst>
          <pc:docMk/>
          <pc:sldMk cId="0" sldId="27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1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7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5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2:37.528" v="838" actId="1076"/>
        <pc:sldMkLst>
          <pc:docMk/>
          <pc:sldMk cId="0" sldId="273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2:37.528" v="838" actId="1076"/>
          <ac:spMkLst>
            <pc:docMk/>
            <pc:sldMk cId="0" sldId="273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2:30.853" v="837" actId="478"/>
          <ac:spMkLst>
            <pc:docMk/>
            <pc:sldMk cId="0" sldId="273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3"/>
            <ac:spMk id="5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2:43.045" v="840" actId="478"/>
        <pc:sldMkLst>
          <pc:docMk/>
          <pc:sldMk cId="0" sldId="274"/>
        </pc:sldMkLst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4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2:43.045" v="840" actId="478"/>
          <ac:spMkLst>
            <pc:docMk/>
            <pc:sldMk cId="0" sldId="274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4"/>
            <ac:spMk id="5" creationId="{00000000-0000-0000-0000-000000000000}"/>
          </ac:spMkLst>
        </pc:spChg>
      </pc:sldChg>
      <pc:sldChg chg="addSp delSp modSp mod">
        <pc:chgData name="Samar Hesham Ahmed Hassan" userId="ffb7f5c0-3028-47d6-acbb-35d6c99aedd5" providerId="ADAL" clId="{AF5DBFED-050C-40E9-80D8-992DEB6F952E}" dt="2022-10-09T18:23:01.605" v="36" actId="1076"/>
        <pc:sldMkLst>
          <pc:docMk/>
          <pc:sldMk cId="0" sldId="275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5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22:55.209" v="35" actId="403"/>
          <ac:spMkLst>
            <pc:docMk/>
            <pc:sldMk cId="0" sldId="275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5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5"/>
            <ac:spMk id="6" creationId="{00000000-0000-0000-0000-000000000000}"/>
          </ac:spMkLst>
        </pc:spChg>
        <pc:picChg chg="add del mod">
          <ac:chgData name="Samar Hesham Ahmed Hassan" userId="ffb7f5c0-3028-47d6-acbb-35d6c99aedd5" providerId="ADAL" clId="{AF5DBFED-050C-40E9-80D8-992DEB6F952E}" dt="2022-10-09T18:23:01.605" v="36" actId="1076"/>
          <ac:picMkLst>
            <pc:docMk/>
            <pc:sldMk cId="0" sldId="275"/>
            <ac:picMk id="4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76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6"/>
            <ac:spMk id="8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05:38.057" v="25" actId="478"/>
        <pc:sldMkLst>
          <pc:docMk/>
          <pc:sldMk cId="0" sldId="277"/>
        </pc:sldMkLst>
        <pc:spChg chg="del mod">
          <ac:chgData name="Samar Hesham Ahmed Hassan" userId="ffb7f5c0-3028-47d6-acbb-35d6c99aedd5" providerId="ADAL" clId="{AF5DBFED-050C-40E9-80D8-992DEB6F952E}" dt="2022-10-09T18:05:38.057" v="25" actId="478"/>
          <ac:spMkLst>
            <pc:docMk/>
            <pc:sldMk cId="0" sldId="277"/>
            <ac:spMk id="2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5:03.107" v="20" actId="1076"/>
          <ac:picMkLst>
            <pc:docMk/>
            <pc:sldMk cId="0" sldId="277"/>
            <ac:picMk id="3" creationId="{00000000-0000-0000-0000-000000000000}"/>
          </ac:picMkLst>
        </pc:picChg>
        <pc:picChg chg="mod">
          <ac:chgData name="Samar Hesham Ahmed Hassan" userId="ffb7f5c0-3028-47d6-acbb-35d6c99aedd5" providerId="ADAL" clId="{AF5DBFED-050C-40E9-80D8-992DEB6F952E}" dt="2022-10-09T18:05:13.907" v="23" actId="688"/>
          <ac:picMkLst>
            <pc:docMk/>
            <pc:sldMk cId="0" sldId="277"/>
            <ac:picMk id="4" creationId="{00000000-0000-0000-0000-000000000000}"/>
          </ac:picMkLst>
        </pc:picChg>
      </pc:sldChg>
      <pc:sldChg chg="modSp mod">
        <pc:chgData name="Samar Hesham Ahmed Hassan" userId="ffb7f5c0-3028-47d6-acbb-35d6c99aedd5" providerId="ADAL" clId="{AF5DBFED-050C-40E9-80D8-992DEB6F952E}" dt="2022-10-09T18:43:45.657" v="851" actId="14100"/>
        <pc:sldMkLst>
          <pc:docMk/>
          <pc:sldMk cId="0" sldId="278"/>
        </pc:sldMkLst>
        <pc:spChg chg="mod">
          <ac:chgData name="Samar Hesham Ahmed Hassan" userId="ffb7f5c0-3028-47d6-acbb-35d6c99aedd5" providerId="ADAL" clId="{AF5DBFED-050C-40E9-80D8-992DEB6F952E}" dt="2022-10-09T18:43:45.657" v="851" actId="14100"/>
          <ac:spMkLst>
            <pc:docMk/>
            <pc:sldMk cId="0" sldId="27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3:34.663" v="845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79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9"/>
            <ac:spMk id="31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79"/>
            <ac:grpSpMk id="7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79"/>
            <ac:grpSpMk id="21" creationId="{00000000-0000-0000-0000-000000000000}"/>
          </ac:grpSpMkLst>
        </pc:gr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9"/>
            <ac:picMk id="23" creationId="{00000000-0000-0000-0000-000000000000}"/>
          </ac:picMkLst>
        </pc:pic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9"/>
            <ac:picMk id="25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0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0"/>
            <ac:spMk id="10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1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1"/>
            <ac:spMk id="7" creationId="{00000000-0000-0000-0000-000000000000}"/>
          </ac:spMkLst>
        </pc:spChg>
        <pc:graphicFrameChg chg="mod">
          <ac:chgData name="Samar Hesham Ahmed Hassan" userId="ffb7f5c0-3028-47d6-acbb-35d6c99aedd5" providerId="ADAL" clId="{AF5DBFED-050C-40E9-80D8-992DEB6F952E}" dt="2022-10-09T18:01:49.957" v="1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81"/>
            <ac:picMk id="3" creationId="{00000000-0000-0000-0000-000000000000}"/>
          </ac:picMkLst>
        </pc:picChg>
        <pc:picChg chg="del">
          <ac:chgData name="Samar Hesham Ahmed Hassan" userId="ffb7f5c0-3028-47d6-acbb-35d6c99aedd5" providerId="ADAL" clId="{AF5DBFED-050C-40E9-80D8-992DEB6F952E}" dt="2022-10-09T18:01:13.521" v="0" actId="478"/>
          <ac:picMkLst>
            <pc:docMk/>
            <pc:sldMk cId="0" sldId="281"/>
            <ac:picMk id="5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8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11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3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4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4"/>
            <ac:spMk id="12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44:32.643" v="858" actId="1076"/>
        <pc:sldMkLst>
          <pc:docMk/>
          <pc:sldMk cId="0" sldId="285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4:32.643" v="858" actId="1076"/>
          <ac:spMkLst>
            <pc:docMk/>
            <pc:sldMk cId="0" sldId="285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5"/>
            <ac:spMk id="15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6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6"/>
            <ac:spMk id="21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7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7"/>
            <ac:spMk id="24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8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8"/>
            <ac:spMk id="20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9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9"/>
            <ac:spMk id="23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90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90"/>
            <ac:spMk id="38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9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91"/>
            <ac:spMk id="27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9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92"/>
            <ac:spMk id="41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93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7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3"/>
            <ac:grpSpMk id="20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3"/>
            <ac:grpSpMk id="24" creationId="{00000000-0000-0000-0000-000000000000}"/>
          </ac:grpSpMkLst>
        </pc:gr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94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8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4"/>
            <ac:grpSpMk id="20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4"/>
            <ac:grpSpMk id="34" creationId="{00000000-0000-0000-0000-000000000000}"/>
          </ac:grpSpMkLst>
        </pc:gr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94"/>
            <ac:picMk id="35" creationId="{00000000-0000-0000-0000-000000000000}"/>
          </ac:picMkLst>
        </pc:picChg>
      </pc:sldChg>
      <pc:sldChg chg="modSp new mod">
        <pc:chgData name="Samar Hesham Ahmed Hassan" userId="ffb7f5c0-3028-47d6-acbb-35d6c99aedd5" providerId="ADAL" clId="{AF5DBFED-050C-40E9-80D8-992DEB6F952E}" dt="2022-10-09T18:44:08.555" v="856" actId="113"/>
        <pc:sldMkLst>
          <pc:docMk/>
          <pc:sldMk cId="1615434227" sldId="295"/>
        </pc:sldMkLst>
        <pc:spChg chg="mod">
          <ac:chgData name="Samar Hesham Ahmed Hassan" userId="ffb7f5c0-3028-47d6-acbb-35d6c99aedd5" providerId="ADAL" clId="{AF5DBFED-050C-40E9-80D8-992DEB6F952E}" dt="2022-10-09T18:24:26.592" v="53" actId="20577"/>
          <ac:spMkLst>
            <pc:docMk/>
            <pc:sldMk cId="1615434227" sldId="295"/>
            <ac:spMk id="2" creationId="{1E7DCB97-494B-380E-7A63-53A6B1E55BC7}"/>
          </ac:spMkLst>
        </pc:spChg>
        <pc:spChg chg="mod">
          <ac:chgData name="Samar Hesham Ahmed Hassan" userId="ffb7f5c0-3028-47d6-acbb-35d6c99aedd5" providerId="ADAL" clId="{AF5DBFED-050C-40E9-80D8-992DEB6F952E}" dt="2022-10-09T18:44:08.555" v="856" actId="113"/>
          <ac:spMkLst>
            <pc:docMk/>
            <pc:sldMk cId="1615434227" sldId="295"/>
            <ac:spMk id="3" creationId="{B10CC6E7-EB6C-22FE-62C6-E0EDBC221CFE}"/>
          </ac:spMkLst>
        </pc:spChg>
      </pc:sldChg>
      <pc:sldChg chg="new del">
        <pc:chgData name="Samar Hesham Ahmed Hassan" userId="ffb7f5c0-3028-47d6-acbb-35d6c99aedd5" providerId="ADAL" clId="{AF5DBFED-050C-40E9-80D8-992DEB6F952E}" dt="2022-10-09T18:44:11.098" v="857" actId="47"/>
        <pc:sldMkLst>
          <pc:docMk/>
          <pc:sldMk cId="4272318006" sldId="296"/>
        </pc:sldMkLst>
      </pc:sldChg>
      <pc:sldChg chg="modSp new mod">
        <pc:chgData name="Samar Hesham Ahmed Hassan" userId="ffb7f5c0-3028-47d6-acbb-35d6c99aedd5" providerId="ADAL" clId="{AF5DBFED-050C-40E9-80D8-992DEB6F952E}" dt="2022-10-09T18:35:19.705" v="712" actId="20577"/>
        <pc:sldMkLst>
          <pc:docMk/>
          <pc:sldMk cId="2521289051" sldId="297"/>
        </pc:sldMkLst>
        <pc:spChg chg="mod">
          <ac:chgData name="Samar Hesham Ahmed Hassan" userId="ffb7f5c0-3028-47d6-acbb-35d6c99aedd5" providerId="ADAL" clId="{AF5DBFED-050C-40E9-80D8-992DEB6F952E}" dt="2022-10-09T18:35:12.832" v="703" actId="20577"/>
          <ac:spMkLst>
            <pc:docMk/>
            <pc:sldMk cId="2521289051" sldId="297"/>
            <ac:spMk id="2" creationId="{9BF7102B-0EE0-D0E0-46DD-3763B92CA1A0}"/>
          </ac:spMkLst>
        </pc:spChg>
        <pc:spChg chg="mod">
          <ac:chgData name="Samar Hesham Ahmed Hassan" userId="ffb7f5c0-3028-47d6-acbb-35d6c99aedd5" providerId="ADAL" clId="{AF5DBFED-050C-40E9-80D8-992DEB6F952E}" dt="2022-10-09T18:35:19.705" v="712" actId="20577"/>
          <ac:spMkLst>
            <pc:docMk/>
            <pc:sldMk cId="2521289051" sldId="297"/>
            <ac:spMk id="3" creationId="{7F0835C0-DD47-7C4E-D016-EAC14CDF028E}"/>
          </ac:spMkLst>
        </pc:spChg>
      </pc:sldChg>
      <pc:sldMasterChg chg="modSp modSldLayout">
        <pc:chgData name="Samar Hesham Ahmed Hassan" userId="ffb7f5c0-3028-47d6-acbb-35d6c99aedd5" providerId="ADAL" clId="{AF5DBFED-050C-40E9-80D8-992DEB6F952E}" dt="2022-10-09T18:01:49.957" v="1"/>
        <pc:sldMasterMkLst>
          <pc:docMk/>
          <pc:sldMasterMk cId="0" sldId="2147483648"/>
        </pc:sldMaster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amar Hesham Ahmed Hassan" userId="ffb7f5c0-3028-47d6-acbb-35d6c99aedd5" providerId="ADAL" clId="{AF5DBFED-050C-40E9-80D8-992DEB6F952E}" dt="2022-10-09T18:01:49.957" v="1"/>
          <pc:sldLayoutMkLst>
            <pc:docMk/>
            <pc:sldMasterMk cId="0" sldId="2147483648"/>
            <pc:sldLayoutMk cId="0" sldId="2147483661"/>
          </pc:sldLayoutMkLst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Samar Hesham Ahmed Hassan" userId="ffb7f5c0-3028-47d6-acbb-35d6c99aedd5" providerId="ADAL" clId="{AF5DBFED-050C-40E9-80D8-992DEB6F952E}" dt="2022-10-09T18:01:49.957" v="1"/>
          <pc:sldLayoutMkLst>
            <pc:docMk/>
            <pc:sldMasterMk cId="0" sldId="2147483648"/>
            <pc:sldLayoutMk cId="0" sldId="2147483663"/>
          </pc:sldLayoutMkLst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1936"/>
            <a:ext cx="1005840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666" spc="-6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940828"/>
            <a:ext cx="1005840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 algn="ctr">
              <a:buNone/>
              <a:defRPr sz="3200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57912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3040"/>
            <a:ext cx="2628900" cy="7676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3039"/>
            <a:ext cx="7734300" cy="767656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5328" y="775842"/>
            <a:ext cx="104613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4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11936"/>
            <a:ext cx="1005840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66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5937504"/>
            <a:ext cx="1005840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57912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6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934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460979"/>
            <a:ext cx="4937760" cy="5364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460982"/>
            <a:ext cx="4937760" cy="5364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934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461403"/>
            <a:ext cx="493776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443112"/>
            <a:ext cx="4937760" cy="4382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461403"/>
            <a:ext cx="493776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443112"/>
            <a:ext cx="4937760" cy="4382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79"/>
            <a:ext cx="3200400" cy="3048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975360"/>
            <a:ext cx="6679191" cy="701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1440"/>
            <a:ext cx="3200400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8613049"/>
            <a:ext cx="2618511" cy="48683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8613049"/>
            <a:ext cx="4648200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604000"/>
            <a:ext cx="12188825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55343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766560"/>
            <a:ext cx="10119360" cy="1097280"/>
          </a:xfrm>
        </p:spPr>
        <p:txBody>
          <a:bodyPr tIns="0" bIns="0" anchor="b">
            <a:no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267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7876032"/>
            <a:ext cx="10119360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534400"/>
            <a:ext cx="121920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8445754"/>
            <a:ext cx="121920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2460979"/>
            <a:ext cx="10058401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8613049"/>
            <a:ext cx="24722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8613049"/>
            <a:ext cx="482280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8613049"/>
            <a:ext cx="131202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231712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514911"/>
            <a:ext cx="9982200" cy="1904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7200" b="0" spc="-5" dirty="0">
                <a:solidFill>
                  <a:srgbClr val="006FC0"/>
                </a:solidFill>
              </a:rPr>
              <a:t>Genetic algorithms (</a:t>
            </a:r>
            <a:r>
              <a:rPr sz="7200" b="0" spc="-5" dirty="0">
                <a:solidFill>
                  <a:srgbClr val="006FC0"/>
                </a:solidFill>
              </a:rPr>
              <a:t>Soft</a:t>
            </a:r>
            <a:r>
              <a:rPr sz="7200" b="0" spc="-40" dirty="0">
                <a:solidFill>
                  <a:srgbClr val="006FC0"/>
                </a:solidFill>
              </a:rPr>
              <a:t> </a:t>
            </a:r>
            <a:r>
              <a:rPr sz="7200" b="0" spc="-5" dirty="0">
                <a:solidFill>
                  <a:srgbClr val="006FC0"/>
                </a:solidFill>
              </a:rPr>
              <a:t>Computing</a:t>
            </a:r>
            <a:r>
              <a:rPr lang="en-US" sz="7200" b="0" spc="-5" dirty="0">
                <a:solidFill>
                  <a:srgbClr val="006FC0"/>
                </a:solidFill>
              </a:rPr>
              <a:t>)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4572000"/>
            <a:ext cx="55276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marR="5080" indent="-1597660"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Lecture </a:t>
            </a:r>
            <a:r>
              <a:rPr lang="en-US" sz="3600" spc="-1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Genetic Algorithms </a:t>
            </a:r>
            <a:r>
              <a:rPr sz="3600" spc="-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6324600"/>
            <a:ext cx="9982200" cy="15436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" algn="ctr"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Dr. Samar 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lang="en-US" i="1" spc="-5" dirty="0">
                <a:solidFill>
                  <a:srgbClr val="A6A6A6"/>
                </a:solidFill>
                <a:latin typeface="Calibri"/>
                <a:cs typeface="Calibri"/>
              </a:rPr>
              <a:t>              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dirty="0">
              <a:latin typeface="Calibri"/>
              <a:cs typeface="Calibri"/>
            </a:endParaRPr>
          </a:p>
          <a:p>
            <a:pPr marL="3175" algn="ctr">
              <a:spcBef>
                <a:spcPts val="430"/>
              </a:spcBef>
            </a:pP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dirty="0">
              <a:latin typeface="Calibri"/>
              <a:cs typeface="Calibri"/>
            </a:endParaRPr>
          </a:p>
          <a:p>
            <a:pPr marL="3175" algn="ctr">
              <a:spcBef>
                <a:spcPts val="434"/>
              </a:spcBef>
            </a:pPr>
            <a:r>
              <a:rPr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511651"/>
            <a:ext cx="7707884" cy="646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800" b="1" spc="-5" dirty="0"/>
              <a:t>Genetic</a:t>
            </a:r>
            <a:r>
              <a:rPr sz="4800" b="1" spc="-40" dirty="0"/>
              <a:t> </a:t>
            </a:r>
            <a:r>
              <a:rPr sz="4800" b="1" spc="-5" dirty="0"/>
              <a:t>Algorithms</a:t>
            </a:r>
            <a:r>
              <a:rPr sz="4800" b="1" spc="25" dirty="0"/>
              <a:t> </a:t>
            </a:r>
            <a:r>
              <a:rPr sz="4800" b="1" dirty="0"/>
              <a:t>-</a:t>
            </a:r>
            <a:r>
              <a:rPr sz="4800" b="1" spc="-5" dirty="0"/>
              <a:t> </a:t>
            </a:r>
            <a:r>
              <a:rPr sz="4800" b="1" spc="-15" dirty="0"/>
              <a:t>History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16989"/>
            <a:ext cx="9446259" cy="361239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class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i="1" spc="-10" dirty="0">
                <a:latin typeface="Calibri"/>
                <a:cs typeface="Calibri"/>
              </a:rPr>
              <a:t>Evolutionary</a:t>
            </a:r>
            <a:r>
              <a:rPr sz="3600" i="1" spc="-40" dirty="0">
                <a:latin typeface="Calibri"/>
                <a:cs typeface="Calibri"/>
              </a:rPr>
              <a:t> </a:t>
            </a:r>
            <a:r>
              <a:rPr sz="3600" i="1" spc="-10" dirty="0">
                <a:latin typeface="Calibri"/>
                <a:cs typeface="Calibri"/>
              </a:rPr>
              <a:t>optimization</a:t>
            </a:r>
            <a:r>
              <a:rPr sz="3600" i="1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algorithms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Inspired </a:t>
            </a:r>
            <a:r>
              <a:rPr sz="3600" spc="-15" dirty="0">
                <a:latin typeface="Calibri"/>
                <a:cs typeface="Calibri"/>
              </a:rPr>
              <a:t>from </a:t>
            </a:r>
            <a:r>
              <a:rPr sz="3600" b="1" i="1" spc="-10" dirty="0">
                <a:latin typeface="Calibri"/>
                <a:cs typeface="Calibri"/>
              </a:rPr>
              <a:t>(Biological)</a:t>
            </a:r>
            <a:r>
              <a:rPr sz="3600" b="1" i="1" spc="30" dirty="0">
                <a:latin typeface="Calibri"/>
                <a:cs typeface="Calibri"/>
              </a:rPr>
              <a:t> </a:t>
            </a:r>
            <a:r>
              <a:rPr sz="3600" b="1" i="1" spc="-15" dirty="0">
                <a:latin typeface="Calibri"/>
                <a:cs typeface="Calibri"/>
              </a:rPr>
              <a:t>Evolution</a:t>
            </a:r>
            <a:r>
              <a:rPr sz="3600" b="1" i="1" spc="15" dirty="0">
                <a:latin typeface="Calibri"/>
                <a:cs typeface="Calibri"/>
              </a:rPr>
              <a:t> </a:t>
            </a:r>
            <a:r>
              <a:rPr sz="3600" b="1" i="1" spc="-10" dirty="0">
                <a:latin typeface="Calibri"/>
                <a:cs typeface="Calibri"/>
              </a:rPr>
              <a:t>Process</a:t>
            </a:r>
            <a:endParaRPr sz="3600" dirty="0">
              <a:latin typeface="Calibri"/>
              <a:cs typeface="Calibri"/>
            </a:endParaRPr>
          </a:p>
          <a:p>
            <a:pPr marL="756285" marR="102870" indent="-287020">
              <a:lnSpc>
                <a:spcPts val="2810"/>
              </a:lnSpc>
              <a:spcBef>
                <a:spcPts val="705"/>
              </a:spcBef>
            </a:pPr>
            <a:r>
              <a:rPr sz="3200" dirty="0">
                <a:latin typeface="Arial MT"/>
                <a:cs typeface="Arial MT"/>
              </a:rPr>
              <a:t>– </a:t>
            </a:r>
            <a:r>
              <a:rPr sz="3200" dirty="0">
                <a:latin typeface="Calibri"/>
                <a:cs typeface="Calibri"/>
              </a:rPr>
              <a:t>Uses </a:t>
            </a:r>
            <a:r>
              <a:rPr sz="3200" spc="-10" dirty="0">
                <a:latin typeface="Calibri"/>
                <a:cs typeface="Calibri"/>
              </a:rPr>
              <a:t>concepts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“</a:t>
            </a:r>
            <a:r>
              <a:rPr sz="3200" spc="-10" dirty="0">
                <a:latin typeface="Calibri"/>
                <a:cs typeface="Calibri"/>
              </a:rPr>
              <a:t>Natural </a:t>
            </a:r>
            <a:r>
              <a:rPr sz="3200" dirty="0">
                <a:latin typeface="Calibri"/>
                <a:cs typeface="Calibri"/>
              </a:rPr>
              <a:t>Selection</a:t>
            </a:r>
            <a:r>
              <a:rPr sz="3200" dirty="0">
                <a:latin typeface="Times New Roman"/>
                <a:cs typeface="Times New Roman"/>
              </a:rPr>
              <a:t>”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“</a:t>
            </a:r>
            <a:r>
              <a:rPr sz="3200" dirty="0">
                <a:latin typeface="Calibri"/>
                <a:cs typeface="Calibri"/>
              </a:rPr>
              <a:t>Genetic </a:t>
            </a:r>
            <a:r>
              <a:rPr sz="3200" spc="-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Inheritance</a:t>
            </a:r>
            <a:r>
              <a:rPr sz="3200" dirty="0">
                <a:latin typeface="Times New Roman"/>
                <a:cs typeface="Times New Roman"/>
              </a:rPr>
              <a:t>”</a:t>
            </a:r>
          </a:p>
          <a:p>
            <a:pPr marL="355600" marR="5080" indent="-342900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Can be used </a:t>
            </a:r>
            <a:r>
              <a:rPr sz="3600" spc="-10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solve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variety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problems </a:t>
            </a:r>
            <a:r>
              <a:rPr sz="3600" spc="-5" dirty="0">
                <a:latin typeface="Calibri"/>
                <a:cs typeface="Calibri"/>
              </a:rPr>
              <a:t>that </a:t>
            </a:r>
            <a:r>
              <a:rPr sz="3600" spc="-66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not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easy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be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solved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using traditional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techniques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005026"/>
            <a:ext cx="9601200" cy="43915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 marR="5080" indent="-135890">
              <a:spcBef>
                <a:spcPts val="105"/>
              </a:spcBef>
            </a:pPr>
            <a:r>
              <a:rPr sz="2000" i="1" spc="-5" dirty="0">
                <a:latin typeface="Times New Roman"/>
                <a:cs typeface="Times New Roman"/>
              </a:rPr>
              <a:t>“</a:t>
            </a:r>
            <a:r>
              <a:rPr sz="4000" i="1" spc="-5" dirty="0">
                <a:latin typeface="Times New Roman"/>
                <a:cs typeface="Times New Roman"/>
              </a:rPr>
              <a:t>Genetic </a:t>
            </a:r>
            <a:r>
              <a:rPr sz="4000" i="1" dirty="0">
                <a:latin typeface="Times New Roman"/>
                <a:cs typeface="Times New Roman"/>
              </a:rPr>
              <a:t>Algorithms </a:t>
            </a:r>
            <a:r>
              <a:rPr sz="4000" i="1" spc="-25" dirty="0">
                <a:latin typeface="Times New Roman"/>
                <a:cs typeface="Times New Roman"/>
              </a:rPr>
              <a:t>are </a:t>
            </a:r>
            <a:r>
              <a:rPr sz="4000" i="1" spc="-2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good at taking </a:t>
            </a:r>
            <a:r>
              <a:rPr sz="4000" i="1" spc="-15" dirty="0">
                <a:latin typeface="Times New Roman"/>
                <a:cs typeface="Times New Roman"/>
              </a:rPr>
              <a:t>large, </a:t>
            </a:r>
            <a:r>
              <a:rPr sz="4000" i="1" spc="-10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potentially </a:t>
            </a:r>
            <a:r>
              <a:rPr sz="4000" i="1" dirty="0">
                <a:latin typeface="Times New Roman"/>
                <a:cs typeface="Times New Roman"/>
              </a:rPr>
              <a:t>huge </a:t>
            </a:r>
            <a:r>
              <a:rPr sz="4000" i="1" spc="-10" dirty="0">
                <a:latin typeface="Times New Roman"/>
                <a:cs typeface="Times New Roman"/>
              </a:rPr>
              <a:t>search </a:t>
            </a:r>
            <a:r>
              <a:rPr sz="4000" i="1" spc="-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spaces </a:t>
            </a:r>
            <a:r>
              <a:rPr sz="4000" i="1" spc="5" dirty="0">
                <a:latin typeface="Times New Roman"/>
                <a:cs typeface="Times New Roman"/>
              </a:rPr>
              <a:t>and </a:t>
            </a:r>
            <a:r>
              <a:rPr sz="4000" i="1" dirty="0">
                <a:latin typeface="Times New Roman"/>
                <a:cs typeface="Times New Roman"/>
              </a:rPr>
              <a:t>navigating </a:t>
            </a:r>
            <a:r>
              <a:rPr sz="4000" i="1" spc="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them,</a:t>
            </a:r>
            <a:r>
              <a:rPr sz="4000" i="1" spc="-4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looking</a:t>
            </a:r>
            <a:r>
              <a:rPr sz="4000" i="1" spc="-4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for</a:t>
            </a:r>
            <a:r>
              <a:rPr sz="4000" i="1" spc="-4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optimal </a:t>
            </a:r>
            <a:r>
              <a:rPr sz="4000" i="1" spc="-484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combinations of things, </a:t>
            </a:r>
            <a:r>
              <a:rPr sz="4000" i="1" spc="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solutions</a:t>
            </a:r>
            <a:r>
              <a:rPr sz="4000" i="1" spc="-5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you</a:t>
            </a:r>
            <a:r>
              <a:rPr sz="4000" i="1" spc="-2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might</a:t>
            </a:r>
            <a:r>
              <a:rPr sz="4000" i="1" spc="-35" dirty="0">
                <a:latin typeface="Times New Roman"/>
                <a:cs typeface="Times New Roman"/>
              </a:rPr>
              <a:t> </a:t>
            </a:r>
            <a:r>
              <a:rPr sz="4000" i="1" spc="5" dirty="0">
                <a:latin typeface="Times New Roman"/>
                <a:cs typeface="Times New Roman"/>
              </a:rPr>
              <a:t>not</a:t>
            </a:r>
            <a:r>
              <a:rPr lang="en-US" sz="4000" spc="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otherwise</a:t>
            </a:r>
            <a:r>
              <a:rPr sz="4000" i="1" spc="-55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find</a:t>
            </a:r>
            <a:r>
              <a:rPr sz="4000" i="1" spc="-3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in</a:t>
            </a:r>
            <a:r>
              <a:rPr sz="4000" i="1" spc="-4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a </a:t>
            </a:r>
            <a:r>
              <a:rPr sz="4000" i="1" spc="-484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lifetime.”</a:t>
            </a:r>
            <a:endParaRPr sz="40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R="201295" algn="ctr"/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Salvatore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Mangano</a:t>
            </a:r>
            <a:endParaRPr sz="1400" dirty="0">
              <a:latin typeface="Times New Roman"/>
              <a:cs typeface="Times New Roman"/>
            </a:endParaRPr>
          </a:p>
          <a:p>
            <a:pPr marR="201930" algn="ctr">
              <a:spcBef>
                <a:spcPts val="340"/>
              </a:spcBef>
            </a:pPr>
            <a:r>
              <a:rPr sz="1400" i="1" dirty="0">
                <a:latin typeface="Times New Roman"/>
                <a:cs typeface="Times New Roman"/>
              </a:rPr>
              <a:t>Computer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Design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1995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8089011" cy="726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spc="-5" dirty="0"/>
              <a:t>Genetic</a:t>
            </a:r>
            <a:r>
              <a:rPr sz="5400" b="1" spc="-40" dirty="0"/>
              <a:t> </a:t>
            </a:r>
            <a:r>
              <a:rPr sz="5400" b="1" spc="-5" dirty="0"/>
              <a:t>Algorithms</a:t>
            </a:r>
            <a:r>
              <a:rPr sz="5400" b="1" spc="25" dirty="0"/>
              <a:t> </a:t>
            </a:r>
            <a:r>
              <a:rPr sz="5400" b="1" dirty="0"/>
              <a:t>-</a:t>
            </a:r>
            <a:r>
              <a:rPr sz="5400" b="1" spc="-5" dirty="0"/>
              <a:t> </a:t>
            </a:r>
            <a:r>
              <a:rPr sz="5400" b="1" spc="-15" dirty="0"/>
              <a:t>History</a:t>
            </a:r>
            <a:endParaRPr sz="5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7733" y="1883791"/>
            <a:ext cx="5859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i="1" spc="-5" dirty="0">
                <a:latin typeface="Calibri"/>
                <a:cs typeface="Calibri"/>
              </a:rPr>
              <a:t>Biological</a:t>
            </a:r>
            <a:r>
              <a:rPr sz="4000" b="1" i="1" spc="-10" dirty="0">
                <a:latin typeface="Calibri"/>
                <a:cs typeface="Calibri"/>
              </a:rPr>
              <a:t> </a:t>
            </a:r>
            <a:r>
              <a:rPr sz="4000" b="1" i="1" spc="-20" dirty="0">
                <a:latin typeface="Calibri"/>
                <a:cs typeface="Calibri"/>
              </a:rPr>
              <a:t>Evolution</a:t>
            </a:r>
            <a:r>
              <a:rPr sz="4000" b="1" i="1" spc="-15" dirty="0">
                <a:latin typeface="Calibri"/>
                <a:cs typeface="Calibri"/>
              </a:rPr>
              <a:t> </a:t>
            </a:r>
            <a:r>
              <a:rPr sz="4000" b="1" i="1" spc="-10" dirty="0">
                <a:latin typeface="Calibri"/>
                <a:cs typeface="Calibri"/>
              </a:rPr>
              <a:t>Process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9579" y="3110306"/>
            <a:ext cx="72174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spc="-15" dirty="0">
                <a:latin typeface="Calibri"/>
                <a:cs typeface="Calibri"/>
              </a:rPr>
              <a:t>Natural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Selection</a:t>
            </a:r>
            <a:r>
              <a:rPr sz="3200" spc="-5" dirty="0">
                <a:latin typeface="Times New Roman"/>
                <a:cs typeface="Times New Roman"/>
              </a:rPr>
              <a:t>”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5" dirty="0">
                <a:latin typeface="Times New Roman"/>
                <a:cs typeface="Times New Roman"/>
              </a:rPr>
              <a:t>“</a:t>
            </a:r>
            <a:r>
              <a:rPr sz="3200" spc="-5" dirty="0">
                <a:latin typeface="Calibri"/>
                <a:cs typeface="Calibri"/>
              </a:rPr>
              <a:t>Genetic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Inheritance</a:t>
            </a:r>
            <a:r>
              <a:rPr sz="3200" spc="-5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173503"/>
            <a:ext cx="7772400" cy="64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/>
              <a:t>Principle</a:t>
            </a:r>
            <a:r>
              <a:rPr sz="4800" b="1" spc="-65" dirty="0"/>
              <a:t> </a:t>
            </a:r>
            <a:r>
              <a:rPr sz="4800" b="1" spc="-5" dirty="0"/>
              <a:t>Of</a:t>
            </a:r>
            <a:r>
              <a:rPr sz="4800" b="1" spc="-20" dirty="0"/>
              <a:t> </a:t>
            </a:r>
            <a:r>
              <a:rPr sz="4800" b="1" spc="-15" dirty="0"/>
              <a:t>Natural</a:t>
            </a:r>
            <a:r>
              <a:rPr sz="4800" b="1" spc="-55" dirty="0"/>
              <a:t> </a:t>
            </a:r>
            <a:r>
              <a:rPr sz="4800" b="1" spc="-5" dirty="0"/>
              <a:t>Selection</a:t>
            </a:r>
            <a:endParaRPr sz="4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964555"/>
            <a:ext cx="9522459" cy="521488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spcBef>
                <a:spcPts val="3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organisms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reproduce,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indent="-343535">
              <a:spcBef>
                <a:spcPts val="2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offsprings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inherit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traits</a:t>
            </a:r>
            <a:r>
              <a:rPr sz="3200" spc="-15" dirty="0">
                <a:latin typeface="Calibri"/>
                <a:cs typeface="Calibri"/>
              </a:rPr>
              <a:t> from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 </a:t>
            </a:r>
            <a:r>
              <a:rPr sz="3200" spc="-15" dirty="0">
                <a:latin typeface="Calibri"/>
                <a:cs typeface="Calibri"/>
              </a:rPr>
              <a:t>progenitors,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indent="-343535">
              <a:spcBef>
                <a:spcPts val="2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variability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traits,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marR="10160" indent="-343535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the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spc="-5" dirty="0">
                <a:latin typeface="Calibri"/>
                <a:cs typeface="Calibri"/>
              </a:rPr>
              <a:t>cannot support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members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growing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population,</a:t>
            </a:r>
            <a:endParaRPr sz="3200" dirty="0">
              <a:latin typeface="Calibri"/>
              <a:cs typeface="Calibri"/>
            </a:endParaRPr>
          </a:p>
          <a:p>
            <a:pPr marL="355600" marR="304165" indent="-343535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those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members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population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less-adaptive </a:t>
            </a:r>
            <a:r>
              <a:rPr sz="3200" spc="-5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(determined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environment)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marR="5080" indent="-343535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THEN those members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more-adaptive traits </a:t>
            </a:r>
            <a:r>
              <a:rPr sz="3200" spc="-5" dirty="0">
                <a:latin typeface="Calibri"/>
                <a:cs typeface="Calibri"/>
              </a:rPr>
              <a:t>(determined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environment)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survive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  <a:p>
            <a:pPr marL="32384" algn="ctr"/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evolution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species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spcBef>
                <a:spcPts val="100"/>
              </a:spcBef>
            </a:pPr>
            <a:r>
              <a:rPr dirty="0"/>
              <a:t>Basic</a:t>
            </a:r>
            <a:r>
              <a:rPr spc="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Principle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15" dirty="0"/>
              <a:t> Natural</a:t>
            </a:r>
            <a:r>
              <a:rPr spc="-3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3238" y="2787522"/>
            <a:ext cx="660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“Select</a:t>
            </a:r>
            <a:r>
              <a:rPr sz="3600" b="1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6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1F487C"/>
                </a:solidFill>
                <a:latin typeface="Calibri"/>
                <a:cs typeface="Calibri"/>
              </a:rPr>
              <a:t>Best,</a:t>
            </a:r>
            <a:r>
              <a:rPr sz="36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1F487C"/>
                </a:solidFill>
                <a:latin typeface="Calibri"/>
                <a:cs typeface="Calibri"/>
              </a:rPr>
              <a:t>Discard</a:t>
            </a: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36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Rest”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183" y="496950"/>
            <a:ext cx="6626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5" dirty="0"/>
              <a:t>An</a:t>
            </a:r>
            <a:r>
              <a:rPr sz="4000" b="0" spc="-10" dirty="0"/>
              <a:t> </a:t>
            </a:r>
            <a:r>
              <a:rPr sz="4000" b="0" spc="-15" dirty="0"/>
              <a:t>Example</a:t>
            </a:r>
            <a:r>
              <a:rPr sz="4000" b="0" spc="-10" dirty="0"/>
              <a:t> </a:t>
            </a:r>
            <a:r>
              <a:rPr sz="4000" b="0" spc="-5" dirty="0"/>
              <a:t>of</a:t>
            </a:r>
            <a:r>
              <a:rPr sz="4000" b="0" spc="-10" dirty="0"/>
              <a:t> </a:t>
            </a:r>
            <a:r>
              <a:rPr sz="4000" b="0" spc="-20" dirty="0"/>
              <a:t>Natural</a:t>
            </a:r>
            <a:r>
              <a:rPr sz="4000" b="0" spc="-25" dirty="0"/>
              <a:t> </a:t>
            </a:r>
            <a:r>
              <a:rPr sz="4000" b="0" spc="-10" dirty="0"/>
              <a:t>Selection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589660"/>
            <a:ext cx="11125200" cy="4971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Giraffes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have </a:t>
            </a:r>
            <a:r>
              <a:rPr sz="3200" b="1" dirty="0">
                <a:solidFill>
                  <a:srgbClr val="1F487C"/>
                </a:solidFill>
                <a:latin typeface="Calibri"/>
                <a:cs typeface="Calibri"/>
              </a:rPr>
              <a:t>long</a:t>
            </a:r>
            <a:r>
              <a:rPr sz="32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necks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274320">
              <a:lnSpc>
                <a:spcPts val="2160"/>
              </a:lnSpc>
              <a:spcBef>
                <a:spcPts val="2175"/>
              </a:spcBef>
            </a:pPr>
            <a:r>
              <a:rPr sz="2800" spc="-20" dirty="0">
                <a:latin typeface="Calibri"/>
                <a:cs typeface="Calibri"/>
              </a:rPr>
              <a:t>Giraffes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slightly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longer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necks</a:t>
            </a:r>
            <a:r>
              <a:rPr sz="2800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could</a:t>
            </a:r>
            <a:r>
              <a:rPr sz="2800" spc="-15" dirty="0">
                <a:latin typeface="Calibri"/>
                <a:cs typeface="Calibri"/>
              </a:rPr>
              <a:t> feed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higher</a:t>
            </a:r>
            <a:r>
              <a:rPr sz="28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branches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lower </a:t>
            </a:r>
            <a:r>
              <a:rPr sz="2800" dirty="0">
                <a:latin typeface="Calibri"/>
                <a:cs typeface="Calibri"/>
              </a:rPr>
              <a:t>ones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eaten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off.</a:t>
            </a:r>
            <a:endParaRPr sz="2800" dirty="0">
              <a:latin typeface="Calibri"/>
              <a:cs typeface="Calibri"/>
            </a:endParaRPr>
          </a:p>
          <a:p>
            <a:pPr marL="297180">
              <a:tabLst>
                <a:tab pos="719455" algn="l"/>
              </a:tabLst>
            </a:pPr>
            <a:r>
              <a:rPr sz="2800" spc="5" dirty="0">
                <a:solidFill>
                  <a:srgbClr val="CC3300"/>
                </a:solidFill>
                <a:latin typeface="Wingdings"/>
                <a:cs typeface="Wingdings"/>
              </a:rPr>
              <a:t>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They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better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survival.</a:t>
            </a:r>
            <a:endParaRPr sz="2800" dirty="0">
              <a:latin typeface="Calibri"/>
              <a:cs typeface="Calibri"/>
            </a:endParaRPr>
          </a:p>
          <a:p>
            <a:pPr marL="297180">
              <a:tabLst>
                <a:tab pos="719455" algn="l"/>
              </a:tabLst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libri"/>
                <a:cs typeface="Calibri"/>
              </a:rPr>
              <a:t>Favorable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propagated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through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giraffes.</a:t>
            </a:r>
            <a:endParaRPr sz="2800" dirty="0">
              <a:latin typeface="Calibri"/>
              <a:cs typeface="Calibri"/>
            </a:endParaRPr>
          </a:p>
          <a:p>
            <a:pPr marL="297180">
              <a:tabLst>
                <a:tab pos="719455" algn="l"/>
              </a:tabLst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800" spc="-45" dirty="0">
                <a:latin typeface="Calibri"/>
                <a:cs typeface="Calibri"/>
              </a:rPr>
              <a:t>Now,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evolved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necks.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355600" marR="5080" indent="-58419">
              <a:lnSpc>
                <a:spcPct val="80100"/>
              </a:lnSpc>
            </a:pPr>
            <a:r>
              <a:rPr sz="2800" spc="-10" dirty="0">
                <a:solidFill>
                  <a:srgbClr val="CC3300"/>
                </a:solidFill>
                <a:latin typeface="Calibri"/>
                <a:cs typeface="Calibri"/>
              </a:rPr>
              <a:t>NOTE:</a:t>
            </a:r>
            <a:r>
              <a:rPr sz="2800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CC3300"/>
                </a:solidFill>
                <a:latin typeface="Calibri"/>
                <a:cs typeface="Calibri"/>
              </a:rPr>
              <a:t>mutation</a:t>
            </a:r>
            <a:r>
              <a:rPr sz="2800" dirty="0">
                <a:latin typeface="Calibri"/>
                <a:cs typeface="Calibri"/>
              </a:rPr>
              <a:t>)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initially,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favorable,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propagated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generations.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Now </a:t>
            </a:r>
            <a:r>
              <a:rPr sz="2800" spc="-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established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trait.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297180"/>
            <a:r>
              <a:rPr sz="3200" spc="-20" dirty="0">
                <a:solidFill>
                  <a:srgbClr val="CC3300"/>
                </a:solidFill>
                <a:latin typeface="Calibri"/>
                <a:cs typeface="Calibri"/>
              </a:rPr>
              <a:t>So,</a:t>
            </a:r>
            <a:r>
              <a:rPr sz="3200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Calibri"/>
                <a:cs typeface="Calibri"/>
              </a:rPr>
              <a:t>some</a:t>
            </a:r>
            <a:r>
              <a:rPr sz="3200" spc="-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Calibri"/>
                <a:cs typeface="Calibri"/>
              </a:rPr>
              <a:t>mutations</a:t>
            </a:r>
            <a:r>
              <a:rPr sz="3200" spc="-4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C3300"/>
                </a:solidFill>
                <a:latin typeface="Calibri"/>
                <a:cs typeface="Calibri"/>
              </a:rPr>
              <a:t>are</a:t>
            </a:r>
            <a:r>
              <a:rPr sz="32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Calibri"/>
                <a:cs typeface="Calibri"/>
              </a:rPr>
              <a:t>beneficial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6582648"/>
            <a:ext cx="6711140" cy="3311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993" y="313691"/>
            <a:ext cx="81500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spcBef>
                <a:spcPts val="100"/>
              </a:spcBef>
            </a:pPr>
            <a:r>
              <a:rPr spc="-15" dirty="0"/>
              <a:t>Evolution</a:t>
            </a:r>
            <a:r>
              <a:rPr spc="-25" dirty="0"/>
              <a:t> </a:t>
            </a:r>
            <a:r>
              <a:rPr spc="-10" dirty="0"/>
              <a:t>Through</a:t>
            </a:r>
            <a:r>
              <a:rPr spc="-25" dirty="0"/>
              <a:t> </a:t>
            </a:r>
            <a:r>
              <a:rPr spc="-15" dirty="0"/>
              <a:t>Natural </a:t>
            </a:r>
            <a:r>
              <a:rPr dirty="0"/>
              <a:t>Selection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/>
          <p:nvPr/>
        </p:nvSpPr>
        <p:spPr>
          <a:xfrm>
            <a:off x="1830324" y="1066800"/>
            <a:ext cx="8380730" cy="5064760"/>
          </a:xfrm>
          <a:custGeom>
            <a:avLst/>
            <a:gdLst/>
            <a:ahLst/>
            <a:cxnLst/>
            <a:rect l="l" t="t" r="r" b="b"/>
            <a:pathLst>
              <a:path w="8380730" h="5064760">
                <a:moveTo>
                  <a:pt x="0" y="5064252"/>
                </a:moveTo>
                <a:lnTo>
                  <a:pt x="8380476" y="5064252"/>
                </a:lnTo>
                <a:lnTo>
                  <a:pt x="8380476" y="0"/>
                </a:lnTo>
                <a:lnTo>
                  <a:pt x="0" y="0"/>
                </a:lnTo>
                <a:lnTo>
                  <a:pt x="0" y="50642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8583" y="1080261"/>
            <a:ext cx="661987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4460" algn="ctr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Population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Animals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Struggle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Existence-Survival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Fittest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marL="12065" marR="5080" algn="ctr"/>
            <a:r>
              <a:rPr sz="2400" dirty="0">
                <a:latin typeface="Calibri"/>
                <a:cs typeface="Calibri"/>
              </a:rPr>
              <a:t>Surviving </a:t>
            </a:r>
            <a:r>
              <a:rPr sz="2400" spc="-5" dirty="0">
                <a:latin typeface="Calibri"/>
                <a:cs typeface="Calibri"/>
              </a:rPr>
              <a:t>Individuals </a:t>
            </a:r>
            <a:r>
              <a:rPr sz="2400" spc="-10" dirty="0">
                <a:latin typeface="Calibri"/>
                <a:cs typeface="Calibri"/>
              </a:rPr>
              <a:t>Reproduce, </a:t>
            </a:r>
            <a:r>
              <a:rPr sz="2400" spc="-20" dirty="0">
                <a:latin typeface="Calibri"/>
                <a:cs typeface="Calibri"/>
              </a:rPr>
              <a:t>Propagate </a:t>
            </a:r>
            <a:r>
              <a:rPr sz="2400" spc="-25" dirty="0">
                <a:latin typeface="Calibri"/>
                <a:cs typeface="Calibri"/>
              </a:rPr>
              <a:t>Favorable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6900" y="1554479"/>
            <a:ext cx="4191000" cy="3550920"/>
          </a:xfrm>
          <a:custGeom>
            <a:avLst/>
            <a:gdLst/>
            <a:ahLst/>
            <a:cxnLst/>
            <a:rect l="l" t="t" r="r" b="b"/>
            <a:pathLst>
              <a:path w="4191000" h="3550920">
                <a:moveTo>
                  <a:pt x="4191000" y="3474720"/>
                </a:moveTo>
                <a:lnTo>
                  <a:pt x="4159250" y="3474720"/>
                </a:lnTo>
                <a:lnTo>
                  <a:pt x="4159250" y="3093720"/>
                </a:lnTo>
                <a:lnTo>
                  <a:pt x="4146550" y="3093720"/>
                </a:lnTo>
                <a:lnTo>
                  <a:pt x="4146550" y="3474720"/>
                </a:lnTo>
                <a:lnTo>
                  <a:pt x="4114800" y="3474720"/>
                </a:lnTo>
                <a:lnTo>
                  <a:pt x="4152900" y="3550920"/>
                </a:lnTo>
                <a:lnTo>
                  <a:pt x="4184650" y="3487420"/>
                </a:lnTo>
                <a:lnTo>
                  <a:pt x="4191000" y="3474720"/>
                </a:lnTo>
                <a:close/>
              </a:path>
              <a:path w="4191000" h="3550920">
                <a:moveTo>
                  <a:pt x="4191000" y="2987040"/>
                </a:moveTo>
                <a:lnTo>
                  <a:pt x="4159250" y="2987040"/>
                </a:lnTo>
                <a:lnTo>
                  <a:pt x="4159250" y="2103120"/>
                </a:lnTo>
                <a:lnTo>
                  <a:pt x="4146550" y="2103120"/>
                </a:lnTo>
                <a:lnTo>
                  <a:pt x="4146550" y="2987040"/>
                </a:lnTo>
                <a:lnTo>
                  <a:pt x="4114800" y="2987040"/>
                </a:lnTo>
                <a:lnTo>
                  <a:pt x="4126865" y="3011170"/>
                </a:lnTo>
                <a:lnTo>
                  <a:pt x="114300" y="3011170"/>
                </a:lnTo>
                <a:lnTo>
                  <a:pt x="114300" y="2979420"/>
                </a:lnTo>
                <a:lnTo>
                  <a:pt x="44450" y="3014345"/>
                </a:lnTo>
                <a:lnTo>
                  <a:pt x="44450" y="1569720"/>
                </a:lnTo>
                <a:lnTo>
                  <a:pt x="76200" y="1569720"/>
                </a:lnTo>
                <a:lnTo>
                  <a:pt x="69850" y="1557020"/>
                </a:lnTo>
                <a:lnTo>
                  <a:pt x="41275" y="1499870"/>
                </a:lnTo>
                <a:lnTo>
                  <a:pt x="571500" y="1499870"/>
                </a:lnTo>
                <a:lnTo>
                  <a:pt x="571500" y="1531620"/>
                </a:lnTo>
                <a:lnTo>
                  <a:pt x="635000" y="1499870"/>
                </a:lnTo>
                <a:lnTo>
                  <a:pt x="647700" y="1493520"/>
                </a:lnTo>
                <a:lnTo>
                  <a:pt x="635000" y="1487170"/>
                </a:lnTo>
                <a:lnTo>
                  <a:pt x="571500" y="1455420"/>
                </a:lnTo>
                <a:lnTo>
                  <a:pt x="571500" y="1487170"/>
                </a:lnTo>
                <a:lnTo>
                  <a:pt x="38100" y="1487170"/>
                </a:lnTo>
                <a:lnTo>
                  <a:pt x="38100" y="1493520"/>
                </a:lnTo>
                <a:lnTo>
                  <a:pt x="0" y="1569720"/>
                </a:lnTo>
                <a:lnTo>
                  <a:pt x="31750" y="1569720"/>
                </a:lnTo>
                <a:lnTo>
                  <a:pt x="31750" y="3017520"/>
                </a:lnTo>
                <a:lnTo>
                  <a:pt x="38100" y="3017520"/>
                </a:lnTo>
                <a:lnTo>
                  <a:pt x="114300" y="3055620"/>
                </a:lnTo>
                <a:lnTo>
                  <a:pt x="114300" y="3023870"/>
                </a:lnTo>
                <a:lnTo>
                  <a:pt x="4133215" y="3023870"/>
                </a:lnTo>
                <a:lnTo>
                  <a:pt x="4152900" y="3063240"/>
                </a:lnTo>
                <a:lnTo>
                  <a:pt x="4184650" y="2999740"/>
                </a:lnTo>
                <a:lnTo>
                  <a:pt x="4191000" y="2987040"/>
                </a:lnTo>
                <a:close/>
              </a:path>
              <a:path w="4191000" h="3550920">
                <a:moveTo>
                  <a:pt x="4191000" y="1219200"/>
                </a:moveTo>
                <a:lnTo>
                  <a:pt x="4159250" y="1219200"/>
                </a:lnTo>
                <a:lnTo>
                  <a:pt x="4159250" y="914400"/>
                </a:lnTo>
                <a:lnTo>
                  <a:pt x="4146550" y="914400"/>
                </a:lnTo>
                <a:lnTo>
                  <a:pt x="4146550" y="1219200"/>
                </a:lnTo>
                <a:lnTo>
                  <a:pt x="4114800" y="1219200"/>
                </a:lnTo>
                <a:lnTo>
                  <a:pt x="4152900" y="1295400"/>
                </a:lnTo>
                <a:lnTo>
                  <a:pt x="4184650" y="1231900"/>
                </a:lnTo>
                <a:lnTo>
                  <a:pt x="4191000" y="1219200"/>
                </a:lnTo>
                <a:close/>
              </a:path>
              <a:path w="4191000" h="3550920">
                <a:moveTo>
                  <a:pt x="4191000" y="304800"/>
                </a:moveTo>
                <a:lnTo>
                  <a:pt x="4159250" y="304800"/>
                </a:lnTo>
                <a:lnTo>
                  <a:pt x="4159250" y="0"/>
                </a:lnTo>
                <a:lnTo>
                  <a:pt x="4146550" y="0"/>
                </a:lnTo>
                <a:lnTo>
                  <a:pt x="4146550" y="304800"/>
                </a:lnTo>
                <a:lnTo>
                  <a:pt x="4114800" y="304800"/>
                </a:lnTo>
                <a:lnTo>
                  <a:pt x="4152900" y="381000"/>
                </a:lnTo>
                <a:lnTo>
                  <a:pt x="4184650" y="317500"/>
                </a:lnTo>
                <a:lnTo>
                  <a:pt x="41910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940" y="4257294"/>
            <a:ext cx="5320665" cy="1658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Millions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Years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1765300"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Evolved</a:t>
            </a:r>
            <a:r>
              <a:rPr sz="2400" spc="-5" dirty="0">
                <a:latin typeface="Calibri"/>
                <a:cs typeface="Calibri"/>
              </a:rPr>
              <a:t> Species</a:t>
            </a:r>
            <a:endParaRPr sz="2400">
              <a:latin typeface="Calibri"/>
              <a:cs typeface="Calibri"/>
            </a:endParaRPr>
          </a:p>
          <a:p>
            <a:pPr marL="1765300">
              <a:spcBef>
                <a:spcPts val="900"/>
              </a:spcBef>
            </a:pPr>
            <a:r>
              <a:rPr sz="1400" spc="-15" dirty="0">
                <a:latin typeface="Calibri"/>
                <a:cs typeface="Calibri"/>
              </a:rPr>
              <a:t>(Favorable</a:t>
            </a:r>
            <a:r>
              <a:rPr sz="1400" spc="-5" dirty="0">
                <a:latin typeface="Calibri"/>
                <a:cs typeface="Calibri"/>
              </a:rPr>
              <a:t> Characteristic </a:t>
            </a:r>
            <a:r>
              <a:rPr sz="1400" dirty="0">
                <a:latin typeface="Calibri"/>
                <a:cs typeface="Calibri"/>
              </a:rPr>
              <a:t>Now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Trait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Species)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7829" y="6464680"/>
            <a:ext cx="11976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CS.Stonybrook.edu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816852" y="3412053"/>
            <a:ext cx="6664969" cy="3731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081017" y="3358119"/>
            <a:ext cx="6559509" cy="37821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462435"/>
            <a:ext cx="9856217" cy="1431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b="0" spc="-10" dirty="0"/>
              <a:t>What</a:t>
            </a:r>
            <a:r>
              <a:rPr sz="5400" b="0" spc="-25" dirty="0"/>
              <a:t> </a:t>
            </a:r>
            <a:r>
              <a:rPr sz="5400" b="0" spc="-15" dirty="0"/>
              <a:t>Are</a:t>
            </a:r>
            <a:r>
              <a:rPr sz="5400" b="0" spc="-35" dirty="0"/>
              <a:t> </a:t>
            </a:r>
            <a:r>
              <a:rPr sz="5400" b="0" spc="-5" dirty="0"/>
              <a:t>Genetic </a:t>
            </a:r>
            <a:r>
              <a:rPr sz="5400" b="0" spc="-10" dirty="0"/>
              <a:t>Algorithms</a:t>
            </a:r>
            <a:r>
              <a:rPr sz="5400" b="0" spc="-15" dirty="0"/>
              <a:t> </a:t>
            </a:r>
            <a:r>
              <a:rPr sz="5400" b="0" spc="-5" dirty="0"/>
              <a:t>(GAs)?</a:t>
            </a:r>
            <a:endParaRPr sz="5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894174"/>
            <a:ext cx="9856217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191770" indent="25400"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Genetic </a:t>
            </a:r>
            <a:r>
              <a:rPr sz="4400" spc="-5" dirty="0">
                <a:latin typeface="Calibri"/>
                <a:cs typeface="Calibri"/>
              </a:rPr>
              <a:t>Algorithms </a:t>
            </a:r>
            <a:r>
              <a:rPr sz="4400" spc="-15" dirty="0">
                <a:latin typeface="Calibri"/>
                <a:cs typeface="Calibri"/>
              </a:rPr>
              <a:t>are </a:t>
            </a:r>
            <a:r>
              <a:rPr sz="4400" i="1" spc="-5" dirty="0">
                <a:solidFill>
                  <a:srgbClr val="CC3300"/>
                </a:solidFill>
                <a:latin typeface="Calibri"/>
                <a:cs typeface="Calibri"/>
              </a:rPr>
              <a:t>search </a:t>
            </a:r>
            <a:r>
              <a:rPr sz="4400" dirty="0">
                <a:latin typeface="Calibri"/>
                <a:cs typeface="Calibri"/>
              </a:rPr>
              <a:t>and 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i="1" spc="-10" dirty="0">
                <a:solidFill>
                  <a:srgbClr val="CC3300"/>
                </a:solidFill>
                <a:latin typeface="Calibri"/>
                <a:cs typeface="Calibri"/>
              </a:rPr>
              <a:t>optimization</a:t>
            </a:r>
            <a:r>
              <a:rPr sz="4400" i="1" spc="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techniques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based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on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Darwin’s </a:t>
            </a:r>
            <a:r>
              <a:rPr sz="4400" spc="-7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Principle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of</a:t>
            </a:r>
            <a:r>
              <a:rPr sz="4400" spc="-45" dirty="0">
                <a:latin typeface="Calibri"/>
                <a:cs typeface="Calibri"/>
              </a:rPr>
              <a:t> </a:t>
            </a:r>
            <a:r>
              <a:rPr sz="4400" i="1" dirty="0">
                <a:solidFill>
                  <a:srgbClr val="CC3300"/>
                </a:solidFill>
                <a:latin typeface="Calibri"/>
                <a:cs typeface="Calibri"/>
              </a:rPr>
              <a:t>Natural</a:t>
            </a:r>
            <a:r>
              <a:rPr sz="4400" i="1" spc="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4400" i="1" spc="-5" dirty="0">
                <a:solidFill>
                  <a:srgbClr val="CC3300"/>
                </a:solidFill>
                <a:latin typeface="Calibri"/>
                <a:cs typeface="Calibri"/>
              </a:rPr>
              <a:t>Selection</a:t>
            </a:r>
            <a:r>
              <a:rPr sz="4400" spc="-5" dirty="0">
                <a:latin typeface="Calibri"/>
                <a:cs typeface="Calibri"/>
              </a:rPr>
              <a:t>.</a:t>
            </a:r>
            <a:endParaRPr sz="4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6000" dirty="0">
              <a:latin typeface="Calibri"/>
              <a:cs typeface="Calibri"/>
            </a:endParaRPr>
          </a:p>
          <a:p>
            <a:pPr marL="79375" marR="5080" indent="-67310" algn="just"/>
            <a:r>
              <a:rPr sz="4400" spc="-5" dirty="0">
                <a:latin typeface="Calibri"/>
                <a:cs typeface="Calibri"/>
              </a:rPr>
              <a:t>Genetic Algorithms implement </a:t>
            </a:r>
            <a:r>
              <a:rPr sz="4400" spc="-10" dirty="0">
                <a:latin typeface="Calibri"/>
                <a:cs typeface="Calibri"/>
              </a:rPr>
              <a:t>optimization 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strategies </a:t>
            </a:r>
            <a:r>
              <a:rPr sz="4400" spc="-5" dirty="0">
                <a:latin typeface="Calibri"/>
                <a:cs typeface="Calibri"/>
              </a:rPr>
              <a:t>by simulating evolution of species </a:t>
            </a:r>
            <a:r>
              <a:rPr sz="4400" spc="-71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through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natural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selection.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CB97-494B-380E-7A63-53A6B1E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C6E7-EB6C-22FE-62C6-E0EDBC2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Chromosomes:</a:t>
            </a:r>
            <a:r>
              <a:rPr lang="en-US" dirty="0"/>
              <a:t> an individual in the population in GA is composed of an array of bits (genes) that takes a value for each chromosome represents a solution to problem under consideration.</a:t>
            </a:r>
          </a:p>
          <a:p>
            <a:r>
              <a:rPr lang="en-US" b="1" dirty="0"/>
              <a:t>Gene:  </a:t>
            </a:r>
            <a:r>
              <a:rPr lang="en-US" dirty="0"/>
              <a:t>a particular bit in a chromosome that takes a value and model a specific trait in a solution.</a:t>
            </a:r>
          </a:p>
          <a:p>
            <a:r>
              <a:rPr lang="en-US" b="1" dirty="0"/>
              <a:t>Population: </a:t>
            </a:r>
            <a:r>
              <a:rPr lang="en-US" dirty="0"/>
              <a:t>is a constant size number of chromosomes and represents a pool of feasible solutions.</a:t>
            </a:r>
          </a:p>
          <a:p>
            <a:r>
              <a:rPr lang="en-US" b="1" dirty="0"/>
              <a:t>Genotype: </a:t>
            </a:r>
            <a:r>
              <a:rPr lang="en-US" dirty="0"/>
              <a:t>is a genetic structure (bits organization) of an individual solution.</a:t>
            </a:r>
          </a:p>
          <a:p>
            <a:r>
              <a:rPr lang="en-US" b="1" dirty="0"/>
              <a:t>Phenotype: </a:t>
            </a:r>
            <a:r>
              <a:rPr lang="en-US" dirty="0"/>
              <a:t>it’s the actual solution itself.</a:t>
            </a:r>
          </a:p>
        </p:txBody>
      </p:sp>
    </p:spTree>
    <p:extLst>
      <p:ext uri="{BB962C8B-B14F-4D97-AF65-F5344CB8AC3E}">
        <p14:creationId xmlns:p14="http://schemas.microsoft.com/office/powerpoint/2010/main" val="16154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59410"/>
            <a:ext cx="2678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10" dirty="0">
                <a:solidFill>
                  <a:srgbClr val="006FC0"/>
                </a:solidFill>
              </a:rPr>
              <a:t>Human</a:t>
            </a:r>
            <a:r>
              <a:rPr sz="4000" b="0" spc="-70" dirty="0">
                <a:solidFill>
                  <a:srgbClr val="006FC0"/>
                </a:solidFill>
              </a:rPr>
              <a:t> </a:t>
            </a:r>
            <a:r>
              <a:rPr sz="4000" b="0" spc="-5" dirty="0">
                <a:solidFill>
                  <a:srgbClr val="006FC0"/>
                </a:solidFill>
              </a:rPr>
              <a:t>Body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1" y="1676401"/>
            <a:ext cx="7700771" cy="43024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941" y="1028674"/>
            <a:ext cx="7552055" cy="322707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6337935">
              <a:spcBef>
                <a:spcPts val="1660"/>
              </a:spcBef>
            </a:pPr>
            <a:r>
              <a:rPr sz="3200" spc="-5" dirty="0">
                <a:latin typeface="Calibri"/>
                <a:cs typeface="Calibri"/>
              </a:rPr>
              <a:t>Human</a:t>
            </a:r>
            <a:endParaRPr sz="3200">
              <a:latin typeface="Calibri"/>
              <a:cs typeface="Calibri"/>
            </a:endParaRPr>
          </a:p>
          <a:p>
            <a:pPr marL="4737735">
              <a:spcBef>
                <a:spcPts val="1565"/>
              </a:spcBef>
            </a:pPr>
            <a:r>
              <a:rPr sz="3200" spc="-20" dirty="0">
                <a:latin typeface="Calibri"/>
                <a:cs typeface="Calibri"/>
              </a:rPr>
              <a:t>Organs</a:t>
            </a:r>
            <a:endParaRPr sz="3200">
              <a:latin typeface="Calibri"/>
              <a:cs typeface="Calibri"/>
            </a:endParaRPr>
          </a:p>
          <a:p>
            <a:pPr marL="211454" algn="ctr">
              <a:spcBef>
                <a:spcPts val="2160"/>
              </a:spcBef>
            </a:pPr>
            <a:r>
              <a:rPr sz="3200" spc="-5" dirty="0">
                <a:latin typeface="Calibri"/>
                <a:cs typeface="Calibri"/>
              </a:rPr>
              <a:t>Tissues</a:t>
            </a:r>
            <a:endParaRPr sz="3200">
              <a:latin typeface="Calibri"/>
              <a:cs typeface="Calibri"/>
            </a:endParaRPr>
          </a:p>
          <a:p>
            <a:pPr marR="2791460" algn="ctr">
              <a:lnSpc>
                <a:spcPts val="3720"/>
              </a:lnSpc>
              <a:spcBef>
                <a:spcPts val="960"/>
              </a:spcBef>
            </a:pPr>
            <a:r>
              <a:rPr sz="3200" spc="-5" dirty="0">
                <a:latin typeface="Calibri"/>
                <a:cs typeface="Calibri"/>
              </a:rPr>
              <a:t>Cells</a:t>
            </a:r>
            <a:endParaRPr sz="3200">
              <a:latin typeface="Calibri"/>
              <a:cs typeface="Calibri"/>
            </a:endParaRPr>
          </a:p>
          <a:p>
            <a:pPr marR="6102985" algn="ctr">
              <a:lnSpc>
                <a:spcPts val="3720"/>
              </a:lnSpc>
            </a:pPr>
            <a:r>
              <a:rPr sz="3200" dirty="0">
                <a:latin typeface="Calibri"/>
                <a:cs typeface="Calibri"/>
              </a:rPr>
              <a:t>Genome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3281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89636"/>
            <a:ext cx="179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5" dirty="0">
                <a:solidFill>
                  <a:srgbClr val="006FC0"/>
                </a:solidFill>
              </a:rPr>
              <a:t>Genome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973" y="1319365"/>
            <a:ext cx="4760017" cy="50911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941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3281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006" y="287477"/>
            <a:ext cx="6014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0" spc="-20" dirty="0"/>
              <a:t>Evolution </a:t>
            </a:r>
            <a:r>
              <a:rPr sz="4400" b="0" dirty="0"/>
              <a:t>in</a:t>
            </a:r>
            <a:r>
              <a:rPr sz="4400" b="0" spc="-5" dirty="0"/>
              <a:t> </a:t>
            </a:r>
            <a:r>
              <a:rPr sz="4400" b="0" dirty="0"/>
              <a:t>the</a:t>
            </a:r>
            <a:r>
              <a:rPr sz="4400" b="0" spc="-10" dirty="0"/>
              <a:t> </a:t>
            </a:r>
            <a:r>
              <a:rPr sz="4400" b="0" spc="-15" dirty="0"/>
              <a:t>real</a:t>
            </a:r>
            <a:r>
              <a:rPr sz="4400" b="0" spc="-10" dirty="0"/>
              <a:t> world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5400" y="1181862"/>
            <a:ext cx="9906000" cy="559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living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AFEF"/>
                </a:solidFill>
                <a:latin typeface="Calibri"/>
                <a:cs typeface="Calibri"/>
              </a:rPr>
              <a:t>chromosomes</a:t>
            </a:r>
            <a:r>
              <a:rPr sz="3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 err="1">
                <a:latin typeface="Calibri"/>
                <a:cs typeface="Calibri"/>
              </a:rPr>
              <a:t>of</a:t>
            </a:r>
            <a:r>
              <a:rPr sz="3200" i="1" spc="-5" dirty="0" err="1">
                <a:latin typeface="Calibri"/>
                <a:cs typeface="Calibri"/>
              </a:rPr>
              <a:t>DNA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chromosome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00AFEF"/>
                </a:solidFill>
                <a:latin typeface="Calibri"/>
                <a:cs typeface="Calibri"/>
              </a:rPr>
              <a:t>genes</a:t>
            </a:r>
            <a:r>
              <a:rPr sz="3200" b="1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blocks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DNA</a:t>
            </a:r>
            <a:endParaRPr sz="3200" dirty="0">
              <a:latin typeface="Calibri"/>
              <a:cs typeface="Calibri"/>
            </a:endParaRPr>
          </a:p>
          <a:p>
            <a:pPr marL="354965" marR="3302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Each gene </a:t>
            </a:r>
            <a:r>
              <a:rPr sz="3200" spc="-5" dirty="0">
                <a:latin typeface="Calibri"/>
                <a:cs typeface="Calibri"/>
              </a:rPr>
              <a:t>determines some </a:t>
            </a:r>
            <a:r>
              <a:rPr sz="3200" dirty="0">
                <a:latin typeface="Calibri"/>
                <a:cs typeface="Calibri"/>
              </a:rPr>
              <a:t>aspect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organism </a:t>
            </a:r>
            <a:r>
              <a:rPr sz="3200" spc="-20" dirty="0">
                <a:latin typeface="Calibri"/>
                <a:cs typeface="Calibri"/>
              </a:rPr>
              <a:t>(like </a:t>
            </a:r>
            <a:r>
              <a:rPr sz="3200" spc="-10" dirty="0">
                <a:latin typeface="Calibri"/>
                <a:cs typeface="Calibri"/>
              </a:rPr>
              <a:t>eye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colour)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genes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sometimes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AFEF"/>
                </a:solidFill>
                <a:latin typeface="Calibri"/>
                <a:cs typeface="Calibri"/>
              </a:rPr>
              <a:t>genotype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aspects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(like </a:t>
            </a:r>
            <a:r>
              <a:rPr sz="3200" spc="-10" dirty="0">
                <a:latin typeface="Calibri"/>
                <a:cs typeface="Calibri"/>
              </a:rPr>
              <a:t>eye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colour)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sometimes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AFEF"/>
                </a:solidFill>
                <a:latin typeface="Calibri"/>
                <a:cs typeface="Calibri"/>
              </a:rPr>
              <a:t>phenotype</a:t>
            </a:r>
            <a:endParaRPr sz="3200" dirty="0">
              <a:latin typeface="Calibri"/>
              <a:cs typeface="Calibri"/>
            </a:endParaRPr>
          </a:p>
          <a:p>
            <a:pPr marL="354965" marR="42545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Reproduction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involves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EF"/>
                </a:solidFill>
                <a:latin typeface="Calibri"/>
                <a:cs typeface="Calibri"/>
              </a:rPr>
              <a:t>recombination</a:t>
            </a:r>
            <a:r>
              <a:rPr sz="3200" b="1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genes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parents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5" dirty="0">
                <a:latin typeface="Calibri"/>
                <a:cs typeface="Calibri"/>
              </a:rPr>
              <a:t>small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EF"/>
                </a:solidFill>
                <a:latin typeface="Calibri"/>
                <a:cs typeface="Calibri"/>
              </a:rPr>
              <a:t>mutation </a:t>
            </a:r>
            <a:r>
              <a:rPr sz="3200" spc="-15" dirty="0">
                <a:latin typeface="Calibri"/>
                <a:cs typeface="Calibri"/>
              </a:rPr>
              <a:t>(errors)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copying</a:t>
            </a:r>
            <a:r>
              <a:rPr lang="en-US"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965" marR="51054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EF"/>
                </a:solidFill>
                <a:latin typeface="Calibri"/>
                <a:cs typeface="Calibri"/>
              </a:rPr>
              <a:t>fitness</a:t>
            </a:r>
            <a:r>
              <a:rPr sz="3200" b="1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organism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how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reproduce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before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dies</a:t>
            </a:r>
            <a:r>
              <a:rPr lang="en-US"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Evolution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15" dirty="0">
                <a:latin typeface="Calibri"/>
                <a:cs typeface="Calibri"/>
              </a:rPr>
              <a:t>“survival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fittest”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51171" y="6433210"/>
            <a:ext cx="10877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Davidhales.name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57846"/>
            <a:ext cx="5379211" cy="80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6000" b="0" dirty="0"/>
              <a:t>Moti</a:t>
            </a:r>
            <a:r>
              <a:rPr sz="6000" b="0" spc="-55" dirty="0"/>
              <a:t>v</a:t>
            </a:r>
            <a:r>
              <a:rPr sz="6000" b="0" spc="-40" dirty="0"/>
              <a:t>a</a:t>
            </a:r>
            <a:r>
              <a:rPr sz="6000" b="0" dirty="0"/>
              <a:t>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9751059" cy="51635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6105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Suppose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you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have</a:t>
            </a:r>
            <a:r>
              <a:rPr sz="4400" dirty="0">
                <a:latin typeface="Calibri"/>
                <a:cs typeface="Calibri"/>
              </a:rPr>
              <a:t> a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problem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with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some </a:t>
            </a:r>
            <a:r>
              <a:rPr sz="4400" spc="-71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search</a:t>
            </a:r>
            <a:r>
              <a:rPr sz="4400" spc="-5" dirty="0">
                <a:latin typeface="Calibri"/>
                <a:cs typeface="Calibri"/>
              </a:rPr>
              <a:t> space</a:t>
            </a:r>
            <a:endParaRPr sz="44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80" dirty="0">
                <a:latin typeface="Calibri"/>
                <a:cs typeface="Calibri"/>
              </a:rPr>
              <a:t>You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don’t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know</a:t>
            </a:r>
            <a:r>
              <a:rPr sz="4400" spc="-5" dirty="0">
                <a:latin typeface="Calibri"/>
                <a:cs typeface="Calibri"/>
              </a:rPr>
              <a:t> how </a:t>
            </a:r>
            <a:r>
              <a:rPr sz="4400" spc="-20" dirty="0">
                <a:latin typeface="Calibri"/>
                <a:cs typeface="Calibri"/>
              </a:rPr>
              <a:t>to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solve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it</a:t>
            </a: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What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can</a:t>
            </a:r>
            <a:r>
              <a:rPr sz="4400" spc="-15" dirty="0">
                <a:latin typeface="Calibri"/>
                <a:cs typeface="Calibri"/>
              </a:rPr>
              <a:t> you</a:t>
            </a:r>
            <a:r>
              <a:rPr sz="4400" spc="-5" dirty="0">
                <a:latin typeface="Calibri"/>
                <a:cs typeface="Calibri"/>
              </a:rPr>
              <a:t> do?</a:t>
            </a:r>
            <a:endParaRPr sz="4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Can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you</a:t>
            </a:r>
            <a:r>
              <a:rPr sz="4400" spc="-5" dirty="0">
                <a:latin typeface="Calibri"/>
                <a:cs typeface="Calibri"/>
              </a:rPr>
              <a:t> use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computer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to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somehow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find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 </a:t>
            </a:r>
            <a:r>
              <a:rPr sz="4400" spc="-70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solution</a:t>
            </a:r>
            <a:r>
              <a:rPr sz="4400" spc="2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for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you?</a:t>
            </a:r>
            <a:endParaRPr sz="4400" dirty="0">
              <a:latin typeface="Calibri"/>
              <a:cs typeface="Calibri"/>
            </a:endParaRPr>
          </a:p>
          <a:p>
            <a:pPr marL="355600" indent="-342900"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This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would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be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nice!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it be </a:t>
            </a:r>
            <a:r>
              <a:rPr sz="4400" spc="-5" dirty="0">
                <a:latin typeface="Calibri"/>
                <a:cs typeface="Calibri"/>
              </a:rPr>
              <a:t>done?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754" y="564422"/>
            <a:ext cx="7860665" cy="594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/>
              <a:t>A</a:t>
            </a:r>
            <a:r>
              <a:rPr sz="4400" b="1" spc="-10" dirty="0"/>
              <a:t> </a:t>
            </a:r>
            <a:r>
              <a:rPr sz="4400" b="1" dirty="0"/>
              <a:t>dumb</a:t>
            </a:r>
            <a:r>
              <a:rPr sz="4400" b="1" spc="-10" dirty="0"/>
              <a:t> </a:t>
            </a:r>
            <a:r>
              <a:rPr sz="4400" b="1" dirty="0"/>
              <a:t>solution</a:t>
            </a:r>
            <a:r>
              <a:rPr sz="4400" b="1" spc="5" dirty="0"/>
              <a:t> </a:t>
            </a:r>
            <a:r>
              <a:rPr sz="4400" b="1" dirty="0"/>
              <a:t>=</a:t>
            </a:r>
            <a:r>
              <a:rPr sz="4400" b="1" spc="-5" dirty="0"/>
              <a:t> </a:t>
            </a:r>
            <a:r>
              <a:rPr sz="4400" b="1" dirty="0"/>
              <a:t>Random</a:t>
            </a:r>
            <a:r>
              <a:rPr sz="4400" b="1" spc="-5" dirty="0"/>
              <a:t> </a:t>
            </a:r>
            <a:r>
              <a:rPr sz="4400" b="1" spc="-10" dirty="0"/>
              <a:t>Search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752600"/>
            <a:ext cx="8836660" cy="5403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spcBef>
                <a:spcPts val="105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“</a:t>
            </a:r>
            <a:r>
              <a:rPr sz="4000" i="1" spc="-5" dirty="0">
                <a:solidFill>
                  <a:srgbClr val="00AFEF"/>
                </a:solidFill>
                <a:latin typeface="Calibri"/>
                <a:cs typeface="Calibri"/>
              </a:rPr>
              <a:t>blind</a:t>
            </a:r>
            <a:r>
              <a:rPr sz="40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spc="-10" dirty="0">
                <a:solidFill>
                  <a:srgbClr val="00AFEF"/>
                </a:solidFill>
                <a:latin typeface="Calibri"/>
                <a:cs typeface="Calibri"/>
              </a:rPr>
              <a:t>generate</a:t>
            </a:r>
            <a:r>
              <a:rPr sz="40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40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spc="-15" dirty="0">
                <a:solidFill>
                  <a:srgbClr val="00AFEF"/>
                </a:solidFill>
                <a:latin typeface="Calibri"/>
                <a:cs typeface="Calibri"/>
              </a:rPr>
              <a:t>test</a:t>
            </a:r>
            <a:r>
              <a:rPr sz="4000" spc="-15" dirty="0">
                <a:latin typeface="Calibri"/>
                <a:cs typeface="Calibri"/>
              </a:rPr>
              <a:t>”</a:t>
            </a:r>
            <a:r>
              <a:rPr sz="4000" spc="-5" dirty="0">
                <a:latin typeface="Calibri"/>
                <a:cs typeface="Calibri"/>
              </a:rPr>
              <a:t> algorithm:</a:t>
            </a:r>
            <a:endParaRPr sz="40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5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4000" spc="-15" dirty="0">
                <a:latin typeface="Calibri"/>
                <a:cs typeface="Calibri"/>
              </a:rPr>
              <a:t>Repeat</a:t>
            </a:r>
            <a:endParaRPr sz="4000" dirty="0">
              <a:latin typeface="Calibri"/>
              <a:cs typeface="Calibri"/>
            </a:endParaRPr>
          </a:p>
          <a:p>
            <a:pPr marL="469900" marR="1275080">
              <a:lnSpc>
                <a:spcPct val="120100"/>
              </a:lnSpc>
              <a:spcBef>
                <a:spcPts val="10"/>
              </a:spcBef>
            </a:pPr>
            <a:r>
              <a:rPr sz="3600" spc="-20" dirty="0">
                <a:latin typeface="Calibri"/>
                <a:cs typeface="Calibri"/>
              </a:rPr>
              <a:t>Generate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random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possible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Test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solution</a:t>
            </a:r>
            <a:r>
              <a:rPr sz="3600" spc="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and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how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good</a:t>
            </a:r>
            <a:r>
              <a:rPr sz="3600" spc="-5" dirty="0">
                <a:latin typeface="Calibri"/>
                <a:cs typeface="Calibri"/>
              </a:rPr>
              <a:t> it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is</a:t>
            </a:r>
            <a:endParaRPr sz="3600" dirty="0">
              <a:latin typeface="Calibri"/>
              <a:cs typeface="Calibri"/>
            </a:endParaRPr>
          </a:p>
          <a:p>
            <a:pPr marL="12700">
              <a:spcBef>
                <a:spcPts val="750"/>
              </a:spcBef>
            </a:pPr>
            <a:r>
              <a:rPr sz="4000" spc="-10" dirty="0">
                <a:latin typeface="Calibri"/>
                <a:cs typeface="Calibri"/>
              </a:rPr>
              <a:t>Until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reaching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spc="-5" dirty="0">
                <a:latin typeface="Calibri"/>
                <a:cs typeface="Calibri"/>
              </a:rPr>
              <a:t>solution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that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good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enough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2462"/>
            <a:ext cx="7907401" cy="726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spc="-5" dirty="0"/>
              <a:t>Can</a:t>
            </a:r>
            <a:r>
              <a:rPr sz="5400" b="1" spc="-15" dirty="0"/>
              <a:t> </a:t>
            </a:r>
            <a:r>
              <a:rPr sz="5400" b="1" spc="-20" dirty="0"/>
              <a:t>we</a:t>
            </a:r>
            <a:r>
              <a:rPr sz="5400" b="1" spc="-10" dirty="0"/>
              <a:t> </a:t>
            </a:r>
            <a:r>
              <a:rPr sz="5400" b="1" dirty="0"/>
              <a:t>use</a:t>
            </a:r>
            <a:r>
              <a:rPr sz="5400" b="1" spc="-10" dirty="0"/>
              <a:t> </a:t>
            </a:r>
            <a:r>
              <a:rPr sz="5400" b="1" dirty="0"/>
              <a:t>this</a:t>
            </a:r>
            <a:r>
              <a:rPr sz="5400" b="1" spc="-5" dirty="0"/>
              <a:t> dumb</a:t>
            </a:r>
            <a:r>
              <a:rPr sz="5400" b="1" spc="-15" dirty="0"/>
              <a:t> </a:t>
            </a:r>
            <a:r>
              <a:rPr sz="5400" b="1" dirty="0"/>
              <a:t>idea?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06394"/>
            <a:ext cx="8912859" cy="603690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dirty="0">
                <a:latin typeface="Calibri"/>
                <a:cs typeface="Calibri"/>
              </a:rPr>
              <a:t>Sometimes</a:t>
            </a:r>
            <a:r>
              <a:rPr sz="4400" spc="-5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yes:</a:t>
            </a:r>
            <a:endParaRPr sz="4400" dirty="0">
              <a:latin typeface="Calibri"/>
              <a:cs typeface="Calibri"/>
            </a:endParaRPr>
          </a:p>
          <a:p>
            <a:pPr marL="756285" lvl="1" indent="-287020"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if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there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are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only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few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possible</a:t>
            </a:r>
            <a:r>
              <a:rPr sz="4000" spc="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solutions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and </a:t>
            </a:r>
            <a:r>
              <a:rPr sz="4000" spc="-20" dirty="0">
                <a:latin typeface="Calibri"/>
                <a:cs typeface="Calibri"/>
              </a:rPr>
              <a:t>you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have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enough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time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then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such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 method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could</a:t>
            </a:r>
            <a:r>
              <a:rPr sz="4000" i="1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be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used</a:t>
            </a:r>
            <a:endParaRPr sz="4000" dirty="0">
              <a:latin typeface="Calibri"/>
              <a:cs typeface="Calibri"/>
            </a:endParaRPr>
          </a:p>
          <a:p>
            <a:pPr marL="355600" indent="-342900"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15" dirty="0">
                <a:latin typeface="Calibri"/>
                <a:cs typeface="Calibri"/>
              </a:rPr>
              <a:t>For </a:t>
            </a:r>
            <a:r>
              <a:rPr sz="4400" spc="-10" dirty="0">
                <a:latin typeface="Calibri"/>
                <a:cs typeface="Calibri"/>
              </a:rPr>
              <a:t>most problems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no:</a:t>
            </a:r>
            <a:endParaRPr sz="4400" dirty="0">
              <a:latin typeface="Calibri"/>
              <a:cs typeface="Calibri"/>
            </a:endParaRPr>
          </a:p>
          <a:p>
            <a:pPr marL="756285" lvl="1" indent="-287020"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15" dirty="0">
                <a:latin typeface="Calibri"/>
                <a:cs typeface="Calibri"/>
              </a:rPr>
              <a:t>many</a:t>
            </a:r>
            <a:r>
              <a:rPr sz="4000" spc="-10" dirty="0">
                <a:latin typeface="Calibri"/>
                <a:cs typeface="Calibri"/>
              </a:rPr>
              <a:t> possible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solutions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with no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time </a:t>
            </a:r>
            <a:r>
              <a:rPr sz="4000" spc="-15" dirty="0">
                <a:latin typeface="Calibri"/>
                <a:cs typeface="Calibri"/>
              </a:rPr>
              <a:t>to </a:t>
            </a:r>
            <a:r>
              <a:rPr sz="4000" dirty="0">
                <a:latin typeface="Calibri"/>
                <a:cs typeface="Calibri"/>
              </a:rPr>
              <a:t>try </a:t>
            </a:r>
            <a:r>
              <a:rPr sz="4000" spc="-5" dirty="0">
                <a:latin typeface="Calibri"/>
                <a:cs typeface="Calibri"/>
              </a:rPr>
              <a:t>them all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so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this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method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can</a:t>
            </a:r>
            <a:r>
              <a:rPr sz="4000" i="1" spc="-15" dirty="0">
                <a:latin typeface="Calibri"/>
                <a:cs typeface="Calibri"/>
              </a:rPr>
              <a:t> </a:t>
            </a:r>
            <a:r>
              <a:rPr sz="4000" i="1" spc="-5" dirty="0">
                <a:latin typeface="Calibri"/>
                <a:cs typeface="Calibri"/>
              </a:rPr>
              <a:t>not</a:t>
            </a:r>
            <a:r>
              <a:rPr sz="4000" i="1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be</a:t>
            </a:r>
            <a:r>
              <a:rPr sz="4000" spc="-10" dirty="0">
                <a:latin typeface="Calibri"/>
                <a:cs typeface="Calibri"/>
              </a:rPr>
              <a:t> used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32462"/>
            <a:ext cx="8106411" cy="726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dirty="0"/>
              <a:t>A</a:t>
            </a:r>
            <a:r>
              <a:rPr sz="5400" b="1" spc="-25" dirty="0"/>
              <a:t> </a:t>
            </a:r>
            <a:r>
              <a:rPr sz="5400" b="1" dirty="0"/>
              <a:t>“less-dumb”</a:t>
            </a:r>
            <a:r>
              <a:rPr sz="5400" b="1" spc="-45" dirty="0"/>
              <a:t> </a:t>
            </a:r>
            <a:r>
              <a:rPr sz="5400" b="1" dirty="0"/>
              <a:t>idea</a:t>
            </a:r>
            <a:r>
              <a:rPr sz="5400" b="1" spc="-15" dirty="0"/>
              <a:t> </a:t>
            </a:r>
            <a:r>
              <a:rPr sz="5400" b="1" spc="-5" dirty="0"/>
              <a:t>(</a:t>
            </a:r>
            <a:r>
              <a:rPr sz="5400" b="1" spc="-5" dirty="0">
                <a:solidFill>
                  <a:srgbClr val="00AFEF"/>
                </a:solidFill>
              </a:rPr>
              <a:t>GA</a:t>
            </a:r>
            <a:r>
              <a:rPr sz="5400" b="1" spc="-5" dirty="0"/>
              <a:t>)</a:t>
            </a:r>
            <a:endParaRPr sz="5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892020"/>
            <a:ext cx="10363200" cy="4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0360">
              <a:lnSpc>
                <a:spcPct val="120000"/>
              </a:lnSpc>
              <a:spcBef>
                <a:spcPts val="100"/>
              </a:spcBef>
            </a:pPr>
            <a:r>
              <a:rPr sz="4000" spc="-15" dirty="0">
                <a:latin typeface="Calibri"/>
                <a:cs typeface="Calibri"/>
              </a:rPr>
              <a:t>Generate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i="1" spc="-5" dirty="0">
                <a:latin typeface="Calibri"/>
                <a:cs typeface="Calibri"/>
              </a:rPr>
              <a:t>set </a:t>
            </a:r>
            <a:r>
              <a:rPr sz="4000" spc="-5" dirty="0">
                <a:latin typeface="Calibri"/>
                <a:cs typeface="Calibri"/>
              </a:rPr>
              <a:t>of </a:t>
            </a:r>
            <a:r>
              <a:rPr sz="4000" spc="-10" dirty="0">
                <a:latin typeface="Calibri"/>
                <a:cs typeface="Calibri"/>
              </a:rPr>
              <a:t>random </a:t>
            </a:r>
            <a:r>
              <a:rPr sz="4000" spc="-5" dirty="0">
                <a:latin typeface="Calibri"/>
                <a:cs typeface="Calibri"/>
              </a:rPr>
              <a:t>solutions </a:t>
            </a:r>
            <a:r>
              <a:rPr sz="4000" spc="-7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Repeat</a:t>
            </a:r>
            <a:endParaRPr sz="4000" dirty="0">
              <a:latin typeface="Calibri"/>
              <a:cs typeface="Calibri"/>
            </a:endParaRPr>
          </a:p>
          <a:p>
            <a:pPr marL="469900" marR="1164590">
              <a:lnSpc>
                <a:spcPct val="120000"/>
              </a:lnSpc>
              <a:spcBef>
                <a:spcPts val="15"/>
              </a:spcBef>
            </a:pPr>
            <a:r>
              <a:rPr sz="3600" spc="-75" dirty="0">
                <a:latin typeface="Calibri"/>
                <a:cs typeface="Calibri"/>
              </a:rPr>
              <a:t>Test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each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in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set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(rank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them) </a:t>
            </a:r>
            <a:r>
              <a:rPr sz="3600" spc="-62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Remove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bad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solutions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from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set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Duplicate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good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solutions</a:t>
            </a:r>
            <a:endParaRPr sz="3600" dirty="0">
              <a:latin typeface="Calibri"/>
              <a:cs typeface="Calibri"/>
            </a:endParaRPr>
          </a:p>
          <a:p>
            <a:pPr marL="469900">
              <a:spcBef>
                <a:spcPts val="670"/>
              </a:spcBef>
            </a:pPr>
            <a:r>
              <a:rPr sz="3600" spc="-25" dirty="0">
                <a:latin typeface="Calibri"/>
                <a:cs typeface="Calibri"/>
              </a:rPr>
              <a:t>Make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small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changes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some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them</a:t>
            </a:r>
            <a:endParaRPr sz="360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4000" spc="-10" dirty="0">
                <a:latin typeface="Calibri"/>
                <a:cs typeface="Calibri"/>
              </a:rPr>
              <a:t>Until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reaching</a:t>
            </a:r>
            <a:r>
              <a:rPr sz="4000" dirty="0">
                <a:latin typeface="Calibri"/>
                <a:cs typeface="Calibri"/>
              </a:rPr>
              <a:t> a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solution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that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good enough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0958" y="642650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8818" y="80595"/>
            <a:ext cx="5367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0" spc="-10" dirty="0"/>
              <a:t>Classes</a:t>
            </a:r>
            <a:r>
              <a:rPr sz="3600" b="0" spc="5" dirty="0"/>
              <a:t> </a:t>
            </a:r>
            <a:r>
              <a:rPr sz="3600" b="0" spc="-5" dirty="0"/>
              <a:t>of</a:t>
            </a:r>
            <a:r>
              <a:rPr sz="3600" b="0" spc="-10" dirty="0"/>
              <a:t> Search</a:t>
            </a:r>
            <a:r>
              <a:rPr sz="3600" b="0" spc="-30" dirty="0"/>
              <a:t> </a:t>
            </a:r>
            <a:r>
              <a:rPr sz="3600" b="0" spc="-35" dirty="0"/>
              <a:t>Techniques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4934711" y="1011936"/>
            <a:ext cx="2552700" cy="407034"/>
            <a:chOff x="3410711" y="1011936"/>
            <a:chExt cx="2552700" cy="407034"/>
          </a:xfrm>
        </p:grpSpPr>
        <p:sp>
          <p:nvSpPr>
            <p:cNvPr id="5" name="object 5"/>
            <p:cNvSpPr/>
            <p:nvPr/>
          </p:nvSpPr>
          <p:spPr>
            <a:xfrm>
              <a:off x="3429761" y="1030986"/>
              <a:ext cx="2514600" cy="368935"/>
            </a:xfrm>
            <a:custGeom>
              <a:avLst/>
              <a:gdLst/>
              <a:ahLst/>
              <a:cxnLst/>
              <a:rect l="l" t="t" r="r" b="b"/>
              <a:pathLst>
                <a:path w="2514600" h="368934">
                  <a:moveTo>
                    <a:pt x="2514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514600" y="368808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761" y="1030986"/>
              <a:ext cx="2514600" cy="368935"/>
            </a:xfrm>
            <a:custGeom>
              <a:avLst/>
              <a:gdLst/>
              <a:ahLst/>
              <a:cxnLst/>
              <a:rect l="l" t="t" r="r" b="b"/>
              <a:pathLst>
                <a:path w="2514600" h="368934">
                  <a:moveTo>
                    <a:pt x="0" y="368808"/>
                  </a:moveTo>
                  <a:lnTo>
                    <a:pt x="2514600" y="368808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32375" y="1048003"/>
            <a:ext cx="1739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Search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Techniques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761" y="1869185"/>
            <a:ext cx="6477000" cy="304800"/>
          </a:xfrm>
          <a:custGeom>
            <a:avLst/>
            <a:gdLst/>
            <a:ahLst/>
            <a:cxnLst/>
            <a:rect l="l" t="t" r="r" b="b"/>
            <a:pathLst>
              <a:path w="6477000" h="304800">
                <a:moveTo>
                  <a:pt x="0" y="0"/>
                </a:moveTo>
                <a:lnTo>
                  <a:pt x="6476999" y="0"/>
                </a:lnTo>
              </a:path>
              <a:path w="6477000" h="304800">
                <a:moveTo>
                  <a:pt x="0" y="0"/>
                </a:moveTo>
                <a:lnTo>
                  <a:pt x="0" y="304800"/>
                </a:lnTo>
              </a:path>
              <a:path w="6477000" h="304800">
                <a:moveTo>
                  <a:pt x="6476999" y="0"/>
                </a:moveTo>
                <a:lnTo>
                  <a:pt x="6476999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5641" y="2230882"/>
            <a:ext cx="127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668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Calculus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Base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Techniques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15312" y="2154935"/>
            <a:ext cx="5448300" cy="800100"/>
            <a:chOff x="591312" y="2154935"/>
            <a:chExt cx="5448300" cy="800100"/>
          </a:xfrm>
        </p:grpSpPr>
        <p:sp>
          <p:nvSpPr>
            <p:cNvPr id="11" name="object 11"/>
            <p:cNvSpPr/>
            <p:nvPr/>
          </p:nvSpPr>
          <p:spPr>
            <a:xfrm>
              <a:off x="610362" y="2173985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2562" y="2173985"/>
              <a:ext cx="3048000" cy="646430"/>
            </a:xfrm>
            <a:custGeom>
              <a:avLst/>
              <a:gdLst/>
              <a:ahLst/>
              <a:cxnLst/>
              <a:rect l="l" t="t" r="r" b="b"/>
              <a:pathLst>
                <a:path w="3048000" h="646430">
                  <a:moveTo>
                    <a:pt x="3048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048000" y="64617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562" y="2173985"/>
              <a:ext cx="3048000" cy="646430"/>
            </a:xfrm>
            <a:custGeom>
              <a:avLst/>
              <a:gdLst/>
              <a:ahLst/>
              <a:cxnLst/>
              <a:rect l="l" t="t" r="r" b="b"/>
              <a:pathLst>
                <a:path w="3048000" h="646430">
                  <a:moveTo>
                    <a:pt x="0" y="646176"/>
                  </a:moveTo>
                  <a:lnTo>
                    <a:pt x="3048000" y="646176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50714" y="2191258"/>
            <a:ext cx="2137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Guided</a:t>
            </a:r>
            <a:r>
              <a:rPr spc="-10" dirty="0">
                <a:latin typeface="Calibri"/>
                <a:cs typeface="Calibri"/>
              </a:rPr>
              <a:t> random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search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techniques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57590" y="2191258"/>
            <a:ext cx="120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Enu</a:t>
            </a:r>
            <a:r>
              <a:rPr dirty="0">
                <a:latin typeface="Calibri"/>
                <a:cs typeface="Calibri"/>
              </a:rPr>
              <a:t>me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iv</a:t>
            </a:r>
            <a:r>
              <a:rPr dirty="0">
                <a:latin typeface="Calibri"/>
                <a:cs typeface="Calibri"/>
              </a:rPr>
              <a:t>e  </a:t>
            </a:r>
            <a:r>
              <a:rPr spc="-20" dirty="0">
                <a:latin typeface="Calibri"/>
                <a:cs typeface="Calibri"/>
              </a:rPr>
              <a:t>Techniques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1911" y="2154935"/>
            <a:ext cx="9029700" cy="2019300"/>
            <a:chOff x="57911" y="2154935"/>
            <a:chExt cx="9029700" cy="2019300"/>
          </a:xfrm>
        </p:grpSpPr>
        <p:sp>
          <p:nvSpPr>
            <p:cNvPr id="17" name="object 17"/>
            <p:cNvSpPr/>
            <p:nvPr/>
          </p:nvSpPr>
          <p:spPr>
            <a:xfrm>
              <a:off x="6858761" y="2173985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0" y="685800"/>
                  </a:moveTo>
                  <a:lnTo>
                    <a:pt x="1752600" y="685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761" y="2859785"/>
              <a:ext cx="8382000" cy="533400"/>
            </a:xfrm>
            <a:custGeom>
              <a:avLst/>
              <a:gdLst/>
              <a:ahLst/>
              <a:cxnLst/>
              <a:rect l="l" t="t" r="r" b="b"/>
              <a:pathLst>
                <a:path w="8382000" h="533400">
                  <a:moveTo>
                    <a:pt x="1143000" y="76200"/>
                  </a:moveTo>
                  <a:lnTo>
                    <a:pt x="1143000" y="304800"/>
                  </a:lnTo>
                </a:path>
                <a:path w="8382000" h="533400">
                  <a:moveTo>
                    <a:pt x="0" y="304800"/>
                  </a:moveTo>
                  <a:lnTo>
                    <a:pt x="2133600" y="304800"/>
                  </a:lnTo>
                </a:path>
                <a:path w="8382000" h="533400">
                  <a:moveTo>
                    <a:pt x="0" y="304800"/>
                  </a:moveTo>
                  <a:lnTo>
                    <a:pt x="0" y="533400"/>
                  </a:lnTo>
                </a:path>
                <a:path w="8382000" h="533400">
                  <a:moveTo>
                    <a:pt x="2133600" y="304800"/>
                  </a:moveTo>
                  <a:lnTo>
                    <a:pt x="2133600" y="533400"/>
                  </a:lnTo>
                </a:path>
                <a:path w="8382000" h="533400">
                  <a:moveTo>
                    <a:pt x="7620000" y="0"/>
                  </a:moveTo>
                  <a:lnTo>
                    <a:pt x="7620000" y="228600"/>
                  </a:lnTo>
                </a:path>
                <a:path w="8382000" h="533400">
                  <a:moveTo>
                    <a:pt x="5791200" y="228600"/>
                  </a:moveTo>
                  <a:lnTo>
                    <a:pt x="8382000" y="228600"/>
                  </a:lnTo>
                </a:path>
                <a:path w="8382000" h="533400">
                  <a:moveTo>
                    <a:pt x="5791200" y="228600"/>
                  </a:moveTo>
                  <a:lnTo>
                    <a:pt x="5791200" y="533400"/>
                  </a:lnTo>
                </a:path>
                <a:path w="8382000" h="533400">
                  <a:moveTo>
                    <a:pt x="7162800" y="228600"/>
                  </a:moveTo>
                  <a:lnTo>
                    <a:pt x="7162800" y="533400"/>
                  </a:lnTo>
                </a:path>
                <a:path w="8382000" h="533400">
                  <a:moveTo>
                    <a:pt x="8382000" y="228600"/>
                  </a:moveTo>
                  <a:lnTo>
                    <a:pt x="8382000" y="533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961" y="3393185"/>
              <a:ext cx="8991600" cy="762000"/>
            </a:xfrm>
            <a:custGeom>
              <a:avLst/>
              <a:gdLst/>
              <a:ahLst/>
              <a:cxnLst/>
              <a:rect l="l" t="t" r="r" b="b"/>
              <a:pathLst>
                <a:path w="8991600" h="762000">
                  <a:moveTo>
                    <a:pt x="0" y="457200"/>
                  </a:moveTo>
                  <a:lnTo>
                    <a:pt x="1371600" y="457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8991600" h="762000">
                  <a:moveTo>
                    <a:pt x="205740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2057400" y="0"/>
                  </a:lnTo>
                  <a:lnTo>
                    <a:pt x="2057400" y="381000"/>
                  </a:lnTo>
                  <a:close/>
                </a:path>
                <a:path w="8991600" h="762000">
                  <a:moveTo>
                    <a:pt x="5562600" y="457200"/>
                  </a:moveTo>
                  <a:lnTo>
                    <a:pt x="6248400" y="457200"/>
                  </a:lnTo>
                  <a:lnTo>
                    <a:pt x="6248400" y="0"/>
                  </a:lnTo>
                  <a:lnTo>
                    <a:pt x="5562600" y="0"/>
                  </a:lnTo>
                  <a:lnTo>
                    <a:pt x="5562600" y="457200"/>
                  </a:lnTo>
                  <a:close/>
                </a:path>
                <a:path w="8991600" h="762000">
                  <a:moveTo>
                    <a:pt x="6400800" y="762000"/>
                  </a:moveTo>
                  <a:lnTo>
                    <a:pt x="8153400" y="762000"/>
                  </a:lnTo>
                  <a:lnTo>
                    <a:pt x="8153400" y="0"/>
                  </a:lnTo>
                  <a:lnTo>
                    <a:pt x="6400800" y="0"/>
                  </a:lnTo>
                  <a:lnTo>
                    <a:pt x="6400800" y="762000"/>
                  </a:lnTo>
                  <a:close/>
                </a:path>
                <a:path w="8991600" h="762000">
                  <a:moveTo>
                    <a:pt x="8305800" y="457200"/>
                  </a:moveTo>
                  <a:lnTo>
                    <a:pt x="8991600" y="457200"/>
                  </a:lnTo>
                  <a:lnTo>
                    <a:pt x="8991600" y="0"/>
                  </a:lnTo>
                  <a:lnTo>
                    <a:pt x="8305800" y="0"/>
                  </a:lnTo>
                  <a:lnTo>
                    <a:pt x="8305800" y="457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062209" y="3445841"/>
            <a:ext cx="358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8628" y="3445841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38236" y="3487039"/>
            <a:ext cx="1276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Dynamic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amming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3561" y="4078985"/>
            <a:ext cx="4267200" cy="304800"/>
          </a:xfrm>
          <a:custGeom>
            <a:avLst/>
            <a:gdLst/>
            <a:ahLst/>
            <a:cxnLst/>
            <a:rect l="l" t="t" r="r" b="b"/>
            <a:pathLst>
              <a:path w="4267200" h="304800">
                <a:moveTo>
                  <a:pt x="0" y="0"/>
                </a:moveTo>
                <a:lnTo>
                  <a:pt x="4267200" y="0"/>
                </a:lnTo>
              </a:path>
              <a:path w="4267200" h="304800">
                <a:moveTo>
                  <a:pt x="1600200" y="0"/>
                </a:moveTo>
                <a:lnTo>
                  <a:pt x="1600200" y="304800"/>
                </a:lnTo>
              </a:path>
              <a:path w="4267200" h="304800">
                <a:moveTo>
                  <a:pt x="3124200" y="0"/>
                </a:moveTo>
                <a:lnTo>
                  <a:pt x="3124200" y="304800"/>
                </a:lnTo>
              </a:path>
              <a:path w="426720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9845" y="4401692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0" dirty="0">
                <a:latin typeface="Calibri"/>
                <a:cs typeface="Calibri"/>
              </a:rPr>
              <a:t>Tabu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Search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39161" y="4383785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200"/>
                </a:moveTo>
                <a:lnTo>
                  <a:pt x="1752600" y="457200"/>
                </a:lnTo>
                <a:lnTo>
                  <a:pt x="1752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46194" y="4646167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Hill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Climbing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4161" y="4383785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0" y="838200"/>
                </a:moveTo>
                <a:lnTo>
                  <a:pt x="1219200" y="838200"/>
                </a:lnTo>
                <a:lnTo>
                  <a:pt x="1219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9176" y="4493767"/>
            <a:ext cx="95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Simu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  An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eal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ng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49111" y="4364735"/>
            <a:ext cx="3543300" cy="876300"/>
            <a:chOff x="4325111" y="4364735"/>
            <a:chExt cx="3543300" cy="876300"/>
          </a:xfrm>
        </p:grpSpPr>
        <p:sp>
          <p:nvSpPr>
            <p:cNvPr id="30" name="object 30"/>
            <p:cNvSpPr/>
            <p:nvPr/>
          </p:nvSpPr>
          <p:spPr>
            <a:xfrm>
              <a:off x="4344161" y="4383785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8161" y="4383785"/>
              <a:ext cx="1981200" cy="646430"/>
            </a:xfrm>
            <a:custGeom>
              <a:avLst/>
              <a:gdLst/>
              <a:ahLst/>
              <a:cxnLst/>
              <a:rect l="l" t="t" r="r" b="b"/>
              <a:pathLst>
                <a:path w="1981200" h="646429">
                  <a:moveTo>
                    <a:pt x="1981199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981199" y="646176"/>
                  </a:lnTo>
                  <a:lnTo>
                    <a:pt x="198119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8161" y="4383785"/>
              <a:ext cx="1981200" cy="646430"/>
            </a:xfrm>
            <a:custGeom>
              <a:avLst/>
              <a:gdLst/>
              <a:ahLst/>
              <a:cxnLst/>
              <a:rect l="l" t="t" r="r" b="b"/>
              <a:pathLst>
                <a:path w="1981200" h="646429">
                  <a:moveTo>
                    <a:pt x="0" y="646176"/>
                  </a:moveTo>
                  <a:lnTo>
                    <a:pt x="1981199" y="646176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87133" y="4401692"/>
            <a:ext cx="118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spcBef>
                <a:spcPts val="100"/>
              </a:spcBef>
            </a:pPr>
            <a:r>
              <a:rPr spc="-40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ut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ona</a:t>
            </a:r>
            <a:r>
              <a:rPr spc="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y  </a:t>
            </a:r>
            <a:r>
              <a:rPr spc="-5" dirty="0">
                <a:latin typeface="Calibri"/>
                <a:cs typeface="Calibri"/>
              </a:rPr>
              <a:t>Algorithms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06361" y="5374385"/>
            <a:ext cx="2286000" cy="152400"/>
          </a:xfrm>
          <a:custGeom>
            <a:avLst/>
            <a:gdLst/>
            <a:ahLst/>
            <a:cxnLst/>
            <a:rect l="l" t="t" r="r" b="b"/>
            <a:pathLst>
              <a:path w="2286000" h="152400">
                <a:moveTo>
                  <a:pt x="0" y="0"/>
                </a:moveTo>
                <a:lnTo>
                  <a:pt x="2285999" y="0"/>
                </a:lnTo>
              </a:path>
              <a:path w="228600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3361" y="5526786"/>
            <a:ext cx="2057400" cy="5847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pc="-5" dirty="0">
                <a:latin typeface="Calibri"/>
                <a:cs typeface="Calibri"/>
              </a:rPr>
              <a:t>Genetic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Programming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05800" y="5526024"/>
            <a:ext cx="1676400" cy="585417"/>
          </a:xfrm>
          <a:prstGeom prst="rect">
            <a:avLst/>
          </a:prstGeom>
          <a:solidFill>
            <a:srgbClr val="0099FF"/>
          </a:solidFill>
          <a:ln w="7620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Genetic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Algorithms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6761" y="1399921"/>
            <a:ext cx="2895600" cy="4127500"/>
          </a:xfrm>
          <a:custGeom>
            <a:avLst/>
            <a:gdLst/>
            <a:ahLst/>
            <a:cxnLst/>
            <a:rect l="l" t="t" r="r" b="b"/>
            <a:pathLst>
              <a:path w="2895600" h="4127500">
                <a:moveTo>
                  <a:pt x="0" y="0"/>
                </a:moveTo>
                <a:lnTo>
                  <a:pt x="1524" y="469391"/>
                </a:lnTo>
              </a:path>
              <a:path w="2895600" h="4127500">
                <a:moveTo>
                  <a:pt x="0" y="469391"/>
                </a:moveTo>
                <a:lnTo>
                  <a:pt x="0" y="774191"/>
                </a:lnTo>
              </a:path>
              <a:path w="2895600" h="4127500">
                <a:moveTo>
                  <a:pt x="0" y="1420367"/>
                </a:moveTo>
                <a:lnTo>
                  <a:pt x="1524" y="2679191"/>
                </a:lnTo>
              </a:path>
              <a:path w="2895600" h="4127500">
                <a:moveTo>
                  <a:pt x="1524000" y="2679191"/>
                </a:moveTo>
                <a:lnTo>
                  <a:pt x="1524000" y="2907791"/>
                </a:lnTo>
              </a:path>
              <a:path w="2895600" h="4127500">
                <a:moveTo>
                  <a:pt x="2895599" y="3974591"/>
                </a:moveTo>
                <a:lnTo>
                  <a:pt x="2895599" y="4126991"/>
                </a:lnTo>
              </a:path>
              <a:path w="2895600" h="4127500">
                <a:moveTo>
                  <a:pt x="1905000" y="3630167"/>
                </a:moveTo>
                <a:lnTo>
                  <a:pt x="1905000" y="3974591"/>
                </a:lnTo>
              </a:path>
              <a:path w="2895600" h="4127500">
                <a:moveTo>
                  <a:pt x="0" y="2679191"/>
                </a:moveTo>
                <a:lnTo>
                  <a:pt x="1524000" y="2679191"/>
                </a:lnTo>
              </a:path>
              <a:path w="2895600" h="4127500">
                <a:moveTo>
                  <a:pt x="1905000" y="3974591"/>
                </a:moveTo>
                <a:lnTo>
                  <a:pt x="2895599" y="397459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31341" y="3442461"/>
            <a:ext cx="89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Fibonac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6594" y="341083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Sort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855</Words>
  <Application>Microsoft Macintosh PowerPoint</Application>
  <PresentationFormat>Custom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MT</vt:lpstr>
      <vt:lpstr>Calibri</vt:lpstr>
      <vt:lpstr>Calibri Light</vt:lpstr>
      <vt:lpstr>Times New Roman</vt:lpstr>
      <vt:lpstr>Wingdings</vt:lpstr>
      <vt:lpstr>Retrospect</vt:lpstr>
      <vt:lpstr>Genetic algorithms (Soft Computing)</vt:lpstr>
      <vt:lpstr>Human Body</vt:lpstr>
      <vt:lpstr>Genome</vt:lpstr>
      <vt:lpstr>Evolution in the real world</vt:lpstr>
      <vt:lpstr>Motivation</vt:lpstr>
      <vt:lpstr>A dumb solution = Random Search</vt:lpstr>
      <vt:lpstr>Can we use this dumb idea?</vt:lpstr>
      <vt:lpstr>A “less-dumb” idea (GA)</vt:lpstr>
      <vt:lpstr>Classes of Search Techniques</vt:lpstr>
      <vt:lpstr>Genetic Algorithms - History</vt:lpstr>
      <vt:lpstr>Genetic Algorithms - History</vt:lpstr>
      <vt:lpstr>PowerPoint Presentation</vt:lpstr>
      <vt:lpstr>Principle Of Natural Selection</vt:lpstr>
      <vt:lpstr>Basic Idea of Principle of Natural Selection</vt:lpstr>
      <vt:lpstr>An Example of Natural Selection</vt:lpstr>
      <vt:lpstr>Evolution Through Natural Selection</vt:lpstr>
      <vt:lpstr>PowerPoint Presentation</vt:lpstr>
      <vt:lpstr>What Are Genetic Algorithms (GAs)?</vt:lpstr>
      <vt:lpstr>Some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خالد ابراهيم عبدالله شوقى</cp:lastModifiedBy>
  <cp:revision>5</cp:revision>
  <dcterms:created xsi:type="dcterms:W3CDTF">2022-10-09T17:59:33Z</dcterms:created>
  <dcterms:modified xsi:type="dcterms:W3CDTF">2022-10-27T05:43:08Z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2022-10-09T00:00:00Z</vt:filetime>
  </property>
</Properties>
</file>