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80" r:id="rId18"/>
    <p:sldId id="281" r:id="rId19"/>
    <p:sldId id="282" r:id="rId20"/>
    <p:sldId id="283" r:id="rId21"/>
    <p:sldId id="284" r:id="rId22"/>
    <p:sldId id="28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96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879347"/>
            <a:ext cx="6472428" cy="5510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7293" y="461899"/>
            <a:ext cx="316941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2381250"/>
            <a:ext cx="5895340" cy="2404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680"/>
            <a:ext cx="68770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398463"/>
            <a:ext cx="2317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750" y="1314652"/>
            <a:ext cx="6761480" cy="119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15">
                <a:solidFill>
                  <a:srgbClr val="006FC0"/>
                </a:solidFill>
              </a:rPr>
              <a:t>Lecture </a:t>
            </a:r>
            <a:r>
              <a:rPr lang="en-US" spc="-15" dirty="0">
                <a:solidFill>
                  <a:srgbClr val="006FC0"/>
                </a:solidFill>
              </a:rPr>
              <a:t>4</a:t>
            </a:r>
            <a:r>
              <a:rPr>
                <a:solidFill>
                  <a:srgbClr val="006FC0"/>
                </a:solidFill>
              </a:rPr>
              <a:t>:</a:t>
            </a:r>
            <a:r>
              <a:rPr spc="-15">
                <a:solidFill>
                  <a:srgbClr val="006FC0"/>
                </a:solidFill>
              </a:rPr>
              <a:t> </a:t>
            </a:r>
            <a:r>
              <a:rPr dirty="0">
                <a:solidFill>
                  <a:srgbClr val="006FC0"/>
                </a:solidFill>
              </a:rPr>
              <a:t>Genetic</a:t>
            </a:r>
            <a:r>
              <a:rPr spc="-50" dirty="0">
                <a:solidFill>
                  <a:srgbClr val="006FC0"/>
                </a:solidFill>
              </a:rPr>
              <a:t> </a:t>
            </a:r>
            <a:r>
              <a:rPr spc="-5" dirty="0">
                <a:solidFill>
                  <a:srgbClr val="006FC0"/>
                </a:solidFill>
              </a:rPr>
              <a:t>Algorithms</a:t>
            </a: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3200" spc="-25" dirty="0">
                <a:solidFill>
                  <a:srgbClr val="006FC0"/>
                </a:solidFill>
              </a:rPr>
              <a:t>Operators</a:t>
            </a:r>
            <a:r>
              <a:rPr sz="3200" spc="-5" dirty="0">
                <a:solidFill>
                  <a:srgbClr val="006FC0"/>
                </a:solidFill>
              </a:rPr>
              <a:t> and</a:t>
            </a:r>
            <a:r>
              <a:rPr sz="3200" spc="5" dirty="0">
                <a:solidFill>
                  <a:srgbClr val="006FC0"/>
                </a:solidFill>
              </a:rPr>
              <a:t> </a:t>
            </a:r>
            <a:r>
              <a:rPr sz="3200" spc="-10" dirty="0">
                <a:solidFill>
                  <a:srgbClr val="006FC0"/>
                </a:solidFill>
              </a:rPr>
              <a:t>Probabilities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406776" y="3951643"/>
            <a:ext cx="4326890" cy="18751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62380">
              <a:lnSpc>
                <a:spcPct val="100000"/>
              </a:lnSpc>
              <a:spcBef>
                <a:spcPts val="865"/>
              </a:spcBef>
            </a:pPr>
            <a:r>
              <a:rPr lang="en-US" sz="2800" spc="-10" dirty="0">
                <a:latin typeface="Calibri"/>
                <a:cs typeface="Calibri"/>
              </a:rPr>
              <a:t>Dr Samar Hesham</a:t>
            </a:r>
            <a:endParaRPr sz="2800" dirty="0">
              <a:latin typeface="Calibri"/>
              <a:cs typeface="Calibri"/>
            </a:endParaRPr>
          </a:p>
          <a:p>
            <a:pPr marL="12700" marR="5080" indent="596265">
              <a:lnSpc>
                <a:spcPct val="120000"/>
              </a:lnSpc>
              <a:spcBef>
                <a:spcPts val="65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Department</a:t>
            </a:r>
            <a:r>
              <a:rPr sz="1800" i="1" spc="4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Science 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Faculty</a:t>
            </a:r>
            <a:r>
              <a:rPr sz="1800" i="1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of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Computers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1800" i="1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Artificial</a:t>
            </a:r>
            <a:r>
              <a:rPr sz="1800" i="1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A6A6A6"/>
                </a:solidFill>
                <a:latin typeface="Calibri"/>
                <a:cs typeface="Calibri"/>
              </a:rPr>
              <a:t>Intelligence</a:t>
            </a:r>
            <a:endParaRPr sz="1800" dirty="0">
              <a:latin typeface="Calibri"/>
              <a:cs typeface="Calibri"/>
            </a:endParaRPr>
          </a:p>
          <a:p>
            <a:pPr marL="1905635" marR="1423670" indent="-471170">
              <a:lnSpc>
                <a:spcPct val="12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Cairo</a:t>
            </a:r>
            <a:r>
              <a:rPr sz="1800" i="1" spc="-7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University </a:t>
            </a:r>
            <a:r>
              <a:rPr sz="1800" i="1" spc="-3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Egypt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4681" y="646468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864" y="329641"/>
            <a:ext cx="5205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Crossover</a:t>
            </a:r>
            <a:r>
              <a:rPr spc="-5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171447"/>
            <a:ext cx="8264525" cy="478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342900">
              <a:lnSpc>
                <a:spcPts val="3520"/>
              </a:lnSpc>
              <a:spcBef>
                <a:spcPts val="100"/>
              </a:spcBef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3000" b="1" dirty="0">
                <a:latin typeface="Courier New"/>
                <a:cs typeface="Courier New"/>
              </a:rPr>
              <a:t>P</a:t>
            </a:r>
            <a:r>
              <a:rPr sz="3000" b="1" baseline="-20833" dirty="0">
                <a:latin typeface="Courier New"/>
                <a:cs typeface="Courier New"/>
              </a:rPr>
              <a:t>c</a:t>
            </a:r>
            <a:r>
              <a:rPr sz="3000" b="1" spc="877" baseline="-20833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fixed</a:t>
            </a: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parameter</a:t>
            </a: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in</a:t>
            </a:r>
            <a:r>
              <a:rPr sz="28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GA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 [0.4</a:t>
            </a:r>
            <a:r>
              <a:rPr sz="2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→</a:t>
            </a:r>
            <a:r>
              <a:rPr sz="2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0.7]</a:t>
            </a:r>
            <a:endParaRPr sz="2800">
              <a:latin typeface="Courier New"/>
              <a:cs typeface="Courier New"/>
            </a:endParaRPr>
          </a:p>
          <a:p>
            <a:pPr marL="895985" lvl="1" indent="-287020">
              <a:lnSpc>
                <a:spcPts val="2005"/>
              </a:lnSpc>
              <a:buFont typeface="Arial MT"/>
              <a:buChar char="–"/>
              <a:tabLst>
                <a:tab pos="895985" algn="l"/>
                <a:tab pos="896619" algn="l"/>
              </a:tabLst>
            </a:pPr>
            <a:r>
              <a:rPr sz="1900" spc="-10" dirty="0">
                <a:latin typeface="Calibri"/>
                <a:cs typeface="Calibri"/>
              </a:rPr>
              <a:t>Probability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crossover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will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occur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two</a:t>
            </a:r>
            <a:r>
              <a:rPr sz="1900" spc="-5" dirty="0">
                <a:latin typeface="Calibri"/>
                <a:cs typeface="Calibri"/>
              </a:rPr>
              <a:t> selected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chromosomes</a:t>
            </a:r>
            <a:endParaRPr sz="1900">
              <a:latin typeface="Calibri"/>
              <a:cs typeface="Calibri"/>
            </a:endParaRPr>
          </a:p>
          <a:p>
            <a:pPr marL="495300" indent="-342900">
              <a:lnSpc>
                <a:spcPts val="3254"/>
              </a:lnSpc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3000" spc="-15" dirty="0">
                <a:latin typeface="Calibri"/>
                <a:cs typeface="Calibri"/>
              </a:rPr>
              <a:t>Generate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random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number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ourier New"/>
                <a:cs typeface="Courier New"/>
              </a:rPr>
              <a:t>r</a:t>
            </a:r>
            <a:r>
              <a:rPr sz="3000" baseline="-20833" dirty="0">
                <a:latin typeface="Courier New"/>
                <a:cs typeface="Courier New"/>
              </a:rPr>
              <a:t>1</a:t>
            </a:r>
            <a:r>
              <a:rPr sz="3000" spc="869" baseline="-20833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ϵ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[1,</a:t>
            </a:r>
            <a:r>
              <a:rPr sz="3000" spc="-2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L-1]</a:t>
            </a:r>
            <a:endParaRPr sz="3000">
              <a:latin typeface="Courier New"/>
              <a:cs typeface="Courier New"/>
            </a:endParaRPr>
          </a:p>
          <a:p>
            <a:pPr marL="895985" lvl="1" indent="-287020">
              <a:lnSpc>
                <a:spcPts val="2785"/>
              </a:lnSpc>
              <a:buFont typeface="Arial MT"/>
              <a:buChar char="–"/>
              <a:tabLst>
                <a:tab pos="896619" algn="l"/>
              </a:tabLst>
            </a:pPr>
            <a:r>
              <a:rPr sz="2600" dirty="0">
                <a:latin typeface="Calibri"/>
                <a:cs typeface="Calibri"/>
              </a:rPr>
              <a:t>Whe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L</a:t>
            </a:r>
            <a:r>
              <a:rPr sz="2600" spc="-980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= len</a:t>
            </a:r>
            <a:r>
              <a:rPr sz="2600" spc="-4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ch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os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me</a:t>
            </a:r>
            <a:endParaRPr sz="2600">
              <a:latin typeface="Calibri"/>
              <a:cs typeface="Calibri"/>
            </a:endParaRPr>
          </a:p>
          <a:p>
            <a:pPr marL="495300" indent="-342900">
              <a:lnSpc>
                <a:spcPts val="3265"/>
              </a:lnSpc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3000" spc="-10" dirty="0">
                <a:latin typeface="Calibri"/>
                <a:cs typeface="Calibri"/>
              </a:rPr>
              <a:t>Crossover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point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r</a:t>
            </a:r>
            <a:r>
              <a:rPr sz="3000" spc="-7" baseline="-20833" dirty="0">
                <a:latin typeface="Courier New"/>
                <a:cs typeface="Courier New"/>
              </a:rPr>
              <a:t>1</a:t>
            </a:r>
            <a:endParaRPr sz="3000" baseline="-20833">
              <a:latin typeface="Courier New"/>
              <a:cs typeface="Courier New"/>
            </a:endParaRPr>
          </a:p>
          <a:p>
            <a:pPr marL="895985" lvl="1" indent="-287020">
              <a:lnSpc>
                <a:spcPts val="2510"/>
              </a:lnSpc>
              <a:buFont typeface="Arial MT"/>
              <a:buChar char="–"/>
              <a:tabLst>
                <a:tab pos="896619" algn="l"/>
              </a:tabLst>
            </a:pPr>
            <a:r>
              <a:rPr sz="2600" spc="-10" dirty="0">
                <a:latin typeface="Calibri"/>
                <a:cs typeface="Calibri"/>
              </a:rPr>
              <a:t>Crossover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5" dirty="0">
                <a:latin typeface="Calibri"/>
                <a:cs typeface="Calibri"/>
              </a:rPr>
              <a:t> occur between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individuals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after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ourier New"/>
                <a:cs typeface="Courier New"/>
              </a:rPr>
              <a:t>r</a:t>
            </a:r>
            <a:r>
              <a:rPr sz="2550" spc="7" baseline="-21241" dirty="0">
                <a:latin typeface="Courier New"/>
                <a:cs typeface="Courier New"/>
              </a:rPr>
              <a:t>1</a:t>
            </a:r>
            <a:endParaRPr sz="2550" baseline="-21241">
              <a:latin typeface="Courier New"/>
              <a:cs typeface="Courier New"/>
            </a:endParaRPr>
          </a:p>
          <a:p>
            <a:pPr marL="895985">
              <a:lnSpc>
                <a:spcPts val="2465"/>
              </a:lnSpc>
            </a:pPr>
            <a:r>
              <a:rPr sz="2600" spc="-5" dirty="0">
                <a:latin typeface="Calibri"/>
                <a:cs typeface="Calibri"/>
              </a:rPr>
              <a:t>genes</a:t>
            </a:r>
            <a:endParaRPr sz="2600">
              <a:latin typeface="Calibri"/>
              <a:cs typeface="Calibri"/>
            </a:endParaRPr>
          </a:p>
          <a:p>
            <a:pPr marL="495300" indent="-342900">
              <a:lnSpc>
                <a:spcPts val="3260"/>
              </a:lnSpc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3000" spc="-15" dirty="0">
                <a:latin typeface="Calibri"/>
                <a:cs typeface="Calibri"/>
              </a:rPr>
              <a:t>Generate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random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number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ourier New"/>
                <a:cs typeface="Courier New"/>
              </a:rPr>
              <a:t>r</a:t>
            </a:r>
            <a:r>
              <a:rPr sz="3000" baseline="-20833" dirty="0">
                <a:latin typeface="Courier New"/>
                <a:cs typeface="Courier New"/>
              </a:rPr>
              <a:t>2</a:t>
            </a:r>
            <a:r>
              <a:rPr sz="3000" spc="869" baseline="-20833" dirty="0">
                <a:latin typeface="Courier New"/>
                <a:cs typeface="Courier New"/>
              </a:rPr>
              <a:t> </a:t>
            </a:r>
            <a:r>
              <a:rPr sz="3000" dirty="0">
                <a:latin typeface="Courier New"/>
                <a:cs typeface="Courier New"/>
              </a:rPr>
              <a:t>ϵ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[0,</a:t>
            </a:r>
            <a:r>
              <a:rPr sz="3000" spc="-1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1]</a:t>
            </a:r>
            <a:endParaRPr sz="3000">
              <a:latin typeface="Courier New"/>
              <a:cs typeface="Courier New"/>
            </a:endParaRPr>
          </a:p>
          <a:p>
            <a:pPr marL="895985" lvl="1" indent="-287020">
              <a:lnSpc>
                <a:spcPts val="2825"/>
              </a:lnSpc>
              <a:buFont typeface="Arial MT"/>
              <a:buChar char="–"/>
              <a:tabLst>
                <a:tab pos="896619" algn="l"/>
                <a:tab pos="167449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</a:t>
            </a:r>
            <a:r>
              <a:rPr sz="2550" spc="22" baseline="-21241" dirty="0">
                <a:latin typeface="Courier New"/>
                <a:cs typeface="Courier New"/>
              </a:rPr>
              <a:t>2</a:t>
            </a:r>
            <a:r>
              <a:rPr sz="2550" baseline="-21241" dirty="0">
                <a:latin typeface="Courier New"/>
                <a:cs typeface="Courier New"/>
              </a:rPr>
              <a:t>	</a:t>
            </a:r>
            <a:r>
              <a:rPr sz="2600" dirty="0">
                <a:latin typeface="Courier New"/>
                <a:cs typeface="Courier New"/>
              </a:rPr>
              <a:t>≤ P</a:t>
            </a:r>
            <a:r>
              <a:rPr sz="2550" spc="22" baseline="-21241" dirty="0">
                <a:latin typeface="Courier New"/>
                <a:cs typeface="Courier New"/>
              </a:rPr>
              <a:t>c</a:t>
            </a:r>
            <a:r>
              <a:rPr sz="2550" spc="-644" baseline="-21241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oss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  <a:p>
            <a:pPr marL="895985" lvl="1" indent="-287020">
              <a:lnSpc>
                <a:spcPts val="2825"/>
              </a:lnSpc>
              <a:buFont typeface="Arial MT"/>
              <a:buChar char="–"/>
              <a:tabLst>
                <a:tab pos="896619" algn="l"/>
              </a:tabLst>
            </a:pPr>
            <a:r>
              <a:rPr sz="2600" dirty="0">
                <a:latin typeface="Calibri"/>
                <a:cs typeface="Calibri"/>
              </a:rPr>
              <a:t>else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crossover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  <a:p>
            <a:pPr marL="1295400" lvl="2" indent="-229235">
              <a:lnSpc>
                <a:spcPts val="2590"/>
              </a:lnSpc>
              <a:buFont typeface="Arial MT"/>
              <a:buChar char="•"/>
              <a:tabLst>
                <a:tab pos="1296035" algn="l"/>
              </a:tabLst>
            </a:pPr>
            <a:r>
              <a:rPr sz="2400" spc="-15" dirty="0">
                <a:latin typeface="Calibri"/>
                <a:cs typeface="Calibri"/>
              </a:rPr>
              <a:t>Offspring1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Parent1</a:t>
            </a:r>
            <a:endParaRPr sz="2400">
              <a:latin typeface="Calibri"/>
              <a:cs typeface="Calibri"/>
            </a:endParaRPr>
          </a:p>
          <a:p>
            <a:pPr marL="1295400" lvl="2" indent="-229235">
              <a:lnSpc>
                <a:spcPts val="2540"/>
              </a:lnSpc>
              <a:buFont typeface="Arial MT"/>
              <a:buChar char="•"/>
              <a:tabLst>
                <a:tab pos="1296035" algn="l"/>
              </a:tabLst>
            </a:pPr>
            <a:r>
              <a:rPr sz="2400" spc="-15" dirty="0">
                <a:latin typeface="Calibri"/>
                <a:cs typeface="Calibri"/>
              </a:rPr>
              <a:t>Offspring2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20" dirty="0">
                <a:latin typeface="Calibri"/>
                <a:cs typeface="Calibri"/>
              </a:rPr>
              <a:t>Parent2</a:t>
            </a:r>
            <a:endParaRPr sz="2400">
              <a:latin typeface="Calibri"/>
              <a:cs typeface="Calibri"/>
            </a:endParaRPr>
          </a:p>
          <a:p>
            <a:pPr marL="495300" indent="-342900">
              <a:lnSpc>
                <a:spcPts val="3645"/>
              </a:lnSpc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3200" spc="-5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steps</a:t>
            </a:r>
            <a:r>
              <a:rPr sz="3200" spc="-5" dirty="0">
                <a:latin typeface="Calibri"/>
                <a:cs typeface="Calibri"/>
              </a:rPr>
              <a:t> of </a:t>
            </a:r>
            <a:r>
              <a:rPr sz="3200" spc="-10" dirty="0">
                <a:latin typeface="Calibri"/>
                <a:cs typeface="Calibri"/>
              </a:rPr>
              <a:t>generating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150" spc="-30" baseline="-21164" dirty="0">
                <a:latin typeface="Calibri"/>
                <a:cs typeface="Calibri"/>
              </a:rPr>
              <a:t>1</a:t>
            </a:r>
            <a:r>
              <a:rPr sz="3150" spc="39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150" spc="7" baseline="-21164" dirty="0">
                <a:latin typeface="Calibri"/>
                <a:cs typeface="Calibri"/>
              </a:rPr>
              <a:t>2</a:t>
            </a:r>
            <a:r>
              <a:rPr sz="3150" spc="375" baseline="-2116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swapped?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203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Crossover</a:t>
            </a:r>
            <a:r>
              <a:rPr spc="-6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671322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9682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8041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402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7514" y="306641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1387" y="2603119"/>
            <a:ext cx="4805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219325" algn="l"/>
                <a:tab pos="435737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1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89" y="2976194"/>
            <a:ext cx="519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362" y="3886961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8070" y="3066414"/>
            <a:ext cx="5263515" cy="1299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2194560" algn="l"/>
                <a:tab pos="4312920" algn="l"/>
              </a:tabLst>
            </a:pPr>
            <a:r>
              <a:rPr sz="2800" spc="-10" dirty="0">
                <a:latin typeface="Calibri"/>
                <a:cs typeface="Calibri"/>
              </a:rPr>
              <a:t>00100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	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Calibri"/>
              <a:cs typeface="Calibri"/>
            </a:endParaRPr>
          </a:p>
          <a:p>
            <a:pPr marL="2437765">
              <a:lnSpc>
                <a:spcPct val="100000"/>
              </a:lnSpc>
              <a:spcBef>
                <a:spcPts val="5"/>
              </a:spcBef>
              <a:tabLst>
                <a:tab pos="4575175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11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5110" y="44965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3470" y="44965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7840" y="4402111"/>
            <a:ext cx="7312025" cy="14541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26135" algn="ctr">
              <a:lnSpc>
                <a:spcPct val="100000"/>
              </a:lnSpc>
              <a:spcBef>
                <a:spcPts val="380"/>
              </a:spcBef>
              <a:tabLst>
                <a:tab pos="2944495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011	01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endParaRPr sz="2800">
              <a:latin typeface="Calibri"/>
              <a:cs typeface="Calibri"/>
            </a:endParaRPr>
          </a:p>
          <a:p>
            <a:pPr marL="772160" algn="ctr">
              <a:lnSpc>
                <a:spcPct val="100000"/>
              </a:lnSpc>
              <a:spcBef>
                <a:spcPts val="250"/>
              </a:spcBef>
            </a:pPr>
            <a:r>
              <a:rPr sz="2500" b="1" spc="-5" dirty="0">
                <a:solidFill>
                  <a:srgbClr val="00AFEF"/>
                </a:solidFill>
                <a:latin typeface="Courier New"/>
                <a:cs typeface="Courier New"/>
              </a:rPr>
              <a:t>r</a:t>
            </a:r>
            <a:r>
              <a:rPr sz="2475" b="1" spc="-7" baseline="-20202" dirty="0">
                <a:solidFill>
                  <a:srgbClr val="00AFEF"/>
                </a:solidFill>
                <a:latin typeface="Courier New"/>
                <a:cs typeface="Courier New"/>
              </a:rPr>
              <a:t>2</a:t>
            </a:r>
            <a:r>
              <a:rPr sz="2500" b="1" spc="-5" dirty="0">
                <a:solidFill>
                  <a:srgbClr val="00AFEF"/>
                </a:solidFill>
                <a:latin typeface="Courier New"/>
                <a:cs typeface="Courier New"/>
              </a:rPr>
              <a:t>=0.6</a:t>
            </a:r>
            <a:r>
              <a:rPr sz="2500" b="1" spc="-30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AFEF"/>
                </a:solidFill>
                <a:latin typeface="Courier New"/>
                <a:cs typeface="Courier New"/>
              </a:rPr>
              <a:t>&lt;</a:t>
            </a:r>
            <a:r>
              <a:rPr sz="2500" b="1" spc="-25" dirty="0">
                <a:solidFill>
                  <a:srgbClr val="00AFEF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AFEF"/>
                </a:solidFill>
                <a:latin typeface="Courier New"/>
                <a:cs typeface="Courier New"/>
              </a:rPr>
              <a:t>P</a:t>
            </a:r>
            <a:r>
              <a:rPr sz="2475" b="1" spc="7" baseline="-20202" dirty="0">
                <a:solidFill>
                  <a:srgbClr val="00AFEF"/>
                </a:solidFill>
                <a:latin typeface="Courier New"/>
                <a:cs typeface="Courier New"/>
              </a:rPr>
              <a:t>c</a:t>
            </a:r>
            <a:endParaRPr sz="2475" baseline="-20202">
              <a:latin typeface="Courier New"/>
              <a:cs typeface="Courier New"/>
            </a:endParaRPr>
          </a:p>
          <a:p>
            <a:pPr marL="393700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crossover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after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5" dirty="0">
                <a:latin typeface="Calibri"/>
                <a:cs typeface="Calibri"/>
              </a:rPr>
              <a:t>bits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(Genes)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9761" y="2954273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7453" y="2972561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0540" y="1446311"/>
            <a:ext cx="4500245" cy="12915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Calibri"/>
                <a:cs typeface="Calibri"/>
              </a:rPr>
              <a:t>Assume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P</a:t>
            </a:r>
            <a:r>
              <a:rPr sz="3150" baseline="-21164" dirty="0">
                <a:latin typeface="Courier New"/>
                <a:cs typeface="Courier New"/>
              </a:rPr>
              <a:t>c</a:t>
            </a:r>
            <a:r>
              <a:rPr sz="3200" dirty="0">
                <a:latin typeface="Courier New"/>
                <a:cs typeface="Courier New"/>
              </a:rPr>
              <a:t>=0.7</a:t>
            </a:r>
            <a:endParaRPr sz="3200">
              <a:latin typeface="Courier New"/>
              <a:cs typeface="Courier New"/>
            </a:endParaRPr>
          </a:p>
          <a:p>
            <a:pPr marR="43180" algn="r">
              <a:lnSpc>
                <a:spcPct val="100000"/>
              </a:lnSpc>
              <a:spcBef>
                <a:spcPts val="1145"/>
              </a:spcBef>
            </a:pPr>
            <a:r>
              <a:rPr sz="3200" b="1" dirty="0">
                <a:solidFill>
                  <a:srgbClr val="00AFEF"/>
                </a:solidFill>
                <a:latin typeface="Courier New"/>
                <a:cs typeface="Courier New"/>
              </a:rPr>
              <a:t>r</a:t>
            </a:r>
            <a:r>
              <a:rPr sz="3150" b="1" baseline="-21164" dirty="0">
                <a:solidFill>
                  <a:srgbClr val="00AFEF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00AFEF"/>
                </a:solidFill>
                <a:latin typeface="Courier New"/>
                <a:cs typeface="Courier New"/>
              </a:rPr>
              <a:t>=2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203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Crossover</a:t>
            </a:r>
            <a:r>
              <a:rPr spc="-6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671322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9682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8041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6402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7514" y="306641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1387" y="2603119"/>
            <a:ext cx="4805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219325" algn="l"/>
                <a:tab pos="435737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1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89" y="2976194"/>
            <a:ext cx="519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362" y="3886961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85110" y="44965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3470" y="44965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761" y="2954273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7453" y="2972561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0540" y="1446311"/>
            <a:ext cx="4500880" cy="12915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Calibri"/>
                <a:cs typeface="Calibri"/>
              </a:rPr>
              <a:t>Assume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P</a:t>
            </a:r>
            <a:r>
              <a:rPr sz="3150" baseline="-21164" dirty="0">
                <a:latin typeface="Courier New"/>
                <a:cs typeface="Courier New"/>
              </a:rPr>
              <a:t>c</a:t>
            </a:r>
            <a:r>
              <a:rPr sz="3200" dirty="0">
                <a:latin typeface="Courier New"/>
                <a:cs typeface="Courier New"/>
              </a:rPr>
              <a:t>=0.7</a:t>
            </a:r>
            <a:endParaRPr sz="3200">
              <a:latin typeface="Courier New"/>
              <a:cs typeface="Courier New"/>
            </a:endParaRPr>
          </a:p>
          <a:p>
            <a:pPr marR="43180" algn="r">
              <a:lnSpc>
                <a:spcPct val="100000"/>
              </a:lnSpc>
              <a:spcBef>
                <a:spcPts val="1145"/>
              </a:spcBef>
            </a:pPr>
            <a:r>
              <a:rPr sz="3200" b="1" spc="5" dirty="0">
                <a:solidFill>
                  <a:srgbClr val="00AFEF"/>
                </a:solidFill>
                <a:latin typeface="Courier New"/>
                <a:cs typeface="Courier New"/>
              </a:rPr>
              <a:t>r</a:t>
            </a:r>
            <a:r>
              <a:rPr sz="3150" b="1" spc="7" baseline="-21164" dirty="0">
                <a:solidFill>
                  <a:srgbClr val="00AFEF"/>
                </a:solidFill>
                <a:latin typeface="Courier New"/>
                <a:cs typeface="Courier New"/>
              </a:rPr>
              <a:t>1</a:t>
            </a:r>
            <a:r>
              <a:rPr sz="3200" b="1" spc="5" dirty="0">
                <a:solidFill>
                  <a:srgbClr val="00AFEF"/>
                </a:solidFill>
                <a:latin typeface="Courier New"/>
                <a:cs typeface="Courier New"/>
              </a:rPr>
              <a:t>=2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7840" y="3066414"/>
            <a:ext cx="5796280" cy="300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05104" algn="r">
              <a:lnSpc>
                <a:spcPct val="100000"/>
              </a:lnSpc>
              <a:spcBef>
                <a:spcPts val="95"/>
              </a:spcBef>
              <a:tabLst>
                <a:tab pos="2118360" algn="l"/>
                <a:tab pos="4236720" algn="l"/>
              </a:tabLst>
            </a:pPr>
            <a:r>
              <a:rPr sz="2800" spc="-10" dirty="0">
                <a:latin typeface="Calibri"/>
                <a:cs typeface="Calibri"/>
              </a:rPr>
              <a:t>00100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	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Calibri"/>
              <a:cs typeface="Calibri"/>
            </a:endParaRPr>
          </a:p>
          <a:p>
            <a:pPr marL="2353945" algn="ctr">
              <a:lnSpc>
                <a:spcPct val="100000"/>
              </a:lnSpc>
              <a:spcBef>
                <a:spcPts val="5"/>
              </a:spcBef>
              <a:tabLst>
                <a:tab pos="4491355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11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  <a:p>
            <a:pPr marR="210820" algn="r">
              <a:lnSpc>
                <a:spcPct val="100000"/>
              </a:lnSpc>
              <a:spcBef>
                <a:spcPts val="760"/>
              </a:spcBef>
              <a:tabLst>
                <a:tab pos="211836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	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  <a:p>
            <a:pPr marL="2287270" algn="ctr">
              <a:lnSpc>
                <a:spcPct val="100000"/>
              </a:lnSpc>
              <a:spcBef>
                <a:spcPts val="254"/>
              </a:spcBef>
            </a:pP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75" b="1" spc="-7" baseline="-20202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=0.8</a:t>
            </a:r>
            <a:r>
              <a:rPr sz="25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5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475" b="1" spc="7" baseline="-20202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endParaRPr sz="2475" baseline="-20202">
              <a:latin typeface="Courier New"/>
              <a:cs typeface="Courier New"/>
            </a:endParaRPr>
          </a:p>
          <a:p>
            <a:pPr marL="393700" indent="-3429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500" dirty="0">
                <a:latin typeface="Calibri"/>
                <a:cs typeface="Calibri"/>
              </a:rPr>
              <a:t>Single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crossover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after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2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bits </a:t>
            </a:r>
            <a:r>
              <a:rPr sz="2500" spc="-5" dirty="0">
                <a:latin typeface="Calibri"/>
                <a:cs typeface="Calibri"/>
              </a:rPr>
              <a:t>(Genes)</a:t>
            </a:r>
            <a:endParaRPr sz="25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500" spc="-5" dirty="0">
                <a:latin typeface="Calibri"/>
                <a:cs typeface="Calibri"/>
              </a:rPr>
              <a:t>No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Crossover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occurs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322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0" y="38790"/>
                </a:lnTo>
                <a:lnTo>
                  <a:pt x="18600" y="18605"/>
                </a:lnTo>
                <a:lnTo>
                  <a:pt x="38785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85" y="376007"/>
                </a:lnTo>
                <a:lnTo>
                  <a:pt x="18600" y="362394"/>
                </a:lnTo>
                <a:lnTo>
                  <a:pt x="4990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89682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08041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6402" y="31249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87514" y="3066414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00101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1387" y="2603119"/>
            <a:ext cx="4805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219325" algn="l"/>
                <a:tab pos="435737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01	</a:t>
            </a: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02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1006" y="2603119"/>
            <a:ext cx="47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04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89" y="2976194"/>
            <a:ext cx="519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G</a:t>
            </a:r>
            <a:r>
              <a:rPr sz="3600" spc="-7" baseline="-20833" dirty="0">
                <a:latin typeface="Calibri"/>
                <a:cs typeface="Calibri"/>
              </a:rPr>
              <a:t>0</a:t>
            </a:r>
            <a:endParaRPr sz="3600" baseline="-2083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362" y="3886961"/>
            <a:ext cx="7863840" cy="0"/>
          </a:xfrm>
          <a:custGeom>
            <a:avLst/>
            <a:gdLst/>
            <a:ahLst/>
            <a:cxnLst/>
            <a:rect l="l" t="t" r="r" b="b"/>
            <a:pathLst>
              <a:path w="7863840">
                <a:moveTo>
                  <a:pt x="0" y="0"/>
                </a:moveTo>
                <a:lnTo>
                  <a:pt x="78638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5110" y="44965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3470" y="44965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8070" y="2954273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4905" y="2972561"/>
            <a:ext cx="0" cy="722630"/>
          </a:xfrm>
          <a:custGeom>
            <a:avLst/>
            <a:gdLst/>
            <a:ahLst/>
            <a:cxnLst/>
            <a:rect l="l" t="t" r="r" b="b"/>
            <a:pathLst>
              <a:path h="722629">
                <a:moveTo>
                  <a:pt x="0" y="72250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203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Crossover</a:t>
            </a:r>
            <a:r>
              <a:rPr spc="-6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0540" y="1446311"/>
            <a:ext cx="4500245" cy="12915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Calibri"/>
                <a:cs typeface="Calibri"/>
              </a:rPr>
              <a:t>Assume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ourier New"/>
                <a:cs typeface="Courier New"/>
              </a:rPr>
              <a:t>P</a:t>
            </a:r>
            <a:r>
              <a:rPr sz="3150" baseline="-21164" dirty="0">
                <a:latin typeface="Courier New"/>
                <a:cs typeface="Courier New"/>
              </a:rPr>
              <a:t>c</a:t>
            </a:r>
            <a:r>
              <a:rPr sz="3200" dirty="0">
                <a:latin typeface="Courier New"/>
                <a:cs typeface="Courier New"/>
              </a:rPr>
              <a:t>=0.7</a:t>
            </a:r>
            <a:endParaRPr sz="3200">
              <a:latin typeface="Courier New"/>
              <a:cs typeface="Courier New"/>
            </a:endParaRPr>
          </a:p>
          <a:p>
            <a:pPr marR="43180" algn="r">
              <a:lnSpc>
                <a:spcPct val="100000"/>
              </a:lnSpc>
              <a:spcBef>
                <a:spcPts val="1145"/>
              </a:spcBef>
            </a:pPr>
            <a:r>
              <a:rPr sz="3200" b="1" dirty="0">
                <a:solidFill>
                  <a:srgbClr val="00AFEF"/>
                </a:solidFill>
                <a:latin typeface="Courier New"/>
                <a:cs typeface="Courier New"/>
              </a:rPr>
              <a:t>r</a:t>
            </a:r>
            <a:r>
              <a:rPr sz="3150" b="1" baseline="-21164" dirty="0">
                <a:solidFill>
                  <a:srgbClr val="00AFEF"/>
                </a:solidFill>
                <a:latin typeface="Courier New"/>
                <a:cs typeface="Courier New"/>
              </a:rPr>
              <a:t>1</a:t>
            </a:r>
            <a:r>
              <a:rPr sz="3200" b="1" dirty="0">
                <a:solidFill>
                  <a:srgbClr val="00AFEF"/>
                </a:solidFill>
                <a:latin typeface="Courier New"/>
                <a:cs typeface="Courier New"/>
              </a:rPr>
              <a:t>=3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840" y="3066414"/>
            <a:ext cx="5937250" cy="279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46075" algn="r">
              <a:lnSpc>
                <a:spcPct val="100000"/>
              </a:lnSpc>
              <a:spcBef>
                <a:spcPts val="95"/>
              </a:spcBef>
              <a:tabLst>
                <a:tab pos="2118360" algn="l"/>
                <a:tab pos="4236720" algn="l"/>
              </a:tabLst>
            </a:pPr>
            <a:r>
              <a:rPr sz="2800" spc="-10" dirty="0">
                <a:latin typeface="Calibri"/>
                <a:cs typeface="Calibri"/>
              </a:rPr>
              <a:t>00100	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10100	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01011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Calibri"/>
              <a:cs typeface="Calibri"/>
            </a:endParaRPr>
          </a:p>
          <a:p>
            <a:pPr marL="2807970">
              <a:lnSpc>
                <a:spcPct val="100000"/>
              </a:lnSpc>
              <a:spcBef>
                <a:spcPts val="5"/>
              </a:spcBef>
              <a:tabLst>
                <a:tab pos="4945380" algn="l"/>
              </a:tabLst>
            </a:pPr>
            <a:r>
              <a:rPr sz="3600" spc="-7" baseline="13888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11	</a:t>
            </a:r>
            <a:r>
              <a:rPr sz="3600" spc="-15" baseline="13888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  <a:p>
            <a:pPr marR="351155" algn="r">
              <a:lnSpc>
                <a:spcPct val="100000"/>
              </a:lnSpc>
              <a:spcBef>
                <a:spcPts val="760"/>
              </a:spcBef>
              <a:tabLst>
                <a:tab pos="211836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101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11	010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00</a:t>
            </a:r>
            <a:endParaRPr sz="2800">
              <a:latin typeface="Calibri"/>
              <a:cs typeface="Calibri"/>
            </a:endParaRPr>
          </a:p>
          <a:p>
            <a:pPr marL="3057525">
              <a:lnSpc>
                <a:spcPct val="100000"/>
              </a:lnSpc>
              <a:spcBef>
                <a:spcPts val="940"/>
              </a:spcBef>
            </a:pP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175" b="1" spc="-7" baseline="-21072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=0.45</a:t>
            </a:r>
            <a:r>
              <a:rPr sz="22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2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175" b="1" spc="7" baseline="-21072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endParaRPr sz="2175" baseline="-21072">
              <a:latin typeface="Courier New"/>
              <a:cs typeface="Courier New"/>
            </a:endParaRPr>
          </a:p>
          <a:p>
            <a:pPr marL="393700" indent="-3429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point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crossover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after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729" y="461899"/>
            <a:ext cx="509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Mutation</a:t>
            </a:r>
            <a:r>
              <a:rPr spc="-6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340357"/>
            <a:ext cx="7460615" cy="1076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0365" algn="l"/>
                <a:tab pos="381000" algn="l"/>
                <a:tab pos="1031875" algn="l"/>
              </a:tabLst>
            </a:pPr>
            <a:r>
              <a:rPr sz="3200" spc="5" dirty="0">
                <a:latin typeface="Courier New"/>
                <a:cs typeface="Courier New"/>
              </a:rPr>
              <a:t>P</a:t>
            </a:r>
            <a:r>
              <a:rPr sz="3150" spc="7" baseline="-21164" dirty="0">
                <a:latin typeface="Courier New"/>
                <a:cs typeface="Courier New"/>
              </a:rPr>
              <a:t>m	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fixed parameter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 in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GA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[0.001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→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 0.1]</a:t>
            </a:r>
            <a:endParaRPr sz="2400">
              <a:latin typeface="Courier New"/>
              <a:cs typeface="Courier New"/>
            </a:endParaRPr>
          </a:p>
          <a:p>
            <a:pPr marL="781685" marR="686435" indent="-287020">
              <a:lnSpc>
                <a:spcPts val="1920"/>
              </a:lnSpc>
              <a:spcBef>
                <a:spcPts val="570"/>
              </a:spcBef>
              <a:tabLst>
                <a:tab pos="7816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Probability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mutation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occur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gene/bit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some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chromosomes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pc="-5" dirty="0"/>
              <a:t>Chromosome</a:t>
            </a:r>
            <a:r>
              <a:rPr spc="-20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bits[1…L]</a:t>
            </a:r>
          </a:p>
          <a:p>
            <a:pPr marL="434340">
              <a:lnSpc>
                <a:spcPct val="100000"/>
              </a:lnSpc>
            </a:pPr>
            <a:r>
              <a:rPr dirty="0"/>
              <a:t>for(i=1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5" dirty="0"/>
              <a:t>L)</a:t>
            </a:r>
          </a:p>
          <a:p>
            <a:pPr marL="434340">
              <a:lnSpc>
                <a:spcPct val="100000"/>
              </a:lnSpc>
            </a:pPr>
            <a:r>
              <a:rPr dirty="0"/>
              <a:t>{</a:t>
            </a:r>
          </a:p>
          <a:p>
            <a:pPr marL="952500" marR="43180">
              <a:lnSpc>
                <a:spcPct val="100000"/>
              </a:lnSpc>
              <a:tabLst>
                <a:tab pos="2075814" algn="l"/>
              </a:tabLst>
            </a:pPr>
            <a:r>
              <a:rPr spc="-5" dirty="0"/>
              <a:t>Generate Random number </a:t>
            </a:r>
            <a:r>
              <a:rPr spc="5" dirty="0"/>
              <a:t>r</a:t>
            </a:r>
            <a:r>
              <a:rPr sz="2550" spc="7" baseline="-21241" dirty="0"/>
              <a:t>i </a:t>
            </a:r>
            <a:r>
              <a:rPr sz="2550" spc="-1514" baseline="-21241" dirty="0"/>
              <a:t> </a:t>
            </a:r>
            <a:r>
              <a:rPr sz="2600" dirty="0"/>
              <a:t>if(r</a:t>
            </a:r>
            <a:r>
              <a:rPr sz="2550" baseline="-21241" dirty="0"/>
              <a:t>i	</a:t>
            </a:r>
            <a:r>
              <a:rPr sz="2600" dirty="0"/>
              <a:t>≤</a:t>
            </a:r>
            <a:r>
              <a:rPr sz="2600" spc="-10" dirty="0"/>
              <a:t> </a:t>
            </a:r>
            <a:r>
              <a:rPr sz="2600" spc="5" dirty="0"/>
              <a:t>P</a:t>
            </a:r>
            <a:r>
              <a:rPr sz="2550" spc="7" baseline="-21241" dirty="0"/>
              <a:t>m</a:t>
            </a:r>
            <a:r>
              <a:rPr sz="2600" spc="5" dirty="0"/>
              <a:t>)</a:t>
            </a:r>
            <a:endParaRPr sz="2600"/>
          </a:p>
          <a:p>
            <a:pPr marL="1866900">
              <a:lnSpc>
                <a:spcPct val="100000"/>
              </a:lnSpc>
            </a:pPr>
            <a:r>
              <a:rPr spc="-5" dirty="0"/>
              <a:t>flip</a:t>
            </a:r>
            <a:r>
              <a:rPr spc="-50" dirty="0"/>
              <a:t> </a:t>
            </a:r>
            <a:r>
              <a:rPr spc="-5" dirty="0"/>
              <a:t>bit[i]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39865" y="3570223"/>
            <a:ext cx="16154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urier New"/>
                <a:cs typeface="Courier New"/>
              </a:rPr>
              <a:t>ϵ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[0,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1]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744" y="4759197"/>
            <a:ext cx="520382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0"/>
              </a:spcBef>
              <a:tabLst>
                <a:tab pos="2398395" algn="l"/>
              </a:tabLst>
            </a:pPr>
            <a:r>
              <a:rPr sz="2600" dirty="0">
                <a:latin typeface="Courier New"/>
                <a:cs typeface="Courier New"/>
              </a:rPr>
              <a:t>elseif(r</a:t>
            </a:r>
            <a:r>
              <a:rPr sz="2550" baseline="-21241" dirty="0">
                <a:latin typeface="Courier New"/>
                <a:cs typeface="Courier New"/>
              </a:rPr>
              <a:t>i	</a:t>
            </a:r>
            <a:r>
              <a:rPr sz="2600" dirty="0">
                <a:latin typeface="Courier New"/>
                <a:cs typeface="Courier New"/>
              </a:rPr>
              <a:t>&gt;</a:t>
            </a:r>
            <a:r>
              <a:rPr sz="2600" spc="-65" dirty="0">
                <a:latin typeface="Courier New"/>
                <a:cs typeface="Courier New"/>
              </a:rPr>
              <a:t> </a:t>
            </a:r>
            <a:r>
              <a:rPr sz="2600" spc="5" dirty="0">
                <a:latin typeface="Courier New"/>
                <a:cs typeface="Courier New"/>
              </a:rPr>
              <a:t>P</a:t>
            </a:r>
            <a:r>
              <a:rPr sz="2550" spc="7" baseline="-21241" dirty="0">
                <a:latin typeface="Courier New"/>
                <a:cs typeface="Courier New"/>
              </a:rPr>
              <a:t>m</a:t>
            </a:r>
            <a:r>
              <a:rPr sz="2600" spc="5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  <a:p>
            <a:pPr marL="13963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ourier New"/>
                <a:cs typeface="Courier New"/>
              </a:rPr>
              <a:t>no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change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to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bit[i]</a:t>
            </a:r>
            <a:endParaRPr sz="26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</a:pPr>
            <a:r>
              <a:rPr sz="2600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09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Mutation</a:t>
            </a:r>
            <a:r>
              <a:rPr spc="-65" dirty="0"/>
              <a:t> </a:t>
            </a:r>
            <a:r>
              <a:rPr spc="-10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4446" y="4078223"/>
            <a:ext cx="32067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spc="-5" dirty="0">
                <a:latin typeface="Calibri"/>
                <a:cs typeface="Calibri"/>
              </a:rPr>
              <a:t>21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4922" y="35821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5526" y="3523869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101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8561" y="4568190"/>
            <a:ext cx="4191000" cy="4445"/>
          </a:xfrm>
          <a:custGeom>
            <a:avLst/>
            <a:gdLst/>
            <a:ahLst/>
            <a:cxnLst/>
            <a:rect l="l" t="t" r="r" b="b"/>
            <a:pathLst>
              <a:path w="4191000" h="4445">
                <a:moveTo>
                  <a:pt x="0" y="4445"/>
                </a:moveTo>
                <a:lnTo>
                  <a:pt x="4191000" y="0"/>
                </a:lnTo>
              </a:path>
            </a:pathLst>
          </a:custGeom>
          <a:ln w="19050">
            <a:solidFill>
              <a:srgbClr val="00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927604" y="3125711"/>
            <a:ext cx="1153160" cy="825500"/>
            <a:chOff x="2927604" y="3125711"/>
            <a:chExt cx="1153160" cy="8255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7604" y="3125711"/>
              <a:ext cx="543318" cy="8115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7204" y="3139427"/>
              <a:ext cx="543318" cy="811542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804922" y="510616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384300" y="0"/>
                </a:lnTo>
                <a:lnTo>
                  <a:pt x="1409009" y="4992"/>
                </a:lnTo>
                <a:lnTo>
                  <a:pt x="1429194" y="18605"/>
                </a:lnTo>
                <a:lnTo>
                  <a:pt x="1442807" y="38790"/>
                </a:lnTo>
                <a:lnTo>
                  <a:pt x="1447800" y="63500"/>
                </a:lnTo>
                <a:lnTo>
                  <a:pt x="1447800" y="317500"/>
                </a:lnTo>
                <a:lnTo>
                  <a:pt x="1442807" y="342209"/>
                </a:lnTo>
                <a:lnTo>
                  <a:pt x="1429194" y="362394"/>
                </a:lnTo>
                <a:lnTo>
                  <a:pt x="1409009" y="376007"/>
                </a:lnTo>
                <a:lnTo>
                  <a:pt x="13843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65526" y="5048250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10</a:t>
            </a:r>
            <a:r>
              <a:rPr sz="2800" b="1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72510" y="5602223"/>
            <a:ext cx="904240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spc="-5" dirty="0">
                <a:latin typeface="Calibri"/>
                <a:cs typeface="Calibri"/>
              </a:rPr>
              <a:t>21→28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27650" y="2127250"/>
          <a:ext cx="3505200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800" baseline="-20833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7" baseline="-20833" dirty="0">
                          <a:latin typeface="Courier New"/>
                          <a:cs typeface="Courier New"/>
                        </a:rPr>
                        <a:t>1</a:t>
                      </a:r>
                      <a:endParaRPr sz="1800" baseline="-20833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7" baseline="-20833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 baseline="-20833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0.01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7" baseline="-20833" dirty="0">
                          <a:latin typeface="Courier New"/>
                          <a:cs typeface="Courier New"/>
                        </a:rPr>
                        <a:t>3</a:t>
                      </a:r>
                      <a:endParaRPr sz="1800" baseline="-20833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7" baseline="-20833" dirty="0">
                          <a:latin typeface="Courier New"/>
                          <a:cs typeface="Courier New"/>
                        </a:rPr>
                        <a:t>4</a:t>
                      </a:r>
                      <a:endParaRPr sz="1800" baseline="-20833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spc="-7" baseline="-20833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800" baseline="-20833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23240" y="1401826"/>
            <a:ext cx="2265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  <a:tab pos="1019175" algn="l"/>
              </a:tabLst>
            </a:pPr>
            <a:r>
              <a:rPr sz="3200" spc="5" dirty="0">
                <a:latin typeface="Courier New"/>
                <a:cs typeface="Courier New"/>
              </a:rPr>
              <a:t>P</a:t>
            </a:r>
            <a:r>
              <a:rPr sz="3150" spc="7" baseline="-21164" dirty="0">
                <a:latin typeface="Courier New"/>
                <a:cs typeface="Courier New"/>
              </a:rPr>
              <a:t>m	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5" dirty="0">
                <a:latin typeface="Courier New"/>
                <a:cs typeface="Courier New"/>
              </a:rPr>
              <a:t>0.1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6464680"/>
            <a:ext cx="6896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9/27/2022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055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Example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4: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sz="3200" spc="-5" dirty="0"/>
              <a:t>Drilling</a:t>
            </a:r>
            <a:r>
              <a:rPr sz="3200" spc="25" dirty="0"/>
              <a:t> </a:t>
            </a:r>
            <a:r>
              <a:rPr sz="3200" spc="-30" dirty="0"/>
              <a:t>for</a:t>
            </a:r>
            <a:r>
              <a:rPr sz="3200" spc="-20" dirty="0"/>
              <a:t> </a:t>
            </a:r>
            <a:r>
              <a:rPr sz="3200" spc="-5" dirty="0"/>
              <a:t>OIL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572375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87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Imagine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drill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oil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somewhere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along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dirty="0">
                <a:latin typeface="Calibri"/>
                <a:cs typeface="Calibri"/>
              </a:rPr>
              <a:t> 1-km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desert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road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Problem:</a:t>
            </a:r>
            <a:r>
              <a:rPr sz="3200" dirty="0">
                <a:latin typeface="Calibri"/>
                <a:cs typeface="Calibri"/>
              </a:rPr>
              <a:t> choose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road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produces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most</a:t>
            </a:r>
            <a:r>
              <a:rPr sz="3200" dirty="0">
                <a:latin typeface="Calibri"/>
                <a:cs typeface="Calibri"/>
              </a:rPr>
              <a:t> oil </a:t>
            </a:r>
            <a:r>
              <a:rPr sz="3200" spc="-5" dirty="0">
                <a:latin typeface="Calibri"/>
                <a:cs typeface="Calibri"/>
              </a:rPr>
              <a:t>per </a:t>
            </a:r>
            <a:r>
              <a:rPr sz="3200" spc="-20" dirty="0">
                <a:latin typeface="Calibri"/>
                <a:cs typeface="Calibri"/>
              </a:rPr>
              <a:t>day</a:t>
            </a:r>
            <a:endParaRPr sz="3200">
              <a:latin typeface="Calibri"/>
              <a:cs typeface="Calibri"/>
            </a:endParaRPr>
          </a:p>
          <a:p>
            <a:pPr marL="355600" marR="92456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Calibri"/>
                <a:cs typeface="Calibri"/>
              </a:rPr>
              <a:t>We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could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5" dirty="0">
                <a:latin typeface="Calibri"/>
                <a:cs typeface="Calibri"/>
              </a:rPr>
              <a:t>solution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position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road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70" dirty="0">
                <a:latin typeface="Calibri"/>
                <a:cs typeface="Calibri"/>
              </a:rPr>
              <a:t>Say,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between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[0..1000]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2457" y="415797"/>
            <a:ext cx="4876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Where</a:t>
            </a:r>
            <a:r>
              <a:rPr spc="-35" dirty="0"/>
              <a:t> </a:t>
            </a:r>
            <a:r>
              <a:rPr spc="-25" dirty="0"/>
              <a:t>to</a:t>
            </a:r>
            <a:r>
              <a:rPr spc="-20" dirty="0"/>
              <a:t> </a:t>
            </a:r>
            <a:r>
              <a:rPr spc="-5" dirty="0"/>
              <a:t>drill </a:t>
            </a:r>
            <a:r>
              <a:rPr spc="-35" dirty="0"/>
              <a:t>for</a:t>
            </a:r>
            <a:r>
              <a:rPr spc="-20" dirty="0"/>
              <a:t> </a:t>
            </a:r>
            <a:r>
              <a:rPr dirty="0"/>
              <a:t>oil?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56388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978" y="588639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8464" y="596259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500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006" y="5962599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4400" y="3809974"/>
            <a:ext cx="7620000" cy="1148080"/>
            <a:chOff x="914400" y="3809974"/>
            <a:chExt cx="7620000" cy="1148080"/>
          </a:xfrm>
        </p:grpSpPr>
        <p:sp>
          <p:nvSpPr>
            <p:cNvPr id="8" name="object 8"/>
            <p:cNvSpPr/>
            <p:nvPr/>
          </p:nvSpPr>
          <p:spPr>
            <a:xfrm>
              <a:off x="914400" y="4952999"/>
              <a:ext cx="7620000" cy="0"/>
            </a:xfrm>
            <a:custGeom>
              <a:avLst/>
              <a:gdLst/>
              <a:ahLst/>
              <a:cxnLst/>
              <a:rect l="l" t="t" r="r" b="b"/>
              <a:pathLst>
                <a:path w="7620000">
                  <a:moveTo>
                    <a:pt x="0" y="0"/>
                  </a:moveTo>
                  <a:lnTo>
                    <a:pt x="7620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3809974"/>
              <a:ext cx="889969" cy="11245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3809974"/>
              <a:ext cx="889969" cy="11245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80769" y="5123764"/>
            <a:ext cx="494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6464680"/>
            <a:ext cx="6896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9/27/2022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48476" y="3295015"/>
            <a:ext cx="147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Solution2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900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3541" y="3295015"/>
            <a:ext cx="147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Solution1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6464680"/>
            <a:ext cx="6896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9/27/2022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Drilling</a:t>
            </a:r>
            <a:r>
              <a:rPr spc="-25" dirty="0"/>
              <a:t> </a:t>
            </a:r>
            <a:r>
              <a:rPr spc="-35" dirty="0"/>
              <a:t>for</a:t>
            </a:r>
            <a:r>
              <a:rPr dirty="0"/>
              <a:t> </a:t>
            </a:r>
            <a:r>
              <a:rPr spc="-5" dirty="0"/>
              <a:t>Oil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785734" cy="38798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347345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possible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solutions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[0..1000]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search </a:t>
            </a:r>
            <a:r>
              <a:rPr sz="3200" i="1" spc="-10" dirty="0">
                <a:latin typeface="Calibri"/>
                <a:cs typeface="Calibri"/>
              </a:rPr>
              <a:t>space</a:t>
            </a:r>
            <a:r>
              <a:rPr sz="3200" i="1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i="1" spc="-30" dirty="0">
                <a:latin typeface="Calibri"/>
                <a:cs typeface="Calibri"/>
              </a:rPr>
              <a:t>state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space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it’s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just</a:t>
            </a:r>
            <a:r>
              <a:rPr sz="3200" dirty="0">
                <a:latin typeface="Calibri"/>
                <a:cs typeface="Calibri"/>
              </a:rPr>
              <a:t> one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could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numbers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symbols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Often </a:t>
            </a:r>
            <a:r>
              <a:rPr sz="3200" dirty="0">
                <a:latin typeface="Calibri"/>
                <a:cs typeface="Calibri"/>
              </a:rPr>
              <a:t>GA </a:t>
            </a:r>
            <a:r>
              <a:rPr sz="3200" spc="-10" dirty="0">
                <a:latin typeface="Calibri"/>
                <a:cs typeface="Calibri"/>
              </a:rPr>
              <a:t>codes </a:t>
            </a:r>
            <a:r>
              <a:rPr sz="3200" spc="-15" dirty="0">
                <a:latin typeface="Calibri"/>
                <a:cs typeface="Calibri"/>
              </a:rPr>
              <a:t>numbers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binary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producing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bit-string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solution</a:t>
            </a:r>
            <a:endParaRPr sz="3200">
              <a:latin typeface="Calibri"/>
              <a:cs typeface="Calibri"/>
            </a:endParaRPr>
          </a:p>
          <a:p>
            <a:pPr marL="355600" marR="383540" indent="-342900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our</a:t>
            </a:r>
            <a:r>
              <a:rPr sz="3200" spc="-15" dirty="0">
                <a:latin typeface="Calibri"/>
                <a:cs typeface="Calibri"/>
              </a:rPr>
              <a:t> example,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choose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bits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enough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0..1000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91667" y="6468262"/>
            <a:ext cx="687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0008" y="6468262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473" y="796797"/>
            <a:ext cx="538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Convert</a:t>
            </a:r>
            <a:r>
              <a:rPr spc="-10" dirty="0"/>
              <a:t> </a:t>
            </a:r>
            <a:r>
              <a:rPr spc="-30" dirty="0"/>
              <a:t>to</a:t>
            </a:r>
            <a:r>
              <a:rPr spc="-15" dirty="0"/>
              <a:t> </a:t>
            </a:r>
            <a:r>
              <a:rPr dirty="0"/>
              <a:t>binary</a:t>
            </a:r>
            <a:r>
              <a:rPr spc="-5" dirty="0"/>
              <a:t> </a:t>
            </a:r>
            <a:r>
              <a:rPr spc="-10" dirty="0"/>
              <a:t>string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587" y="1966912"/>
          <a:ext cx="885888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1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5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5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5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256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128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900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1023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84554" y="5200650"/>
            <a:ext cx="639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0" dirty="0">
                <a:latin typeface="Calibri"/>
                <a:cs typeface="Calibri"/>
              </a:rPr>
              <a:t>GA’s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encoded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sometimes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</a:t>
            </a:r>
            <a:r>
              <a:rPr sz="1800" i="1" spc="-5" dirty="0">
                <a:latin typeface="Calibri"/>
                <a:cs typeface="Calibri"/>
              </a:rPr>
              <a:t>genotypes” 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“</a:t>
            </a:r>
            <a:r>
              <a:rPr sz="1800" i="1" spc="-5" dirty="0">
                <a:latin typeface="Calibri"/>
                <a:cs typeface="Calibri"/>
              </a:rPr>
              <a:t>chromosomes”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and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 </a:t>
            </a:r>
            <a:r>
              <a:rPr sz="1800" i="1" spc="-5" dirty="0">
                <a:latin typeface="Calibri"/>
                <a:cs typeface="Calibri"/>
              </a:rPr>
              <a:t>individual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bits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are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sometimes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called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“genes”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497" y="311911"/>
            <a:ext cx="1938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Encoding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96085"/>
            <a:ext cx="760349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integer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cities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355600" marR="5080" indent="-70485">
              <a:lnSpc>
                <a:spcPts val="2590"/>
              </a:lnSpc>
              <a:spcBef>
                <a:spcPts val="615"/>
              </a:spcBef>
              <a:tabLst>
                <a:tab pos="1537335" algn="l"/>
                <a:tab pos="6579870" algn="l"/>
              </a:tabLst>
            </a:pPr>
            <a:r>
              <a:rPr sz="2400" dirty="0">
                <a:latin typeface="Calibri"/>
                <a:cs typeface="Calibri"/>
              </a:rPr>
              <a:t>Mum</a:t>
            </a:r>
            <a:r>
              <a:rPr sz="2400" spc="-5" dirty="0">
                <a:latin typeface="Calibri"/>
                <a:cs typeface="Calibri"/>
              </a:rPr>
              <a:t>bai</a:t>
            </a:r>
            <a:r>
              <a:rPr sz="2400" dirty="0">
                <a:latin typeface="Calibri"/>
                <a:cs typeface="Calibri"/>
              </a:rPr>
              <a:t>,	Nagpur , </a:t>
            </a:r>
            <a:r>
              <a:rPr sz="2400" spc="-5" dirty="0">
                <a:latin typeface="Calibri"/>
                <a:cs typeface="Calibri"/>
              </a:rPr>
              <a:t>Calcu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 Ban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alo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	</a:t>
            </a:r>
            <a:r>
              <a:rPr sz="2400" spc="-5" dirty="0">
                <a:latin typeface="Calibri"/>
                <a:cs typeface="Calibri"/>
              </a:rPr>
              <a:t>Ch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nnai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994" y="3501009"/>
            <a:ext cx="1265555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Mumbai </a:t>
            </a:r>
            <a:r>
              <a:rPr sz="24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Nagpur </a:t>
            </a:r>
            <a:r>
              <a:rPr sz="24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Calcutta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 Delhi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 Ban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alo</a:t>
            </a:r>
            <a:r>
              <a:rPr sz="2400" spc="-40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e  </a:t>
            </a:r>
            <a:r>
              <a:rPr sz="2400" spc="-5" dirty="0">
                <a:solidFill>
                  <a:srgbClr val="1F487C"/>
                </a:solidFill>
                <a:latin typeface="Calibri"/>
                <a:cs typeface="Calibri"/>
              </a:rPr>
              <a:t>Chennai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951" y="3501009"/>
            <a:ext cx="256540" cy="24403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4762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38955" y="372922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4384" y="413918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3528" y="4547615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199"/>
                </a:lnTo>
                <a:lnTo>
                  <a:pt x="368300" y="44449"/>
                </a:lnTo>
                <a:lnTo>
                  <a:pt x="317500" y="44449"/>
                </a:lnTo>
                <a:lnTo>
                  <a:pt x="317500" y="31749"/>
                </a:lnTo>
                <a:lnTo>
                  <a:pt x="368300" y="31749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04800" y="44449"/>
                </a:lnTo>
                <a:lnTo>
                  <a:pt x="304800" y="31749"/>
                </a:lnTo>
                <a:close/>
              </a:path>
              <a:path w="381000" h="76200">
                <a:moveTo>
                  <a:pt x="368300" y="31749"/>
                </a:moveTo>
                <a:lnTo>
                  <a:pt x="317500" y="31749"/>
                </a:lnTo>
                <a:lnTo>
                  <a:pt x="317500" y="44449"/>
                </a:lnTo>
                <a:lnTo>
                  <a:pt x="368300" y="44449"/>
                </a:lnTo>
                <a:lnTo>
                  <a:pt x="381000" y="38099"/>
                </a:lnTo>
                <a:lnTo>
                  <a:pt x="368300" y="317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2671" y="491947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8100" y="536752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7244" y="573481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91667" y="6468262"/>
            <a:ext cx="687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/2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0008" y="6468262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048" y="796797"/>
            <a:ext cx="4549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</a:t>
            </a:r>
            <a:r>
              <a:rPr spc="-75" dirty="0"/>
              <a:t> </a:t>
            </a:r>
            <a:r>
              <a:rPr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797433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Reaching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location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maximum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amount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oil per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sample.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326" y="301497"/>
            <a:ext cx="3161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Drilling</a:t>
            </a:r>
            <a:r>
              <a:rPr spc="-25" dirty="0"/>
              <a:t> </a:t>
            </a:r>
            <a:r>
              <a:rPr spc="-35" dirty="0"/>
              <a:t>for</a:t>
            </a:r>
            <a:r>
              <a:rPr spc="-45" dirty="0"/>
              <a:t> </a:t>
            </a:r>
            <a:r>
              <a:rPr spc="-5" dirty="0"/>
              <a:t>Oil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673" y="30664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5006" y="3142615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904975"/>
            <a:ext cx="7620000" cy="1148080"/>
            <a:chOff x="609600" y="1904975"/>
            <a:chExt cx="7620000" cy="1148080"/>
          </a:xfrm>
        </p:grpSpPr>
        <p:sp>
          <p:nvSpPr>
            <p:cNvPr id="6" name="object 6"/>
            <p:cNvSpPr/>
            <p:nvPr/>
          </p:nvSpPr>
          <p:spPr>
            <a:xfrm>
              <a:off x="609600" y="3047999"/>
              <a:ext cx="7620000" cy="0"/>
            </a:xfrm>
            <a:custGeom>
              <a:avLst/>
              <a:gdLst/>
              <a:ahLst/>
              <a:cxnLst/>
              <a:rect l="l" t="t" r="r" b="b"/>
              <a:pathLst>
                <a:path w="7620000">
                  <a:moveTo>
                    <a:pt x="0" y="0"/>
                  </a:moveTo>
                  <a:lnTo>
                    <a:pt x="7620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0" y="1904975"/>
              <a:ext cx="889969" cy="112459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800" y="1904975"/>
              <a:ext cx="889969" cy="11245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42594" y="2685415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8741" y="1161034"/>
            <a:ext cx="6150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0100" algn="l"/>
              </a:tabLst>
            </a:pPr>
            <a:r>
              <a:rPr sz="1800" spc="-10" dirty="0">
                <a:latin typeface="Calibri"/>
                <a:cs typeface="Calibri"/>
              </a:rPr>
              <a:t>Solution1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	</a:t>
            </a:r>
            <a:r>
              <a:rPr sz="1800" spc="-10" dirty="0">
                <a:latin typeface="Calibri"/>
                <a:cs typeface="Calibri"/>
              </a:rPr>
              <a:t>Solution2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900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(1110000100)</a:t>
            </a:r>
            <a:endParaRPr sz="18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(0100101100)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7700" y="4114800"/>
            <a:ext cx="7658100" cy="2171700"/>
          </a:xfrm>
          <a:custGeom>
            <a:avLst/>
            <a:gdLst/>
            <a:ahLst/>
            <a:cxnLst/>
            <a:rect l="l" t="t" r="r" b="b"/>
            <a:pathLst>
              <a:path w="7658100" h="2171700">
                <a:moveTo>
                  <a:pt x="7658100" y="2133600"/>
                </a:moveTo>
                <a:lnTo>
                  <a:pt x="7645400" y="2127250"/>
                </a:lnTo>
                <a:lnTo>
                  <a:pt x="7581900" y="2095500"/>
                </a:lnTo>
                <a:lnTo>
                  <a:pt x="7581900" y="2127250"/>
                </a:lnTo>
                <a:lnTo>
                  <a:pt x="44450" y="212725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2133600"/>
                </a:lnTo>
                <a:lnTo>
                  <a:pt x="38100" y="2133600"/>
                </a:lnTo>
                <a:lnTo>
                  <a:pt x="38100" y="2139950"/>
                </a:lnTo>
                <a:lnTo>
                  <a:pt x="7581900" y="2139950"/>
                </a:lnTo>
                <a:lnTo>
                  <a:pt x="7581900" y="2171700"/>
                </a:lnTo>
                <a:lnTo>
                  <a:pt x="7645400" y="2139950"/>
                </a:lnTo>
                <a:lnTo>
                  <a:pt x="7658100" y="213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3529" y="5041210"/>
            <a:ext cx="254000" cy="4343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1553" y="6191199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124200"/>
            <a:ext cx="9144000" cy="3035935"/>
            <a:chOff x="0" y="3124200"/>
            <a:chExt cx="9144000" cy="3035935"/>
          </a:xfrm>
        </p:grpSpPr>
        <p:sp>
          <p:nvSpPr>
            <p:cNvPr id="15" name="object 15"/>
            <p:cNvSpPr/>
            <p:nvPr/>
          </p:nvSpPr>
          <p:spPr>
            <a:xfrm>
              <a:off x="685800" y="4252437"/>
              <a:ext cx="8173720" cy="1903095"/>
            </a:xfrm>
            <a:custGeom>
              <a:avLst/>
              <a:gdLst/>
              <a:ahLst/>
              <a:cxnLst/>
              <a:rect l="l" t="t" r="r" b="b"/>
              <a:pathLst>
                <a:path w="8173720" h="1903095">
                  <a:moveTo>
                    <a:pt x="0" y="1767311"/>
                  </a:moveTo>
                  <a:lnTo>
                    <a:pt x="49002" y="1765688"/>
                  </a:lnTo>
                  <a:lnTo>
                    <a:pt x="98004" y="1763866"/>
                  </a:lnTo>
                  <a:lnTo>
                    <a:pt x="147006" y="1761648"/>
                  </a:lnTo>
                  <a:lnTo>
                    <a:pt x="196008" y="1758835"/>
                  </a:lnTo>
                  <a:lnTo>
                    <a:pt x="245009" y="1755229"/>
                  </a:lnTo>
                  <a:lnTo>
                    <a:pt x="294009" y="1750630"/>
                  </a:lnTo>
                  <a:lnTo>
                    <a:pt x="343010" y="1744840"/>
                  </a:lnTo>
                  <a:lnTo>
                    <a:pt x="392010" y="1737662"/>
                  </a:lnTo>
                  <a:lnTo>
                    <a:pt x="441010" y="1728896"/>
                  </a:lnTo>
                  <a:lnTo>
                    <a:pt x="490010" y="1718343"/>
                  </a:lnTo>
                  <a:lnTo>
                    <a:pt x="539010" y="1705806"/>
                  </a:lnTo>
                  <a:lnTo>
                    <a:pt x="588010" y="1691086"/>
                  </a:lnTo>
                  <a:lnTo>
                    <a:pt x="633433" y="1675752"/>
                  </a:lnTo>
                  <a:lnTo>
                    <a:pt x="679194" y="1659066"/>
                  </a:lnTo>
                  <a:lnTo>
                    <a:pt x="725190" y="1641026"/>
                  </a:lnTo>
                  <a:lnTo>
                    <a:pt x="771323" y="1621634"/>
                  </a:lnTo>
                  <a:lnTo>
                    <a:pt x="817490" y="1600888"/>
                  </a:lnTo>
                  <a:lnTo>
                    <a:pt x="863592" y="1578789"/>
                  </a:lnTo>
                  <a:lnTo>
                    <a:pt x="909527" y="1555337"/>
                  </a:lnTo>
                  <a:lnTo>
                    <a:pt x="955196" y="1530532"/>
                  </a:lnTo>
                  <a:lnTo>
                    <a:pt x="1000498" y="1504374"/>
                  </a:lnTo>
                  <a:lnTo>
                    <a:pt x="1045331" y="1476862"/>
                  </a:lnTo>
                  <a:lnTo>
                    <a:pt x="1089597" y="1447998"/>
                  </a:lnTo>
                  <a:lnTo>
                    <a:pt x="1133193" y="1417780"/>
                  </a:lnTo>
                  <a:lnTo>
                    <a:pt x="1176020" y="1386210"/>
                  </a:lnTo>
                  <a:lnTo>
                    <a:pt x="1212914" y="1355868"/>
                  </a:lnTo>
                  <a:lnTo>
                    <a:pt x="1250004" y="1321256"/>
                  </a:lnTo>
                  <a:lnTo>
                    <a:pt x="1287158" y="1283186"/>
                  </a:lnTo>
                  <a:lnTo>
                    <a:pt x="1324246" y="1242473"/>
                  </a:lnTo>
                  <a:lnTo>
                    <a:pt x="1361138" y="1199928"/>
                  </a:lnTo>
                  <a:lnTo>
                    <a:pt x="1397705" y="1156366"/>
                  </a:lnTo>
                  <a:lnTo>
                    <a:pt x="1433814" y="1112599"/>
                  </a:lnTo>
                  <a:lnTo>
                    <a:pt x="1469337" y="1069442"/>
                  </a:lnTo>
                  <a:lnTo>
                    <a:pt x="1504143" y="1027706"/>
                  </a:lnTo>
                  <a:lnTo>
                    <a:pt x="1538101" y="988207"/>
                  </a:lnTo>
                  <a:lnTo>
                    <a:pt x="1571082" y="951756"/>
                  </a:lnTo>
                  <a:lnTo>
                    <a:pt x="1602955" y="919167"/>
                  </a:lnTo>
                  <a:lnTo>
                    <a:pt x="1633590" y="891254"/>
                  </a:lnTo>
                  <a:lnTo>
                    <a:pt x="1690624" y="852708"/>
                  </a:lnTo>
                  <a:lnTo>
                    <a:pt x="1730952" y="838283"/>
                  </a:lnTo>
                  <a:lnTo>
                    <a:pt x="1763719" y="836088"/>
                  </a:lnTo>
                  <a:lnTo>
                    <a:pt x="1791344" y="844241"/>
                  </a:lnTo>
                  <a:lnTo>
                    <a:pt x="1816247" y="860861"/>
                  </a:lnTo>
                  <a:lnTo>
                    <a:pt x="1840848" y="884066"/>
                  </a:lnTo>
                  <a:lnTo>
                    <a:pt x="1867567" y="911975"/>
                  </a:lnTo>
                  <a:lnTo>
                    <a:pt x="1898824" y="942706"/>
                  </a:lnTo>
                  <a:lnTo>
                    <a:pt x="1937038" y="974377"/>
                  </a:lnTo>
                  <a:lnTo>
                    <a:pt x="1984629" y="1005108"/>
                  </a:lnTo>
                  <a:lnTo>
                    <a:pt x="2013966" y="1023178"/>
                  </a:lnTo>
                  <a:lnTo>
                    <a:pt x="2045622" y="1045516"/>
                  </a:lnTo>
                  <a:lnTo>
                    <a:pt x="2079370" y="1071376"/>
                  </a:lnTo>
                  <a:lnTo>
                    <a:pt x="2114988" y="1100013"/>
                  </a:lnTo>
                  <a:lnTo>
                    <a:pt x="2152250" y="1130684"/>
                  </a:lnTo>
                  <a:lnTo>
                    <a:pt x="2190932" y="1162643"/>
                  </a:lnTo>
                  <a:lnTo>
                    <a:pt x="2230811" y="1195145"/>
                  </a:lnTo>
                  <a:lnTo>
                    <a:pt x="2271662" y="1227446"/>
                  </a:lnTo>
                  <a:lnTo>
                    <a:pt x="2313260" y="1258801"/>
                  </a:lnTo>
                  <a:lnTo>
                    <a:pt x="2355381" y="1288465"/>
                  </a:lnTo>
                  <a:lnTo>
                    <a:pt x="2397802" y="1315694"/>
                  </a:lnTo>
                  <a:lnTo>
                    <a:pt x="2440297" y="1339742"/>
                  </a:lnTo>
                  <a:lnTo>
                    <a:pt x="2482642" y="1359865"/>
                  </a:lnTo>
                  <a:lnTo>
                    <a:pt x="2524614" y="1375318"/>
                  </a:lnTo>
                  <a:lnTo>
                    <a:pt x="2565988" y="1385356"/>
                  </a:lnTo>
                  <a:lnTo>
                    <a:pt x="2606540" y="1389235"/>
                  </a:lnTo>
                  <a:lnTo>
                    <a:pt x="2646045" y="1386210"/>
                  </a:lnTo>
                  <a:lnTo>
                    <a:pt x="2715703" y="1364529"/>
                  </a:lnTo>
                  <a:lnTo>
                    <a:pt x="2750530" y="1347004"/>
                  </a:lnTo>
                  <a:lnTo>
                    <a:pt x="2785354" y="1325513"/>
                  </a:lnTo>
                  <a:lnTo>
                    <a:pt x="2820178" y="1300422"/>
                  </a:lnTo>
                  <a:lnTo>
                    <a:pt x="2854999" y="1272097"/>
                  </a:lnTo>
                  <a:lnTo>
                    <a:pt x="2889819" y="1240905"/>
                  </a:lnTo>
                  <a:lnTo>
                    <a:pt x="2924638" y="1207214"/>
                  </a:lnTo>
                  <a:lnTo>
                    <a:pt x="2959455" y="1171389"/>
                  </a:lnTo>
                  <a:lnTo>
                    <a:pt x="2994272" y="1133798"/>
                  </a:lnTo>
                  <a:lnTo>
                    <a:pt x="3029087" y="1094808"/>
                  </a:lnTo>
                  <a:lnTo>
                    <a:pt x="3063902" y="1054784"/>
                  </a:lnTo>
                  <a:lnTo>
                    <a:pt x="3098715" y="1014095"/>
                  </a:lnTo>
                  <a:lnTo>
                    <a:pt x="3133528" y="973106"/>
                  </a:lnTo>
                  <a:lnTo>
                    <a:pt x="3168341" y="932184"/>
                  </a:lnTo>
                  <a:lnTo>
                    <a:pt x="3203153" y="891697"/>
                  </a:lnTo>
                  <a:lnTo>
                    <a:pt x="3237965" y="852011"/>
                  </a:lnTo>
                  <a:lnTo>
                    <a:pt x="3272776" y="813492"/>
                  </a:lnTo>
                  <a:lnTo>
                    <a:pt x="3307588" y="776508"/>
                  </a:lnTo>
                  <a:lnTo>
                    <a:pt x="3337161" y="743883"/>
                  </a:lnTo>
                  <a:lnTo>
                    <a:pt x="3365816" y="708632"/>
                  </a:lnTo>
                  <a:lnTo>
                    <a:pt x="3393696" y="671120"/>
                  </a:lnTo>
                  <a:lnTo>
                    <a:pt x="3420946" y="631711"/>
                  </a:lnTo>
                  <a:lnTo>
                    <a:pt x="3447713" y="590771"/>
                  </a:lnTo>
                  <a:lnTo>
                    <a:pt x="3474140" y="548665"/>
                  </a:lnTo>
                  <a:lnTo>
                    <a:pt x="3500373" y="505759"/>
                  </a:lnTo>
                  <a:lnTo>
                    <a:pt x="3526556" y="462416"/>
                  </a:lnTo>
                  <a:lnTo>
                    <a:pt x="3552835" y="419002"/>
                  </a:lnTo>
                  <a:lnTo>
                    <a:pt x="3579355" y="375882"/>
                  </a:lnTo>
                  <a:lnTo>
                    <a:pt x="3606260" y="333421"/>
                  </a:lnTo>
                  <a:lnTo>
                    <a:pt x="3633695" y="291984"/>
                  </a:lnTo>
                  <a:lnTo>
                    <a:pt x="3661807" y="251937"/>
                  </a:lnTo>
                  <a:lnTo>
                    <a:pt x="3690738" y="213643"/>
                  </a:lnTo>
                  <a:lnTo>
                    <a:pt x="3720636" y="177469"/>
                  </a:lnTo>
                  <a:lnTo>
                    <a:pt x="3751644" y="143780"/>
                  </a:lnTo>
                  <a:lnTo>
                    <a:pt x="3783907" y="112939"/>
                  </a:lnTo>
                  <a:lnTo>
                    <a:pt x="3817571" y="85313"/>
                  </a:lnTo>
                  <a:lnTo>
                    <a:pt x="3852780" y="61267"/>
                  </a:lnTo>
                  <a:lnTo>
                    <a:pt x="3889680" y="41165"/>
                  </a:lnTo>
                  <a:lnTo>
                    <a:pt x="3928415" y="25372"/>
                  </a:lnTo>
                  <a:lnTo>
                    <a:pt x="3969130" y="14254"/>
                  </a:lnTo>
                  <a:lnTo>
                    <a:pt x="4044553" y="3398"/>
                  </a:lnTo>
                  <a:lnTo>
                    <a:pt x="4085513" y="780"/>
                  </a:lnTo>
                  <a:lnTo>
                    <a:pt x="4128371" y="0"/>
                  </a:lnTo>
                  <a:lnTo>
                    <a:pt x="4172926" y="1032"/>
                  </a:lnTo>
                  <a:lnTo>
                    <a:pt x="4218978" y="3850"/>
                  </a:lnTo>
                  <a:lnTo>
                    <a:pt x="4266325" y="8430"/>
                  </a:lnTo>
                  <a:lnTo>
                    <a:pt x="4314768" y="14743"/>
                  </a:lnTo>
                  <a:lnTo>
                    <a:pt x="4364104" y="22765"/>
                  </a:lnTo>
                  <a:lnTo>
                    <a:pt x="4414135" y="32470"/>
                  </a:lnTo>
                  <a:lnTo>
                    <a:pt x="4464658" y="43831"/>
                  </a:lnTo>
                  <a:lnTo>
                    <a:pt x="4515473" y="56823"/>
                  </a:lnTo>
                  <a:lnTo>
                    <a:pt x="4566380" y="71420"/>
                  </a:lnTo>
                  <a:lnTo>
                    <a:pt x="4617177" y="87595"/>
                  </a:lnTo>
                  <a:lnTo>
                    <a:pt x="4667664" y="105323"/>
                  </a:lnTo>
                  <a:lnTo>
                    <a:pt x="4717641" y="124578"/>
                  </a:lnTo>
                  <a:lnTo>
                    <a:pt x="4766906" y="145333"/>
                  </a:lnTo>
                  <a:lnTo>
                    <a:pt x="4815258" y="167563"/>
                  </a:lnTo>
                  <a:lnTo>
                    <a:pt x="4862498" y="191242"/>
                  </a:lnTo>
                  <a:lnTo>
                    <a:pt x="4908424" y="216344"/>
                  </a:lnTo>
                  <a:lnTo>
                    <a:pt x="4952836" y="242843"/>
                  </a:lnTo>
                  <a:lnTo>
                    <a:pt x="4995532" y="270713"/>
                  </a:lnTo>
                  <a:lnTo>
                    <a:pt x="5036312" y="299927"/>
                  </a:lnTo>
                  <a:lnTo>
                    <a:pt x="5074976" y="330461"/>
                  </a:lnTo>
                  <a:lnTo>
                    <a:pt x="5111322" y="362287"/>
                  </a:lnTo>
                  <a:lnTo>
                    <a:pt x="5145151" y="395381"/>
                  </a:lnTo>
                  <a:lnTo>
                    <a:pt x="5171708" y="425354"/>
                  </a:lnTo>
                  <a:lnTo>
                    <a:pt x="5196887" y="458580"/>
                  </a:lnTo>
                  <a:lnTo>
                    <a:pt x="5220760" y="494821"/>
                  </a:lnTo>
                  <a:lnTo>
                    <a:pt x="5243402" y="533838"/>
                  </a:lnTo>
                  <a:lnTo>
                    <a:pt x="5264886" y="575394"/>
                  </a:lnTo>
                  <a:lnTo>
                    <a:pt x="5285287" y="619250"/>
                  </a:lnTo>
                  <a:lnTo>
                    <a:pt x="5304679" y="665169"/>
                  </a:lnTo>
                  <a:lnTo>
                    <a:pt x="5323135" y="712913"/>
                  </a:lnTo>
                  <a:lnTo>
                    <a:pt x="5340730" y="762244"/>
                  </a:lnTo>
                  <a:lnTo>
                    <a:pt x="5357538" y="812923"/>
                  </a:lnTo>
                  <a:lnTo>
                    <a:pt x="5373633" y="864713"/>
                  </a:lnTo>
                  <a:lnTo>
                    <a:pt x="5389089" y="917376"/>
                  </a:lnTo>
                  <a:lnTo>
                    <a:pt x="5403979" y="970674"/>
                  </a:lnTo>
                  <a:lnTo>
                    <a:pt x="5418379" y="1024369"/>
                  </a:lnTo>
                  <a:lnTo>
                    <a:pt x="5432361" y="1078223"/>
                  </a:lnTo>
                  <a:lnTo>
                    <a:pt x="5446000" y="1131997"/>
                  </a:lnTo>
                  <a:lnTo>
                    <a:pt x="5459370" y="1185455"/>
                  </a:lnTo>
                  <a:lnTo>
                    <a:pt x="5472546" y="1238358"/>
                  </a:lnTo>
                  <a:lnTo>
                    <a:pt x="5485600" y="1290467"/>
                  </a:lnTo>
                  <a:lnTo>
                    <a:pt x="5498607" y="1341546"/>
                  </a:lnTo>
                  <a:lnTo>
                    <a:pt x="5511641" y="1391356"/>
                  </a:lnTo>
                  <a:lnTo>
                    <a:pt x="5524776" y="1439659"/>
                  </a:lnTo>
                  <a:lnTo>
                    <a:pt x="5538086" y="1486217"/>
                  </a:lnTo>
                  <a:lnTo>
                    <a:pt x="5551646" y="1530793"/>
                  </a:lnTo>
                  <a:lnTo>
                    <a:pt x="5565528" y="1573147"/>
                  </a:lnTo>
                  <a:lnTo>
                    <a:pt x="5579808" y="1613043"/>
                  </a:lnTo>
                  <a:lnTo>
                    <a:pt x="5594559" y="1650242"/>
                  </a:lnTo>
                  <a:lnTo>
                    <a:pt x="5625770" y="1715598"/>
                  </a:lnTo>
                  <a:lnTo>
                    <a:pt x="5659755" y="1767311"/>
                  </a:lnTo>
                  <a:lnTo>
                    <a:pt x="5696954" y="1808728"/>
                  </a:lnTo>
                  <a:lnTo>
                    <a:pt x="5735007" y="1841879"/>
                  </a:lnTo>
                  <a:lnTo>
                    <a:pt x="5773784" y="1867308"/>
                  </a:lnTo>
                  <a:lnTo>
                    <a:pt x="5813153" y="1885554"/>
                  </a:lnTo>
                  <a:lnTo>
                    <a:pt x="5852983" y="1897162"/>
                  </a:lnTo>
                  <a:lnTo>
                    <a:pt x="5893142" y="1902672"/>
                  </a:lnTo>
                  <a:lnTo>
                    <a:pt x="5933500" y="1902626"/>
                  </a:lnTo>
                  <a:lnTo>
                    <a:pt x="5973925" y="1897568"/>
                  </a:lnTo>
                  <a:lnTo>
                    <a:pt x="6014286" y="1888038"/>
                  </a:lnTo>
                  <a:lnTo>
                    <a:pt x="6054452" y="1874578"/>
                  </a:lnTo>
                  <a:lnTo>
                    <a:pt x="6094291" y="1857732"/>
                  </a:lnTo>
                  <a:lnTo>
                    <a:pt x="6133674" y="1838039"/>
                  </a:lnTo>
                  <a:lnTo>
                    <a:pt x="6172468" y="1816044"/>
                  </a:lnTo>
                  <a:lnTo>
                    <a:pt x="6210541" y="1792287"/>
                  </a:lnTo>
                  <a:lnTo>
                    <a:pt x="6247765" y="1767311"/>
                  </a:lnTo>
                  <a:lnTo>
                    <a:pt x="6303567" y="1716547"/>
                  </a:lnTo>
                  <a:lnTo>
                    <a:pt x="6330037" y="1684030"/>
                  </a:lnTo>
                  <a:lnTo>
                    <a:pt x="6355767" y="1647513"/>
                  </a:lnTo>
                  <a:lnTo>
                    <a:pt x="6380917" y="1607561"/>
                  </a:lnTo>
                  <a:lnTo>
                    <a:pt x="6405650" y="1564743"/>
                  </a:lnTo>
                  <a:lnTo>
                    <a:pt x="6430125" y="1519624"/>
                  </a:lnTo>
                  <a:lnTo>
                    <a:pt x="6454503" y="1472771"/>
                  </a:lnTo>
                  <a:lnTo>
                    <a:pt x="6478944" y="1424753"/>
                  </a:lnTo>
                  <a:lnTo>
                    <a:pt x="6503611" y="1376134"/>
                  </a:lnTo>
                  <a:lnTo>
                    <a:pt x="6528663" y="1327483"/>
                  </a:lnTo>
                  <a:lnTo>
                    <a:pt x="6554260" y="1279365"/>
                  </a:lnTo>
                  <a:lnTo>
                    <a:pt x="6580565" y="1232348"/>
                  </a:lnTo>
                  <a:lnTo>
                    <a:pt x="6607738" y="1186999"/>
                  </a:lnTo>
                  <a:lnTo>
                    <a:pt x="6635939" y="1143885"/>
                  </a:lnTo>
                  <a:lnTo>
                    <a:pt x="6665329" y="1103572"/>
                  </a:lnTo>
                  <a:lnTo>
                    <a:pt x="6696069" y="1066626"/>
                  </a:lnTo>
                  <a:lnTo>
                    <a:pt x="6728319" y="1033616"/>
                  </a:lnTo>
                  <a:lnTo>
                    <a:pt x="6762242" y="1005108"/>
                  </a:lnTo>
                  <a:lnTo>
                    <a:pt x="6803213" y="977392"/>
                  </a:lnTo>
                  <a:lnTo>
                    <a:pt x="6847925" y="952390"/>
                  </a:lnTo>
                  <a:lnTo>
                    <a:pt x="6895795" y="929916"/>
                  </a:lnTo>
                  <a:lnTo>
                    <a:pt x="6946238" y="909784"/>
                  </a:lnTo>
                  <a:lnTo>
                    <a:pt x="6998672" y="891808"/>
                  </a:lnTo>
                  <a:lnTo>
                    <a:pt x="7052512" y="875802"/>
                  </a:lnTo>
                  <a:lnTo>
                    <a:pt x="7107175" y="861580"/>
                  </a:lnTo>
                  <a:lnTo>
                    <a:pt x="7162079" y="848955"/>
                  </a:lnTo>
                  <a:lnTo>
                    <a:pt x="7216638" y="837741"/>
                  </a:lnTo>
                  <a:lnTo>
                    <a:pt x="7270270" y="827753"/>
                  </a:lnTo>
                  <a:lnTo>
                    <a:pt x="7322392" y="818803"/>
                  </a:lnTo>
                  <a:lnTo>
                    <a:pt x="7372420" y="810707"/>
                  </a:lnTo>
                  <a:lnTo>
                    <a:pt x="7419770" y="803278"/>
                  </a:lnTo>
                  <a:lnTo>
                    <a:pt x="7463858" y="796330"/>
                  </a:lnTo>
                  <a:lnTo>
                    <a:pt x="7504103" y="789676"/>
                  </a:lnTo>
                  <a:lnTo>
                    <a:pt x="7539919" y="783131"/>
                  </a:lnTo>
                  <a:lnTo>
                    <a:pt x="7570724" y="776508"/>
                  </a:lnTo>
                  <a:lnTo>
                    <a:pt x="7633511" y="763279"/>
                  </a:lnTo>
                  <a:lnTo>
                    <a:pt x="7668739" y="759575"/>
                  </a:lnTo>
                  <a:lnTo>
                    <a:pt x="7685595" y="762221"/>
                  </a:lnTo>
                  <a:lnTo>
                    <a:pt x="7693264" y="768041"/>
                  </a:lnTo>
                  <a:lnTo>
                    <a:pt x="7700934" y="773862"/>
                  </a:lnTo>
                  <a:lnTo>
                    <a:pt x="7717790" y="776508"/>
                  </a:lnTo>
                  <a:lnTo>
                    <a:pt x="7754554" y="776508"/>
                  </a:lnTo>
                  <a:lnTo>
                    <a:pt x="7791307" y="776508"/>
                  </a:lnTo>
                  <a:lnTo>
                    <a:pt x="7828035" y="776508"/>
                  </a:lnTo>
                  <a:lnTo>
                    <a:pt x="7864729" y="776508"/>
                  </a:lnTo>
                  <a:lnTo>
                    <a:pt x="7903227" y="780080"/>
                  </a:lnTo>
                  <a:lnTo>
                    <a:pt x="7942881" y="786033"/>
                  </a:lnTo>
                  <a:lnTo>
                    <a:pt x="7980225" y="787224"/>
                  </a:lnTo>
                  <a:lnTo>
                    <a:pt x="8011795" y="776508"/>
                  </a:lnTo>
                  <a:lnTo>
                    <a:pt x="8014430" y="776372"/>
                  </a:lnTo>
                  <a:lnTo>
                    <a:pt x="8035183" y="814296"/>
                  </a:lnTo>
                  <a:lnTo>
                    <a:pt x="8052242" y="860799"/>
                  </a:lnTo>
                  <a:lnTo>
                    <a:pt x="8064862" y="898393"/>
                  </a:lnTo>
                  <a:lnTo>
                    <a:pt x="8078103" y="939410"/>
                  </a:lnTo>
                  <a:lnTo>
                    <a:pt x="8091642" y="982265"/>
                  </a:lnTo>
                  <a:lnTo>
                    <a:pt x="8105155" y="1025373"/>
                  </a:lnTo>
                  <a:lnTo>
                    <a:pt x="8111802" y="1046525"/>
                  </a:lnTo>
                  <a:lnTo>
                    <a:pt x="8124673" y="1087038"/>
                  </a:lnTo>
                  <a:lnTo>
                    <a:pt x="8136712" y="1123838"/>
                  </a:lnTo>
                  <a:lnTo>
                    <a:pt x="8152505" y="1168609"/>
                  </a:lnTo>
                  <a:lnTo>
                    <a:pt x="8170091" y="1202205"/>
                  </a:lnTo>
                  <a:lnTo>
                    <a:pt x="8171935" y="1200987"/>
                  </a:lnTo>
                  <a:lnTo>
                    <a:pt x="8173127" y="1196660"/>
                  </a:lnTo>
                  <a:lnTo>
                    <a:pt x="8173627" y="1189027"/>
                  </a:lnTo>
                  <a:lnTo>
                    <a:pt x="8173394" y="1177889"/>
                  </a:lnTo>
                  <a:lnTo>
                    <a:pt x="8167895" y="1121465"/>
                  </a:lnTo>
                  <a:lnTo>
                    <a:pt x="8159826" y="1062691"/>
                  </a:lnTo>
                  <a:lnTo>
                    <a:pt x="8147858" y="985142"/>
                  </a:lnTo>
                  <a:lnTo>
                    <a:pt x="8140310" y="938831"/>
                  </a:lnTo>
                  <a:lnTo>
                    <a:pt x="8131667" y="887231"/>
                  </a:lnTo>
                  <a:lnTo>
                    <a:pt x="8121887" y="830144"/>
                  </a:lnTo>
                  <a:lnTo>
                    <a:pt x="8110931" y="767372"/>
                  </a:lnTo>
                  <a:lnTo>
                    <a:pt x="8098758" y="698717"/>
                  </a:lnTo>
                  <a:lnTo>
                    <a:pt x="8085328" y="62398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58200" y="4648200"/>
              <a:ext cx="533400" cy="1066800"/>
            </a:xfrm>
            <a:custGeom>
              <a:avLst/>
              <a:gdLst/>
              <a:ahLst/>
              <a:cxnLst/>
              <a:rect l="l" t="t" r="r" b="b"/>
              <a:pathLst>
                <a:path w="533400" h="1066800">
                  <a:moveTo>
                    <a:pt x="5334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533400" y="1066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810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57500" y="3124199"/>
              <a:ext cx="3962400" cy="2971800"/>
            </a:xfrm>
            <a:custGeom>
              <a:avLst/>
              <a:gdLst/>
              <a:ahLst/>
              <a:cxnLst/>
              <a:rect l="l" t="t" r="r" b="b"/>
              <a:pathLst>
                <a:path w="3962400" h="2971800">
                  <a:moveTo>
                    <a:pt x="76200" y="2133600"/>
                  </a:moveTo>
                  <a:lnTo>
                    <a:pt x="44450" y="2133600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133600"/>
                  </a:lnTo>
                  <a:lnTo>
                    <a:pt x="0" y="2133600"/>
                  </a:lnTo>
                  <a:lnTo>
                    <a:pt x="38100" y="2209800"/>
                  </a:lnTo>
                  <a:lnTo>
                    <a:pt x="69850" y="2146300"/>
                  </a:lnTo>
                  <a:lnTo>
                    <a:pt x="76200" y="2133600"/>
                  </a:lnTo>
                  <a:close/>
                </a:path>
                <a:path w="3962400" h="2971800">
                  <a:moveTo>
                    <a:pt x="3962400" y="2895600"/>
                  </a:moveTo>
                  <a:lnTo>
                    <a:pt x="3930650" y="2895600"/>
                  </a:lnTo>
                  <a:lnTo>
                    <a:pt x="3930650" y="0"/>
                  </a:lnTo>
                  <a:lnTo>
                    <a:pt x="3917950" y="0"/>
                  </a:lnTo>
                  <a:lnTo>
                    <a:pt x="3917950" y="2895600"/>
                  </a:lnTo>
                  <a:lnTo>
                    <a:pt x="3886200" y="2895600"/>
                  </a:lnTo>
                  <a:lnTo>
                    <a:pt x="3924300" y="2971800"/>
                  </a:lnTo>
                  <a:lnTo>
                    <a:pt x="3956050" y="2908300"/>
                  </a:lnTo>
                  <a:lnTo>
                    <a:pt x="3962400" y="2895600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85922" y="5047564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6666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901942" y="542919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6666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326" y="301497"/>
            <a:ext cx="3161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Drilling</a:t>
            </a:r>
            <a:r>
              <a:rPr spc="-25" dirty="0"/>
              <a:t> </a:t>
            </a:r>
            <a:r>
              <a:rPr spc="-35" dirty="0"/>
              <a:t>for</a:t>
            </a:r>
            <a:r>
              <a:rPr spc="-45" dirty="0"/>
              <a:t> </a:t>
            </a:r>
            <a:r>
              <a:rPr spc="-5" dirty="0"/>
              <a:t>Oil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673" y="30664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95006" y="3142615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904975"/>
            <a:ext cx="7620000" cy="1148080"/>
            <a:chOff x="609600" y="1904975"/>
            <a:chExt cx="7620000" cy="1148080"/>
          </a:xfrm>
        </p:grpSpPr>
        <p:sp>
          <p:nvSpPr>
            <p:cNvPr id="6" name="object 6"/>
            <p:cNvSpPr/>
            <p:nvPr/>
          </p:nvSpPr>
          <p:spPr>
            <a:xfrm>
              <a:off x="609600" y="3047999"/>
              <a:ext cx="7620000" cy="0"/>
            </a:xfrm>
            <a:custGeom>
              <a:avLst/>
              <a:gdLst/>
              <a:ahLst/>
              <a:cxnLst/>
              <a:rect l="l" t="t" r="r" b="b"/>
              <a:pathLst>
                <a:path w="7620000">
                  <a:moveTo>
                    <a:pt x="0" y="0"/>
                  </a:moveTo>
                  <a:lnTo>
                    <a:pt x="7620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0" y="1904975"/>
              <a:ext cx="889969" cy="11245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2594" y="2685415"/>
            <a:ext cx="49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8694" y="1161034"/>
            <a:ext cx="146748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Solution?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600</a:t>
            </a:r>
            <a:endParaRPr sz="18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(1001011000)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7700" y="4114800"/>
            <a:ext cx="7658100" cy="2171700"/>
          </a:xfrm>
          <a:custGeom>
            <a:avLst/>
            <a:gdLst/>
            <a:ahLst/>
            <a:cxnLst/>
            <a:rect l="l" t="t" r="r" b="b"/>
            <a:pathLst>
              <a:path w="7658100" h="2171700">
                <a:moveTo>
                  <a:pt x="7658100" y="2133600"/>
                </a:moveTo>
                <a:lnTo>
                  <a:pt x="7645400" y="2127250"/>
                </a:lnTo>
                <a:lnTo>
                  <a:pt x="7581900" y="2095500"/>
                </a:lnTo>
                <a:lnTo>
                  <a:pt x="7581900" y="2127250"/>
                </a:lnTo>
                <a:lnTo>
                  <a:pt x="44450" y="212725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2133600"/>
                </a:lnTo>
                <a:lnTo>
                  <a:pt x="38100" y="2133600"/>
                </a:lnTo>
                <a:lnTo>
                  <a:pt x="38100" y="2139950"/>
                </a:lnTo>
                <a:lnTo>
                  <a:pt x="7581900" y="2139950"/>
                </a:lnTo>
                <a:lnTo>
                  <a:pt x="7581900" y="2171700"/>
                </a:lnTo>
                <a:lnTo>
                  <a:pt x="7645400" y="2139950"/>
                </a:lnTo>
                <a:lnTo>
                  <a:pt x="7658100" y="213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529" y="5041210"/>
            <a:ext cx="254000" cy="4343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1553" y="6191199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124200"/>
            <a:ext cx="9144000" cy="3035935"/>
            <a:chOff x="0" y="3124200"/>
            <a:chExt cx="9144000" cy="3035935"/>
          </a:xfrm>
        </p:grpSpPr>
        <p:sp>
          <p:nvSpPr>
            <p:cNvPr id="14" name="object 14"/>
            <p:cNvSpPr/>
            <p:nvPr/>
          </p:nvSpPr>
          <p:spPr>
            <a:xfrm>
              <a:off x="685800" y="4252437"/>
              <a:ext cx="8173720" cy="1903095"/>
            </a:xfrm>
            <a:custGeom>
              <a:avLst/>
              <a:gdLst/>
              <a:ahLst/>
              <a:cxnLst/>
              <a:rect l="l" t="t" r="r" b="b"/>
              <a:pathLst>
                <a:path w="8173720" h="1903095">
                  <a:moveTo>
                    <a:pt x="0" y="1767311"/>
                  </a:moveTo>
                  <a:lnTo>
                    <a:pt x="49002" y="1765688"/>
                  </a:lnTo>
                  <a:lnTo>
                    <a:pt x="98004" y="1763866"/>
                  </a:lnTo>
                  <a:lnTo>
                    <a:pt x="147006" y="1761648"/>
                  </a:lnTo>
                  <a:lnTo>
                    <a:pt x="196008" y="1758835"/>
                  </a:lnTo>
                  <a:lnTo>
                    <a:pt x="245009" y="1755229"/>
                  </a:lnTo>
                  <a:lnTo>
                    <a:pt x="294009" y="1750630"/>
                  </a:lnTo>
                  <a:lnTo>
                    <a:pt x="343010" y="1744840"/>
                  </a:lnTo>
                  <a:lnTo>
                    <a:pt x="392010" y="1737662"/>
                  </a:lnTo>
                  <a:lnTo>
                    <a:pt x="441010" y="1728896"/>
                  </a:lnTo>
                  <a:lnTo>
                    <a:pt x="490010" y="1718343"/>
                  </a:lnTo>
                  <a:lnTo>
                    <a:pt x="539010" y="1705806"/>
                  </a:lnTo>
                  <a:lnTo>
                    <a:pt x="588010" y="1691086"/>
                  </a:lnTo>
                  <a:lnTo>
                    <a:pt x="633433" y="1675752"/>
                  </a:lnTo>
                  <a:lnTo>
                    <a:pt x="679194" y="1659066"/>
                  </a:lnTo>
                  <a:lnTo>
                    <a:pt x="725190" y="1641026"/>
                  </a:lnTo>
                  <a:lnTo>
                    <a:pt x="771323" y="1621634"/>
                  </a:lnTo>
                  <a:lnTo>
                    <a:pt x="817490" y="1600888"/>
                  </a:lnTo>
                  <a:lnTo>
                    <a:pt x="863592" y="1578789"/>
                  </a:lnTo>
                  <a:lnTo>
                    <a:pt x="909527" y="1555337"/>
                  </a:lnTo>
                  <a:lnTo>
                    <a:pt x="955196" y="1530532"/>
                  </a:lnTo>
                  <a:lnTo>
                    <a:pt x="1000498" y="1504374"/>
                  </a:lnTo>
                  <a:lnTo>
                    <a:pt x="1045331" y="1476862"/>
                  </a:lnTo>
                  <a:lnTo>
                    <a:pt x="1089597" y="1447998"/>
                  </a:lnTo>
                  <a:lnTo>
                    <a:pt x="1133193" y="1417780"/>
                  </a:lnTo>
                  <a:lnTo>
                    <a:pt x="1176020" y="1386210"/>
                  </a:lnTo>
                  <a:lnTo>
                    <a:pt x="1212914" y="1355868"/>
                  </a:lnTo>
                  <a:lnTo>
                    <a:pt x="1250004" y="1321256"/>
                  </a:lnTo>
                  <a:lnTo>
                    <a:pt x="1287158" y="1283186"/>
                  </a:lnTo>
                  <a:lnTo>
                    <a:pt x="1324246" y="1242473"/>
                  </a:lnTo>
                  <a:lnTo>
                    <a:pt x="1361138" y="1199928"/>
                  </a:lnTo>
                  <a:lnTo>
                    <a:pt x="1397705" y="1156366"/>
                  </a:lnTo>
                  <a:lnTo>
                    <a:pt x="1433814" y="1112599"/>
                  </a:lnTo>
                  <a:lnTo>
                    <a:pt x="1469337" y="1069442"/>
                  </a:lnTo>
                  <a:lnTo>
                    <a:pt x="1504143" y="1027706"/>
                  </a:lnTo>
                  <a:lnTo>
                    <a:pt x="1538101" y="988207"/>
                  </a:lnTo>
                  <a:lnTo>
                    <a:pt x="1571082" y="951756"/>
                  </a:lnTo>
                  <a:lnTo>
                    <a:pt x="1602955" y="919167"/>
                  </a:lnTo>
                  <a:lnTo>
                    <a:pt x="1633590" y="891254"/>
                  </a:lnTo>
                  <a:lnTo>
                    <a:pt x="1690624" y="852708"/>
                  </a:lnTo>
                  <a:lnTo>
                    <a:pt x="1730952" y="838283"/>
                  </a:lnTo>
                  <a:lnTo>
                    <a:pt x="1763719" y="836088"/>
                  </a:lnTo>
                  <a:lnTo>
                    <a:pt x="1791344" y="844241"/>
                  </a:lnTo>
                  <a:lnTo>
                    <a:pt x="1816247" y="860861"/>
                  </a:lnTo>
                  <a:lnTo>
                    <a:pt x="1840848" y="884066"/>
                  </a:lnTo>
                  <a:lnTo>
                    <a:pt x="1867567" y="911975"/>
                  </a:lnTo>
                  <a:lnTo>
                    <a:pt x="1898824" y="942706"/>
                  </a:lnTo>
                  <a:lnTo>
                    <a:pt x="1937038" y="974377"/>
                  </a:lnTo>
                  <a:lnTo>
                    <a:pt x="1984629" y="1005108"/>
                  </a:lnTo>
                  <a:lnTo>
                    <a:pt x="2013966" y="1023178"/>
                  </a:lnTo>
                  <a:lnTo>
                    <a:pt x="2045622" y="1045516"/>
                  </a:lnTo>
                  <a:lnTo>
                    <a:pt x="2079370" y="1071376"/>
                  </a:lnTo>
                  <a:lnTo>
                    <a:pt x="2114988" y="1100013"/>
                  </a:lnTo>
                  <a:lnTo>
                    <a:pt x="2152250" y="1130684"/>
                  </a:lnTo>
                  <a:lnTo>
                    <a:pt x="2190932" y="1162643"/>
                  </a:lnTo>
                  <a:lnTo>
                    <a:pt x="2230811" y="1195145"/>
                  </a:lnTo>
                  <a:lnTo>
                    <a:pt x="2271662" y="1227446"/>
                  </a:lnTo>
                  <a:lnTo>
                    <a:pt x="2313260" y="1258801"/>
                  </a:lnTo>
                  <a:lnTo>
                    <a:pt x="2355381" y="1288465"/>
                  </a:lnTo>
                  <a:lnTo>
                    <a:pt x="2397802" y="1315694"/>
                  </a:lnTo>
                  <a:lnTo>
                    <a:pt x="2440297" y="1339742"/>
                  </a:lnTo>
                  <a:lnTo>
                    <a:pt x="2482642" y="1359865"/>
                  </a:lnTo>
                  <a:lnTo>
                    <a:pt x="2524614" y="1375318"/>
                  </a:lnTo>
                  <a:lnTo>
                    <a:pt x="2565988" y="1385356"/>
                  </a:lnTo>
                  <a:lnTo>
                    <a:pt x="2606540" y="1389235"/>
                  </a:lnTo>
                  <a:lnTo>
                    <a:pt x="2646045" y="1386210"/>
                  </a:lnTo>
                  <a:lnTo>
                    <a:pt x="2715703" y="1364529"/>
                  </a:lnTo>
                  <a:lnTo>
                    <a:pt x="2750530" y="1347004"/>
                  </a:lnTo>
                  <a:lnTo>
                    <a:pt x="2785354" y="1325513"/>
                  </a:lnTo>
                  <a:lnTo>
                    <a:pt x="2820178" y="1300422"/>
                  </a:lnTo>
                  <a:lnTo>
                    <a:pt x="2854999" y="1272097"/>
                  </a:lnTo>
                  <a:lnTo>
                    <a:pt x="2889819" y="1240905"/>
                  </a:lnTo>
                  <a:lnTo>
                    <a:pt x="2924638" y="1207214"/>
                  </a:lnTo>
                  <a:lnTo>
                    <a:pt x="2959455" y="1171389"/>
                  </a:lnTo>
                  <a:lnTo>
                    <a:pt x="2994272" y="1133798"/>
                  </a:lnTo>
                  <a:lnTo>
                    <a:pt x="3029087" y="1094808"/>
                  </a:lnTo>
                  <a:lnTo>
                    <a:pt x="3063902" y="1054784"/>
                  </a:lnTo>
                  <a:lnTo>
                    <a:pt x="3098715" y="1014095"/>
                  </a:lnTo>
                  <a:lnTo>
                    <a:pt x="3133528" y="973106"/>
                  </a:lnTo>
                  <a:lnTo>
                    <a:pt x="3168341" y="932184"/>
                  </a:lnTo>
                  <a:lnTo>
                    <a:pt x="3203153" y="891697"/>
                  </a:lnTo>
                  <a:lnTo>
                    <a:pt x="3237965" y="852011"/>
                  </a:lnTo>
                  <a:lnTo>
                    <a:pt x="3272776" y="813492"/>
                  </a:lnTo>
                  <a:lnTo>
                    <a:pt x="3307588" y="776508"/>
                  </a:lnTo>
                  <a:lnTo>
                    <a:pt x="3337161" y="743883"/>
                  </a:lnTo>
                  <a:lnTo>
                    <a:pt x="3365816" y="708632"/>
                  </a:lnTo>
                  <a:lnTo>
                    <a:pt x="3393696" y="671120"/>
                  </a:lnTo>
                  <a:lnTo>
                    <a:pt x="3420946" y="631711"/>
                  </a:lnTo>
                  <a:lnTo>
                    <a:pt x="3447713" y="590771"/>
                  </a:lnTo>
                  <a:lnTo>
                    <a:pt x="3474140" y="548665"/>
                  </a:lnTo>
                  <a:lnTo>
                    <a:pt x="3500373" y="505759"/>
                  </a:lnTo>
                  <a:lnTo>
                    <a:pt x="3526556" y="462416"/>
                  </a:lnTo>
                  <a:lnTo>
                    <a:pt x="3552835" y="419002"/>
                  </a:lnTo>
                  <a:lnTo>
                    <a:pt x="3579355" y="375882"/>
                  </a:lnTo>
                  <a:lnTo>
                    <a:pt x="3606260" y="333421"/>
                  </a:lnTo>
                  <a:lnTo>
                    <a:pt x="3633695" y="291984"/>
                  </a:lnTo>
                  <a:lnTo>
                    <a:pt x="3661807" y="251937"/>
                  </a:lnTo>
                  <a:lnTo>
                    <a:pt x="3690738" y="213643"/>
                  </a:lnTo>
                  <a:lnTo>
                    <a:pt x="3720636" y="177469"/>
                  </a:lnTo>
                  <a:lnTo>
                    <a:pt x="3751644" y="143780"/>
                  </a:lnTo>
                  <a:lnTo>
                    <a:pt x="3783907" y="112939"/>
                  </a:lnTo>
                  <a:lnTo>
                    <a:pt x="3817571" y="85313"/>
                  </a:lnTo>
                  <a:lnTo>
                    <a:pt x="3852780" y="61267"/>
                  </a:lnTo>
                  <a:lnTo>
                    <a:pt x="3889680" y="41165"/>
                  </a:lnTo>
                  <a:lnTo>
                    <a:pt x="3928415" y="25372"/>
                  </a:lnTo>
                  <a:lnTo>
                    <a:pt x="3969130" y="14254"/>
                  </a:lnTo>
                  <a:lnTo>
                    <a:pt x="4044553" y="3398"/>
                  </a:lnTo>
                  <a:lnTo>
                    <a:pt x="4085513" y="780"/>
                  </a:lnTo>
                  <a:lnTo>
                    <a:pt x="4128371" y="0"/>
                  </a:lnTo>
                  <a:lnTo>
                    <a:pt x="4172926" y="1032"/>
                  </a:lnTo>
                  <a:lnTo>
                    <a:pt x="4218978" y="3850"/>
                  </a:lnTo>
                  <a:lnTo>
                    <a:pt x="4266325" y="8430"/>
                  </a:lnTo>
                  <a:lnTo>
                    <a:pt x="4314768" y="14743"/>
                  </a:lnTo>
                  <a:lnTo>
                    <a:pt x="4364104" y="22765"/>
                  </a:lnTo>
                  <a:lnTo>
                    <a:pt x="4414135" y="32470"/>
                  </a:lnTo>
                  <a:lnTo>
                    <a:pt x="4464658" y="43831"/>
                  </a:lnTo>
                  <a:lnTo>
                    <a:pt x="4515473" y="56823"/>
                  </a:lnTo>
                  <a:lnTo>
                    <a:pt x="4566380" y="71420"/>
                  </a:lnTo>
                  <a:lnTo>
                    <a:pt x="4617177" y="87595"/>
                  </a:lnTo>
                  <a:lnTo>
                    <a:pt x="4667664" y="105323"/>
                  </a:lnTo>
                  <a:lnTo>
                    <a:pt x="4717641" y="124578"/>
                  </a:lnTo>
                  <a:lnTo>
                    <a:pt x="4766906" y="145333"/>
                  </a:lnTo>
                  <a:lnTo>
                    <a:pt x="4815258" y="167563"/>
                  </a:lnTo>
                  <a:lnTo>
                    <a:pt x="4862498" y="191242"/>
                  </a:lnTo>
                  <a:lnTo>
                    <a:pt x="4908424" y="216344"/>
                  </a:lnTo>
                  <a:lnTo>
                    <a:pt x="4952836" y="242843"/>
                  </a:lnTo>
                  <a:lnTo>
                    <a:pt x="4995532" y="270713"/>
                  </a:lnTo>
                  <a:lnTo>
                    <a:pt x="5036312" y="299927"/>
                  </a:lnTo>
                  <a:lnTo>
                    <a:pt x="5074976" y="330461"/>
                  </a:lnTo>
                  <a:lnTo>
                    <a:pt x="5111322" y="362287"/>
                  </a:lnTo>
                  <a:lnTo>
                    <a:pt x="5145151" y="395381"/>
                  </a:lnTo>
                  <a:lnTo>
                    <a:pt x="5171708" y="425354"/>
                  </a:lnTo>
                  <a:lnTo>
                    <a:pt x="5196887" y="458580"/>
                  </a:lnTo>
                  <a:lnTo>
                    <a:pt x="5220760" y="494821"/>
                  </a:lnTo>
                  <a:lnTo>
                    <a:pt x="5243402" y="533838"/>
                  </a:lnTo>
                  <a:lnTo>
                    <a:pt x="5264886" y="575394"/>
                  </a:lnTo>
                  <a:lnTo>
                    <a:pt x="5285287" y="619250"/>
                  </a:lnTo>
                  <a:lnTo>
                    <a:pt x="5304679" y="665169"/>
                  </a:lnTo>
                  <a:lnTo>
                    <a:pt x="5323135" y="712913"/>
                  </a:lnTo>
                  <a:lnTo>
                    <a:pt x="5340730" y="762244"/>
                  </a:lnTo>
                  <a:lnTo>
                    <a:pt x="5357538" y="812923"/>
                  </a:lnTo>
                  <a:lnTo>
                    <a:pt x="5373633" y="864713"/>
                  </a:lnTo>
                  <a:lnTo>
                    <a:pt x="5389089" y="917376"/>
                  </a:lnTo>
                  <a:lnTo>
                    <a:pt x="5403979" y="970674"/>
                  </a:lnTo>
                  <a:lnTo>
                    <a:pt x="5418379" y="1024369"/>
                  </a:lnTo>
                  <a:lnTo>
                    <a:pt x="5432361" y="1078223"/>
                  </a:lnTo>
                  <a:lnTo>
                    <a:pt x="5446000" y="1131997"/>
                  </a:lnTo>
                  <a:lnTo>
                    <a:pt x="5459370" y="1185455"/>
                  </a:lnTo>
                  <a:lnTo>
                    <a:pt x="5472546" y="1238358"/>
                  </a:lnTo>
                  <a:lnTo>
                    <a:pt x="5485600" y="1290467"/>
                  </a:lnTo>
                  <a:lnTo>
                    <a:pt x="5498607" y="1341546"/>
                  </a:lnTo>
                  <a:lnTo>
                    <a:pt x="5511641" y="1391356"/>
                  </a:lnTo>
                  <a:lnTo>
                    <a:pt x="5524776" y="1439659"/>
                  </a:lnTo>
                  <a:lnTo>
                    <a:pt x="5538086" y="1486217"/>
                  </a:lnTo>
                  <a:lnTo>
                    <a:pt x="5551646" y="1530793"/>
                  </a:lnTo>
                  <a:lnTo>
                    <a:pt x="5565528" y="1573147"/>
                  </a:lnTo>
                  <a:lnTo>
                    <a:pt x="5579808" y="1613043"/>
                  </a:lnTo>
                  <a:lnTo>
                    <a:pt x="5594559" y="1650242"/>
                  </a:lnTo>
                  <a:lnTo>
                    <a:pt x="5625770" y="1715598"/>
                  </a:lnTo>
                  <a:lnTo>
                    <a:pt x="5659755" y="1767311"/>
                  </a:lnTo>
                  <a:lnTo>
                    <a:pt x="5696954" y="1808728"/>
                  </a:lnTo>
                  <a:lnTo>
                    <a:pt x="5735007" y="1841879"/>
                  </a:lnTo>
                  <a:lnTo>
                    <a:pt x="5773784" y="1867308"/>
                  </a:lnTo>
                  <a:lnTo>
                    <a:pt x="5813153" y="1885554"/>
                  </a:lnTo>
                  <a:lnTo>
                    <a:pt x="5852983" y="1897162"/>
                  </a:lnTo>
                  <a:lnTo>
                    <a:pt x="5893142" y="1902672"/>
                  </a:lnTo>
                  <a:lnTo>
                    <a:pt x="5933500" y="1902626"/>
                  </a:lnTo>
                  <a:lnTo>
                    <a:pt x="5973925" y="1897568"/>
                  </a:lnTo>
                  <a:lnTo>
                    <a:pt x="6014286" y="1888038"/>
                  </a:lnTo>
                  <a:lnTo>
                    <a:pt x="6054452" y="1874578"/>
                  </a:lnTo>
                  <a:lnTo>
                    <a:pt x="6094291" y="1857732"/>
                  </a:lnTo>
                  <a:lnTo>
                    <a:pt x="6133674" y="1838039"/>
                  </a:lnTo>
                  <a:lnTo>
                    <a:pt x="6172468" y="1816044"/>
                  </a:lnTo>
                  <a:lnTo>
                    <a:pt x="6210541" y="1792287"/>
                  </a:lnTo>
                  <a:lnTo>
                    <a:pt x="6247765" y="1767311"/>
                  </a:lnTo>
                  <a:lnTo>
                    <a:pt x="6303567" y="1716547"/>
                  </a:lnTo>
                  <a:lnTo>
                    <a:pt x="6330037" y="1684030"/>
                  </a:lnTo>
                  <a:lnTo>
                    <a:pt x="6355767" y="1647513"/>
                  </a:lnTo>
                  <a:lnTo>
                    <a:pt x="6380917" y="1607561"/>
                  </a:lnTo>
                  <a:lnTo>
                    <a:pt x="6405650" y="1564743"/>
                  </a:lnTo>
                  <a:lnTo>
                    <a:pt x="6430125" y="1519624"/>
                  </a:lnTo>
                  <a:lnTo>
                    <a:pt x="6454503" y="1472771"/>
                  </a:lnTo>
                  <a:lnTo>
                    <a:pt x="6478944" y="1424753"/>
                  </a:lnTo>
                  <a:lnTo>
                    <a:pt x="6503611" y="1376134"/>
                  </a:lnTo>
                  <a:lnTo>
                    <a:pt x="6528663" y="1327483"/>
                  </a:lnTo>
                  <a:lnTo>
                    <a:pt x="6554260" y="1279365"/>
                  </a:lnTo>
                  <a:lnTo>
                    <a:pt x="6580565" y="1232348"/>
                  </a:lnTo>
                  <a:lnTo>
                    <a:pt x="6607738" y="1186999"/>
                  </a:lnTo>
                  <a:lnTo>
                    <a:pt x="6635939" y="1143885"/>
                  </a:lnTo>
                  <a:lnTo>
                    <a:pt x="6665329" y="1103572"/>
                  </a:lnTo>
                  <a:lnTo>
                    <a:pt x="6696069" y="1066626"/>
                  </a:lnTo>
                  <a:lnTo>
                    <a:pt x="6728319" y="1033616"/>
                  </a:lnTo>
                  <a:lnTo>
                    <a:pt x="6762242" y="1005108"/>
                  </a:lnTo>
                  <a:lnTo>
                    <a:pt x="6803213" y="977392"/>
                  </a:lnTo>
                  <a:lnTo>
                    <a:pt x="6847925" y="952390"/>
                  </a:lnTo>
                  <a:lnTo>
                    <a:pt x="6895795" y="929916"/>
                  </a:lnTo>
                  <a:lnTo>
                    <a:pt x="6946238" y="909784"/>
                  </a:lnTo>
                  <a:lnTo>
                    <a:pt x="6998672" y="891808"/>
                  </a:lnTo>
                  <a:lnTo>
                    <a:pt x="7052512" y="875802"/>
                  </a:lnTo>
                  <a:lnTo>
                    <a:pt x="7107175" y="861580"/>
                  </a:lnTo>
                  <a:lnTo>
                    <a:pt x="7162079" y="848955"/>
                  </a:lnTo>
                  <a:lnTo>
                    <a:pt x="7216638" y="837741"/>
                  </a:lnTo>
                  <a:lnTo>
                    <a:pt x="7270270" y="827753"/>
                  </a:lnTo>
                  <a:lnTo>
                    <a:pt x="7322392" y="818803"/>
                  </a:lnTo>
                  <a:lnTo>
                    <a:pt x="7372420" y="810707"/>
                  </a:lnTo>
                  <a:lnTo>
                    <a:pt x="7419770" y="803278"/>
                  </a:lnTo>
                  <a:lnTo>
                    <a:pt x="7463858" y="796330"/>
                  </a:lnTo>
                  <a:lnTo>
                    <a:pt x="7504103" y="789676"/>
                  </a:lnTo>
                  <a:lnTo>
                    <a:pt x="7539919" y="783131"/>
                  </a:lnTo>
                  <a:lnTo>
                    <a:pt x="7570724" y="776508"/>
                  </a:lnTo>
                  <a:lnTo>
                    <a:pt x="7633511" y="763279"/>
                  </a:lnTo>
                  <a:lnTo>
                    <a:pt x="7668739" y="759575"/>
                  </a:lnTo>
                  <a:lnTo>
                    <a:pt x="7685595" y="762221"/>
                  </a:lnTo>
                  <a:lnTo>
                    <a:pt x="7693264" y="768041"/>
                  </a:lnTo>
                  <a:lnTo>
                    <a:pt x="7700934" y="773862"/>
                  </a:lnTo>
                  <a:lnTo>
                    <a:pt x="7717790" y="776508"/>
                  </a:lnTo>
                  <a:lnTo>
                    <a:pt x="7754554" y="776508"/>
                  </a:lnTo>
                  <a:lnTo>
                    <a:pt x="7791307" y="776508"/>
                  </a:lnTo>
                  <a:lnTo>
                    <a:pt x="7828035" y="776508"/>
                  </a:lnTo>
                  <a:lnTo>
                    <a:pt x="7864729" y="776508"/>
                  </a:lnTo>
                  <a:lnTo>
                    <a:pt x="7903227" y="780080"/>
                  </a:lnTo>
                  <a:lnTo>
                    <a:pt x="7942881" y="786033"/>
                  </a:lnTo>
                  <a:lnTo>
                    <a:pt x="7980225" y="787224"/>
                  </a:lnTo>
                  <a:lnTo>
                    <a:pt x="8011795" y="776508"/>
                  </a:lnTo>
                  <a:lnTo>
                    <a:pt x="8014430" y="776372"/>
                  </a:lnTo>
                  <a:lnTo>
                    <a:pt x="8035183" y="814296"/>
                  </a:lnTo>
                  <a:lnTo>
                    <a:pt x="8052242" y="860799"/>
                  </a:lnTo>
                  <a:lnTo>
                    <a:pt x="8064862" y="898393"/>
                  </a:lnTo>
                  <a:lnTo>
                    <a:pt x="8078103" y="939410"/>
                  </a:lnTo>
                  <a:lnTo>
                    <a:pt x="8091642" y="982265"/>
                  </a:lnTo>
                  <a:lnTo>
                    <a:pt x="8105155" y="1025373"/>
                  </a:lnTo>
                  <a:lnTo>
                    <a:pt x="8111802" y="1046525"/>
                  </a:lnTo>
                  <a:lnTo>
                    <a:pt x="8124673" y="1087038"/>
                  </a:lnTo>
                  <a:lnTo>
                    <a:pt x="8136712" y="1123838"/>
                  </a:lnTo>
                  <a:lnTo>
                    <a:pt x="8152505" y="1168609"/>
                  </a:lnTo>
                  <a:lnTo>
                    <a:pt x="8170091" y="1202205"/>
                  </a:lnTo>
                  <a:lnTo>
                    <a:pt x="8171935" y="1200987"/>
                  </a:lnTo>
                  <a:lnTo>
                    <a:pt x="8173127" y="1196660"/>
                  </a:lnTo>
                  <a:lnTo>
                    <a:pt x="8173627" y="1189027"/>
                  </a:lnTo>
                  <a:lnTo>
                    <a:pt x="8173394" y="1177889"/>
                  </a:lnTo>
                  <a:lnTo>
                    <a:pt x="8167895" y="1121465"/>
                  </a:lnTo>
                  <a:lnTo>
                    <a:pt x="8159826" y="1062691"/>
                  </a:lnTo>
                  <a:lnTo>
                    <a:pt x="8147858" y="985142"/>
                  </a:lnTo>
                  <a:lnTo>
                    <a:pt x="8140310" y="938831"/>
                  </a:lnTo>
                  <a:lnTo>
                    <a:pt x="8131667" y="887231"/>
                  </a:lnTo>
                  <a:lnTo>
                    <a:pt x="8121887" y="830144"/>
                  </a:lnTo>
                  <a:lnTo>
                    <a:pt x="8110931" y="767372"/>
                  </a:lnTo>
                  <a:lnTo>
                    <a:pt x="8098758" y="698717"/>
                  </a:lnTo>
                  <a:lnTo>
                    <a:pt x="8085328" y="62398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58200" y="4648200"/>
              <a:ext cx="533400" cy="1066800"/>
            </a:xfrm>
            <a:custGeom>
              <a:avLst/>
              <a:gdLst/>
              <a:ahLst/>
              <a:cxnLst/>
              <a:rect l="l" t="t" r="r" b="b"/>
              <a:pathLst>
                <a:path w="533400" h="1066800">
                  <a:moveTo>
                    <a:pt x="5334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533400" y="1066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81000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2500" y="3124200"/>
              <a:ext cx="76200" cy="1079500"/>
            </a:xfrm>
            <a:custGeom>
              <a:avLst/>
              <a:gdLst/>
              <a:ahLst/>
              <a:cxnLst/>
              <a:rect l="l" t="t" r="r" b="b"/>
              <a:pathLst>
                <a:path w="76200" h="1079500">
                  <a:moveTo>
                    <a:pt x="31750" y="1002792"/>
                  </a:moveTo>
                  <a:lnTo>
                    <a:pt x="0" y="1002792"/>
                  </a:lnTo>
                  <a:lnTo>
                    <a:pt x="38100" y="1078992"/>
                  </a:lnTo>
                  <a:lnTo>
                    <a:pt x="69850" y="1015492"/>
                  </a:lnTo>
                  <a:lnTo>
                    <a:pt x="31750" y="1015492"/>
                  </a:lnTo>
                  <a:lnTo>
                    <a:pt x="31750" y="1002792"/>
                  </a:lnTo>
                  <a:close/>
                </a:path>
                <a:path w="76200" h="1079500">
                  <a:moveTo>
                    <a:pt x="44450" y="0"/>
                  </a:moveTo>
                  <a:lnTo>
                    <a:pt x="31750" y="0"/>
                  </a:lnTo>
                  <a:lnTo>
                    <a:pt x="31750" y="1015492"/>
                  </a:lnTo>
                  <a:lnTo>
                    <a:pt x="44450" y="1015492"/>
                  </a:lnTo>
                  <a:lnTo>
                    <a:pt x="44450" y="0"/>
                  </a:lnTo>
                  <a:close/>
                </a:path>
                <a:path w="76200" h="1079500">
                  <a:moveTo>
                    <a:pt x="76200" y="1002792"/>
                  </a:moveTo>
                  <a:lnTo>
                    <a:pt x="44450" y="1002792"/>
                  </a:lnTo>
                  <a:lnTo>
                    <a:pt x="44450" y="1015492"/>
                  </a:lnTo>
                  <a:lnTo>
                    <a:pt x="69850" y="1015492"/>
                  </a:lnTo>
                  <a:lnTo>
                    <a:pt x="76200" y="1002792"/>
                  </a:lnTo>
                  <a:close/>
                </a:path>
              </a:pathLst>
            </a:custGeom>
            <a:solidFill>
              <a:srgbClr val="F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76876" y="387070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6666"/>
                </a:solidFill>
                <a:latin typeface="Calibri"/>
                <a:cs typeface="Calibri"/>
              </a:rPr>
              <a:t>95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629" y="496950"/>
            <a:ext cx="3652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Encoding</a:t>
            </a:r>
            <a:r>
              <a:rPr sz="4000" b="1" spc="-65" dirty="0">
                <a:latin typeface="Calibri"/>
                <a:cs typeface="Calibri"/>
              </a:rPr>
              <a:t> </a:t>
            </a:r>
            <a:r>
              <a:rPr sz="4000" spc="-30" dirty="0"/>
              <a:t>(cont’d)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08861"/>
            <a:ext cx="801624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6854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Thus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path would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represented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sequence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integers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1174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path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[1 2 3 4 5 6 ] </a:t>
            </a:r>
            <a:r>
              <a:rPr sz="2400" spc="-10" dirty="0">
                <a:latin typeface="Calibri"/>
                <a:cs typeface="Calibri"/>
              </a:rPr>
              <a:t>represents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path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Mumbai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Nagpur</a:t>
            </a:r>
            <a:r>
              <a:rPr sz="2400" spc="-30" dirty="0">
                <a:latin typeface="Calibri"/>
                <a:cs typeface="Calibri"/>
              </a:rPr>
              <a:t>,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Nagpur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Calcutta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Calcutta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Delhi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Delhi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Bangalore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Bangalore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Chennai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finally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Chennai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Mumbai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Permutation</a:t>
            </a:r>
            <a:r>
              <a:rPr sz="24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Encoding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fitness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solution.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284429"/>
            <a:ext cx="403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Mutation</a:t>
            </a:r>
            <a:r>
              <a:rPr sz="4000" b="1" spc="-25" dirty="0">
                <a:latin typeface="Calibri"/>
                <a:cs typeface="Calibri"/>
              </a:rPr>
              <a:t> Operator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56461"/>
            <a:ext cx="80473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41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spc="-10">
                <a:latin typeface="Calibri"/>
                <a:cs typeface="Calibri"/>
              </a:rPr>
              <a:t>H</a:t>
            </a:r>
            <a:r>
              <a:rPr sz="2400" spc="-10">
                <a:latin typeface="Calibri"/>
                <a:cs typeface="Calibri"/>
              </a:rPr>
              <a:t>ere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mutate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selecting</a:t>
            </a:r>
            <a:r>
              <a:rPr sz="2400" spc="-15" dirty="0">
                <a:latin typeface="Calibri"/>
                <a:cs typeface="Calibri"/>
              </a:rPr>
              <a:t> 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cities and </a:t>
            </a:r>
            <a:r>
              <a:rPr sz="2400" spc="-5" dirty="0">
                <a:latin typeface="Calibri"/>
                <a:cs typeface="Calibri"/>
              </a:rPr>
              <a:t>interchanging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" dirty="0">
                <a:latin typeface="Calibri"/>
                <a:cs typeface="Calibri"/>
              </a:rPr>
              <a:t>positions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solution, thus </a:t>
            </a:r>
            <a:r>
              <a:rPr sz="2400" dirty="0">
                <a:latin typeface="Calibri"/>
                <a:cs typeface="Calibri"/>
              </a:rPr>
              <a:t> giving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tour.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25470" y="3879850"/>
          <a:ext cx="2421887" cy="333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17850" y="5556250"/>
          <a:ext cx="2421887" cy="333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09644" y="4456176"/>
            <a:ext cx="643255" cy="931544"/>
          </a:xfrm>
          <a:custGeom>
            <a:avLst/>
            <a:gdLst/>
            <a:ahLst/>
            <a:cxnLst/>
            <a:rect l="l" t="t" r="r" b="b"/>
            <a:pathLst>
              <a:path w="643254" h="931545">
                <a:moveTo>
                  <a:pt x="0" y="698119"/>
                </a:moveTo>
                <a:lnTo>
                  <a:pt x="160781" y="698119"/>
                </a:lnTo>
                <a:lnTo>
                  <a:pt x="160781" y="0"/>
                </a:lnTo>
                <a:lnTo>
                  <a:pt x="482345" y="0"/>
                </a:lnTo>
                <a:lnTo>
                  <a:pt x="482345" y="698119"/>
                </a:lnTo>
                <a:lnTo>
                  <a:pt x="643127" y="698119"/>
                </a:lnTo>
                <a:lnTo>
                  <a:pt x="321563" y="931164"/>
                </a:lnTo>
                <a:lnTo>
                  <a:pt x="0" y="6981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1503" y="3581400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31750" y="190500"/>
                </a:moveTo>
                <a:lnTo>
                  <a:pt x="0" y="190500"/>
                </a:lnTo>
                <a:lnTo>
                  <a:pt x="38100" y="266700"/>
                </a:lnTo>
                <a:lnTo>
                  <a:pt x="69850" y="203200"/>
                </a:lnTo>
                <a:lnTo>
                  <a:pt x="31750" y="203200"/>
                </a:lnTo>
                <a:lnTo>
                  <a:pt x="31750" y="190500"/>
                </a:lnTo>
                <a:close/>
              </a:path>
              <a:path w="76200" h="266700">
                <a:moveTo>
                  <a:pt x="44450" y="0"/>
                </a:moveTo>
                <a:lnTo>
                  <a:pt x="31750" y="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0"/>
                </a:lnTo>
                <a:close/>
              </a:path>
              <a:path w="76200" h="266700">
                <a:moveTo>
                  <a:pt x="76200" y="190500"/>
                </a:moveTo>
                <a:lnTo>
                  <a:pt x="44450" y="190500"/>
                </a:lnTo>
                <a:lnTo>
                  <a:pt x="44450" y="203200"/>
                </a:lnTo>
                <a:lnTo>
                  <a:pt x="69850" y="203200"/>
                </a:lnTo>
                <a:lnTo>
                  <a:pt x="762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6235" y="3581400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31750" y="190500"/>
                </a:moveTo>
                <a:lnTo>
                  <a:pt x="0" y="190500"/>
                </a:lnTo>
                <a:lnTo>
                  <a:pt x="38100" y="266700"/>
                </a:lnTo>
                <a:lnTo>
                  <a:pt x="69850" y="203200"/>
                </a:lnTo>
                <a:lnTo>
                  <a:pt x="31750" y="203200"/>
                </a:lnTo>
                <a:lnTo>
                  <a:pt x="31750" y="190500"/>
                </a:lnTo>
                <a:close/>
              </a:path>
              <a:path w="76200" h="266700">
                <a:moveTo>
                  <a:pt x="44450" y="0"/>
                </a:moveTo>
                <a:lnTo>
                  <a:pt x="31750" y="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0"/>
                </a:lnTo>
                <a:close/>
              </a:path>
              <a:path w="76200" h="266700">
                <a:moveTo>
                  <a:pt x="76200" y="190500"/>
                </a:moveTo>
                <a:lnTo>
                  <a:pt x="44450" y="190500"/>
                </a:lnTo>
                <a:lnTo>
                  <a:pt x="44450" y="203200"/>
                </a:lnTo>
                <a:lnTo>
                  <a:pt x="69850" y="203200"/>
                </a:lnTo>
                <a:lnTo>
                  <a:pt x="762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1503" y="5254752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31750" y="190500"/>
                </a:moveTo>
                <a:lnTo>
                  <a:pt x="0" y="190500"/>
                </a:lnTo>
                <a:lnTo>
                  <a:pt x="38100" y="266700"/>
                </a:lnTo>
                <a:lnTo>
                  <a:pt x="69850" y="203200"/>
                </a:lnTo>
                <a:lnTo>
                  <a:pt x="31750" y="203200"/>
                </a:lnTo>
                <a:lnTo>
                  <a:pt x="31750" y="190500"/>
                </a:lnTo>
                <a:close/>
              </a:path>
              <a:path w="76200" h="266700">
                <a:moveTo>
                  <a:pt x="44450" y="0"/>
                </a:moveTo>
                <a:lnTo>
                  <a:pt x="31750" y="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0"/>
                </a:lnTo>
                <a:close/>
              </a:path>
              <a:path w="76200" h="266700">
                <a:moveTo>
                  <a:pt x="76200" y="190500"/>
                </a:moveTo>
                <a:lnTo>
                  <a:pt x="44450" y="190500"/>
                </a:lnTo>
                <a:lnTo>
                  <a:pt x="44450" y="203200"/>
                </a:lnTo>
                <a:lnTo>
                  <a:pt x="69850" y="203200"/>
                </a:lnTo>
                <a:lnTo>
                  <a:pt x="762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6235" y="5254752"/>
            <a:ext cx="76200" cy="266700"/>
          </a:xfrm>
          <a:custGeom>
            <a:avLst/>
            <a:gdLst/>
            <a:ahLst/>
            <a:cxnLst/>
            <a:rect l="l" t="t" r="r" b="b"/>
            <a:pathLst>
              <a:path w="76200" h="266700">
                <a:moveTo>
                  <a:pt x="31750" y="190500"/>
                </a:moveTo>
                <a:lnTo>
                  <a:pt x="0" y="190500"/>
                </a:lnTo>
                <a:lnTo>
                  <a:pt x="38100" y="266700"/>
                </a:lnTo>
                <a:lnTo>
                  <a:pt x="69850" y="203200"/>
                </a:lnTo>
                <a:lnTo>
                  <a:pt x="31750" y="203200"/>
                </a:lnTo>
                <a:lnTo>
                  <a:pt x="31750" y="190500"/>
                </a:lnTo>
                <a:close/>
              </a:path>
              <a:path w="76200" h="266700">
                <a:moveTo>
                  <a:pt x="44450" y="0"/>
                </a:moveTo>
                <a:lnTo>
                  <a:pt x="31750" y="0"/>
                </a:lnTo>
                <a:lnTo>
                  <a:pt x="31750" y="203200"/>
                </a:lnTo>
                <a:lnTo>
                  <a:pt x="44450" y="203200"/>
                </a:lnTo>
                <a:lnTo>
                  <a:pt x="44450" y="0"/>
                </a:lnTo>
                <a:close/>
              </a:path>
              <a:path w="76200" h="266700">
                <a:moveTo>
                  <a:pt x="76200" y="190500"/>
                </a:moveTo>
                <a:lnTo>
                  <a:pt x="44450" y="190500"/>
                </a:lnTo>
                <a:lnTo>
                  <a:pt x="44450" y="203200"/>
                </a:lnTo>
                <a:lnTo>
                  <a:pt x="69850" y="203200"/>
                </a:lnTo>
                <a:lnTo>
                  <a:pt x="762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464680"/>
            <a:ext cx="6896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9/27/2022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308" y="466470"/>
            <a:ext cx="4196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Uniform</a:t>
            </a:r>
            <a:r>
              <a:rPr spc="-80" dirty="0"/>
              <a:t> </a:t>
            </a:r>
            <a:r>
              <a:rPr spc="-15" dirty="0"/>
              <a:t>crossover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2177"/>
            <a:ext cx="7870825" cy="1348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random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chosen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30"/>
              </a:lnSpc>
              <a:spcBef>
                <a:spcPts val="7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subset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taken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465165"/>
            <a:ext cx="3498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N-point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crossover</a:t>
            </a:r>
            <a:r>
              <a:rPr sz="2800" spc="-10" dirty="0">
                <a:latin typeface="Calibri"/>
                <a:cs typeface="Calibri"/>
              </a:rPr>
              <a:t> ???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1" y="3024077"/>
            <a:ext cx="6028970" cy="17246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6464680"/>
            <a:ext cx="68961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9/27/2022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997" y="461899"/>
            <a:ext cx="5379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Crossover</a:t>
            </a:r>
            <a:r>
              <a:rPr spc="-35" dirty="0"/>
              <a:t> </a:t>
            </a:r>
            <a:r>
              <a:rPr spc="-5" dirty="0"/>
              <a:t>or</a:t>
            </a:r>
            <a:r>
              <a:rPr spc="-35" dirty="0"/>
              <a:t> </a:t>
            </a:r>
            <a:r>
              <a:rPr spc="-10" dirty="0"/>
              <a:t>Mutation?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39417"/>
            <a:ext cx="8124190" cy="3236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7155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Decades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long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debate: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which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better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or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necessary?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85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Answer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least,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rather</a:t>
            </a:r>
            <a:r>
              <a:rPr sz="2800" spc="-5" dirty="0">
                <a:latin typeface="Calibri"/>
                <a:cs typeface="Calibri"/>
              </a:rPr>
              <a:t> wide </a:t>
            </a:r>
            <a:r>
              <a:rPr sz="2800" spc="-10" dirty="0">
                <a:latin typeface="Calibri"/>
                <a:cs typeface="Calibri"/>
              </a:rPr>
              <a:t>agreement):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general,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10" dirty="0">
                <a:latin typeface="Calibri"/>
                <a:cs typeface="Calibri"/>
              </a:rPr>
              <a:t> roles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191" y="1476026"/>
            <a:ext cx="7934325" cy="45250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Exploration: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Discovering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promising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search</a:t>
            </a:r>
            <a:r>
              <a:rPr sz="2400" spc="-5" dirty="0">
                <a:latin typeface="Calibri"/>
                <a:cs typeface="Calibri"/>
              </a:rPr>
              <a:t> space,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Calibri"/>
                <a:cs typeface="Calibri"/>
              </a:rPr>
              <a:t>i.e.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"/>
                <a:cs typeface="Calibri"/>
              </a:rPr>
              <a:t>gaining information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355600" marR="335915" indent="-342900">
              <a:lnSpc>
                <a:spcPct val="13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Exploitation: </a:t>
            </a:r>
            <a:r>
              <a:rPr sz="2400" spc="-5" dirty="0">
                <a:latin typeface="Calibri"/>
                <a:cs typeface="Calibri"/>
              </a:rPr>
              <a:t>Optimising </a:t>
            </a:r>
            <a:r>
              <a:rPr sz="2400" dirty="0">
                <a:latin typeface="Calibri"/>
                <a:cs typeface="Calibri"/>
              </a:rPr>
              <a:t>within a </a:t>
            </a:r>
            <a:r>
              <a:rPr sz="2400" spc="-10" dirty="0">
                <a:latin typeface="Calibri"/>
                <a:cs typeface="Calibri"/>
              </a:rPr>
              <a:t>promising area, </a:t>
            </a:r>
            <a:r>
              <a:rPr sz="2400" spc="-5" dirty="0">
                <a:latin typeface="Calibri"/>
                <a:cs typeface="Calibri"/>
              </a:rPr>
              <a:t>i.e.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using </a:t>
            </a:r>
            <a:r>
              <a:rPr sz="2400" i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co-operation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competition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them</a:t>
            </a:r>
            <a:endParaRPr sz="2400">
              <a:latin typeface="Calibri"/>
              <a:cs typeface="Calibri"/>
            </a:endParaRPr>
          </a:p>
          <a:p>
            <a:pPr marL="12700" marR="882015">
              <a:lnSpc>
                <a:spcPct val="130000"/>
              </a:lnSpc>
              <a:spcBef>
                <a:spcPts val="580"/>
              </a:spcBef>
              <a:buClr>
                <a:srgbClr val="000000"/>
              </a:buClr>
              <a:buFont typeface="Arial MT"/>
              <a:buChar char="•"/>
              <a:tabLst>
                <a:tab pos="18796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Crossover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explorative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makes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i="1" spc="-5" dirty="0">
                <a:latin typeface="Calibri"/>
                <a:cs typeface="Calibri"/>
              </a:rPr>
              <a:t>big </a:t>
            </a:r>
            <a:r>
              <a:rPr sz="2400" spc="-5" dirty="0">
                <a:latin typeface="Calibri"/>
                <a:cs typeface="Calibri"/>
              </a:rPr>
              <a:t>jump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area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somewhere</a:t>
            </a:r>
            <a:r>
              <a:rPr sz="2400" dirty="0">
                <a:latin typeface="Calibri"/>
                <a:cs typeface="Calibri"/>
              </a:rPr>
              <a:t> “in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between”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(parent) areas</a:t>
            </a:r>
            <a:endParaRPr sz="2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 MT"/>
              <a:buChar char="•"/>
              <a:tabLst>
                <a:tab pos="187960" algn="l"/>
              </a:tabLst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Mutation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is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exploitative:</a:t>
            </a:r>
            <a:r>
              <a:rPr sz="2400" b="1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creates</a:t>
            </a:r>
            <a:r>
              <a:rPr sz="2400" spc="-10" dirty="0">
                <a:latin typeface="Calibri"/>
                <a:cs typeface="Calibri"/>
              </a:rPr>
              <a:t> random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small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diversions,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latin typeface="Calibri"/>
                <a:cs typeface="Calibri"/>
              </a:rPr>
              <a:t>thereby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staying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parent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0644" y="488949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Crossover</a:t>
            </a:r>
            <a:r>
              <a:rPr sz="4000" spc="10" dirty="0"/>
              <a:t> </a:t>
            </a:r>
            <a:r>
              <a:rPr sz="4000" spc="-5" dirty="0"/>
              <a:t>or</a:t>
            </a:r>
            <a:r>
              <a:rPr sz="4000" spc="-10" dirty="0"/>
              <a:t> </a:t>
            </a:r>
            <a:r>
              <a:rPr sz="4000" spc="-15" dirty="0"/>
              <a:t>Mutation?</a:t>
            </a:r>
            <a:r>
              <a:rPr sz="4000" spc="-5" dirty="0"/>
              <a:t> </a:t>
            </a:r>
            <a:r>
              <a:rPr sz="4000" spc="-30" dirty="0"/>
              <a:t>(cont’d)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425" y="461899"/>
            <a:ext cx="4626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Individuals</a:t>
            </a:r>
            <a:r>
              <a:rPr spc="-3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Curve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9300" y="1377696"/>
            <a:ext cx="5217160" cy="1632585"/>
            <a:chOff x="2019300" y="1377696"/>
            <a:chExt cx="5217160" cy="1632585"/>
          </a:xfrm>
        </p:grpSpPr>
        <p:sp>
          <p:nvSpPr>
            <p:cNvPr id="4" name="object 4"/>
            <p:cNvSpPr/>
            <p:nvPr/>
          </p:nvSpPr>
          <p:spPr>
            <a:xfrm>
              <a:off x="2019300" y="1377695"/>
              <a:ext cx="5217160" cy="1632585"/>
            </a:xfrm>
            <a:custGeom>
              <a:avLst/>
              <a:gdLst/>
              <a:ahLst/>
              <a:cxnLst/>
              <a:rect l="l" t="t" r="r" b="b"/>
              <a:pathLst>
                <a:path w="5217159" h="163258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588008"/>
                  </a:lnTo>
                  <a:lnTo>
                    <a:pt x="44450" y="1588008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5217159" h="1632585">
                  <a:moveTo>
                    <a:pt x="5216652" y="1594104"/>
                  </a:moveTo>
                  <a:lnTo>
                    <a:pt x="5203952" y="1587754"/>
                  </a:lnTo>
                  <a:lnTo>
                    <a:pt x="5140452" y="1556004"/>
                  </a:lnTo>
                  <a:lnTo>
                    <a:pt x="5140452" y="1587754"/>
                  </a:lnTo>
                  <a:lnTo>
                    <a:pt x="47244" y="1587754"/>
                  </a:lnTo>
                  <a:lnTo>
                    <a:pt x="47244" y="1600454"/>
                  </a:lnTo>
                  <a:lnTo>
                    <a:pt x="5140452" y="1600454"/>
                  </a:lnTo>
                  <a:lnTo>
                    <a:pt x="5140452" y="1632204"/>
                  </a:lnTo>
                  <a:lnTo>
                    <a:pt x="5203952" y="1600454"/>
                  </a:lnTo>
                  <a:lnTo>
                    <a:pt x="5216652" y="1594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7400" y="1405128"/>
              <a:ext cx="5125085" cy="1490345"/>
            </a:xfrm>
            <a:custGeom>
              <a:avLst/>
              <a:gdLst/>
              <a:ahLst/>
              <a:cxnLst/>
              <a:rect l="l" t="t" r="r" b="b"/>
              <a:pathLst>
                <a:path w="5125084" h="1490345">
                  <a:moveTo>
                    <a:pt x="0" y="1261872"/>
                  </a:moveTo>
                  <a:lnTo>
                    <a:pt x="42925" y="1299972"/>
                  </a:lnTo>
                  <a:lnTo>
                    <a:pt x="79375" y="1299972"/>
                  </a:lnTo>
                  <a:lnTo>
                    <a:pt x="115950" y="1299972"/>
                  </a:lnTo>
                  <a:lnTo>
                    <a:pt x="154050" y="1299972"/>
                  </a:lnTo>
                  <a:lnTo>
                    <a:pt x="177800" y="1261872"/>
                  </a:lnTo>
                  <a:lnTo>
                    <a:pt x="203200" y="1225296"/>
                  </a:lnTo>
                  <a:lnTo>
                    <a:pt x="230250" y="1185672"/>
                  </a:lnTo>
                  <a:lnTo>
                    <a:pt x="266700" y="1123696"/>
                  </a:lnTo>
                  <a:lnTo>
                    <a:pt x="292100" y="1074547"/>
                  </a:lnTo>
                  <a:lnTo>
                    <a:pt x="315975" y="1038098"/>
                  </a:lnTo>
                  <a:lnTo>
                    <a:pt x="365125" y="998347"/>
                  </a:lnTo>
                  <a:lnTo>
                    <a:pt x="390525" y="961898"/>
                  </a:lnTo>
                  <a:lnTo>
                    <a:pt x="427100" y="936498"/>
                  </a:lnTo>
                  <a:lnTo>
                    <a:pt x="466725" y="912622"/>
                  </a:lnTo>
                  <a:lnTo>
                    <a:pt x="503300" y="887222"/>
                  </a:lnTo>
                  <a:lnTo>
                    <a:pt x="541401" y="887222"/>
                  </a:lnTo>
                  <a:lnTo>
                    <a:pt x="577976" y="887222"/>
                  </a:lnTo>
                  <a:lnTo>
                    <a:pt x="614426" y="887222"/>
                  </a:lnTo>
                  <a:lnTo>
                    <a:pt x="641476" y="925322"/>
                  </a:lnTo>
                  <a:lnTo>
                    <a:pt x="666876" y="961898"/>
                  </a:lnTo>
                  <a:lnTo>
                    <a:pt x="690626" y="998347"/>
                  </a:lnTo>
                  <a:lnTo>
                    <a:pt x="716026" y="1050798"/>
                  </a:lnTo>
                  <a:lnTo>
                    <a:pt x="739901" y="1087247"/>
                  </a:lnTo>
                  <a:lnTo>
                    <a:pt x="765301" y="1123696"/>
                  </a:lnTo>
                  <a:lnTo>
                    <a:pt x="792226" y="1161796"/>
                  </a:lnTo>
                  <a:lnTo>
                    <a:pt x="828801" y="1198372"/>
                  </a:lnTo>
                  <a:lnTo>
                    <a:pt x="865251" y="1225296"/>
                  </a:lnTo>
                  <a:lnTo>
                    <a:pt x="903351" y="1237996"/>
                  </a:lnTo>
                  <a:lnTo>
                    <a:pt x="939926" y="1237996"/>
                  </a:lnTo>
                  <a:lnTo>
                    <a:pt x="979677" y="1237996"/>
                  </a:lnTo>
                  <a:lnTo>
                    <a:pt x="1016126" y="1212596"/>
                  </a:lnTo>
                  <a:lnTo>
                    <a:pt x="1052702" y="1176147"/>
                  </a:lnTo>
                  <a:lnTo>
                    <a:pt x="1090802" y="1149096"/>
                  </a:lnTo>
                  <a:lnTo>
                    <a:pt x="1103502" y="1112647"/>
                  </a:lnTo>
                  <a:lnTo>
                    <a:pt x="1114552" y="1074547"/>
                  </a:lnTo>
                  <a:lnTo>
                    <a:pt x="1154302" y="1060323"/>
                  </a:lnTo>
                  <a:lnTo>
                    <a:pt x="1176527" y="1011047"/>
                  </a:lnTo>
                  <a:lnTo>
                    <a:pt x="1203452" y="974598"/>
                  </a:lnTo>
                  <a:lnTo>
                    <a:pt x="1240027" y="899922"/>
                  </a:lnTo>
                  <a:lnTo>
                    <a:pt x="1252727" y="863473"/>
                  </a:lnTo>
                  <a:lnTo>
                    <a:pt x="1278127" y="811022"/>
                  </a:lnTo>
                  <a:lnTo>
                    <a:pt x="1301877" y="738124"/>
                  </a:lnTo>
                  <a:lnTo>
                    <a:pt x="1327277" y="685673"/>
                  </a:lnTo>
                  <a:lnTo>
                    <a:pt x="1341627" y="649224"/>
                  </a:lnTo>
                  <a:lnTo>
                    <a:pt x="1354327" y="612648"/>
                  </a:lnTo>
                  <a:lnTo>
                    <a:pt x="1378077" y="561848"/>
                  </a:lnTo>
                  <a:lnTo>
                    <a:pt x="1378077" y="525399"/>
                  </a:lnTo>
                  <a:lnTo>
                    <a:pt x="1403603" y="476123"/>
                  </a:lnTo>
                  <a:lnTo>
                    <a:pt x="1416303" y="436499"/>
                  </a:lnTo>
                  <a:lnTo>
                    <a:pt x="1440052" y="387223"/>
                  </a:lnTo>
                  <a:lnTo>
                    <a:pt x="1452752" y="350774"/>
                  </a:lnTo>
                  <a:lnTo>
                    <a:pt x="1479803" y="301625"/>
                  </a:lnTo>
                  <a:lnTo>
                    <a:pt x="1502028" y="261874"/>
                  </a:lnTo>
                  <a:lnTo>
                    <a:pt x="1514728" y="225425"/>
                  </a:lnTo>
                  <a:lnTo>
                    <a:pt x="1551177" y="163449"/>
                  </a:lnTo>
                  <a:lnTo>
                    <a:pt x="1590928" y="114300"/>
                  </a:lnTo>
                  <a:lnTo>
                    <a:pt x="1627377" y="74549"/>
                  </a:lnTo>
                  <a:lnTo>
                    <a:pt x="1667128" y="50800"/>
                  </a:lnTo>
                  <a:lnTo>
                    <a:pt x="1703577" y="12700"/>
                  </a:lnTo>
                  <a:lnTo>
                    <a:pt x="1752853" y="0"/>
                  </a:lnTo>
                  <a:lnTo>
                    <a:pt x="1790953" y="0"/>
                  </a:lnTo>
                  <a:lnTo>
                    <a:pt x="1827402" y="0"/>
                  </a:lnTo>
                  <a:lnTo>
                    <a:pt x="1876678" y="0"/>
                  </a:lnTo>
                  <a:lnTo>
                    <a:pt x="1916429" y="25400"/>
                  </a:lnTo>
                  <a:lnTo>
                    <a:pt x="1952878" y="38100"/>
                  </a:lnTo>
                  <a:lnTo>
                    <a:pt x="2002154" y="74549"/>
                  </a:lnTo>
                  <a:lnTo>
                    <a:pt x="2027554" y="114300"/>
                  </a:lnTo>
                  <a:lnTo>
                    <a:pt x="2064003" y="163449"/>
                  </a:lnTo>
                  <a:lnTo>
                    <a:pt x="2091054" y="200025"/>
                  </a:lnTo>
                  <a:lnTo>
                    <a:pt x="2103754" y="238125"/>
                  </a:lnTo>
                  <a:lnTo>
                    <a:pt x="2114804" y="274574"/>
                  </a:lnTo>
                  <a:lnTo>
                    <a:pt x="2127504" y="311150"/>
                  </a:lnTo>
                  <a:lnTo>
                    <a:pt x="2152904" y="363474"/>
                  </a:lnTo>
                  <a:lnTo>
                    <a:pt x="2165604" y="399923"/>
                  </a:lnTo>
                  <a:lnTo>
                    <a:pt x="2189479" y="436499"/>
                  </a:lnTo>
                  <a:lnTo>
                    <a:pt x="2214879" y="476123"/>
                  </a:lnTo>
                  <a:lnTo>
                    <a:pt x="2229104" y="512699"/>
                  </a:lnTo>
                  <a:lnTo>
                    <a:pt x="2265679" y="512699"/>
                  </a:lnTo>
                  <a:lnTo>
                    <a:pt x="2314829" y="512699"/>
                  </a:lnTo>
                  <a:lnTo>
                    <a:pt x="2353055" y="498348"/>
                  </a:lnTo>
                  <a:lnTo>
                    <a:pt x="2389504" y="461899"/>
                  </a:lnTo>
                  <a:lnTo>
                    <a:pt x="2426080" y="425323"/>
                  </a:lnTo>
                  <a:lnTo>
                    <a:pt x="2465704" y="387223"/>
                  </a:lnTo>
                  <a:lnTo>
                    <a:pt x="2502280" y="374523"/>
                  </a:lnTo>
                  <a:lnTo>
                    <a:pt x="2540380" y="363474"/>
                  </a:lnTo>
                  <a:lnTo>
                    <a:pt x="2576829" y="363474"/>
                  </a:lnTo>
                  <a:lnTo>
                    <a:pt x="2613405" y="399923"/>
                  </a:lnTo>
                  <a:lnTo>
                    <a:pt x="2653029" y="449199"/>
                  </a:lnTo>
                  <a:lnTo>
                    <a:pt x="2676905" y="488823"/>
                  </a:lnTo>
                  <a:lnTo>
                    <a:pt x="2702305" y="525399"/>
                  </a:lnTo>
                  <a:lnTo>
                    <a:pt x="2715005" y="561848"/>
                  </a:lnTo>
                  <a:lnTo>
                    <a:pt x="2727705" y="612648"/>
                  </a:lnTo>
                  <a:lnTo>
                    <a:pt x="2738754" y="649224"/>
                  </a:lnTo>
                  <a:lnTo>
                    <a:pt x="2751454" y="685673"/>
                  </a:lnTo>
                  <a:lnTo>
                    <a:pt x="2764154" y="725424"/>
                  </a:lnTo>
                  <a:lnTo>
                    <a:pt x="2791205" y="774573"/>
                  </a:lnTo>
                  <a:lnTo>
                    <a:pt x="2800730" y="811022"/>
                  </a:lnTo>
                  <a:lnTo>
                    <a:pt x="2827782" y="863473"/>
                  </a:lnTo>
                  <a:lnTo>
                    <a:pt x="2840482" y="899922"/>
                  </a:lnTo>
                  <a:lnTo>
                    <a:pt x="2864230" y="936498"/>
                  </a:lnTo>
                  <a:lnTo>
                    <a:pt x="2889630" y="988822"/>
                  </a:lnTo>
                  <a:lnTo>
                    <a:pt x="2915030" y="1038098"/>
                  </a:lnTo>
                  <a:lnTo>
                    <a:pt x="2951607" y="1087247"/>
                  </a:lnTo>
                  <a:lnTo>
                    <a:pt x="2988055" y="1123696"/>
                  </a:lnTo>
                  <a:lnTo>
                    <a:pt x="3015107" y="1161796"/>
                  </a:lnTo>
                  <a:lnTo>
                    <a:pt x="3051555" y="1185672"/>
                  </a:lnTo>
                  <a:lnTo>
                    <a:pt x="3089655" y="1185672"/>
                  </a:lnTo>
                  <a:lnTo>
                    <a:pt x="3126232" y="1176147"/>
                  </a:lnTo>
                  <a:lnTo>
                    <a:pt x="3165855" y="1149096"/>
                  </a:lnTo>
                  <a:lnTo>
                    <a:pt x="3202432" y="1099947"/>
                  </a:lnTo>
                  <a:lnTo>
                    <a:pt x="3227832" y="1060323"/>
                  </a:lnTo>
                  <a:lnTo>
                    <a:pt x="3264280" y="1023747"/>
                  </a:lnTo>
                  <a:lnTo>
                    <a:pt x="3300857" y="974598"/>
                  </a:lnTo>
                  <a:lnTo>
                    <a:pt x="3300857" y="936498"/>
                  </a:lnTo>
                  <a:lnTo>
                    <a:pt x="3340608" y="925322"/>
                  </a:lnTo>
                  <a:lnTo>
                    <a:pt x="3353308" y="887222"/>
                  </a:lnTo>
                  <a:lnTo>
                    <a:pt x="3377057" y="836422"/>
                  </a:lnTo>
                  <a:lnTo>
                    <a:pt x="3389757" y="787273"/>
                  </a:lnTo>
                  <a:lnTo>
                    <a:pt x="3402457" y="738124"/>
                  </a:lnTo>
                  <a:lnTo>
                    <a:pt x="3415157" y="700024"/>
                  </a:lnTo>
                  <a:lnTo>
                    <a:pt x="3439033" y="663448"/>
                  </a:lnTo>
                  <a:lnTo>
                    <a:pt x="3451733" y="587248"/>
                  </a:lnTo>
                  <a:lnTo>
                    <a:pt x="3478657" y="538099"/>
                  </a:lnTo>
                  <a:lnTo>
                    <a:pt x="3488182" y="498348"/>
                  </a:lnTo>
                  <a:lnTo>
                    <a:pt x="3515233" y="449199"/>
                  </a:lnTo>
                  <a:lnTo>
                    <a:pt x="3540633" y="412623"/>
                  </a:lnTo>
                  <a:lnTo>
                    <a:pt x="3564382" y="374523"/>
                  </a:lnTo>
                  <a:lnTo>
                    <a:pt x="3602482" y="350774"/>
                  </a:lnTo>
                  <a:lnTo>
                    <a:pt x="3639058" y="350774"/>
                  </a:lnTo>
                  <a:lnTo>
                    <a:pt x="3688207" y="363474"/>
                  </a:lnTo>
                  <a:lnTo>
                    <a:pt x="3737483" y="387223"/>
                  </a:lnTo>
                  <a:lnTo>
                    <a:pt x="3777234" y="412623"/>
                  </a:lnTo>
                  <a:lnTo>
                    <a:pt x="3826383" y="449199"/>
                  </a:lnTo>
                  <a:lnTo>
                    <a:pt x="3853434" y="488823"/>
                  </a:lnTo>
                  <a:lnTo>
                    <a:pt x="3889883" y="512699"/>
                  </a:lnTo>
                  <a:lnTo>
                    <a:pt x="3926459" y="550799"/>
                  </a:lnTo>
                  <a:lnTo>
                    <a:pt x="3951859" y="587248"/>
                  </a:lnTo>
                  <a:lnTo>
                    <a:pt x="4001008" y="623824"/>
                  </a:lnTo>
                  <a:lnTo>
                    <a:pt x="4040759" y="685673"/>
                  </a:lnTo>
                  <a:lnTo>
                    <a:pt x="4077208" y="761873"/>
                  </a:lnTo>
                  <a:lnTo>
                    <a:pt x="4102608" y="801497"/>
                  </a:lnTo>
                  <a:lnTo>
                    <a:pt x="4126484" y="850773"/>
                  </a:lnTo>
                  <a:lnTo>
                    <a:pt x="4139184" y="887222"/>
                  </a:lnTo>
                  <a:lnTo>
                    <a:pt x="4151884" y="925322"/>
                  </a:lnTo>
                  <a:lnTo>
                    <a:pt x="4175633" y="974598"/>
                  </a:lnTo>
                  <a:lnTo>
                    <a:pt x="4201160" y="1023747"/>
                  </a:lnTo>
                  <a:lnTo>
                    <a:pt x="4228084" y="1074547"/>
                  </a:lnTo>
                  <a:lnTo>
                    <a:pt x="4250309" y="1112647"/>
                  </a:lnTo>
                  <a:lnTo>
                    <a:pt x="4290060" y="1149096"/>
                  </a:lnTo>
                  <a:lnTo>
                    <a:pt x="4301109" y="1185672"/>
                  </a:lnTo>
                  <a:lnTo>
                    <a:pt x="4339209" y="1198372"/>
                  </a:lnTo>
                  <a:lnTo>
                    <a:pt x="4375785" y="1198372"/>
                  </a:lnTo>
                  <a:lnTo>
                    <a:pt x="4388485" y="1161796"/>
                  </a:lnTo>
                  <a:lnTo>
                    <a:pt x="4415409" y="1123696"/>
                  </a:lnTo>
                  <a:lnTo>
                    <a:pt x="4437634" y="1087247"/>
                  </a:lnTo>
                  <a:lnTo>
                    <a:pt x="4464684" y="1050798"/>
                  </a:lnTo>
                  <a:lnTo>
                    <a:pt x="4501133" y="1011047"/>
                  </a:lnTo>
                  <a:lnTo>
                    <a:pt x="4539233" y="1011047"/>
                  </a:lnTo>
                  <a:lnTo>
                    <a:pt x="4575809" y="1011047"/>
                  </a:lnTo>
                  <a:lnTo>
                    <a:pt x="4626609" y="1023747"/>
                  </a:lnTo>
                  <a:lnTo>
                    <a:pt x="4675885" y="1050798"/>
                  </a:lnTo>
                  <a:lnTo>
                    <a:pt x="4713985" y="1099947"/>
                  </a:lnTo>
                  <a:lnTo>
                    <a:pt x="4763134" y="1149096"/>
                  </a:lnTo>
                  <a:lnTo>
                    <a:pt x="4777485" y="1185672"/>
                  </a:lnTo>
                  <a:lnTo>
                    <a:pt x="4799710" y="1225296"/>
                  </a:lnTo>
                  <a:lnTo>
                    <a:pt x="4839334" y="1247521"/>
                  </a:lnTo>
                  <a:lnTo>
                    <a:pt x="4875910" y="1299972"/>
                  </a:lnTo>
                  <a:lnTo>
                    <a:pt x="4925059" y="1349121"/>
                  </a:lnTo>
                  <a:lnTo>
                    <a:pt x="4950459" y="1399921"/>
                  </a:lnTo>
                  <a:lnTo>
                    <a:pt x="4987035" y="1425321"/>
                  </a:lnTo>
                  <a:lnTo>
                    <a:pt x="5013959" y="1461897"/>
                  </a:lnTo>
                  <a:lnTo>
                    <a:pt x="5050535" y="1474597"/>
                  </a:lnTo>
                  <a:lnTo>
                    <a:pt x="5088635" y="1474597"/>
                  </a:lnTo>
                  <a:lnTo>
                    <a:pt x="5125084" y="1474597"/>
                  </a:lnTo>
                  <a:lnTo>
                    <a:pt x="5106034" y="149034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5969" y="2110486"/>
              <a:ext cx="76707" cy="751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145" y="2285746"/>
              <a:ext cx="76708" cy="767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2945" y="2438146"/>
              <a:ext cx="229108" cy="2291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8950" y="1854454"/>
              <a:ext cx="76708" cy="767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545" y="1676146"/>
              <a:ext cx="76707" cy="767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3770" y="2096770"/>
              <a:ext cx="76707" cy="767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1741" y="2334513"/>
              <a:ext cx="76708" cy="767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4221" y="2137918"/>
              <a:ext cx="76707" cy="767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3361" y="2604262"/>
              <a:ext cx="75184" cy="751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9605" y="2406142"/>
              <a:ext cx="75184" cy="7670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951482" y="3088894"/>
            <a:ext cx="524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9300" y="3812794"/>
            <a:ext cx="5213985" cy="1635760"/>
            <a:chOff x="2019300" y="3812794"/>
            <a:chExt cx="5213985" cy="1635760"/>
          </a:xfrm>
        </p:grpSpPr>
        <p:sp>
          <p:nvSpPr>
            <p:cNvPr id="18" name="object 18"/>
            <p:cNvSpPr/>
            <p:nvPr/>
          </p:nvSpPr>
          <p:spPr>
            <a:xfrm>
              <a:off x="2019300" y="3816095"/>
              <a:ext cx="5213985" cy="1632585"/>
            </a:xfrm>
            <a:custGeom>
              <a:avLst/>
              <a:gdLst/>
              <a:ahLst/>
              <a:cxnLst/>
              <a:rect l="l" t="t" r="r" b="b"/>
              <a:pathLst>
                <a:path w="5213984" h="1632585">
                  <a:moveTo>
                    <a:pt x="5213604" y="1594104"/>
                  </a:moveTo>
                  <a:lnTo>
                    <a:pt x="5200904" y="1587754"/>
                  </a:lnTo>
                  <a:lnTo>
                    <a:pt x="5137404" y="1556004"/>
                  </a:lnTo>
                  <a:lnTo>
                    <a:pt x="5137404" y="1587754"/>
                  </a:lnTo>
                  <a:lnTo>
                    <a:pt x="44450" y="158775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588008"/>
                  </a:lnTo>
                  <a:lnTo>
                    <a:pt x="44196" y="1588008"/>
                  </a:lnTo>
                  <a:lnTo>
                    <a:pt x="44196" y="1600454"/>
                  </a:lnTo>
                  <a:lnTo>
                    <a:pt x="5137404" y="1600454"/>
                  </a:lnTo>
                  <a:lnTo>
                    <a:pt x="5137404" y="1632204"/>
                  </a:lnTo>
                  <a:lnTo>
                    <a:pt x="5200904" y="1600454"/>
                  </a:lnTo>
                  <a:lnTo>
                    <a:pt x="5213604" y="1594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7400" y="3843528"/>
              <a:ext cx="5125085" cy="1490345"/>
            </a:xfrm>
            <a:custGeom>
              <a:avLst/>
              <a:gdLst/>
              <a:ahLst/>
              <a:cxnLst/>
              <a:rect l="l" t="t" r="r" b="b"/>
              <a:pathLst>
                <a:path w="5125084" h="1490345">
                  <a:moveTo>
                    <a:pt x="0" y="1261872"/>
                  </a:moveTo>
                  <a:lnTo>
                    <a:pt x="42925" y="1299972"/>
                  </a:lnTo>
                  <a:lnTo>
                    <a:pt x="79375" y="1299972"/>
                  </a:lnTo>
                  <a:lnTo>
                    <a:pt x="115950" y="1299972"/>
                  </a:lnTo>
                  <a:lnTo>
                    <a:pt x="154050" y="1299972"/>
                  </a:lnTo>
                  <a:lnTo>
                    <a:pt x="177800" y="1261872"/>
                  </a:lnTo>
                  <a:lnTo>
                    <a:pt x="203200" y="1225296"/>
                  </a:lnTo>
                  <a:lnTo>
                    <a:pt x="230250" y="1185672"/>
                  </a:lnTo>
                  <a:lnTo>
                    <a:pt x="266700" y="1123696"/>
                  </a:lnTo>
                  <a:lnTo>
                    <a:pt x="292100" y="1074547"/>
                  </a:lnTo>
                  <a:lnTo>
                    <a:pt x="315975" y="1038098"/>
                  </a:lnTo>
                  <a:lnTo>
                    <a:pt x="365125" y="998347"/>
                  </a:lnTo>
                  <a:lnTo>
                    <a:pt x="390525" y="961898"/>
                  </a:lnTo>
                  <a:lnTo>
                    <a:pt x="427100" y="936498"/>
                  </a:lnTo>
                  <a:lnTo>
                    <a:pt x="466725" y="912622"/>
                  </a:lnTo>
                  <a:lnTo>
                    <a:pt x="503300" y="887222"/>
                  </a:lnTo>
                  <a:lnTo>
                    <a:pt x="541401" y="887222"/>
                  </a:lnTo>
                  <a:lnTo>
                    <a:pt x="577976" y="887222"/>
                  </a:lnTo>
                  <a:lnTo>
                    <a:pt x="614426" y="887222"/>
                  </a:lnTo>
                  <a:lnTo>
                    <a:pt x="641476" y="925322"/>
                  </a:lnTo>
                  <a:lnTo>
                    <a:pt x="666876" y="961898"/>
                  </a:lnTo>
                  <a:lnTo>
                    <a:pt x="690626" y="998347"/>
                  </a:lnTo>
                  <a:lnTo>
                    <a:pt x="716026" y="1050798"/>
                  </a:lnTo>
                  <a:lnTo>
                    <a:pt x="739901" y="1087247"/>
                  </a:lnTo>
                  <a:lnTo>
                    <a:pt x="765301" y="1123696"/>
                  </a:lnTo>
                  <a:lnTo>
                    <a:pt x="792226" y="1161796"/>
                  </a:lnTo>
                  <a:lnTo>
                    <a:pt x="828801" y="1198372"/>
                  </a:lnTo>
                  <a:lnTo>
                    <a:pt x="865251" y="1225296"/>
                  </a:lnTo>
                  <a:lnTo>
                    <a:pt x="903351" y="1237996"/>
                  </a:lnTo>
                  <a:lnTo>
                    <a:pt x="939926" y="1237996"/>
                  </a:lnTo>
                  <a:lnTo>
                    <a:pt x="979677" y="1237996"/>
                  </a:lnTo>
                  <a:lnTo>
                    <a:pt x="1016126" y="1212596"/>
                  </a:lnTo>
                  <a:lnTo>
                    <a:pt x="1052702" y="1176147"/>
                  </a:lnTo>
                  <a:lnTo>
                    <a:pt x="1090802" y="1149096"/>
                  </a:lnTo>
                  <a:lnTo>
                    <a:pt x="1103502" y="1112647"/>
                  </a:lnTo>
                  <a:lnTo>
                    <a:pt x="1114552" y="1074547"/>
                  </a:lnTo>
                  <a:lnTo>
                    <a:pt x="1154302" y="1060323"/>
                  </a:lnTo>
                  <a:lnTo>
                    <a:pt x="1176527" y="1011047"/>
                  </a:lnTo>
                  <a:lnTo>
                    <a:pt x="1203452" y="974598"/>
                  </a:lnTo>
                  <a:lnTo>
                    <a:pt x="1240027" y="899922"/>
                  </a:lnTo>
                  <a:lnTo>
                    <a:pt x="1252727" y="863473"/>
                  </a:lnTo>
                  <a:lnTo>
                    <a:pt x="1278127" y="811022"/>
                  </a:lnTo>
                  <a:lnTo>
                    <a:pt x="1301877" y="738124"/>
                  </a:lnTo>
                  <a:lnTo>
                    <a:pt x="1327277" y="685673"/>
                  </a:lnTo>
                  <a:lnTo>
                    <a:pt x="1341627" y="649224"/>
                  </a:lnTo>
                  <a:lnTo>
                    <a:pt x="1354327" y="612648"/>
                  </a:lnTo>
                  <a:lnTo>
                    <a:pt x="1378077" y="561848"/>
                  </a:lnTo>
                  <a:lnTo>
                    <a:pt x="1378077" y="525399"/>
                  </a:lnTo>
                  <a:lnTo>
                    <a:pt x="1403603" y="476123"/>
                  </a:lnTo>
                  <a:lnTo>
                    <a:pt x="1416303" y="436499"/>
                  </a:lnTo>
                  <a:lnTo>
                    <a:pt x="1440052" y="387223"/>
                  </a:lnTo>
                  <a:lnTo>
                    <a:pt x="1452752" y="350774"/>
                  </a:lnTo>
                  <a:lnTo>
                    <a:pt x="1479803" y="301625"/>
                  </a:lnTo>
                  <a:lnTo>
                    <a:pt x="1502028" y="261874"/>
                  </a:lnTo>
                  <a:lnTo>
                    <a:pt x="1514728" y="225425"/>
                  </a:lnTo>
                  <a:lnTo>
                    <a:pt x="1551177" y="163449"/>
                  </a:lnTo>
                  <a:lnTo>
                    <a:pt x="1590928" y="114300"/>
                  </a:lnTo>
                  <a:lnTo>
                    <a:pt x="1627377" y="74549"/>
                  </a:lnTo>
                  <a:lnTo>
                    <a:pt x="1667128" y="50800"/>
                  </a:lnTo>
                  <a:lnTo>
                    <a:pt x="1703577" y="12700"/>
                  </a:lnTo>
                  <a:lnTo>
                    <a:pt x="1752853" y="0"/>
                  </a:lnTo>
                  <a:lnTo>
                    <a:pt x="1790953" y="0"/>
                  </a:lnTo>
                  <a:lnTo>
                    <a:pt x="1827402" y="0"/>
                  </a:lnTo>
                  <a:lnTo>
                    <a:pt x="1876678" y="0"/>
                  </a:lnTo>
                  <a:lnTo>
                    <a:pt x="1916429" y="25400"/>
                  </a:lnTo>
                  <a:lnTo>
                    <a:pt x="1952878" y="38100"/>
                  </a:lnTo>
                  <a:lnTo>
                    <a:pt x="2002154" y="74549"/>
                  </a:lnTo>
                  <a:lnTo>
                    <a:pt x="2027554" y="114300"/>
                  </a:lnTo>
                  <a:lnTo>
                    <a:pt x="2064003" y="163449"/>
                  </a:lnTo>
                  <a:lnTo>
                    <a:pt x="2091054" y="200025"/>
                  </a:lnTo>
                  <a:lnTo>
                    <a:pt x="2103754" y="238125"/>
                  </a:lnTo>
                  <a:lnTo>
                    <a:pt x="2114804" y="274574"/>
                  </a:lnTo>
                  <a:lnTo>
                    <a:pt x="2127504" y="311150"/>
                  </a:lnTo>
                  <a:lnTo>
                    <a:pt x="2152904" y="363474"/>
                  </a:lnTo>
                  <a:lnTo>
                    <a:pt x="2165604" y="399923"/>
                  </a:lnTo>
                  <a:lnTo>
                    <a:pt x="2189479" y="436499"/>
                  </a:lnTo>
                  <a:lnTo>
                    <a:pt x="2214879" y="476123"/>
                  </a:lnTo>
                  <a:lnTo>
                    <a:pt x="2229104" y="512699"/>
                  </a:lnTo>
                  <a:lnTo>
                    <a:pt x="2265679" y="512699"/>
                  </a:lnTo>
                  <a:lnTo>
                    <a:pt x="2314829" y="512699"/>
                  </a:lnTo>
                  <a:lnTo>
                    <a:pt x="2353055" y="498348"/>
                  </a:lnTo>
                  <a:lnTo>
                    <a:pt x="2389504" y="461899"/>
                  </a:lnTo>
                  <a:lnTo>
                    <a:pt x="2426080" y="425323"/>
                  </a:lnTo>
                  <a:lnTo>
                    <a:pt x="2465704" y="387223"/>
                  </a:lnTo>
                  <a:lnTo>
                    <a:pt x="2502280" y="374523"/>
                  </a:lnTo>
                  <a:lnTo>
                    <a:pt x="2540380" y="363474"/>
                  </a:lnTo>
                  <a:lnTo>
                    <a:pt x="2576829" y="363474"/>
                  </a:lnTo>
                  <a:lnTo>
                    <a:pt x="2613405" y="399923"/>
                  </a:lnTo>
                  <a:lnTo>
                    <a:pt x="2653029" y="449199"/>
                  </a:lnTo>
                  <a:lnTo>
                    <a:pt x="2676905" y="488823"/>
                  </a:lnTo>
                  <a:lnTo>
                    <a:pt x="2702305" y="525399"/>
                  </a:lnTo>
                  <a:lnTo>
                    <a:pt x="2715005" y="561848"/>
                  </a:lnTo>
                  <a:lnTo>
                    <a:pt x="2727705" y="612648"/>
                  </a:lnTo>
                  <a:lnTo>
                    <a:pt x="2738754" y="649224"/>
                  </a:lnTo>
                  <a:lnTo>
                    <a:pt x="2751454" y="685673"/>
                  </a:lnTo>
                  <a:lnTo>
                    <a:pt x="2764154" y="725424"/>
                  </a:lnTo>
                  <a:lnTo>
                    <a:pt x="2791205" y="774573"/>
                  </a:lnTo>
                  <a:lnTo>
                    <a:pt x="2800730" y="811022"/>
                  </a:lnTo>
                  <a:lnTo>
                    <a:pt x="2827782" y="863473"/>
                  </a:lnTo>
                  <a:lnTo>
                    <a:pt x="2840482" y="899922"/>
                  </a:lnTo>
                  <a:lnTo>
                    <a:pt x="2864230" y="936498"/>
                  </a:lnTo>
                  <a:lnTo>
                    <a:pt x="2889630" y="988822"/>
                  </a:lnTo>
                  <a:lnTo>
                    <a:pt x="2915030" y="1038098"/>
                  </a:lnTo>
                  <a:lnTo>
                    <a:pt x="2951607" y="1087247"/>
                  </a:lnTo>
                  <a:lnTo>
                    <a:pt x="2988055" y="1123696"/>
                  </a:lnTo>
                  <a:lnTo>
                    <a:pt x="3015107" y="1161796"/>
                  </a:lnTo>
                  <a:lnTo>
                    <a:pt x="3051555" y="1185672"/>
                  </a:lnTo>
                  <a:lnTo>
                    <a:pt x="3089655" y="1185672"/>
                  </a:lnTo>
                  <a:lnTo>
                    <a:pt x="3126232" y="1176147"/>
                  </a:lnTo>
                  <a:lnTo>
                    <a:pt x="3165855" y="1149096"/>
                  </a:lnTo>
                  <a:lnTo>
                    <a:pt x="3202432" y="1099947"/>
                  </a:lnTo>
                  <a:lnTo>
                    <a:pt x="3227832" y="1060323"/>
                  </a:lnTo>
                  <a:lnTo>
                    <a:pt x="3264280" y="1023747"/>
                  </a:lnTo>
                  <a:lnTo>
                    <a:pt x="3300857" y="974598"/>
                  </a:lnTo>
                  <a:lnTo>
                    <a:pt x="3300857" y="936498"/>
                  </a:lnTo>
                  <a:lnTo>
                    <a:pt x="3340608" y="925322"/>
                  </a:lnTo>
                  <a:lnTo>
                    <a:pt x="3353308" y="887222"/>
                  </a:lnTo>
                  <a:lnTo>
                    <a:pt x="3377057" y="836422"/>
                  </a:lnTo>
                  <a:lnTo>
                    <a:pt x="3389757" y="787273"/>
                  </a:lnTo>
                  <a:lnTo>
                    <a:pt x="3402457" y="738124"/>
                  </a:lnTo>
                  <a:lnTo>
                    <a:pt x="3415157" y="700024"/>
                  </a:lnTo>
                  <a:lnTo>
                    <a:pt x="3439033" y="663448"/>
                  </a:lnTo>
                  <a:lnTo>
                    <a:pt x="3451733" y="587248"/>
                  </a:lnTo>
                  <a:lnTo>
                    <a:pt x="3478657" y="538099"/>
                  </a:lnTo>
                  <a:lnTo>
                    <a:pt x="3488182" y="498348"/>
                  </a:lnTo>
                  <a:lnTo>
                    <a:pt x="3515233" y="449199"/>
                  </a:lnTo>
                  <a:lnTo>
                    <a:pt x="3540633" y="412623"/>
                  </a:lnTo>
                  <a:lnTo>
                    <a:pt x="3564382" y="374523"/>
                  </a:lnTo>
                  <a:lnTo>
                    <a:pt x="3602482" y="350774"/>
                  </a:lnTo>
                  <a:lnTo>
                    <a:pt x="3639058" y="350774"/>
                  </a:lnTo>
                  <a:lnTo>
                    <a:pt x="3688207" y="363474"/>
                  </a:lnTo>
                  <a:lnTo>
                    <a:pt x="3737483" y="387223"/>
                  </a:lnTo>
                  <a:lnTo>
                    <a:pt x="3777234" y="412623"/>
                  </a:lnTo>
                  <a:lnTo>
                    <a:pt x="3826383" y="449199"/>
                  </a:lnTo>
                  <a:lnTo>
                    <a:pt x="3853434" y="488823"/>
                  </a:lnTo>
                  <a:lnTo>
                    <a:pt x="3889883" y="512699"/>
                  </a:lnTo>
                  <a:lnTo>
                    <a:pt x="3926459" y="550799"/>
                  </a:lnTo>
                  <a:lnTo>
                    <a:pt x="3951859" y="587248"/>
                  </a:lnTo>
                  <a:lnTo>
                    <a:pt x="4001008" y="623824"/>
                  </a:lnTo>
                  <a:lnTo>
                    <a:pt x="4040759" y="685673"/>
                  </a:lnTo>
                  <a:lnTo>
                    <a:pt x="4077208" y="761873"/>
                  </a:lnTo>
                  <a:lnTo>
                    <a:pt x="4102608" y="801497"/>
                  </a:lnTo>
                  <a:lnTo>
                    <a:pt x="4126484" y="850773"/>
                  </a:lnTo>
                  <a:lnTo>
                    <a:pt x="4139184" y="887222"/>
                  </a:lnTo>
                  <a:lnTo>
                    <a:pt x="4151884" y="925322"/>
                  </a:lnTo>
                  <a:lnTo>
                    <a:pt x="4175633" y="974598"/>
                  </a:lnTo>
                  <a:lnTo>
                    <a:pt x="4201160" y="1023747"/>
                  </a:lnTo>
                  <a:lnTo>
                    <a:pt x="4228084" y="1074547"/>
                  </a:lnTo>
                  <a:lnTo>
                    <a:pt x="4250309" y="1112647"/>
                  </a:lnTo>
                  <a:lnTo>
                    <a:pt x="4290060" y="1149096"/>
                  </a:lnTo>
                  <a:lnTo>
                    <a:pt x="4301109" y="1185672"/>
                  </a:lnTo>
                  <a:lnTo>
                    <a:pt x="4339209" y="1198372"/>
                  </a:lnTo>
                  <a:lnTo>
                    <a:pt x="4375785" y="1198372"/>
                  </a:lnTo>
                  <a:lnTo>
                    <a:pt x="4388485" y="1161796"/>
                  </a:lnTo>
                  <a:lnTo>
                    <a:pt x="4415409" y="1123696"/>
                  </a:lnTo>
                  <a:lnTo>
                    <a:pt x="4437634" y="1087247"/>
                  </a:lnTo>
                  <a:lnTo>
                    <a:pt x="4464684" y="1050798"/>
                  </a:lnTo>
                  <a:lnTo>
                    <a:pt x="4501133" y="1011047"/>
                  </a:lnTo>
                  <a:lnTo>
                    <a:pt x="4539233" y="1011047"/>
                  </a:lnTo>
                  <a:lnTo>
                    <a:pt x="4575809" y="1011047"/>
                  </a:lnTo>
                  <a:lnTo>
                    <a:pt x="4626609" y="1023747"/>
                  </a:lnTo>
                  <a:lnTo>
                    <a:pt x="4675885" y="1050798"/>
                  </a:lnTo>
                  <a:lnTo>
                    <a:pt x="4713985" y="1099947"/>
                  </a:lnTo>
                  <a:lnTo>
                    <a:pt x="4763134" y="1149096"/>
                  </a:lnTo>
                  <a:lnTo>
                    <a:pt x="4777485" y="1185672"/>
                  </a:lnTo>
                  <a:lnTo>
                    <a:pt x="4799710" y="1225296"/>
                  </a:lnTo>
                  <a:lnTo>
                    <a:pt x="4839334" y="1247521"/>
                  </a:lnTo>
                  <a:lnTo>
                    <a:pt x="4875910" y="1299972"/>
                  </a:lnTo>
                  <a:lnTo>
                    <a:pt x="4925059" y="1349121"/>
                  </a:lnTo>
                  <a:lnTo>
                    <a:pt x="4950459" y="1399921"/>
                  </a:lnTo>
                  <a:lnTo>
                    <a:pt x="4987035" y="1425321"/>
                  </a:lnTo>
                  <a:lnTo>
                    <a:pt x="5013959" y="1461897"/>
                  </a:lnTo>
                  <a:lnTo>
                    <a:pt x="5050535" y="1474597"/>
                  </a:lnTo>
                  <a:lnTo>
                    <a:pt x="5088635" y="1474597"/>
                  </a:lnTo>
                  <a:lnTo>
                    <a:pt x="5125084" y="1474597"/>
                  </a:lnTo>
                  <a:lnTo>
                    <a:pt x="5106034" y="149034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8770" y="4846066"/>
              <a:ext cx="76707" cy="767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9817" y="4337050"/>
              <a:ext cx="76708" cy="767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0173" y="4163314"/>
              <a:ext cx="76708" cy="767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2346" y="4242562"/>
              <a:ext cx="76707" cy="751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6334" y="4394962"/>
              <a:ext cx="75183" cy="751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301" y="4721097"/>
              <a:ext cx="76708" cy="767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5882" y="4113022"/>
              <a:ext cx="75183" cy="767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2710" y="3812794"/>
              <a:ext cx="75184" cy="7670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1770" y="3892042"/>
              <a:ext cx="76707" cy="767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5530" y="3884422"/>
              <a:ext cx="75184" cy="767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2086" y="4096258"/>
              <a:ext cx="75184" cy="751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6329" y="4777486"/>
              <a:ext cx="75183" cy="7518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916938" y="5527649"/>
            <a:ext cx="530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Individuals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9</a:t>
            </a:r>
            <a:r>
              <a:rPr spc="5" dirty="0"/>
              <a:t>/</a:t>
            </a:r>
            <a:r>
              <a:rPr dirty="0"/>
              <a:t>27/2022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6217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13" y="461899"/>
            <a:ext cx="6493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Canonical</a:t>
            </a:r>
            <a:r>
              <a:rPr spc="-15" dirty="0"/>
              <a:t> </a:t>
            </a:r>
            <a:r>
              <a:rPr spc="-5" dirty="0"/>
              <a:t>Genetic</a:t>
            </a:r>
            <a:r>
              <a:rPr spc="-2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1589658"/>
            <a:ext cx="8782685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Courier New"/>
                <a:cs typeface="Courier New"/>
              </a:rPr>
              <a:t>Canonical_Genetic_Algorithm()</a:t>
            </a:r>
            <a:endParaRPr sz="1700">
              <a:latin typeface="Courier New"/>
              <a:cs typeface="Courier New"/>
            </a:endParaRPr>
          </a:p>
          <a:p>
            <a:pPr marL="50800">
              <a:lnSpc>
                <a:spcPts val="1835"/>
              </a:lnSpc>
            </a:pP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393700">
              <a:lnSpc>
                <a:spcPts val="1835"/>
              </a:lnSpc>
            </a:pPr>
            <a:r>
              <a:rPr sz="1700" b="1" spc="-5" dirty="0">
                <a:latin typeface="Courier New"/>
                <a:cs typeface="Courier New"/>
              </a:rPr>
              <a:t>Initialize</a:t>
            </a:r>
            <a:r>
              <a:rPr sz="1700" b="1" spc="1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the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Population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=</a:t>
            </a:r>
            <a:r>
              <a:rPr sz="1700" b="1" spc="15" dirty="0">
                <a:latin typeface="Courier New"/>
                <a:cs typeface="Courier New"/>
              </a:rPr>
              <a:t> </a:t>
            </a:r>
            <a:r>
              <a:rPr sz="1700" b="1" spc="10" dirty="0">
                <a:latin typeface="Courier New"/>
                <a:cs typeface="Courier New"/>
              </a:rPr>
              <a:t>G</a:t>
            </a:r>
            <a:r>
              <a:rPr sz="1650" b="1" spc="15" baseline="-20202" dirty="0">
                <a:latin typeface="Courier New"/>
                <a:cs typeface="Courier New"/>
              </a:rPr>
              <a:t>0</a:t>
            </a:r>
            <a:r>
              <a:rPr sz="1700" b="1" spc="10" dirty="0">
                <a:latin typeface="Courier New"/>
                <a:cs typeface="Courier New"/>
              </a:rPr>
              <a:t>;</a:t>
            </a:r>
            <a:r>
              <a:rPr sz="1700" b="1" dirty="0"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//</a:t>
            </a:r>
            <a:r>
              <a:rPr sz="1300" b="1" spc="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population size</a:t>
            </a:r>
            <a:r>
              <a:rPr sz="1300" b="1" spc="-1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is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 constant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 …</a:t>
            </a:r>
            <a:endParaRPr sz="1300">
              <a:latin typeface="Courier New"/>
              <a:cs typeface="Courier New"/>
            </a:endParaRPr>
          </a:p>
          <a:p>
            <a:pPr marL="393700">
              <a:lnSpc>
                <a:spcPts val="1835"/>
              </a:lnSpc>
              <a:spcBef>
                <a:spcPts val="1220"/>
              </a:spcBef>
            </a:pPr>
            <a:r>
              <a:rPr sz="1700" b="1" dirty="0">
                <a:latin typeface="Courier New"/>
                <a:cs typeface="Courier New"/>
              </a:rPr>
              <a:t>For(i=1 </a:t>
            </a:r>
            <a:r>
              <a:rPr sz="1700" b="1" spc="-5" dirty="0">
                <a:latin typeface="Courier New"/>
                <a:cs typeface="Courier New"/>
              </a:rPr>
              <a:t>to</a:t>
            </a:r>
            <a:r>
              <a:rPr sz="1700" b="1" spc="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Max_Generations)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//</a:t>
            </a:r>
            <a:r>
              <a:rPr sz="1300" b="1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Continue</a:t>
            </a:r>
            <a:r>
              <a:rPr sz="1300" b="1" spc="-2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Evolution</a:t>
            </a:r>
            <a:r>
              <a:rPr sz="1300" b="1" spc="-2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393700">
              <a:lnSpc>
                <a:spcPts val="1630"/>
              </a:lnSpc>
            </a:pP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965200">
              <a:lnSpc>
                <a:spcPts val="1835"/>
              </a:lnSpc>
            </a:pPr>
            <a:r>
              <a:rPr sz="1700" b="1" spc="-5" dirty="0">
                <a:latin typeface="Courier New"/>
                <a:cs typeface="Courier New"/>
              </a:rPr>
              <a:t>Evaluate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Fitness</a:t>
            </a:r>
            <a:r>
              <a:rPr sz="1700" b="1" spc="1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of</a:t>
            </a:r>
            <a:r>
              <a:rPr sz="1700" b="1" spc="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Individuals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of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spc="10" dirty="0">
                <a:latin typeface="Courier New"/>
                <a:cs typeface="Courier New"/>
              </a:rPr>
              <a:t>G</a:t>
            </a:r>
            <a:r>
              <a:rPr sz="1650" b="1" spc="15" baseline="-20202" dirty="0">
                <a:latin typeface="Courier New"/>
                <a:cs typeface="Courier New"/>
              </a:rPr>
              <a:t>i-1</a:t>
            </a:r>
            <a:r>
              <a:rPr sz="1700" b="1" spc="10" dirty="0">
                <a:latin typeface="Courier New"/>
                <a:cs typeface="Courier New"/>
              </a:rPr>
              <a:t>;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//</a:t>
            </a:r>
            <a:r>
              <a:rPr sz="1300" b="1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By</a:t>
            </a:r>
            <a:r>
              <a:rPr sz="1300" b="1" spc="-2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Objective</a:t>
            </a:r>
            <a:r>
              <a:rPr sz="1300" b="1" spc="-1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Function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</a:pPr>
            <a:r>
              <a:rPr sz="1700" b="1" spc="-5" dirty="0">
                <a:latin typeface="Courier New"/>
                <a:cs typeface="Courier New"/>
              </a:rPr>
              <a:t>Select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Parents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for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Reproduction</a:t>
            </a:r>
            <a:r>
              <a:rPr sz="1700" b="1" dirty="0">
                <a:solidFill>
                  <a:srgbClr val="CC3300"/>
                </a:solidFill>
                <a:latin typeface="Courier New"/>
                <a:cs typeface="Courier New"/>
              </a:rPr>
              <a:t>;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//</a:t>
            </a:r>
            <a:r>
              <a:rPr sz="1300" b="1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Roulette</a:t>
            </a:r>
            <a:r>
              <a:rPr sz="1300" b="1" spc="-2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Wheel?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</a:pPr>
            <a:r>
              <a:rPr sz="1700" b="1" spc="-5" dirty="0">
                <a:latin typeface="Courier New"/>
                <a:cs typeface="Courier New"/>
              </a:rPr>
              <a:t>Crossover</a:t>
            </a:r>
            <a:r>
              <a:rPr sz="1700" b="1" spc="-5" dirty="0">
                <a:solidFill>
                  <a:srgbClr val="CC3300"/>
                </a:solidFill>
                <a:latin typeface="Courier New"/>
                <a:cs typeface="Courier New"/>
              </a:rPr>
              <a:t>;</a:t>
            </a:r>
            <a:r>
              <a:rPr sz="1700" b="1" spc="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//</a:t>
            </a:r>
            <a:r>
              <a:rPr sz="1300" b="1" spc="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According</a:t>
            </a:r>
            <a:r>
              <a:rPr sz="1300" b="1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to probability</a:t>
            </a:r>
            <a:r>
              <a:rPr sz="1300" b="1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of crossover…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4439792"/>
            <a:ext cx="11963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Courier New"/>
                <a:cs typeface="Courier New"/>
              </a:rPr>
              <a:t>Mutation;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6829" y="4491609"/>
            <a:ext cx="38665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//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 According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to</a:t>
            </a:r>
            <a:r>
              <a:rPr sz="1300" b="1" spc="-2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probability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of</a:t>
            </a:r>
            <a:r>
              <a:rPr sz="1300" b="1" spc="-2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mutation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4958334"/>
            <a:ext cx="15875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ourier New"/>
                <a:cs typeface="Courier New"/>
              </a:rPr>
              <a:t>Replacement;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1573" y="5010150"/>
            <a:ext cx="53676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//</a:t>
            </a:r>
            <a:r>
              <a:rPr sz="1300" b="1" spc="1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Replacing</a:t>
            </a:r>
            <a:r>
              <a:rPr sz="1300" b="1" spc="1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old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generation</a:t>
            </a:r>
            <a:r>
              <a:rPr sz="1300" b="1" spc="10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G</a:t>
            </a:r>
            <a:r>
              <a:rPr sz="1275" b="1" spc="-15" baseline="-19607" dirty="0">
                <a:solidFill>
                  <a:srgbClr val="CC3300"/>
                </a:solidFill>
                <a:latin typeface="Courier New"/>
                <a:cs typeface="Courier New"/>
              </a:rPr>
              <a:t>i-1</a:t>
            </a:r>
            <a:r>
              <a:rPr sz="1275" b="1" spc="405" baseline="-19607" dirty="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CC3300"/>
                </a:solidFill>
                <a:latin typeface="Courier New"/>
                <a:cs typeface="Courier New"/>
              </a:rPr>
              <a:t>with </a:t>
            </a:r>
            <a:r>
              <a:rPr sz="1300" b="1" spc="-10" dirty="0">
                <a:solidFill>
                  <a:srgbClr val="CC3300"/>
                </a:solidFill>
                <a:latin typeface="Courier New"/>
                <a:cs typeface="Courier New"/>
              </a:rPr>
              <a:t>new generation</a:t>
            </a:r>
            <a:r>
              <a:rPr sz="1300" b="1" dirty="0">
                <a:solidFill>
                  <a:srgbClr val="CC3300"/>
                </a:solidFill>
                <a:latin typeface="Courier New"/>
                <a:cs typeface="Courier New"/>
              </a:rPr>
              <a:t> G</a:t>
            </a:r>
            <a:r>
              <a:rPr sz="1275" b="1" baseline="-19607" dirty="0">
                <a:solidFill>
                  <a:srgbClr val="CC3300"/>
                </a:solidFill>
                <a:latin typeface="Courier New"/>
                <a:cs typeface="Courier New"/>
              </a:rPr>
              <a:t>i</a:t>
            </a:r>
            <a:endParaRPr sz="1275" baseline="-19607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5165597"/>
            <a:ext cx="49847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1079</Words>
  <Application>Microsoft Office PowerPoint</Application>
  <PresentationFormat>On-screen Show (4:3)</PresentationFormat>
  <Paragraphs>285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MT</vt:lpstr>
      <vt:lpstr>Calibri</vt:lpstr>
      <vt:lpstr>Courier New</vt:lpstr>
      <vt:lpstr>Times New Roman</vt:lpstr>
      <vt:lpstr>Wingdings</vt:lpstr>
      <vt:lpstr>Office Theme</vt:lpstr>
      <vt:lpstr>Lecture 4: Genetic Algorithms Operators and Probabilities</vt:lpstr>
      <vt:lpstr>Encoding</vt:lpstr>
      <vt:lpstr>Encoding (cont’d)</vt:lpstr>
      <vt:lpstr>Mutation Operator</vt:lpstr>
      <vt:lpstr>Uniform crossover</vt:lpstr>
      <vt:lpstr>Crossover or Mutation?</vt:lpstr>
      <vt:lpstr>Crossover or Mutation? (cont’d)</vt:lpstr>
      <vt:lpstr>Individuals on Curve</vt:lpstr>
      <vt:lpstr>Canonical Genetic Algorithm</vt:lpstr>
      <vt:lpstr>Crossover Probabilities</vt:lpstr>
      <vt:lpstr>Crossover Probabilities</vt:lpstr>
      <vt:lpstr>Crossover Probabilities</vt:lpstr>
      <vt:lpstr>Crossover Probabilities</vt:lpstr>
      <vt:lpstr>Mutation Probabilities</vt:lpstr>
      <vt:lpstr>Mutation Probabilities</vt:lpstr>
      <vt:lpstr>Example 4: Drilling for OIL</vt:lpstr>
      <vt:lpstr>Where to drill for oil?</vt:lpstr>
      <vt:lpstr>Drilling for Oil</vt:lpstr>
      <vt:lpstr>Convert to binary string</vt:lpstr>
      <vt:lpstr>Objective Function?</vt:lpstr>
      <vt:lpstr>Drilling for Oil</vt:lpstr>
      <vt:lpstr>Drilling for Oil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Computing Approach for Biological Sequences</dc:title>
  <dc:creator>mnassef</dc:creator>
  <cp:lastModifiedBy>Samar Hesham Ahmed Hassan</cp:lastModifiedBy>
  <cp:revision>5</cp:revision>
  <dcterms:created xsi:type="dcterms:W3CDTF">2022-10-18T15:09:30Z</dcterms:created>
  <dcterms:modified xsi:type="dcterms:W3CDTF">2022-10-19T10:05:21Z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2022-10-18T00:00:00Z</vt:filetime>
  </property>
</Properties>
</file>