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68" r:id="rId4"/>
    <p:sldId id="258" r:id="rId5"/>
    <p:sldId id="302" r:id="rId6"/>
    <p:sldId id="271" r:id="rId7"/>
    <p:sldId id="272" r:id="rId8"/>
    <p:sldId id="273" r:id="rId9"/>
    <p:sldId id="274" r:id="rId10"/>
    <p:sldId id="276" r:id="rId11"/>
    <p:sldId id="278" r:id="rId12"/>
    <p:sldId id="293" r:id="rId13"/>
    <p:sldId id="282" r:id="rId14"/>
    <p:sldId id="283" r:id="rId15"/>
    <p:sldId id="284" r:id="rId16"/>
    <p:sldId id="285" r:id="rId17"/>
    <p:sldId id="286" r:id="rId18"/>
    <p:sldId id="296" r:id="rId19"/>
    <p:sldId id="297" r:id="rId20"/>
    <p:sldId id="298" r:id="rId21"/>
    <p:sldId id="295" r:id="rId22"/>
    <p:sldId id="292" r:id="rId23"/>
    <p:sldId id="299" r:id="rId24"/>
    <p:sldId id="300" r:id="rId25"/>
    <p:sldId id="303" r:id="rId26"/>
    <p:sldId id="270" r:id="rId27"/>
    <p:sldId id="277" r:id="rId28"/>
    <p:sldId id="287" r:id="rId29"/>
    <p:sldId id="25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F3042D-1778-405E-8C10-149E353D06E8}" type="datetimeFigureOut">
              <a:rPr lang="en-NZ" smtClean="0"/>
              <a:t>14/03/2022</a:t>
            </a:fld>
            <a:endParaRPr lang="en-NZ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2A8E69-9AB7-4CEA-A9B1-37D15CA11517}" type="slidenum">
              <a:rPr lang="en-NZ" smtClean="0"/>
              <a:t>‹#›</a:t>
            </a:fld>
            <a:endParaRPr lang="en-NZ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.moukhtar@fci-cu.edu.eg" TargetMode="External"/><Relationship Id="rId2" Type="http://schemas.openxmlformats.org/officeDocument/2006/relationships/hyperlink" Target="mailto:e.salem@fci-cu.edu.e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kamel@fci-cu.edu.e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dirty="0" smtClean="0"/>
              <a:t>Software Engineering Tools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NZ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68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Community Process JCP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Java Community Process (JCP) </a:t>
            </a:r>
            <a:r>
              <a:rPr lang="en-US" dirty="0"/>
              <a:t>is an open, participatory process to develop, </a:t>
            </a:r>
            <a:r>
              <a:rPr lang="en-US" dirty="0" smtClean="0"/>
              <a:t>maintain, and </a:t>
            </a:r>
            <a:r>
              <a:rPr lang="en-US" dirty="0"/>
              <a:t>revise Java technology specifications.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Any individual or organization can join the JCP and participate in the standardization process.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JCP </a:t>
            </a:r>
            <a:r>
              <a:rPr lang="en-US" dirty="0"/>
              <a:t>manages the specification of a large number of APIs using </a:t>
            </a:r>
            <a:r>
              <a:rPr lang="en-US" i="1" dirty="0"/>
              <a:t>Java Specification Requests (JSR)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EE applications are designed with a multi-tier </a:t>
            </a:r>
            <a:r>
              <a:rPr lang="en-US" dirty="0" smtClean="0"/>
              <a:t>architecture. 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is </a:t>
            </a:r>
            <a:r>
              <a:rPr lang="en-US" dirty="0" smtClean="0"/>
              <a:t>split into </a:t>
            </a:r>
            <a:r>
              <a:rPr lang="en-US" b="1" dirty="0"/>
              <a:t>components</a:t>
            </a:r>
            <a:r>
              <a:rPr lang="en-US" dirty="0"/>
              <a:t>, each serving a specific purpose.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component is arranged logically in a </a:t>
            </a:r>
            <a:r>
              <a:rPr lang="en-US" b="1" i="1" dirty="0"/>
              <a:t>tier</a:t>
            </a:r>
            <a:r>
              <a:rPr lang="en-US" dirty="0"/>
              <a:t>.</a:t>
            </a:r>
          </a:p>
          <a:p>
            <a:r>
              <a:rPr lang="en-US" dirty="0"/>
              <a:t>Some of the tiers run on separate physical machines or servers. </a:t>
            </a:r>
          </a:p>
        </p:txBody>
      </p:sp>
    </p:spTree>
    <p:extLst>
      <p:ext uri="{BB962C8B-B14F-4D97-AF65-F5344CB8AC3E}">
        <p14:creationId xmlns:p14="http://schemas.microsoft.com/office/powerpoint/2010/main" val="19188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tier</a:t>
            </a:r>
          </a:p>
          <a:p>
            <a:pPr lvl="1"/>
            <a:r>
              <a:rPr lang="en-US" dirty="0"/>
              <a:t>usually a </a:t>
            </a:r>
            <a:r>
              <a:rPr lang="en-US" dirty="0" smtClean="0"/>
              <a:t>browser </a:t>
            </a:r>
            <a:r>
              <a:rPr lang="en-US" dirty="0"/>
              <a:t>for rendering the user interface on the end-user machines</a:t>
            </a:r>
            <a:endParaRPr lang="en-US" dirty="0" smtClean="0"/>
          </a:p>
          <a:p>
            <a:r>
              <a:rPr lang="en-US" dirty="0" smtClean="0"/>
              <a:t>Web tier</a:t>
            </a:r>
          </a:p>
          <a:p>
            <a:pPr lvl="1"/>
            <a:r>
              <a:rPr lang="en-US" dirty="0"/>
              <a:t>run inside an application server and generate HTML or other markup that can be rendered or consumed by components in the client tier</a:t>
            </a:r>
          </a:p>
          <a:p>
            <a:r>
              <a:rPr lang="en-US" dirty="0" smtClean="0"/>
              <a:t>Business logic tier</a:t>
            </a:r>
          </a:p>
          <a:p>
            <a:pPr lvl="1"/>
            <a:r>
              <a:rPr lang="en-US" dirty="0"/>
              <a:t>EJBs, POJOs, DAOs,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Enterprise Information System (EIS) tier</a:t>
            </a:r>
          </a:p>
          <a:p>
            <a:pPr lvl="1"/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Multi-Tier 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Web-centric architecture</a:t>
            </a:r>
          </a:p>
          <a:p>
            <a:endParaRPr lang="en-US" dirty="0" smtClean="0"/>
          </a:p>
          <a:p>
            <a:r>
              <a:rPr lang="en-US" dirty="0"/>
              <a:t>Combined web and business logic </a:t>
            </a:r>
            <a:r>
              <a:rPr lang="en-US" dirty="0" smtClean="0"/>
              <a:t>component-based architecture</a:t>
            </a:r>
          </a:p>
          <a:p>
            <a:endParaRPr lang="en-US" dirty="0"/>
          </a:p>
          <a:p>
            <a:r>
              <a:rPr lang="en-US" dirty="0" smtClean="0"/>
              <a:t>Business-to-Business architecture</a:t>
            </a:r>
          </a:p>
          <a:p>
            <a:endParaRPr lang="en-US" dirty="0"/>
          </a:p>
          <a:p>
            <a:r>
              <a:rPr lang="en-US" dirty="0" smtClean="0"/>
              <a:t>Web service application architecture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Web-centric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24" y="1935163"/>
            <a:ext cx="7252352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web and business logic </a:t>
            </a:r>
            <a:r>
              <a:rPr lang="en-US" dirty="0" smtClean="0"/>
              <a:t>component-based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2060848"/>
            <a:ext cx="5904655" cy="48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Business-to-Business architecture (B2B)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2417"/>
            <a:ext cx="8229600" cy="43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service application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530" y="1847088"/>
            <a:ext cx="5781798" cy="51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/>
              <a:t>application server </a:t>
            </a:r>
            <a:r>
              <a:rPr lang="en-US" dirty="0"/>
              <a:t>is a software component that provides the necessary runtime </a:t>
            </a:r>
            <a:r>
              <a:rPr lang="en-US" dirty="0" smtClean="0"/>
              <a:t>environment and </a:t>
            </a:r>
            <a:r>
              <a:rPr lang="en-US" dirty="0"/>
              <a:t>infrastructure to host and manage Java EE enterprise applications.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application </a:t>
            </a:r>
            <a:r>
              <a:rPr lang="en-US" dirty="0" smtClean="0"/>
              <a:t>server provides </a:t>
            </a:r>
            <a:r>
              <a:rPr lang="en-US" dirty="0"/>
              <a:t>features such as concurrency, distributed component architecture, portability to </a:t>
            </a:r>
            <a:r>
              <a:rPr lang="en-US" dirty="0" smtClean="0"/>
              <a:t>multiple platforms</a:t>
            </a:r>
            <a:r>
              <a:rPr lang="en-US" dirty="0"/>
              <a:t>, transaction management, web services, object relational mapping for </a:t>
            </a:r>
            <a:r>
              <a:rPr lang="en-US" dirty="0" smtClean="0"/>
              <a:t>databases (ORM</a:t>
            </a:r>
            <a:r>
              <a:rPr lang="en-US" dirty="0"/>
              <a:t>), asynchronous messaging, and security for enterprise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842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 vs Java 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799" y="2122681"/>
            <a:ext cx="7430401" cy="40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has 3 hours lab.</a:t>
            </a:r>
          </a:p>
          <a:p>
            <a:r>
              <a:rPr lang="en-US" dirty="0"/>
              <a:t>We will learn the </a:t>
            </a:r>
            <a:r>
              <a:rPr lang="en-US" dirty="0" smtClean="0"/>
              <a:t>red hat </a:t>
            </a:r>
            <a:r>
              <a:rPr lang="en-US" dirty="0"/>
              <a:t>course </a:t>
            </a:r>
            <a:r>
              <a:rPr lang="en-US" dirty="0" smtClean="0"/>
              <a:t>AD183</a:t>
            </a:r>
          </a:p>
          <a:p>
            <a:pPr lvl="1"/>
            <a:r>
              <a:rPr lang="en-US" dirty="0" smtClean="0"/>
              <a:t>Red </a:t>
            </a:r>
            <a:r>
              <a:rPr lang="en-US" dirty="0"/>
              <a:t>Hat Application Development I: Programming in Java EE</a:t>
            </a:r>
          </a:p>
        </p:txBody>
      </p:sp>
    </p:spTree>
    <p:extLst>
      <p:ext uri="{BB962C8B-B14F-4D97-AF65-F5344CB8AC3E}">
        <p14:creationId xmlns:p14="http://schemas.microsoft.com/office/powerpoint/2010/main" val="20358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JBoss Enterprise Application Platform (EAP)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55" y="1935163"/>
            <a:ext cx="8190090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container </a:t>
            </a:r>
            <a:r>
              <a:rPr lang="en-US" dirty="0"/>
              <a:t>is a logical component within an application server that provides a runtime </a:t>
            </a:r>
            <a:r>
              <a:rPr lang="en-US" dirty="0" smtClean="0"/>
              <a:t>context for </a:t>
            </a:r>
            <a:r>
              <a:rPr lang="en-US" dirty="0"/>
              <a:t>applications deployed on the application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container acts as an interface between </a:t>
            </a:r>
            <a:r>
              <a:rPr lang="en-US" dirty="0" smtClean="0"/>
              <a:t>the application </a:t>
            </a:r>
            <a:r>
              <a:rPr lang="en-US" dirty="0"/>
              <a:t>components and the low-level infrastructure services provided by the </a:t>
            </a:r>
            <a:r>
              <a:rPr lang="en-US" dirty="0" smtClean="0"/>
              <a:t>application server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2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Building, Packaging and Deploying Java SE and </a:t>
            </a:r>
            <a:r>
              <a:rPr lang="en-US" dirty="0" smtClean="0"/>
              <a:t>Java EE </a:t>
            </a:r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JAR</a:t>
            </a:r>
          </a:p>
          <a:p>
            <a:r>
              <a:rPr lang="en-US" dirty="0" smtClean="0"/>
              <a:t>WAR</a:t>
            </a:r>
          </a:p>
          <a:p>
            <a:r>
              <a:rPr lang="en-US" dirty="0" smtClean="0"/>
              <a:t>EAR</a:t>
            </a:r>
          </a:p>
          <a:p>
            <a:r>
              <a:rPr lang="en-US" b="1" dirty="0" smtClean="0"/>
              <a:t>Build tools </a:t>
            </a:r>
          </a:p>
          <a:p>
            <a:pPr lvl="1"/>
            <a:r>
              <a:rPr lang="en-US" dirty="0" smtClean="0"/>
              <a:t>like ant, maven,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03" y="1935163"/>
            <a:ext cx="577519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file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688" y="1935163"/>
            <a:ext cx="655262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 file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682" y="1935163"/>
            <a:ext cx="5136635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Orientation to the Classroom</a:t>
            </a:r>
            <a:br>
              <a:rPr lang="en-US" dirty="0"/>
            </a:br>
            <a:r>
              <a:rPr lang="en-US" dirty="0"/>
              <a:t>Environment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89" y="1935163"/>
            <a:ext cx="8072821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5301208"/>
            <a:ext cx="3240360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</a:t>
            </a:r>
            <a:r>
              <a:rPr lang="en-US" dirty="0" smtClean="0"/>
              <a:t>account: </a:t>
            </a:r>
            <a:r>
              <a:rPr lang="en-US" b="1" dirty="0" smtClean="0"/>
              <a:t>student </a:t>
            </a:r>
            <a:r>
              <a:rPr lang="en-US" dirty="0" smtClean="0"/>
              <a:t>password: </a:t>
            </a:r>
            <a:r>
              <a:rPr lang="en-US" b="1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Java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hat jboss developer studio</a:t>
            </a:r>
          </a:p>
          <a:p>
            <a:pPr lvl="1"/>
            <a:r>
              <a:rPr lang="en-US" dirty="0" smtClean="0"/>
              <a:t>Adding Jboss application server</a:t>
            </a:r>
          </a:p>
          <a:p>
            <a:r>
              <a:rPr lang="en-US" dirty="0" smtClean="0"/>
              <a:t>Apache Maven</a:t>
            </a:r>
          </a:p>
          <a:p>
            <a:pPr lvl="1"/>
            <a:r>
              <a:rPr lang="en-US" dirty="0" smtClean="0"/>
              <a:t>Mvn command</a:t>
            </a:r>
          </a:p>
          <a:p>
            <a:pPr lvl="1"/>
            <a:r>
              <a:rPr lang="en-US" dirty="0" smtClean="0"/>
              <a:t>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todo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SE -page 37</a:t>
            </a:r>
          </a:p>
          <a:p>
            <a:r>
              <a:rPr lang="en-US" dirty="0" smtClean="0"/>
              <a:t>Define jboss application server - page 65</a:t>
            </a:r>
          </a:p>
          <a:p>
            <a:r>
              <a:rPr lang="en-US" dirty="0" smtClean="0"/>
              <a:t>labs/hello-web setup – page 70</a:t>
            </a:r>
          </a:p>
          <a:p>
            <a:r>
              <a:rPr lang="en-US" dirty="0" err="1" smtClean="0"/>
              <a:t>Todojee</a:t>
            </a:r>
            <a:r>
              <a:rPr lang="en-US" smtClean="0"/>
              <a:t>  </a:t>
            </a:r>
            <a:r>
              <a:rPr lang="en-US" dirty="0" smtClean="0"/>
              <a:t>– page 72 (lab task)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Redhat</a:t>
            </a:r>
            <a:r>
              <a:rPr lang="en-NZ" smtClean="0"/>
              <a:t> Link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 https://rol.redhat.com/rol/app/login/sso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7929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 Mohamed El Ramly</a:t>
            </a:r>
          </a:p>
          <a:p>
            <a:pPr lvl="1"/>
            <a:r>
              <a:rPr lang="en-US" dirty="0" smtClean="0"/>
              <a:t>Email: m.elramly@fci-cu.edu.eg</a:t>
            </a:r>
          </a:p>
          <a:p>
            <a:r>
              <a:rPr lang="en-US" dirty="0" smtClean="0"/>
              <a:t>TAs:</a:t>
            </a:r>
          </a:p>
          <a:p>
            <a:pPr lvl="1"/>
            <a:r>
              <a:rPr lang="en-US" dirty="0" smtClean="0"/>
              <a:t>Eng. Esraa Salem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e.salem@fci-cu.edu.eg</a:t>
            </a:r>
            <a:endParaRPr lang="en-US" dirty="0" smtClean="0"/>
          </a:p>
          <a:p>
            <a:pPr lvl="1"/>
            <a:r>
              <a:rPr lang="en-US" dirty="0" smtClean="0"/>
              <a:t>Eng. Basma Moukhtar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b.moukhtar@fci-cu.edu.eg</a:t>
            </a:r>
            <a:endParaRPr lang="en-US" dirty="0" smtClean="0"/>
          </a:p>
          <a:p>
            <a:pPr lvl="1"/>
            <a:r>
              <a:rPr lang="en-US" dirty="0"/>
              <a:t>Eng. </a:t>
            </a:r>
            <a:r>
              <a:rPr lang="en-US" dirty="0" smtClean="0"/>
              <a:t>Hussein Khalid</a:t>
            </a:r>
            <a:endParaRPr lang="en-US" dirty="0"/>
          </a:p>
          <a:p>
            <a:pPr lvl="2"/>
            <a:r>
              <a:rPr lang="en-US" dirty="0"/>
              <a:t>Email: </a:t>
            </a:r>
            <a:r>
              <a:rPr lang="en-US" dirty="0" smtClean="0">
                <a:hlinkClick r:id="rId4"/>
              </a:rPr>
              <a:t>h.kamel@fci-cu.edu.eg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4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NZ" b="1" dirty="0" smtClean="0"/>
              <a:t>Blackboard Details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Course Name</a:t>
            </a:r>
          </a:p>
          <a:p>
            <a:pPr lvl="1"/>
            <a:r>
              <a:rPr lang="en-NZ" dirty="0" smtClean="0">
                <a:solidFill>
                  <a:srgbClr val="009E3C"/>
                </a:solidFill>
              </a:rPr>
              <a:t>Advanced Software Engineering Tools Lab</a:t>
            </a:r>
            <a:endParaRPr lang="en-NZ" dirty="0" smtClean="0"/>
          </a:p>
          <a:p>
            <a:r>
              <a:rPr lang="en-NZ" dirty="0"/>
              <a:t>Course </a:t>
            </a:r>
            <a:r>
              <a:rPr lang="en-NZ" dirty="0" smtClean="0"/>
              <a:t>Code</a:t>
            </a:r>
            <a:endParaRPr lang="en-NZ" dirty="0"/>
          </a:p>
          <a:p>
            <a:pPr lvl="1"/>
            <a:r>
              <a:rPr lang="en-NZ" dirty="0">
                <a:solidFill>
                  <a:srgbClr val="009E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212202.FCI.SLB322</a:t>
            </a:r>
            <a:endParaRPr lang="en-NZ" dirty="0" smtClean="0">
              <a:solidFill>
                <a:srgbClr val="009E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dirty="0" smtClean="0"/>
              <a:t>Enrolment Key</a:t>
            </a:r>
          </a:p>
          <a:p>
            <a:pPr lvl="1"/>
            <a:r>
              <a:rPr lang="en-NZ" dirty="0">
                <a:solidFill>
                  <a:srgbClr val="009E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120887</a:t>
            </a:r>
          </a:p>
        </p:txBody>
      </p:sp>
    </p:spTree>
    <p:extLst>
      <p:ext uri="{BB962C8B-B14F-4D97-AF65-F5344CB8AC3E}">
        <p14:creationId xmlns:p14="http://schemas.microsoft.com/office/powerpoint/2010/main" val="14339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 marks for the Final Exam</a:t>
            </a:r>
          </a:p>
          <a:p>
            <a:r>
              <a:rPr lang="en-US" dirty="0" smtClean="0"/>
              <a:t>40 marks term work</a:t>
            </a:r>
          </a:p>
          <a:p>
            <a:pPr lvl="1"/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marks for lab </a:t>
            </a:r>
            <a:r>
              <a:rPr lang="en-US" dirty="0" smtClean="0"/>
              <a:t>tasks</a:t>
            </a:r>
            <a:endParaRPr lang="en-US" dirty="0" smtClean="0"/>
          </a:p>
          <a:p>
            <a:pPr lvl="1"/>
            <a:r>
              <a:rPr lang="en-US" dirty="0" smtClean="0"/>
              <a:t>20 </a:t>
            </a:r>
            <a:r>
              <a:rPr lang="en-US" dirty="0" smtClean="0"/>
              <a:t>marks for midterm</a:t>
            </a:r>
          </a:p>
          <a:p>
            <a:pPr lvl="1"/>
            <a:r>
              <a:rPr lang="en-US" dirty="0" smtClean="0"/>
              <a:t>10 </a:t>
            </a:r>
            <a:r>
              <a:rPr lang="en-US" dirty="0"/>
              <a:t>m</a:t>
            </a:r>
            <a:r>
              <a:rPr lang="en-US" dirty="0" smtClean="0"/>
              <a:t>arks for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enterprise application is a software application typically used in large business organizations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Often provide the following features:</a:t>
            </a:r>
          </a:p>
          <a:p>
            <a:pPr lvl="1"/>
            <a:r>
              <a:rPr lang="en-US" dirty="0" smtClean="0"/>
              <a:t>Support for concurrent users and external systems.</a:t>
            </a:r>
          </a:p>
          <a:p>
            <a:pPr lvl="1"/>
            <a:r>
              <a:rPr lang="en-US" dirty="0" smtClean="0"/>
              <a:t>Support for scalability.</a:t>
            </a:r>
          </a:p>
          <a:p>
            <a:pPr lvl="1"/>
            <a:r>
              <a:rPr lang="en-US" dirty="0" smtClean="0"/>
              <a:t> Distributed platform to ensure high availability.</a:t>
            </a:r>
          </a:p>
          <a:p>
            <a:pPr lvl="1"/>
            <a:r>
              <a:rPr lang="en-US" dirty="0" smtClean="0"/>
              <a:t>Support for highly secure access.</a:t>
            </a:r>
          </a:p>
          <a:p>
            <a:pPr lvl="1"/>
            <a:r>
              <a:rPr lang="en-US" dirty="0" smtClean="0"/>
              <a:t>Ability to integrate with back-end systems and web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Enterprise Edition (Java EE) is a specification for developing enterprise applications </a:t>
            </a:r>
            <a:r>
              <a:rPr lang="en-US" dirty="0" smtClean="0"/>
              <a:t>using Java.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Java EE 7 specification consists of a number of </a:t>
            </a:r>
            <a:r>
              <a:rPr lang="en-US" b="1" dirty="0"/>
              <a:t>component</a:t>
            </a:r>
            <a:r>
              <a:rPr lang="en-US" dirty="0"/>
              <a:t> </a:t>
            </a:r>
            <a:r>
              <a:rPr lang="en-US" dirty="0" smtClean="0"/>
              <a:t>application programming </a:t>
            </a:r>
            <a:r>
              <a:rPr lang="en-US" dirty="0"/>
              <a:t>interfaces (API) that are implemented by an </a:t>
            </a:r>
            <a:r>
              <a:rPr lang="en-US" b="1" i="1" dirty="0"/>
              <a:t>application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Red Hat JBoss</a:t>
            </a:r>
            <a:r>
              <a:rPr lang="en-US" dirty="0"/>
              <a:t> Enterprise Application Platform (EAP), which you will use in this </a:t>
            </a:r>
            <a:r>
              <a:rPr lang="en-US" dirty="0" smtClean="0"/>
              <a:t>course, implements </a:t>
            </a:r>
            <a:r>
              <a:rPr lang="en-US" dirty="0"/>
              <a:t>the Java EE standard.</a:t>
            </a:r>
          </a:p>
        </p:txBody>
      </p:sp>
    </p:spTree>
    <p:extLst>
      <p:ext uri="{BB962C8B-B14F-4D97-AF65-F5344CB8AC3E}">
        <p14:creationId xmlns:p14="http://schemas.microsoft.com/office/powerpoint/2010/main" val="36158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using Java EE in building Enterprise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can be developed and will run on many different types </a:t>
            </a:r>
            <a:r>
              <a:rPr lang="en-US" dirty="0" smtClean="0"/>
              <a:t>of operating systems.</a:t>
            </a:r>
          </a:p>
          <a:p>
            <a:endParaRPr lang="en-US" dirty="0" smtClean="0"/>
          </a:p>
          <a:p>
            <a:r>
              <a:rPr lang="en-US" dirty="0" smtClean="0"/>
              <a:t>Applications </a:t>
            </a:r>
            <a:r>
              <a:rPr lang="en-US" dirty="0"/>
              <a:t>are portable across Java EE compliant application servers due to the Java </a:t>
            </a:r>
            <a:r>
              <a:rPr lang="en-US" dirty="0" smtClean="0"/>
              <a:t>EE standard.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Java EE specification provides a large number of APIs typically used by </a:t>
            </a:r>
            <a:r>
              <a:rPr lang="en-US" dirty="0" smtClean="0"/>
              <a:t>enterprise applications </a:t>
            </a:r>
            <a:r>
              <a:rPr lang="en-US" dirty="0"/>
              <a:t>such as web services, asynchronous messaging, transactions, </a:t>
            </a:r>
            <a:r>
              <a:rPr lang="en-US" dirty="0" smtClean="0"/>
              <a:t>database connectivity</a:t>
            </a:r>
            <a:r>
              <a:rPr lang="en-US" dirty="0"/>
              <a:t>, thread pools, batching utilities, and security. There is </a:t>
            </a:r>
            <a:r>
              <a:rPr lang="en-US" b="1" dirty="0"/>
              <a:t>no need to develop </a:t>
            </a:r>
            <a:r>
              <a:rPr lang="en-US" b="1" dirty="0" smtClean="0"/>
              <a:t>these components </a:t>
            </a:r>
            <a:r>
              <a:rPr lang="en-US" b="1" dirty="0"/>
              <a:t>manually</a:t>
            </a:r>
            <a:r>
              <a:rPr lang="en-US" dirty="0"/>
              <a:t>, </a:t>
            </a:r>
            <a:r>
              <a:rPr lang="en-US" dirty="0" smtClean="0"/>
              <a:t>so </a:t>
            </a:r>
            <a:r>
              <a:rPr lang="en-US" dirty="0"/>
              <a:t>reducing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36923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Features of Java EE and </a:t>
            </a:r>
            <a:r>
              <a:rPr lang="en-US" dirty="0" smtClean="0"/>
              <a:t>Java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SE is generally used to develop stand-alone programs, tools, and utilities that are mainly </a:t>
            </a:r>
            <a:r>
              <a:rPr lang="en-US" dirty="0" smtClean="0"/>
              <a:t>run from </a:t>
            </a:r>
            <a:r>
              <a:rPr lang="en-US" dirty="0"/>
              <a:t>the command </a:t>
            </a:r>
            <a:r>
              <a:rPr lang="en-US" dirty="0" smtClean="0"/>
              <a:t>line or GUI programs.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 EE specification is a set of APIs built on top of Java SE. It provides a </a:t>
            </a:r>
            <a:r>
              <a:rPr lang="en-US" dirty="0" smtClean="0"/>
              <a:t>runtime environment </a:t>
            </a:r>
            <a:r>
              <a:rPr lang="en-US" dirty="0"/>
              <a:t>for running multi-threaded, transactional, secure and scalable enterprise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is important to note that unlike Java SE, Java EE is mainly a set of standard specifications </a:t>
            </a:r>
            <a:r>
              <a:rPr lang="en-US" dirty="0" smtClean="0"/>
              <a:t>for an </a:t>
            </a:r>
            <a:r>
              <a:rPr lang="en-US" dirty="0"/>
              <a:t>API, and runtime environments that implement these APIs are generally called as </a:t>
            </a:r>
            <a:r>
              <a:rPr lang="en-US" b="1" i="1" dirty="0" smtClean="0"/>
              <a:t>application servers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758</TotalTime>
  <Words>847</Words>
  <Application>Microsoft Office PowerPoint</Application>
  <PresentationFormat>On-screen Show (4:3)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Constantia</vt:lpstr>
      <vt:lpstr>Wingdings 2</vt:lpstr>
      <vt:lpstr>Flow</vt:lpstr>
      <vt:lpstr>Software Engineering Tools</vt:lpstr>
      <vt:lpstr>About this course</vt:lpstr>
      <vt:lpstr>Course Instructors</vt:lpstr>
      <vt:lpstr>Blackboard Details</vt:lpstr>
      <vt:lpstr>Course Evaluation</vt:lpstr>
      <vt:lpstr>Enterprise Applications</vt:lpstr>
      <vt:lpstr>Java EE</vt:lpstr>
      <vt:lpstr>Benefits of using Java EE in building Enterprise Applications</vt:lpstr>
      <vt:lpstr>Comparing Features of Java EE and Java SE</vt:lpstr>
      <vt:lpstr>Java Community Process JCP</vt:lpstr>
      <vt:lpstr>Multi-tiered Architecture</vt:lpstr>
      <vt:lpstr>Four Tiers</vt:lpstr>
      <vt:lpstr>Types of Multi-Tier Application Architectures</vt:lpstr>
      <vt:lpstr>Web-centric architecture</vt:lpstr>
      <vt:lpstr>Combined web and business logic component-based architecture</vt:lpstr>
      <vt:lpstr>Business-to-Business architecture (B2B)</vt:lpstr>
      <vt:lpstr>Web service application architecture</vt:lpstr>
      <vt:lpstr>Application Servers</vt:lpstr>
      <vt:lpstr>Java SE vs Java EE</vt:lpstr>
      <vt:lpstr>JBoss Enterprise Application Platform (EAP)</vt:lpstr>
      <vt:lpstr>Containers</vt:lpstr>
      <vt:lpstr>Building, Packaging and Deploying Java SE and Java EE Applications</vt:lpstr>
      <vt:lpstr>JAR file structure</vt:lpstr>
      <vt:lpstr>WAR file structure</vt:lpstr>
      <vt:lpstr>EAR file structure</vt:lpstr>
      <vt:lpstr>Orientation to the Classroom Environment</vt:lpstr>
      <vt:lpstr>Installing Java Development Tools</vt:lpstr>
      <vt:lpstr>Running todo Application</vt:lpstr>
      <vt:lpstr>Redhat Link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Give a [PhD Proposal] Presentation</dc:title>
  <dc:creator>SYSTEM</dc:creator>
  <cp:lastModifiedBy>Windows User</cp:lastModifiedBy>
  <cp:revision>60</cp:revision>
  <dcterms:created xsi:type="dcterms:W3CDTF">2011-08-08T01:45:50Z</dcterms:created>
  <dcterms:modified xsi:type="dcterms:W3CDTF">2022-03-14T19:08:18Z</dcterms:modified>
</cp:coreProperties>
</file>