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4" r:id="rId17"/>
    <p:sldId id="295" r:id="rId18"/>
    <p:sldId id="273" r:id="rId19"/>
    <p:sldId id="292" r:id="rId20"/>
    <p:sldId id="274" r:id="rId21"/>
    <p:sldId id="296" r:id="rId22"/>
    <p:sldId id="275" r:id="rId23"/>
    <p:sldId id="308" r:id="rId24"/>
    <p:sldId id="278" r:id="rId25"/>
    <p:sldId id="280" r:id="rId26"/>
    <p:sldId id="293" r:id="rId27"/>
    <p:sldId id="309" r:id="rId28"/>
    <p:sldId id="282" r:id="rId29"/>
    <p:sldId id="283" r:id="rId30"/>
    <p:sldId id="284" r:id="rId31"/>
    <p:sldId id="297" r:id="rId32"/>
    <p:sldId id="285" r:id="rId33"/>
    <p:sldId id="286" r:id="rId34"/>
    <p:sldId id="298" r:id="rId35"/>
    <p:sldId id="299" r:id="rId36"/>
    <p:sldId id="300" r:id="rId37"/>
    <p:sldId id="301" r:id="rId38"/>
    <p:sldId id="302" r:id="rId39"/>
    <p:sldId id="287" r:id="rId40"/>
    <p:sldId id="288" r:id="rId41"/>
    <p:sldId id="289" r:id="rId42"/>
    <p:sldId id="303" r:id="rId43"/>
    <p:sldId id="304" r:id="rId44"/>
    <p:sldId id="305" r:id="rId45"/>
    <p:sldId id="306" r:id="rId46"/>
    <p:sldId id="307" r:id="rId47"/>
    <p:sldId id="290" r:id="rId48"/>
    <p:sldId id="29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56" autoAdjust="0"/>
  </p:normalViewPr>
  <p:slideViewPr>
    <p:cSldViewPr snapToGrid="0">
      <p:cViewPr varScale="1">
        <p:scale>
          <a:sx n="68" d="100"/>
          <a:sy n="6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B8E8E-CFF0-49C9-8185-C2C86B858E72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9084-2E6B-4CEC-BABB-5AEDC02DF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Access" TargetMode="External"/><Relationship Id="rId3" Type="http://schemas.openxmlformats.org/officeDocument/2006/relationships/hyperlink" Target="https://en.wikipedia.org/wiki/Column_(database)" TargetMode="External"/><Relationship Id="rId7" Type="http://schemas.openxmlformats.org/officeDocument/2006/relationships/hyperlink" Target="https://en.wikipedia.org/wiki/AutoNumb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able_(database)" TargetMode="External"/><Relationship Id="rId5" Type="http://schemas.openxmlformats.org/officeDocument/2006/relationships/hyperlink" Target="https://en.wikipedia.org/wiki/Database" TargetMode="External"/><Relationship Id="rId10" Type="http://schemas.openxmlformats.org/officeDocument/2006/relationships/hyperlink" Target="https://en.wikipedia.org/wiki/Oracle_database" TargetMode="External"/><Relationship Id="rId4" Type="http://schemas.openxmlformats.org/officeDocument/2006/relationships/hyperlink" Target="https://en.wikipedia.org/wiki/Field_(computer_science)" TargetMode="External"/><Relationship Id="rId9" Type="http://schemas.openxmlformats.org/officeDocument/2006/relationships/hyperlink" Target="https://en.wikipedia.org/w/index.php?title=Sequence_(databases)&amp;action=edit&amp;redlink=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we're using the default generation type, the persistence provider will determine values based on the type of the primary key attribute.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means that the JPA provider uses the database identity column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the primary key.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column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lumn (database)"/>
              </a:rPr>
              <a:t>column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ield (computer science)"/>
              </a:rPr>
              <a:t>field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atabase"/>
              </a:rPr>
              <a:t>database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able (database)"/>
              </a:rPr>
              <a:t>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made up of values generated by the database. This is much like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AutoNumber"/>
              </a:rPr>
              <a:t>AutoNumber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field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icrosoft Access"/>
              </a:rPr>
              <a:t>Microsoft 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equence (databases) (page does not exist)"/>
              </a:rPr>
              <a:t>sequence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means that the JPA provider uses database ID generation table. This is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table that is used to generate the ID value. The ID generation table has two columns.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column is a string that identifies the generator sequence, and the second column is an integer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that stores the ID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persistence-unit name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name of the persistence unit. The name of the persistence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is used to obtain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EntityManager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transaction-type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RESOURCE_LOCAL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Transaction type defines what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of transactions an application intends to perform. Container transactions use Java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 API (JTA), provided in every Java EE application server. In JTA type transactions,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container is responsible for creating and tracking the entity manager. In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RESOURCE_LOCAL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are responsible for creating and tracking the entity manager.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jta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-data-source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name of the data source. Each persistence unit must have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connection. The JPA provider finds the data source by name with JNDI lookup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on startup.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standard or vendor-specific properties can be set in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specifies which database is used.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hibernate.hbm2ddl.auto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with an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updates the schema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automatically. The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hibernate.show-sql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with a value as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logging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statements to the console.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clear()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clears the persistence context. After this operation, all managed entities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detached state.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refresh()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refreshes the state of an entity instance from a database table.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data in an entity instance is overwritten by the data fetched from a database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State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entity instance created using Java's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is in a new or transient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 An entity instance does not have a persistent identity and is not yet associated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context.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State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entity instance with a persistent identity and that is associated with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context is in a managed or persistent state. When a change is made to the data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entity fields, it is synchronized with the database table data. An entity instance is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managed state after an application calls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of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manager.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State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 persistent entity can be removed from the database table in many ways.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managed entity instance can be removed from the database table when a transaction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committed, or when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of an entity manager is called. An entity is then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state.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Detached State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entity has a persistent entity identity but is not associated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context. This can happen when the entity is serialized or at the end of a transaction.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state is known as a detached state of an 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B9084-2E6B-4CEC-BABB-5AEDC02DF3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9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3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6E0237-5977-4D89-998C-D2844BC61BFA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A1F4275-C5A3-4E72-BC40-526E7B1B2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4s0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4s0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4s0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4s0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ha.ole.redhat.com/rha/app/courses/ad183-7.0/e25f4717-0494-4858-98d2-a93391a0cd40/pages/ch04s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Persistence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@Column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map a field or property to a column in the </a:t>
            </a:r>
            <a:r>
              <a:rPr lang="en-US" dirty="0" smtClean="0"/>
              <a:t>database if their names are different.</a:t>
            </a:r>
          </a:p>
          <a:p>
            <a:pPr lvl="1"/>
            <a:endParaRPr lang="en-US" dirty="0" smtClean="0"/>
          </a:p>
          <a:p>
            <a:pPr marL="342900" lvl="1" indent="-342900"/>
            <a:r>
              <a:rPr lang="en-US" sz="1800" b="1" dirty="0" smtClean="0"/>
              <a:t>@Temporal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with a </a:t>
            </a:r>
            <a:r>
              <a:rPr lang="en-US" b="1" dirty="0"/>
              <a:t>Date </a:t>
            </a:r>
            <a:r>
              <a:rPr lang="en-US" dirty="0"/>
              <a:t>type of attribute. Database stores a date in </a:t>
            </a:r>
            <a:r>
              <a:rPr lang="en-US" dirty="0" smtClean="0"/>
              <a:t>a different </a:t>
            </a:r>
            <a:r>
              <a:rPr lang="en-US" dirty="0"/>
              <a:t>way than Java classes. </a:t>
            </a:r>
            <a:r>
              <a:rPr lang="en-US" b="1" dirty="0"/>
              <a:t>Temporal </a:t>
            </a:r>
            <a:r>
              <a:rPr lang="en-US" dirty="0"/>
              <a:t>annotation manages mapping for a </a:t>
            </a:r>
            <a:r>
              <a:rPr lang="en-US" b="1" dirty="0" err="1" smtClean="0"/>
              <a:t>java.util.Date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/>
              <a:t>java.util.Calendar</a:t>
            </a:r>
            <a:r>
              <a:rPr lang="en-US" b="1" dirty="0"/>
              <a:t> </a:t>
            </a:r>
            <a:r>
              <a:rPr lang="en-US" dirty="0" smtClean="0"/>
              <a:t>type.</a:t>
            </a:r>
          </a:p>
          <a:p>
            <a:pPr lvl="1"/>
            <a:endParaRPr lang="en-US" sz="3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87" y="3542435"/>
            <a:ext cx="2698527" cy="521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87" y="5422140"/>
            <a:ext cx="2999366" cy="5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@Transient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specify a non-persistent field</a:t>
            </a:r>
            <a:r>
              <a:rPr lang="en-US" dirty="0" smtClean="0"/>
              <a:t>.</a:t>
            </a:r>
          </a:p>
          <a:p>
            <a:r>
              <a:rPr lang="en-US" b="1" dirty="0"/>
              <a:t>@Id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specify the primary key</a:t>
            </a:r>
            <a:r>
              <a:rPr lang="en-US" dirty="0" smtClean="0"/>
              <a:t>.</a:t>
            </a:r>
          </a:p>
          <a:p>
            <a:r>
              <a:rPr lang="en-US" b="1" dirty="0"/>
              <a:t>@</a:t>
            </a:r>
            <a:r>
              <a:rPr lang="en-US" b="1" dirty="0" err="1"/>
              <a:t>EmbeddedId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@</a:t>
            </a:r>
            <a:r>
              <a:rPr lang="en-US" b="1" dirty="0" err="1"/>
              <a:t>IdClass</a:t>
            </a:r>
            <a:r>
              <a:rPr lang="en-US" b="1" dirty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specify the composite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0702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simple primary </a:t>
            </a:r>
            <a:r>
              <a:rPr lang="en-US" dirty="0"/>
              <a:t>key should be one of the following types: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primitive types: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or </a:t>
            </a:r>
            <a:r>
              <a:rPr lang="en-US" b="1" dirty="0"/>
              <a:t>char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/>
              <a:t>java.lang.String</a:t>
            </a:r>
            <a:r>
              <a:rPr lang="en-US" b="1" dirty="0"/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Wrapper classes for primitive types: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Integer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or </a:t>
            </a:r>
            <a:r>
              <a:rPr lang="en-US" b="1" dirty="0"/>
              <a:t>Character</a:t>
            </a:r>
          </a:p>
          <a:p>
            <a:pPr lvl="1"/>
            <a:r>
              <a:rPr lang="en-US" dirty="0" smtClean="0"/>
              <a:t>Temporal </a:t>
            </a:r>
            <a:r>
              <a:rPr lang="en-US" dirty="0"/>
              <a:t>types: </a:t>
            </a:r>
            <a:r>
              <a:rPr lang="en-US" b="1" dirty="0" err="1"/>
              <a:t>java.util.Date</a:t>
            </a:r>
            <a:r>
              <a:rPr lang="en-US" dirty="0"/>
              <a:t>, or </a:t>
            </a:r>
            <a:r>
              <a:rPr lang="en-US" b="1" dirty="0" err="1" smtClean="0"/>
              <a:t>java.sql.Date</a:t>
            </a:r>
            <a:endParaRPr lang="en-US" b="1" dirty="0" smtClean="0"/>
          </a:p>
          <a:p>
            <a:r>
              <a:rPr lang="en-US" b="1" dirty="0"/>
              <a:t>@Id </a:t>
            </a:r>
            <a:r>
              <a:rPr lang="en-US" dirty="0"/>
              <a:t>annotation is used to specify a simple primary key. </a:t>
            </a:r>
            <a:r>
              <a:rPr lang="en-US" b="1" dirty="0"/>
              <a:t>@</a:t>
            </a:r>
            <a:r>
              <a:rPr lang="en-US" b="1" dirty="0" err="1"/>
              <a:t>GeneratedValue</a:t>
            </a:r>
            <a:r>
              <a:rPr lang="en-US" b="1" dirty="0"/>
              <a:t> </a:t>
            </a:r>
            <a:r>
              <a:rPr lang="en-US" dirty="0"/>
              <a:t>annotation </a:t>
            </a:r>
            <a:r>
              <a:rPr lang="en-US" dirty="0" smtClean="0"/>
              <a:t>is applied </a:t>
            </a:r>
            <a:r>
              <a:rPr lang="en-US" dirty="0"/>
              <a:t>to the primary key field or property to specify the primary key generation strategy.</a:t>
            </a:r>
          </a:p>
          <a:p>
            <a:r>
              <a:rPr lang="en-US" b="1" dirty="0"/>
              <a:t>@</a:t>
            </a:r>
            <a:r>
              <a:rPr lang="en-US" b="1" dirty="0" err="1"/>
              <a:t>GeneratedValue</a:t>
            </a:r>
            <a:r>
              <a:rPr lang="en-US" b="1" dirty="0"/>
              <a:t> </a:t>
            </a:r>
            <a:r>
              <a:rPr lang="en-US" dirty="0"/>
              <a:t>annotation provides a </a:t>
            </a:r>
            <a:r>
              <a:rPr lang="en-US" b="1" dirty="0" err="1"/>
              <a:t>GenerationType</a:t>
            </a:r>
            <a:r>
              <a:rPr lang="en-US" b="1" dirty="0"/>
              <a:t> </a:t>
            </a:r>
            <a:r>
              <a:rPr lang="en-US" dirty="0"/>
              <a:t>element of the </a:t>
            </a:r>
            <a:r>
              <a:rPr lang="en-US" dirty="0" err="1"/>
              <a:t>enum</a:t>
            </a:r>
            <a:r>
              <a:rPr lang="en-US" dirty="0"/>
              <a:t> type. </a:t>
            </a:r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/>
              <a:t>four</a:t>
            </a:r>
            <a:r>
              <a:rPr lang="en-US" dirty="0" smtClean="0"/>
              <a:t> primary </a:t>
            </a:r>
            <a:r>
              <a:rPr lang="en-US" dirty="0"/>
              <a:t>key generation </a:t>
            </a:r>
            <a:r>
              <a:rPr lang="en-US" dirty="0" smtClean="0"/>
              <a:t>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Generation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GenerationType.AUTO</a:t>
            </a:r>
            <a:endParaRPr lang="en-US" dirty="0" smtClean="0"/>
          </a:p>
          <a:p>
            <a:r>
              <a:rPr lang="en-US" dirty="0" err="1" smtClean="0"/>
              <a:t>GenerationType.SEQUENCE</a:t>
            </a:r>
            <a:endParaRPr lang="en-US" dirty="0" smtClean="0"/>
          </a:p>
          <a:p>
            <a:r>
              <a:rPr lang="en-US" dirty="0" err="1" smtClean="0"/>
              <a:t>GenerationType.IDENTITY</a:t>
            </a:r>
            <a:endParaRPr lang="en-US" dirty="0" smtClean="0"/>
          </a:p>
          <a:p>
            <a:r>
              <a:rPr lang="en-US" dirty="0" err="1"/>
              <a:t>GenerationType.TABLE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GenerationType.AUTO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JPA provider </a:t>
            </a:r>
            <a:r>
              <a:rPr lang="en-US" dirty="0" smtClean="0"/>
              <a:t>uses any </a:t>
            </a:r>
            <a:r>
              <a:rPr lang="en-US" dirty="0"/>
              <a:t>strategy of its choice to generate the primary key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02" y="3667125"/>
            <a:ext cx="67246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GenerationType.SEQUENCE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1375" y="3244850"/>
            <a:ext cx="3743325" cy="21336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5660" y="3410289"/>
            <a:ext cx="6058425" cy="16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GenerationType.IDENTITY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81" y="3030537"/>
            <a:ext cx="5772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GenerationType.TABLE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6397" y="2603500"/>
            <a:ext cx="50035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Entity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EntityManager</a:t>
            </a:r>
            <a:r>
              <a:rPr lang="en-US" b="1" dirty="0"/>
              <a:t> </a:t>
            </a:r>
            <a:r>
              <a:rPr lang="en-US" dirty="0"/>
              <a:t>API is defined to perform persistence operations.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entity </a:t>
            </a:r>
            <a:r>
              <a:rPr lang="en-US" dirty="0" smtClean="0"/>
              <a:t>manager obtains </a:t>
            </a:r>
            <a:r>
              <a:rPr lang="en-US" dirty="0"/>
              <a:t>the reference to an entity and performs the actual </a:t>
            </a:r>
            <a:r>
              <a:rPr lang="en-US" b="1" dirty="0" smtClean="0"/>
              <a:t>CRUD</a:t>
            </a:r>
            <a:r>
              <a:rPr lang="en-US" dirty="0" smtClean="0"/>
              <a:t> (Create</a:t>
            </a:r>
            <a:r>
              <a:rPr lang="en-US" dirty="0"/>
              <a:t>, Read, Update, </a:t>
            </a:r>
            <a:r>
              <a:rPr lang="en-US" dirty="0" smtClean="0"/>
              <a:t>and Delete</a:t>
            </a:r>
            <a:r>
              <a:rPr lang="en-US" dirty="0"/>
              <a:t>) operations on the database.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err="1"/>
              <a:t>EntityManager</a:t>
            </a:r>
            <a:r>
              <a:rPr lang="en-US" b="1" dirty="0"/>
              <a:t> </a:t>
            </a:r>
            <a:r>
              <a:rPr lang="en-US" dirty="0"/>
              <a:t>instance can be obtained from </a:t>
            </a:r>
            <a:r>
              <a:rPr lang="en-US" dirty="0" smtClean="0"/>
              <a:t>an </a:t>
            </a:r>
            <a:r>
              <a:rPr lang="en-US" b="1" dirty="0" err="1" smtClean="0"/>
              <a:t>EntityManagerFactory</a:t>
            </a:r>
            <a:r>
              <a:rPr lang="en-US" b="1" dirty="0" smtClean="0"/>
              <a:t> </a:t>
            </a:r>
            <a:r>
              <a:rPr lang="en-US" dirty="0"/>
              <a:t>object.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Entity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entity manager works within a set of managed </a:t>
            </a:r>
            <a:r>
              <a:rPr lang="en-US" dirty="0" smtClean="0"/>
              <a:t>entity instances</a:t>
            </a:r>
            <a:r>
              <a:rPr lang="en-US" dirty="0"/>
              <a:t>. These managed entity instances are known as the entity manager's </a:t>
            </a:r>
            <a:r>
              <a:rPr lang="en-US" b="1" i="1" dirty="0"/>
              <a:t>persistence context</a:t>
            </a:r>
            <a:r>
              <a:rPr lang="en-US" dirty="0"/>
              <a:t>.</a:t>
            </a:r>
          </a:p>
          <a:p>
            <a:r>
              <a:rPr lang="en-US" dirty="0"/>
              <a:t>You can think of a persistence context as a unique instance of a </a:t>
            </a:r>
            <a:r>
              <a:rPr lang="en-US" b="1" dirty="0"/>
              <a:t>persistence unit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persistence AD183-</a:t>
            </a:r>
            <a:r>
              <a:rPr lang="en-US" dirty="0"/>
              <a:t>unit is a collection of all entity classes and a </a:t>
            </a:r>
            <a:r>
              <a:rPr lang="en-US" b="1" dirty="0"/>
              <a:t>persistence.xml </a:t>
            </a:r>
            <a:r>
              <a:rPr lang="en-US" dirty="0"/>
              <a:t>file stored in an </a:t>
            </a:r>
            <a:r>
              <a:rPr lang="en-US" dirty="0" smtClean="0"/>
              <a:t>application archive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persistence.xml </a:t>
            </a:r>
            <a:r>
              <a:rPr lang="en-US" dirty="0"/>
              <a:t>is a configuration file that contains information about the </a:t>
            </a:r>
            <a:r>
              <a:rPr lang="en-US" dirty="0" smtClean="0"/>
              <a:t>entity classes</a:t>
            </a:r>
            <a:r>
              <a:rPr lang="en-US" dirty="0"/>
              <a:t>, data source, transaction type, and other configuration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42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application stores data in a permanent store like a flat file, XML file, or a database </a:t>
            </a:r>
            <a:r>
              <a:rPr lang="en-US" dirty="0" smtClean="0"/>
              <a:t>for durability</a:t>
            </a:r>
            <a:r>
              <a:rPr lang="en-US" dirty="0"/>
              <a:t>, it is known as </a:t>
            </a:r>
            <a:r>
              <a:rPr lang="en-US" b="1" dirty="0"/>
              <a:t>persistence</a:t>
            </a:r>
            <a:r>
              <a:rPr lang="en-US" dirty="0" smtClean="0"/>
              <a:t>.</a:t>
            </a:r>
          </a:p>
          <a:p>
            <a:r>
              <a:rPr lang="en-US" dirty="0"/>
              <a:t>Business data in a Java EE enterprise application is defined as </a:t>
            </a:r>
            <a:r>
              <a:rPr lang="en-US" b="1" dirty="0"/>
              <a:t>Java objects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objects </a:t>
            </a:r>
            <a:r>
              <a:rPr lang="en-US" dirty="0" smtClean="0"/>
              <a:t>are preserved </a:t>
            </a:r>
            <a:r>
              <a:rPr lang="en-US" dirty="0"/>
              <a:t>in corresponding database tables.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objects and database tables use </a:t>
            </a:r>
            <a:r>
              <a:rPr lang="en-US" dirty="0" smtClean="0"/>
              <a:t>different data </a:t>
            </a:r>
            <a:r>
              <a:rPr lang="en-US" dirty="0"/>
              <a:t>types, such as a </a:t>
            </a:r>
            <a:r>
              <a:rPr lang="en-US" b="1" dirty="0"/>
              <a:t>String </a:t>
            </a:r>
            <a:r>
              <a:rPr lang="en-US" dirty="0"/>
              <a:t>in Java and </a:t>
            </a:r>
            <a:r>
              <a:rPr lang="en-US" b="1" dirty="0"/>
              <a:t>Varchar </a:t>
            </a:r>
            <a:r>
              <a:rPr lang="en-US" dirty="0"/>
              <a:t>in a database, to store business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called </a:t>
            </a:r>
            <a:r>
              <a:rPr lang="en-US" dirty="0"/>
              <a:t>as </a:t>
            </a:r>
            <a:r>
              <a:rPr lang="en-US" b="1" dirty="0" smtClean="0"/>
              <a:t>impedance mismatch.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0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Entity Manager in EJB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119" y="2954337"/>
            <a:ext cx="74580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– using annotations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806" y="3468687"/>
            <a:ext cx="63627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Persistence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45" y="2298700"/>
            <a:ext cx="8825659" cy="3416300"/>
          </a:xfrm>
        </p:spPr>
        <p:txBody>
          <a:bodyPr/>
          <a:lstStyle/>
          <a:p>
            <a:r>
              <a:rPr lang="en-US" dirty="0"/>
              <a:t>A Persistence unit contains information about the persistence unit </a:t>
            </a:r>
            <a:r>
              <a:rPr lang="en-US" dirty="0" smtClean="0"/>
              <a:t>name, data </a:t>
            </a:r>
            <a:r>
              <a:rPr lang="en-US" dirty="0"/>
              <a:t>source, and transactions type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73" y="2992581"/>
            <a:ext cx="7920602" cy="39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Tags of persistence.xml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100" y="2603499"/>
            <a:ext cx="7013627" cy="37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89" y="2603500"/>
            <a:ext cx="563973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r>
              <a:rPr lang="en-US" dirty="0"/>
              <a:t> Interface and Key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ersist()</a:t>
            </a:r>
          </a:p>
          <a:p>
            <a:pPr lvl="1"/>
            <a:r>
              <a:rPr lang="en-US" b="1" dirty="0" err="1"/>
              <a:t>entityManager.persist</a:t>
            </a:r>
            <a:r>
              <a:rPr lang="en-US" b="1" dirty="0"/>
              <a:t>(customer);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ind()</a:t>
            </a:r>
          </a:p>
          <a:p>
            <a:pPr lvl="1"/>
            <a:r>
              <a:rPr lang="en-US" dirty="0"/>
              <a:t>customer = </a:t>
            </a:r>
            <a:r>
              <a:rPr lang="en-US" b="1" dirty="0" err="1"/>
              <a:t>entityManager.find</a:t>
            </a:r>
            <a:r>
              <a:rPr lang="en-US" b="1" dirty="0"/>
              <a:t>(</a:t>
            </a:r>
            <a:r>
              <a:rPr lang="en-US" b="1" dirty="0" err="1"/>
              <a:t>Customer.class,custId</a:t>
            </a:r>
            <a:r>
              <a:rPr lang="en-US" b="1" dirty="0"/>
              <a:t>);</a:t>
            </a:r>
            <a:endParaRPr lang="en-US" dirty="0"/>
          </a:p>
          <a:p>
            <a:r>
              <a:rPr lang="en-US" dirty="0" smtClean="0"/>
              <a:t>contains()</a:t>
            </a:r>
          </a:p>
          <a:p>
            <a:pPr lvl="1"/>
            <a:r>
              <a:rPr lang="en-US" b="1" dirty="0" smtClean="0"/>
              <a:t>return </a:t>
            </a:r>
            <a:r>
              <a:rPr lang="en-US" b="1" dirty="0" err="1"/>
              <a:t>entityManager.contains</a:t>
            </a:r>
            <a:r>
              <a:rPr lang="en-US" b="1" dirty="0"/>
              <a:t>(customer);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6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EntityManager</a:t>
            </a:r>
            <a:r>
              <a:rPr lang="en-US" dirty="0"/>
              <a:t> Interface and Key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merge()</a:t>
            </a:r>
          </a:p>
          <a:p>
            <a:pPr lvl="1"/>
            <a:r>
              <a:rPr lang="en-US" b="1" dirty="0" err="1"/>
              <a:t>entityManager.merge</a:t>
            </a:r>
            <a:r>
              <a:rPr lang="en-US" b="1" dirty="0"/>
              <a:t>(customer);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emove()</a:t>
            </a:r>
          </a:p>
          <a:p>
            <a:pPr lvl="1"/>
            <a:r>
              <a:rPr lang="en-US" b="1" dirty="0" err="1"/>
              <a:t>entityManager.remove</a:t>
            </a:r>
            <a:r>
              <a:rPr lang="en-US" b="1" dirty="0"/>
              <a:t>(customer);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lear() </a:t>
            </a:r>
          </a:p>
          <a:p>
            <a:pPr lvl="1"/>
            <a:r>
              <a:rPr lang="en-US" b="1" dirty="0" err="1"/>
              <a:t>entityManager.clear</a:t>
            </a:r>
            <a:r>
              <a:rPr lang="en-US" b="1" dirty="0"/>
              <a:t>();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efresh()</a:t>
            </a:r>
          </a:p>
          <a:p>
            <a:pPr lvl="1"/>
            <a:r>
              <a:rPr lang="en-US" b="1" dirty="0" err="1"/>
              <a:t>entityManager.refresh</a:t>
            </a:r>
            <a:r>
              <a:rPr lang="en-US" b="1" dirty="0"/>
              <a:t>(customer);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13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985" y="2179390"/>
            <a:ext cx="8377382" cy="44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Persisting Data – Page 157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demo persist-data </a:t>
            </a:r>
            <a:r>
              <a:rPr lang="en-US" b="1" dirty="0" smtClean="0"/>
              <a:t>setup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rha.ole.redhat.com/rha/app/courses/ad183-7.0/e25f4717-0494-4858-98d2-a93391a0cd40/pages/ch04s03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persist-entity setup</a:t>
            </a:r>
            <a:endParaRPr lang="en-US" b="1" dirty="0" smtClean="0"/>
          </a:p>
          <a:p>
            <a:r>
              <a:rPr lang="en-US" dirty="0"/>
              <a:t>https://rha.ole.redhat.com/rha/app/courses/ad183-7.0/e25f4717-0494-4858-98d2-a93391a0cd40/pages/ch04s04</a:t>
            </a:r>
          </a:p>
        </p:txBody>
      </p:sp>
    </p:spTree>
    <p:extLst>
      <p:ext uri="{BB962C8B-B14F-4D97-AF65-F5344CB8AC3E}">
        <p14:creationId xmlns:p14="http://schemas.microsoft.com/office/powerpoint/2010/main" val="1498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developers must write code to account for it if the </a:t>
            </a:r>
            <a:r>
              <a:rPr lang="en-US" dirty="0" smtClean="0"/>
              <a:t>mismatch is </a:t>
            </a:r>
            <a:r>
              <a:rPr lang="en-US" dirty="0"/>
              <a:t>not already handled by the persistence provider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442720"/>
            <a:ext cx="7690664" cy="27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Annotating Classes to Validate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Bean validation </a:t>
            </a:r>
            <a:r>
              <a:rPr lang="en-US" dirty="0"/>
              <a:t>is a model for validating </a:t>
            </a:r>
            <a:r>
              <a:rPr lang="en-US" dirty="0" smtClean="0"/>
              <a:t>data in </a:t>
            </a:r>
            <a:r>
              <a:rPr lang="en-US" dirty="0"/>
              <a:t>Java objects by using built-in and custom annotations that can apply predefined </a:t>
            </a:r>
            <a:r>
              <a:rPr lang="en-US" dirty="0" smtClean="0"/>
              <a:t>constraints.</a:t>
            </a:r>
          </a:p>
          <a:p>
            <a:r>
              <a:rPr lang="en-US" b="1" dirty="0" smtClean="0"/>
              <a:t>Validation constraints </a:t>
            </a:r>
            <a:r>
              <a:rPr lang="en-US" dirty="0" smtClean="0"/>
              <a:t>are </a:t>
            </a:r>
            <a:r>
              <a:rPr lang="en-US" dirty="0"/>
              <a:t>the rules that are applied to validate data.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constraints are </a:t>
            </a:r>
            <a:r>
              <a:rPr lang="en-US" dirty="0" smtClean="0"/>
              <a:t>applied in the form of </a:t>
            </a:r>
            <a:r>
              <a:rPr lang="en-US" b="1" dirty="0" smtClean="0"/>
              <a:t>annotations</a:t>
            </a:r>
            <a:r>
              <a:rPr lang="en-US" dirty="0" smtClean="0"/>
              <a:t> to attributes, methods, properties, or constructors.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/>
              <a:t>javax.validation.constraints</a:t>
            </a:r>
            <a:r>
              <a:rPr lang="en-US" b="1" dirty="0"/>
              <a:t> </a:t>
            </a:r>
            <a:r>
              <a:rPr lang="en-US" dirty="0"/>
              <a:t>package contains several built-in constraints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rha.ole.redhat.com/rha/app/courses/ad183-7.0/e25f4717-0494-4858-98d2-a93391a0cd40/pages/ch04s05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Homework– Page 174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validate-data </a:t>
            </a:r>
            <a:r>
              <a:rPr lang="en-US" b="1" dirty="0" smtClean="0"/>
              <a:t>setup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rha.ole.redhat.com/rha/app/courses/ad183-7.0/e25f4717-0494-4858-98d2-a93391a0cd40/pages/ch04s06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Persistence Query Language (</a:t>
            </a:r>
            <a:r>
              <a:rPr lang="en-US" b="1" dirty="0"/>
              <a:t>JPQL</a:t>
            </a:r>
            <a:r>
              <a:rPr lang="en-US" dirty="0"/>
              <a:t>) is a platform-independent query language </a:t>
            </a:r>
            <a:r>
              <a:rPr lang="en-US" dirty="0" smtClean="0"/>
              <a:t>defined as </a:t>
            </a:r>
            <a:r>
              <a:rPr lang="en-US" dirty="0"/>
              <a:t>a part of the JPA specification to perform queries on entities in an object-oriented manner</a:t>
            </a:r>
            <a:r>
              <a:rPr lang="en-US" dirty="0" smtClean="0"/>
              <a:t>.</a:t>
            </a:r>
          </a:p>
          <a:p>
            <a:r>
              <a:rPr lang="en-US" dirty="0"/>
              <a:t>JPQL is similar to SQL in syntax, but JPQL queries are expressed in terms of Java entities </a:t>
            </a:r>
            <a:r>
              <a:rPr lang="en-US" dirty="0" smtClean="0"/>
              <a:t>rather than </a:t>
            </a:r>
            <a:r>
              <a:rPr lang="en-US" dirty="0"/>
              <a:t>database tables and columns</a:t>
            </a:r>
            <a:r>
              <a:rPr lang="en-US" dirty="0" smtClean="0"/>
              <a:t>.</a:t>
            </a:r>
          </a:p>
          <a:p>
            <a:r>
              <a:rPr lang="en-US" dirty="0"/>
              <a:t>JPQL supports the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DELETE </a:t>
            </a:r>
            <a:r>
              <a:rPr lang="en-US" dirty="0"/>
              <a:t>statements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EntityManager</a:t>
            </a:r>
            <a:r>
              <a:rPr lang="en-US" b="1" dirty="0"/>
              <a:t> </a:t>
            </a:r>
            <a:r>
              <a:rPr lang="en-US" dirty="0"/>
              <a:t>API supports methods for creating </a:t>
            </a:r>
            <a:r>
              <a:rPr lang="en-US" dirty="0" smtClean="0"/>
              <a:t>queries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496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Query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83" y="2549813"/>
            <a:ext cx="67818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3826" y="3934690"/>
            <a:ext cx="326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iberationMono-Bold"/>
              </a:rPr>
              <a:t>LOWER</a:t>
            </a:r>
            <a:r>
              <a:rPr lang="en-US" dirty="0">
                <a:latin typeface="RedHatText-Regular"/>
              </a:rPr>
              <a:t>, </a:t>
            </a:r>
            <a:r>
              <a:rPr lang="en-US" b="1" dirty="0">
                <a:latin typeface="LiberationMono-Bold"/>
              </a:rPr>
              <a:t>UPPER</a:t>
            </a:r>
            <a:r>
              <a:rPr lang="en-US" dirty="0">
                <a:latin typeface="RedHatText-Regular"/>
              </a:rPr>
              <a:t>, </a:t>
            </a:r>
            <a:r>
              <a:rPr lang="en-US" b="1" dirty="0">
                <a:latin typeface="LiberationMono-Bold"/>
              </a:rPr>
              <a:t>LENGTH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6" y="4485794"/>
            <a:ext cx="10220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7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also supports the </a:t>
            </a:r>
            <a:r>
              <a:rPr lang="en-US" b="1" dirty="0" err="1"/>
              <a:t>TypedQuery</a:t>
            </a:r>
            <a:r>
              <a:rPr lang="en-US" b="1" dirty="0"/>
              <a:t>&lt;?&gt; </a:t>
            </a:r>
            <a:r>
              <a:rPr lang="en-US" dirty="0"/>
              <a:t>class, which allows static </a:t>
            </a:r>
            <a:r>
              <a:rPr lang="en-US" dirty="0" smtClean="0"/>
              <a:t>typing of </a:t>
            </a:r>
            <a:r>
              <a:rPr lang="en-US" dirty="0"/>
              <a:t>queries to avoid any issues with casting results.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</a:t>
            </a:r>
            <a:r>
              <a:rPr lang="en-US" b="1" dirty="0" err="1"/>
              <a:t>TypedQuery</a:t>
            </a:r>
            <a:r>
              <a:rPr lang="en-US" dirty="0"/>
              <a:t>, pass the class </a:t>
            </a:r>
            <a:r>
              <a:rPr lang="en-US" dirty="0" smtClean="0"/>
              <a:t>that should </a:t>
            </a:r>
            <a:r>
              <a:rPr lang="en-US" dirty="0"/>
              <a:t>match the type of the query results into the </a:t>
            </a:r>
            <a:r>
              <a:rPr lang="en-US" b="1" dirty="0" err="1"/>
              <a:t>createQuery</a:t>
            </a:r>
            <a:r>
              <a:rPr lang="en-US" b="1" dirty="0"/>
              <a:t>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8" y="4140055"/>
            <a:ext cx="10563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arithmetic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32006"/>
            <a:ext cx="8824913" cy="21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&lt;, =, &gt;, &lt;=, &gt;=, &lt;&gt; </a:t>
            </a:r>
            <a:r>
              <a:rPr lang="en-US" dirty="0"/>
              <a:t>are used to compare the arithmetic values.</a:t>
            </a:r>
          </a:p>
          <a:p>
            <a:r>
              <a:rPr lang="en-US" dirty="0"/>
              <a:t>• </a:t>
            </a:r>
            <a:r>
              <a:rPr lang="en-US" b="1" dirty="0"/>
              <a:t>IN </a:t>
            </a:r>
            <a:r>
              <a:rPr lang="en-US" dirty="0"/>
              <a:t>and </a:t>
            </a:r>
            <a:r>
              <a:rPr lang="en-US" b="1" dirty="0"/>
              <a:t>NOT IN </a:t>
            </a:r>
            <a:r>
              <a:rPr lang="en-US" dirty="0"/>
              <a:t>are used for all types. </a:t>
            </a:r>
            <a:r>
              <a:rPr lang="en-US" b="1" dirty="0"/>
              <a:t>IN </a:t>
            </a:r>
            <a:r>
              <a:rPr lang="en-US" dirty="0"/>
              <a:t>operator is used to determine whether the data in </a:t>
            </a:r>
            <a:r>
              <a:rPr lang="en-US" dirty="0" smtClean="0"/>
              <a:t>a field </a:t>
            </a:r>
            <a:r>
              <a:rPr lang="en-US" dirty="0"/>
              <a:t>is one of the values provided in a list of values.</a:t>
            </a:r>
          </a:p>
          <a:p>
            <a:r>
              <a:rPr lang="en-US" dirty="0"/>
              <a:t>• </a:t>
            </a:r>
            <a:r>
              <a:rPr lang="en-US" b="1" dirty="0"/>
              <a:t>LIKE </a:t>
            </a:r>
            <a:r>
              <a:rPr lang="en-US" dirty="0"/>
              <a:t>and </a:t>
            </a:r>
            <a:r>
              <a:rPr lang="en-US" b="1" dirty="0"/>
              <a:t>NOT LIKE </a:t>
            </a:r>
            <a:r>
              <a:rPr lang="en-US" dirty="0"/>
              <a:t>are used for string values. It is used to determine whether data in a </a:t>
            </a:r>
            <a:r>
              <a:rPr lang="en-US" dirty="0" smtClean="0"/>
              <a:t>field matches </a:t>
            </a:r>
            <a:r>
              <a:rPr lang="en-US" dirty="0"/>
              <a:t>a sequence of characters provided in the string.</a:t>
            </a:r>
          </a:p>
          <a:p>
            <a:r>
              <a:rPr lang="en-US" dirty="0"/>
              <a:t>• </a:t>
            </a:r>
            <a:r>
              <a:rPr lang="en-US" b="1" dirty="0"/>
              <a:t>BETWEEN </a:t>
            </a:r>
            <a:r>
              <a:rPr lang="en-US" dirty="0"/>
              <a:t>and </a:t>
            </a:r>
            <a:r>
              <a:rPr lang="en-US" b="1" dirty="0"/>
              <a:t>NOT BETWEEN </a:t>
            </a:r>
            <a:r>
              <a:rPr lang="en-US" dirty="0"/>
              <a:t>are used for arithmetic, date, time, and string values. It is used </a:t>
            </a:r>
            <a:r>
              <a:rPr lang="en-US" dirty="0" smtClean="0"/>
              <a:t>to determine </a:t>
            </a:r>
            <a:r>
              <a:rPr lang="en-US" dirty="0"/>
              <a:t>whether data in a field lies in a certain range of values.</a:t>
            </a:r>
          </a:p>
          <a:p>
            <a:r>
              <a:rPr lang="en-US" dirty="0"/>
              <a:t>• </a:t>
            </a:r>
            <a:r>
              <a:rPr lang="en-US" b="1" dirty="0"/>
              <a:t>MEMBER OF</a:t>
            </a:r>
            <a:r>
              <a:rPr lang="en-US" dirty="0"/>
              <a:t>, </a:t>
            </a:r>
            <a:r>
              <a:rPr lang="en-US" b="1" dirty="0"/>
              <a:t>NOT MEMBER OF</a:t>
            </a:r>
            <a:r>
              <a:rPr lang="en-US" dirty="0"/>
              <a:t>, </a:t>
            </a:r>
            <a:r>
              <a:rPr lang="en-US" b="1" dirty="0"/>
              <a:t>IS EMPTY</a:t>
            </a:r>
            <a:r>
              <a:rPr lang="en-US" dirty="0"/>
              <a:t>, and </a:t>
            </a:r>
            <a:r>
              <a:rPr lang="en-US" b="1" dirty="0"/>
              <a:t>IS NOT EMPTY </a:t>
            </a:r>
            <a:r>
              <a:rPr lang="en-US" dirty="0"/>
              <a:t>are used for </a:t>
            </a:r>
            <a:r>
              <a:rPr lang="en-US" b="1" dirty="0" smtClean="0"/>
              <a:t>Collection </a:t>
            </a:r>
            <a:r>
              <a:rPr lang="en-US" dirty="0" smtClean="0"/>
              <a:t>types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926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4003339"/>
            <a:ext cx="8824913" cy="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8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 in Queries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35153"/>
            <a:ext cx="8824913" cy="21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technique to automate bridging the impedance mismatch is known as </a:t>
            </a:r>
            <a:r>
              <a:rPr lang="en-US" b="1" dirty="0"/>
              <a:t>Object </a:t>
            </a:r>
            <a:r>
              <a:rPr lang="en-US" b="1" dirty="0" smtClean="0"/>
              <a:t>Relational Mapping </a:t>
            </a:r>
            <a:r>
              <a:rPr lang="en-US" b="1" dirty="0"/>
              <a:t>(ORM). </a:t>
            </a:r>
            <a:endParaRPr lang="en-US" b="1" dirty="0" smtClean="0"/>
          </a:p>
          <a:p>
            <a:r>
              <a:rPr lang="en-US" dirty="0" smtClean="0"/>
              <a:t>ORM </a:t>
            </a:r>
            <a:r>
              <a:rPr lang="en-US" dirty="0"/>
              <a:t>software uses metadata to describe mapping between the classes </a:t>
            </a:r>
            <a:r>
              <a:rPr lang="en-US" dirty="0" smtClean="0"/>
              <a:t>defined in </a:t>
            </a:r>
            <a:r>
              <a:rPr lang="en-US" dirty="0"/>
              <a:t>an application and the schema of a database table. </a:t>
            </a:r>
            <a:endParaRPr lang="en-US" dirty="0" smtClean="0"/>
          </a:p>
          <a:p>
            <a:r>
              <a:rPr lang="en-US" dirty="0" smtClean="0"/>
              <a:t>Mapping </a:t>
            </a:r>
            <a:r>
              <a:rPr lang="en-US" dirty="0"/>
              <a:t>is provided in XML </a:t>
            </a:r>
            <a:r>
              <a:rPr lang="en-US" dirty="0" smtClean="0"/>
              <a:t>configuration files </a:t>
            </a:r>
            <a:r>
              <a:rPr lang="en-US" dirty="0"/>
              <a:t>or annotations</a:t>
            </a:r>
            <a:r>
              <a:rPr lang="en-US" dirty="0" smtClean="0"/>
              <a:t>.</a:t>
            </a:r>
          </a:p>
          <a:p>
            <a:r>
              <a:rPr lang="en-US" dirty="0"/>
              <a:t>For example, you want to store </a:t>
            </a:r>
            <a:r>
              <a:rPr lang="en-US" b="1" dirty="0" err="1"/>
              <a:t>TodoItem</a:t>
            </a:r>
            <a:r>
              <a:rPr lang="en-US" b="1" dirty="0"/>
              <a:t> </a:t>
            </a:r>
            <a:r>
              <a:rPr lang="en-US" dirty="0"/>
              <a:t>class objects in the </a:t>
            </a:r>
            <a:r>
              <a:rPr lang="en-US" b="1" dirty="0" err="1"/>
              <a:t>TodoItem</a:t>
            </a:r>
            <a:r>
              <a:rPr lang="en-US" b="1" dirty="0"/>
              <a:t> </a:t>
            </a:r>
            <a:r>
              <a:rPr lang="en-US" dirty="0"/>
              <a:t>database table; </a:t>
            </a:r>
            <a:r>
              <a:rPr lang="en-US" dirty="0" smtClean="0"/>
              <a:t>ORM maps </a:t>
            </a:r>
            <a:r>
              <a:rPr lang="en-US" dirty="0"/>
              <a:t>the Java class name to a database table name and the attributes in the class are mapped </a:t>
            </a:r>
            <a:r>
              <a:rPr lang="en-US" dirty="0" smtClean="0"/>
              <a:t>to the </a:t>
            </a:r>
            <a:r>
              <a:rPr lang="en-US" dirty="0"/>
              <a:t>corresponding fields in the table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1325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 in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527985"/>
            <a:ext cx="8824913" cy="15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61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named query </a:t>
            </a:r>
            <a:r>
              <a:rPr lang="en-US" dirty="0"/>
              <a:t>is a predefined query attached to an 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advantage </a:t>
            </a:r>
            <a:r>
              <a:rPr lang="en-US" dirty="0"/>
              <a:t>is that the code and the </a:t>
            </a:r>
            <a:r>
              <a:rPr lang="en-US" dirty="0" smtClean="0"/>
              <a:t>queries are </a:t>
            </a:r>
            <a:r>
              <a:rPr lang="en-US" dirty="0"/>
              <a:t>separate. </a:t>
            </a:r>
            <a:endParaRPr lang="en-US" dirty="0" smtClean="0"/>
          </a:p>
          <a:p>
            <a:r>
              <a:rPr lang="en-US" dirty="0" smtClean="0"/>
              <a:t>Named </a:t>
            </a:r>
            <a:r>
              <a:rPr lang="en-US" dirty="0"/>
              <a:t>queries are defined by using the </a:t>
            </a:r>
            <a:r>
              <a:rPr lang="en-US" b="1" dirty="0" err="1" smtClean="0"/>
              <a:t>javax.persistence.NamedQuery</a:t>
            </a:r>
            <a:r>
              <a:rPr lang="en-US" b="1" dirty="0"/>
              <a:t> </a:t>
            </a:r>
            <a:r>
              <a:rPr lang="en-US" dirty="0" smtClean="0"/>
              <a:t>annotation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@</a:t>
            </a:r>
            <a:r>
              <a:rPr lang="en-US" b="1" dirty="0" err="1"/>
              <a:t>N</a:t>
            </a:r>
            <a:r>
              <a:rPr lang="en-US" b="1" dirty="0" err="1" smtClean="0"/>
              <a:t>amedQuery</a:t>
            </a:r>
            <a:r>
              <a:rPr lang="en-US" b="1" dirty="0" smtClean="0"/>
              <a:t> </a:t>
            </a:r>
            <a:r>
              <a:rPr lang="en-US" dirty="0"/>
              <a:t>annotation can be applied at the entity's class level.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@</a:t>
            </a:r>
            <a:r>
              <a:rPr lang="en-US" b="1" dirty="0" err="1" smtClean="0"/>
              <a:t>NamedQuery</a:t>
            </a:r>
            <a:r>
              <a:rPr lang="en-US" b="1" dirty="0" smtClean="0"/>
              <a:t> </a:t>
            </a:r>
            <a:r>
              <a:rPr lang="en-US" dirty="0"/>
              <a:t>annotation has four elements: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query</a:t>
            </a:r>
            <a:r>
              <a:rPr lang="en-US" dirty="0"/>
              <a:t>, </a:t>
            </a:r>
            <a:r>
              <a:rPr lang="en-US" b="1" dirty="0"/>
              <a:t>hints</a:t>
            </a:r>
            <a:r>
              <a:rPr lang="en-US" dirty="0"/>
              <a:t>, and </a:t>
            </a:r>
            <a:r>
              <a:rPr lang="en-US" b="1" dirty="0" err="1"/>
              <a:t>lockMode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580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Queries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name </a:t>
            </a:r>
            <a:r>
              <a:rPr lang="en-US" dirty="0"/>
              <a:t>is a </a:t>
            </a:r>
            <a:r>
              <a:rPr lang="en-US" b="1" dirty="0"/>
              <a:t>required</a:t>
            </a:r>
            <a:r>
              <a:rPr lang="en-US" dirty="0"/>
              <a:t> element of the </a:t>
            </a:r>
            <a:r>
              <a:rPr lang="en-US" dirty="0" err="1"/>
              <a:t>NamedQuery</a:t>
            </a:r>
            <a:r>
              <a:rPr lang="en-US" b="1" dirty="0"/>
              <a:t> </a:t>
            </a:r>
            <a:r>
              <a:rPr lang="en-US" dirty="0"/>
              <a:t>annotation. It defines the name that is </a:t>
            </a:r>
            <a:r>
              <a:rPr lang="en-US" dirty="0" smtClean="0"/>
              <a:t>used by </a:t>
            </a:r>
            <a:r>
              <a:rPr lang="en-US" dirty="0"/>
              <a:t>the </a:t>
            </a:r>
            <a:r>
              <a:rPr lang="en-US" dirty="0" err="1"/>
              <a:t>EntityManager</a:t>
            </a:r>
            <a:r>
              <a:rPr lang="en-US" b="1" dirty="0"/>
              <a:t> </a:t>
            </a:r>
            <a:r>
              <a:rPr lang="en-US" dirty="0"/>
              <a:t>methods to refer to a query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query </a:t>
            </a:r>
            <a:r>
              <a:rPr lang="en-US" dirty="0"/>
              <a:t>is a </a:t>
            </a:r>
            <a:r>
              <a:rPr lang="en-US" b="1" dirty="0"/>
              <a:t>required</a:t>
            </a:r>
            <a:r>
              <a:rPr lang="en-US" dirty="0"/>
              <a:t> element of the </a:t>
            </a:r>
            <a:r>
              <a:rPr lang="en-US" dirty="0" err="1"/>
              <a:t>NamedQuery</a:t>
            </a:r>
            <a:r>
              <a:rPr lang="en-US" b="1" dirty="0"/>
              <a:t> </a:t>
            </a:r>
            <a:r>
              <a:rPr lang="en-US" dirty="0"/>
              <a:t>annotation and represents the </a:t>
            </a:r>
            <a:r>
              <a:rPr lang="en-US" dirty="0" smtClean="0"/>
              <a:t>JPQL query </a:t>
            </a:r>
            <a:r>
              <a:rPr lang="en-US" dirty="0"/>
              <a:t>string.</a:t>
            </a:r>
          </a:p>
          <a:p>
            <a:r>
              <a:rPr lang="en-US" dirty="0" smtClean="0"/>
              <a:t>The </a:t>
            </a:r>
            <a:r>
              <a:rPr lang="en-US" b="1" dirty="0"/>
              <a:t>hints </a:t>
            </a:r>
            <a:r>
              <a:rPr lang="en-US" dirty="0"/>
              <a:t>element is an </a:t>
            </a:r>
            <a:r>
              <a:rPr lang="en-US" b="1" dirty="0"/>
              <a:t>optional</a:t>
            </a:r>
            <a:r>
              <a:rPr lang="en-US" dirty="0"/>
              <a:t> element of the </a:t>
            </a:r>
            <a:r>
              <a:rPr lang="en-US" dirty="0" err="1"/>
              <a:t>NamedQuery</a:t>
            </a:r>
            <a:r>
              <a:rPr lang="en-US" b="1" dirty="0"/>
              <a:t> </a:t>
            </a:r>
            <a:r>
              <a:rPr lang="en-US" dirty="0"/>
              <a:t>annotation. It represents </a:t>
            </a:r>
            <a:r>
              <a:rPr lang="en-US" dirty="0" smtClean="0"/>
              <a:t>query hints </a:t>
            </a:r>
            <a:r>
              <a:rPr lang="en-US" dirty="0"/>
              <a:t>and properties.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lockMode</a:t>
            </a:r>
            <a:r>
              <a:rPr lang="en-US" b="1" dirty="0"/>
              <a:t> </a:t>
            </a:r>
            <a:r>
              <a:rPr lang="en-US" dirty="0"/>
              <a:t>element is an </a:t>
            </a:r>
            <a:r>
              <a:rPr lang="en-US" b="1" dirty="0"/>
              <a:t>optional</a:t>
            </a:r>
            <a:r>
              <a:rPr lang="en-US" dirty="0"/>
              <a:t> element of the </a:t>
            </a:r>
            <a:r>
              <a:rPr lang="en-US" dirty="0" err="1"/>
              <a:t>NamedQuery</a:t>
            </a:r>
            <a:r>
              <a:rPr lang="en-US" b="1" dirty="0"/>
              <a:t> </a:t>
            </a:r>
            <a:r>
              <a:rPr lang="en-US" dirty="0"/>
              <a:t>annotation. It </a:t>
            </a:r>
            <a:r>
              <a:rPr lang="en-US" dirty="0" smtClean="0"/>
              <a:t>represents the </a:t>
            </a:r>
            <a:r>
              <a:rPr lang="en-US" dirty="0"/>
              <a:t>lock mode type to use in query execution. When lock mode type is defined as anything </a:t>
            </a:r>
            <a:r>
              <a:rPr lang="en-US" dirty="0" smtClean="0"/>
              <a:t>other than </a:t>
            </a:r>
            <a:r>
              <a:rPr lang="en-US" b="1" dirty="0"/>
              <a:t>NONE</a:t>
            </a:r>
            <a:r>
              <a:rPr lang="en-US" dirty="0"/>
              <a:t>, the query must be executed in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2592079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449" y="2621973"/>
            <a:ext cx="678776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9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44" y="3573462"/>
            <a:ext cx="8658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 err="1" smtClean="0"/>
              <a:t>Querie</a:t>
            </a:r>
            <a:r>
              <a:rPr lang="en-US" dirty="0" smtClean="0"/>
              <a:t>(s)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18021"/>
            <a:ext cx="8824913" cy="33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4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40418"/>
            <a:ext cx="8824913" cy="27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13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Exercise – Page 186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create-queries </a:t>
            </a:r>
            <a:r>
              <a:rPr lang="en-US" b="1" dirty="0" smtClean="0"/>
              <a:t>setup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rha.ole.redhat.com/rha/app/courses/ad183-7.0/e25f4717-0494-4858-98d2-a93391a0cd40/pages/ch04s08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83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 – Page 192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student@workstation</a:t>
            </a:r>
            <a:r>
              <a:rPr lang="en-US" dirty="0"/>
              <a:t> ~]$ </a:t>
            </a:r>
            <a:r>
              <a:rPr lang="en-US" b="1" dirty="0"/>
              <a:t>lab persistence-lab </a:t>
            </a:r>
            <a:r>
              <a:rPr lang="en-US" b="1" dirty="0" smtClean="0"/>
              <a:t>setup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rha.ole.redhat.com/rha/app/courses/ad183-7.0/e25f4717-0494-4858-98d2-a93391a0cd40/pages/ch04s09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Entity to Table Mapping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402" y="3121024"/>
            <a:ext cx="6231079" cy="20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 (JSR 338)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EE provides the Java Persistence API (JSR 338) specification that is implemented </a:t>
            </a:r>
            <a:r>
              <a:rPr lang="en-US" dirty="0" smtClean="0"/>
              <a:t>by various </a:t>
            </a:r>
            <a:r>
              <a:rPr lang="en-US" dirty="0"/>
              <a:t>ORM providers</a:t>
            </a:r>
            <a:r>
              <a:rPr lang="en-US" dirty="0" smtClean="0"/>
              <a:t>.</a:t>
            </a:r>
          </a:p>
          <a:p>
            <a:r>
              <a:rPr lang="en-US" dirty="0"/>
              <a:t>The three key </a:t>
            </a:r>
            <a:r>
              <a:rPr lang="en-US" dirty="0" smtClean="0"/>
              <a:t>concepts related </a:t>
            </a:r>
            <a:r>
              <a:rPr lang="en-US" dirty="0"/>
              <a:t>to the Java Persistence API are </a:t>
            </a:r>
            <a:r>
              <a:rPr lang="en-US" b="1" dirty="0"/>
              <a:t>entities</a:t>
            </a:r>
            <a:r>
              <a:rPr lang="en-US" dirty="0"/>
              <a:t>, </a:t>
            </a:r>
            <a:r>
              <a:rPr lang="en-US" b="1" dirty="0"/>
              <a:t>persistence units</a:t>
            </a:r>
            <a:r>
              <a:rPr lang="en-US" dirty="0"/>
              <a:t>, and </a:t>
            </a:r>
            <a:r>
              <a:rPr lang="en-US" b="1" dirty="0"/>
              <a:t>persistence 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3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 and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entity</a:t>
            </a:r>
            <a:r>
              <a:rPr lang="en-US" dirty="0"/>
              <a:t> is a lightweight domain object that is persist-able. An entity class is </a:t>
            </a:r>
            <a:r>
              <a:rPr lang="en-US" u="sng" dirty="0"/>
              <a:t>mapped to a </a:t>
            </a:r>
            <a:r>
              <a:rPr lang="en-US" u="sng" dirty="0" smtClean="0"/>
              <a:t>table </a:t>
            </a:r>
            <a:r>
              <a:rPr lang="en-US" dirty="0" smtClean="0"/>
              <a:t>in </a:t>
            </a:r>
            <a:r>
              <a:rPr lang="en-US" dirty="0"/>
              <a:t>a relational database.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instance of an entity class has a primary key field.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</a:t>
            </a:r>
            <a:r>
              <a:rPr lang="en-US" dirty="0" smtClean="0"/>
              <a:t>key field </a:t>
            </a:r>
            <a:r>
              <a:rPr lang="en-US" dirty="0"/>
              <a:t>is used to map an entity instance to a row in a database table</a:t>
            </a:r>
            <a:r>
              <a:rPr lang="en-US" dirty="0" smtClean="0"/>
              <a:t>.</a:t>
            </a:r>
          </a:p>
          <a:p>
            <a:r>
              <a:rPr lang="en-US" b="1" dirty="0"/>
              <a:t>In Java</a:t>
            </a:r>
            <a:r>
              <a:rPr lang="en-US" dirty="0"/>
              <a:t>, an entity is a Plain Old </a:t>
            </a:r>
            <a:r>
              <a:rPr lang="en-US" dirty="0" smtClean="0"/>
              <a:t>Java Object </a:t>
            </a:r>
            <a:r>
              <a:rPr lang="en-US" dirty="0"/>
              <a:t>(POJO) class that is annotated with </a:t>
            </a:r>
            <a:r>
              <a:rPr lang="en-US" b="1" dirty="0"/>
              <a:t>@Entity </a:t>
            </a:r>
            <a:r>
              <a:rPr lang="en-US" dirty="0" smtClean="0"/>
              <a:t>annotation.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Entity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966" y="1762990"/>
            <a:ext cx="5000597" cy="52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@Entity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that a class is an entity</a:t>
            </a:r>
            <a:r>
              <a:rPr lang="en-US" dirty="0" smtClean="0"/>
              <a:t>.</a:t>
            </a:r>
          </a:p>
          <a:p>
            <a:pPr marL="342900" lvl="1" indent="-342900"/>
            <a:r>
              <a:rPr lang="en-US" sz="1800" b="1" dirty="0"/>
              <a:t>@</a:t>
            </a:r>
            <a:r>
              <a:rPr lang="en-US" sz="1800" b="1" dirty="0" smtClean="0"/>
              <a:t>Table</a:t>
            </a:r>
          </a:p>
          <a:p>
            <a:pPr marL="742950" lvl="2" indent="-342900"/>
            <a:r>
              <a:rPr lang="en-US" sz="1600" dirty="0"/>
              <a:t>when the name of an entity class is different from the name of a table in the database</a:t>
            </a:r>
            <a:r>
              <a:rPr lang="en-US" sz="1600" dirty="0" smtClean="0"/>
              <a:t>.</a:t>
            </a:r>
          </a:p>
          <a:p>
            <a:pPr marL="742950" lvl="2" indent="-342900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48" y="4570701"/>
            <a:ext cx="2504643" cy="12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868</TotalTime>
  <Words>2003</Words>
  <Application>Microsoft Office PowerPoint</Application>
  <PresentationFormat>Widescreen</PresentationFormat>
  <Paragraphs>203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Gothic</vt:lpstr>
      <vt:lpstr>LiberationMono-Bold</vt:lpstr>
      <vt:lpstr>RedHatText-Regular</vt:lpstr>
      <vt:lpstr>Wingdings 3</vt:lpstr>
      <vt:lpstr>Ion Boardroom</vt:lpstr>
      <vt:lpstr>Managing Persistence</vt:lpstr>
      <vt:lpstr>Persistence</vt:lpstr>
      <vt:lpstr>Impedance mismatch</vt:lpstr>
      <vt:lpstr>Object Relational Mapping (ORM)</vt:lpstr>
      <vt:lpstr>Default Entity to Table Mapping</vt:lpstr>
      <vt:lpstr>Java Persistence API (JSR 338)</vt:lpstr>
      <vt:lpstr>Entity Class and Annotations</vt:lpstr>
      <vt:lpstr>Declaring Entity Class</vt:lpstr>
      <vt:lpstr>JPA Annotations</vt:lpstr>
      <vt:lpstr>JPA Annotations</vt:lpstr>
      <vt:lpstr>JPA Annotations</vt:lpstr>
      <vt:lpstr>ID Generation</vt:lpstr>
      <vt:lpstr>Four Generation Types</vt:lpstr>
      <vt:lpstr>GenerationType.AUTO</vt:lpstr>
      <vt:lpstr>GenerationType.SEQUENCE</vt:lpstr>
      <vt:lpstr>GenerationType.IDENTITY </vt:lpstr>
      <vt:lpstr>GenerationType.TABLE </vt:lpstr>
      <vt:lpstr>Describing Entity Manager</vt:lpstr>
      <vt:lpstr>Describing Entity Manager</vt:lpstr>
      <vt:lpstr>Creating Entity Manager in EJB</vt:lpstr>
      <vt:lpstr>Another way – using annotations</vt:lpstr>
      <vt:lpstr>Describing Persistence Unit</vt:lpstr>
      <vt:lpstr>Important Tags of persistence.xml File</vt:lpstr>
      <vt:lpstr>Code Sample</vt:lpstr>
      <vt:lpstr>EntityManager Interface and Key Methods</vt:lpstr>
      <vt:lpstr>EntityManager Interface and Key Methods</vt:lpstr>
      <vt:lpstr>Entity States</vt:lpstr>
      <vt:lpstr>Demo – Persisting Data – Page 157</vt:lpstr>
      <vt:lpstr>Guided Exercise</vt:lpstr>
      <vt:lpstr>Annotating Classes to Validate Beans</vt:lpstr>
      <vt:lpstr>All Annotations</vt:lpstr>
      <vt:lpstr>Homework– Page 174</vt:lpstr>
      <vt:lpstr>Creating Queries</vt:lpstr>
      <vt:lpstr>Simple Query example</vt:lpstr>
      <vt:lpstr>Typed Query</vt:lpstr>
      <vt:lpstr>Using arithmetic functions</vt:lpstr>
      <vt:lpstr>Some Operations</vt:lpstr>
      <vt:lpstr>An example</vt:lpstr>
      <vt:lpstr>Named Parameters in Queries</vt:lpstr>
      <vt:lpstr>Positional Parameters in Queries</vt:lpstr>
      <vt:lpstr>Named Queries</vt:lpstr>
      <vt:lpstr>Named Queries Elements</vt:lpstr>
      <vt:lpstr>An Example</vt:lpstr>
      <vt:lpstr>Cont. Example</vt:lpstr>
      <vt:lpstr>Named Querie(s)</vt:lpstr>
      <vt:lpstr>Named Queries</vt:lpstr>
      <vt:lpstr>Guided Exercise – Page 186</vt:lpstr>
      <vt:lpstr>Lab Task – Page 192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Persistence</dc:title>
  <dc:creator>Windows User</dc:creator>
  <cp:lastModifiedBy>Windows User</cp:lastModifiedBy>
  <cp:revision>81</cp:revision>
  <dcterms:created xsi:type="dcterms:W3CDTF">2021-04-18T11:05:41Z</dcterms:created>
  <dcterms:modified xsi:type="dcterms:W3CDTF">2022-04-16T11:04:39Z</dcterms:modified>
</cp:coreProperties>
</file>