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467ECE-B71A-4B56-9D60-F0B50254ECDE}">
  <a:tblStyle styleId="{FE467ECE-B71A-4B56-9D60-F0B50254EC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07542" y="1764711"/>
            <a:ext cx="7644765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924560" y="284175"/>
            <a:ext cx="7294879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7542" y="1764711"/>
            <a:ext cx="7644765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25474" y="1433906"/>
            <a:ext cx="7368540" cy="1316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Lecture 6: Genetic Algorithms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Schema Theory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2408301" y="4027856"/>
            <a:ext cx="4326255" cy="187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Samar Hesham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Faculty of Computers and Artificial Intelligence  Cairo University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Egypt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259330" lvl="0" marL="2271395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2-Crossover</a:t>
            </a:r>
            <a:endParaRPr sz="40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628650" y="1825625"/>
            <a:ext cx="7886700" cy="4667250"/>
            <a:chOff x="628650" y="1825625"/>
            <a:chExt cx="7886700" cy="4667250"/>
          </a:xfrm>
        </p:grpSpPr>
        <p:pic>
          <p:nvPicPr>
            <p:cNvPr id="155" name="Google Shape;15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650" y="1825625"/>
              <a:ext cx="78867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6"/>
            <p:cNvSpPr/>
            <p:nvPr/>
          </p:nvSpPr>
          <p:spPr>
            <a:xfrm>
              <a:off x="7537068" y="4800600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0" y="304800"/>
                  </a:moveTo>
                  <a:lnTo>
                    <a:pt x="3987" y="255374"/>
                  </a:lnTo>
                  <a:lnTo>
                    <a:pt x="15532" y="208483"/>
                  </a:lnTo>
                  <a:lnTo>
                    <a:pt x="34008" y="164753"/>
                  </a:lnTo>
                  <a:lnTo>
                    <a:pt x="58789" y="124815"/>
                  </a:lnTo>
                  <a:lnTo>
                    <a:pt x="89249" y="89296"/>
                  </a:lnTo>
                  <a:lnTo>
                    <a:pt x="124760" y="58826"/>
                  </a:lnTo>
                  <a:lnTo>
                    <a:pt x="164697" y="34032"/>
                  </a:lnTo>
                  <a:lnTo>
                    <a:pt x="208434" y="15544"/>
                  </a:lnTo>
                  <a:lnTo>
                    <a:pt x="255343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43" y="605609"/>
                  </a:lnTo>
                  <a:lnTo>
                    <a:pt x="208434" y="594055"/>
                  </a:lnTo>
                  <a:lnTo>
                    <a:pt x="164697" y="575567"/>
                  </a:lnTo>
                  <a:lnTo>
                    <a:pt x="124760" y="550773"/>
                  </a:lnTo>
                  <a:lnTo>
                    <a:pt x="89249" y="520303"/>
                  </a:lnTo>
                  <a:lnTo>
                    <a:pt x="58789" y="484784"/>
                  </a:lnTo>
                  <a:lnTo>
                    <a:pt x="34008" y="444846"/>
                  </a:lnTo>
                  <a:lnTo>
                    <a:pt x="15532" y="401116"/>
                  </a:lnTo>
                  <a:lnTo>
                    <a:pt x="3987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6"/>
          <p:cNvSpPr txBox="1"/>
          <p:nvPr/>
        </p:nvSpPr>
        <p:spPr>
          <a:xfrm>
            <a:off x="7759954" y="4909565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370455" lvl="0" marL="238252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Operators on Schema  3-Mutation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7"/>
          <p:cNvGrpSpPr/>
          <p:nvPr/>
        </p:nvGrpSpPr>
        <p:grpSpPr>
          <a:xfrm>
            <a:off x="228600" y="1825244"/>
            <a:ext cx="8575040" cy="4667631"/>
            <a:chOff x="228600" y="1825244"/>
            <a:chExt cx="8575040" cy="4667631"/>
          </a:xfrm>
        </p:grpSpPr>
        <p:pic>
          <p:nvPicPr>
            <p:cNvPr id="166" name="Google Shape;16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1825244"/>
              <a:ext cx="8286750" cy="4667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15050" y="2743161"/>
              <a:ext cx="2688590" cy="4938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17"/>
          <p:cNvSpPr txBox="1"/>
          <p:nvPr/>
        </p:nvSpPr>
        <p:spPr>
          <a:xfrm>
            <a:off x="7111110" y="2460193"/>
            <a:ext cx="73279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o(S) =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370455" lvl="0" marL="238252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3-Mutation</a:t>
            </a:r>
            <a:endParaRPr sz="4000"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25244"/>
            <a:ext cx="8286750" cy="466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9"/>
          <p:cNvSpPr txBox="1"/>
          <p:nvPr>
            <p:ph type="title"/>
          </p:nvPr>
        </p:nvSpPr>
        <p:spPr>
          <a:xfrm>
            <a:off x="3482466" y="518871"/>
            <a:ext cx="21812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Exercise</a:t>
            </a:r>
            <a:endParaRPr sz="4400"/>
          </a:p>
        </p:txBody>
      </p:sp>
      <p:sp>
        <p:nvSpPr>
          <p:cNvPr id="186" name="Google Shape;186;p19"/>
          <p:cNvSpPr txBox="1"/>
          <p:nvPr/>
        </p:nvSpPr>
        <p:spPr>
          <a:xfrm>
            <a:off x="307340" y="1727073"/>
            <a:ext cx="42037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Given the following schema ‘S’: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07340" y="3217926"/>
            <a:ext cx="6958330" cy="206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075">
            <a:spAutoFit/>
          </a:bodyPr>
          <a:lstStyle/>
          <a:p>
            <a:pPr indent="0" lvl="0" marL="12700" marR="508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probability of schema S survival after  crossover knowing that Pc = 0.8?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5875" rtl="0" algn="l">
              <a:lnSpc>
                <a:spcPct val="7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probability of schema S survival after  mutation knowing that Pm = 0.1?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1746250" y="2432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{FE467ECE-B71A-4B56-9D60-F0B50254ECDE}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2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Genetic Algorithms work?</a:t>
            </a:r>
            <a:endParaRPr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Theory</a:t>
            </a:r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707542" y="1683207"/>
            <a:ext cx="7452359" cy="20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-228600" lvl="0" marL="2413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theory seeks to give a theoretical justification  for the efficacy of the field of genetic algorithms.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19807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Schema: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7865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template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065" marR="3049270" rtl="0" algn="l">
              <a:lnSpc>
                <a:spcPct val="95789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gene alphabet </a:t>
            </a:r>
            <a:r>
              <a:rPr b="0" i="0" lang="en-US" sz="19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{0,1,*}  where * is a don’t care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1164742" y="4594986"/>
            <a:ext cx="6760845" cy="955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-228600" lvl="0" marL="240665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is favorable traits in a solution, where a favorable  schema is called an above average schema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066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all matching strings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428750" y="3931323"/>
            <a:ext cx="3200400" cy="600075"/>
          </a:xfrm>
          <a:prstGeom prst="rect">
            <a:avLst/>
          </a:prstGeom>
          <a:noFill/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* 1 1 0 * * 1 1 * * *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1463929" y="445719"/>
            <a:ext cx="6216141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Genetic Algorithms work?</a:t>
            </a:r>
            <a:endParaRPr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Theory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682142" y="1765631"/>
            <a:ext cx="6993890" cy="317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schema (* 1 1 1 1 0 0 1 0 0) matches two strings: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51864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1 1 1 1 0 0 1 0 0) and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51864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(1 1 1 1 1 0 0 1 0 0)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12774" lvl="0" marL="1107440" marR="1332230" rtl="0" algn="l">
              <a:lnSpc>
                <a:spcPct val="129166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strings does this schema match?  (0 1 1 * 1 0 1 1 * *)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667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schema matches 2</a:t>
            </a:r>
            <a:r>
              <a:rPr b="0" baseline="3000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	# of (*) in the schema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2102866" y="518871"/>
            <a:ext cx="493839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Schema Properties</a:t>
            </a:r>
            <a:endParaRPr sz="4400"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07542" y="1764711"/>
            <a:ext cx="7644765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600"/>
              <a:buFont typeface="Arial"/>
              <a:buChar char="•"/>
            </a:pPr>
            <a:r>
              <a:rPr lang="en-US"/>
              <a:t>Order of schema S: o(S)</a:t>
            </a:r>
            <a:endParaRPr/>
          </a:p>
          <a:p>
            <a:pPr indent="-228600" lvl="1" marL="697865" marR="2454275" rtl="0" algn="l">
              <a:lnSpc>
                <a:spcPct val="108076"/>
              </a:lnSpc>
              <a:spcBef>
                <a:spcPts val="54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number of fixed (non-*) positions  S1 =	**11**101**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2138680" rtl="0" algn="l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	345</a:t>
            </a:r>
            <a:endParaRPr/>
          </a:p>
          <a:p>
            <a:pPr indent="0" lvl="0" marL="697865" rtl="0" algn="l">
              <a:lnSpc>
                <a:spcPct val="116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o(S1) =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600"/>
              <a:buFont typeface="Arial"/>
              <a:buChar char="•"/>
            </a:pPr>
            <a:r>
              <a:rPr lang="en-US"/>
              <a:t>Defining length of schema S: d(S)</a:t>
            </a:r>
            <a:endParaRPr/>
          </a:p>
          <a:p>
            <a:pPr indent="-228600" lvl="1" marL="697865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distance between first and last fixed string positions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1393316" y="4841569"/>
            <a:ext cx="2559050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	**11**101**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2442210" y="5180203"/>
            <a:ext cx="122618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	9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1393316" y="5555081"/>
            <a:ext cx="276352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d(S1) = 9-3= 6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280152" y="4841569"/>
            <a:ext cx="1909445" cy="113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1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S2= **101***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	5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d(S2)=?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2943986" y="2900045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3112516" y="2908173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3631691" y="2908173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3798315" y="2914142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984625" y="2914142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3503040" y="5186679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530729" y="5186679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6270625" y="5188584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6651625" y="5188584"/>
            <a:ext cx="0" cy="152400"/>
          </a:xfrm>
          <a:custGeom>
            <a:rect b="b" l="l" r="r" t="t"/>
            <a:pathLst>
              <a:path extrusionOk="0" h="152400" w="1200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379345" lvl="0" marL="239141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1-Selection</a:t>
            </a:r>
            <a:endParaRPr sz="4000"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561"/>
            <a:ext cx="7886700" cy="43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379345" lvl="0" marL="239141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1-Selection</a:t>
            </a:r>
            <a:endParaRPr sz="4000"/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561"/>
            <a:ext cx="7886700" cy="43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379345" lvl="0" marL="239141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1-Selection</a:t>
            </a:r>
            <a:endParaRPr sz="40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28650" y="1820798"/>
            <a:ext cx="7886700" cy="4351401"/>
            <a:chOff x="628650" y="1820798"/>
            <a:chExt cx="7886700" cy="4351401"/>
          </a:xfrm>
        </p:grpSpPr>
        <p:pic>
          <p:nvPicPr>
            <p:cNvPr id="113" name="Google Shape;11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650" y="1820798"/>
              <a:ext cx="7886700" cy="435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3"/>
            <p:cNvSpPr/>
            <p:nvPr/>
          </p:nvSpPr>
          <p:spPr>
            <a:xfrm>
              <a:off x="7181850" y="2285999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3"/>
          <p:cNvSpPr txBox="1"/>
          <p:nvPr/>
        </p:nvSpPr>
        <p:spPr>
          <a:xfrm>
            <a:off x="7404607" y="2394330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638800" y="5352288"/>
            <a:ext cx="609600" cy="609600"/>
          </a:xfrm>
          <a:custGeom>
            <a:rect b="b" l="l" r="r" t="t"/>
            <a:pathLst>
              <a:path extrusionOk="0" h="609600" w="609600">
                <a:moveTo>
                  <a:pt x="0" y="304774"/>
                </a:moveTo>
                <a:lnTo>
                  <a:pt x="3990" y="255325"/>
                </a:lnTo>
                <a:lnTo>
                  <a:pt x="15544" y="208421"/>
                </a:lnTo>
                <a:lnTo>
                  <a:pt x="34032" y="164689"/>
                </a:lnTo>
                <a:lnTo>
                  <a:pt x="58826" y="124755"/>
                </a:lnTo>
                <a:lnTo>
                  <a:pt x="89296" y="89246"/>
                </a:lnTo>
                <a:lnTo>
                  <a:pt x="124815" y="58788"/>
                </a:lnTo>
                <a:lnTo>
                  <a:pt x="164753" y="34008"/>
                </a:lnTo>
                <a:lnTo>
                  <a:pt x="208483" y="15532"/>
                </a:lnTo>
                <a:lnTo>
                  <a:pt x="255374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8"/>
                </a:lnTo>
                <a:lnTo>
                  <a:pt x="520303" y="89246"/>
                </a:lnTo>
                <a:lnTo>
                  <a:pt x="550773" y="124755"/>
                </a:lnTo>
                <a:lnTo>
                  <a:pt x="575567" y="164689"/>
                </a:lnTo>
                <a:lnTo>
                  <a:pt x="594055" y="208421"/>
                </a:lnTo>
                <a:lnTo>
                  <a:pt x="605609" y="255325"/>
                </a:lnTo>
                <a:lnTo>
                  <a:pt x="609600" y="304774"/>
                </a:lnTo>
                <a:lnTo>
                  <a:pt x="605609" y="354212"/>
                </a:lnTo>
                <a:lnTo>
                  <a:pt x="594055" y="401110"/>
                </a:lnTo>
                <a:lnTo>
                  <a:pt x="575567" y="444843"/>
                </a:lnTo>
                <a:lnTo>
                  <a:pt x="550773" y="484780"/>
                </a:lnTo>
                <a:lnTo>
                  <a:pt x="520303" y="520296"/>
                </a:lnTo>
                <a:lnTo>
                  <a:pt x="484784" y="550762"/>
                </a:lnTo>
                <a:lnTo>
                  <a:pt x="444846" y="575551"/>
                </a:lnTo>
                <a:lnTo>
                  <a:pt x="401116" y="594034"/>
                </a:lnTo>
                <a:lnTo>
                  <a:pt x="354225" y="605584"/>
                </a:lnTo>
                <a:lnTo>
                  <a:pt x="304800" y="609574"/>
                </a:lnTo>
                <a:lnTo>
                  <a:pt x="255374" y="605584"/>
                </a:lnTo>
                <a:lnTo>
                  <a:pt x="208483" y="594034"/>
                </a:lnTo>
                <a:lnTo>
                  <a:pt x="164753" y="575551"/>
                </a:lnTo>
                <a:lnTo>
                  <a:pt x="124815" y="550762"/>
                </a:lnTo>
                <a:lnTo>
                  <a:pt x="89296" y="520296"/>
                </a:lnTo>
                <a:lnTo>
                  <a:pt x="58826" y="484780"/>
                </a:lnTo>
                <a:lnTo>
                  <a:pt x="34032" y="444843"/>
                </a:lnTo>
                <a:lnTo>
                  <a:pt x="15544" y="401110"/>
                </a:lnTo>
                <a:lnTo>
                  <a:pt x="3990" y="354212"/>
                </a:lnTo>
                <a:lnTo>
                  <a:pt x="0" y="304774"/>
                </a:lnTo>
                <a:close/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5861430" y="5461203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707542" y="6465214"/>
            <a:ext cx="7664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11/20/2020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8307958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379345" lvl="0" marL="239141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Operators on Schema  1-Selection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>
            <a:off x="628650" y="1825561"/>
            <a:ext cx="7886700" cy="4351401"/>
            <a:chOff x="628650" y="1825561"/>
            <a:chExt cx="7886700" cy="4351401"/>
          </a:xfrm>
        </p:grpSpPr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650" y="1825561"/>
              <a:ext cx="7886700" cy="435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4"/>
            <p:cNvSpPr/>
            <p:nvPr/>
          </p:nvSpPr>
          <p:spPr>
            <a:xfrm>
              <a:off x="5029200" y="1825625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5251830" y="1933701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924560" y="284175"/>
            <a:ext cx="72904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259330" lvl="0" marL="2271395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Effect of Operators on Schema  2-Crossover</a:t>
            </a:r>
            <a:endParaRPr sz="4000"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628650" y="1825625"/>
            <a:ext cx="7886700" cy="4803775"/>
            <a:chOff x="628650" y="1825625"/>
            <a:chExt cx="7886700" cy="4803775"/>
          </a:xfrm>
        </p:grpSpPr>
        <p:pic>
          <p:nvPicPr>
            <p:cNvPr id="138" name="Google Shape;13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650" y="1825625"/>
              <a:ext cx="7886700" cy="480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5"/>
            <p:cNvSpPr/>
            <p:nvPr/>
          </p:nvSpPr>
          <p:spPr>
            <a:xfrm>
              <a:off x="5410200" y="2286000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5632830" y="2394330"/>
            <a:ext cx="1670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793750" y="4402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{FE467ECE-B71A-4B56-9D60-F0B50254ECDE}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4286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15"/>
          <p:cNvSpPr/>
          <p:nvPr/>
        </p:nvSpPr>
        <p:spPr>
          <a:xfrm>
            <a:off x="2228595" y="4227448"/>
            <a:ext cx="286385" cy="745490"/>
          </a:xfrm>
          <a:custGeom>
            <a:rect b="b" l="l" r="r" t="t"/>
            <a:pathLst>
              <a:path extrusionOk="0" h="745489" w="286385">
                <a:moveTo>
                  <a:pt x="286004" y="0"/>
                </a:moveTo>
                <a:lnTo>
                  <a:pt x="0" y="745108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800100" y="4913248"/>
            <a:ext cx="2667000" cy="338963"/>
            <a:chOff x="800100" y="4913248"/>
            <a:chExt cx="2667000" cy="338963"/>
          </a:xfrm>
        </p:grpSpPr>
        <p:sp>
          <p:nvSpPr>
            <p:cNvPr id="144" name="Google Shape;144;p15"/>
            <p:cNvSpPr/>
            <p:nvPr/>
          </p:nvSpPr>
          <p:spPr>
            <a:xfrm>
              <a:off x="1573402" y="4913248"/>
              <a:ext cx="1497965" cy="116205"/>
            </a:xfrm>
            <a:custGeom>
              <a:rect b="b" l="l" r="r" t="t"/>
              <a:pathLst>
                <a:path extrusionOk="0" h="116204" w="1497964">
                  <a:moveTo>
                    <a:pt x="1497711" y="0"/>
                  </a:moveTo>
                  <a:lnTo>
                    <a:pt x="1496952" y="45120"/>
                  </a:lnTo>
                  <a:lnTo>
                    <a:pt x="1494885" y="81978"/>
                  </a:lnTo>
                  <a:lnTo>
                    <a:pt x="1491817" y="106834"/>
                  </a:lnTo>
                  <a:lnTo>
                    <a:pt x="1488059" y="115950"/>
                  </a:lnTo>
                  <a:lnTo>
                    <a:pt x="9652" y="115950"/>
                  </a:lnTo>
                  <a:lnTo>
                    <a:pt x="5893" y="106834"/>
                  </a:lnTo>
                  <a:lnTo>
                    <a:pt x="2825" y="81978"/>
                  </a:lnTo>
                  <a:lnTo>
                    <a:pt x="758" y="4512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5382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00100" y="5136006"/>
              <a:ext cx="2667000" cy="116205"/>
            </a:xfrm>
            <a:custGeom>
              <a:rect b="b" l="l" r="r" t="t"/>
              <a:pathLst>
                <a:path extrusionOk="0" h="116204" w="2667000">
                  <a:moveTo>
                    <a:pt x="2667000" y="0"/>
                  </a:moveTo>
                  <a:lnTo>
                    <a:pt x="2666241" y="45120"/>
                  </a:lnTo>
                  <a:lnTo>
                    <a:pt x="2664174" y="81978"/>
                  </a:lnTo>
                  <a:lnTo>
                    <a:pt x="2661106" y="106834"/>
                  </a:lnTo>
                  <a:lnTo>
                    <a:pt x="2657348" y="115951"/>
                  </a:lnTo>
                  <a:lnTo>
                    <a:pt x="9664" y="115951"/>
                  </a:lnTo>
                  <a:lnTo>
                    <a:pt x="5904" y="106834"/>
                  </a:lnTo>
                  <a:lnTo>
                    <a:pt x="2832" y="81978"/>
                  </a:lnTo>
                  <a:lnTo>
                    <a:pt x="760" y="4512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5"/>
          <p:cNvSpPr txBox="1"/>
          <p:nvPr/>
        </p:nvSpPr>
        <p:spPr>
          <a:xfrm>
            <a:off x="2012442" y="4969891"/>
            <a:ext cx="804545" cy="56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38235"/>
                </a:solidFill>
                <a:latin typeface="Calibri"/>
                <a:ea typeface="Calibri"/>
                <a:cs typeface="Calibri"/>
                <a:sym typeface="Calibri"/>
              </a:rPr>
              <a:t>d(S)=6-3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065" marR="0" rtl="0" algn="l">
              <a:lnSpc>
                <a:spcPct val="107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l=7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4244466" y="6465214"/>
            <a:ext cx="654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FCI-CU-EG</a:t>
            </a:r>
            <a:endParaRPr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230234" y="6465214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