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3"/>
  </p:notesMasterIdLst>
  <p:sldIdLst>
    <p:sldId id="256" r:id="rId2"/>
    <p:sldId id="257" r:id="rId3"/>
    <p:sldId id="259" r:id="rId4"/>
    <p:sldId id="282" r:id="rId5"/>
    <p:sldId id="261" r:id="rId6"/>
    <p:sldId id="283" r:id="rId7"/>
    <p:sldId id="284" r:id="rId8"/>
    <p:sldId id="271" r:id="rId9"/>
    <p:sldId id="273" r:id="rId10"/>
    <p:sldId id="268" r:id="rId11"/>
    <p:sldId id="270" r:id="rId12"/>
    <p:sldId id="285" r:id="rId13"/>
    <p:sldId id="275" r:id="rId14"/>
    <p:sldId id="260" r:id="rId15"/>
    <p:sldId id="286" r:id="rId16"/>
    <p:sldId id="277" r:id="rId17"/>
    <p:sldId id="278" r:id="rId18"/>
    <p:sldId id="287" r:id="rId19"/>
    <p:sldId id="279" r:id="rId20"/>
    <p:sldId id="288" r:id="rId21"/>
    <p:sldId id="281"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837b4f233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f837b4f23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d4225069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d4225069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 running container gets a new layer over its base container image, and this layer is the </a:t>
            </a:r>
            <a:r>
              <a:rPr lang="en-US" sz="1100" b="0" i="1" u="none" strike="noStrike" cap="none" dirty="0" smtClean="0">
                <a:solidFill>
                  <a:srgbClr val="000000"/>
                </a:solidFill>
                <a:effectLst/>
                <a:latin typeface="Arial"/>
                <a:ea typeface="Arial"/>
                <a:cs typeface="Arial"/>
                <a:sym typeface="Arial"/>
              </a:rPr>
              <a:t>container storage</a:t>
            </a:r>
            <a:r>
              <a:rPr lang="en-US" sz="1100" b="0" i="0" u="none" strike="noStrike" cap="none" dirty="0" smtClean="0">
                <a:solidFill>
                  <a:srgbClr val="000000"/>
                </a:solidFill>
                <a:effectLst/>
                <a:latin typeface="Arial"/>
                <a:ea typeface="Arial"/>
                <a:cs typeface="Arial"/>
                <a:sym typeface="Arial"/>
              </a:rPr>
              <a:t>. At first, this layer is the only read/write storage available for the container, and it is used to create working files, temporary files, and log files. Those files are considered volatile. An application does not stop working if they are lost. The container storage layer is exclusive to the running container, so if another container is created from the same base image, it gets another read/write layer. This ensures the each container's resources are isolated from other similar containers.</a:t>
            </a:r>
          </a:p>
          <a:p>
            <a:r>
              <a:rPr lang="en-US" sz="1100" b="0" i="0" u="none" strike="noStrike" cap="none" dirty="0" smtClean="0">
                <a:solidFill>
                  <a:srgbClr val="000000"/>
                </a:solidFill>
                <a:effectLst/>
                <a:latin typeface="Arial"/>
                <a:ea typeface="Arial"/>
                <a:cs typeface="Arial"/>
                <a:sym typeface="Arial"/>
              </a:rPr>
              <a:t>Ephemeral container storage is </a:t>
            </a:r>
            <a:r>
              <a:rPr lang="en-US" sz="1100" b="0" i="1" u="none" strike="noStrike" cap="none" dirty="0" smtClean="0">
                <a:solidFill>
                  <a:srgbClr val="000000"/>
                </a:solidFill>
                <a:effectLst/>
                <a:latin typeface="Arial"/>
                <a:ea typeface="Arial"/>
                <a:cs typeface="Arial"/>
                <a:sym typeface="Arial"/>
              </a:rPr>
              <a:t>not</a:t>
            </a:r>
            <a:r>
              <a:rPr lang="en-US" sz="1100" b="0" i="0" u="none" strike="noStrike" cap="none" dirty="0" smtClean="0">
                <a:solidFill>
                  <a:srgbClr val="000000"/>
                </a:solidFill>
                <a:effectLst/>
                <a:latin typeface="Arial"/>
                <a:ea typeface="Arial"/>
                <a:cs typeface="Arial"/>
                <a:sym typeface="Arial"/>
              </a:rPr>
              <a:t> sufficient for applications that need to keep data beyond the life of the container, such as databases. To support such applications, the administrator must provide a container with persistent storage.</a:t>
            </a:r>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fd4225069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fd4225069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Default volume directory in host machine : cd /var/lib/docker/volumes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d4225069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fd4225069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Mysql without volum</a:t>
            </a:r>
            <a:endParaRPr/>
          </a:p>
          <a:p>
            <a:pPr marL="0" lvl="0" indent="0" algn="l" rtl="0">
              <a:spcBef>
                <a:spcPts val="0"/>
              </a:spcBef>
              <a:spcAft>
                <a:spcPts val="0"/>
              </a:spcAft>
              <a:buNone/>
            </a:pPr>
            <a:r>
              <a:rPr lang="en"/>
              <a:t>1- sudo docker run -p 3310:3306 --name sql_db -e MYSQL_ROOT_PASSWORD=123456 -e MYSQL_DATABASE=root -d mysql</a:t>
            </a:r>
            <a:endParaRPr/>
          </a:p>
          <a:p>
            <a:pPr marL="0" lvl="0" indent="0" algn="l" rtl="0">
              <a:spcBef>
                <a:spcPts val="0"/>
              </a:spcBef>
              <a:spcAft>
                <a:spcPts val="0"/>
              </a:spcAft>
              <a:buNone/>
            </a:pPr>
            <a:r>
              <a:rPr lang="en"/>
              <a:t>2-open mysql workbench</a:t>
            </a:r>
            <a:endParaRPr/>
          </a:p>
          <a:p>
            <a:pPr marL="0" lvl="0" indent="0" algn="l" rtl="0">
              <a:spcBef>
                <a:spcPts val="0"/>
              </a:spcBef>
              <a:spcAft>
                <a:spcPts val="0"/>
              </a:spcAft>
              <a:buNone/>
            </a:pPr>
            <a:r>
              <a:rPr lang="en"/>
              <a:t>3- create </a:t>
            </a:r>
            <a:endParaRPr/>
          </a:p>
          <a:p>
            <a:pPr marL="0" lvl="0" indent="0" algn="l" rtl="0">
              <a:spcBef>
                <a:spcPts val="0"/>
              </a:spcBef>
              <a:spcAft>
                <a:spcPts val="0"/>
              </a:spcAft>
              <a:buClr>
                <a:schemeClr val="dk1"/>
              </a:buClr>
              <a:buSzPts val="1100"/>
              <a:buFont typeface="Arial"/>
              <a:buNone/>
            </a:pPr>
            <a:r>
              <a:rPr lang="en"/>
              <a:t>create schema university;</a:t>
            </a:r>
            <a:endParaRPr/>
          </a:p>
          <a:p>
            <a:pPr marL="0" lvl="0" indent="0" algn="l" rtl="0">
              <a:spcBef>
                <a:spcPts val="0"/>
              </a:spcBef>
              <a:spcAft>
                <a:spcPts val="0"/>
              </a:spcAft>
              <a:buClr>
                <a:schemeClr val="dk1"/>
              </a:buClr>
              <a:buSzPts val="1100"/>
              <a:buFont typeface="Arial"/>
              <a:buNone/>
            </a:pPr>
            <a:r>
              <a:rPr lang="en"/>
              <a:t>CREATE TABLE `university`.`student` (</a:t>
            </a:r>
            <a:endParaRPr/>
          </a:p>
          <a:p>
            <a:pPr marL="0" lvl="0" indent="0" algn="l" rtl="0">
              <a:spcBef>
                <a:spcPts val="0"/>
              </a:spcBef>
              <a:spcAft>
                <a:spcPts val="0"/>
              </a:spcAft>
              <a:buClr>
                <a:schemeClr val="dk1"/>
              </a:buClr>
              <a:buSzPts val="1100"/>
              <a:buFont typeface="Arial"/>
              <a:buNone/>
            </a:pPr>
            <a:r>
              <a:rPr lang="en"/>
              <a:t>  `id` INT NOT NULL AUTO_INCREMENT,</a:t>
            </a:r>
            <a:endParaRPr/>
          </a:p>
          <a:p>
            <a:pPr marL="0" lvl="0" indent="0" algn="l" rtl="0">
              <a:spcBef>
                <a:spcPts val="0"/>
              </a:spcBef>
              <a:spcAft>
                <a:spcPts val="0"/>
              </a:spcAft>
              <a:buClr>
                <a:schemeClr val="dk1"/>
              </a:buClr>
              <a:buSzPts val="1100"/>
              <a:buFont typeface="Arial"/>
              <a:buNone/>
            </a:pPr>
            <a:r>
              <a:rPr lang="en"/>
              <a:t>  `name` VARCHAR(45) NULL,</a:t>
            </a:r>
            <a:endParaRPr/>
          </a:p>
          <a:p>
            <a:pPr marL="0" lvl="0" indent="0" algn="l" rtl="0">
              <a:spcBef>
                <a:spcPts val="0"/>
              </a:spcBef>
              <a:spcAft>
                <a:spcPts val="0"/>
              </a:spcAft>
              <a:buClr>
                <a:schemeClr val="dk1"/>
              </a:buClr>
              <a:buSzPts val="1100"/>
              <a:buFont typeface="Arial"/>
              <a:buNone/>
            </a:pPr>
            <a:r>
              <a:rPr lang="en"/>
              <a:t>  `class` VARCHAR(45) NULL,</a:t>
            </a:r>
            <a:endParaRPr/>
          </a:p>
          <a:p>
            <a:pPr marL="0" lvl="0" indent="0" algn="l" rtl="0">
              <a:spcBef>
                <a:spcPts val="0"/>
              </a:spcBef>
              <a:spcAft>
                <a:spcPts val="0"/>
              </a:spcAft>
              <a:buClr>
                <a:schemeClr val="dk1"/>
              </a:buClr>
              <a:buSzPts val="1100"/>
              <a:buFont typeface="Arial"/>
              <a:buNone/>
            </a:pPr>
            <a:r>
              <a:rPr lang="en"/>
              <a:t>  PRIMARY KEY (`id`));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3- sudo docker ps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4- sudo docker rm f0b693b7d553</a:t>
            </a:r>
            <a:endParaRPr/>
          </a:p>
          <a:p>
            <a:pPr marL="0" lvl="0" indent="0" algn="l" rtl="0">
              <a:spcBef>
                <a:spcPts val="0"/>
              </a:spcBef>
              <a:spcAft>
                <a:spcPts val="0"/>
              </a:spcAft>
              <a:buNone/>
            </a:pPr>
            <a:r>
              <a:rPr lang="en"/>
              <a:t>5- sudo docker run  -v "/data2":/var/lib/mysql -p 3320:3306 --name sql_db_with_vol -e MYSQL_ROOT_PASSWORD=123456 -e MYSQL_DATABASE=root -d mysql</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f837b4f233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f837b4f23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This example creates an externally accessible container. The value 8080 colon 8080 specifies that any requests to port 8080 on the host are forwarded to port 8080 within the container.</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endParaRPr lang="en-US" dirty="0"/>
          </a:p>
        </p:txBody>
      </p:sp>
    </p:spTree>
    <p:extLst>
      <p:ext uri="{BB962C8B-B14F-4D97-AF65-F5344CB8AC3E}">
        <p14:creationId xmlns:p14="http://schemas.microsoft.com/office/powerpoint/2010/main" val="1307821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f837b4f233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f837b4f23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837b4f233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837b4f233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d4225069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d4225069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837b4f233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837b4f233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dirty="0" smtClean="0">
                <a:solidFill>
                  <a:srgbClr val="000000"/>
                </a:solidFill>
                <a:effectLst/>
                <a:latin typeface="Arial"/>
                <a:ea typeface="Arial"/>
                <a:cs typeface="Arial"/>
                <a:sym typeface="Arial"/>
              </a:rPr>
              <a:t>The </a:t>
            </a:r>
            <a:r>
              <a:rPr lang="en-US" dirty="0" smtClean="0"/>
              <a:t>-t</a:t>
            </a:r>
            <a:r>
              <a:rPr lang="en-US" sz="1100" b="0" i="0" u="none" strike="noStrike" cap="none" dirty="0" smtClean="0">
                <a:solidFill>
                  <a:srgbClr val="000000"/>
                </a:solidFill>
                <a:effectLst/>
                <a:latin typeface="Arial"/>
                <a:ea typeface="Arial"/>
                <a:cs typeface="Arial"/>
                <a:sym typeface="Arial"/>
              </a:rPr>
              <a:t> and </a:t>
            </a:r>
            <a:r>
              <a:rPr lang="en-US" dirty="0" smtClean="0"/>
              <a:t>-</a:t>
            </a:r>
            <a:r>
              <a:rPr lang="en-US" dirty="0" err="1" smtClean="0"/>
              <a:t>i</a:t>
            </a:r>
            <a:r>
              <a:rPr lang="en-US" sz="1100" b="0" i="0" u="none" strike="noStrike" cap="none" dirty="0" smtClean="0">
                <a:solidFill>
                  <a:srgbClr val="000000"/>
                </a:solidFill>
                <a:effectLst/>
                <a:latin typeface="Arial"/>
                <a:ea typeface="Arial"/>
                <a:cs typeface="Arial"/>
                <a:sym typeface="Arial"/>
              </a:rPr>
              <a:t> options enable terminal redirection for interactive text-based programs. The </a:t>
            </a:r>
            <a:r>
              <a:rPr lang="en-US" dirty="0" smtClean="0"/>
              <a:t>-t</a:t>
            </a:r>
            <a:r>
              <a:rPr lang="en-US" sz="1100" b="0" i="0" u="none" strike="noStrike" cap="none" dirty="0" smtClean="0">
                <a:solidFill>
                  <a:srgbClr val="000000"/>
                </a:solidFill>
                <a:effectLst/>
                <a:latin typeface="Arial"/>
                <a:ea typeface="Arial"/>
                <a:cs typeface="Arial"/>
                <a:sym typeface="Arial"/>
              </a:rPr>
              <a:t> option allocates a </a:t>
            </a:r>
            <a:r>
              <a:rPr lang="en-US" dirty="0" smtClean="0"/>
              <a:t>pseudo-</a:t>
            </a:r>
            <a:r>
              <a:rPr lang="en-US" dirty="0" err="1" smtClean="0"/>
              <a:t>tty</a:t>
            </a:r>
            <a:r>
              <a:rPr lang="en-US" sz="1100" b="0" i="0" u="none" strike="noStrike" cap="none" dirty="0" smtClean="0">
                <a:solidFill>
                  <a:srgbClr val="000000"/>
                </a:solidFill>
                <a:effectLst/>
                <a:latin typeface="Arial"/>
                <a:ea typeface="Arial"/>
                <a:cs typeface="Arial"/>
                <a:sym typeface="Arial"/>
              </a:rPr>
              <a:t> (a terminal) and attaches it to the standard input of the container. The </a:t>
            </a:r>
            <a:r>
              <a:rPr lang="en-US" dirty="0" smtClean="0"/>
              <a:t>-</a:t>
            </a:r>
            <a:r>
              <a:rPr lang="en-US" dirty="0" err="1" smtClean="0"/>
              <a:t>i</a:t>
            </a:r>
            <a:r>
              <a:rPr lang="en-US" sz="1100" b="0" i="0" u="none" strike="noStrike" cap="none" dirty="0" smtClean="0">
                <a:solidFill>
                  <a:srgbClr val="000000"/>
                </a:solidFill>
                <a:effectLst/>
                <a:latin typeface="Arial"/>
                <a:ea typeface="Arial"/>
                <a:cs typeface="Arial"/>
                <a:sym typeface="Arial"/>
              </a:rPr>
              <a:t> option keeps the container's standard input open, even if it was detached, so the main </a:t>
            </a:r>
            <a:endParaRPr lang="en-US" dirty="0"/>
          </a:p>
        </p:txBody>
      </p:sp>
    </p:spTree>
    <p:extLst>
      <p:ext uri="{BB962C8B-B14F-4D97-AF65-F5344CB8AC3E}">
        <p14:creationId xmlns:p14="http://schemas.microsoft.com/office/powerpoint/2010/main" val="1764283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837b4f233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837b4f23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Each container, when created, gets a container ID, which is a hexadecimal number. This ID looks like an image ID but is unrelated.</a:t>
            </a:r>
          </a:p>
          <a:p>
            <a:r>
              <a:rPr lang="en-US" sz="1100" b="0" i="0" u="none" strike="noStrike" cap="none" dirty="0" smtClean="0">
                <a:solidFill>
                  <a:srgbClr val="000000"/>
                </a:solidFill>
                <a:effectLst/>
                <a:latin typeface="Arial"/>
                <a:ea typeface="Arial"/>
                <a:cs typeface="Arial"/>
                <a:sym typeface="Arial"/>
              </a:rPr>
              <a:t>The IMAGE field indicates container image that was used to start the container.</a:t>
            </a:r>
          </a:p>
          <a:p>
            <a:r>
              <a:rPr lang="en-US" sz="1100" b="0" i="0" u="none" strike="noStrike" cap="none" dirty="0" smtClean="0">
                <a:solidFill>
                  <a:srgbClr val="000000"/>
                </a:solidFill>
                <a:effectLst/>
                <a:latin typeface="Arial"/>
                <a:ea typeface="Arial"/>
                <a:cs typeface="Arial"/>
                <a:sym typeface="Arial"/>
              </a:rPr>
              <a:t>The COMMAND field indicates command executed when the container started.</a:t>
            </a:r>
          </a:p>
          <a:p>
            <a:r>
              <a:rPr lang="en-US" sz="1100" b="0" i="0" u="none" strike="noStrike" cap="none" dirty="0" smtClean="0">
                <a:solidFill>
                  <a:srgbClr val="000000"/>
                </a:solidFill>
                <a:effectLst/>
                <a:latin typeface="Arial"/>
                <a:ea typeface="Arial"/>
                <a:cs typeface="Arial"/>
                <a:sym typeface="Arial"/>
              </a:rPr>
              <a:t>The CREATED field indicates date and time the container was started.</a:t>
            </a:r>
          </a:p>
          <a:p>
            <a:r>
              <a:rPr lang="en-US" sz="1100" b="0" i="0" u="none" strike="noStrike" cap="none" dirty="0" smtClean="0">
                <a:solidFill>
                  <a:srgbClr val="000000"/>
                </a:solidFill>
                <a:effectLst/>
                <a:latin typeface="Arial"/>
                <a:ea typeface="Arial"/>
                <a:cs typeface="Arial"/>
                <a:sym typeface="Arial"/>
              </a:rPr>
              <a:t>The STATUS field indicates total container uptime, if still running, or time since terminated.</a:t>
            </a:r>
          </a:p>
          <a:p>
            <a:r>
              <a:rPr lang="en-US" sz="1100" b="0" i="0" u="none" strike="noStrike" cap="none" dirty="0" smtClean="0">
                <a:solidFill>
                  <a:srgbClr val="000000"/>
                </a:solidFill>
                <a:effectLst/>
                <a:latin typeface="Arial"/>
                <a:ea typeface="Arial"/>
                <a:cs typeface="Arial"/>
                <a:sym typeface="Arial"/>
              </a:rPr>
              <a:t>The PORTS field indicates ports that were exposed by the container or any port forwarding that might be configured.</a:t>
            </a:r>
          </a:p>
          <a:p>
            <a:r>
              <a:rPr lang="en-US" sz="1100" b="0" i="0" u="none" strike="noStrike" cap="none" dirty="0" smtClean="0">
                <a:solidFill>
                  <a:srgbClr val="000000"/>
                </a:solidFill>
                <a:effectLst/>
                <a:latin typeface="Arial"/>
                <a:ea typeface="Arial"/>
                <a:cs typeface="Arial"/>
                <a:sym typeface="Arial"/>
              </a:rPr>
              <a:t>The NAMES field indicates the container name.</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837b4f233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f837b4f233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f837b4f23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f837b4f23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sudo podman inspect -l -f "{{.NetworkSettings.IPAddress}}"</a:t>
            </a:r>
            <a:endParaRPr/>
          </a:p>
          <a:p>
            <a:pPr marL="0" lvl="0" indent="0" algn="l" rtl="0">
              <a:spcBef>
                <a:spcPts val="0"/>
              </a:spcBef>
              <a:spcAft>
                <a:spcPts val="0"/>
              </a:spcAft>
              <a:buClr>
                <a:schemeClr val="dk1"/>
              </a:buClr>
              <a:buSzPts val="1100"/>
              <a:buFont typeface="Arial"/>
              <a:buNone/>
            </a:pPr>
            <a:r>
              <a:rPr lang="en"/>
              <a:t> curl http://10.88.0.3:27017</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837b4f233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837b4f23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EC6109-4452-42C3-9947-EBF178E73BE0}"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1609416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EC6109-4452-42C3-9947-EBF178E73BE0}"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12756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EC6109-4452-42C3-9947-EBF178E73BE0}"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42770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48061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EC6109-4452-42C3-9947-EBF178E73BE0}"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712755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EC6109-4452-42C3-9947-EBF178E73BE0}"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052466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EC6109-4452-42C3-9947-EBF178E73BE0}"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270140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EC6109-4452-42C3-9947-EBF178E73BE0}" type="datetimeFigureOut">
              <a:rPr lang="en-US" smtClean="0"/>
              <a:t>10/29/2022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87737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EC6109-4452-42C3-9947-EBF178E73BE0}" type="datetimeFigureOut">
              <a:rPr lang="en-US" smtClean="0"/>
              <a:t>10/29/2022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662385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C6109-4452-42C3-9947-EBF178E73BE0}" type="datetimeFigureOut">
              <a:rPr lang="en-US" smtClean="0"/>
              <a:t>10/29/2022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1007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EEC6109-4452-42C3-9947-EBF178E73BE0}"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032938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EEC6109-4452-42C3-9947-EBF178E73BE0}"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91355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EEC6109-4452-42C3-9947-EBF178E73BE0}" type="datetimeFigureOut">
              <a:rPr lang="en-US" smtClean="0"/>
              <a:t>10/29/2022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8577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https://rha.ole.redhat.com/rha/app/courses/do180-4.10/52f11f0e-a277-4441-9d11-e3d56d7defca/pages/ch03s02"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s://rha.ole.redhat.com/rha/app/courses/do180-4.10/52f11f0e-a277-4441-9d11-e3d56d7defca/pages/ch03s04"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rha.ole.redhat.com/rha/app/courses/do180-4.10/52f11f0e-a277-4441-9d11-e3d56d7defca/pages/ch03s06"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rha.ole.redhat.com/rha/app/courses/do180-4.10/52f11f0e-a277-4441-9d11-e3d56d7defca/pages/ch03s07"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Lab </a:t>
            </a:r>
            <a:r>
              <a:rPr lang="en" dirty="0" smtClean="0"/>
              <a:t>3</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smtClean="0"/>
              <a:t>Chapter 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Inspect a container</a:t>
            </a:r>
            <a:endParaRPr/>
          </a:p>
        </p:txBody>
      </p:sp>
      <p:sp>
        <p:nvSpPr>
          <p:cNvPr id="129" name="Google Shape;129;p25"/>
          <p:cNvSpPr txBox="1">
            <a:spLocks noGrp="1"/>
          </p:cNvSpPr>
          <p:nvPr>
            <p:ph type="body" idx="1"/>
          </p:nvPr>
        </p:nvSpPr>
        <p:spPr>
          <a:prstGeom prst="rect">
            <a:avLst/>
          </a:prstGeom>
        </p:spPr>
        <p:txBody>
          <a:bodyPr spcFirstLastPara="1" wrap="square" lIns="91425" tIns="91425" rIns="91425" bIns="91425" anchor="t" anchorCtr="0">
            <a:normAutofit fontScale="70000" lnSpcReduction="20000"/>
          </a:bodyPr>
          <a:lstStyle/>
          <a:p>
            <a:pPr marL="0" marR="0" lvl="0" indent="0" algn="l" rtl="0">
              <a:lnSpc>
                <a:spcPct val="100000"/>
              </a:lnSpc>
              <a:spcBef>
                <a:spcPts val="0"/>
              </a:spcBef>
              <a:spcAft>
                <a:spcPts val="0"/>
              </a:spcAft>
              <a:buNone/>
            </a:pPr>
            <a:endParaRPr sz="2800">
              <a:solidFill>
                <a:schemeClr val="dk1"/>
              </a:solidFill>
            </a:endParaRPr>
          </a:p>
          <a:p>
            <a:pPr marL="0" marR="0" lvl="0" indent="0" algn="l" rtl="0">
              <a:lnSpc>
                <a:spcPct val="100000"/>
              </a:lnSpc>
              <a:spcBef>
                <a:spcPts val="0"/>
              </a:spcBef>
              <a:spcAft>
                <a:spcPts val="0"/>
              </a:spcAft>
              <a:buNone/>
            </a:pPr>
            <a:r>
              <a:rPr lang="en" sz="2800">
                <a:solidFill>
                  <a:schemeClr val="dk1"/>
                </a:solidFill>
              </a:rPr>
              <a:t>Show All info about the latest running container</a:t>
            </a:r>
            <a:endParaRPr sz="2800">
              <a:solidFill>
                <a:schemeClr val="dk1"/>
              </a:solidFill>
            </a:endParaRPr>
          </a:p>
          <a:p>
            <a:pPr marL="0" marR="0" lvl="0" indent="0" algn="l" rtl="0">
              <a:lnSpc>
                <a:spcPct val="100000"/>
              </a:lnSpc>
              <a:spcBef>
                <a:spcPts val="0"/>
              </a:spcBef>
              <a:spcAft>
                <a:spcPts val="0"/>
              </a:spcAft>
              <a:buNone/>
            </a:pPr>
            <a:r>
              <a:rPr lang="en" sz="2600" b="1">
                <a:solidFill>
                  <a:schemeClr val="dk1"/>
                </a:solidFill>
              </a:rPr>
              <a:t>	</a:t>
            </a:r>
            <a:r>
              <a:rPr lang="en" sz="2800" b="1">
                <a:solidFill>
                  <a:schemeClr val="dk1"/>
                </a:solidFill>
              </a:rPr>
              <a:t>sudo podman inspect -l</a:t>
            </a:r>
            <a:endParaRPr sz="2800" b="1">
              <a:solidFill>
                <a:schemeClr val="dk1"/>
              </a:solidFill>
            </a:endParaRPr>
          </a:p>
          <a:p>
            <a:pPr marL="0" marR="0" lvl="0" indent="0" algn="l" rtl="0">
              <a:lnSpc>
                <a:spcPct val="100000"/>
              </a:lnSpc>
              <a:spcBef>
                <a:spcPts val="0"/>
              </a:spcBef>
              <a:spcAft>
                <a:spcPts val="0"/>
              </a:spcAft>
              <a:buNone/>
            </a:pPr>
            <a:endParaRPr sz="2800" b="1">
              <a:solidFill>
                <a:schemeClr val="dk1"/>
              </a:solidFill>
            </a:endParaRPr>
          </a:p>
          <a:p>
            <a:pPr marL="0" marR="0" lvl="0" indent="0" algn="l" rtl="0">
              <a:lnSpc>
                <a:spcPct val="100000"/>
              </a:lnSpc>
              <a:spcBef>
                <a:spcPts val="0"/>
              </a:spcBef>
              <a:spcAft>
                <a:spcPts val="0"/>
              </a:spcAft>
              <a:buNone/>
            </a:pPr>
            <a:endParaRPr sz="2800" b="1">
              <a:solidFill>
                <a:schemeClr val="dk1"/>
              </a:solidFill>
            </a:endParaRPr>
          </a:p>
          <a:p>
            <a:pPr marL="0" marR="0" lvl="0" indent="0" algn="l" rtl="0">
              <a:lnSpc>
                <a:spcPct val="100000"/>
              </a:lnSpc>
              <a:spcBef>
                <a:spcPts val="0"/>
              </a:spcBef>
              <a:spcAft>
                <a:spcPts val="0"/>
              </a:spcAft>
              <a:buNone/>
            </a:pPr>
            <a:r>
              <a:rPr lang="en" sz="2800">
                <a:solidFill>
                  <a:schemeClr val="dk1"/>
                </a:solidFill>
              </a:rPr>
              <a:t>Or inspect specific container</a:t>
            </a:r>
            <a:endParaRPr sz="2800">
              <a:solidFill>
                <a:schemeClr val="dk1"/>
              </a:solidFill>
            </a:endParaRPr>
          </a:p>
          <a:p>
            <a:pPr marL="88900" marR="88900" lvl="0" indent="0" algn="l" rtl="0">
              <a:lnSpc>
                <a:spcPct val="142857"/>
              </a:lnSpc>
              <a:spcBef>
                <a:spcPts val="0"/>
              </a:spcBef>
              <a:spcAft>
                <a:spcPts val="0"/>
              </a:spcAft>
              <a:buClr>
                <a:schemeClr val="dk1"/>
              </a:buClr>
              <a:buSzPct val="39285"/>
              <a:buFont typeface="Arial"/>
              <a:buNone/>
            </a:pPr>
            <a:r>
              <a:rPr lang="en" sz="2800" b="1">
                <a:solidFill>
                  <a:schemeClr val="dk1"/>
                </a:solidFill>
              </a:rPr>
              <a:t>sudo podman inspect my-httpd-container</a:t>
            </a:r>
            <a:endParaRPr sz="1000">
              <a:solidFill>
                <a:srgbClr val="333333"/>
              </a:solidFill>
              <a:highlight>
                <a:srgbClr val="F5F5F5"/>
              </a:highlight>
              <a:latin typeface="Courier New"/>
              <a:ea typeface="Courier New"/>
              <a:cs typeface="Courier New"/>
              <a:sym typeface="Courier New"/>
            </a:endParaRPr>
          </a:p>
          <a:p>
            <a:pPr marL="0" marR="0" lvl="0" indent="0" algn="l" rtl="0">
              <a:lnSpc>
                <a:spcPct val="100000"/>
              </a:lnSpc>
              <a:spcBef>
                <a:spcPts val="800"/>
              </a:spcBef>
              <a:spcAft>
                <a:spcPts val="0"/>
              </a:spcAft>
              <a:buNone/>
            </a:pPr>
            <a:endParaRPr sz="2800" b="1">
              <a:solidFill>
                <a:schemeClr val="dk1"/>
              </a:solidFill>
            </a:endParaRPr>
          </a:p>
          <a:p>
            <a:pPr marL="0" marR="0" lvl="0" indent="0" algn="l" rtl="0">
              <a:lnSpc>
                <a:spcPct val="100000"/>
              </a:lnSpc>
              <a:spcBef>
                <a:spcPts val="0"/>
              </a:spcBef>
              <a:spcAft>
                <a:spcPts val="0"/>
              </a:spcAft>
              <a:buNone/>
            </a:pPr>
            <a:endParaRPr sz="2600">
              <a:solidFill>
                <a:schemeClr val="dk1"/>
              </a:solidFill>
            </a:endParaRPr>
          </a:p>
          <a:p>
            <a:pPr marL="0" marR="0" lvl="0" indent="0" algn="l" rtl="0">
              <a:lnSpc>
                <a:spcPct val="100000"/>
              </a:lnSpc>
              <a:spcBef>
                <a:spcPts val="0"/>
              </a:spcBef>
              <a:spcAft>
                <a:spcPts val="0"/>
              </a:spcAft>
              <a:buNone/>
            </a:pPr>
            <a:r>
              <a:rPr lang="en" sz="2600">
                <a:solidFill>
                  <a:schemeClr val="dk1"/>
                </a:solidFill>
              </a:rPr>
              <a:t>To fetch certain info use -f </a:t>
            </a:r>
            <a:endParaRPr sz="2600">
              <a:solidFill>
                <a:schemeClr val="dk1"/>
              </a:solidFill>
            </a:endParaRPr>
          </a:p>
          <a:p>
            <a:pPr marL="0" marR="0" lvl="0" indent="0" algn="l" rtl="0">
              <a:lnSpc>
                <a:spcPct val="100000"/>
              </a:lnSpc>
              <a:spcBef>
                <a:spcPts val="0"/>
              </a:spcBef>
              <a:spcAft>
                <a:spcPts val="0"/>
              </a:spcAft>
              <a:buNone/>
            </a:pPr>
            <a:endParaRPr sz="2600">
              <a:solidFill>
                <a:schemeClr val="dk1"/>
              </a:solidFill>
            </a:endParaRPr>
          </a:p>
          <a:p>
            <a:pPr marL="0" marR="0" lvl="0" indent="457200" algn="l" rtl="0">
              <a:lnSpc>
                <a:spcPct val="100000"/>
              </a:lnSpc>
              <a:spcBef>
                <a:spcPts val="0"/>
              </a:spcBef>
              <a:spcAft>
                <a:spcPts val="0"/>
              </a:spcAft>
              <a:buNone/>
            </a:pPr>
            <a:r>
              <a:rPr lang="en" sz="2400" b="1">
                <a:solidFill>
                  <a:schemeClr val="dk1"/>
                </a:solidFill>
              </a:rPr>
              <a:t>sudo podman inspect -l -f "{{.NetworkSettings.IPAddress}}"</a:t>
            </a:r>
            <a:endParaRPr sz="2800">
              <a:solidFill>
                <a:schemeClr val="dk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1" name="Google Shape;141;p2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smtClean="0">
                <a:solidFill>
                  <a:schemeClr val="dk1"/>
                </a:solidFill>
              </a:rPr>
              <a:t>we </a:t>
            </a:r>
            <a:r>
              <a:rPr lang="en" dirty="0">
                <a:solidFill>
                  <a:schemeClr val="dk1"/>
                </a:solidFill>
              </a:rPr>
              <a:t>can pass environment variable using -e option. </a:t>
            </a:r>
            <a:endParaRPr sz="1000" dirty="0">
              <a:solidFill>
                <a:srgbClr val="333333"/>
              </a:solidFill>
              <a:highlight>
                <a:srgbClr val="F5F5F5"/>
              </a:highlight>
              <a:latin typeface="Courier New"/>
              <a:ea typeface="Courier New"/>
              <a:cs typeface="Courier New"/>
              <a:sym typeface="Courier New"/>
            </a:endParaRPr>
          </a:p>
          <a:p>
            <a:pPr marL="0" marR="0" lvl="0" indent="0" algn="l" rtl="0">
              <a:lnSpc>
                <a:spcPct val="115000"/>
              </a:lnSpc>
              <a:spcBef>
                <a:spcPts val="1200"/>
              </a:spcBef>
              <a:spcAft>
                <a:spcPts val="0"/>
              </a:spcAft>
              <a:buNone/>
            </a:pPr>
            <a:r>
              <a:rPr lang="en" b="1" i="1" dirty="0" smtClean="0">
                <a:solidFill>
                  <a:schemeClr val="dk1"/>
                </a:solidFill>
              </a:rPr>
              <a:t>sudo </a:t>
            </a:r>
            <a:r>
              <a:rPr lang="en" b="1" i="1" dirty="0">
                <a:solidFill>
                  <a:schemeClr val="dk1"/>
                </a:solidFill>
              </a:rPr>
              <a:t>podman run --name mysql-custom \</a:t>
            </a:r>
            <a:endParaRPr b="1" i="1" dirty="0">
              <a:solidFill>
                <a:schemeClr val="dk1"/>
              </a:solidFill>
            </a:endParaRPr>
          </a:p>
          <a:p>
            <a:pPr marL="0" marR="0" lvl="0" indent="0" algn="l" rtl="0">
              <a:lnSpc>
                <a:spcPct val="115000"/>
              </a:lnSpc>
              <a:spcBef>
                <a:spcPts val="1200"/>
              </a:spcBef>
              <a:spcAft>
                <a:spcPts val="0"/>
              </a:spcAft>
              <a:buNone/>
            </a:pPr>
            <a:r>
              <a:rPr lang="en" b="1" i="1" dirty="0">
                <a:solidFill>
                  <a:schemeClr val="dk1"/>
                </a:solidFill>
              </a:rPr>
              <a:t>&gt; -e MYSQL_USER=redhat -e MYSQL_PASSWORD=r3dh4t \</a:t>
            </a:r>
            <a:endParaRPr b="1" i="1" dirty="0">
              <a:solidFill>
                <a:schemeClr val="dk1"/>
              </a:solidFill>
            </a:endParaRPr>
          </a:p>
          <a:p>
            <a:pPr marL="0" marR="0" lvl="0" indent="0" algn="l" rtl="0">
              <a:lnSpc>
                <a:spcPct val="115000"/>
              </a:lnSpc>
              <a:spcBef>
                <a:spcPts val="1200"/>
              </a:spcBef>
              <a:spcAft>
                <a:spcPts val="0"/>
              </a:spcAft>
              <a:buNone/>
            </a:pPr>
            <a:r>
              <a:rPr lang="en" b="1" i="1" dirty="0">
                <a:solidFill>
                  <a:schemeClr val="dk1"/>
                </a:solidFill>
              </a:rPr>
              <a:t>&gt; -d rhmap47/mysql:5.5</a:t>
            </a:r>
            <a:endParaRPr b="1" i="1"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Guided Exercise: Managing </a:t>
            </a:r>
            <a:r>
              <a:rPr lang="en-US" dirty="0"/>
              <a:t>a MySQL Container</a:t>
            </a:r>
            <a:br>
              <a:rPr lang="en-US" dirty="0"/>
            </a:br>
            <a:endParaRPr lang="en-US" dirty="0"/>
          </a:p>
        </p:txBody>
      </p:sp>
      <p:sp>
        <p:nvSpPr>
          <p:cNvPr id="3" name="Text Placeholder 2"/>
          <p:cNvSpPr>
            <a:spLocks noGrp="1"/>
          </p:cNvSpPr>
          <p:nvPr>
            <p:ph type="body" idx="1"/>
          </p:nvPr>
        </p:nvSpPr>
        <p:spPr/>
        <p:txBody>
          <a:bodyPr/>
          <a:lstStyle/>
          <a:p>
            <a:r>
              <a:rPr lang="en-US" dirty="0">
                <a:hlinkClick r:id="rId2"/>
              </a:rPr>
              <a:t>https://</a:t>
            </a:r>
            <a:r>
              <a:rPr lang="en-US" dirty="0" smtClean="0">
                <a:hlinkClick r:id="rId2"/>
              </a:rPr>
              <a:t>rha.ole.redhat.com/rha/app/courses/do180-4.10/52f11f0e-a277-4441-9d11-e3d56d7defca/pages/ch03s02</a:t>
            </a:r>
            <a:endParaRPr lang="en-US" dirty="0" smtClean="0"/>
          </a:p>
          <a:p>
            <a:endParaRPr lang="en-US" dirty="0"/>
          </a:p>
          <a:p>
            <a:endParaRPr lang="en-US" dirty="0"/>
          </a:p>
        </p:txBody>
      </p:sp>
      <p:sp>
        <p:nvSpPr>
          <p:cNvPr id="4" name="Rectangle 1"/>
          <p:cNvSpPr>
            <a:spLocks noChangeArrowheads="1"/>
          </p:cNvSpPr>
          <p:nvPr/>
        </p:nvSpPr>
        <p:spPr bwMode="auto">
          <a:xfrm>
            <a:off x="464128" y="2245829"/>
            <a:ext cx="4114799" cy="23274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333333"/>
                </a:solidFill>
                <a:effectLst/>
                <a:latin typeface="SFMono-Regular"/>
              </a:rPr>
              <a:t>[</a:t>
            </a:r>
            <a:r>
              <a:rPr kumimoji="0" lang="en-US" altLang="en-US" sz="1200" b="1" i="0" u="none" strike="noStrike" cap="none" normalizeH="0" baseline="0" dirty="0" err="1" smtClean="0">
                <a:ln>
                  <a:noFill/>
                </a:ln>
                <a:solidFill>
                  <a:srgbClr val="333333"/>
                </a:solidFill>
                <a:effectLst/>
                <a:latin typeface="SFMono-Regular"/>
              </a:rPr>
              <a:t>student@workstation</a:t>
            </a:r>
            <a:r>
              <a:rPr kumimoji="0" lang="en-US" altLang="en-US" sz="1200" b="1" i="0" u="none" strike="noStrike" cap="none" normalizeH="0" baseline="0" dirty="0" smtClean="0">
                <a:ln>
                  <a:noFill/>
                </a:ln>
                <a:solidFill>
                  <a:srgbClr val="333333"/>
                </a:solidFill>
                <a:effectLst/>
                <a:latin typeface="SFMono-Regular"/>
              </a:rPr>
              <a:t> ~]$ lab manage-lifecycle start</a:t>
            </a:r>
            <a:r>
              <a:rPr kumimoji="0" lang="en-US" altLang="en-US" sz="1200" b="0" i="0" u="none" strike="noStrike" cap="none" normalizeH="0" baseline="0" dirty="0" smtClean="0">
                <a:ln>
                  <a:noFill/>
                </a:ln>
                <a:solidFill>
                  <a:schemeClr val="tx1"/>
                </a:solidFill>
                <a:effectLst/>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6235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Attaching Persistent Storage to Containers(volumes)</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171" name="Google Shape;171;p32"/>
          <p:cNvSpPr txBox="1">
            <a:spLocks noGrp="1"/>
          </p:cNvSpPr>
          <p:nvPr>
            <p:ph type="body" idx="1"/>
          </p:nvPr>
        </p:nvSpPr>
        <p:spPr>
          <a:prstGeom prst="rect">
            <a:avLst/>
          </a:prstGeom>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 dirty="0">
                <a:solidFill>
                  <a:schemeClr val="dk1"/>
                </a:solidFill>
              </a:rPr>
              <a:t>When the container is created, temporary storage is added to manage all subsequent file changes such as log files and application data.</a:t>
            </a:r>
            <a:endParaRPr dirty="0">
              <a:solidFill>
                <a:schemeClr val="dk1"/>
              </a:solidFill>
            </a:endParaRPr>
          </a:p>
          <a:p>
            <a:pPr marL="0" marR="0" lvl="0" indent="0" algn="l" rtl="0">
              <a:lnSpc>
                <a:spcPct val="115000"/>
              </a:lnSpc>
              <a:spcBef>
                <a:spcPts val="1200"/>
              </a:spcBef>
              <a:spcAft>
                <a:spcPts val="0"/>
              </a:spcAft>
              <a:buNone/>
            </a:pPr>
            <a:r>
              <a:rPr lang="en" dirty="0">
                <a:solidFill>
                  <a:schemeClr val="dk1"/>
                </a:solidFill>
              </a:rPr>
              <a:t>The problem is that if the container is destroyed e.g. scaled to zero, updated or moved to a different node, all of the written data will disappear. </a:t>
            </a:r>
            <a:endParaRPr dirty="0">
              <a:solidFill>
                <a:schemeClr val="dk1"/>
              </a:solidFill>
            </a:endParaRPr>
          </a:p>
          <a:p>
            <a:pPr marL="0" marR="0" lvl="0" indent="0" algn="l" rtl="0">
              <a:lnSpc>
                <a:spcPct val="115000"/>
              </a:lnSpc>
              <a:spcBef>
                <a:spcPts val="1200"/>
              </a:spcBef>
              <a:spcAft>
                <a:spcPts val="1200"/>
              </a:spcAft>
              <a:buNone/>
            </a:pPr>
            <a:r>
              <a:rPr lang="en" dirty="0">
                <a:solidFill>
                  <a:schemeClr val="dk1"/>
                </a:solidFill>
              </a:rPr>
              <a:t>To prevent this happening, </a:t>
            </a:r>
            <a:r>
              <a:rPr lang="en" b="1" dirty="0">
                <a:solidFill>
                  <a:schemeClr val="dk1"/>
                </a:solidFill>
              </a:rPr>
              <a:t>we need to store our data in persistent storage.</a:t>
            </a:r>
            <a:endParaRPr b="1"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Layering</a:t>
            </a:r>
            <a:endParaRPr dirty="0"/>
          </a:p>
        </p:txBody>
      </p:sp>
      <p:pic>
        <p:nvPicPr>
          <p:cNvPr id="3" name="Picture 2"/>
          <p:cNvPicPr>
            <a:picLocks noChangeAspect="1"/>
          </p:cNvPicPr>
          <p:nvPr/>
        </p:nvPicPr>
        <p:blipFill>
          <a:blip r:embed="rId3"/>
          <a:stretch>
            <a:fillRect/>
          </a:stretch>
        </p:blipFill>
        <p:spPr>
          <a:xfrm>
            <a:off x="2154382" y="1211170"/>
            <a:ext cx="3879273" cy="345608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Mounting the host directory</a:t>
            </a:r>
            <a:endParaRPr lang="en-US" dirty="0"/>
          </a:p>
        </p:txBody>
      </p:sp>
      <p:sp>
        <p:nvSpPr>
          <p:cNvPr id="3" name="Text Placeholder 2"/>
          <p:cNvSpPr>
            <a:spLocks noGrp="1"/>
          </p:cNvSpPr>
          <p:nvPr>
            <p:ph type="body" idx="1"/>
          </p:nvPr>
        </p:nvSpPr>
        <p:spPr/>
        <p:txBody>
          <a:bodyPr/>
          <a:lstStyle/>
          <a:p>
            <a:r>
              <a:rPr lang="en-US" dirty="0" err="1" smtClean="0"/>
              <a:t>P</a:t>
            </a:r>
            <a:r>
              <a:rPr lang="en-US" dirty="0" err="1"/>
              <a:t>odman</a:t>
            </a:r>
            <a:r>
              <a:rPr lang="en-US" dirty="0"/>
              <a:t> can mount host directories inside a running container</a:t>
            </a:r>
            <a:r>
              <a:rPr lang="en-US" dirty="0" smtClean="0"/>
              <a:t>.</a:t>
            </a:r>
          </a:p>
          <a:p>
            <a:r>
              <a:rPr lang="en-US" dirty="0"/>
              <a:t>The containerized application sees these host directories as part of the container storage, much like regular </a:t>
            </a:r>
            <a:r>
              <a:rPr lang="en-US" dirty="0" smtClean="0"/>
              <a:t>applications.</a:t>
            </a:r>
          </a:p>
          <a:p>
            <a:r>
              <a:rPr lang="en-US" dirty="0" smtClean="0"/>
              <a:t>The </a:t>
            </a:r>
            <a:r>
              <a:rPr lang="en-US" dirty="0"/>
              <a:t>host directory must be configured with ownership and permissions allowing access to the container.</a:t>
            </a:r>
            <a:endParaRPr lang="en-US" dirty="0"/>
          </a:p>
        </p:txBody>
      </p:sp>
    </p:spTree>
    <p:extLst>
      <p:ext uri="{BB962C8B-B14F-4D97-AF65-F5344CB8AC3E}">
        <p14:creationId xmlns:p14="http://schemas.microsoft.com/office/powerpoint/2010/main" val="4193034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84" name="Google Shape;184;p3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5" name="Google Shape;185;p34"/>
          <p:cNvPicPr preferRelativeResize="0"/>
          <p:nvPr/>
        </p:nvPicPr>
        <p:blipFill>
          <a:blip r:embed="rId3">
            <a:alphaModFix/>
          </a:blip>
          <a:stretch>
            <a:fillRect/>
          </a:stretch>
        </p:blipFill>
        <p:spPr>
          <a:xfrm>
            <a:off x="795759" y="0"/>
            <a:ext cx="7552481" cy="51435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Steps to mount on the host</a:t>
            </a:r>
            <a:endParaRPr dirty="0"/>
          </a:p>
        </p:txBody>
      </p:sp>
      <p:sp>
        <p:nvSpPr>
          <p:cNvPr id="191" name="Google Shape;191;p35"/>
          <p:cNvSpPr txBox="1">
            <a:spLocks noGrp="1"/>
          </p:cNvSpPr>
          <p:nvPr>
            <p:ph type="body" idx="1"/>
          </p:nvPr>
        </p:nvSpPr>
        <p:spPr>
          <a:xfrm>
            <a:off x="311699" y="1152474"/>
            <a:ext cx="8652191" cy="3918289"/>
          </a:xfrm>
          <a:prstGeom prst="rect">
            <a:avLst/>
          </a:prstGeom>
        </p:spPr>
        <p:txBody>
          <a:bodyPr spcFirstLastPara="1" wrap="square" lIns="91425" tIns="91425" rIns="91425" bIns="91425" anchor="t" anchorCtr="0">
            <a:normAutofit fontScale="92500" lnSpcReduction="20000"/>
          </a:bodyPr>
          <a:lstStyle/>
          <a:p>
            <a:pPr lvl="0" indent="-457200">
              <a:spcAft>
                <a:spcPts val="1200"/>
              </a:spcAft>
              <a:buAutoNum type="arabicPeriod"/>
            </a:pPr>
            <a:r>
              <a:rPr lang="en-US" sz="1900" b="1" dirty="0" smtClean="0"/>
              <a:t>Create </a:t>
            </a:r>
            <a:r>
              <a:rPr lang="en-US" sz="1900" b="1" dirty="0"/>
              <a:t>a directory</a:t>
            </a:r>
            <a:r>
              <a:rPr lang="en-US" sz="1900" b="1" dirty="0" smtClean="0"/>
              <a:t>: </a:t>
            </a:r>
          </a:p>
          <a:p>
            <a:pPr lvl="1" indent="-457200">
              <a:spcAft>
                <a:spcPts val="1200"/>
              </a:spcAft>
              <a:buFont typeface="Wingdings" panose="05000000000000000000" pitchFamily="2" charset="2"/>
              <a:buChar char="ü"/>
            </a:pPr>
            <a:r>
              <a:rPr lang="en-US" sz="1600" dirty="0" err="1"/>
              <a:t>mkdir</a:t>
            </a:r>
            <a:r>
              <a:rPr lang="en-US" sz="1600" dirty="0"/>
              <a:t> /</a:t>
            </a:r>
            <a:r>
              <a:rPr lang="en-US" sz="1600" dirty="0" smtClean="0"/>
              <a:t>home/student/</a:t>
            </a:r>
            <a:r>
              <a:rPr lang="en-US" sz="1600" dirty="0" err="1" smtClean="0"/>
              <a:t>dbfiles</a:t>
            </a:r>
            <a:endParaRPr lang="en-US" sz="1600" b="1" dirty="0" smtClean="0"/>
          </a:p>
          <a:p>
            <a:pPr indent="-457200">
              <a:spcAft>
                <a:spcPts val="1200"/>
              </a:spcAft>
              <a:buFont typeface="Arial" panose="020B0604020202020204" pitchFamily="34" charset="0"/>
              <a:buAutoNum type="arabicPeriod"/>
            </a:pPr>
            <a:r>
              <a:rPr lang="en-US" altLang="en-US" sz="1900" b="1" dirty="0" smtClean="0">
                <a:solidFill>
                  <a:srgbClr val="212529"/>
                </a:solidFill>
                <a:latin typeface="RedHatDisplay"/>
              </a:rPr>
              <a:t>Apply </a:t>
            </a:r>
            <a:r>
              <a:rPr lang="en-US" altLang="en-US" sz="1900" b="1" dirty="0">
                <a:solidFill>
                  <a:srgbClr val="212529"/>
                </a:solidFill>
                <a:latin typeface="RedHatDisplay"/>
              </a:rPr>
              <a:t>the </a:t>
            </a:r>
            <a:r>
              <a:rPr lang="en-US" altLang="en-US" sz="1900" b="1" dirty="0" err="1">
                <a:solidFill>
                  <a:srgbClr val="212529"/>
                </a:solidFill>
                <a:latin typeface="SFMono-Regular"/>
              </a:rPr>
              <a:t>container_file_t</a:t>
            </a:r>
            <a:r>
              <a:rPr lang="en-US" altLang="en-US" sz="1900" b="1" dirty="0">
                <a:solidFill>
                  <a:srgbClr val="212529"/>
                </a:solidFill>
                <a:latin typeface="RedHatDisplay"/>
              </a:rPr>
              <a:t> context to the directory (and all subdirectories)</a:t>
            </a:r>
            <a:r>
              <a:rPr lang="en-US" altLang="en-US" sz="1900" b="1" dirty="0"/>
              <a:t> </a:t>
            </a:r>
            <a:endParaRPr lang="en-US" altLang="en-US" sz="1900" b="1" dirty="0" smtClean="0"/>
          </a:p>
          <a:p>
            <a:pPr lvl="1" indent="-457200">
              <a:spcAft>
                <a:spcPts val="1200"/>
              </a:spcAft>
              <a:buFont typeface="Wingdings" panose="05000000000000000000" pitchFamily="2" charset="2"/>
              <a:buChar char="ü"/>
            </a:pPr>
            <a:r>
              <a:rPr lang="en-US" sz="1600" dirty="0" err="1"/>
              <a:t>podman</a:t>
            </a:r>
            <a:r>
              <a:rPr lang="en-US" sz="1600" dirty="0"/>
              <a:t> </a:t>
            </a:r>
            <a:r>
              <a:rPr lang="en-US" sz="1600" dirty="0" err="1"/>
              <a:t>unshare</a:t>
            </a:r>
            <a:r>
              <a:rPr lang="en-US" sz="1600" dirty="0"/>
              <a:t> </a:t>
            </a:r>
            <a:r>
              <a:rPr lang="en-US" sz="1600" dirty="0" err="1"/>
              <a:t>chown</a:t>
            </a:r>
            <a:r>
              <a:rPr lang="en-US" sz="1600" dirty="0"/>
              <a:t> -R 27:27 /</a:t>
            </a:r>
            <a:r>
              <a:rPr lang="en-US" sz="1600" dirty="0" smtClean="0"/>
              <a:t>home/student/</a:t>
            </a:r>
            <a:r>
              <a:rPr lang="en-US" sz="1600" dirty="0" err="1" smtClean="0"/>
              <a:t>dbfiles</a:t>
            </a:r>
            <a:endParaRPr lang="en-US" altLang="en-US" sz="1600" b="1" dirty="0" smtClean="0"/>
          </a:p>
          <a:p>
            <a:pPr lvl="0" indent="-457200">
              <a:spcAft>
                <a:spcPts val="1200"/>
              </a:spcAft>
              <a:buFont typeface="Arial" panose="020B0604020202020204" pitchFamily="34" charset="0"/>
              <a:buAutoNum type="arabicPeriod"/>
            </a:pPr>
            <a:r>
              <a:rPr lang="en-US" sz="1900" b="1" dirty="0">
                <a:solidFill>
                  <a:prstClr val="black"/>
                </a:solidFill>
              </a:rPr>
              <a:t>Provide a session to a user id to execute commands </a:t>
            </a:r>
            <a:endParaRPr lang="en-US" sz="1600" dirty="0"/>
          </a:p>
          <a:p>
            <a:pPr lvl="1" indent="-457200">
              <a:spcAft>
                <a:spcPts val="1200"/>
              </a:spcAft>
              <a:buFont typeface="Wingdings" panose="05000000000000000000" pitchFamily="2" charset="2"/>
              <a:buChar char="ü"/>
            </a:pPr>
            <a:r>
              <a:rPr lang="fr-FR" sz="1600" dirty="0" err="1"/>
              <a:t>sudo</a:t>
            </a:r>
            <a:r>
              <a:rPr lang="fr-FR" sz="1600" dirty="0"/>
              <a:t> </a:t>
            </a:r>
            <a:r>
              <a:rPr lang="fr-FR" sz="1600" dirty="0" err="1"/>
              <a:t>semanage</a:t>
            </a:r>
            <a:r>
              <a:rPr lang="fr-FR" sz="1600" dirty="0"/>
              <a:t> </a:t>
            </a:r>
            <a:r>
              <a:rPr lang="fr-FR" sz="1600" dirty="0" err="1"/>
              <a:t>fcontext</a:t>
            </a:r>
            <a:r>
              <a:rPr lang="fr-FR" sz="1600" dirty="0"/>
              <a:t> -a -t </a:t>
            </a:r>
            <a:r>
              <a:rPr lang="fr-FR" sz="1600" dirty="0" err="1"/>
              <a:t>container_file_t</a:t>
            </a:r>
            <a:r>
              <a:rPr lang="fr-FR" sz="1600" dirty="0"/>
              <a:t> '/home/</a:t>
            </a:r>
            <a:r>
              <a:rPr lang="fr-FR" sz="1600" dirty="0" err="1"/>
              <a:t>student</a:t>
            </a:r>
            <a:r>
              <a:rPr lang="fr-FR" sz="1600" dirty="0"/>
              <a:t>/</a:t>
            </a:r>
            <a:r>
              <a:rPr lang="fr-FR" sz="1600" dirty="0" err="1"/>
              <a:t>dbfiles</a:t>
            </a:r>
            <a:r>
              <a:rPr lang="fr-FR" sz="1600" dirty="0"/>
              <a:t>(/.*)?'</a:t>
            </a:r>
            <a:endParaRPr lang="en-US" sz="1600" dirty="0"/>
          </a:p>
          <a:p>
            <a:pPr indent="-457200">
              <a:spcAft>
                <a:spcPts val="1200"/>
              </a:spcAft>
              <a:buFont typeface="Arial" panose="020B0604020202020204" pitchFamily="34" charset="0"/>
              <a:buAutoNum type="arabicPeriod"/>
            </a:pPr>
            <a:r>
              <a:rPr lang="en-US" sz="1900" b="1" dirty="0"/>
              <a:t>Apply the </a:t>
            </a:r>
            <a:r>
              <a:rPr lang="en-US" sz="1900" b="1" dirty="0" err="1"/>
              <a:t>SELinux</a:t>
            </a:r>
            <a:r>
              <a:rPr lang="en-US" sz="1900" b="1" dirty="0"/>
              <a:t> container policy that you set up in the first step to the newly created </a:t>
            </a:r>
            <a:r>
              <a:rPr lang="en-US" sz="1900" b="1" dirty="0" smtClean="0"/>
              <a:t>directory</a:t>
            </a:r>
            <a:endParaRPr lang="en-US" sz="1900" b="1" dirty="0"/>
          </a:p>
          <a:p>
            <a:pPr lvl="1" indent="-457200">
              <a:spcAft>
                <a:spcPts val="1200"/>
              </a:spcAft>
              <a:buFont typeface="Wingdings" panose="05000000000000000000" pitchFamily="2" charset="2"/>
              <a:buChar char="ü"/>
            </a:pPr>
            <a:r>
              <a:rPr lang="en-US" sz="1600" dirty="0" err="1"/>
              <a:t>sudo</a:t>
            </a:r>
            <a:r>
              <a:rPr lang="en-US" sz="1600" dirty="0"/>
              <a:t> </a:t>
            </a:r>
            <a:r>
              <a:rPr lang="en-US" sz="1600" dirty="0" err="1"/>
              <a:t>restorecon</a:t>
            </a:r>
            <a:r>
              <a:rPr lang="en-US" sz="1600" dirty="0"/>
              <a:t> -</a:t>
            </a:r>
            <a:r>
              <a:rPr lang="en-US" sz="1600" dirty="0" err="1"/>
              <a:t>Rv</a:t>
            </a:r>
            <a:r>
              <a:rPr lang="en-US" sz="1600" dirty="0"/>
              <a:t> /home/student/</a:t>
            </a:r>
            <a:r>
              <a:rPr lang="en-US" sz="1600" dirty="0" err="1"/>
              <a:t>dbfiles</a:t>
            </a:r>
            <a:endParaRPr lang="en-US" sz="1600" dirty="0"/>
          </a:p>
          <a:p>
            <a:pPr indent="-457200">
              <a:spcAft>
                <a:spcPts val="1200"/>
              </a:spcAft>
              <a:buFont typeface="Arial" panose="020B0604020202020204" pitchFamily="34" charset="0"/>
              <a:buAutoNum type="arabicPeriod"/>
            </a:pPr>
            <a:r>
              <a:rPr lang="en-US" sz="1900" b="1" dirty="0" smtClean="0"/>
              <a:t>Mounting a volume</a:t>
            </a:r>
          </a:p>
          <a:p>
            <a:pPr lvl="1" indent="-457200">
              <a:spcAft>
                <a:spcPts val="1200"/>
              </a:spcAft>
              <a:buFont typeface="Wingdings" panose="05000000000000000000" pitchFamily="2" charset="2"/>
              <a:buChar char="ü"/>
            </a:pPr>
            <a:r>
              <a:rPr lang="en-US" sz="1500" dirty="0" err="1"/>
              <a:t>podman</a:t>
            </a:r>
            <a:r>
              <a:rPr lang="en-US" sz="1500" dirty="0"/>
              <a:t> run -v /home/student/</a:t>
            </a:r>
            <a:r>
              <a:rPr lang="en-US" sz="1500" dirty="0" err="1"/>
              <a:t>dbfiles</a:t>
            </a:r>
            <a:r>
              <a:rPr lang="en-US" sz="1500" dirty="0"/>
              <a:t>:/</a:t>
            </a:r>
            <a:r>
              <a:rPr lang="en-US" sz="1500" dirty="0" err="1"/>
              <a:t>var</a:t>
            </a:r>
            <a:r>
              <a:rPr lang="en-US" sz="1500" dirty="0"/>
              <a:t>/lib/</a:t>
            </a:r>
            <a:r>
              <a:rPr lang="en-US" sz="1500" dirty="0" err="1"/>
              <a:t>mysql</a:t>
            </a:r>
            <a:r>
              <a:rPr lang="en-US" sz="1500" dirty="0"/>
              <a:t> rhmap47/</a:t>
            </a:r>
            <a:r>
              <a:rPr lang="en-US" sz="1500" dirty="0" err="1"/>
              <a:t>mysql</a:t>
            </a:r>
            <a:endParaRPr lang="en-US" sz="1500" dirty="0"/>
          </a:p>
          <a:p>
            <a:pPr indent="-457200">
              <a:spcAft>
                <a:spcPts val="1200"/>
              </a:spcAft>
              <a:buFont typeface="Arial" panose="020B0604020202020204" pitchFamily="34" charset="0"/>
              <a:buAutoNum type="arabicPeriod"/>
            </a:pPr>
            <a:endParaRPr lang="en-US" altLang="en-US" sz="3600" dirty="0" smtClean="0">
              <a:latin typeface="Arial" panose="020B0604020202020204" pitchFamily="34" charset="0"/>
            </a:endParaRPr>
          </a:p>
          <a:p>
            <a:pPr lvl="0" indent="-457200">
              <a:spcAft>
                <a:spcPts val="1200"/>
              </a:spcAft>
              <a:buAutoNum type="arabicPeriod"/>
            </a:pPr>
            <a:endParaRPr lang="en-US" b="1" dirty="0" smtClean="0"/>
          </a:p>
          <a:p>
            <a:pPr marL="0" lvl="0" indent="0">
              <a:spcAft>
                <a:spcPts val="1200"/>
              </a:spcAft>
              <a:buNone/>
            </a:pPr>
            <a:endParaRPr lang="en-US" dirty="0" smtClean="0"/>
          </a:p>
          <a:p>
            <a:pPr marL="0" lvl="0" indent="0">
              <a:spcAft>
                <a:spcPts val="1200"/>
              </a:spcAft>
              <a:buNone/>
            </a:pPr>
            <a:endParaRPr lang="en-US" b="1" dirty="0">
              <a:solidFill>
                <a:prstClr val="black"/>
              </a:solidFill>
            </a:endParaRPr>
          </a:p>
          <a:p>
            <a:pPr lvl="0" indent="-457200">
              <a:spcAft>
                <a:spcPts val="1200"/>
              </a:spcAft>
              <a:buAutoNum type="arabicPeriod"/>
            </a:pPr>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Guided Exercise: Create MySQL Container with Persistent Database</a:t>
            </a:r>
            <a:br>
              <a:rPr lang="en-US" dirty="0"/>
            </a:br>
            <a:endParaRPr lang="en-US" dirty="0"/>
          </a:p>
        </p:txBody>
      </p:sp>
      <p:sp>
        <p:nvSpPr>
          <p:cNvPr id="3" name="Text Placeholder 2"/>
          <p:cNvSpPr>
            <a:spLocks noGrp="1"/>
          </p:cNvSpPr>
          <p:nvPr>
            <p:ph type="body" idx="1"/>
          </p:nvPr>
        </p:nvSpPr>
        <p:spPr>
          <a:xfrm>
            <a:off x="311700" y="1558635"/>
            <a:ext cx="8520600" cy="3010239"/>
          </a:xfrm>
        </p:spPr>
        <p:txBody>
          <a:bodyPr/>
          <a:lstStyle/>
          <a:p>
            <a:r>
              <a:rPr lang="en-US" dirty="0">
                <a:hlinkClick r:id="rId2"/>
              </a:rPr>
              <a:t>https://</a:t>
            </a:r>
            <a:r>
              <a:rPr lang="en-US" dirty="0" smtClean="0">
                <a:hlinkClick r:id="rId2"/>
              </a:rPr>
              <a:t>rha.ole.redhat.com/rha/app/courses/do180-4.10/52f11f0e-a277-4441-9d11-e3d56d7defca/pages/ch03s04</a:t>
            </a:r>
            <a:endParaRPr lang="en-US" dirty="0" smtClean="0"/>
          </a:p>
          <a:p>
            <a:endParaRPr lang="en-US" dirty="0"/>
          </a:p>
          <a:p>
            <a:endParaRPr lang="en-US" dirty="0"/>
          </a:p>
        </p:txBody>
      </p:sp>
      <p:sp>
        <p:nvSpPr>
          <p:cNvPr id="4" name="Rectangle 1"/>
          <p:cNvSpPr>
            <a:spLocks noChangeArrowheads="1"/>
          </p:cNvSpPr>
          <p:nvPr/>
        </p:nvSpPr>
        <p:spPr bwMode="auto">
          <a:xfrm>
            <a:off x="845100" y="2518802"/>
            <a:ext cx="5354809" cy="2942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33333"/>
                </a:solidFill>
                <a:effectLst/>
                <a:latin typeface="SFMono-Regular"/>
              </a:rPr>
              <a:t>[</a:t>
            </a:r>
            <a:r>
              <a:rPr kumimoji="0" lang="en-US" altLang="en-US" sz="1600" b="1" i="0" u="none" strike="noStrike" cap="none" normalizeH="0" baseline="0" dirty="0" err="1" smtClean="0">
                <a:ln>
                  <a:noFill/>
                </a:ln>
                <a:solidFill>
                  <a:srgbClr val="333333"/>
                </a:solidFill>
                <a:effectLst/>
                <a:latin typeface="SFMono-Regular"/>
              </a:rPr>
              <a:t>student@workstation</a:t>
            </a:r>
            <a:r>
              <a:rPr kumimoji="0" lang="en-US" altLang="en-US" sz="1600" b="1" i="0" u="none" strike="noStrike" cap="none" normalizeH="0" baseline="0" dirty="0" smtClean="0">
                <a:ln>
                  <a:noFill/>
                </a:ln>
                <a:solidFill>
                  <a:srgbClr val="333333"/>
                </a:solidFill>
                <a:effectLst/>
                <a:latin typeface="SFMono-Regular"/>
              </a:rPr>
              <a:t> ~]$ lab manage-storage start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1295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 dirty="0" smtClean="0"/>
              <a:t>Accessing Containers</a:t>
            </a:r>
            <a:endParaRPr dirty="0"/>
          </a:p>
        </p:txBody>
      </p:sp>
      <p:sp>
        <p:nvSpPr>
          <p:cNvPr id="197" name="Google Shape;197;p36"/>
          <p:cNvSpPr txBox="1">
            <a:spLocks noGrp="1"/>
          </p:cNvSpPr>
          <p:nvPr>
            <p:ph type="body" idx="1"/>
          </p:nvPr>
        </p:nvSpPr>
        <p:spPr>
          <a:xfrm>
            <a:off x="311700" y="1152475"/>
            <a:ext cx="8520600" cy="3752034"/>
          </a:xfrm>
          <a:prstGeom prst="rect">
            <a:avLst/>
          </a:prstGeom>
        </p:spPr>
        <p:txBody>
          <a:bodyPr spcFirstLastPara="1" wrap="square" lIns="91425" tIns="91425" rIns="91425" bIns="91425" anchor="t" anchorCtr="0">
            <a:normAutofit/>
          </a:bodyPr>
          <a:lstStyle/>
          <a:p>
            <a:pPr marL="342900"/>
            <a:r>
              <a:rPr lang="en" sz="2000" dirty="0">
                <a:solidFill>
                  <a:srgbClr val="212529"/>
                </a:solidFill>
                <a:highlight>
                  <a:srgbClr val="FFFFFF"/>
                </a:highlight>
              </a:rPr>
              <a:t>When Podman creates containers on the same host, it assigns each containe</a:t>
            </a:r>
            <a:r>
              <a:rPr lang="en" sz="2000" b="1" dirty="0">
                <a:solidFill>
                  <a:srgbClr val="212529"/>
                </a:solidFill>
                <a:highlight>
                  <a:srgbClr val="FFFFFF"/>
                </a:highlight>
              </a:rPr>
              <a:t>r a unique IP address</a:t>
            </a:r>
            <a:r>
              <a:rPr lang="en" sz="2000" dirty="0">
                <a:solidFill>
                  <a:srgbClr val="212529"/>
                </a:solidFill>
                <a:highlight>
                  <a:srgbClr val="FFFFFF"/>
                </a:highlight>
              </a:rPr>
              <a:t> and connects them all to the same software-defined network. </a:t>
            </a:r>
            <a:endParaRPr lang="en" sz="2000" dirty="0" smtClean="0">
              <a:solidFill>
                <a:srgbClr val="212529"/>
              </a:solidFill>
              <a:highlight>
                <a:srgbClr val="FFFFFF"/>
              </a:highlight>
            </a:endParaRPr>
          </a:p>
          <a:p>
            <a:pPr marL="342900"/>
            <a:r>
              <a:rPr lang="en" sz="2000" dirty="0" smtClean="0">
                <a:solidFill>
                  <a:srgbClr val="212529"/>
                </a:solidFill>
                <a:highlight>
                  <a:srgbClr val="FFFFFF"/>
                </a:highlight>
              </a:rPr>
              <a:t>These </a:t>
            </a:r>
            <a:r>
              <a:rPr lang="en" sz="2000" dirty="0">
                <a:solidFill>
                  <a:srgbClr val="212529"/>
                </a:solidFill>
                <a:highlight>
                  <a:srgbClr val="FFFFFF"/>
                </a:highlight>
              </a:rPr>
              <a:t>containers can communicate freely with each other by IP address.</a:t>
            </a:r>
            <a:endParaRPr sz="2000" dirty="0">
              <a:solidFill>
                <a:srgbClr val="212529"/>
              </a:solidFill>
              <a:highlight>
                <a:srgbClr val="FFFFFF"/>
              </a:highlight>
            </a:endParaRPr>
          </a:p>
          <a:p>
            <a:pPr marL="342900">
              <a:lnSpc>
                <a:spcPct val="115000"/>
              </a:lnSpc>
              <a:spcBef>
                <a:spcPts val="1200"/>
              </a:spcBef>
            </a:pPr>
            <a:r>
              <a:rPr lang="en" sz="2000" dirty="0">
                <a:solidFill>
                  <a:srgbClr val="212529"/>
                </a:solidFill>
                <a:highlight>
                  <a:srgbClr val="FFFFFF"/>
                </a:highlight>
              </a:rPr>
              <a:t> </a:t>
            </a:r>
            <a:r>
              <a:rPr lang="en" sz="2000" dirty="0" smtClean="0">
                <a:solidFill>
                  <a:srgbClr val="212529"/>
                </a:solidFill>
                <a:highlight>
                  <a:srgbClr val="FFFFFF"/>
                </a:highlight>
              </a:rPr>
              <a:t>Container </a:t>
            </a:r>
            <a:r>
              <a:rPr lang="en" sz="2000" dirty="0">
                <a:solidFill>
                  <a:srgbClr val="212529"/>
                </a:solidFill>
                <a:highlight>
                  <a:srgbClr val="FFFFFF"/>
                </a:highlight>
              </a:rPr>
              <a:t>software-defined network is only accessible from the container host.</a:t>
            </a:r>
            <a:endParaRPr sz="2000" dirty="0">
              <a:solidFill>
                <a:srgbClr val="212529"/>
              </a:solidFill>
              <a:highlight>
                <a:srgbClr val="FFFFFF"/>
              </a:highlight>
            </a:endParaRPr>
          </a:p>
          <a:p>
            <a:pPr marL="342900">
              <a:lnSpc>
                <a:spcPct val="115000"/>
              </a:lnSpc>
              <a:spcBef>
                <a:spcPts val="1200"/>
              </a:spcBef>
            </a:pPr>
            <a:r>
              <a:rPr lang="en" sz="2000" dirty="0">
                <a:solidFill>
                  <a:srgbClr val="212529"/>
                </a:solidFill>
                <a:highlight>
                  <a:srgbClr val="FFFFFF"/>
                </a:highlight>
              </a:rPr>
              <a:t>So we use </a:t>
            </a:r>
            <a:r>
              <a:rPr lang="en" sz="2000" b="1" dirty="0">
                <a:solidFill>
                  <a:srgbClr val="212529"/>
                </a:solidFill>
                <a:highlight>
                  <a:srgbClr val="FFFFFF"/>
                </a:highlight>
              </a:rPr>
              <a:t>port forwarding</a:t>
            </a:r>
            <a:r>
              <a:rPr lang="en" sz="2000" dirty="0">
                <a:solidFill>
                  <a:srgbClr val="212529"/>
                </a:solidFill>
                <a:highlight>
                  <a:srgbClr val="FFFFFF"/>
                </a:highlight>
              </a:rPr>
              <a:t> rules to allow external access to a container service using -p </a:t>
            </a:r>
            <a:r>
              <a:rPr lang="en" sz="2000" dirty="0" smtClean="0">
                <a:solidFill>
                  <a:srgbClr val="212529"/>
                </a:solidFill>
                <a:highlight>
                  <a:srgbClr val="FFFFFF"/>
                </a:highlight>
              </a:rPr>
              <a:t>option.</a:t>
            </a:r>
          </a:p>
          <a:p>
            <a:pPr marL="342900">
              <a:lnSpc>
                <a:spcPct val="115000"/>
              </a:lnSpc>
              <a:spcBef>
                <a:spcPts val="1200"/>
              </a:spcBef>
            </a:pPr>
            <a:endParaRPr sz="2100" dirty="0">
              <a:solidFill>
                <a:srgbClr val="212529"/>
              </a:solidFill>
              <a:highlight>
                <a:srgbClr val="FFFFFF"/>
              </a:highlight>
            </a:endParaRPr>
          </a:p>
          <a:p>
            <a:pPr marL="0" marR="0" lvl="0" indent="0" algn="l" rtl="0">
              <a:lnSpc>
                <a:spcPct val="115000"/>
              </a:lnSpc>
              <a:spcBef>
                <a:spcPts val="1200"/>
              </a:spcBef>
              <a:spcAft>
                <a:spcPts val="1200"/>
              </a:spcAft>
              <a:buNone/>
            </a:pPr>
            <a:endParaRPr sz="2100" dirty="0">
              <a:solidFill>
                <a:srgbClr val="212529"/>
              </a:solidFill>
              <a:highlight>
                <a:srgbClr val="FFFFFF"/>
              </a:highlight>
            </a:endParaRPr>
          </a:p>
        </p:txBody>
      </p:sp>
      <p:pic>
        <p:nvPicPr>
          <p:cNvPr id="2" name="Picture 1"/>
          <p:cNvPicPr>
            <a:picLocks noChangeAspect="1"/>
          </p:cNvPicPr>
          <p:nvPr/>
        </p:nvPicPr>
        <p:blipFill>
          <a:blip r:embed="rId3"/>
          <a:stretch>
            <a:fillRect/>
          </a:stretch>
        </p:blipFill>
        <p:spPr>
          <a:xfrm>
            <a:off x="685773" y="4100850"/>
            <a:ext cx="6505575" cy="7143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lvl="0">
              <a:buClr>
                <a:schemeClr val="dk1"/>
              </a:buClr>
            </a:pPr>
            <a:endParaRPr lang="en-US" dirty="0">
              <a:solidFill>
                <a:schemeClr val="dk1"/>
              </a:solidFill>
            </a:endParaRPr>
          </a:p>
          <a:p>
            <a:pPr lvl="0">
              <a:buClr>
                <a:schemeClr val="dk1"/>
              </a:buClr>
            </a:pPr>
            <a:r>
              <a:rPr lang="en-US" dirty="0">
                <a:solidFill>
                  <a:schemeClr val="dk1"/>
                </a:solidFill>
              </a:rPr>
              <a:t>Managing the Life Cycle of Containers</a:t>
            </a:r>
          </a:p>
          <a:p>
            <a:pPr lvl="0">
              <a:buClr>
                <a:schemeClr val="dk1"/>
              </a:buClr>
            </a:pPr>
            <a:r>
              <a:rPr lang="en-US" dirty="0" smtClean="0">
                <a:solidFill>
                  <a:schemeClr val="dk1"/>
                </a:solidFill>
              </a:rPr>
              <a:t>Attaching </a:t>
            </a:r>
            <a:r>
              <a:rPr lang="en-US" dirty="0">
                <a:solidFill>
                  <a:schemeClr val="dk1"/>
                </a:solidFill>
              </a:rPr>
              <a:t>Persistent Storage to Containers</a:t>
            </a:r>
          </a:p>
          <a:p>
            <a:pPr lvl="0">
              <a:buClr>
                <a:schemeClr val="dk1"/>
              </a:buClr>
            </a:pPr>
            <a:r>
              <a:rPr lang="en-US" dirty="0" smtClean="0">
                <a:solidFill>
                  <a:schemeClr val="dk1"/>
                </a:solidFill>
              </a:rPr>
              <a:t>Accessing Containers</a:t>
            </a:r>
            <a:endParaRPr lang="en-US" dirty="0">
              <a:solidFill>
                <a:schemeClr val="dk1"/>
              </a:solidFill>
            </a:endParaRPr>
          </a:p>
        </p:txBody>
      </p:sp>
      <p:sp>
        <p:nvSpPr>
          <p:cNvPr id="2"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Guided Exercise: Loading the Database</a:t>
            </a:r>
            <a:br>
              <a:rPr lang="en-US" dirty="0"/>
            </a:br>
            <a:endParaRPr lang="en-US" dirty="0"/>
          </a:p>
        </p:txBody>
      </p:sp>
      <p:sp>
        <p:nvSpPr>
          <p:cNvPr id="3" name="Text Placeholder 2"/>
          <p:cNvSpPr>
            <a:spLocks noGrp="1"/>
          </p:cNvSpPr>
          <p:nvPr>
            <p:ph type="body" idx="1"/>
          </p:nvPr>
        </p:nvSpPr>
        <p:spPr/>
        <p:txBody>
          <a:bodyPr/>
          <a:lstStyle/>
          <a:p>
            <a:r>
              <a:rPr lang="en-US" dirty="0">
                <a:hlinkClick r:id="rId3"/>
              </a:rPr>
              <a:t>https://</a:t>
            </a:r>
            <a:r>
              <a:rPr lang="en-US" dirty="0" smtClean="0">
                <a:hlinkClick r:id="rId3"/>
              </a:rPr>
              <a:t>rha.ole.redhat.com/rha/app/courses/do180-4.10/52f11f0e-a277-4441-9d11-e3d56d7defca/pages/ch03s06</a:t>
            </a:r>
            <a:endParaRPr lang="en-US" dirty="0" smtClean="0"/>
          </a:p>
          <a:p>
            <a:endParaRPr lang="en-US" dirty="0"/>
          </a:p>
        </p:txBody>
      </p:sp>
      <p:sp>
        <p:nvSpPr>
          <p:cNvPr id="4" name="Rectangle 1"/>
          <p:cNvSpPr>
            <a:spLocks noChangeArrowheads="1"/>
          </p:cNvSpPr>
          <p:nvPr/>
        </p:nvSpPr>
        <p:spPr bwMode="auto">
          <a:xfrm>
            <a:off x="637309" y="2147313"/>
            <a:ext cx="4682836" cy="26351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333333"/>
                </a:solidFill>
                <a:effectLst/>
                <a:latin typeface="SFMono-Regular"/>
              </a:rPr>
              <a:t>[</a:t>
            </a:r>
            <a:r>
              <a:rPr kumimoji="0" lang="en-US" altLang="en-US" sz="1400" b="1" i="0" u="none" strike="noStrike" cap="none" normalizeH="0" baseline="0" dirty="0" err="1" smtClean="0">
                <a:ln>
                  <a:noFill/>
                </a:ln>
                <a:solidFill>
                  <a:srgbClr val="333333"/>
                </a:solidFill>
                <a:effectLst/>
                <a:latin typeface="SFMono-Regular"/>
              </a:rPr>
              <a:t>student@workstation</a:t>
            </a:r>
            <a:r>
              <a:rPr kumimoji="0" lang="en-US" altLang="en-US" sz="1400" b="1" i="0" u="none" strike="noStrike" cap="none" normalizeH="0" baseline="0" dirty="0" smtClean="0">
                <a:ln>
                  <a:noFill/>
                </a:ln>
                <a:solidFill>
                  <a:srgbClr val="333333"/>
                </a:solidFill>
                <a:effectLst/>
                <a:latin typeface="SFMono-Regular"/>
              </a:rPr>
              <a:t> ~]$ lab manage-networking start</a:t>
            </a:r>
            <a:r>
              <a:rPr kumimoji="0" lang="en-US" altLang="en-US" sz="1400" b="0" i="0" u="none" strike="noStrike" cap="none" normalizeH="0" baseline="0" dirty="0" smtClean="0">
                <a:ln>
                  <a:noFill/>
                </a:ln>
                <a:solidFill>
                  <a:schemeClr val="tx1"/>
                </a:solidFill>
                <a:effectLst/>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1015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 dirty="0"/>
              <a:t>Lab </a:t>
            </a:r>
            <a:r>
              <a:rPr lang="en" dirty="0" smtClean="0"/>
              <a:t>Task</a:t>
            </a:r>
            <a:r>
              <a:rPr lang="en-US" dirty="0" smtClean="0"/>
              <a:t>: </a:t>
            </a:r>
            <a:r>
              <a:rPr lang="en-US" dirty="0"/>
              <a:t>Managing Containers</a:t>
            </a:r>
            <a:br>
              <a:rPr lang="en-US" dirty="0"/>
            </a:br>
            <a:endParaRPr dirty="0"/>
          </a:p>
        </p:txBody>
      </p:sp>
      <p:sp>
        <p:nvSpPr>
          <p:cNvPr id="209" name="Google Shape;209;p3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buNone/>
            </a:pPr>
            <a:r>
              <a:rPr lang="en-US" b="1" dirty="0">
                <a:hlinkClick r:id="rId3"/>
              </a:rPr>
              <a:t>https://</a:t>
            </a:r>
            <a:r>
              <a:rPr lang="en-US" b="1" dirty="0" smtClean="0">
                <a:hlinkClick r:id="rId3"/>
              </a:rPr>
              <a:t>rha.ole.redhat.com/rha/app/courses/do180-4.10/52f11f0e-a277-4441-9d11-e3d56d7defca/pages/ch03s07</a:t>
            </a:r>
            <a:endParaRPr lang="en-US" b="1" dirty="0" smtClean="0"/>
          </a:p>
          <a:p>
            <a:pPr marL="0" lvl="0" indent="0">
              <a:buNone/>
            </a:pPr>
            <a:endParaRPr b="1" dirty="0"/>
          </a:p>
        </p:txBody>
      </p:sp>
      <p:sp>
        <p:nvSpPr>
          <p:cNvPr id="2" name="Rectangle 1"/>
          <p:cNvSpPr>
            <a:spLocks noChangeArrowheads="1"/>
          </p:cNvSpPr>
          <p:nvPr/>
        </p:nvSpPr>
        <p:spPr bwMode="auto">
          <a:xfrm>
            <a:off x="249382" y="2410549"/>
            <a:ext cx="5250873" cy="26351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333333"/>
                </a:solidFill>
                <a:effectLst/>
                <a:latin typeface="SFMono-Regular"/>
              </a:rPr>
              <a:t>[</a:t>
            </a:r>
            <a:r>
              <a:rPr kumimoji="0" lang="en-US" altLang="en-US" sz="1400" b="1" i="0" u="none" strike="noStrike" cap="none" normalizeH="0" baseline="0" dirty="0" err="1" smtClean="0">
                <a:ln>
                  <a:noFill/>
                </a:ln>
                <a:solidFill>
                  <a:srgbClr val="333333"/>
                </a:solidFill>
                <a:effectLst/>
                <a:latin typeface="SFMono-Regular"/>
              </a:rPr>
              <a:t>student@workstation</a:t>
            </a:r>
            <a:r>
              <a:rPr kumimoji="0" lang="en-US" altLang="en-US" sz="1400" b="1" i="0" u="none" strike="noStrike" cap="none" normalizeH="0" baseline="0" dirty="0" smtClean="0">
                <a:ln>
                  <a:noFill/>
                </a:ln>
                <a:solidFill>
                  <a:srgbClr val="333333"/>
                </a:solidFill>
                <a:effectLst/>
                <a:latin typeface="SFMono-Regular"/>
              </a:rPr>
              <a:t> ~]$ lab manage-review start</a:t>
            </a:r>
            <a:r>
              <a:rPr kumimoji="0" lang="en-US" altLang="en-US" sz="1400" b="0" i="0" u="none" strike="noStrike" cap="none" normalizeH="0" baseline="0" dirty="0" smtClean="0">
                <a:ln>
                  <a:noFill/>
                </a:ln>
                <a:solidFill>
                  <a:schemeClr val="tx1"/>
                </a:solidFill>
                <a:effectLst/>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Container life cycle</a:t>
            </a:r>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spcAft>
                <a:spcPts val="1200"/>
              </a:spcAft>
              <a:buNone/>
            </a:pPr>
            <a:r>
              <a:rPr lang="en-US" dirty="0" err="1"/>
              <a:t>Podman</a:t>
            </a:r>
            <a:r>
              <a:rPr lang="en-US" dirty="0"/>
              <a:t>, implemented by the </a:t>
            </a:r>
            <a:r>
              <a:rPr lang="en-US" dirty="0" err="1"/>
              <a:t>podman</a:t>
            </a:r>
            <a:r>
              <a:rPr lang="en-US" dirty="0"/>
              <a:t> command, provides a set of subcommands to create and manage containers. </a:t>
            </a:r>
            <a:endParaRPr lang="en-US" dirty="0" smtClean="0"/>
          </a:p>
          <a:p>
            <a:pPr marL="0" lvl="0" indent="0">
              <a:spcAft>
                <a:spcPts val="1200"/>
              </a:spcAft>
              <a:buNone/>
            </a:pPr>
            <a:r>
              <a:rPr lang="en-US" dirty="0" smtClean="0"/>
              <a:t>Developers </a:t>
            </a:r>
            <a:r>
              <a:rPr lang="en-US" dirty="0"/>
              <a:t>use those subcommands to manage the container and container image life </a:t>
            </a:r>
            <a:r>
              <a:rPr lang="en-US" dirty="0" smtClean="0"/>
              <a:t>cycle.</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45473" y="0"/>
            <a:ext cx="8825345" cy="5138872"/>
          </a:xfrm>
          <a:prstGeom prst="rect">
            <a:avLst/>
          </a:prstGeom>
        </p:spPr>
      </p:pic>
    </p:spTree>
    <p:extLst>
      <p:ext uri="{BB962C8B-B14F-4D97-AF65-F5344CB8AC3E}">
        <p14:creationId xmlns:p14="http://schemas.microsoft.com/office/powerpoint/2010/main" val="565617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smtClean="0"/>
              <a:t>Podman Commands</a:t>
            </a:r>
            <a:endParaRPr b="1" dirty="0"/>
          </a:p>
        </p:txBody>
      </p:sp>
      <p:sp>
        <p:nvSpPr>
          <p:cNvPr id="87" name="Google Shape;87;p18"/>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lvl="0" indent="-285750" algn="l" rtl="0">
              <a:spcBef>
                <a:spcPts val="1200"/>
              </a:spcBef>
              <a:spcAft>
                <a:spcPts val="1200"/>
              </a:spcAft>
              <a:buFont typeface="Arial" panose="020B0604020202020204" pitchFamily="34" charset="0"/>
              <a:buChar char="•"/>
            </a:pPr>
            <a:r>
              <a:rPr lang="en-US" sz="1750" dirty="0" smtClean="0">
                <a:solidFill>
                  <a:schemeClr val="dk1"/>
                </a:solidFill>
                <a:highlight>
                  <a:srgbClr val="FFFFFF"/>
                </a:highlight>
              </a:rPr>
              <a:t>Creating Containers</a:t>
            </a:r>
          </a:p>
          <a:p>
            <a:pPr marL="0" lvl="0" indent="0" algn="l" rtl="0">
              <a:spcBef>
                <a:spcPts val="1200"/>
              </a:spcBef>
              <a:spcAft>
                <a:spcPts val="1200"/>
              </a:spcAft>
              <a:buNone/>
            </a:pPr>
            <a:endParaRPr lang="en-US" sz="1750" b="1" dirty="0" smtClean="0">
              <a:solidFill>
                <a:schemeClr val="dk1"/>
              </a:solidFill>
              <a:highlight>
                <a:srgbClr val="FFFFFF"/>
              </a:highlight>
            </a:endParaRPr>
          </a:p>
          <a:p>
            <a:pPr marL="0" lvl="0" indent="0" algn="l" rtl="0">
              <a:spcBef>
                <a:spcPts val="1200"/>
              </a:spcBef>
              <a:spcAft>
                <a:spcPts val="1200"/>
              </a:spcAft>
              <a:buNone/>
            </a:pPr>
            <a:endParaRPr lang="en-US" sz="1750" b="1" dirty="0" smtClean="0">
              <a:solidFill>
                <a:schemeClr val="dk1"/>
              </a:solidFill>
              <a:highlight>
                <a:srgbClr val="FFFFFF"/>
              </a:highlight>
            </a:endParaRPr>
          </a:p>
          <a:p>
            <a:pPr marL="285750" indent="-285750">
              <a:spcBef>
                <a:spcPts val="1200"/>
              </a:spcBef>
              <a:spcAft>
                <a:spcPts val="1200"/>
              </a:spcAft>
              <a:buFont typeface="Arial" panose="020B0604020202020204" pitchFamily="34" charset="0"/>
              <a:buChar char="•"/>
            </a:pPr>
            <a:r>
              <a:rPr lang="en-US" sz="1750" dirty="0" smtClean="0">
                <a:solidFill>
                  <a:schemeClr val="dk1"/>
                </a:solidFill>
                <a:highlight>
                  <a:srgbClr val="FFFFFF"/>
                </a:highlight>
              </a:rPr>
              <a:t>Display containers’ Ids and names</a:t>
            </a:r>
          </a:p>
          <a:p>
            <a:pPr marL="0" lvl="0" indent="0" algn="l" rtl="0">
              <a:spcBef>
                <a:spcPts val="1200"/>
              </a:spcBef>
              <a:spcAft>
                <a:spcPts val="1200"/>
              </a:spcAft>
              <a:buNone/>
            </a:pPr>
            <a:endParaRPr sz="1750" b="1" dirty="0">
              <a:solidFill>
                <a:schemeClr val="dk1"/>
              </a:solidFill>
              <a:highlight>
                <a:srgbClr val="FFFFFF"/>
              </a:highlight>
            </a:endParaRPr>
          </a:p>
        </p:txBody>
      </p:sp>
      <p:pic>
        <p:nvPicPr>
          <p:cNvPr id="8" name="Picture 7"/>
          <p:cNvPicPr>
            <a:picLocks noChangeAspect="1"/>
          </p:cNvPicPr>
          <p:nvPr/>
        </p:nvPicPr>
        <p:blipFill>
          <a:blip r:embed="rId3"/>
          <a:stretch>
            <a:fillRect/>
          </a:stretch>
        </p:blipFill>
        <p:spPr>
          <a:xfrm>
            <a:off x="311700" y="1727200"/>
            <a:ext cx="6553200" cy="1133475"/>
          </a:xfrm>
          <a:prstGeom prst="rect">
            <a:avLst/>
          </a:prstGeom>
        </p:spPr>
      </p:pic>
      <p:pic>
        <p:nvPicPr>
          <p:cNvPr id="9" name="Picture 8"/>
          <p:cNvPicPr>
            <a:picLocks noChangeAspect="1"/>
          </p:cNvPicPr>
          <p:nvPr/>
        </p:nvPicPr>
        <p:blipFill>
          <a:blip r:embed="rId4"/>
          <a:stretch>
            <a:fillRect/>
          </a:stretch>
        </p:blipFill>
        <p:spPr>
          <a:xfrm>
            <a:off x="311701" y="3435400"/>
            <a:ext cx="6553200" cy="109094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Podman</a:t>
            </a:r>
            <a:r>
              <a:rPr lang="en-US" dirty="0" smtClean="0"/>
              <a:t> Commands</a:t>
            </a:r>
            <a:endParaRPr lang="en-US" dirty="0"/>
          </a:p>
        </p:txBody>
      </p:sp>
      <p:sp>
        <p:nvSpPr>
          <p:cNvPr id="3" name="Text Placeholder 2"/>
          <p:cNvSpPr>
            <a:spLocks noGrp="1"/>
          </p:cNvSpPr>
          <p:nvPr>
            <p:ph type="body" idx="1"/>
          </p:nvPr>
        </p:nvSpPr>
        <p:spPr>
          <a:xfrm>
            <a:off x="311700" y="1152475"/>
            <a:ext cx="8520600" cy="3807452"/>
          </a:xfrm>
        </p:spPr>
        <p:txBody>
          <a:bodyPr/>
          <a:lstStyle/>
          <a:p>
            <a:pPr>
              <a:buFont typeface="Arial" panose="020B0604020202020204" pitchFamily="34" charset="0"/>
              <a:buChar char="•"/>
            </a:pPr>
            <a:r>
              <a:rPr lang="en-US" dirty="0" smtClean="0"/>
              <a:t>Define an explicit container name</a:t>
            </a:r>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lvl="0">
              <a:buFont typeface="Arial" panose="020B0604020202020204" pitchFamily="34" charset="0"/>
              <a:buChar char="•"/>
            </a:pPr>
            <a:r>
              <a:rPr lang="en-US" dirty="0" smtClean="0">
                <a:solidFill>
                  <a:prstClr val="black"/>
                </a:solidFill>
              </a:rPr>
              <a:t>Override the container entry point</a:t>
            </a:r>
          </a:p>
          <a:p>
            <a:pPr lvl="0">
              <a:buFont typeface="Arial" panose="020B0604020202020204" pitchFamily="34" charset="0"/>
              <a:buChar char="•"/>
            </a:pPr>
            <a:endParaRPr lang="en-US" dirty="0">
              <a:solidFill>
                <a:prstClr val="black"/>
              </a:solidFill>
            </a:endParaRPr>
          </a:p>
          <a:p>
            <a:pPr lvl="0">
              <a:buFont typeface="Arial" panose="020B0604020202020204" pitchFamily="34" charset="0"/>
              <a:buChar char="•"/>
            </a:pPr>
            <a:endParaRPr lang="en-US" dirty="0" smtClean="0">
              <a:solidFill>
                <a:prstClr val="black"/>
              </a:solidFill>
            </a:endParaRPr>
          </a:p>
          <a:p>
            <a:pPr lvl="0">
              <a:buFont typeface="Arial" panose="020B0604020202020204" pitchFamily="34" charset="0"/>
              <a:buChar char="•"/>
            </a:pPr>
            <a:endParaRPr lang="en-US" dirty="0">
              <a:solidFill>
                <a:prstClr val="black"/>
              </a:solidFill>
            </a:endParaRPr>
          </a:p>
          <a:p>
            <a:pPr>
              <a:buFont typeface="Arial" panose="020B0604020202020204" pitchFamily="34" charset="0"/>
              <a:buChar char="•"/>
            </a:pPr>
            <a:r>
              <a:rPr lang="en-US" dirty="0" smtClean="0">
                <a:solidFill>
                  <a:prstClr val="black"/>
                </a:solidFill>
              </a:rPr>
              <a:t>Starting a bash shell</a:t>
            </a:r>
            <a:endParaRPr lang="en-US" dirty="0">
              <a:solidFill>
                <a:prstClr val="black"/>
              </a:solidFill>
            </a:endParaRPr>
          </a:p>
          <a:p>
            <a:pPr lvl="0">
              <a:buFont typeface="Arial" panose="020B0604020202020204" pitchFamily="34" charset="0"/>
              <a:buChar char="•"/>
            </a:pPr>
            <a:endParaRPr lang="en-US" dirty="0" smtClean="0">
              <a:solidFill>
                <a:prstClr val="black"/>
              </a:solidFill>
            </a:endParaRPr>
          </a:p>
          <a:p>
            <a:pPr marL="114300" lvl="0" indent="0">
              <a:buNone/>
            </a:pPr>
            <a:endParaRPr lang="en-US" dirty="0">
              <a:solidFill>
                <a:prstClr val="black"/>
              </a:solidFill>
            </a:endParaRPr>
          </a:p>
          <a:p>
            <a:pPr marL="114300" indent="0">
              <a:buNone/>
            </a:pPr>
            <a:endParaRPr lang="en-US" dirty="0"/>
          </a:p>
        </p:txBody>
      </p:sp>
      <p:pic>
        <p:nvPicPr>
          <p:cNvPr id="4" name="Picture 3"/>
          <p:cNvPicPr>
            <a:picLocks noChangeAspect="1"/>
          </p:cNvPicPr>
          <p:nvPr/>
        </p:nvPicPr>
        <p:blipFill>
          <a:blip r:embed="rId3"/>
          <a:stretch>
            <a:fillRect/>
          </a:stretch>
        </p:blipFill>
        <p:spPr>
          <a:xfrm>
            <a:off x="544657" y="1690254"/>
            <a:ext cx="6514235" cy="876300"/>
          </a:xfrm>
          <a:prstGeom prst="rect">
            <a:avLst/>
          </a:prstGeom>
        </p:spPr>
      </p:pic>
      <p:pic>
        <p:nvPicPr>
          <p:cNvPr id="5" name="Picture 4"/>
          <p:cNvPicPr>
            <a:picLocks noChangeAspect="1"/>
          </p:cNvPicPr>
          <p:nvPr/>
        </p:nvPicPr>
        <p:blipFill>
          <a:blip r:embed="rId4"/>
          <a:stretch>
            <a:fillRect/>
          </a:stretch>
        </p:blipFill>
        <p:spPr>
          <a:xfrm>
            <a:off x="544657" y="2989550"/>
            <a:ext cx="6514235" cy="771525"/>
          </a:xfrm>
          <a:prstGeom prst="rect">
            <a:avLst/>
          </a:prstGeom>
        </p:spPr>
      </p:pic>
      <p:pic>
        <p:nvPicPr>
          <p:cNvPr id="6" name="Picture 5"/>
          <p:cNvPicPr>
            <a:picLocks noChangeAspect="1"/>
          </p:cNvPicPr>
          <p:nvPr/>
        </p:nvPicPr>
        <p:blipFill>
          <a:blip r:embed="rId5"/>
          <a:stretch>
            <a:fillRect/>
          </a:stretch>
        </p:blipFill>
        <p:spPr>
          <a:xfrm>
            <a:off x="544657" y="4184071"/>
            <a:ext cx="6583507" cy="666750"/>
          </a:xfrm>
          <a:prstGeom prst="rect">
            <a:avLst/>
          </a:prstGeom>
        </p:spPr>
      </p:pic>
    </p:spTree>
    <p:extLst>
      <p:ext uri="{BB962C8B-B14F-4D97-AF65-F5344CB8AC3E}">
        <p14:creationId xmlns:p14="http://schemas.microsoft.com/office/powerpoint/2010/main" val="3342760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Running Commands in a Container</a:t>
            </a:r>
            <a:br>
              <a:rPr lang="en-US" dirty="0"/>
            </a:br>
            <a:r>
              <a:rPr lang="en-US" dirty="0"/>
              <a:t/>
            </a:r>
            <a:br>
              <a:rPr lang="en-US" dirty="0"/>
            </a:br>
            <a:endParaRPr lang="en-US" dirty="0"/>
          </a:p>
        </p:txBody>
      </p:sp>
      <p:sp>
        <p:nvSpPr>
          <p:cNvPr id="3" name="Text Placeholder 2"/>
          <p:cNvSpPr>
            <a:spLocks noGrp="1"/>
          </p:cNvSpPr>
          <p:nvPr>
            <p:ph type="body" idx="1"/>
          </p:nvPr>
        </p:nvSpPr>
        <p:spPr>
          <a:xfrm>
            <a:off x="249355" y="903093"/>
            <a:ext cx="8520600" cy="3416400"/>
          </a:xfrm>
        </p:spPr>
        <p:txBody>
          <a:bodyPr/>
          <a:lstStyle/>
          <a:p>
            <a:r>
              <a:rPr lang="en-US" dirty="0"/>
              <a:t>When a container starts, it executes the entry point command. However, it may be necessary to execute other commands to manage the running container</a:t>
            </a:r>
            <a:r>
              <a:rPr lang="en-US" dirty="0" smtClean="0"/>
              <a:t>.</a:t>
            </a:r>
          </a:p>
          <a:p>
            <a:r>
              <a:rPr lang="en-US" dirty="0" smtClean="0">
                <a:solidFill>
                  <a:prstClr val="black"/>
                </a:solidFill>
              </a:rPr>
              <a:t>The </a:t>
            </a:r>
            <a:r>
              <a:rPr lang="en-US" dirty="0" err="1">
                <a:solidFill>
                  <a:prstClr val="black"/>
                </a:solidFill>
              </a:rPr>
              <a:t>podman</a:t>
            </a:r>
            <a:r>
              <a:rPr lang="en-US" dirty="0">
                <a:solidFill>
                  <a:prstClr val="black"/>
                </a:solidFill>
              </a:rPr>
              <a:t> exec command starts an additional process inside an already running container:</a:t>
            </a:r>
          </a:p>
          <a:p>
            <a:endParaRPr lang="en-US" dirty="0" smtClean="0"/>
          </a:p>
          <a:p>
            <a:endParaRPr lang="en-US" dirty="0"/>
          </a:p>
          <a:p>
            <a:endParaRPr lang="en-US" dirty="0" smtClean="0"/>
          </a:p>
          <a:p>
            <a:r>
              <a:rPr lang="en-US" dirty="0" err="1" smtClean="0"/>
              <a:t>Podman</a:t>
            </a:r>
            <a:r>
              <a:rPr lang="en-US" dirty="0" smtClean="0"/>
              <a:t> </a:t>
            </a:r>
            <a:r>
              <a:rPr lang="en-US" dirty="0"/>
              <a:t>remembers the last container created. </a:t>
            </a:r>
            <a:r>
              <a:rPr lang="en-US" dirty="0" smtClean="0"/>
              <a:t>the</a:t>
            </a:r>
            <a:r>
              <a:rPr lang="en-US" dirty="0"/>
              <a:t> -l (or --latest) option: </a:t>
            </a:r>
          </a:p>
          <a:p>
            <a:endParaRPr lang="en-US" dirty="0"/>
          </a:p>
        </p:txBody>
      </p:sp>
      <p:pic>
        <p:nvPicPr>
          <p:cNvPr id="5" name="Picture 4"/>
          <p:cNvPicPr>
            <a:picLocks noChangeAspect="1"/>
          </p:cNvPicPr>
          <p:nvPr/>
        </p:nvPicPr>
        <p:blipFill>
          <a:blip r:embed="rId2"/>
          <a:stretch>
            <a:fillRect/>
          </a:stretch>
        </p:blipFill>
        <p:spPr>
          <a:xfrm>
            <a:off x="679738" y="2537896"/>
            <a:ext cx="6191250" cy="619125"/>
          </a:xfrm>
          <a:prstGeom prst="rect">
            <a:avLst/>
          </a:prstGeom>
        </p:spPr>
      </p:pic>
      <p:sp>
        <p:nvSpPr>
          <p:cNvPr id="6" name="Rectangle 2"/>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664150" y="3695617"/>
            <a:ext cx="6206838" cy="1081944"/>
          </a:xfrm>
          <a:prstGeom prst="rect">
            <a:avLst/>
          </a:prstGeom>
        </p:spPr>
      </p:pic>
    </p:spTree>
    <p:extLst>
      <p:ext uri="{BB962C8B-B14F-4D97-AF65-F5344CB8AC3E}">
        <p14:creationId xmlns:p14="http://schemas.microsoft.com/office/powerpoint/2010/main" val="3963386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Managing Containers</a:t>
            </a:r>
            <a:endParaRPr dirty="0"/>
          </a:p>
        </p:txBody>
      </p:sp>
      <p:sp>
        <p:nvSpPr>
          <p:cNvPr id="147" name="Google Shape;147;p28"/>
          <p:cNvSpPr txBox="1">
            <a:spLocks noGrp="1"/>
          </p:cNvSpPr>
          <p:nvPr>
            <p:ph type="body" idx="1"/>
          </p:nvPr>
        </p:nvSpPr>
        <p:spPr>
          <a:prstGeom prst="rect">
            <a:avLst/>
          </a:prstGeom>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 dirty="0">
                <a:solidFill>
                  <a:schemeClr val="dk1"/>
                </a:solidFill>
              </a:rPr>
              <a:t>The podman ps command displays the container ID and names for </a:t>
            </a:r>
            <a:r>
              <a:rPr lang="en" b="1" dirty="0">
                <a:solidFill>
                  <a:schemeClr val="dk1"/>
                </a:solidFill>
              </a:rPr>
              <a:t>all actively running containers:</a:t>
            </a:r>
            <a:endParaRPr b="1" dirty="0">
              <a:solidFill>
                <a:schemeClr val="dk1"/>
              </a:solidFill>
            </a:endParaRPr>
          </a:p>
          <a:p>
            <a:pPr marL="0" marR="0" lvl="0" indent="0" algn="l" rtl="0">
              <a:lnSpc>
                <a:spcPct val="115000"/>
              </a:lnSpc>
              <a:spcBef>
                <a:spcPts val="1200"/>
              </a:spcBef>
              <a:spcAft>
                <a:spcPts val="0"/>
              </a:spcAft>
              <a:buNone/>
            </a:pPr>
            <a:r>
              <a:rPr lang="en" b="1" dirty="0">
                <a:solidFill>
                  <a:schemeClr val="dk1"/>
                </a:solidFill>
              </a:rPr>
              <a:t>     </a:t>
            </a:r>
            <a:r>
              <a:rPr lang="en" b="1" dirty="0" smtClean="0">
                <a:solidFill>
                  <a:schemeClr val="dk1"/>
                </a:solidFill>
              </a:rPr>
              <a:t>podman </a:t>
            </a:r>
            <a:r>
              <a:rPr lang="en" b="1" dirty="0">
                <a:solidFill>
                  <a:schemeClr val="dk1"/>
                </a:solidFill>
              </a:rPr>
              <a:t>ps</a:t>
            </a:r>
            <a:endParaRPr sz="1300" b="1" dirty="0">
              <a:solidFill>
                <a:srgbClr val="333333"/>
              </a:solidFill>
              <a:highlight>
                <a:srgbClr val="F5F5F5"/>
              </a:highlight>
              <a:latin typeface="Courier New"/>
              <a:ea typeface="Courier New"/>
              <a:cs typeface="Courier New"/>
              <a:sym typeface="Courier New"/>
            </a:endParaRPr>
          </a:p>
          <a:p>
            <a:pPr marL="0" lvl="0" indent="0" algn="l" rtl="0">
              <a:lnSpc>
                <a:spcPct val="100000"/>
              </a:lnSpc>
              <a:spcBef>
                <a:spcPts val="1200"/>
              </a:spcBef>
              <a:spcAft>
                <a:spcPts val="0"/>
              </a:spcAft>
              <a:buNone/>
            </a:pPr>
            <a:r>
              <a:rPr lang="en" sz="1300" dirty="0">
                <a:solidFill>
                  <a:srgbClr val="333333"/>
                </a:solidFill>
                <a:highlight>
                  <a:srgbClr val="F5F5F5"/>
                </a:highlight>
                <a:latin typeface="Courier New"/>
                <a:ea typeface="Courier New"/>
                <a:cs typeface="Courier New"/>
                <a:sym typeface="Courier New"/>
              </a:rPr>
              <a:t>CONTAINER ID    IMAGE                 COMMAND                ... NAMES</a:t>
            </a:r>
            <a:endParaRPr sz="1300" dirty="0">
              <a:solidFill>
                <a:srgbClr val="333333"/>
              </a:solidFill>
              <a:highlight>
                <a:srgbClr val="F5F5F5"/>
              </a:highlight>
              <a:latin typeface="Courier New"/>
              <a:ea typeface="Courier New"/>
              <a:cs typeface="Courier New"/>
              <a:sym typeface="Courier New"/>
            </a:endParaRPr>
          </a:p>
          <a:p>
            <a:pPr marL="88900" marR="88900" lvl="0" indent="0" algn="l" rtl="0">
              <a:lnSpc>
                <a:spcPct val="142857"/>
              </a:lnSpc>
              <a:spcBef>
                <a:spcPts val="0"/>
              </a:spcBef>
              <a:spcAft>
                <a:spcPts val="0"/>
              </a:spcAft>
              <a:buNone/>
            </a:pPr>
            <a:r>
              <a:rPr lang="en" sz="1300" b="1" dirty="0">
                <a:solidFill>
                  <a:srgbClr val="333333"/>
                </a:solidFill>
                <a:highlight>
                  <a:srgbClr val="F5F5F5"/>
                </a:highlight>
                <a:latin typeface="Courier New"/>
                <a:ea typeface="Courier New"/>
                <a:cs typeface="Courier New"/>
                <a:sym typeface="Courier New"/>
              </a:rPr>
              <a:t>47c9aad6049</a:t>
            </a:r>
            <a:r>
              <a:rPr lang="en" sz="1300" dirty="0">
                <a:solidFill>
                  <a:srgbClr val="333333"/>
                </a:solidFill>
                <a:highlight>
                  <a:srgbClr val="F5F5F5"/>
                </a:highlight>
                <a:latin typeface="Courier New"/>
                <a:ea typeface="Courier New"/>
                <a:cs typeface="Courier New"/>
                <a:sym typeface="Courier New"/>
              </a:rPr>
              <a:t>   rhscl/httpd-24-rhel7  "httpd -D FOREGROUND"  ... </a:t>
            </a:r>
            <a:r>
              <a:rPr lang="en" sz="1300" b="1" dirty="0" smtClean="0">
                <a:solidFill>
                  <a:srgbClr val="333333"/>
                </a:solidFill>
                <a:highlight>
                  <a:srgbClr val="F5F5F5"/>
                </a:highlight>
                <a:latin typeface="Courier New"/>
                <a:ea typeface="Courier New"/>
                <a:cs typeface="Courier New"/>
                <a:sym typeface="Courier New"/>
              </a:rPr>
              <a:t>focused_fermat</a:t>
            </a:r>
          </a:p>
          <a:p>
            <a:pPr marL="0" lvl="0" indent="0">
              <a:lnSpc>
                <a:spcPct val="115000"/>
              </a:lnSpc>
              <a:buNone/>
            </a:pPr>
            <a:r>
              <a:rPr lang="en-US" b="1" dirty="0" err="1">
                <a:solidFill>
                  <a:schemeClr val="dk1"/>
                </a:solidFill>
              </a:rPr>
              <a:t>podman</a:t>
            </a:r>
            <a:r>
              <a:rPr lang="en-US" b="1" dirty="0">
                <a:solidFill>
                  <a:schemeClr val="dk1"/>
                </a:solidFill>
              </a:rPr>
              <a:t> </a:t>
            </a:r>
            <a:r>
              <a:rPr lang="en-US" b="1" dirty="0" err="1">
                <a:solidFill>
                  <a:schemeClr val="dk1"/>
                </a:solidFill>
              </a:rPr>
              <a:t>ps</a:t>
            </a:r>
            <a:r>
              <a:rPr lang="en-US" b="1" dirty="0">
                <a:solidFill>
                  <a:schemeClr val="dk1"/>
                </a:solidFill>
              </a:rPr>
              <a:t> -a</a:t>
            </a:r>
          </a:p>
          <a:p>
            <a:pPr marL="0" lvl="0" indent="0">
              <a:lnSpc>
                <a:spcPct val="115000"/>
              </a:lnSpc>
              <a:spcBef>
                <a:spcPts val="1200"/>
              </a:spcBef>
              <a:buNone/>
            </a:pPr>
            <a:r>
              <a:rPr lang="en-US" sz="1400" dirty="0">
                <a:solidFill>
                  <a:schemeClr val="dk1"/>
                </a:solidFill>
              </a:rPr>
              <a:t>List all local containers including </a:t>
            </a:r>
            <a:r>
              <a:rPr lang="en-US" sz="1400" b="1" dirty="0">
                <a:solidFill>
                  <a:schemeClr val="dk1"/>
                </a:solidFill>
              </a:rPr>
              <a:t>the stopped ones</a:t>
            </a:r>
          </a:p>
          <a:p>
            <a:pPr marL="88900" marR="88900" lvl="0" indent="0" algn="l" rtl="0">
              <a:lnSpc>
                <a:spcPct val="142857"/>
              </a:lnSpc>
              <a:spcBef>
                <a:spcPts val="0"/>
              </a:spcBef>
              <a:spcAft>
                <a:spcPts val="0"/>
              </a:spcAft>
              <a:buNone/>
            </a:pPr>
            <a:endParaRPr sz="1300" b="1" dirty="0">
              <a:solidFill>
                <a:srgbClr val="333333"/>
              </a:solidFill>
              <a:highlight>
                <a:srgbClr val="F5F5F5"/>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p:txBody>
      </p:sp>
      <p:sp>
        <p:nvSpPr>
          <p:cNvPr id="159" name="Google Shape;159;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 dirty="0">
                <a:solidFill>
                  <a:schemeClr val="dk1"/>
                </a:solidFill>
              </a:rPr>
              <a:t>Stop a container</a:t>
            </a:r>
            <a:r>
              <a:rPr lang="en" b="1" dirty="0">
                <a:solidFill>
                  <a:schemeClr val="dk1"/>
                </a:solidFill>
              </a:rPr>
              <a:t> : </a:t>
            </a:r>
            <a:r>
              <a:rPr lang="en" b="1" dirty="0" smtClean="0">
                <a:solidFill>
                  <a:schemeClr val="dk1"/>
                </a:solidFill>
              </a:rPr>
              <a:t>podman </a:t>
            </a:r>
            <a:r>
              <a:rPr lang="en" b="1" dirty="0">
                <a:solidFill>
                  <a:schemeClr val="dk1"/>
                </a:solidFill>
              </a:rPr>
              <a:t>stop </a:t>
            </a:r>
            <a:r>
              <a:rPr lang="en" b="1" dirty="0" smtClean="0">
                <a:solidFill>
                  <a:schemeClr val="dk1"/>
                </a:solidFill>
              </a:rPr>
              <a:t>my-httpd-container</a:t>
            </a:r>
          </a:p>
          <a:p>
            <a:pPr marL="0" lvl="0" indent="0">
              <a:lnSpc>
                <a:spcPct val="115000"/>
              </a:lnSpc>
              <a:buNone/>
            </a:pPr>
            <a:r>
              <a:rPr lang="en" dirty="0">
                <a:solidFill>
                  <a:schemeClr val="dk1"/>
                </a:solidFill>
              </a:rPr>
              <a:t>Kills a container: </a:t>
            </a:r>
            <a:r>
              <a:rPr lang="en-US" b="1" dirty="0" err="1">
                <a:solidFill>
                  <a:schemeClr val="dk1"/>
                </a:solidFill>
              </a:rPr>
              <a:t>podman</a:t>
            </a:r>
            <a:r>
              <a:rPr lang="en-US" b="1" dirty="0">
                <a:solidFill>
                  <a:schemeClr val="dk1"/>
                </a:solidFill>
              </a:rPr>
              <a:t> kill my-</a:t>
            </a:r>
            <a:r>
              <a:rPr lang="en-US" b="1" dirty="0" err="1">
                <a:solidFill>
                  <a:schemeClr val="dk1"/>
                </a:solidFill>
              </a:rPr>
              <a:t>httpd</a:t>
            </a:r>
            <a:r>
              <a:rPr lang="en-US" b="1" dirty="0">
                <a:solidFill>
                  <a:schemeClr val="dk1"/>
                </a:solidFill>
              </a:rPr>
              <a:t>-container</a:t>
            </a:r>
            <a:endParaRPr b="1" dirty="0">
              <a:solidFill>
                <a:schemeClr val="dk1"/>
              </a:solidFill>
            </a:endParaRPr>
          </a:p>
          <a:p>
            <a:pPr marL="0" marR="0" lvl="0" indent="0" algn="l" rtl="0">
              <a:lnSpc>
                <a:spcPct val="115000"/>
              </a:lnSpc>
              <a:spcBef>
                <a:spcPts val="1200"/>
              </a:spcBef>
              <a:spcAft>
                <a:spcPts val="0"/>
              </a:spcAft>
              <a:buNone/>
            </a:pPr>
            <a:r>
              <a:rPr lang="en" dirty="0">
                <a:solidFill>
                  <a:schemeClr val="dk1"/>
                </a:solidFill>
              </a:rPr>
              <a:t>Restart a container</a:t>
            </a:r>
            <a:r>
              <a:rPr lang="en" b="1" dirty="0">
                <a:solidFill>
                  <a:schemeClr val="dk1"/>
                </a:solidFill>
              </a:rPr>
              <a:t>: </a:t>
            </a:r>
            <a:r>
              <a:rPr lang="en" b="1" dirty="0" smtClean="0">
                <a:solidFill>
                  <a:schemeClr val="dk1"/>
                </a:solidFill>
              </a:rPr>
              <a:t>podman </a:t>
            </a:r>
            <a:r>
              <a:rPr lang="en" b="1" dirty="0">
                <a:solidFill>
                  <a:schemeClr val="dk1"/>
                </a:solidFill>
              </a:rPr>
              <a:t>restart my-httpd-container</a:t>
            </a:r>
            <a:endParaRPr b="1" dirty="0">
              <a:solidFill>
                <a:schemeClr val="dk1"/>
              </a:solidFill>
            </a:endParaRPr>
          </a:p>
          <a:p>
            <a:pPr marL="0" marR="0" lvl="0" indent="0" algn="l" rtl="0">
              <a:lnSpc>
                <a:spcPct val="115000"/>
              </a:lnSpc>
              <a:spcBef>
                <a:spcPts val="1200"/>
              </a:spcBef>
              <a:spcAft>
                <a:spcPts val="0"/>
              </a:spcAft>
              <a:buNone/>
            </a:pPr>
            <a:r>
              <a:rPr lang="en" dirty="0">
                <a:solidFill>
                  <a:schemeClr val="dk1"/>
                </a:solidFill>
              </a:rPr>
              <a:t>Remove one container</a:t>
            </a:r>
            <a:r>
              <a:rPr lang="en" b="1" dirty="0">
                <a:solidFill>
                  <a:schemeClr val="dk1"/>
                </a:solidFill>
              </a:rPr>
              <a:t>: </a:t>
            </a:r>
            <a:r>
              <a:rPr lang="en" b="1" dirty="0" smtClean="0">
                <a:solidFill>
                  <a:schemeClr val="dk1"/>
                </a:solidFill>
              </a:rPr>
              <a:t>podman </a:t>
            </a:r>
            <a:r>
              <a:rPr lang="en" b="1" dirty="0">
                <a:solidFill>
                  <a:schemeClr val="dk1"/>
                </a:solidFill>
              </a:rPr>
              <a:t>rm my-httpd-container</a:t>
            </a:r>
            <a:endParaRPr b="1" dirty="0">
              <a:solidFill>
                <a:schemeClr val="dk1"/>
              </a:solidFill>
            </a:endParaRPr>
          </a:p>
          <a:p>
            <a:pPr marL="0" marR="0" lvl="0" indent="0" algn="l" rtl="0">
              <a:lnSpc>
                <a:spcPct val="115000"/>
              </a:lnSpc>
              <a:spcBef>
                <a:spcPts val="1200"/>
              </a:spcBef>
              <a:spcAft>
                <a:spcPts val="0"/>
              </a:spcAft>
              <a:buNone/>
            </a:pPr>
            <a:r>
              <a:rPr lang="en" dirty="0">
                <a:solidFill>
                  <a:schemeClr val="dk1"/>
                </a:solidFill>
              </a:rPr>
              <a:t>Remove all containers</a:t>
            </a:r>
            <a:r>
              <a:rPr lang="en" b="1" dirty="0">
                <a:solidFill>
                  <a:schemeClr val="dk1"/>
                </a:solidFill>
              </a:rPr>
              <a:t>: </a:t>
            </a:r>
            <a:r>
              <a:rPr lang="en" b="1" dirty="0" smtClean="0">
                <a:solidFill>
                  <a:schemeClr val="dk1"/>
                </a:solidFill>
              </a:rPr>
              <a:t>podman </a:t>
            </a:r>
            <a:r>
              <a:rPr lang="en" b="1" dirty="0">
                <a:solidFill>
                  <a:schemeClr val="dk1"/>
                </a:solidFill>
              </a:rPr>
              <a:t>rm -a</a:t>
            </a:r>
            <a:endParaRPr b="1" dirty="0">
              <a:solidFill>
                <a:schemeClr val="dk1"/>
              </a:solidFill>
            </a:endParaRPr>
          </a:p>
          <a:p>
            <a:pPr marL="0" marR="0" lvl="0" indent="0" algn="l" rtl="0">
              <a:lnSpc>
                <a:spcPct val="115000"/>
              </a:lnSpc>
              <a:spcBef>
                <a:spcPts val="1200"/>
              </a:spcBef>
              <a:spcAft>
                <a:spcPts val="0"/>
              </a:spcAft>
              <a:buNone/>
            </a:pPr>
            <a:r>
              <a:rPr lang="en" dirty="0">
                <a:solidFill>
                  <a:schemeClr val="dk1"/>
                </a:solidFill>
              </a:rPr>
              <a:t>Stop all </a:t>
            </a:r>
            <a:r>
              <a:rPr lang="en" dirty="0" smtClean="0">
                <a:solidFill>
                  <a:schemeClr val="dk1"/>
                </a:solidFill>
              </a:rPr>
              <a:t>containers</a:t>
            </a:r>
            <a:r>
              <a:rPr lang="en" b="1" dirty="0" smtClean="0">
                <a:solidFill>
                  <a:schemeClr val="dk1"/>
                </a:solidFill>
              </a:rPr>
              <a:t>: podman </a:t>
            </a:r>
            <a:r>
              <a:rPr lang="en" b="1" dirty="0">
                <a:solidFill>
                  <a:schemeClr val="dk1"/>
                </a:solidFill>
              </a:rPr>
              <a:t>stop -a</a:t>
            </a:r>
            <a:endParaRPr sz="1000" dirty="0">
              <a:solidFill>
                <a:srgbClr val="333333"/>
              </a:solidFill>
              <a:highlight>
                <a:srgbClr val="F5F5F5"/>
              </a:highlight>
              <a:latin typeface="Courier New"/>
              <a:ea typeface="Courier New"/>
              <a:cs typeface="Courier New"/>
              <a:sym typeface="Courier New"/>
            </a:endParaRPr>
          </a:p>
          <a:p>
            <a:pPr marL="88900" marR="88900" lvl="0" indent="0" algn="l" rtl="0">
              <a:lnSpc>
                <a:spcPct val="142857"/>
              </a:lnSpc>
              <a:spcBef>
                <a:spcPts val="1200"/>
              </a:spcBef>
              <a:spcAft>
                <a:spcPts val="0"/>
              </a:spcAft>
              <a:buNone/>
            </a:pPr>
            <a:endParaRPr sz="1000" dirty="0">
              <a:solidFill>
                <a:srgbClr val="333333"/>
              </a:solidFill>
              <a:highlight>
                <a:srgbClr val="F5F5F5"/>
              </a:highlight>
              <a:latin typeface="Courier New"/>
              <a:ea typeface="Courier New"/>
              <a:cs typeface="Courier New"/>
              <a:sym typeface="Courier New"/>
            </a:endParaRPr>
          </a:p>
          <a:p>
            <a:pPr marL="88900" marR="88900" lvl="0" indent="0" algn="l" rtl="0">
              <a:lnSpc>
                <a:spcPct val="142857"/>
              </a:lnSpc>
              <a:spcBef>
                <a:spcPts val="800"/>
              </a:spcBef>
              <a:spcAft>
                <a:spcPts val="0"/>
              </a:spcAft>
              <a:buClr>
                <a:schemeClr val="dk1"/>
              </a:buClr>
              <a:buSzPts val="1100"/>
              <a:buFont typeface="Arial"/>
              <a:buNone/>
            </a:pPr>
            <a:endParaRPr sz="1000" dirty="0">
              <a:solidFill>
                <a:srgbClr val="333333"/>
              </a:solidFill>
              <a:highlight>
                <a:srgbClr val="F5F5F5"/>
              </a:highlight>
              <a:latin typeface="Courier New"/>
              <a:ea typeface="Courier New"/>
              <a:cs typeface="Courier New"/>
              <a:sym typeface="Courier New"/>
            </a:endParaRPr>
          </a:p>
          <a:p>
            <a:pPr marL="0" lvl="0" indent="0" algn="l" rtl="0">
              <a:spcBef>
                <a:spcPts val="800"/>
              </a:spcBef>
              <a:spcAft>
                <a:spcPts val="1200"/>
              </a:spcAft>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TotalTime>
  <Words>714</Words>
  <Application>Microsoft Office PowerPoint</Application>
  <PresentationFormat>On-screen Show (16:9)</PresentationFormat>
  <Paragraphs>135</Paragraphs>
  <Slides>21</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Courier New</vt:lpstr>
      <vt:lpstr>RedHatDisplay</vt:lpstr>
      <vt:lpstr>SFMono-Regular</vt:lpstr>
      <vt:lpstr>Wingdings</vt:lpstr>
      <vt:lpstr>Office Theme</vt:lpstr>
      <vt:lpstr>Lab 3</vt:lpstr>
      <vt:lpstr>Outline</vt:lpstr>
      <vt:lpstr>Container life cycle</vt:lpstr>
      <vt:lpstr>PowerPoint Presentation</vt:lpstr>
      <vt:lpstr>Podman Commands</vt:lpstr>
      <vt:lpstr>Podman Commands</vt:lpstr>
      <vt:lpstr>Running Commands in a Container  </vt:lpstr>
      <vt:lpstr>Managing Containers</vt:lpstr>
      <vt:lpstr>PowerPoint Presentation</vt:lpstr>
      <vt:lpstr>Inspect a container</vt:lpstr>
      <vt:lpstr>PowerPoint Presentation</vt:lpstr>
      <vt:lpstr>Guided Exercise: Managing a MySQL Container </vt:lpstr>
      <vt:lpstr>Attaching Persistent Storage to Containers(volumes)  </vt:lpstr>
      <vt:lpstr>Layering</vt:lpstr>
      <vt:lpstr>Mounting the host directory</vt:lpstr>
      <vt:lpstr>PowerPoint Presentation</vt:lpstr>
      <vt:lpstr>Steps to mount on the host</vt:lpstr>
      <vt:lpstr>Guided Exercise: Create MySQL Container with Persistent Database </vt:lpstr>
      <vt:lpstr>Accessing Containers</vt:lpstr>
      <vt:lpstr>Guided Exercise: Loading the Database </vt:lpstr>
      <vt:lpstr>Lab Task: Managing Containers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3</dc:title>
  <cp:lastModifiedBy>Windows User</cp:lastModifiedBy>
  <cp:revision>20</cp:revision>
  <dcterms:modified xsi:type="dcterms:W3CDTF">2022-10-29T12:49:53Z</dcterms:modified>
</cp:coreProperties>
</file>