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60" r:id="rId5"/>
    <p:sldId id="259" r:id="rId6"/>
    <p:sldId id="261" r:id="rId7"/>
    <p:sldId id="263" r:id="rId8"/>
    <p:sldId id="264" r:id="rId9"/>
    <p:sldId id="265" r:id="rId10"/>
    <p:sldId id="262" r:id="rId11"/>
    <p:sldId id="266" r:id="rId12"/>
    <p:sldId id="267" r:id="rId13"/>
    <p:sldId id="268" r:id="rId14"/>
    <p:sldId id="269" r:id="rId15"/>
    <p:sldId id="270" r:id="rId16"/>
    <p:sldId id="271" r:id="rId17"/>
    <p:sldId id="283" r:id="rId18"/>
    <p:sldId id="284" r:id="rId19"/>
    <p:sldId id="278" r:id="rId20"/>
    <p:sldId id="279" r:id="rId21"/>
    <p:sldId id="272" r:id="rId22"/>
    <p:sldId id="273" r:id="rId23"/>
    <p:sldId id="274" r:id="rId24"/>
    <p:sldId id="275" r:id="rId25"/>
    <p:sldId id="276" r:id="rId26"/>
    <p:sldId id="277" r:id="rId27"/>
    <p:sldId id="286" r:id="rId28"/>
    <p:sldId id="280" r:id="rId29"/>
    <p:sldId id="281"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87" autoAdjust="0"/>
  </p:normalViewPr>
  <p:slideViewPr>
    <p:cSldViewPr snapToGrid="0">
      <p:cViewPr varScale="1">
        <p:scale>
          <a:sx n="80" d="100"/>
          <a:sy n="80" d="100"/>
        </p:scale>
        <p:origin x="1522"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114c7e3f9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114c7e3f9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114c7e3f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114c7e3f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114c7e3f9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114c7e3f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114c7e3f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114c7e3f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114c7e3f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114c7e3f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114c7e3f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114c7e3f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114c7e3f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114c7e3f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c18c957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c18c957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900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c18c9575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c18c9575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The working directory is the directory containing all files needed to build the image. Creating an empty working directory is good practice to avoid incorporating unnecessary files into the image. For security reasons, the root directory, </a:t>
            </a:r>
            <a:r>
              <a:rPr lang="en-US" dirty="0" smtClean="0"/>
              <a:t>/</a:t>
            </a:r>
            <a:r>
              <a:rPr lang="en-US" sz="1100" b="0" i="0" u="none" strike="noStrike" cap="none" dirty="0" smtClean="0">
                <a:solidFill>
                  <a:srgbClr val="000000"/>
                </a:solidFill>
                <a:effectLst/>
                <a:latin typeface="Arial"/>
                <a:ea typeface="Arial"/>
                <a:cs typeface="Arial"/>
                <a:sym typeface="Arial"/>
              </a:rPr>
              <a:t>, should never be used as a working directory for image builds.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87923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c18c9577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c18c9577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771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114c7e3f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114c7e3f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c18c9577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c18c9577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smtClean="0">
              <a:effectLst/>
            </a:endParaRPr>
          </a:p>
          <a:p>
            <a:r>
              <a:rPr lang="en-US" dirty="0" smtClean="0">
                <a:effectLst/>
              </a:rPr>
              <a:t>Lines that begin with a hash, or pound, sign (#) are comments.</a:t>
            </a:r>
          </a:p>
          <a:p>
            <a:r>
              <a:rPr lang="en-US" dirty="0" smtClean="0">
                <a:effectLst/>
              </a:rPr>
              <a:t>The FROM instruction declares that the new container image extends ubi8/ubi:8.5 container base image. </a:t>
            </a:r>
            <a:r>
              <a:rPr lang="en-US" dirty="0" err="1" smtClean="0">
                <a:effectLst/>
              </a:rPr>
              <a:t>Containerfiles</a:t>
            </a:r>
            <a:r>
              <a:rPr lang="en-US" dirty="0" smtClean="0">
                <a:effectLst/>
              </a:rPr>
              <a:t> can use any other container image as a base image, not only images from operating system distributions. Red Hat provides a set of container images that are certified and tested and highly recommends using these container images as a base.</a:t>
            </a:r>
          </a:p>
          <a:p>
            <a:r>
              <a:rPr lang="en-US" dirty="0" smtClean="0">
                <a:effectLst/>
              </a:rPr>
              <a:t>The LABEL is responsible for adding generic metadata to an image. A LABEL is a simple key-value pair.</a:t>
            </a:r>
          </a:p>
          <a:p>
            <a:r>
              <a:rPr lang="en-US" dirty="0" smtClean="0">
                <a:effectLst/>
              </a:rPr>
              <a:t>MAINTAINER indicates the Author field of the generated container image's metadata. You can use the </a:t>
            </a:r>
            <a:r>
              <a:rPr lang="en-US" dirty="0" err="1" smtClean="0">
                <a:effectLst/>
              </a:rPr>
              <a:t>podman</a:t>
            </a:r>
            <a:r>
              <a:rPr lang="en-US" dirty="0" smtClean="0">
                <a:effectLst/>
              </a:rPr>
              <a:t> inspect command to view image metadata.</a:t>
            </a:r>
          </a:p>
          <a:p>
            <a:r>
              <a:rPr lang="en-US" dirty="0" smtClean="0">
                <a:effectLst/>
              </a:rPr>
              <a:t>RUN executes commands in a new layer on top of the current image. The shell that is used to execute commands is /bin/sh.</a:t>
            </a:r>
          </a:p>
          <a:p>
            <a:r>
              <a:rPr lang="en-US" dirty="0" smtClean="0">
                <a:effectLst/>
              </a:rPr>
              <a:t>EXPOSE indicates that the container listens on the specified network port at runtime. The EXPOSE instruction defines metadata only; it does not make ports accessible from the host. The -p option in the </a:t>
            </a:r>
            <a:r>
              <a:rPr lang="en-US" dirty="0" err="1" smtClean="0">
                <a:effectLst/>
              </a:rPr>
              <a:t>podman</a:t>
            </a:r>
            <a:r>
              <a:rPr lang="en-US" dirty="0" smtClean="0">
                <a:effectLst/>
              </a:rPr>
              <a:t> run command exposes container ports from the host.</a:t>
            </a:r>
          </a:p>
          <a:p>
            <a:r>
              <a:rPr lang="en-US" dirty="0" smtClean="0">
                <a:effectLst/>
              </a:rPr>
              <a:t>ENV is responsible for defining environment variables that are available in the container. You can declare multiple ENV instructions within the </a:t>
            </a:r>
            <a:r>
              <a:rPr lang="en-US" dirty="0" err="1" smtClean="0">
                <a:effectLst/>
              </a:rPr>
              <a:t>Containerfile</a:t>
            </a:r>
            <a:r>
              <a:rPr lang="en-US" dirty="0" smtClean="0">
                <a:effectLst/>
              </a:rPr>
              <a:t>. You can use the </a:t>
            </a:r>
            <a:r>
              <a:rPr lang="en-US" dirty="0" err="1" smtClean="0">
                <a:effectLst/>
              </a:rPr>
              <a:t>env</a:t>
            </a:r>
            <a:r>
              <a:rPr lang="en-US" dirty="0" smtClean="0">
                <a:effectLst/>
              </a:rPr>
              <a:t> command inside the container to view each of the environment variables.</a:t>
            </a:r>
          </a:p>
          <a:p>
            <a:r>
              <a:rPr lang="en-US" dirty="0" smtClean="0">
                <a:effectLst/>
              </a:rPr>
              <a:t>ADD instruction copies files or folders from a local or remote source and adds them to the container's file system. If used to copy local files, those must be in the working directory. ADD instruction unpacks local .tar files to the destination image directory.</a:t>
            </a:r>
          </a:p>
          <a:p>
            <a:r>
              <a:rPr lang="en-US" dirty="0" smtClean="0">
                <a:effectLst/>
              </a:rPr>
              <a:t>COPY copies files from the working directory and adds them to the container's file system. It is not possible to copy a remote file using its URL with this </a:t>
            </a:r>
            <a:r>
              <a:rPr lang="en-US" dirty="0" err="1" smtClean="0">
                <a:effectLst/>
              </a:rPr>
              <a:t>Containerfile</a:t>
            </a:r>
            <a:r>
              <a:rPr lang="en-US" dirty="0" smtClean="0">
                <a:effectLst/>
              </a:rPr>
              <a:t> instruction.</a:t>
            </a:r>
          </a:p>
          <a:p>
            <a:r>
              <a:rPr lang="en-US" dirty="0" smtClean="0">
                <a:effectLst/>
              </a:rPr>
              <a:t>USER specifies the username or the UID to use when running the container image for the RUN, CMD, and ENTRYPOINT instructions. It is a good practice to define a different user other than root for security reasons.</a:t>
            </a:r>
          </a:p>
          <a:p>
            <a:r>
              <a:rPr lang="en-US" dirty="0" smtClean="0">
                <a:effectLst/>
              </a:rPr>
              <a:t>ENTRYPOINT specifies the default command to execute when the image runs in a container. If omitted, the default ENTRYPOINT is /bin/</a:t>
            </a:r>
            <a:r>
              <a:rPr lang="en-US" dirty="0" err="1" smtClean="0">
                <a:effectLst/>
              </a:rPr>
              <a:t>sh</a:t>
            </a:r>
            <a:r>
              <a:rPr lang="en-US" dirty="0" smtClean="0">
                <a:effectLst/>
              </a:rPr>
              <a:t> -c.</a:t>
            </a:r>
          </a:p>
          <a:p>
            <a:r>
              <a:rPr lang="en-US" dirty="0" smtClean="0">
                <a:effectLst/>
              </a:rPr>
              <a:t>CMD provides the default arguments for the ENTRYPOINT instruction. If the default ENTRYPOINT applies (/bin/</a:t>
            </a:r>
            <a:r>
              <a:rPr lang="en-US" dirty="0" err="1" smtClean="0">
                <a:effectLst/>
              </a:rPr>
              <a:t>sh</a:t>
            </a:r>
            <a:r>
              <a:rPr lang="en-US" dirty="0" smtClean="0">
                <a:effectLst/>
              </a:rPr>
              <a:t> -c), then CMD forms an executable command and parameters that run at container start.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96016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c18c9577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c18c9577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921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114c7e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114c7e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114c7e3f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114c7e3f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114c7e3f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114c7e3f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114c7e3f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114c7e3f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114c7e3f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114c7e3f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114c7e3f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114c7e3f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114c7e3f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114c7e3f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rha.ole.redhat.com/rha/app/courses/do180-4.10/52f11f0e-a277-4441-9d11-e3d56d7defca/pages/ch04s04"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rha.ole.redhat.com/rha/app/courses/do180-4.10/52f11f0e-a277-4441-9d11-e3d56d7defca/pages/ch04s05"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rha.ole.redhat.com/rha/app/courses/do180-4.10/52f11f0e-a277-4441-9d11-e3d56d7defca/pages/ch05s04"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rha.ole.redhat.com/rha/app/courses/do180-4.10/52f11f0e-a277-4441-9d11-e3d56d7defca/pages/ch05s05"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lassroom.google.com/c/NDkxODU1NjEwNDI2?cjc=hth6isq" TargetMode="External"/><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Lab </a:t>
            </a:r>
            <a:r>
              <a:rPr lang="en" dirty="0" smtClean="0"/>
              <a:t>4</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dk1"/>
                </a:solidFill>
              </a:rPr>
              <a:t>Chapter </a:t>
            </a:r>
            <a:r>
              <a:rPr lang="en" dirty="0" smtClean="0">
                <a:solidFill>
                  <a:schemeClr val="dk1"/>
                </a:solidFill>
              </a:rPr>
              <a:t>4 and Chapter 5</a:t>
            </a:r>
            <a:endParaRPr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solidFill>
                  <a:schemeClr val="dk1"/>
                </a:solidFill>
              </a:rPr>
              <a:t>Q: which command is used to get an image?</a:t>
            </a:r>
            <a:endParaRPr sz="2100">
              <a:solidFill>
                <a:schemeClr val="dk1"/>
              </a:solidFill>
            </a:endParaRPr>
          </a:p>
          <a:p>
            <a:pPr marL="0" lvl="0" indent="0" algn="l" rtl="0">
              <a:spcBef>
                <a:spcPts val="1200"/>
              </a:spcBef>
              <a:spcAft>
                <a:spcPts val="0"/>
              </a:spcAft>
              <a:buNone/>
            </a:pPr>
            <a:r>
              <a:rPr lang="en" sz="2100">
                <a:solidFill>
                  <a:schemeClr val="dk1"/>
                </a:solidFill>
              </a:rPr>
              <a:t>Q: which command is used to list local images?</a:t>
            </a:r>
            <a:endParaRPr sz="2100">
              <a:solidFill>
                <a:schemeClr val="dk1"/>
              </a:solidFill>
            </a:endParaRPr>
          </a:p>
          <a:p>
            <a:pPr marL="0" lvl="0" indent="0" algn="l" rtl="0">
              <a:spcBef>
                <a:spcPts val="1200"/>
              </a:spcBef>
              <a:spcAft>
                <a:spcPts val="0"/>
              </a:spcAft>
              <a:buNone/>
            </a:pPr>
            <a:r>
              <a:rPr lang="en" sz="2100">
                <a:solidFill>
                  <a:schemeClr val="dk1"/>
                </a:solidFill>
              </a:rPr>
              <a:t>Q: which command is used to create a container from an image?</a:t>
            </a:r>
            <a:endParaRPr sz="2100">
              <a:solidFill>
                <a:schemeClr val="dk1"/>
              </a:solidFill>
            </a:endParaRPr>
          </a:p>
          <a:p>
            <a:pPr marL="0" lvl="0" indent="0" algn="l" rtl="0">
              <a:spcBef>
                <a:spcPts val="1200"/>
              </a:spcBef>
              <a:spcAft>
                <a:spcPts val="0"/>
              </a:spcAft>
              <a:buNone/>
            </a:pPr>
            <a:r>
              <a:rPr lang="en" sz="2100">
                <a:solidFill>
                  <a:schemeClr val="dk1"/>
                </a:solidFill>
              </a:rPr>
              <a:t>Q: what is the image tag?</a:t>
            </a:r>
            <a:endParaRPr sz="2100">
              <a:solidFill>
                <a:schemeClr val="dk1"/>
              </a:solidFill>
            </a:endParaRPr>
          </a:p>
          <a:p>
            <a:pPr marL="0" lvl="0" indent="0" algn="l" rtl="0">
              <a:spcBef>
                <a:spcPts val="1200"/>
              </a:spcBef>
              <a:spcAft>
                <a:spcPts val="0"/>
              </a:spcAft>
              <a:buClr>
                <a:schemeClr val="dk1"/>
              </a:buClr>
              <a:buSzPts val="1100"/>
              <a:buFont typeface="Arial"/>
              <a:buNone/>
            </a:pPr>
            <a:endParaRPr sz="2100">
              <a:solidFill>
                <a:schemeClr val="dk1"/>
              </a:solidFill>
            </a:endParaRPr>
          </a:p>
          <a:p>
            <a:pPr marL="0" lvl="0" indent="0" algn="l" rtl="0">
              <a:spcBef>
                <a:spcPts val="1200"/>
              </a:spcBef>
              <a:spcAft>
                <a:spcPts val="1200"/>
              </a:spcAft>
              <a:buNone/>
            </a:pPr>
            <a:endParaRPr sz="2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Saving and Loading Images</a:t>
            </a: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b="1" dirty="0">
                <a:solidFill>
                  <a:schemeClr val="dk1"/>
                </a:solidFill>
              </a:rPr>
              <a:t>2 ways to manage image containers:</a:t>
            </a:r>
            <a:endParaRPr b="1" dirty="0">
              <a:solidFill>
                <a:schemeClr val="dk1"/>
              </a:solidFill>
            </a:endParaRPr>
          </a:p>
          <a:p>
            <a:pPr marL="0" marR="0" lvl="0" indent="0" algn="l" rtl="0">
              <a:lnSpc>
                <a:spcPct val="115000"/>
              </a:lnSpc>
              <a:spcBef>
                <a:spcPts val="1200"/>
              </a:spcBef>
              <a:spcAft>
                <a:spcPts val="0"/>
              </a:spcAft>
              <a:buNone/>
            </a:pPr>
            <a:r>
              <a:rPr lang="en" dirty="0" smtClean="0">
                <a:solidFill>
                  <a:schemeClr val="dk1"/>
                </a:solidFill>
              </a:rPr>
              <a:t>1- </a:t>
            </a:r>
            <a:r>
              <a:rPr lang="en" dirty="0">
                <a:solidFill>
                  <a:schemeClr val="dk1"/>
                </a:solidFill>
              </a:rPr>
              <a:t>Save the container image to a .tar file.</a:t>
            </a:r>
            <a:endParaRPr dirty="0">
              <a:solidFill>
                <a:schemeClr val="dk1"/>
              </a:solidFill>
            </a:endParaRPr>
          </a:p>
          <a:p>
            <a:pPr marL="0" marR="0" lvl="0" indent="0" algn="l" rtl="0">
              <a:lnSpc>
                <a:spcPct val="115000"/>
              </a:lnSpc>
              <a:spcBef>
                <a:spcPts val="1200"/>
              </a:spcBef>
              <a:spcAft>
                <a:spcPts val="0"/>
              </a:spcAft>
              <a:buNone/>
            </a:pPr>
            <a:r>
              <a:rPr lang="en" dirty="0">
                <a:solidFill>
                  <a:schemeClr val="dk1"/>
                </a:solidFill>
              </a:rPr>
              <a:t>2- Publish (push) the container image to an image </a:t>
            </a:r>
            <a:r>
              <a:rPr lang="en" dirty="0" smtClean="0">
                <a:solidFill>
                  <a:schemeClr val="dk1"/>
                </a:solidFill>
              </a:rPr>
              <a:t>registry (not the best way …Why?).</a:t>
            </a:r>
            <a:endParaRPr dirty="0">
              <a:solidFill>
                <a:schemeClr val="dk1"/>
              </a:solidFill>
            </a:endParaRPr>
          </a:p>
          <a:p>
            <a:pPr marL="0" marR="0" lvl="0" indent="0" algn="l" rtl="0">
              <a:lnSpc>
                <a:spcPct val="115000"/>
              </a:lnSpc>
              <a:spcBef>
                <a:spcPts val="1200"/>
              </a:spcBef>
              <a:spcAft>
                <a:spcPts val="1200"/>
              </a:spcAft>
              <a:buNone/>
            </a:pPr>
            <a:endParaRPr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Save and Load images</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The following example saves the previously downloaded MySQL container image from the Red Hat Container Catalog to the mysql.tar file:</a:t>
            </a:r>
            <a:endParaRPr dirty="0">
              <a:solidFill>
                <a:schemeClr val="dk1"/>
              </a:solidFill>
            </a:endParaRPr>
          </a:p>
          <a:p>
            <a:pPr marL="0" lvl="0" indent="0" algn="l" rtl="0">
              <a:spcBef>
                <a:spcPts val="1200"/>
              </a:spcBef>
              <a:spcAft>
                <a:spcPts val="0"/>
              </a:spcAft>
              <a:buNone/>
            </a:pPr>
            <a:r>
              <a:rPr lang="en" b="1" u="sng" dirty="0">
                <a:solidFill>
                  <a:schemeClr val="dk1"/>
                </a:solidFill>
              </a:rPr>
              <a:t>Save image: </a:t>
            </a:r>
            <a:endParaRPr b="1" u="sng" dirty="0">
              <a:solidFill>
                <a:schemeClr val="dk1"/>
              </a:solidFill>
            </a:endParaRPr>
          </a:p>
          <a:p>
            <a:pPr marL="0" lvl="0" indent="0" algn="l" rtl="0">
              <a:spcBef>
                <a:spcPts val="1200"/>
              </a:spcBef>
              <a:spcAft>
                <a:spcPts val="0"/>
              </a:spcAft>
              <a:buNone/>
            </a:pPr>
            <a:r>
              <a:rPr lang="en" dirty="0" smtClean="0">
                <a:solidFill>
                  <a:schemeClr val="dk1"/>
                </a:solidFill>
              </a:rPr>
              <a:t>podman </a:t>
            </a:r>
            <a:r>
              <a:rPr lang="en" dirty="0">
                <a:solidFill>
                  <a:schemeClr val="dk1"/>
                </a:solidFill>
              </a:rPr>
              <a:t>pull registry.access.redhat.com/rhscl/mysql-57-rhel7:5.7</a:t>
            </a:r>
            <a:endParaRPr dirty="0">
              <a:solidFill>
                <a:schemeClr val="dk1"/>
              </a:solidFill>
            </a:endParaRPr>
          </a:p>
          <a:p>
            <a:pPr marL="0" marR="0" lvl="0" indent="0" algn="l" rtl="0">
              <a:lnSpc>
                <a:spcPct val="115000"/>
              </a:lnSpc>
              <a:spcBef>
                <a:spcPts val="1200"/>
              </a:spcBef>
              <a:spcAft>
                <a:spcPts val="0"/>
              </a:spcAft>
              <a:buNone/>
            </a:pPr>
            <a:r>
              <a:rPr lang="en" dirty="0" smtClean="0">
                <a:solidFill>
                  <a:schemeClr val="dk1"/>
                </a:solidFill>
              </a:rPr>
              <a:t>podman </a:t>
            </a:r>
            <a:r>
              <a:rPr lang="en" dirty="0">
                <a:solidFill>
                  <a:schemeClr val="dk1"/>
                </a:solidFill>
              </a:rPr>
              <a:t>save  -o mysql.tar registry.access.redhat.com/rhscl/mysql-57-rhel7:5.7</a:t>
            </a:r>
            <a:endParaRPr dirty="0">
              <a:solidFill>
                <a:schemeClr val="dk1"/>
              </a:solidFill>
            </a:endParaRPr>
          </a:p>
          <a:p>
            <a:pPr marL="0" marR="0" lvl="0" indent="0" algn="l" rtl="0">
              <a:lnSpc>
                <a:spcPct val="115000"/>
              </a:lnSpc>
              <a:spcBef>
                <a:spcPts val="1200"/>
              </a:spcBef>
              <a:spcAft>
                <a:spcPts val="0"/>
              </a:spcAft>
              <a:buNone/>
            </a:pPr>
            <a:r>
              <a:rPr lang="en" b="1" u="sng" dirty="0">
                <a:solidFill>
                  <a:schemeClr val="dk1"/>
                </a:solidFill>
              </a:rPr>
              <a:t>Load image:</a:t>
            </a:r>
            <a:r>
              <a:rPr lang="en" u="sng" dirty="0">
                <a:solidFill>
                  <a:schemeClr val="dk1"/>
                </a:solidFill>
              </a:rPr>
              <a:t> </a:t>
            </a:r>
            <a:endParaRPr lang="en" u="sng" dirty="0" smtClean="0">
              <a:solidFill>
                <a:schemeClr val="dk1"/>
              </a:solidFill>
            </a:endParaRPr>
          </a:p>
          <a:p>
            <a:pPr marL="0" marR="0" lvl="0" indent="0" algn="l" rtl="0">
              <a:lnSpc>
                <a:spcPct val="115000"/>
              </a:lnSpc>
              <a:spcBef>
                <a:spcPts val="1200"/>
              </a:spcBef>
              <a:spcAft>
                <a:spcPts val="1200"/>
              </a:spcAft>
              <a:buNone/>
            </a:pPr>
            <a:r>
              <a:rPr lang="en" dirty="0" smtClean="0">
                <a:solidFill>
                  <a:schemeClr val="dk1"/>
                </a:solidFill>
              </a:rPr>
              <a:t>podman </a:t>
            </a:r>
            <a:r>
              <a:rPr lang="en" dirty="0">
                <a:solidFill>
                  <a:schemeClr val="dk1"/>
                </a:solidFill>
              </a:rPr>
              <a:t>load -i mysql.tar</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Q: Which command is used to delete images?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Deleting Images</a:t>
            </a:r>
            <a:endParaRPr/>
          </a:p>
          <a:p>
            <a:pPr marL="0" lvl="0" indent="0" algn="l" rtl="0">
              <a:spcBef>
                <a:spcPts val="0"/>
              </a:spcBef>
              <a:spcAft>
                <a:spcPts val="0"/>
              </a:spcAft>
              <a:buNone/>
            </a:pPr>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solidFill>
                  <a:schemeClr val="dk1"/>
                </a:solidFill>
              </a:rPr>
              <a:t>An image can be referenced using its name or its ID for removal </a:t>
            </a:r>
            <a:r>
              <a:rPr lang="en" dirty="0" smtClean="0">
                <a:solidFill>
                  <a:schemeClr val="dk1"/>
                </a:solidFill>
              </a:rPr>
              <a:t>purposes.</a:t>
            </a:r>
          </a:p>
          <a:p>
            <a:pPr marL="285750" indent="-285750"/>
            <a:endParaRPr lang="en" dirty="0" smtClean="0">
              <a:solidFill>
                <a:schemeClr val="dk1"/>
              </a:solidFill>
            </a:endParaRPr>
          </a:p>
          <a:p>
            <a:pPr marL="285750" indent="-285750"/>
            <a:r>
              <a:rPr lang="en" dirty="0" smtClean="0">
                <a:solidFill>
                  <a:schemeClr val="dk1"/>
                </a:solidFill>
              </a:rPr>
              <a:t>Podman </a:t>
            </a:r>
            <a:r>
              <a:rPr lang="en" dirty="0">
                <a:solidFill>
                  <a:schemeClr val="dk1"/>
                </a:solidFill>
              </a:rPr>
              <a:t>cannot delete images while containers are using that image. </a:t>
            </a:r>
            <a:endParaRPr lang="en" dirty="0" smtClean="0">
              <a:solidFill>
                <a:schemeClr val="dk1"/>
              </a:solidFill>
            </a:endParaRPr>
          </a:p>
          <a:p>
            <a:pPr marL="285750" indent="-285750"/>
            <a:endParaRPr lang="en" dirty="0" smtClean="0">
              <a:solidFill>
                <a:schemeClr val="dk1"/>
              </a:solidFill>
            </a:endParaRPr>
          </a:p>
          <a:p>
            <a:pPr marL="285750" indent="-285750"/>
            <a:r>
              <a:rPr lang="en" dirty="0" smtClean="0">
                <a:solidFill>
                  <a:schemeClr val="dk1"/>
                </a:solidFill>
              </a:rPr>
              <a:t>You </a:t>
            </a:r>
            <a:r>
              <a:rPr lang="en" dirty="0">
                <a:solidFill>
                  <a:schemeClr val="dk1"/>
                </a:solidFill>
              </a:rPr>
              <a:t>must stop and remove all containers using that image before deleting </a:t>
            </a:r>
            <a:r>
              <a:rPr lang="en" dirty="0" smtClean="0">
                <a:solidFill>
                  <a:schemeClr val="dk1"/>
                </a:solidFill>
              </a:rPr>
              <a:t>it.</a:t>
            </a:r>
          </a:p>
          <a:p>
            <a:pPr marL="285750" indent="-285750"/>
            <a:endParaRPr lang="en" dirty="0" smtClean="0">
              <a:solidFill>
                <a:schemeClr val="dk1"/>
              </a:solidFill>
            </a:endParaRPr>
          </a:p>
          <a:p>
            <a:pPr marL="285750" indent="-285750"/>
            <a:r>
              <a:rPr lang="en" dirty="0" smtClean="0">
                <a:solidFill>
                  <a:schemeClr val="dk1"/>
                </a:solidFill>
              </a:rPr>
              <a:t>Podman </a:t>
            </a:r>
            <a:r>
              <a:rPr lang="en" dirty="0">
                <a:solidFill>
                  <a:schemeClr val="dk1"/>
                </a:solidFill>
              </a:rPr>
              <a:t>keeps any image downloaded in its local storage, even the ones currently unused by any container. However, images can become outdated, and should be subsequently replaced.</a:t>
            </a:r>
            <a:endParaRPr dirty="0">
              <a:solidFill>
                <a:schemeClr val="dk1"/>
              </a:solidFill>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Deleting Images</a:t>
            </a:r>
            <a:endParaRPr/>
          </a:p>
          <a:p>
            <a:pPr marL="0" lvl="0" indent="0" algn="l" rtl="0">
              <a:spcBef>
                <a:spcPts val="0"/>
              </a:spcBef>
              <a:spcAft>
                <a:spcPts val="0"/>
              </a:spcAft>
              <a:buNone/>
            </a:pP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solidFill>
                  <a:schemeClr val="dk1"/>
                </a:solidFill>
              </a:rPr>
              <a:t>The </a:t>
            </a:r>
            <a:r>
              <a:rPr lang="en" b="1" dirty="0">
                <a:solidFill>
                  <a:schemeClr val="dk1"/>
                </a:solidFill>
              </a:rPr>
              <a:t>rmi</a:t>
            </a:r>
            <a:r>
              <a:rPr lang="en" dirty="0">
                <a:solidFill>
                  <a:schemeClr val="dk1"/>
                </a:solidFill>
              </a:rPr>
              <a:t> subcommand has the </a:t>
            </a:r>
            <a:r>
              <a:rPr lang="en" b="1" dirty="0">
                <a:solidFill>
                  <a:schemeClr val="dk1"/>
                </a:solidFill>
              </a:rPr>
              <a:t>--force </a:t>
            </a:r>
            <a:r>
              <a:rPr lang="en" dirty="0">
                <a:solidFill>
                  <a:schemeClr val="dk1"/>
                </a:solidFill>
              </a:rPr>
              <a:t>option. This option forces the removal of an image even if that the image is used by several containers or these containers are running. </a:t>
            </a:r>
            <a:endParaRPr lang="en" dirty="0" smtClean="0">
              <a:solidFill>
                <a:schemeClr val="dk1"/>
              </a:solidFill>
            </a:endParaRPr>
          </a:p>
          <a:p>
            <a:pPr marL="285750" indent="-285750"/>
            <a:r>
              <a:rPr lang="en" dirty="0" smtClean="0">
                <a:solidFill>
                  <a:schemeClr val="dk1"/>
                </a:solidFill>
              </a:rPr>
              <a:t>Podman </a:t>
            </a:r>
            <a:r>
              <a:rPr lang="en" dirty="0">
                <a:solidFill>
                  <a:schemeClr val="dk1"/>
                </a:solidFill>
              </a:rPr>
              <a:t>stops and removes all containers using the forcefully removed image before removing it.</a:t>
            </a:r>
            <a:endParaRPr dirty="0">
              <a:solidFill>
                <a:schemeClr val="dk1"/>
              </a:solidFill>
            </a:endParaRPr>
          </a:p>
          <a:p>
            <a:pPr marL="0" marR="0" lvl="0" indent="0" algn="l" rtl="0">
              <a:lnSpc>
                <a:spcPct val="115000"/>
              </a:lnSpc>
              <a:spcBef>
                <a:spcPts val="1200"/>
              </a:spcBef>
              <a:spcAft>
                <a:spcPts val="0"/>
              </a:spcAft>
              <a:buNone/>
            </a:pPr>
            <a:r>
              <a:rPr lang="en" b="1" dirty="0">
                <a:solidFill>
                  <a:schemeClr val="dk1"/>
                </a:solidFill>
              </a:rPr>
              <a:t>Delete all images: </a:t>
            </a:r>
            <a:r>
              <a:rPr lang="en" b="1" dirty="0" smtClean="0">
                <a:solidFill>
                  <a:schemeClr val="dk1"/>
                </a:solidFill>
              </a:rPr>
              <a:t>podman </a:t>
            </a:r>
            <a:r>
              <a:rPr lang="en" b="1" dirty="0">
                <a:solidFill>
                  <a:schemeClr val="dk1"/>
                </a:solidFill>
              </a:rPr>
              <a:t>rmi -a -f</a:t>
            </a:r>
            <a:endParaRPr b="1" dirty="0">
              <a:solidFill>
                <a:schemeClr val="dk1"/>
              </a:solidFill>
            </a:endParaRPr>
          </a:p>
          <a:p>
            <a:pPr marL="0" marR="0" lvl="0" indent="0" algn="l" rtl="0">
              <a:lnSpc>
                <a:spcPct val="115000"/>
              </a:lnSpc>
              <a:spcBef>
                <a:spcPts val="1200"/>
              </a:spcBef>
              <a:spcAft>
                <a:spcPts val="0"/>
              </a:spcAft>
              <a:buNone/>
            </a:pPr>
            <a:r>
              <a:rPr lang="en" b="1" dirty="0">
                <a:solidFill>
                  <a:schemeClr val="dk1"/>
                </a:solidFill>
              </a:rPr>
              <a:t>Delete one image: </a:t>
            </a:r>
            <a:r>
              <a:rPr lang="en" b="1" dirty="0" smtClean="0">
                <a:solidFill>
                  <a:schemeClr val="dk1"/>
                </a:solidFill>
              </a:rPr>
              <a:t>podman rmi </a:t>
            </a:r>
            <a:r>
              <a:rPr lang="en" b="1" dirty="0">
                <a:solidFill>
                  <a:schemeClr val="dk1"/>
                </a:solidFill>
              </a:rPr>
              <a:t>IMAGE </a:t>
            </a:r>
            <a:endParaRPr b="1"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Modifying Images</a:t>
            </a:r>
            <a:endParaRPr/>
          </a:p>
          <a:p>
            <a:pPr marL="0" lvl="0" indent="0" algn="l" rtl="0">
              <a:spcBef>
                <a:spcPts val="0"/>
              </a:spcBef>
              <a:spcAft>
                <a:spcPts val="0"/>
              </a:spcAft>
              <a:buNone/>
            </a:pPr>
            <a:endParaRPr/>
          </a:p>
        </p:txBody>
      </p:sp>
      <p:sp>
        <p:nvSpPr>
          <p:cNvPr id="148" name="Google Shape;14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solidFill>
                  <a:schemeClr val="dk1"/>
                </a:solidFill>
              </a:rPr>
              <a:t>all container images should be built using a </a:t>
            </a:r>
            <a:r>
              <a:rPr lang="en" b="1" dirty="0">
                <a:solidFill>
                  <a:schemeClr val="dk1"/>
                </a:solidFill>
              </a:rPr>
              <a:t>Dockerfile</a:t>
            </a:r>
            <a:r>
              <a:rPr lang="en" dirty="0">
                <a:solidFill>
                  <a:schemeClr val="dk1"/>
                </a:solidFill>
              </a:rPr>
              <a:t>, in order to create a clean, lightweight set of image layers without log files, temporary files, or other artifacts created by the </a:t>
            </a:r>
            <a:r>
              <a:rPr lang="en" b="1" dirty="0">
                <a:solidFill>
                  <a:schemeClr val="dk1"/>
                </a:solidFill>
              </a:rPr>
              <a:t>container customization.</a:t>
            </a:r>
            <a:endParaRPr b="1" dirty="0">
              <a:solidFill>
                <a:schemeClr val="dk1"/>
              </a:solidFill>
            </a:endParaRPr>
          </a:p>
          <a:p>
            <a:pPr marL="285750" indent="-285750">
              <a:spcBef>
                <a:spcPts val="1200"/>
              </a:spcBef>
            </a:pPr>
            <a:r>
              <a:rPr lang="en" dirty="0">
                <a:solidFill>
                  <a:schemeClr val="dk1"/>
                </a:solidFill>
              </a:rPr>
              <a:t>As an alternative approach to creating new images  ---&gt; </a:t>
            </a:r>
            <a:r>
              <a:rPr lang="en" b="1" dirty="0">
                <a:solidFill>
                  <a:schemeClr val="dk1"/>
                </a:solidFill>
              </a:rPr>
              <a:t> change a running container in place and save its layers to create a new container image.</a:t>
            </a:r>
            <a:endParaRPr b="1" dirty="0">
              <a:solidFill>
                <a:schemeClr val="dk1"/>
              </a:solidFill>
            </a:endParaRPr>
          </a:p>
          <a:p>
            <a:pPr marL="285750" indent="-285750">
              <a:spcBef>
                <a:spcPts val="1200"/>
              </a:spcBef>
            </a:pPr>
            <a:r>
              <a:rPr lang="en" dirty="0">
                <a:solidFill>
                  <a:schemeClr val="dk1"/>
                </a:solidFill>
              </a:rPr>
              <a:t>The podman </a:t>
            </a:r>
            <a:r>
              <a:rPr lang="en" b="1" dirty="0">
                <a:solidFill>
                  <a:schemeClr val="dk1"/>
                </a:solidFill>
              </a:rPr>
              <a:t>commit</a:t>
            </a:r>
            <a:r>
              <a:rPr lang="en" dirty="0">
                <a:solidFill>
                  <a:schemeClr val="dk1"/>
                </a:solidFill>
              </a:rPr>
              <a:t> command provides this feature.</a:t>
            </a: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1200"/>
              </a:spcAft>
              <a:buNone/>
            </a:pPr>
            <a:endParaRPr b="1"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Podman</a:t>
            </a:r>
            <a:r>
              <a:rPr lang="en-US" dirty="0" smtClean="0"/>
              <a:t> commit</a:t>
            </a:r>
            <a:endParaRPr lang="en-US" dirty="0"/>
          </a:p>
        </p:txBody>
      </p:sp>
      <p:pic>
        <p:nvPicPr>
          <p:cNvPr id="4" name="Picture 3"/>
          <p:cNvPicPr>
            <a:picLocks noChangeAspect="1"/>
          </p:cNvPicPr>
          <p:nvPr/>
        </p:nvPicPr>
        <p:blipFill>
          <a:blip r:embed="rId2"/>
          <a:stretch>
            <a:fillRect/>
          </a:stretch>
        </p:blipFill>
        <p:spPr>
          <a:xfrm>
            <a:off x="540327" y="1302327"/>
            <a:ext cx="4438650" cy="495300"/>
          </a:xfrm>
          <a:prstGeom prst="rect">
            <a:avLst/>
          </a:prstGeom>
        </p:spPr>
      </p:pic>
      <p:pic>
        <p:nvPicPr>
          <p:cNvPr id="5" name="Picture 4"/>
          <p:cNvPicPr>
            <a:picLocks noChangeAspect="1"/>
          </p:cNvPicPr>
          <p:nvPr/>
        </p:nvPicPr>
        <p:blipFill>
          <a:blip r:embed="rId3"/>
          <a:stretch>
            <a:fillRect/>
          </a:stretch>
        </p:blipFill>
        <p:spPr>
          <a:xfrm>
            <a:off x="491836" y="1856509"/>
            <a:ext cx="7353300" cy="1876425"/>
          </a:xfrm>
          <a:prstGeom prst="rect">
            <a:avLst/>
          </a:prstGeom>
        </p:spPr>
      </p:pic>
      <p:pic>
        <p:nvPicPr>
          <p:cNvPr id="6" name="Picture 5"/>
          <p:cNvPicPr>
            <a:picLocks noChangeAspect="1"/>
          </p:cNvPicPr>
          <p:nvPr/>
        </p:nvPicPr>
        <p:blipFill>
          <a:blip r:embed="rId4"/>
          <a:stretch>
            <a:fillRect/>
          </a:stretch>
        </p:blipFill>
        <p:spPr>
          <a:xfrm>
            <a:off x="256309" y="3903995"/>
            <a:ext cx="8522947" cy="493819"/>
          </a:xfrm>
          <a:prstGeom prst="rect">
            <a:avLst/>
          </a:prstGeom>
        </p:spPr>
      </p:pic>
    </p:spTree>
    <p:extLst>
      <p:ext uri="{BB962C8B-B14F-4D97-AF65-F5344CB8AC3E}">
        <p14:creationId xmlns:p14="http://schemas.microsoft.com/office/powerpoint/2010/main" val="3008064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 subcommand</a:t>
            </a:r>
            <a:endParaRPr lang="en-US" dirty="0"/>
          </a:p>
        </p:txBody>
      </p:sp>
      <p:sp>
        <p:nvSpPr>
          <p:cNvPr id="3" name="Text Placeholder 2"/>
          <p:cNvSpPr>
            <a:spLocks noGrp="1"/>
          </p:cNvSpPr>
          <p:nvPr>
            <p:ph type="body" idx="1"/>
          </p:nvPr>
        </p:nvSpPr>
        <p:spPr/>
        <p:txBody>
          <a:bodyPr/>
          <a:lstStyle/>
          <a:p>
            <a:r>
              <a:rPr lang="en-US" dirty="0"/>
              <a:t>To identify which files were changed, created, or deleted since the container was started, use the diff subcommand. </a:t>
            </a:r>
            <a:endParaRPr lang="en-US" dirty="0" smtClean="0"/>
          </a:p>
          <a:p>
            <a:r>
              <a:rPr lang="en-US" dirty="0" smtClean="0"/>
              <a:t>This </a:t>
            </a:r>
            <a:r>
              <a:rPr lang="en-US" dirty="0"/>
              <a:t>subcommand only requires the container name or container </a:t>
            </a:r>
            <a:r>
              <a:rPr lang="en-US" dirty="0" smtClean="0"/>
              <a:t>ID.</a:t>
            </a:r>
          </a:p>
          <a:p>
            <a:endParaRPr lang="en-US" dirty="0"/>
          </a:p>
        </p:txBody>
      </p:sp>
      <p:pic>
        <p:nvPicPr>
          <p:cNvPr id="6" name="Picture 5"/>
          <p:cNvPicPr>
            <a:picLocks noChangeAspect="1"/>
          </p:cNvPicPr>
          <p:nvPr/>
        </p:nvPicPr>
        <p:blipFill>
          <a:blip r:embed="rId2"/>
          <a:stretch>
            <a:fillRect/>
          </a:stretch>
        </p:blipFill>
        <p:spPr>
          <a:xfrm>
            <a:off x="839498" y="2491653"/>
            <a:ext cx="4181475" cy="1628775"/>
          </a:xfrm>
          <a:prstGeom prst="rect">
            <a:avLst/>
          </a:prstGeom>
        </p:spPr>
      </p:pic>
    </p:spTree>
    <p:extLst>
      <p:ext uri="{BB962C8B-B14F-4D97-AF65-F5344CB8AC3E}">
        <p14:creationId xmlns:p14="http://schemas.microsoft.com/office/powerpoint/2010/main" val="282090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Guided Exercise: Creating a Custom Apache Container Image</a:t>
            </a:r>
            <a:br>
              <a:rPr lang="en-US" dirty="0"/>
            </a:br>
            <a:r>
              <a:rPr lang="en-US" dirty="0"/>
              <a:t/>
            </a:r>
            <a:br>
              <a:rPr lang="en-US" dirty="0"/>
            </a:br>
            <a:endParaRPr lang="en-US" dirty="0"/>
          </a:p>
        </p:txBody>
      </p:sp>
      <p:sp>
        <p:nvSpPr>
          <p:cNvPr id="3" name="Text Placeholder 2"/>
          <p:cNvSpPr>
            <a:spLocks noGrp="1"/>
          </p:cNvSpPr>
          <p:nvPr>
            <p:ph type="body" idx="1"/>
          </p:nvPr>
        </p:nvSpPr>
        <p:spPr>
          <a:xfrm>
            <a:off x="311700" y="1427018"/>
            <a:ext cx="8520600" cy="3155712"/>
          </a:xfrm>
        </p:spPr>
        <p:txBody>
          <a:bodyPr/>
          <a:lstStyle/>
          <a:p>
            <a:r>
              <a:rPr lang="en-US" dirty="0">
                <a:hlinkClick r:id="rId2"/>
              </a:rPr>
              <a:t>https://</a:t>
            </a:r>
            <a:r>
              <a:rPr lang="en-US" dirty="0" smtClean="0">
                <a:hlinkClick r:id="rId2"/>
              </a:rPr>
              <a:t>rha.ole.redhat.com/rha/app/courses/do180-4.10/52f11f0e-a277-4441-9d11-e3d56d7defca/pages/ch04s04</a:t>
            </a:r>
            <a:endParaRPr lang="en-US" dirty="0" smtClean="0"/>
          </a:p>
          <a:p>
            <a:endParaRPr lang="en-US" dirty="0"/>
          </a:p>
        </p:txBody>
      </p:sp>
      <p:sp>
        <p:nvSpPr>
          <p:cNvPr id="4" name="Rectangle 1"/>
          <p:cNvSpPr>
            <a:spLocks noChangeArrowheads="1"/>
          </p:cNvSpPr>
          <p:nvPr/>
        </p:nvSpPr>
        <p:spPr bwMode="auto">
          <a:xfrm>
            <a:off x="311699" y="2720742"/>
            <a:ext cx="5791227"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SFMono-Regular"/>
              </a:rPr>
              <a:t>[</a:t>
            </a:r>
            <a:r>
              <a:rPr kumimoji="0" lang="en-US" altLang="en-US" sz="1600" b="1" i="0" u="none" strike="noStrike" cap="none" normalizeH="0" baseline="0" dirty="0" err="1" smtClean="0">
                <a:ln>
                  <a:noFill/>
                </a:ln>
                <a:solidFill>
                  <a:srgbClr val="333333"/>
                </a:solidFill>
                <a:effectLst/>
                <a:latin typeface="SFMono-Regular"/>
              </a:rPr>
              <a:t>student@workstation</a:t>
            </a:r>
            <a:r>
              <a:rPr kumimoji="0" lang="en-US" altLang="en-US" sz="1600" b="1" i="0" u="none" strike="noStrike" cap="none" normalizeH="0" baseline="0" dirty="0" smtClean="0">
                <a:ln>
                  <a:noFill/>
                </a:ln>
                <a:solidFill>
                  <a:srgbClr val="333333"/>
                </a:solidFill>
                <a:effectLst/>
                <a:latin typeface="SFMono-Regular"/>
              </a:rPr>
              <a:t> ~]$ lab image-operations start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724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US" dirty="0" smtClean="0"/>
              <a:t>Chapter 4: </a:t>
            </a:r>
            <a:r>
              <a:rPr lang="en-US" dirty="0"/>
              <a:t>Managing Container Images</a:t>
            </a:r>
            <a:br>
              <a:rPr lang="en-US" dirty="0"/>
            </a:b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a:solidFill>
                  <a:schemeClr val="dk1"/>
                </a:solidFill>
              </a:rPr>
              <a:t>What is Image registries?</a:t>
            </a:r>
            <a:endParaRPr>
              <a:solidFill>
                <a:schemeClr val="dk1"/>
              </a:solidFill>
            </a:endParaRPr>
          </a:p>
          <a:p>
            <a:pPr marL="0" marR="0" lvl="0" indent="0" algn="l" rtl="0">
              <a:lnSpc>
                <a:spcPct val="115000"/>
              </a:lnSpc>
              <a:spcBef>
                <a:spcPts val="1200"/>
              </a:spcBef>
              <a:spcAft>
                <a:spcPts val="0"/>
              </a:spcAft>
              <a:buNone/>
            </a:pPr>
            <a:r>
              <a:rPr lang="en">
                <a:solidFill>
                  <a:schemeClr val="dk1"/>
                </a:solidFill>
              </a:rPr>
              <a:t>Public registries vs private registries?</a:t>
            </a:r>
            <a:endParaRPr>
              <a:solidFill>
                <a:schemeClr val="dk1"/>
              </a:solidFill>
            </a:endParaRPr>
          </a:p>
          <a:p>
            <a:pPr marL="0" marR="0" lvl="0" indent="0" algn="l" rtl="0">
              <a:lnSpc>
                <a:spcPct val="115000"/>
              </a:lnSpc>
              <a:spcBef>
                <a:spcPts val="1200"/>
              </a:spcBef>
              <a:spcAft>
                <a:spcPts val="0"/>
              </a:spcAft>
              <a:buNone/>
            </a:pPr>
            <a:r>
              <a:rPr lang="en">
                <a:solidFill>
                  <a:schemeClr val="dk1"/>
                </a:solidFill>
              </a:rPr>
              <a:t>Give examples for public registries?</a:t>
            </a:r>
            <a:endParaRPr>
              <a:solidFill>
                <a:schemeClr val="dk1"/>
              </a:solidFill>
            </a:endParaRPr>
          </a:p>
          <a:p>
            <a:pPr marL="0" marR="0" lvl="0" indent="0" algn="l" rtl="0">
              <a:lnSpc>
                <a:spcPct val="115000"/>
              </a:lnSpc>
              <a:spcBef>
                <a:spcPts val="1200"/>
              </a:spcBef>
              <a:spcAft>
                <a:spcPts val="0"/>
              </a:spcAft>
              <a:buNone/>
            </a:pPr>
            <a:r>
              <a:rPr lang="en">
                <a:solidFill>
                  <a:schemeClr val="dk1"/>
                </a:solidFill>
              </a:rPr>
              <a:t>Which commands used to search in registries?</a:t>
            </a:r>
            <a:endParaRPr>
              <a:solidFill>
                <a:schemeClr val="dk1"/>
              </a:solidFill>
            </a:endParaRPr>
          </a:p>
          <a:p>
            <a:pPr marL="0" lvl="0" indent="0" algn="l" rtl="0">
              <a:spcBef>
                <a:spcPts val="1200"/>
              </a:spcBef>
              <a:spcAft>
                <a:spcPts val="1200"/>
              </a:spcAft>
              <a:buNone/>
            </a:pP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 Managing Images</a:t>
            </a:r>
            <a:br>
              <a:rPr lang="en-US" dirty="0"/>
            </a:br>
            <a:endParaRPr lang="en-US" dirty="0"/>
          </a:p>
        </p:txBody>
      </p:sp>
      <p:sp>
        <p:nvSpPr>
          <p:cNvPr id="3" name="Text Placeholder 2"/>
          <p:cNvSpPr>
            <a:spLocks noGrp="1"/>
          </p:cNvSpPr>
          <p:nvPr>
            <p:ph type="body" idx="1"/>
          </p:nvPr>
        </p:nvSpPr>
        <p:spPr/>
        <p:txBody>
          <a:bodyPr/>
          <a:lstStyle/>
          <a:p>
            <a:r>
              <a:rPr lang="en-US" dirty="0" smtClean="0">
                <a:hlinkClick r:id="rId2"/>
              </a:rPr>
              <a:t>https</a:t>
            </a:r>
            <a:r>
              <a:rPr lang="en-US" dirty="0">
                <a:hlinkClick r:id="rId2"/>
              </a:rPr>
              <a:t>://</a:t>
            </a:r>
            <a:r>
              <a:rPr lang="en-US" dirty="0" smtClean="0">
                <a:hlinkClick r:id="rId2"/>
              </a:rPr>
              <a:t>rha.ole.redhat.com/rha/app/courses/do180-4.10/52f11f0e-a277-4441-9d11-e3d56d7defca/pages/ch04s05</a:t>
            </a:r>
            <a:endParaRPr lang="en-US" dirty="0" smtClean="0"/>
          </a:p>
          <a:p>
            <a:endParaRPr lang="en-US" dirty="0"/>
          </a:p>
        </p:txBody>
      </p:sp>
      <p:sp>
        <p:nvSpPr>
          <p:cNvPr id="4" name="Rectangle 1"/>
          <p:cNvSpPr>
            <a:spLocks noChangeArrowheads="1"/>
          </p:cNvSpPr>
          <p:nvPr/>
        </p:nvSpPr>
        <p:spPr bwMode="auto">
          <a:xfrm>
            <a:off x="879763" y="2145779"/>
            <a:ext cx="4911437"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SFMono-Regular"/>
              </a:rPr>
              <a:t>[</a:t>
            </a:r>
            <a:r>
              <a:rPr kumimoji="0" lang="en-US" altLang="en-US" sz="1600" b="1" i="0" u="none" strike="noStrike" cap="none" normalizeH="0" baseline="0" dirty="0" err="1" smtClean="0">
                <a:ln>
                  <a:noFill/>
                </a:ln>
                <a:solidFill>
                  <a:srgbClr val="333333"/>
                </a:solidFill>
                <a:effectLst/>
                <a:latin typeface="SFMono-Regular"/>
              </a:rPr>
              <a:t>student@workstation</a:t>
            </a:r>
            <a:r>
              <a:rPr kumimoji="0" lang="en-US" altLang="en-US" sz="1600" b="1" i="0" u="none" strike="noStrike" cap="none" normalizeH="0" baseline="0" dirty="0" smtClean="0">
                <a:ln>
                  <a:noFill/>
                </a:ln>
                <a:solidFill>
                  <a:srgbClr val="333333"/>
                </a:solidFill>
                <a:effectLst/>
                <a:latin typeface="SFMono-Regular"/>
              </a:rPr>
              <a:t> ~]$ lab image-review start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811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5: </a:t>
            </a:r>
            <a:r>
              <a:rPr lang="en-US" dirty="0"/>
              <a:t>Creating Custom Container Images</a:t>
            </a:r>
            <a:br>
              <a:rPr lang="en-US" dirty="0"/>
            </a:br>
            <a:endParaRPr lang="en-US" dirty="0"/>
          </a:p>
        </p:txBody>
      </p:sp>
      <p:sp>
        <p:nvSpPr>
          <p:cNvPr id="3" name="Text Placeholder 2"/>
          <p:cNvSpPr>
            <a:spLocks noGrp="1"/>
          </p:cNvSpPr>
          <p:nvPr>
            <p:ph type="body" idx="1"/>
          </p:nvPr>
        </p:nvSpPr>
        <p:spPr/>
        <p:txBody>
          <a:bodyPr/>
          <a:lstStyle/>
          <a:p>
            <a:r>
              <a:rPr lang="en-US" dirty="0"/>
              <a:t>Designing Custom Container Images</a:t>
            </a:r>
          </a:p>
          <a:p>
            <a:r>
              <a:rPr lang="en-US" dirty="0" smtClean="0"/>
              <a:t>Building </a:t>
            </a:r>
            <a:r>
              <a:rPr lang="en-US" dirty="0"/>
              <a:t>Custom Container Images with </a:t>
            </a:r>
            <a:r>
              <a:rPr lang="en-US" dirty="0" err="1"/>
              <a:t>Containerfiles</a:t>
            </a:r>
            <a:endParaRPr lang="en-US" dirty="0"/>
          </a:p>
        </p:txBody>
      </p:sp>
    </p:spTree>
    <p:extLst>
      <p:ext uri="{BB962C8B-B14F-4D97-AF65-F5344CB8AC3E}">
        <p14:creationId xmlns:p14="http://schemas.microsoft.com/office/powerpoint/2010/main" val="157467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 dirty="0" smtClean="0"/>
              <a:t>Dockerfile / </a:t>
            </a:r>
            <a:r>
              <a:rPr lang="en-US" dirty="0" err="1"/>
              <a:t>Containerfile</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 Dockerfile is used to create a custom Docker image,  in other words to define your custom environment  to be used in a Docker container.</a:t>
            </a: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1200"/>
              </a:spcAft>
              <a:buNone/>
            </a:pPr>
            <a:r>
              <a:rPr lang="en" dirty="0">
                <a:solidFill>
                  <a:schemeClr val="dk1"/>
                </a:solidFill>
              </a:rPr>
              <a:t>The Dockerfile contains a list of instructions that Docker will execute when you issue the docker build command</a:t>
            </a:r>
            <a:endParaRPr dirty="0">
              <a:solidFill>
                <a:schemeClr val="dk1"/>
              </a:solidFill>
            </a:endParaRPr>
          </a:p>
        </p:txBody>
      </p:sp>
    </p:spTree>
    <p:extLst>
      <p:ext uri="{BB962C8B-B14F-4D97-AF65-F5344CB8AC3E}">
        <p14:creationId xmlns:p14="http://schemas.microsoft.com/office/powerpoint/2010/main" val="153260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 create a </a:t>
            </a:r>
            <a:r>
              <a:rPr lang="en" dirty="0" smtClean="0"/>
              <a:t>custom </a:t>
            </a:r>
            <a:r>
              <a:rPr lang="en-US" dirty="0" smtClean="0"/>
              <a:t>image</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chemeClr val="dk1"/>
              </a:buClr>
              <a:buSzPts val="1800"/>
              <a:buFont typeface="+mj-lt"/>
              <a:buAutoNum type="arabicPeriod"/>
            </a:pPr>
            <a:r>
              <a:rPr lang="en" dirty="0">
                <a:solidFill>
                  <a:schemeClr val="dk1"/>
                </a:solidFill>
              </a:rPr>
              <a:t>Create a working directory</a:t>
            </a:r>
            <a:endParaRPr dirty="0">
              <a:solidFill>
                <a:schemeClr val="dk1"/>
              </a:solidFill>
            </a:endParaRPr>
          </a:p>
          <a:p>
            <a:pPr marL="457200" marR="0" lvl="0" indent="-342900" algn="l" rtl="0">
              <a:lnSpc>
                <a:spcPct val="115000"/>
              </a:lnSpc>
              <a:spcBef>
                <a:spcPts val="0"/>
              </a:spcBef>
              <a:spcAft>
                <a:spcPts val="0"/>
              </a:spcAft>
              <a:buClr>
                <a:schemeClr val="dk1"/>
              </a:buClr>
              <a:buSzPts val="1800"/>
              <a:buFont typeface="+mj-lt"/>
              <a:buAutoNum type="arabicPeriod"/>
            </a:pPr>
            <a:r>
              <a:rPr lang="en" dirty="0">
                <a:solidFill>
                  <a:schemeClr val="dk1"/>
                </a:solidFill>
              </a:rPr>
              <a:t>Write the Dockerfile</a:t>
            </a:r>
            <a:endParaRPr dirty="0">
              <a:solidFill>
                <a:schemeClr val="dk1"/>
              </a:solidFill>
            </a:endParaRPr>
          </a:p>
          <a:p>
            <a:pPr marL="457200" marR="0" lvl="0" indent="-342900" algn="l" rtl="0">
              <a:lnSpc>
                <a:spcPct val="115000"/>
              </a:lnSpc>
              <a:spcBef>
                <a:spcPts val="0"/>
              </a:spcBef>
              <a:spcAft>
                <a:spcPts val="0"/>
              </a:spcAft>
              <a:buClr>
                <a:schemeClr val="dk1"/>
              </a:buClr>
              <a:buSzPts val="1800"/>
              <a:buFont typeface="+mj-lt"/>
              <a:buAutoNum type="arabicPeriod"/>
            </a:pPr>
            <a:r>
              <a:rPr lang="en" dirty="0">
                <a:solidFill>
                  <a:schemeClr val="dk1"/>
                </a:solidFill>
              </a:rPr>
              <a:t>Build the image with Podman</a:t>
            </a:r>
            <a:endParaRPr dirty="0">
              <a:solidFill>
                <a:schemeClr val="dk1"/>
              </a:solidFill>
            </a:endParaRPr>
          </a:p>
          <a:p>
            <a:pPr marL="0" marR="0" lvl="0" indent="0" algn="l" rtl="0">
              <a:lnSpc>
                <a:spcPct val="115000"/>
              </a:lnSpc>
              <a:spcBef>
                <a:spcPts val="1200"/>
              </a:spcBef>
              <a:spcAft>
                <a:spcPts val="0"/>
              </a:spcAft>
              <a:buNone/>
            </a:pPr>
            <a:r>
              <a:rPr lang="en" dirty="0">
                <a:solidFill>
                  <a:schemeClr val="dk1"/>
                </a:solidFill>
              </a:rPr>
              <a:t>Create a text file with name </a:t>
            </a:r>
            <a:r>
              <a:rPr lang="en" b="1" dirty="0" smtClean="0">
                <a:solidFill>
                  <a:schemeClr val="dk1"/>
                </a:solidFill>
              </a:rPr>
              <a:t>Dockerfile </a:t>
            </a:r>
            <a:r>
              <a:rPr lang="en" dirty="0" smtClean="0">
                <a:solidFill>
                  <a:schemeClr val="dk1"/>
                </a:solidFill>
              </a:rPr>
              <a:t>or</a:t>
            </a:r>
            <a:r>
              <a:rPr lang="en" b="1" dirty="0" smtClean="0">
                <a:solidFill>
                  <a:schemeClr val="dk1"/>
                </a:solidFill>
              </a:rPr>
              <a:t> Containerfile</a:t>
            </a:r>
            <a:r>
              <a:rPr lang="en" dirty="0" smtClean="0">
                <a:solidFill>
                  <a:schemeClr val="dk1"/>
                </a:solidFill>
              </a:rPr>
              <a:t> </a:t>
            </a:r>
            <a:r>
              <a:rPr lang="en" dirty="0">
                <a:solidFill>
                  <a:schemeClr val="dk1"/>
                </a:solidFill>
              </a:rPr>
              <a:t>with no extension </a:t>
            </a:r>
            <a:endParaRPr dirty="0">
              <a:solidFill>
                <a:schemeClr val="dk1"/>
              </a:solidFill>
            </a:endParaRPr>
          </a:p>
          <a:p>
            <a:pPr marL="0" marR="0" lvl="0" indent="0" algn="l" rtl="0">
              <a:lnSpc>
                <a:spcPct val="115000"/>
              </a:lnSpc>
              <a:spcBef>
                <a:spcPts val="1200"/>
              </a:spcBef>
              <a:spcAft>
                <a:spcPts val="0"/>
              </a:spcAft>
              <a:buNone/>
            </a:pPr>
            <a:r>
              <a:rPr lang="en" dirty="0">
                <a:solidFill>
                  <a:schemeClr val="dk1"/>
                </a:solidFill>
              </a:rPr>
              <a:t>Write the commands that are required to build the image, follow the syntax</a:t>
            </a:r>
            <a:endParaRPr dirty="0">
              <a:solidFill>
                <a:schemeClr val="dk1"/>
              </a:solidFill>
            </a:endParaRPr>
          </a:p>
          <a:p>
            <a:pPr marL="0" marR="0" lvl="0" indent="0" algn="l" rtl="0">
              <a:lnSpc>
                <a:spcPct val="115000"/>
              </a:lnSpc>
              <a:spcBef>
                <a:spcPts val="1200"/>
              </a:spcBef>
              <a:spcAft>
                <a:spcPts val="1200"/>
              </a:spcAft>
              <a:buNone/>
            </a:pPr>
            <a:endParaRPr dirty="0">
              <a:solidFill>
                <a:schemeClr val="dk1"/>
              </a:solidFill>
            </a:endParaRPr>
          </a:p>
        </p:txBody>
      </p:sp>
      <p:pic>
        <p:nvPicPr>
          <p:cNvPr id="2" name="Picture 1"/>
          <p:cNvPicPr>
            <a:picLocks noChangeAspect="1"/>
          </p:cNvPicPr>
          <p:nvPr/>
        </p:nvPicPr>
        <p:blipFill>
          <a:blip r:embed="rId3"/>
          <a:stretch>
            <a:fillRect/>
          </a:stretch>
        </p:blipFill>
        <p:spPr>
          <a:xfrm>
            <a:off x="530802" y="3330719"/>
            <a:ext cx="2305050" cy="657225"/>
          </a:xfrm>
          <a:prstGeom prst="rect">
            <a:avLst/>
          </a:prstGeom>
        </p:spPr>
      </p:pic>
    </p:spTree>
    <p:extLst>
      <p:ext uri="{BB962C8B-B14F-4D97-AF65-F5344CB8AC3E}">
        <p14:creationId xmlns:p14="http://schemas.microsoft.com/office/powerpoint/2010/main" val="1964233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285750" indent="-285750"/>
            <a:r>
              <a:rPr lang="en" dirty="0">
                <a:solidFill>
                  <a:srgbClr val="212529"/>
                </a:solidFill>
                <a:highlight>
                  <a:srgbClr val="FFFFFF"/>
                </a:highlight>
              </a:rPr>
              <a:t>Each Dockerfile instruction runs in an </a:t>
            </a:r>
            <a:endParaRPr dirty="0">
              <a:solidFill>
                <a:srgbClr val="212529"/>
              </a:solidFill>
              <a:highlight>
                <a:srgbClr val="FFFFFF"/>
              </a:highlight>
            </a:endParaRPr>
          </a:p>
          <a:p>
            <a:pPr marL="0" lvl="0" indent="0" algn="l" rtl="0">
              <a:spcBef>
                <a:spcPts val="1200"/>
              </a:spcBef>
              <a:spcAft>
                <a:spcPts val="0"/>
              </a:spcAft>
              <a:buNone/>
            </a:pPr>
            <a:r>
              <a:rPr lang="en" dirty="0">
                <a:solidFill>
                  <a:srgbClr val="212529"/>
                </a:solidFill>
                <a:highlight>
                  <a:srgbClr val="FFFFFF"/>
                </a:highlight>
              </a:rPr>
              <a:t>independent container using an </a:t>
            </a:r>
            <a:endParaRPr dirty="0">
              <a:solidFill>
                <a:srgbClr val="212529"/>
              </a:solidFill>
              <a:highlight>
                <a:srgbClr val="FFFFFF"/>
              </a:highlight>
            </a:endParaRPr>
          </a:p>
          <a:p>
            <a:pPr marL="0" lvl="0" indent="0" algn="l" rtl="0">
              <a:spcBef>
                <a:spcPts val="1200"/>
              </a:spcBef>
              <a:spcAft>
                <a:spcPts val="0"/>
              </a:spcAft>
              <a:buNone/>
            </a:pPr>
            <a:r>
              <a:rPr lang="en" dirty="0">
                <a:solidFill>
                  <a:srgbClr val="212529"/>
                </a:solidFill>
                <a:highlight>
                  <a:srgbClr val="FFFFFF"/>
                </a:highlight>
              </a:rPr>
              <a:t>intermediate image built from every </a:t>
            </a:r>
            <a:endParaRPr dirty="0">
              <a:solidFill>
                <a:srgbClr val="212529"/>
              </a:solidFill>
              <a:highlight>
                <a:srgbClr val="FFFFFF"/>
              </a:highlight>
            </a:endParaRPr>
          </a:p>
          <a:p>
            <a:pPr marL="0" lvl="0" indent="0" algn="l" rtl="0">
              <a:spcBef>
                <a:spcPts val="1200"/>
              </a:spcBef>
              <a:spcAft>
                <a:spcPts val="0"/>
              </a:spcAft>
              <a:buNone/>
            </a:pPr>
            <a:r>
              <a:rPr lang="en" dirty="0">
                <a:solidFill>
                  <a:srgbClr val="212529"/>
                </a:solidFill>
                <a:highlight>
                  <a:srgbClr val="FFFFFF"/>
                </a:highlight>
              </a:rPr>
              <a:t>previous command. This means each</a:t>
            </a:r>
            <a:endParaRPr dirty="0">
              <a:solidFill>
                <a:srgbClr val="212529"/>
              </a:solidFill>
              <a:highlight>
                <a:srgbClr val="FFFFFF"/>
              </a:highlight>
            </a:endParaRPr>
          </a:p>
          <a:p>
            <a:pPr marL="0" lvl="0" indent="0" algn="l" rtl="0">
              <a:spcBef>
                <a:spcPts val="1200"/>
              </a:spcBef>
              <a:spcAft>
                <a:spcPts val="0"/>
              </a:spcAft>
              <a:buNone/>
            </a:pPr>
            <a:r>
              <a:rPr lang="en" dirty="0">
                <a:solidFill>
                  <a:srgbClr val="212529"/>
                </a:solidFill>
                <a:highlight>
                  <a:srgbClr val="FFFFFF"/>
                </a:highlight>
              </a:rPr>
              <a:t> instruction is independent from other </a:t>
            </a:r>
            <a:endParaRPr dirty="0">
              <a:solidFill>
                <a:srgbClr val="212529"/>
              </a:solidFill>
              <a:highlight>
                <a:srgbClr val="FFFFFF"/>
              </a:highlight>
            </a:endParaRPr>
          </a:p>
          <a:p>
            <a:pPr marL="0" lvl="0" indent="0" algn="l" rtl="0">
              <a:spcBef>
                <a:spcPts val="1200"/>
              </a:spcBef>
              <a:spcAft>
                <a:spcPts val="1200"/>
              </a:spcAft>
              <a:buNone/>
            </a:pPr>
            <a:r>
              <a:rPr lang="en" dirty="0">
                <a:solidFill>
                  <a:srgbClr val="212529"/>
                </a:solidFill>
                <a:highlight>
                  <a:srgbClr val="FFFFFF"/>
                </a:highlight>
              </a:rPr>
              <a:t>instructions in the </a:t>
            </a:r>
            <a:r>
              <a:rPr lang="en" dirty="0" smtClean="0">
                <a:solidFill>
                  <a:srgbClr val="212529"/>
                </a:solidFill>
                <a:highlight>
                  <a:srgbClr val="FFFFFF"/>
                </a:highlight>
              </a:rPr>
              <a:t>Dockerfile.</a:t>
            </a:r>
          </a:p>
          <a:p>
            <a:pPr marL="0" lvl="0" indent="0" algn="l" rtl="0">
              <a:spcBef>
                <a:spcPts val="1200"/>
              </a:spcBef>
              <a:spcAft>
                <a:spcPts val="1200"/>
              </a:spcAft>
              <a:buNone/>
            </a:pPr>
            <a:r>
              <a:rPr lang="en" sz="2400" b="1" smtClean="0">
                <a:solidFill>
                  <a:srgbClr val="212529"/>
                </a:solidFill>
                <a:highlight>
                  <a:srgbClr val="FFFFFF"/>
                </a:highlight>
              </a:rPr>
              <a:t>Podman build </a:t>
            </a:r>
            <a:endParaRPr sz="2400" b="1" dirty="0"/>
          </a:p>
        </p:txBody>
      </p:sp>
      <p:pic>
        <p:nvPicPr>
          <p:cNvPr id="74" name="Google Shape;74;p16"/>
          <p:cNvPicPr preferRelativeResize="0"/>
          <p:nvPr/>
        </p:nvPicPr>
        <p:blipFill>
          <a:blip r:embed="rId3">
            <a:alphaModFix/>
          </a:blip>
          <a:stretch>
            <a:fillRect/>
          </a:stretch>
        </p:blipFill>
        <p:spPr>
          <a:xfrm>
            <a:off x="4416675" y="1152468"/>
            <a:ext cx="5298825" cy="2649425"/>
          </a:xfrm>
          <a:prstGeom prst="rect">
            <a:avLst/>
          </a:prstGeom>
          <a:noFill/>
          <a:ln>
            <a:noFill/>
          </a:ln>
        </p:spPr>
      </p:pic>
    </p:spTree>
    <p:extLst>
      <p:ext uri="{BB962C8B-B14F-4D97-AF65-F5344CB8AC3E}">
        <p14:creationId xmlns:p14="http://schemas.microsoft.com/office/powerpoint/2010/main" val="794324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file</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1" name="Google Shape;81;p17"/>
          <p:cNvPicPr preferRelativeResize="0"/>
          <p:nvPr/>
        </p:nvPicPr>
        <p:blipFill>
          <a:blip r:embed="rId3">
            <a:alphaModFix/>
          </a:blip>
          <a:stretch>
            <a:fillRect/>
          </a:stretch>
        </p:blipFill>
        <p:spPr>
          <a:xfrm>
            <a:off x="311693" y="1270882"/>
            <a:ext cx="7284500" cy="3533200"/>
          </a:xfrm>
          <a:prstGeom prst="rect">
            <a:avLst/>
          </a:prstGeom>
          <a:noFill/>
          <a:ln>
            <a:noFill/>
          </a:ln>
        </p:spPr>
      </p:pic>
    </p:spTree>
    <p:extLst>
      <p:ext uri="{BB962C8B-B14F-4D97-AF65-F5344CB8AC3E}">
        <p14:creationId xmlns:p14="http://schemas.microsoft.com/office/powerpoint/2010/main" val="868563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Contents of a </a:t>
            </a:r>
            <a:r>
              <a:rPr lang="en-US" dirty="0" err="1" smtClean="0"/>
              <a:t>containerfile</a:t>
            </a:r>
            <a:endParaRPr dirty="0"/>
          </a:p>
        </p:txBody>
      </p:sp>
      <p:sp>
        <p:nvSpPr>
          <p:cNvPr id="87" name="Google Shape;87;p18"/>
          <p:cNvSpPr txBox="1">
            <a:spLocks noGrp="1"/>
          </p:cNvSpPr>
          <p:nvPr>
            <p:ph type="body" idx="1"/>
          </p:nvPr>
        </p:nvSpPr>
        <p:spPr>
          <a:xfrm>
            <a:off x="311700" y="1152474"/>
            <a:ext cx="8520600" cy="3743375"/>
          </a:xfrm>
          <a:prstGeom prst="rect">
            <a:avLst/>
          </a:prstGeom>
        </p:spPr>
        <p:txBody>
          <a:bodyPr spcFirstLastPara="1" wrap="square" lIns="91425" tIns="91425" rIns="91425" bIns="91425" anchor="t" anchorCtr="0">
            <a:normAutofit/>
          </a:bodyPr>
          <a:lstStyle/>
          <a:p>
            <a:pPr marL="285750" indent="-285750"/>
            <a:r>
              <a:rPr lang="en-US" dirty="0"/>
              <a:t>Lines that begin with a hash, or pound, sign (</a:t>
            </a:r>
            <a:r>
              <a:rPr lang="en-US" b="1" dirty="0"/>
              <a:t>#)</a:t>
            </a:r>
            <a:r>
              <a:rPr lang="en-US" dirty="0"/>
              <a:t> are comments</a:t>
            </a:r>
            <a:r>
              <a:rPr lang="en-US" dirty="0" smtClean="0"/>
              <a:t>.</a:t>
            </a:r>
            <a:endParaRPr lang="en" dirty="0" smtClean="0">
              <a:solidFill>
                <a:schemeClr val="dk1"/>
              </a:solidFill>
            </a:endParaRPr>
          </a:p>
          <a:p>
            <a:pPr marL="285750" indent="-285750"/>
            <a:r>
              <a:rPr lang="en" dirty="0" smtClean="0">
                <a:solidFill>
                  <a:schemeClr val="dk1"/>
                </a:solidFill>
              </a:rPr>
              <a:t>The </a:t>
            </a:r>
            <a:r>
              <a:rPr lang="en" b="1" dirty="0">
                <a:solidFill>
                  <a:schemeClr val="dk1"/>
                </a:solidFill>
              </a:rPr>
              <a:t>FROM</a:t>
            </a:r>
            <a:r>
              <a:rPr lang="en" dirty="0">
                <a:solidFill>
                  <a:schemeClr val="dk1"/>
                </a:solidFill>
              </a:rPr>
              <a:t> instruction declares that the new container image extends ubi7/ubi:7.7 container base </a:t>
            </a:r>
            <a:r>
              <a:rPr lang="en" dirty="0" smtClean="0">
                <a:solidFill>
                  <a:schemeClr val="dk1"/>
                </a:solidFill>
              </a:rPr>
              <a:t>image.</a:t>
            </a:r>
          </a:p>
          <a:p>
            <a:pPr marL="285750" indent="-285750"/>
            <a:r>
              <a:rPr lang="en-US" b="1" dirty="0" smtClean="0"/>
              <a:t>LABEL</a:t>
            </a:r>
            <a:r>
              <a:rPr lang="en-US" dirty="0"/>
              <a:t> is responsible for adding generic metadata to an image. A LABEL is a simple key-value </a:t>
            </a:r>
            <a:r>
              <a:rPr lang="en-US" dirty="0" smtClean="0"/>
              <a:t>pair.</a:t>
            </a:r>
          </a:p>
          <a:p>
            <a:pPr marL="285750" indent="-285750"/>
            <a:r>
              <a:rPr lang="en-US" b="1" dirty="0" smtClean="0"/>
              <a:t>MAINTAINER</a:t>
            </a:r>
            <a:r>
              <a:rPr lang="en-US" dirty="0"/>
              <a:t> indicates the Author field of the generated container image's metadata</a:t>
            </a:r>
            <a:r>
              <a:rPr lang="en-US" dirty="0" smtClean="0"/>
              <a:t>.</a:t>
            </a:r>
          </a:p>
          <a:p>
            <a:pPr marL="285750" indent="-285750"/>
            <a:r>
              <a:rPr lang="en-US" b="1" dirty="0"/>
              <a:t>RUN</a:t>
            </a:r>
            <a:r>
              <a:rPr lang="en-US" dirty="0"/>
              <a:t> executes commands in a new layer on top of the current image. The shell that is used to execute commands is /bin/sh</a:t>
            </a:r>
            <a:r>
              <a:rPr lang="en-US" dirty="0" smtClean="0"/>
              <a:t>.</a:t>
            </a:r>
          </a:p>
          <a:p>
            <a:pPr marL="285750" indent="-285750"/>
            <a:r>
              <a:rPr lang="en-US" b="1" dirty="0"/>
              <a:t>EXPOSE</a:t>
            </a:r>
            <a:r>
              <a:rPr lang="en-US" dirty="0"/>
              <a:t> indicates that the container listens on the specified network port at runtime. </a:t>
            </a:r>
          </a:p>
          <a:p>
            <a:pPr marL="285750" indent="-285750"/>
            <a:endParaRPr dirty="0">
              <a:solidFill>
                <a:schemeClr val="dk1"/>
              </a:solidFill>
            </a:endParaRPr>
          </a:p>
        </p:txBody>
      </p:sp>
    </p:spTree>
    <p:extLst>
      <p:ext uri="{BB962C8B-B14F-4D97-AF65-F5344CB8AC3E}">
        <p14:creationId xmlns:p14="http://schemas.microsoft.com/office/powerpoint/2010/main" val="1376575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Contents of a </a:t>
            </a:r>
            <a:r>
              <a:rPr lang="en-US" dirty="0" err="1"/>
              <a:t>containerfile</a:t>
            </a:r>
            <a:endParaRPr lang="en-US" dirty="0"/>
          </a:p>
        </p:txBody>
      </p:sp>
      <p:sp>
        <p:nvSpPr>
          <p:cNvPr id="3" name="Text Placeholder 2"/>
          <p:cNvSpPr>
            <a:spLocks noGrp="1"/>
          </p:cNvSpPr>
          <p:nvPr>
            <p:ph type="body" idx="1"/>
          </p:nvPr>
        </p:nvSpPr>
        <p:spPr>
          <a:xfrm>
            <a:off x="311700" y="1152474"/>
            <a:ext cx="8520600" cy="3876725"/>
          </a:xfrm>
        </p:spPr>
        <p:txBody>
          <a:bodyPr>
            <a:noAutofit/>
          </a:bodyPr>
          <a:lstStyle/>
          <a:p>
            <a:r>
              <a:rPr lang="en-US" sz="1550" b="1" dirty="0"/>
              <a:t>ENV</a:t>
            </a:r>
            <a:r>
              <a:rPr lang="en-US" sz="1550" dirty="0"/>
              <a:t> is responsible for defining environment variables that are available in the container. </a:t>
            </a:r>
          </a:p>
          <a:p>
            <a:r>
              <a:rPr lang="en-US" sz="1550" b="1" dirty="0"/>
              <a:t>ADD</a:t>
            </a:r>
            <a:r>
              <a:rPr lang="en-US" sz="1550" dirty="0"/>
              <a:t> instruction copies files or folders from a </a:t>
            </a:r>
            <a:r>
              <a:rPr lang="en-US" sz="1550" b="1" dirty="0"/>
              <a:t>local or remote </a:t>
            </a:r>
            <a:r>
              <a:rPr lang="en-US" sz="1550" dirty="0"/>
              <a:t>source and adds them to the container's file system. If used to copy local files, those must be in the working directory. </a:t>
            </a:r>
          </a:p>
          <a:p>
            <a:r>
              <a:rPr lang="en-US" sz="1550" b="1" dirty="0"/>
              <a:t>COPY</a:t>
            </a:r>
            <a:r>
              <a:rPr lang="en-US" sz="1550" dirty="0"/>
              <a:t> copies files from the working directory and adds them to the container's file system. It is not possible to copy a remote file using its URL with this </a:t>
            </a:r>
            <a:r>
              <a:rPr lang="en-US" sz="1550" dirty="0" err="1"/>
              <a:t>Containerfile</a:t>
            </a:r>
            <a:r>
              <a:rPr lang="en-US" sz="1550" dirty="0"/>
              <a:t> instruction.</a:t>
            </a:r>
          </a:p>
          <a:p>
            <a:r>
              <a:rPr lang="en-US" sz="1550" b="1" dirty="0"/>
              <a:t>USER</a:t>
            </a:r>
            <a:r>
              <a:rPr lang="en-US" sz="1550" dirty="0"/>
              <a:t> specifies the username or the UID to use when running the container image for the RUN, CMD, and ENTRYPOINT </a:t>
            </a:r>
            <a:r>
              <a:rPr lang="en-US" sz="1550" dirty="0" smtClean="0"/>
              <a:t>instructions.</a:t>
            </a:r>
          </a:p>
          <a:p>
            <a:r>
              <a:rPr lang="en-US" sz="1550" b="1" dirty="0" smtClean="0">
                <a:solidFill>
                  <a:schemeClr val="dk1"/>
                </a:solidFill>
              </a:rPr>
              <a:t>ENTRYPOINT</a:t>
            </a:r>
            <a:r>
              <a:rPr lang="en-US" sz="1550" dirty="0" smtClean="0">
                <a:solidFill>
                  <a:schemeClr val="dk1"/>
                </a:solidFill>
              </a:rPr>
              <a:t> </a:t>
            </a:r>
            <a:r>
              <a:rPr lang="en-US" sz="1550" dirty="0">
                <a:solidFill>
                  <a:schemeClr val="dk1"/>
                </a:solidFill>
              </a:rPr>
              <a:t>specifies the default command to execute when the image runs in a container. If omitted, the default ENTRYPOINT is /bin/</a:t>
            </a:r>
            <a:r>
              <a:rPr lang="en-US" sz="1550" dirty="0" err="1">
                <a:solidFill>
                  <a:schemeClr val="dk1"/>
                </a:solidFill>
              </a:rPr>
              <a:t>sh</a:t>
            </a:r>
            <a:r>
              <a:rPr lang="en-US" sz="1550" dirty="0">
                <a:solidFill>
                  <a:schemeClr val="dk1"/>
                </a:solidFill>
              </a:rPr>
              <a:t> -</a:t>
            </a:r>
            <a:r>
              <a:rPr lang="en-US" sz="1550" dirty="0" smtClean="0">
                <a:solidFill>
                  <a:schemeClr val="dk1"/>
                </a:solidFill>
              </a:rPr>
              <a:t>c.</a:t>
            </a:r>
          </a:p>
          <a:p>
            <a:r>
              <a:rPr lang="en-US" sz="1550" b="1" dirty="0" smtClean="0">
                <a:solidFill>
                  <a:schemeClr val="dk1"/>
                </a:solidFill>
              </a:rPr>
              <a:t>CMD</a:t>
            </a:r>
            <a:r>
              <a:rPr lang="en-US" sz="1550" dirty="0" smtClean="0">
                <a:solidFill>
                  <a:schemeClr val="dk1"/>
                </a:solidFill>
              </a:rPr>
              <a:t> </a:t>
            </a:r>
            <a:r>
              <a:rPr lang="en-US" sz="1550" dirty="0">
                <a:solidFill>
                  <a:schemeClr val="dk1"/>
                </a:solidFill>
              </a:rPr>
              <a:t>provides the default arguments for the ENTRYPOINT instruction. If the default ENTRYPOINT applies (/bin/</a:t>
            </a:r>
            <a:r>
              <a:rPr lang="en-US" sz="1550" dirty="0" err="1">
                <a:solidFill>
                  <a:schemeClr val="dk1"/>
                </a:solidFill>
              </a:rPr>
              <a:t>sh</a:t>
            </a:r>
            <a:r>
              <a:rPr lang="en-US" sz="1550" dirty="0">
                <a:solidFill>
                  <a:schemeClr val="dk1"/>
                </a:solidFill>
              </a:rPr>
              <a:t> -c), then CMD forms an executable command and parameters that run at container start.</a:t>
            </a:r>
          </a:p>
          <a:p>
            <a:endParaRPr lang="en-US" sz="1500" dirty="0"/>
          </a:p>
        </p:txBody>
      </p:sp>
    </p:spTree>
    <p:extLst>
      <p:ext uri="{BB962C8B-B14F-4D97-AF65-F5344CB8AC3E}">
        <p14:creationId xmlns:p14="http://schemas.microsoft.com/office/powerpoint/2010/main" val="3204096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Guided Exercise: Creating a Basic Apache Container Image</a:t>
            </a:r>
            <a:br>
              <a:rPr lang="en-US" dirty="0"/>
            </a:br>
            <a:r>
              <a:rPr lang="en-US" dirty="0"/>
              <a:t/>
            </a:r>
            <a:br>
              <a:rPr lang="en-US" dirty="0"/>
            </a:br>
            <a:endParaRPr lang="en-US" dirty="0"/>
          </a:p>
        </p:txBody>
      </p:sp>
      <p:sp>
        <p:nvSpPr>
          <p:cNvPr id="3" name="Text Placeholder 2"/>
          <p:cNvSpPr>
            <a:spLocks noGrp="1"/>
          </p:cNvSpPr>
          <p:nvPr>
            <p:ph type="body" idx="1"/>
          </p:nvPr>
        </p:nvSpPr>
        <p:spPr>
          <a:xfrm>
            <a:off x="311700" y="1517073"/>
            <a:ext cx="8520600" cy="3051802"/>
          </a:xfrm>
        </p:spPr>
        <p:txBody>
          <a:bodyPr/>
          <a:lstStyle/>
          <a:p>
            <a:r>
              <a:rPr lang="en-US" dirty="0">
                <a:hlinkClick r:id="rId2"/>
              </a:rPr>
              <a:t>https://</a:t>
            </a:r>
            <a:r>
              <a:rPr lang="en-US" dirty="0" smtClean="0">
                <a:hlinkClick r:id="rId2"/>
              </a:rPr>
              <a:t>rha.ole.redhat.com/rha/app/courses/do180-4.10/52f11f0e-a277-4441-9d11-e3d56d7defca/pages/ch05s04</a:t>
            </a:r>
            <a:endParaRPr lang="en-US" dirty="0" smtClean="0"/>
          </a:p>
          <a:p>
            <a:endParaRPr lang="en-US" dirty="0"/>
          </a:p>
        </p:txBody>
      </p:sp>
      <p:sp>
        <p:nvSpPr>
          <p:cNvPr id="5" name="Rectangle 2"/>
          <p:cNvSpPr>
            <a:spLocks noChangeArrowheads="1"/>
          </p:cNvSpPr>
          <p:nvPr/>
        </p:nvSpPr>
        <p:spPr bwMode="auto">
          <a:xfrm>
            <a:off x="429491" y="2540633"/>
            <a:ext cx="5139227"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SFMono-Regular"/>
              </a:rPr>
              <a:t>[</a:t>
            </a:r>
            <a:r>
              <a:rPr kumimoji="0" lang="en-US" altLang="en-US" sz="1600" b="1" i="0" u="none" strike="noStrike" cap="none" normalizeH="0" baseline="0" dirty="0" err="1" smtClean="0">
                <a:ln>
                  <a:noFill/>
                </a:ln>
                <a:solidFill>
                  <a:srgbClr val="333333"/>
                </a:solidFill>
                <a:effectLst/>
                <a:latin typeface="SFMono-Regular"/>
              </a:rPr>
              <a:t>student@workstation</a:t>
            </a:r>
            <a:r>
              <a:rPr kumimoji="0" lang="en-US" altLang="en-US" sz="1600" b="1" i="0" u="none" strike="noStrike" cap="none" normalizeH="0" baseline="0" dirty="0" smtClean="0">
                <a:ln>
                  <a:noFill/>
                </a:ln>
                <a:solidFill>
                  <a:srgbClr val="333333"/>
                </a:solidFill>
                <a:effectLst/>
                <a:latin typeface="SFMono-Regular"/>
              </a:rPr>
              <a:t> ~]$ lab </a:t>
            </a:r>
            <a:r>
              <a:rPr kumimoji="0" lang="en-US" altLang="en-US" sz="1600" b="1" i="0" u="none" strike="noStrike" cap="none" normalizeH="0" baseline="0" dirty="0" err="1" smtClean="0">
                <a:ln>
                  <a:noFill/>
                </a:ln>
                <a:solidFill>
                  <a:srgbClr val="333333"/>
                </a:solidFill>
                <a:effectLst/>
                <a:latin typeface="SFMono-Regular"/>
              </a:rPr>
              <a:t>dockerfile</a:t>
            </a:r>
            <a:r>
              <a:rPr kumimoji="0" lang="en-US" altLang="en-US" sz="1600" b="1" i="0" u="none" strike="noStrike" cap="none" normalizeH="0" baseline="0" dirty="0" smtClean="0">
                <a:ln>
                  <a:noFill/>
                </a:ln>
                <a:solidFill>
                  <a:srgbClr val="333333"/>
                </a:solidFill>
                <a:effectLst/>
                <a:latin typeface="SFMono-Regular"/>
              </a:rPr>
              <a:t>-create start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9733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 Creating Custom Container Images</a:t>
            </a:r>
            <a:br>
              <a:rPr lang="en-US" dirty="0"/>
            </a:b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rha.ole.redhat.com/rha/app/courses/do180-4.10/52f11f0e-a277-4441-9d11-e3d56d7defca/pages/ch05s05</a:t>
            </a:r>
            <a:endParaRPr lang="en-US" dirty="0" smtClean="0"/>
          </a:p>
          <a:p>
            <a:endParaRPr lang="en-US" dirty="0"/>
          </a:p>
        </p:txBody>
      </p:sp>
      <p:sp>
        <p:nvSpPr>
          <p:cNvPr id="4" name="Rectangle 1"/>
          <p:cNvSpPr>
            <a:spLocks noChangeArrowheads="1"/>
          </p:cNvSpPr>
          <p:nvPr/>
        </p:nvSpPr>
        <p:spPr bwMode="auto">
          <a:xfrm>
            <a:off x="796636" y="2173489"/>
            <a:ext cx="5174493"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SFMono-Regular"/>
              </a:rPr>
              <a:t>[</a:t>
            </a:r>
            <a:r>
              <a:rPr kumimoji="0" lang="en-US" altLang="en-US" sz="1600" b="1" i="0" u="none" strike="noStrike" cap="none" normalizeH="0" baseline="0" dirty="0" err="1" smtClean="0">
                <a:ln>
                  <a:noFill/>
                </a:ln>
                <a:solidFill>
                  <a:srgbClr val="333333"/>
                </a:solidFill>
                <a:effectLst/>
                <a:latin typeface="SFMono-Regular"/>
              </a:rPr>
              <a:t>student@workstation</a:t>
            </a:r>
            <a:r>
              <a:rPr kumimoji="0" lang="en-US" altLang="en-US" sz="1600" b="1" i="0" u="none" strike="noStrike" cap="none" normalizeH="0" baseline="0" dirty="0" smtClean="0">
                <a:ln>
                  <a:noFill/>
                </a:ln>
                <a:solidFill>
                  <a:srgbClr val="333333"/>
                </a:solidFill>
                <a:effectLst/>
                <a:latin typeface="SFMono-Regular"/>
              </a:rPr>
              <a:t> ~]$ lab </a:t>
            </a:r>
            <a:r>
              <a:rPr kumimoji="0" lang="en-US" altLang="en-US" sz="1600" b="1" i="0" u="none" strike="noStrike" cap="none" normalizeH="0" baseline="0" dirty="0" err="1" smtClean="0">
                <a:ln>
                  <a:noFill/>
                </a:ln>
                <a:solidFill>
                  <a:srgbClr val="333333"/>
                </a:solidFill>
                <a:effectLst/>
                <a:latin typeface="SFMono-Regular"/>
              </a:rPr>
              <a:t>dockerfile</a:t>
            </a:r>
            <a:r>
              <a:rPr kumimoji="0" lang="en-US" altLang="en-US" sz="1600" b="1" i="0" u="none" strike="noStrike" cap="none" normalizeH="0" baseline="0" dirty="0" smtClean="0">
                <a:ln>
                  <a:noFill/>
                </a:ln>
                <a:solidFill>
                  <a:srgbClr val="333333"/>
                </a:solidFill>
                <a:effectLst/>
                <a:latin typeface="SFMono-Regular"/>
              </a:rPr>
              <a:t>-review start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47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 registries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Image registries are services offering container images to download. They allow image creators and maintainers to store and distribute container images to public or private audiences.</a:t>
            </a:r>
            <a:endParaRPr dirty="0">
              <a:solidFill>
                <a:schemeClr val="dk1"/>
              </a:solidFill>
            </a:endParaRPr>
          </a:p>
          <a:p>
            <a:pPr marL="0" lvl="0" indent="0" algn="l" rtl="0">
              <a:spcBef>
                <a:spcPts val="1200"/>
              </a:spcBef>
              <a:spcAft>
                <a:spcPts val="0"/>
              </a:spcAft>
              <a:buNone/>
            </a:pPr>
            <a:r>
              <a:rPr lang="en" b="1" dirty="0">
                <a:solidFill>
                  <a:schemeClr val="dk1"/>
                </a:solidFill>
              </a:rPr>
              <a:t>Public registries:  </a:t>
            </a:r>
            <a:r>
              <a:rPr lang="en" dirty="0">
                <a:solidFill>
                  <a:schemeClr val="dk1"/>
                </a:solidFill>
              </a:rPr>
              <a:t>images that are publicly available to be downloaded. Examples: Quay.io , Red Hat Container Catalog and docker hub</a:t>
            </a:r>
            <a:endParaRPr dirty="0">
              <a:solidFill>
                <a:schemeClr val="dk1"/>
              </a:solidFill>
            </a:endParaRPr>
          </a:p>
          <a:p>
            <a:pPr marL="0" marR="0" lvl="0" indent="0" algn="l" rtl="0">
              <a:lnSpc>
                <a:spcPct val="115000"/>
              </a:lnSpc>
              <a:spcBef>
                <a:spcPts val="1200"/>
              </a:spcBef>
              <a:spcAft>
                <a:spcPts val="0"/>
              </a:spcAft>
              <a:buNone/>
            </a:pPr>
            <a:r>
              <a:rPr lang="en" b="1" dirty="0">
                <a:solidFill>
                  <a:schemeClr val="dk1"/>
                </a:solidFill>
              </a:rPr>
              <a:t>Private registries: </a:t>
            </a:r>
            <a:r>
              <a:rPr lang="en" dirty="0">
                <a:solidFill>
                  <a:schemeClr val="dk1"/>
                </a:solidFill>
              </a:rPr>
              <a:t>Private registries give image creators the control about their images placement, distribution and usage.</a:t>
            </a:r>
            <a:endParaRPr dirty="0">
              <a:solidFill>
                <a:schemeClr val="dk1"/>
              </a:solidFill>
            </a:endParaRPr>
          </a:p>
          <a:p>
            <a:pPr marL="0" marR="0" lvl="0" indent="0" algn="l" rtl="0">
              <a:lnSpc>
                <a:spcPct val="115000"/>
              </a:lnSpc>
              <a:spcBef>
                <a:spcPts val="1200"/>
              </a:spcBef>
              <a:spcAft>
                <a:spcPts val="0"/>
              </a:spcAft>
              <a:buNone/>
            </a:pPr>
            <a:r>
              <a:rPr lang="en" dirty="0" smtClean="0">
                <a:solidFill>
                  <a:schemeClr val="dk1"/>
                </a:solidFill>
              </a:rPr>
              <a:t>podman </a:t>
            </a:r>
            <a:r>
              <a:rPr lang="en" dirty="0">
                <a:solidFill>
                  <a:schemeClr val="dk1"/>
                </a:solidFill>
              </a:rPr>
              <a:t>search {image name}</a:t>
            </a:r>
            <a:endParaRPr sz="2800" dirty="0">
              <a:solidFill>
                <a:schemeClr val="dk1"/>
              </a:solidFill>
            </a:endParaRPr>
          </a:p>
          <a:p>
            <a:pPr marL="0" lvl="0" indent="0" algn="l" rtl="0">
              <a:spcBef>
                <a:spcPts val="1200"/>
              </a:spcBef>
              <a:spcAft>
                <a:spcPts val="0"/>
              </a:spcAft>
              <a:buNone/>
            </a:pPr>
            <a:endParaRPr b="1" dirty="0">
              <a:solidFill>
                <a:schemeClr val="dk1"/>
              </a:solidFill>
            </a:endParaRPr>
          </a:p>
          <a:p>
            <a:pPr marL="0" lvl="0" indent="0" algn="l" rtl="0">
              <a:spcBef>
                <a:spcPts val="1200"/>
              </a:spcBef>
              <a:spcAft>
                <a:spcPts val="1200"/>
              </a:spcAft>
              <a:buNone/>
            </a:pPr>
            <a:endParaRPr b="1"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Classroom</a:t>
            </a: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classroom.google.com/c/NDkxODU1NjEwNDI2?cjc=hth6isq</a:t>
            </a:r>
            <a:endParaRPr lang="en-US" dirty="0" smtClean="0"/>
          </a:p>
          <a:p>
            <a:r>
              <a:rPr lang="en-US" dirty="0" smtClean="0"/>
              <a:t>Invitation code: </a:t>
            </a:r>
            <a:r>
              <a:rPr lang="en-US" dirty="0"/>
              <a:t>hth6isq</a:t>
            </a:r>
            <a:endParaRPr lang="en-US" dirty="0"/>
          </a:p>
        </p:txBody>
      </p:sp>
    </p:spTree>
    <p:extLst>
      <p:ext uri="{BB962C8B-B14F-4D97-AF65-F5344CB8AC3E}">
        <p14:creationId xmlns:p14="http://schemas.microsoft.com/office/powerpoint/2010/main" val="303334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Configuring Registries in Podman</a:t>
            </a:r>
            <a:endParaRPr/>
          </a:p>
          <a:p>
            <a:pPr marL="0" lvl="0" indent="0" algn="l" rtl="0">
              <a:spcBef>
                <a:spcPts val="0"/>
              </a:spcBef>
              <a:spcAft>
                <a:spcPts val="0"/>
              </a:spcAft>
              <a:buNone/>
            </a:pP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rPr>
              <a:t>To configure registries for the podman command, you need to update the /etc/containers/registries.conf </a:t>
            </a:r>
            <a:r>
              <a:rPr lang="en" dirty="0" smtClean="0">
                <a:solidFill>
                  <a:schemeClr val="dk1"/>
                </a:solidFill>
              </a:rPr>
              <a:t>file</a:t>
            </a:r>
          </a:p>
          <a:p>
            <a:pPr marL="0" lvl="0" indent="0" algn="l" rtl="0">
              <a:spcBef>
                <a:spcPts val="0"/>
              </a:spcBef>
              <a:spcAft>
                <a:spcPts val="1200"/>
              </a:spcAft>
              <a:buNone/>
            </a:pPr>
            <a:endParaRPr dirty="0">
              <a:solidFill>
                <a:schemeClr val="dk1"/>
              </a:solidFill>
            </a:endParaRPr>
          </a:p>
        </p:txBody>
      </p:sp>
      <p:pic>
        <p:nvPicPr>
          <p:cNvPr id="3" name="Picture 2"/>
          <p:cNvPicPr>
            <a:picLocks noChangeAspect="1"/>
          </p:cNvPicPr>
          <p:nvPr/>
        </p:nvPicPr>
        <p:blipFill>
          <a:blip r:embed="rId3"/>
          <a:stretch>
            <a:fillRect/>
          </a:stretch>
        </p:blipFill>
        <p:spPr>
          <a:xfrm>
            <a:off x="311700" y="1958253"/>
            <a:ext cx="4724400" cy="561975"/>
          </a:xfrm>
          <a:prstGeom prst="rect">
            <a:avLst/>
          </a:prstGeom>
        </p:spPr>
      </p:pic>
      <p:pic>
        <p:nvPicPr>
          <p:cNvPr id="4" name="Picture 3"/>
          <p:cNvPicPr>
            <a:picLocks noChangeAspect="1"/>
          </p:cNvPicPr>
          <p:nvPr/>
        </p:nvPicPr>
        <p:blipFill>
          <a:blip r:embed="rId4"/>
          <a:stretch>
            <a:fillRect/>
          </a:stretch>
        </p:blipFill>
        <p:spPr>
          <a:xfrm>
            <a:off x="311700" y="2859376"/>
            <a:ext cx="4133850" cy="304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Extra options when searching commands</a:t>
            </a:r>
            <a:endParaRPr/>
          </a:p>
        </p:txBody>
      </p:sp>
      <p:pic>
        <p:nvPicPr>
          <p:cNvPr id="2" name="Picture 1"/>
          <p:cNvPicPr>
            <a:picLocks noChangeAspect="1"/>
          </p:cNvPicPr>
          <p:nvPr/>
        </p:nvPicPr>
        <p:blipFill>
          <a:blip r:embed="rId3"/>
          <a:stretch>
            <a:fillRect/>
          </a:stretch>
        </p:blipFill>
        <p:spPr>
          <a:xfrm>
            <a:off x="0" y="1537171"/>
            <a:ext cx="9137100" cy="236981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Registry Authentication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Some container image registries require access authorization. The podman login command allows username and password authentication to a registry:</a:t>
            </a:r>
            <a:endParaRPr>
              <a:solidFill>
                <a:schemeClr val="dk1"/>
              </a:solidFill>
            </a:endParaRPr>
          </a:p>
        </p:txBody>
      </p:sp>
      <p:pic>
        <p:nvPicPr>
          <p:cNvPr id="87" name="Google Shape;87;p18"/>
          <p:cNvPicPr preferRelativeResize="0"/>
          <p:nvPr/>
        </p:nvPicPr>
        <p:blipFill>
          <a:blip r:embed="rId3">
            <a:alphaModFix/>
          </a:blip>
          <a:stretch>
            <a:fillRect/>
          </a:stretch>
        </p:blipFill>
        <p:spPr>
          <a:xfrm>
            <a:off x="369612" y="2492262"/>
            <a:ext cx="8520600" cy="1367041"/>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Pulling Images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To pull container images from a registry, use the podman pull command:</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100" name="Google Shape;100;p20"/>
          <p:cNvSpPr txBox="1"/>
          <p:nvPr/>
        </p:nvSpPr>
        <p:spPr>
          <a:xfrm>
            <a:off x="792250" y="2691325"/>
            <a:ext cx="6228300" cy="683362"/>
          </a:xfrm>
          <a:prstGeom prst="rect">
            <a:avLst/>
          </a:prstGeom>
          <a:noFill/>
          <a:ln>
            <a:noFill/>
          </a:ln>
        </p:spPr>
        <p:txBody>
          <a:bodyPr spcFirstLastPara="1" wrap="square" lIns="91425" tIns="91425" rIns="91425" bIns="91425" anchor="t" anchorCtr="0">
            <a:spAutoFit/>
          </a:bodyPr>
          <a:lstStyle/>
          <a:p>
            <a:pPr marL="88900" marR="88900" lvl="0" indent="0" algn="l" rtl="0">
              <a:lnSpc>
                <a:spcPct val="142857"/>
              </a:lnSpc>
              <a:spcBef>
                <a:spcPts val="0"/>
              </a:spcBef>
              <a:spcAft>
                <a:spcPts val="800"/>
              </a:spcAft>
              <a:buNone/>
            </a:pPr>
            <a:r>
              <a:rPr lang="en" sz="1800" b="1" dirty="0" smtClean="0">
                <a:solidFill>
                  <a:srgbClr val="333333"/>
                </a:solidFill>
                <a:highlight>
                  <a:srgbClr val="F5F5F5"/>
                </a:highlight>
                <a:latin typeface="Courier New"/>
                <a:ea typeface="Courier New"/>
                <a:cs typeface="Courier New"/>
                <a:sym typeface="Courier New"/>
              </a:rPr>
              <a:t>podman </a:t>
            </a:r>
            <a:r>
              <a:rPr lang="en" sz="1800" b="1" dirty="0">
                <a:solidFill>
                  <a:srgbClr val="333333"/>
                </a:solidFill>
                <a:highlight>
                  <a:srgbClr val="F5F5F5"/>
                </a:highlight>
                <a:latin typeface="Courier New"/>
                <a:ea typeface="Courier New"/>
                <a:cs typeface="Courier New"/>
                <a:sym typeface="Courier New"/>
              </a:rPr>
              <a:t>pull quay.io/bitnami/nginx</a:t>
            </a:r>
            <a:endParaRPr sz="1800" b="1" dirty="0">
              <a:solidFill>
                <a:srgbClr val="333333"/>
              </a:solidFill>
              <a:highlight>
                <a:srgbClr val="F5F5F5"/>
              </a:highlight>
              <a:latin typeface="Courier New"/>
              <a:ea typeface="Courier New"/>
              <a:cs typeface="Courier New"/>
              <a:sym typeface="Courier New"/>
            </a:endParaRPr>
          </a:p>
        </p:txBody>
      </p:sp>
      <p:pic>
        <p:nvPicPr>
          <p:cNvPr id="2" name="Picture 1"/>
          <p:cNvPicPr>
            <a:picLocks noChangeAspect="1"/>
          </p:cNvPicPr>
          <p:nvPr/>
        </p:nvPicPr>
        <p:blipFill>
          <a:blip r:embed="rId3"/>
          <a:stretch>
            <a:fillRect/>
          </a:stretch>
        </p:blipFill>
        <p:spPr>
          <a:xfrm>
            <a:off x="681037" y="1938150"/>
            <a:ext cx="5800725" cy="45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Listing Local Copies of Images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Any container image downloaded from a registry is stored locally on the same host where the podman command is executed. This behavior avoids repeating image downloads and minimizes the deployment time for a container. Podman also stores any custom container images you build in the same local storage.</a:t>
            </a:r>
            <a:endParaRPr dirty="0">
              <a:solidFill>
                <a:schemeClr val="dk1"/>
              </a:solidFill>
            </a:endParaRPr>
          </a:p>
          <a:p>
            <a:pPr marL="0" lvl="0" indent="0" algn="l" rtl="0">
              <a:spcBef>
                <a:spcPts val="1200"/>
              </a:spcBef>
              <a:spcAft>
                <a:spcPts val="0"/>
              </a:spcAft>
              <a:buNone/>
            </a:pPr>
            <a:r>
              <a:rPr lang="en" dirty="0">
                <a:solidFill>
                  <a:schemeClr val="dk1"/>
                </a:solidFill>
              </a:rPr>
              <a:t> </a:t>
            </a: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1200"/>
              </a:spcAft>
              <a:buNone/>
            </a:pPr>
            <a:endParaRPr dirty="0">
              <a:solidFill>
                <a:schemeClr val="dk1"/>
              </a:solidFill>
            </a:endParaRPr>
          </a:p>
        </p:txBody>
      </p:sp>
      <p:pic>
        <p:nvPicPr>
          <p:cNvPr id="2" name="Picture 1"/>
          <p:cNvPicPr>
            <a:picLocks noChangeAspect="1"/>
          </p:cNvPicPr>
          <p:nvPr/>
        </p:nvPicPr>
        <p:blipFill>
          <a:blip r:embed="rId3"/>
          <a:stretch>
            <a:fillRect/>
          </a:stretch>
        </p:blipFill>
        <p:spPr>
          <a:xfrm>
            <a:off x="311700" y="2744066"/>
            <a:ext cx="7153275" cy="819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 Tags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An image tag is a mechanism to support multiple releases of the same image. This feature is useful when multiple versions of the same software are provided</a:t>
            </a:r>
            <a:endParaRPr dirty="0">
              <a:solidFill>
                <a:schemeClr val="dk1"/>
              </a:solidFill>
            </a:endParaRPr>
          </a:p>
          <a:p>
            <a:pPr marL="0" lvl="0" indent="0" algn="l" rtl="0">
              <a:spcBef>
                <a:spcPts val="1200"/>
              </a:spcBef>
              <a:spcAft>
                <a:spcPts val="0"/>
              </a:spcAft>
              <a:buNone/>
            </a:pPr>
            <a:r>
              <a:rPr lang="en" sz="2300" dirty="0">
                <a:solidFill>
                  <a:srgbClr val="212529"/>
                </a:solidFill>
                <a:highlight>
                  <a:schemeClr val="lt1"/>
                </a:highlight>
              </a:rPr>
              <a:t>registry_name/user_name/image_name:tag</a:t>
            </a:r>
            <a:endParaRPr dirty="0">
              <a:solidFill>
                <a:schemeClr val="dk1"/>
              </a:solidFill>
            </a:endParaRPr>
          </a:p>
          <a:p>
            <a:pPr marL="0" lvl="0" indent="0" algn="l" rtl="0">
              <a:spcBef>
                <a:spcPts val="1200"/>
              </a:spcBef>
              <a:spcAft>
                <a:spcPts val="0"/>
              </a:spcAft>
              <a:buNone/>
            </a:pPr>
            <a:r>
              <a:rPr lang="en" b="1" dirty="0">
                <a:solidFill>
                  <a:schemeClr val="dk1"/>
                </a:solidFill>
              </a:rPr>
              <a:t>Pull image:</a:t>
            </a:r>
            <a:r>
              <a:rPr lang="en" dirty="0">
                <a:solidFill>
                  <a:schemeClr val="dk1"/>
                </a:solidFill>
              </a:rPr>
              <a:t> </a:t>
            </a:r>
            <a:r>
              <a:rPr lang="en" dirty="0" smtClean="0">
                <a:solidFill>
                  <a:schemeClr val="dk1"/>
                </a:solidFill>
              </a:rPr>
              <a:t> </a:t>
            </a:r>
            <a:r>
              <a:rPr lang="en" dirty="0">
                <a:solidFill>
                  <a:schemeClr val="dk1"/>
                </a:solidFill>
              </a:rPr>
              <a:t>podman pull rhscl/mysql-57-rhel7:5.7</a:t>
            </a:r>
            <a:endParaRPr dirty="0">
              <a:solidFill>
                <a:schemeClr val="dk1"/>
              </a:solidFill>
            </a:endParaRPr>
          </a:p>
          <a:p>
            <a:pPr marL="0" marR="0" lvl="0" indent="0" algn="l" rtl="0">
              <a:lnSpc>
                <a:spcPct val="115000"/>
              </a:lnSpc>
              <a:spcBef>
                <a:spcPts val="1200"/>
              </a:spcBef>
              <a:spcAft>
                <a:spcPts val="1200"/>
              </a:spcAft>
              <a:buNone/>
            </a:pPr>
            <a:r>
              <a:rPr lang="en" b="1" dirty="0">
                <a:solidFill>
                  <a:schemeClr val="dk1"/>
                </a:solidFill>
              </a:rPr>
              <a:t>Start a container: </a:t>
            </a:r>
            <a:r>
              <a:rPr lang="en" dirty="0" smtClean="0">
                <a:solidFill>
                  <a:schemeClr val="dk1"/>
                </a:solidFill>
              </a:rPr>
              <a:t>podman </a:t>
            </a:r>
            <a:r>
              <a:rPr lang="en" dirty="0">
                <a:solidFill>
                  <a:schemeClr val="dk1"/>
                </a:solidFill>
              </a:rPr>
              <a:t>run rhscl/mysql-57-rhel7:5.7</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978</TotalTime>
  <Words>990</Words>
  <Application>Microsoft Office PowerPoint</Application>
  <PresentationFormat>On-screen Show (16:9)</PresentationFormat>
  <Paragraphs>129</Paragraphs>
  <Slides>30</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Courier New</vt:lpstr>
      <vt:lpstr>SFMono-Regular</vt:lpstr>
      <vt:lpstr>Simple Light</vt:lpstr>
      <vt:lpstr>Lab 4</vt:lpstr>
      <vt:lpstr>Chapter 4: Managing Container Images </vt:lpstr>
      <vt:lpstr>Image registries</vt:lpstr>
      <vt:lpstr>Configuring Registries in Podman </vt:lpstr>
      <vt:lpstr>Extra options when searching commands</vt:lpstr>
      <vt:lpstr>Registry Authentication  </vt:lpstr>
      <vt:lpstr>Pulling Images  </vt:lpstr>
      <vt:lpstr>Listing Local Copies of Images  </vt:lpstr>
      <vt:lpstr>Image Tags  </vt:lpstr>
      <vt:lpstr>PowerPoint Presentation</vt:lpstr>
      <vt:lpstr>Saving and Loading Images</vt:lpstr>
      <vt:lpstr>Save and Load images</vt:lpstr>
      <vt:lpstr>PowerPoint Presentation</vt:lpstr>
      <vt:lpstr>Deleting Images </vt:lpstr>
      <vt:lpstr>Deleting Images </vt:lpstr>
      <vt:lpstr>Modifying Images </vt:lpstr>
      <vt:lpstr>Podman commit</vt:lpstr>
      <vt:lpstr>Diff subcommand</vt:lpstr>
      <vt:lpstr>Guided Exercise: Creating a Custom Apache Container Image  </vt:lpstr>
      <vt:lpstr>Lab: Managing Images </vt:lpstr>
      <vt:lpstr>Chapter 5: Creating Custom Container Images </vt:lpstr>
      <vt:lpstr>Dockerfile / Containerfile</vt:lpstr>
      <vt:lpstr>To create a custom image</vt:lpstr>
      <vt:lpstr>PowerPoint Presentation</vt:lpstr>
      <vt:lpstr>Sample file</vt:lpstr>
      <vt:lpstr>Contents of a containerfile</vt:lpstr>
      <vt:lpstr>Contents of a containerfile</vt:lpstr>
      <vt:lpstr>Guided Exercise: Creating a Basic Apache Container Image  </vt:lpstr>
      <vt:lpstr>Lab: Creating Custom Container Images  </vt:lpstr>
      <vt:lpstr>Google Classroom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4</dc:title>
  <cp:lastModifiedBy>Windows User</cp:lastModifiedBy>
  <cp:revision>22</cp:revision>
  <dcterms:modified xsi:type="dcterms:W3CDTF">2022-11-06T04:11:49Z</dcterms:modified>
</cp:coreProperties>
</file>