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7" r:id="rId2"/>
    <p:sldId id="428" r:id="rId3"/>
    <p:sldId id="282" r:id="rId4"/>
    <p:sldId id="283" r:id="rId5"/>
    <p:sldId id="340" r:id="rId6"/>
    <p:sldId id="341" r:id="rId7"/>
    <p:sldId id="342" r:id="rId8"/>
    <p:sldId id="343" r:id="rId9"/>
    <p:sldId id="345" r:id="rId10"/>
    <p:sldId id="429" r:id="rId11"/>
    <p:sldId id="346" r:id="rId12"/>
    <p:sldId id="347" r:id="rId13"/>
    <p:sldId id="348" r:id="rId14"/>
    <p:sldId id="426" r:id="rId15"/>
    <p:sldId id="350" r:id="rId16"/>
    <p:sldId id="351" r:id="rId17"/>
    <p:sldId id="352" r:id="rId18"/>
    <p:sldId id="427" r:id="rId19"/>
    <p:sldId id="353" r:id="rId20"/>
    <p:sldId id="356" r:id="rId21"/>
    <p:sldId id="358" r:id="rId22"/>
    <p:sldId id="423" r:id="rId23"/>
    <p:sldId id="362" r:id="rId24"/>
    <p:sldId id="364" r:id="rId25"/>
    <p:sldId id="371" r:id="rId26"/>
    <p:sldId id="372" r:id="rId27"/>
    <p:sldId id="374" r:id="rId28"/>
    <p:sldId id="375" r:id="rId29"/>
    <p:sldId id="376" r:id="rId30"/>
    <p:sldId id="26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4770A-54C3-4C8D-B96D-B5CF0D372861}" v="3" dt="2023-02-14T20:59:58.107"/>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p:cViewPr>
        <p:scale>
          <a:sx n="90" d="100"/>
          <a:sy n="90" d="100"/>
        </p:scale>
        <p:origin x="594" y="264"/>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7674770A-54C3-4C8D-B96D-B5CF0D372861}"/>
    <pc:docChg chg="undo redo custSel addSld delSld modSld">
      <pc:chgData name="hussien mohamed abdullah sharaf" userId="1d57972a-8c62-4efb-b106-ffe225cee9ae" providerId="ADAL" clId="{7674770A-54C3-4C8D-B96D-B5CF0D372861}" dt="2023-02-14T21:58:51.895" v="210" actId="20577"/>
      <pc:docMkLst>
        <pc:docMk/>
      </pc:docMkLst>
      <pc:sldChg chg="addSp delSp modSp mod">
        <pc:chgData name="hussien mohamed abdullah sharaf" userId="1d57972a-8c62-4efb-b106-ffe225cee9ae" providerId="ADAL" clId="{7674770A-54C3-4C8D-B96D-B5CF0D372861}" dt="2023-02-14T15:20:27" v="71" actId="20577"/>
        <pc:sldMkLst>
          <pc:docMk/>
          <pc:sldMk cId="0" sldId="267"/>
        </pc:sldMkLst>
        <pc:spChg chg="add mod">
          <ac:chgData name="hussien mohamed abdullah sharaf" userId="1d57972a-8c62-4efb-b106-ffe225cee9ae" providerId="ADAL" clId="{7674770A-54C3-4C8D-B96D-B5CF0D372861}" dt="2023-02-14T02:47:31.166" v="30"/>
          <ac:spMkLst>
            <pc:docMk/>
            <pc:sldMk cId="0" sldId="267"/>
            <ac:spMk id="2" creationId="{A527CDF1-E89A-9175-CFE5-EC89B18A4FCA}"/>
          </ac:spMkLst>
        </pc:spChg>
        <pc:spChg chg="mod">
          <ac:chgData name="hussien mohamed abdullah sharaf" userId="1d57972a-8c62-4efb-b106-ffe225cee9ae" providerId="ADAL" clId="{7674770A-54C3-4C8D-B96D-B5CF0D372861}" dt="2023-02-14T15:20:27" v="71" actId="20577"/>
          <ac:spMkLst>
            <pc:docMk/>
            <pc:sldMk cId="0" sldId="267"/>
            <ac:spMk id="4" creationId="{00000000-0000-0000-0000-000000000000}"/>
          </ac:spMkLst>
        </pc:spChg>
        <pc:spChg chg="del">
          <ac:chgData name="hussien mohamed abdullah sharaf" userId="1d57972a-8c62-4efb-b106-ffe225cee9ae" providerId="ADAL" clId="{7674770A-54C3-4C8D-B96D-B5CF0D372861}" dt="2023-02-14T02:47:29.973" v="29" actId="478"/>
          <ac:spMkLst>
            <pc:docMk/>
            <pc:sldMk cId="0" sldId="267"/>
            <ac:spMk id="6" creationId="{00000000-0000-0000-0000-000000000000}"/>
          </ac:spMkLst>
        </pc:spChg>
        <pc:spChg chg="mod">
          <ac:chgData name="hussien mohamed abdullah sharaf" userId="1d57972a-8c62-4efb-b106-ffe225cee9ae" providerId="ADAL" clId="{7674770A-54C3-4C8D-B96D-B5CF0D372861}" dt="2023-02-14T02:52:55.937" v="58" actId="27636"/>
          <ac:spMkLst>
            <pc:docMk/>
            <pc:sldMk cId="0" sldId="267"/>
            <ac:spMk id="10" creationId="{00000000-0000-0000-0000-000000000000}"/>
          </ac:spMkLst>
        </pc:spChg>
        <pc:spChg chg="del">
          <ac:chgData name="hussien mohamed abdullah sharaf" userId="1d57972a-8c62-4efb-b106-ffe225cee9ae" providerId="ADAL" clId="{7674770A-54C3-4C8D-B96D-B5CF0D372861}" dt="2023-02-14T02:47:29.973" v="29" actId="478"/>
          <ac:spMkLst>
            <pc:docMk/>
            <pc:sldMk cId="0" sldId="267"/>
            <ac:spMk id="11" creationId="{00000000-0000-0000-0000-000000000000}"/>
          </ac:spMkLst>
        </pc:spChg>
        <pc:picChg chg="add mod">
          <ac:chgData name="hussien mohamed abdullah sharaf" userId="1d57972a-8c62-4efb-b106-ffe225cee9ae" providerId="ADAL" clId="{7674770A-54C3-4C8D-B96D-B5CF0D372861}" dt="2023-02-14T02:47:31.166" v="30"/>
          <ac:picMkLst>
            <pc:docMk/>
            <pc:sldMk cId="0" sldId="267"/>
            <ac:picMk id="3" creationId="{33D5D679-F9CE-2BF9-3B69-406452F03C5D}"/>
          </ac:picMkLst>
        </pc:picChg>
        <pc:picChg chg="add mod">
          <ac:chgData name="hussien mohamed abdullah sharaf" userId="1d57972a-8c62-4efb-b106-ffe225cee9ae" providerId="ADAL" clId="{7674770A-54C3-4C8D-B96D-B5CF0D372861}" dt="2023-02-14T02:47:31.166" v="30"/>
          <ac:picMkLst>
            <pc:docMk/>
            <pc:sldMk cId="0" sldId="267"/>
            <ac:picMk id="5" creationId="{EE5B27C2-FE94-D42A-04E3-A5279892C5EA}"/>
          </ac:picMkLst>
        </pc:picChg>
        <pc:picChg chg="del">
          <ac:chgData name="hussien mohamed abdullah sharaf" userId="1d57972a-8c62-4efb-b106-ffe225cee9ae" providerId="ADAL" clId="{7674770A-54C3-4C8D-B96D-B5CF0D372861}" dt="2023-02-14T02:47:29.973" v="29" actId="478"/>
          <ac:picMkLst>
            <pc:docMk/>
            <pc:sldMk cId="0" sldId="267"/>
            <ac:picMk id="15366" creationId="{00000000-0000-0000-0000-000000000000}"/>
          </ac:picMkLst>
        </pc:picChg>
      </pc:sldChg>
      <pc:sldChg chg="modSp mod">
        <pc:chgData name="hussien mohamed abdullah sharaf" userId="1d57972a-8c62-4efb-b106-ffe225cee9ae" providerId="ADAL" clId="{7674770A-54C3-4C8D-B96D-B5CF0D372861}" dt="2023-02-14T21:56:04.036" v="198"/>
        <pc:sldMkLst>
          <pc:docMk/>
          <pc:sldMk cId="0" sldId="282"/>
        </pc:sldMkLst>
        <pc:spChg chg="mod">
          <ac:chgData name="hussien mohamed abdullah sharaf" userId="1d57972a-8c62-4efb-b106-ffe225cee9ae" providerId="ADAL" clId="{7674770A-54C3-4C8D-B96D-B5CF0D372861}" dt="2023-02-14T21:56:04.036" v="198"/>
          <ac:spMkLst>
            <pc:docMk/>
            <pc:sldMk cId="0" sldId="282"/>
            <ac:spMk id="2" creationId="{00000000-0000-0000-0000-000000000000}"/>
          </ac:spMkLst>
        </pc:spChg>
      </pc:sldChg>
      <pc:sldChg chg="modSp mod">
        <pc:chgData name="hussien mohamed abdullah sharaf" userId="1d57972a-8c62-4efb-b106-ffe225cee9ae" providerId="ADAL" clId="{7674770A-54C3-4C8D-B96D-B5CF0D372861}" dt="2023-02-14T15:23:15.221" v="75" actId="14100"/>
        <pc:sldMkLst>
          <pc:docMk/>
          <pc:sldMk cId="0" sldId="283"/>
        </pc:sldMkLst>
        <pc:spChg chg="mod">
          <ac:chgData name="hussien mohamed abdullah sharaf" userId="1d57972a-8c62-4efb-b106-ffe225cee9ae" providerId="ADAL" clId="{7674770A-54C3-4C8D-B96D-B5CF0D372861}" dt="2023-02-14T15:23:08.077" v="73" actId="1036"/>
          <ac:spMkLst>
            <pc:docMk/>
            <pc:sldMk cId="0" sldId="283"/>
            <ac:spMk id="3" creationId="{00000000-0000-0000-0000-000000000000}"/>
          </ac:spMkLst>
        </pc:spChg>
        <pc:spChg chg="mod">
          <ac:chgData name="hussien mohamed abdullah sharaf" userId="1d57972a-8c62-4efb-b106-ffe225cee9ae" providerId="ADAL" clId="{7674770A-54C3-4C8D-B96D-B5CF0D372861}" dt="2023-02-14T15:23:15.221" v="75" actId="14100"/>
          <ac:spMkLst>
            <pc:docMk/>
            <pc:sldMk cId="0" sldId="283"/>
            <ac:spMk id="18433" creationId="{00000000-0000-0000-0000-000000000000}"/>
          </ac:spMkLst>
        </pc:spChg>
      </pc:sldChg>
      <pc:sldChg chg="modSp mod">
        <pc:chgData name="hussien mohamed abdullah sharaf" userId="1d57972a-8c62-4efb-b106-ffe225cee9ae" providerId="ADAL" clId="{7674770A-54C3-4C8D-B96D-B5CF0D372861}" dt="2023-02-14T15:24:06.565" v="78" actId="1036"/>
        <pc:sldMkLst>
          <pc:docMk/>
          <pc:sldMk cId="0" sldId="340"/>
        </pc:sldMkLst>
        <pc:spChg chg="mod">
          <ac:chgData name="hussien mohamed abdullah sharaf" userId="1d57972a-8c62-4efb-b106-ffe225cee9ae" providerId="ADAL" clId="{7674770A-54C3-4C8D-B96D-B5CF0D372861}" dt="2023-02-14T15:24:06.565" v="78" actId="1036"/>
          <ac:spMkLst>
            <pc:docMk/>
            <pc:sldMk cId="0" sldId="340"/>
            <ac:spMk id="2" creationId="{00000000-0000-0000-0000-000000000000}"/>
          </ac:spMkLst>
        </pc:spChg>
        <pc:spChg chg="mod">
          <ac:chgData name="hussien mohamed abdullah sharaf" userId="1d57972a-8c62-4efb-b106-ffe225cee9ae" providerId="ADAL" clId="{7674770A-54C3-4C8D-B96D-B5CF0D372861}" dt="2023-02-14T15:24:06.565" v="78" actId="1036"/>
          <ac:spMkLst>
            <pc:docMk/>
            <pc:sldMk cId="0" sldId="340"/>
            <ac:spMk id="3" creationId="{00000000-0000-0000-0000-000000000000}"/>
          </ac:spMkLst>
        </pc:spChg>
      </pc:sldChg>
      <pc:sldChg chg="modSp mod">
        <pc:chgData name="hussien mohamed abdullah sharaf" userId="1d57972a-8c62-4efb-b106-ffe225cee9ae" providerId="ADAL" clId="{7674770A-54C3-4C8D-B96D-B5CF0D372861}" dt="2023-02-14T20:45:26.554" v="132" actId="113"/>
        <pc:sldMkLst>
          <pc:docMk/>
          <pc:sldMk cId="0" sldId="341"/>
        </pc:sldMkLst>
        <pc:spChg chg="mod">
          <ac:chgData name="hussien mohamed abdullah sharaf" userId="1d57972a-8c62-4efb-b106-ffe225cee9ae" providerId="ADAL" clId="{7674770A-54C3-4C8D-B96D-B5CF0D372861}" dt="2023-02-14T15:24:11.230" v="80" actId="1036"/>
          <ac:spMkLst>
            <pc:docMk/>
            <pc:sldMk cId="0" sldId="341"/>
            <ac:spMk id="3" creationId="{00000000-0000-0000-0000-000000000000}"/>
          </ac:spMkLst>
        </pc:spChg>
        <pc:spChg chg="mod">
          <ac:chgData name="hussien mohamed abdullah sharaf" userId="1d57972a-8c62-4efb-b106-ffe225cee9ae" providerId="ADAL" clId="{7674770A-54C3-4C8D-B96D-B5CF0D372861}" dt="2023-02-14T20:45:26.554" v="132" actId="113"/>
          <ac:spMkLst>
            <pc:docMk/>
            <pc:sldMk cId="0" sldId="341"/>
            <ac:spMk id="20481" creationId="{00000000-0000-0000-0000-000000000000}"/>
          </ac:spMkLst>
        </pc:spChg>
      </pc:sldChg>
      <pc:sldChg chg="modSp mod">
        <pc:chgData name="hussien mohamed abdullah sharaf" userId="1d57972a-8c62-4efb-b106-ffe225cee9ae" providerId="ADAL" clId="{7674770A-54C3-4C8D-B96D-B5CF0D372861}" dt="2023-02-14T15:24:14.752" v="82" actId="1036"/>
        <pc:sldMkLst>
          <pc:docMk/>
          <pc:sldMk cId="0" sldId="342"/>
        </pc:sldMkLst>
        <pc:spChg chg="mod">
          <ac:chgData name="hussien mohamed abdullah sharaf" userId="1d57972a-8c62-4efb-b106-ffe225cee9ae" providerId="ADAL" clId="{7674770A-54C3-4C8D-B96D-B5CF0D372861}" dt="2023-02-14T15:24:14.752" v="82" actId="1036"/>
          <ac:spMkLst>
            <pc:docMk/>
            <pc:sldMk cId="0" sldId="342"/>
            <ac:spMk id="3" creationId="{00000000-0000-0000-0000-000000000000}"/>
          </ac:spMkLst>
        </pc:spChg>
        <pc:spChg chg="mod">
          <ac:chgData name="hussien mohamed abdullah sharaf" userId="1d57972a-8c62-4efb-b106-ffe225cee9ae" providerId="ADAL" clId="{7674770A-54C3-4C8D-B96D-B5CF0D372861}" dt="2023-02-14T15:24:14.752" v="82" actId="1036"/>
          <ac:spMkLst>
            <pc:docMk/>
            <pc:sldMk cId="0" sldId="342"/>
            <ac:spMk id="21505" creationId="{00000000-0000-0000-0000-000000000000}"/>
          </ac:spMkLst>
        </pc:spChg>
      </pc:sldChg>
      <pc:sldChg chg="modSp mod">
        <pc:chgData name="hussien mohamed abdullah sharaf" userId="1d57972a-8c62-4efb-b106-ffe225cee9ae" providerId="ADAL" clId="{7674770A-54C3-4C8D-B96D-B5CF0D372861}" dt="2023-02-14T20:57:09.412" v="166" actId="20577"/>
        <pc:sldMkLst>
          <pc:docMk/>
          <pc:sldMk cId="0" sldId="343"/>
        </pc:sldMkLst>
        <pc:spChg chg="mod">
          <ac:chgData name="hussien mohamed abdullah sharaf" userId="1d57972a-8c62-4efb-b106-ffe225cee9ae" providerId="ADAL" clId="{7674770A-54C3-4C8D-B96D-B5CF0D372861}" dt="2023-02-14T20:57:09.412" v="166" actId="20577"/>
          <ac:spMkLst>
            <pc:docMk/>
            <pc:sldMk cId="0" sldId="343"/>
            <ac:spMk id="2" creationId="{00000000-0000-0000-0000-000000000000}"/>
          </ac:spMkLst>
        </pc:spChg>
        <pc:spChg chg="mod">
          <ac:chgData name="hussien mohamed abdullah sharaf" userId="1d57972a-8c62-4efb-b106-ffe225cee9ae" providerId="ADAL" clId="{7674770A-54C3-4C8D-B96D-B5CF0D372861}" dt="2023-02-14T15:24:18.889" v="84" actId="1036"/>
          <ac:spMkLst>
            <pc:docMk/>
            <pc:sldMk cId="0" sldId="343"/>
            <ac:spMk id="3" creationId="{00000000-0000-0000-0000-000000000000}"/>
          </ac:spMkLst>
        </pc:spChg>
      </pc:sldChg>
      <pc:sldChg chg="modSp">
        <pc:chgData name="hussien mohamed abdullah sharaf" userId="1d57972a-8c62-4efb-b106-ffe225cee9ae" providerId="ADAL" clId="{7674770A-54C3-4C8D-B96D-B5CF0D372861}" dt="2023-02-14T20:59:58.106" v="167" actId="20577"/>
        <pc:sldMkLst>
          <pc:docMk/>
          <pc:sldMk cId="0" sldId="345"/>
        </pc:sldMkLst>
        <pc:spChg chg="mod">
          <ac:chgData name="hussien mohamed abdullah sharaf" userId="1d57972a-8c62-4efb-b106-ffe225cee9ae" providerId="ADAL" clId="{7674770A-54C3-4C8D-B96D-B5CF0D372861}" dt="2023-02-14T20:59:58.106" v="167" actId="20577"/>
          <ac:spMkLst>
            <pc:docMk/>
            <pc:sldMk cId="0" sldId="345"/>
            <ac:spMk id="2" creationId="{00000000-0000-0000-0000-000000000000}"/>
          </ac:spMkLst>
        </pc:spChg>
      </pc:sldChg>
      <pc:sldChg chg="modSp mod">
        <pc:chgData name="hussien mohamed abdullah sharaf" userId="1d57972a-8c62-4efb-b106-ffe225cee9ae" providerId="ADAL" clId="{7674770A-54C3-4C8D-B96D-B5CF0D372861}" dt="2023-02-14T21:07:28.670" v="168" actId="33524"/>
        <pc:sldMkLst>
          <pc:docMk/>
          <pc:sldMk cId="0" sldId="346"/>
        </pc:sldMkLst>
        <pc:spChg chg="mod">
          <ac:chgData name="hussien mohamed abdullah sharaf" userId="1d57972a-8c62-4efb-b106-ffe225cee9ae" providerId="ADAL" clId="{7674770A-54C3-4C8D-B96D-B5CF0D372861}" dt="2023-02-14T21:07:28.670" v="168" actId="33524"/>
          <ac:spMkLst>
            <pc:docMk/>
            <pc:sldMk cId="0" sldId="346"/>
            <ac:spMk id="2" creationId="{00000000-0000-0000-0000-000000000000}"/>
          </ac:spMkLst>
        </pc:spChg>
        <pc:spChg chg="mod">
          <ac:chgData name="hussien mohamed abdullah sharaf" userId="1d57972a-8c62-4efb-b106-ffe225cee9ae" providerId="ADAL" clId="{7674770A-54C3-4C8D-B96D-B5CF0D372861}" dt="2023-02-14T15:24:25.901" v="88" actId="1036"/>
          <ac:spMkLst>
            <pc:docMk/>
            <pc:sldMk cId="0" sldId="346"/>
            <ac:spMk id="3" creationId="{00000000-0000-0000-0000-000000000000}"/>
          </ac:spMkLst>
        </pc:spChg>
      </pc:sldChg>
      <pc:sldChg chg="modSp mod">
        <pc:chgData name="hussien mohamed abdullah sharaf" userId="1d57972a-8c62-4efb-b106-ffe225cee9ae" providerId="ADAL" clId="{7674770A-54C3-4C8D-B96D-B5CF0D372861}" dt="2023-02-14T21:24:36.725" v="185" actId="20577"/>
        <pc:sldMkLst>
          <pc:docMk/>
          <pc:sldMk cId="0" sldId="347"/>
        </pc:sldMkLst>
        <pc:spChg chg="mod">
          <ac:chgData name="hussien mohamed abdullah sharaf" userId="1d57972a-8c62-4efb-b106-ffe225cee9ae" providerId="ADAL" clId="{7674770A-54C3-4C8D-B96D-B5CF0D372861}" dt="2023-02-14T21:24:36.725" v="185" actId="20577"/>
          <ac:spMkLst>
            <pc:docMk/>
            <pc:sldMk cId="0" sldId="347"/>
            <ac:spMk id="2" creationId="{00000000-0000-0000-0000-000000000000}"/>
          </ac:spMkLst>
        </pc:spChg>
      </pc:sldChg>
      <pc:sldChg chg="modSp mod">
        <pc:chgData name="hussien mohamed abdullah sharaf" userId="1d57972a-8c62-4efb-b106-ffe225cee9ae" providerId="ADAL" clId="{7674770A-54C3-4C8D-B96D-B5CF0D372861}" dt="2023-02-14T15:24:30.495" v="89" actId="1036"/>
        <pc:sldMkLst>
          <pc:docMk/>
          <pc:sldMk cId="0" sldId="348"/>
        </pc:sldMkLst>
        <pc:spChg chg="mod">
          <ac:chgData name="hussien mohamed abdullah sharaf" userId="1d57972a-8c62-4efb-b106-ffe225cee9ae" providerId="ADAL" clId="{7674770A-54C3-4C8D-B96D-B5CF0D372861}" dt="2023-02-14T15:24:30.495" v="89" actId="1036"/>
          <ac:spMkLst>
            <pc:docMk/>
            <pc:sldMk cId="0" sldId="348"/>
            <ac:spMk id="2" creationId="{00000000-0000-0000-0000-000000000000}"/>
          </ac:spMkLst>
        </pc:spChg>
        <pc:spChg chg="mod">
          <ac:chgData name="hussien mohamed abdullah sharaf" userId="1d57972a-8c62-4efb-b106-ffe225cee9ae" providerId="ADAL" clId="{7674770A-54C3-4C8D-B96D-B5CF0D372861}" dt="2023-02-14T15:24:30.495" v="89" actId="1036"/>
          <ac:spMkLst>
            <pc:docMk/>
            <pc:sldMk cId="0" sldId="348"/>
            <ac:spMk id="3" creationId="{00000000-0000-0000-0000-000000000000}"/>
          </ac:spMkLst>
        </pc:spChg>
      </pc:sldChg>
      <pc:sldChg chg="del">
        <pc:chgData name="hussien mohamed abdullah sharaf" userId="1d57972a-8c62-4efb-b106-ffe225cee9ae" providerId="ADAL" clId="{7674770A-54C3-4C8D-B96D-B5CF0D372861}" dt="2023-02-14T02:37:50.778" v="3" actId="47"/>
        <pc:sldMkLst>
          <pc:docMk/>
          <pc:sldMk cId="0" sldId="354"/>
        </pc:sldMkLst>
      </pc:sldChg>
      <pc:sldChg chg="del">
        <pc:chgData name="hussien mohamed abdullah sharaf" userId="1d57972a-8c62-4efb-b106-ffe225cee9ae" providerId="ADAL" clId="{7674770A-54C3-4C8D-B96D-B5CF0D372861}" dt="2023-02-14T02:38:07.343" v="4" actId="47"/>
        <pc:sldMkLst>
          <pc:docMk/>
          <pc:sldMk cId="0" sldId="355"/>
        </pc:sldMkLst>
      </pc:sldChg>
      <pc:sldChg chg="del">
        <pc:chgData name="hussien mohamed abdullah sharaf" userId="1d57972a-8c62-4efb-b106-ffe225cee9ae" providerId="ADAL" clId="{7674770A-54C3-4C8D-B96D-B5CF0D372861}" dt="2023-02-14T02:38:42.036" v="5" actId="47"/>
        <pc:sldMkLst>
          <pc:docMk/>
          <pc:sldMk cId="0" sldId="357"/>
        </pc:sldMkLst>
      </pc:sldChg>
      <pc:sldChg chg="modSp mod">
        <pc:chgData name="hussien mohamed abdullah sharaf" userId="1d57972a-8c62-4efb-b106-ffe225cee9ae" providerId="ADAL" clId="{7674770A-54C3-4C8D-B96D-B5CF0D372861}" dt="2023-02-14T21:57:18.268" v="200" actId="1076"/>
        <pc:sldMkLst>
          <pc:docMk/>
          <pc:sldMk cId="0" sldId="358"/>
        </pc:sldMkLst>
        <pc:spChg chg="mod">
          <ac:chgData name="hussien mohamed abdullah sharaf" userId="1d57972a-8c62-4efb-b106-ffe225cee9ae" providerId="ADAL" clId="{7674770A-54C3-4C8D-B96D-B5CF0D372861}" dt="2023-02-14T21:57:14.956" v="199" actId="1076"/>
          <ac:spMkLst>
            <pc:docMk/>
            <pc:sldMk cId="0" sldId="358"/>
            <ac:spMk id="2" creationId="{00000000-0000-0000-0000-000000000000}"/>
          </ac:spMkLst>
        </pc:spChg>
        <pc:spChg chg="mod">
          <ac:chgData name="hussien mohamed abdullah sharaf" userId="1d57972a-8c62-4efb-b106-ffe225cee9ae" providerId="ADAL" clId="{7674770A-54C3-4C8D-B96D-B5CF0D372861}" dt="2023-02-14T21:57:18.268" v="200" actId="1076"/>
          <ac:spMkLst>
            <pc:docMk/>
            <pc:sldMk cId="0" sldId="358"/>
            <ac:spMk id="3" creationId="{00000000-0000-0000-0000-000000000000}"/>
          </ac:spMkLst>
        </pc:spChg>
      </pc:sldChg>
      <pc:sldChg chg="del">
        <pc:chgData name="hussien mohamed abdullah sharaf" userId="1d57972a-8c62-4efb-b106-ffe225cee9ae" providerId="ADAL" clId="{7674770A-54C3-4C8D-B96D-B5CF0D372861}" dt="2023-02-14T02:39:51.516" v="7" actId="47"/>
        <pc:sldMkLst>
          <pc:docMk/>
          <pc:sldMk cId="0" sldId="367"/>
        </pc:sldMkLst>
      </pc:sldChg>
      <pc:sldChg chg="del">
        <pc:chgData name="hussien mohamed abdullah sharaf" userId="1d57972a-8c62-4efb-b106-ffe225cee9ae" providerId="ADAL" clId="{7674770A-54C3-4C8D-B96D-B5CF0D372861}" dt="2023-02-14T02:39:52.658" v="8" actId="47"/>
        <pc:sldMkLst>
          <pc:docMk/>
          <pc:sldMk cId="0" sldId="368"/>
        </pc:sldMkLst>
      </pc:sldChg>
      <pc:sldChg chg="add del">
        <pc:chgData name="hussien mohamed abdullah sharaf" userId="1d57972a-8c62-4efb-b106-ffe225cee9ae" providerId="ADAL" clId="{7674770A-54C3-4C8D-B96D-B5CF0D372861}" dt="2023-02-14T02:39:59.552" v="11" actId="47"/>
        <pc:sldMkLst>
          <pc:docMk/>
          <pc:sldMk cId="0" sldId="369"/>
        </pc:sldMkLst>
      </pc:sldChg>
      <pc:sldChg chg="modSp mod">
        <pc:chgData name="hussien mohamed abdullah sharaf" userId="1d57972a-8c62-4efb-b106-ffe225cee9ae" providerId="ADAL" clId="{7674770A-54C3-4C8D-B96D-B5CF0D372861}" dt="2023-02-14T02:41:17.623" v="20" actId="404"/>
        <pc:sldMkLst>
          <pc:docMk/>
          <pc:sldMk cId="0" sldId="371"/>
        </pc:sldMkLst>
        <pc:spChg chg="mod">
          <ac:chgData name="hussien mohamed abdullah sharaf" userId="1d57972a-8c62-4efb-b106-ffe225cee9ae" providerId="ADAL" clId="{7674770A-54C3-4C8D-B96D-B5CF0D372861}" dt="2023-02-14T02:41:17.623" v="20" actId="404"/>
          <ac:spMkLst>
            <pc:docMk/>
            <pc:sldMk cId="0" sldId="371"/>
            <ac:spMk id="44033" creationId="{00000000-0000-0000-0000-000000000000}"/>
          </ac:spMkLst>
        </pc:spChg>
      </pc:sldChg>
      <pc:sldChg chg="delSp modSp mod">
        <pc:chgData name="hussien mohamed abdullah sharaf" userId="1d57972a-8c62-4efb-b106-ffe225cee9ae" providerId="ADAL" clId="{7674770A-54C3-4C8D-B96D-B5CF0D372861}" dt="2023-02-14T21:58:31.076" v="205" actId="14100"/>
        <pc:sldMkLst>
          <pc:docMk/>
          <pc:sldMk cId="0" sldId="372"/>
        </pc:sldMkLst>
        <pc:spChg chg="mod">
          <ac:chgData name="hussien mohamed abdullah sharaf" userId="1d57972a-8c62-4efb-b106-ffe225cee9ae" providerId="ADAL" clId="{7674770A-54C3-4C8D-B96D-B5CF0D372861}" dt="2023-02-14T21:58:27.234" v="204" actId="1036"/>
          <ac:spMkLst>
            <pc:docMk/>
            <pc:sldMk cId="0" sldId="372"/>
            <ac:spMk id="3" creationId="{00000000-0000-0000-0000-000000000000}"/>
          </ac:spMkLst>
        </pc:spChg>
        <pc:spChg chg="mod">
          <ac:chgData name="hussien mohamed abdullah sharaf" userId="1d57972a-8c62-4efb-b106-ffe225cee9ae" providerId="ADAL" clId="{7674770A-54C3-4C8D-B96D-B5CF0D372861}" dt="2023-02-14T21:58:31.076" v="205" actId="14100"/>
          <ac:spMkLst>
            <pc:docMk/>
            <pc:sldMk cId="0" sldId="372"/>
            <ac:spMk id="45057" creationId="{00000000-0000-0000-0000-000000000000}"/>
          </ac:spMkLst>
        </pc:spChg>
        <pc:spChg chg="del">
          <ac:chgData name="hussien mohamed abdullah sharaf" userId="1d57972a-8c62-4efb-b106-ffe225cee9ae" providerId="ADAL" clId="{7674770A-54C3-4C8D-B96D-B5CF0D372861}" dt="2023-02-14T02:41:48.806" v="25" actId="478"/>
          <ac:spMkLst>
            <pc:docMk/>
            <pc:sldMk cId="0" sldId="372"/>
            <ac:spMk id="45125" creationId="{00000000-0000-0000-0000-000000000000}"/>
          </ac:spMkLst>
        </pc:spChg>
        <pc:spChg chg="del mod">
          <ac:chgData name="hussien mohamed abdullah sharaf" userId="1d57972a-8c62-4efb-b106-ffe225cee9ae" providerId="ADAL" clId="{7674770A-54C3-4C8D-B96D-B5CF0D372861}" dt="2023-02-14T02:41:44.823" v="23" actId="478"/>
          <ac:spMkLst>
            <pc:docMk/>
            <pc:sldMk cId="0" sldId="372"/>
            <ac:spMk id="45126" creationId="{00000000-0000-0000-0000-000000000000}"/>
          </ac:spMkLst>
        </pc:spChg>
        <pc:graphicFrameChg chg="del">
          <ac:chgData name="hussien mohamed abdullah sharaf" userId="1d57972a-8c62-4efb-b106-ffe225cee9ae" providerId="ADAL" clId="{7674770A-54C3-4C8D-B96D-B5CF0D372861}" dt="2023-02-14T02:41:46.486" v="24" actId="478"/>
          <ac:graphicFrameMkLst>
            <pc:docMk/>
            <pc:sldMk cId="0" sldId="372"/>
            <ac:graphicFrameMk id="9" creationId="{00000000-0000-0000-0000-000000000000}"/>
          </ac:graphicFrameMkLst>
        </pc:graphicFrameChg>
      </pc:sldChg>
      <pc:sldChg chg="modSp mod">
        <pc:chgData name="hussien mohamed abdullah sharaf" userId="1d57972a-8c62-4efb-b106-ffe225cee9ae" providerId="ADAL" clId="{7674770A-54C3-4C8D-B96D-B5CF0D372861}" dt="2023-02-14T21:58:51.895" v="210" actId="20577"/>
        <pc:sldMkLst>
          <pc:docMk/>
          <pc:sldMk cId="0" sldId="374"/>
        </pc:sldMkLst>
        <pc:spChg chg="mod">
          <ac:chgData name="hussien mohamed abdullah sharaf" userId="1d57972a-8c62-4efb-b106-ffe225cee9ae" providerId="ADAL" clId="{7674770A-54C3-4C8D-B96D-B5CF0D372861}" dt="2023-02-14T21:58:51.895" v="210" actId="20577"/>
          <ac:spMkLst>
            <pc:docMk/>
            <pc:sldMk cId="0" sldId="374"/>
            <ac:spMk id="46081" creationId="{00000000-0000-0000-0000-000000000000}"/>
          </ac:spMkLst>
        </pc:spChg>
      </pc:sldChg>
      <pc:sldChg chg="del">
        <pc:chgData name="hussien mohamed abdullah sharaf" userId="1d57972a-8c62-4efb-b106-ffe225cee9ae" providerId="ADAL" clId="{7674770A-54C3-4C8D-B96D-B5CF0D372861}" dt="2023-02-14T02:35:45.034" v="2" actId="47"/>
        <pc:sldMkLst>
          <pc:docMk/>
          <pc:sldMk cId="0" sldId="377"/>
        </pc:sldMkLst>
      </pc:sldChg>
      <pc:sldChg chg="del">
        <pc:chgData name="hussien mohamed abdullah sharaf" userId="1d57972a-8c62-4efb-b106-ffe225cee9ae" providerId="ADAL" clId="{7674770A-54C3-4C8D-B96D-B5CF0D372861}" dt="2023-02-14T02:35:36.471" v="1" actId="47"/>
        <pc:sldMkLst>
          <pc:docMk/>
          <pc:sldMk cId="0" sldId="378"/>
        </pc:sldMkLst>
      </pc:sldChg>
      <pc:sldChg chg="del">
        <pc:chgData name="hussien mohamed abdullah sharaf" userId="1d57972a-8c62-4efb-b106-ffe225cee9ae" providerId="ADAL" clId="{7674770A-54C3-4C8D-B96D-B5CF0D372861}" dt="2023-02-14T02:35:36.471" v="1" actId="47"/>
        <pc:sldMkLst>
          <pc:docMk/>
          <pc:sldMk cId="0" sldId="379"/>
        </pc:sldMkLst>
      </pc:sldChg>
      <pc:sldChg chg="del">
        <pc:chgData name="hussien mohamed abdullah sharaf" userId="1d57972a-8c62-4efb-b106-ffe225cee9ae" providerId="ADAL" clId="{7674770A-54C3-4C8D-B96D-B5CF0D372861}" dt="2023-02-14T02:35:36.471" v="1" actId="47"/>
        <pc:sldMkLst>
          <pc:docMk/>
          <pc:sldMk cId="0" sldId="380"/>
        </pc:sldMkLst>
      </pc:sldChg>
      <pc:sldChg chg="del">
        <pc:chgData name="hussien mohamed abdullah sharaf" userId="1d57972a-8c62-4efb-b106-ffe225cee9ae" providerId="ADAL" clId="{7674770A-54C3-4C8D-B96D-B5CF0D372861}" dt="2023-02-14T02:35:36.471" v="1" actId="47"/>
        <pc:sldMkLst>
          <pc:docMk/>
          <pc:sldMk cId="0" sldId="381"/>
        </pc:sldMkLst>
      </pc:sldChg>
      <pc:sldChg chg="del">
        <pc:chgData name="hussien mohamed abdullah sharaf" userId="1d57972a-8c62-4efb-b106-ffe225cee9ae" providerId="ADAL" clId="{7674770A-54C3-4C8D-B96D-B5CF0D372861}" dt="2023-02-14T02:50:54.245" v="47" actId="47"/>
        <pc:sldMkLst>
          <pc:docMk/>
          <pc:sldMk cId="0" sldId="382"/>
        </pc:sldMkLst>
      </pc:sldChg>
      <pc:sldChg chg="del">
        <pc:chgData name="hussien mohamed abdullah sharaf" userId="1d57972a-8c62-4efb-b106-ffe225cee9ae" providerId="ADAL" clId="{7674770A-54C3-4C8D-B96D-B5CF0D372861}" dt="2023-02-14T02:50:54.245" v="47" actId="47"/>
        <pc:sldMkLst>
          <pc:docMk/>
          <pc:sldMk cId="0" sldId="383"/>
        </pc:sldMkLst>
      </pc:sldChg>
      <pc:sldChg chg="del">
        <pc:chgData name="hussien mohamed abdullah sharaf" userId="1d57972a-8c62-4efb-b106-ffe225cee9ae" providerId="ADAL" clId="{7674770A-54C3-4C8D-B96D-B5CF0D372861}" dt="2023-02-14T02:50:54.245" v="47" actId="47"/>
        <pc:sldMkLst>
          <pc:docMk/>
          <pc:sldMk cId="0" sldId="384"/>
        </pc:sldMkLst>
      </pc:sldChg>
      <pc:sldChg chg="del">
        <pc:chgData name="hussien mohamed abdullah sharaf" userId="1d57972a-8c62-4efb-b106-ffe225cee9ae" providerId="ADAL" clId="{7674770A-54C3-4C8D-B96D-B5CF0D372861}" dt="2023-02-14T02:50:54.245" v="47" actId="47"/>
        <pc:sldMkLst>
          <pc:docMk/>
          <pc:sldMk cId="0" sldId="385"/>
        </pc:sldMkLst>
      </pc:sldChg>
      <pc:sldChg chg="del">
        <pc:chgData name="hussien mohamed abdullah sharaf" userId="1d57972a-8c62-4efb-b106-ffe225cee9ae" providerId="ADAL" clId="{7674770A-54C3-4C8D-B96D-B5CF0D372861}" dt="2023-02-14T02:50:54.245" v="47" actId="47"/>
        <pc:sldMkLst>
          <pc:docMk/>
          <pc:sldMk cId="0" sldId="386"/>
        </pc:sldMkLst>
      </pc:sldChg>
      <pc:sldChg chg="del">
        <pc:chgData name="hussien mohamed abdullah sharaf" userId="1d57972a-8c62-4efb-b106-ffe225cee9ae" providerId="ADAL" clId="{7674770A-54C3-4C8D-B96D-B5CF0D372861}" dt="2023-02-14T02:50:54.245" v="47" actId="47"/>
        <pc:sldMkLst>
          <pc:docMk/>
          <pc:sldMk cId="0" sldId="387"/>
        </pc:sldMkLst>
      </pc:sldChg>
      <pc:sldChg chg="del">
        <pc:chgData name="hussien mohamed abdullah sharaf" userId="1d57972a-8c62-4efb-b106-ffe225cee9ae" providerId="ADAL" clId="{7674770A-54C3-4C8D-B96D-B5CF0D372861}" dt="2023-02-14T02:49:17.947" v="45" actId="47"/>
        <pc:sldMkLst>
          <pc:docMk/>
          <pc:sldMk cId="0" sldId="388"/>
        </pc:sldMkLst>
      </pc:sldChg>
      <pc:sldChg chg="del">
        <pc:chgData name="hussien mohamed abdullah sharaf" userId="1d57972a-8c62-4efb-b106-ffe225cee9ae" providerId="ADAL" clId="{7674770A-54C3-4C8D-B96D-B5CF0D372861}" dt="2023-02-14T02:49:20.265" v="46" actId="47"/>
        <pc:sldMkLst>
          <pc:docMk/>
          <pc:sldMk cId="0" sldId="389"/>
        </pc:sldMkLst>
      </pc:sldChg>
      <pc:sldChg chg="del">
        <pc:chgData name="hussien mohamed abdullah sharaf" userId="1d57972a-8c62-4efb-b106-ffe225cee9ae" providerId="ADAL" clId="{7674770A-54C3-4C8D-B96D-B5CF0D372861}" dt="2023-02-14T02:50:54.245" v="47" actId="47"/>
        <pc:sldMkLst>
          <pc:docMk/>
          <pc:sldMk cId="0" sldId="391"/>
        </pc:sldMkLst>
      </pc:sldChg>
      <pc:sldChg chg="del">
        <pc:chgData name="hussien mohamed abdullah sharaf" userId="1d57972a-8c62-4efb-b106-ffe225cee9ae" providerId="ADAL" clId="{7674770A-54C3-4C8D-B96D-B5CF0D372861}" dt="2023-02-14T02:50:54.245" v="47" actId="47"/>
        <pc:sldMkLst>
          <pc:docMk/>
          <pc:sldMk cId="0" sldId="392"/>
        </pc:sldMkLst>
      </pc:sldChg>
      <pc:sldChg chg="del">
        <pc:chgData name="hussien mohamed abdullah sharaf" userId="1d57972a-8c62-4efb-b106-ffe225cee9ae" providerId="ADAL" clId="{7674770A-54C3-4C8D-B96D-B5CF0D372861}" dt="2023-02-14T02:50:54.245" v="47" actId="47"/>
        <pc:sldMkLst>
          <pc:docMk/>
          <pc:sldMk cId="0" sldId="393"/>
        </pc:sldMkLst>
      </pc:sldChg>
      <pc:sldChg chg="del">
        <pc:chgData name="hussien mohamed abdullah sharaf" userId="1d57972a-8c62-4efb-b106-ffe225cee9ae" providerId="ADAL" clId="{7674770A-54C3-4C8D-B96D-B5CF0D372861}" dt="2023-02-14T02:50:54.245" v="47" actId="47"/>
        <pc:sldMkLst>
          <pc:docMk/>
          <pc:sldMk cId="0" sldId="394"/>
        </pc:sldMkLst>
      </pc:sldChg>
      <pc:sldChg chg="del">
        <pc:chgData name="hussien mohamed abdullah sharaf" userId="1d57972a-8c62-4efb-b106-ffe225cee9ae" providerId="ADAL" clId="{7674770A-54C3-4C8D-B96D-B5CF0D372861}" dt="2023-02-14T02:50:54.245" v="47" actId="47"/>
        <pc:sldMkLst>
          <pc:docMk/>
          <pc:sldMk cId="0" sldId="396"/>
        </pc:sldMkLst>
      </pc:sldChg>
      <pc:sldChg chg="del">
        <pc:chgData name="hussien mohamed abdullah sharaf" userId="1d57972a-8c62-4efb-b106-ffe225cee9ae" providerId="ADAL" clId="{7674770A-54C3-4C8D-B96D-B5CF0D372861}" dt="2023-02-14T02:50:54.245" v="47" actId="47"/>
        <pc:sldMkLst>
          <pc:docMk/>
          <pc:sldMk cId="0" sldId="397"/>
        </pc:sldMkLst>
      </pc:sldChg>
      <pc:sldChg chg="del">
        <pc:chgData name="hussien mohamed abdullah sharaf" userId="1d57972a-8c62-4efb-b106-ffe225cee9ae" providerId="ADAL" clId="{7674770A-54C3-4C8D-B96D-B5CF0D372861}" dt="2023-02-14T02:50:54.245" v="47" actId="47"/>
        <pc:sldMkLst>
          <pc:docMk/>
          <pc:sldMk cId="0" sldId="398"/>
        </pc:sldMkLst>
      </pc:sldChg>
      <pc:sldChg chg="del">
        <pc:chgData name="hussien mohamed abdullah sharaf" userId="1d57972a-8c62-4efb-b106-ffe225cee9ae" providerId="ADAL" clId="{7674770A-54C3-4C8D-B96D-B5CF0D372861}" dt="2023-02-14T02:50:54.245" v="47" actId="47"/>
        <pc:sldMkLst>
          <pc:docMk/>
          <pc:sldMk cId="0" sldId="399"/>
        </pc:sldMkLst>
      </pc:sldChg>
      <pc:sldChg chg="del">
        <pc:chgData name="hussien mohamed abdullah sharaf" userId="1d57972a-8c62-4efb-b106-ffe225cee9ae" providerId="ADAL" clId="{7674770A-54C3-4C8D-B96D-B5CF0D372861}" dt="2023-02-14T02:50:54.245" v="47" actId="47"/>
        <pc:sldMkLst>
          <pc:docMk/>
          <pc:sldMk cId="0" sldId="400"/>
        </pc:sldMkLst>
      </pc:sldChg>
      <pc:sldChg chg="del">
        <pc:chgData name="hussien mohamed abdullah sharaf" userId="1d57972a-8c62-4efb-b106-ffe225cee9ae" providerId="ADAL" clId="{7674770A-54C3-4C8D-B96D-B5CF0D372861}" dt="2023-02-14T02:50:54.245" v="47" actId="47"/>
        <pc:sldMkLst>
          <pc:docMk/>
          <pc:sldMk cId="0" sldId="402"/>
        </pc:sldMkLst>
      </pc:sldChg>
      <pc:sldChg chg="del">
        <pc:chgData name="hussien mohamed abdullah sharaf" userId="1d57972a-8c62-4efb-b106-ffe225cee9ae" providerId="ADAL" clId="{7674770A-54C3-4C8D-B96D-B5CF0D372861}" dt="2023-02-14T02:50:54.245" v="47" actId="47"/>
        <pc:sldMkLst>
          <pc:docMk/>
          <pc:sldMk cId="0" sldId="403"/>
        </pc:sldMkLst>
      </pc:sldChg>
      <pc:sldChg chg="del">
        <pc:chgData name="hussien mohamed abdullah sharaf" userId="1d57972a-8c62-4efb-b106-ffe225cee9ae" providerId="ADAL" clId="{7674770A-54C3-4C8D-B96D-B5CF0D372861}" dt="2023-02-14T02:50:54.245" v="47" actId="47"/>
        <pc:sldMkLst>
          <pc:docMk/>
          <pc:sldMk cId="0" sldId="405"/>
        </pc:sldMkLst>
      </pc:sldChg>
      <pc:sldChg chg="del">
        <pc:chgData name="hussien mohamed abdullah sharaf" userId="1d57972a-8c62-4efb-b106-ffe225cee9ae" providerId="ADAL" clId="{7674770A-54C3-4C8D-B96D-B5CF0D372861}" dt="2023-02-14T02:50:54.245" v="47" actId="47"/>
        <pc:sldMkLst>
          <pc:docMk/>
          <pc:sldMk cId="0" sldId="406"/>
        </pc:sldMkLst>
      </pc:sldChg>
      <pc:sldChg chg="del">
        <pc:chgData name="hussien mohamed abdullah sharaf" userId="1d57972a-8c62-4efb-b106-ffe225cee9ae" providerId="ADAL" clId="{7674770A-54C3-4C8D-B96D-B5CF0D372861}" dt="2023-02-14T02:50:54.245" v="47" actId="47"/>
        <pc:sldMkLst>
          <pc:docMk/>
          <pc:sldMk cId="0" sldId="407"/>
        </pc:sldMkLst>
      </pc:sldChg>
      <pc:sldChg chg="del">
        <pc:chgData name="hussien mohamed abdullah sharaf" userId="1d57972a-8c62-4efb-b106-ffe225cee9ae" providerId="ADAL" clId="{7674770A-54C3-4C8D-B96D-B5CF0D372861}" dt="2023-02-14T02:50:54.245" v="47" actId="47"/>
        <pc:sldMkLst>
          <pc:docMk/>
          <pc:sldMk cId="0" sldId="408"/>
        </pc:sldMkLst>
      </pc:sldChg>
      <pc:sldChg chg="del">
        <pc:chgData name="hussien mohamed abdullah sharaf" userId="1d57972a-8c62-4efb-b106-ffe225cee9ae" providerId="ADAL" clId="{7674770A-54C3-4C8D-B96D-B5CF0D372861}" dt="2023-02-14T02:50:54.245" v="47" actId="47"/>
        <pc:sldMkLst>
          <pc:docMk/>
          <pc:sldMk cId="0" sldId="417"/>
        </pc:sldMkLst>
      </pc:sldChg>
      <pc:sldChg chg="del">
        <pc:chgData name="hussien mohamed abdullah sharaf" userId="1d57972a-8c62-4efb-b106-ffe225cee9ae" providerId="ADAL" clId="{7674770A-54C3-4C8D-B96D-B5CF0D372861}" dt="2023-02-14T02:50:54.245" v="47" actId="47"/>
        <pc:sldMkLst>
          <pc:docMk/>
          <pc:sldMk cId="0" sldId="419"/>
        </pc:sldMkLst>
      </pc:sldChg>
      <pc:sldChg chg="del">
        <pc:chgData name="hussien mohamed abdullah sharaf" userId="1d57972a-8c62-4efb-b106-ffe225cee9ae" providerId="ADAL" clId="{7674770A-54C3-4C8D-B96D-B5CF0D372861}" dt="2023-02-14T02:50:54.245" v="47" actId="47"/>
        <pc:sldMkLst>
          <pc:docMk/>
          <pc:sldMk cId="0" sldId="420"/>
        </pc:sldMkLst>
      </pc:sldChg>
      <pc:sldChg chg="del">
        <pc:chgData name="hussien mohamed abdullah sharaf" userId="1d57972a-8c62-4efb-b106-ffe225cee9ae" providerId="ADAL" clId="{7674770A-54C3-4C8D-B96D-B5CF0D372861}" dt="2023-02-14T02:50:54.245" v="47" actId="47"/>
        <pc:sldMkLst>
          <pc:docMk/>
          <pc:sldMk cId="0" sldId="421"/>
        </pc:sldMkLst>
      </pc:sldChg>
      <pc:sldChg chg="del">
        <pc:chgData name="hussien mohamed abdullah sharaf" userId="1d57972a-8c62-4efb-b106-ffe225cee9ae" providerId="ADAL" clId="{7674770A-54C3-4C8D-B96D-B5CF0D372861}" dt="2023-02-14T02:50:54.245" v="47" actId="47"/>
        <pc:sldMkLst>
          <pc:docMk/>
          <pc:sldMk cId="0" sldId="422"/>
        </pc:sldMkLst>
      </pc:sldChg>
      <pc:sldChg chg="del">
        <pc:chgData name="hussien mohamed abdullah sharaf" userId="1d57972a-8c62-4efb-b106-ffe225cee9ae" providerId="ADAL" clId="{7674770A-54C3-4C8D-B96D-B5CF0D372861}" dt="2023-02-14T02:50:54.245" v="47" actId="47"/>
        <pc:sldMkLst>
          <pc:docMk/>
          <pc:sldMk cId="0" sldId="424"/>
        </pc:sldMkLst>
      </pc:sldChg>
      <pc:sldChg chg="del">
        <pc:chgData name="hussien mohamed abdullah sharaf" userId="1d57972a-8c62-4efb-b106-ffe225cee9ae" providerId="ADAL" clId="{7674770A-54C3-4C8D-B96D-B5CF0D372861}" dt="2023-02-14T02:39:13.251" v="6" actId="47"/>
        <pc:sldMkLst>
          <pc:docMk/>
          <pc:sldMk cId="0" sldId="425"/>
        </pc:sldMkLst>
      </pc:sldChg>
      <pc:sldChg chg="modSp add mod">
        <pc:chgData name="hussien mohamed abdullah sharaf" userId="1d57972a-8c62-4efb-b106-ffe225cee9ae" providerId="ADAL" clId="{7674770A-54C3-4C8D-B96D-B5CF0D372861}" dt="2023-02-14T20:33:37.446" v="101" actId="14100"/>
        <pc:sldMkLst>
          <pc:docMk/>
          <pc:sldMk cId="427016612" sldId="428"/>
        </pc:sldMkLst>
        <pc:spChg chg="mod">
          <ac:chgData name="hussien mohamed abdullah sharaf" userId="1d57972a-8c62-4efb-b106-ffe225cee9ae" providerId="ADAL" clId="{7674770A-54C3-4C8D-B96D-B5CF0D372861}" dt="2023-02-14T20:33:37.446" v="101" actId="14100"/>
          <ac:spMkLst>
            <pc:docMk/>
            <pc:sldMk cId="427016612" sldId="428"/>
            <ac:spMk id="2" creationId="{D85DF964-963D-C298-B274-82240D7C4FCC}"/>
          </ac:spMkLst>
        </pc:spChg>
      </pc:sldChg>
      <pc:sldChg chg="addSp delSp modSp new mod chgLayout">
        <pc:chgData name="hussien mohamed abdullah sharaf" userId="1d57972a-8c62-4efb-b106-ffe225cee9ae" providerId="ADAL" clId="{7674770A-54C3-4C8D-B96D-B5CF0D372861}" dt="2023-02-14T21:53:12.749" v="196" actId="20577"/>
        <pc:sldMkLst>
          <pc:docMk/>
          <pc:sldMk cId="392802600" sldId="429"/>
        </pc:sldMkLst>
        <pc:spChg chg="del">
          <ac:chgData name="hussien mohamed abdullah sharaf" userId="1d57972a-8c62-4efb-b106-ffe225cee9ae" providerId="ADAL" clId="{7674770A-54C3-4C8D-B96D-B5CF0D372861}" dt="2023-02-14T21:07:48.184" v="170" actId="700"/>
          <ac:spMkLst>
            <pc:docMk/>
            <pc:sldMk cId="392802600" sldId="429"/>
            <ac:spMk id="2" creationId="{1AC09439-E163-E154-8ED6-854AA56BFEED}"/>
          </ac:spMkLst>
        </pc:spChg>
        <pc:spChg chg="del mod ord">
          <ac:chgData name="hussien mohamed abdullah sharaf" userId="1d57972a-8c62-4efb-b106-ffe225cee9ae" providerId="ADAL" clId="{7674770A-54C3-4C8D-B96D-B5CF0D372861}" dt="2023-02-14T21:07:48.184" v="170" actId="700"/>
          <ac:spMkLst>
            <pc:docMk/>
            <pc:sldMk cId="392802600" sldId="429"/>
            <ac:spMk id="3" creationId="{90B4BB58-D863-EC8C-D320-C1B41A5957B2}"/>
          </ac:spMkLst>
        </pc:spChg>
        <pc:spChg chg="add mod ord">
          <ac:chgData name="hussien mohamed abdullah sharaf" userId="1d57972a-8c62-4efb-b106-ffe225cee9ae" providerId="ADAL" clId="{7674770A-54C3-4C8D-B96D-B5CF0D372861}" dt="2023-02-14T21:53:12.749" v="196" actId="20577"/>
          <ac:spMkLst>
            <pc:docMk/>
            <pc:sldMk cId="392802600" sldId="429"/>
            <ac:spMk id="4" creationId="{89436C18-E39A-2BA3-6D9D-9B0F45DED6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BABFF6A-D9F7-432A-AD33-3D0A5DEB0F10}" type="datetimeFigureOut">
              <a:rPr lang="en-US"/>
              <a:pPr>
                <a:defRPr/>
              </a:pPr>
              <a:t>14-Feb-23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8D2604F-49C7-44E7-AABB-3F65962463CC}" type="slidenum">
              <a:rPr lang="en-US"/>
              <a:pPr>
                <a:defRPr/>
              </a:pPr>
              <a:t>‹#›</a:t>
            </a:fld>
            <a:endParaRPr lang="en-US"/>
          </a:p>
        </p:txBody>
      </p:sp>
    </p:spTree>
    <p:extLst>
      <p:ext uri="{BB962C8B-B14F-4D97-AF65-F5344CB8AC3E}">
        <p14:creationId xmlns:p14="http://schemas.microsoft.com/office/powerpoint/2010/main" val="3658232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7D64BF2-C518-461D-993B-5B1595C74FD6}" type="datetimeFigureOut">
              <a:rPr lang="en-US"/>
              <a:pPr>
                <a:defRPr/>
              </a:pPr>
              <a:t>14-Feb-23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2D796B-DF5C-4F39-A1D1-AD540B8EE77A}" type="slidenum">
              <a:rPr lang="en-US"/>
              <a:pPr>
                <a:defRPr/>
              </a:pPr>
              <a:t>‹#›</a:t>
            </a:fld>
            <a:endParaRPr lang="en-US"/>
          </a:p>
        </p:txBody>
      </p:sp>
    </p:spTree>
    <p:extLst>
      <p:ext uri="{BB962C8B-B14F-4D97-AF65-F5344CB8AC3E}">
        <p14:creationId xmlns:p14="http://schemas.microsoft.com/office/powerpoint/2010/main" val="3239539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4AC1D-B2C9-4B26-9FEC-10159F1C0173}"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4AC1D-B2C9-4B26-9FEC-10159F1C0173}"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3BD04276-4E4C-4957-A07A-7AB647015BEF}" type="datetimeFigureOut">
              <a:rPr lang="en-US"/>
              <a:pPr>
                <a:defRPr/>
              </a:pPr>
              <a:t>14-Feb-23</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1857497A-7604-42BF-AFDD-04ED9ADEBB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442AA48-0FEF-4FC4-862D-F68FDEE21D1C}" type="datetimeFigureOut">
              <a:rPr lang="en-US"/>
              <a:pPr>
                <a:defRPr/>
              </a:pPr>
              <a:t>14-Feb-23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0FDF508-3C42-48D9-9400-4F9FCE144DC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C39E4F1-6B43-43C1-9953-0D4E7837CB2B}" type="datetimeFigureOut">
              <a:rPr lang="en-US"/>
              <a:pPr>
                <a:defRPr/>
              </a:pPr>
              <a:t>14-Feb-23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5A099D1-CB1E-4DE9-BE68-513FDDC00B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890E397-FB4A-4E72-BE52-67A8C43748A4}" type="datetimeFigureOut">
              <a:rPr lang="en-US"/>
              <a:pPr>
                <a:defRPr/>
              </a:pPr>
              <a:t>14-Feb-23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43658E6-507A-4DE0-BE50-BF8FA088FA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F7B0227-CB09-4D6F-8BBA-06E3750F653D}" type="datetimeFigureOut">
              <a:rPr lang="en-US"/>
              <a:pPr>
                <a:defRPr/>
              </a:pPr>
              <a:t>14-Feb-23</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B02B9772-DB4B-4984-83DC-864B1D01ECE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15E08AA5-41BB-420E-823F-793F93E86037}" type="datetimeFigureOut">
              <a:rPr lang="en-US"/>
              <a:pPr>
                <a:defRPr/>
              </a:pPr>
              <a:t>14-Feb-23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C80C99E-A6D3-45D9-B5DC-A08E1339C8D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4FE713E2-83A9-4076-85D1-B68883D0B22E}" type="datetimeFigureOut">
              <a:rPr lang="en-US"/>
              <a:pPr>
                <a:defRPr/>
              </a:pPr>
              <a:t>14-Feb-23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1F76903-F313-47B9-B220-8FE1F35FC36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95EFD397-E583-4205-B7BE-824A048F6058}" type="datetimeFigureOut">
              <a:rPr lang="en-US"/>
              <a:pPr>
                <a:defRPr/>
              </a:pPr>
              <a:t>14-Feb-23</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D55316AD-C9D9-4C11-AF2A-BBE36EDB59B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A08F69B-A590-4FBC-A0BB-5256EF75EE92}" type="datetimeFigureOut">
              <a:rPr lang="en-US"/>
              <a:pPr>
                <a:defRPr/>
              </a:pPr>
              <a:t>14-Feb-23</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AC76D0E-1FA2-47F4-A018-23B6CD67CE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FB0B72B1-DEDA-4637-8E47-A456572EF658}" type="datetimeFigureOut">
              <a:rPr lang="en-US"/>
              <a:pPr>
                <a:defRPr/>
              </a:pPr>
              <a:t>14-Feb-23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C744377-36F1-4A1E-BFCD-F919DDB0FDF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155676E1-4B18-4F3A-B113-CE7165CFBDBB}" type="datetimeFigureOut">
              <a:rPr lang="en-US"/>
              <a:pPr>
                <a:defRPr/>
              </a:pPr>
              <a:t>14-Feb-23</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C6B493A-20B2-4F0C-9545-7B7ADD03D9F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14848D11-5CE3-4E33-830A-C1159EC9E108}" type="datetimeFigureOut">
              <a:rPr lang="en-US"/>
              <a:pPr>
                <a:defRPr/>
              </a:pPr>
              <a:t>14-Feb-23</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608A8C74-D884-493B-B782-E49E18A5CB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8" r:id="rId2"/>
    <p:sldLayoutId id="2147483673" r:id="rId3"/>
    <p:sldLayoutId id="2147483674" r:id="rId4"/>
    <p:sldLayoutId id="2147483675" r:id="rId5"/>
    <p:sldLayoutId id="2147483676" r:id="rId6"/>
    <p:sldLayoutId id="2147483669" r:id="rId7"/>
    <p:sldLayoutId id="2147483677" r:id="rId8"/>
    <p:sldLayoutId id="2147483678" r:id="rId9"/>
    <p:sldLayoutId id="2147483670" r:id="rId10"/>
    <p:sldLayoutId id="2147483671"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Bookman Old Style" pitchFamily="18" charset="0"/>
        </a:defRPr>
      </a:lvl2pPr>
      <a:lvl3pPr algn="l" rtl="0" fontAlgn="base">
        <a:spcBef>
          <a:spcPct val="0"/>
        </a:spcBef>
        <a:spcAft>
          <a:spcPct val="0"/>
        </a:spcAft>
        <a:defRPr sz="4100" b="1">
          <a:solidFill>
            <a:schemeClr val="tx2"/>
          </a:solidFill>
          <a:latin typeface="Bookman Old Style" pitchFamily="18" charset="0"/>
        </a:defRPr>
      </a:lvl3pPr>
      <a:lvl4pPr algn="l" rtl="0" fontAlgn="base">
        <a:spcBef>
          <a:spcPct val="0"/>
        </a:spcBef>
        <a:spcAft>
          <a:spcPct val="0"/>
        </a:spcAft>
        <a:defRPr sz="4100" b="1">
          <a:solidFill>
            <a:schemeClr val="tx2"/>
          </a:solidFill>
          <a:latin typeface="Bookman Old Style" pitchFamily="18" charset="0"/>
        </a:defRPr>
      </a:lvl4pPr>
      <a:lvl5pPr algn="l" rtl="0" fontAlgn="base">
        <a:spcBef>
          <a:spcPct val="0"/>
        </a:spcBef>
        <a:spcAft>
          <a:spcPct val="0"/>
        </a:spcAft>
        <a:defRPr sz="4100" b="1">
          <a:solidFill>
            <a:schemeClr val="tx2"/>
          </a:solidFill>
          <a:latin typeface="Bookman Old Style" pitchFamily="18" charset="0"/>
        </a:defRPr>
      </a:lvl5pPr>
      <a:lvl6pPr marL="457200" algn="l" rtl="0" fontAlgn="base">
        <a:spcBef>
          <a:spcPct val="0"/>
        </a:spcBef>
        <a:spcAft>
          <a:spcPct val="0"/>
        </a:spcAft>
        <a:defRPr sz="4100" b="1">
          <a:solidFill>
            <a:schemeClr val="tx2"/>
          </a:solidFill>
          <a:latin typeface="Bookman Old Style" pitchFamily="18" charset="0"/>
        </a:defRPr>
      </a:lvl6pPr>
      <a:lvl7pPr marL="914400" algn="l" rtl="0" fontAlgn="base">
        <a:spcBef>
          <a:spcPct val="0"/>
        </a:spcBef>
        <a:spcAft>
          <a:spcPct val="0"/>
        </a:spcAft>
        <a:defRPr sz="4100" b="1">
          <a:solidFill>
            <a:schemeClr val="tx2"/>
          </a:solidFill>
          <a:latin typeface="Bookman Old Style" pitchFamily="18" charset="0"/>
        </a:defRPr>
      </a:lvl7pPr>
      <a:lvl8pPr marL="1371600" algn="l" rtl="0" fontAlgn="base">
        <a:spcBef>
          <a:spcPct val="0"/>
        </a:spcBef>
        <a:spcAft>
          <a:spcPct val="0"/>
        </a:spcAft>
        <a:defRPr sz="4100" b="1">
          <a:solidFill>
            <a:schemeClr val="tx2"/>
          </a:solidFill>
          <a:latin typeface="Bookman Old Style" pitchFamily="18" charset="0"/>
        </a:defRPr>
      </a:lvl8pPr>
      <a:lvl9pPr marL="1828800" algn="l" rtl="0" fontAlgn="base">
        <a:spcBef>
          <a:spcPct val="0"/>
        </a:spcBef>
        <a:spcAft>
          <a:spcPct val="0"/>
        </a:spcAft>
        <a:defRPr sz="4100" b="1">
          <a:solidFill>
            <a:schemeClr val="tx2"/>
          </a:solidFill>
          <a:latin typeface="Bookman Old Style"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20669"/>
            <a:ext cx="8156448" cy="1371600"/>
          </a:xfrm>
          <a:prstGeom prst="rect">
            <a:avLst/>
          </a:prstGeom>
          <a:ln>
            <a:noFill/>
          </a:ln>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fontAlgn="auto">
              <a:spcBef>
                <a:spcPts val="0"/>
              </a:spcBef>
              <a:spcAft>
                <a:spcPts val="0"/>
              </a:spcAft>
              <a:defRPr/>
            </a:pPr>
            <a:r>
              <a:rPr lang="en-US" sz="6600" b="1" dirty="0">
                <a:solidFill>
                  <a:srgbClr val="C00000"/>
                </a:solidFill>
                <a:effectLst>
                  <a:outerShdw blurRad="38100" dist="38100" dir="2700000" algn="tl">
                    <a:srgbClr val="000000">
                      <a:alpha val="43137"/>
                    </a:srgbClr>
                  </a:outerShdw>
                </a:effectLst>
                <a:latin typeface="Bookman Old Style" pitchFamily="18" charset="0"/>
                <a:ea typeface="+mj-ea"/>
                <a:cs typeface="+mj-cs"/>
              </a:rPr>
              <a:t>Software Security</a:t>
            </a:r>
          </a:p>
        </p:txBody>
      </p:sp>
      <p:sp>
        <p:nvSpPr>
          <p:cNvPr id="7" name="Subtitle 6"/>
          <p:cNvSpPr>
            <a:spLocks noGrp="1"/>
          </p:cNvSpPr>
          <p:nvPr>
            <p:ph type="subTitle" idx="1"/>
          </p:nvPr>
        </p:nvSpPr>
        <p:spPr>
          <a:xfrm>
            <a:off x="457200" y="4953000"/>
            <a:ext cx="7854696" cy="1905000"/>
          </a:xfrm>
        </p:spPr>
        <p:txBody>
          <a:bodyPr>
            <a:normAutofit/>
          </a:bodyPr>
          <a:lstStyle/>
          <a:p>
            <a:pPr algn="l" fontAlgn="auto">
              <a:spcAft>
                <a:spcPts val="0"/>
              </a:spcAft>
              <a:buFont typeface="Wingdings 3"/>
              <a:buNone/>
              <a:defRPr/>
            </a:pP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a:t>
            </a:r>
          </a:p>
          <a:p>
            <a:pPr algn="l" fontAlgn="auto">
              <a:spcAft>
                <a:spcPts val="0"/>
              </a:spcAft>
              <a:buFont typeface="Wingdings 3"/>
              <a:buNone/>
              <a:defRPr/>
            </a:pP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 </a:t>
            </a:r>
            <a:r>
              <a:rPr lang="en-US" sz="5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Hussien</a:t>
            </a:r>
            <a:r>
              <a:rPr lang="en-US" sz="5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 Sharaf</a:t>
            </a:r>
          </a:p>
        </p:txBody>
      </p:sp>
      <p:sp>
        <p:nvSpPr>
          <p:cNvPr id="10" name="Title 1"/>
          <p:cNvSpPr txBox="1">
            <a:spLocks/>
          </p:cNvSpPr>
          <p:nvPr/>
        </p:nvSpPr>
        <p:spPr>
          <a:xfrm>
            <a:off x="304800" y="3581400"/>
            <a:ext cx="8077200" cy="1066800"/>
          </a:xfrm>
          <a:prstGeom prst="rect">
            <a:avLst/>
          </a:prstGeom>
        </p:spPr>
        <p:txBody>
          <a:bodyPr anchor="b">
            <a:normAutofit fontScale="70000" lnSpcReduction="20000"/>
            <a:scene3d>
              <a:camera prst="orthographicFront"/>
              <a:lightRig rig="soft" dir="t"/>
            </a:scene3d>
            <a:sp3d prstMaterial="softEdge">
              <a:bevelT w="25400" h="25400"/>
            </a:sp3d>
          </a:bodyPr>
          <a:lstStyle/>
          <a:p>
            <a:pPr eaLnBrk="0" hangingPunct="0">
              <a:defRPr/>
            </a:pPr>
            <a:r>
              <a:rPr lang="en-US" sz="38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Lec1 </a:t>
            </a:r>
          </a:p>
          <a:p>
            <a:pPr eaLnBrk="0" hangingPunct="0">
              <a:defRPr/>
            </a:pPr>
            <a:r>
              <a:rPr lang="en-US" sz="38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	</a:t>
            </a: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    Introduction Software Quality</a:t>
            </a:r>
          </a:p>
        </p:txBody>
      </p:sp>
      <p:sp>
        <p:nvSpPr>
          <p:cNvPr id="8" name="Title 1"/>
          <p:cNvSpPr txBox="1">
            <a:spLocks/>
          </p:cNvSpPr>
          <p:nvPr/>
        </p:nvSpPr>
        <p:spPr>
          <a:xfrm>
            <a:off x="1905000" y="5410200"/>
            <a:ext cx="5486400" cy="533400"/>
          </a:xfrm>
          <a:prstGeom prst="rect">
            <a:avLst/>
          </a:prstGeom>
        </p:spPr>
        <p:txBody>
          <a:bodyPr anchor="b">
            <a:normAutofit/>
            <a:scene3d>
              <a:camera prst="orthographicFront"/>
              <a:lightRig rig="soft" dir="t"/>
            </a:scene3d>
            <a:sp3d prstMaterial="softEdge">
              <a:bevelT w="25400" h="25400"/>
            </a:sp3d>
          </a:bodyPr>
          <a:lstStyle/>
          <a:p>
            <a:pPr eaLnBrk="0" hangingPunct="0">
              <a:defRPr/>
            </a:pPr>
            <a:r>
              <a:rPr lang="en-US" sz="2400" b="1" dirty="0">
                <a:solidFill>
                  <a:schemeClr val="tx1">
                    <a:lumMod val="95000"/>
                    <a:lumOff val="5000"/>
                  </a:schemeClr>
                </a:solidFill>
                <a:latin typeface="Bookman Old Style" pitchFamily="18" charset="0"/>
                <a:ea typeface="+mj-ea"/>
                <a:cs typeface="+mj-cs"/>
              </a:rPr>
              <a:t>Email: dr.sharaf@from-masr.com</a:t>
            </a:r>
          </a:p>
        </p:txBody>
      </p:sp>
      <p:sp>
        <p:nvSpPr>
          <p:cNvPr id="2" name="Rectangle 1">
            <a:extLst>
              <a:ext uri="{FF2B5EF4-FFF2-40B4-BE49-F238E27FC236}">
                <a16:creationId xmlns:a16="http://schemas.microsoft.com/office/drawing/2014/main" id="{A527CDF1-E89A-9175-CFE5-EC89B18A4FCA}"/>
              </a:ext>
            </a:extLst>
          </p:cNvPr>
          <p:cNvSpPr/>
          <p:nvPr/>
        </p:nvSpPr>
        <p:spPr>
          <a:xfrm>
            <a:off x="7315200" y="3352800"/>
            <a:ext cx="1600200" cy="646331"/>
          </a:xfrm>
          <a:prstGeom prst="rect">
            <a:avLst/>
          </a:prstGeom>
        </p:spPr>
        <p:txBody>
          <a:bodyPr wrap="square">
            <a:spAutoFit/>
          </a:bodyPr>
          <a:lstStyle/>
          <a:p>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 Antiqua" pitchFamily="18" charset="0"/>
              </a:rPr>
              <a:t>SC359</a:t>
            </a:r>
          </a:p>
        </p:txBody>
      </p:sp>
      <p:pic>
        <p:nvPicPr>
          <p:cNvPr id="3" name="Picture 2">
            <a:extLst>
              <a:ext uri="{FF2B5EF4-FFF2-40B4-BE49-F238E27FC236}">
                <a16:creationId xmlns:a16="http://schemas.microsoft.com/office/drawing/2014/main" id="{33D5D679-F9CE-2BF9-3B69-406452F03C5D}"/>
              </a:ext>
            </a:extLst>
          </p:cNvPr>
          <p:cNvPicPr>
            <a:picLocks noChangeAspect="1" noChangeArrowheads="1"/>
          </p:cNvPicPr>
          <p:nvPr/>
        </p:nvPicPr>
        <p:blipFill>
          <a:blip r:embed="rId3" cstate="print"/>
          <a:srcRect/>
          <a:stretch>
            <a:fillRect/>
          </a:stretch>
        </p:blipFill>
        <p:spPr bwMode="auto">
          <a:xfrm>
            <a:off x="8153400" y="228600"/>
            <a:ext cx="676275" cy="467661"/>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EE5B27C2-FE94-D42A-04E3-A5279892C5EA}"/>
              </a:ext>
            </a:extLst>
          </p:cNvPr>
          <p:cNvPicPr/>
          <p:nvPr/>
        </p:nvPicPr>
        <p:blipFill>
          <a:blip r:embed="rId4" cstate="print"/>
          <a:stretch>
            <a:fillRect/>
          </a:stretch>
        </p:blipFill>
        <p:spPr>
          <a:xfrm>
            <a:off x="381000" y="330187"/>
            <a:ext cx="1676400" cy="15780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436C18-E39A-2BA3-6D9D-9B0F45DED633}"/>
              </a:ext>
            </a:extLst>
          </p:cNvPr>
          <p:cNvSpPr>
            <a:spLocks noGrp="1"/>
          </p:cNvSpPr>
          <p:nvPr>
            <p:ph type="title"/>
          </p:nvPr>
        </p:nvSpPr>
        <p:spPr>
          <a:xfrm>
            <a:off x="533400" y="1981200"/>
            <a:ext cx="8229600" cy="1143000"/>
          </a:xfrm>
        </p:spPr>
        <p:txBody>
          <a:bodyPr>
            <a:normAutofit fontScale="90000"/>
          </a:bodyPr>
          <a:lstStyle/>
          <a:p>
            <a:pPr algn="ctr"/>
            <a:r>
              <a:rPr lang="en-US" sz="4400" dirty="0"/>
              <a:t>Measuring Software quality factors</a:t>
            </a:r>
            <a:endParaRPr lang="en-US" dirty="0"/>
          </a:p>
        </p:txBody>
      </p:sp>
    </p:spTree>
    <p:extLst>
      <p:ext uri="{BB962C8B-B14F-4D97-AF65-F5344CB8AC3E}">
        <p14:creationId xmlns:p14="http://schemas.microsoft.com/office/powerpoint/2010/main" val="39280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915400" cy="5486400"/>
          </a:xfrm>
        </p:spPr>
        <p:txBody>
          <a:bodyPr>
            <a:noAutofit/>
          </a:bodyPr>
          <a:lstStyle/>
          <a:p>
            <a:pPr marL="365760" indent="-256032" fontAlgn="auto">
              <a:spcAft>
                <a:spcPts val="0"/>
              </a:spcAft>
              <a:buFont typeface="Wingdings 3"/>
              <a:buChar char=""/>
              <a:defRPr/>
            </a:pPr>
            <a:r>
              <a:rPr lang="en-US" sz="2400" b="1" dirty="0"/>
              <a:t>The primary SQFs </a:t>
            </a:r>
            <a:r>
              <a:rPr lang="en-US" sz="2400" dirty="0"/>
              <a:t>are </a:t>
            </a:r>
            <a:r>
              <a:rPr lang="en-US" sz="2400" dirty="0">
                <a:solidFill>
                  <a:srgbClr val="FF0000"/>
                </a:solidFill>
              </a:rPr>
              <a:t>correctness, integrity, maintainability and usability</a:t>
            </a:r>
            <a:r>
              <a:rPr lang="en-US" sz="2000" dirty="0"/>
              <a:t>.</a:t>
            </a:r>
          </a:p>
          <a:p>
            <a:pPr marL="365760" indent="-256032" fontAlgn="auto">
              <a:spcAft>
                <a:spcPts val="0"/>
              </a:spcAft>
              <a:buFont typeface="Wingdings 3"/>
              <a:buChar char=""/>
              <a:defRPr/>
            </a:pPr>
            <a:r>
              <a:rPr lang="en-US" sz="2400" b="1" u="sng" dirty="0">
                <a:solidFill>
                  <a:srgbClr val="FF0000"/>
                </a:solidFill>
              </a:rPr>
              <a:t>How to measure the primary SQFs?</a:t>
            </a:r>
          </a:p>
          <a:p>
            <a:pPr marL="109728" indent="0" fontAlgn="auto">
              <a:spcAft>
                <a:spcPts val="0"/>
              </a:spcAft>
              <a:buNone/>
              <a:defRPr/>
            </a:pPr>
            <a:r>
              <a:rPr lang="en-US" sz="2400" dirty="0"/>
              <a:t>1. Measure for </a:t>
            </a:r>
            <a:r>
              <a:rPr lang="en-US" sz="2400" b="1" dirty="0">
                <a:solidFill>
                  <a:srgbClr val="FF0000"/>
                </a:solidFill>
              </a:rPr>
              <a:t>correctness</a:t>
            </a:r>
            <a:r>
              <a:rPr lang="en-US" sz="2400" dirty="0"/>
              <a:t> is </a:t>
            </a:r>
            <a:r>
              <a:rPr lang="en-US" sz="2400" b="1" dirty="0">
                <a:solidFill>
                  <a:srgbClr val="FF0000"/>
                </a:solidFill>
              </a:rPr>
              <a:t>defects per thousand lines of code </a:t>
            </a:r>
            <a:r>
              <a:rPr lang="en-US" sz="2400" dirty="0"/>
              <a:t>(</a:t>
            </a:r>
            <a:r>
              <a:rPr lang="en-US" sz="2400" b="1" dirty="0">
                <a:solidFill>
                  <a:srgbClr val="FF0000"/>
                </a:solidFill>
              </a:rPr>
              <a:t>defects per KLOC</a:t>
            </a:r>
            <a:r>
              <a:rPr lang="en-US" sz="2400" dirty="0"/>
              <a:t>), </a:t>
            </a:r>
          </a:p>
          <a:p>
            <a:pPr marL="621792" lvl="1" fontAlgn="auto">
              <a:spcBef>
                <a:spcPts val="324"/>
              </a:spcBef>
              <a:spcAft>
                <a:spcPts val="0"/>
              </a:spcAft>
              <a:buFont typeface="Verdana"/>
              <a:buChar char="◦"/>
              <a:defRPr/>
            </a:pPr>
            <a:r>
              <a:rPr lang="en-US" sz="2000" dirty="0"/>
              <a:t>A </a:t>
            </a:r>
            <a:r>
              <a:rPr lang="en-US" sz="2000" dirty="0">
                <a:solidFill>
                  <a:srgbClr val="FF0000"/>
                </a:solidFill>
              </a:rPr>
              <a:t>defect</a:t>
            </a:r>
            <a:r>
              <a:rPr lang="en-US" sz="2000" dirty="0"/>
              <a:t> is a verified lack of conformance to requirements.</a:t>
            </a:r>
          </a:p>
          <a:p>
            <a:pPr marL="109728" indent="0" fontAlgn="auto">
              <a:spcAft>
                <a:spcPts val="0"/>
              </a:spcAft>
              <a:buNone/>
              <a:defRPr/>
            </a:pPr>
            <a:r>
              <a:rPr lang="en-US" sz="2400" dirty="0"/>
              <a:t>2. Measure for </a:t>
            </a:r>
            <a:r>
              <a:rPr lang="en-US" sz="2400" b="1" dirty="0">
                <a:solidFill>
                  <a:srgbClr val="FF0000"/>
                </a:solidFill>
              </a:rPr>
              <a:t>maintainability</a:t>
            </a:r>
            <a:r>
              <a:rPr lang="en-US" sz="2400" dirty="0"/>
              <a:t> is </a:t>
            </a:r>
            <a:r>
              <a:rPr lang="en-US" sz="2400" b="1" dirty="0">
                <a:solidFill>
                  <a:srgbClr val="FF0000"/>
                </a:solidFill>
              </a:rPr>
              <a:t>mean time to change </a:t>
            </a:r>
            <a:r>
              <a:rPr lang="en-US" sz="2400" b="1" dirty="0"/>
              <a:t>(</a:t>
            </a:r>
            <a:r>
              <a:rPr lang="en-US" sz="2400" b="1" dirty="0">
                <a:solidFill>
                  <a:srgbClr val="FF0000"/>
                </a:solidFill>
              </a:rPr>
              <a:t>MTTC</a:t>
            </a:r>
            <a:r>
              <a:rPr lang="en-US" sz="2400" b="1" dirty="0"/>
              <a:t>)</a:t>
            </a:r>
            <a:r>
              <a:rPr lang="en-US" sz="2400" dirty="0"/>
              <a:t>,</a:t>
            </a:r>
          </a:p>
          <a:p>
            <a:pPr marL="621792" lvl="1" fontAlgn="auto">
              <a:spcBef>
                <a:spcPts val="324"/>
              </a:spcBef>
              <a:spcAft>
                <a:spcPts val="0"/>
              </a:spcAft>
              <a:buFont typeface="Verdana"/>
              <a:buChar char="◦"/>
              <a:defRPr/>
            </a:pPr>
            <a:r>
              <a:rPr lang="en-US" sz="2000" dirty="0">
                <a:solidFill>
                  <a:srgbClr val="FF0000"/>
                </a:solidFill>
              </a:rPr>
              <a:t>MTTC</a:t>
            </a:r>
            <a:r>
              <a:rPr lang="en-US" sz="2000" dirty="0"/>
              <a:t> is the average of the times it takes to analyze a bug report, design an appropriate modification, implement the change, test it and distribute the change to all users.</a:t>
            </a:r>
          </a:p>
          <a:p>
            <a:pPr marL="621792" lvl="1" fontAlgn="auto">
              <a:spcBef>
                <a:spcPts val="324"/>
              </a:spcBef>
              <a:spcAft>
                <a:spcPts val="0"/>
              </a:spcAft>
              <a:buFont typeface="Verdana"/>
              <a:buChar char="◦"/>
              <a:defRPr/>
            </a:pPr>
            <a:r>
              <a:rPr lang="en-US" sz="2000" dirty="0">
                <a:solidFill>
                  <a:srgbClr val="FF0000"/>
                </a:solidFill>
              </a:rPr>
              <a:t>The lower the MTTC the more maintainable the software product is.</a:t>
            </a:r>
            <a:endParaRPr lang="en-US" sz="1800" dirty="0">
              <a:solidFill>
                <a:srgbClr val="FF0000"/>
              </a:solidFill>
            </a:endParaRPr>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30480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45DCBA9F-4F60-40FD-9B08-C568DFCD818F}" type="slidenum">
              <a:rPr lang="en-US" sz="1600">
                <a:solidFill>
                  <a:schemeClr val="bg2">
                    <a:lumMod val="10000"/>
                  </a:schemeClr>
                </a:solidFill>
                <a:latin typeface="+mn-lt"/>
                <a:cs typeface="+mn-cs"/>
              </a:rPr>
              <a:pPr algn="r" fontAlgn="auto">
                <a:spcBef>
                  <a:spcPts val="0"/>
                </a:spcBef>
                <a:spcAft>
                  <a:spcPts val="0"/>
                </a:spcAft>
                <a:defRPr/>
              </a:pPr>
              <a:t>11</a:t>
            </a:fld>
            <a:endParaRPr lang="en-US" sz="1600" dirty="0">
              <a:solidFill>
                <a:schemeClr val="bg2">
                  <a:lumMod val="10000"/>
                </a:schemeClr>
              </a:solidFill>
              <a:latin typeface="+mn-lt"/>
              <a:cs typeface="+mn-cs"/>
            </a:endParaRPr>
          </a:p>
        </p:txBody>
      </p:sp>
      <p:sp>
        <p:nvSpPr>
          <p:cNvPr id="2458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109728" indent="0" fontAlgn="auto">
              <a:spcAft>
                <a:spcPts val="0"/>
              </a:spcAft>
              <a:buNone/>
              <a:defRPr/>
            </a:pPr>
            <a:r>
              <a:rPr lang="en-US" sz="2400" dirty="0"/>
              <a:t>3. Measure for </a:t>
            </a:r>
            <a:r>
              <a:rPr lang="en-US" sz="2400" b="1" dirty="0">
                <a:solidFill>
                  <a:srgbClr val="FF0000"/>
                </a:solidFill>
              </a:rPr>
              <a:t>Integrity</a:t>
            </a:r>
            <a:r>
              <a:rPr lang="en-US" sz="2400" b="1" dirty="0"/>
              <a:t> is considering the </a:t>
            </a:r>
            <a:r>
              <a:rPr lang="en-US" sz="2400" b="1" dirty="0" err="1"/>
              <a:t>propability</a:t>
            </a:r>
            <a:r>
              <a:rPr lang="en-US" sz="2400" b="1" dirty="0"/>
              <a:t> of ‘</a:t>
            </a:r>
            <a:r>
              <a:rPr lang="en-US" sz="2400" b="1" dirty="0">
                <a:solidFill>
                  <a:srgbClr val="FF0000"/>
                </a:solidFill>
              </a:rPr>
              <a:t>attacks</a:t>
            </a:r>
            <a:r>
              <a:rPr lang="en-US" sz="2400" b="1" dirty="0"/>
              <a:t>’ on a product.</a:t>
            </a:r>
            <a:r>
              <a:rPr lang="en-US" sz="2400" dirty="0"/>
              <a:t> </a:t>
            </a:r>
            <a:r>
              <a:rPr lang="en-US" sz="2400" b="1" dirty="0">
                <a:solidFill>
                  <a:srgbClr val="FF0000"/>
                </a:solidFill>
              </a:rPr>
              <a:t>Some examples of attacks are</a:t>
            </a:r>
            <a:r>
              <a:rPr lang="en-US" sz="2400" dirty="0"/>
              <a:t>:</a:t>
            </a:r>
          </a:p>
          <a:p>
            <a:pPr marL="621792" lvl="1" fontAlgn="auto">
              <a:spcBef>
                <a:spcPts val="324"/>
              </a:spcBef>
              <a:spcAft>
                <a:spcPts val="0"/>
              </a:spcAft>
              <a:buFont typeface="Verdana"/>
              <a:buChar char="◦"/>
              <a:defRPr/>
            </a:pPr>
            <a:r>
              <a:rPr lang="en-US" sz="2400" b="1" dirty="0">
                <a:solidFill>
                  <a:srgbClr val="FF0000"/>
                </a:solidFill>
              </a:rPr>
              <a:t>Denial of service</a:t>
            </a:r>
            <a:r>
              <a:rPr lang="en-US" sz="2400" dirty="0"/>
              <a:t>, a legitimate user is prevented from accessing a service to which they are entitled;</a:t>
            </a:r>
          </a:p>
          <a:p>
            <a:pPr marL="621792" lvl="1" fontAlgn="auto">
              <a:spcBef>
                <a:spcPts val="324"/>
              </a:spcBef>
              <a:spcAft>
                <a:spcPts val="0"/>
              </a:spcAft>
              <a:buFont typeface="Verdana"/>
              <a:buChar char="◦"/>
              <a:defRPr/>
            </a:pPr>
            <a:r>
              <a:rPr lang="en-US" sz="2400" b="1" dirty="0">
                <a:solidFill>
                  <a:srgbClr val="FF0000"/>
                </a:solidFill>
              </a:rPr>
              <a:t>Man in the middle and replay</a:t>
            </a:r>
            <a:r>
              <a:rPr lang="en-US" sz="2400" dirty="0"/>
              <a:t>, false communications between computers are generated;</a:t>
            </a:r>
          </a:p>
          <a:p>
            <a:pPr marL="621792" lvl="1" fontAlgn="auto">
              <a:spcBef>
                <a:spcPts val="324"/>
              </a:spcBef>
              <a:spcAft>
                <a:spcPts val="0"/>
              </a:spcAft>
              <a:buFont typeface="Verdana"/>
              <a:buChar char="◦"/>
              <a:defRPr/>
            </a:pPr>
            <a:r>
              <a:rPr lang="en-US" sz="2400" b="1" dirty="0">
                <a:solidFill>
                  <a:srgbClr val="FF0000"/>
                </a:solidFill>
              </a:rPr>
              <a:t>Accidental attacks</a:t>
            </a:r>
            <a:r>
              <a:rPr lang="en-US" sz="2400" b="1" dirty="0"/>
              <a:t>,</a:t>
            </a:r>
            <a:r>
              <a:rPr lang="en-US" sz="2400" dirty="0"/>
              <a:t> failures of the product or its users are responsible for the attack.</a:t>
            </a:r>
          </a:p>
          <a:p>
            <a:pPr marL="621792" lvl="1" fontAlgn="auto">
              <a:spcBef>
                <a:spcPts val="324"/>
              </a:spcBef>
              <a:spcAft>
                <a:spcPts val="0"/>
              </a:spcAft>
              <a:buFont typeface="Verdana"/>
              <a:buChar char="◦"/>
              <a:defRPr/>
            </a:pPr>
            <a:r>
              <a:rPr lang="en-US" sz="2400" b="1" dirty="0">
                <a:solidFill>
                  <a:srgbClr val="FF0000"/>
                </a:solidFill>
              </a:rPr>
              <a:t>Input attacks</a:t>
            </a:r>
            <a:r>
              <a:rPr lang="en-US" sz="2400" b="1" dirty="0"/>
              <a:t>,</a:t>
            </a:r>
            <a:r>
              <a:rPr lang="en-US" sz="2400" dirty="0"/>
              <a:t> where data is chosen to cause an application to function incorrectly.</a:t>
            </a:r>
          </a:p>
          <a:p>
            <a:pPr marL="509778" indent="-400050" fontAlgn="auto">
              <a:spcAft>
                <a:spcPts val="0"/>
              </a:spcAft>
              <a:buFont typeface="+mj-lt"/>
              <a:buAutoNum type="alphaLcPeriod" startAt="2"/>
              <a:defRPr/>
            </a:pPr>
            <a:endParaRPr lang="en-US" sz="2400" dirty="0"/>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8C1AF4D3-C6A9-4907-8675-DBC73BD6E301}" type="slidenum">
              <a:rPr lang="en-US" sz="1600">
                <a:solidFill>
                  <a:schemeClr val="bg2">
                    <a:lumMod val="10000"/>
                  </a:schemeClr>
                </a:solidFill>
                <a:latin typeface="+mn-lt"/>
                <a:cs typeface="+mn-cs"/>
              </a:rPr>
              <a:pPr algn="r" fontAlgn="auto">
                <a:spcBef>
                  <a:spcPts val="0"/>
                </a:spcBef>
                <a:spcAft>
                  <a:spcPts val="0"/>
                </a:spcAft>
                <a:defRPr/>
              </a:pPr>
              <a:t>12</a:t>
            </a:fld>
            <a:endParaRPr lang="en-US" sz="1600" dirty="0">
              <a:solidFill>
                <a:schemeClr val="bg2">
                  <a:lumMod val="10000"/>
                </a:schemeClr>
              </a:solidFill>
              <a:latin typeface="+mn-lt"/>
              <a:cs typeface="+mn-cs"/>
            </a:endParaRPr>
          </a:p>
        </p:txBody>
      </p:sp>
      <p:sp>
        <p:nvSpPr>
          <p:cNvPr id="2560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915400" cy="5486400"/>
          </a:xfrm>
        </p:spPr>
        <p:txBody>
          <a:bodyPr>
            <a:noAutofit/>
          </a:bodyPr>
          <a:lstStyle/>
          <a:p>
            <a:pPr marL="365760" indent="-256032" fontAlgn="auto">
              <a:spcAft>
                <a:spcPts val="0"/>
              </a:spcAft>
              <a:buFont typeface="Wingdings 3"/>
              <a:buNone/>
              <a:defRPr/>
            </a:pPr>
            <a:r>
              <a:rPr lang="en-US" sz="2400" b="1" u="sng" dirty="0"/>
              <a:t>For a particular type of attack: </a:t>
            </a:r>
          </a:p>
          <a:p>
            <a:pPr marL="365760" indent="-256032" fontAlgn="auto">
              <a:spcAft>
                <a:spcPts val="0"/>
              </a:spcAft>
              <a:buFont typeface="Wingdings 3"/>
              <a:buChar char=""/>
              <a:defRPr/>
            </a:pPr>
            <a:r>
              <a:rPr lang="en-US" sz="2000" b="1" dirty="0">
                <a:solidFill>
                  <a:srgbClr val="FF0000"/>
                </a:solidFill>
              </a:rPr>
              <a:t>threat</a:t>
            </a:r>
            <a:r>
              <a:rPr lang="en-US" sz="2000" b="1" baseline="-25000" dirty="0">
                <a:solidFill>
                  <a:srgbClr val="FF0000"/>
                </a:solidFill>
              </a:rPr>
              <a:t>attack</a:t>
            </a:r>
            <a:r>
              <a:rPr lang="en-US" sz="2000" b="1" dirty="0">
                <a:solidFill>
                  <a:srgbClr val="FF0000"/>
                </a:solidFill>
              </a:rPr>
              <a:t> </a:t>
            </a:r>
            <a:r>
              <a:rPr lang="en-US" sz="2000" dirty="0"/>
              <a:t>is defined as the likelihood that an attack of this type will occur within a given time, and </a:t>
            </a:r>
          </a:p>
          <a:p>
            <a:pPr marL="365760" indent="-256032" fontAlgn="auto">
              <a:spcAft>
                <a:spcPts val="0"/>
              </a:spcAft>
              <a:buFont typeface="Wingdings 3"/>
              <a:buChar char=""/>
              <a:defRPr/>
            </a:pPr>
            <a:r>
              <a:rPr lang="en-US" sz="2000" b="1" dirty="0" err="1">
                <a:solidFill>
                  <a:srgbClr val="FF0000"/>
                </a:solidFill>
              </a:rPr>
              <a:t>security</a:t>
            </a:r>
            <a:r>
              <a:rPr lang="en-US" sz="2000" b="1" baseline="-25000" dirty="0" err="1">
                <a:solidFill>
                  <a:srgbClr val="FF0000"/>
                </a:solidFill>
              </a:rPr>
              <a:t>attack</a:t>
            </a:r>
            <a:r>
              <a:rPr lang="en-US" sz="2000" dirty="0"/>
              <a:t> is defined as the likelihood that an attack of this type will be repelled. </a:t>
            </a:r>
          </a:p>
          <a:p>
            <a:pPr marL="365760" indent="-256032" fontAlgn="auto">
              <a:spcAft>
                <a:spcPts val="0"/>
              </a:spcAft>
              <a:buFont typeface="Wingdings 3"/>
              <a:buChar char=""/>
              <a:defRPr/>
            </a:pPr>
            <a:r>
              <a:rPr lang="en-US" sz="2000" dirty="0"/>
              <a:t>threat</a:t>
            </a:r>
            <a:r>
              <a:rPr lang="en-US" sz="2000" baseline="-25000" dirty="0"/>
              <a:t>attack</a:t>
            </a:r>
            <a:r>
              <a:rPr lang="en-US" sz="2000" dirty="0"/>
              <a:t> and </a:t>
            </a:r>
            <a:r>
              <a:rPr lang="en-US" sz="2000" dirty="0" err="1"/>
              <a:t>security</a:t>
            </a:r>
            <a:r>
              <a:rPr lang="en-US" sz="2000" baseline="-25000" dirty="0" err="1"/>
              <a:t>attack</a:t>
            </a:r>
            <a:r>
              <a:rPr lang="en-US" sz="2000" dirty="0"/>
              <a:t> can be given values between 0 and 1, which can be calculated from historical data, such as that contained in a log file. </a:t>
            </a:r>
          </a:p>
          <a:p>
            <a:pPr marL="365760" indent="-256032" fontAlgn="auto">
              <a:spcAft>
                <a:spcPts val="0"/>
              </a:spcAft>
              <a:buFont typeface="Wingdings 3"/>
              <a:buChar char=""/>
              <a:defRPr/>
            </a:pPr>
            <a:r>
              <a:rPr lang="en-US" sz="2000" b="1" dirty="0"/>
              <a:t>The integrity against attacks of this type, </a:t>
            </a:r>
            <a:r>
              <a:rPr lang="en-US" sz="2000" b="1" dirty="0" err="1">
                <a:solidFill>
                  <a:srgbClr val="FF0000"/>
                </a:solidFill>
              </a:rPr>
              <a:t>integrity</a:t>
            </a:r>
            <a:r>
              <a:rPr lang="en-US" sz="2000" b="1" baseline="-25000" dirty="0" err="1">
                <a:solidFill>
                  <a:srgbClr val="FF0000"/>
                </a:solidFill>
              </a:rPr>
              <a:t>attack</a:t>
            </a:r>
            <a:r>
              <a:rPr lang="en-US" sz="2000" b="1" dirty="0"/>
              <a:t>, is defined to be:</a:t>
            </a:r>
          </a:p>
          <a:p>
            <a:pPr marL="365760" indent="-256032" fontAlgn="auto">
              <a:spcAft>
                <a:spcPts val="0"/>
              </a:spcAft>
              <a:buFont typeface="Wingdings 3"/>
              <a:buNone/>
              <a:defRPr/>
            </a:pPr>
            <a:r>
              <a:rPr lang="en-US" sz="2000" dirty="0"/>
              <a:t>		</a:t>
            </a:r>
            <a:r>
              <a:rPr lang="en-US" sz="2400" b="1" dirty="0" err="1"/>
              <a:t>integrity</a:t>
            </a:r>
            <a:r>
              <a:rPr lang="en-US" sz="2400" b="1" baseline="-25000" dirty="0" err="1"/>
              <a:t>attack</a:t>
            </a:r>
            <a:r>
              <a:rPr lang="en-US" sz="2400" b="1" dirty="0"/>
              <a:t> = 1 - threat</a:t>
            </a:r>
            <a:r>
              <a:rPr lang="en-US" sz="2400" b="1" baseline="-25000" dirty="0"/>
              <a:t>attack </a:t>
            </a:r>
            <a:r>
              <a:rPr lang="en-US" sz="2400" b="1" dirty="0"/>
              <a:t>(1 - </a:t>
            </a:r>
            <a:r>
              <a:rPr lang="en-US" sz="2400" b="1" dirty="0" err="1"/>
              <a:t>security</a:t>
            </a:r>
            <a:r>
              <a:rPr lang="en-US" sz="2400" b="1" baseline="-25000" dirty="0" err="1"/>
              <a:t>attack</a:t>
            </a:r>
            <a:r>
              <a:rPr lang="en-US" sz="2400" b="1" dirty="0"/>
              <a:t>)</a:t>
            </a:r>
            <a:endParaRPr lang="en-US" sz="2000" dirty="0"/>
          </a:p>
          <a:p>
            <a:pPr marL="365760" indent="-256032" fontAlgn="auto">
              <a:spcAft>
                <a:spcPts val="0"/>
              </a:spcAft>
              <a:buFont typeface="Wingdings 3"/>
              <a:buChar char=""/>
              <a:defRPr/>
            </a:pPr>
            <a:r>
              <a:rPr lang="en-US" sz="2000" b="1" dirty="0"/>
              <a:t>The </a:t>
            </a:r>
            <a:r>
              <a:rPr lang="en-US" sz="2000" b="1" dirty="0">
                <a:solidFill>
                  <a:srgbClr val="FF0000"/>
                </a:solidFill>
              </a:rPr>
              <a:t>integrity</a:t>
            </a:r>
            <a:r>
              <a:rPr lang="en-US" sz="2000" b="1" dirty="0"/>
              <a:t> </a:t>
            </a:r>
            <a:r>
              <a:rPr lang="en-US" sz="2000" b="1" dirty="0">
                <a:solidFill>
                  <a:srgbClr val="FF0000"/>
                </a:solidFill>
              </a:rPr>
              <a:t>of the software product </a:t>
            </a:r>
            <a:r>
              <a:rPr lang="en-US" sz="2000" b="1" dirty="0"/>
              <a:t>is defined to be the sum, over all attack types, of </a:t>
            </a:r>
            <a:r>
              <a:rPr lang="en-US" sz="2000" b="1" dirty="0" err="1"/>
              <a:t>integrity</a:t>
            </a:r>
            <a:r>
              <a:rPr lang="en-US" sz="2000" b="1" baseline="-25000" dirty="0" err="1"/>
              <a:t>attack</a:t>
            </a:r>
            <a:r>
              <a:rPr lang="en-US" sz="2000" b="1" dirty="0"/>
              <a:t>:</a:t>
            </a:r>
            <a:endParaRPr lang="en-US" sz="2000" dirty="0"/>
          </a:p>
          <a:p>
            <a:pPr marL="365760" indent="-256032" fontAlgn="auto">
              <a:spcAft>
                <a:spcPts val="0"/>
              </a:spcAft>
              <a:buFont typeface="Wingdings 3"/>
              <a:buNone/>
              <a:defRPr/>
            </a:pPr>
            <a:r>
              <a:rPr lang="en-US" sz="2000" b="1" dirty="0"/>
              <a:t>		</a:t>
            </a:r>
            <a:r>
              <a:rPr lang="en-US" sz="2400" b="1" dirty="0"/>
              <a:t>integrity = ∑</a:t>
            </a:r>
            <a:r>
              <a:rPr lang="en-US" sz="2400" b="1" baseline="-25000" dirty="0"/>
              <a:t>attack</a:t>
            </a:r>
            <a:r>
              <a:rPr lang="en-US" sz="2400" b="1" dirty="0"/>
              <a:t> </a:t>
            </a:r>
            <a:r>
              <a:rPr lang="en-US" sz="2400" b="1" dirty="0" err="1"/>
              <a:t>integrity</a:t>
            </a:r>
            <a:r>
              <a:rPr lang="en-US" sz="2400" b="1" baseline="-25000" dirty="0" err="1"/>
              <a:t>attack</a:t>
            </a:r>
            <a:r>
              <a:rPr lang="en-US" sz="2000" dirty="0"/>
              <a:t> </a:t>
            </a:r>
          </a:p>
          <a:p>
            <a:pPr marL="365760" indent="-256032" fontAlgn="auto">
              <a:spcAft>
                <a:spcPts val="0"/>
              </a:spcAft>
              <a:buFont typeface="Wingdings 3"/>
              <a:buChar char=""/>
              <a:defRPr/>
            </a:pPr>
            <a:r>
              <a:rPr lang="en-US" sz="2000" b="1" dirty="0"/>
              <a:t>If there are n different types of attack, then integrity will be a value between 0 and n; </a:t>
            </a:r>
            <a:r>
              <a:rPr lang="en-US" sz="2000" b="1" dirty="0">
                <a:solidFill>
                  <a:srgbClr val="FF0000"/>
                </a:solidFill>
              </a:rPr>
              <a:t>the higher the value, the better the integrity</a:t>
            </a:r>
            <a:r>
              <a:rPr lang="en-US" sz="2000" b="1" dirty="0"/>
              <a:t>.</a:t>
            </a:r>
          </a:p>
          <a:p>
            <a:pPr marL="365760" indent="-256032" fontAlgn="auto">
              <a:spcAft>
                <a:spcPts val="0"/>
              </a:spcAft>
              <a:buFont typeface="Wingdings 3"/>
              <a:buChar char=""/>
              <a:defRPr/>
            </a:pPr>
            <a:r>
              <a:rPr lang="en-US" sz="2000" b="1" dirty="0"/>
              <a:t>Note that </a:t>
            </a:r>
            <a:r>
              <a:rPr lang="en-US" sz="2000" dirty="0"/>
              <a:t>for software  connected to the Internet,  the probability of many 	attacks is 1.  </a:t>
            </a:r>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7620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F04B9935-71F5-48E0-9F6A-13618662242E}" type="slidenum">
              <a:rPr lang="en-US" sz="1600">
                <a:solidFill>
                  <a:schemeClr val="bg2">
                    <a:lumMod val="10000"/>
                  </a:schemeClr>
                </a:solidFill>
                <a:latin typeface="+mn-lt"/>
                <a:cs typeface="+mn-cs"/>
              </a:rPr>
              <a:pPr algn="r" fontAlgn="auto">
                <a:spcBef>
                  <a:spcPts val="0"/>
                </a:spcBef>
                <a:spcAft>
                  <a:spcPts val="0"/>
                </a:spcAft>
                <a:defRPr/>
              </a:pPr>
              <a:t>13</a:t>
            </a:fld>
            <a:endParaRPr lang="en-US" sz="1600" dirty="0">
              <a:solidFill>
                <a:schemeClr val="bg2">
                  <a:lumMod val="10000"/>
                </a:schemeClr>
              </a:solidFill>
              <a:latin typeface="+mn-lt"/>
              <a:cs typeface="+mn-cs"/>
            </a:endParaRPr>
          </a:p>
        </p:txBody>
      </p:sp>
      <p:sp>
        <p:nvSpPr>
          <p:cNvPr id="2662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366" y="533400"/>
            <a:ext cx="8915400" cy="1828800"/>
          </a:xfrm>
        </p:spPr>
        <p:txBody>
          <a:bodyPr>
            <a:noAutofit/>
          </a:bodyPr>
          <a:lstStyle/>
          <a:p>
            <a:pPr marL="109728" indent="0" fontAlgn="auto">
              <a:spcAft>
                <a:spcPts val="0"/>
              </a:spcAft>
              <a:buNone/>
              <a:defRPr/>
            </a:pPr>
            <a:r>
              <a:rPr lang="en-US" sz="2000" dirty="0"/>
              <a:t>	Universe = Attacks and no attacks</a:t>
            </a:r>
          </a:p>
          <a:p>
            <a:pPr marL="109728" indent="0" fontAlgn="auto">
              <a:spcAft>
                <a:spcPts val="0"/>
              </a:spcAft>
              <a:buNone/>
              <a:defRPr/>
            </a:pPr>
            <a:r>
              <a:rPr lang="en-US" sz="2000" dirty="0"/>
              <a:t>	Attack that occur against the system</a:t>
            </a:r>
          </a:p>
          <a:p>
            <a:pPr marL="109728" indent="0" fontAlgn="auto">
              <a:spcAft>
                <a:spcPts val="0"/>
              </a:spcAft>
              <a:buNone/>
              <a:defRPr/>
            </a:pPr>
            <a:r>
              <a:rPr lang="en-US" sz="2000" dirty="0"/>
              <a:t>	Set of attacks that are repelled</a:t>
            </a:r>
          </a:p>
          <a:p>
            <a:pPr marL="109728" indent="0" fontAlgn="auto">
              <a:spcAft>
                <a:spcPts val="0"/>
              </a:spcAft>
              <a:buNone/>
              <a:defRPr/>
            </a:pPr>
            <a:endParaRPr lang="en-US" sz="2000" dirty="0"/>
          </a:p>
          <a:p>
            <a:pPr marL="109728" indent="0" fontAlgn="auto">
              <a:spcAft>
                <a:spcPts val="0"/>
              </a:spcAft>
              <a:buNone/>
              <a:defRPr/>
            </a:pPr>
            <a:r>
              <a:rPr lang="en-US" sz="2000" dirty="0"/>
              <a:t>Required:</a:t>
            </a:r>
          </a:p>
          <a:p>
            <a:pPr marL="109728" indent="0" fontAlgn="auto">
              <a:spcAft>
                <a:spcPts val="0"/>
              </a:spcAft>
              <a:buNone/>
              <a:defRPr/>
            </a:pPr>
            <a:r>
              <a:rPr lang="en-US" sz="2000" dirty="0"/>
              <a:t>Get the sum of		</a:t>
            </a:r>
          </a:p>
          <a:p>
            <a:pPr marL="109728" indent="0" fontAlgn="auto">
              <a:spcAft>
                <a:spcPts val="0"/>
              </a:spcAft>
              <a:buNone/>
              <a:defRPr/>
            </a:pPr>
            <a:r>
              <a:rPr lang="en-US" sz="2000" dirty="0"/>
              <a:t>excluding 	and including </a:t>
            </a:r>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F04B9935-71F5-48E0-9F6A-13618662242E}" type="slidenum">
              <a:rPr lang="en-US" sz="1600">
                <a:solidFill>
                  <a:schemeClr val="bg2">
                    <a:lumMod val="10000"/>
                  </a:schemeClr>
                </a:solidFill>
                <a:latin typeface="+mn-lt"/>
                <a:cs typeface="+mn-cs"/>
              </a:rPr>
              <a:pPr algn="r" fontAlgn="auto">
                <a:spcBef>
                  <a:spcPts val="0"/>
                </a:spcBef>
                <a:spcAft>
                  <a:spcPts val="0"/>
                </a:spcAft>
                <a:defRPr/>
              </a:pPr>
              <a:t>14</a:t>
            </a:fld>
            <a:endParaRPr lang="en-US" sz="1600" dirty="0">
              <a:solidFill>
                <a:schemeClr val="bg2">
                  <a:lumMod val="10000"/>
                </a:schemeClr>
              </a:solidFill>
              <a:latin typeface="+mn-lt"/>
              <a:cs typeface="+mn-cs"/>
            </a:endParaRPr>
          </a:p>
        </p:txBody>
      </p:sp>
      <p:sp>
        <p:nvSpPr>
          <p:cNvPr id="2662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
        <p:nvSpPr>
          <p:cNvPr id="4" name="Rounded Rectangle 3"/>
          <p:cNvSpPr/>
          <p:nvPr/>
        </p:nvSpPr>
        <p:spPr>
          <a:xfrm>
            <a:off x="5486400" y="2286000"/>
            <a:ext cx="3505200" cy="2590800"/>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286500" y="2743200"/>
            <a:ext cx="16764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3704" y="641788"/>
            <a:ext cx="199696" cy="272612"/>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5234" y="998483"/>
            <a:ext cx="17604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30107" y="2917277"/>
            <a:ext cx="571500" cy="132824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 y="1295400"/>
            <a:ext cx="170136" cy="421728"/>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209800" y="2362200"/>
            <a:ext cx="199696" cy="272612"/>
          </a:xfrm>
          <a:prstGeom prst="round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76400" y="2743200"/>
            <a:ext cx="17604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0" y="2706413"/>
            <a:ext cx="170136" cy="421728"/>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5410200"/>
            <a:ext cx="1511952" cy="369332"/>
          </a:xfrm>
          <a:prstGeom prst="rect">
            <a:avLst/>
          </a:prstGeom>
        </p:spPr>
        <p:txBody>
          <a:bodyPr wrap="none">
            <a:spAutoFit/>
          </a:bodyPr>
          <a:lstStyle/>
          <a:p>
            <a:r>
              <a:rPr lang="en-US" b="1" dirty="0" err="1"/>
              <a:t>security</a:t>
            </a:r>
            <a:r>
              <a:rPr lang="en-US" b="1" baseline="-25000" dirty="0" err="1"/>
              <a:t>attack</a:t>
            </a:r>
            <a:endParaRPr lang="en-US" dirty="0"/>
          </a:p>
        </p:txBody>
      </p:sp>
      <p:cxnSp>
        <p:nvCxnSpPr>
          <p:cNvPr id="17" name="Straight Arrow Connector 16"/>
          <p:cNvCxnSpPr>
            <a:stCxn id="8" idx="3"/>
            <a:endCxn id="11" idx="0"/>
          </p:cNvCxnSpPr>
          <p:nvPr/>
        </p:nvCxnSpPr>
        <p:spPr>
          <a:xfrm flipH="1">
            <a:off x="4261176" y="4051005"/>
            <a:ext cx="2852625" cy="1359195"/>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8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400" b="1" u="sng" dirty="0">
                <a:solidFill>
                  <a:srgbClr val="FF0000"/>
                </a:solidFill>
              </a:rPr>
              <a:t>Example 1:</a:t>
            </a:r>
          </a:p>
          <a:p>
            <a:pPr marL="365760" indent="-256032" fontAlgn="auto">
              <a:spcAft>
                <a:spcPts val="0"/>
              </a:spcAft>
              <a:buFont typeface="Wingdings 3"/>
              <a:buChar char=""/>
              <a:defRPr/>
            </a:pPr>
            <a:r>
              <a:rPr lang="en-US" sz="2000" dirty="0"/>
              <a:t>A web server has been running  for a month. From the log  </a:t>
            </a:r>
            <a:r>
              <a:rPr lang="en-US" sz="2000" dirty="0" err="1"/>
              <a:t>ﬁles</a:t>
            </a:r>
            <a:r>
              <a:rPr lang="en-US" sz="2000" dirty="0"/>
              <a:t> for that month we see that, of 2000 accesses, 100 attacks  were made. Of  these, 50 were denial-of-service attacks, of  which 10 were  successful, 25 were password guessing (of which  none  were  successful) and  25 were accidental attacks  (caused by errors on the part of the user), of which 25 were successful.</a:t>
            </a:r>
          </a:p>
          <a:p>
            <a:pPr marL="365760" indent="-256032" fontAlgn="auto">
              <a:spcAft>
                <a:spcPts val="0"/>
              </a:spcAft>
              <a:buFont typeface="Wingdings 3"/>
              <a:buChar char=""/>
              <a:defRPr/>
            </a:pPr>
            <a:r>
              <a:rPr lang="en-US" sz="2000" dirty="0"/>
              <a:t>To  calculate threat</a:t>
            </a:r>
            <a:r>
              <a:rPr lang="en-US" sz="2000" baseline="-25000" dirty="0"/>
              <a:t>attack</a:t>
            </a:r>
            <a:r>
              <a:rPr lang="en-US" sz="2000" dirty="0"/>
              <a:t> and </a:t>
            </a:r>
            <a:r>
              <a:rPr lang="en-US" sz="2000" dirty="0" err="1"/>
              <a:t>security</a:t>
            </a:r>
            <a:r>
              <a:rPr lang="en-US" sz="2000" baseline="-25000" dirty="0" err="1"/>
              <a:t>attack</a:t>
            </a:r>
            <a:r>
              <a:rPr lang="en-US" sz="2000" dirty="0"/>
              <a:t> for each type of  attack, we can tabulate the data as in Table 1.</a:t>
            </a:r>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r>
              <a:rPr lang="en-US" sz="2000" b="1" dirty="0"/>
              <a:t>The integrity of the server  is thus  0.995 + 1 + 0.9875  = 2.9825.</a:t>
            </a:r>
          </a:p>
          <a:p>
            <a:pPr marL="365760" indent="-256032" fontAlgn="auto">
              <a:spcAft>
                <a:spcPts val="0"/>
              </a:spcAft>
              <a:buFont typeface="Wingdings 3"/>
              <a:buChar char=""/>
              <a:defRPr/>
            </a:pPr>
            <a:endParaRPr lang="en-US" sz="2000" dirty="0"/>
          </a:p>
          <a:p>
            <a:pPr marL="509778" indent="-400050" fontAlgn="auto">
              <a:spcAft>
                <a:spcPts val="0"/>
              </a:spcAft>
              <a:buFont typeface="+mj-lt"/>
              <a:buAutoNum type="alphaLcPeriod" startAt="2"/>
              <a:defRPr/>
            </a:pPr>
            <a:endParaRPr lang="en-US" sz="1800" dirty="0"/>
          </a:p>
          <a:p>
            <a:pPr marL="452628" indent="-342900" fontAlgn="auto">
              <a:spcAft>
                <a:spcPts val="0"/>
              </a:spcAft>
              <a:buFont typeface="+mj-lt"/>
              <a:buAutoNum type="alphaLcPeriod" startAt="2"/>
              <a:defRPr/>
            </a:pPr>
            <a:endParaRPr lang="en-US" sz="1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79293327-AF0D-4753-B943-B65094749272}" type="slidenum">
              <a:rPr lang="en-US" sz="1600">
                <a:solidFill>
                  <a:schemeClr val="bg2">
                    <a:lumMod val="10000"/>
                  </a:schemeClr>
                </a:solidFill>
                <a:latin typeface="+mn-lt"/>
                <a:cs typeface="+mn-cs"/>
              </a:rPr>
              <a:pPr algn="r" fontAlgn="auto">
                <a:spcBef>
                  <a:spcPts val="0"/>
                </a:spcBef>
                <a:spcAft>
                  <a:spcPts val="0"/>
                </a:spcAft>
                <a:defRPr/>
              </a:pPr>
              <a:t>15</a:t>
            </a:fld>
            <a:endParaRPr lang="en-US" sz="1600" dirty="0">
              <a:solidFill>
                <a:schemeClr val="bg2">
                  <a:lumMod val="10000"/>
                </a:schemeClr>
              </a:solidFill>
              <a:latin typeface="+mn-lt"/>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7495302"/>
              </p:ext>
            </p:extLst>
          </p:nvPr>
        </p:nvGraphicFramePr>
        <p:xfrm>
          <a:off x="457200" y="3767138"/>
          <a:ext cx="8458199" cy="1223963"/>
        </p:xfrm>
        <a:graphic>
          <a:graphicData uri="http://schemas.openxmlformats.org/drawingml/2006/table">
            <a:tbl>
              <a:tblPr/>
              <a:tblGrid>
                <a:gridCol w="2130716">
                  <a:extLst>
                    <a:ext uri="{9D8B030D-6E8A-4147-A177-3AD203B41FA5}">
                      <a16:colId xmlns:a16="http://schemas.microsoft.com/office/drawing/2014/main" val="20000"/>
                    </a:ext>
                  </a:extLst>
                </a:gridCol>
                <a:gridCol w="1981986">
                  <a:extLst>
                    <a:ext uri="{9D8B030D-6E8A-4147-A177-3AD203B41FA5}">
                      <a16:colId xmlns:a16="http://schemas.microsoft.com/office/drawing/2014/main" val="20001"/>
                    </a:ext>
                  </a:extLst>
                </a:gridCol>
                <a:gridCol w="1396767">
                  <a:extLst>
                    <a:ext uri="{9D8B030D-6E8A-4147-A177-3AD203B41FA5}">
                      <a16:colId xmlns:a16="http://schemas.microsoft.com/office/drawing/2014/main" val="20002"/>
                    </a:ext>
                  </a:extLst>
                </a:gridCol>
                <a:gridCol w="2948730">
                  <a:extLst>
                    <a:ext uri="{9D8B030D-6E8A-4147-A177-3AD203B41FA5}">
                      <a16:colId xmlns:a16="http://schemas.microsoft.com/office/drawing/2014/main" val="20003"/>
                    </a:ext>
                  </a:extLst>
                </a:gridCol>
              </a:tblGrid>
              <a:tr h="304800">
                <a:tc>
                  <a:txBody>
                    <a:bodyPr/>
                    <a:lstStyle/>
                    <a:p>
                      <a:pPr marL="38100" marR="0">
                        <a:lnSpc>
                          <a:spcPct val="115000"/>
                        </a:lnSpc>
                        <a:spcBef>
                          <a:spcPts val="320"/>
                        </a:spcBef>
                        <a:spcAft>
                          <a:spcPts val="0"/>
                        </a:spcAft>
                      </a:pPr>
                      <a:r>
                        <a:rPr lang="en-US" sz="1800" b="1" dirty="0">
                          <a:solidFill>
                            <a:srgbClr val="FEFFFE"/>
                          </a:solidFill>
                          <a:latin typeface="+mn-lt"/>
                          <a:ea typeface="Times New Roman"/>
                          <a:cs typeface="Times New Roman"/>
                        </a:rPr>
                        <a:t>Attack</a:t>
                      </a:r>
                      <a:r>
                        <a:rPr lang="en-US" sz="1800" b="1" spc="150" dirty="0">
                          <a:solidFill>
                            <a:srgbClr val="FEFFFE"/>
                          </a:solidFill>
                          <a:latin typeface="+mn-lt"/>
                          <a:ea typeface="Times New Roman"/>
                          <a:cs typeface="Times New Roman"/>
                        </a:rPr>
                        <a:t> </a:t>
                      </a:r>
                      <a:r>
                        <a:rPr lang="en-US" sz="1800" b="1" dirty="0">
                          <a:solidFill>
                            <a:srgbClr val="FEFFFE"/>
                          </a:solidFill>
                          <a:latin typeface="+mn-lt"/>
                          <a:ea typeface="Times New Roman"/>
                          <a:cs typeface="Times New Roman"/>
                        </a:rPr>
                        <a:t>type</a:t>
                      </a:r>
                      <a:endParaRPr lang="en-US" sz="1800" b="1" dirty="0">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6830" marR="0">
                        <a:lnSpc>
                          <a:spcPct val="115000"/>
                        </a:lnSpc>
                        <a:spcBef>
                          <a:spcPts val="320"/>
                        </a:spcBef>
                        <a:spcAft>
                          <a:spcPts val="0"/>
                        </a:spcAft>
                      </a:pPr>
                      <a:r>
                        <a:rPr lang="en-US" sz="1800" b="1">
                          <a:solidFill>
                            <a:srgbClr val="FEFFFE"/>
                          </a:solidFill>
                          <a:latin typeface="+mn-lt"/>
                          <a:ea typeface="Times New Roman"/>
                          <a:cs typeface="Times New Roman"/>
                        </a:rPr>
                        <a:t>Threat</a:t>
                      </a:r>
                      <a:endParaRPr lang="en-US" sz="1800" b="1">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6830" marR="0">
                        <a:lnSpc>
                          <a:spcPct val="115000"/>
                        </a:lnSpc>
                        <a:spcBef>
                          <a:spcPts val="320"/>
                        </a:spcBef>
                        <a:spcAft>
                          <a:spcPts val="0"/>
                        </a:spcAft>
                      </a:pPr>
                      <a:r>
                        <a:rPr lang="en-US" sz="1800" b="1">
                          <a:solidFill>
                            <a:srgbClr val="FEFFFE"/>
                          </a:solidFill>
                          <a:latin typeface="+mn-lt"/>
                          <a:ea typeface="Times New Roman"/>
                          <a:cs typeface="Times New Roman"/>
                        </a:rPr>
                        <a:t>Security</a:t>
                      </a:r>
                      <a:endParaRPr lang="en-US" sz="1800" b="1">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tc>
                  <a:txBody>
                    <a:bodyPr/>
                    <a:lstStyle/>
                    <a:p>
                      <a:pPr marL="37465" marR="0">
                        <a:lnSpc>
                          <a:spcPct val="115000"/>
                        </a:lnSpc>
                        <a:spcBef>
                          <a:spcPts val="320"/>
                        </a:spcBef>
                        <a:spcAft>
                          <a:spcPts val="0"/>
                        </a:spcAft>
                      </a:pPr>
                      <a:r>
                        <a:rPr lang="en-US" sz="1800" b="1" dirty="0">
                          <a:solidFill>
                            <a:srgbClr val="FEFFFE"/>
                          </a:solidFill>
                          <a:latin typeface="+mn-lt"/>
                          <a:ea typeface="Times New Roman"/>
                          <a:cs typeface="Times New Roman"/>
                        </a:rPr>
                        <a:t>Integrity</a:t>
                      </a:r>
                      <a:endParaRPr lang="en-US" sz="1800" b="1"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a:noFill/>
                    </a:lnT>
                    <a:lnB w="12700" cap="flat" cmpd="sng" algn="ctr">
                      <a:solidFill>
                        <a:srgbClr val="FEFFFE"/>
                      </a:solidFill>
                      <a:prstDash val="solid"/>
                      <a:round/>
                      <a:headEnd type="none" w="med" len="med"/>
                      <a:tailEnd type="none" w="med" len="med"/>
                    </a:lnB>
                    <a:solidFill>
                      <a:srgbClr val="0071BB"/>
                    </a:solidFill>
                  </a:tcPr>
                </a:tc>
                <a:extLst>
                  <a:ext uri="{0D108BD9-81ED-4DB2-BD59-A6C34878D82A}">
                    <a16:rowId xmlns:a16="http://schemas.microsoft.com/office/drawing/2014/main" val="10000"/>
                  </a:ext>
                </a:extLst>
              </a:tr>
              <a:tr h="593972">
                <a:tc>
                  <a:txBody>
                    <a:bodyPr/>
                    <a:lstStyle/>
                    <a:p>
                      <a:pPr marL="38100" marR="0">
                        <a:lnSpc>
                          <a:spcPct val="115000"/>
                        </a:lnSpc>
                        <a:spcBef>
                          <a:spcPts val="330"/>
                        </a:spcBef>
                        <a:spcAft>
                          <a:spcPts val="0"/>
                        </a:spcAft>
                      </a:pPr>
                      <a:r>
                        <a:rPr lang="en-US" sz="1800" b="1">
                          <a:solidFill>
                            <a:srgbClr val="1A1C1F"/>
                          </a:solidFill>
                          <a:latin typeface="+mn-lt"/>
                          <a:ea typeface="Times New Roman"/>
                          <a:cs typeface="Times New Roman"/>
                        </a:rPr>
                        <a:t>Denial</a:t>
                      </a:r>
                      <a:r>
                        <a:rPr lang="en-US" sz="1800" b="1" spc="22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of</a:t>
                      </a:r>
                      <a:r>
                        <a:rPr lang="en-US" sz="1800" b="1" spc="8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service</a:t>
                      </a:r>
                      <a:endParaRPr lang="en-US" sz="1800" b="1">
                        <a:latin typeface="+mn-lt"/>
                        <a:ea typeface="Times New Roman"/>
                        <a:cs typeface="Times New Roman"/>
                      </a:endParaRPr>
                    </a:p>
                    <a:p>
                      <a:pPr marL="38100" marR="0">
                        <a:lnSpc>
                          <a:spcPct val="115000"/>
                        </a:lnSpc>
                        <a:spcBef>
                          <a:spcPts val="0"/>
                        </a:spcBef>
                        <a:spcAft>
                          <a:spcPts val="0"/>
                        </a:spcAft>
                      </a:pPr>
                      <a:r>
                        <a:rPr lang="en-US" sz="1800" b="1">
                          <a:solidFill>
                            <a:srgbClr val="1A1C1F"/>
                          </a:solidFill>
                          <a:latin typeface="+mn-lt"/>
                          <a:ea typeface="Times New Roman"/>
                          <a:cs typeface="Times New Roman"/>
                        </a:rPr>
                        <a:t>Passwo</a:t>
                      </a:r>
                      <a:r>
                        <a:rPr lang="en-US" sz="1800" b="1" spc="10">
                          <a:solidFill>
                            <a:srgbClr val="1A1C1F"/>
                          </a:solidFill>
                          <a:latin typeface="+mn-lt"/>
                          <a:ea typeface="Times New Roman"/>
                          <a:cs typeface="Times New Roman"/>
                        </a:rPr>
                        <a:t>r</a:t>
                      </a:r>
                      <a:r>
                        <a:rPr lang="en-US" sz="1800" b="1">
                          <a:solidFill>
                            <a:srgbClr val="1A1C1F"/>
                          </a:solidFill>
                          <a:latin typeface="+mn-lt"/>
                          <a:ea typeface="Times New Roman"/>
                          <a:cs typeface="Times New Roman"/>
                        </a:rPr>
                        <a:t>d</a:t>
                      </a:r>
                      <a:r>
                        <a:rPr lang="en-US" sz="1800" b="1" spc="60">
                          <a:solidFill>
                            <a:srgbClr val="1A1C1F"/>
                          </a:solidFill>
                          <a:latin typeface="+mn-lt"/>
                          <a:ea typeface="Times New Roman"/>
                          <a:cs typeface="Times New Roman"/>
                        </a:rPr>
                        <a:t> </a:t>
                      </a:r>
                      <a:r>
                        <a:rPr lang="en-US" sz="1800" b="1">
                          <a:solidFill>
                            <a:srgbClr val="1A1C1F"/>
                          </a:solidFill>
                          <a:latin typeface="+mn-lt"/>
                          <a:ea typeface="Times New Roman"/>
                          <a:cs typeface="Times New Roman"/>
                        </a:rPr>
                        <a:t>gue</a:t>
                      </a:r>
                      <a:r>
                        <a:rPr lang="en-US" sz="1800" b="1" spc="5">
                          <a:solidFill>
                            <a:srgbClr val="1A1C1F"/>
                          </a:solidFill>
                          <a:latin typeface="+mn-lt"/>
                          <a:ea typeface="Times New Roman"/>
                          <a:cs typeface="Times New Roman"/>
                        </a:rPr>
                        <a:t>s</a:t>
                      </a:r>
                      <a:r>
                        <a:rPr lang="en-US" sz="1800" b="1">
                          <a:solidFill>
                            <a:srgbClr val="1A1C1F"/>
                          </a:solidFill>
                          <a:latin typeface="+mn-lt"/>
                          <a:ea typeface="Times New Roman"/>
                          <a:cs typeface="Times New Roman"/>
                        </a:rPr>
                        <a:t>sing</a:t>
                      </a:r>
                      <a:endParaRPr lang="en-US" sz="1800" b="1">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a:solidFill>
                            <a:srgbClr val="1A1C1F"/>
                          </a:solidFill>
                          <a:latin typeface="+mn-lt"/>
                          <a:ea typeface="Times New Roman"/>
                          <a:cs typeface="Times New Roman"/>
                        </a:rPr>
                        <a:t>50/2</a:t>
                      </a:r>
                      <a:r>
                        <a:rPr lang="en-US" sz="1800" spc="10">
                          <a:solidFill>
                            <a:srgbClr val="1A1C1F"/>
                          </a:solidFill>
                          <a:latin typeface="+mn-lt"/>
                          <a:ea typeface="Times New Roman"/>
                          <a:cs typeface="Times New Roman"/>
                        </a:rPr>
                        <a:t>0</a:t>
                      </a:r>
                      <a:r>
                        <a:rPr lang="en-US" sz="1800">
                          <a:solidFill>
                            <a:srgbClr val="1A1C1F"/>
                          </a:solidFill>
                          <a:latin typeface="+mn-lt"/>
                          <a:ea typeface="Times New Roman"/>
                          <a:cs typeface="Times New Roman"/>
                        </a:rPr>
                        <a:t>00 </a:t>
                      </a:r>
                      <a:r>
                        <a:rPr lang="en-US" sz="1800" spc="6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a:t>
                      </a:r>
                      <a:r>
                        <a:rPr lang="en-US" sz="1800" spc="17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0.025</a:t>
                      </a:r>
                      <a:endParaRPr lang="en-US" sz="1800">
                        <a:latin typeface="+mn-lt"/>
                        <a:ea typeface="Times New Roman"/>
                        <a:cs typeface="Times New Roman"/>
                      </a:endParaRPr>
                    </a:p>
                    <a:p>
                      <a:pPr marL="36830" marR="0">
                        <a:lnSpc>
                          <a:spcPct val="115000"/>
                        </a:lnSpc>
                        <a:spcBef>
                          <a:spcPts val="0"/>
                        </a:spcBef>
                        <a:spcAft>
                          <a:spcPts val="0"/>
                        </a:spcAft>
                      </a:pPr>
                      <a:r>
                        <a:rPr lang="en-US" sz="1800">
                          <a:solidFill>
                            <a:srgbClr val="1A1C1F"/>
                          </a:solidFill>
                          <a:latin typeface="+mn-lt"/>
                          <a:ea typeface="Times New Roman"/>
                          <a:cs typeface="Times New Roman"/>
                        </a:rPr>
                        <a:t>25/2</a:t>
                      </a:r>
                      <a:r>
                        <a:rPr lang="en-US" sz="1800" spc="10">
                          <a:solidFill>
                            <a:srgbClr val="1A1C1F"/>
                          </a:solidFill>
                          <a:latin typeface="+mn-lt"/>
                          <a:ea typeface="Times New Roman"/>
                          <a:cs typeface="Times New Roman"/>
                        </a:rPr>
                        <a:t>0</a:t>
                      </a:r>
                      <a:r>
                        <a:rPr lang="en-US" sz="1800">
                          <a:solidFill>
                            <a:srgbClr val="1A1C1F"/>
                          </a:solidFill>
                          <a:latin typeface="+mn-lt"/>
                          <a:ea typeface="Times New Roman"/>
                          <a:cs typeface="Times New Roman"/>
                        </a:rPr>
                        <a:t>00 </a:t>
                      </a:r>
                      <a:r>
                        <a:rPr lang="en-US" sz="1800" spc="6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a:t>
                      </a:r>
                      <a:r>
                        <a:rPr lang="en-US" sz="1800" spc="175">
                          <a:solidFill>
                            <a:srgbClr val="1A1C1F"/>
                          </a:solidFill>
                          <a:latin typeface="+mn-lt"/>
                          <a:ea typeface="Times New Roman"/>
                          <a:cs typeface="Times New Roman"/>
                        </a:rPr>
                        <a:t> </a:t>
                      </a:r>
                      <a:r>
                        <a:rPr lang="en-US" sz="1800">
                          <a:solidFill>
                            <a:srgbClr val="1A1C1F"/>
                          </a:solidFill>
                          <a:latin typeface="+mn-lt"/>
                          <a:ea typeface="Times New Roman"/>
                          <a:cs typeface="Times New Roman"/>
                        </a:rPr>
                        <a:t>0.0125</a:t>
                      </a:r>
                      <a:endParaRPr lang="en-US" sz="180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40/</a:t>
                      </a:r>
                      <a:r>
                        <a:rPr lang="en-US" sz="1800" spc="10" dirty="0">
                          <a:solidFill>
                            <a:srgbClr val="1A1C1F"/>
                          </a:solidFill>
                          <a:latin typeface="+mn-lt"/>
                          <a:ea typeface="Times New Roman"/>
                          <a:cs typeface="Times New Roman"/>
                        </a:rPr>
                        <a:t>5</a:t>
                      </a:r>
                      <a:r>
                        <a:rPr lang="en-US" sz="1800" dirty="0">
                          <a:solidFill>
                            <a:srgbClr val="1A1C1F"/>
                          </a:solidFill>
                          <a:latin typeface="+mn-lt"/>
                          <a:ea typeface="Times New Roman"/>
                          <a:cs typeface="Times New Roman"/>
                        </a:rPr>
                        <a:t>0</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0.8</a:t>
                      </a:r>
                      <a:endParaRPr lang="en-US" sz="1800" dirty="0">
                        <a:latin typeface="+mn-lt"/>
                        <a:ea typeface="Times New Roman"/>
                        <a:cs typeface="Times New Roman"/>
                      </a:endParaRPr>
                    </a:p>
                    <a:p>
                      <a:pPr marL="36830" marR="0">
                        <a:lnSpc>
                          <a:spcPct val="115000"/>
                        </a:lnSpc>
                        <a:spcBef>
                          <a:spcPts val="0"/>
                        </a:spcBef>
                        <a:spcAft>
                          <a:spcPts val="0"/>
                        </a:spcAft>
                      </a:pPr>
                      <a:r>
                        <a:rPr lang="en-US" sz="1800" dirty="0">
                          <a:solidFill>
                            <a:srgbClr val="1A1C1F"/>
                          </a:solidFill>
                          <a:latin typeface="+mn-lt"/>
                          <a:ea typeface="Times New Roman"/>
                          <a:cs typeface="Times New Roman"/>
                        </a:rPr>
                        <a:t>25/</a:t>
                      </a:r>
                      <a:r>
                        <a:rPr lang="en-US" sz="1800" spc="10" dirty="0">
                          <a:solidFill>
                            <a:srgbClr val="1A1C1F"/>
                          </a:solidFill>
                          <a:latin typeface="+mn-lt"/>
                          <a:ea typeface="Times New Roman"/>
                          <a:cs typeface="Times New Roman"/>
                        </a:rPr>
                        <a:t>2</a:t>
                      </a:r>
                      <a:r>
                        <a:rPr lang="en-US" sz="1800" dirty="0">
                          <a:solidFill>
                            <a:srgbClr val="1A1C1F"/>
                          </a:solidFill>
                          <a:latin typeface="+mn-lt"/>
                          <a:ea typeface="Times New Roman"/>
                          <a:cs typeface="Times New Roman"/>
                        </a:rPr>
                        <a:t>5</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7465" marR="0">
                        <a:lnSpc>
                          <a:spcPct val="115000"/>
                        </a:lnSpc>
                        <a:spcBef>
                          <a:spcPts val="33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0.025 </a:t>
                      </a:r>
                      <a:r>
                        <a:rPr lang="en-US" sz="1800" spc="6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0.8)</a:t>
                      </a:r>
                      <a:r>
                        <a:rPr lang="en-US" sz="1800" spc="21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0.995</a:t>
                      </a:r>
                      <a:endParaRPr lang="en-US" sz="1800" dirty="0">
                        <a:latin typeface="+mn-lt"/>
                        <a:ea typeface="Times New Roman"/>
                        <a:cs typeface="Times New Roman"/>
                      </a:endParaRPr>
                    </a:p>
                    <a:p>
                      <a:pPr marL="37465" marR="0">
                        <a:lnSpc>
                          <a:spcPct val="115000"/>
                        </a:lnSpc>
                        <a:spcBef>
                          <a:spcPts val="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 </a:t>
                      </a:r>
                      <a:r>
                        <a:rPr lang="en-US" sz="1800" spc="11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extLst>
                  <a:ext uri="{0D108BD9-81ED-4DB2-BD59-A6C34878D82A}">
                    <a16:rowId xmlns:a16="http://schemas.microsoft.com/office/drawing/2014/main" val="10001"/>
                  </a:ext>
                </a:extLst>
              </a:tr>
              <a:tr h="304800">
                <a:tc>
                  <a:txBody>
                    <a:bodyPr/>
                    <a:lstStyle/>
                    <a:p>
                      <a:pPr marL="38100" marR="0">
                        <a:lnSpc>
                          <a:spcPct val="115000"/>
                        </a:lnSpc>
                        <a:spcBef>
                          <a:spcPts val="330"/>
                        </a:spcBef>
                        <a:spcAft>
                          <a:spcPts val="0"/>
                        </a:spcAft>
                      </a:pPr>
                      <a:r>
                        <a:rPr lang="en-US" sz="1800" b="1" dirty="0">
                          <a:solidFill>
                            <a:srgbClr val="1A1C1F"/>
                          </a:solidFill>
                          <a:latin typeface="+mn-lt"/>
                          <a:ea typeface="Times New Roman"/>
                          <a:cs typeface="Times New Roman"/>
                        </a:rPr>
                        <a:t>Accide</a:t>
                      </a:r>
                      <a:r>
                        <a:rPr lang="en-US" sz="1800" b="1" spc="10" dirty="0">
                          <a:solidFill>
                            <a:srgbClr val="1A1C1F"/>
                          </a:solidFill>
                          <a:latin typeface="+mn-lt"/>
                          <a:ea typeface="Times New Roman"/>
                          <a:cs typeface="Times New Roman"/>
                        </a:rPr>
                        <a:t>n</a:t>
                      </a:r>
                      <a:r>
                        <a:rPr lang="en-US" sz="1800" b="1" dirty="0">
                          <a:solidFill>
                            <a:srgbClr val="1A1C1F"/>
                          </a:solidFill>
                          <a:latin typeface="+mn-lt"/>
                          <a:ea typeface="Times New Roman"/>
                          <a:cs typeface="Times New Roman"/>
                        </a:rPr>
                        <a:t>tal</a:t>
                      </a:r>
                      <a:endParaRPr lang="en-US" sz="1800" b="1" dirty="0">
                        <a:latin typeface="+mn-lt"/>
                        <a:ea typeface="Times New Roman"/>
                        <a:cs typeface="Times New Roman"/>
                      </a:endParaRPr>
                    </a:p>
                  </a:txBody>
                  <a:tcPr marL="0" marR="0" marT="0" marB="0">
                    <a:lnL>
                      <a:noFill/>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25/2</a:t>
                      </a:r>
                      <a:r>
                        <a:rPr lang="en-US" sz="1800" spc="10" dirty="0">
                          <a:solidFill>
                            <a:srgbClr val="1A1C1F"/>
                          </a:solidFill>
                          <a:latin typeface="+mn-lt"/>
                          <a:ea typeface="Times New Roman"/>
                          <a:cs typeface="Times New Roman"/>
                        </a:rPr>
                        <a:t>0</a:t>
                      </a:r>
                      <a:r>
                        <a:rPr lang="en-US" sz="1800" dirty="0">
                          <a:solidFill>
                            <a:srgbClr val="1A1C1F"/>
                          </a:solidFill>
                          <a:latin typeface="+mn-lt"/>
                          <a:ea typeface="Times New Roman"/>
                          <a:cs typeface="Times New Roman"/>
                        </a:rPr>
                        <a:t>00 </a:t>
                      </a:r>
                      <a:r>
                        <a:rPr lang="en-US" sz="1800" spc="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6830" marR="0">
                        <a:lnSpc>
                          <a:spcPct val="115000"/>
                        </a:lnSpc>
                        <a:spcBef>
                          <a:spcPts val="330"/>
                        </a:spcBef>
                        <a:spcAft>
                          <a:spcPts val="0"/>
                        </a:spcAft>
                      </a:pPr>
                      <a:r>
                        <a:rPr lang="en-US" sz="1800" dirty="0">
                          <a:solidFill>
                            <a:srgbClr val="1A1C1F"/>
                          </a:solidFill>
                          <a:latin typeface="+mn-lt"/>
                          <a:ea typeface="Times New Roman"/>
                          <a:cs typeface="Times New Roman"/>
                        </a:rPr>
                        <a:t>0/25</a:t>
                      </a:r>
                      <a:r>
                        <a:rPr lang="en-US" sz="1800" spc="22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tc>
                  <a:txBody>
                    <a:bodyPr/>
                    <a:lstStyle/>
                    <a:p>
                      <a:pPr marL="37465" marR="0">
                        <a:lnSpc>
                          <a:spcPct val="115000"/>
                        </a:lnSpc>
                        <a:spcBef>
                          <a:spcPts val="330"/>
                        </a:spcBef>
                        <a:spcAft>
                          <a:spcPts val="0"/>
                        </a:spcAft>
                      </a:pPr>
                      <a:r>
                        <a:rPr lang="en-US" sz="1800" dirty="0">
                          <a:solidFill>
                            <a:srgbClr val="1A1C1F"/>
                          </a:solidFill>
                          <a:latin typeface="+mn-lt"/>
                          <a:ea typeface="Times New Roman"/>
                          <a:cs typeface="Times New Roman"/>
                        </a:rPr>
                        <a:t>1</a:t>
                      </a:r>
                      <a:r>
                        <a:rPr lang="en-US" sz="1800" spc="130" dirty="0">
                          <a:solidFill>
                            <a:srgbClr val="1A1C1F"/>
                          </a:solidFill>
                          <a:latin typeface="+mn-lt"/>
                          <a:ea typeface="Times New Roman"/>
                          <a:cs typeface="Times New Roman"/>
                        </a:rPr>
                        <a:t>-</a:t>
                      </a:r>
                      <a:r>
                        <a:rPr lang="en-US" sz="1800" spc="130" baseline="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0.0125 </a:t>
                      </a:r>
                      <a:r>
                        <a:rPr lang="en-US" sz="1800" spc="110" dirty="0">
                          <a:solidFill>
                            <a:srgbClr val="1A1C1F"/>
                          </a:solidFill>
                          <a:latin typeface="+mn-lt"/>
                          <a:ea typeface="Times New Roman"/>
                          <a:cs typeface="Times New Roman"/>
                        </a:rPr>
                        <a:t>*</a:t>
                      </a:r>
                      <a:r>
                        <a:rPr lang="en-US" sz="1800" spc="-165"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(1</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8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a:t>
                      </a:r>
                      <a:r>
                        <a:rPr lang="en-US" sz="1800" spc="12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a:t>
                      </a:r>
                      <a:r>
                        <a:rPr lang="en-US" sz="1800" spc="170" dirty="0">
                          <a:solidFill>
                            <a:srgbClr val="1A1C1F"/>
                          </a:solidFill>
                          <a:latin typeface="+mn-lt"/>
                          <a:ea typeface="Times New Roman"/>
                          <a:cs typeface="Times New Roman"/>
                        </a:rPr>
                        <a:t> </a:t>
                      </a:r>
                      <a:r>
                        <a:rPr lang="en-US" sz="1800" dirty="0">
                          <a:solidFill>
                            <a:srgbClr val="1A1C1F"/>
                          </a:solidFill>
                          <a:latin typeface="+mn-lt"/>
                          <a:ea typeface="Times New Roman"/>
                          <a:cs typeface="Times New Roman"/>
                        </a:rPr>
                        <a:t>0.98</a:t>
                      </a:r>
                      <a:r>
                        <a:rPr lang="en-US" sz="1800" spc="10" dirty="0">
                          <a:solidFill>
                            <a:srgbClr val="1A1C1F"/>
                          </a:solidFill>
                          <a:latin typeface="+mn-lt"/>
                          <a:ea typeface="Times New Roman"/>
                          <a:cs typeface="Times New Roman"/>
                        </a:rPr>
                        <a:t>7</a:t>
                      </a:r>
                      <a:r>
                        <a:rPr lang="en-US" sz="1800" dirty="0">
                          <a:solidFill>
                            <a:srgbClr val="1A1C1F"/>
                          </a:solidFill>
                          <a:latin typeface="+mn-lt"/>
                          <a:ea typeface="Times New Roman"/>
                          <a:cs typeface="Times New Roman"/>
                        </a:rPr>
                        <a:t>5</a:t>
                      </a:r>
                      <a:endParaRPr lang="en-US" sz="1800" dirty="0">
                        <a:latin typeface="+mn-lt"/>
                        <a:ea typeface="Times New Roman"/>
                        <a:cs typeface="Times New Roman"/>
                      </a:endParaRPr>
                    </a:p>
                  </a:txBody>
                  <a:tcPr marL="0" marR="0" marT="0" marB="0">
                    <a:lnL w="12700" cap="flat" cmpd="sng" algn="ctr">
                      <a:solidFill>
                        <a:srgbClr val="FEFFFE"/>
                      </a:solidFill>
                      <a:prstDash val="solid"/>
                      <a:round/>
                      <a:headEnd type="none" w="med" len="med"/>
                      <a:tailEnd type="none" w="med" len="med"/>
                    </a:lnL>
                    <a:lnR w="12700" cap="flat" cmpd="sng" algn="ctr">
                      <a:solidFill>
                        <a:srgbClr val="FEFFFE"/>
                      </a:solidFill>
                      <a:prstDash val="solid"/>
                      <a:round/>
                      <a:headEnd type="none" w="med" len="med"/>
                      <a:tailEnd type="none" w="med" len="med"/>
                    </a:lnR>
                    <a:lnT w="12700" cap="flat" cmpd="sng" algn="ctr">
                      <a:solidFill>
                        <a:srgbClr val="FEFFFE"/>
                      </a:solidFill>
                      <a:prstDash val="solid"/>
                      <a:round/>
                      <a:headEnd type="none" w="med" len="med"/>
                      <a:tailEnd type="none" w="med" len="med"/>
                    </a:lnT>
                    <a:lnB w="12700" cap="flat" cmpd="sng" algn="ctr">
                      <a:solidFill>
                        <a:srgbClr val="FEFFFE"/>
                      </a:solidFill>
                      <a:prstDash val="solid"/>
                      <a:round/>
                      <a:headEnd type="none" w="med" len="med"/>
                      <a:tailEnd type="none" w="med" len="med"/>
                    </a:lnB>
                    <a:solidFill>
                      <a:srgbClr val="EAEFF8"/>
                    </a:solidFill>
                  </a:tcPr>
                </a:tc>
                <a:extLst>
                  <a:ext uri="{0D108BD9-81ED-4DB2-BD59-A6C34878D82A}">
                    <a16:rowId xmlns:a16="http://schemas.microsoft.com/office/drawing/2014/main" val="10002"/>
                  </a:ext>
                </a:extLst>
              </a:tr>
            </a:tbl>
          </a:graphicData>
        </a:graphic>
      </p:graphicFrame>
      <p:sp>
        <p:nvSpPr>
          <p:cNvPr id="28696" name="Rectangle 1"/>
          <p:cNvSpPr>
            <a:spLocks noChangeArrowheads="1"/>
          </p:cNvSpPr>
          <p:nvPr/>
        </p:nvSpPr>
        <p:spPr bwMode="auto">
          <a:xfrm>
            <a:off x="2286000" y="5029200"/>
            <a:ext cx="3957638" cy="307975"/>
          </a:xfrm>
          <a:prstGeom prst="rect">
            <a:avLst/>
          </a:prstGeom>
          <a:noFill/>
          <a:ln w="9525">
            <a:noFill/>
            <a:miter lim="800000"/>
            <a:headEnd/>
            <a:tailEnd/>
          </a:ln>
        </p:spPr>
        <p:txBody>
          <a:bodyPr wrap="none" anchor="ctr">
            <a:spAutoFit/>
          </a:bodyPr>
          <a:lstStyle/>
          <a:p>
            <a:r>
              <a:rPr lang="en-US" sz="1400" b="1">
                <a:solidFill>
                  <a:srgbClr val="0071BB"/>
                </a:solidFill>
                <a:latin typeface="Times New Roman" pitchFamily="18" charset="0"/>
                <a:cs typeface="Times New Roman" pitchFamily="18" charset="0"/>
              </a:rPr>
              <a:t>Table 1  Calculating  the integrity of a web server</a:t>
            </a:r>
            <a:endParaRPr lang="en-US" sz="1400" b="1"/>
          </a:p>
        </p:txBody>
      </p:sp>
      <p:sp>
        <p:nvSpPr>
          <p:cNvPr id="28697"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400" b="1" u="sng" dirty="0">
                <a:solidFill>
                  <a:srgbClr val="FF0000"/>
                </a:solidFill>
              </a:rPr>
              <a:t>SAQ 2 </a:t>
            </a:r>
          </a:p>
          <a:p>
            <a:pPr marL="365760" indent="-256032" fontAlgn="auto">
              <a:spcAft>
                <a:spcPts val="0"/>
              </a:spcAft>
              <a:buFont typeface="Wingdings 3"/>
              <a:buChar char=""/>
              <a:defRPr/>
            </a:pPr>
            <a:r>
              <a:rPr lang="en-US" sz="2000" dirty="0"/>
              <a:t>Log entries in a web  server indicate that, over the previous month,  113 attacks were made on the web  server, but none  were  successful. Is the web  server  necessarily secure? </a:t>
            </a:r>
          </a:p>
          <a:p>
            <a:pPr marL="365760" indent="-256032" fontAlgn="auto">
              <a:spcAft>
                <a:spcPts val="0"/>
              </a:spcAft>
              <a:buFont typeface="Wingdings 3"/>
              <a:buNone/>
              <a:defRPr/>
            </a:pPr>
            <a:r>
              <a:rPr lang="en-US" sz="2400" b="1" u="sng" dirty="0">
                <a:solidFill>
                  <a:srgbClr val="FF0000"/>
                </a:solidFill>
              </a:rPr>
              <a:t>ANSWER</a:t>
            </a:r>
            <a:r>
              <a:rPr lang="en-US" sz="2000" dirty="0"/>
              <a:t>...............................................................................................................</a:t>
            </a:r>
          </a:p>
          <a:p>
            <a:pPr marL="365760" indent="-256032" fontAlgn="auto">
              <a:spcAft>
                <a:spcPts val="0"/>
              </a:spcAft>
              <a:buFont typeface="Wingdings 3"/>
              <a:buChar char=""/>
              <a:defRPr/>
            </a:pPr>
            <a:r>
              <a:rPr lang="en-US" sz="2000" dirty="0"/>
              <a:t>The web  server repelled all attacks, so security  is 1. From the formula, integrity is 1 (perfect). We get  this from working out the formula:</a:t>
            </a:r>
          </a:p>
          <a:p>
            <a:pPr marL="365760" indent="-256032" fontAlgn="auto">
              <a:spcAft>
                <a:spcPts val="0"/>
              </a:spcAft>
              <a:buFont typeface="Wingdings 3"/>
              <a:buNone/>
              <a:defRPr/>
            </a:pPr>
            <a:r>
              <a:rPr lang="en-US" sz="2000" dirty="0"/>
              <a:t>		</a:t>
            </a:r>
            <a:r>
              <a:rPr lang="en-US" sz="2000" b="1" dirty="0" err="1"/>
              <a:t>integrity</a:t>
            </a:r>
            <a:r>
              <a:rPr lang="en-US" sz="2000" b="1" baseline="-25000" dirty="0" err="1"/>
              <a:t>attack</a:t>
            </a:r>
            <a:r>
              <a:rPr lang="en-US" sz="2000" b="1" dirty="0"/>
              <a:t>   = 1 – threat</a:t>
            </a:r>
            <a:r>
              <a:rPr lang="en-US" sz="2000" b="1" baseline="-25000" dirty="0"/>
              <a:t>attack</a:t>
            </a:r>
            <a:r>
              <a:rPr lang="en-US" sz="2000" b="1" dirty="0"/>
              <a:t>  (1 – </a:t>
            </a:r>
            <a:r>
              <a:rPr lang="en-US" sz="2000" b="1" dirty="0" err="1"/>
              <a:t>security</a:t>
            </a:r>
            <a:r>
              <a:rPr lang="en-US" sz="2000" b="1" baseline="-25000" dirty="0" err="1"/>
              <a:t>attack</a:t>
            </a:r>
            <a:r>
              <a:rPr lang="en-US" sz="2000" b="1" dirty="0"/>
              <a:t>)</a:t>
            </a:r>
          </a:p>
          <a:p>
            <a:pPr marL="365760" indent="-256032" fontAlgn="auto">
              <a:spcAft>
                <a:spcPts val="0"/>
              </a:spcAft>
              <a:buFont typeface="Wingdings 3"/>
              <a:buNone/>
              <a:defRPr/>
            </a:pPr>
            <a:r>
              <a:rPr lang="en-US" sz="2000" dirty="0"/>
              <a:t>	This would seem to indicate that the web  server is entirely secure. However,  all we really know is that the web  server was  secure against these particular attacks. If the culprits were  to use  some other  kind of attack,  or change the parameters on the attack  they used, they might well succeed. It is also  possible that successful attacks have  been made using  some  other  method, but there  were  no log entries of sufﬁciently suspicious activity to attract our attention, perhaps because the attacker deleted them.</a:t>
            </a:r>
          </a:p>
          <a:p>
            <a:pPr marL="365760" indent="-256032" fontAlgn="auto">
              <a:spcAft>
                <a:spcPts val="0"/>
              </a:spcAft>
              <a:buFont typeface="Wingdings 3"/>
              <a:buChar char=""/>
              <a:defRPr/>
            </a:pPr>
            <a:endParaRPr lang="en-US" sz="1800" dirty="0"/>
          </a:p>
          <a:p>
            <a:pPr marL="365760" indent="-256032" fontAlgn="auto">
              <a:spcAft>
                <a:spcPts val="0"/>
              </a:spcAft>
              <a:buFont typeface="Wingdings 3"/>
              <a:buChar char=""/>
              <a:defRPr/>
            </a:pPr>
            <a:endParaRPr lang="en-US" sz="1800" dirty="0"/>
          </a:p>
          <a:p>
            <a:pPr marL="509778" indent="-400050" fontAlgn="auto">
              <a:spcAft>
                <a:spcPts val="0"/>
              </a:spcAft>
              <a:buFont typeface="+mj-lt"/>
              <a:buAutoNum type="alphaLcPeriod" startAt="2"/>
              <a:defRPr/>
            </a:pPr>
            <a:endParaRPr lang="en-US" sz="1600" dirty="0"/>
          </a:p>
          <a:p>
            <a:pPr marL="452628" indent="-342900" fontAlgn="auto">
              <a:spcAft>
                <a:spcPts val="0"/>
              </a:spcAft>
              <a:buFont typeface="+mj-lt"/>
              <a:buAutoNum type="alphaLcPeriod" startAt="2"/>
              <a:defRPr/>
            </a:pPr>
            <a:endParaRPr lang="en-US" sz="16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5FB1ACB1-8094-4641-80C1-C19D70DA5668}" type="slidenum">
              <a:rPr lang="en-US" sz="1600">
                <a:solidFill>
                  <a:schemeClr val="bg2">
                    <a:lumMod val="10000"/>
                  </a:schemeClr>
                </a:solidFill>
                <a:latin typeface="+mn-lt"/>
                <a:cs typeface="+mn-cs"/>
              </a:rPr>
              <a:pPr algn="r" fontAlgn="auto">
                <a:spcBef>
                  <a:spcPts val="0"/>
                </a:spcBef>
                <a:spcAft>
                  <a:spcPts val="0"/>
                </a:spcAft>
                <a:defRPr/>
              </a:pPr>
              <a:t>16</a:t>
            </a:fld>
            <a:endParaRPr lang="en-US" sz="1600" dirty="0">
              <a:solidFill>
                <a:schemeClr val="bg2">
                  <a:lumMod val="10000"/>
                </a:schemeClr>
              </a:solidFill>
              <a:latin typeface="+mn-lt"/>
              <a:cs typeface="+mn-cs"/>
            </a:endParaRPr>
          </a:p>
        </p:txBody>
      </p:sp>
      <p:sp>
        <p:nvSpPr>
          <p:cNvPr id="2970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Exercise 2</a:t>
            </a:r>
          </a:p>
          <a:p>
            <a:pPr marL="365760" indent="-256032" fontAlgn="auto">
              <a:spcAft>
                <a:spcPts val="0"/>
              </a:spcAft>
              <a:buFont typeface="Wingdings 3"/>
              <a:buChar char=""/>
              <a:defRPr/>
            </a:pPr>
            <a:r>
              <a:rPr lang="en-US" sz="2400" dirty="0"/>
              <a:t>What does ‘quality’ mean in contexts  other  than  software?</a:t>
            </a:r>
          </a:p>
          <a:p>
            <a:pPr marL="365760" indent="-256032" fontAlgn="auto">
              <a:spcAft>
                <a:spcPts val="0"/>
              </a:spcAft>
              <a:buFont typeface="Wingdings 3"/>
              <a:buNone/>
              <a:defRPr/>
            </a:pPr>
            <a:r>
              <a:rPr lang="en-US" sz="2800" b="1" u="sng" dirty="0">
                <a:solidFill>
                  <a:srgbClr val="FF0000"/>
                </a:solidFill>
              </a:rPr>
              <a:t>Solution</a:t>
            </a:r>
            <a:r>
              <a:rPr lang="en-US" sz="2400" dirty="0"/>
              <a:t> ..........................................................................................</a:t>
            </a:r>
          </a:p>
          <a:p>
            <a:pPr marL="365760" indent="-256032" fontAlgn="auto">
              <a:spcAft>
                <a:spcPts val="0"/>
              </a:spcAft>
              <a:buFont typeface="Wingdings 3"/>
              <a:buChar char=""/>
              <a:defRPr/>
            </a:pPr>
            <a:r>
              <a:rPr lang="en-US" sz="2400" dirty="0"/>
              <a:t>You may have  chosen to discuss a number  of things  here:  a quality car  service,  a comparison of picture  quality between DVD and  video  tape,  the quality of services provided by local government, even  the way in which light is depicted (the quality of the light) in Monet’s paintings of London.  Whatever  you have  chosen, </a:t>
            </a:r>
            <a:r>
              <a:rPr lang="en-US" sz="2400" dirty="0">
                <a:solidFill>
                  <a:srgbClr val="FF0000"/>
                </a:solidFill>
              </a:rPr>
              <a:t>consider whether there  are  measurable attributes relating  to quality</a:t>
            </a:r>
            <a:r>
              <a:rPr lang="en-US" sz="2400" dirty="0"/>
              <a:t>, </a:t>
            </a:r>
            <a:r>
              <a:rPr lang="en-US" sz="2400" dirty="0">
                <a:solidFill>
                  <a:srgbClr val="FF0000"/>
                </a:solidFill>
              </a:rPr>
              <a:t>or whether  quality refers  to something less tangible</a:t>
            </a:r>
            <a:r>
              <a:rPr lang="en-US" sz="2400" dirty="0"/>
              <a:t>.</a:t>
            </a:r>
          </a:p>
          <a:p>
            <a:pPr marL="365760" indent="-256032" fontAlgn="auto">
              <a:spcAft>
                <a:spcPts val="0"/>
              </a:spcAft>
              <a:buFont typeface="Wingdings 3"/>
              <a:buChar char=""/>
              <a:defRPr/>
            </a:pPr>
            <a:endParaRPr lang="en-US" sz="2000" dirty="0"/>
          </a:p>
          <a:p>
            <a:pPr marL="365760" indent="-256032" fontAlgn="auto">
              <a:spcAft>
                <a:spcPts val="0"/>
              </a:spcAft>
              <a:buFont typeface="Wingdings 3"/>
              <a:buChar char=""/>
              <a:defRPr/>
            </a:pPr>
            <a:endParaRPr lang="en-US" sz="2000" dirty="0"/>
          </a:p>
          <a:p>
            <a:pPr marL="509778" indent="-400050" fontAlgn="auto">
              <a:spcAft>
                <a:spcPts val="0"/>
              </a:spcAft>
              <a:buFont typeface="+mj-lt"/>
              <a:buAutoNum type="alphaLcPeriod" startAt="2"/>
              <a:defRPr/>
            </a:pPr>
            <a:endParaRPr lang="en-US" sz="1800" dirty="0"/>
          </a:p>
          <a:p>
            <a:pPr marL="452628" indent="-342900" fontAlgn="auto">
              <a:spcAft>
                <a:spcPts val="0"/>
              </a:spcAft>
              <a:buFont typeface="+mj-lt"/>
              <a:buAutoNum type="alphaLcPeriod" startAt="2"/>
              <a:defRPr/>
            </a:pPr>
            <a:endParaRPr lang="en-US" sz="1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Primary 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CAB9240C-9ACD-4708-ACAE-83E5F16D4948}" type="slidenum">
              <a:rPr lang="en-US" sz="1600">
                <a:solidFill>
                  <a:schemeClr val="bg2">
                    <a:lumMod val="10000"/>
                  </a:schemeClr>
                </a:solidFill>
                <a:latin typeface="+mn-lt"/>
                <a:cs typeface="+mn-cs"/>
              </a:rPr>
              <a:pPr algn="r" fontAlgn="auto">
                <a:spcBef>
                  <a:spcPts val="0"/>
                </a:spcBef>
                <a:spcAft>
                  <a:spcPts val="0"/>
                </a:spcAft>
                <a:defRPr/>
              </a:pPr>
              <a:t>17</a:t>
            </a:fld>
            <a:endParaRPr lang="en-US" sz="1600" dirty="0">
              <a:solidFill>
                <a:schemeClr val="bg2">
                  <a:lumMod val="10000"/>
                </a:schemeClr>
              </a:solidFill>
              <a:latin typeface="+mn-lt"/>
              <a:cs typeface="+mn-cs"/>
            </a:endParaRPr>
          </a:p>
        </p:txBody>
      </p:sp>
      <p:sp>
        <p:nvSpPr>
          <p:cNvPr id="3072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3600"/>
            <a:ext cx="8229600" cy="1143000"/>
          </a:xfrm>
        </p:spPr>
        <p:txBody>
          <a:bodyPr/>
          <a:lstStyle/>
          <a:p>
            <a:pPr algn="ctr"/>
            <a:r>
              <a:rPr lang="en-US"/>
              <a:t>Rest</a:t>
            </a:r>
          </a:p>
        </p:txBody>
      </p:sp>
    </p:spTree>
    <p:extLst>
      <p:ext uri="{BB962C8B-B14F-4D97-AF65-F5344CB8AC3E}">
        <p14:creationId xmlns:p14="http://schemas.microsoft.com/office/powerpoint/2010/main" val="2662095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Verification and validation </a:t>
            </a:r>
            <a:endParaRPr lang="en-US" sz="2800" b="1" dirty="0">
              <a:solidFill>
                <a:srgbClr val="FF0000"/>
              </a:solidFill>
            </a:endParaRPr>
          </a:p>
          <a:p>
            <a:pPr marL="365760" indent="-256032" fontAlgn="auto">
              <a:spcAft>
                <a:spcPts val="0"/>
              </a:spcAft>
              <a:buFont typeface="Wingdings 3"/>
              <a:buChar char=""/>
              <a:defRPr/>
            </a:pPr>
            <a:r>
              <a:rPr lang="en-US" sz="2400" b="1" dirty="0">
                <a:solidFill>
                  <a:srgbClr val="FF0000"/>
                </a:solidFill>
              </a:rPr>
              <a:t>Veriﬁcation and validation  </a:t>
            </a:r>
            <a:r>
              <a:rPr lang="en-US" sz="2400" dirty="0"/>
              <a:t>are  ways  of assessing whether  a software  product does what it is supposed to do.</a:t>
            </a:r>
          </a:p>
          <a:p>
            <a:pPr marL="365760" indent="-256032" fontAlgn="auto">
              <a:spcAft>
                <a:spcPts val="0"/>
              </a:spcAft>
              <a:buFont typeface="Wingdings 3"/>
              <a:buChar char=""/>
              <a:defRPr/>
            </a:pPr>
            <a:r>
              <a:rPr lang="en-US" sz="2400" b="1" dirty="0">
                <a:solidFill>
                  <a:srgbClr val="FF0000"/>
                </a:solidFill>
              </a:rPr>
              <a:t>Validation</a:t>
            </a:r>
            <a:r>
              <a:rPr lang="en-US" sz="2400" dirty="0"/>
              <a:t>, process of </a:t>
            </a:r>
            <a:r>
              <a:rPr lang="en-US" sz="2400" b="1" dirty="0"/>
              <a:t>checking</a:t>
            </a:r>
            <a:r>
              <a:rPr lang="en-US" sz="2400" dirty="0"/>
              <a:t> that </a:t>
            </a:r>
            <a:r>
              <a:rPr lang="en-US" sz="2400" b="1" dirty="0"/>
              <a:t>the developer is building the ‘right’ product. </a:t>
            </a:r>
            <a:endParaRPr lang="en-US" sz="2400" dirty="0"/>
          </a:p>
          <a:p>
            <a:pPr marL="365760" indent="-256032" fontAlgn="auto">
              <a:spcAft>
                <a:spcPts val="0"/>
              </a:spcAft>
              <a:buFont typeface="Wingdings 3"/>
              <a:buChar char=""/>
              <a:defRPr/>
            </a:pPr>
            <a:r>
              <a:rPr lang="en-US" sz="2400" b="1" dirty="0">
                <a:solidFill>
                  <a:srgbClr val="FF0000"/>
                </a:solidFill>
              </a:rPr>
              <a:t>Verification</a:t>
            </a:r>
            <a:r>
              <a:rPr lang="en-US" sz="2400" dirty="0"/>
              <a:t>, process of </a:t>
            </a:r>
            <a:r>
              <a:rPr lang="en-US" sz="2400" b="1" dirty="0"/>
              <a:t>ensuring</a:t>
            </a:r>
            <a:r>
              <a:rPr lang="en-US" sz="2400" dirty="0"/>
              <a:t> that </a:t>
            </a:r>
            <a:r>
              <a:rPr lang="en-US" sz="2400" b="1" dirty="0"/>
              <a:t>the product being built ‘right’.</a:t>
            </a:r>
            <a:endParaRPr lang="en-US" sz="2400" dirty="0"/>
          </a:p>
          <a:p>
            <a:pPr marL="365760" indent="-256032" fontAlgn="auto">
              <a:spcAft>
                <a:spcPts val="0"/>
              </a:spcAft>
              <a:buFont typeface="Wingdings 3"/>
              <a:buChar char=""/>
              <a:defRPr/>
            </a:pPr>
            <a:r>
              <a:rPr lang="en-US" sz="2400" b="1" u="sng" dirty="0">
                <a:solidFill>
                  <a:srgbClr val="FF0000"/>
                </a:solidFill>
              </a:rPr>
              <a:t>How to carry out validation:</a:t>
            </a:r>
            <a:endParaRPr lang="en-US" sz="2400" u="sng" dirty="0">
              <a:solidFill>
                <a:srgbClr val="FF0000"/>
              </a:solidFill>
            </a:endParaRP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consistent with the customer’s requirements</a:t>
            </a:r>
            <a:r>
              <a:rPr lang="en-US" sz="2000" dirty="0"/>
              <a:t>.</a:t>
            </a:r>
          </a:p>
          <a:p>
            <a:pPr marL="365760" indent="-256032" fontAlgn="auto">
              <a:spcAft>
                <a:spcPts val="0"/>
              </a:spcAft>
              <a:buFont typeface="Wingdings 3"/>
              <a:buChar char=""/>
              <a:defRPr/>
            </a:pPr>
            <a:r>
              <a:rPr lang="en-US" sz="2400" b="1" u="sng" dirty="0">
                <a:solidFill>
                  <a:srgbClr val="FF0000"/>
                </a:solidFill>
              </a:rPr>
              <a:t>How to carry out verification:</a:t>
            </a: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self-consistent</a:t>
            </a:r>
            <a:r>
              <a:rPr lang="en-US" sz="2000" dirty="0"/>
              <a:t>;</a:t>
            </a:r>
          </a:p>
          <a:p>
            <a:pPr marL="850392" lvl="1" indent="-457200" fontAlgn="auto">
              <a:spcBef>
                <a:spcPts val="324"/>
              </a:spcBef>
              <a:spcAft>
                <a:spcPts val="0"/>
              </a:spcAft>
              <a:buFont typeface="+mj-lt"/>
              <a:buAutoNum type="arabicPeriod"/>
              <a:defRPr/>
            </a:pPr>
            <a:r>
              <a:rPr lang="en-US" sz="2000" dirty="0"/>
              <a:t>Make sure that all system descriptions are </a:t>
            </a:r>
            <a:r>
              <a:rPr lang="en-US" sz="2000" b="1" dirty="0">
                <a:solidFill>
                  <a:srgbClr val="FF0000"/>
                </a:solidFill>
              </a:rPr>
              <a:t>consistent and complete </a:t>
            </a:r>
            <a:r>
              <a:rPr lang="en-US" sz="2000" dirty="0"/>
              <a:t>with respect to those from which they were derived.</a:t>
            </a:r>
            <a:endParaRPr lang="en-US" sz="2400" dirty="0"/>
          </a:p>
          <a:p>
            <a:pPr marL="365760" indent="-256032" fontAlgn="auto">
              <a:spcAft>
                <a:spcPts val="0"/>
              </a:spcAft>
              <a:buFont typeface="Wingdings 3"/>
              <a:buChar char=""/>
              <a:defRPr/>
            </a:pPr>
            <a:endParaRPr lang="en-US" sz="2400" b="1" u="sng" dirty="0">
              <a:solidFill>
                <a:srgbClr val="FF0000"/>
              </a:solidFill>
            </a:endParaRPr>
          </a:p>
          <a:p>
            <a:pPr marL="509778" indent="-400050" fontAlgn="auto">
              <a:spcAft>
                <a:spcPts val="0"/>
              </a:spcAft>
              <a:buFont typeface="+mj-lt"/>
              <a:buAutoNum type="alphaLcPeriod" startAt="2"/>
              <a:defRPr/>
            </a:pPr>
            <a:endParaRPr lang="en-US" sz="2400" dirty="0"/>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3400" dirty="0"/>
              <a:t>B. Verification, validation, and testing</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AC609462-69B1-4E69-9B00-F6F749E9CD28}" type="slidenum">
              <a:rPr lang="en-US" sz="1600">
                <a:solidFill>
                  <a:schemeClr val="bg2">
                    <a:lumMod val="10000"/>
                  </a:schemeClr>
                </a:solidFill>
                <a:latin typeface="+mn-lt"/>
                <a:cs typeface="+mn-cs"/>
              </a:rPr>
              <a:pPr algn="r" fontAlgn="auto">
                <a:spcBef>
                  <a:spcPts val="0"/>
                </a:spcBef>
                <a:spcAft>
                  <a:spcPts val="0"/>
                </a:spcAft>
                <a:defRPr/>
              </a:pPr>
              <a:t>19</a:t>
            </a:fld>
            <a:endParaRPr lang="en-US" sz="1600" dirty="0">
              <a:solidFill>
                <a:schemeClr val="bg2">
                  <a:lumMod val="10000"/>
                </a:schemeClr>
              </a:solidFill>
              <a:latin typeface="+mn-lt"/>
              <a:cs typeface="+mn-cs"/>
            </a:endParaRPr>
          </a:p>
        </p:txBody>
      </p:sp>
      <p:sp>
        <p:nvSpPr>
          <p:cNvPr id="3174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5DF964-963D-C298-B274-82240D7C4FCC}"/>
              </a:ext>
            </a:extLst>
          </p:cNvPr>
          <p:cNvSpPr>
            <a:spLocks noGrp="1"/>
          </p:cNvSpPr>
          <p:nvPr>
            <p:ph idx="1"/>
          </p:nvPr>
        </p:nvSpPr>
        <p:spPr>
          <a:xfrm>
            <a:off x="304800" y="1219200"/>
            <a:ext cx="8382000" cy="4788091"/>
          </a:xfrm>
        </p:spPr>
        <p:txBody>
          <a:bodyPr>
            <a:normAutofit/>
          </a:bodyPr>
          <a:lstStyle/>
          <a:p>
            <a:r>
              <a:rPr lang="en-US" dirty="0"/>
              <a:t>Poor software design and engineering are the root causes of most security vulnerabilities in deployed systems today. </a:t>
            </a:r>
          </a:p>
          <a:p>
            <a:pPr marL="109728" indent="0">
              <a:buNone/>
            </a:pPr>
            <a:endParaRPr lang="en-US" dirty="0"/>
          </a:p>
          <a:p>
            <a:r>
              <a:rPr lang="en-US" dirty="0"/>
              <a:t>This course takes a close look at software as a mechanism for an attack, a tool for protecting resources, and as a resource to be defended.</a:t>
            </a:r>
          </a:p>
        </p:txBody>
      </p:sp>
      <p:sp>
        <p:nvSpPr>
          <p:cNvPr id="3" name="Title 2">
            <a:extLst>
              <a:ext uri="{FF2B5EF4-FFF2-40B4-BE49-F238E27FC236}">
                <a16:creationId xmlns:a16="http://schemas.microsoft.com/office/drawing/2014/main" id="{C078D858-68A4-6C6A-01B9-89E5256CC8C0}"/>
              </a:ext>
            </a:extLst>
          </p:cNvPr>
          <p:cNvSpPr>
            <a:spLocks noGrp="1"/>
          </p:cNvSpPr>
          <p:nvPr>
            <p:ph type="title"/>
          </p:nvPr>
        </p:nvSpPr>
        <p:spPr/>
        <p:txBody>
          <a:bodyPr/>
          <a:lstStyle/>
          <a:p>
            <a:r>
              <a:rPr lang="en-US" dirty="0"/>
              <a:t>Course review</a:t>
            </a:r>
          </a:p>
        </p:txBody>
      </p:sp>
    </p:spTree>
    <p:extLst>
      <p:ext uri="{BB962C8B-B14F-4D97-AF65-F5344CB8AC3E}">
        <p14:creationId xmlns:p14="http://schemas.microsoft.com/office/powerpoint/2010/main" val="42701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Char char=""/>
              <a:defRPr/>
            </a:pPr>
            <a:r>
              <a:rPr lang="en-US" sz="2800" b="1" dirty="0">
                <a:solidFill>
                  <a:srgbClr val="FF0000"/>
                </a:solidFill>
              </a:rPr>
              <a:t>In the development process: </a:t>
            </a:r>
          </a:p>
          <a:p>
            <a:pPr marL="621792" lvl="1" fontAlgn="auto">
              <a:spcBef>
                <a:spcPts val="324"/>
              </a:spcBef>
              <a:spcAft>
                <a:spcPts val="0"/>
              </a:spcAft>
              <a:buFont typeface="Verdana"/>
              <a:buChar char="◦"/>
              <a:defRPr/>
            </a:pPr>
            <a:r>
              <a:rPr lang="en-US" sz="2400" b="1" dirty="0">
                <a:solidFill>
                  <a:srgbClr val="FF0000"/>
                </a:solidFill>
              </a:rPr>
              <a:t>Testing </a:t>
            </a:r>
            <a:r>
              <a:rPr lang="en-US" sz="2400" dirty="0"/>
              <a:t>is</a:t>
            </a:r>
            <a:r>
              <a:rPr lang="en-US" sz="2400" b="1" dirty="0">
                <a:solidFill>
                  <a:srgbClr val="FF0000"/>
                </a:solidFill>
              </a:rPr>
              <a:t> </a:t>
            </a:r>
            <a:r>
              <a:rPr lang="en-US" sz="2400" dirty="0"/>
              <a:t>usually happened at late stage, so if any requirement were missing, or misunderstood, it will be costly to recover it. </a:t>
            </a:r>
          </a:p>
          <a:p>
            <a:pPr marL="621792" lvl="1" fontAlgn="auto">
              <a:spcBef>
                <a:spcPts val="324"/>
              </a:spcBef>
              <a:spcAft>
                <a:spcPts val="0"/>
              </a:spcAft>
              <a:buFont typeface="Verdana"/>
              <a:buChar char="◦"/>
              <a:defRPr/>
            </a:pPr>
            <a:r>
              <a:rPr lang="en-US" sz="2400" dirty="0"/>
              <a:t>An alternative model is The use  of </a:t>
            </a:r>
            <a:r>
              <a:rPr lang="en-US" sz="2400" b="1" dirty="0">
                <a:solidFill>
                  <a:srgbClr val="FF0000"/>
                </a:solidFill>
              </a:rPr>
              <a:t>prototypes,</a:t>
            </a:r>
            <a:r>
              <a:rPr lang="en-US" sz="2400" dirty="0"/>
              <a:t> facilitate understanding requirements and figure out any missing or wrong requirement early in the development process.</a:t>
            </a:r>
          </a:p>
          <a:p>
            <a:pPr marL="365760" indent="-256032" fontAlgn="auto">
              <a:spcAft>
                <a:spcPts val="0"/>
              </a:spcAft>
              <a:buFont typeface="Wingdings 3"/>
              <a:buChar char=""/>
              <a:defRPr/>
            </a:pPr>
            <a:r>
              <a:rPr lang="en-US" sz="2800" dirty="0">
                <a:solidFill>
                  <a:srgbClr val="FF0000"/>
                </a:solidFill>
              </a:rPr>
              <a:t>Veriﬁcation</a:t>
            </a:r>
            <a:r>
              <a:rPr lang="en-US" sz="2800" dirty="0"/>
              <a:t> </a:t>
            </a:r>
            <a:r>
              <a:rPr lang="en-US" sz="2800" dirty="0">
                <a:solidFill>
                  <a:srgbClr val="FF0000"/>
                </a:solidFill>
              </a:rPr>
              <a:t>techniques</a:t>
            </a:r>
            <a:r>
              <a:rPr lang="en-US" sz="2800" dirty="0"/>
              <a:t> </a:t>
            </a:r>
            <a:r>
              <a:rPr lang="en-US" sz="2800" dirty="0">
                <a:solidFill>
                  <a:srgbClr val="FF0000"/>
                </a:solidFill>
              </a:rPr>
              <a:t>should be used during each activity in the development process</a:t>
            </a:r>
            <a:r>
              <a:rPr lang="en-US" sz="2800" dirty="0"/>
              <a:t> to ensure that the deliverable from each activity is consistent and  complete with respect to the input to that activity. </a:t>
            </a:r>
          </a:p>
          <a:p>
            <a:pPr marL="509778" indent="-400050" fontAlgn="auto">
              <a:spcAft>
                <a:spcPts val="0"/>
              </a:spcAft>
              <a:buFont typeface="+mj-lt"/>
              <a:buAutoNum type="alphaLcPeriod" startAt="2"/>
              <a:defRPr/>
            </a:pPr>
            <a:endParaRPr lang="en-US" sz="2800" dirty="0"/>
          </a:p>
          <a:p>
            <a:pPr marL="452628" indent="-342900" fontAlgn="auto">
              <a:spcAft>
                <a:spcPts val="0"/>
              </a:spcAft>
              <a:buFont typeface="+mj-lt"/>
              <a:buAutoNum type="alphaLcPeriod" startAt="2"/>
              <a:defRPr/>
            </a:pPr>
            <a:endParaRPr lang="en-US" sz="28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The development process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34291B06-E2EB-4253-A0C1-5F6086C84E8A}" type="slidenum">
              <a:rPr lang="en-US" sz="1600">
                <a:solidFill>
                  <a:schemeClr val="bg2">
                    <a:lumMod val="10000"/>
                  </a:schemeClr>
                </a:solidFill>
                <a:latin typeface="+mn-lt"/>
                <a:cs typeface="+mn-cs"/>
              </a:rPr>
              <a:pPr algn="r" fontAlgn="auto">
                <a:spcBef>
                  <a:spcPts val="0"/>
                </a:spcBef>
                <a:spcAft>
                  <a:spcPts val="0"/>
                </a:spcAft>
                <a:defRPr/>
              </a:pPr>
              <a:t>20</a:t>
            </a:fld>
            <a:endParaRPr lang="en-US" sz="1600" dirty="0">
              <a:solidFill>
                <a:schemeClr val="bg2">
                  <a:lumMod val="10000"/>
                </a:schemeClr>
              </a:solidFill>
              <a:latin typeface="+mn-lt"/>
              <a:cs typeface="+mn-cs"/>
            </a:endParaRPr>
          </a:p>
        </p:txBody>
      </p:sp>
      <p:sp>
        <p:nvSpPr>
          <p:cNvPr id="3482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76866"/>
            <a:ext cx="8915400" cy="5410200"/>
          </a:xfrm>
        </p:spPr>
        <p:txBody>
          <a:bodyPr>
            <a:noAutofit/>
          </a:bodyPr>
          <a:lstStyle/>
          <a:p>
            <a:pPr marL="365760" indent="-256032" fontAlgn="auto">
              <a:spcAft>
                <a:spcPts val="0"/>
              </a:spcAft>
              <a:buFont typeface="Wingdings 3"/>
              <a:buChar char=""/>
              <a:defRPr/>
            </a:pPr>
            <a:r>
              <a:rPr lang="en-US" sz="2800" b="1" dirty="0">
                <a:solidFill>
                  <a:srgbClr val="FF0000"/>
                </a:solidFill>
              </a:rPr>
              <a:t>Testing</a:t>
            </a:r>
            <a:r>
              <a:rPr lang="en-US" sz="2800" dirty="0"/>
              <a:t> is the process of exercising software to check that it does what it is supposed to and doesn’t do what it is not supposed to.</a:t>
            </a:r>
          </a:p>
          <a:p>
            <a:pPr marL="365760" indent="-256032" fontAlgn="auto">
              <a:spcAft>
                <a:spcPts val="0"/>
              </a:spcAft>
              <a:buFont typeface="Wingdings 3"/>
              <a:buChar char=""/>
              <a:defRPr/>
            </a:pPr>
            <a:r>
              <a:rPr lang="en-US" sz="2800" b="1" dirty="0">
                <a:solidFill>
                  <a:srgbClr val="FF0000"/>
                </a:solidFill>
              </a:rPr>
              <a:t>Testing</a:t>
            </a:r>
            <a:r>
              <a:rPr lang="en-US" sz="2800" b="1" dirty="0"/>
              <a:t> </a:t>
            </a:r>
            <a:r>
              <a:rPr lang="en-US" sz="2800" dirty="0"/>
              <a:t>is one technique used for validation and verification. </a:t>
            </a:r>
          </a:p>
          <a:p>
            <a:pPr marL="365760" indent="-256032" fontAlgn="auto">
              <a:spcAft>
                <a:spcPts val="0"/>
              </a:spcAft>
              <a:buFont typeface="Wingdings 3"/>
              <a:buChar char=""/>
              <a:defRPr/>
            </a:pPr>
            <a:r>
              <a:rPr lang="en-US" sz="2800" b="1" dirty="0">
                <a:solidFill>
                  <a:srgbClr val="FF0000"/>
                </a:solidFill>
              </a:rPr>
              <a:t>The role of testing</a:t>
            </a:r>
            <a:r>
              <a:rPr lang="en-US" sz="2800" dirty="0">
                <a:solidFill>
                  <a:srgbClr val="FF0000"/>
                </a:solidFill>
              </a:rPr>
              <a:t> </a:t>
            </a:r>
            <a:r>
              <a:rPr lang="en-US" sz="2800" dirty="0"/>
              <a:t>is to find as many bugs as possible.</a:t>
            </a:r>
          </a:p>
          <a:p>
            <a:pPr marL="365760" indent="-256032" fontAlgn="auto">
              <a:spcAft>
                <a:spcPts val="0"/>
              </a:spcAft>
              <a:buFont typeface="Wingdings 3"/>
              <a:buChar char=""/>
              <a:defRPr/>
            </a:pPr>
            <a:r>
              <a:rPr lang="en-US" sz="2800" b="1" dirty="0">
                <a:solidFill>
                  <a:srgbClr val="FF0000"/>
                </a:solidFill>
              </a:rPr>
              <a:t>By finding and fixing bugs, software quality can be improved</a:t>
            </a:r>
            <a:r>
              <a:rPr lang="en-US" sz="2800" dirty="0"/>
              <a:t>.</a:t>
            </a:r>
          </a:p>
          <a:p>
            <a:pPr marL="452628" indent="-342900" fontAlgn="auto">
              <a:spcAft>
                <a:spcPts val="0"/>
              </a:spcAft>
              <a:buFont typeface="+mj-lt"/>
              <a:buAutoNum type="alphaLcPeriod" startAt="2"/>
              <a:defRPr/>
            </a:pPr>
            <a:endParaRPr lang="en-US" sz="2400" dirty="0"/>
          </a:p>
        </p:txBody>
      </p:sp>
      <p:sp>
        <p:nvSpPr>
          <p:cNvPr id="3" name="Title 2"/>
          <p:cNvSpPr>
            <a:spLocks noGrp="1"/>
          </p:cNvSpPr>
          <p:nvPr>
            <p:ph type="title"/>
          </p:nvPr>
        </p:nvSpPr>
        <p:spPr>
          <a:xfrm>
            <a:off x="334926" y="331824"/>
            <a:ext cx="8839200" cy="609600"/>
          </a:xfrm>
        </p:spPr>
        <p:txBody>
          <a:bodyPr>
            <a:noAutofit/>
          </a:bodyPr>
          <a:lstStyle/>
          <a:p>
            <a:pPr fontAlgn="auto">
              <a:spcAft>
                <a:spcPts val="0"/>
              </a:spcAft>
              <a:defRPr/>
            </a:pPr>
            <a:r>
              <a:rPr lang="en-US" sz="4400" dirty="0"/>
              <a:t>Testing</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E3D93272-A87A-4D19-A6FA-01802A7590DA}" type="slidenum">
              <a:rPr lang="en-US" sz="1600">
                <a:solidFill>
                  <a:schemeClr val="bg2">
                    <a:lumMod val="10000"/>
                  </a:schemeClr>
                </a:solidFill>
                <a:latin typeface="+mn-lt"/>
                <a:cs typeface="+mn-cs"/>
              </a:rPr>
              <a:pPr algn="r" fontAlgn="auto">
                <a:spcBef>
                  <a:spcPts val="0"/>
                </a:spcBef>
                <a:spcAft>
                  <a:spcPts val="0"/>
                </a:spcAft>
                <a:defRPr/>
              </a:pPr>
              <a:t>21</a:t>
            </a:fld>
            <a:endParaRPr lang="en-US" sz="1600" dirty="0">
              <a:solidFill>
                <a:schemeClr val="bg2">
                  <a:lumMod val="10000"/>
                </a:schemeClr>
              </a:solidFill>
              <a:latin typeface="+mn-lt"/>
              <a:cs typeface="+mn-cs"/>
            </a:endParaRPr>
          </a:p>
        </p:txBody>
      </p:sp>
      <p:sp>
        <p:nvSpPr>
          <p:cNvPr id="3686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0"/>
            <a:ext cx="8915400" cy="5486400"/>
          </a:xfrm>
        </p:spPr>
        <p:txBody>
          <a:bodyPr>
            <a:noAutofit/>
          </a:bodyPr>
          <a:lstStyle/>
          <a:p>
            <a:pPr marL="365760" indent="-256032" fontAlgn="auto">
              <a:spcAft>
                <a:spcPts val="0"/>
              </a:spcAft>
              <a:buFont typeface="Wingdings 3"/>
              <a:buNone/>
              <a:defRPr/>
            </a:pPr>
            <a:r>
              <a:rPr lang="en-US" sz="2400" b="1" dirty="0">
                <a:solidFill>
                  <a:srgbClr val="FF0000"/>
                </a:solidFill>
              </a:rPr>
              <a:t>Four types of testing during a software development project:</a:t>
            </a:r>
          </a:p>
          <a:p>
            <a:pPr marL="566928" indent="-457200" fontAlgn="auto">
              <a:spcAft>
                <a:spcPts val="0"/>
              </a:spcAft>
              <a:buFont typeface="+mj-lt"/>
              <a:buAutoNum type="arabicPeriod"/>
              <a:defRPr/>
            </a:pPr>
            <a:r>
              <a:rPr lang="en-US" sz="2400" b="1" dirty="0">
                <a:solidFill>
                  <a:srgbClr val="FF0000"/>
                </a:solidFill>
              </a:rPr>
              <a:t>Usability testing</a:t>
            </a:r>
            <a:r>
              <a:rPr lang="en-US" sz="2400" b="1" dirty="0"/>
              <a:t>,</a:t>
            </a:r>
            <a:r>
              <a:rPr lang="en-US" sz="2400" dirty="0"/>
              <a:t> the functionality and user interface are tested.</a:t>
            </a:r>
          </a:p>
          <a:p>
            <a:pPr marL="566928" indent="-457200" fontAlgn="auto">
              <a:spcAft>
                <a:spcPts val="0"/>
              </a:spcAft>
              <a:buFont typeface="+mj-lt"/>
              <a:buAutoNum type="arabicPeriod"/>
              <a:defRPr/>
            </a:pPr>
            <a:r>
              <a:rPr lang="en-US" sz="2400" b="1" dirty="0">
                <a:solidFill>
                  <a:srgbClr val="FF0000"/>
                </a:solidFill>
              </a:rPr>
              <a:t>Developmental testing</a:t>
            </a:r>
            <a:r>
              <a:rPr lang="en-US" sz="2400" b="1" dirty="0"/>
              <a:t>,</a:t>
            </a:r>
            <a:r>
              <a:rPr lang="en-US" sz="2400" dirty="0"/>
              <a:t> checks that developmental activities have been carried out correctly. </a:t>
            </a:r>
            <a:endParaRPr lang="en-US" sz="2800" dirty="0"/>
          </a:p>
          <a:p>
            <a:pPr marL="1088136" lvl="2" indent="-457200" fontAlgn="auto">
              <a:spcBef>
                <a:spcPts val="0"/>
              </a:spcBef>
              <a:spcAft>
                <a:spcPts val="0"/>
              </a:spcAft>
              <a:buFont typeface="+mj-lt"/>
              <a:buAutoNum type="alphaLcParenR"/>
              <a:defRPr/>
            </a:pPr>
            <a:r>
              <a:rPr lang="en-US" sz="1800" b="1" dirty="0">
                <a:solidFill>
                  <a:srgbClr val="FF0000"/>
                </a:solidFill>
              </a:rPr>
              <a:t>Unit testing</a:t>
            </a:r>
            <a:r>
              <a:rPr lang="en-US" sz="2400" dirty="0"/>
              <a:t>, </a:t>
            </a:r>
            <a:r>
              <a:rPr lang="en-US" sz="1800" dirty="0"/>
              <a:t>units of functionality (for example, the classes in an object-oriented system) are tested in isolation;</a:t>
            </a:r>
          </a:p>
          <a:p>
            <a:pPr marL="1088136" lvl="2" indent="-457200" fontAlgn="auto">
              <a:spcBef>
                <a:spcPts val="0"/>
              </a:spcBef>
              <a:spcAft>
                <a:spcPts val="0"/>
              </a:spcAft>
              <a:buFont typeface="+mj-lt"/>
              <a:buAutoNum type="alphaLcParenR"/>
              <a:defRPr/>
            </a:pPr>
            <a:r>
              <a:rPr lang="en-US" sz="1800" b="1" dirty="0">
                <a:solidFill>
                  <a:srgbClr val="FF0000"/>
                </a:solidFill>
              </a:rPr>
              <a:t>Integration testing</a:t>
            </a:r>
            <a:r>
              <a:rPr lang="en-US" sz="2400" dirty="0"/>
              <a:t>, </a:t>
            </a:r>
            <a:r>
              <a:rPr lang="en-US" sz="1800" dirty="0"/>
              <a:t>previously tested units are tested together;</a:t>
            </a:r>
          </a:p>
          <a:p>
            <a:pPr marL="1088136" lvl="2" indent="-457200" fontAlgn="auto">
              <a:spcBef>
                <a:spcPts val="0"/>
              </a:spcBef>
              <a:spcAft>
                <a:spcPts val="0"/>
              </a:spcAft>
              <a:buFont typeface="+mj-lt"/>
              <a:buAutoNum type="alphaLcParenR"/>
              <a:defRPr/>
            </a:pPr>
            <a:r>
              <a:rPr lang="en-US" sz="1800" b="1" dirty="0">
                <a:solidFill>
                  <a:srgbClr val="FF0000"/>
                </a:solidFill>
              </a:rPr>
              <a:t>System testing</a:t>
            </a:r>
            <a:r>
              <a:rPr lang="en-US" sz="2400" dirty="0"/>
              <a:t>, </a:t>
            </a:r>
            <a:r>
              <a:rPr lang="en-US" sz="1800" dirty="0"/>
              <a:t>the completed system is tested against the customer’s requirements.</a:t>
            </a:r>
          </a:p>
          <a:p>
            <a:pPr marL="566928" indent="-457200" fontAlgn="auto">
              <a:spcAft>
                <a:spcPts val="0"/>
              </a:spcAft>
              <a:buFont typeface="+mj-lt"/>
              <a:buAutoNum type="arabicPeriod" startAt="3"/>
              <a:defRPr/>
            </a:pPr>
            <a:r>
              <a:rPr lang="en-US" sz="2400" b="1" dirty="0">
                <a:solidFill>
                  <a:srgbClr val="FF0000"/>
                </a:solidFill>
              </a:rPr>
              <a:t>Requirements-based testing</a:t>
            </a:r>
            <a:r>
              <a:rPr lang="en-US" sz="2400" dirty="0"/>
              <a:t>, checks that a system meets the customer’s requirements.</a:t>
            </a:r>
          </a:p>
          <a:p>
            <a:pPr marL="566928" indent="-457200" fontAlgn="auto">
              <a:spcAft>
                <a:spcPts val="0"/>
              </a:spcAft>
              <a:buFont typeface="+mj-lt"/>
              <a:buAutoNum type="arabicPeriod" startAt="3"/>
              <a:defRPr/>
            </a:pPr>
            <a:r>
              <a:rPr lang="en-US" sz="2400" b="1" dirty="0">
                <a:solidFill>
                  <a:srgbClr val="FF0000"/>
                </a:solidFill>
              </a:rPr>
              <a:t>Regression testing</a:t>
            </a:r>
            <a:r>
              <a:rPr lang="en-US" sz="2400" dirty="0"/>
              <a:t>, occurs during developmental testing and  system maintenance, and checks that </a:t>
            </a:r>
            <a:r>
              <a:rPr lang="en-US" sz="2400" dirty="0" err="1"/>
              <a:t>ﬁxing</a:t>
            </a:r>
            <a:r>
              <a:rPr lang="en-US" sz="2400" dirty="0"/>
              <a:t> one bug has not introduced others</a:t>
            </a:r>
            <a:r>
              <a:rPr lang="en-US" sz="2800" dirty="0"/>
              <a:t>.</a:t>
            </a:r>
            <a:endParaRPr lang="en-US" sz="24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3200" dirty="0"/>
              <a:t>The testing process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0F420393-9EE1-4573-8BB2-A9A0322A3642}" type="slidenum">
              <a:rPr lang="en-US" sz="1600">
                <a:solidFill>
                  <a:schemeClr val="bg2">
                    <a:lumMod val="10000"/>
                  </a:schemeClr>
                </a:solidFill>
                <a:latin typeface="+mn-lt"/>
                <a:cs typeface="+mn-cs"/>
              </a:rPr>
              <a:pPr algn="r" fontAlgn="auto">
                <a:spcBef>
                  <a:spcPts val="0"/>
                </a:spcBef>
                <a:spcAft>
                  <a:spcPts val="0"/>
                </a:spcAft>
                <a:defRPr/>
              </a:pPr>
              <a:t>22</a:t>
            </a:fld>
            <a:endParaRPr lang="en-US" sz="1600" dirty="0">
              <a:solidFill>
                <a:schemeClr val="bg2">
                  <a:lumMod val="10000"/>
                </a:schemeClr>
              </a:solidFill>
              <a:latin typeface="+mn-lt"/>
              <a:cs typeface="+mn-cs"/>
            </a:endParaRPr>
          </a:p>
        </p:txBody>
      </p:sp>
      <p:sp>
        <p:nvSpPr>
          <p:cNvPr id="37892"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1"/>
          </p:nvPr>
        </p:nvSpPr>
        <p:spPr>
          <a:xfrm>
            <a:off x="228600" y="609600"/>
            <a:ext cx="8915400" cy="5486400"/>
          </a:xfrm>
        </p:spPr>
        <p:txBody>
          <a:bodyPr/>
          <a:lstStyle/>
          <a:p>
            <a:pPr marL="623888" indent="-514350"/>
            <a:r>
              <a:rPr lang="en-US" sz="2800" dirty="0">
                <a:solidFill>
                  <a:srgbClr val="FF0000"/>
                </a:solidFill>
              </a:rPr>
              <a:t>Unit testing is performed on classes</a:t>
            </a:r>
            <a:r>
              <a:rPr lang="en-US" sz="2800" dirty="0"/>
              <a:t>. </a:t>
            </a:r>
          </a:p>
          <a:p>
            <a:pPr marL="623888" indent="-514350"/>
            <a:r>
              <a:rPr lang="en-US" sz="2800" dirty="0"/>
              <a:t>The unit is tested using the </a:t>
            </a:r>
            <a:r>
              <a:rPr lang="en-US" sz="2800" dirty="0">
                <a:solidFill>
                  <a:srgbClr val="FF0000"/>
                </a:solidFill>
              </a:rPr>
              <a:t>test data</a:t>
            </a:r>
            <a:r>
              <a:rPr lang="en-US" sz="2800" dirty="0"/>
              <a:t>, and </a:t>
            </a:r>
            <a:r>
              <a:rPr lang="en-US" sz="2800" dirty="0">
                <a:solidFill>
                  <a:srgbClr val="FF0000"/>
                </a:solidFill>
              </a:rPr>
              <a:t>test results  </a:t>
            </a:r>
            <a:r>
              <a:rPr lang="en-US" sz="2800" dirty="0"/>
              <a:t>are  collected. By comparison with the </a:t>
            </a:r>
            <a:r>
              <a:rPr lang="en-US" sz="2800" dirty="0">
                <a:solidFill>
                  <a:srgbClr val="FF0000"/>
                </a:solidFill>
              </a:rPr>
              <a:t>criteria</a:t>
            </a:r>
            <a:r>
              <a:rPr lang="en-US" sz="2800" dirty="0"/>
              <a:t>, the results can be  analyzed to reveal  the presence of </a:t>
            </a:r>
            <a:r>
              <a:rPr lang="en-US" sz="2800" dirty="0">
                <a:solidFill>
                  <a:srgbClr val="FF0000"/>
                </a:solidFill>
              </a:rPr>
              <a:t>bugs</a:t>
            </a:r>
            <a:r>
              <a:rPr lang="en-US" sz="2800" dirty="0"/>
              <a:t>.</a:t>
            </a:r>
          </a:p>
          <a:p>
            <a:pPr marL="623888" indent="-514350"/>
            <a:r>
              <a:rPr lang="en-US" b="1" dirty="0"/>
              <a:t>For a particular class, unit testing should consist of five parts:</a:t>
            </a:r>
          </a:p>
          <a:p>
            <a:pPr marL="623888" indent="-514350">
              <a:buFont typeface="Wingdings 3" pitchFamily="18" charset="2"/>
              <a:buAutoNum type="arabicPeriod"/>
            </a:pPr>
            <a:r>
              <a:rPr lang="en-US" b="1" dirty="0"/>
              <a:t>interface testing, </a:t>
            </a:r>
            <a:r>
              <a:rPr lang="en-US" dirty="0"/>
              <a:t>where test data is chosen to check that the flow of information into and out of an object of the class is correct;</a:t>
            </a:r>
          </a:p>
          <a:p>
            <a:pPr marL="623888" indent="-514350">
              <a:buFont typeface="Wingdings 3" pitchFamily="18" charset="2"/>
              <a:buAutoNum type="arabicPeriod"/>
            </a:pPr>
            <a:r>
              <a:rPr lang="en-US" b="1" dirty="0"/>
              <a:t>boundary-condition testing, </a:t>
            </a:r>
            <a:r>
              <a:rPr lang="en-US" dirty="0"/>
              <a:t>where test data are chosen to check that methods perform correctly at the extremities of input ranges;</a:t>
            </a:r>
            <a:endParaRPr lang="en-US" sz="2800" dirty="0">
              <a:solidFill>
                <a:srgbClr val="FF0000"/>
              </a:solidFill>
            </a:endParaRPr>
          </a:p>
          <a:p>
            <a:pPr marL="623888" indent="-514350"/>
            <a:endParaRPr lang="en-US" sz="28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3600" dirty="0"/>
              <a:t>Unit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F39C6CFD-CF25-4D24-BBF0-8EA37A894A79}" type="slidenum">
              <a:rPr lang="ar-SA" sz="1600">
                <a:solidFill>
                  <a:srgbClr val="151515"/>
                </a:solidFill>
                <a:latin typeface="Book Antiqua" pitchFamily="18" charset="0"/>
              </a:rPr>
              <a:pPr algn="r"/>
              <a:t>23</a:t>
            </a:fld>
            <a:endParaRPr lang="en-US" sz="1600">
              <a:solidFill>
                <a:srgbClr val="151515"/>
              </a:solidFill>
              <a:latin typeface="Book Antiqua" pitchFamily="18" charset="0"/>
            </a:endParaRPr>
          </a:p>
        </p:txBody>
      </p:sp>
      <p:sp>
        <p:nvSpPr>
          <p:cNvPr id="3891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a:xfrm>
            <a:off x="228600" y="609600"/>
            <a:ext cx="8915400" cy="5486400"/>
          </a:xfrm>
        </p:spPr>
        <p:txBody>
          <a:bodyPr/>
          <a:lstStyle/>
          <a:p>
            <a:r>
              <a:rPr lang="en-US" sz="3200">
                <a:solidFill>
                  <a:srgbClr val="FF0000"/>
                </a:solidFill>
              </a:rPr>
              <a:t>Integration testing </a:t>
            </a:r>
            <a:r>
              <a:rPr lang="en-US" sz="3200"/>
              <a:t>involves checking that unit-tested classes interface correctly together.  </a:t>
            </a:r>
          </a:p>
          <a:p>
            <a:r>
              <a:rPr lang="en-US" sz="3200" b="1">
                <a:solidFill>
                  <a:srgbClr val="FF0000"/>
                </a:solidFill>
              </a:rPr>
              <a:t>One major problem with integration testing </a:t>
            </a:r>
            <a:r>
              <a:rPr lang="en-US" sz="3200"/>
              <a:t>is that </a:t>
            </a:r>
            <a:r>
              <a:rPr lang="en-US" sz="3200">
                <a:solidFill>
                  <a:srgbClr val="FF0000"/>
                </a:solidFill>
              </a:rPr>
              <a:t>polymorphism and inheritance </a:t>
            </a:r>
            <a:r>
              <a:rPr lang="en-US" sz="3200"/>
              <a:t>can greatly complicate testing.</a:t>
            </a: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Integration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4200EA2F-5F65-4DD6-BEFC-AFE39F01ABF2}" type="slidenum">
              <a:rPr lang="ar-SA" sz="1600">
                <a:solidFill>
                  <a:srgbClr val="151515"/>
                </a:solidFill>
                <a:latin typeface="Book Antiqua" pitchFamily="18" charset="0"/>
              </a:rPr>
              <a:pPr algn="r"/>
              <a:t>24</a:t>
            </a:fld>
            <a:endParaRPr lang="en-US" sz="1600">
              <a:solidFill>
                <a:srgbClr val="151515"/>
              </a:solidFill>
              <a:latin typeface="Book Antiqua" pitchFamily="18" charset="0"/>
            </a:endParaRPr>
          </a:p>
        </p:txBody>
      </p:sp>
      <p:sp>
        <p:nvSpPr>
          <p:cNvPr id="3994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228600" y="609600"/>
            <a:ext cx="8610600" cy="5486400"/>
          </a:xfrm>
        </p:spPr>
        <p:txBody>
          <a:bodyPr/>
          <a:lstStyle/>
          <a:p>
            <a:r>
              <a:rPr lang="en-US" sz="2000" b="1" dirty="0">
                <a:solidFill>
                  <a:srgbClr val="FF0000"/>
                </a:solidFill>
              </a:rPr>
              <a:t>System testing  </a:t>
            </a:r>
            <a:r>
              <a:rPr lang="en-US" sz="2000" dirty="0"/>
              <a:t>consists of checking that a completed software  system performs in accordance with its requirements speciﬁcation. </a:t>
            </a:r>
          </a:p>
          <a:p>
            <a:pPr>
              <a:buFont typeface="Wingdings 3" pitchFamily="18" charset="2"/>
              <a:buNone/>
            </a:pPr>
            <a:r>
              <a:rPr lang="en-US" sz="2000" b="1" u="sng" dirty="0">
                <a:solidFill>
                  <a:srgbClr val="FF0000"/>
                </a:solidFill>
              </a:rPr>
              <a:t>System testing consist of the following generic tests:</a:t>
            </a:r>
          </a:p>
          <a:p>
            <a:r>
              <a:rPr lang="en-US" sz="2000" b="1" dirty="0">
                <a:solidFill>
                  <a:srgbClr val="FF0000"/>
                </a:solidFill>
              </a:rPr>
              <a:t>start-up and initialization testing</a:t>
            </a:r>
            <a:r>
              <a:rPr lang="en-US" sz="2000" b="1" dirty="0"/>
              <a:t>: </a:t>
            </a:r>
            <a:r>
              <a:rPr lang="en-US" sz="2000" dirty="0"/>
              <a:t>tests the system’s  ability to be  started in a working hardware/software conﬁguration;</a:t>
            </a:r>
          </a:p>
          <a:p>
            <a:r>
              <a:rPr lang="en-US" sz="2000" b="1" dirty="0">
                <a:solidFill>
                  <a:srgbClr val="FF0000"/>
                </a:solidFill>
              </a:rPr>
              <a:t>performance testing</a:t>
            </a:r>
            <a:r>
              <a:rPr lang="en-US" sz="2000" b="1" dirty="0"/>
              <a:t>: </a:t>
            </a:r>
            <a:r>
              <a:rPr lang="en-US" sz="2000" dirty="0"/>
              <a:t>tests that the system meets all speciﬁed operating requirements for speed, number  of concurrent users  permitted, etc.;</a:t>
            </a:r>
          </a:p>
          <a:p>
            <a:r>
              <a:rPr lang="en-US" sz="2000" b="1" dirty="0">
                <a:solidFill>
                  <a:srgbClr val="FF0000"/>
                </a:solidFill>
              </a:rPr>
              <a:t>stress testing</a:t>
            </a:r>
            <a:r>
              <a:rPr lang="en-US" sz="2000" b="1" dirty="0"/>
              <a:t>:</a:t>
            </a:r>
            <a:r>
              <a:rPr lang="en-US" sz="2000" dirty="0"/>
              <a:t> tests that the system can  operate reliably at the limits of each of its resources (for example, test  a web  server with thousands of users accessing it all at the same time to see if it can cope with the load);</a:t>
            </a:r>
          </a:p>
          <a:p>
            <a:r>
              <a:rPr lang="en-US" sz="2000" b="1" dirty="0">
                <a:solidFill>
                  <a:srgbClr val="FF0000"/>
                </a:solidFill>
              </a:rPr>
              <a:t>security testing</a:t>
            </a:r>
            <a:r>
              <a:rPr lang="en-US" sz="2000" b="1" dirty="0"/>
              <a:t>:</a:t>
            </a:r>
            <a:r>
              <a:rPr lang="en-US" sz="2000" dirty="0"/>
              <a:t> tests that the system does not offer opportunities to breach 	        security.</a:t>
            </a:r>
          </a:p>
          <a:p>
            <a:endParaRPr lang="en-US" sz="2000" b="1" dirty="0">
              <a:solidFill>
                <a:srgbClr val="FF0000"/>
              </a:solidFill>
            </a:endParaRP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System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0280035D-6EC9-4F33-843A-3BD3A7867A63}" type="slidenum">
              <a:rPr lang="ar-SA" sz="1600">
                <a:solidFill>
                  <a:srgbClr val="151515"/>
                </a:solidFill>
                <a:latin typeface="Book Antiqua" pitchFamily="18" charset="0"/>
              </a:rPr>
              <a:pPr algn="r"/>
              <a:t>25</a:t>
            </a:fld>
            <a:endParaRPr lang="en-US" sz="1600">
              <a:solidFill>
                <a:srgbClr val="151515"/>
              </a:solidFill>
              <a:latin typeface="Book Antiqua" pitchFamily="18" charset="0"/>
            </a:endParaRPr>
          </a:p>
        </p:txBody>
      </p:sp>
      <p:sp>
        <p:nvSpPr>
          <p:cNvPr id="4403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1"/>
          <p:cNvSpPr>
            <a:spLocks noGrp="1"/>
          </p:cNvSpPr>
          <p:nvPr>
            <p:ph idx="1"/>
          </p:nvPr>
        </p:nvSpPr>
        <p:spPr>
          <a:xfrm>
            <a:off x="228600" y="914400"/>
            <a:ext cx="8915400" cy="2981325"/>
          </a:xfrm>
        </p:spPr>
        <p:txBody>
          <a:bodyPr/>
          <a:lstStyle/>
          <a:p>
            <a:r>
              <a:rPr lang="en-US" sz="2800" dirty="0">
                <a:solidFill>
                  <a:srgbClr val="FF0000"/>
                </a:solidFill>
              </a:rPr>
              <a:t>A </a:t>
            </a:r>
            <a:r>
              <a:rPr lang="en-US" sz="2800" b="1" dirty="0">
                <a:solidFill>
                  <a:srgbClr val="FF0000"/>
                </a:solidFill>
              </a:rPr>
              <a:t>system test matrix </a:t>
            </a:r>
            <a:r>
              <a:rPr lang="en-US" sz="2800" dirty="0">
                <a:solidFill>
                  <a:srgbClr val="FF0000"/>
                </a:solidFill>
              </a:rPr>
              <a:t>is an important document in system testing</a:t>
            </a:r>
            <a:r>
              <a:rPr lang="en-US" sz="2800" dirty="0"/>
              <a:t>, as it relates classes/packages that will be executed when the various system tests are carried out. </a:t>
            </a:r>
          </a:p>
          <a:p>
            <a:endParaRPr lang="en-US" sz="2800" b="1" dirty="0">
              <a:solidFill>
                <a:srgbClr val="FF0000"/>
              </a:solidFill>
            </a:endParaRPr>
          </a:p>
        </p:txBody>
      </p:sp>
      <p:sp>
        <p:nvSpPr>
          <p:cNvPr id="3" name="Title 2"/>
          <p:cNvSpPr>
            <a:spLocks noGrp="1"/>
          </p:cNvSpPr>
          <p:nvPr>
            <p:ph type="title"/>
          </p:nvPr>
        </p:nvSpPr>
        <p:spPr>
          <a:xfrm>
            <a:off x="304800" y="304800"/>
            <a:ext cx="8839200" cy="609600"/>
          </a:xfrm>
        </p:spPr>
        <p:txBody>
          <a:bodyPr>
            <a:noAutofit/>
          </a:bodyPr>
          <a:lstStyle/>
          <a:p>
            <a:pPr fontAlgn="auto">
              <a:spcAft>
                <a:spcPts val="0"/>
              </a:spcAft>
              <a:defRPr/>
            </a:pPr>
            <a:r>
              <a:rPr lang="en-US" sz="4400" dirty="0"/>
              <a:t>System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14958D31-2C87-413C-99B7-A8FCE61EFC1C}" type="slidenum">
              <a:rPr lang="ar-SA" sz="1600">
                <a:solidFill>
                  <a:srgbClr val="151515"/>
                </a:solidFill>
                <a:latin typeface="Book Antiqua" pitchFamily="18" charset="0"/>
              </a:rPr>
              <a:pPr algn="r"/>
              <a:t>26</a:t>
            </a:fld>
            <a:endParaRPr lang="en-US" sz="1600">
              <a:solidFill>
                <a:srgbClr val="151515"/>
              </a:solidFill>
              <a:latin typeface="Book Antiqua" pitchFamily="18" charset="0"/>
            </a:endParaRPr>
          </a:p>
        </p:txBody>
      </p:sp>
      <p:sp>
        <p:nvSpPr>
          <p:cNvPr id="4512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5127"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1"/>
          <p:cNvSpPr>
            <a:spLocks noGrp="1"/>
          </p:cNvSpPr>
          <p:nvPr>
            <p:ph idx="1"/>
          </p:nvPr>
        </p:nvSpPr>
        <p:spPr>
          <a:xfrm>
            <a:off x="228600" y="762000"/>
            <a:ext cx="8915400" cy="5334000"/>
          </a:xfrm>
        </p:spPr>
        <p:txBody>
          <a:bodyPr/>
          <a:lstStyle/>
          <a:p>
            <a:r>
              <a:rPr lang="en-US" sz="2400" dirty="0"/>
              <a:t>Is the formal testing of an entire system, conducted by a customer, to </a:t>
            </a:r>
            <a:r>
              <a:rPr lang="en-US" sz="2400" dirty="0">
                <a:solidFill>
                  <a:srgbClr val="FF0000"/>
                </a:solidFill>
              </a:rPr>
              <a:t>determine whether it satisfies its acceptance criteria</a:t>
            </a:r>
            <a:r>
              <a:rPr lang="en-US" sz="2400" dirty="0"/>
              <a:t> and thus whether the customer should accept the system.</a:t>
            </a:r>
          </a:p>
          <a:p>
            <a:pPr>
              <a:buFont typeface="Wingdings 3" pitchFamily="18" charset="2"/>
              <a:buNone/>
            </a:pPr>
            <a:r>
              <a:rPr lang="en-US" sz="2000" b="1" u="sng" dirty="0">
                <a:solidFill>
                  <a:srgbClr val="FF0000"/>
                </a:solidFill>
              </a:rPr>
              <a:t>SAQ 5 </a:t>
            </a:r>
          </a:p>
          <a:p>
            <a:r>
              <a:rPr lang="en-US" sz="2000" dirty="0"/>
              <a:t>What do you think is the relationship between system and  acceptance testing?</a:t>
            </a:r>
          </a:p>
          <a:p>
            <a:pPr>
              <a:buFont typeface="Wingdings 3" pitchFamily="18" charset="2"/>
              <a:buNone/>
            </a:pPr>
            <a:r>
              <a:rPr lang="en-US" sz="2000" b="1" u="sng" dirty="0">
                <a:solidFill>
                  <a:srgbClr val="FF0000"/>
                </a:solidFill>
              </a:rPr>
              <a:t>ANSWER</a:t>
            </a:r>
            <a:r>
              <a:rPr lang="en-US" sz="2000" dirty="0"/>
              <a:t>............................................................................................</a:t>
            </a:r>
          </a:p>
          <a:p>
            <a:r>
              <a:rPr lang="en-US" sz="2000" dirty="0"/>
              <a:t>In general, the same tests </a:t>
            </a:r>
            <a:r>
              <a:rPr lang="en-US" sz="2000"/>
              <a:t>will be carried </a:t>
            </a:r>
            <a:r>
              <a:rPr lang="en-US" sz="2000" dirty="0"/>
              <a:t>out during  acceptance testing and system testing. </a:t>
            </a:r>
          </a:p>
          <a:p>
            <a:r>
              <a:rPr lang="en-US" sz="2000" dirty="0">
                <a:solidFill>
                  <a:srgbClr val="FF0000"/>
                </a:solidFill>
              </a:rPr>
              <a:t>System testing </a:t>
            </a:r>
            <a:r>
              <a:rPr lang="en-US" sz="2000" dirty="0"/>
              <a:t>is an in-house activity and  a customer need never  know how system testing went; any bugs can  be  dealt  with before  the customer sees them.</a:t>
            </a:r>
          </a:p>
          <a:p>
            <a:r>
              <a:rPr lang="en-US" sz="2000" dirty="0">
                <a:solidFill>
                  <a:srgbClr val="FF0000"/>
                </a:solidFill>
              </a:rPr>
              <a:t>Acceptance testing</a:t>
            </a:r>
            <a:r>
              <a:rPr lang="en-US" sz="2000" dirty="0"/>
              <a:t>, on the other  hand, is conducted with much  more  at stake; the customer can  accept or reject  a system based on its 			performance at acceptance testing.</a:t>
            </a:r>
            <a:endParaRPr lang="en-US" sz="2800" dirty="0"/>
          </a:p>
          <a:p>
            <a:endParaRPr lang="en-US" sz="2800" dirty="0"/>
          </a:p>
          <a:p>
            <a:pPr>
              <a:buFont typeface="Wingdings 3" pitchFamily="18" charset="2"/>
              <a:buNone/>
            </a:pPr>
            <a:endParaRPr lang="en-US" sz="2800" dirty="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Acceptance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750876EC-91CE-4A3D-8692-B48C41DE6419}" type="slidenum">
              <a:rPr lang="ar-SA" sz="1600">
                <a:solidFill>
                  <a:srgbClr val="151515"/>
                </a:solidFill>
                <a:latin typeface="Book Antiqua" pitchFamily="18" charset="0"/>
              </a:rPr>
              <a:pPr algn="r"/>
              <a:t>27</a:t>
            </a:fld>
            <a:endParaRPr lang="en-US" sz="1600">
              <a:solidFill>
                <a:srgbClr val="151515"/>
              </a:solidFill>
              <a:latin typeface="Book Antiqua" pitchFamily="18" charset="0"/>
            </a:endParaRPr>
          </a:p>
        </p:txBody>
      </p:sp>
      <p:sp>
        <p:nvSpPr>
          <p:cNvPr id="4608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6085"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lstStyle/>
          <a:p>
            <a:r>
              <a:rPr lang="en-US" sz="2400"/>
              <a:t>Regression testing is one of the four major types of software testing.</a:t>
            </a:r>
          </a:p>
          <a:p>
            <a:r>
              <a:rPr lang="en-US" sz="2400">
                <a:solidFill>
                  <a:srgbClr val="FF0000"/>
                </a:solidFill>
              </a:rPr>
              <a:t>It checks that fixing one bug has not introduced others.</a:t>
            </a:r>
          </a:p>
          <a:p>
            <a:r>
              <a:rPr lang="en-US" sz="2400"/>
              <a:t>Occurs during developmental testing and system maintenance.</a:t>
            </a:r>
          </a:p>
          <a:p>
            <a:pPr>
              <a:buFont typeface="Wingdings 3" pitchFamily="18" charset="2"/>
              <a:buNone/>
            </a:pPr>
            <a:r>
              <a:rPr lang="en-US" sz="2400" b="1" u="sng">
                <a:solidFill>
                  <a:srgbClr val="FF0000"/>
                </a:solidFill>
              </a:rPr>
              <a:t>SAQ 6 </a:t>
            </a:r>
            <a:endParaRPr lang="en-US" sz="2400"/>
          </a:p>
          <a:p>
            <a:r>
              <a:rPr lang="en-US" sz="2000"/>
              <a:t>Why should  regression testing be  necessary, since, after all, the customer has accepted the product after acceptance testing?</a:t>
            </a:r>
            <a:endParaRPr lang="en-US" sz="2400"/>
          </a:p>
          <a:p>
            <a:pPr>
              <a:buFont typeface="Wingdings 3" pitchFamily="18" charset="2"/>
              <a:buNone/>
            </a:pPr>
            <a:r>
              <a:rPr lang="en-US" sz="2400" b="1" u="sng">
                <a:solidFill>
                  <a:srgbClr val="FF0000"/>
                </a:solidFill>
              </a:rPr>
              <a:t>ANSWER</a:t>
            </a:r>
            <a:r>
              <a:rPr lang="en-US" sz="2400"/>
              <a:t>........................................................................................</a:t>
            </a:r>
          </a:p>
          <a:p>
            <a:r>
              <a:rPr lang="en-US" sz="2000"/>
              <a:t>Acceptance testing is the process of showing  that the software  meets  the customer’s requirements, not that there aren’t bugs in the code. In fact, given  that a system is put into use,  bugs that require ﬁxing are  almost  certain  to be  found  after acceptance testing. In addition, the system will be  maintained, adding and  changing functionality as  needed. Regression testing  is therefore necessary.</a:t>
            </a:r>
          </a:p>
          <a:p>
            <a:endParaRPr lang="en-US" sz="2400"/>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Regression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3E3543C9-65E9-4015-80B5-638E031F27ED}" type="slidenum">
              <a:rPr lang="ar-SA" sz="1600">
                <a:solidFill>
                  <a:srgbClr val="151515"/>
                </a:solidFill>
                <a:latin typeface="Book Antiqua" pitchFamily="18" charset="0"/>
              </a:rPr>
              <a:pPr algn="r"/>
              <a:t>28</a:t>
            </a:fld>
            <a:endParaRPr lang="en-US" sz="1600">
              <a:solidFill>
                <a:srgbClr val="151515"/>
              </a:solidFill>
              <a:latin typeface="Book Antiqua" pitchFamily="18" charset="0"/>
            </a:endParaRPr>
          </a:p>
        </p:txBody>
      </p:sp>
      <p:sp>
        <p:nvSpPr>
          <p:cNvPr id="4710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7109"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lstStyle/>
          <a:p>
            <a:pPr>
              <a:buFont typeface="Wingdings 3" pitchFamily="18" charset="2"/>
              <a:buNone/>
            </a:pPr>
            <a:r>
              <a:rPr lang="en-US" sz="2400" b="1" u="sng">
                <a:solidFill>
                  <a:srgbClr val="FF0000"/>
                </a:solidFill>
              </a:rPr>
              <a:t>Exercise 2</a:t>
            </a:r>
          </a:p>
          <a:p>
            <a:r>
              <a:rPr lang="en-US" sz="2000"/>
              <a:t>Which of unit, integration,  system and  acceptance testing  are  parts  of validation and which are  parts  of verification?</a:t>
            </a:r>
          </a:p>
          <a:p>
            <a:pPr>
              <a:buFont typeface="Wingdings 3" pitchFamily="18" charset="2"/>
              <a:buNone/>
            </a:pPr>
            <a:r>
              <a:rPr lang="en-US" sz="2400" b="1" u="sng">
                <a:solidFill>
                  <a:srgbClr val="FF0000"/>
                </a:solidFill>
              </a:rPr>
              <a:t>Solution</a:t>
            </a:r>
            <a:r>
              <a:rPr lang="en-US" sz="2400"/>
              <a:t> ...........................................................................................</a:t>
            </a:r>
          </a:p>
          <a:p>
            <a:r>
              <a:rPr lang="en-US" sz="2000">
                <a:solidFill>
                  <a:srgbClr val="FF0000"/>
                </a:solidFill>
              </a:rPr>
              <a:t>Unit and  integration testing </a:t>
            </a:r>
            <a:r>
              <a:rPr lang="en-US" sz="2000"/>
              <a:t>concentrate on whether  parts of the system perform according to their speciﬁcations, answering the </a:t>
            </a:r>
            <a:r>
              <a:rPr lang="en-US" sz="2000">
                <a:solidFill>
                  <a:srgbClr val="FF0000"/>
                </a:solidFill>
              </a:rPr>
              <a:t>veriﬁcation</a:t>
            </a:r>
            <a:r>
              <a:rPr lang="en-US" sz="2000"/>
              <a:t> question (have  we built the system correctly?).  </a:t>
            </a:r>
          </a:p>
          <a:p>
            <a:r>
              <a:rPr lang="en-US" sz="2000">
                <a:solidFill>
                  <a:srgbClr val="FF0000"/>
                </a:solidFill>
              </a:rPr>
              <a:t>System and acceptance testing</a:t>
            </a:r>
            <a:r>
              <a:rPr lang="en-US" sz="2000"/>
              <a:t> concentrate on showing that the customer’s requirements have  indeed been met, answering the </a:t>
            </a:r>
            <a:r>
              <a:rPr lang="en-US" sz="2000">
                <a:solidFill>
                  <a:srgbClr val="FF0000"/>
                </a:solidFill>
              </a:rPr>
              <a:t>validation</a:t>
            </a:r>
            <a:r>
              <a:rPr lang="en-US" sz="2000"/>
              <a:t> question (have  we built the right system?). </a:t>
            </a:r>
          </a:p>
          <a:p>
            <a:r>
              <a:rPr lang="en-US" sz="2000">
                <a:solidFill>
                  <a:srgbClr val="FF0000"/>
                </a:solidFill>
              </a:rPr>
              <a:t>Note</a:t>
            </a:r>
            <a:r>
              <a:rPr lang="en-US" sz="2000"/>
              <a:t>, however,  that there  are  no hard  and fast distinctions. Unit testing can  be  used to demonstrate that a component satisﬁes a customer’s requirements – thus  it can  be  viewed  as  validation,  and  system testing can be  used to demonstrate that a system operates according to speciﬁcation – in which case it can  be  viewed  as  veriﬁcation.</a:t>
            </a:r>
          </a:p>
        </p:txBody>
      </p:sp>
      <p:sp>
        <p:nvSpPr>
          <p:cNvPr id="3" name="Title 2"/>
          <p:cNvSpPr>
            <a:spLocks noGrp="1"/>
          </p:cNvSpPr>
          <p:nvPr>
            <p:ph type="title"/>
          </p:nvPr>
        </p:nvSpPr>
        <p:spPr>
          <a:xfrm>
            <a:off x="304800" y="0"/>
            <a:ext cx="8839200" cy="609600"/>
          </a:xfrm>
        </p:spPr>
        <p:txBody>
          <a:bodyPr>
            <a:noAutofit/>
          </a:bodyPr>
          <a:lstStyle/>
          <a:p>
            <a:pPr fontAlgn="auto">
              <a:spcAft>
                <a:spcPts val="0"/>
              </a:spcAft>
              <a:defRPr/>
            </a:pPr>
            <a:r>
              <a:rPr lang="en-US" sz="4400" dirty="0"/>
              <a:t>Regression testing</a:t>
            </a:r>
          </a:p>
        </p:txBody>
      </p:sp>
      <p:sp>
        <p:nvSpPr>
          <p:cNvPr id="5" name="Slide Number Placeholder 4"/>
          <p:cNvSpPr txBox="1">
            <a:spLocks/>
          </p:cNvSpPr>
          <p:nvPr/>
        </p:nvSpPr>
        <p:spPr>
          <a:xfrm>
            <a:off x="8153400" y="6477000"/>
            <a:ext cx="758825" cy="247650"/>
          </a:xfrm>
          <a:prstGeom prst="rect">
            <a:avLst/>
          </a:prstGeom>
        </p:spPr>
        <p:txBody>
          <a:bodyPr/>
          <a:lstStyle/>
          <a:p>
            <a:pPr algn="r"/>
            <a:fld id="{69FBD5AA-665D-4F5E-8BA3-9FD3D3991A96}" type="slidenum">
              <a:rPr lang="ar-SA" sz="1600">
                <a:solidFill>
                  <a:srgbClr val="151515"/>
                </a:solidFill>
                <a:latin typeface="Book Antiqua" pitchFamily="18" charset="0"/>
              </a:rPr>
              <a:pPr algn="r"/>
              <a:t>29</a:t>
            </a:fld>
            <a:endParaRPr lang="en-US" sz="1600">
              <a:solidFill>
                <a:srgbClr val="151515"/>
              </a:solidFill>
              <a:latin typeface="Book Antiqua" pitchFamily="18" charset="0"/>
            </a:endParaRPr>
          </a:p>
        </p:txBody>
      </p:sp>
      <p:sp>
        <p:nvSpPr>
          <p:cNvPr id="481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Book Antiqua" pitchFamily="18" charset="0"/>
            </a:endParaRPr>
          </a:p>
        </p:txBody>
      </p:sp>
      <p:sp>
        <p:nvSpPr>
          <p:cNvPr id="48133"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711700"/>
          </a:xfrm>
        </p:spPr>
        <p:txBody>
          <a:bodyPr>
            <a:normAutofit/>
          </a:bodyPr>
          <a:lstStyle/>
          <a:p>
            <a:pPr marL="624078" indent="-514350" fontAlgn="auto">
              <a:spcAft>
                <a:spcPts val="0"/>
              </a:spcAft>
              <a:buFont typeface="+mj-lt"/>
              <a:buAutoNum type="alphaUcPeriod"/>
              <a:defRPr/>
            </a:pPr>
            <a:r>
              <a:rPr lang="en-US" sz="3200" b="1" dirty="0"/>
              <a:t>Software quality.</a:t>
            </a:r>
          </a:p>
          <a:p>
            <a:pPr marL="624078" indent="-514350" fontAlgn="auto">
              <a:spcAft>
                <a:spcPts val="0"/>
              </a:spcAft>
              <a:buFont typeface="+mj-lt"/>
              <a:buAutoNum type="alphaUcPeriod"/>
              <a:defRPr/>
            </a:pPr>
            <a:r>
              <a:rPr lang="en-US" sz="3200" b="1" dirty="0"/>
              <a:t>Measuring software quality factors.</a:t>
            </a:r>
          </a:p>
          <a:p>
            <a:pPr marL="624078" indent="-514350" fontAlgn="auto">
              <a:spcAft>
                <a:spcPts val="0"/>
              </a:spcAft>
              <a:buFont typeface="+mj-lt"/>
              <a:buAutoNum type="alphaUcPeriod"/>
              <a:defRPr/>
            </a:pPr>
            <a:r>
              <a:rPr lang="en-US" sz="3200" b="1" dirty="0"/>
              <a:t>Measure for Integrity of software systems.</a:t>
            </a:r>
          </a:p>
          <a:p>
            <a:pPr marL="624078" indent="-514350" fontAlgn="auto">
              <a:spcAft>
                <a:spcPts val="0"/>
              </a:spcAft>
              <a:buFont typeface="+mj-lt"/>
              <a:buAutoNum type="alphaUcPeriod"/>
              <a:defRPr/>
            </a:pPr>
            <a:r>
              <a:rPr lang="en-US" sz="3200" dirty="0"/>
              <a:t>Verification, validation, and testing</a:t>
            </a:r>
            <a:endParaRPr lang="en-US" sz="3200" b="1" dirty="0"/>
          </a:p>
          <a:p>
            <a:pPr marL="109728" indent="0" fontAlgn="auto">
              <a:spcAft>
                <a:spcPts val="0"/>
              </a:spcAft>
              <a:buNone/>
              <a:defRPr/>
            </a:pPr>
            <a:endParaRPr lang="en-US" sz="3200" b="1" dirty="0"/>
          </a:p>
        </p:txBody>
      </p:sp>
      <p:sp>
        <p:nvSpPr>
          <p:cNvPr id="3" name="Title 2"/>
          <p:cNvSpPr>
            <a:spLocks noGrp="1"/>
          </p:cNvSpPr>
          <p:nvPr>
            <p:ph type="title"/>
          </p:nvPr>
        </p:nvSpPr>
        <p:spPr/>
        <p:txBody>
          <a:bodyPr/>
          <a:lstStyle/>
          <a:p>
            <a:pPr fontAlgn="auto">
              <a:spcAft>
                <a:spcPts val="0"/>
              </a:spcAft>
              <a:defRPr/>
            </a:pPr>
            <a:r>
              <a:rPr lang="en-US" sz="4400" dirty="0"/>
              <a:t>Lecture outline</a:t>
            </a:r>
          </a:p>
        </p:txBody>
      </p:sp>
      <p:sp>
        <p:nvSpPr>
          <p:cNvPr id="17411"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
        <p:nvSpPr>
          <p:cNvPr id="5" name="Slide Number Placeholder 4"/>
          <p:cNvSpPr txBox="1">
            <a:spLocks/>
          </p:cNvSpPr>
          <p:nvPr/>
        </p:nvSpPr>
        <p:spPr>
          <a:xfrm>
            <a:off x="8153400" y="6534150"/>
            <a:ext cx="758825" cy="247650"/>
          </a:xfrm>
          <a:prstGeom prst="rect">
            <a:avLst/>
          </a:prstGeom>
        </p:spPr>
        <p:txBody>
          <a:bodyPr/>
          <a:lstStyle/>
          <a:p>
            <a:pPr algn="r" fontAlgn="auto">
              <a:spcBef>
                <a:spcPts val="0"/>
              </a:spcBef>
              <a:spcAft>
                <a:spcPts val="0"/>
              </a:spcAft>
              <a:defRPr/>
            </a:pPr>
            <a:fld id="{1164639D-B393-431A-9153-352EA327866F}" type="slidenum">
              <a:rPr lang="en-US" sz="1600">
                <a:solidFill>
                  <a:schemeClr val="bg2">
                    <a:lumMod val="10000"/>
                  </a:schemeClr>
                </a:solidFill>
                <a:latin typeface="+mn-lt"/>
                <a:cs typeface="+mn-cs"/>
              </a:rPr>
              <a:pPr algn="r" fontAlgn="auto">
                <a:spcBef>
                  <a:spcPts val="0"/>
                </a:spcBef>
                <a:spcAft>
                  <a:spcPts val="0"/>
                </a:spcAft>
                <a:defRPr/>
              </a:pPr>
              <a:t>3</a:t>
            </a:fld>
            <a:endParaRPr lang="en-US" sz="1600" dirty="0">
              <a:solidFill>
                <a:schemeClr val="bg2">
                  <a:lumMod val="10000"/>
                </a:schemeClr>
              </a:solidFill>
              <a:latin typeface="+mn-lt"/>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71800"/>
            <a:ext cx="8229600" cy="1143000"/>
          </a:xfrm>
        </p:spPr>
        <p:txBody>
          <a:bodyPr/>
          <a:lstStyle/>
          <a:p>
            <a:pPr algn="ctr" fontAlgn="auto">
              <a:spcAft>
                <a:spcPts val="0"/>
              </a:spcAft>
              <a:defRPr/>
            </a:pP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a:xfrm>
            <a:off x="228600" y="902443"/>
            <a:ext cx="8686800" cy="3669557"/>
          </a:xfrm>
        </p:spPr>
        <p:txBody>
          <a:bodyPr/>
          <a:lstStyle/>
          <a:p>
            <a:pPr>
              <a:lnSpc>
                <a:spcPct val="120000"/>
              </a:lnSpc>
              <a:buFont typeface="Wingdings 3" pitchFamily="18" charset="2"/>
              <a:buNone/>
            </a:pPr>
            <a:r>
              <a:rPr lang="en-US" sz="3200" b="1" dirty="0">
                <a:solidFill>
                  <a:srgbClr val="FF0000"/>
                </a:solidFill>
              </a:rPr>
              <a:t>What is quality?</a:t>
            </a:r>
          </a:p>
          <a:p>
            <a:pPr>
              <a:lnSpc>
                <a:spcPct val="120000"/>
              </a:lnSpc>
            </a:pPr>
            <a:r>
              <a:rPr lang="en-US" sz="2800" b="1" dirty="0">
                <a:solidFill>
                  <a:srgbClr val="FF0000"/>
                </a:solidFill>
              </a:rPr>
              <a:t>Software quality </a:t>
            </a:r>
            <a:r>
              <a:rPr lang="en-US" sz="2800" dirty="0"/>
              <a:t>is the </a:t>
            </a:r>
            <a:r>
              <a:rPr lang="en-US" sz="2800" dirty="0">
                <a:solidFill>
                  <a:srgbClr val="FF0000"/>
                </a:solidFill>
              </a:rPr>
              <a:t>characteristics</a:t>
            </a:r>
            <a:r>
              <a:rPr lang="en-US" sz="2800" dirty="0"/>
              <a:t> of a software that make it ﬁt for its purpose.</a:t>
            </a:r>
          </a:p>
          <a:p>
            <a:pPr>
              <a:lnSpc>
                <a:spcPct val="120000"/>
              </a:lnSpc>
            </a:pPr>
            <a:r>
              <a:rPr lang="en-US" sz="2800" b="1" dirty="0">
                <a:solidFill>
                  <a:srgbClr val="FF0000"/>
                </a:solidFill>
              </a:rPr>
              <a:t>A software of appropriate quality</a:t>
            </a:r>
            <a:r>
              <a:rPr lang="en-US" sz="2800" dirty="0"/>
              <a:t>, is in conformance  or related to the requirements and expectations of the customer.</a:t>
            </a:r>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A. Software quality</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9BF8F5E0-CAFC-4BDA-A481-D6B465381B02}" type="slidenum">
              <a:rPr lang="en-US" sz="1600">
                <a:solidFill>
                  <a:schemeClr val="bg2">
                    <a:lumMod val="10000"/>
                  </a:schemeClr>
                </a:solidFill>
                <a:latin typeface="+mn-lt"/>
                <a:cs typeface="+mn-cs"/>
              </a:rPr>
              <a:pPr algn="r" fontAlgn="auto">
                <a:spcBef>
                  <a:spcPts val="0"/>
                </a:spcBef>
                <a:spcAft>
                  <a:spcPts val="0"/>
                </a:spcAft>
                <a:defRPr/>
              </a:pPr>
              <a:t>4</a:t>
            </a:fld>
            <a:endParaRPr lang="en-US" sz="1600" dirty="0">
              <a:solidFill>
                <a:schemeClr val="bg2">
                  <a:lumMod val="10000"/>
                </a:schemeClr>
              </a:solidFill>
              <a:latin typeface="+mn-lt"/>
              <a:cs typeface="+mn-cs"/>
            </a:endParaRPr>
          </a:p>
        </p:txBody>
      </p:sp>
      <p:sp>
        <p:nvSpPr>
          <p:cNvPr id="1843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915400" cy="5486400"/>
          </a:xfrm>
        </p:spPr>
        <p:txBody>
          <a:bodyPr>
            <a:normAutofit fontScale="92500"/>
          </a:bodyPr>
          <a:lstStyle/>
          <a:p>
            <a:pPr marL="365760" indent="-256032" fontAlgn="auto">
              <a:spcAft>
                <a:spcPts val="0"/>
              </a:spcAft>
              <a:buFont typeface="Wingdings 3"/>
              <a:buChar char=""/>
              <a:defRPr/>
            </a:pPr>
            <a:r>
              <a:rPr lang="en-US" sz="2800" dirty="0"/>
              <a:t>We can characterize a </a:t>
            </a:r>
            <a:r>
              <a:rPr lang="en-US" sz="2800" b="1" dirty="0">
                <a:solidFill>
                  <a:srgbClr val="FF0000"/>
                </a:solidFill>
              </a:rPr>
              <a:t>good software system </a:t>
            </a:r>
            <a:r>
              <a:rPr lang="en-US" sz="2800" dirty="0"/>
              <a:t>as </a:t>
            </a:r>
            <a:r>
              <a:rPr lang="en-US" sz="2800" dirty="0">
                <a:solidFill>
                  <a:srgbClr val="FF0000"/>
                </a:solidFill>
              </a:rPr>
              <a:t>useful, usable, reliable, flexible, affordable and available</a:t>
            </a:r>
            <a:r>
              <a:rPr lang="en-US" sz="2800" dirty="0"/>
              <a:t>.</a:t>
            </a:r>
          </a:p>
          <a:p>
            <a:pPr marL="365760" indent="-256032" fontAlgn="auto">
              <a:spcAft>
                <a:spcPts val="0"/>
              </a:spcAft>
              <a:buFont typeface="Wingdings 3"/>
              <a:buChar char=""/>
              <a:defRPr/>
            </a:pPr>
            <a:r>
              <a:rPr lang="en-US" sz="2800" b="1" dirty="0"/>
              <a:t>Software quality factors (</a:t>
            </a:r>
            <a:r>
              <a:rPr lang="en-US" sz="2800" b="1" dirty="0">
                <a:solidFill>
                  <a:srgbClr val="FF0000"/>
                </a:solidFill>
              </a:rPr>
              <a:t>SQFs</a:t>
            </a:r>
            <a:r>
              <a:rPr lang="en-US" sz="2800" b="1" dirty="0"/>
              <a:t>) are the attributes of a software product.</a:t>
            </a:r>
          </a:p>
          <a:p>
            <a:pPr marL="365760" indent="-256032" fontAlgn="auto">
              <a:spcAft>
                <a:spcPts val="0"/>
              </a:spcAft>
              <a:buFont typeface="Wingdings 3"/>
              <a:buChar char=""/>
              <a:defRPr/>
            </a:pPr>
            <a:r>
              <a:rPr lang="en-US" sz="2800" b="1" dirty="0"/>
              <a:t>SQFs are affected by three general types of requirements:</a:t>
            </a:r>
          </a:p>
          <a:p>
            <a:pPr marL="621792" lvl="1" fontAlgn="auto">
              <a:spcBef>
                <a:spcPts val="324"/>
              </a:spcBef>
              <a:spcAft>
                <a:spcPts val="0"/>
              </a:spcAft>
              <a:buFont typeface="Verdana"/>
              <a:buChar char="◦"/>
              <a:defRPr/>
            </a:pPr>
            <a:r>
              <a:rPr lang="en-US" sz="2800" dirty="0">
                <a:solidFill>
                  <a:srgbClr val="FF0000"/>
                </a:solidFill>
              </a:rPr>
              <a:t>Product operation requirements</a:t>
            </a:r>
            <a:r>
              <a:rPr lang="en-US" sz="2800" dirty="0"/>
              <a:t>, how the product will be used.</a:t>
            </a:r>
          </a:p>
          <a:p>
            <a:pPr marL="621792" lvl="1" fontAlgn="auto">
              <a:spcBef>
                <a:spcPts val="324"/>
              </a:spcBef>
              <a:spcAft>
                <a:spcPts val="0"/>
              </a:spcAft>
              <a:buFont typeface="Verdana"/>
              <a:buChar char="◦"/>
              <a:defRPr/>
            </a:pPr>
            <a:r>
              <a:rPr lang="en-US" sz="2800" dirty="0">
                <a:solidFill>
                  <a:srgbClr val="FF0000"/>
                </a:solidFill>
              </a:rPr>
              <a:t>Product revision requirements</a:t>
            </a:r>
            <a:r>
              <a:rPr lang="en-US" sz="2800" dirty="0"/>
              <a:t>, how the product will be changed.</a:t>
            </a:r>
          </a:p>
          <a:p>
            <a:pPr marL="621792" lvl="1" fontAlgn="auto">
              <a:spcBef>
                <a:spcPts val="324"/>
              </a:spcBef>
              <a:spcAft>
                <a:spcPts val="0"/>
              </a:spcAft>
              <a:buFont typeface="Verdana"/>
              <a:buChar char="◦"/>
              <a:defRPr/>
            </a:pPr>
            <a:r>
              <a:rPr lang="en-US" sz="2800" dirty="0">
                <a:solidFill>
                  <a:srgbClr val="FF0000"/>
                </a:solidFill>
              </a:rPr>
              <a:t>Product transition requirements</a:t>
            </a:r>
            <a:r>
              <a:rPr lang="en-US" sz="2800" dirty="0"/>
              <a:t>, how the product will be modified for different operating environments.</a:t>
            </a:r>
          </a:p>
          <a:p>
            <a:pPr marL="365760" indent="-256032" fontAlgn="auto">
              <a:spcAft>
                <a:spcPts val="0"/>
              </a:spcAft>
              <a:buFont typeface="Wingdings 3"/>
              <a:buChar char=""/>
              <a:defRPr/>
            </a:pPr>
            <a:endParaRPr lang="en-US" sz="3200" dirty="0"/>
          </a:p>
        </p:txBody>
      </p:sp>
      <p:sp>
        <p:nvSpPr>
          <p:cNvPr id="3" name="Title 2"/>
          <p:cNvSpPr>
            <a:spLocks noGrp="1"/>
          </p:cNvSpPr>
          <p:nvPr>
            <p:ph type="title"/>
          </p:nvPr>
        </p:nvSpPr>
        <p:spPr>
          <a:xfrm>
            <a:off x="3048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442B7D72-1F8B-4BCA-AF0D-78B9AAF5A6AE}" type="slidenum">
              <a:rPr lang="en-US" sz="1600">
                <a:solidFill>
                  <a:schemeClr val="bg2">
                    <a:lumMod val="10000"/>
                  </a:schemeClr>
                </a:solidFill>
                <a:latin typeface="+mn-lt"/>
                <a:cs typeface="+mn-cs"/>
              </a:rPr>
              <a:pPr algn="r" fontAlgn="auto">
                <a:spcBef>
                  <a:spcPts val="0"/>
                </a:spcBef>
                <a:spcAft>
                  <a:spcPts val="0"/>
                </a:spcAft>
                <a:defRPr/>
              </a:pPr>
              <a:t>5</a:t>
            </a:fld>
            <a:endParaRPr lang="en-US" sz="1600" dirty="0">
              <a:solidFill>
                <a:schemeClr val="bg2">
                  <a:lumMod val="10000"/>
                </a:schemeClr>
              </a:solidFill>
              <a:latin typeface="+mn-lt"/>
              <a:cs typeface="+mn-cs"/>
            </a:endParaRPr>
          </a:p>
        </p:txBody>
      </p:sp>
      <p:sp>
        <p:nvSpPr>
          <p:cNvPr id="19460"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a:xfrm>
            <a:off x="228600" y="762000"/>
            <a:ext cx="8915400" cy="5486400"/>
          </a:xfrm>
        </p:spPr>
        <p:txBody>
          <a:bodyPr/>
          <a:lstStyle/>
          <a:p>
            <a:pPr>
              <a:buFont typeface="Wingdings 3" pitchFamily="18" charset="2"/>
              <a:buNone/>
            </a:pPr>
            <a:r>
              <a:rPr lang="en-US" sz="2800" b="1" dirty="0">
                <a:solidFill>
                  <a:srgbClr val="FF0000"/>
                </a:solidFill>
              </a:rPr>
              <a:t>SQFs that are affected by </a:t>
            </a:r>
            <a:r>
              <a:rPr lang="en-US" sz="2800" b="1" i="1" dirty="0">
                <a:solidFill>
                  <a:srgbClr val="FF0000"/>
                </a:solidFill>
              </a:rPr>
              <a:t>product operation requirements</a:t>
            </a:r>
            <a:r>
              <a:rPr lang="en-US" sz="2800" b="1" dirty="0">
                <a:solidFill>
                  <a:srgbClr val="FF0000"/>
                </a:solidFill>
              </a:rPr>
              <a:t> are:</a:t>
            </a:r>
          </a:p>
          <a:p>
            <a:r>
              <a:rPr lang="en-US" sz="2800" dirty="0">
                <a:solidFill>
                  <a:srgbClr val="FF0000"/>
                </a:solidFill>
              </a:rPr>
              <a:t>Correctness</a:t>
            </a:r>
            <a:r>
              <a:rPr lang="en-US" sz="2800" dirty="0"/>
              <a:t>, determines how well the software does what the customer wants;</a:t>
            </a:r>
          </a:p>
          <a:p>
            <a:r>
              <a:rPr lang="en-US" sz="2800" dirty="0">
                <a:solidFill>
                  <a:srgbClr val="FF0000"/>
                </a:solidFill>
              </a:rPr>
              <a:t>Reliability</a:t>
            </a:r>
            <a:r>
              <a:rPr lang="en-US" sz="2800" dirty="0"/>
              <a:t>, determines how well the software does what it is supposed to do;</a:t>
            </a:r>
          </a:p>
          <a:p>
            <a:r>
              <a:rPr lang="en-US" sz="2800" dirty="0">
                <a:solidFill>
                  <a:srgbClr val="FF0000"/>
                </a:solidFill>
              </a:rPr>
              <a:t>Efficiency</a:t>
            </a:r>
            <a:r>
              <a:rPr lang="en-US" sz="2800" dirty="0"/>
              <a:t>, determines how well the system runs on the customer’s hardware;</a:t>
            </a:r>
          </a:p>
          <a:p>
            <a:r>
              <a:rPr lang="en-US" sz="2800" b="1" dirty="0">
                <a:solidFill>
                  <a:srgbClr val="FF0000"/>
                </a:solidFill>
              </a:rPr>
              <a:t>Integrity</a:t>
            </a:r>
            <a:r>
              <a:rPr lang="en-US" sz="2800" dirty="0"/>
              <a:t>, determines how well the data is secured;</a:t>
            </a:r>
          </a:p>
          <a:p>
            <a:r>
              <a:rPr lang="en-US" sz="2800" dirty="0">
                <a:solidFill>
                  <a:srgbClr val="FF0000"/>
                </a:solidFill>
              </a:rPr>
              <a:t>Usability</a:t>
            </a:r>
            <a:r>
              <a:rPr lang="en-US" sz="2800" dirty="0"/>
              <a:t>, determines how easy the system is to use.</a:t>
            </a:r>
          </a:p>
          <a:p>
            <a:endParaRPr lang="en-US" sz="3200" dirty="0"/>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8C33BF4E-08F4-46A2-8301-AC3D8A3495E4}" type="slidenum">
              <a:rPr lang="en-US" sz="1600">
                <a:solidFill>
                  <a:schemeClr val="bg2">
                    <a:lumMod val="10000"/>
                  </a:schemeClr>
                </a:solidFill>
                <a:latin typeface="+mn-lt"/>
                <a:cs typeface="+mn-cs"/>
              </a:rPr>
              <a:pPr algn="r" fontAlgn="auto">
                <a:spcBef>
                  <a:spcPts val="0"/>
                </a:spcBef>
                <a:spcAft>
                  <a:spcPts val="0"/>
                </a:spcAft>
                <a:defRPr/>
              </a:pPr>
              <a:t>6</a:t>
            </a:fld>
            <a:endParaRPr lang="en-US" sz="1600" dirty="0">
              <a:solidFill>
                <a:schemeClr val="bg2">
                  <a:lumMod val="10000"/>
                </a:schemeClr>
              </a:solidFill>
              <a:latin typeface="+mn-lt"/>
              <a:cs typeface="+mn-cs"/>
            </a:endParaRPr>
          </a:p>
        </p:txBody>
      </p:sp>
      <p:sp>
        <p:nvSpPr>
          <p:cNvPr id="20484"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228600" y="762000"/>
            <a:ext cx="8915400" cy="5486400"/>
          </a:xfrm>
        </p:spPr>
        <p:txBody>
          <a:bodyPr/>
          <a:lstStyle/>
          <a:p>
            <a:pPr>
              <a:buFont typeface="Wingdings 3" pitchFamily="18" charset="2"/>
              <a:buNone/>
            </a:pPr>
            <a:r>
              <a:rPr lang="en-US" sz="3100" b="1" dirty="0">
                <a:solidFill>
                  <a:srgbClr val="FF0000"/>
                </a:solidFill>
              </a:rPr>
              <a:t>SQFs that are affected by </a:t>
            </a:r>
            <a:r>
              <a:rPr lang="en-US" sz="3100" b="1" i="1" dirty="0">
                <a:solidFill>
                  <a:srgbClr val="FF0000"/>
                </a:solidFill>
              </a:rPr>
              <a:t>product revision requirements</a:t>
            </a:r>
            <a:r>
              <a:rPr lang="en-US" sz="3100" b="1" dirty="0">
                <a:solidFill>
                  <a:srgbClr val="FF0000"/>
                </a:solidFill>
              </a:rPr>
              <a:t> are:</a:t>
            </a:r>
          </a:p>
          <a:p>
            <a:r>
              <a:rPr lang="en-US" sz="2800" b="1" dirty="0">
                <a:solidFill>
                  <a:srgbClr val="FF0000"/>
                </a:solidFill>
              </a:rPr>
              <a:t>Maintainability</a:t>
            </a:r>
            <a:r>
              <a:rPr lang="en-US" sz="2800" dirty="0"/>
              <a:t>, determines how easily bugs can be  found and ﬁxed;</a:t>
            </a:r>
          </a:p>
          <a:p>
            <a:r>
              <a:rPr lang="en-US" sz="2800" b="1" dirty="0">
                <a:solidFill>
                  <a:srgbClr val="FF0000"/>
                </a:solidFill>
              </a:rPr>
              <a:t>Flexibility</a:t>
            </a:r>
            <a:r>
              <a:rPr lang="en-US" sz="2800" dirty="0"/>
              <a:t>, determines how easily the system can be changed while in service;</a:t>
            </a:r>
          </a:p>
          <a:p>
            <a:r>
              <a:rPr lang="en-US" sz="2800" b="1" dirty="0">
                <a:solidFill>
                  <a:srgbClr val="FF0000"/>
                </a:solidFill>
              </a:rPr>
              <a:t>Testability</a:t>
            </a:r>
            <a:r>
              <a:rPr lang="en-US" sz="2800" dirty="0"/>
              <a:t>, determines how easily the system can  be tested to show that the customer’s requirements have been met.</a:t>
            </a:r>
            <a:endParaRPr lang="en-US" sz="3200" dirty="0"/>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92B436E0-880D-43D4-8270-386FB3E08AED}" type="slidenum">
              <a:rPr lang="en-US" sz="1600">
                <a:solidFill>
                  <a:schemeClr val="bg2">
                    <a:lumMod val="10000"/>
                  </a:schemeClr>
                </a:solidFill>
                <a:latin typeface="+mn-lt"/>
                <a:cs typeface="+mn-cs"/>
              </a:rPr>
              <a:pPr algn="r" fontAlgn="auto">
                <a:spcBef>
                  <a:spcPts val="0"/>
                </a:spcBef>
                <a:spcAft>
                  <a:spcPts val="0"/>
                </a:spcAft>
                <a:defRPr/>
              </a:pPr>
              <a:t>7</a:t>
            </a:fld>
            <a:endParaRPr lang="en-US" sz="1600" dirty="0">
              <a:solidFill>
                <a:schemeClr val="bg2">
                  <a:lumMod val="10000"/>
                </a:schemeClr>
              </a:solidFill>
              <a:latin typeface="+mn-lt"/>
              <a:cs typeface="+mn-cs"/>
            </a:endParaRPr>
          </a:p>
        </p:txBody>
      </p:sp>
      <p:sp>
        <p:nvSpPr>
          <p:cNvPr id="21508"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915400" cy="5486400"/>
          </a:xfrm>
        </p:spPr>
        <p:txBody>
          <a:bodyPr>
            <a:normAutofit fontScale="92500" lnSpcReduction="10000"/>
          </a:bodyPr>
          <a:lstStyle/>
          <a:p>
            <a:pPr marL="365760" indent="-256032" fontAlgn="auto">
              <a:lnSpc>
                <a:spcPct val="120000"/>
              </a:lnSpc>
              <a:spcAft>
                <a:spcPts val="0"/>
              </a:spcAft>
              <a:buFont typeface="Wingdings 3"/>
              <a:buNone/>
              <a:defRPr/>
            </a:pPr>
            <a:r>
              <a:rPr lang="en-US" sz="3400" b="1" dirty="0">
                <a:solidFill>
                  <a:srgbClr val="FF0000"/>
                </a:solidFill>
              </a:rPr>
              <a:t>SQFs  that are  affected by </a:t>
            </a:r>
            <a:r>
              <a:rPr lang="en-US" sz="3400" b="1" i="1" dirty="0">
                <a:solidFill>
                  <a:srgbClr val="FF0000"/>
                </a:solidFill>
              </a:rPr>
              <a:t>product transition  requirements </a:t>
            </a:r>
            <a:r>
              <a:rPr lang="en-US" sz="3400" b="1" dirty="0">
                <a:solidFill>
                  <a:srgbClr val="FF0000"/>
                </a:solidFill>
              </a:rPr>
              <a:t>are:</a:t>
            </a:r>
          </a:p>
          <a:p>
            <a:pPr marL="365760" indent="-256032" fontAlgn="auto">
              <a:lnSpc>
                <a:spcPct val="120000"/>
              </a:lnSpc>
              <a:spcAft>
                <a:spcPts val="0"/>
              </a:spcAft>
              <a:buFont typeface="Wingdings 3"/>
              <a:buChar char=""/>
              <a:defRPr/>
            </a:pPr>
            <a:r>
              <a:rPr lang="en-US" sz="3200" b="1" dirty="0">
                <a:solidFill>
                  <a:srgbClr val="FF0000"/>
                </a:solidFill>
              </a:rPr>
              <a:t>Portability</a:t>
            </a:r>
            <a:r>
              <a:rPr lang="en-US" sz="3200" dirty="0"/>
              <a:t>, determines how easily the system can be used on another machine, platform or another OS.</a:t>
            </a:r>
          </a:p>
          <a:p>
            <a:pPr marL="365760" indent="-256032" fontAlgn="auto">
              <a:lnSpc>
                <a:spcPct val="120000"/>
              </a:lnSpc>
              <a:spcAft>
                <a:spcPts val="0"/>
              </a:spcAft>
              <a:buFont typeface="Wingdings 3"/>
              <a:buChar char=""/>
              <a:defRPr/>
            </a:pPr>
            <a:r>
              <a:rPr lang="en-US" sz="3200" b="1" dirty="0">
                <a:solidFill>
                  <a:srgbClr val="FF0000"/>
                </a:solidFill>
              </a:rPr>
              <a:t>Reusability</a:t>
            </a:r>
            <a:r>
              <a:rPr lang="en-US" sz="3200" dirty="0"/>
              <a:t>, determines how easy it is to reuse some of the software to make future developments more  cost-effective;</a:t>
            </a:r>
          </a:p>
          <a:p>
            <a:pPr marL="365760" indent="-256032" fontAlgn="auto">
              <a:lnSpc>
                <a:spcPct val="120000"/>
              </a:lnSpc>
              <a:spcAft>
                <a:spcPts val="0"/>
              </a:spcAft>
              <a:buFont typeface="Wingdings 3"/>
              <a:buChar char=""/>
              <a:defRPr/>
            </a:pPr>
            <a:r>
              <a:rPr lang="en-US" sz="3200" b="1" dirty="0">
                <a:solidFill>
                  <a:srgbClr val="FF0000"/>
                </a:solidFill>
              </a:rPr>
              <a:t>Interoperability</a:t>
            </a:r>
            <a:r>
              <a:rPr lang="en-US" sz="3200" dirty="0"/>
              <a:t>, determines how easy it is to interface the system with another system.</a:t>
            </a:r>
          </a:p>
        </p:txBody>
      </p:sp>
      <p:sp>
        <p:nvSpPr>
          <p:cNvPr id="3" name="Title 2"/>
          <p:cNvSpPr>
            <a:spLocks noGrp="1"/>
          </p:cNvSpPr>
          <p:nvPr>
            <p:ph type="title"/>
          </p:nvPr>
        </p:nvSpPr>
        <p:spPr>
          <a:xfrm>
            <a:off x="228600" y="15240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A0A38D71-51EA-4370-A1FF-71870D08881F}" type="slidenum">
              <a:rPr lang="en-US" sz="1600">
                <a:solidFill>
                  <a:schemeClr val="bg2">
                    <a:lumMod val="10000"/>
                  </a:schemeClr>
                </a:solidFill>
                <a:latin typeface="+mn-lt"/>
                <a:cs typeface="+mn-cs"/>
              </a:rPr>
              <a:pPr algn="r" fontAlgn="auto">
                <a:spcBef>
                  <a:spcPts val="0"/>
                </a:spcBef>
                <a:spcAft>
                  <a:spcPts val="0"/>
                </a:spcAft>
                <a:defRPr/>
              </a:pPr>
              <a:t>8</a:t>
            </a:fld>
            <a:endParaRPr lang="en-US" sz="1600" dirty="0">
              <a:solidFill>
                <a:schemeClr val="bg2">
                  <a:lumMod val="10000"/>
                </a:schemeClr>
              </a:solidFill>
              <a:latin typeface="+mn-lt"/>
              <a:cs typeface="+mn-cs"/>
            </a:endParaRPr>
          </a:p>
        </p:txBody>
      </p:sp>
      <p:sp>
        <p:nvSpPr>
          <p:cNvPr id="22532"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915400" cy="5486400"/>
          </a:xfrm>
        </p:spPr>
        <p:txBody>
          <a:bodyPr>
            <a:noAutofit/>
          </a:bodyPr>
          <a:lstStyle/>
          <a:p>
            <a:pPr marL="365760" indent="-256032" fontAlgn="auto">
              <a:spcAft>
                <a:spcPts val="0"/>
              </a:spcAft>
              <a:buFont typeface="Wingdings 3"/>
              <a:buNone/>
              <a:defRPr/>
            </a:pPr>
            <a:r>
              <a:rPr lang="en-US" sz="2800" b="1" u="sng" dirty="0">
                <a:solidFill>
                  <a:srgbClr val="FF0000"/>
                </a:solidFill>
              </a:rPr>
              <a:t>SAQ 1 </a:t>
            </a:r>
            <a:r>
              <a:rPr lang="en-US" sz="2800" b="1" dirty="0">
                <a:solidFill>
                  <a:srgbClr val="FF0000"/>
                </a:solidFill>
              </a:rPr>
              <a:t> </a:t>
            </a:r>
          </a:p>
          <a:p>
            <a:pPr marL="452628" indent="-342900" fontAlgn="auto">
              <a:spcAft>
                <a:spcPts val="0"/>
              </a:spcAft>
              <a:buFont typeface="Wingdings 3"/>
              <a:buChar char=""/>
              <a:defRPr/>
            </a:pPr>
            <a:r>
              <a:rPr lang="en-US" sz="2000" dirty="0"/>
              <a:t>Identify some pairs of SQFs which are not independent. Explain how increasing integrity within a system  could  affect  efﬁciency.</a:t>
            </a:r>
            <a:endParaRPr lang="en-US" sz="2000" b="1" u="sng" dirty="0">
              <a:solidFill>
                <a:srgbClr val="FF0000"/>
              </a:solidFill>
            </a:endParaRPr>
          </a:p>
          <a:p>
            <a:pPr marL="365760" indent="-256032" fontAlgn="auto">
              <a:spcAft>
                <a:spcPts val="0"/>
              </a:spcAft>
              <a:buFont typeface="Wingdings 3"/>
              <a:buNone/>
              <a:defRPr/>
            </a:pPr>
            <a:r>
              <a:rPr lang="en-US" sz="2400" b="1" u="sng" dirty="0">
                <a:solidFill>
                  <a:srgbClr val="FF0000"/>
                </a:solidFill>
              </a:rPr>
              <a:t>ANSWER (cont.)</a:t>
            </a:r>
            <a:r>
              <a:rPr lang="en-US" sz="2800" dirty="0"/>
              <a:t>.....................................................................</a:t>
            </a:r>
          </a:p>
          <a:p>
            <a:pPr marL="566928" indent="-457200" fontAlgn="auto">
              <a:spcAft>
                <a:spcPts val="0"/>
              </a:spcAft>
              <a:buFont typeface="Wingdings 3"/>
              <a:buChar char=""/>
              <a:defRPr/>
            </a:pPr>
            <a:r>
              <a:rPr lang="en-US" sz="2000" dirty="0"/>
              <a:t>Some pairs of SQFs which are not independent :</a:t>
            </a:r>
          </a:p>
          <a:p>
            <a:pPr marL="509778" indent="-400050" fontAlgn="auto">
              <a:spcAft>
                <a:spcPts val="0"/>
              </a:spcAft>
              <a:buFont typeface="Wingdings 3"/>
              <a:buChar char=""/>
              <a:defRPr/>
            </a:pPr>
            <a:r>
              <a:rPr lang="en-US" sz="2000" b="1" dirty="0">
                <a:solidFill>
                  <a:srgbClr val="FF0000"/>
                </a:solidFill>
              </a:rPr>
              <a:t>Integrity and efficiency</a:t>
            </a:r>
            <a:r>
              <a:rPr lang="en-US" sz="2000" dirty="0"/>
              <a:t>: </a:t>
            </a:r>
          </a:p>
          <a:p>
            <a:pPr marL="509778" indent="-400050" fontAlgn="auto">
              <a:spcAft>
                <a:spcPts val="0"/>
              </a:spcAft>
              <a:buFont typeface="Wingdings 3"/>
              <a:buNone/>
              <a:defRPr/>
            </a:pPr>
            <a:r>
              <a:rPr lang="en-US" sz="2000" dirty="0"/>
              <a:t>	</a:t>
            </a:r>
            <a:r>
              <a:rPr lang="en-US" sz="1800" dirty="0">
                <a:solidFill>
                  <a:srgbClr val="FF0000"/>
                </a:solidFill>
              </a:rPr>
              <a:t>Increasing integrity within a system could affect efficiency</a:t>
            </a:r>
            <a:r>
              <a:rPr lang="en-US" sz="1800" dirty="0"/>
              <a:t>: Increasing integrity means making the system more secure. This might involve the use of passwords to access certain data and an authentication server to check a user’s identity, or it might mean that network traffic needs to be encrypted and decrypted. Each of these factors adds overhead to processing, so efficiency is likely to be reduced.</a:t>
            </a:r>
            <a:endParaRPr lang="en-US" sz="2000" dirty="0"/>
          </a:p>
          <a:p>
            <a:pPr marL="509778" indent="-400050" fontAlgn="auto">
              <a:spcAft>
                <a:spcPts val="0"/>
              </a:spcAft>
              <a:buFont typeface="Wingdings 3"/>
              <a:buChar char=""/>
              <a:defRPr/>
            </a:pPr>
            <a:r>
              <a:rPr lang="en-US" sz="2000" b="1" dirty="0">
                <a:solidFill>
                  <a:srgbClr val="FF0000"/>
                </a:solidFill>
              </a:rPr>
              <a:t>Usability and portability</a:t>
            </a:r>
            <a:r>
              <a:rPr lang="en-US" sz="2000" dirty="0"/>
              <a:t>:</a:t>
            </a:r>
          </a:p>
          <a:p>
            <a:pPr marL="509778" indent="-400050" fontAlgn="auto">
              <a:spcAft>
                <a:spcPts val="0"/>
              </a:spcAft>
              <a:buFont typeface="Wingdings 3"/>
              <a:buNone/>
              <a:defRPr/>
            </a:pPr>
            <a:r>
              <a:rPr lang="en-US" sz="2000" dirty="0"/>
              <a:t>	</a:t>
            </a:r>
            <a:r>
              <a:rPr lang="en-US" sz="1800" dirty="0"/>
              <a:t>Many of the features of the Apple Macintosh that contribute to its reputation for usability are built into its operating system. Applications that take advantage of these features are less portable to other systems, such as Windows or Linux.</a:t>
            </a:r>
            <a:endParaRPr lang="en-US" sz="2000" dirty="0"/>
          </a:p>
          <a:p>
            <a:pPr marL="509778" indent="-400050" fontAlgn="auto">
              <a:spcAft>
                <a:spcPts val="0"/>
              </a:spcAft>
              <a:buFont typeface="+mj-lt"/>
              <a:buAutoNum type="alphaLcPeriod" startAt="2"/>
              <a:defRPr/>
            </a:pPr>
            <a:endParaRPr lang="en-US" sz="2000" dirty="0"/>
          </a:p>
          <a:p>
            <a:pPr marL="452628" indent="-342900" fontAlgn="auto">
              <a:spcAft>
                <a:spcPts val="0"/>
              </a:spcAft>
              <a:buFont typeface="+mj-lt"/>
              <a:buAutoNum type="alphaLcPeriod" startAt="2"/>
              <a:defRPr/>
            </a:pPr>
            <a:endParaRPr lang="en-US" sz="2000" dirty="0"/>
          </a:p>
        </p:txBody>
      </p:sp>
      <p:sp>
        <p:nvSpPr>
          <p:cNvPr id="3" name="Title 2"/>
          <p:cNvSpPr>
            <a:spLocks noGrp="1"/>
          </p:cNvSpPr>
          <p:nvPr>
            <p:ph type="title"/>
          </p:nvPr>
        </p:nvSpPr>
        <p:spPr>
          <a:xfrm>
            <a:off x="228600" y="0"/>
            <a:ext cx="8915400" cy="609600"/>
          </a:xfrm>
        </p:spPr>
        <p:txBody>
          <a:bodyPr>
            <a:noAutofit/>
          </a:bodyPr>
          <a:lstStyle/>
          <a:p>
            <a:pPr fontAlgn="auto">
              <a:spcAft>
                <a:spcPts val="0"/>
              </a:spcAft>
              <a:defRPr/>
            </a:pPr>
            <a:r>
              <a:rPr lang="en-US" sz="4000" dirty="0"/>
              <a:t>Software quality factors</a:t>
            </a:r>
          </a:p>
        </p:txBody>
      </p:sp>
      <p:sp>
        <p:nvSpPr>
          <p:cNvPr id="5" name="Slide Number Placeholder 4"/>
          <p:cNvSpPr txBox="1">
            <a:spLocks/>
          </p:cNvSpPr>
          <p:nvPr/>
        </p:nvSpPr>
        <p:spPr>
          <a:xfrm>
            <a:off x="8153400" y="6477000"/>
            <a:ext cx="758825" cy="247650"/>
          </a:xfrm>
          <a:prstGeom prst="rect">
            <a:avLst/>
          </a:prstGeom>
        </p:spPr>
        <p:txBody>
          <a:bodyPr/>
          <a:lstStyle/>
          <a:p>
            <a:pPr algn="r" fontAlgn="auto">
              <a:spcBef>
                <a:spcPts val="0"/>
              </a:spcBef>
              <a:spcAft>
                <a:spcPts val="0"/>
              </a:spcAft>
              <a:defRPr/>
            </a:pPr>
            <a:fld id="{E87FA485-5D97-40A0-8654-10BF17E82DC5}" type="slidenum">
              <a:rPr lang="en-US" sz="1600">
                <a:solidFill>
                  <a:schemeClr val="bg2">
                    <a:lumMod val="10000"/>
                  </a:schemeClr>
                </a:solidFill>
                <a:latin typeface="+mn-lt"/>
                <a:cs typeface="+mn-cs"/>
              </a:rPr>
              <a:pPr algn="r" fontAlgn="auto">
                <a:spcBef>
                  <a:spcPts val="0"/>
                </a:spcBef>
                <a:spcAft>
                  <a:spcPts val="0"/>
                </a:spcAft>
                <a:defRPr/>
              </a:pPr>
              <a:t>9</a:t>
            </a:fld>
            <a:endParaRPr lang="en-US" sz="1600" dirty="0">
              <a:solidFill>
                <a:schemeClr val="bg2">
                  <a:lumMod val="10000"/>
                </a:schemeClr>
              </a:solidFill>
              <a:latin typeface="+mn-lt"/>
              <a:cs typeface="+mn-cs"/>
            </a:endParaRPr>
          </a:p>
        </p:txBody>
      </p:sp>
      <p:sp>
        <p:nvSpPr>
          <p:cNvPr id="23556" name="Date Placeholder 3"/>
          <p:cNvSpPr txBox="1">
            <a:spLocks/>
          </p:cNvSpPr>
          <p:nvPr/>
        </p:nvSpPr>
        <p:spPr bwMode="auto">
          <a:xfrm>
            <a:off x="152400" y="6457950"/>
            <a:ext cx="2514600" cy="288925"/>
          </a:xfrm>
          <a:prstGeom prst="rect">
            <a:avLst/>
          </a:prstGeom>
          <a:noFill/>
          <a:ln w="9525">
            <a:noFill/>
            <a:miter lim="800000"/>
            <a:headEnd/>
            <a:tailEnd/>
          </a:ln>
        </p:spPr>
        <p:txBody>
          <a:bodyPr/>
          <a:lstStyle/>
          <a:p>
            <a:r>
              <a:rPr lang="en-US" sz="1600">
                <a:solidFill>
                  <a:srgbClr val="FFC000"/>
                </a:solidFill>
                <a:latin typeface="Book Antiqua" pitchFamily="18" charset="0"/>
              </a:rPr>
              <a:t>Dr. Hussien M. Sharaf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2.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3.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ppt/theme/themeOverride4.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9545</TotalTime>
  <Words>2758</Words>
  <Application>Microsoft Office PowerPoint</Application>
  <PresentationFormat>On-screen Show (4:3)</PresentationFormat>
  <Paragraphs>257</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Bookman Old Style</vt:lpstr>
      <vt:lpstr>Calibri</vt:lpstr>
      <vt:lpstr>Times New Roman</vt:lpstr>
      <vt:lpstr>Verdana</vt:lpstr>
      <vt:lpstr>Wingdings 2</vt:lpstr>
      <vt:lpstr>Wingdings 3</vt:lpstr>
      <vt:lpstr>Concourse</vt:lpstr>
      <vt:lpstr>PowerPoint Presentation</vt:lpstr>
      <vt:lpstr>Course review</vt:lpstr>
      <vt:lpstr>Lecture outline</vt:lpstr>
      <vt:lpstr>A. Software quality</vt:lpstr>
      <vt:lpstr>Software quality factors</vt:lpstr>
      <vt:lpstr>Software quality factors</vt:lpstr>
      <vt:lpstr>Software quality factors</vt:lpstr>
      <vt:lpstr>Software quality factors</vt:lpstr>
      <vt:lpstr>Software quality factors</vt:lpstr>
      <vt:lpstr>Measuring Software quality factors</vt:lpstr>
      <vt:lpstr>Primary software quality factors</vt:lpstr>
      <vt:lpstr>Primary software quality factors</vt:lpstr>
      <vt:lpstr>Primary software quality factors</vt:lpstr>
      <vt:lpstr>Primary software quality factors</vt:lpstr>
      <vt:lpstr>Primary software quality factors</vt:lpstr>
      <vt:lpstr>Primary software quality factors</vt:lpstr>
      <vt:lpstr>Primary software quality factors</vt:lpstr>
      <vt:lpstr>Rest</vt:lpstr>
      <vt:lpstr>B. Verification, validation, and testing</vt:lpstr>
      <vt:lpstr>The development process</vt:lpstr>
      <vt:lpstr>Testing</vt:lpstr>
      <vt:lpstr>The testing process</vt:lpstr>
      <vt:lpstr>Unit testing</vt:lpstr>
      <vt:lpstr>Integration testing</vt:lpstr>
      <vt:lpstr>System testing</vt:lpstr>
      <vt:lpstr>System testing</vt:lpstr>
      <vt:lpstr>Acceptance testing</vt:lpstr>
      <vt:lpstr>Regression testing</vt:lpstr>
      <vt:lpstr>Regression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 </dc:title>
  <dc:creator/>
  <cp:lastModifiedBy>hussien mohamed abdullah sharaf</cp:lastModifiedBy>
  <cp:revision>1730</cp:revision>
  <dcterms:created xsi:type="dcterms:W3CDTF">2006-08-16T00:00:00Z</dcterms:created>
  <dcterms:modified xsi:type="dcterms:W3CDTF">2023-02-14T21:58:53Z</dcterms:modified>
</cp:coreProperties>
</file>