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80" r:id="rId3"/>
    <p:sldId id="285" r:id="rId4"/>
    <p:sldId id="286" r:id="rId5"/>
    <p:sldId id="288" r:id="rId6"/>
    <p:sldId id="257" r:id="rId7"/>
    <p:sldId id="281" r:id="rId8"/>
    <p:sldId id="278" r:id="rId9"/>
    <p:sldId id="258" r:id="rId10"/>
    <p:sldId id="282" r:id="rId11"/>
    <p:sldId id="260" r:id="rId12"/>
    <p:sldId id="261" r:id="rId13"/>
    <p:sldId id="262" r:id="rId14"/>
    <p:sldId id="269" r:id="rId15"/>
    <p:sldId id="283" r:id="rId16"/>
    <p:sldId id="263" r:id="rId17"/>
    <p:sldId id="270" r:id="rId18"/>
    <p:sldId id="268" r:id="rId19"/>
    <p:sldId id="271" r:id="rId20"/>
    <p:sldId id="264" r:id="rId21"/>
    <p:sldId id="272" r:id="rId22"/>
    <p:sldId id="266" r:id="rId23"/>
    <p:sldId id="273" r:id="rId24"/>
    <p:sldId id="267" r:id="rId25"/>
    <p:sldId id="274" r:id="rId26"/>
    <p:sldId id="284" r:id="rId27"/>
    <p:sldId id="289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cloudcomputing.techtarget.com/definition/Infrastructure-as-a-Service-Iaa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earchcloudcomputing.techtarget.com/definition/cloud-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cloudcomputing.techtarget.com/feature/A-closer-look-at-the-Amazon-Web-Services-cloud-platform" TargetMode="External"/><Relationship Id="rId5" Type="http://schemas.openxmlformats.org/officeDocument/2006/relationships/hyperlink" Target="https://searchcloudcomputing.techtarget.com/definition/Software-as-a-Service" TargetMode="External"/><Relationship Id="rId4" Type="http://schemas.openxmlformats.org/officeDocument/2006/relationships/hyperlink" Target="https://searchcloudcomputing.techtarget.com/definition/Platform-as-a-Service-Pa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72" y="2058750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   Amazon EC2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1683" y="3542355"/>
            <a:ext cx="8915399" cy="860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Presented by: </a:t>
            </a:r>
          </a:p>
          <a:p>
            <a:pPr algn="ctr"/>
            <a:r>
              <a:rPr lang="en-US" sz="1800" dirty="0"/>
              <a:t>      </a:t>
            </a:r>
            <a:r>
              <a:rPr lang="en-US" sz="1800" b="1" dirty="0"/>
              <a:t>Ayat Hany Ahmed                               20186007</a:t>
            </a:r>
          </a:p>
          <a:p>
            <a:pPr algn="ctr"/>
            <a:r>
              <a:rPr lang="en-US" sz="1800" b="1" dirty="0"/>
              <a:t>    </a:t>
            </a:r>
            <a:r>
              <a:rPr lang="en-US" sz="1800" b="1" dirty="0" smtClean="0"/>
              <a:t>Nada </a:t>
            </a:r>
            <a:r>
              <a:rPr lang="en-US" sz="1800" b="1" dirty="0"/>
              <a:t>Mohamed Fathy                     </a:t>
            </a:r>
            <a:r>
              <a:rPr lang="en-US" sz="1800" b="1" dirty="0" smtClean="0"/>
              <a:t>     20186031</a:t>
            </a:r>
            <a:endParaRPr 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35613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079" y="1650521"/>
            <a:ext cx="8915400" cy="3777622"/>
          </a:xfrm>
        </p:spPr>
        <p:txBody>
          <a:bodyPr/>
          <a:lstStyle/>
          <a:p>
            <a:r>
              <a:rPr lang="en-US" sz="2000" i="1" dirty="0" smtClean="0"/>
              <a:t>Ease in scaling up and down.</a:t>
            </a:r>
          </a:p>
          <a:p>
            <a:r>
              <a:rPr lang="en-US" sz="2000" i="1" dirty="0" smtClean="0"/>
              <a:t>Can be integrated into several other services.</a:t>
            </a:r>
          </a:p>
          <a:p>
            <a:r>
              <a:rPr lang="en-US" sz="2000" i="1" dirty="0" smtClean="0"/>
              <a:t>Pay only for what you use.</a:t>
            </a:r>
          </a:p>
          <a:p>
            <a:r>
              <a:rPr lang="en-US" sz="2000" dirty="0" smtClean="0"/>
              <a:t>Secure login information for your instances using </a:t>
            </a:r>
            <a:r>
              <a:rPr lang="en-US" sz="2000" i="1" dirty="0" smtClean="0"/>
              <a:t>key pairs.</a:t>
            </a: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(AWS stores the public key, and you store the private key in a secure place)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683" y="1529751"/>
            <a:ext cx="8915400" cy="3777622"/>
          </a:xfrm>
        </p:spPr>
        <p:txBody>
          <a:bodyPr/>
          <a:lstStyle/>
          <a:p>
            <a:r>
              <a:rPr lang="en-US" sz="2000" dirty="0" smtClean="0"/>
              <a:t>Storage </a:t>
            </a:r>
            <a:r>
              <a:rPr lang="en-US" sz="2000" dirty="0"/>
              <a:t>volumes for temporary data that's deleted when you stop, hibernate, or terminate your instance, known as </a:t>
            </a:r>
            <a:r>
              <a:rPr lang="en-US" sz="2000" i="1" dirty="0"/>
              <a:t>instance store </a:t>
            </a:r>
            <a:r>
              <a:rPr lang="en-US" sz="2000" i="1" dirty="0" smtClean="0"/>
              <a:t>volumes.</a:t>
            </a:r>
            <a:endParaRPr lang="en-US" sz="2000" dirty="0"/>
          </a:p>
          <a:p>
            <a:r>
              <a:rPr lang="en-US" sz="2000" dirty="0"/>
              <a:t>Persistent storage volumes for your data using Amazon Elastic Block Store (Amazon EBS), known as </a:t>
            </a:r>
            <a:r>
              <a:rPr lang="en-US" sz="2000" i="1" dirty="0"/>
              <a:t>Amazon EBS </a:t>
            </a:r>
            <a:r>
              <a:rPr lang="en-US" sz="2000" i="1" dirty="0" smtClean="0"/>
              <a:t>volumes.</a:t>
            </a:r>
            <a:endParaRPr lang="en-US" sz="2000" dirty="0"/>
          </a:p>
          <a:p>
            <a:r>
              <a:rPr lang="en-US" sz="2000" dirty="0"/>
              <a:t>Multiple physical locations for your resources, such as instances and Amazon EBS volumes, known as </a:t>
            </a:r>
            <a:r>
              <a:rPr lang="en-US" sz="2000" i="1" dirty="0"/>
              <a:t>Regions</a:t>
            </a:r>
            <a:r>
              <a:rPr lang="en-US" sz="2000" dirty="0"/>
              <a:t> and </a:t>
            </a:r>
            <a:r>
              <a:rPr lang="en-US" sz="2000" i="1" dirty="0"/>
              <a:t>Availability </a:t>
            </a:r>
            <a:r>
              <a:rPr lang="en-US" sz="2000" i="1" dirty="0" smtClean="0"/>
              <a:t>Zones.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65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Functionality of Amazon EC2: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Amazon EC2 presents a true virtual computing environment, allowing you to use web service interfaces to launch instances with a variety of operating systems, load them with your custom application environment, manage your network’s access permissions, and run your image using as many or few systems as you desire.</a:t>
            </a:r>
          </a:p>
        </p:txBody>
      </p:sp>
    </p:spTree>
    <p:extLst>
      <p:ext uri="{BB962C8B-B14F-4D97-AF65-F5344CB8AC3E}">
        <p14:creationId xmlns="" xmlns:p14="http://schemas.microsoft.com/office/powerpoint/2010/main" val="30989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589" y="533576"/>
            <a:ext cx="8911687" cy="1280890"/>
          </a:xfrm>
        </p:spPr>
        <p:txBody>
          <a:bodyPr/>
          <a:lstStyle/>
          <a:p>
            <a:r>
              <a:rPr lang="en-US" b="1" dirty="0" smtClean="0"/>
              <a:t>To </a:t>
            </a:r>
            <a:r>
              <a:rPr lang="en-US" b="1" dirty="0"/>
              <a:t>use Amazon </a:t>
            </a:r>
            <a:r>
              <a:rPr lang="en-US" b="1" dirty="0" smtClean="0"/>
              <a:t>EC2: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32" y="2426329"/>
            <a:ext cx="7346188" cy="3354115"/>
          </a:xfrm>
        </p:spPr>
      </p:pic>
    </p:spTree>
    <p:extLst>
      <p:ext uri="{BB962C8B-B14F-4D97-AF65-F5344CB8AC3E}">
        <p14:creationId xmlns="" xmlns:p14="http://schemas.microsoft.com/office/powerpoint/2010/main" val="23420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1)Choosing an AMI: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2819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AMI refers to Amazon machine image.</a:t>
            </a:r>
          </a:p>
          <a:p>
            <a:r>
              <a:rPr lang="en-US" sz="2000" dirty="0" smtClean="0"/>
              <a:t>It is a template that is used to create a new instance based on user requirements.</a:t>
            </a:r>
          </a:p>
          <a:p>
            <a:r>
              <a:rPr lang="en-US" sz="2000" dirty="0" smtClean="0"/>
              <a:t>AMI contains :</a:t>
            </a:r>
            <a:endParaRPr lang="en-US" sz="2000" dirty="0"/>
          </a:p>
          <a:p>
            <a:pPr lvl="1"/>
            <a:r>
              <a:rPr lang="en-US" sz="2000" dirty="0" smtClean="0"/>
              <a:t> Software information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Operation system information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Volume information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Access permissions </a:t>
            </a:r>
          </a:p>
        </p:txBody>
      </p:sp>
    </p:spTree>
    <p:extLst>
      <p:ext uri="{BB962C8B-B14F-4D97-AF65-F5344CB8AC3E}">
        <p14:creationId xmlns="" xmlns:p14="http://schemas.microsoft.com/office/powerpoint/2010/main" val="39408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1)Choosing an AMI: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AMI’s are of two types :</a:t>
            </a:r>
          </a:p>
          <a:p>
            <a:pPr lvl="1"/>
            <a:r>
              <a:rPr lang="en-US" sz="2000" dirty="0" smtClean="0"/>
              <a:t>Predefined AMIS</a:t>
            </a:r>
          </a:p>
          <a:p>
            <a:pPr lvl="1"/>
            <a:r>
              <a:rPr lang="en-US" sz="2000" dirty="0" smtClean="0"/>
              <a:t>Custom AMIS</a:t>
            </a:r>
          </a:p>
          <a:p>
            <a:r>
              <a:rPr lang="en-US" sz="2000" dirty="0" smtClean="0"/>
              <a:t>AMI Marketplace.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5" y="1905000"/>
            <a:ext cx="6805149" cy="3388798"/>
          </a:xfrm>
        </p:spPr>
      </p:pic>
    </p:spTree>
    <p:extLst>
      <p:ext uri="{BB962C8B-B14F-4D97-AF65-F5344CB8AC3E}">
        <p14:creationId xmlns="" xmlns:p14="http://schemas.microsoft.com/office/powerpoint/2010/main" val="33307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2)Choose instance type: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instance type specifies the hardware specifications that are required in the machine.</a:t>
            </a:r>
          </a:p>
          <a:p>
            <a:r>
              <a:rPr lang="en-US" sz="2000" dirty="0" smtClean="0"/>
              <a:t>These instances is divided into 5 main group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10" y="3338096"/>
            <a:ext cx="5157891" cy="2901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16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4" y="1748413"/>
            <a:ext cx="7258604" cy="3114990"/>
          </a:xfrm>
          <a:gradFill>
            <a:gsLst>
              <a:gs pos="5500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7135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3)Configure instance: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5248"/>
            <a:ext cx="8915400" cy="3777622"/>
          </a:xfrm>
        </p:spPr>
        <p:txBody>
          <a:bodyPr/>
          <a:lstStyle/>
          <a:p>
            <a:r>
              <a:rPr lang="en-US" sz="2000" dirty="0"/>
              <a:t>You have to specify the number of instance, purchasing options, the kind of network, the sub net, when to assign a public IP, the IAM role, the shutdown behavior and so 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Under the advanced details, users can add </a:t>
            </a:r>
            <a:r>
              <a:rPr lang="en-US" sz="2000" dirty="0" smtClean="0"/>
              <a:t>bootstrap </a:t>
            </a:r>
            <a:r>
              <a:rPr lang="en-US" sz="2000" dirty="0"/>
              <a:t>scripts that are executed when the virtual machine stars </a:t>
            </a:r>
            <a:r>
              <a:rPr lang="en-US" sz="2000" dirty="0" smtClean="0"/>
              <a:t>up.</a:t>
            </a:r>
            <a:endParaRPr lang="en-US" sz="2000" dirty="0"/>
          </a:p>
          <a:p>
            <a:r>
              <a:rPr lang="en-US" sz="2000" dirty="0"/>
              <a:t>There are also multiple payment options available: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65" y="4258490"/>
            <a:ext cx="4696608" cy="1881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9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838" y="1676400"/>
            <a:ext cx="8915400" cy="3777622"/>
          </a:xfrm>
        </p:spPr>
        <p:txBody>
          <a:bodyPr/>
          <a:lstStyle/>
          <a:p>
            <a:r>
              <a:rPr lang="en-US" sz="2000" b="1" dirty="0" smtClean="0"/>
              <a:t>Introduction.</a:t>
            </a:r>
          </a:p>
          <a:p>
            <a:r>
              <a:rPr lang="en-US" sz="2000" b="1" dirty="0" smtClean="0"/>
              <a:t>What is Amazon EC2?</a:t>
            </a:r>
          </a:p>
          <a:p>
            <a:r>
              <a:rPr lang="en-US" sz="2000" b="1" dirty="0" smtClean="0"/>
              <a:t>Features of Amazon EC2.</a:t>
            </a:r>
          </a:p>
          <a:p>
            <a:r>
              <a:rPr lang="en-US" sz="2000" b="1" dirty="0" smtClean="0"/>
              <a:t>Functionality of Amazon EC2.</a:t>
            </a:r>
          </a:p>
          <a:p>
            <a:r>
              <a:rPr lang="en-US" sz="2000" b="1" dirty="0" smtClean="0"/>
              <a:t>Access Amazon EC2.</a:t>
            </a:r>
          </a:p>
          <a:p>
            <a:endParaRPr lang="en-US" sz="20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6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297887" cy="3501013"/>
          </a:xfrm>
          <a:gradFill>
            <a:gsLst>
              <a:gs pos="5900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="" xmlns:p14="http://schemas.microsoft.com/office/powerpoint/2010/main" val="9425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177" y="615057"/>
            <a:ext cx="8911687" cy="1280890"/>
          </a:xfrm>
        </p:spPr>
        <p:txBody>
          <a:bodyPr/>
          <a:lstStyle/>
          <a:p>
            <a:r>
              <a:rPr lang="en-US" b="1" dirty="0" smtClean="0"/>
              <a:t>4)Adding storage: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77" y="1895947"/>
            <a:ext cx="8915400" cy="3777622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 smtClean="0"/>
              <a:t>Then we are deciding the </a:t>
            </a:r>
            <a:r>
              <a:rPr lang="en-US" sz="2000" dirty="0"/>
              <a:t>types of storage, which could be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Ephemeral </a:t>
            </a:r>
            <a:r>
              <a:rPr lang="en-US" sz="2000" dirty="0"/>
              <a:t>Storage(Temporary and free)</a:t>
            </a:r>
          </a:p>
          <a:p>
            <a:pPr lvl="1"/>
            <a:r>
              <a:rPr lang="en-US" sz="2000" dirty="0" smtClean="0"/>
              <a:t>Amazon </a:t>
            </a:r>
            <a:r>
              <a:rPr lang="en-US" sz="2000" dirty="0"/>
              <a:t>Elastic Block Store(Permanent and paid)</a:t>
            </a:r>
          </a:p>
          <a:p>
            <a:pPr lvl="1"/>
            <a:r>
              <a:rPr lang="en-US" sz="2000" dirty="0" smtClean="0"/>
              <a:t>Amazon </a:t>
            </a:r>
            <a:r>
              <a:rPr lang="en-US" sz="2000" dirty="0"/>
              <a:t>S3</a:t>
            </a:r>
          </a:p>
          <a:p>
            <a:r>
              <a:rPr lang="en-US" sz="2000" dirty="0"/>
              <a:t>The size(in GBs), volume type, the location where the disk is mounted, and whether the volume needs to be encrypted have to be </a:t>
            </a:r>
            <a:r>
              <a:rPr lang="en-US" sz="2000" dirty="0" smtClean="0"/>
              <a:t>specified.</a:t>
            </a:r>
            <a:endParaRPr lang="en-US" sz="2000" dirty="0"/>
          </a:p>
          <a:p>
            <a:r>
              <a:rPr lang="en-US" sz="2000" dirty="0"/>
              <a:t>Free users get to access up to 30 GBs </a:t>
            </a:r>
            <a:r>
              <a:rPr lang="en-US" sz="2000" dirty="0" smtClean="0"/>
              <a:t>or </a:t>
            </a:r>
            <a:r>
              <a:rPr lang="en-US" sz="2000" dirty="0"/>
              <a:t>SSD or Magnetic </a:t>
            </a:r>
            <a:r>
              <a:rPr lang="en-US" sz="2000" dirty="0" smtClean="0"/>
              <a:t>storage.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88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73244"/>
            <a:ext cx="6737430" cy="3087232"/>
          </a:xfrm>
        </p:spPr>
      </p:pic>
    </p:spTree>
    <p:extLst>
      <p:ext uri="{BB962C8B-B14F-4D97-AF65-F5344CB8AC3E}">
        <p14:creationId xmlns="" xmlns:p14="http://schemas.microsoft.com/office/powerpoint/2010/main" val="40487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5)Adding tags: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146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Helps identify instances with ease.</a:t>
            </a:r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sz="2000" dirty="0" smtClean="0"/>
              <a:t>To know which team it belongs to.</a:t>
            </a:r>
          </a:p>
          <a:p>
            <a:pPr lvl="1"/>
            <a:r>
              <a:rPr lang="en-US" sz="2000" dirty="0" smtClean="0"/>
              <a:t>To know which billing department it belongs to.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14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91" y="2037031"/>
            <a:ext cx="6556948" cy="2987642"/>
          </a:xfrm>
        </p:spPr>
      </p:pic>
    </p:spTree>
    <p:extLst>
      <p:ext uri="{BB962C8B-B14F-4D97-AF65-F5344CB8AC3E}">
        <p14:creationId xmlns="" xmlns:p14="http://schemas.microsoft.com/office/powerpoint/2010/main" val="27485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6)Configure security Group: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sz="2000" dirty="0" smtClean="0"/>
              <a:t>Used to specify rules of basis of which users are given access to EC2 instance.</a:t>
            </a:r>
          </a:p>
          <a:p>
            <a:r>
              <a:rPr lang="en-US" sz="2000" dirty="0" smtClean="0"/>
              <a:t>You set up type of security protocol, port range, source (from where the incoming traffic is coming from).</a:t>
            </a:r>
          </a:p>
          <a:p>
            <a:r>
              <a:rPr lang="en-US" sz="2000" dirty="0" smtClean="0"/>
              <a:t>Has to be explicitly specified and outgoing traffic is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29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Amazon EC2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586" y="174541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Amazon EC2 provides a web-based user interface, the Amazon EC2 console. </a:t>
            </a:r>
          </a:p>
          <a:p>
            <a:r>
              <a:rPr lang="en-US" sz="2000" dirty="0" smtClean="0"/>
              <a:t>If you've signed up for an AWS account, you can access the Amazon EC2 console by signing into the AWS Management Console and selecting EC2 from the console home page.</a:t>
            </a:r>
          </a:p>
          <a:p>
            <a:r>
              <a:rPr lang="en-US" sz="2000" dirty="0" smtClean="0"/>
              <a:t>If you prefer to use a command line interface, you have the following options:</a:t>
            </a:r>
          </a:p>
          <a:p>
            <a:pPr lvl="2"/>
            <a:r>
              <a:rPr lang="en-US" sz="2000" dirty="0" smtClean="0"/>
              <a:t>AWS Command Line Interface (CLI)</a:t>
            </a:r>
          </a:p>
          <a:p>
            <a:pPr lvl="2"/>
            <a:r>
              <a:rPr lang="en-US" sz="2000" dirty="0" smtClean="0"/>
              <a:t> AWS Tools for Windows PowerShell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633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65" y="1682151"/>
            <a:ext cx="8915400" cy="4470611"/>
          </a:xfrm>
        </p:spPr>
        <p:txBody>
          <a:bodyPr/>
          <a:lstStyle/>
          <a:p>
            <a:r>
              <a:rPr lang="en-US" sz="2000" dirty="0" smtClean="0"/>
              <a:t>Introduction about Amazon </a:t>
            </a:r>
            <a:r>
              <a:rPr lang="en-US" sz="2000" dirty="0" smtClean="0"/>
              <a:t>W</a:t>
            </a:r>
            <a:r>
              <a:rPr lang="en-US" sz="2000" dirty="0" smtClean="0"/>
              <a:t>eb </a:t>
            </a:r>
            <a:r>
              <a:rPr lang="en-US" sz="2000" dirty="0" smtClean="0"/>
              <a:t>S</a:t>
            </a:r>
            <a:r>
              <a:rPr lang="en-US" sz="2000" dirty="0" smtClean="0"/>
              <a:t>ervices(AWS).</a:t>
            </a:r>
          </a:p>
          <a:p>
            <a:r>
              <a:rPr lang="en-US" sz="2000" dirty="0" smtClean="0"/>
              <a:t>Amazon EC2.</a:t>
            </a:r>
          </a:p>
          <a:p>
            <a:r>
              <a:rPr lang="en-US" sz="2000" dirty="0" smtClean="0"/>
              <a:t>Amazon EC2 features.</a:t>
            </a:r>
          </a:p>
          <a:p>
            <a:r>
              <a:rPr lang="en-US" sz="2000" dirty="0" smtClean="0"/>
              <a:t>Main functionality of Amazon Ec2(setup).</a:t>
            </a:r>
          </a:p>
          <a:p>
            <a:r>
              <a:rPr lang="en-US" sz="2000" dirty="0" smtClean="0"/>
              <a:t>Accessing Amazon EC2.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891" y="2308916"/>
            <a:ext cx="8915399" cy="1468800"/>
          </a:xfrm>
        </p:spPr>
        <p:txBody>
          <a:bodyPr/>
          <a:lstStyle/>
          <a:p>
            <a:pPr algn="ctr"/>
            <a:r>
              <a:rPr lang="en-US" b="1" dirty="0" smtClean="0"/>
              <a:t>Any Questions ?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483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880" y="2291664"/>
            <a:ext cx="8915399" cy="1468800"/>
          </a:xfrm>
        </p:spPr>
        <p:txBody>
          <a:bodyPr/>
          <a:lstStyle/>
          <a:p>
            <a:pPr algn="ctr"/>
            <a:r>
              <a:rPr lang="en-US" b="1" dirty="0" smtClean="0"/>
              <a:t>Thank you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103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332" y="165914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AWS (Amazon Web Services) is a comprehensive, evolving </a:t>
            </a:r>
            <a:r>
              <a:rPr lang="en-US" sz="2000" u="sng" dirty="0" smtClean="0">
                <a:hlinkClick r:id="rId2"/>
              </a:rPr>
              <a:t>cloud computing</a:t>
            </a:r>
            <a:r>
              <a:rPr lang="en-US" sz="2000" dirty="0" smtClean="0"/>
              <a:t> platform provided by Amazon that includes a mixture of infrastructure as a service (</a:t>
            </a:r>
            <a:r>
              <a:rPr lang="en-US" sz="2000" u="sng" dirty="0" err="1" smtClean="0">
                <a:hlinkClick r:id="rId3"/>
              </a:rPr>
              <a:t>IaaS</a:t>
            </a:r>
            <a:r>
              <a:rPr lang="en-US" sz="2000" dirty="0" smtClean="0"/>
              <a:t>), platform as a service (</a:t>
            </a:r>
            <a:r>
              <a:rPr lang="en-US" sz="2000" u="sng" dirty="0" err="1" smtClean="0">
                <a:solidFill>
                  <a:srgbClr val="FFC000"/>
                </a:solidFill>
                <a:hlinkClick r:id="rId4"/>
              </a:rPr>
              <a:t>PaaS</a:t>
            </a:r>
            <a:r>
              <a:rPr lang="en-US" sz="2000" dirty="0" smtClean="0"/>
              <a:t>) and packaged software as a service (</a:t>
            </a:r>
            <a:r>
              <a:rPr lang="en-US" sz="2000" u="sng" dirty="0" err="1" smtClean="0">
                <a:hlinkClick r:id="rId5"/>
              </a:rPr>
              <a:t>SaaS</a:t>
            </a:r>
            <a:r>
              <a:rPr lang="en-US" sz="2000" dirty="0" smtClean="0"/>
              <a:t>) offerings.</a:t>
            </a:r>
          </a:p>
          <a:p>
            <a:r>
              <a:rPr lang="en-US" sz="2000" dirty="0" smtClean="0"/>
              <a:t> AWS services </a:t>
            </a:r>
            <a:r>
              <a:rPr lang="en-US" sz="2000" u="sng" dirty="0" smtClean="0">
                <a:hlinkClick r:id="rId6"/>
              </a:rPr>
              <a:t>can offer an organization tools</a:t>
            </a:r>
            <a:r>
              <a:rPr lang="en-US" sz="2000" dirty="0" smtClean="0"/>
              <a:t> such as compute power, database storage and content delivery services.</a:t>
            </a:r>
            <a:endParaRPr lang="en-US" sz="2000" dirty="0"/>
          </a:p>
        </p:txBody>
      </p:sp>
      <p:pic>
        <p:nvPicPr>
          <p:cNvPr id="4" name="Picture 3" descr="aws-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098" y="3819921"/>
            <a:ext cx="3939540" cy="2392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15992"/>
            <a:ext cx="8915400" cy="519523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AWS has plenty of services to offer in a number of domains.</a:t>
            </a:r>
            <a:endParaRPr lang="en-US" sz="2000" dirty="0"/>
          </a:p>
        </p:txBody>
      </p:sp>
      <p:pic>
        <p:nvPicPr>
          <p:cNvPr id="5" name="Picture 4" descr="d581fff974222ccb190a68e3a3d6f01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71" y="1806731"/>
            <a:ext cx="7299960" cy="3192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85004"/>
            <a:ext cx="8915400" cy="51262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But let’s talk about a service in </a:t>
            </a:r>
            <a:r>
              <a:rPr lang="en-US" sz="2000" u="sng" dirty="0" smtClean="0">
                <a:solidFill>
                  <a:srgbClr val="FFC000"/>
                </a:solidFill>
              </a:rPr>
              <a:t>compute</a:t>
            </a:r>
            <a:r>
              <a:rPr lang="en-US" sz="2000" dirty="0" smtClean="0"/>
              <a:t> that is provided by Amazon EC2. </a:t>
            </a:r>
            <a:endParaRPr lang="en-US" sz="2000" dirty="0"/>
          </a:p>
        </p:txBody>
      </p:sp>
      <p:pic>
        <p:nvPicPr>
          <p:cNvPr id="4" name="Picture 3" descr="1_LdDE1ymsojPJ5nmH9S28u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43" y="1794222"/>
            <a:ext cx="7217434" cy="41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Amazon </a:t>
            </a:r>
            <a:r>
              <a:rPr lang="en-US" b="1" dirty="0" smtClean="0"/>
              <a:t>EC2?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refers to </a:t>
            </a:r>
            <a:r>
              <a:rPr lang="en-US" sz="2000" dirty="0"/>
              <a:t>Amazon Elastic Compute </a:t>
            </a:r>
            <a:r>
              <a:rPr lang="en-US" sz="2000" dirty="0" smtClean="0"/>
              <a:t>Cloud which is </a:t>
            </a:r>
            <a:r>
              <a:rPr lang="en-US" sz="2000" u="sng" dirty="0" smtClean="0">
                <a:solidFill>
                  <a:srgbClr val="FFC000"/>
                </a:solidFill>
              </a:rPr>
              <a:t>Infrastructure as a </a:t>
            </a:r>
            <a:r>
              <a:rPr lang="en-US" sz="2000" u="sng" dirty="0" smtClean="0">
                <a:solidFill>
                  <a:srgbClr val="FFC000"/>
                </a:solidFill>
              </a:rPr>
              <a:t>service(</a:t>
            </a:r>
            <a:r>
              <a:rPr lang="en-US" sz="2000" u="sng" dirty="0" err="1" smtClean="0">
                <a:solidFill>
                  <a:srgbClr val="FFC000"/>
                </a:solidFill>
              </a:rPr>
              <a:t>IaaS</a:t>
            </a:r>
            <a:r>
              <a:rPr lang="en-US" sz="2000" u="sng" dirty="0" smtClean="0">
                <a:solidFill>
                  <a:srgbClr val="FFC000"/>
                </a:solidFill>
              </a:rPr>
              <a:t>)</a:t>
            </a:r>
            <a:endParaRPr lang="en-US" sz="2000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provides </a:t>
            </a:r>
            <a:r>
              <a:rPr lang="en-US" sz="2000" dirty="0"/>
              <a:t>scalable computing capacity </a:t>
            </a:r>
            <a:r>
              <a:rPr lang="en-US" sz="2000" dirty="0" smtClean="0"/>
              <a:t>in                                        the </a:t>
            </a:r>
            <a:r>
              <a:rPr lang="en-US" sz="2000" dirty="0"/>
              <a:t>Amazon Web Services (AWS) </a:t>
            </a:r>
            <a:r>
              <a:rPr lang="en-US" sz="2000" dirty="0" smtClean="0"/>
              <a:t>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Amazon EC2 </a:t>
            </a:r>
            <a:r>
              <a:rPr lang="en-US" sz="2000" dirty="0" smtClean="0"/>
              <a:t>eliminates </a:t>
            </a:r>
            <a:r>
              <a:rPr lang="en-US" sz="2000" dirty="0"/>
              <a:t>your need to invest </a:t>
            </a:r>
            <a:r>
              <a:rPr lang="en-US" sz="2000" dirty="0" smtClean="0"/>
              <a:t>                                 in </a:t>
            </a:r>
            <a:r>
              <a:rPr lang="en-US" sz="2000" dirty="0"/>
              <a:t>hardware up front, so you can develop and </a:t>
            </a:r>
            <a:r>
              <a:rPr lang="en-US" sz="2000" dirty="0" smtClean="0"/>
              <a:t>deploy     </a:t>
            </a:r>
            <a:r>
              <a:rPr lang="en-US" sz="2000" dirty="0"/>
              <a:t>applications </a:t>
            </a:r>
            <a:r>
              <a:rPr lang="en-US" sz="2000" dirty="0" smtClean="0"/>
              <a:t>faster.</a:t>
            </a:r>
          </a:p>
        </p:txBody>
      </p:sp>
    </p:spTree>
    <p:extLst>
      <p:ext uri="{BB962C8B-B14F-4D97-AF65-F5344CB8AC3E}">
        <p14:creationId xmlns="" xmlns:p14="http://schemas.microsoft.com/office/powerpoint/2010/main" val="21220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Amazon EC2?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You can use Amazon EC2 to launch as many or as few                           virtual servers as you need, configure security and networking,                  and manage storage.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Amazon EC2 enables you to scale up or down to handle changes                 in requirements or spikes in popularity, reducing your need to forecast traffic.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Amazon </a:t>
            </a:r>
            <a:r>
              <a:rPr lang="en-US" b="1" dirty="0" smtClean="0"/>
              <a:t>EC2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6803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EC2 provides the following </a:t>
            </a:r>
            <a:r>
              <a:rPr lang="en-US" b="1" dirty="0" smtClean="0"/>
              <a:t>features: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Virtual computing environments, known as </a:t>
            </a:r>
            <a:r>
              <a:rPr lang="en-US" sz="2000" i="1" dirty="0" smtClean="0"/>
              <a:t>instances.</a:t>
            </a:r>
            <a:endParaRPr lang="en-US" sz="2000" dirty="0"/>
          </a:p>
          <a:p>
            <a:r>
              <a:rPr lang="en-US" sz="2000" dirty="0"/>
              <a:t>Preconfigured templates for your instances, known as </a:t>
            </a:r>
            <a:r>
              <a:rPr lang="en-US" sz="2000" i="1" dirty="0"/>
              <a:t>Amazon Machine Images </a:t>
            </a:r>
            <a:r>
              <a:rPr lang="en-US" sz="2000" i="1" dirty="0" smtClean="0"/>
              <a:t>(</a:t>
            </a:r>
            <a:r>
              <a:rPr lang="en-US" sz="2000" i="1" dirty="0"/>
              <a:t>AMIs)</a:t>
            </a:r>
            <a:r>
              <a:rPr lang="en-US" sz="2000" dirty="0"/>
              <a:t>, that package the bits you need for your server (including the operating system and additional software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/>
              <a:t>Various configurations of CPU, memory, storage, and networking capacity for your instances, known as </a:t>
            </a:r>
            <a:r>
              <a:rPr lang="en-US" sz="2000" i="1" dirty="0"/>
              <a:t>instance </a:t>
            </a:r>
            <a:r>
              <a:rPr lang="en-US" sz="2000" i="1" dirty="0" smtClean="0"/>
              <a:t>types.</a:t>
            </a:r>
          </a:p>
        </p:txBody>
      </p:sp>
    </p:spTree>
    <p:extLst>
      <p:ext uri="{BB962C8B-B14F-4D97-AF65-F5344CB8AC3E}">
        <p14:creationId xmlns="" xmlns:p14="http://schemas.microsoft.com/office/powerpoint/2010/main" val="24127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709</Words>
  <Application>Microsoft Office PowerPoint</Application>
  <PresentationFormat>Custom</PresentationFormat>
  <Paragraphs>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Wisp</vt:lpstr>
      <vt:lpstr>   Amazon EC2</vt:lpstr>
      <vt:lpstr>Content:</vt:lpstr>
      <vt:lpstr>Introduction:</vt:lpstr>
      <vt:lpstr>Slide 4</vt:lpstr>
      <vt:lpstr>Slide 5</vt:lpstr>
      <vt:lpstr>What is Amazon EC2?</vt:lpstr>
      <vt:lpstr>What is Amazon EC2?</vt:lpstr>
      <vt:lpstr>Features of Amazon EC2</vt:lpstr>
      <vt:lpstr>Amazon EC2 provides the following features: </vt:lpstr>
      <vt:lpstr>Slide 10</vt:lpstr>
      <vt:lpstr>Slide 11</vt:lpstr>
      <vt:lpstr>Functionality of Amazon EC2:</vt:lpstr>
      <vt:lpstr>To use Amazon EC2:</vt:lpstr>
      <vt:lpstr>1)Choosing an AMI:</vt:lpstr>
      <vt:lpstr>1)Choosing an AMI:</vt:lpstr>
      <vt:lpstr>Slide 16</vt:lpstr>
      <vt:lpstr>2)Choose instance type:</vt:lpstr>
      <vt:lpstr>Slide 18</vt:lpstr>
      <vt:lpstr>3)Configure instance:</vt:lpstr>
      <vt:lpstr>Slide 20</vt:lpstr>
      <vt:lpstr>4)Adding storage:</vt:lpstr>
      <vt:lpstr>Slide 22</vt:lpstr>
      <vt:lpstr>5)Adding tags:</vt:lpstr>
      <vt:lpstr>Slide 24</vt:lpstr>
      <vt:lpstr>6)Configure security Group:</vt:lpstr>
      <vt:lpstr>Access Amazon EC2 </vt:lpstr>
      <vt:lpstr>Summary</vt:lpstr>
      <vt:lpstr>Any Questions ?</vt:lpstr>
      <vt:lpstr>Thank you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EC2</dc:title>
  <dc:creator>Microsoft account</dc:creator>
  <cp:lastModifiedBy>DELL</cp:lastModifiedBy>
  <cp:revision>54</cp:revision>
  <dcterms:created xsi:type="dcterms:W3CDTF">2021-10-30T15:23:47Z</dcterms:created>
  <dcterms:modified xsi:type="dcterms:W3CDTF">2021-11-06T15:13:37Z</dcterms:modified>
</cp:coreProperties>
</file>