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0" r:id="rId3"/>
    <p:sldId id="297" r:id="rId4"/>
    <p:sldId id="30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6" autoAdjust="0"/>
    <p:restoredTop sz="94660"/>
  </p:normalViewPr>
  <p:slideViewPr>
    <p:cSldViewPr>
      <p:cViewPr varScale="1">
        <p:scale>
          <a:sx n="70" d="100"/>
          <a:sy n="70" d="100"/>
        </p:scale>
        <p:origin x="740" y="8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7:58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29 126 4992,'-17'0'2432,"12"0"640,-1 6-2816,12-12-512,29-18-1792,55-17 768,70-19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529" y="461594"/>
            <a:ext cx="900893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9539" y="2324231"/>
            <a:ext cx="85166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2077" y="6465214"/>
            <a:ext cx="309033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0"/>
            <a:ext cx="9560202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6595" marR="5080" indent="-1954530" algn="ctr">
              <a:spcBef>
                <a:spcPts val="105"/>
              </a:spcBef>
            </a:pPr>
            <a:r>
              <a:rPr sz="5400" spc="-10" dirty="0">
                <a:solidFill>
                  <a:srgbClr val="006FC0"/>
                </a:solidFill>
              </a:rPr>
              <a:t>Lecture</a:t>
            </a:r>
            <a:r>
              <a:rPr sz="5400" spc="-40" dirty="0">
                <a:solidFill>
                  <a:srgbClr val="006FC0"/>
                </a:solidFill>
              </a:rPr>
              <a:t> </a:t>
            </a:r>
            <a:r>
              <a:rPr lang="en-US" sz="5400" spc="-5" dirty="0">
                <a:solidFill>
                  <a:srgbClr val="006FC0"/>
                </a:solidFill>
              </a:rPr>
              <a:t>2</a:t>
            </a:r>
            <a:r>
              <a:rPr sz="5400" spc="-5" dirty="0">
                <a:solidFill>
                  <a:srgbClr val="006FC0"/>
                </a:solidFill>
              </a:rPr>
              <a:t>:</a:t>
            </a:r>
            <a:r>
              <a:rPr sz="5400" spc="-30" dirty="0">
                <a:solidFill>
                  <a:srgbClr val="006FC0"/>
                </a:solidFill>
              </a:rPr>
              <a:t> </a:t>
            </a:r>
            <a:r>
              <a:rPr sz="5400" dirty="0">
                <a:solidFill>
                  <a:srgbClr val="006FC0"/>
                </a:solidFill>
              </a:rPr>
              <a:t>Genetic</a:t>
            </a:r>
            <a:r>
              <a:rPr sz="5400" spc="-55" dirty="0">
                <a:solidFill>
                  <a:srgbClr val="006FC0"/>
                </a:solidFill>
              </a:rPr>
              <a:t> </a:t>
            </a:r>
            <a:r>
              <a:rPr sz="5400" spc="-5" dirty="0">
                <a:solidFill>
                  <a:srgbClr val="006FC0"/>
                </a:solidFill>
              </a:rPr>
              <a:t>Algorithms </a:t>
            </a:r>
            <a:r>
              <a:rPr sz="5400" spc="-980" dirty="0">
                <a:solidFill>
                  <a:srgbClr val="006FC0"/>
                </a:solidFill>
              </a:rPr>
              <a:t> </a:t>
            </a:r>
            <a:r>
              <a:rPr sz="5400" spc="-10" dirty="0">
                <a:solidFill>
                  <a:srgbClr val="006FC0"/>
                </a:solidFill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2200" y="6211466"/>
            <a:ext cx="7968741" cy="15436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175" algn="ctr"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Dr. Samar Hesham</a:t>
            </a:r>
            <a:endParaRPr sz="2800" dirty="0">
              <a:latin typeface="Calibri"/>
              <a:cs typeface="Calibri"/>
            </a:endParaRPr>
          </a:p>
          <a:p>
            <a:pPr marL="1905" algn="ctr">
              <a:spcBef>
                <a:spcPts val="500"/>
              </a:spcBef>
            </a:pP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i="1" spc="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 Computer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Science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20000"/>
              </a:lnSpc>
            </a:pP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 of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A6A6A6"/>
                </a:solidFill>
                <a:latin typeface="Calibri"/>
                <a:cs typeface="Calibri"/>
              </a:rPr>
              <a:t>Intelligence </a:t>
            </a:r>
            <a:r>
              <a:rPr i="1" spc="-3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i="1" spc="-5" dirty="0">
                <a:solidFill>
                  <a:srgbClr val="A6A6A6"/>
                </a:solidFill>
                <a:latin typeface="Calibri"/>
                <a:cs typeface="Calibri"/>
              </a:rPr>
              <a:t>Cairo University</a:t>
            </a:r>
            <a:endParaRPr dirty="0">
              <a:latin typeface="Calibri"/>
              <a:cs typeface="Calibri"/>
            </a:endParaRPr>
          </a:p>
          <a:p>
            <a:pPr marL="1270" algn="ctr">
              <a:spcBef>
                <a:spcPts val="430"/>
              </a:spcBef>
            </a:pPr>
            <a:r>
              <a:rPr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180C56-36B0-01F5-C9AD-4617CE229F4F}"/>
                  </a:ext>
                </a:extLst>
              </p14:cNvPr>
              <p14:cNvContentPartPr/>
              <p14:nvPr/>
            </p14:nvContentPartPr>
            <p14:xfrm>
              <a:off x="7049592" y="6935400"/>
              <a:ext cx="105480" cy="4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180C56-36B0-01F5-C9AD-4617CE229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0952" y="6926760"/>
                <a:ext cx="123120" cy="6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Select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some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individuals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32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mutation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3904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6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729" y="3922903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9844" y="38957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8447" y="3922903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94089" y="38957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9940" y="4763262"/>
            <a:ext cx="7036434" cy="87280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Individual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good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fitness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crossover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43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mutation.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individuals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8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3904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6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9940" y="4833366"/>
            <a:ext cx="801624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apply </a:t>
            </a:r>
            <a:r>
              <a:rPr sz="2800" spc="-15" dirty="0">
                <a:latin typeface="Calibri"/>
                <a:cs typeface="Calibri"/>
              </a:rPr>
              <a:t>crossover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spc="-10" dirty="0">
                <a:latin typeface="Calibri"/>
                <a:cs typeface="Calibri"/>
              </a:rPr>
              <a:t>parents?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Single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point?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point? </a:t>
            </a:r>
            <a:r>
              <a:rPr sz="2800" spc="-5" dirty="0" err="1">
                <a:latin typeface="Calibri"/>
                <a:cs typeface="Calibri"/>
              </a:rPr>
              <a:t>L</a:t>
            </a:r>
            <a:r>
              <a:rPr lang="en-US" sz="2800" spc="-5" dirty="0" err="1">
                <a:latin typeface="Calibri"/>
                <a:cs typeface="Calibri"/>
              </a:rPr>
              <a:t>ovation</a:t>
            </a:r>
            <a:r>
              <a:rPr lang="en-US" sz="2800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depends 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Crossover may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according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probability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crossover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Select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some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individuals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5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mutation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38862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69379" y="2519512"/>
            <a:ext cx="1186180" cy="184721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17170" algn="ctr">
              <a:spcBef>
                <a:spcPts val="755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  <a:p>
            <a:pPr marL="184785" algn="ctr">
              <a:spcBef>
                <a:spcPts val="770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207010" algn="ctr"/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1021" y="2519512"/>
            <a:ext cx="1185545" cy="184721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79070" algn="ctr">
              <a:spcBef>
                <a:spcPts val="755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  <a:p>
            <a:pPr marL="184150" algn="ctr">
              <a:spcBef>
                <a:spcPts val="77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168910" algn="ctr"/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7839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620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9941" y="4438346"/>
            <a:ext cx="7225665" cy="141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1585">
              <a:spcBef>
                <a:spcPts val="95"/>
              </a:spcBef>
              <a:tabLst>
                <a:tab pos="4639945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011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305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crossover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 bits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(Genes)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3000" y="295287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9929" y="2971800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Select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some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individuals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5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mutation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941" y="5723331"/>
            <a:ext cx="1363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Fit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33600" y="38862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69379" y="2519512"/>
            <a:ext cx="1186180" cy="184721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17170" algn="ctr">
              <a:spcBef>
                <a:spcPts val="755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  <a:p>
            <a:pPr marL="184785" algn="ctr">
              <a:spcBef>
                <a:spcPts val="770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207010" algn="ctr"/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1021" y="2519512"/>
            <a:ext cx="1185545" cy="184721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79070" algn="ctr">
              <a:spcBef>
                <a:spcPts val="755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  <a:p>
            <a:pPr marL="184150" algn="ctr">
              <a:spcBef>
                <a:spcPts val="77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168910" algn="ctr"/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090" y="4235577"/>
            <a:ext cx="51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1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7839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6907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620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87692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3000" y="295287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59929" y="2971800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75729" y="521827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8447" y="521827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5729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8447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00922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287" y="0"/>
                </a:lnTo>
                <a:lnTo>
                  <a:pt x="1408996" y="4992"/>
                </a:lnTo>
                <a:lnTo>
                  <a:pt x="1429181" y="18605"/>
                </a:lnTo>
                <a:lnTo>
                  <a:pt x="1442794" y="38790"/>
                </a:lnTo>
                <a:lnTo>
                  <a:pt x="1447787" y="63500"/>
                </a:lnTo>
                <a:lnTo>
                  <a:pt x="1447787" y="317500"/>
                </a:lnTo>
                <a:lnTo>
                  <a:pt x="1442794" y="342209"/>
                </a:lnTo>
                <a:lnTo>
                  <a:pt x="1429181" y="362394"/>
                </a:lnTo>
                <a:lnTo>
                  <a:pt x="1408996" y="376007"/>
                </a:lnTo>
                <a:lnTo>
                  <a:pt x="1384287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61666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5599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1760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2646884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71482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9844" y="51915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94089" y="51915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Select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some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individuals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5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mutation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89121" y="3066364"/>
            <a:ext cx="110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479" y="3066364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38862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7839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620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9941" y="4438346"/>
            <a:ext cx="5852795" cy="141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1585">
              <a:spcBef>
                <a:spcPts val="95"/>
              </a:spcBef>
              <a:tabLst>
                <a:tab pos="4639945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101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11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00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305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crossover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29629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2090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32070" y="295287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47890" y="2971800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Select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some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individuals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5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mutation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89121" y="3066364"/>
            <a:ext cx="110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479" y="3066364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9941" y="5723331"/>
            <a:ext cx="1363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Fit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3600" y="38862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7839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6907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2620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87692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9629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2090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32070" y="295287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47890" y="2971800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75729" y="521827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8447" y="521827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23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5729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8447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00922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287" y="0"/>
                </a:lnTo>
                <a:lnTo>
                  <a:pt x="1408996" y="4992"/>
                </a:lnTo>
                <a:lnTo>
                  <a:pt x="1429181" y="18605"/>
                </a:lnTo>
                <a:lnTo>
                  <a:pt x="1442794" y="38790"/>
                </a:lnTo>
                <a:lnTo>
                  <a:pt x="1447787" y="63500"/>
                </a:lnTo>
                <a:lnTo>
                  <a:pt x="1447787" y="317500"/>
                </a:lnTo>
                <a:lnTo>
                  <a:pt x="1442794" y="342209"/>
                </a:lnTo>
                <a:lnTo>
                  <a:pt x="1429181" y="362394"/>
                </a:lnTo>
                <a:lnTo>
                  <a:pt x="1408996" y="376007"/>
                </a:lnTo>
                <a:lnTo>
                  <a:pt x="1384287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61666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5599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1760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2646884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71482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69844" y="51915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94089" y="51915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45081"/>
            <a:ext cx="76358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individuals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apply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mutation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6378821"/>
            <a:ext cx="922907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>
              <a:spcBef>
                <a:spcPts val="105"/>
              </a:spcBef>
              <a:tabLst>
                <a:tab pos="7816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strings,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5" dirty="0">
                <a:latin typeface="Calibri"/>
                <a:cs typeface="Calibri"/>
              </a:rPr>
              <a:t>according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mutation</a:t>
            </a:r>
            <a:r>
              <a:rPr sz="2400" spc="-5" dirty="0">
                <a:latin typeface="Calibri"/>
                <a:cs typeface="Calibri"/>
              </a:rPr>
              <a:t> probability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endParaRPr sz="2400" dirty="0">
              <a:latin typeface="Calibri"/>
              <a:cs typeface="Calibri"/>
            </a:endParaRPr>
          </a:p>
          <a:p>
            <a:pPr marL="38100"/>
            <a:r>
              <a:rPr sz="2000" spc="-7" baseline="-32407" dirty="0">
                <a:solidFill>
                  <a:srgbClr val="888888"/>
                </a:solidFill>
                <a:latin typeface="Calibri"/>
                <a:cs typeface="Calibri"/>
              </a:rPr>
              <a:t>10/31/2020</a:t>
            </a:r>
            <a:r>
              <a:rPr sz="2400" spc="-5" dirty="0">
                <a:latin typeface="Calibri"/>
                <a:cs typeface="Calibri"/>
              </a:rPr>
              <a:t>implementation,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flipped!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0958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89121" y="3066364"/>
            <a:ext cx="110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07479" y="3066364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3600" y="3876676"/>
            <a:ext cx="7863840" cy="23495"/>
          </a:xfrm>
          <a:custGeom>
            <a:avLst/>
            <a:gdLst/>
            <a:ahLst/>
            <a:cxnLst/>
            <a:rect l="l" t="t" r="r" b="b"/>
            <a:pathLst>
              <a:path w="7863840" h="23495">
                <a:moveTo>
                  <a:pt x="7863840" y="0"/>
                </a:moveTo>
                <a:lnTo>
                  <a:pt x="0" y="0"/>
                </a:lnTo>
                <a:lnTo>
                  <a:pt x="0" y="4445"/>
                </a:lnTo>
                <a:lnTo>
                  <a:pt x="0" y="19050"/>
                </a:lnTo>
                <a:lnTo>
                  <a:pt x="0" y="23495"/>
                </a:lnTo>
                <a:lnTo>
                  <a:pt x="7863840" y="23495"/>
                </a:lnTo>
                <a:lnTo>
                  <a:pt x="7863840" y="19050"/>
                </a:lnTo>
                <a:lnTo>
                  <a:pt x="7863840" y="4445"/>
                </a:lnTo>
                <a:lnTo>
                  <a:pt x="786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295139" y="4483101"/>
            <a:ext cx="1473200" cy="410845"/>
            <a:chOff x="2771139" y="4483100"/>
            <a:chExt cx="1473200" cy="410845"/>
          </a:xfrm>
        </p:grpSpPr>
        <p:sp>
          <p:nvSpPr>
            <p:cNvPr id="21" name="object 21"/>
            <p:cNvSpPr/>
            <p:nvPr/>
          </p:nvSpPr>
          <p:spPr>
            <a:xfrm>
              <a:off x="2783839" y="44958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63" y="4992"/>
                  </a:lnTo>
                  <a:lnTo>
                    <a:pt x="1429242" y="18605"/>
                  </a:lnTo>
                  <a:lnTo>
                    <a:pt x="1442825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25" y="342209"/>
                  </a:lnTo>
                  <a:lnTo>
                    <a:pt x="1429242" y="362394"/>
                  </a:lnTo>
                  <a:lnTo>
                    <a:pt x="1409063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83839" y="4500245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384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499"/>
                  </a:lnTo>
                  <a:lnTo>
                    <a:pt x="0" y="317499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0999"/>
                  </a:lnTo>
                  <a:lnTo>
                    <a:pt x="1384300" y="380999"/>
                  </a:lnTo>
                  <a:lnTo>
                    <a:pt x="1409063" y="376007"/>
                  </a:lnTo>
                  <a:lnTo>
                    <a:pt x="1429242" y="362394"/>
                  </a:lnTo>
                  <a:lnTo>
                    <a:pt x="1442825" y="342209"/>
                  </a:lnTo>
                  <a:lnTo>
                    <a:pt x="1447800" y="317499"/>
                  </a:lnTo>
                  <a:lnTo>
                    <a:pt x="1447800" y="63499"/>
                  </a:lnTo>
                  <a:lnTo>
                    <a:pt x="1442825" y="38790"/>
                  </a:lnTo>
                  <a:lnTo>
                    <a:pt x="1429242" y="18605"/>
                  </a:lnTo>
                  <a:lnTo>
                    <a:pt x="1409063" y="4992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83839" y="4500245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499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63" y="4992"/>
                  </a:lnTo>
                  <a:lnTo>
                    <a:pt x="1429242" y="18605"/>
                  </a:lnTo>
                  <a:lnTo>
                    <a:pt x="1442825" y="38790"/>
                  </a:lnTo>
                  <a:lnTo>
                    <a:pt x="1447800" y="63499"/>
                  </a:lnTo>
                  <a:lnTo>
                    <a:pt x="1447800" y="317499"/>
                  </a:lnTo>
                  <a:lnTo>
                    <a:pt x="1442825" y="342209"/>
                  </a:lnTo>
                  <a:lnTo>
                    <a:pt x="1429242" y="362394"/>
                  </a:lnTo>
                  <a:lnTo>
                    <a:pt x="1409063" y="376007"/>
                  </a:lnTo>
                  <a:lnTo>
                    <a:pt x="1384300" y="380999"/>
                  </a:lnTo>
                  <a:lnTo>
                    <a:pt x="63500" y="380999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499"/>
                  </a:lnTo>
                  <a:lnTo>
                    <a:pt x="0" y="634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69079" y="4442536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2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spc="-142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-142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spc="-1425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800" b="1" spc="-1425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3500" y="4483101"/>
            <a:ext cx="1473200" cy="410845"/>
            <a:chOff x="4889500" y="4483100"/>
            <a:chExt cx="1473200" cy="410845"/>
          </a:xfrm>
        </p:grpSpPr>
        <p:sp>
          <p:nvSpPr>
            <p:cNvPr id="26" name="object 26"/>
            <p:cNvSpPr/>
            <p:nvPr/>
          </p:nvSpPr>
          <p:spPr>
            <a:xfrm>
              <a:off x="4902200" y="44958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63" y="4992"/>
                  </a:lnTo>
                  <a:lnTo>
                    <a:pt x="1429242" y="18605"/>
                  </a:lnTo>
                  <a:lnTo>
                    <a:pt x="1442825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25" y="342209"/>
                  </a:lnTo>
                  <a:lnTo>
                    <a:pt x="1429242" y="362394"/>
                  </a:lnTo>
                  <a:lnTo>
                    <a:pt x="1409063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02200" y="4500245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384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499"/>
                  </a:lnTo>
                  <a:lnTo>
                    <a:pt x="0" y="317499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0999"/>
                  </a:lnTo>
                  <a:lnTo>
                    <a:pt x="1384300" y="380999"/>
                  </a:lnTo>
                  <a:lnTo>
                    <a:pt x="1409063" y="376007"/>
                  </a:lnTo>
                  <a:lnTo>
                    <a:pt x="1429242" y="362394"/>
                  </a:lnTo>
                  <a:lnTo>
                    <a:pt x="1442825" y="342209"/>
                  </a:lnTo>
                  <a:lnTo>
                    <a:pt x="1447800" y="317499"/>
                  </a:lnTo>
                  <a:lnTo>
                    <a:pt x="1447800" y="63499"/>
                  </a:lnTo>
                  <a:lnTo>
                    <a:pt x="1442825" y="38790"/>
                  </a:lnTo>
                  <a:lnTo>
                    <a:pt x="1429242" y="18605"/>
                  </a:lnTo>
                  <a:lnTo>
                    <a:pt x="1409063" y="4992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02200" y="4500245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499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63" y="4992"/>
                  </a:lnTo>
                  <a:lnTo>
                    <a:pt x="1429242" y="18605"/>
                  </a:lnTo>
                  <a:lnTo>
                    <a:pt x="1442825" y="38790"/>
                  </a:lnTo>
                  <a:lnTo>
                    <a:pt x="1447800" y="63499"/>
                  </a:lnTo>
                  <a:lnTo>
                    <a:pt x="1447800" y="317499"/>
                  </a:lnTo>
                  <a:lnTo>
                    <a:pt x="1442825" y="342209"/>
                  </a:lnTo>
                  <a:lnTo>
                    <a:pt x="1429242" y="362394"/>
                  </a:lnTo>
                  <a:lnTo>
                    <a:pt x="1409063" y="376007"/>
                  </a:lnTo>
                  <a:lnTo>
                    <a:pt x="1384300" y="380999"/>
                  </a:lnTo>
                  <a:lnTo>
                    <a:pt x="63500" y="380999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499"/>
                  </a:lnTo>
                  <a:lnTo>
                    <a:pt x="0" y="634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87692" y="4442536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25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800" b="1" spc="-1425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800" b="1" spc="-1425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800" b="1" spc="-142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-142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22545" y="2952877"/>
            <a:ext cx="19050" cy="727075"/>
          </a:xfrm>
          <a:custGeom>
            <a:avLst/>
            <a:gdLst/>
            <a:ahLst/>
            <a:cxnLst/>
            <a:rect l="l" t="t" r="r" b="b"/>
            <a:pathLst>
              <a:path w="19050" h="727075">
                <a:moveTo>
                  <a:pt x="19050" y="0"/>
                </a:moveTo>
                <a:lnTo>
                  <a:pt x="0" y="0"/>
                </a:lnTo>
                <a:lnTo>
                  <a:pt x="0" y="4445"/>
                </a:lnTo>
                <a:lnTo>
                  <a:pt x="0" y="722503"/>
                </a:lnTo>
                <a:lnTo>
                  <a:pt x="0" y="726948"/>
                </a:lnTo>
                <a:lnTo>
                  <a:pt x="19050" y="726948"/>
                </a:lnTo>
                <a:lnTo>
                  <a:pt x="19050" y="722503"/>
                </a:lnTo>
                <a:lnTo>
                  <a:pt x="19050" y="444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8365" y="2971800"/>
            <a:ext cx="19050" cy="727075"/>
          </a:xfrm>
          <a:custGeom>
            <a:avLst/>
            <a:gdLst/>
            <a:ahLst/>
            <a:cxnLst/>
            <a:rect l="l" t="t" r="r" b="b"/>
            <a:pathLst>
              <a:path w="19050" h="727075">
                <a:moveTo>
                  <a:pt x="19050" y="0"/>
                </a:moveTo>
                <a:lnTo>
                  <a:pt x="0" y="0"/>
                </a:lnTo>
                <a:lnTo>
                  <a:pt x="0" y="4445"/>
                </a:lnTo>
                <a:lnTo>
                  <a:pt x="0" y="722503"/>
                </a:lnTo>
                <a:lnTo>
                  <a:pt x="0" y="726948"/>
                </a:lnTo>
                <a:lnTo>
                  <a:pt x="19050" y="726948"/>
                </a:lnTo>
                <a:lnTo>
                  <a:pt x="19050" y="722503"/>
                </a:lnTo>
                <a:lnTo>
                  <a:pt x="19050" y="444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76617" y="5280405"/>
            <a:ext cx="1549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38954" y="5280405"/>
            <a:ext cx="3079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" dirty="0">
                <a:latin typeface="Calibri"/>
                <a:cs typeface="Calibri"/>
              </a:rPr>
              <a:t>23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75729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38447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59941" y="5500827"/>
            <a:ext cx="79438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mutation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individual?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929629" y="3979545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92090" y="3979545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75729" y="5218278"/>
            <a:ext cx="167005" cy="35907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805"/>
              </a:lnSpc>
            </a:pP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38447" y="5218278"/>
            <a:ext cx="320675" cy="35907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5"/>
              </a:lnSpc>
            </a:pPr>
            <a:r>
              <a:rPr sz="2400" spc="-5" dirty="0">
                <a:latin typeface="Calibri"/>
                <a:cs typeface="Calibri"/>
              </a:rPr>
              <a:t>23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00922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287" y="0"/>
                </a:lnTo>
                <a:lnTo>
                  <a:pt x="1408996" y="4992"/>
                </a:lnTo>
                <a:lnTo>
                  <a:pt x="1429181" y="18605"/>
                </a:lnTo>
                <a:lnTo>
                  <a:pt x="1442794" y="38790"/>
                </a:lnTo>
                <a:lnTo>
                  <a:pt x="1447787" y="63500"/>
                </a:lnTo>
                <a:lnTo>
                  <a:pt x="1447787" y="317500"/>
                </a:lnTo>
                <a:lnTo>
                  <a:pt x="1442794" y="342209"/>
                </a:lnTo>
                <a:lnTo>
                  <a:pt x="1429181" y="362394"/>
                </a:lnTo>
                <a:lnTo>
                  <a:pt x="1408996" y="376007"/>
                </a:lnTo>
                <a:lnTo>
                  <a:pt x="1384287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61666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5599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81760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46884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71482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69844" y="5191505"/>
            <a:ext cx="6604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436360" algn="l"/>
              </a:tabLst>
            </a:pPr>
            <a:r>
              <a:rPr sz="2400" dirty="0">
                <a:latin typeface="Calibri"/>
                <a:cs typeface="Calibri"/>
              </a:rPr>
              <a:t>4	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45081"/>
            <a:ext cx="794384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individuals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apply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mutation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89121" y="3066364"/>
            <a:ext cx="110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7479" y="3066364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4075" y="3876676"/>
            <a:ext cx="7882890" cy="1012825"/>
            <a:chOff x="600075" y="3876675"/>
            <a:chExt cx="7882890" cy="1012825"/>
          </a:xfrm>
        </p:grpSpPr>
        <p:sp>
          <p:nvSpPr>
            <p:cNvPr id="18" name="object 18"/>
            <p:cNvSpPr/>
            <p:nvPr/>
          </p:nvSpPr>
          <p:spPr>
            <a:xfrm>
              <a:off x="609600" y="3886200"/>
              <a:ext cx="7863840" cy="0"/>
            </a:xfrm>
            <a:custGeom>
              <a:avLst/>
              <a:gdLst/>
              <a:ahLst/>
              <a:cxnLst/>
              <a:rect l="l" t="t" r="r" b="b"/>
              <a:pathLst>
                <a:path w="7863840">
                  <a:moveTo>
                    <a:pt x="0" y="0"/>
                  </a:moveTo>
                  <a:lnTo>
                    <a:pt x="786384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3839" y="44958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63" y="4992"/>
                  </a:lnTo>
                  <a:lnTo>
                    <a:pt x="1429242" y="18605"/>
                  </a:lnTo>
                  <a:lnTo>
                    <a:pt x="1442825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25" y="342209"/>
                  </a:lnTo>
                  <a:lnTo>
                    <a:pt x="1429242" y="362394"/>
                  </a:lnTo>
                  <a:lnTo>
                    <a:pt x="1409063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55090" y="4311777"/>
            <a:ext cx="51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1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2620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63" y="4992"/>
                </a:lnTo>
                <a:lnTo>
                  <a:pt x="1429242" y="18605"/>
                </a:lnTo>
                <a:lnTo>
                  <a:pt x="1442825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25" y="342209"/>
                </a:lnTo>
                <a:lnTo>
                  <a:pt x="1429242" y="362394"/>
                </a:lnTo>
                <a:lnTo>
                  <a:pt x="1409063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87692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9629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2090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32070" y="295287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47890" y="2971800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75729" y="521827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8954" y="5280405"/>
            <a:ext cx="3079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" dirty="0">
                <a:latin typeface="Calibri"/>
                <a:cs typeface="Calibri"/>
              </a:rPr>
              <a:t>23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5729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8447" y="2094102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95139" y="3776472"/>
            <a:ext cx="1473200" cy="1115695"/>
            <a:chOff x="2771139" y="3776471"/>
            <a:chExt cx="1473200" cy="111569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783" y="3776471"/>
              <a:ext cx="635507" cy="11155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83839" y="4495799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1384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384300" y="381000"/>
                  </a:lnTo>
                  <a:lnTo>
                    <a:pt x="1409063" y="376007"/>
                  </a:lnTo>
                  <a:lnTo>
                    <a:pt x="1429242" y="362394"/>
                  </a:lnTo>
                  <a:lnTo>
                    <a:pt x="1442825" y="342209"/>
                  </a:lnTo>
                  <a:lnTo>
                    <a:pt x="1447800" y="317500"/>
                  </a:lnTo>
                  <a:lnTo>
                    <a:pt x="1447800" y="63500"/>
                  </a:lnTo>
                  <a:lnTo>
                    <a:pt x="1442825" y="38790"/>
                  </a:lnTo>
                  <a:lnTo>
                    <a:pt x="1429242" y="18605"/>
                  </a:lnTo>
                  <a:lnTo>
                    <a:pt x="1409063" y="4992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3839" y="4495799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63" y="4992"/>
                  </a:lnTo>
                  <a:lnTo>
                    <a:pt x="1429242" y="18605"/>
                  </a:lnTo>
                  <a:lnTo>
                    <a:pt x="1442825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25" y="342209"/>
                  </a:lnTo>
                  <a:lnTo>
                    <a:pt x="1429242" y="362394"/>
                  </a:lnTo>
                  <a:lnTo>
                    <a:pt x="1409063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838447" y="5218278"/>
            <a:ext cx="339725" cy="35907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2805"/>
              </a:lnSpc>
            </a:pPr>
            <a:r>
              <a:rPr sz="2400" b="1" spc="-5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6907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85717" y="5570932"/>
            <a:ext cx="2759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OUR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OBJECTIVE!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00922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287" y="0"/>
                </a:lnTo>
                <a:lnTo>
                  <a:pt x="1408996" y="4992"/>
                </a:lnTo>
                <a:lnTo>
                  <a:pt x="1429181" y="18605"/>
                </a:lnTo>
                <a:lnTo>
                  <a:pt x="1442794" y="38790"/>
                </a:lnTo>
                <a:lnTo>
                  <a:pt x="1447787" y="63500"/>
                </a:lnTo>
                <a:lnTo>
                  <a:pt x="1447787" y="317500"/>
                </a:lnTo>
                <a:lnTo>
                  <a:pt x="1442794" y="342209"/>
                </a:lnTo>
                <a:lnTo>
                  <a:pt x="1429181" y="362394"/>
                </a:lnTo>
                <a:lnTo>
                  <a:pt x="1408996" y="376007"/>
                </a:lnTo>
                <a:lnTo>
                  <a:pt x="1384287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61666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5990" y="44958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817609" y="4438345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2646884" y="397497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71482" y="397497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69844" y="51915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94089" y="51915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7350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Does</a:t>
            </a:r>
            <a:r>
              <a:rPr spc="-20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spc="-10" dirty="0"/>
              <a:t>really</a:t>
            </a:r>
            <a:r>
              <a:rPr spc="5" dirty="0"/>
              <a:t> </a:t>
            </a:r>
            <a:r>
              <a:rPr spc="-25" dirty="0"/>
              <a:t>cost</a:t>
            </a:r>
            <a:r>
              <a:rPr spc="-5" dirty="0"/>
              <a:t> </a:t>
            </a:r>
            <a:r>
              <a:rPr dirty="0"/>
              <a:t>one</a:t>
            </a:r>
            <a:r>
              <a:rPr spc="-5" dirty="0"/>
              <a:t> </a:t>
            </a:r>
            <a:r>
              <a:rPr spc="-20" dirty="0"/>
              <a:t>iteration?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4"/>
            <a:ext cx="7362190" cy="382027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world problems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easy.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You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could</a:t>
            </a:r>
            <a:r>
              <a:rPr sz="3200" spc="-20" dirty="0">
                <a:latin typeface="Calibri"/>
                <a:cs typeface="Calibri"/>
              </a:rPr>
              <a:t> have: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Hundreds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(chromosomes)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Huge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 space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might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perform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thousands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iterations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(have </a:t>
            </a:r>
            <a:r>
              <a:rPr sz="3200" dirty="0">
                <a:latin typeface="Calibri"/>
                <a:cs typeface="Calibri"/>
              </a:rPr>
              <a:t>thousands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generations) </a:t>
            </a:r>
            <a:r>
              <a:rPr sz="3200" spc="-30" dirty="0">
                <a:latin typeface="Calibri"/>
                <a:cs typeface="Calibri"/>
              </a:rPr>
              <a:t>before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reaching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objective!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266190"/>
            <a:ext cx="78949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Select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ALL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individuals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apply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mutation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2920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418579" y="2053463"/>
            <a:ext cx="1473200" cy="590550"/>
            <a:chOff x="4894579" y="2053463"/>
            <a:chExt cx="1473200" cy="590550"/>
          </a:xfrm>
        </p:grpSpPr>
        <p:sp>
          <p:nvSpPr>
            <p:cNvPr id="7" name="object 7"/>
            <p:cNvSpPr/>
            <p:nvPr/>
          </p:nvSpPr>
          <p:spPr>
            <a:xfrm>
              <a:off x="4907279" y="21336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09" y="4992"/>
                  </a:lnTo>
                  <a:lnTo>
                    <a:pt x="1429194" y="18605"/>
                  </a:lnTo>
                  <a:lnTo>
                    <a:pt x="1442807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07" y="342209"/>
                  </a:lnTo>
                  <a:lnTo>
                    <a:pt x="1429194" y="362394"/>
                  </a:lnTo>
                  <a:lnTo>
                    <a:pt x="1409009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039" y="2053463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5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549640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5090" y="1985898"/>
            <a:ext cx="51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600" y="29718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00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61201" y="4079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5534" y="4079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980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19960" y="1764919"/>
            <a:ext cx="7566659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470">
              <a:lnSpc>
                <a:spcPts val="2660"/>
              </a:lnSpc>
              <a:spcBef>
                <a:spcPts val="100"/>
              </a:spcBef>
              <a:tabLst>
                <a:tab pos="2614930" algn="l"/>
                <a:tab pos="4752340" algn="l"/>
                <a:tab pos="6882765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03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  <a:p>
            <a:pPr marL="247650">
              <a:lnSpc>
                <a:spcPts val="3140"/>
              </a:lnSpc>
              <a:tabLst>
                <a:tab pos="2366010" algn="l"/>
                <a:tab pos="4485005" algn="l"/>
                <a:tab pos="6603365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00100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01011	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  <a:p>
            <a:pPr marL="462280">
              <a:spcBef>
                <a:spcPts val="805"/>
              </a:spcBef>
              <a:tabLst>
                <a:tab pos="2614930" algn="l"/>
                <a:tab pos="4752340" algn="l"/>
                <a:tab pos="6886575" algn="l"/>
              </a:tabLst>
            </a:pPr>
            <a:r>
              <a:rPr sz="2400" dirty="0">
                <a:latin typeface="Calibri"/>
                <a:cs typeface="Calibri"/>
              </a:rPr>
              <a:t>4	</a:t>
            </a:r>
            <a:r>
              <a:rPr sz="2400" spc="-5" dirty="0">
                <a:latin typeface="Calibri"/>
                <a:cs typeface="Calibri"/>
              </a:rPr>
              <a:t>20	11	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462280">
              <a:spcBef>
                <a:spcPts val="710"/>
              </a:spcBef>
              <a:tabLst>
                <a:tab pos="474726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11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  <a:p>
            <a:pPr marL="262890">
              <a:spcBef>
                <a:spcPts val="765"/>
              </a:spcBef>
              <a:tabLst>
                <a:tab pos="4530725" algn="l"/>
              </a:tabLst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	01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28289" y="2057401"/>
            <a:ext cx="0" cy="591185"/>
          </a:xfrm>
          <a:custGeom>
            <a:avLst/>
            <a:gdLst/>
            <a:ahLst/>
            <a:cxnLst/>
            <a:rect l="l" t="t" r="r" b="b"/>
            <a:pathLst>
              <a:path h="591185">
                <a:moveTo>
                  <a:pt x="0" y="59067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3310128"/>
            <a:ext cx="171926" cy="100584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0943-8954-483B-4C25-D70B05A5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heavy" spc="-15" dirty="0">
                <a:uFill>
                  <a:solidFill>
                    <a:srgbClr val="000000"/>
                  </a:solidFill>
                </a:uFill>
              </a:rPr>
              <a:t>Working</a:t>
            </a:r>
            <a:r>
              <a:rPr lang="en-US" sz="4400" u="heavy" spc="-8" dirty="0">
                <a:uFill>
                  <a:solidFill>
                    <a:srgbClr val="000000"/>
                  </a:solidFill>
                </a:uFill>
              </a:rPr>
              <a:t> Mechanism</a:t>
            </a:r>
            <a:r>
              <a:rPr lang="en-US" sz="4400" u="heavy" spc="11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4400" u="heavy" spc="-4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lang="en-US" sz="440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4400" u="heavy" spc="-8" dirty="0">
                <a:uFill>
                  <a:solidFill>
                    <a:srgbClr val="000000"/>
                  </a:solidFill>
                </a:uFill>
              </a:rPr>
              <a:t>GAs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8365-F669-AEED-C733-63137E10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529" y="1598679"/>
            <a:ext cx="8516620" cy="65149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5B564-1366-7332-C410-5E5FBA46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7200"/>
            <a:ext cx="8785433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6809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0" dirty="0"/>
              <a:t> </a:t>
            </a:r>
            <a:r>
              <a:rPr dirty="0"/>
              <a:t>GA</a:t>
            </a:r>
            <a:r>
              <a:rPr spc="-5" dirty="0"/>
              <a:t> </a:t>
            </a:r>
            <a:r>
              <a:rPr spc="-15" dirty="0"/>
              <a:t>Step </a:t>
            </a:r>
            <a:r>
              <a:rPr dirty="0"/>
              <a:t>3 –</a:t>
            </a:r>
            <a:r>
              <a:rPr spc="-5" dirty="0"/>
              <a:t> </a:t>
            </a:r>
            <a:r>
              <a:rPr spc="-55" dirty="0"/>
              <a:t>Trial</a:t>
            </a:r>
            <a:r>
              <a:rPr spc="-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266190"/>
            <a:ext cx="78949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Select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ALL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individuals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apply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mutation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00220" y="2057401"/>
            <a:ext cx="1473200" cy="591185"/>
            <a:chOff x="2776220" y="2057400"/>
            <a:chExt cx="1473200" cy="591185"/>
          </a:xfrm>
        </p:grpSpPr>
        <p:sp>
          <p:nvSpPr>
            <p:cNvPr id="6" name="object 6"/>
            <p:cNvSpPr/>
            <p:nvPr/>
          </p:nvSpPr>
          <p:spPr>
            <a:xfrm>
              <a:off x="2788920" y="21336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09" y="4992"/>
                  </a:lnTo>
                  <a:lnTo>
                    <a:pt x="1429194" y="18605"/>
                  </a:lnTo>
                  <a:lnTo>
                    <a:pt x="1442807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07" y="342209"/>
                  </a:lnTo>
                  <a:lnTo>
                    <a:pt x="1429194" y="362394"/>
                  </a:lnTo>
                  <a:lnTo>
                    <a:pt x="1409009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9000" y="2057400"/>
              <a:ext cx="0" cy="591185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59067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431279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536940" y="2053463"/>
            <a:ext cx="1473200" cy="590550"/>
            <a:chOff x="7012940" y="2053463"/>
            <a:chExt cx="1473200" cy="590550"/>
          </a:xfrm>
        </p:grpSpPr>
        <p:sp>
          <p:nvSpPr>
            <p:cNvPr id="10" name="object 10"/>
            <p:cNvSpPr/>
            <p:nvPr/>
          </p:nvSpPr>
          <p:spPr>
            <a:xfrm>
              <a:off x="7025640" y="21336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09" y="4992"/>
                  </a:lnTo>
                  <a:lnTo>
                    <a:pt x="1429194" y="18605"/>
                  </a:lnTo>
                  <a:lnTo>
                    <a:pt x="1442807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07" y="342209"/>
                  </a:lnTo>
                  <a:lnTo>
                    <a:pt x="1429194" y="362394"/>
                  </a:lnTo>
                  <a:lnTo>
                    <a:pt x="1409009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1750" y="2053463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5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5090" y="1985898"/>
            <a:ext cx="51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29718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700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359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76334" y="4079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8447" y="4079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980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816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91765" y="1764919"/>
            <a:ext cx="7415530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ts val="2660"/>
              </a:lnSpc>
              <a:spcBef>
                <a:spcPts val="100"/>
              </a:spcBef>
              <a:tabLst>
                <a:tab pos="2155825" algn="l"/>
                <a:tab pos="4293870" algn="l"/>
                <a:tab pos="642366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03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3140"/>
              </a:lnSpc>
              <a:tabLst>
                <a:tab pos="2118360" algn="l"/>
                <a:tab pos="4236720" algn="l"/>
                <a:tab pos="6355715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00100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01011	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  <a:p>
            <a:pPr marL="290195">
              <a:spcBef>
                <a:spcPts val="805"/>
              </a:spcBef>
              <a:tabLst>
                <a:tab pos="2443480" algn="l"/>
                <a:tab pos="4580890" algn="l"/>
                <a:tab pos="6714490" algn="l"/>
              </a:tabLst>
            </a:pPr>
            <a:r>
              <a:rPr sz="2400" dirty="0">
                <a:latin typeface="Calibri"/>
                <a:cs typeface="Calibri"/>
              </a:rPr>
              <a:t>4	</a:t>
            </a:r>
            <a:r>
              <a:rPr sz="2400" spc="-5" dirty="0">
                <a:latin typeface="Calibri"/>
                <a:cs typeface="Calibri"/>
              </a:rPr>
              <a:t>20	11	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290195">
              <a:spcBef>
                <a:spcPts val="710"/>
              </a:spcBef>
              <a:tabLst>
                <a:tab pos="2437765" algn="l"/>
                <a:tab pos="4575810" algn="l"/>
                <a:tab pos="663829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13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  <a:p>
            <a:pPr marL="53340" algn="ctr">
              <a:spcBef>
                <a:spcPts val="765"/>
              </a:spcBef>
              <a:tabLst>
                <a:tab pos="2171700" algn="l"/>
                <a:tab pos="4320540" algn="l"/>
                <a:tab pos="6439535" algn="l"/>
              </a:tabLst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101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100	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1201" y="4079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5534" y="4079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3600" y="45720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3310128"/>
            <a:ext cx="171926" cy="100584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640" y="4796028"/>
            <a:ext cx="171867" cy="9509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0935" y="3113533"/>
            <a:ext cx="562356" cy="83210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54084" y="3095245"/>
            <a:ext cx="562355" cy="83210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477000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38365" y="5048250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95359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6980" y="504825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0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09800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70505" y="504825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28160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89145" y="5048250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46971" y="5603747"/>
            <a:ext cx="59690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4→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6510" y="5603747"/>
            <a:ext cx="90424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21→29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61201" y="5603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75534" y="5603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92489" y="465658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92090" y="465658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29629" y="465658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44444" y="465658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10752" y="214237"/>
            <a:ext cx="1357249" cy="115165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304290"/>
            <a:ext cx="7959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Build </a:t>
            </a:r>
            <a:r>
              <a:rPr sz="3000" spc="-20" dirty="0">
                <a:latin typeface="Calibri"/>
                <a:cs typeface="Calibri"/>
              </a:rPr>
              <a:t>next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generation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.. </a:t>
            </a:r>
            <a:r>
              <a:rPr sz="3000" spc="-5" dirty="0">
                <a:latin typeface="Calibri"/>
                <a:cs typeface="Calibri"/>
              </a:rPr>
              <a:t>Full </a:t>
            </a:r>
            <a:r>
              <a:rPr sz="3000" spc="-10" dirty="0">
                <a:latin typeface="Calibri"/>
                <a:cs typeface="Calibri"/>
              </a:rPr>
              <a:t>Replacement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Mix?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2920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1279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9640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55090" y="1985898"/>
            <a:ext cx="51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3600" y="29718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5359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76334" y="4079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8447" y="4079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21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980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8160" y="3581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91765" y="1764919"/>
            <a:ext cx="7415530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ts val="2660"/>
              </a:lnSpc>
              <a:spcBef>
                <a:spcPts val="100"/>
              </a:spcBef>
              <a:tabLst>
                <a:tab pos="2155825" algn="l"/>
                <a:tab pos="4293870" algn="l"/>
                <a:tab pos="642366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03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3140"/>
              </a:lnSpc>
              <a:tabLst>
                <a:tab pos="2118360" algn="l"/>
                <a:tab pos="4236720" algn="l"/>
                <a:tab pos="6355715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00100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01011	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  <a:p>
            <a:pPr marL="290195">
              <a:spcBef>
                <a:spcPts val="805"/>
              </a:spcBef>
              <a:tabLst>
                <a:tab pos="2443480" algn="l"/>
                <a:tab pos="4580890" algn="l"/>
                <a:tab pos="6714490" algn="l"/>
              </a:tabLst>
            </a:pPr>
            <a:r>
              <a:rPr sz="2400" dirty="0">
                <a:latin typeface="Calibri"/>
                <a:cs typeface="Calibri"/>
              </a:rPr>
              <a:t>4	</a:t>
            </a:r>
            <a:r>
              <a:rPr sz="2400" spc="-5" dirty="0">
                <a:latin typeface="Calibri"/>
                <a:cs typeface="Calibri"/>
              </a:rPr>
              <a:t>20	11	</a:t>
            </a: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290195">
              <a:spcBef>
                <a:spcPts val="710"/>
              </a:spcBef>
              <a:tabLst>
                <a:tab pos="2437765" algn="l"/>
                <a:tab pos="4575810" algn="l"/>
                <a:tab pos="663829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13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  <a:p>
            <a:pPr marL="53340" algn="ctr">
              <a:spcBef>
                <a:spcPts val="765"/>
              </a:spcBef>
              <a:tabLst>
                <a:tab pos="2171700" algn="l"/>
                <a:tab pos="4320540" algn="l"/>
                <a:tab pos="6439535" algn="l"/>
              </a:tabLst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101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100	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1201" y="4079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5534" y="4079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24075" y="4562476"/>
            <a:ext cx="7882890" cy="936625"/>
            <a:chOff x="600075" y="4562475"/>
            <a:chExt cx="7882890" cy="936625"/>
          </a:xfrm>
        </p:grpSpPr>
        <p:sp>
          <p:nvSpPr>
            <p:cNvPr id="20" name="object 20"/>
            <p:cNvSpPr/>
            <p:nvPr/>
          </p:nvSpPr>
          <p:spPr>
            <a:xfrm>
              <a:off x="609600" y="4572000"/>
              <a:ext cx="7863840" cy="0"/>
            </a:xfrm>
            <a:custGeom>
              <a:avLst/>
              <a:gdLst/>
              <a:ahLst/>
              <a:cxnLst/>
              <a:rect l="l" t="t" r="r" b="b"/>
              <a:pathLst>
                <a:path w="7863840">
                  <a:moveTo>
                    <a:pt x="0" y="0"/>
                  </a:moveTo>
                  <a:lnTo>
                    <a:pt x="7863840" y="0"/>
                  </a:lnTo>
                </a:path>
              </a:pathLst>
            </a:custGeom>
            <a:ln w="19050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" y="51054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09" y="4992"/>
                  </a:lnTo>
                  <a:lnTo>
                    <a:pt x="1429194" y="18605"/>
                  </a:lnTo>
                  <a:lnTo>
                    <a:pt x="1442807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07" y="342209"/>
                  </a:lnTo>
                  <a:lnTo>
                    <a:pt x="1429194" y="362394"/>
                  </a:lnTo>
                  <a:lnTo>
                    <a:pt x="1409009" y="376007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3328415"/>
            <a:ext cx="171926" cy="10058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640" y="4796028"/>
            <a:ext cx="171867" cy="950976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477000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38365" y="5048250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95359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56980" y="504825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0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0505" y="504825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00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28160" y="51054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89145" y="5048250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76334" y="5603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38447" y="5603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29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61201" y="5603747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75534" y="5603747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92489" y="465658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92090" y="465658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29629" y="4656582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44444" y="4656582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55439" y="1779270"/>
            <a:ext cx="1752600" cy="848994"/>
          </a:xfrm>
          <a:custGeom>
            <a:avLst/>
            <a:gdLst/>
            <a:ahLst/>
            <a:cxnLst/>
            <a:rect l="l" t="t" r="r" b="b"/>
            <a:pathLst>
              <a:path w="1752600" h="848994">
                <a:moveTo>
                  <a:pt x="0" y="141350"/>
                </a:moveTo>
                <a:lnTo>
                  <a:pt x="7215" y="96658"/>
                </a:lnTo>
                <a:lnTo>
                  <a:pt x="27306" y="57854"/>
                </a:lnTo>
                <a:lnTo>
                  <a:pt x="57936" y="27261"/>
                </a:lnTo>
                <a:lnTo>
                  <a:pt x="96771" y="7202"/>
                </a:lnTo>
                <a:lnTo>
                  <a:pt x="141478" y="0"/>
                </a:lnTo>
                <a:lnTo>
                  <a:pt x="1611249" y="0"/>
                </a:lnTo>
                <a:lnTo>
                  <a:pt x="1655941" y="7202"/>
                </a:lnTo>
                <a:lnTo>
                  <a:pt x="1694745" y="27261"/>
                </a:lnTo>
                <a:lnTo>
                  <a:pt x="1725338" y="57854"/>
                </a:lnTo>
                <a:lnTo>
                  <a:pt x="1745397" y="96658"/>
                </a:lnTo>
                <a:lnTo>
                  <a:pt x="1752600" y="141350"/>
                </a:lnTo>
                <a:lnTo>
                  <a:pt x="1752600" y="707135"/>
                </a:lnTo>
                <a:lnTo>
                  <a:pt x="1745397" y="751828"/>
                </a:lnTo>
                <a:lnTo>
                  <a:pt x="1725338" y="790632"/>
                </a:lnTo>
                <a:lnTo>
                  <a:pt x="1694745" y="821225"/>
                </a:lnTo>
                <a:lnTo>
                  <a:pt x="1655941" y="841284"/>
                </a:lnTo>
                <a:lnTo>
                  <a:pt x="1611249" y="848487"/>
                </a:lnTo>
                <a:lnTo>
                  <a:pt x="141478" y="848487"/>
                </a:lnTo>
                <a:lnTo>
                  <a:pt x="96771" y="841284"/>
                </a:lnTo>
                <a:lnTo>
                  <a:pt x="57936" y="821225"/>
                </a:lnTo>
                <a:lnTo>
                  <a:pt x="27306" y="790632"/>
                </a:lnTo>
                <a:lnTo>
                  <a:pt x="7215" y="751828"/>
                </a:lnTo>
                <a:lnTo>
                  <a:pt x="0" y="707135"/>
                </a:lnTo>
                <a:lnTo>
                  <a:pt x="0" y="14135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75070" y="1782952"/>
            <a:ext cx="1752600" cy="848994"/>
          </a:xfrm>
          <a:custGeom>
            <a:avLst/>
            <a:gdLst/>
            <a:ahLst/>
            <a:cxnLst/>
            <a:rect l="l" t="t" r="r" b="b"/>
            <a:pathLst>
              <a:path w="1752600" h="848994">
                <a:moveTo>
                  <a:pt x="0" y="141350"/>
                </a:moveTo>
                <a:lnTo>
                  <a:pt x="7202" y="96658"/>
                </a:lnTo>
                <a:lnTo>
                  <a:pt x="27261" y="57854"/>
                </a:lnTo>
                <a:lnTo>
                  <a:pt x="57854" y="27261"/>
                </a:lnTo>
                <a:lnTo>
                  <a:pt x="96658" y="7202"/>
                </a:lnTo>
                <a:lnTo>
                  <a:pt x="141350" y="0"/>
                </a:lnTo>
                <a:lnTo>
                  <a:pt x="1611121" y="0"/>
                </a:lnTo>
                <a:lnTo>
                  <a:pt x="1655828" y="7202"/>
                </a:lnTo>
                <a:lnTo>
                  <a:pt x="1694663" y="27261"/>
                </a:lnTo>
                <a:lnTo>
                  <a:pt x="1725293" y="57854"/>
                </a:lnTo>
                <a:lnTo>
                  <a:pt x="1745384" y="96658"/>
                </a:lnTo>
                <a:lnTo>
                  <a:pt x="1752600" y="141350"/>
                </a:lnTo>
                <a:lnTo>
                  <a:pt x="1752600" y="707136"/>
                </a:lnTo>
                <a:lnTo>
                  <a:pt x="1745384" y="751828"/>
                </a:lnTo>
                <a:lnTo>
                  <a:pt x="1725293" y="790632"/>
                </a:lnTo>
                <a:lnTo>
                  <a:pt x="1694663" y="821225"/>
                </a:lnTo>
                <a:lnTo>
                  <a:pt x="1655828" y="841284"/>
                </a:lnTo>
                <a:lnTo>
                  <a:pt x="1611121" y="848487"/>
                </a:lnTo>
                <a:lnTo>
                  <a:pt x="141350" y="848487"/>
                </a:lnTo>
                <a:lnTo>
                  <a:pt x="96658" y="841284"/>
                </a:lnTo>
                <a:lnTo>
                  <a:pt x="57854" y="821225"/>
                </a:lnTo>
                <a:lnTo>
                  <a:pt x="27261" y="790632"/>
                </a:lnTo>
                <a:lnTo>
                  <a:pt x="7202" y="751828"/>
                </a:lnTo>
                <a:lnTo>
                  <a:pt x="0" y="707136"/>
                </a:lnTo>
                <a:lnTo>
                  <a:pt x="0" y="14135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7400" y="4632197"/>
            <a:ext cx="3850640" cy="905510"/>
          </a:xfrm>
          <a:custGeom>
            <a:avLst/>
            <a:gdLst/>
            <a:ahLst/>
            <a:cxnLst/>
            <a:rect l="l" t="t" r="r" b="b"/>
            <a:pathLst>
              <a:path w="3850640" h="905510">
                <a:moveTo>
                  <a:pt x="2098040" y="150621"/>
                </a:moveTo>
                <a:lnTo>
                  <a:pt x="2105719" y="103014"/>
                </a:lnTo>
                <a:lnTo>
                  <a:pt x="2127109" y="61667"/>
                </a:lnTo>
                <a:lnTo>
                  <a:pt x="2159734" y="29061"/>
                </a:lnTo>
                <a:lnTo>
                  <a:pt x="2201119" y="7678"/>
                </a:lnTo>
                <a:lnTo>
                  <a:pt x="2248789" y="0"/>
                </a:lnTo>
                <a:lnTo>
                  <a:pt x="3700017" y="0"/>
                </a:lnTo>
                <a:lnTo>
                  <a:pt x="3747625" y="7678"/>
                </a:lnTo>
                <a:lnTo>
                  <a:pt x="3788972" y="29061"/>
                </a:lnTo>
                <a:lnTo>
                  <a:pt x="3821578" y="61667"/>
                </a:lnTo>
                <a:lnTo>
                  <a:pt x="3842961" y="103014"/>
                </a:lnTo>
                <a:lnTo>
                  <a:pt x="3850640" y="150621"/>
                </a:lnTo>
                <a:lnTo>
                  <a:pt x="3850640" y="753110"/>
                </a:lnTo>
                <a:lnTo>
                  <a:pt x="3842961" y="800717"/>
                </a:lnTo>
                <a:lnTo>
                  <a:pt x="3821578" y="842064"/>
                </a:lnTo>
                <a:lnTo>
                  <a:pt x="3788972" y="874670"/>
                </a:lnTo>
                <a:lnTo>
                  <a:pt x="3747625" y="896053"/>
                </a:lnTo>
                <a:lnTo>
                  <a:pt x="3700017" y="903732"/>
                </a:lnTo>
                <a:lnTo>
                  <a:pt x="2248789" y="903732"/>
                </a:lnTo>
                <a:lnTo>
                  <a:pt x="2201119" y="896053"/>
                </a:lnTo>
                <a:lnTo>
                  <a:pt x="2159734" y="874670"/>
                </a:lnTo>
                <a:lnTo>
                  <a:pt x="2127109" y="842064"/>
                </a:lnTo>
                <a:lnTo>
                  <a:pt x="2105719" y="800717"/>
                </a:lnTo>
                <a:lnTo>
                  <a:pt x="2098040" y="753110"/>
                </a:lnTo>
                <a:lnTo>
                  <a:pt x="2098040" y="150621"/>
                </a:lnTo>
                <a:close/>
              </a:path>
              <a:path w="3850640" h="905510">
                <a:moveTo>
                  <a:pt x="0" y="160908"/>
                </a:moveTo>
                <a:lnTo>
                  <a:pt x="7589" y="113814"/>
                </a:lnTo>
                <a:lnTo>
                  <a:pt x="28723" y="72919"/>
                </a:lnTo>
                <a:lnTo>
                  <a:pt x="60951" y="40674"/>
                </a:lnTo>
                <a:lnTo>
                  <a:pt x="101821" y="19530"/>
                </a:lnTo>
                <a:lnTo>
                  <a:pt x="148882" y="11937"/>
                </a:lnTo>
                <a:lnTo>
                  <a:pt x="1603756" y="11937"/>
                </a:lnTo>
                <a:lnTo>
                  <a:pt x="1650788" y="19530"/>
                </a:lnTo>
                <a:lnTo>
                  <a:pt x="1691646" y="40674"/>
                </a:lnTo>
                <a:lnTo>
                  <a:pt x="1723871" y="72919"/>
                </a:lnTo>
                <a:lnTo>
                  <a:pt x="1745008" y="113814"/>
                </a:lnTo>
                <a:lnTo>
                  <a:pt x="1752600" y="160908"/>
                </a:lnTo>
                <a:lnTo>
                  <a:pt x="1752600" y="756411"/>
                </a:lnTo>
                <a:lnTo>
                  <a:pt x="1745008" y="803444"/>
                </a:lnTo>
                <a:lnTo>
                  <a:pt x="1723871" y="844302"/>
                </a:lnTo>
                <a:lnTo>
                  <a:pt x="1691646" y="876527"/>
                </a:lnTo>
                <a:lnTo>
                  <a:pt x="1650788" y="897664"/>
                </a:lnTo>
                <a:lnTo>
                  <a:pt x="1603756" y="905255"/>
                </a:lnTo>
                <a:lnTo>
                  <a:pt x="148882" y="905255"/>
                </a:lnTo>
                <a:lnTo>
                  <a:pt x="101821" y="897664"/>
                </a:lnTo>
                <a:lnTo>
                  <a:pt x="60951" y="876527"/>
                </a:lnTo>
                <a:lnTo>
                  <a:pt x="28723" y="844302"/>
                </a:lnTo>
                <a:lnTo>
                  <a:pt x="7589" y="803444"/>
                </a:lnTo>
                <a:lnTo>
                  <a:pt x="0" y="756411"/>
                </a:lnTo>
                <a:lnTo>
                  <a:pt x="0" y="160908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02766"/>
            <a:ext cx="5405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Build</a:t>
            </a:r>
            <a:r>
              <a:rPr sz="3200" spc="-10" dirty="0">
                <a:latin typeface="Calibri"/>
                <a:cs typeface="Calibri"/>
              </a:rPr>
              <a:t> next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generation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</a:t>
            </a:r>
            <a:r>
              <a:rPr sz="3200" dirty="0">
                <a:latin typeface="Calibri"/>
                <a:cs typeface="Calibri"/>
              </a:rPr>
              <a:t> Mixing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240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299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799" y="63500"/>
                </a:lnTo>
                <a:lnTo>
                  <a:pt x="1447799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299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21336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55090" y="1985898"/>
            <a:ext cx="51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1</a:t>
            </a:r>
            <a:endParaRPr sz="3600" baseline="-20833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4075" y="2962275"/>
            <a:ext cx="7882890" cy="859790"/>
            <a:chOff x="600075" y="2962275"/>
            <a:chExt cx="7882890" cy="859790"/>
          </a:xfrm>
        </p:grpSpPr>
        <p:sp>
          <p:nvSpPr>
            <p:cNvPr id="8" name="object 8"/>
            <p:cNvSpPr/>
            <p:nvPr/>
          </p:nvSpPr>
          <p:spPr>
            <a:xfrm>
              <a:off x="609600" y="2971800"/>
              <a:ext cx="7863840" cy="0"/>
            </a:xfrm>
            <a:custGeom>
              <a:avLst/>
              <a:gdLst/>
              <a:ahLst/>
              <a:cxnLst/>
              <a:rect l="l" t="t" r="r" b="b"/>
              <a:pathLst>
                <a:path w="7863840">
                  <a:moveTo>
                    <a:pt x="0" y="0"/>
                  </a:moveTo>
                  <a:lnTo>
                    <a:pt x="786384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00" y="3428237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384300" y="0"/>
                  </a:lnTo>
                  <a:lnTo>
                    <a:pt x="1409009" y="4992"/>
                  </a:lnTo>
                  <a:lnTo>
                    <a:pt x="1429194" y="18605"/>
                  </a:lnTo>
                  <a:lnTo>
                    <a:pt x="1442807" y="38790"/>
                  </a:lnTo>
                  <a:lnTo>
                    <a:pt x="1447800" y="63500"/>
                  </a:lnTo>
                  <a:lnTo>
                    <a:pt x="1447800" y="317500"/>
                  </a:lnTo>
                  <a:lnTo>
                    <a:pt x="1442807" y="342263"/>
                  </a:lnTo>
                  <a:lnTo>
                    <a:pt x="1429194" y="362442"/>
                  </a:lnTo>
                  <a:lnTo>
                    <a:pt x="1409009" y="376025"/>
                  </a:lnTo>
                  <a:lnTo>
                    <a:pt x="1384300" y="381000"/>
                  </a:lnTo>
                  <a:lnTo>
                    <a:pt x="63500" y="381000"/>
                  </a:lnTo>
                  <a:lnTo>
                    <a:pt x="38790" y="376025"/>
                  </a:lnTo>
                  <a:lnTo>
                    <a:pt x="18605" y="362442"/>
                  </a:lnTo>
                  <a:lnTo>
                    <a:pt x="4992" y="342263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133600" y="4490592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3172967"/>
            <a:ext cx="171926" cy="1010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640" y="4663440"/>
            <a:ext cx="171867" cy="95097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568440" y="213804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61945" y="2079701"/>
            <a:ext cx="5193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131060" algn="l"/>
                <a:tab pos="427990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10100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01011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00011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0637" y="2533015"/>
            <a:ext cx="459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33930" algn="l"/>
                <a:tab pos="4424045" algn="l"/>
              </a:tabLst>
            </a:pPr>
            <a:r>
              <a:rPr sz="3600" spc="-7" baseline="1157" dirty="0">
                <a:latin typeface="Calibri"/>
                <a:cs typeface="Calibri"/>
              </a:rPr>
              <a:t>2</a:t>
            </a:r>
            <a:r>
              <a:rPr sz="3600" baseline="1157" dirty="0">
                <a:latin typeface="Calibri"/>
                <a:cs typeface="Calibri"/>
              </a:rPr>
              <a:t>0	</a:t>
            </a:r>
            <a:r>
              <a:rPr sz="3600" spc="-7" baseline="1157" dirty="0">
                <a:latin typeface="Calibri"/>
                <a:cs typeface="Calibri"/>
              </a:rPr>
              <a:t>1</a:t>
            </a:r>
            <a:r>
              <a:rPr sz="3600" baseline="1157" dirty="0">
                <a:latin typeface="Calibri"/>
                <a:cs typeface="Calibri"/>
              </a:rPr>
              <a:t>1	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9837" y="1773378"/>
            <a:ext cx="4785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  <a:tabLst>
                <a:tab pos="2200910" algn="l"/>
                <a:tab pos="4338320" algn="l"/>
              </a:tabLst>
            </a:pPr>
            <a:r>
              <a:rPr sz="3600" spc="-7" baseline="15046" dirty="0">
                <a:latin typeface="Calibri"/>
                <a:cs typeface="Calibri"/>
              </a:rPr>
              <a:t>G</a:t>
            </a:r>
            <a:r>
              <a:rPr sz="2400" spc="-7" baseline="1736" dirty="0">
                <a:latin typeface="Calibri"/>
                <a:cs typeface="Calibri"/>
              </a:rPr>
              <a:t>02	</a:t>
            </a:r>
            <a:r>
              <a:rPr sz="3600" spc="-7" baseline="15046" dirty="0">
                <a:latin typeface="Calibri"/>
                <a:cs typeface="Calibri"/>
              </a:rPr>
              <a:t>G</a:t>
            </a:r>
            <a:r>
              <a:rPr sz="2400" spc="-7" baseline="1736" dirty="0">
                <a:latin typeface="Calibri"/>
                <a:cs typeface="Calibri"/>
              </a:rPr>
              <a:t>03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213804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63000" y="2079701"/>
            <a:ext cx="110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>
              <a:spcBef>
                <a:spcPts val="95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11101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85530" y="253301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7782" y="17649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98330" y="2053463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59055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1400" y="2057401"/>
            <a:ext cx="0" cy="591185"/>
          </a:xfrm>
          <a:custGeom>
            <a:avLst/>
            <a:gdLst/>
            <a:ahLst/>
            <a:cxnLst/>
            <a:rect l="l" t="t" r="r" b="b"/>
            <a:pathLst>
              <a:path h="591185">
                <a:moveTo>
                  <a:pt x="0" y="59067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14565" y="3370579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00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71559" y="3428238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63"/>
                </a:lnTo>
                <a:lnTo>
                  <a:pt x="1429194" y="362442"/>
                </a:lnTo>
                <a:lnTo>
                  <a:pt x="1409009" y="376025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25"/>
                </a:lnTo>
                <a:lnTo>
                  <a:pt x="18605" y="362442"/>
                </a:lnTo>
                <a:lnTo>
                  <a:pt x="4992" y="34226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33180" y="3370579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11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2543" y="3055365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45452" y="3063952"/>
            <a:ext cx="472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7153" y="3841496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765"/>
              </a:lnSpc>
            </a:pPr>
            <a:r>
              <a:rPr sz="2400" spc="-5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4241" y="3841496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65"/>
              </a:lnSpc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01240" y="345122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36"/>
                </a:lnTo>
                <a:lnTo>
                  <a:pt x="18600" y="18557"/>
                </a:lnTo>
                <a:lnTo>
                  <a:pt x="38785" y="4974"/>
                </a:lnTo>
                <a:lnTo>
                  <a:pt x="63500" y="0"/>
                </a:lnTo>
                <a:lnTo>
                  <a:pt x="1384299" y="0"/>
                </a:lnTo>
                <a:lnTo>
                  <a:pt x="1409009" y="4974"/>
                </a:lnTo>
                <a:lnTo>
                  <a:pt x="1429194" y="18557"/>
                </a:lnTo>
                <a:lnTo>
                  <a:pt x="1442807" y="38736"/>
                </a:lnTo>
                <a:lnTo>
                  <a:pt x="1447799" y="63500"/>
                </a:lnTo>
                <a:lnTo>
                  <a:pt x="1447799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299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9600" y="345122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36"/>
                </a:lnTo>
                <a:lnTo>
                  <a:pt x="18605" y="18557"/>
                </a:lnTo>
                <a:lnTo>
                  <a:pt x="38790" y="4974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74"/>
                </a:lnTo>
                <a:lnTo>
                  <a:pt x="1429194" y="18557"/>
                </a:lnTo>
                <a:lnTo>
                  <a:pt x="1442807" y="38736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23846" y="3082545"/>
            <a:ext cx="3119755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ts val="2665"/>
              </a:lnSpc>
              <a:spcBef>
                <a:spcPts val="100"/>
              </a:spcBef>
              <a:tabLst>
                <a:tab pos="2150745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3145"/>
              </a:lnSpc>
              <a:tabLst>
                <a:tab pos="2118360" algn="l"/>
              </a:tabLst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10100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 marL="8890" algn="ctr">
              <a:spcBef>
                <a:spcPts val="204"/>
              </a:spcBef>
              <a:tabLst>
                <a:tab pos="2230755" algn="l"/>
              </a:tabLst>
            </a:pPr>
            <a:r>
              <a:rPr sz="2400" spc="-5" dirty="0">
                <a:latin typeface="Calibri"/>
                <a:cs typeface="Calibri"/>
              </a:rPr>
              <a:t>20	11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44923" y="2962655"/>
            <a:ext cx="3451860" cy="836930"/>
            <a:chOff x="2820923" y="2962655"/>
            <a:chExt cx="3451860" cy="83693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0923" y="2962655"/>
              <a:ext cx="557784" cy="8275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000" y="2971799"/>
              <a:ext cx="557784" cy="827532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2133600" y="435229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3600" y="5791200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3200" y="4890134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0999"/>
                </a:lnTo>
                <a:lnTo>
                  <a:pt x="63500" y="380999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14565" y="483268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000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0</a:t>
            </a:r>
            <a:r>
              <a:rPr sz="28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71559" y="4890134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0999"/>
                </a:lnTo>
                <a:lnTo>
                  <a:pt x="63500" y="380999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33180" y="483268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111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62543" y="4517213"/>
            <a:ext cx="473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45452" y="4526407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21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17153" y="5303354"/>
            <a:ext cx="320675" cy="37211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770"/>
              </a:lnSpc>
            </a:pPr>
            <a:r>
              <a:rPr sz="2400" b="1" spc="-10" dirty="0"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54241" y="5303354"/>
            <a:ext cx="16700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01240" y="491299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499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299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799" y="63499"/>
                </a:lnTo>
                <a:lnTo>
                  <a:pt x="1447799" y="317499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299" y="380999"/>
                </a:lnTo>
                <a:lnTo>
                  <a:pt x="63500" y="380999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9600" y="491299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499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499"/>
                </a:lnTo>
                <a:lnTo>
                  <a:pt x="1447800" y="317499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0999"/>
                </a:lnTo>
                <a:lnTo>
                  <a:pt x="63500" y="380999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36546" y="4544695"/>
            <a:ext cx="309435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ts val="2665"/>
              </a:lnSpc>
              <a:spcBef>
                <a:spcPts val="100"/>
              </a:spcBef>
              <a:tabLst>
                <a:tab pos="2150745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3145"/>
              </a:lnSpc>
              <a:tabLst>
                <a:tab pos="211836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10100	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59941" y="6465214"/>
            <a:ext cx="76644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10/3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044441" y="5335168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27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10637" y="530849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29169" y="5789473"/>
            <a:ext cx="2759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OUR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OBJECTIVE!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83" y="461594"/>
            <a:ext cx="7160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spc="-15" dirty="0"/>
              <a:t>you </a:t>
            </a:r>
            <a:r>
              <a:rPr spc="-10" dirty="0"/>
              <a:t>encode</a:t>
            </a:r>
            <a:r>
              <a:rPr spc="-25" dirty="0"/>
              <a:t> </a:t>
            </a:r>
            <a:r>
              <a:rPr dirty="0"/>
              <a:t>a </a:t>
            </a:r>
            <a:r>
              <a:rPr spc="-5" dirty="0"/>
              <a:t>solution?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679271"/>
            <a:ext cx="7603490" cy="492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Obviously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depends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problem</a:t>
            </a:r>
            <a:r>
              <a:rPr sz="3000" spc="-10" dirty="0"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  <a:p>
            <a:pPr marL="355600" marR="645160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75" dirty="0">
                <a:latin typeface="Calibri"/>
                <a:cs typeface="Calibri"/>
              </a:rPr>
              <a:t>GA’s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often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encode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solutions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fixed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length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i="1" spc="-10" dirty="0">
                <a:solidFill>
                  <a:srgbClr val="00AFEF"/>
                </a:solidFill>
                <a:latin typeface="Calibri"/>
                <a:cs typeface="Calibri"/>
              </a:rPr>
              <a:t>bitstrings</a:t>
            </a:r>
            <a:r>
              <a:rPr sz="3000" spc="-10" dirty="0">
                <a:latin typeface="Calibri"/>
                <a:cs typeface="Calibri"/>
              </a:rPr>
              <a:t>”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(e.g.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101110,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111111, 000101)</a:t>
            </a:r>
            <a:endParaRPr sz="3000">
              <a:latin typeface="Calibri"/>
              <a:cs typeface="Calibri"/>
            </a:endParaRPr>
          </a:p>
          <a:p>
            <a:pPr marL="355600" marR="1250315" indent="-3435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Each </a:t>
            </a:r>
            <a:r>
              <a:rPr sz="3000" spc="-5" dirty="0">
                <a:latin typeface="Calibri"/>
                <a:cs typeface="Calibri"/>
              </a:rPr>
              <a:t>bit </a:t>
            </a:r>
            <a:r>
              <a:rPr sz="3000" spc="-10" dirty="0">
                <a:latin typeface="Calibri"/>
                <a:cs typeface="Calibri"/>
              </a:rPr>
              <a:t>represents </a:t>
            </a:r>
            <a:r>
              <a:rPr sz="3000" spc="-5" dirty="0">
                <a:latin typeface="Calibri"/>
                <a:cs typeface="Calibri"/>
              </a:rPr>
              <a:t>some aspect of 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proposed </a:t>
            </a:r>
            <a:r>
              <a:rPr sz="3000" spc="-5" dirty="0">
                <a:latin typeface="Calibri"/>
                <a:cs typeface="Calibri"/>
              </a:rPr>
              <a:t>solution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problem</a:t>
            </a:r>
            <a:endParaRPr sz="3000">
              <a:latin typeface="Calibri"/>
              <a:cs typeface="Calibri"/>
            </a:endParaRPr>
          </a:p>
          <a:p>
            <a:pPr marL="355600" marR="155575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For </a:t>
            </a:r>
            <a:r>
              <a:rPr sz="3000" spc="-75" dirty="0">
                <a:latin typeface="Calibri"/>
                <a:cs typeface="Calibri"/>
              </a:rPr>
              <a:t>GA’s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work, </a:t>
            </a:r>
            <a:r>
              <a:rPr sz="3000" spc="-10" dirty="0">
                <a:latin typeface="Calibri"/>
                <a:cs typeface="Calibri"/>
              </a:rPr>
              <a:t>we </a:t>
            </a:r>
            <a:r>
              <a:rPr sz="3000" spc="-5" dirty="0">
                <a:latin typeface="Calibri"/>
                <a:cs typeface="Calibri"/>
              </a:rPr>
              <a:t>need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dirty="0">
                <a:latin typeface="Calibri"/>
                <a:cs typeface="Calibri"/>
              </a:rPr>
              <a:t>able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5" dirty="0">
                <a:latin typeface="Calibri"/>
                <a:cs typeface="Calibri"/>
              </a:rPr>
              <a:t>“test”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any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string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get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“score”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indicating</a:t>
            </a:r>
            <a:r>
              <a:rPr sz="3000" spc="-5" dirty="0">
                <a:latin typeface="Calibri"/>
                <a:cs typeface="Calibri"/>
              </a:rPr>
              <a:t> how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“good”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solution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Fitness</a:t>
            </a:r>
            <a:r>
              <a:rPr sz="3000" dirty="0">
                <a:latin typeface="Calibri"/>
                <a:cs typeface="Calibri"/>
              </a:rPr>
              <a:t>).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Sometimes,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solutions</a:t>
            </a:r>
            <a:r>
              <a:rPr sz="3000" spc="-5" dirty="0">
                <a:latin typeface="Calibri"/>
                <a:cs typeface="Calibri"/>
              </a:rPr>
              <a:t> (chromosomes)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 used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5" dirty="0">
                <a:latin typeface="Calibri"/>
                <a:cs typeface="Calibri"/>
              </a:rPr>
              <a:t>their original </a:t>
            </a:r>
            <a:r>
              <a:rPr sz="3000" spc="-15" dirty="0">
                <a:latin typeface="Calibri"/>
                <a:cs typeface="Calibri"/>
              </a:rPr>
              <a:t>format </a:t>
            </a:r>
            <a:r>
              <a:rPr sz="3000" spc="-5" dirty="0">
                <a:latin typeface="Calibri"/>
                <a:cs typeface="Calibri"/>
              </a:rPr>
              <a:t>(</a:t>
            </a:r>
            <a:r>
              <a:rPr sz="3000" i="1" spc="-5" dirty="0">
                <a:solidFill>
                  <a:srgbClr val="00AFEF"/>
                </a:solidFill>
                <a:latin typeface="Calibri"/>
                <a:cs typeface="Calibri"/>
              </a:rPr>
              <a:t>floating </a:t>
            </a:r>
            <a:r>
              <a:rPr sz="3000" i="1" spc="-10" dirty="0">
                <a:solidFill>
                  <a:srgbClr val="00AFEF"/>
                </a:solidFill>
                <a:latin typeface="Calibri"/>
                <a:cs typeface="Calibri"/>
              </a:rPr>
              <a:t>point </a:t>
            </a:r>
            <a:r>
              <a:rPr sz="30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00AFEF"/>
                </a:solidFill>
                <a:latin typeface="Calibri"/>
                <a:cs typeface="Calibri"/>
              </a:rPr>
              <a:t>numbers</a:t>
            </a:r>
            <a:r>
              <a:rPr sz="3000" i="1" spc="-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00AFEF"/>
                </a:solidFill>
                <a:latin typeface="Calibri"/>
                <a:cs typeface="Calibri"/>
              </a:rPr>
              <a:t>alphabetical</a:t>
            </a:r>
            <a:r>
              <a:rPr sz="3000" i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00AFEF"/>
                </a:solidFill>
                <a:latin typeface="Calibri"/>
                <a:cs typeface="Calibri"/>
              </a:rPr>
              <a:t>strings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9525" algn="ctr">
              <a:spcBef>
                <a:spcPts val="1845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Davidhales.name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571322"/>
            <a:ext cx="39960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0" dirty="0"/>
              <a:t>Example</a:t>
            </a:r>
            <a:r>
              <a:rPr sz="4000" b="1" spc="-40" dirty="0"/>
              <a:t> </a:t>
            </a:r>
            <a:r>
              <a:rPr sz="4000" b="1" spc="-5" dirty="0"/>
              <a:t>2:</a:t>
            </a:r>
            <a:r>
              <a:rPr sz="4000" b="1" spc="-35" dirty="0"/>
              <a:t> </a:t>
            </a:r>
            <a:r>
              <a:rPr sz="4000" i="1" spc="-5" dirty="0">
                <a:solidFill>
                  <a:srgbClr val="00AFEF"/>
                </a:solidFill>
              </a:rPr>
              <a:t>f(x)</a:t>
            </a:r>
            <a:r>
              <a:rPr sz="4000" i="1" spc="-1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=</a:t>
            </a:r>
            <a:r>
              <a:rPr sz="4000" i="1" spc="-20" dirty="0">
                <a:solidFill>
                  <a:srgbClr val="00AFEF"/>
                </a:solidFill>
              </a:rPr>
              <a:t> </a:t>
            </a:r>
            <a:r>
              <a:rPr sz="4000" i="1" spc="-10" dirty="0">
                <a:solidFill>
                  <a:srgbClr val="00AFEF"/>
                </a:solidFill>
              </a:rPr>
              <a:t>x²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78456" y="1792193"/>
            <a:ext cx="7908544" cy="229742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4010" indent="-321945">
              <a:spcBef>
                <a:spcPts val="675"/>
              </a:spcBef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800" b="1" spc="-5" dirty="0">
                <a:latin typeface="Calibri"/>
                <a:cs typeface="Calibri"/>
              </a:rPr>
              <a:t>Finding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maximum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function:</a:t>
            </a:r>
            <a:endParaRPr sz="2800" dirty="0">
              <a:latin typeface="Calibri"/>
              <a:cs typeface="Calibri"/>
            </a:endParaRPr>
          </a:p>
          <a:p>
            <a:pPr marL="480695">
              <a:spcBef>
                <a:spcPts val="484"/>
              </a:spcBef>
              <a:tabLst>
                <a:tab pos="767080" algn="l"/>
              </a:tabLst>
            </a:pPr>
            <a:r>
              <a:rPr sz="2400" dirty="0">
                <a:latin typeface="Arial MT"/>
                <a:cs typeface="Arial MT"/>
              </a:rPr>
              <a:t>–	</a:t>
            </a:r>
            <a:r>
              <a:rPr sz="2400" b="1" i="1" spc="-5" dirty="0">
                <a:latin typeface="Calibri"/>
                <a:cs typeface="Calibri"/>
              </a:rPr>
              <a:t>f(x)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5" dirty="0">
                <a:latin typeface="Calibri"/>
                <a:cs typeface="Calibri"/>
              </a:rPr>
              <a:t>x²</a:t>
            </a:r>
            <a:endParaRPr sz="2400" dirty="0">
              <a:latin typeface="Calibri"/>
              <a:cs typeface="Calibri"/>
            </a:endParaRPr>
          </a:p>
          <a:p>
            <a:pPr marL="767080" lvl="1" indent="-287020">
              <a:spcBef>
                <a:spcPts val="375"/>
              </a:spcBef>
              <a:buFont typeface="Arial MT"/>
              <a:buChar char="–"/>
              <a:tabLst>
                <a:tab pos="767080" algn="l"/>
                <a:tab pos="767715" algn="l"/>
              </a:tabLst>
            </a:pP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31]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Goal/Objective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</a:t>
            </a:r>
            <a:r>
              <a:rPr sz="2400" dirty="0">
                <a:latin typeface="Calibri"/>
                <a:cs typeface="Calibri"/>
              </a:rPr>
              <a:t> (31²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961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67080" lvl="1" indent="-287020">
              <a:spcBef>
                <a:spcPts val="525"/>
              </a:spcBef>
              <a:buFont typeface="Arial MT"/>
              <a:buChar char="–"/>
              <a:tabLst>
                <a:tab pos="767080" algn="l"/>
                <a:tab pos="767715" algn="l"/>
              </a:tabLst>
            </a:pP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representation: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Wingdings"/>
                <a:cs typeface="Wingdings"/>
              </a:rPr>
              <a:t>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(0-31)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155" y="4114800"/>
            <a:ext cx="5390895" cy="2790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58934" y="6477000"/>
            <a:ext cx="14518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=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f(x)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089397" y="6465214"/>
            <a:ext cx="20116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STRI,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University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Hertfordshire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59941" y="488645"/>
            <a:ext cx="158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i="1" spc="-5" dirty="0">
                <a:solidFill>
                  <a:srgbClr val="00AFEF"/>
                </a:solidFill>
                <a:latin typeface="Calibri"/>
                <a:cs typeface="Calibri"/>
              </a:rPr>
              <a:t>f(x)</a:t>
            </a:r>
            <a:r>
              <a:rPr sz="4000" i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spc="-5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4000" i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000" i="1" spc="-5" dirty="0">
                <a:solidFill>
                  <a:srgbClr val="00AFEF"/>
                </a:solidFill>
                <a:latin typeface="Calibri"/>
                <a:cs typeface="Calibri"/>
              </a:rPr>
              <a:t>x²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6680" y="488645"/>
            <a:ext cx="536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Initial</a:t>
            </a:r>
            <a:r>
              <a:rPr sz="4000" spc="-45" dirty="0"/>
              <a:t> </a:t>
            </a:r>
            <a:r>
              <a:rPr sz="4000" spc="-5" dirty="0"/>
              <a:t>Random</a:t>
            </a:r>
            <a:r>
              <a:rPr sz="4000" spc="-15" dirty="0"/>
              <a:t> Population</a:t>
            </a:r>
            <a:endParaRPr sz="4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94936"/>
              </p:ext>
            </p:extLst>
          </p:nvPr>
        </p:nvGraphicFramePr>
        <p:xfrm>
          <a:off x="2986155" y="2324231"/>
          <a:ext cx="6344917" cy="260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67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fitness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00110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01010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10101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441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00001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20116"/>
            <a:ext cx="1737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i="1" spc="-5" dirty="0">
                <a:solidFill>
                  <a:srgbClr val="00AFEF"/>
                </a:solidFill>
              </a:rPr>
              <a:t>f(x)</a:t>
            </a:r>
            <a:r>
              <a:rPr i="1" spc="-5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i="1" spc="-40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x²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8996" y="420116"/>
            <a:ext cx="2106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Selection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18686"/>
              </p:ext>
            </p:extLst>
          </p:nvPr>
        </p:nvGraphicFramePr>
        <p:xfrm>
          <a:off x="2986154" y="2339214"/>
          <a:ext cx="6345552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6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67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fitness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00110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00011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01010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10101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441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00001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7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06576" y="7086600"/>
            <a:ext cx="39827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40" dirty="0">
                <a:latin typeface="Calibri"/>
                <a:cs typeface="Calibri"/>
              </a:rPr>
              <a:t>Worst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removed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82000" y="5898795"/>
            <a:ext cx="1033780" cy="530225"/>
            <a:chOff x="7151751" y="4495800"/>
            <a:chExt cx="1033780" cy="530225"/>
          </a:xfrm>
        </p:grpSpPr>
        <p:sp>
          <p:nvSpPr>
            <p:cNvPr id="7" name="object 7"/>
            <p:cNvSpPr/>
            <p:nvPr/>
          </p:nvSpPr>
          <p:spPr>
            <a:xfrm>
              <a:off x="7164451" y="4508500"/>
              <a:ext cx="1008380" cy="504825"/>
            </a:xfrm>
            <a:custGeom>
              <a:avLst/>
              <a:gdLst/>
              <a:ahLst/>
              <a:cxnLst/>
              <a:rect l="l" t="t" r="r" b="b"/>
              <a:pathLst>
                <a:path w="1008379" h="504825">
                  <a:moveTo>
                    <a:pt x="0" y="252349"/>
                  </a:moveTo>
                  <a:lnTo>
                    <a:pt x="15386" y="190230"/>
                  </a:lnTo>
                  <a:lnTo>
                    <a:pt x="59030" y="133740"/>
                  </a:lnTo>
                  <a:lnTo>
                    <a:pt x="90270" y="108198"/>
                  </a:lnTo>
                  <a:lnTo>
                    <a:pt x="127158" y="84773"/>
                  </a:lnTo>
                  <a:lnTo>
                    <a:pt x="169224" y="63704"/>
                  </a:lnTo>
                  <a:lnTo>
                    <a:pt x="215996" y="45226"/>
                  </a:lnTo>
                  <a:lnTo>
                    <a:pt x="267003" y="29576"/>
                  </a:lnTo>
                  <a:lnTo>
                    <a:pt x="321771" y="16992"/>
                  </a:lnTo>
                  <a:lnTo>
                    <a:pt x="379831" y="7709"/>
                  </a:lnTo>
                  <a:lnTo>
                    <a:pt x="440710" y="1966"/>
                  </a:lnTo>
                  <a:lnTo>
                    <a:pt x="503935" y="0"/>
                  </a:lnTo>
                  <a:lnTo>
                    <a:pt x="567164" y="1966"/>
                  </a:lnTo>
                  <a:lnTo>
                    <a:pt x="628048" y="7709"/>
                  </a:lnTo>
                  <a:lnTo>
                    <a:pt x="686117" y="16992"/>
                  </a:lnTo>
                  <a:lnTo>
                    <a:pt x="740897" y="29576"/>
                  </a:lnTo>
                  <a:lnTo>
                    <a:pt x="791917" y="45226"/>
                  </a:lnTo>
                  <a:lnTo>
                    <a:pt x="838703" y="63704"/>
                  </a:lnTo>
                  <a:lnTo>
                    <a:pt x="880784" y="84773"/>
                  </a:lnTo>
                  <a:lnTo>
                    <a:pt x="917687" y="108198"/>
                  </a:lnTo>
                  <a:lnTo>
                    <a:pt x="948939" y="133740"/>
                  </a:lnTo>
                  <a:lnTo>
                    <a:pt x="992604" y="190230"/>
                  </a:lnTo>
                  <a:lnTo>
                    <a:pt x="1007999" y="252349"/>
                  </a:lnTo>
                  <a:lnTo>
                    <a:pt x="1004071" y="284120"/>
                  </a:lnTo>
                  <a:lnTo>
                    <a:pt x="992604" y="314594"/>
                  </a:lnTo>
                  <a:lnTo>
                    <a:pt x="948939" y="371084"/>
                  </a:lnTo>
                  <a:lnTo>
                    <a:pt x="917687" y="396626"/>
                  </a:lnTo>
                  <a:lnTo>
                    <a:pt x="880784" y="420051"/>
                  </a:lnTo>
                  <a:lnTo>
                    <a:pt x="838703" y="441120"/>
                  </a:lnTo>
                  <a:lnTo>
                    <a:pt x="791917" y="459598"/>
                  </a:lnTo>
                  <a:lnTo>
                    <a:pt x="740897" y="475248"/>
                  </a:lnTo>
                  <a:lnTo>
                    <a:pt x="686117" y="487832"/>
                  </a:lnTo>
                  <a:lnTo>
                    <a:pt x="628048" y="497115"/>
                  </a:lnTo>
                  <a:lnTo>
                    <a:pt x="567164" y="502858"/>
                  </a:lnTo>
                  <a:lnTo>
                    <a:pt x="503935" y="504825"/>
                  </a:lnTo>
                  <a:lnTo>
                    <a:pt x="440710" y="502858"/>
                  </a:lnTo>
                  <a:lnTo>
                    <a:pt x="379831" y="497115"/>
                  </a:lnTo>
                  <a:lnTo>
                    <a:pt x="321771" y="487832"/>
                  </a:lnTo>
                  <a:lnTo>
                    <a:pt x="267003" y="475248"/>
                  </a:lnTo>
                  <a:lnTo>
                    <a:pt x="215996" y="459598"/>
                  </a:lnTo>
                  <a:lnTo>
                    <a:pt x="169224" y="441120"/>
                  </a:lnTo>
                  <a:lnTo>
                    <a:pt x="127158" y="420051"/>
                  </a:lnTo>
                  <a:lnTo>
                    <a:pt x="90270" y="396626"/>
                  </a:lnTo>
                  <a:lnTo>
                    <a:pt x="59030" y="371084"/>
                  </a:lnTo>
                  <a:lnTo>
                    <a:pt x="15386" y="314594"/>
                  </a:lnTo>
                  <a:lnTo>
                    <a:pt x="0" y="25247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80351" y="4581525"/>
              <a:ext cx="647700" cy="360680"/>
            </a:xfrm>
            <a:custGeom>
              <a:avLst/>
              <a:gdLst/>
              <a:ahLst/>
              <a:cxnLst/>
              <a:rect l="l" t="t" r="r" b="b"/>
              <a:pathLst>
                <a:path w="647700" h="360679">
                  <a:moveTo>
                    <a:pt x="0" y="0"/>
                  </a:moveTo>
                  <a:lnTo>
                    <a:pt x="647700" y="360299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8850" y="4581525"/>
              <a:ext cx="647700" cy="360680"/>
            </a:xfrm>
            <a:custGeom>
              <a:avLst/>
              <a:gdLst/>
              <a:ahLst/>
              <a:cxnLst/>
              <a:rect l="l" t="t" r="r" b="b"/>
              <a:pathLst>
                <a:path w="647700" h="360679">
                  <a:moveTo>
                    <a:pt x="0" y="360299"/>
                  </a:moveTo>
                  <a:lnTo>
                    <a:pt x="6477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20116"/>
            <a:ext cx="1737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i="1" spc="-5" dirty="0">
                <a:solidFill>
                  <a:srgbClr val="00AFEF"/>
                </a:solidFill>
              </a:rPr>
              <a:t>f(x)</a:t>
            </a:r>
            <a:r>
              <a:rPr i="1" spc="-5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i="1" spc="-40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x²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8996" y="420116"/>
            <a:ext cx="2106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Selection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1091"/>
              </p:ext>
            </p:extLst>
          </p:nvPr>
        </p:nvGraphicFramePr>
        <p:xfrm>
          <a:off x="2986155" y="2324231"/>
          <a:ext cx="6344917" cy="278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67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fitness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00110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00011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01010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10101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441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00001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305800" y="4267200"/>
            <a:ext cx="1081405" cy="431800"/>
          </a:xfrm>
          <a:custGeom>
            <a:avLst/>
            <a:gdLst/>
            <a:ahLst/>
            <a:cxnLst/>
            <a:rect l="l" t="t" r="r" b="b"/>
            <a:pathLst>
              <a:path w="1081404" h="431800">
                <a:moveTo>
                  <a:pt x="0" y="215900"/>
                </a:moveTo>
                <a:lnTo>
                  <a:pt x="16511" y="162734"/>
                </a:lnTo>
                <a:lnTo>
                  <a:pt x="63342" y="114397"/>
                </a:lnTo>
                <a:lnTo>
                  <a:pt x="96859" y="92545"/>
                </a:lnTo>
                <a:lnTo>
                  <a:pt x="136435" y="72506"/>
                </a:lnTo>
                <a:lnTo>
                  <a:pt x="181563" y="54483"/>
                </a:lnTo>
                <a:lnTo>
                  <a:pt x="231734" y="38678"/>
                </a:lnTo>
                <a:lnTo>
                  <a:pt x="286444" y="25293"/>
                </a:lnTo>
                <a:lnTo>
                  <a:pt x="345183" y="14530"/>
                </a:lnTo>
                <a:lnTo>
                  <a:pt x="407445" y="6592"/>
                </a:lnTo>
                <a:lnTo>
                  <a:pt x="472724" y="1681"/>
                </a:lnTo>
                <a:lnTo>
                  <a:pt x="540511" y="0"/>
                </a:lnTo>
                <a:lnTo>
                  <a:pt x="608326" y="1681"/>
                </a:lnTo>
                <a:lnTo>
                  <a:pt x="673628" y="6592"/>
                </a:lnTo>
                <a:lnTo>
                  <a:pt x="735909" y="14530"/>
                </a:lnTo>
                <a:lnTo>
                  <a:pt x="794664" y="25293"/>
                </a:lnTo>
                <a:lnTo>
                  <a:pt x="849386" y="38678"/>
                </a:lnTo>
                <a:lnTo>
                  <a:pt x="899567" y="54483"/>
                </a:lnTo>
                <a:lnTo>
                  <a:pt x="944702" y="72506"/>
                </a:lnTo>
                <a:lnTo>
                  <a:pt x="984283" y="92545"/>
                </a:lnTo>
                <a:lnTo>
                  <a:pt x="1017804" y="114397"/>
                </a:lnTo>
                <a:lnTo>
                  <a:pt x="1064638" y="162734"/>
                </a:lnTo>
                <a:lnTo>
                  <a:pt x="1081151" y="215900"/>
                </a:lnTo>
                <a:lnTo>
                  <a:pt x="1076938" y="242984"/>
                </a:lnTo>
                <a:lnTo>
                  <a:pt x="1064638" y="269065"/>
                </a:lnTo>
                <a:lnTo>
                  <a:pt x="1017804" y="317402"/>
                </a:lnTo>
                <a:lnTo>
                  <a:pt x="984283" y="339254"/>
                </a:lnTo>
                <a:lnTo>
                  <a:pt x="944702" y="359293"/>
                </a:lnTo>
                <a:lnTo>
                  <a:pt x="899567" y="377316"/>
                </a:lnTo>
                <a:lnTo>
                  <a:pt x="849386" y="393121"/>
                </a:lnTo>
                <a:lnTo>
                  <a:pt x="794664" y="406506"/>
                </a:lnTo>
                <a:lnTo>
                  <a:pt x="735909" y="417269"/>
                </a:lnTo>
                <a:lnTo>
                  <a:pt x="673628" y="425207"/>
                </a:lnTo>
                <a:lnTo>
                  <a:pt x="608326" y="430118"/>
                </a:lnTo>
                <a:lnTo>
                  <a:pt x="540511" y="431800"/>
                </a:lnTo>
                <a:lnTo>
                  <a:pt x="472724" y="430118"/>
                </a:lnTo>
                <a:lnTo>
                  <a:pt x="407445" y="425207"/>
                </a:lnTo>
                <a:lnTo>
                  <a:pt x="345183" y="417269"/>
                </a:lnTo>
                <a:lnTo>
                  <a:pt x="286444" y="406506"/>
                </a:lnTo>
                <a:lnTo>
                  <a:pt x="231734" y="393121"/>
                </a:lnTo>
                <a:lnTo>
                  <a:pt x="181563" y="377316"/>
                </a:lnTo>
                <a:lnTo>
                  <a:pt x="136435" y="359293"/>
                </a:lnTo>
                <a:lnTo>
                  <a:pt x="96859" y="339254"/>
                </a:lnTo>
                <a:lnTo>
                  <a:pt x="63342" y="317402"/>
                </a:lnTo>
                <a:lnTo>
                  <a:pt x="16511" y="269065"/>
                </a:lnTo>
                <a:lnTo>
                  <a:pt x="0" y="215900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5578095"/>
            <a:ext cx="7484109" cy="74257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3535">
              <a:lnSpc>
                <a:spcPts val="26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Best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 </a:t>
            </a:r>
            <a:r>
              <a:rPr sz="3200" spc="-10" dirty="0">
                <a:latin typeface="Calibri"/>
                <a:cs typeface="Calibri"/>
              </a:rPr>
              <a:t>reproduced</a:t>
            </a:r>
            <a:r>
              <a:rPr sz="3200" dirty="0">
                <a:latin typeface="Calibri"/>
                <a:cs typeface="Calibri"/>
              </a:rPr>
              <a:t> twice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keep </a:t>
            </a:r>
            <a:r>
              <a:rPr sz="3200" spc="-5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population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constant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20116"/>
            <a:ext cx="1737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i="1" spc="-5" dirty="0">
                <a:solidFill>
                  <a:srgbClr val="00AFEF"/>
                </a:solidFill>
              </a:rPr>
              <a:t>f(x)</a:t>
            </a:r>
            <a:r>
              <a:rPr i="1" spc="-5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i="1" spc="-40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x²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8996" y="420116"/>
            <a:ext cx="2106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Selection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6155" y="2324231"/>
          <a:ext cx="6344917" cy="260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67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fitness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00110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00011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01010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441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0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00001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688451" y="2781301"/>
            <a:ext cx="863600" cy="1368425"/>
          </a:xfrm>
          <a:custGeom>
            <a:avLst/>
            <a:gdLst/>
            <a:ahLst/>
            <a:cxnLst/>
            <a:rect l="l" t="t" r="r" b="b"/>
            <a:pathLst>
              <a:path w="863600" h="1368425">
                <a:moveTo>
                  <a:pt x="0" y="684276"/>
                </a:moveTo>
                <a:lnTo>
                  <a:pt x="1584" y="625228"/>
                </a:lnTo>
                <a:lnTo>
                  <a:pt x="6252" y="567577"/>
                </a:lnTo>
                <a:lnTo>
                  <a:pt x="13873" y="511527"/>
                </a:lnTo>
                <a:lnTo>
                  <a:pt x="24319" y="457283"/>
                </a:lnTo>
                <a:lnTo>
                  <a:pt x="37459" y="405051"/>
                </a:lnTo>
                <a:lnTo>
                  <a:pt x="53164" y="355036"/>
                </a:lnTo>
                <a:lnTo>
                  <a:pt x="71304" y="307443"/>
                </a:lnTo>
                <a:lnTo>
                  <a:pt x="91750" y="262477"/>
                </a:lnTo>
                <a:lnTo>
                  <a:pt x="114373" y="220345"/>
                </a:lnTo>
                <a:lnTo>
                  <a:pt x="139042" y="181251"/>
                </a:lnTo>
                <a:lnTo>
                  <a:pt x="165629" y="145401"/>
                </a:lnTo>
                <a:lnTo>
                  <a:pt x="194003" y="112999"/>
                </a:lnTo>
                <a:lnTo>
                  <a:pt x="224036" y="84251"/>
                </a:lnTo>
                <a:lnTo>
                  <a:pt x="255597" y="59363"/>
                </a:lnTo>
                <a:lnTo>
                  <a:pt x="288557" y="38540"/>
                </a:lnTo>
                <a:lnTo>
                  <a:pt x="358157" y="9908"/>
                </a:lnTo>
                <a:lnTo>
                  <a:pt x="431800" y="0"/>
                </a:lnTo>
                <a:lnTo>
                  <a:pt x="469043" y="2511"/>
                </a:lnTo>
                <a:lnTo>
                  <a:pt x="505409" y="9908"/>
                </a:lnTo>
                <a:lnTo>
                  <a:pt x="574992" y="38540"/>
                </a:lnTo>
                <a:lnTo>
                  <a:pt x="607948" y="59363"/>
                </a:lnTo>
                <a:lnTo>
                  <a:pt x="639507" y="84251"/>
                </a:lnTo>
                <a:lnTo>
                  <a:pt x="669540" y="112999"/>
                </a:lnTo>
                <a:lnTo>
                  <a:pt x="697916" y="145401"/>
                </a:lnTo>
                <a:lnTo>
                  <a:pt x="724507" y="181251"/>
                </a:lnTo>
                <a:lnTo>
                  <a:pt x="749181" y="220345"/>
                </a:lnTo>
                <a:lnTo>
                  <a:pt x="771810" y="262477"/>
                </a:lnTo>
                <a:lnTo>
                  <a:pt x="792262" y="307443"/>
                </a:lnTo>
                <a:lnTo>
                  <a:pt x="810409" y="355036"/>
                </a:lnTo>
                <a:lnTo>
                  <a:pt x="826121" y="405051"/>
                </a:lnTo>
                <a:lnTo>
                  <a:pt x="839267" y="457283"/>
                </a:lnTo>
                <a:lnTo>
                  <a:pt x="849718" y="511527"/>
                </a:lnTo>
                <a:lnTo>
                  <a:pt x="857343" y="567577"/>
                </a:lnTo>
                <a:lnTo>
                  <a:pt x="862014" y="625228"/>
                </a:lnTo>
                <a:lnTo>
                  <a:pt x="863600" y="684276"/>
                </a:lnTo>
                <a:lnTo>
                  <a:pt x="862014" y="743304"/>
                </a:lnTo>
                <a:lnTo>
                  <a:pt x="857343" y="800938"/>
                </a:lnTo>
                <a:lnTo>
                  <a:pt x="849718" y="856973"/>
                </a:lnTo>
                <a:lnTo>
                  <a:pt x="839267" y="911204"/>
                </a:lnTo>
                <a:lnTo>
                  <a:pt x="826121" y="963424"/>
                </a:lnTo>
                <a:lnTo>
                  <a:pt x="810409" y="1013429"/>
                </a:lnTo>
                <a:lnTo>
                  <a:pt x="792262" y="1061013"/>
                </a:lnTo>
                <a:lnTo>
                  <a:pt x="771810" y="1105971"/>
                </a:lnTo>
                <a:lnTo>
                  <a:pt x="749181" y="1148097"/>
                </a:lnTo>
                <a:lnTo>
                  <a:pt x="724507" y="1187186"/>
                </a:lnTo>
                <a:lnTo>
                  <a:pt x="697916" y="1223033"/>
                </a:lnTo>
                <a:lnTo>
                  <a:pt x="669540" y="1255432"/>
                </a:lnTo>
                <a:lnTo>
                  <a:pt x="639507" y="1284177"/>
                </a:lnTo>
                <a:lnTo>
                  <a:pt x="607948" y="1309063"/>
                </a:lnTo>
                <a:lnTo>
                  <a:pt x="574992" y="1329886"/>
                </a:lnTo>
                <a:lnTo>
                  <a:pt x="505409" y="1358516"/>
                </a:lnTo>
                <a:lnTo>
                  <a:pt x="431800" y="1368425"/>
                </a:lnTo>
                <a:lnTo>
                  <a:pt x="394538" y="1365913"/>
                </a:lnTo>
                <a:lnTo>
                  <a:pt x="358157" y="1358516"/>
                </a:lnTo>
                <a:lnTo>
                  <a:pt x="288557" y="1329886"/>
                </a:lnTo>
                <a:lnTo>
                  <a:pt x="255597" y="1309063"/>
                </a:lnTo>
                <a:lnTo>
                  <a:pt x="224036" y="1284177"/>
                </a:lnTo>
                <a:lnTo>
                  <a:pt x="194003" y="1255432"/>
                </a:lnTo>
                <a:lnTo>
                  <a:pt x="165629" y="1223033"/>
                </a:lnTo>
                <a:lnTo>
                  <a:pt x="139042" y="1187186"/>
                </a:lnTo>
                <a:lnTo>
                  <a:pt x="114373" y="1148097"/>
                </a:lnTo>
                <a:lnTo>
                  <a:pt x="91750" y="1105971"/>
                </a:lnTo>
                <a:lnTo>
                  <a:pt x="71304" y="1061013"/>
                </a:lnTo>
                <a:lnTo>
                  <a:pt x="53164" y="1013429"/>
                </a:lnTo>
                <a:lnTo>
                  <a:pt x="37459" y="963424"/>
                </a:lnTo>
                <a:lnTo>
                  <a:pt x="24319" y="911204"/>
                </a:lnTo>
                <a:lnTo>
                  <a:pt x="13873" y="856973"/>
                </a:lnTo>
                <a:lnTo>
                  <a:pt x="6252" y="800938"/>
                </a:lnTo>
                <a:lnTo>
                  <a:pt x="1584" y="743304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738" y="5170679"/>
            <a:ext cx="66268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All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others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reproduced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once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41" y="490473"/>
            <a:ext cx="158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i="1" spc="-10" dirty="0">
                <a:solidFill>
                  <a:srgbClr val="00AFEF"/>
                </a:solidFill>
              </a:rPr>
              <a:t>f(x)</a:t>
            </a:r>
            <a:r>
              <a:rPr sz="4000" i="1" spc="-4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=</a:t>
            </a:r>
            <a:r>
              <a:rPr sz="4000" i="1" spc="-4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x²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92879" y="540765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6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30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om</a:t>
            </a:r>
            <a:r>
              <a:rPr sz="3600" spc="5" dirty="0">
                <a:latin typeface="Calibri"/>
                <a:cs typeface="Calibri"/>
              </a:rPr>
              <a:t>b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918539"/>
            <a:ext cx="52546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Parents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x-position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randomly </a:t>
            </a:r>
            <a:r>
              <a:rPr sz="2400" spc="-5" dirty="0">
                <a:latin typeface="Calibri"/>
                <a:cs typeface="Calibri"/>
              </a:rPr>
              <a:t>selected (equal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recombination)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80589" y="3481421"/>
          <a:ext cx="1799590" cy="19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2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31625" y="3841995"/>
          <a:ext cx="1803399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31625" y="4561069"/>
          <a:ext cx="1803399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816597" y="4343272"/>
            <a:ext cx="792480" cy="190500"/>
          </a:xfrm>
          <a:custGeom>
            <a:avLst/>
            <a:gdLst/>
            <a:ahLst/>
            <a:cxnLst/>
            <a:rect l="l" t="t" r="r" b="b"/>
            <a:pathLst>
              <a:path w="792479" h="190500">
                <a:moveTo>
                  <a:pt x="602106" y="126682"/>
                </a:moveTo>
                <a:lnTo>
                  <a:pt x="601979" y="189991"/>
                </a:lnTo>
                <a:lnTo>
                  <a:pt x="729151" y="126745"/>
                </a:lnTo>
                <a:lnTo>
                  <a:pt x="633856" y="126745"/>
                </a:lnTo>
                <a:lnTo>
                  <a:pt x="602106" y="126682"/>
                </a:lnTo>
                <a:close/>
              </a:path>
              <a:path w="792479" h="190500">
                <a:moveTo>
                  <a:pt x="602234" y="63309"/>
                </a:moveTo>
                <a:lnTo>
                  <a:pt x="602106" y="126682"/>
                </a:lnTo>
                <a:lnTo>
                  <a:pt x="633856" y="126745"/>
                </a:lnTo>
                <a:lnTo>
                  <a:pt x="633984" y="63372"/>
                </a:lnTo>
                <a:lnTo>
                  <a:pt x="602234" y="63309"/>
                </a:lnTo>
                <a:close/>
              </a:path>
              <a:path w="792479" h="190500">
                <a:moveTo>
                  <a:pt x="602361" y="0"/>
                </a:moveTo>
                <a:lnTo>
                  <a:pt x="602234" y="63309"/>
                </a:lnTo>
                <a:lnTo>
                  <a:pt x="633984" y="63372"/>
                </a:lnTo>
                <a:lnTo>
                  <a:pt x="633856" y="126745"/>
                </a:lnTo>
                <a:lnTo>
                  <a:pt x="729151" y="126745"/>
                </a:lnTo>
                <a:lnTo>
                  <a:pt x="792226" y="95376"/>
                </a:lnTo>
                <a:lnTo>
                  <a:pt x="602361" y="0"/>
                </a:lnTo>
                <a:close/>
              </a:path>
              <a:path w="792479" h="190500">
                <a:moveTo>
                  <a:pt x="126" y="62102"/>
                </a:moveTo>
                <a:lnTo>
                  <a:pt x="0" y="125475"/>
                </a:lnTo>
                <a:lnTo>
                  <a:pt x="602106" y="126682"/>
                </a:lnTo>
                <a:lnTo>
                  <a:pt x="602234" y="63309"/>
                </a:lnTo>
                <a:lnTo>
                  <a:pt x="126" y="62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2570" y="4034155"/>
            <a:ext cx="951230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String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1: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b="1" spc="-5" dirty="0">
                <a:latin typeface="Arial"/>
                <a:cs typeface="Arial"/>
              </a:rPr>
              <a:t>String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2: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2386" y="6554825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0687"/>
              </p:ext>
            </p:extLst>
          </p:nvPr>
        </p:nvGraphicFramePr>
        <p:xfrm>
          <a:off x="6100830" y="2032130"/>
          <a:ext cx="3990975" cy="124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partner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x-position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143000"/>
            <a:ext cx="6598731" cy="62565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000" b="1" spc="-4" dirty="0"/>
              <a:t>Simple</a:t>
            </a:r>
            <a:r>
              <a:rPr sz="4000" b="1" spc="-15" dirty="0"/>
              <a:t> </a:t>
            </a:r>
            <a:r>
              <a:rPr sz="4000" b="1" dirty="0"/>
              <a:t>Genetic</a:t>
            </a:r>
            <a:r>
              <a:rPr sz="4000" b="1" spc="-38" dirty="0"/>
              <a:t> </a:t>
            </a:r>
            <a:r>
              <a:rPr sz="4000" b="1" spc="-8" dirty="0"/>
              <a:t>Algorithm</a:t>
            </a:r>
            <a:endParaRPr sz="4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948460" y="8743325"/>
            <a:ext cx="1312025" cy="2262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</a:t>
            </a:fld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4FF35-0806-23AA-D6B1-C25ADEF3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102108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918539"/>
            <a:ext cx="464502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Parents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x-position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randomly </a:t>
            </a:r>
            <a:r>
              <a:rPr sz="2800" spc="-5" dirty="0">
                <a:latin typeface="Calibri"/>
                <a:cs typeface="Calibri"/>
              </a:rPr>
              <a:t>selected (equal </a:t>
            </a:r>
            <a:r>
              <a:rPr sz="2800" spc="-5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recombination)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0589" y="3554446"/>
          <a:ext cx="1798318" cy="1909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0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8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31625" y="3841995"/>
          <a:ext cx="1803399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31625" y="4561069"/>
          <a:ext cx="1803399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6666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952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816597" y="4343272"/>
            <a:ext cx="792480" cy="190500"/>
          </a:xfrm>
          <a:custGeom>
            <a:avLst/>
            <a:gdLst/>
            <a:ahLst/>
            <a:cxnLst/>
            <a:rect l="l" t="t" r="r" b="b"/>
            <a:pathLst>
              <a:path w="792479" h="190500">
                <a:moveTo>
                  <a:pt x="602106" y="126682"/>
                </a:moveTo>
                <a:lnTo>
                  <a:pt x="601979" y="189991"/>
                </a:lnTo>
                <a:lnTo>
                  <a:pt x="729151" y="126745"/>
                </a:lnTo>
                <a:lnTo>
                  <a:pt x="633856" y="126745"/>
                </a:lnTo>
                <a:lnTo>
                  <a:pt x="602106" y="126682"/>
                </a:lnTo>
                <a:close/>
              </a:path>
              <a:path w="792479" h="190500">
                <a:moveTo>
                  <a:pt x="602234" y="63309"/>
                </a:moveTo>
                <a:lnTo>
                  <a:pt x="602106" y="126682"/>
                </a:lnTo>
                <a:lnTo>
                  <a:pt x="633856" y="126745"/>
                </a:lnTo>
                <a:lnTo>
                  <a:pt x="633984" y="63372"/>
                </a:lnTo>
                <a:lnTo>
                  <a:pt x="602234" y="63309"/>
                </a:lnTo>
                <a:close/>
              </a:path>
              <a:path w="792479" h="190500">
                <a:moveTo>
                  <a:pt x="602361" y="0"/>
                </a:moveTo>
                <a:lnTo>
                  <a:pt x="602234" y="63309"/>
                </a:lnTo>
                <a:lnTo>
                  <a:pt x="633984" y="63372"/>
                </a:lnTo>
                <a:lnTo>
                  <a:pt x="633856" y="126745"/>
                </a:lnTo>
                <a:lnTo>
                  <a:pt x="729151" y="126745"/>
                </a:lnTo>
                <a:lnTo>
                  <a:pt x="792226" y="95376"/>
                </a:lnTo>
                <a:lnTo>
                  <a:pt x="602361" y="0"/>
                </a:lnTo>
                <a:close/>
              </a:path>
              <a:path w="792479" h="190500">
                <a:moveTo>
                  <a:pt x="126" y="62102"/>
                </a:moveTo>
                <a:lnTo>
                  <a:pt x="0" y="125475"/>
                </a:lnTo>
                <a:lnTo>
                  <a:pt x="602106" y="126682"/>
                </a:lnTo>
                <a:lnTo>
                  <a:pt x="602234" y="63309"/>
                </a:lnTo>
                <a:lnTo>
                  <a:pt x="126" y="62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2570" y="4034155"/>
            <a:ext cx="951230" cy="959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String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3:</a:t>
            </a:r>
            <a:endParaRPr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b="1" spc="-5" dirty="0">
                <a:latin typeface="Arial"/>
                <a:cs typeface="Arial"/>
              </a:rPr>
              <a:t>String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4: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473" y="6556426"/>
            <a:ext cx="20116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STRI,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University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Hertfordshire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2386" y="6554825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81827"/>
              </p:ext>
            </p:extLst>
          </p:nvPr>
        </p:nvGraphicFramePr>
        <p:xfrm>
          <a:off x="6100830" y="2032130"/>
          <a:ext cx="3990975" cy="124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partner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x-position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6141" y="441705"/>
            <a:ext cx="158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i="1" spc="-10" dirty="0">
                <a:solidFill>
                  <a:srgbClr val="00AFEF"/>
                </a:solidFill>
              </a:rPr>
              <a:t>f(x)</a:t>
            </a:r>
            <a:r>
              <a:rPr sz="4000" i="1" spc="-4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=</a:t>
            </a:r>
            <a:r>
              <a:rPr sz="4000" i="1" spc="-4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x²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4492879" y="491997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60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30" dirty="0">
                <a:latin typeface="Calibri"/>
                <a:cs typeface="Calibri"/>
              </a:rPr>
              <a:t>c</a:t>
            </a:r>
            <a:r>
              <a:rPr sz="3600" spc="-5" dirty="0">
                <a:latin typeface="Calibri"/>
                <a:cs typeface="Calibri"/>
              </a:rPr>
              <a:t>om</a:t>
            </a:r>
            <a:r>
              <a:rPr sz="3600" spc="5" dirty="0">
                <a:latin typeface="Calibri"/>
                <a:cs typeface="Calibri"/>
              </a:rPr>
              <a:t>b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316473" y="6556426"/>
            <a:ext cx="20116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STRI,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University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Hertfordshire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92386" y="6554825"/>
            <a:ext cx="23177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78455" y="2211452"/>
            <a:ext cx="14160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010" indent="-321945">
              <a:spcBef>
                <a:spcPts val="105"/>
              </a:spcBef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800" spc="-10" dirty="0">
                <a:latin typeface="Calibri"/>
                <a:cs typeface="Calibri"/>
              </a:rPr>
              <a:t>bit-flip</a:t>
            </a:r>
            <a:r>
              <a:rPr sz="3500" spc="-10" dirty="0">
                <a:latin typeface="Calibri"/>
                <a:cs typeface="Calibri"/>
              </a:rPr>
              <a:t>: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6577" y="3398901"/>
            <a:ext cx="257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Offspring-String </a:t>
            </a:r>
            <a:r>
              <a:rPr sz="2400" spc="-5" dirty="0">
                <a:latin typeface="Calibri"/>
                <a:cs typeface="Calibri"/>
              </a:rPr>
              <a:t>1: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879" y="3398901"/>
            <a:ext cx="296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0111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(7)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0111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(23)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6578" y="4243196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111" y="4243196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10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01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(21)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01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(17)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6141" y="441705"/>
            <a:ext cx="158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i="1" spc="-10" dirty="0">
                <a:solidFill>
                  <a:srgbClr val="00AFEF"/>
                </a:solidFill>
              </a:rPr>
              <a:t>f(x)</a:t>
            </a:r>
            <a:r>
              <a:rPr sz="4000" i="1" spc="-4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=</a:t>
            </a:r>
            <a:r>
              <a:rPr sz="4000" i="1" spc="-40" dirty="0">
                <a:solidFill>
                  <a:srgbClr val="00AFEF"/>
                </a:solidFill>
              </a:rPr>
              <a:t> </a:t>
            </a:r>
            <a:r>
              <a:rPr sz="4000" i="1" spc="-5" dirty="0">
                <a:solidFill>
                  <a:srgbClr val="00AFEF"/>
                </a:solidFill>
              </a:rPr>
              <a:t>x²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4492879" y="491997"/>
            <a:ext cx="175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M</a:t>
            </a:r>
            <a:r>
              <a:rPr sz="3600" spc="10" dirty="0">
                <a:latin typeface="Calibri"/>
                <a:cs typeface="Calibri"/>
              </a:rPr>
              <a:t>u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089397" y="6465214"/>
            <a:ext cx="201168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STRI,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University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Hertfordshire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59941" y="420116"/>
            <a:ext cx="1737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i="1" spc="-5" dirty="0">
                <a:solidFill>
                  <a:srgbClr val="00AFEF"/>
                </a:solidFill>
                <a:latin typeface="Calibri"/>
                <a:cs typeface="Calibri"/>
              </a:rPr>
              <a:t>f(x)</a:t>
            </a:r>
            <a:r>
              <a:rPr sz="4400" i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400" i="1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sz="4400" i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4400" i="1" dirty="0">
                <a:solidFill>
                  <a:srgbClr val="00AFEF"/>
                </a:solidFill>
                <a:latin typeface="Calibri"/>
                <a:cs typeface="Calibri"/>
              </a:rPr>
              <a:t>x²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8996" y="420116"/>
            <a:ext cx="3502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Old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5" dirty="0"/>
              <a:t>Generation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23588"/>
              </p:ext>
            </p:extLst>
          </p:nvPr>
        </p:nvGraphicFramePr>
        <p:xfrm>
          <a:off x="2928938" y="2057400"/>
          <a:ext cx="6748462" cy="274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fitness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99">
                <a:tc>
                  <a:txBody>
                    <a:bodyPr/>
                    <a:lstStyle/>
                    <a:p>
                      <a:pPr marR="271780" algn="r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00110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9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59">
                <a:tc>
                  <a:txBody>
                    <a:bodyPr/>
                    <a:lstStyle/>
                    <a:p>
                      <a:pPr marR="271780" algn="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00011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699">
                <a:tc>
                  <a:txBody>
                    <a:bodyPr/>
                    <a:lstStyle/>
                    <a:p>
                      <a:pPr marR="271780" algn="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01010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359">
                <a:tc>
                  <a:txBody>
                    <a:bodyPr/>
                    <a:lstStyle/>
                    <a:p>
                      <a:pPr marR="271780" algn="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10101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40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441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marR="271780" algn="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spc="5" dirty="0">
                          <a:latin typeface="Times New Roman"/>
                          <a:cs typeface="Times New Roman"/>
                        </a:rPr>
                        <a:t>00001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390"/>
                        </a:lnSpc>
                        <a:spcBef>
                          <a:spcPts val="30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420116"/>
            <a:ext cx="63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11120" algn="l"/>
              </a:tabLst>
            </a:pPr>
            <a:r>
              <a:rPr i="1" spc="-5" dirty="0">
                <a:solidFill>
                  <a:srgbClr val="00AFEF"/>
                </a:solidFill>
              </a:rPr>
              <a:t>f(x)</a:t>
            </a:r>
            <a:r>
              <a:rPr i="1" spc="-1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i="1" spc="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x²	</a:t>
            </a:r>
            <a:r>
              <a:rPr spc="-5" dirty="0">
                <a:solidFill>
                  <a:srgbClr val="FF0000"/>
                </a:solidFill>
              </a:rPr>
              <a:t>New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15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4519"/>
            <a:ext cx="7703184" cy="16389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3695" marR="5080" indent="-341630">
              <a:lnSpc>
                <a:spcPts val="3050"/>
              </a:lnSpc>
              <a:spcBef>
                <a:spcPts val="265"/>
              </a:spcBef>
              <a:buFont typeface="Times New Roman"/>
              <a:buChar char="•"/>
              <a:tabLst>
                <a:tab pos="353695" algn="l"/>
                <a:tab pos="354330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individuals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population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replaced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offspring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generation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spcBef>
                <a:spcPts val="395"/>
              </a:spcBef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100" spc="-10" dirty="0">
                <a:latin typeface="Calibri"/>
                <a:cs typeface="Calibri"/>
              </a:rPr>
              <a:t>(generations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b="1" i="1" spc="-5" dirty="0">
                <a:solidFill>
                  <a:srgbClr val="FF0000"/>
                </a:solidFill>
                <a:latin typeface="Calibri"/>
                <a:cs typeface="Calibri"/>
              </a:rPr>
              <a:t>discrete</a:t>
            </a:r>
            <a:r>
              <a:rPr sz="2100" spc="-5" dirty="0">
                <a:latin typeface="Calibri"/>
                <a:cs typeface="Calibri"/>
              </a:rPr>
              <a:t>!)</a:t>
            </a:r>
            <a:endParaRPr sz="2100">
              <a:latin typeface="Calibri"/>
              <a:cs typeface="Calibri"/>
            </a:endParaRPr>
          </a:p>
          <a:p>
            <a:pPr marL="353695" indent="-341630">
              <a:spcBef>
                <a:spcPts val="400"/>
              </a:spcBef>
              <a:buClr>
                <a:srgbClr val="000000"/>
              </a:buClr>
              <a:buFont typeface="Times New Roman"/>
              <a:buChar char="•"/>
              <a:tabLst>
                <a:tab pos="353695" algn="l"/>
                <a:tab pos="354330" algn="l"/>
              </a:tabLst>
            </a:pPr>
            <a:r>
              <a:rPr sz="2600" b="1" spc="-5" dirty="0">
                <a:solidFill>
                  <a:srgbClr val="336666"/>
                </a:solidFill>
                <a:latin typeface="Calibri"/>
                <a:cs typeface="Calibri"/>
              </a:rPr>
              <a:t>New</a:t>
            </a:r>
            <a:r>
              <a:rPr sz="2600" b="1" spc="-35" dirty="0">
                <a:solidFill>
                  <a:srgbClr val="33666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36666"/>
                </a:solidFill>
                <a:latin typeface="Calibri"/>
                <a:cs typeface="Calibri"/>
              </a:rPr>
              <a:t>population</a:t>
            </a:r>
            <a:r>
              <a:rPr sz="2600" b="1" spc="20" dirty="0">
                <a:solidFill>
                  <a:srgbClr val="336666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36666"/>
                </a:solidFill>
                <a:latin typeface="Calibri"/>
                <a:cs typeface="Calibri"/>
              </a:rPr>
              <a:t>(Offspring)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03100"/>
              </p:ext>
            </p:extLst>
          </p:nvPr>
        </p:nvGraphicFramePr>
        <p:xfrm>
          <a:off x="3346581" y="3832356"/>
          <a:ext cx="5691503" cy="219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fitness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R="273685" algn="r">
                        <a:lnSpc>
                          <a:spcPts val="24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30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10111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4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400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529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R="273685" algn="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00010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63">
                <a:tc>
                  <a:txBody>
                    <a:bodyPr/>
                    <a:lstStyle/>
                    <a:p>
                      <a:pPr marR="273685" algn="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01101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95"/>
                        </a:lnSpc>
                        <a:spcBef>
                          <a:spcPts val="300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169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68">
                <a:tc>
                  <a:txBody>
                    <a:bodyPr/>
                    <a:lstStyle/>
                    <a:p>
                      <a:pPr marR="273685" algn="r">
                        <a:lnSpc>
                          <a:spcPts val="2395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5"/>
                        </a:lnSpc>
                        <a:spcBef>
                          <a:spcPts val="30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10010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395"/>
                        </a:lnSpc>
                        <a:spcBef>
                          <a:spcPts val="30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95"/>
                        </a:lnSpc>
                        <a:spcBef>
                          <a:spcPts val="30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324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R="273685" algn="r">
                        <a:lnSpc>
                          <a:spcPts val="2395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10001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95"/>
                        </a:lnSpc>
                        <a:spcBef>
                          <a:spcPts val="305"/>
                        </a:spcBef>
                      </a:pPr>
                      <a:r>
                        <a:rPr sz="2400" spc="5" dirty="0">
                          <a:latin typeface="Times New Roman"/>
                          <a:cs typeface="Times New Roman"/>
                        </a:rPr>
                        <a:t>289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378456" y="1785336"/>
            <a:ext cx="7778115" cy="40544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4010" indent="-321945">
              <a:spcBef>
                <a:spcPts val="700"/>
              </a:spcBef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800" spc="-25" dirty="0">
                <a:latin typeface="Calibri"/>
                <a:cs typeface="Calibri"/>
              </a:rPr>
              <a:t>Iterate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until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reached,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e.g.:</a:t>
            </a:r>
            <a:endParaRPr sz="2800">
              <a:latin typeface="Calibri"/>
              <a:cs typeface="Calibri"/>
            </a:endParaRPr>
          </a:p>
          <a:p>
            <a:pPr marL="767080" lvl="1" indent="-287020">
              <a:spcBef>
                <a:spcPts val="600"/>
              </a:spcBef>
              <a:buFont typeface="Arial MT"/>
              <a:buChar char="–"/>
              <a:tabLst>
                <a:tab pos="767715" algn="l"/>
              </a:tabLst>
            </a:pP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generations</a:t>
            </a:r>
            <a:endParaRPr sz="2800">
              <a:latin typeface="Calibri"/>
              <a:cs typeface="Calibri"/>
            </a:endParaRPr>
          </a:p>
          <a:p>
            <a:pPr marL="767080" lvl="1" indent="-287020">
              <a:spcBef>
                <a:spcPts val="615"/>
              </a:spcBef>
              <a:buFont typeface="Arial MT"/>
              <a:buChar char="–"/>
              <a:tabLst>
                <a:tab pos="767715" algn="l"/>
              </a:tabLst>
            </a:pPr>
            <a:r>
              <a:rPr sz="2800" spc="-15" dirty="0">
                <a:latin typeface="Calibri"/>
                <a:cs typeface="Calibri"/>
              </a:rPr>
              <a:t>Best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fitness</a:t>
            </a:r>
            <a:endParaRPr sz="2800">
              <a:latin typeface="Calibri"/>
              <a:cs typeface="Calibri"/>
            </a:endParaRPr>
          </a:p>
          <a:p>
            <a:pPr marL="767080" lvl="1" indent="-287020">
              <a:spcBef>
                <a:spcPts val="600"/>
              </a:spcBef>
              <a:buFont typeface="Arial MT"/>
              <a:buChar char="–"/>
              <a:tabLst>
                <a:tab pos="767715" algn="l"/>
              </a:tabLst>
            </a:pP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767080" lvl="1" indent="-287020">
              <a:spcBef>
                <a:spcPts val="615"/>
              </a:spcBef>
              <a:buFont typeface="Arial MT"/>
              <a:buChar char="–"/>
              <a:tabLst>
                <a:tab pos="767715" algn="l"/>
              </a:tabLst>
            </a:pP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improvements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generations</a:t>
            </a:r>
            <a:endParaRPr sz="2800">
              <a:latin typeface="Calibri"/>
              <a:cs typeface="Calibri"/>
            </a:endParaRPr>
          </a:p>
          <a:p>
            <a:pPr lvl="1">
              <a:spcBef>
                <a:spcPts val="45"/>
              </a:spcBef>
              <a:buFont typeface="Arial MT"/>
              <a:buChar char="–"/>
            </a:pPr>
            <a:endParaRPr sz="3700">
              <a:latin typeface="Calibri"/>
              <a:cs typeface="Calibri"/>
            </a:endParaRPr>
          </a:p>
          <a:p>
            <a:pPr marL="334010" indent="-321945"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sz="2800" spc="-15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generation:</a:t>
            </a:r>
            <a:endParaRPr sz="2800">
              <a:latin typeface="Calibri"/>
              <a:cs typeface="Calibri"/>
            </a:endParaRPr>
          </a:p>
          <a:p>
            <a:pPr marL="767080" lvl="1" indent="-287020">
              <a:spcBef>
                <a:spcPts val="610"/>
              </a:spcBef>
              <a:buFont typeface="Arial MT"/>
              <a:buChar char="–"/>
              <a:tabLst>
                <a:tab pos="767715" algn="l"/>
              </a:tabLst>
            </a:pPr>
            <a:r>
              <a:rPr sz="2800" spc="-15" dirty="0">
                <a:latin typeface="Calibri"/>
                <a:cs typeface="Calibri"/>
              </a:rPr>
              <a:t>Best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10111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(23)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fitness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529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420116"/>
            <a:ext cx="5959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11120" algn="l"/>
              </a:tabLst>
            </a:pPr>
            <a:r>
              <a:rPr i="1" spc="-5" dirty="0">
                <a:solidFill>
                  <a:srgbClr val="00AFEF"/>
                </a:solidFill>
              </a:rPr>
              <a:t>f(x)</a:t>
            </a:r>
            <a:r>
              <a:rPr i="1" spc="-1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=</a:t>
            </a:r>
            <a:r>
              <a:rPr i="1" spc="5" dirty="0">
                <a:solidFill>
                  <a:srgbClr val="00AFEF"/>
                </a:solidFill>
              </a:rPr>
              <a:t> </a:t>
            </a:r>
            <a:r>
              <a:rPr i="1" dirty="0">
                <a:solidFill>
                  <a:srgbClr val="00AFEF"/>
                </a:solidFill>
                <a:latin typeface="Calibri"/>
                <a:cs typeface="Calibri"/>
              </a:rPr>
              <a:t>x²	</a:t>
            </a:r>
            <a:r>
              <a:rPr dirty="0"/>
              <a:t>When</a:t>
            </a:r>
            <a:r>
              <a:rPr spc="-50" dirty="0"/>
              <a:t>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25" dirty="0"/>
              <a:t>stop?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50958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155826"/>
            <a:ext cx="7772400" cy="3025775"/>
          </a:xfrm>
          <a:custGeom>
            <a:avLst/>
            <a:gdLst/>
            <a:ahLst/>
            <a:cxnLst/>
            <a:rect l="l" t="t" r="r" b="b"/>
            <a:pathLst>
              <a:path w="7772400" h="3025775">
                <a:moveTo>
                  <a:pt x="0" y="3025775"/>
                </a:moveTo>
                <a:lnTo>
                  <a:pt x="7772400" y="3025775"/>
                </a:lnTo>
                <a:lnTo>
                  <a:pt x="7772400" y="0"/>
                </a:lnTo>
                <a:lnTo>
                  <a:pt x="0" y="0"/>
                </a:lnTo>
                <a:lnTo>
                  <a:pt x="0" y="3025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4739" y="2655266"/>
            <a:ext cx="75768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genetic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maintains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population</a:t>
            </a:r>
            <a:r>
              <a:rPr sz="3200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3200" spc="-7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candidate</a:t>
            </a: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solutions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problem</a:t>
            </a:r>
            <a:r>
              <a:rPr sz="32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hand, 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evolve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AFEF"/>
                </a:solidFill>
                <a:latin typeface="Calibri"/>
                <a:cs typeface="Calibri"/>
              </a:rPr>
              <a:t>iteratively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 applying</a:t>
            </a:r>
            <a:endParaRPr sz="3200">
              <a:latin typeface="Calibri"/>
              <a:cs typeface="Calibri"/>
            </a:endParaRPr>
          </a:p>
          <a:p>
            <a:pPr marL="12700"/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set</a:t>
            </a:r>
            <a:r>
              <a:rPr sz="32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00AFEF"/>
                </a:solidFill>
                <a:latin typeface="Calibri"/>
                <a:cs typeface="Calibri"/>
              </a:rPr>
              <a:t> stochastic</a:t>
            </a: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AFEF"/>
                </a:solidFill>
                <a:latin typeface="Calibri"/>
                <a:cs typeface="Calibri"/>
              </a:rPr>
              <a:t>operators.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40986" y="560019"/>
            <a:ext cx="2507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1801" y="461594"/>
            <a:ext cx="4707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An</a:t>
            </a:r>
            <a:r>
              <a:rPr spc="-25" dirty="0"/>
              <a:t> </a:t>
            </a:r>
            <a:r>
              <a:rPr spc="-20" dirty="0"/>
              <a:t>Abstract</a:t>
            </a:r>
            <a:r>
              <a:rPr spc="-25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3301" y="1377950"/>
            <a:ext cx="5216525" cy="1631950"/>
            <a:chOff x="2019300" y="1377950"/>
            <a:chExt cx="5216525" cy="1631950"/>
          </a:xfrm>
        </p:grpSpPr>
        <p:sp>
          <p:nvSpPr>
            <p:cNvPr id="4" name="object 4"/>
            <p:cNvSpPr/>
            <p:nvPr/>
          </p:nvSpPr>
          <p:spPr>
            <a:xfrm>
              <a:off x="2019300" y="1377949"/>
              <a:ext cx="5216525" cy="1631950"/>
            </a:xfrm>
            <a:custGeom>
              <a:avLst/>
              <a:gdLst/>
              <a:ahLst/>
              <a:cxnLst/>
              <a:rect l="l" t="t" r="r" b="b"/>
              <a:pathLst>
                <a:path w="5216525" h="163195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587500"/>
                  </a:lnTo>
                  <a:lnTo>
                    <a:pt x="44450" y="15875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5216525" h="1631950">
                  <a:moveTo>
                    <a:pt x="5216525" y="1593850"/>
                  </a:moveTo>
                  <a:lnTo>
                    <a:pt x="5203825" y="1587500"/>
                  </a:lnTo>
                  <a:lnTo>
                    <a:pt x="5140325" y="1555750"/>
                  </a:lnTo>
                  <a:lnTo>
                    <a:pt x="5140325" y="1587500"/>
                  </a:lnTo>
                  <a:lnTo>
                    <a:pt x="47625" y="1587500"/>
                  </a:lnTo>
                  <a:lnTo>
                    <a:pt x="47625" y="1600200"/>
                  </a:lnTo>
                  <a:lnTo>
                    <a:pt x="5140325" y="1600200"/>
                  </a:lnTo>
                  <a:lnTo>
                    <a:pt x="5140325" y="1631950"/>
                  </a:lnTo>
                  <a:lnTo>
                    <a:pt x="5203825" y="1600200"/>
                  </a:lnTo>
                  <a:lnTo>
                    <a:pt x="5216525" y="1593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400" y="1405001"/>
              <a:ext cx="5124450" cy="1490980"/>
            </a:xfrm>
            <a:custGeom>
              <a:avLst/>
              <a:gdLst/>
              <a:ahLst/>
              <a:cxnLst/>
              <a:rect l="l" t="t" r="r" b="b"/>
              <a:pathLst>
                <a:path w="5124450" h="1490980">
                  <a:moveTo>
                    <a:pt x="0" y="1261999"/>
                  </a:moveTo>
                  <a:lnTo>
                    <a:pt x="42799" y="1300099"/>
                  </a:lnTo>
                  <a:lnTo>
                    <a:pt x="79375" y="1300099"/>
                  </a:lnTo>
                  <a:lnTo>
                    <a:pt x="115824" y="1300099"/>
                  </a:lnTo>
                  <a:lnTo>
                    <a:pt x="153924" y="1300099"/>
                  </a:lnTo>
                  <a:lnTo>
                    <a:pt x="177800" y="1261999"/>
                  </a:lnTo>
                  <a:lnTo>
                    <a:pt x="203200" y="1225550"/>
                  </a:lnTo>
                  <a:lnTo>
                    <a:pt x="230124" y="1185799"/>
                  </a:lnTo>
                  <a:lnTo>
                    <a:pt x="266700" y="1123950"/>
                  </a:lnTo>
                  <a:lnTo>
                    <a:pt x="292100" y="1074674"/>
                  </a:lnTo>
                  <a:lnTo>
                    <a:pt x="315849" y="1038225"/>
                  </a:lnTo>
                  <a:lnTo>
                    <a:pt x="365125" y="998474"/>
                  </a:lnTo>
                  <a:lnTo>
                    <a:pt x="390525" y="962025"/>
                  </a:lnTo>
                  <a:lnTo>
                    <a:pt x="426974" y="936625"/>
                  </a:lnTo>
                  <a:lnTo>
                    <a:pt x="466725" y="912749"/>
                  </a:lnTo>
                  <a:lnTo>
                    <a:pt x="503174" y="887349"/>
                  </a:lnTo>
                  <a:lnTo>
                    <a:pt x="541274" y="887349"/>
                  </a:lnTo>
                  <a:lnTo>
                    <a:pt x="577850" y="887349"/>
                  </a:lnTo>
                  <a:lnTo>
                    <a:pt x="614299" y="887349"/>
                  </a:lnTo>
                  <a:lnTo>
                    <a:pt x="641350" y="925449"/>
                  </a:lnTo>
                  <a:lnTo>
                    <a:pt x="666750" y="962025"/>
                  </a:lnTo>
                  <a:lnTo>
                    <a:pt x="690499" y="998474"/>
                  </a:lnTo>
                  <a:lnTo>
                    <a:pt x="715899" y="1050925"/>
                  </a:lnTo>
                  <a:lnTo>
                    <a:pt x="739775" y="1087374"/>
                  </a:lnTo>
                  <a:lnTo>
                    <a:pt x="765175" y="1123950"/>
                  </a:lnTo>
                  <a:lnTo>
                    <a:pt x="792099" y="1162050"/>
                  </a:lnTo>
                  <a:lnTo>
                    <a:pt x="828675" y="1198499"/>
                  </a:lnTo>
                  <a:lnTo>
                    <a:pt x="865124" y="1225550"/>
                  </a:lnTo>
                  <a:lnTo>
                    <a:pt x="903224" y="1238250"/>
                  </a:lnTo>
                  <a:lnTo>
                    <a:pt x="939800" y="1238250"/>
                  </a:lnTo>
                  <a:lnTo>
                    <a:pt x="979424" y="1238250"/>
                  </a:lnTo>
                  <a:lnTo>
                    <a:pt x="1016000" y="1212850"/>
                  </a:lnTo>
                  <a:lnTo>
                    <a:pt x="1052449" y="1176274"/>
                  </a:lnTo>
                  <a:lnTo>
                    <a:pt x="1090549" y="1149350"/>
                  </a:lnTo>
                  <a:lnTo>
                    <a:pt x="1103249" y="1112774"/>
                  </a:lnTo>
                  <a:lnTo>
                    <a:pt x="1114425" y="1074674"/>
                  </a:lnTo>
                  <a:lnTo>
                    <a:pt x="1154049" y="1060450"/>
                  </a:lnTo>
                  <a:lnTo>
                    <a:pt x="1176274" y="1011174"/>
                  </a:lnTo>
                  <a:lnTo>
                    <a:pt x="1203325" y="974725"/>
                  </a:lnTo>
                  <a:lnTo>
                    <a:pt x="1239774" y="900049"/>
                  </a:lnTo>
                  <a:lnTo>
                    <a:pt x="1252474" y="863600"/>
                  </a:lnTo>
                  <a:lnTo>
                    <a:pt x="1277874" y="811149"/>
                  </a:lnTo>
                  <a:lnTo>
                    <a:pt x="1301750" y="738124"/>
                  </a:lnTo>
                  <a:lnTo>
                    <a:pt x="1327150" y="685800"/>
                  </a:lnTo>
                  <a:lnTo>
                    <a:pt x="1341374" y="649224"/>
                  </a:lnTo>
                  <a:lnTo>
                    <a:pt x="1354074" y="612775"/>
                  </a:lnTo>
                  <a:lnTo>
                    <a:pt x="1377950" y="561975"/>
                  </a:lnTo>
                  <a:lnTo>
                    <a:pt x="1377950" y="525399"/>
                  </a:lnTo>
                  <a:lnTo>
                    <a:pt x="1403350" y="476250"/>
                  </a:lnTo>
                  <a:lnTo>
                    <a:pt x="1416050" y="436499"/>
                  </a:lnTo>
                  <a:lnTo>
                    <a:pt x="1439799" y="387350"/>
                  </a:lnTo>
                  <a:lnTo>
                    <a:pt x="1452499" y="350774"/>
                  </a:lnTo>
                  <a:lnTo>
                    <a:pt x="1479550" y="301625"/>
                  </a:lnTo>
                  <a:lnTo>
                    <a:pt x="1501775" y="261874"/>
                  </a:lnTo>
                  <a:lnTo>
                    <a:pt x="1514475" y="225425"/>
                  </a:lnTo>
                  <a:lnTo>
                    <a:pt x="1550924" y="163449"/>
                  </a:lnTo>
                  <a:lnTo>
                    <a:pt x="1590675" y="114300"/>
                  </a:lnTo>
                  <a:lnTo>
                    <a:pt x="1627124" y="74549"/>
                  </a:lnTo>
                  <a:lnTo>
                    <a:pt x="1666875" y="50800"/>
                  </a:lnTo>
                  <a:lnTo>
                    <a:pt x="1703324" y="12700"/>
                  </a:lnTo>
                  <a:lnTo>
                    <a:pt x="1752600" y="0"/>
                  </a:lnTo>
                  <a:lnTo>
                    <a:pt x="1790700" y="0"/>
                  </a:lnTo>
                  <a:lnTo>
                    <a:pt x="1827149" y="0"/>
                  </a:lnTo>
                  <a:lnTo>
                    <a:pt x="1876425" y="0"/>
                  </a:lnTo>
                  <a:lnTo>
                    <a:pt x="1916049" y="25400"/>
                  </a:lnTo>
                  <a:lnTo>
                    <a:pt x="1952625" y="38100"/>
                  </a:lnTo>
                  <a:lnTo>
                    <a:pt x="2001774" y="74549"/>
                  </a:lnTo>
                  <a:lnTo>
                    <a:pt x="2027174" y="114300"/>
                  </a:lnTo>
                  <a:lnTo>
                    <a:pt x="2063750" y="163449"/>
                  </a:lnTo>
                  <a:lnTo>
                    <a:pt x="2090674" y="200025"/>
                  </a:lnTo>
                  <a:lnTo>
                    <a:pt x="2103501" y="238125"/>
                  </a:lnTo>
                  <a:lnTo>
                    <a:pt x="2114550" y="274574"/>
                  </a:lnTo>
                  <a:lnTo>
                    <a:pt x="2127250" y="311150"/>
                  </a:lnTo>
                  <a:lnTo>
                    <a:pt x="2152650" y="363474"/>
                  </a:lnTo>
                  <a:lnTo>
                    <a:pt x="2165350" y="400050"/>
                  </a:lnTo>
                  <a:lnTo>
                    <a:pt x="2189226" y="436499"/>
                  </a:lnTo>
                  <a:lnTo>
                    <a:pt x="2214626" y="476250"/>
                  </a:lnTo>
                  <a:lnTo>
                    <a:pt x="2228850" y="512699"/>
                  </a:lnTo>
                  <a:lnTo>
                    <a:pt x="2265426" y="512699"/>
                  </a:lnTo>
                  <a:lnTo>
                    <a:pt x="2314575" y="512699"/>
                  </a:lnTo>
                  <a:lnTo>
                    <a:pt x="2352675" y="498475"/>
                  </a:lnTo>
                  <a:lnTo>
                    <a:pt x="2389251" y="461899"/>
                  </a:lnTo>
                  <a:lnTo>
                    <a:pt x="2425700" y="425450"/>
                  </a:lnTo>
                  <a:lnTo>
                    <a:pt x="2465451" y="387350"/>
                  </a:lnTo>
                  <a:lnTo>
                    <a:pt x="2501900" y="374650"/>
                  </a:lnTo>
                  <a:lnTo>
                    <a:pt x="2540000" y="363474"/>
                  </a:lnTo>
                  <a:lnTo>
                    <a:pt x="2576576" y="363474"/>
                  </a:lnTo>
                  <a:lnTo>
                    <a:pt x="2613025" y="400050"/>
                  </a:lnTo>
                  <a:lnTo>
                    <a:pt x="2652776" y="449199"/>
                  </a:lnTo>
                  <a:lnTo>
                    <a:pt x="2676525" y="488950"/>
                  </a:lnTo>
                  <a:lnTo>
                    <a:pt x="2701925" y="525399"/>
                  </a:lnTo>
                  <a:lnTo>
                    <a:pt x="2714625" y="561975"/>
                  </a:lnTo>
                  <a:lnTo>
                    <a:pt x="2727325" y="612775"/>
                  </a:lnTo>
                  <a:lnTo>
                    <a:pt x="2738501" y="649224"/>
                  </a:lnTo>
                  <a:lnTo>
                    <a:pt x="2751201" y="685800"/>
                  </a:lnTo>
                  <a:lnTo>
                    <a:pt x="2763901" y="725424"/>
                  </a:lnTo>
                  <a:lnTo>
                    <a:pt x="2790825" y="774700"/>
                  </a:lnTo>
                  <a:lnTo>
                    <a:pt x="2800350" y="811149"/>
                  </a:lnTo>
                  <a:lnTo>
                    <a:pt x="2827401" y="863600"/>
                  </a:lnTo>
                  <a:lnTo>
                    <a:pt x="2840101" y="900049"/>
                  </a:lnTo>
                  <a:lnTo>
                    <a:pt x="2863850" y="936625"/>
                  </a:lnTo>
                  <a:lnTo>
                    <a:pt x="2889250" y="988949"/>
                  </a:lnTo>
                  <a:lnTo>
                    <a:pt x="2914650" y="1038225"/>
                  </a:lnTo>
                  <a:lnTo>
                    <a:pt x="2951226" y="1087374"/>
                  </a:lnTo>
                  <a:lnTo>
                    <a:pt x="2987675" y="1123950"/>
                  </a:lnTo>
                  <a:lnTo>
                    <a:pt x="3014726" y="1162050"/>
                  </a:lnTo>
                  <a:lnTo>
                    <a:pt x="3051175" y="1185799"/>
                  </a:lnTo>
                  <a:lnTo>
                    <a:pt x="3089275" y="1185799"/>
                  </a:lnTo>
                  <a:lnTo>
                    <a:pt x="3125851" y="1176274"/>
                  </a:lnTo>
                  <a:lnTo>
                    <a:pt x="3165475" y="1149350"/>
                  </a:lnTo>
                  <a:lnTo>
                    <a:pt x="3202051" y="1100074"/>
                  </a:lnTo>
                  <a:lnTo>
                    <a:pt x="3227451" y="1060450"/>
                  </a:lnTo>
                  <a:lnTo>
                    <a:pt x="3263900" y="1023874"/>
                  </a:lnTo>
                  <a:lnTo>
                    <a:pt x="3300476" y="974725"/>
                  </a:lnTo>
                  <a:lnTo>
                    <a:pt x="3300476" y="936625"/>
                  </a:lnTo>
                  <a:lnTo>
                    <a:pt x="3340100" y="925449"/>
                  </a:lnTo>
                  <a:lnTo>
                    <a:pt x="3352800" y="887349"/>
                  </a:lnTo>
                  <a:lnTo>
                    <a:pt x="3376676" y="836549"/>
                  </a:lnTo>
                  <a:lnTo>
                    <a:pt x="3389376" y="787400"/>
                  </a:lnTo>
                  <a:lnTo>
                    <a:pt x="3402076" y="738124"/>
                  </a:lnTo>
                  <a:lnTo>
                    <a:pt x="3414776" y="700024"/>
                  </a:lnTo>
                  <a:lnTo>
                    <a:pt x="3438525" y="663575"/>
                  </a:lnTo>
                  <a:lnTo>
                    <a:pt x="3451225" y="587375"/>
                  </a:lnTo>
                  <a:lnTo>
                    <a:pt x="3478276" y="538099"/>
                  </a:lnTo>
                  <a:lnTo>
                    <a:pt x="3487801" y="498475"/>
                  </a:lnTo>
                  <a:lnTo>
                    <a:pt x="3514725" y="449199"/>
                  </a:lnTo>
                  <a:lnTo>
                    <a:pt x="3540125" y="412750"/>
                  </a:lnTo>
                  <a:lnTo>
                    <a:pt x="3564001" y="374650"/>
                  </a:lnTo>
                  <a:lnTo>
                    <a:pt x="3602101" y="350774"/>
                  </a:lnTo>
                  <a:lnTo>
                    <a:pt x="3638550" y="350774"/>
                  </a:lnTo>
                  <a:lnTo>
                    <a:pt x="3687826" y="363474"/>
                  </a:lnTo>
                  <a:lnTo>
                    <a:pt x="3736975" y="387350"/>
                  </a:lnTo>
                  <a:lnTo>
                    <a:pt x="3776726" y="412750"/>
                  </a:lnTo>
                  <a:lnTo>
                    <a:pt x="3825875" y="449199"/>
                  </a:lnTo>
                  <a:lnTo>
                    <a:pt x="3852926" y="488950"/>
                  </a:lnTo>
                  <a:lnTo>
                    <a:pt x="3889375" y="512699"/>
                  </a:lnTo>
                  <a:lnTo>
                    <a:pt x="3925951" y="550799"/>
                  </a:lnTo>
                  <a:lnTo>
                    <a:pt x="3951351" y="587375"/>
                  </a:lnTo>
                  <a:lnTo>
                    <a:pt x="4000500" y="623824"/>
                  </a:lnTo>
                  <a:lnTo>
                    <a:pt x="4040251" y="685800"/>
                  </a:lnTo>
                  <a:lnTo>
                    <a:pt x="4076700" y="762000"/>
                  </a:lnTo>
                  <a:lnTo>
                    <a:pt x="4102100" y="801624"/>
                  </a:lnTo>
                  <a:lnTo>
                    <a:pt x="4125976" y="850900"/>
                  </a:lnTo>
                  <a:lnTo>
                    <a:pt x="4138676" y="887349"/>
                  </a:lnTo>
                  <a:lnTo>
                    <a:pt x="4151376" y="925449"/>
                  </a:lnTo>
                  <a:lnTo>
                    <a:pt x="4175125" y="974725"/>
                  </a:lnTo>
                  <a:lnTo>
                    <a:pt x="4200525" y="1023874"/>
                  </a:lnTo>
                  <a:lnTo>
                    <a:pt x="4227576" y="1074674"/>
                  </a:lnTo>
                  <a:lnTo>
                    <a:pt x="4249801" y="1112774"/>
                  </a:lnTo>
                  <a:lnTo>
                    <a:pt x="4289425" y="1149350"/>
                  </a:lnTo>
                  <a:lnTo>
                    <a:pt x="4300601" y="1185799"/>
                  </a:lnTo>
                  <a:lnTo>
                    <a:pt x="4338701" y="1198499"/>
                  </a:lnTo>
                  <a:lnTo>
                    <a:pt x="4375150" y="1198499"/>
                  </a:lnTo>
                  <a:lnTo>
                    <a:pt x="4387850" y="1162050"/>
                  </a:lnTo>
                  <a:lnTo>
                    <a:pt x="4414901" y="1123950"/>
                  </a:lnTo>
                  <a:lnTo>
                    <a:pt x="4437126" y="1087374"/>
                  </a:lnTo>
                  <a:lnTo>
                    <a:pt x="4464050" y="1050925"/>
                  </a:lnTo>
                  <a:lnTo>
                    <a:pt x="4500626" y="1011174"/>
                  </a:lnTo>
                  <a:lnTo>
                    <a:pt x="4538726" y="1011174"/>
                  </a:lnTo>
                  <a:lnTo>
                    <a:pt x="4575175" y="1011174"/>
                  </a:lnTo>
                  <a:lnTo>
                    <a:pt x="4625975" y="1023874"/>
                  </a:lnTo>
                  <a:lnTo>
                    <a:pt x="4675251" y="1050925"/>
                  </a:lnTo>
                  <a:lnTo>
                    <a:pt x="4713351" y="1100074"/>
                  </a:lnTo>
                  <a:lnTo>
                    <a:pt x="4762500" y="1149350"/>
                  </a:lnTo>
                  <a:lnTo>
                    <a:pt x="4776851" y="1185799"/>
                  </a:lnTo>
                  <a:lnTo>
                    <a:pt x="4799076" y="1225550"/>
                  </a:lnTo>
                  <a:lnTo>
                    <a:pt x="4838700" y="1247775"/>
                  </a:lnTo>
                  <a:lnTo>
                    <a:pt x="4875276" y="1300099"/>
                  </a:lnTo>
                  <a:lnTo>
                    <a:pt x="4924425" y="1349248"/>
                  </a:lnTo>
                  <a:lnTo>
                    <a:pt x="4949825" y="1400048"/>
                  </a:lnTo>
                  <a:lnTo>
                    <a:pt x="4986401" y="1425448"/>
                  </a:lnTo>
                  <a:lnTo>
                    <a:pt x="5013325" y="1462024"/>
                  </a:lnTo>
                  <a:lnTo>
                    <a:pt x="5049901" y="1474724"/>
                  </a:lnTo>
                  <a:lnTo>
                    <a:pt x="5088001" y="1474724"/>
                  </a:lnTo>
                  <a:lnTo>
                    <a:pt x="5124450" y="1474724"/>
                  </a:lnTo>
                  <a:lnTo>
                    <a:pt x="5105400" y="14905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6350" y="2109851"/>
              <a:ext cx="76200" cy="7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2286000"/>
              <a:ext cx="76200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200" y="2438400"/>
              <a:ext cx="228600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8950" y="1854200"/>
              <a:ext cx="76200" cy="76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0" y="1676400"/>
              <a:ext cx="76200" cy="76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4151" y="2097151"/>
              <a:ext cx="76200" cy="76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2250" y="2335275"/>
              <a:ext cx="76200" cy="76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4476" y="2138426"/>
              <a:ext cx="76200" cy="76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2600" y="2603500"/>
              <a:ext cx="7620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9225" y="2406650"/>
              <a:ext cx="76200" cy="76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75483" y="3088894"/>
            <a:ext cx="524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43300" y="3813176"/>
            <a:ext cx="5213350" cy="1635125"/>
            <a:chOff x="2019300" y="3813175"/>
            <a:chExt cx="5213350" cy="1635125"/>
          </a:xfrm>
        </p:grpSpPr>
        <p:sp>
          <p:nvSpPr>
            <p:cNvPr id="18" name="object 18"/>
            <p:cNvSpPr/>
            <p:nvPr/>
          </p:nvSpPr>
          <p:spPr>
            <a:xfrm>
              <a:off x="2019300" y="3816349"/>
              <a:ext cx="5213350" cy="1631950"/>
            </a:xfrm>
            <a:custGeom>
              <a:avLst/>
              <a:gdLst/>
              <a:ahLst/>
              <a:cxnLst/>
              <a:rect l="l" t="t" r="r" b="b"/>
              <a:pathLst>
                <a:path w="5213350" h="163195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587500"/>
                  </a:lnTo>
                  <a:lnTo>
                    <a:pt x="44450" y="15875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5213350" h="1631950">
                  <a:moveTo>
                    <a:pt x="5213350" y="1593850"/>
                  </a:moveTo>
                  <a:lnTo>
                    <a:pt x="5200650" y="1587500"/>
                  </a:lnTo>
                  <a:lnTo>
                    <a:pt x="5137150" y="1555750"/>
                  </a:lnTo>
                  <a:lnTo>
                    <a:pt x="5137150" y="1587500"/>
                  </a:lnTo>
                  <a:lnTo>
                    <a:pt x="44450" y="1587500"/>
                  </a:lnTo>
                  <a:lnTo>
                    <a:pt x="44450" y="1600200"/>
                  </a:lnTo>
                  <a:lnTo>
                    <a:pt x="5137150" y="1600200"/>
                  </a:lnTo>
                  <a:lnTo>
                    <a:pt x="5137150" y="1631950"/>
                  </a:lnTo>
                  <a:lnTo>
                    <a:pt x="5200650" y="1600200"/>
                  </a:lnTo>
                  <a:lnTo>
                    <a:pt x="5213350" y="1593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3843401"/>
              <a:ext cx="5124450" cy="1490980"/>
            </a:xfrm>
            <a:custGeom>
              <a:avLst/>
              <a:gdLst/>
              <a:ahLst/>
              <a:cxnLst/>
              <a:rect l="l" t="t" r="r" b="b"/>
              <a:pathLst>
                <a:path w="5124450" h="1490979">
                  <a:moveTo>
                    <a:pt x="0" y="1261999"/>
                  </a:moveTo>
                  <a:lnTo>
                    <a:pt x="42799" y="1300099"/>
                  </a:lnTo>
                  <a:lnTo>
                    <a:pt x="79375" y="1300099"/>
                  </a:lnTo>
                  <a:lnTo>
                    <a:pt x="115824" y="1300099"/>
                  </a:lnTo>
                  <a:lnTo>
                    <a:pt x="153924" y="1300099"/>
                  </a:lnTo>
                  <a:lnTo>
                    <a:pt x="177800" y="1261999"/>
                  </a:lnTo>
                  <a:lnTo>
                    <a:pt x="203200" y="1225423"/>
                  </a:lnTo>
                  <a:lnTo>
                    <a:pt x="230124" y="1185799"/>
                  </a:lnTo>
                  <a:lnTo>
                    <a:pt x="266700" y="1123823"/>
                  </a:lnTo>
                  <a:lnTo>
                    <a:pt x="292100" y="1074674"/>
                  </a:lnTo>
                  <a:lnTo>
                    <a:pt x="315849" y="1038098"/>
                  </a:lnTo>
                  <a:lnTo>
                    <a:pt x="365125" y="998474"/>
                  </a:lnTo>
                  <a:lnTo>
                    <a:pt x="390525" y="961898"/>
                  </a:lnTo>
                  <a:lnTo>
                    <a:pt x="426974" y="936498"/>
                  </a:lnTo>
                  <a:lnTo>
                    <a:pt x="466725" y="912749"/>
                  </a:lnTo>
                  <a:lnTo>
                    <a:pt x="503174" y="887349"/>
                  </a:lnTo>
                  <a:lnTo>
                    <a:pt x="541274" y="887349"/>
                  </a:lnTo>
                  <a:lnTo>
                    <a:pt x="577850" y="887349"/>
                  </a:lnTo>
                  <a:lnTo>
                    <a:pt x="614299" y="887349"/>
                  </a:lnTo>
                  <a:lnTo>
                    <a:pt x="641350" y="925449"/>
                  </a:lnTo>
                  <a:lnTo>
                    <a:pt x="666750" y="961898"/>
                  </a:lnTo>
                  <a:lnTo>
                    <a:pt x="690499" y="998474"/>
                  </a:lnTo>
                  <a:lnTo>
                    <a:pt x="715899" y="1050798"/>
                  </a:lnTo>
                  <a:lnTo>
                    <a:pt x="739775" y="1087374"/>
                  </a:lnTo>
                  <a:lnTo>
                    <a:pt x="765175" y="1123823"/>
                  </a:lnTo>
                  <a:lnTo>
                    <a:pt x="792099" y="1161923"/>
                  </a:lnTo>
                  <a:lnTo>
                    <a:pt x="828675" y="1198499"/>
                  </a:lnTo>
                  <a:lnTo>
                    <a:pt x="865124" y="1225423"/>
                  </a:lnTo>
                  <a:lnTo>
                    <a:pt x="903224" y="1238123"/>
                  </a:lnTo>
                  <a:lnTo>
                    <a:pt x="939800" y="1238123"/>
                  </a:lnTo>
                  <a:lnTo>
                    <a:pt x="979424" y="1238123"/>
                  </a:lnTo>
                  <a:lnTo>
                    <a:pt x="1016000" y="1212723"/>
                  </a:lnTo>
                  <a:lnTo>
                    <a:pt x="1052449" y="1176274"/>
                  </a:lnTo>
                  <a:lnTo>
                    <a:pt x="1090549" y="1149223"/>
                  </a:lnTo>
                  <a:lnTo>
                    <a:pt x="1103249" y="1112774"/>
                  </a:lnTo>
                  <a:lnTo>
                    <a:pt x="1114425" y="1074674"/>
                  </a:lnTo>
                  <a:lnTo>
                    <a:pt x="1154049" y="1060323"/>
                  </a:lnTo>
                  <a:lnTo>
                    <a:pt x="1176274" y="1011174"/>
                  </a:lnTo>
                  <a:lnTo>
                    <a:pt x="1203325" y="974598"/>
                  </a:lnTo>
                  <a:lnTo>
                    <a:pt x="1239774" y="900049"/>
                  </a:lnTo>
                  <a:lnTo>
                    <a:pt x="1252474" y="863473"/>
                  </a:lnTo>
                  <a:lnTo>
                    <a:pt x="1277874" y="811149"/>
                  </a:lnTo>
                  <a:lnTo>
                    <a:pt x="1301750" y="738124"/>
                  </a:lnTo>
                  <a:lnTo>
                    <a:pt x="1327150" y="685673"/>
                  </a:lnTo>
                  <a:lnTo>
                    <a:pt x="1341374" y="649224"/>
                  </a:lnTo>
                  <a:lnTo>
                    <a:pt x="1354074" y="612648"/>
                  </a:lnTo>
                  <a:lnTo>
                    <a:pt x="1377950" y="561848"/>
                  </a:lnTo>
                  <a:lnTo>
                    <a:pt x="1377950" y="525399"/>
                  </a:lnTo>
                  <a:lnTo>
                    <a:pt x="1403350" y="476123"/>
                  </a:lnTo>
                  <a:lnTo>
                    <a:pt x="1416050" y="436499"/>
                  </a:lnTo>
                  <a:lnTo>
                    <a:pt x="1439799" y="387223"/>
                  </a:lnTo>
                  <a:lnTo>
                    <a:pt x="1452499" y="350774"/>
                  </a:lnTo>
                  <a:lnTo>
                    <a:pt x="1479550" y="301498"/>
                  </a:lnTo>
                  <a:lnTo>
                    <a:pt x="1501775" y="261874"/>
                  </a:lnTo>
                  <a:lnTo>
                    <a:pt x="1514475" y="225298"/>
                  </a:lnTo>
                  <a:lnTo>
                    <a:pt x="1550924" y="163449"/>
                  </a:lnTo>
                  <a:lnTo>
                    <a:pt x="1590675" y="114173"/>
                  </a:lnTo>
                  <a:lnTo>
                    <a:pt x="1627124" y="74549"/>
                  </a:lnTo>
                  <a:lnTo>
                    <a:pt x="1666875" y="50800"/>
                  </a:lnTo>
                  <a:lnTo>
                    <a:pt x="1703324" y="12700"/>
                  </a:lnTo>
                  <a:lnTo>
                    <a:pt x="1752600" y="0"/>
                  </a:lnTo>
                  <a:lnTo>
                    <a:pt x="1790700" y="0"/>
                  </a:lnTo>
                  <a:lnTo>
                    <a:pt x="1827149" y="0"/>
                  </a:lnTo>
                  <a:lnTo>
                    <a:pt x="1876425" y="0"/>
                  </a:lnTo>
                  <a:lnTo>
                    <a:pt x="1916049" y="25400"/>
                  </a:lnTo>
                  <a:lnTo>
                    <a:pt x="1952625" y="38100"/>
                  </a:lnTo>
                  <a:lnTo>
                    <a:pt x="2001774" y="74549"/>
                  </a:lnTo>
                  <a:lnTo>
                    <a:pt x="2027174" y="114173"/>
                  </a:lnTo>
                  <a:lnTo>
                    <a:pt x="2063750" y="163449"/>
                  </a:lnTo>
                  <a:lnTo>
                    <a:pt x="2090674" y="199898"/>
                  </a:lnTo>
                  <a:lnTo>
                    <a:pt x="2103501" y="237998"/>
                  </a:lnTo>
                  <a:lnTo>
                    <a:pt x="2114550" y="274574"/>
                  </a:lnTo>
                  <a:lnTo>
                    <a:pt x="2127250" y="311023"/>
                  </a:lnTo>
                  <a:lnTo>
                    <a:pt x="2152650" y="363474"/>
                  </a:lnTo>
                  <a:lnTo>
                    <a:pt x="2165350" y="399923"/>
                  </a:lnTo>
                  <a:lnTo>
                    <a:pt x="2189226" y="436499"/>
                  </a:lnTo>
                  <a:lnTo>
                    <a:pt x="2214626" y="476123"/>
                  </a:lnTo>
                  <a:lnTo>
                    <a:pt x="2228850" y="512699"/>
                  </a:lnTo>
                  <a:lnTo>
                    <a:pt x="2265426" y="512699"/>
                  </a:lnTo>
                  <a:lnTo>
                    <a:pt x="2314575" y="512699"/>
                  </a:lnTo>
                  <a:lnTo>
                    <a:pt x="2352675" y="498348"/>
                  </a:lnTo>
                  <a:lnTo>
                    <a:pt x="2389251" y="461899"/>
                  </a:lnTo>
                  <a:lnTo>
                    <a:pt x="2425700" y="425323"/>
                  </a:lnTo>
                  <a:lnTo>
                    <a:pt x="2465451" y="387223"/>
                  </a:lnTo>
                  <a:lnTo>
                    <a:pt x="2501900" y="374523"/>
                  </a:lnTo>
                  <a:lnTo>
                    <a:pt x="2540000" y="363474"/>
                  </a:lnTo>
                  <a:lnTo>
                    <a:pt x="2576576" y="363474"/>
                  </a:lnTo>
                  <a:lnTo>
                    <a:pt x="2613025" y="399923"/>
                  </a:lnTo>
                  <a:lnTo>
                    <a:pt x="2652776" y="449199"/>
                  </a:lnTo>
                  <a:lnTo>
                    <a:pt x="2676525" y="488823"/>
                  </a:lnTo>
                  <a:lnTo>
                    <a:pt x="2701925" y="525399"/>
                  </a:lnTo>
                  <a:lnTo>
                    <a:pt x="2714625" y="561848"/>
                  </a:lnTo>
                  <a:lnTo>
                    <a:pt x="2727325" y="612648"/>
                  </a:lnTo>
                  <a:lnTo>
                    <a:pt x="2738501" y="649224"/>
                  </a:lnTo>
                  <a:lnTo>
                    <a:pt x="2751201" y="685673"/>
                  </a:lnTo>
                  <a:lnTo>
                    <a:pt x="2763901" y="725424"/>
                  </a:lnTo>
                  <a:lnTo>
                    <a:pt x="2790825" y="774573"/>
                  </a:lnTo>
                  <a:lnTo>
                    <a:pt x="2800350" y="811149"/>
                  </a:lnTo>
                  <a:lnTo>
                    <a:pt x="2827401" y="863473"/>
                  </a:lnTo>
                  <a:lnTo>
                    <a:pt x="2840101" y="900049"/>
                  </a:lnTo>
                  <a:lnTo>
                    <a:pt x="2863850" y="936498"/>
                  </a:lnTo>
                  <a:lnTo>
                    <a:pt x="2889250" y="988949"/>
                  </a:lnTo>
                  <a:lnTo>
                    <a:pt x="2914650" y="1038098"/>
                  </a:lnTo>
                  <a:lnTo>
                    <a:pt x="2951226" y="1087374"/>
                  </a:lnTo>
                  <a:lnTo>
                    <a:pt x="2987675" y="1123823"/>
                  </a:lnTo>
                  <a:lnTo>
                    <a:pt x="3014726" y="1161923"/>
                  </a:lnTo>
                  <a:lnTo>
                    <a:pt x="3051175" y="1185799"/>
                  </a:lnTo>
                  <a:lnTo>
                    <a:pt x="3089275" y="1185799"/>
                  </a:lnTo>
                  <a:lnTo>
                    <a:pt x="3125851" y="1176274"/>
                  </a:lnTo>
                  <a:lnTo>
                    <a:pt x="3165475" y="1149223"/>
                  </a:lnTo>
                  <a:lnTo>
                    <a:pt x="3202051" y="1100074"/>
                  </a:lnTo>
                  <a:lnTo>
                    <a:pt x="3227451" y="1060323"/>
                  </a:lnTo>
                  <a:lnTo>
                    <a:pt x="3263900" y="1023874"/>
                  </a:lnTo>
                  <a:lnTo>
                    <a:pt x="3300476" y="974598"/>
                  </a:lnTo>
                  <a:lnTo>
                    <a:pt x="3300476" y="936498"/>
                  </a:lnTo>
                  <a:lnTo>
                    <a:pt x="3340100" y="925449"/>
                  </a:lnTo>
                  <a:lnTo>
                    <a:pt x="3352800" y="887349"/>
                  </a:lnTo>
                  <a:lnTo>
                    <a:pt x="3376676" y="836549"/>
                  </a:lnTo>
                  <a:lnTo>
                    <a:pt x="3389376" y="787273"/>
                  </a:lnTo>
                  <a:lnTo>
                    <a:pt x="3402076" y="738124"/>
                  </a:lnTo>
                  <a:lnTo>
                    <a:pt x="3414776" y="700024"/>
                  </a:lnTo>
                  <a:lnTo>
                    <a:pt x="3438525" y="663448"/>
                  </a:lnTo>
                  <a:lnTo>
                    <a:pt x="3451225" y="587248"/>
                  </a:lnTo>
                  <a:lnTo>
                    <a:pt x="3478276" y="538099"/>
                  </a:lnTo>
                  <a:lnTo>
                    <a:pt x="3487801" y="498348"/>
                  </a:lnTo>
                  <a:lnTo>
                    <a:pt x="3514725" y="449199"/>
                  </a:lnTo>
                  <a:lnTo>
                    <a:pt x="3540125" y="412623"/>
                  </a:lnTo>
                  <a:lnTo>
                    <a:pt x="3564001" y="374523"/>
                  </a:lnTo>
                  <a:lnTo>
                    <a:pt x="3602101" y="350774"/>
                  </a:lnTo>
                  <a:lnTo>
                    <a:pt x="3638550" y="350774"/>
                  </a:lnTo>
                  <a:lnTo>
                    <a:pt x="3687826" y="363474"/>
                  </a:lnTo>
                  <a:lnTo>
                    <a:pt x="3736975" y="387223"/>
                  </a:lnTo>
                  <a:lnTo>
                    <a:pt x="3776726" y="412623"/>
                  </a:lnTo>
                  <a:lnTo>
                    <a:pt x="3825875" y="449199"/>
                  </a:lnTo>
                  <a:lnTo>
                    <a:pt x="3852926" y="488823"/>
                  </a:lnTo>
                  <a:lnTo>
                    <a:pt x="3889375" y="512699"/>
                  </a:lnTo>
                  <a:lnTo>
                    <a:pt x="3925951" y="550799"/>
                  </a:lnTo>
                  <a:lnTo>
                    <a:pt x="3951351" y="587248"/>
                  </a:lnTo>
                  <a:lnTo>
                    <a:pt x="4000500" y="623824"/>
                  </a:lnTo>
                  <a:lnTo>
                    <a:pt x="4040251" y="685673"/>
                  </a:lnTo>
                  <a:lnTo>
                    <a:pt x="4076700" y="761873"/>
                  </a:lnTo>
                  <a:lnTo>
                    <a:pt x="4102100" y="801624"/>
                  </a:lnTo>
                  <a:lnTo>
                    <a:pt x="4125976" y="850773"/>
                  </a:lnTo>
                  <a:lnTo>
                    <a:pt x="4138676" y="887349"/>
                  </a:lnTo>
                  <a:lnTo>
                    <a:pt x="4151376" y="925449"/>
                  </a:lnTo>
                  <a:lnTo>
                    <a:pt x="4175125" y="974598"/>
                  </a:lnTo>
                  <a:lnTo>
                    <a:pt x="4200525" y="1023874"/>
                  </a:lnTo>
                  <a:lnTo>
                    <a:pt x="4227576" y="1074674"/>
                  </a:lnTo>
                  <a:lnTo>
                    <a:pt x="4249801" y="1112774"/>
                  </a:lnTo>
                  <a:lnTo>
                    <a:pt x="4289425" y="1149223"/>
                  </a:lnTo>
                  <a:lnTo>
                    <a:pt x="4300601" y="1185799"/>
                  </a:lnTo>
                  <a:lnTo>
                    <a:pt x="4338701" y="1198499"/>
                  </a:lnTo>
                  <a:lnTo>
                    <a:pt x="4375150" y="1198499"/>
                  </a:lnTo>
                  <a:lnTo>
                    <a:pt x="4387850" y="1161923"/>
                  </a:lnTo>
                  <a:lnTo>
                    <a:pt x="4414901" y="1123823"/>
                  </a:lnTo>
                  <a:lnTo>
                    <a:pt x="4437126" y="1087374"/>
                  </a:lnTo>
                  <a:lnTo>
                    <a:pt x="4464050" y="1050798"/>
                  </a:lnTo>
                  <a:lnTo>
                    <a:pt x="4500626" y="1011174"/>
                  </a:lnTo>
                  <a:lnTo>
                    <a:pt x="4538726" y="1011174"/>
                  </a:lnTo>
                  <a:lnTo>
                    <a:pt x="4575175" y="1011174"/>
                  </a:lnTo>
                  <a:lnTo>
                    <a:pt x="4625975" y="1023874"/>
                  </a:lnTo>
                  <a:lnTo>
                    <a:pt x="4675251" y="1050798"/>
                  </a:lnTo>
                  <a:lnTo>
                    <a:pt x="4713351" y="1100074"/>
                  </a:lnTo>
                  <a:lnTo>
                    <a:pt x="4762500" y="1149223"/>
                  </a:lnTo>
                  <a:lnTo>
                    <a:pt x="4776851" y="1185799"/>
                  </a:lnTo>
                  <a:lnTo>
                    <a:pt x="4799076" y="1225423"/>
                  </a:lnTo>
                  <a:lnTo>
                    <a:pt x="4838700" y="1247648"/>
                  </a:lnTo>
                  <a:lnTo>
                    <a:pt x="4875276" y="1300099"/>
                  </a:lnTo>
                  <a:lnTo>
                    <a:pt x="4924425" y="1349248"/>
                  </a:lnTo>
                  <a:lnTo>
                    <a:pt x="4949825" y="1400175"/>
                  </a:lnTo>
                  <a:lnTo>
                    <a:pt x="4986401" y="1425575"/>
                  </a:lnTo>
                  <a:lnTo>
                    <a:pt x="5013325" y="1462024"/>
                  </a:lnTo>
                  <a:lnTo>
                    <a:pt x="5049901" y="1474724"/>
                  </a:lnTo>
                  <a:lnTo>
                    <a:pt x="5088001" y="1474724"/>
                  </a:lnTo>
                  <a:lnTo>
                    <a:pt x="5124450" y="1474724"/>
                  </a:lnTo>
                  <a:lnTo>
                    <a:pt x="5105400" y="14905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9151" y="4846574"/>
              <a:ext cx="76200" cy="76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0326" y="4337050"/>
              <a:ext cx="76200" cy="76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0301" y="4163949"/>
              <a:ext cx="76200" cy="76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4241800"/>
              <a:ext cx="76200" cy="76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826" y="4394200"/>
              <a:ext cx="76200" cy="76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175" y="4721225"/>
              <a:ext cx="76200" cy="76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5501" y="4113149"/>
              <a:ext cx="76200" cy="76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2075" y="3813175"/>
              <a:ext cx="76200" cy="76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2151" y="3892550"/>
              <a:ext cx="76200" cy="76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5275" y="3884676"/>
              <a:ext cx="76200" cy="760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1450" y="4095750"/>
              <a:ext cx="76200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6075" y="4776724"/>
              <a:ext cx="76200" cy="762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442461" y="5527650"/>
            <a:ext cx="5308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699" y="461900"/>
            <a:ext cx="6754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0" spc="-15" dirty="0"/>
              <a:t>Nature</a:t>
            </a:r>
            <a:r>
              <a:rPr sz="4400" b="0" spc="-20" dirty="0"/>
              <a:t> </a:t>
            </a:r>
            <a:r>
              <a:rPr sz="4400" b="0" spc="-30" dirty="0"/>
              <a:t>to</a:t>
            </a:r>
            <a:r>
              <a:rPr sz="4400" b="0" spc="-25" dirty="0"/>
              <a:t> </a:t>
            </a:r>
            <a:r>
              <a:rPr sz="4400" b="0" spc="-5" dirty="0"/>
              <a:t>Computer</a:t>
            </a:r>
            <a:r>
              <a:rPr sz="4400" b="0" spc="-40" dirty="0"/>
              <a:t> </a:t>
            </a:r>
            <a:r>
              <a:rPr sz="4400" b="0" dirty="0"/>
              <a:t>Mapping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900460" y="8613049"/>
            <a:ext cx="1312025" cy="4868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490" y="2115309"/>
            <a:ext cx="7845583" cy="377495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54323"/>
              </p:ext>
            </p:extLst>
          </p:nvPr>
        </p:nvGraphicFramePr>
        <p:xfrm>
          <a:off x="762000" y="1295400"/>
          <a:ext cx="9982199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4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 MT"/>
                          <a:cs typeface="Arial MT"/>
                        </a:rPr>
                        <a:t>Nature</a:t>
                      </a:r>
                      <a:endParaRPr sz="2400" b="1" dirty="0">
                        <a:latin typeface="Arial MT"/>
                        <a:cs typeface="Arial MT"/>
                      </a:endParaRPr>
                    </a:p>
                  </a:txBody>
                  <a:tcPr marL="0" marR="0" marT="387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 MT"/>
                          <a:cs typeface="Arial MT"/>
                        </a:rPr>
                        <a:t>Computer</a:t>
                      </a:r>
                      <a:endParaRPr sz="2400" b="1" dirty="0">
                        <a:latin typeface="Arial MT"/>
                        <a:cs typeface="Arial MT"/>
                      </a:endParaRPr>
                    </a:p>
                  </a:txBody>
                  <a:tcPr marL="0" marR="0" marT="387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992">
                <a:tc>
                  <a:txBody>
                    <a:bodyPr/>
                    <a:lstStyle/>
                    <a:p>
                      <a:pPr marL="91440" marR="1515745">
                        <a:lnSpc>
                          <a:spcPts val="259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vir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nm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nt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Population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Individual</a:t>
                      </a:r>
                      <a:endParaRPr sz="2400" dirty="0">
                        <a:solidFill>
                          <a:schemeClr val="accent2"/>
                        </a:solidFill>
                        <a:latin typeface="Arial MT"/>
                        <a:cs typeface="Arial MT"/>
                      </a:endParaRPr>
                    </a:p>
                    <a:p>
                      <a:pPr marL="91440" marR="372745">
                        <a:lnSpc>
                          <a:spcPts val="259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Fitness/Survival</a:t>
                      </a:r>
                      <a:r>
                        <a:rPr sz="2400" spc="-25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Degree </a:t>
                      </a:r>
                      <a:r>
                        <a:rPr sz="2400" spc="-484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Chromosome</a:t>
                      </a:r>
                      <a:endParaRPr sz="2400" dirty="0">
                        <a:solidFill>
                          <a:schemeClr val="accent4"/>
                        </a:solidFill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91440" marR="1440180">
                        <a:lnSpc>
                          <a:spcPct val="120000"/>
                        </a:lnSpc>
                      </a:pPr>
                      <a:r>
                        <a:rPr sz="2400" spc="-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Gene </a:t>
                      </a:r>
                      <a:endParaRPr lang="en-US" sz="2400" spc="-5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MT"/>
                        <a:cs typeface="Arial MT"/>
                      </a:endParaRPr>
                    </a:p>
                    <a:p>
                      <a:pPr marL="91440" marR="1440180">
                        <a:lnSpc>
                          <a:spcPct val="120000"/>
                        </a:lnSpc>
                      </a:pPr>
                      <a:r>
                        <a:rPr sz="240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2400" spc="-1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40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pr</a:t>
                      </a:r>
                      <a:r>
                        <a:rPr sz="2400" spc="-1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240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2400" spc="-1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2400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ction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Evolution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04390">
                        <a:lnSpc>
                          <a:spcPts val="259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Problem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 optimized.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sz="2400" spc="-1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2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candidate</a:t>
                      </a:r>
                      <a:r>
                        <a:rPr sz="2400" spc="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00B0F0"/>
                          </a:solidFill>
                          <a:latin typeface="Arial MT"/>
                          <a:cs typeface="Arial MT"/>
                        </a:rPr>
                        <a:t>solutions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  <a:p>
                      <a:pPr marL="92075" marR="1049655">
                        <a:lnSpc>
                          <a:spcPts val="259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2400" spc="-20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candidate</a:t>
                      </a:r>
                      <a:r>
                        <a:rPr sz="2400" spc="20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solution</a:t>
                      </a:r>
                      <a:r>
                        <a:rPr sz="2400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 to</a:t>
                      </a:r>
                      <a:r>
                        <a:rPr sz="2400" spc="-5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 a problem. </a:t>
                      </a:r>
                      <a:r>
                        <a:rPr sz="2400" spc="-484" dirty="0">
                          <a:solidFill>
                            <a:schemeClr val="accent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sz="2400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 of </a:t>
                      </a:r>
                      <a:r>
                        <a:rPr sz="2400" spc="-5" dirty="0">
                          <a:solidFill>
                            <a:srgbClr val="0070C0"/>
                          </a:solidFill>
                          <a:latin typeface="Arial MT"/>
                          <a:cs typeface="Arial MT"/>
                        </a:rPr>
                        <a:t>a solution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Encoding</a:t>
                      </a:r>
                      <a:r>
                        <a:rPr sz="2400" spc="10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20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a Solution</a:t>
                      </a:r>
                      <a:r>
                        <a:rPr sz="2400" spc="5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400" spc="-15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another </a:t>
                      </a:r>
                      <a:r>
                        <a:rPr sz="2400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format</a:t>
                      </a:r>
                    </a:p>
                    <a:p>
                      <a:pPr marL="3130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i="1" spc="-5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(For</a:t>
                      </a:r>
                      <a:r>
                        <a:rPr sz="2000" i="1" spc="30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example,</a:t>
                      </a:r>
                      <a:r>
                        <a:rPr sz="2000" i="1" spc="10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bit string,</a:t>
                      </a:r>
                      <a:r>
                        <a:rPr sz="2000" i="1" spc="10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floating point</a:t>
                      </a:r>
                      <a:r>
                        <a:rPr sz="2000" i="1" dirty="0">
                          <a:solidFill>
                            <a:schemeClr val="accent4"/>
                          </a:solidFill>
                          <a:latin typeface="Arial"/>
                          <a:cs typeface="Arial"/>
                        </a:rPr>
                        <a:t> array)</a:t>
                      </a:r>
                      <a:r>
                        <a:rPr sz="2400" dirty="0">
                          <a:solidFill>
                            <a:schemeClr val="accent4"/>
                          </a:solidFill>
                          <a:latin typeface="Arial MT"/>
                          <a:cs typeface="Arial MT"/>
                        </a:rPr>
                        <a:t>.</a:t>
                      </a:r>
                    </a:p>
                    <a:p>
                      <a:pPr marL="92075" marR="1875789">
                        <a:lnSpc>
                          <a:spcPct val="120000"/>
                        </a:lnSpc>
                      </a:pPr>
                      <a:r>
                        <a:rPr sz="2400" spc="-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Part</a:t>
                      </a:r>
                      <a:r>
                        <a:rPr sz="2400" spc="-1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2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400" spc="-2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encoded</a:t>
                      </a:r>
                      <a:r>
                        <a:rPr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solution.</a:t>
                      </a:r>
                      <a:endParaRPr lang="en-US" sz="2400" spc="-5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MT"/>
                        <a:cs typeface="Arial MT"/>
                      </a:endParaRPr>
                    </a:p>
                    <a:p>
                      <a:pPr marL="92075" marR="1875789">
                        <a:lnSpc>
                          <a:spcPct val="120000"/>
                        </a:lnSpc>
                      </a:pPr>
                      <a:r>
                        <a:rPr sz="2400" spc="-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solidFill>
                            <a:srgbClr val="339933"/>
                          </a:solidFill>
                          <a:latin typeface="Arial MT"/>
                          <a:cs typeface="Arial MT"/>
                        </a:rPr>
                        <a:t>Crossover</a:t>
                      </a:r>
                      <a:endParaRPr sz="2400" dirty="0">
                        <a:solidFill>
                          <a:srgbClr val="339933"/>
                        </a:solidFill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Mutation(s)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happen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individual(s)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277" y="461594"/>
            <a:ext cx="4709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Components</a:t>
            </a:r>
            <a:r>
              <a:rPr spc="-6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GA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345305" cy="29841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spcBef>
                <a:spcPts val="870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solve,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Encoding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Initialization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procedure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Evaluation </a:t>
            </a:r>
            <a:r>
              <a:rPr sz="3200" spc="-5" dirty="0"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Selection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parents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572" y="2295271"/>
            <a:ext cx="2569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gene,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chromosome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9545" y="2880486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(creation)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4621" y="3465653"/>
            <a:ext cx="1778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-35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vironme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7670" y="4051172"/>
            <a:ext cx="1806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(reproduction)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0" y="4437419"/>
            <a:ext cx="346456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Genetic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Parameter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settings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1891" y="4636466"/>
            <a:ext cx="3289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(recombination,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mutation)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1326" y="5221985"/>
            <a:ext cx="216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(practice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and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706" y="461594"/>
            <a:ext cx="785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0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45" dirty="0"/>
              <a:t>Very</a:t>
            </a:r>
            <a:r>
              <a:rPr spc="-20" dirty="0"/>
              <a:t> </a:t>
            </a:r>
            <a:r>
              <a:rPr spc="-5" dirty="0"/>
              <a:t>Simple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1768412"/>
            <a:ext cx="9065259" cy="5607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20" dirty="0">
                <a:latin typeface="Calibri"/>
                <a:cs typeface="Calibri"/>
              </a:rPr>
              <a:t>Generate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bit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string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decimal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number</a:t>
            </a:r>
            <a:r>
              <a:rPr sz="3600" spc="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31.</a:t>
            </a:r>
          </a:p>
          <a:p>
            <a:pPr marL="355600" indent="-342900"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25" dirty="0">
                <a:latin typeface="Calibri"/>
                <a:cs typeface="Calibri"/>
              </a:rPr>
              <a:t>Traditional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Technique:</a:t>
            </a:r>
            <a:endParaRPr sz="3600" dirty="0">
              <a:latin typeface="Calibri"/>
              <a:cs typeface="Calibri"/>
            </a:endParaRPr>
          </a:p>
          <a:p>
            <a:pPr marL="469900">
              <a:lnSpc>
                <a:spcPts val="3110"/>
              </a:lnSpc>
              <a:spcBef>
                <a:spcPts val="15"/>
              </a:spcBef>
            </a:pPr>
            <a:r>
              <a:rPr sz="3200" dirty="0">
                <a:latin typeface="Arial MT"/>
                <a:cs typeface="Arial MT"/>
              </a:rPr>
              <a:t>–</a:t>
            </a:r>
            <a:r>
              <a:rPr sz="3200" spc="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Calibri"/>
                <a:cs typeface="Calibri"/>
              </a:rPr>
              <a:t>Start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00000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till</a:t>
            </a:r>
            <a:r>
              <a:rPr sz="3200" spc="-5" dirty="0">
                <a:latin typeface="Calibri"/>
                <a:cs typeface="Calibri"/>
              </a:rPr>
              <a:t> reaching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11111</a:t>
            </a:r>
          </a:p>
          <a:p>
            <a:pPr marL="355600" indent="-342900">
              <a:lnSpc>
                <a:spcPts val="3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GA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Steps:</a:t>
            </a:r>
            <a:endParaRPr sz="3600" dirty="0">
              <a:latin typeface="Calibri"/>
              <a:cs typeface="Calibri"/>
            </a:endParaRPr>
          </a:p>
          <a:p>
            <a:pPr marL="984885" marR="414655" lvl="1" indent="-515620">
              <a:lnSpc>
                <a:spcPct val="80000"/>
              </a:lnSpc>
              <a:spcBef>
                <a:spcPts val="64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200" dirty="0">
                <a:latin typeface="Calibri"/>
                <a:cs typeface="Calibri"/>
              </a:rPr>
              <a:t>Build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initial</a:t>
            </a:r>
            <a:r>
              <a:rPr sz="3200" spc="-5" dirty="0">
                <a:latin typeface="Calibri"/>
                <a:cs typeface="Calibri"/>
              </a:rPr>
              <a:t> population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random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individuals </a:t>
            </a:r>
            <a:r>
              <a:rPr sz="3200" spc="-5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(chromosomes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initial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solutions)</a:t>
            </a:r>
            <a:endParaRPr sz="3200" dirty="0">
              <a:latin typeface="Calibri"/>
              <a:cs typeface="Calibri"/>
            </a:endParaRPr>
          </a:p>
          <a:p>
            <a:pPr marL="984885" lvl="1" indent="-515620">
              <a:buAutoNum type="arabicPeriod"/>
              <a:tabLst>
                <a:tab pos="984885" algn="l"/>
                <a:tab pos="985519" algn="l"/>
              </a:tabLst>
            </a:pPr>
            <a:r>
              <a:rPr sz="3200" spc="-20" dirty="0">
                <a:latin typeface="Calibri"/>
                <a:cs typeface="Calibri"/>
              </a:rPr>
              <a:t>Evaluate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fitness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individuals</a:t>
            </a:r>
          </a:p>
          <a:p>
            <a:pPr marL="984885" lvl="1" indent="-515620">
              <a:spcBef>
                <a:spcPts val="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3200" spc="-5" dirty="0">
                <a:latin typeface="Calibri"/>
                <a:cs typeface="Calibri"/>
              </a:rPr>
              <a:t>Select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endParaRPr sz="3200" dirty="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Apply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Crossover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Mutation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ts val="311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3200" dirty="0">
                <a:latin typeface="Calibri"/>
                <a:cs typeface="Calibri"/>
              </a:rPr>
              <a:t>Build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next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generation</a:t>
            </a:r>
            <a:endParaRPr sz="3200" dirty="0">
              <a:latin typeface="Calibri"/>
              <a:cs typeface="Calibri"/>
            </a:endParaRPr>
          </a:p>
          <a:p>
            <a:pPr marL="984885" lvl="1" indent="-515620">
              <a:buAutoNum type="arabicPeriod"/>
              <a:tabLst>
                <a:tab pos="984885" algn="l"/>
                <a:tab pos="985519" algn="l"/>
              </a:tabLst>
            </a:pPr>
            <a:r>
              <a:rPr sz="3200" dirty="0">
                <a:latin typeface="Calibri"/>
                <a:cs typeface="Calibri"/>
              </a:rPr>
              <a:t>Go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step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1840" y="1609167"/>
            <a:ext cx="784860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000" spc="-5" dirty="0">
                <a:latin typeface="Calibri"/>
                <a:cs typeface="Calibri"/>
              </a:rPr>
              <a:t>Build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initial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population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random</a:t>
            </a:r>
            <a:r>
              <a:rPr sz="30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individuals</a:t>
            </a:r>
            <a:endParaRPr sz="3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3450">
              <a:latin typeface="Calibri"/>
              <a:cs typeface="Calibri"/>
            </a:endParaRPr>
          </a:p>
          <a:p>
            <a:pPr marL="290195" algn="ctr">
              <a:tabLst>
                <a:tab pos="2442845" algn="l"/>
                <a:tab pos="4580255" algn="l"/>
                <a:tab pos="671068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03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  <a:p>
            <a:pPr marL="299085" algn="ctr">
              <a:spcBef>
                <a:spcPts val="765"/>
              </a:spcBef>
              <a:tabLst>
                <a:tab pos="2417445" algn="l"/>
                <a:tab pos="4536440" algn="l"/>
                <a:tab pos="6654800" algn="l"/>
              </a:tabLst>
            </a:pPr>
            <a:r>
              <a:rPr sz="2800" spc="-5" dirty="0">
                <a:latin typeface="Calibri"/>
                <a:cs typeface="Calibri"/>
              </a:rPr>
              <a:t>00100	10100	01011	</a:t>
            </a: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059940" y="4503877"/>
            <a:ext cx="2524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Generation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9140" y="1607642"/>
            <a:ext cx="5646420" cy="2679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2900"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3200" spc="-25" dirty="0">
                <a:latin typeface="Calibri"/>
                <a:cs typeface="Calibri"/>
              </a:rPr>
              <a:t>Evaluate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fitness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individuals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250">
              <a:latin typeface="Calibri"/>
              <a:cs typeface="Calibri"/>
            </a:endParaRPr>
          </a:p>
          <a:p>
            <a:pPr marL="383540" algn="ctr">
              <a:tabLst>
                <a:tab pos="2540000" algn="l"/>
                <a:tab pos="467741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  <a:p>
            <a:pPr marL="407670" algn="ctr">
              <a:spcBef>
                <a:spcPts val="765"/>
              </a:spcBef>
              <a:tabLst>
                <a:tab pos="2526030" algn="l"/>
                <a:tab pos="4645025" algn="l"/>
              </a:tabLst>
            </a:pPr>
            <a:r>
              <a:rPr sz="2800" spc="-5" dirty="0">
                <a:latin typeface="Calibri"/>
                <a:cs typeface="Calibri"/>
              </a:rPr>
              <a:t>00100	10100	</a:t>
            </a:r>
            <a:r>
              <a:rPr sz="2800" spc="-10" dirty="0"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673100">
              <a:tabLst>
                <a:tab pos="2829560" algn="l"/>
                <a:tab pos="4966970" algn="l"/>
              </a:tabLst>
            </a:pPr>
            <a:r>
              <a:rPr sz="2400" dirty="0">
                <a:latin typeface="Calibri"/>
                <a:cs typeface="Calibri"/>
              </a:rPr>
              <a:t>4	</a:t>
            </a:r>
            <a:r>
              <a:rPr sz="2400" spc="-5" dirty="0">
                <a:latin typeface="Calibri"/>
                <a:cs typeface="Calibri"/>
              </a:rPr>
              <a:t>20	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4089" y="38957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4757165"/>
            <a:ext cx="750697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Fitness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calculated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decimal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461594"/>
            <a:ext cx="4907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>
                <a:latin typeface="Calibri"/>
                <a:cs typeface="Calibri"/>
              </a:rPr>
              <a:t>1:</a:t>
            </a:r>
            <a:r>
              <a:rPr b="1" spc="-25" dirty="0"/>
              <a:t> </a:t>
            </a:r>
            <a:r>
              <a:rPr dirty="0"/>
              <a:t>GA</a:t>
            </a:r>
            <a:r>
              <a:rPr spc="-10" dirty="0"/>
              <a:t> </a:t>
            </a:r>
            <a:r>
              <a:rPr spc="-15" dirty="0"/>
              <a:t>Step</a:t>
            </a:r>
            <a:r>
              <a:rPr spc="-2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45081"/>
            <a:ext cx="7588884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Select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individuals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crossover</a:t>
            </a:r>
            <a:r>
              <a:rPr sz="28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455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5265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2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3904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10100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1279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2646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640" y="3124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11259" y="306636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834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0788" y="2603119"/>
            <a:ext cx="47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297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5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4089" y="389572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0247" y="3783293"/>
            <a:ext cx="7036434" cy="164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spcBef>
                <a:spcPts val="100"/>
              </a:spcBef>
              <a:tabLst>
                <a:tab pos="2774950" algn="l"/>
                <a:tab pos="4912360" algn="l"/>
              </a:tabLst>
            </a:pPr>
            <a:r>
              <a:rPr sz="2400" dirty="0">
                <a:latin typeface="Calibri"/>
                <a:cs typeface="Calibri"/>
              </a:rPr>
              <a:t>4	</a:t>
            </a:r>
            <a:r>
              <a:rPr sz="2400" spc="-5" dirty="0">
                <a:latin typeface="Calibri"/>
                <a:cs typeface="Calibri"/>
              </a:rPr>
              <a:t>20	11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1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Individual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good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fitness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crossover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43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mutation.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5090" y="2976449"/>
            <a:ext cx="518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1720</Words>
  <Application>Microsoft Office PowerPoint</Application>
  <PresentationFormat>Custom</PresentationFormat>
  <Paragraphs>651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MT</vt:lpstr>
      <vt:lpstr>Calibri</vt:lpstr>
      <vt:lpstr>Times New Roman</vt:lpstr>
      <vt:lpstr>Wingdings</vt:lpstr>
      <vt:lpstr>Office Theme</vt:lpstr>
      <vt:lpstr>Lecture 2: Genetic Algorithms  Introduction</vt:lpstr>
      <vt:lpstr>Working Mechanism Of GAs</vt:lpstr>
      <vt:lpstr>Simple Genetic Algorithm</vt:lpstr>
      <vt:lpstr>Nature to Computer Mapping</vt:lpstr>
      <vt:lpstr>Components of a GA</vt:lpstr>
      <vt:lpstr>Example 1: A Very Simple Example</vt:lpstr>
      <vt:lpstr>Example 1: GA Step 1</vt:lpstr>
      <vt:lpstr>Example 1: GA Step 2</vt:lpstr>
      <vt:lpstr>Example 1: GA Step 3</vt:lpstr>
      <vt:lpstr>Example 1: GA Step 3</vt:lpstr>
      <vt:lpstr>Example 1: GA Step 3</vt:lpstr>
      <vt:lpstr>Example 1: GA Step 3 – Trial 1</vt:lpstr>
      <vt:lpstr>Example 1: GA Step 3 – Trial 1</vt:lpstr>
      <vt:lpstr>Example 1: GA Step 3 – Trial 2</vt:lpstr>
      <vt:lpstr>Example 1: GA Step 3 – Trial 2</vt:lpstr>
      <vt:lpstr>Example 1: GA Step 3 – Trial 2</vt:lpstr>
      <vt:lpstr>Example 1: GA Step 3 – Trial 2</vt:lpstr>
      <vt:lpstr>Does it really cost one iteration?</vt:lpstr>
      <vt:lpstr>Example 1: GA Step 3 – Trial 4</vt:lpstr>
      <vt:lpstr>Example 1: GA Step 3 – Trial 4</vt:lpstr>
      <vt:lpstr>Example 1: GA Step 4</vt:lpstr>
      <vt:lpstr>Example 1: GA Step 4</vt:lpstr>
      <vt:lpstr>How do you encode a solution?</vt:lpstr>
      <vt:lpstr>Example 2: f(x) = x²</vt:lpstr>
      <vt:lpstr>Initial Random Population</vt:lpstr>
      <vt:lpstr>f(x) = x²</vt:lpstr>
      <vt:lpstr>f(x) = x²</vt:lpstr>
      <vt:lpstr>f(x) = x²</vt:lpstr>
      <vt:lpstr>f(x) = x²</vt:lpstr>
      <vt:lpstr>f(x) = x²</vt:lpstr>
      <vt:lpstr>f(x) = x²</vt:lpstr>
      <vt:lpstr>Old Generation</vt:lpstr>
      <vt:lpstr>f(x) = x² New Generation</vt:lpstr>
      <vt:lpstr>f(x) = x² When to stop?</vt:lpstr>
      <vt:lpstr>Conclusion</vt:lpstr>
      <vt:lpstr>An Abstract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4</cp:revision>
  <dcterms:created xsi:type="dcterms:W3CDTF">2022-10-11T20:42:37Z</dcterms:created>
  <dcterms:modified xsi:type="dcterms:W3CDTF">2022-10-13T06:36:41Z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2022-10-11T00:00:00Z</vt:filetime>
  </property>
</Properties>
</file>