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2FDCCB-2D24-4DEF-BBB5-78EAAF12999B}" v="15" dt="2023-05-15T17:29:24.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vulnerable-website.com/status?message=%3cscript%3ealert(1)%3c/scrip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normal-website.com/example/example.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foo.exampl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testapp.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F443-EE2E-335C-4573-2D316ACE033E}"/>
              </a:ext>
            </a:extLst>
          </p:cNvPr>
          <p:cNvSpPr>
            <a:spLocks noGrp="1"/>
          </p:cNvSpPr>
          <p:nvPr>
            <p:ph type="ctrTitle"/>
          </p:nvPr>
        </p:nvSpPr>
        <p:spPr/>
        <p:txBody>
          <a:bodyPr/>
          <a:lstStyle/>
          <a:p>
            <a:r>
              <a:rPr lang="en-US" dirty="0"/>
              <a:t>Software Engineering &amp; secure Coding</a:t>
            </a:r>
          </a:p>
        </p:txBody>
      </p:sp>
      <p:sp>
        <p:nvSpPr>
          <p:cNvPr id="3" name="Subtitle 2">
            <a:extLst>
              <a:ext uri="{FF2B5EF4-FFF2-40B4-BE49-F238E27FC236}">
                <a16:creationId xmlns:a16="http://schemas.microsoft.com/office/drawing/2014/main" id="{E513215A-377B-FDB8-0F56-4A34F0379C3F}"/>
              </a:ext>
            </a:extLst>
          </p:cNvPr>
          <p:cNvSpPr>
            <a:spLocks noGrp="1"/>
          </p:cNvSpPr>
          <p:nvPr>
            <p:ph type="subTitle" idx="1"/>
          </p:nvPr>
        </p:nvSpPr>
        <p:spPr/>
        <p:txBody>
          <a:bodyPr/>
          <a:lstStyle/>
          <a:p>
            <a:r>
              <a:rPr lang="en-US" dirty="0"/>
              <a:t>Injection attacks detection &amp; prevention</a:t>
            </a:r>
          </a:p>
        </p:txBody>
      </p:sp>
    </p:spTree>
    <p:extLst>
      <p:ext uri="{BB962C8B-B14F-4D97-AF65-F5344CB8AC3E}">
        <p14:creationId xmlns:p14="http://schemas.microsoft.com/office/powerpoint/2010/main" val="379997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AB06F-26F5-8604-C7C3-6BB5346162E8}"/>
              </a:ext>
            </a:extLst>
          </p:cNvPr>
          <p:cNvSpPr>
            <a:spLocks noGrp="1"/>
          </p:cNvSpPr>
          <p:nvPr>
            <p:ph idx="1"/>
          </p:nvPr>
        </p:nvSpPr>
        <p:spPr>
          <a:xfrm>
            <a:off x="1622729" y="1789683"/>
            <a:ext cx="8946541" cy="3849116"/>
          </a:xfrm>
        </p:spPr>
        <p:txBody>
          <a:bodyPr/>
          <a:lstStyle/>
          <a:p>
            <a:pPr marL="0" indent="0">
              <a:buNone/>
            </a:pPr>
            <a:r>
              <a:rPr lang="en-US" dirty="0"/>
              <a:t>The same concept is used for breaking authentication mechanisms</a:t>
            </a:r>
          </a:p>
          <a:p>
            <a:pPr marL="0" indent="0">
              <a:buNone/>
            </a:pPr>
            <a:r>
              <a:rPr lang="en-US" dirty="0"/>
              <a:t>look, if we put our username and password in any web app to login </a:t>
            </a:r>
          </a:p>
          <a:p>
            <a:pPr marL="0" indent="0">
              <a:buNone/>
            </a:pPr>
            <a:r>
              <a:rPr lang="en-US" dirty="0"/>
              <a:t>Sometimes our submitted data reflected in SQL query for query database and make validation if these data is exist or not.</a:t>
            </a:r>
          </a:p>
          <a:p>
            <a:pPr marL="0" indent="0">
              <a:buNone/>
            </a:pPr>
            <a:r>
              <a:rPr lang="en-US" dirty="0"/>
              <a:t>Due this we can  manipulate this query and authenticate without knowing the password or username</a:t>
            </a:r>
          </a:p>
          <a:p>
            <a:pPr marL="0" indent="0" algn="ctr">
              <a:buNone/>
            </a:pPr>
            <a:r>
              <a:rPr lang="en-US" dirty="0"/>
              <a:t>SELECT * WHERE username=</a:t>
            </a:r>
            <a:r>
              <a:rPr lang="en-US" dirty="0" err="1"/>
              <a:t>ahmed</a:t>
            </a:r>
            <a:r>
              <a:rPr lang="en-US" dirty="0"/>
              <a:t> AND password=123456</a:t>
            </a:r>
          </a:p>
          <a:p>
            <a:pPr marL="0" indent="0">
              <a:buNone/>
            </a:pPr>
            <a:r>
              <a:rPr lang="en-US" dirty="0"/>
              <a:t>The same concept we can manipulate this query If any protection layer is not applied</a:t>
            </a:r>
          </a:p>
        </p:txBody>
      </p:sp>
    </p:spTree>
    <p:extLst>
      <p:ext uri="{BB962C8B-B14F-4D97-AF65-F5344CB8AC3E}">
        <p14:creationId xmlns:p14="http://schemas.microsoft.com/office/powerpoint/2010/main" val="395866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A3E62-29FE-82F3-8723-D58551639986}"/>
              </a:ext>
            </a:extLst>
          </p:cNvPr>
          <p:cNvSpPr>
            <a:spLocks noGrp="1"/>
          </p:cNvSpPr>
          <p:nvPr>
            <p:ph idx="1"/>
          </p:nvPr>
        </p:nvSpPr>
        <p:spPr>
          <a:xfrm>
            <a:off x="1622729" y="2294150"/>
            <a:ext cx="8946541" cy="2269700"/>
          </a:xfrm>
        </p:spPr>
        <p:txBody>
          <a:bodyPr/>
          <a:lstStyle/>
          <a:p>
            <a:pPr marL="0" indent="0" algn="ctr">
              <a:buNone/>
            </a:pPr>
            <a:r>
              <a:rPr lang="en-US" dirty="0"/>
              <a:t>SELECT * WHERE username=</a:t>
            </a:r>
            <a:r>
              <a:rPr lang="en-US" dirty="0" err="1"/>
              <a:t>ahmed</a:t>
            </a:r>
            <a:r>
              <a:rPr lang="en-US" dirty="0"/>
              <a:t> AND password=123456</a:t>
            </a:r>
          </a:p>
          <a:p>
            <a:pPr marL="0" indent="0" algn="ctr">
              <a:buNone/>
            </a:pPr>
            <a:r>
              <a:rPr lang="en-US" dirty="0"/>
              <a:t>SELECT * WHERE username=</a:t>
            </a:r>
            <a:r>
              <a:rPr lang="en-US" dirty="0" err="1"/>
              <a:t>ahmed</a:t>
            </a:r>
            <a:r>
              <a:rPr lang="en-US" dirty="0"/>
              <a:t>-- </a:t>
            </a:r>
            <a:r>
              <a:rPr lang="en-US" dirty="0">
                <a:solidFill>
                  <a:srgbClr val="FF0000"/>
                </a:solidFill>
              </a:rPr>
              <a:t>AND password=123456</a:t>
            </a:r>
          </a:p>
          <a:p>
            <a:pPr marL="0" indent="0">
              <a:buNone/>
            </a:pPr>
            <a:r>
              <a:rPr lang="en-US" dirty="0"/>
              <a:t>By using -- we commented the red section in the query and by that we able to authenticate without knowing the password.</a:t>
            </a:r>
          </a:p>
          <a:p>
            <a:pPr marL="0" indent="0">
              <a:buNone/>
            </a:pPr>
            <a:endParaRPr lang="en-US" dirty="0"/>
          </a:p>
        </p:txBody>
      </p:sp>
    </p:spTree>
    <p:extLst>
      <p:ext uri="{BB962C8B-B14F-4D97-AF65-F5344CB8AC3E}">
        <p14:creationId xmlns:p14="http://schemas.microsoft.com/office/powerpoint/2010/main" val="2466064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6885-C348-8858-72BC-74D7301379AD}"/>
              </a:ext>
            </a:extLst>
          </p:cNvPr>
          <p:cNvSpPr>
            <a:spLocks noGrp="1"/>
          </p:cNvSpPr>
          <p:nvPr>
            <p:ph type="title"/>
          </p:nvPr>
        </p:nvSpPr>
        <p:spPr/>
        <p:txBody>
          <a:bodyPr/>
          <a:lstStyle/>
          <a:p>
            <a:r>
              <a:rPr lang="en-US" dirty="0"/>
              <a:t>Mitigation of SQL injection</a:t>
            </a:r>
          </a:p>
        </p:txBody>
      </p:sp>
      <p:sp>
        <p:nvSpPr>
          <p:cNvPr id="3" name="Content Placeholder 2">
            <a:extLst>
              <a:ext uri="{FF2B5EF4-FFF2-40B4-BE49-F238E27FC236}">
                <a16:creationId xmlns:a16="http://schemas.microsoft.com/office/drawing/2014/main" id="{3000B3AF-B93D-44C8-3839-90ACA764154C}"/>
              </a:ext>
            </a:extLst>
          </p:cNvPr>
          <p:cNvSpPr>
            <a:spLocks noGrp="1"/>
          </p:cNvSpPr>
          <p:nvPr>
            <p:ph idx="1"/>
          </p:nvPr>
        </p:nvSpPr>
        <p:spPr>
          <a:xfrm>
            <a:off x="1622729" y="2873598"/>
            <a:ext cx="8946541" cy="2131155"/>
          </a:xfrm>
        </p:spPr>
        <p:txBody>
          <a:bodyPr/>
          <a:lstStyle/>
          <a:p>
            <a:pPr marL="0" indent="0">
              <a:buNone/>
            </a:pPr>
            <a:r>
              <a:rPr lang="en-US" dirty="0"/>
              <a:t>We can mitigate SQL injection attacks by using more techniques</a:t>
            </a:r>
          </a:p>
          <a:p>
            <a:pPr marL="0" indent="0">
              <a:buNone/>
            </a:pPr>
            <a:r>
              <a:rPr lang="en-US" dirty="0"/>
              <a:t>	using </a:t>
            </a:r>
            <a:r>
              <a:rPr lang="en-US" dirty="0" err="1"/>
              <a:t>mysqli_real_escape_sctring</a:t>
            </a:r>
            <a:r>
              <a:rPr lang="en-US" dirty="0"/>
              <a:t>() PHP function to escaping any ‘</a:t>
            </a:r>
          </a:p>
          <a:p>
            <a:pPr marL="0" indent="0">
              <a:buNone/>
            </a:pPr>
            <a:r>
              <a:rPr lang="en-US" dirty="0"/>
              <a:t>	using </a:t>
            </a:r>
            <a:r>
              <a:rPr lang="en-US" dirty="0" err="1"/>
              <a:t>str_replace</a:t>
            </a:r>
            <a:r>
              <a:rPr lang="en-US" dirty="0"/>
              <a:t>() PHP function for data sanitization</a:t>
            </a:r>
          </a:p>
          <a:p>
            <a:pPr marL="0" indent="0">
              <a:buNone/>
            </a:pPr>
            <a:r>
              <a:rPr lang="en-US" dirty="0"/>
              <a:t>	using Prepared statements </a:t>
            </a:r>
          </a:p>
        </p:txBody>
      </p:sp>
    </p:spTree>
    <p:extLst>
      <p:ext uri="{BB962C8B-B14F-4D97-AF65-F5344CB8AC3E}">
        <p14:creationId xmlns:p14="http://schemas.microsoft.com/office/powerpoint/2010/main" val="171207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316B-A27D-8492-95CF-B388EC3676CB}"/>
              </a:ext>
            </a:extLst>
          </p:cNvPr>
          <p:cNvSpPr>
            <a:spLocks noGrp="1"/>
          </p:cNvSpPr>
          <p:nvPr>
            <p:ph type="title"/>
          </p:nvPr>
        </p:nvSpPr>
        <p:spPr/>
        <p:txBody>
          <a:bodyPr/>
          <a:lstStyle/>
          <a:p>
            <a:r>
              <a:rPr lang="en-US" dirty="0"/>
              <a:t>XSS</a:t>
            </a:r>
          </a:p>
        </p:txBody>
      </p:sp>
      <p:sp>
        <p:nvSpPr>
          <p:cNvPr id="3" name="Content Placeholder 2">
            <a:extLst>
              <a:ext uri="{FF2B5EF4-FFF2-40B4-BE49-F238E27FC236}">
                <a16:creationId xmlns:a16="http://schemas.microsoft.com/office/drawing/2014/main" id="{43894316-A8A2-86AA-94CF-4D7BD896C815}"/>
              </a:ext>
            </a:extLst>
          </p:cNvPr>
          <p:cNvSpPr>
            <a:spLocks noGrp="1"/>
          </p:cNvSpPr>
          <p:nvPr>
            <p:ph idx="1"/>
          </p:nvPr>
        </p:nvSpPr>
        <p:spPr/>
        <p:txBody>
          <a:bodyPr/>
          <a:lstStyle/>
          <a:p>
            <a:pPr marL="0" indent="0">
              <a:buNone/>
            </a:pPr>
            <a:r>
              <a:rPr lang="en-US" dirty="0"/>
              <a:t>XSS is a web security vulnerability that allows an attacker to compromise the interactions that users have with a vulnerable application. </a:t>
            </a:r>
          </a:p>
          <a:p>
            <a:pPr marL="0" indent="0">
              <a:buNone/>
            </a:pPr>
            <a:r>
              <a:rPr lang="en-US" dirty="0"/>
              <a:t>It allows an attacker to circumvent the same origin policy, which is designed to segregate different websites from each other. Cross-site scripting vulnerabilities normally allow an attacker to masquerade as a victim user, to carry out any actions that the user is able to perform, and to access any of the user's data. </a:t>
            </a:r>
          </a:p>
          <a:p>
            <a:pPr marL="0" indent="0">
              <a:buNone/>
            </a:pPr>
            <a:r>
              <a:rPr lang="en-US" dirty="0"/>
              <a:t>If the victim user has privileged access within the application, then the attacker might be able to gain full control over all of the application's functionality and data.</a:t>
            </a:r>
          </a:p>
        </p:txBody>
      </p:sp>
    </p:spTree>
    <p:extLst>
      <p:ext uri="{BB962C8B-B14F-4D97-AF65-F5344CB8AC3E}">
        <p14:creationId xmlns:p14="http://schemas.microsoft.com/office/powerpoint/2010/main" val="3243092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D0AB12-62BE-093D-AB6E-1B6493D1A1AA}"/>
              </a:ext>
            </a:extLst>
          </p:cNvPr>
          <p:cNvSpPr>
            <a:spLocks noGrp="1"/>
          </p:cNvSpPr>
          <p:nvPr>
            <p:ph idx="1"/>
          </p:nvPr>
        </p:nvSpPr>
        <p:spPr>
          <a:xfrm>
            <a:off x="1622729" y="1774604"/>
            <a:ext cx="8946541" cy="3308791"/>
          </a:xfrm>
        </p:spPr>
        <p:txBody>
          <a:bodyPr/>
          <a:lstStyle/>
          <a:p>
            <a:pPr marL="0" indent="0">
              <a:buNone/>
            </a:pPr>
            <a:r>
              <a:rPr lang="en-US" dirty="0"/>
              <a:t>Cross-site scripting works by manipulating a vulnerable web site so that it returns malicious JavaScript to users. When the malicious code executes inside a victim's browser, the attacker can fully compromise their interaction with the application.</a:t>
            </a:r>
          </a:p>
          <a:p>
            <a:pPr marL="0" indent="0">
              <a:buNone/>
            </a:pPr>
            <a:r>
              <a:rPr lang="en-US" dirty="0"/>
              <a:t>You can confirm most kinds of XSS vulnerability by injecting a payload that causes your own browser to execute some arbitrary JavaScript. It's long been common practice to use the alert() function for this purpose because it's short, harmless, and pretty hard to miss when it's successfully called</a:t>
            </a:r>
          </a:p>
        </p:txBody>
      </p:sp>
    </p:spTree>
    <p:extLst>
      <p:ext uri="{BB962C8B-B14F-4D97-AF65-F5344CB8AC3E}">
        <p14:creationId xmlns:p14="http://schemas.microsoft.com/office/powerpoint/2010/main" val="1362107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020B-285E-5CF4-C155-EE088951004D}"/>
              </a:ext>
            </a:extLst>
          </p:cNvPr>
          <p:cNvSpPr>
            <a:spLocks noGrp="1"/>
          </p:cNvSpPr>
          <p:nvPr>
            <p:ph type="title"/>
          </p:nvPr>
        </p:nvSpPr>
        <p:spPr/>
        <p:txBody>
          <a:bodyPr/>
          <a:lstStyle/>
          <a:p>
            <a:r>
              <a:rPr lang="en-US" dirty="0"/>
              <a:t>Types of XSS attacks</a:t>
            </a:r>
          </a:p>
        </p:txBody>
      </p:sp>
      <p:sp>
        <p:nvSpPr>
          <p:cNvPr id="3" name="Content Placeholder 2">
            <a:extLst>
              <a:ext uri="{FF2B5EF4-FFF2-40B4-BE49-F238E27FC236}">
                <a16:creationId xmlns:a16="http://schemas.microsoft.com/office/drawing/2014/main" id="{93261717-2D36-7F64-C067-1AD364546871}"/>
              </a:ext>
            </a:extLst>
          </p:cNvPr>
          <p:cNvSpPr>
            <a:spLocks noGrp="1"/>
          </p:cNvSpPr>
          <p:nvPr>
            <p:ph idx="1"/>
          </p:nvPr>
        </p:nvSpPr>
        <p:spPr/>
        <p:txBody>
          <a:bodyPr/>
          <a:lstStyle/>
          <a:p>
            <a:pPr marL="0" indent="0">
              <a:buNone/>
            </a:pPr>
            <a:r>
              <a:rPr lang="en-US" dirty="0"/>
              <a:t>There are three main types of XSS attacks. These are:</a:t>
            </a:r>
          </a:p>
          <a:p>
            <a:pPr marL="0" indent="0">
              <a:buNone/>
            </a:pPr>
            <a:endParaRPr lang="en-US" dirty="0"/>
          </a:p>
          <a:p>
            <a:pPr lvl="1"/>
            <a:r>
              <a:rPr lang="en-US" dirty="0"/>
              <a:t>Reflected XSS, where the malicious script comes from the current HTTP request.</a:t>
            </a:r>
          </a:p>
          <a:p>
            <a:pPr lvl="1"/>
            <a:r>
              <a:rPr lang="en-US" dirty="0"/>
              <a:t>Stored XSS, where the malicious script comes from the website's database.</a:t>
            </a:r>
          </a:p>
          <a:p>
            <a:pPr lvl="1"/>
            <a:r>
              <a:rPr lang="en-US" dirty="0"/>
              <a:t>DOM-based XSS, where the vulnerability exists in client-side code rather than server-side code.</a:t>
            </a:r>
          </a:p>
        </p:txBody>
      </p:sp>
    </p:spTree>
    <p:extLst>
      <p:ext uri="{BB962C8B-B14F-4D97-AF65-F5344CB8AC3E}">
        <p14:creationId xmlns:p14="http://schemas.microsoft.com/office/powerpoint/2010/main" val="374465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4B383-1171-5748-56F2-0B2D4A18C2F5}"/>
              </a:ext>
            </a:extLst>
          </p:cNvPr>
          <p:cNvSpPr>
            <a:spLocks noGrp="1"/>
          </p:cNvSpPr>
          <p:nvPr>
            <p:ph idx="1"/>
          </p:nvPr>
        </p:nvSpPr>
        <p:spPr>
          <a:xfrm>
            <a:off x="770803" y="1263209"/>
            <a:ext cx="9523124" cy="4888209"/>
          </a:xfrm>
        </p:spPr>
        <p:txBody>
          <a:bodyPr>
            <a:normAutofit fontScale="92500" lnSpcReduction="20000"/>
          </a:bodyPr>
          <a:lstStyle/>
          <a:p>
            <a:pPr marL="0" indent="0">
              <a:buNone/>
            </a:pPr>
            <a:r>
              <a:rPr lang="en-US" dirty="0"/>
              <a:t>Reflected XSS is the simplest variety of cross-site scripting. It arises when an application receives data in an HTTP request and includes that data within the immediate response in an unsafe way.</a:t>
            </a:r>
          </a:p>
          <a:p>
            <a:pPr marL="0" indent="0">
              <a:buNone/>
            </a:pPr>
            <a:r>
              <a:rPr lang="en-US" dirty="0"/>
              <a:t>Here is a simple example of a reflected XSS vulnerability:</a:t>
            </a:r>
          </a:p>
          <a:p>
            <a:pPr marL="0" indent="0">
              <a:buNone/>
            </a:pPr>
            <a:r>
              <a:rPr lang="en-US" dirty="0">
                <a:solidFill>
                  <a:srgbClr val="FFFF00"/>
                </a:solidFill>
                <a:hlinkClick r:id="rId2"/>
              </a:rPr>
              <a:t>https://vulnerable-website.com/status?message=&lt;script&gt;alert(1)&lt;/script</a:t>
            </a:r>
            <a:r>
              <a:rPr lang="en-US" dirty="0">
                <a:solidFill>
                  <a:srgbClr val="00B0F0"/>
                </a:solidFill>
              </a:rPr>
              <a:t>&gt;</a:t>
            </a:r>
          </a:p>
          <a:p>
            <a:pPr marL="0" indent="0">
              <a:buNone/>
            </a:pPr>
            <a:endParaRPr lang="en-US" dirty="0">
              <a:solidFill>
                <a:srgbClr val="FFFF00"/>
              </a:solidFill>
            </a:endParaRPr>
          </a:p>
          <a:p>
            <a:pPr marL="0" indent="0">
              <a:buNone/>
            </a:pPr>
            <a:r>
              <a:rPr lang="en-US" dirty="0"/>
              <a:t>Stored XSS (also known as persistent or second-order XSS) arises when an application receives data from an untrusted source and includes that data within its later HTTP responses in an unsafe way.</a:t>
            </a:r>
          </a:p>
          <a:p>
            <a:pPr marL="0" indent="0">
              <a:buNone/>
            </a:pPr>
            <a:r>
              <a:rPr lang="en-US" dirty="0"/>
              <a:t>The data in question might be submitted to the application via HTTP requests; for example, comments on a blog post, user nicknames in a chat room, or contact details on a customer order. In other cases, the data might arrive from other untrusted sources; for example, a webmail application displaying messages received over SMTP, a marketing application displaying social media posts, or a network monitoring application displaying packet data from network traffic.</a:t>
            </a:r>
          </a:p>
        </p:txBody>
      </p:sp>
    </p:spTree>
    <p:extLst>
      <p:ext uri="{BB962C8B-B14F-4D97-AF65-F5344CB8AC3E}">
        <p14:creationId xmlns:p14="http://schemas.microsoft.com/office/powerpoint/2010/main" val="464490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C0B0E-04E7-C6F9-7DFC-7268ADEF4185}"/>
              </a:ext>
            </a:extLst>
          </p:cNvPr>
          <p:cNvSpPr>
            <a:spLocks noGrp="1"/>
          </p:cNvSpPr>
          <p:nvPr>
            <p:ph idx="1"/>
          </p:nvPr>
        </p:nvSpPr>
        <p:spPr>
          <a:xfrm>
            <a:off x="1172585" y="458423"/>
            <a:ext cx="8946541" cy="5900813"/>
          </a:xfrm>
        </p:spPr>
        <p:txBody>
          <a:bodyPr/>
          <a:lstStyle/>
          <a:p>
            <a:pPr marL="0" indent="0">
              <a:buNone/>
            </a:pPr>
            <a:r>
              <a:rPr lang="en-US" dirty="0"/>
              <a:t>DOM-based XSS (also known as DOM XSS) arises when an application contains some client-side JavaScript that processes data from an untrusted source in an unsafe way, usually by writing the data back to the DOM.</a:t>
            </a:r>
          </a:p>
          <a:p>
            <a:pPr marL="0" indent="0">
              <a:buNone/>
            </a:pPr>
            <a:r>
              <a:rPr lang="en-US" dirty="0"/>
              <a:t>In the following example, an application uses some JavaScript to read the value from an input field and write that value to an element within the HTML:</a:t>
            </a:r>
          </a:p>
          <a:p>
            <a:pPr marL="0" indent="0">
              <a:buNone/>
            </a:pPr>
            <a:r>
              <a:rPr lang="en-US" dirty="0">
                <a:solidFill>
                  <a:srgbClr val="FFFF00"/>
                </a:solidFill>
              </a:rPr>
              <a:t>var search = </a:t>
            </a:r>
            <a:r>
              <a:rPr lang="en-US" dirty="0" err="1">
                <a:solidFill>
                  <a:srgbClr val="FFFF00"/>
                </a:solidFill>
              </a:rPr>
              <a:t>document.getElementById</a:t>
            </a:r>
            <a:r>
              <a:rPr lang="en-US" dirty="0">
                <a:solidFill>
                  <a:srgbClr val="FFFF00"/>
                </a:solidFill>
              </a:rPr>
              <a:t>('search').value;</a:t>
            </a:r>
          </a:p>
          <a:p>
            <a:pPr marL="0" indent="0">
              <a:buNone/>
            </a:pPr>
            <a:r>
              <a:rPr lang="en-US" dirty="0">
                <a:solidFill>
                  <a:srgbClr val="FFFF00"/>
                </a:solidFill>
              </a:rPr>
              <a:t>var results = </a:t>
            </a:r>
            <a:r>
              <a:rPr lang="en-US" dirty="0" err="1">
                <a:solidFill>
                  <a:srgbClr val="FFFF00"/>
                </a:solidFill>
              </a:rPr>
              <a:t>document.getElementById</a:t>
            </a:r>
            <a:r>
              <a:rPr lang="en-US" dirty="0">
                <a:solidFill>
                  <a:srgbClr val="FFFF00"/>
                </a:solidFill>
              </a:rPr>
              <a:t>('results');</a:t>
            </a:r>
          </a:p>
          <a:p>
            <a:pPr marL="0" indent="0">
              <a:buNone/>
            </a:pPr>
            <a:r>
              <a:rPr lang="en-US" dirty="0" err="1">
                <a:solidFill>
                  <a:srgbClr val="FFFF00"/>
                </a:solidFill>
              </a:rPr>
              <a:t>results.innerHTML</a:t>
            </a:r>
            <a:r>
              <a:rPr lang="en-US" dirty="0">
                <a:solidFill>
                  <a:srgbClr val="FFFF00"/>
                </a:solidFill>
              </a:rPr>
              <a:t> = 'You searched for: ' + search;</a:t>
            </a:r>
          </a:p>
          <a:p>
            <a:pPr marL="0" indent="0">
              <a:buNone/>
            </a:pPr>
            <a:r>
              <a:rPr lang="en-US" dirty="0"/>
              <a:t>If the attacker can control the value of the input field, they can easily construct a malicious value that causes their own script to execute:</a:t>
            </a:r>
          </a:p>
          <a:p>
            <a:pPr marL="0" indent="0">
              <a:buNone/>
            </a:pPr>
            <a:r>
              <a:rPr lang="en-US" dirty="0">
                <a:solidFill>
                  <a:srgbClr val="FFFF00"/>
                </a:solidFill>
              </a:rPr>
              <a:t>You searched for: &lt;</a:t>
            </a:r>
            <a:r>
              <a:rPr lang="en-US" dirty="0" err="1">
                <a:solidFill>
                  <a:srgbClr val="FFFF00"/>
                </a:solidFill>
              </a:rPr>
              <a:t>img</a:t>
            </a:r>
            <a:r>
              <a:rPr lang="en-US" dirty="0">
                <a:solidFill>
                  <a:srgbClr val="FFFF00"/>
                </a:solidFill>
              </a:rPr>
              <a:t> </a:t>
            </a:r>
            <a:r>
              <a:rPr lang="en-US" dirty="0" err="1">
                <a:solidFill>
                  <a:srgbClr val="FFFF00"/>
                </a:solidFill>
              </a:rPr>
              <a:t>src</a:t>
            </a:r>
            <a:r>
              <a:rPr lang="en-US" dirty="0">
                <a:solidFill>
                  <a:srgbClr val="FFFF00"/>
                </a:solidFill>
              </a:rPr>
              <a:t>=1 </a:t>
            </a:r>
            <a:r>
              <a:rPr lang="en-US" dirty="0" err="1">
                <a:solidFill>
                  <a:srgbClr val="FFFF00"/>
                </a:solidFill>
              </a:rPr>
              <a:t>onerror</a:t>
            </a:r>
            <a:r>
              <a:rPr lang="en-US" dirty="0">
                <a:solidFill>
                  <a:srgbClr val="FFFF00"/>
                </a:solidFill>
              </a:rPr>
              <a:t>='/* Bad stuff here... */'&gt;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72024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7A62-9160-CCBB-ED86-4FF29C1A526B}"/>
              </a:ext>
            </a:extLst>
          </p:cNvPr>
          <p:cNvSpPr>
            <a:spLocks noGrp="1"/>
          </p:cNvSpPr>
          <p:nvPr>
            <p:ph type="title"/>
          </p:nvPr>
        </p:nvSpPr>
        <p:spPr/>
        <p:txBody>
          <a:bodyPr/>
          <a:lstStyle/>
          <a:p>
            <a:r>
              <a:rPr lang="en-US" dirty="0"/>
              <a:t>To Prevent XSS</a:t>
            </a:r>
          </a:p>
        </p:txBody>
      </p:sp>
      <p:sp>
        <p:nvSpPr>
          <p:cNvPr id="3" name="Content Placeholder 2">
            <a:extLst>
              <a:ext uri="{FF2B5EF4-FFF2-40B4-BE49-F238E27FC236}">
                <a16:creationId xmlns:a16="http://schemas.microsoft.com/office/drawing/2014/main" id="{58A5FA86-D3DC-5F19-B112-DEF64A59A467}"/>
              </a:ext>
            </a:extLst>
          </p:cNvPr>
          <p:cNvSpPr>
            <a:spLocks noGrp="1"/>
          </p:cNvSpPr>
          <p:nvPr>
            <p:ph idx="1"/>
          </p:nvPr>
        </p:nvSpPr>
        <p:spPr>
          <a:xfrm>
            <a:off x="369021" y="1568009"/>
            <a:ext cx="10936288" cy="4195481"/>
          </a:xfrm>
        </p:spPr>
        <p:txBody>
          <a:bodyPr>
            <a:normAutofit fontScale="92500" lnSpcReduction="20000"/>
          </a:bodyPr>
          <a:lstStyle/>
          <a:p>
            <a:pPr marL="0" indent="0">
              <a:buNone/>
            </a:pPr>
            <a:r>
              <a:rPr lang="en-US" dirty="0"/>
              <a:t>Preventing cross-site scripting is trivial in some cases but can be much harder depending on the complexity of the application and the ways it handles user-controllable data.</a:t>
            </a:r>
          </a:p>
          <a:p>
            <a:pPr marL="0" indent="0">
              <a:buNone/>
            </a:pPr>
            <a:r>
              <a:rPr lang="en-US" dirty="0"/>
              <a:t>In general, effectively preventing XSS vulnerabilities is likely to involve a combination of the following measures:</a:t>
            </a:r>
          </a:p>
          <a:p>
            <a:pPr lvl="1"/>
            <a:r>
              <a:rPr lang="en-US" dirty="0"/>
              <a:t>Filter input on arrival. At the point where user input is received, filter as strictly as possible based on what is expected or valid input.</a:t>
            </a:r>
          </a:p>
          <a:p>
            <a:pPr lvl="1"/>
            <a:r>
              <a:rPr lang="en-US" dirty="0"/>
              <a:t>Encode data on output. At the point where user-controllable data is output in HTTP responses, encode the output to prevent it from being interpreted as active content. Depending on the output context, this might require applying combinations of HTML, URL, JavaScript, and CSS encoding.</a:t>
            </a:r>
          </a:p>
          <a:p>
            <a:pPr lvl="1"/>
            <a:r>
              <a:rPr lang="en-US" dirty="0"/>
              <a:t>Use appropriate response headers. To prevent XSS in HTTP responses that aren't intended to contain any HTML or JavaScript, you can use the Content-Type and X-Content-Type-Options headers to ensure that browsers interpret the responses in the way you intend.</a:t>
            </a:r>
          </a:p>
          <a:p>
            <a:pPr lvl="1"/>
            <a:r>
              <a:rPr lang="en-US" dirty="0"/>
              <a:t>Content Security Policy. As a last line of defense, you can use Content Security Policy (CSP) to reduce the severity of any XSS vulnerabilities that still occur.</a:t>
            </a:r>
          </a:p>
        </p:txBody>
      </p:sp>
    </p:spTree>
    <p:extLst>
      <p:ext uri="{BB962C8B-B14F-4D97-AF65-F5344CB8AC3E}">
        <p14:creationId xmlns:p14="http://schemas.microsoft.com/office/powerpoint/2010/main" val="298328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6542-B892-3509-5DED-07010895B219}"/>
              </a:ext>
            </a:extLst>
          </p:cNvPr>
          <p:cNvSpPr>
            <a:spLocks noGrp="1"/>
          </p:cNvSpPr>
          <p:nvPr>
            <p:ph type="title"/>
          </p:nvPr>
        </p:nvSpPr>
        <p:spPr/>
        <p:txBody>
          <a:bodyPr/>
          <a:lstStyle/>
          <a:p>
            <a:r>
              <a:rPr lang="en-US" dirty="0"/>
              <a:t>Exploiting XSS to Steal Cookies </a:t>
            </a:r>
          </a:p>
        </p:txBody>
      </p:sp>
      <p:sp>
        <p:nvSpPr>
          <p:cNvPr id="3" name="Content Placeholder 2">
            <a:extLst>
              <a:ext uri="{FF2B5EF4-FFF2-40B4-BE49-F238E27FC236}">
                <a16:creationId xmlns:a16="http://schemas.microsoft.com/office/drawing/2014/main" id="{975D3AD8-0B4D-604A-8E02-8FFE7FB10DD5}"/>
              </a:ext>
            </a:extLst>
          </p:cNvPr>
          <p:cNvSpPr>
            <a:spLocks noGrp="1"/>
          </p:cNvSpPr>
          <p:nvPr>
            <p:ph idx="1"/>
          </p:nvPr>
        </p:nvSpPr>
        <p:spPr/>
        <p:txBody>
          <a:bodyPr/>
          <a:lstStyle/>
          <a:p>
            <a:pPr marL="0" indent="0">
              <a:buNone/>
            </a:pPr>
            <a:r>
              <a:rPr lang="en-US" dirty="0"/>
              <a:t>What are Cookies?</a:t>
            </a:r>
          </a:p>
          <a:p>
            <a:pPr marL="0" indent="0">
              <a:buNone/>
            </a:pPr>
            <a:r>
              <a:rPr lang="en-US" dirty="0"/>
              <a:t>While browsing the internet, chances are that you’ve came across pop-ups that ask if you want to allow cookies. Instead of questioning what cookies are, the average user accepts the cookies and continues shopping for the latest fashion. Cookies are essentially small text files that are stored on your computer’s hard drive. They contain information such as a token that validates your current session, shopping cart information, a unique ID, a site name, etc. They were originally created to maximize space on companies’ hard drives and to create a better browsing experience for the consumers.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462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6A06-74CC-60F7-1B38-06FFD8A1D1D8}"/>
              </a:ext>
            </a:extLst>
          </p:cNvPr>
          <p:cNvSpPr>
            <a:spLocks noGrp="1"/>
          </p:cNvSpPr>
          <p:nvPr>
            <p:ph type="title"/>
          </p:nvPr>
        </p:nvSpPr>
        <p:spPr/>
        <p:txBody>
          <a:bodyPr/>
          <a:lstStyle/>
          <a:p>
            <a:r>
              <a:rPr lang="en-US" dirty="0"/>
              <a:t>What’s Injection attacks ?</a:t>
            </a:r>
          </a:p>
        </p:txBody>
      </p:sp>
      <p:sp>
        <p:nvSpPr>
          <p:cNvPr id="3" name="Content Placeholder 2">
            <a:extLst>
              <a:ext uri="{FF2B5EF4-FFF2-40B4-BE49-F238E27FC236}">
                <a16:creationId xmlns:a16="http://schemas.microsoft.com/office/drawing/2014/main" id="{1D934EF0-E349-EE7C-C92D-20F41DF52027}"/>
              </a:ext>
            </a:extLst>
          </p:cNvPr>
          <p:cNvSpPr>
            <a:spLocks noGrp="1"/>
          </p:cNvSpPr>
          <p:nvPr>
            <p:ph idx="1"/>
          </p:nvPr>
        </p:nvSpPr>
        <p:spPr>
          <a:xfrm>
            <a:off x="1104293" y="2898047"/>
            <a:ext cx="8946541" cy="1521554"/>
          </a:xfrm>
        </p:spPr>
        <p:txBody>
          <a:bodyPr/>
          <a:lstStyle/>
          <a:p>
            <a:pPr marL="0" indent="0">
              <a:buNone/>
            </a:pPr>
            <a:r>
              <a:rPr lang="en-US" dirty="0"/>
              <a:t>During an injection attack, an attacker can provide malicious input to a web application (inject it) and change the operation of the application by forcing it to execute certain commands.</a:t>
            </a:r>
          </a:p>
          <a:p>
            <a:pPr marL="0" indent="0">
              <a:buNone/>
            </a:pPr>
            <a:r>
              <a:rPr lang="en-US" dirty="0"/>
              <a:t>Injection attacks occurs due to missing input validation or sanitization </a:t>
            </a:r>
          </a:p>
          <a:p>
            <a:endParaRPr lang="en-US" dirty="0"/>
          </a:p>
          <a:p>
            <a:endParaRPr lang="en-US" dirty="0"/>
          </a:p>
        </p:txBody>
      </p:sp>
    </p:spTree>
    <p:extLst>
      <p:ext uri="{BB962C8B-B14F-4D97-AF65-F5344CB8AC3E}">
        <p14:creationId xmlns:p14="http://schemas.microsoft.com/office/powerpoint/2010/main" val="2516306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5664-4CEC-7DCD-C7F5-B57E99C2225A}"/>
              </a:ext>
            </a:extLst>
          </p:cNvPr>
          <p:cNvSpPr>
            <a:spLocks noGrp="1"/>
          </p:cNvSpPr>
          <p:nvPr>
            <p:ph type="title"/>
          </p:nvPr>
        </p:nvSpPr>
        <p:spPr/>
        <p:txBody>
          <a:bodyPr/>
          <a:lstStyle/>
          <a:p>
            <a:r>
              <a:rPr lang="en-US" dirty="0"/>
              <a:t>Various types of cookies</a:t>
            </a:r>
          </a:p>
        </p:txBody>
      </p:sp>
      <p:sp>
        <p:nvSpPr>
          <p:cNvPr id="3" name="Content Placeholder 2">
            <a:extLst>
              <a:ext uri="{FF2B5EF4-FFF2-40B4-BE49-F238E27FC236}">
                <a16:creationId xmlns:a16="http://schemas.microsoft.com/office/drawing/2014/main" id="{FE7B276D-F220-2964-B912-6C84B2764F9E}"/>
              </a:ext>
            </a:extLst>
          </p:cNvPr>
          <p:cNvSpPr>
            <a:spLocks noGrp="1"/>
          </p:cNvSpPr>
          <p:nvPr>
            <p:ph idx="1"/>
          </p:nvPr>
        </p:nvSpPr>
        <p:spPr>
          <a:xfrm>
            <a:off x="1103312" y="1343891"/>
            <a:ext cx="9855633" cy="5389417"/>
          </a:xfrm>
        </p:spPr>
        <p:txBody>
          <a:bodyPr>
            <a:normAutofit fontScale="92500" lnSpcReduction="10000"/>
          </a:bodyPr>
          <a:lstStyle/>
          <a:p>
            <a:pPr marL="0" indent="0">
              <a:buNone/>
            </a:pPr>
            <a:r>
              <a:rPr lang="en-US" dirty="0"/>
              <a:t>There are three main types of cookies: Session, Persistent and Third-Party.</a:t>
            </a:r>
          </a:p>
          <a:p>
            <a:pPr marL="0" indent="0">
              <a:buNone/>
            </a:pPr>
            <a:r>
              <a:rPr lang="en-US" dirty="0"/>
              <a:t>Session Cookies: Mostly used on e-commerce and shopping websites to help identify users and provide information about the user’s search history while on the website. Without these cookies, the website would have no way to remember what items you put inside your cart. These cookies are also called “Temporary Cookies” since the cookies are deleted once the user closes their web browser or logs out of the site.</a:t>
            </a:r>
          </a:p>
          <a:p>
            <a:pPr marL="0" indent="0">
              <a:buNone/>
            </a:pPr>
            <a:r>
              <a:rPr lang="en-US" dirty="0"/>
              <a:t>Persistent Cookies: Also known as “Permanent Cookies” continue to operate even after the web browser closes. Persistent cookies are very similar to session cookies since they store the same type of information. The big difference with these cookies is that they retain information even after the website session has been closed. These cookies typically have an expiration date attached to them.</a:t>
            </a:r>
          </a:p>
          <a:p>
            <a:pPr marL="0" indent="0">
              <a:buNone/>
            </a:pPr>
            <a:r>
              <a:rPr lang="en-US" dirty="0"/>
              <a:t>Third-Party Cookies: These cookies are created by websites that are not the website you’re currently visiting. They collect data on users and use the information to serve advertisements relevant to a customer’s searches and purchases on the site. Third-party cookies may potentially track users across many different websites by adding their tags to a page.</a:t>
            </a:r>
          </a:p>
        </p:txBody>
      </p:sp>
    </p:spTree>
    <p:extLst>
      <p:ext uri="{BB962C8B-B14F-4D97-AF65-F5344CB8AC3E}">
        <p14:creationId xmlns:p14="http://schemas.microsoft.com/office/powerpoint/2010/main" val="2414861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EDAF-364E-AFCA-904F-5179FAF701F8}"/>
              </a:ext>
            </a:extLst>
          </p:cNvPr>
          <p:cNvSpPr>
            <a:spLocks noGrp="1"/>
          </p:cNvSpPr>
          <p:nvPr>
            <p:ph type="title"/>
          </p:nvPr>
        </p:nvSpPr>
        <p:spPr/>
        <p:txBody>
          <a:bodyPr/>
          <a:lstStyle/>
          <a:p>
            <a:r>
              <a:rPr lang="en-US" dirty="0"/>
              <a:t>Exploiting cookies using XSS</a:t>
            </a:r>
          </a:p>
        </p:txBody>
      </p:sp>
      <p:sp>
        <p:nvSpPr>
          <p:cNvPr id="3" name="Content Placeholder 2">
            <a:extLst>
              <a:ext uri="{FF2B5EF4-FFF2-40B4-BE49-F238E27FC236}">
                <a16:creationId xmlns:a16="http://schemas.microsoft.com/office/drawing/2014/main" id="{D0B1670F-A0A8-EFA7-4202-EE4C51636395}"/>
              </a:ext>
            </a:extLst>
          </p:cNvPr>
          <p:cNvSpPr>
            <a:spLocks noGrp="1"/>
          </p:cNvSpPr>
          <p:nvPr>
            <p:ph idx="1"/>
          </p:nvPr>
        </p:nvSpPr>
        <p:spPr/>
        <p:txBody>
          <a:bodyPr/>
          <a:lstStyle/>
          <a:p>
            <a:pPr marL="0" indent="0">
              <a:buNone/>
            </a:pPr>
            <a:r>
              <a:rPr lang="en-US" dirty="0"/>
              <a:t>When exploiting XSS, the first step is to identify a target that may have a Stored XSS vulnerability or reflected. </a:t>
            </a:r>
          </a:p>
          <a:p>
            <a:pPr marL="0" indent="0">
              <a:buNone/>
            </a:pPr>
            <a:r>
              <a:rPr lang="en-US" dirty="0"/>
              <a:t>This could be done by going to the target’s website and turning on the interceptor in </a:t>
            </a:r>
            <a:r>
              <a:rPr lang="en-US" dirty="0" err="1"/>
              <a:t>Burpsuite</a:t>
            </a:r>
            <a:r>
              <a:rPr lang="en-US" dirty="0"/>
              <a:t> to intercept the HTTP requests and responses sent. </a:t>
            </a:r>
          </a:p>
          <a:p>
            <a:pPr marL="0" indent="0">
              <a:buNone/>
            </a:pPr>
            <a:r>
              <a:rPr lang="en-US" dirty="0"/>
              <a:t>After examining the target’s website, we notice that there is a place to potentially insert a malicious script to steal a session cookie.</a:t>
            </a:r>
          </a:p>
          <a:p>
            <a:endParaRPr lang="en-US" dirty="0"/>
          </a:p>
          <a:p>
            <a:pPr marL="0" indent="0">
              <a:buNone/>
            </a:pPr>
            <a:endParaRPr lang="en-US" dirty="0"/>
          </a:p>
        </p:txBody>
      </p:sp>
    </p:spTree>
    <p:extLst>
      <p:ext uri="{BB962C8B-B14F-4D97-AF65-F5344CB8AC3E}">
        <p14:creationId xmlns:p14="http://schemas.microsoft.com/office/powerpoint/2010/main" val="451551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31435-DA01-A88C-EE05-650285469AC5}"/>
              </a:ext>
            </a:extLst>
          </p:cNvPr>
          <p:cNvSpPr>
            <a:spLocks noGrp="1"/>
          </p:cNvSpPr>
          <p:nvPr>
            <p:ph idx="1"/>
          </p:nvPr>
        </p:nvSpPr>
        <p:spPr>
          <a:xfrm>
            <a:off x="1214148" y="695172"/>
            <a:ext cx="10008034" cy="5774901"/>
          </a:xfrm>
        </p:spPr>
        <p:txBody>
          <a:bodyPr/>
          <a:lstStyle/>
          <a:p>
            <a:pPr marL="0" indent="0">
              <a:buNone/>
            </a:pPr>
            <a:r>
              <a:rPr lang="en-US" dirty="0"/>
              <a:t>Functionality may be vulnerable to Stored XSS</a:t>
            </a:r>
          </a:p>
          <a:p>
            <a:pPr marL="0" indent="0">
              <a:buNone/>
            </a:pPr>
            <a:endParaRPr lang="en-US" dirty="0"/>
          </a:p>
        </p:txBody>
      </p:sp>
      <p:pic>
        <p:nvPicPr>
          <p:cNvPr id="5" name="Picture 4">
            <a:extLst>
              <a:ext uri="{FF2B5EF4-FFF2-40B4-BE49-F238E27FC236}">
                <a16:creationId xmlns:a16="http://schemas.microsoft.com/office/drawing/2014/main" id="{5E77172E-0FB2-D256-C605-4E250E1A5938}"/>
              </a:ext>
            </a:extLst>
          </p:cNvPr>
          <p:cNvPicPr>
            <a:picLocks noChangeAspect="1"/>
          </p:cNvPicPr>
          <p:nvPr/>
        </p:nvPicPr>
        <p:blipFill>
          <a:blip r:embed="rId2"/>
          <a:stretch>
            <a:fillRect/>
          </a:stretch>
        </p:blipFill>
        <p:spPr>
          <a:xfrm>
            <a:off x="1427018" y="1280812"/>
            <a:ext cx="8589818" cy="5369370"/>
          </a:xfrm>
          <a:prstGeom prst="rect">
            <a:avLst/>
          </a:prstGeom>
        </p:spPr>
      </p:pic>
    </p:spTree>
    <p:extLst>
      <p:ext uri="{BB962C8B-B14F-4D97-AF65-F5344CB8AC3E}">
        <p14:creationId xmlns:p14="http://schemas.microsoft.com/office/powerpoint/2010/main" val="3570840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3675E-0BE5-E072-D536-EA67638FFF2D}"/>
              </a:ext>
            </a:extLst>
          </p:cNvPr>
          <p:cNvSpPr>
            <a:spLocks noGrp="1"/>
          </p:cNvSpPr>
          <p:nvPr>
            <p:ph idx="1"/>
          </p:nvPr>
        </p:nvSpPr>
        <p:spPr>
          <a:xfrm>
            <a:off x="1061749" y="598191"/>
            <a:ext cx="8946541" cy="6148973"/>
          </a:xfrm>
        </p:spPr>
        <p:txBody>
          <a:bodyPr/>
          <a:lstStyle/>
          <a:p>
            <a:pPr marL="0" indent="0">
              <a:buNone/>
            </a:pPr>
            <a:r>
              <a:rPr lang="en-US" dirty="0"/>
              <a:t>Suppose we have one parameter from these post parameters vulnerable to stored XSS.</a:t>
            </a:r>
          </a:p>
          <a:p>
            <a:pPr marL="0" indent="0">
              <a:buNone/>
            </a:pPr>
            <a:r>
              <a:rPr lang="en-US" dirty="0"/>
              <a:t>How do we get the Cookies? </a:t>
            </a:r>
          </a:p>
          <a:p>
            <a:pPr marL="0" indent="0">
              <a:buNone/>
            </a:pPr>
            <a:r>
              <a:rPr lang="en-US" dirty="0"/>
              <a:t>First, we need to host web app to receive data from the victim</a:t>
            </a:r>
          </a:p>
          <a:p>
            <a:pPr marL="0" indent="0">
              <a:buNone/>
            </a:pPr>
            <a:r>
              <a:rPr lang="en-US" dirty="0"/>
              <a:t>Or use Burp Collaborator Client.</a:t>
            </a:r>
          </a:p>
          <a:p>
            <a:pPr marL="0" indent="0">
              <a:buNone/>
            </a:pPr>
            <a:r>
              <a:rPr lang="en-US" dirty="0"/>
              <a:t>Secondly, we need to write the code that we inject into the site through</a:t>
            </a:r>
            <a:r>
              <a:rPr lang="ar-EG" dirty="0"/>
              <a:t> </a:t>
            </a:r>
            <a:r>
              <a:rPr lang="en-US" dirty="0"/>
              <a:t>the vulnerable parameter.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specified link</a:t>
            </a:r>
            <a:r>
              <a:rPr lang="ar-EG" dirty="0"/>
              <a:t> </a:t>
            </a:r>
            <a:r>
              <a:rPr lang="en-US" dirty="0"/>
              <a:t>is the attacker malicious web-site</a:t>
            </a:r>
          </a:p>
        </p:txBody>
      </p:sp>
      <p:pic>
        <p:nvPicPr>
          <p:cNvPr id="5" name="Picture 4">
            <a:extLst>
              <a:ext uri="{FF2B5EF4-FFF2-40B4-BE49-F238E27FC236}">
                <a16:creationId xmlns:a16="http://schemas.microsoft.com/office/drawing/2014/main" id="{081DE513-48C0-4239-B331-73619317460E}"/>
              </a:ext>
            </a:extLst>
          </p:cNvPr>
          <p:cNvPicPr>
            <a:picLocks noChangeAspect="1"/>
          </p:cNvPicPr>
          <p:nvPr/>
        </p:nvPicPr>
        <p:blipFill>
          <a:blip r:embed="rId2"/>
          <a:stretch>
            <a:fillRect/>
          </a:stretch>
        </p:blipFill>
        <p:spPr>
          <a:xfrm>
            <a:off x="1814945" y="3374803"/>
            <a:ext cx="7730837" cy="2291705"/>
          </a:xfrm>
          <a:prstGeom prst="rect">
            <a:avLst/>
          </a:prstGeom>
        </p:spPr>
      </p:pic>
    </p:spTree>
    <p:extLst>
      <p:ext uri="{BB962C8B-B14F-4D97-AF65-F5344CB8AC3E}">
        <p14:creationId xmlns:p14="http://schemas.microsoft.com/office/powerpoint/2010/main" val="2802306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AA173D-0088-0076-DC4C-B80BBA5F059D}"/>
              </a:ext>
            </a:extLst>
          </p:cNvPr>
          <p:cNvSpPr>
            <a:spLocks noGrp="1"/>
          </p:cNvSpPr>
          <p:nvPr>
            <p:ph idx="1"/>
          </p:nvPr>
        </p:nvSpPr>
        <p:spPr>
          <a:xfrm>
            <a:off x="1255712" y="376518"/>
            <a:ext cx="8946541" cy="6038137"/>
          </a:xfrm>
        </p:spPr>
        <p:txBody>
          <a:bodyPr/>
          <a:lstStyle/>
          <a:p>
            <a:pPr marL="0" indent="0">
              <a:buNone/>
            </a:pPr>
            <a:r>
              <a:rPr lang="en-US" sz="1800" dirty="0"/>
              <a:t>After that any user see our comment the script will execute and connected back to our malicious website sending us the cookies.</a:t>
            </a:r>
          </a:p>
          <a:p>
            <a:pPr marL="0" indent="0">
              <a:buNone/>
            </a:pPr>
            <a:r>
              <a:rPr lang="en-US" sz="1800" dirty="0"/>
              <a:t>As you can see, the request body contains an object called</a:t>
            </a:r>
            <a:r>
              <a:rPr lang="ar-EG" sz="1800" dirty="0"/>
              <a:t> </a:t>
            </a:r>
            <a:r>
              <a:rPr lang="en-US" sz="1800" dirty="0" err="1"/>
              <a:t>document.cookie</a:t>
            </a:r>
            <a:r>
              <a:rPr lang="en-US" sz="1800" dirty="0"/>
              <a:t> </a:t>
            </a:r>
          </a:p>
          <a:p>
            <a:pPr marL="0" indent="0">
              <a:buNone/>
            </a:pPr>
            <a:r>
              <a:rPr lang="en-US" sz="1800" dirty="0"/>
              <a:t>Using </a:t>
            </a:r>
            <a:r>
              <a:rPr lang="en-US" sz="1800" dirty="0" err="1"/>
              <a:t>document.cookie</a:t>
            </a:r>
            <a:r>
              <a:rPr lang="en-US" sz="1800" dirty="0"/>
              <a:t> property we can sent, read and create </a:t>
            </a:r>
            <a:r>
              <a:rPr lang="en-US" sz="1800" dirty="0" err="1"/>
              <a:t>cookiesin</a:t>
            </a:r>
            <a:r>
              <a:rPr lang="en-US" sz="1800" dirty="0"/>
              <a:t> </a:t>
            </a:r>
            <a:r>
              <a:rPr lang="en-US" sz="1800" dirty="0" err="1"/>
              <a:t>javascript</a:t>
            </a:r>
            <a:endParaRPr lang="en-US" sz="1800" dirty="0"/>
          </a:p>
          <a:p>
            <a:pPr marL="0" indent="0">
              <a:buNone/>
            </a:pPr>
            <a:r>
              <a:rPr lang="en-US" sz="1800" dirty="0"/>
              <a:t>In our example we use it to get the cookies.</a:t>
            </a:r>
          </a:p>
          <a:p>
            <a:pPr marL="0" indent="0">
              <a:buNone/>
            </a:pPr>
            <a:r>
              <a:rPr lang="en-US" sz="1800" dirty="0"/>
              <a:t>After execute the XSS payload by victim we will go to Burp Collaborator and see the captured request</a:t>
            </a:r>
          </a:p>
          <a:p>
            <a:pPr marL="0" indent="0">
              <a:buNone/>
            </a:pPr>
            <a:endParaRPr lang="en-US" dirty="0"/>
          </a:p>
          <a:p>
            <a:endParaRPr lang="en-US" dirty="0"/>
          </a:p>
        </p:txBody>
      </p:sp>
      <p:pic>
        <p:nvPicPr>
          <p:cNvPr id="5" name="Picture 4">
            <a:extLst>
              <a:ext uri="{FF2B5EF4-FFF2-40B4-BE49-F238E27FC236}">
                <a16:creationId xmlns:a16="http://schemas.microsoft.com/office/drawing/2014/main" id="{66ECA798-7579-FCF0-7ECF-C8F00CF5E8CB}"/>
              </a:ext>
            </a:extLst>
          </p:cNvPr>
          <p:cNvPicPr>
            <a:picLocks noChangeAspect="1"/>
          </p:cNvPicPr>
          <p:nvPr/>
        </p:nvPicPr>
        <p:blipFill>
          <a:blip r:embed="rId2"/>
          <a:stretch>
            <a:fillRect/>
          </a:stretch>
        </p:blipFill>
        <p:spPr>
          <a:xfrm>
            <a:off x="4262945" y="2870860"/>
            <a:ext cx="7264036" cy="3807031"/>
          </a:xfrm>
          <a:prstGeom prst="rect">
            <a:avLst/>
          </a:prstGeom>
        </p:spPr>
      </p:pic>
    </p:spTree>
    <p:extLst>
      <p:ext uri="{BB962C8B-B14F-4D97-AF65-F5344CB8AC3E}">
        <p14:creationId xmlns:p14="http://schemas.microsoft.com/office/powerpoint/2010/main" val="1248224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CA47F-B6EE-7FE1-502F-4EC1B2AC2CA8}"/>
              </a:ext>
            </a:extLst>
          </p:cNvPr>
          <p:cNvSpPr>
            <a:spLocks noGrp="1"/>
          </p:cNvSpPr>
          <p:nvPr>
            <p:ph idx="1"/>
          </p:nvPr>
        </p:nvSpPr>
        <p:spPr>
          <a:xfrm>
            <a:off x="1622729" y="2620953"/>
            <a:ext cx="8946541" cy="1978756"/>
          </a:xfrm>
        </p:spPr>
        <p:txBody>
          <a:bodyPr/>
          <a:lstStyle/>
          <a:p>
            <a:pPr marL="0" indent="0">
              <a:buNone/>
            </a:pPr>
            <a:r>
              <a:rPr lang="en-US" dirty="0"/>
              <a:t>As you can see in the request, it contains cookies for the victim, which is easy for us to take and log in with as if we were the victim.</a:t>
            </a:r>
          </a:p>
          <a:p>
            <a:pPr marL="0" indent="0">
              <a:buNone/>
            </a:pPr>
            <a:r>
              <a:rPr lang="en-US" dirty="0"/>
              <a:t>Once sent, the session has successfully been stolen. We could then continue to browse the website while logged in as the victim for as long as this session token remains valid.</a:t>
            </a:r>
          </a:p>
          <a:p>
            <a:pPr marL="0" indent="0">
              <a:buNone/>
            </a:pPr>
            <a:endParaRPr lang="en-US" dirty="0"/>
          </a:p>
        </p:txBody>
      </p:sp>
    </p:spTree>
    <p:extLst>
      <p:ext uri="{BB962C8B-B14F-4D97-AF65-F5344CB8AC3E}">
        <p14:creationId xmlns:p14="http://schemas.microsoft.com/office/powerpoint/2010/main" val="4174706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E7C0-0F73-38AA-300B-5F583BA391DE}"/>
              </a:ext>
            </a:extLst>
          </p:cNvPr>
          <p:cNvSpPr>
            <a:spLocks noGrp="1"/>
          </p:cNvSpPr>
          <p:nvPr>
            <p:ph type="title"/>
          </p:nvPr>
        </p:nvSpPr>
        <p:spPr/>
        <p:txBody>
          <a:bodyPr/>
          <a:lstStyle/>
          <a:p>
            <a:r>
              <a:rPr lang="en-US" dirty="0"/>
              <a:t>Protecting cookies against XSS using </a:t>
            </a:r>
            <a:r>
              <a:rPr lang="en-US" dirty="0" err="1"/>
              <a:t>HTTPOnly</a:t>
            </a:r>
            <a:r>
              <a:rPr lang="en-US" dirty="0"/>
              <a:t> Flag Set</a:t>
            </a:r>
          </a:p>
        </p:txBody>
      </p:sp>
      <p:sp>
        <p:nvSpPr>
          <p:cNvPr id="3" name="Content Placeholder 2">
            <a:extLst>
              <a:ext uri="{FF2B5EF4-FFF2-40B4-BE49-F238E27FC236}">
                <a16:creationId xmlns:a16="http://schemas.microsoft.com/office/drawing/2014/main" id="{482F008E-E8AC-5025-A645-048186A7D290}"/>
              </a:ext>
            </a:extLst>
          </p:cNvPr>
          <p:cNvSpPr>
            <a:spLocks noGrp="1"/>
          </p:cNvSpPr>
          <p:nvPr>
            <p:ph idx="1"/>
          </p:nvPr>
        </p:nvSpPr>
        <p:spPr>
          <a:xfrm>
            <a:off x="1104293" y="2199611"/>
            <a:ext cx="8946541" cy="4409007"/>
          </a:xfrm>
        </p:spPr>
        <p:txBody>
          <a:bodyPr/>
          <a:lstStyle/>
          <a:p>
            <a:pPr marL="0" indent="0">
              <a:buNone/>
            </a:pPr>
            <a:r>
              <a:rPr lang="en-US" dirty="0"/>
              <a:t>The </a:t>
            </a:r>
            <a:r>
              <a:rPr lang="en-US" dirty="0" err="1"/>
              <a:t>HttpOnly</a:t>
            </a:r>
            <a:r>
              <a:rPr lang="en-US" dirty="0"/>
              <a:t> attribute is an optional attribute of the Set-Cookie HTTP response header that is being sent by the web server along with the web page to the web browser in an HTTP response. Here is an example of setting a session cookie using the Set-Cookie header:</a:t>
            </a:r>
          </a:p>
          <a:p>
            <a:pPr marL="0" indent="0">
              <a:buNone/>
            </a:pPr>
            <a:r>
              <a:rPr lang="en-US" dirty="0">
                <a:solidFill>
                  <a:srgbClr val="FFC000"/>
                </a:solidFill>
              </a:rPr>
              <a:t>HTTP/2.0 200 OK</a:t>
            </a:r>
          </a:p>
          <a:p>
            <a:pPr marL="0" indent="0">
              <a:buNone/>
            </a:pPr>
            <a:r>
              <a:rPr lang="en-US" dirty="0">
                <a:solidFill>
                  <a:srgbClr val="FFC000"/>
                </a:solidFill>
              </a:rPr>
              <a:t>Content-Type: text/html</a:t>
            </a:r>
          </a:p>
          <a:p>
            <a:pPr marL="0" indent="0">
              <a:buNone/>
            </a:pPr>
            <a:r>
              <a:rPr lang="en-US" dirty="0">
                <a:solidFill>
                  <a:srgbClr val="FFC000"/>
                </a:solidFill>
              </a:rPr>
              <a:t>Set-Cookie: </a:t>
            </a:r>
            <a:r>
              <a:rPr lang="en-US" dirty="0" err="1">
                <a:solidFill>
                  <a:srgbClr val="FFC000"/>
                </a:solidFill>
              </a:rPr>
              <a:t>sessionid</a:t>
            </a:r>
            <a:r>
              <a:rPr lang="en-US" dirty="0">
                <a:solidFill>
                  <a:srgbClr val="FFC000"/>
                </a:solidFill>
              </a:rPr>
              <a:t>=QmFieWxvbiA1</a:t>
            </a:r>
          </a:p>
          <a:p>
            <a:pPr marL="0" indent="0">
              <a:buNone/>
            </a:pPr>
            <a:r>
              <a:rPr lang="en-US" dirty="0"/>
              <a:t>The session cookie above is not protected and can be stolen in an XSS attack. However, if the session cookie is set as follows, it is protected from being accessed using JavaScript:</a:t>
            </a:r>
          </a:p>
          <a:p>
            <a:pPr marL="0" indent="0">
              <a:buNone/>
            </a:pPr>
            <a:r>
              <a:rPr lang="en-US" dirty="0">
                <a:solidFill>
                  <a:srgbClr val="FFC000"/>
                </a:solidFill>
              </a:rPr>
              <a:t>Set-Cookie: </a:t>
            </a:r>
            <a:r>
              <a:rPr lang="en-US" dirty="0" err="1">
                <a:solidFill>
                  <a:srgbClr val="FFC000"/>
                </a:solidFill>
              </a:rPr>
              <a:t>sessionid</a:t>
            </a:r>
            <a:r>
              <a:rPr lang="en-US" dirty="0">
                <a:solidFill>
                  <a:srgbClr val="FFC000"/>
                </a:solidFill>
              </a:rPr>
              <a:t>=QmFieWxvbiA1; </a:t>
            </a:r>
            <a:r>
              <a:rPr lang="en-US" dirty="0" err="1">
                <a:solidFill>
                  <a:srgbClr val="FFC000"/>
                </a:solidFill>
              </a:rPr>
              <a:t>HttpOnly</a:t>
            </a:r>
            <a:endParaRPr lang="en-US" dirty="0">
              <a:solidFill>
                <a:srgbClr val="FFC000"/>
              </a:solidFill>
            </a:endParaRPr>
          </a:p>
          <a:p>
            <a:pPr marL="0" indent="0">
              <a:buNone/>
            </a:pPr>
            <a:endParaRPr lang="en-US" dirty="0"/>
          </a:p>
          <a:p>
            <a:pPr marL="0" indent="0">
              <a:buNone/>
            </a:pPr>
            <a:endParaRPr lang="en-US" dirty="0">
              <a:solidFill>
                <a:srgbClr val="FFC000"/>
              </a:solidFill>
            </a:endParaRPr>
          </a:p>
          <a:p>
            <a:pPr marL="0" indent="0">
              <a:buNone/>
            </a:pPr>
            <a:endParaRPr lang="en-US" dirty="0">
              <a:solidFill>
                <a:srgbClr val="FFC00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5909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AA3E-9611-32C6-968F-15275ED3070B}"/>
              </a:ext>
            </a:extLst>
          </p:cNvPr>
          <p:cNvSpPr>
            <a:spLocks noGrp="1"/>
          </p:cNvSpPr>
          <p:nvPr>
            <p:ph type="title"/>
          </p:nvPr>
        </p:nvSpPr>
        <p:spPr/>
        <p:txBody>
          <a:bodyPr/>
          <a:lstStyle/>
          <a:p>
            <a:r>
              <a:rPr lang="en-US" dirty="0"/>
              <a:t>How to Set </a:t>
            </a:r>
            <a:r>
              <a:rPr lang="en-US" dirty="0" err="1"/>
              <a:t>HttpOnly</a:t>
            </a:r>
            <a:r>
              <a:rPr lang="en-US" dirty="0"/>
              <a:t> Server-Side!</a:t>
            </a:r>
          </a:p>
        </p:txBody>
      </p:sp>
      <p:sp>
        <p:nvSpPr>
          <p:cNvPr id="3" name="Content Placeholder 2">
            <a:extLst>
              <a:ext uri="{FF2B5EF4-FFF2-40B4-BE49-F238E27FC236}">
                <a16:creationId xmlns:a16="http://schemas.microsoft.com/office/drawing/2014/main" id="{DF9265D8-4D7A-BDFC-9CAE-987100ADE29B}"/>
              </a:ext>
            </a:extLst>
          </p:cNvPr>
          <p:cNvSpPr>
            <a:spLocks noGrp="1"/>
          </p:cNvSpPr>
          <p:nvPr>
            <p:ph idx="1"/>
          </p:nvPr>
        </p:nvSpPr>
        <p:spPr>
          <a:xfrm>
            <a:off x="1104293" y="2690227"/>
            <a:ext cx="8946541" cy="3114827"/>
          </a:xfrm>
        </p:spPr>
        <p:txBody>
          <a:bodyPr/>
          <a:lstStyle/>
          <a:p>
            <a:pPr marL="0" indent="0">
              <a:buNone/>
            </a:pPr>
            <a:r>
              <a:rPr lang="en-US" dirty="0"/>
              <a:t>All modern back-end languages and environments support setting the </a:t>
            </a:r>
            <a:r>
              <a:rPr lang="en-US" dirty="0" err="1"/>
              <a:t>HttpOnly</a:t>
            </a:r>
            <a:r>
              <a:rPr lang="en-US" dirty="0"/>
              <a:t> flag.</a:t>
            </a:r>
          </a:p>
          <a:p>
            <a:pPr marL="0" indent="0">
              <a:buNone/>
            </a:pPr>
            <a:r>
              <a:rPr lang="en-US" dirty="0"/>
              <a:t>Here is an example of how you can do this in PHP using the </a:t>
            </a:r>
            <a:r>
              <a:rPr lang="en-US" dirty="0" err="1">
                <a:solidFill>
                  <a:srgbClr val="FFC000"/>
                </a:solidFill>
              </a:rPr>
              <a:t>setcookie</a:t>
            </a:r>
            <a:r>
              <a:rPr lang="en-US" dirty="0"/>
              <a:t> function:</a:t>
            </a:r>
          </a:p>
          <a:p>
            <a:pPr marL="0" indent="0">
              <a:buNone/>
            </a:pPr>
            <a:r>
              <a:rPr lang="en-US" dirty="0" err="1">
                <a:solidFill>
                  <a:srgbClr val="FFC000"/>
                </a:solidFill>
              </a:rPr>
              <a:t>setcookie</a:t>
            </a:r>
            <a:r>
              <a:rPr lang="en-US" dirty="0">
                <a:solidFill>
                  <a:srgbClr val="FFC000"/>
                </a:solidFill>
              </a:rPr>
              <a:t>("</a:t>
            </a:r>
            <a:r>
              <a:rPr lang="en-US" dirty="0" err="1">
                <a:solidFill>
                  <a:srgbClr val="FFC000"/>
                </a:solidFill>
              </a:rPr>
              <a:t>sessionid</a:t>
            </a:r>
            <a:r>
              <a:rPr lang="en-US" dirty="0">
                <a:solidFill>
                  <a:srgbClr val="FFC000"/>
                </a:solidFill>
              </a:rPr>
              <a:t>", "QmFieWxvbiA1", ['</a:t>
            </a:r>
            <a:r>
              <a:rPr lang="en-US" dirty="0" err="1">
                <a:solidFill>
                  <a:srgbClr val="FFC000"/>
                </a:solidFill>
              </a:rPr>
              <a:t>httponly</a:t>
            </a:r>
            <a:r>
              <a:rPr lang="en-US" dirty="0">
                <a:solidFill>
                  <a:srgbClr val="FFC000"/>
                </a:solidFill>
              </a:rPr>
              <a:t>' =&gt; true]);</a:t>
            </a:r>
          </a:p>
          <a:p>
            <a:pPr marL="0" indent="0">
              <a:buNone/>
            </a:pPr>
            <a:r>
              <a:rPr lang="en-US" dirty="0"/>
              <a:t>The last value (true) represents setting the </a:t>
            </a:r>
            <a:r>
              <a:rPr lang="en-US" dirty="0" err="1"/>
              <a:t>HttpOnly</a:t>
            </a:r>
            <a:r>
              <a:rPr lang="en-US" dirty="0"/>
              <a:t> attribute.</a:t>
            </a:r>
          </a:p>
          <a:p>
            <a:pPr marL="0" indent="0">
              <a:buNone/>
            </a:pPr>
            <a:endParaRPr lang="en-US" dirty="0">
              <a:solidFill>
                <a:srgbClr val="FFC000"/>
              </a:solidFill>
            </a:endParaRPr>
          </a:p>
          <a:p>
            <a:pPr marL="0" indent="0">
              <a:buNone/>
            </a:pPr>
            <a:endParaRPr lang="en-US" dirty="0">
              <a:solidFill>
                <a:srgbClr val="FFC000"/>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54254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AB56-ED6E-AD54-B8BE-76CF71EB70F2}"/>
              </a:ext>
            </a:extLst>
          </p:cNvPr>
          <p:cNvSpPr>
            <a:spLocks noGrp="1"/>
          </p:cNvSpPr>
          <p:nvPr>
            <p:ph type="title"/>
          </p:nvPr>
        </p:nvSpPr>
        <p:spPr/>
        <p:txBody>
          <a:bodyPr/>
          <a:lstStyle/>
          <a:p>
            <a:r>
              <a:rPr lang="en-US" dirty="0"/>
              <a:t>Other Flags For Secure Cookies</a:t>
            </a:r>
            <a:br>
              <a:rPr lang="en-US" dirty="0"/>
            </a:br>
            <a:endParaRPr lang="en-US" dirty="0"/>
          </a:p>
        </p:txBody>
      </p:sp>
      <p:sp>
        <p:nvSpPr>
          <p:cNvPr id="3" name="Content Placeholder 2">
            <a:extLst>
              <a:ext uri="{FF2B5EF4-FFF2-40B4-BE49-F238E27FC236}">
                <a16:creationId xmlns:a16="http://schemas.microsoft.com/office/drawing/2014/main" id="{25AFC722-1359-CD98-16AA-302E027F0225}"/>
              </a:ext>
            </a:extLst>
          </p:cNvPr>
          <p:cNvSpPr>
            <a:spLocks noGrp="1"/>
          </p:cNvSpPr>
          <p:nvPr>
            <p:ph idx="1"/>
          </p:nvPr>
        </p:nvSpPr>
        <p:spPr/>
        <p:txBody>
          <a:bodyPr>
            <a:normAutofit/>
          </a:bodyPr>
          <a:lstStyle/>
          <a:p>
            <a:pPr marL="0" indent="0">
              <a:buNone/>
            </a:pPr>
            <a:r>
              <a:rPr lang="en-US" dirty="0"/>
              <a:t>The </a:t>
            </a:r>
            <a:r>
              <a:rPr lang="en-US" dirty="0" err="1"/>
              <a:t>HttpOnly</a:t>
            </a:r>
            <a:r>
              <a:rPr lang="en-US" dirty="0"/>
              <a:t> flag is not the only cookie security flag that you can use to protect your cookies. Here are two more that can be useful.</a:t>
            </a:r>
          </a:p>
          <a:p>
            <a:r>
              <a:rPr lang="en-US" dirty="0"/>
              <a:t>Secure Flag</a:t>
            </a:r>
          </a:p>
          <a:p>
            <a:pPr marL="457200" lvl="1" indent="0">
              <a:buNone/>
            </a:pPr>
            <a:r>
              <a:rPr lang="en-US" dirty="0"/>
              <a:t>The Secure flag is used to declare that the cookie may only be transmitted using a secure connection (SSL/HTTPS). If this cookie is set, the browser will never send the cookie if the connection is HTTP. This flag prevents cookie theft via man-in-the-middle attacks.</a:t>
            </a:r>
          </a:p>
          <a:p>
            <a:r>
              <a:rPr lang="en-US" dirty="0" err="1"/>
              <a:t>SameSite</a:t>
            </a:r>
            <a:r>
              <a:rPr lang="en-US" dirty="0"/>
              <a:t> Flag</a:t>
            </a:r>
          </a:p>
          <a:p>
            <a:pPr marL="457200" lvl="1" indent="0">
              <a:buNone/>
            </a:pPr>
            <a:r>
              <a:rPr lang="en-US" dirty="0"/>
              <a:t>The </a:t>
            </a:r>
            <a:r>
              <a:rPr lang="en-US" dirty="0" err="1"/>
              <a:t>SameSite</a:t>
            </a:r>
            <a:r>
              <a:rPr lang="en-US" dirty="0"/>
              <a:t> flag is used to declare when web browsers should send the cookie, depending on how a visitor interacts with the site that set the cookie. This flag is used to help protect against cross-site request forgery (CSRF) attacks.</a:t>
            </a:r>
          </a:p>
          <a:p>
            <a:pPr lvl="1"/>
            <a:endParaRPr lang="en-US" dirty="0"/>
          </a:p>
          <a:p>
            <a:pPr lvl="1"/>
            <a:endParaRPr lang="en-US" dirty="0"/>
          </a:p>
          <a:p>
            <a:endParaRPr lang="en-US" dirty="0"/>
          </a:p>
        </p:txBody>
      </p:sp>
    </p:spTree>
    <p:extLst>
      <p:ext uri="{BB962C8B-B14F-4D97-AF65-F5344CB8AC3E}">
        <p14:creationId xmlns:p14="http://schemas.microsoft.com/office/powerpoint/2010/main" val="4099782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6183-00FB-9A6D-AFE3-9A92B69F32E1}"/>
              </a:ext>
            </a:extLst>
          </p:cNvPr>
          <p:cNvSpPr>
            <a:spLocks noGrp="1"/>
          </p:cNvSpPr>
          <p:nvPr>
            <p:ph type="title"/>
          </p:nvPr>
        </p:nvSpPr>
        <p:spPr/>
        <p:txBody>
          <a:bodyPr/>
          <a:lstStyle/>
          <a:p>
            <a:r>
              <a:rPr lang="en-US"/>
              <a:t>Are Cookie Flags Enough against XSS?</a:t>
            </a:r>
          </a:p>
        </p:txBody>
      </p:sp>
      <p:sp>
        <p:nvSpPr>
          <p:cNvPr id="3" name="Content Placeholder 2">
            <a:extLst>
              <a:ext uri="{FF2B5EF4-FFF2-40B4-BE49-F238E27FC236}">
                <a16:creationId xmlns:a16="http://schemas.microsoft.com/office/drawing/2014/main" id="{4880959B-116A-7979-1376-E6F6A5858679}"/>
              </a:ext>
            </a:extLst>
          </p:cNvPr>
          <p:cNvSpPr>
            <a:spLocks noGrp="1"/>
          </p:cNvSpPr>
          <p:nvPr>
            <p:ph idx="1"/>
          </p:nvPr>
        </p:nvSpPr>
        <p:spPr>
          <a:xfrm>
            <a:off x="1408112" y="2870337"/>
            <a:ext cx="8946541" cy="2477518"/>
          </a:xfrm>
        </p:spPr>
        <p:txBody>
          <a:bodyPr/>
          <a:lstStyle/>
          <a:p>
            <a:pPr marL="0" indent="0">
              <a:buNone/>
            </a:pPr>
            <a:r>
              <a:rPr lang="en-US" dirty="0"/>
              <a:t>Even though cookie flags are effective for many attacks, they cannot be used as a remedy for cross-site scripting. </a:t>
            </a:r>
          </a:p>
          <a:p>
            <a:pPr marL="0" indent="0">
              <a:buNone/>
            </a:pPr>
            <a:r>
              <a:rPr lang="en-US" dirty="0"/>
              <a:t>The only effective way to protect against cross-site scripting is to find such vulnerabilities in the application and eliminate them at the source. And the only effective way to find such vulnerabilities is by performing manual penetration testing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48213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DDB5-7E16-4B52-94E5-4E1B8F0451B0}"/>
              </a:ext>
            </a:extLst>
          </p:cNvPr>
          <p:cNvSpPr>
            <a:spLocks noGrp="1"/>
          </p:cNvSpPr>
          <p:nvPr>
            <p:ph type="title"/>
          </p:nvPr>
        </p:nvSpPr>
        <p:spPr/>
        <p:txBody>
          <a:bodyPr/>
          <a:lstStyle/>
          <a:p>
            <a:r>
              <a:rPr lang="en-US" dirty="0"/>
              <a:t>Types of Injection attacks</a:t>
            </a:r>
          </a:p>
        </p:txBody>
      </p:sp>
      <p:sp>
        <p:nvSpPr>
          <p:cNvPr id="3" name="Content Placeholder 2">
            <a:extLst>
              <a:ext uri="{FF2B5EF4-FFF2-40B4-BE49-F238E27FC236}">
                <a16:creationId xmlns:a16="http://schemas.microsoft.com/office/drawing/2014/main" id="{32801157-D2BC-3F97-9318-141FA277C905}"/>
              </a:ext>
            </a:extLst>
          </p:cNvPr>
          <p:cNvSpPr>
            <a:spLocks noGrp="1"/>
          </p:cNvSpPr>
          <p:nvPr>
            <p:ph idx="1"/>
          </p:nvPr>
        </p:nvSpPr>
        <p:spPr/>
        <p:txBody>
          <a:bodyPr/>
          <a:lstStyle/>
          <a:p>
            <a:pPr marL="0" indent="0">
              <a:buNone/>
            </a:pPr>
            <a:r>
              <a:rPr lang="en-US" dirty="0"/>
              <a:t>SQL and Cross-Site Scripting injection attacks are the most common types, there is a more host of injection attacks, all of which have different aims and means to achieving them. </a:t>
            </a:r>
          </a:p>
          <a:p>
            <a:pPr marL="0" indent="0">
              <a:buNone/>
            </a:pPr>
            <a:endParaRPr lang="en-US" dirty="0"/>
          </a:p>
          <a:p>
            <a:pPr marL="0" indent="0">
              <a:buNone/>
            </a:pPr>
            <a:r>
              <a:rPr lang="en-US" dirty="0"/>
              <a:t>The main types of injection attacks that your application may be vulnerable to are:</a:t>
            </a:r>
          </a:p>
          <a:p>
            <a:pPr marL="0" indent="0">
              <a:buNone/>
            </a:pPr>
            <a:r>
              <a:rPr lang="en-US" dirty="0"/>
              <a:t>	XSS (Cross-Site Scripting)</a:t>
            </a:r>
          </a:p>
          <a:p>
            <a:pPr marL="0" indent="0">
              <a:buNone/>
            </a:pPr>
            <a:r>
              <a:rPr lang="en-US" dirty="0"/>
              <a:t>	SQL injection</a:t>
            </a:r>
          </a:p>
        </p:txBody>
      </p:sp>
    </p:spTree>
    <p:extLst>
      <p:ext uri="{BB962C8B-B14F-4D97-AF65-F5344CB8AC3E}">
        <p14:creationId xmlns:p14="http://schemas.microsoft.com/office/powerpoint/2010/main" val="3156201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B086-493C-B6AE-5A07-BBF64876A8CE}"/>
              </a:ext>
            </a:extLst>
          </p:cNvPr>
          <p:cNvSpPr>
            <a:spLocks noGrp="1"/>
          </p:cNvSpPr>
          <p:nvPr>
            <p:ph type="title"/>
          </p:nvPr>
        </p:nvSpPr>
        <p:spPr/>
        <p:txBody>
          <a:bodyPr/>
          <a:lstStyle/>
          <a:p>
            <a:r>
              <a:rPr lang="en-US" dirty="0"/>
              <a:t>Same Origin Policy</a:t>
            </a:r>
          </a:p>
        </p:txBody>
      </p:sp>
      <p:sp>
        <p:nvSpPr>
          <p:cNvPr id="3" name="Content Placeholder 2">
            <a:extLst>
              <a:ext uri="{FF2B5EF4-FFF2-40B4-BE49-F238E27FC236}">
                <a16:creationId xmlns:a16="http://schemas.microsoft.com/office/drawing/2014/main" id="{12FD4B0A-DB50-A60B-213B-12BB1FE7BA6E}"/>
              </a:ext>
            </a:extLst>
          </p:cNvPr>
          <p:cNvSpPr>
            <a:spLocks noGrp="1"/>
          </p:cNvSpPr>
          <p:nvPr>
            <p:ph idx="1"/>
          </p:nvPr>
        </p:nvSpPr>
        <p:spPr/>
        <p:txBody>
          <a:bodyPr/>
          <a:lstStyle/>
          <a:p>
            <a:pPr marL="0" indent="0">
              <a:buNone/>
            </a:pPr>
            <a:r>
              <a:rPr lang="en-US" dirty="0"/>
              <a:t>The same-origin policy is a web browser security mechanism that aims to prevent websites from attacking each other.</a:t>
            </a:r>
          </a:p>
          <a:p>
            <a:pPr marL="0" indent="0">
              <a:buNone/>
            </a:pPr>
            <a:r>
              <a:rPr lang="en-US" dirty="0"/>
              <a:t>The same-origin policy restricts scripts on one origin from accessing data from another origin. An origin consists of a URI scheme, domain and port number. For example, consider the following URL:</a:t>
            </a:r>
          </a:p>
          <a:p>
            <a:pPr marL="0" indent="0" algn="ctr">
              <a:buNone/>
            </a:pPr>
            <a:r>
              <a:rPr lang="en-US" dirty="0">
                <a:hlinkClick r:id="rId2"/>
              </a:rPr>
              <a:t>http://normal-website.com/example/example.html</a:t>
            </a:r>
            <a:endParaRPr lang="en-US" dirty="0"/>
          </a:p>
          <a:p>
            <a:pPr marL="0" indent="0">
              <a:buNone/>
            </a:pPr>
            <a:r>
              <a:rPr lang="en-US" dirty="0"/>
              <a:t>The URL’s with the same protocol, domain name and same port are considered as same origin.</a:t>
            </a:r>
          </a:p>
          <a:p>
            <a:pPr marL="0" indent="0">
              <a:buNone/>
            </a:pPr>
            <a:endParaRPr lang="en-US" dirty="0"/>
          </a:p>
        </p:txBody>
      </p:sp>
    </p:spTree>
    <p:extLst>
      <p:ext uri="{BB962C8B-B14F-4D97-AF65-F5344CB8AC3E}">
        <p14:creationId xmlns:p14="http://schemas.microsoft.com/office/powerpoint/2010/main" val="3438584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7538-F919-4A5D-5FB0-818B479F020A}"/>
              </a:ext>
            </a:extLst>
          </p:cNvPr>
          <p:cNvSpPr>
            <a:spLocks noGrp="1"/>
          </p:cNvSpPr>
          <p:nvPr>
            <p:ph type="title"/>
          </p:nvPr>
        </p:nvSpPr>
        <p:spPr/>
        <p:txBody>
          <a:bodyPr/>
          <a:lstStyle/>
          <a:p>
            <a:r>
              <a:rPr lang="en-US" dirty="0"/>
              <a:t>Why is the same-origin policy necessary?</a:t>
            </a:r>
            <a:br>
              <a:rPr lang="en-US" dirty="0"/>
            </a:br>
            <a:endParaRPr lang="en-US" dirty="0"/>
          </a:p>
        </p:txBody>
      </p:sp>
      <p:sp>
        <p:nvSpPr>
          <p:cNvPr id="3" name="Content Placeholder 2">
            <a:extLst>
              <a:ext uri="{FF2B5EF4-FFF2-40B4-BE49-F238E27FC236}">
                <a16:creationId xmlns:a16="http://schemas.microsoft.com/office/drawing/2014/main" id="{532F0751-C5FC-63E6-28A4-F3E2BD7553CE}"/>
              </a:ext>
            </a:extLst>
          </p:cNvPr>
          <p:cNvSpPr>
            <a:spLocks noGrp="1"/>
          </p:cNvSpPr>
          <p:nvPr>
            <p:ph idx="1"/>
          </p:nvPr>
        </p:nvSpPr>
        <p:spPr>
          <a:xfrm>
            <a:off x="1255712" y="2565536"/>
            <a:ext cx="8946541" cy="2810027"/>
          </a:xfrm>
        </p:spPr>
        <p:txBody>
          <a:bodyPr/>
          <a:lstStyle/>
          <a:p>
            <a:pPr marL="0" indent="0">
              <a:buNone/>
            </a:pPr>
            <a:r>
              <a:rPr lang="en-US" dirty="0"/>
              <a:t>When a browser sends an HTTP request from one origin to another, any cookies, including authentication session cookies, relevant to the other domain are also sent as part of the request. This means that the response will be generated within the user's session, and include any relevant data that is specific to the user. Without the same-origin policy, if you visited a malicious website, it would be able to read your emails from </a:t>
            </a:r>
            <a:r>
              <a:rPr lang="en-US" dirty="0" err="1"/>
              <a:t>GMail</a:t>
            </a:r>
            <a:r>
              <a:rPr lang="en-US" dirty="0"/>
              <a:t>, private messages from Facebook, etc.</a:t>
            </a:r>
          </a:p>
        </p:txBody>
      </p:sp>
    </p:spTree>
    <p:extLst>
      <p:ext uri="{BB962C8B-B14F-4D97-AF65-F5344CB8AC3E}">
        <p14:creationId xmlns:p14="http://schemas.microsoft.com/office/powerpoint/2010/main" val="362808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DCB4-13BA-F1C6-B79D-48E803DDCD19}"/>
              </a:ext>
            </a:extLst>
          </p:cNvPr>
          <p:cNvSpPr>
            <a:spLocks noGrp="1"/>
          </p:cNvSpPr>
          <p:nvPr>
            <p:ph type="title"/>
          </p:nvPr>
        </p:nvSpPr>
        <p:spPr/>
        <p:txBody>
          <a:bodyPr/>
          <a:lstStyle/>
          <a:p>
            <a:r>
              <a:rPr lang="en-US" dirty="0"/>
              <a:t>How to allow cross-origin access</a:t>
            </a:r>
          </a:p>
        </p:txBody>
      </p:sp>
      <p:sp>
        <p:nvSpPr>
          <p:cNvPr id="3" name="Content Placeholder 2">
            <a:extLst>
              <a:ext uri="{FF2B5EF4-FFF2-40B4-BE49-F238E27FC236}">
                <a16:creationId xmlns:a16="http://schemas.microsoft.com/office/drawing/2014/main" id="{456C45ED-BE7C-BD11-DB14-89AB78402AD8}"/>
              </a:ext>
            </a:extLst>
          </p:cNvPr>
          <p:cNvSpPr>
            <a:spLocks noGrp="1"/>
          </p:cNvSpPr>
          <p:nvPr>
            <p:ph idx="1"/>
          </p:nvPr>
        </p:nvSpPr>
        <p:spPr>
          <a:xfrm>
            <a:off x="1366548" y="2957946"/>
            <a:ext cx="8946541" cy="3110346"/>
          </a:xfrm>
        </p:spPr>
        <p:txBody>
          <a:bodyPr/>
          <a:lstStyle/>
          <a:p>
            <a:pPr marL="0" indent="0">
              <a:buNone/>
            </a:pPr>
            <a:r>
              <a:rPr lang="en-US" dirty="0"/>
              <a:t>Use CORS to allow cross-origin access. CORS is a part of HTTP that lets servers specify any other hosts from which a browser should permit loading of content.</a:t>
            </a:r>
          </a:p>
          <a:p>
            <a:pPr marL="0" indent="0">
              <a:buNone/>
            </a:pPr>
            <a:r>
              <a:rPr lang="en-US" dirty="0"/>
              <a:t>Access-Control-Allow-Origin: </a:t>
            </a:r>
            <a:r>
              <a:rPr lang="en-US" dirty="0">
                <a:hlinkClick r:id="rId2"/>
              </a:rPr>
              <a:t>https://foo.example</a:t>
            </a:r>
            <a:endParaRPr lang="en-US" dirty="0"/>
          </a:p>
          <a:p>
            <a:pPr marL="0" indent="0">
              <a:buNone/>
            </a:pPr>
            <a:r>
              <a:rPr lang="en-US" dirty="0"/>
              <a:t>The server respond with specified origin that’s allowed to bypass the Same origin policy </a:t>
            </a:r>
          </a:p>
          <a:p>
            <a:pPr marL="0" indent="0">
              <a:buNone/>
            </a:pPr>
            <a:r>
              <a:rPr lang="en-US" dirty="0"/>
              <a:t>also the value of this header can be wildcard (*) which refers to allow all origins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18869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F7F3-AA68-F4BA-DD38-D5AF944AEBD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7CE2E57-DEBB-9295-473F-D732C09FDC72}"/>
              </a:ext>
            </a:extLst>
          </p:cNvPr>
          <p:cNvSpPr>
            <a:spLocks noGrp="1"/>
          </p:cNvSpPr>
          <p:nvPr>
            <p:ph idx="1"/>
          </p:nvPr>
        </p:nvSpPr>
        <p:spPr/>
        <p:txBody>
          <a:bodyPr/>
          <a:lstStyle/>
          <a:p>
            <a:pPr marL="0" indent="0">
              <a:buNone/>
            </a:pPr>
            <a:r>
              <a:rPr lang="en-US" dirty="0">
                <a:hlinkClick r:id="rId2"/>
              </a:rPr>
              <a:t>http://testapp.com:80</a:t>
            </a:r>
            <a:endParaRPr lang="en-US" dirty="0"/>
          </a:p>
          <a:p>
            <a:pPr marL="0" indent="0">
              <a:buNone/>
            </a:pPr>
            <a:r>
              <a:rPr lang="en-US" dirty="0">
                <a:hlinkClick r:id="rId2"/>
              </a:rPr>
              <a:t>http://testapp.com:80</a:t>
            </a:r>
            <a:endParaRPr lang="en-US" dirty="0"/>
          </a:p>
          <a:p>
            <a:pPr marL="0" indent="0">
              <a:buNone/>
            </a:pPr>
            <a:r>
              <a:rPr lang="en-US" dirty="0">
                <a:hlinkClick r:id="rId2"/>
              </a:rPr>
              <a:t>http://testapp.com:80</a:t>
            </a:r>
            <a:r>
              <a:rPr lang="en-US" dirty="0"/>
              <a:t> </a:t>
            </a:r>
          </a:p>
          <a:p>
            <a:pPr marL="0" indent="0">
              <a:buNone/>
            </a:pPr>
            <a:r>
              <a:rPr lang="en-US" dirty="0"/>
              <a:t>These URL’s can be considered to be the same origin because they the same protocol, domain and port. Otherwise, they cannot be considered the same Origin</a:t>
            </a:r>
          </a:p>
        </p:txBody>
      </p:sp>
    </p:spTree>
    <p:extLst>
      <p:ext uri="{BB962C8B-B14F-4D97-AF65-F5344CB8AC3E}">
        <p14:creationId xmlns:p14="http://schemas.microsoft.com/office/powerpoint/2010/main" val="371278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11E4-546B-EBF2-7C68-52904D5F86D1}"/>
              </a:ext>
            </a:extLst>
          </p:cNvPr>
          <p:cNvSpPr>
            <a:spLocks noGrp="1"/>
          </p:cNvSpPr>
          <p:nvPr>
            <p:ph type="title"/>
          </p:nvPr>
        </p:nvSpPr>
        <p:spPr/>
        <p:txBody>
          <a:bodyPr/>
          <a:lstStyle/>
          <a:p>
            <a:r>
              <a:rPr lang="en-US" dirty="0"/>
              <a:t>SQL injection</a:t>
            </a:r>
          </a:p>
        </p:txBody>
      </p:sp>
      <p:sp>
        <p:nvSpPr>
          <p:cNvPr id="3" name="Content Placeholder 2">
            <a:extLst>
              <a:ext uri="{FF2B5EF4-FFF2-40B4-BE49-F238E27FC236}">
                <a16:creationId xmlns:a16="http://schemas.microsoft.com/office/drawing/2014/main" id="{831F60BB-B002-8F97-BED0-E7EDAD783B28}"/>
              </a:ext>
            </a:extLst>
          </p:cNvPr>
          <p:cNvSpPr>
            <a:spLocks noGrp="1"/>
          </p:cNvSpPr>
          <p:nvPr>
            <p:ph idx="1"/>
          </p:nvPr>
        </p:nvSpPr>
        <p:spPr/>
        <p:txBody>
          <a:bodyPr/>
          <a:lstStyle/>
          <a:p>
            <a:pPr marL="0" indent="0">
              <a:buNone/>
            </a:pPr>
            <a:r>
              <a:rPr lang="en-US" dirty="0"/>
              <a:t>SQL injection is a web security vulnerability that allows an attacker to interfere with the queries that an application makes to its database. </a:t>
            </a:r>
          </a:p>
          <a:p>
            <a:pPr marL="0" indent="0">
              <a:buNone/>
            </a:pPr>
            <a:r>
              <a:rPr lang="en-US" dirty="0"/>
              <a:t>It generally allows an attacker to view data that they are not normally able to retrieve. </a:t>
            </a:r>
          </a:p>
          <a:p>
            <a:pPr marL="0" indent="0">
              <a:buNone/>
            </a:pPr>
            <a:r>
              <a:rPr lang="en-US" dirty="0"/>
              <a:t>This might include data belonging to other users, or any other data that the application itself is able to access. </a:t>
            </a:r>
          </a:p>
          <a:p>
            <a:pPr marL="0" indent="0">
              <a:buNone/>
            </a:pPr>
            <a:r>
              <a:rPr lang="en-US" dirty="0"/>
              <a:t>In many cases, an attacker can modify or delete this data, causing persistent changes to the application's content or behavior.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3254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740ED-119C-92BD-9632-D094C92F3BE7}"/>
              </a:ext>
            </a:extLst>
          </p:cNvPr>
          <p:cNvSpPr>
            <a:spLocks noGrp="1"/>
          </p:cNvSpPr>
          <p:nvPr>
            <p:ph type="title"/>
          </p:nvPr>
        </p:nvSpPr>
        <p:spPr/>
        <p:txBody>
          <a:bodyPr/>
          <a:lstStyle/>
          <a:p>
            <a:r>
              <a:rPr lang="en-US" dirty="0"/>
              <a:t>Impact of SQL injection attack</a:t>
            </a:r>
          </a:p>
        </p:txBody>
      </p:sp>
      <p:sp>
        <p:nvSpPr>
          <p:cNvPr id="3" name="Content Placeholder 2">
            <a:extLst>
              <a:ext uri="{FF2B5EF4-FFF2-40B4-BE49-F238E27FC236}">
                <a16:creationId xmlns:a16="http://schemas.microsoft.com/office/drawing/2014/main" id="{D2BEF204-4207-71F0-2294-E73D79857D55}"/>
              </a:ext>
            </a:extLst>
          </p:cNvPr>
          <p:cNvSpPr>
            <a:spLocks noGrp="1"/>
          </p:cNvSpPr>
          <p:nvPr>
            <p:ph idx="1"/>
          </p:nvPr>
        </p:nvSpPr>
        <p:spPr>
          <a:xfrm>
            <a:off x="646111" y="2634809"/>
            <a:ext cx="10602798" cy="2532937"/>
          </a:xfrm>
        </p:spPr>
        <p:txBody>
          <a:bodyPr/>
          <a:lstStyle/>
          <a:p>
            <a:pPr marL="0" indent="0">
              <a:buNone/>
            </a:pPr>
            <a:r>
              <a:rPr lang="en-US" dirty="0"/>
              <a:t>A successful SQL injection attack can result in unauthorized access to sensitive data, such as passwords, credit card details, or personal user information. </a:t>
            </a:r>
          </a:p>
          <a:p>
            <a:pPr marL="0" indent="0">
              <a:buNone/>
            </a:pPr>
            <a:r>
              <a:rPr lang="en-US" dirty="0"/>
              <a:t>Many high-profile data breaches in recent years have been the result of SQL injection attacks, leading to reputational damage and regulatory fines.</a:t>
            </a:r>
          </a:p>
          <a:p>
            <a:pPr marL="0" indent="0">
              <a:buNone/>
            </a:pPr>
            <a:r>
              <a:rPr lang="en-US" dirty="0"/>
              <a:t>In some cases, an attacker can obtain a persistent backdoor into an organization's systems, leading to a long-term compromise that can go unnoticed for an extended period.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1162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10A55-7478-3A77-45E8-2BACBEB011D9}"/>
              </a:ext>
            </a:extLst>
          </p:cNvPr>
          <p:cNvSpPr>
            <a:spLocks noGrp="1"/>
          </p:cNvSpPr>
          <p:nvPr>
            <p:ph idx="1"/>
          </p:nvPr>
        </p:nvSpPr>
        <p:spPr>
          <a:xfrm>
            <a:off x="1622729" y="3022736"/>
            <a:ext cx="8946541" cy="2034173"/>
          </a:xfrm>
        </p:spPr>
        <p:txBody>
          <a:bodyPr>
            <a:normAutofit fontScale="85000" lnSpcReduction="20000"/>
          </a:bodyPr>
          <a:lstStyle/>
          <a:p>
            <a:pPr marL="0" indent="0">
              <a:buNone/>
            </a:pPr>
            <a:r>
              <a:rPr lang="en-US" dirty="0"/>
              <a:t>we can gain from SQL injection more scenarios such as:</a:t>
            </a:r>
          </a:p>
          <a:p>
            <a:pPr marL="0" indent="0">
              <a:buNone/>
            </a:pPr>
            <a:r>
              <a:rPr lang="en-US" dirty="0"/>
              <a:t>	Retrieving data using SQLMAP tool</a:t>
            </a:r>
          </a:p>
          <a:p>
            <a:pPr marL="0" indent="0">
              <a:buNone/>
            </a:pPr>
            <a:r>
              <a:rPr lang="en-US" dirty="0"/>
              <a:t>	Bypass Authentications</a:t>
            </a:r>
          </a:p>
          <a:p>
            <a:pPr marL="0" indent="0">
              <a:buNone/>
            </a:pPr>
            <a:r>
              <a:rPr lang="en-US" dirty="0"/>
              <a:t>	Examining the database</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86992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80A45-A487-01B9-EDA1-B6397F637AB8}"/>
              </a:ext>
            </a:extLst>
          </p:cNvPr>
          <p:cNvSpPr>
            <a:spLocks noGrp="1"/>
          </p:cNvSpPr>
          <p:nvPr>
            <p:ph idx="1"/>
          </p:nvPr>
        </p:nvSpPr>
        <p:spPr>
          <a:xfrm>
            <a:off x="1622729" y="542773"/>
            <a:ext cx="8946541" cy="5622500"/>
          </a:xfrm>
        </p:spPr>
        <p:txBody>
          <a:bodyPr/>
          <a:lstStyle/>
          <a:p>
            <a:pPr marL="0" indent="0">
              <a:buNone/>
            </a:pPr>
            <a:r>
              <a:rPr lang="en-US" dirty="0"/>
              <a:t>Here is an example with Vulnerable Code for SQL injection attack</a:t>
            </a:r>
          </a:p>
          <a:p>
            <a:pPr marL="0" indent="0">
              <a:buNone/>
            </a:pPr>
            <a:r>
              <a:rPr lang="en-US" dirty="0"/>
              <a:t>And we will discuss how to exploit this vulnerability and steps for exploitation.</a:t>
            </a:r>
          </a:p>
          <a:p>
            <a:pPr marL="0" indent="0">
              <a:buNone/>
            </a:pPr>
            <a:r>
              <a:rPr lang="en-US" dirty="0"/>
              <a:t>Also, introducing the mitigation techniques.</a:t>
            </a:r>
          </a:p>
          <a:p>
            <a:pPr marL="0" indent="0">
              <a:buNone/>
            </a:pPr>
            <a:r>
              <a:rPr lang="en-US" dirty="0"/>
              <a:t>In this example is a simple function that’s takes the id of users and returns the user details. This function possibly vulnerable to SQL injection</a:t>
            </a:r>
          </a:p>
          <a:p>
            <a:pPr marL="0" indent="0">
              <a:buNone/>
            </a:pPr>
            <a:endParaRPr lang="en-US" dirty="0"/>
          </a:p>
        </p:txBody>
      </p:sp>
      <p:pic>
        <p:nvPicPr>
          <p:cNvPr id="7" name="Picture 6">
            <a:extLst>
              <a:ext uri="{FF2B5EF4-FFF2-40B4-BE49-F238E27FC236}">
                <a16:creationId xmlns:a16="http://schemas.microsoft.com/office/drawing/2014/main" id="{7293626B-0CA1-C2E3-EDC1-1D3DD6678E20}"/>
              </a:ext>
            </a:extLst>
          </p:cNvPr>
          <p:cNvPicPr>
            <a:picLocks noChangeAspect="1"/>
          </p:cNvPicPr>
          <p:nvPr/>
        </p:nvPicPr>
        <p:blipFill>
          <a:blip r:embed="rId2"/>
          <a:stretch>
            <a:fillRect/>
          </a:stretch>
        </p:blipFill>
        <p:spPr>
          <a:xfrm>
            <a:off x="2757055" y="3028893"/>
            <a:ext cx="6414654" cy="1972597"/>
          </a:xfrm>
          <a:prstGeom prst="rect">
            <a:avLst/>
          </a:prstGeom>
        </p:spPr>
      </p:pic>
    </p:spTree>
    <p:extLst>
      <p:ext uri="{BB962C8B-B14F-4D97-AF65-F5344CB8AC3E}">
        <p14:creationId xmlns:p14="http://schemas.microsoft.com/office/powerpoint/2010/main" val="402143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7B5E6-CBCA-4224-6971-1AE287113B3A}"/>
              </a:ext>
            </a:extLst>
          </p:cNvPr>
          <p:cNvSpPr>
            <a:spLocks noGrp="1"/>
          </p:cNvSpPr>
          <p:nvPr>
            <p:ph idx="1"/>
          </p:nvPr>
        </p:nvSpPr>
        <p:spPr>
          <a:xfrm>
            <a:off x="1089457" y="1331259"/>
            <a:ext cx="8946541" cy="5291214"/>
          </a:xfrm>
        </p:spPr>
        <p:txBody>
          <a:bodyPr>
            <a:normAutofit lnSpcReduction="10000"/>
          </a:bodyPr>
          <a:lstStyle/>
          <a:p>
            <a:pPr marL="0" indent="0">
              <a:buNone/>
            </a:pPr>
            <a:r>
              <a:rPr lang="en-US" dirty="0"/>
              <a:t>If we look at the source code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will find that the ID parameter (which is controlled by end user)</a:t>
            </a:r>
          </a:p>
          <a:p>
            <a:pPr marL="0" indent="0">
              <a:buNone/>
            </a:pPr>
            <a:r>
              <a:rPr lang="en-US" dirty="0"/>
              <a:t>Reflected in SQL Query. due this we can manipulate this query to retrieve any data from our database. If any protection layer is not applied</a:t>
            </a:r>
          </a:p>
        </p:txBody>
      </p:sp>
      <p:pic>
        <p:nvPicPr>
          <p:cNvPr id="5" name="Picture 4">
            <a:extLst>
              <a:ext uri="{FF2B5EF4-FFF2-40B4-BE49-F238E27FC236}">
                <a16:creationId xmlns:a16="http://schemas.microsoft.com/office/drawing/2014/main" id="{D26047F8-288E-8394-1984-EDF3DA20D82E}"/>
              </a:ext>
            </a:extLst>
          </p:cNvPr>
          <p:cNvPicPr>
            <a:picLocks noChangeAspect="1"/>
          </p:cNvPicPr>
          <p:nvPr/>
        </p:nvPicPr>
        <p:blipFill>
          <a:blip r:embed="rId2"/>
          <a:stretch>
            <a:fillRect/>
          </a:stretch>
        </p:blipFill>
        <p:spPr>
          <a:xfrm>
            <a:off x="981075" y="1895475"/>
            <a:ext cx="10229850" cy="3067050"/>
          </a:xfrm>
          <a:prstGeom prst="rect">
            <a:avLst/>
          </a:prstGeom>
        </p:spPr>
      </p:pic>
    </p:spTree>
    <p:extLst>
      <p:ext uri="{BB962C8B-B14F-4D97-AF65-F5344CB8AC3E}">
        <p14:creationId xmlns:p14="http://schemas.microsoft.com/office/powerpoint/2010/main" val="8328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FB5C5-8092-5EB1-57D3-022E278A99CF}"/>
              </a:ext>
            </a:extLst>
          </p:cNvPr>
          <p:cNvSpPr>
            <a:spLocks noGrp="1"/>
          </p:cNvSpPr>
          <p:nvPr>
            <p:ph idx="1"/>
          </p:nvPr>
        </p:nvSpPr>
        <p:spPr>
          <a:xfrm>
            <a:off x="1622729" y="1595719"/>
            <a:ext cx="8946541" cy="3973809"/>
          </a:xfrm>
        </p:spPr>
        <p:txBody>
          <a:bodyPr/>
          <a:lstStyle/>
          <a:p>
            <a:pPr marL="0" indent="0">
              <a:buNone/>
            </a:pPr>
            <a:r>
              <a:rPr lang="en-US" dirty="0"/>
              <a:t>We can force the SQL query to be a True condition</a:t>
            </a:r>
            <a:r>
              <a:rPr lang="ar-EG" dirty="0"/>
              <a:t> </a:t>
            </a:r>
            <a:r>
              <a:rPr lang="en-US" dirty="0"/>
              <a:t>any by put in the parameter SQL Syntax  instead of the user ID such as</a:t>
            </a:r>
          </a:p>
          <a:p>
            <a:pPr marL="0" indent="0">
              <a:buNone/>
            </a:pPr>
            <a:r>
              <a:rPr lang="en-US" dirty="0"/>
              <a:t>‘ OR 1=1--</a:t>
            </a:r>
          </a:p>
          <a:p>
            <a:pPr marL="0" indent="0">
              <a:buNone/>
            </a:pPr>
            <a:r>
              <a:rPr lang="en-US" dirty="0"/>
              <a:t>By that we can force the query to return true condition and retrieve the data from the database without knowing the ID of the user </a:t>
            </a:r>
          </a:p>
          <a:p>
            <a:pPr marL="0" indent="0">
              <a:buNone/>
            </a:pPr>
            <a:r>
              <a:rPr lang="en-US" dirty="0"/>
              <a:t>First single for closing the ID string in the </a:t>
            </a:r>
            <a:r>
              <a:rPr lang="en-US" dirty="0" err="1"/>
              <a:t>qurey</a:t>
            </a:r>
            <a:endParaRPr lang="en-US" dirty="0"/>
          </a:p>
          <a:p>
            <a:pPr marL="0" indent="0">
              <a:buNone/>
            </a:pPr>
            <a:r>
              <a:rPr lang="en-US" dirty="0"/>
              <a:t>OR is a SQL operator</a:t>
            </a:r>
          </a:p>
          <a:p>
            <a:pPr marL="0" indent="0">
              <a:buNone/>
            </a:pPr>
            <a:r>
              <a:rPr lang="en-US" dirty="0"/>
              <a:t>1=1 Any values that give a true condition</a:t>
            </a:r>
          </a:p>
          <a:p>
            <a:pPr marL="0" indent="0">
              <a:buNone/>
            </a:pPr>
            <a:r>
              <a:rPr lang="en-US" dirty="0"/>
              <a:t>-- To make a comment for the rest of the query</a:t>
            </a:r>
          </a:p>
        </p:txBody>
      </p:sp>
    </p:spTree>
    <p:extLst>
      <p:ext uri="{BB962C8B-B14F-4D97-AF65-F5344CB8AC3E}">
        <p14:creationId xmlns:p14="http://schemas.microsoft.com/office/powerpoint/2010/main" val="2630286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417CAAA3DFDE74BAF2804A4457CB842" ma:contentTypeVersion="2" ma:contentTypeDescription="Create a new document." ma:contentTypeScope="" ma:versionID="01c5af72674d825e63614ea14bbd00b4">
  <xsd:schema xmlns:xsd="http://www.w3.org/2001/XMLSchema" xmlns:xs="http://www.w3.org/2001/XMLSchema" xmlns:p="http://schemas.microsoft.com/office/2006/metadata/properties" xmlns:ns3="fdbc8d81-8876-4226-a447-d55f81396148" targetNamespace="http://schemas.microsoft.com/office/2006/metadata/properties" ma:root="true" ma:fieldsID="c656e9c54cce6d6a63fd6415c8af74a9" ns3:_="">
    <xsd:import namespace="fdbc8d81-8876-4226-a447-d55f81396148"/>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bc8d81-8876-4226-a447-d55f813961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18602F-AD9F-4291-A686-CE5FD237B403}">
  <ds:schemaRefs>
    <ds:schemaRef ds:uri="http://schemas.microsoft.com/sharepoint/v3/contenttype/forms"/>
  </ds:schemaRefs>
</ds:datastoreItem>
</file>

<file path=customXml/itemProps2.xml><?xml version="1.0" encoding="utf-8"?>
<ds:datastoreItem xmlns:ds="http://schemas.openxmlformats.org/officeDocument/2006/customXml" ds:itemID="{2CF6D0CC-7806-4BFD-BD71-8E134A64F5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bc8d81-8876-4226-a447-d55f81396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AAEFDA-75AA-4DE0-AE34-21FE161F130A}">
  <ds:schemaRefs>
    <ds:schemaRef ds:uri="http://purl.org/dc/elements/1.1/"/>
    <ds:schemaRef ds:uri="fdbc8d81-8876-4226-a447-d55f81396148"/>
    <ds:schemaRef ds:uri="http://purl.org/dc/dcmitype/"/>
    <ds:schemaRef ds:uri="http://schemas.openxmlformats.org/package/2006/metadata/core-propertie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Ion</Template>
  <TotalTime>128</TotalTime>
  <Words>2796</Words>
  <Application>Microsoft Office PowerPoint</Application>
  <PresentationFormat>Widescreen</PresentationFormat>
  <Paragraphs>173</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Century Gothic</vt:lpstr>
      <vt:lpstr>Wingdings 3</vt:lpstr>
      <vt:lpstr>Ion</vt:lpstr>
      <vt:lpstr>Software Engineering &amp; secure Coding</vt:lpstr>
      <vt:lpstr>What’s Injection attacks ?</vt:lpstr>
      <vt:lpstr>Types of Injection attacks</vt:lpstr>
      <vt:lpstr>SQL injection</vt:lpstr>
      <vt:lpstr>Impact of SQL injection attack</vt:lpstr>
      <vt:lpstr>PowerPoint Presentation</vt:lpstr>
      <vt:lpstr>PowerPoint Presentation</vt:lpstr>
      <vt:lpstr>PowerPoint Presentation</vt:lpstr>
      <vt:lpstr>PowerPoint Presentation</vt:lpstr>
      <vt:lpstr>PowerPoint Presentation</vt:lpstr>
      <vt:lpstr>PowerPoint Presentation</vt:lpstr>
      <vt:lpstr>Mitigation of SQL injection</vt:lpstr>
      <vt:lpstr>XSS</vt:lpstr>
      <vt:lpstr>PowerPoint Presentation</vt:lpstr>
      <vt:lpstr>Types of XSS attacks</vt:lpstr>
      <vt:lpstr>PowerPoint Presentation</vt:lpstr>
      <vt:lpstr>PowerPoint Presentation</vt:lpstr>
      <vt:lpstr>To Prevent XSS</vt:lpstr>
      <vt:lpstr>Exploiting XSS to Steal Cookies </vt:lpstr>
      <vt:lpstr>Various types of cookies</vt:lpstr>
      <vt:lpstr>Exploiting cookies using XSS</vt:lpstr>
      <vt:lpstr>PowerPoint Presentation</vt:lpstr>
      <vt:lpstr>PowerPoint Presentation</vt:lpstr>
      <vt:lpstr>PowerPoint Presentation</vt:lpstr>
      <vt:lpstr>PowerPoint Presentation</vt:lpstr>
      <vt:lpstr>Protecting cookies against XSS using HTTPOnly Flag Set</vt:lpstr>
      <vt:lpstr>How to Set HttpOnly Server-Side!</vt:lpstr>
      <vt:lpstr>Other Flags For Secure Cookies </vt:lpstr>
      <vt:lpstr>Are Cookie Flags Enough against XSS?</vt:lpstr>
      <vt:lpstr>Same Origin Policy</vt:lpstr>
      <vt:lpstr>Why is the same-origin policy necessary? </vt:lpstr>
      <vt:lpstr>How to allow cross-origin access</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&amp; secure Coding</dc:title>
  <dc:creator>عمر فاضل خالد بكير stu</dc:creator>
  <cp:lastModifiedBy>عمر فاضل خالد بكير ( 125200545 )</cp:lastModifiedBy>
  <cp:revision>16</cp:revision>
  <dcterms:created xsi:type="dcterms:W3CDTF">2023-05-15T16:15:56Z</dcterms:created>
  <dcterms:modified xsi:type="dcterms:W3CDTF">2023-05-17T19:43:13Z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0x010100B417CAAA3DFDE74BAF2804A4457CB842</vt:lpwstr>
  </property>
</Properties>
</file>