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5" r:id="rId8"/>
    <p:sldId id="262" r:id="rId9"/>
    <p:sldId id="264" r:id="rId10"/>
    <p:sldId id="266" r:id="rId11"/>
    <p:sldId id="267" r:id="rId12"/>
    <p:sldId id="26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624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9522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827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713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93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7775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066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808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792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606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4/3/2021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070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4/3/2021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9268558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Brightly colored rock formations in Antelope Canyon">
            <a:extLst>
              <a:ext uri="{FF2B5EF4-FFF2-40B4-BE49-F238E27FC236}">
                <a16:creationId xmlns:a16="http://schemas.microsoft.com/office/drawing/2014/main" id="{9701FE38-2A1E-4648-9FCB-F667891346DD}"/>
              </a:ext>
            </a:extLst>
          </p:cNvPr>
          <p:cNvPicPr>
            <a:picLocks noChangeAspect="1"/>
          </p:cNvPicPr>
          <p:nvPr/>
        </p:nvPicPr>
        <p:blipFill rotWithShape="1">
          <a:blip r:embed="rId2"/>
          <a:srcRect l="19559" r="21107"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460FD67-082A-4325-97E0-9A8CB1FB5A21}"/>
              </a:ext>
            </a:extLst>
          </p:cNvPr>
          <p:cNvSpPr>
            <a:spLocks noGrp="1"/>
          </p:cNvSpPr>
          <p:nvPr>
            <p:ph type="ctrTitle"/>
          </p:nvPr>
        </p:nvSpPr>
        <p:spPr>
          <a:xfrm>
            <a:off x="4858329" y="1249218"/>
            <a:ext cx="7018222" cy="1412270"/>
          </a:xfrm>
        </p:spPr>
        <p:txBody>
          <a:bodyPr>
            <a:normAutofit/>
          </a:bodyPr>
          <a:lstStyle/>
          <a:p>
            <a:r>
              <a:rPr lang="en-US" sz="4400" dirty="0"/>
              <a:t>Advanced Analysis of Algorithms</a:t>
            </a:r>
          </a:p>
        </p:txBody>
      </p:sp>
      <p:sp>
        <p:nvSpPr>
          <p:cNvPr id="3" name="Subtitle 2">
            <a:extLst>
              <a:ext uri="{FF2B5EF4-FFF2-40B4-BE49-F238E27FC236}">
                <a16:creationId xmlns:a16="http://schemas.microsoft.com/office/drawing/2014/main" id="{34B282B8-FFF7-4EF7-9D24-30F390BDC294}"/>
              </a:ext>
            </a:extLst>
          </p:cNvPr>
          <p:cNvSpPr>
            <a:spLocks noGrp="1"/>
          </p:cNvSpPr>
          <p:nvPr>
            <p:ph type="subTitle" idx="1"/>
          </p:nvPr>
        </p:nvSpPr>
        <p:spPr>
          <a:xfrm>
            <a:off x="6007510" y="4571999"/>
            <a:ext cx="5422490" cy="1858298"/>
          </a:xfrm>
        </p:spPr>
        <p:txBody>
          <a:bodyPr>
            <a:normAutofit/>
          </a:bodyPr>
          <a:lstStyle/>
          <a:p>
            <a:pPr algn="l"/>
            <a:r>
              <a:rPr lang="en-US" dirty="0"/>
              <a:t>Ayesha Atif		2020MSCS578</a:t>
            </a:r>
          </a:p>
          <a:p>
            <a:pPr algn="l"/>
            <a:r>
              <a:rPr lang="en-US" dirty="0"/>
              <a:t>Hamza Farooq 	2020MSCS513</a:t>
            </a:r>
          </a:p>
          <a:p>
            <a:pPr algn="l"/>
            <a:r>
              <a:rPr lang="en-US" dirty="0"/>
              <a:t>Komal Shehzadi	2020MSCS590</a:t>
            </a:r>
          </a:p>
          <a:p>
            <a:pPr algn="l"/>
            <a:endParaRPr lang="en-US" dirty="0"/>
          </a:p>
        </p:txBody>
      </p:sp>
      <p:sp>
        <p:nvSpPr>
          <p:cNvPr id="6" name="TextBox 5">
            <a:extLst>
              <a:ext uri="{FF2B5EF4-FFF2-40B4-BE49-F238E27FC236}">
                <a16:creationId xmlns:a16="http://schemas.microsoft.com/office/drawing/2014/main" id="{D09CE5AB-F2E2-46F3-8980-B4E96379EF9D}"/>
              </a:ext>
            </a:extLst>
          </p:cNvPr>
          <p:cNvSpPr txBox="1"/>
          <p:nvPr/>
        </p:nvSpPr>
        <p:spPr>
          <a:xfrm>
            <a:off x="6779492" y="2784439"/>
            <a:ext cx="3512885" cy="369332"/>
          </a:xfrm>
          <a:prstGeom prst="rect">
            <a:avLst/>
          </a:prstGeom>
          <a:noFill/>
        </p:spPr>
        <p:txBody>
          <a:bodyPr wrap="none" rtlCol="0">
            <a:spAutoFit/>
          </a:bodyPr>
          <a:lstStyle/>
          <a:p>
            <a:r>
              <a:rPr lang="en-US" dirty="0"/>
              <a:t>Instructor: Dr. Muhammad Afzal</a:t>
            </a:r>
          </a:p>
        </p:txBody>
      </p:sp>
    </p:spTree>
    <p:extLst>
      <p:ext uri="{BB962C8B-B14F-4D97-AF65-F5344CB8AC3E}">
        <p14:creationId xmlns:p14="http://schemas.microsoft.com/office/powerpoint/2010/main" val="1436568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CFA-9010-4CBF-821D-359843CE1BEC}"/>
              </a:ext>
            </a:extLst>
          </p:cNvPr>
          <p:cNvSpPr>
            <a:spLocks noGrp="1"/>
          </p:cNvSpPr>
          <p:nvPr>
            <p:ph type="title"/>
          </p:nvPr>
        </p:nvSpPr>
        <p:spPr/>
        <p:txBody>
          <a:bodyPr/>
          <a:lstStyle/>
          <a:p>
            <a:r>
              <a:rPr lang="en-US" dirty="0"/>
              <a:t>Assignment # 3</a:t>
            </a:r>
          </a:p>
        </p:txBody>
      </p:sp>
      <p:pic>
        <p:nvPicPr>
          <p:cNvPr id="5" name="Picture 4">
            <a:extLst>
              <a:ext uri="{FF2B5EF4-FFF2-40B4-BE49-F238E27FC236}">
                <a16:creationId xmlns:a16="http://schemas.microsoft.com/office/drawing/2014/main" id="{2F89E01E-4DE3-4B49-849A-C0AC18E60DFF}"/>
              </a:ext>
            </a:extLst>
          </p:cNvPr>
          <p:cNvPicPr>
            <a:picLocks noChangeAspect="1"/>
          </p:cNvPicPr>
          <p:nvPr/>
        </p:nvPicPr>
        <p:blipFill>
          <a:blip r:embed="rId2"/>
          <a:stretch>
            <a:fillRect/>
          </a:stretch>
        </p:blipFill>
        <p:spPr>
          <a:xfrm>
            <a:off x="1543050" y="2276475"/>
            <a:ext cx="9105900" cy="3819525"/>
          </a:xfrm>
          <a:prstGeom prst="rect">
            <a:avLst/>
          </a:prstGeom>
        </p:spPr>
      </p:pic>
    </p:spTree>
    <p:extLst>
      <p:ext uri="{BB962C8B-B14F-4D97-AF65-F5344CB8AC3E}">
        <p14:creationId xmlns:p14="http://schemas.microsoft.com/office/powerpoint/2010/main" val="195496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6997-23B0-40DE-A056-11C3F7CC8E73}"/>
              </a:ext>
            </a:extLst>
          </p:cNvPr>
          <p:cNvSpPr>
            <a:spLocks noGrp="1"/>
          </p:cNvSpPr>
          <p:nvPr>
            <p:ph type="title"/>
          </p:nvPr>
        </p:nvSpPr>
        <p:spPr/>
        <p:txBody>
          <a:bodyPr/>
          <a:lstStyle/>
          <a:p>
            <a:r>
              <a:rPr lang="en-US" dirty="0"/>
              <a:t>Sample Input			Sample Output</a:t>
            </a:r>
          </a:p>
        </p:txBody>
      </p:sp>
      <p:pic>
        <p:nvPicPr>
          <p:cNvPr id="5" name="Picture 4">
            <a:extLst>
              <a:ext uri="{FF2B5EF4-FFF2-40B4-BE49-F238E27FC236}">
                <a16:creationId xmlns:a16="http://schemas.microsoft.com/office/drawing/2014/main" id="{72D17E97-9DBA-4045-85D7-16C086BBB00B}"/>
              </a:ext>
            </a:extLst>
          </p:cNvPr>
          <p:cNvPicPr>
            <a:picLocks noChangeAspect="1"/>
          </p:cNvPicPr>
          <p:nvPr/>
        </p:nvPicPr>
        <p:blipFill>
          <a:blip r:embed="rId2"/>
          <a:stretch>
            <a:fillRect/>
          </a:stretch>
        </p:blipFill>
        <p:spPr>
          <a:xfrm>
            <a:off x="909060" y="2286000"/>
            <a:ext cx="3095625" cy="2714625"/>
          </a:xfrm>
          <a:prstGeom prst="rect">
            <a:avLst/>
          </a:prstGeom>
        </p:spPr>
      </p:pic>
      <p:pic>
        <p:nvPicPr>
          <p:cNvPr id="7" name="Picture 6">
            <a:extLst>
              <a:ext uri="{FF2B5EF4-FFF2-40B4-BE49-F238E27FC236}">
                <a16:creationId xmlns:a16="http://schemas.microsoft.com/office/drawing/2014/main" id="{22B4F323-F9B2-47E1-B6F9-DF4F90EC515A}"/>
              </a:ext>
            </a:extLst>
          </p:cNvPr>
          <p:cNvPicPr>
            <a:picLocks noChangeAspect="1"/>
          </p:cNvPicPr>
          <p:nvPr/>
        </p:nvPicPr>
        <p:blipFill>
          <a:blip r:embed="rId3"/>
          <a:stretch>
            <a:fillRect/>
          </a:stretch>
        </p:blipFill>
        <p:spPr>
          <a:xfrm>
            <a:off x="6096000" y="2286000"/>
            <a:ext cx="4448175" cy="1876425"/>
          </a:xfrm>
          <a:prstGeom prst="rect">
            <a:avLst/>
          </a:prstGeom>
        </p:spPr>
      </p:pic>
    </p:spTree>
    <p:extLst>
      <p:ext uri="{BB962C8B-B14F-4D97-AF65-F5344CB8AC3E}">
        <p14:creationId xmlns:p14="http://schemas.microsoft.com/office/powerpoint/2010/main" val="286026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EE5A-3CC3-4339-8C89-41FE1599DA57}"/>
              </a:ext>
            </a:extLst>
          </p:cNvPr>
          <p:cNvSpPr>
            <a:spLocks noGrp="1"/>
          </p:cNvSpPr>
          <p:nvPr>
            <p:ph type="title"/>
          </p:nvPr>
        </p:nvSpPr>
        <p:spPr/>
        <p:txBody>
          <a:bodyPr/>
          <a:lstStyle/>
          <a:p>
            <a:r>
              <a:rPr lang="en-US" dirty="0"/>
              <a:t>Assignment # 4</a:t>
            </a:r>
          </a:p>
        </p:txBody>
      </p:sp>
      <p:sp>
        <p:nvSpPr>
          <p:cNvPr id="3" name="Content Placeholder 2">
            <a:extLst>
              <a:ext uri="{FF2B5EF4-FFF2-40B4-BE49-F238E27FC236}">
                <a16:creationId xmlns:a16="http://schemas.microsoft.com/office/drawing/2014/main" id="{66AF1AA2-0F20-4C75-9799-298FCBB3B879}"/>
              </a:ext>
            </a:extLst>
          </p:cNvPr>
          <p:cNvSpPr>
            <a:spLocks noGrp="1"/>
          </p:cNvSpPr>
          <p:nvPr>
            <p:ph idx="1"/>
          </p:nvPr>
        </p:nvSpPr>
        <p:spPr/>
        <p:txBody>
          <a:bodyPr/>
          <a:lstStyle/>
          <a:p>
            <a:r>
              <a:rPr lang="en-US" dirty="0"/>
              <a:t>Input Constraints to algorithm</a:t>
            </a:r>
          </a:p>
          <a:p>
            <a:pPr lvl="1"/>
            <a:r>
              <a:rPr lang="en-US" dirty="0"/>
              <a:t>Minimum coins = 3</a:t>
            </a:r>
          </a:p>
          <a:p>
            <a:pPr lvl="1"/>
            <a:r>
              <a:rPr lang="en-US" dirty="0"/>
              <a:t>Maximum fake coins = 1</a:t>
            </a:r>
          </a:p>
          <a:p>
            <a:r>
              <a:rPr lang="en-US" dirty="0"/>
              <a:t>Output: </a:t>
            </a:r>
          </a:p>
          <a:p>
            <a:pPr lvl="1"/>
            <a:r>
              <a:rPr lang="en-US" dirty="0"/>
              <a:t>Representation of each of comparison</a:t>
            </a:r>
          </a:p>
          <a:p>
            <a:pPr lvl="1"/>
            <a:r>
              <a:rPr lang="en-US" dirty="0"/>
              <a:t>Index of fake coin if exists and -1 otherwise </a:t>
            </a:r>
          </a:p>
        </p:txBody>
      </p:sp>
    </p:spTree>
    <p:extLst>
      <p:ext uri="{BB962C8B-B14F-4D97-AF65-F5344CB8AC3E}">
        <p14:creationId xmlns:p14="http://schemas.microsoft.com/office/powerpoint/2010/main" val="31708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B530-39BC-4124-A1A5-92B57EF04F21}"/>
              </a:ext>
            </a:extLst>
          </p:cNvPr>
          <p:cNvSpPr>
            <a:spLocks noGrp="1"/>
          </p:cNvSpPr>
          <p:nvPr>
            <p:ph type="title"/>
          </p:nvPr>
        </p:nvSpPr>
        <p:spPr>
          <a:xfrm>
            <a:off x="762000" y="0"/>
            <a:ext cx="10668000" cy="785091"/>
          </a:xfrm>
        </p:spPr>
        <p:txBody>
          <a:bodyPr/>
          <a:lstStyle/>
          <a:p>
            <a:r>
              <a:rPr lang="en-US" dirty="0"/>
              <a:t>Algorithm</a:t>
            </a:r>
          </a:p>
        </p:txBody>
      </p:sp>
      <p:pic>
        <p:nvPicPr>
          <p:cNvPr id="8" name="Picture 7">
            <a:extLst>
              <a:ext uri="{FF2B5EF4-FFF2-40B4-BE49-F238E27FC236}">
                <a16:creationId xmlns:a16="http://schemas.microsoft.com/office/drawing/2014/main" id="{47671534-842F-4D2A-BFCB-7ACA0316A8AC}"/>
              </a:ext>
            </a:extLst>
          </p:cNvPr>
          <p:cNvPicPr>
            <a:picLocks noChangeAspect="1"/>
          </p:cNvPicPr>
          <p:nvPr/>
        </p:nvPicPr>
        <p:blipFill>
          <a:blip r:embed="rId2"/>
          <a:stretch>
            <a:fillRect/>
          </a:stretch>
        </p:blipFill>
        <p:spPr>
          <a:xfrm>
            <a:off x="762000" y="1138237"/>
            <a:ext cx="4286250" cy="4581525"/>
          </a:xfrm>
          <a:prstGeom prst="rect">
            <a:avLst/>
          </a:prstGeom>
        </p:spPr>
      </p:pic>
      <p:pic>
        <p:nvPicPr>
          <p:cNvPr id="10" name="Picture 9">
            <a:extLst>
              <a:ext uri="{FF2B5EF4-FFF2-40B4-BE49-F238E27FC236}">
                <a16:creationId xmlns:a16="http://schemas.microsoft.com/office/drawing/2014/main" id="{5C175779-0565-4410-B0BB-5976A3CAF40F}"/>
              </a:ext>
            </a:extLst>
          </p:cNvPr>
          <p:cNvPicPr>
            <a:picLocks noChangeAspect="1"/>
          </p:cNvPicPr>
          <p:nvPr/>
        </p:nvPicPr>
        <p:blipFill>
          <a:blip r:embed="rId3"/>
          <a:stretch>
            <a:fillRect/>
          </a:stretch>
        </p:blipFill>
        <p:spPr>
          <a:xfrm>
            <a:off x="5408323" y="1138237"/>
            <a:ext cx="5457825" cy="3981450"/>
          </a:xfrm>
          <a:prstGeom prst="rect">
            <a:avLst/>
          </a:prstGeom>
        </p:spPr>
      </p:pic>
    </p:spTree>
    <p:extLst>
      <p:ext uri="{BB962C8B-B14F-4D97-AF65-F5344CB8AC3E}">
        <p14:creationId xmlns:p14="http://schemas.microsoft.com/office/powerpoint/2010/main" val="239901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B92-3FEE-4AD6-AE96-EA414E878F6F}"/>
              </a:ext>
            </a:extLst>
          </p:cNvPr>
          <p:cNvSpPr>
            <a:spLocks noGrp="1"/>
          </p:cNvSpPr>
          <p:nvPr>
            <p:ph type="title"/>
          </p:nvPr>
        </p:nvSpPr>
        <p:spPr/>
        <p:txBody>
          <a:bodyPr/>
          <a:lstStyle/>
          <a:p>
            <a:r>
              <a:rPr lang="en-US" dirty="0"/>
              <a:t>Best Case (n = 10 coins)</a:t>
            </a:r>
          </a:p>
        </p:txBody>
      </p:sp>
      <p:pic>
        <p:nvPicPr>
          <p:cNvPr id="7" name="Picture 6">
            <a:extLst>
              <a:ext uri="{FF2B5EF4-FFF2-40B4-BE49-F238E27FC236}">
                <a16:creationId xmlns:a16="http://schemas.microsoft.com/office/drawing/2014/main" id="{4AC11EA7-4335-416B-944B-3B3830C34E9A}"/>
              </a:ext>
            </a:extLst>
          </p:cNvPr>
          <p:cNvPicPr>
            <a:picLocks noChangeAspect="1"/>
          </p:cNvPicPr>
          <p:nvPr/>
        </p:nvPicPr>
        <p:blipFill>
          <a:blip r:embed="rId2"/>
          <a:stretch>
            <a:fillRect/>
          </a:stretch>
        </p:blipFill>
        <p:spPr>
          <a:xfrm>
            <a:off x="2333480" y="2898775"/>
            <a:ext cx="6619875" cy="2076450"/>
          </a:xfrm>
          <a:prstGeom prst="rect">
            <a:avLst/>
          </a:prstGeom>
        </p:spPr>
      </p:pic>
    </p:spTree>
    <p:extLst>
      <p:ext uri="{BB962C8B-B14F-4D97-AF65-F5344CB8AC3E}">
        <p14:creationId xmlns:p14="http://schemas.microsoft.com/office/powerpoint/2010/main" val="372910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B92-3FEE-4AD6-AE96-EA414E878F6F}"/>
              </a:ext>
            </a:extLst>
          </p:cNvPr>
          <p:cNvSpPr>
            <a:spLocks noGrp="1"/>
          </p:cNvSpPr>
          <p:nvPr>
            <p:ph type="title"/>
          </p:nvPr>
        </p:nvSpPr>
        <p:spPr/>
        <p:txBody>
          <a:bodyPr/>
          <a:lstStyle/>
          <a:p>
            <a:r>
              <a:rPr lang="en-US" dirty="0"/>
              <a:t>Worst Case (n = 10 coins)</a:t>
            </a:r>
          </a:p>
        </p:txBody>
      </p:sp>
      <p:pic>
        <p:nvPicPr>
          <p:cNvPr id="4" name="Picture 3">
            <a:extLst>
              <a:ext uri="{FF2B5EF4-FFF2-40B4-BE49-F238E27FC236}">
                <a16:creationId xmlns:a16="http://schemas.microsoft.com/office/drawing/2014/main" id="{94573214-A5FB-45DF-B15D-FD36DFCFB8CF}"/>
              </a:ext>
            </a:extLst>
          </p:cNvPr>
          <p:cNvPicPr>
            <a:picLocks noChangeAspect="1"/>
          </p:cNvPicPr>
          <p:nvPr/>
        </p:nvPicPr>
        <p:blipFill>
          <a:blip r:embed="rId2"/>
          <a:stretch>
            <a:fillRect/>
          </a:stretch>
        </p:blipFill>
        <p:spPr>
          <a:xfrm>
            <a:off x="2190462" y="2219325"/>
            <a:ext cx="6610350" cy="3876675"/>
          </a:xfrm>
          <a:prstGeom prst="rect">
            <a:avLst/>
          </a:prstGeom>
        </p:spPr>
      </p:pic>
    </p:spTree>
    <p:extLst>
      <p:ext uri="{BB962C8B-B14F-4D97-AF65-F5344CB8AC3E}">
        <p14:creationId xmlns:p14="http://schemas.microsoft.com/office/powerpoint/2010/main" val="164860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4AD2-0FC7-45CE-B416-DC4671152E54}"/>
              </a:ext>
            </a:extLst>
          </p:cNvPr>
          <p:cNvSpPr>
            <a:spLocks noGrp="1"/>
          </p:cNvSpPr>
          <p:nvPr>
            <p:ph type="title"/>
          </p:nvPr>
        </p:nvSpPr>
        <p:spPr/>
        <p:txBody>
          <a:bodyPr/>
          <a:lstStyle/>
          <a:p>
            <a:r>
              <a:rPr lang="en-US" dirty="0"/>
              <a:t>Assignment # 1</a:t>
            </a:r>
          </a:p>
        </p:txBody>
      </p:sp>
      <p:sp>
        <p:nvSpPr>
          <p:cNvPr id="3" name="Content Placeholder 2">
            <a:extLst>
              <a:ext uri="{FF2B5EF4-FFF2-40B4-BE49-F238E27FC236}">
                <a16:creationId xmlns:a16="http://schemas.microsoft.com/office/drawing/2014/main" id="{D63419A6-93C2-46FC-8132-63823DA88364}"/>
              </a:ext>
            </a:extLst>
          </p:cNvPr>
          <p:cNvSpPr>
            <a:spLocks noGrp="1"/>
          </p:cNvSpPr>
          <p:nvPr>
            <p:ph idx="1"/>
          </p:nvPr>
        </p:nvSpPr>
        <p:spPr/>
        <p:txBody>
          <a:bodyPr/>
          <a:lstStyle/>
          <a:p>
            <a:r>
              <a:rPr lang="en-US" dirty="0"/>
              <a:t>There are 40320 possible sequences an 8 digit array e.g.,</a:t>
            </a:r>
            <a:br>
              <a:rPr lang="en-US" dirty="0"/>
            </a:br>
            <a:r>
              <a:rPr lang="en-US" dirty="0"/>
              <a:t>[1, 2, 3, 4, 5, 6, 7, 8] which is 8!.</a:t>
            </a:r>
          </a:p>
          <a:p>
            <a:r>
              <a:rPr lang="en-US" dirty="0"/>
              <a:t>Separate ADD4, CMP8, CMP4, MMV8, MMV4 and overall cost is calculated and stored as three different files.</a:t>
            </a:r>
          </a:p>
          <a:p>
            <a:r>
              <a:rPr lang="en-US" dirty="0"/>
              <a:t>The results in three files are named as All, Distinct and tabular.  </a:t>
            </a:r>
          </a:p>
        </p:txBody>
      </p:sp>
    </p:spTree>
    <p:extLst>
      <p:ext uri="{BB962C8B-B14F-4D97-AF65-F5344CB8AC3E}">
        <p14:creationId xmlns:p14="http://schemas.microsoft.com/office/powerpoint/2010/main" val="232881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7FCB-134E-4ED5-9FF1-338F77AEFB6C}"/>
              </a:ext>
            </a:extLst>
          </p:cNvPr>
          <p:cNvSpPr>
            <a:spLocks noGrp="1"/>
          </p:cNvSpPr>
          <p:nvPr>
            <p:ph type="title"/>
          </p:nvPr>
        </p:nvSpPr>
        <p:spPr/>
        <p:txBody>
          <a:bodyPr/>
          <a:lstStyle/>
          <a:p>
            <a:r>
              <a:rPr lang="en-US" dirty="0"/>
              <a:t>ALL.txt</a:t>
            </a:r>
          </a:p>
        </p:txBody>
      </p:sp>
      <p:sp>
        <p:nvSpPr>
          <p:cNvPr id="3" name="Content Placeholder 2">
            <a:extLst>
              <a:ext uri="{FF2B5EF4-FFF2-40B4-BE49-F238E27FC236}">
                <a16:creationId xmlns:a16="http://schemas.microsoft.com/office/drawing/2014/main" id="{3ACB91AC-609D-4D52-BC46-239FC87A87CE}"/>
              </a:ext>
            </a:extLst>
          </p:cNvPr>
          <p:cNvSpPr>
            <a:spLocks noGrp="1"/>
          </p:cNvSpPr>
          <p:nvPr>
            <p:ph idx="1"/>
          </p:nvPr>
        </p:nvSpPr>
        <p:spPr>
          <a:xfrm>
            <a:off x="762000" y="2286000"/>
            <a:ext cx="10668000" cy="1648691"/>
          </a:xfrm>
        </p:spPr>
        <p:txBody>
          <a:bodyPr/>
          <a:lstStyle/>
          <a:p>
            <a:r>
              <a:rPr lang="en-US" dirty="0"/>
              <a:t>In this file, each possible sequence is written with corresponding cost of individual operation and sum of the operations. </a:t>
            </a:r>
          </a:p>
        </p:txBody>
      </p:sp>
      <p:pic>
        <p:nvPicPr>
          <p:cNvPr id="5" name="Picture 4">
            <a:extLst>
              <a:ext uri="{FF2B5EF4-FFF2-40B4-BE49-F238E27FC236}">
                <a16:creationId xmlns:a16="http://schemas.microsoft.com/office/drawing/2014/main" id="{5A2E5C61-8C42-4B75-BBDB-2A6D53874741}"/>
              </a:ext>
            </a:extLst>
          </p:cNvPr>
          <p:cNvPicPr>
            <a:picLocks noChangeAspect="1"/>
          </p:cNvPicPr>
          <p:nvPr/>
        </p:nvPicPr>
        <p:blipFill>
          <a:blip r:embed="rId2"/>
          <a:stretch>
            <a:fillRect/>
          </a:stretch>
        </p:blipFill>
        <p:spPr>
          <a:xfrm>
            <a:off x="2788805" y="4046825"/>
            <a:ext cx="6134100" cy="1590675"/>
          </a:xfrm>
          <a:prstGeom prst="rect">
            <a:avLst/>
          </a:prstGeom>
        </p:spPr>
      </p:pic>
    </p:spTree>
    <p:extLst>
      <p:ext uri="{BB962C8B-B14F-4D97-AF65-F5344CB8AC3E}">
        <p14:creationId xmlns:p14="http://schemas.microsoft.com/office/powerpoint/2010/main" val="381032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E22B-BB09-450F-BE8C-6D45D41D7AAB}"/>
              </a:ext>
            </a:extLst>
          </p:cNvPr>
          <p:cNvSpPr>
            <a:spLocks noGrp="1"/>
          </p:cNvSpPr>
          <p:nvPr>
            <p:ph type="title"/>
          </p:nvPr>
        </p:nvSpPr>
        <p:spPr/>
        <p:txBody>
          <a:bodyPr/>
          <a:lstStyle/>
          <a:p>
            <a:r>
              <a:rPr lang="en-US" dirty="0"/>
              <a:t>Distinct.txt</a:t>
            </a:r>
          </a:p>
        </p:txBody>
      </p:sp>
      <p:sp>
        <p:nvSpPr>
          <p:cNvPr id="3" name="Content Placeholder 2">
            <a:extLst>
              <a:ext uri="{FF2B5EF4-FFF2-40B4-BE49-F238E27FC236}">
                <a16:creationId xmlns:a16="http://schemas.microsoft.com/office/drawing/2014/main" id="{0C1007A9-8935-4DD9-8220-BDB5D78AACDA}"/>
              </a:ext>
            </a:extLst>
          </p:cNvPr>
          <p:cNvSpPr>
            <a:spLocks noGrp="1"/>
          </p:cNvSpPr>
          <p:nvPr>
            <p:ph idx="1"/>
          </p:nvPr>
        </p:nvSpPr>
        <p:spPr>
          <a:xfrm>
            <a:off x="762000" y="2286000"/>
            <a:ext cx="10668000" cy="1694873"/>
          </a:xfrm>
        </p:spPr>
        <p:txBody>
          <a:bodyPr/>
          <a:lstStyle/>
          <a:p>
            <a:r>
              <a:rPr lang="en-US" dirty="0"/>
              <a:t>In this file, each sequence with </a:t>
            </a:r>
            <a:r>
              <a:rPr lang="en-US" b="1" dirty="0"/>
              <a:t>different total cost</a:t>
            </a:r>
            <a:r>
              <a:rPr lang="en-US" dirty="0"/>
              <a:t> is written with corresponding cost of individual operation and sum of the operations.</a:t>
            </a:r>
          </a:p>
        </p:txBody>
      </p:sp>
      <p:pic>
        <p:nvPicPr>
          <p:cNvPr id="5" name="Picture 4">
            <a:extLst>
              <a:ext uri="{FF2B5EF4-FFF2-40B4-BE49-F238E27FC236}">
                <a16:creationId xmlns:a16="http://schemas.microsoft.com/office/drawing/2014/main" id="{BA645646-A822-4B6F-991F-A2D2A6EAE2D2}"/>
              </a:ext>
            </a:extLst>
          </p:cNvPr>
          <p:cNvPicPr>
            <a:picLocks noChangeAspect="1"/>
          </p:cNvPicPr>
          <p:nvPr/>
        </p:nvPicPr>
        <p:blipFill>
          <a:blip r:embed="rId2"/>
          <a:stretch>
            <a:fillRect/>
          </a:stretch>
        </p:blipFill>
        <p:spPr>
          <a:xfrm>
            <a:off x="2818967" y="4055774"/>
            <a:ext cx="6276975" cy="1609725"/>
          </a:xfrm>
          <a:prstGeom prst="rect">
            <a:avLst/>
          </a:prstGeom>
        </p:spPr>
      </p:pic>
    </p:spTree>
    <p:extLst>
      <p:ext uri="{BB962C8B-B14F-4D97-AF65-F5344CB8AC3E}">
        <p14:creationId xmlns:p14="http://schemas.microsoft.com/office/powerpoint/2010/main" val="254182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813E-C2BB-4C5D-8FE6-30F0C12431FE}"/>
              </a:ext>
            </a:extLst>
          </p:cNvPr>
          <p:cNvSpPr>
            <a:spLocks noGrp="1"/>
          </p:cNvSpPr>
          <p:nvPr>
            <p:ph type="title"/>
          </p:nvPr>
        </p:nvSpPr>
        <p:spPr>
          <a:xfrm>
            <a:off x="678873" y="78509"/>
            <a:ext cx="10668000" cy="1524000"/>
          </a:xfrm>
        </p:spPr>
        <p:txBody>
          <a:bodyPr/>
          <a:lstStyle/>
          <a:p>
            <a:r>
              <a:rPr lang="en-US" dirty="0"/>
              <a:t>Frequency Table.txt</a:t>
            </a:r>
          </a:p>
        </p:txBody>
      </p:sp>
      <p:sp>
        <p:nvSpPr>
          <p:cNvPr id="3" name="Content Placeholder 2">
            <a:extLst>
              <a:ext uri="{FF2B5EF4-FFF2-40B4-BE49-F238E27FC236}">
                <a16:creationId xmlns:a16="http://schemas.microsoft.com/office/drawing/2014/main" id="{B42BD2E9-7DAB-465F-9004-53A983BBB7EC}"/>
              </a:ext>
            </a:extLst>
          </p:cNvPr>
          <p:cNvSpPr>
            <a:spLocks noGrp="1"/>
          </p:cNvSpPr>
          <p:nvPr>
            <p:ph idx="1"/>
          </p:nvPr>
        </p:nvSpPr>
        <p:spPr>
          <a:xfrm>
            <a:off x="678873" y="1343892"/>
            <a:ext cx="10668000" cy="1270000"/>
          </a:xfrm>
        </p:spPr>
        <p:txBody>
          <a:bodyPr/>
          <a:lstStyle/>
          <a:p>
            <a:r>
              <a:rPr lang="en-US" dirty="0"/>
              <a:t>In this file, the corresponding number of sequences that have </a:t>
            </a:r>
            <a:r>
              <a:rPr lang="en-US" b="1" dirty="0"/>
              <a:t>same total cost</a:t>
            </a:r>
            <a:r>
              <a:rPr lang="en-US" dirty="0"/>
              <a:t> is written.</a:t>
            </a:r>
            <a:endParaRPr lang="en-US" b="1" dirty="0"/>
          </a:p>
        </p:txBody>
      </p:sp>
      <p:pic>
        <p:nvPicPr>
          <p:cNvPr id="5" name="Picture 4">
            <a:extLst>
              <a:ext uri="{FF2B5EF4-FFF2-40B4-BE49-F238E27FC236}">
                <a16:creationId xmlns:a16="http://schemas.microsoft.com/office/drawing/2014/main" id="{65F896CB-86F0-45CB-AA50-7A2FDE18AABD}"/>
              </a:ext>
            </a:extLst>
          </p:cNvPr>
          <p:cNvPicPr>
            <a:picLocks noChangeAspect="1"/>
          </p:cNvPicPr>
          <p:nvPr/>
        </p:nvPicPr>
        <p:blipFill>
          <a:blip r:embed="rId2"/>
          <a:stretch>
            <a:fillRect/>
          </a:stretch>
        </p:blipFill>
        <p:spPr>
          <a:xfrm>
            <a:off x="3444729" y="2530908"/>
            <a:ext cx="4600575" cy="4105275"/>
          </a:xfrm>
          <a:prstGeom prst="rect">
            <a:avLst/>
          </a:prstGeom>
        </p:spPr>
      </p:pic>
    </p:spTree>
    <p:extLst>
      <p:ext uri="{BB962C8B-B14F-4D97-AF65-F5344CB8AC3E}">
        <p14:creationId xmlns:p14="http://schemas.microsoft.com/office/powerpoint/2010/main" val="381129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C276-6C64-401D-8F0E-4379EF62AA11}"/>
              </a:ext>
            </a:extLst>
          </p:cNvPr>
          <p:cNvSpPr>
            <a:spLocks noGrp="1"/>
          </p:cNvSpPr>
          <p:nvPr>
            <p:ph type="title"/>
          </p:nvPr>
        </p:nvSpPr>
        <p:spPr/>
        <p:txBody>
          <a:bodyPr/>
          <a:lstStyle/>
          <a:p>
            <a:r>
              <a:rPr lang="en-US" dirty="0"/>
              <a:t>Assignment # 2</a:t>
            </a:r>
          </a:p>
        </p:txBody>
      </p:sp>
      <p:sp>
        <p:nvSpPr>
          <p:cNvPr id="3" name="Content Placeholder 2">
            <a:extLst>
              <a:ext uri="{FF2B5EF4-FFF2-40B4-BE49-F238E27FC236}">
                <a16:creationId xmlns:a16="http://schemas.microsoft.com/office/drawing/2014/main" id="{722E9637-CEA8-4609-AF7F-FB4349D67D87}"/>
              </a:ext>
            </a:extLst>
          </p:cNvPr>
          <p:cNvSpPr>
            <a:spLocks noGrp="1"/>
          </p:cNvSpPr>
          <p:nvPr>
            <p:ph idx="1"/>
          </p:nvPr>
        </p:nvSpPr>
        <p:spPr/>
        <p:txBody>
          <a:bodyPr/>
          <a:lstStyle/>
          <a:p>
            <a:r>
              <a:rPr lang="en-US" dirty="0"/>
              <a:t>The inner while loop cannot be literally replaced with binary search because</a:t>
            </a:r>
          </a:p>
          <a:p>
            <a:pPr lvl="1"/>
            <a:r>
              <a:rPr lang="en-US" dirty="0"/>
              <a:t>It is not just returning the index of the element to be replaced but also it is moving the elements rightwards with each iteration. In other words, it is do performing an operation with each iteration.</a:t>
            </a:r>
          </a:p>
          <a:p>
            <a:pPr lvl="1"/>
            <a:r>
              <a:rPr lang="en-US" dirty="0"/>
              <a:t>Binary search can be included to get the index of element to be placed.</a:t>
            </a:r>
          </a:p>
        </p:txBody>
      </p:sp>
    </p:spTree>
    <p:extLst>
      <p:ext uri="{BB962C8B-B14F-4D97-AF65-F5344CB8AC3E}">
        <p14:creationId xmlns:p14="http://schemas.microsoft.com/office/powerpoint/2010/main" val="244023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B530-39BC-4124-A1A5-92B57EF04F21}"/>
              </a:ext>
            </a:extLst>
          </p:cNvPr>
          <p:cNvSpPr>
            <a:spLocks noGrp="1"/>
          </p:cNvSpPr>
          <p:nvPr>
            <p:ph type="title"/>
          </p:nvPr>
        </p:nvSpPr>
        <p:spPr>
          <a:xfrm>
            <a:off x="762000" y="0"/>
            <a:ext cx="10668000" cy="785091"/>
          </a:xfrm>
        </p:spPr>
        <p:txBody>
          <a:bodyPr/>
          <a:lstStyle/>
          <a:p>
            <a:r>
              <a:rPr lang="en-US" dirty="0"/>
              <a:t>Algorithm</a:t>
            </a:r>
          </a:p>
        </p:txBody>
      </p:sp>
      <p:pic>
        <p:nvPicPr>
          <p:cNvPr id="5" name="Picture 4">
            <a:extLst>
              <a:ext uri="{FF2B5EF4-FFF2-40B4-BE49-F238E27FC236}">
                <a16:creationId xmlns:a16="http://schemas.microsoft.com/office/drawing/2014/main" id="{B10635BC-8D48-4351-8B24-E94421A55F82}"/>
              </a:ext>
            </a:extLst>
          </p:cNvPr>
          <p:cNvPicPr>
            <a:picLocks noChangeAspect="1"/>
          </p:cNvPicPr>
          <p:nvPr/>
        </p:nvPicPr>
        <p:blipFill>
          <a:blip r:embed="rId2"/>
          <a:stretch>
            <a:fillRect/>
          </a:stretch>
        </p:blipFill>
        <p:spPr>
          <a:xfrm>
            <a:off x="762000" y="949757"/>
            <a:ext cx="4972050" cy="4829175"/>
          </a:xfrm>
          <a:prstGeom prst="rect">
            <a:avLst/>
          </a:prstGeom>
        </p:spPr>
      </p:pic>
      <p:pic>
        <p:nvPicPr>
          <p:cNvPr id="7" name="Picture 6">
            <a:extLst>
              <a:ext uri="{FF2B5EF4-FFF2-40B4-BE49-F238E27FC236}">
                <a16:creationId xmlns:a16="http://schemas.microsoft.com/office/drawing/2014/main" id="{1F6AD0D2-B51F-43BC-BB43-211102C57802}"/>
              </a:ext>
            </a:extLst>
          </p:cNvPr>
          <p:cNvPicPr>
            <a:picLocks noChangeAspect="1"/>
          </p:cNvPicPr>
          <p:nvPr/>
        </p:nvPicPr>
        <p:blipFill>
          <a:blip r:embed="rId3"/>
          <a:stretch>
            <a:fillRect/>
          </a:stretch>
        </p:blipFill>
        <p:spPr>
          <a:xfrm>
            <a:off x="6271635" y="949757"/>
            <a:ext cx="4562475" cy="2562225"/>
          </a:xfrm>
          <a:prstGeom prst="rect">
            <a:avLst/>
          </a:prstGeom>
        </p:spPr>
      </p:pic>
    </p:spTree>
    <p:extLst>
      <p:ext uri="{BB962C8B-B14F-4D97-AF65-F5344CB8AC3E}">
        <p14:creationId xmlns:p14="http://schemas.microsoft.com/office/powerpoint/2010/main" val="171440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A567-58B6-4FA7-B9A9-BC26C295B8FE}"/>
              </a:ext>
            </a:extLst>
          </p:cNvPr>
          <p:cNvSpPr>
            <a:spLocks noGrp="1"/>
          </p:cNvSpPr>
          <p:nvPr>
            <p:ph type="title"/>
          </p:nvPr>
        </p:nvSpPr>
        <p:spPr>
          <a:xfrm>
            <a:off x="762000" y="161636"/>
            <a:ext cx="10668000" cy="1048328"/>
          </a:xfrm>
        </p:spPr>
        <p:txBody>
          <a:bodyPr/>
          <a:lstStyle/>
          <a:p>
            <a:r>
              <a:rPr lang="en-US" dirty="0"/>
              <a:t>Calculations</a:t>
            </a:r>
          </a:p>
        </p:txBody>
      </p:sp>
      <p:pic>
        <p:nvPicPr>
          <p:cNvPr id="7" name="Picture 6">
            <a:extLst>
              <a:ext uri="{FF2B5EF4-FFF2-40B4-BE49-F238E27FC236}">
                <a16:creationId xmlns:a16="http://schemas.microsoft.com/office/drawing/2014/main" id="{F1D23A95-AADA-4E46-8A29-B48C405AB2A4}"/>
              </a:ext>
            </a:extLst>
          </p:cNvPr>
          <p:cNvPicPr>
            <a:picLocks noChangeAspect="1"/>
          </p:cNvPicPr>
          <p:nvPr/>
        </p:nvPicPr>
        <p:blipFill>
          <a:blip r:embed="rId2"/>
          <a:stretch>
            <a:fillRect/>
          </a:stretch>
        </p:blipFill>
        <p:spPr>
          <a:xfrm>
            <a:off x="2319337" y="1928812"/>
            <a:ext cx="7553325" cy="3000375"/>
          </a:xfrm>
          <a:prstGeom prst="rect">
            <a:avLst/>
          </a:prstGeom>
        </p:spPr>
      </p:pic>
    </p:spTree>
    <p:extLst>
      <p:ext uri="{BB962C8B-B14F-4D97-AF65-F5344CB8AC3E}">
        <p14:creationId xmlns:p14="http://schemas.microsoft.com/office/powerpoint/2010/main" val="321479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A567-58B6-4FA7-B9A9-BC26C295B8FE}"/>
              </a:ext>
            </a:extLst>
          </p:cNvPr>
          <p:cNvSpPr>
            <a:spLocks noGrp="1"/>
          </p:cNvSpPr>
          <p:nvPr>
            <p:ph type="title"/>
          </p:nvPr>
        </p:nvSpPr>
        <p:spPr>
          <a:xfrm>
            <a:off x="762000" y="161636"/>
            <a:ext cx="10668000" cy="1048328"/>
          </a:xfrm>
        </p:spPr>
        <p:txBody>
          <a:bodyPr/>
          <a:lstStyle/>
          <a:p>
            <a:r>
              <a:rPr lang="en-US" dirty="0"/>
              <a:t>Calculations</a:t>
            </a:r>
          </a:p>
        </p:txBody>
      </p:sp>
      <p:pic>
        <p:nvPicPr>
          <p:cNvPr id="4" name="Picture 3">
            <a:extLst>
              <a:ext uri="{FF2B5EF4-FFF2-40B4-BE49-F238E27FC236}">
                <a16:creationId xmlns:a16="http://schemas.microsoft.com/office/drawing/2014/main" id="{67E33C3D-28A7-44F6-8801-84129E868930}"/>
              </a:ext>
            </a:extLst>
          </p:cNvPr>
          <p:cNvPicPr>
            <a:picLocks noChangeAspect="1"/>
          </p:cNvPicPr>
          <p:nvPr/>
        </p:nvPicPr>
        <p:blipFill>
          <a:blip r:embed="rId2"/>
          <a:stretch>
            <a:fillRect/>
          </a:stretch>
        </p:blipFill>
        <p:spPr>
          <a:xfrm>
            <a:off x="1262062" y="2066925"/>
            <a:ext cx="9667875" cy="2724150"/>
          </a:xfrm>
          <a:prstGeom prst="rect">
            <a:avLst/>
          </a:prstGeom>
        </p:spPr>
      </p:pic>
    </p:spTree>
    <p:extLst>
      <p:ext uri="{BB962C8B-B14F-4D97-AF65-F5344CB8AC3E}">
        <p14:creationId xmlns:p14="http://schemas.microsoft.com/office/powerpoint/2010/main" val="428316823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D2324"/>
      </a:dk2>
      <a:lt2>
        <a:srgbClr val="E6E2E8"/>
      </a:lt2>
      <a:accent1>
        <a:srgbClr val="58B420"/>
      </a:accent1>
      <a:accent2>
        <a:srgbClr val="8DAD13"/>
      </a:accent2>
      <a:accent3>
        <a:srgbClr val="BE9D22"/>
      </a:accent3>
      <a:accent4>
        <a:srgbClr val="D55E17"/>
      </a:accent4>
      <a:accent5>
        <a:srgbClr val="E72932"/>
      </a:accent5>
      <a:accent6>
        <a:srgbClr val="D5176F"/>
      </a:accent6>
      <a:hlink>
        <a:srgbClr val="BF4F3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86</TotalTime>
  <Words>301</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 Next LT Pro Light</vt:lpstr>
      <vt:lpstr>Sitka Subheading</vt:lpstr>
      <vt:lpstr>PebbleVTI</vt:lpstr>
      <vt:lpstr>Advanced Analysis of Algorithms</vt:lpstr>
      <vt:lpstr>Assignment # 1</vt:lpstr>
      <vt:lpstr>ALL.txt</vt:lpstr>
      <vt:lpstr>Distinct.txt</vt:lpstr>
      <vt:lpstr>Frequency Table.txt</vt:lpstr>
      <vt:lpstr>Assignment # 2</vt:lpstr>
      <vt:lpstr>Algorithm</vt:lpstr>
      <vt:lpstr>Calculations</vt:lpstr>
      <vt:lpstr>Calculations</vt:lpstr>
      <vt:lpstr>Assignment # 3</vt:lpstr>
      <vt:lpstr>Sample Input   Sample Output</vt:lpstr>
      <vt:lpstr>Assignment # 4</vt:lpstr>
      <vt:lpstr>Algorithm</vt:lpstr>
      <vt:lpstr>Best Case (n = 10 coins)</vt:lpstr>
      <vt:lpstr>Worst Case (n = 10 coins)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Analysis of Algorithms</dc:title>
  <dc:creator>Hamza Farooq</dc:creator>
  <cp:lastModifiedBy>Hamza Farooq</cp:lastModifiedBy>
  <cp:revision>23</cp:revision>
  <dcterms:created xsi:type="dcterms:W3CDTF">2021-04-02T19:23:00Z</dcterms:created>
  <dcterms:modified xsi:type="dcterms:W3CDTF">2021-04-02T20:49:49Z</dcterms:modified>
</cp:coreProperties>
</file>