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3"/>
  </p:notesMasterIdLst>
  <p:handoutMasterIdLst>
    <p:handoutMasterId r:id="rId124"/>
  </p:handoutMasterIdLst>
  <p:sldIdLst>
    <p:sldId id="415" r:id="rId2"/>
    <p:sldId id="471" r:id="rId3"/>
    <p:sldId id="325" r:id="rId4"/>
    <p:sldId id="402" r:id="rId5"/>
    <p:sldId id="379" r:id="rId6"/>
    <p:sldId id="258" r:id="rId7"/>
    <p:sldId id="463" r:id="rId8"/>
    <p:sldId id="380" r:id="rId9"/>
    <p:sldId id="381" r:id="rId10"/>
    <p:sldId id="472" r:id="rId11"/>
    <p:sldId id="382" r:id="rId12"/>
    <p:sldId id="383" r:id="rId13"/>
    <p:sldId id="291" r:id="rId14"/>
    <p:sldId id="327" r:id="rId15"/>
    <p:sldId id="413" r:id="rId16"/>
    <p:sldId id="326" r:id="rId17"/>
    <p:sldId id="260" r:id="rId18"/>
    <p:sldId id="261" r:id="rId19"/>
    <p:sldId id="262" r:id="rId20"/>
    <p:sldId id="277" r:id="rId21"/>
    <p:sldId id="464" r:id="rId22"/>
    <p:sldId id="329" r:id="rId23"/>
    <p:sldId id="263" r:id="rId24"/>
    <p:sldId id="264" r:id="rId25"/>
    <p:sldId id="331" r:id="rId26"/>
    <p:sldId id="265" r:id="rId27"/>
    <p:sldId id="266" r:id="rId28"/>
    <p:sldId id="330" r:id="rId29"/>
    <p:sldId id="293" r:id="rId30"/>
    <p:sldId id="267" r:id="rId31"/>
    <p:sldId id="269" r:id="rId32"/>
    <p:sldId id="332" r:id="rId33"/>
    <p:sldId id="333" r:id="rId34"/>
    <p:sldId id="268" r:id="rId35"/>
    <p:sldId id="270" r:id="rId36"/>
    <p:sldId id="271" r:id="rId37"/>
    <p:sldId id="334" r:id="rId38"/>
    <p:sldId id="273" r:id="rId39"/>
    <p:sldId id="335" r:id="rId40"/>
    <p:sldId id="374" r:id="rId41"/>
    <p:sldId id="375" r:id="rId42"/>
    <p:sldId id="376" r:id="rId43"/>
    <p:sldId id="377" r:id="rId44"/>
    <p:sldId id="378" r:id="rId45"/>
    <p:sldId id="274" r:id="rId46"/>
    <p:sldId id="465" r:id="rId47"/>
    <p:sldId id="399" r:id="rId48"/>
    <p:sldId id="400" r:id="rId49"/>
    <p:sldId id="401" r:id="rId50"/>
    <p:sldId id="466" r:id="rId51"/>
    <p:sldId id="281" r:id="rId52"/>
    <p:sldId id="282" r:id="rId53"/>
    <p:sldId id="283" r:id="rId54"/>
    <p:sldId id="338" r:id="rId55"/>
    <p:sldId id="284" r:id="rId56"/>
    <p:sldId id="294" r:id="rId57"/>
    <p:sldId id="285" r:id="rId58"/>
    <p:sldId id="286" r:id="rId59"/>
    <p:sldId id="289" r:id="rId60"/>
    <p:sldId id="290" r:id="rId61"/>
    <p:sldId id="339" r:id="rId62"/>
    <p:sldId id="404" r:id="rId63"/>
    <p:sldId id="296" r:id="rId64"/>
    <p:sldId id="486" r:id="rId65"/>
    <p:sldId id="487" r:id="rId66"/>
    <p:sldId id="297" r:id="rId67"/>
    <p:sldId id="389" r:id="rId68"/>
    <p:sldId id="298" r:id="rId69"/>
    <p:sldId id="405" r:id="rId70"/>
    <p:sldId id="406" r:id="rId71"/>
    <p:sldId id="390" r:id="rId72"/>
    <p:sldId id="391" r:id="rId73"/>
    <p:sldId id="302" r:id="rId74"/>
    <p:sldId id="303" r:id="rId75"/>
    <p:sldId id="304" r:id="rId76"/>
    <p:sldId id="305" r:id="rId77"/>
    <p:sldId id="407" r:id="rId78"/>
    <p:sldId id="467" r:id="rId79"/>
    <p:sldId id="432" r:id="rId80"/>
    <p:sldId id="416" r:id="rId81"/>
    <p:sldId id="418" r:id="rId82"/>
    <p:sldId id="419" r:id="rId83"/>
    <p:sldId id="417" r:id="rId84"/>
    <p:sldId id="420" r:id="rId85"/>
    <p:sldId id="421" r:id="rId86"/>
    <p:sldId id="422" r:id="rId87"/>
    <p:sldId id="434" r:id="rId88"/>
    <p:sldId id="436" r:id="rId89"/>
    <p:sldId id="437" r:id="rId90"/>
    <p:sldId id="438" r:id="rId91"/>
    <p:sldId id="439" r:id="rId92"/>
    <p:sldId id="440" r:id="rId93"/>
    <p:sldId id="442" r:id="rId94"/>
    <p:sldId id="444" r:id="rId95"/>
    <p:sldId id="423" r:id="rId96"/>
    <p:sldId id="433" r:id="rId97"/>
    <p:sldId id="468" r:id="rId98"/>
    <p:sldId id="306" r:id="rId99"/>
    <p:sldId id="458" r:id="rId100"/>
    <p:sldId id="446" r:id="rId101"/>
    <p:sldId id="453" r:id="rId102"/>
    <p:sldId id="473" r:id="rId103"/>
    <p:sldId id="474" r:id="rId104"/>
    <p:sldId id="475" r:id="rId105"/>
    <p:sldId id="476" r:id="rId106"/>
    <p:sldId id="477" r:id="rId107"/>
    <p:sldId id="478" r:id="rId108"/>
    <p:sldId id="456" r:id="rId109"/>
    <p:sldId id="470" r:id="rId110"/>
    <p:sldId id="307" r:id="rId111"/>
    <p:sldId id="308" r:id="rId112"/>
    <p:sldId id="479" r:id="rId113"/>
    <p:sldId id="480" r:id="rId114"/>
    <p:sldId id="481" r:id="rId115"/>
    <p:sldId id="482" r:id="rId116"/>
    <p:sldId id="483" r:id="rId117"/>
    <p:sldId id="484" r:id="rId118"/>
    <p:sldId id="485" r:id="rId119"/>
    <p:sldId id="462" r:id="rId120"/>
    <p:sldId id="321" r:id="rId121"/>
    <p:sldId id="322" r:id="rId122"/>
  </p:sldIdLst>
  <p:sldSz cx="9144000" cy="6858000" type="screen4x3"/>
  <p:notesSz cx="7315200" cy="9601200"/>
  <p:defaultTextStyle>
    <a:defPPr>
      <a:defRPr lang="en-US"/>
    </a:defPPr>
    <a:lvl1pPr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1pPr>
    <a:lvl2pPr marL="4572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2pPr>
    <a:lvl3pPr marL="9144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3pPr>
    <a:lvl4pPr marL="13716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4pPr>
    <a:lvl5pPr marL="1828800" algn="l" rtl="0" eaLnBrk="0" fontAlgn="base" hangingPunct="0">
      <a:spcBef>
        <a:spcPct val="20000"/>
      </a:spcBef>
      <a:spcAft>
        <a:spcPct val="0"/>
      </a:spcAft>
      <a:buClr>
        <a:schemeClr val="accent2"/>
      </a:buClr>
      <a:buSzPct val="85000"/>
      <a:buFont typeface="ZapfDingbats" pitchFamily="82" charset="2"/>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DDDDDD"/>
    <a:srgbClr val="FFCCFF"/>
    <a:srgbClr val="FF99CC"/>
    <a:srgbClr val="CCFFFF"/>
    <a:srgbClr val="33CCCC"/>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21" autoAdjust="0"/>
    <p:restoredTop sz="99824" autoAdjust="0"/>
  </p:normalViewPr>
  <p:slideViewPr>
    <p:cSldViewPr snapToGrid="0">
      <p:cViewPr varScale="1">
        <p:scale>
          <a:sx n="73" d="100"/>
          <a:sy n="73" d="100"/>
        </p:scale>
        <p:origin x="-8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63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smtClean="0">
                <a:latin typeface="Times New Roman" pitchFamily="18" charset="0"/>
              </a:defRPr>
            </a:lvl1pPr>
          </a:lstStyle>
          <a:p>
            <a:pPr>
              <a:defRPr/>
            </a:pPr>
            <a:endParaRPr lang="en-US"/>
          </a:p>
        </p:txBody>
      </p:sp>
      <p:sp>
        <p:nvSpPr>
          <p:cNvPr id="10649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smtClean="0">
                <a:latin typeface="Times New Roman" pitchFamily="18" charset="0"/>
              </a:defRPr>
            </a:lvl1pPr>
          </a:lstStyle>
          <a:p>
            <a:pPr>
              <a:defRPr/>
            </a:pPr>
            <a:endParaRPr lang="en-US"/>
          </a:p>
        </p:txBody>
      </p:sp>
      <p:sp>
        <p:nvSpPr>
          <p:cNvPr id="10650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smtClean="0">
                <a:latin typeface="Times New Roman" pitchFamily="18" charset="0"/>
              </a:defRPr>
            </a:lvl1pPr>
          </a:lstStyle>
          <a:p>
            <a:pPr>
              <a:defRPr/>
            </a:pPr>
            <a:endParaRPr lang="en-US"/>
          </a:p>
        </p:txBody>
      </p:sp>
      <p:sp>
        <p:nvSpPr>
          <p:cNvPr id="1065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smtClean="0">
                <a:latin typeface="Times New Roman" pitchFamily="18" charset="0"/>
              </a:defRPr>
            </a:lvl1pPr>
          </a:lstStyle>
          <a:p>
            <a:pPr>
              <a:defRPr/>
            </a:pPr>
            <a:fld id="{4332A0BB-111E-440E-99C3-B1DF895B227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smtClean="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smtClean="0">
                <a:latin typeface="Times New Roman" pitchFamily="18" charset="0"/>
              </a:defRPr>
            </a:lvl1pPr>
          </a:lstStyle>
          <a:p>
            <a:pPr>
              <a:defRPr/>
            </a:pPr>
            <a:endParaRPr lang="en-US"/>
          </a:p>
        </p:txBody>
      </p:sp>
      <p:sp>
        <p:nvSpPr>
          <p:cNvPr id="1187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smtClean="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smtClean="0">
                <a:latin typeface="Times New Roman" pitchFamily="18" charset="0"/>
              </a:defRPr>
            </a:lvl1pPr>
          </a:lstStyle>
          <a:p>
            <a:pPr>
              <a:defRPr/>
            </a:pPr>
            <a:fld id="{865B5AF1-4E42-45FB-8419-8BBD8687357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EAF54901-B406-4AA3-B538-237915C1F06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9C7D7121-FB54-4564-9210-48C47F90576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EA490748-6096-4572-A6E4-54E1B2F4A09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6CD00913-8217-4B62-A994-DB2BCBEE336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BC4D7452-0FE9-4C41-9A2A-A7A4F72BBDC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7E310BEC-508C-4368-B86E-4B2E31C212A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AD1B45-7B26-434E-8F8E-AE17B70DE53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F0763449-6262-4D75-9142-AE998377472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fld id="{7B293090-BB1E-4577-B28E-509600688BA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0F9CF3-966A-41EF-A656-E483F0936D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9" name="Rectangle 6"/>
          <p:cNvSpPr>
            <a:spLocks noGrp="1" noChangeArrowheads="1"/>
          </p:cNvSpPr>
          <p:nvPr>
            <p:ph type="sldNum" sz="quarter" idx="12"/>
          </p:nvPr>
        </p:nvSpPr>
        <p:spPr>
          <a:ln/>
        </p:spPr>
        <p:txBody>
          <a:bodyPr/>
          <a:lstStyle>
            <a:lvl1pPr>
              <a:defRPr/>
            </a:lvl1pPr>
          </a:lstStyle>
          <a:p>
            <a:pPr>
              <a:defRPr/>
            </a:pPr>
            <a:fld id="{4C47378C-9877-434F-AF83-2F75727D32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5" name="Rectangle 6"/>
          <p:cNvSpPr>
            <a:spLocks noGrp="1" noChangeArrowheads="1"/>
          </p:cNvSpPr>
          <p:nvPr>
            <p:ph type="sldNum" sz="quarter" idx="12"/>
          </p:nvPr>
        </p:nvSpPr>
        <p:spPr>
          <a:ln/>
        </p:spPr>
        <p:txBody>
          <a:bodyPr/>
          <a:lstStyle>
            <a:lvl1pPr>
              <a:defRPr/>
            </a:lvl1pPr>
          </a:lstStyle>
          <a:p>
            <a:pPr>
              <a:defRPr/>
            </a:pPr>
            <a:fld id="{C28A9413-D3A1-4AF3-8DD7-3635D507019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59EBD7-DAE3-4AA8-9DEE-CD979B7FF0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B2644DFA-EF20-4A7B-8F0D-80A5E1B5C99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2: Application Layer</a:t>
            </a:r>
            <a:endParaRPr lang="en-US">
              <a:latin typeface="Times New Roman"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fld id="{B0792392-1354-462F-8376-9156B0CBC9D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1"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smtClean="0">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smtClean="0"/>
            </a:lvl1pPr>
          </a:lstStyle>
          <a:p>
            <a:pPr>
              <a:defRPr/>
            </a:pPr>
            <a:r>
              <a:rPr lang="en-US"/>
              <a:t>2: Application Layer</a:t>
            </a:r>
            <a:endParaRPr lang="en-US">
              <a:latin typeface="Times New Roman" pitchFamily="18" charset="0"/>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smtClean="0">
                <a:latin typeface="Times New Roman" pitchFamily="18" charset="0"/>
              </a:defRPr>
            </a:lvl1pPr>
          </a:lstStyle>
          <a:p>
            <a:pPr>
              <a:defRPr/>
            </a:pPr>
            <a:fld id="{9014693C-4FC6-4D93-88FC-53A708D1323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 id="2147483649"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6.xml"/><Relationship Id="rId1" Type="http://schemas.openxmlformats.org/officeDocument/2006/relationships/vmlDrawing" Target="../drawings/vmlDrawing29.v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oleObject" Target="../embeddings/oleObject35.bin"/><Relationship Id="rId18" Type="http://schemas.openxmlformats.org/officeDocument/2006/relationships/image" Target="../media/image12.png"/><Relationship Id="rId3" Type="http://schemas.openxmlformats.org/officeDocument/2006/relationships/image" Target="../media/image10.wmf"/><Relationship Id="rId7" Type="http://schemas.openxmlformats.org/officeDocument/2006/relationships/oleObject" Target="../embeddings/oleObject29.bin"/><Relationship Id="rId12" Type="http://schemas.openxmlformats.org/officeDocument/2006/relationships/oleObject" Target="../embeddings/oleObject34.bin"/><Relationship Id="rId17" Type="http://schemas.openxmlformats.org/officeDocument/2006/relationships/oleObject" Target="../embeddings/oleObject39.bin"/><Relationship Id="rId2" Type="http://schemas.openxmlformats.org/officeDocument/2006/relationships/slideLayout" Target="../slideLayouts/slideLayout13.xml"/><Relationship Id="rId16" Type="http://schemas.openxmlformats.org/officeDocument/2006/relationships/oleObject" Target="../embeddings/oleObject38.bin"/><Relationship Id="rId1" Type="http://schemas.openxmlformats.org/officeDocument/2006/relationships/vmlDrawing" Target="../drawings/vmlDrawing3.vml"/><Relationship Id="rId6" Type="http://schemas.openxmlformats.org/officeDocument/2006/relationships/oleObject" Target="../embeddings/oleObject28.bin"/><Relationship Id="rId11" Type="http://schemas.openxmlformats.org/officeDocument/2006/relationships/oleObject" Target="../embeddings/oleObject33.bin"/><Relationship Id="rId5" Type="http://schemas.openxmlformats.org/officeDocument/2006/relationships/oleObject" Target="../embeddings/oleObject27.bin"/><Relationship Id="rId15" Type="http://schemas.openxmlformats.org/officeDocument/2006/relationships/oleObject" Target="../embeddings/oleObject37.bin"/><Relationship Id="rId10" Type="http://schemas.openxmlformats.org/officeDocument/2006/relationships/oleObject" Target="../embeddings/oleObject32.bin"/><Relationship Id="rId4" Type="http://schemas.openxmlformats.org/officeDocument/2006/relationships/image" Target="../media/image11.png"/><Relationship Id="rId9" Type="http://schemas.openxmlformats.org/officeDocument/2006/relationships/oleObject" Target="../embeddings/oleObject31.bin"/><Relationship Id="rId14" Type="http://schemas.openxmlformats.org/officeDocument/2006/relationships/oleObject" Target="../embeddings/oleObject36.bin"/></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171.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4.xml"/><Relationship Id="rId1" Type="http://schemas.openxmlformats.org/officeDocument/2006/relationships/vmlDrawing" Target="../drawings/vmlDrawing31.v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4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4.xml"/><Relationship Id="rId1" Type="http://schemas.openxmlformats.org/officeDocument/2006/relationships/vmlDrawing" Target="../drawings/vmlDrawing6.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5.png"/><Relationship Id="rId4" Type="http://schemas.openxmlformats.org/officeDocument/2006/relationships/oleObject" Target="../embeddings/oleObject4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oleObject" Target="../embeddings/oleObject5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16.png"/><Relationship Id="rId4" Type="http://schemas.openxmlformats.org/officeDocument/2006/relationships/oleObject" Target="../embeddings/oleObject60.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12.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75.bin"/><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76.bin"/><Relationship Id="rId7" Type="http://schemas.openxmlformats.org/officeDocument/2006/relationships/oleObject" Target="../embeddings/oleObject79.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78.bin"/><Relationship Id="rId5" Type="http://schemas.openxmlformats.org/officeDocument/2006/relationships/image" Target="../media/image16.png"/><Relationship Id="rId4" Type="http://schemas.openxmlformats.org/officeDocument/2006/relationships/oleObject" Target="../embeddings/oleObject7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18" Type="http://schemas.openxmlformats.org/officeDocument/2006/relationships/image" Target="../media/image12.png"/><Relationship Id="rId3" Type="http://schemas.openxmlformats.org/officeDocument/2006/relationships/image" Target="../media/image10.wmf"/><Relationship Id="rId7" Type="http://schemas.openxmlformats.org/officeDocument/2006/relationships/oleObject" Target="../embeddings/oleObject3.bin"/><Relationship Id="rId12" Type="http://schemas.openxmlformats.org/officeDocument/2006/relationships/oleObject" Target="../embeddings/oleObject8.bin"/><Relationship Id="rId17" Type="http://schemas.openxmlformats.org/officeDocument/2006/relationships/oleObject" Target="../embeddings/oleObject13.bin"/><Relationship Id="rId2" Type="http://schemas.openxmlformats.org/officeDocument/2006/relationships/slideLayout" Target="../slideLayouts/slideLayout4.xml"/><Relationship Id="rId16"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oleObject" Target="../embeddings/oleObject1.bin"/><Relationship Id="rId15" Type="http://schemas.openxmlformats.org/officeDocument/2006/relationships/oleObject" Target="../embeddings/oleObject11.bin"/><Relationship Id="rId10" Type="http://schemas.openxmlformats.org/officeDocument/2006/relationships/oleObject" Target="../embeddings/oleObject6.bin"/><Relationship Id="rId4" Type="http://schemas.openxmlformats.org/officeDocument/2006/relationships/image" Target="../media/image11.png"/><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oleObject" Target="../embeddings/oleObject81.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oleObject" Target="../embeddings/oleObject83.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oleObject" Target="../embeddings/oleObject92.bin"/><Relationship Id="rId18" Type="http://schemas.openxmlformats.org/officeDocument/2006/relationships/image" Target="../media/image12.png"/><Relationship Id="rId3" Type="http://schemas.openxmlformats.org/officeDocument/2006/relationships/image" Target="../media/image10.wmf"/><Relationship Id="rId7" Type="http://schemas.openxmlformats.org/officeDocument/2006/relationships/oleObject" Target="../embeddings/oleObject86.bin"/><Relationship Id="rId12" Type="http://schemas.openxmlformats.org/officeDocument/2006/relationships/oleObject" Target="../embeddings/oleObject91.bin"/><Relationship Id="rId17" Type="http://schemas.openxmlformats.org/officeDocument/2006/relationships/oleObject" Target="../embeddings/oleObject96.bin"/><Relationship Id="rId2" Type="http://schemas.openxmlformats.org/officeDocument/2006/relationships/slideLayout" Target="../slideLayouts/slideLayout13.xml"/><Relationship Id="rId16" Type="http://schemas.openxmlformats.org/officeDocument/2006/relationships/oleObject" Target="../embeddings/oleObject95.bin"/><Relationship Id="rId1" Type="http://schemas.openxmlformats.org/officeDocument/2006/relationships/vmlDrawing" Target="../drawings/vmlDrawing19.vml"/><Relationship Id="rId6" Type="http://schemas.openxmlformats.org/officeDocument/2006/relationships/oleObject" Target="../embeddings/oleObject85.bin"/><Relationship Id="rId11" Type="http://schemas.openxmlformats.org/officeDocument/2006/relationships/oleObject" Target="../embeddings/oleObject90.bin"/><Relationship Id="rId5" Type="http://schemas.openxmlformats.org/officeDocument/2006/relationships/oleObject" Target="../embeddings/oleObject84.bin"/><Relationship Id="rId15" Type="http://schemas.openxmlformats.org/officeDocument/2006/relationships/oleObject" Target="../embeddings/oleObject94.bin"/><Relationship Id="rId10" Type="http://schemas.openxmlformats.org/officeDocument/2006/relationships/oleObject" Target="../embeddings/oleObject89.bin"/><Relationship Id="rId4" Type="http://schemas.openxmlformats.org/officeDocument/2006/relationships/image" Target="../media/image11.png"/><Relationship Id="rId9" Type="http://schemas.openxmlformats.org/officeDocument/2006/relationships/oleObject" Target="../embeddings/oleObject88.bin"/><Relationship Id="rId14" Type="http://schemas.openxmlformats.org/officeDocument/2006/relationships/oleObject" Target="../embeddings/oleObject9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xml"/><Relationship Id="rId1" Type="http://schemas.openxmlformats.org/officeDocument/2006/relationships/vmlDrawing" Target="../drawings/vmlDrawing23.v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10.bin"/><Relationship Id="rId12"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09.bin"/><Relationship Id="rId11" Type="http://schemas.openxmlformats.org/officeDocument/2006/relationships/oleObject" Target="../embeddings/oleObject114.bin"/><Relationship Id="rId5" Type="http://schemas.openxmlformats.org/officeDocument/2006/relationships/oleObject" Target="../embeddings/oleObject108.bin"/><Relationship Id="rId10" Type="http://schemas.openxmlformats.org/officeDocument/2006/relationships/oleObject" Target="../embeddings/oleObject113.bin"/><Relationship Id="rId4" Type="http://schemas.openxmlformats.org/officeDocument/2006/relationships/oleObject" Target="../embeddings/oleObject107.bin"/><Relationship Id="rId9" Type="http://schemas.openxmlformats.org/officeDocument/2006/relationships/oleObject" Target="../embeddings/oleObject112.bin"/></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9.bin"/><Relationship Id="rId12"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118.bin"/><Relationship Id="rId11" Type="http://schemas.openxmlformats.org/officeDocument/2006/relationships/oleObject" Target="../embeddings/oleObject123.bin"/><Relationship Id="rId5" Type="http://schemas.openxmlformats.org/officeDocument/2006/relationships/oleObject" Target="../embeddings/oleObject117.bin"/><Relationship Id="rId10" Type="http://schemas.openxmlformats.org/officeDocument/2006/relationships/oleObject" Target="../embeddings/oleObject122.bin"/><Relationship Id="rId4" Type="http://schemas.openxmlformats.org/officeDocument/2006/relationships/oleObject" Target="../embeddings/oleObject116.bin"/><Relationship Id="rId9" Type="http://schemas.openxmlformats.org/officeDocument/2006/relationships/oleObject" Target="../embeddings/oleObject121.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6.png"/><Relationship Id="rId3" Type="http://schemas.openxmlformats.org/officeDocument/2006/relationships/oleObject" Target="../embeddings/oleObject124.bin"/><Relationship Id="rId7" Type="http://schemas.openxmlformats.org/officeDocument/2006/relationships/oleObject" Target="../embeddings/oleObject128.bin"/><Relationship Id="rId12" Type="http://schemas.openxmlformats.org/officeDocument/2006/relationships/oleObject" Target="../embeddings/oleObject133.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oleObject" Target="../embeddings/oleObject127.bin"/><Relationship Id="rId11" Type="http://schemas.openxmlformats.org/officeDocument/2006/relationships/oleObject" Target="../embeddings/oleObject132.bin"/><Relationship Id="rId5" Type="http://schemas.openxmlformats.org/officeDocument/2006/relationships/oleObject" Target="../embeddings/oleObject126.bin"/><Relationship Id="rId10" Type="http://schemas.openxmlformats.org/officeDocument/2006/relationships/oleObject" Target="../embeddings/oleObject131.bin"/><Relationship Id="rId4" Type="http://schemas.openxmlformats.org/officeDocument/2006/relationships/oleObject" Target="../embeddings/oleObject125.bin"/><Relationship Id="rId9" Type="http://schemas.openxmlformats.org/officeDocument/2006/relationships/oleObject" Target="../embeddings/oleObject130.bin"/><Relationship Id="rId14" Type="http://schemas.openxmlformats.org/officeDocument/2006/relationships/image" Target="../media/image1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2.bin"/><Relationship Id="rId18" Type="http://schemas.openxmlformats.org/officeDocument/2006/relationships/image" Target="../media/image12.png"/><Relationship Id="rId3" Type="http://schemas.openxmlformats.org/officeDocument/2006/relationships/image" Target="../media/image10.wmf"/><Relationship Id="rId7" Type="http://schemas.openxmlformats.org/officeDocument/2006/relationships/oleObject" Target="../embeddings/oleObject16.bin"/><Relationship Id="rId12" Type="http://schemas.openxmlformats.org/officeDocument/2006/relationships/oleObject" Target="../embeddings/oleObject21.bin"/><Relationship Id="rId17" Type="http://schemas.openxmlformats.org/officeDocument/2006/relationships/oleObject" Target="../embeddings/oleObject26.bin"/><Relationship Id="rId2" Type="http://schemas.openxmlformats.org/officeDocument/2006/relationships/slideLayout" Target="../slideLayouts/slideLayout12.xml"/><Relationship Id="rId16" Type="http://schemas.openxmlformats.org/officeDocument/2006/relationships/oleObject" Target="../embeddings/oleObject25.bin"/><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oleObject" Target="../embeddings/oleObject20.bin"/><Relationship Id="rId5" Type="http://schemas.openxmlformats.org/officeDocument/2006/relationships/oleObject" Target="../embeddings/oleObject14.bin"/><Relationship Id="rId15" Type="http://schemas.openxmlformats.org/officeDocument/2006/relationships/oleObject" Target="../embeddings/oleObject24.bin"/><Relationship Id="rId10" Type="http://schemas.openxmlformats.org/officeDocument/2006/relationships/oleObject" Target="../embeddings/oleObject19.bin"/><Relationship Id="rId4" Type="http://schemas.openxmlformats.org/officeDocument/2006/relationships/image" Target="../media/image11.png"/><Relationship Id="rId9" Type="http://schemas.openxmlformats.org/officeDocument/2006/relationships/oleObject" Target="../embeddings/oleObject18.bin"/><Relationship Id="rId14" Type="http://schemas.openxmlformats.org/officeDocument/2006/relationships/oleObject" Target="../embeddings/oleObject23.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oleObject" Target="../embeddings/oleObject143.bin"/><Relationship Id="rId18" Type="http://schemas.openxmlformats.org/officeDocument/2006/relationships/oleObject" Target="../embeddings/oleObject148.bin"/><Relationship Id="rId3" Type="http://schemas.openxmlformats.org/officeDocument/2006/relationships/image" Target="../media/image21.png"/><Relationship Id="rId21" Type="http://schemas.openxmlformats.org/officeDocument/2006/relationships/oleObject" Target="../embeddings/oleObject151.bin"/><Relationship Id="rId7" Type="http://schemas.openxmlformats.org/officeDocument/2006/relationships/oleObject" Target="../embeddings/oleObject137.bin"/><Relationship Id="rId12" Type="http://schemas.openxmlformats.org/officeDocument/2006/relationships/oleObject" Target="../embeddings/oleObject142.bin"/><Relationship Id="rId17" Type="http://schemas.openxmlformats.org/officeDocument/2006/relationships/oleObject" Target="../embeddings/oleObject147.bin"/><Relationship Id="rId2" Type="http://schemas.openxmlformats.org/officeDocument/2006/relationships/slideLayout" Target="../slideLayouts/slideLayout2.xml"/><Relationship Id="rId16" Type="http://schemas.openxmlformats.org/officeDocument/2006/relationships/oleObject" Target="../embeddings/oleObject146.bin"/><Relationship Id="rId20" Type="http://schemas.openxmlformats.org/officeDocument/2006/relationships/oleObject" Target="../embeddings/oleObject150.bin"/><Relationship Id="rId1" Type="http://schemas.openxmlformats.org/officeDocument/2006/relationships/vmlDrawing" Target="../drawings/vmlDrawing27.vml"/><Relationship Id="rId6" Type="http://schemas.openxmlformats.org/officeDocument/2006/relationships/oleObject" Target="../embeddings/oleObject136.bin"/><Relationship Id="rId11" Type="http://schemas.openxmlformats.org/officeDocument/2006/relationships/oleObject" Target="../embeddings/oleObject141.bin"/><Relationship Id="rId5" Type="http://schemas.openxmlformats.org/officeDocument/2006/relationships/oleObject" Target="../embeddings/oleObject135.bin"/><Relationship Id="rId15" Type="http://schemas.openxmlformats.org/officeDocument/2006/relationships/oleObject" Target="../embeddings/oleObject145.bin"/><Relationship Id="rId10" Type="http://schemas.openxmlformats.org/officeDocument/2006/relationships/oleObject" Target="../embeddings/oleObject140.bin"/><Relationship Id="rId19" Type="http://schemas.openxmlformats.org/officeDocument/2006/relationships/oleObject" Target="../embeddings/oleObject149.bin"/><Relationship Id="rId4" Type="http://schemas.openxmlformats.org/officeDocument/2006/relationships/oleObject" Target="../embeddings/oleObject134.bin"/><Relationship Id="rId9" Type="http://schemas.openxmlformats.org/officeDocument/2006/relationships/oleObject" Target="../embeddings/oleObject139.bin"/><Relationship Id="rId14" Type="http://schemas.openxmlformats.org/officeDocument/2006/relationships/oleObject" Target="../embeddings/oleObject144.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156.bin"/><Relationship Id="rId13" Type="http://schemas.openxmlformats.org/officeDocument/2006/relationships/oleObject" Target="../embeddings/oleObject161.bin"/><Relationship Id="rId18" Type="http://schemas.openxmlformats.org/officeDocument/2006/relationships/oleObject" Target="../embeddings/oleObject166.bin"/><Relationship Id="rId3" Type="http://schemas.openxmlformats.org/officeDocument/2006/relationships/image" Target="../media/image21.png"/><Relationship Id="rId7" Type="http://schemas.openxmlformats.org/officeDocument/2006/relationships/oleObject" Target="../embeddings/oleObject155.bin"/><Relationship Id="rId12" Type="http://schemas.openxmlformats.org/officeDocument/2006/relationships/oleObject" Target="../embeddings/oleObject160.bin"/><Relationship Id="rId17" Type="http://schemas.openxmlformats.org/officeDocument/2006/relationships/oleObject" Target="../embeddings/oleObject165.bin"/><Relationship Id="rId2" Type="http://schemas.openxmlformats.org/officeDocument/2006/relationships/slideLayout" Target="../slideLayouts/slideLayout2.xml"/><Relationship Id="rId16" Type="http://schemas.openxmlformats.org/officeDocument/2006/relationships/oleObject" Target="../embeddings/oleObject164.bin"/><Relationship Id="rId20" Type="http://schemas.openxmlformats.org/officeDocument/2006/relationships/oleObject" Target="../embeddings/oleObject168.bin"/><Relationship Id="rId1" Type="http://schemas.openxmlformats.org/officeDocument/2006/relationships/vmlDrawing" Target="../drawings/vmlDrawing28.vml"/><Relationship Id="rId6" Type="http://schemas.openxmlformats.org/officeDocument/2006/relationships/oleObject" Target="../embeddings/oleObject154.bin"/><Relationship Id="rId11" Type="http://schemas.openxmlformats.org/officeDocument/2006/relationships/oleObject" Target="../embeddings/oleObject159.bin"/><Relationship Id="rId5" Type="http://schemas.openxmlformats.org/officeDocument/2006/relationships/oleObject" Target="../embeddings/oleObject153.bin"/><Relationship Id="rId15" Type="http://schemas.openxmlformats.org/officeDocument/2006/relationships/oleObject" Target="../embeddings/oleObject163.bin"/><Relationship Id="rId10" Type="http://schemas.openxmlformats.org/officeDocument/2006/relationships/oleObject" Target="../embeddings/oleObject158.bin"/><Relationship Id="rId19" Type="http://schemas.openxmlformats.org/officeDocument/2006/relationships/oleObject" Target="../embeddings/oleObject167.bin"/><Relationship Id="rId4" Type="http://schemas.openxmlformats.org/officeDocument/2006/relationships/oleObject" Target="../embeddings/oleObject152.bin"/><Relationship Id="rId9" Type="http://schemas.openxmlformats.org/officeDocument/2006/relationships/oleObject" Target="../embeddings/oleObject157.bin"/><Relationship Id="rId14" Type="http://schemas.openxmlformats.org/officeDocument/2006/relationships/oleObject" Target="../embeddings/oleObject162.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3795" name="Slide Number Placeholder 3"/>
          <p:cNvSpPr>
            <a:spLocks noGrp="1"/>
          </p:cNvSpPr>
          <p:nvPr>
            <p:ph type="sldNum" sz="quarter" idx="12"/>
          </p:nvPr>
        </p:nvSpPr>
        <p:spPr>
          <a:noFill/>
        </p:spPr>
        <p:txBody>
          <a:bodyPr/>
          <a:lstStyle/>
          <a:p>
            <a:fld id="{F659CEB2-F131-4948-8AA4-C8417E28EFB2}" type="slidenum">
              <a:rPr lang="en-US"/>
              <a:pPr/>
              <a:t>1</a:t>
            </a:fld>
            <a:endParaRPr lang="en-US"/>
          </a:p>
        </p:txBody>
      </p:sp>
      <p:sp>
        <p:nvSpPr>
          <p:cNvPr id="33796" name="Rectangle 2"/>
          <p:cNvSpPr>
            <a:spLocks noChangeArrowheads="1"/>
          </p:cNvSpPr>
          <p:nvPr/>
        </p:nvSpPr>
        <p:spPr bwMode="auto">
          <a:xfrm>
            <a:off x="382588" y="493713"/>
            <a:ext cx="5764212" cy="1724025"/>
          </a:xfrm>
          <a:prstGeom prst="rect">
            <a:avLst/>
          </a:prstGeom>
          <a:noFill/>
          <a:ln w="9525">
            <a:noFill/>
            <a:miter lim="800000"/>
            <a:headEnd/>
            <a:tailEnd/>
          </a:ln>
        </p:spPr>
        <p:txBody>
          <a:bodyPr anchor="ctr"/>
          <a:lstStyle/>
          <a:p>
            <a:pPr>
              <a:spcBef>
                <a:spcPct val="0"/>
              </a:spcBef>
              <a:buClrTx/>
              <a:buSzTx/>
              <a:buFontTx/>
              <a:buNone/>
            </a:pPr>
            <a:r>
              <a:rPr lang="en-US" sz="4000">
                <a:solidFill>
                  <a:schemeClr val="accent2"/>
                </a:solidFill>
              </a:rPr>
              <a:t>Chapter 2</a:t>
            </a:r>
            <a:br>
              <a:rPr lang="en-US" sz="4000">
                <a:solidFill>
                  <a:schemeClr val="accent2"/>
                </a:solidFill>
              </a:rPr>
            </a:br>
            <a:r>
              <a:rPr lang="en-US" sz="4000">
                <a:solidFill>
                  <a:schemeClr val="accent2"/>
                </a:solidFill>
              </a:rPr>
              <a:t>Application Layer</a:t>
            </a:r>
          </a:p>
        </p:txBody>
      </p:sp>
      <p:sp>
        <p:nvSpPr>
          <p:cNvPr id="33797" name="Rectangle 3"/>
          <p:cNvSpPr>
            <a:spLocks noChangeArrowheads="1"/>
          </p:cNvSpPr>
          <p:nvPr/>
        </p:nvSpPr>
        <p:spPr bwMode="auto">
          <a:xfrm>
            <a:off x="6191250" y="3486150"/>
            <a:ext cx="2730500" cy="2860675"/>
          </a:xfrm>
          <a:prstGeom prst="rect">
            <a:avLst/>
          </a:prstGeom>
          <a:noFill/>
          <a:ln w="9525">
            <a:noFill/>
            <a:miter lim="800000"/>
            <a:headEnd/>
            <a:tailEnd/>
          </a:ln>
        </p:spPr>
        <p:txBody>
          <a:bodyPr anchor="ctr"/>
          <a:lstStyle/>
          <a:p>
            <a:pPr>
              <a:spcBef>
                <a:spcPct val="0"/>
              </a:spcBef>
              <a:buClrTx/>
              <a:buSzTx/>
              <a:buFontTx/>
              <a:buNone/>
            </a:pPr>
            <a:r>
              <a:rPr lang="en-US" sz="1800" i="1">
                <a:solidFill>
                  <a:schemeClr val="accent2"/>
                </a:solidFill>
              </a:rPr>
              <a:t>Computer Networking: A Top Down Approach</a:t>
            </a:r>
            <a:r>
              <a:rPr lang="en-US" sz="1800">
                <a:solidFill>
                  <a:schemeClr val="accent2"/>
                </a:solidFill>
              </a:rPr>
              <a:t>, </a:t>
            </a:r>
            <a:br>
              <a:rPr lang="en-US" sz="1800">
                <a:solidFill>
                  <a:schemeClr val="accent2"/>
                </a:solidFill>
              </a:rPr>
            </a:br>
            <a:r>
              <a:rPr lang="en-US" sz="1800">
                <a:solidFill>
                  <a:schemeClr val="accent2"/>
                </a:solidFill>
              </a:rPr>
              <a:t>5</a:t>
            </a:r>
            <a:r>
              <a:rPr lang="en-US" sz="1800" baseline="30000">
                <a:solidFill>
                  <a:schemeClr val="accent2"/>
                </a:solidFill>
              </a:rPr>
              <a:t>th</a:t>
            </a:r>
            <a:r>
              <a:rPr lang="en-US" sz="1800">
                <a:solidFill>
                  <a:schemeClr val="accent2"/>
                </a:solidFill>
              </a:rPr>
              <a:t> edition. </a:t>
            </a:r>
            <a:br>
              <a:rPr lang="en-US" sz="1800">
                <a:solidFill>
                  <a:schemeClr val="accent2"/>
                </a:solidFill>
              </a:rPr>
            </a:br>
            <a:r>
              <a:rPr lang="en-US" sz="1800">
                <a:solidFill>
                  <a:schemeClr val="accent2"/>
                </a:solidFill>
              </a:rPr>
              <a:t>Jim Kurose, Keith Ross</a:t>
            </a:r>
            <a:br>
              <a:rPr lang="en-US" sz="1800">
                <a:solidFill>
                  <a:schemeClr val="accent2"/>
                </a:solidFill>
              </a:rPr>
            </a:br>
            <a:r>
              <a:rPr lang="en-US" sz="1800">
                <a:solidFill>
                  <a:schemeClr val="accent2"/>
                </a:solidFill>
              </a:rPr>
              <a:t>Addison-Wesley, April 2009. </a:t>
            </a:r>
            <a:br>
              <a:rPr lang="en-US" sz="1800">
                <a:solidFill>
                  <a:schemeClr val="accent2"/>
                </a:solidFill>
              </a:rPr>
            </a:br>
            <a:endParaRPr lang="en-US" sz="1800">
              <a:solidFill>
                <a:schemeClr val="accent2"/>
              </a:solidFill>
            </a:endParaRPr>
          </a:p>
        </p:txBody>
      </p:sp>
      <p:sp>
        <p:nvSpPr>
          <p:cNvPr id="33798" name="Text Box 4"/>
          <p:cNvSpPr txBox="1">
            <a:spLocks noChangeArrowheads="1"/>
          </p:cNvSpPr>
          <p:nvPr/>
        </p:nvSpPr>
        <p:spPr bwMode="auto">
          <a:xfrm>
            <a:off x="393700" y="3392488"/>
            <a:ext cx="5378450" cy="3170237"/>
          </a:xfrm>
          <a:prstGeom prst="rect">
            <a:avLst/>
          </a:prstGeom>
          <a:noFill/>
          <a:ln w="9525">
            <a:noFill/>
            <a:miter lim="800000"/>
            <a:headEnd/>
            <a:tailEnd/>
          </a:ln>
        </p:spPr>
        <p:txBody>
          <a:bodyPr>
            <a:spAutoFit/>
          </a:bodyPr>
          <a:lstStyle/>
          <a:p>
            <a:pPr>
              <a:spcBef>
                <a:spcPct val="0"/>
              </a:spcBef>
              <a:buClrTx/>
              <a:buSzTx/>
              <a:buFontTx/>
              <a:buNone/>
            </a:pPr>
            <a:r>
              <a:rPr lang="en-US" sz="2000">
                <a:latin typeface="Arial" charset="0"/>
              </a:rPr>
              <a:t>A note on the use of these ppt slides:</a:t>
            </a:r>
          </a:p>
          <a:p>
            <a:pPr>
              <a:spcBef>
                <a:spcPct val="0"/>
              </a:spcBef>
              <a:buClrTx/>
              <a:buSzTx/>
              <a:buFontTx/>
              <a:buNone/>
            </a:pPr>
            <a:r>
              <a:rPr lang="en-US" sz="1200">
                <a:latin typeface="Arial" charset="0"/>
              </a:rPr>
              <a:t>We’re making these slides freely available to all (faculty, students, readers). They’re in PowerPoint form so you can add, modify, and delete slides  (including this one) and slide content to suit your needs. They obviously represent a </a:t>
            </a:r>
            <a:r>
              <a:rPr lang="en-US" sz="1200" i="1">
                <a:latin typeface="Arial" charset="0"/>
              </a:rPr>
              <a:t>lot</a:t>
            </a:r>
            <a:r>
              <a:rPr lang="en-US" sz="1200">
                <a:latin typeface="Arial" charset="0"/>
              </a:rPr>
              <a:t> of work on our part. In return for use, we only ask the following:</a:t>
            </a:r>
          </a:p>
          <a:p>
            <a:pPr>
              <a:spcBef>
                <a:spcPct val="0"/>
              </a:spcBef>
              <a:buSzTx/>
              <a:buFont typeface="Wingdings" pitchFamily="2" charset="2"/>
              <a:buChar char="q"/>
            </a:pPr>
            <a:r>
              <a:rPr lang="en-US" sz="1200">
                <a:latin typeface="Arial" charset="0"/>
              </a:rPr>
              <a:t> If you use these slides (e.g., in a class) in substantially unaltered form, that you mention their source (after all, we’d like people to use our book!)</a:t>
            </a:r>
          </a:p>
          <a:p>
            <a:pPr>
              <a:spcBef>
                <a:spcPct val="0"/>
              </a:spcBef>
              <a:buSzTx/>
              <a:buFont typeface="Wingdings" pitchFamily="2" charset="2"/>
              <a:buChar char="q"/>
            </a:pPr>
            <a:r>
              <a:rPr lang="en-US" sz="1200">
                <a:latin typeface="Arial" charset="0"/>
              </a:rPr>
              <a:t> If you post any slides in substantially unaltered form on a www site, that you note that they are adapted from (or perhaps identical to) our slides, and note our copyright of this material.</a:t>
            </a:r>
          </a:p>
          <a:p>
            <a:pPr>
              <a:spcBef>
                <a:spcPct val="0"/>
              </a:spcBef>
              <a:buSzTx/>
              <a:buFont typeface="Wingdings" pitchFamily="2" charset="2"/>
              <a:buChar char="q"/>
            </a:pPr>
            <a:endParaRPr lang="en-US" sz="1200">
              <a:latin typeface="Arial" charset="0"/>
            </a:endParaRPr>
          </a:p>
          <a:p>
            <a:pPr>
              <a:spcBef>
                <a:spcPct val="0"/>
              </a:spcBef>
              <a:buSzTx/>
              <a:buFont typeface="Wingdings" pitchFamily="2" charset="2"/>
              <a:buNone/>
            </a:pPr>
            <a:r>
              <a:rPr lang="en-US" sz="1200">
                <a:latin typeface="Arial" charset="0"/>
              </a:rPr>
              <a:t>Thanks and enjoy!  JFK/KWR</a:t>
            </a:r>
          </a:p>
          <a:p>
            <a:pPr>
              <a:spcBef>
                <a:spcPct val="0"/>
              </a:spcBef>
              <a:buClrTx/>
              <a:buSzTx/>
              <a:buFontTx/>
              <a:buNone/>
            </a:pPr>
            <a:endParaRPr lang="en-US" sz="1200">
              <a:latin typeface="Arial" charset="0"/>
            </a:endParaRPr>
          </a:p>
          <a:p>
            <a:pPr>
              <a:spcBef>
                <a:spcPct val="0"/>
              </a:spcBef>
              <a:buClrTx/>
              <a:buSzTx/>
              <a:buFontTx/>
              <a:buNone/>
            </a:pPr>
            <a:r>
              <a:rPr lang="en-US" sz="1200">
                <a:latin typeface="Arial" charset="0"/>
              </a:rPr>
              <a:t>All material copyright 1996-2009</a:t>
            </a:r>
          </a:p>
          <a:p>
            <a:pPr>
              <a:spcBef>
                <a:spcPct val="0"/>
              </a:spcBef>
              <a:buClrTx/>
              <a:buSzTx/>
              <a:buFontTx/>
              <a:buNone/>
            </a:pPr>
            <a:r>
              <a:rPr lang="en-US" sz="1200">
                <a:latin typeface="Arial" charset="0"/>
              </a:rPr>
              <a:t>J.F Kurose and K.W. Ross, All Rights Reserved</a:t>
            </a:r>
          </a:p>
        </p:txBody>
      </p:sp>
      <p:pic>
        <p:nvPicPr>
          <p:cNvPr id="33800" name="Picture 8" descr="0136079679_1"/>
          <p:cNvPicPr>
            <a:picLocks noChangeAspect="1" noChangeArrowheads="1"/>
          </p:cNvPicPr>
          <p:nvPr/>
        </p:nvPicPr>
        <p:blipFill>
          <a:blip r:embed="rId2" cstate="print"/>
          <a:srcRect/>
          <a:stretch>
            <a:fillRect/>
          </a:stretch>
        </p:blipFill>
        <p:spPr bwMode="auto">
          <a:xfrm>
            <a:off x="6289675" y="390525"/>
            <a:ext cx="2425700" cy="29940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Data Centers</a:t>
            </a:r>
            <a:endParaRPr lang="en-US" dirty="0"/>
          </a:p>
        </p:txBody>
      </p:sp>
      <p:sp>
        <p:nvSpPr>
          <p:cNvPr id="3" name="Content Placeholder 2"/>
          <p:cNvSpPr>
            <a:spLocks noGrp="1"/>
          </p:cNvSpPr>
          <p:nvPr>
            <p:ph idx="1"/>
          </p:nvPr>
        </p:nvSpPr>
        <p:spPr/>
        <p:txBody>
          <a:bodyPr/>
          <a:lstStyle/>
          <a:p>
            <a:r>
              <a:rPr lang="en-US" dirty="0" smtClean="0"/>
              <a:t>Estimated cost of data center: $600M</a:t>
            </a:r>
          </a:p>
          <a:p>
            <a:r>
              <a:rPr lang="en-US" dirty="0" smtClean="0"/>
              <a:t>Google spent $2.4B in 2007 on new data centers</a:t>
            </a:r>
          </a:p>
          <a:p>
            <a:r>
              <a:rPr lang="en-US" dirty="0" smtClean="0"/>
              <a:t>Each data center uses 50-100 megawatts of power</a:t>
            </a:r>
          </a:p>
          <a:p>
            <a:pPr>
              <a:buNone/>
            </a:pPr>
            <a:endParaRPr lang="en-US" dirty="0"/>
          </a:p>
        </p:txBody>
      </p:sp>
      <p:pic>
        <p:nvPicPr>
          <p:cNvPr id="4" name="Picture 2" descr="Google's data center in Oregon"/>
          <p:cNvPicPr>
            <a:picLocks noChangeAspect="1" noChangeArrowheads="1"/>
          </p:cNvPicPr>
          <p:nvPr/>
        </p:nvPicPr>
        <p:blipFill>
          <a:blip r:embed="rId2" cstate="print"/>
          <a:srcRect/>
          <a:stretch>
            <a:fillRect/>
          </a:stretch>
        </p:blipFill>
        <p:spPr bwMode="auto">
          <a:xfrm>
            <a:off x="714348" y="3071810"/>
            <a:ext cx="7458559" cy="2933701"/>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0595" name="Slide Number Placeholder 6"/>
          <p:cNvSpPr>
            <a:spLocks noGrp="1"/>
          </p:cNvSpPr>
          <p:nvPr>
            <p:ph type="sldNum" sz="quarter" idx="12"/>
          </p:nvPr>
        </p:nvSpPr>
        <p:spPr>
          <a:noFill/>
        </p:spPr>
        <p:txBody>
          <a:bodyPr/>
          <a:lstStyle/>
          <a:p>
            <a:fld id="{047E0539-53B2-4176-95F1-73D4FB51AC9C}" type="slidenum">
              <a:rPr lang="en-US"/>
              <a:pPr/>
              <a:t>100</a:t>
            </a:fld>
            <a:endParaRPr lang="en-US"/>
          </a:p>
        </p:txBody>
      </p:sp>
      <p:sp>
        <p:nvSpPr>
          <p:cNvPr id="110596" name="Rectangle 2"/>
          <p:cNvSpPr>
            <a:spLocks noGrp="1" noChangeArrowheads="1"/>
          </p:cNvSpPr>
          <p:nvPr>
            <p:ph type="title"/>
          </p:nvPr>
        </p:nvSpPr>
        <p:spPr/>
        <p:txBody>
          <a:bodyPr/>
          <a:lstStyle/>
          <a:p>
            <a:r>
              <a:rPr lang="en-US" sz="3600" smtClean="0"/>
              <a:t>Socket programming </a:t>
            </a:r>
            <a:r>
              <a:rPr lang="en-US" sz="3600" i="1" smtClean="0">
                <a:solidFill>
                  <a:srgbClr val="FF0000"/>
                </a:solidFill>
              </a:rPr>
              <a:t>with UDP</a:t>
            </a:r>
            <a:endParaRPr lang="en-US" smtClean="0"/>
          </a:p>
        </p:txBody>
      </p:sp>
      <p:sp>
        <p:nvSpPr>
          <p:cNvPr id="110597" name="Rectangle 3"/>
          <p:cNvSpPr>
            <a:spLocks noGrp="1" noChangeArrowheads="1"/>
          </p:cNvSpPr>
          <p:nvPr>
            <p:ph type="body" sz="half" idx="1"/>
          </p:nvPr>
        </p:nvSpPr>
        <p:spPr>
          <a:xfrm>
            <a:off x="533400" y="1600200"/>
            <a:ext cx="3922690" cy="4648200"/>
          </a:xfrm>
        </p:spPr>
        <p:txBody>
          <a:bodyPr/>
          <a:lstStyle/>
          <a:p>
            <a:pPr>
              <a:buFont typeface="ZapfDingbats" pitchFamily="82" charset="2"/>
              <a:buNone/>
            </a:pPr>
            <a:r>
              <a:rPr lang="en-US" sz="2000" dirty="0" smtClean="0">
                <a:solidFill>
                  <a:srgbClr val="FF0000"/>
                </a:solidFill>
              </a:rPr>
              <a:t>UDP: no “connection” between client and server</a:t>
            </a:r>
            <a:endParaRPr lang="en-US" sz="2000" dirty="0" smtClean="0"/>
          </a:p>
          <a:p>
            <a:r>
              <a:rPr lang="en-US" sz="2000" dirty="0" smtClean="0"/>
              <a:t>no handshaking</a:t>
            </a:r>
          </a:p>
          <a:p>
            <a:r>
              <a:rPr lang="en-US" sz="2000" dirty="0" smtClean="0"/>
              <a:t>sender explicitly attaches IP address and port of destination to each segment</a:t>
            </a:r>
          </a:p>
          <a:p>
            <a:r>
              <a:rPr lang="en-US" sz="2000" dirty="0" smtClean="0"/>
              <a:t>OS attaches IP address and port of sending socket to each segment</a:t>
            </a:r>
          </a:p>
          <a:p>
            <a:r>
              <a:rPr lang="en-US" sz="2000" dirty="0" smtClean="0"/>
              <a:t>Server can extract IP address, port of sender from received segment</a:t>
            </a:r>
          </a:p>
        </p:txBody>
      </p:sp>
      <p:grpSp>
        <p:nvGrpSpPr>
          <p:cNvPr id="2" name="Group 4"/>
          <p:cNvGrpSpPr>
            <a:grpSpLocks/>
          </p:cNvGrpSpPr>
          <p:nvPr/>
        </p:nvGrpSpPr>
        <p:grpSpPr bwMode="auto">
          <a:xfrm>
            <a:off x="4616450" y="2679700"/>
            <a:ext cx="4175125" cy="1743075"/>
            <a:chOff x="2914" y="2888"/>
            <a:chExt cx="2630" cy="1098"/>
          </a:xfrm>
        </p:grpSpPr>
        <p:sp>
          <p:nvSpPr>
            <p:cNvPr id="110599" name="Rectangle 5"/>
            <p:cNvSpPr>
              <a:spLocks noChangeArrowheads="1"/>
            </p:cNvSpPr>
            <p:nvPr/>
          </p:nvSpPr>
          <p:spPr bwMode="auto">
            <a:xfrm>
              <a:off x="2940" y="3024"/>
              <a:ext cx="2604" cy="894"/>
            </a:xfrm>
            <a:prstGeom prst="rect">
              <a:avLst/>
            </a:prstGeom>
            <a:noFill/>
            <a:ln w="28575">
              <a:solidFill>
                <a:schemeClr val="accent2"/>
              </a:solidFill>
              <a:miter lim="800000"/>
              <a:headEnd/>
              <a:tailEnd/>
            </a:ln>
          </p:spPr>
          <p:txBody>
            <a:bodyPr wrap="none" anchor="ctr">
              <a:spAutoFit/>
            </a:bodyPr>
            <a:lstStyle/>
            <a:p>
              <a:endParaRPr lang="en-US"/>
            </a:p>
          </p:txBody>
        </p:sp>
        <p:grpSp>
          <p:nvGrpSpPr>
            <p:cNvPr id="3" name="Group 6"/>
            <p:cNvGrpSpPr>
              <a:grpSpLocks/>
            </p:cNvGrpSpPr>
            <p:nvPr/>
          </p:nvGrpSpPr>
          <p:grpSpPr bwMode="auto">
            <a:xfrm>
              <a:off x="2976" y="2888"/>
              <a:ext cx="1653" cy="250"/>
              <a:chOff x="66" y="3842"/>
              <a:chExt cx="1653" cy="250"/>
            </a:xfrm>
          </p:grpSpPr>
          <p:sp>
            <p:nvSpPr>
              <p:cNvPr id="110602" name="Rectangle 7"/>
              <p:cNvSpPr>
                <a:spLocks noChangeArrowheads="1"/>
              </p:cNvSpPr>
              <p:nvPr/>
            </p:nvSpPr>
            <p:spPr bwMode="auto">
              <a:xfrm>
                <a:off x="96" y="3888"/>
                <a:ext cx="1584" cy="162"/>
              </a:xfrm>
              <a:prstGeom prst="rect">
                <a:avLst/>
              </a:prstGeom>
              <a:solidFill>
                <a:schemeClr val="bg1"/>
              </a:solidFill>
              <a:ln w="9525">
                <a:noFill/>
                <a:miter lim="800000"/>
                <a:headEnd/>
                <a:tailEnd/>
              </a:ln>
            </p:spPr>
            <p:txBody>
              <a:bodyPr wrap="none" anchor="ctr">
                <a:spAutoFit/>
              </a:bodyPr>
              <a:lstStyle/>
              <a:p>
                <a:endParaRPr lang="en-US"/>
              </a:p>
            </p:txBody>
          </p:sp>
          <p:sp>
            <p:nvSpPr>
              <p:cNvPr id="110603" name="Text Box 8"/>
              <p:cNvSpPr txBox="1">
                <a:spLocks noChangeArrowheads="1"/>
              </p:cNvSpPr>
              <p:nvPr/>
            </p:nvSpPr>
            <p:spPr bwMode="auto">
              <a:xfrm>
                <a:off x="66" y="3842"/>
                <a:ext cx="1653" cy="250"/>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000">
                    <a:solidFill>
                      <a:srgbClr val="FF0000"/>
                    </a:solidFill>
                  </a:rPr>
                  <a:t>application viewpoint</a:t>
                </a:r>
                <a:endParaRPr lang="en-US" sz="1800"/>
              </a:p>
            </p:txBody>
          </p:sp>
        </p:grpSp>
        <p:sp>
          <p:nvSpPr>
            <p:cNvPr id="110601" name="Text Box 9"/>
            <p:cNvSpPr txBox="1">
              <a:spLocks noChangeArrowheads="1"/>
            </p:cNvSpPr>
            <p:nvPr/>
          </p:nvSpPr>
          <p:spPr bwMode="auto">
            <a:xfrm>
              <a:off x="2914" y="3179"/>
              <a:ext cx="2621" cy="807"/>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000" i="1">
                  <a:solidFill>
                    <a:schemeClr val="accent2"/>
                  </a:solidFill>
                </a:rPr>
                <a:t>UDP provides </a:t>
              </a:r>
              <a:r>
                <a:rPr lang="en-US" sz="2000" i="1" u="sng">
                  <a:solidFill>
                    <a:schemeClr val="accent2"/>
                  </a:solidFill>
                </a:rPr>
                <a:t>unreliable</a:t>
              </a:r>
              <a:r>
                <a:rPr lang="en-US" sz="2000" i="1">
                  <a:solidFill>
                    <a:schemeClr val="accent2"/>
                  </a:solidFill>
                </a:rPr>
                <a:t> transfer</a:t>
              </a:r>
            </a:p>
            <a:p>
              <a:pPr algn="ctr">
                <a:spcBef>
                  <a:spcPct val="0"/>
                </a:spcBef>
                <a:buClrTx/>
                <a:buSzTx/>
                <a:buFontTx/>
                <a:buNone/>
              </a:pPr>
              <a:r>
                <a:rPr lang="en-US" sz="2000" i="1">
                  <a:solidFill>
                    <a:schemeClr val="accent2"/>
                  </a:solidFill>
                </a:rPr>
                <a:t> of groups of bytes (“datagrams”)</a:t>
              </a:r>
            </a:p>
            <a:p>
              <a:pPr algn="ctr">
                <a:spcBef>
                  <a:spcPct val="0"/>
                </a:spcBef>
                <a:buClrTx/>
                <a:buSzTx/>
                <a:buFontTx/>
                <a:buNone/>
              </a:pPr>
              <a:r>
                <a:rPr lang="en-US" sz="2000" i="1">
                  <a:solidFill>
                    <a:schemeClr val="accent2"/>
                  </a:solidFill>
                </a:rPr>
                <a:t> between client and server</a:t>
              </a:r>
              <a:endParaRPr lang="en-US" sz="2000" i="1">
                <a:solidFill>
                  <a:schemeClr val="accent2"/>
                </a:solidFill>
                <a:latin typeface="Times New Roman" pitchFamily="18" charset="0"/>
              </a:endParaRPr>
            </a:p>
            <a:p>
              <a:pPr algn="ctr">
                <a:spcBef>
                  <a:spcPct val="0"/>
                </a:spcBef>
                <a:buClrTx/>
                <a:buSzTx/>
                <a:buFontTx/>
                <a:buNone/>
              </a:pPr>
              <a:endParaRPr lang="en-US" sz="1800"/>
            </a:p>
          </p:txBody>
        </p:sp>
      </p:grpSp>
      <p:sp>
        <p:nvSpPr>
          <p:cNvPr id="12" name="TextBox 11"/>
          <p:cNvSpPr txBox="1"/>
          <p:nvPr/>
        </p:nvSpPr>
        <p:spPr>
          <a:xfrm>
            <a:off x="4636395" y="4803819"/>
            <a:ext cx="4322017" cy="1384995"/>
          </a:xfrm>
          <a:prstGeom prst="rect">
            <a:avLst/>
          </a:prstGeom>
          <a:noFill/>
        </p:spPr>
        <p:txBody>
          <a:bodyPr wrap="none" rtlCol="0">
            <a:spAutoFit/>
          </a:bodyPr>
          <a:lstStyle/>
          <a:p>
            <a:r>
              <a:rPr lang="en-US" sz="2000" u="sng" dirty="0" smtClean="0">
                <a:solidFill>
                  <a:srgbClr val="FF0000"/>
                </a:solidFill>
              </a:rPr>
              <a:t>Note:</a:t>
            </a:r>
            <a:r>
              <a:rPr lang="en-US" sz="2000" dirty="0" smtClean="0"/>
              <a:t> the official terminology </a:t>
            </a:r>
          </a:p>
          <a:p>
            <a:r>
              <a:rPr lang="en-US" sz="2000" dirty="0" smtClean="0"/>
              <a:t>for a UDP packet is “datagram”. </a:t>
            </a:r>
            <a:br>
              <a:rPr lang="en-US" sz="2000" dirty="0" smtClean="0"/>
            </a:br>
            <a:r>
              <a:rPr lang="en-US" sz="2000" dirty="0" smtClean="0"/>
              <a:t>In this class, we instead use “UDP </a:t>
            </a:r>
            <a:br>
              <a:rPr lang="en-US" sz="2000" dirty="0" smtClean="0"/>
            </a:br>
            <a:r>
              <a:rPr lang="en-US" sz="2000" dirty="0" smtClean="0"/>
              <a:t>segment”.</a:t>
            </a:r>
            <a:endParaRPr lang="en-US" sz="20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example</a:t>
            </a:r>
            <a:endParaRPr lang="en-US" dirty="0"/>
          </a:p>
        </p:txBody>
      </p:sp>
      <p:sp>
        <p:nvSpPr>
          <p:cNvPr id="5" name="Content Placeholder 4"/>
          <p:cNvSpPr>
            <a:spLocks noGrp="1"/>
          </p:cNvSpPr>
          <p:nvPr>
            <p:ph idx="1"/>
          </p:nvPr>
        </p:nvSpPr>
        <p:spPr/>
        <p:txBody>
          <a:bodyPr/>
          <a:lstStyle/>
          <a:p>
            <a:r>
              <a:rPr lang="en-US" u="sng" dirty="0" smtClean="0">
                <a:solidFill>
                  <a:srgbClr val="FF0000"/>
                </a:solidFill>
              </a:rPr>
              <a:t>Client:</a:t>
            </a:r>
            <a:r>
              <a:rPr lang="en-US" dirty="0" smtClean="0"/>
              <a:t> </a:t>
            </a:r>
          </a:p>
          <a:p>
            <a:pPr lvl="1"/>
            <a:r>
              <a:rPr lang="en-US" dirty="0" smtClean="0"/>
              <a:t>User types line of text</a:t>
            </a:r>
          </a:p>
          <a:p>
            <a:pPr lvl="1"/>
            <a:r>
              <a:rPr lang="en-US" dirty="0" smtClean="0"/>
              <a:t>Client program sends line to server</a:t>
            </a:r>
          </a:p>
          <a:p>
            <a:r>
              <a:rPr lang="en-US" u="sng" dirty="0" smtClean="0">
                <a:solidFill>
                  <a:srgbClr val="FF0000"/>
                </a:solidFill>
              </a:rPr>
              <a:t>Server:</a:t>
            </a:r>
          </a:p>
          <a:p>
            <a:pPr lvl="1"/>
            <a:r>
              <a:rPr lang="en-US" dirty="0" smtClean="0"/>
              <a:t>Server receives line of text</a:t>
            </a:r>
          </a:p>
          <a:p>
            <a:pPr lvl="1"/>
            <a:r>
              <a:rPr lang="en-US" dirty="0" smtClean="0"/>
              <a:t>Capitalizes all the letters</a:t>
            </a:r>
          </a:p>
          <a:p>
            <a:pPr lvl="1"/>
            <a:r>
              <a:rPr lang="en-US" dirty="0" smtClean="0"/>
              <a:t>Sends modified line to client</a:t>
            </a:r>
          </a:p>
          <a:p>
            <a:r>
              <a:rPr lang="en-US" u="sng" dirty="0" smtClean="0">
                <a:solidFill>
                  <a:srgbClr val="FF0000"/>
                </a:solidFill>
              </a:rPr>
              <a:t>Client:</a:t>
            </a:r>
          </a:p>
          <a:p>
            <a:pPr lvl="1"/>
            <a:r>
              <a:rPr lang="en-US" dirty="0" smtClean="0"/>
              <a:t>Receives line of text</a:t>
            </a:r>
          </a:p>
          <a:p>
            <a:pPr lvl="1"/>
            <a:r>
              <a:rPr lang="en-US" dirty="0" smtClean="0"/>
              <a:t>Displays</a:t>
            </a:r>
          </a:p>
        </p:txBody>
      </p:sp>
      <p:sp>
        <p:nvSpPr>
          <p:cNvPr id="3" name="Footer Placeholder 2"/>
          <p:cNvSpPr>
            <a:spLocks noGrp="1"/>
          </p:cNvSpPr>
          <p:nvPr>
            <p:ph type="ftr" sz="quarter" idx="11"/>
          </p:nvPr>
        </p:nvSpPr>
        <p:spPr/>
        <p:txBody>
          <a:bodyPr/>
          <a:lstStyle/>
          <a:p>
            <a:pPr>
              <a:defRPr/>
            </a:pPr>
            <a:r>
              <a:rPr lang="en-US" smtClean="0"/>
              <a:t>2: Application Layer</a:t>
            </a:r>
            <a:endParaRPr lang="en-US">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C28A9413-D3A1-4AF3-8DD7-3635D5070192}" type="slidenum">
              <a:rPr lang="en-US" smtClean="0"/>
              <a:pPr>
                <a:defRPr/>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1619" name="Slide Number Placeholder 4"/>
          <p:cNvSpPr>
            <a:spLocks noGrp="1"/>
          </p:cNvSpPr>
          <p:nvPr>
            <p:ph type="sldNum" sz="quarter" idx="12"/>
          </p:nvPr>
        </p:nvSpPr>
        <p:spPr>
          <a:noFill/>
        </p:spPr>
        <p:txBody>
          <a:bodyPr/>
          <a:lstStyle/>
          <a:p>
            <a:fld id="{F6450A56-3B09-42A6-BBA2-87A68C03D6F0}" type="slidenum">
              <a:rPr lang="en-US"/>
              <a:pPr/>
              <a:t>102</a:t>
            </a:fld>
            <a:endParaRPr lang="en-US"/>
          </a:p>
        </p:txBody>
      </p:sp>
      <p:sp>
        <p:nvSpPr>
          <p:cNvPr id="111620" name="Rectangle 2"/>
          <p:cNvSpPr>
            <a:spLocks noGrp="1" noChangeArrowheads="1"/>
          </p:cNvSpPr>
          <p:nvPr>
            <p:ph type="title"/>
          </p:nvPr>
        </p:nvSpPr>
        <p:spPr/>
        <p:txBody>
          <a:bodyPr/>
          <a:lstStyle/>
          <a:p>
            <a:r>
              <a:rPr lang="en-US" sz="3200" smtClean="0"/>
              <a:t>Client/server socket interaction: UDP</a:t>
            </a:r>
            <a:endParaRPr lang="en-US" smtClean="0"/>
          </a:p>
        </p:txBody>
      </p:sp>
      <p:sp>
        <p:nvSpPr>
          <p:cNvPr id="111621" name="Text Box 3"/>
          <p:cNvSpPr txBox="1">
            <a:spLocks noChangeArrowheads="1"/>
          </p:cNvSpPr>
          <p:nvPr/>
        </p:nvSpPr>
        <p:spPr bwMode="auto">
          <a:xfrm>
            <a:off x="585788" y="1314450"/>
            <a:ext cx="3392487" cy="457200"/>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a:t>Server </a:t>
            </a:r>
            <a:r>
              <a:rPr lang="en-US" sz="1800"/>
              <a:t>(running on </a:t>
            </a:r>
            <a:r>
              <a:rPr lang="en-US" sz="1800" b="1">
                <a:latin typeface="Courier New" pitchFamily="49" charset="0"/>
              </a:rPr>
              <a:t>hostid</a:t>
            </a:r>
            <a:r>
              <a:rPr lang="en-US" sz="1800"/>
              <a:t>)</a:t>
            </a:r>
            <a:endParaRPr lang="en-US">
              <a:latin typeface="Times New Roman" pitchFamily="18" charset="0"/>
            </a:endParaRPr>
          </a:p>
        </p:txBody>
      </p:sp>
      <p:grpSp>
        <p:nvGrpSpPr>
          <p:cNvPr id="2" name="Group 4"/>
          <p:cNvGrpSpPr>
            <a:grpSpLocks/>
          </p:cNvGrpSpPr>
          <p:nvPr/>
        </p:nvGrpSpPr>
        <p:grpSpPr bwMode="auto">
          <a:xfrm>
            <a:off x="5532438" y="3933825"/>
            <a:ext cx="1738312" cy="1935163"/>
            <a:chOff x="3485" y="2478"/>
            <a:chExt cx="1095" cy="1219"/>
          </a:xfrm>
        </p:grpSpPr>
        <p:grpSp>
          <p:nvGrpSpPr>
            <p:cNvPr id="3" name="Group 5"/>
            <p:cNvGrpSpPr>
              <a:grpSpLocks/>
            </p:cNvGrpSpPr>
            <p:nvPr/>
          </p:nvGrpSpPr>
          <p:grpSpPr bwMode="auto">
            <a:xfrm>
              <a:off x="3485" y="3005"/>
              <a:ext cx="1095" cy="692"/>
              <a:chOff x="3485" y="3005"/>
              <a:chExt cx="1095" cy="692"/>
            </a:xfrm>
          </p:grpSpPr>
          <p:sp>
            <p:nvSpPr>
              <p:cNvPr id="111642" name="Text Box 6"/>
              <p:cNvSpPr txBox="1">
                <a:spLocks noChangeArrowheads="1"/>
              </p:cNvSpPr>
              <p:nvPr/>
            </p:nvSpPr>
            <p:spPr bwMode="auto">
              <a:xfrm>
                <a:off x="3509" y="3371"/>
                <a:ext cx="719"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close</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111643" name="Line 7"/>
              <p:cNvSpPr>
                <a:spLocks noChangeShapeType="1"/>
              </p:cNvSpPr>
              <p:nvPr/>
            </p:nvSpPr>
            <p:spPr bwMode="auto">
              <a:xfrm>
                <a:off x="3936" y="3318"/>
                <a:ext cx="0" cy="204"/>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1644" name="Text Box 8"/>
              <p:cNvSpPr txBox="1">
                <a:spLocks noChangeArrowheads="1"/>
              </p:cNvSpPr>
              <p:nvPr/>
            </p:nvSpPr>
            <p:spPr bwMode="auto">
              <a:xfrm>
                <a:off x="3485" y="3005"/>
                <a:ext cx="1095"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read datagram from</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grpSp>
        <p:sp>
          <p:nvSpPr>
            <p:cNvPr id="111641" name="Line 9"/>
            <p:cNvSpPr>
              <a:spLocks noChangeShapeType="1"/>
            </p:cNvSpPr>
            <p:nvPr/>
          </p:nvSpPr>
          <p:spPr bwMode="auto">
            <a:xfrm>
              <a:off x="3864" y="2478"/>
              <a:ext cx="0" cy="522"/>
            </a:xfrm>
            <a:prstGeom prst="line">
              <a:avLst/>
            </a:prstGeom>
            <a:noFill/>
            <a:ln w="28575">
              <a:solidFill>
                <a:schemeClr val="accent2"/>
              </a:solidFill>
              <a:round/>
              <a:headEnd/>
              <a:tailEnd type="triangle" w="med" len="med"/>
            </a:ln>
          </p:spPr>
          <p:txBody>
            <a:bodyPr anchor="ctr">
              <a:spAutoFit/>
            </a:bodyPr>
            <a:lstStyle/>
            <a:p>
              <a:endParaRPr lang="en-US"/>
            </a:p>
          </p:txBody>
        </p:sp>
      </p:grpSp>
      <p:grpSp>
        <p:nvGrpSpPr>
          <p:cNvPr id="4" name="Group 10"/>
          <p:cNvGrpSpPr>
            <a:grpSpLocks/>
          </p:cNvGrpSpPr>
          <p:nvPr/>
        </p:nvGrpSpPr>
        <p:grpSpPr bwMode="auto">
          <a:xfrm>
            <a:off x="3000375" y="1333500"/>
            <a:ext cx="5360988" cy="2593975"/>
            <a:chOff x="1890" y="840"/>
            <a:chExt cx="3377" cy="1634"/>
          </a:xfrm>
        </p:grpSpPr>
        <p:grpSp>
          <p:nvGrpSpPr>
            <p:cNvPr id="5" name="Group 11"/>
            <p:cNvGrpSpPr>
              <a:grpSpLocks/>
            </p:cNvGrpSpPr>
            <p:nvPr/>
          </p:nvGrpSpPr>
          <p:grpSpPr bwMode="auto">
            <a:xfrm>
              <a:off x="3389" y="1342"/>
              <a:ext cx="1030" cy="465"/>
              <a:chOff x="3233" y="1852"/>
              <a:chExt cx="1030" cy="465"/>
            </a:xfrm>
          </p:grpSpPr>
          <p:sp>
            <p:nvSpPr>
              <p:cNvPr id="111638" name="Text Box 12"/>
              <p:cNvSpPr txBox="1">
                <a:spLocks noChangeArrowheads="1"/>
              </p:cNvSpPr>
              <p:nvPr/>
            </p:nvSpPr>
            <p:spPr bwMode="auto">
              <a:xfrm>
                <a:off x="3233" y="1852"/>
                <a:ext cx="811" cy="422"/>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endParaRPr lang="en-US">
                  <a:latin typeface="Times New Roman" pitchFamily="18" charset="0"/>
                </a:endParaRPr>
              </a:p>
            </p:txBody>
          </p:sp>
          <p:sp>
            <p:nvSpPr>
              <p:cNvPr id="111639" name="Text Box 13"/>
              <p:cNvSpPr txBox="1">
                <a:spLocks noChangeArrowheads="1"/>
              </p:cNvSpPr>
              <p:nvPr/>
            </p:nvSpPr>
            <p:spPr bwMode="auto">
              <a:xfrm>
                <a:off x="3241" y="1991"/>
                <a:ext cx="1022"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FF0000"/>
                    </a:solidFill>
                    <a:latin typeface="Arial" charset="0"/>
                  </a:rPr>
                  <a:t>clientSocket = </a:t>
                </a:r>
              </a:p>
              <a:p>
                <a:pPr>
                  <a:spcBef>
                    <a:spcPct val="0"/>
                  </a:spcBef>
                  <a:buClrTx/>
                  <a:buSzTx/>
                  <a:buFontTx/>
                  <a:buNone/>
                </a:pPr>
                <a:r>
                  <a:rPr lang="en-US" sz="1400">
                    <a:solidFill>
                      <a:srgbClr val="FF0000"/>
                    </a:solidFill>
                    <a:latin typeface="Arial" charset="0"/>
                  </a:rPr>
                  <a:t>DatagramSocket()</a:t>
                </a:r>
                <a:endParaRPr lang="en-US">
                  <a:latin typeface="Times New Roman" pitchFamily="18" charset="0"/>
                </a:endParaRPr>
              </a:p>
            </p:txBody>
          </p:sp>
        </p:grpSp>
        <p:sp>
          <p:nvSpPr>
            <p:cNvPr id="111634" name="Text Box 14"/>
            <p:cNvSpPr txBox="1">
              <a:spLocks noChangeArrowheads="1"/>
            </p:cNvSpPr>
            <p:nvPr/>
          </p:nvSpPr>
          <p:spPr bwMode="auto">
            <a:xfrm>
              <a:off x="3311" y="840"/>
              <a:ext cx="635" cy="288"/>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a:t>Client</a:t>
              </a:r>
              <a:endParaRPr lang="en-US">
                <a:latin typeface="Times New Roman" pitchFamily="18" charset="0"/>
              </a:endParaRPr>
            </a:p>
          </p:txBody>
        </p:sp>
        <p:sp>
          <p:nvSpPr>
            <p:cNvPr id="111635" name="Text Box 15"/>
            <p:cNvSpPr txBox="1">
              <a:spLocks noChangeArrowheads="1"/>
            </p:cNvSpPr>
            <p:nvPr/>
          </p:nvSpPr>
          <p:spPr bwMode="auto">
            <a:xfrm>
              <a:off x="3389" y="2014"/>
              <a:ext cx="1878" cy="460"/>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Create datagram with server IP and</a:t>
              </a:r>
            </a:p>
            <a:p>
              <a:pPr>
                <a:spcBef>
                  <a:spcPct val="0"/>
                </a:spcBef>
                <a:buClrTx/>
                <a:buSzTx/>
                <a:buFontTx/>
                <a:buNone/>
              </a:pPr>
              <a:r>
                <a:rPr lang="en-US" sz="1400">
                  <a:latin typeface="Arial" charset="0"/>
                </a:rPr>
                <a:t>port=x; send datagram via</a:t>
              </a:r>
              <a:br>
                <a:rPr lang="en-US" sz="1400">
                  <a:latin typeface="Arial" charset="0"/>
                </a:rPr>
              </a:br>
              <a:r>
                <a:rPr lang="en-US" sz="1400">
                  <a:latin typeface="Arial" charset="0"/>
                </a:rPr>
                <a:t> </a:t>
              </a:r>
              <a:r>
                <a:rPr lang="en-US" sz="1400">
                  <a:solidFill>
                    <a:srgbClr val="FF0000"/>
                  </a:solidFill>
                  <a:latin typeface="Arial" charset="0"/>
                </a:rPr>
                <a:t>clientSocket</a:t>
              </a:r>
              <a:endParaRPr lang="en-US">
                <a:latin typeface="Times New Roman" pitchFamily="18" charset="0"/>
              </a:endParaRPr>
            </a:p>
          </p:txBody>
        </p:sp>
        <p:sp>
          <p:nvSpPr>
            <p:cNvPr id="111636" name="Line 16"/>
            <p:cNvSpPr>
              <a:spLocks noChangeShapeType="1"/>
            </p:cNvSpPr>
            <p:nvPr/>
          </p:nvSpPr>
          <p:spPr bwMode="auto">
            <a:xfrm>
              <a:off x="3828" y="1830"/>
              <a:ext cx="0" cy="204"/>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1637" name="Line 17"/>
            <p:cNvSpPr>
              <a:spLocks noChangeShapeType="1"/>
            </p:cNvSpPr>
            <p:nvPr/>
          </p:nvSpPr>
          <p:spPr bwMode="auto">
            <a:xfrm flipH="1">
              <a:off x="1890" y="2208"/>
              <a:ext cx="1518" cy="252"/>
            </a:xfrm>
            <a:prstGeom prst="line">
              <a:avLst/>
            </a:prstGeom>
            <a:noFill/>
            <a:ln w="28575">
              <a:solidFill>
                <a:srgbClr val="FF0000"/>
              </a:solidFill>
              <a:round/>
              <a:headEnd/>
              <a:tailEnd type="triangle" w="med" len="med"/>
            </a:ln>
          </p:spPr>
          <p:txBody>
            <a:bodyPr wrap="none" anchor="ctr">
              <a:spAutoFit/>
            </a:bodyPr>
            <a:lstStyle/>
            <a:p>
              <a:endParaRPr lang="en-US"/>
            </a:p>
          </p:txBody>
        </p:sp>
      </p:grpSp>
      <p:sp>
        <p:nvSpPr>
          <p:cNvPr id="111624" name="Text Box 18"/>
          <p:cNvSpPr txBox="1">
            <a:spLocks noChangeArrowheads="1"/>
          </p:cNvSpPr>
          <p:nvPr/>
        </p:nvSpPr>
        <p:spPr bwMode="auto">
          <a:xfrm>
            <a:off x="1303338" y="2187575"/>
            <a:ext cx="1287462" cy="517525"/>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r>
              <a:rPr lang="en-US" sz="1400">
                <a:latin typeface="Arial" charset="0"/>
              </a:rPr>
              <a:t>port= x.</a:t>
            </a:r>
            <a:endParaRPr lang="en-US">
              <a:latin typeface="Times New Roman" pitchFamily="18" charset="0"/>
            </a:endParaRPr>
          </a:p>
        </p:txBody>
      </p:sp>
      <p:sp>
        <p:nvSpPr>
          <p:cNvPr id="111625" name="Text Box 19"/>
          <p:cNvSpPr txBox="1">
            <a:spLocks noChangeArrowheads="1"/>
          </p:cNvSpPr>
          <p:nvPr/>
        </p:nvSpPr>
        <p:spPr bwMode="auto">
          <a:xfrm>
            <a:off x="1303338" y="2632075"/>
            <a:ext cx="1622425" cy="517525"/>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FF0000"/>
                </a:solidFill>
                <a:latin typeface="Arial" charset="0"/>
              </a:rPr>
              <a:t>serverSocket = </a:t>
            </a:r>
          </a:p>
          <a:p>
            <a:pPr>
              <a:spcBef>
                <a:spcPct val="0"/>
              </a:spcBef>
              <a:buClrTx/>
              <a:buSzTx/>
              <a:buFontTx/>
              <a:buNone/>
            </a:pPr>
            <a:r>
              <a:rPr lang="en-US" sz="1400">
                <a:solidFill>
                  <a:srgbClr val="FF0000"/>
                </a:solidFill>
                <a:latin typeface="Arial" charset="0"/>
              </a:rPr>
              <a:t>DatagramSocket()</a:t>
            </a:r>
            <a:endParaRPr lang="en-US">
              <a:latin typeface="Times New Roman" pitchFamily="18" charset="0"/>
            </a:endParaRPr>
          </a:p>
        </p:txBody>
      </p:sp>
      <p:grpSp>
        <p:nvGrpSpPr>
          <p:cNvPr id="6" name="Group 20"/>
          <p:cNvGrpSpPr>
            <a:grpSpLocks/>
          </p:cNvGrpSpPr>
          <p:nvPr/>
        </p:nvGrpSpPr>
        <p:grpSpPr bwMode="auto">
          <a:xfrm>
            <a:off x="1404938" y="3146425"/>
            <a:ext cx="1738312" cy="1058863"/>
            <a:chOff x="885" y="1982"/>
            <a:chExt cx="1095" cy="667"/>
          </a:xfrm>
        </p:grpSpPr>
        <p:sp>
          <p:nvSpPr>
            <p:cNvPr id="111631" name="Line 21"/>
            <p:cNvSpPr>
              <a:spLocks noChangeShapeType="1"/>
            </p:cNvSpPr>
            <p:nvPr/>
          </p:nvSpPr>
          <p:spPr bwMode="auto">
            <a:xfrm>
              <a:off x="1276" y="1982"/>
              <a:ext cx="0" cy="366"/>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1632" name="Text Box 22"/>
            <p:cNvSpPr txBox="1">
              <a:spLocks noChangeArrowheads="1"/>
            </p:cNvSpPr>
            <p:nvPr/>
          </p:nvSpPr>
          <p:spPr bwMode="auto">
            <a:xfrm>
              <a:off x="885" y="2323"/>
              <a:ext cx="1095"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read datagram from</a:t>
              </a:r>
            </a:p>
            <a:p>
              <a:pPr>
                <a:spcBef>
                  <a:spcPct val="0"/>
                </a:spcBef>
                <a:buClrTx/>
                <a:buSzTx/>
                <a:buFontTx/>
                <a:buNone/>
              </a:pPr>
              <a:r>
                <a:rPr lang="en-US" sz="1400">
                  <a:solidFill>
                    <a:srgbClr val="FF0000"/>
                  </a:solidFill>
                  <a:latin typeface="Arial" charset="0"/>
                </a:rPr>
                <a:t>serverSocket</a:t>
              </a:r>
              <a:endParaRPr lang="en-US">
                <a:latin typeface="Times New Roman" pitchFamily="18" charset="0"/>
              </a:endParaRPr>
            </a:p>
          </p:txBody>
        </p:sp>
      </p:grpSp>
      <p:grpSp>
        <p:nvGrpSpPr>
          <p:cNvPr id="7" name="Group 23"/>
          <p:cNvGrpSpPr>
            <a:grpSpLocks/>
          </p:cNvGrpSpPr>
          <p:nvPr/>
        </p:nvGrpSpPr>
        <p:grpSpPr bwMode="auto">
          <a:xfrm>
            <a:off x="1427163" y="4229100"/>
            <a:ext cx="3973512" cy="1358900"/>
            <a:chOff x="899" y="2664"/>
            <a:chExt cx="2503" cy="856"/>
          </a:xfrm>
        </p:grpSpPr>
        <p:sp>
          <p:nvSpPr>
            <p:cNvPr id="111628" name="Text Box 24"/>
            <p:cNvSpPr txBox="1">
              <a:spLocks noChangeArrowheads="1"/>
            </p:cNvSpPr>
            <p:nvPr/>
          </p:nvSpPr>
          <p:spPr bwMode="auto">
            <a:xfrm>
              <a:off x="899" y="2792"/>
              <a:ext cx="836" cy="728"/>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write reply to</a:t>
              </a:r>
            </a:p>
            <a:p>
              <a:pPr>
                <a:spcBef>
                  <a:spcPct val="0"/>
                </a:spcBef>
                <a:buClrTx/>
                <a:buSzTx/>
                <a:buFontTx/>
                <a:buNone/>
              </a:pPr>
              <a:r>
                <a:rPr lang="en-US" sz="1400">
                  <a:solidFill>
                    <a:srgbClr val="FF0000"/>
                  </a:solidFill>
                  <a:latin typeface="Arial" charset="0"/>
                </a:rPr>
                <a:t>serverSocket</a:t>
              </a:r>
            </a:p>
            <a:p>
              <a:pPr>
                <a:spcBef>
                  <a:spcPct val="0"/>
                </a:spcBef>
                <a:buClrTx/>
                <a:buSzTx/>
                <a:buFontTx/>
                <a:buNone/>
              </a:pPr>
              <a:r>
                <a:rPr lang="en-US" sz="1400">
                  <a:latin typeface="Arial" charset="0"/>
                </a:rPr>
                <a:t>specifying </a:t>
              </a:r>
              <a:br>
                <a:rPr lang="en-US" sz="1400">
                  <a:latin typeface="Arial" charset="0"/>
                </a:rPr>
              </a:br>
              <a:r>
                <a:rPr lang="en-US" sz="1400">
                  <a:latin typeface="Arial" charset="0"/>
                </a:rPr>
                <a:t>client address,</a:t>
              </a:r>
            </a:p>
            <a:p>
              <a:pPr>
                <a:spcBef>
                  <a:spcPct val="0"/>
                </a:spcBef>
                <a:buClrTx/>
                <a:buSzTx/>
                <a:buFontTx/>
                <a:buNone/>
              </a:pPr>
              <a:r>
                <a:rPr lang="en-US" sz="1400">
                  <a:latin typeface="Arial" charset="0"/>
                </a:rPr>
                <a:t>port number</a:t>
              </a:r>
              <a:endParaRPr lang="en-US">
                <a:latin typeface="Times New Roman" pitchFamily="18" charset="0"/>
              </a:endParaRPr>
            </a:p>
          </p:txBody>
        </p:sp>
        <p:sp>
          <p:nvSpPr>
            <p:cNvPr id="111629" name="Line 25"/>
            <p:cNvSpPr>
              <a:spLocks noChangeShapeType="1"/>
            </p:cNvSpPr>
            <p:nvPr/>
          </p:nvSpPr>
          <p:spPr bwMode="auto">
            <a:xfrm>
              <a:off x="1302" y="2664"/>
              <a:ext cx="0" cy="198"/>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1630" name="Line 26"/>
            <p:cNvSpPr>
              <a:spLocks noChangeShapeType="1"/>
            </p:cNvSpPr>
            <p:nvPr/>
          </p:nvSpPr>
          <p:spPr bwMode="auto">
            <a:xfrm>
              <a:off x="1866" y="2970"/>
              <a:ext cx="1536" cy="180"/>
            </a:xfrm>
            <a:prstGeom prst="line">
              <a:avLst/>
            </a:prstGeom>
            <a:noFill/>
            <a:ln w="28575">
              <a:solidFill>
                <a:srgbClr val="FF0000"/>
              </a:solidFill>
              <a:round/>
              <a:headEnd/>
              <a:tailEnd type="triangle" w="med"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1748" name="Slide Number Placeholder 4"/>
          <p:cNvSpPr>
            <a:spLocks noGrp="1"/>
          </p:cNvSpPr>
          <p:nvPr>
            <p:ph type="sldNum" sz="quarter" idx="12"/>
          </p:nvPr>
        </p:nvSpPr>
        <p:spPr>
          <a:noFill/>
        </p:spPr>
        <p:txBody>
          <a:bodyPr/>
          <a:lstStyle/>
          <a:p>
            <a:fld id="{EB266E80-0A02-4410-82AB-3962CE3B6238}" type="slidenum">
              <a:rPr lang="en-US"/>
              <a:pPr/>
              <a:t>103</a:t>
            </a:fld>
            <a:endParaRPr lang="en-US"/>
          </a:p>
        </p:txBody>
      </p:sp>
      <p:sp>
        <p:nvSpPr>
          <p:cNvPr id="31749" name="Rectangle 2"/>
          <p:cNvSpPr>
            <a:spLocks noGrp="1" noChangeArrowheads="1"/>
          </p:cNvSpPr>
          <p:nvPr>
            <p:ph type="title"/>
          </p:nvPr>
        </p:nvSpPr>
        <p:spPr/>
        <p:txBody>
          <a:bodyPr/>
          <a:lstStyle/>
          <a:p>
            <a:r>
              <a:rPr lang="en-US" sz="3600" smtClean="0"/>
              <a:t>Example: Java client (UDP)</a:t>
            </a:r>
            <a:endParaRPr lang="en-US" smtClean="0"/>
          </a:p>
        </p:txBody>
      </p:sp>
      <p:sp>
        <p:nvSpPr>
          <p:cNvPr id="31750" name="Rectangle 14"/>
          <p:cNvSpPr>
            <a:spLocks noChangeArrowheads="1"/>
          </p:cNvSpPr>
          <p:nvPr/>
        </p:nvSpPr>
        <p:spPr bwMode="auto">
          <a:xfrm>
            <a:off x="0" y="1185863"/>
            <a:ext cx="9144000" cy="0"/>
          </a:xfrm>
          <a:prstGeom prst="rect">
            <a:avLst/>
          </a:prstGeom>
          <a:noFill/>
          <a:ln w="9525">
            <a:noFill/>
            <a:miter lim="800000"/>
            <a:headEnd/>
            <a:tailEnd/>
          </a:ln>
        </p:spPr>
        <p:txBody>
          <a:bodyPr wrap="none" anchor="ctr">
            <a:spAutoFit/>
          </a:bodyPr>
          <a:lstStyle/>
          <a:p>
            <a:endParaRPr lang="en-US"/>
          </a:p>
        </p:txBody>
      </p:sp>
      <p:graphicFrame>
        <p:nvGraphicFramePr>
          <p:cNvPr id="31746" name="Object 13"/>
          <p:cNvGraphicFramePr>
            <a:graphicFrameLocks noChangeAspect="1"/>
          </p:cNvGraphicFramePr>
          <p:nvPr/>
        </p:nvGraphicFramePr>
        <p:xfrm>
          <a:off x="2655888" y="1262063"/>
          <a:ext cx="4067175" cy="4486275"/>
        </p:xfrm>
        <a:graphic>
          <a:graphicData uri="http://schemas.openxmlformats.org/presentationml/2006/ole">
            <p:oleObj spid="_x0000_s125954" name="VISIO" r:id="rId3" imgW="4803648" imgH="5675376" progId="">
              <p:embed/>
            </p:oleObj>
          </a:graphicData>
        </a:graphic>
      </p:graphicFrame>
      <p:sp>
        <p:nvSpPr>
          <p:cNvPr id="31751" name="Text Box 15"/>
          <p:cNvSpPr txBox="1">
            <a:spLocks noChangeArrowheads="1"/>
          </p:cNvSpPr>
          <p:nvPr/>
        </p:nvSpPr>
        <p:spPr bwMode="auto">
          <a:xfrm>
            <a:off x="1522413" y="3408363"/>
            <a:ext cx="2184400" cy="1246187"/>
          </a:xfrm>
          <a:prstGeom prst="rect">
            <a:avLst/>
          </a:prstGeom>
          <a:solidFill>
            <a:schemeClr val="bg1"/>
          </a:solidFill>
          <a:ln w="9525">
            <a:noFill/>
            <a:miter lim="800000"/>
            <a:headEnd/>
            <a:tailEnd/>
          </a:ln>
        </p:spPr>
        <p:txBody>
          <a:bodyPr>
            <a:spAutoFit/>
          </a:bodyPr>
          <a:lstStyle/>
          <a:p>
            <a:r>
              <a:rPr lang="en-US" sz="1600">
                <a:solidFill>
                  <a:srgbClr val="FF0000"/>
                </a:solidFill>
              </a:rPr>
              <a:t>Output: </a:t>
            </a:r>
            <a:r>
              <a:rPr lang="en-US" sz="1800"/>
              <a:t>sends packet (recall</a:t>
            </a:r>
          </a:p>
          <a:p>
            <a:r>
              <a:rPr lang="en-US" sz="1800"/>
              <a:t>that TCP sent “byte stream”)</a:t>
            </a:r>
            <a:endParaRPr lang="en-US" sz="1800">
              <a:latin typeface="Times New Roman" pitchFamily="18" charset="0"/>
            </a:endParaRPr>
          </a:p>
        </p:txBody>
      </p:sp>
      <p:sp>
        <p:nvSpPr>
          <p:cNvPr id="31752" name="Text Box 16"/>
          <p:cNvSpPr txBox="1">
            <a:spLocks noChangeArrowheads="1"/>
          </p:cNvSpPr>
          <p:nvPr/>
        </p:nvSpPr>
        <p:spPr bwMode="auto">
          <a:xfrm>
            <a:off x="5932488" y="2759075"/>
            <a:ext cx="2184400" cy="1190625"/>
          </a:xfrm>
          <a:prstGeom prst="rect">
            <a:avLst/>
          </a:prstGeom>
          <a:solidFill>
            <a:schemeClr val="bg1"/>
          </a:solidFill>
          <a:ln w="9525">
            <a:noFill/>
            <a:miter lim="800000"/>
            <a:headEnd/>
            <a:tailEnd/>
          </a:ln>
        </p:spPr>
        <p:txBody>
          <a:bodyPr>
            <a:spAutoFit/>
          </a:bodyPr>
          <a:lstStyle/>
          <a:p>
            <a:r>
              <a:rPr lang="en-US" sz="1600">
                <a:solidFill>
                  <a:srgbClr val="FF0000"/>
                </a:solidFill>
              </a:rPr>
              <a:t>Input: </a:t>
            </a:r>
            <a:r>
              <a:rPr lang="en-US" sz="1800"/>
              <a:t>receives packet (recall thatTCP received “byte stream”)</a:t>
            </a:r>
            <a:endParaRPr lang="en-US" sz="1800">
              <a:latin typeface="Times New Roman" pitchFamily="18" charset="0"/>
            </a:endParaRPr>
          </a:p>
        </p:txBody>
      </p:sp>
      <p:sp>
        <p:nvSpPr>
          <p:cNvPr id="31753" name="Line 17"/>
          <p:cNvSpPr>
            <a:spLocks noChangeShapeType="1"/>
          </p:cNvSpPr>
          <p:nvPr/>
        </p:nvSpPr>
        <p:spPr bwMode="auto">
          <a:xfrm>
            <a:off x="3294063" y="3595688"/>
            <a:ext cx="952500" cy="438150"/>
          </a:xfrm>
          <a:prstGeom prst="line">
            <a:avLst/>
          </a:prstGeom>
          <a:noFill/>
          <a:ln w="9525">
            <a:solidFill>
              <a:srgbClr val="FF0000"/>
            </a:solidFill>
            <a:round/>
            <a:headEnd/>
            <a:tailEnd type="triangle" w="med" len="med"/>
          </a:ln>
        </p:spPr>
        <p:txBody>
          <a:bodyPr wrap="none"/>
          <a:lstStyle/>
          <a:p>
            <a:endParaRPr lang="en-US"/>
          </a:p>
        </p:txBody>
      </p:sp>
      <p:sp>
        <p:nvSpPr>
          <p:cNvPr id="31754" name="Line 18"/>
          <p:cNvSpPr>
            <a:spLocks noChangeShapeType="1"/>
          </p:cNvSpPr>
          <p:nvPr/>
        </p:nvSpPr>
        <p:spPr bwMode="auto">
          <a:xfrm flipH="1">
            <a:off x="5387975" y="2971800"/>
            <a:ext cx="576263" cy="788988"/>
          </a:xfrm>
          <a:prstGeom prst="line">
            <a:avLst/>
          </a:prstGeom>
          <a:noFill/>
          <a:ln w="9525">
            <a:solidFill>
              <a:srgbClr val="FF0000"/>
            </a:solidFill>
            <a:round/>
            <a:headEnd/>
            <a:tailEnd type="triangle" w="med" len="med"/>
          </a:ln>
        </p:spPr>
        <p:txBody>
          <a:bodyPr wrap="none"/>
          <a:lstStyle/>
          <a:p>
            <a:endParaRPr lang="en-US"/>
          </a:p>
        </p:txBody>
      </p:sp>
      <p:sp>
        <p:nvSpPr>
          <p:cNvPr id="31755" name="Text Box 19"/>
          <p:cNvSpPr txBox="1">
            <a:spLocks noChangeArrowheads="1"/>
          </p:cNvSpPr>
          <p:nvPr/>
        </p:nvSpPr>
        <p:spPr bwMode="auto">
          <a:xfrm>
            <a:off x="2862263" y="2482850"/>
            <a:ext cx="1206500" cy="762000"/>
          </a:xfrm>
          <a:prstGeom prst="rect">
            <a:avLst/>
          </a:prstGeom>
          <a:solidFill>
            <a:schemeClr val="bg1"/>
          </a:solidFill>
          <a:ln w="9525">
            <a:noFill/>
            <a:miter lim="800000"/>
            <a:headEnd/>
            <a:tailEnd/>
          </a:ln>
        </p:spPr>
        <p:txBody>
          <a:bodyPr>
            <a:spAutoFit/>
          </a:bodyPr>
          <a:lstStyle/>
          <a:p>
            <a:r>
              <a:rPr lang="en-US" sz="2000">
                <a:solidFill>
                  <a:schemeClr val="accent2"/>
                </a:solidFill>
              </a:rPr>
              <a:t>Client</a:t>
            </a:r>
          </a:p>
          <a:p>
            <a:r>
              <a:rPr lang="en-US" sz="2000">
                <a:solidFill>
                  <a:schemeClr val="accent2"/>
                </a:solidFill>
              </a:rPr>
              <a:t>process</a:t>
            </a:r>
            <a:endParaRPr lang="en-US" sz="2000">
              <a:solidFill>
                <a:schemeClr val="accent2"/>
              </a:solidFill>
              <a:latin typeface="Times New Roman" pitchFamily="18" charset="0"/>
            </a:endParaRPr>
          </a:p>
        </p:txBody>
      </p:sp>
      <p:sp>
        <p:nvSpPr>
          <p:cNvPr id="31756" name="Rectangle 20"/>
          <p:cNvSpPr>
            <a:spLocks noChangeArrowheads="1"/>
          </p:cNvSpPr>
          <p:nvPr/>
        </p:nvSpPr>
        <p:spPr bwMode="auto">
          <a:xfrm>
            <a:off x="4051300" y="4768850"/>
            <a:ext cx="1625600" cy="509588"/>
          </a:xfrm>
          <a:prstGeom prst="rect">
            <a:avLst/>
          </a:prstGeom>
          <a:solidFill>
            <a:srgbClr val="FF0000"/>
          </a:solidFill>
          <a:ln w="9525">
            <a:noFill/>
            <a:miter lim="800000"/>
            <a:headEnd/>
            <a:tailEnd/>
          </a:ln>
        </p:spPr>
        <p:txBody>
          <a:bodyPr wrap="none" anchor="ctr"/>
          <a:lstStyle/>
          <a:p>
            <a:endParaRPr lang="en-US"/>
          </a:p>
        </p:txBody>
      </p:sp>
      <p:sp>
        <p:nvSpPr>
          <p:cNvPr id="31757" name="Text Box 21"/>
          <p:cNvSpPr txBox="1">
            <a:spLocks noChangeArrowheads="1"/>
          </p:cNvSpPr>
          <p:nvPr/>
        </p:nvSpPr>
        <p:spPr bwMode="auto">
          <a:xfrm>
            <a:off x="4087813" y="4700588"/>
            <a:ext cx="1541462" cy="641350"/>
          </a:xfrm>
          <a:prstGeom prst="rect">
            <a:avLst/>
          </a:prstGeom>
          <a:noFill/>
          <a:ln w="9525">
            <a:noFill/>
            <a:miter lim="800000"/>
            <a:headEnd/>
            <a:tailEnd/>
          </a:ln>
        </p:spPr>
        <p:txBody>
          <a:bodyPr anchor="ctr">
            <a:spAutoFit/>
          </a:bodyPr>
          <a:lstStyle/>
          <a:p>
            <a:pPr algn="ctr">
              <a:spcBef>
                <a:spcPct val="0"/>
              </a:spcBef>
              <a:buClrTx/>
              <a:buSzTx/>
              <a:buFontTx/>
              <a:buNone/>
            </a:pPr>
            <a:r>
              <a:rPr lang="en-US" sz="1800">
                <a:solidFill>
                  <a:schemeClr val="bg1"/>
                </a:solidFill>
              </a:rPr>
              <a:t>client UDP socket</a:t>
            </a:r>
            <a:endParaRPr lang="en-US" sz="1800">
              <a:latin typeface="Times New Roman" pitchFamily="18" charset="0"/>
            </a:endParaRPr>
          </a:p>
        </p:txBody>
      </p:sp>
      <p:sp>
        <p:nvSpPr>
          <p:cNvPr id="31758" name="Line 22"/>
          <p:cNvSpPr>
            <a:spLocks noChangeShapeType="1"/>
          </p:cNvSpPr>
          <p:nvPr/>
        </p:nvSpPr>
        <p:spPr bwMode="auto">
          <a:xfrm flipV="1">
            <a:off x="5235575" y="5248275"/>
            <a:ext cx="0" cy="287338"/>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2643" name="Slide Number Placeholder 4"/>
          <p:cNvSpPr>
            <a:spLocks noGrp="1"/>
          </p:cNvSpPr>
          <p:nvPr>
            <p:ph type="sldNum" sz="quarter" idx="12"/>
          </p:nvPr>
        </p:nvSpPr>
        <p:spPr>
          <a:noFill/>
        </p:spPr>
        <p:txBody>
          <a:bodyPr/>
          <a:lstStyle/>
          <a:p>
            <a:fld id="{C1B28881-027B-4775-875F-7935C01F597D}" type="slidenum">
              <a:rPr lang="en-US"/>
              <a:pPr/>
              <a:t>104</a:t>
            </a:fld>
            <a:endParaRPr lang="en-US"/>
          </a:p>
        </p:txBody>
      </p:sp>
      <p:sp>
        <p:nvSpPr>
          <p:cNvPr id="112644" name="Rectangle 2"/>
          <p:cNvSpPr>
            <a:spLocks noGrp="1" noChangeArrowheads="1"/>
          </p:cNvSpPr>
          <p:nvPr>
            <p:ph type="title"/>
          </p:nvPr>
        </p:nvSpPr>
        <p:spPr/>
        <p:txBody>
          <a:bodyPr/>
          <a:lstStyle/>
          <a:p>
            <a:r>
              <a:rPr lang="en-US" sz="3600" smtClean="0"/>
              <a:t>Example: Java client (UDP)</a:t>
            </a:r>
            <a:endParaRPr lang="en-US" smtClean="0"/>
          </a:p>
        </p:txBody>
      </p:sp>
      <p:sp>
        <p:nvSpPr>
          <p:cNvPr id="112645" name="Rectangle 3"/>
          <p:cNvSpPr>
            <a:spLocks noChangeArrowheads="1"/>
          </p:cNvSpPr>
          <p:nvPr/>
        </p:nvSpPr>
        <p:spPr bwMode="auto">
          <a:xfrm>
            <a:off x="2185988" y="1581150"/>
            <a:ext cx="6326187" cy="4857750"/>
          </a:xfrm>
          <a:prstGeom prst="rect">
            <a:avLst/>
          </a:prstGeom>
          <a:noFill/>
          <a:ln w="9525">
            <a:noFill/>
            <a:miter lim="800000"/>
            <a:headEnd/>
            <a:tailEnd/>
          </a:ln>
        </p:spPr>
        <p:txBody>
          <a:bodyPr wrap="none" anchor="ctr">
            <a:spAutoFit/>
          </a:bodyPr>
          <a:lstStyle/>
          <a:p>
            <a:pPr>
              <a:spcBef>
                <a:spcPct val="0"/>
              </a:spcBef>
              <a:buClrTx/>
              <a:buSzTx/>
              <a:buFontTx/>
              <a:buNone/>
            </a:pPr>
            <a:r>
              <a:rPr lang="en-US" sz="1600">
                <a:latin typeface="Arial" charset="0"/>
              </a:rPr>
              <a:t>import java.io.*; </a:t>
            </a:r>
          </a:p>
          <a:p>
            <a:pPr>
              <a:spcBef>
                <a:spcPct val="0"/>
              </a:spcBef>
              <a:buClrTx/>
              <a:buSzTx/>
              <a:buFontTx/>
              <a:buNone/>
            </a:pPr>
            <a:r>
              <a:rPr lang="en-US" sz="1600">
                <a:latin typeface="Arial" charset="0"/>
              </a:rPr>
              <a:t>import java.net.*;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class UDPClient { </a:t>
            </a:r>
          </a:p>
          <a:p>
            <a:pPr>
              <a:spcBef>
                <a:spcPct val="0"/>
              </a:spcBef>
              <a:buClrTx/>
              <a:buSzTx/>
              <a:buFontTx/>
              <a:buNone/>
            </a:pPr>
            <a:r>
              <a:rPr lang="en-US" sz="1600">
                <a:latin typeface="Arial" charset="0"/>
              </a:rPr>
              <a:t>    public static void main(String args[]) throws Exception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BufferedReader inFromUser = </a:t>
            </a:r>
          </a:p>
          <a:p>
            <a:pPr>
              <a:spcBef>
                <a:spcPct val="0"/>
              </a:spcBef>
              <a:buClrTx/>
              <a:buSzTx/>
              <a:buFontTx/>
              <a:buNone/>
            </a:pPr>
            <a:r>
              <a:rPr lang="en-US" sz="1600">
                <a:latin typeface="Arial" charset="0"/>
              </a:rPr>
              <a:t>        new BufferedReader(new InputStreamReader(System.in));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DatagramSocket clientSocket = new DatagramSocket();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InetAddress IPAddress = InetAddress.getByName("hostname");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byte[] sendData = new byte[1024]; </a:t>
            </a:r>
          </a:p>
          <a:p>
            <a:pPr>
              <a:spcBef>
                <a:spcPct val="0"/>
              </a:spcBef>
              <a:buClrTx/>
              <a:buSzTx/>
              <a:buFontTx/>
              <a:buNone/>
            </a:pPr>
            <a:r>
              <a:rPr lang="en-US" sz="1600">
                <a:latin typeface="Arial" charset="0"/>
              </a:rPr>
              <a:t>      byte[] receiveData = new byte[1024];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String sentence = inFromUser.readLine(); </a:t>
            </a:r>
          </a:p>
          <a:p>
            <a:pPr>
              <a:spcBef>
                <a:spcPct val="0"/>
              </a:spcBef>
              <a:buClrTx/>
              <a:buSzTx/>
              <a:buFontTx/>
              <a:buNone/>
            </a:pPr>
            <a:r>
              <a:rPr lang="en-US" sz="1600">
                <a:latin typeface="Arial" charset="0"/>
              </a:rPr>
              <a:t>      sendData = sentence.getBytes();</a:t>
            </a:r>
            <a:r>
              <a:rPr lang="en-US">
                <a:latin typeface="Times New Roman" pitchFamily="18" charset="0"/>
              </a:rPr>
              <a:t> </a:t>
            </a:r>
            <a:r>
              <a:rPr lang="en-US" sz="1600">
                <a:latin typeface="Times New Roman" pitchFamily="18" charset="0"/>
              </a:rPr>
              <a:t>        </a:t>
            </a:r>
          </a:p>
        </p:txBody>
      </p:sp>
      <p:sp>
        <p:nvSpPr>
          <p:cNvPr id="112646" name="Text Box 4"/>
          <p:cNvSpPr txBox="1">
            <a:spLocks noChangeArrowheads="1"/>
          </p:cNvSpPr>
          <p:nvPr/>
        </p:nvSpPr>
        <p:spPr bwMode="auto">
          <a:xfrm>
            <a:off x="681038" y="2933700"/>
            <a:ext cx="1533525"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input stream</a:t>
            </a:r>
            <a:endParaRPr lang="en-US" sz="1800"/>
          </a:p>
        </p:txBody>
      </p:sp>
      <p:sp>
        <p:nvSpPr>
          <p:cNvPr id="112647" name="Text Box 5"/>
          <p:cNvSpPr txBox="1">
            <a:spLocks noChangeArrowheads="1"/>
          </p:cNvSpPr>
          <p:nvPr/>
        </p:nvSpPr>
        <p:spPr bwMode="auto">
          <a:xfrm>
            <a:off x="709613" y="3632200"/>
            <a:ext cx="1554162"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 </a:t>
            </a:r>
          </a:p>
          <a:p>
            <a:pPr algn="r">
              <a:spcBef>
                <a:spcPct val="0"/>
              </a:spcBef>
              <a:buClrTx/>
              <a:buSzTx/>
              <a:buFontTx/>
              <a:buNone/>
            </a:pPr>
            <a:r>
              <a:rPr lang="en-US" sz="1800">
                <a:solidFill>
                  <a:schemeClr val="accent2"/>
                </a:solidFill>
              </a:rPr>
              <a:t>client socket</a:t>
            </a:r>
            <a:endParaRPr lang="en-US" sz="1800"/>
          </a:p>
        </p:txBody>
      </p:sp>
      <p:sp>
        <p:nvSpPr>
          <p:cNvPr id="112648" name="Text Box 6"/>
          <p:cNvSpPr txBox="1">
            <a:spLocks noChangeArrowheads="1"/>
          </p:cNvSpPr>
          <p:nvPr/>
        </p:nvSpPr>
        <p:spPr bwMode="auto">
          <a:xfrm>
            <a:off x="0" y="4327525"/>
            <a:ext cx="2205038" cy="915988"/>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Translate</a:t>
            </a:r>
          </a:p>
          <a:p>
            <a:pPr algn="r">
              <a:spcBef>
                <a:spcPct val="0"/>
              </a:spcBef>
              <a:buClrTx/>
              <a:buSzTx/>
              <a:buFontTx/>
              <a:buNone/>
            </a:pPr>
            <a:r>
              <a:rPr lang="en-US" sz="1800">
                <a:solidFill>
                  <a:schemeClr val="accent2"/>
                </a:solidFill>
              </a:rPr>
              <a:t> hostname to IP </a:t>
            </a:r>
          </a:p>
          <a:p>
            <a:pPr algn="r">
              <a:spcBef>
                <a:spcPct val="0"/>
              </a:spcBef>
              <a:buClrTx/>
              <a:buSzTx/>
              <a:buFontTx/>
              <a:buNone/>
            </a:pPr>
            <a:r>
              <a:rPr lang="en-US" sz="1800">
                <a:solidFill>
                  <a:schemeClr val="accent2"/>
                </a:solidFill>
              </a:rPr>
              <a:t>address </a:t>
            </a:r>
            <a:r>
              <a:rPr lang="en-US" sz="1800">
                <a:solidFill>
                  <a:srgbClr val="FF0000"/>
                </a:solidFill>
              </a:rPr>
              <a:t>using DNS</a:t>
            </a:r>
            <a:endParaRPr lang="en-US" sz="1800"/>
          </a:p>
        </p:txBody>
      </p:sp>
      <p:sp>
        <p:nvSpPr>
          <p:cNvPr id="112649" name="Freeform 7"/>
          <p:cNvSpPr>
            <a:spLocks/>
          </p:cNvSpPr>
          <p:nvPr/>
        </p:nvSpPr>
        <p:spPr bwMode="auto">
          <a:xfrm>
            <a:off x="2071688" y="2986088"/>
            <a:ext cx="123825" cy="542925"/>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wrap="none" anchor="ctr">
            <a:spAutoFit/>
          </a:bodyPr>
          <a:lstStyle/>
          <a:p>
            <a:endParaRPr lang="en-US"/>
          </a:p>
        </p:txBody>
      </p:sp>
      <p:sp>
        <p:nvSpPr>
          <p:cNvPr id="112650" name="Line 8"/>
          <p:cNvSpPr>
            <a:spLocks noChangeShapeType="1"/>
          </p:cNvSpPr>
          <p:nvPr/>
        </p:nvSpPr>
        <p:spPr bwMode="auto">
          <a:xfrm flipV="1">
            <a:off x="2205038" y="3419475"/>
            <a:ext cx="323850" cy="4763"/>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2651" name="Freeform 9"/>
          <p:cNvSpPr>
            <a:spLocks/>
          </p:cNvSpPr>
          <p:nvPr/>
        </p:nvSpPr>
        <p:spPr bwMode="auto">
          <a:xfrm>
            <a:off x="2081213" y="3709988"/>
            <a:ext cx="123825" cy="5095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2652" name="Line 10"/>
          <p:cNvSpPr>
            <a:spLocks noChangeShapeType="1"/>
          </p:cNvSpPr>
          <p:nvPr/>
        </p:nvSpPr>
        <p:spPr bwMode="auto">
          <a:xfrm flipV="1">
            <a:off x="2200275" y="4067175"/>
            <a:ext cx="328613" cy="6350"/>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2653" name="Freeform 11"/>
          <p:cNvSpPr>
            <a:spLocks/>
          </p:cNvSpPr>
          <p:nvPr/>
        </p:nvSpPr>
        <p:spPr bwMode="auto">
          <a:xfrm>
            <a:off x="2081213" y="4424363"/>
            <a:ext cx="123825" cy="804862"/>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2654" name="Line 12"/>
          <p:cNvSpPr>
            <a:spLocks noChangeShapeType="1"/>
          </p:cNvSpPr>
          <p:nvPr/>
        </p:nvSpPr>
        <p:spPr bwMode="auto">
          <a:xfrm flipV="1">
            <a:off x="2209800" y="4572000"/>
            <a:ext cx="361950" cy="14288"/>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3667" name="Slide Number Placeholder 4"/>
          <p:cNvSpPr>
            <a:spLocks noGrp="1"/>
          </p:cNvSpPr>
          <p:nvPr>
            <p:ph type="sldNum" sz="quarter" idx="12"/>
          </p:nvPr>
        </p:nvSpPr>
        <p:spPr>
          <a:noFill/>
        </p:spPr>
        <p:txBody>
          <a:bodyPr/>
          <a:lstStyle/>
          <a:p>
            <a:fld id="{F1CFE56C-FCF9-4560-A9FB-6E1B214CDF1A}" type="slidenum">
              <a:rPr lang="en-US"/>
              <a:pPr/>
              <a:t>105</a:t>
            </a:fld>
            <a:endParaRPr lang="en-US"/>
          </a:p>
        </p:txBody>
      </p:sp>
      <p:sp>
        <p:nvSpPr>
          <p:cNvPr id="113668" name="Rectangle 2"/>
          <p:cNvSpPr>
            <a:spLocks noGrp="1" noChangeArrowheads="1"/>
          </p:cNvSpPr>
          <p:nvPr>
            <p:ph type="title"/>
          </p:nvPr>
        </p:nvSpPr>
        <p:spPr/>
        <p:txBody>
          <a:bodyPr/>
          <a:lstStyle/>
          <a:p>
            <a:r>
              <a:rPr lang="en-US" sz="3600" smtClean="0"/>
              <a:t>Example: Java client (UDP), cont.</a:t>
            </a:r>
          </a:p>
        </p:txBody>
      </p:sp>
      <p:sp>
        <p:nvSpPr>
          <p:cNvPr id="113669" name="Rectangle 3"/>
          <p:cNvSpPr>
            <a:spLocks noChangeArrowheads="1"/>
          </p:cNvSpPr>
          <p:nvPr/>
        </p:nvSpPr>
        <p:spPr bwMode="auto">
          <a:xfrm>
            <a:off x="2176463" y="1752600"/>
            <a:ext cx="6967537" cy="4368800"/>
          </a:xfrm>
          <a:prstGeom prst="rect">
            <a:avLst/>
          </a:prstGeom>
          <a:noFill/>
          <a:ln w="9525">
            <a:noFill/>
            <a:miter lim="800000"/>
            <a:headEnd/>
            <a:tailEnd/>
          </a:ln>
        </p:spPr>
        <p:txBody>
          <a:bodyPr wrap="none" anchor="ctr">
            <a:spAutoFit/>
          </a:bodyPr>
          <a:lstStyle/>
          <a:p>
            <a:pPr>
              <a:spcBef>
                <a:spcPct val="0"/>
              </a:spcBef>
              <a:buClrTx/>
              <a:buSzTx/>
              <a:buFontTx/>
              <a:buNone/>
            </a:pPr>
            <a:r>
              <a:rPr lang="en-US" sz="1600">
                <a:latin typeface="Arial" charset="0"/>
              </a:rPr>
              <a:t>      DatagramPacket sendPacket = </a:t>
            </a:r>
          </a:p>
          <a:p>
            <a:pPr>
              <a:spcBef>
                <a:spcPct val="0"/>
              </a:spcBef>
              <a:buClrTx/>
              <a:buSzTx/>
              <a:buFontTx/>
              <a:buNone/>
            </a:pPr>
            <a:r>
              <a:rPr lang="en-US" sz="1600">
                <a:latin typeface="Arial" charset="0"/>
              </a:rPr>
              <a:t>         new DatagramPacket(sendData, sendData.length, IPAddress, 9876);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clientSocket.send(sendPacket);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DatagramPacket receivePacket = </a:t>
            </a:r>
          </a:p>
          <a:p>
            <a:pPr>
              <a:spcBef>
                <a:spcPct val="0"/>
              </a:spcBef>
              <a:buClrTx/>
              <a:buSzTx/>
              <a:buFontTx/>
              <a:buNone/>
            </a:pPr>
            <a:r>
              <a:rPr lang="en-US" sz="1600">
                <a:latin typeface="Arial" charset="0"/>
              </a:rPr>
              <a:t>         new DatagramPacket(receiveData, receiveData.length);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clientSocket.receive(receivePacket);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String modifiedSentence = </a:t>
            </a:r>
          </a:p>
          <a:p>
            <a:pPr>
              <a:spcBef>
                <a:spcPct val="0"/>
              </a:spcBef>
              <a:buClrTx/>
              <a:buSzTx/>
              <a:buFontTx/>
              <a:buNone/>
            </a:pPr>
            <a:r>
              <a:rPr lang="en-US" sz="1600">
                <a:latin typeface="Arial" charset="0"/>
              </a:rPr>
              <a:t>          new String(receivePacket.getData());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System.out.println("FROM SERVER:" + modifiedSentence); </a:t>
            </a:r>
          </a:p>
          <a:p>
            <a:pPr>
              <a:spcBef>
                <a:spcPct val="0"/>
              </a:spcBef>
              <a:buClrTx/>
              <a:buSzTx/>
              <a:buFontTx/>
              <a:buNone/>
            </a:pPr>
            <a:r>
              <a:rPr lang="en-US" sz="1600">
                <a:latin typeface="Arial" charset="0"/>
              </a:rPr>
              <a:t>      clientSocket.close();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a:t>
            </a:r>
            <a:r>
              <a:rPr lang="en-US">
                <a:latin typeface="Times New Roman" pitchFamily="18" charset="0"/>
              </a:rPr>
              <a:t> </a:t>
            </a:r>
          </a:p>
        </p:txBody>
      </p:sp>
      <p:sp>
        <p:nvSpPr>
          <p:cNvPr id="113670" name="Text Box 4"/>
          <p:cNvSpPr txBox="1">
            <a:spLocks noChangeArrowheads="1"/>
          </p:cNvSpPr>
          <p:nvPr/>
        </p:nvSpPr>
        <p:spPr bwMode="auto">
          <a:xfrm>
            <a:off x="0" y="1446213"/>
            <a:ext cx="2392363" cy="1190625"/>
          </a:xfrm>
          <a:prstGeom prst="rect">
            <a:avLst/>
          </a:prstGeom>
          <a:noFill/>
          <a:ln w="9525">
            <a:noFill/>
            <a:miter lim="800000"/>
            <a:headEnd/>
            <a:tailEnd/>
          </a:ln>
        </p:spPr>
        <p:txBody>
          <a:bodyPr anchor="ctr">
            <a:spAutoFit/>
          </a:bodyPr>
          <a:lstStyle/>
          <a:p>
            <a:pPr algn="r">
              <a:spcBef>
                <a:spcPct val="0"/>
              </a:spcBef>
              <a:buClrTx/>
              <a:buSzTx/>
              <a:buFontTx/>
              <a:buNone/>
            </a:pPr>
            <a:r>
              <a:rPr lang="en-US" sz="1800">
                <a:solidFill>
                  <a:schemeClr val="accent2"/>
                </a:solidFill>
              </a:rPr>
              <a:t>Create datagram with data-to-send,</a:t>
            </a:r>
          </a:p>
          <a:p>
            <a:pPr algn="r">
              <a:spcBef>
                <a:spcPct val="0"/>
              </a:spcBef>
              <a:buClrTx/>
              <a:buSzTx/>
              <a:buFontTx/>
              <a:buNone/>
            </a:pPr>
            <a:r>
              <a:rPr lang="en-US" sz="1800">
                <a:solidFill>
                  <a:schemeClr val="accent2"/>
                </a:solidFill>
              </a:rPr>
              <a:t>length, IP addr, port</a:t>
            </a:r>
          </a:p>
          <a:p>
            <a:pPr algn="r">
              <a:spcBef>
                <a:spcPct val="0"/>
              </a:spcBef>
              <a:buClrTx/>
              <a:buSzTx/>
              <a:buFontTx/>
              <a:buNone/>
            </a:pPr>
            <a:endParaRPr lang="en-US" sz="1800"/>
          </a:p>
        </p:txBody>
      </p:sp>
      <p:sp>
        <p:nvSpPr>
          <p:cNvPr id="113671" name="Text Box 5"/>
          <p:cNvSpPr txBox="1">
            <a:spLocks noChangeArrowheads="1"/>
          </p:cNvSpPr>
          <p:nvPr/>
        </p:nvSpPr>
        <p:spPr bwMode="auto">
          <a:xfrm>
            <a:off x="466725" y="2473325"/>
            <a:ext cx="1793875"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Send datagram</a:t>
            </a:r>
          </a:p>
          <a:p>
            <a:pPr algn="r">
              <a:spcBef>
                <a:spcPct val="0"/>
              </a:spcBef>
              <a:buClrTx/>
              <a:buSzTx/>
              <a:buFontTx/>
              <a:buNone/>
            </a:pPr>
            <a:r>
              <a:rPr lang="en-US" sz="1800">
                <a:solidFill>
                  <a:schemeClr val="accent2"/>
                </a:solidFill>
              </a:rPr>
              <a:t>to server</a:t>
            </a:r>
            <a:endParaRPr lang="en-US" sz="1800"/>
          </a:p>
        </p:txBody>
      </p:sp>
      <p:sp>
        <p:nvSpPr>
          <p:cNvPr id="113672" name="Text Box 6"/>
          <p:cNvSpPr txBox="1">
            <a:spLocks noChangeArrowheads="1"/>
          </p:cNvSpPr>
          <p:nvPr/>
        </p:nvSpPr>
        <p:spPr bwMode="auto">
          <a:xfrm>
            <a:off x="482600" y="3538538"/>
            <a:ext cx="1776413"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Read datagram</a:t>
            </a:r>
          </a:p>
          <a:p>
            <a:pPr algn="r">
              <a:spcBef>
                <a:spcPct val="0"/>
              </a:spcBef>
              <a:buClrTx/>
              <a:buSzTx/>
              <a:buFontTx/>
              <a:buNone/>
            </a:pPr>
            <a:r>
              <a:rPr lang="en-US" sz="1800">
                <a:solidFill>
                  <a:schemeClr val="accent2"/>
                </a:solidFill>
              </a:rPr>
              <a:t>from server</a:t>
            </a:r>
            <a:endParaRPr lang="en-US" sz="1800"/>
          </a:p>
        </p:txBody>
      </p:sp>
      <p:sp>
        <p:nvSpPr>
          <p:cNvPr id="113673" name="Freeform 7"/>
          <p:cNvSpPr>
            <a:spLocks/>
          </p:cNvSpPr>
          <p:nvPr/>
        </p:nvSpPr>
        <p:spPr bwMode="auto">
          <a:xfrm>
            <a:off x="2228850" y="1528763"/>
            <a:ext cx="114300" cy="790575"/>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3674" name="Line 8"/>
          <p:cNvSpPr>
            <a:spLocks noChangeShapeType="1"/>
          </p:cNvSpPr>
          <p:nvPr/>
        </p:nvSpPr>
        <p:spPr bwMode="auto">
          <a:xfrm flipV="1">
            <a:off x="2343150" y="2181225"/>
            <a:ext cx="342900" cy="14288"/>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3675" name="Freeform 9"/>
          <p:cNvSpPr>
            <a:spLocks/>
          </p:cNvSpPr>
          <p:nvPr/>
        </p:nvSpPr>
        <p:spPr bwMode="auto">
          <a:xfrm>
            <a:off x="2076450" y="2509838"/>
            <a:ext cx="123825" cy="5857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3676" name="Line 10"/>
          <p:cNvSpPr>
            <a:spLocks noChangeShapeType="1"/>
          </p:cNvSpPr>
          <p:nvPr/>
        </p:nvSpPr>
        <p:spPr bwMode="auto">
          <a:xfrm flipV="1">
            <a:off x="2214563" y="2647950"/>
            <a:ext cx="309562" cy="15875"/>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3677" name="Freeform 11"/>
          <p:cNvSpPr>
            <a:spLocks/>
          </p:cNvSpPr>
          <p:nvPr/>
        </p:nvSpPr>
        <p:spPr bwMode="auto">
          <a:xfrm>
            <a:off x="2095500" y="3605213"/>
            <a:ext cx="123825" cy="5095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3678" name="Line 12"/>
          <p:cNvSpPr>
            <a:spLocks noChangeShapeType="1"/>
          </p:cNvSpPr>
          <p:nvPr/>
        </p:nvSpPr>
        <p:spPr bwMode="auto">
          <a:xfrm flipV="1">
            <a:off x="2233613" y="3924300"/>
            <a:ext cx="295275" cy="4763"/>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4691" name="Slide Number Placeholder 4"/>
          <p:cNvSpPr>
            <a:spLocks noGrp="1"/>
          </p:cNvSpPr>
          <p:nvPr>
            <p:ph type="sldNum" sz="quarter" idx="12"/>
          </p:nvPr>
        </p:nvSpPr>
        <p:spPr>
          <a:noFill/>
        </p:spPr>
        <p:txBody>
          <a:bodyPr/>
          <a:lstStyle/>
          <a:p>
            <a:fld id="{9F216651-9228-44FA-96D0-FCEB43A47D04}" type="slidenum">
              <a:rPr lang="en-US"/>
              <a:pPr/>
              <a:t>106</a:t>
            </a:fld>
            <a:endParaRPr lang="en-US"/>
          </a:p>
        </p:txBody>
      </p:sp>
      <p:sp>
        <p:nvSpPr>
          <p:cNvPr id="114692" name="Rectangle 2"/>
          <p:cNvSpPr>
            <a:spLocks noGrp="1" noChangeArrowheads="1"/>
          </p:cNvSpPr>
          <p:nvPr>
            <p:ph type="title"/>
          </p:nvPr>
        </p:nvSpPr>
        <p:spPr/>
        <p:txBody>
          <a:bodyPr/>
          <a:lstStyle/>
          <a:p>
            <a:r>
              <a:rPr lang="en-US" sz="3600" smtClean="0"/>
              <a:t>Example: Java server (UDP)</a:t>
            </a:r>
          </a:p>
        </p:txBody>
      </p:sp>
      <p:sp>
        <p:nvSpPr>
          <p:cNvPr id="114693" name="Rectangle 3"/>
          <p:cNvSpPr>
            <a:spLocks noChangeArrowheads="1"/>
          </p:cNvSpPr>
          <p:nvPr/>
        </p:nvSpPr>
        <p:spPr bwMode="auto">
          <a:xfrm>
            <a:off x="2565400" y="1541463"/>
            <a:ext cx="6159500" cy="4613275"/>
          </a:xfrm>
          <a:prstGeom prst="rect">
            <a:avLst/>
          </a:prstGeom>
          <a:noFill/>
          <a:ln w="9525">
            <a:noFill/>
            <a:miter lim="800000"/>
            <a:headEnd/>
            <a:tailEnd/>
          </a:ln>
        </p:spPr>
        <p:txBody>
          <a:bodyPr wrap="none" anchor="ctr">
            <a:spAutoFit/>
          </a:bodyPr>
          <a:lstStyle/>
          <a:p>
            <a:pPr>
              <a:spcBef>
                <a:spcPct val="0"/>
              </a:spcBef>
              <a:buClrTx/>
              <a:buSzTx/>
              <a:buFontTx/>
              <a:buNone/>
            </a:pPr>
            <a:r>
              <a:rPr lang="en-US" sz="1600">
                <a:latin typeface="Arial" charset="0"/>
              </a:rPr>
              <a:t>import java.io.*; </a:t>
            </a:r>
          </a:p>
          <a:p>
            <a:pPr>
              <a:spcBef>
                <a:spcPct val="0"/>
              </a:spcBef>
              <a:buClrTx/>
              <a:buSzTx/>
              <a:buFontTx/>
              <a:buNone/>
            </a:pPr>
            <a:r>
              <a:rPr lang="en-US" sz="1600">
                <a:latin typeface="Arial" charset="0"/>
              </a:rPr>
              <a:t>import java.net.*;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class UDPServer { </a:t>
            </a:r>
          </a:p>
          <a:p>
            <a:pPr>
              <a:spcBef>
                <a:spcPct val="0"/>
              </a:spcBef>
              <a:buClrTx/>
              <a:buSzTx/>
              <a:buFontTx/>
              <a:buNone/>
            </a:pPr>
            <a:r>
              <a:rPr lang="en-US" sz="1600">
                <a:latin typeface="Arial" charset="0"/>
              </a:rPr>
              <a:t>  public static void main(String args[]) throws Exception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DatagramSocket serverSocket = new DatagramSocket(9876);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byte[] receiveData = new byte[1024]; </a:t>
            </a:r>
          </a:p>
          <a:p>
            <a:pPr>
              <a:spcBef>
                <a:spcPct val="0"/>
              </a:spcBef>
              <a:buClrTx/>
              <a:buSzTx/>
              <a:buFontTx/>
              <a:buNone/>
            </a:pPr>
            <a:r>
              <a:rPr lang="en-US" sz="1600">
                <a:latin typeface="Arial" charset="0"/>
              </a:rPr>
              <a:t>      byte[] sendData  = new byte[1024];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while(true)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DatagramPacket receivePacket = </a:t>
            </a:r>
          </a:p>
          <a:p>
            <a:pPr>
              <a:spcBef>
                <a:spcPct val="0"/>
              </a:spcBef>
              <a:buClrTx/>
              <a:buSzTx/>
              <a:buFontTx/>
              <a:buNone/>
            </a:pPr>
            <a:r>
              <a:rPr lang="en-US" sz="1600">
                <a:latin typeface="Arial" charset="0"/>
              </a:rPr>
              <a:t>             new DatagramPacket(receiveData, receiveData.length); </a:t>
            </a:r>
          </a:p>
          <a:p>
            <a:pPr>
              <a:spcBef>
                <a:spcPct val="0"/>
              </a:spcBef>
              <a:buClrTx/>
              <a:buSzTx/>
              <a:buFontTx/>
              <a:buNone/>
            </a:pPr>
            <a:r>
              <a:rPr lang="en-US" sz="1600">
                <a:latin typeface="Arial" charset="0"/>
              </a:rPr>
              <a:t>           serverSocket.receive(receivePacket);</a:t>
            </a:r>
            <a:r>
              <a:rPr lang="en-US">
                <a:latin typeface="Times New Roman" pitchFamily="18" charset="0"/>
              </a:rPr>
              <a:t> </a:t>
            </a:r>
          </a:p>
        </p:txBody>
      </p:sp>
      <p:sp>
        <p:nvSpPr>
          <p:cNvPr id="114694" name="Text Box 4"/>
          <p:cNvSpPr txBox="1">
            <a:spLocks noChangeArrowheads="1"/>
          </p:cNvSpPr>
          <p:nvPr/>
        </p:nvSpPr>
        <p:spPr bwMode="auto">
          <a:xfrm>
            <a:off x="449263" y="2811463"/>
            <a:ext cx="1962150" cy="915987"/>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datagram socket</a:t>
            </a:r>
          </a:p>
          <a:p>
            <a:pPr algn="r">
              <a:spcBef>
                <a:spcPct val="0"/>
              </a:spcBef>
              <a:buClrTx/>
              <a:buSzTx/>
              <a:buFontTx/>
              <a:buNone/>
            </a:pPr>
            <a:r>
              <a:rPr lang="en-US" sz="1800">
                <a:solidFill>
                  <a:schemeClr val="accent2"/>
                </a:solidFill>
              </a:rPr>
              <a:t>at port 9876</a:t>
            </a:r>
            <a:endParaRPr lang="en-US" sz="1800"/>
          </a:p>
        </p:txBody>
      </p:sp>
      <p:sp>
        <p:nvSpPr>
          <p:cNvPr id="114695" name="Text Box 5"/>
          <p:cNvSpPr txBox="1">
            <a:spLocks noChangeArrowheads="1"/>
          </p:cNvSpPr>
          <p:nvPr/>
        </p:nvSpPr>
        <p:spPr bwMode="auto">
          <a:xfrm>
            <a:off x="311150" y="5018088"/>
            <a:ext cx="2168525"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 space for</a:t>
            </a:r>
          </a:p>
          <a:p>
            <a:pPr algn="r">
              <a:spcBef>
                <a:spcPct val="0"/>
              </a:spcBef>
              <a:buClrTx/>
              <a:buSzTx/>
              <a:buFontTx/>
              <a:buNone/>
            </a:pPr>
            <a:r>
              <a:rPr lang="en-US" sz="1800">
                <a:solidFill>
                  <a:schemeClr val="accent2"/>
                </a:solidFill>
              </a:rPr>
              <a:t>received datagram</a:t>
            </a:r>
            <a:endParaRPr lang="en-US" sz="1800"/>
          </a:p>
        </p:txBody>
      </p:sp>
      <p:sp>
        <p:nvSpPr>
          <p:cNvPr id="114696" name="Text Box 6"/>
          <p:cNvSpPr txBox="1">
            <a:spLocks noChangeArrowheads="1"/>
          </p:cNvSpPr>
          <p:nvPr/>
        </p:nvSpPr>
        <p:spPr bwMode="auto">
          <a:xfrm>
            <a:off x="1328738" y="5788025"/>
            <a:ext cx="1225550" cy="641350"/>
          </a:xfrm>
          <a:prstGeom prst="rect">
            <a:avLst/>
          </a:prstGeom>
          <a:noFill/>
          <a:ln w="9525">
            <a:noFill/>
            <a:miter lim="800000"/>
            <a:headEnd/>
            <a:tailEnd/>
          </a:ln>
        </p:spPr>
        <p:txBody>
          <a:bodyPr anchor="ctr">
            <a:spAutoFit/>
          </a:bodyPr>
          <a:lstStyle/>
          <a:p>
            <a:pPr algn="r">
              <a:spcBef>
                <a:spcPct val="0"/>
              </a:spcBef>
              <a:buClrTx/>
              <a:buSzTx/>
              <a:buFontTx/>
              <a:buNone/>
            </a:pPr>
            <a:r>
              <a:rPr lang="en-US" sz="1800">
                <a:solidFill>
                  <a:schemeClr val="accent2"/>
                </a:solidFill>
              </a:rPr>
              <a:t>Receive</a:t>
            </a:r>
          </a:p>
          <a:p>
            <a:pPr algn="r">
              <a:spcBef>
                <a:spcPct val="0"/>
              </a:spcBef>
              <a:buClrTx/>
              <a:buSzTx/>
              <a:buFontTx/>
              <a:buNone/>
            </a:pPr>
            <a:r>
              <a:rPr lang="en-US" sz="1800">
                <a:solidFill>
                  <a:schemeClr val="accent2"/>
                </a:solidFill>
              </a:rPr>
              <a:t>datagram</a:t>
            </a:r>
            <a:endParaRPr lang="en-US" sz="1800"/>
          </a:p>
        </p:txBody>
      </p:sp>
      <p:sp>
        <p:nvSpPr>
          <p:cNvPr id="114697" name="Freeform 7"/>
          <p:cNvSpPr>
            <a:spLocks/>
          </p:cNvSpPr>
          <p:nvPr/>
        </p:nvSpPr>
        <p:spPr bwMode="auto">
          <a:xfrm>
            <a:off x="2286000" y="2871788"/>
            <a:ext cx="152400" cy="800100"/>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4698" name="Line 8"/>
          <p:cNvSpPr>
            <a:spLocks noChangeShapeType="1"/>
          </p:cNvSpPr>
          <p:nvPr/>
        </p:nvSpPr>
        <p:spPr bwMode="auto">
          <a:xfrm>
            <a:off x="2457450" y="3405188"/>
            <a:ext cx="419100" cy="4762"/>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4699" name="Freeform 9"/>
          <p:cNvSpPr>
            <a:spLocks/>
          </p:cNvSpPr>
          <p:nvPr/>
        </p:nvSpPr>
        <p:spPr bwMode="auto">
          <a:xfrm>
            <a:off x="2362200" y="5072063"/>
            <a:ext cx="85725" cy="5476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4700" name="Line 10"/>
          <p:cNvSpPr>
            <a:spLocks noChangeShapeType="1"/>
          </p:cNvSpPr>
          <p:nvPr/>
        </p:nvSpPr>
        <p:spPr bwMode="auto">
          <a:xfrm>
            <a:off x="2471738" y="5407025"/>
            <a:ext cx="604837" cy="12700"/>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4701" name="Freeform 11"/>
          <p:cNvSpPr>
            <a:spLocks/>
          </p:cNvSpPr>
          <p:nvPr/>
        </p:nvSpPr>
        <p:spPr bwMode="auto">
          <a:xfrm>
            <a:off x="2352675" y="5805488"/>
            <a:ext cx="138113" cy="5857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4702" name="Line 12"/>
          <p:cNvSpPr>
            <a:spLocks noChangeShapeType="1"/>
          </p:cNvSpPr>
          <p:nvPr/>
        </p:nvSpPr>
        <p:spPr bwMode="auto">
          <a:xfrm flipV="1">
            <a:off x="2490788" y="5972175"/>
            <a:ext cx="592137" cy="14288"/>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5715" name="Slide Number Placeholder 4"/>
          <p:cNvSpPr>
            <a:spLocks noGrp="1"/>
          </p:cNvSpPr>
          <p:nvPr>
            <p:ph type="sldNum" sz="quarter" idx="12"/>
          </p:nvPr>
        </p:nvSpPr>
        <p:spPr>
          <a:noFill/>
        </p:spPr>
        <p:txBody>
          <a:bodyPr/>
          <a:lstStyle/>
          <a:p>
            <a:fld id="{DB07E520-7B15-40D3-8C06-67442399EE39}" type="slidenum">
              <a:rPr lang="en-US"/>
              <a:pPr/>
              <a:t>107</a:t>
            </a:fld>
            <a:endParaRPr lang="en-US"/>
          </a:p>
        </p:txBody>
      </p:sp>
      <p:sp>
        <p:nvSpPr>
          <p:cNvPr id="115716" name="Rectangle 2"/>
          <p:cNvSpPr>
            <a:spLocks noGrp="1" noChangeArrowheads="1"/>
          </p:cNvSpPr>
          <p:nvPr>
            <p:ph type="title"/>
          </p:nvPr>
        </p:nvSpPr>
        <p:spPr/>
        <p:txBody>
          <a:bodyPr/>
          <a:lstStyle/>
          <a:p>
            <a:r>
              <a:rPr lang="en-US" sz="3600" smtClean="0"/>
              <a:t>Example: Java server (UDP), cont</a:t>
            </a:r>
          </a:p>
        </p:txBody>
      </p:sp>
      <p:sp>
        <p:nvSpPr>
          <p:cNvPr id="115717" name="Rectangle 3"/>
          <p:cNvSpPr>
            <a:spLocks noChangeArrowheads="1"/>
          </p:cNvSpPr>
          <p:nvPr/>
        </p:nvSpPr>
        <p:spPr bwMode="auto">
          <a:xfrm>
            <a:off x="1851025" y="1173163"/>
            <a:ext cx="6562725" cy="4857750"/>
          </a:xfrm>
          <a:prstGeom prst="rect">
            <a:avLst/>
          </a:prstGeom>
          <a:noFill/>
          <a:ln w="9525">
            <a:noFill/>
            <a:miter lim="800000"/>
            <a:headEnd/>
            <a:tailEnd/>
          </a:ln>
        </p:spPr>
        <p:txBody>
          <a:bodyPr wrap="none" anchor="ctr">
            <a:spAutoFit/>
          </a:bodyPr>
          <a:lstStyle/>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String sentence = new String(receivePacket.getData());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InetAddress IPAddress = receivePacket.getAddress();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int port = receivePacket.getPort();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String capitalizedSentence = sentence.toUpperCase();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sendData = capitalizedSentence.getBytes();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DatagramPacket sendPacket = </a:t>
            </a:r>
          </a:p>
          <a:p>
            <a:pPr>
              <a:spcBef>
                <a:spcPct val="0"/>
              </a:spcBef>
              <a:buClrTx/>
              <a:buSzTx/>
              <a:buFontTx/>
              <a:buNone/>
            </a:pPr>
            <a:r>
              <a:rPr lang="en-US" sz="1600">
                <a:latin typeface="Arial" charset="0"/>
              </a:rPr>
              <a:t>             new DatagramPacket(sendData, sendData.length, IPAddress, </a:t>
            </a:r>
          </a:p>
          <a:p>
            <a:pPr>
              <a:spcBef>
                <a:spcPct val="0"/>
              </a:spcBef>
              <a:buClrTx/>
              <a:buSzTx/>
              <a:buFontTx/>
              <a:buNone/>
            </a:pPr>
            <a:r>
              <a:rPr lang="en-US" sz="1600">
                <a:latin typeface="Arial" charset="0"/>
              </a:rPr>
              <a:t>                               port);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serverSocket.send(sendPacket);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a:t>
            </a:r>
            <a:r>
              <a:rPr lang="en-US">
                <a:latin typeface="Times New Roman" pitchFamily="18" charset="0"/>
              </a:rPr>
              <a:t>  </a:t>
            </a:r>
          </a:p>
        </p:txBody>
      </p:sp>
      <p:sp>
        <p:nvSpPr>
          <p:cNvPr id="115718" name="Text Box 4"/>
          <p:cNvSpPr txBox="1">
            <a:spLocks noChangeArrowheads="1"/>
          </p:cNvSpPr>
          <p:nvPr/>
        </p:nvSpPr>
        <p:spPr bwMode="auto">
          <a:xfrm>
            <a:off x="127000" y="1736725"/>
            <a:ext cx="2093913" cy="915988"/>
          </a:xfrm>
          <a:prstGeom prst="rect">
            <a:avLst/>
          </a:prstGeom>
          <a:noFill/>
          <a:ln w="9525">
            <a:noFill/>
            <a:miter lim="800000"/>
            <a:headEnd/>
            <a:tailEnd/>
          </a:ln>
        </p:spPr>
        <p:txBody>
          <a:bodyPr anchor="ctr">
            <a:spAutoFit/>
          </a:bodyPr>
          <a:lstStyle/>
          <a:p>
            <a:pPr algn="r">
              <a:spcBef>
                <a:spcPct val="0"/>
              </a:spcBef>
              <a:buClrTx/>
              <a:buSzTx/>
              <a:buFontTx/>
              <a:buNone/>
            </a:pPr>
            <a:r>
              <a:rPr lang="en-US" sz="1800">
                <a:solidFill>
                  <a:schemeClr val="accent2"/>
                </a:solidFill>
              </a:rPr>
              <a:t>Get IP addr</a:t>
            </a:r>
          </a:p>
          <a:p>
            <a:pPr algn="r">
              <a:spcBef>
                <a:spcPct val="0"/>
              </a:spcBef>
              <a:buClrTx/>
              <a:buSzTx/>
              <a:buFontTx/>
              <a:buNone/>
            </a:pPr>
            <a:r>
              <a:rPr lang="en-US" sz="1800">
                <a:solidFill>
                  <a:schemeClr val="accent2"/>
                </a:solidFill>
              </a:rPr>
              <a:t>port #, of</a:t>
            </a:r>
          </a:p>
          <a:p>
            <a:pPr algn="r">
              <a:spcBef>
                <a:spcPct val="0"/>
              </a:spcBef>
              <a:buClrTx/>
              <a:buSzTx/>
              <a:buFontTx/>
              <a:buNone/>
            </a:pPr>
            <a:r>
              <a:rPr lang="en-US" sz="1800">
                <a:solidFill>
                  <a:schemeClr val="accent2"/>
                </a:solidFill>
              </a:rPr>
              <a:t>sender</a:t>
            </a:r>
            <a:endParaRPr lang="en-US" sz="1800"/>
          </a:p>
        </p:txBody>
      </p:sp>
      <p:sp>
        <p:nvSpPr>
          <p:cNvPr id="115719" name="Freeform 5"/>
          <p:cNvSpPr>
            <a:spLocks/>
          </p:cNvSpPr>
          <p:nvPr/>
        </p:nvSpPr>
        <p:spPr bwMode="auto">
          <a:xfrm>
            <a:off x="2057400" y="1795463"/>
            <a:ext cx="133350" cy="8143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5720" name="Line 6"/>
          <p:cNvSpPr>
            <a:spLocks noChangeShapeType="1"/>
          </p:cNvSpPr>
          <p:nvPr/>
        </p:nvSpPr>
        <p:spPr bwMode="auto">
          <a:xfrm flipV="1">
            <a:off x="2214563" y="2533650"/>
            <a:ext cx="285750" cy="14288"/>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5721" name="Text Box 7"/>
          <p:cNvSpPr txBox="1">
            <a:spLocks noChangeArrowheads="1"/>
          </p:cNvSpPr>
          <p:nvPr/>
        </p:nvSpPr>
        <p:spPr bwMode="auto">
          <a:xfrm>
            <a:off x="765175" y="4508500"/>
            <a:ext cx="1312863" cy="915988"/>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Write out </a:t>
            </a:r>
          </a:p>
          <a:p>
            <a:pPr algn="r">
              <a:spcBef>
                <a:spcPct val="0"/>
              </a:spcBef>
              <a:buClrTx/>
              <a:buSzTx/>
              <a:buFontTx/>
              <a:buNone/>
            </a:pPr>
            <a:r>
              <a:rPr lang="en-US" sz="1800">
                <a:solidFill>
                  <a:schemeClr val="accent2"/>
                </a:solidFill>
              </a:rPr>
              <a:t>datagram</a:t>
            </a:r>
          </a:p>
          <a:p>
            <a:pPr algn="r">
              <a:spcBef>
                <a:spcPct val="0"/>
              </a:spcBef>
              <a:buClrTx/>
              <a:buSzTx/>
              <a:buFontTx/>
              <a:buNone/>
            </a:pPr>
            <a:r>
              <a:rPr lang="en-US" sz="1800">
                <a:solidFill>
                  <a:schemeClr val="accent2"/>
                </a:solidFill>
              </a:rPr>
              <a:t>to socket</a:t>
            </a:r>
            <a:endParaRPr lang="en-US" sz="1800"/>
          </a:p>
        </p:txBody>
      </p:sp>
      <p:sp>
        <p:nvSpPr>
          <p:cNvPr id="115722" name="Freeform 8"/>
          <p:cNvSpPr>
            <a:spLocks/>
          </p:cNvSpPr>
          <p:nvPr/>
        </p:nvSpPr>
        <p:spPr bwMode="auto">
          <a:xfrm>
            <a:off x="1895475" y="4595813"/>
            <a:ext cx="161925" cy="819150"/>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5723" name="Line 9"/>
          <p:cNvSpPr>
            <a:spLocks noChangeShapeType="1"/>
          </p:cNvSpPr>
          <p:nvPr/>
        </p:nvSpPr>
        <p:spPr bwMode="auto">
          <a:xfrm flipV="1">
            <a:off x="2076450" y="4991100"/>
            <a:ext cx="333375" cy="4763"/>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5724" name="Text Box 10"/>
          <p:cNvSpPr txBox="1">
            <a:spLocks noChangeArrowheads="1"/>
          </p:cNvSpPr>
          <p:nvPr/>
        </p:nvSpPr>
        <p:spPr bwMode="auto">
          <a:xfrm>
            <a:off x="3228975" y="5632450"/>
            <a:ext cx="2540000" cy="915988"/>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chemeClr val="accent2"/>
                </a:solidFill>
              </a:rPr>
              <a:t>End of while loop,</a:t>
            </a:r>
          </a:p>
          <a:p>
            <a:pPr>
              <a:spcBef>
                <a:spcPct val="0"/>
              </a:spcBef>
              <a:buClrTx/>
              <a:buSzTx/>
              <a:buFontTx/>
              <a:buNone/>
            </a:pPr>
            <a:r>
              <a:rPr lang="en-US" sz="1800">
                <a:solidFill>
                  <a:schemeClr val="accent2"/>
                </a:solidFill>
              </a:rPr>
              <a:t>loop back and wait for</a:t>
            </a:r>
          </a:p>
          <a:p>
            <a:pPr>
              <a:spcBef>
                <a:spcPct val="0"/>
              </a:spcBef>
              <a:buClrTx/>
              <a:buSzTx/>
              <a:buFontTx/>
              <a:buNone/>
            </a:pPr>
            <a:r>
              <a:rPr lang="en-US" sz="1800">
                <a:solidFill>
                  <a:schemeClr val="accent2"/>
                </a:solidFill>
              </a:rPr>
              <a:t>another datagram</a:t>
            </a:r>
            <a:endParaRPr lang="en-US" sz="1800"/>
          </a:p>
        </p:txBody>
      </p:sp>
      <p:sp>
        <p:nvSpPr>
          <p:cNvPr id="115725" name="Freeform 11"/>
          <p:cNvSpPr>
            <a:spLocks/>
          </p:cNvSpPr>
          <p:nvPr/>
        </p:nvSpPr>
        <p:spPr bwMode="auto">
          <a:xfrm rot="10784139">
            <a:off x="3209925" y="5622925"/>
            <a:ext cx="160338" cy="912813"/>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5726" name="Line 12"/>
          <p:cNvSpPr>
            <a:spLocks noChangeShapeType="1"/>
          </p:cNvSpPr>
          <p:nvPr/>
        </p:nvSpPr>
        <p:spPr bwMode="auto">
          <a:xfrm flipH="1" flipV="1">
            <a:off x="2562225" y="5295900"/>
            <a:ext cx="647700" cy="604838"/>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5727" name="Line 13"/>
          <p:cNvSpPr>
            <a:spLocks noChangeShapeType="1"/>
          </p:cNvSpPr>
          <p:nvPr/>
        </p:nvSpPr>
        <p:spPr bwMode="auto">
          <a:xfrm flipV="1">
            <a:off x="2205038" y="2095500"/>
            <a:ext cx="285750" cy="14288"/>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15728" name="Text Box 14"/>
          <p:cNvSpPr txBox="1">
            <a:spLocks noChangeArrowheads="1"/>
          </p:cNvSpPr>
          <p:nvPr/>
        </p:nvSpPr>
        <p:spPr bwMode="auto">
          <a:xfrm>
            <a:off x="117475" y="3702050"/>
            <a:ext cx="1979613"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 datagram</a:t>
            </a:r>
          </a:p>
          <a:p>
            <a:pPr algn="r">
              <a:spcBef>
                <a:spcPct val="0"/>
              </a:spcBef>
              <a:buClrTx/>
              <a:buSzTx/>
              <a:buFontTx/>
              <a:buNone/>
            </a:pPr>
            <a:r>
              <a:rPr lang="en-US" sz="1800">
                <a:solidFill>
                  <a:schemeClr val="accent2"/>
                </a:solidFill>
              </a:rPr>
              <a:t>to send to client</a:t>
            </a:r>
            <a:endParaRPr lang="en-US" sz="1800"/>
          </a:p>
        </p:txBody>
      </p:sp>
      <p:sp>
        <p:nvSpPr>
          <p:cNvPr id="115729" name="Freeform 15"/>
          <p:cNvSpPr>
            <a:spLocks/>
          </p:cNvSpPr>
          <p:nvPr/>
        </p:nvSpPr>
        <p:spPr bwMode="auto">
          <a:xfrm>
            <a:off x="1933575" y="3757613"/>
            <a:ext cx="161925" cy="571500"/>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15730" name="Line 16"/>
          <p:cNvSpPr>
            <a:spLocks noChangeShapeType="1"/>
          </p:cNvSpPr>
          <p:nvPr/>
        </p:nvSpPr>
        <p:spPr bwMode="auto">
          <a:xfrm flipV="1">
            <a:off x="2114550" y="4019550"/>
            <a:ext cx="333375" cy="4763"/>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observations &amp; questions</a:t>
            </a:r>
            <a:endParaRPr lang="en-US" dirty="0"/>
          </a:p>
        </p:txBody>
      </p:sp>
      <p:sp>
        <p:nvSpPr>
          <p:cNvPr id="5" name="Content Placeholder 4"/>
          <p:cNvSpPr>
            <a:spLocks noGrp="1"/>
          </p:cNvSpPr>
          <p:nvPr>
            <p:ph idx="1"/>
          </p:nvPr>
        </p:nvSpPr>
        <p:spPr>
          <a:xfrm>
            <a:off x="456125" y="1381260"/>
            <a:ext cx="8494691" cy="4648200"/>
          </a:xfrm>
          <a:ln>
            <a:noFill/>
          </a:ln>
        </p:spPr>
        <p:txBody>
          <a:bodyPr/>
          <a:lstStyle/>
          <a:p>
            <a:r>
              <a:rPr lang="en-US" dirty="0" smtClean="0"/>
              <a:t>Both client server use </a:t>
            </a:r>
            <a:r>
              <a:rPr lang="en-US" dirty="0" err="1" smtClean="0"/>
              <a:t>DatagramSocket</a:t>
            </a:r>
            <a:r>
              <a:rPr lang="en-US" dirty="0" smtClean="0"/>
              <a:t> </a:t>
            </a:r>
          </a:p>
          <a:p>
            <a:r>
              <a:rPr lang="en-US" dirty="0" err="1" smtClean="0"/>
              <a:t>Dest</a:t>
            </a:r>
            <a:r>
              <a:rPr lang="en-US" dirty="0" smtClean="0"/>
              <a:t> IP and port are </a:t>
            </a:r>
            <a:r>
              <a:rPr lang="en-US" u="sng" dirty="0" smtClean="0">
                <a:solidFill>
                  <a:srgbClr val="FF0000"/>
                </a:solidFill>
              </a:rPr>
              <a:t>explicitly attached </a:t>
            </a:r>
            <a:r>
              <a:rPr lang="en-US" dirty="0" smtClean="0"/>
              <a:t>to segment.</a:t>
            </a:r>
          </a:p>
          <a:p>
            <a:r>
              <a:rPr lang="en-US" dirty="0" smtClean="0"/>
              <a:t>What would happen if change </a:t>
            </a:r>
            <a:r>
              <a:rPr lang="en-US" u="sng" dirty="0" smtClean="0">
                <a:solidFill>
                  <a:srgbClr val="FF0000"/>
                </a:solidFill>
              </a:rPr>
              <a:t>both</a:t>
            </a:r>
            <a:r>
              <a:rPr lang="en-US" dirty="0" smtClean="0"/>
              <a:t> </a:t>
            </a:r>
            <a:r>
              <a:rPr lang="en-US" dirty="0" err="1" smtClean="0"/>
              <a:t>clientSocket</a:t>
            </a:r>
            <a:r>
              <a:rPr lang="en-US" dirty="0" smtClean="0"/>
              <a:t> and </a:t>
            </a:r>
            <a:r>
              <a:rPr lang="en-US" dirty="0" err="1" smtClean="0"/>
              <a:t>serverSocket</a:t>
            </a:r>
            <a:r>
              <a:rPr lang="en-US" dirty="0" smtClean="0"/>
              <a:t> to “</a:t>
            </a:r>
            <a:r>
              <a:rPr lang="en-US" dirty="0" err="1" smtClean="0"/>
              <a:t>mySocket</a:t>
            </a:r>
            <a:r>
              <a:rPr lang="en-US" dirty="0" smtClean="0"/>
              <a:t>”?</a:t>
            </a:r>
          </a:p>
          <a:p>
            <a:r>
              <a:rPr lang="en-US" dirty="0" smtClean="0"/>
              <a:t>Can the client send a segment to server </a:t>
            </a:r>
            <a:r>
              <a:rPr lang="en-US" u="sng" dirty="0" smtClean="0">
                <a:solidFill>
                  <a:srgbClr val="FF0000"/>
                </a:solidFill>
              </a:rPr>
              <a:t>without knowing</a:t>
            </a:r>
            <a:r>
              <a:rPr lang="en-US" dirty="0" smtClean="0"/>
              <a:t> the server’s IP address and/or port number?</a:t>
            </a:r>
          </a:p>
          <a:p>
            <a:r>
              <a:rPr lang="en-US" dirty="0" smtClean="0"/>
              <a:t>Can </a:t>
            </a:r>
            <a:r>
              <a:rPr lang="en-US" u="sng" dirty="0" smtClean="0">
                <a:solidFill>
                  <a:srgbClr val="FF0000"/>
                </a:solidFill>
              </a:rPr>
              <a:t>multiple clients </a:t>
            </a:r>
            <a:r>
              <a:rPr lang="en-US" dirty="0" smtClean="0"/>
              <a:t>use the server?</a:t>
            </a:r>
          </a:p>
          <a:p>
            <a:pPr>
              <a:buNone/>
            </a:pPr>
            <a:r>
              <a:rPr lang="en-US" dirty="0" smtClean="0"/>
              <a:t/>
            </a:r>
            <a:br>
              <a:rPr lang="en-US" dirty="0" smtClean="0"/>
            </a:br>
            <a:endParaRPr lang="en-US" dirty="0" smtClean="0"/>
          </a:p>
          <a:p>
            <a:endParaRPr lang="en-US" dirty="0"/>
          </a:p>
        </p:txBody>
      </p:sp>
      <p:sp>
        <p:nvSpPr>
          <p:cNvPr id="3" name="Footer Placeholder 2"/>
          <p:cNvSpPr>
            <a:spLocks noGrp="1"/>
          </p:cNvSpPr>
          <p:nvPr>
            <p:ph type="ftr" sz="quarter" idx="11"/>
          </p:nvPr>
        </p:nvSpPr>
        <p:spPr/>
        <p:txBody>
          <a:bodyPr/>
          <a:lstStyle/>
          <a:p>
            <a:pPr>
              <a:defRPr/>
            </a:pPr>
            <a:r>
              <a:rPr lang="en-US" dirty="0" smtClean="0"/>
              <a:t>2: Application Layer</a:t>
            </a:r>
            <a:endParaRPr lang="en-US" dirty="0">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C28A9413-D3A1-4AF3-8DD7-3635D5070192}" type="slidenum">
              <a:rPr lang="en-US" smtClean="0"/>
              <a:pPr>
                <a:defRPr/>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109</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smtClean="0"/>
              <a:t>2.1 Principles of network applications</a:t>
            </a:r>
          </a:p>
          <a:p>
            <a:r>
              <a:rPr lang="en-US" sz="2400" smtClean="0"/>
              <a:t>2.2 Web and HTTP</a:t>
            </a:r>
          </a:p>
          <a:p>
            <a:r>
              <a:rPr lang="en-US" sz="2400" smtClean="0"/>
              <a:t>2.3 FTP </a:t>
            </a:r>
            <a:endParaRPr lang="en-US" sz="2400" smtClean="0">
              <a:solidFill>
                <a:srgbClr val="FF0000"/>
              </a:solidFill>
            </a:endParaRPr>
          </a:p>
          <a:p>
            <a:r>
              <a:rPr lang="en-US" sz="2400" smtClean="0"/>
              <a:t>2.4 Electronic Mail</a:t>
            </a:r>
          </a:p>
          <a:p>
            <a:pPr lvl="1"/>
            <a:r>
              <a:rPr lang="en-US" sz="2000" smtClean="0"/>
              <a:t>SMTP, POP3, IMAP</a:t>
            </a:r>
          </a:p>
          <a:p>
            <a:r>
              <a:rPr lang="en-US" sz="2400" smtClean="0"/>
              <a:t>2.5 DNS</a:t>
            </a:r>
          </a:p>
          <a:p>
            <a:endParaRPr lang="en-US" sz="240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t>2.7 Socket programming with UDP</a:t>
            </a:r>
          </a:p>
          <a:p>
            <a:r>
              <a:rPr lang="en-US" sz="2400" dirty="0" smtClean="0">
                <a:solidFill>
                  <a:srgbClr val="FF0000"/>
                </a:solidFill>
              </a:rPr>
              <a:t>2.8 Socket programming with TCP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088" name="Slide Number Placeholder 6"/>
          <p:cNvSpPr>
            <a:spLocks noGrp="1"/>
          </p:cNvSpPr>
          <p:nvPr>
            <p:ph type="sldNum" sz="quarter" idx="12"/>
          </p:nvPr>
        </p:nvSpPr>
        <p:spPr>
          <a:noFill/>
        </p:spPr>
        <p:txBody>
          <a:bodyPr/>
          <a:lstStyle/>
          <a:p>
            <a:fld id="{4ADD69CC-B862-41EA-B18E-058BDE7CE016}" type="slidenum">
              <a:rPr lang="en-US"/>
              <a:pPr/>
              <a:t>11</a:t>
            </a:fld>
            <a:endParaRPr lang="en-US"/>
          </a:p>
        </p:txBody>
      </p:sp>
      <p:sp>
        <p:nvSpPr>
          <p:cNvPr id="3089" name="Rectangle 4"/>
          <p:cNvSpPr>
            <a:spLocks noGrp="1" noChangeArrowheads="1"/>
          </p:cNvSpPr>
          <p:nvPr>
            <p:ph type="title"/>
          </p:nvPr>
        </p:nvSpPr>
        <p:spPr/>
        <p:txBody>
          <a:bodyPr/>
          <a:lstStyle/>
          <a:p>
            <a:r>
              <a:rPr lang="en-US" smtClean="0"/>
              <a:t>Pure P2P architecture</a:t>
            </a:r>
          </a:p>
        </p:txBody>
      </p:sp>
      <p:sp>
        <p:nvSpPr>
          <p:cNvPr id="3090" name="Rectangle 5"/>
          <p:cNvSpPr>
            <a:spLocks noGrp="1" noChangeArrowheads="1"/>
          </p:cNvSpPr>
          <p:nvPr>
            <p:ph type="body" sz="half" idx="1"/>
          </p:nvPr>
        </p:nvSpPr>
        <p:spPr>
          <a:xfrm>
            <a:off x="533400" y="1600200"/>
            <a:ext cx="4049713" cy="4648200"/>
          </a:xfrm>
        </p:spPr>
        <p:txBody>
          <a:bodyPr/>
          <a:lstStyle/>
          <a:p>
            <a:r>
              <a:rPr lang="en-US" sz="2400" i="1" smtClean="0"/>
              <a:t>no</a:t>
            </a:r>
            <a:r>
              <a:rPr lang="en-US" sz="2400" smtClean="0"/>
              <a:t> always-on server</a:t>
            </a:r>
          </a:p>
          <a:p>
            <a:r>
              <a:rPr lang="en-US" sz="2400" smtClean="0"/>
              <a:t>arbitrary end systems directly communicate</a:t>
            </a:r>
          </a:p>
          <a:p>
            <a:r>
              <a:rPr lang="en-US" sz="2400" smtClean="0"/>
              <a:t>peers are intermittently connected and change IP addresses</a:t>
            </a:r>
          </a:p>
          <a:p>
            <a:pPr>
              <a:buFont typeface="ZapfDingbats" pitchFamily="82" charset="2"/>
              <a:buNone/>
            </a:pPr>
            <a:endParaRPr lang="en-US" sz="2400" smtClean="0"/>
          </a:p>
          <a:p>
            <a:endParaRPr lang="en-US" sz="2400" smtClean="0"/>
          </a:p>
          <a:p>
            <a:pPr>
              <a:buFont typeface="ZapfDingbats" pitchFamily="82" charset="2"/>
              <a:buNone/>
            </a:pPr>
            <a:r>
              <a:rPr lang="en-US" sz="2400" smtClean="0">
                <a:solidFill>
                  <a:srgbClr val="FF0000"/>
                </a:solidFill>
              </a:rPr>
              <a:t>Highly scalable but difficult to manage</a:t>
            </a:r>
          </a:p>
          <a:p>
            <a:endParaRPr lang="en-US" sz="2400" smtClean="0"/>
          </a:p>
        </p:txBody>
      </p:sp>
      <p:sp>
        <p:nvSpPr>
          <p:cNvPr id="3091" name="Freeform 691"/>
          <p:cNvSpPr>
            <a:spLocks/>
          </p:cNvSpPr>
          <p:nvPr/>
        </p:nvSpPr>
        <p:spPr bwMode="auto">
          <a:xfrm>
            <a:off x="6710363" y="3457575"/>
            <a:ext cx="1314450" cy="674688"/>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3092" name="Freeform 692"/>
          <p:cNvSpPr>
            <a:spLocks/>
          </p:cNvSpPr>
          <p:nvPr/>
        </p:nvSpPr>
        <p:spPr bwMode="auto">
          <a:xfrm>
            <a:off x="6729413" y="1931988"/>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3093" name="Freeform 693"/>
          <p:cNvSpPr>
            <a:spLocks/>
          </p:cNvSpPr>
          <p:nvPr/>
        </p:nvSpPr>
        <p:spPr bwMode="auto">
          <a:xfrm>
            <a:off x="4989513" y="1639888"/>
            <a:ext cx="1644650" cy="1071562"/>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3094" name="Group 694"/>
          <p:cNvGrpSpPr>
            <a:grpSpLocks/>
          </p:cNvGrpSpPr>
          <p:nvPr/>
        </p:nvGrpSpPr>
        <p:grpSpPr bwMode="auto">
          <a:xfrm>
            <a:off x="5076825" y="2974975"/>
            <a:ext cx="1458913" cy="933450"/>
            <a:chOff x="2889" y="1631"/>
            <a:chExt cx="980" cy="743"/>
          </a:xfrm>
        </p:grpSpPr>
        <p:sp>
          <p:nvSpPr>
            <p:cNvPr id="3418" name="Rectangle 695"/>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3419" name="AutoShape 696"/>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3095" name="Group 697"/>
          <p:cNvGrpSpPr>
            <a:grpSpLocks/>
          </p:cNvGrpSpPr>
          <p:nvPr/>
        </p:nvGrpSpPr>
        <p:grpSpPr bwMode="auto">
          <a:xfrm>
            <a:off x="5778500" y="1831975"/>
            <a:ext cx="336550" cy="531813"/>
            <a:chOff x="3796" y="1043"/>
            <a:chExt cx="865" cy="1237"/>
          </a:xfrm>
        </p:grpSpPr>
        <p:sp>
          <p:nvSpPr>
            <p:cNvPr id="3388" name="Line 698"/>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3389" name="Line 699"/>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3390" name="Line 700"/>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3391" name="Line 701"/>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3392" name="Line 702"/>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3393" name="Line 703"/>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3394" name="Line 704"/>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3395" name="Line 705"/>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3396" name="Line 706"/>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3397" name="Line 707"/>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3398" name="Line 708"/>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3399" name="Line 709"/>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3400" name="Line 710"/>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3401" name="Line 711"/>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3402" name="Line 712"/>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3403" name="Group 713"/>
            <p:cNvGrpSpPr>
              <a:grpSpLocks/>
            </p:cNvGrpSpPr>
            <p:nvPr/>
          </p:nvGrpSpPr>
          <p:grpSpPr bwMode="auto">
            <a:xfrm>
              <a:off x="4269" y="1415"/>
              <a:ext cx="392" cy="137"/>
              <a:chOff x="4227" y="1360"/>
              <a:chExt cx="863" cy="270"/>
            </a:xfrm>
          </p:grpSpPr>
          <p:sp>
            <p:nvSpPr>
              <p:cNvPr id="3414" name="Line 714"/>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3415" name="Line 715"/>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3416" name="Line 716"/>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3417" name="Line 717"/>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3404" name="Group 718"/>
            <p:cNvGrpSpPr>
              <a:grpSpLocks/>
            </p:cNvGrpSpPr>
            <p:nvPr/>
          </p:nvGrpSpPr>
          <p:grpSpPr bwMode="auto">
            <a:xfrm rot="5700496">
              <a:off x="4053" y="1170"/>
              <a:ext cx="392" cy="137"/>
              <a:chOff x="4227" y="1360"/>
              <a:chExt cx="863" cy="270"/>
            </a:xfrm>
          </p:grpSpPr>
          <p:sp>
            <p:nvSpPr>
              <p:cNvPr id="3410" name="Line 719"/>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3411" name="Line 720"/>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3412" name="Line 721"/>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3413" name="Line 722"/>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3405" name="Group 723"/>
            <p:cNvGrpSpPr>
              <a:grpSpLocks/>
            </p:cNvGrpSpPr>
            <p:nvPr/>
          </p:nvGrpSpPr>
          <p:grpSpPr bwMode="auto">
            <a:xfrm rot="10800000">
              <a:off x="3796" y="1402"/>
              <a:ext cx="392" cy="137"/>
              <a:chOff x="4227" y="1360"/>
              <a:chExt cx="863" cy="270"/>
            </a:xfrm>
          </p:grpSpPr>
          <p:sp>
            <p:nvSpPr>
              <p:cNvPr id="3406" name="Line 724"/>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3407" name="Line 725"/>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3408" name="Line 726"/>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3409" name="Line 727"/>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3096" name="Oval 728"/>
          <p:cNvSpPr>
            <a:spLocks noChangeArrowheads="1"/>
          </p:cNvSpPr>
          <p:nvPr/>
        </p:nvSpPr>
        <p:spPr bwMode="auto">
          <a:xfrm>
            <a:off x="6835775" y="3652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097" name="Line 729"/>
          <p:cNvSpPr>
            <a:spLocks noChangeShapeType="1"/>
          </p:cNvSpPr>
          <p:nvPr/>
        </p:nvSpPr>
        <p:spPr bwMode="auto">
          <a:xfrm>
            <a:off x="6835775" y="3644900"/>
            <a:ext cx="0" cy="58738"/>
          </a:xfrm>
          <a:prstGeom prst="line">
            <a:avLst/>
          </a:prstGeom>
          <a:noFill/>
          <a:ln w="12700">
            <a:solidFill>
              <a:schemeClr val="folHlink"/>
            </a:solidFill>
            <a:round/>
            <a:headEnd/>
            <a:tailEnd/>
          </a:ln>
        </p:spPr>
        <p:txBody>
          <a:bodyPr wrap="none" anchor="ctr"/>
          <a:lstStyle/>
          <a:p>
            <a:endParaRPr lang="en-US"/>
          </a:p>
        </p:txBody>
      </p:sp>
      <p:sp>
        <p:nvSpPr>
          <p:cNvPr id="3098" name="Line 730"/>
          <p:cNvSpPr>
            <a:spLocks noChangeShapeType="1"/>
          </p:cNvSpPr>
          <p:nvPr/>
        </p:nvSpPr>
        <p:spPr bwMode="auto">
          <a:xfrm>
            <a:off x="7194550" y="3644900"/>
            <a:ext cx="0" cy="58738"/>
          </a:xfrm>
          <a:prstGeom prst="line">
            <a:avLst/>
          </a:prstGeom>
          <a:noFill/>
          <a:ln w="12700">
            <a:solidFill>
              <a:schemeClr val="folHlink"/>
            </a:solidFill>
            <a:round/>
            <a:headEnd/>
            <a:tailEnd/>
          </a:ln>
        </p:spPr>
        <p:txBody>
          <a:bodyPr wrap="none" anchor="ctr"/>
          <a:lstStyle/>
          <a:p>
            <a:endParaRPr lang="en-US"/>
          </a:p>
        </p:txBody>
      </p:sp>
      <p:sp>
        <p:nvSpPr>
          <p:cNvPr id="3099" name="Rectangle 731"/>
          <p:cNvSpPr>
            <a:spLocks noChangeArrowheads="1"/>
          </p:cNvSpPr>
          <p:nvPr/>
        </p:nvSpPr>
        <p:spPr bwMode="auto">
          <a:xfrm>
            <a:off x="6835775" y="3644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00" name="Oval 732"/>
          <p:cNvSpPr>
            <a:spLocks noChangeArrowheads="1"/>
          </p:cNvSpPr>
          <p:nvPr/>
        </p:nvSpPr>
        <p:spPr bwMode="auto">
          <a:xfrm>
            <a:off x="6832600" y="3576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01" name="Group 733"/>
          <p:cNvGrpSpPr>
            <a:grpSpLocks/>
          </p:cNvGrpSpPr>
          <p:nvPr/>
        </p:nvGrpSpPr>
        <p:grpSpPr bwMode="auto">
          <a:xfrm>
            <a:off x="6918325" y="3600450"/>
            <a:ext cx="179388" cy="65088"/>
            <a:chOff x="2848" y="848"/>
            <a:chExt cx="140" cy="98"/>
          </a:xfrm>
        </p:grpSpPr>
        <p:sp>
          <p:nvSpPr>
            <p:cNvPr id="3385" name="Line 73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86" name="Line 73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87" name="Line 73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02" name="Group 737"/>
          <p:cNvGrpSpPr>
            <a:grpSpLocks/>
          </p:cNvGrpSpPr>
          <p:nvPr/>
        </p:nvGrpSpPr>
        <p:grpSpPr bwMode="auto">
          <a:xfrm flipV="1">
            <a:off x="6918325" y="3600450"/>
            <a:ext cx="179388" cy="65088"/>
            <a:chOff x="2848" y="848"/>
            <a:chExt cx="140" cy="98"/>
          </a:xfrm>
        </p:grpSpPr>
        <p:sp>
          <p:nvSpPr>
            <p:cNvPr id="3382" name="Line 7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83" name="Line 7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84" name="Line 7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03" name="Oval 741"/>
          <p:cNvSpPr>
            <a:spLocks noChangeArrowheads="1"/>
          </p:cNvSpPr>
          <p:nvPr/>
        </p:nvSpPr>
        <p:spPr bwMode="auto">
          <a:xfrm>
            <a:off x="7191375" y="39322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04" name="Line 742"/>
          <p:cNvSpPr>
            <a:spLocks noChangeShapeType="1"/>
          </p:cNvSpPr>
          <p:nvPr/>
        </p:nvSpPr>
        <p:spPr bwMode="auto">
          <a:xfrm>
            <a:off x="7191375" y="3924300"/>
            <a:ext cx="0" cy="58738"/>
          </a:xfrm>
          <a:prstGeom prst="line">
            <a:avLst/>
          </a:prstGeom>
          <a:noFill/>
          <a:ln w="12700">
            <a:solidFill>
              <a:schemeClr val="folHlink"/>
            </a:solidFill>
            <a:round/>
            <a:headEnd/>
            <a:tailEnd/>
          </a:ln>
        </p:spPr>
        <p:txBody>
          <a:bodyPr wrap="none" anchor="ctr"/>
          <a:lstStyle/>
          <a:p>
            <a:endParaRPr lang="en-US"/>
          </a:p>
        </p:txBody>
      </p:sp>
      <p:sp>
        <p:nvSpPr>
          <p:cNvPr id="3105" name="Line 743"/>
          <p:cNvSpPr>
            <a:spLocks noChangeShapeType="1"/>
          </p:cNvSpPr>
          <p:nvPr/>
        </p:nvSpPr>
        <p:spPr bwMode="auto">
          <a:xfrm>
            <a:off x="7550150" y="3924300"/>
            <a:ext cx="0" cy="58738"/>
          </a:xfrm>
          <a:prstGeom prst="line">
            <a:avLst/>
          </a:prstGeom>
          <a:noFill/>
          <a:ln w="12700">
            <a:solidFill>
              <a:schemeClr val="folHlink"/>
            </a:solidFill>
            <a:round/>
            <a:headEnd/>
            <a:tailEnd/>
          </a:ln>
        </p:spPr>
        <p:txBody>
          <a:bodyPr wrap="none" anchor="ctr"/>
          <a:lstStyle/>
          <a:p>
            <a:endParaRPr lang="en-US"/>
          </a:p>
        </p:txBody>
      </p:sp>
      <p:sp>
        <p:nvSpPr>
          <p:cNvPr id="3106" name="Rectangle 744"/>
          <p:cNvSpPr>
            <a:spLocks noChangeArrowheads="1"/>
          </p:cNvSpPr>
          <p:nvPr/>
        </p:nvSpPr>
        <p:spPr bwMode="auto">
          <a:xfrm>
            <a:off x="7191375" y="39243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07" name="Oval 745"/>
          <p:cNvSpPr>
            <a:spLocks noChangeArrowheads="1"/>
          </p:cNvSpPr>
          <p:nvPr/>
        </p:nvSpPr>
        <p:spPr bwMode="auto">
          <a:xfrm>
            <a:off x="7188200" y="38560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08" name="Group 746"/>
          <p:cNvGrpSpPr>
            <a:grpSpLocks/>
          </p:cNvGrpSpPr>
          <p:nvPr/>
        </p:nvGrpSpPr>
        <p:grpSpPr bwMode="auto">
          <a:xfrm>
            <a:off x="7273925" y="3879850"/>
            <a:ext cx="179388" cy="65088"/>
            <a:chOff x="2848" y="848"/>
            <a:chExt cx="140" cy="98"/>
          </a:xfrm>
        </p:grpSpPr>
        <p:sp>
          <p:nvSpPr>
            <p:cNvPr id="3379" name="Line 74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80" name="Line 74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81" name="Line 74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09" name="Group 750"/>
          <p:cNvGrpSpPr>
            <a:grpSpLocks/>
          </p:cNvGrpSpPr>
          <p:nvPr/>
        </p:nvGrpSpPr>
        <p:grpSpPr bwMode="auto">
          <a:xfrm flipV="1">
            <a:off x="7273925" y="3879850"/>
            <a:ext cx="179388" cy="65088"/>
            <a:chOff x="2848" y="848"/>
            <a:chExt cx="140" cy="98"/>
          </a:xfrm>
        </p:grpSpPr>
        <p:sp>
          <p:nvSpPr>
            <p:cNvPr id="3376" name="Line 75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77" name="Line 75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78" name="Line 75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10" name="Oval 754"/>
          <p:cNvSpPr>
            <a:spLocks noChangeArrowheads="1"/>
          </p:cNvSpPr>
          <p:nvPr/>
        </p:nvSpPr>
        <p:spPr bwMode="auto">
          <a:xfrm>
            <a:off x="7470775" y="36655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11" name="Line 755"/>
          <p:cNvSpPr>
            <a:spLocks noChangeShapeType="1"/>
          </p:cNvSpPr>
          <p:nvPr/>
        </p:nvSpPr>
        <p:spPr bwMode="auto">
          <a:xfrm>
            <a:off x="7470775" y="3657600"/>
            <a:ext cx="0" cy="58738"/>
          </a:xfrm>
          <a:prstGeom prst="line">
            <a:avLst/>
          </a:prstGeom>
          <a:noFill/>
          <a:ln w="12700">
            <a:solidFill>
              <a:schemeClr val="folHlink"/>
            </a:solidFill>
            <a:round/>
            <a:headEnd/>
            <a:tailEnd/>
          </a:ln>
        </p:spPr>
        <p:txBody>
          <a:bodyPr wrap="none" anchor="ctr"/>
          <a:lstStyle/>
          <a:p>
            <a:endParaRPr lang="en-US"/>
          </a:p>
        </p:txBody>
      </p:sp>
      <p:sp>
        <p:nvSpPr>
          <p:cNvPr id="3112" name="Line 756"/>
          <p:cNvSpPr>
            <a:spLocks noChangeShapeType="1"/>
          </p:cNvSpPr>
          <p:nvPr/>
        </p:nvSpPr>
        <p:spPr bwMode="auto">
          <a:xfrm>
            <a:off x="7829550" y="3657600"/>
            <a:ext cx="0" cy="58738"/>
          </a:xfrm>
          <a:prstGeom prst="line">
            <a:avLst/>
          </a:prstGeom>
          <a:noFill/>
          <a:ln w="12700">
            <a:solidFill>
              <a:schemeClr val="folHlink"/>
            </a:solidFill>
            <a:round/>
            <a:headEnd/>
            <a:tailEnd/>
          </a:ln>
        </p:spPr>
        <p:txBody>
          <a:bodyPr wrap="none" anchor="ctr"/>
          <a:lstStyle/>
          <a:p>
            <a:endParaRPr lang="en-US"/>
          </a:p>
        </p:txBody>
      </p:sp>
      <p:sp>
        <p:nvSpPr>
          <p:cNvPr id="3113" name="Rectangle 757"/>
          <p:cNvSpPr>
            <a:spLocks noChangeArrowheads="1"/>
          </p:cNvSpPr>
          <p:nvPr/>
        </p:nvSpPr>
        <p:spPr bwMode="auto">
          <a:xfrm>
            <a:off x="7470775" y="36576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14" name="Oval 758"/>
          <p:cNvSpPr>
            <a:spLocks noChangeArrowheads="1"/>
          </p:cNvSpPr>
          <p:nvPr/>
        </p:nvSpPr>
        <p:spPr bwMode="auto">
          <a:xfrm>
            <a:off x="7467600" y="35893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15" name="Group 759"/>
          <p:cNvGrpSpPr>
            <a:grpSpLocks/>
          </p:cNvGrpSpPr>
          <p:nvPr/>
        </p:nvGrpSpPr>
        <p:grpSpPr bwMode="auto">
          <a:xfrm>
            <a:off x="7553325" y="3613150"/>
            <a:ext cx="179388" cy="65088"/>
            <a:chOff x="2848" y="848"/>
            <a:chExt cx="140" cy="98"/>
          </a:xfrm>
        </p:grpSpPr>
        <p:sp>
          <p:nvSpPr>
            <p:cNvPr id="3373" name="Line 76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74" name="Line 76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75" name="Line 76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16" name="Group 763"/>
          <p:cNvGrpSpPr>
            <a:grpSpLocks/>
          </p:cNvGrpSpPr>
          <p:nvPr/>
        </p:nvGrpSpPr>
        <p:grpSpPr bwMode="auto">
          <a:xfrm flipV="1">
            <a:off x="7553325" y="3613150"/>
            <a:ext cx="179388" cy="65088"/>
            <a:chOff x="2848" y="848"/>
            <a:chExt cx="140" cy="98"/>
          </a:xfrm>
        </p:grpSpPr>
        <p:sp>
          <p:nvSpPr>
            <p:cNvPr id="3370" name="Line 76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71" name="Line 76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72" name="Line 76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17" name="Oval 767"/>
          <p:cNvSpPr>
            <a:spLocks noChangeArrowheads="1"/>
          </p:cNvSpPr>
          <p:nvPr/>
        </p:nvSpPr>
        <p:spPr bwMode="auto">
          <a:xfrm>
            <a:off x="6935788" y="2503488"/>
            <a:ext cx="347662"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18" name="Line 768"/>
          <p:cNvSpPr>
            <a:spLocks noChangeShapeType="1"/>
          </p:cNvSpPr>
          <p:nvPr/>
        </p:nvSpPr>
        <p:spPr bwMode="auto">
          <a:xfrm>
            <a:off x="6935788" y="2495550"/>
            <a:ext cx="0" cy="55563"/>
          </a:xfrm>
          <a:prstGeom prst="line">
            <a:avLst/>
          </a:prstGeom>
          <a:noFill/>
          <a:ln w="12700">
            <a:solidFill>
              <a:schemeClr val="folHlink"/>
            </a:solidFill>
            <a:round/>
            <a:headEnd/>
            <a:tailEnd/>
          </a:ln>
        </p:spPr>
        <p:txBody>
          <a:bodyPr wrap="none" anchor="ctr"/>
          <a:lstStyle/>
          <a:p>
            <a:endParaRPr lang="en-US"/>
          </a:p>
        </p:txBody>
      </p:sp>
      <p:sp>
        <p:nvSpPr>
          <p:cNvPr id="3119" name="Line 769"/>
          <p:cNvSpPr>
            <a:spLocks noChangeShapeType="1"/>
          </p:cNvSpPr>
          <p:nvPr/>
        </p:nvSpPr>
        <p:spPr bwMode="auto">
          <a:xfrm>
            <a:off x="7283450" y="2495550"/>
            <a:ext cx="0" cy="55563"/>
          </a:xfrm>
          <a:prstGeom prst="line">
            <a:avLst/>
          </a:prstGeom>
          <a:noFill/>
          <a:ln w="12700">
            <a:solidFill>
              <a:schemeClr val="folHlink"/>
            </a:solidFill>
            <a:round/>
            <a:headEnd/>
            <a:tailEnd/>
          </a:ln>
        </p:spPr>
        <p:txBody>
          <a:bodyPr wrap="none" anchor="ctr"/>
          <a:lstStyle/>
          <a:p>
            <a:endParaRPr lang="en-US"/>
          </a:p>
        </p:txBody>
      </p:sp>
      <p:sp>
        <p:nvSpPr>
          <p:cNvPr id="3120" name="Rectangle 770"/>
          <p:cNvSpPr>
            <a:spLocks noChangeArrowheads="1"/>
          </p:cNvSpPr>
          <p:nvPr/>
        </p:nvSpPr>
        <p:spPr bwMode="auto">
          <a:xfrm>
            <a:off x="6935788" y="2495550"/>
            <a:ext cx="344487"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21" name="Oval 771"/>
          <p:cNvSpPr>
            <a:spLocks noChangeArrowheads="1"/>
          </p:cNvSpPr>
          <p:nvPr/>
        </p:nvSpPr>
        <p:spPr bwMode="auto">
          <a:xfrm>
            <a:off x="6932613" y="2432050"/>
            <a:ext cx="347662"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22" name="Group 772"/>
          <p:cNvGrpSpPr>
            <a:grpSpLocks/>
          </p:cNvGrpSpPr>
          <p:nvPr/>
        </p:nvGrpSpPr>
        <p:grpSpPr bwMode="auto">
          <a:xfrm>
            <a:off x="7016750" y="2454275"/>
            <a:ext cx="171450" cy="61913"/>
            <a:chOff x="2848" y="848"/>
            <a:chExt cx="140" cy="98"/>
          </a:xfrm>
        </p:grpSpPr>
        <p:sp>
          <p:nvSpPr>
            <p:cNvPr id="3367" name="Line 77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68" name="Line 77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9" name="Line 77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23" name="Group 776"/>
          <p:cNvGrpSpPr>
            <a:grpSpLocks/>
          </p:cNvGrpSpPr>
          <p:nvPr/>
        </p:nvGrpSpPr>
        <p:grpSpPr bwMode="auto">
          <a:xfrm flipV="1">
            <a:off x="7016750" y="2454275"/>
            <a:ext cx="171450" cy="60325"/>
            <a:chOff x="2848" y="848"/>
            <a:chExt cx="140" cy="98"/>
          </a:xfrm>
        </p:grpSpPr>
        <p:sp>
          <p:nvSpPr>
            <p:cNvPr id="3364" name="Line 77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65" name="Line 77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6" name="Line 77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24" name="Oval 780"/>
          <p:cNvSpPr>
            <a:spLocks noChangeArrowheads="1"/>
          </p:cNvSpPr>
          <p:nvPr/>
        </p:nvSpPr>
        <p:spPr bwMode="auto">
          <a:xfrm>
            <a:off x="6934200" y="2763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25" name="Line 781"/>
          <p:cNvSpPr>
            <a:spLocks noChangeShapeType="1"/>
          </p:cNvSpPr>
          <p:nvPr/>
        </p:nvSpPr>
        <p:spPr bwMode="auto">
          <a:xfrm>
            <a:off x="6934200" y="2755900"/>
            <a:ext cx="0" cy="58738"/>
          </a:xfrm>
          <a:prstGeom prst="line">
            <a:avLst/>
          </a:prstGeom>
          <a:noFill/>
          <a:ln w="12700">
            <a:solidFill>
              <a:schemeClr val="folHlink"/>
            </a:solidFill>
            <a:round/>
            <a:headEnd/>
            <a:tailEnd/>
          </a:ln>
        </p:spPr>
        <p:txBody>
          <a:bodyPr wrap="none" anchor="ctr"/>
          <a:lstStyle/>
          <a:p>
            <a:endParaRPr lang="en-US"/>
          </a:p>
        </p:txBody>
      </p:sp>
      <p:sp>
        <p:nvSpPr>
          <p:cNvPr id="3126" name="Line 782"/>
          <p:cNvSpPr>
            <a:spLocks noChangeShapeType="1"/>
          </p:cNvSpPr>
          <p:nvPr/>
        </p:nvSpPr>
        <p:spPr bwMode="auto">
          <a:xfrm>
            <a:off x="7292975" y="2755900"/>
            <a:ext cx="0" cy="58738"/>
          </a:xfrm>
          <a:prstGeom prst="line">
            <a:avLst/>
          </a:prstGeom>
          <a:noFill/>
          <a:ln w="12700">
            <a:solidFill>
              <a:schemeClr val="folHlink"/>
            </a:solidFill>
            <a:round/>
            <a:headEnd/>
            <a:tailEnd/>
          </a:ln>
        </p:spPr>
        <p:txBody>
          <a:bodyPr wrap="none" anchor="ctr"/>
          <a:lstStyle/>
          <a:p>
            <a:endParaRPr lang="en-US"/>
          </a:p>
        </p:txBody>
      </p:sp>
      <p:sp>
        <p:nvSpPr>
          <p:cNvPr id="3127" name="Rectangle 783"/>
          <p:cNvSpPr>
            <a:spLocks noChangeArrowheads="1"/>
          </p:cNvSpPr>
          <p:nvPr/>
        </p:nvSpPr>
        <p:spPr bwMode="auto">
          <a:xfrm>
            <a:off x="6934200" y="2755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28" name="Oval 784"/>
          <p:cNvSpPr>
            <a:spLocks noChangeArrowheads="1"/>
          </p:cNvSpPr>
          <p:nvPr/>
        </p:nvSpPr>
        <p:spPr bwMode="auto">
          <a:xfrm>
            <a:off x="6931025" y="2687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29" name="Group 785"/>
          <p:cNvGrpSpPr>
            <a:grpSpLocks/>
          </p:cNvGrpSpPr>
          <p:nvPr/>
        </p:nvGrpSpPr>
        <p:grpSpPr bwMode="auto">
          <a:xfrm>
            <a:off x="7016750" y="2711450"/>
            <a:ext cx="179388" cy="65088"/>
            <a:chOff x="2848" y="848"/>
            <a:chExt cx="140" cy="98"/>
          </a:xfrm>
        </p:grpSpPr>
        <p:sp>
          <p:nvSpPr>
            <p:cNvPr id="3361" name="Line 78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62" name="Line 78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3" name="Line 78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30" name="Group 789"/>
          <p:cNvGrpSpPr>
            <a:grpSpLocks/>
          </p:cNvGrpSpPr>
          <p:nvPr/>
        </p:nvGrpSpPr>
        <p:grpSpPr bwMode="auto">
          <a:xfrm flipV="1">
            <a:off x="7016750" y="2711450"/>
            <a:ext cx="179388" cy="65088"/>
            <a:chOff x="2848" y="848"/>
            <a:chExt cx="140" cy="98"/>
          </a:xfrm>
        </p:grpSpPr>
        <p:sp>
          <p:nvSpPr>
            <p:cNvPr id="3358" name="Line 79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9" name="Line 79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60" name="Line 79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31" name="Oval 793"/>
          <p:cNvSpPr>
            <a:spLocks noChangeArrowheads="1"/>
          </p:cNvSpPr>
          <p:nvPr/>
        </p:nvSpPr>
        <p:spPr bwMode="auto">
          <a:xfrm>
            <a:off x="7410450" y="2405063"/>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32" name="Line 794"/>
          <p:cNvSpPr>
            <a:spLocks noChangeShapeType="1"/>
          </p:cNvSpPr>
          <p:nvPr/>
        </p:nvSpPr>
        <p:spPr bwMode="auto">
          <a:xfrm>
            <a:off x="7410450" y="2398713"/>
            <a:ext cx="0" cy="52387"/>
          </a:xfrm>
          <a:prstGeom prst="line">
            <a:avLst/>
          </a:prstGeom>
          <a:noFill/>
          <a:ln w="12700">
            <a:solidFill>
              <a:schemeClr val="folHlink"/>
            </a:solidFill>
            <a:round/>
            <a:headEnd/>
            <a:tailEnd/>
          </a:ln>
        </p:spPr>
        <p:txBody>
          <a:bodyPr wrap="none" anchor="ctr"/>
          <a:lstStyle/>
          <a:p>
            <a:endParaRPr lang="en-US"/>
          </a:p>
        </p:txBody>
      </p:sp>
      <p:sp>
        <p:nvSpPr>
          <p:cNvPr id="3133" name="Line 795"/>
          <p:cNvSpPr>
            <a:spLocks noChangeShapeType="1"/>
          </p:cNvSpPr>
          <p:nvPr/>
        </p:nvSpPr>
        <p:spPr bwMode="auto">
          <a:xfrm>
            <a:off x="7740650" y="2398713"/>
            <a:ext cx="0" cy="52387"/>
          </a:xfrm>
          <a:prstGeom prst="line">
            <a:avLst/>
          </a:prstGeom>
          <a:noFill/>
          <a:ln w="12700">
            <a:solidFill>
              <a:schemeClr val="folHlink"/>
            </a:solidFill>
            <a:round/>
            <a:headEnd/>
            <a:tailEnd/>
          </a:ln>
        </p:spPr>
        <p:txBody>
          <a:bodyPr wrap="none" anchor="ctr"/>
          <a:lstStyle/>
          <a:p>
            <a:endParaRPr lang="en-US"/>
          </a:p>
        </p:txBody>
      </p:sp>
      <p:sp>
        <p:nvSpPr>
          <p:cNvPr id="3134" name="Rectangle 796"/>
          <p:cNvSpPr>
            <a:spLocks noChangeArrowheads="1"/>
          </p:cNvSpPr>
          <p:nvPr/>
        </p:nvSpPr>
        <p:spPr bwMode="auto">
          <a:xfrm>
            <a:off x="7410450" y="2398713"/>
            <a:ext cx="327025" cy="5238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3135" name="Oval 797"/>
          <p:cNvSpPr>
            <a:spLocks noChangeArrowheads="1"/>
          </p:cNvSpPr>
          <p:nvPr/>
        </p:nvSpPr>
        <p:spPr bwMode="auto">
          <a:xfrm>
            <a:off x="7407275" y="2336800"/>
            <a:ext cx="330200" cy="100013"/>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36" name="Group 798"/>
          <p:cNvGrpSpPr>
            <a:grpSpLocks/>
          </p:cNvGrpSpPr>
          <p:nvPr/>
        </p:nvGrpSpPr>
        <p:grpSpPr bwMode="auto">
          <a:xfrm>
            <a:off x="7486650" y="2359025"/>
            <a:ext cx="163513" cy="57150"/>
            <a:chOff x="2848" y="848"/>
            <a:chExt cx="140" cy="98"/>
          </a:xfrm>
        </p:grpSpPr>
        <p:sp>
          <p:nvSpPr>
            <p:cNvPr id="3355" name="Line 79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6" name="Line 80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57" name="Line 80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37" name="Group 802"/>
          <p:cNvGrpSpPr>
            <a:grpSpLocks/>
          </p:cNvGrpSpPr>
          <p:nvPr/>
        </p:nvGrpSpPr>
        <p:grpSpPr bwMode="auto">
          <a:xfrm flipV="1">
            <a:off x="7486650" y="2357438"/>
            <a:ext cx="163513" cy="58737"/>
            <a:chOff x="2848" y="848"/>
            <a:chExt cx="140" cy="98"/>
          </a:xfrm>
        </p:grpSpPr>
        <p:sp>
          <p:nvSpPr>
            <p:cNvPr id="3352" name="Line 80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3" name="Line 80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54" name="Line 80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38" name="Oval 806"/>
          <p:cNvSpPr>
            <a:spLocks noChangeArrowheads="1"/>
          </p:cNvSpPr>
          <p:nvPr/>
        </p:nvSpPr>
        <p:spPr bwMode="auto">
          <a:xfrm>
            <a:off x="7496175" y="2763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39" name="Line 807"/>
          <p:cNvSpPr>
            <a:spLocks noChangeShapeType="1"/>
          </p:cNvSpPr>
          <p:nvPr/>
        </p:nvSpPr>
        <p:spPr bwMode="auto">
          <a:xfrm>
            <a:off x="7496175" y="2755900"/>
            <a:ext cx="0" cy="58738"/>
          </a:xfrm>
          <a:prstGeom prst="line">
            <a:avLst/>
          </a:prstGeom>
          <a:noFill/>
          <a:ln w="12700">
            <a:solidFill>
              <a:schemeClr val="folHlink"/>
            </a:solidFill>
            <a:round/>
            <a:headEnd/>
            <a:tailEnd/>
          </a:ln>
        </p:spPr>
        <p:txBody>
          <a:bodyPr wrap="none" anchor="ctr"/>
          <a:lstStyle/>
          <a:p>
            <a:endParaRPr lang="en-US"/>
          </a:p>
        </p:txBody>
      </p:sp>
      <p:sp>
        <p:nvSpPr>
          <p:cNvPr id="3140" name="Line 808"/>
          <p:cNvSpPr>
            <a:spLocks noChangeShapeType="1"/>
          </p:cNvSpPr>
          <p:nvPr/>
        </p:nvSpPr>
        <p:spPr bwMode="auto">
          <a:xfrm>
            <a:off x="7854950" y="2755900"/>
            <a:ext cx="0" cy="58738"/>
          </a:xfrm>
          <a:prstGeom prst="line">
            <a:avLst/>
          </a:prstGeom>
          <a:noFill/>
          <a:ln w="12700">
            <a:solidFill>
              <a:schemeClr val="folHlink"/>
            </a:solidFill>
            <a:round/>
            <a:headEnd/>
            <a:tailEnd/>
          </a:ln>
        </p:spPr>
        <p:txBody>
          <a:bodyPr wrap="none" anchor="ctr"/>
          <a:lstStyle/>
          <a:p>
            <a:endParaRPr lang="en-US"/>
          </a:p>
        </p:txBody>
      </p:sp>
      <p:sp>
        <p:nvSpPr>
          <p:cNvPr id="3141" name="Rectangle 809"/>
          <p:cNvSpPr>
            <a:spLocks noChangeArrowheads="1"/>
          </p:cNvSpPr>
          <p:nvPr/>
        </p:nvSpPr>
        <p:spPr bwMode="auto">
          <a:xfrm>
            <a:off x="7496175" y="2755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42" name="Oval 810"/>
          <p:cNvSpPr>
            <a:spLocks noChangeArrowheads="1"/>
          </p:cNvSpPr>
          <p:nvPr/>
        </p:nvSpPr>
        <p:spPr bwMode="auto">
          <a:xfrm>
            <a:off x="7493000" y="2687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43" name="Group 811"/>
          <p:cNvGrpSpPr>
            <a:grpSpLocks/>
          </p:cNvGrpSpPr>
          <p:nvPr/>
        </p:nvGrpSpPr>
        <p:grpSpPr bwMode="auto">
          <a:xfrm>
            <a:off x="7578725" y="2711450"/>
            <a:ext cx="179388" cy="65088"/>
            <a:chOff x="2848" y="848"/>
            <a:chExt cx="140" cy="98"/>
          </a:xfrm>
        </p:grpSpPr>
        <p:sp>
          <p:nvSpPr>
            <p:cNvPr id="3349" name="Line 81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50" name="Line 81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51" name="Line 81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44" name="Group 815"/>
          <p:cNvGrpSpPr>
            <a:grpSpLocks/>
          </p:cNvGrpSpPr>
          <p:nvPr/>
        </p:nvGrpSpPr>
        <p:grpSpPr bwMode="auto">
          <a:xfrm flipV="1">
            <a:off x="7578725" y="2711450"/>
            <a:ext cx="179388" cy="65088"/>
            <a:chOff x="2848" y="848"/>
            <a:chExt cx="140" cy="98"/>
          </a:xfrm>
        </p:grpSpPr>
        <p:sp>
          <p:nvSpPr>
            <p:cNvPr id="3346" name="Line 81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47" name="Line 81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48" name="Line 81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45" name="Oval 819"/>
          <p:cNvSpPr>
            <a:spLocks noChangeArrowheads="1"/>
          </p:cNvSpPr>
          <p:nvPr/>
        </p:nvSpPr>
        <p:spPr bwMode="auto">
          <a:xfrm>
            <a:off x="6086475" y="249872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46" name="Line 820"/>
          <p:cNvSpPr>
            <a:spLocks noChangeShapeType="1"/>
          </p:cNvSpPr>
          <p:nvPr/>
        </p:nvSpPr>
        <p:spPr bwMode="auto">
          <a:xfrm>
            <a:off x="6086475" y="2490788"/>
            <a:ext cx="0" cy="53975"/>
          </a:xfrm>
          <a:prstGeom prst="line">
            <a:avLst/>
          </a:prstGeom>
          <a:noFill/>
          <a:ln w="12700">
            <a:solidFill>
              <a:schemeClr val="folHlink"/>
            </a:solidFill>
            <a:round/>
            <a:headEnd/>
            <a:tailEnd/>
          </a:ln>
        </p:spPr>
        <p:txBody>
          <a:bodyPr wrap="none" anchor="ctr"/>
          <a:lstStyle/>
          <a:p>
            <a:endParaRPr lang="en-US"/>
          </a:p>
        </p:txBody>
      </p:sp>
      <p:sp>
        <p:nvSpPr>
          <p:cNvPr id="3147" name="Line 821"/>
          <p:cNvSpPr>
            <a:spLocks noChangeShapeType="1"/>
          </p:cNvSpPr>
          <p:nvPr/>
        </p:nvSpPr>
        <p:spPr bwMode="auto">
          <a:xfrm>
            <a:off x="6432550" y="2490788"/>
            <a:ext cx="0" cy="53975"/>
          </a:xfrm>
          <a:prstGeom prst="line">
            <a:avLst/>
          </a:prstGeom>
          <a:noFill/>
          <a:ln w="12700">
            <a:solidFill>
              <a:schemeClr val="folHlink"/>
            </a:solidFill>
            <a:round/>
            <a:headEnd/>
            <a:tailEnd/>
          </a:ln>
        </p:spPr>
        <p:txBody>
          <a:bodyPr wrap="none" anchor="ctr"/>
          <a:lstStyle/>
          <a:p>
            <a:endParaRPr lang="en-US"/>
          </a:p>
        </p:txBody>
      </p:sp>
      <p:sp>
        <p:nvSpPr>
          <p:cNvPr id="3148" name="Rectangle 822"/>
          <p:cNvSpPr>
            <a:spLocks noChangeArrowheads="1"/>
          </p:cNvSpPr>
          <p:nvPr/>
        </p:nvSpPr>
        <p:spPr bwMode="auto">
          <a:xfrm>
            <a:off x="6086475" y="249078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49" name="Oval 823"/>
          <p:cNvSpPr>
            <a:spLocks noChangeArrowheads="1"/>
          </p:cNvSpPr>
          <p:nvPr/>
        </p:nvSpPr>
        <p:spPr bwMode="auto">
          <a:xfrm>
            <a:off x="6083300" y="242728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50" name="Group 824"/>
          <p:cNvGrpSpPr>
            <a:grpSpLocks/>
          </p:cNvGrpSpPr>
          <p:nvPr/>
        </p:nvGrpSpPr>
        <p:grpSpPr bwMode="auto">
          <a:xfrm>
            <a:off x="6167438" y="2449513"/>
            <a:ext cx="171450" cy="60325"/>
            <a:chOff x="2848" y="848"/>
            <a:chExt cx="140" cy="98"/>
          </a:xfrm>
        </p:grpSpPr>
        <p:sp>
          <p:nvSpPr>
            <p:cNvPr id="3343" name="Line 82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44" name="Line 82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45" name="Line 82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51" name="Group 828"/>
          <p:cNvGrpSpPr>
            <a:grpSpLocks/>
          </p:cNvGrpSpPr>
          <p:nvPr/>
        </p:nvGrpSpPr>
        <p:grpSpPr bwMode="auto">
          <a:xfrm flipV="1">
            <a:off x="6167438" y="2449513"/>
            <a:ext cx="171450" cy="58737"/>
            <a:chOff x="2848" y="848"/>
            <a:chExt cx="140" cy="98"/>
          </a:xfrm>
        </p:grpSpPr>
        <p:sp>
          <p:nvSpPr>
            <p:cNvPr id="3340" name="Line 82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41" name="Line 83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42" name="Line 83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52" name="Oval 832"/>
          <p:cNvSpPr>
            <a:spLocks noChangeArrowheads="1"/>
          </p:cNvSpPr>
          <p:nvPr/>
        </p:nvSpPr>
        <p:spPr bwMode="auto">
          <a:xfrm>
            <a:off x="5780088" y="364807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153" name="Line 833"/>
          <p:cNvSpPr>
            <a:spLocks noChangeShapeType="1"/>
          </p:cNvSpPr>
          <p:nvPr/>
        </p:nvSpPr>
        <p:spPr bwMode="auto">
          <a:xfrm>
            <a:off x="5780088" y="3640138"/>
            <a:ext cx="0" cy="53975"/>
          </a:xfrm>
          <a:prstGeom prst="line">
            <a:avLst/>
          </a:prstGeom>
          <a:noFill/>
          <a:ln w="12700">
            <a:solidFill>
              <a:schemeClr val="folHlink"/>
            </a:solidFill>
            <a:round/>
            <a:headEnd/>
            <a:tailEnd/>
          </a:ln>
        </p:spPr>
        <p:txBody>
          <a:bodyPr wrap="none" anchor="ctr"/>
          <a:lstStyle/>
          <a:p>
            <a:endParaRPr lang="en-US"/>
          </a:p>
        </p:txBody>
      </p:sp>
      <p:sp>
        <p:nvSpPr>
          <p:cNvPr id="3154" name="Line 834"/>
          <p:cNvSpPr>
            <a:spLocks noChangeShapeType="1"/>
          </p:cNvSpPr>
          <p:nvPr/>
        </p:nvSpPr>
        <p:spPr bwMode="auto">
          <a:xfrm>
            <a:off x="6126163" y="3640138"/>
            <a:ext cx="0" cy="53975"/>
          </a:xfrm>
          <a:prstGeom prst="line">
            <a:avLst/>
          </a:prstGeom>
          <a:noFill/>
          <a:ln w="12700">
            <a:solidFill>
              <a:schemeClr val="folHlink"/>
            </a:solidFill>
            <a:round/>
            <a:headEnd/>
            <a:tailEnd/>
          </a:ln>
        </p:spPr>
        <p:txBody>
          <a:bodyPr wrap="none" anchor="ctr"/>
          <a:lstStyle/>
          <a:p>
            <a:endParaRPr lang="en-US"/>
          </a:p>
        </p:txBody>
      </p:sp>
      <p:sp>
        <p:nvSpPr>
          <p:cNvPr id="3155" name="Rectangle 835"/>
          <p:cNvSpPr>
            <a:spLocks noChangeArrowheads="1"/>
          </p:cNvSpPr>
          <p:nvPr/>
        </p:nvSpPr>
        <p:spPr bwMode="auto">
          <a:xfrm>
            <a:off x="5780088" y="364013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156" name="Oval 836"/>
          <p:cNvSpPr>
            <a:spLocks noChangeArrowheads="1"/>
          </p:cNvSpPr>
          <p:nvPr/>
        </p:nvSpPr>
        <p:spPr bwMode="auto">
          <a:xfrm>
            <a:off x="5776913" y="357663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157" name="Group 837"/>
          <p:cNvGrpSpPr>
            <a:grpSpLocks/>
          </p:cNvGrpSpPr>
          <p:nvPr/>
        </p:nvGrpSpPr>
        <p:grpSpPr bwMode="auto">
          <a:xfrm>
            <a:off x="5861050" y="3598863"/>
            <a:ext cx="171450" cy="60325"/>
            <a:chOff x="2848" y="848"/>
            <a:chExt cx="140" cy="98"/>
          </a:xfrm>
        </p:grpSpPr>
        <p:sp>
          <p:nvSpPr>
            <p:cNvPr id="3337" name="Line 8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38" name="Line 8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9" name="Line 8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158" name="Group 841"/>
          <p:cNvGrpSpPr>
            <a:grpSpLocks/>
          </p:cNvGrpSpPr>
          <p:nvPr/>
        </p:nvGrpSpPr>
        <p:grpSpPr bwMode="auto">
          <a:xfrm flipV="1">
            <a:off x="5861050" y="3598863"/>
            <a:ext cx="171450" cy="58737"/>
            <a:chOff x="2848" y="848"/>
            <a:chExt cx="140" cy="98"/>
          </a:xfrm>
        </p:grpSpPr>
        <p:sp>
          <p:nvSpPr>
            <p:cNvPr id="3334" name="Line 84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35" name="Line 84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6" name="Line 84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3159" name="Line 845"/>
          <p:cNvSpPr>
            <a:spLocks noChangeShapeType="1"/>
          </p:cNvSpPr>
          <p:nvPr/>
        </p:nvSpPr>
        <p:spPr bwMode="auto">
          <a:xfrm flipV="1">
            <a:off x="6978650" y="4005263"/>
            <a:ext cx="227013" cy="436562"/>
          </a:xfrm>
          <a:prstGeom prst="line">
            <a:avLst/>
          </a:prstGeom>
          <a:noFill/>
          <a:ln w="9525">
            <a:solidFill>
              <a:schemeClr val="bg2"/>
            </a:solidFill>
            <a:round/>
            <a:headEnd/>
            <a:tailEnd/>
          </a:ln>
        </p:spPr>
        <p:txBody>
          <a:bodyPr/>
          <a:lstStyle/>
          <a:p>
            <a:endParaRPr lang="en-US"/>
          </a:p>
        </p:txBody>
      </p:sp>
      <p:sp>
        <p:nvSpPr>
          <p:cNvPr id="3160" name="Line 846"/>
          <p:cNvSpPr>
            <a:spLocks noChangeShapeType="1"/>
          </p:cNvSpPr>
          <p:nvPr/>
        </p:nvSpPr>
        <p:spPr bwMode="auto">
          <a:xfrm>
            <a:off x="7102475" y="3743325"/>
            <a:ext cx="163513" cy="120650"/>
          </a:xfrm>
          <a:prstGeom prst="line">
            <a:avLst/>
          </a:prstGeom>
          <a:noFill/>
          <a:ln w="9525">
            <a:solidFill>
              <a:schemeClr val="bg2"/>
            </a:solidFill>
            <a:round/>
            <a:headEnd/>
            <a:tailEnd/>
          </a:ln>
        </p:spPr>
        <p:txBody>
          <a:bodyPr/>
          <a:lstStyle/>
          <a:p>
            <a:endParaRPr lang="en-US"/>
          </a:p>
        </p:txBody>
      </p:sp>
      <p:sp>
        <p:nvSpPr>
          <p:cNvPr id="3161" name="Line 847"/>
          <p:cNvSpPr>
            <a:spLocks noChangeShapeType="1"/>
          </p:cNvSpPr>
          <p:nvPr/>
        </p:nvSpPr>
        <p:spPr bwMode="auto">
          <a:xfrm>
            <a:off x="7199313" y="3663950"/>
            <a:ext cx="279400" cy="0"/>
          </a:xfrm>
          <a:prstGeom prst="line">
            <a:avLst/>
          </a:prstGeom>
          <a:noFill/>
          <a:ln w="9525">
            <a:solidFill>
              <a:schemeClr val="bg2"/>
            </a:solidFill>
            <a:round/>
            <a:headEnd/>
            <a:tailEnd/>
          </a:ln>
        </p:spPr>
        <p:txBody>
          <a:bodyPr/>
          <a:lstStyle/>
          <a:p>
            <a:endParaRPr lang="en-US"/>
          </a:p>
        </p:txBody>
      </p:sp>
      <p:sp>
        <p:nvSpPr>
          <p:cNvPr id="3162" name="Line 848"/>
          <p:cNvSpPr>
            <a:spLocks noChangeShapeType="1"/>
          </p:cNvSpPr>
          <p:nvPr/>
        </p:nvSpPr>
        <p:spPr bwMode="auto">
          <a:xfrm flipV="1">
            <a:off x="7435850" y="3749675"/>
            <a:ext cx="134938" cy="104775"/>
          </a:xfrm>
          <a:prstGeom prst="line">
            <a:avLst/>
          </a:prstGeom>
          <a:noFill/>
          <a:ln w="9525">
            <a:solidFill>
              <a:schemeClr val="bg2"/>
            </a:solidFill>
            <a:round/>
            <a:headEnd/>
            <a:tailEnd/>
          </a:ln>
        </p:spPr>
        <p:txBody>
          <a:bodyPr/>
          <a:lstStyle/>
          <a:p>
            <a:endParaRPr lang="en-US"/>
          </a:p>
        </p:txBody>
      </p:sp>
      <p:sp>
        <p:nvSpPr>
          <p:cNvPr id="3163" name="Line 849"/>
          <p:cNvSpPr>
            <a:spLocks noChangeShapeType="1"/>
          </p:cNvSpPr>
          <p:nvPr/>
        </p:nvSpPr>
        <p:spPr bwMode="auto">
          <a:xfrm>
            <a:off x="6134100" y="3670300"/>
            <a:ext cx="679450" cy="0"/>
          </a:xfrm>
          <a:prstGeom prst="line">
            <a:avLst/>
          </a:prstGeom>
          <a:noFill/>
          <a:ln w="9525">
            <a:solidFill>
              <a:schemeClr val="bg2"/>
            </a:solidFill>
            <a:round/>
            <a:headEnd/>
            <a:tailEnd/>
          </a:ln>
        </p:spPr>
        <p:txBody>
          <a:bodyPr/>
          <a:lstStyle/>
          <a:p>
            <a:endParaRPr lang="en-US"/>
          </a:p>
        </p:txBody>
      </p:sp>
      <p:sp>
        <p:nvSpPr>
          <p:cNvPr id="3164" name="Line 850"/>
          <p:cNvSpPr>
            <a:spLocks noChangeShapeType="1"/>
          </p:cNvSpPr>
          <p:nvPr/>
        </p:nvSpPr>
        <p:spPr bwMode="auto">
          <a:xfrm>
            <a:off x="6429375" y="2517775"/>
            <a:ext cx="509588" cy="3175"/>
          </a:xfrm>
          <a:prstGeom prst="line">
            <a:avLst/>
          </a:prstGeom>
          <a:noFill/>
          <a:ln w="9525">
            <a:solidFill>
              <a:schemeClr val="bg2"/>
            </a:solidFill>
            <a:round/>
            <a:headEnd/>
            <a:tailEnd/>
          </a:ln>
        </p:spPr>
        <p:txBody>
          <a:bodyPr/>
          <a:lstStyle/>
          <a:p>
            <a:endParaRPr lang="en-US"/>
          </a:p>
        </p:txBody>
      </p:sp>
      <p:sp>
        <p:nvSpPr>
          <p:cNvPr id="3165" name="Line 851"/>
          <p:cNvSpPr>
            <a:spLocks noChangeShapeType="1"/>
          </p:cNvSpPr>
          <p:nvPr/>
        </p:nvSpPr>
        <p:spPr bwMode="auto">
          <a:xfrm>
            <a:off x="5995988" y="2346325"/>
            <a:ext cx="152400" cy="82550"/>
          </a:xfrm>
          <a:prstGeom prst="line">
            <a:avLst/>
          </a:prstGeom>
          <a:noFill/>
          <a:ln w="9525">
            <a:solidFill>
              <a:schemeClr val="bg2"/>
            </a:solidFill>
            <a:round/>
            <a:headEnd/>
            <a:tailEnd/>
          </a:ln>
        </p:spPr>
        <p:txBody>
          <a:bodyPr/>
          <a:lstStyle/>
          <a:p>
            <a:endParaRPr lang="en-US"/>
          </a:p>
        </p:txBody>
      </p:sp>
      <p:sp>
        <p:nvSpPr>
          <p:cNvPr id="3166" name="Freeform 852"/>
          <p:cNvSpPr>
            <a:spLocks/>
          </p:cNvSpPr>
          <p:nvPr/>
        </p:nvSpPr>
        <p:spPr bwMode="auto">
          <a:xfrm>
            <a:off x="5316538" y="4352925"/>
            <a:ext cx="2979737" cy="1455738"/>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3167" name="Line 853"/>
          <p:cNvSpPr>
            <a:spLocks noChangeShapeType="1"/>
          </p:cNvSpPr>
          <p:nvPr/>
        </p:nvSpPr>
        <p:spPr bwMode="auto">
          <a:xfrm rot="-5400000">
            <a:off x="7551737" y="5089526"/>
            <a:ext cx="523875" cy="139700"/>
          </a:xfrm>
          <a:prstGeom prst="line">
            <a:avLst/>
          </a:prstGeom>
          <a:noFill/>
          <a:ln w="12700">
            <a:solidFill>
              <a:schemeClr val="bg2"/>
            </a:solidFill>
            <a:round/>
            <a:headEnd/>
            <a:tailEnd/>
          </a:ln>
        </p:spPr>
        <p:txBody>
          <a:bodyPr wrap="none" anchor="ctr"/>
          <a:lstStyle/>
          <a:p>
            <a:endParaRPr lang="en-US"/>
          </a:p>
        </p:txBody>
      </p:sp>
      <p:sp>
        <p:nvSpPr>
          <p:cNvPr id="3168" name="Line 854"/>
          <p:cNvSpPr>
            <a:spLocks noChangeShapeType="1"/>
          </p:cNvSpPr>
          <p:nvPr/>
        </p:nvSpPr>
        <p:spPr bwMode="auto">
          <a:xfrm rot="5400000" flipV="1">
            <a:off x="7697788" y="5370513"/>
            <a:ext cx="3175" cy="85725"/>
          </a:xfrm>
          <a:prstGeom prst="line">
            <a:avLst/>
          </a:prstGeom>
          <a:noFill/>
          <a:ln w="12700">
            <a:solidFill>
              <a:schemeClr val="bg2"/>
            </a:solidFill>
            <a:round/>
            <a:headEnd/>
            <a:tailEnd/>
          </a:ln>
        </p:spPr>
        <p:txBody>
          <a:bodyPr wrap="none" anchor="ctr"/>
          <a:lstStyle/>
          <a:p>
            <a:endParaRPr lang="en-US"/>
          </a:p>
        </p:txBody>
      </p:sp>
      <p:sp>
        <p:nvSpPr>
          <p:cNvPr id="3169" name="Line 855"/>
          <p:cNvSpPr>
            <a:spLocks noChangeShapeType="1"/>
          </p:cNvSpPr>
          <p:nvPr/>
        </p:nvSpPr>
        <p:spPr bwMode="auto">
          <a:xfrm rot="-5400000">
            <a:off x="7883525" y="5046663"/>
            <a:ext cx="0" cy="114300"/>
          </a:xfrm>
          <a:prstGeom prst="line">
            <a:avLst/>
          </a:prstGeom>
          <a:noFill/>
          <a:ln w="12700">
            <a:solidFill>
              <a:schemeClr val="bg2"/>
            </a:solidFill>
            <a:round/>
            <a:headEnd/>
            <a:tailEnd/>
          </a:ln>
        </p:spPr>
        <p:txBody>
          <a:bodyPr wrap="none" anchor="ctr"/>
          <a:lstStyle/>
          <a:p>
            <a:endParaRPr lang="en-US"/>
          </a:p>
        </p:txBody>
      </p:sp>
      <p:grpSp>
        <p:nvGrpSpPr>
          <p:cNvPr id="3170" name="Group 856"/>
          <p:cNvGrpSpPr>
            <a:grpSpLocks/>
          </p:cNvGrpSpPr>
          <p:nvPr/>
        </p:nvGrpSpPr>
        <p:grpSpPr bwMode="auto">
          <a:xfrm>
            <a:off x="7462838" y="4756150"/>
            <a:ext cx="501650" cy="234950"/>
            <a:chOff x="4701" y="2996"/>
            <a:chExt cx="316" cy="148"/>
          </a:xfrm>
        </p:grpSpPr>
        <p:sp>
          <p:nvSpPr>
            <p:cNvPr id="3321" name="Oval 857"/>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322" name="Line 858"/>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3323" name="Line 859"/>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3324" name="Rectangle 860"/>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325" name="Oval 861"/>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326" name="Group 862"/>
            <p:cNvGrpSpPr>
              <a:grpSpLocks/>
            </p:cNvGrpSpPr>
            <p:nvPr/>
          </p:nvGrpSpPr>
          <p:grpSpPr bwMode="auto">
            <a:xfrm>
              <a:off x="4776" y="3017"/>
              <a:ext cx="156" cy="56"/>
              <a:chOff x="2848" y="848"/>
              <a:chExt cx="140" cy="98"/>
            </a:xfrm>
          </p:grpSpPr>
          <p:sp>
            <p:nvSpPr>
              <p:cNvPr id="3331" name="Line 86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32" name="Line 86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3" name="Line 86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327" name="Group 866"/>
            <p:cNvGrpSpPr>
              <a:grpSpLocks/>
            </p:cNvGrpSpPr>
            <p:nvPr/>
          </p:nvGrpSpPr>
          <p:grpSpPr bwMode="auto">
            <a:xfrm flipV="1">
              <a:off x="4776" y="3016"/>
              <a:ext cx="156" cy="56"/>
              <a:chOff x="2848" y="848"/>
              <a:chExt cx="140" cy="98"/>
            </a:xfrm>
          </p:grpSpPr>
          <p:sp>
            <p:nvSpPr>
              <p:cNvPr id="3328" name="Line 86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329" name="Line 86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330" name="Line 86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3171" name="Group 870"/>
          <p:cNvGrpSpPr>
            <a:grpSpLocks/>
          </p:cNvGrpSpPr>
          <p:nvPr/>
        </p:nvGrpSpPr>
        <p:grpSpPr bwMode="auto">
          <a:xfrm>
            <a:off x="6646863" y="4479925"/>
            <a:ext cx="501650" cy="234950"/>
            <a:chOff x="3600" y="219"/>
            <a:chExt cx="360" cy="175"/>
          </a:xfrm>
        </p:grpSpPr>
        <p:sp>
          <p:nvSpPr>
            <p:cNvPr id="3308" name="Oval 871"/>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3309" name="Line 87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3310" name="Line 87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3311" name="Rectangle 874"/>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312" name="Oval 875"/>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3313" name="Group 876"/>
            <p:cNvGrpSpPr>
              <a:grpSpLocks/>
            </p:cNvGrpSpPr>
            <p:nvPr/>
          </p:nvGrpSpPr>
          <p:grpSpPr bwMode="auto">
            <a:xfrm>
              <a:off x="3686" y="244"/>
              <a:ext cx="177" cy="66"/>
              <a:chOff x="2848" y="848"/>
              <a:chExt cx="140" cy="98"/>
            </a:xfrm>
          </p:grpSpPr>
          <p:sp>
            <p:nvSpPr>
              <p:cNvPr id="3318" name="Line 87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19" name="Line 8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20" name="Line 8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314" name="Group 880"/>
            <p:cNvGrpSpPr>
              <a:grpSpLocks/>
            </p:cNvGrpSpPr>
            <p:nvPr/>
          </p:nvGrpSpPr>
          <p:grpSpPr bwMode="auto">
            <a:xfrm flipV="1">
              <a:off x="3686" y="243"/>
              <a:ext cx="177" cy="66"/>
              <a:chOff x="2848" y="848"/>
              <a:chExt cx="140" cy="98"/>
            </a:xfrm>
          </p:grpSpPr>
          <p:sp>
            <p:nvSpPr>
              <p:cNvPr id="3315" name="Line 88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16" name="Line 88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17" name="Line 88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3172" name="Group 884"/>
          <p:cNvGrpSpPr>
            <a:grpSpLocks/>
          </p:cNvGrpSpPr>
          <p:nvPr/>
        </p:nvGrpSpPr>
        <p:grpSpPr bwMode="auto">
          <a:xfrm>
            <a:off x="5981700" y="4784725"/>
            <a:ext cx="501650" cy="234950"/>
            <a:chOff x="3600" y="219"/>
            <a:chExt cx="360" cy="175"/>
          </a:xfrm>
        </p:grpSpPr>
        <p:sp>
          <p:nvSpPr>
            <p:cNvPr id="3295" name="Oval 885"/>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3296" name="Line 88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3297" name="Line 88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3298" name="Rectangle 888"/>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299" name="Oval 889"/>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3300" name="Group 890"/>
            <p:cNvGrpSpPr>
              <a:grpSpLocks/>
            </p:cNvGrpSpPr>
            <p:nvPr/>
          </p:nvGrpSpPr>
          <p:grpSpPr bwMode="auto">
            <a:xfrm>
              <a:off x="3686" y="244"/>
              <a:ext cx="177" cy="66"/>
              <a:chOff x="2848" y="848"/>
              <a:chExt cx="140" cy="98"/>
            </a:xfrm>
          </p:grpSpPr>
          <p:sp>
            <p:nvSpPr>
              <p:cNvPr id="3305" name="Line 89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06" name="Line 89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07" name="Line 89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3301" name="Group 894"/>
            <p:cNvGrpSpPr>
              <a:grpSpLocks/>
            </p:cNvGrpSpPr>
            <p:nvPr/>
          </p:nvGrpSpPr>
          <p:grpSpPr bwMode="auto">
            <a:xfrm flipV="1">
              <a:off x="3686" y="243"/>
              <a:ext cx="177" cy="66"/>
              <a:chOff x="2848" y="848"/>
              <a:chExt cx="140" cy="98"/>
            </a:xfrm>
          </p:grpSpPr>
          <p:sp>
            <p:nvSpPr>
              <p:cNvPr id="3302" name="Line 89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03" name="Line 89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04" name="Line 89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3173" name="Line 898"/>
          <p:cNvSpPr>
            <a:spLocks noChangeShapeType="1"/>
          </p:cNvSpPr>
          <p:nvPr/>
        </p:nvSpPr>
        <p:spPr bwMode="auto">
          <a:xfrm>
            <a:off x="7096125" y="4691063"/>
            <a:ext cx="358775" cy="120650"/>
          </a:xfrm>
          <a:prstGeom prst="line">
            <a:avLst/>
          </a:prstGeom>
          <a:noFill/>
          <a:ln w="9525">
            <a:solidFill>
              <a:schemeClr val="bg2"/>
            </a:solidFill>
            <a:round/>
            <a:headEnd/>
            <a:tailEnd/>
          </a:ln>
        </p:spPr>
        <p:txBody>
          <a:bodyPr/>
          <a:lstStyle/>
          <a:p>
            <a:endParaRPr lang="en-US"/>
          </a:p>
        </p:txBody>
      </p:sp>
      <p:sp>
        <p:nvSpPr>
          <p:cNvPr id="3174" name="Line 899"/>
          <p:cNvSpPr>
            <a:spLocks noChangeShapeType="1"/>
          </p:cNvSpPr>
          <p:nvPr/>
        </p:nvSpPr>
        <p:spPr bwMode="auto">
          <a:xfrm flipV="1">
            <a:off x="6443663" y="4703763"/>
            <a:ext cx="277812" cy="109537"/>
          </a:xfrm>
          <a:prstGeom prst="line">
            <a:avLst/>
          </a:prstGeom>
          <a:noFill/>
          <a:ln w="9525">
            <a:solidFill>
              <a:schemeClr val="bg2"/>
            </a:solidFill>
            <a:round/>
            <a:headEnd/>
            <a:tailEnd/>
          </a:ln>
        </p:spPr>
        <p:txBody>
          <a:bodyPr/>
          <a:lstStyle/>
          <a:p>
            <a:endParaRPr lang="en-US"/>
          </a:p>
        </p:txBody>
      </p:sp>
      <p:sp>
        <p:nvSpPr>
          <p:cNvPr id="3175" name="Line 900"/>
          <p:cNvSpPr>
            <a:spLocks noChangeShapeType="1"/>
          </p:cNvSpPr>
          <p:nvPr/>
        </p:nvSpPr>
        <p:spPr bwMode="auto">
          <a:xfrm flipV="1">
            <a:off x="6486525" y="4906963"/>
            <a:ext cx="971550" cy="0"/>
          </a:xfrm>
          <a:prstGeom prst="line">
            <a:avLst/>
          </a:prstGeom>
          <a:noFill/>
          <a:ln w="9525">
            <a:solidFill>
              <a:schemeClr val="bg2"/>
            </a:solidFill>
            <a:round/>
            <a:headEnd/>
            <a:tailEnd/>
          </a:ln>
        </p:spPr>
        <p:txBody>
          <a:bodyPr/>
          <a:lstStyle/>
          <a:p>
            <a:endParaRPr lang="en-US"/>
          </a:p>
        </p:txBody>
      </p:sp>
      <p:sp>
        <p:nvSpPr>
          <p:cNvPr id="3176" name="Line 901"/>
          <p:cNvSpPr>
            <a:spLocks noChangeShapeType="1"/>
          </p:cNvSpPr>
          <p:nvPr/>
        </p:nvSpPr>
        <p:spPr bwMode="auto">
          <a:xfrm flipH="1">
            <a:off x="5781675" y="4652963"/>
            <a:ext cx="254000" cy="469900"/>
          </a:xfrm>
          <a:prstGeom prst="line">
            <a:avLst/>
          </a:prstGeom>
          <a:noFill/>
          <a:ln w="9525">
            <a:solidFill>
              <a:schemeClr val="bg2"/>
            </a:solidFill>
            <a:round/>
            <a:headEnd/>
            <a:tailEnd/>
          </a:ln>
        </p:spPr>
        <p:txBody>
          <a:bodyPr/>
          <a:lstStyle/>
          <a:p>
            <a:endParaRPr lang="en-US"/>
          </a:p>
        </p:txBody>
      </p:sp>
      <p:sp>
        <p:nvSpPr>
          <p:cNvPr id="3177" name="Line 902"/>
          <p:cNvSpPr>
            <a:spLocks noChangeShapeType="1"/>
          </p:cNvSpPr>
          <p:nvPr/>
        </p:nvSpPr>
        <p:spPr bwMode="auto">
          <a:xfrm>
            <a:off x="5807075" y="4703763"/>
            <a:ext cx="196850" cy="0"/>
          </a:xfrm>
          <a:prstGeom prst="line">
            <a:avLst/>
          </a:prstGeom>
          <a:noFill/>
          <a:ln w="9525">
            <a:solidFill>
              <a:schemeClr val="bg2"/>
            </a:solidFill>
            <a:round/>
            <a:headEnd/>
            <a:tailEnd/>
          </a:ln>
        </p:spPr>
        <p:txBody>
          <a:bodyPr/>
          <a:lstStyle/>
          <a:p>
            <a:endParaRPr lang="en-US"/>
          </a:p>
        </p:txBody>
      </p:sp>
      <p:sp>
        <p:nvSpPr>
          <p:cNvPr id="3178" name="Line 903"/>
          <p:cNvSpPr>
            <a:spLocks noChangeShapeType="1"/>
          </p:cNvSpPr>
          <p:nvPr/>
        </p:nvSpPr>
        <p:spPr bwMode="auto">
          <a:xfrm>
            <a:off x="5667375" y="5040313"/>
            <a:ext cx="153988" cy="0"/>
          </a:xfrm>
          <a:prstGeom prst="line">
            <a:avLst/>
          </a:prstGeom>
          <a:noFill/>
          <a:ln w="9525">
            <a:solidFill>
              <a:schemeClr val="bg2"/>
            </a:solidFill>
            <a:round/>
            <a:headEnd/>
            <a:tailEnd/>
          </a:ln>
        </p:spPr>
        <p:txBody>
          <a:bodyPr/>
          <a:lstStyle/>
          <a:p>
            <a:endParaRPr lang="en-US"/>
          </a:p>
        </p:txBody>
      </p:sp>
      <p:sp>
        <p:nvSpPr>
          <p:cNvPr id="3179" name="Line 904"/>
          <p:cNvSpPr>
            <a:spLocks noChangeShapeType="1"/>
          </p:cNvSpPr>
          <p:nvPr/>
        </p:nvSpPr>
        <p:spPr bwMode="auto">
          <a:xfrm>
            <a:off x="5919788" y="5119688"/>
            <a:ext cx="490537" cy="0"/>
          </a:xfrm>
          <a:prstGeom prst="line">
            <a:avLst/>
          </a:prstGeom>
          <a:noFill/>
          <a:ln w="9525">
            <a:solidFill>
              <a:schemeClr val="bg2"/>
            </a:solidFill>
            <a:round/>
            <a:headEnd/>
            <a:tailEnd/>
          </a:ln>
        </p:spPr>
        <p:txBody>
          <a:bodyPr/>
          <a:lstStyle/>
          <a:p>
            <a:endParaRPr lang="en-US"/>
          </a:p>
        </p:txBody>
      </p:sp>
      <p:sp>
        <p:nvSpPr>
          <p:cNvPr id="3180" name="Line 905"/>
          <p:cNvSpPr>
            <a:spLocks noChangeShapeType="1"/>
          </p:cNvSpPr>
          <p:nvPr/>
        </p:nvSpPr>
        <p:spPr bwMode="auto">
          <a:xfrm flipH="1">
            <a:off x="6159500" y="5027613"/>
            <a:ext cx="53975" cy="85725"/>
          </a:xfrm>
          <a:prstGeom prst="line">
            <a:avLst/>
          </a:prstGeom>
          <a:noFill/>
          <a:ln w="9525">
            <a:solidFill>
              <a:schemeClr val="bg2"/>
            </a:solidFill>
            <a:round/>
            <a:headEnd/>
            <a:tailEnd/>
          </a:ln>
        </p:spPr>
        <p:txBody>
          <a:bodyPr/>
          <a:lstStyle/>
          <a:p>
            <a:endParaRPr lang="en-US"/>
          </a:p>
        </p:txBody>
      </p:sp>
      <p:sp>
        <p:nvSpPr>
          <p:cNvPr id="3181" name="Line 906"/>
          <p:cNvSpPr>
            <a:spLocks noChangeShapeType="1"/>
          </p:cNvSpPr>
          <p:nvPr/>
        </p:nvSpPr>
        <p:spPr bwMode="auto">
          <a:xfrm>
            <a:off x="5972175" y="5116513"/>
            <a:ext cx="1588" cy="82550"/>
          </a:xfrm>
          <a:prstGeom prst="line">
            <a:avLst/>
          </a:prstGeom>
          <a:noFill/>
          <a:ln w="9525">
            <a:solidFill>
              <a:schemeClr val="bg2"/>
            </a:solidFill>
            <a:round/>
            <a:headEnd/>
            <a:tailEnd/>
          </a:ln>
        </p:spPr>
        <p:txBody>
          <a:bodyPr/>
          <a:lstStyle/>
          <a:p>
            <a:endParaRPr lang="en-US"/>
          </a:p>
        </p:txBody>
      </p:sp>
      <p:sp>
        <p:nvSpPr>
          <p:cNvPr id="3182" name="Line 907"/>
          <p:cNvSpPr>
            <a:spLocks noChangeShapeType="1"/>
          </p:cNvSpPr>
          <p:nvPr/>
        </p:nvSpPr>
        <p:spPr bwMode="auto">
          <a:xfrm flipH="1" flipV="1">
            <a:off x="6369050" y="5124450"/>
            <a:ext cx="0" cy="76200"/>
          </a:xfrm>
          <a:prstGeom prst="line">
            <a:avLst/>
          </a:prstGeom>
          <a:noFill/>
          <a:ln w="9525">
            <a:solidFill>
              <a:schemeClr val="bg2"/>
            </a:solidFill>
            <a:round/>
            <a:headEnd/>
            <a:tailEnd/>
          </a:ln>
        </p:spPr>
        <p:txBody>
          <a:bodyPr/>
          <a:lstStyle/>
          <a:p>
            <a:endParaRPr lang="en-US"/>
          </a:p>
        </p:txBody>
      </p:sp>
      <p:sp>
        <p:nvSpPr>
          <p:cNvPr id="3183" name="Line 908"/>
          <p:cNvSpPr>
            <a:spLocks noChangeShapeType="1"/>
          </p:cNvSpPr>
          <p:nvPr/>
        </p:nvSpPr>
        <p:spPr bwMode="auto">
          <a:xfrm>
            <a:off x="6450013" y="4983163"/>
            <a:ext cx="503237" cy="269875"/>
          </a:xfrm>
          <a:prstGeom prst="line">
            <a:avLst/>
          </a:prstGeom>
          <a:noFill/>
          <a:ln w="9525">
            <a:solidFill>
              <a:schemeClr val="bg2"/>
            </a:solidFill>
            <a:round/>
            <a:headEnd/>
            <a:tailEnd/>
          </a:ln>
        </p:spPr>
        <p:txBody>
          <a:bodyPr/>
          <a:lstStyle/>
          <a:p>
            <a:endParaRPr lang="en-US"/>
          </a:p>
        </p:txBody>
      </p:sp>
      <p:sp>
        <p:nvSpPr>
          <p:cNvPr id="3184" name="Line 909"/>
          <p:cNvSpPr>
            <a:spLocks noChangeShapeType="1"/>
          </p:cNvSpPr>
          <p:nvPr/>
        </p:nvSpPr>
        <p:spPr bwMode="auto">
          <a:xfrm>
            <a:off x="5899150" y="4918075"/>
            <a:ext cx="80963" cy="0"/>
          </a:xfrm>
          <a:prstGeom prst="line">
            <a:avLst/>
          </a:prstGeom>
          <a:noFill/>
          <a:ln w="9525">
            <a:solidFill>
              <a:schemeClr val="bg2"/>
            </a:solidFill>
            <a:round/>
            <a:headEnd/>
            <a:tailEnd/>
          </a:ln>
        </p:spPr>
        <p:txBody>
          <a:bodyPr/>
          <a:lstStyle/>
          <a:p>
            <a:endParaRPr lang="en-US"/>
          </a:p>
        </p:txBody>
      </p:sp>
      <p:grpSp>
        <p:nvGrpSpPr>
          <p:cNvPr id="3185" name="Group 910"/>
          <p:cNvGrpSpPr>
            <a:grpSpLocks/>
          </p:cNvGrpSpPr>
          <p:nvPr/>
        </p:nvGrpSpPr>
        <p:grpSpPr bwMode="auto">
          <a:xfrm>
            <a:off x="5084763" y="1677988"/>
            <a:ext cx="3021012" cy="3981450"/>
            <a:chOff x="-1203" y="1352"/>
            <a:chExt cx="1903" cy="2508"/>
          </a:xfrm>
        </p:grpSpPr>
        <p:grpSp>
          <p:nvGrpSpPr>
            <p:cNvPr id="3268" name="Group 911"/>
            <p:cNvGrpSpPr>
              <a:grpSpLocks/>
            </p:cNvGrpSpPr>
            <p:nvPr/>
          </p:nvGrpSpPr>
          <p:grpSpPr bwMode="auto">
            <a:xfrm>
              <a:off x="-1203" y="1647"/>
              <a:ext cx="436" cy="114"/>
              <a:chOff x="3072" y="739"/>
              <a:chExt cx="652" cy="146"/>
            </a:xfrm>
          </p:grpSpPr>
          <p:pic>
            <p:nvPicPr>
              <p:cNvPr id="3292" name="Picture 912" descr="lgv_fqmg[1]"/>
              <p:cNvPicPr>
                <a:picLocks noChangeAspect="1" noChangeArrowheads="1"/>
              </p:cNvPicPr>
              <p:nvPr/>
            </p:nvPicPr>
            <p:blipFill>
              <a:blip r:embed="rId3" cstate="print"/>
              <a:srcRect/>
              <a:stretch>
                <a:fillRect/>
              </a:stretch>
            </p:blipFill>
            <p:spPr bwMode="auto">
              <a:xfrm flipH="1">
                <a:off x="3237" y="739"/>
                <a:ext cx="487" cy="146"/>
              </a:xfrm>
              <a:prstGeom prst="rect">
                <a:avLst/>
              </a:prstGeom>
              <a:noFill/>
              <a:ln w="9525">
                <a:noFill/>
                <a:miter lim="800000"/>
                <a:headEnd/>
                <a:tailEnd/>
              </a:ln>
            </p:spPr>
          </p:pic>
          <p:sp>
            <p:nvSpPr>
              <p:cNvPr id="3293" name="Line 913"/>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3294" name="Line 914"/>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3269" name="Picture 915" descr="imgyjavg[1]"/>
            <p:cNvPicPr>
              <a:picLocks noChangeAspect="1" noChangeArrowheads="1"/>
            </p:cNvPicPr>
            <p:nvPr/>
          </p:nvPicPr>
          <p:blipFill>
            <a:blip r:embed="rId4" cstate="print"/>
            <a:srcRect/>
            <a:stretch>
              <a:fillRect/>
            </a:stretch>
          </p:blipFill>
          <p:spPr bwMode="auto">
            <a:xfrm>
              <a:off x="-1027" y="1466"/>
              <a:ext cx="232" cy="168"/>
            </a:xfrm>
            <a:prstGeom prst="rect">
              <a:avLst/>
            </a:prstGeom>
            <a:noFill/>
            <a:ln w="9525">
              <a:noFill/>
              <a:miter lim="800000"/>
              <a:headEnd/>
              <a:tailEnd/>
            </a:ln>
          </p:spPr>
        </p:pic>
        <p:grpSp>
          <p:nvGrpSpPr>
            <p:cNvPr id="3270" name="Group 916"/>
            <p:cNvGrpSpPr>
              <a:grpSpLocks/>
            </p:cNvGrpSpPr>
            <p:nvPr/>
          </p:nvGrpSpPr>
          <p:grpSpPr bwMode="auto">
            <a:xfrm>
              <a:off x="-546" y="1352"/>
              <a:ext cx="256" cy="269"/>
              <a:chOff x="2870" y="1518"/>
              <a:chExt cx="292" cy="320"/>
            </a:xfrm>
          </p:grpSpPr>
          <p:graphicFrame>
            <p:nvGraphicFramePr>
              <p:cNvPr id="3085" name="Object 917"/>
              <p:cNvGraphicFramePr>
                <a:graphicFrameLocks noChangeAspect="1"/>
              </p:cNvGraphicFramePr>
              <p:nvPr/>
            </p:nvGraphicFramePr>
            <p:xfrm>
              <a:off x="2870" y="1518"/>
              <a:ext cx="272" cy="282"/>
            </p:xfrm>
            <a:graphic>
              <a:graphicData uri="http://schemas.openxmlformats.org/presentationml/2006/ole">
                <p:oleObj spid="_x0000_s3085" name="Clip" r:id="rId5" imgW="819000" imgH="847800" progId="">
                  <p:embed/>
                </p:oleObj>
              </a:graphicData>
            </a:graphic>
          </p:graphicFrame>
          <p:graphicFrame>
            <p:nvGraphicFramePr>
              <p:cNvPr id="3086" name="Object 918"/>
              <p:cNvGraphicFramePr>
                <a:graphicFrameLocks noChangeAspect="1"/>
              </p:cNvGraphicFramePr>
              <p:nvPr/>
            </p:nvGraphicFramePr>
            <p:xfrm>
              <a:off x="2913" y="1602"/>
              <a:ext cx="249" cy="236"/>
            </p:xfrm>
            <a:graphic>
              <a:graphicData uri="http://schemas.openxmlformats.org/presentationml/2006/ole">
                <p:oleObj spid="_x0000_s3086" name="Clip" r:id="rId6" imgW="1266840" imgH="1200240" progId="">
                  <p:embed/>
                </p:oleObj>
              </a:graphicData>
            </a:graphic>
          </p:graphicFrame>
        </p:grpSp>
        <p:grpSp>
          <p:nvGrpSpPr>
            <p:cNvPr id="3271" name="Group 919"/>
            <p:cNvGrpSpPr>
              <a:grpSpLocks/>
            </p:cNvGrpSpPr>
            <p:nvPr/>
          </p:nvGrpSpPr>
          <p:grpSpPr bwMode="auto">
            <a:xfrm>
              <a:off x="-1002" y="2262"/>
              <a:ext cx="209" cy="224"/>
              <a:chOff x="2870" y="1518"/>
              <a:chExt cx="292" cy="320"/>
            </a:xfrm>
          </p:grpSpPr>
          <p:graphicFrame>
            <p:nvGraphicFramePr>
              <p:cNvPr id="3083" name="Object 920"/>
              <p:cNvGraphicFramePr>
                <a:graphicFrameLocks noChangeAspect="1"/>
              </p:cNvGraphicFramePr>
              <p:nvPr/>
            </p:nvGraphicFramePr>
            <p:xfrm>
              <a:off x="2870" y="1518"/>
              <a:ext cx="272" cy="282"/>
            </p:xfrm>
            <a:graphic>
              <a:graphicData uri="http://schemas.openxmlformats.org/presentationml/2006/ole">
                <p:oleObj spid="_x0000_s3083" name="Clip" r:id="rId7" imgW="819000" imgH="847800" progId="">
                  <p:embed/>
                </p:oleObj>
              </a:graphicData>
            </a:graphic>
          </p:graphicFrame>
          <p:graphicFrame>
            <p:nvGraphicFramePr>
              <p:cNvPr id="3084" name="Object 921"/>
              <p:cNvGraphicFramePr>
                <a:graphicFrameLocks noChangeAspect="1"/>
              </p:cNvGraphicFramePr>
              <p:nvPr/>
            </p:nvGraphicFramePr>
            <p:xfrm>
              <a:off x="2913" y="1602"/>
              <a:ext cx="249" cy="236"/>
            </p:xfrm>
            <a:graphic>
              <a:graphicData uri="http://schemas.openxmlformats.org/presentationml/2006/ole">
                <p:oleObj spid="_x0000_s3084" name="Clip" r:id="rId8" imgW="1266840" imgH="1200240" progId="">
                  <p:embed/>
                </p:oleObj>
              </a:graphicData>
            </a:graphic>
          </p:graphicFrame>
        </p:grpSp>
        <p:graphicFrame>
          <p:nvGraphicFramePr>
            <p:cNvPr id="3074" name="Object 922"/>
            <p:cNvGraphicFramePr>
              <a:graphicFrameLocks noChangeAspect="1"/>
            </p:cNvGraphicFramePr>
            <p:nvPr/>
          </p:nvGraphicFramePr>
          <p:xfrm>
            <a:off x="-732" y="2289"/>
            <a:ext cx="207" cy="173"/>
          </p:xfrm>
          <a:graphic>
            <a:graphicData uri="http://schemas.openxmlformats.org/presentationml/2006/ole">
              <p:oleObj spid="_x0000_s3074" name="Clip" r:id="rId9" imgW="1305000" imgH="1085760" progId="">
                <p:embed/>
              </p:oleObj>
            </a:graphicData>
          </a:graphic>
        </p:graphicFrame>
        <p:grpSp>
          <p:nvGrpSpPr>
            <p:cNvPr id="3272" name="Group 923"/>
            <p:cNvGrpSpPr>
              <a:grpSpLocks/>
            </p:cNvGrpSpPr>
            <p:nvPr/>
          </p:nvGrpSpPr>
          <p:grpSpPr bwMode="auto">
            <a:xfrm>
              <a:off x="310" y="3575"/>
              <a:ext cx="125" cy="230"/>
              <a:chOff x="4180" y="783"/>
              <a:chExt cx="150" cy="307"/>
            </a:xfrm>
          </p:grpSpPr>
          <p:sp>
            <p:nvSpPr>
              <p:cNvPr id="3284" name="AutoShape 9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285" name="Rectangle 9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286" name="Rectangle 9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87" name="AutoShape 9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288" name="Line 9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289" name="Line 9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290" name="Rectangle 9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291" name="Rectangle 9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3075" name="Object 932"/>
            <p:cNvGraphicFramePr>
              <a:graphicFrameLocks noChangeAspect="1"/>
            </p:cNvGraphicFramePr>
            <p:nvPr/>
          </p:nvGraphicFramePr>
          <p:xfrm>
            <a:off x="-975" y="3384"/>
            <a:ext cx="216" cy="180"/>
          </p:xfrm>
          <a:graphic>
            <a:graphicData uri="http://schemas.openxmlformats.org/presentationml/2006/ole">
              <p:oleObj spid="_x0000_s3075" name="Clip" r:id="rId10" imgW="1305000" imgH="1085760" progId="">
                <p:embed/>
              </p:oleObj>
            </a:graphicData>
          </a:graphic>
        </p:graphicFrame>
        <p:graphicFrame>
          <p:nvGraphicFramePr>
            <p:cNvPr id="3076" name="Object 933"/>
            <p:cNvGraphicFramePr>
              <a:graphicFrameLocks noChangeAspect="1"/>
            </p:cNvGraphicFramePr>
            <p:nvPr/>
          </p:nvGraphicFramePr>
          <p:xfrm>
            <a:off x="-871" y="3184"/>
            <a:ext cx="216" cy="180"/>
          </p:xfrm>
          <a:graphic>
            <a:graphicData uri="http://schemas.openxmlformats.org/presentationml/2006/ole">
              <p:oleObj spid="_x0000_s3076" name="Clip" r:id="rId11" imgW="1305000" imgH="1085760" progId="">
                <p:embed/>
              </p:oleObj>
            </a:graphicData>
          </a:graphic>
        </p:graphicFrame>
        <p:graphicFrame>
          <p:nvGraphicFramePr>
            <p:cNvPr id="3077" name="Object 934"/>
            <p:cNvGraphicFramePr>
              <a:graphicFrameLocks noChangeAspect="1"/>
            </p:cNvGraphicFramePr>
            <p:nvPr/>
          </p:nvGraphicFramePr>
          <p:xfrm>
            <a:off x="-703" y="3544"/>
            <a:ext cx="216" cy="180"/>
          </p:xfrm>
          <a:graphic>
            <a:graphicData uri="http://schemas.openxmlformats.org/presentationml/2006/ole">
              <p:oleObj spid="_x0000_s3077" name="Clip" r:id="rId12" imgW="1305000" imgH="1085760" progId="">
                <p:embed/>
              </p:oleObj>
            </a:graphicData>
          </a:graphic>
        </p:graphicFrame>
        <p:graphicFrame>
          <p:nvGraphicFramePr>
            <p:cNvPr id="3078" name="Object 935"/>
            <p:cNvGraphicFramePr>
              <a:graphicFrameLocks noChangeAspect="1"/>
            </p:cNvGraphicFramePr>
            <p:nvPr/>
          </p:nvGraphicFramePr>
          <p:xfrm>
            <a:off x="-489" y="3546"/>
            <a:ext cx="216" cy="180"/>
          </p:xfrm>
          <a:graphic>
            <a:graphicData uri="http://schemas.openxmlformats.org/presentationml/2006/ole">
              <p:oleObj spid="_x0000_s3078" name="Clip" r:id="rId13" imgW="1305000" imgH="1085760" progId="">
                <p:embed/>
              </p:oleObj>
            </a:graphicData>
          </a:graphic>
        </p:graphicFrame>
        <p:grpSp>
          <p:nvGrpSpPr>
            <p:cNvPr id="3273" name="Group 936"/>
            <p:cNvGrpSpPr>
              <a:grpSpLocks/>
            </p:cNvGrpSpPr>
            <p:nvPr/>
          </p:nvGrpSpPr>
          <p:grpSpPr bwMode="auto">
            <a:xfrm>
              <a:off x="83" y="3625"/>
              <a:ext cx="172" cy="215"/>
              <a:chOff x="2870" y="1518"/>
              <a:chExt cx="292" cy="320"/>
            </a:xfrm>
          </p:grpSpPr>
          <p:graphicFrame>
            <p:nvGraphicFramePr>
              <p:cNvPr id="3081" name="Object 937"/>
              <p:cNvGraphicFramePr>
                <a:graphicFrameLocks noChangeAspect="1"/>
              </p:cNvGraphicFramePr>
              <p:nvPr/>
            </p:nvGraphicFramePr>
            <p:xfrm>
              <a:off x="2870" y="1518"/>
              <a:ext cx="272" cy="282"/>
            </p:xfrm>
            <a:graphic>
              <a:graphicData uri="http://schemas.openxmlformats.org/presentationml/2006/ole">
                <p:oleObj spid="_x0000_s3081" name="Clip" r:id="rId14" imgW="819000" imgH="847800" progId="">
                  <p:embed/>
                </p:oleObj>
              </a:graphicData>
            </a:graphic>
          </p:graphicFrame>
          <p:graphicFrame>
            <p:nvGraphicFramePr>
              <p:cNvPr id="3082" name="Object 938"/>
              <p:cNvGraphicFramePr>
                <a:graphicFrameLocks noChangeAspect="1"/>
              </p:cNvGraphicFramePr>
              <p:nvPr/>
            </p:nvGraphicFramePr>
            <p:xfrm>
              <a:off x="2913" y="1602"/>
              <a:ext cx="249" cy="236"/>
            </p:xfrm>
            <a:graphic>
              <a:graphicData uri="http://schemas.openxmlformats.org/presentationml/2006/ole">
                <p:oleObj spid="_x0000_s3082" name="Clip" r:id="rId15" imgW="1266840" imgH="1200240" progId="">
                  <p:embed/>
                </p:oleObj>
              </a:graphicData>
            </a:graphic>
          </p:graphicFrame>
        </p:grpSp>
        <p:grpSp>
          <p:nvGrpSpPr>
            <p:cNvPr id="3274" name="Group 939"/>
            <p:cNvGrpSpPr>
              <a:grpSpLocks/>
            </p:cNvGrpSpPr>
            <p:nvPr/>
          </p:nvGrpSpPr>
          <p:grpSpPr bwMode="auto">
            <a:xfrm>
              <a:off x="-201" y="3657"/>
              <a:ext cx="220" cy="203"/>
              <a:chOff x="2870" y="1518"/>
              <a:chExt cx="292" cy="320"/>
            </a:xfrm>
          </p:grpSpPr>
          <p:graphicFrame>
            <p:nvGraphicFramePr>
              <p:cNvPr id="3079" name="Object 940"/>
              <p:cNvGraphicFramePr>
                <a:graphicFrameLocks noChangeAspect="1"/>
              </p:cNvGraphicFramePr>
              <p:nvPr/>
            </p:nvGraphicFramePr>
            <p:xfrm>
              <a:off x="2870" y="1518"/>
              <a:ext cx="272" cy="282"/>
            </p:xfrm>
            <a:graphic>
              <a:graphicData uri="http://schemas.openxmlformats.org/presentationml/2006/ole">
                <p:oleObj spid="_x0000_s3079" name="Clip" r:id="rId16" imgW="819000" imgH="847800" progId="">
                  <p:embed/>
                </p:oleObj>
              </a:graphicData>
            </a:graphic>
          </p:graphicFrame>
          <p:graphicFrame>
            <p:nvGraphicFramePr>
              <p:cNvPr id="3080" name="Object 941"/>
              <p:cNvGraphicFramePr>
                <a:graphicFrameLocks noChangeAspect="1"/>
              </p:cNvGraphicFramePr>
              <p:nvPr/>
            </p:nvGraphicFramePr>
            <p:xfrm>
              <a:off x="2913" y="1602"/>
              <a:ext cx="249" cy="236"/>
            </p:xfrm>
            <a:graphic>
              <a:graphicData uri="http://schemas.openxmlformats.org/presentationml/2006/ole">
                <p:oleObj spid="_x0000_s3080" name="Clip" r:id="rId17" imgW="1266840" imgH="1200240" progId="">
                  <p:embed/>
                </p:oleObj>
              </a:graphicData>
            </a:graphic>
          </p:graphicFrame>
        </p:grpSp>
        <p:grpSp>
          <p:nvGrpSpPr>
            <p:cNvPr id="3275" name="Group 942"/>
            <p:cNvGrpSpPr>
              <a:grpSpLocks/>
            </p:cNvGrpSpPr>
            <p:nvPr/>
          </p:nvGrpSpPr>
          <p:grpSpPr bwMode="auto">
            <a:xfrm>
              <a:off x="569" y="3419"/>
              <a:ext cx="131" cy="258"/>
              <a:chOff x="4180" y="783"/>
              <a:chExt cx="150" cy="307"/>
            </a:xfrm>
          </p:grpSpPr>
          <p:sp>
            <p:nvSpPr>
              <p:cNvPr id="3276" name="AutoShape 94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277" name="Rectangle 94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278" name="Rectangle 9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79" name="AutoShape 9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280" name="Line 94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281" name="Line 94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282" name="Rectangle 9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283" name="Rectangle 95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3186" name="Line 951"/>
          <p:cNvSpPr>
            <a:spLocks noChangeShapeType="1"/>
          </p:cNvSpPr>
          <p:nvPr/>
        </p:nvSpPr>
        <p:spPr bwMode="auto">
          <a:xfrm flipH="1">
            <a:off x="5988050" y="3440113"/>
            <a:ext cx="3175" cy="144462"/>
          </a:xfrm>
          <a:prstGeom prst="line">
            <a:avLst/>
          </a:prstGeom>
          <a:noFill/>
          <a:ln w="9525">
            <a:solidFill>
              <a:schemeClr val="bg2"/>
            </a:solidFill>
            <a:round/>
            <a:headEnd/>
            <a:tailEnd/>
          </a:ln>
        </p:spPr>
        <p:txBody>
          <a:bodyPr/>
          <a:lstStyle/>
          <a:p>
            <a:endParaRPr lang="en-US"/>
          </a:p>
        </p:txBody>
      </p:sp>
      <p:sp>
        <p:nvSpPr>
          <p:cNvPr id="3187" name="Line 952"/>
          <p:cNvSpPr>
            <a:spLocks noChangeShapeType="1"/>
          </p:cNvSpPr>
          <p:nvPr/>
        </p:nvSpPr>
        <p:spPr bwMode="auto">
          <a:xfrm flipV="1">
            <a:off x="7285038" y="2422525"/>
            <a:ext cx="123825" cy="87313"/>
          </a:xfrm>
          <a:prstGeom prst="line">
            <a:avLst/>
          </a:prstGeom>
          <a:noFill/>
          <a:ln w="9525">
            <a:solidFill>
              <a:schemeClr val="bg2"/>
            </a:solidFill>
            <a:round/>
            <a:headEnd/>
            <a:tailEnd/>
          </a:ln>
        </p:spPr>
        <p:txBody>
          <a:bodyPr/>
          <a:lstStyle/>
          <a:p>
            <a:endParaRPr lang="en-US"/>
          </a:p>
        </p:txBody>
      </p:sp>
      <p:sp>
        <p:nvSpPr>
          <p:cNvPr id="3188" name="Line 953"/>
          <p:cNvSpPr>
            <a:spLocks noChangeShapeType="1"/>
          </p:cNvSpPr>
          <p:nvPr/>
        </p:nvSpPr>
        <p:spPr bwMode="auto">
          <a:xfrm>
            <a:off x="7112000" y="2595563"/>
            <a:ext cx="0" cy="82550"/>
          </a:xfrm>
          <a:prstGeom prst="line">
            <a:avLst/>
          </a:prstGeom>
          <a:noFill/>
          <a:ln w="9525">
            <a:solidFill>
              <a:schemeClr val="bg2"/>
            </a:solidFill>
            <a:round/>
            <a:headEnd/>
            <a:tailEnd/>
          </a:ln>
        </p:spPr>
        <p:txBody>
          <a:bodyPr/>
          <a:lstStyle/>
          <a:p>
            <a:endParaRPr lang="en-US"/>
          </a:p>
        </p:txBody>
      </p:sp>
      <p:sp>
        <p:nvSpPr>
          <p:cNvPr id="3189" name="Line 954"/>
          <p:cNvSpPr>
            <a:spLocks noChangeShapeType="1"/>
          </p:cNvSpPr>
          <p:nvPr/>
        </p:nvSpPr>
        <p:spPr bwMode="auto">
          <a:xfrm flipV="1">
            <a:off x="7296150" y="2492375"/>
            <a:ext cx="263525" cy="288925"/>
          </a:xfrm>
          <a:prstGeom prst="line">
            <a:avLst/>
          </a:prstGeom>
          <a:noFill/>
          <a:ln w="9525">
            <a:solidFill>
              <a:schemeClr val="bg2"/>
            </a:solidFill>
            <a:round/>
            <a:headEnd/>
            <a:tailEnd/>
          </a:ln>
        </p:spPr>
        <p:txBody>
          <a:bodyPr/>
          <a:lstStyle/>
          <a:p>
            <a:endParaRPr lang="en-US"/>
          </a:p>
        </p:txBody>
      </p:sp>
      <p:sp>
        <p:nvSpPr>
          <p:cNvPr id="3190" name="Line 955"/>
          <p:cNvSpPr>
            <a:spLocks noChangeShapeType="1"/>
          </p:cNvSpPr>
          <p:nvPr/>
        </p:nvSpPr>
        <p:spPr bwMode="auto">
          <a:xfrm>
            <a:off x="7648575" y="2490788"/>
            <a:ext cx="0" cy="196850"/>
          </a:xfrm>
          <a:prstGeom prst="line">
            <a:avLst/>
          </a:prstGeom>
          <a:noFill/>
          <a:ln w="9525">
            <a:solidFill>
              <a:schemeClr val="bg2"/>
            </a:solidFill>
            <a:round/>
            <a:headEnd/>
            <a:tailEnd/>
          </a:ln>
        </p:spPr>
        <p:txBody>
          <a:bodyPr/>
          <a:lstStyle/>
          <a:p>
            <a:endParaRPr lang="en-US"/>
          </a:p>
        </p:txBody>
      </p:sp>
      <p:sp>
        <p:nvSpPr>
          <p:cNvPr id="3191" name="Line 956"/>
          <p:cNvSpPr>
            <a:spLocks noChangeShapeType="1"/>
          </p:cNvSpPr>
          <p:nvPr/>
        </p:nvSpPr>
        <p:spPr bwMode="auto">
          <a:xfrm>
            <a:off x="7302500" y="2797175"/>
            <a:ext cx="188913" cy="0"/>
          </a:xfrm>
          <a:prstGeom prst="line">
            <a:avLst/>
          </a:prstGeom>
          <a:noFill/>
          <a:ln w="9525">
            <a:solidFill>
              <a:schemeClr val="bg2"/>
            </a:solidFill>
            <a:round/>
            <a:headEnd/>
            <a:tailEnd/>
          </a:ln>
        </p:spPr>
        <p:txBody>
          <a:bodyPr/>
          <a:lstStyle/>
          <a:p>
            <a:endParaRPr lang="en-US"/>
          </a:p>
        </p:txBody>
      </p:sp>
      <p:sp>
        <p:nvSpPr>
          <p:cNvPr id="3192" name="Line 957"/>
          <p:cNvSpPr>
            <a:spLocks noChangeShapeType="1"/>
          </p:cNvSpPr>
          <p:nvPr/>
        </p:nvSpPr>
        <p:spPr bwMode="auto">
          <a:xfrm flipV="1">
            <a:off x="5597525" y="3663950"/>
            <a:ext cx="168275" cy="3175"/>
          </a:xfrm>
          <a:prstGeom prst="line">
            <a:avLst/>
          </a:prstGeom>
          <a:noFill/>
          <a:ln w="9525">
            <a:solidFill>
              <a:schemeClr val="bg2"/>
            </a:solidFill>
            <a:round/>
            <a:headEnd/>
            <a:tailEnd/>
          </a:ln>
        </p:spPr>
        <p:txBody>
          <a:bodyPr/>
          <a:lstStyle/>
          <a:p>
            <a:endParaRPr lang="en-US"/>
          </a:p>
        </p:txBody>
      </p:sp>
      <p:sp>
        <p:nvSpPr>
          <p:cNvPr id="3193" name="Line 958"/>
          <p:cNvSpPr>
            <a:spLocks noChangeShapeType="1"/>
          </p:cNvSpPr>
          <p:nvPr/>
        </p:nvSpPr>
        <p:spPr bwMode="auto">
          <a:xfrm flipV="1">
            <a:off x="7716838" y="2190750"/>
            <a:ext cx="238125" cy="168275"/>
          </a:xfrm>
          <a:prstGeom prst="line">
            <a:avLst/>
          </a:prstGeom>
          <a:noFill/>
          <a:ln w="9525">
            <a:solidFill>
              <a:schemeClr val="bg2"/>
            </a:solidFill>
            <a:round/>
            <a:headEnd/>
            <a:tailEnd/>
          </a:ln>
        </p:spPr>
        <p:txBody>
          <a:bodyPr/>
          <a:lstStyle/>
          <a:p>
            <a:endParaRPr lang="en-US"/>
          </a:p>
        </p:txBody>
      </p:sp>
      <p:sp>
        <p:nvSpPr>
          <p:cNvPr id="3194" name="Line 959"/>
          <p:cNvSpPr>
            <a:spLocks noChangeShapeType="1"/>
          </p:cNvSpPr>
          <p:nvPr/>
        </p:nvSpPr>
        <p:spPr bwMode="auto">
          <a:xfrm>
            <a:off x="7856538" y="2787650"/>
            <a:ext cx="177800" cy="0"/>
          </a:xfrm>
          <a:prstGeom prst="line">
            <a:avLst/>
          </a:prstGeom>
          <a:noFill/>
          <a:ln w="9525">
            <a:solidFill>
              <a:schemeClr val="bg2"/>
            </a:solidFill>
            <a:round/>
            <a:headEnd/>
            <a:tailEnd/>
          </a:ln>
        </p:spPr>
        <p:txBody>
          <a:bodyPr/>
          <a:lstStyle/>
          <a:p>
            <a:endParaRPr lang="en-US"/>
          </a:p>
        </p:txBody>
      </p:sp>
      <p:sp>
        <p:nvSpPr>
          <p:cNvPr id="3195" name="Line 960"/>
          <p:cNvSpPr>
            <a:spLocks noChangeShapeType="1"/>
          </p:cNvSpPr>
          <p:nvPr/>
        </p:nvSpPr>
        <p:spPr bwMode="auto">
          <a:xfrm flipH="1">
            <a:off x="7002463" y="2863850"/>
            <a:ext cx="98425" cy="704850"/>
          </a:xfrm>
          <a:prstGeom prst="line">
            <a:avLst/>
          </a:prstGeom>
          <a:noFill/>
          <a:ln w="9525">
            <a:solidFill>
              <a:schemeClr val="bg2"/>
            </a:solidFill>
            <a:round/>
            <a:headEnd/>
            <a:tailEnd/>
          </a:ln>
        </p:spPr>
        <p:txBody>
          <a:bodyPr/>
          <a:lstStyle/>
          <a:p>
            <a:endParaRPr lang="en-US"/>
          </a:p>
        </p:txBody>
      </p:sp>
      <p:sp>
        <p:nvSpPr>
          <p:cNvPr id="3196" name="Line 961"/>
          <p:cNvSpPr>
            <a:spLocks noChangeShapeType="1"/>
          </p:cNvSpPr>
          <p:nvPr/>
        </p:nvSpPr>
        <p:spPr bwMode="auto">
          <a:xfrm flipH="1">
            <a:off x="7593013" y="2863850"/>
            <a:ext cx="111125" cy="727075"/>
          </a:xfrm>
          <a:prstGeom prst="line">
            <a:avLst/>
          </a:prstGeom>
          <a:noFill/>
          <a:ln w="9525">
            <a:solidFill>
              <a:schemeClr val="bg2"/>
            </a:solidFill>
            <a:round/>
            <a:headEnd/>
            <a:tailEnd/>
          </a:ln>
        </p:spPr>
        <p:txBody>
          <a:bodyPr/>
          <a:lstStyle/>
          <a:p>
            <a:endParaRPr lang="en-US"/>
          </a:p>
        </p:txBody>
      </p:sp>
      <p:grpSp>
        <p:nvGrpSpPr>
          <p:cNvPr id="3197" name="Group 962"/>
          <p:cNvGrpSpPr>
            <a:grpSpLocks/>
          </p:cNvGrpSpPr>
          <p:nvPr/>
        </p:nvGrpSpPr>
        <p:grpSpPr bwMode="auto">
          <a:xfrm>
            <a:off x="6645275" y="4481513"/>
            <a:ext cx="501650" cy="234950"/>
            <a:chOff x="4701" y="2996"/>
            <a:chExt cx="316" cy="148"/>
          </a:xfrm>
        </p:grpSpPr>
        <p:sp>
          <p:nvSpPr>
            <p:cNvPr id="3255" name="Oval 963"/>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256" name="Line 964"/>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3257" name="Line 965"/>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3258" name="Rectangle 966"/>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259" name="Oval 967"/>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260" name="Group 968"/>
            <p:cNvGrpSpPr>
              <a:grpSpLocks/>
            </p:cNvGrpSpPr>
            <p:nvPr/>
          </p:nvGrpSpPr>
          <p:grpSpPr bwMode="auto">
            <a:xfrm>
              <a:off x="4776" y="3017"/>
              <a:ext cx="156" cy="56"/>
              <a:chOff x="2848" y="848"/>
              <a:chExt cx="140" cy="98"/>
            </a:xfrm>
          </p:grpSpPr>
          <p:sp>
            <p:nvSpPr>
              <p:cNvPr id="3265" name="Line 96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66" name="Line 97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67" name="Line 97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261" name="Group 972"/>
            <p:cNvGrpSpPr>
              <a:grpSpLocks/>
            </p:cNvGrpSpPr>
            <p:nvPr/>
          </p:nvGrpSpPr>
          <p:grpSpPr bwMode="auto">
            <a:xfrm flipV="1">
              <a:off x="4776" y="3016"/>
              <a:ext cx="156" cy="56"/>
              <a:chOff x="2848" y="848"/>
              <a:chExt cx="140" cy="98"/>
            </a:xfrm>
          </p:grpSpPr>
          <p:sp>
            <p:nvSpPr>
              <p:cNvPr id="3262" name="Line 97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63" name="Line 97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64" name="Line 97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3198" name="Group 976"/>
          <p:cNvGrpSpPr>
            <a:grpSpLocks/>
          </p:cNvGrpSpPr>
          <p:nvPr/>
        </p:nvGrpSpPr>
        <p:grpSpPr bwMode="auto">
          <a:xfrm>
            <a:off x="5980113" y="4783138"/>
            <a:ext cx="501650" cy="234950"/>
            <a:chOff x="4701" y="2996"/>
            <a:chExt cx="316" cy="148"/>
          </a:xfrm>
        </p:grpSpPr>
        <p:sp>
          <p:nvSpPr>
            <p:cNvPr id="3242" name="Oval 977"/>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3243" name="Line 978"/>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3244" name="Line 979"/>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3245" name="Rectangle 980"/>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3246" name="Oval 981"/>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3247" name="Group 982"/>
            <p:cNvGrpSpPr>
              <a:grpSpLocks/>
            </p:cNvGrpSpPr>
            <p:nvPr/>
          </p:nvGrpSpPr>
          <p:grpSpPr bwMode="auto">
            <a:xfrm>
              <a:off x="4776" y="3017"/>
              <a:ext cx="156" cy="56"/>
              <a:chOff x="2848" y="848"/>
              <a:chExt cx="140" cy="98"/>
            </a:xfrm>
          </p:grpSpPr>
          <p:sp>
            <p:nvSpPr>
              <p:cNvPr id="3252" name="Line 98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53" name="Line 98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54" name="Line 98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3248" name="Group 986"/>
            <p:cNvGrpSpPr>
              <a:grpSpLocks/>
            </p:cNvGrpSpPr>
            <p:nvPr/>
          </p:nvGrpSpPr>
          <p:grpSpPr bwMode="auto">
            <a:xfrm flipV="1">
              <a:off x="4776" y="3016"/>
              <a:ext cx="156" cy="56"/>
              <a:chOff x="2848" y="848"/>
              <a:chExt cx="140" cy="98"/>
            </a:xfrm>
          </p:grpSpPr>
          <p:sp>
            <p:nvSpPr>
              <p:cNvPr id="3249" name="Line 98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3250" name="Line 98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3251" name="Line 98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3199" name="Group 990"/>
          <p:cNvGrpSpPr>
            <a:grpSpLocks/>
          </p:cNvGrpSpPr>
          <p:nvPr/>
        </p:nvGrpSpPr>
        <p:grpSpPr bwMode="auto">
          <a:xfrm>
            <a:off x="6810375" y="4968875"/>
            <a:ext cx="290513" cy="404813"/>
            <a:chOff x="4290" y="3130"/>
            <a:chExt cx="183" cy="255"/>
          </a:xfrm>
        </p:grpSpPr>
        <p:pic>
          <p:nvPicPr>
            <p:cNvPr id="3224" name="Picture 991"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3225" name="Freeform 992"/>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26" name="Freeform 993"/>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227" name="Freeform 994"/>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228" name="Freeform 995"/>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229" name="Freeform 996"/>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230" name="Freeform 997"/>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231" name="Freeform 998"/>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232" name="Freeform 999"/>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233" name="Freeform 1000"/>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3234" name="Freeform 1001"/>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3235" name="Freeform 1002"/>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3236" name="Freeform 1003"/>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3237" name="Freeform 1004"/>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3238" name="Freeform 1005"/>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3239" name="Freeform 1006"/>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3240" name="Freeform 1007"/>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3241" name="Freeform 1008"/>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3200" name="Group 1009"/>
          <p:cNvGrpSpPr>
            <a:grpSpLocks/>
          </p:cNvGrpSpPr>
          <p:nvPr/>
        </p:nvGrpSpPr>
        <p:grpSpPr bwMode="auto">
          <a:xfrm>
            <a:off x="5367338" y="3430588"/>
            <a:ext cx="290512" cy="404812"/>
            <a:chOff x="4290" y="3130"/>
            <a:chExt cx="183" cy="255"/>
          </a:xfrm>
        </p:grpSpPr>
        <p:pic>
          <p:nvPicPr>
            <p:cNvPr id="3206" name="Picture 1010"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3207" name="Freeform 1011"/>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3208" name="Freeform 1012"/>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3209" name="Freeform 1013"/>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3210" name="Freeform 1014"/>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3211" name="Freeform 1015"/>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3212" name="Freeform 1016"/>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3213" name="Freeform 1017"/>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3214" name="Freeform 1018"/>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3215" name="Freeform 1019"/>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3216" name="Freeform 1020"/>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3217" name="Freeform 1021"/>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3218" name="Freeform 1022"/>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3219" name="Freeform 1023"/>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3220" name="Freeform 1024"/>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3221" name="Freeform 1025"/>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3222" name="Freeform 1026"/>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3223" name="Freeform 1027"/>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186320" name="Group 1033"/>
          <p:cNvGrpSpPr>
            <a:grpSpLocks/>
          </p:cNvGrpSpPr>
          <p:nvPr/>
        </p:nvGrpSpPr>
        <p:grpSpPr bwMode="auto">
          <a:xfrm>
            <a:off x="4206875" y="2076450"/>
            <a:ext cx="3013075" cy="3355975"/>
            <a:chOff x="2650" y="1308"/>
            <a:chExt cx="1898" cy="2114"/>
          </a:xfrm>
        </p:grpSpPr>
        <p:sp>
          <p:nvSpPr>
            <p:cNvPr id="3202" name="Line 1034"/>
            <p:cNvSpPr>
              <a:spLocks noChangeShapeType="1"/>
            </p:cNvSpPr>
            <p:nvPr/>
          </p:nvSpPr>
          <p:spPr bwMode="auto">
            <a:xfrm flipH="1">
              <a:off x="3800" y="1315"/>
              <a:ext cx="188" cy="671"/>
            </a:xfrm>
            <a:prstGeom prst="line">
              <a:avLst/>
            </a:prstGeom>
            <a:noFill/>
            <a:ln w="76200">
              <a:solidFill>
                <a:srgbClr val="FF3300"/>
              </a:solidFill>
              <a:round/>
              <a:headEnd type="triangle" w="med" len="med"/>
              <a:tailEnd type="triangle" w="med" len="med"/>
            </a:ln>
          </p:spPr>
          <p:txBody>
            <a:bodyPr/>
            <a:lstStyle/>
            <a:p>
              <a:endParaRPr lang="en-US"/>
            </a:p>
          </p:txBody>
        </p:sp>
        <p:sp>
          <p:nvSpPr>
            <p:cNvPr id="3203" name="Line 1035"/>
            <p:cNvSpPr>
              <a:spLocks noChangeShapeType="1"/>
            </p:cNvSpPr>
            <p:nvPr/>
          </p:nvSpPr>
          <p:spPr bwMode="auto">
            <a:xfrm flipH="1">
              <a:off x="3501" y="1308"/>
              <a:ext cx="15" cy="1831"/>
            </a:xfrm>
            <a:prstGeom prst="line">
              <a:avLst/>
            </a:prstGeom>
            <a:noFill/>
            <a:ln w="76200">
              <a:solidFill>
                <a:srgbClr val="FF3300"/>
              </a:solidFill>
              <a:round/>
              <a:headEnd type="triangle" w="med" len="med"/>
              <a:tailEnd type="triangle" w="med" len="med"/>
            </a:ln>
          </p:spPr>
          <p:txBody>
            <a:bodyPr/>
            <a:lstStyle/>
            <a:p>
              <a:endParaRPr lang="en-US"/>
            </a:p>
          </p:txBody>
        </p:sp>
        <p:sp>
          <p:nvSpPr>
            <p:cNvPr id="3204" name="Line 1036"/>
            <p:cNvSpPr>
              <a:spLocks noChangeShapeType="1"/>
            </p:cNvSpPr>
            <p:nvPr/>
          </p:nvSpPr>
          <p:spPr bwMode="auto">
            <a:xfrm>
              <a:off x="3740" y="2940"/>
              <a:ext cx="808" cy="482"/>
            </a:xfrm>
            <a:prstGeom prst="line">
              <a:avLst/>
            </a:prstGeom>
            <a:noFill/>
            <a:ln w="76200">
              <a:solidFill>
                <a:srgbClr val="FF3300"/>
              </a:solidFill>
              <a:round/>
              <a:headEnd type="triangle" w="med" len="med"/>
              <a:tailEnd type="triangle" w="med" len="med"/>
            </a:ln>
          </p:spPr>
          <p:txBody>
            <a:bodyPr/>
            <a:lstStyle/>
            <a:p>
              <a:endParaRPr lang="en-US"/>
            </a:p>
          </p:txBody>
        </p:sp>
        <p:sp>
          <p:nvSpPr>
            <p:cNvPr id="3205" name="Text Box 1037"/>
            <p:cNvSpPr txBox="1">
              <a:spLocks noChangeArrowheads="1"/>
            </p:cNvSpPr>
            <p:nvPr/>
          </p:nvSpPr>
          <p:spPr bwMode="auto">
            <a:xfrm>
              <a:off x="2650" y="1581"/>
              <a:ext cx="861" cy="250"/>
            </a:xfrm>
            <a:prstGeom prst="rect">
              <a:avLst/>
            </a:prstGeom>
            <a:noFill/>
            <a:ln w="9525">
              <a:noFill/>
              <a:miter lim="800000"/>
              <a:headEnd/>
              <a:tailEnd/>
            </a:ln>
          </p:spPr>
          <p:txBody>
            <a:bodyPr wrap="none">
              <a:spAutoFit/>
            </a:bodyPr>
            <a:lstStyle/>
            <a:p>
              <a:pPr>
                <a:spcBef>
                  <a:spcPct val="0"/>
                </a:spcBef>
                <a:buClrTx/>
                <a:buSzTx/>
                <a:buFontTx/>
                <a:buNone/>
              </a:pPr>
              <a:r>
                <a:rPr lang="en-US" sz="2000">
                  <a:solidFill>
                    <a:srgbClr val="FF3300"/>
                  </a:solidFill>
                </a:rPr>
                <a:t>peer-peer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6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9701" name="Slide Number Placeholder 5"/>
          <p:cNvSpPr>
            <a:spLocks noGrp="1"/>
          </p:cNvSpPr>
          <p:nvPr>
            <p:ph type="sldNum" sz="quarter" idx="12"/>
          </p:nvPr>
        </p:nvSpPr>
        <p:spPr>
          <a:noFill/>
        </p:spPr>
        <p:txBody>
          <a:bodyPr/>
          <a:lstStyle/>
          <a:p>
            <a:fld id="{543FF9D7-E760-44AC-9081-1B6160AA3BF9}" type="slidenum">
              <a:rPr lang="en-US"/>
              <a:pPr/>
              <a:t>110</a:t>
            </a:fld>
            <a:endParaRPr lang="en-US"/>
          </a:p>
        </p:txBody>
      </p:sp>
      <p:sp>
        <p:nvSpPr>
          <p:cNvPr id="29702" name="Rectangle 2"/>
          <p:cNvSpPr>
            <a:spLocks noGrp="1" noChangeArrowheads="1"/>
          </p:cNvSpPr>
          <p:nvPr>
            <p:ph type="title"/>
          </p:nvPr>
        </p:nvSpPr>
        <p:spPr/>
        <p:txBody>
          <a:bodyPr/>
          <a:lstStyle/>
          <a:p>
            <a:r>
              <a:rPr lang="en-US" sz="3600" dirty="0" smtClean="0"/>
              <a:t>Socket-programming using TCP</a:t>
            </a:r>
            <a:endParaRPr lang="en-US" dirty="0" smtClean="0"/>
          </a:p>
        </p:txBody>
      </p:sp>
      <p:sp>
        <p:nvSpPr>
          <p:cNvPr id="29703" name="Rectangle 3"/>
          <p:cNvSpPr>
            <a:spLocks noGrp="1" noChangeArrowheads="1"/>
          </p:cNvSpPr>
          <p:nvPr>
            <p:ph type="body" idx="1"/>
          </p:nvPr>
        </p:nvSpPr>
        <p:spPr>
          <a:xfrm>
            <a:off x="574317" y="1702561"/>
            <a:ext cx="7772400" cy="1220944"/>
          </a:xfrm>
        </p:spPr>
        <p:txBody>
          <a:bodyPr/>
          <a:lstStyle/>
          <a:p>
            <a:pPr>
              <a:buFont typeface="ZapfDingbats" pitchFamily="82" charset="2"/>
              <a:buNone/>
            </a:pPr>
            <a:r>
              <a:rPr lang="en-US" sz="2400" u="sng" dirty="0" smtClean="0">
                <a:solidFill>
                  <a:srgbClr val="FF0000"/>
                </a:solidFill>
              </a:rPr>
              <a:t>TCP service:</a:t>
            </a:r>
            <a:r>
              <a:rPr lang="en-US" sz="2400" dirty="0" smtClean="0"/>
              <a:t> reliable transfer of </a:t>
            </a:r>
            <a:r>
              <a:rPr lang="en-US" sz="2400" b="1" dirty="0" smtClean="0">
                <a:solidFill>
                  <a:schemeClr val="accent2"/>
                </a:solidFill>
              </a:rPr>
              <a:t>bytes</a:t>
            </a:r>
            <a:r>
              <a:rPr lang="en-US" sz="2400" dirty="0" smtClean="0">
                <a:solidFill>
                  <a:schemeClr val="accent2"/>
                </a:solidFill>
              </a:rPr>
              <a:t> </a:t>
            </a:r>
            <a:r>
              <a:rPr lang="en-US" sz="2400" dirty="0" smtClean="0"/>
              <a:t>from one process to another</a:t>
            </a:r>
            <a:endParaRPr lang="en-US" dirty="0" smtClean="0"/>
          </a:p>
        </p:txBody>
      </p:sp>
      <p:graphicFrame>
        <p:nvGraphicFramePr>
          <p:cNvPr id="29698" name="Object 4"/>
          <p:cNvGraphicFramePr>
            <a:graphicFrameLocks noChangeAspect="1"/>
          </p:cNvGraphicFramePr>
          <p:nvPr/>
        </p:nvGraphicFramePr>
        <p:xfrm>
          <a:off x="2073275" y="3513138"/>
          <a:ext cx="1123950" cy="892175"/>
        </p:xfrm>
        <a:graphic>
          <a:graphicData uri="http://schemas.openxmlformats.org/presentationml/2006/ole">
            <p:oleObj spid="_x0000_s29698" name="Clip" r:id="rId3" imgW="1305000" imgH="1085760" progId="">
              <p:embed/>
            </p:oleObj>
          </a:graphicData>
        </a:graphic>
      </p:graphicFrame>
      <p:grpSp>
        <p:nvGrpSpPr>
          <p:cNvPr id="29704" name="Group 5"/>
          <p:cNvGrpSpPr>
            <a:grpSpLocks/>
          </p:cNvGrpSpPr>
          <p:nvPr/>
        </p:nvGrpSpPr>
        <p:grpSpPr bwMode="auto">
          <a:xfrm>
            <a:off x="2116138" y="3854450"/>
            <a:ext cx="1136650" cy="1584325"/>
            <a:chOff x="649" y="2260"/>
            <a:chExt cx="716" cy="998"/>
          </a:xfrm>
        </p:grpSpPr>
        <p:sp>
          <p:nvSpPr>
            <p:cNvPr id="29727"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p:spPr>
          <p:txBody>
            <a:bodyPr wrap="none" anchor="ctr"/>
            <a:lstStyle/>
            <a:p>
              <a:pPr algn="ctr">
                <a:spcBef>
                  <a:spcPct val="0"/>
                </a:spcBef>
                <a:buClrTx/>
                <a:buSzTx/>
                <a:buFontTx/>
                <a:buNone/>
              </a:pPr>
              <a:endParaRPr lang="en-US">
                <a:solidFill>
                  <a:schemeClr val="bg1"/>
                </a:solidFill>
                <a:latin typeface="Times New Roman" pitchFamily="18" charset="0"/>
              </a:endParaRPr>
            </a:p>
          </p:txBody>
        </p:sp>
        <p:sp>
          <p:nvSpPr>
            <p:cNvPr id="29728" name="Text Box 7"/>
            <p:cNvSpPr txBox="1">
              <a:spLocks noChangeArrowheads="1"/>
            </p:cNvSpPr>
            <p:nvPr/>
          </p:nvSpPr>
          <p:spPr bwMode="auto">
            <a:xfrm>
              <a:off x="694" y="2260"/>
              <a:ext cx="631" cy="231"/>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1800"/>
                <a:t>process</a:t>
              </a:r>
              <a:endParaRPr lang="en-US" sz="1800">
                <a:latin typeface="Times New Roman" pitchFamily="18" charset="0"/>
              </a:endParaRPr>
            </a:p>
          </p:txBody>
        </p:sp>
        <p:grpSp>
          <p:nvGrpSpPr>
            <p:cNvPr id="29729" name="Group 8"/>
            <p:cNvGrpSpPr>
              <a:grpSpLocks/>
            </p:cNvGrpSpPr>
            <p:nvPr/>
          </p:nvGrpSpPr>
          <p:grpSpPr bwMode="auto">
            <a:xfrm>
              <a:off x="649" y="2628"/>
              <a:ext cx="716" cy="630"/>
              <a:chOff x="637" y="2610"/>
              <a:chExt cx="716" cy="630"/>
            </a:xfrm>
          </p:grpSpPr>
          <p:sp>
            <p:nvSpPr>
              <p:cNvPr id="29733" name="Text Box 9"/>
              <p:cNvSpPr txBox="1">
                <a:spLocks noChangeArrowheads="1"/>
              </p:cNvSpPr>
              <p:nvPr/>
            </p:nvSpPr>
            <p:spPr bwMode="auto">
              <a:xfrm>
                <a:off x="637" y="2658"/>
                <a:ext cx="716" cy="577"/>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1800"/>
                  <a:t>TCP with</a:t>
                </a:r>
              </a:p>
              <a:p>
                <a:pPr algn="ctr">
                  <a:spcBef>
                    <a:spcPct val="0"/>
                  </a:spcBef>
                  <a:buClrTx/>
                  <a:buSzTx/>
                  <a:buFontTx/>
                  <a:buNone/>
                </a:pPr>
                <a:r>
                  <a:rPr lang="en-US" sz="1800"/>
                  <a:t>buffers,</a:t>
                </a:r>
              </a:p>
              <a:p>
                <a:pPr algn="ctr">
                  <a:spcBef>
                    <a:spcPct val="0"/>
                  </a:spcBef>
                  <a:buClrTx/>
                  <a:buSzTx/>
                  <a:buFontTx/>
                  <a:buNone/>
                </a:pPr>
                <a:r>
                  <a:rPr lang="en-US" sz="1800"/>
                  <a:t>variables</a:t>
                </a:r>
                <a:endParaRPr lang="en-US" sz="1800">
                  <a:latin typeface="Times New Roman" pitchFamily="18" charset="0"/>
                </a:endParaRPr>
              </a:p>
            </p:txBody>
          </p:sp>
          <p:sp>
            <p:nvSpPr>
              <p:cNvPr id="29734" name="Rectangle 10"/>
              <p:cNvSpPr>
                <a:spLocks noChangeArrowheads="1"/>
              </p:cNvSpPr>
              <p:nvPr/>
            </p:nvSpPr>
            <p:spPr bwMode="auto">
              <a:xfrm>
                <a:off x="672" y="2610"/>
                <a:ext cx="642" cy="630"/>
              </a:xfrm>
              <a:prstGeom prst="rect">
                <a:avLst/>
              </a:prstGeom>
              <a:noFill/>
              <a:ln w="28575">
                <a:solidFill>
                  <a:schemeClr val="tx1"/>
                </a:solidFill>
                <a:miter lim="800000"/>
                <a:headEnd/>
                <a:tailEnd/>
              </a:ln>
            </p:spPr>
            <p:txBody>
              <a:bodyPr wrap="none" anchor="ctr"/>
              <a:lstStyle/>
              <a:p>
                <a:endParaRPr lang="en-US"/>
              </a:p>
            </p:txBody>
          </p:sp>
        </p:grpSp>
        <p:grpSp>
          <p:nvGrpSpPr>
            <p:cNvPr id="29730" name="Group 11"/>
            <p:cNvGrpSpPr>
              <a:grpSpLocks/>
            </p:cNvGrpSpPr>
            <p:nvPr/>
          </p:nvGrpSpPr>
          <p:grpSpPr bwMode="auto">
            <a:xfrm>
              <a:off x="741" y="2500"/>
              <a:ext cx="561" cy="231"/>
              <a:chOff x="897" y="3736"/>
              <a:chExt cx="561" cy="231"/>
            </a:xfrm>
          </p:grpSpPr>
          <p:sp>
            <p:nvSpPr>
              <p:cNvPr id="29731" name="Rectangle 12"/>
              <p:cNvSpPr>
                <a:spLocks noChangeArrowheads="1"/>
              </p:cNvSpPr>
              <p:nvPr/>
            </p:nvSpPr>
            <p:spPr bwMode="auto">
              <a:xfrm>
                <a:off x="924" y="3774"/>
                <a:ext cx="492" cy="156"/>
              </a:xfrm>
              <a:prstGeom prst="rect">
                <a:avLst/>
              </a:prstGeom>
              <a:solidFill>
                <a:srgbClr val="FF0000"/>
              </a:solidFill>
              <a:ln w="9525">
                <a:noFill/>
                <a:miter lim="800000"/>
                <a:headEnd/>
                <a:tailEnd/>
              </a:ln>
            </p:spPr>
            <p:txBody>
              <a:bodyPr wrap="none" anchor="ctr"/>
              <a:lstStyle/>
              <a:p>
                <a:endParaRPr lang="en-US"/>
              </a:p>
            </p:txBody>
          </p:sp>
          <p:sp>
            <p:nvSpPr>
              <p:cNvPr id="29732" name="Text Box 13"/>
              <p:cNvSpPr txBox="1">
                <a:spLocks noChangeArrowheads="1"/>
              </p:cNvSpPr>
              <p:nvPr/>
            </p:nvSpPr>
            <p:spPr bwMode="auto">
              <a:xfrm>
                <a:off x="897" y="3736"/>
                <a:ext cx="561" cy="231"/>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1800">
                    <a:solidFill>
                      <a:schemeClr val="bg1"/>
                    </a:solidFill>
                  </a:rPr>
                  <a:t>socket</a:t>
                </a:r>
                <a:endParaRPr lang="en-US">
                  <a:latin typeface="Times New Roman" pitchFamily="18" charset="0"/>
                </a:endParaRPr>
              </a:p>
            </p:txBody>
          </p:sp>
        </p:grpSp>
      </p:grpSp>
      <p:sp>
        <p:nvSpPr>
          <p:cNvPr id="29705" name="Text Box 14"/>
          <p:cNvSpPr txBox="1">
            <a:spLocks noChangeArrowheads="1"/>
          </p:cNvSpPr>
          <p:nvPr/>
        </p:nvSpPr>
        <p:spPr bwMode="auto">
          <a:xfrm>
            <a:off x="517525" y="3681413"/>
            <a:ext cx="1430338" cy="82550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600"/>
              <a:t>controlled by</a:t>
            </a:r>
          </a:p>
          <a:p>
            <a:pPr algn="r">
              <a:spcBef>
                <a:spcPct val="0"/>
              </a:spcBef>
              <a:buClrTx/>
              <a:buSzTx/>
              <a:buFontTx/>
              <a:buNone/>
            </a:pPr>
            <a:r>
              <a:rPr lang="en-US" sz="1600"/>
              <a:t>application</a:t>
            </a:r>
          </a:p>
          <a:p>
            <a:pPr algn="r">
              <a:spcBef>
                <a:spcPct val="0"/>
              </a:spcBef>
              <a:buClrTx/>
              <a:buSzTx/>
              <a:buFontTx/>
              <a:buNone/>
            </a:pPr>
            <a:r>
              <a:rPr lang="en-US" sz="1600"/>
              <a:t>developer</a:t>
            </a:r>
            <a:endParaRPr lang="en-US">
              <a:latin typeface="Times New Roman" pitchFamily="18" charset="0"/>
            </a:endParaRPr>
          </a:p>
        </p:txBody>
      </p:sp>
      <p:sp>
        <p:nvSpPr>
          <p:cNvPr id="29706" name="Text Box 15"/>
          <p:cNvSpPr txBox="1">
            <a:spLocks noChangeArrowheads="1"/>
          </p:cNvSpPr>
          <p:nvPr/>
        </p:nvSpPr>
        <p:spPr bwMode="auto">
          <a:xfrm>
            <a:off x="488950" y="4548188"/>
            <a:ext cx="1430338" cy="82550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600"/>
              <a:t>controlled by</a:t>
            </a:r>
          </a:p>
          <a:p>
            <a:pPr algn="r">
              <a:spcBef>
                <a:spcPct val="0"/>
              </a:spcBef>
              <a:buClrTx/>
              <a:buSzTx/>
              <a:buFontTx/>
              <a:buNone/>
            </a:pPr>
            <a:r>
              <a:rPr lang="en-US" sz="1600"/>
              <a:t>operating</a:t>
            </a:r>
          </a:p>
          <a:p>
            <a:pPr algn="r">
              <a:spcBef>
                <a:spcPct val="0"/>
              </a:spcBef>
              <a:buClrTx/>
              <a:buSzTx/>
              <a:buFontTx/>
              <a:buNone/>
            </a:pPr>
            <a:r>
              <a:rPr lang="en-US" sz="1600"/>
              <a:t>system</a:t>
            </a:r>
            <a:endParaRPr lang="en-US">
              <a:latin typeface="Times New Roman" pitchFamily="18" charset="0"/>
            </a:endParaRPr>
          </a:p>
        </p:txBody>
      </p:sp>
      <p:sp>
        <p:nvSpPr>
          <p:cNvPr id="29707"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29708"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29709" name="Text Box 18"/>
          <p:cNvSpPr txBox="1">
            <a:spLocks noChangeArrowheads="1"/>
          </p:cNvSpPr>
          <p:nvPr/>
        </p:nvSpPr>
        <p:spPr bwMode="auto">
          <a:xfrm>
            <a:off x="2157413" y="5600700"/>
            <a:ext cx="1038225" cy="701675"/>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000"/>
              <a:t>host or</a:t>
            </a:r>
          </a:p>
          <a:p>
            <a:pPr algn="ctr">
              <a:spcBef>
                <a:spcPct val="0"/>
              </a:spcBef>
              <a:buClrTx/>
              <a:buSzTx/>
              <a:buFontTx/>
              <a:buNone/>
            </a:pPr>
            <a:r>
              <a:rPr lang="en-US" sz="2000"/>
              <a:t>server</a:t>
            </a:r>
            <a:endParaRPr lang="en-US">
              <a:latin typeface="Times New Roman" pitchFamily="18" charset="0"/>
            </a:endParaRPr>
          </a:p>
        </p:txBody>
      </p:sp>
      <p:graphicFrame>
        <p:nvGraphicFramePr>
          <p:cNvPr id="29699" name="Object 19"/>
          <p:cNvGraphicFramePr>
            <a:graphicFrameLocks noChangeAspect="1"/>
          </p:cNvGraphicFramePr>
          <p:nvPr/>
        </p:nvGraphicFramePr>
        <p:xfrm>
          <a:off x="5730875" y="3408363"/>
          <a:ext cx="1123950" cy="892175"/>
        </p:xfrm>
        <a:graphic>
          <a:graphicData uri="http://schemas.openxmlformats.org/presentationml/2006/ole">
            <p:oleObj spid="_x0000_s29699" name="Clip" r:id="rId4" imgW="1305000" imgH="1085760" progId="">
              <p:embed/>
            </p:oleObj>
          </a:graphicData>
        </a:graphic>
      </p:graphicFrame>
      <p:grpSp>
        <p:nvGrpSpPr>
          <p:cNvPr id="29710" name="Group 20"/>
          <p:cNvGrpSpPr>
            <a:grpSpLocks/>
          </p:cNvGrpSpPr>
          <p:nvPr/>
        </p:nvGrpSpPr>
        <p:grpSpPr bwMode="auto">
          <a:xfrm>
            <a:off x="5773738" y="3749675"/>
            <a:ext cx="1136650" cy="1584325"/>
            <a:chOff x="649" y="2260"/>
            <a:chExt cx="716" cy="998"/>
          </a:xfrm>
        </p:grpSpPr>
        <p:sp>
          <p:nvSpPr>
            <p:cNvPr id="29719"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p:spPr>
          <p:txBody>
            <a:bodyPr wrap="none" anchor="ctr"/>
            <a:lstStyle/>
            <a:p>
              <a:pPr algn="ctr">
                <a:spcBef>
                  <a:spcPct val="0"/>
                </a:spcBef>
                <a:buClrTx/>
                <a:buSzTx/>
                <a:buFontTx/>
                <a:buNone/>
              </a:pPr>
              <a:endParaRPr lang="en-US">
                <a:solidFill>
                  <a:schemeClr val="bg1"/>
                </a:solidFill>
                <a:latin typeface="Times New Roman" pitchFamily="18" charset="0"/>
              </a:endParaRPr>
            </a:p>
          </p:txBody>
        </p:sp>
        <p:sp>
          <p:nvSpPr>
            <p:cNvPr id="29720" name="Text Box 22"/>
            <p:cNvSpPr txBox="1">
              <a:spLocks noChangeArrowheads="1"/>
            </p:cNvSpPr>
            <p:nvPr/>
          </p:nvSpPr>
          <p:spPr bwMode="auto">
            <a:xfrm>
              <a:off x="694" y="2260"/>
              <a:ext cx="631" cy="231"/>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1800"/>
                <a:t>process</a:t>
              </a:r>
              <a:endParaRPr lang="en-US" sz="1800">
                <a:latin typeface="Times New Roman" pitchFamily="18" charset="0"/>
              </a:endParaRPr>
            </a:p>
          </p:txBody>
        </p:sp>
        <p:grpSp>
          <p:nvGrpSpPr>
            <p:cNvPr id="29721" name="Group 23"/>
            <p:cNvGrpSpPr>
              <a:grpSpLocks/>
            </p:cNvGrpSpPr>
            <p:nvPr/>
          </p:nvGrpSpPr>
          <p:grpSpPr bwMode="auto">
            <a:xfrm>
              <a:off x="649" y="2628"/>
              <a:ext cx="716" cy="630"/>
              <a:chOff x="637" y="2610"/>
              <a:chExt cx="716" cy="630"/>
            </a:xfrm>
          </p:grpSpPr>
          <p:sp>
            <p:nvSpPr>
              <p:cNvPr id="29725" name="Text Box 24"/>
              <p:cNvSpPr txBox="1">
                <a:spLocks noChangeArrowheads="1"/>
              </p:cNvSpPr>
              <p:nvPr/>
            </p:nvSpPr>
            <p:spPr bwMode="auto">
              <a:xfrm>
                <a:off x="637" y="2658"/>
                <a:ext cx="716" cy="577"/>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1800"/>
                  <a:t>TCP with</a:t>
                </a:r>
              </a:p>
              <a:p>
                <a:pPr algn="ctr">
                  <a:spcBef>
                    <a:spcPct val="0"/>
                  </a:spcBef>
                  <a:buClrTx/>
                  <a:buSzTx/>
                  <a:buFontTx/>
                  <a:buNone/>
                </a:pPr>
                <a:r>
                  <a:rPr lang="en-US" sz="1800"/>
                  <a:t>buffers,</a:t>
                </a:r>
              </a:p>
              <a:p>
                <a:pPr algn="ctr">
                  <a:spcBef>
                    <a:spcPct val="0"/>
                  </a:spcBef>
                  <a:buClrTx/>
                  <a:buSzTx/>
                  <a:buFontTx/>
                  <a:buNone/>
                </a:pPr>
                <a:r>
                  <a:rPr lang="en-US" sz="1800"/>
                  <a:t>variables</a:t>
                </a:r>
                <a:endParaRPr lang="en-US" sz="1800">
                  <a:latin typeface="Times New Roman" pitchFamily="18" charset="0"/>
                </a:endParaRPr>
              </a:p>
            </p:txBody>
          </p:sp>
          <p:sp>
            <p:nvSpPr>
              <p:cNvPr id="29726" name="Rectangle 25"/>
              <p:cNvSpPr>
                <a:spLocks noChangeArrowheads="1"/>
              </p:cNvSpPr>
              <p:nvPr/>
            </p:nvSpPr>
            <p:spPr bwMode="auto">
              <a:xfrm>
                <a:off x="672" y="2610"/>
                <a:ext cx="642" cy="630"/>
              </a:xfrm>
              <a:prstGeom prst="rect">
                <a:avLst/>
              </a:prstGeom>
              <a:noFill/>
              <a:ln w="28575">
                <a:solidFill>
                  <a:schemeClr val="tx1"/>
                </a:solidFill>
                <a:miter lim="800000"/>
                <a:headEnd/>
                <a:tailEnd/>
              </a:ln>
            </p:spPr>
            <p:txBody>
              <a:bodyPr wrap="none" anchor="ctr"/>
              <a:lstStyle/>
              <a:p>
                <a:endParaRPr lang="en-US"/>
              </a:p>
            </p:txBody>
          </p:sp>
        </p:grpSp>
        <p:grpSp>
          <p:nvGrpSpPr>
            <p:cNvPr id="29722" name="Group 26"/>
            <p:cNvGrpSpPr>
              <a:grpSpLocks/>
            </p:cNvGrpSpPr>
            <p:nvPr/>
          </p:nvGrpSpPr>
          <p:grpSpPr bwMode="auto">
            <a:xfrm>
              <a:off x="741" y="2500"/>
              <a:ext cx="561" cy="231"/>
              <a:chOff x="897" y="3736"/>
              <a:chExt cx="561" cy="231"/>
            </a:xfrm>
          </p:grpSpPr>
          <p:sp>
            <p:nvSpPr>
              <p:cNvPr id="29723" name="Rectangle 27"/>
              <p:cNvSpPr>
                <a:spLocks noChangeArrowheads="1"/>
              </p:cNvSpPr>
              <p:nvPr/>
            </p:nvSpPr>
            <p:spPr bwMode="auto">
              <a:xfrm>
                <a:off x="924" y="3774"/>
                <a:ext cx="492" cy="156"/>
              </a:xfrm>
              <a:prstGeom prst="rect">
                <a:avLst/>
              </a:prstGeom>
              <a:solidFill>
                <a:srgbClr val="FF0000"/>
              </a:solidFill>
              <a:ln w="9525">
                <a:noFill/>
                <a:miter lim="800000"/>
                <a:headEnd/>
                <a:tailEnd/>
              </a:ln>
            </p:spPr>
            <p:txBody>
              <a:bodyPr wrap="none" anchor="ctr"/>
              <a:lstStyle/>
              <a:p>
                <a:endParaRPr lang="en-US"/>
              </a:p>
            </p:txBody>
          </p:sp>
          <p:sp>
            <p:nvSpPr>
              <p:cNvPr id="29724" name="Text Box 28"/>
              <p:cNvSpPr txBox="1">
                <a:spLocks noChangeArrowheads="1"/>
              </p:cNvSpPr>
              <p:nvPr/>
            </p:nvSpPr>
            <p:spPr bwMode="auto">
              <a:xfrm>
                <a:off x="897" y="3736"/>
                <a:ext cx="561" cy="231"/>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1800">
                    <a:solidFill>
                      <a:schemeClr val="bg1"/>
                    </a:solidFill>
                  </a:rPr>
                  <a:t>socket</a:t>
                </a:r>
                <a:endParaRPr lang="en-US">
                  <a:latin typeface="Times New Roman" pitchFamily="18" charset="0"/>
                </a:endParaRPr>
              </a:p>
            </p:txBody>
          </p:sp>
        </p:grpSp>
      </p:grpSp>
      <p:sp>
        <p:nvSpPr>
          <p:cNvPr id="29711" name="Text Box 29"/>
          <p:cNvSpPr txBox="1">
            <a:spLocks noChangeArrowheads="1"/>
          </p:cNvSpPr>
          <p:nvPr/>
        </p:nvSpPr>
        <p:spPr bwMode="auto">
          <a:xfrm>
            <a:off x="7118350" y="3519488"/>
            <a:ext cx="1430338" cy="825500"/>
          </a:xfrm>
          <a:prstGeom prst="rect">
            <a:avLst/>
          </a:prstGeom>
          <a:noFill/>
          <a:ln w="9525">
            <a:noFill/>
            <a:miter lim="800000"/>
            <a:headEnd/>
            <a:tailEnd/>
          </a:ln>
        </p:spPr>
        <p:txBody>
          <a:bodyPr wrap="none" anchor="ctr">
            <a:spAutoFit/>
          </a:bodyPr>
          <a:lstStyle/>
          <a:p>
            <a:pPr>
              <a:spcBef>
                <a:spcPct val="0"/>
              </a:spcBef>
              <a:buClrTx/>
              <a:buSzTx/>
              <a:buFontTx/>
              <a:buNone/>
            </a:pPr>
            <a:r>
              <a:rPr lang="en-US" sz="1600"/>
              <a:t>controlled by</a:t>
            </a:r>
          </a:p>
          <a:p>
            <a:pPr>
              <a:spcBef>
                <a:spcPct val="0"/>
              </a:spcBef>
              <a:buClrTx/>
              <a:buSzTx/>
              <a:buFontTx/>
              <a:buNone/>
            </a:pPr>
            <a:r>
              <a:rPr lang="en-US" sz="1600"/>
              <a:t>application</a:t>
            </a:r>
          </a:p>
          <a:p>
            <a:pPr>
              <a:spcBef>
                <a:spcPct val="0"/>
              </a:spcBef>
              <a:buClrTx/>
              <a:buSzTx/>
              <a:buFontTx/>
              <a:buNone/>
            </a:pPr>
            <a:r>
              <a:rPr lang="en-US" sz="1600"/>
              <a:t>developer</a:t>
            </a:r>
            <a:endParaRPr lang="en-US">
              <a:latin typeface="Times New Roman" pitchFamily="18" charset="0"/>
            </a:endParaRPr>
          </a:p>
        </p:txBody>
      </p:sp>
      <p:sp>
        <p:nvSpPr>
          <p:cNvPr id="29712" name="Text Box 30"/>
          <p:cNvSpPr txBox="1">
            <a:spLocks noChangeArrowheads="1"/>
          </p:cNvSpPr>
          <p:nvPr/>
        </p:nvSpPr>
        <p:spPr bwMode="auto">
          <a:xfrm>
            <a:off x="7123113" y="4433888"/>
            <a:ext cx="1430337" cy="825500"/>
          </a:xfrm>
          <a:prstGeom prst="rect">
            <a:avLst/>
          </a:prstGeom>
          <a:noFill/>
          <a:ln w="9525">
            <a:noFill/>
            <a:miter lim="800000"/>
            <a:headEnd/>
            <a:tailEnd/>
          </a:ln>
        </p:spPr>
        <p:txBody>
          <a:bodyPr wrap="none" anchor="ctr">
            <a:spAutoFit/>
          </a:bodyPr>
          <a:lstStyle/>
          <a:p>
            <a:pPr>
              <a:spcBef>
                <a:spcPct val="0"/>
              </a:spcBef>
              <a:buClrTx/>
              <a:buSzTx/>
              <a:buFontTx/>
              <a:buNone/>
            </a:pPr>
            <a:r>
              <a:rPr lang="en-US" sz="1600"/>
              <a:t>controlled by</a:t>
            </a:r>
          </a:p>
          <a:p>
            <a:pPr>
              <a:spcBef>
                <a:spcPct val="0"/>
              </a:spcBef>
              <a:buClrTx/>
              <a:buSzTx/>
              <a:buFontTx/>
              <a:buNone/>
            </a:pPr>
            <a:r>
              <a:rPr lang="en-US" sz="1600"/>
              <a:t>operating</a:t>
            </a:r>
          </a:p>
          <a:p>
            <a:pPr>
              <a:spcBef>
                <a:spcPct val="0"/>
              </a:spcBef>
              <a:buClrTx/>
              <a:buSzTx/>
              <a:buFontTx/>
              <a:buNone/>
            </a:pPr>
            <a:r>
              <a:rPr lang="en-US" sz="1600"/>
              <a:t>system</a:t>
            </a:r>
            <a:endParaRPr lang="en-US">
              <a:latin typeface="Times New Roman" pitchFamily="18" charset="0"/>
            </a:endParaRPr>
          </a:p>
        </p:txBody>
      </p:sp>
      <p:sp>
        <p:nvSpPr>
          <p:cNvPr id="29713"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29714"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29715" name="Text Box 33"/>
          <p:cNvSpPr txBox="1">
            <a:spLocks noChangeArrowheads="1"/>
          </p:cNvSpPr>
          <p:nvPr/>
        </p:nvSpPr>
        <p:spPr bwMode="auto">
          <a:xfrm>
            <a:off x="5815013" y="5495925"/>
            <a:ext cx="1038225" cy="701675"/>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000"/>
              <a:t>host or</a:t>
            </a:r>
          </a:p>
          <a:p>
            <a:pPr algn="ctr">
              <a:spcBef>
                <a:spcPct val="0"/>
              </a:spcBef>
              <a:buClrTx/>
              <a:buSzTx/>
              <a:buFontTx/>
              <a:buNone/>
            </a:pPr>
            <a:r>
              <a:rPr lang="en-US" sz="2000"/>
              <a:t>server</a:t>
            </a:r>
            <a:endParaRPr lang="en-US">
              <a:latin typeface="Times New Roman" pitchFamily="18" charset="0"/>
            </a:endParaRPr>
          </a:p>
        </p:txBody>
      </p:sp>
      <p:sp>
        <p:nvSpPr>
          <p:cNvPr id="29716" name="Freeform 34"/>
          <p:cNvSpPr>
            <a:spLocks/>
          </p:cNvSpPr>
          <p:nvPr/>
        </p:nvSpPr>
        <p:spPr bwMode="auto">
          <a:xfrm>
            <a:off x="3597275" y="42291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w="9525">
            <a:noFill/>
            <a:round/>
            <a:headEnd/>
            <a:tailEnd/>
          </a:ln>
        </p:spPr>
        <p:txBody>
          <a:bodyPr wrap="none" anchor="ctr"/>
          <a:lstStyle/>
          <a:p>
            <a:endParaRPr lang="en-US"/>
          </a:p>
        </p:txBody>
      </p:sp>
      <p:sp>
        <p:nvSpPr>
          <p:cNvPr id="29717" name="Text Box 35"/>
          <p:cNvSpPr txBox="1">
            <a:spLocks noChangeArrowheads="1"/>
          </p:cNvSpPr>
          <p:nvPr/>
        </p:nvSpPr>
        <p:spPr bwMode="auto">
          <a:xfrm>
            <a:off x="3935413" y="4838700"/>
            <a:ext cx="1162050" cy="396875"/>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000"/>
              <a:t>internet</a:t>
            </a:r>
            <a:endParaRPr lang="en-US">
              <a:latin typeface="Times New Roman" pitchFamily="18" charset="0"/>
            </a:endParaRPr>
          </a:p>
        </p:txBody>
      </p:sp>
      <p:sp>
        <p:nvSpPr>
          <p:cNvPr id="29718"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2403" name="Slide Number Placeholder 6"/>
          <p:cNvSpPr>
            <a:spLocks noGrp="1"/>
          </p:cNvSpPr>
          <p:nvPr>
            <p:ph type="sldNum" sz="quarter" idx="12"/>
          </p:nvPr>
        </p:nvSpPr>
        <p:spPr>
          <a:noFill/>
        </p:spPr>
        <p:txBody>
          <a:bodyPr/>
          <a:lstStyle/>
          <a:p>
            <a:fld id="{A00D454F-ACE5-4584-96F1-D6AED9ACAC9B}" type="slidenum">
              <a:rPr lang="en-US"/>
              <a:pPr/>
              <a:t>111</a:t>
            </a:fld>
            <a:endParaRPr lang="en-US"/>
          </a:p>
        </p:txBody>
      </p:sp>
      <p:sp>
        <p:nvSpPr>
          <p:cNvPr id="102404" name="Rectangle 2"/>
          <p:cNvSpPr>
            <a:spLocks noGrp="1" noChangeArrowheads="1"/>
          </p:cNvSpPr>
          <p:nvPr>
            <p:ph type="title"/>
          </p:nvPr>
        </p:nvSpPr>
        <p:spPr/>
        <p:txBody>
          <a:bodyPr/>
          <a:lstStyle/>
          <a:p>
            <a:r>
              <a:rPr lang="en-US" sz="3600" smtClean="0"/>
              <a:t>Socket programming </a:t>
            </a:r>
            <a:r>
              <a:rPr lang="en-US" sz="3600" i="1" smtClean="0">
                <a:solidFill>
                  <a:srgbClr val="FF0000"/>
                </a:solidFill>
              </a:rPr>
              <a:t>with TCP</a:t>
            </a:r>
            <a:endParaRPr lang="en-US" smtClean="0"/>
          </a:p>
        </p:txBody>
      </p:sp>
      <p:sp>
        <p:nvSpPr>
          <p:cNvPr id="102405" name="Rectangle 3"/>
          <p:cNvSpPr>
            <a:spLocks noGrp="1" noChangeArrowheads="1"/>
          </p:cNvSpPr>
          <p:nvPr>
            <p:ph type="body" sz="half" idx="1"/>
          </p:nvPr>
        </p:nvSpPr>
        <p:spPr>
          <a:xfrm>
            <a:off x="514350" y="1352550"/>
            <a:ext cx="3810000" cy="4648200"/>
          </a:xfrm>
        </p:spPr>
        <p:txBody>
          <a:bodyPr/>
          <a:lstStyle/>
          <a:p>
            <a:pPr>
              <a:buFont typeface="ZapfDingbats" pitchFamily="82" charset="2"/>
              <a:buNone/>
            </a:pPr>
            <a:r>
              <a:rPr lang="en-US" sz="2000" smtClean="0">
                <a:solidFill>
                  <a:srgbClr val="FF0000"/>
                </a:solidFill>
              </a:rPr>
              <a:t>Client must contact server</a:t>
            </a:r>
            <a:endParaRPr lang="en-US" sz="2400" smtClean="0"/>
          </a:p>
          <a:p>
            <a:r>
              <a:rPr lang="en-US" sz="2000" smtClean="0"/>
              <a:t>server process must first be running</a:t>
            </a:r>
          </a:p>
          <a:p>
            <a:r>
              <a:rPr lang="en-US" sz="2000" smtClean="0"/>
              <a:t>server must have created socket (door) that welcomes client’s contact</a:t>
            </a:r>
            <a:endParaRPr lang="en-US" sz="2400" smtClean="0"/>
          </a:p>
          <a:p>
            <a:pPr>
              <a:spcBef>
                <a:spcPct val="50000"/>
              </a:spcBef>
              <a:buFont typeface="ZapfDingbats" pitchFamily="82" charset="2"/>
              <a:buNone/>
            </a:pPr>
            <a:r>
              <a:rPr lang="en-US" sz="2000" smtClean="0">
                <a:solidFill>
                  <a:srgbClr val="FF0000"/>
                </a:solidFill>
              </a:rPr>
              <a:t>Client contacts server by:</a:t>
            </a:r>
            <a:endParaRPr lang="en-US" sz="2400" smtClean="0"/>
          </a:p>
          <a:p>
            <a:r>
              <a:rPr lang="en-US" sz="2000" smtClean="0"/>
              <a:t>creating client-local TCP socket</a:t>
            </a:r>
          </a:p>
          <a:p>
            <a:r>
              <a:rPr lang="en-US" sz="2000" smtClean="0"/>
              <a:t>specifying IP address, port number of server process</a:t>
            </a:r>
          </a:p>
          <a:p>
            <a:r>
              <a:rPr lang="en-US" sz="2000" smtClean="0"/>
              <a:t>When </a:t>
            </a:r>
            <a:r>
              <a:rPr lang="en-US" sz="2000" smtClean="0">
                <a:solidFill>
                  <a:srgbClr val="FF0000"/>
                </a:solidFill>
              </a:rPr>
              <a:t>client creates socket</a:t>
            </a:r>
            <a:r>
              <a:rPr lang="en-US" sz="2000" smtClean="0"/>
              <a:t>: client TCP establishes connection to server TCP</a:t>
            </a:r>
          </a:p>
          <a:p>
            <a:endParaRPr lang="en-US" sz="2000" smtClean="0"/>
          </a:p>
        </p:txBody>
      </p:sp>
      <p:sp>
        <p:nvSpPr>
          <p:cNvPr id="102406" name="Rectangle 4"/>
          <p:cNvSpPr>
            <a:spLocks noGrp="1" noChangeArrowheads="1"/>
          </p:cNvSpPr>
          <p:nvPr>
            <p:ph type="body" sz="half" idx="2"/>
          </p:nvPr>
        </p:nvSpPr>
        <p:spPr>
          <a:xfrm>
            <a:off x="4495800" y="1390650"/>
            <a:ext cx="3962400" cy="3000375"/>
          </a:xfrm>
        </p:spPr>
        <p:txBody>
          <a:bodyPr/>
          <a:lstStyle/>
          <a:p>
            <a:r>
              <a:rPr lang="en-US" sz="2000" smtClean="0"/>
              <a:t>When contacted by client, </a:t>
            </a:r>
            <a:r>
              <a:rPr lang="en-US" sz="2000" smtClean="0">
                <a:solidFill>
                  <a:srgbClr val="FF0000"/>
                </a:solidFill>
              </a:rPr>
              <a:t>server TCP creates new socket</a:t>
            </a:r>
            <a:r>
              <a:rPr lang="en-US" sz="2000" smtClean="0"/>
              <a:t> for server process to communicate with client</a:t>
            </a:r>
          </a:p>
          <a:p>
            <a:pPr lvl="1"/>
            <a:r>
              <a:rPr lang="en-US" sz="2000" smtClean="0"/>
              <a:t>allows server to talk with multiple clients</a:t>
            </a:r>
          </a:p>
          <a:p>
            <a:pPr lvl="1"/>
            <a:r>
              <a:rPr lang="en-US" sz="2000" smtClean="0"/>
              <a:t>source port numbers used to distinguish clients </a:t>
            </a:r>
            <a:r>
              <a:rPr lang="en-US" sz="2000" smtClean="0">
                <a:solidFill>
                  <a:schemeClr val="accent2"/>
                </a:solidFill>
              </a:rPr>
              <a:t>(more in Chap 3)</a:t>
            </a:r>
            <a:endParaRPr lang="en-US" sz="1800" i="1" smtClean="0">
              <a:solidFill>
                <a:schemeClr val="accent2"/>
              </a:solidFill>
            </a:endParaRPr>
          </a:p>
        </p:txBody>
      </p:sp>
      <p:grpSp>
        <p:nvGrpSpPr>
          <p:cNvPr id="102407" name="Group 5"/>
          <p:cNvGrpSpPr>
            <a:grpSpLocks/>
          </p:cNvGrpSpPr>
          <p:nvPr/>
        </p:nvGrpSpPr>
        <p:grpSpPr bwMode="auto">
          <a:xfrm>
            <a:off x="4667250" y="4584700"/>
            <a:ext cx="4133850" cy="1635125"/>
            <a:chOff x="2940" y="2888"/>
            <a:chExt cx="2604" cy="1030"/>
          </a:xfrm>
        </p:grpSpPr>
        <p:sp>
          <p:nvSpPr>
            <p:cNvPr id="102408" name="Text Box 6"/>
            <p:cNvSpPr txBox="1">
              <a:spLocks noChangeArrowheads="1"/>
            </p:cNvSpPr>
            <p:nvPr/>
          </p:nvSpPr>
          <p:spPr bwMode="auto">
            <a:xfrm>
              <a:off x="3020" y="3140"/>
              <a:ext cx="2401" cy="634"/>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000" i="1">
                  <a:solidFill>
                    <a:schemeClr val="accent2"/>
                  </a:solidFill>
                </a:rPr>
                <a:t>TCP provides reliable, in-order</a:t>
              </a:r>
            </a:p>
            <a:p>
              <a:pPr algn="ctr">
                <a:spcBef>
                  <a:spcPct val="0"/>
                </a:spcBef>
                <a:buClrTx/>
                <a:buSzTx/>
                <a:buFontTx/>
                <a:buNone/>
              </a:pPr>
              <a:r>
                <a:rPr lang="en-US" sz="2000" i="1">
                  <a:solidFill>
                    <a:schemeClr val="accent2"/>
                  </a:solidFill>
                </a:rPr>
                <a:t> transfer of bytes (“pipe”) </a:t>
              </a:r>
            </a:p>
            <a:p>
              <a:pPr algn="ctr">
                <a:spcBef>
                  <a:spcPct val="0"/>
                </a:spcBef>
                <a:buClrTx/>
                <a:buSzTx/>
                <a:buFontTx/>
                <a:buNone/>
              </a:pPr>
              <a:r>
                <a:rPr lang="en-US" sz="2000" i="1">
                  <a:solidFill>
                    <a:schemeClr val="accent2"/>
                  </a:solidFill>
                </a:rPr>
                <a:t>between client and server</a:t>
              </a:r>
            </a:p>
          </p:txBody>
        </p:sp>
        <p:sp>
          <p:nvSpPr>
            <p:cNvPr id="102409" name="Rectangle 7"/>
            <p:cNvSpPr>
              <a:spLocks noChangeArrowheads="1"/>
            </p:cNvSpPr>
            <p:nvPr/>
          </p:nvSpPr>
          <p:spPr bwMode="auto">
            <a:xfrm>
              <a:off x="2940" y="3024"/>
              <a:ext cx="2604" cy="894"/>
            </a:xfrm>
            <a:prstGeom prst="rect">
              <a:avLst/>
            </a:prstGeom>
            <a:noFill/>
            <a:ln w="28575">
              <a:solidFill>
                <a:schemeClr val="accent2"/>
              </a:solidFill>
              <a:miter lim="800000"/>
              <a:headEnd/>
              <a:tailEnd/>
            </a:ln>
          </p:spPr>
          <p:txBody>
            <a:bodyPr wrap="none" anchor="ctr">
              <a:spAutoFit/>
            </a:bodyPr>
            <a:lstStyle/>
            <a:p>
              <a:endParaRPr lang="en-US"/>
            </a:p>
          </p:txBody>
        </p:sp>
        <p:grpSp>
          <p:nvGrpSpPr>
            <p:cNvPr id="102410" name="Group 8"/>
            <p:cNvGrpSpPr>
              <a:grpSpLocks/>
            </p:cNvGrpSpPr>
            <p:nvPr/>
          </p:nvGrpSpPr>
          <p:grpSpPr bwMode="auto">
            <a:xfrm>
              <a:off x="2976" y="2888"/>
              <a:ext cx="1653" cy="250"/>
              <a:chOff x="66" y="3842"/>
              <a:chExt cx="1653" cy="250"/>
            </a:xfrm>
          </p:grpSpPr>
          <p:sp>
            <p:nvSpPr>
              <p:cNvPr id="102411" name="Rectangle 9"/>
              <p:cNvSpPr>
                <a:spLocks noChangeArrowheads="1"/>
              </p:cNvSpPr>
              <p:nvPr/>
            </p:nvSpPr>
            <p:spPr bwMode="auto">
              <a:xfrm>
                <a:off x="96" y="3888"/>
                <a:ext cx="1584" cy="162"/>
              </a:xfrm>
              <a:prstGeom prst="rect">
                <a:avLst/>
              </a:prstGeom>
              <a:solidFill>
                <a:schemeClr val="bg1"/>
              </a:solidFill>
              <a:ln w="9525">
                <a:noFill/>
                <a:miter lim="800000"/>
                <a:headEnd/>
                <a:tailEnd/>
              </a:ln>
            </p:spPr>
            <p:txBody>
              <a:bodyPr wrap="none" anchor="ctr">
                <a:spAutoFit/>
              </a:bodyPr>
              <a:lstStyle/>
              <a:p>
                <a:endParaRPr lang="en-US"/>
              </a:p>
            </p:txBody>
          </p:sp>
          <p:sp>
            <p:nvSpPr>
              <p:cNvPr id="102412" name="Text Box 10"/>
              <p:cNvSpPr txBox="1">
                <a:spLocks noChangeArrowheads="1"/>
              </p:cNvSpPr>
              <p:nvPr/>
            </p:nvSpPr>
            <p:spPr bwMode="auto">
              <a:xfrm>
                <a:off x="66" y="3842"/>
                <a:ext cx="1653" cy="250"/>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2000">
                    <a:solidFill>
                      <a:srgbClr val="FF0000"/>
                    </a:solidFill>
                  </a:rPr>
                  <a:t>application viewpoint</a:t>
                </a:r>
                <a:endParaRPr lang="en-US" sz="1800"/>
              </a:p>
            </p:txBody>
          </p:sp>
        </p:gr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3427" name="Slide Number Placeholder 4"/>
          <p:cNvSpPr>
            <a:spLocks noGrp="1"/>
          </p:cNvSpPr>
          <p:nvPr>
            <p:ph type="sldNum" sz="quarter" idx="12"/>
          </p:nvPr>
        </p:nvSpPr>
        <p:spPr>
          <a:noFill/>
        </p:spPr>
        <p:txBody>
          <a:bodyPr/>
          <a:lstStyle/>
          <a:p>
            <a:fld id="{053554CB-384A-45AC-8EA1-FA3B7A1E7AEA}" type="slidenum">
              <a:rPr lang="en-US"/>
              <a:pPr/>
              <a:t>112</a:t>
            </a:fld>
            <a:endParaRPr lang="en-US"/>
          </a:p>
        </p:txBody>
      </p:sp>
      <p:sp>
        <p:nvSpPr>
          <p:cNvPr id="103428" name="Rectangle 2"/>
          <p:cNvSpPr>
            <a:spLocks noGrp="1" noChangeArrowheads="1"/>
          </p:cNvSpPr>
          <p:nvPr>
            <p:ph type="title"/>
          </p:nvPr>
        </p:nvSpPr>
        <p:spPr/>
        <p:txBody>
          <a:bodyPr/>
          <a:lstStyle/>
          <a:p>
            <a:r>
              <a:rPr lang="en-US" sz="3200" smtClean="0"/>
              <a:t>Client/server socket interaction: TCP</a:t>
            </a:r>
            <a:endParaRPr lang="en-US" smtClean="0"/>
          </a:p>
        </p:txBody>
      </p:sp>
      <p:grpSp>
        <p:nvGrpSpPr>
          <p:cNvPr id="2" name="Group 3"/>
          <p:cNvGrpSpPr>
            <a:grpSpLocks/>
          </p:cNvGrpSpPr>
          <p:nvPr/>
        </p:nvGrpSpPr>
        <p:grpSpPr bwMode="auto">
          <a:xfrm>
            <a:off x="1312863" y="3217863"/>
            <a:ext cx="2117725" cy="927100"/>
            <a:chOff x="827" y="2027"/>
            <a:chExt cx="1334" cy="584"/>
          </a:xfrm>
        </p:grpSpPr>
        <p:sp>
          <p:nvSpPr>
            <p:cNvPr id="103463" name="Text Box 4"/>
            <p:cNvSpPr txBox="1">
              <a:spLocks noChangeArrowheads="1"/>
            </p:cNvSpPr>
            <p:nvPr/>
          </p:nvSpPr>
          <p:spPr bwMode="auto">
            <a:xfrm>
              <a:off x="827" y="2027"/>
              <a:ext cx="1059"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wait for incoming</a:t>
              </a:r>
            </a:p>
            <a:p>
              <a:pPr>
                <a:spcBef>
                  <a:spcPct val="0"/>
                </a:spcBef>
                <a:buClrTx/>
                <a:buSzTx/>
                <a:buFontTx/>
                <a:buNone/>
              </a:pPr>
              <a:r>
                <a:rPr lang="en-US" sz="1400">
                  <a:latin typeface="Arial" charset="0"/>
                </a:rPr>
                <a:t>connection request</a:t>
              </a:r>
              <a:endParaRPr lang="en-US">
                <a:latin typeface="Times New Roman" pitchFamily="18" charset="0"/>
              </a:endParaRPr>
            </a:p>
          </p:txBody>
        </p:sp>
        <p:sp>
          <p:nvSpPr>
            <p:cNvPr id="103464" name="Text Box 5"/>
            <p:cNvSpPr txBox="1">
              <a:spLocks noChangeArrowheads="1"/>
            </p:cNvSpPr>
            <p:nvPr/>
          </p:nvSpPr>
          <p:spPr bwMode="auto">
            <a:xfrm>
              <a:off x="828" y="2285"/>
              <a:ext cx="1333"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solidFill>
                    <a:srgbClr val="FF0000"/>
                  </a:solidFill>
                  <a:latin typeface="Arial" charset="0"/>
                </a:rPr>
                <a:t>connectionSocket =</a:t>
              </a:r>
            </a:p>
            <a:p>
              <a:pPr>
                <a:spcBef>
                  <a:spcPct val="0"/>
                </a:spcBef>
                <a:buClrTx/>
                <a:buSzTx/>
                <a:buFontTx/>
                <a:buNone/>
              </a:pPr>
              <a:r>
                <a:rPr lang="en-US" sz="1400">
                  <a:solidFill>
                    <a:srgbClr val="FF0000"/>
                  </a:solidFill>
                  <a:latin typeface="Arial" charset="0"/>
                </a:rPr>
                <a:t>welcomeSocket.accept()</a:t>
              </a:r>
              <a:endParaRPr lang="en-US">
                <a:latin typeface="Times New Roman" pitchFamily="18" charset="0"/>
              </a:endParaRPr>
            </a:p>
          </p:txBody>
        </p:sp>
      </p:grpSp>
      <p:grpSp>
        <p:nvGrpSpPr>
          <p:cNvPr id="3" name="Group 6"/>
          <p:cNvGrpSpPr>
            <a:grpSpLocks/>
          </p:cNvGrpSpPr>
          <p:nvPr/>
        </p:nvGrpSpPr>
        <p:grpSpPr bwMode="auto">
          <a:xfrm>
            <a:off x="1303338" y="1881188"/>
            <a:ext cx="1635125" cy="1414462"/>
            <a:chOff x="821" y="1185"/>
            <a:chExt cx="1030" cy="891"/>
          </a:xfrm>
        </p:grpSpPr>
        <p:grpSp>
          <p:nvGrpSpPr>
            <p:cNvPr id="4" name="Group 7"/>
            <p:cNvGrpSpPr>
              <a:grpSpLocks/>
            </p:cNvGrpSpPr>
            <p:nvPr/>
          </p:nvGrpSpPr>
          <p:grpSpPr bwMode="auto">
            <a:xfrm>
              <a:off x="821" y="1185"/>
              <a:ext cx="1030" cy="712"/>
              <a:chOff x="329" y="1209"/>
              <a:chExt cx="1030" cy="712"/>
            </a:xfrm>
          </p:grpSpPr>
          <p:sp>
            <p:nvSpPr>
              <p:cNvPr id="103461" name="Text Box 8"/>
              <p:cNvSpPr txBox="1">
                <a:spLocks noChangeArrowheads="1"/>
              </p:cNvSpPr>
              <p:nvPr/>
            </p:nvSpPr>
            <p:spPr bwMode="auto">
              <a:xfrm>
                <a:off x="329" y="1209"/>
                <a:ext cx="997" cy="460"/>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r>
                  <a:rPr lang="en-US" sz="1400">
                    <a:latin typeface="Arial" charset="0"/>
                  </a:rPr>
                  <a:t>port=</a:t>
                </a:r>
                <a:r>
                  <a:rPr lang="en-US" sz="1400" b="1">
                    <a:latin typeface="Courier New" pitchFamily="49" charset="0"/>
                  </a:rPr>
                  <a:t>x</a:t>
                </a:r>
                <a:r>
                  <a:rPr lang="en-US" sz="1400">
                    <a:latin typeface="Arial" charset="0"/>
                  </a:rPr>
                  <a:t>, for</a:t>
                </a:r>
              </a:p>
              <a:p>
                <a:pPr>
                  <a:spcBef>
                    <a:spcPct val="0"/>
                  </a:spcBef>
                  <a:buClrTx/>
                  <a:buSzTx/>
                  <a:buFontTx/>
                  <a:buNone/>
                </a:pPr>
                <a:r>
                  <a:rPr lang="en-US" sz="1400">
                    <a:latin typeface="Arial" charset="0"/>
                  </a:rPr>
                  <a:t>incoming request:</a:t>
                </a:r>
                <a:endParaRPr lang="en-US">
                  <a:latin typeface="Times New Roman" pitchFamily="18" charset="0"/>
                </a:endParaRPr>
              </a:p>
            </p:txBody>
          </p:sp>
          <p:sp>
            <p:nvSpPr>
              <p:cNvPr id="103462" name="Text Box 9"/>
              <p:cNvSpPr txBox="1">
                <a:spLocks noChangeArrowheads="1"/>
              </p:cNvSpPr>
              <p:nvPr/>
            </p:nvSpPr>
            <p:spPr bwMode="auto">
              <a:xfrm>
                <a:off x="333" y="1595"/>
                <a:ext cx="1026" cy="326"/>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400">
                    <a:solidFill>
                      <a:srgbClr val="FF0000"/>
                    </a:solidFill>
                    <a:latin typeface="Arial" charset="0"/>
                  </a:rPr>
                  <a:t>welcomeSocket = </a:t>
                </a:r>
              </a:p>
              <a:p>
                <a:pPr algn="r">
                  <a:spcBef>
                    <a:spcPct val="0"/>
                  </a:spcBef>
                  <a:buClrTx/>
                  <a:buSzTx/>
                  <a:buFontTx/>
                  <a:buNone/>
                </a:pPr>
                <a:r>
                  <a:rPr lang="en-US" sz="1400">
                    <a:solidFill>
                      <a:srgbClr val="FF0000"/>
                    </a:solidFill>
                    <a:latin typeface="Arial" charset="0"/>
                  </a:rPr>
                  <a:t>ServerSocket()</a:t>
                </a:r>
                <a:endParaRPr lang="en-US">
                  <a:latin typeface="Times New Roman" pitchFamily="18" charset="0"/>
                </a:endParaRPr>
              </a:p>
            </p:txBody>
          </p:sp>
        </p:grpSp>
        <p:sp>
          <p:nvSpPr>
            <p:cNvPr id="103460" name="Line 10"/>
            <p:cNvSpPr>
              <a:spLocks noChangeShapeType="1"/>
            </p:cNvSpPr>
            <p:nvPr/>
          </p:nvSpPr>
          <p:spPr bwMode="auto">
            <a:xfrm>
              <a:off x="1284" y="1872"/>
              <a:ext cx="0" cy="204"/>
            </a:xfrm>
            <a:prstGeom prst="line">
              <a:avLst/>
            </a:prstGeom>
            <a:noFill/>
            <a:ln w="28575">
              <a:solidFill>
                <a:schemeClr val="accent2"/>
              </a:solidFill>
              <a:round/>
              <a:headEnd/>
              <a:tailEnd type="triangle" w="med" len="med"/>
            </a:ln>
          </p:spPr>
          <p:txBody>
            <a:bodyPr anchor="ctr">
              <a:spAutoFit/>
            </a:bodyPr>
            <a:lstStyle/>
            <a:p>
              <a:endParaRPr lang="en-US"/>
            </a:p>
          </p:txBody>
        </p:sp>
      </p:grpSp>
      <p:grpSp>
        <p:nvGrpSpPr>
          <p:cNvPr id="5" name="Group 11"/>
          <p:cNvGrpSpPr>
            <a:grpSpLocks/>
          </p:cNvGrpSpPr>
          <p:nvPr/>
        </p:nvGrpSpPr>
        <p:grpSpPr bwMode="auto">
          <a:xfrm>
            <a:off x="5091113" y="3149600"/>
            <a:ext cx="2305050" cy="909638"/>
            <a:chOff x="3333" y="1156"/>
            <a:chExt cx="1452" cy="573"/>
          </a:xfrm>
        </p:grpSpPr>
        <p:sp>
          <p:nvSpPr>
            <p:cNvPr id="103457" name="Text Box 12"/>
            <p:cNvSpPr txBox="1">
              <a:spLocks noChangeArrowheads="1"/>
            </p:cNvSpPr>
            <p:nvPr/>
          </p:nvSpPr>
          <p:spPr bwMode="auto">
            <a:xfrm>
              <a:off x="3335" y="1156"/>
              <a:ext cx="1450"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create socket,</a:t>
              </a:r>
            </a:p>
            <a:p>
              <a:pPr>
                <a:spcBef>
                  <a:spcPct val="0"/>
                </a:spcBef>
                <a:buClrTx/>
                <a:buSzTx/>
                <a:buFontTx/>
                <a:buNone/>
              </a:pPr>
              <a:r>
                <a:rPr lang="en-US" sz="1400">
                  <a:latin typeface="Arial" charset="0"/>
                </a:rPr>
                <a:t>connect to </a:t>
              </a:r>
              <a:r>
                <a:rPr lang="en-US" sz="1400" b="1">
                  <a:latin typeface="Courier New" pitchFamily="49" charset="0"/>
                </a:rPr>
                <a:t>hostid</a:t>
              </a:r>
              <a:r>
                <a:rPr lang="en-US" sz="1400">
                  <a:latin typeface="Arial" charset="0"/>
                </a:rPr>
                <a:t>, port=</a:t>
              </a:r>
              <a:r>
                <a:rPr lang="en-US" sz="1400" b="1">
                  <a:latin typeface="Courier New" pitchFamily="49" charset="0"/>
                </a:rPr>
                <a:t>x</a:t>
              </a:r>
              <a:endParaRPr lang="en-US">
                <a:latin typeface="Times New Roman" pitchFamily="18" charset="0"/>
              </a:endParaRPr>
            </a:p>
          </p:txBody>
        </p:sp>
        <p:sp>
          <p:nvSpPr>
            <p:cNvPr id="103458" name="Text Box 13"/>
            <p:cNvSpPr txBox="1">
              <a:spLocks noChangeArrowheads="1"/>
            </p:cNvSpPr>
            <p:nvPr/>
          </p:nvSpPr>
          <p:spPr bwMode="auto">
            <a:xfrm>
              <a:off x="3333" y="1403"/>
              <a:ext cx="846" cy="326"/>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400">
                  <a:solidFill>
                    <a:srgbClr val="FF0000"/>
                  </a:solidFill>
                  <a:latin typeface="Arial" charset="0"/>
                </a:rPr>
                <a:t>clientSocket = </a:t>
              </a:r>
            </a:p>
            <a:p>
              <a:pPr algn="r">
                <a:spcBef>
                  <a:spcPct val="0"/>
                </a:spcBef>
                <a:buClrTx/>
                <a:buSzTx/>
                <a:buFontTx/>
                <a:buNone/>
              </a:pPr>
              <a:r>
                <a:rPr lang="en-US" sz="1400">
                  <a:solidFill>
                    <a:srgbClr val="FF0000"/>
                  </a:solidFill>
                  <a:latin typeface="Arial" charset="0"/>
                </a:rPr>
                <a:t>Socket()</a:t>
              </a:r>
              <a:endParaRPr lang="en-US">
                <a:latin typeface="Times New Roman" pitchFamily="18" charset="0"/>
              </a:endParaRPr>
            </a:p>
          </p:txBody>
        </p:sp>
      </p:grpSp>
      <p:grpSp>
        <p:nvGrpSpPr>
          <p:cNvPr id="6" name="Group 14"/>
          <p:cNvGrpSpPr>
            <a:grpSpLocks/>
          </p:cNvGrpSpPr>
          <p:nvPr/>
        </p:nvGrpSpPr>
        <p:grpSpPr bwMode="auto">
          <a:xfrm>
            <a:off x="1276350" y="3124200"/>
            <a:ext cx="5440363" cy="3352800"/>
            <a:chOff x="804" y="1968"/>
            <a:chExt cx="3427" cy="2112"/>
          </a:xfrm>
        </p:grpSpPr>
        <p:sp>
          <p:nvSpPr>
            <p:cNvPr id="103450" name="Text Box 15"/>
            <p:cNvSpPr txBox="1">
              <a:spLocks noChangeArrowheads="1"/>
            </p:cNvSpPr>
            <p:nvPr/>
          </p:nvSpPr>
          <p:spPr bwMode="auto">
            <a:xfrm>
              <a:off x="839" y="3641"/>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close</a:t>
              </a:r>
            </a:p>
            <a:p>
              <a:pPr>
                <a:spcBef>
                  <a:spcPct val="0"/>
                </a:spcBef>
                <a:buClrTx/>
                <a:buSzTx/>
                <a:buFontTx/>
                <a:buNone/>
              </a:pPr>
              <a:r>
                <a:rPr lang="en-US" sz="1400">
                  <a:solidFill>
                    <a:srgbClr val="FF0000"/>
                  </a:solidFill>
                  <a:latin typeface="Arial" charset="0"/>
                </a:rPr>
                <a:t>connectionSocket</a:t>
              </a:r>
              <a:endParaRPr lang="en-US">
                <a:latin typeface="Times New Roman" pitchFamily="18" charset="0"/>
              </a:endParaRPr>
            </a:p>
          </p:txBody>
        </p:sp>
        <p:sp>
          <p:nvSpPr>
            <p:cNvPr id="103451" name="Line 16"/>
            <p:cNvSpPr>
              <a:spLocks noChangeShapeType="1"/>
            </p:cNvSpPr>
            <p:nvPr/>
          </p:nvSpPr>
          <p:spPr bwMode="auto">
            <a:xfrm>
              <a:off x="1290" y="3564"/>
              <a:ext cx="0" cy="204"/>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3452" name="Freeform 17"/>
            <p:cNvSpPr>
              <a:spLocks/>
            </p:cNvSpPr>
            <p:nvPr/>
          </p:nvSpPr>
          <p:spPr bwMode="auto">
            <a:xfrm>
              <a:off x="804" y="1968"/>
              <a:ext cx="492" cy="2112"/>
            </a:xfrm>
            <a:custGeom>
              <a:avLst/>
              <a:gdLst>
                <a:gd name="T0" fmla="*/ 492 w 492"/>
                <a:gd name="T1" fmla="*/ 1968 h 2112"/>
                <a:gd name="T2" fmla="*/ 492 w 492"/>
                <a:gd name="T3" fmla="*/ 2112 h 2112"/>
                <a:gd name="T4" fmla="*/ 0 w 492"/>
                <a:gd name="T5" fmla="*/ 2112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chemeClr val="accent2"/>
              </a:solidFill>
              <a:round/>
              <a:headEnd/>
              <a:tailEnd type="triangle" w="med" len="med"/>
            </a:ln>
          </p:spPr>
          <p:txBody>
            <a:bodyPr anchor="ctr">
              <a:spAutoFit/>
            </a:bodyPr>
            <a:lstStyle/>
            <a:p>
              <a:endParaRPr lang="en-US"/>
            </a:p>
          </p:txBody>
        </p:sp>
        <p:grpSp>
          <p:nvGrpSpPr>
            <p:cNvPr id="7" name="Group 18"/>
            <p:cNvGrpSpPr>
              <a:grpSpLocks/>
            </p:cNvGrpSpPr>
            <p:nvPr/>
          </p:nvGrpSpPr>
          <p:grpSpPr bwMode="auto">
            <a:xfrm>
              <a:off x="3365" y="3377"/>
              <a:ext cx="866" cy="692"/>
              <a:chOff x="3365" y="3377"/>
              <a:chExt cx="866" cy="692"/>
            </a:xfrm>
          </p:grpSpPr>
          <p:sp>
            <p:nvSpPr>
              <p:cNvPr id="103454" name="Text Box 19"/>
              <p:cNvSpPr txBox="1">
                <a:spLocks noChangeArrowheads="1"/>
              </p:cNvSpPr>
              <p:nvPr/>
            </p:nvSpPr>
            <p:spPr bwMode="auto">
              <a:xfrm>
                <a:off x="3365" y="3377"/>
                <a:ext cx="866"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read reply from</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103455" name="Text Box 20"/>
              <p:cNvSpPr txBox="1">
                <a:spLocks noChangeArrowheads="1"/>
              </p:cNvSpPr>
              <p:nvPr/>
            </p:nvSpPr>
            <p:spPr bwMode="auto">
              <a:xfrm>
                <a:off x="3389" y="3743"/>
                <a:ext cx="719"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close</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103456" name="Line 21"/>
              <p:cNvSpPr>
                <a:spLocks noChangeShapeType="1"/>
              </p:cNvSpPr>
              <p:nvPr/>
            </p:nvSpPr>
            <p:spPr bwMode="auto">
              <a:xfrm>
                <a:off x="3816" y="3690"/>
                <a:ext cx="0" cy="204"/>
              </a:xfrm>
              <a:prstGeom prst="line">
                <a:avLst/>
              </a:prstGeom>
              <a:noFill/>
              <a:ln w="28575">
                <a:solidFill>
                  <a:schemeClr val="accent2"/>
                </a:solidFill>
                <a:round/>
                <a:headEnd/>
                <a:tailEnd type="triangle" w="med" len="med"/>
              </a:ln>
            </p:spPr>
            <p:txBody>
              <a:bodyPr anchor="ctr">
                <a:spAutoFit/>
              </a:bodyPr>
              <a:lstStyle/>
              <a:p>
                <a:endParaRPr lang="en-US"/>
              </a:p>
            </p:txBody>
          </p:sp>
        </p:grpSp>
      </p:grpSp>
      <p:sp>
        <p:nvSpPr>
          <p:cNvPr id="103433" name="Text Box 22"/>
          <p:cNvSpPr txBox="1">
            <a:spLocks noChangeArrowheads="1"/>
          </p:cNvSpPr>
          <p:nvPr/>
        </p:nvSpPr>
        <p:spPr bwMode="auto">
          <a:xfrm>
            <a:off x="585788" y="1314450"/>
            <a:ext cx="3392487" cy="457200"/>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a:t>Server </a:t>
            </a:r>
            <a:r>
              <a:rPr lang="en-US" sz="1800"/>
              <a:t>(running on </a:t>
            </a:r>
            <a:r>
              <a:rPr lang="en-US" sz="1800" b="1">
                <a:latin typeface="Courier New" pitchFamily="49" charset="0"/>
              </a:rPr>
              <a:t>hostid</a:t>
            </a:r>
            <a:r>
              <a:rPr lang="en-US" sz="1800"/>
              <a:t>)</a:t>
            </a:r>
            <a:endParaRPr lang="en-US">
              <a:latin typeface="Times New Roman" pitchFamily="18" charset="0"/>
            </a:endParaRPr>
          </a:p>
        </p:txBody>
      </p:sp>
      <p:sp>
        <p:nvSpPr>
          <p:cNvPr id="103434" name="Text Box 23"/>
          <p:cNvSpPr txBox="1">
            <a:spLocks noChangeArrowheads="1"/>
          </p:cNvSpPr>
          <p:nvPr/>
        </p:nvSpPr>
        <p:spPr bwMode="auto">
          <a:xfrm>
            <a:off x="5256213" y="1333500"/>
            <a:ext cx="1008062" cy="457200"/>
          </a:xfrm>
          <a:prstGeom prst="rect">
            <a:avLst/>
          </a:prstGeom>
          <a:noFill/>
          <a:ln w="9525">
            <a:noFill/>
            <a:miter lim="800000"/>
            <a:headEnd/>
            <a:tailEnd/>
          </a:ln>
        </p:spPr>
        <p:txBody>
          <a:bodyPr wrap="none" anchor="ctr">
            <a:spAutoFit/>
          </a:bodyPr>
          <a:lstStyle/>
          <a:p>
            <a:pPr algn="ctr">
              <a:spcBef>
                <a:spcPct val="50000"/>
              </a:spcBef>
              <a:buClrTx/>
              <a:buSzTx/>
              <a:buFontTx/>
              <a:buNone/>
            </a:pPr>
            <a:r>
              <a:rPr lang="en-US"/>
              <a:t>Client</a:t>
            </a:r>
            <a:endParaRPr lang="en-US">
              <a:latin typeface="Times New Roman" pitchFamily="18" charset="0"/>
            </a:endParaRPr>
          </a:p>
        </p:txBody>
      </p:sp>
      <p:grpSp>
        <p:nvGrpSpPr>
          <p:cNvPr id="8" name="Group 24"/>
          <p:cNvGrpSpPr>
            <a:grpSpLocks/>
          </p:cNvGrpSpPr>
          <p:nvPr/>
        </p:nvGrpSpPr>
        <p:grpSpPr bwMode="auto">
          <a:xfrm>
            <a:off x="2933700" y="4010025"/>
            <a:ext cx="4041775" cy="1371600"/>
            <a:chOff x="1848" y="2526"/>
            <a:chExt cx="2546" cy="864"/>
          </a:xfrm>
        </p:grpSpPr>
        <p:sp>
          <p:nvSpPr>
            <p:cNvPr id="103445" name="Line 25"/>
            <p:cNvSpPr>
              <a:spLocks noChangeShapeType="1"/>
            </p:cNvSpPr>
            <p:nvPr/>
          </p:nvSpPr>
          <p:spPr bwMode="auto">
            <a:xfrm flipH="1">
              <a:off x="3792" y="2964"/>
              <a:ext cx="6" cy="426"/>
            </a:xfrm>
            <a:prstGeom prst="line">
              <a:avLst/>
            </a:prstGeom>
            <a:noFill/>
            <a:ln w="28575">
              <a:solidFill>
                <a:schemeClr val="accent2"/>
              </a:solidFill>
              <a:round/>
              <a:headEnd/>
              <a:tailEnd type="triangle" w="med" len="med"/>
            </a:ln>
          </p:spPr>
          <p:txBody>
            <a:bodyPr anchor="ctr">
              <a:spAutoFit/>
            </a:bodyPr>
            <a:lstStyle/>
            <a:p>
              <a:endParaRPr lang="en-US"/>
            </a:p>
          </p:txBody>
        </p:sp>
        <p:grpSp>
          <p:nvGrpSpPr>
            <p:cNvPr id="9" name="Group 26"/>
            <p:cNvGrpSpPr>
              <a:grpSpLocks/>
            </p:cNvGrpSpPr>
            <p:nvPr/>
          </p:nvGrpSpPr>
          <p:grpSpPr bwMode="auto">
            <a:xfrm>
              <a:off x="1848" y="2526"/>
              <a:ext cx="2546" cy="516"/>
              <a:chOff x="1848" y="2526"/>
              <a:chExt cx="2546" cy="516"/>
            </a:xfrm>
          </p:grpSpPr>
          <p:sp>
            <p:nvSpPr>
              <p:cNvPr id="103447" name="Text Box 27"/>
              <p:cNvSpPr txBox="1">
                <a:spLocks noChangeArrowheads="1"/>
              </p:cNvSpPr>
              <p:nvPr/>
            </p:nvSpPr>
            <p:spPr bwMode="auto">
              <a:xfrm>
                <a:off x="3335" y="2675"/>
                <a:ext cx="1059"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send request using</a:t>
                </a:r>
              </a:p>
              <a:p>
                <a:pPr>
                  <a:spcBef>
                    <a:spcPct val="0"/>
                  </a:spcBef>
                  <a:buClrTx/>
                  <a:buSzTx/>
                  <a:buFontTx/>
                  <a:buNone/>
                </a:pPr>
                <a:r>
                  <a:rPr lang="en-US" sz="1400">
                    <a:solidFill>
                      <a:srgbClr val="FF0000"/>
                    </a:solidFill>
                    <a:latin typeface="Arial" charset="0"/>
                  </a:rPr>
                  <a:t>clientSocket</a:t>
                </a:r>
                <a:endParaRPr lang="en-US">
                  <a:latin typeface="Times New Roman" pitchFamily="18" charset="0"/>
                </a:endParaRPr>
              </a:p>
            </p:txBody>
          </p:sp>
          <p:sp>
            <p:nvSpPr>
              <p:cNvPr id="103448" name="Line 28"/>
              <p:cNvSpPr>
                <a:spLocks noChangeShapeType="1"/>
              </p:cNvSpPr>
              <p:nvPr/>
            </p:nvSpPr>
            <p:spPr bwMode="auto">
              <a:xfrm>
                <a:off x="3792" y="2526"/>
                <a:ext cx="0" cy="204"/>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3449" name="Line 29"/>
              <p:cNvSpPr>
                <a:spLocks noChangeShapeType="1"/>
              </p:cNvSpPr>
              <p:nvPr/>
            </p:nvSpPr>
            <p:spPr bwMode="auto">
              <a:xfrm flipH="1">
                <a:off x="1848" y="2790"/>
                <a:ext cx="1518" cy="252"/>
              </a:xfrm>
              <a:prstGeom prst="line">
                <a:avLst/>
              </a:prstGeom>
              <a:noFill/>
              <a:ln w="28575">
                <a:solidFill>
                  <a:srgbClr val="FF0000"/>
                </a:solidFill>
                <a:round/>
                <a:headEnd/>
                <a:tailEnd type="triangle" w="med" len="med"/>
              </a:ln>
            </p:spPr>
            <p:txBody>
              <a:bodyPr wrap="none" anchor="ctr">
                <a:spAutoFit/>
              </a:bodyPr>
              <a:lstStyle/>
              <a:p>
                <a:endParaRPr lang="en-US"/>
              </a:p>
            </p:txBody>
          </p:sp>
        </p:grpSp>
      </p:grpSp>
      <p:grpSp>
        <p:nvGrpSpPr>
          <p:cNvPr id="10" name="Group 30"/>
          <p:cNvGrpSpPr>
            <a:grpSpLocks/>
          </p:cNvGrpSpPr>
          <p:nvPr/>
        </p:nvGrpSpPr>
        <p:grpSpPr bwMode="auto">
          <a:xfrm>
            <a:off x="1303338" y="4105275"/>
            <a:ext cx="4097337" cy="1487488"/>
            <a:chOff x="821" y="2586"/>
            <a:chExt cx="2581" cy="937"/>
          </a:xfrm>
        </p:grpSpPr>
        <p:sp>
          <p:nvSpPr>
            <p:cNvPr id="103440" name="Text Box 31"/>
            <p:cNvSpPr txBox="1">
              <a:spLocks noChangeArrowheads="1"/>
            </p:cNvSpPr>
            <p:nvPr/>
          </p:nvSpPr>
          <p:spPr bwMode="auto">
            <a:xfrm>
              <a:off x="821" y="2789"/>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read request from</a:t>
              </a:r>
            </a:p>
            <a:p>
              <a:pPr>
                <a:spcBef>
                  <a:spcPct val="0"/>
                </a:spcBef>
                <a:buClrTx/>
                <a:buSzTx/>
                <a:buFontTx/>
                <a:buNone/>
              </a:pPr>
              <a:r>
                <a:rPr lang="en-US" sz="1400">
                  <a:solidFill>
                    <a:srgbClr val="FF0000"/>
                  </a:solidFill>
                  <a:latin typeface="Arial" charset="0"/>
                </a:rPr>
                <a:t>connectionSocket</a:t>
              </a:r>
              <a:endParaRPr lang="en-US">
                <a:latin typeface="Times New Roman" pitchFamily="18" charset="0"/>
              </a:endParaRPr>
            </a:p>
          </p:txBody>
        </p:sp>
        <p:sp>
          <p:nvSpPr>
            <p:cNvPr id="103441" name="Text Box 32"/>
            <p:cNvSpPr txBox="1">
              <a:spLocks noChangeArrowheads="1"/>
            </p:cNvSpPr>
            <p:nvPr/>
          </p:nvSpPr>
          <p:spPr bwMode="auto">
            <a:xfrm>
              <a:off x="851" y="3197"/>
              <a:ext cx="998" cy="326"/>
            </a:xfrm>
            <a:prstGeom prst="rect">
              <a:avLst/>
            </a:prstGeom>
            <a:noFill/>
            <a:ln w="9525">
              <a:noFill/>
              <a:miter lim="800000"/>
              <a:headEnd/>
              <a:tailEnd/>
            </a:ln>
          </p:spPr>
          <p:txBody>
            <a:bodyPr wrap="none" anchor="ctr">
              <a:spAutoFit/>
            </a:bodyPr>
            <a:lstStyle/>
            <a:p>
              <a:pPr>
                <a:spcBef>
                  <a:spcPct val="0"/>
                </a:spcBef>
                <a:buClrTx/>
                <a:buSzTx/>
                <a:buFontTx/>
                <a:buNone/>
              </a:pPr>
              <a:r>
                <a:rPr lang="en-US" sz="1400">
                  <a:latin typeface="Arial" charset="0"/>
                </a:rPr>
                <a:t>write reply to</a:t>
              </a:r>
            </a:p>
            <a:p>
              <a:pPr>
                <a:spcBef>
                  <a:spcPct val="0"/>
                </a:spcBef>
                <a:buClrTx/>
                <a:buSzTx/>
                <a:buFontTx/>
                <a:buNone/>
              </a:pPr>
              <a:r>
                <a:rPr lang="en-US" sz="1400">
                  <a:solidFill>
                    <a:srgbClr val="FF0000"/>
                  </a:solidFill>
                  <a:latin typeface="Arial" charset="0"/>
                </a:rPr>
                <a:t>connectionSocket</a:t>
              </a:r>
              <a:endParaRPr lang="en-US">
                <a:latin typeface="Times New Roman" pitchFamily="18" charset="0"/>
              </a:endParaRPr>
            </a:p>
          </p:txBody>
        </p:sp>
        <p:sp>
          <p:nvSpPr>
            <p:cNvPr id="103442" name="Line 33"/>
            <p:cNvSpPr>
              <a:spLocks noChangeShapeType="1"/>
            </p:cNvSpPr>
            <p:nvPr/>
          </p:nvSpPr>
          <p:spPr bwMode="auto">
            <a:xfrm>
              <a:off x="1278" y="2586"/>
              <a:ext cx="0" cy="240"/>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3443" name="Line 34"/>
            <p:cNvSpPr>
              <a:spLocks noChangeShapeType="1"/>
            </p:cNvSpPr>
            <p:nvPr/>
          </p:nvSpPr>
          <p:spPr bwMode="auto">
            <a:xfrm flipH="1">
              <a:off x="1284" y="3090"/>
              <a:ext cx="6" cy="156"/>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3444" name="Line 35"/>
            <p:cNvSpPr>
              <a:spLocks noChangeShapeType="1"/>
            </p:cNvSpPr>
            <p:nvPr/>
          </p:nvSpPr>
          <p:spPr bwMode="auto">
            <a:xfrm>
              <a:off x="1866" y="3306"/>
              <a:ext cx="1536" cy="180"/>
            </a:xfrm>
            <a:prstGeom prst="line">
              <a:avLst/>
            </a:prstGeom>
            <a:noFill/>
            <a:ln w="28575">
              <a:solidFill>
                <a:srgbClr val="FF0000"/>
              </a:solidFill>
              <a:round/>
              <a:headEnd/>
              <a:tailEnd type="triangle" w="med" len="med"/>
            </a:ln>
          </p:spPr>
          <p:txBody>
            <a:bodyPr anchor="ctr">
              <a:spAutoFit/>
            </a:bodyPr>
            <a:lstStyle/>
            <a:p>
              <a:endParaRPr lang="en-US"/>
            </a:p>
          </p:txBody>
        </p:sp>
      </p:grpSp>
      <p:grpSp>
        <p:nvGrpSpPr>
          <p:cNvPr id="11" name="Group 36"/>
          <p:cNvGrpSpPr>
            <a:grpSpLocks/>
          </p:cNvGrpSpPr>
          <p:nvPr/>
        </p:nvGrpSpPr>
        <p:grpSpPr bwMode="auto">
          <a:xfrm>
            <a:off x="2924175" y="3041650"/>
            <a:ext cx="2200275" cy="641350"/>
            <a:chOff x="1842" y="1916"/>
            <a:chExt cx="1386" cy="404"/>
          </a:xfrm>
        </p:grpSpPr>
        <p:sp>
          <p:nvSpPr>
            <p:cNvPr id="103438" name="Line 37"/>
            <p:cNvSpPr>
              <a:spLocks noChangeShapeType="1"/>
            </p:cNvSpPr>
            <p:nvPr/>
          </p:nvSpPr>
          <p:spPr bwMode="auto">
            <a:xfrm>
              <a:off x="1842" y="2130"/>
              <a:ext cx="1386" cy="0"/>
            </a:xfrm>
            <a:prstGeom prst="line">
              <a:avLst/>
            </a:prstGeom>
            <a:noFill/>
            <a:ln w="38100">
              <a:solidFill>
                <a:srgbClr val="FF0000"/>
              </a:solidFill>
              <a:prstDash val="dash"/>
              <a:round/>
              <a:headEnd type="triangle" w="med" len="med"/>
              <a:tailEnd type="triangle" w="med" len="med"/>
            </a:ln>
          </p:spPr>
          <p:txBody>
            <a:bodyPr wrap="none" anchor="ctr">
              <a:spAutoFit/>
            </a:bodyPr>
            <a:lstStyle/>
            <a:p>
              <a:endParaRPr lang="en-US"/>
            </a:p>
          </p:txBody>
        </p:sp>
        <p:sp>
          <p:nvSpPr>
            <p:cNvPr id="103439" name="Text Box 38"/>
            <p:cNvSpPr txBox="1">
              <a:spLocks noChangeArrowheads="1"/>
            </p:cNvSpPr>
            <p:nvPr/>
          </p:nvSpPr>
          <p:spPr bwMode="auto">
            <a:xfrm>
              <a:off x="1887" y="1916"/>
              <a:ext cx="1240" cy="404"/>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sz="1800">
                  <a:solidFill>
                    <a:srgbClr val="FF0000"/>
                  </a:solidFill>
                </a:rPr>
                <a:t>TCP </a:t>
              </a:r>
            </a:p>
            <a:p>
              <a:pPr algn="ctr">
                <a:spcBef>
                  <a:spcPct val="0"/>
                </a:spcBef>
                <a:buClrTx/>
                <a:buSzTx/>
                <a:buFontTx/>
                <a:buNone/>
              </a:pPr>
              <a:r>
                <a:rPr lang="en-US" sz="1800">
                  <a:solidFill>
                    <a:srgbClr val="FF0000"/>
                  </a:solidFill>
                </a:rPr>
                <a:t>connection setup</a:t>
              </a:r>
              <a:endParaRPr lang="en-US">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0724" name="Slide Number Placeholder 6"/>
          <p:cNvSpPr>
            <a:spLocks noGrp="1"/>
          </p:cNvSpPr>
          <p:nvPr>
            <p:ph type="sldNum" sz="quarter" idx="12"/>
          </p:nvPr>
        </p:nvSpPr>
        <p:spPr>
          <a:noFill/>
        </p:spPr>
        <p:txBody>
          <a:bodyPr/>
          <a:lstStyle/>
          <a:p>
            <a:fld id="{4FC30E6A-EF43-4358-9EFC-CFA6B36DE66F}" type="slidenum">
              <a:rPr lang="en-US"/>
              <a:pPr/>
              <a:t>113</a:t>
            </a:fld>
            <a:endParaRPr lang="en-US"/>
          </a:p>
        </p:txBody>
      </p:sp>
      <p:sp>
        <p:nvSpPr>
          <p:cNvPr id="30725" name="Rectangle 16"/>
          <p:cNvSpPr>
            <a:spLocks noChangeArrowheads="1"/>
          </p:cNvSpPr>
          <p:nvPr/>
        </p:nvSpPr>
        <p:spPr bwMode="auto">
          <a:xfrm>
            <a:off x="0" y="1395413"/>
            <a:ext cx="9144000" cy="0"/>
          </a:xfrm>
          <a:prstGeom prst="rect">
            <a:avLst/>
          </a:prstGeom>
          <a:noFill/>
          <a:ln w="9525">
            <a:noFill/>
            <a:miter lim="800000"/>
            <a:headEnd/>
            <a:tailEnd/>
          </a:ln>
        </p:spPr>
        <p:txBody>
          <a:bodyPr wrap="none" anchor="ctr">
            <a:spAutoFit/>
          </a:bodyPr>
          <a:lstStyle/>
          <a:p>
            <a:endParaRPr lang="en-US"/>
          </a:p>
        </p:txBody>
      </p:sp>
      <p:graphicFrame>
        <p:nvGraphicFramePr>
          <p:cNvPr id="30722" name="Object 15"/>
          <p:cNvGraphicFramePr>
            <a:graphicFrameLocks noChangeAspect="1"/>
          </p:cNvGraphicFramePr>
          <p:nvPr/>
        </p:nvGraphicFramePr>
        <p:xfrm>
          <a:off x="5059363" y="1397000"/>
          <a:ext cx="3670300" cy="4791075"/>
        </p:xfrm>
        <a:graphic>
          <a:graphicData uri="http://schemas.openxmlformats.org/presentationml/2006/ole">
            <p:oleObj spid="_x0000_s126978" name="VISIO" r:id="rId3" imgW="4992624" imgH="5675376" progId="">
              <p:embed/>
            </p:oleObj>
          </a:graphicData>
        </a:graphic>
      </p:graphicFrame>
      <p:sp>
        <p:nvSpPr>
          <p:cNvPr id="30726" name="Text Box 24"/>
          <p:cNvSpPr txBox="1">
            <a:spLocks noChangeArrowheads="1"/>
          </p:cNvSpPr>
          <p:nvPr/>
        </p:nvSpPr>
        <p:spPr bwMode="auto">
          <a:xfrm>
            <a:off x="5305425" y="2608263"/>
            <a:ext cx="1206500" cy="762000"/>
          </a:xfrm>
          <a:prstGeom prst="rect">
            <a:avLst/>
          </a:prstGeom>
          <a:solidFill>
            <a:schemeClr val="bg1"/>
          </a:solidFill>
          <a:ln w="9525">
            <a:noFill/>
            <a:miter lim="800000"/>
            <a:headEnd/>
            <a:tailEnd/>
          </a:ln>
        </p:spPr>
        <p:txBody>
          <a:bodyPr>
            <a:spAutoFit/>
          </a:bodyPr>
          <a:lstStyle/>
          <a:p>
            <a:r>
              <a:rPr lang="en-US" sz="2000">
                <a:solidFill>
                  <a:schemeClr val="accent2"/>
                </a:solidFill>
              </a:rPr>
              <a:t>Client</a:t>
            </a:r>
          </a:p>
          <a:p>
            <a:r>
              <a:rPr lang="en-US" sz="2000">
                <a:solidFill>
                  <a:schemeClr val="accent2"/>
                </a:solidFill>
              </a:rPr>
              <a:t>process</a:t>
            </a:r>
            <a:endParaRPr lang="en-US" sz="2000">
              <a:solidFill>
                <a:schemeClr val="accent2"/>
              </a:solidFill>
              <a:latin typeface="Times New Roman" pitchFamily="18" charset="0"/>
            </a:endParaRPr>
          </a:p>
        </p:txBody>
      </p:sp>
      <p:sp>
        <p:nvSpPr>
          <p:cNvPr id="30727" name="Rectangle 33"/>
          <p:cNvSpPr>
            <a:spLocks noChangeArrowheads="1"/>
          </p:cNvSpPr>
          <p:nvPr/>
        </p:nvSpPr>
        <p:spPr bwMode="auto">
          <a:xfrm>
            <a:off x="6418263" y="5132388"/>
            <a:ext cx="1450975" cy="547687"/>
          </a:xfrm>
          <a:prstGeom prst="rect">
            <a:avLst/>
          </a:prstGeom>
          <a:solidFill>
            <a:srgbClr val="FF0000"/>
          </a:solidFill>
          <a:ln w="9525">
            <a:noFill/>
            <a:miter lim="800000"/>
            <a:headEnd/>
            <a:tailEnd/>
          </a:ln>
        </p:spPr>
        <p:txBody>
          <a:bodyPr wrap="none" anchor="ctr"/>
          <a:lstStyle/>
          <a:p>
            <a:endParaRPr lang="en-US"/>
          </a:p>
        </p:txBody>
      </p:sp>
      <p:sp>
        <p:nvSpPr>
          <p:cNvPr id="30728" name="Text Box 34"/>
          <p:cNvSpPr txBox="1">
            <a:spLocks noChangeArrowheads="1"/>
          </p:cNvSpPr>
          <p:nvPr/>
        </p:nvSpPr>
        <p:spPr bwMode="auto">
          <a:xfrm>
            <a:off x="6342063" y="5076825"/>
            <a:ext cx="1541462" cy="641350"/>
          </a:xfrm>
          <a:prstGeom prst="rect">
            <a:avLst/>
          </a:prstGeom>
          <a:noFill/>
          <a:ln w="9525">
            <a:noFill/>
            <a:miter lim="800000"/>
            <a:headEnd/>
            <a:tailEnd/>
          </a:ln>
        </p:spPr>
        <p:txBody>
          <a:bodyPr anchor="ctr">
            <a:spAutoFit/>
          </a:bodyPr>
          <a:lstStyle/>
          <a:p>
            <a:pPr algn="ctr">
              <a:spcBef>
                <a:spcPct val="0"/>
              </a:spcBef>
              <a:buClrTx/>
              <a:buSzTx/>
              <a:buFontTx/>
              <a:buNone/>
            </a:pPr>
            <a:r>
              <a:rPr lang="en-US" sz="1800">
                <a:solidFill>
                  <a:schemeClr val="bg1"/>
                </a:solidFill>
              </a:rPr>
              <a:t>client TCP socket</a:t>
            </a:r>
            <a:endParaRPr lang="en-US" sz="1800">
              <a:latin typeface="Times New Roman" pitchFamily="18" charset="0"/>
            </a:endParaRPr>
          </a:p>
        </p:txBody>
      </p:sp>
      <p:sp>
        <p:nvSpPr>
          <p:cNvPr id="30729" name="Line 36"/>
          <p:cNvSpPr>
            <a:spLocks noChangeShapeType="1"/>
          </p:cNvSpPr>
          <p:nvPr/>
        </p:nvSpPr>
        <p:spPr bwMode="auto">
          <a:xfrm flipV="1">
            <a:off x="7427913" y="5624513"/>
            <a:ext cx="0" cy="438150"/>
          </a:xfrm>
          <a:prstGeom prst="line">
            <a:avLst/>
          </a:prstGeom>
          <a:noFill/>
          <a:ln w="9525">
            <a:solidFill>
              <a:schemeClr val="tx1"/>
            </a:solidFill>
            <a:round/>
            <a:headEnd/>
            <a:tailEnd type="triangle" w="med" len="med"/>
          </a:ln>
        </p:spPr>
        <p:txBody>
          <a:bodyPr wrap="none"/>
          <a:lstStyle/>
          <a:p>
            <a:endParaRPr lang="en-US"/>
          </a:p>
        </p:txBody>
      </p:sp>
      <p:sp>
        <p:nvSpPr>
          <p:cNvPr id="30730" name="Rectangle 46"/>
          <p:cNvSpPr>
            <a:spLocks noChangeArrowheads="1"/>
          </p:cNvSpPr>
          <p:nvPr/>
        </p:nvSpPr>
        <p:spPr bwMode="auto">
          <a:xfrm>
            <a:off x="668338" y="282575"/>
            <a:ext cx="7772400" cy="1143000"/>
          </a:xfrm>
          <a:prstGeom prst="rect">
            <a:avLst/>
          </a:prstGeom>
          <a:noFill/>
          <a:ln w="9525">
            <a:noFill/>
            <a:miter lim="800000"/>
            <a:headEnd/>
            <a:tailEnd/>
          </a:ln>
        </p:spPr>
        <p:txBody>
          <a:bodyPr anchor="ctr"/>
          <a:lstStyle/>
          <a:p>
            <a:pPr>
              <a:spcBef>
                <a:spcPct val="0"/>
              </a:spcBef>
              <a:buClrTx/>
              <a:buSzTx/>
              <a:buFontTx/>
              <a:buNone/>
            </a:pPr>
            <a:r>
              <a:rPr lang="en-US" sz="4000" u="sng">
                <a:solidFill>
                  <a:schemeClr val="accent2"/>
                </a:solidFill>
              </a:rPr>
              <a:t>Stream jargon</a:t>
            </a:r>
          </a:p>
        </p:txBody>
      </p:sp>
      <p:sp>
        <p:nvSpPr>
          <p:cNvPr id="30731" name="Rectangle 50"/>
          <p:cNvSpPr>
            <a:spLocks noGrp="1" noChangeArrowheads="1"/>
          </p:cNvSpPr>
          <p:nvPr>
            <p:ph type="body" sz="half" idx="1"/>
          </p:nvPr>
        </p:nvSpPr>
        <p:spPr>
          <a:noFill/>
        </p:spPr>
        <p:txBody>
          <a:bodyPr/>
          <a:lstStyle/>
          <a:p>
            <a:r>
              <a:rPr lang="en-US" sz="2000" smtClean="0"/>
              <a:t>A </a:t>
            </a:r>
            <a:r>
              <a:rPr lang="en-US" sz="2000" smtClean="0">
                <a:solidFill>
                  <a:srgbClr val="FF0000"/>
                </a:solidFill>
              </a:rPr>
              <a:t>stream</a:t>
            </a:r>
            <a:r>
              <a:rPr lang="en-US" sz="2000" smtClean="0"/>
              <a:t> is a sequence of characters that flow into or out of a process.</a:t>
            </a:r>
          </a:p>
          <a:p>
            <a:r>
              <a:rPr lang="en-US" sz="2000" smtClean="0"/>
              <a:t>An </a:t>
            </a:r>
            <a:r>
              <a:rPr lang="en-US" sz="2000" smtClean="0">
                <a:solidFill>
                  <a:srgbClr val="FF0000"/>
                </a:solidFill>
              </a:rPr>
              <a:t>input stream</a:t>
            </a:r>
            <a:r>
              <a:rPr lang="en-US" sz="2000" smtClean="0"/>
              <a:t> is attached to some input source for the process, e.g., keyboard or socket.</a:t>
            </a:r>
          </a:p>
          <a:p>
            <a:r>
              <a:rPr lang="en-US" sz="2000" smtClean="0"/>
              <a:t>An </a:t>
            </a:r>
            <a:r>
              <a:rPr lang="en-US" sz="2000" smtClean="0">
                <a:solidFill>
                  <a:srgbClr val="FF0000"/>
                </a:solidFill>
              </a:rPr>
              <a:t>output stream</a:t>
            </a:r>
            <a:r>
              <a:rPr lang="en-US" sz="2000" smtClean="0"/>
              <a:t> is attached to an output source, e.g., monitor or socket.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4451" name="Slide Number Placeholder 6"/>
          <p:cNvSpPr>
            <a:spLocks noGrp="1"/>
          </p:cNvSpPr>
          <p:nvPr>
            <p:ph type="sldNum" sz="quarter" idx="12"/>
          </p:nvPr>
        </p:nvSpPr>
        <p:spPr>
          <a:noFill/>
        </p:spPr>
        <p:txBody>
          <a:bodyPr/>
          <a:lstStyle/>
          <a:p>
            <a:fld id="{9152BE3D-42BE-49A9-B5A7-073DC311E204}" type="slidenum">
              <a:rPr lang="en-US"/>
              <a:pPr/>
              <a:t>114</a:t>
            </a:fld>
            <a:endParaRPr lang="en-US"/>
          </a:p>
        </p:txBody>
      </p:sp>
      <p:sp>
        <p:nvSpPr>
          <p:cNvPr id="104452" name="Rectangle 2"/>
          <p:cNvSpPr>
            <a:spLocks noGrp="1" noChangeArrowheads="1"/>
          </p:cNvSpPr>
          <p:nvPr>
            <p:ph type="title"/>
          </p:nvPr>
        </p:nvSpPr>
        <p:spPr/>
        <p:txBody>
          <a:bodyPr/>
          <a:lstStyle/>
          <a:p>
            <a:r>
              <a:rPr lang="en-US" sz="3600" smtClean="0"/>
              <a:t>Socket programming with TCP</a:t>
            </a:r>
            <a:endParaRPr lang="en-US" smtClean="0"/>
          </a:p>
        </p:txBody>
      </p:sp>
      <p:sp>
        <p:nvSpPr>
          <p:cNvPr id="104453" name="Rectangle 3"/>
          <p:cNvSpPr>
            <a:spLocks noGrp="1" noChangeArrowheads="1"/>
          </p:cNvSpPr>
          <p:nvPr>
            <p:ph type="body" sz="half" idx="1"/>
          </p:nvPr>
        </p:nvSpPr>
        <p:spPr>
          <a:xfrm>
            <a:off x="492125" y="1474788"/>
            <a:ext cx="4114800" cy="4648200"/>
          </a:xfrm>
        </p:spPr>
        <p:txBody>
          <a:bodyPr/>
          <a:lstStyle/>
          <a:p>
            <a:pPr>
              <a:buFont typeface="ZapfDingbats" pitchFamily="82" charset="2"/>
              <a:buNone/>
            </a:pPr>
            <a:r>
              <a:rPr lang="en-US" sz="2400" smtClean="0">
                <a:solidFill>
                  <a:srgbClr val="FF0000"/>
                </a:solidFill>
              </a:rPr>
              <a:t>Example client-server app:</a:t>
            </a:r>
            <a:endParaRPr lang="en-US" sz="2400" smtClean="0"/>
          </a:p>
          <a:p>
            <a:pPr>
              <a:buFont typeface="ZapfDingbats" pitchFamily="82" charset="2"/>
              <a:buNone/>
            </a:pPr>
            <a:r>
              <a:rPr lang="en-US" sz="2000" smtClean="0"/>
              <a:t>1) client reads line from standard input (</a:t>
            </a:r>
            <a:r>
              <a:rPr lang="en-US" sz="2000" b="1" smtClean="0">
                <a:latin typeface="Courier New" pitchFamily="49" charset="0"/>
              </a:rPr>
              <a:t>inFromUser</a:t>
            </a:r>
            <a:r>
              <a:rPr lang="en-US" sz="2000" smtClean="0"/>
              <a:t> stream) , sends to server via socket (</a:t>
            </a:r>
            <a:r>
              <a:rPr lang="en-US" sz="2000" b="1" smtClean="0">
                <a:latin typeface="Courier New" pitchFamily="49" charset="0"/>
              </a:rPr>
              <a:t>outToServer</a:t>
            </a:r>
            <a:r>
              <a:rPr lang="en-US" sz="2000" smtClean="0"/>
              <a:t> stream)</a:t>
            </a:r>
          </a:p>
          <a:p>
            <a:pPr>
              <a:buFont typeface="ZapfDingbats" pitchFamily="82" charset="2"/>
              <a:buNone/>
            </a:pPr>
            <a:r>
              <a:rPr lang="en-US" sz="2000" smtClean="0"/>
              <a:t>2) server reads line from socket</a:t>
            </a:r>
          </a:p>
          <a:p>
            <a:pPr>
              <a:buFont typeface="ZapfDingbats" pitchFamily="82" charset="2"/>
              <a:buNone/>
            </a:pPr>
            <a:r>
              <a:rPr lang="en-US" sz="2000" smtClean="0"/>
              <a:t>3) server converts line to uppercase, sends back to client</a:t>
            </a:r>
          </a:p>
          <a:p>
            <a:pPr>
              <a:buFont typeface="ZapfDingbats" pitchFamily="82" charset="2"/>
              <a:buNone/>
            </a:pPr>
            <a:r>
              <a:rPr lang="en-US" sz="2000" smtClean="0"/>
              <a:t>4) client reads, prints  modified line from socket (</a:t>
            </a:r>
            <a:r>
              <a:rPr lang="en-US" sz="2000" b="1" smtClean="0">
                <a:latin typeface="Courier New" pitchFamily="49" charset="0"/>
              </a:rPr>
              <a:t>inFromServer</a:t>
            </a:r>
            <a:r>
              <a:rPr lang="en-US" sz="2000" smtClean="0"/>
              <a:t> stream)</a:t>
            </a:r>
          </a:p>
        </p:txBody>
      </p:sp>
      <p:sp>
        <p:nvSpPr>
          <p:cNvPr id="104454" name="Rectangle 4"/>
          <p:cNvSpPr>
            <a:spLocks noChangeArrowheads="1"/>
          </p:cNvSpPr>
          <p:nvPr/>
        </p:nvSpPr>
        <p:spPr bwMode="auto">
          <a:xfrm>
            <a:off x="0" y="1395413"/>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5475" name="Slide Number Placeholder 4"/>
          <p:cNvSpPr>
            <a:spLocks noGrp="1"/>
          </p:cNvSpPr>
          <p:nvPr>
            <p:ph type="sldNum" sz="quarter" idx="12"/>
          </p:nvPr>
        </p:nvSpPr>
        <p:spPr>
          <a:noFill/>
        </p:spPr>
        <p:txBody>
          <a:bodyPr/>
          <a:lstStyle/>
          <a:p>
            <a:fld id="{D61A75B3-C1CF-4EDE-89F8-B44ECD161EE1}" type="slidenum">
              <a:rPr lang="en-US"/>
              <a:pPr/>
              <a:t>115</a:t>
            </a:fld>
            <a:endParaRPr lang="en-US"/>
          </a:p>
        </p:txBody>
      </p:sp>
      <p:sp>
        <p:nvSpPr>
          <p:cNvPr id="105476" name="Rectangle 2"/>
          <p:cNvSpPr>
            <a:spLocks noGrp="1" noChangeArrowheads="1"/>
          </p:cNvSpPr>
          <p:nvPr>
            <p:ph type="title"/>
          </p:nvPr>
        </p:nvSpPr>
        <p:spPr/>
        <p:txBody>
          <a:bodyPr/>
          <a:lstStyle/>
          <a:p>
            <a:r>
              <a:rPr lang="en-US" sz="3600" smtClean="0"/>
              <a:t>Example: Java client (TCP)</a:t>
            </a:r>
            <a:endParaRPr lang="en-US" smtClean="0"/>
          </a:p>
        </p:txBody>
      </p:sp>
      <p:sp>
        <p:nvSpPr>
          <p:cNvPr id="105477" name="Rectangle 3"/>
          <p:cNvSpPr>
            <a:spLocks noChangeArrowheads="1"/>
          </p:cNvSpPr>
          <p:nvPr/>
        </p:nvSpPr>
        <p:spPr bwMode="auto">
          <a:xfrm>
            <a:off x="2185988" y="1508125"/>
            <a:ext cx="6826250" cy="5005388"/>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latin typeface="Arial" charset="0"/>
              </a:rPr>
              <a:t>import java.io.*; </a:t>
            </a:r>
          </a:p>
          <a:p>
            <a:pPr>
              <a:spcBef>
                <a:spcPct val="0"/>
              </a:spcBef>
              <a:buClrTx/>
              <a:buSzTx/>
              <a:buFontTx/>
              <a:buNone/>
            </a:pPr>
            <a:r>
              <a:rPr lang="en-US" sz="1800">
                <a:latin typeface="Arial" charset="0"/>
              </a:rPr>
              <a:t>import java.net.*; </a:t>
            </a:r>
          </a:p>
          <a:p>
            <a:pPr>
              <a:spcBef>
                <a:spcPct val="0"/>
              </a:spcBef>
              <a:buClrTx/>
              <a:buSzTx/>
              <a:buFontTx/>
              <a:buNone/>
            </a:pPr>
            <a:r>
              <a:rPr lang="en-US" sz="1800">
                <a:latin typeface="Arial" charset="0"/>
              </a:rPr>
              <a:t>class TCPClient {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public static void main(String argv[]) throws Exception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        String sentence; </a:t>
            </a:r>
          </a:p>
          <a:p>
            <a:pPr>
              <a:spcBef>
                <a:spcPct val="0"/>
              </a:spcBef>
              <a:buClrTx/>
              <a:buSzTx/>
              <a:buFontTx/>
              <a:buNone/>
            </a:pPr>
            <a:r>
              <a:rPr lang="en-US" sz="1800">
                <a:latin typeface="Arial" charset="0"/>
              </a:rPr>
              <a:t>        String modifiedSentence;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BufferedReader inFromUser = </a:t>
            </a:r>
          </a:p>
          <a:p>
            <a:pPr>
              <a:spcBef>
                <a:spcPct val="0"/>
              </a:spcBef>
              <a:buClrTx/>
              <a:buSzTx/>
              <a:buFontTx/>
              <a:buNone/>
            </a:pPr>
            <a:r>
              <a:rPr lang="en-US" sz="1800">
                <a:latin typeface="Arial" charset="0"/>
              </a:rPr>
              <a:t>          new BufferedReader(new InputStreamReader(System.in));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Socket clientSocket = new Socket("hostname", 6789);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DataOutputStream outToServer = </a:t>
            </a:r>
          </a:p>
          <a:p>
            <a:pPr>
              <a:spcBef>
                <a:spcPct val="0"/>
              </a:spcBef>
              <a:buClrTx/>
              <a:buSzTx/>
              <a:buFontTx/>
              <a:buNone/>
            </a:pPr>
            <a:r>
              <a:rPr lang="en-US" sz="1800">
                <a:latin typeface="Arial" charset="0"/>
              </a:rPr>
              <a:t>          new DataOutputStream(clientSocket.getOutputStream());</a:t>
            </a:r>
            <a:r>
              <a:rPr lang="en-US" sz="1800">
                <a:latin typeface="Times New Roman" pitchFamily="18" charset="0"/>
              </a:rPr>
              <a:t> </a:t>
            </a:r>
          </a:p>
          <a:p>
            <a:pPr>
              <a:spcBef>
                <a:spcPct val="0"/>
              </a:spcBef>
              <a:buClrTx/>
              <a:buSzTx/>
              <a:buFontTx/>
              <a:buNone/>
            </a:pPr>
            <a:endParaRPr lang="en-US" sz="1800">
              <a:latin typeface="Times New Roman" pitchFamily="18" charset="0"/>
            </a:endParaRPr>
          </a:p>
          <a:p>
            <a:pPr>
              <a:spcBef>
                <a:spcPct val="0"/>
              </a:spcBef>
              <a:buClrTx/>
              <a:buSzTx/>
              <a:buFontTx/>
              <a:buNone/>
            </a:pPr>
            <a:r>
              <a:rPr lang="en-US" sz="1600">
                <a:latin typeface="Times New Roman" pitchFamily="18" charset="0"/>
              </a:rPr>
              <a:t>        </a:t>
            </a:r>
          </a:p>
        </p:txBody>
      </p:sp>
      <p:sp>
        <p:nvSpPr>
          <p:cNvPr id="105478" name="Text Box 4"/>
          <p:cNvSpPr txBox="1">
            <a:spLocks noChangeArrowheads="1"/>
          </p:cNvSpPr>
          <p:nvPr/>
        </p:nvSpPr>
        <p:spPr bwMode="auto">
          <a:xfrm>
            <a:off x="700088" y="3810000"/>
            <a:ext cx="1533525"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input stream</a:t>
            </a:r>
            <a:endParaRPr lang="en-US" sz="1800"/>
          </a:p>
        </p:txBody>
      </p:sp>
      <p:sp>
        <p:nvSpPr>
          <p:cNvPr id="105479" name="Text Box 5"/>
          <p:cNvSpPr txBox="1">
            <a:spLocks noChangeArrowheads="1"/>
          </p:cNvSpPr>
          <p:nvPr/>
        </p:nvSpPr>
        <p:spPr bwMode="auto">
          <a:xfrm>
            <a:off x="166688" y="4505325"/>
            <a:ext cx="2068512" cy="915988"/>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 </a:t>
            </a:r>
          </a:p>
          <a:p>
            <a:pPr algn="r">
              <a:spcBef>
                <a:spcPct val="0"/>
              </a:spcBef>
              <a:buClrTx/>
              <a:buSzTx/>
              <a:buFontTx/>
              <a:buNone/>
            </a:pPr>
            <a:r>
              <a:rPr lang="en-US" sz="1800">
                <a:solidFill>
                  <a:schemeClr val="accent2"/>
                </a:solidFill>
              </a:rPr>
              <a:t>client socket, </a:t>
            </a:r>
          </a:p>
          <a:p>
            <a:pPr algn="r">
              <a:spcBef>
                <a:spcPct val="0"/>
              </a:spcBef>
              <a:buClrTx/>
              <a:buSzTx/>
              <a:buFontTx/>
              <a:buNone/>
            </a:pPr>
            <a:r>
              <a:rPr lang="en-US" sz="1800">
                <a:solidFill>
                  <a:schemeClr val="accent2"/>
                </a:solidFill>
              </a:rPr>
              <a:t>connect to server</a:t>
            </a:r>
            <a:endParaRPr lang="en-US" sz="1800"/>
          </a:p>
        </p:txBody>
      </p:sp>
      <p:sp>
        <p:nvSpPr>
          <p:cNvPr id="105480" name="Text Box 6"/>
          <p:cNvSpPr txBox="1">
            <a:spLocks noChangeArrowheads="1"/>
          </p:cNvSpPr>
          <p:nvPr/>
        </p:nvSpPr>
        <p:spPr bwMode="auto">
          <a:xfrm>
            <a:off x="0" y="5421313"/>
            <a:ext cx="2216150" cy="915987"/>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output stream</a:t>
            </a:r>
          </a:p>
          <a:p>
            <a:pPr algn="r">
              <a:spcBef>
                <a:spcPct val="0"/>
              </a:spcBef>
              <a:buClrTx/>
              <a:buSzTx/>
              <a:buFontTx/>
              <a:buNone/>
            </a:pPr>
            <a:r>
              <a:rPr lang="en-US" sz="1800">
                <a:solidFill>
                  <a:schemeClr val="accent2"/>
                </a:solidFill>
              </a:rPr>
              <a:t>attached to socket</a:t>
            </a:r>
            <a:endParaRPr lang="en-US" sz="1800"/>
          </a:p>
        </p:txBody>
      </p:sp>
      <p:sp>
        <p:nvSpPr>
          <p:cNvPr id="105481" name="Freeform 7"/>
          <p:cNvSpPr>
            <a:spLocks/>
          </p:cNvSpPr>
          <p:nvPr/>
        </p:nvSpPr>
        <p:spPr bwMode="auto">
          <a:xfrm>
            <a:off x="2081213" y="3890963"/>
            <a:ext cx="123825" cy="542925"/>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wrap="none" anchor="ctr">
            <a:spAutoFit/>
          </a:bodyPr>
          <a:lstStyle/>
          <a:p>
            <a:endParaRPr lang="en-US"/>
          </a:p>
        </p:txBody>
      </p:sp>
      <p:sp>
        <p:nvSpPr>
          <p:cNvPr id="105482" name="Line 8"/>
          <p:cNvSpPr>
            <a:spLocks noChangeShapeType="1"/>
          </p:cNvSpPr>
          <p:nvPr/>
        </p:nvSpPr>
        <p:spPr bwMode="auto">
          <a:xfrm flipV="1">
            <a:off x="2214563" y="4152900"/>
            <a:ext cx="361950" cy="4763"/>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5483" name="Freeform 9"/>
          <p:cNvSpPr>
            <a:spLocks/>
          </p:cNvSpPr>
          <p:nvPr/>
        </p:nvSpPr>
        <p:spPr bwMode="auto">
          <a:xfrm>
            <a:off x="2081213" y="4605338"/>
            <a:ext cx="123825" cy="766762"/>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5484" name="Line 10"/>
          <p:cNvSpPr>
            <a:spLocks noChangeShapeType="1"/>
          </p:cNvSpPr>
          <p:nvPr/>
        </p:nvSpPr>
        <p:spPr bwMode="auto">
          <a:xfrm>
            <a:off x="2209800" y="4987925"/>
            <a:ext cx="423863" cy="3175"/>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5485" name="Freeform 11"/>
          <p:cNvSpPr>
            <a:spLocks/>
          </p:cNvSpPr>
          <p:nvPr/>
        </p:nvSpPr>
        <p:spPr bwMode="auto">
          <a:xfrm>
            <a:off x="2109788" y="5519738"/>
            <a:ext cx="123825" cy="804862"/>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5486" name="Line 12"/>
          <p:cNvSpPr>
            <a:spLocks noChangeShapeType="1"/>
          </p:cNvSpPr>
          <p:nvPr/>
        </p:nvSpPr>
        <p:spPr bwMode="auto">
          <a:xfrm flipV="1">
            <a:off x="2238375" y="5619750"/>
            <a:ext cx="361950" cy="14288"/>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6499" name="Slide Number Placeholder 4"/>
          <p:cNvSpPr>
            <a:spLocks noGrp="1"/>
          </p:cNvSpPr>
          <p:nvPr>
            <p:ph type="sldNum" sz="quarter" idx="12"/>
          </p:nvPr>
        </p:nvSpPr>
        <p:spPr>
          <a:noFill/>
        </p:spPr>
        <p:txBody>
          <a:bodyPr/>
          <a:lstStyle/>
          <a:p>
            <a:fld id="{68D01A5B-D073-4E3C-8E4A-D35C571DDBD8}" type="slidenum">
              <a:rPr lang="en-US"/>
              <a:pPr/>
              <a:t>116</a:t>
            </a:fld>
            <a:endParaRPr lang="en-US"/>
          </a:p>
        </p:txBody>
      </p:sp>
      <p:sp>
        <p:nvSpPr>
          <p:cNvPr id="106500" name="Rectangle 2"/>
          <p:cNvSpPr>
            <a:spLocks noGrp="1" noChangeArrowheads="1"/>
          </p:cNvSpPr>
          <p:nvPr>
            <p:ph type="title"/>
          </p:nvPr>
        </p:nvSpPr>
        <p:spPr/>
        <p:txBody>
          <a:bodyPr/>
          <a:lstStyle/>
          <a:p>
            <a:r>
              <a:rPr lang="en-US" sz="3600" smtClean="0"/>
              <a:t>Example: Java client (TCP), cont.</a:t>
            </a:r>
          </a:p>
        </p:txBody>
      </p:sp>
      <p:sp>
        <p:nvSpPr>
          <p:cNvPr id="106501" name="Rectangle 3"/>
          <p:cNvSpPr>
            <a:spLocks noChangeArrowheads="1"/>
          </p:cNvSpPr>
          <p:nvPr/>
        </p:nvSpPr>
        <p:spPr bwMode="auto">
          <a:xfrm>
            <a:off x="2490788" y="1865313"/>
            <a:ext cx="6394450" cy="4486275"/>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latin typeface="Times New Roman" pitchFamily="18" charset="0"/>
              </a:rPr>
              <a:t>        </a:t>
            </a:r>
            <a:r>
              <a:rPr lang="en-US" sz="1800">
                <a:latin typeface="Arial" charset="0"/>
              </a:rPr>
              <a:t>BufferedReader inFromServer = </a:t>
            </a:r>
          </a:p>
          <a:p>
            <a:pPr>
              <a:spcBef>
                <a:spcPct val="0"/>
              </a:spcBef>
              <a:buClrTx/>
              <a:buSzTx/>
              <a:buFontTx/>
              <a:buNone/>
            </a:pPr>
            <a:r>
              <a:rPr lang="en-US" sz="1800">
                <a:latin typeface="Arial" charset="0"/>
              </a:rPr>
              <a:t>          new BufferedReader(new</a:t>
            </a:r>
          </a:p>
          <a:p>
            <a:pPr>
              <a:spcBef>
                <a:spcPct val="0"/>
              </a:spcBef>
              <a:buClrTx/>
              <a:buSzTx/>
              <a:buFontTx/>
              <a:buNone/>
            </a:pPr>
            <a:r>
              <a:rPr lang="en-US" sz="1800">
                <a:latin typeface="Arial" charset="0"/>
              </a:rPr>
              <a:t>          InputStreamReader(clientSocket.getInputStream()));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sentence = inFromUser.readLine();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outToServer.writeBytes(sentence + '\n');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modifiedSentence = inFromServer.readLine();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System.out.println</a:t>
            </a:r>
            <a:r>
              <a:rPr lang="en-US" sz="1600">
                <a:latin typeface="Arial" charset="0"/>
              </a:rPr>
              <a:t>("FROM SERVER: " + modifiedSentence</a:t>
            </a:r>
            <a:r>
              <a:rPr lang="en-US" sz="1800">
                <a:latin typeface="Arial" charset="0"/>
              </a:rPr>
              <a:t>);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clientSocket.close(); </a:t>
            </a:r>
          </a:p>
          <a:p>
            <a:pPr>
              <a:spcBef>
                <a:spcPct val="0"/>
              </a:spcBef>
              <a:buClrTx/>
              <a:buSzTx/>
              <a:buFontTx/>
              <a:buNone/>
            </a:pPr>
            <a:r>
              <a:rPr lang="en-US" sz="1800">
                <a:latin typeface="Arial" charset="0"/>
              </a:rPr>
              <a:t>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a:t>
            </a:r>
            <a:r>
              <a:rPr lang="en-US" sz="1600">
                <a:latin typeface="Arial" charset="0"/>
              </a:rPr>
              <a:t> </a:t>
            </a:r>
          </a:p>
        </p:txBody>
      </p:sp>
      <p:sp>
        <p:nvSpPr>
          <p:cNvPr id="106502" name="Text Box 4"/>
          <p:cNvSpPr txBox="1">
            <a:spLocks noChangeArrowheads="1"/>
          </p:cNvSpPr>
          <p:nvPr/>
        </p:nvSpPr>
        <p:spPr bwMode="auto">
          <a:xfrm>
            <a:off x="114300" y="1849438"/>
            <a:ext cx="2392363" cy="915987"/>
          </a:xfrm>
          <a:prstGeom prst="rect">
            <a:avLst/>
          </a:prstGeom>
          <a:noFill/>
          <a:ln w="9525">
            <a:noFill/>
            <a:miter lim="800000"/>
            <a:headEnd/>
            <a:tailEnd/>
          </a:ln>
        </p:spPr>
        <p:txBody>
          <a:bodyPr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input stream</a:t>
            </a:r>
          </a:p>
          <a:p>
            <a:pPr algn="r">
              <a:spcBef>
                <a:spcPct val="0"/>
              </a:spcBef>
              <a:buClrTx/>
              <a:buSzTx/>
              <a:buFontTx/>
              <a:buNone/>
            </a:pPr>
            <a:r>
              <a:rPr lang="en-US" sz="1800">
                <a:solidFill>
                  <a:schemeClr val="accent2"/>
                </a:solidFill>
              </a:rPr>
              <a:t>attached to socket</a:t>
            </a:r>
            <a:endParaRPr lang="en-US" sz="1800"/>
          </a:p>
        </p:txBody>
      </p:sp>
      <p:sp>
        <p:nvSpPr>
          <p:cNvPr id="106503" name="Text Box 5"/>
          <p:cNvSpPr txBox="1">
            <a:spLocks noChangeArrowheads="1"/>
          </p:cNvSpPr>
          <p:nvPr/>
        </p:nvSpPr>
        <p:spPr bwMode="auto">
          <a:xfrm>
            <a:off x="1487488" y="3321050"/>
            <a:ext cx="1173162"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Send line</a:t>
            </a:r>
          </a:p>
          <a:p>
            <a:pPr algn="r">
              <a:spcBef>
                <a:spcPct val="0"/>
              </a:spcBef>
              <a:buClrTx/>
              <a:buSzTx/>
              <a:buFontTx/>
              <a:buNone/>
            </a:pPr>
            <a:r>
              <a:rPr lang="en-US" sz="1800">
                <a:solidFill>
                  <a:schemeClr val="accent2"/>
                </a:solidFill>
              </a:rPr>
              <a:t>to server</a:t>
            </a:r>
            <a:endParaRPr lang="en-US" sz="1800"/>
          </a:p>
        </p:txBody>
      </p:sp>
      <p:sp>
        <p:nvSpPr>
          <p:cNvPr id="106504" name="Text Box 6"/>
          <p:cNvSpPr txBox="1">
            <a:spLocks noChangeArrowheads="1"/>
          </p:cNvSpPr>
          <p:nvPr/>
        </p:nvSpPr>
        <p:spPr bwMode="auto">
          <a:xfrm>
            <a:off x="1181100" y="4110038"/>
            <a:ext cx="1468438"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Read line</a:t>
            </a:r>
          </a:p>
          <a:p>
            <a:pPr algn="r">
              <a:spcBef>
                <a:spcPct val="0"/>
              </a:spcBef>
              <a:buClrTx/>
              <a:buSzTx/>
              <a:buFontTx/>
              <a:buNone/>
            </a:pPr>
            <a:r>
              <a:rPr lang="en-US" sz="1800">
                <a:solidFill>
                  <a:schemeClr val="accent2"/>
                </a:solidFill>
              </a:rPr>
              <a:t>from server</a:t>
            </a:r>
            <a:endParaRPr lang="en-US" sz="1800"/>
          </a:p>
        </p:txBody>
      </p:sp>
      <p:sp>
        <p:nvSpPr>
          <p:cNvPr id="106505" name="Freeform 7"/>
          <p:cNvSpPr>
            <a:spLocks/>
          </p:cNvSpPr>
          <p:nvPr/>
        </p:nvSpPr>
        <p:spPr bwMode="auto">
          <a:xfrm>
            <a:off x="2466975" y="1919288"/>
            <a:ext cx="114300" cy="790575"/>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6506" name="Line 8"/>
          <p:cNvSpPr>
            <a:spLocks noChangeShapeType="1"/>
          </p:cNvSpPr>
          <p:nvPr/>
        </p:nvSpPr>
        <p:spPr bwMode="auto">
          <a:xfrm flipV="1">
            <a:off x="2581275" y="2324100"/>
            <a:ext cx="342900" cy="14288"/>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6507" name="Freeform 9"/>
          <p:cNvSpPr>
            <a:spLocks/>
          </p:cNvSpPr>
          <p:nvPr/>
        </p:nvSpPr>
        <p:spPr bwMode="auto">
          <a:xfrm>
            <a:off x="2505075" y="3357563"/>
            <a:ext cx="123825" cy="5857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6508" name="Line 10"/>
          <p:cNvSpPr>
            <a:spLocks noChangeShapeType="1"/>
          </p:cNvSpPr>
          <p:nvPr/>
        </p:nvSpPr>
        <p:spPr bwMode="auto">
          <a:xfrm flipV="1">
            <a:off x="2633663" y="3667125"/>
            <a:ext cx="309562" cy="15875"/>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6509" name="Freeform 11"/>
          <p:cNvSpPr>
            <a:spLocks/>
          </p:cNvSpPr>
          <p:nvPr/>
        </p:nvSpPr>
        <p:spPr bwMode="auto">
          <a:xfrm>
            <a:off x="2524125" y="4186238"/>
            <a:ext cx="123825" cy="5095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6510" name="Line 12"/>
          <p:cNvSpPr>
            <a:spLocks noChangeShapeType="1"/>
          </p:cNvSpPr>
          <p:nvPr/>
        </p:nvSpPr>
        <p:spPr bwMode="auto">
          <a:xfrm flipV="1">
            <a:off x="2662238" y="4295775"/>
            <a:ext cx="295275" cy="4763"/>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7523" name="Slide Number Placeholder 4"/>
          <p:cNvSpPr>
            <a:spLocks noGrp="1"/>
          </p:cNvSpPr>
          <p:nvPr>
            <p:ph type="sldNum" sz="quarter" idx="12"/>
          </p:nvPr>
        </p:nvSpPr>
        <p:spPr>
          <a:noFill/>
        </p:spPr>
        <p:txBody>
          <a:bodyPr/>
          <a:lstStyle/>
          <a:p>
            <a:fld id="{AE69DF0B-38B2-4424-831A-B5330B0E220F}" type="slidenum">
              <a:rPr lang="en-US"/>
              <a:pPr/>
              <a:t>117</a:t>
            </a:fld>
            <a:endParaRPr lang="en-US"/>
          </a:p>
        </p:txBody>
      </p:sp>
      <p:sp>
        <p:nvSpPr>
          <p:cNvPr id="107524" name="Rectangle 2"/>
          <p:cNvSpPr>
            <a:spLocks noGrp="1" noChangeArrowheads="1"/>
          </p:cNvSpPr>
          <p:nvPr>
            <p:ph type="title"/>
          </p:nvPr>
        </p:nvSpPr>
        <p:spPr/>
        <p:txBody>
          <a:bodyPr/>
          <a:lstStyle/>
          <a:p>
            <a:r>
              <a:rPr lang="en-US" sz="3600" smtClean="0"/>
              <a:t>Example: Java server (TCP)</a:t>
            </a:r>
          </a:p>
        </p:txBody>
      </p:sp>
      <p:sp>
        <p:nvSpPr>
          <p:cNvPr id="107525" name="Rectangle 3"/>
          <p:cNvSpPr>
            <a:spLocks noChangeArrowheads="1"/>
          </p:cNvSpPr>
          <p:nvPr/>
        </p:nvSpPr>
        <p:spPr bwMode="auto">
          <a:xfrm>
            <a:off x="2565400" y="1235075"/>
            <a:ext cx="6262688" cy="5226050"/>
          </a:xfrm>
          <a:prstGeom prst="rect">
            <a:avLst/>
          </a:prstGeom>
          <a:noFill/>
          <a:ln w="9525">
            <a:noFill/>
            <a:miter lim="800000"/>
            <a:headEnd/>
            <a:tailEnd/>
          </a:ln>
        </p:spPr>
        <p:txBody>
          <a:bodyPr wrap="none" anchor="ctr">
            <a:spAutoFit/>
          </a:bodyPr>
          <a:lstStyle/>
          <a:p>
            <a:pPr>
              <a:spcBef>
                <a:spcPct val="0"/>
              </a:spcBef>
              <a:buClrTx/>
              <a:buSzTx/>
              <a:buFontTx/>
              <a:buNone/>
            </a:pPr>
            <a:r>
              <a:rPr lang="en-US" sz="1600">
                <a:latin typeface="Arial" charset="0"/>
              </a:rPr>
              <a:t>import java.io.*; </a:t>
            </a:r>
          </a:p>
          <a:p>
            <a:pPr>
              <a:spcBef>
                <a:spcPct val="0"/>
              </a:spcBef>
              <a:buClrTx/>
              <a:buSzTx/>
              <a:buFontTx/>
              <a:buNone/>
            </a:pPr>
            <a:r>
              <a:rPr lang="en-US" sz="1600">
                <a:latin typeface="Arial" charset="0"/>
              </a:rPr>
              <a:t>import java.net.*;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class TCPServer {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public static void main(String argv[]) throws Exception </a:t>
            </a:r>
          </a:p>
          <a:p>
            <a:pPr>
              <a:spcBef>
                <a:spcPct val="0"/>
              </a:spcBef>
              <a:buClrTx/>
              <a:buSzTx/>
              <a:buFontTx/>
              <a:buNone/>
            </a:pPr>
            <a:r>
              <a:rPr lang="en-US" sz="1600">
                <a:latin typeface="Arial" charset="0"/>
              </a:rPr>
              <a:t>    { </a:t>
            </a:r>
          </a:p>
          <a:p>
            <a:pPr>
              <a:spcBef>
                <a:spcPct val="0"/>
              </a:spcBef>
              <a:buClrTx/>
              <a:buSzTx/>
              <a:buFontTx/>
              <a:buNone/>
            </a:pPr>
            <a:r>
              <a:rPr lang="en-US" sz="1600">
                <a:latin typeface="Arial" charset="0"/>
              </a:rPr>
              <a:t>      String clientSentence; </a:t>
            </a:r>
          </a:p>
          <a:p>
            <a:pPr>
              <a:spcBef>
                <a:spcPct val="0"/>
              </a:spcBef>
              <a:buClrTx/>
              <a:buSzTx/>
              <a:buFontTx/>
              <a:buNone/>
            </a:pPr>
            <a:r>
              <a:rPr lang="en-US" sz="1600">
                <a:latin typeface="Arial" charset="0"/>
              </a:rPr>
              <a:t>      String capitalizedSentence;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ServerSocket welcomeSocket = new ServerSocket(6789);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while(true) { </a:t>
            </a:r>
          </a:p>
          <a:p>
            <a:pPr>
              <a:spcBef>
                <a:spcPct val="0"/>
              </a:spcBef>
              <a:buClrTx/>
              <a:buSzTx/>
              <a:buFontTx/>
              <a:buNone/>
            </a:pPr>
            <a:r>
              <a:rPr lang="en-US" sz="1600">
                <a:latin typeface="Arial" charset="0"/>
              </a:rPr>
              <a:t>  </a:t>
            </a:r>
          </a:p>
          <a:p>
            <a:pPr>
              <a:spcBef>
                <a:spcPct val="0"/>
              </a:spcBef>
              <a:buClrTx/>
              <a:buSzTx/>
              <a:buFontTx/>
              <a:buNone/>
            </a:pPr>
            <a:r>
              <a:rPr lang="en-US" sz="1600">
                <a:latin typeface="Arial" charset="0"/>
              </a:rPr>
              <a:t>            Socket connectionSocket = welcomeSocket.accept();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BufferedReader inFromClient = </a:t>
            </a:r>
          </a:p>
          <a:p>
            <a:pPr>
              <a:spcBef>
                <a:spcPct val="0"/>
              </a:spcBef>
              <a:buClrTx/>
              <a:buSzTx/>
              <a:buFontTx/>
              <a:buNone/>
            </a:pPr>
            <a:r>
              <a:rPr lang="en-US" sz="1600">
                <a:latin typeface="Arial" charset="0"/>
              </a:rPr>
              <a:t>              new BufferedReader(new</a:t>
            </a:r>
          </a:p>
          <a:p>
            <a:pPr>
              <a:spcBef>
                <a:spcPct val="0"/>
              </a:spcBef>
              <a:buClrTx/>
              <a:buSzTx/>
              <a:buFontTx/>
              <a:buNone/>
            </a:pPr>
            <a:r>
              <a:rPr lang="en-US" sz="1600">
                <a:latin typeface="Arial" charset="0"/>
              </a:rPr>
              <a:t>              InputStreamReader(connectionSocket.getInputStream())); </a:t>
            </a:r>
          </a:p>
          <a:p>
            <a:pPr>
              <a:spcBef>
                <a:spcPct val="0"/>
              </a:spcBef>
              <a:buClrTx/>
              <a:buSzTx/>
              <a:buFontTx/>
              <a:buNone/>
            </a:pPr>
            <a:endParaRPr lang="en-US" sz="1600">
              <a:latin typeface="Arial" charset="0"/>
            </a:endParaRPr>
          </a:p>
          <a:p>
            <a:pPr>
              <a:spcBef>
                <a:spcPct val="0"/>
              </a:spcBef>
              <a:buClrTx/>
              <a:buSzTx/>
              <a:buFontTx/>
              <a:buNone/>
            </a:pPr>
            <a:r>
              <a:rPr lang="en-US" sz="1600">
                <a:latin typeface="Arial" charset="0"/>
              </a:rPr>
              <a:t>           </a:t>
            </a:r>
            <a:endParaRPr lang="en-US">
              <a:latin typeface="Times New Roman" pitchFamily="18" charset="0"/>
            </a:endParaRPr>
          </a:p>
        </p:txBody>
      </p:sp>
      <p:sp>
        <p:nvSpPr>
          <p:cNvPr id="107526" name="Text Box 4"/>
          <p:cNvSpPr txBox="1">
            <a:spLocks noChangeArrowheads="1"/>
          </p:cNvSpPr>
          <p:nvPr/>
        </p:nvSpPr>
        <p:spPr bwMode="auto">
          <a:xfrm>
            <a:off x="350838" y="3249613"/>
            <a:ext cx="2022475" cy="915987"/>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a:t>
            </a:r>
          </a:p>
          <a:p>
            <a:pPr algn="r">
              <a:spcBef>
                <a:spcPct val="0"/>
              </a:spcBef>
              <a:buClrTx/>
              <a:buSzTx/>
              <a:buFontTx/>
              <a:buNone/>
            </a:pPr>
            <a:r>
              <a:rPr lang="en-US" sz="1800">
                <a:solidFill>
                  <a:schemeClr val="accent2"/>
                </a:solidFill>
              </a:rPr>
              <a:t>welcoming socket</a:t>
            </a:r>
          </a:p>
          <a:p>
            <a:pPr algn="r">
              <a:spcBef>
                <a:spcPct val="0"/>
              </a:spcBef>
              <a:buClrTx/>
              <a:buSzTx/>
              <a:buFontTx/>
              <a:buNone/>
            </a:pPr>
            <a:r>
              <a:rPr lang="en-US" sz="1800">
                <a:solidFill>
                  <a:schemeClr val="accent2"/>
                </a:solidFill>
              </a:rPr>
              <a:t>at port 6789</a:t>
            </a:r>
            <a:endParaRPr lang="en-US" sz="1800"/>
          </a:p>
        </p:txBody>
      </p:sp>
      <p:sp>
        <p:nvSpPr>
          <p:cNvPr id="107527" name="Text Box 5"/>
          <p:cNvSpPr txBox="1">
            <a:spLocks noChangeArrowheads="1"/>
          </p:cNvSpPr>
          <p:nvPr/>
        </p:nvSpPr>
        <p:spPr bwMode="auto">
          <a:xfrm>
            <a:off x="207963" y="4260850"/>
            <a:ext cx="2214562" cy="915988"/>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Wait, on welcoming</a:t>
            </a:r>
          </a:p>
          <a:p>
            <a:pPr algn="r">
              <a:spcBef>
                <a:spcPct val="0"/>
              </a:spcBef>
              <a:buClrTx/>
              <a:buSzTx/>
              <a:buFontTx/>
              <a:buNone/>
            </a:pPr>
            <a:r>
              <a:rPr lang="en-US" sz="1800">
                <a:solidFill>
                  <a:schemeClr val="accent2"/>
                </a:solidFill>
              </a:rPr>
              <a:t>socket for contact</a:t>
            </a:r>
          </a:p>
          <a:p>
            <a:pPr algn="r">
              <a:spcBef>
                <a:spcPct val="0"/>
              </a:spcBef>
              <a:buClrTx/>
              <a:buSzTx/>
              <a:buFontTx/>
              <a:buNone/>
            </a:pPr>
            <a:r>
              <a:rPr lang="en-US" sz="1800">
                <a:solidFill>
                  <a:schemeClr val="accent2"/>
                </a:solidFill>
              </a:rPr>
              <a:t>by client</a:t>
            </a:r>
            <a:endParaRPr lang="en-US" sz="1800"/>
          </a:p>
        </p:txBody>
      </p:sp>
      <p:sp>
        <p:nvSpPr>
          <p:cNvPr id="107528" name="Text Box 6"/>
          <p:cNvSpPr txBox="1">
            <a:spLocks noChangeArrowheads="1"/>
          </p:cNvSpPr>
          <p:nvPr/>
        </p:nvSpPr>
        <p:spPr bwMode="auto">
          <a:xfrm>
            <a:off x="307975" y="5278438"/>
            <a:ext cx="2093913" cy="915987"/>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Create input</a:t>
            </a:r>
          </a:p>
          <a:p>
            <a:pPr algn="r">
              <a:spcBef>
                <a:spcPct val="0"/>
              </a:spcBef>
              <a:buClrTx/>
              <a:buSzTx/>
              <a:buFontTx/>
              <a:buNone/>
            </a:pPr>
            <a:r>
              <a:rPr lang="en-US" sz="1800">
                <a:solidFill>
                  <a:schemeClr val="accent2"/>
                </a:solidFill>
              </a:rPr>
              <a:t>stream, attached </a:t>
            </a:r>
          </a:p>
          <a:p>
            <a:pPr algn="r">
              <a:spcBef>
                <a:spcPct val="0"/>
              </a:spcBef>
              <a:buClrTx/>
              <a:buSzTx/>
              <a:buFontTx/>
              <a:buNone/>
            </a:pPr>
            <a:r>
              <a:rPr lang="en-US" sz="1800">
                <a:solidFill>
                  <a:schemeClr val="accent2"/>
                </a:solidFill>
              </a:rPr>
              <a:t>to socket</a:t>
            </a:r>
            <a:endParaRPr lang="en-US" sz="1800"/>
          </a:p>
        </p:txBody>
      </p:sp>
      <p:sp>
        <p:nvSpPr>
          <p:cNvPr id="107529" name="Freeform 7"/>
          <p:cNvSpPr>
            <a:spLocks/>
          </p:cNvSpPr>
          <p:nvPr/>
        </p:nvSpPr>
        <p:spPr bwMode="auto">
          <a:xfrm>
            <a:off x="2247900" y="3309938"/>
            <a:ext cx="152400" cy="800100"/>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7530" name="Line 8"/>
          <p:cNvSpPr>
            <a:spLocks noChangeShapeType="1"/>
          </p:cNvSpPr>
          <p:nvPr/>
        </p:nvSpPr>
        <p:spPr bwMode="auto">
          <a:xfrm>
            <a:off x="2419350" y="3843338"/>
            <a:ext cx="419100" cy="4762"/>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7531" name="Freeform 9"/>
          <p:cNvSpPr>
            <a:spLocks/>
          </p:cNvSpPr>
          <p:nvPr/>
        </p:nvSpPr>
        <p:spPr bwMode="auto">
          <a:xfrm>
            <a:off x="2314575" y="4348163"/>
            <a:ext cx="123825" cy="766762"/>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7532" name="Line 10"/>
          <p:cNvSpPr>
            <a:spLocks noChangeShapeType="1"/>
          </p:cNvSpPr>
          <p:nvPr/>
        </p:nvSpPr>
        <p:spPr bwMode="auto">
          <a:xfrm>
            <a:off x="2452688" y="4787900"/>
            <a:ext cx="604837" cy="12700"/>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7533" name="Freeform 11"/>
          <p:cNvSpPr>
            <a:spLocks/>
          </p:cNvSpPr>
          <p:nvPr/>
        </p:nvSpPr>
        <p:spPr bwMode="auto">
          <a:xfrm>
            <a:off x="2286000" y="5386388"/>
            <a:ext cx="152400" cy="7381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7534" name="Line 12"/>
          <p:cNvSpPr>
            <a:spLocks noChangeShapeType="1"/>
          </p:cNvSpPr>
          <p:nvPr/>
        </p:nvSpPr>
        <p:spPr bwMode="auto">
          <a:xfrm flipV="1">
            <a:off x="2443163" y="5581650"/>
            <a:ext cx="647700" cy="14288"/>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8547" name="Slide Number Placeholder 4"/>
          <p:cNvSpPr>
            <a:spLocks noGrp="1"/>
          </p:cNvSpPr>
          <p:nvPr>
            <p:ph type="sldNum" sz="quarter" idx="12"/>
          </p:nvPr>
        </p:nvSpPr>
        <p:spPr>
          <a:noFill/>
        </p:spPr>
        <p:txBody>
          <a:bodyPr/>
          <a:lstStyle/>
          <a:p>
            <a:fld id="{BC871B09-95E0-491F-9258-BF4A71A33EEF}" type="slidenum">
              <a:rPr lang="en-US"/>
              <a:pPr/>
              <a:t>118</a:t>
            </a:fld>
            <a:endParaRPr lang="en-US"/>
          </a:p>
        </p:txBody>
      </p:sp>
      <p:sp>
        <p:nvSpPr>
          <p:cNvPr id="108548" name="Rectangle 2"/>
          <p:cNvSpPr>
            <a:spLocks noGrp="1" noChangeArrowheads="1"/>
          </p:cNvSpPr>
          <p:nvPr>
            <p:ph type="title"/>
          </p:nvPr>
        </p:nvSpPr>
        <p:spPr/>
        <p:txBody>
          <a:bodyPr/>
          <a:lstStyle/>
          <a:p>
            <a:r>
              <a:rPr lang="en-US" sz="3600" smtClean="0"/>
              <a:t>Example: Java server (TCP), cont</a:t>
            </a:r>
          </a:p>
        </p:txBody>
      </p:sp>
      <p:sp>
        <p:nvSpPr>
          <p:cNvPr id="108549" name="Rectangle 3"/>
          <p:cNvSpPr>
            <a:spLocks noChangeArrowheads="1"/>
          </p:cNvSpPr>
          <p:nvPr/>
        </p:nvSpPr>
        <p:spPr bwMode="auto">
          <a:xfrm>
            <a:off x="1851025" y="1617663"/>
            <a:ext cx="6999288" cy="3967162"/>
          </a:xfrm>
          <a:prstGeom prst="rect">
            <a:avLst/>
          </a:prstGeom>
          <a:noFill/>
          <a:ln w="9525">
            <a:noFill/>
            <a:miter lim="800000"/>
            <a:headEnd/>
            <a:tailEnd/>
          </a:ln>
        </p:spPr>
        <p:txBody>
          <a:bodyPr wrap="none" anchor="ctr">
            <a:spAutoFit/>
          </a:bodyPr>
          <a:lstStyle/>
          <a:p>
            <a:pPr>
              <a:spcBef>
                <a:spcPct val="0"/>
              </a:spcBef>
              <a:buClrTx/>
              <a:buSzTx/>
              <a:buFontTx/>
              <a:buNone/>
            </a:pPr>
            <a:endParaRPr lang="en-US" sz="1600">
              <a:latin typeface="Arial" charset="0"/>
            </a:endParaRPr>
          </a:p>
          <a:p>
            <a:pPr>
              <a:spcBef>
                <a:spcPct val="0"/>
              </a:spcBef>
              <a:buClrTx/>
              <a:buSzTx/>
              <a:buFontTx/>
              <a:buNone/>
            </a:pPr>
            <a:endParaRPr lang="en-US" sz="1600">
              <a:latin typeface="Arial" charset="0"/>
            </a:endParaRPr>
          </a:p>
          <a:p>
            <a:pPr>
              <a:spcBef>
                <a:spcPct val="0"/>
              </a:spcBef>
              <a:buClrTx/>
              <a:buSzTx/>
              <a:buFontTx/>
              <a:buNone/>
            </a:pPr>
            <a:r>
              <a:rPr lang="en-US" sz="1800">
                <a:latin typeface="Arial" charset="0"/>
              </a:rPr>
              <a:t>           DataOutputStream  outToClient = </a:t>
            </a:r>
          </a:p>
          <a:p>
            <a:pPr>
              <a:spcBef>
                <a:spcPct val="0"/>
              </a:spcBef>
              <a:buClrTx/>
              <a:buSzTx/>
              <a:buFontTx/>
              <a:buNone/>
            </a:pPr>
            <a:r>
              <a:rPr lang="en-US" sz="1800">
                <a:latin typeface="Arial" charset="0"/>
              </a:rPr>
              <a:t>             new DataOutputStream</a:t>
            </a:r>
            <a:r>
              <a:rPr lang="en-US" sz="1600">
                <a:latin typeface="Arial" charset="0"/>
              </a:rPr>
              <a:t>(connectionSocket.getOutputStream());</a:t>
            </a:r>
            <a:r>
              <a:rPr lang="en-US" sz="1800">
                <a:latin typeface="Arial" charset="0"/>
              </a:rPr>
              <a:t>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clientSentence = inFromClient.readLine();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capitalizedSentence = clientSentence.toUpperCase() + '\n'; </a:t>
            </a:r>
          </a:p>
          <a:p>
            <a:pPr>
              <a:spcBef>
                <a:spcPct val="0"/>
              </a:spcBef>
              <a:buClrTx/>
              <a:buSzTx/>
              <a:buFontTx/>
              <a:buNone/>
            </a:pPr>
            <a:endParaRPr lang="en-US" sz="1800">
              <a:latin typeface="Arial" charset="0"/>
            </a:endParaRPr>
          </a:p>
          <a:p>
            <a:pPr>
              <a:spcBef>
                <a:spcPct val="0"/>
              </a:spcBef>
              <a:buClrTx/>
              <a:buSzTx/>
              <a:buFontTx/>
              <a:buNone/>
            </a:pPr>
            <a:r>
              <a:rPr lang="en-US" sz="1800">
                <a:latin typeface="Arial" charset="0"/>
              </a:rPr>
              <a:t>           outToClient.writeBytes(capitalizedSentence);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    } </a:t>
            </a:r>
          </a:p>
          <a:p>
            <a:pPr>
              <a:spcBef>
                <a:spcPct val="0"/>
              </a:spcBef>
              <a:buClrTx/>
              <a:buSzTx/>
              <a:buFontTx/>
              <a:buNone/>
            </a:pPr>
            <a:r>
              <a:rPr lang="en-US" sz="1800">
                <a:latin typeface="Arial" charset="0"/>
              </a:rPr>
              <a:t>}</a:t>
            </a:r>
            <a:r>
              <a:rPr lang="en-US" sz="1800">
                <a:latin typeface="Times New Roman" pitchFamily="18" charset="0"/>
              </a:rPr>
              <a:t> </a:t>
            </a:r>
          </a:p>
          <a:p>
            <a:pPr>
              <a:spcBef>
                <a:spcPct val="0"/>
              </a:spcBef>
              <a:buClrTx/>
              <a:buSzTx/>
              <a:buFontTx/>
              <a:buNone/>
            </a:pPr>
            <a:r>
              <a:rPr lang="en-US">
                <a:latin typeface="Times New Roman" pitchFamily="18" charset="0"/>
              </a:rPr>
              <a:t> </a:t>
            </a:r>
          </a:p>
        </p:txBody>
      </p:sp>
      <p:sp>
        <p:nvSpPr>
          <p:cNvPr id="108550" name="Text Box 4"/>
          <p:cNvSpPr txBox="1">
            <a:spLocks noChangeArrowheads="1"/>
          </p:cNvSpPr>
          <p:nvPr/>
        </p:nvSpPr>
        <p:spPr bwMode="auto">
          <a:xfrm>
            <a:off x="738188" y="2759075"/>
            <a:ext cx="1482725"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Read in  line</a:t>
            </a:r>
          </a:p>
          <a:p>
            <a:pPr algn="r">
              <a:spcBef>
                <a:spcPct val="0"/>
              </a:spcBef>
              <a:buClrTx/>
              <a:buSzTx/>
              <a:buFontTx/>
              <a:buNone/>
            </a:pPr>
            <a:r>
              <a:rPr lang="en-US" sz="1800">
                <a:solidFill>
                  <a:schemeClr val="accent2"/>
                </a:solidFill>
              </a:rPr>
              <a:t>from socket</a:t>
            </a:r>
            <a:endParaRPr lang="en-US" sz="1800"/>
          </a:p>
        </p:txBody>
      </p:sp>
      <p:sp>
        <p:nvSpPr>
          <p:cNvPr id="108551" name="Text Box 5"/>
          <p:cNvSpPr txBox="1">
            <a:spLocks noChangeArrowheads="1"/>
          </p:cNvSpPr>
          <p:nvPr/>
        </p:nvSpPr>
        <p:spPr bwMode="auto">
          <a:xfrm>
            <a:off x="127000" y="1735138"/>
            <a:ext cx="2093913" cy="915987"/>
          </a:xfrm>
          <a:prstGeom prst="rect">
            <a:avLst/>
          </a:prstGeom>
          <a:noFill/>
          <a:ln w="9525">
            <a:noFill/>
            <a:miter lim="800000"/>
            <a:headEnd/>
            <a:tailEnd/>
          </a:ln>
        </p:spPr>
        <p:txBody>
          <a:bodyPr anchor="ctr">
            <a:spAutoFit/>
          </a:bodyPr>
          <a:lstStyle/>
          <a:p>
            <a:pPr algn="r">
              <a:spcBef>
                <a:spcPct val="0"/>
              </a:spcBef>
              <a:buClrTx/>
              <a:buSzTx/>
              <a:buFontTx/>
              <a:buNone/>
            </a:pPr>
            <a:r>
              <a:rPr lang="en-US" sz="1800">
                <a:solidFill>
                  <a:schemeClr val="accent2"/>
                </a:solidFill>
              </a:rPr>
              <a:t>Create output</a:t>
            </a:r>
          </a:p>
          <a:p>
            <a:pPr algn="r">
              <a:spcBef>
                <a:spcPct val="0"/>
              </a:spcBef>
              <a:buClrTx/>
              <a:buSzTx/>
              <a:buFontTx/>
              <a:buNone/>
            </a:pPr>
            <a:r>
              <a:rPr lang="en-US" sz="1800">
                <a:solidFill>
                  <a:schemeClr val="accent2"/>
                </a:solidFill>
              </a:rPr>
              <a:t>stream, attached </a:t>
            </a:r>
          </a:p>
          <a:p>
            <a:pPr algn="r">
              <a:spcBef>
                <a:spcPct val="0"/>
              </a:spcBef>
              <a:buClrTx/>
              <a:buSzTx/>
              <a:buFontTx/>
              <a:buNone/>
            </a:pPr>
            <a:r>
              <a:rPr lang="en-US" sz="1800">
                <a:solidFill>
                  <a:schemeClr val="accent2"/>
                </a:solidFill>
              </a:rPr>
              <a:t>to socket</a:t>
            </a:r>
            <a:endParaRPr lang="en-US" sz="1800"/>
          </a:p>
        </p:txBody>
      </p:sp>
      <p:sp>
        <p:nvSpPr>
          <p:cNvPr id="108552" name="Freeform 6"/>
          <p:cNvSpPr>
            <a:spLocks/>
          </p:cNvSpPr>
          <p:nvPr/>
        </p:nvSpPr>
        <p:spPr bwMode="auto">
          <a:xfrm>
            <a:off x="2028825" y="2814638"/>
            <a:ext cx="161925" cy="533400"/>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8553" name="Line 7"/>
          <p:cNvSpPr>
            <a:spLocks noChangeShapeType="1"/>
          </p:cNvSpPr>
          <p:nvPr/>
        </p:nvSpPr>
        <p:spPr bwMode="auto">
          <a:xfrm flipV="1">
            <a:off x="2209800" y="3114675"/>
            <a:ext cx="333375" cy="4763"/>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8554" name="Freeform 8"/>
          <p:cNvSpPr>
            <a:spLocks/>
          </p:cNvSpPr>
          <p:nvPr/>
        </p:nvSpPr>
        <p:spPr bwMode="auto">
          <a:xfrm>
            <a:off x="2057400" y="1795463"/>
            <a:ext cx="133350" cy="814387"/>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8555" name="Line 9"/>
          <p:cNvSpPr>
            <a:spLocks noChangeShapeType="1"/>
          </p:cNvSpPr>
          <p:nvPr/>
        </p:nvSpPr>
        <p:spPr bwMode="auto">
          <a:xfrm flipV="1">
            <a:off x="2214563" y="2486025"/>
            <a:ext cx="285750" cy="14288"/>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8556" name="Text Box 10"/>
          <p:cNvSpPr txBox="1">
            <a:spLocks noChangeArrowheads="1"/>
          </p:cNvSpPr>
          <p:nvPr/>
        </p:nvSpPr>
        <p:spPr bwMode="auto">
          <a:xfrm>
            <a:off x="490538" y="3902075"/>
            <a:ext cx="1682750" cy="641350"/>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1800">
                <a:solidFill>
                  <a:schemeClr val="accent2"/>
                </a:solidFill>
              </a:rPr>
              <a:t>Write out line</a:t>
            </a:r>
          </a:p>
          <a:p>
            <a:pPr algn="r">
              <a:spcBef>
                <a:spcPct val="0"/>
              </a:spcBef>
              <a:buClrTx/>
              <a:buSzTx/>
              <a:buFontTx/>
              <a:buNone/>
            </a:pPr>
            <a:r>
              <a:rPr lang="en-US" sz="1800">
                <a:solidFill>
                  <a:schemeClr val="accent2"/>
                </a:solidFill>
              </a:rPr>
              <a:t>to socket</a:t>
            </a:r>
            <a:endParaRPr lang="en-US" sz="1800"/>
          </a:p>
        </p:txBody>
      </p:sp>
      <p:sp>
        <p:nvSpPr>
          <p:cNvPr id="108557" name="Freeform 11"/>
          <p:cNvSpPr>
            <a:spLocks/>
          </p:cNvSpPr>
          <p:nvPr/>
        </p:nvSpPr>
        <p:spPr bwMode="auto">
          <a:xfrm>
            <a:off x="2009775" y="3957638"/>
            <a:ext cx="161925" cy="571500"/>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8558" name="Line 12"/>
          <p:cNvSpPr>
            <a:spLocks noChangeShapeType="1"/>
          </p:cNvSpPr>
          <p:nvPr/>
        </p:nvSpPr>
        <p:spPr bwMode="auto">
          <a:xfrm flipV="1">
            <a:off x="2190750" y="4219575"/>
            <a:ext cx="333375" cy="4763"/>
          </a:xfrm>
          <a:prstGeom prst="line">
            <a:avLst/>
          </a:prstGeom>
          <a:noFill/>
          <a:ln w="28575">
            <a:solidFill>
              <a:schemeClr val="accent2"/>
            </a:solidFill>
            <a:round/>
            <a:headEnd/>
            <a:tailEnd type="triangle" w="med" len="med"/>
          </a:ln>
        </p:spPr>
        <p:txBody>
          <a:bodyPr anchor="ctr">
            <a:spAutoFit/>
          </a:bodyPr>
          <a:lstStyle/>
          <a:p>
            <a:endParaRPr lang="en-US"/>
          </a:p>
        </p:txBody>
      </p:sp>
      <p:sp>
        <p:nvSpPr>
          <p:cNvPr id="108559" name="Text Box 13"/>
          <p:cNvSpPr txBox="1">
            <a:spLocks noChangeArrowheads="1"/>
          </p:cNvSpPr>
          <p:nvPr/>
        </p:nvSpPr>
        <p:spPr bwMode="auto">
          <a:xfrm>
            <a:off x="3209925" y="4889500"/>
            <a:ext cx="2878138" cy="915988"/>
          </a:xfrm>
          <a:prstGeom prst="rect">
            <a:avLst/>
          </a:prstGeom>
          <a:noFill/>
          <a:ln w="9525">
            <a:noFill/>
            <a:miter lim="800000"/>
            <a:headEnd/>
            <a:tailEnd/>
          </a:ln>
        </p:spPr>
        <p:txBody>
          <a:bodyPr wrap="none" anchor="ctr">
            <a:spAutoFit/>
          </a:bodyPr>
          <a:lstStyle/>
          <a:p>
            <a:pPr>
              <a:spcBef>
                <a:spcPct val="0"/>
              </a:spcBef>
              <a:buClrTx/>
              <a:buSzTx/>
              <a:buFontTx/>
              <a:buNone/>
            </a:pPr>
            <a:r>
              <a:rPr lang="en-US" sz="1800">
                <a:solidFill>
                  <a:schemeClr val="accent2"/>
                </a:solidFill>
              </a:rPr>
              <a:t>End of while loop,</a:t>
            </a:r>
          </a:p>
          <a:p>
            <a:pPr>
              <a:spcBef>
                <a:spcPct val="0"/>
              </a:spcBef>
              <a:buClrTx/>
              <a:buSzTx/>
              <a:buFontTx/>
              <a:buNone/>
            </a:pPr>
            <a:r>
              <a:rPr lang="en-US" sz="1800">
                <a:solidFill>
                  <a:schemeClr val="accent2"/>
                </a:solidFill>
              </a:rPr>
              <a:t>loop back and wait for</a:t>
            </a:r>
          </a:p>
          <a:p>
            <a:pPr>
              <a:spcBef>
                <a:spcPct val="0"/>
              </a:spcBef>
              <a:buClrTx/>
              <a:buSzTx/>
              <a:buFontTx/>
              <a:buNone/>
            </a:pPr>
            <a:r>
              <a:rPr lang="en-US" sz="1800">
                <a:solidFill>
                  <a:schemeClr val="accent2"/>
                </a:solidFill>
              </a:rPr>
              <a:t>another client connection</a:t>
            </a:r>
            <a:endParaRPr lang="en-US" sz="1800"/>
          </a:p>
        </p:txBody>
      </p:sp>
      <p:sp>
        <p:nvSpPr>
          <p:cNvPr id="108560" name="Freeform 14"/>
          <p:cNvSpPr>
            <a:spLocks/>
          </p:cNvSpPr>
          <p:nvPr/>
        </p:nvSpPr>
        <p:spPr bwMode="auto">
          <a:xfrm rot="10784139">
            <a:off x="3190875" y="4879975"/>
            <a:ext cx="160338" cy="912813"/>
          </a:xfrm>
          <a:custGeom>
            <a:avLst/>
            <a:gdLst>
              <a:gd name="T0" fmla="*/ 0 w 78"/>
              <a:gd name="T1" fmla="*/ 0 h 342"/>
              <a:gd name="T2" fmla="*/ 78 w 78"/>
              <a:gd name="T3" fmla="*/ 0 h 342"/>
              <a:gd name="T4" fmla="*/ 78 w 78"/>
              <a:gd name="T5" fmla="*/ 342 h 342"/>
              <a:gd name="T6" fmla="*/ 6 w 78"/>
              <a:gd name="T7" fmla="*/ 342 h 342"/>
              <a:gd name="T8" fmla="*/ 0 60000 65536"/>
              <a:gd name="T9" fmla="*/ 0 60000 65536"/>
              <a:gd name="T10" fmla="*/ 0 60000 65536"/>
              <a:gd name="T11" fmla="*/ 0 60000 65536"/>
              <a:gd name="T12" fmla="*/ 0 w 78"/>
              <a:gd name="T13" fmla="*/ 0 h 342"/>
              <a:gd name="T14" fmla="*/ 78 w 78"/>
              <a:gd name="T15" fmla="*/ 342 h 342"/>
            </a:gdLst>
            <a:ahLst/>
            <a:cxnLst>
              <a:cxn ang="T8">
                <a:pos x="T0" y="T1"/>
              </a:cxn>
              <a:cxn ang="T9">
                <a:pos x="T2" y="T3"/>
              </a:cxn>
              <a:cxn ang="T10">
                <a:pos x="T4" y="T5"/>
              </a:cxn>
              <a:cxn ang="T11">
                <a:pos x="T6" y="T7"/>
              </a:cxn>
            </a:cxnLst>
            <a:rect l="T12" t="T13" r="T14" b="T15"/>
            <a:pathLst>
              <a:path w="78" h="342">
                <a:moveTo>
                  <a:pt x="0" y="0"/>
                </a:moveTo>
                <a:lnTo>
                  <a:pt x="78" y="0"/>
                </a:lnTo>
                <a:lnTo>
                  <a:pt x="78" y="342"/>
                </a:lnTo>
                <a:lnTo>
                  <a:pt x="6" y="342"/>
                </a:lnTo>
              </a:path>
            </a:pathLst>
          </a:custGeom>
          <a:noFill/>
          <a:ln w="28575">
            <a:solidFill>
              <a:schemeClr val="accent2"/>
            </a:solidFill>
            <a:round/>
            <a:headEnd/>
            <a:tailEnd/>
          </a:ln>
        </p:spPr>
        <p:txBody>
          <a:bodyPr anchor="ctr">
            <a:spAutoFit/>
          </a:bodyPr>
          <a:lstStyle/>
          <a:p>
            <a:endParaRPr lang="en-US"/>
          </a:p>
        </p:txBody>
      </p:sp>
      <p:sp>
        <p:nvSpPr>
          <p:cNvPr id="108561" name="Line 15"/>
          <p:cNvSpPr>
            <a:spLocks noChangeShapeType="1"/>
          </p:cNvSpPr>
          <p:nvPr/>
        </p:nvSpPr>
        <p:spPr bwMode="auto">
          <a:xfrm flipH="1" flipV="1">
            <a:off x="2543175" y="4552950"/>
            <a:ext cx="647700" cy="604838"/>
          </a:xfrm>
          <a:prstGeom prst="line">
            <a:avLst/>
          </a:prstGeom>
          <a:noFill/>
          <a:ln w="28575">
            <a:solidFill>
              <a:schemeClr val="accent2"/>
            </a:solidFill>
            <a:round/>
            <a:headEnd/>
            <a:tailEnd type="triangle" w="med"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21" y="0"/>
            <a:ext cx="7772400" cy="1143000"/>
          </a:xfrm>
        </p:spPr>
        <p:txBody>
          <a:bodyPr/>
          <a:lstStyle/>
          <a:p>
            <a:r>
              <a:rPr lang="en-US" dirty="0" smtClean="0"/>
              <a:t>TCP observations &amp; questions</a:t>
            </a:r>
            <a:endParaRPr lang="en-US" dirty="0"/>
          </a:p>
        </p:txBody>
      </p:sp>
      <p:sp>
        <p:nvSpPr>
          <p:cNvPr id="5" name="Content Placeholder 4"/>
          <p:cNvSpPr>
            <a:spLocks noGrp="1"/>
          </p:cNvSpPr>
          <p:nvPr>
            <p:ph idx="1"/>
          </p:nvPr>
        </p:nvSpPr>
        <p:spPr>
          <a:xfrm>
            <a:off x="456125" y="1316866"/>
            <a:ext cx="8494691" cy="4648200"/>
          </a:xfrm>
          <a:ln>
            <a:noFill/>
          </a:ln>
        </p:spPr>
        <p:txBody>
          <a:bodyPr/>
          <a:lstStyle/>
          <a:p>
            <a:r>
              <a:rPr lang="en-US" dirty="0" smtClean="0"/>
              <a:t>Server has two types of sockets: </a:t>
            </a:r>
          </a:p>
          <a:p>
            <a:pPr lvl="1"/>
            <a:r>
              <a:rPr lang="en-US" dirty="0" err="1" smtClean="0"/>
              <a:t>ServerSocket</a:t>
            </a:r>
            <a:r>
              <a:rPr lang="en-US" dirty="0" smtClean="0"/>
              <a:t> and Socket </a:t>
            </a:r>
          </a:p>
          <a:p>
            <a:r>
              <a:rPr lang="en-US" dirty="0" smtClean="0">
                <a:cs typeface="Times New Roman" pitchFamily="18" charset="0"/>
              </a:rPr>
              <a:t>When client knocks on </a:t>
            </a:r>
            <a:r>
              <a:rPr lang="en-US" dirty="0" err="1" smtClean="0">
                <a:cs typeface="Times New Roman" pitchFamily="18" charset="0"/>
              </a:rPr>
              <a:t>serverSocket’s</a:t>
            </a:r>
            <a:r>
              <a:rPr lang="en-US" dirty="0" smtClean="0">
                <a:cs typeface="Times New Roman" pitchFamily="18" charset="0"/>
              </a:rPr>
              <a:t> “door,” server creates </a:t>
            </a:r>
            <a:r>
              <a:rPr lang="en-US" dirty="0" err="1" smtClean="0">
                <a:cs typeface="Times New Roman" pitchFamily="18" charset="0"/>
              </a:rPr>
              <a:t>connectionSocket</a:t>
            </a:r>
            <a:r>
              <a:rPr lang="en-US" dirty="0" smtClean="0">
                <a:cs typeface="Times New Roman" pitchFamily="18" charset="0"/>
              </a:rPr>
              <a:t> and completes TCP </a:t>
            </a:r>
            <a:r>
              <a:rPr lang="en-US" dirty="0" err="1" smtClean="0">
                <a:cs typeface="Times New Roman" pitchFamily="18" charset="0"/>
              </a:rPr>
              <a:t>conx</a:t>
            </a:r>
            <a:r>
              <a:rPr lang="en-US" dirty="0" smtClean="0">
                <a:cs typeface="Times New Roman" pitchFamily="18" charset="0"/>
              </a:rPr>
              <a:t>.</a:t>
            </a:r>
          </a:p>
          <a:p>
            <a:r>
              <a:rPr lang="en-US" dirty="0" err="1" smtClean="0"/>
              <a:t>Dest</a:t>
            </a:r>
            <a:r>
              <a:rPr lang="en-US" dirty="0" smtClean="0"/>
              <a:t> IP and port are </a:t>
            </a:r>
            <a:r>
              <a:rPr lang="en-US" u="sng" dirty="0" smtClean="0">
                <a:solidFill>
                  <a:srgbClr val="FF0000"/>
                </a:solidFill>
              </a:rPr>
              <a:t>not</a:t>
            </a:r>
            <a:r>
              <a:rPr lang="en-US" dirty="0" smtClean="0"/>
              <a:t> explicitly attached to segment.</a:t>
            </a:r>
          </a:p>
          <a:p>
            <a:r>
              <a:rPr lang="en-US" dirty="0" smtClean="0"/>
              <a:t>Can </a:t>
            </a:r>
            <a:r>
              <a:rPr lang="en-US" u="sng" dirty="0" smtClean="0">
                <a:solidFill>
                  <a:srgbClr val="FF0000"/>
                </a:solidFill>
              </a:rPr>
              <a:t>multiple clients </a:t>
            </a:r>
            <a:r>
              <a:rPr lang="en-US" dirty="0" smtClean="0"/>
              <a:t>use the server?</a:t>
            </a:r>
          </a:p>
          <a:p>
            <a:pPr>
              <a:buNone/>
            </a:pPr>
            <a:r>
              <a:rPr lang="en-US" dirty="0" smtClean="0"/>
              <a:t/>
            </a:r>
            <a:br>
              <a:rPr lang="en-US" dirty="0" smtClean="0"/>
            </a:br>
            <a:endParaRPr lang="en-US" dirty="0" smtClean="0"/>
          </a:p>
          <a:p>
            <a:endParaRPr lang="en-US" dirty="0"/>
          </a:p>
        </p:txBody>
      </p:sp>
      <p:sp>
        <p:nvSpPr>
          <p:cNvPr id="3" name="Footer Placeholder 2"/>
          <p:cNvSpPr>
            <a:spLocks noGrp="1"/>
          </p:cNvSpPr>
          <p:nvPr>
            <p:ph type="ftr" sz="quarter" idx="11"/>
          </p:nvPr>
        </p:nvSpPr>
        <p:spPr/>
        <p:txBody>
          <a:bodyPr/>
          <a:lstStyle/>
          <a:p>
            <a:pPr>
              <a:defRPr/>
            </a:pPr>
            <a:r>
              <a:rPr lang="en-US" smtClean="0"/>
              <a:t>2: Application Layer</a:t>
            </a:r>
            <a:endParaRPr lang="en-US">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C28A9413-D3A1-4AF3-8DD7-3635D5070192}" type="slidenum">
              <a:rPr lang="en-US" smtClean="0"/>
              <a:pPr>
                <a:defRPr/>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9939" name="Slide Number Placeholder 5"/>
          <p:cNvSpPr>
            <a:spLocks noGrp="1"/>
          </p:cNvSpPr>
          <p:nvPr>
            <p:ph type="sldNum" sz="quarter" idx="12"/>
          </p:nvPr>
        </p:nvSpPr>
        <p:spPr>
          <a:noFill/>
        </p:spPr>
        <p:txBody>
          <a:bodyPr/>
          <a:lstStyle/>
          <a:p>
            <a:fld id="{9618F1AE-B740-43ED-9EF8-A654ECC7781F}" type="slidenum">
              <a:rPr lang="en-US"/>
              <a:pPr/>
              <a:t>12</a:t>
            </a:fld>
            <a:endParaRPr lang="en-US"/>
          </a:p>
        </p:txBody>
      </p:sp>
      <p:sp>
        <p:nvSpPr>
          <p:cNvPr id="39940" name="Rectangle 2"/>
          <p:cNvSpPr>
            <a:spLocks noGrp="1" noChangeArrowheads="1"/>
          </p:cNvSpPr>
          <p:nvPr>
            <p:ph type="title"/>
          </p:nvPr>
        </p:nvSpPr>
        <p:spPr/>
        <p:txBody>
          <a:bodyPr/>
          <a:lstStyle/>
          <a:p>
            <a:r>
              <a:rPr lang="en-US" smtClean="0"/>
              <a:t>Hybrid of client-server and P2P</a:t>
            </a:r>
          </a:p>
        </p:txBody>
      </p:sp>
      <p:sp>
        <p:nvSpPr>
          <p:cNvPr id="39941" name="Rectangle 3"/>
          <p:cNvSpPr>
            <a:spLocks noGrp="1" noChangeArrowheads="1"/>
          </p:cNvSpPr>
          <p:nvPr>
            <p:ph type="body" idx="1"/>
          </p:nvPr>
        </p:nvSpPr>
        <p:spPr>
          <a:xfrm>
            <a:off x="477838" y="1377950"/>
            <a:ext cx="7772400" cy="5008563"/>
          </a:xfrm>
        </p:spPr>
        <p:txBody>
          <a:bodyPr/>
          <a:lstStyle/>
          <a:p>
            <a:pPr>
              <a:lnSpc>
                <a:spcPct val="80000"/>
              </a:lnSpc>
              <a:buFont typeface="ZapfDingbats" pitchFamily="82" charset="2"/>
              <a:buNone/>
            </a:pPr>
            <a:r>
              <a:rPr lang="en-US" sz="2400" smtClean="0">
                <a:solidFill>
                  <a:srgbClr val="FF0000"/>
                </a:solidFill>
              </a:rPr>
              <a:t>Skype</a:t>
            </a:r>
          </a:p>
          <a:p>
            <a:pPr lvl="1">
              <a:lnSpc>
                <a:spcPct val="80000"/>
              </a:lnSpc>
            </a:pPr>
            <a:r>
              <a:rPr lang="en-US" smtClean="0"/>
              <a:t>voice-over-IP P2P application</a:t>
            </a:r>
          </a:p>
          <a:p>
            <a:pPr lvl="1">
              <a:lnSpc>
                <a:spcPct val="80000"/>
              </a:lnSpc>
            </a:pPr>
            <a:r>
              <a:rPr lang="en-US" smtClean="0"/>
              <a:t>centralized server: finding address of remote party: </a:t>
            </a:r>
          </a:p>
          <a:p>
            <a:pPr lvl="1">
              <a:lnSpc>
                <a:spcPct val="80000"/>
              </a:lnSpc>
            </a:pPr>
            <a:r>
              <a:rPr lang="en-US" smtClean="0"/>
              <a:t>client-client connection: direct (not through server) </a:t>
            </a:r>
          </a:p>
          <a:p>
            <a:pPr>
              <a:lnSpc>
                <a:spcPct val="80000"/>
              </a:lnSpc>
              <a:buFont typeface="ZapfDingbats" pitchFamily="82" charset="2"/>
              <a:buNone/>
            </a:pPr>
            <a:r>
              <a:rPr lang="en-US" sz="2400" smtClean="0">
                <a:solidFill>
                  <a:srgbClr val="FF0000"/>
                </a:solidFill>
              </a:rPr>
              <a:t>Instant messaging</a:t>
            </a:r>
          </a:p>
          <a:p>
            <a:pPr lvl="1">
              <a:lnSpc>
                <a:spcPct val="80000"/>
              </a:lnSpc>
            </a:pPr>
            <a:r>
              <a:rPr lang="en-US" smtClean="0"/>
              <a:t>chatting between two users is P2P</a:t>
            </a:r>
          </a:p>
          <a:p>
            <a:pPr lvl="1">
              <a:lnSpc>
                <a:spcPct val="80000"/>
              </a:lnSpc>
            </a:pPr>
            <a:r>
              <a:rPr lang="en-US" smtClean="0"/>
              <a:t>centralized service: client presence detection/location</a:t>
            </a:r>
          </a:p>
          <a:p>
            <a:pPr lvl="2">
              <a:lnSpc>
                <a:spcPct val="80000"/>
              </a:lnSpc>
            </a:pPr>
            <a:r>
              <a:rPr lang="en-US" sz="2400" smtClean="0"/>
              <a:t>user registers its IP address with central server when it comes online</a:t>
            </a:r>
          </a:p>
          <a:p>
            <a:pPr lvl="2">
              <a:lnSpc>
                <a:spcPct val="80000"/>
              </a:lnSpc>
            </a:pPr>
            <a:r>
              <a:rPr lang="en-US" sz="2400" smtClean="0"/>
              <a:t>user contacts central server to find IP addresses of buddies</a:t>
            </a:r>
          </a:p>
          <a:p>
            <a:pPr lvl="1">
              <a:lnSpc>
                <a:spcPct val="80000"/>
              </a:lnSpc>
            </a:pPr>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6739" name="Slide Number Placeholder 6"/>
          <p:cNvSpPr>
            <a:spLocks noGrp="1"/>
          </p:cNvSpPr>
          <p:nvPr>
            <p:ph type="sldNum" sz="quarter" idx="12"/>
          </p:nvPr>
        </p:nvSpPr>
        <p:spPr>
          <a:noFill/>
        </p:spPr>
        <p:txBody>
          <a:bodyPr/>
          <a:lstStyle/>
          <a:p>
            <a:fld id="{790E9AAD-56CE-4081-AFEB-196E45BBE44D}" type="slidenum">
              <a:rPr lang="en-US"/>
              <a:pPr/>
              <a:t>120</a:t>
            </a:fld>
            <a:endParaRPr lang="en-US"/>
          </a:p>
        </p:txBody>
      </p:sp>
      <p:sp>
        <p:nvSpPr>
          <p:cNvPr id="116740" name="Rectangle 2"/>
          <p:cNvSpPr>
            <a:spLocks noGrp="1" noChangeArrowheads="1"/>
          </p:cNvSpPr>
          <p:nvPr>
            <p:ph type="title"/>
          </p:nvPr>
        </p:nvSpPr>
        <p:spPr>
          <a:xfrm>
            <a:off x="506413" y="0"/>
            <a:ext cx="7772400" cy="1014413"/>
          </a:xfrm>
        </p:spPr>
        <p:txBody>
          <a:bodyPr/>
          <a:lstStyle/>
          <a:p>
            <a:r>
              <a:rPr lang="en-US" smtClean="0"/>
              <a:t>Chapter 2: Summary</a:t>
            </a:r>
          </a:p>
        </p:txBody>
      </p:sp>
      <p:sp>
        <p:nvSpPr>
          <p:cNvPr id="116741" name="Rectangle 3"/>
          <p:cNvSpPr>
            <a:spLocks noGrp="1" noChangeArrowheads="1"/>
          </p:cNvSpPr>
          <p:nvPr>
            <p:ph type="body" sz="half" idx="1"/>
          </p:nvPr>
        </p:nvSpPr>
        <p:spPr>
          <a:xfrm>
            <a:off x="582613" y="1655763"/>
            <a:ext cx="4171950" cy="3676650"/>
          </a:xfrm>
        </p:spPr>
        <p:txBody>
          <a:bodyPr/>
          <a:lstStyle/>
          <a:p>
            <a:r>
              <a:rPr lang="en-US" sz="2400" smtClean="0"/>
              <a:t>application architectures</a:t>
            </a:r>
          </a:p>
          <a:p>
            <a:pPr lvl="1"/>
            <a:r>
              <a:rPr lang="en-US" sz="2000" smtClean="0"/>
              <a:t>client-server</a:t>
            </a:r>
          </a:p>
          <a:p>
            <a:pPr lvl="1"/>
            <a:r>
              <a:rPr lang="en-US" sz="2000" smtClean="0"/>
              <a:t>P2P</a:t>
            </a:r>
          </a:p>
          <a:p>
            <a:pPr lvl="1"/>
            <a:r>
              <a:rPr lang="en-US" sz="2000" smtClean="0"/>
              <a:t>hybrid</a:t>
            </a:r>
          </a:p>
          <a:p>
            <a:r>
              <a:rPr lang="en-US" sz="2400" smtClean="0"/>
              <a:t>application service requirements:</a:t>
            </a:r>
          </a:p>
          <a:p>
            <a:pPr lvl="1"/>
            <a:r>
              <a:rPr lang="en-US" sz="2000" smtClean="0"/>
              <a:t> reliability, bandwidth, delay</a:t>
            </a:r>
          </a:p>
          <a:p>
            <a:r>
              <a:rPr lang="en-US" sz="2400" smtClean="0"/>
              <a:t>Internet transport service model</a:t>
            </a:r>
          </a:p>
          <a:p>
            <a:pPr lvl="1"/>
            <a:r>
              <a:rPr lang="en-US" sz="2000" smtClean="0"/>
              <a:t>connection-oriented, reliable: TCP</a:t>
            </a:r>
          </a:p>
          <a:p>
            <a:pPr lvl="1"/>
            <a:r>
              <a:rPr lang="en-US" sz="2000" smtClean="0"/>
              <a:t>unreliable, datagrams: UDP</a:t>
            </a:r>
          </a:p>
        </p:txBody>
      </p:sp>
      <p:sp>
        <p:nvSpPr>
          <p:cNvPr id="116742" name="Rectangle 4"/>
          <p:cNvSpPr>
            <a:spLocks noGrp="1" noChangeArrowheads="1"/>
          </p:cNvSpPr>
          <p:nvPr>
            <p:ph type="body" sz="half" idx="2"/>
          </p:nvPr>
        </p:nvSpPr>
        <p:spPr>
          <a:xfrm>
            <a:off x="500063" y="952500"/>
            <a:ext cx="7581900" cy="676275"/>
          </a:xfrm>
        </p:spPr>
        <p:txBody>
          <a:bodyPr/>
          <a:lstStyle/>
          <a:p>
            <a:pPr>
              <a:buFont typeface="ZapfDingbats" pitchFamily="82" charset="2"/>
              <a:buNone/>
            </a:pPr>
            <a:r>
              <a:rPr lang="en-US" smtClean="0">
                <a:solidFill>
                  <a:srgbClr val="FF0000"/>
                </a:solidFill>
              </a:rPr>
              <a:t>our study of network apps now complete!</a:t>
            </a:r>
            <a:endParaRPr lang="en-US" smtClean="0"/>
          </a:p>
        </p:txBody>
      </p:sp>
      <p:sp>
        <p:nvSpPr>
          <p:cNvPr id="116743" name="Rectangle 5"/>
          <p:cNvSpPr>
            <a:spLocks noChangeArrowheads="1"/>
          </p:cNvSpPr>
          <p:nvPr/>
        </p:nvSpPr>
        <p:spPr bwMode="auto">
          <a:xfrm>
            <a:off x="4978400" y="1582738"/>
            <a:ext cx="3962400" cy="3676650"/>
          </a:xfrm>
          <a:prstGeom prst="rect">
            <a:avLst/>
          </a:prstGeom>
          <a:noFill/>
          <a:ln w="9525">
            <a:noFill/>
            <a:miter lim="800000"/>
            <a:headEnd/>
            <a:tailEnd/>
          </a:ln>
        </p:spPr>
        <p:txBody>
          <a:bodyPr/>
          <a:lstStyle/>
          <a:p>
            <a:pPr marL="342900" indent="-342900">
              <a:buFont typeface="ZapfDingbats" pitchFamily="82" charset="2"/>
              <a:buChar char="r"/>
            </a:pPr>
            <a:r>
              <a:rPr lang="en-US"/>
              <a:t>specific protocols:</a:t>
            </a:r>
          </a:p>
          <a:p>
            <a:pPr marL="742950" lvl="1" indent="-285750">
              <a:buSzPct val="75000"/>
              <a:buFont typeface="Wingdings" pitchFamily="2" charset="2"/>
              <a:buChar char="v"/>
            </a:pPr>
            <a:r>
              <a:rPr lang="en-US" sz="2000"/>
              <a:t>HTTP</a:t>
            </a:r>
          </a:p>
          <a:p>
            <a:pPr marL="742950" lvl="1" indent="-285750">
              <a:buSzPct val="75000"/>
              <a:buFont typeface="Wingdings" pitchFamily="2" charset="2"/>
              <a:buChar char="v"/>
            </a:pPr>
            <a:r>
              <a:rPr lang="en-US" sz="2000"/>
              <a:t>FTP</a:t>
            </a:r>
          </a:p>
          <a:p>
            <a:pPr marL="742950" lvl="1" indent="-285750">
              <a:buSzPct val="75000"/>
              <a:buFont typeface="Wingdings" pitchFamily="2" charset="2"/>
              <a:buChar char="v"/>
            </a:pPr>
            <a:r>
              <a:rPr lang="en-US" sz="2000"/>
              <a:t>SMTP, POP, IMAP</a:t>
            </a:r>
          </a:p>
          <a:p>
            <a:pPr marL="742950" lvl="1" indent="-285750">
              <a:buSzPct val="75000"/>
              <a:buFont typeface="Wingdings" pitchFamily="2" charset="2"/>
              <a:buChar char="v"/>
            </a:pPr>
            <a:r>
              <a:rPr lang="en-US" sz="2000"/>
              <a:t>DNS</a:t>
            </a:r>
          </a:p>
          <a:p>
            <a:pPr marL="742950" lvl="1" indent="-285750">
              <a:buSzPct val="75000"/>
              <a:buFont typeface="Wingdings" pitchFamily="2" charset="2"/>
              <a:buChar char="v"/>
            </a:pPr>
            <a:r>
              <a:rPr lang="en-US" sz="2000"/>
              <a:t>P2P: BitTorrent, Skype</a:t>
            </a:r>
          </a:p>
          <a:p>
            <a:pPr marL="342900" indent="-342900">
              <a:buFont typeface="ZapfDingbats" pitchFamily="82" charset="2"/>
              <a:buChar char="r"/>
            </a:pPr>
            <a:r>
              <a:rPr lang="en-US"/>
              <a:t>socket programming</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7763" name="Slide Number Placeholder 6"/>
          <p:cNvSpPr>
            <a:spLocks noGrp="1"/>
          </p:cNvSpPr>
          <p:nvPr>
            <p:ph type="sldNum" sz="quarter" idx="12"/>
          </p:nvPr>
        </p:nvSpPr>
        <p:spPr>
          <a:noFill/>
        </p:spPr>
        <p:txBody>
          <a:bodyPr/>
          <a:lstStyle/>
          <a:p>
            <a:fld id="{3AF7ADDC-8BD6-4B5A-88EA-8E8D963CAF34}" type="slidenum">
              <a:rPr lang="en-US"/>
              <a:pPr/>
              <a:t>121</a:t>
            </a:fld>
            <a:endParaRPr lang="en-US"/>
          </a:p>
        </p:txBody>
      </p:sp>
      <p:sp>
        <p:nvSpPr>
          <p:cNvPr id="117764" name="Rectangle 2"/>
          <p:cNvSpPr>
            <a:spLocks noGrp="1" noChangeArrowheads="1"/>
          </p:cNvSpPr>
          <p:nvPr>
            <p:ph type="title"/>
          </p:nvPr>
        </p:nvSpPr>
        <p:spPr/>
        <p:txBody>
          <a:bodyPr/>
          <a:lstStyle/>
          <a:p>
            <a:r>
              <a:rPr lang="en-US" smtClean="0"/>
              <a:t>Chapter 2: Summary</a:t>
            </a:r>
          </a:p>
        </p:txBody>
      </p:sp>
      <p:sp>
        <p:nvSpPr>
          <p:cNvPr id="117765" name="Rectangle 3"/>
          <p:cNvSpPr>
            <a:spLocks noGrp="1" noChangeArrowheads="1"/>
          </p:cNvSpPr>
          <p:nvPr>
            <p:ph type="body" sz="half" idx="1"/>
          </p:nvPr>
        </p:nvSpPr>
        <p:spPr>
          <a:xfrm>
            <a:off x="495300" y="2162175"/>
            <a:ext cx="3810000" cy="3676650"/>
          </a:xfrm>
        </p:spPr>
        <p:txBody>
          <a:bodyPr/>
          <a:lstStyle/>
          <a:p>
            <a:r>
              <a:rPr lang="en-US" sz="2400" smtClean="0"/>
              <a:t>typical request/reply message exchange:</a:t>
            </a:r>
          </a:p>
          <a:p>
            <a:pPr lvl="1"/>
            <a:r>
              <a:rPr lang="en-US" sz="2000" smtClean="0"/>
              <a:t>client requests info or service</a:t>
            </a:r>
          </a:p>
          <a:p>
            <a:pPr lvl="1"/>
            <a:r>
              <a:rPr lang="en-US" sz="2000" smtClean="0"/>
              <a:t>server responds with data, status code</a:t>
            </a:r>
          </a:p>
          <a:p>
            <a:r>
              <a:rPr lang="en-US" sz="2400" smtClean="0"/>
              <a:t>message formats:</a:t>
            </a:r>
          </a:p>
          <a:p>
            <a:pPr lvl="1"/>
            <a:r>
              <a:rPr lang="en-US" sz="2000" smtClean="0"/>
              <a:t>headers: fields giving info about data</a:t>
            </a:r>
          </a:p>
          <a:p>
            <a:pPr lvl="1"/>
            <a:r>
              <a:rPr lang="en-US" sz="2000" smtClean="0"/>
              <a:t>data: info being communicated</a:t>
            </a:r>
          </a:p>
        </p:txBody>
      </p:sp>
      <p:sp>
        <p:nvSpPr>
          <p:cNvPr id="117766" name="Rectangle 4"/>
          <p:cNvSpPr>
            <a:spLocks noGrp="1" noChangeArrowheads="1"/>
          </p:cNvSpPr>
          <p:nvPr>
            <p:ph type="body" sz="half" idx="2"/>
          </p:nvPr>
        </p:nvSpPr>
        <p:spPr>
          <a:xfrm>
            <a:off x="552450" y="1390650"/>
            <a:ext cx="7581900" cy="676275"/>
          </a:xfrm>
        </p:spPr>
        <p:txBody>
          <a:bodyPr/>
          <a:lstStyle/>
          <a:p>
            <a:pPr>
              <a:buFont typeface="ZapfDingbats" pitchFamily="82" charset="2"/>
              <a:buNone/>
            </a:pPr>
            <a:r>
              <a:rPr lang="en-US" u="sng" smtClean="0">
                <a:solidFill>
                  <a:srgbClr val="FF0000"/>
                </a:solidFill>
              </a:rPr>
              <a:t>Most importantly:</a:t>
            </a:r>
            <a:r>
              <a:rPr lang="en-US" smtClean="0">
                <a:solidFill>
                  <a:srgbClr val="FF0000"/>
                </a:solidFill>
              </a:rPr>
              <a:t> learned about </a:t>
            </a:r>
            <a:r>
              <a:rPr lang="en-US" i="1" smtClean="0">
                <a:solidFill>
                  <a:srgbClr val="FF0000"/>
                </a:solidFill>
              </a:rPr>
              <a:t>protocols</a:t>
            </a:r>
            <a:endParaRPr lang="en-US" smtClean="0"/>
          </a:p>
        </p:txBody>
      </p:sp>
      <p:sp>
        <p:nvSpPr>
          <p:cNvPr id="117767" name="Rectangle 5"/>
          <p:cNvSpPr>
            <a:spLocks noChangeArrowheads="1"/>
          </p:cNvSpPr>
          <p:nvPr/>
        </p:nvSpPr>
        <p:spPr bwMode="auto">
          <a:xfrm>
            <a:off x="4603750" y="2187575"/>
            <a:ext cx="3962400" cy="3676650"/>
          </a:xfrm>
          <a:prstGeom prst="rect">
            <a:avLst/>
          </a:prstGeom>
          <a:noFill/>
          <a:ln w="9525">
            <a:noFill/>
            <a:miter lim="800000"/>
            <a:headEnd/>
            <a:tailEnd/>
          </a:ln>
        </p:spPr>
        <p:txBody>
          <a:bodyPr/>
          <a:lstStyle/>
          <a:p>
            <a:pPr marL="342900" indent="-342900"/>
            <a:r>
              <a:rPr lang="en-US" i="1">
                <a:solidFill>
                  <a:srgbClr val="FF3300"/>
                </a:solidFill>
              </a:rPr>
              <a:t>Important themes: </a:t>
            </a:r>
          </a:p>
          <a:p>
            <a:pPr marL="342900" indent="-342900">
              <a:buFont typeface="ZapfDingbats" pitchFamily="82" charset="2"/>
              <a:buChar char="r"/>
            </a:pPr>
            <a:r>
              <a:rPr lang="en-US"/>
              <a:t>control vs. data msgs</a:t>
            </a:r>
          </a:p>
          <a:p>
            <a:pPr marL="742950" lvl="1" indent="-285750">
              <a:buSzPct val="75000"/>
              <a:buFont typeface="Wingdings" pitchFamily="2" charset="2"/>
              <a:buChar char="v"/>
            </a:pPr>
            <a:r>
              <a:rPr lang="en-US"/>
              <a:t>in-band, out-of-band</a:t>
            </a:r>
          </a:p>
          <a:p>
            <a:pPr marL="342900" indent="-342900">
              <a:buFont typeface="ZapfDingbats" pitchFamily="82" charset="2"/>
              <a:buChar char="r"/>
            </a:pPr>
            <a:r>
              <a:rPr lang="en-US"/>
              <a:t>centralized vs. decentralized </a:t>
            </a:r>
          </a:p>
          <a:p>
            <a:pPr marL="342900" indent="-342900">
              <a:buFont typeface="ZapfDingbats" pitchFamily="82" charset="2"/>
              <a:buChar char="r"/>
            </a:pPr>
            <a:r>
              <a:rPr lang="en-US"/>
              <a:t>stateless vs. stateful</a:t>
            </a:r>
          </a:p>
          <a:p>
            <a:pPr marL="342900" indent="-342900">
              <a:buFont typeface="ZapfDingbats" pitchFamily="82" charset="2"/>
              <a:buChar char="r"/>
            </a:pPr>
            <a:r>
              <a:rPr lang="en-US"/>
              <a:t>reliable vs. unreliable msg transfer </a:t>
            </a:r>
          </a:p>
          <a:p>
            <a:pPr marL="342900" indent="-342900">
              <a:buFont typeface="ZapfDingbats" pitchFamily="82" charset="2"/>
              <a:buChar char="r"/>
            </a:pPr>
            <a:r>
              <a:rPr lang="en-US"/>
              <a:t>“complexity at network edge”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0963" name="Slide Number Placeholder 6"/>
          <p:cNvSpPr>
            <a:spLocks noGrp="1"/>
          </p:cNvSpPr>
          <p:nvPr>
            <p:ph type="sldNum" sz="quarter" idx="12"/>
          </p:nvPr>
        </p:nvSpPr>
        <p:spPr>
          <a:noFill/>
        </p:spPr>
        <p:txBody>
          <a:bodyPr/>
          <a:lstStyle/>
          <a:p>
            <a:fld id="{57F04035-FBB2-4499-94E6-50590B2CC141}" type="slidenum">
              <a:rPr lang="en-US"/>
              <a:pPr/>
              <a:t>13</a:t>
            </a:fld>
            <a:endParaRPr lang="en-US"/>
          </a:p>
        </p:txBody>
      </p:sp>
      <p:sp>
        <p:nvSpPr>
          <p:cNvPr id="40964" name="Rectangle 2"/>
          <p:cNvSpPr>
            <a:spLocks noGrp="1" noChangeArrowheads="1"/>
          </p:cNvSpPr>
          <p:nvPr>
            <p:ph type="title"/>
          </p:nvPr>
        </p:nvSpPr>
        <p:spPr/>
        <p:txBody>
          <a:bodyPr/>
          <a:lstStyle/>
          <a:p>
            <a:r>
              <a:rPr lang="en-US" smtClean="0"/>
              <a:t>Processes communicating</a:t>
            </a:r>
          </a:p>
        </p:txBody>
      </p:sp>
      <p:sp>
        <p:nvSpPr>
          <p:cNvPr id="40965" name="Rectangle 3"/>
          <p:cNvSpPr>
            <a:spLocks noGrp="1" noChangeArrowheads="1"/>
          </p:cNvSpPr>
          <p:nvPr>
            <p:ph type="body" sz="half" idx="1"/>
          </p:nvPr>
        </p:nvSpPr>
        <p:spPr>
          <a:xfrm>
            <a:off x="533400" y="1544638"/>
            <a:ext cx="3989388" cy="4648200"/>
          </a:xfrm>
        </p:spPr>
        <p:txBody>
          <a:bodyPr/>
          <a:lstStyle/>
          <a:p>
            <a:pPr>
              <a:buFont typeface="ZapfDingbats" pitchFamily="82" charset="2"/>
              <a:buNone/>
            </a:pPr>
            <a:r>
              <a:rPr lang="en-US" sz="2400" smtClean="0">
                <a:solidFill>
                  <a:srgbClr val="FF0000"/>
                </a:solidFill>
              </a:rPr>
              <a:t>Process:</a:t>
            </a:r>
            <a:r>
              <a:rPr lang="en-US" sz="2400" smtClean="0"/>
              <a:t> program running within a host.</a:t>
            </a:r>
            <a:endParaRPr lang="en-US" sz="2000" smtClean="0"/>
          </a:p>
          <a:p>
            <a:r>
              <a:rPr lang="en-US" sz="2400" smtClean="0"/>
              <a:t>within same host, two processes communicate using  </a:t>
            </a:r>
            <a:r>
              <a:rPr lang="en-US" sz="2400" smtClean="0">
                <a:solidFill>
                  <a:srgbClr val="FF0000"/>
                </a:solidFill>
              </a:rPr>
              <a:t>inter-process communication</a:t>
            </a:r>
            <a:r>
              <a:rPr lang="en-US" sz="2400" smtClean="0"/>
              <a:t> (defined by OS).</a:t>
            </a:r>
          </a:p>
          <a:p>
            <a:r>
              <a:rPr lang="en-US" sz="2400" smtClean="0"/>
              <a:t>processes in different hosts communicate by exchanging </a:t>
            </a:r>
            <a:r>
              <a:rPr lang="en-US" sz="2400" smtClean="0">
                <a:solidFill>
                  <a:srgbClr val="FF0000"/>
                </a:solidFill>
              </a:rPr>
              <a:t>messages</a:t>
            </a:r>
          </a:p>
        </p:txBody>
      </p:sp>
      <p:sp>
        <p:nvSpPr>
          <p:cNvPr id="40966" name="Rectangle 4"/>
          <p:cNvSpPr>
            <a:spLocks noGrp="1" noChangeArrowheads="1"/>
          </p:cNvSpPr>
          <p:nvPr>
            <p:ph type="body" sz="half" idx="2"/>
          </p:nvPr>
        </p:nvSpPr>
        <p:spPr>
          <a:xfrm>
            <a:off x="4903788" y="1477963"/>
            <a:ext cx="3810000" cy="2535237"/>
          </a:xfrm>
          <a:noFill/>
          <a:ln w="25400">
            <a:solidFill>
              <a:srgbClr val="FF0000"/>
            </a:solidFill>
          </a:ln>
        </p:spPr>
        <p:txBody>
          <a:bodyPr/>
          <a:lstStyle/>
          <a:p>
            <a:pPr>
              <a:buFont typeface="ZapfDingbats" pitchFamily="82" charset="2"/>
              <a:buNone/>
            </a:pPr>
            <a:r>
              <a:rPr lang="en-US" sz="2400" smtClean="0">
                <a:solidFill>
                  <a:srgbClr val="FF0000"/>
                </a:solidFill>
              </a:rPr>
              <a:t>Client process:</a:t>
            </a:r>
            <a:r>
              <a:rPr lang="en-US" sz="2400" smtClean="0"/>
              <a:t> process that initiates communication</a:t>
            </a:r>
          </a:p>
          <a:p>
            <a:pPr>
              <a:buFont typeface="ZapfDingbats" pitchFamily="82" charset="2"/>
              <a:buNone/>
            </a:pPr>
            <a:r>
              <a:rPr lang="en-US" sz="2400" smtClean="0">
                <a:solidFill>
                  <a:srgbClr val="FF0000"/>
                </a:solidFill>
              </a:rPr>
              <a:t>Server process:</a:t>
            </a:r>
            <a:r>
              <a:rPr lang="en-US" sz="2400" smtClean="0"/>
              <a:t> process that waits to be contacted</a:t>
            </a:r>
          </a:p>
          <a:p>
            <a:pPr>
              <a:buFont typeface="ZapfDingbats" pitchFamily="82" charset="2"/>
              <a:buNone/>
            </a:pPr>
            <a:endParaRPr lang="en-US" sz="2400" smtClean="0"/>
          </a:p>
          <a:p>
            <a:pPr>
              <a:buFont typeface="ZapfDingbats" pitchFamily="82" charset="2"/>
              <a:buNone/>
            </a:pPr>
            <a:endParaRPr lang="en-US" smtClean="0"/>
          </a:p>
          <a:p>
            <a:pPr>
              <a:buFont typeface="ZapfDingbats" pitchFamily="82" charset="2"/>
              <a:buNone/>
            </a:pPr>
            <a:endParaRPr lang="en-US" smtClean="0"/>
          </a:p>
        </p:txBody>
      </p:sp>
      <p:sp>
        <p:nvSpPr>
          <p:cNvPr id="40967" name="Rectangle 7"/>
          <p:cNvSpPr>
            <a:spLocks noChangeArrowheads="1"/>
          </p:cNvSpPr>
          <p:nvPr/>
        </p:nvSpPr>
        <p:spPr bwMode="auto">
          <a:xfrm>
            <a:off x="4691063" y="4238625"/>
            <a:ext cx="3989387" cy="1839913"/>
          </a:xfrm>
          <a:prstGeom prst="rect">
            <a:avLst/>
          </a:prstGeom>
          <a:noFill/>
          <a:ln w="9525">
            <a:noFill/>
            <a:miter lim="800000"/>
            <a:headEnd/>
            <a:tailEnd/>
          </a:ln>
        </p:spPr>
        <p:txBody>
          <a:bodyPr/>
          <a:lstStyle/>
          <a:p>
            <a:pPr marL="342900" indent="-342900">
              <a:buFont typeface="ZapfDingbats" pitchFamily="82" charset="2"/>
              <a:buChar char="r"/>
            </a:pPr>
            <a:r>
              <a:rPr lang="en-US"/>
              <a:t>Note: applications with P2P architectures have client processes &amp; server processes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101" name="Slide Number Placeholder 6"/>
          <p:cNvSpPr>
            <a:spLocks noGrp="1"/>
          </p:cNvSpPr>
          <p:nvPr>
            <p:ph type="sldNum" sz="quarter" idx="12"/>
          </p:nvPr>
        </p:nvSpPr>
        <p:spPr>
          <a:noFill/>
        </p:spPr>
        <p:txBody>
          <a:bodyPr/>
          <a:lstStyle/>
          <a:p>
            <a:fld id="{C6A08859-FCB8-4920-855B-3F535443436A}" type="slidenum">
              <a:rPr lang="en-US"/>
              <a:pPr/>
              <a:t>14</a:t>
            </a:fld>
            <a:endParaRPr lang="en-US"/>
          </a:p>
        </p:txBody>
      </p:sp>
      <p:sp>
        <p:nvSpPr>
          <p:cNvPr id="4102" name="Rectangle 2"/>
          <p:cNvSpPr>
            <a:spLocks noGrp="1" noChangeArrowheads="1"/>
          </p:cNvSpPr>
          <p:nvPr>
            <p:ph type="title"/>
          </p:nvPr>
        </p:nvSpPr>
        <p:spPr>
          <a:xfrm>
            <a:off x="533400" y="228600"/>
            <a:ext cx="8077200" cy="1143000"/>
          </a:xfrm>
        </p:spPr>
        <p:txBody>
          <a:bodyPr/>
          <a:lstStyle/>
          <a:p>
            <a:r>
              <a:rPr lang="en-US" sz="3600" smtClean="0"/>
              <a:t>Sockets</a:t>
            </a:r>
          </a:p>
        </p:txBody>
      </p:sp>
      <p:sp>
        <p:nvSpPr>
          <p:cNvPr id="4103" name="Rectangle 3"/>
          <p:cNvSpPr>
            <a:spLocks noGrp="1" noChangeArrowheads="1"/>
          </p:cNvSpPr>
          <p:nvPr>
            <p:ph type="body" sz="half" idx="1"/>
          </p:nvPr>
        </p:nvSpPr>
        <p:spPr>
          <a:xfrm>
            <a:off x="227013" y="1563688"/>
            <a:ext cx="4202112" cy="3929062"/>
          </a:xfrm>
        </p:spPr>
        <p:txBody>
          <a:bodyPr/>
          <a:lstStyle/>
          <a:p>
            <a:r>
              <a:rPr lang="en-US" sz="2400" smtClean="0"/>
              <a:t>process sends/receives messages to/from its </a:t>
            </a:r>
            <a:r>
              <a:rPr lang="en-US" sz="2400" smtClean="0">
                <a:solidFill>
                  <a:srgbClr val="FF0000"/>
                </a:solidFill>
              </a:rPr>
              <a:t>socket</a:t>
            </a:r>
          </a:p>
          <a:p>
            <a:r>
              <a:rPr lang="en-US" sz="2400" smtClean="0"/>
              <a:t>socket analogous to door</a:t>
            </a:r>
          </a:p>
          <a:p>
            <a:pPr lvl="1"/>
            <a:r>
              <a:rPr lang="en-US" sz="2000" smtClean="0"/>
              <a:t>sending process shoves message out door</a:t>
            </a:r>
          </a:p>
          <a:p>
            <a:pPr lvl="1"/>
            <a:r>
              <a:rPr lang="en-US" sz="2000" smtClean="0"/>
              <a:t>sending process relies on transport infrastructure on other side of door which brings message to socket at receiving process</a:t>
            </a:r>
          </a:p>
        </p:txBody>
      </p:sp>
      <p:sp>
        <p:nvSpPr>
          <p:cNvPr id="4104" name="Freeform 7"/>
          <p:cNvSpPr>
            <a:spLocks/>
          </p:cNvSpPr>
          <p:nvPr/>
        </p:nvSpPr>
        <p:spPr bwMode="auto">
          <a:xfrm>
            <a:off x="5930900" y="3522663"/>
            <a:ext cx="1808163" cy="103187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en-US"/>
          </a:p>
        </p:txBody>
      </p:sp>
      <p:grpSp>
        <p:nvGrpSpPr>
          <p:cNvPr id="4105" name="Group 37"/>
          <p:cNvGrpSpPr>
            <a:grpSpLocks/>
          </p:cNvGrpSpPr>
          <p:nvPr/>
        </p:nvGrpSpPr>
        <p:grpSpPr bwMode="auto">
          <a:xfrm>
            <a:off x="4692650" y="1492250"/>
            <a:ext cx="1062038" cy="3606800"/>
            <a:chOff x="2933" y="616"/>
            <a:chExt cx="669" cy="2272"/>
          </a:xfrm>
        </p:grpSpPr>
        <p:sp>
          <p:nvSpPr>
            <p:cNvPr id="4125" name="Text Box 14"/>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4099" name="Object 5"/>
            <p:cNvGraphicFramePr>
              <a:graphicFrameLocks noChangeAspect="1"/>
            </p:cNvGraphicFramePr>
            <p:nvPr/>
          </p:nvGraphicFramePr>
          <p:xfrm>
            <a:off x="3039" y="996"/>
            <a:ext cx="405" cy="321"/>
          </p:xfrm>
          <a:graphic>
            <a:graphicData uri="http://schemas.openxmlformats.org/presentationml/2006/ole">
              <p:oleObj spid="_x0000_s4099" name="Clip" r:id="rId3" imgW="1305000" imgH="1085760" progId="">
                <p:embed/>
              </p:oleObj>
            </a:graphicData>
          </a:graphic>
        </p:graphicFrame>
        <p:grpSp>
          <p:nvGrpSpPr>
            <p:cNvPr id="4126" name="Group 10"/>
            <p:cNvGrpSpPr>
              <a:grpSpLocks/>
            </p:cNvGrpSpPr>
            <p:nvPr/>
          </p:nvGrpSpPr>
          <p:grpSpPr bwMode="auto">
            <a:xfrm>
              <a:off x="2933" y="1323"/>
              <a:ext cx="669" cy="353"/>
              <a:chOff x="3046" y="1508"/>
              <a:chExt cx="669" cy="353"/>
            </a:xfrm>
          </p:grpSpPr>
          <p:sp>
            <p:nvSpPr>
              <p:cNvPr id="4134" name="Oval 8"/>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4135" name="Text Box 9"/>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4127" name="Group 17"/>
            <p:cNvGrpSpPr>
              <a:grpSpLocks/>
            </p:cNvGrpSpPr>
            <p:nvPr/>
          </p:nvGrpSpPr>
          <p:grpSpPr bwMode="auto">
            <a:xfrm>
              <a:off x="2949" y="1845"/>
              <a:ext cx="610" cy="630"/>
              <a:chOff x="3072" y="3300"/>
              <a:chExt cx="610" cy="630"/>
            </a:xfrm>
          </p:grpSpPr>
          <p:sp>
            <p:nvSpPr>
              <p:cNvPr id="4132" name="Rectangle 1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4133" name="Text Box 1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4128" name="Rectangle 18"/>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a:latin typeface="Times New Roman" pitchFamily="18" charset="0"/>
                </a:rPr>
                <a:t>socket</a:t>
              </a:r>
            </a:p>
          </p:txBody>
        </p:sp>
        <p:sp>
          <p:nvSpPr>
            <p:cNvPr id="4129" name="Line 33"/>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4130" name="Line 35"/>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4131" name="Text Box 36"/>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grpSp>
        <p:nvGrpSpPr>
          <p:cNvPr id="4106" name="Group 38"/>
          <p:cNvGrpSpPr>
            <a:grpSpLocks/>
          </p:cNvGrpSpPr>
          <p:nvPr/>
        </p:nvGrpSpPr>
        <p:grpSpPr bwMode="auto">
          <a:xfrm>
            <a:off x="7850188" y="1471613"/>
            <a:ext cx="1062037" cy="3606800"/>
            <a:chOff x="2933" y="616"/>
            <a:chExt cx="669" cy="2272"/>
          </a:xfrm>
        </p:grpSpPr>
        <p:sp>
          <p:nvSpPr>
            <p:cNvPr id="4114" name="Text Box 39"/>
            <p:cNvSpPr txBox="1">
              <a:spLocks noChangeArrowheads="1"/>
            </p:cNvSpPr>
            <p:nvPr/>
          </p:nvSpPr>
          <p:spPr bwMode="auto">
            <a:xfrm>
              <a:off x="3361" y="2600"/>
              <a:ext cx="116" cy="288"/>
            </a:xfrm>
            <a:prstGeom prst="rect">
              <a:avLst/>
            </a:prstGeom>
            <a:noFill/>
            <a:ln w="9525">
              <a:noFill/>
              <a:miter lim="800000"/>
              <a:headEnd/>
              <a:tailEnd/>
            </a:ln>
          </p:spPr>
          <p:txBody>
            <a:bodyPr wrap="none">
              <a:spAutoFit/>
            </a:bodyPr>
            <a:lstStyle/>
            <a:p>
              <a:pPr algn="ctr">
                <a:spcBef>
                  <a:spcPct val="50000"/>
                </a:spcBef>
                <a:buClrTx/>
                <a:buSzTx/>
                <a:buFontTx/>
                <a:buNone/>
              </a:pPr>
              <a:endParaRPr lang="en-US">
                <a:latin typeface="Times New Roman" pitchFamily="18" charset="0"/>
              </a:endParaRPr>
            </a:p>
          </p:txBody>
        </p:sp>
        <p:graphicFrame>
          <p:nvGraphicFramePr>
            <p:cNvPr id="4098" name="Object 40"/>
            <p:cNvGraphicFramePr>
              <a:graphicFrameLocks noChangeAspect="1"/>
            </p:cNvGraphicFramePr>
            <p:nvPr/>
          </p:nvGraphicFramePr>
          <p:xfrm>
            <a:off x="3039" y="996"/>
            <a:ext cx="405" cy="321"/>
          </p:xfrm>
          <a:graphic>
            <a:graphicData uri="http://schemas.openxmlformats.org/presentationml/2006/ole">
              <p:oleObj spid="_x0000_s4098" name="Clip" r:id="rId4" imgW="1305000" imgH="1085760" progId="">
                <p:embed/>
              </p:oleObj>
            </a:graphicData>
          </a:graphic>
        </p:graphicFrame>
        <p:grpSp>
          <p:nvGrpSpPr>
            <p:cNvPr id="4115" name="Group 41"/>
            <p:cNvGrpSpPr>
              <a:grpSpLocks/>
            </p:cNvGrpSpPr>
            <p:nvPr/>
          </p:nvGrpSpPr>
          <p:grpSpPr bwMode="auto">
            <a:xfrm>
              <a:off x="2933" y="1323"/>
              <a:ext cx="669" cy="353"/>
              <a:chOff x="3046" y="1508"/>
              <a:chExt cx="669" cy="353"/>
            </a:xfrm>
          </p:grpSpPr>
          <p:sp>
            <p:nvSpPr>
              <p:cNvPr id="4123" name="Oval 42"/>
              <p:cNvSpPr>
                <a:spLocks noChangeArrowheads="1"/>
              </p:cNvSpPr>
              <p:nvPr/>
            </p:nvSpPr>
            <p:spPr bwMode="auto">
              <a:xfrm>
                <a:off x="3046" y="1508"/>
                <a:ext cx="669" cy="353"/>
              </a:xfrm>
              <a:prstGeom prst="ellipse">
                <a:avLst/>
              </a:prstGeom>
              <a:noFill/>
              <a:ln w="9525">
                <a:solidFill>
                  <a:schemeClr val="tx1"/>
                </a:solidFill>
                <a:round/>
                <a:headEnd/>
                <a:tailEnd/>
              </a:ln>
            </p:spPr>
            <p:txBody>
              <a:bodyPr wrap="none" anchor="ctr"/>
              <a:lstStyle/>
              <a:p>
                <a:endParaRPr lang="en-US"/>
              </a:p>
            </p:txBody>
          </p:sp>
          <p:sp>
            <p:nvSpPr>
              <p:cNvPr id="4124" name="Text Box 43"/>
              <p:cNvSpPr txBox="1">
                <a:spLocks noChangeArrowheads="1"/>
              </p:cNvSpPr>
              <p:nvPr/>
            </p:nvSpPr>
            <p:spPr bwMode="auto">
              <a:xfrm>
                <a:off x="3121" y="1578"/>
                <a:ext cx="501"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process</a:t>
                </a:r>
              </a:p>
            </p:txBody>
          </p:sp>
        </p:grpSp>
        <p:grpSp>
          <p:nvGrpSpPr>
            <p:cNvPr id="4116" name="Group 44"/>
            <p:cNvGrpSpPr>
              <a:grpSpLocks/>
            </p:cNvGrpSpPr>
            <p:nvPr/>
          </p:nvGrpSpPr>
          <p:grpSpPr bwMode="auto">
            <a:xfrm>
              <a:off x="2949" y="1845"/>
              <a:ext cx="610" cy="630"/>
              <a:chOff x="3072" y="3300"/>
              <a:chExt cx="610" cy="630"/>
            </a:xfrm>
          </p:grpSpPr>
          <p:sp>
            <p:nvSpPr>
              <p:cNvPr id="4121" name="Rectangle 45"/>
              <p:cNvSpPr>
                <a:spLocks noChangeArrowheads="1"/>
              </p:cNvSpPr>
              <p:nvPr/>
            </p:nvSpPr>
            <p:spPr bwMode="auto">
              <a:xfrm>
                <a:off x="3084" y="3300"/>
                <a:ext cx="593" cy="630"/>
              </a:xfrm>
              <a:prstGeom prst="rect">
                <a:avLst/>
              </a:prstGeom>
              <a:noFill/>
              <a:ln w="9525">
                <a:solidFill>
                  <a:schemeClr val="tx1"/>
                </a:solidFill>
                <a:miter lim="800000"/>
                <a:headEnd/>
                <a:tailEnd/>
              </a:ln>
            </p:spPr>
            <p:txBody>
              <a:bodyPr wrap="none" anchor="ctr"/>
              <a:lstStyle/>
              <a:p>
                <a:endParaRPr lang="en-US"/>
              </a:p>
            </p:txBody>
          </p:sp>
          <p:sp>
            <p:nvSpPr>
              <p:cNvPr id="4122" name="Text Box 46"/>
              <p:cNvSpPr txBox="1">
                <a:spLocks noChangeArrowheads="1"/>
              </p:cNvSpPr>
              <p:nvPr/>
            </p:nvSpPr>
            <p:spPr bwMode="auto">
              <a:xfrm>
                <a:off x="3072" y="3339"/>
                <a:ext cx="610" cy="520"/>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TCP with</a:t>
                </a:r>
              </a:p>
              <a:p>
                <a:pPr>
                  <a:spcBef>
                    <a:spcPct val="0"/>
                  </a:spcBef>
                  <a:buClrTx/>
                  <a:buSzTx/>
                  <a:buFontTx/>
                  <a:buNone/>
                </a:pPr>
                <a:r>
                  <a:rPr lang="en-US" sz="1600">
                    <a:latin typeface="Times New Roman" pitchFamily="18" charset="0"/>
                  </a:rPr>
                  <a:t>buffers,</a:t>
                </a:r>
              </a:p>
              <a:p>
                <a:pPr>
                  <a:spcBef>
                    <a:spcPct val="0"/>
                  </a:spcBef>
                  <a:buClrTx/>
                  <a:buSzTx/>
                  <a:buFontTx/>
                  <a:buNone/>
                </a:pPr>
                <a:r>
                  <a:rPr lang="en-US" sz="1600">
                    <a:latin typeface="Times New Roman" pitchFamily="18" charset="0"/>
                  </a:rPr>
                  <a:t>variables</a:t>
                </a:r>
              </a:p>
            </p:txBody>
          </p:sp>
        </p:grpSp>
        <p:sp>
          <p:nvSpPr>
            <p:cNvPr id="4117" name="Rectangle 47"/>
            <p:cNvSpPr>
              <a:spLocks noChangeArrowheads="1"/>
            </p:cNvSpPr>
            <p:nvPr/>
          </p:nvSpPr>
          <p:spPr bwMode="auto">
            <a:xfrm>
              <a:off x="3054" y="1654"/>
              <a:ext cx="415" cy="207"/>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sz="1600">
                  <a:latin typeface="Times New Roman" pitchFamily="18" charset="0"/>
                </a:rPr>
                <a:t>socket</a:t>
              </a:r>
            </a:p>
          </p:txBody>
        </p:sp>
        <p:sp>
          <p:nvSpPr>
            <p:cNvPr id="4118" name="Line 48"/>
            <p:cNvSpPr>
              <a:spLocks noChangeShapeType="1"/>
            </p:cNvSpPr>
            <p:nvPr/>
          </p:nvSpPr>
          <p:spPr bwMode="auto">
            <a:xfrm flipV="1">
              <a:off x="3261" y="1561"/>
              <a:ext cx="0" cy="131"/>
            </a:xfrm>
            <a:prstGeom prst="line">
              <a:avLst/>
            </a:prstGeom>
            <a:noFill/>
            <a:ln w="9525">
              <a:solidFill>
                <a:schemeClr val="tx1"/>
              </a:solidFill>
              <a:round/>
              <a:headEnd/>
              <a:tailEnd type="triangle" w="med" len="med"/>
            </a:ln>
          </p:spPr>
          <p:txBody>
            <a:bodyPr wrap="none" anchor="ctr"/>
            <a:lstStyle/>
            <a:p>
              <a:endParaRPr lang="en-US"/>
            </a:p>
          </p:txBody>
        </p:sp>
        <p:sp>
          <p:nvSpPr>
            <p:cNvPr id="4119" name="Line 49"/>
            <p:cNvSpPr>
              <a:spLocks noChangeShapeType="1"/>
            </p:cNvSpPr>
            <p:nvPr/>
          </p:nvSpPr>
          <p:spPr bwMode="auto">
            <a:xfrm>
              <a:off x="3269" y="1823"/>
              <a:ext cx="0" cy="123"/>
            </a:xfrm>
            <a:prstGeom prst="line">
              <a:avLst/>
            </a:prstGeom>
            <a:noFill/>
            <a:ln w="9525">
              <a:solidFill>
                <a:schemeClr val="tx1"/>
              </a:solidFill>
              <a:round/>
              <a:headEnd/>
              <a:tailEnd type="triangle" w="med" len="med"/>
            </a:ln>
          </p:spPr>
          <p:txBody>
            <a:bodyPr wrap="none" anchor="ctr"/>
            <a:lstStyle/>
            <a:p>
              <a:endParaRPr lang="en-US"/>
            </a:p>
          </p:txBody>
        </p:sp>
        <p:sp>
          <p:nvSpPr>
            <p:cNvPr id="4120" name="Text Box 50"/>
            <p:cNvSpPr txBox="1">
              <a:spLocks noChangeArrowheads="1"/>
            </p:cNvSpPr>
            <p:nvPr/>
          </p:nvSpPr>
          <p:spPr bwMode="auto">
            <a:xfrm>
              <a:off x="3028" y="616"/>
              <a:ext cx="469" cy="366"/>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host or</a:t>
              </a:r>
            </a:p>
            <a:p>
              <a:pPr>
                <a:spcBef>
                  <a:spcPct val="0"/>
                </a:spcBef>
                <a:buClrTx/>
                <a:buSzTx/>
                <a:buFontTx/>
                <a:buNone/>
              </a:pPr>
              <a:r>
                <a:rPr lang="en-US" sz="1600">
                  <a:latin typeface="Times New Roman" pitchFamily="18" charset="0"/>
                </a:rPr>
                <a:t>server</a:t>
              </a:r>
            </a:p>
          </p:txBody>
        </p:sp>
      </p:grpSp>
      <p:sp>
        <p:nvSpPr>
          <p:cNvPr id="4107" name="Text Box 51"/>
          <p:cNvSpPr txBox="1">
            <a:spLocks noChangeArrowheads="1"/>
          </p:cNvSpPr>
          <p:nvPr/>
        </p:nvSpPr>
        <p:spPr bwMode="auto">
          <a:xfrm>
            <a:off x="6396038" y="3654425"/>
            <a:ext cx="819150"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Times New Roman" pitchFamily="18" charset="0"/>
              </a:rPr>
              <a:t>Internet</a:t>
            </a:r>
          </a:p>
        </p:txBody>
      </p:sp>
      <p:sp>
        <p:nvSpPr>
          <p:cNvPr id="4108" name="Line 52"/>
          <p:cNvSpPr>
            <a:spLocks noChangeShapeType="1"/>
          </p:cNvSpPr>
          <p:nvPr/>
        </p:nvSpPr>
        <p:spPr bwMode="auto">
          <a:xfrm>
            <a:off x="5689600" y="4065588"/>
            <a:ext cx="2211388"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4109" name="Text Box 53"/>
          <p:cNvSpPr txBox="1">
            <a:spLocks noChangeArrowheads="1"/>
          </p:cNvSpPr>
          <p:nvPr/>
        </p:nvSpPr>
        <p:spPr bwMode="auto">
          <a:xfrm>
            <a:off x="5519738" y="4667250"/>
            <a:ext cx="1011237" cy="82550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controlled</a:t>
            </a:r>
          </a:p>
          <a:p>
            <a:pPr>
              <a:spcBef>
                <a:spcPct val="0"/>
              </a:spcBef>
              <a:buClrTx/>
              <a:buSzTx/>
              <a:buFontTx/>
              <a:buNone/>
            </a:pPr>
            <a:r>
              <a:rPr lang="en-US" sz="1600">
                <a:solidFill>
                  <a:srgbClr val="FF0000"/>
                </a:solidFill>
                <a:latin typeface="Times New Roman" pitchFamily="18" charset="0"/>
              </a:rPr>
              <a:t>by OS</a:t>
            </a:r>
            <a:endParaRPr lang="en-US" sz="1600">
              <a:latin typeface="Times New Roman" pitchFamily="18" charset="0"/>
            </a:endParaRPr>
          </a:p>
          <a:p>
            <a:pPr>
              <a:spcBef>
                <a:spcPct val="0"/>
              </a:spcBef>
              <a:buClrTx/>
              <a:buSzTx/>
              <a:buFontTx/>
              <a:buNone/>
            </a:pPr>
            <a:endParaRPr lang="en-US" sz="1600">
              <a:latin typeface="Times New Roman" pitchFamily="18" charset="0"/>
            </a:endParaRPr>
          </a:p>
        </p:txBody>
      </p:sp>
      <p:sp>
        <p:nvSpPr>
          <p:cNvPr id="4110" name="Line 55"/>
          <p:cNvSpPr>
            <a:spLocks noChangeShapeType="1"/>
          </p:cNvSpPr>
          <p:nvPr/>
        </p:nvSpPr>
        <p:spPr bwMode="auto">
          <a:xfrm flipH="1" flipV="1">
            <a:off x="5470525" y="4445000"/>
            <a:ext cx="244475" cy="317500"/>
          </a:xfrm>
          <a:prstGeom prst="line">
            <a:avLst/>
          </a:prstGeom>
          <a:noFill/>
          <a:ln w="9525">
            <a:solidFill>
              <a:srgbClr val="FF0000"/>
            </a:solidFill>
            <a:round/>
            <a:headEnd/>
            <a:tailEnd type="triangle" w="med" len="med"/>
          </a:ln>
        </p:spPr>
        <p:txBody>
          <a:bodyPr wrap="none" anchor="ctr"/>
          <a:lstStyle/>
          <a:p>
            <a:endParaRPr lang="en-US"/>
          </a:p>
        </p:txBody>
      </p:sp>
      <p:sp>
        <p:nvSpPr>
          <p:cNvPr id="4111" name="Text Box 56"/>
          <p:cNvSpPr txBox="1">
            <a:spLocks noChangeArrowheads="1"/>
          </p:cNvSpPr>
          <p:nvPr/>
        </p:nvSpPr>
        <p:spPr bwMode="auto">
          <a:xfrm>
            <a:off x="5907088" y="2306638"/>
            <a:ext cx="1331912" cy="581025"/>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latin typeface="Times New Roman" pitchFamily="18" charset="0"/>
              </a:rPr>
              <a:t>controlled by</a:t>
            </a:r>
          </a:p>
          <a:p>
            <a:pPr>
              <a:spcBef>
                <a:spcPct val="0"/>
              </a:spcBef>
              <a:buClrTx/>
              <a:buSzTx/>
              <a:buFontTx/>
              <a:buNone/>
            </a:pPr>
            <a:r>
              <a:rPr lang="en-US" sz="1600">
                <a:solidFill>
                  <a:srgbClr val="FF0000"/>
                </a:solidFill>
                <a:latin typeface="Times New Roman" pitchFamily="18" charset="0"/>
              </a:rPr>
              <a:t>app developer</a:t>
            </a:r>
            <a:endParaRPr lang="en-US" sz="1600">
              <a:latin typeface="Times New Roman" pitchFamily="18" charset="0"/>
            </a:endParaRPr>
          </a:p>
        </p:txBody>
      </p:sp>
      <p:sp>
        <p:nvSpPr>
          <p:cNvPr id="4112" name="Line 58"/>
          <p:cNvSpPr>
            <a:spLocks noChangeShapeType="1"/>
          </p:cNvSpPr>
          <p:nvPr/>
        </p:nvSpPr>
        <p:spPr bwMode="auto">
          <a:xfrm flipH="1">
            <a:off x="5678488" y="2589213"/>
            <a:ext cx="219075" cy="133350"/>
          </a:xfrm>
          <a:prstGeom prst="line">
            <a:avLst/>
          </a:prstGeom>
          <a:noFill/>
          <a:ln w="9525">
            <a:solidFill>
              <a:srgbClr val="FF0000"/>
            </a:solidFill>
            <a:round/>
            <a:headEnd/>
            <a:tailEnd type="triangle" w="med" len="med"/>
          </a:ln>
        </p:spPr>
        <p:txBody>
          <a:bodyPr wrap="none" anchor="ctr"/>
          <a:lstStyle/>
          <a:p>
            <a:endParaRPr lang="en-US"/>
          </a:p>
        </p:txBody>
      </p:sp>
      <p:sp>
        <p:nvSpPr>
          <p:cNvPr id="4113" name="Rectangle 59"/>
          <p:cNvSpPr>
            <a:spLocks noChangeArrowheads="1"/>
          </p:cNvSpPr>
          <p:nvPr/>
        </p:nvSpPr>
        <p:spPr bwMode="auto">
          <a:xfrm>
            <a:off x="320675" y="5554663"/>
            <a:ext cx="8304213" cy="800100"/>
          </a:xfrm>
          <a:prstGeom prst="rect">
            <a:avLst/>
          </a:prstGeom>
          <a:noFill/>
          <a:ln w="9525">
            <a:noFill/>
            <a:miter lim="800000"/>
            <a:headEnd/>
            <a:tailEnd/>
          </a:ln>
        </p:spPr>
        <p:txBody>
          <a:bodyPr/>
          <a:lstStyle/>
          <a:p>
            <a:pPr marL="342900" indent="-342900">
              <a:buFont typeface="ZapfDingbats" pitchFamily="82" charset="2"/>
              <a:buChar char="r"/>
            </a:pPr>
            <a:r>
              <a:rPr lang="en-US"/>
              <a:t>API: (1) choice of transport protocol; (2) ability to fix a few parameters </a:t>
            </a:r>
            <a:r>
              <a:rPr lang="en-US">
                <a:solidFill>
                  <a:schemeClr val="accent2"/>
                </a:solidFill>
              </a:rPr>
              <a:t>(lots more on  this later)</a:t>
            </a:r>
            <a:endParaRPr lang="en-US"/>
          </a:p>
          <a:p>
            <a:pPr marL="342900" indent="-342900"/>
            <a:r>
              <a:rPr lang="en-US"/>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3011" name="Slide Number Placeholder 6"/>
          <p:cNvSpPr>
            <a:spLocks noGrp="1"/>
          </p:cNvSpPr>
          <p:nvPr>
            <p:ph type="sldNum" sz="quarter" idx="12"/>
          </p:nvPr>
        </p:nvSpPr>
        <p:spPr>
          <a:noFill/>
        </p:spPr>
        <p:txBody>
          <a:bodyPr/>
          <a:lstStyle/>
          <a:p>
            <a:fld id="{A7ACB8E5-9008-4675-BF06-7922F7973B6A}" type="slidenum">
              <a:rPr lang="en-US"/>
              <a:pPr/>
              <a:t>15</a:t>
            </a:fld>
            <a:endParaRPr lang="en-US"/>
          </a:p>
        </p:txBody>
      </p:sp>
      <p:sp>
        <p:nvSpPr>
          <p:cNvPr id="43012" name="Rectangle 2"/>
          <p:cNvSpPr>
            <a:spLocks noGrp="1" noChangeArrowheads="1"/>
          </p:cNvSpPr>
          <p:nvPr>
            <p:ph type="title"/>
          </p:nvPr>
        </p:nvSpPr>
        <p:spPr>
          <a:xfrm>
            <a:off x="378853" y="0"/>
            <a:ext cx="7772400" cy="1143000"/>
          </a:xfrm>
        </p:spPr>
        <p:txBody>
          <a:bodyPr/>
          <a:lstStyle/>
          <a:p>
            <a:r>
              <a:rPr lang="en-US" sz="3200" dirty="0" smtClean="0"/>
              <a:t>Addressing processes</a:t>
            </a:r>
            <a:endParaRPr lang="en-US" dirty="0" smtClean="0"/>
          </a:p>
        </p:txBody>
      </p:sp>
      <p:sp>
        <p:nvSpPr>
          <p:cNvPr id="43013" name="Rectangle 3"/>
          <p:cNvSpPr>
            <a:spLocks noGrp="1" noChangeArrowheads="1"/>
          </p:cNvSpPr>
          <p:nvPr>
            <p:ph type="body" sz="half" idx="2"/>
          </p:nvPr>
        </p:nvSpPr>
        <p:spPr>
          <a:xfrm>
            <a:off x="610472" y="1207731"/>
            <a:ext cx="4244863" cy="4648200"/>
          </a:xfrm>
        </p:spPr>
        <p:txBody>
          <a:bodyPr/>
          <a:lstStyle/>
          <a:p>
            <a:r>
              <a:rPr lang="en-US" sz="2400" dirty="0" smtClean="0"/>
              <a:t>to receive messages, process  must have </a:t>
            </a:r>
            <a:r>
              <a:rPr lang="en-US" sz="2400" i="1" dirty="0" smtClean="0">
                <a:solidFill>
                  <a:srgbClr val="FF0000"/>
                </a:solidFill>
              </a:rPr>
              <a:t>identifier</a:t>
            </a:r>
          </a:p>
          <a:p>
            <a:r>
              <a:rPr lang="en-US" sz="2400" dirty="0" smtClean="0"/>
              <a:t>host device has unique 32-bit IP address</a:t>
            </a:r>
          </a:p>
          <a:p>
            <a:r>
              <a:rPr lang="en-US" sz="2400" u="sng" dirty="0" smtClean="0">
                <a:solidFill>
                  <a:srgbClr val="FF0000"/>
                </a:solidFill>
              </a:rPr>
              <a:t>Exercise:</a:t>
            </a:r>
            <a:r>
              <a:rPr lang="en-US" sz="2400" dirty="0" smtClean="0"/>
              <a:t> use </a:t>
            </a:r>
            <a:r>
              <a:rPr lang="en-US" sz="2400" dirty="0" err="1" smtClean="0">
                <a:latin typeface="Courier New" pitchFamily="49" charset="0"/>
                <a:cs typeface="Courier New" pitchFamily="49" charset="0"/>
              </a:rPr>
              <a:t>ipconfig</a:t>
            </a:r>
            <a:r>
              <a:rPr lang="en-US" sz="2400" dirty="0" smtClean="0"/>
              <a:t> from command prompt to get your IP address (Windows)</a:t>
            </a:r>
          </a:p>
          <a:p>
            <a:pPr>
              <a:buNone/>
            </a:pPr>
            <a:endParaRPr lang="en-US" dirty="0" smtClean="0"/>
          </a:p>
        </p:txBody>
      </p:sp>
      <p:sp>
        <p:nvSpPr>
          <p:cNvPr id="237572" name="Rectangle 4"/>
          <p:cNvSpPr>
            <a:spLocks noGrp="1" noChangeArrowheads="1"/>
          </p:cNvSpPr>
          <p:nvPr>
            <p:ph type="body" sz="half" idx="1"/>
          </p:nvPr>
        </p:nvSpPr>
        <p:spPr>
          <a:xfrm>
            <a:off x="4771154" y="962853"/>
            <a:ext cx="4125912" cy="5218112"/>
          </a:xfrm>
          <a:noFill/>
        </p:spPr>
        <p:txBody>
          <a:bodyPr/>
          <a:lstStyle/>
          <a:p>
            <a:r>
              <a:rPr lang="en-US" sz="2400" i="1" u="sng" dirty="0" smtClean="0">
                <a:solidFill>
                  <a:srgbClr val="FF0000"/>
                </a:solidFill>
              </a:rPr>
              <a:t>Q:</a:t>
            </a:r>
            <a:r>
              <a:rPr lang="en-US" sz="2400" dirty="0" smtClean="0"/>
              <a:t> does  IP address of host on which process runs suffice for identifying the process?</a:t>
            </a:r>
          </a:p>
          <a:p>
            <a:pPr lvl="1"/>
            <a:r>
              <a:rPr lang="en-US" i="1" u="sng" dirty="0" smtClean="0">
                <a:solidFill>
                  <a:srgbClr val="FF0000"/>
                </a:solidFill>
              </a:rPr>
              <a:t>A:</a:t>
            </a:r>
            <a:r>
              <a:rPr lang="en-US" dirty="0" smtClean="0"/>
              <a:t> No, </a:t>
            </a:r>
            <a:r>
              <a:rPr lang="en-US" i="1" dirty="0" smtClean="0"/>
              <a:t>many</a:t>
            </a:r>
            <a:r>
              <a:rPr lang="en-US" dirty="0" smtClean="0"/>
              <a:t> processes can be running on same</a:t>
            </a:r>
            <a:endParaRPr lang="en-US" sz="2400" i="1" dirty="0" smtClean="0">
              <a:solidFill>
                <a:srgbClr val="FF0000"/>
              </a:solidFill>
            </a:endParaRPr>
          </a:p>
          <a:p>
            <a:r>
              <a:rPr lang="en-US" sz="2400" i="1" dirty="0" smtClean="0">
                <a:solidFill>
                  <a:srgbClr val="FF0000"/>
                </a:solidFill>
              </a:rPr>
              <a:t>Identifier</a:t>
            </a:r>
            <a:r>
              <a:rPr lang="en-US" sz="2400" dirty="0" smtClean="0">
                <a:solidFill>
                  <a:srgbClr val="FF0000"/>
                </a:solidFill>
              </a:rPr>
              <a:t> </a:t>
            </a:r>
            <a:r>
              <a:rPr lang="en-US" sz="2400" dirty="0" smtClean="0"/>
              <a:t>includes both </a:t>
            </a:r>
            <a:r>
              <a:rPr lang="en-US" sz="2400" dirty="0" smtClean="0">
                <a:solidFill>
                  <a:srgbClr val="FF0000"/>
                </a:solidFill>
              </a:rPr>
              <a:t>IP address</a:t>
            </a:r>
            <a:r>
              <a:rPr lang="en-US" sz="2400" dirty="0" smtClean="0"/>
              <a:t> and </a:t>
            </a:r>
            <a:r>
              <a:rPr lang="en-US" sz="2400" dirty="0" smtClean="0">
                <a:solidFill>
                  <a:srgbClr val="FF0000"/>
                </a:solidFill>
              </a:rPr>
              <a:t>port numbers</a:t>
            </a:r>
            <a:r>
              <a:rPr lang="en-US" sz="2400" dirty="0" smtClean="0"/>
              <a:t> associated with process on host.</a:t>
            </a:r>
          </a:p>
          <a:p>
            <a:r>
              <a:rPr lang="en-US" sz="2400" dirty="0" smtClean="0"/>
              <a:t>Example port numbers:</a:t>
            </a:r>
          </a:p>
          <a:p>
            <a:pPr lvl="1"/>
            <a:r>
              <a:rPr lang="en-US" sz="2000" dirty="0" smtClean="0"/>
              <a:t>HTTP server: 80</a:t>
            </a:r>
          </a:p>
          <a:p>
            <a:pPr lvl="1"/>
            <a:r>
              <a:rPr lang="en-US" sz="2000" dirty="0" smtClean="0"/>
              <a:t>Mail server: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4035" name="Slide Number Placeholder 6"/>
          <p:cNvSpPr>
            <a:spLocks noGrp="1"/>
          </p:cNvSpPr>
          <p:nvPr>
            <p:ph type="sldNum" sz="quarter" idx="12"/>
          </p:nvPr>
        </p:nvSpPr>
        <p:spPr>
          <a:noFill/>
        </p:spPr>
        <p:txBody>
          <a:bodyPr/>
          <a:lstStyle/>
          <a:p>
            <a:fld id="{0E41EF15-CF31-4494-8D4C-FEBC55E943CE}" type="slidenum">
              <a:rPr lang="en-US"/>
              <a:pPr/>
              <a:t>16</a:t>
            </a:fld>
            <a:endParaRPr lang="en-US"/>
          </a:p>
        </p:txBody>
      </p:sp>
      <p:sp>
        <p:nvSpPr>
          <p:cNvPr id="44036" name="Rectangle 2"/>
          <p:cNvSpPr>
            <a:spLocks noGrp="1" noChangeArrowheads="1"/>
          </p:cNvSpPr>
          <p:nvPr>
            <p:ph type="title"/>
          </p:nvPr>
        </p:nvSpPr>
        <p:spPr/>
        <p:txBody>
          <a:bodyPr/>
          <a:lstStyle/>
          <a:p>
            <a:r>
              <a:rPr lang="en-US" smtClean="0"/>
              <a:t>App-layer protocol defines</a:t>
            </a:r>
          </a:p>
        </p:txBody>
      </p:sp>
      <p:sp>
        <p:nvSpPr>
          <p:cNvPr id="44037" name="Rectangle 3"/>
          <p:cNvSpPr>
            <a:spLocks noGrp="1" noChangeArrowheads="1"/>
          </p:cNvSpPr>
          <p:nvPr>
            <p:ph type="body" sz="half" idx="1"/>
          </p:nvPr>
        </p:nvSpPr>
        <p:spPr>
          <a:xfrm>
            <a:off x="533400" y="1600200"/>
            <a:ext cx="3973513" cy="4648200"/>
          </a:xfrm>
        </p:spPr>
        <p:txBody>
          <a:bodyPr/>
          <a:lstStyle/>
          <a:p>
            <a:r>
              <a:rPr lang="en-US" sz="2400" smtClean="0"/>
              <a:t>Types of messages exchanged, </a:t>
            </a:r>
          </a:p>
          <a:p>
            <a:pPr lvl="1"/>
            <a:r>
              <a:rPr lang="en-US" sz="2000" smtClean="0"/>
              <a:t>e.g., request, response </a:t>
            </a:r>
          </a:p>
          <a:p>
            <a:r>
              <a:rPr lang="en-US" sz="2400" smtClean="0"/>
              <a:t>Message syntax:</a:t>
            </a:r>
          </a:p>
          <a:p>
            <a:pPr lvl="1"/>
            <a:r>
              <a:rPr lang="en-US" sz="2000" smtClean="0"/>
              <a:t>what fields in messages &amp; how fields are delineated</a:t>
            </a:r>
          </a:p>
          <a:p>
            <a:r>
              <a:rPr lang="en-US" sz="2400" smtClean="0"/>
              <a:t>Message semantics </a:t>
            </a:r>
          </a:p>
          <a:p>
            <a:pPr lvl="1"/>
            <a:r>
              <a:rPr lang="en-US" sz="2000" smtClean="0"/>
              <a:t>meaning of information in fields</a:t>
            </a:r>
          </a:p>
          <a:p>
            <a:r>
              <a:rPr lang="en-US" sz="2400" smtClean="0"/>
              <a:t>Rules for when and how processes send &amp; respond to messages</a:t>
            </a:r>
          </a:p>
        </p:txBody>
      </p:sp>
      <p:sp>
        <p:nvSpPr>
          <p:cNvPr id="44038" name="Rectangle 4"/>
          <p:cNvSpPr>
            <a:spLocks noGrp="1" noChangeArrowheads="1"/>
          </p:cNvSpPr>
          <p:nvPr>
            <p:ph type="body" sz="half" idx="2"/>
          </p:nvPr>
        </p:nvSpPr>
        <p:spPr>
          <a:xfrm>
            <a:off x="4770438" y="1590675"/>
            <a:ext cx="3810000" cy="4648200"/>
          </a:xfrm>
        </p:spPr>
        <p:txBody>
          <a:bodyPr/>
          <a:lstStyle/>
          <a:p>
            <a:pPr>
              <a:buFont typeface="ZapfDingbats" pitchFamily="82" charset="2"/>
              <a:buNone/>
            </a:pPr>
            <a:r>
              <a:rPr lang="en-US" sz="2400" dirty="0" smtClean="0">
                <a:solidFill>
                  <a:srgbClr val="FF0000"/>
                </a:solidFill>
              </a:rPr>
              <a:t>Public-domain protocols:</a:t>
            </a:r>
          </a:p>
          <a:p>
            <a:r>
              <a:rPr lang="en-US" sz="2400" dirty="0" smtClean="0"/>
              <a:t>defined in RFCs</a:t>
            </a:r>
          </a:p>
          <a:p>
            <a:r>
              <a:rPr lang="en-US" sz="2400" dirty="0" smtClean="0"/>
              <a:t>allows for interoperability</a:t>
            </a:r>
          </a:p>
          <a:p>
            <a:r>
              <a:rPr lang="en-US" sz="2400" dirty="0" smtClean="0"/>
              <a:t>e.g., HTTP, SMTP, </a:t>
            </a:r>
            <a:r>
              <a:rPr lang="en-US" sz="2400" dirty="0" err="1" smtClean="0"/>
              <a:t>BitTorrent</a:t>
            </a:r>
            <a:endParaRPr lang="en-US" sz="2400" dirty="0" smtClean="0"/>
          </a:p>
          <a:p>
            <a:pPr>
              <a:buFont typeface="ZapfDingbats" pitchFamily="82" charset="2"/>
              <a:buNone/>
            </a:pPr>
            <a:r>
              <a:rPr lang="en-US" sz="2400" dirty="0" smtClean="0">
                <a:solidFill>
                  <a:srgbClr val="FF0000"/>
                </a:solidFill>
              </a:rPr>
              <a:t>Proprietary protocols:</a:t>
            </a:r>
            <a:endParaRPr lang="en-US" sz="2400" dirty="0" smtClean="0"/>
          </a:p>
          <a:p>
            <a:r>
              <a:rPr lang="en-US" sz="2400" dirty="0" smtClean="0"/>
              <a:t>e.g., Skype, </a:t>
            </a:r>
            <a:r>
              <a:rPr lang="en-US" sz="2400" dirty="0" err="1" smtClean="0"/>
              <a:t>ppstream</a:t>
            </a:r>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5059" name="Slide Number Placeholder 6"/>
          <p:cNvSpPr>
            <a:spLocks noGrp="1"/>
          </p:cNvSpPr>
          <p:nvPr>
            <p:ph type="sldNum" sz="quarter" idx="12"/>
          </p:nvPr>
        </p:nvSpPr>
        <p:spPr>
          <a:noFill/>
        </p:spPr>
        <p:txBody>
          <a:bodyPr/>
          <a:lstStyle/>
          <a:p>
            <a:fld id="{9C6ACAB4-F9DF-423C-A7C8-D49AD352E41B}" type="slidenum">
              <a:rPr lang="en-US"/>
              <a:pPr/>
              <a:t>17</a:t>
            </a:fld>
            <a:endParaRPr lang="en-US"/>
          </a:p>
        </p:txBody>
      </p:sp>
      <p:sp>
        <p:nvSpPr>
          <p:cNvPr id="45060" name="Rectangle 2"/>
          <p:cNvSpPr>
            <a:spLocks noGrp="1" noChangeArrowheads="1"/>
          </p:cNvSpPr>
          <p:nvPr>
            <p:ph type="title"/>
          </p:nvPr>
        </p:nvSpPr>
        <p:spPr>
          <a:xfrm>
            <a:off x="533400" y="0"/>
            <a:ext cx="8305800" cy="1143000"/>
          </a:xfrm>
        </p:spPr>
        <p:txBody>
          <a:bodyPr/>
          <a:lstStyle/>
          <a:p>
            <a:r>
              <a:rPr lang="en-US" sz="3200" smtClean="0"/>
              <a:t>What transport service does an app need?</a:t>
            </a:r>
            <a:endParaRPr lang="en-US" smtClean="0"/>
          </a:p>
        </p:txBody>
      </p:sp>
      <p:sp>
        <p:nvSpPr>
          <p:cNvPr id="45061" name="Rectangle 3"/>
          <p:cNvSpPr>
            <a:spLocks noGrp="1" noChangeArrowheads="1"/>
          </p:cNvSpPr>
          <p:nvPr>
            <p:ph type="body" sz="half" idx="1"/>
          </p:nvPr>
        </p:nvSpPr>
        <p:spPr>
          <a:xfrm>
            <a:off x="379413" y="1141413"/>
            <a:ext cx="4316412" cy="2797175"/>
          </a:xfrm>
        </p:spPr>
        <p:txBody>
          <a:bodyPr/>
          <a:lstStyle/>
          <a:p>
            <a:pPr>
              <a:lnSpc>
                <a:spcPct val="90000"/>
              </a:lnSpc>
              <a:buFont typeface="ZapfDingbats" pitchFamily="82" charset="2"/>
              <a:buNone/>
            </a:pPr>
            <a:r>
              <a:rPr lang="en-US" sz="2400" smtClean="0">
                <a:solidFill>
                  <a:srgbClr val="FF0000"/>
                </a:solidFill>
              </a:rPr>
              <a:t>Data loss</a:t>
            </a:r>
            <a:endParaRPr lang="en-US" sz="2400" smtClean="0"/>
          </a:p>
          <a:p>
            <a:pPr>
              <a:lnSpc>
                <a:spcPct val="90000"/>
              </a:lnSpc>
            </a:pPr>
            <a:r>
              <a:rPr lang="en-US" sz="2400" smtClean="0"/>
              <a:t>some apps (e.g., audio) can tolerate some loss</a:t>
            </a:r>
          </a:p>
          <a:p>
            <a:pPr>
              <a:lnSpc>
                <a:spcPct val="90000"/>
              </a:lnSpc>
            </a:pPr>
            <a:r>
              <a:rPr lang="en-US" sz="2400" smtClean="0"/>
              <a:t>other apps (e.g., file transfer, telnet) require 100% reliable data transfer</a:t>
            </a:r>
            <a:r>
              <a:rPr lang="en-US" smtClean="0"/>
              <a:t> </a:t>
            </a:r>
          </a:p>
        </p:txBody>
      </p:sp>
      <p:sp>
        <p:nvSpPr>
          <p:cNvPr id="45062" name="Rectangle 4"/>
          <p:cNvSpPr>
            <a:spLocks noGrp="1" noChangeArrowheads="1"/>
          </p:cNvSpPr>
          <p:nvPr>
            <p:ph type="body" sz="half" idx="2"/>
          </p:nvPr>
        </p:nvSpPr>
        <p:spPr>
          <a:xfrm>
            <a:off x="404813" y="3724275"/>
            <a:ext cx="3810000" cy="2443163"/>
          </a:xfrm>
        </p:spPr>
        <p:txBody>
          <a:bodyPr/>
          <a:lstStyle/>
          <a:p>
            <a:pPr>
              <a:lnSpc>
                <a:spcPct val="90000"/>
              </a:lnSpc>
              <a:buFont typeface="ZapfDingbats" pitchFamily="82" charset="2"/>
              <a:buNone/>
            </a:pPr>
            <a:r>
              <a:rPr lang="en-US" sz="2400" smtClean="0">
                <a:solidFill>
                  <a:srgbClr val="FF0000"/>
                </a:solidFill>
              </a:rPr>
              <a:t>Timing</a:t>
            </a:r>
            <a:endParaRPr lang="en-US" sz="2400" smtClean="0"/>
          </a:p>
          <a:p>
            <a:pPr>
              <a:lnSpc>
                <a:spcPct val="90000"/>
              </a:lnSpc>
            </a:pPr>
            <a:r>
              <a:rPr lang="en-US" sz="2400" smtClean="0"/>
              <a:t>some apps (e.g., Internet telephony, interactive games) require low delay to be “effective”</a:t>
            </a:r>
          </a:p>
        </p:txBody>
      </p:sp>
      <p:sp>
        <p:nvSpPr>
          <p:cNvPr id="45063" name="Rectangle 5"/>
          <p:cNvSpPr>
            <a:spLocks noChangeArrowheads="1"/>
          </p:cNvSpPr>
          <p:nvPr/>
        </p:nvSpPr>
        <p:spPr bwMode="auto">
          <a:xfrm>
            <a:off x="4860925" y="1090613"/>
            <a:ext cx="4283075" cy="3656012"/>
          </a:xfrm>
          <a:prstGeom prst="rect">
            <a:avLst/>
          </a:prstGeom>
          <a:noFill/>
          <a:ln w="9525">
            <a:noFill/>
            <a:miter lim="800000"/>
            <a:headEnd/>
            <a:tailEnd/>
          </a:ln>
        </p:spPr>
        <p:txBody>
          <a:bodyPr/>
          <a:lstStyle/>
          <a:p>
            <a:pPr marL="342900" indent="-342900"/>
            <a:r>
              <a:rPr lang="en-US">
                <a:solidFill>
                  <a:srgbClr val="FF0000"/>
                </a:solidFill>
              </a:rPr>
              <a:t>Throughput</a:t>
            </a:r>
          </a:p>
          <a:p>
            <a:pPr marL="342900" indent="-342900">
              <a:buFont typeface="ZapfDingbats" pitchFamily="82" charset="2"/>
              <a:buChar char="r"/>
            </a:pPr>
            <a:r>
              <a:rPr lang="en-US"/>
              <a:t>some apps (e.g., multimedia) require minimum amount of throughput to be “effective”</a:t>
            </a:r>
          </a:p>
          <a:p>
            <a:pPr marL="342900" indent="-342900">
              <a:buFont typeface="ZapfDingbats" pitchFamily="82" charset="2"/>
              <a:buChar char="r"/>
            </a:pPr>
            <a:r>
              <a:rPr lang="en-US"/>
              <a:t>other apps (“elastic apps”) make use of whatever throughput they get </a:t>
            </a:r>
          </a:p>
          <a:p>
            <a:pPr marL="342900" indent="-342900"/>
            <a:r>
              <a:rPr lang="en-US">
                <a:solidFill>
                  <a:srgbClr val="FF0000"/>
                </a:solidFill>
              </a:rPr>
              <a:t>Security</a:t>
            </a:r>
          </a:p>
          <a:p>
            <a:pPr marL="342900" indent="-342900">
              <a:buFont typeface="ZapfDingbats" pitchFamily="82" charset="2"/>
              <a:buChar char="r"/>
            </a:pPr>
            <a:r>
              <a:rPr lang="en-US"/>
              <a:t>Encryption, data integrity,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6083" name="Slide Number Placeholder 4"/>
          <p:cNvSpPr>
            <a:spLocks noGrp="1"/>
          </p:cNvSpPr>
          <p:nvPr>
            <p:ph type="sldNum" sz="quarter" idx="12"/>
          </p:nvPr>
        </p:nvSpPr>
        <p:spPr>
          <a:noFill/>
        </p:spPr>
        <p:txBody>
          <a:bodyPr/>
          <a:lstStyle/>
          <a:p>
            <a:fld id="{704CA0F4-9435-4074-91C3-AB053E62EBC4}" type="slidenum">
              <a:rPr lang="en-US"/>
              <a:pPr/>
              <a:t>18</a:t>
            </a:fld>
            <a:endParaRPr lang="en-US"/>
          </a:p>
        </p:txBody>
      </p:sp>
      <p:sp>
        <p:nvSpPr>
          <p:cNvPr id="46084" name="Rectangle 2"/>
          <p:cNvSpPr>
            <a:spLocks noGrp="1" noChangeArrowheads="1"/>
          </p:cNvSpPr>
          <p:nvPr>
            <p:ph type="title"/>
          </p:nvPr>
        </p:nvSpPr>
        <p:spPr>
          <a:xfrm>
            <a:off x="371475" y="303213"/>
            <a:ext cx="8201025" cy="1143000"/>
          </a:xfrm>
        </p:spPr>
        <p:txBody>
          <a:bodyPr/>
          <a:lstStyle/>
          <a:p>
            <a:r>
              <a:rPr lang="en-US" sz="2800" smtClean="0"/>
              <a:t>Transport service requirements of common apps</a:t>
            </a:r>
            <a:endParaRPr lang="en-US" smtClean="0"/>
          </a:p>
        </p:txBody>
      </p:sp>
      <p:sp>
        <p:nvSpPr>
          <p:cNvPr id="46085" name="Text Box 3"/>
          <p:cNvSpPr txBox="1">
            <a:spLocks noChangeArrowheads="1"/>
          </p:cNvSpPr>
          <p:nvPr/>
        </p:nvSpPr>
        <p:spPr bwMode="auto">
          <a:xfrm>
            <a:off x="182563" y="1727200"/>
            <a:ext cx="2541587" cy="3140075"/>
          </a:xfrm>
          <a:prstGeom prst="rect">
            <a:avLst/>
          </a:prstGeom>
          <a:noFill/>
          <a:ln w="9525">
            <a:noFill/>
            <a:miter lim="800000"/>
            <a:headEnd/>
            <a:tailEnd/>
          </a:ln>
        </p:spPr>
        <p:txBody>
          <a:bodyPr wrap="none">
            <a:spAutoFit/>
          </a:bodyPr>
          <a:lstStyle/>
          <a:p>
            <a:pPr algn="r">
              <a:spcBef>
                <a:spcPct val="0"/>
              </a:spcBef>
              <a:buClrTx/>
              <a:buSzTx/>
              <a:buFontTx/>
              <a:buNone/>
            </a:pPr>
            <a:r>
              <a:rPr lang="en-US" sz="2000" b="1">
                <a:latin typeface="Arial" charset="0"/>
              </a:rPr>
              <a:t>Application</a:t>
            </a:r>
            <a:endParaRPr lang="en-US" sz="2000">
              <a:latin typeface="Arial" charset="0"/>
            </a:endParaRP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file transfer</a:t>
            </a:r>
          </a:p>
          <a:p>
            <a:pPr algn="r">
              <a:spcBef>
                <a:spcPct val="0"/>
              </a:spcBef>
              <a:buClrTx/>
              <a:buSzTx/>
              <a:buFontTx/>
              <a:buNone/>
            </a:pPr>
            <a:r>
              <a:rPr lang="en-US" sz="2000">
                <a:latin typeface="Arial" charset="0"/>
              </a:rPr>
              <a:t>e-mail</a:t>
            </a:r>
          </a:p>
          <a:p>
            <a:pPr algn="r">
              <a:spcBef>
                <a:spcPct val="0"/>
              </a:spcBef>
              <a:buClrTx/>
              <a:buSzTx/>
              <a:buFontTx/>
              <a:buNone/>
            </a:pPr>
            <a:r>
              <a:rPr lang="en-US" sz="2000">
                <a:latin typeface="Arial" charset="0"/>
              </a:rPr>
              <a:t>Web documents</a:t>
            </a:r>
          </a:p>
          <a:p>
            <a:pPr algn="r">
              <a:spcBef>
                <a:spcPct val="0"/>
              </a:spcBef>
              <a:buClrTx/>
              <a:buSzTx/>
              <a:buFontTx/>
              <a:buNone/>
            </a:pPr>
            <a:r>
              <a:rPr lang="en-US" sz="2000">
                <a:latin typeface="Arial" charset="0"/>
              </a:rPr>
              <a:t>real-time audio/video</a:t>
            </a: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stored audio/video</a:t>
            </a:r>
          </a:p>
          <a:p>
            <a:pPr algn="r">
              <a:spcBef>
                <a:spcPct val="0"/>
              </a:spcBef>
              <a:buClrTx/>
              <a:buSzTx/>
              <a:buFontTx/>
              <a:buNone/>
            </a:pPr>
            <a:r>
              <a:rPr lang="en-US" sz="2000">
                <a:latin typeface="Arial" charset="0"/>
              </a:rPr>
              <a:t>interactive games</a:t>
            </a:r>
          </a:p>
          <a:p>
            <a:pPr algn="r">
              <a:spcBef>
                <a:spcPct val="0"/>
              </a:spcBef>
              <a:buClrTx/>
              <a:buSzTx/>
              <a:buFontTx/>
              <a:buNone/>
            </a:pPr>
            <a:r>
              <a:rPr lang="en-US" sz="2000">
                <a:latin typeface="Arial" charset="0"/>
              </a:rPr>
              <a:t>instant messaging</a:t>
            </a:r>
            <a:endParaRPr lang="en-US">
              <a:latin typeface="Times New Roman" pitchFamily="18" charset="0"/>
            </a:endParaRPr>
          </a:p>
        </p:txBody>
      </p:sp>
      <p:sp>
        <p:nvSpPr>
          <p:cNvPr id="46086" name="Text Box 4"/>
          <p:cNvSpPr txBox="1">
            <a:spLocks noChangeArrowheads="1"/>
          </p:cNvSpPr>
          <p:nvPr/>
        </p:nvSpPr>
        <p:spPr bwMode="auto">
          <a:xfrm>
            <a:off x="2816225" y="1752600"/>
            <a:ext cx="1566863" cy="3140075"/>
          </a:xfrm>
          <a:prstGeom prst="rect">
            <a:avLst/>
          </a:prstGeom>
          <a:noFill/>
          <a:ln w="9525">
            <a:noFill/>
            <a:miter lim="800000"/>
            <a:headEnd/>
            <a:tailEnd/>
          </a:ln>
        </p:spPr>
        <p:txBody>
          <a:bodyPr wrap="none">
            <a:spAutoFit/>
          </a:bodyPr>
          <a:lstStyle/>
          <a:p>
            <a:pPr>
              <a:spcBef>
                <a:spcPct val="0"/>
              </a:spcBef>
              <a:buClrTx/>
              <a:buSzTx/>
              <a:buFontTx/>
              <a:buNone/>
            </a:pPr>
            <a:r>
              <a:rPr lang="en-US" sz="2000" b="1">
                <a:latin typeface="Arial" charset="0"/>
              </a:rPr>
              <a:t>Data loss</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no loss</a:t>
            </a:r>
          </a:p>
          <a:p>
            <a:pPr>
              <a:spcBef>
                <a:spcPct val="0"/>
              </a:spcBef>
              <a:buClrTx/>
              <a:buSzTx/>
              <a:buFontTx/>
              <a:buNone/>
            </a:pPr>
            <a:r>
              <a:rPr lang="en-US" sz="2000">
                <a:latin typeface="Arial" charset="0"/>
              </a:rPr>
              <a:t>no loss</a:t>
            </a:r>
          </a:p>
          <a:p>
            <a:pPr>
              <a:spcBef>
                <a:spcPct val="0"/>
              </a:spcBef>
              <a:buClrTx/>
              <a:buSzTx/>
              <a:buFontTx/>
              <a:buNone/>
            </a:pPr>
            <a:r>
              <a:rPr lang="en-US" sz="2000">
                <a:latin typeface="Arial" charset="0"/>
              </a:rPr>
              <a:t>no loss</a:t>
            </a:r>
          </a:p>
          <a:p>
            <a:pPr>
              <a:spcBef>
                <a:spcPct val="0"/>
              </a:spcBef>
              <a:buClrTx/>
              <a:buSzTx/>
              <a:buFontTx/>
              <a:buNone/>
            </a:pPr>
            <a:r>
              <a:rPr lang="en-US" sz="2000">
                <a:latin typeface="Arial" charset="0"/>
              </a:rPr>
              <a:t>loss-tolerant</a:t>
            </a: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loss-tolerant</a:t>
            </a:r>
          </a:p>
          <a:p>
            <a:pPr>
              <a:spcBef>
                <a:spcPct val="0"/>
              </a:spcBef>
              <a:buClrTx/>
              <a:buSzTx/>
              <a:buFontTx/>
              <a:buNone/>
            </a:pPr>
            <a:r>
              <a:rPr lang="en-US" sz="2000">
                <a:latin typeface="Arial" charset="0"/>
              </a:rPr>
              <a:t>loss-tolerant</a:t>
            </a:r>
          </a:p>
          <a:p>
            <a:pPr>
              <a:spcBef>
                <a:spcPct val="0"/>
              </a:spcBef>
              <a:buClrTx/>
              <a:buSzTx/>
              <a:buFontTx/>
              <a:buNone/>
            </a:pPr>
            <a:r>
              <a:rPr lang="en-US" sz="2000">
                <a:latin typeface="Arial" charset="0"/>
              </a:rPr>
              <a:t>no loss</a:t>
            </a:r>
            <a:endParaRPr lang="en-US">
              <a:latin typeface="Times New Roman" pitchFamily="18" charset="0"/>
            </a:endParaRPr>
          </a:p>
        </p:txBody>
      </p:sp>
      <p:sp>
        <p:nvSpPr>
          <p:cNvPr id="46087" name="Text Box 5"/>
          <p:cNvSpPr txBox="1">
            <a:spLocks noChangeArrowheads="1"/>
          </p:cNvSpPr>
          <p:nvPr/>
        </p:nvSpPr>
        <p:spPr bwMode="auto">
          <a:xfrm>
            <a:off x="4502150" y="1751013"/>
            <a:ext cx="2574925" cy="3140075"/>
          </a:xfrm>
          <a:prstGeom prst="rect">
            <a:avLst/>
          </a:prstGeom>
          <a:noFill/>
          <a:ln w="9525">
            <a:noFill/>
            <a:miter lim="800000"/>
            <a:headEnd/>
            <a:tailEnd/>
          </a:ln>
        </p:spPr>
        <p:txBody>
          <a:bodyPr>
            <a:spAutoFit/>
          </a:bodyPr>
          <a:lstStyle/>
          <a:p>
            <a:pPr>
              <a:spcBef>
                <a:spcPct val="0"/>
              </a:spcBef>
              <a:buClrTx/>
              <a:buSzTx/>
              <a:buFontTx/>
              <a:buNone/>
            </a:pPr>
            <a:r>
              <a:rPr lang="en-US" sz="2000" b="1">
                <a:latin typeface="Arial" charset="0"/>
              </a:rPr>
              <a:t>Throughput</a:t>
            </a: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elastic</a:t>
            </a:r>
          </a:p>
          <a:p>
            <a:pPr>
              <a:spcBef>
                <a:spcPct val="0"/>
              </a:spcBef>
              <a:buClrTx/>
              <a:buSzTx/>
              <a:buFontTx/>
              <a:buNone/>
            </a:pPr>
            <a:r>
              <a:rPr lang="en-US" sz="2000">
                <a:latin typeface="Arial" charset="0"/>
              </a:rPr>
              <a:t>elastic</a:t>
            </a:r>
          </a:p>
          <a:p>
            <a:pPr>
              <a:spcBef>
                <a:spcPct val="0"/>
              </a:spcBef>
              <a:buClrTx/>
              <a:buSzTx/>
              <a:buFontTx/>
              <a:buNone/>
            </a:pPr>
            <a:r>
              <a:rPr lang="en-US" sz="2000">
                <a:latin typeface="Arial" charset="0"/>
              </a:rPr>
              <a:t>elastic</a:t>
            </a:r>
          </a:p>
          <a:p>
            <a:pPr>
              <a:spcBef>
                <a:spcPct val="0"/>
              </a:spcBef>
              <a:buClrTx/>
              <a:buSzTx/>
              <a:buFontTx/>
              <a:buNone/>
            </a:pPr>
            <a:r>
              <a:rPr lang="en-US" sz="2000">
                <a:latin typeface="Arial" charset="0"/>
              </a:rPr>
              <a:t>audio: 5kbps-1Mbps</a:t>
            </a:r>
          </a:p>
          <a:p>
            <a:pPr>
              <a:spcBef>
                <a:spcPct val="0"/>
              </a:spcBef>
              <a:buClrTx/>
              <a:buSzTx/>
              <a:buFontTx/>
              <a:buNone/>
            </a:pPr>
            <a:r>
              <a:rPr lang="en-US" sz="2000">
                <a:latin typeface="Arial" charset="0"/>
              </a:rPr>
              <a:t>video:10kbps-5Mbps</a:t>
            </a:r>
          </a:p>
          <a:p>
            <a:pPr>
              <a:spcBef>
                <a:spcPct val="0"/>
              </a:spcBef>
              <a:buClrTx/>
              <a:buSzTx/>
              <a:buFontTx/>
              <a:buNone/>
            </a:pPr>
            <a:r>
              <a:rPr lang="en-US" sz="2000">
                <a:latin typeface="Arial" charset="0"/>
              </a:rPr>
              <a:t>same as above </a:t>
            </a:r>
          </a:p>
          <a:p>
            <a:pPr>
              <a:spcBef>
                <a:spcPct val="0"/>
              </a:spcBef>
              <a:buClrTx/>
              <a:buSzTx/>
              <a:buFontTx/>
              <a:buNone/>
            </a:pPr>
            <a:r>
              <a:rPr lang="en-US" sz="2000">
                <a:latin typeface="Arial" charset="0"/>
              </a:rPr>
              <a:t>few kbps up</a:t>
            </a:r>
          </a:p>
          <a:p>
            <a:pPr>
              <a:spcBef>
                <a:spcPct val="0"/>
              </a:spcBef>
              <a:buClrTx/>
              <a:buSzTx/>
              <a:buFontTx/>
              <a:buNone/>
            </a:pPr>
            <a:r>
              <a:rPr lang="en-US" sz="2000">
                <a:latin typeface="Arial" charset="0"/>
              </a:rPr>
              <a:t>elastic</a:t>
            </a:r>
          </a:p>
        </p:txBody>
      </p:sp>
      <p:sp>
        <p:nvSpPr>
          <p:cNvPr id="46088" name="Text Box 6"/>
          <p:cNvSpPr txBox="1">
            <a:spLocks noChangeArrowheads="1"/>
          </p:cNvSpPr>
          <p:nvPr/>
        </p:nvSpPr>
        <p:spPr bwMode="auto">
          <a:xfrm>
            <a:off x="6935788" y="1697038"/>
            <a:ext cx="2062162" cy="3140075"/>
          </a:xfrm>
          <a:prstGeom prst="rect">
            <a:avLst/>
          </a:prstGeom>
          <a:noFill/>
          <a:ln w="9525">
            <a:noFill/>
            <a:miter lim="800000"/>
            <a:headEnd/>
            <a:tailEnd/>
          </a:ln>
        </p:spPr>
        <p:txBody>
          <a:bodyPr>
            <a:spAutoFit/>
          </a:bodyPr>
          <a:lstStyle/>
          <a:p>
            <a:pPr>
              <a:spcBef>
                <a:spcPct val="0"/>
              </a:spcBef>
              <a:buClrTx/>
              <a:buSzTx/>
              <a:buFontTx/>
              <a:buNone/>
            </a:pPr>
            <a:r>
              <a:rPr lang="en-US" sz="2000" b="1">
                <a:latin typeface="Arial" charset="0"/>
              </a:rPr>
              <a:t>Time Sensitive</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no</a:t>
            </a:r>
          </a:p>
          <a:p>
            <a:pPr>
              <a:spcBef>
                <a:spcPct val="0"/>
              </a:spcBef>
              <a:buClrTx/>
              <a:buSzTx/>
              <a:buFontTx/>
              <a:buNone/>
            </a:pPr>
            <a:r>
              <a:rPr lang="en-US" sz="2000">
                <a:latin typeface="Arial" charset="0"/>
              </a:rPr>
              <a:t>no</a:t>
            </a:r>
          </a:p>
          <a:p>
            <a:pPr>
              <a:spcBef>
                <a:spcPct val="0"/>
              </a:spcBef>
              <a:buClrTx/>
              <a:buSzTx/>
              <a:buFontTx/>
              <a:buNone/>
            </a:pPr>
            <a:r>
              <a:rPr lang="en-US" sz="2000">
                <a:latin typeface="Arial" charset="0"/>
              </a:rPr>
              <a:t>no</a:t>
            </a:r>
          </a:p>
          <a:p>
            <a:pPr>
              <a:spcBef>
                <a:spcPct val="0"/>
              </a:spcBef>
              <a:buClrTx/>
              <a:buSzTx/>
              <a:buFontTx/>
              <a:buNone/>
            </a:pPr>
            <a:r>
              <a:rPr lang="en-US" sz="2000">
                <a:latin typeface="Arial" charset="0"/>
              </a:rPr>
              <a:t>yes, 100’s msec</a:t>
            </a: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yes, few secs</a:t>
            </a:r>
          </a:p>
          <a:p>
            <a:pPr>
              <a:spcBef>
                <a:spcPct val="0"/>
              </a:spcBef>
              <a:buClrTx/>
              <a:buSzTx/>
              <a:buFontTx/>
              <a:buNone/>
            </a:pPr>
            <a:r>
              <a:rPr lang="en-US" sz="2000">
                <a:latin typeface="Arial" charset="0"/>
              </a:rPr>
              <a:t>yes, 100’s msec</a:t>
            </a:r>
          </a:p>
          <a:p>
            <a:pPr>
              <a:spcBef>
                <a:spcPct val="0"/>
              </a:spcBef>
              <a:buClrTx/>
              <a:buSzTx/>
              <a:buFontTx/>
              <a:buNone/>
            </a:pPr>
            <a:r>
              <a:rPr lang="en-US" sz="2000">
                <a:latin typeface="Arial" charset="0"/>
              </a:rPr>
              <a:t>yes and no</a:t>
            </a:r>
          </a:p>
        </p:txBody>
      </p:sp>
      <p:sp>
        <p:nvSpPr>
          <p:cNvPr id="46089" name="Line 7"/>
          <p:cNvSpPr>
            <a:spLocks noChangeShapeType="1"/>
          </p:cNvSpPr>
          <p:nvPr/>
        </p:nvSpPr>
        <p:spPr bwMode="auto">
          <a:xfrm flipV="1">
            <a:off x="895350" y="2133600"/>
            <a:ext cx="7562850" cy="9525"/>
          </a:xfrm>
          <a:prstGeom prst="line">
            <a:avLst/>
          </a:prstGeom>
          <a:noFill/>
          <a:ln w="28575">
            <a:solidFill>
              <a:schemeClr val="accent2"/>
            </a:solidFill>
            <a:round/>
            <a:headEnd/>
            <a:tailEnd/>
          </a:ln>
        </p:spPr>
        <p:txBody>
          <a:bodyPr wrap="none" anchor="ctr"/>
          <a:lstStyle/>
          <a:p>
            <a:endParaRPr lang="en-US"/>
          </a:p>
        </p:txBody>
      </p:sp>
      <p:sp>
        <p:nvSpPr>
          <p:cNvPr id="46090" name="Line 8"/>
          <p:cNvSpPr>
            <a:spLocks noChangeShapeType="1"/>
          </p:cNvSpPr>
          <p:nvPr/>
        </p:nvSpPr>
        <p:spPr bwMode="auto">
          <a:xfrm flipV="1">
            <a:off x="847725" y="2733675"/>
            <a:ext cx="7629525" cy="0"/>
          </a:xfrm>
          <a:prstGeom prst="line">
            <a:avLst/>
          </a:prstGeom>
          <a:noFill/>
          <a:ln w="12700">
            <a:solidFill>
              <a:schemeClr val="tx1"/>
            </a:solidFill>
            <a:round/>
            <a:headEnd/>
            <a:tailEnd/>
          </a:ln>
        </p:spPr>
        <p:txBody>
          <a:bodyPr wrap="none" anchor="ctr"/>
          <a:lstStyle/>
          <a:p>
            <a:endParaRPr lang="en-US"/>
          </a:p>
        </p:txBody>
      </p:sp>
      <p:sp>
        <p:nvSpPr>
          <p:cNvPr id="46091" name="Line 9"/>
          <p:cNvSpPr>
            <a:spLocks noChangeShapeType="1"/>
          </p:cNvSpPr>
          <p:nvPr/>
        </p:nvSpPr>
        <p:spPr bwMode="auto">
          <a:xfrm flipV="1">
            <a:off x="857250" y="3028950"/>
            <a:ext cx="7629525" cy="0"/>
          </a:xfrm>
          <a:prstGeom prst="line">
            <a:avLst/>
          </a:prstGeom>
          <a:noFill/>
          <a:ln w="12700">
            <a:solidFill>
              <a:schemeClr val="tx1"/>
            </a:solidFill>
            <a:round/>
            <a:headEnd/>
            <a:tailEnd/>
          </a:ln>
        </p:spPr>
        <p:txBody>
          <a:bodyPr wrap="none" anchor="ctr"/>
          <a:lstStyle/>
          <a:p>
            <a:endParaRPr lang="en-US"/>
          </a:p>
        </p:txBody>
      </p:sp>
      <p:sp>
        <p:nvSpPr>
          <p:cNvPr id="46092" name="Line 10"/>
          <p:cNvSpPr>
            <a:spLocks noChangeShapeType="1"/>
          </p:cNvSpPr>
          <p:nvPr/>
        </p:nvSpPr>
        <p:spPr bwMode="auto">
          <a:xfrm flipV="1">
            <a:off x="866775" y="3324225"/>
            <a:ext cx="7629525" cy="0"/>
          </a:xfrm>
          <a:prstGeom prst="line">
            <a:avLst/>
          </a:prstGeom>
          <a:noFill/>
          <a:ln w="12700">
            <a:solidFill>
              <a:schemeClr val="tx1"/>
            </a:solidFill>
            <a:round/>
            <a:headEnd/>
            <a:tailEnd/>
          </a:ln>
        </p:spPr>
        <p:txBody>
          <a:bodyPr wrap="none" anchor="ctr"/>
          <a:lstStyle/>
          <a:p>
            <a:endParaRPr lang="en-US"/>
          </a:p>
        </p:txBody>
      </p:sp>
      <p:sp>
        <p:nvSpPr>
          <p:cNvPr id="46093" name="Line 11"/>
          <p:cNvSpPr>
            <a:spLocks noChangeShapeType="1"/>
          </p:cNvSpPr>
          <p:nvPr/>
        </p:nvSpPr>
        <p:spPr bwMode="auto">
          <a:xfrm flipV="1">
            <a:off x="885825" y="3933825"/>
            <a:ext cx="7629525" cy="0"/>
          </a:xfrm>
          <a:prstGeom prst="line">
            <a:avLst/>
          </a:prstGeom>
          <a:noFill/>
          <a:ln w="12700">
            <a:solidFill>
              <a:schemeClr val="tx1"/>
            </a:solidFill>
            <a:round/>
            <a:headEnd/>
            <a:tailEnd/>
          </a:ln>
        </p:spPr>
        <p:txBody>
          <a:bodyPr wrap="none" anchor="ctr"/>
          <a:lstStyle/>
          <a:p>
            <a:endParaRPr lang="en-US"/>
          </a:p>
        </p:txBody>
      </p:sp>
      <p:sp>
        <p:nvSpPr>
          <p:cNvPr id="46094" name="Line 12"/>
          <p:cNvSpPr>
            <a:spLocks noChangeShapeType="1"/>
          </p:cNvSpPr>
          <p:nvPr/>
        </p:nvSpPr>
        <p:spPr bwMode="auto">
          <a:xfrm flipV="1">
            <a:off x="838200" y="4248150"/>
            <a:ext cx="7629525" cy="0"/>
          </a:xfrm>
          <a:prstGeom prst="line">
            <a:avLst/>
          </a:prstGeom>
          <a:noFill/>
          <a:ln w="12700">
            <a:solidFill>
              <a:schemeClr val="tx1"/>
            </a:solidFill>
            <a:round/>
            <a:headEnd/>
            <a:tailEnd/>
          </a:ln>
        </p:spPr>
        <p:txBody>
          <a:bodyPr wrap="none" anchor="ctr"/>
          <a:lstStyle/>
          <a:p>
            <a:endParaRPr lang="en-US"/>
          </a:p>
        </p:txBody>
      </p:sp>
      <p:sp>
        <p:nvSpPr>
          <p:cNvPr id="46095" name="Line 13"/>
          <p:cNvSpPr>
            <a:spLocks noChangeShapeType="1"/>
          </p:cNvSpPr>
          <p:nvPr/>
        </p:nvSpPr>
        <p:spPr bwMode="auto">
          <a:xfrm flipV="1">
            <a:off x="838200" y="4572000"/>
            <a:ext cx="7629525" cy="0"/>
          </a:xfrm>
          <a:prstGeom prst="line">
            <a:avLst/>
          </a:prstGeom>
          <a:noFill/>
          <a:ln w="12700">
            <a:solidFill>
              <a:schemeClr val="tx1"/>
            </a:solidFill>
            <a:round/>
            <a:headEnd/>
            <a:tailEnd/>
          </a:ln>
        </p:spPr>
        <p:txBody>
          <a:bodyPr wrap="none" anchor="ctr"/>
          <a:lstStyle/>
          <a:p>
            <a:endParaRPr lang="en-US"/>
          </a:p>
        </p:txBody>
      </p:sp>
      <p:sp>
        <p:nvSpPr>
          <p:cNvPr id="46096" name="Line 14"/>
          <p:cNvSpPr>
            <a:spLocks noChangeShapeType="1"/>
          </p:cNvSpPr>
          <p:nvPr/>
        </p:nvSpPr>
        <p:spPr bwMode="auto">
          <a:xfrm flipV="1">
            <a:off x="800100" y="4905375"/>
            <a:ext cx="7629525" cy="0"/>
          </a:xfrm>
          <a:prstGeom prst="line">
            <a:avLst/>
          </a:prstGeom>
          <a:no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7107" name="Slide Number Placeholder 6"/>
          <p:cNvSpPr>
            <a:spLocks noGrp="1"/>
          </p:cNvSpPr>
          <p:nvPr>
            <p:ph type="sldNum" sz="quarter" idx="12"/>
          </p:nvPr>
        </p:nvSpPr>
        <p:spPr>
          <a:noFill/>
        </p:spPr>
        <p:txBody>
          <a:bodyPr/>
          <a:lstStyle/>
          <a:p>
            <a:fld id="{5DF8DD7E-7E56-473E-ADAC-8D69BBCB6413}" type="slidenum">
              <a:rPr lang="en-US"/>
              <a:pPr/>
              <a:t>19</a:t>
            </a:fld>
            <a:endParaRPr lang="en-US"/>
          </a:p>
        </p:txBody>
      </p:sp>
      <p:sp>
        <p:nvSpPr>
          <p:cNvPr id="47108" name="Rectangle 2"/>
          <p:cNvSpPr>
            <a:spLocks noGrp="1" noChangeArrowheads="1"/>
          </p:cNvSpPr>
          <p:nvPr>
            <p:ph type="title"/>
          </p:nvPr>
        </p:nvSpPr>
        <p:spPr/>
        <p:txBody>
          <a:bodyPr/>
          <a:lstStyle/>
          <a:p>
            <a:r>
              <a:rPr lang="en-US" sz="3200" smtClean="0"/>
              <a:t>Internet transport protocols services</a:t>
            </a:r>
            <a:endParaRPr lang="en-US" smtClean="0"/>
          </a:p>
        </p:txBody>
      </p:sp>
      <p:sp>
        <p:nvSpPr>
          <p:cNvPr id="47109" name="Rectangle 3"/>
          <p:cNvSpPr>
            <a:spLocks noGrp="1" noChangeArrowheads="1"/>
          </p:cNvSpPr>
          <p:nvPr>
            <p:ph type="body" sz="half" idx="1"/>
          </p:nvPr>
        </p:nvSpPr>
        <p:spPr>
          <a:xfrm>
            <a:off x="533400" y="1600200"/>
            <a:ext cx="4095750" cy="4648200"/>
          </a:xfrm>
        </p:spPr>
        <p:txBody>
          <a:bodyPr/>
          <a:lstStyle/>
          <a:p>
            <a:pPr>
              <a:buFont typeface="ZapfDingbats" pitchFamily="82" charset="2"/>
              <a:buNone/>
            </a:pPr>
            <a:r>
              <a:rPr lang="en-US" sz="2400" u="sng" smtClean="0">
                <a:solidFill>
                  <a:srgbClr val="FF0000"/>
                </a:solidFill>
              </a:rPr>
              <a:t>TCP service:</a:t>
            </a:r>
            <a:endParaRPr lang="en-US" sz="2400" smtClean="0"/>
          </a:p>
          <a:p>
            <a:r>
              <a:rPr lang="en-US" sz="2000" i="1" smtClean="0">
                <a:solidFill>
                  <a:schemeClr val="accent2"/>
                </a:solidFill>
              </a:rPr>
              <a:t>connection-oriented:</a:t>
            </a:r>
            <a:r>
              <a:rPr lang="en-US" sz="2000" smtClean="0"/>
              <a:t> setup required between client and server processes</a:t>
            </a:r>
          </a:p>
          <a:p>
            <a:r>
              <a:rPr lang="en-US" sz="2000" i="1" smtClean="0">
                <a:solidFill>
                  <a:schemeClr val="accent2"/>
                </a:solidFill>
              </a:rPr>
              <a:t>reliable transport </a:t>
            </a:r>
            <a:r>
              <a:rPr lang="en-US" sz="2000" smtClean="0"/>
              <a:t>between sending and receiving process</a:t>
            </a:r>
            <a:endParaRPr lang="en-US" sz="2000" smtClean="0">
              <a:solidFill>
                <a:schemeClr val="accent2"/>
              </a:solidFill>
            </a:endParaRPr>
          </a:p>
          <a:p>
            <a:r>
              <a:rPr lang="en-US" sz="2000" i="1" smtClean="0">
                <a:solidFill>
                  <a:schemeClr val="accent2"/>
                </a:solidFill>
              </a:rPr>
              <a:t>flow control:</a:t>
            </a:r>
            <a:r>
              <a:rPr lang="en-US" sz="2000" smtClean="0"/>
              <a:t> sender won’t overwhelm receiver </a:t>
            </a:r>
          </a:p>
          <a:p>
            <a:r>
              <a:rPr lang="en-US" sz="2000" i="1" smtClean="0">
                <a:solidFill>
                  <a:schemeClr val="accent2"/>
                </a:solidFill>
              </a:rPr>
              <a:t>congestion control:</a:t>
            </a:r>
            <a:r>
              <a:rPr lang="en-US" sz="2000" smtClean="0"/>
              <a:t> throttle sender when network overloaded</a:t>
            </a:r>
          </a:p>
          <a:p>
            <a:r>
              <a:rPr lang="en-US" sz="2000" i="1" smtClean="0">
                <a:solidFill>
                  <a:schemeClr val="accent2"/>
                </a:solidFill>
              </a:rPr>
              <a:t>does not provide:</a:t>
            </a:r>
            <a:r>
              <a:rPr lang="en-US" sz="2000" smtClean="0"/>
              <a:t> timing, minimum throughput guarantees, security</a:t>
            </a:r>
            <a:endParaRPr lang="en-US" sz="2400" smtClean="0"/>
          </a:p>
        </p:txBody>
      </p:sp>
      <p:sp>
        <p:nvSpPr>
          <p:cNvPr id="47110" name="Rectangle 4"/>
          <p:cNvSpPr>
            <a:spLocks noGrp="1" noChangeArrowheads="1"/>
          </p:cNvSpPr>
          <p:nvPr>
            <p:ph type="body" sz="half" idx="2"/>
          </p:nvPr>
        </p:nvSpPr>
        <p:spPr>
          <a:xfrm>
            <a:off x="4733925" y="1562100"/>
            <a:ext cx="3667125" cy="4648200"/>
          </a:xfrm>
        </p:spPr>
        <p:txBody>
          <a:bodyPr/>
          <a:lstStyle/>
          <a:p>
            <a:pPr>
              <a:buFont typeface="ZapfDingbats" pitchFamily="82" charset="2"/>
              <a:buNone/>
            </a:pPr>
            <a:r>
              <a:rPr lang="en-US" sz="2400" u="sng" smtClean="0">
                <a:solidFill>
                  <a:srgbClr val="FF0000"/>
                </a:solidFill>
              </a:rPr>
              <a:t>UDP service:</a:t>
            </a:r>
            <a:endParaRPr lang="en-US" sz="2400" smtClean="0"/>
          </a:p>
          <a:p>
            <a:r>
              <a:rPr lang="en-US" sz="2000" smtClean="0"/>
              <a:t>unreliable data transfer between sending and receiving process</a:t>
            </a:r>
          </a:p>
          <a:p>
            <a:r>
              <a:rPr lang="en-US" sz="2000" smtClean="0"/>
              <a:t>does not provide: connection setup, reliability, flow control, congestion control, timing, throughput guarantee, or security </a:t>
            </a:r>
          </a:p>
          <a:p>
            <a:endParaRPr lang="en-US" sz="2000" smtClean="0"/>
          </a:p>
          <a:p>
            <a:pPr>
              <a:buFont typeface="ZapfDingbats" pitchFamily="82" charset="2"/>
              <a:buNone/>
            </a:pPr>
            <a:r>
              <a:rPr lang="en-US" sz="2000" u="sng" smtClean="0">
                <a:solidFill>
                  <a:srgbClr val="FF0000"/>
                </a:solidFill>
              </a:rPr>
              <a:t>Q:</a:t>
            </a:r>
            <a:r>
              <a:rPr lang="en-US" sz="2000" smtClean="0"/>
              <a:t> why bother?  Why is there a UDP?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2: Application Layer</a:t>
            </a:r>
            <a:endParaRPr lang="en-US">
              <a:latin typeface="Times New Roman" pitchFamily="18" charset="0"/>
            </a:endParaRPr>
          </a:p>
        </p:txBody>
      </p:sp>
      <p:sp>
        <p:nvSpPr>
          <p:cNvPr id="3" name="Slide Number Placeholder 2"/>
          <p:cNvSpPr>
            <a:spLocks noGrp="1"/>
          </p:cNvSpPr>
          <p:nvPr>
            <p:ph type="sldNum" sz="quarter" idx="12"/>
          </p:nvPr>
        </p:nvSpPr>
        <p:spPr/>
        <p:txBody>
          <a:bodyPr/>
          <a:lstStyle/>
          <a:p>
            <a:pPr>
              <a:defRPr/>
            </a:pPr>
            <a:fld id="{9659EBD7-DAE3-4AA8-9DEE-CD979B7FF0E0}" type="slidenum">
              <a:rPr lang="en-US" smtClean="0"/>
              <a:pPr>
                <a:defRPr/>
              </a:pPr>
              <a:t>2</a:t>
            </a:fld>
            <a:endParaRPr lang="en-US"/>
          </a:p>
        </p:txBody>
      </p:sp>
      <p:pic>
        <p:nvPicPr>
          <p:cNvPr id="124931" name="Picture 3"/>
          <p:cNvPicPr>
            <a:picLocks noChangeAspect="1" noChangeArrowheads="1"/>
          </p:cNvPicPr>
          <p:nvPr/>
        </p:nvPicPr>
        <p:blipFill>
          <a:blip r:embed="rId2" cstate="print"/>
          <a:srcRect/>
          <a:stretch>
            <a:fillRect/>
          </a:stretch>
        </p:blipFill>
        <p:spPr bwMode="auto">
          <a:xfrm>
            <a:off x="6074335" y="270455"/>
            <a:ext cx="2685296" cy="2871719"/>
          </a:xfrm>
          <a:prstGeom prst="rect">
            <a:avLst/>
          </a:prstGeom>
          <a:noFill/>
          <a:ln w="9525">
            <a:noFill/>
            <a:miter lim="800000"/>
            <a:headEnd/>
            <a:tailEnd/>
          </a:ln>
        </p:spPr>
      </p:pic>
      <p:pic>
        <p:nvPicPr>
          <p:cNvPr id="124933" name="Picture 5"/>
          <p:cNvPicPr>
            <a:picLocks noChangeAspect="1" noChangeArrowheads="1"/>
          </p:cNvPicPr>
          <p:nvPr/>
        </p:nvPicPr>
        <p:blipFill>
          <a:blip r:embed="rId3" cstate="print"/>
          <a:srcRect/>
          <a:stretch>
            <a:fillRect/>
          </a:stretch>
        </p:blipFill>
        <p:spPr bwMode="auto">
          <a:xfrm>
            <a:off x="6065950" y="3357687"/>
            <a:ext cx="2743199" cy="2933642"/>
          </a:xfrm>
          <a:prstGeom prst="rect">
            <a:avLst/>
          </a:prstGeom>
          <a:noFill/>
          <a:ln w="9525">
            <a:noFill/>
            <a:miter lim="800000"/>
            <a:headEnd/>
            <a:tailEnd/>
          </a:ln>
        </p:spPr>
      </p:pic>
      <p:pic>
        <p:nvPicPr>
          <p:cNvPr id="124934" name="Picture 6"/>
          <p:cNvPicPr>
            <a:picLocks noChangeAspect="1" noChangeArrowheads="1"/>
          </p:cNvPicPr>
          <p:nvPr/>
        </p:nvPicPr>
        <p:blipFill>
          <a:blip r:embed="rId4" cstate="print"/>
          <a:srcRect/>
          <a:stretch>
            <a:fillRect/>
          </a:stretch>
        </p:blipFill>
        <p:spPr bwMode="auto">
          <a:xfrm>
            <a:off x="3564362" y="142607"/>
            <a:ext cx="2218252" cy="3244538"/>
          </a:xfrm>
          <a:prstGeom prst="rect">
            <a:avLst/>
          </a:prstGeom>
          <a:noFill/>
          <a:ln w="9525">
            <a:noFill/>
            <a:miter lim="800000"/>
            <a:headEnd/>
            <a:tailEnd/>
          </a:ln>
        </p:spPr>
      </p:pic>
      <p:pic>
        <p:nvPicPr>
          <p:cNvPr id="9" name="Picture 2"/>
          <p:cNvPicPr>
            <a:picLocks noChangeAspect="1" noChangeArrowheads="1"/>
          </p:cNvPicPr>
          <p:nvPr/>
        </p:nvPicPr>
        <p:blipFill>
          <a:blip r:embed="rId5" cstate="print"/>
          <a:srcRect/>
          <a:stretch>
            <a:fillRect/>
          </a:stretch>
        </p:blipFill>
        <p:spPr bwMode="auto">
          <a:xfrm>
            <a:off x="505899" y="3391110"/>
            <a:ext cx="5276716" cy="3299464"/>
          </a:xfrm>
          <a:prstGeom prst="rect">
            <a:avLst/>
          </a:prstGeom>
          <a:noFill/>
          <a:ln w="9525">
            <a:noFill/>
            <a:miter lim="800000"/>
            <a:headEnd/>
            <a:tailEnd/>
          </a:ln>
          <a:effectLst/>
        </p:spPr>
      </p:pic>
      <p:pic>
        <p:nvPicPr>
          <p:cNvPr id="124935" name="Picture 7"/>
          <p:cNvPicPr>
            <a:picLocks noChangeAspect="1" noChangeArrowheads="1"/>
          </p:cNvPicPr>
          <p:nvPr/>
        </p:nvPicPr>
        <p:blipFill>
          <a:blip r:embed="rId6" cstate="print"/>
          <a:srcRect/>
          <a:stretch>
            <a:fillRect/>
          </a:stretch>
        </p:blipFill>
        <p:spPr bwMode="auto">
          <a:xfrm>
            <a:off x="278842" y="193184"/>
            <a:ext cx="2926153" cy="31292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48131" name="Slide Number Placeholder 4"/>
          <p:cNvSpPr>
            <a:spLocks noGrp="1"/>
          </p:cNvSpPr>
          <p:nvPr>
            <p:ph type="sldNum" sz="quarter" idx="12"/>
          </p:nvPr>
        </p:nvSpPr>
        <p:spPr>
          <a:noFill/>
        </p:spPr>
        <p:txBody>
          <a:bodyPr/>
          <a:lstStyle/>
          <a:p>
            <a:fld id="{EF0E6B5D-6747-4DC1-A539-B272629B5572}" type="slidenum">
              <a:rPr lang="en-US"/>
              <a:pPr/>
              <a:t>20</a:t>
            </a:fld>
            <a:endParaRPr lang="en-US"/>
          </a:p>
        </p:txBody>
      </p:sp>
      <p:sp>
        <p:nvSpPr>
          <p:cNvPr id="48132" name="Rectangle 2"/>
          <p:cNvSpPr>
            <a:spLocks noGrp="1" noChangeArrowheads="1"/>
          </p:cNvSpPr>
          <p:nvPr>
            <p:ph type="title"/>
          </p:nvPr>
        </p:nvSpPr>
        <p:spPr>
          <a:xfrm>
            <a:off x="247650" y="228600"/>
            <a:ext cx="8747125" cy="1143000"/>
          </a:xfrm>
        </p:spPr>
        <p:txBody>
          <a:bodyPr/>
          <a:lstStyle/>
          <a:p>
            <a:r>
              <a:rPr lang="en-US" sz="2800" smtClean="0"/>
              <a:t>Internet apps:  application, transport protocols</a:t>
            </a:r>
            <a:endParaRPr lang="en-US" smtClean="0"/>
          </a:p>
        </p:txBody>
      </p:sp>
      <p:sp>
        <p:nvSpPr>
          <p:cNvPr id="48133" name="Text Box 3"/>
          <p:cNvSpPr txBox="1">
            <a:spLocks noChangeArrowheads="1"/>
          </p:cNvSpPr>
          <p:nvPr/>
        </p:nvSpPr>
        <p:spPr bwMode="auto">
          <a:xfrm>
            <a:off x="315913" y="1773238"/>
            <a:ext cx="2806700" cy="3200400"/>
          </a:xfrm>
          <a:prstGeom prst="rect">
            <a:avLst/>
          </a:prstGeom>
          <a:noFill/>
          <a:ln w="9525">
            <a:noFill/>
            <a:miter lim="800000"/>
            <a:headEnd/>
            <a:tailEnd/>
          </a:ln>
        </p:spPr>
        <p:txBody>
          <a:bodyPr wrap="none">
            <a:spAutoFit/>
          </a:bodyPr>
          <a:lstStyle/>
          <a:p>
            <a:pPr algn="r">
              <a:spcBef>
                <a:spcPct val="0"/>
              </a:spcBef>
              <a:buClrTx/>
              <a:buSzTx/>
              <a:buFontTx/>
              <a:buNone/>
            </a:pPr>
            <a:r>
              <a:rPr lang="en-US" sz="2000" b="1">
                <a:latin typeface="Arial" charset="0"/>
              </a:rPr>
              <a:t>Application</a:t>
            </a:r>
            <a:endParaRPr lang="en-US" sz="2000">
              <a:latin typeface="Arial" charset="0"/>
            </a:endParaRP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e-mail</a:t>
            </a:r>
          </a:p>
          <a:p>
            <a:pPr algn="r">
              <a:spcBef>
                <a:spcPct val="0"/>
              </a:spcBef>
              <a:buClrTx/>
              <a:buSzTx/>
              <a:buFontTx/>
              <a:buNone/>
            </a:pPr>
            <a:r>
              <a:rPr lang="en-US" sz="2000">
                <a:latin typeface="Arial" charset="0"/>
              </a:rPr>
              <a:t>remote terminal access</a:t>
            </a:r>
          </a:p>
          <a:p>
            <a:pPr algn="r">
              <a:spcBef>
                <a:spcPct val="0"/>
              </a:spcBef>
              <a:buClrTx/>
              <a:buSzTx/>
              <a:buFontTx/>
              <a:buNone/>
            </a:pPr>
            <a:r>
              <a:rPr lang="en-US" sz="2000">
                <a:latin typeface="Arial" charset="0"/>
              </a:rPr>
              <a:t>Web </a:t>
            </a:r>
          </a:p>
          <a:p>
            <a:pPr algn="r">
              <a:spcBef>
                <a:spcPct val="0"/>
              </a:spcBef>
              <a:buClrTx/>
              <a:buSzTx/>
              <a:buFontTx/>
              <a:buNone/>
            </a:pPr>
            <a:r>
              <a:rPr lang="en-US" sz="2000">
                <a:latin typeface="Arial" charset="0"/>
              </a:rPr>
              <a:t>file transfer</a:t>
            </a:r>
          </a:p>
          <a:p>
            <a:pPr algn="r">
              <a:spcBef>
                <a:spcPct val="0"/>
              </a:spcBef>
              <a:buClrTx/>
              <a:buSzTx/>
              <a:buFontTx/>
              <a:buNone/>
            </a:pPr>
            <a:r>
              <a:rPr lang="en-US" sz="2000">
                <a:latin typeface="Arial" charset="0"/>
              </a:rPr>
              <a:t>streaming multimedia</a:t>
            </a:r>
          </a:p>
          <a:p>
            <a:pPr algn="r">
              <a:spcBef>
                <a:spcPct val="0"/>
              </a:spcBef>
              <a:buClrTx/>
              <a:buSzTx/>
              <a:buFontTx/>
              <a:buNone/>
            </a:pPr>
            <a:endParaRPr lang="en-US" sz="2000">
              <a:latin typeface="Arial" charset="0"/>
            </a:endParaRPr>
          </a:p>
          <a:p>
            <a:pPr algn="r">
              <a:spcBef>
                <a:spcPct val="0"/>
              </a:spcBef>
              <a:buClrTx/>
              <a:buSzTx/>
              <a:buFontTx/>
              <a:buNone/>
            </a:pPr>
            <a:r>
              <a:rPr lang="en-US" sz="2000">
                <a:latin typeface="Arial" charset="0"/>
              </a:rPr>
              <a:t>Internet telephony</a:t>
            </a:r>
          </a:p>
          <a:p>
            <a:pPr algn="r">
              <a:spcBef>
                <a:spcPct val="0"/>
              </a:spcBef>
              <a:buClrTx/>
              <a:buSzTx/>
              <a:buFontTx/>
              <a:buNone/>
            </a:pPr>
            <a:endParaRPr lang="en-US">
              <a:latin typeface="Times New Roman" pitchFamily="18" charset="0"/>
            </a:endParaRPr>
          </a:p>
        </p:txBody>
      </p:sp>
      <p:sp>
        <p:nvSpPr>
          <p:cNvPr id="48134" name="Text Box 4"/>
          <p:cNvSpPr txBox="1">
            <a:spLocks noChangeArrowheads="1"/>
          </p:cNvSpPr>
          <p:nvPr/>
        </p:nvSpPr>
        <p:spPr bwMode="auto">
          <a:xfrm>
            <a:off x="3302000" y="1458913"/>
            <a:ext cx="2595563" cy="3444875"/>
          </a:xfrm>
          <a:prstGeom prst="rect">
            <a:avLst/>
          </a:prstGeom>
          <a:noFill/>
          <a:ln w="9525">
            <a:noFill/>
            <a:miter lim="800000"/>
            <a:headEnd/>
            <a:tailEnd/>
          </a:ln>
        </p:spPr>
        <p:txBody>
          <a:bodyPr wrap="none">
            <a:spAutoFit/>
          </a:bodyPr>
          <a:lstStyle/>
          <a:p>
            <a:pPr>
              <a:spcBef>
                <a:spcPct val="0"/>
              </a:spcBef>
              <a:buClrTx/>
              <a:buSzTx/>
              <a:buFontTx/>
              <a:buNone/>
            </a:pPr>
            <a:r>
              <a:rPr lang="en-US" sz="2000" b="1">
                <a:latin typeface="Arial" charset="0"/>
              </a:rPr>
              <a:t>Application</a:t>
            </a:r>
          </a:p>
          <a:p>
            <a:pPr>
              <a:spcBef>
                <a:spcPct val="0"/>
              </a:spcBef>
              <a:buClrTx/>
              <a:buSzTx/>
              <a:buFontTx/>
              <a:buNone/>
            </a:pPr>
            <a:r>
              <a:rPr lang="en-US" sz="2000" b="1">
                <a:latin typeface="Arial" charset="0"/>
              </a:rPr>
              <a:t>layer protocol</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SMTP [RFC 2821]</a:t>
            </a:r>
          </a:p>
          <a:p>
            <a:pPr>
              <a:spcBef>
                <a:spcPct val="0"/>
              </a:spcBef>
              <a:buClrTx/>
              <a:buSzTx/>
              <a:buFontTx/>
              <a:buNone/>
            </a:pPr>
            <a:r>
              <a:rPr lang="en-US" sz="2000">
                <a:latin typeface="Arial" charset="0"/>
              </a:rPr>
              <a:t>Telnet [RFC 854]</a:t>
            </a:r>
          </a:p>
          <a:p>
            <a:pPr>
              <a:spcBef>
                <a:spcPct val="0"/>
              </a:spcBef>
              <a:buClrTx/>
              <a:buSzTx/>
              <a:buFontTx/>
              <a:buNone/>
            </a:pPr>
            <a:r>
              <a:rPr lang="en-US" sz="2000">
                <a:latin typeface="Arial" charset="0"/>
              </a:rPr>
              <a:t>HTTP [RFC 2616]</a:t>
            </a:r>
          </a:p>
          <a:p>
            <a:pPr>
              <a:spcBef>
                <a:spcPct val="0"/>
              </a:spcBef>
              <a:buClrTx/>
              <a:buSzTx/>
              <a:buFontTx/>
              <a:buNone/>
            </a:pPr>
            <a:r>
              <a:rPr lang="en-US" sz="2000">
                <a:latin typeface="Arial" charset="0"/>
              </a:rPr>
              <a:t>FTP [RFC 959]</a:t>
            </a:r>
          </a:p>
          <a:p>
            <a:pPr>
              <a:spcBef>
                <a:spcPct val="0"/>
              </a:spcBef>
              <a:buClrTx/>
              <a:buSzTx/>
              <a:buFontTx/>
              <a:buNone/>
            </a:pPr>
            <a:r>
              <a:rPr lang="en-US" sz="2000">
                <a:latin typeface="Arial" charset="0"/>
              </a:rPr>
              <a:t>HTTP (eg Youtube), </a:t>
            </a:r>
            <a:br>
              <a:rPr lang="en-US" sz="2000">
                <a:latin typeface="Arial" charset="0"/>
              </a:rPr>
            </a:br>
            <a:r>
              <a:rPr lang="en-US" sz="2000">
                <a:latin typeface="Arial" charset="0"/>
              </a:rPr>
              <a:t>RTP [RFC 1889]</a:t>
            </a:r>
          </a:p>
          <a:p>
            <a:pPr>
              <a:spcBef>
                <a:spcPct val="0"/>
              </a:spcBef>
              <a:buClrTx/>
              <a:buSzTx/>
              <a:buFontTx/>
              <a:buNone/>
            </a:pPr>
            <a:r>
              <a:rPr lang="en-US" sz="2000">
                <a:latin typeface="Arial" charset="0"/>
              </a:rPr>
              <a:t>SIP, RTP, proprietary</a:t>
            </a:r>
          </a:p>
          <a:p>
            <a:pPr>
              <a:spcBef>
                <a:spcPct val="0"/>
              </a:spcBef>
              <a:buClrTx/>
              <a:buSzTx/>
              <a:buFontTx/>
              <a:buNone/>
            </a:pPr>
            <a:r>
              <a:rPr lang="en-US" sz="2000">
                <a:latin typeface="Arial" charset="0"/>
              </a:rPr>
              <a:t>(e.g., Skype)</a:t>
            </a:r>
            <a:endParaRPr lang="en-US">
              <a:latin typeface="Times New Roman" pitchFamily="18" charset="0"/>
            </a:endParaRPr>
          </a:p>
        </p:txBody>
      </p:sp>
      <p:sp>
        <p:nvSpPr>
          <p:cNvPr id="48135" name="Text Box 5"/>
          <p:cNvSpPr txBox="1">
            <a:spLocks noChangeArrowheads="1"/>
          </p:cNvSpPr>
          <p:nvPr/>
        </p:nvSpPr>
        <p:spPr bwMode="auto">
          <a:xfrm>
            <a:off x="6130925" y="1477963"/>
            <a:ext cx="2624138" cy="3444875"/>
          </a:xfrm>
          <a:prstGeom prst="rect">
            <a:avLst/>
          </a:prstGeom>
          <a:noFill/>
          <a:ln w="9525">
            <a:noFill/>
            <a:miter lim="800000"/>
            <a:headEnd/>
            <a:tailEnd/>
          </a:ln>
        </p:spPr>
        <p:txBody>
          <a:bodyPr>
            <a:spAutoFit/>
          </a:bodyPr>
          <a:lstStyle/>
          <a:p>
            <a:pPr>
              <a:spcBef>
                <a:spcPct val="0"/>
              </a:spcBef>
              <a:buClrTx/>
              <a:buSzTx/>
              <a:buFontTx/>
              <a:buNone/>
            </a:pPr>
            <a:r>
              <a:rPr lang="en-US" sz="2000" b="1">
                <a:latin typeface="Arial" charset="0"/>
              </a:rPr>
              <a:t>Underlying</a:t>
            </a:r>
          </a:p>
          <a:p>
            <a:pPr>
              <a:spcBef>
                <a:spcPct val="0"/>
              </a:spcBef>
              <a:buClrTx/>
              <a:buSzTx/>
              <a:buFontTx/>
              <a:buNone/>
            </a:pPr>
            <a:r>
              <a:rPr lang="en-US" sz="2000" b="1">
                <a:latin typeface="Arial" charset="0"/>
              </a:rPr>
              <a:t>transport protocol</a:t>
            </a: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a:t>
            </a:r>
          </a:p>
          <a:p>
            <a:pPr>
              <a:spcBef>
                <a:spcPct val="0"/>
              </a:spcBef>
              <a:buClrTx/>
              <a:buSzTx/>
              <a:buFontTx/>
              <a:buNone/>
            </a:pPr>
            <a:r>
              <a:rPr lang="en-US" sz="2000">
                <a:latin typeface="Arial" charset="0"/>
              </a:rPr>
              <a:t>TCP or UDP</a:t>
            </a:r>
          </a:p>
          <a:p>
            <a:pPr>
              <a:spcBef>
                <a:spcPct val="0"/>
              </a:spcBef>
              <a:buClrTx/>
              <a:buSzTx/>
              <a:buFontTx/>
              <a:buNone/>
            </a:pPr>
            <a:endParaRPr lang="en-US" sz="2000">
              <a:latin typeface="Arial" charset="0"/>
            </a:endParaRPr>
          </a:p>
          <a:p>
            <a:pPr>
              <a:spcBef>
                <a:spcPct val="0"/>
              </a:spcBef>
              <a:buClrTx/>
              <a:buSzTx/>
              <a:buFontTx/>
              <a:buNone/>
            </a:pPr>
            <a:endParaRPr lang="en-US" sz="2000">
              <a:latin typeface="Arial" charset="0"/>
            </a:endParaRPr>
          </a:p>
          <a:p>
            <a:pPr>
              <a:spcBef>
                <a:spcPct val="0"/>
              </a:spcBef>
              <a:buClrTx/>
              <a:buSzTx/>
              <a:buFontTx/>
              <a:buNone/>
            </a:pPr>
            <a:r>
              <a:rPr lang="en-US" sz="2000">
                <a:latin typeface="Arial" charset="0"/>
              </a:rPr>
              <a:t>typically UDP</a:t>
            </a:r>
          </a:p>
        </p:txBody>
      </p:sp>
      <p:sp>
        <p:nvSpPr>
          <p:cNvPr id="48136" name="Line 7"/>
          <p:cNvSpPr>
            <a:spLocks noChangeShapeType="1"/>
          </p:cNvSpPr>
          <p:nvPr/>
        </p:nvSpPr>
        <p:spPr bwMode="auto">
          <a:xfrm>
            <a:off x="1171575" y="2152650"/>
            <a:ext cx="7334250" cy="9525"/>
          </a:xfrm>
          <a:prstGeom prst="line">
            <a:avLst/>
          </a:prstGeom>
          <a:noFill/>
          <a:ln w="28575">
            <a:solidFill>
              <a:schemeClr val="accent2"/>
            </a:solidFill>
            <a:round/>
            <a:headEnd/>
            <a:tailEnd/>
          </a:ln>
        </p:spPr>
        <p:txBody>
          <a:bodyPr wrap="none" anchor="ctr"/>
          <a:lstStyle/>
          <a:p>
            <a:endParaRPr lang="en-US"/>
          </a:p>
        </p:txBody>
      </p:sp>
      <p:sp>
        <p:nvSpPr>
          <p:cNvPr id="48137" name="Line 8"/>
          <p:cNvSpPr>
            <a:spLocks noChangeShapeType="1"/>
          </p:cNvSpPr>
          <p:nvPr/>
        </p:nvSpPr>
        <p:spPr bwMode="auto">
          <a:xfrm flipV="1">
            <a:off x="1123950" y="2743200"/>
            <a:ext cx="7324725" cy="0"/>
          </a:xfrm>
          <a:prstGeom prst="line">
            <a:avLst/>
          </a:prstGeom>
          <a:noFill/>
          <a:ln w="12700">
            <a:solidFill>
              <a:schemeClr val="tx1"/>
            </a:solidFill>
            <a:round/>
            <a:headEnd/>
            <a:tailEnd/>
          </a:ln>
        </p:spPr>
        <p:txBody>
          <a:bodyPr wrap="none" anchor="ctr"/>
          <a:lstStyle/>
          <a:p>
            <a:endParaRPr lang="en-US"/>
          </a:p>
        </p:txBody>
      </p:sp>
      <p:sp>
        <p:nvSpPr>
          <p:cNvPr id="48138" name="Line 9"/>
          <p:cNvSpPr>
            <a:spLocks noChangeShapeType="1"/>
          </p:cNvSpPr>
          <p:nvPr/>
        </p:nvSpPr>
        <p:spPr bwMode="auto">
          <a:xfrm flipV="1">
            <a:off x="1133475" y="3038475"/>
            <a:ext cx="7296150" cy="0"/>
          </a:xfrm>
          <a:prstGeom prst="line">
            <a:avLst/>
          </a:prstGeom>
          <a:noFill/>
          <a:ln w="12700">
            <a:solidFill>
              <a:schemeClr val="tx1"/>
            </a:solidFill>
            <a:round/>
            <a:headEnd/>
            <a:tailEnd/>
          </a:ln>
        </p:spPr>
        <p:txBody>
          <a:bodyPr wrap="none" anchor="ctr"/>
          <a:lstStyle/>
          <a:p>
            <a:endParaRPr lang="en-US"/>
          </a:p>
        </p:txBody>
      </p:sp>
      <p:sp>
        <p:nvSpPr>
          <p:cNvPr id="48139" name="Line 10"/>
          <p:cNvSpPr>
            <a:spLocks noChangeShapeType="1"/>
          </p:cNvSpPr>
          <p:nvPr/>
        </p:nvSpPr>
        <p:spPr bwMode="auto">
          <a:xfrm flipV="1">
            <a:off x="1143000" y="3333750"/>
            <a:ext cx="7277100" cy="0"/>
          </a:xfrm>
          <a:prstGeom prst="line">
            <a:avLst/>
          </a:prstGeom>
          <a:noFill/>
          <a:ln w="12700">
            <a:solidFill>
              <a:schemeClr val="tx1"/>
            </a:solidFill>
            <a:round/>
            <a:headEnd/>
            <a:tailEnd/>
          </a:ln>
        </p:spPr>
        <p:txBody>
          <a:bodyPr wrap="none" anchor="ctr"/>
          <a:lstStyle/>
          <a:p>
            <a:endParaRPr lang="en-US"/>
          </a:p>
        </p:txBody>
      </p:sp>
      <p:sp>
        <p:nvSpPr>
          <p:cNvPr id="48140" name="Line 11"/>
          <p:cNvSpPr>
            <a:spLocks noChangeShapeType="1"/>
          </p:cNvSpPr>
          <p:nvPr/>
        </p:nvSpPr>
        <p:spPr bwMode="auto">
          <a:xfrm flipV="1">
            <a:off x="1162050" y="3657600"/>
            <a:ext cx="7258050" cy="9525"/>
          </a:xfrm>
          <a:prstGeom prst="line">
            <a:avLst/>
          </a:prstGeom>
          <a:noFill/>
          <a:ln w="12700">
            <a:solidFill>
              <a:schemeClr val="tx1"/>
            </a:solidFill>
            <a:round/>
            <a:headEnd/>
            <a:tailEnd/>
          </a:ln>
        </p:spPr>
        <p:txBody>
          <a:bodyPr wrap="none" anchor="ctr"/>
          <a:lstStyle/>
          <a:p>
            <a:endParaRPr lang="en-US"/>
          </a:p>
        </p:txBody>
      </p:sp>
      <p:sp>
        <p:nvSpPr>
          <p:cNvPr id="48141" name="Line 12"/>
          <p:cNvSpPr>
            <a:spLocks noChangeShapeType="1"/>
          </p:cNvSpPr>
          <p:nvPr/>
        </p:nvSpPr>
        <p:spPr bwMode="auto">
          <a:xfrm flipV="1">
            <a:off x="1114425" y="4257675"/>
            <a:ext cx="7315200" cy="0"/>
          </a:xfrm>
          <a:prstGeom prst="line">
            <a:avLst/>
          </a:prstGeom>
          <a:noFill/>
          <a:ln w="12700">
            <a:solidFill>
              <a:schemeClr val="tx1"/>
            </a:solidFill>
            <a:round/>
            <a:headEnd/>
            <a:tailEnd/>
          </a:ln>
        </p:spPr>
        <p:txBody>
          <a:bodyPr wrap="none" anchor="ctr"/>
          <a:lstStyle/>
          <a:p>
            <a:endParaRPr lang="en-US"/>
          </a:p>
        </p:txBody>
      </p:sp>
      <p:sp>
        <p:nvSpPr>
          <p:cNvPr id="48142" name="Line 14"/>
          <p:cNvSpPr>
            <a:spLocks noChangeShapeType="1"/>
          </p:cNvSpPr>
          <p:nvPr/>
        </p:nvSpPr>
        <p:spPr bwMode="auto">
          <a:xfrm flipV="1">
            <a:off x="962025" y="5181600"/>
            <a:ext cx="7343775" cy="0"/>
          </a:xfrm>
          <a:prstGeom prst="line">
            <a:avLst/>
          </a:prstGeom>
          <a:noFill/>
          <a:ln w="127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21</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dirty="0" smtClean="0"/>
              <a:t>2.1 Principles of network applications</a:t>
            </a:r>
          </a:p>
          <a:p>
            <a:r>
              <a:rPr lang="en-US" sz="2400" dirty="0" smtClean="0">
                <a:solidFill>
                  <a:srgbClr val="FF0000"/>
                </a:solidFill>
              </a:rPr>
              <a:t>2.2 Web and HTTP</a:t>
            </a:r>
          </a:p>
          <a:p>
            <a:r>
              <a:rPr lang="en-US" sz="2400" dirty="0" smtClean="0"/>
              <a:t>2.3 FTP </a:t>
            </a:r>
            <a:endParaRPr lang="en-US" sz="2400" dirty="0" smtClean="0">
              <a:solidFill>
                <a:srgbClr val="FF0000"/>
              </a:solidFill>
            </a:endParaRPr>
          </a:p>
          <a:p>
            <a:r>
              <a:rPr lang="en-US" sz="2400" dirty="0" smtClean="0"/>
              <a:t>2.4 Electronic Mail</a:t>
            </a:r>
          </a:p>
          <a:p>
            <a:pPr lvl="1"/>
            <a:r>
              <a:rPr lang="en-US" sz="2000" dirty="0" smtClean="0"/>
              <a:t>SMTP, POP3, IMAP</a:t>
            </a:r>
          </a:p>
          <a:p>
            <a:r>
              <a:rPr lang="en-US" sz="2400" dirty="0" smtClean="0"/>
              <a:t>2.5 DNS</a:t>
            </a:r>
          </a:p>
          <a:p>
            <a:endParaRPr lang="en-US" sz="2400" dirty="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0179" name="Slide Number Placeholder 5"/>
          <p:cNvSpPr>
            <a:spLocks noGrp="1"/>
          </p:cNvSpPr>
          <p:nvPr>
            <p:ph type="sldNum" sz="quarter" idx="12"/>
          </p:nvPr>
        </p:nvSpPr>
        <p:spPr>
          <a:noFill/>
        </p:spPr>
        <p:txBody>
          <a:bodyPr/>
          <a:lstStyle/>
          <a:p>
            <a:fld id="{115E036A-11B9-4E3F-A698-E4F9C32E5493}" type="slidenum">
              <a:rPr lang="en-US"/>
              <a:pPr/>
              <a:t>22</a:t>
            </a:fld>
            <a:endParaRPr lang="en-US"/>
          </a:p>
        </p:txBody>
      </p:sp>
      <p:sp>
        <p:nvSpPr>
          <p:cNvPr id="50180" name="Rectangle 2"/>
          <p:cNvSpPr>
            <a:spLocks noGrp="1" noChangeArrowheads="1"/>
          </p:cNvSpPr>
          <p:nvPr>
            <p:ph type="title"/>
          </p:nvPr>
        </p:nvSpPr>
        <p:spPr/>
        <p:txBody>
          <a:bodyPr/>
          <a:lstStyle/>
          <a:p>
            <a:r>
              <a:rPr lang="en-US" smtClean="0"/>
              <a:t>Web and HTTP</a:t>
            </a:r>
          </a:p>
        </p:txBody>
      </p:sp>
      <p:sp>
        <p:nvSpPr>
          <p:cNvPr id="50181" name="Rectangle 3"/>
          <p:cNvSpPr>
            <a:spLocks noGrp="1" noChangeArrowheads="1"/>
          </p:cNvSpPr>
          <p:nvPr>
            <p:ph type="body" idx="1"/>
          </p:nvPr>
        </p:nvSpPr>
        <p:spPr/>
        <p:txBody>
          <a:bodyPr/>
          <a:lstStyle/>
          <a:p>
            <a:pPr>
              <a:buFont typeface="ZapfDingbats" pitchFamily="82" charset="2"/>
              <a:buNone/>
            </a:pPr>
            <a:r>
              <a:rPr lang="en-US" sz="2400" u="sng" smtClean="0">
                <a:solidFill>
                  <a:srgbClr val="FF0000"/>
                </a:solidFill>
              </a:rPr>
              <a:t>First some jargon</a:t>
            </a:r>
            <a:endParaRPr lang="en-US" sz="2400" smtClean="0">
              <a:solidFill>
                <a:srgbClr val="FF0000"/>
              </a:solidFill>
            </a:endParaRPr>
          </a:p>
          <a:p>
            <a:r>
              <a:rPr lang="en-US" sz="2400" smtClean="0">
                <a:solidFill>
                  <a:srgbClr val="FF0000"/>
                </a:solidFill>
              </a:rPr>
              <a:t>Web page</a:t>
            </a:r>
            <a:r>
              <a:rPr lang="en-US" sz="2400" smtClean="0"/>
              <a:t> consists of </a:t>
            </a:r>
            <a:r>
              <a:rPr lang="en-US" sz="2400" smtClean="0">
                <a:solidFill>
                  <a:srgbClr val="FF0000"/>
                </a:solidFill>
              </a:rPr>
              <a:t>objects</a:t>
            </a:r>
            <a:endParaRPr lang="en-US" sz="2400" smtClean="0"/>
          </a:p>
          <a:p>
            <a:r>
              <a:rPr lang="en-US" sz="2400" smtClean="0"/>
              <a:t>Object can be HTML file, JPEG image, Java applet, audio file,…</a:t>
            </a:r>
          </a:p>
          <a:p>
            <a:r>
              <a:rPr lang="en-US" sz="2400" smtClean="0"/>
              <a:t>Web page consists of </a:t>
            </a:r>
            <a:r>
              <a:rPr lang="en-US" sz="2400" smtClean="0">
                <a:solidFill>
                  <a:srgbClr val="FF0000"/>
                </a:solidFill>
              </a:rPr>
              <a:t>base HTML-file</a:t>
            </a:r>
            <a:r>
              <a:rPr lang="en-US" sz="2400" smtClean="0"/>
              <a:t> which includes several referenced objects</a:t>
            </a:r>
          </a:p>
          <a:p>
            <a:r>
              <a:rPr lang="en-US" sz="2400" smtClean="0"/>
              <a:t>Each object is addressable by a </a:t>
            </a:r>
            <a:r>
              <a:rPr lang="en-US" sz="2400" smtClean="0">
                <a:solidFill>
                  <a:srgbClr val="FF0000"/>
                </a:solidFill>
              </a:rPr>
              <a:t>URL</a:t>
            </a:r>
          </a:p>
          <a:p>
            <a:r>
              <a:rPr lang="en-US" sz="2400" smtClean="0">
                <a:solidFill>
                  <a:schemeClr val="tx2"/>
                </a:solidFill>
              </a:rPr>
              <a:t>Example URL:</a:t>
            </a:r>
          </a:p>
          <a:p>
            <a:pPr>
              <a:buFont typeface="ZapfDingbats" pitchFamily="82" charset="2"/>
              <a:buNone/>
            </a:pPr>
            <a:endParaRPr lang="en-US" smtClean="0"/>
          </a:p>
        </p:txBody>
      </p:sp>
      <p:grpSp>
        <p:nvGrpSpPr>
          <p:cNvPr id="50182" name="Group 10"/>
          <p:cNvGrpSpPr>
            <a:grpSpLocks/>
          </p:cNvGrpSpPr>
          <p:nvPr/>
        </p:nvGrpSpPr>
        <p:grpSpPr bwMode="auto">
          <a:xfrm>
            <a:off x="1201738" y="5008563"/>
            <a:ext cx="6835775" cy="1144587"/>
            <a:chOff x="788" y="2955"/>
            <a:chExt cx="4306" cy="721"/>
          </a:xfrm>
        </p:grpSpPr>
        <p:sp>
          <p:nvSpPr>
            <p:cNvPr id="50183" name="Text Box 5"/>
            <p:cNvSpPr txBox="1">
              <a:spLocks noChangeArrowheads="1"/>
            </p:cNvSpPr>
            <p:nvPr/>
          </p:nvSpPr>
          <p:spPr bwMode="auto">
            <a:xfrm>
              <a:off x="788" y="2955"/>
              <a:ext cx="4141" cy="288"/>
            </a:xfrm>
            <a:prstGeom prst="rect">
              <a:avLst/>
            </a:prstGeom>
            <a:noFill/>
            <a:ln w="9525">
              <a:noFill/>
              <a:miter lim="800000"/>
              <a:headEnd/>
              <a:tailEnd/>
            </a:ln>
          </p:spPr>
          <p:txBody>
            <a:bodyPr wrap="none">
              <a:spAutoFit/>
            </a:bodyPr>
            <a:lstStyle/>
            <a:p>
              <a:pPr>
                <a:spcBef>
                  <a:spcPct val="0"/>
                </a:spcBef>
                <a:buClrTx/>
                <a:buSzTx/>
                <a:buFontTx/>
                <a:buNone/>
              </a:pPr>
              <a:r>
                <a:rPr lang="en-US">
                  <a:latin typeface="Courier New" pitchFamily="49" charset="0"/>
                </a:rPr>
                <a:t>www.someschool.edu/someDept/pic.gif</a:t>
              </a:r>
            </a:p>
          </p:txBody>
        </p:sp>
        <p:sp>
          <p:nvSpPr>
            <p:cNvPr id="50184" name="AutoShape 6"/>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p:spPr>
          <p:txBody>
            <a:bodyPr wrap="none" anchor="ctr"/>
            <a:lstStyle/>
            <a:p>
              <a:endParaRPr lang="en-US"/>
            </a:p>
          </p:txBody>
        </p:sp>
        <p:sp>
          <p:nvSpPr>
            <p:cNvPr id="50185" name="AutoShape 7"/>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p:spPr>
          <p:txBody>
            <a:bodyPr wrap="none" anchor="ctr"/>
            <a:lstStyle/>
            <a:p>
              <a:endParaRPr lang="en-US"/>
            </a:p>
          </p:txBody>
        </p:sp>
        <p:sp>
          <p:nvSpPr>
            <p:cNvPr id="50186" name="Text Box 8"/>
            <p:cNvSpPr txBox="1">
              <a:spLocks noChangeArrowheads="1"/>
            </p:cNvSpPr>
            <p:nvPr/>
          </p:nvSpPr>
          <p:spPr bwMode="auto">
            <a:xfrm>
              <a:off x="1389" y="3388"/>
              <a:ext cx="1021" cy="288"/>
            </a:xfrm>
            <a:prstGeom prst="rect">
              <a:avLst/>
            </a:prstGeom>
            <a:noFill/>
            <a:ln w="9525">
              <a:noFill/>
              <a:miter lim="800000"/>
              <a:headEnd/>
              <a:tailEnd/>
            </a:ln>
          </p:spPr>
          <p:txBody>
            <a:bodyPr wrap="none">
              <a:spAutoFit/>
            </a:bodyPr>
            <a:lstStyle/>
            <a:p>
              <a:pPr>
                <a:spcBef>
                  <a:spcPct val="0"/>
                </a:spcBef>
                <a:buClrTx/>
                <a:buSzTx/>
                <a:buFontTx/>
                <a:buNone/>
              </a:pPr>
              <a:r>
                <a:rPr lang="en-US"/>
                <a:t>host name</a:t>
              </a:r>
              <a:endParaRPr lang="en-US">
                <a:latin typeface="Times New Roman" pitchFamily="18" charset="0"/>
              </a:endParaRPr>
            </a:p>
          </p:txBody>
        </p:sp>
        <p:sp>
          <p:nvSpPr>
            <p:cNvPr id="50187" name="Text Box 9"/>
            <p:cNvSpPr txBox="1">
              <a:spLocks noChangeArrowheads="1"/>
            </p:cNvSpPr>
            <p:nvPr/>
          </p:nvSpPr>
          <p:spPr bwMode="auto">
            <a:xfrm>
              <a:off x="3485" y="3338"/>
              <a:ext cx="1028" cy="288"/>
            </a:xfrm>
            <a:prstGeom prst="rect">
              <a:avLst/>
            </a:prstGeom>
            <a:noFill/>
            <a:ln w="9525">
              <a:noFill/>
              <a:miter lim="800000"/>
              <a:headEnd/>
              <a:tailEnd/>
            </a:ln>
          </p:spPr>
          <p:txBody>
            <a:bodyPr wrap="none">
              <a:spAutoFit/>
            </a:bodyPr>
            <a:lstStyle/>
            <a:p>
              <a:pPr>
                <a:spcBef>
                  <a:spcPct val="0"/>
                </a:spcBef>
                <a:buClrTx/>
                <a:buSzTx/>
                <a:buFontTx/>
                <a:buNone/>
              </a:pPr>
              <a:r>
                <a:rPr lang="en-US"/>
                <a:t>path name</a:t>
              </a:r>
              <a:endParaRPr lang="en-US">
                <a:latin typeface="Times New Roman" pitchFamily="18"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125" name="Slide Number Placeholder 6"/>
          <p:cNvSpPr>
            <a:spLocks noGrp="1"/>
          </p:cNvSpPr>
          <p:nvPr>
            <p:ph type="sldNum" sz="quarter" idx="12"/>
          </p:nvPr>
        </p:nvSpPr>
        <p:spPr>
          <a:noFill/>
        </p:spPr>
        <p:txBody>
          <a:bodyPr/>
          <a:lstStyle/>
          <a:p>
            <a:fld id="{F0C8D70D-968A-45F7-AD86-D780695EF0B3}" type="slidenum">
              <a:rPr lang="en-US"/>
              <a:pPr/>
              <a:t>23</a:t>
            </a:fld>
            <a:endParaRPr lang="en-US"/>
          </a:p>
        </p:txBody>
      </p:sp>
      <p:sp>
        <p:nvSpPr>
          <p:cNvPr id="5126" name="Rectangle 2"/>
          <p:cNvSpPr>
            <a:spLocks noGrp="1" noChangeArrowheads="1"/>
          </p:cNvSpPr>
          <p:nvPr>
            <p:ph type="title"/>
          </p:nvPr>
        </p:nvSpPr>
        <p:spPr/>
        <p:txBody>
          <a:bodyPr/>
          <a:lstStyle/>
          <a:p>
            <a:r>
              <a:rPr lang="en-US" sz="3600" smtClean="0"/>
              <a:t>HTTP overview</a:t>
            </a:r>
            <a:endParaRPr lang="en-US" smtClean="0"/>
          </a:p>
        </p:txBody>
      </p:sp>
      <p:sp>
        <p:nvSpPr>
          <p:cNvPr id="5127" name="Rectangle 3"/>
          <p:cNvSpPr>
            <a:spLocks noGrp="1" noChangeArrowheads="1"/>
          </p:cNvSpPr>
          <p:nvPr>
            <p:ph type="body" sz="half" idx="1"/>
          </p:nvPr>
        </p:nvSpPr>
        <p:spPr/>
        <p:txBody>
          <a:bodyPr/>
          <a:lstStyle/>
          <a:p>
            <a:pPr>
              <a:buFont typeface="ZapfDingbats" pitchFamily="82" charset="2"/>
              <a:buNone/>
            </a:pPr>
            <a:r>
              <a:rPr lang="en-US" sz="2400" smtClean="0">
                <a:solidFill>
                  <a:srgbClr val="FF0000"/>
                </a:solidFill>
              </a:rPr>
              <a:t>HTTP: hypertext transfer protocol</a:t>
            </a:r>
            <a:endParaRPr lang="en-US" sz="2400" smtClean="0"/>
          </a:p>
          <a:p>
            <a:r>
              <a:rPr lang="en-US" sz="2000" smtClean="0"/>
              <a:t>Web’s application layer protocol</a:t>
            </a:r>
          </a:p>
          <a:p>
            <a:r>
              <a:rPr lang="en-US" sz="2000" smtClean="0"/>
              <a:t>client/server model</a:t>
            </a:r>
          </a:p>
          <a:p>
            <a:pPr lvl="1"/>
            <a:r>
              <a:rPr lang="en-US" sz="2000" i="1" smtClean="0">
                <a:solidFill>
                  <a:srgbClr val="FF0000"/>
                </a:solidFill>
              </a:rPr>
              <a:t>client:</a:t>
            </a:r>
            <a:r>
              <a:rPr lang="en-US" sz="2000" smtClean="0"/>
              <a:t> browser that requests, receives, “displays” Web objects</a:t>
            </a:r>
          </a:p>
          <a:p>
            <a:pPr lvl="1"/>
            <a:r>
              <a:rPr lang="en-US" sz="2000" i="1" smtClean="0">
                <a:solidFill>
                  <a:srgbClr val="FF0000"/>
                </a:solidFill>
              </a:rPr>
              <a:t>server:</a:t>
            </a:r>
            <a:r>
              <a:rPr lang="en-US" sz="2000" smtClean="0"/>
              <a:t> Web server sends objects in response to requests</a:t>
            </a:r>
          </a:p>
          <a:p>
            <a:pPr>
              <a:buFont typeface="ZapfDingbats" pitchFamily="82" charset="2"/>
              <a:buNone/>
            </a:pPr>
            <a:endParaRPr lang="en-US" sz="2000" smtClean="0"/>
          </a:p>
        </p:txBody>
      </p:sp>
      <p:graphicFrame>
        <p:nvGraphicFramePr>
          <p:cNvPr id="5122" name="Object 6"/>
          <p:cNvGraphicFramePr>
            <a:graphicFrameLocks noChangeAspect="1"/>
          </p:cNvGraphicFramePr>
          <p:nvPr/>
        </p:nvGraphicFramePr>
        <p:xfrm>
          <a:off x="4924425" y="1860550"/>
          <a:ext cx="752475" cy="596900"/>
        </p:xfrm>
        <a:graphic>
          <a:graphicData uri="http://schemas.openxmlformats.org/presentationml/2006/ole">
            <p:oleObj spid="_x0000_s5122" name="Clip" r:id="rId3" imgW="1305000" imgH="1085760" progId="">
              <p:embed/>
            </p:oleObj>
          </a:graphicData>
        </a:graphic>
      </p:graphicFrame>
      <p:sp>
        <p:nvSpPr>
          <p:cNvPr id="5128" name="Text Box 7"/>
          <p:cNvSpPr txBox="1">
            <a:spLocks noChangeArrowheads="1"/>
          </p:cNvSpPr>
          <p:nvPr/>
        </p:nvSpPr>
        <p:spPr bwMode="auto">
          <a:xfrm>
            <a:off x="4773613" y="2455863"/>
            <a:ext cx="116205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PC running</a:t>
            </a:r>
          </a:p>
          <a:p>
            <a:pPr algn="ctr">
              <a:spcBef>
                <a:spcPct val="0"/>
              </a:spcBef>
              <a:buClrTx/>
              <a:buSzTx/>
              <a:buFontTx/>
              <a:buNone/>
            </a:pPr>
            <a:r>
              <a:rPr lang="en-US" sz="1600"/>
              <a:t>Explorer</a:t>
            </a:r>
            <a:endParaRPr lang="en-US">
              <a:latin typeface="Times New Roman" pitchFamily="18" charset="0"/>
            </a:endParaRPr>
          </a:p>
        </p:txBody>
      </p:sp>
      <p:graphicFrame>
        <p:nvGraphicFramePr>
          <p:cNvPr id="5123" name="Object 8"/>
          <p:cNvGraphicFramePr>
            <a:graphicFrameLocks noChangeAspect="1"/>
          </p:cNvGraphicFramePr>
          <p:nvPr/>
        </p:nvGraphicFramePr>
        <p:xfrm>
          <a:off x="5019675" y="4556125"/>
          <a:ext cx="752475" cy="596900"/>
        </p:xfrm>
        <a:graphic>
          <a:graphicData uri="http://schemas.openxmlformats.org/presentationml/2006/ole">
            <p:oleObj spid="_x0000_s5123" name="Clip" r:id="rId4" imgW="1305000" imgH="1085760" progId="">
              <p:embed/>
            </p:oleObj>
          </a:graphicData>
        </a:graphic>
      </p:graphicFrame>
      <p:sp>
        <p:nvSpPr>
          <p:cNvPr id="5129" name="Text Box 9"/>
          <p:cNvSpPr txBox="1">
            <a:spLocks noChangeArrowheads="1"/>
          </p:cNvSpPr>
          <p:nvPr/>
        </p:nvSpPr>
        <p:spPr bwMode="auto">
          <a:xfrm>
            <a:off x="7491413" y="3836988"/>
            <a:ext cx="1382712" cy="106997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Server </a:t>
            </a:r>
          </a:p>
          <a:p>
            <a:pPr algn="ctr">
              <a:spcBef>
                <a:spcPct val="0"/>
              </a:spcBef>
              <a:buClrTx/>
              <a:buSzTx/>
              <a:buFontTx/>
              <a:buNone/>
            </a:pPr>
            <a:r>
              <a:rPr lang="en-US" sz="1600"/>
              <a:t>running</a:t>
            </a:r>
          </a:p>
          <a:p>
            <a:pPr algn="ctr">
              <a:spcBef>
                <a:spcPct val="0"/>
              </a:spcBef>
              <a:buClrTx/>
              <a:buSzTx/>
              <a:buFontTx/>
              <a:buNone/>
            </a:pPr>
            <a:r>
              <a:rPr lang="en-US" sz="1600"/>
              <a:t>Apache Web</a:t>
            </a:r>
          </a:p>
          <a:p>
            <a:pPr algn="ctr">
              <a:spcBef>
                <a:spcPct val="0"/>
              </a:spcBef>
              <a:buClrTx/>
              <a:buSzTx/>
              <a:buFontTx/>
              <a:buNone/>
            </a:pPr>
            <a:r>
              <a:rPr lang="en-US" sz="1600"/>
              <a:t>server</a:t>
            </a:r>
            <a:endParaRPr lang="en-US">
              <a:latin typeface="Times New Roman" pitchFamily="18" charset="0"/>
            </a:endParaRPr>
          </a:p>
        </p:txBody>
      </p:sp>
      <p:grpSp>
        <p:nvGrpSpPr>
          <p:cNvPr id="5130" name="Group 10"/>
          <p:cNvGrpSpPr>
            <a:grpSpLocks/>
          </p:cNvGrpSpPr>
          <p:nvPr/>
        </p:nvGrpSpPr>
        <p:grpSpPr bwMode="auto">
          <a:xfrm>
            <a:off x="7910513" y="2725738"/>
            <a:ext cx="504825" cy="1071562"/>
            <a:chOff x="4180" y="783"/>
            <a:chExt cx="150" cy="307"/>
          </a:xfrm>
        </p:grpSpPr>
        <p:sp>
          <p:nvSpPr>
            <p:cNvPr id="5140"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141" name="Rectangle 1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142"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43"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144" name="Line 1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145" name="Line 1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146"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147" name="Rectangle 1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5131" name="Line 19"/>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p:spPr>
        <p:txBody>
          <a:bodyPr wrap="none" anchor="ctr"/>
          <a:lstStyle/>
          <a:p>
            <a:endParaRPr lang="en-US"/>
          </a:p>
        </p:txBody>
      </p:sp>
      <p:sp>
        <p:nvSpPr>
          <p:cNvPr id="5132" name="Line 20"/>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p:spPr>
        <p:txBody>
          <a:bodyPr wrap="none" anchor="ctr"/>
          <a:lstStyle/>
          <a:p>
            <a:endParaRPr lang="en-US"/>
          </a:p>
        </p:txBody>
      </p:sp>
      <p:sp>
        <p:nvSpPr>
          <p:cNvPr id="5133" name="Line 21"/>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p:spPr>
        <p:txBody>
          <a:bodyPr wrap="none" anchor="ctr"/>
          <a:lstStyle/>
          <a:p>
            <a:endParaRPr lang="en-US"/>
          </a:p>
        </p:txBody>
      </p:sp>
      <p:sp>
        <p:nvSpPr>
          <p:cNvPr id="5134" name="Line 22"/>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p:spPr>
        <p:txBody>
          <a:bodyPr wrap="none" anchor="ctr"/>
          <a:lstStyle/>
          <a:p>
            <a:endParaRPr lang="en-US"/>
          </a:p>
        </p:txBody>
      </p:sp>
      <p:sp>
        <p:nvSpPr>
          <p:cNvPr id="5135" name="Text Box 23"/>
          <p:cNvSpPr txBox="1">
            <a:spLocks noChangeArrowheads="1"/>
          </p:cNvSpPr>
          <p:nvPr/>
        </p:nvSpPr>
        <p:spPr bwMode="auto">
          <a:xfrm>
            <a:off x="4921250" y="5218113"/>
            <a:ext cx="1322388"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Mac running</a:t>
            </a:r>
          </a:p>
          <a:p>
            <a:pPr algn="ctr">
              <a:spcBef>
                <a:spcPct val="0"/>
              </a:spcBef>
              <a:buClrTx/>
              <a:buSzTx/>
              <a:buFontTx/>
              <a:buNone/>
            </a:pPr>
            <a:r>
              <a:rPr lang="en-US" sz="1600"/>
              <a:t>Navigator</a:t>
            </a:r>
            <a:endParaRPr lang="en-US">
              <a:latin typeface="Times New Roman" pitchFamily="18" charset="0"/>
            </a:endParaRPr>
          </a:p>
        </p:txBody>
      </p:sp>
      <p:sp>
        <p:nvSpPr>
          <p:cNvPr id="5136" name="Text Box 24"/>
          <p:cNvSpPr txBox="1">
            <a:spLocks noChangeArrowheads="1"/>
          </p:cNvSpPr>
          <p:nvPr/>
        </p:nvSpPr>
        <p:spPr bwMode="auto">
          <a:xfrm rot="1422049">
            <a:off x="6097588" y="2293938"/>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5137" name="Text Box 25"/>
          <p:cNvSpPr txBox="1">
            <a:spLocks noChangeArrowheads="1"/>
          </p:cNvSpPr>
          <p:nvPr/>
        </p:nvSpPr>
        <p:spPr bwMode="auto">
          <a:xfrm rot="-1692639">
            <a:off x="5888038" y="3789363"/>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5138" name="Text Box 26"/>
          <p:cNvSpPr txBox="1">
            <a:spLocks noChangeArrowheads="1"/>
          </p:cNvSpPr>
          <p:nvPr/>
        </p:nvSpPr>
        <p:spPr bwMode="auto">
          <a:xfrm rot="1411598">
            <a:off x="5910263" y="2741613"/>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5139" name="Text Box 28"/>
          <p:cNvSpPr txBox="1">
            <a:spLocks noChangeArrowheads="1"/>
          </p:cNvSpPr>
          <p:nvPr/>
        </p:nvSpPr>
        <p:spPr bwMode="auto">
          <a:xfrm rot="-1737783">
            <a:off x="6091238" y="4122738"/>
            <a:ext cx="1620837"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1203" name="Slide Number Placeholder 6"/>
          <p:cNvSpPr>
            <a:spLocks noGrp="1"/>
          </p:cNvSpPr>
          <p:nvPr>
            <p:ph type="sldNum" sz="quarter" idx="12"/>
          </p:nvPr>
        </p:nvSpPr>
        <p:spPr>
          <a:noFill/>
        </p:spPr>
        <p:txBody>
          <a:bodyPr/>
          <a:lstStyle/>
          <a:p>
            <a:fld id="{3CD7BA97-98B7-4D79-A944-A640DEF5177C}" type="slidenum">
              <a:rPr lang="en-US"/>
              <a:pPr/>
              <a:t>24</a:t>
            </a:fld>
            <a:endParaRPr lang="en-US"/>
          </a:p>
        </p:txBody>
      </p:sp>
      <p:sp>
        <p:nvSpPr>
          <p:cNvPr id="51204" name="Rectangle 7"/>
          <p:cNvSpPr>
            <a:spLocks noChangeArrowheads="1"/>
          </p:cNvSpPr>
          <p:nvPr/>
        </p:nvSpPr>
        <p:spPr bwMode="auto">
          <a:xfrm>
            <a:off x="4781550" y="3400425"/>
            <a:ext cx="3838575" cy="2724150"/>
          </a:xfrm>
          <a:prstGeom prst="rect">
            <a:avLst/>
          </a:prstGeom>
          <a:solidFill>
            <a:srgbClr val="FFFFFF"/>
          </a:solidFill>
          <a:ln w="19050">
            <a:solidFill>
              <a:schemeClr val="accent2"/>
            </a:solidFill>
            <a:miter lim="800000"/>
            <a:headEnd/>
            <a:tailEnd/>
          </a:ln>
        </p:spPr>
        <p:txBody>
          <a:bodyPr wrap="none" anchor="ctr"/>
          <a:lstStyle/>
          <a:p>
            <a:endParaRPr lang="en-US"/>
          </a:p>
        </p:txBody>
      </p:sp>
      <p:sp>
        <p:nvSpPr>
          <p:cNvPr id="51205" name="Rectangle 9"/>
          <p:cNvSpPr>
            <a:spLocks noChangeArrowheads="1"/>
          </p:cNvSpPr>
          <p:nvPr/>
        </p:nvSpPr>
        <p:spPr bwMode="auto">
          <a:xfrm>
            <a:off x="7667625" y="3238500"/>
            <a:ext cx="828675" cy="295275"/>
          </a:xfrm>
          <a:prstGeom prst="rect">
            <a:avLst/>
          </a:prstGeom>
          <a:solidFill>
            <a:srgbClr val="FFFFFF"/>
          </a:solidFill>
          <a:ln w="9525">
            <a:noFill/>
            <a:miter lim="800000"/>
            <a:headEnd/>
            <a:tailEnd/>
          </a:ln>
        </p:spPr>
        <p:txBody>
          <a:bodyPr wrap="none" anchor="ctr"/>
          <a:lstStyle/>
          <a:p>
            <a:endParaRPr lang="en-US"/>
          </a:p>
        </p:txBody>
      </p:sp>
      <p:sp>
        <p:nvSpPr>
          <p:cNvPr id="51206" name="Rectangle 2"/>
          <p:cNvSpPr>
            <a:spLocks noGrp="1" noChangeArrowheads="1"/>
          </p:cNvSpPr>
          <p:nvPr>
            <p:ph type="title"/>
          </p:nvPr>
        </p:nvSpPr>
        <p:spPr/>
        <p:txBody>
          <a:bodyPr/>
          <a:lstStyle/>
          <a:p>
            <a:r>
              <a:rPr lang="en-US" smtClean="0"/>
              <a:t>HTTP overview (continued)</a:t>
            </a:r>
          </a:p>
        </p:txBody>
      </p:sp>
      <p:sp>
        <p:nvSpPr>
          <p:cNvPr id="51207" name="Rectangle 3"/>
          <p:cNvSpPr>
            <a:spLocks noGrp="1" noChangeArrowheads="1"/>
          </p:cNvSpPr>
          <p:nvPr>
            <p:ph type="body" sz="half" idx="1"/>
          </p:nvPr>
        </p:nvSpPr>
        <p:spPr>
          <a:xfrm>
            <a:off x="533400" y="1600200"/>
            <a:ext cx="3971925" cy="4648200"/>
          </a:xfrm>
        </p:spPr>
        <p:txBody>
          <a:bodyPr/>
          <a:lstStyle/>
          <a:p>
            <a:pPr>
              <a:buFont typeface="ZapfDingbats" pitchFamily="82" charset="2"/>
              <a:buNone/>
            </a:pPr>
            <a:r>
              <a:rPr lang="en-US" sz="2400" smtClean="0">
                <a:solidFill>
                  <a:srgbClr val="FF0000"/>
                </a:solidFill>
              </a:rPr>
              <a:t>Uses TCP:</a:t>
            </a:r>
            <a:endParaRPr lang="en-US" sz="2400" smtClean="0"/>
          </a:p>
          <a:p>
            <a:r>
              <a:rPr lang="en-US" sz="2000" smtClean="0"/>
              <a:t>client initiates TCP connection (creates socket) to server,  port 80</a:t>
            </a:r>
          </a:p>
          <a:p>
            <a:r>
              <a:rPr lang="en-US" sz="2000" smtClean="0"/>
              <a:t>server accepts TCP connection from client</a:t>
            </a:r>
          </a:p>
          <a:p>
            <a:r>
              <a:rPr lang="en-US" sz="2000" smtClean="0"/>
              <a:t>HTTP messages (application-layer protocol messages) exchanged between browser (HTTP client) and Web server (HTTP server)</a:t>
            </a:r>
          </a:p>
          <a:p>
            <a:r>
              <a:rPr lang="en-US" sz="2000" smtClean="0"/>
              <a:t>TCP connection closed</a:t>
            </a:r>
            <a:endParaRPr lang="en-US" sz="2400" smtClean="0"/>
          </a:p>
        </p:txBody>
      </p:sp>
      <p:sp>
        <p:nvSpPr>
          <p:cNvPr id="51208" name="Rectangle 4"/>
          <p:cNvSpPr>
            <a:spLocks noGrp="1" noChangeArrowheads="1"/>
          </p:cNvSpPr>
          <p:nvPr>
            <p:ph type="body" sz="half" idx="2"/>
          </p:nvPr>
        </p:nvSpPr>
        <p:spPr>
          <a:xfrm>
            <a:off x="5029200" y="1562100"/>
            <a:ext cx="3171825" cy="1514475"/>
          </a:xfrm>
        </p:spPr>
        <p:txBody>
          <a:bodyPr/>
          <a:lstStyle/>
          <a:p>
            <a:pPr>
              <a:buFont typeface="ZapfDingbats" pitchFamily="82" charset="2"/>
              <a:buNone/>
            </a:pPr>
            <a:r>
              <a:rPr lang="en-US" sz="2400" smtClean="0">
                <a:solidFill>
                  <a:srgbClr val="FF0000"/>
                </a:solidFill>
              </a:rPr>
              <a:t>HTTP is “stateless”</a:t>
            </a:r>
            <a:endParaRPr lang="en-US" sz="2400" smtClean="0"/>
          </a:p>
          <a:p>
            <a:r>
              <a:rPr lang="en-US" sz="2000" smtClean="0"/>
              <a:t>server maintains no information about past client requests</a:t>
            </a:r>
          </a:p>
        </p:txBody>
      </p:sp>
      <p:sp>
        <p:nvSpPr>
          <p:cNvPr id="51209" name="Rectangle 6"/>
          <p:cNvSpPr>
            <a:spLocks noChangeArrowheads="1"/>
          </p:cNvSpPr>
          <p:nvPr/>
        </p:nvSpPr>
        <p:spPr bwMode="auto">
          <a:xfrm>
            <a:off x="4810125" y="3419475"/>
            <a:ext cx="3752850" cy="2847975"/>
          </a:xfrm>
          <a:prstGeom prst="rect">
            <a:avLst/>
          </a:prstGeom>
          <a:noFill/>
          <a:ln w="9525">
            <a:noFill/>
            <a:miter lim="800000"/>
            <a:headEnd/>
            <a:tailEnd/>
          </a:ln>
        </p:spPr>
        <p:txBody>
          <a:bodyPr/>
          <a:lstStyle/>
          <a:p>
            <a:pPr marL="342900" indent="-342900"/>
            <a:r>
              <a:rPr lang="en-US" sz="2000">
                <a:solidFill>
                  <a:srgbClr val="FF0000"/>
                </a:solidFill>
              </a:rPr>
              <a:t>Protocols that maintain “state” are complex!</a:t>
            </a:r>
            <a:endParaRPr lang="en-US" sz="2000"/>
          </a:p>
          <a:p>
            <a:pPr marL="342900" indent="-342900">
              <a:buFont typeface="ZapfDingbats" pitchFamily="82" charset="2"/>
              <a:buChar char="r"/>
            </a:pPr>
            <a:r>
              <a:rPr lang="en-US" sz="2000"/>
              <a:t>past history (state) must be maintained</a:t>
            </a:r>
          </a:p>
          <a:p>
            <a:pPr marL="342900" indent="-342900">
              <a:buFont typeface="ZapfDingbats" pitchFamily="82" charset="2"/>
              <a:buChar char="r"/>
            </a:pPr>
            <a:r>
              <a:rPr lang="en-US" sz="2000"/>
              <a:t>if server/client crashes, their views of “state” may be inconsistent, must be reconciled</a:t>
            </a:r>
          </a:p>
          <a:p>
            <a:pPr marL="342900" indent="-342900">
              <a:buFont typeface="ZapfDingbats" pitchFamily="82" charset="2"/>
              <a:buChar char="r"/>
            </a:pPr>
            <a:endParaRPr lang="en-US" sz="2000"/>
          </a:p>
        </p:txBody>
      </p:sp>
      <p:sp>
        <p:nvSpPr>
          <p:cNvPr id="51210" name="Text Box 8"/>
          <p:cNvSpPr txBox="1">
            <a:spLocks noChangeArrowheads="1"/>
          </p:cNvSpPr>
          <p:nvPr/>
        </p:nvSpPr>
        <p:spPr bwMode="auto">
          <a:xfrm>
            <a:off x="7602538" y="3160713"/>
            <a:ext cx="919162"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aside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2227" name="Slide Number Placeholder 6"/>
          <p:cNvSpPr>
            <a:spLocks noGrp="1"/>
          </p:cNvSpPr>
          <p:nvPr>
            <p:ph type="sldNum" sz="quarter" idx="12"/>
          </p:nvPr>
        </p:nvSpPr>
        <p:spPr>
          <a:noFill/>
        </p:spPr>
        <p:txBody>
          <a:bodyPr/>
          <a:lstStyle/>
          <a:p>
            <a:fld id="{3AAFF367-8332-45C9-A1DC-AA1686563C7F}" type="slidenum">
              <a:rPr lang="en-US"/>
              <a:pPr/>
              <a:t>25</a:t>
            </a:fld>
            <a:endParaRPr lang="en-US"/>
          </a:p>
        </p:txBody>
      </p:sp>
      <p:sp>
        <p:nvSpPr>
          <p:cNvPr id="52228" name="Rectangle 2"/>
          <p:cNvSpPr>
            <a:spLocks noGrp="1" noChangeArrowheads="1"/>
          </p:cNvSpPr>
          <p:nvPr>
            <p:ph type="title"/>
          </p:nvPr>
        </p:nvSpPr>
        <p:spPr/>
        <p:txBody>
          <a:bodyPr/>
          <a:lstStyle/>
          <a:p>
            <a:r>
              <a:rPr lang="en-US" smtClean="0"/>
              <a:t>HTTP connections</a:t>
            </a:r>
          </a:p>
        </p:txBody>
      </p:sp>
      <p:sp>
        <p:nvSpPr>
          <p:cNvPr id="52229" name="Rectangle 3"/>
          <p:cNvSpPr>
            <a:spLocks noGrp="1" noChangeArrowheads="1"/>
          </p:cNvSpPr>
          <p:nvPr>
            <p:ph type="body" sz="half" idx="1"/>
          </p:nvPr>
        </p:nvSpPr>
        <p:spPr/>
        <p:txBody>
          <a:bodyPr/>
          <a:lstStyle/>
          <a:p>
            <a:pPr>
              <a:buFont typeface="ZapfDingbats" pitchFamily="82" charset="2"/>
              <a:buNone/>
            </a:pPr>
            <a:r>
              <a:rPr lang="en-US" sz="2400" u="sng" smtClean="0">
                <a:solidFill>
                  <a:srgbClr val="FF0000"/>
                </a:solidFill>
              </a:rPr>
              <a:t>Nonpersistent HTTP</a:t>
            </a:r>
            <a:endParaRPr lang="en-US" sz="2400" smtClean="0"/>
          </a:p>
          <a:p>
            <a:r>
              <a:rPr lang="en-US" sz="2400" smtClean="0"/>
              <a:t>At most one object is sent over a TCP connection.</a:t>
            </a:r>
          </a:p>
          <a:p>
            <a:pPr>
              <a:buFont typeface="ZapfDingbats" pitchFamily="82" charset="2"/>
              <a:buNone/>
            </a:pPr>
            <a:endParaRPr lang="en-US" sz="2400" smtClean="0"/>
          </a:p>
        </p:txBody>
      </p:sp>
      <p:sp>
        <p:nvSpPr>
          <p:cNvPr id="52230" name="Rectangle 4"/>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Persistent HTTP</a:t>
            </a:r>
            <a:endParaRPr lang="en-US" sz="2400" smtClean="0">
              <a:solidFill>
                <a:srgbClr val="FF0000"/>
              </a:solidFill>
            </a:endParaRPr>
          </a:p>
          <a:p>
            <a:r>
              <a:rPr lang="en-US" sz="2400" smtClean="0"/>
              <a:t>Multiple objects can be sent over single TCP connection between client and server.</a:t>
            </a:r>
          </a:p>
          <a:p>
            <a:pPr>
              <a:buFont typeface="ZapfDingbats" pitchFamily="82" charset="2"/>
              <a:buNone/>
            </a:pPr>
            <a:endParaRPr 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3251" name="Slide Number Placeholder 6"/>
          <p:cNvSpPr>
            <a:spLocks noGrp="1"/>
          </p:cNvSpPr>
          <p:nvPr>
            <p:ph type="sldNum" sz="quarter" idx="12"/>
          </p:nvPr>
        </p:nvSpPr>
        <p:spPr>
          <a:noFill/>
        </p:spPr>
        <p:txBody>
          <a:bodyPr/>
          <a:lstStyle/>
          <a:p>
            <a:fld id="{AD842763-0AC8-43C5-833D-EB3D01C612E3}" type="slidenum">
              <a:rPr lang="en-US"/>
              <a:pPr/>
              <a:t>26</a:t>
            </a:fld>
            <a:endParaRPr lang="en-US"/>
          </a:p>
        </p:txBody>
      </p:sp>
      <p:sp>
        <p:nvSpPr>
          <p:cNvPr id="53252" name="Line 11"/>
          <p:cNvSpPr>
            <a:spLocks noChangeShapeType="1"/>
          </p:cNvSpPr>
          <p:nvPr/>
        </p:nvSpPr>
        <p:spPr bwMode="auto">
          <a:xfrm>
            <a:off x="476250" y="2095500"/>
            <a:ext cx="0" cy="4495800"/>
          </a:xfrm>
          <a:prstGeom prst="line">
            <a:avLst/>
          </a:prstGeom>
          <a:noFill/>
          <a:ln w="19050">
            <a:solidFill>
              <a:schemeClr val="accent2"/>
            </a:solidFill>
            <a:round/>
            <a:headEnd/>
            <a:tailEnd type="triangle" w="med" len="med"/>
          </a:ln>
        </p:spPr>
        <p:txBody>
          <a:bodyPr wrap="none" anchor="ctr"/>
          <a:lstStyle/>
          <a:p>
            <a:endParaRPr lang="en-US"/>
          </a:p>
        </p:txBody>
      </p:sp>
      <p:sp>
        <p:nvSpPr>
          <p:cNvPr id="53253" name="Rectangle 13"/>
          <p:cNvSpPr>
            <a:spLocks noChangeArrowheads="1"/>
          </p:cNvSpPr>
          <p:nvPr/>
        </p:nvSpPr>
        <p:spPr bwMode="auto">
          <a:xfrm>
            <a:off x="238125" y="6019800"/>
            <a:ext cx="657225" cy="295275"/>
          </a:xfrm>
          <a:prstGeom prst="rect">
            <a:avLst/>
          </a:prstGeom>
          <a:solidFill>
            <a:schemeClr val="bg1"/>
          </a:solidFill>
          <a:ln w="9525">
            <a:noFill/>
            <a:miter lim="800000"/>
            <a:headEnd/>
            <a:tailEnd/>
          </a:ln>
        </p:spPr>
        <p:txBody>
          <a:bodyPr wrap="none" anchor="ctr"/>
          <a:lstStyle/>
          <a:p>
            <a:endParaRPr lang="en-US"/>
          </a:p>
        </p:txBody>
      </p:sp>
      <p:sp>
        <p:nvSpPr>
          <p:cNvPr id="53254" name="Rectangle 2"/>
          <p:cNvSpPr>
            <a:spLocks noGrp="1" noChangeArrowheads="1"/>
          </p:cNvSpPr>
          <p:nvPr>
            <p:ph type="title"/>
          </p:nvPr>
        </p:nvSpPr>
        <p:spPr>
          <a:xfrm>
            <a:off x="542925" y="257175"/>
            <a:ext cx="7772400" cy="866775"/>
          </a:xfrm>
        </p:spPr>
        <p:txBody>
          <a:bodyPr/>
          <a:lstStyle/>
          <a:p>
            <a:r>
              <a:rPr lang="en-US" sz="3600" smtClean="0"/>
              <a:t>Nonpersistent HTTP</a:t>
            </a:r>
            <a:endParaRPr lang="en-US" smtClean="0"/>
          </a:p>
        </p:txBody>
      </p:sp>
      <p:sp>
        <p:nvSpPr>
          <p:cNvPr id="53255" name="Rectangle 3"/>
          <p:cNvSpPr>
            <a:spLocks noGrp="1" noChangeArrowheads="1"/>
          </p:cNvSpPr>
          <p:nvPr>
            <p:ph type="body" sz="half" idx="1"/>
          </p:nvPr>
        </p:nvSpPr>
        <p:spPr>
          <a:xfrm>
            <a:off x="0" y="1114425"/>
            <a:ext cx="8343900" cy="466725"/>
          </a:xfrm>
        </p:spPr>
        <p:txBody>
          <a:bodyPr/>
          <a:lstStyle/>
          <a:p>
            <a:pPr>
              <a:buFont typeface="ZapfDingbats" pitchFamily="82" charset="2"/>
              <a:buNone/>
            </a:pPr>
            <a:r>
              <a:rPr lang="en-US" sz="2400" smtClean="0"/>
              <a:t>Suppose user enters URL </a:t>
            </a:r>
            <a:r>
              <a:rPr lang="en-US" sz="2000" smtClean="0">
                <a:latin typeface="Courier New" pitchFamily="49" charset="0"/>
              </a:rPr>
              <a:t>www.someSchool.edu/someDepartment/home.index</a:t>
            </a:r>
            <a:endParaRPr lang="en-US" sz="2400" smtClean="0"/>
          </a:p>
        </p:txBody>
      </p:sp>
      <p:sp>
        <p:nvSpPr>
          <p:cNvPr id="53256" name="Rectangle 4"/>
          <p:cNvSpPr>
            <a:spLocks noGrp="1" noChangeArrowheads="1"/>
          </p:cNvSpPr>
          <p:nvPr>
            <p:ph type="body" sz="half" idx="2"/>
          </p:nvPr>
        </p:nvSpPr>
        <p:spPr>
          <a:xfrm>
            <a:off x="657225" y="2095500"/>
            <a:ext cx="3943350" cy="1905000"/>
          </a:xfrm>
        </p:spPr>
        <p:txBody>
          <a:bodyPr/>
          <a:lstStyle/>
          <a:p>
            <a:pPr>
              <a:buFont typeface="ZapfDingbats" pitchFamily="82" charset="2"/>
              <a:buNone/>
            </a:pPr>
            <a:r>
              <a:rPr lang="en-US" sz="2000" smtClean="0">
                <a:solidFill>
                  <a:srgbClr val="FF0000"/>
                </a:solidFill>
              </a:rPr>
              <a:t>1a</a:t>
            </a:r>
            <a:r>
              <a:rPr lang="en-US" sz="1800" smtClean="0">
                <a:solidFill>
                  <a:srgbClr val="FF0000"/>
                </a:solidFill>
              </a:rPr>
              <a:t>.</a:t>
            </a:r>
            <a:r>
              <a:rPr lang="en-US" sz="1800" smtClean="0"/>
              <a:t> HTTP client initiates TCP connection to HTTP server (process) at </a:t>
            </a:r>
            <a:r>
              <a:rPr lang="en-US" sz="1800" smtClean="0">
                <a:latin typeface="Arial" charset="0"/>
              </a:rPr>
              <a:t>www.someSchool.edu on port </a:t>
            </a:r>
            <a:r>
              <a:rPr lang="en-US" sz="1800" smtClean="0"/>
              <a:t>80</a:t>
            </a:r>
            <a:endParaRPr lang="en-US" sz="2000" smtClean="0"/>
          </a:p>
        </p:txBody>
      </p:sp>
      <p:sp>
        <p:nvSpPr>
          <p:cNvPr id="53257" name="Rectangle 5"/>
          <p:cNvSpPr>
            <a:spLocks noChangeArrowheads="1"/>
          </p:cNvSpPr>
          <p:nvPr/>
        </p:nvSpPr>
        <p:spPr bwMode="auto">
          <a:xfrm>
            <a:off x="704850" y="3829050"/>
            <a:ext cx="3810000" cy="1076325"/>
          </a:xfrm>
          <a:prstGeom prst="rect">
            <a:avLst/>
          </a:prstGeom>
          <a:noFill/>
          <a:ln w="9525">
            <a:noFill/>
            <a:miter lim="800000"/>
            <a:headEnd/>
            <a:tailEnd/>
          </a:ln>
        </p:spPr>
        <p:txBody>
          <a:bodyPr/>
          <a:lstStyle/>
          <a:p>
            <a:pPr marL="342900" indent="-342900"/>
            <a:r>
              <a:rPr lang="en-US" sz="2000">
                <a:solidFill>
                  <a:srgbClr val="FF0000"/>
                </a:solidFill>
              </a:rPr>
              <a:t>2.</a:t>
            </a:r>
            <a:r>
              <a:rPr lang="en-US" sz="2000"/>
              <a:t> HTTP</a:t>
            </a:r>
            <a:r>
              <a:rPr lang="en-US" sz="1800"/>
              <a:t> client sends HTTP </a:t>
            </a:r>
            <a:r>
              <a:rPr lang="en-US" sz="1800" i="1">
                <a:solidFill>
                  <a:schemeClr val="accent2"/>
                </a:solidFill>
              </a:rPr>
              <a:t>request message</a:t>
            </a:r>
            <a:r>
              <a:rPr lang="en-US" sz="1800"/>
              <a:t> (containing URL) into TCP connection socket. Message indicates that client wants object </a:t>
            </a:r>
            <a:r>
              <a:rPr lang="en-US" sz="1800">
                <a:latin typeface="Arial" charset="0"/>
              </a:rPr>
              <a:t>someDepartment/home.index</a:t>
            </a:r>
          </a:p>
        </p:txBody>
      </p:sp>
      <p:sp>
        <p:nvSpPr>
          <p:cNvPr id="53258" name="Rectangle 6"/>
          <p:cNvSpPr>
            <a:spLocks noChangeArrowheads="1"/>
          </p:cNvSpPr>
          <p:nvPr/>
        </p:nvSpPr>
        <p:spPr bwMode="auto">
          <a:xfrm>
            <a:off x="4781550" y="2524125"/>
            <a:ext cx="3810000" cy="1504950"/>
          </a:xfrm>
          <a:prstGeom prst="rect">
            <a:avLst/>
          </a:prstGeom>
          <a:noFill/>
          <a:ln w="9525">
            <a:noFill/>
            <a:miter lim="800000"/>
            <a:headEnd/>
            <a:tailEnd/>
          </a:ln>
        </p:spPr>
        <p:txBody>
          <a:bodyPr/>
          <a:lstStyle/>
          <a:p>
            <a:pPr marL="342900" indent="-342900"/>
            <a:r>
              <a:rPr lang="en-US" sz="2000">
                <a:solidFill>
                  <a:srgbClr val="FF0000"/>
                </a:solidFill>
              </a:rPr>
              <a:t>1b.</a:t>
            </a:r>
            <a:r>
              <a:rPr lang="en-US" sz="2000"/>
              <a:t> HTTP</a:t>
            </a:r>
            <a:r>
              <a:rPr lang="en-US" sz="1800"/>
              <a:t> server at host </a:t>
            </a:r>
            <a:r>
              <a:rPr lang="en-US" sz="1800">
                <a:latin typeface="Arial" charset="0"/>
              </a:rPr>
              <a:t>www.someSchool.edu </a:t>
            </a:r>
            <a:r>
              <a:rPr lang="en-US" sz="1800"/>
              <a:t>waiting for TCP connection at port 80.  “accepts” connection, notifying client</a:t>
            </a:r>
            <a:endParaRPr lang="en-US" sz="2000"/>
          </a:p>
        </p:txBody>
      </p:sp>
      <p:sp>
        <p:nvSpPr>
          <p:cNvPr id="53259" name="Rectangle 7"/>
          <p:cNvSpPr>
            <a:spLocks noChangeArrowheads="1"/>
          </p:cNvSpPr>
          <p:nvPr/>
        </p:nvSpPr>
        <p:spPr bwMode="auto">
          <a:xfrm>
            <a:off x="4724400" y="4381500"/>
            <a:ext cx="3810000" cy="1800225"/>
          </a:xfrm>
          <a:prstGeom prst="rect">
            <a:avLst/>
          </a:prstGeom>
          <a:noFill/>
          <a:ln w="9525">
            <a:noFill/>
            <a:miter lim="800000"/>
            <a:headEnd/>
            <a:tailEnd/>
          </a:ln>
        </p:spPr>
        <p:txBody>
          <a:bodyPr/>
          <a:lstStyle/>
          <a:p>
            <a:pPr marL="342900" indent="-342900"/>
            <a:r>
              <a:rPr lang="en-US" sz="2000">
                <a:solidFill>
                  <a:srgbClr val="FF0000"/>
                </a:solidFill>
              </a:rPr>
              <a:t>3.</a:t>
            </a:r>
            <a:r>
              <a:rPr lang="en-US" sz="2000"/>
              <a:t> HTTP</a:t>
            </a:r>
            <a:r>
              <a:rPr lang="en-US" sz="1800"/>
              <a:t> server receives request message, forms </a:t>
            </a:r>
            <a:r>
              <a:rPr lang="en-US" sz="1800" i="1">
                <a:solidFill>
                  <a:schemeClr val="accent2"/>
                </a:solidFill>
              </a:rPr>
              <a:t>response message</a:t>
            </a:r>
            <a:r>
              <a:rPr lang="en-US" sz="1800"/>
              <a:t> containing requested object, and sends message into its socket</a:t>
            </a:r>
          </a:p>
        </p:txBody>
      </p:sp>
      <p:sp>
        <p:nvSpPr>
          <p:cNvPr id="53260" name="Line 8"/>
          <p:cNvSpPr>
            <a:spLocks noChangeShapeType="1"/>
          </p:cNvSpPr>
          <p:nvPr/>
        </p:nvSpPr>
        <p:spPr bwMode="auto">
          <a:xfrm>
            <a:off x="4048125" y="26479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53261" name="Line 9"/>
          <p:cNvSpPr>
            <a:spLocks noChangeShapeType="1"/>
          </p:cNvSpPr>
          <p:nvPr/>
        </p:nvSpPr>
        <p:spPr bwMode="auto">
          <a:xfrm>
            <a:off x="3895725" y="45910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53262" name="Line 10"/>
          <p:cNvSpPr>
            <a:spLocks noChangeShapeType="1"/>
          </p:cNvSpPr>
          <p:nvPr/>
        </p:nvSpPr>
        <p:spPr bwMode="auto">
          <a:xfrm flipH="1">
            <a:off x="3933825" y="512445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53263" name="Text Box 12"/>
          <p:cNvSpPr txBox="1">
            <a:spLocks noChangeArrowheads="1"/>
          </p:cNvSpPr>
          <p:nvPr/>
        </p:nvSpPr>
        <p:spPr bwMode="auto">
          <a:xfrm>
            <a:off x="176213" y="5942013"/>
            <a:ext cx="8159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53264" name="Line 14"/>
          <p:cNvSpPr>
            <a:spLocks noChangeShapeType="1"/>
          </p:cNvSpPr>
          <p:nvPr/>
        </p:nvSpPr>
        <p:spPr bwMode="auto">
          <a:xfrm flipH="1">
            <a:off x="4019550" y="3162300"/>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53265" name="Text Box 15"/>
          <p:cNvSpPr txBox="1">
            <a:spLocks noChangeArrowheads="1"/>
          </p:cNvSpPr>
          <p:nvPr/>
        </p:nvSpPr>
        <p:spPr bwMode="auto">
          <a:xfrm>
            <a:off x="7245350" y="968375"/>
            <a:ext cx="1898650" cy="915988"/>
          </a:xfrm>
          <a:prstGeom prst="rect">
            <a:avLst/>
          </a:prstGeom>
          <a:noFill/>
          <a:ln w="9525">
            <a:noFill/>
            <a:miter lim="800000"/>
            <a:headEnd/>
            <a:tailEnd/>
          </a:ln>
        </p:spPr>
        <p:txBody>
          <a:bodyPr wrap="none">
            <a:spAutoFit/>
          </a:bodyPr>
          <a:lstStyle/>
          <a:p>
            <a:pPr algn="ctr">
              <a:spcBef>
                <a:spcPct val="0"/>
              </a:spcBef>
              <a:buClrTx/>
              <a:buSzTx/>
              <a:buFontTx/>
              <a:buNone/>
            </a:pPr>
            <a:r>
              <a:rPr lang="en-US" sz="1800">
                <a:latin typeface="Arial" charset="0"/>
              </a:rPr>
              <a:t>(contains text, </a:t>
            </a:r>
          </a:p>
          <a:p>
            <a:pPr algn="ctr">
              <a:spcBef>
                <a:spcPct val="0"/>
              </a:spcBef>
              <a:buClrTx/>
              <a:buSzTx/>
              <a:buFontTx/>
              <a:buNone/>
            </a:pPr>
            <a:r>
              <a:rPr lang="en-US" sz="1800">
                <a:latin typeface="Arial" charset="0"/>
              </a:rPr>
              <a:t>references to 10 </a:t>
            </a:r>
          </a:p>
          <a:p>
            <a:pPr algn="ctr">
              <a:spcBef>
                <a:spcPct val="0"/>
              </a:spcBef>
              <a:buClrTx/>
              <a:buSzTx/>
              <a:buFontTx/>
              <a:buNone/>
            </a:pPr>
            <a:r>
              <a:rPr lang="en-US" sz="1800">
                <a:latin typeface="Arial" charset="0"/>
              </a:rPr>
              <a:t>jpeg images)</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4275" name="Slide Number Placeholder 6"/>
          <p:cNvSpPr>
            <a:spLocks noGrp="1"/>
          </p:cNvSpPr>
          <p:nvPr>
            <p:ph type="sldNum" sz="quarter" idx="12"/>
          </p:nvPr>
        </p:nvSpPr>
        <p:spPr>
          <a:noFill/>
        </p:spPr>
        <p:txBody>
          <a:bodyPr/>
          <a:lstStyle/>
          <a:p>
            <a:fld id="{957A07A4-53D0-404A-B139-EFDE0D5FC5F8}" type="slidenum">
              <a:rPr lang="en-US"/>
              <a:pPr/>
              <a:t>27</a:t>
            </a:fld>
            <a:endParaRPr lang="en-US"/>
          </a:p>
        </p:txBody>
      </p:sp>
      <p:sp>
        <p:nvSpPr>
          <p:cNvPr id="54276" name="Rectangle 4"/>
          <p:cNvSpPr>
            <a:spLocks noGrp="1" noChangeArrowheads="1"/>
          </p:cNvSpPr>
          <p:nvPr>
            <p:ph type="title"/>
          </p:nvPr>
        </p:nvSpPr>
        <p:spPr>
          <a:xfrm>
            <a:off x="542925" y="257175"/>
            <a:ext cx="7772400" cy="866775"/>
          </a:xfrm>
        </p:spPr>
        <p:txBody>
          <a:bodyPr/>
          <a:lstStyle/>
          <a:p>
            <a:r>
              <a:rPr lang="en-US" sz="3600" smtClean="0"/>
              <a:t>Nonpersistent HTTP (cont.)</a:t>
            </a:r>
            <a:endParaRPr lang="en-US" smtClean="0"/>
          </a:p>
        </p:txBody>
      </p:sp>
      <p:sp>
        <p:nvSpPr>
          <p:cNvPr id="54277" name="Rectangle 6"/>
          <p:cNvSpPr>
            <a:spLocks noGrp="1" noChangeArrowheads="1"/>
          </p:cNvSpPr>
          <p:nvPr>
            <p:ph type="body" sz="half" idx="2"/>
          </p:nvPr>
        </p:nvSpPr>
        <p:spPr>
          <a:xfrm>
            <a:off x="1095375" y="2047875"/>
            <a:ext cx="3810000" cy="1533525"/>
          </a:xfrm>
        </p:spPr>
        <p:txBody>
          <a:bodyPr/>
          <a:lstStyle/>
          <a:p>
            <a:pPr>
              <a:buFont typeface="ZapfDingbats" pitchFamily="82" charset="2"/>
              <a:buNone/>
            </a:pPr>
            <a:r>
              <a:rPr lang="en-US" sz="2000" smtClean="0">
                <a:solidFill>
                  <a:srgbClr val="FF0000"/>
                </a:solidFill>
              </a:rPr>
              <a:t>5</a:t>
            </a:r>
            <a:r>
              <a:rPr lang="en-US" sz="1800" smtClean="0">
                <a:solidFill>
                  <a:srgbClr val="FF0000"/>
                </a:solidFill>
              </a:rPr>
              <a:t>.</a:t>
            </a:r>
            <a:r>
              <a:rPr lang="en-US" sz="1800" smtClean="0"/>
              <a:t> HTTP client receives response message containing html file, displays html.  Parsing html file, finds 10 referenced jpeg  objects</a:t>
            </a:r>
            <a:endParaRPr lang="en-US" sz="2000" smtClean="0"/>
          </a:p>
        </p:txBody>
      </p:sp>
      <p:sp>
        <p:nvSpPr>
          <p:cNvPr id="54278" name="Rectangle 7"/>
          <p:cNvSpPr>
            <a:spLocks noChangeArrowheads="1"/>
          </p:cNvSpPr>
          <p:nvPr/>
        </p:nvSpPr>
        <p:spPr bwMode="auto">
          <a:xfrm>
            <a:off x="1085850" y="3568700"/>
            <a:ext cx="3810000" cy="666750"/>
          </a:xfrm>
          <a:prstGeom prst="rect">
            <a:avLst/>
          </a:prstGeom>
          <a:noFill/>
          <a:ln w="9525">
            <a:noFill/>
            <a:miter lim="800000"/>
            <a:headEnd/>
            <a:tailEnd/>
          </a:ln>
        </p:spPr>
        <p:txBody>
          <a:bodyPr/>
          <a:lstStyle/>
          <a:p>
            <a:pPr marL="342900" indent="-342900"/>
            <a:r>
              <a:rPr lang="en-US" sz="2000">
                <a:solidFill>
                  <a:srgbClr val="FF0000"/>
                </a:solidFill>
              </a:rPr>
              <a:t>6.</a:t>
            </a:r>
            <a:r>
              <a:rPr lang="en-US" sz="2000"/>
              <a:t> </a:t>
            </a:r>
            <a:r>
              <a:rPr lang="en-US" sz="1800"/>
              <a:t>Steps 1-5 repeated for each of 10 jpeg objects</a:t>
            </a:r>
          </a:p>
        </p:txBody>
      </p:sp>
      <p:sp>
        <p:nvSpPr>
          <p:cNvPr id="54279" name="Rectangle 8"/>
          <p:cNvSpPr>
            <a:spLocks noChangeArrowheads="1"/>
          </p:cNvSpPr>
          <p:nvPr/>
        </p:nvSpPr>
        <p:spPr bwMode="auto">
          <a:xfrm>
            <a:off x="5032375" y="1492250"/>
            <a:ext cx="3810000" cy="733425"/>
          </a:xfrm>
          <a:prstGeom prst="rect">
            <a:avLst/>
          </a:prstGeom>
          <a:noFill/>
          <a:ln w="9525">
            <a:noFill/>
            <a:miter lim="800000"/>
            <a:headEnd/>
            <a:tailEnd/>
          </a:ln>
        </p:spPr>
        <p:txBody>
          <a:bodyPr/>
          <a:lstStyle/>
          <a:p>
            <a:pPr marL="342900" indent="-342900"/>
            <a:r>
              <a:rPr lang="en-US" sz="2000">
                <a:solidFill>
                  <a:srgbClr val="FF0000"/>
                </a:solidFill>
              </a:rPr>
              <a:t>4.</a:t>
            </a:r>
            <a:r>
              <a:rPr lang="en-US" sz="2000"/>
              <a:t> HTTP</a:t>
            </a:r>
            <a:r>
              <a:rPr lang="en-US" sz="1800"/>
              <a:t> server closes TCP connection. </a:t>
            </a:r>
            <a:endParaRPr lang="en-US" sz="2000"/>
          </a:p>
        </p:txBody>
      </p:sp>
      <p:sp>
        <p:nvSpPr>
          <p:cNvPr id="54280" name="Line 2"/>
          <p:cNvSpPr>
            <a:spLocks noChangeShapeType="1"/>
          </p:cNvSpPr>
          <p:nvPr/>
        </p:nvSpPr>
        <p:spPr bwMode="auto">
          <a:xfrm>
            <a:off x="542925" y="1519238"/>
            <a:ext cx="0" cy="2571750"/>
          </a:xfrm>
          <a:prstGeom prst="line">
            <a:avLst/>
          </a:prstGeom>
          <a:noFill/>
          <a:ln w="19050">
            <a:solidFill>
              <a:schemeClr val="accent2"/>
            </a:solidFill>
            <a:round/>
            <a:headEnd/>
            <a:tailEnd type="triangle" w="med" len="med"/>
          </a:ln>
        </p:spPr>
        <p:txBody>
          <a:bodyPr wrap="none" anchor="ctr"/>
          <a:lstStyle/>
          <a:p>
            <a:endParaRPr lang="en-US"/>
          </a:p>
        </p:txBody>
      </p:sp>
      <p:sp>
        <p:nvSpPr>
          <p:cNvPr id="54281" name="Rectangle 3"/>
          <p:cNvSpPr>
            <a:spLocks noChangeArrowheads="1"/>
          </p:cNvSpPr>
          <p:nvPr/>
        </p:nvSpPr>
        <p:spPr bwMode="auto">
          <a:xfrm>
            <a:off x="304800" y="3519488"/>
            <a:ext cx="342900" cy="295275"/>
          </a:xfrm>
          <a:prstGeom prst="rect">
            <a:avLst/>
          </a:prstGeom>
          <a:solidFill>
            <a:schemeClr val="bg1"/>
          </a:solidFill>
          <a:ln w="9525">
            <a:noFill/>
            <a:miter lim="800000"/>
            <a:headEnd/>
            <a:tailEnd/>
          </a:ln>
        </p:spPr>
        <p:txBody>
          <a:bodyPr wrap="none" anchor="ctr"/>
          <a:lstStyle/>
          <a:p>
            <a:endParaRPr lang="en-US"/>
          </a:p>
        </p:txBody>
      </p:sp>
      <p:sp>
        <p:nvSpPr>
          <p:cNvPr id="54282" name="Text Box 13"/>
          <p:cNvSpPr txBox="1">
            <a:spLocks noChangeArrowheads="1"/>
          </p:cNvSpPr>
          <p:nvPr/>
        </p:nvSpPr>
        <p:spPr bwMode="auto">
          <a:xfrm>
            <a:off x="149225" y="3382963"/>
            <a:ext cx="8159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chemeClr val="accent2"/>
                </a:solidFill>
              </a:rPr>
              <a:t>time</a:t>
            </a:r>
            <a:endParaRPr lang="en-US">
              <a:latin typeface="Times New Roman" pitchFamily="18" charset="0"/>
            </a:endParaRPr>
          </a:p>
        </p:txBody>
      </p:sp>
      <p:sp>
        <p:nvSpPr>
          <p:cNvPr id="54283" name="Line 17"/>
          <p:cNvSpPr>
            <a:spLocks noChangeShapeType="1"/>
          </p:cNvSpPr>
          <p:nvPr/>
        </p:nvSpPr>
        <p:spPr bwMode="auto">
          <a:xfrm flipH="1">
            <a:off x="3762375" y="1449388"/>
            <a:ext cx="1095375" cy="523875"/>
          </a:xfrm>
          <a:prstGeom prst="line">
            <a:avLst/>
          </a:prstGeom>
          <a:noFill/>
          <a:ln w="3810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148" name="Slide Number Placeholder 6"/>
          <p:cNvSpPr>
            <a:spLocks noGrp="1"/>
          </p:cNvSpPr>
          <p:nvPr>
            <p:ph type="sldNum" sz="quarter" idx="12"/>
          </p:nvPr>
        </p:nvSpPr>
        <p:spPr>
          <a:noFill/>
        </p:spPr>
        <p:txBody>
          <a:bodyPr/>
          <a:lstStyle/>
          <a:p>
            <a:fld id="{9FCD0F4F-4F68-4747-8D78-0A64197FF934}" type="slidenum">
              <a:rPr lang="en-US"/>
              <a:pPr/>
              <a:t>28</a:t>
            </a:fld>
            <a:endParaRPr lang="en-US"/>
          </a:p>
        </p:txBody>
      </p:sp>
      <p:sp>
        <p:nvSpPr>
          <p:cNvPr id="6149" name="Rectangle 2"/>
          <p:cNvSpPr>
            <a:spLocks noGrp="1" noChangeArrowheads="1"/>
          </p:cNvSpPr>
          <p:nvPr>
            <p:ph type="title"/>
          </p:nvPr>
        </p:nvSpPr>
        <p:spPr>
          <a:xfrm>
            <a:off x="533400" y="0"/>
            <a:ext cx="8223250" cy="1143000"/>
          </a:xfrm>
        </p:spPr>
        <p:txBody>
          <a:bodyPr/>
          <a:lstStyle/>
          <a:p>
            <a:r>
              <a:rPr lang="en-US" sz="3600" smtClean="0"/>
              <a:t>Non-Persistent HTTP: Response time</a:t>
            </a:r>
          </a:p>
        </p:txBody>
      </p:sp>
      <p:sp>
        <p:nvSpPr>
          <p:cNvPr id="6150" name="Rectangle 3"/>
          <p:cNvSpPr>
            <a:spLocks noGrp="1" noChangeArrowheads="1"/>
          </p:cNvSpPr>
          <p:nvPr>
            <p:ph type="body" sz="half" idx="1"/>
          </p:nvPr>
        </p:nvSpPr>
        <p:spPr>
          <a:xfrm>
            <a:off x="533400" y="1258888"/>
            <a:ext cx="4090988" cy="4648200"/>
          </a:xfrm>
        </p:spPr>
        <p:txBody>
          <a:bodyPr/>
          <a:lstStyle/>
          <a:p>
            <a:pPr>
              <a:buFont typeface="ZapfDingbats" pitchFamily="82" charset="2"/>
              <a:buNone/>
            </a:pPr>
            <a:r>
              <a:rPr lang="en-US" sz="2400" smtClean="0">
                <a:solidFill>
                  <a:srgbClr val="FF0000"/>
                </a:solidFill>
              </a:rPr>
              <a:t>Definition of RTT:</a:t>
            </a:r>
            <a:r>
              <a:rPr lang="en-US" sz="2400" smtClean="0"/>
              <a:t> time for a small packet to travel from client to server and back.</a:t>
            </a:r>
          </a:p>
          <a:p>
            <a:pPr>
              <a:buFont typeface="ZapfDingbats" pitchFamily="82" charset="2"/>
              <a:buNone/>
            </a:pPr>
            <a:r>
              <a:rPr lang="en-US" sz="2400" u="sng" smtClean="0">
                <a:solidFill>
                  <a:srgbClr val="FF0000"/>
                </a:solidFill>
              </a:rPr>
              <a:t>Response time:</a:t>
            </a:r>
            <a:endParaRPr lang="en-US" sz="2400" smtClean="0"/>
          </a:p>
          <a:p>
            <a:r>
              <a:rPr lang="en-US" sz="2400" smtClean="0"/>
              <a:t>one RTT to initiate TCP connection</a:t>
            </a:r>
          </a:p>
          <a:p>
            <a:r>
              <a:rPr lang="en-US" sz="2400" smtClean="0"/>
              <a:t>one RTT for HTTP request and first few bytes of HTTP response to return</a:t>
            </a:r>
          </a:p>
          <a:p>
            <a:r>
              <a:rPr lang="en-US" sz="2400" smtClean="0"/>
              <a:t>file transmission time</a:t>
            </a:r>
          </a:p>
          <a:p>
            <a:pPr>
              <a:buFont typeface="ZapfDingbats" pitchFamily="82" charset="2"/>
              <a:buNone/>
            </a:pPr>
            <a:r>
              <a:rPr lang="en-US" sz="2400" smtClean="0">
                <a:solidFill>
                  <a:srgbClr val="FF0000"/>
                </a:solidFill>
              </a:rPr>
              <a:t>total = 2RTT+transmit time</a:t>
            </a:r>
            <a:endParaRPr lang="en-US" sz="2400" smtClean="0"/>
          </a:p>
          <a:p>
            <a:pPr>
              <a:buFont typeface="ZapfDingbats" pitchFamily="82" charset="2"/>
              <a:buNone/>
            </a:pPr>
            <a:endParaRPr lang="en-US" sz="2400" smtClean="0"/>
          </a:p>
        </p:txBody>
      </p:sp>
      <p:grpSp>
        <p:nvGrpSpPr>
          <p:cNvPr id="6151" name="Group 40"/>
          <p:cNvGrpSpPr>
            <a:grpSpLocks/>
          </p:cNvGrpSpPr>
          <p:nvPr/>
        </p:nvGrpSpPr>
        <p:grpSpPr bwMode="auto">
          <a:xfrm>
            <a:off x="4584700" y="1260475"/>
            <a:ext cx="4378325" cy="4413250"/>
            <a:chOff x="2888" y="794"/>
            <a:chExt cx="2758" cy="2780"/>
          </a:xfrm>
        </p:grpSpPr>
        <p:graphicFrame>
          <p:nvGraphicFramePr>
            <p:cNvPr id="6146" name="Object 5"/>
            <p:cNvGraphicFramePr>
              <a:graphicFrameLocks noChangeAspect="1"/>
            </p:cNvGraphicFramePr>
            <p:nvPr/>
          </p:nvGraphicFramePr>
          <p:xfrm>
            <a:off x="3587" y="1049"/>
            <a:ext cx="474" cy="376"/>
          </p:xfrm>
          <a:graphic>
            <a:graphicData uri="http://schemas.openxmlformats.org/presentationml/2006/ole">
              <p:oleObj spid="_x0000_s6146" name="Clip" r:id="rId3" imgW="1305000" imgH="1085760" progId="">
                <p:embed/>
              </p:oleObj>
            </a:graphicData>
          </a:graphic>
        </p:graphicFrame>
        <p:grpSp>
          <p:nvGrpSpPr>
            <p:cNvPr id="6152" name="Group 6"/>
            <p:cNvGrpSpPr>
              <a:grpSpLocks/>
            </p:cNvGrpSpPr>
            <p:nvPr/>
          </p:nvGrpSpPr>
          <p:grpSpPr bwMode="auto">
            <a:xfrm>
              <a:off x="4783" y="794"/>
              <a:ext cx="318" cy="675"/>
              <a:chOff x="4180" y="783"/>
              <a:chExt cx="150" cy="307"/>
            </a:xfrm>
          </p:grpSpPr>
          <p:sp>
            <p:nvSpPr>
              <p:cNvPr id="617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6174"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617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617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177"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6178"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617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180"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6153" name="Line 15"/>
            <p:cNvSpPr>
              <a:spLocks noChangeShapeType="1"/>
            </p:cNvSpPr>
            <p:nvPr/>
          </p:nvSpPr>
          <p:spPr bwMode="auto">
            <a:xfrm>
              <a:off x="3846" y="1569"/>
              <a:ext cx="0" cy="1784"/>
            </a:xfrm>
            <a:prstGeom prst="line">
              <a:avLst/>
            </a:prstGeom>
            <a:noFill/>
            <a:ln w="9525">
              <a:solidFill>
                <a:srgbClr val="FF0000"/>
              </a:solidFill>
              <a:prstDash val="sysDot"/>
              <a:round/>
              <a:headEnd/>
              <a:tailEnd type="triangle" w="med" len="med"/>
            </a:ln>
          </p:spPr>
          <p:txBody>
            <a:bodyPr wrap="none" anchor="ctr"/>
            <a:lstStyle/>
            <a:p>
              <a:endParaRPr lang="en-US"/>
            </a:p>
          </p:txBody>
        </p:sp>
        <p:sp>
          <p:nvSpPr>
            <p:cNvPr id="6154" name="Line 16"/>
            <p:cNvSpPr>
              <a:spLocks noChangeShapeType="1"/>
            </p:cNvSpPr>
            <p:nvPr/>
          </p:nvSpPr>
          <p:spPr bwMode="auto">
            <a:xfrm>
              <a:off x="4911" y="1565"/>
              <a:ext cx="0" cy="1815"/>
            </a:xfrm>
            <a:prstGeom prst="line">
              <a:avLst/>
            </a:prstGeom>
            <a:noFill/>
            <a:ln w="9525">
              <a:solidFill>
                <a:srgbClr val="FF0000"/>
              </a:solidFill>
              <a:prstDash val="sysDot"/>
              <a:round/>
              <a:headEnd/>
              <a:tailEnd type="triangle" w="med" len="med"/>
            </a:ln>
          </p:spPr>
          <p:txBody>
            <a:bodyPr wrap="none" anchor="ctr"/>
            <a:lstStyle/>
            <a:p>
              <a:endParaRPr lang="en-US"/>
            </a:p>
          </p:txBody>
        </p:sp>
        <p:sp>
          <p:nvSpPr>
            <p:cNvPr id="6155" name="Line 17"/>
            <p:cNvSpPr>
              <a:spLocks noChangeShapeType="1"/>
            </p:cNvSpPr>
            <p:nvPr/>
          </p:nvSpPr>
          <p:spPr bwMode="auto">
            <a:xfrm>
              <a:off x="3855" y="1715"/>
              <a:ext cx="1061" cy="246"/>
            </a:xfrm>
            <a:prstGeom prst="line">
              <a:avLst/>
            </a:prstGeom>
            <a:noFill/>
            <a:ln w="9525">
              <a:solidFill>
                <a:schemeClr val="tx1"/>
              </a:solidFill>
              <a:round/>
              <a:headEnd/>
              <a:tailEnd type="triangle" w="med" len="med"/>
            </a:ln>
          </p:spPr>
          <p:txBody>
            <a:bodyPr wrap="none" anchor="ctr"/>
            <a:lstStyle/>
            <a:p>
              <a:endParaRPr lang="en-US"/>
            </a:p>
          </p:txBody>
        </p:sp>
        <p:sp>
          <p:nvSpPr>
            <p:cNvPr id="6156" name="Line 18"/>
            <p:cNvSpPr>
              <a:spLocks noChangeShapeType="1"/>
            </p:cNvSpPr>
            <p:nvPr/>
          </p:nvSpPr>
          <p:spPr bwMode="auto">
            <a:xfrm flipH="1">
              <a:off x="3846" y="1991"/>
              <a:ext cx="1054" cy="254"/>
            </a:xfrm>
            <a:prstGeom prst="line">
              <a:avLst/>
            </a:prstGeom>
            <a:noFill/>
            <a:ln w="9525">
              <a:solidFill>
                <a:schemeClr val="tx1"/>
              </a:solidFill>
              <a:round/>
              <a:headEnd/>
              <a:tailEnd type="triangle" w="med" len="med"/>
            </a:ln>
          </p:spPr>
          <p:txBody>
            <a:bodyPr wrap="none" anchor="ctr"/>
            <a:lstStyle/>
            <a:p>
              <a:endParaRPr lang="en-US"/>
            </a:p>
          </p:txBody>
        </p:sp>
        <p:sp>
          <p:nvSpPr>
            <p:cNvPr id="6157" name="Line 19"/>
            <p:cNvSpPr>
              <a:spLocks noChangeShapeType="1"/>
            </p:cNvSpPr>
            <p:nvPr/>
          </p:nvSpPr>
          <p:spPr bwMode="auto">
            <a:xfrm>
              <a:off x="3851" y="2311"/>
              <a:ext cx="1061" cy="246"/>
            </a:xfrm>
            <a:prstGeom prst="line">
              <a:avLst/>
            </a:prstGeom>
            <a:noFill/>
            <a:ln w="9525">
              <a:solidFill>
                <a:schemeClr val="tx1"/>
              </a:solidFill>
              <a:round/>
              <a:headEnd/>
              <a:tailEnd type="triangle" w="med" len="med"/>
            </a:ln>
          </p:spPr>
          <p:txBody>
            <a:bodyPr wrap="none" anchor="ctr"/>
            <a:lstStyle/>
            <a:p>
              <a:endParaRPr lang="en-US"/>
            </a:p>
          </p:txBody>
        </p:sp>
        <p:sp>
          <p:nvSpPr>
            <p:cNvPr id="6158" name="Line 20"/>
            <p:cNvSpPr>
              <a:spLocks noChangeShapeType="1"/>
            </p:cNvSpPr>
            <p:nvPr/>
          </p:nvSpPr>
          <p:spPr bwMode="auto">
            <a:xfrm flipH="1">
              <a:off x="3861" y="2615"/>
              <a:ext cx="1054" cy="239"/>
            </a:xfrm>
            <a:prstGeom prst="line">
              <a:avLst/>
            </a:prstGeom>
            <a:noFill/>
            <a:ln w="127000">
              <a:solidFill>
                <a:schemeClr val="tx1"/>
              </a:solidFill>
              <a:round/>
              <a:headEnd/>
              <a:tailEnd/>
            </a:ln>
          </p:spPr>
          <p:txBody>
            <a:bodyPr wrap="none" anchor="ctr"/>
            <a:lstStyle/>
            <a:p>
              <a:endParaRPr lang="en-US"/>
            </a:p>
          </p:txBody>
        </p:sp>
        <p:sp>
          <p:nvSpPr>
            <p:cNvPr id="6159" name="AutoShape 21"/>
            <p:cNvSpPr>
              <a:spLocks/>
            </p:cNvSpPr>
            <p:nvPr/>
          </p:nvSpPr>
          <p:spPr bwMode="auto">
            <a:xfrm>
              <a:off x="4961" y="2562"/>
              <a:ext cx="47" cy="115"/>
            </a:xfrm>
            <a:prstGeom prst="rightBrace">
              <a:avLst>
                <a:gd name="adj1" fmla="val 20390"/>
                <a:gd name="adj2" fmla="val 50000"/>
              </a:avLst>
            </a:prstGeom>
            <a:noFill/>
            <a:ln w="9525">
              <a:solidFill>
                <a:schemeClr val="tx1"/>
              </a:solidFill>
              <a:round/>
              <a:headEnd/>
              <a:tailEnd/>
            </a:ln>
          </p:spPr>
          <p:txBody>
            <a:bodyPr wrap="none" anchor="ctr"/>
            <a:lstStyle/>
            <a:p>
              <a:endParaRPr lang="en-US"/>
            </a:p>
          </p:txBody>
        </p:sp>
        <p:sp>
          <p:nvSpPr>
            <p:cNvPr id="6160" name="Text Box 22"/>
            <p:cNvSpPr txBox="1">
              <a:spLocks noChangeArrowheads="1"/>
            </p:cNvSpPr>
            <p:nvPr/>
          </p:nvSpPr>
          <p:spPr bwMode="auto">
            <a:xfrm>
              <a:off x="4980" y="2371"/>
              <a:ext cx="666" cy="520"/>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rPr>
                <a:t>time to </a:t>
              </a:r>
            </a:p>
            <a:p>
              <a:pPr>
                <a:spcBef>
                  <a:spcPct val="0"/>
                </a:spcBef>
                <a:buClrTx/>
                <a:buSzTx/>
                <a:buFontTx/>
                <a:buNone/>
              </a:pPr>
              <a:r>
                <a:rPr lang="en-US" sz="1600">
                  <a:solidFill>
                    <a:srgbClr val="FF0000"/>
                  </a:solidFill>
                </a:rPr>
                <a:t>transmit </a:t>
              </a:r>
            </a:p>
            <a:p>
              <a:pPr>
                <a:spcBef>
                  <a:spcPct val="0"/>
                </a:spcBef>
                <a:buClrTx/>
                <a:buSzTx/>
                <a:buFontTx/>
                <a:buNone/>
              </a:pPr>
              <a:r>
                <a:rPr lang="en-US" sz="1600">
                  <a:solidFill>
                    <a:srgbClr val="FF0000"/>
                  </a:solidFill>
                </a:rPr>
                <a:t>file</a:t>
              </a:r>
              <a:endParaRPr lang="en-US" sz="1600"/>
            </a:p>
          </p:txBody>
        </p:sp>
        <p:sp>
          <p:nvSpPr>
            <p:cNvPr id="6161" name="Line 23"/>
            <p:cNvSpPr>
              <a:spLocks noChangeShapeType="1"/>
            </p:cNvSpPr>
            <p:nvPr/>
          </p:nvSpPr>
          <p:spPr bwMode="auto">
            <a:xfrm>
              <a:off x="3600" y="1699"/>
              <a:ext cx="246" cy="1"/>
            </a:xfrm>
            <a:prstGeom prst="line">
              <a:avLst/>
            </a:prstGeom>
            <a:noFill/>
            <a:ln w="9525">
              <a:solidFill>
                <a:schemeClr val="tx1"/>
              </a:solidFill>
              <a:round/>
              <a:headEnd/>
              <a:tailEnd/>
            </a:ln>
          </p:spPr>
          <p:txBody>
            <a:bodyPr wrap="none" anchor="ctr"/>
            <a:lstStyle/>
            <a:p>
              <a:endParaRPr lang="en-US"/>
            </a:p>
          </p:txBody>
        </p:sp>
        <p:sp>
          <p:nvSpPr>
            <p:cNvPr id="6162" name="Text Box 24"/>
            <p:cNvSpPr txBox="1">
              <a:spLocks noChangeArrowheads="1"/>
            </p:cNvSpPr>
            <p:nvPr/>
          </p:nvSpPr>
          <p:spPr bwMode="auto">
            <a:xfrm>
              <a:off x="2888" y="1518"/>
              <a:ext cx="816"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rPr>
                <a:t>initiate TCP</a:t>
              </a:r>
            </a:p>
            <a:p>
              <a:pPr>
                <a:spcBef>
                  <a:spcPct val="0"/>
                </a:spcBef>
                <a:buClrTx/>
                <a:buSzTx/>
                <a:buFontTx/>
                <a:buNone/>
              </a:pPr>
              <a:r>
                <a:rPr lang="en-US" sz="1600">
                  <a:solidFill>
                    <a:srgbClr val="FF0000"/>
                  </a:solidFill>
                </a:rPr>
                <a:t>connection</a:t>
              </a:r>
              <a:endParaRPr lang="en-US" sz="1600"/>
            </a:p>
          </p:txBody>
        </p:sp>
        <p:sp>
          <p:nvSpPr>
            <p:cNvPr id="6163" name="AutoShape 25"/>
            <p:cNvSpPr>
              <a:spLocks/>
            </p:cNvSpPr>
            <p:nvPr/>
          </p:nvSpPr>
          <p:spPr bwMode="auto">
            <a:xfrm>
              <a:off x="3685" y="1731"/>
              <a:ext cx="81" cy="506"/>
            </a:xfrm>
            <a:prstGeom prst="leftBrace">
              <a:avLst>
                <a:gd name="adj1" fmla="val 52058"/>
                <a:gd name="adj2" fmla="val 50000"/>
              </a:avLst>
            </a:prstGeom>
            <a:noFill/>
            <a:ln w="9525">
              <a:solidFill>
                <a:schemeClr val="tx1"/>
              </a:solidFill>
              <a:round/>
              <a:headEnd/>
              <a:tailEnd/>
            </a:ln>
          </p:spPr>
          <p:txBody>
            <a:bodyPr wrap="none" anchor="ctr"/>
            <a:lstStyle/>
            <a:p>
              <a:endParaRPr lang="en-US"/>
            </a:p>
          </p:txBody>
        </p:sp>
        <p:sp>
          <p:nvSpPr>
            <p:cNvPr id="6164" name="Text Box 26"/>
            <p:cNvSpPr txBox="1">
              <a:spLocks noChangeArrowheads="1"/>
            </p:cNvSpPr>
            <p:nvPr/>
          </p:nvSpPr>
          <p:spPr bwMode="auto">
            <a:xfrm>
              <a:off x="3381" y="1864"/>
              <a:ext cx="370" cy="212"/>
            </a:xfrm>
            <a:prstGeom prst="rect">
              <a:avLst/>
            </a:prstGeom>
            <a:noFill/>
            <a:ln w="9525">
              <a:noFill/>
              <a:miter lim="800000"/>
              <a:headEnd/>
              <a:tailEnd/>
            </a:ln>
          </p:spPr>
          <p:txBody>
            <a:bodyPr wrap="none">
              <a:spAutoFit/>
            </a:bodyPr>
            <a:lstStyle/>
            <a:p>
              <a:pPr>
                <a:spcBef>
                  <a:spcPct val="0"/>
                </a:spcBef>
                <a:buClrTx/>
                <a:buSzTx/>
                <a:buFontTx/>
                <a:buNone/>
              </a:pPr>
              <a:r>
                <a:rPr lang="en-US" sz="1600"/>
                <a:t>RTT</a:t>
              </a:r>
            </a:p>
          </p:txBody>
        </p:sp>
        <p:sp>
          <p:nvSpPr>
            <p:cNvPr id="6165" name="Line 27"/>
            <p:cNvSpPr>
              <a:spLocks noChangeShapeType="1"/>
            </p:cNvSpPr>
            <p:nvPr/>
          </p:nvSpPr>
          <p:spPr bwMode="auto">
            <a:xfrm>
              <a:off x="3631" y="2269"/>
              <a:ext cx="223" cy="0"/>
            </a:xfrm>
            <a:prstGeom prst="line">
              <a:avLst/>
            </a:prstGeom>
            <a:noFill/>
            <a:ln w="9525">
              <a:solidFill>
                <a:schemeClr val="tx1"/>
              </a:solidFill>
              <a:round/>
              <a:headEnd/>
              <a:tailEnd/>
            </a:ln>
          </p:spPr>
          <p:txBody>
            <a:bodyPr wrap="none" anchor="ctr"/>
            <a:lstStyle/>
            <a:p>
              <a:endParaRPr lang="en-US"/>
            </a:p>
          </p:txBody>
        </p:sp>
        <p:sp>
          <p:nvSpPr>
            <p:cNvPr id="6166" name="Text Box 28"/>
            <p:cNvSpPr txBox="1">
              <a:spLocks noChangeArrowheads="1"/>
            </p:cNvSpPr>
            <p:nvPr/>
          </p:nvSpPr>
          <p:spPr bwMode="auto">
            <a:xfrm>
              <a:off x="3158" y="2080"/>
              <a:ext cx="574"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rPr>
                <a:t>request</a:t>
              </a:r>
            </a:p>
            <a:p>
              <a:pPr>
                <a:spcBef>
                  <a:spcPct val="0"/>
                </a:spcBef>
                <a:buClrTx/>
                <a:buSzTx/>
                <a:buFontTx/>
                <a:buNone/>
              </a:pPr>
              <a:r>
                <a:rPr lang="en-US" sz="1600">
                  <a:solidFill>
                    <a:srgbClr val="FF0000"/>
                  </a:solidFill>
                </a:rPr>
                <a:t>file</a:t>
              </a:r>
              <a:endParaRPr lang="en-US" sz="1600"/>
            </a:p>
          </p:txBody>
        </p:sp>
        <p:sp>
          <p:nvSpPr>
            <p:cNvPr id="6167" name="AutoShape 29"/>
            <p:cNvSpPr>
              <a:spLocks/>
            </p:cNvSpPr>
            <p:nvPr/>
          </p:nvSpPr>
          <p:spPr bwMode="auto">
            <a:xfrm>
              <a:off x="3689" y="2304"/>
              <a:ext cx="81" cy="506"/>
            </a:xfrm>
            <a:prstGeom prst="leftBrace">
              <a:avLst>
                <a:gd name="adj1" fmla="val 52058"/>
                <a:gd name="adj2" fmla="val 50000"/>
              </a:avLst>
            </a:prstGeom>
            <a:noFill/>
            <a:ln w="9525">
              <a:solidFill>
                <a:schemeClr val="tx1"/>
              </a:solidFill>
              <a:round/>
              <a:headEnd/>
              <a:tailEnd/>
            </a:ln>
          </p:spPr>
          <p:txBody>
            <a:bodyPr wrap="none" anchor="ctr"/>
            <a:lstStyle/>
            <a:p>
              <a:endParaRPr lang="en-US"/>
            </a:p>
          </p:txBody>
        </p:sp>
        <p:sp>
          <p:nvSpPr>
            <p:cNvPr id="6168" name="Text Box 30"/>
            <p:cNvSpPr txBox="1">
              <a:spLocks noChangeArrowheads="1"/>
            </p:cNvSpPr>
            <p:nvPr/>
          </p:nvSpPr>
          <p:spPr bwMode="auto">
            <a:xfrm>
              <a:off x="3393" y="2445"/>
              <a:ext cx="370" cy="212"/>
            </a:xfrm>
            <a:prstGeom prst="rect">
              <a:avLst/>
            </a:prstGeom>
            <a:noFill/>
            <a:ln w="9525">
              <a:noFill/>
              <a:miter lim="800000"/>
              <a:headEnd/>
              <a:tailEnd/>
            </a:ln>
          </p:spPr>
          <p:txBody>
            <a:bodyPr wrap="none">
              <a:spAutoFit/>
            </a:bodyPr>
            <a:lstStyle/>
            <a:p>
              <a:pPr>
                <a:spcBef>
                  <a:spcPct val="0"/>
                </a:spcBef>
                <a:buClrTx/>
                <a:buSzTx/>
                <a:buFontTx/>
                <a:buNone/>
              </a:pPr>
              <a:r>
                <a:rPr lang="en-US" sz="1600"/>
                <a:t>RTT</a:t>
              </a:r>
            </a:p>
          </p:txBody>
        </p:sp>
        <p:sp>
          <p:nvSpPr>
            <p:cNvPr id="6169" name="Line 35"/>
            <p:cNvSpPr>
              <a:spLocks noChangeShapeType="1"/>
            </p:cNvSpPr>
            <p:nvPr/>
          </p:nvSpPr>
          <p:spPr bwMode="auto">
            <a:xfrm flipH="1">
              <a:off x="3638" y="2892"/>
              <a:ext cx="216" cy="1"/>
            </a:xfrm>
            <a:prstGeom prst="line">
              <a:avLst/>
            </a:prstGeom>
            <a:noFill/>
            <a:ln w="9525">
              <a:solidFill>
                <a:schemeClr val="tx1"/>
              </a:solidFill>
              <a:round/>
              <a:headEnd/>
              <a:tailEnd/>
            </a:ln>
          </p:spPr>
          <p:txBody>
            <a:bodyPr wrap="none" anchor="ctr"/>
            <a:lstStyle/>
            <a:p>
              <a:endParaRPr lang="en-US"/>
            </a:p>
          </p:txBody>
        </p:sp>
        <p:sp>
          <p:nvSpPr>
            <p:cNvPr id="6170" name="Text Box 36"/>
            <p:cNvSpPr txBox="1">
              <a:spLocks noChangeArrowheads="1"/>
            </p:cNvSpPr>
            <p:nvPr/>
          </p:nvSpPr>
          <p:spPr bwMode="auto">
            <a:xfrm>
              <a:off x="3296" y="2796"/>
              <a:ext cx="627" cy="366"/>
            </a:xfrm>
            <a:prstGeom prst="rect">
              <a:avLst/>
            </a:prstGeom>
            <a:noFill/>
            <a:ln w="9525">
              <a:noFill/>
              <a:miter lim="800000"/>
              <a:headEnd/>
              <a:tailEnd/>
            </a:ln>
          </p:spPr>
          <p:txBody>
            <a:bodyPr wrap="none">
              <a:spAutoFit/>
            </a:bodyPr>
            <a:lstStyle/>
            <a:p>
              <a:pPr>
                <a:spcBef>
                  <a:spcPct val="0"/>
                </a:spcBef>
                <a:buClrTx/>
                <a:buSzTx/>
                <a:buFontTx/>
                <a:buNone/>
              </a:pPr>
              <a:r>
                <a:rPr lang="en-US" sz="1600">
                  <a:solidFill>
                    <a:srgbClr val="FF0000"/>
                  </a:solidFill>
                </a:rPr>
                <a:t>file</a:t>
              </a:r>
            </a:p>
            <a:p>
              <a:pPr>
                <a:spcBef>
                  <a:spcPct val="0"/>
                </a:spcBef>
                <a:buClrTx/>
                <a:buSzTx/>
                <a:buFontTx/>
                <a:buNone/>
              </a:pPr>
              <a:r>
                <a:rPr lang="en-US" sz="1600">
                  <a:solidFill>
                    <a:srgbClr val="FF0000"/>
                  </a:solidFill>
                </a:rPr>
                <a:t>received</a:t>
              </a:r>
              <a:endParaRPr lang="en-US" sz="1600"/>
            </a:p>
          </p:txBody>
        </p:sp>
        <p:sp>
          <p:nvSpPr>
            <p:cNvPr id="6171" name="Text Box 37"/>
            <p:cNvSpPr txBox="1">
              <a:spLocks noChangeArrowheads="1"/>
            </p:cNvSpPr>
            <p:nvPr/>
          </p:nvSpPr>
          <p:spPr bwMode="auto">
            <a:xfrm>
              <a:off x="3704" y="3362"/>
              <a:ext cx="345"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time</a:t>
              </a:r>
            </a:p>
          </p:txBody>
        </p:sp>
        <p:sp>
          <p:nvSpPr>
            <p:cNvPr id="6172" name="Text Box 38"/>
            <p:cNvSpPr txBox="1">
              <a:spLocks noChangeArrowheads="1"/>
            </p:cNvSpPr>
            <p:nvPr/>
          </p:nvSpPr>
          <p:spPr bwMode="auto">
            <a:xfrm>
              <a:off x="4761" y="3351"/>
              <a:ext cx="345" cy="212"/>
            </a:xfrm>
            <a:prstGeom prst="rect">
              <a:avLst/>
            </a:prstGeom>
            <a:noFill/>
            <a:ln w="9525">
              <a:noFill/>
              <a:miter lim="800000"/>
              <a:headEnd/>
              <a:tailEnd/>
            </a:ln>
          </p:spPr>
          <p:txBody>
            <a:bodyPr wrap="none">
              <a:spAutoFit/>
            </a:bodyPr>
            <a:lstStyle/>
            <a:p>
              <a:pPr>
                <a:spcBef>
                  <a:spcPct val="0"/>
                </a:spcBef>
                <a:buClrTx/>
                <a:buSzTx/>
                <a:buFontTx/>
                <a:buNone/>
              </a:pPr>
              <a:r>
                <a:rPr lang="en-US" sz="1600">
                  <a:latin typeface="Times New Roman" pitchFamily="18" charset="0"/>
                </a:rPr>
                <a:t>time</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5299" name="Slide Number Placeholder 6"/>
          <p:cNvSpPr>
            <a:spLocks noGrp="1"/>
          </p:cNvSpPr>
          <p:nvPr>
            <p:ph type="sldNum" sz="quarter" idx="12"/>
          </p:nvPr>
        </p:nvSpPr>
        <p:spPr>
          <a:noFill/>
        </p:spPr>
        <p:txBody>
          <a:bodyPr/>
          <a:lstStyle/>
          <a:p>
            <a:fld id="{45A77FAA-0036-47B3-AEE9-D572838F6515}" type="slidenum">
              <a:rPr lang="en-US"/>
              <a:pPr/>
              <a:t>29</a:t>
            </a:fld>
            <a:endParaRPr lang="en-US"/>
          </a:p>
        </p:txBody>
      </p:sp>
      <p:sp>
        <p:nvSpPr>
          <p:cNvPr id="55300" name="Rectangle 2"/>
          <p:cNvSpPr>
            <a:spLocks noGrp="1" noChangeArrowheads="1"/>
          </p:cNvSpPr>
          <p:nvPr>
            <p:ph type="title"/>
          </p:nvPr>
        </p:nvSpPr>
        <p:spPr>
          <a:xfrm>
            <a:off x="452438" y="173038"/>
            <a:ext cx="7772400" cy="838200"/>
          </a:xfrm>
        </p:spPr>
        <p:txBody>
          <a:bodyPr/>
          <a:lstStyle/>
          <a:p>
            <a:r>
              <a:rPr lang="en-US" sz="3200" smtClean="0"/>
              <a:t>Persistent HTTP</a:t>
            </a:r>
            <a:endParaRPr lang="en-US" smtClean="0"/>
          </a:p>
        </p:txBody>
      </p:sp>
      <p:sp>
        <p:nvSpPr>
          <p:cNvPr id="55301" name="Rectangle 3"/>
          <p:cNvSpPr>
            <a:spLocks noGrp="1" noChangeArrowheads="1"/>
          </p:cNvSpPr>
          <p:nvPr>
            <p:ph type="body" sz="half" idx="1"/>
          </p:nvPr>
        </p:nvSpPr>
        <p:spPr>
          <a:xfrm>
            <a:off x="434975" y="1414463"/>
            <a:ext cx="3933825" cy="4648200"/>
          </a:xfrm>
        </p:spPr>
        <p:txBody>
          <a:bodyPr/>
          <a:lstStyle/>
          <a:p>
            <a:pPr>
              <a:buFont typeface="ZapfDingbats" pitchFamily="82" charset="2"/>
              <a:buNone/>
            </a:pPr>
            <a:r>
              <a:rPr lang="en-US" sz="2000" u="sng" smtClean="0">
                <a:solidFill>
                  <a:srgbClr val="FF0000"/>
                </a:solidFill>
              </a:rPr>
              <a:t>Nonpersistent HTTP issues:</a:t>
            </a:r>
            <a:endParaRPr lang="en-US" sz="2000" smtClean="0"/>
          </a:p>
          <a:p>
            <a:r>
              <a:rPr lang="en-US" sz="2000" smtClean="0"/>
              <a:t>requires 2 RTTs per object</a:t>
            </a:r>
          </a:p>
          <a:p>
            <a:r>
              <a:rPr lang="en-US" sz="2000" smtClean="0"/>
              <a:t>OS overhead for </a:t>
            </a:r>
            <a:r>
              <a:rPr lang="en-US" sz="2000" i="1" smtClean="0"/>
              <a:t>each</a:t>
            </a:r>
            <a:r>
              <a:rPr lang="en-US" sz="2000" smtClean="0"/>
              <a:t> TCP connection</a:t>
            </a:r>
          </a:p>
          <a:p>
            <a:r>
              <a:rPr lang="en-US" sz="2000" smtClean="0"/>
              <a:t>browsers often open parallel TCP connections to fetch referenced objects</a:t>
            </a:r>
          </a:p>
          <a:p>
            <a:pPr>
              <a:buFont typeface="ZapfDingbats" pitchFamily="82" charset="2"/>
              <a:buNone/>
            </a:pPr>
            <a:endParaRPr lang="en-US" sz="2000" smtClean="0"/>
          </a:p>
          <a:p>
            <a:endParaRPr lang="en-US" sz="2000" smtClean="0"/>
          </a:p>
          <a:p>
            <a:endParaRPr lang="en-US" sz="2000" smtClean="0"/>
          </a:p>
        </p:txBody>
      </p:sp>
      <p:sp>
        <p:nvSpPr>
          <p:cNvPr id="55302" name="Rectangle 10"/>
          <p:cNvSpPr>
            <a:spLocks noGrp="1" noChangeArrowheads="1"/>
          </p:cNvSpPr>
          <p:nvPr>
            <p:ph type="body" sz="half" idx="2"/>
          </p:nvPr>
        </p:nvSpPr>
        <p:spPr>
          <a:xfrm>
            <a:off x="4481513" y="1438275"/>
            <a:ext cx="3810000" cy="4648200"/>
          </a:xfrm>
        </p:spPr>
        <p:txBody>
          <a:bodyPr/>
          <a:lstStyle/>
          <a:p>
            <a:pPr>
              <a:buFont typeface="ZapfDingbats" pitchFamily="82" charset="2"/>
              <a:buNone/>
            </a:pPr>
            <a:r>
              <a:rPr lang="en-US" sz="2000" u="sng" smtClean="0">
                <a:solidFill>
                  <a:srgbClr val="FF0000"/>
                </a:solidFill>
              </a:rPr>
              <a:t>Persistent  HTTP</a:t>
            </a:r>
            <a:endParaRPr lang="en-US" sz="2000" smtClean="0"/>
          </a:p>
          <a:p>
            <a:r>
              <a:rPr lang="en-US" sz="2000" smtClean="0"/>
              <a:t>server leaves connection open after sending response</a:t>
            </a:r>
          </a:p>
          <a:p>
            <a:r>
              <a:rPr lang="en-US" sz="2000" smtClean="0"/>
              <a:t>subsequent HTTP messages  between same client/server sent over open connection</a:t>
            </a:r>
          </a:p>
          <a:p>
            <a:r>
              <a:rPr lang="en-US" sz="2000" smtClean="0"/>
              <a:t>client sends requests as soon as it encounters a referenced object</a:t>
            </a:r>
          </a:p>
          <a:p>
            <a:r>
              <a:rPr lang="en-US" sz="2000" smtClean="0"/>
              <a:t>as little as one RTT for all the referenced objects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3</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smtClean="0"/>
              <a:t>2.1 Principles of network applications</a:t>
            </a:r>
          </a:p>
          <a:p>
            <a:r>
              <a:rPr lang="en-US" sz="2400" smtClean="0"/>
              <a:t>2.2 Web and HTTP</a:t>
            </a:r>
          </a:p>
          <a:p>
            <a:r>
              <a:rPr lang="en-US" sz="2400" smtClean="0"/>
              <a:t>2.3 FTP </a:t>
            </a:r>
            <a:endParaRPr lang="en-US" sz="2400" smtClean="0">
              <a:solidFill>
                <a:srgbClr val="FF0000"/>
              </a:solidFill>
            </a:endParaRPr>
          </a:p>
          <a:p>
            <a:r>
              <a:rPr lang="en-US" sz="2400" smtClean="0"/>
              <a:t>2.4 Electronic Mail</a:t>
            </a:r>
          </a:p>
          <a:p>
            <a:pPr lvl="1"/>
            <a:r>
              <a:rPr lang="en-US" sz="2000" smtClean="0"/>
              <a:t>SMTP, POP3, IMAP</a:t>
            </a:r>
          </a:p>
          <a:p>
            <a:r>
              <a:rPr lang="en-US" sz="2400" smtClean="0"/>
              <a:t>2.5 DNS</a:t>
            </a:r>
          </a:p>
          <a:p>
            <a:endParaRPr lang="en-US" sz="240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6323" name="Slide Number Placeholder 5"/>
          <p:cNvSpPr>
            <a:spLocks noGrp="1"/>
          </p:cNvSpPr>
          <p:nvPr>
            <p:ph type="sldNum" sz="quarter" idx="12"/>
          </p:nvPr>
        </p:nvSpPr>
        <p:spPr>
          <a:noFill/>
        </p:spPr>
        <p:txBody>
          <a:bodyPr/>
          <a:lstStyle/>
          <a:p>
            <a:fld id="{BAFF6FC4-8E70-4E49-AB2B-202F82FF7DFE}" type="slidenum">
              <a:rPr lang="en-US"/>
              <a:pPr/>
              <a:t>30</a:t>
            </a:fld>
            <a:endParaRPr lang="en-US"/>
          </a:p>
        </p:txBody>
      </p:sp>
      <p:sp>
        <p:nvSpPr>
          <p:cNvPr id="56324" name="Rectangle 2"/>
          <p:cNvSpPr>
            <a:spLocks noGrp="1" noChangeArrowheads="1"/>
          </p:cNvSpPr>
          <p:nvPr>
            <p:ph type="title"/>
          </p:nvPr>
        </p:nvSpPr>
        <p:spPr/>
        <p:txBody>
          <a:bodyPr/>
          <a:lstStyle/>
          <a:p>
            <a:r>
              <a:rPr lang="en-US" sz="3600" smtClean="0"/>
              <a:t>HTTP request message</a:t>
            </a:r>
            <a:endParaRPr lang="en-US" smtClean="0"/>
          </a:p>
        </p:txBody>
      </p:sp>
      <p:sp>
        <p:nvSpPr>
          <p:cNvPr id="56325" name="Rectangle 3"/>
          <p:cNvSpPr>
            <a:spLocks noGrp="1" noChangeArrowheads="1"/>
          </p:cNvSpPr>
          <p:nvPr>
            <p:ph type="body" idx="1"/>
          </p:nvPr>
        </p:nvSpPr>
        <p:spPr/>
        <p:txBody>
          <a:bodyPr/>
          <a:lstStyle/>
          <a:p>
            <a:r>
              <a:rPr lang="en-US" sz="2400" smtClean="0"/>
              <a:t>two types of HTTP messages: </a:t>
            </a:r>
            <a:r>
              <a:rPr lang="en-US" sz="2400" i="1" smtClean="0">
                <a:solidFill>
                  <a:srgbClr val="FF0000"/>
                </a:solidFill>
              </a:rPr>
              <a:t>request</a:t>
            </a:r>
            <a:r>
              <a:rPr lang="en-US" sz="2400" smtClean="0">
                <a:solidFill>
                  <a:srgbClr val="FF0000"/>
                </a:solidFill>
              </a:rPr>
              <a:t>, </a:t>
            </a:r>
            <a:r>
              <a:rPr lang="en-US" sz="2400" i="1" smtClean="0">
                <a:solidFill>
                  <a:srgbClr val="FF0000"/>
                </a:solidFill>
              </a:rPr>
              <a:t>response</a:t>
            </a:r>
            <a:endParaRPr lang="en-US" sz="2400" i="1" smtClean="0">
              <a:solidFill>
                <a:schemeClr val="accent2"/>
              </a:solidFill>
            </a:endParaRPr>
          </a:p>
          <a:p>
            <a:r>
              <a:rPr lang="en-US" sz="2400" smtClean="0">
                <a:solidFill>
                  <a:srgbClr val="FF0000"/>
                </a:solidFill>
              </a:rPr>
              <a:t>HTTP request message:</a:t>
            </a:r>
            <a:endParaRPr lang="en-US" sz="2400" smtClean="0"/>
          </a:p>
          <a:p>
            <a:pPr lvl="1"/>
            <a:r>
              <a:rPr lang="en-US" sz="2000" smtClean="0"/>
              <a:t>ASCII (human-readable format)</a:t>
            </a:r>
            <a:endParaRPr lang="en-US" smtClean="0">
              <a:solidFill>
                <a:schemeClr val="accent2"/>
              </a:solidFill>
            </a:endParaRPr>
          </a:p>
        </p:txBody>
      </p:sp>
      <p:sp>
        <p:nvSpPr>
          <p:cNvPr id="56326" name="Text Box 4"/>
          <p:cNvSpPr txBox="1">
            <a:spLocks noChangeArrowheads="1"/>
          </p:cNvSpPr>
          <p:nvPr/>
        </p:nvSpPr>
        <p:spPr bwMode="auto">
          <a:xfrm>
            <a:off x="2924175" y="3444875"/>
            <a:ext cx="4908550" cy="2346325"/>
          </a:xfrm>
          <a:prstGeom prst="rect">
            <a:avLst/>
          </a:prstGeom>
          <a:noFill/>
          <a:ln w="9525">
            <a:noFill/>
            <a:miter lim="800000"/>
            <a:headEnd/>
            <a:tailEnd/>
          </a:ln>
        </p:spPr>
        <p:txBody>
          <a:bodyPr wrap="none">
            <a:spAutoFit/>
          </a:bodyPr>
          <a:lstStyle/>
          <a:p>
            <a:pPr>
              <a:spcBef>
                <a:spcPct val="0"/>
              </a:spcBef>
              <a:buClrTx/>
              <a:buSzTx/>
              <a:buFontTx/>
              <a:buNone/>
            </a:pPr>
            <a:r>
              <a:rPr lang="en-US" sz="2000" b="1">
                <a:latin typeface="Courier New" pitchFamily="49" charset="0"/>
              </a:rPr>
              <a:t>GET /somedir/page.html HTTP/1.1</a:t>
            </a:r>
          </a:p>
          <a:p>
            <a:pPr>
              <a:spcBef>
                <a:spcPct val="0"/>
              </a:spcBef>
              <a:buClrTx/>
              <a:buSzTx/>
              <a:buFontTx/>
              <a:buNone/>
            </a:pPr>
            <a:r>
              <a:rPr lang="en-US" sz="2000" b="1">
                <a:latin typeface="Courier New" pitchFamily="49" charset="0"/>
              </a:rPr>
              <a:t>Host: www.someschool.edu </a:t>
            </a:r>
          </a:p>
          <a:p>
            <a:pPr>
              <a:spcBef>
                <a:spcPct val="0"/>
              </a:spcBef>
              <a:buClrTx/>
              <a:buSzTx/>
              <a:buFontTx/>
              <a:buNone/>
            </a:pPr>
            <a:r>
              <a:rPr lang="en-US" sz="2000" b="1">
                <a:latin typeface="Courier New" pitchFamily="49" charset="0"/>
              </a:rPr>
              <a:t>User-agent: Mozilla/4.0</a:t>
            </a:r>
          </a:p>
          <a:p>
            <a:pPr>
              <a:spcBef>
                <a:spcPct val="0"/>
              </a:spcBef>
              <a:buClrTx/>
              <a:buSzTx/>
              <a:buFontTx/>
              <a:buNone/>
            </a:pPr>
            <a:r>
              <a:rPr lang="en-US" sz="2000" b="1">
                <a:latin typeface="Courier New" pitchFamily="49" charset="0"/>
              </a:rPr>
              <a:t>Connection: close </a:t>
            </a:r>
          </a:p>
          <a:p>
            <a:pPr>
              <a:spcBef>
                <a:spcPct val="0"/>
              </a:spcBef>
              <a:buClrTx/>
              <a:buSzTx/>
              <a:buFontTx/>
              <a:buNone/>
            </a:pPr>
            <a:r>
              <a:rPr lang="en-US" sz="2000" b="1">
                <a:latin typeface="Courier New" pitchFamily="49" charset="0"/>
              </a:rPr>
              <a:t>Accept-language:fr </a:t>
            </a:r>
          </a:p>
          <a:p>
            <a:pPr>
              <a:spcBef>
                <a:spcPct val="0"/>
              </a:spcBef>
              <a:buClrTx/>
              <a:buSzTx/>
              <a:buFontTx/>
              <a:buNone/>
            </a:pPr>
            <a:endParaRPr lang="en-US">
              <a:latin typeface="Times New Roman" pitchFamily="18" charset="0"/>
            </a:endParaRPr>
          </a:p>
          <a:p>
            <a:pPr>
              <a:spcBef>
                <a:spcPct val="0"/>
              </a:spcBef>
              <a:buClrTx/>
              <a:buSzTx/>
              <a:buFontTx/>
              <a:buNone/>
            </a:pPr>
            <a:r>
              <a:rPr lang="en-US" sz="2000">
                <a:latin typeface="Arial" charset="0"/>
              </a:rPr>
              <a:t>(extra carriage return, line feed)</a:t>
            </a:r>
            <a:r>
              <a:rPr lang="en-US">
                <a:latin typeface="Times New Roman" pitchFamily="18" charset="0"/>
              </a:rPr>
              <a:t> </a:t>
            </a:r>
          </a:p>
        </p:txBody>
      </p:sp>
      <p:sp>
        <p:nvSpPr>
          <p:cNvPr id="56327" name="Text Box 5"/>
          <p:cNvSpPr txBox="1">
            <a:spLocks noChangeArrowheads="1"/>
          </p:cNvSpPr>
          <p:nvPr/>
        </p:nvSpPr>
        <p:spPr bwMode="auto">
          <a:xfrm>
            <a:off x="198438" y="3103563"/>
            <a:ext cx="227012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request line</a:t>
            </a:r>
          </a:p>
          <a:p>
            <a:pPr algn="ctr">
              <a:spcBef>
                <a:spcPct val="0"/>
              </a:spcBef>
              <a:buClrTx/>
              <a:buSzTx/>
              <a:buFontTx/>
              <a:buNone/>
            </a:pPr>
            <a:r>
              <a:rPr lang="en-US" sz="2000">
                <a:solidFill>
                  <a:schemeClr val="accent2"/>
                </a:solidFill>
              </a:rPr>
              <a:t>(GET, POST, </a:t>
            </a:r>
          </a:p>
          <a:p>
            <a:pPr algn="ctr">
              <a:spcBef>
                <a:spcPct val="0"/>
              </a:spcBef>
              <a:buClrTx/>
              <a:buSzTx/>
              <a:buFontTx/>
              <a:buNone/>
            </a:pPr>
            <a:r>
              <a:rPr lang="en-US" sz="2000">
                <a:solidFill>
                  <a:schemeClr val="accent2"/>
                </a:solidFill>
              </a:rPr>
              <a:t>HEAD commands)</a:t>
            </a:r>
            <a:endParaRPr lang="en-US">
              <a:latin typeface="Times New Roman" pitchFamily="18" charset="0"/>
            </a:endParaRPr>
          </a:p>
        </p:txBody>
      </p:sp>
      <p:sp>
        <p:nvSpPr>
          <p:cNvPr id="56328" name="Line 6"/>
          <p:cNvSpPr>
            <a:spLocks noChangeShapeType="1"/>
          </p:cNvSpPr>
          <p:nvPr/>
        </p:nvSpPr>
        <p:spPr bwMode="auto">
          <a:xfrm>
            <a:off x="2038350" y="3314700"/>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56329" name="Freeform 7"/>
          <p:cNvSpPr>
            <a:spLocks/>
          </p:cNvSpPr>
          <p:nvPr/>
        </p:nvSpPr>
        <p:spPr bwMode="auto">
          <a:xfrm>
            <a:off x="2943225" y="3752850"/>
            <a:ext cx="227013" cy="1311275"/>
          </a:xfrm>
          <a:custGeom>
            <a:avLst/>
            <a:gdLst>
              <a:gd name="T0" fmla="*/ 122 w 150"/>
              <a:gd name="T1" fmla="*/ 6 h 924"/>
              <a:gd name="T2" fmla="*/ 0 w 150"/>
              <a:gd name="T3" fmla="*/ 0 h 924"/>
              <a:gd name="T4" fmla="*/ 0 w 150"/>
              <a:gd name="T5" fmla="*/ 924 h 924"/>
              <a:gd name="T6" fmla="*/ 150 w 150"/>
              <a:gd name="T7" fmla="*/ 918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p:spPr>
        <p:txBody>
          <a:bodyPr wrap="none" anchor="ctr"/>
          <a:lstStyle/>
          <a:p>
            <a:endParaRPr lang="en-US"/>
          </a:p>
        </p:txBody>
      </p:sp>
      <p:sp>
        <p:nvSpPr>
          <p:cNvPr id="56330" name="Text Box 8"/>
          <p:cNvSpPr txBox="1">
            <a:spLocks noChangeArrowheads="1"/>
          </p:cNvSpPr>
          <p:nvPr/>
        </p:nvSpPr>
        <p:spPr bwMode="auto">
          <a:xfrm>
            <a:off x="1938338" y="4256088"/>
            <a:ext cx="1011237"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56331" name="Line 10"/>
          <p:cNvSpPr>
            <a:spLocks noChangeShapeType="1"/>
          </p:cNvSpPr>
          <p:nvPr/>
        </p:nvSpPr>
        <p:spPr bwMode="auto">
          <a:xfrm flipV="1">
            <a:off x="2162175" y="5324475"/>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56332" name="Text Box 11"/>
          <p:cNvSpPr txBox="1">
            <a:spLocks noChangeArrowheads="1"/>
          </p:cNvSpPr>
          <p:nvPr/>
        </p:nvSpPr>
        <p:spPr bwMode="auto">
          <a:xfrm>
            <a:off x="449263" y="5208588"/>
            <a:ext cx="2178050" cy="13112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Carriage return, </a:t>
            </a:r>
          </a:p>
          <a:p>
            <a:pPr algn="ctr">
              <a:spcBef>
                <a:spcPct val="0"/>
              </a:spcBef>
              <a:buClrTx/>
              <a:buSzTx/>
              <a:buFontTx/>
              <a:buNone/>
            </a:pPr>
            <a:r>
              <a:rPr lang="en-US" sz="2000">
                <a:solidFill>
                  <a:schemeClr val="accent2"/>
                </a:solidFill>
              </a:rPr>
              <a:t>line feed </a:t>
            </a:r>
          </a:p>
          <a:p>
            <a:pPr algn="ctr">
              <a:spcBef>
                <a:spcPct val="0"/>
              </a:spcBef>
              <a:buClrTx/>
              <a:buSzTx/>
              <a:buFontTx/>
              <a:buNone/>
            </a:pPr>
            <a:r>
              <a:rPr lang="en-US" sz="2000">
                <a:solidFill>
                  <a:schemeClr val="accent2"/>
                </a:solidFill>
              </a:rPr>
              <a:t>indicates end </a:t>
            </a:r>
          </a:p>
          <a:p>
            <a:pPr algn="ctr">
              <a:spcBef>
                <a:spcPct val="0"/>
              </a:spcBef>
              <a:buClrTx/>
              <a:buSzTx/>
              <a:buFontTx/>
              <a:buNone/>
            </a:pPr>
            <a:r>
              <a:rPr lang="en-US" sz="2000">
                <a:solidFill>
                  <a:schemeClr val="accent2"/>
                </a:solidFill>
              </a:rPr>
              <a:t>of message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7347" name="Slide Number Placeholder 4"/>
          <p:cNvSpPr>
            <a:spLocks noGrp="1"/>
          </p:cNvSpPr>
          <p:nvPr>
            <p:ph type="sldNum" sz="quarter" idx="12"/>
          </p:nvPr>
        </p:nvSpPr>
        <p:spPr>
          <a:noFill/>
        </p:spPr>
        <p:txBody>
          <a:bodyPr/>
          <a:lstStyle/>
          <a:p>
            <a:fld id="{0B4127B2-4F57-431A-B7D6-86A755AF109E}" type="slidenum">
              <a:rPr lang="en-US"/>
              <a:pPr/>
              <a:t>31</a:t>
            </a:fld>
            <a:endParaRPr lang="en-US"/>
          </a:p>
        </p:txBody>
      </p:sp>
      <p:sp>
        <p:nvSpPr>
          <p:cNvPr id="57348" name="Rectangle 2"/>
          <p:cNvSpPr>
            <a:spLocks noGrp="1" noChangeArrowheads="1"/>
          </p:cNvSpPr>
          <p:nvPr>
            <p:ph type="title"/>
          </p:nvPr>
        </p:nvSpPr>
        <p:spPr/>
        <p:txBody>
          <a:bodyPr/>
          <a:lstStyle/>
          <a:p>
            <a:r>
              <a:rPr lang="en-US" sz="3200" smtClean="0"/>
              <a:t>HTTP request message: general format</a:t>
            </a:r>
            <a:endParaRPr lang="en-US" smtClean="0"/>
          </a:p>
        </p:txBody>
      </p:sp>
      <p:pic>
        <p:nvPicPr>
          <p:cNvPr id="57349" name="Picture 3" descr="HTTPrequest"/>
          <p:cNvPicPr>
            <a:picLocks noChangeAspect="1" noChangeArrowheads="1"/>
          </p:cNvPicPr>
          <p:nvPr/>
        </p:nvPicPr>
        <p:blipFill>
          <a:blip r:embed="rId2" cstate="print"/>
          <a:srcRect/>
          <a:stretch>
            <a:fillRect/>
          </a:stretch>
        </p:blipFill>
        <p:spPr bwMode="auto">
          <a:xfrm>
            <a:off x="1120775" y="1649413"/>
            <a:ext cx="7512050" cy="377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8371" name="Slide Number Placeholder 6"/>
          <p:cNvSpPr>
            <a:spLocks noGrp="1"/>
          </p:cNvSpPr>
          <p:nvPr>
            <p:ph type="sldNum" sz="quarter" idx="12"/>
          </p:nvPr>
        </p:nvSpPr>
        <p:spPr>
          <a:noFill/>
        </p:spPr>
        <p:txBody>
          <a:bodyPr/>
          <a:lstStyle/>
          <a:p>
            <a:fld id="{F3987903-89AD-4366-BD3E-86CD74BBC63A}" type="slidenum">
              <a:rPr lang="en-US"/>
              <a:pPr/>
              <a:t>32</a:t>
            </a:fld>
            <a:endParaRPr lang="en-US"/>
          </a:p>
        </p:txBody>
      </p:sp>
      <p:sp>
        <p:nvSpPr>
          <p:cNvPr id="58372" name="Rectangle 2"/>
          <p:cNvSpPr>
            <a:spLocks noGrp="1" noChangeArrowheads="1"/>
          </p:cNvSpPr>
          <p:nvPr>
            <p:ph type="title"/>
          </p:nvPr>
        </p:nvSpPr>
        <p:spPr/>
        <p:txBody>
          <a:bodyPr/>
          <a:lstStyle/>
          <a:p>
            <a:r>
              <a:rPr lang="en-US" smtClean="0"/>
              <a:t>Uploading form input</a:t>
            </a:r>
          </a:p>
        </p:txBody>
      </p:sp>
      <p:sp>
        <p:nvSpPr>
          <p:cNvPr id="58373" name="Rectangle 3"/>
          <p:cNvSpPr>
            <a:spLocks noGrp="1" noChangeArrowheads="1"/>
          </p:cNvSpPr>
          <p:nvPr>
            <p:ph type="body" sz="half" idx="1"/>
          </p:nvPr>
        </p:nvSpPr>
        <p:spPr/>
        <p:txBody>
          <a:bodyPr/>
          <a:lstStyle/>
          <a:p>
            <a:pPr>
              <a:buFont typeface="ZapfDingbats" pitchFamily="82" charset="2"/>
              <a:buNone/>
            </a:pPr>
            <a:r>
              <a:rPr lang="en-US" sz="2400" u="sng" smtClean="0">
                <a:solidFill>
                  <a:srgbClr val="FF0000"/>
                </a:solidFill>
              </a:rPr>
              <a:t>Post method:</a:t>
            </a:r>
            <a:endParaRPr lang="en-US" sz="2400" smtClean="0"/>
          </a:p>
          <a:p>
            <a:r>
              <a:rPr lang="en-US" sz="2400" smtClean="0"/>
              <a:t>Web page often includes form input</a:t>
            </a:r>
          </a:p>
          <a:p>
            <a:r>
              <a:rPr lang="en-US" sz="2400" smtClean="0"/>
              <a:t>Input is uploaded to server in entity body</a:t>
            </a:r>
          </a:p>
        </p:txBody>
      </p:sp>
      <p:sp>
        <p:nvSpPr>
          <p:cNvPr id="58374" name="Rectangle 4"/>
          <p:cNvSpPr>
            <a:spLocks noGrp="1" noChangeArrowheads="1"/>
          </p:cNvSpPr>
          <p:nvPr>
            <p:ph type="body" sz="half" idx="2"/>
          </p:nvPr>
        </p:nvSpPr>
        <p:spPr>
          <a:xfrm>
            <a:off x="4495800" y="2393950"/>
            <a:ext cx="3810000" cy="2206625"/>
          </a:xfrm>
        </p:spPr>
        <p:txBody>
          <a:bodyPr/>
          <a:lstStyle/>
          <a:p>
            <a:pPr>
              <a:buFont typeface="ZapfDingbats" pitchFamily="82" charset="2"/>
              <a:buNone/>
            </a:pPr>
            <a:r>
              <a:rPr lang="en-US" sz="2400" u="sng" smtClean="0">
                <a:solidFill>
                  <a:srgbClr val="FF0000"/>
                </a:solidFill>
              </a:rPr>
              <a:t>URL method:</a:t>
            </a:r>
          </a:p>
          <a:p>
            <a:r>
              <a:rPr lang="en-US" sz="2400" smtClean="0"/>
              <a:t>Uses GET method</a:t>
            </a:r>
          </a:p>
          <a:p>
            <a:r>
              <a:rPr lang="en-US" sz="2400" smtClean="0"/>
              <a:t>Input is uploaded in URL field of request line:</a:t>
            </a:r>
          </a:p>
          <a:p>
            <a:pPr>
              <a:buFont typeface="ZapfDingbats" pitchFamily="82" charset="2"/>
              <a:buNone/>
            </a:pPr>
            <a:endParaRPr lang="en-US" sz="2400" smtClean="0"/>
          </a:p>
        </p:txBody>
      </p:sp>
      <p:sp>
        <p:nvSpPr>
          <p:cNvPr id="58375" name="Text Box 5"/>
          <p:cNvSpPr txBox="1">
            <a:spLocks noChangeArrowheads="1"/>
          </p:cNvSpPr>
          <p:nvPr/>
        </p:nvSpPr>
        <p:spPr bwMode="auto">
          <a:xfrm>
            <a:off x="2033588" y="4822825"/>
            <a:ext cx="6889750" cy="396875"/>
          </a:xfrm>
          <a:prstGeom prst="rect">
            <a:avLst/>
          </a:prstGeom>
          <a:noFill/>
          <a:ln w="9525">
            <a:noFill/>
            <a:miter lim="800000"/>
            <a:headEnd/>
            <a:tailEnd/>
          </a:ln>
        </p:spPr>
        <p:txBody>
          <a:bodyPr wrap="none">
            <a:spAutoFit/>
          </a:bodyPr>
          <a:lstStyle/>
          <a:p>
            <a:pPr>
              <a:spcBef>
                <a:spcPct val="0"/>
              </a:spcBef>
              <a:buClrTx/>
              <a:buSzTx/>
              <a:buFontTx/>
              <a:buNone/>
            </a:pPr>
            <a:r>
              <a:rPr lang="en-US" sz="2000">
                <a:latin typeface="Courier New" pitchFamily="49" charset="0"/>
              </a:rPr>
              <a:t>www.somesite.com/animalsearch?monkeys&amp;banana</a:t>
            </a:r>
            <a:endParaRPr lang="en-US" sz="1600">
              <a:latin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59395" name="Slide Number Placeholder 6"/>
          <p:cNvSpPr>
            <a:spLocks noGrp="1"/>
          </p:cNvSpPr>
          <p:nvPr>
            <p:ph type="sldNum" sz="quarter" idx="12"/>
          </p:nvPr>
        </p:nvSpPr>
        <p:spPr>
          <a:noFill/>
        </p:spPr>
        <p:txBody>
          <a:bodyPr/>
          <a:lstStyle/>
          <a:p>
            <a:fld id="{BB84381D-E8EF-4C86-9632-437A3249FFAE}" type="slidenum">
              <a:rPr lang="en-US"/>
              <a:pPr/>
              <a:t>33</a:t>
            </a:fld>
            <a:endParaRPr lang="en-US"/>
          </a:p>
        </p:txBody>
      </p:sp>
      <p:sp>
        <p:nvSpPr>
          <p:cNvPr id="59396" name="Rectangle 2"/>
          <p:cNvSpPr>
            <a:spLocks noGrp="1" noChangeArrowheads="1"/>
          </p:cNvSpPr>
          <p:nvPr>
            <p:ph type="title"/>
          </p:nvPr>
        </p:nvSpPr>
        <p:spPr/>
        <p:txBody>
          <a:bodyPr/>
          <a:lstStyle/>
          <a:p>
            <a:r>
              <a:rPr lang="en-US" smtClean="0"/>
              <a:t>Method types</a:t>
            </a:r>
          </a:p>
        </p:txBody>
      </p:sp>
      <p:sp>
        <p:nvSpPr>
          <p:cNvPr id="59397" name="Rectangle 3"/>
          <p:cNvSpPr>
            <a:spLocks noGrp="1" noChangeArrowheads="1"/>
          </p:cNvSpPr>
          <p:nvPr>
            <p:ph type="body" sz="half" idx="1"/>
          </p:nvPr>
        </p:nvSpPr>
        <p:spPr/>
        <p:txBody>
          <a:bodyPr/>
          <a:lstStyle/>
          <a:p>
            <a:pPr>
              <a:buFont typeface="ZapfDingbats" pitchFamily="82" charset="2"/>
              <a:buNone/>
            </a:pPr>
            <a:r>
              <a:rPr lang="en-US" sz="2400" u="sng" smtClean="0">
                <a:solidFill>
                  <a:srgbClr val="FF0000"/>
                </a:solidFill>
              </a:rPr>
              <a:t>HTTP/1.0</a:t>
            </a:r>
            <a:endParaRPr lang="en-US" sz="2400" smtClean="0"/>
          </a:p>
          <a:p>
            <a:r>
              <a:rPr lang="en-US" sz="2400" smtClean="0"/>
              <a:t>GET</a:t>
            </a:r>
          </a:p>
          <a:p>
            <a:r>
              <a:rPr lang="en-US" sz="2400" smtClean="0"/>
              <a:t>POST</a:t>
            </a:r>
          </a:p>
          <a:p>
            <a:r>
              <a:rPr lang="en-US" sz="2400" smtClean="0"/>
              <a:t>HEAD</a:t>
            </a:r>
          </a:p>
          <a:p>
            <a:pPr lvl="1"/>
            <a:r>
              <a:rPr lang="en-US" sz="2000" smtClean="0"/>
              <a:t>asks server to leave requested object out of response</a:t>
            </a:r>
          </a:p>
        </p:txBody>
      </p:sp>
      <p:sp>
        <p:nvSpPr>
          <p:cNvPr id="59398" name="Rectangle 4"/>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HTTP/1.1</a:t>
            </a:r>
            <a:endParaRPr lang="en-US" sz="2400" smtClean="0"/>
          </a:p>
          <a:p>
            <a:r>
              <a:rPr lang="en-US" sz="2400" smtClean="0"/>
              <a:t>GET, POST, HEAD</a:t>
            </a:r>
          </a:p>
          <a:p>
            <a:r>
              <a:rPr lang="en-US" sz="2400" smtClean="0"/>
              <a:t>PUT</a:t>
            </a:r>
          </a:p>
          <a:p>
            <a:pPr lvl="1"/>
            <a:r>
              <a:rPr lang="en-US" sz="2000" smtClean="0"/>
              <a:t>uploads file in entity body to path specified in URL field</a:t>
            </a:r>
          </a:p>
          <a:p>
            <a:r>
              <a:rPr lang="en-US" sz="2400" smtClean="0"/>
              <a:t>DELETE</a:t>
            </a:r>
          </a:p>
          <a:p>
            <a:pPr lvl="1"/>
            <a:r>
              <a:rPr lang="en-US" sz="2000" smtClean="0"/>
              <a:t>deletes file specified in the URL field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0419" name="Slide Number Placeholder 5"/>
          <p:cNvSpPr>
            <a:spLocks noGrp="1"/>
          </p:cNvSpPr>
          <p:nvPr>
            <p:ph type="sldNum" sz="quarter" idx="12"/>
          </p:nvPr>
        </p:nvSpPr>
        <p:spPr>
          <a:noFill/>
        </p:spPr>
        <p:txBody>
          <a:bodyPr/>
          <a:lstStyle/>
          <a:p>
            <a:fld id="{E135CDF8-C7EE-4179-AEDA-35CAB501A228}" type="slidenum">
              <a:rPr lang="en-US"/>
              <a:pPr/>
              <a:t>34</a:t>
            </a:fld>
            <a:endParaRPr lang="en-US"/>
          </a:p>
        </p:txBody>
      </p:sp>
      <p:sp>
        <p:nvSpPr>
          <p:cNvPr id="60420" name="Rectangle 2"/>
          <p:cNvSpPr>
            <a:spLocks noGrp="1" noChangeArrowheads="1"/>
          </p:cNvSpPr>
          <p:nvPr>
            <p:ph type="title"/>
          </p:nvPr>
        </p:nvSpPr>
        <p:spPr/>
        <p:txBody>
          <a:bodyPr/>
          <a:lstStyle/>
          <a:p>
            <a:r>
              <a:rPr lang="en-US" sz="3600" smtClean="0"/>
              <a:t>HTTP response message</a:t>
            </a:r>
            <a:endParaRPr lang="en-US" smtClean="0"/>
          </a:p>
        </p:txBody>
      </p:sp>
      <p:sp>
        <p:nvSpPr>
          <p:cNvPr id="60421" name="Text Box 4"/>
          <p:cNvSpPr txBox="1">
            <a:spLocks noChangeArrowheads="1"/>
          </p:cNvSpPr>
          <p:nvPr/>
        </p:nvSpPr>
        <p:spPr bwMode="auto">
          <a:xfrm>
            <a:off x="3181350" y="1987550"/>
            <a:ext cx="5822950" cy="2835275"/>
          </a:xfrm>
          <a:prstGeom prst="rect">
            <a:avLst/>
          </a:prstGeom>
          <a:noFill/>
          <a:ln w="9525">
            <a:noFill/>
            <a:miter lim="800000"/>
            <a:headEnd/>
            <a:tailEnd/>
          </a:ln>
        </p:spPr>
        <p:txBody>
          <a:bodyPr wrap="none">
            <a:spAutoFit/>
          </a:bodyPr>
          <a:lstStyle/>
          <a:p>
            <a:pPr>
              <a:spcBef>
                <a:spcPct val="0"/>
              </a:spcBef>
              <a:buClrTx/>
              <a:buSzTx/>
              <a:buFontTx/>
              <a:buNone/>
            </a:pPr>
            <a:r>
              <a:rPr lang="en-US" sz="2000" b="1">
                <a:latin typeface="Courier New" pitchFamily="49" charset="0"/>
              </a:rPr>
              <a:t>HTTP/1.1 200 OK </a:t>
            </a:r>
          </a:p>
          <a:p>
            <a:pPr>
              <a:spcBef>
                <a:spcPct val="0"/>
              </a:spcBef>
              <a:buClrTx/>
              <a:buSzTx/>
              <a:buFontTx/>
              <a:buNone/>
            </a:pPr>
            <a:r>
              <a:rPr lang="en-US" sz="2000" b="1">
                <a:latin typeface="Courier New" pitchFamily="49" charset="0"/>
              </a:rPr>
              <a:t>Connection close</a:t>
            </a:r>
          </a:p>
          <a:p>
            <a:pPr>
              <a:spcBef>
                <a:spcPct val="0"/>
              </a:spcBef>
              <a:buClrTx/>
              <a:buSzTx/>
              <a:buFontTx/>
              <a:buNone/>
            </a:pPr>
            <a:r>
              <a:rPr lang="en-US" sz="2000" b="1">
                <a:latin typeface="Courier New" pitchFamily="49" charset="0"/>
              </a:rPr>
              <a:t>Date: Thu, 06 Aug 1998 12:00:15 GMT </a:t>
            </a:r>
          </a:p>
          <a:p>
            <a:pPr>
              <a:spcBef>
                <a:spcPct val="0"/>
              </a:spcBef>
              <a:buClrTx/>
              <a:buSzTx/>
              <a:buFontTx/>
              <a:buNone/>
            </a:pPr>
            <a:r>
              <a:rPr lang="en-US" sz="2000" b="1">
                <a:latin typeface="Courier New" pitchFamily="49" charset="0"/>
              </a:rPr>
              <a:t>Server: Apache/1.3.0 (Unix) </a:t>
            </a:r>
          </a:p>
          <a:p>
            <a:pPr>
              <a:spcBef>
                <a:spcPct val="0"/>
              </a:spcBef>
              <a:buClrTx/>
              <a:buSzTx/>
              <a:buFontTx/>
              <a:buNone/>
            </a:pPr>
            <a:r>
              <a:rPr lang="en-US" sz="2000" b="1">
                <a:latin typeface="Courier New" pitchFamily="49" charset="0"/>
              </a:rPr>
              <a:t>Last-Modified: Mon, 22 Jun 1998 …... </a:t>
            </a:r>
          </a:p>
          <a:p>
            <a:pPr>
              <a:spcBef>
                <a:spcPct val="0"/>
              </a:spcBef>
              <a:buClrTx/>
              <a:buSzTx/>
              <a:buFontTx/>
              <a:buNone/>
            </a:pPr>
            <a:r>
              <a:rPr lang="en-US" sz="2000" b="1">
                <a:latin typeface="Courier New" pitchFamily="49" charset="0"/>
              </a:rPr>
              <a:t>Content-Length: 6821 </a:t>
            </a:r>
          </a:p>
          <a:p>
            <a:pPr>
              <a:spcBef>
                <a:spcPct val="0"/>
              </a:spcBef>
              <a:buClrTx/>
              <a:buSzTx/>
              <a:buFontTx/>
              <a:buNone/>
            </a:pPr>
            <a:r>
              <a:rPr lang="en-US" sz="2000" b="1">
                <a:latin typeface="Courier New" pitchFamily="49" charset="0"/>
              </a:rPr>
              <a:t>Content-Type: text/html</a:t>
            </a:r>
          </a:p>
          <a:p>
            <a:pPr>
              <a:spcBef>
                <a:spcPct val="0"/>
              </a:spcBef>
              <a:buClrTx/>
              <a:buSzTx/>
              <a:buFontTx/>
              <a:buNone/>
            </a:pPr>
            <a:r>
              <a:rPr lang="en-US" sz="2000" b="1">
                <a:latin typeface="Courier New" pitchFamily="49" charset="0"/>
              </a:rPr>
              <a:t> </a:t>
            </a:r>
          </a:p>
          <a:p>
            <a:pPr>
              <a:spcBef>
                <a:spcPct val="0"/>
              </a:spcBef>
              <a:buClrTx/>
              <a:buSzTx/>
              <a:buFontTx/>
              <a:buNone/>
            </a:pPr>
            <a:r>
              <a:rPr lang="en-US" sz="2000" b="1">
                <a:latin typeface="Courier New" pitchFamily="49" charset="0"/>
              </a:rPr>
              <a:t>data data data data data ... </a:t>
            </a:r>
          </a:p>
        </p:txBody>
      </p:sp>
      <p:sp>
        <p:nvSpPr>
          <p:cNvPr id="60422" name="Text Box 5"/>
          <p:cNvSpPr txBox="1">
            <a:spLocks noChangeArrowheads="1"/>
          </p:cNvSpPr>
          <p:nvPr/>
        </p:nvSpPr>
        <p:spPr bwMode="auto">
          <a:xfrm>
            <a:off x="754063" y="1408113"/>
            <a:ext cx="1900237" cy="13112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status line</a:t>
            </a:r>
          </a:p>
          <a:p>
            <a:pPr algn="ctr">
              <a:spcBef>
                <a:spcPct val="0"/>
              </a:spcBef>
              <a:buClrTx/>
              <a:buSzTx/>
              <a:buFontTx/>
              <a:buNone/>
            </a:pPr>
            <a:r>
              <a:rPr lang="en-US" sz="2000">
                <a:solidFill>
                  <a:schemeClr val="accent2"/>
                </a:solidFill>
              </a:rPr>
              <a:t>(protocol</a:t>
            </a:r>
          </a:p>
          <a:p>
            <a:pPr algn="ctr">
              <a:spcBef>
                <a:spcPct val="0"/>
              </a:spcBef>
              <a:buClrTx/>
              <a:buSzTx/>
              <a:buFontTx/>
              <a:buNone/>
            </a:pPr>
            <a:r>
              <a:rPr lang="en-US" sz="2000">
                <a:solidFill>
                  <a:schemeClr val="accent2"/>
                </a:solidFill>
              </a:rPr>
              <a:t>status code</a:t>
            </a:r>
          </a:p>
          <a:p>
            <a:pPr algn="ctr">
              <a:spcBef>
                <a:spcPct val="0"/>
              </a:spcBef>
              <a:buClrTx/>
              <a:buSzTx/>
              <a:buFontTx/>
              <a:buNone/>
            </a:pPr>
            <a:r>
              <a:rPr lang="en-US" sz="2000">
                <a:solidFill>
                  <a:schemeClr val="accent2"/>
                </a:solidFill>
              </a:rPr>
              <a:t>status phrase)</a:t>
            </a:r>
            <a:endParaRPr lang="en-US">
              <a:latin typeface="Times New Roman" pitchFamily="18" charset="0"/>
            </a:endParaRPr>
          </a:p>
        </p:txBody>
      </p:sp>
      <p:sp>
        <p:nvSpPr>
          <p:cNvPr id="60423" name="Line 6"/>
          <p:cNvSpPr>
            <a:spLocks noChangeShapeType="1"/>
          </p:cNvSpPr>
          <p:nvPr/>
        </p:nvSpPr>
        <p:spPr bwMode="auto">
          <a:xfrm>
            <a:off x="2295525" y="1914525"/>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60424" name="Freeform 7"/>
          <p:cNvSpPr>
            <a:spLocks/>
          </p:cNvSpPr>
          <p:nvPr/>
        </p:nvSpPr>
        <p:spPr bwMode="auto">
          <a:xfrm>
            <a:off x="3095625" y="2349500"/>
            <a:ext cx="257175" cy="1858963"/>
          </a:xfrm>
          <a:custGeom>
            <a:avLst/>
            <a:gdLst>
              <a:gd name="T0" fmla="*/ 132 w 162"/>
              <a:gd name="T1" fmla="*/ 9 h 1428"/>
              <a:gd name="T2" fmla="*/ 0 w 162"/>
              <a:gd name="T3" fmla="*/ 0 h 1428"/>
              <a:gd name="T4" fmla="*/ 0 w 162"/>
              <a:gd name="T5" fmla="*/ 1428 h 1428"/>
              <a:gd name="T6" fmla="*/ 162 w 162"/>
              <a:gd name="T7" fmla="*/ 1425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60425" name="Text Box 8"/>
          <p:cNvSpPr txBox="1">
            <a:spLocks noChangeArrowheads="1"/>
          </p:cNvSpPr>
          <p:nvPr/>
        </p:nvSpPr>
        <p:spPr bwMode="auto">
          <a:xfrm>
            <a:off x="2005013" y="3017838"/>
            <a:ext cx="1011237"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rPr>
              <a:t>header</a:t>
            </a:r>
          </a:p>
          <a:p>
            <a:pPr algn="r">
              <a:spcBef>
                <a:spcPct val="0"/>
              </a:spcBef>
              <a:buClrTx/>
              <a:buSzTx/>
              <a:buFontTx/>
              <a:buNone/>
            </a:pPr>
            <a:r>
              <a:rPr lang="en-US" sz="2000">
                <a:solidFill>
                  <a:schemeClr val="accent2"/>
                </a:solidFill>
              </a:rPr>
              <a:t> lines</a:t>
            </a:r>
            <a:endParaRPr lang="en-US">
              <a:latin typeface="Times New Roman" pitchFamily="18" charset="0"/>
            </a:endParaRPr>
          </a:p>
        </p:txBody>
      </p:sp>
      <p:sp>
        <p:nvSpPr>
          <p:cNvPr id="60426" name="Line 9"/>
          <p:cNvSpPr>
            <a:spLocks noChangeShapeType="1"/>
          </p:cNvSpPr>
          <p:nvPr/>
        </p:nvSpPr>
        <p:spPr bwMode="auto">
          <a:xfrm flipV="1">
            <a:off x="2190750" y="4381500"/>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60427" name="Text Box 10"/>
          <p:cNvSpPr txBox="1">
            <a:spLocks noChangeArrowheads="1"/>
          </p:cNvSpPr>
          <p:nvPr/>
        </p:nvSpPr>
        <p:spPr bwMode="auto">
          <a:xfrm>
            <a:off x="838200" y="4360863"/>
            <a:ext cx="140652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data, e.g., </a:t>
            </a:r>
          </a:p>
          <a:p>
            <a:pPr algn="ctr">
              <a:spcBef>
                <a:spcPct val="0"/>
              </a:spcBef>
              <a:buClrTx/>
              <a:buSzTx/>
              <a:buFontTx/>
              <a:buNone/>
            </a:pPr>
            <a:r>
              <a:rPr lang="en-US" sz="2000">
                <a:solidFill>
                  <a:schemeClr val="accent2"/>
                </a:solidFill>
              </a:rPr>
              <a:t>requested</a:t>
            </a:r>
          </a:p>
          <a:p>
            <a:pPr algn="ctr">
              <a:spcBef>
                <a:spcPct val="0"/>
              </a:spcBef>
              <a:buClrTx/>
              <a:buSzTx/>
              <a:buFontTx/>
              <a:buNone/>
            </a:pPr>
            <a:r>
              <a:rPr lang="en-US" sz="2000">
                <a:solidFill>
                  <a:schemeClr val="accent2"/>
                </a:solidFill>
              </a:rPr>
              <a:t>HTML file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1443" name="Slide Number Placeholder 6"/>
          <p:cNvSpPr>
            <a:spLocks noGrp="1"/>
          </p:cNvSpPr>
          <p:nvPr>
            <p:ph type="sldNum" sz="quarter" idx="12"/>
          </p:nvPr>
        </p:nvSpPr>
        <p:spPr>
          <a:noFill/>
        </p:spPr>
        <p:txBody>
          <a:bodyPr/>
          <a:lstStyle/>
          <a:p>
            <a:fld id="{185E34A4-BEC5-415D-ABA1-9F2B821E3E10}" type="slidenum">
              <a:rPr lang="en-US"/>
              <a:pPr/>
              <a:t>35</a:t>
            </a:fld>
            <a:endParaRPr lang="en-US"/>
          </a:p>
        </p:txBody>
      </p:sp>
      <p:sp>
        <p:nvSpPr>
          <p:cNvPr id="61444" name="Rectangle 2"/>
          <p:cNvSpPr>
            <a:spLocks noGrp="1" noChangeArrowheads="1"/>
          </p:cNvSpPr>
          <p:nvPr>
            <p:ph type="title"/>
          </p:nvPr>
        </p:nvSpPr>
        <p:spPr/>
        <p:txBody>
          <a:bodyPr/>
          <a:lstStyle/>
          <a:p>
            <a:r>
              <a:rPr lang="en-US" sz="3600" smtClean="0"/>
              <a:t>HTTP response status codes</a:t>
            </a:r>
            <a:endParaRPr lang="en-US" smtClean="0"/>
          </a:p>
        </p:txBody>
      </p:sp>
      <p:sp>
        <p:nvSpPr>
          <p:cNvPr id="61445" name="Rectangle 3"/>
          <p:cNvSpPr>
            <a:spLocks noGrp="1" noChangeArrowheads="1"/>
          </p:cNvSpPr>
          <p:nvPr>
            <p:ph type="body" sz="half" idx="1"/>
          </p:nvPr>
        </p:nvSpPr>
        <p:spPr>
          <a:xfrm>
            <a:off x="533400" y="2314575"/>
            <a:ext cx="7934325" cy="4648200"/>
          </a:xfrm>
        </p:spPr>
        <p:txBody>
          <a:bodyPr/>
          <a:lstStyle/>
          <a:p>
            <a:pPr>
              <a:buFont typeface="ZapfDingbats" pitchFamily="82" charset="2"/>
              <a:buNone/>
            </a:pPr>
            <a:r>
              <a:rPr lang="en-US" sz="2400" b="1" smtClean="0">
                <a:solidFill>
                  <a:srgbClr val="FF0000"/>
                </a:solidFill>
                <a:latin typeface="Courier New" pitchFamily="49" charset="0"/>
              </a:rPr>
              <a:t>200 OK</a:t>
            </a:r>
            <a:endParaRPr lang="en-US" sz="2400" smtClean="0"/>
          </a:p>
          <a:p>
            <a:pPr lvl="1"/>
            <a:r>
              <a:rPr lang="en-US" sz="2000" smtClean="0"/>
              <a:t>request succeeded, requested object later in this message</a:t>
            </a:r>
          </a:p>
          <a:p>
            <a:pPr>
              <a:buFont typeface="ZapfDingbats" pitchFamily="82" charset="2"/>
              <a:buNone/>
            </a:pPr>
            <a:r>
              <a:rPr lang="en-US" sz="2400" b="1" smtClean="0">
                <a:solidFill>
                  <a:srgbClr val="FF0000"/>
                </a:solidFill>
                <a:latin typeface="Courier New" pitchFamily="49" charset="0"/>
              </a:rPr>
              <a:t>301 Moved Permanently</a:t>
            </a:r>
            <a:endParaRPr lang="en-US" sz="2400" smtClean="0"/>
          </a:p>
          <a:p>
            <a:pPr lvl="1"/>
            <a:r>
              <a:rPr lang="en-US" sz="2000" smtClean="0"/>
              <a:t>requested object moved, new location specified later in this message (Location:)</a:t>
            </a:r>
          </a:p>
          <a:p>
            <a:pPr>
              <a:buFont typeface="ZapfDingbats" pitchFamily="82" charset="2"/>
              <a:buNone/>
            </a:pPr>
            <a:r>
              <a:rPr lang="en-US" sz="2400" b="1" smtClean="0">
                <a:solidFill>
                  <a:srgbClr val="FF0000"/>
                </a:solidFill>
                <a:latin typeface="Courier New" pitchFamily="49" charset="0"/>
              </a:rPr>
              <a:t>400 Bad Request</a:t>
            </a:r>
            <a:endParaRPr lang="en-US" sz="2400" smtClean="0"/>
          </a:p>
          <a:p>
            <a:pPr lvl="1"/>
            <a:r>
              <a:rPr lang="en-US" sz="2000" smtClean="0"/>
              <a:t>request message not understood by server</a:t>
            </a:r>
          </a:p>
          <a:p>
            <a:pPr>
              <a:buFont typeface="ZapfDingbats" pitchFamily="82" charset="2"/>
              <a:buNone/>
            </a:pPr>
            <a:r>
              <a:rPr lang="en-US" sz="2400" b="1" smtClean="0">
                <a:solidFill>
                  <a:srgbClr val="FF0000"/>
                </a:solidFill>
                <a:latin typeface="Courier New" pitchFamily="49" charset="0"/>
              </a:rPr>
              <a:t>404 Not Found</a:t>
            </a:r>
            <a:endParaRPr lang="en-US" sz="2400" smtClean="0"/>
          </a:p>
          <a:p>
            <a:pPr lvl="1"/>
            <a:r>
              <a:rPr lang="en-US" sz="2000" smtClean="0"/>
              <a:t>requested document not found on this server</a:t>
            </a:r>
          </a:p>
          <a:p>
            <a:pPr>
              <a:buFont typeface="ZapfDingbats" pitchFamily="82" charset="2"/>
              <a:buNone/>
            </a:pPr>
            <a:r>
              <a:rPr lang="en-US" sz="2400" b="1" smtClean="0">
                <a:solidFill>
                  <a:srgbClr val="FF0000"/>
                </a:solidFill>
                <a:latin typeface="Courier New" pitchFamily="49" charset="0"/>
              </a:rPr>
              <a:t>505 HTTP Version Not Supported</a:t>
            </a:r>
            <a:endParaRPr lang="en-US" sz="2400" smtClean="0"/>
          </a:p>
        </p:txBody>
      </p:sp>
      <p:sp>
        <p:nvSpPr>
          <p:cNvPr id="61446" name="Rectangle 5"/>
          <p:cNvSpPr>
            <a:spLocks noChangeArrowheads="1"/>
          </p:cNvSpPr>
          <p:nvPr/>
        </p:nvSpPr>
        <p:spPr bwMode="auto">
          <a:xfrm>
            <a:off x="523875" y="1323975"/>
            <a:ext cx="7686675" cy="514350"/>
          </a:xfrm>
          <a:prstGeom prst="rect">
            <a:avLst/>
          </a:prstGeom>
          <a:noFill/>
          <a:ln w="9525">
            <a:noFill/>
            <a:miter lim="800000"/>
            <a:headEnd/>
            <a:tailEnd/>
          </a:ln>
        </p:spPr>
        <p:txBody>
          <a:bodyPr/>
          <a:lstStyle/>
          <a:p>
            <a:pPr marL="342900" indent="-342900"/>
            <a:r>
              <a:rPr lang="en-US"/>
              <a:t>In first line in server-&gt;client response message.</a:t>
            </a:r>
          </a:p>
          <a:p>
            <a:pPr marL="342900" indent="-342900"/>
            <a:r>
              <a:rPr lang="en-US"/>
              <a:t>A few sample codes: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2467" name="Slide Number Placeholder 6"/>
          <p:cNvSpPr>
            <a:spLocks noGrp="1"/>
          </p:cNvSpPr>
          <p:nvPr>
            <p:ph type="sldNum" sz="quarter" idx="12"/>
          </p:nvPr>
        </p:nvSpPr>
        <p:spPr>
          <a:noFill/>
        </p:spPr>
        <p:txBody>
          <a:bodyPr/>
          <a:lstStyle/>
          <a:p>
            <a:fld id="{FA0A7B05-5231-4D2C-9DE6-40AF91E947F0}" type="slidenum">
              <a:rPr lang="en-US"/>
              <a:pPr/>
              <a:t>36</a:t>
            </a:fld>
            <a:endParaRPr lang="en-US"/>
          </a:p>
        </p:txBody>
      </p:sp>
      <p:sp>
        <p:nvSpPr>
          <p:cNvPr id="62468" name="Rectangle 2"/>
          <p:cNvSpPr>
            <a:spLocks noGrp="1" noChangeArrowheads="1"/>
          </p:cNvSpPr>
          <p:nvPr>
            <p:ph type="title"/>
          </p:nvPr>
        </p:nvSpPr>
        <p:spPr>
          <a:xfrm>
            <a:off x="533400" y="228600"/>
            <a:ext cx="8455025" cy="1143000"/>
          </a:xfrm>
        </p:spPr>
        <p:txBody>
          <a:bodyPr/>
          <a:lstStyle/>
          <a:p>
            <a:r>
              <a:rPr lang="en-US" sz="3200" smtClean="0"/>
              <a:t>Trying out HTTP (client side) for yourself</a:t>
            </a:r>
            <a:endParaRPr lang="en-US" smtClean="0"/>
          </a:p>
        </p:txBody>
      </p:sp>
      <p:sp>
        <p:nvSpPr>
          <p:cNvPr id="62469" name="Rectangle 3"/>
          <p:cNvSpPr>
            <a:spLocks noGrp="1" noChangeArrowheads="1"/>
          </p:cNvSpPr>
          <p:nvPr>
            <p:ph type="body" sz="half" idx="1"/>
          </p:nvPr>
        </p:nvSpPr>
        <p:spPr>
          <a:xfrm>
            <a:off x="390525" y="1590675"/>
            <a:ext cx="8096250" cy="466725"/>
          </a:xfrm>
        </p:spPr>
        <p:txBody>
          <a:bodyPr/>
          <a:lstStyle/>
          <a:p>
            <a:pPr>
              <a:buFont typeface="ZapfDingbats" pitchFamily="82" charset="2"/>
              <a:buNone/>
            </a:pPr>
            <a:r>
              <a:rPr lang="en-US" sz="2400" smtClean="0"/>
              <a:t>1. Telnet to your favorite Web server:</a:t>
            </a:r>
          </a:p>
          <a:p>
            <a:pPr lvl="2">
              <a:buFontTx/>
              <a:buNone/>
            </a:pPr>
            <a:endParaRPr lang="en-US" sz="1800" smtClean="0"/>
          </a:p>
        </p:txBody>
      </p:sp>
      <p:sp>
        <p:nvSpPr>
          <p:cNvPr id="62470" name="Text Box 5"/>
          <p:cNvSpPr txBox="1">
            <a:spLocks noChangeArrowheads="1"/>
          </p:cNvSpPr>
          <p:nvPr/>
        </p:nvSpPr>
        <p:spPr bwMode="auto">
          <a:xfrm>
            <a:off x="3981450" y="2155825"/>
            <a:ext cx="4727575" cy="1190625"/>
          </a:xfrm>
          <a:prstGeom prst="rect">
            <a:avLst/>
          </a:prstGeom>
          <a:noFill/>
          <a:ln w="9525">
            <a:noFill/>
            <a:miter lim="800000"/>
            <a:headEnd/>
            <a:tailEnd/>
          </a:ln>
        </p:spPr>
        <p:txBody>
          <a:bodyPr wrap="none">
            <a:spAutoFit/>
          </a:bodyPr>
          <a:lstStyle/>
          <a:p>
            <a:pPr>
              <a:spcBef>
                <a:spcPct val="0"/>
              </a:spcBef>
              <a:buClrTx/>
              <a:buSzTx/>
              <a:buFontTx/>
              <a:buNone/>
            </a:pPr>
            <a:r>
              <a:rPr lang="en-US" sz="1800"/>
              <a:t>Opens TCP connection to port 80</a:t>
            </a:r>
          </a:p>
          <a:p>
            <a:pPr>
              <a:spcBef>
                <a:spcPct val="0"/>
              </a:spcBef>
              <a:buClrTx/>
              <a:buSzTx/>
              <a:buFontTx/>
              <a:buNone/>
            </a:pPr>
            <a:r>
              <a:rPr lang="en-US" sz="1800"/>
              <a:t>(default HTTP server port) at cis.poly.edu.</a:t>
            </a:r>
          </a:p>
          <a:p>
            <a:pPr>
              <a:spcBef>
                <a:spcPct val="0"/>
              </a:spcBef>
              <a:buClrTx/>
              <a:buSzTx/>
              <a:buFontTx/>
              <a:buNone/>
            </a:pPr>
            <a:r>
              <a:rPr lang="en-US" sz="1800"/>
              <a:t>Anything typed in sent </a:t>
            </a:r>
          </a:p>
          <a:p>
            <a:pPr>
              <a:spcBef>
                <a:spcPct val="0"/>
              </a:spcBef>
              <a:buClrTx/>
              <a:buSzTx/>
              <a:buFontTx/>
              <a:buNone/>
            </a:pPr>
            <a:r>
              <a:rPr lang="en-US" sz="1800"/>
              <a:t>to port 80 at cis.poly.edu</a:t>
            </a:r>
            <a:endParaRPr lang="en-US">
              <a:latin typeface="Times New Roman" pitchFamily="18" charset="0"/>
            </a:endParaRPr>
          </a:p>
        </p:txBody>
      </p:sp>
      <p:sp>
        <p:nvSpPr>
          <p:cNvPr id="62471" name="Text Box 6"/>
          <p:cNvSpPr txBox="1">
            <a:spLocks noChangeArrowheads="1"/>
          </p:cNvSpPr>
          <p:nvPr/>
        </p:nvSpPr>
        <p:spPr bwMode="auto">
          <a:xfrm>
            <a:off x="692150" y="2190750"/>
            <a:ext cx="318770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b="1">
                <a:solidFill>
                  <a:srgbClr val="FF0000"/>
                </a:solidFill>
                <a:latin typeface="Courier New" pitchFamily="49" charset="0"/>
              </a:rPr>
              <a:t>telnet cis.poly.edu 80</a:t>
            </a:r>
            <a:endParaRPr lang="en-US" sz="2800">
              <a:latin typeface="Arial" charset="0"/>
            </a:endParaRPr>
          </a:p>
        </p:txBody>
      </p:sp>
      <p:sp>
        <p:nvSpPr>
          <p:cNvPr id="62472" name="Rectangle 7"/>
          <p:cNvSpPr>
            <a:spLocks noChangeArrowheads="1"/>
          </p:cNvSpPr>
          <p:nvPr/>
        </p:nvSpPr>
        <p:spPr bwMode="auto">
          <a:xfrm>
            <a:off x="361950" y="3600450"/>
            <a:ext cx="8096250" cy="466725"/>
          </a:xfrm>
          <a:prstGeom prst="rect">
            <a:avLst/>
          </a:prstGeom>
          <a:noFill/>
          <a:ln w="9525">
            <a:noFill/>
            <a:miter lim="800000"/>
            <a:headEnd/>
            <a:tailEnd/>
          </a:ln>
        </p:spPr>
        <p:txBody>
          <a:bodyPr/>
          <a:lstStyle/>
          <a:p>
            <a:pPr marL="342900" indent="-342900"/>
            <a:r>
              <a:rPr lang="en-US"/>
              <a:t>2. Type in a GET HTTP request:</a:t>
            </a:r>
          </a:p>
          <a:p>
            <a:pPr marL="1143000" lvl="2" indent="-228600">
              <a:buClrTx/>
              <a:buSzTx/>
              <a:buFontTx/>
              <a:buNone/>
            </a:pPr>
            <a:endParaRPr lang="en-US" sz="1800"/>
          </a:p>
        </p:txBody>
      </p:sp>
      <p:sp>
        <p:nvSpPr>
          <p:cNvPr id="62473" name="Text Box 8"/>
          <p:cNvSpPr txBox="1">
            <a:spLocks noChangeArrowheads="1"/>
          </p:cNvSpPr>
          <p:nvPr/>
        </p:nvSpPr>
        <p:spPr bwMode="auto">
          <a:xfrm>
            <a:off x="1382713" y="4184650"/>
            <a:ext cx="2914650" cy="641350"/>
          </a:xfrm>
          <a:prstGeom prst="rect">
            <a:avLst/>
          </a:prstGeom>
          <a:noFill/>
          <a:ln w="9525">
            <a:noFill/>
            <a:miter lim="800000"/>
            <a:headEnd/>
            <a:tailEnd/>
          </a:ln>
        </p:spPr>
        <p:txBody>
          <a:bodyPr wrap="none">
            <a:spAutoFit/>
          </a:bodyPr>
          <a:lstStyle/>
          <a:p>
            <a:pPr>
              <a:spcBef>
                <a:spcPct val="0"/>
              </a:spcBef>
              <a:buClrTx/>
              <a:buSzTx/>
              <a:buFontTx/>
              <a:buNone/>
            </a:pPr>
            <a:r>
              <a:rPr lang="en-US" sz="1800" b="1">
                <a:solidFill>
                  <a:srgbClr val="FF0000"/>
                </a:solidFill>
                <a:latin typeface="Courier New" pitchFamily="49" charset="0"/>
              </a:rPr>
              <a:t>GET /~ross/ HTTP/1.1</a:t>
            </a:r>
          </a:p>
          <a:p>
            <a:pPr>
              <a:spcBef>
                <a:spcPct val="0"/>
              </a:spcBef>
              <a:buClrTx/>
              <a:buSzTx/>
              <a:buFontTx/>
              <a:buNone/>
            </a:pPr>
            <a:r>
              <a:rPr lang="en-US" sz="1800" b="1">
                <a:solidFill>
                  <a:srgbClr val="FF0000"/>
                </a:solidFill>
                <a:latin typeface="Courier New" pitchFamily="49" charset="0"/>
              </a:rPr>
              <a:t>Host: cis.poly.edu</a:t>
            </a:r>
            <a:endParaRPr lang="en-US" sz="1800">
              <a:latin typeface="Courier New" pitchFamily="49" charset="0"/>
            </a:endParaRPr>
          </a:p>
        </p:txBody>
      </p:sp>
      <p:sp>
        <p:nvSpPr>
          <p:cNvPr id="62474" name="Text Box 11"/>
          <p:cNvSpPr txBox="1">
            <a:spLocks noChangeArrowheads="1"/>
          </p:cNvSpPr>
          <p:nvPr/>
        </p:nvSpPr>
        <p:spPr bwMode="auto">
          <a:xfrm>
            <a:off x="4848225" y="4098925"/>
            <a:ext cx="3306763" cy="1190625"/>
          </a:xfrm>
          <a:prstGeom prst="rect">
            <a:avLst/>
          </a:prstGeom>
          <a:noFill/>
          <a:ln w="9525">
            <a:noFill/>
            <a:miter lim="800000"/>
            <a:headEnd/>
            <a:tailEnd/>
          </a:ln>
        </p:spPr>
        <p:txBody>
          <a:bodyPr wrap="none">
            <a:spAutoFit/>
          </a:bodyPr>
          <a:lstStyle/>
          <a:p>
            <a:pPr>
              <a:spcBef>
                <a:spcPct val="0"/>
              </a:spcBef>
              <a:buClrTx/>
              <a:buSzTx/>
              <a:buFontTx/>
              <a:buNone/>
            </a:pPr>
            <a:r>
              <a:rPr lang="en-US" sz="1800"/>
              <a:t>By typing this in (hit carriage</a:t>
            </a:r>
          </a:p>
          <a:p>
            <a:pPr>
              <a:spcBef>
                <a:spcPct val="0"/>
              </a:spcBef>
              <a:buClrTx/>
              <a:buSzTx/>
              <a:buFontTx/>
              <a:buNone/>
            </a:pPr>
            <a:r>
              <a:rPr lang="en-US" sz="1800"/>
              <a:t>return twice), you send</a:t>
            </a:r>
          </a:p>
          <a:p>
            <a:pPr>
              <a:spcBef>
                <a:spcPct val="0"/>
              </a:spcBef>
              <a:buClrTx/>
              <a:buSzTx/>
              <a:buFontTx/>
              <a:buNone/>
            </a:pPr>
            <a:r>
              <a:rPr lang="en-US" sz="1800"/>
              <a:t>this minimal (but complete) </a:t>
            </a:r>
          </a:p>
          <a:p>
            <a:pPr>
              <a:spcBef>
                <a:spcPct val="0"/>
              </a:spcBef>
              <a:buClrTx/>
              <a:buSzTx/>
              <a:buFontTx/>
              <a:buNone/>
            </a:pPr>
            <a:r>
              <a:rPr lang="en-US" sz="1800"/>
              <a:t>GET request to HTTP server</a:t>
            </a:r>
            <a:endParaRPr lang="en-US">
              <a:latin typeface="Times New Roman" pitchFamily="18" charset="0"/>
            </a:endParaRPr>
          </a:p>
        </p:txBody>
      </p:sp>
      <p:sp>
        <p:nvSpPr>
          <p:cNvPr id="62475" name="Freeform 12"/>
          <p:cNvSpPr>
            <a:spLocks/>
          </p:cNvSpPr>
          <p:nvPr/>
        </p:nvSpPr>
        <p:spPr bwMode="auto">
          <a:xfrm>
            <a:off x="4029075" y="2162175"/>
            <a:ext cx="247650" cy="1181100"/>
          </a:xfrm>
          <a:custGeom>
            <a:avLst/>
            <a:gdLst>
              <a:gd name="T0" fmla="*/ 132 w 162"/>
              <a:gd name="T1" fmla="*/ 9 h 1428"/>
              <a:gd name="T2" fmla="*/ 0 w 162"/>
              <a:gd name="T3" fmla="*/ 0 h 1428"/>
              <a:gd name="T4" fmla="*/ 0 w 162"/>
              <a:gd name="T5" fmla="*/ 1428 h 1428"/>
              <a:gd name="T6" fmla="*/ 162 w 162"/>
              <a:gd name="T7" fmla="*/ 1425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62476" name="Freeform 13"/>
          <p:cNvSpPr>
            <a:spLocks/>
          </p:cNvSpPr>
          <p:nvPr/>
        </p:nvSpPr>
        <p:spPr bwMode="auto">
          <a:xfrm>
            <a:off x="4829175" y="4067175"/>
            <a:ext cx="257175" cy="1190625"/>
          </a:xfrm>
          <a:custGeom>
            <a:avLst/>
            <a:gdLst>
              <a:gd name="T0" fmla="*/ 132 w 162"/>
              <a:gd name="T1" fmla="*/ 9 h 1428"/>
              <a:gd name="T2" fmla="*/ 0 w 162"/>
              <a:gd name="T3" fmla="*/ 0 h 1428"/>
              <a:gd name="T4" fmla="*/ 0 w 162"/>
              <a:gd name="T5" fmla="*/ 1428 h 1428"/>
              <a:gd name="T6" fmla="*/ 162 w 162"/>
              <a:gd name="T7" fmla="*/ 1425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62477" name="Rectangle 14"/>
          <p:cNvSpPr>
            <a:spLocks noChangeArrowheads="1"/>
          </p:cNvSpPr>
          <p:nvPr/>
        </p:nvSpPr>
        <p:spPr bwMode="auto">
          <a:xfrm>
            <a:off x="361950" y="5429250"/>
            <a:ext cx="8096250" cy="466725"/>
          </a:xfrm>
          <a:prstGeom prst="rect">
            <a:avLst/>
          </a:prstGeom>
          <a:noFill/>
          <a:ln w="9525">
            <a:noFill/>
            <a:miter lim="800000"/>
            <a:headEnd/>
            <a:tailEnd/>
          </a:ln>
        </p:spPr>
        <p:txBody>
          <a:bodyPr/>
          <a:lstStyle/>
          <a:p>
            <a:pPr marL="342900" indent="-342900"/>
            <a:r>
              <a:rPr lang="en-US"/>
              <a:t>3. Look at response message sent by HTTP server!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3491" name="Slide Number Placeholder 6"/>
          <p:cNvSpPr>
            <a:spLocks noGrp="1"/>
          </p:cNvSpPr>
          <p:nvPr>
            <p:ph type="sldNum" sz="quarter" idx="12"/>
          </p:nvPr>
        </p:nvSpPr>
        <p:spPr>
          <a:noFill/>
        </p:spPr>
        <p:txBody>
          <a:bodyPr/>
          <a:lstStyle/>
          <a:p>
            <a:fld id="{9D3D07D4-C864-45D0-8B72-BC7C9F3C87D0}" type="slidenum">
              <a:rPr lang="en-US"/>
              <a:pPr/>
              <a:t>37</a:t>
            </a:fld>
            <a:endParaRPr lang="en-US"/>
          </a:p>
        </p:txBody>
      </p:sp>
      <p:sp>
        <p:nvSpPr>
          <p:cNvPr id="63492" name="Rectangle 2"/>
          <p:cNvSpPr>
            <a:spLocks noGrp="1" noChangeArrowheads="1"/>
          </p:cNvSpPr>
          <p:nvPr>
            <p:ph type="title"/>
          </p:nvPr>
        </p:nvSpPr>
        <p:spPr/>
        <p:txBody>
          <a:bodyPr/>
          <a:lstStyle/>
          <a:p>
            <a:r>
              <a:rPr lang="en-US" smtClean="0"/>
              <a:t>User-server state: cookies</a:t>
            </a:r>
          </a:p>
        </p:txBody>
      </p:sp>
      <p:sp>
        <p:nvSpPr>
          <p:cNvPr id="63493" name="Rectangle 3"/>
          <p:cNvSpPr>
            <a:spLocks noGrp="1" noChangeArrowheads="1"/>
          </p:cNvSpPr>
          <p:nvPr>
            <p:ph type="body" sz="half" idx="1"/>
          </p:nvPr>
        </p:nvSpPr>
        <p:spPr/>
        <p:txBody>
          <a:bodyPr/>
          <a:lstStyle/>
          <a:p>
            <a:pPr>
              <a:lnSpc>
                <a:spcPct val="90000"/>
              </a:lnSpc>
              <a:buFont typeface="ZapfDingbats" pitchFamily="82" charset="2"/>
              <a:buNone/>
            </a:pPr>
            <a:r>
              <a:rPr lang="en-US" sz="2400" smtClean="0"/>
              <a:t>Many major Web sites use cookies</a:t>
            </a:r>
          </a:p>
          <a:p>
            <a:pPr>
              <a:lnSpc>
                <a:spcPct val="90000"/>
              </a:lnSpc>
              <a:buFont typeface="ZapfDingbats" pitchFamily="82" charset="2"/>
              <a:buNone/>
            </a:pPr>
            <a:r>
              <a:rPr lang="en-US" sz="2400" u="sng" smtClean="0">
                <a:solidFill>
                  <a:srgbClr val="FF0000"/>
                </a:solidFill>
              </a:rPr>
              <a:t>Four components:</a:t>
            </a:r>
            <a:endParaRPr lang="en-US" sz="2400" smtClean="0">
              <a:solidFill>
                <a:srgbClr val="FF0000"/>
              </a:solidFill>
            </a:endParaRPr>
          </a:p>
          <a:p>
            <a:pPr lvl="1">
              <a:lnSpc>
                <a:spcPct val="90000"/>
              </a:lnSpc>
              <a:buFont typeface="Wingdings" pitchFamily="2" charset="2"/>
              <a:buNone/>
            </a:pPr>
            <a:r>
              <a:rPr lang="en-US" sz="2000" smtClean="0"/>
              <a:t>1) cookie header line of HTTP </a:t>
            </a:r>
            <a:r>
              <a:rPr lang="en-US" sz="2000" i="1" smtClean="0"/>
              <a:t>response</a:t>
            </a:r>
            <a:r>
              <a:rPr lang="en-US" sz="2000" smtClean="0"/>
              <a:t> message</a:t>
            </a:r>
          </a:p>
          <a:p>
            <a:pPr lvl="1">
              <a:lnSpc>
                <a:spcPct val="90000"/>
              </a:lnSpc>
              <a:buFont typeface="Wingdings" pitchFamily="2" charset="2"/>
              <a:buNone/>
            </a:pPr>
            <a:r>
              <a:rPr lang="en-US" sz="2000" smtClean="0"/>
              <a:t>2) cookie header line in HTTP </a:t>
            </a:r>
            <a:r>
              <a:rPr lang="en-US" sz="2000" i="1" smtClean="0"/>
              <a:t>request</a:t>
            </a:r>
            <a:r>
              <a:rPr lang="en-US" sz="2000" smtClean="0"/>
              <a:t> message</a:t>
            </a:r>
          </a:p>
          <a:p>
            <a:pPr lvl="1">
              <a:lnSpc>
                <a:spcPct val="90000"/>
              </a:lnSpc>
              <a:buFont typeface="Wingdings" pitchFamily="2" charset="2"/>
              <a:buNone/>
            </a:pPr>
            <a:r>
              <a:rPr lang="en-US" sz="2000" smtClean="0"/>
              <a:t>3) cookie file kept on user’s host, managed by user’s browser</a:t>
            </a:r>
          </a:p>
          <a:p>
            <a:pPr lvl="1">
              <a:lnSpc>
                <a:spcPct val="90000"/>
              </a:lnSpc>
              <a:buFont typeface="Wingdings" pitchFamily="2" charset="2"/>
              <a:buNone/>
            </a:pPr>
            <a:r>
              <a:rPr lang="en-US" sz="2000" smtClean="0"/>
              <a:t>4) back-end database at Web site</a:t>
            </a:r>
          </a:p>
        </p:txBody>
      </p:sp>
      <p:sp>
        <p:nvSpPr>
          <p:cNvPr id="63494" name="Rectangle 4"/>
          <p:cNvSpPr>
            <a:spLocks noGrp="1" noChangeArrowheads="1"/>
          </p:cNvSpPr>
          <p:nvPr>
            <p:ph type="body" sz="half" idx="2"/>
          </p:nvPr>
        </p:nvSpPr>
        <p:spPr>
          <a:xfrm>
            <a:off x="4425950" y="1392238"/>
            <a:ext cx="4059238" cy="4648200"/>
          </a:xfrm>
        </p:spPr>
        <p:txBody>
          <a:bodyPr/>
          <a:lstStyle/>
          <a:p>
            <a:pPr>
              <a:buFont typeface="ZapfDingbats" pitchFamily="82" charset="2"/>
              <a:buNone/>
            </a:pPr>
            <a:r>
              <a:rPr lang="en-US" sz="2400" u="sng" smtClean="0">
                <a:solidFill>
                  <a:srgbClr val="FF0000"/>
                </a:solidFill>
              </a:rPr>
              <a:t>Example:</a:t>
            </a:r>
          </a:p>
          <a:p>
            <a:r>
              <a:rPr lang="en-US" sz="2400" smtClean="0"/>
              <a:t>Susan always access Internet always from PC</a:t>
            </a:r>
          </a:p>
          <a:p>
            <a:r>
              <a:rPr lang="en-US" sz="2400" smtClean="0"/>
              <a:t>visits specific e-commerce site for first time</a:t>
            </a:r>
          </a:p>
          <a:p>
            <a:r>
              <a:rPr lang="en-US" sz="2400" smtClean="0"/>
              <a:t>when initial HTTP requests arrives at site, site creates: </a:t>
            </a:r>
          </a:p>
          <a:p>
            <a:pPr lvl="1"/>
            <a:r>
              <a:rPr lang="en-US" smtClean="0"/>
              <a:t>unique ID</a:t>
            </a:r>
          </a:p>
          <a:p>
            <a:pPr lvl="1"/>
            <a:r>
              <a:rPr lang="en-US" smtClean="0"/>
              <a:t>entry in backend database for ID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4515" name="Slide Number Placeholder 6"/>
          <p:cNvSpPr>
            <a:spLocks noGrp="1"/>
          </p:cNvSpPr>
          <p:nvPr>
            <p:ph type="sldNum" sz="quarter" idx="12"/>
          </p:nvPr>
        </p:nvSpPr>
        <p:spPr>
          <a:noFill/>
        </p:spPr>
        <p:txBody>
          <a:bodyPr/>
          <a:lstStyle/>
          <a:p>
            <a:fld id="{AF3F08A7-0849-483E-88BE-9B978629557D}" type="slidenum">
              <a:rPr lang="en-US"/>
              <a:pPr/>
              <a:t>38</a:t>
            </a:fld>
            <a:endParaRPr lang="en-US"/>
          </a:p>
        </p:txBody>
      </p:sp>
      <p:sp>
        <p:nvSpPr>
          <p:cNvPr id="64516" name="Rectangle 2"/>
          <p:cNvSpPr>
            <a:spLocks noGrp="1" noChangeArrowheads="1"/>
          </p:cNvSpPr>
          <p:nvPr>
            <p:ph type="title"/>
          </p:nvPr>
        </p:nvSpPr>
        <p:spPr>
          <a:xfrm>
            <a:off x="520700" y="128588"/>
            <a:ext cx="7772400" cy="1143000"/>
          </a:xfrm>
        </p:spPr>
        <p:txBody>
          <a:bodyPr/>
          <a:lstStyle/>
          <a:p>
            <a:r>
              <a:rPr lang="en-US" sz="3200" smtClean="0"/>
              <a:t>Cookies: keeping “state” (cont.)</a:t>
            </a:r>
            <a:endParaRPr lang="en-US" smtClean="0"/>
          </a:p>
        </p:txBody>
      </p:sp>
      <p:sp>
        <p:nvSpPr>
          <p:cNvPr id="64517" name="Text Box 5"/>
          <p:cNvSpPr txBox="1">
            <a:spLocks noChangeArrowheads="1"/>
          </p:cNvSpPr>
          <p:nvPr/>
        </p:nvSpPr>
        <p:spPr bwMode="auto">
          <a:xfrm>
            <a:off x="952500" y="1138238"/>
            <a:ext cx="9810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u="sng"/>
              <a:t>client</a:t>
            </a:r>
            <a:endParaRPr lang="en-US">
              <a:latin typeface="Times New Roman" pitchFamily="18" charset="0"/>
            </a:endParaRPr>
          </a:p>
        </p:txBody>
      </p:sp>
      <p:sp>
        <p:nvSpPr>
          <p:cNvPr id="64518" name="Text Box 6"/>
          <p:cNvSpPr txBox="1">
            <a:spLocks noChangeArrowheads="1"/>
          </p:cNvSpPr>
          <p:nvPr/>
        </p:nvSpPr>
        <p:spPr bwMode="auto">
          <a:xfrm>
            <a:off x="5394325" y="1282700"/>
            <a:ext cx="1104900" cy="457200"/>
          </a:xfrm>
          <a:prstGeom prst="rect">
            <a:avLst/>
          </a:prstGeom>
          <a:noFill/>
          <a:ln w="9525">
            <a:noFill/>
            <a:miter lim="800000"/>
            <a:headEnd/>
            <a:tailEnd/>
          </a:ln>
        </p:spPr>
        <p:txBody>
          <a:bodyPr wrap="none">
            <a:spAutoFit/>
          </a:bodyPr>
          <a:lstStyle/>
          <a:p>
            <a:pPr algn="ctr">
              <a:spcBef>
                <a:spcPct val="0"/>
              </a:spcBef>
              <a:buClrTx/>
              <a:buSzTx/>
              <a:buFontTx/>
              <a:buNone/>
            </a:pPr>
            <a:r>
              <a:rPr lang="en-US" u="sng"/>
              <a:t>server</a:t>
            </a:r>
            <a:endParaRPr lang="en-US">
              <a:latin typeface="Times New Roman" pitchFamily="18" charset="0"/>
            </a:endParaRPr>
          </a:p>
        </p:txBody>
      </p:sp>
      <p:grpSp>
        <p:nvGrpSpPr>
          <p:cNvPr id="2" name="Group 90"/>
          <p:cNvGrpSpPr>
            <a:grpSpLocks/>
          </p:cNvGrpSpPr>
          <p:nvPr/>
        </p:nvGrpSpPr>
        <p:grpSpPr bwMode="auto">
          <a:xfrm>
            <a:off x="2200275" y="4227513"/>
            <a:ext cx="3305175" cy="425450"/>
            <a:chOff x="1386" y="2663"/>
            <a:chExt cx="2082" cy="268"/>
          </a:xfrm>
        </p:grpSpPr>
        <p:sp>
          <p:nvSpPr>
            <p:cNvPr id="64563" name="Line 16"/>
            <p:cNvSpPr>
              <a:spLocks noChangeShapeType="1"/>
            </p:cNvSpPr>
            <p:nvPr/>
          </p:nvSpPr>
          <p:spPr bwMode="auto">
            <a:xfrm flipH="1">
              <a:off x="1386" y="2663"/>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64564" name="Group 17"/>
            <p:cNvGrpSpPr>
              <a:grpSpLocks/>
            </p:cNvGrpSpPr>
            <p:nvPr/>
          </p:nvGrpSpPr>
          <p:grpSpPr bwMode="auto">
            <a:xfrm>
              <a:off x="1553" y="2694"/>
              <a:ext cx="1743" cy="237"/>
              <a:chOff x="3268" y="2846"/>
              <a:chExt cx="1743" cy="237"/>
            </a:xfrm>
          </p:grpSpPr>
          <p:sp>
            <p:nvSpPr>
              <p:cNvPr id="64565" name="Rectangle 18"/>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4566" name="Text Box 19"/>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grpSp>
      <p:grpSp>
        <p:nvGrpSpPr>
          <p:cNvPr id="4" name="Group 94"/>
          <p:cNvGrpSpPr>
            <a:grpSpLocks/>
          </p:cNvGrpSpPr>
          <p:nvPr/>
        </p:nvGrpSpPr>
        <p:grpSpPr bwMode="auto">
          <a:xfrm>
            <a:off x="2209800" y="5722938"/>
            <a:ext cx="3305175" cy="407987"/>
            <a:chOff x="1392" y="3605"/>
            <a:chExt cx="2082" cy="257"/>
          </a:xfrm>
        </p:grpSpPr>
        <p:sp>
          <p:nvSpPr>
            <p:cNvPr id="64559" name="Line 24"/>
            <p:cNvSpPr>
              <a:spLocks noChangeShapeType="1"/>
            </p:cNvSpPr>
            <p:nvPr/>
          </p:nvSpPr>
          <p:spPr bwMode="auto">
            <a:xfrm flipH="1">
              <a:off x="1392" y="3605"/>
              <a:ext cx="2082" cy="240"/>
            </a:xfrm>
            <a:prstGeom prst="line">
              <a:avLst/>
            </a:prstGeom>
            <a:noFill/>
            <a:ln w="19050">
              <a:solidFill>
                <a:schemeClr val="tx1"/>
              </a:solidFill>
              <a:round/>
              <a:headEnd/>
              <a:tailEnd type="triangle" w="med" len="med"/>
            </a:ln>
          </p:spPr>
          <p:txBody>
            <a:bodyPr wrap="none" anchor="ctr"/>
            <a:lstStyle/>
            <a:p>
              <a:endParaRPr lang="en-US"/>
            </a:p>
          </p:txBody>
        </p:sp>
        <p:grpSp>
          <p:nvGrpSpPr>
            <p:cNvPr id="64560" name="Group 25"/>
            <p:cNvGrpSpPr>
              <a:grpSpLocks/>
            </p:cNvGrpSpPr>
            <p:nvPr/>
          </p:nvGrpSpPr>
          <p:grpSpPr bwMode="auto">
            <a:xfrm>
              <a:off x="1552" y="3625"/>
              <a:ext cx="1743" cy="237"/>
              <a:chOff x="3268" y="2846"/>
              <a:chExt cx="1743" cy="237"/>
            </a:xfrm>
          </p:grpSpPr>
          <p:sp>
            <p:nvSpPr>
              <p:cNvPr id="64561" name="Rectangle 26"/>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4562" name="Text Box 27"/>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response msg</a:t>
                </a:r>
                <a:endParaRPr lang="en-US">
                  <a:latin typeface="Times New Roman" pitchFamily="18" charset="0"/>
                </a:endParaRPr>
              </a:p>
            </p:txBody>
          </p:sp>
        </p:grpSp>
      </p:grpSp>
      <p:sp>
        <p:nvSpPr>
          <p:cNvPr id="50235" name="Text Box 59"/>
          <p:cNvSpPr txBox="1">
            <a:spLocks noChangeArrowheads="1"/>
          </p:cNvSpPr>
          <p:nvPr/>
        </p:nvSpPr>
        <p:spPr bwMode="auto">
          <a:xfrm>
            <a:off x="763588" y="2530475"/>
            <a:ext cx="1787525" cy="396875"/>
          </a:xfrm>
          <a:prstGeom prst="rect">
            <a:avLst/>
          </a:prstGeom>
          <a:noFill/>
          <a:ln w="9525">
            <a:noFill/>
            <a:miter lim="800000"/>
            <a:headEnd/>
            <a:tailEnd/>
          </a:ln>
        </p:spPr>
        <p:txBody>
          <a:bodyPr>
            <a:spAutoFit/>
          </a:bodyPr>
          <a:lstStyle/>
          <a:p>
            <a:pPr>
              <a:spcBef>
                <a:spcPct val="0"/>
              </a:spcBef>
              <a:buClrTx/>
              <a:buSzTx/>
              <a:buFontTx/>
              <a:buNone/>
            </a:pPr>
            <a:r>
              <a:rPr lang="en-US" sz="2000"/>
              <a:t>cookie file</a:t>
            </a:r>
          </a:p>
        </p:txBody>
      </p:sp>
      <p:sp>
        <p:nvSpPr>
          <p:cNvPr id="50242" name="Text Box 66"/>
          <p:cNvSpPr txBox="1">
            <a:spLocks noChangeArrowheads="1"/>
          </p:cNvSpPr>
          <p:nvPr/>
        </p:nvSpPr>
        <p:spPr bwMode="auto">
          <a:xfrm>
            <a:off x="58738" y="4303713"/>
            <a:ext cx="1808162" cy="366712"/>
          </a:xfrm>
          <a:prstGeom prst="rect">
            <a:avLst/>
          </a:prstGeom>
          <a:noFill/>
          <a:ln w="9525">
            <a:noFill/>
            <a:miter lim="800000"/>
            <a:headEnd/>
            <a:tailEnd/>
          </a:ln>
        </p:spPr>
        <p:txBody>
          <a:bodyPr wrap="none">
            <a:spAutoFit/>
          </a:bodyPr>
          <a:lstStyle/>
          <a:p>
            <a:pPr>
              <a:spcBef>
                <a:spcPct val="0"/>
              </a:spcBef>
              <a:buClrTx/>
              <a:buSzTx/>
              <a:buFontTx/>
              <a:buNone/>
            </a:pPr>
            <a:r>
              <a:rPr lang="en-US" sz="1800"/>
              <a:t>one week later:</a:t>
            </a:r>
          </a:p>
        </p:txBody>
      </p:sp>
      <p:grpSp>
        <p:nvGrpSpPr>
          <p:cNvPr id="6" name="Group 89"/>
          <p:cNvGrpSpPr>
            <a:grpSpLocks/>
          </p:cNvGrpSpPr>
          <p:nvPr/>
        </p:nvGrpSpPr>
        <p:grpSpPr bwMode="auto">
          <a:xfrm>
            <a:off x="2209800" y="3589338"/>
            <a:ext cx="5638800" cy="1119187"/>
            <a:chOff x="1392" y="2261"/>
            <a:chExt cx="3552" cy="705"/>
          </a:xfrm>
        </p:grpSpPr>
        <p:sp>
          <p:nvSpPr>
            <p:cNvPr id="64552" name="Line 12"/>
            <p:cNvSpPr>
              <a:spLocks noChangeShapeType="1"/>
            </p:cNvSpPr>
            <p:nvPr/>
          </p:nvSpPr>
          <p:spPr bwMode="auto">
            <a:xfrm>
              <a:off x="1392" y="2357"/>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64553" name="Text Box 15"/>
            <p:cNvSpPr txBox="1">
              <a:spLocks noChangeArrowheads="1"/>
            </p:cNvSpPr>
            <p:nvPr/>
          </p:nvSpPr>
          <p:spPr bwMode="auto">
            <a:xfrm>
              <a:off x="1548" y="2261"/>
              <a:ext cx="1689" cy="356"/>
            </a:xfrm>
            <a:prstGeom prst="rect">
              <a:avLst/>
            </a:prstGeom>
            <a:solidFill>
              <a:schemeClr val="bg1"/>
            </a:solidFill>
            <a:ln w="9525">
              <a:solidFill>
                <a:schemeClr val="tx1"/>
              </a:solidFill>
              <a:miter lim="800000"/>
              <a:headEnd/>
              <a:tailEnd/>
            </a:ln>
          </p:spPr>
          <p:txBody>
            <a:bodyPr>
              <a:spAutoFit/>
            </a:bodyPr>
            <a:lstStyle/>
            <a:p>
              <a:pPr algn="ctr">
                <a:lnSpc>
                  <a:spcPct val="80000"/>
                </a:lnSpc>
                <a:spcBef>
                  <a:spcPct val="0"/>
                </a:spcBef>
                <a:buClrTx/>
                <a:buSzTx/>
                <a:buFontTx/>
                <a:buNone/>
              </a:pPr>
              <a:r>
                <a:rPr lang="en-US" sz="1800"/>
                <a:t>usual http request msg</a:t>
              </a:r>
            </a:p>
            <a:p>
              <a:pPr algn="ctr">
                <a:lnSpc>
                  <a:spcPct val="80000"/>
                </a:lnSpc>
                <a:spcBef>
                  <a:spcPct val="0"/>
                </a:spcBef>
                <a:buClrTx/>
                <a:buSzTx/>
                <a:buFontTx/>
                <a:buNone/>
              </a:pPr>
              <a:r>
                <a:rPr lang="en-US" sz="2000" b="1">
                  <a:latin typeface="Courier New" pitchFamily="49" charset="0"/>
                </a:rPr>
                <a:t>cookie: 1678</a:t>
              </a:r>
            </a:p>
          </p:txBody>
        </p:sp>
        <p:sp>
          <p:nvSpPr>
            <p:cNvPr id="64554" name="Text Box 28"/>
            <p:cNvSpPr txBox="1">
              <a:spLocks noChangeArrowheads="1"/>
            </p:cNvSpPr>
            <p:nvPr/>
          </p:nvSpPr>
          <p:spPr bwMode="auto">
            <a:xfrm>
              <a:off x="3501" y="2332"/>
              <a:ext cx="703" cy="634"/>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sp>
          <p:nvSpPr>
            <p:cNvPr id="64555" name="Line 42"/>
            <p:cNvSpPr>
              <a:spLocks noChangeShapeType="1"/>
            </p:cNvSpPr>
            <p:nvPr/>
          </p:nvSpPr>
          <p:spPr bwMode="auto">
            <a:xfrm flipV="1">
              <a:off x="4252" y="2367"/>
              <a:ext cx="692" cy="269"/>
            </a:xfrm>
            <a:prstGeom prst="line">
              <a:avLst/>
            </a:prstGeom>
            <a:noFill/>
            <a:ln w="9525">
              <a:solidFill>
                <a:schemeClr val="tx1"/>
              </a:solidFill>
              <a:round/>
              <a:headEnd type="triangle" w="med" len="med"/>
              <a:tailEnd type="triangle" w="med" len="med"/>
            </a:ln>
          </p:spPr>
          <p:txBody>
            <a:bodyPr wrap="none" anchor="ctr"/>
            <a:lstStyle/>
            <a:p>
              <a:endParaRPr lang="en-US"/>
            </a:p>
          </p:txBody>
        </p:sp>
        <p:grpSp>
          <p:nvGrpSpPr>
            <p:cNvPr id="64556" name="Group 83"/>
            <p:cNvGrpSpPr>
              <a:grpSpLocks/>
            </p:cNvGrpSpPr>
            <p:nvPr/>
          </p:nvGrpSpPr>
          <p:grpSpPr bwMode="auto">
            <a:xfrm>
              <a:off x="4306" y="2363"/>
              <a:ext cx="557" cy="231"/>
              <a:chOff x="4306" y="2273"/>
              <a:chExt cx="557" cy="231"/>
            </a:xfrm>
          </p:grpSpPr>
          <p:sp>
            <p:nvSpPr>
              <p:cNvPr id="64557" name="Rectangle 72"/>
              <p:cNvSpPr>
                <a:spLocks noChangeArrowheads="1"/>
              </p:cNvSpPr>
              <p:nvPr/>
            </p:nvSpPr>
            <p:spPr bwMode="auto">
              <a:xfrm>
                <a:off x="4409" y="2365"/>
                <a:ext cx="384" cy="96"/>
              </a:xfrm>
              <a:prstGeom prst="rect">
                <a:avLst/>
              </a:prstGeom>
              <a:solidFill>
                <a:schemeClr val="bg1"/>
              </a:solidFill>
              <a:ln w="9525" algn="ctr">
                <a:noFill/>
                <a:miter lim="800000"/>
                <a:headEnd/>
                <a:tailEnd/>
              </a:ln>
            </p:spPr>
            <p:txBody>
              <a:bodyPr wrap="none" anchor="ctr"/>
              <a:lstStyle/>
              <a:p>
                <a:endParaRPr lang="en-US"/>
              </a:p>
            </p:txBody>
          </p:sp>
          <p:sp>
            <p:nvSpPr>
              <p:cNvPr id="64558" name="Text Box 43"/>
              <p:cNvSpPr txBox="1">
                <a:spLocks noChangeArrowheads="1"/>
              </p:cNvSpPr>
              <p:nvPr/>
            </p:nvSpPr>
            <p:spPr bwMode="auto">
              <a:xfrm>
                <a:off x="4306" y="2273"/>
                <a:ext cx="557" cy="231"/>
              </a:xfrm>
              <a:prstGeom prst="rect">
                <a:avLst/>
              </a:prstGeom>
              <a:noFill/>
              <a:ln w="9525">
                <a:noFill/>
                <a:miter lim="800000"/>
                <a:headEnd/>
                <a:tailEnd/>
              </a:ln>
            </p:spPr>
            <p:txBody>
              <a:bodyPr wrap="none">
                <a:spAutoFit/>
              </a:bodyPr>
              <a:lstStyle/>
              <a:p>
                <a:pPr>
                  <a:spcBef>
                    <a:spcPct val="0"/>
                  </a:spcBef>
                  <a:buClrTx/>
                  <a:buSzTx/>
                  <a:buFontTx/>
                  <a:buNone/>
                </a:pPr>
                <a:r>
                  <a:rPr lang="en-US" sz="1800"/>
                  <a:t>access</a:t>
                </a:r>
              </a:p>
            </p:txBody>
          </p:sp>
        </p:grpSp>
      </p:grpSp>
      <p:grpSp>
        <p:nvGrpSpPr>
          <p:cNvPr id="64524" name="Group 81"/>
          <p:cNvGrpSpPr>
            <a:grpSpLocks/>
          </p:cNvGrpSpPr>
          <p:nvPr/>
        </p:nvGrpSpPr>
        <p:grpSpPr bwMode="auto">
          <a:xfrm>
            <a:off x="755650" y="1804988"/>
            <a:ext cx="1438275" cy="771525"/>
            <a:chOff x="476" y="1047"/>
            <a:chExt cx="906" cy="486"/>
          </a:xfrm>
        </p:grpSpPr>
        <p:sp>
          <p:nvSpPr>
            <p:cNvPr id="64550" name="AutoShape 67"/>
            <p:cNvSpPr>
              <a:spLocks noChangeArrowheads="1"/>
            </p:cNvSpPr>
            <p:nvPr/>
          </p:nvSpPr>
          <p:spPr bwMode="auto">
            <a:xfrm>
              <a:off x="527" y="1047"/>
              <a:ext cx="855" cy="486"/>
            </a:xfrm>
            <a:prstGeom prst="can">
              <a:avLst>
                <a:gd name="adj" fmla="val 25000"/>
              </a:avLst>
            </a:prstGeom>
            <a:solidFill>
              <a:schemeClr val="accent2"/>
            </a:solidFill>
            <a:ln w="9525">
              <a:solidFill>
                <a:schemeClr val="tx1"/>
              </a:solidFill>
              <a:round/>
              <a:headEnd/>
              <a:tailEnd/>
            </a:ln>
          </p:spPr>
          <p:txBody>
            <a:bodyPr wrap="none" anchor="ctr"/>
            <a:lstStyle/>
            <a:p>
              <a:endParaRPr lang="en-US"/>
            </a:p>
          </p:txBody>
        </p:sp>
        <p:sp>
          <p:nvSpPr>
            <p:cNvPr id="64551" name="Text Box 60"/>
            <p:cNvSpPr txBox="1">
              <a:spLocks noChangeArrowheads="1"/>
            </p:cNvSpPr>
            <p:nvPr/>
          </p:nvSpPr>
          <p:spPr bwMode="auto">
            <a:xfrm>
              <a:off x="476" y="1134"/>
              <a:ext cx="727" cy="212"/>
            </a:xfrm>
            <a:prstGeom prst="rect">
              <a:avLst/>
            </a:prstGeom>
            <a:noFill/>
            <a:ln w="9525">
              <a:noFill/>
              <a:miter lim="800000"/>
              <a:headEnd/>
              <a:tailEnd/>
            </a:ln>
          </p:spPr>
          <p:txBody>
            <a:bodyPr wrap="none">
              <a:spAutoFit/>
            </a:bodyPr>
            <a:lstStyle/>
            <a:p>
              <a:pPr>
                <a:spcBef>
                  <a:spcPct val="0"/>
                </a:spcBef>
                <a:buClrTx/>
                <a:buSzTx/>
                <a:buFontTx/>
                <a:buNone/>
              </a:pPr>
              <a:r>
                <a:rPr lang="en-US" sz="1600" b="1">
                  <a:solidFill>
                    <a:schemeClr val="bg1"/>
                  </a:solidFill>
                  <a:latin typeface="Arial" charset="0"/>
                </a:rPr>
                <a:t>ebay 8734</a:t>
              </a:r>
            </a:p>
          </p:txBody>
        </p:sp>
      </p:grpSp>
      <p:sp>
        <p:nvSpPr>
          <p:cNvPr id="64525" name="AutoShape 68"/>
          <p:cNvSpPr>
            <a:spLocks noChangeArrowheads="1"/>
          </p:cNvSpPr>
          <p:nvPr/>
        </p:nvSpPr>
        <p:spPr bwMode="auto">
          <a:xfrm>
            <a:off x="7956550" y="3343275"/>
            <a:ext cx="527050" cy="825500"/>
          </a:xfrm>
          <a:prstGeom prst="can">
            <a:avLst>
              <a:gd name="adj" fmla="val 39157"/>
            </a:avLst>
          </a:prstGeom>
          <a:solidFill>
            <a:srgbClr val="009900"/>
          </a:solidFill>
          <a:ln w="9525">
            <a:solidFill>
              <a:schemeClr val="tx1"/>
            </a:solidFill>
            <a:round/>
            <a:headEnd/>
            <a:tailEnd/>
          </a:ln>
        </p:spPr>
        <p:txBody>
          <a:bodyPr wrap="none" anchor="ctr"/>
          <a:lstStyle/>
          <a:p>
            <a:endParaRPr lang="en-US"/>
          </a:p>
        </p:txBody>
      </p:sp>
      <p:grpSp>
        <p:nvGrpSpPr>
          <p:cNvPr id="9" name="Group 95"/>
          <p:cNvGrpSpPr>
            <a:grpSpLocks/>
          </p:cNvGrpSpPr>
          <p:nvPr/>
        </p:nvGrpSpPr>
        <p:grpSpPr bwMode="auto">
          <a:xfrm>
            <a:off x="2200275" y="2106613"/>
            <a:ext cx="5921375" cy="1296987"/>
            <a:chOff x="1386" y="1327"/>
            <a:chExt cx="3730" cy="817"/>
          </a:xfrm>
        </p:grpSpPr>
        <p:sp>
          <p:nvSpPr>
            <p:cNvPr id="64543" name="Line 4"/>
            <p:cNvSpPr>
              <a:spLocks noChangeShapeType="1"/>
            </p:cNvSpPr>
            <p:nvPr/>
          </p:nvSpPr>
          <p:spPr bwMode="auto">
            <a:xfrm>
              <a:off x="1386" y="1355"/>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64544" name="Text Box 8"/>
            <p:cNvSpPr txBox="1">
              <a:spLocks noChangeArrowheads="1"/>
            </p:cNvSpPr>
            <p:nvPr/>
          </p:nvSpPr>
          <p:spPr bwMode="auto">
            <a:xfrm>
              <a:off x="1554" y="1327"/>
              <a:ext cx="1689" cy="23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usual http request msg</a:t>
              </a:r>
              <a:endParaRPr lang="en-US">
                <a:latin typeface="Times New Roman" pitchFamily="18" charset="0"/>
              </a:endParaRPr>
            </a:p>
          </p:txBody>
        </p:sp>
        <p:sp>
          <p:nvSpPr>
            <p:cNvPr id="64545" name="Text Box 31"/>
            <p:cNvSpPr txBox="1">
              <a:spLocks noChangeArrowheads="1"/>
            </p:cNvSpPr>
            <p:nvPr/>
          </p:nvSpPr>
          <p:spPr bwMode="auto">
            <a:xfrm>
              <a:off x="3270" y="1390"/>
              <a:ext cx="1227" cy="634"/>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Amazon server</a:t>
              </a:r>
            </a:p>
            <a:p>
              <a:pPr algn="ctr">
                <a:spcBef>
                  <a:spcPct val="0"/>
                </a:spcBef>
                <a:buClrTx/>
                <a:buSzTx/>
                <a:buFontTx/>
                <a:buNone/>
              </a:pPr>
              <a:r>
                <a:rPr lang="en-US" sz="2000">
                  <a:solidFill>
                    <a:schemeClr val="accent2"/>
                  </a:solidFill>
                </a:rPr>
                <a:t>creates ID</a:t>
              </a:r>
            </a:p>
            <a:p>
              <a:pPr algn="ctr">
                <a:spcBef>
                  <a:spcPct val="0"/>
                </a:spcBef>
                <a:buClrTx/>
                <a:buSzTx/>
                <a:buFontTx/>
                <a:buNone/>
              </a:pPr>
              <a:r>
                <a:rPr lang="en-US" sz="2000">
                  <a:solidFill>
                    <a:schemeClr val="accent2"/>
                  </a:solidFill>
                </a:rPr>
                <a:t>1678 for user</a:t>
              </a:r>
              <a:endParaRPr lang="en-US" sz="2000"/>
            </a:p>
          </p:txBody>
        </p:sp>
        <p:grpSp>
          <p:nvGrpSpPr>
            <p:cNvPr id="64546" name="Group 82"/>
            <p:cNvGrpSpPr>
              <a:grpSpLocks/>
            </p:cNvGrpSpPr>
            <p:nvPr/>
          </p:nvGrpSpPr>
          <p:grpSpPr bwMode="auto">
            <a:xfrm>
              <a:off x="4377" y="1730"/>
              <a:ext cx="739" cy="414"/>
              <a:chOff x="4377" y="1640"/>
              <a:chExt cx="739" cy="414"/>
            </a:xfrm>
          </p:grpSpPr>
          <p:sp>
            <p:nvSpPr>
              <p:cNvPr id="64547" name="Line 40"/>
              <p:cNvSpPr>
                <a:spLocks noChangeShapeType="1"/>
              </p:cNvSpPr>
              <p:nvPr/>
            </p:nvSpPr>
            <p:spPr bwMode="auto">
              <a:xfrm>
                <a:off x="4377" y="1640"/>
                <a:ext cx="659" cy="414"/>
              </a:xfrm>
              <a:prstGeom prst="line">
                <a:avLst/>
              </a:prstGeom>
              <a:noFill/>
              <a:ln w="9525">
                <a:solidFill>
                  <a:schemeClr val="tx1"/>
                </a:solidFill>
                <a:round/>
                <a:headEnd/>
                <a:tailEnd type="triangle" w="med" len="med"/>
              </a:ln>
            </p:spPr>
            <p:txBody>
              <a:bodyPr wrap="none" anchor="ctr"/>
              <a:lstStyle/>
              <a:p>
                <a:endParaRPr lang="en-US"/>
              </a:p>
            </p:txBody>
          </p:sp>
          <p:sp>
            <p:nvSpPr>
              <p:cNvPr id="64548" name="Rectangle 73"/>
              <p:cNvSpPr>
                <a:spLocks noChangeArrowheads="1"/>
              </p:cNvSpPr>
              <p:nvPr/>
            </p:nvSpPr>
            <p:spPr bwMode="auto">
              <a:xfrm>
                <a:off x="4470" y="1729"/>
                <a:ext cx="602" cy="243"/>
              </a:xfrm>
              <a:prstGeom prst="rect">
                <a:avLst/>
              </a:prstGeom>
              <a:solidFill>
                <a:schemeClr val="bg1"/>
              </a:solidFill>
              <a:ln w="9525" algn="ctr">
                <a:noFill/>
                <a:miter lim="800000"/>
                <a:headEnd/>
                <a:tailEnd/>
              </a:ln>
            </p:spPr>
            <p:txBody>
              <a:bodyPr wrap="none" anchor="ctr"/>
              <a:lstStyle/>
              <a:p>
                <a:endParaRPr lang="en-US"/>
              </a:p>
            </p:txBody>
          </p:sp>
          <p:sp>
            <p:nvSpPr>
              <p:cNvPr id="64549" name="Text Box 41"/>
              <p:cNvSpPr txBox="1">
                <a:spLocks noChangeArrowheads="1"/>
              </p:cNvSpPr>
              <p:nvPr/>
            </p:nvSpPr>
            <p:spPr bwMode="auto">
              <a:xfrm>
                <a:off x="4381" y="1702"/>
                <a:ext cx="735" cy="318"/>
              </a:xfrm>
              <a:prstGeom prst="rect">
                <a:avLst/>
              </a:prstGeom>
              <a:noFill/>
              <a:ln w="9525">
                <a:noFill/>
                <a:miter lim="800000"/>
                <a:headEnd/>
                <a:tailEnd/>
              </a:ln>
            </p:spPr>
            <p:txBody>
              <a:bodyPr>
                <a:spAutoFit/>
              </a:bodyPr>
              <a:lstStyle/>
              <a:p>
                <a:pPr>
                  <a:lnSpc>
                    <a:spcPct val="75000"/>
                  </a:lnSpc>
                  <a:spcBef>
                    <a:spcPct val="0"/>
                  </a:spcBef>
                  <a:buClrTx/>
                  <a:buSzTx/>
                  <a:buFontTx/>
                  <a:buNone/>
                </a:pPr>
                <a:r>
                  <a:rPr lang="en-US" sz="1800"/>
                  <a:t>create</a:t>
                </a:r>
              </a:p>
              <a:p>
                <a:pPr>
                  <a:lnSpc>
                    <a:spcPct val="75000"/>
                  </a:lnSpc>
                  <a:spcBef>
                    <a:spcPct val="0"/>
                  </a:spcBef>
                  <a:buClrTx/>
                  <a:buSzTx/>
                  <a:buFontTx/>
                  <a:buNone/>
                </a:pPr>
                <a:r>
                  <a:rPr lang="en-US" sz="1800"/>
                  <a:t>    entry</a:t>
                </a:r>
              </a:p>
            </p:txBody>
          </p:sp>
        </p:grpSp>
      </p:grpSp>
      <p:grpSp>
        <p:nvGrpSpPr>
          <p:cNvPr id="11" name="Group 88"/>
          <p:cNvGrpSpPr>
            <a:grpSpLocks/>
          </p:cNvGrpSpPr>
          <p:nvPr/>
        </p:nvGrpSpPr>
        <p:grpSpPr bwMode="auto">
          <a:xfrm>
            <a:off x="728663" y="2598738"/>
            <a:ext cx="4805362" cy="1087437"/>
            <a:chOff x="459" y="1637"/>
            <a:chExt cx="3027" cy="685"/>
          </a:xfrm>
        </p:grpSpPr>
        <p:sp>
          <p:nvSpPr>
            <p:cNvPr id="64538" name="Line 9"/>
            <p:cNvSpPr>
              <a:spLocks noChangeShapeType="1"/>
            </p:cNvSpPr>
            <p:nvPr/>
          </p:nvSpPr>
          <p:spPr bwMode="auto">
            <a:xfrm flipH="1">
              <a:off x="1404" y="1637"/>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64539" name="Text Box 11"/>
            <p:cNvSpPr txBox="1">
              <a:spLocks noChangeArrowheads="1"/>
            </p:cNvSpPr>
            <p:nvPr/>
          </p:nvSpPr>
          <p:spPr bwMode="auto">
            <a:xfrm>
              <a:off x="1552" y="1650"/>
              <a:ext cx="1665" cy="356"/>
            </a:xfrm>
            <a:prstGeom prst="rect">
              <a:avLst/>
            </a:prstGeom>
            <a:solidFill>
              <a:schemeClr val="bg1"/>
            </a:solidFill>
            <a:ln w="9525">
              <a:solidFill>
                <a:schemeClr val="tx1"/>
              </a:solidFill>
              <a:miter lim="800000"/>
              <a:headEnd/>
              <a:tailEnd/>
            </a:ln>
          </p:spPr>
          <p:txBody>
            <a:bodyPr>
              <a:spAutoFit/>
            </a:bodyPr>
            <a:lstStyle/>
            <a:p>
              <a:pPr algn="ctr">
                <a:lnSpc>
                  <a:spcPct val="80000"/>
                </a:lnSpc>
                <a:spcBef>
                  <a:spcPct val="0"/>
                </a:spcBef>
                <a:buClrTx/>
                <a:buSzTx/>
                <a:buFontTx/>
                <a:buNone/>
              </a:pPr>
              <a:r>
                <a:rPr lang="en-US" sz="1800"/>
                <a:t>usual http response </a:t>
              </a:r>
            </a:p>
            <a:p>
              <a:pPr algn="ctr">
                <a:lnSpc>
                  <a:spcPct val="80000"/>
                </a:lnSpc>
                <a:spcBef>
                  <a:spcPct val="0"/>
                </a:spcBef>
                <a:buClrTx/>
                <a:buSzTx/>
                <a:buFontTx/>
                <a:buNone/>
              </a:pPr>
              <a:r>
                <a:rPr lang="en-US" sz="2000" b="1">
                  <a:latin typeface="Courier New" pitchFamily="49" charset="0"/>
                </a:rPr>
                <a:t>Set-cookie: 1678 </a:t>
              </a:r>
            </a:p>
          </p:txBody>
        </p:sp>
        <p:grpSp>
          <p:nvGrpSpPr>
            <p:cNvPr id="64540" name="Group 76"/>
            <p:cNvGrpSpPr>
              <a:grpSpLocks/>
            </p:cNvGrpSpPr>
            <p:nvPr/>
          </p:nvGrpSpPr>
          <p:grpSpPr bwMode="auto">
            <a:xfrm>
              <a:off x="459" y="1836"/>
              <a:ext cx="1004" cy="486"/>
              <a:chOff x="684" y="1746"/>
              <a:chExt cx="1004" cy="486"/>
            </a:xfrm>
          </p:grpSpPr>
          <p:sp>
            <p:nvSpPr>
              <p:cNvPr id="64541" name="AutoShape 74"/>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en-US"/>
              </a:p>
            </p:txBody>
          </p:sp>
          <p:sp>
            <p:nvSpPr>
              <p:cNvPr id="64542" name="Text Box 75"/>
              <p:cNvSpPr txBox="1">
                <a:spLocks noChangeArrowheads="1"/>
              </p:cNvSpPr>
              <p:nvPr/>
            </p:nvSpPr>
            <p:spPr bwMode="auto">
              <a:xfrm>
                <a:off x="684" y="1833"/>
                <a:ext cx="1004" cy="366"/>
              </a:xfrm>
              <a:prstGeom prst="rect">
                <a:avLst/>
              </a:prstGeom>
              <a:noFill/>
              <a:ln w="9525">
                <a:noFill/>
                <a:miter lim="800000"/>
                <a:headEnd/>
                <a:tailEnd/>
              </a:ln>
            </p:spPr>
            <p:txBody>
              <a:bodyPr>
                <a:spAutoFit/>
              </a:bodyPr>
              <a:lstStyle/>
              <a:p>
                <a:pPr>
                  <a:spcBef>
                    <a:spcPct val="0"/>
                  </a:spcBef>
                  <a:buClrTx/>
                  <a:buSzTx/>
                  <a:buFontTx/>
                  <a:buNone/>
                </a:pPr>
                <a:r>
                  <a:rPr lang="en-US" sz="1600" b="1">
                    <a:solidFill>
                      <a:schemeClr val="bg1"/>
                    </a:solidFill>
                    <a:latin typeface="Arial" charset="0"/>
                  </a:rPr>
                  <a:t>ebay 8734</a:t>
                </a:r>
              </a:p>
              <a:p>
                <a:pPr>
                  <a:spcBef>
                    <a:spcPct val="0"/>
                  </a:spcBef>
                  <a:buClrTx/>
                  <a:buSzTx/>
                  <a:buFontTx/>
                  <a:buNone/>
                </a:pPr>
                <a:r>
                  <a:rPr lang="en-US" sz="1600" b="1">
                    <a:solidFill>
                      <a:schemeClr val="bg1"/>
                    </a:solidFill>
                    <a:latin typeface="Arial" charset="0"/>
                  </a:rPr>
                  <a:t>amazon 1678</a:t>
                </a:r>
              </a:p>
            </p:txBody>
          </p:sp>
        </p:grpSp>
      </p:grpSp>
      <p:grpSp>
        <p:nvGrpSpPr>
          <p:cNvPr id="13" name="Group 93"/>
          <p:cNvGrpSpPr>
            <a:grpSpLocks/>
          </p:cNvGrpSpPr>
          <p:nvPr/>
        </p:nvGrpSpPr>
        <p:grpSpPr bwMode="auto">
          <a:xfrm>
            <a:off x="2181225" y="4192588"/>
            <a:ext cx="5705475" cy="1992312"/>
            <a:chOff x="1374" y="2641"/>
            <a:chExt cx="3594" cy="1255"/>
          </a:xfrm>
        </p:grpSpPr>
        <p:sp>
          <p:nvSpPr>
            <p:cNvPr id="64533" name="Line 20"/>
            <p:cNvSpPr>
              <a:spLocks noChangeShapeType="1"/>
            </p:cNvSpPr>
            <p:nvPr/>
          </p:nvSpPr>
          <p:spPr bwMode="auto">
            <a:xfrm>
              <a:off x="1374" y="3293"/>
              <a:ext cx="2082" cy="240"/>
            </a:xfrm>
            <a:prstGeom prst="line">
              <a:avLst/>
            </a:prstGeom>
            <a:noFill/>
            <a:ln w="19050">
              <a:solidFill>
                <a:schemeClr val="tx1"/>
              </a:solidFill>
              <a:round/>
              <a:headEnd/>
              <a:tailEnd type="triangle" w="med" len="med"/>
            </a:ln>
          </p:spPr>
          <p:txBody>
            <a:bodyPr wrap="none" anchor="ctr"/>
            <a:lstStyle/>
            <a:p>
              <a:endParaRPr lang="en-US"/>
            </a:p>
          </p:txBody>
        </p:sp>
        <p:sp>
          <p:nvSpPr>
            <p:cNvPr id="64534" name="Text Box 23"/>
            <p:cNvSpPr txBox="1">
              <a:spLocks noChangeArrowheads="1"/>
            </p:cNvSpPr>
            <p:nvPr/>
          </p:nvSpPr>
          <p:spPr bwMode="auto">
            <a:xfrm>
              <a:off x="1561" y="3171"/>
              <a:ext cx="1689" cy="356"/>
            </a:xfrm>
            <a:prstGeom prst="rect">
              <a:avLst/>
            </a:prstGeom>
            <a:solidFill>
              <a:schemeClr val="bg1"/>
            </a:solidFill>
            <a:ln w="9525">
              <a:solidFill>
                <a:schemeClr val="tx1"/>
              </a:solidFill>
              <a:miter lim="800000"/>
              <a:headEnd/>
              <a:tailEnd/>
            </a:ln>
          </p:spPr>
          <p:txBody>
            <a:bodyPr>
              <a:spAutoFit/>
            </a:bodyPr>
            <a:lstStyle/>
            <a:p>
              <a:pPr algn="ctr">
                <a:lnSpc>
                  <a:spcPct val="80000"/>
                </a:lnSpc>
                <a:spcBef>
                  <a:spcPct val="0"/>
                </a:spcBef>
                <a:buClrTx/>
                <a:buSzTx/>
                <a:buFontTx/>
                <a:buNone/>
              </a:pPr>
              <a:r>
                <a:rPr lang="en-US" sz="1800"/>
                <a:t>usual http request msg</a:t>
              </a:r>
            </a:p>
            <a:p>
              <a:pPr algn="ctr">
                <a:lnSpc>
                  <a:spcPct val="80000"/>
                </a:lnSpc>
                <a:spcBef>
                  <a:spcPct val="0"/>
                </a:spcBef>
                <a:buClrTx/>
                <a:buSzTx/>
                <a:buFontTx/>
                <a:buNone/>
              </a:pPr>
              <a:r>
                <a:rPr lang="en-US" sz="2000" b="1">
                  <a:latin typeface="Courier New" pitchFamily="49" charset="0"/>
                </a:rPr>
                <a:t>cookie: 1678</a:t>
              </a:r>
            </a:p>
          </p:txBody>
        </p:sp>
        <p:sp>
          <p:nvSpPr>
            <p:cNvPr id="64535" name="Text Box 29"/>
            <p:cNvSpPr txBox="1">
              <a:spLocks noChangeArrowheads="1"/>
            </p:cNvSpPr>
            <p:nvPr/>
          </p:nvSpPr>
          <p:spPr bwMode="auto">
            <a:xfrm>
              <a:off x="3494" y="3262"/>
              <a:ext cx="778" cy="634"/>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cookie-</a:t>
              </a:r>
            </a:p>
            <a:p>
              <a:pPr algn="ctr">
                <a:spcBef>
                  <a:spcPct val="0"/>
                </a:spcBef>
                <a:buClrTx/>
                <a:buSzTx/>
                <a:buFontTx/>
                <a:buNone/>
              </a:pPr>
              <a:r>
                <a:rPr lang="en-US" sz="2000">
                  <a:solidFill>
                    <a:schemeClr val="accent2"/>
                  </a:solidFill>
                </a:rPr>
                <a:t>spectific</a:t>
              </a:r>
            </a:p>
            <a:p>
              <a:pPr algn="ctr">
                <a:spcBef>
                  <a:spcPct val="0"/>
                </a:spcBef>
                <a:buClrTx/>
                <a:buSzTx/>
                <a:buFontTx/>
                <a:buNone/>
              </a:pPr>
              <a:r>
                <a:rPr lang="en-US" sz="2000">
                  <a:solidFill>
                    <a:schemeClr val="accent2"/>
                  </a:solidFill>
                </a:rPr>
                <a:t>action</a:t>
              </a:r>
              <a:endParaRPr lang="en-US">
                <a:latin typeface="Times New Roman" pitchFamily="18" charset="0"/>
              </a:endParaRPr>
            </a:p>
          </p:txBody>
        </p:sp>
        <p:sp>
          <p:nvSpPr>
            <p:cNvPr id="64536" name="Line 44"/>
            <p:cNvSpPr>
              <a:spLocks noChangeShapeType="1"/>
            </p:cNvSpPr>
            <p:nvPr/>
          </p:nvSpPr>
          <p:spPr bwMode="auto">
            <a:xfrm flipV="1">
              <a:off x="4181" y="2641"/>
              <a:ext cx="787" cy="861"/>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64537" name="Text Box 71"/>
            <p:cNvSpPr txBox="1">
              <a:spLocks noChangeArrowheads="1"/>
            </p:cNvSpPr>
            <p:nvPr/>
          </p:nvSpPr>
          <p:spPr bwMode="auto">
            <a:xfrm>
              <a:off x="4287" y="2939"/>
              <a:ext cx="557" cy="231"/>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en-US" sz="1800"/>
                <a:t>access</a:t>
              </a:r>
            </a:p>
          </p:txBody>
        </p:sp>
      </p:grpSp>
      <p:grpSp>
        <p:nvGrpSpPr>
          <p:cNvPr id="14" name="Group 77"/>
          <p:cNvGrpSpPr>
            <a:grpSpLocks/>
          </p:cNvGrpSpPr>
          <p:nvPr/>
        </p:nvGrpSpPr>
        <p:grpSpPr bwMode="auto">
          <a:xfrm>
            <a:off x="742950" y="4799013"/>
            <a:ext cx="1593850" cy="771525"/>
            <a:chOff x="684" y="1746"/>
            <a:chExt cx="1004" cy="486"/>
          </a:xfrm>
        </p:grpSpPr>
        <p:sp>
          <p:nvSpPr>
            <p:cNvPr id="64531" name="AutoShape 78"/>
            <p:cNvSpPr>
              <a:spLocks noChangeArrowheads="1"/>
            </p:cNvSpPr>
            <p:nvPr/>
          </p:nvSpPr>
          <p:spPr bwMode="auto">
            <a:xfrm>
              <a:off x="735" y="1746"/>
              <a:ext cx="829" cy="486"/>
            </a:xfrm>
            <a:prstGeom prst="can">
              <a:avLst>
                <a:gd name="adj" fmla="val 25000"/>
              </a:avLst>
            </a:prstGeom>
            <a:solidFill>
              <a:schemeClr val="accent2"/>
            </a:solidFill>
            <a:ln w="9525">
              <a:solidFill>
                <a:schemeClr val="tx1"/>
              </a:solidFill>
              <a:round/>
              <a:headEnd/>
              <a:tailEnd/>
            </a:ln>
          </p:spPr>
          <p:txBody>
            <a:bodyPr wrap="none" anchor="ctr"/>
            <a:lstStyle/>
            <a:p>
              <a:endParaRPr lang="en-US"/>
            </a:p>
          </p:txBody>
        </p:sp>
        <p:sp>
          <p:nvSpPr>
            <p:cNvPr id="64532" name="Text Box 79"/>
            <p:cNvSpPr txBox="1">
              <a:spLocks noChangeArrowheads="1"/>
            </p:cNvSpPr>
            <p:nvPr/>
          </p:nvSpPr>
          <p:spPr bwMode="auto">
            <a:xfrm>
              <a:off x="684" y="1833"/>
              <a:ext cx="1004" cy="366"/>
            </a:xfrm>
            <a:prstGeom prst="rect">
              <a:avLst/>
            </a:prstGeom>
            <a:noFill/>
            <a:ln w="9525">
              <a:noFill/>
              <a:miter lim="800000"/>
              <a:headEnd/>
              <a:tailEnd/>
            </a:ln>
          </p:spPr>
          <p:txBody>
            <a:bodyPr>
              <a:spAutoFit/>
            </a:bodyPr>
            <a:lstStyle/>
            <a:p>
              <a:pPr>
                <a:spcBef>
                  <a:spcPct val="0"/>
                </a:spcBef>
                <a:buClrTx/>
                <a:buSzTx/>
                <a:buFontTx/>
                <a:buNone/>
              </a:pPr>
              <a:r>
                <a:rPr lang="en-US" sz="1600" b="1">
                  <a:solidFill>
                    <a:schemeClr val="bg1"/>
                  </a:solidFill>
                  <a:latin typeface="Arial" charset="0"/>
                </a:rPr>
                <a:t>ebay 8734</a:t>
              </a:r>
            </a:p>
            <a:p>
              <a:pPr>
                <a:spcBef>
                  <a:spcPct val="0"/>
                </a:spcBef>
                <a:buClrTx/>
                <a:buSzTx/>
                <a:buFontTx/>
                <a:buNone/>
              </a:pPr>
              <a:r>
                <a:rPr lang="en-US" sz="1600" b="1">
                  <a:solidFill>
                    <a:schemeClr val="bg1"/>
                  </a:solidFill>
                  <a:latin typeface="Arial" charset="0"/>
                </a:rPr>
                <a:t>amazon 1678</a:t>
              </a:r>
            </a:p>
          </p:txBody>
        </p:sp>
      </p:grpSp>
      <p:sp>
        <p:nvSpPr>
          <p:cNvPr id="64530" name="Text Box 80"/>
          <p:cNvSpPr txBox="1">
            <a:spLocks noChangeArrowheads="1"/>
          </p:cNvSpPr>
          <p:nvPr/>
        </p:nvSpPr>
        <p:spPr bwMode="auto">
          <a:xfrm>
            <a:off x="7831138" y="4248150"/>
            <a:ext cx="1150937" cy="641350"/>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en-US" sz="1800"/>
              <a:t>backend</a:t>
            </a:r>
          </a:p>
          <a:p>
            <a:pPr>
              <a:spcBef>
                <a:spcPct val="0"/>
              </a:spcBef>
              <a:buClrTx/>
              <a:buSzTx/>
              <a:buFontTx/>
              <a:buNone/>
            </a:pPr>
            <a:r>
              <a:rPr lang="en-US" sz="1800"/>
              <a:t>database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0235"/>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2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3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2000"/>
                                        <p:tgtEl>
                                          <p:spTgt spid="6"/>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02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2000"/>
                                        <p:tgtEl>
                                          <p:spTgt spid="13"/>
                                        </p:tgtEl>
                                      </p:cBhvr>
                                    </p:animEffect>
                                  </p:childTnLst>
                                </p:cTn>
                              </p:par>
                            </p:childTnLst>
                          </p:cTn>
                        </p:par>
                        <p:par>
                          <p:cTn id="35" fill="hold">
                            <p:stCondLst>
                              <p:cond delay="2000"/>
                            </p:stCondLst>
                            <p:childTnLst>
                              <p:par>
                                <p:cTn id="36" presetID="2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right)">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5" grpId="0"/>
      <p:bldP spid="502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5539" name="Slide Number Placeholder 6"/>
          <p:cNvSpPr>
            <a:spLocks noGrp="1"/>
          </p:cNvSpPr>
          <p:nvPr>
            <p:ph type="sldNum" sz="quarter" idx="12"/>
          </p:nvPr>
        </p:nvSpPr>
        <p:spPr>
          <a:noFill/>
        </p:spPr>
        <p:txBody>
          <a:bodyPr/>
          <a:lstStyle/>
          <a:p>
            <a:fld id="{EA753ACE-695A-41E3-B790-43175C8FD5C6}" type="slidenum">
              <a:rPr lang="en-US"/>
              <a:pPr/>
              <a:t>39</a:t>
            </a:fld>
            <a:endParaRPr lang="en-US"/>
          </a:p>
        </p:txBody>
      </p:sp>
      <p:sp>
        <p:nvSpPr>
          <p:cNvPr id="65540" name="Rectangle 2"/>
          <p:cNvSpPr>
            <a:spLocks noGrp="1" noChangeArrowheads="1"/>
          </p:cNvSpPr>
          <p:nvPr>
            <p:ph type="title"/>
          </p:nvPr>
        </p:nvSpPr>
        <p:spPr/>
        <p:txBody>
          <a:bodyPr/>
          <a:lstStyle/>
          <a:p>
            <a:r>
              <a:rPr lang="en-US" smtClean="0"/>
              <a:t>Cookies (continued)</a:t>
            </a:r>
          </a:p>
        </p:txBody>
      </p:sp>
      <p:sp>
        <p:nvSpPr>
          <p:cNvPr id="65541" name="Rectangle 3"/>
          <p:cNvSpPr>
            <a:spLocks noGrp="1" noChangeArrowheads="1"/>
          </p:cNvSpPr>
          <p:nvPr>
            <p:ph type="body" sz="half" idx="1"/>
          </p:nvPr>
        </p:nvSpPr>
        <p:spPr>
          <a:xfrm>
            <a:off x="533400" y="1477963"/>
            <a:ext cx="3810000" cy="2641600"/>
          </a:xfrm>
        </p:spPr>
        <p:txBody>
          <a:bodyPr/>
          <a:lstStyle/>
          <a:p>
            <a:pPr>
              <a:buFont typeface="ZapfDingbats" pitchFamily="82" charset="2"/>
              <a:buNone/>
            </a:pPr>
            <a:r>
              <a:rPr lang="en-US" sz="2400" u="sng" smtClean="0">
                <a:solidFill>
                  <a:srgbClr val="FF0000"/>
                </a:solidFill>
              </a:rPr>
              <a:t>What cookies can bring:</a:t>
            </a:r>
            <a:endParaRPr lang="en-US" sz="2400" smtClean="0"/>
          </a:p>
          <a:p>
            <a:r>
              <a:rPr lang="en-US" sz="2400" smtClean="0"/>
              <a:t>authorization</a:t>
            </a:r>
          </a:p>
          <a:p>
            <a:r>
              <a:rPr lang="en-US" sz="2400" smtClean="0"/>
              <a:t>shopping carts</a:t>
            </a:r>
          </a:p>
          <a:p>
            <a:r>
              <a:rPr lang="en-US" sz="2400" smtClean="0"/>
              <a:t>recommendations</a:t>
            </a:r>
          </a:p>
          <a:p>
            <a:r>
              <a:rPr lang="en-US" sz="2400" smtClean="0"/>
              <a:t>user session state (Web e-mail)</a:t>
            </a:r>
          </a:p>
        </p:txBody>
      </p:sp>
      <p:sp>
        <p:nvSpPr>
          <p:cNvPr id="65542" name="Rectangle 13"/>
          <p:cNvSpPr>
            <a:spLocks noChangeArrowheads="1"/>
          </p:cNvSpPr>
          <p:nvPr/>
        </p:nvSpPr>
        <p:spPr bwMode="auto">
          <a:xfrm>
            <a:off x="4911725" y="1411288"/>
            <a:ext cx="3810000" cy="2233612"/>
          </a:xfrm>
          <a:prstGeom prst="rect">
            <a:avLst/>
          </a:prstGeom>
          <a:noFill/>
          <a:ln w="19050">
            <a:solidFill>
              <a:schemeClr val="accent2"/>
            </a:solidFill>
            <a:miter lim="800000"/>
            <a:headEnd/>
            <a:tailEnd/>
          </a:ln>
        </p:spPr>
        <p:txBody>
          <a:bodyPr/>
          <a:lstStyle/>
          <a:p>
            <a:pPr marL="342900" indent="-342900"/>
            <a:r>
              <a:rPr lang="en-US" u="sng">
                <a:solidFill>
                  <a:srgbClr val="FF0000"/>
                </a:solidFill>
              </a:rPr>
              <a:t>Cookies and privacy:</a:t>
            </a:r>
            <a:endParaRPr lang="en-US"/>
          </a:p>
          <a:p>
            <a:pPr marL="342900" indent="-342900">
              <a:buFont typeface="ZapfDingbats" pitchFamily="82" charset="2"/>
              <a:buChar char="r"/>
            </a:pPr>
            <a:r>
              <a:rPr lang="en-US"/>
              <a:t>cookies permit sites to learn a lot about you</a:t>
            </a:r>
          </a:p>
          <a:p>
            <a:pPr marL="342900" indent="-342900">
              <a:buFont typeface="ZapfDingbats" pitchFamily="82" charset="2"/>
              <a:buChar char="r"/>
            </a:pPr>
            <a:r>
              <a:rPr lang="en-US"/>
              <a:t>you may supply name and e-mail to sites</a:t>
            </a:r>
          </a:p>
        </p:txBody>
      </p:sp>
      <p:sp>
        <p:nvSpPr>
          <p:cNvPr id="65543" name="Text Box 14"/>
          <p:cNvSpPr txBox="1">
            <a:spLocks noChangeArrowheads="1"/>
          </p:cNvSpPr>
          <p:nvPr/>
        </p:nvSpPr>
        <p:spPr bwMode="auto">
          <a:xfrm>
            <a:off x="7321550" y="1177925"/>
            <a:ext cx="798513" cy="396875"/>
          </a:xfrm>
          <a:prstGeom prst="rect">
            <a:avLst/>
          </a:prstGeom>
          <a:solidFill>
            <a:schemeClr val="bg1"/>
          </a:solidFill>
          <a:ln w="9525">
            <a:noFill/>
            <a:miter lim="800000"/>
            <a:headEnd/>
            <a:tailEnd/>
          </a:ln>
        </p:spPr>
        <p:txBody>
          <a:bodyPr wrap="none">
            <a:spAutoFit/>
          </a:bodyPr>
          <a:lstStyle/>
          <a:p>
            <a:pPr>
              <a:spcBef>
                <a:spcPct val="0"/>
              </a:spcBef>
              <a:buClrTx/>
              <a:buSzTx/>
              <a:buFontTx/>
              <a:buNone/>
            </a:pPr>
            <a:r>
              <a:rPr lang="en-US" sz="2000">
                <a:solidFill>
                  <a:schemeClr val="accent2"/>
                </a:solidFill>
              </a:rPr>
              <a:t>aside</a:t>
            </a:r>
            <a:endParaRPr lang="en-US" sz="1600">
              <a:latin typeface="Times New Roman" pitchFamily="18" charset="0"/>
            </a:endParaRPr>
          </a:p>
        </p:txBody>
      </p:sp>
      <p:sp>
        <p:nvSpPr>
          <p:cNvPr id="65544" name="Rectangle 15"/>
          <p:cNvSpPr>
            <a:spLocks noChangeArrowheads="1"/>
          </p:cNvSpPr>
          <p:nvPr/>
        </p:nvSpPr>
        <p:spPr bwMode="auto">
          <a:xfrm>
            <a:off x="411163" y="4090988"/>
            <a:ext cx="5702300" cy="2641600"/>
          </a:xfrm>
          <a:prstGeom prst="rect">
            <a:avLst/>
          </a:prstGeom>
          <a:noFill/>
          <a:ln w="9525">
            <a:noFill/>
            <a:miter lim="800000"/>
            <a:headEnd/>
            <a:tailEnd/>
          </a:ln>
        </p:spPr>
        <p:txBody>
          <a:bodyPr/>
          <a:lstStyle/>
          <a:p>
            <a:pPr marL="342900" indent="-342900"/>
            <a:r>
              <a:rPr lang="en-US" u="sng">
                <a:solidFill>
                  <a:srgbClr val="FF0000"/>
                </a:solidFill>
              </a:rPr>
              <a:t>How to keep “state”:</a:t>
            </a:r>
            <a:endParaRPr lang="en-US"/>
          </a:p>
          <a:p>
            <a:pPr marL="342900" indent="-342900">
              <a:buFont typeface="ZapfDingbats" pitchFamily="82" charset="2"/>
              <a:buChar char="r"/>
            </a:pPr>
            <a:r>
              <a:rPr lang="en-US"/>
              <a:t>protocol endpoints: maintain state at sender/receiver over multiple transactions</a:t>
            </a:r>
          </a:p>
          <a:p>
            <a:pPr marL="342900" indent="-342900">
              <a:buFont typeface="ZapfDingbats" pitchFamily="82" charset="2"/>
              <a:buChar char="r"/>
            </a:pPr>
            <a:r>
              <a:rPr lang="en-US"/>
              <a:t>cookies: http messages carry state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5843" name="Slide Number Placeholder 6"/>
          <p:cNvSpPr>
            <a:spLocks noGrp="1"/>
          </p:cNvSpPr>
          <p:nvPr>
            <p:ph type="sldNum" sz="quarter" idx="12"/>
          </p:nvPr>
        </p:nvSpPr>
        <p:spPr>
          <a:noFill/>
        </p:spPr>
        <p:txBody>
          <a:bodyPr/>
          <a:lstStyle/>
          <a:p>
            <a:fld id="{96ACC117-40D3-4366-8254-76D5581A6175}" type="slidenum">
              <a:rPr lang="en-US"/>
              <a:pPr/>
              <a:t>4</a:t>
            </a:fld>
            <a:endParaRPr lang="en-US"/>
          </a:p>
        </p:txBody>
      </p:sp>
      <p:sp>
        <p:nvSpPr>
          <p:cNvPr id="35844" name="Rectangle 2"/>
          <p:cNvSpPr>
            <a:spLocks noGrp="1" noChangeArrowheads="1"/>
          </p:cNvSpPr>
          <p:nvPr>
            <p:ph type="title"/>
          </p:nvPr>
        </p:nvSpPr>
        <p:spPr/>
        <p:txBody>
          <a:bodyPr/>
          <a:lstStyle/>
          <a:p>
            <a:r>
              <a:rPr lang="en-US" smtClean="0"/>
              <a:t>Chapter 2: Application Layer</a:t>
            </a:r>
          </a:p>
        </p:txBody>
      </p:sp>
      <p:sp>
        <p:nvSpPr>
          <p:cNvPr id="35845" name="Rectangle 3"/>
          <p:cNvSpPr>
            <a:spLocks noGrp="1" noChangeArrowheads="1"/>
          </p:cNvSpPr>
          <p:nvPr>
            <p:ph type="body" sz="half" idx="1"/>
          </p:nvPr>
        </p:nvSpPr>
        <p:spPr>
          <a:xfrm>
            <a:off x="533400" y="1371600"/>
            <a:ext cx="3581400" cy="4648200"/>
          </a:xfrm>
        </p:spPr>
        <p:txBody>
          <a:bodyPr/>
          <a:lstStyle/>
          <a:p>
            <a:pPr>
              <a:buFont typeface="ZapfDingbats" pitchFamily="82" charset="2"/>
              <a:buNone/>
            </a:pPr>
            <a:r>
              <a:rPr lang="en-US" sz="2400" u="sng" smtClean="0">
                <a:solidFill>
                  <a:srgbClr val="FF0000"/>
                </a:solidFill>
              </a:rPr>
              <a:t>Our goals:</a:t>
            </a:r>
            <a:r>
              <a:rPr lang="en-US" sz="2400" smtClean="0"/>
              <a:t> </a:t>
            </a:r>
          </a:p>
          <a:p>
            <a:r>
              <a:rPr lang="en-US" sz="2400" smtClean="0"/>
              <a:t>conceptual, implementation aspects of network application protocols</a:t>
            </a:r>
          </a:p>
          <a:p>
            <a:pPr lvl="1"/>
            <a:r>
              <a:rPr lang="en-US" smtClean="0"/>
              <a:t>transport-layer service models</a:t>
            </a:r>
          </a:p>
          <a:p>
            <a:pPr lvl="1"/>
            <a:r>
              <a:rPr lang="en-US" smtClean="0"/>
              <a:t>client-server paradigm</a:t>
            </a:r>
          </a:p>
          <a:p>
            <a:pPr lvl="1"/>
            <a:r>
              <a:rPr lang="en-US" smtClean="0"/>
              <a:t>peer-to-peer paradigm</a:t>
            </a:r>
            <a:endParaRPr lang="en-US" sz="2000" smtClean="0"/>
          </a:p>
        </p:txBody>
      </p:sp>
      <p:sp>
        <p:nvSpPr>
          <p:cNvPr id="35846" name="Rectangle 4"/>
          <p:cNvSpPr>
            <a:spLocks noGrp="1" noChangeArrowheads="1"/>
          </p:cNvSpPr>
          <p:nvPr>
            <p:ph type="body" sz="half" idx="2"/>
          </p:nvPr>
        </p:nvSpPr>
        <p:spPr>
          <a:xfrm>
            <a:off x="4419600" y="1441450"/>
            <a:ext cx="3667125" cy="4648200"/>
          </a:xfrm>
        </p:spPr>
        <p:txBody>
          <a:bodyPr/>
          <a:lstStyle/>
          <a:p>
            <a:r>
              <a:rPr lang="en-US" sz="2400" smtClean="0"/>
              <a:t>learn about protocols by examining popular application-level protocols</a:t>
            </a:r>
          </a:p>
          <a:p>
            <a:pPr lvl="1"/>
            <a:r>
              <a:rPr lang="en-US" sz="2000" smtClean="0"/>
              <a:t>HTTP</a:t>
            </a:r>
          </a:p>
          <a:p>
            <a:pPr lvl="1"/>
            <a:r>
              <a:rPr lang="en-US" sz="2000" smtClean="0"/>
              <a:t>FTP</a:t>
            </a:r>
          </a:p>
          <a:p>
            <a:pPr lvl="1"/>
            <a:r>
              <a:rPr lang="en-US" sz="2000" smtClean="0"/>
              <a:t>SMTP / POP3 / IMAP</a:t>
            </a:r>
          </a:p>
          <a:p>
            <a:pPr lvl="1"/>
            <a:r>
              <a:rPr lang="en-US" sz="2000" smtClean="0"/>
              <a:t>DNS</a:t>
            </a:r>
          </a:p>
          <a:p>
            <a:r>
              <a:rPr lang="en-US" sz="2400" smtClean="0"/>
              <a:t>programming network applications</a:t>
            </a:r>
          </a:p>
          <a:p>
            <a:pPr lvl="1"/>
            <a:r>
              <a:rPr lang="en-US" smtClean="0"/>
              <a:t>socket API</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173" name="Slide Number Placeholder 6"/>
          <p:cNvSpPr>
            <a:spLocks noGrp="1"/>
          </p:cNvSpPr>
          <p:nvPr>
            <p:ph type="sldNum" sz="quarter" idx="12"/>
          </p:nvPr>
        </p:nvSpPr>
        <p:spPr>
          <a:noFill/>
        </p:spPr>
        <p:txBody>
          <a:bodyPr/>
          <a:lstStyle/>
          <a:p>
            <a:fld id="{115CD28F-BFF9-4EF3-A656-FF1F459DF370}" type="slidenum">
              <a:rPr lang="en-US"/>
              <a:pPr/>
              <a:t>40</a:t>
            </a:fld>
            <a:endParaRPr lang="en-US"/>
          </a:p>
        </p:txBody>
      </p:sp>
      <p:sp>
        <p:nvSpPr>
          <p:cNvPr id="7174" name="Rectangle 2"/>
          <p:cNvSpPr>
            <a:spLocks noGrp="1" noChangeArrowheads="1"/>
          </p:cNvSpPr>
          <p:nvPr>
            <p:ph type="title"/>
          </p:nvPr>
        </p:nvSpPr>
        <p:spPr/>
        <p:txBody>
          <a:bodyPr/>
          <a:lstStyle/>
          <a:p>
            <a:r>
              <a:rPr lang="en-US" sz="3600" smtClean="0"/>
              <a:t>Web caches (proxy server)</a:t>
            </a:r>
            <a:endParaRPr lang="en-US" smtClean="0"/>
          </a:p>
        </p:txBody>
      </p:sp>
      <p:sp>
        <p:nvSpPr>
          <p:cNvPr id="7175" name="Rectangle 3"/>
          <p:cNvSpPr>
            <a:spLocks noGrp="1" noChangeArrowheads="1"/>
          </p:cNvSpPr>
          <p:nvPr>
            <p:ph type="body" sz="half" idx="1"/>
          </p:nvPr>
        </p:nvSpPr>
        <p:spPr>
          <a:xfrm>
            <a:off x="279400" y="1957388"/>
            <a:ext cx="3767138" cy="3762375"/>
          </a:xfrm>
        </p:spPr>
        <p:txBody>
          <a:bodyPr/>
          <a:lstStyle/>
          <a:p>
            <a:r>
              <a:rPr lang="en-US" sz="2400" smtClean="0"/>
              <a:t>user sets browser: Web accesses via  cache</a:t>
            </a:r>
          </a:p>
          <a:p>
            <a:r>
              <a:rPr lang="en-US" sz="2400" smtClean="0"/>
              <a:t>browser sends all HTTP requests to cache</a:t>
            </a:r>
          </a:p>
          <a:p>
            <a:pPr lvl="1"/>
            <a:r>
              <a:rPr lang="en-US" sz="2000" smtClean="0"/>
              <a:t>object in cache: cache returns object </a:t>
            </a:r>
          </a:p>
          <a:p>
            <a:pPr lvl="1"/>
            <a:r>
              <a:rPr lang="en-US" sz="2000" smtClean="0"/>
              <a:t>else cache requests object from origin server, then returns object to client</a:t>
            </a:r>
          </a:p>
        </p:txBody>
      </p:sp>
      <p:sp>
        <p:nvSpPr>
          <p:cNvPr id="7176" name="Rectangle 4"/>
          <p:cNvSpPr>
            <a:spLocks noChangeArrowheads="1"/>
          </p:cNvSpPr>
          <p:nvPr/>
        </p:nvSpPr>
        <p:spPr bwMode="auto">
          <a:xfrm>
            <a:off x="393700" y="1265238"/>
            <a:ext cx="8750300" cy="596900"/>
          </a:xfrm>
          <a:prstGeom prst="rect">
            <a:avLst/>
          </a:prstGeom>
          <a:noFill/>
          <a:ln w="9525">
            <a:noFill/>
            <a:miter lim="800000"/>
            <a:headEnd/>
            <a:tailEnd/>
          </a:ln>
        </p:spPr>
        <p:txBody>
          <a:bodyPr/>
          <a:lstStyle/>
          <a:p>
            <a:pPr marL="342900" indent="-342900"/>
            <a:r>
              <a:rPr lang="en-US">
                <a:solidFill>
                  <a:srgbClr val="FF0000"/>
                </a:solidFill>
              </a:rPr>
              <a:t>Goal:</a:t>
            </a:r>
            <a:r>
              <a:rPr lang="en-US"/>
              <a:t> satisfy client request without involving origin server</a:t>
            </a:r>
          </a:p>
        </p:txBody>
      </p:sp>
      <p:graphicFrame>
        <p:nvGraphicFramePr>
          <p:cNvPr id="7170" name="Object 5"/>
          <p:cNvGraphicFramePr>
            <a:graphicFrameLocks noChangeAspect="1"/>
          </p:cNvGraphicFramePr>
          <p:nvPr/>
        </p:nvGraphicFramePr>
        <p:xfrm>
          <a:off x="4203700" y="2955925"/>
          <a:ext cx="515938" cy="414338"/>
        </p:xfrm>
        <a:graphic>
          <a:graphicData uri="http://schemas.openxmlformats.org/presentationml/2006/ole">
            <p:oleObj spid="_x0000_s7170" name="Clip" r:id="rId3" imgW="1305000" imgH="1085760" progId="">
              <p:embed/>
            </p:oleObj>
          </a:graphicData>
        </a:graphic>
      </p:graphicFrame>
      <p:sp>
        <p:nvSpPr>
          <p:cNvPr id="7177" name="Text Box 6"/>
          <p:cNvSpPr txBox="1">
            <a:spLocks noChangeArrowheads="1"/>
          </p:cNvSpPr>
          <p:nvPr/>
        </p:nvSpPr>
        <p:spPr bwMode="auto">
          <a:xfrm>
            <a:off x="4143375" y="3368675"/>
            <a:ext cx="71437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client</a:t>
            </a:r>
            <a:endParaRPr lang="en-US">
              <a:latin typeface="Times New Roman" pitchFamily="18" charset="0"/>
            </a:endParaRPr>
          </a:p>
        </p:txBody>
      </p:sp>
      <p:graphicFrame>
        <p:nvGraphicFramePr>
          <p:cNvPr id="7171" name="Object 7"/>
          <p:cNvGraphicFramePr>
            <a:graphicFrameLocks noChangeAspect="1"/>
          </p:cNvGraphicFramePr>
          <p:nvPr/>
        </p:nvGraphicFramePr>
        <p:xfrm>
          <a:off x="4268788" y="4826000"/>
          <a:ext cx="515937" cy="412750"/>
        </p:xfrm>
        <a:graphic>
          <a:graphicData uri="http://schemas.openxmlformats.org/presentationml/2006/ole">
            <p:oleObj spid="_x0000_s7171" name="Clip" r:id="rId4" imgW="1305000" imgH="1085760" progId="">
              <p:embed/>
            </p:oleObj>
          </a:graphicData>
        </a:graphic>
      </p:graphicFrame>
      <p:sp>
        <p:nvSpPr>
          <p:cNvPr id="7178" name="Text Box 8"/>
          <p:cNvSpPr txBox="1">
            <a:spLocks noChangeArrowheads="1"/>
          </p:cNvSpPr>
          <p:nvPr/>
        </p:nvSpPr>
        <p:spPr bwMode="auto">
          <a:xfrm>
            <a:off x="6024563" y="2774950"/>
            <a:ext cx="955675" cy="7016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t>Proxy</a:t>
            </a:r>
          </a:p>
          <a:p>
            <a:pPr algn="ctr">
              <a:spcBef>
                <a:spcPct val="0"/>
              </a:spcBef>
              <a:buClrTx/>
              <a:buSzTx/>
              <a:buFontTx/>
              <a:buNone/>
            </a:pPr>
            <a:r>
              <a:rPr lang="en-US" sz="2000"/>
              <a:t>server</a:t>
            </a:r>
            <a:endParaRPr lang="en-US">
              <a:latin typeface="Times New Roman" pitchFamily="18" charset="0"/>
            </a:endParaRPr>
          </a:p>
        </p:txBody>
      </p:sp>
      <p:grpSp>
        <p:nvGrpSpPr>
          <p:cNvPr id="7179" name="Group 9"/>
          <p:cNvGrpSpPr>
            <a:grpSpLocks/>
          </p:cNvGrpSpPr>
          <p:nvPr/>
        </p:nvGrpSpPr>
        <p:grpSpPr bwMode="auto">
          <a:xfrm>
            <a:off x="6249988" y="3556000"/>
            <a:ext cx="346075" cy="742950"/>
            <a:chOff x="4180" y="783"/>
            <a:chExt cx="150" cy="307"/>
          </a:xfrm>
        </p:grpSpPr>
        <p:sp>
          <p:nvSpPr>
            <p:cNvPr id="7220" name="AutoShape 1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21" name="Rectangle 1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22" name="Rectangle 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23" name="AutoShape 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24" name="Line 1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25" name="Line 1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26" name="Rectangle 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27" name="Rectangle 1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7180" name="Text Box 21"/>
          <p:cNvSpPr txBox="1">
            <a:spLocks noChangeArrowheads="1"/>
          </p:cNvSpPr>
          <p:nvPr/>
        </p:nvSpPr>
        <p:spPr bwMode="auto">
          <a:xfrm>
            <a:off x="4298950" y="5284788"/>
            <a:ext cx="71437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t>client</a:t>
            </a:r>
            <a:endParaRPr lang="en-US">
              <a:latin typeface="Times New Roman" pitchFamily="18" charset="0"/>
            </a:endParaRPr>
          </a:p>
        </p:txBody>
      </p:sp>
      <p:grpSp>
        <p:nvGrpSpPr>
          <p:cNvPr id="3" name="Group 53"/>
          <p:cNvGrpSpPr>
            <a:grpSpLocks/>
          </p:cNvGrpSpPr>
          <p:nvPr/>
        </p:nvGrpSpPr>
        <p:grpSpPr bwMode="auto">
          <a:xfrm>
            <a:off x="4567238" y="4095750"/>
            <a:ext cx="1593850" cy="760413"/>
            <a:chOff x="2877" y="2580"/>
            <a:chExt cx="1004" cy="479"/>
          </a:xfrm>
        </p:grpSpPr>
        <p:sp>
          <p:nvSpPr>
            <p:cNvPr id="7218" name="Line 19"/>
            <p:cNvSpPr>
              <a:spLocks noChangeShapeType="1"/>
            </p:cNvSpPr>
            <p:nvPr/>
          </p:nvSpPr>
          <p:spPr bwMode="auto">
            <a:xfrm flipV="1">
              <a:off x="2998" y="2580"/>
              <a:ext cx="883" cy="479"/>
            </a:xfrm>
            <a:prstGeom prst="line">
              <a:avLst/>
            </a:prstGeom>
            <a:noFill/>
            <a:ln w="28575">
              <a:solidFill>
                <a:srgbClr val="FF0000"/>
              </a:solidFill>
              <a:round/>
              <a:headEnd/>
              <a:tailEnd type="triangle" w="med" len="med"/>
            </a:ln>
          </p:spPr>
          <p:txBody>
            <a:bodyPr wrap="none" anchor="ctr"/>
            <a:lstStyle/>
            <a:p>
              <a:endParaRPr lang="en-US"/>
            </a:p>
          </p:txBody>
        </p:sp>
        <p:sp>
          <p:nvSpPr>
            <p:cNvPr id="7219" name="Text Box 23"/>
            <p:cNvSpPr txBox="1">
              <a:spLocks noChangeArrowheads="1"/>
            </p:cNvSpPr>
            <p:nvPr/>
          </p:nvSpPr>
          <p:spPr bwMode="auto">
            <a:xfrm rot="-1692639">
              <a:off x="2877" y="2646"/>
              <a:ext cx="95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grpSp>
      <p:grpSp>
        <p:nvGrpSpPr>
          <p:cNvPr id="4" name="Group 54"/>
          <p:cNvGrpSpPr>
            <a:grpSpLocks/>
          </p:cNvGrpSpPr>
          <p:nvPr/>
        </p:nvGrpSpPr>
        <p:grpSpPr bwMode="auto">
          <a:xfrm>
            <a:off x="4773613" y="4183063"/>
            <a:ext cx="1620837" cy="785812"/>
            <a:chOff x="3007" y="2635"/>
            <a:chExt cx="1021" cy="495"/>
          </a:xfrm>
        </p:grpSpPr>
        <p:sp>
          <p:nvSpPr>
            <p:cNvPr id="7216" name="Line 20"/>
            <p:cNvSpPr>
              <a:spLocks noChangeShapeType="1"/>
            </p:cNvSpPr>
            <p:nvPr/>
          </p:nvSpPr>
          <p:spPr bwMode="auto">
            <a:xfrm flipH="1">
              <a:off x="3030" y="2635"/>
              <a:ext cx="884" cy="495"/>
            </a:xfrm>
            <a:prstGeom prst="line">
              <a:avLst/>
            </a:prstGeom>
            <a:noFill/>
            <a:ln w="28575">
              <a:solidFill>
                <a:srgbClr val="FF0000"/>
              </a:solidFill>
              <a:round/>
              <a:headEnd/>
              <a:tailEnd type="triangle" w="med" len="med"/>
            </a:ln>
          </p:spPr>
          <p:txBody>
            <a:bodyPr wrap="none" anchor="ctr"/>
            <a:lstStyle/>
            <a:p>
              <a:endParaRPr lang="en-US"/>
            </a:p>
          </p:txBody>
        </p:sp>
        <p:sp>
          <p:nvSpPr>
            <p:cNvPr id="7217" name="Text Box 25"/>
            <p:cNvSpPr txBox="1">
              <a:spLocks noChangeArrowheads="1"/>
            </p:cNvSpPr>
            <p:nvPr/>
          </p:nvSpPr>
          <p:spPr bwMode="auto">
            <a:xfrm rot="-1737783">
              <a:off x="3007" y="2847"/>
              <a:ext cx="102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grpSp>
      <p:grpSp>
        <p:nvGrpSpPr>
          <p:cNvPr id="7183" name="Group 26"/>
          <p:cNvGrpSpPr>
            <a:grpSpLocks/>
          </p:cNvGrpSpPr>
          <p:nvPr/>
        </p:nvGrpSpPr>
        <p:grpSpPr bwMode="auto">
          <a:xfrm>
            <a:off x="8089900" y="2792413"/>
            <a:ext cx="346075" cy="742950"/>
            <a:chOff x="4180" y="783"/>
            <a:chExt cx="150" cy="307"/>
          </a:xfrm>
        </p:grpSpPr>
        <p:sp>
          <p:nvSpPr>
            <p:cNvPr id="7208" name="AutoShape 2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09" name="Rectangle 2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10" name="Rectangle 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11" name="AutoShape 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12" name="Line 3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13" name="Line 3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14" name="Rectangle 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15" name="Rectangle 3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184" name="Group 35"/>
          <p:cNvGrpSpPr>
            <a:grpSpLocks/>
          </p:cNvGrpSpPr>
          <p:nvPr/>
        </p:nvGrpSpPr>
        <p:grpSpPr bwMode="auto">
          <a:xfrm>
            <a:off x="8174038" y="4670425"/>
            <a:ext cx="346075" cy="742950"/>
            <a:chOff x="4180" y="783"/>
            <a:chExt cx="150" cy="307"/>
          </a:xfrm>
        </p:grpSpPr>
        <p:sp>
          <p:nvSpPr>
            <p:cNvPr id="7200" name="AutoShape 3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7201" name="Rectangle 3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7202" name="Rectangle 3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7203" name="AutoShape 3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7204" name="Line 4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7205" name="Line 4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7206" name="Rectangle 4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7207" name="Rectangle 4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49"/>
          <p:cNvGrpSpPr>
            <a:grpSpLocks/>
          </p:cNvGrpSpPr>
          <p:nvPr/>
        </p:nvGrpSpPr>
        <p:grpSpPr bwMode="auto">
          <a:xfrm>
            <a:off x="4765675" y="3141663"/>
            <a:ext cx="3251200" cy="730250"/>
            <a:chOff x="3002" y="1979"/>
            <a:chExt cx="2048" cy="460"/>
          </a:xfrm>
        </p:grpSpPr>
        <p:sp>
          <p:nvSpPr>
            <p:cNvPr id="7197" name="Freeform 18"/>
            <p:cNvSpPr>
              <a:spLocks/>
            </p:cNvSpPr>
            <p:nvPr/>
          </p:nvSpPr>
          <p:spPr bwMode="auto">
            <a:xfrm>
              <a:off x="3002" y="1979"/>
              <a:ext cx="2048" cy="460"/>
            </a:xfrm>
            <a:custGeom>
              <a:avLst/>
              <a:gdLst>
                <a:gd name="T0" fmla="*/ 0 w 2048"/>
                <a:gd name="T1" fmla="*/ 2 h 460"/>
                <a:gd name="T2" fmla="*/ 1011 w 2048"/>
                <a:gd name="T3" fmla="*/ 460 h 460"/>
                <a:gd name="T4" fmla="*/ 2048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FF0000"/>
              </a:solidFill>
              <a:round/>
              <a:headEnd/>
              <a:tailEnd type="triangle" w="med" len="med"/>
            </a:ln>
          </p:spPr>
          <p:txBody>
            <a:bodyPr wrap="none" anchor="ctr"/>
            <a:lstStyle/>
            <a:p>
              <a:endParaRPr lang="en-US"/>
            </a:p>
          </p:txBody>
        </p:sp>
        <p:sp>
          <p:nvSpPr>
            <p:cNvPr id="7198" name="Text Box 22"/>
            <p:cNvSpPr txBox="1">
              <a:spLocks noChangeArrowheads="1"/>
            </p:cNvSpPr>
            <p:nvPr/>
          </p:nvSpPr>
          <p:spPr bwMode="auto">
            <a:xfrm rot="1422049">
              <a:off x="3064" y="2006"/>
              <a:ext cx="95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sp>
          <p:nvSpPr>
            <p:cNvPr id="7199" name="Text Box 45"/>
            <p:cNvSpPr txBox="1">
              <a:spLocks noChangeArrowheads="1"/>
            </p:cNvSpPr>
            <p:nvPr/>
          </p:nvSpPr>
          <p:spPr bwMode="auto">
            <a:xfrm rot="-1419968">
              <a:off x="4095" y="2016"/>
              <a:ext cx="95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request</a:t>
              </a:r>
              <a:endParaRPr lang="en-US">
                <a:latin typeface="Times New Roman" pitchFamily="18" charset="0"/>
              </a:endParaRPr>
            </a:p>
          </p:txBody>
        </p:sp>
      </p:grpSp>
      <p:sp>
        <p:nvSpPr>
          <p:cNvPr id="7186" name="Text Box 47"/>
          <p:cNvSpPr txBox="1">
            <a:spLocks noChangeArrowheads="1"/>
          </p:cNvSpPr>
          <p:nvPr/>
        </p:nvSpPr>
        <p:spPr bwMode="auto">
          <a:xfrm>
            <a:off x="7885113" y="5465763"/>
            <a:ext cx="8001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a:latin typeface="Times New Roman" pitchFamily="18" charset="0"/>
            </a:endParaRPr>
          </a:p>
        </p:txBody>
      </p:sp>
      <p:sp>
        <p:nvSpPr>
          <p:cNvPr id="7187" name="Text Box 48"/>
          <p:cNvSpPr txBox="1">
            <a:spLocks noChangeArrowheads="1"/>
          </p:cNvSpPr>
          <p:nvPr/>
        </p:nvSpPr>
        <p:spPr bwMode="auto">
          <a:xfrm>
            <a:off x="7816850" y="1993900"/>
            <a:ext cx="8001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origin </a:t>
            </a:r>
          </a:p>
          <a:p>
            <a:pPr algn="ctr">
              <a:spcBef>
                <a:spcPct val="0"/>
              </a:spcBef>
              <a:buClrTx/>
              <a:buSzTx/>
              <a:buFontTx/>
              <a:buNone/>
            </a:pPr>
            <a:r>
              <a:rPr lang="en-US" sz="1600"/>
              <a:t>server</a:t>
            </a:r>
            <a:endParaRPr lang="en-US">
              <a:latin typeface="Times New Roman" pitchFamily="18" charset="0"/>
            </a:endParaRPr>
          </a:p>
        </p:txBody>
      </p:sp>
      <p:sp>
        <p:nvSpPr>
          <p:cNvPr id="7188" name="Rectangle 55"/>
          <p:cNvSpPr>
            <a:spLocks noChangeArrowheads="1"/>
          </p:cNvSpPr>
          <p:nvPr/>
        </p:nvSpPr>
        <p:spPr bwMode="auto">
          <a:xfrm>
            <a:off x="6946900" y="4349750"/>
            <a:ext cx="406400" cy="393700"/>
          </a:xfrm>
          <a:prstGeom prst="rect">
            <a:avLst/>
          </a:prstGeom>
          <a:noFill/>
          <a:ln w="9525" algn="ctr">
            <a:noFill/>
            <a:miter lim="800000"/>
            <a:headEnd/>
            <a:tailEnd/>
          </a:ln>
        </p:spPr>
        <p:txBody>
          <a:bodyPr wrap="none" anchor="ctr"/>
          <a:lstStyle/>
          <a:p>
            <a:endParaRPr lang="en-US"/>
          </a:p>
        </p:txBody>
      </p:sp>
      <p:pic>
        <p:nvPicPr>
          <p:cNvPr id="7189" name="Picture 56"/>
          <p:cNvPicPr>
            <a:picLocks noChangeAspect="1" noChangeArrowheads="1"/>
          </p:cNvPicPr>
          <p:nvPr/>
        </p:nvPicPr>
        <p:blipFill>
          <a:blip r:embed="rId5" cstate="print"/>
          <a:srcRect/>
          <a:stretch>
            <a:fillRect/>
          </a:stretch>
        </p:blipFill>
        <p:spPr bwMode="auto">
          <a:xfrm>
            <a:off x="8297863" y="2632075"/>
            <a:ext cx="527050" cy="433388"/>
          </a:xfrm>
          <a:prstGeom prst="rect">
            <a:avLst/>
          </a:prstGeom>
          <a:noFill/>
          <a:ln w="9525" algn="ctr">
            <a:noFill/>
            <a:miter lim="800000"/>
            <a:headEnd/>
            <a:tailEnd/>
          </a:ln>
        </p:spPr>
      </p:pic>
      <p:grpSp>
        <p:nvGrpSpPr>
          <p:cNvPr id="8" name="Group 60"/>
          <p:cNvGrpSpPr>
            <a:grpSpLocks/>
          </p:cNvGrpSpPr>
          <p:nvPr/>
        </p:nvGrpSpPr>
        <p:grpSpPr bwMode="auto">
          <a:xfrm>
            <a:off x="3992563" y="2678113"/>
            <a:ext cx="4186237" cy="1814512"/>
            <a:chOff x="2515" y="1687"/>
            <a:chExt cx="2637" cy="1143"/>
          </a:xfrm>
        </p:grpSpPr>
        <p:sp>
          <p:nvSpPr>
            <p:cNvPr id="7192" name="Freeform 44"/>
            <p:cNvSpPr>
              <a:spLocks/>
            </p:cNvSpPr>
            <p:nvPr/>
          </p:nvSpPr>
          <p:spPr bwMode="auto">
            <a:xfrm>
              <a:off x="2985" y="2026"/>
              <a:ext cx="2119" cy="476"/>
            </a:xfrm>
            <a:custGeom>
              <a:avLst/>
              <a:gdLst>
                <a:gd name="T0" fmla="*/ 2119 w 2119"/>
                <a:gd name="T1" fmla="*/ 0 h 476"/>
                <a:gd name="T2" fmla="*/ 1020 w 2119"/>
                <a:gd name="T3" fmla="*/ 476 h 476"/>
                <a:gd name="T4" fmla="*/ 0 w 2119"/>
                <a:gd name="T5" fmla="*/ 8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FF0000"/>
              </a:solidFill>
              <a:round/>
              <a:headEnd/>
              <a:tailEnd type="triangle" w="med" len="med"/>
            </a:ln>
          </p:spPr>
          <p:txBody>
            <a:bodyPr wrap="none" anchor="ctr"/>
            <a:lstStyle/>
            <a:p>
              <a:endParaRPr lang="en-US"/>
            </a:p>
          </p:txBody>
        </p:sp>
        <p:sp>
          <p:nvSpPr>
            <p:cNvPr id="7193" name="Text Box 24"/>
            <p:cNvSpPr txBox="1">
              <a:spLocks noChangeArrowheads="1"/>
            </p:cNvSpPr>
            <p:nvPr/>
          </p:nvSpPr>
          <p:spPr bwMode="auto">
            <a:xfrm rot="1411598">
              <a:off x="2901" y="2244"/>
              <a:ext cx="102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sp>
          <p:nvSpPr>
            <p:cNvPr id="7194" name="Text Box 46"/>
            <p:cNvSpPr txBox="1">
              <a:spLocks noChangeArrowheads="1"/>
            </p:cNvSpPr>
            <p:nvPr/>
          </p:nvSpPr>
          <p:spPr bwMode="auto">
            <a:xfrm rot="-1415789">
              <a:off x="4131" y="2232"/>
              <a:ext cx="1021"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solidFill>
                    <a:srgbClr val="FF0000"/>
                  </a:solidFill>
                </a:rPr>
                <a:t>HTTP response</a:t>
              </a:r>
              <a:endParaRPr lang="en-US">
                <a:latin typeface="Times New Roman" pitchFamily="18" charset="0"/>
              </a:endParaRPr>
            </a:p>
          </p:txBody>
        </p:sp>
        <p:pic>
          <p:nvPicPr>
            <p:cNvPr id="7195" name="Picture 57"/>
            <p:cNvPicPr>
              <a:picLocks noChangeAspect="1" noChangeArrowheads="1"/>
            </p:cNvPicPr>
            <p:nvPr/>
          </p:nvPicPr>
          <p:blipFill>
            <a:blip r:embed="rId5" cstate="print"/>
            <a:srcRect/>
            <a:stretch>
              <a:fillRect/>
            </a:stretch>
          </p:blipFill>
          <p:spPr bwMode="auto">
            <a:xfrm>
              <a:off x="3979" y="2557"/>
              <a:ext cx="332" cy="273"/>
            </a:xfrm>
            <a:prstGeom prst="rect">
              <a:avLst/>
            </a:prstGeom>
            <a:noFill/>
            <a:ln w="9525" algn="ctr">
              <a:noFill/>
              <a:miter lim="800000"/>
              <a:headEnd/>
              <a:tailEnd/>
            </a:ln>
          </p:spPr>
        </p:pic>
        <p:pic>
          <p:nvPicPr>
            <p:cNvPr id="7196" name="Picture 59"/>
            <p:cNvPicPr>
              <a:picLocks noChangeAspect="1" noChangeArrowheads="1"/>
            </p:cNvPicPr>
            <p:nvPr/>
          </p:nvPicPr>
          <p:blipFill>
            <a:blip r:embed="rId5" cstate="print"/>
            <a:srcRect/>
            <a:stretch>
              <a:fillRect/>
            </a:stretch>
          </p:blipFill>
          <p:spPr bwMode="auto">
            <a:xfrm>
              <a:off x="2515" y="1687"/>
              <a:ext cx="332" cy="273"/>
            </a:xfrm>
            <a:prstGeom prst="rect">
              <a:avLst/>
            </a:prstGeom>
            <a:noFill/>
            <a:ln w="9525" algn="ctr">
              <a:noFill/>
              <a:miter lim="800000"/>
              <a:headEnd/>
              <a:tailEnd/>
            </a:ln>
          </p:spPr>
        </p:pic>
      </p:grpSp>
      <p:pic>
        <p:nvPicPr>
          <p:cNvPr id="171069" name="Picture 61"/>
          <p:cNvPicPr>
            <a:picLocks noChangeAspect="1" noChangeArrowheads="1"/>
          </p:cNvPicPr>
          <p:nvPr/>
        </p:nvPicPr>
        <p:blipFill>
          <a:blip r:embed="rId5" cstate="print"/>
          <a:srcRect/>
          <a:stretch>
            <a:fillRect/>
          </a:stretch>
        </p:blipFill>
        <p:spPr bwMode="auto">
          <a:xfrm>
            <a:off x="4040188" y="4613275"/>
            <a:ext cx="527050" cy="433388"/>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2000"/>
                                        <p:tgtEl>
                                          <p:spTgt spid="3"/>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2000"/>
                                        <p:tgtEl>
                                          <p:spTgt spid="4"/>
                                        </p:tgtEl>
                                      </p:cBhvr>
                                    </p:animEffect>
                                  </p:childTnLst>
                                </p:cTn>
                              </p:par>
                            </p:childTnLst>
                          </p:cTn>
                        </p:par>
                        <p:par>
                          <p:cTn id="21" fill="hold">
                            <p:stCondLst>
                              <p:cond delay="4000"/>
                            </p:stCondLst>
                            <p:childTnLst>
                              <p:par>
                                <p:cTn id="22" presetID="22" presetClass="entr" presetSubtype="2" fill="hold" nodeType="afterEffect">
                                  <p:stCondLst>
                                    <p:cond delay="0"/>
                                  </p:stCondLst>
                                  <p:childTnLst>
                                    <p:set>
                                      <p:cBhvr>
                                        <p:cTn id="23" dur="1" fill="hold">
                                          <p:stCondLst>
                                            <p:cond delay="0"/>
                                          </p:stCondLst>
                                        </p:cTn>
                                        <p:tgtEl>
                                          <p:spTgt spid="171069"/>
                                        </p:tgtEl>
                                        <p:attrNameLst>
                                          <p:attrName>style.visibility</p:attrName>
                                        </p:attrNameLst>
                                      </p:cBhvr>
                                      <p:to>
                                        <p:strVal val="visible"/>
                                      </p:to>
                                    </p:set>
                                    <p:animEffect transition="in" filter="wipe(right)">
                                      <p:cBhvr>
                                        <p:cTn id="24" dur="500"/>
                                        <p:tgtEl>
                                          <p:spTgt spid="17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6563" name="Slide Number Placeholder 6"/>
          <p:cNvSpPr>
            <a:spLocks noGrp="1"/>
          </p:cNvSpPr>
          <p:nvPr>
            <p:ph type="sldNum" sz="quarter" idx="12"/>
          </p:nvPr>
        </p:nvSpPr>
        <p:spPr>
          <a:noFill/>
        </p:spPr>
        <p:txBody>
          <a:bodyPr/>
          <a:lstStyle/>
          <a:p>
            <a:fld id="{0F73BBF8-DAD1-451E-B40C-8FA604AC744E}" type="slidenum">
              <a:rPr lang="en-US"/>
              <a:pPr/>
              <a:t>41</a:t>
            </a:fld>
            <a:endParaRPr lang="en-US"/>
          </a:p>
        </p:txBody>
      </p:sp>
      <p:sp>
        <p:nvSpPr>
          <p:cNvPr id="66564" name="Rectangle 2"/>
          <p:cNvSpPr>
            <a:spLocks noGrp="1" noChangeArrowheads="1"/>
          </p:cNvSpPr>
          <p:nvPr>
            <p:ph type="title"/>
          </p:nvPr>
        </p:nvSpPr>
        <p:spPr/>
        <p:txBody>
          <a:bodyPr/>
          <a:lstStyle/>
          <a:p>
            <a:r>
              <a:rPr lang="en-US" smtClean="0"/>
              <a:t>More about Web caching</a:t>
            </a:r>
          </a:p>
        </p:txBody>
      </p:sp>
      <p:sp>
        <p:nvSpPr>
          <p:cNvPr id="66565" name="Rectangle 3"/>
          <p:cNvSpPr>
            <a:spLocks noGrp="1" noChangeArrowheads="1"/>
          </p:cNvSpPr>
          <p:nvPr>
            <p:ph type="body" sz="half" idx="1"/>
          </p:nvPr>
        </p:nvSpPr>
        <p:spPr/>
        <p:txBody>
          <a:bodyPr/>
          <a:lstStyle/>
          <a:p>
            <a:r>
              <a:rPr lang="en-US" sz="2400" smtClean="0"/>
              <a:t>cache acts as both client and server</a:t>
            </a:r>
          </a:p>
          <a:p>
            <a:r>
              <a:rPr lang="en-US" sz="2400" smtClean="0"/>
              <a:t>typically cache is installed by ISP (university, company, residential ISP)</a:t>
            </a:r>
          </a:p>
        </p:txBody>
      </p:sp>
      <p:sp>
        <p:nvSpPr>
          <p:cNvPr id="66566" name="Rectangle 4"/>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Why Web caching?</a:t>
            </a:r>
            <a:endParaRPr lang="en-US" sz="2400" smtClean="0"/>
          </a:p>
          <a:p>
            <a:r>
              <a:rPr lang="en-US" sz="2400" smtClean="0"/>
              <a:t>reduce response time for client request</a:t>
            </a:r>
          </a:p>
          <a:p>
            <a:r>
              <a:rPr lang="en-US" sz="2400" smtClean="0"/>
              <a:t>reduce traffic on an institution’s access link.</a:t>
            </a:r>
          </a:p>
          <a:p>
            <a:r>
              <a:rPr lang="en-US" sz="2400" smtClean="0"/>
              <a:t>Internet dense with caches: enables “poor” content providers to effectively deliver content (but so does P2P file sharing)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199" name="Slide Number Placeholder 6"/>
          <p:cNvSpPr>
            <a:spLocks noGrp="1"/>
          </p:cNvSpPr>
          <p:nvPr>
            <p:ph type="sldNum" sz="quarter" idx="12"/>
          </p:nvPr>
        </p:nvSpPr>
        <p:spPr>
          <a:noFill/>
        </p:spPr>
        <p:txBody>
          <a:bodyPr/>
          <a:lstStyle/>
          <a:p>
            <a:fld id="{71463B5F-CE35-497E-A4C3-C82173B249C2}" type="slidenum">
              <a:rPr lang="en-US"/>
              <a:pPr/>
              <a:t>42</a:t>
            </a:fld>
            <a:endParaRPr lang="en-US"/>
          </a:p>
        </p:txBody>
      </p:sp>
      <p:sp>
        <p:nvSpPr>
          <p:cNvPr id="8200" name="Line 2"/>
          <p:cNvSpPr>
            <a:spLocks noChangeShapeType="1"/>
          </p:cNvSpPr>
          <p:nvPr/>
        </p:nvSpPr>
        <p:spPr bwMode="auto">
          <a:xfrm>
            <a:off x="5067300" y="2076450"/>
            <a:ext cx="285750" cy="114300"/>
          </a:xfrm>
          <a:prstGeom prst="line">
            <a:avLst/>
          </a:prstGeom>
          <a:noFill/>
          <a:ln w="28575">
            <a:solidFill>
              <a:schemeClr val="accent2"/>
            </a:solidFill>
            <a:round/>
            <a:headEnd/>
            <a:tailEnd/>
          </a:ln>
        </p:spPr>
        <p:txBody>
          <a:bodyPr wrap="none" anchor="ctr"/>
          <a:lstStyle/>
          <a:p>
            <a:endParaRPr lang="en-US"/>
          </a:p>
        </p:txBody>
      </p:sp>
      <p:sp>
        <p:nvSpPr>
          <p:cNvPr id="8201" name="Rectangle 3"/>
          <p:cNvSpPr>
            <a:spLocks noGrp="1" noChangeArrowheads="1"/>
          </p:cNvSpPr>
          <p:nvPr>
            <p:ph type="title"/>
          </p:nvPr>
        </p:nvSpPr>
        <p:spPr/>
        <p:txBody>
          <a:bodyPr/>
          <a:lstStyle/>
          <a:p>
            <a:r>
              <a:rPr lang="en-US" sz="3600" dirty="0" smtClean="0"/>
              <a:t>Caching example </a:t>
            </a:r>
            <a:endParaRPr lang="en-US" dirty="0" smtClean="0"/>
          </a:p>
        </p:txBody>
      </p:sp>
      <p:sp>
        <p:nvSpPr>
          <p:cNvPr id="8202" name="Rectangle 4"/>
          <p:cNvSpPr>
            <a:spLocks noGrp="1" noChangeArrowheads="1"/>
          </p:cNvSpPr>
          <p:nvPr>
            <p:ph type="body" sz="half" idx="1"/>
          </p:nvPr>
        </p:nvSpPr>
        <p:spPr>
          <a:xfrm>
            <a:off x="520700" y="1379538"/>
            <a:ext cx="4164013" cy="4648200"/>
          </a:xfrm>
        </p:spPr>
        <p:txBody>
          <a:bodyPr/>
          <a:lstStyle/>
          <a:p>
            <a:pPr>
              <a:buFont typeface="ZapfDingbats" pitchFamily="82" charset="2"/>
              <a:buNone/>
            </a:pPr>
            <a:r>
              <a:rPr lang="en-US" sz="2400" u="sng" dirty="0" smtClean="0">
                <a:solidFill>
                  <a:srgbClr val="FF0000"/>
                </a:solidFill>
              </a:rPr>
              <a:t>Assumptions</a:t>
            </a:r>
            <a:endParaRPr lang="en-US" sz="2400" dirty="0" smtClean="0"/>
          </a:p>
          <a:p>
            <a:r>
              <a:rPr lang="en-US" sz="2000" dirty="0" smtClean="0"/>
              <a:t>average object size = 1,000,000 bits</a:t>
            </a:r>
          </a:p>
          <a:p>
            <a:r>
              <a:rPr lang="en-US" sz="2000" dirty="0" smtClean="0"/>
              <a:t>avg. request rate from institution’s browsers to origin servers = 15/sec</a:t>
            </a:r>
          </a:p>
          <a:p>
            <a:r>
              <a:rPr lang="en-US" sz="2000" dirty="0" smtClean="0"/>
              <a:t>delay from institutional router to any origin server and back to router  = 2 sec</a:t>
            </a:r>
          </a:p>
          <a:p>
            <a:pPr>
              <a:buFont typeface="ZapfDingbats" pitchFamily="82" charset="2"/>
              <a:buNone/>
            </a:pPr>
            <a:r>
              <a:rPr lang="en-US" sz="2400" u="sng" dirty="0" smtClean="0">
                <a:solidFill>
                  <a:srgbClr val="FF0000"/>
                </a:solidFill>
              </a:rPr>
              <a:t>Consequences</a:t>
            </a:r>
            <a:endParaRPr lang="en-US" sz="2400" dirty="0" smtClean="0"/>
          </a:p>
          <a:p>
            <a:r>
              <a:rPr lang="en-US" sz="1800" dirty="0" smtClean="0"/>
              <a:t>utilization on LAN = 15%</a:t>
            </a:r>
          </a:p>
          <a:p>
            <a:r>
              <a:rPr lang="en-US" sz="1800" dirty="0" smtClean="0"/>
              <a:t>utilization on access link = 100%</a:t>
            </a:r>
          </a:p>
          <a:p>
            <a:r>
              <a:rPr lang="en-US" sz="1800" dirty="0" smtClean="0"/>
              <a:t>total delay   = Internet delay + access delay + LAN delay</a:t>
            </a:r>
          </a:p>
          <a:p>
            <a:pPr>
              <a:buFont typeface="ZapfDingbats" pitchFamily="82" charset="2"/>
              <a:buNone/>
            </a:pPr>
            <a:r>
              <a:rPr lang="en-US" sz="1800" dirty="0" smtClean="0"/>
              <a:t>  =  2 sec + minutes + milliseconds</a:t>
            </a:r>
          </a:p>
          <a:p>
            <a:endParaRPr lang="en-US" sz="2000" dirty="0" smtClean="0"/>
          </a:p>
          <a:p>
            <a:endParaRPr lang="en-US" sz="2000" dirty="0" smtClean="0"/>
          </a:p>
        </p:txBody>
      </p:sp>
      <p:grpSp>
        <p:nvGrpSpPr>
          <p:cNvPr id="8203" name="Group 5"/>
          <p:cNvGrpSpPr>
            <a:grpSpLocks/>
          </p:cNvGrpSpPr>
          <p:nvPr/>
        </p:nvGrpSpPr>
        <p:grpSpPr bwMode="auto">
          <a:xfrm>
            <a:off x="4878388" y="1698625"/>
            <a:ext cx="184150" cy="542925"/>
            <a:chOff x="4180" y="783"/>
            <a:chExt cx="150" cy="307"/>
          </a:xfrm>
        </p:grpSpPr>
        <p:sp>
          <p:nvSpPr>
            <p:cNvPr id="8287"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288"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289"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290"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291"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292"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293"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8294"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8204" name="Group 14"/>
          <p:cNvGrpSpPr>
            <a:grpSpLocks/>
          </p:cNvGrpSpPr>
          <p:nvPr/>
        </p:nvGrpSpPr>
        <p:grpSpPr bwMode="auto">
          <a:xfrm>
            <a:off x="5802313" y="1155700"/>
            <a:ext cx="184150" cy="542925"/>
            <a:chOff x="4180" y="783"/>
            <a:chExt cx="150" cy="307"/>
          </a:xfrm>
        </p:grpSpPr>
        <p:sp>
          <p:nvSpPr>
            <p:cNvPr id="8279"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280"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281"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282"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283"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284"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285"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8286"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8205" name="Group 23"/>
          <p:cNvGrpSpPr>
            <a:grpSpLocks/>
          </p:cNvGrpSpPr>
          <p:nvPr/>
        </p:nvGrpSpPr>
        <p:grpSpPr bwMode="auto">
          <a:xfrm>
            <a:off x="6478588" y="1184275"/>
            <a:ext cx="184150" cy="542925"/>
            <a:chOff x="4180" y="783"/>
            <a:chExt cx="150" cy="307"/>
          </a:xfrm>
        </p:grpSpPr>
        <p:sp>
          <p:nvSpPr>
            <p:cNvPr id="8271"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272"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273"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274"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275"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276"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277"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8278"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8206" name="Group 32"/>
          <p:cNvGrpSpPr>
            <a:grpSpLocks/>
          </p:cNvGrpSpPr>
          <p:nvPr/>
        </p:nvGrpSpPr>
        <p:grpSpPr bwMode="auto">
          <a:xfrm>
            <a:off x="7059613" y="1365250"/>
            <a:ext cx="184150" cy="542925"/>
            <a:chOff x="4180" y="783"/>
            <a:chExt cx="150" cy="307"/>
          </a:xfrm>
        </p:grpSpPr>
        <p:sp>
          <p:nvSpPr>
            <p:cNvPr id="8263"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264"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265"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266"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267"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268"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269"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8270"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8207" name="Group 41"/>
          <p:cNvGrpSpPr>
            <a:grpSpLocks/>
          </p:cNvGrpSpPr>
          <p:nvPr/>
        </p:nvGrpSpPr>
        <p:grpSpPr bwMode="auto">
          <a:xfrm>
            <a:off x="7373938" y="2155825"/>
            <a:ext cx="184150" cy="542925"/>
            <a:chOff x="4180" y="783"/>
            <a:chExt cx="150" cy="307"/>
          </a:xfrm>
        </p:grpSpPr>
        <p:sp>
          <p:nvSpPr>
            <p:cNvPr id="8255"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8256"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8257"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8258"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8259"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8260"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8261"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8262"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8208" name="Text Box 50"/>
          <p:cNvSpPr txBox="1">
            <a:spLocks noChangeArrowheads="1"/>
          </p:cNvSpPr>
          <p:nvPr/>
        </p:nvSpPr>
        <p:spPr bwMode="auto">
          <a:xfrm>
            <a:off x="7600950" y="1208088"/>
            <a:ext cx="1079500"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8209" name="Line 51"/>
          <p:cNvSpPr>
            <a:spLocks noChangeShapeType="1"/>
          </p:cNvSpPr>
          <p:nvPr/>
        </p:nvSpPr>
        <p:spPr bwMode="auto">
          <a:xfrm>
            <a:off x="5876925" y="1695450"/>
            <a:ext cx="66675" cy="276225"/>
          </a:xfrm>
          <a:prstGeom prst="line">
            <a:avLst/>
          </a:prstGeom>
          <a:noFill/>
          <a:ln w="28575">
            <a:solidFill>
              <a:schemeClr val="accent2"/>
            </a:solidFill>
            <a:round/>
            <a:headEnd/>
            <a:tailEnd/>
          </a:ln>
        </p:spPr>
        <p:txBody>
          <a:bodyPr wrap="none" anchor="ctr"/>
          <a:lstStyle/>
          <a:p>
            <a:endParaRPr lang="en-US"/>
          </a:p>
        </p:txBody>
      </p:sp>
      <p:sp>
        <p:nvSpPr>
          <p:cNvPr id="8210"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p:spPr>
        <p:txBody>
          <a:bodyPr wrap="none" anchor="ctr"/>
          <a:lstStyle/>
          <a:p>
            <a:endParaRPr lang="en-US"/>
          </a:p>
        </p:txBody>
      </p:sp>
      <p:sp>
        <p:nvSpPr>
          <p:cNvPr id="8211"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p:spPr>
        <p:txBody>
          <a:bodyPr wrap="none" anchor="ctr"/>
          <a:lstStyle/>
          <a:p>
            <a:endParaRPr lang="en-US"/>
          </a:p>
        </p:txBody>
      </p:sp>
      <p:sp>
        <p:nvSpPr>
          <p:cNvPr id="8212"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p:spPr>
        <p:txBody>
          <a:bodyPr wrap="none" anchor="ctr"/>
          <a:lstStyle/>
          <a:p>
            <a:endParaRPr lang="en-US"/>
          </a:p>
        </p:txBody>
      </p:sp>
      <p:sp>
        <p:nvSpPr>
          <p:cNvPr id="8213" name="Freeform 55"/>
          <p:cNvSpPr>
            <a:spLocks/>
          </p:cNvSpPr>
          <p:nvPr/>
        </p:nvSpPr>
        <p:spPr bwMode="auto">
          <a:xfrm>
            <a:off x="5162550" y="1689100"/>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en-US"/>
          </a:p>
        </p:txBody>
      </p:sp>
      <p:grpSp>
        <p:nvGrpSpPr>
          <p:cNvPr id="8214" name="Group 56"/>
          <p:cNvGrpSpPr>
            <a:grpSpLocks/>
          </p:cNvGrpSpPr>
          <p:nvPr/>
        </p:nvGrpSpPr>
        <p:grpSpPr bwMode="auto">
          <a:xfrm>
            <a:off x="6145213" y="2890838"/>
            <a:ext cx="501650" cy="233362"/>
            <a:chOff x="3600" y="219"/>
            <a:chExt cx="360" cy="175"/>
          </a:xfrm>
        </p:grpSpPr>
        <p:sp>
          <p:nvSpPr>
            <p:cNvPr id="8242"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243"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8244"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8245"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8246"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247" name="Group 62"/>
            <p:cNvGrpSpPr>
              <a:grpSpLocks/>
            </p:cNvGrpSpPr>
            <p:nvPr/>
          </p:nvGrpSpPr>
          <p:grpSpPr bwMode="auto">
            <a:xfrm>
              <a:off x="3686" y="244"/>
              <a:ext cx="177" cy="66"/>
              <a:chOff x="2848" y="848"/>
              <a:chExt cx="140" cy="98"/>
            </a:xfrm>
          </p:grpSpPr>
          <p:sp>
            <p:nvSpPr>
              <p:cNvPr id="8252"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253"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254"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248" name="Group 66"/>
            <p:cNvGrpSpPr>
              <a:grpSpLocks/>
            </p:cNvGrpSpPr>
            <p:nvPr/>
          </p:nvGrpSpPr>
          <p:grpSpPr bwMode="auto">
            <a:xfrm flipV="1">
              <a:off x="3686" y="243"/>
              <a:ext cx="177" cy="66"/>
              <a:chOff x="2848" y="848"/>
              <a:chExt cx="140" cy="98"/>
            </a:xfrm>
          </p:grpSpPr>
          <p:sp>
            <p:nvSpPr>
              <p:cNvPr id="8249"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250"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251"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8215" name="Text Box 70"/>
          <p:cNvSpPr txBox="1">
            <a:spLocks noChangeArrowheads="1"/>
          </p:cNvSpPr>
          <p:nvPr/>
        </p:nvSpPr>
        <p:spPr bwMode="auto">
          <a:xfrm>
            <a:off x="5595938" y="1998663"/>
            <a:ext cx="10795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8216" name="Freeform 71"/>
          <p:cNvSpPr>
            <a:spLocks/>
          </p:cNvSpPr>
          <p:nvPr/>
        </p:nvSpPr>
        <p:spPr bwMode="auto">
          <a:xfrm>
            <a:off x="4732338" y="4059238"/>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en-US"/>
          </a:p>
        </p:txBody>
      </p:sp>
      <p:graphicFrame>
        <p:nvGraphicFramePr>
          <p:cNvPr id="8194" name="Object 72"/>
          <p:cNvGraphicFramePr>
            <a:graphicFrameLocks noChangeAspect="1"/>
          </p:cNvGraphicFramePr>
          <p:nvPr/>
        </p:nvGraphicFramePr>
        <p:xfrm>
          <a:off x="4979988" y="4803775"/>
          <a:ext cx="444500" cy="357188"/>
        </p:xfrm>
        <a:graphic>
          <a:graphicData uri="http://schemas.openxmlformats.org/presentationml/2006/ole">
            <p:oleObj spid="_x0000_s8194" name="Clip" r:id="rId3" imgW="1305000" imgH="1085760" progId="">
              <p:embed/>
            </p:oleObj>
          </a:graphicData>
        </a:graphic>
      </p:graphicFrame>
      <p:graphicFrame>
        <p:nvGraphicFramePr>
          <p:cNvPr id="8195" name="Object 73"/>
          <p:cNvGraphicFramePr>
            <a:graphicFrameLocks noChangeAspect="1"/>
          </p:cNvGraphicFramePr>
          <p:nvPr/>
        </p:nvGraphicFramePr>
        <p:xfrm>
          <a:off x="5484813" y="4803775"/>
          <a:ext cx="444500" cy="357188"/>
        </p:xfrm>
        <a:graphic>
          <a:graphicData uri="http://schemas.openxmlformats.org/presentationml/2006/ole">
            <p:oleObj spid="_x0000_s8195" name="Clip" r:id="rId4" imgW="1305000" imgH="1085760" progId="">
              <p:embed/>
            </p:oleObj>
          </a:graphicData>
        </a:graphic>
      </p:graphicFrame>
      <p:graphicFrame>
        <p:nvGraphicFramePr>
          <p:cNvPr id="8196" name="Object 74"/>
          <p:cNvGraphicFramePr>
            <a:graphicFrameLocks noChangeAspect="1"/>
          </p:cNvGraphicFramePr>
          <p:nvPr/>
        </p:nvGraphicFramePr>
        <p:xfrm>
          <a:off x="6018213" y="4794250"/>
          <a:ext cx="444500" cy="357188"/>
        </p:xfrm>
        <a:graphic>
          <a:graphicData uri="http://schemas.openxmlformats.org/presentationml/2006/ole">
            <p:oleObj spid="_x0000_s8196" name="Clip" r:id="rId5" imgW="1305000" imgH="1085760" progId="">
              <p:embed/>
            </p:oleObj>
          </a:graphicData>
        </a:graphic>
      </p:graphicFrame>
      <p:graphicFrame>
        <p:nvGraphicFramePr>
          <p:cNvPr id="8197" name="Object 75"/>
          <p:cNvGraphicFramePr>
            <a:graphicFrameLocks noChangeAspect="1"/>
          </p:cNvGraphicFramePr>
          <p:nvPr/>
        </p:nvGraphicFramePr>
        <p:xfrm>
          <a:off x="6532563" y="4803775"/>
          <a:ext cx="444500" cy="357188"/>
        </p:xfrm>
        <a:graphic>
          <a:graphicData uri="http://schemas.openxmlformats.org/presentationml/2006/ole">
            <p:oleObj spid="_x0000_s8197" name="Clip" r:id="rId6" imgW="1305000" imgH="1085760" progId="">
              <p:embed/>
            </p:oleObj>
          </a:graphicData>
        </a:graphic>
      </p:graphicFrame>
      <p:sp>
        <p:nvSpPr>
          <p:cNvPr id="8217" name="Line 76"/>
          <p:cNvSpPr>
            <a:spLocks noChangeShapeType="1"/>
          </p:cNvSpPr>
          <p:nvPr/>
        </p:nvSpPr>
        <p:spPr bwMode="auto">
          <a:xfrm flipV="1">
            <a:off x="5172075" y="4592638"/>
            <a:ext cx="1557338" cy="12700"/>
          </a:xfrm>
          <a:prstGeom prst="line">
            <a:avLst/>
          </a:prstGeom>
          <a:noFill/>
          <a:ln w="28575">
            <a:solidFill>
              <a:schemeClr val="tx1"/>
            </a:solidFill>
            <a:round/>
            <a:headEnd/>
            <a:tailEnd/>
          </a:ln>
        </p:spPr>
        <p:txBody>
          <a:bodyPr wrap="none" anchor="ctr"/>
          <a:lstStyle/>
          <a:p>
            <a:endParaRPr lang="en-US"/>
          </a:p>
        </p:txBody>
      </p:sp>
      <p:sp>
        <p:nvSpPr>
          <p:cNvPr id="8218" name="Line 77"/>
          <p:cNvSpPr>
            <a:spLocks noChangeShapeType="1"/>
          </p:cNvSpPr>
          <p:nvPr/>
        </p:nvSpPr>
        <p:spPr bwMode="auto">
          <a:xfrm>
            <a:off x="5181600" y="4605338"/>
            <a:ext cx="0" cy="195262"/>
          </a:xfrm>
          <a:prstGeom prst="line">
            <a:avLst/>
          </a:prstGeom>
          <a:noFill/>
          <a:ln w="28575">
            <a:solidFill>
              <a:schemeClr val="tx1"/>
            </a:solidFill>
            <a:round/>
            <a:headEnd/>
            <a:tailEnd/>
          </a:ln>
        </p:spPr>
        <p:txBody>
          <a:bodyPr wrap="none" anchor="ctr"/>
          <a:lstStyle/>
          <a:p>
            <a:endParaRPr lang="en-US"/>
          </a:p>
        </p:txBody>
      </p:sp>
      <p:sp>
        <p:nvSpPr>
          <p:cNvPr id="8219" name="Line 78"/>
          <p:cNvSpPr>
            <a:spLocks noChangeShapeType="1"/>
          </p:cNvSpPr>
          <p:nvPr/>
        </p:nvSpPr>
        <p:spPr bwMode="auto">
          <a:xfrm>
            <a:off x="5691188" y="4614863"/>
            <a:ext cx="0" cy="195262"/>
          </a:xfrm>
          <a:prstGeom prst="line">
            <a:avLst/>
          </a:prstGeom>
          <a:noFill/>
          <a:ln w="28575">
            <a:solidFill>
              <a:schemeClr val="tx1"/>
            </a:solidFill>
            <a:round/>
            <a:headEnd/>
            <a:tailEnd/>
          </a:ln>
        </p:spPr>
        <p:txBody>
          <a:bodyPr wrap="none" anchor="ctr"/>
          <a:lstStyle/>
          <a:p>
            <a:endParaRPr lang="en-US"/>
          </a:p>
        </p:txBody>
      </p:sp>
      <p:sp>
        <p:nvSpPr>
          <p:cNvPr id="8220" name="Line 79"/>
          <p:cNvSpPr>
            <a:spLocks noChangeShapeType="1"/>
          </p:cNvSpPr>
          <p:nvPr/>
        </p:nvSpPr>
        <p:spPr bwMode="auto">
          <a:xfrm>
            <a:off x="6229350" y="4610100"/>
            <a:ext cx="0" cy="195263"/>
          </a:xfrm>
          <a:prstGeom prst="line">
            <a:avLst/>
          </a:prstGeom>
          <a:noFill/>
          <a:ln w="28575">
            <a:solidFill>
              <a:schemeClr val="tx1"/>
            </a:solidFill>
            <a:round/>
            <a:headEnd/>
            <a:tailEnd/>
          </a:ln>
        </p:spPr>
        <p:txBody>
          <a:bodyPr wrap="none" anchor="ctr"/>
          <a:lstStyle/>
          <a:p>
            <a:endParaRPr lang="en-US"/>
          </a:p>
        </p:txBody>
      </p:sp>
      <p:sp>
        <p:nvSpPr>
          <p:cNvPr id="8221" name="Line 80"/>
          <p:cNvSpPr>
            <a:spLocks noChangeShapeType="1"/>
          </p:cNvSpPr>
          <p:nvPr/>
        </p:nvSpPr>
        <p:spPr bwMode="auto">
          <a:xfrm>
            <a:off x="6729413" y="4610100"/>
            <a:ext cx="0" cy="223838"/>
          </a:xfrm>
          <a:prstGeom prst="line">
            <a:avLst/>
          </a:prstGeom>
          <a:noFill/>
          <a:ln w="28575">
            <a:solidFill>
              <a:schemeClr val="tx1"/>
            </a:solidFill>
            <a:round/>
            <a:headEnd/>
            <a:tailEnd/>
          </a:ln>
        </p:spPr>
        <p:txBody>
          <a:bodyPr wrap="none" anchor="ctr"/>
          <a:lstStyle/>
          <a:p>
            <a:endParaRPr lang="en-US"/>
          </a:p>
        </p:txBody>
      </p:sp>
      <p:grpSp>
        <p:nvGrpSpPr>
          <p:cNvPr id="8222" name="Group 81"/>
          <p:cNvGrpSpPr>
            <a:grpSpLocks/>
          </p:cNvGrpSpPr>
          <p:nvPr/>
        </p:nvGrpSpPr>
        <p:grpSpPr bwMode="auto">
          <a:xfrm>
            <a:off x="6145213" y="4181475"/>
            <a:ext cx="501650" cy="233363"/>
            <a:chOff x="3600" y="219"/>
            <a:chExt cx="360" cy="175"/>
          </a:xfrm>
        </p:grpSpPr>
        <p:sp>
          <p:nvSpPr>
            <p:cNvPr id="8229"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8230" name="Line 8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8231" name="Line 8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8232" name="Rectangle 8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8233"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234" name="Group 87"/>
            <p:cNvGrpSpPr>
              <a:grpSpLocks/>
            </p:cNvGrpSpPr>
            <p:nvPr/>
          </p:nvGrpSpPr>
          <p:grpSpPr bwMode="auto">
            <a:xfrm>
              <a:off x="3686" y="244"/>
              <a:ext cx="177" cy="66"/>
              <a:chOff x="2848" y="848"/>
              <a:chExt cx="140" cy="98"/>
            </a:xfrm>
          </p:grpSpPr>
          <p:sp>
            <p:nvSpPr>
              <p:cNvPr id="8239" name="Line 8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240" name="Line 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241" name="Line 9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235" name="Group 91"/>
            <p:cNvGrpSpPr>
              <a:grpSpLocks/>
            </p:cNvGrpSpPr>
            <p:nvPr/>
          </p:nvGrpSpPr>
          <p:grpSpPr bwMode="auto">
            <a:xfrm flipV="1">
              <a:off x="3686" y="243"/>
              <a:ext cx="177" cy="66"/>
              <a:chOff x="2848" y="848"/>
              <a:chExt cx="140" cy="98"/>
            </a:xfrm>
          </p:grpSpPr>
          <p:sp>
            <p:nvSpPr>
              <p:cNvPr id="8236" name="Line 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8237" name="Line 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8238" name="Line 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8223" name="Line 95"/>
          <p:cNvSpPr>
            <a:spLocks noChangeShapeType="1"/>
          </p:cNvSpPr>
          <p:nvPr/>
        </p:nvSpPr>
        <p:spPr bwMode="auto">
          <a:xfrm>
            <a:off x="6391275" y="3133725"/>
            <a:ext cx="0" cy="1062038"/>
          </a:xfrm>
          <a:prstGeom prst="line">
            <a:avLst/>
          </a:prstGeom>
          <a:noFill/>
          <a:ln w="28575">
            <a:solidFill>
              <a:schemeClr val="tx1"/>
            </a:solidFill>
            <a:round/>
            <a:headEnd/>
            <a:tailEnd/>
          </a:ln>
        </p:spPr>
        <p:txBody>
          <a:bodyPr wrap="none" anchor="ctr"/>
          <a:lstStyle/>
          <a:p>
            <a:endParaRPr lang="en-US"/>
          </a:p>
        </p:txBody>
      </p:sp>
      <p:sp>
        <p:nvSpPr>
          <p:cNvPr id="8224" name="Line 96"/>
          <p:cNvSpPr>
            <a:spLocks noChangeShapeType="1"/>
          </p:cNvSpPr>
          <p:nvPr/>
        </p:nvSpPr>
        <p:spPr bwMode="auto">
          <a:xfrm>
            <a:off x="6396038" y="4419600"/>
            <a:ext cx="0" cy="166688"/>
          </a:xfrm>
          <a:prstGeom prst="line">
            <a:avLst/>
          </a:prstGeom>
          <a:noFill/>
          <a:ln w="28575">
            <a:solidFill>
              <a:schemeClr val="tx1"/>
            </a:solidFill>
            <a:round/>
            <a:headEnd/>
            <a:tailEnd/>
          </a:ln>
        </p:spPr>
        <p:txBody>
          <a:bodyPr wrap="none" anchor="ctr"/>
          <a:lstStyle/>
          <a:p>
            <a:endParaRPr lang="en-US"/>
          </a:p>
        </p:txBody>
      </p:sp>
      <p:sp>
        <p:nvSpPr>
          <p:cNvPr id="8225" name="Text Box 97"/>
          <p:cNvSpPr txBox="1">
            <a:spLocks noChangeArrowheads="1"/>
          </p:cNvSpPr>
          <p:nvPr/>
        </p:nvSpPr>
        <p:spPr bwMode="auto">
          <a:xfrm>
            <a:off x="4695825" y="3946525"/>
            <a:ext cx="1325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8226" name="Text Box 98"/>
          <p:cNvSpPr txBox="1">
            <a:spLocks noChangeArrowheads="1"/>
          </p:cNvSpPr>
          <p:nvPr/>
        </p:nvSpPr>
        <p:spPr bwMode="auto">
          <a:xfrm>
            <a:off x="6630988" y="4294188"/>
            <a:ext cx="1588898" cy="338554"/>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smtClean="0"/>
              <a:t>100 </a:t>
            </a:r>
            <a:r>
              <a:rPr lang="en-US" sz="1600" dirty="0"/>
              <a:t>Mbps LAN</a:t>
            </a:r>
            <a:endParaRPr lang="en-US" dirty="0">
              <a:solidFill>
                <a:schemeClr val="accent2"/>
              </a:solidFill>
              <a:latin typeface="Times New Roman" pitchFamily="18" charset="0"/>
            </a:endParaRPr>
          </a:p>
        </p:txBody>
      </p:sp>
      <p:sp>
        <p:nvSpPr>
          <p:cNvPr id="8227" name="Text Box 99"/>
          <p:cNvSpPr txBox="1">
            <a:spLocks noChangeArrowheads="1"/>
          </p:cNvSpPr>
          <p:nvPr/>
        </p:nvSpPr>
        <p:spPr bwMode="auto">
          <a:xfrm>
            <a:off x="6392863" y="3322638"/>
            <a:ext cx="1195387" cy="581025"/>
          </a:xfrm>
          <a:prstGeom prst="rect">
            <a:avLst/>
          </a:prstGeom>
          <a:noFill/>
          <a:ln w="9525">
            <a:noFill/>
            <a:miter lim="800000"/>
            <a:headEnd/>
            <a:tailEnd/>
          </a:ln>
        </p:spPr>
        <p:txBody>
          <a:bodyPr wrap="none">
            <a:spAutoFit/>
          </a:bodyPr>
          <a:lstStyle/>
          <a:p>
            <a:pPr>
              <a:spcBef>
                <a:spcPct val="0"/>
              </a:spcBef>
              <a:buClrTx/>
              <a:buSzTx/>
              <a:buFontTx/>
              <a:buNone/>
            </a:pPr>
            <a:r>
              <a:rPr lang="en-US" sz="1600" dirty="0" smtClean="0"/>
              <a:t>15 </a:t>
            </a:r>
            <a:r>
              <a:rPr lang="en-US" sz="1600" dirty="0"/>
              <a:t>Mbps </a:t>
            </a:r>
          </a:p>
          <a:p>
            <a:pPr>
              <a:spcBef>
                <a:spcPct val="0"/>
              </a:spcBef>
              <a:buClrTx/>
              <a:buSzTx/>
              <a:buFontTx/>
              <a:buNone/>
            </a:pPr>
            <a:r>
              <a:rPr lang="en-US" sz="1600" dirty="0"/>
              <a:t>access link</a:t>
            </a:r>
            <a:endParaRPr lang="en-US" dirty="0">
              <a:solidFill>
                <a:schemeClr val="accent2"/>
              </a:solidFill>
              <a:latin typeface="Times New Roman" pitchFamily="18" charset="0"/>
            </a:endParaRPr>
          </a:p>
        </p:txBody>
      </p:sp>
      <p:sp>
        <p:nvSpPr>
          <p:cNvPr id="8228" name="Text Box 100"/>
          <p:cNvSpPr txBox="1">
            <a:spLocks noChangeArrowheads="1"/>
          </p:cNvSpPr>
          <p:nvPr/>
        </p:nvSpPr>
        <p:spPr bwMode="auto">
          <a:xfrm>
            <a:off x="6877050" y="5370513"/>
            <a:ext cx="1466850" cy="641350"/>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9223" name="Slide Number Placeholder 6"/>
          <p:cNvSpPr>
            <a:spLocks noGrp="1"/>
          </p:cNvSpPr>
          <p:nvPr>
            <p:ph type="sldNum" sz="quarter" idx="12"/>
          </p:nvPr>
        </p:nvSpPr>
        <p:spPr>
          <a:noFill/>
        </p:spPr>
        <p:txBody>
          <a:bodyPr/>
          <a:lstStyle/>
          <a:p>
            <a:fld id="{4A5221B2-EFE4-41D7-B269-2FB45B6245A4}" type="slidenum">
              <a:rPr lang="en-US"/>
              <a:pPr/>
              <a:t>43</a:t>
            </a:fld>
            <a:endParaRPr lang="en-US"/>
          </a:p>
        </p:txBody>
      </p:sp>
      <p:sp>
        <p:nvSpPr>
          <p:cNvPr id="9224" name="Line 2"/>
          <p:cNvSpPr>
            <a:spLocks noChangeShapeType="1"/>
          </p:cNvSpPr>
          <p:nvPr/>
        </p:nvSpPr>
        <p:spPr bwMode="auto">
          <a:xfrm>
            <a:off x="5067300" y="2076450"/>
            <a:ext cx="285750" cy="114300"/>
          </a:xfrm>
          <a:prstGeom prst="line">
            <a:avLst/>
          </a:prstGeom>
          <a:noFill/>
          <a:ln w="28575">
            <a:solidFill>
              <a:schemeClr val="accent2"/>
            </a:solidFill>
            <a:round/>
            <a:headEnd/>
            <a:tailEnd/>
          </a:ln>
        </p:spPr>
        <p:txBody>
          <a:bodyPr wrap="none" anchor="ctr"/>
          <a:lstStyle/>
          <a:p>
            <a:endParaRPr lang="en-US"/>
          </a:p>
        </p:txBody>
      </p:sp>
      <p:sp>
        <p:nvSpPr>
          <p:cNvPr id="9225" name="Rectangle 3"/>
          <p:cNvSpPr>
            <a:spLocks noGrp="1" noChangeArrowheads="1"/>
          </p:cNvSpPr>
          <p:nvPr>
            <p:ph type="title"/>
          </p:nvPr>
        </p:nvSpPr>
        <p:spPr/>
        <p:txBody>
          <a:bodyPr/>
          <a:lstStyle/>
          <a:p>
            <a:r>
              <a:rPr lang="en-US" sz="3600" smtClean="0"/>
              <a:t>Caching example (cont)</a:t>
            </a:r>
            <a:endParaRPr lang="en-US" smtClean="0"/>
          </a:p>
        </p:txBody>
      </p:sp>
      <p:sp>
        <p:nvSpPr>
          <p:cNvPr id="9226" name="Rectangle 4"/>
          <p:cNvSpPr>
            <a:spLocks noGrp="1" noChangeArrowheads="1"/>
          </p:cNvSpPr>
          <p:nvPr>
            <p:ph type="body" sz="half" idx="1"/>
          </p:nvPr>
        </p:nvSpPr>
        <p:spPr>
          <a:xfrm>
            <a:off x="520700" y="1379538"/>
            <a:ext cx="4164013" cy="4648200"/>
          </a:xfrm>
        </p:spPr>
        <p:txBody>
          <a:bodyPr/>
          <a:lstStyle/>
          <a:p>
            <a:pPr>
              <a:buFont typeface="ZapfDingbats" pitchFamily="82" charset="2"/>
              <a:buNone/>
            </a:pPr>
            <a:r>
              <a:rPr lang="en-US" sz="2400" u="sng" dirty="0" smtClean="0">
                <a:solidFill>
                  <a:srgbClr val="FF0000"/>
                </a:solidFill>
              </a:rPr>
              <a:t>possible solution</a:t>
            </a:r>
            <a:endParaRPr lang="en-US" sz="2400" dirty="0" smtClean="0"/>
          </a:p>
          <a:p>
            <a:r>
              <a:rPr lang="en-US" sz="2000" dirty="0" smtClean="0"/>
              <a:t>increase bandwidth of access link to, say, 100 Mbps</a:t>
            </a:r>
          </a:p>
          <a:p>
            <a:pPr>
              <a:buFont typeface="ZapfDingbats" pitchFamily="82" charset="2"/>
              <a:buNone/>
            </a:pPr>
            <a:r>
              <a:rPr lang="en-US" sz="2400" u="sng" dirty="0" smtClean="0">
                <a:solidFill>
                  <a:srgbClr val="FF0000"/>
                </a:solidFill>
              </a:rPr>
              <a:t>consequence</a:t>
            </a:r>
            <a:endParaRPr lang="en-US" sz="2400" dirty="0" smtClean="0"/>
          </a:p>
          <a:p>
            <a:r>
              <a:rPr lang="en-US" sz="1800" dirty="0" smtClean="0"/>
              <a:t>utilization on LAN = 15%</a:t>
            </a:r>
          </a:p>
          <a:p>
            <a:r>
              <a:rPr lang="en-US" sz="1800" dirty="0" smtClean="0"/>
              <a:t>utilization on access link = 15%</a:t>
            </a:r>
          </a:p>
          <a:p>
            <a:r>
              <a:rPr lang="en-US" sz="1800" dirty="0" smtClean="0"/>
              <a:t>Total delay   = Internet delay + access delay + LAN delay</a:t>
            </a:r>
          </a:p>
          <a:p>
            <a:pPr>
              <a:buFont typeface="ZapfDingbats" pitchFamily="82" charset="2"/>
              <a:buNone/>
            </a:pPr>
            <a:r>
              <a:rPr lang="en-US" sz="1800" dirty="0" smtClean="0"/>
              <a:t>  =  2 sec + </a:t>
            </a:r>
            <a:r>
              <a:rPr lang="en-US" sz="1800" dirty="0" err="1" smtClean="0"/>
              <a:t>msecs</a:t>
            </a:r>
            <a:r>
              <a:rPr lang="en-US" sz="1800" dirty="0" smtClean="0"/>
              <a:t> + </a:t>
            </a:r>
            <a:r>
              <a:rPr lang="en-US" sz="1800" dirty="0" err="1" smtClean="0"/>
              <a:t>msecs</a:t>
            </a:r>
            <a:endParaRPr lang="en-US" sz="1800" dirty="0" smtClean="0"/>
          </a:p>
          <a:p>
            <a:r>
              <a:rPr lang="en-US" sz="1800" dirty="0" smtClean="0"/>
              <a:t>often a costly upgrade</a:t>
            </a:r>
          </a:p>
          <a:p>
            <a:endParaRPr lang="en-US" sz="2000" dirty="0" smtClean="0"/>
          </a:p>
          <a:p>
            <a:endParaRPr lang="en-US" sz="2000" dirty="0" smtClean="0"/>
          </a:p>
        </p:txBody>
      </p:sp>
      <p:grpSp>
        <p:nvGrpSpPr>
          <p:cNvPr id="9227" name="Group 5"/>
          <p:cNvGrpSpPr>
            <a:grpSpLocks/>
          </p:cNvGrpSpPr>
          <p:nvPr/>
        </p:nvGrpSpPr>
        <p:grpSpPr bwMode="auto">
          <a:xfrm>
            <a:off x="4878388" y="1698625"/>
            <a:ext cx="184150" cy="542925"/>
            <a:chOff x="4180" y="783"/>
            <a:chExt cx="150" cy="307"/>
          </a:xfrm>
        </p:grpSpPr>
        <p:sp>
          <p:nvSpPr>
            <p:cNvPr id="9311"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312"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313"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314"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315"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316"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317"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318"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228" name="Group 14"/>
          <p:cNvGrpSpPr>
            <a:grpSpLocks/>
          </p:cNvGrpSpPr>
          <p:nvPr/>
        </p:nvGrpSpPr>
        <p:grpSpPr bwMode="auto">
          <a:xfrm>
            <a:off x="5802313" y="1155700"/>
            <a:ext cx="184150" cy="542925"/>
            <a:chOff x="4180" y="783"/>
            <a:chExt cx="150" cy="307"/>
          </a:xfrm>
        </p:grpSpPr>
        <p:sp>
          <p:nvSpPr>
            <p:cNvPr id="9303"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304"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305"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306"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307"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308"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309"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310"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229" name="Group 23"/>
          <p:cNvGrpSpPr>
            <a:grpSpLocks/>
          </p:cNvGrpSpPr>
          <p:nvPr/>
        </p:nvGrpSpPr>
        <p:grpSpPr bwMode="auto">
          <a:xfrm>
            <a:off x="6478588" y="1184275"/>
            <a:ext cx="184150" cy="542925"/>
            <a:chOff x="4180" y="783"/>
            <a:chExt cx="150" cy="307"/>
          </a:xfrm>
        </p:grpSpPr>
        <p:sp>
          <p:nvSpPr>
            <p:cNvPr id="9295"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296"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297"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298"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299"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300"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301"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302"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230" name="Group 32"/>
          <p:cNvGrpSpPr>
            <a:grpSpLocks/>
          </p:cNvGrpSpPr>
          <p:nvPr/>
        </p:nvGrpSpPr>
        <p:grpSpPr bwMode="auto">
          <a:xfrm>
            <a:off x="7059613" y="1365250"/>
            <a:ext cx="184150" cy="542925"/>
            <a:chOff x="4180" y="783"/>
            <a:chExt cx="150" cy="307"/>
          </a:xfrm>
        </p:grpSpPr>
        <p:sp>
          <p:nvSpPr>
            <p:cNvPr id="9287"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288"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289"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290"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291"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292"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293"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294"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9231" name="Group 41"/>
          <p:cNvGrpSpPr>
            <a:grpSpLocks/>
          </p:cNvGrpSpPr>
          <p:nvPr/>
        </p:nvGrpSpPr>
        <p:grpSpPr bwMode="auto">
          <a:xfrm>
            <a:off x="7373938" y="2155825"/>
            <a:ext cx="184150" cy="542925"/>
            <a:chOff x="4180" y="783"/>
            <a:chExt cx="150" cy="307"/>
          </a:xfrm>
        </p:grpSpPr>
        <p:sp>
          <p:nvSpPr>
            <p:cNvPr id="9279"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280"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281"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282"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283"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284"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285"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286"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9232" name="Text Box 50"/>
          <p:cNvSpPr txBox="1">
            <a:spLocks noChangeArrowheads="1"/>
          </p:cNvSpPr>
          <p:nvPr/>
        </p:nvSpPr>
        <p:spPr bwMode="auto">
          <a:xfrm>
            <a:off x="7600950" y="1208088"/>
            <a:ext cx="1079500"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9233" name="Line 51"/>
          <p:cNvSpPr>
            <a:spLocks noChangeShapeType="1"/>
          </p:cNvSpPr>
          <p:nvPr/>
        </p:nvSpPr>
        <p:spPr bwMode="auto">
          <a:xfrm>
            <a:off x="5876925" y="1695450"/>
            <a:ext cx="66675" cy="276225"/>
          </a:xfrm>
          <a:prstGeom prst="line">
            <a:avLst/>
          </a:prstGeom>
          <a:noFill/>
          <a:ln w="28575">
            <a:solidFill>
              <a:schemeClr val="accent2"/>
            </a:solidFill>
            <a:round/>
            <a:headEnd/>
            <a:tailEnd/>
          </a:ln>
        </p:spPr>
        <p:txBody>
          <a:bodyPr wrap="none" anchor="ctr"/>
          <a:lstStyle/>
          <a:p>
            <a:endParaRPr lang="en-US"/>
          </a:p>
        </p:txBody>
      </p:sp>
      <p:sp>
        <p:nvSpPr>
          <p:cNvPr id="9234"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p:spPr>
        <p:txBody>
          <a:bodyPr wrap="none" anchor="ctr"/>
          <a:lstStyle/>
          <a:p>
            <a:endParaRPr lang="en-US"/>
          </a:p>
        </p:txBody>
      </p:sp>
      <p:sp>
        <p:nvSpPr>
          <p:cNvPr id="9235"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p:spPr>
        <p:txBody>
          <a:bodyPr wrap="none" anchor="ctr"/>
          <a:lstStyle/>
          <a:p>
            <a:endParaRPr lang="en-US"/>
          </a:p>
        </p:txBody>
      </p:sp>
      <p:sp>
        <p:nvSpPr>
          <p:cNvPr id="9236"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p:spPr>
        <p:txBody>
          <a:bodyPr wrap="none" anchor="ctr"/>
          <a:lstStyle/>
          <a:p>
            <a:endParaRPr lang="en-US"/>
          </a:p>
        </p:txBody>
      </p:sp>
      <p:sp>
        <p:nvSpPr>
          <p:cNvPr id="9237" name="Freeform 55"/>
          <p:cNvSpPr>
            <a:spLocks/>
          </p:cNvSpPr>
          <p:nvPr/>
        </p:nvSpPr>
        <p:spPr bwMode="auto">
          <a:xfrm>
            <a:off x="5162550" y="1689100"/>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en-US"/>
          </a:p>
        </p:txBody>
      </p:sp>
      <p:grpSp>
        <p:nvGrpSpPr>
          <p:cNvPr id="9238" name="Group 56"/>
          <p:cNvGrpSpPr>
            <a:grpSpLocks/>
          </p:cNvGrpSpPr>
          <p:nvPr/>
        </p:nvGrpSpPr>
        <p:grpSpPr bwMode="auto">
          <a:xfrm>
            <a:off x="6145213" y="2890838"/>
            <a:ext cx="501650" cy="233362"/>
            <a:chOff x="3600" y="219"/>
            <a:chExt cx="360" cy="175"/>
          </a:xfrm>
        </p:grpSpPr>
        <p:sp>
          <p:nvSpPr>
            <p:cNvPr id="9266"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67"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9268"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9269"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9270"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271" name="Group 62"/>
            <p:cNvGrpSpPr>
              <a:grpSpLocks/>
            </p:cNvGrpSpPr>
            <p:nvPr/>
          </p:nvGrpSpPr>
          <p:grpSpPr bwMode="auto">
            <a:xfrm>
              <a:off x="3686" y="244"/>
              <a:ext cx="177" cy="66"/>
              <a:chOff x="2848" y="848"/>
              <a:chExt cx="140" cy="98"/>
            </a:xfrm>
          </p:grpSpPr>
          <p:sp>
            <p:nvSpPr>
              <p:cNvPr id="9276"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277"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278"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9272" name="Group 66"/>
            <p:cNvGrpSpPr>
              <a:grpSpLocks/>
            </p:cNvGrpSpPr>
            <p:nvPr/>
          </p:nvGrpSpPr>
          <p:grpSpPr bwMode="auto">
            <a:xfrm flipV="1">
              <a:off x="3686" y="243"/>
              <a:ext cx="177" cy="66"/>
              <a:chOff x="2848" y="848"/>
              <a:chExt cx="140" cy="98"/>
            </a:xfrm>
          </p:grpSpPr>
          <p:sp>
            <p:nvSpPr>
              <p:cNvPr id="9273"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274"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275"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9239" name="Text Box 70"/>
          <p:cNvSpPr txBox="1">
            <a:spLocks noChangeArrowheads="1"/>
          </p:cNvSpPr>
          <p:nvPr/>
        </p:nvSpPr>
        <p:spPr bwMode="auto">
          <a:xfrm>
            <a:off x="5595938" y="1998663"/>
            <a:ext cx="10795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9240" name="Freeform 71"/>
          <p:cNvSpPr>
            <a:spLocks/>
          </p:cNvSpPr>
          <p:nvPr/>
        </p:nvSpPr>
        <p:spPr bwMode="auto">
          <a:xfrm>
            <a:off x="4732338" y="4059238"/>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en-US"/>
          </a:p>
        </p:txBody>
      </p:sp>
      <p:graphicFrame>
        <p:nvGraphicFramePr>
          <p:cNvPr id="9218" name="Object 72"/>
          <p:cNvGraphicFramePr>
            <a:graphicFrameLocks noChangeAspect="1"/>
          </p:cNvGraphicFramePr>
          <p:nvPr/>
        </p:nvGraphicFramePr>
        <p:xfrm>
          <a:off x="4979988" y="4803775"/>
          <a:ext cx="444500" cy="357188"/>
        </p:xfrm>
        <a:graphic>
          <a:graphicData uri="http://schemas.openxmlformats.org/presentationml/2006/ole">
            <p:oleObj spid="_x0000_s9218" name="Clip" r:id="rId3" imgW="1305000" imgH="1085760" progId="">
              <p:embed/>
            </p:oleObj>
          </a:graphicData>
        </a:graphic>
      </p:graphicFrame>
      <p:graphicFrame>
        <p:nvGraphicFramePr>
          <p:cNvPr id="9219" name="Object 73"/>
          <p:cNvGraphicFramePr>
            <a:graphicFrameLocks noChangeAspect="1"/>
          </p:cNvGraphicFramePr>
          <p:nvPr/>
        </p:nvGraphicFramePr>
        <p:xfrm>
          <a:off x="5484813" y="4803775"/>
          <a:ext cx="444500" cy="357188"/>
        </p:xfrm>
        <a:graphic>
          <a:graphicData uri="http://schemas.openxmlformats.org/presentationml/2006/ole">
            <p:oleObj spid="_x0000_s9219" name="Clip" r:id="rId4" imgW="1305000" imgH="1085760" progId="">
              <p:embed/>
            </p:oleObj>
          </a:graphicData>
        </a:graphic>
      </p:graphicFrame>
      <p:graphicFrame>
        <p:nvGraphicFramePr>
          <p:cNvPr id="9220" name="Object 74"/>
          <p:cNvGraphicFramePr>
            <a:graphicFrameLocks noChangeAspect="1"/>
          </p:cNvGraphicFramePr>
          <p:nvPr/>
        </p:nvGraphicFramePr>
        <p:xfrm>
          <a:off x="6018213" y="4794250"/>
          <a:ext cx="444500" cy="357188"/>
        </p:xfrm>
        <a:graphic>
          <a:graphicData uri="http://schemas.openxmlformats.org/presentationml/2006/ole">
            <p:oleObj spid="_x0000_s9220" name="Clip" r:id="rId5" imgW="1305000" imgH="1085760" progId="">
              <p:embed/>
            </p:oleObj>
          </a:graphicData>
        </a:graphic>
      </p:graphicFrame>
      <p:graphicFrame>
        <p:nvGraphicFramePr>
          <p:cNvPr id="9221" name="Object 75"/>
          <p:cNvGraphicFramePr>
            <a:graphicFrameLocks noChangeAspect="1"/>
          </p:cNvGraphicFramePr>
          <p:nvPr/>
        </p:nvGraphicFramePr>
        <p:xfrm>
          <a:off x="6532563" y="4803775"/>
          <a:ext cx="444500" cy="357188"/>
        </p:xfrm>
        <a:graphic>
          <a:graphicData uri="http://schemas.openxmlformats.org/presentationml/2006/ole">
            <p:oleObj spid="_x0000_s9221" name="Clip" r:id="rId6" imgW="1305000" imgH="1085760" progId="">
              <p:embed/>
            </p:oleObj>
          </a:graphicData>
        </a:graphic>
      </p:graphicFrame>
      <p:sp>
        <p:nvSpPr>
          <p:cNvPr id="9241" name="Line 76"/>
          <p:cNvSpPr>
            <a:spLocks noChangeShapeType="1"/>
          </p:cNvSpPr>
          <p:nvPr/>
        </p:nvSpPr>
        <p:spPr bwMode="auto">
          <a:xfrm flipV="1">
            <a:off x="5172075" y="4592638"/>
            <a:ext cx="1557338" cy="12700"/>
          </a:xfrm>
          <a:prstGeom prst="line">
            <a:avLst/>
          </a:prstGeom>
          <a:noFill/>
          <a:ln w="28575">
            <a:solidFill>
              <a:schemeClr val="tx1"/>
            </a:solidFill>
            <a:round/>
            <a:headEnd/>
            <a:tailEnd/>
          </a:ln>
        </p:spPr>
        <p:txBody>
          <a:bodyPr wrap="none" anchor="ctr"/>
          <a:lstStyle/>
          <a:p>
            <a:endParaRPr lang="en-US"/>
          </a:p>
        </p:txBody>
      </p:sp>
      <p:sp>
        <p:nvSpPr>
          <p:cNvPr id="9242" name="Line 77"/>
          <p:cNvSpPr>
            <a:spLocks noChangeShapeType="1"/>
          </p:cNvSpPr>
          <p:nvPr/>
        </p:nvSpPr>
        <p:spPr bwMode="auto">
          <a:xfrm>
            <a:off x="5181600" y="4605338"/>
            <a:ext cx="0" cy="195262"/>
          </a:xfrm>
          <a:prstGeom prst="line">
            <a:avLst/>
          </a:prstGeom>
          <a:noFill/>
          <a:ln w="28575">
            <a:solidFill>
              <a:schemeClr val="tx1"/>
            </a:solidFill>
            <a:round/>
            <a:headEnd/>
            <a:tailEnd/>
          </a:ln>
        </p:spPr>
        <p:txBody>
          <a:bodyPr wrap="none" anchor="ctr"/>
          <a:lstStyle/>
          <a:p>
            <a:endParaRPr lang="en-US"/>
          </a:p>
        </p:txBody>
      </p:sp>
      <p:sp>
        <p:nvSpPr>
          <p:cNvPr id="9243" name="Line 78"/>
          <p:cNvSpPr>
            <a:spLocks noChangeShapeType="1"/>
          </p:cNvSpPr>
          <p:nvPr/>
        </p:nvSpPr>
        <p:spPr bwMode="auto">
          <a:xfrm>
            <a:off x="5691188" y="4614863"/>
            <a:ext cx="0" cy="195262"/>
          </a:xfrm>
          <a:prstGeom prst="line">
            <a:avLst/>
          </a:prstGeom>
          <a:noFill/>
          <a:ln w="28575">
            <a:solidFill>
              <a:schemeClr val="tx1"/>
            </a:solidFill>
            <a:round/>
            <a:headEnd/>
            <a:tailEnd/>
          </a:ln>
        </p:spPr>
        <p:txBody>
          <a:bodyPr wrap="none" anchor="ctr"/>
          <a:lstStyle/>
          <a:p>
            <a:endParaRPr lang="en-US"/>
          </a:p>
        </p:txBody>
      </p:sp>
      <p:sp>
        <p:nvSpPr>
          <p:cNvPr id="9244" name="Line 79"/>
          <p:cNvSpPr>
            <a:spLocks noChangeShapeType="1"/>
          </p:cNvSpPr>
          <p:nvPr/>
        </p:nvSpPr>
        <p:spPr bwMode="auto">
          <a:xfrm>
            <a:off x="6229350" y="4610100"/>
            <a:ext cx="0" cy="195263"/>
          </a:xfrm>
          <a:prstGeom prst="line">
            <a:avLst/>
          </a:prstGeom>
          <a:noFill/>
          <a:ln w="28575">
            <a:solidFill>
              <a:schemeClr val="tx1"/>
            </a:solidFill>
            <a:round/>
            <a:headEnd/>
            <a:tailEnd/>
          </a:ln>
        </p:spPr>
        <p:txBody>
          <a:bodyPr wrap="none" anchor="ctr"/>
          <a:lstStyle/>
          <a:p>
            <a:endParaRPr lang="en-US"/>
          </a:p>
        </p:txBody>
      </p:sp>
      <p:sp>
        <p:nvSpPr>
          <p:cNvPr id="9245" name="Line 80"/>
          <p:cNvSpPr>
            <a:spLocks noChangeShapeType="1"/>
          </p:cNvSpPr>
          <p:nvPr/>
        </p:nvSpPr>
        <p:spPr bwMode="auto">
          <a:xfrm>
            <a:off x="6729413" y="4610100"/>
            <a:ext cx="0" cy="223838"/>
          </a:xfrm>
          <a:prstGeom prst="line">
            <a:avLst/>
          </a:prstGeom>
          <a:noFill/>
          <a:ln w="28575">
            <a:solidFill>
              <a:schemeClr val="tx1"/>
            </a:solidFill>
            <a:round/>
            <a:headEnd/>
            <a:tailEnd/>
          </a:ln>
        </p:spPr>
        <p:txBody>
          <a:bodyPr wrap="none" anchor="ctr"/>
          <a:lstStyle/>
          <a:p>
            <a:endParaRPr lang="en-US"/>
          </a:p>
        </p:txBody>
      </p:sp>
      <p:grpSp>
        <p:nvGrpSpPr>
          <p:cNvPr id="9246" name="Group 81"/>
          <p:cNvGrpSpPr>
            <a:grpSpLocks/>
          </p:cNvGrpSpPr>
          <p:nvPr/>
        </p:nvGrpSpPr>
        <p:grpSpPr bwMode="auto">
          <a:xfrm>
            <a:off x="6145213" y="4181475"/>
            <a:ext cx="501650" cy="233363"/>
            <a:chOff x="3600" y="219"/>
            <a:chExt cx="360" cy="175"/>
          </a:xfrm>
        </p:grpSpPr>
        <p:sp>
          <p:nvSpPr>
            <p:cNvPr id="9253" name="Oval 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9254" name="Line 8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9255" name="Line 8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9256" name="Rectangle 8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9257" name="Oval 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9258" name="Group 87"/>
            <p:cNvGrpSpPr>
              <a:grpSpLocks/>
            </p:cNvGrpSpPr>
            <p:nvPr/>
          </p:nvGrpSpPr>
          <p:grpSpPr bwMode="auto">
            <a:xfrm>
              <a:off x="3686" y="244"/>
              <a:ext cx="177" cy="66"/>
              <a:chOff x="2848" y="848"/>
              <a:chExt cx="140" cy="98"/>
            </a:xfrm>
          </p:grpSpPr>
          <p:sp>
            <p:nvSpPr>
              <p:cNvPr id="9263" name="Line 8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264" name="Line 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265" name="Line 9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9259" name="Group 91"/>
            <p:cNvGrpSpPr>
              <a:grpSpLocks/>
            </p:cNvGrpSpPr>
            <p:nvPr/>
          </p:nvGrpSpPr>
          <p:grpSpPr bwMode="auto">
            <a:xfrm flipV="1">
              <a:off x="3686" y="243"/>
              <a:ext cx="177" cy="66"/>
              <a:chOff x="2848" y="848"/>
              <a:chExt cx="140" cy="98"/>
            </a:xfrm>
          </p:grpSpPr>
          <p:sp>
            <p:nvSpPr>
              <p:cNvPr id="9260" name="Line 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9261" name="Line 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9262" name="Line 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9247" name="Line 95"/>
          <p:cNvSpPr>
            <a:spLocks noChangeShapeType="1"/>
          </p:cNvSpPr>
          <p:nvPr/>
        </p:nvSpPr>
        <p:spPr bwMode="auto">
          <a:xfrm>
            <a:off x="6391275" y="3133725"/>
            <a:ext cx="0" cy="1062038"/>
          </a:xfrm>
          <a:prstGeom prst="line">
            <a:avLst/>
          </a:prstGeom>
          <a:noFill/>
          <a:ln w="28575">
            <a:solidFill>
              <a:schemeClr val="tx1"/>
            </a:solidFill>
            <a:round/>
            <a:headEnd/>
            <a:tailEnd/>
          </a:ln>
        </p:spPr>
        <p:txBody>
          <a:bodyPr wrap="none" anchor="ctr"/>
          <a:lstStyle/>
          <a:p>
            <a:endParaRPr lang="en-US"/>
          </a:p>
        </p:txBody>
      </p:sp>
      <p:sp>
        <p:nvSpPr>
          <p:cNvPr id="9248" name="Line 96"/>
          <p:cNvSpPr>
            <a:spLocks noChangeShapeType="1"/>
          </p:cNvSpPr>
          <p:nvPr/>
        </p:nvSpPr>
        <p:spPr bwMode="auto">
          <a:xfrm>
            <a:off x="6396038" y="4419600"/>
            <a:ext cx="0" cy="166688"/>
          </a:xfrm>
          <a:prstGeom prst="line">
            <a:avLst/>
          </a:prstGeom>
          <a:noFill/>
          <a:ln w="28575">
            <a:solidFill>
              <a:schemeClr val="tx1"/>
            </a:solidFill>
            <a:round/>
            <a:headEnd/>
            <a:tailEnd/>
          </a:ln>
        </p:spPr>
        <p:txBody>
          <a:bodyPr wrap="none" anchor="ctr"/>
          <a:lstStyle/>
          <a:p>
            <a:endParaRPr lang="en-US"/>
          </a:p>
        </p:txBody>
      </p:sp>
      <p:sp>
        <p:nvSpPr>
          <p:cNvPr id="9249" name="Text Box 97"/>
          <p:cNvSpPr txBox="1">
            <a:spLocks noChangeArrowheads="1"/>
          </p:cNvSpPr>
          <p:nvPr/>
        </p:nvSpPr>
        <p:spPr bwMode="auto">
          <a:xfrm>
            <a:off x="4695825" y="3946525"/>
            <a:ext cx="1325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9250" name="Text Box 98"/>
          <p:cNvSpPr txBox="1">
            <a:spLocks noChangeArrowheads="1"/>
          </p:cNvSpPr>
          <p:nvPr/>
        </p:nvSpPr>
        <p:spPr bwMode="auto">
          <a:xfrm>
            <a:off x="6630988" y="4294188"/>
            <a:ext cx="1588898" cy="338554"/>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smtClean="0"/>
              <a:t>100 </a:t>
            </a:r>
            <a:r>
              <a:rPr lang="en-US" sz="1600" dirty="0"/>
              <a:t>Mbps LAN</a:t>
            </a:r>
            <a:endParaRPr lang="en-US" dirty="0">
              <a:solidFill>
                <a:schemeClr val="accent2"/>
              </a:solidFill>
              <a:latin typeface="Times New Roman" pitchFamily="18" charset="0"/>
            </a:endParaRPr>
          </a:p>
        </p:txBody>
      </p:sp>
      <p:sp>
        <p:nvSpPr>
          <p:cNvPr id="9251" name="Text Box 99"/>
          <p:cNvSpPr txBox="1">
            <a:spLocks noChangeArrowheads="1"/>
          </p:cNvSpPr>
          <p:nvPr/>
        </p:nvSpPr>
        <p:spPr bwMode="auto">
          <a:xfrm>
            <a:off x="6392863" y="3322638"/>
            <a:ext cx="1195387" cy="581025"/>
          </a:xfrm>
          <a:prstGeom prst="rect">
            <a:avLst/>
          </a:prstGeom>
          <a:noFill/>
          <a:ln w="9525">
            <a:noFill/>
            <a:miter lim="800000"/>
            <a:headEnd/>
            <a:tailEnd/>
          </a:ln>
        </p:spPr>
        <p:txBody>
          <a:bodyPr wrap="none">
            <a:spAutoFit/>
          </a:bodyPr>
          <a:lstStyle/>
          <a:p>
            <a:pPr>
              <a:spcBef>
                <a:spcPct val="0"/>
              </a:spcBef>
              <a:buClrTx/>
              <a:buSzTx/>
              <a:buFontTx/>
              <a:buNone/>
            </a:pPr>
            <a:r>
              <a:rPr lang="en-US" sz="1600" dirty="0" smtClean="0"/>
              <a:t>100 </a:t>
            </a:r>
            <a:r>
              <a:rPr lang="en-US" sz="1600" dirty="0"/>
              <a:t>Mbps </a:t>
            </a:r>
          </a:p>
          <a:p>
            <a:pPr>
              <a:spcBef>
                <a:spcPct val="0"/>
              </a:spcBef>
              <a:buClrTx/>
              <a:buSzTx/>
              <a:buFontTx/>
              <a:buNone/>
            </a:pPr>
            <a:r>
              <a:rPr lang="en-US" sz="1600" dirty="0"/>
              <a:t>access link</a:t>
            </a:r>
            <a:endParaRPr lang="en-US" dirty="0">
              <a:solidFill>
                <a:schemeClr val="accent2"/>
              </a:solidFill>
              <a:latin typeface="Times New Roman" pitchFamily="18" charset="0"/>
            </a:endParaRPr>
          </a:p>
        </p:txBody>
      </p:sp>
      <p:sp>
        <p:nvSpPr>
          <p:cNvPr id="9252" name="Text Box 100"/>
          <p:cNvSpPr txBox="1">
            <a:spLocks noChangeArrowheads="1"/>
          </p:cNvSpPr>
          <p:nvPr/>
        </p:nvSpPr>
        <p:spPr bwMode="auto">
          <a:xfrm>
            <a:off x="6877050" y="5370513"/>
            <a:ext cx="1466850" cy="641350"/>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247" name="Slide Number Placeholder 6"/>
          <p:cNvSpPr>
            <a:spLocks noGrp="1"/>
          </p:cNvSpPr>
          <p:nvPr>
            <p:ph type="sldNum" sz="quarter" idx="12"/>
          </p:nvPr>
        </p:nvSpPr>
        <p:spPr>
          <a:noFill/>
        </p:spPr>
        <p:txBody>
          <a:bodyPr/>
          <a:lstStyle/>
          <a:p>
            <a:fld id="{C37C1842-D5B4-41FF-B60E-6FDCEA5A467F}" type="slidenum">
              <a:rPr lang="en-US"/>
              <a:pPr/>
              <a:t>44</a:t>
            </a:fld>
            <a:endParaRPr lang="en-US"/>
          </a:p>
        </p:txBody>
      </p:sp>
      <p:sp>
        <p:nvSpPr>
          <p:cNvPr id="10248" name="Line 2"/>
          <p:cNvSpPr>
            <a:spLocks noChangeShapeType="1"/>
          </p:cNvSpPr>
          <p:nvPr/>
        </p:nvSpPr>
        <p:spPr bwMode="auto">
          <a:xfrm>
            <a:off x="5067300" y="2076450"/>
            <a:ext cx="285750" cy="114300"/>
          </a:xfrm>
          <a:prstGeom prst="line">
            <a:avLst/>
          </a:prstGeom>
          <a:noFill/>
          <a:ln w="28575">
            <a:solidFill>
              <a:schemeClr val="accent2"/>
            </a:solidFill>
            <a:round/>
            <a:headEnd/>
            <a:tailEnd/>
          </a:ln>
        </p:spPr>
        <p:txBody>
          <a:bodyPr wrap="none" anchor="ctr"/>
          <a:lstStyle/>
          <a:p>
            <a:endParaRPr lang="en-US"/>
          </a:p>
        </p:txBody>
      </p:sp>
      <p:sp>
        <p:nvSpPr>
          <p:cNvPr id="10249" name="Rectangle 3"/>
          <p:cNvSpPr>
            <a:spLocks noGrp="1" noChangeArrowheads="1"/>
          </p:cNvSpPr>
          <p:nvPr>
            <p:ph type="title"/>
          </p:nvPr>
        </p:nvSpPr>
        <p:spPr/>
        <p:txBody>
          <a:bodyPr/>
          <a:lstStyle/>
          <a:p>
            <a:r>
              <a:rPr lang="en-US" sz="3600" smtClean="0"/>
              <a:t>Caching example (cont)</a:t>
            </a:r>
            <a:endParaRPr lang="en-US" smtClean="0"/>
          </a:p>
        </p:txBody>
      </p:sp>
      <p:sp>
        <p:nvSpPr>
          <p:cNvPr id="10250" name="Rectangle 4"/>
          <p:cNvSpPr>
            <a:spLocks noGrp="1" noChangeArrowheads="1"/>
          </p:cNvSpPr>
          <p:nvPr>
            <p:ph type="body" sz="half" idx="1"/>
          </p:nvPr>
        </p:nvSpPr>
        <p:spPr>
          <a:xfrm>
            <a:off x="533400" y="1600200"/>
            <a:ext cx="3956050" cy="4648200"/>
          </a:xfrm>
        </p:spPr>
        <p:txBody>
          <a:bodyPr/>
          <a:lstStyle/>
          <a:p>
            <a:pPr>
              <a:lnSpc>
                <a:spcPct val="80000"/>
              </a:lnSpc>
              <a:buFont typeface="ZapfDingbats" pitchFamily="82" charset="2"/>
              <a:buNone/>
            </a:pPr>
            <a:r>
              <a:rPr lang="en-US" sz="2400" u="sng" smtClean="0">
                <a:solidFill>
                  <a:srgbClr val="FF0000"/>
                </a:solidFill>
              </a:rPr>
              <a:t>possible solution: install cache</a:t>
            </a:r>
            <a:endParaRPr lang="en-US" sz="2400" u="sng" smtClean="0"/>
          </a:p>
          <a:p>
            <a:pPr>
              <a:lnSpc>
                <a:spcPct val="80000"/>
              </a:lnSpc>
            </a:pPr>
            <a:r>
              <a:rPr lang="en-US" sz="2000" smtClean="0"/>
              <a:t>suppose hit rate is 0.4</a:t>
            </a:r>
            <a:endParaRPr lang="en-US" sz="2400" smtClean="0"/>
          </a:p>
          <a:p>
            <a:pPr>
              <a:lnSpc>
                <a:spcPct val="80000"/>
              </a:lnSpc>
              <a:buFont typeface="ZapfDingbats" pitchFamily="82" charset="2"/>
              <a:buNone/>
            </a:pPr>
            <a:r>
              <a:rPr lang="en-US" sz="2400" u="sng" smtClean="0">
                <a:solidFill>
                  <a:srgbClr val="FF0000"/>
                </a:solidFill>
              </a:rPr>
              <a:t>consequence</a:t>
            </a:r>
            <a:endParaRPr lang="en-US" sz="2400" u="sng" smtClean="0"/>
          </a:p>
          <a:p>
            <a:pPr>
              <a:lnSpc>
                <a:spcPct val="80000"/>
              </a:lnSpc>
            </a:pPr>
            <a:r>
              <a:rPr lang="en-US" sz="2000" smtClean="0"/>
              <a:t>40% requests will be satisfied almost immediately</a:t>
            </a:r>
          </a:p>
          <a:p>
            <a:pPr>
              <a:lnSpc>
                <a:spcPct val="80000"/>
              </a:lnSpc>
            </a:pPr>
            <a:r>
              <a:rPr lang="en-US" sz="2000" smtClean="0"/>
              <a:t>60% requests satisfied by origin server</a:t>
            </a:r>
          </a:p>
          <a:p>
            <a:pPr>
              <a:lnSpc>
                <a:spcPct val="80000"/>
              </a:lnSpc>
            </a:pPr>
            <a:r>
              <a:rPr lang="en-US" sz="2000" smtClean="0"/>
              <a:t>utilization of access link reduced to 60%, resulting in negligible  delays (say 10 msec)</a:t>
            </a:r>
          </a:p>
          <a:p>
            <a:pPr>
              <a:lnSpc>
                <a:spcPct val="80000"/>
              </a:lnSpc>
            </a:pPr>
            <a:r>
              <a:rPr lang="en-US" sz="2000" smtClean="0"/>
              <a:t>total avg delay   = Internet delay + access delay + LAN delay   =  .6*(2.01) secs  + .4*milliseconds &lt; 1.4 secs</a:t>
            </a:r>
          </a:p>
          <a:p>
            <a:pPr>
              <a:lnSpc>
                <a:spcPct val="80000"/>
              </a:lnSpc>
            </a:pPr>
            <a:endParaRPr lang="en-US" sz="2400" smtClean="0"/>
          </a:p>
        </p:txBody>
      </p:sp>
      <p:grpSp>
        <p:nvGrpSpPr>
          <p:cNvPr id="10251" name="Group 5"/>
          <p:cNvGrpSpPr>
            <a:grpSpLocks/>
          </p:cNvGrpSpPr>
          <p:nvPr/>
        </p:nvGrpSpPr>
        <p:grpSpPr bwMode="auto">
          <a:xfrm>
            <a:off x="4878388" y="1698625"/>
            <a:ext cx="184150" cy="542925"/>
            <a:chOff x="4180" y="783"/>
            <a:chExt cx="150" cy="307"/>
          </a:xfrm>
        </p:grpSpPr>
        <p:sp>
          <p:nvSpPr>
            <p:cNvPr id="10347"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348"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349"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350"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51"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352"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353"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54"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0252" name="Group 14"/>
          <p:cNvGrpSpPr>
            <a:grpSpLocks/>
          </p:cNvGrpSpPr>
          <p:nvPr/>
        </p:nvGrpSpPr>
        <p:grpSpPr bwMode="auto">
          <a:xfrm>
            <a:off x="5802313" y="1155700"/>
            <a:ext cx="184150" cy="542925"/>
            <a:chOff x="4180" y="783"/>
            <a:chExt cx="150" cy="307"/>
          </a:xfrm>
        </p:grpSpPr>
        <p:sp>
          <p:nvSpPr>
            <p:cNvPr id="10339" name="AutoShape 1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340" name="Rectangle 1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341"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342"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43" name="Line 1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344" name="Line 2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345"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46" name="Rectangle 2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0253" name="Group 23"/>
          <p:cNvGrpSpPr>
            <a:grpSpLocks/>
          </p:cNvGrpSpPr>
          <p:nvPr/>
        </p:nvGrpSpPr>
        <p:grpSpPr bwMode="auto">
          <a:xfrm>
            <a:off x="6478588" y="1184275"/>
            <a:ext cx="184150" cy="542925"/>
            <a:chOff x="4180" y="783"/>
            <a:chExt cx="150" cy="307"/>
          </a:xfrm>
        </p:grpSpPr>
        <p:sp>
          <p:nvSpPr>
            <p:cNvPr id="10331"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332"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333"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334"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35"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336"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337"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38"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0254" name="Group 32"/>
          <p:cNvGrpSpPr>
            <a:grpSpLocks/>
          </p:cNvGrpSpPr>
          <p:nvPr/>
        </p:nvGrpSpPr>
        <p:grpSpPr bwMode="auto">
          <a:xfrm>
            <a:off x="7059613" y="1365250"/>
            <a:ext cx="184150" cy="542925"/>
            <a:chOff x="4180" y="783"/>
            <a:chExt cx="150" cy="307"/>
          </a:xfrm>
        </p:grpSpPr>
        <p:sp>
          <p:nvSpPr>
            <p:cNvPr id="10323" name="AutoShape 3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324" name="Rectangle 3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325" name="Rectangle 3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326" name="AutoShape 3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27" name="Line 3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328" name="Line 3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329" name="Rectangle 3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30" name="Rectangle 4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0255" name="Group 41"/>
          <p:cNvGrpSpPr>
            <a:grpSpLocks/>
          </p:cNvGrpSpPr>
          <p:nvPr/>
        </p:nvGrpSpPr>
        <p:grpSpPr bwMode="auto">
          <a:xfrm>
            <a:off x="7373938" y="2155825"/>
            <a:ext cx="184150" cy="542925"/>
            <a:chOff x="4180" y="783"/>
            <a:chExt cx="150" cy="307"/>
          </a:xfrm>
        </p:grpSpPr>
        <p:sp>
          <p:nvSpPr>
            <p:cNvPr id="10315"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316"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317"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318"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19"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320"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321"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22"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256" name="Text Box 50"/>
          <p:cNvSpPr txBox="1">
            <a:spLocks noChangeArrowheads="1"/>
          </p:cNvSpPr>
          <p:nvPr/>
        </p:nvSpPr>
        <p:spPr bwMode="auto">
          <a:xfrm>
            <a:off x="7600950" y="1208088"/>
            <a:ext cx="1079500"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t>origin</a:t>
            </a:r>
          </a:p>
          <a:p>
            <a:pPr algn="r">
              <a:spcBef>
                <a:spcPct val="0"/>
              </a:spcBef>
              <a:buClrTx/>
              <a:buSzTx/>
              <a:buFontTx/>
              <a:buNone/>
            </a:pPr>
            <a:r>
              <a:rPr lang="en-US" sz="2000"/>
              <a:t>servers</a:t>
            </a:r>
            <a:endParaRPr lang="en-US">
              <a:latin typeface="Times New Roman" pitchFamily="18" charset="0"/>
            </a:endParaRPr>
          </a:p>
        </p:txBody>
      </p:sp>
      <p:sp>
        <p:nvSpPr>
          <p:cNvPr id="10257" name="Line 51"/>
          <p:cNvSpPr>
            <a:spLocks noChangeShapeType="1"/>
          </p:cNvSpPr>
          <p:nvPr/>
        </p:nvSpPr>
        <p:spPr bwMode="auto">
          <a:xfrm>
            <a:off x="5876925" y="1695450"/>
            <a:ext cx="66675" cy="276225"/>
          </a:xfrm>
          <a:prstGeom prst="line">
            <a:avLst/>
          </a:prstGeom>
          <a:noFill/>
          <a:ln w="28575">
            <a:solidFill>
              <a:schemeClr val="accent2"/>
            </a:solidFill>
            <a:round/>
            <a:headEnd/>
            <a:tailEnd/>
          </a:ln>
        </p:spPr>
        <p:txBody>
          <a:bodyPr wrap="none" anchor="ctr"/>
          <a:lstStyle/>
          <a:p>
            <a:endParaRPr lang="en-US"/>
          </a:p>
        </p:txBody>
      </p:sp>
      <p:sp>
        <p:nvSpPr>
          <p:cNvPr id="10258" name="Line 52"/>
          <p:cNvSpPr>
            <a:spLocks noChangeShapeType="1"/>
          </p:cNvSpPr>
          <p:nvPr/>
        </p:nvSpPr>
        <p:spPr bwMode="auto">
          <a:xfrm flipH="1">
            <a:off x="6505575" y="1733550"/>
            <a:ext cx="9525" cy="238125"/>
          </a:xfrm>
          <a:prstGeom prst="line">
            <a:avLst/>
          </a:prstGeom>
          <a:noFill/>
          <a:ln w="28575">
            <a:solidFill>
              <a:schemeClr val="accent2"/>
            </a:solidFill>
            <a:round/>
            <a:headEnd/>
            <a:tailEnd/>
          </a:ln>
        </p:spPr>
        <p:txBody>
          <a:bodyPr wrap="none" anchor="ctr"/>
          <a:lstStyle/>
          <a:p>
            <a:endParaRPr lang="en-US"/>
          </a:p>
        </p:txBody>
      </p:sp>
      <p:sp>
        <p:nvSpPr>
          <p:cNvPr id="10259" name="Line 53"/>
          <p:cNvSpPr>
            <a:spLocks noChangeShapeType="1"/>
          </p:cNvSpPr>
          <p:nvPr/>
        </p:nvSpPr>
        <p:spPr bwMode="auto">
          <a:xfrm flipH="1">
            <a:off x="6962775" y="1895475"/>
            <a:ext cx="133350" cy="209550"/>
          </a:xfrm>
          <a:prstGeom prst="line">
            <a:avLst/>
          </a:prstGeom>
          <a:noFill/>
          <a:ln w="28575">
            <a:solidFill>
              <a:schemeClr val="accent2"/>
            </a:solidFill>
            <a:round/>
            <a:headEnd/>
            <a:tailEnd/>
          </a:ln>
        </p:spPr>
        <p:txBody>
          <a:bodyPr wrap="none" anchor="ctr"/>
          <a:lstStyle/>
          <a:p>
            <a:endParaRPr lang="en-US"/>
          </a:p>
        </p:txBody>
      </p:sp>
      <p:sp>
        <p:nvSpPr>
          <p:cNvPr id="10260" name="Line 54"/>
          <p:cNvSpPr>
            <a:spLocks noChangeShapeType="1"/>
          </p:cNvSpPr>
          <p:nvPr/>
        </p:nvSpPr>
        <p:spPr bwMode="auto">
          <a:xfrm flipH="1" flipV="1">
            <a:off x="7124700" y="2657475"/>
            <a:ext cx="247650" cy="0"/>
          </a:xfrm>
          <a:prstGeom prst="line">
            <a:avLst/>
          </a:prstGeom>
          <a:noFill/>
          <a:ln w="28575">
            <a:solidFill>
              <a:schemeClr val="accent2"/>
            </a:solidFill>
            <a:round/>
            <a:headEnd/>
            <a:tailEnd/>
          </a:ln>
        </p:spPr>
        <p:txBody>
          <a:bodyPr wrap="none" anchor="ctr"/>
          <a:lstStyle/>
          <a:p>
            <a:endParaRPr lang="en-US"/>
          </a:p>
        </p:txBody>
      </p:sp>
      <p:sp>
        <p:nvSpPr>
          <p:cNvPr id="10261" name="Freeform 55"/>
          <p:cNvSpPr>
            <a:spLocks/>
          </p:cNvSpPr>
          <p:nvPr/>
        </p:nvSpPr>
        <p:spPr bwMode="auto">
          <a:xfrm>
            <a:off x="5162550" y="1689100"/>
            <a:ext cx="2174875" cy="1581150"/>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en-US"/>
          </a:p>
        </p:txBody>
      </p:sp>
      <p:grpSp>
        <p:nvGrpSpPr>
          <p:cNvPr id="10262" name="Group 56"/>
          <p:cNvGrpSpPr>
            <a:grpSpLocks/>
          </p:cNvGrpSpPr>
          <p:nvPr/>
        </p:nvGrpSpPr>
        <p:grpSpPr bwMode="auto">
          <a:xfrm>
            <a:off x="6145213" y="2890838"/>
            <a:ext cx="501650" cy="233362"/>
            <a:chOff x="3600" y="219"/>
            <a:chExt cx="360" cy="175"/>
          </a:xfrm>
        </p:grpSpPr>
        <p:sp>
          <p:nvSpPr>
            <p:cNvPr id="10302" name="Oval 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303" name="Line 5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0304" name="Line 5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0305" name="Rectangle 6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306" name="Oval 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0307" name="Group 62"/>
            <p:cNvGrpSpPr>
              <a:grpSpLocks/>
            </p:cNvGrpSpPr>
            <p:nvPr/>
          </p:nvGrpSpPr>
          <p:grpSpPr bwMode="auto">
            <a:xfrm>
              <a:off x="3686" y="244"/>
              <a:ext cx="177" cy="66"/>
              <a:chOff x="2848" y="848"/>
              <a:chExt cx="140" cy="98"/>
            </a:xfrm>
          </p:grpSpPr>
          <p:sp>
            <p:nvSpPr>
              <p:cNvPr id="10312" name="Line 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313" name="Line 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14" name="Line 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308" name="Group 66"/>
            <p:cNvGrpSpPr>
              <a:grpSpLocks/>
            </p:cNvGrpSpPr>
            <p:nvPr/>
          </p:nvGrpSpPr>
          <p:grpSpPr bwMode="auto">
            <a:xfrm flipV="1">
              <a:off x="3686" y="243"/>
              <a:ext cx="177" cy="66"/>
              <a:chOff x="2848" y="848"/>
              <a:chExt cx="140" cy="98"/>
            </a:xfrm>
          </p:grpSpPr>
          <p:sp>
            <p:nvSpPr>
              <p:cNvPr id="10309" name="Line 6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310" name="Line 6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311" name="Line 6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0263" name="Text Box 70"/>
          <p:cNvSpPr txBox="1">
            <a:spLocks noChangeArrowheads="1"/>
          </p:cNvSpPr>
          <p:nvPr/>
        </p:nvSpPr>
        <p:spPr bwMode="auto">
          <a:xfrm>
            <a:off x="5595938" y="1998663"/>
            <a:ext cx="1079500"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public</a:t>
            </a:r>
          </a:p>
          <a:p>
            <a:pPr algn="ctr">
              <a:spcBef>
                <a:spcPct val="0"/>
              </a:spcBef>
              <a:buClrTx/>
              <a:buSzTx/>
              <a:buFontTx/>
              <a:buNone/>
            </a:pPr>
            <a:r>
              <a:rPr lang="en-US" sz="1600"/>
              <a:t> Internet</a:t>
            </a:r>
            <a:endParaRPr lang="en-US">
              <a:solidFill>
                <a:schemeClr val="accent2"/>
              </a:solidFill>
              <a:latin typeface="Times New Roman" pitchFamily="18" charset="0"/>
            </a:endParaRPr>
          </a:p>
        </p:txBody>
      </p:sp>
      <p:sp>
        <p:nvSpPr>
          <p:cNvPr id="10264" name="Freeform 71"/>
          <p:cNvSpPr>
            <a:spLocks/>
          </p:cNvSpPr>
          <p:nvPr/>
        </p:nvSpPr>
        <p:spPr bwMode="auto">
          <a:xfrm>
            <a:off x="4732338" y="4059238"/>
            <a:ext cx="2965450" cy="1390650"/>
          </a:xfrm>
          <a:custGeom>
            <a:avLst/>
            <a:gdLst>
              <a:gd name="T0" fmla="*/ 31 w 1868"/>
              <a:gd name="T1" fmla="*/ 327 h 876"/>
              <a:gd name="T2" fmla="*/ 103 w 1868"/>
              <a:gd name="T3" fmla="*/ 137 h 876"/>
              <a:gd name="T4" fmla="*/ 649 w 1868"/>
              <a:gd name="T5" fmla="*/ 17 h 876"/>
              <a:gd name="T6" fmla="*/ 1141 w 1868"/>
              <a:gd name="T7" fmla="*/ 35 h 876"/>
              <a:gd name="T8" fmla="*/ 1763 w 1868"/>
              <a:gd name="T9" fmla="*/ 121 h 876"/>
              <a:gd name="T10" fmla="*/ 1774 w 1868"/>
              <a:gd name="T11" fmla="*/ 741 h 876"/>
              <a:gd name="T12" fmla="*/ 1369 w 1868"/>
              <a:gd name="T13" fmla="*/ 845 h 876"/>
              <a:gd name="T14" fmla="*/ 781 w 1868"/>
              <a:gd name="T15" fmla="*/ 851 h 876"/>
              <a:gd name="T16" fmla="*/ 447 w 1868"/>
              <a:gd name="T17" fmla="*/ 847 h 876"/>
              <a:gd name="T18" fmla="*/ 168 w 1868"/>
              <a:gd name="T19" fmla="*/ 676 h 876"/>
              <a:gd name="T20" fmla="*/ 31 w 1868"/>
              <a:gd name="T21" fmla="*/ 327 h 8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8"/>
              <a:gd name="T34" fmla="*/ 0 h 876"/>
              <a:gd name="T35" fmla="*/ 1868 w 1868"/>
              <a:gd name="T36" fmla="*/ 876 h 8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8" h="876">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w="9525">
            <a:noFill/>
            <a:round/>
            <a:headEnd/>
            <a:tailEnd/>
          </a:ln>
        </p:spPr>
        <p:txBody>
          <a:bodyPr wrap="none" anchor="ctr"/>
          <a:lstStyle/>
          <a:p>
            <a:endParaRPr lang="en-US"/>
          </a:p>
        </p:txBody>
      </p:sp>
      <p:graphicFrame>
        <p:nvGraphicFramePr>
          <p:cNvPr id="10242" name="Object 72"/>
          <p:cNvGraphicFramePr>
            <a:graphicFrameLocks noChangeAspect="1"/>
          </p:cNvGraphicFramePr>
          <p:nvPr/>
        </p:nvGraphicFramePr>
        <p:xfrm>
          <a:off x="4979988" y="4803775"/>
          <a:ext cx="444500" cy="357188"/>
        </p:xfrm>
        <a:graphic>
          <a:graphicData uri="http://schemas.openxmlformats.org/presentationml/2006/ole">
            <p:oleObj spid="_x0000_s10242" name="Clip" r:id="rId3" imgW="1305000" imgH="1085760" progId="">
              <p:embed/>
            </p:oleObj>
          </a:graphicData>
        </a:graphic>
      </p:graphicFrame>
      <p:graphicFrame>
        <p:nvGraphicFramePr>
          <p:cNvPr id="10243" name="Object 73"/>
          <p:cNvGraphicFramePr>
            <a:graphicFrameLocks noChangeAspect="1"/>
          </p:cNvGraphicFramePr>
          <p:nvPr/>
        </p:nvGraphicFramePr>
        <p:xfrm>
          <a:off x="5484813" y="4803775"/>
          <a:ext cx="444500" cy="357188"/>
        </p:xfrm>
        <a:graphic>
          <a:graphicData uri="http://schemas.openxmlformats.org/presentationml/2006/ole">
            <p:oleObj spid="_x0000_s10243" name="Clip" r:id="rId4" imgW="1305000" imgH="1085760" progId="">
              <p:embed/>
            </p:oleObj>
          </a:graphicData>
        </a:graphic>
      </p:graphicFrame>
      <p:graphicFrame>
        <p:nvGraphicFramePr>
          <p:cNvPr id="10244" name="Object 74"/>
          <p:cNvGraphicFramePr>
            <a:graphicFrameLocks noChangeAspect="1"/>
          </p:cNvGraphicFramePr>
          <p:nvPr/>
        </p:nvGraphicFramePr>
        <p:xfrm>
          <a:off x="6018213" y="4794250"/>
          <a:ext cx="444500" cy="357188"/>
        </p:xfrm>
        <a:graphic>
          <a:graphicData uri="http://schemas.openxmlformats.org/presentationml/2006/ole">
            <p:oleObj spid="_x0000_s10244" name="Clip" r:id="rId5" imgW="1305000" imgH="1085760" progId="">
              <p:embed/>
            </p:oleObj>
          </a:graphicData>
        </a:graphic>
      </p:graphicFrame>
      <p:graphicFrame>
        <p:nvGraphicFramePr>
          <p:cNvPr id="10245" name="Object 75"/>
          <p:cNvGraphicFramePr>
            <a:graphicFrameLocks noChangeAspect="1"/>
          </p:cNvGraphicFramePr>
          <p:nvPr/>
        </p:nvGraphicFramePr>
        <p:xfrm>
          <a:off x="6532563" y="4803775"/>
          <a:ext cx="444500" cy="357188"/>
        </p:xfrm>
        <a:graphic>
          <a:graphicData uri="http://schemas.openxmlformats.org/presentationml/2006/ole">
            <p:oleObj spid="_x0000_s10245" name="Clip" r:id="rId6" imgW="1305000" imgH="1085760" progId="">
              <p:embed/>
            </p:oleObj>
          </a:graphicData>
        </a:graphic>
      </p:graphicFrame>
      <p:sp>
        <p:nvSpPr>
          <p:cNvPr id="10265" name="Line 76"/>
          <p:cNvSpPr>
            <a:spLocks noChangeShapeType="1"/>
          </p:cNvSpPr>
          <p:nvPr/>
        </p:nvSpPr>
        <p:spPr bwMode="auto">
          <a:xfrm>
            <a:off x="5172075" y="4605338"/>
            <a:ext cx="2205038" cy="0"/>
          </a:xfrm>
          <a:prstGeom prst="line">
            <a:avLst/>
          </a:prstGeom>
          <a:noFill/>
          <a:ln w="28575">
            <a:solidFill>
              <a:schemeClr val="tx1"/>
            </a:solidFill>
            <a:round/>
            <a:headEnd/>
            <a:tailEnd/>
          </a:ln>
        </p:spPr>
        <p:txBody>
          <a:bodyPr wrap="none" anchor="ctr"/>
          <a:lstStyle/>
          <a:p>
            <a:endParaRPr lang="en-US"/>
          </a:p>
        </p:txBody>
      </p:sp>
      <p:sp>
        <p:nvSpPr>
          <p:cNvPr id="10266" name="Line 77"/>
          <p:cNvSpPr>
            <a:spLocks noChangeShapeType="1"/>
          </p:cNvSpPr>
          <p:nvPr/>
        </p:nvSpPr>
        <p:spPr bwMode="auto">
          <a:xfrm>
            <a:off x="5181600" y="4605338"/>
            <a:ext cx="0" cy="195262"/>
          </a:xfrm>
          <a:prstGeom prst="line">
            <a:avLst/>
          </a:prstGeom>
          <a:noFill/>
          <a:ln w="28575">
            <a:solidFill>
              <a:schemeClr val="tx1"/>
            </a:solidFill>
            <a:round/>
            <a:headEnd/>
            <a:tailEnd/>
          </a:ln>
        </p:spPr>
        <p:txBody>
          <a:bodyPr wrap="none" anchor="ctr"/>
          <a:lstStyle/>
          <a:p>
            <a:endParaRPr lang="en-US"/>
          </a:p>
        </p:txBody>
      </p:sp>
      <p:sp>
        <p:nvSpPr>
          <p:cNvPr id="10267" name="Line 78"/>
          <p:cNvSpPr>
            <a:spLocks noChangeShapeType="1"/>
          </p:cNvSpPr>
          <p:nvPr/>
        </p:nvSpPr>
        <p:spPr bwMode="auto">
          <a:xfrm>
            <a:off x="5691188" y="4614863"/>
            <a:ext cx="0" cy="195262"/>
          </a:xfrm>
          <a:prstGeom prst="line">
            <a:avLst/>
          </a:prstGeom>
          <a:noFill/>
          <a:ln w="28575">
            <a:solidFill>
              <a:schemeClr val="tx1"/>
            </a:solidFill>
            <a:round/>
            <a:headEnd/>
            <a:tailEnd/>
          </a:ln>
        </p:spPr>
        <p:txBody>
          <a:bodyPr wrap="none" anchor="ctr"/>
          <a:lstStyle/>
          <a:p>
            <a:endParaRPr lang="en-US"/>
          </a:p>
        </p:txBody>
      </p:sp>
      <p:sp>
        <p:nvSpPr>
          <p:cNvPr id="10268" name="Line 79"/>
          <p:cNvSpPr>
            <a:spLocks noChangeShapeType="1"/>
          </p:cNvSpPr>
          <p:nvPr/>
        </p:nvSpPr>
        <p:spPr bwMode="auto">
          <a:xfrm>
            <a:off x="6229350" y="4610100"/>
            <a:ext cx="0" cy="195263"/>
          </a:xfrm>
          <a:prstGeom prst="line">
            <a:avLst/>
          </a:prstGeom>
          <a:noFill/>
          <a:ln w="28575">
            <a:solidFill>
              <a:schemeClr val="tx1"/>
            </a:solidFill>
            <a:round/>
            <a:headEnd/>
            <a:tailEnd/>
          </a:ln>
        </p:spPr>
        <p:txBody>
          <a:bodyPr wrap="none" anchor="ctr"/>
          <a:lstStyle/>
          <a:p>
            <a:endParaRPr lang="en-US"/>
          </a:p>
        </p:txBody>
      </p:sp>
      <p:sp>
        <p:nvSpPr>
          <p:cNvPr id="10269" name="Line 80"/>
          <p:cNvSpPr>
            <a:spLocks noChangeShapeType="1"/>
          </p:cNvSpPr>
          <p:nvPr/>
        </p:nvSpPr>
        <p:spPr bwMode="auto">
          <a:xfrm>
            <a:off x="6729413" y="4610100"/>
            <a:ext cx="0" cy="223838"/>
          </a:xfrm>
          <a:prstGeom prst="line">
            <a:avLst/>
          </a:prstGeom>
          <a:noFill/>
          <a:ln w="28575">
            <a:solidFill>
              <a:schemeClr val="tx1"/>
            </a:solidFill>
            <a:round/>
            <a:headEnd/>
            <a:tailEnd/>
          </a:ln>
        </p:spPr>
        <p:txBody>
          <a:bodyPr wrap="none" anchor="ctr"/>
          <a:lstStyle/>
          <a:p>
            <a:endParaRPr lang="en-US"/>
          </a:p>
        </p:txBody>
      </p:sp>
      <p:sp>
        <p:nvSpPr>
          <p:cNvPr id="10270" name="Line 81"/>
          <p:cNvSpPr>
            <a:spLocks noChangeShapeType="1"/>
          </p:cNvSpPr>
          <p:nvPr/>
        </p:nvSpPr>
        <p:spPr bwMode="auto">
          <a:xfrm>
            <a:off x="7367588" y="4605338"/>
            <a:ext cx="0" cy="223837"/>
          </a:xfrm>
          <a:prstGeom prst="line">
            <a:avLst/>
          </a:prstGeom>
          <a:noFill/>
          <a:ln w="28575">
            <a:solidFill>
              <a:schemeClr val="tx1"/>
            </a:solidFill>
            <a:round/>
            <a:headEnd/>
            <a:tailEnd/>
          </a:ln>
        </p:spPr>
        <p:txBody>
          <a:bodyPr wrap="none" anchor="ctr"/>
          <a:lstStyle/>
          <a:p>
            <a:endParaRPr lang="en-US"/>
          </a:p>
        </p:txBody>
      </p:sp>
      <p:grpSp>
        <p:nvGrpSpPr>
          <p:cNvPr id="10271" name="Group 82"/>
          <p:cNvGrpSpPr>
            <a:grpSpLocks/>
          </p:cNvGrpSpPr>
          <p:nvPr/>
        </p:nvGrpSpPr>
        <p:grpSpPr bwMode="auto">
          <a:xfrm>
            <a:off x="7142163" y="4689475"/>
            <a:ext cx="347662" cy="695325"/>
            <a:chOff x="4730" y="2897"/>
            <a:chExt cx="219" cy="438"/>
          </a:xfrm>
        </p:grpSpPr>
        <p:sp>
          <p:nvSpPr>
            <p:cNvPr id="10292" name="Freeform 83"/>
            <p:cNvSpPr>
              <a:spLocks/>
            </p:cNvSpPr>
            <p:nvPr/>
          </p:nvSpPr>
          <p:spPr bwMode="auto">
            <a:xfrm>
              <a:off x="4730" y="2897"/>
              <a:ext cx="219" cy="438"/>
            </a:xfrm>
            <a:custGeom>
              <a:avLst/>
              <a:gdLst>
                <a:gd name="T0" fmla="*/ 16 w 219"/>
                <a:gd name="T1" fmla="*/ 109 h 438"/>
                <a:gd name="T2" fmla="*/ 94 w 219"/>
                <a:gd name="T3" fmla="*/ 7 h 438"/>
                <a:gd name="T4" fmla="*/ 178 w 219"/>
                <a:gd name="T5" fmla="*/ 67 h 438"/>
                <a:gd name="T6" fmla="*/ 196 w 219"/>
                <a:gd name="T7" fmla="*/ 379 h 438"/>
                <a:gd name="T8" fmla="*/ 40 w 219"/>
                <a:gd name="T9" fmla="*/ 421 h 438"/>
                <a:gd name="T10" fmla="*/ 4 w 219"/>
                <a:gd name="T11" fmla="*/ 313 h 438"/>
                <a:gd name="T12" fmla="*/ 16 w 219"/>
                <a:gd name="T13" fmla="*/ 109 h 438"/>
                <a:gd name="T14" fmla="*/ 0 60000 65536"/>
                <a:gd name="T15" fmla="*/ 0 60000 65536"/>
                <a:gd name="T16" fmla="*/ 0 60000 65536"/>
                <a:gd name="T17" fmla="*/ 0 60000 65536"/>
                <a:gd name="T18" fmla="*/ 0 60000 65536"/>
                <a:gd name="T19" fmla="*/ 0 60000 65536"/>
                <a:gd name="T20" fmla="*/ 0 60000 65536"/>
                <a:gd name="T21" fmla="*/ 0 w 219"/>
                <a:gd name="T22" fmla="*/ 0 h 438"/>
                <a:gd name="T23" fmla="*/ 219 w 219"/>
                <a:gd name="T24" fmla="*/ 438 h 4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9" h="438">
                  <a:moveTo>
                    <a:pt x="16" y="109"/>
                  </a:moveTo>
                  <a:cubicBezTo>
                    <a:pt x="31" y="58"/>
                    <a:pt x="67" y="14"/>
                    <a:pt x="94" y="7"/>
                  </a:cubicBezTo>
                  <a:cubicBezTo>
                    <a:pt x="121" y="0"/>
                    <a:pt x="161" y="5"/>
                    <a:pt x="178" y="67"/>
                  </a:cubicBezTo>
                  <a:cubicBezTo>
                    <a:pt x="195" y="129"/>
                    <a:pt x="219" y="320"/>
                    <a:pt x="196" y="379"/>
                  </a:cubicBezTo>
                  <a:cubicBezTo>
                    <a:pt x="173" y="438"/>
                    <a:pt x="72" y="432"/>
                    <a:pt x="40" y="421"/>
                  </a:cubicBezTo>
                  <a:cubicBezTo>
                    <a:pt x="8" y="410"/>
                    <a:pt x="8" y="365"/>
                    <a:pt x="4" y="313"/>
                  </a:cubicBezTo>
                  <a:cubicBezTo>
                    <a:pt x="0" y="261"/>
                    <a:pt x="1" y="160"/>
                    <a:pt x="16" y="109"/>
                  </a:cubicBezTo>
                  <a:close/>
                </a:path>
              </a:pathLst>
            </a:custGeom>
            <a:solidFill>
              <a:srgbClr val="FF0000"/>
            </a:solidFill>
            <a:ln w="9525">
              <a:noFill/>
              <a:round/>
              <a:headEnd/>
              <a:tailEnd/>
            </a:ln>
          </p:spPr>
          <p:txBody>
            <a:bodyPr wrap="none" anchor="ctr"/>
            <a:lstStyle/>
            <a:p>
              <a:endParaRPr lang="en-US"/>
            </a:p>
          </p:txBody>
        </p:sp>
        <p:grpSp>
          <p:nvGrpSpPr>
            <p:cNvPr id="10293" name="Group 84"/>
            <p:cNvGrpSpPr>
              <a:grpSpLocks/>
            </p:cNvGrpSpPr>
            <p:nvPr/>
          </p:nvGrpSpPr>
          <p:grpSpPr bwMode="auto">
            <a:xfrm>
              <a:off x="4771" y="2948"/>
              <a:ext cx="116" cy="342"/>
              <a:chOff x="4180" y="783"/>
              <a:chExt cx="150" cy="307"/>
            </a:xfrm>
          </p:grpSpPr>
          <p:sp>
            <p:nvSpPr>
              <p:cNvPr id="10294"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295" name="Rectangle 8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296"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297"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298" name="Line 8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299" name="Line 9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300"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301" name="Rectangle 9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grpSp>
        <p:nvGrpSpPr>
          <p:cNvPr id="10272" name="Group 93"/>
          <p:cNvGrpSpPr>
            <a:grpSpLocks/>
          </p:cNvGrpSpPr>
          <p:nvPr/>
        </p:nvGrpSpPr>
        <p:grpSpPr bwMode="auto">
          <a:xfrm>
            <a:off x="6145213" y="4181475"/>
            <a:ext cx="501650" cy="233363"/>
            <a:chOff x="3600" y="219"/>
            <a:chExt cx="360" cy="175"/>
          </a:xfrm>
        </p:grpSpPr>
        <p:sp>
          <p:nvSpPr>
            <p:cNvPr id="10279" name="Oval 9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en-US"/>
            </a:p>
          </p:txBody>
        </p:sp>
        <p:sp>
          <p:nvSpPr>
            <p:cNvPr id="10280" name="Line 9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0281" name="Line 9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0282" name="Rectangle 9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283" name="Oval 9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0284" name="Group 99"/>
            <p:cNvGrpSpPr>
              <a:grpSpLocks/>
            </p:cNvGrpSpPr>
            <p:nvPr/>
          </p:nvGrpSpPr>
          <p:grpSpPr bwMode="auto">
            <a:xfrm>
              <a:off x="3686" y="244"/>
              <a:ext cx="177" cy="66"/>
              <a:chOff x="2848" y="848"/>
              <a:chExt cx="140" cy="98"/>
            </a:xfrm>
          </p:grpSpPr>
          <p:sp>
            <p:nvSpPr>
              <p:cNvPr id="10289" name="Line 10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90" name="Line 10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291" name="Line 10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0285" name="Group 103"/>
            <p:cNvGrpSpPr>
              <a:grpSpLocks/>
            </p:cNvGrpSpPr>
            <p:nvPr/>
          </p:nvGrpSpPr>
          <p:grpSpPr bwMode="auto">
            <a:xfrm flipV="1">
              <a:off x="3686" y="243"/>
              <a:ext cx="177" cy="66"/>
              <a:chOff x="2848" y="848"/>
              <a:chExt cx="140" cy="98"/>
            </a:xfrm>
          </p:grpSpPr>
          <p:sp>
            <p:nvSpPr>
              <p:cNvPr id="10286" name="Line 10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0287" name="Line 10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0288" name="Line 10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0273" name="Line 107"/>
          <p:cNvSpPr>
            <a:spLocks noChangeShapeType="1"/>
          </p:cNvSpPr>
          <p:nvPr/>
        </p:nvSpPr>
        <p:spPr bwMode="auto">
          <a:xfrm>
            <a:off x="6391275" y="3133725"/>
            <a:ext cx="0" cy="1062038"/>
          </a:xfrm>
          <a:prstGeom prst="line">
            <a:avLst/>
          </a:prstGeom>
          <a:noFill/>
          <a:ln w="28575">
            <a:solidFill>
              <a:schemeClr val="tx1"/>
            </a:solidFill>
            <a:round/>
            <a:headEnd/>
            <a:tailEnd/>
          </a:ln>
        </p:spPr>
        <p:txBody>
          <a:bodyPr wrap="none" anchor="ctr"/>
          <a:lstStyle/>
          <a:p>
            <a:endParaRPr lang="en-US"/>
          </a:p>
        </p:txBody>
      </p:sp>
      <p:sp>
        <p:nvSpPr>
          <p:cNvPr id="10274" name="Line 108"/>
          <p:cNvSpPr>
            <a:spLocks noChangeShapeType="1"/>
          </p:cNvSpPr>
          <p:nvPr/>
        </p:nvSpPr>
        <p:spPr bwMode="auto">
          <a:xfrm>
            <a:off x="6396038" y="4419600"/>
            <a:ext cx="0" cy="166688"/>
          </a:xfrm>
          <a:prstGeom prst="line">
            <a:avLst/>
          </a:prstGeom>
          <a:noFill/>
          <a:ln w="28575">
            <a:solidFill>
              <a:schemeClr val="tx1"/>
            </a:solidFill>
            <a:round/>
            <a:headEnd/>
            <a:tailEnd/>
          </a:ln>
        </p:spPr>
        <p:txBody>
          <a:bodyPr wrap="none" anchor="ctr"/>
          <a:lstStyle/>
          <a:p>
            <a:endParaRPr lang="en-US"/>
          </a:p>
        </p:txBody>
      </p:sp>
      <p:sp>
        <p:nvSpPr>
          <p:cNvPr id="10275" name="Text Box 109"/>
          <p:cNvSpPr txBox="1">
            <a:spLocks noChangeArrowheads="1"/>
          </p:cNvSpPr>
          <p:nvPr/>
        </p:nvSpPr>
        <p:spPr bwMode="auto">
          <a:xfrm>
            <a:off x="4695825" y="3946525"/>
            <a:ext cx="1325563"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institutional</a:t>
            </a:r>
          </a:p>
          <a:p>
            <a:pPr algn="ctr">
              <a:spcBef>
                <a:spcPct val="0"/>
              </a:spcBef>
              <a:buClrTx/>
              <a:buSzTx/>
              <a:buFontTx/>
              <a:buNone/>
            </a:pPr>
            <a:r>
              <a:rPr lang="en-US" sz="1600"/>
              <a:t>network</a:t>
            </a:r>
            <a:endParaRPr lang="en-US">
              <a:solidFill>
                <a:schemeClr val="accent2"/>
              </a:solidFill>
              <a:latin typeface="Times New Roman" pitchFamily="18" charset="0"/>
            </a:endParaRPr>
          </a:p>
        </p:txBody>
      </p:sp>
      <p:sp>
        <p:nvSpPr>
          <p:cNvPr id="10276" name="Text Box 110"/>
          <p:cNvSpPr txBox="1">
            <a:spLocks noChangeArrowheads="1"/>
          </p:cNvSpPr>
          <p:nvPr/>
        </p:nvSpPr>
        <p:spPr bwMode="auto">
          <a:xfrm>
            <a:off x="6667500" y="4294188"/>
            <a:ext cx="1588898" cy="338554"/>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smtClean="0"/>
              <a:t>100 </a:t>
            </a:r>
            <a:r>
              <a:rPr lang="en-US" sz="1600" dirty="0"/>
              <a:t>Mbps LAN</a:t>
            </a:r>
            <a:endParaRPr lang="en-US" dirty="0">
              <a:solidFill>
                <a:schemeClr val="accent2"/>
              </a:solidFill>
              <a:latin typeface="Times New Roman" pitchFamily="18" charset="0"/>
            </a:endParaRPr>
          </a:p>
        </p:txBody>
      </p:sp>
      <p:sp>
        <p:nvSpPr>
          <p:cNvPr id="10277" name="Text Box 111"/>
          <p:cNvSpPr txBox="1">
            <a:spLocks noChangeArrowheads="1"/>
          </p:cNvSpPr>
          <p:nvPr/>
        </p:nvSpPr>
        <p:spPr bwMode="auto">
          <a:xfrm>
            <a:off x="6392863" y="3322638"/>
            <a:ext cx="1195387" cy="581025"/>
          </a:xfrm>
          <a:prstGeom prst="rect">
            <a:avLst/>
          </a:prstGeom>
          <a:noFill/>
          <a:ln w="9525">
            <a:noFill/>
            <a:miter lim="800000"/>
            <a:headEnd/>
            <a:tailEnd/>
          </a:ln>
        </p:spPr>
        <p:txBody>
          <a:bodyPr wrap="none">
            <a:spAutoFit/>
          </a:bodyPr>
          <a:lstStyle/>
          <a:p>
            <a:pPr>
              <a:spcBef>
                <a:spcPct val="0"/>
              </a:spcBef>
              <a:buClrTx/>
              <a:buSzTx/>
              <a:buFontTx/>
              <a:buNone/>
            </a:pPr>
            <a:r>
              <a:rPr lang="en-US" sz="1600" dirty="0" smtClean="0"/>
              <a:t>15 </a:t>
            </a:r>
            <a:r>
              <a:rPr lang="en-US" sz="1600" dirty="0"/>
              <a:t>Mbps </a:t>
            </a:r>
          </a:p>
          <a:p>
            <a:pPr>
              <a:spcBef>
                <a:spcPct val="0"/>
              </a:spcBef>
              <a:buClrTx/>
              <a:buSzTx/>
              <a:buFontTx/>
              <a:buNone/>
            </a:pPr>
            <a:r>
              <a:rPr lang="en-US" sz="1600" dirty="0"/>
              <a:t>access link</a:t>
            </a:r>
            <a:endParaRPr lang="en-US" dirty="0">
              <a:solidFill>
                <a:schemeClr val="accent2"/>
              </a:solidFill>
              <a:latin typeface="Times New Roman" pitchFamily="18" charset="0"/>
            </a:endParaRPr>
          </a:p>
        </p:txBody>
      </p:sp>
      <p:sp>
        <p:nvSpPr>
          <p:cNvPr id="10278" name="Text Box 112"/>
          <p:cNvSpPr txBox="1">
            <a:spLocks noChangeArrowheads="1"/>
          </p:cNvSpPr>
          <p:nvPr/>
        </p:nvSpPr>
        <p:spPr bwMode="auto">
          <a:xfrm>
            <a:off x="6877050" y="5370513"/>
            <a:ext cx="1466850" cy="641350"/>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rPr>
              <a:t>institutional</a:t>
            </a:r>
          </a:p>
          <a:p>
            <a:pPr algn="ctr">
              <a:spcBef>
                <a:spcPct val="0"/>
              </a:spcBef>
              <a:buClrTx/>
              <a:buSzTx/>
              <a:buFontTx/>
              <a:buNone/>
            </a:pPr>
            <a:r>
              <a:rPr lang="en-US" sz="1800">
                <a:solidFill>
                  <a:srgbClr val="FF0000"/>
                </a:solidFill>
              </a:rPr>
              <a:t>cache</a:t>
            </a:r>
            <a:endParaRPr lang="en-US">
              <a:solidFill>
                <a:schemeClr val="accent2"/>
              </a:solidFill>
              <a:latin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7587" name="Slide Number Placeholder 6"/>
          <p:cNvSpPr>
            <a:spLocks noGrp="1"/>
          </p:cNvSpPr>
          <p:nvPr>
            <p:ph type="sldNum" sz="quarter" idx="12"/>
          </p:nvPr>
        </p:nvSpPr>
        <p:spPr>
          <a:noFill/>
        </p:spPr>
        <p:txBody>
          <a:bodyPr/>
          <a:lstStyle/>
          <a:p>
            <a:fld id="{02AC2C2D-5EFD-4D41-94E0-2833C75CCC70}" type="slidenum">
              <a:rPr lang="en-US"/>
              <a:pPr/>
              <a:t>45</a:t>
            </a:fld>
            <a:endParaRPr lang="en-US"/>
          </a:p>
        </p:txBody>
      </p:sp>
      <p:sp>
        <p:nvSpPr>
          <p:cNvPr id="67588" name="Rectangle 2"/>
          <p:cNvSpPr>
            <a:spLocks noGrp="1" noChangeArrowheads="1"/>
          </p:cNvSpPr>
          <p:nvPr>
            <p:ph type="title"/>
          </p:nvPr>
        </p:nvSpPr>
        <p:spPr>
          <a:xfrm>
            <a:off x="342900" y="228600"/>
            <a:ext cx="7962900" cy="1143000"/>
          </a:xfrm>
        </p:spPr>
        <p:txBody>
          <a:bodyPr/>
          <a:lstStyle/>
          <a:p>
            <a:r>
              <a:rPr lang="en-US" sz="3200" smtClean="0"/>
              <a:t>Conditional GET</a:t>
            </a:r>
            <a:endParaRPr lang="en-US" smtClean="0"/>
          </a:p>
        </p:txBody>
      </p:sp>
      <p:sp>
        <p:nvSpPr>
          <p:cNvPr id="67589" name="Rectangle 3"/>
          <p:cNvSpPr>
            <a:spLocks noGrp="1" noChangeArrowheads="1"/>
          </p:cNvSpPr>
          <p:nvPr>
            <p:ph type="body" sz="half" idx="1"/>
          </p:nvPr>
        </p:nvSpPr>
        <p:spPr>
          <a:xfrm>
            <a:off x="0" y="1590675"/>
            <a:ext cx="4044950" cy="4305300"/>
          </a:xfrm>
        </p:spPr>
        <p:txBody>
          <a:bodyPr/>
          <a:lstStyle/>
          <a:p>
            <a:r>
              <a:rPr lang="en-US" sz="2000" smtClean="0">
                <a:solidFill>
                  <a:srgbClr val="FF0000"/>
                </a:solidFill>
              </a:rPr>
              <a:t>Goal:</a:t>
            </a:r>
            <a:r>
              <a:rPr lang="en-US" sz="2000" smtClean="0"/>
              <a:t> don’t send object if cache has up-to-date cached version</a:t>
            </a:r>
          </a:p>
          <a:p>
            <a:r>
              <a:rPr lang="en-US" sz="2000" smtClean="0"/>
              <a:t>cache: specify date of cached copy in HTTP request</a:t>
            </a:r>
          </a:p>
          <a:p>
            <a:pPr lvl="1">
              <a:buFont typeface="Wingdings" pitchFamily="2" charset="2"/>
              <a:buNone/>
            </a:pPr>
            <a:r>
              <a:rPr lang="en-US" sz="1800" b="1" smtClean="0">
                <a:latin typeface="Courier New" pitchFamily="49" charset="0"/>
              </a:rPr>
              <a:t>If-modified-since: &lt;date&gt;</a:t>
            </a:r>
          </a:p>
          <a:p>
            <a:r>
              <a:rPr lang="en-US" sz="2000" smtClean="0"/>
              <a:t>server: response contains no object if cached copy is up-to-date: </a:t>
            </a:r>
          </a:p>
          <a:p>
            <a:pPr lvl="1">
              <a:buFont typeface="Wingdings" pitchFamily="2" charset="2"/>
              <a:buNone/>
            </a:pPr>
            <a:r>
              <a:rPr lang="en-US" sz="1800" b="1" smtClean="0">
                <a:latin typeface="Courier New" pitchFamily="49" charset="0"/>
              </a:rPr>
              <a:t>HTTP/1.0 304 Not Modified</a:t>
            </a:r>
            <a:endParaRPr lang="en-US" sz="2000" smtClean="0"/>
          </a:p>
        </p:txBody>
      </p:sp>
      <p:sp>
        <p:nvSpPr>
          <p:cNvPr id="67590" name="Line 4"/>
          <p:cNvSpPr>
            <a:spLocks noChangeShapeType="1"/>
          </p:cNvSpPr>
          <p:nvPr/>
        </p:nvSpPr>
        <p:spPr bwMode="auto">
          <a:xfrm>
            <a:off x="4276725" y="2114550"/>
            <a:ext cx="3305175" cy="381000"/>
          </a:xfrm>
          <a:prstGeom prst="line">
            <a:avLst/>
          </a:prstGeom>
          <a:noFill/>
          <a:ln w="19050">
            <a:solidFill>
              <a:schemeClr val="tx1"/>
            </a:solidFill>
            <a:round/>
            <a:headEnd/>
            <a:tailEnd type="triangle" w="med" len="med"/>
          </a:ln>
        </p:spPr>
        <p:txBody>
          <a:bodyPr wrap="none" anchor="ctr"/>
          <a:lstStyle/>
          <a:p>
            <a:endParaRPr lang="en-US"/>
          </a:p>
        </p:txBody>
      </p:sp>
      <p:sp>
        <p:nvSpPr>
          <p:cNvPr id="67591" name="Text Box 5"/>
          <p:cNvSpPr txBox="1">
            <a:spLocks noChangeArrowheads="1"/>
          </p:cNvSpPr>
          <p:nvPr/>
        </p:nvSpPr>
        <p:spPr bwMode="auto">
          <a:xfrm>
            <a:off x="3868738" y="1436688"/>
            <a:ext cx="996950" cy="457200"/>
          </a:xfrm>
          <a:prstGeom prst="rect">
            <a:avLst/>
          </a:prstGeom>
          <a:noFill/>
          <a:ln w="9525">
            <a:noFill/>
            <a:miter lim="800000"/>
            <a:headEnd/>
            <a:tailEnd/>
          </a:ln>
        </p:spPr>
        <p:txBody>
          <a:bodyPr wrap="none">
            <a:spAutoFit/>
          </a:bodyPr>
          <a:lstStyle/>
          <a:p>
            <a:pPr algn="ctr">
              <a:spcBef>
                <a:spcPct val="0"/>
              </a:spcBef>
              <a:buClrTx/>
              <a:buSzTx/>
              <a:buFontTx/>
              <a:buNone/>
            </a:pPr>
            <a:r>
              <a:rPr lang="en-US" u="sng"/>
              <a:t>cache</a:t>
            </a:r>
            <a:endParaRPr lang="en-US">
              <a:latin typeface="Times New Roman" pitchFamily="18" charset="0"/>
            </a:endParaRPr>
          </a:p>
        </p:txBody>
      </p:sp>
      <p:sp>
        <p:nvSpPr>
          <p:cNvPr id="67592" name="Text Box 6"/>
          <p:cNvSpPr txBox="1">
            <a:spLocks noChangeArrowheads="1"/>
          </p:cNvSpPr>
          <p:nvPr/>
        </p:nvSpPr>
        <p:spPr bwMode="auto">
          <a:xfrm>
            <a:off x="7321550" y="1408113"/>
            <a:ext cx="1104900" cy="457200"/>
          </a:xfrm>
          <a:prstGeom prst="rect">
            <a:avLst/>
          </a:prstGeom>
          <a:noFill/>
          <a:ln w="9525">
            <a:noFill/>
            <a:miter lim="800000"/>
            <a:headEnd/>
            <a:tailEnd/>
          </a:ln>
        </p:spPr>
        <p:txBody>
          <a:bodyPr wrap="none">
            <a:spAutoFit/>
          </a:bodyPr>
          <a:lstStyle/>
          <a:p>
            <a:pPr algn="ctr">
              <a:spcBef>
                <a:spcPct val="0"/>
              </a:spcBef>
              <a:buClrTx/>
              <a:buSzTx/>
              <a:buFontTx/>
              <a:buNone/>
            </a:pPr>
            <a:r>
              <a:rPr lang="en-US" u="sng"/>
              <a:t>server</a:t>
            </a:r>
            <a:endParaRPr lang="en-US">
              <a:latin typeface="Times New Roman" pitchFamily="18" charset="0"/>
            </a:endParaRPr>
          </a:p>
        </p:txBody>
      </p:sp>
      <p:sp>
        <p:nvSpPr>
          <p:cNvPr id="67593" name="Text Box 8"/>
          <p:cNvSpPr txBox="1">
            <a:spLocks noChangeArrowheads="1"/>
          </p:cNvSpPr>
          <p:nvPr/>
        </p:nvSpPr>
        <p:spPr bwMode="auto">
          <a:xfrm>
            <a:off x="4583113" y="1998663"/>
            <a:ext cx="2681287" cy="86518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latin typeface="Courier New" pitchFamily="49" charset="0"/>
              </a:rPr>
              <a:t>If-modified-since: &lt;date&gt;</a:t>
            </a:r>
            <a:endParaRPr lang="en-US" sz="2000" b="1">
              <a:latin typeface="Courier New" pitchFamily="49" charset="0"/>
            </a:endParaRPr>
          </a:p>
        </p:txBody>
      </p:sp>
      <p:sp>
        <p:nvSpPr>
          <p:cNvPr id="67594" name="Line 9"/>
          <p:cNvSpPr>
            <a:spLocks noChangeShapeType="1"/>
          </p:cNvSpPr>
          <p:nvPr/>
        </p:nvSpPr>
        <p:spPr bwMode="auto">
          <a:xfrm flipH="1">
            <a:off x="4295775" y="3105150"/>
            <a:ext cx="3305175" cy="381000"/>
          </a:xfrm>
          <a:prstGeom prst="line">
            <a:avLst/>
          </a:prstGeom>
          <a:noFill/>
          <a:ln w="19050">
            <a:solidFill>
              <a:schemeClr val="tx1"/>
            </a:solidFill>
            <a:round/>
            <a:headEnd/>
            <a:tailEnd type="triangle" w="med" len="med"/>
          </a:ln>
        </p:spPr>
        <p:txBody>
          <a:bodyPr wrap="none" anchor="ctr"/>
          <a:lstStyle/>
          <a:p>
            <a:endParaRPr lang="en-US"/>
          </a:p>
        </p:txBody>
      </p:sp>
      <p:grpSp>
        <p:nvGrpSpPr>
          <p:cNvPr id="67595" name="Group 30"/>
          <p:cNvGrpSpPr>
            <a:grpSpLocks/>
          </p:cNvGrpSpPr>
          <p:nvPr/>
        </p:nvGrpSpPr>
        <p:grpSpPr bwMode="auto">
          <a:xfrm>
            <a:off x="4564063" y="3098800"/>
            <a:ext cx="2643187" cy="865188"/>
            <a:chOff x="2698" y="2036"/>
            <a:chExt cx="1665" cy="545"/>
          </a:xfrm>
        </p:grpSpPr>
        <p:sp>
          <p:nvSpPr>
            <p:cNvPr id="67603" name="Rectangle 10"/>
            <p:cNvSpPr>
              <a:spLocks noChangeArrowheads="1"/>
            </p:cNvSpPr>
            <p:nvPr/>
          </p:nvSpPr>
          <p:spPr bwMode="auto">
            <a:xfrm>
              <a:off x="2760" y="2071"/>
              <a:ext cx="1578" cy="465"/>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7604" name="Text Box 11"/>
            <p:cNvSpPr txBox="1">
              <a:spLocks noChangeArrowheads="1"/>
            </p:cNvSpPr>
            <p:nvPr/>
          </p:nvSpPr>
          <p:spPr bwMode="auto">
            <a:xfrm>
              <a:off x="2698" y="2036"/>
              <a:ext cx="1665" cy="545"/>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latin typeface="Courier New" pitchFamily="49" charset="0"/>
                </a:rPr>
                <a:t>HTTP/1.0 </a:t>
              </a:r>
            </a:p>
            <a:p>
              <a:pPr algn="ctr">
                <a:spcBef>
                  <a:spcPct val="0"/>
                </a:spcBef>
                <a:buClrTx/>
                <a:buSzTx/>
                <a:buFontTx/>
                <a:buNone/>
              </a:pPr>
              <a:r>
                <a:rPr lang="en-US" sz="1600" b="1">
                  <a:latin typeface="Courier New" pitchFamily="49" charset="0"/>
                </a:rPr>
                <a:t>304 Not Modified</a:t>
              </a:r>
              <a:endParaRPr lang="en-US" sz="2000" b="1">
                <a:latin typeface="Courier New" pitchFamily="49" charset="0"/>
              </a:endParaRPr>
            </a:p>
          </p:txBody>
        </p:sp>
      </p:grpSp>
      <p:sp>
        <p:nvSpPr>
          <p:cNvPr id="67596" name="Text Box 28"/>
          <p:cNvSpPr txBox="1">
            <a:spLocks noChangeArrowheads="1"/>
          </p:cNvSpPr>
          <p:nvPr/>
        </p:nvSpPr>
        <p:spPr bwMode="auto">
          <a:xfrm>
            <a:off x="7585075" y="2360613"/>
            <a:ext cx="1223963"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object </a:t>
            </a:r>
          </a:p>
          <a:p>
            <a:pPr algn="ctr">
              <a:spcBef>
                <a:spcPct val="0"/>
              </a:spcBef>
              <a:buClrTx/>
              <a:buSzTx/>
              <a:buFontTx/>
              <a:buNone/>
            </a:pPr>
            <a:r>
              <a:rPr lang="en-US" sz="2000">
                <a:solidFill>
                  <a:schemeClr val="accent2"/>
                </a:solidFill>
              </a:rPr>
              <a:t>not </a:t>
            </a:r>
          </a:p>
          <a:p>
            <a:pPr algn="ctr">
              <a:spcBef>
                <a:spcPct val="0"/>
              </a:spcBef>
              <a:buClrTx/>
              <a:buSzTx/>
              <a:buFontTx/>
              <a:buNone/>
            </a:pPr>
            <a:r>
              <a:rPr lang="en-US" sz="2000">
                <a:solidFill>
                  <a:schemeClr val="accent2"/>
                </a:solidFill>
              </a:rPr>
              <a:t>modified</a:t>
            </a:r>
            <a:endParaRPr lang="en-US">
              <a:latin typeface="Times New Roman" pitchFamily="18" charset="0"/>
            </a:endParaRPr>
          </a:p>
        </p:txBody>
      </p:sp>
      <p:sp>
        <p:nvSpPr>
          <p:cNvPr id="67597" name="Line 31"/>
          <p:cNvSpPr>
            <a:spLocks noChangeShapeType="1"/>
          </p:cNvSpPr>
          <p:nvPr/>
        </p:nvSpPr>
        <p:spPr bwMode="auto">
          <a:xfrm>
            <a:off x="4400550" y="4171950"/>
            <a:ext cx="3905250" cy="0"/>
          </a:xfrm>
          <a:prstGeom prst="line">
            <a:avLst/>
          </a:prstGeom>
          <a:noFill/>
          <a:ln w="28575">
            <a:solidFill>
              <a:schemeClr val="accent2"/>
            </a:solidFill>
            <a:prstDash val="dash"/>
            <a:round/>
            <a:headEnd/>
            <a:tailEnd/>
          </a:ln>
        </p:spPr>
        <p:txBody>
          <a:bodyPr wrap="none" anchor="ctr"/>
          <a:lstStyle/>
          <a:p>
            <a:endParaRPr lang="en-US"/>
          </a:p>
        </p:txBody>
      </p:sp>
      <p:sp>
        <p:nvSpPr>
          <p:cNvPr id="67598" name="Line 32"/>
          <p:cNvSpPr>
            <a:spLocks noChangeShapeType="1"/>
          </p:cNvSpPr>
          <p:nvPr/>
        </p:nvSpPr>
        <p:spPr bwMode="auto">
          <a:xfrm>
            <a:off x="4343400" y="4467225"/>
            <a:ext cx="3305175" cy="381000"/>
          </a:xfrm>
          <a:prstGeom prst="line">
            <a:avLst/>
          </a:prstGeom>
          <a:noFill/>
          <a:ln w="19050">
            <a:solidFill>
              <a:schemeClr val="tx1"/>
            </a:solidFill>
            <a:round/>
            <a:headEnd/>
            <a:tailEnd type="triangle" w="med" len="med"/>
          </a:ln>
        </p:spPr>
        <p:txBody>
          <a:bodyPr wrap="none" anchor="ctr"/>
          <a:lstStyle/>
          <a:p>
            <a:endParaRPr lang="en-US"/>
          </a:p>
        </p:txBody>
      </p:sp>
      <p:sp>
        <p:nvSpPr>
          <p:cNvPr id="67599" name="Text Box 34"/>
          <p:cNvSpPr txBox="1">
            <a:spLocks noChangeArrowheads="1"/>
          </p:cNvSpPr>
          <p:nvPr/>
        </p:nvSpPr>
        <p:spPr bwMode="auto">
          <a:xfrm>
            <a:off x="4587875" y="4351338"/>
            <a:ext cx="2681288" cy="865187"/>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request msg</a:t>
            </a:r>
          </a:p>
          <a:p>
            <a:pPr algn="ctr">
              <a:spcBef>
                <a:spcPct val="0"/>
              </a:spcBef>
              <a:buClrTx/>
              <a:buSzTx/>
              <a:buFontTx/>
              <a:buNone/>
            </a:pPr>
            <a:r>
              <a:rPr lang="en-US" sz="1600" b="1">
                <a:latin typeface="Courier New" pitchFamily="49" charset="0"/>
              </a:rPr>
              <a:t>If-modified-since: &lt;date&gt;</a:t>
            </a:r>
            <a:endParaRPr lang="en-US" sz="2000" b="1">
              <a:latin typeface="Courier New" pitchFamily="49" charset="0"/>
            </a:endParaRPr>
          </a:p>
        </p:txBody>
      </p:sp>
      <p:sp>
        <p:nvSpPr>
          <p:cNvPr id="67600" name="Line 35"/>
          <p:cNvSpPr>
            <a:spLocks noChangeShapeType="1"/>
          </p:cNvSpPr>
          <p:nvPr/>
        </p:nvSpPr>
        <p:spPr bwMode="auto">
          <a:xfrm flipH="1">
            <a:off x="4362450" y="5457825"/>
            <a:ext cx="3305175" cy="381000"/>
          </a:xfrm>
          <a:prstGeom prst="line">
            <a:avLst/>
          </a:prstGeom>
          <a:noFill/>
          <a:ln w="19050">
            <a:solidFill>
              <a:schemeClr val="tx1"/>
            </a:solidFill>
            <a:round/>
            <a:headEnd/>
            <a:tailEnd type="triangle" w="med" len="med"/>
          </a:ln>
        </p:spPr>
        <p:txBody>
          <a:bodyPr wrap="none" anchor="ctr"/>
          <a:lstStyle/>
          <a:p>
            <a:endParaRPr lang="en-US"/>
          </a:p>
        </p:txBody>
      </p:sp>
      <p:sp>
        <p:nvSpPr>
          <p:cNvPr id="67601" name="Text Box 38"/>
          <p:cNvSpPr txBox="1">
            <a:spLocks noChangeArrowheads="1"/>
          </p:cNvSpPr>
          <p:nvPr/>
        </p:nvSpPr>
        <p:spPr bwMode="auto">
          <a:xfrm>
            <a:off x="4606925" y="5402263"/>
            <a:ext cx="2643188" cy="925512"/>
          </a:xfrm>
          <a:prstGeom prst="rect">
            <a:avLst/>
          </a:prstGeom>
          <a:solidFill>
            <a:schemeClr val="bg1"/>
          </a:solidFill>
          <a:ln w="9525">
            <a:solidFill>
              <a:schemeClr val="tx1"/>
            </a:solidFill>
            <a:miter lim="800000"/>
            <a:headEnd/>
            <a:tailEnd/>
          </a:ln>
        </p:spPr>
        <p:txBody>
          <a:bodyPr>
            <a:spAutoFit/>
          </a:bodyPr>
          <a:lstStyle/>
          <a:p>
            <a:pPr algn="ctr">
              <a:spcBef>
                <a:spcPct val="0"/>
              </a:spcBef>
              <a:buClrTx/>
              <a:buSzTx/>
              <a:buFontTx/>
              <a:buNone/>
            </a:pPr>
            <a:r>
              <a:rPr lang="en-US" sz="1800"/>
              <a:t>HTTP response</a:t>
            </a:r>
          </a:p>
          <a:p>
            <a:pPr algn="ctr">
              <a:spcBef>
                <a:spcPct val="0"/>
              </a:spcBef>
              <a:buClrTx/>
              <a:buSzTx/>
              <a:buFontTx/>
              <a:buNone/>
            </a:pPr>
            <a:r>
              <a:rPr lang="en-US" sz="1600" b="1">
                <a:latin typeface="Courier New" pitchFamily="49" charset="0"/>
              </a:rPr>
              <a:t>HTTP/1.0 200 OK</a:t>
            </a:r>
          </a:p>
          <a:p>
            <a:pPr algn="ctr">
              <a:spcBef>
                <a:spcPct val="0"/>
              </a:spcBef>
              <a:buClrTx/>
              <a:buSzTx/>
              <a:buFontTx/>
              <a:buNone/>
            </a:pPr>
            <a:r>
              <a:rPr lang="en-US" sz="2000" b="1">
                <a:latin typeface="Courier New" pitchFamily="49" charset="0"/>
              </a:rPr>
              <a:t>&lt;data&gt;</a:t>
            </a:r>
          </a:p>
        </p:txBody>
      </p:sp>
      <p:sp>
        <p:nvSpPr>
          <p:cNvPr id="67602" name="Text Box 39"/>
          <p:cNvSpPr txBox="1">
            <a:spLocks noChangeArrowheads="1"/>
          </p:cNvSpPr>
          <p:nvPr/>
        </p:nvSpPr>
        <p:spPr bwMode="auto">
          <a:xfrm>
            <a:off x="7651750" y="4808538"/>
            <a:ext cx="1223963" cy="7016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rPr>
              <a:t>object </a:t>
            </a:r>
          </a:p>
          <a:p>
            <a:pPr algn="ctr">
              <a:spcBef>
                <a:spcPct val="0"/>
              </a:spcBef>
              <a:buClrTx/>
              <a:buSzTx/>
              <a:buFontTx/>
              <a:buNone/>
            </a:pPr>
            <a:r>
              <a:rPr lang="en-US" sz="2000">
                <a:solidFill>
                  <a:schemeClr val="accent2"/>
                </a:solidFill>
              </a:rPr>
              <a:t>modified</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46</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dirty="0" smtClean="0"/>
              <a:t>2.1 Principles of network applications</a:t>
            </a:r>
          </a:p>
          <a:p>
            <a:r>
              <a:rPr lang="en-US" sz="2400" dirty="0" smtClean="0"/>
              <a:t>2.2 Web and HTTP</a:t>
            </a:r>
          </a:p>
          <a:p>
            <a:r>
              <a:rPr lang="en-US" sz="2400" dirty="0" smtClean="0">
                <a:solidFill>
                  <a:srgbClr val="FF0000"/>
                </a:solidFill>
              </a:rPr>
              <a:t>2.3 FTP </a:t>
            </a:r>
          </a:p>
          <a:p>
            <a:r>
              <a:rPr lang="en-US" sz="2400" dirty="0" smtClean="0"/>
              <a:t>2.4 Electronic Mail</a:t>
            </a:r>
          </a:p>
          <a:p>
            <a:pPr lvl="1"/>
            <a:r>
              <a:rPr lang="en-US" sz="2000" dirty="0" smtClean="0"/>
              <a:t>SMTP, POP3, IMAP</a:t>
            </a:r>
          </a:p>
          <a:p>
            <a:r>
              <a:rPr lang="en-US" sz="2400" dirty="0" smtClean="0"/>
              <a:t>2.5 DNS</a:t>
            </a:r>
          </a:p>
          <a:p>
            <a:endParaRPr lang="en-US" sz="2400" dirty="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1269" name="Slide Number Placeholder 6"/>
          <p:cNvSpPr>
            <a:spLocks noGrp="1"/>
          </p:cNvSpPr>
          <p:nvPr>
            <p:ph type="sldNum" sz="quarter" idx="12"/>
          </p:nvPr>
        </p:nvSpPr>
        <p:spPr>
          <a:noFill/>
        </p:spPr>
        <p:txBody>
          <a:bodyPr/>
          <a:lstStyle/>
          <a:p>
            <a:fld id="{88AC9AC9-0536-40D8-B295-A89F0C63C7A1}" type="slidenum">
              <a:rPr lang="en-US"/>
              <a:pPr/>
              <a:t>47</a:t>
            </a:fld>
            <a:endParaRPr lang="en-US"/>
          </a:p>
        </p:txBody>
      </p:sp>
      <p:sp>
        <p:nvSpPr>
          <p:cNvPr id="11270" name="AutoShape 47"/>
          <p:cNvSpPr>
            <a:spLocks noChangeArrowheads="1"/>
          </p:cNvSpPr>
          <p:nvPr/>
        </p:nvSpPr>
        <p:spPr bwMode="auto">
          <a:xfrm>
            <a:off x="3424238" y="2982913"/>
            <a:ext cx="465137" cy="536575"/>
          </a:xfrm>
          <a:prstGeom prst="can">
            <a:avLst>
              <a:gd name="adj" fmla="val 28840"/>
            </a:avLst>
          </a:prstGeom>
          <a:solidFill>
            <a:srgbClr val="009900"/>
          </a:solidFill>
          <a:ln w="9525">
            <a:solidFill>
              <a:schemeClr val="tx1"/>
            </a:solidFill>
            <a:round/>
            <a:headEnd/>
            <a:tailEnd/>
          </a:ln>
        </p:spPr>
        <p:txBody>
          <a:bodyPr wrap="none" anchor="ctr"/>
          <a:lstStyle/>
          <a:p>
            <a:endParaRPr lang="en-US"/>
          </a:p>
        </p:txBody>
      </p:sp>
      <p:sp>
        <p:nvSpPr>
          <p:cNvPr id="11271" name="AutoShape 46"/>
          <p:cNvSpPr>
            <a:spLocks noChangeArrowheads="1"/>
          </p:cNvSpPr>
          <p:nvPr/>
        </p:nvSpPr>
        <p:spPr bwMode="auto">
          <a:xfrm>
            <a:off x="6678613" y="2917825"/>
            <a:ext cx="465137" cy="536575"/>
          </a:xfrm>
          <a:prstGeom prst="can">
            <a:avLst>
              <a:gd name="adj" fmla="val 28840"/>
            </a:avLst>
          </a:prstGeom>
          <a:solidFill>
            <a:srgbClr val="009900"/>
          </a:solidFill>
          <a:ln w="9525">
            <a:solidFill>
              <a:schemeClr val="tx1"/>
            </a:solidFill>
            <a:round/>
            <a:headEnd/>
            <a:tailEnd/>
          </a:ln>
        </p:spPr>
        <p:txBody>
          <a:bodyPr wrap="none" anchor="ctr"/>
          <a:lstStyle/>
          <a:p>
            <a:endParaRPr lang="en-US"/>
          </a:p>
        </p:txBody>
      </p:sp>
      <p:sp>
        <p:nvSpPr>
          <p:cNvPr id="11272" name="Rectangle 2"/>
          <p:cNvSpPr>
            <a:spLocks noGrp="1" noChangeArrowheads="1"/>
          </p:cNvSpPr>
          <p:nvPr>
            <p:ph type="title"/>
          </p:nvPr>
        </p:nvSpPr>
        <p:spPr/>
        <p:txBody>
          <a:bodyPr/>
          <a:lstStyle/>
          <a:p>
            <a:r>
              <a:rPr lang="en-US" sz="3600" smtClean="0"/>
              <a:t>FTP: the file transfer protocol</a:t>
            </a:r>
            <a:endParaRPr lang="en-US" smtClean="0"/>
          </a:p>
        </p:txBody>
      </p:sp>
      <p:sp>
        <p:nvSpPr>
          <p:cNvPr id="11273" name="Rectangle 3"/>
          <p:cNvSpPr>
            <a:spLocks noGrp="1" noChangeArrowheads="1"/>
          </p:cNvSpPr>
          <p:nvPr>
            <p:ph type="body" sz="half" idx="1"/>
          </p:nvPr>
        </p:nvSpPr>
        <p:spPr>
          <a:xfrm>
            <a:off x="1028700" y="3705225"/>
            <a:ext cx="7458075" cy="2543175"/>
          </a:xfrm>
        </p:spPr>
        <p:txBody>
          <a:bodyPr/>
          <a:lstStyle/>
          <a:p>
            <a:r>
              <a:rPr lang="en-US" sz="2000" smtClean="0"/>
              <a:t>transfer file to/from remote host</a:t>
            </a:r>
          </a:p>
          <a:p>
            <a:r>
              <a:rPr lang="en-US" sz="2000" smtClean="0"/>
              <a:t>client/server model</a:t>
            </a:r>
          </a:p>
          <a:p>
            <a:pPr lvl="1"/>
            <a:r>
              <a:rPr lang="en-US" sz="2000" i="1" smtClean="0">
                <a:solidFill>
                  <a:srgbClr val="FF3300"/>
                </a:solidFill>
              </a:rPr>
              <a:t>client:</a:t>
            </a:r>
            <a:r>
              <a:rPr lang="en-US" sz="2000" smtClean="0"/>
              <a:t> side that initiates transfer (either to/from remote)</a:t>
            </a:r>
          </a:p>
          <a:p>
            <a:pPr lvl="1"/>
            <a:r>
              <a:rPr lang="en-US" sz="2000" i="1" smtClean="0">
                <a:solidFill>
                  <a:srgbClr val="FF3300"/>
                </a:solidFill>
              </a:rPr>
              <a:t>server:</a:t>
            </a:r>
            <a:r>
              <a:rPr lang="en-US" sz="2000" smtClean="0"/>
              <a:t> remote host</a:t>
            </a:r>
          </a:p>
          <a:p>
            <a:r>
              <a:rPr lang="en-US" sz="2000" smtClean="0"/>
              <a:t>ftp: RFC 959</a:t>
            </a:r>
          </a:p>
          <a:p>
            <a:r>
              <a:rPr lang="en-US" sz="2000" smtClean="0"/>
              <a:t>ftp server: port 21</a:t>
            </a:r>
          </a:p>
        </p:txBody>
      </p:sp>
      <p:graphicFrame>
        <p:nvGraphicFramePr>
          <p:cNvPr id="11266" name="Rectangle 4"/>
          <p:cNvGraphicFramePr>
            <a:graphicFrameLocks/>
          </p:cNvGraphicFramePr>
          <p:nvPr/>
        </p:nvGraphicFramePr>
        <p:xfrm>
          <a:off x="1524000" y="1397000"/>
          <a:ext cx="6096000" cy="4064000"/>
        </p:xfrm>
        <a:graphic>
          <a:graphicData uri="http://schemas.openxmlformats.org/presentationml/2006/ole">
            <p:oleObj spid="_x0000_s11266" name="Clip" r:id="rId3" imgW="0" imgH="0" progId="">
              <p:embed/>
            </p:oleObj>
          </a:graphicData>
        </a:graphic>
      </p:graphicFrame>
      <p:graphicFrame>
        <p:nvGraphicFramePr>
          <p:cNvPr id="11267" name="Object 5"/>
          <p:cNvGraphicFramePr>
            <a:graphicFrameLocks noChangeAspect="1"/>
          </p:cNvGraphicFramePr>
          <p:nvPr/>
        </p:nvGraphicFramePr>
        <p:xfrm>
          <a:off x="3313113" y="1574800"/>
          <a:ext cx="776287" cy="623888"/>
        </p:xfrm>
        <a:graphic>
          <a:graphicData uri="http://schemas.openxmlformats.org/presentationml/2006/ole">
            <p:oleObj spid="_x0000_s11267" name="Clip" r:id="rId4" imgW="1305000" imgH="1085760" progId="">
              <p:embed/>
            </p:oleObj>
          </a:graphicData>
        </a:graphic>
      </p:graphicFrame>
      <p:grpSp>
        <p:nvGrpSpPr>
          <p:cNvPr id="11274" name="Group 6"/>
          <p:cNvGrpSpPr>
            <a:grpSpLocks/>
          </p:cNvGrpSpPr>
          <p:nvPr/>
        </p:nvGrpSpPr>
        <p:grpSpPr bwMode="auto">
          <a:xfrm>
            <a:off x="6764338" y="1412875"/>
            <a:ext cx="355600" cy="933450"/>
            <a:chOff x="4180" y="783"/>
            <a:chExt cx="150" cy="307"/>
          </a:xfrm>
        </p:grpSpPr>
        <p:sp>
          <p:nvSpPr>
            <p:cNvPr id="1129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1294"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129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129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1297"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1298"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129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1300"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1275" name="Line 15"/>
          <p:cNvSpPr>
            <a:spLocks noChangeShapeType="1"/>
          </p:cNvSpPr>
          <p:nvPr/>
        </p:nvSpPr>
        <p:spPr bwMode="auto">
          <a:xfrm>
            <a:off x="4352925" y="2190750"/>
            <a:ext cx="2209800" cy="9525"/>
          </a:xfrm>
          <a:prstGeom prst="line">
            <a:avLst/>
          </a:prstGeom>
          <a:noFill/>
          <a:ln w="28575">
            <a:solidFill>
              <a:srgbClr val="FF0000"/>
            </a:solidFill>
            <a:round/>
            <a:headEnd type="triangle" w="med" len="med"/>
            <a:tailEnd type="triangle" w="med" len="med"/>
          </a:ln>
        </p:spPr>
        <p:txBody>
          <a:bodyPr wrap="none" anchor="ctr"/>
          <a:lstStyle/>
          <a:p>
            <a:endParaRPr lang="en-US"/>
          </a:p>
        </p:txBody>
      </p:sp>
      <p:sp>
        <p:nvSpPr>
          <p:cNvPr id="11276" name="Text Box 16"/>
          <p:cNvSpPr txBox="1">
            <a:spLocks noChangeArrowheads="1"/>
          </p:cNvSpPr>
          <p:nvPr/>
        </p:nvSpPr>
        <p:spPr bwMode="auto">
          <a:xfrm>
            <a:off x="4275138" y="1874838"/>
            <a:ext cx="2409825" cy="336550"/>
          </a:xfrm>
          <a:prstGeom prst="rect">
            <a:avLst/>
          </a:prstGeom>
          <a:noFill/>
          <a:ln w="9525">
            <a:noFill/>
            <a:miter lim="800000"/>
            <a:headEnd/>
            <a:tailEnd/>
          </a:ln>
        </p:spPr>
        <p:txBody>
          <a:bodyPr>
            <a:spAutoFit/>
          </a:bodyPr>
          <a:lstStyle/>
          <a:p>
            <a:pPr algn="ctr">
              <a:spcBef>
                <a:spcPct val="0"/>
              </a:spcBef>
              <a:buClrTx/>
              <a:buSzTx/>
              <a:buFontTx/>
              <a:buNone/>
            </a:pPr>
            <a:r>
              <a:rPr lang="en-US" sz="1600">
                <a:solidFill>
                  <a:srgbClr val="FF0000"/>
                </a:solidFill>
              </a:rPr>
              <a:t>file transfer</a:t>
            </a:r>
            <a:endParaRPr lang="en-US">
              <a:latin typeface="Times New Roman" pitchFamily="18" charset="0"/>
            </a:endParaRPr>
          </a:p>
        </p:txBody>
      </p:sp>
      <p:grpSp>
        <p:nvGrpSpPr>
          <p:cNvPr id="11277" name="Group 17"/>
          <p:cNvGrpSpPr>
            <a:grpSpLocks/>
          </p:cNvGrpSpPr>
          <p:nvPr/>
        </p:nvGrpSpPr>
        <p:grpSpPr bwMode="auto">
          <a:xfrm>
            <a:off x="6511925" y="1866900"/>
            <a:ext cx="800100" cy="828675"/>
            <a:chOff x="3898" y="1386"/>
            <a:chExt cx="504" cy="522"/>
          </a:xfrm>
        </p:grpSpPr>
        <p:sp>
          <p:nvSpPr>
            <p:cNvPr id="11291" name="Rectangle 18"/>
            <p:cNvSpPr>
              <a:spLocks noChangeArrowheads="1"/>
            </p:cNvSpPr>
            <p:nvPr/>
          </p:nvSpPr>
          <p:spPr bwMode="auto">
            <a:xfrm>
              <a:off x="3930" y="1386"/>
              <a:ext cx="444" cy="522"/>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1292" name="Text Box 19"/>
            <p:cNvSpPr txBox="1">
              <a:spLocks noChangeArrowheads="1"/>
            </p:cNvSpPr>
            <p:nvPr/>
          </p:nvSpPr>
          <p:spPr bwMode="auto">
            <a:xfrm>
              <a:off x="3898" y="1463"/>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FTP</a:t>
              </a:r>
            </a:p>
            <a:p>
              <a:pPr algn="ctr">
                <a:spcBef>
                  <a:spcPct val="0"/>
                </a:spcBef>
                <a:buClrTx/>
                <a:buSzTx/>
                <a:buFontTx/>
                <a:buNone/>
              </a:pPr>
              <a:r>
                <a:rPr lang="en-US" sz="1600"/>
                <a:t>server</a:t>
              </a:r>
              <a:endParaRPr lang="en-US">
                <a:latin typeface="Times New Roman" pitchFamily="18" charset="0"/>
              </a:endParaRPr>
            </a:p>
          </p:txBody>
        </p:sp>
      </p:grpSp>
      <p:grpSp>
        <p:nvGrpSpPr>
          <p:cNvPr id="11278" name="Group 20"/>
          <p:cNvGrpSpPr>
            <a:grpSpLocks/>
          </p:cNvGrpSpPr>
          <p:nvPr/>
        </p:nvGrpSpPr>
        <p:grpSpPr bwMode="auto">
          <a:xfrm>
            <a:off x="2582863" y="1857375"/>
            <a:ext cx="1790700" cy="852488"/>
            <a:chOff x="1645" y="1326"/>
            <a:chExt cx="1128" cy="537"/>
          </a:xfrm>
        </p:grpSpPr>
        <p:sp>
          <p:nvSpPr>
            <p:cNvPr id="11287" name="Rectangle 21"/>
            <p:cNvSpPr>
              <a:spLocks noChangeArrowheads="1"/>
            </p:cNvSpPr>
            <p:nvPr/>
          </p:nvSpPr>
          <p:spPr bwMode="auto">
            <a:xfrm>
              <a:off x="2328" y="1326"/>
              <a:ext cx="444" cy="522"/>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1288" name="Rectangle 22"/>
            <p:cNvSpPr>
              <a:spLocks noChangeArrowheads="1"/>
            </p:cNvSpPr>
            <p:nvPr/>
          </p:nvSpPr>
          <p:spPr bwMode="auto">
            <a:xfrm>
              <a:off x="1704" y="1332"/>
              <a:ext cx="606" cy="522"/>
            </a:xfrm>
            <a:prstGeom prst="rect">
              <a:avLst/>
            </a:prstGeom>
            <a:solidFill>
              <a:srgbClr val="33CCCC"/>
            </a:solidFill>
            <a:ln w="19050">
              <a:solidFill>
                <a:schemeClr val="tx1"/>
              </a:solidFill>
              <a:miter lim="800000"/>
              <a:headEnd/>
              <a:tailEnd/>
            </a:ln>
          </p:spPr>
          <p:txBody>
            <a:bodyPr wrap="none" anchor="ctr"/>
            <a:lstStyle/>
            <a:p>
              <a:endParaRPr lang="en-US"/>
            </a:p>
          </p:txBody>
        </p:sp>
        <p:sp>
          <p:nvSpPr>
            <p:cNvPr id="11289" name="Text Box 23"/>
            <p:cNvSpPr txBox="1">
              <a:spLocks noChangeArrowheads="1"/>
            </p:cNvSpPr>
            <p:nvPr/>
          </p:nvSpPr>
          <p:spPr bwMode="auto">
            <a:xfrm>
              <a:off x="1645" y="1343"/>
              <a:ext cx="738" cy="520"/>
            </a:xfrm>
            <a:prstGeom prst="rect">
              <a:avLst/>
            </a:prstGeom>
            <a:noFill/>
            <a:ln w="9525">
              <a:noFill/>
              <a:miter lim="800000"/>
              <a:headEnd/>
              <a:tailEnd/>
            </a:ln>
          </p:spPr>
          <p:txBody>
            <a:bodyPr>
              <a:spAutoFit/>
            </a:bodyPr>
            <a:lstStyle/>
            <a:p>
              <a:pPr algn="ctr">
                <a:spcBef>
                  <a:spcPct val="0"/>
                </a:spcBef>
                <a:buClrTx/>
                <a:buSzTx/>
                <a:buFontTx/>
                <a:buNone/>
              </a:pPr>
              <a:r>
                <a:rPr lang="en-US" sz="1600"/>
                <a:t>FTP</a:t>
              </a:r>
            </a:p>
            <a:p>
              <a:pPr algn="ctr">
                <a:spcBef>
                  <a:spcPct val="0"/>
                </a:spcBef>
                <a:buClrTx/>
                <a:buSzTx/>
                <a:buFontTx/>
                <a:buNone/>
              </a:pPr>
              <a:r>
                <a:rPr lang="en-US" sz="1600"/>
                <a:t>user</a:t>
              </a:r>
            </a:p>
            <a:p>
              <a:pPr algn="ctr">
                <a:spcBef>
                  <a:spcPct val="0"/>
                </a:spcBef>
                <a:buClrTx/>
                <a:buSzTx/>
                <a:buFontTx/>
                <a:buNone/>
              </a:pPr>
              <a:r>
                <a:rPr lang="en-US" sz="1600"/>
                <a:t>interface</a:t>
              </a:r>
              <a:endParaRPr lang="en-US">
                <a:latin typeface="Times New Roman" pitchFamily="18" charset="0"/>
              </a:endParaRPr>
            </a:p>
          </p:txBody>
        </p:sp>
        <p:sp>
          <p:nvSpPr>
            <p:cNvPr id="11290" name="Text Box 24"/>
            <p:cNvSpPr txBox="1">
              <a:spLocks noChangeArrowheads="1"/>
            </p:cNvSpPr>
            <p:nvPr/>
          </p:nvSpPr>
          <p:spPr bwMode="auto">
            <a:xfrm>
              <a:off x="2323" y="1403"/>
              <a:ext cx="450"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FTP</a:t>
              </a:r>
            </a:p>
            <a:p>
              <a:pPr algn="ctr">
                <a:spcBef>
                  <a:spcPct val="0"/>
                </a:spcBef>
                <a:buClrTx/>
                <a:buSzTx/>
                <a:buFontTx/>
                <a:buNone/>
              </a:pPr>
              <a:r>
                <a:rPr lang="en-US" sz="1600"/>
                <a:t>client</a:t>
              </a:r>
              <a:endParaRPr lang="en-US">
                <a:latin typeface="Times New Roman" pitchFamily="18" charset="0"/>
              </a:endParaRPr>
            </a:p>
          </p:txBody>
        </p:sp>
      </p:grpSp>
      <p:sp>
        <p:nvSpPr>
          <p:cNvPr id="11279" name="Text Box 32"/>
          <p:cNvSpPr txBox="1">
            <a:spLocks noChangeArrowheads="1"/>
          </p:cNvSpPr>
          <p:nvPr/>
        </p:nvSpPr>
        <p:spPr bwMode="auto">
          <a:xfrm>
            <a:off x="3881438" y="2978150"/>
            <a:ext cx="1076325" cy="581025"/>
          </a:xfrm>
          <a:prstGeom prst="rect">
            <a:avLst/>
          </a:prstGeom>
          <a:noFill/>
          <a:ln w="9525">
            <a:noFill/>
            <a:miter lim="800000"/>
            <a:headEnd/>
            <a:tailEnd/>
          </a:ln>
        </p:spPr>
        <p:txBody>
          <a:bodyPr>
            <a:spAutoFit/>
          </a:bodyPr>
          <a:lstStyle/>
          <a:p>
            <a:pPr>
              <a:spcBef>
                <a:spcPct val="0"/>
              </a:spcBef>
              <a:buClrTx/>
              <a:buSzTx/>
              <a:buFontTx/>
              <a:buNone/>
            </a:pPr>
            <a:r>
              <a:rPr lang="en-US" sz="1600"/>
              <a:t>local file</a:t>
            </a:r>
          </a:p>
          <a:p>
            <a:pPr>
              <a:spcBef>
                <a:spcPct val="0"/>
              </a:spcBef>
              <a:buClrTx/>
              <a:buSzTx/>
              <a:buFontTx/>
              <a:buNone/>
            </a:pPr>
            <a:r>
              <a:rPr lang="en-US" sz="1600"/>
              <a:t>system</a:t>
            </a:r>
            <a:endParaRPr lang="en-US">
              <a:latin typeface="Times New Roman" pitchFamily="18" charset="0"/>
            </a:endParaRPr>
          </a:p>
        </p:txBody>
      </p:sp>
      <p:sp>
        <p:nvSpPr>
          <p:cNvPr id="11280" name="Line 33"/>
          <p:cNvSpPr>
            <a:spLocks noChangeShapeType="1"/>
          </p:cNvSpPr>
          <p:nvPr/>
        </p:nvSpPr>
        <p:spPr bwMode="auto">
          <a:xfrm>
            <a:off x="3219450" y="2695575"/>
            <a:ext cx="323850" cy="438150"/>
          </a:xfrm>
          <a:prstGeom prst="line">
            <a:avLst/>
          </a:prstGeom>
          <a:noFill/>
          <a:ln w="19050">
            <a:solidFill>
              <a:schemeClr val="tx1"/>
            </a:solidFill>
            <a:round/>
            <a:headEnd type="triangle" w="med" len="med"/>
            <a:tailEnd type="triangle" w="med" len="med"/>
          </a:ln>
        </p:spPr>
        <p:txBody>
          <a:bodyPr wrap="none" anchor="ctr"/>
          <a:lstStyle/>
          <a:p>
            <a:endParaRPr lang="en-US"/>
          </a:p>
        </p:txBody>
      </p:sp>
      <p:sp>
        <p:nvSpPr>
          <p:cNvPr id="11281" name="Line 34"/>
          <p:cNvSpPr>
            <a:spLocks noChangeShapeType="1"/>
          </p:cNvSpPr>
          <p:nvPr/>
        </p:nvSpPr>
        <p:spPr bwMode="auto">
          <a:xfrm flipH="1">
            <a:off x="3714750" y="2686050"/>
            <a:ext cx="333375" cy="438150"/>
          </a:xfrm>
          <a:prstGeom prst="line">
            <a:avLst/>
          </a:prstGeom>
          <a:noFill/>
          <a:ln w="19050">
            <a:solidFill>
              <a:schemeClr val="tx1"/>
            </a:solidFill>
            <a:round/>
            <a:headEnd type="triangle" w="med" len="med"/>
            <a:tailEnd type="triangle" w="med" len="med"/>
          </a:ln>
        </p:spPr>
        <p:txBody>
          <a:bodyPr wrap="none" anchor="ctr"/>
          <a:lstStyle/>
          <a:p>
            <a:endParaRPr lang="en-US"/>
          </a:p>
        </p:txBody>
      </p:sp>
      <p:sp>
        <p:nvSpPr>
          <p:cNvPr id="11282" name="Text Box 41"/>
          <p:cNvSpPr txBox="1">
            <a:spLocks noChangeArrowheads="1"/>
          </p:cNvSpPr>
          <p:nvPr/>
        </p:nvSpPr>
        <p:spPr bwMode="auto">
          <a:xfrm>
            <a:off x="7161213" y="2789238"/>
            <a:ext cx="1457325" cy="581025"/>
          </a:xfrm>
          <a:prstGeom prst="rect">
            <a:avLst/>
          </a:prstGeom>
          <a:noFill/>
          <a:ln w="9525">
            <a:noFill/>
            <a:miter lim="800000"/>
            <a:headEnd/>
            <a:tailEnd/>
          </a:ln>
        </p:spPr>
        <p:txBody>
          <a:bodyPr>
            <a:spAutoFit/>
          </a:bodyPr>
          <a:lstStyle/>
          <a:p>
            <a:pPr>
              <a:spcBef>
                <a:spcPct val="0"/>
              </a:spcBef>
              <a:buClrTx/>
              <a:buSzTx/>
              <a:buFontTx/>
              <a:buNone/>
            </a:pPr>
            <a:r>
              <a:rPr lang="en-US" sz="1600"/>
              <a:t>remote file</a:t>
            </a:r>
          </a:p>
          <a:p>
            <a:pPr>
              <a:spcBef>
                <a:spcPct val="0"/>
              </a:spcBef>
              <a:buClrTx/>
              <a:buSzTx/>
              <a:buFontTx/>
              <a:buNone/>
            </a:pPr>
            <a:r>
              <a:rPr lang="en-US" sz="1600"/>
              <a:t>system</a:t>
            </a:r>
            <a:endParaRPr lang="en-US">
              <a:latin typeface="Times New Roman" pitchFamily="18" charset="0"/>
            </a:endParaRPr>
          </a:p>
        </p:txBody>
      </p:sp>
      <p:sp>
        <p:nvSpPr>
          <p:cNvPr id="11283" name="Line 42"/>
          <p:cNvSpPr>
            <a:spLocks noChangeShapeType="1"/>
          </p:cNvSpPr>
          <p:nvPr/>
        </p:nvSpPr>
        <p:spPr bwMode="auto">
          <a:xfrm>
            <a:off x="6915150" y="2695575"/>
            <a:ext cx="0" cy="428625"/>
          </a:xfrm>
          <a:prstGeom prst="line">
            <a:avLst/>
          </a:prstGeom>
          <a:noFill/>
          <a:ln w="19050">
            <a:solidFill>
              <a:schemeClr val="tx1"/>
            </a:solidFill>
            <a:round/>
            <a:headEnd type="triangle" w="med" len="med"/>
            <a:tailEnd type="triangle" w="med" len="med"/>
          </a:ln>
        </p:spPr>
        <p:txBody>
          <a:bodyPr wrap="none" anchor="ctr"/>
          <a:lstStyle/>
          <a:p>
            <a:endParaRPr lang="en-US"/>
          </a:p>
        </p:txBody>
      </p:sp>
      <p:pic>
        <p:nvPicPr>
          <p:cNvPr id="11284" name="Picture 43" descr="Alice"/>
          <p:cNvPicPr>
            <a:picLocks noChangeAspect="1" noChangeArrowheads="1"/>
          </p:cNvPicPr>
          <p:nvPr/>
        </p:nvPicPr>
        <p:blipFill>
          <a:blip r:embed="rId5" cstate="print"/>
          <a:srcRect/>
          <a:stretch>
            <a:fillRect/>
          </a:stretch>
        </p:blipFill>
        <p:spPr bwMode="auto">
          <a:xfrm>
            <a:off x="1490663" y="1909763"/>
            <a:ext cx="561975" cy="693737"/>
          </a:xfrm>
          <a:prstGeom prst="rect">
            <a:avLst/>
          </a:prstGeom>
          <a:noFill/>
          <a:ln w="9525">
            <a:noFill/>
            <a:miter lim="800000"/>
            <a:headEnd/>
            <a:tailEnd/>
          </a:ln>
        </p:spPr>
      </p:pic>
      <p:sp>
        <p:nvSpPr>
          <p:cNvPr id="11285" name="Text Box 44"/>
          <p:cNvSpPr txBox="1">
            <a:spLocks noChangeArrowheads="1"/>
          </p:cNvSpPr>
          <p:nvPr/>
        </p:nvSpPr>
        <p:spPr bwMode="auto">
          <a:xfrm>
            <a:off x="1379538" y="2617788"/>
            <a:ext cx="971550" cy="581025"/>
          </a:xfrm>
          <a:prstGeom prst="rect">
            <a:avLst/>
          </a:prstGeom>
          <a:noFill/>
          <a:ln w="9525">
            <a:noFill/>
            <a:miter lim="800000"/>
            <a:headEnd/>
            <a:tailEnd/>
          </a:ln>
        </p:spPr>
        <p:txBody>
          <a:bodyPr>
            <a:spAutoFit/>
          </a:bodyPr>
          <a:lstStyle/>
          <a:p>
            <a:pPr algn="ctr">
              <a:spcBef>
                <a:spcPct val="0"/>
              </a:spcBef>
              <a:buClrTx/>
              <a:buSzTx/>
              <a:buFontTx/>
              <a:buNone/>
            </a:pPr>
            <a:r>
              <a:rPr lang="en-US" sz="1600"/>
              <a:t>user </a:t>
            </a:r>
          </a:p>
          <a:p>
            <a:pPr algn="ctr">
              <a:spcBef>
                <a:spcPct val="0"/>
              </a:spcBef>
              <a:buClrTx/>
              <a:buSzTx/>
              <a:buFontTx/>
              <a:buNone/>
            </a:pPr>
            <a:r>
              <a:rPr lang="en-US" sz="1600"/>
              <a:t>at host</a:t>
            </a:r>
            <a:endParaRPr lang="en-US">
              <a:latin typeface="Times New Roman" pitchFamily="18" charset="0"/>
            </a:endParaRPr>
          </a:p>
        </p:txBody>
      </p:sp>
      <p:sp>
        <p:nvSpPr>
          <p:cNvPr id="11286" name="Line 45"/>
          <p:cNvSpPr>
            <a:spLocks noChangeShapeType="1"/>
          </p:cNvSpPr>
          <p:nvPr/>
        </p:nvSpPr>
        <p:spPr bwMode="auto">
          <a:xfrm>
            <a:off x="2028825" y="2305050"/>
            <a:ext cx="581025" cy="0"/>
          </a:xfrm>
          <a:prstGeom prst="line">
            <a:avLst/>
          </a:prstGeom>
          <a:noFill/>
          <a:ln w="19050">
            <a:solidFill>
              <a:schemeClr val="tx1"/>
            </a:solidFill>
            <a:round/>
            <a:headEnd type="triangle" w="med" len="me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2292" name="Slide Number Placeholder 6"/>
          <p:cNvSpPr>
            <a:spLocks noGrp="1"/>
          </p:cNvSpPr>
          <p:nvPr>
            <p:ph type="sldNum" sz="quarter" idx="12"/>
          </p:nvPr>
        </p:nvSpPr>
        <p:spPr>
          <a:noFill/>
        </p:spPr>
        <p:txBody>
          <a:bodyPr/>
          <a:lstStyle/>
          <a:p>
            <a:fld id="{B8AE597C-2A22-48D2-82D1-3F6484AB6353}" type="slidenum">
              <a:rPr lang="en-US"/>
              <a:pPr/>
              <a:t>48</a:t>
            </a:fld>
            <a:endParaRPr lang="en-US"/>
          </a:p>
        </p:txBody>
      </p:sp>
      <p:sp>
        <p:nvSpPr>
          <p:cNvPr id="12293" name="Rectangle 2"/>
          <p:cNvSpPr>
            <a:spLocks noGrp="1" noChangeArrowheads="1"/>
          </p:cNvSpPr>
          <p:nvPr>
            <p:ph type="title"/>
          </p:nvPr>
        </p:nvSpPr>
        <p:spPr/>
        <p:txBody>
          <a:bodyPr/>
          <a:lstStyle/>
          <a:p>
            <a:r>
              <a:rPr lang="en-US" sz="3200" smtClean="0"/>
              <a:t>FTP: separate control, data connections</a:t>
            </a:r>
            <a:endParaRPr lang="en-US" smtClean="0"/>
          </a:p>
        </p:txBody>
      </p:sp>
      <p:sp>
        <p:nvSpPr>
          <p:cNvPr id="12294" name="Rectangle 3"/>
          <p:cNvSpPr>
            <a:spLocks noGrp="1" noChangeArrowheads="1"/>
          </p:cNvSpPr>
          <p:nvPr>
            <p:ph type="body" sz="half" idx="1"/>
          </p:nvPr>
        </p:nvSpPr>
        <p:spPr>
          <a:xfrm>
            <a:off x="433388" y="1638300"/>
            <a:ext cx="4318000" cy="4648200"/>
          </a:xfrm>
        </p:spPr>
        <p:txBody>
          <a:bodyPr/>
          <a:lstStyle/>
          <a:p>
            <a:r>
              <a:rPr lang="en-US" sz="2000" smtClean="0"/>
              <a:t>FTP client contacts FTP server at port 21, TCP is transport protocol</a:t>
            </a:r>
          </a:p>
          <a:p>
            <a:r>
              <a:rPr lang="en-US" sz="2000" smtClean="0"/>
              <a:t>client authorized over control connection</a:t>
            </a:r>
          </a:p>
          <a:p>
            <a:r>
              <a:rPr lang="en-US" sz="2000" smtClean="0"/>
              <a:t>client browses remote directory by sending commands over control connection.</a:t>
            </a:r>
          </a:p>
          <a:p>
            <a:r>
              <a:rPr lang="en-US" sz="2000" smtClean="0"/>
              <a:t>when server receives  file transfer command, server opens </a:t>
            </a:r>
            <a:r>
              <a:rPr lang="en-US" sz="2000" i="1" smtClean="0"/>
              <a:t>2</a:t>
            </a:r>
            <a:r>
              <a:rPr lang="en-US" sz="2000" i="1" baseline="30000" smtClean="0"/>
              <a:t>nd</a:t>
            </a:r>
            <a:r>
              <a:rPr lang="en-US" sz="2000" i="1" smtClean="0"/>
              <a:t> </a:t>
            </a:r>
            <a:r>
              <a:rPr lang="en-US" sz="2000" smtClean="0"/>
              <a:t>TCP connection (for file) to client</a:t>
            </a:r>
          </a:p>
          <a:p>
            <a:r>
              <a:rPr lang="en-US" sz="2000" smtClean="0"/>
              <a:t>after transferring one file, server closes data connection.</a:t>
            </a:r>
          </a:p>
        </p:txBody>
      </p:sp>
      <p:grpSp>
        <p:nvGrpSpPr>
          <p:cNvPr id="12295" name="Group 4"/>
          <p:cNvGrpSpPr>
            <a:grpSpLocks/>
          </p:cNvGrpSpPr>
          <p:nvPr/>
        </p:nvGrpSpPr>
        <p:grpSpPr bwMode="auto">
          <a:xfrm>
            <a:off x="4756150" y="1373188"/>
            <a:ext cx="3998913" cy="1882775"/>
            <a:chOff x="3011" y="1511"/>
            <a:chExt cx="2519" cy="1186"/>
          </a:xfrm>
        </p:grpSpPr>
        <p:graphicFrame>
          <p:nvGraphicFramePr>
            <p:cNvPr id="12290" name="Object 5"/>
            <p:cNvGraphicFramePr>
              <a:graphicFrameLocks noChangeAspect="1"/>
            </p:cNvGraphicFramePr>
            <p:nvPr/>
          </p:nvGraphicFramePr>
          <p:xfrm>
            <a:off x="3011" y="1826"/>
            <a:ext cx="489" cy="393"/>
          </p:xfrm>
          <a:graphic>
            <a:graphicData uri="http://schemas.openxmlformats.org/presentationml/2006/ole">
              <p:oleObj spid="_x0000_s12290" name="Clip" r:id="rId3" imgW="1305000" imgH="1085760" progId="">
                <p:embed/>
              </p:oleObj>
            </a:graphicData>
          </a:graphic>
        </p:graphicFrame>
        <p:grpSp>
          <p:nvGrpSpPr>
            <p:cNvPr id="12297" name="Group 6"/>
            <p:cNvGrpSpPr>
              <a:grpSpLocks/>
            </p:cNvGrpSpPr>
            <p:nvPr/>
          </p:nvGrpSpPr>
          <p:grpSpPr bwMode="auto">
            <a:xfrm>
              <a:off x="5161" y="1688"/>
              <a:ext cx="224" cy="588"/>
              <a:chOff x="4180" y="783"/>
              <a:chExt cx="150" cy="307"/>
            </a:xfrm>
          </p:grpSpPr>
          <p:sp>
            <p:nvSpPr>
              <p:cNvPr id="12304"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305"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306"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307"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308"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309"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310"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311"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2298" name="Text Box 15"/>
            <p:cNvSpPr txBox="1">
              <a:spLocks noChangeArrowheads="1"/>
            </p:cNvSpPr>
            <p:nvPr/>
          </p:nvSpPr>
          <p:spPr bwMode="auto">
            <a:xfrm>
              <a:off x="3029" y="2249"/>
              <a:ext cx="534" cy="442"/>
            </a:xfrm>
            <a:prstGeom prst="rect">
              <a:avLst/>
            </a:prstGeom>
            <a:noFill/>
            <a:ln w="9525">
              <a:noFill/>
              <a:miter lim="800000"/>
              <a:headEnd/>
              <a:tailEnd/>
            </a:ln>
          </p:spPr>
          <p:txBody>
            <a:bodyPr wrap="none">
              <a:spAutoFit/>
            </a:bodyPr>
            <a:lstStyle/>
            <a:p>
              <a:pPr algn="ctr">
                <a:spcBef>
                  <a:spcPct val="0"/>
                </a:spcBef>
                <a:buClrTx/>
                <a:buSzTx/>
                <a:buFontTx/>
                <a:buNone/>
              </a:pPr>
              <a:r>
                <a:rPr lang="en-US" sz="2000"/>
                <a:t>FTP</a:t>
              </a:r>
            </a:p>
            <a:p>
              <a:pPr algn="ctr">
                <a:spcBef>
                  <a:spcPct val="0"/>
                </a:spcBef>
                <a:buClrTx/>
                <a:buSzTx/>
                <a:buFontTx/>
                <a:buNone/>
              </a:pPr>
              <a:r>
                <a:rPr lang="en-US" sz="2000"/>
                <a:t>client</a:t>
              </a:r>
              <a:endParaRPr lang="en-US">
                <a:latin typeface="Times New Roman" pitchFamily="18" charset="0"/>
              </a:endParaRPr>
            </a:p>
          </p:txBody>
        </p:sp>
        <p:sp>
          <p:nvSpPr>
            <p:cNvPr id="12299" name="Text Box 16"/>
            <p:cNvSpPr txBox="1">
              <a:spLocks noChangeArrowheads="1"/>
            </p:cNvSpPr>
            <p:nvPr/>
          </p:nvSpPr>
          <p:spPr bwMode="auto">
            <a:xfrm>
              <a:off x="4928" y="2255"/>
              <a:ext cx="602" cy="442"/>
            </a:xfrm>
            <a:prstGeom prst="rect">
              <a:avLst/>
            </a:prstGeom>
            <a:noFill/>
            <a:ln w="9525">
              <a:noFill/>
              <a:miter lim="800000"/>
              <a:headEnd/>
              <a:tailEnd/>
            </a:ln>
          </p:spPr>
          <p:txBody>
            <a:bodyPr wrap="none">
              <a:spAutoFit/>
            </a:bodyPr>
            <a:lstStyle/>
            <a:p>
              <a:pPr algn="ctr">
                <a:spcBef>
                  <a:spcPct val="0"/>
                </a:spcBef>
                <a:buClrTx/>
                <a:buSzTx/>
                <a:buFontTx/>
                <a:buNone/>
              </a:pPr>
              <a:r>
                <a:rPr lang="en-US" sz="2000"/>
                <a:t>FTP</a:t>
              </a:r>
            </a:p>
            <a:p>
              <a:pPr algn="ctr">
                <a:spcBef>
                  <a:spcPct val="0"/>
                </a:spcBef>
                <a:buClrTx/>
                <a:buSzTx/>
                <a:buFontTx/>
                <a:buNone/>
              </a:pPr>
              <a:r>
                <a:rPr lang="en-US" sz="2000"/>
                <a:t>server</a:t>
              </a:r>
              <a:endParaRPr lang="en-US" sz="2000">
                <a:latin typeface="Times New Roman" pitchFamily="18" charset="0"/>
              </a:endParaRPr>
            </a:p>
          </p:txBody>
        </p:sp>
        <p:sp>
          <p:nvSpPr>
            <p:cNvPr id="12300" name="Line 17"/>
            <p:cNvSpPr>
              <a:spLocks noChangeShapeType="1"/>
            </p:cNvSpPr>
            <p:nvPr/>
          </p:nvSpPr>
          <p:spPr bwMode="auto">
            <a:xfrm>
              <a:off x="3492" y="1920"/>
              <a:ext cx="1614" cy="0"/>
            </a:xfrm>
            <a:prstGeom prst="line">
              <a:avLst/>
            </a:prstGeom>
            <a:noFill/>
            <a:ln w="28575">
              <a:solidFill>
                <a:srgbClr val="FF0000"/>
              </a:solidFill>
              <a:round/>
              <a:headEnd type="triangle" w="med" len="med"/>
              <a:tailEnd type="triangle" w="med" len="med"/>
            </a:ln>
          </p:spPr>
          <p:txBody>
            <a:bodyPr wrap="none" anchor="ctr"/>
            <a:lstStyle/>
            <a:p>
              <a:endParaRPr lang="en-US"/>
            </a:p>
          </p:txBody>
        </p:sp>
        <p:sp>
          <p:nvSpPr>
            <p:cNvPr id="12301" name="Line 18"/>
            <p:cNvSpPr>
              <a:spLocks noChangeShapeType="1"/>
            </p:cNvSpPr>
            <p:nvPr/>
          </p:nvSpPr>
          <p:spPr bwMode="auto">
            <a:xfrm flipV="1">
              <a:off x="3504" y="2118"/>
              <a:ext cx="1614" cy="6"/>
            </a:xfrm>
            <a:prstGeom prst="line">
              <a:avLst/>
            </a:prstGeom>
            <a:noFill/>
            <a:ln w="28575">
              <a:solidFill>
                <a:srgbClr val="FF0000"/>
              </a:solidFill>
              <a:round/>
              <a:headEnd type="triangle" w="med" len="med"/>
              <a:tailEnd type="triangle" w="med" len="med"/>
            </a:ln>
          </p:spPr>
          <p:txBody>
            <a:bodyPr wrap="none" anchor="ctr"/>
            <a:lstStyle/>
            <a:p>
              <a:endParaRPr lang="en-US"/>
            </a:p>
          </p:txBody>
        </p:sp>
        <p:sp>
          <p:nvSpPr>
            <p:cNvPr id="12302" name="Text Box 19"/>
            <p:cNvSpPr txBox="1">
              <a:spLocks noChangeArrowheads="1"/>
            </p:cNvSpPr>
            <p:nvPr/>
          </p:nvSpPr>
          <p:spPr bwMode="auto">
            <a:xfrm>
              <a:off x="3551" y="1511"/>
              <a:ext cx="1518" cy="366"/>
            </a:xfrm>
            <a:prstGeom prst="rect">
              <a:avLst/>
            </a:prstGeom>
            <a:noFill/>
            <a:ln w="9525">
              <a:noFill/>
              <a:miter lim="800000"/>
              <a:headEnd/>
              <a:tailEnd/>
            </a:ln>
          </p:spPr>
          <p:txBody>
            <a:bodyPr>
              <a:spAutoFit/>
            </a:bodyPr>
            <a:lstStyle/>
            <a:p>
              <a:pPr algn="ctr">
                <a:spcBef>
                  <a:spcPct val="0"/>
                </a:spcBef>
                <a:buClrTx/>
                <a:buSzTx/>
                <a:buFontTx/>
                <a:buNone/>
              </a:pPr>
              <a:r>
                <a:rPr lang="en-US" sz="1600">
                  <a:solidFill>
                    <a:srgbClr val="FF0000"/>
                  </a:solidFill>
                </a:rPr>
                <a:t>TCP control connection</a:t>
              </a:r>
            </a:p>
            <a:p>
              <a:pPr algn="ctr">
                <a:spcBef>
                  <a:spcPct val="0"/>
                </a:spcBef>
                <a:buClrTx/>
                <a:buSzTx/>
                <a:buFontTx/>
                <a:buNone/>
              </a:pPr>
              <a:r>
                <a:rPr lang="en-US" sz="1600">
                  <a:solidFill>
                    <a:srgbClr val="FF0000"/>
                  </a:solidFill>
                </a:rPr>
                <a:t>port 21</a:t>
              </a:r>
              <a:endParaRPr lang="en-US">
                <a:latin typeface="Times New Roman" pitchFamily="18" charset="0"/>
              </a:endParaRPr>
            </a:p>
          </p:txBody>
        </p:sp>
        <p:sp>
          <p:nvSpPr>
            <p:cNvPr id="12303" name="Text Box 20"/>
            <p:cNvSpPr txBox="1">
              <a:spLocks noChangeArrowheads="1"/>
            </p:cNvSpPr>
            <p:nvPr/>
          </p:nvSpPr>
          <p:spPr bwMode="auto">
            <a:xfrm>
              <a:off x="3521" y="2165"/>
              <a:ext cx="1518" cy="366"/>
            </a:xfrm>
            <a:prstGeom prst="rect">
              <a:avLst/>
            </a:prstGeom>
            <a:noFill/>
            <a:ln w="9525">
              <a:noFill/>
              <a:miter lim="800000"/>
              <a:headEnd/>
              <a:tailEnd/>
            </a:ln>
          </p:spPr>
          <p:txBody>
            <a:bodyPr>
              <a:spAutoFit/>
            </a:bodyPr>
            <a:lstStyle/>
            <a:p>
              <a:pPr algn="ctr">
                <a:spcBef>
                  <a:spcPct val="0"/>
                </a:spcBef>
                <a:buClrTx/>
                <a:buSzTx/>
                <a:buFontTx/>
                <a:buNone/>
              </a:pPr>
              <a:r>
                <a:rPr lang="en-US" sz="1600">
                  <a:solidFill>
                    <a:srgbClr val="FF0000"/>
                  </a:solidFill>
                </a:rPr>
                <a:t>TCP data connection</a:t>
              </a:r>
            </a:p>
            <a:p>
              <a:pPr algn="ctr">
                <a:spcBef>
                  <a:spcPct val="0"/>
                </a:spcBef>
                <a:buClrTx/>
                <a:buSzTx/>
                <a:buFontTx/>
                <a:buNone/>
              </a:pPr>
              <a:r>
                <a:rPr lang="en-US" sz="1600">
                  <a:solidFill>
                    <a:srgbClr val="FF0000"/>
                  </a:solidFill>
                </a:rPr>
                <a:t>port 20</a:t>
              </a:r>
              <a:endParaRPr lang="en-US">
                <a:latin typeface="Times New Roman" pitchFamily="18" charset="0"/>
              </a:endParaRPr>
            </a:p>
          </p:txBody>
        </p:sp>
      </p:grpSp>
      <p:sp>
        <p:nvSpPr>
          <p:cNvPr id="214037" name="Rectangle 21"/>
          <p:cNvSpPr>
            <a:spLocks noChangeArrowheads="1"/>
          </p:cNvSpPr>
          <p:nvPr/>
        </p:nvSpPr>
        <p:spPr bwMode="auto">
          <a:xfrm>
            <a:off x="4703763" y="3436938"/>
            <a:ext cx="4067175" cy="2938462"/>
          </a:xfrm>
          <a:prstGeom prst="rect">
            <a:avLst/>
          </a:prstGeom>
          <a:noFill/>
          <a:ln w="9525">
            <a:noFill/>
            <a:miter lim="800000"/>
            <a:headEnd/>
            <a:tailEnd/>
          </a:ln>
        </p:spPr>
        <p:txBody>
          <a:bodyPr/>
          <a:lstStyle/>
          <a:p>
            <a:pPr marL="342900" indent="-342900">
              <a:buFont typeface="ZapfDingbats" pitchFamily="82" charset="2"/>
              <a:buChar char="r"/>
            </a:pPr>
            <a:r>
              <a:rPr lang="en-US" sz="2000"/>
              <a:t>server opens another TCP data connection to transfer another file.</a:t>
            </a:r>
          </a:p>
          <a:p>
            <a:pPr marL="342900" indent="-342900">
              <a:buFont typeface="ZapfDingbats" pitchFamily="82" charset="2"/>
              <a:buChar char="r"/>
            </a:pPr>
            <a:r>
              <a:rPr lang="en-US" sz="2000"/>
              <a:t>control connection: </a:t>
            </a:r>
            <a:r>
              <a:rPr lang="en-US" sz="2000">
                <a:solidFill>
                  <a:srgbClr val="FF0000"/>
                </a:solidFill>
              </a:rPr>
              <a:t>“out of band”</a:t>
            </a:r>
          </a:p>
          <a:p>
            <a:pPr marL="342900" indent="-342900">
              <a:buFont typeface="ZapfDingbats" pitchFamily="82" charset="2"/>
              <a:buChar char="r"/>
            </a:pPr>
            <a:r>
              <a:rPr lang="en-US" sz="2000"/>
              <a:t>FTP server maintains “state”: current directory, earlier authentication</a:t>
            </a:r>
            <a:endParaRPr lang="en-US" sz="2000">
              <a:solidFill>
                <a:srgbClr val="FF0000"/>
              </a:solidFill>
            </a:endParaRPr>
          </a:p>
          <a:p>
            <a:pPr marL="342900" indent="-342900">
              <a:buFont typeface="ZapfDingbats" pitchFamily="82" charset="2"/>
              <a:buChar char="r"/>
            </a:pPr>
            <a:endParaRPr 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69635" name="Slide Number Placeholder 6"/>
          <p:cNvSpPr>
            <a:spLocks noGrp="1"/>
          </p:cNvSpPr>
          <p:nvPr>
            <p:ph type="sldNum" sz="quarter" idx="12"/>
          </p:nvPr>
        </p:nvSpPr>
        <p:spPr>
          <a:noFill/>
        </p:spPr>
        <p:txBody>
          <a:bodyPr/>
          <a:lstStyle/>
          <a:p>
            <a:fld id="{8D40A2E2-2CEE-4C75-BE07-2195E91FD75E}" type="slidenum">
              <a:rPr lang="en-US"/>
              <a:pPr/>
              <a:t>49</a:t>
            </a:fld>
            <a:endParaRPr lang="en-US"/>
          </a:p>
        </p:txBody>
      </p:sp>
      <p:sp>
        <p:nvSpPr>
          <p:cNvPr id="69636" name="Rectangle 2"/>
          <p:cNvSpPr>
            <a:spLocks noGrp="1" noChangeArrowheads="1"/>
          </p:cNvSpPr>
          <p:nvPr>
            <p:ph type="title"/>
          </p:nvPr>
        </p:nvSpPr>
        <p:spPr/>
        <p:txBody>
          <a:bodyPr/>
          <a:lstStyle/>
          <a:p>
            <a:r>
              <a:rPr lang="en-US" sz="3600" smtClean="0"/>
              <a:t>FTP commands, responses</a:t>
            </a:r>
            <a:endParaRPr lang="en-US" smtClean="0"/>
          </a:p>
        </p:txBody>
      </p:sp>
      <p:sp>
        <p:nvSpPr>
          <p:cNvPr id="69637" name="Rectangle 3"/>
          <p:cNvSpPr>
            <a:spLocks noGrp="1" noChangeArrowheads="1"/>
          </p:cNvSpPr>
          <p:nvPr>
            <p:ph type="body" sz="half" idx="1"/>
          </p:nvPr>
        </p:nvSpPr>
        <p:spPr/>
        <p:txBody>
          <a:bodyPr/>
          <a:lstStyle/>
          <a:p>
            <a:pPr>
              <a:buFont typeface="ZapfDingbats" pitchFamily="82" charset="2"/>
              <a:buNone/>
            </a:pPr>
            <a:r>
              <a:rPr lang="en-US" sz="2400" u="sng" smtClean="0">
                <a:solidFill>
                  <a:srgbClr val="FF0000"/>
                </a:solidFill>
              </a:rPr>
              <a:t>Sample commands:</a:t>
            </a:r>
            <a:endParaRPr lang="en-US" sz="2000" smtClean="0"/>
          </a:p>
          <a:p>
            <a:r>
              <a:rPr lang="en-US" sz="2000" smtClean="0"/>
              <a:t>sent as ASCII text over control channel</a:t>
            </a:r>
            <a:endParaRPr lang="en-US" sz="2400" smtClean="0"/>
          </a:p>
          <a:p>
            <a:r>
              <a:rPr lang="en-US" sz="2000" b="1" smtClean="0">
                <a:latin typeface="Courier New" pitchFamily="49" charset="0"/>
              </a:rPr>
              <a:t>USER </a:t>
            </a:r>
            <a:r>
              <a:rPr lang="en-US" sz="2000" b="1" i="1" smtClean="0">
                <a:latin typeface="Courier New" pitchFamily="49" charset="0"/>
              </a:rPr>
              <a:t>username</a:t>
            </a:r>
            <a:endParaRPr lang="en-US" sz="2400" i="1" smtClean="0"/>
          </a:p>
          <a:p>
            <a:r>
              <a:rPr lang="en-US" sz="2000" b="1" smtClean="0">
                <a:latin typeface="Courier New" pitchFamily="49" charset="0"/>
              </a:rPr>
              <a:t>PASS </a:t>
            </a:r>
            <a:r>
              <a:rPr lang="en-US" sz="2000" b="1" i="1" smtClean="0">
                <a:latin typeface="Courier New" pitchFamily="49" charset="0"/>
              </a:rPr>
              <a:t>password</a:t>
            </a:r>
            <a:endParaRPr lang="en-US" sz="2400" i="1" smtClean="0"/>
          </a:p>
          <a:p>
            <a:r>
              <a:rPr lang="en-US" sz="2000" b="1" smtClean="0">
                <a:latin typeface="Courier New" pitchFamily="49" charset="0"/>
              </a:rPr>
              <a:t>LIST</a:t>
            </a:r>
            <a:r>
              <a:rPr lang="en-US" sz="2400" smtClean="0"/>
              <a:t> </a:t>
            </a:r>
            <a:r>
              <a:rPr lang="en-US" sz="2000" smtClean="0"/>
              <a:t>return list of file in current directory</a:t>
            </a:r>
            <a:endParaRPr lang="en-US" sz="2400" smtClean="0"/>
          </a:p>
          <a:p>
            <a:r>
              <a:rPr lang="en-US" sz="2000" b="1" smtClean="0">
                <a:latin typeface="Courier New" pitchFamily="49" charset="0"/>
              </a:rPr>
              <a:t>RETR filename</a:t>
            </a:r>
            <a:r>
              <a:rPr lang="en-US" sz="2400" smtClean="0"/>
              <a:t> </a:t>
            </a:r>
            <a:r>
              <a:rPr lang="en-US" sz="2000" smtClean="0"/>
              <a:t>retrieves (gets) file</a:t>
            </a:r>
            <a:endParaRPr lang="en-US" sz="2400" smtClean="0"/>
          </a:p>
          <a:p>
            <a:r>
              <a:rPr lang="en-US" sz="2000" b="1" smtClean="0">
                <a:latin typeface="Courier New" pitchFamily="49" charset="0"/>
              </a:rPr>
              <a:t>STOR filename</a:t>
            </a:r>
            <a:r>
              <a:rPr lang="en-US" sz="2400" smtClean="0"/>
              <a:t> </a:t>
            </a:r>
            <a:r>
              <a:rPr lang="en-US" sz="2000" smtClean="0"/>
              <a:t>stores (puts) file onto remote host</a:t>
            </a:r>
          </a:p>
        </p:txBody>
      </p:sp>
      <p:sp>
        <p:nvSpPr>
          <p:cNvPr id="69638" name="Rectangle 4"/>
          <p:cNvSpPr>
            <a:spLocks noGrp="1" noChangeArrowheads="1"/>
          </p:cNvSpPr>
          <p:nvPr>
            <p:ph type="body" sz="half" idx="2"/>
          </p:nvPr>
        </p:nvSpPr>
        <p:spPr/>
        <p:txBody>
          <a:bodyPr/>
          <a:lstStyle/>
          <a:p>
            <a:pPr>
              <a:buFont typeface="ZapfDingbats" pitchFamily="82" charset="2"/>
              <a:buNone/>
            </a:pPr>
            <a:r>
              <a:rPr lang="en-US" sz="2400" u="sng" smtClean="0">
                <a:solidFill>
                  <a:srgbClr val="FF0000"/>
                </a:solidFill>
              </a:rPr>
              <a:t>Sample return codes</a:t>
            </a:r>
            <a:endParaRPr lang="en-US" sz="2400" smtClean="0"/>
          </a:p>
          <a:p>
            <a:r>
              <a:rPr lang="en-US" sz="2000" smtClean="0"/>
              <a:t>status code and phrase (as in HTTP)</a:t>
            </a:r>
            <a:endParaRPr lang="en-US" sz="2400" smtClean="0"/>
          </a:p>
          <a:p>
            <a:r>
              <a:rPr lang="en-US" sz="2000" b="1" smtClean="0">
                <a:latin typeface="Courier New" pitchFamily="49" charset="0"/>
              </a:rPr>
              <a:t>331 Username OK, password required</a:t>
            </a:r>
          </a:p>
          <a:p>
            <a:r>
              <a:rPr lang="en-US" sz="2000" b="1" smtClean="0">
                <a:latin typeface="Courier New" pitchFamily="49" charset="0"/>
              </a:rPr>
              <a:t>125 data connection already open; transfer starting</a:t>
            </a:r>
          </a:p>
          <a:p>
            <a:r>
              <a:rPr lang="en-US" sz="2000" b="1" smtClean="0">
                <a:latin typeface="Courier New" pitchFamily="49" charset="0"/>
              </a:rPr>
              <a:t>425 Can’t open data connection</a:t>
            </a:r>
          </a:p>
          <a:p>
            <a:r>
              <a:rPr lang="en-US" sz="2000" b="1" smtClean="0">
                <a:latin typeface="Courier New" pitchFamily="49" charset="0"/>
              </a:rPr>
              <a:t>452 Error writing file</a:t>
            </a:r>
            <a:endParaRPr 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6867" name="Slide Number Placeholder 6"/>
          <p:cNvSpPr>
            <a:spLocks noGrp="1"/>
          </p:cNvSpPr>
          <p:nvPr>
            <p:ph type="sldNum" sz="quarter" idx="12"/>
          </p:nvPr>
        </p:nvSpPr>
        <p:spPr>
          <a:noFill/>
        </p:spPr>
        <p:txBody>
          <a:bodyPr/>
          <a:lstStyle/>
          <a:p>
            <a:fld id="{267A8AA0-D156-4E57-A58A-0DE1342E706A}" type="slidenum">
              <a:rPr lang="en-US"/>
              <a:pPr/>
              <a:t>5</a:t>
            </a:fld>
            <a:endParaRPr lang="en-US"/>
          </a:p>
        </p:txBody>
      </p:sp>
      <p:sp>
        <p:nvSpPr>
          <p:cNvPr id="36868" name="Rectangle 4"/>
          <p:cNvSpPr>
            <a:spLocks noGrp="1" noChangeArrowheads="1"/>
          </p:cNvSpPr>
          <p:nvPr>
            <p:ph type="title"/>
          </p:nvPr>
        </p:nvSpPr>
        <p:spPr/>
        <p:txBody>
          <a:bodyPr/>
          <a:lstStyle/>
          <a:p>
            <a:r>
              <a:rPr lang="en-US" dirty="0" smtClean="0"/>
              <a:t>Some network apps</a:t>
            </a:r>
          </a:p>
        </p:txBody>
      </p:sp>
      <p:sp>
        <p:nvSpPr>
          <p:cNvPr id="36869" name="Rectangle 5"/>
          <p:cNvSpPr>
            <a:spLocks noGrp="1" noChangeArrowheads="1"/>
          </p:cNvSpPr>
          <p:nvPr>
            <p:ph type="body" sz="half" idx="1"/>
          </p:nvPr>
        </p:nvSpPr>
        <p:spPr/>
        <p:txBody>
          <a:bodyPr/>
          <a:lstStyle/>
          <a:p>
            <a:r>
              <a:rPr lang="en-US" sz="2400" dirty="0" smtClean="0"/>
              <a:t>e-mail</a:t>
            </a:r>
          </a:p>
          <a:p>
            <a:r>
              <a:rPr lang="en-US" sz="2400" dirty="0" smtClean="0"/>
              <a:t>web</a:t>
            </a:r>
          </a:p>
          <a:p>
            <a:r>
              <a:rPr lang="en-US" sz="2400" dirty="0" smtClean="0"/>
              <a:t>instant messaging</a:t>
            </a:r>
          </a:p>
          <a:p>
            <a:r>
              <a:rPr lang="en-US" sz="2400" dirty="0" smtClean="0"/>
              <a:t>remote login</a:t>
            </a:r>
          </a:p>
          <a:p>
            <a:r>
              <a:rPr lang="en-US" sz="2400" dirty="0" smtClean="0"/>
              <a:t>P2P file sharing</a:t>
            </a:r>
          </a:p>
          <a:p>
            <a:r>
              <a:rPr lang="en-US" sz="2400" dirty="0" smtClean="0"/>
              <a:t>multi-user network games</a:t>
            </a:r>
          </a:p>
          <a:p>
            <a:r>
              <a:rPr lang="en-US" sz="2400" dirty="0" smtClean="0"/>
              <a:t>streaming stored video clips</a:t>
            </a:r>
          </a:p>
          <a:p>
            <a:pPr>
              <a:buFont typeface="ZapfDingbats" pitchFamily="82" charset="2"/>
              <a:buNone/>
            </a:pPr>
            <a:endParaRPr lang="en-US" sz="2400" dirty="0" smtClean="0"/>
          </a:p>
          <a:p>
            <a:pPr>
              <a:buFont typeface="ZapfDingbats" pitchFamily="82" charset="2"/>
              <a:buNone/>
            </a:pPr>
            <a:endParaRPr lang="en-US" sz="2400" dirty="0" smtClean="0"/>
          </a:p>
        </p:txBody>
      </p:sp>
      <p:sp>
        <p:nvSpPr>
          <p:cNvPr id="36870" name="Rectangle 6"/>
          <p:cNvSpPr>
            <a:spLocks noGrp="1" noChangeArrowheads="1"/>
          </p:cNvSpPr>
          <p:nvPr>
            <p:ph type="body" sz="half" idx="2"/>
          </p:nvPr>
        </p:nvSpPr>
        <p:spPr/>
        <p:txBody>
          <a:bodyPr/>
          <a:lstStyle/>
          <a:p>
            <a:r>
              <a:rPr lang="en-US" sz="2400" dirty="0" smtClean="0"/>
              <a:t>social networks</a:t>
            </a:r>
          </a:p>
          <a:p>
            <a:r>
              <a:rPr lang="en-US" sz="2400" dirty="0" smtClean="0"/>
              <a:t>voice over IP</a:t>
            </a:r>
          </a:p>
          <a:p>
            <a:r>
              <a:rPr lang="en-US" sz="2400" dirty="0" smtClean="0"/>
              <a:t>real-time video conferencing</a:t>
            </a:r>
          </a:p>
          <a:p>
            <a:r>
              <a:rPr lang="en-US" sz="2400" dirty="0" smtClean="0"/>
              <a:t>grid computing</a:t>
            </a:r>
          </a:p>
          <a:p>
            <a:pPr>
              <a:buNone/>
            </a:pPr>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50</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dirty="0" smtClean="0"/>
              <a:t>2.1 Principles of network applications</a:t>
            </a:r>
          </a:p>
          <a:p>
            <a:r>
              <a:rPr lang="en-US" sz="2400" dirty="0" smtClean="0"/>
              <a:t>2.2 Web and HTTP</a:t>
            </a:r>
          </a:p>
          <a:p>
            <a:r>
              <a:rPr lang="en-US" sz="2400" dirty="0" smtClean="0"/>
              <a:t>2.3 FTP </a:t>
            </a:r>
            <a:endParaRPr lang="en-US" sz="2400" dirty="0" smtClean="0">
              <a:solidFill>
                <a:srgbClr val="FF0000"/>
              </a:solidFill>
            </a:endParaRPr>
          </a:p>
          <a:p>
            <a:r>
              <a:rPr lang="en-US" sz="2400" dirty="0" smtClean="0">
                <a:solidFill>
                  <a:srgbClr val="FF0000"/>
                </a:solidFill>
              </a:rPr>
              <a:t>2.4 Electronic Mail</a:t>
            </a:r>
          </a:p>
          <a:p>
            <a:pPr lvl="1"/>
            <a:r>
              <a:rPr lang="en-US" sz="2000" dirty="0" smtClean="0">
                <a:solidFill>
                  <a:srgbClr val="FF0000"/>
                </a:solidFill>
              </a:rPr>
              <a:t>SMTP, POP3, IMAP</a:t>
            </a:r>
          </a:p>
          <a:p>
            <a:r>
              <a:rPr lang="en-US" sz="2400" dirty="0" smtClean="0"/>
              <a:t>2.5 DNS</a:t>
            </a:r>
          </a:p>
          <a:p>
            <a:endParaRPr lang="en-US" sz="2400" dirty="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3321" name="Slide Number Placeholder 6"/>
          <p:cNvSpPr>
            <a:spLocks noGrp="1"/>
          </p:cNvSpPr>
          <p:nvPr>
            <p:ph type="sldNum" sz="quarter" idx="12"/>
          </p:nvPr>
        </p:nvSpPr>
        <p:spPr>
          <a:noFill/>
        </p:spPr>
        <p:txBody>
          <a:bodyPr/>
          <a:lstStyle/>
          <a:p>
            <a:fld id="{6A2ECF16-9E31-4CFA-B50B-558BAEEB3497}" type="slidenum">
              <a:rPr lang="en-US"/>
              <a:pPr/>
              <a:t>51</a:t>
            </a:fld>
            <a:endParaRPr lang="en-US"/>
          </a:p>
        </p:txBody>
      </p:sp>
      <p:sp>
        <p:nvSpPr>
          <p:cNvPr id="13322" name="Rectangle 2"/>
          <p:cNvSpPr>
            <a:spLocks noGrp="1" noChangeArrowheads="1"/>
          </p:cNvSpPr>
          <p:nvPr>
            <p:ph type="title"/>
          </p:nvPr>
        </p:nvSpPr>
        <p:spPr/>
        <p:txBody>
          <a:bodyPr/>
          <a:lstStyle/>
          <a:p>
            <a:r>
              <a:rPr lang="en-US" sz="3600" smtClean="0"/>
              <a:t>Electronic Mail</a:t>
            </a:r>
            <a:endParaRPr lang="en-US" smtClean="0"/>
          </a:p>
        </p:txBody>
      </p:sp>
      <p:sp>
        <p:nvSpPr>
          <p:cNvPr id="13323" name="Rectangle 3"/>
          <p:cNvSpPr>
            <a:spLocks noGrp="1" noChangeArrowheads="1"/>
          </p:cNvSpPr>
          <p:nvPr>
            <p:ph type="body" sz="half" idx="1"/>
          </p:nvPr>
        </p:nvSpPr>
        <p:spPr>
          <a:xfrm>
            <a:off x="533400" y="1600200"/>
            <a:ext cx="3933825" cy="4648200"/>
          </a:xfrm>
        </p:spPr>
        <p:txBody>
          <a:bodyPr/>
          <a:lstStyle/>
          <a:p>
            <a:pPr>
              <a:buFont typeface="ZapfDingbats" pitchFamily="82" charset="2"/>
              <a:buNone/>
            </a:pPr>
            <a:r>
              <a:rPr lang="en-US" sz="2400" smtClean="0">
                <a:solidFill>
                  <a:srgbClr val="FF0000"/>
                </a:solidFill>
              </a:rPr>
              <a:t>Three major components:</a:t>
            </a:r>
            <a:r>
              <a:rPr lang="en-US" sz="2400" smtClean="0"/>
              <a:t> </a:t>
            </a:r>
          </a:p>
          <a:p>
            <a:r>
              <a:rPr lang="en-US" sz="2000" smtClean="0"/>
              <a:t>user agents </a:t>
            </a:r>
          </a:p>
          <a:p>
            <a:r>
              <a:rPr lang="en-US" sz="2000" smtClean="0"/>
              <a:t>mail servers </a:t>
            </a:r>
          </a:p>
          <a:p>
            <a:pPr>
              <a:spcAft>
                <a:spcPct val="75000"/>
              </a:spcAft>
            </a:pPr>
            <a:r>
              <a:rPr lang="en-US" sz="2000" smtClean="0"/>
              <a:t>simple mail transfer protocol: SMTP</a:t>
            </a:r>
          </a:p>
          <a:p>
            <a:pPr>
              <a:buFont typeface="ZapfDingbats" pitchFamily="82" charset="2"/>
              <a:buNone/>
            </a:pPr>
            <a:r>
              <a:rPr lang="en-US" sz="2000" u="sng" smtClean="0">
                <a:solidFill>
                  <a:srgbClr val="FF0000"/>
                </a:solidFill>
              </a:rPr>
              <a:t>User Agent</a:t>
            </a:r>
          </a:p>
          <a:p>
            <a:r>
              <a:rPr lang="en-US" sz="2000" smtClean="0"/>
              <a:t>a.k.a. “mail reader”</a:t>
            </a:r>
          </a:p>
          <a:p>
            <a:r>
              <a:rPr lang="en-US" sz="2000" smtClean="0"/>
              <a:t>composing, editing, reading mail messages</a:t>
            </a:r>
          </a:p>
          <a:p>
            <a:r>
              <a:rPr lang="en-US" sz="2000" smtClean="0"/>
              <a:t>e.g., Eudora, Outlook, elm, Mozilla Thunderbird</a:t>
            </a:r>
          </a:p>
          <a:p>
            <a:r>
              <a:rPr lang="en-US" sz="2000" smtClean="0"/>
              <a:t>outgoing, incoming messages stored on server</a:t>
            </a:r>
          </a:p>
        </p:txBody>
      </p:sp>
      <p:sp>
        <p:nvSpPr>
          <p:cNvPr id="13324" name="Rectangle 280"/>
          <p:cNvSpPr>
            <a:spLocks noChangeArrowheads="1"/>
          </p:cNvSpPr>
          <p:nvPr/>
        </p:nvSpPr>
        <p:spPr bwMode="auto">
          <a:xfrm>
            <a:off x="6877050" y="600075"/>
            <a:ext cx="1828800" cy="981075"/>
          </a:xfrm>
          <a:prstGeom prst="rect">
            <a:avLst/>
          </a:prstGeom>
          <a:noFill/>
          <a:ln w="9525">
            <a:solidFill>
              <a:srgbClr val="000000"/>
            </a:solidFill>
            <a:miter lim="800000"/>
            <a:headEnd/>
            <a:tailEnd/>
          </a:ln>
        </p:spPr>
        <p:txBody>
          <a:bodyPr wrap="none" anchor="ctr"/>
          <a:lstStyle/>
          <a:p>
            <a:endParaRPr lang="en-US"/>
          </a:p>
        </p:txBody>
      </p:sp>
      <p:grpSp>
        <p:nvGrpSpPr>
          <p:cNvPr id="13325" name="Group 279"/>
          <p:cNvGrpSpPr>
            <a:grpSpLocks/>
          </p:cNvGrpSpPr>
          <p:nvPr/>
        </p:nvGrpSpPr>
        <p:grpSpPr bwMode="auto">
          <a:xfrm>
            <a:off x="6953250" y="569913"/>
            <a:ext cx="1736725" cy="955675"/>
            <a:chOff x="4458" y="3335"/>
            <a:chExt cx="1094" cy="602"/>
          </a:xfrm>
        </p:grpSpPr>
        <p:sp>
          <p:nvSpPr>
            <p:cNvPr id="13439" name="Text Box 263"/>
            <p:cNvSpPr txBox="1">
              <a:spLocks noChangeArrowheads="1"/>
            </p:cNvSpPr>
            <p:nvPr/>
          </p:nvSpPr>
          <p:spPr bwMode="auto">
            <a:xfrm>
              <a:off x="4666" y="3725"/>
              <a:ext cx="870"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 mailbox</a:t>
              </a:r>
              <a:endParaRPr lang="en-US">
                <a:latin typeface="Times New Roman" pitchFamily="18" charset="0"/>
              </a:endParaRPr>
            </a:p>
          </p:txBody>
        </p:sp>
        <p:grpSp>
          <p:nvGrpSpPr>
            <p:cNvPr id="13440" name="Group 278"/>
            <p:cNvGrpSpPr>
              <a:grpSpLocks/>
            </p:cNvGrpSpPr>
            <p:nvPr/>
          </p:nvGrpSpPr>
          <p:grpSpPr bwMode="auto">
            <a:xfrm>
              <a:off x="4458" y="3408"/>
              <a:ext cx="450" cy="120"/>
              <a:chOff x="4314" y="3444"/>
              <a:chExt cx="450" cy="120"/>
            </a:xfrm>
          </p:grpSpPr>
          <p:sp>
            <p:nvSpPr>
              <p:cNvPr id="13443" name="Rectangle 264"/>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3444" name="Line 265"/>
              <p:cNvSpPr>
                <a:spLocks noChangeShapeType="1"/>
              </p:cNvSpPr>
              <p:nvPr/>
            </p:nvSpPr>
            <p:spPr bwMode="auto">
              <a:xfrm>
                <a:off x="4363" y="3472"/>
                <a:ext cx="0" cy="72"/>
              </a:xfrm>
              <a:prstGeom prst="line">
                <a:avLst/>
              </a:prstGeom>
              <a:noFill/>
              <a:ln w="19050">
                <a:solidFill>
                  <a:schemeClr val="tx1"/>
                </a:solidFill>
                <a:round/>
                <a:headEnd/>
                <a:tailEnd/>
              </a:ln>
            </p:spPr>
            <p:txBody>
              <a:bodyPr wrap="none" anchor="ctr"/>
              <a:lstStyle/>
              <a:p>
                <a:endParaRPr lang="en-US"/>
              </a:p>
            </p:txBody>
          </p:sp>
          <p:sp>
            <p:nvSpPr>
              <p:cNvPr id="13445" name="Line 266"/>
              <p:cNvSpPr>
                <a:spLocks noChangeShapeType="1"/>
              </p:cNvSpPr>
              <p:nvPr/>
            </p:nvSpPr>
            <p:spPr bwMode="auto">
              <a:xfrm flipH="1">
                <a:off x="4472" y="3471"/>
                <a:ext cx="6" cy="72"/>
              </a:xfrm>
              <a:prstGeom prst="line">
                <a:avLst/>
              </a:prstGeom>
              <a:noFill/>
              <a:ln w="19050">
                <a:solidFill>
                  <a:schemeClr val="tx1"/>
                </a:solidFill>
                <a:round/>
                <a:headEnd/>
                <a:tailEnd/>
              </a:ln>
            </p:spPr>
            <p:txBody>
              <a:bodyPr wrap="none" anchor="ctr"/>
              <a:lstStyle/>
              <a:p>
                <a:endParaRPr lang="en-US"/>
              </a:p>
            </p:txBody>
          </p:sp>
          <p:sp>
            <p:nvSpPr>
              <p:cNvPr id="13446" name="Line 267"/>
              <p:cNvSpPr>
                <a:spLocks noChangeShapeType="1"/>
              </p:cNvSpPr>
              <p:nvPr/>
            </p:nvSpPr>
            <p:spPr bwMode="auto">
              <a:xfrm>
                <a:off x="4527" y="3473"/>
                <a:ext cx="0" cy="72"/>
              </a:xfrm>
              <a:prstGeom prst="line">
                <a:avLst/>
              </a:prstGeom>
              <a:noFill/>
              <a:ln w="19050">
                <a:solidFill>
                  <a:schemeClr val="tx1"/>
                </a:solidFill>
                <a:round/>
                <a:headEnd/>
                <a:tailEnd/>
              </a:ln>
            </p:spPr>
            <p:txBody>
              <a:bodyPr wrap="none" anchor="ctr"/>
              <a:lstStyle/>
              <a:p>
                <a:endParaRPr lang="en-US"/>
              </a:p>
            </p:txBody>
          </p:sp>
          <p:sp>
            <p:nvSpPr>
              <p:cNvPr id="13447" name="Line 268"/>
              <p:cNvSpPr>
                <a:spLocks noChangeShapeType="1"/>
              </p:cNvSpPr>
              <p:nvPr/>
            </p:nvSpPr>
            <p:spPr bwMode="auto">
              <a:xfrm>
                <a:off x="4584" y="3471"/>
                <a:ext cx="0" cy="72"/>
              </a:xfrm>
              <a:prstGeom prst="line">
                <a:avLst/>
              </a:prstGeom>
              <a:noFill/>
              <a:ln w="19050">
                <a:solidFill>
                  <a:schemeClr val="tx1"/>
                </a:solidFill>
                <a:round/>
                <a:headEnd/>
                <a:tailEnd/>
              </a:ln>
            </p:spPr>
            <p:txBody>
              <a:bodyPr wrap="none" anchor="ctr"/>
              <a:lstStyle/>
              <a:p>
                <a:endParaRPr lang="en-US"/>
              </a:p>
            </p:txBody>
          </p:sp>
          <p:sp>
            <p:nvSpPr>
              <p:cNvPr id="13448" name="Line 269"/>
              <p:cNvSpPr>
                <a:spLocks noChangeShapeType="1"/>
              </p:cNvSpPr>
              <p:nvPr/>
            </p:nvSpPr>
            <p:spPr bwMode="auto">
              <a:xfrm>
                <a:off x="4645" y="3471"/>
                <a:ext cx="0" cy="72"/>
              </a:xfrm>
              <a:prstGeom prst="line">
                <a:avLst/>
              </a:prstGeom>
              <a:noFill/>
              <a:ln w="19050">
                <a:solidFill>
                  <a:schemeClr val="tx1"/>
                </a:solidFill>
                <a:round/>
                <a:headEnd/>
                <a:tailEnd/>
              </a:ln>
            </p:spPr>
            <p:txBody>
              <a:bodyPr wrap="none" anchor="ctr"/>
              <a:lstStyle/>
              <a:p>
                <a:endParaRPr lang="en-US"/>
              </a:p>
            </p:txBody>
          </p:sp>
          <p:sp>
            <p:nvSpPr>
              <p:cNvPr id="13449" name="Line 270"/>
              <p:cNvSpPr>
                <a:spLocks noChangeShapeType="1"/>
              </p:cNvSpPr>
              <p:nvPr/>
            </p:nvSpPr>
            <p:spPr bwMode="auto">
              <a:xfrm>
                <a:off x="4701" y="3471"/>
                <a:ext cx="0" cy="72"/>
              </a:xfrm>
              <a:prstGeom prst="line">
                <a:avLst/>
              </a:prstGeom>
              <a:noFill/>
              <a:ln w="19050">
                <a:solidFill>
                  <a:schemeClr val="tx1"/>
                </a:solidFill>
                <a:round/>
                <a:headEnd/>
                <a:tailEnd/>
              </a:ln>
            </p:spPr>
            <p:txBody>
              <a:bodyPr wrap="none" anchor="ctr"/>
              <a:lstStyle/>
              <a:p>
                <a:endParaRPr lang="en-US"/>
              </a:p>
            </p:txBody>
          </p:sp>
          <p:sp>
            <p:nvSpPr>
              <p:cNvPr id="13450" name="Line 271"/>
              <p:cNvSpPr>
                <a:spLocks noChangeShapeType="1"/>
              </p:cNvSpPr>
              <p:nvPr/>
            </p:nvSpPr>
            <p:spPr bwMode="auto">
              <a:xfrm>
                <a:off x="4416" y="3472"/>
                <a:ext cx="0" cy="72"/>
              </a:xfrm>
              <a:prstGeom prst="line">
                <a:avLst/>
              </a:prstGeom>
              <a:noFill/>
              <a:ln w="19050">
                <a:solidFill>
                  <a:schemeClr val="tx1"/>
                </a:solidFill>
                <a:round/>
                <a:headEnd/>
                <a:tailEnd/>
              </a:ln>
            </p:spPr>
            <p:txBody>
              <a:bodyPr wrap="none" anchor="ctr"/>
              <a:lstStyle/>
              <a:p>
                <a:endParaRPr lang="en-US"/>
              </a:p>
            </p:txBody>
          </p:sp>
        </p:grpSp>
        <p:sp>
          <p:nvSpPr>
            <p:cNvPr id="13441" name="Rectangle 272"/>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442" name="Text Box 277"/>
            <p:cNvSpPr txBox="1">
              <a:spLocks noChangeArrowheads="1"/>
            </p:cNvSpPr>
            <p:nvPr/>
          </p:nvSpPr>
          <p:spPr bwMode="auto">
            <a:xfrm>
              <a:off x="4560" y="3335"/>
              <a:ext cx="992" cy="366"/>
            </a:xfrm>
            <a:prstGeom prst="rect">
              <a:avLst/>
            </a:prstGeom>
            <a:noFill/>
            <a:ln w="9525">
              <a:noFill/>
              <a:miter lim="800000"/>
              <a:headEnd/>
              <a:tailEnd/>
            </a:ln>
          </p:spPr>
          <p:txBody>
            <a:bodyPr wrap="none">
              <a:spAutoFit/>
            </a:bodyPr>
            <a:lstStyle/>
            <a:p>
              <a:pPr algn="r">
                <a:spcBef>
                  <a:spcPct val="0"/>
                </a:spcBef>
                <a:buClrTx/>
                <a:buSzTx/>
                <a:buFontTx/>
                <a:buNone/>
              </a:pPr>
              <a:r>
                <a:rPr lang="en-US" sz="1600"/>
                <a:t>outgoing </a:t>
              </a:r>
            </a:p>
            <a:p>
              <a:pPr algn="r">
                <a:spcBef>
                  <a:spcPct val="0"/>
                </a:spcBef>
                <a:buClrTx/>
                <a:buSzTx/>
                <a:buFontTx/>
                <a:buNone/>
              </a:pPr>
              <a:r>
                <a:rPr lang="en-US" sz="1600"/>
                <a:t>message queue</a:t>
              </a:r>
              <a:endParaRPr lang="en-US">
                <a:latin typeface="Times New Roman" pitchFamily="18" charset="0"/>
              </a:endParaRPr>
            </a:p>
          </p:txBody>
        </p:sp>
      </p:grpSp>
      <p:sp>
        <p:nvSpPr>
          <p:cNvPr id="13326" name="Line 417"/>
          <p:cNvSpPr>
            <a:spLocks noChangeShapeType="1"/>
          </p:cNvSpPr>
          <p:nvPr/>
        </p:nvSpPr>
        <p:spPr bwMode="auto">
          <a:xfrm>
            <a:off x="5724525" y="2552700"/>
            <a:ext cx="1123950" cy="790575"/>
          </a:xfrm>
          <a:prstGeom prst="line">
            <a:avLst/>
          </a:prstGeom>
          <a:noFill/>
          <a:ln w="28575">
            <a:solidFill>
              <a:srgbClr val="FF0000"/>
            </a:solidFill>
            <a:round/>
            <a:headEnd type="triangle" w="med" len="med"/>
            <a:tailEnd type="triangle" w="med" len="med"/>
          </a:ln>
        </p:spPr>
        <p:txBody>
          <a:bodyPr wrap="none" anchor="ctr"/>
          <a:lstStyle/>
          <a:p>
            <a:endParaRPr lang="en-US"/>
          </a:p>
        </p:txBody>
      </p:sp>
      <p:grpSp>
        <p:nvGrpSpPr>
          <p:cNvPr id="13327" name="Group 418"/>
          <p:cNvGrpSpPr>
            <a:grpSpLocks/>
          </p:cNvGrpSpPr>
          <p:nvPr/>
        </p:nvGrpSpPr>
        <p:grpSpPr bwMode="auto">
          <a:xfrm>
            <a:off x="7116763" y="2479675"/>
            <a:ext cx="355600" cy="933450"/>
            <a:chOff x="4180" y="783"/>
            <a:chExt cx="150" cy="307"/>
          </a:xfrm>
        </p:grpSpPr>
        <p:sp>
          <p:nvSpPr>
            <p:cNvPr id="13431" name="AutoShape 4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432" name="Rectangle 4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433" name="Rectangle 4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434" name="AutoShape 4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435" name="Line 4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436" name="Line 4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437" name="Rectangle 4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438" name="Rectangle 4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328" name="Group 427"/>
          <p:cNvGrpSpPr>
            <a:grpSpLocks/>
          </p:cNvGrpSpPr>
          <p:nvPr/>
        </p:nvGrpSpPr>
        <p:grpSpPr bwMode="auto">
          <a:xfrm>
            <a:off x="6873875" y="2932113"/>
            <a:ext cx="822325" cy="1049337"/>
            <a:chOff x="4288" y="2627"/>
            <a:chExt cx="518" cy="661"/>
          </a:xfrm>
        </p:grpSpPr>
        <p:sp>
          <p:nvSpPr>
            <p:cNvPr id="13416" name="Rectangle 428"/>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417" name="Text Box 429"/>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3418" name="Rectangle 430"/>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3419" name="Line 431"/>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3420" name="Line 432"/>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3421" name="Line 433"/>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3422" name="Line 434"/>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3423" name="Line 435"/>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3424" name="Line 436"/>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3425" name="Line 437"/>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3426" name="Rectangle 438"/>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427" name="Rectangle 439"/>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428" name="Rectangle 440"/>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429" name="Rectangle 441"/>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430" name="Rectangle 442"/>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nvGrpSpPr>
          <p:cNvPr id="13329" name="Group 443"/>
          <p:cNvGrpSpPr>
            <a:grpSpLocks/>
          </p:cNvGrpSpPr>
          <p:nvPr/>
        </p:nvGrpSpPr>
        <p:grpSpPr bwMode="auto">
          <a:xfrm>
            <a:off x="7599363" y="2070100"/>
            <a:ext cx="709612" cy="703263"/>
            <a:chOff x="4337" y="290"/>
            <a:chExt cx="447" cy="443"/>
          </a:xfrm>
        </p:grpSpPr>
        <p:graphicFrame>
          <p:nvGraphicFramePr>
            <p:cNvPr id="13319" name="Object 444"/>
            <p:cNvGraphicFramePr>
              <a:graphicFrameLocks noChangeAspect="1"/>
            </p:cNvGraphicFramePr>
            <p:nvPr/>
          </p:nvGraphicFramePr>
          <p:xfrm>
            <a:off x="4338" y="290"/>
            <a:ext cx="392" cy="315"/>
          </p:xfrm>
          <a:graphic>
            <a:graphicData uri="http://schemas.openxmlformats.org/presentationml/2006/ole">
              <p:oleObj spid="_x0000_s13319" name="Clip" r:id="rId3" imgW="1305000" imgH="1085760" progId="">
                <p:embed/>
              </p:oleObj>
            </a:graphicData>
          </a:graphic>
        </p:graphicFrame>
        <p:grpSp>
          <p:nvGrpSpPr>
            <p:cNvPr id="13413" name="Group 445"/>
            <p:cNvGrpSpPr>
              <a:grpSpLocks/>
            </p:cNvGrpSpPr>
            <p:nvPr/>
          </p:nvGrpSpPr>
          <p:grpSpPr bwMode="auto">
            <a:xfrm>
              <a:off x="4337" y="367"/>
              <a:ext cx="447" cy="366"/>
              <a:chOff x="4189" y="817"/>
              <a:chExt cx="521" cy="366"/>
            </a:xfrm>
          </p:grpSpPr>
          <p:sp>
            <p:nvSpPr>
              <p:cNvPr id="13414" name="Rectangle 446"/>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415" name="Text Box 447"/>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3330" name="Group 448"/>
          <p:cNvGrpSpPr>
            <a:grpSpLocks/>
          </p:cNvGrpSpPr>
          <p:nvPr/>
        </p:nvGrpSpPr>
        <p:grpSpPr bwMode="auto">
          <a:xfrm>
            <a:off x="7827963" y="3079750"/>
            <a:ext cx="709612" cy="703263"/>
            <a:chOff x="4337" y="290"/>
            <a:chExt cx="447" cy="443"/>
          </a:xfrm>
        </p:grpSpPr>
        <p:graphicFrame>
          <p:nvGraphicFramePr>
            <p:cNvPr id="13318" name="Object 449"/>
            <p:cNvGraphicFramePr>
              <a:graphicFrameLocks noChangeAspect="1"/>
            </p:cNvGraphicFramePr>
            <p:nvPr/>
          </p:nvGraphicFramePr>
          <p:xfrm>
            <a:off x="4338" y="290"/>
            <a:ext cx="392" cy="315"/>
          </p:xfrm>
          <a:graphic>
            <a:graphicData uri="http://schemas.openxmlformats.org/presentationml/2006/ole">
              <p:oleObj spid="_x0000_s13318" name="Clip" r:id="rId4" imgW="1305000" imgH="1085760" progId="">
                <p:embed/>
              </p:oleObj>
            </a:graphicData>
          </a:graphic>
        </p:graphicFrame>
        <p:grpSp>
          <p:nvGrpSpPr>
            <p:cNvPr id="13410" name="Group 450"/>
            <p:cNvGrpSpPr>
              <a:grpSpLocks/>
            </p:cNvGrpSpPr>
            <p:nvPr/>
          </p:nvGrpSpPr>
          <p:grpSpPr bwMode="auto">
            <a:xfrm>
              <a:off x="4337" y="367"/>
              <a:ext cx="447" cy="366"/>
              <a:chOff x="4189" y="817"/>
              <a:chExt cx="521" cy="366"/>
            </a:xfrm>
          </p:grpSpPr>
          <p:sp>
            <p:nvSpPr>
              <p:cNvPr id="13411" name="Rectangle 451"/>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412" name="Text Box 452"/>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3331" name="Group 453"/>
          <p:cNvGrpSpPr>
            <a:grpSpLocks/>
          </p:cNvGrpSpPr>
          <p:nvPr/>
        </p:nvGrpSpPr>
        <p:grpSpPr bwMode="auto">
          <a:xfrm>
            <a:off x="7599363" y="4127500"/>
            <a:ext cx="709612" cy="703263"/>
            <a:chOff x="4337" y="290"/>
            <a:chExt cx="447" cy="443"/>
          </a:xfrm>
        </p:grpSpPr>
        <p:graphicFrame>
          <p:nvGraphicFramePr>
            <p:cNvPr id="13317" name="Object 454"/>
            <p:cNvGraphicFramePr>
              <a:graphicFrameLocks noChangeAspect="1"/>
            </p:cNvGraphicFramePr>
            <p:nvPr/>
          </p:nvGraphicFramePr>
          <p:xfrm>
            <a:off x="4338" y="290"/>
            <a:ext cx="392" cy="315"/>
          </p:xfrm>
          <a:graphic>
            <a:graphicData uri="http://schemas.openxmlformats.org/presentationml/2006/ole">
              <p:oleObj spid="_x0000_s13317" name="Clip" r:id="rId5" imgW="1305000" imgH="1085760" progId="">
                <p:embed/>
              </p:oleObj>
            </a:graphicData>
          </a:graphic>
        </p:graphicFrame>
        <p:grpSp>
          <p:nvGrpSpPr>
            <p:cNvPr id="13407" name="Group 455"/>
            <p:cNvGrpSpPr>
              <a:grpSpLocks/>
            </p:cNvGrpSpPr>
            <p:nvPr/>
          </p:nvGrpSpPr>
          <p:grpSpPr bwMode="auto">
            <a:xfrm>
              <a:off x="4337" y="367"/>
              <a:ext cx="447" cy="366"/>
              <a:chOff x="4189" y="817"/>
              <a:chExt cx="521" cy="366"/>
            </a:xfrm>
          </p:grpSpPr>
          <p:sp>
            <p:nvSpPr>
              <p:cNvPr id="13408" name="Rectangle 456"/>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409" name="Text Box 457"/>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3332" name="Group 458"/>
          <p:cNvGrpSpPr>
            <a:grpSpLocks/>
          </p:cNvGrpSpPr>
          <p:nvPr/>
        </p:nvGrpSpPr>
        <p:grpSpPr bwMode="auto">
          <a:xfrm>
            <a:off x="4873625" y="3889375"/>
            <a:ext cx="822325" cy="1501775"/>
            <a:chOff x="3484" y="2522"/>
            <a:chExt cx="518" cy="946"/>
          </a:xfrm>
        </p:grpSpPr>
        <p:grpSp>
          <p:nvGrpSpPr>
            <p:cNvPr id="13382" name="Group 459"/>
            <p:cNvGrpSpPr>
              <a:grpSpLocks/>
            </p:cNvGrpSpPr>
            <p:nvPr/>
          </p:nvGrpSpPr>
          <p:grpSpPr bwMode="auto">
            <a:xfrm>
              <a:off x="3631" y="2522"/>
              <a:ext cx="224" cy="588"/>
              <a:chOff x="4180" y="783"/>
              <a:chExt cx="150" cy="307"/>
            </a:xfrm>
          </p:grpSpPr>
          <p:sp>
            <p:nvSpPr>
              <p:cNvPr id="13399" name="AutoShape 46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400" name="Rectangle 46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401" name="Rectangle 46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402" name="AutoShape 46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403" name="Line 46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404" name="Line 46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405" name="Rectangle 46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406" name="Rectangle 46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383" name="Group 468"/>
            <p:cNvGrpSpPr>
              <a:grpSpLocks/>
            </p:cNvGrpSpPr>
            <p:nvPr/>
          </p:nvGrpSpPr>
          <p:grpSpPr bwMode="auto">
            <a:xfrm>
              <a:off x="3484" y="2807"/>
              <a:ext cx="518" cy="661"/>
              <a:chOff x="4288" y="2627"/>
              <a:chExt cx="518" cy="661"/>
            </a:xfrm>
          </p:grpSpPr>
          <p:sp>
            <p:nvSpPr>
              <p:cNvPr id="13384" name="Rectangle 46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385" name="Text Box 470"/>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3386" name="Rectangle 47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3387" name="Line 47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3388" name="Line 47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3389" name="Line 47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3390" name="Line 47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3391" name="Line 47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3392" name="Line 47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3393" name="Line 47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3394" name="Rectangle 47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95" name="Rectangle 48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96" name="Rectangle 48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97" name="Rectangle 48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98" name="Rectangle 48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grpSp>
        <p:nvGrpSpPr>
          <p:cNvPr id="13333" name="Group 484"/>
          <p:cNvGrpSpPr>
            <a:grpSpLocks/>
          </p:cNvGrpSpPr>
          <p:nvPr/>
        </p:nvGrpSpPr>
        <p:grpSpPr bwMode="auto">
          <a:xfrm>
            <a:off x="5827713" y="4994275"/>
            <a:ext cx="709612" cy="703263"/>
            <a:chOff x="4337" y="290"/>
            <a:chExt cx="447" cy="443"/>
          </a:xfrm>
        </p:grpSpPr>
        <p:graphicFrame>
          <p:nvGraphicFramePr>
            <p:cNvPr id="13316" name="Object 485"/>
            <p:cNvGraphicFramePr>
              <a:graphicFrameLocks noChangeAspect="1"/>
            </p:cNvGraphicFramePr>
            <p:nvPr/>
          </p:nvGraphicFramePr>
          <p:xfrm>
            <a:off x="4338" y="290"/>
            <a:ext cx="392" cy="315"/>
          </p:xfrm>
          <a:graphic>
            <a:graphicData uri="http://schemas.openxmlformats.org/presentationml/2006/ole">
              <p:oleObj spid="_x0000_s13316" name="Clip" r:id="rId6" imgW="1305000" imgH="1085760" progId="">
                <p:embed/>
              </p:oleObj>
            </a:graphicData>
          </a:graphic>
        </p:graphicFrame>
        <p:grpSp>
          <p:nvGrpSpPr>
            <p:cNvPr id="13379" name="Group 486"/>
            <p:cNvGrpSpPr>
              <a:grpSpLocks/>
            </p:cNvGrpSpPr>
            <p:nvPr/>
          </p:nvGrpSpPr>
          <p:grpSpPr bwMode="auto">
            <a:xfrm>
              <a:off x="4337" y="367"/>
              <a:ext cx="447" cy="366"/>
              <a:chOff x="4189" y="817"/>
              <a:chExt cx="521" cy="366"/>
            </a:xfrm>
          </p:grpSpPr>
          <p:sp>
            <p:nvSpPr>
              <p:cNvPr id="13380" name="Rectangle 48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381" name="Text Box 488"/>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3334" name="Group 489"/>
          <p:cNvGrpSpPr>
            <a:grpSpLocks/>
          </p:cNvGrpSpPr>
          <p:nvPr/>
        </p:nvGrpSpPr>
        <p:grpSpPr bwMode="auto">
          <a:xfrm>
            <a:off x="4989513" y="5499100"/>
            <a:ext cx="709612" cy="703263"/>
            <a:chOff x="4337" y="290"/>
            <a:chExt cx="447" cy="443"/>
          </a:xfrm>
        </p:grpSpPr>
        <p:graphicFrame>
          <p:nvGraphicFramePr>
            <p:cNvPr id="13315" name="Object 490"/>
            <p:cNvGraphicFramePr>
              <a:graphicFrameLocks noChangeAspect="1"/>
            </p:cNvGraphicFramePr>
            <p:nvPr/>
          </p:nvGraphicFramePr>
          <p:xfrm>
            <a:off x="4338" y="290"/>
            <a:ext cx="392" cy="315"/>
          </p:xfrm>
          <a:graphic>
            <a:graphicData uri="http://schemas.openxmlformats.org/presentationml/2006/ole">
              <p:oleObj spid="_x0000_s13315" name="Clip" r:id="rId7" imgW="1305000" imgH="1085760" progId="">
                <p:embed/>
              </p:oleObj>
            </a:graphicData>
          </a:graphic>
        </p:graphicFrame>
        <p:grpSp>
          <p:nvGrpSpPr>
            <p:cNvPr id="13376" name="Group 491"/>
            <p:cNvGrpSpPr>
              <a:grpSpLocks/>
            </p:cNvGrpSpPr>
            <p:nvPr/>
          </p:nvGrpSpPr>
          <p:grpSpPr bwMode="auto">
            <a:xfrm>
              <a:off x="4337" y="367"/>
              <a:ext cx="447" cy="366"/>
              <a:chOff x="4189" y="817"/>
              <a:chExt cx="521" cy="366"/>
            </a:xfrm>
          </p:grpSpPr>
          <p:sp>
            <p:nvSpPr>
              <p:cNvPr id="13377" name="Rectangle 49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378" name="Text Box 493"/>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3335" name="Group 494"/>
          <p:cNvGrpSpPr>
            <a:grpSpLocks/>
          </p:cNvGrpSpPr>
          <p:nvPr/>
        </p:nvGrpSpPr>
        <p:grpSpPr bwMode="auto">
          <a:xfrm>
            <a:off x="4873625" y="1631950"/>
            <a:ext cx="822325" cy="1501775"/>
            <a:chOff x="3484" y="2522"/>
            <a:chExt cx="518" cy="946"/>
          </a:xfrm>
        </p:grpSpPr>
        <p:grpSp>
          <p:nvGrpSpPr>
            <p:cNvPr id="13351" name="Group 495"/>
            <p:cNvGrpSpPr>
              <a:grpSpLocks/>
            </p:cNvGrpSpPr>
            <p:nvPr/>
          </p:nvGrpSpPr>
          <p:grpSpPr bwMode="auto">
            <a:xfrm>
              <a:off x="3631" y="2522"/>
              <a:ext cx="224" cy="588"/>
              <a:chOff x="4180" y="783"/>
              <a:chExt cx="150" cy="307"/>
            </a:xfrm>
          </p:grpSpPr>
          <p:sp>
            <p:nvSpPr>
              <p:cNvPr id="13368" name="AutoShape 49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3369" name="Rectangle 49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3370" name="Rectangle 49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3371" name="AutoShape 49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3372" name="Line 50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3373" name="Line 50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3374" name="Rectangle 50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3375" name="Rectangle 50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352" name="Group 504"/>
            <p:cNvGrpSpPr>
              <a:grpSpLocks/>
            </p:cNvGrpSpPr>
            <p:nvPr/>
          </p:nvGrpSpPr>
          <p:grpSpPr bwMode="auto">
            <a:xfrm>
              <a:off x="3484" y="2807"/>
              <a:ext cx="518" cy="661"/>
              <a:chOff x="4288" y="2627"/>
              <a:chExt cx="518" cy="661"/>
            </a:xfrm>
          </p:grpSpPr>
          <p:sp>
            <p:nvSpPr>
              <p:cNvPr id="13353" name="Rectangle 505"/>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354" name="Text Box 506"/>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3355" name="Rectangle 507"/>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3356" name="Line 508"/>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3357" name="Line 509"/>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3358" name="Line 510"/>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3359" name="Line 511"/>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3360" name="Line 512"/>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3361" name="Line 513"/>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3362" name="Line 514"/>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3363" name="Rectangle 515"/>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64" name="Rectangle 516"/>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65" name="Rectangle 517"/>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66" name="Rectangle 518"/>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3367" name="Rectangle 519"/>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grpSp>
        <p:nvGrpSpPr>
          <p:cNvPr id="13336" name="Group 520"/>
          <p:cNvGrpSpPr>
            <a:grpSpLocks/>
          </p:cNvGrpSpPr>
          <p:nvPr/>
        </p:nvGrpSpPr>
        <p:grpSpPr bwMode="auto">
          <a:xfrm>
            <a:off x="5618163" y="1374775"/>
            <a:ext cx="709612" cy="703263"/>
            <a:chOff x="4337" y="290"/>
            <a:chExt cx="447" cy="443"/>
          </a:xfrm>
        </p:grpSpPr>
        <p:graphicFrame>
          <p:nvGraphicFramePr>
            <p:cNvPr id="13314" name="Object 521"/>
            <p:cNvGraphicFramePr>
              <a:graphicFrameLocks noChangeAspect="1"/>
            </p:cNvGraphicFramePr>
            <p:nvPr/>
          </p:nvGraphicFramePr>
          <p:xfrm>
            <a:off x="4338" y="290"/>
            <a:ext cx="392" cy="315"/>
          </p:xfrm>
          <a:graphic>
            <a:graphicData uri="http://schemas.openxmlformats.org/presentationml/2006/ole">
              <p:oleObj spid="_x0000_s13314" name="Clip" r:id="rId8" imgW="1305000" imgH="1085760" progId="">
                <p:embed/>
              </p:oleObj>
            </a:graphicData>
          </a:graphic>
        </p:graphicFrame>
        <p:grpSp>
          <p:nvGrpSpPr>
            <p:cNvPr id="13348" name="Group 522"/>
            <p:cNvGrpSpPr>
              <a:grpSpLocks/>
            </p:cNvGrpSpPr>
            <p:nvPr/>
          </p:nvGrpSpPr>
          <p:grpSpPr bwMode="auto">
            <a:xfrm>
              <a:off x="4337" y="367"/>
              <a:ext cx="447" cy="366"/>
              <a:chOff x="4189" y="817"/>
              <a:chExt cx="521" cy="366"/>
            </a:xfrm>
          </p:grpSpPr>
          <p:sp>
            <p:nvSpPr>
              <p:cNvPr id="13349" name="Rectangle 52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3350" name="Text Box 524"/>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sp>
        <p:nvSpPr>
          <p:cNvPr id="13337" name="Line 525"/>
          <p:cNvSpPr>
            <a:spLocks noChangeShapeType="1"/>
          </p:cNvSpPr>
          <p:nvPr/>
        </p:nvSpPr>
        <p:spPr bwMode="auto">
          <a:xfrm flipV="1">
            <a:off x="5724525" y="3676650"/>
            <a:ext cx="1123950" cy="1085850"/>
          </a:xfrm>
          <a:prstGeom prst="line">
            <a:avLst/>
          </a:prstGeom>
          <a:noFill/>
          <a:ln w="28575">
            <a:solidFill>
              <a:srgbClr val="FF0000"/>
            </a:solidFill>
            <a:round/>
            <a:headEnd type="triangle" w="med" len="med"/>
            <a:tailEnd type="triangle" w="med" len="med"/>
          </a:ln>
        </p:spPr>
        <p:txBody>
          <a:bodyPr wrap="none" anchor="ctr"/>
          <a:lstStyle/>
          <a:p>
            <a:endParaRPr lang="en-US"/>
          </a:p>
        </p:txBody>
      </p:sp>
      <p:sp>
        <p:nvSpPr>
          <p:cNvPr id="13338" name="Line 526"/>
          <p:cNvSpPr>
            <a:spLocks noChangeShapeType="1"/>
          </p:cNvSpPr>
          <p:nvPr/>
        </p:nvSpPr>
        <p:spPr bwMode="auto">
          <a:xfrm flipH="1" flipV="1">
            <a:off x="4981575" y="3152775"/>
            <a:ext cx="0" cy="1247775"/>
          </a:xfrm>
          <a:prstGeom prst="line">
            <a:avLst/>
          </a:prstGeom>
          <a:noFill/>
          <a:ln w="28575">
            <a:solidFill>
              <a:srgbClr val="FF0000"/>
            </a:solidFill>
            <a:round/>
            <a:headEnd type="triangle" w="med" len="med"/>
            <a:tailEnd type="triangle" w="med" len="med"/>
          </a:ln>
        </p:spPr>
        <p:txBody>
          <a:bodyPr wrap="none" anchor="ctr"/>
          <a:lstStyle/>
          <a:p>
            <a:endParaRPr lang="en-US"/>
          </a:p>
        </p:txBody>
      </p:sp>
      <p:grpSp>
        <p:nvGrpSpPr>
          <p:cNvPr id="13339" name="Group 527"/>
          <p:cNvGrpSpPr>
            <a:grpSpLocks/>
          </p:cNvGrpSpPr>
          <p:nvPr/>
        </p:nvGrpSpPr>
        <p:grpSpPr bwMode="auto">
          <a:xfrm>
            <a:off x="5821363" y="3970338"/>
            <a:ext cx="1031875" cy="457200"/>
            <a:chOff x="3745" y="2537"/>
            <a:chExt cx="650" cy="288"/>
          </a:xfrm>
        </p:grpSpPr>
        <p:sp>
          <p:nvSpPr>
            <p:cNvPr id="13346" name="Rectangle 528"/>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en-US"/>
            </a:p>
          </p:txBody>
        </p:sp>
        <p:sp>
          <p:nvSpPr>
            <p:cNvPr id="13347" name="Text Box 529"/>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13340" name="Group 530"/>
          <p:cNvGrpSpPr>
            <a:grpSpLocks/>
          </p:cNvGrpSpPr>
          <p:nvPr/>
        </p:nvGrpSpPr>
        <p:grpSpPr bwMode="auto">
          <a:xfrm>
            <a:off x="5783263" y="2713038"/>
            <a:ext cx="1031875" cy="457200"/>
            <a:chOff x="3745" y="2537"/>
            <a:chExt cx="650" cy="288"/>
          </a:xfrm>
        </p:grpSpPr>
        <p:sp>
          <p:nvSpPr>
            <p:cNvPr id="13344" name="Rectangle 531"/>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en-US"/>
            </a:p>
          </p:txBody>
        </p:sp>
        <p:sp>
          <p:nvSpPr>
            <p:cNvPr id="13345" name="Text Box 532"/>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13341" name="Group 533"/>
          <p:cNvGrpSpPr>
            <a:grpSpLocks/>
          </p:cNvGrpSpPr>
          <p:nvPr/>
        </p:nvGrpSpPr>
        <p:grpSpPr bwMode="auto">
          <a:xfrm>
            <a:off x="4459288" y="3427413"/>
            <a:ext cx="1031875" cy="457200"/>
            <a:chOff x="3745" y="2537"/>
            <a:chExt cx="650" cy="288"/>
          </a:xfrm>
        </p:grpSpPr>
        <p:sp>
          <p:nvSpPr>
            <p:cNvPr id="13342" name="Rectangle 534"/>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en-US"/>
            </a:p>
          </p:txBody>
        </p:sp>
        <p:sp>
          <p:nvSpPr>
            <p:cNvPr id="13343" name="Text Box 535"/>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4345" name="Slide Number Placeholder 6"/>
          <p:cNvSpPr>
            <a:spLocks noGrp="1"/>
          </p:cNvSpPr>
          <p:nvPr>
            <p:ph type="sldNum" sz="quarter" idx="12"/>
          </p:nvPr>
        </p:nvSpPr>
        <p:spPr>
          <a:noFill/>
        </p:spPr>
        <p:txBody>
          <a:bodyPr/>
          <a:lstStyle/>
          <a:p>
            <a:fld id="{4691F841-DABD-425A-B05A-12DFB79226DC}" type="slidenum">
              <a:rPr lang="en-US"/>
              <a:pPr/>
              <a:t>52</a:t>
            </a:fld>
            <a:endParaRPr lang="en-US"/>
          </a:p>
        </p:txBody>
      </p:sp>
      <p:sp>
        <p:nvSpPr>
          <p:cNvPr id="14346" name="Rectangle 2"/>
          <p:cNvSpPr>
            <a:spLocks noGrp="1" noChangeArrowheads="1"/>
          </p:cNvSpPr>
          <p:nvPr>
            <p:ph type="title"/>
          </p:nvPr>
        </p:nvSpPr>
        <p:spPr>
          <a:xfrm>
            <a:off x="409575" y="228600"/>
            <a:ext cx="7772400" cy="1143000"/>
          </a:xfrm>
        </p:spPr>
        <p:txBody>
          <a:bodyPr/>
          <a:lstStyle/>
          <a:p>
            <a:r>
              <a:rPr lang="en-US" sz="3600" smtClean="0"/>
              <a:t>Electronic Mail: mail servers</a:t>
            </a:r>
            <a:endParaRPr lang="en-US" smtClean="0"/>
          </a:p>
        </p:txBody>
      </p:sp>
      <p:sp>
        <p:nvSpPr>
          <p:cNvPr id="14347" name="Rectangle 3"/>
          <p:cNvSpPr>
            <a:spLocks noGrp="1" noChangeArrowheads="1"/>
          </p:cNvSpPr>
          <p:nvPr>
            <p:ph type="body" sz="half" idx="1"/>
          </p:nvPr>
        </p:nvSpPr>
        <p:spPr>
          <a:xfrm>
            <a:off x="533400" y="1600200"/>
            <a:ext cx="3933825" cy="4648200"/>
          </a:xfrm>
        </p:spPr>
        <p:txBody>
          <a:bodyPr/>
          <a:lstStyle/>
          <a:p>
            <a:pPr>
              <a:buFont typeface="ZapfDingbats" pitchFamily="82" charset="2"/>
              <a:buNone/>
            </a:pPr>
            <a:r>
              <a:rPr lang="en-US" sz="2400" smtClean="0">
                <a:solidFill>
                  <a:srgbClr val="FF0000"/>
                </a:solidFill>
              </a:rPr>
              <a:t>Mail Servers</a:t>
            </a:r>
            <a:r>
              <a:rPr lang="en-US" sz="2400" smtClean="0"/>
              <a:t> </a:t>
            </a:r>
          </a:p>
          <a:p>
            <a:r>
              <a:rPr lang="en-US" sz="2000" smtClean="0">
                <a:solidFill>
                  <a:srgbClr val="FF0000"/>
                </a:solidFill>
              </a:rPr>
              <a:t>mailbox</a:t>
            </a:r>
            <a:r>
              <a:rPr lang="en-US" sz="2000" smtClean="0"/>
              <a:t> contains incoming messages for user</a:t>
            </a:r>
          </a:p>
          <a:p>
            <a:r>
              <a:rPr lang="en-US" sz="2000" smtClean="0">
                <a:solidFill>
                  <a:srgbClr val="FF0000"/>
                </a:solidFill>
              </a:rPr>
              <a:t>message</a:t>
            </a:r>
            <a:r>
              <a:rPr lang="en-US" sz="2000" smtClean="0"/>
              <a:t> </a:t>
            </a:r>
            <a:r>
              <a:rPr lang="en-US" sz="2000" smtClean="0">
                <a:solidFill>
                  <a:srgbClr val="FF0000"/>
                </a:solidFill>
              </a:rPr>
              <a:t>queue</a:t>
            </a:r>
            <a:r>
              <a:rPr lang="en-US" sz="2000" smtClean="0"/>
              <a:t> of outgoing (to be sent) mail messages</a:t>
            </a:r>
          </a:p>
          <a:p>
            <a:r>
              <a:rPr lang="en-US" sz="2000" smtClean="0">
                <a:solidFill>
                  <a:srgbClr val="FF0000"/>
                </a:solidFill>
              </a:rPr>
              <a:t>SMTP protocol</a:t>
            </a:r>
            <a:r>
              <a:rPr lang="en-US" sz="2000" smtClean="0"/>
              <a:t> between mail servers to send email messages</a:t>
            </a:r>
          </a:p>
          <a:p>
            <a:pPr lvl="1"/>
            <a:r>
              <a:rPr lang="en-US" sz="2000" smtClean="0"/>
              <a:t>client: sending mail server</a:t>
            </a:r>
          </a:p>
          <a:p>
            <a:pPr lvl="1"/>
            <a:r>
              <a:rPr lang="en-US" sz="2000" smtClean="0"/>
              <a:t>“server”: receiving mail server</a:t>
            </a:r>
          </a:p>
        </p:txBody>
      </p:sp>
      <p:sp>
        <p:nvSpPr>
          <p:cNvPr id="14348" name="Line 9"/>
          <p:cNvSpPr>
            <a:spLocks noChangeShapeType="1"/>
          </p:cNvSpPr>
          <p:nvPr/>
        </p:nvSpPr>
        <p:spPr bwMode="auto">
          <a:xfrm>
            <a:off x="6038850" y="2628900"/>
            <a:ext cx="1123950" cy="790575"/>
          </a:xfrm>
          <a:prstGeom prst="line">
            <a:avLst/>
          </a:prstGeom>
          <a:noFill/>
          <a:ln w="28575">
            <a:solidFill>
              <a:srgbClr val="FF0000"/>
            </a:solidFill>
            <a:round/>
            <a:headEnd type="triangle" w="med" len="med"/>
            <a:tailEnd type="triangle" w="med" len="med"/>
          </a:ln>
        </p:spPr>
        <p:txBody>
          <a:bodyPr wrap="none" anchor="ctr"/>
          <a:lstStyle/>
          <a:p>
            <a:endParaRPr lang="en-US"/>
          </a:p>
        </p:txBody>
      </p:sp>
      <p:grpSp>
        <p:nvGrpSpPr>
          <p:cNvPr id="14349" name="Group 10"/>
          <p:cNvGrpSpPr>
            <a:grpSpLocks/>
          </p:cNvGrpSpPr>
          <p:nvPr/>
        </p:nvGrpSpPr>
        <p:grpSpPr bwMode="auto">
          <a:xfrm>
            <a:off x="7431088" y="2555875"/>
            <a:ext cx="355600" cy="933450"/>
            <a:chOff x="4180" y="783"/>
            <a:chExt cx="150" cy="307"/>
          </a:xfrm>
        </p:grpSpPr>
        <p:sp>
          <p:nvSpPr>
            <p:cNvPr id="14453"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4454" name="Rectangle 1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4455"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4456"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457" name="Line 1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458" name="Line 1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459"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460" name="Rectangle 1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4350" name="Group 19"/>
          <p:cNvGrpSpPr>
            <a:grpSpLocks/>
          </p:cNvGrpSpPr>
          <p:nvPr/>
        </p:nvGrpSpPr>
        <p:grpSpPr bwMode="auto">
          <a:xfrm>
            <a:off x="7188200" y="3008313"/>
            <a:ext cx="822325" cy="1049337"/>
            <a:chOff x="4288" y="2627"/>
            <a:chExt cx="518" cy="661"/>
          </a:xfrm>
        </p:grpSpPr>
        <p:sp>
          <p:nvSpPr>
            <p:cNvPr id="14438" name="Rectangle 2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439" name="Text Box 21"/>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4440"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4441"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4442"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4443"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4444"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4445"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4446"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4447"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4448"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49"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50"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51"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52"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nvGrpSpPr>
          <p:cNvPr id="14351" name="Group 35"/>
          <p:cNvGrpSpPr>
            <a:grpSpLocks/>
          </p:cNvGrpSpPr>
          <p:nvPr/>
        </p:nvGrpSpPr>
        <p:grpSpPr bwMode="auto">
          <a:xfrm>
            <a:off x="7913688" y="2146300"/>
            <a:ext cx="709612" cy="703263"/>
            <a:chOff x="4337" y="290"/>
            <a:chExt cx="447" cy="443"/>
          </a:xfrm>
        </p:grpSpPr>
        <p:graphicFrame>
          <p:nvGraphicFramePr>
            <p:cNvPr id="14343" name="Object 36"/>
            <p:cNvGraphicFramePr>
              <a:graphicFrameLocks noChangeAspect="1"/>
            </p:cNvGraphicFramePr>
            <p:nvPr/>
          </p:nvGraphicFramePr>
          <p:xfrm>
            <a:off x="4338" y="290"/>
            <a:ext cx="392" cy="315"/>
          </p:xfrm>
          <a:graphic>
            <a:graphicData uri="http://schemas.openxmlformats.org/presentationml/2006/ole">
              <p:oleObj spid="_x0000_s14343" name="Clip" r:id="rId3" imgW="1305000" imgH="1085760" progId="">
                <p:embed/>
              </p:oleObj>
            </a:graphicData>
          </a:graphic>
        </p:graphicFrame>
        <p:grpSp>
          <p:nvGrpSpPr>
            <p:cNvPr id="14435" name="Group 37"/>
            <p:cNvGrpSpPr>
              <a:grpSpLocks/>
            </p:cNvGrpSpPr>
            <p:nvPr/>
          </p:nvGrpSpPr>
          <p:grpSpPr bwMode="auto">
            <a:xfrm>
              <a:off x="4337" y="367"/>
              <a:ext cx="447" cy="366"/>
              <a:chOff x="4189" y="817"/>
              <a:chExt cx="521" cy="366"/>
            </a:xfrm>
          </p:grpSpPr>
          <p:sp>
            <p:nvSpPr>
              <p:cNvPr id="14436" name="Rectangle 3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437" name="Text Box 39"/>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4352" name="Group 40"/>
          <p:cNvGrpSpPr>
            <a:grpSpLocks/>
          </p:cNvGrpSpPr>
          <p:nvPr/>
        </p:nvGrpSpPr>
        <p:grpSpPr bwMode="auto">
          <a:xfrm>
            <a:off x="8142288" y="3155950"/>
            <a:ext cx="709612" cy="703263"/>
            <a:chOff x="4337" y="290"/>
            <a:chExt cx="447" cy="443"/>
          </a:xfrm>
        </p:grpSpPr>
        <p:graphicFrame>
          <p:nvGraphicFramePr>
            <p:cNvPr id="14342" name="Object 41"/>
            <p:cNvGraphicFramePr>
              <a:graphicFrameLocks noChangeAspect="1"/>
            </p:cNvGraphicFramePr>
            <p:nvPr/>
          </p:nvGraphicFramePr>
          <p:xfrm>
            <a:off x="4338" y="290"/>
            <a:ext cx="392" cy="315"/>
          </p:xfrm>
          <a:graphic>
            <a:graphicData uri="http://schemas.openxmlformats.org/presentationml/2006/ole">
              <p:oleObj spid="_x0000_s14342" name="Clip" r:id="rId4" imgW="1305000" imgH="1085760" progId="">
                <p:embed/>
              </p:oleObj>
            </a:graphicData>
          </a:graphic>
        </p:graphicFrame>
        <p:grpSp>
          <p:nvGrpSpPr>
            <p:cNvPr id="14432" name="Group 42"/>
            <p:cNvGrpSpPr>
              <a:grpSpLocks/>
            </p:cNvGrpSpPr>
            <p:nvPr/>
          </p:nvGrpSpPr>
          <p:grpSpPr bwMode="auto">
            <a:xfrm>
              <a:off x="4337" y="367"/>
              <a:ext cx="447" cy="366"/>
              <a:chOff x="4189" y="817"/>
              <a:chExt cx="521" cy="366"/>
            </a:xfrm>
          </p:grpSpPr>
          <p:sp>
            <p:nvSpPr>
              <p:cNvPr id="14433" name="Rectangle 4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434" name="Text Box 44"/>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4353" name="Group 45"/>
          <p:cNvGrpSpPr>
            <a:grpSpLocks/>
          </p:cNvGrpSpPr>
          <p:nvPr/>
        </p:nvGrpSpPr>
        <p:grpSpPr bwMode="auto">
          <a:xfrm>
            <a:off x="7913688" y="4203700"/>
            <a:ext cx="709612" cy="703263"/>
            <a:chOff x="4337" y="290"/>
            <a:chExt cx="447" cy="443"/>
          </a:xfrm>
        </p:grpSpPr>
        <p:graphicFrame>
          <p:nvGraphicFramePr>
            <p:cNvPr id="14341" name="Object 46"/>
            <p:cNvGraphicFramePr>
              <a:graphicFrameLocks noChangeAspect="1"/>
            </p:cNvGraphicFramePr>
            <p:nvPr/>
          </p:nvGraphicFramePr>
          <p:xfrm>
            <a:off x="4338" y="290"/>
            <a:ext cx="392" cy="315"/>
          </p:xfrm>
          <a:graphic>
            <a:graphicData uri="http://schemas.openxmlformats.org/presentationml/2006/ole">
              <p:oleObj spid="_x0000_s14341" name="Clip" r:id="rId5" imgW="1305000" imgH="1085760" progId="">
                <p:embed/>
              </p:oleObj>
            </a:graphicData>
          </a:graphic>
        </p:graphicFrame>
        <p:grpSp>
          <p:nvGrpSpPr>
            <p:cNvPr id="14429" name="Group 47"/>
            <p:cNvGrpSpPr>
              <a:grpSpLocks/>
            </p:cNvGrpSpPr>
            <p:nvPr/>
          </p:nvGrpSpPr>
          <p:grpSpPr bwMode="auto">
            <a:xfrm>
              <a:off x="4337" y="367"/>
              <a:ext cx="447" cy="366"/>
              <a:chOff x="4189" y="817"/>
              <a:chExt cx="521" cy="366"/>
            </a:xfrm>
          </p:grpSpPr>
          <p:sp>
            <p:nvSpPr>
              <p:cNvPr id="14430" name="Rectangle 4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431" name="Text Box 49"/>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4354" name="Group 50"/>
          <p:cNvGrpSpPr>
            <a:grpSpLocks/>
          </p:cNvGrpSpPr>
          <p:nvPr/>
        </p:nvGrpSpPr>
        <p:grpSpPr bwMode="auto">
          <a:xfrm>
            <a:off x="5187950" y="3965575"/>
            <a:ext cx="822325" cy="1501775"/>
            <a:chOff x="3484" y="2522"/>
            <a:chExt cx="518" cy="946"/>
          </a:xfrm>
        </p:grpSpPr>
        <p:grpSp>
          <p:nvGrpSpPr>
            <p:cNvPr id="14404" name="Group 51"/>
            <p:cNvGrpSpPr>
              <a:grpSpLocks/>
            </p:cNvGrpSpPr>
            <p:nvPr/>
          </p:nvGrpSpPr>
          <p:grpSpPr bwMode="auto">
            <a:xfrm>
              <a:off x="3631" y="2522"/>
              <a:ext cx="224" cy="588"/>
              <a:chOff x="4180" y="783"/>
              <a:chExt cx="150" cy="307"/>
            </a:xfrm>
          </p:grpSpPr>
          <p:sp>
            <p:nvSpPr>
              <p:cNvPr id="14421" name="AutoShape 5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4422" name="Rectangle 5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4423" name="Rectangle 5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4424"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425" name="Line 5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426" name="Line 5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427" name="Rectangle 5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428" name="Rectangle 5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4405" name="Group 60"/>
            <p:cNvGrpSpPr>
              <a:grpSpLocks/>
            </p:cNvGrpSpPr>
            <p:nvPr/>
          </p:nvGrpSpPr>
          <p:grpSpPr bwMode="auto">
            <a:xfrm>
              <a:off x="3484" y="2807"/>
              <a:ext cx="518" cy="661"/>
              <a:chOff x="4288" y="2627"/>
              <a:chExt cx="518" cy="661"/>
            </a:xfrm>
          </p:grpSpPr>
          <p:sp>
            <p:nvSpPr>
              <p:cNvPr id="14406" name="Rectangle 6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407" name="Text Box 62"/>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4408"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4409"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4410"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4411"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4412"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4413"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4414"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4415"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4416"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17"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18"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19"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420"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grpSp>
        <p:nvGrpSpPr>
          <p:cNvPr id="14355" name="Group 76"/>
          <p:cNvGrpSpPr>
            <a:grpSpLocks/>
          </p:cNvGrpSpPr>
          <p:nvPr/>
        </p:nvGrpSpPr>
        <p:grpSpPr bwMode="auto">
          <a:xfrm>
            <a:off x="6142038" y="5070475"/>
            <a:ext cx="709612" cy="703263"/>
            <a:chOff x="4337" y="290"/>
            <a:chExt cx="447" cy="443"/>
          </a:xfrm>
        </p:grpSpPr>
        <p:graphicFrame>
          <p:nvGraphicFramePr>
            <p:cNvPr id="14340" name="Object 77"/>
            <p:cNvGraphicFramePr>
              <a:graphicFrameLocks noChangeAspect="1"/>
            </p:cNvGraphicFramePr>
            <p:nvPr/>
          </p:nvGraphicFramePr>
          <p:xfrm>
            <a:off x="4338" y="290"/>
            <a:ext cx="392" cy="315"/>
          </p:xfrm>
          <a:graphic>
            <a:graphicData uri="http://schemas.openxmlformats.org/presentationml/2006/ole">
              <p:oleObj spid="_x0000_s14340" name="Clip" r:id="rId6" imgW="1305000" imgH="1085760" progId="">
                <p:embed/>
              </p:oleObj>
            </a:graphicData>
          </a:graphic>
        </p:graphicFrame>
        <p:grpSp>
          <p:nvGrpSpPr>
            <p:cNvPr id="14401" name="Group 78"/>
            <p:cNvGrpSpPr>
              <a:grpSpLocks/>
            </p:cNvGrpSpPr>
            <p:nvPr/>
          </p:nvGrpSpPr>
          <p:grpSpPr bwMode="auto">
            <a:xfrm>
              <a:off x="4337" y="367"/>
              <a:ext cx="447" cy="366"/>
              <a:chOff x="4189" y="817"/>
              <a:chExt cx="521" cy="366"/>
            </a:xfrm>
          </p:grpSpPr>
          <p:sp>
            <p:nvSpPr>
              <p:cNvPr id="14402" name="Rectangle 79"/>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403" name="Text Box 80"/>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4356" name="Group 81"/>
          <p:cNvGrpSpPr>
            <a:grpSpLocks/>
          </p:cNvGrpSpPr>
          <p:nvPr/>
        </p:nvGrpSpPr>
        <p:grpSpPr bwMode="auto">
          <a:xfrm>
            <a:off x="5303838" y="5575300"/>
            <a:ext cx="709612" cy="703263"/>
            <a:chOff x="4337" y="290"/>
            <a:chExt cx="447" cy="443"/>
          </a:xfrm>
        </p:grpSpPr>
        <p:graphicFrame>
          <p:nvGraphicFramePr>
            <p:cNvPr id="14339" name="Object 82"/>
            <p:cNvGraphicFramePr>
              <a:graphicFrameLocks noChangeAspect="1"/>
            </p:cNvGraphicFramePr>
            <p:nvPr/>
          </p:nvGraphicFramePr>
          <p:xfrm>
            <a:off x="4338" y="290"/>
            <a:ext cx="392" cy="315"/>
          </p:xfrm>
          <a:graphic>
            <a:graphicData uri="http://schemas.openxmlformats.org/presentationml/2006/ole">
              <p:oleObj spid="_x0000_s14339" name="Clip" r:id="rId7" imgW="1305000" imgH="1085760" progId="">
                <p:embed/>
              </p:oleObj>
            </a:graphicData>
          </a:graphic>
        </p:graphicFrame>
        <p:grpSp>
          <p:nvGrpSpPr>
            <p:cNvPr id="14398" name="Group 83"/>
            <p:cNvGrpSpPr>
              <a:grpSpLocks/>
            </p:cNvGrpSpPr>
            <p:nvPr/>
          </p:nvGrpSpPr>
          <p:grpSpPr bwMode="auto">
            <a:xfrm>
              <a:off x="4337" y="367"/>
              <a:ext cx="447" cy="366"/>
              <a:chOff x="4189" y="817"/>
              <a:chExt cx="521" cy="366"/>
            </a:xfrm>
          </p:grpSpPr>
          <p:sp>
            <p:nvSpPr>
              <p:cNvPr id="14399" name="Rectangle 8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400" name="Text Box 85"/>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4357" name="Group 86"/>
          <p:cNvGrpSpPr>
            <a:grpSpLocks/>
          </p:cNvGrpSpPr>
          <p:nvPr/>
        </p:nvGrpSpPr>
        <p:grpSpPr bwMode="auto">
          <a:xfrm>
            <a:off x="5187950" y="1708150"/>
            <a:ext cx="822325" cy="1501775"/>
            <a:chOff x="3484" y="2522"/>
            <a:chExt cx="518" cy="946"/>
          </a:xfrm>
        </p:grpSpPr>
        <p:grpSp>
          <p:nvGrpSpPr>
            <p:cNvPr id="14373" name="Group 87"/>
            <p:cNvGrpSpPr>
              <a:grpSpLocks/>
            </p:cNvGrpSpPr>
            <p:nvPr/>
          </p:nvGrpSpPr>
          <p:grpSpPr bwMode="auto">
            <a:xfrm>
              <a:off x="3631" y="2522"/>
              <a:ext cx="224" cy="588"/>
              <a:chOff x="4180" y="783"/>
              <a:chExt cx="150" cy="307"/>
            </a:xfrm>
          </p:grpSpPr>
          <p:sp>
            <p:nvSpPr>
              <p:cNvPr id="14390" name="AutoShape 8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4391" name="Rectangle 8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4392" name="Rectangle 9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4393" name="AutoShape 9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4394" name="Line 9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4395" name="Line 9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4396" name="Rectangle 9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4397" name="Rectangle 9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4374" name="Group 96"/>
            <p:cNvGrpSpPr>
              <a:grpSpLocks/>
            </p:cNvGrpSpPr>
            <p:nvPr/>
          </p:nvGrpSpPr>
          <p:grpSpPr bwMode="auto">
            <a:xfrm>
              <a:off x="3484" y="2807"/>
              <a:ext cx="518" cy="661"/>
              <a:chOff x="4288" y="2627"/>
              <a:chExt cx="518" cy="661"/>
            </a:xfrm>
          </p:grpSpPr>
          <p:sp>
            <p:nvSpPr>
              <p:cNvPr id="14375" name="Rectangle 97"/>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376" name="Text Box 98"/>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4377"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4378"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4379"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4380"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4381"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4382"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4383"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4384"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4385"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86"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87"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88"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4389"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grpSp>
        <p:nvGrpSpPr>
          <p:cNvPr id="14358" name="Group 112"/>
          <p:cNvGrpSpPr>
            <a:grpSpLocks/>
          </p:cNvGrpSpPr>
          <p:nvPr/>
        </p:nvGrpSpPr>
        <p:grpSpPr bwMode="auto">
          <a:xfrm>
            <a:off x="5932488" y="1450975"/>
            <a:ext cx="709612" cy="703263"/>
            <a:chOff x="4337" y="290"/>
            <a:chExt cx="447" cy="443"/>
          </a:xfrm>
        </p:grpSpPr>
        <p:graphicFrame>
          <p:nvGraphicFramePr>
            <p:cNvPr id="14338" name="Object 113"/>
            <p:cNvGraphicFramePr>
              <a:graphicFrameLocks noChangeAspect="1"/>
            </p:cNvGraphicFramePr>
            <p:nvPr/>
          </p:nvGraphicFramePr>
          <p:xfrm>
            <a:off x="4338" y="290"/>
            <a:ext cx="392" cy="315"/>
          </p:xfrm>
          <a:graphic>
            <a:graphicData uri="http://schemas.openxmlformats.org/presentationml/2006/ole">
              <p:oleObj spid="_x0000_s14338" name="Clip" r:id="rId8" imgW="1305000" imgH="1085760" progId="">
                <p:embed/>
              </p:oleObj>
            </a:graphicData>
          </a:graphic>
        </p:graphicFrame>
        <p:grpSp>
          <p:nvGrpSpPr>
            <p:cNvPr id="14370" name="Group 114"/>
            <p:cNvGrpSpPr>
              <a:grpSpLocks/>
            </p:cNvGrpSpPr>
            <p:nvPr/>
          </p:nvGrpSpPr>
          <p:grpSpPr bwMode="auto">
            <a:xfrm>
              <a:off x="4337" y="367"/>
              <a:ext cx="447" cy="366"/>
              <a:chOff x="4189" y="817"/>
              <a:chExt cx="521" cy="366"/>
            </a:xfrm>
          </p:grpSpPr>
          <p:sp>
            <p:nvSpPr>
              <p:cNvPr id="14371" name="Rectangle 115"/>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4372" name="Text Box 116"/>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sp>
        <p:nvSpPr>
          <p:cNvPr id="14359" name="Line 117"/>
          <p:cNvSpPr>
            <a:spLocks noChangeShapeType="1"/>
          </p:cNvSpPr>
          <p:nvPr/>
        </p:nvSpPr>
        <p:spPr bwMode="auto">
          <a:xfrm flipV="1">
            <a:off x="6038850" y="3752850"/>
            <a:ext cx="1123950" cy="1085850"/>
          </a:xfrm>
          <a:prstGeom prst="line">
            <a:avLst/>
          </a:prstGeom>
          <a:noFill/>
          <a:ln w="28575">
            <a:solidFill>
              <a:srgbClr val="FF0000"/>
            </a:solidFill>
            <a:round/>
            <a:headEnd type="triangle" w="med" len="med"/>
            <a:tailEnd type="triangle" w="med" len="med"/>
          </a:ln>
        </p:spPr>
        <p:txBody>
          <a:bodyPr wrap="none" anchor="ctr"/>
          <a:lstStyle/>
          <a:p>
            <a:endParaRPr lang="en-US"/>
          </a:p>
        </p:txBody>
      </p:sp>
      <p:sp>
        <p:nvSpPr>
          <p:cNvPr id="14360" name="Line 118"/>
          <p:cNvSpPr>
            <a:spLocks noChangeShapeType="1"/>
          </p:cNvSpPr>
          <p:nvPr/>
        </p:nvSpPr>
        <p:spPr bwMode="auto">
          <a:xfrm flipH="1" flipV="1">
            <a:off x="5295900" y="3228975"/>
            <a:ext cx="0" cy="1247775"/>
          </a:xfrm>
          <a:prstGeom prst="line">
            <a:avLst/>
          </a:prstGeom>
          <a:noFill/>
          <a:ln w="28575">
            <a:solidFill>
              <a:srgbClr val="FF0000"/>
            </a:solidFill>
            <a:round/>
            <a:headEnd type="triangle" w="med" len="med"/>
            <a:tailEnd type="triangle" w="med" len="med"/>
          </a:ln>
        </p:spPr>
        <p:txBody>
          <a:bodyPr wrap="none" anchor="ctr"/>
          <a:lstStyle/>
          <a:p>
            <a:endParaRPr lang="en-US"/>
          </a:p>
        </p:txBody>
      </p:sp>
      <p:grpSp>
        <p:nvGrpSpPr>
          <p:cNvPr id="14361" name="Group 119"/>
          <p:cNvGrpSpPr>
            <a:grpSpLocks/>
          </p:cNvGrpSpPr>
          <p:nvPr/>
        </p:nvGrpSpPr>
        <p:grpSpPr bwMode="auto">
          <a:xfrm>
            <a:off x="6135688" y="4046538"/>
            <a:ext cx="1031875" cy="457200"/>
            <a:chOff x="3745" y="2537"/>
            <a:chExt cx="650" cy="288"/>
          </a:xfrm>
        </p:grpSpPr>
        <p:sp>
          <p:nvSpPr>
            <p:cNvPr id="14368"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en-US"/>
            </a:p>
          </p:txBody>
        </p:sp>
        <p:sp>
          <p:nvSpPr>
            <p:cNvPr id="14369" name="Text Box 121"/>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14362" name="Group 122"/>
          <p:cNvGrpSpPr>
            <a:grpSpLocks/>
          </p:cNvGrpSpPr>
          <p:nvPr/>
        </p:nvGrpSpPr>
        <p:grpSpPr bwMode="auto">
          <a:xfrm>
            <a:off x="6097588" y="2789238"/>
            <a:ext cx="1031875" cy="457200"/>
            <a:chOff x="3745" y="2537"/>
            <a:chExt cx="650" cy="288"/>
          </a:xfrm>
        </p:grpSpPr>
        <p:sp>
          <p:nvSpPr>
            <p:cNvPr id="14366"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en-US"/>
            </a:p>
          </p:txBody>
        </p:sp>
        <p:sp>
          <p:nvSpPr>
            <p:cNvPr id="14367" name="Text Box 124"/>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14363" name="Group 125"/>
          <p:cNvGrpSpPr>
            <a:grpSpLocks/>
          </p:cNvGrpSpPr>
          <p:nvPr/>
        </p:nvGrpSpPr>
        <p:grpSpPr bwMode="auto">
          <a:xfrm>
            <a:off x="4773613" y="3503613"/>
            <a:ext cx="1031875" cy="457200"/>
            <a:chOff x="3745" y="2537"/>
            <a:chExt cx="650" cy="288"/>
          </a:xfrm>
        </p:grpSpPr>
        <p:sp>
          <p:nvSpPr>
            <p:cNvPr id="14364"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en-US"/>
            </a:p>
          </p:txBody>
        </p:sp>
        <p:sp>
          <p:nvSpPr>
            <p:cNvPr id="14365" name="Text Box 127"/>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1683" name="Slide Number Placeholder 6"/>
          <p:cNvSpPr>
            <a:spLocks noGrp="1"/>
          </p:cNvSpPr>
          <p:nvPr>
            <p:ph type="sldNum" sz="quarter" idx="12"/>
          </p:nvPr>
        </p:nvSpPr>
        <p:spPr>
          <a:noFill/>
        </p:spPr>
        <p:txBody>
          <a:bodyPr/>
          <a:lstStyle/>
          <a:p>
            <a:fld id="{00EB8C5C-2B92-4F34-8665-E25ECB9A8E9B}" type="slidenum">
              <a:rPr lang="en-US"/>
              <a:pPr/>
              <a:t>53</a:t>
            </a:fld>
            <a:endParaRPr lang="en-US"/>
          </a:p>
        </p:txBody>
      </p:sp>
      <p:sp>
        <p:nvSpPr>
          <p:cNvPr id="71684" name="Rectangle 2"/>
          <p:cNvSpPr>
            <a:spLocks noGrp="1" noChangeArrowheads="1"/>
          </p:cNvSpPr>
          <p:nvPr>
            <p:ph type="title"/>
          </p:nvPr>
        </p:nvSpPr>
        <p:spPr/>
        <p:txBody>
          <a:bodyPr/>
          <a:lstStyle/>
          <a:p>
            <a:r>
              <a:rPr lang="en-US" sz="3600" smtClean="0"/>
              <a:t>Electronic Mail: SMTP </a:t>
            </a:r>
            <a:r>
              <a:rPr lang="en-US" sz="3200" smtClean="0"/>
              <a:t>[RFC 2821]</a:t>
            </a:r>
            <a:endParaRPr lang="en-US" smtClean="0"/>
          </a:p>
        </p:txBody>
      </p:sp>
      <p:sp>
        <p:nvSpPr>
          <p:cNvPr id="71685" name="Rectangle 3"/>
          <p:cNvSpPr>
            <a:spLocks noGrp="1" noChangeArrowheads="1"/>
          </p:cNvSpPr>
          <p:nvPr>
            <p:ph type="body" sz="half" idx="1"/>
          </p:nvPr>
        </p:nvSpPr>
        <p:spPr>
          <a:xfrm>
            <a:off x="533400" y="1600200"/>
            <a:ext cx="7324725" cy="4648200"/>
          </a:xfrm>
        </p:spPr>
        <p:txBody>
          <a:bodyPr/>
          <a:lstStyle/>
          <a:p>
            <a:r>
              <a:rPr lang="en-US" sz="2000" smtClean="0"/>
              <a:t>uses TCP to reliably transfer email message from client to server, port 25</a:t>
            </a:r>
          </a:p>
          <a:p>
            <a:r>
              <a:rPr lang="en-US" sz="2000" smtClean="0"/>
              <a:t>direct transfer: sending server to receiving server</a:t>
            </a:r>
          </a:p>
          <a:p>
            <a:r>
              <a:rPr lang="en-US" sz="2000" smtClean="0"/>
              <a:t>three phases of transfer</a:t>
            </a:r>
          </a:p>
          <a:p>
            <a:pPr lvl="1"/>
            <a:r>
              <a:rPr lang="en-US" sz="2000" smtClean="0"/>
              <a:t>handshaking (greeting)</a:t>
            </a:r>
          </a:p>
          <a:p>
            <a:pPr lvl="1"/>
            <a:r>
              <a:rPr lang="en-US" sz="2000" smtClean="0"/>
              <a:t>transfer of messages</a:t>
            </a:r>
          </a:p>
          <a:p>
            <a:pPr lvl="1"/>
            <a:r>
              <a:rPr lang="en-US" sz="2000" smtClean="0"/>
              <a:t>closure</a:t>
            </a:r>
          </a:p>
          <a:p>
            <a:r>
              <a:rPr lang="en-US" sz="2000" smtClean="0"/>
              <a:t>command/response interaction</a:t>
            </a:r>
            <a:endParaRPr lang="en-US" sz="2000" smtClean="0">
              <a:solidFill>
                <a:schemeClr val="accent2"/>
              </a:solidFill>
            </a:endParaRPr>
          </a:p>
          <a:p>
            <a:pPr lvl="1"/>
            <a:r>
              <a:rPr lang="en-US" sz="2000" smtClean="0">
                <a:solidFill>
                  <a:schemeClr val="accent2"/>
                </a:solidFill>
              </a:rPr>
              <a:t>commands:</a:t>
            </a:r>
            <a:r>
              <a:rPr lang="en-US" sz="2000" smtClean="0"/>
              <a:t> ASCII text</a:t>
            </a:r>
          </a:p>
          <a:p>
            <a:pPr lvl="1"/>
            <a:r>
              <a:rPr lang="en-US" sz="2000" smtClean="0">
                <a:solidFill>
                  <a:schemeClr val="accent2"/>
                </a:solidFill>
              </a:rPr>
              <a:t>response:</a:t>
            </a:r>
            <a:r>
              <a:rPr lang="en-US" sz="2000" smtClean="0"/>
              <a:t> status code and phrase</a:t>
            </a:r>
          </a:p>
          <a:p>
            <a:r>
              <a:rPr lang="en-US" sz="2400" smtClean="0"/>
              <a:t>messages must be in 7-bit ASCII</a:t>
            </a:r>
          </a:p>
          <a:p>
            <a:pPr lvl="1"/>
            <a:endParaRPr lang="en-US" sz="2000" smtClean="0"/>
          </a:p>
          <a:p>
            <a:pPr lvl="1"/>
            <a:endParaRPr lang="en-US" sz="20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5365" name="Slide Number Placeholder 6"/>
          <p:cNvSpPr>
            <a:spLocks noGrp="1"/>
          </p:cNvSpPr>
          <p:nvPr>
            <p:ph type="sldNum" sz="quarter" idx="12"/>
          </p:nvPr>
        </p:nvSpPr>
        <p:spPr>
          <a:noFill/>
        </p:spPr>
        <p:txBody>
          <a:bodyPr/>
          <a:lstStyle/>
          <a:p>
            <a:fld id="{FA724D6A-8279-45FF-83DA-B697ECE26CC4}" type="slidenum">
              <a:rPr lang="en-US"/>
              <a:pPr/>
              <a:t>54</a:t>
            </a:fld>
            <a:endParaRPr lang="en-US"/>
          </a:p>
        </p:txBody>
      </p:sp>
      <p:sp>
        <p:nvSpPr>
          <p:cNvPr id="15366" name="Rectangle 2"/>
          <p:cNvSpPr>
            <a:spLocks noGrp="1" noChangeArrowheads="1"/>
          </p:cNvSpPr>
          <p:nvPr>
            <p:ph type="title"/>
          </p:nvPr>
        </p:nvSpPr>
        <p:spPr>
          <a:xfrm>
            <a:off x="522288" y="0"/>
            <a:ext cx="8235950" cy="1143000"/>
          </a:xfrm>
        </p:spPr>
        <p:txBody>
          <a:bodyPr/>
          <a:lstStyle/>
          <a:p>
            <a:r>
              <a:rPr lang="en-US" sz="3600" smtClean="0"/>
              <a:t>Scenario: Alice sends message to Bob</a:t>
            </a:r>
            <a:endParaRPr lang="en-US" smtClean="0"/>
          </a:p>
        </p:txBody>
      </p:sp>
      <p:sp>
        <p:nvSpPr>
          <p:cNvPr id="15367" name="Rectangle 3"/>
          <p:cNvSpPr>
            <a:spLocks noGrp="1" noChangeArrowheads="1"/>
          </p:cNvSpPr>
          <p:nvPr>
            <p:ph type="body" sz="half" idx="1"/>
          </p:nvPr>
        </p:nvSpPr>
        <p:spPr>
          <a:xfrm>
            <a:off x="533400" y="1160463"/>
            <a:ext cx="3810000" cy="3219450"/>
          </a:xfrm>
        </p:spPr>
        <p:txBody>
          <a:bodyPr/>
          <a:lstStyle/>
          <a:p>
            <a:pPr>
              <a:buFont typeface="ZapfDingbats" pitchFamily="82" charset="2"/>
              <a:buNone/>
            </a:pPr>
            <a:r>
              <a:rPr lang="en-US" sz="2000" smtClean="0"/>
              <a:t>1) Alice uses UA to compose message and “to” </a:t>
            </a:r>
            <a:r>
              <a:rPr lang="en-US" sz="2000" smtClean="0">
                <a:latin typeface="Courier New" pitchFamily="49" charset="0"/>
              </a:rPr>
              <a:t>bob@someschool.edu</a:t>
            </a:r>
          </a:p>
          <a:p>
            <a:pPr>
              <a:buFont typeface="ZapfDingbats" pitchFamily="82" charset="2"/>
              <a:buNone/>
            </a:pPr>
            <a:r>
              <a:rPr lang="en-US" sz="2000" smtClean="0"/>
              <a:t>2) Alice’s UA sends message to her mail server; message placed in message queue</a:t>
            </a:r>
          </a:p>
          <a:p>
            <a:pPr>
              <a:buFont typeface="ZapfDingbats" pitchFamily="82" charset="2"/>
              <a:buNone/>
            </a:pPr>
            <a:r>
              <a:rPr lang="en-US" sz="2000" smtClean="0"/>
              <a:t>3) Client side of SMTP opens TCP connection with Bob’s mail server</a:t>
            </a:r>
          </a:p>
        </p:txBody>
      </p:sp>
      <p:sp>
        <p:nvSpPr>
          <p:cNvPr id="15368" name="Rectangle 4"/>
          <p:cNvSpPr>
            <a:spLocks noGrp="1" noChangeArrowheads="1"/>
          </p:cNvSpPr>
          <p:nvPr>
            <p:ph type="body" sz="half" idx="2"/>
          </p:nvPr>
        </p:nvSpPr>
        <p:spPr>
          <a:xfrm>
            <a:off x="4508500" y="1135063"/>
            <a:ext cx="3810000" cy="3268662"/>
          </a:xfrm>
        </p:spPr>
        <p:txBody>
          <a:bodyPr/>
          <a:lstStyle/>
          <a:p>
            <a:pPr>
              <a:buFont typeface="ZapfDingbats" pitchFamily="82" charset="2"/>
              <a:buNone/>
            </a:pPr>
            <a:r>
              <a:rPr lang="en-US" sz="2000" smtClean="0"/>
              <a:t>4) SMTP client sends Alice’s message over the TCP connection</a:t>
            </a:r>
          </a:p>
          <a:p>
            <a:pPr>
              <a:buFont typeface="ZapfDingbats" pitchFamily="82" charset="2"/>
              <a:buNone/>
            </a:pPr>
            <a:r>
              <a:rPr lang="en-US" sz="2000" smtClean="0"/>
              <a:t>5) Bob’s mail server places the message in Bob’s mailbox</a:t>
            </a:r>
          </a:p>
          <a:p>
            <a:pPr>
              <a:buFont typeface="ZapfDingbats" pitchFamily="82" charset="2"/>
              <a:buNone/>
            </a:pPr>
            <a:r>
              <a:rPr lang="en-US" sz="2000" smtClean="0"/>
              <a:t>6) Bob invokes his user agent to read message</a:t>
            </a:r>
            <a:endParaRPr lang="en-US" sz="2400" smtClean="0"/>
          </a:p>
          <a:p>
            <a:pPr>
              <a:buFont typeface="ZapfDingbats" pitchFamily="82" charset="2"/>
              <a:buNone/>
            </a:pPr>
            <a:endParaRPr lang="en-US" sz="2400" smtClean="0"/>
          </a:p>
        </p:txBody>
      </p:sp>
      <p:grpSp>
        <p:nvGrpSpPr>
          <p:cNvPr id="15369" name="Group 5"/>
          <p:cNvGrpSpPr>
            <a:grpSpLocks/>
          </p:cNvGrpSpPr>
          <p:nvPr/>
        </p:nvGrpSpPr>
        <p:grpSpPr bwMode="auto">
          <a:xfrm>
            <a:off x="1270000" y="5062538"/>
            <a:ext cx="709613" cy="703262"/>
            <a:chOff x="4337" y="290"/>
            <a:chExt cx="447" cy="443"/>
          </a:xfrm>
        </p:grpSpPr>
        <p:graphicFrame>
          <p:nvGraphicFramePr>
            <p:cNvPr id="15363" name="Object 6"/>
            <p:cNvGraphicFramePr>
              <a:graphicFrameLocks noChangeAspect="1"/>
            </p:cNvGraphicFramePr>
            <p:nvPr/>
          </p:nvGraphicFramePr>
          <p:xfrm>
            <a:off x="4338" y="290"/>
            <a:ext cx="392" cy="315"/>
          </p:xfrm>
          <a:graphic>
            <a:graphicData uri="http://schemas.openxmlformats.org/presentationml/2006/ole">
              <p:oleObj spid="_x0000_s15363" name="Clip" r:id="rId3" imgW="1305000" imgH="1085760" progId="">
                <p:embed/>
              </p:oleObj>
            </a:graphicData>
          </a:graphic>
        </p:graphicFrame>
        <p:grpSp>
          <p:nvGrpSpPr>
            <p:cNvPr id="15437" name="Group 7"/>
            <p:cNvGrpSpPr>
              <a:grpSpLocks/>
            </p:cNvGrpSpPr>
            <p:nvPr/>
          </p:nvGrpSpPr>
          <p:grpSpPr bwMode="auto">
            <a:xfrm>
              <a:off x="4337" y="367"/>
              <a:ext cx="447" cy="366"/>
              <a:chOff x="4189" y="817"/>
              <a:chExt cx="521" cy="366"/>
            </a:xfrm>
          </p:grpSpPr>
          <p:sp>
            <p:nvSpPr>
              <p:cNvPr id="15438" name="Rectangle 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5439" name="Text Box 9"/>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5370" name="Group 10"/>
          <p:cNvGrpSpPr>
            <a:grpSpLocks/>
          </p:cNvGrpSpPr>
          <p:nvPr/>
        </p:nvGrpSpPr>
        <p:grpSpPr bwMode="auto">
          <a:xfrm>
            <a:off x="2795588" y="4503738"/>
            <a:ext cx="822325" cy="1501775"/>
            <a:chOff x="3484" y="2522"/>
            <a:chExt cx="518" cy="946"/>
          </a:xfrm>
        </p:grpSpPr>
        <p:grpSp>
          <p:nvGrpSpPr>
            <p:cNvPr id="15412" name="Group 11"/>
            <p:cNvGrpSpPr>
              <a:grpSpLocks/>
            </p:cNvGrpSpPr>
            <p:nvPr/>
          </p:nvGrpSpPr>
          <p:grpSpPr bwMode="auto">
            <a:xfrm>
              <a:off x="3631" y="2522"/>
              <a:ext cx="224" cy="588"/>
              <a:chOff x="4180" y="783"/>
              <a:chExt cx="150" cy="307"/>
            </a:xfrm>
          </p:grpSpPr>
          <p:sp>
            <p:nvSpPr>
              <p:cNvPr id="15429" name="AutoShape 1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5430" name="Rectangle 1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5431" name="Rectangle 1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5432" name="AutoShape 1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5433" name="Line 1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5434" name="Line 1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5435" name="Rectangle 1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5436" name="Rectangle 1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5413" name="Group 20"/>
            <p:cNvGrpSpPr>
              <a:grpSpLocks/>
            </p:cNvGrpSpPr>
            <p:nvPr/>
          </p:nvGrpSpPr>
          <p:grpSpPr bwMode="auto">
            <a:xfrm>
              <a:off x="3484" y="2807"/>
              <a:ext cx="518" cy="661"/>
              <a:chOff x="4288" y="2627"/>
              <a:chExt cx="518" cy="661"/>
            </a:xfrm>
          </p:grpSpPr>
          <p:sp>
            <p:nvSpPr>
              <p:cNvPr id="15414" name="Rectangle 2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5415" name="Text Box 22"/>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5416"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5417"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5418"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5419"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5420"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5421"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5422"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5423"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5424"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25"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26"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27"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28"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pic>
        <p:nvPicPr>
          <p:cNvPr id="15371" name="Picture 36" descr="Alice"/>
          <p:cNvPicPr>
            <a:picLocks noChangeAspect="1" noChangeArrowheads="1"/>
          </p:cNvPicPr>
          <p:nvPr/>
        </p:nvPicPr>
        <p:blipFill>
          <a:blip r:embed="rId4" cstate="print"/>
          <a:srcRect/>
          <a:stretch>
            <a:fillRect/>
          </a:stretch>
        </p:blipFill>
        <p:spPr bwMode="auto">
          <a:xfrm>
            <a:off x="403225" y="5121275"/>
            <a:ext cx="561975" cy="693738"/>
          </a:xfrm>
          <a:prstGeom prst="rect">
            <a:avLst/>
          </a:prstGeom>
          <a:noFill/>
          <a:ln w="9525">
            <a:noFill/>
            <a:miter lim="800000"/>
            <a:headEnd/>
            <a:tailEnd/>
          </a:ln>
        </p:spPr>
      </p:pic>
      <p:pic>
        <p:nvPicPr>
          <p:cNvPr id="15372" name="Picture 37" descr="Bob"/>
          <p:cNvPicPr>
            <a:picLocks noChangeAspect="1" noChangeArrowheads="1"/>
          </p:cNvPicPr>
          <p:nvPr/>
        </p:nvPicPr>
        <p:blipFill>
          <a:blip r:embed="rId5" cstate="print"/>
          <a:srcRect/>
          <a:stretch>
            <a:fillRect/>
          </a:stretch>
        </p:blipFill>
        <p:spPr bwMode="auto">
          <a:xfrm>
            <a:off x="7793038" y="5026025"/>
            <a:ext cx="676275" cy="690563"/>
          </a:xfrm>
          <a:prstGeom prst="rect">
            <a:avLst/>
          </a:prstGeom>
          <a:noFill/>
          <a:ln w="9525">
            <a:noFill/>
            <a:miter lim="800000"/>
            <a:headEnd/>
            <a:tailEnd/>
          </a:ln>
        </p:spPr>
      </p:pic>
      <p:grpSp>
        <p:nvGrpSpPr>
          <p:cNvPr id="15373" name="Group 38"/>
          <p:cNvGrpSpPr>
            <a:grpSpLocks/>
          </p:cNvGrpSpPr>
          <p:nvPr/>
        </p:nvGrpSpPr>
        <p:grpSpPr bwMode="auto">
          <a:xfrm>
            <a:off x="4986338" y="4449763"/>
            <a:ext cx="822325" cy="1501775"/>
            <a:chOff x="3484" y="2522"/>
            <a:chExt cx="518" cy="946"/>
          </a:xfrm>
        </p:grpSpPr>
        <p:grpSp>
          <p:nvGrpSpPr>
            <p:cNvPr id="15387" name="Group 39"/>
            <p:cNvGrpSpPr>
              <a:grpSpLocks/>
            </p:cNvGrpSpPr>
            <p:nvPr/>
          </p:nvGrpSpPr>
          <p:grpSpPr bwMode="auto">
            <a:xfrm>
              <a:off x="3631" y="2522"/>
              <a:ext cx="224" cy="588"/>
              <a:chOff x="4180" y="783"/>
              <a:chExt cx="150" cy="307"/>
            </a:xfrm>
          </p:grpSpPr>
          <p:sp>
            <p:nvSpPr>
              <p:cNvPr id="15404"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5405" name="Rectangle 4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5406"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5407"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5408" name="Line 4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5409" name="Line 4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5410"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5411" name="Rectangle 4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5388" name="Group 48"/>
            <p:cNvGrpSpPr>
              <a:grpSpLocks/>
            </p:cNvGrpSpPr>
            <p:nvPr/>
          </p:nvGrpSpPr>
          <p:grpSpPr bwMode="auto">
            <a:xfrm>
              <a:off x="3484" y="2807"/>
              <a:ext cx="518" cy="661"/>
              <a:chOff x="4288" y="2627"/>
              <a:chExt cx="518" cy="661"/>
            </a:xfrm>
          </p:grpSpPr>
          <p:sp>
            <p:nvSpPr>
              <p:cNvPr id="15389" name="Rectangle 4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5390" name="Text Box 50"/>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mail</a:t>
                </a:r>
              </a:p>
              <a:p>
                <a:pPr algn="ctr">
                  <a:spcBef>
                    <a:spcPct val="0"/>
                  </a:spcBef>
                  <a:buClrTx/>
                  <a:buSzTx/>
                  <a:buFontTx/>
                  <a:buNone/>
                </a:pPr>
                <a:r>
                  <a:rPr lang="en-US" sz="1600"/>
                  <a:t>server</a:t>
                </a:r>
                <a:endParaRPr lang="en-US">
                  <a:latin typeface="Times New Roman" pitchFamily="18" charset="0"/>
                </a:endParaRPr>
              </a:p>
            </p:txBody>
          </p:sp>
          <p:sp>
            <p:nvSpPr>
              <p:cNvPr id="15391"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5392"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endParaRPr lang="en-US"/>
              </a:p>
            </p:txBody>
          </p:sp>
          <p:sp>
            <p:nvSpPr>
              <p:cNvPr id="15393"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endParaRPr lang="en-US"/>
              </a:p>
            </p:txBody>
          </p:sp>
          <p:sp>
            <p:nvSpPr>
              <p:cNvPr id="15394"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endParaRPr lang="en-US"/>
              </a:p>
            </p:txBody>
          </p:sp>
          <p:sp>
            <p:nvSpPr>
              <p:cNvPr id="15395"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endParaRPr lang="en-US"/>
              </a:p>
            </p:txBody>
          </p:sp>
          <p:sp>
            <p:nvSpPr>
              <p:cNvPr id="15396"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endParaRPr lang="en-US"/>
              </a:p>
            </p:txBody>
          </p:sp>
          <p:sp>
            <p:nvSpPr>
              <p:cNvPr id="15397"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endParaRPr lang="en-US"/>
              </a:p>
            </p:txBody>
          </p:sp>
          <p:sp>
            <p:nvSpPr>
              <p:cNvPr id="15398"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endParaRPr lang="en-US"/>
              </a:p>
            </p:txBody>
          </p:sp>
          <p:sp>
            <p:nvSpPr>
              <p:cNvPr id="15399"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00"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01"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02"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5403"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grpSp>
        <p:nvGrpSpPr>
          <p:cNvPr id="15374" name="Group 64"/>
          <p:cNvGrpSpPr>
            <a:grpSpLocks/>
          </p:cNvGrpSpPr>
          <p:nvPr/>
        </p:nvGrpSpPr>
        <p:grpSpPr bwMode="auto">
          <a:xfrm>
            <a:off x="6819900" y="4946650"/>
            <a:ext cx="709613" cy="703263"/>
            <a:chOff x="4337" y="290"/>
            <a:chExt cx="447" cy="443"/>
          </a:xfrm>
        </p:grpSpPr>
        <p:graphicFrame>
          <p:nvGraphicFramePr>
            <p:cNvPr id="15362" name="Object 65"/>
            <p:cNvGraphicFramePr>
              <a:graphicFrameLocks noChangeAspect="1"/>
            </p:cNvGraphicFramePr>
            <p:nvPr/>
          </p:nvGraphicFramePr>
          <p:xfrm>
            <a:off x="4338" y="290"/>
            <a:ext cx="392" cy="315"/>
          </p:xfrm>
          <a:graphic>
            <a:graphicData uri="http://schemas.openxmlformats.org/presentationml/2006/ole">
              <p:oleObj spid="_x0000_s15362" name="Clip" r:id="rId6" imgW="1305000" imgH="1085760" progId="">
                <p:embed/>
              </p:oleObj>
            </a:graphicData>
          </a:graphic>
        </p:graphicFrame>
        <p:grpSp>
          <p:nvGrpSpPr>
            <p:cNvPr id="15384" name="Group 66"/>
            <p:cNvGrpSpPr>
              <a:grpSpLocks/>
            </p:cNvGrpSpPr>
            <p:nvPr/>
          </p:nvGrpSpPr>
          <p:grpSpPr bwMode="auto">
            <a:xfrm>
              <a:off x="4337" y="367"/>
              <a:ext cx="447" cy="366"/>
              <a:chOff x="4189" y="817"/>
              <a:chExt cx="521" cy="366"/>
            </a:xfrm>
          </p:grpSpPr>
          <p:sp>
            <p:nvSpPr>
              <p:cNvPr id="15385" name="Rectangle 6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5386" name="Text Box 68"/>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sp>
        <p:nvSpPr>
          <p:cNvPr id="15375" name="Line 69"/>
          <p:cNvSpPr>
            <a:spLocks noChangeShapeType="1"/>
          </p:cNvSpPr>
          <p:nvPr/>
        </p:nvSpPr>
        <p:spPr bwMode="auto">
          <a:xfrm>
            <a:off x="1928813" y="5494338"/>
            <a:ext cx="892175" cy="146050"/>
          </a:xfrm>
          <a:prstGeom prst="line">
            <a:avLst/>
          </a:prstGeom>
          <a:noFill/>
          <a:ln w="12700">
            <a:solidFill>
              <a:schemeClr val="accent2"/>
            </a:solidFill>
            <a:round/>
            <a:headEnd/>
            <a:tailEnd type="triangle" w="med" len="med"/>
          </a:ln>
        </p:spPr>
        <p:txBody>
          <a:bodyPr wrap="none" anchor="ctr"/>
          <a:lstStyle/>
          <a:p>
            <a:endParaRPr lang="en-US"/>
          </a:p>
        </p:txBody>
      </p:sp>
      <p:sp>
        <p:nvSpPr>
          <p:cNvPr id="15376" name="Line 70"/>
          <p:cNvSpPr>
            <a:spLocks noChangeShapeType="1"/>
          </p:cNvSpPr>
          <p:nvPr/>
        </p:nvSpPr>
        <p:spPr bwMode="auto">
          <a:xfrm>
            <a:off x="3614738" y="5629275"/>
            <a:ext cx="1379537" cy="219075"/>
          </a:xfrm>
          <a:prstGeom prst="line">
            <a:avLst/>
          </a:prstGeom>
          <a:noFill/>
          <a:ln w="12700">
            <a:solidFill>
              <a:schemeClr val="accent2"/>
            </a:solidFill>
            <a:round/>
            <a:headEnd/>
            <a:tailEnd type="triangle" w="med" len="med"/>
          </a:ln>
        </p:spPr>
        <p:txBody>
          <a:bodyPr wrap="none" anchor="ctr"/>
          <a:lstStyle/>
          <a:p>
            <a:endParaRPr lang="en-US"/>
          </a:p>
        </p:txBody>
      </p:sp>
      <p:sp>
        <p:nvSpPr>
          <p:cNvPr id="15377" name="Line 71"/>
          <p:cNvSpPr>
            <a:spLocks noChangeShapeType="1"/>
          </p:cNvSpPr>
          <p:nvPr/>
        </p:nvSpPr>
        <p:spPr bwMode="auto">
          <a:xfrm flipV="1">
            <a:off x="5811838" y="5408613"/>
            <a:ext cx="1027112" cy="427037"/>
          </a:xfrm>
          <a:prstGeom prst="line">
            <a:avLst/>
          </a:prstGeom>
          <a:noFill/>
          <a:ln w="12700">
            <a:solidFill>
              <a:schemeClr val="accent2"/>
            </a:solidFill>
            <a:round/>
            <a:headEnd/>
            <a:tailEnd type="triangle" w="med" len="med"/>
          </a:ln>
        </p:spPr>
        <p:txBody>
          <a:bodyPr wrap="none" anchor="ctr"/>
          <a:lstStyle/>
          <a:p>
            <a:endParaRPr lang="en-US"/>
          </a:p>
        </p:txBody>
      </p:sp>
      <p:sp>
        <p:nvSpPr>
          <p:cNvPr id="15378" name="Oval 72"/>
          <p:cNvSpPr>
            <a:spLocks noChangeArrowheads="1"/>
          </p:cNvSpPr>
          <p:nvPr/>
        </p:nvSpPr>
        <p:spPr bwMode="auto">
          <a:xfrm>
            <a:off x="1441450" y="4870450"/>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1</a:t>
            </a:r>
            <a:endParaRPr lang="en-US"/>
          </a:p>
        </p:txBody>
      </p:sp>
      <p:sp>
        <p:nvSpPr>
          <p:cNvPr id="15379" name="Oval 74"/>
          <p:cNvSpPr>
            <a:spLocks noChangeArrowheads="1"/>
          </p:cNvSpPr>
          <p:nvPr/>
        </p:nvSpPr>
        <p:spPr bwMode="auto">
          <a:xfrm>
            <a:off x="2168525" y="5438775"/>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2</a:t>
            </a:r>
            <a:endParaRPr lang="en-US"/>
          </a:p>
        </p:txBody>
      </p:sp>
      <p:sp>
        <p:nvSpPr>
          <p:cNvPr id="15380" name="Oval 75"/>
          <p:cNvSpPr>
            <a:spLocks noChangeArrowheads="1"/>
          </p:cNvSpPr>
          <p:nvPr/>
        </p:nvSpPr>
        <p:spPr bwMode="auto">
          <a:xfrm>
            <a:off x="3040063" y="5518150"/>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3</a:t>
            </a:r>
            <a:endParaRPr lang="en-US"/>
          </a:p>
        </p:txBody>
      </p:sp>
      <p:sp>
        <p:nvSpPr>
          <p:cNvPr id="15381" name="Oval 76"/>
          <p:cNvSpPr>
            <a:spLocks noChangeArrowheads="1"/>
          </p:cNvSpPr>
          <p:nvPr/>
        </p:nvSpPr>
        <p:spPr bwMode="auto">
          <a:xfrm>
            <a:off x="4151313" y="5603875"/>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4</a:t>
            </a:r>
            <a:endParaRPr lang="en-US"/>
          </a:p>
        </p:txBody>
      </p:sp>
      <p:sp>
        <p:nvSpPr>
          <p:cNvPr id="15382" name="Oval 77"/>
          <p:cNvSpPr>
            <a:spLocks noChangeArrowheads="1"/>
          </p:cNvSpPr>
          <p:nvPr/>
        </p:nvSpPr>
        <p:spPr bwMode="auto">
          <a:xfrm>
            <a:off x="5300663" y="5702300"/>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5</a:t>
            </a:r>
            <a:endParaRPr lang="en-US"/>
          </a:p>
        </p:txBody>
      </p:sp>
      <p:sp>
        <p:nvSpPr>
          <p:cNvPr id="15383" name="Oval 78"/>
          <p:cNvSpPr>
            <a:spLocks noChangeArrowheads="1"/>
          </p:cNvSpPr>
          <p:nvPr/>
        </p:nvSpPr>
        <p:spPr bwMode="auto">
          <a:xfrm>
            <a:off x="6178550" y="5505450"/>
            <a:ext cx="292100" cy="244475"/>
          </a:xfrm>
          <a:prstGeom prst="ellipse">
            <a:avLst/>
          </a:prstGeom>
          <a:solidFill>
            <a:schemeClr val="bg1"/>
          </a:solidFill>
          <a:ln w="12700">
            <a:solidFill>
              <a:schemeClr val="accent2"/>
            </a:solidFill>
            <a:round/>
            <a:headEnd/>
            <a:tailEnd/>
          </a:ln>
        </p:spPr>
        <p:txBody>
          <a:bodyPr wrap="none" anchor="ctr"/>
          <a:lstStyle/>
          <a:p>
            <a:pPr algn="ctr"/>
            <a:r>
              <a:rPr lang="en-US" sz="1600"/>
              <a:t>6</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2707" name="Slide Number Placeholder 4"/>
          <p:cNvSpPr>
            <a:spLocks noGrp="1"/>
          </p:cNvSpPr>
          <p:nvPr>
            <p:ph type="sldNum" sz="quarter" idx="12"/>
          </p:nvPr>
        </p:nvSpPr>
        <p:spPr>
          <a:noFill/>
        </p:spPr>
        <p:txBody>
          <a:bodyPr/>
          <a:lstStyle/>
          <a:p>
            <a:fld id="{D5732A53-CE3C-49A2-B601-BE6548C8E4BE}" type="slidenum">
              <a:rPr lang="en-US"/>
              <a:pPr/>
              <a:t>55</a:t>
            </a:fld>
            <a:endParaRPr lang="en-US"/>
          </a:p>
        </p:txBody>
      </p:sp>
      <p:sp>
        <p:nvSpPr>
          <p:cNvPr id="72708" name="Rectangle 2"/>
          <p:cNvSpPr>
            <a:spLocks noGrp="1" noChangeArrowheads="1"/>
          </p:cNvSpPr>
          <p:nvPr>
            <p:ph type="title"/>
          </p:nvPr>
        </p:nvSpPr>
        <p:spPr/>
        <p:txBody>
          <a:bodyPr/>
          <a:lstStyle/>
          <a:p>
            <a:r>
              <a:rPr lang="en-US" sz="3600" smtClean="0"/>
              <a:t>Sample SMTP interaction</a:t>
            </a:r>
            <a:endParaRPr lang="en-US" smtClean="0"/>
          </a:p>
        </p:txBody>
      </p:sp>
      <p:sp>
        <p:nvSpPr>
          <p:cNvPr id="72709" name="Rectangle 3"/>
          <p:cNvSpPr>
            <a:spLocks noChangeArrowheads="1"/>
          </p:cNvSpPr>
          <p:nvPr/>
        </p:nvSpPr>
        <p:spPr bwMode="auto">
          <a:xfrm>
            <a:off x="0" y="1273175"/>
            <a:ext cx="8870950" cy="4664075"/>
          </a:xfrm>
          <a:prstGeom prst="rect">
            <a:avLst/>
          </a:prstGeom>
          <a:noFill/>
          <a:ln w="9525">
            <a:noFill/>
            <a:miter lim="800000"/>
            <a:headEnd/>
            <a:tailEnd/>
          </a:ln>
        </p:spPr>
        <p:txBody>
          <a:bodyPr wrap="none">
            <a:spAutoFit/>
          </a:bodyPr>
          <a:lstStyle/>
          <a:p>
            <a:pPr>
              <a:spcBef>
                <a:spcPct val="0"/>
              </a:spcBef>
              <a:buClrTx/>
              <a:buSzTx/>
              <a:buFontTx/>
              <a:buNone/>
            </a:pPr>
            <a:r>
              <a:rPr lang="en-US" sz="2000" b="1">
                <a:latin typeface="Courier New" pitchFamily="49" charset="0"/>
              </a:rPr>
              <a:t>     S: 220 hamburger.edu </a:t>
            </a:r>
          </a:p>
          <a:p>
            <a:pPr>
              <a:spcBef>
                <a:spcPct val="0"/>
              </a:spcBef>
              <a:buClrTx/>
              <a:buSzTx/>
              <a:buFontTx/>
              <a:buNone/>
            </a:pPr>
            <a:r>
              <a:rPr lang="en-US" sz="2000" b="1">
                <a:latin typeface="Courier New" pitchFamily="49" charset="0"/>
              </a:rPr>
              <a:t>     C: HELO crepes.fr </a:t>
            </a:r>
          </a:p>
          <a:p>
            <a:pPr>
              <a:spcBef>
                <a:spcPct val="0"/>
              </a:spcBef>
              <a:buClrTx/>
              <a:buSzTx/>
              <a:buFontTx/>
              <a:buNone/>
            </a:pPr>
            <a:r>
              <a:rPr lang="en-US" sz="2000" b="1">
                <a:latin typeface="Courier New" pitchFamily="49" charset="0"/>
              </a:rPr>
              <a:t>     S: 250  Hello crepes.fr, pleased to meet you </a:t>
            </a:r>
          </a:p>
          <a:p>
            <a:pPr>
              <a:spcBef>
                <a:spcPct val="0"/>
              </a:spcBef>
              <a:buClrTx/>
              <a:buSzTx/>
              <a:buFontTx/>
              <a:buNone/>
            </a:pPr>
            <a:r>
              <a:rPr lang="en-US" sz="2000" b="1">
                <a:latin typeface="Courier New" pitchFamily="49" charset="0"/>
              </a:rPr>
              <a:t>     C: MAIL FROM: &lt;alice@crepes.fr&gt; </a:t>
            </a:r>
          </a:p>
          <a:p>
            <a:pPr>
              <a:spcBef>
                <a:spcPct val="0"/>
              </a:spcBef>
              <a:buClrTx/>
              <a:buSzTx/>
              <a:buFontTx/>
              <a:buNone/>
            </a:pPr>
            <a:r>
              <a:rPr lang="en-US" sz="2000" b="1">
                <a:latin typeface="Courier New" pitchFamily="49" charset="0"/>
              </a:rPr>
              <a:t>     S: 250 alice@crepes.fr... Sender ok </a:t>
            </a:r>
          </a:p>
          <a:p>
            <a:pPr>
              <a:spcBef>
                <a:spcPct val="0"/>
              </a:spcBef>
              <a:buClrTx/>
              <a:buSzTx/>
              <a:buFontTx/>
              <a:buNone/>
            </a:pPr>
            <a:r>
              <a:rPr lang="en-US" sz="2000" b="1">
                <a:latin typeface="Courier New" pitchFamily="49" charset="0"/>
              </a:rPr>
              <a:t>     C: RCPT TO: &lt;bob@hamburger.edu&gt; </a:t>
            </a:r>
          </a:p>
          <a:p>
            <a:pPr>
              <a:spcBef>
                <a:spcPct val="0"/>
              </a:spcBef>
              <a:buClrTx/>
              <a:buSzTx/>
              <a:buFontTx/>
              <a:buNone/>
            </a:pPr>
            <a:r>
              <a:rPr lang="en-US" sz="2000" b="1">
                <a:latin typeface="Courier New" pitchFamily="49" charset="0"/>
              </a:rPr>
              <a:t>     S: 250 bob@hamburger.edu ... Recipient ok </a:t>
            </a:r>
          </a:p>
          <a:p>
            <a:pPr>
              <a:spcBef>
                <a:spcPct val="0"/>
              </a:spcBef>
              <a:buClrTx/>
              <a:buSzTx/>
              <a:buFontTx/>
              <a:buNone/>
            </a:pPr>
            <a:r>
              <a:rPr lang="en-US" sz="2000" b="1">
                <a:latin typeface="Courier New" pitchFamily="49" charset="0"/>
              </a:rPr>
              <a:t>     C: DATA </a:t>
            </a:r>
          </a:p>
          <a:p>
            <a:pPr>
              <a:spcBef>
                <a:spcPct val="0"/>
              </a:spcBef>
              <a:buClrTx/>
              <a:buSzTx/>
              <a:buFontTx/>
              <a:buNone/>
            </a:pPr>
            <a:r>
              <a:rPr lang="en-US" sz="2000" b="1">
                <a:latin typeface="Courier New" pitchFamily="49" charset="0"/>
              </a:rPr>
              <a:t>     S: 354 Enter mail, end with "." on a line by itself </a:t>
            </a:r>
          </a:p>
          <a:p>
            <a:pPr>
              <a:spcBef>
                <a:spcPct val="0"/>
              </a:spcBef>
              <a:buClrTx/>
              <a:buSzTx/>
              <a:buFontTx/>
              <a:buNone/>
            </a:pPr>
            <a:r>
              <a:rPr lang="en-US" sz="2000" b="1">
                <a:latin typeface="Courier New" pitchFamily="49" charset="0"/>
              </a:rPr>
              <a:t>     C: Do you like ketchup? </a:t>
            </a:r>
          </a:p>
          <a:p>
            <a:pPr>
              <a:spcBef>
                <a:spcPct val="0"/>
              </a:spcBef>
              <a:buClrTx/>
              <a:buSzTx/>
              <a:buFontTx/>
              <a:buNone/>
            </a:pPr>
            <a:r>
              <a:rPr lang="en-US" sz="2000" b="1">
                <a:latin typeface="Courier New" pitchFamily="49" charset="0"/>
              </a:rPr>
              <a:t>     C: How about pickles? </a:t>
            </a:r>
          </a:p>
          <a:p>
            <a:pPr>
              <a:spcBef>
                <a:spcPct val="0"/>
              </a:spcBef>
              <a:buClrTx/>
              <a:buSzTx/>
              <a:buFontTx/>
              <a:buNone/>
            </a:pPr>
            <a:r>
              <a:rPr lang="en-US" sz="2000" b="1">
                <a:latin typeface="Courier New" pitchFamily="49" charset="0"/>
              </a:rPr>
              <a:t>     C: . </a:t>
            </a:r>
          </a:p>
          <a:p>
            <a:pPr>
              <a:spcBef>
                <a:spcPct val="0"/>
              </a:spcBef>
              <a:buClrTx/>
              <a:buSzTx/>
              <a:buFontTx/>
              <a:buNone/>
            </a:pPr>
            <a:r>
              <a:rPr lang="en-US" sz="2000" b="1">
                <a:latin typeface="Courier New" pitchFamily="49" charset="0"/>
              </a:rPr>
              <a:t>     S: 250 Message accepted for delivery </a:t>
            </a:r>
          </a:p>
          <a:p>
            <a:pPr>
              <a:spcBef>
                <a:spcPct val="0"/>
              </a:spcBef>
              <a:buClrTx/>
              <a:buSzTx/>
              <a:buFontTx/>
              <a:buNone/>
            </a:pPr>
            <a:r>
              <a:rPr lang="en-US" sz="2000" b="1">
                <a:latin typeface="Courier New" pitchFamily="49" charset="0"/>
              </a:rPr>
              <a:t>     C: QUIT </a:t>
            </a:r>
          </a:p>
          <a:p>
            <a:pPr>
              <a:spcBef>
                <a:spcPct val="0"/>
              </a:spcBef>
              <a:buClrTx/>
              <a:buSzTx/>
              <a:buFontTx/>
              <a:buNone/>
            </a:pPr>
            <a:r>
              <a:rPr lang="en-US" sz="2000" b="1">
                <a:latin typeface="Courier New" pitchFamily="49" charset="0"/>
              </a:rPr>
              <a:t>     S: 221 hamburger.edu closing connection</a:t>
            </a:r>
            <a:endParaRPr lang="en-US" sz="2000">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3731" name="Slide Number Placeholder 5"/>
          <p:cNvSpPr>
            <a:spLocks noGrp="1"/>
          </p:cNvSpPr>
          <p:nvPr>
            <p:ph type="sldNum" sz="quarter" idx="12"/>
          </p:nvPr>
        </p:nvSpPr>
        <p:spPr>
          <a:noFill/>
        </p:spPr>
        <p:txBody>
          <a:bodyPr/>
          <a:lstStyle/>
          <a:p>
            <a:fld id="{96B588E7-6AEC-4944-B011-C6099552E824}" type="slidenum">
              <a:rPr lang="en-US"/>
              <a:pPr/>
              <a:t>56</a:t>
            </a:fld>
            <a:endParaRPr lang="en-US"/>
          </a:p>
        </p:txBody>
      </p:sp>
      <p:sp>
        <p:nvSpPr>
          <p:cNvPr id="73732" name="Rectangle 2"/>
          <p:cNvSpPr>
            <a:spLocks noGrp="1" noChangeArrowheads="1"/>
          </p:cNvSpPr>
          <p:nvPr>
            <p:ph type="title"/>
          </p:nvPr>
        </p:nvSpPr>
        <p:spPr>
          <a:xfrm>
            <a:off x="373063" y="414338"/>
            <a:ext cx="7772400" cy="884237"/>
          </a:xfrm>
        </p:spPr>
        <p:txBody>
          <a:bodyPr/>
          <a:lstStyle/>
          <a:p>
            <a:r>
              <a:rPr lang="en-US" sz="3200" smtClean="0">
                <a:solidFill>
                  <a:srgbClr val="FF0000"/>
                </a:solidFill>
              </a:rPr>
              <a:t>Try SMTP interaction for yourself:</a:t>
            </a:r>
            <a:endParaRPr lang="en-US" smtClean="0"/>
          </a:p>
        </p:txBody>
      </p:sp>
      <p:sp>
        <p:nvSpPr>
          <p:cNvPr id="73733" name="Rectangle 3"/>
          <p:cNvSpPr>
            <a:spLocks noGrp="1" noChangeArrowheads="1"/>
          </p:cNvSpPr>
          <p:nvPr>
            <p:ph type="body" idx="1"/>
          </p:nvPr>
        </p:nvSpPr>
        <p:spPr/>
        <p:txBody>
          <a:bodyPr/>
          <a:lstStyle/>
          <a:p>
            <a:r>
              <a:rPr lang="en-US" sz="2400" b="1" smtClean="0">
                <a:latin typeface="Courier New" pitchFamily="49" charset="0"/>
              </a:rPr>
              <a:t>telnet servername 25</a:t>
            </a:r>
            <a:endParaRPr lang="en-US" sz="2400" smtClean="0"/>
          </a:p>
          <a:p>
            <a:r>
              <a:rPr lang="en-US" sz="2400" smtClean="0"/>
              <a:t>see 220 reply from server</a:t>
            </a:r>
          </a:p>
          <a:p>
            <a:r>
              <a:rPr lang="en-US" sz="2400" smtClean="0"/>
              <a:t>enter HELO, MAIL FROM, RCPT TO, DATA, QUIT commands</a:t>
            </a:r>
            <a:r>
              <a:rPr lang="en-US" smtClean="0"/>
              <a:t> </a:t>
            </a:r>
          </a:p>
          <a:p>
            <a:pPr>
              <a:buFont typeface="ZapfDingbats" pitchFamily="82" charset="2"/>
              <a:buNone/>
            </a:pPr>
            <a:r>
              <a:rPr lang="en-US" sz="2400" smtClean="0"/>
              <a:t>above lets you send email without using email client (reader)</a:t>
            </a:r>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4755" name="Slide Number Placeholder 6"/>
          <p:cNvSpPr>
            <a:spLocks noGrp="1"/>
          </p:cNvSpPr>
          <p:nvPr>
            <p:ph type="sldNum" sz="quarter" idx="12"/>
          </p:nvPr>
        </p:nvSpPr>
        <p:spPr>
          <a:noFill/>
        </p:spPr>
        <p:txBody>
          <a:bodyPr/>
          <a:lstStyle/>
          <a:p>
            <a:fld id="{111C013E-CF05-4E00-B444-D680CB9CA654}" type="slidenum">
              <a:rPr lang="en-US"/>
              <a:pPr/>
              <a:t>57</a:t>
            </a:fld>
            <a:endParaRPr lang="en-US"/>
          </a:p>
        </p:txBody>
      </p:sp>
      <p:sp>
        <p:nvSpPr>
          <p:cNvPr id="74756" name="Rectangle 2"/>
          <p:cNvSpPr>
            <a:spLocks noGrp="1" noChangeArrowheads="1"/>
          </p:cNvSpPr>
          <p:nvPr>
            <p:ph type="title"/>
          </p:nvPr>
        </p:nvSpPr>
        <p:spPr/>
        <p:txBody>
          <a:bodyPr/>
          <a:lstStyle/>
          <a:p>
            <a:r>
              <a:rPr lang="en-US" smtClean="0"/>
              <a:t>SMTP: final words</a:t>
            </a:r>
          </a:p>
        </p:txBody>
      </p:sp>
      <p:sp>
        <p:nvSpPr>
          <p:cNvPr id="74757" name="Rectangle 3"/>
          <p:cNvSpPr>
            <a:spLocks noGrp="1" noChangeArrowheads="1"/>
          </p:cNvSpPr>
          <p:nvPr>
            <p:ph type="body" sz="half" idx="1"/>
          </p:nvPr>
        </p:nvSpPr>
        <p:spPr/>
        <p:txBody>
          <a:bodyPr/>
          <a:lstStyle/>
          <a:p>
            <a:r>
              <a:rPr lang="en-US" sz="2000" smtClean="0"/>
              <a:t>SMTP uses persistent connections</a:t>
            </a:r>
          </a:p>
          <a:p>
            <a:r>
              <a:rPr lang="en-US" sz="2000" smtClean="0"/>
              <a:t>SMTP requires message (header &amp; body) to be in 7-bit ASCII</a:t>
            </a:r>
          </a:p>
          <a:p>
            <a:r>
              <a:rPr lang="en-US" sz="2000" smtClean="0"/>
              <a:t>SMTP server uses </a:t>
            </a:r>
            <a:r>
              <a:rPr lang="en-US" sz="2000" smtClean="0">
                <a:latin typeface="Courier New" pitchFamily="49" charset="0"/>
              </a:rPr>
              <a:t>CRLF.CRLF</a:t>
            </a:r>
            <a:r>
              <a:rPr lang="en-US" sz="2000" smtClean="0"/>
              <a:t> to determine end of message</a:t>
            </a:r>
          </a:p>
        </p:txBody>
      </p:sp>
      <p:sp>
        <p:nvSpPr>
          <p:cNvPr id="74758" name="Rectangle 4"/>
          <p:cNvSpPr>
            <a:spLocks noGrp="1" noChangeArrowheads="1"/>
          </p:cNvSpPr>
          <p:nvPr>
            <p:ph type="body" sz="half" idx="2"/>
          </p:nvPr>
        </p:nvSpPr>
        <p:spPr/>
        <p:txBody>
          <a:bodyPr/>
          <a:lstStyle/>
          <a:p>
            <a:pPr>
              <a:buFont typeface="ZapfDingbats" pitchFamily="82" charset="2"/>
              <a:buNone/>
            </a:pPr>
            <a:r>
              <a:rPr lang="en-US" sz="2400" smtClean="0">
                <a:solidFill>
                  <a:srgbClr val="FF0000"/>
                </a:solidFill>
              </a:rPr>
              <a:t>Comparison with HTTP:</a:t>
            </a:r>
          </a:p>
          <a:p>
            <a:pPr>
              <a:spcBef>
                <a:spcPct val="50000"/>
              </a:spcBef>
            </a:pPr>
            <a:r>
              <a:rPr lang="en-US" sz="2000" smtClean="0"/>
              <a:t>HTTP: pull</a:t>
            </a:r>
          </a:p>
          <a:p>
            <a:pPr>
              <a:spcAft>
                <a:spcPct val="50000"/>
              </a:spcAft>
            </a:pPr>
            <a:r>
              <a:rPr lang="en-US" sz="2000" smtClean="0"/>
              <a:t>SMTP: push</a:t>
            </a:r>
          </a:p>
          <a:p>
            <a:pPr>
              <a:spcAft>
                <a:spcPct val="50000"/>
              </a:spcAft>
            </a:pPr>
            <a:r>
              <a:rPr lang="en-US" sz="2000" smtClean="0"/>
              <a:t>both have ASCII command/response interaction, status codes</a:t>
            </a:r>
          </a:p>
          <a:p>
            <a:r>
              <a:rPr lang="en-US" sz="2000" smtClean="0"/>
              <a:t>HTTP: each object encapsulated in its own response msg</a:t>
            </a:r>
          </a:p>
          <a:p>
            <a:r>
              <a:rPr lang="en-US" sz="2000" smtClean="0"/>
              <a:t>SMTP: multiple objects sent in multipart msg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5779" name="Slide Number Placeholder 6"/>
          <p:cNvSpPr>
            <a:spLocks noGrp="1"/>
          </p:cNvSpPr>
          <p:nvPr>
            <p:ph type="sldNum" sz="quarter" idx="12"/>
          </p:nvPr>
        </p:nvSpPr>
        <p:spPr>
          <a:noFill/>
        </p:spPr>
        <p:txBody>
          <a:bodyPr/>
          <a:lstStyle/>
          <a:p>
            <a:fld id="{8E81A4F2-0E3C-479F-8639-7667A1C47CBD}" type="slidenum">
              <a:rPr lang="en-US"/>
              <a:pPr/>
              <a:t>58</a:t>
            </a:fld>
            <a:endParaRPr lang="en-US"/>
          </a:p>
        </p:txBody>
      </p:sp>
      <p:sp>
        <p:nvSpPr>
          <p:cNvPr id="75780" name="Rectangle 2"/>
          <p:cNvSpPr>
            <a:spLocks noGrp="1" noChangeArrowheads="1"/>
          </p:cNvSpPr>
          <p:nvPr>
            <p:ph type="title"/>
          </p:nvPr>
        </p:nvSpPr>
        <p:spPr/>
        <p:txBody>
          <a:bodyPr/>
          <a:lstStyle/>
          <a:p>
            <a:r>
              <a:rPr lang="en-US" sz="3600" smtClean="0"/>
              <a:t>Mail message format</a:t>
            </a:r>
            <a:endParaRPr lang="en-US" smtClean="0"/>
          </a:p>
        </p:txBody>
      </p:sp>
      <p:sp>
        <p:nvSpPr>
          <p:cNvPr id="75781" name="Rectangle 3"/>
          <p:cNvSpPr>
            <a:spLocks noGrp="1" noChangeArrowheads="1"/>
          </p:cNvSpPr>
          <p:nvPr>
            <p:ph type="body" sz="half" idx="1"/>
          </p:nvPr>
        </p:nvSpPr>
        <p:spPr/>
        <p:txBody>
          <a:bodyPr/>
          <a:lstStyle/>
          <a:p>
            <a:pPr>
              <a:buFont typeface="ZapfDingbats" pitchFamily="82" charset="2"/>
              <a:buNone/>
            </a:pPr>
            <a:r>
              <a:rPr lang="en-US" sz="2000" smtClean="0"/>
              <a:t>SMTP: protocol for exchanging email msgs</a:t>
            </a:r>
          </a:p>
          <a:p>
            <a:pPr>
              <a:buFont typeface="ZapfDingbats" pitchFamily="82" charset="2"/>
              <a:buNone/>
            </a:pPr>
            <a:r>
              <a:rPr lang="en-US" sz="2000" smtClean="0"/>
              <a:t>RFC 822: standard for text message format:</a:t>
            </a:r>
          </a:p>
          <a:p>
            <a:r>
              <a:rPr lang="en-US" sz="2000" smtClean="0"/>
              <a:t>header lines, e.g.,</a:t>
            </a:r>
          </a:p>
          <a:p>
            <a:pPr lvl="1"/>
            <a:r>
              <a:rPr lang="en-US" sz="1800" smtClean="0"/>
              <a:t>To:</a:t>
            </a:r>
          </a:p>
          <a:p>
            <a:pPr lvl="1"/>
            <a:r>
              <a:rPr lang="en-US" sz="1800" smtClean="0"/>
              <a:t>From:</a:t>
            </a:r>
          </a:p>
          <a:p>
            <a:pPr lvl="1"/>
            <a:r>
              <a:rPr lang="en-US" sz="1800" smtClean="0"/>
              <a:t>Subject:</a:t>
            </a:r>
          </a:p>
          <a:p>
            <a:pPr lvl="1">
              <a:buFont typeface="Wingdings" pitchFamily="2" charset="2"/>
              <a:buNone/>
            </a:pPr>
            <a:r>
              <a:rPr lang="en-US" sz="1800" i="1" smtClean="0">
                <a:solidFill>
                  <a:srgbClr val="FF0000"/>
                </a:solidFill>
              </a:rPr>
              <a:t>different</a:t>
            </a:r>
            <a:r>
              <a:rPr lang="en-US" sz="1800" i="1" smtClean="0">
                <a:solidFill>
                  <a:srgbClr val="66FFCC"/>
                </a:solidFill>
              </a:rPr>
              <a:t> </a:t>
            </a:r>
            <a:r>
              <a:rPr lang="en-US" sz="1800" i="1" smtClean="0"/>
              <a:t>from SMTP commands</a:t>
            </a:r>
            <a:r>
              <a:rPr lang="en-US" sz="1800" smtClean="0"/>
              <a:t>!</a:t>
            </a:r>
          </a:p>
          <a:p>
            <a:r>
              <a:rPr lang="en-US" sz="2000" smtClean="0"/>
              <a:t>body</a:t>
            </a:r>
          </a:p>
          <a:p>
            <a:pPr lvl="1"/>
            <a:r>
              <a:rPr lang="en-US" sz="1800" smtClean="0"/>
              <a:t>the “message”, ASCII characters only</a:t>
            </a:r>
          </a:p>
        </p:txBody>
      </p:sp>
      <p:sp>
        <p:nvSpPr>
          <p:cNvPr id="75782" name="Rectangle 5"/>
          <p:cNvSpPr>
            <a:spLocks noChangeArrowheads="1"/>
          </p:cNvSpPr>
          <p:nvPr/>
        </p:nvSpPr>
        <p:spPr bwMode="auto">
          <a:xfrm>
            <a:off x="4978400" y="1892300"/>
            <a:ext cx="2832100" cy="431800"/>
          </a:xfrm>
          <a:prstGeom prst="rect">
            <a:avLst/>
          </a:prstGeom>
          <a:solidFill>
            <a:schemeClr val="accent1"/>
          </a:solidFill>
          <a:ln w="9525">
            <a:solidFill>
              <a:schemeClr val="tx1"/>
            </a:solidFill>
            <a:miter lim="800000"/>
            <a:headEnd/>
            <a:tailEnd/>
          </a:ln>
        </p:spPr>
        <p:txBody>
          <a:bodyPr wrap="none" anchor="ctr"/>
          <a:lstStyle/>
          <a:p>
            <a:pPr algn="ctr">
              <a:spcBef>
                <a:spcPct val="0"/>
              </a:spcBef>
              <a:buClrTx/>
              <a:buSzTx/>
              <a:buFontTx/>
              <a:buNone/>
            </a:pPr>
            <a:r>
              <a:rPr lang="en-US">
                <a:solidFill>
                  <a:schemeClr val="bg1"/>
                </a:solidFill>
              </a:rPr>
              <a:t>header</a:t>
            </a:r>
          </a:p>
        </p:txBody>
      </p:sp>
      <p:sp>
        <p:nvSpPr>
          <p:cNvPr id="75783" name="Rectangle 7"/>
          <p:cNvSpPr>
            <a:spLocks noChangeArrowheads="1"/>
          </p:cNvSpPr>
          <p:nvPr/>
        </p:nvSpPr>
        <p:spPr bwMode="auto">
          <a:xfrm>
            <a:off x="4978400" y="2705100"/>
            <a:ext cx="2832100" cy="1739900"/>
          </a:xfrm>
          <a:prstGeom prst="rect">
            <a:avLst/>
          </a:prstGeom>
          <a:solidFill>
            <a:schemeClr val="accent2"/>
          </a:solidFill>
          <a:ln w="9525">
            <a:solidFill>
              <a:schemeClr val="tx1"/>
            </a:solidFill>
            <a:miter lim="800000"/>
            <a:headEnd/>
            <a:tailEnd/>
          </a:ln>
        </p:spPr>
        <p:txBody>
          <a:bodyPr wrap="none" anchor="ctr"/>
          <a:lstStyle/>
          <a:p>
            <a:pPr algn="ctr">
              <a:spcBef>
                <a:spcPct val="0"/>
              </a:spcBef>
              <a:buClrTx/>
              <a:buSzTx/>
              <a:buFontTx/>
              <a:buNone/>
            </a:pPr>
            <a:r>
              <a:rPr lang="en-US">
                <a:solidFill>
                  <a:schemeClr val="bg1"/>
                </a:solidFill>
              </a:rPr>
              <a:t>body</a:t>
            </a:r>
          </a:p>
        </p:txBody>
      </p:sp>
      <p:sp>
        <p:nvSpPr>
          <p:cNvPr id="75784" name="Rectangle 9"/>
          <p:cNvSpPr>
            <a:spLocks noChangeArrowheads="1"/>
          </p:cNvSpPr>
          <p:nvPr/>
        </p:nvSpPr>
        <p:spPr bwMode="auto">
          <a:xfrm>
            <a:off x="4775200" y="1778000"/>
            <a:ext cx="3238500" cy="3073400"/>
          </a:xfrm>
          <a:prstGeom prst="rect">
            <a:avLst/>
          </a:prstGeom>
          <a:noFill/>
          <a:ln w="12700">
            <a:solidFill>
              <a:schemeClr val="tx1"/>
            </a:solidFill>
            <a:miter lim="800000"/>
            <a:headEnd/>
            <a:tailEnd/>
          </a:ln>
        </p:spPr>
        <p:txBody>
          <a:bodyPr wrap="none" anchor="ctr"/>
          <a:lstStyle/>
          <a:p>
            <a:endParaRPr lang="en-US"/>
          </a:p>
        </p:txBody>
      </p:sp>
      <p:sp>
        <p:nvSpPr>
          <p:cNvPr id="75785" name="Line 10"/>
          <p:cNvSpPr>
            <a:spLocks noChangeShapeType="1"/>
          </p:cNvSpPr>
          <p:nvPr/>
        </p:nvSpPr>
        <p:spPr bwMode="auto">
          <a:xfrm flipV="1">
            <a:off x="3162300" y="2159000"/>
            <a:ext cx="1765300" cy="1016000"/>
          </a:xfrm>
          <a:prstGeom prst="line">
            <a:avLst/>
          </a:prstGeom>
          <a:noFill/>
          <a:ln w="19050">
            <a:solidFill>
              <a:srgbClr val="FF0000"/>
            </a:solidFill>
            <a:round/>
            <a:headEnd/>
            <a:tailEnd type="triangle" w="med" len="med"/>
          </a:ln>
        </p:spPr>
        <p:txBody>
          <a:bodyPr wrap="none" anchor="ctr"/>
          <a:lstStyle/>
          <a:p>
            <a:endParaRPr lang="en-US"/>
          </a:p>
        </p:txBody>
      </p:sp>
      <p:sp>
        <p:nvSpPr>
          <p:cNvPr id="75786" name="Line 11"/>
          <p:cNvSpPr>
            <a:spLocks noChangeShapeType="1"/>
          </p:cNvSpPr>
          <p:nvPr/>
        </p:nvSpPr>
        <p:spPr bwMode="auto">
          <a:xfrm flipV="1">
            <a:off x="3009900" y="3327400"/>
            <a:ext cx="1905000" cy="1879600"/>
          </a:xfrm>
          <a:prstGeom prst="line">
            <a:avLst/>
          </a:prstGeom>
          <a:noFill/>
          <a:ln w="19050">
            <a:solidFill>
              <a:srgbClr val="FF0000"/>
            </a:solidFill>
            <a:round/>
            <a:headEnd/>
            <a:tailEnd type="triangle" w="med" len="med"/>
          </a:ln>
        </p:spPr>
        <p:txBody>
          <a:bodyPr wrap="none" anchor="ctr"/>
          <a:lstStyle/>
          <a:p>
            <a:endParaRPr lang="en-US"/>
          </a:p>
        </p:txBody>
      </p:sp>
      <p:sp>
        <p:nvSpPr>
          <p:cNvPr id="75787" name="Text Box 13"/>
          <p:cNvSpPr txBox="1">
            <a:spLocks noChangeArrowheads="1"/>
          </p:cNvSpPr>
          <p:nvPr/>
        </p:nvSpPr>
        <p:spPr bwMode="auto">
          <a:xfrm>
            <a:off x="8132763" y="2112963"/>
            <a:ext cx="804862" cy="7016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t>blank</a:t>
            </a:r>
          </a:p>
          <a:p>
            <a:pPr algn="ctr">
              <a:spcBef>
                <a:spcPct val="0"/>
              </a:spcBef>
              <a:buClrTx/>
              <a:buSzTx/>
              <a:buFontTx/>
              <a:buNone/>
            </a:pPr>
            <a:r>
              <a:rPr lang="en-US" sz="2000"/>
              <a:t>line</a:t>
            </a:r>
          </a:p>
        </p:txBody>
      </p:sp>
      <p:sp>
        <p:nvSpPr>
          <p:cNvPr id="75788" name="Line 14"/>
          <p:cNvSpPr>
            <a:spLocks noChangeShapeType="1"/>
          </p:cNvSpPr>
          <p:nvPr/>
        </p:nvSpPr>
        <p:spPr bwMode="auto">
          <a:xfrm flipH="1">
            <a:off x="7251700" y="2552700"/>
            <a:ext cx="965200" cy="0"/>
          </a:xfrm>
          <a:prstGeom prst="line">
            <a:avLst/>
          </a:prstGeom>
          <a:noFill/>
          <a:ln w="1905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6391" name="Slide Number Placeholder 6"/>
          <p:cNvSpPr>
            <a:spLocks noGrp="1"/>
          </p:cNvSpPr>
          <p:nvPr>
            <p:ph type="sldNum" sz="quarter" idx="12"/>
          </p:nvPr>
        </p:nvSpPr>
        <p:spPr>
          <a:noFill/>
        </p:spPr>
        <p:txBody>
          <a:bodyPr/>
          <a:lstStyle/>
          <a:p>
            <a:fld id="{A6E86998-2DF6-4EC1-BD63-01B0C501F961}" type="slidenum">
              <a:rPr lang="en-US"/>
              <a:pPr/>
              <a:t>59</a:t>
            </a:fld>
            <a:endParaRPr lang="en-US"/>
          </a:p>
        </p:txBody>
      </p:sp>
      <p:sp>
        <p:nvSpPr>
          <p:cNvPr id="16392" name="Rectangle 2"/>
          <p:cNvSpPr>
            <a:spLocks noGrp="1" noChangeArrowheads="1"/>
          </p:cNvSpPr>
          <p:nvPr>
            <p:ph type="title"/>
          </p:nvPr>
        </p:nvSpPr>
        <p:spPr/>
        <p:txBody>
          <a:bodyPr/>
          <a:lstStyle/>
          <a:p>
            <a:r>
              <a:rPr lang="en-US" smtClean="0"/>
              <a:t>Mail access protocols</a:t>
            </a:r>
          </a:p>
        </p:txBody>
      </p:sp>
      <p:sp>
        <p:nvSpPr>
          <p:cNvPr id="16393" name="Rectangle 3"/>
          <p:cNvSpPr>
            <a:spLocks noGrp="1" noChangeArrowheads="1"/>
          </p:cNvSpPr>
          <p:nvPr>
            <p:ph type="body" sz="half" idx="1"/>
          </p:nvPr>
        </p:nvSpPr>
        <p:spPr>
          <a:xfrm>
            <a:off x="581025" y="3219450"/>
            <a:ext cx="7381875" cy="2209800"/>
          </a:xfrm>
        </p:spPr>
        <p:txBody>
          <a:bodyPr/>
          <a:lstStyle/>
          <a:p>
            <a:r>
              <a:rPr lang="en-US" sz="2000" smtClean="0"/>
              <a:t>SMTP: delivery/storage to receiver’s server</a:t>
            </a:r>
          </a:p>
          <a:p>
            <a:r>
              <a:rPr lang="en-US" sz="2000" smtClean="0"/>
              <a:t>Mail access protocol: retrieval from server</a:t>
            </a:r>
          </a:p>
          <a:p>
            <a:pPr lvl="1"/>
            <a:r>
              <a:rPr lang="en-US" sz="2000" smtClean="0"/>
              <a:t>POP: Post Office Protocol [RFC 1939]</a:t>
            </a:r>
          </a:p>
          <a:p>
            <a:pPr lvl="2"/>
            <a:r>
              <a:rPr lang="en-US" smtClean="0"/>
              <a:t>authorization (agent &lt;--&gt;server) and download </a:t>
            </a:r>
          </a:p>
          <a:p>
            <a:pPr lvl="1"/>
            <a:r>
              <a:rPr lang="en-US" sz="2000" smtClean="0"/>
              <a:t>IMAP: Internet Mail Access Protocol [RFC 1730]</a:t>
            </a:r>
          </a:p>
          <a:p>
            <a:pPr lvl="2"/>
            <a:r>
              <a:rPr lang="en-US" smtClean="0"/>
              <a:t>more features (more complex)</a:t>
            </a:r>
          </a:p>
          <a:p>
            <a:pPr lvl="2"/>
            <a:r>
              <a:rPr lang="en-US" smtClean="0"/>
              <a:t>manipulation of stored msgs on server</a:t>
            </a:r>
          </a:p>
          <a:p>
            <a:pPr lvl="1"/>
            <a:r>
              <a:rPr lang="en-US" sz="2000" smtClean="0"/>
              <a:t>HTTP: gmail, Hotmail, Yahoo! Mail, etc.</a:t>
            </a:r>
            <a:endParaRPr lang="en-US" smtClean="0"/>
          </a:p>
          <a:p>
            <a:pPr lvl="1"/>
            <a:endParaRPr lang="en-US" sz="2000" smtClean="0"/>
          </a:p>
        </p:txBody>
      </p:sp>
      <p:sp>
        <p:nvSpPr>
          <p:cNvPr id="16394" name="Line 6"/>
          <p:cNvSpPr>
            <a:spLocks noChangeShapeType="1"/>
          </p:cNvSpPr>
          <p:nvPr/>
        </p:nvSpPr>
        <p:spPr bwMode="auto">
          <a:xfrm>
            <a:off x="2238375" y="1847850"/>
            <a:ext cx="847725" cy="9525"/>
          </a:xfrm>
          <a:prstGeom prst="line">
            <a:avLst/>
          </a:prstGeom>
          <a:noFill/>
          <a:ln w="28575">
            <a:solidFill>
              <a:srgbClr val="FF0000"/>
            </a:solidFill>
            <a:round/>
            <a:headEnd/>
            <a:tailEnd type="triangle" w="med" len="med"/>
          </a:ln>
        </p:spPr>
        <p:txBody>
          <a:bodyPr wrap="none" anchor="ctr"/>
          <a:lstStyle/>
          <a:p>
            <a:endParaRPr lang="en-US"/>
          </a:p>
        </p:txBody>
      </p:sp>
      <p:grpSp>
        <p:nvGrpSpPr>
          <p:cNvPr id="16395" name="Group 32"/>
          <p:cNvGrpSpPr>
            <a:grpSpLocks/>
          </p:cNvGrpSpPr>
          <p:nvPr/>
        </p:nvGrpSpPr>
        <p:grpSpPr bwMode="auto">
          <a:xfrm>
            <a:off x="7018338" y="1536700"/>
            <a:ext cx="709612" cy="703263"/>
            <a:chOff x="4337" y="290"/>
            <a:chExt cx="447" cy="443"/>
          </a:xfrm>
        </p:grpSpPr>
        <p:graphicFrame>
          <p:nvGraphicFramePr>
            <p:cNvPr id="16389" name="Object 33"/>
            <p:cNvGraphicFramePr>
              <a:graphicFrameLocks noChangeAspect="1"/>
            </p:cNvGraphicFramePr>
            <p:nvPr/>
          </p:nvGraphicFramePr>
          <p:xfrm>
            <a:off x="4338" y="290"/>
            <a:ext cx="392" cy="315"/>
          </p:xfrm>
          <a:graphic>
            <a:graphicData uri="http://schemas.openxmlformats.org/presentationml/2006/ole">
              <p:oleObj spid="_x0000_s16389" name="Clip" r:id="rId3" imgW="1305000" imgH="1085760" progId="">
                <p:embed/>
              </p:oleObj>
            </a:graphicData>
          </a:graphic>
        </p:graphicFrame>
        <p:grpSp>
          <p:nvGrpSpPr>
            <p:cNvPr id="16461" name="Group 34"/>
            <p:cNvGrpSpPr>
              <a:grpSpLocks/>
            </p:cNvGrpSpPr>
            <p:nvPr/>
          </p:nvGrpSpPr>
          <p:grpSpPr bwMode="auto">
            <a:xfrm>
              <a:off x="4337" y="367"/>
              <a:ext cx="447" cy="366"/>
              <a:chOff x="4189" y="817"/>
              <a:chExt cx="521" cy="366"/>
            </a:xfrm>
          </p:grpSpPr>
          <p:sp>
            <p:nvSpPr>
              <p:cNvPr id="16462" name="Rectangle 35"/>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6463" name="Text Box 36"/>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6396" name="Group 84"/>
          <p:cNvGrpSpPr>
            <a:grpSpLocks/>
          </p:cNvGrpSpPr>
          <p:nvPr/>
        </p:nvGrpSpPr>
        <p:grpSpPr bwMode="auto">
          <a:xfrm>
            <a:off x="3135313" y="1631950"/>
            <a:ext cx="355600" cy="933450"/>
            <a:chOff x="4180" y="783"/>
            <a:chExt cx="150" cy="307"/>
          </a:xfrm>
        </p:grpSpPr>
        <p:sp>
          <p:nvSpPr>
            <p:cNvPr id="16453"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6454" name="Rectangle 8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6455"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6456"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6457" name="Line 8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6458" name="Line 9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6459"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6460" name="Rectangle 9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6397" name="Group 158"/>
          <p:cNvGrpSpPr>
            <a:grpSpLocks/>
          </p:cNvGrpSpPr>
          <p:nvPr/>
        </p:nvGrpSpPr>
        <p:grpSpPr bwMode="auto">
          <a:xfrm>
            <a:off x="2563813" y="2009775"/>
            <a:ext cx="1458912" cy="1179513"/>
            <a:chOff x="1789" y="1206"/>
            <a:chExt cx="919" cy="743"/>
          </a:xfrm>
        </p:grpSpPr>
        <p:sp>
          <p:nvSpPr>
            <p:cNvPr id="16437" name="Text Box 95"/>
            <p:cNvSpPr txBox="1">
              <a:spLocks noChangeArrowheads="1"/>
            </p:cNvSpPr>
            <p:nvPr/>
          </p:nvSpPr>
          <p:spPr bwMode="auto">
            <a:xfrm>
              <a:off x="1789" y="1583"/>
              <a:ext cx="919"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sender’s mail </a:t>
              </a:r>
            </a:p>
            <a:p>
              <a:pPr algn="ctr">
                <a:spcBef>
                  <a:spcPct val="0"/>
                </a:spcBef>
                <a:buClrTx/>
                <a:buSzTx/>
                <a:buFontTx/>
                <a:buNone/>
              </a:pPr>
              <a:r>
                <a:rPr lang="en-US" sz="1600"/>
                <a:t>server</a:t>
              </a:r>
              <a:endParaRPr lang="en-US">
                <a:latin typeface="Times New Roman" pitchFamily="18" charset="0"/>
              </a:endParaRPr>
            </a:p>
          </p:txBody>
        </p:sp>
        <p:grpSp>
          <p:nvGrpSpPr>
            <p:cNvPr id="16438" name="Group 157"/>
            <p:cNvGrpSpPr>
              <a:grpSpLocks/>
            </p:cNvGrpSpPr>
            <p:nvPr/>
          </p:nvGrpSpPr>
          <p:grpSpPr bwMode="auto">
            <a:xfrm>
              <a:off x="1992" y="1206"/>
              <a:ext cx="510" cy="354"/>
              <a:chOff x="2070" y="2004"/>
              <a:chExt cx="510" cy="354"/>
            </a:xfrm>
          </p:grpSpPr>
          <p:sp>
            <p:nvSpPr>
              <p:cNvPr id="16439" name="Rectangle 94"/>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6440" name="Rectangle 96"/>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6441" name="Line 97"/>
              <p:cNvSpPr>
                <a:spLocks noChangeShapeType="1"/>
              </p:cNvSpPr>
              <p:nvPr/>
            </p:nvSpPr>
            <p:spPr bwMode="auto">
              <a:xfrm>
                <a:off x="2143" y="2104"/>
                <a:ext cx="0" cy="72"/>
              </a:xfrm>
              <a:prstGeom prst="line">
                <a:avLst/>
              </a:prstGeom>
              <a:noFill/>
              <a:ln w="19050">
                <a:solidFill>
                  <a:schemeClr val="tx1"/>
                </a:solidFill>
                <a:round/>
                <a:headEnd/>
                <a:tailEnd/>
              </a:ln>
            </p:spPr>
            <p:txBody>
              <a:bodyPr wrap="none" anchor="ctr"/>
              <a:lstStyle/>
              <a:p>
                <a:endParaRPr lang="en-US"/>
              </a:p>
            </p:txBody>
          </p:sp>
          <p:sp>
            <p:nvSpPr>
              <p:cNvPr id="16442" name="Line 98"/>
              <p:cNvSpPr>
                <a:spLocks noChangeShapeType="1"/>
              </p:cNvSpPr>
              <p:nvPr/>
            </p:nvSpPr>
            <p:spPr bwMode="auto">
              <a:xfrm>
                <a:off x="2252" y="2103"/>
                <a:ext cx="0" cy="72"/>
              </a:xfrm>
              <a:prstGeom prst="line">
                <a:avLst/>
              </a:prstGeom>
              <a:noFill/>
              <a:ln w="19050">
                <a:solidFill>
                  <a:schemeClr val="tx1"/>
                </a:solidFill>
                <a:round/>
                <a:headEnd/>
                <a:tailEnd/>
              </a:ln>
            </p:spPr>
            <p:txBody>
              <a:bodyPr wrap="none" anchor="ctr"/>
              <a:lstStyle/>
              <a:p>
                <a:endParaRPr lang="en-US"/>
              </a:p>
            </p:txBody>
          </p:sp>
          <p:sp>
            <p:nvSpPr>
              <p:cNvPr id="16443" name="Line 99"/>
              <p:cNvSpPr>
                <a:spLocks noChangeShapeType="1"/>
              </p:cNvSpPr>
              <p:nvPr/>
            </p:nvSpPr>
            <p:spPr bwMode="auto">
              <a:xfrm>
                <a:off x="2307" y="2105"/>
                <a:ext cx="0" cy="72"/>
              </a:xfrm>
              <a:prstGeom prst="line">
                <a:avLst/>
              </a:prstGeom>
              <a:noFill/>
              <a:ln w="19050">
                <a:solidFill>
                  <a:schemeClr val="tx1"/>
                </a:solidFill>
                <a:round/>
                <a:headEnd/>
                <a:tailEnd/>
              </a:ln>
            </p:spPr>
            <p:txBody>
              <a:bodyPr wrap="none" anchor="ctr"/>
              <a:lstStyle/>
              <a:p>
                <a:endParaRPr lang="en-US"/>
              </a:p>
            </p:txBody>
          </p:sp>
          <p:sp>
            <p:nvSpPr>
              <p:cNvPr id="16444" name="Line 100"/>
              <p:cNvSpPr>
                <a:spLocks noChangeShapeType="1"/>
              </p:cNvSpPr>
              <p:nvPr/>
            </p:nvSpPr>
            <p:spPr bwMode="auto">
              <a:xfrm>
                <a:off x="2364" y="2103"/>
                <a:ext cx="0" cy="72"/>
              </a:xfrm>
              <a:prstGeom prst="line">
                <a:avLst/>
              </a:prstGeom>
              <a:noFill/>
              <a:ln w="19050">
                <a:solidFill>
                  <a:schemeClr val="tx1"/>
                </a:solidFill>
                <a:round/>
                <a:headEnd/>
                <a:tailEnd/>
              </a:ln>
            </p:spPr>
            <p:txBody>
              <a:bodyPr wrap="none" anchor="ctr"/>
              <a:lstStyle/>
              <a:p>
                <a:endParaRPr lang="en-US"/>
              </a:p>
            </p:txBody>
          </p:sp>
          <p:sp>
            <p:nvSpPr>
              <p:cNvPr id="16445" name="Line 101"/>
              <p:cNvSpPr>
                <a:spLocks noChangeShapeType="1"/>
              </p:cNvSpPr>
              <p:nvPr/>
            </p:nvSpPr>
            <p:spPr bwMode="auto">
              <a:xfrm>
                <a:off x="2425" y="2103"/>
                <a:ext cx="0" cy="72"/>
              </a:xfrm>
              <a:prstGeom prst="line">
                <a:avLst/>
              </a:prstGeom>
              <a:noFill/>
              <a:ln w="19050">
                <a:solidFill>
                  <a:schemeClr val="tx1"/>
                </a:solidFill>
                <a:round/>
                <a:headEnd/>
                <a:tailEnd/>
              </a:ln>
            </p:spPr>
            <p:txBody>
              <a:bodyPr wrap="none" anchor="ctr"/>
              <a:lstStyle/>
              <a:p>
                <a:endParaRPr lang="en-US"/>
              </a:p>
            </p:txBody>
          </p:sp>
          <p:sp>
            <p:nvSpPr>
              <p:cNvPr id="16446" name="Line 102"/>
              <p:cNvSpPr>
                <a:spLocks noChangeShapeType="1"/>
              </p:cNvSpPr>
              <p:nvPr/>
            </p:nvSpPr>
            <p:spPr bwMode="auto">
              <a:xfrm>
                <a:off x="2481" y="2103"/>
                <a:ext cx="0" cy="72"/>
              </a:xfrm>
              <a:prstGeom prst="line">
                <a:avLst/>
              </a:prstGeom>
              <a:noFill/>
              <a:ln w="19050">
                <a:solidFill>
                  <a:schemeClr val="tx1"/>
                </a:solidFill>
                <a:round/>
                <a:headEnd/>
                <a:tailEnd/>
              </a:ln>
            </p:spPr>
            <p:txBody>
              <a:bodyPr wrap="none" anchor="ctr"/>
              <a:lstStyle/>
              <a:p>
                <a:endParaRPr lang="en-US"/>
              </a:p>
            </p:txBody>
          </p:sp>
          <p:sp>
            <p:nvSpPr>
              <p:cNvPr id="16447" name="Line 103"/>
              <p:cNvSpPr>
                <a:spLocks noChangeShapeType="1"/>
              </p:cNvSpPr>
              <p:nvPr/>
            </p:nvSpPr>
            <p:spPr bwMode="auto">
              <a:xfrm>
                <a:off x="2196" y="2104"/>
                <a:ext cx="0" cy="72"/>
              </a:xfrm>
              <a:prstGeom prst="line">
                <a:avLst/>
              </a:prstGeom>
              <a:noFill/>
              <a:ln w="19050">
                <a:solidFill>
                  <a:schemeClr val="tx1"/>
                </a:solidFill>
                <a:round/>
                <a:headEnd/>
                <a:tailEnd/>
              </a:ln>
            </p:spPr>
            <p:txBody>
              <a:bodyPr wrap="none" anchor="ctr"/>
              <a:lstStyle/>
              <a:p>
                <a:endParaRPr lang="en-US"/>
              </a:p>
            </p:txBody>
          </p:sp>
          <p:sp>
            <p:nvSpPr>
              <p:cNvPr id="16448" name="Rectangle 104"/>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49" name="Rectangle 105"/>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50" name="Rectangle 106"/>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51" name="Rectangle 107"/>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52" name="Rectangle 108"/>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grpSp>
      <p:grpSp>
        <p:nvGrpSpPr>
          <p:cNvPr id="16398" name="Group 109"/>
          <p:cNvGrpSpPr>
            <a:grpSpLocks/>
          </p:cNvGrpSpPr>
          <p:nvPr/>
        </p:nvGrpSpPr>
        <p:grpSpPr bwMode="auto">
          <a:xfrm>
            <a:off x="1570038" y="1641475"/>
            <a:ext cx="709612" cy="703263"/>
            <a:chOff x="4337" y="290"/>
            <a:chExt cx="447" cy="443"/>
          </a:xfrm>
        </p:grpSpPr>
        <p:graphicFrame>
          <p:nvGraphicFramePr>
            <p:cNvPr id="16388" name="Object 110"/>
            <p:cNvGraphicFramePr>
              <a:graphicFrameLocks noChangeAspect="1"/>
            </p:cNvGraphicFramePr>
            <p:nvPr/>
          </p:nvGraphicFramePr>
          <p:xfrm>
            <a:off x="4338" y="290"/>
            <a:ext cx="392" cy="315"/>
          </p:xfrm>
          <a:graphic>
            <a:graphicData uri="http://schemas.openxmlformats.org/presentationml/2006/ole">
              <p:oleObj spid="_x0000_s16388" name="Clip" r:id="rId4" imgW="1305000" imgH="1085760" progId="">
                <p:embed/>
              </p:oleObj>
            </a:graphicData>
          </a:graphic>
        </p:graphicFrame>
        <p:grpSp>
          <p:nvGrpSpPr>
            <p:cNvPr id="16434" name="Group 111"/>
            <p:cNvGrpSpPr>
              <a:grpSpLocks/>
            </p:cNvGrpSpPr>
            <p:nvPr/>
          </p:nvGrpSpPr>
          <p:grpSpPr bwMode="auto">
            <a:xfrm>
              <a:off x="4337" y="367"/>
              <a:ext cx="447" cy="366"/>
              <a:chOff x="4189" y="817"/>
              <a:chExt cx="521" cy="366"/>
            </a:xfrm>
          </p:grpSpPr>
          <p:sp>
            <p:nvSpPr>
              <p:cNvPr id="16435" name="Rectangle 11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6436" name="Text Box 113"/>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user</a:t>
                </a:r>
              </a:p>
              <a:p>
                <a:pPr algn="ctr">
                  <a:spcBef>
                    <a:spcPct val="0"/>
                  </a:spcBef>
                  <a:buClrTx/>
                  <a:buSzTx/>
                  <a:buFontTx/>
                  <a:buNone/>
                </a:pPr>
                <a:r>
                  <a:rPr lang="en-US" sz="1600"/>
                  <a:t>agent</a:t>
                </a:r>
                <a:endParaRPr lang="en-US">
                  <a:latin typeface="Times New Roman" pitchFamily="18" charset="0"/>
                </a:endParaRPr>
              </a:p>
            </p:txBody>
          </p:sp>
        </p:grpSp>
      </p:grpSp>
      <p:grpSp>
        <p:nvGrpSpPr>
          <p:cNvPr id="16399" name="Group 119"/>
          <p:cNvGrpSpPr>
            <a:grpSpLocks/>
          </p:cNvGrpSpPr>
          <p:nvPr/>
        </p:nvGrpSpPr>
        <p:grpSpPr bwMode="auto">
          <a:xfrm>
            <a:off x="2173288" y="1389063"/>
            <a:ext cx="1031875" cy="457200"/>
            <a:chOff x="3745" y="2537"/>
            <a:chExt cx="650" cy="288"/>
          </a:xfrm>
        </p:grpSpPr>
        <p:sp>
          <p:nvSpPr>
            <p:cNvPr id="16432"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endParaRPr lang="en-US"/>
            </a:p>
          </p:txBody>
        </p:sp>
        <p:sp>
          <p:nvSpPr>
            <p:cNvPr id="16433" name="Text Box 121"/>
            <p:cNvSpPr txBox="1">
              <a:spLocks noChangeArrowheads="1"/>
            </p:cNvSpPr>
            <p:nvPr/>
          </p:nvSpPr>
          <p:spPr bwMode="auto">
            <a:xfrm>
              <a:off x="3745" y="2537"/>
              <a:ext cx="650" cy="288"/>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grpSp>
      <p:grpSp>
        <p:nvGrpSpPr>
          <p:cNvPr id="16400" name="Group 126"/>
          <p:cNvGrpSpPr>
            <a:grpSpLocks/>
          </p:cNvGrpSpPr>
          <p:nvPr/>
        </p:nvGrpSpPr>
        <p:grpSpPr bwMode="auto">
          <a:xfrm>
            <a:off x="5002213" y="1631950"/>
            <a:ext cx="355600" cy="933450"/>
            <a:chOff x="4180" y="783"/>
            <a:chExt cx="150" cy="307"/>
          </a:xfrm>
        </p:grpSpPr>
        <p:sp>
          <p:nvSpPr>
            <p:cNvPr id="16424" name="AutoShape 12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6425" name="Rectangle 12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6426" name="Rectangle 1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6427" name="AutoShape 1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6428" name="Line 13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6429" name="Line 13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6430" name="Rectangle 1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6431" name="Rectangle 13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6401" name="Line 151"/>
          <p:cNvSpPr>
            <a:spLocks noChangeShapeType="1"/>
          </p:cNvSpPr>
          <p:nvPr/>
        </p:nvSpPr>
        <p:spPr bwMode="auto">
          <a:xfrm>
            <a:off x="3524250" y="1866900"/>
            <a:ext cx="1390650" cy="9525"/>
          </a:xfrm>
          <a:prstGeom prst="line">
            <a:avLst/>
          </a:prstGeom>
          <a:noFill/>
          <a:ln w="28575">
            <a:solidFill>
              <a:srgbClr val="FF0000"/>
            </a:solidFill>
            <a:round/>
            <a:headEnd/>
            <a:tailEnd type="triangle" w="med" len="med"/>
          </a:ln>
        </p:spPr>
        <p:txBody>
          <a:bodyPr wrap="none" anchor="ctr"/>
          <a:lstStyle/>
          <a:p>
            <a:endParaRPr lang="en-US"/>
          </a:p>
        </p:txBody>
      </p:sp>
      <p:sp>
        <p:nvSpPr>
          <p:cNvPr id="16402" name="Rectangle 153"/>
          <p:cNvSpPr>
            <a:spLocks noChangeArrowheads="1"/>
          </p:cNvSpPr>
          <p:nvPr/>
        </p:nvSpPr>
        <p:spPr bwMode="auto">
          <a:xfrm>
            <a:off x="3781425" y="1457325"/>
            <a:ext cx="857250" cy="304800"/>
          </a:xfrm>
          <a:prstGeom prst="rect">
            <a:avLst/>
          </a:prstGeom>
          <a:solidFill>
            <a:srgbClr val="FFFFFF"/>
          </a:solidFill>
          <a:ln w="9525">
            <a:noFill/>
            <a:miter lim="800000"/>
            <a:headEnd/>
            <a:tailEnd/>
          </a:ln>
        </p:spPr>
        <p:txBody>
          <a:bodyPr wrap="none" anchor="ctr"/>
          <a:lstStyle/>
          <a:p>
            <a:endParaRPr lang="en-US"/>
          </a:p>
        </p:txBody>
      </p:sp>
      <p:sp>
        <p:nvSpPr>
          <p:cNvPr id="16403" name="Text Box 154"/>
          <p:cNvSpPr txBox="1">
            <a:spLocks noChangeArrowheads="1"/>
          </p:cNvSpPr>
          <p:nvPr/>
        </p:nvSpPr>
        <p:spPr bwMode="auto">
          <a:xfrm>
            <a:off x="3697288" y="1389063"/>
            <a:ext cx="1031875" cy="457200"/>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SMTP</a:t>
            </a:r>
            <a:endParaRPr lang="en-US">
              <a:latin typeface="Times New Roman" pitchFamily="18" charset="0"/>
            </a:endParaRPr>
          </a:p>
        </p:txBody>
      </p:sp>
      <p:sp>
        <p:nvSpPr>
          <p:cNvPr id="16404" name="Line 155"/>
          <p:cNvSpPr>
            <a:spLocks noChangeShapeType="1"/>
          </p:cNvSpPr>
          <p:nvPr/>
        </p:nvSpPr>
        <p:spPr bwMode="auto">
          <a:xfrm>
            <a:off x="5400675" y="1857375"/>
            <a:ext cx="1647825" cy="0"/>
          </a:xfrm>
          <a:prstGeom prst="line">
            <a:avLst/>
          </a:prstGeom>
          <a:noFill/>
          <a:ln w="28575">
            <a:solidFill>
              <a:srgbClr val="FF0000"/>
            </a:solidFill>
            <a:round/>
            <a:headEnd/>
            <a:tailEnd type="triangle" w="med" len="med"/>
          </a:ln>
        </p:spPr>
        <p:txBody>
          <a:bodyPr wrap="none" anchor="ctr"/>
          <a:lstStyle/>
          <a:p>
            <a:endParaRPr lang="en-US"/>
          </a:p>
        </p:txBody>
      </p:sp>
      <p:sp>
        <p:nvSpPr>
          <p:cNvPr id="16405" name="Text Box 156"/>
          <p:cNvSpPr txBox="1">
            <a:spLocks noChangeArrowheads="1"/>
          </p:cNvSpPr>
          <p:nvPr/>
        </p:nvSpPr>
        <p:spPr bwMode="auto">
          <a:xfrm>
            <a:off x="5610225" y="1474788"/>
            <a:ext cx="1358900" cy="822325"/>
          </a:xfrm>
          <a:prstGeom prst="rect">
            <a:avLst/>
          </a:prstGeom>
          <a:noFill/>
          <a:ln w="9525">
            <a:noFill/>
            <a:miter lim="800000"/>
            <a:headEnd/>
            <a:tailEnd/>
          </a:ln>
        </p:spPr>
        <p:txBody>
          <a:bodyPr wrap="none">
            <a:spAutoFit/>
          </a:bodyPr>
          <a:lstStyle/>
          <a:p>
            <a:pPr algn="ctr">
              <a:spcBef>
                <a:spcPct val="0"/>
              </a:spcBef>
              <a:buClrTx/>
              <a:buSzTx/>
              <a:buFontTx/>
              <a:buNone/>
            </a:pPr>
            <a:r>
              <a:rPr lang="en-US">
                <a:solidFill>
                  <a:srgbClr val="FF0000"/>
                </a:solidFill>
              </a:rPr>
              <a:t>access</a:t>
            </a:r>
          </a:p>
          <a:p>
            <a:pPr algn="ctr">
              <a:spcBef>
                <a:spcPct val="0"/>
              </a:spcBef>
              <a:buClrTx/>
              <a:buSzTx/>
              <a:buFontTx/>
              <a:buNone/>
            </a:pPr>
            <a:r>
              <a:rPr lang="en-US">
                <a:solidFill>
                  <a:srgbClr val="FF0000"/>
                </a:solidFill>
              </a:rPr>
              <a:t>protocol</a:t>
            </a:r>
            <a:endParaRPr lang="en-US">
              <a:latin typeface="Times New Roman" pitchFamily="18" charset="0"/>
            </a:endParaRPr>
          </a:p>
        </p:txBody>
      </p:sp>
      <p:sp>
        <p:nvSpPr>
          <p:cNvPr id="16406" name="Text Box 160"/>
          <p:cNvSpPr txBox="1">
            <a:spLocks noChangeArrowheads="1"/>
          </p:cNvSpPr>
          <p:nvPr/>
        </p:nvSpPr>
        <p:spPr bwMode="auto">
          <a:xfrm>
            <a:off x="4338638" y="2598738"/>
            <a:ext cx="1604962"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receiver’s mail </a:t>
            </a:r>
          </a:p>
          <a:p>
            <a:pPr algn="ctr">
              <a:spcBef>
                <a:spcPct val="0"/>
              </a:spcBef>
              <a:buClrTx/>
              <a:buSzTx/>
              <a:buFontTx/>
              <a:buNone/>
            </a:pPr>
            <a:r>
              <a:rPr lang="en-US" sz="1600"/>
              <a:t>server</a:t>
            </a:r>
            <a:endParaRPr lang="en-US">
              <a:latin typeface="Times New Roman" pitchFamily="18" charset="0"/>
            </a:endParaRPr>
          </a:p>
        </p:txBody>
      </p:sp>
      <p:grpSp>
        <p:nvGrpSpPr>
          <p:cNvPr id="16407" name="Group 161"/>
          <p:cNvGrpSpPr>
            <a:grpSpLocks/>
          </p:cNvGrpSpPr>
          <p:nvPr/>
        </p:nvGrpSpPr>
        <p:grpSpPr bwMode="auto">
          <a:xfrm>
            <a:off x="4733925" y="2000250"/>
            <a:ext cx="809625" cy="561975"/>
            <a:chOff x="2070" y="2004"/>
            <a:chExt cx="510" cy="354"/>
          </a:xfrm>
        </p:grpSpPr>
        <p:sp>
          <p:nvSpPr>
            <p:cNvPr id="16410" name="Rectangle 162"/>
            <p:cNvSpPr>
              <a:spLocks noChangeArrowheads="1"/>
            </p:cNvSpPr>
            <p:nvPr/>
          </p:nvSpPr>
          <p:spPr bwMode="auto">
            <a:xfrm>
              <a:off x="2070" y="2004"/>
              <a:ext cx="510" cy="354"/>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16411" name="Rectangle 163"/>
            <p:cNvSpPr>
              <a:spLocks noChangeArrowheads="1"/>
            </p:cNvSpPr>
            <p:nvPr/>
          </p:nvSpPr>
          <p:spPr bwMode="auto">
            <a:xfrm>
              <a:off x="2094" y="2076"/>
              <a:ext cx="450" cy="120"/>
            </a:xfrm>
            <a:prstGeom prst="rect">
              <a:avLst/>
            </a:prstGeom>
            <a:solidFill>
              <a:srgbClr val="00FF00"/>
            </a:solidFill>
            <a:ln w="19050">
              <a:solidFill>
                <a:schemeClr val="tx1"/>
              </a:solidFill>
              <a:miter lim="800000"/>
              <a:headEnd/>
              <a:tailEnd/>
            </a:ln>
          </p:spPr>
          <p:txBody>
            <a:bodyPr wrap="none" anchor="ctr"/>
            <a:lstStyle/>
            <a:p>
              <a:endParaRPr lang="en-US"/>
            </a:p>
          </p:txBody>
        </p:sp>
        <p:sp>
          <p:nvSpPr>
            <p:cNvPr id="16412" name="Line 164"/>
            <p:cNvSpPr>
              <a:spLocks noChangeShapeType="1"/>
            </p:cNvSpPr>
            <p:nvPr/>
          </p:nvSpPr>
          <p:spPr bwMode="auto">
            <a:xfrm>
              <a:off x="2143" y="2104"/>
              <a:ext cx="0" cy="72"/>
            </a:xfrm>
            <a:prstGeom prst="line">
              <a:avLst/>
            </a:prstGeom>
            <a:noFill/>
            <a:ln w="19050">
              <a:solidFill>
                <a:schemeClr val="tx1"/>
              </a:solidFill>
              <a:round/>
              <a:headEnd/>
              <a:tailEnd/>
            </a:ln>
          </p:spPr>
          <p:txBody>
            <a:bodyPr wrap="none" anchor="ctr"/>
            <a:lstStyle/>
            <a:p>
              <a:endParaRPr lang="en-US"/>
            </a:p>
          </p:txBody>
        </p:sp>
        <p:sp>
          <p:nvSpPr>
            <p:cNvPr id="16413" name="Line 165"/>
            <p:cNvSpPr>
              <a:spLocks noChangeShapeType="1"/>
            </p:cNvSpPr>
            <p:nvPr/>
          </p:nvSpPr>
          <p:spPr bwMode="auto">
            <a:xfrm>
              <a:off x="2252" y="2103"/>
              <a:ext cx="0" cy="72"/>
            </a:xfrm>
            <a:prstGeom prst="line">
              <a:avLst/>
            </a:prstGeom>
            <a:noFill/>
            <a:ln w="19050">
              <a:solidFill>
                <a:schemeClr val="tx1"/>
              </a:solidFill>
              <a:round/>
              <a:headEnd/>
              <a:tailEnd/>
            </a:ln>
          </p:spPr>
          <p:txBody>
            <a:bodyPr wrap="none" anchor="ctr"/>
            <a:lstStyle/>
            <a:p>
              <a:endParaRPr lang="en-US"/>
            </a:p>
          </p:txBody>
        </p:sp>
        <p:sp>
          <p:nvSpPr>
            <p:cNvPr id="16414" name="Line 166"/>
            <p:cNvSpPr>
              <a:spLocks noChangeShapeType="1"/>
            </p:cNvSpPr>
            <p:nvPr/>
          </p:nvSpPr>
          <p:spPr bwMode="auto">
            <a:xfrm>
              <a:off x="2307" y="2105"/>
              <a:ext cx="0" cy="72"/>
            </a:xfrm>
            <a:prstGeom prst="line">
              <a:avLst/>
            </a:prstGeom>
            <a:noFill/>
            <a:ln w="19050">
              <a:solidFill>
                <a:schemeClr val="tx1"/>
              </a:solidFill>
              <a:round/>
              <a:headEnd/>
              <a:tailEnd/>
            </a:ln>
          </p:spPr>
          <p:txBody>
            <a:bodyPr wrap="none" anchor="ctr"/>
            <a:lstStyle/>
            <a:p>
              <a:endParaRPr lang="en-US"/>
            </a:p>
          </p:txBody>
        </p:sp>
        <p:sp>
          <p:nvSpPr>
            <p:cNvPr id="16415" name="Line 167"/>
            <p:cNvSpPr>
              <a:spLocks noChangeShapeType="1"/>
            </p:cNvSpPr>
            <p:nvPr/>
          </p:nvSpPr>
          <p:spPr bwMode="auto">
            <a:xfrm>
              <a:off x="2364" y="2103"/>
              <a:ext cx="0" cy="72"/>
            </a:xfrm>
            <a:prstGeom prst="line">
              <a:avLst/>
            </a:prstGeom>
            <a:noFill/>
            <a:ln w="19050">
              <a:solidFill>
                <a:schemeClr val="tx1"/>
              </a:solidFill>
              <a:round/>
              <a:headEnd/>
              <a:tailEnd/>
            </a:ln>
          </p:spPr>
          <p:txBody>
            <a:bodyPr wrap="none" anchor="ctr"/>
            <a:lstStyle/>
            <a:p>
              <a:endParaRPr lang="en-US"/>
            </a:p>
          </p:txBody>
        </p:sp>
        <p:sp>
          <p:nvSpPr>
            <p:cNvPr id="16416" name="Line 168"/>
            <p:cNvSpPr>
              <a:spLocks noChangeShapeType="1"/>
            </p:cNvSpPr>
            <p:nvPr/>
          </p:nvSpPr>
          <p:spPr bwMode="auto">
            <a:xfrm>
              <a:off x="2425" y="2103"/>
              <a:ext cx="0" cy="72"/>
            </a:xfrm>
            <a:prstGeom prst="line">
              <a:avLst/>
            </a:prstGeom>
            <a:noFill/>
            <a:ln w="19050">
              <a:solidFill>
                <a:schemeClr val="tx1"/>
              </a:solidFill>
              <a:round/>
              <a:headEnd/>
              <a:tailEnd/>
            </a:ln>
          </p:spPr>
          <p:txBody>
            <a:bodyPr wrap="none" anchor="ctr"/>
            <a:lstStyle/>
            <a:p>
              <a:endParaRPr lang="en-US"/>
            </a:p>
          </p:txBody>
        </p:sp>
        <p:sp>
          <p:nvSpPr>
            <p:cNvPr id="16417" name="Line 169"/>
            <p:cNvSpPr>
              <a:spLocks noChangeShapeType="1"/>
            </p:cNvSpPr>
            <p:nvPr/>
          </p:nvSpPr>
          <p:spPr bwMode="auto">
            <a:xfrm>
              <a:off x="2481" y="2103"/>
              <a:ext cx="0" cy="72"/>
            </a:xfrm>
            <a:prstGeom prst="line">
              <a:avLst/>
            </a:prstGeom>
            <a:noFill/>
            <a:ln w="19050">
              <a:solidFill>
                <a:schemeClr val="tx1"/>
              </a:solidFill>
              <a:round/>
              <a:headEnd/>
              <a:tailEnd/>
            </a:ln>
          </p:spPr>
          <p:txBody>
            <a:bodyPr wrap="none" anchor="ctr"/>
            <a:lstStyle/>
            <a:p>
              <a:endParaRPr lang="en-US"/>
            </a:p>
          </p:txBody>
        </p:sp>
        <p:sp>
          <p:nvSpPr>
            <p:cNvPr id="16418" name="Line 170"/>
            <p:cNvSpPr>
              <a:spLocks noChangeShapeType="1"/>
            </p:cNvSpPr>
            <p:nvPr/>
          </p:nvSpPr>
          <p:spPr bwMode="auto">
            <a:xfrm>
              <a:off x="2196" y="2104"/>
              <a:ext cx="0" cy="72"/>
            </a:xfrm>
            <a:prstGeom prst="line">
              <a:avLst/>
            </a:prstGeom>
            <a:noFill/>
            <a:ln w="19050">
              <a:solidFill>
                <a:schemeClr val="tx1"/>
              </a:solidFill>
              <a:round/>
              <a:headEnd/>
              <a:tailEnd/>
            </a:ln>
          </p:spPr>
          <p:txBody>
            <a:bodyPr wrap="none" anchor="ctr"/>
            <a:lstStyle/>
            <a:p>
              <a:endParaRPr lang="en-US"/>
            </a:p>
          </p:txBody>
        </p:sp>
        <p:sp>
          <p:nvSpPr>
            <p:cNvPr id="16419" name="Rectangle 171"/>
            <p:cNvSpPr>
              <a:spLocks noChangeArrowheads="1"/>
            </p:cNvSpPr>
            <p:nvPr/>
          </p:nvSpPr>
          <p:spPr bwMode="auto">
            <a:xfrm>
              <a:off x="2102" y="224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20" name="Rectangle 172"/>
            <p:cNvSpPr>
              <a:spLocks noChangeArrowheads="1"/>
            </p:cNvSpPr>
            <p:nvPr/>
          </p:nvSpPr>
          <p:spPr bwMode="auto">
            <a:xfrm>
              <a:off x="2188" y="2243"/>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21" name="Rectangle 173"/>
            <p:cNvSpPr>
              <a:spLocks noChangeArrowheads="1"/>
            </p:cNvSpPr>
            <p:nvPr/>
          </p:nvSpPr>
          <p:spPr bwMode="auto">
            <a:xfrm>
              <a:off x="2274" y="2242"/>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22" name="Rectangle 174"/>
            <p:cNvSpPr>
              <a:spLocks noChangeArrowheads="1"/>
            </p:cNvSpPr>
            <p:nvPr/>
          </p:nvSpPr>
          <p:spPr bwMode="auto">
            <a:xfrm>
              <a:off x="2371" y="224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16423" name="Rectangle 175"/>
            <p:cNvSpPr>
              <a:spLocks noChangeArrowheads="1"/>
            </p:cNvSpPr>
            <p:nvPr/>
          </p:nvSpPr>
          <p:spPr bwMode="auto">
            <a:xfrm>
              <a:off x="2467" y="2240"/>
              <a:ext cx="64" cy="93"/>
            </a:xfrm>
            <a:prstGeom prst="rect">
              <a:avLst/>
            </a:prstGeom>
            <a:solidFill>
              <a:srgbClr val="FFFF00"/>
            </a:solidFill>
            <a:ln w="9525">
              <a:solidFill>
                <a:schemeClr val="tx1"/>
              </a:solidFill>
              <a:miter lim="800000"/>
              <a:headEnd/>
              <a:tailEnd/>
            </a:ln>
          </p:spPr>
          <p:txBody>
            <a:bodyPr wrap="none" anchor="ctr"/>
            <a:lstStyle/>
            <a:p>
              <a:endParaRPr lang="en-US"/>
            </a:p>
          </p:txBody>
        </p:sp>
      </p:grpSp>
      <p:pic>
        <p:nvPicPr>
          <p:cNvPr id="16408" name="Picture 176" descr="Alice"/>
          <p:cNvPicPr>
            <a:picLocks noChangeAspect="1" noChangeArrowheads="1"/>
          </p:cNvPicPr>
          <p:nvPr/>
        </p:nvPicPr>
        <p:blipFill>
          <a:blip r:embed="rId5" cstate="print"/>
          <a:srcRect/>
          <a:stretch>
            <a:fillRect/>
          </a:stretch>
        </p:blipFill>
        <p:spPr bwMode="auto">
          <a:xfrm>
            <a:off x="776288" y="1633538"/>
            <a:ext cx="561975" cy="693737"/>
          </a:xfrm>
          <a:prstGeom prst="rect">
            <a:avLst/>
          </a:prstGeom>
          <a:noFill/>
          <a:ln w="9525">
            <a:noFill/>
            <a:miter lim="800000"/>
            <a:headEnd/>
            <a:tailEnd/>
          </a:ln>
        </p:spPr>
      </p:pic>
      <p:graphicFrame>
        <p:nvGraphicFramePr>
          <p:cNvPr id="16386" name="Rectangle 177"/>
          <p:cNvGraphicFramePr>
            <a:graphicFrameLocks/>
          </p:cNvGraphicFramePr>
          <p:nvPr/>
        </p:nvGraphicFramePr>
        <p:xfrm>
          <a:off x="1524000" y="1397000"/>
          <a:ext cx="6096000" cy="4064000"/>
        </p:xfrm>
        <a:graphic>
          <a:graphicData uri="http://schemas.openxmlformats.org/presentationml/2006/ole">
            <p:oleObj spid="_x0000_s16386" name="Clip" r:id="rId6" imgW="0" imgH="0" progId="">
              <p:embed/>
            </p:oleObj>
          </a:graphicData>
        </a:graphic>
      </p:graphicFrame>
      <p:graphicFrame>
        <p:nvGraphicFramePr>
          <p:cNvPr id="16387" name="Rectangle 178"/>
          <p:cNvGraphicFramePr>
            <a:graphicFrameLocks/>
          </p:cNvGraphicFramePr>
          <p:nvPr/>
        </p:nvGraphicFramePr>
        <p:xfrm>
          <a:off x="1524000" y="1397000"/>
          <a:ext cx="6096000" cy="4064000"/>
        </p:xfrm>
        <a:graphic>
          <a:graphicData uri="http://schemas.openxmlformats.org/presentationml/2006/ole">
            <p:oleObj spid="_x0000_s16387" name="Clip" r:id="rId7" imgW="0" imgH="0" progId="">
              <p:embed/>
            </p:oleObj>
          </a:graphicData>
        </a:graphic>
      </p:graphicFrame>
      <p:pic>
        <p:nvPicPr>
          <p:cNvPr id="16409" name="Picture 179" descr="Bob"/>
          <p:cNvPicPr>
            <a:picLocks noChangeAspect="1" noChangeArrowheads="1"/>
          </p:cNvPicPr>
          <p:nvPr/>
        </p:nvPicPr>
        <p:blipFill>
          <a:blip r:embed="rId8" cstate="print"/>
          <a:srcRect/>
          <a:stretch>
            <a:fillRect/>
          </a:stretch>
        </p:blipFill>
        <p:spPr bwMode="auto">
          <a:xfrm>
            <a:off x="7891463" y="1571625"/>
            <a:ext cx="676275" cy="690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40" name="Slide Number Placeholder 6"/>
          <p:cNvSpPr>
            <a:spLocks noGrp="1"/>
          </p:cNvSpPr>
          <p:nvPr>
            <p:ph type="sldNum" sz="quarter" idx="12"/>
          </p:nvPr>
        </p:nvSpPr>
        <p:spPr>
          <a:noFill/>
        </p:spPr>
        <p:txBody>
          <a:bodyPr/>
          <a:lstStyle/>
          <a:p>
            <a:fld id="{5ADE1BF4-38BF-40FB-A345-FA74CB2A5A9E}" type="slidenum">
              <a:rPr lang="en-US"/>
              <a:pPr/>
              <a:t>6</a:t>
            </a:fld>
            <a:endParaRPr lang="en-US"/>
          </a:p>
        </p:txBody>
      </p:sp>
      <p:sp>
        <p:nvSpPr>
          <p:cNvPr id="1041" name="Freeform 573"/>
          <p:cNvSpPr>
            <a:spLocks/>
          </p:cNvSpPr>
          <p:nvPr/>
        </p:nvSpPr>
        <p:spPr bwMode="auto">
          <a:xfrm>
            <a:off x="6737350" y="3430588"/>
            <a:ext cx="1314450" cy="674687"/>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1042" name="Freeform 574"/>
          <p:cNvSpPr>
            <a:spLocks/>
          </p:cNvSpPr>
          <p:nvPr/>
        </p:nvSpPr>
        <p:spPr bwMode="auto">
          <a:xfrm>
            <a:off x="6756400" y="1905000"/>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1043" name="Freeform 575"/>
          <p:cNvSpPr>
            <a:spLocks/>
          </p:cNvSpPr>
          <p:nvPr/>
        </p:nvSpPr>
        <p:spPr bwMode="auto">
          <a:xfrm>
            <a:off x="5016500" y="1612900"/>
            <a:ext cx="1644650" cy="1071563"/>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1044" name="Group 576"/>
          <p:cNvGrpSpPr>
            <a:grpSpLocks/>
          </p:cNvGrpSpPr>
          <p:nvPr/>
        </p:nvGrpSpPr>
        <p:grpSpPr bwMode="auto">
          <a:xfrm>
            <a:off x="5103813" y="2947988"/>
            <a:ext cx="1458912" cy="933450"/>
            <a:chOff x="2889" y="1631"/>
            <a:chExt cx="980" cy="743"/>
          </a:xfrm>
        </p:grpSpPr>
        <p:sp>
          <p:nvSpPr>
            <p:cNvPr id="1397" name="Rectangle 577"/>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1398" name="AutoShape 578"/>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1045" name="Group 579"/>
          <p:cNvGrpSpPr>
            <a:grpSpLocks/>
          </p:cNvGrpSpPr>
          <p:nvPr/>
        </p:nvGrpSpPr>
        <p:grpSpPr bwMode="auto">
          <a:xfrm>
            <a:off x="5805488" y="1804988"/>
            <a:ext cx="336550" cy="531812"/>
            <a:chOff x="3796" y="1043"/>
            <a:chExt cx="865" cy="1237"/>
          </a:xfrm>
        </p:grpSpPr>
        <p:sp>
          <p:nvSpPr>
            <p:cNvPr id="1367" name="Line 580"/>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1368" name="Line 581"/>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1369" name="Line 582"/>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1370" name="Line 583"/>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1371" name="Line 584"/>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1372" name="Line 585"/>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1373" name="Line 586"/>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1374" name="Line 587"/>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1375" name="Line 588"/>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1376" name="Line 589"/>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1377" name="Line 590"/>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1378" name="Line 591"/>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1379" name="Line 592"/>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1380" name="Line 593"/>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1381" name="Line 594"/>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1382" name="Group 595"/>
            <p:cNvGrpSpPr>
              <a:grpSpLocks/>
            </p:cNvGrpSpPr>
            <p:nvPr/>
          </p:nvGrpSpPr>
          <p:grpSpPr bwMode="auto">
            <a:xfrm>
              <a:off x="4269" y="1415"/>
              <a:ext cx="392" cy="137"/>
              <a:chOff x="4227" y="1360"/>
              <a:chExt cx="863" cy="270"/>
            </a:xfrm>
          </p:grpSpPr>
          <p:sp>
            <p:nvSpPr>
              <p:cNvPr id="1393" name="Line 596"/>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394" name="Line 597"/>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395" name="Line 598"/>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396" name="Line 599"/>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1383" name="Group 600"/>
            <p:cNvGrpSpPr>
              <a:grpSpLocks/>
            </p:cNvGrpSpPr>
            <p:nvPr/>
          </p:nvGrpSpPr>
          <p:grpSpPr bwMode="auto">
            <a:xfrm rot="5700496">
              <a:off x="4053" y="1170"/>
              <a:ext cx="392" cy="137"/>
              <a:chOff x="4227" y="1360"/>
              <a:chExt cx="863" cy="270"/>
            </a:xfrm>
          </p:grpSpPr>
          <p:sp>
            <p:nvSpPr>
              <p:cNvPr id="1389" name="Line 601"/>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390" name="Line 602"/>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391" name="Line 603"/>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392" name="Line 604"/>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1384" name="Group 605"/>
            <p:cNvGrpSpPr>
              <a:grpSpLocks/>
            </p:cNvGrpSpPr>
            <p:nvPr/>
          </p:nvGrpSpPr>
          <p:grpSpPr bwMode="auto">
            <a:xfrm rot="10800000">
              <a:off x="3796" y="1402"/>
              <a:ext cx="392" cy="137"/>
              <a:chOff x="4227" y="1360"/>
              <a:chExt cx="863" cy="270"/>
            </a:xfrm>
          </p:grpSpPr>
          <p:sp>
            <p:nvSpPr>
              <p:cNvPr id="1385" name="Line 606"/>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386" name="Line 607"/>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387" name="Line 608"/>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388" name="Line 609"/>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1046" name="Oval 610"/>
          <p:cNvSpPr>
            <a:spLocks noChangeArrowheads="1"/>
          </p:cNvSpPr>
          <p:nvPr/>
        </p:nvSpPr>
        <p:spPr bwMode="auto">
          <a:xfrm>
            <a:off x="6862763" y="36258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47" name="Line 611"/>
          <p:cNvSpPr>
            <a:spLocks noChangeShapeType="1"/>
          </p:cNvSpPr>
          <p:nvPr/>
        </p:nvSpPr>
        <p:spPr bwMode="auto">
          <a:xfrm>
            <a:off x="6862763" y="3617913"/>
            <a:ext cx="0" cy="58737"/>
          </a:xfrm>
          <a:prstGeom prst="line">
            <a:avLst/>
          </a:prstGeom>
          <a:noFill/>
          <a:ln w="12700">
            <a:solidFill>
              <a:schemeClr val="folHlink"/>
            </a:solidFill>
            <a:round/>
            <a:headEnd/>
            <a:tailEnd/>
          </a:ln>
        </p:spPr>
        <p:txBody>
          <a:bodyPr wrap="none" anchor="ctr"/>
          <a:lstStyle/>
          <a:p>
            <a:endParaRPr lang="en-US"/>
          </a:p>
        </p:txBody>
      </p:sp>
      <p:sp>
        <p:nvSpPr>
          <p:cNvPr id="1048" name="Line 612"/>
          <p:cNvSpPr>
            <a:spLocks noChangeShapeType="1"/>
          </p:cNvSpPr>
          <p:nvPr/>
        </p:nvSpPr>
        <p:spPr bwMode="auto">
          <a:xfrm>
            <a:off x="7221538" y="3617913"/>
            <a:ext cx="0" cy="58737"/>
          </a:xfrm>
          <a:prstGeom prst="line">
            <a:avLst/>
          </a:prstGeom>
          <a:noFill/>
          <a:ln w="12700">
            <a:solidFill>
              <a:schemeClr val="folHlink"/>
            </a:solidFill>
            <a:round/>
            <a:headEnd/>
            <a:tailEnd/>
          </a:ln>
        </p:spPr>
        <p:txBody>
          <a:bodyPr wrap="none" anchor="ctr"/>
          <a:lstStyle/>
          <a:p>
            <a:endParaRPr lang="en-US"/>
          </a:p>
        </p:txBody>
      </p:sp>
      <p:sp>
        <p:nvSpPr>
          <p:cNvPr id="1049" name="Rectangle 613"/>
          <p:cNvSpPr>
            <a:spLocks noChangeArrowheads="1"/>
          </p:cNvSpPr>
          <p:nvPr/>
        </p:nvSpPr>
        <p:spPr bwMode="auto">
          <a:xfrm>
            <a:off x="6862763" y="36179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50" name="Oval 614"/>
          <p:cNvSpPr>
            <a:spLocks noChangeArrowheads="1"/>
          </p:cNvSpPr>
          <p:nvPr/>
        </p:nvSpPr>
        <p:spPr bwMode="auto">
          <a:xfrm>
            <a:off x="6859588" y="35496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51" name="Group 615"/>
          <p:cNvGrpSpPr>
            <a:grpSpLocks/>
          </p:cNvGrpSpPr>
          <p:nvPr/>
        </p:nvGrpSpPr>
        <p:grpSpPr bwMode="auto">
          <a:xfrm>
            <a:off x="6945313" y="3573463"/>
            <a:ext cx="179387" cy="65087"/>
            <a:chOff x="2848" y="848"/>
            <a:chExt cx="140" cy="98"/>
          </a:xfrm>
        </p:grpSpPr>
        <p:sp>
          <p:nvSpPr>
            <p:cNvPr id="1364" name="Line 61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65" name="Line 61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66" name="Line 61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52" name="Group 619"/>
          <p:cNvGrpSpPr>
            <a:grpSpLocks/>
          </p:cNvGrpSpPr>
          <p:nvPr/>
        </p:nvGrpSpPr>
        <p:grpSpPr bwMode="auto">
          <a:xfrm flipV="1">
            <a:off x="6945313" y="3573463"/>
            <a:ext cx="179387" cy="65087"/>
            <a:chOff x="2848" y="848"/>
            <a:chExt cx="140" cy="98"/>
          </a:xfrm>
        </p:grpSpPr>
        <p:sp>
          <p:nvSpPr>
            <p:cNvPr id="1361" name="Line 62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62" name="Line 62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63" name="Line 62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53" name="Oval 623"/>
          <p:cNvSpPr>
            <a:spLocks noChangeArrowheads="1"/>
          </p:cNvSpPr>
          <p:nvPr/>
        </p:nvSpPr>
        <p:spPr bwMode="auto">
          <a:xfrm>
            <a:off x="7218363" y="39052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54" name="Line 624"/>
          <p:cNvSpPr>
            <a:spLocks noChangeShapeType="1"/>
          </p:cNvSpPr>
          <p:nvPr/>
        </p:nvSpPr>
        <p:spPr bwMode="auto">
          <a:xfrm>
            <a:off x="7218363" y="3897313"/>
            <a:ext cx="0" cy="58737"/>
          </a:xfrm>
          <a:prstGeom prst="line">
            <a:avLst/>
          </a:prstGeom>
          <a:noFill/>
          <a:ln w="12700">
            <a:solidFill>
              <a:schemeClr val="folHlink"/>
            </a:solidFill>
            <a:round/>
            <a:headEnd/>
            <a:tailEnd/>
          </a:ln>
        </p:spPr>
        <p:txBody>
          <a:bodyPr wrap="none" anchor="ctr"/>
          <a:lstStyle/>
          <a:p>
            <a:endParaRPr lang="en-US"/>
          </a:p>
        </p:txBody>
      </p:sp>
      <p:sp>
        <p:nvSpPr>
          <p:cNvPr id="1055" name="Line 625"/>
          <p:cNvSpPr>
            <a:spLocks noChangeShapeType="1"/>
          </p:cNvSpPr>
          <p:nvPr/>
        </p:nvSpPr>
        <p:spPr bwMode="auto">
          <a:xfrm>
            <a:off x="7577138" y="3897313"/>
            <a:ext cx="0" cy="58737"/>
          </a:xfrm>
          <a:prstGeom prst="line">
            <a:avLst/>
          </a:prstGeom>
          <a:noFill/>
          <a:ln w="12700">
            <a:solidFill>
              <a:schemeClr val="folHlink"/>
            </a:solidFill>
            <a:round/>
            <a:headEnd/>
            <a:tailEnd/>
          </a:ln>
        </p:spPr>
        <p:txBody>
          <a:bodyPr wrap="none" anchor="ctr"/>
          <a:lstStyle/>
          <a:p>
            <a:endParaRPr lang="en-US"/>
          </a:p>
        </p:txBody>
      </p:sp>
      <p:sp>
        <p:nvSpPr>
          <p:cNvPr id="1056" name="Rectangle 626"/>
          <p:cNvSpPr>
            <a:spLocks noChangeArrowheads="1"/>
          </p:cNvSpPr>
          <p:nvPr/>
        </p:nvSpPr>
        <p:spPr bwMode="auto">
          <a:xfrm>
            <a:off x="7218363" y="38973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57" name="Oval 627"/>
          <p:cNvSpPr>
            <a:spLocks noChangeArrowheads="1"/>
          </p:cNvSpPr>
          <p:nvPr/>
        </p:nvSpPr>
        <p:spPr bwMode="auto">
          <a:xfrm>
            <a:off x="7215188" y="38290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58" name="Group 628"/>
          <p:cNvGrpSpPr>
            <a:grpSpLocks/>
          </p:cNvGrpSpPr>
          <p:nvPr/>
        </p:nvGrpSpPr>
        <p:grpSpPr bwMode="auto">
          <a:xfrm>
            <a:off x="7300913" y="3852863"/>
            <a:ext cx="179387" cy="65087"/>
            <a:chOff x="2848" y="848"/>
            <a:chExt cx="140" cy="98"/>
          </a:xfrm>
        </p:grpSpPr>
        <p:sp>
          <p:nvSpPr>
            <p:cNvPr id="1358" name="Line 62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9" name="Line 63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60" name="Line 63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59" name="Group 632"/>
          <p:cNvGrpSpPr>
            <a:grpSpLocks/>
          </p:cNvGrpSpPr>
          <p:nvPr/>
        </p:nvGrpSpPr>
        <p:grpSpPr bwMode="auto">
          <a:xfrm flipV="1">
            <a:off x="7300913" y="3852863"/>
            <a:ext cx="179387" cy="65087"/>
            <a:chOff x="2848" y="848"/>
            <a:chExt cx="140" cy="98"/>
          </a:xfrm>
        </p:grpSpPr>
        <p:sp>
          <p:nvSpPr>
            <p:cNvPr id="1355" name="Line 63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6" name="Line 63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57" name="Line 63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60" name="Oval 636"/>
          <p:cNvSpPr>
            <a:spLocks noChangeArrowheads="1"/>
          </p:cNvSpPr>
          <p:nvPr/>
        </p:nvSpPr>
        <p:spPr bwMode="auto">
          <a:xfrm>
            <a:off x="7497763" y="36385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61" name="Line 637"/>
          <p:cNvSpPr>
            <a:spLocks noChangeShapeType="1"/>
          </p:cNvSpPr>
          <p:nvPr/>
        </p:nvSpPr>
        <p:spPr bwMode="auto">
          <a:xfrm>
            <a:off x="7497763" y="3630613"/>
            <a:ext cx="0" cy="58737"/>
          </a:xfrm>
          <a:prstGeom prst="line">
            <a:avLst/>
          </a:prstGeom>
          <a:noFill/>
          <a:ln w="12700">
            <a:solidFill>
              <a:schemeClr val="folHlink"/>
            </a:solidFill>
            <a:round/>
            <a:headEnd/>
            <a:tailEnd/>
          </a:ln>
        </p:spPr>
        <p:txBody>
          <a:bodyPr wrap="none" anchor="ctr"/>
          <a:lstStyle/>
          <a:p>
            <a:endParaRPr lang="en-US"/>
          </a:p>
        </p:txBody>
      </p:sp>
      <p:sp>
        <p:nvSpPr>
          <p:cNvPr id="1062" name="Line 638"/>
          <p:cNvSpPr>
            <a:spLocks noChangeShapeType="1"/>
          </p:cNvSpPr>
          <p:nvPr/>
        </p:nvSpPr>
        <p:spPr bwMode="auto">
          <a:xfrm>
            <a:off x="7856538" y="3630613"/>
            <a:ext cx="0" cy="58737"/>
          </a:xfrm>
          <a:prstGeom prst="line">
            <a:avLst/>
          </a:prstGeom>
          <a:noFill/>
          <a:ln w="12700">
            <a:solidFill>
              <a:schemeClr val="folHlink"/>
            </a:solidFill>
            <a:round/>
            <a:headEnd/>
            <a:tailEnd/>
          </a:ln>
        </p:spPr>
        <p:txBody>
          <a:bodyPr wrap="none" anchor="ctr"/>
          <a:lstStyle/>
          <a:p>
            <a:endParaRPr lang="en-US"/>
          </a:p>
        </p:txBody>
      </p:sp>
      <p:sp>
        <p:nvSpPr>
          <p:cNvPr id="1063" name="Rectangle 639"/>
          <p:cNvSpPr>
            <a:spLocks noChangeArrowheads="1"/>
          </p:cNvSpPr>
          <p:nvPr/>
        </p:nvSpPr>
        <p:spPr bwMode="auto">
          <a:xfrm>
            <a:off x="7497763" y="36306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64" name="Oval 640"/>
          <p:cNvSpPr>
            <a:spLocks noChangeArrowheads="1"/>
          </p:cNvSpPr>
          <p:nvPr/>
        </p:nvSpPr>
        <p:spPr bwMode="auto">
          <a:xfrm>
            <a:off x="7494588" y="35623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65" name="Group 641"/>
          <p:cNvGrpSpPr>
            <a:grpSpLocks/>
          </p:cNvGrpSpPr>
          <p:nvPr/>
        </p:nvGrpSpPr>
        <p:grpSpPr bwMode="auto">
          <a:xfrm>
            <a:off x="7580313" y="3586163"/>
            <a:ext cx="179387" cy="65087"/>
            <a:chOff x="2848" y="848"/>
            <a:chExt cx="140" cy="98"/>
          </a:xfrm>
        </p:grpSpPr>
        <p:sp>
          <p:nvSpPr>
            <p:cNvPr id="1352" name="Line 64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3" name="Line 64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54" name="Line 64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66" name="Group 645"/>
          <p:cNvGrpSpPr>
            <a:grpSpLocks/>
          </p:cNvGrpSpPr>
          <p:nvPr/>
        </p:nvGrpSpPr>
        <p:grpSpPr bwMode="auto">
          <a:xfrm flipV="1">
            <a:off x="7580313" y="3586163"/>
            <a:ext cx="179387" cy="65087"/>
            <a:chOff x="2848" y="848"/>
            <a:chExt cx="140" cy="98"/>
          </a:xfrm>
        </p:grpSpPr>
        <p:sp>
          <p:nvSpPr>
            <p:cNvPr id="1349" name="Line 64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50" name="Line 64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51" name="Line 64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67" name="Oval 649"/>
          <p:cNvSpPr>
            <a:spLocks noChangeArrowheads="1"/>
          </p:cNvSpPr>
          <p:nvPr/>
        </p:nvSpPr>
        <p:spPr bwMode="auto">
          <a:xfrm>
            <a:off x="6962775" y="2476500"/>
            <a:ext cx="347663"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68" name="Line 650"/>
          <p:cNvSpPr>
            <a:spLocks noChangeShapeType="1"/>
          </p:cNvSpPr>
          <p:nvPr/>
        </p:nvSpPr>
        <p:spPr bwMode="auto">
          <a:xfrm>
            <a:off x="6962775" y="2468563"/>
            <a:ext cx="0" cy="55562"/>
          </a:xfrm>
          <a:prstGeom prst="line">
            <a:avLst/>
          </a:prstGeom>
          <a:noFill/>
          <a:ln w="12700">
            <a:solidFill>
              <a:schemeClr val="folHlink"/>
            </a:solidFill>
            <a:round/>
            <a:headEnd/>
            <a:tailEnd/>
          </a:ln>
        </p:spPr>
        <p:txBody>
          <a:bodyPr wrap="none" anchor="ctr"/>
          <a:lstStyle/>
          <a:p>
            <a:endParaRPr lang="en-US"/>
          </a:p>
        </p:txBody>
      </p:sp>
      <p:sp>
        <p:nvSpPr>
          <p:cNvPr id="1069" name="Line 651"/>
          <p:cNvSpPr>
            <a:spLocks noChangeShapeType="1"/>
          </p:cNvSpPr>
          <p:nvPr/>
        </p:nvSpPr>
        <p:spPr bwMode="auto">
          <a:xfrm>
            <a:off x="7310438" y="2468563"/>
            <a:ext cx="0" cy="55562"/>
          </a:xfrm>
          <a:prstGeom prst="line">
            <a:avLst/>
          </a:prstGeom>
          <a:noFill/>
          <a:ln w="12700">
            <a:solidFill>
              <a:schemeClr val="folHlink"/>
            </a:solidFill>
            <a:round/>
            <a:headEnd/>
            <a:tailEnd/>
          </a:ln>
        </p:spPr>
        <p:txBody>
          <a:bodyPr wrap="none" anchor="ctr"/>
          <a:lstStyle/>
          <a:p>
            <a:endParaRPr lang="en-US"/>
          </a:p>
        </p:txBody>
      </p:sp>
      <p:sp>
        <p:nvSpPr>
          <p:cNvPr id="1070" name="Rectangle 652"/>
          <p:cNvSpPr>
            <a:spLocks noChangeArrowheads="1"/>
          </p:cNvSpPr>
          <p:nvPr/>
        </p:nvSpPr>
        <p:spPr bwMode="auto">
          <a:xfrm>
            <a:off x="6962775" y="2468563"/>
            <a:ext cx="344488"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71" name="Oval 653"/>
          <p:cNvSpPr>
            <a:spLocks noChangeArrowheads="1"/>
          </p:cNvSpPr>
          <p:nvPr/>
        </p:nvSpPr>
        <p:spPr bwMode="auto">
          <a:xfrm>
            <a:off x="6959600" y="2405063"/>
            <a:ext cx="347663"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72" name="Group 654"/>
          <p:cNvGrpSpPr>
            <a:grpSpLocks/>
          </p:cNvGrpSpPr>
          <p:nvPr/>
        </p:nvGrpSpPr>
        <p:grpSpPr bwMode="auto">
          <a:xfrm>
            <a:off x="7043738" y="2427288"/>
            <a:ext cx="171450" cy="61912"/>
            <a:chOff x="2848" y="848"/>
            <a:chExt cx="140" cy="98"/>
          </a:xfrm>
        </p:grpSpPr>
        <p:sp>
          <p:nvSpPr>
            <p:cNvPr id="1346" name="Line 65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47" name="Line 65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48" name="Line 65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73" name="Group 658"/>
          <p:cNvGrpSpPr>
            <a:grpSpLocks/>
          </p:cNvGrpSpPr>
          <p:nvPr/>
        </p:nvGrpSpPr>
        <p:grpSpPr bwMode="auto">
          <a:xfrm flipV="1">
            <a:off x="7043738" y="2427288"/>
            <a:ext cx="171450" cy="60325"/>
            <a:chOff x="2848" y="848"/>
            <a:chExt cx="140" cy="98"/>
          </a:xfrm>
        </p:grpSpPr>
        <p:sp>
          <p:nvSpPr>
            <p:cNvPr id="1343" name="Line 65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44" name="Line 66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45" name="Line 66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74" name="Oval 662"/>
          <p:cNvSpPr>
            <a:spLocks noChangeArrowheads="1"/>
          </p:cNvSpPr>
          <p:nvPr/>
        </p:nvSpPr>
        <p:spPr bwMode="auto">
          <a:xfrm>
            <a:off x="6961188" y="27368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75" name="Line 663"/>
          <p:cNvSpPr>
            <a:spLocks noChangeShapeType="1"/>
          </p:cNvSpPr>
          <p:nvPr/>
        </p:nvSpPr>
        <p:spPr bwMode="auto">
          <a:xfrm>
            <a:off x="6961188" y="2728913"/>
            <a:ext cx="0" cy="58737"/>
          </a:xfrm>
          <a:prstGeom prst="line">
            <a:avLst/>
          </a:prstGeom>
          <a:noFill/>
          <a:ln w="12700">
            <a:solidFill>
              <a:schemeClr val="folHlink"/>
            </a:solidFill>
            <a:round/>
            <a:headEnd/>
            <a:tailEnd/>
          </a:ln>
        </p:spPr>
        <p:txBody>
          <a:bodyPr wrap="none" anchor="ctr"/>
          <a:lstStyle/>
          <a:p>
            <a:endParaRPr lang="en-US"/>
          </a:p>
        </p:txBody>
      </p:sp>
      <p:sp>
        <p:nvSpPr>
          <p:cNvPr id="1076" name="Line 664"/>
          <p:cNvSpPr>
            <a:spLocks noChangeShapeType="1"/>
          </p:cNvSpPr>
          <p:nvPr/>
        </p:nvSpPr>
        <p:spPr bwMode="auto">
          <a:xfrm>
            <a:off x="7319963" y="2728913"/>
            <a:ext cx="0" cy="58737"/>
          </a:xfrm>
          <a:prstGeom prst="line">
            <a:avLst/>
          </a:prstGeom>
          <a:noFill/>
          <a:ln w="12700">
            <a:solidFill>
              <a:schemeClr val="folHlink"/>
            </a:solidFill>
            <a:round/>
            <a:headEnd/>
            <a:tailEnd/>
          </a:ln>
        </p:spPr>
        <p:txBody>
          <a:bodyPr wrap="none" anchor="ctr"/>
          <a:lstStyle/>
          <a:p>
            <a:endParaRPr lang="en-US"/>
          </a:p>
        </p:txBody>
      </p:sp>
      <p:sp>
        <p:nvSpPr>
          <p:cNvPr id="1077" name="Rectangle 665"/>
          <p:cNvSpPr>
            <a:spLocks noChangeArrowheads="1"/>
          </p:cNvSpPr>
          <p:nvPr/>
        </p:nvSpPr>
        <p:spPr bwMode="auto">
          <a:xfrm>
            <a:off x="6961188" y="27289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78" name="Oval 666"/>
          <p:cNvSpPr>
            <a:spLocks noChangeArrowheads="1"/>
          </p:cNvSpPr>
          <p:nvPr/>
        </p:nvSpPr>
        <p:spPr bwMode="auto">
          <a:xfrm>
            <a:off x="6958013" y="26606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79" name="Group 667"/>
          <p:cNvGrpSpPr>
            <a:grpSpLocks/>
          </p:cNvGrpSpPr>
          <p:nvPr/>
        </p:nvGrpSpPr>
        <p:grpSpPr bwMode="auto">
          <a:xfrm>
            <a:off x="7043738" y="2684463"/>
            <a:ext cx="179387" cy="65087"/>
            <a:chOff x="2848" y="848"/>
            <a:chExt cx="140" cy="98"/>
          </a:xfrm>
        </p:grpSpPr>
        <p:sp>
          <p:nvSpPr>
            <p:cNvPr id="1340" name="Line 66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41" name="Line 66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42" name="Line 67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80" name="Group 671"/>
          <p:cNvGrpSpPr>
            <a:grpSpLocks/>
          </p:cNvGrpSpPr>
          <p:nvPr/>
        </p:nvGrpSpPr>
        <p:grpSpPr bwMode="auto">
          <a:xfrm flipV="1">
            <a:off x="7043738" y="2684463"/>
            <a:ext cx="179387" cy="65087"/>
            <a:chOff x="2848" y="848"/>
            <a:chExt cx="140" cy="98"/>
          </a:xfrm>
        </p:grpSpPr>
        <p:sp>
          <p:nvSpPr>
            <p:cNvPr id="1337" name="Line 67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38" name="Line 67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9" name="Line 67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81" name="Oval 675"/>
          <p:cNvSpPr>
            <a:spLocks noChangeArrowheads="1"/>
          </p:cNvSpPr>
          <p:nvPr/>
        </p:nvSpPr>
        <p:spPr bwMode="auto">
          <a:xfrm>
            <a:off x="7437438" y="2378075"/>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82" name="Line 676"/>
          <p:cNvSpPr>
            <a:spLocks noChangeShapeType="1"/>
          </p:cNvSpPr>
          <p:nvPr/>
        </p:nvSpPr>
        <p:spPr bwMode="auto">
          <a:xfrm>
            <a:off x="7437438" y="2371725"/>
            <a:ext cx="0" cy="52388"/>
          </a:xfrm>
          <a:prstGeom prst="line">
            <a:avLst/>
          </a:prstGeom>
          <a:noFill/>
          <a:ln w="12700">
            <a:solidFill>
              <a:schemeClr val="folHlink"/>
            </a:solidFill>
            <a:round/>
            <a:headEnd/>
            <a:tailEnd/>
          </a:ln>
        </p:spPr>
        <p:txBody>
          <a:bodyPr wrap="none" anchor="ctr"/>
          <a:lstStyle/>
          <a:p>
            <a:endParaRPr lang="en-US"/>
          </a:p>
        </p:txBody>
      </p:sp>
      <p:sp>
        <p:nvSpPr>
          <p:cNvPr id="1083" name="Line 677"/>
          <p:cNvSpPr>
            <a:spLocks noChangeShapeType="1"/>
          </p:cNvSpPr>
          <p:nvPr/>
        </p:nvSpPr>
        <p:spPr bwMode="auto">
          <a:xfrm>
            <a:off x="7767638" y="2371725"/>
            <a:ext cx="0" cy="52388"/>
          </a:xfrm>
          <a:prstGeom prst="line">
            <a:avLst/>
          </a:prstGeom>
          <a:noFill/>
          <a:ln w="12700">
            <a:solidFill>
              <a:schemeClr val="folHlink"/>
            </a:solidFill>
            <a:round/>
            <a:headEnd/>
            <a:tailEnd/>
          </a:ln>
        </p:spPr>
        <p:txBody>
          <a:bodyPr wrap="none" anchor="ctr"/>
          <a:lstStyle/>
          <a:p>
            <a:endParaRPr lang="en-US"/>
          </a:p>
        </p:txBody>
      </p:sp>
      <p:sp>
        <p:nvSpPr>
          <p:cNvPr id="1084" name="Rectangle 678"/>
          <p:cNvSpPr>
            <a:spLocks noChangeArrowheads="1"/>
          </p:cNvSpPr>
          <p:nvPr/>
        </p:nvSpPr>
        <p:spPr bwMode="auto">
          <a:xfrm>
            <a:off x="7437438" y="2371725"/>
            <a:ext cx="327025" cy="5238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1085" name="Oval 679"/>
          <p:cNvSpPr>
            <a:spLocks noChangeArrowheads="1"/>
          </p:cNvSpPr>
          <p:nvPr/>
        </p:nvSpPr>
        <p:spPr bwMode="auto">
          <a:xfrm>
            <a:off x="7434263" y="2309813"/>
            <a:ext cx="330200" cy="100012"/>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86" name="Group 680"/>
          <p:cNvGrpSpPr>
            <a:grpSpLocks/>
          </p:cNvGrpSpPr>
          <p:nvPr/>
        </p:nvGrpSpPr>
        <p:grpSpPr bwMode="auto">
          <a:xfrm>
            <a:off x="7513638" y="2332038"/>
            <a:ext cx="163512" cy="57150"/>
            <a:chOff x="2848" y="848"/>
            <a:chExt cx="140" cy="98"/>
          </a:xfrm>
        </p:grpSpPr>
        <p:sp>
          <p:nvSpPr>
            <p:cNvPr id="1334" name="Line 68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35" name="Line 68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6" name="Line 68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87" name="Group 684"/>
          <p:cNvGrpSpPr>
            <a:grpSpLocks/>
          </p:cNvGrpSpPr>
          <p:nvPr/>
        </p:nvGrpSpPr>
        <p:grpSpPr bwMode="auto">
          <a:xfrm flipV="1">
            <a:off x="7513638" y="2330450"/>
            <a:ext cx="163512" cy="58738"/>
            <a:chOff x="2848" y="848"/>
            <a:chExt cx="140" cy="98"/>
          </a:xfrm>
        </p:grpSpPr>
        <p:sp>
          <p:nvSpPr>
            <p:cNvPr id="1331" name="Line 68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32" name="Line 68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3" name="Line 68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88" name="Oval 688"/>
          <p:cNvSpPr>
            <a:spLocks noChangeArrowheads="1"/>
          </p:cNvSpPr>
          <p:nvPr/>
        </p:nvSpPr>
        <p:spPr bwMode="auto">
          <a:xfrm>
            <a:off x="7523163" y="2736850"/>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89" name="Line 689"/>
          <p:cNvSpPr>
            <a:spLocks noChangeShapeType="1"/>
          </p:cNvSpPr>
          <p:nvPr/>
        </p:nvSpPr>
        <p:spPr bwMode="auto">
          <a:xfrm>
            <a:off x="7523163" y="2728913"/>
            <a:ext cx="0" cy="58737"/>
          </a:xfrm>
          <a:prstGeom prst="line">
            <a:avLst/>
          </a:prstGeom>
          <a:noFill/>
          <a:ln w="12700">
            <a:solidFill>
              <a:schemeClr val="folHlink"/>
            </a:solidFill>
            <a:round/>
            <a:headEnd/>
            <a:tailEnd/>
          </a:ln>
        </p:spPr>
        <p:txBody>
          <a:bodyPr wrap="none" anchor="ctr"/>
          <a:lstStyle/>
          <a:p>
            <a:endParaRPr lang="en-US"/>
          </a:p>
        </p:txBody>
      </p:sp>
      <p:sp>
        <p:nvSpPr>
          <p:cNvPr id="1090" name="Line 690"/>
          <p:cNvSpPr>
            <a:spLocks noChangeShapeType="1"/>
          </p:cNvSpPr>
          <p:nvPr/>
        </p:nvSpPr>
        <p:spPr bwMode="auto">
          <a:xfrm>
            <a:off x="7881938" y="2728913"/>
            <a:ext cx="0" cy="58737"/>
          </a:xfrm>
          <a:prstGeom prst="line">
            <a:avLst/>
          </a:prstGeom>
          <a:noFill/>
          <a:ln w="12700">
            <a:solidFill>
              <a:schemeClr val="folHlink"/>
            </a:solidFill>
            <a:round/>
            <a:headEnd/>
            <a:tailEnd/>
          </a:ln>
        </p:spPr>
        <p:txBody>
          <a:bodyPr wrap="none" anchor="ctr"/>
          <a:lstStyle/>
          <a:p>
            <a:endParaRPr lang="en-US"/>
          </a:p>
        </p:txBody>
      </p:sp>
      <p:sp>
        <p:nvSpPr>
          <p:cNvPr id="1091" name="Rectangle 691"/>
          <p:cNvSpPr>
            <a:spLocks noChangeArrowheads="1"/>
          </p:cNvSpPr>
          <p:nvPr/>
        </p:nvSpPr>
        <p:spPr bwMode="auto">
          <a:xfrm>
            <a:off x="7523163" y="2728913"/>
            <a:ext cx="355600" cy="5873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92" name="Oval 692"/>
          <p:cNvSpPr>
            <a:spLocks noChangeArrowheads="1"/>
          </p:cNvSpPr>
          <p:nvPr/>
        </p:nvSpPr>
        <p:spPr bwMode="auto">
          <a:xfrm>
            <a:off x="7519988" y="2660650"/>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093" name="Group 693"/>
          <p:cNvGrpSpPr>
            <a:grpSpLocks/>
          </p:cNvGrpSpPr>
          <p:nvPr/>
        </p:nvGrpSpPr>
        <p:grpSpPr bwMode="auto">
          <a:xfrm>
            <a:off x="7605713" y="2684463"/>
            <a:ext cx="179387" cy="65087"/>
            <a:chOff x="2848" y="848"/>
            <a:chExt cx="140" cy="98"/>
          </a:xfrm>
        </p:grpSpPr>
        <p:sp>
          <p:nvSpPr>
            <p:cNvPr id="1328" name="Line 69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9" name="Line 69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30" name="Line 69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094" name="Group 697"/>
          <p:cNvGrpSpPr>
            <a:grpSpLocks/>
          </p:cNvGrpSpPr>
          <p:nvPr/>
        </p:nvGrpSpPr>
        <p:grpSpPr bwMode="auto">
          <a:xfrm flipV="1">
            <a:off x="7605713" y="2684463"/>
            <a:ext cx="179387" cy="65087"/>
            <a:chOff x="2848" y="848"/>
            <a:chExt cx="140" cy="98"/>
          </a:xfrm>
        </p:grpSpPr>
        <p:sp>
          <p:nvSpPr>
            <p:cNvPr id="1325" name="Line 69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6" name="Line 69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27" name="Line 70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095" name="Oval 701"/>
          <p:cNvSpPr>
            <a:spLocks noChangeArrowheads="1"/>
          </p:cNvSpPr>
          <p:nvPr/>
        </p:nvSpPr>
        <p:spPr bwMode="auto">
          <a:xfrm>
            <a:off x="6113463" y="2471738"/>
            <a:ext cx="346075" cy="8731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096" name="Line 702"/>
          <p:cNvSpPr>
            <a:spLocks noChangeShapeType="1"/>
          </p:cNvSpPr>
          <p:nvPr/>
        </p:nvSpPr>
        <p:spPr bwMode="auto">
          <a:xfrm>
            <a:off x="6113463" y="2463800"/>
            <a:ext cx="0" cy="53975"/>
          </a:xfrm>
          <a:prstGeom prst="line">
            <a:avLst/>
          </a:prstGeom>
          <a:noFill/>
          <a:ln w="12700">
            <a:solidFill>
              <a:schemeClr val="folHlink"/>
            </a:solidFill>
            <a:round/>
            <a:headEnd/>
            <a:tailEnd/>
          </a:ln>
        </p:spPr>
        <p:txBody>
          <a:bodyPr wrap="none" anchor="ctr"/>
          <a:lstStyle/>
          <a:p>
            <a:endParaRPr lang="en-US"/>
          </a:p>
        </p:txBody>
      </p:sp>
      <p:sp>
        <p:nvSpPr>
          <p:cNvPr id="1097" name="Line 703"/>
          <p:cNvSpPr>
            <a:spLocks noChangeShapeType="1"/>
          </p:cNvSpPr>
          <p:nvPr/>
        </p:nvSpPr>
        <p:spPr bwMode="auto">
          <a:xfrm>
            <a:off x="6459538" y="2463800"/>
            <a:ext cx="0" cy="53975"/>
          </a:xfrm>
          <a:prstGeom prst="line">
            <a:avLst/>
          </a:prstGeom>
          <a:noFill/>
          <a:ln w="12700">
            <a:solidFill>
              <a:schemeClr val="folHlink"/>
            </a:solidFill>
            <a:round/>
            <a:headEnd/>
            <a:tailEnd/>
          </a:ln>
        </p:spPr>
        <p:txBody>
          <a:bodyPr wrap="none" anchor="ctr"/>
          <a:lstStyle/>
          <a:p>
            <a:endParaRPr lang="en-US"/>
          </a:p>
        </p:txBody>
      </p:sp>
      <p:sp>
        <p:nvSpPr>
          <p:cNvPr id="1098" name="Rectangle 704"/>
          <p:cNvSpPr>
            <a:spLocks noChangeArrowheads="1"/>
          </p:cNvSpPr>
          <p:nvPr/>
        </p:nvSpPr>
        <p:spPr bwMode="auto">
          <a:xfrm>
            <a:off x="6113463" y="2463800"/>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099" name="Oval 705"/>
          <p:cNvSpPr>
            <a:spLocks noChangeArrowheads="1"/>
          </p:cNvSpPr>
          <p:nvPr/>
        </p:nvSpPr>
        <p:spPr bwMode="auto">
          <a:xfrm>
            <a:off x="6110288" y="2400300"/>
            <a:ext cx="346075"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100" name="Group 706"/>
          <p:cNvGrpSpPr>
            <a:grpSpLocks/>
          </p:cNvGrpSpPr>
          <p:nvPr/>
        </p:nvGrpSpPr>
        <p:grpSpPr bwMode="auto">
          <a:xfrm>
            <a:off x="6194425" y="2422525"/>
            <a:ext cx="171450" cy="60325"/>
            <a:chOff x="2848" y="848"/>
            <a:chExt cx="140" cy="98"/>
          </a:xfrm>
        </p:grpSpPr>
        <p:sp>
          <p:nvSpPr>
            <p:cNvPr id="1322" name="Line 70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3" name="Line 70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24" name="Line 70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101" name="Group 710"/>
          <p:cNvGrpSpPr>
            <a:grpSpLocks/>
          </p:cNvGrpSpPr>
          <p:nvPr/>
        </p:nvGrpSpPr>
        <p:grpSpPr bwMode="auto">
          <a:xfrm flipV="1">
            <a:off x="6194425" y="2422525"/>
            <a:ext cx="171450" cy="58738"/>
            <a:chOff x="2848" y="848"/>
            <a:chExt cx="140" cy="98"/>
          </a:xfrm>
        </p:grpSpPr>
        <p:sp>
          <p:nvSpPr>
            <p:cNvPr id="1319" name="Line 71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20" name="Line 71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21" name="Line 71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102" name="Oval 714"/>
          <p:cNvSpPr>
            <a:spLocks noChangeArrowheads="1"/>
          </p:cNvSpPr>
          <p:nvPr/>
        </p:nvSpPr>
        <p:spPr bwMode="auto">
          <a:xfrm>
            <a:off x="5807075" y="3621088"/>
            <a:ext cx="346075" cy="8731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103" name="Line 715"/>
          <p:cNvSpPr>
            <a:spLocks noChangeShapeType="1"/>
          </p:cNvSpPr>
          <p:nvPr/>
        </p:nvSpPr>
        <p:spPr bwMode="auto">
          <a:xfrm>
            <a:off x="5807075" y="3613150"/>
            <a:ext cx="0" cy="53975"/>
          </a:xfrm>
          <a:prstGeom prst="line">
            <a:avLst/>
          </a:prstGeom>
          <a:noFill/>
          <a:ln w="12700">
            <a:solidFill>
              <a:schemeClr val="folHlink"/>
            </a:solidFill>
            <a:round/>
            <a:headEnd/>
            <a:tailEnd/>
          </a:ln>
        </p:spPr>
        <p:txBody>
          <a:bodyPr wrap="none" anchor="ctr"/>
          <a:lstStyle/>
          <a:p>
            <a:endParaRPr lang="en-US"/>
          </a:p>
        </p:txBody>
      </p:sp>
      <p:sp>
        <p:nvSpPr>
          <p:cNvPr id="1104" name="Line 716"/>
          <p:cNvSpPr>
            <a:spLocks noChangeShapeType="1"/>
          </p:cNvSpPr>
          <p:nvPr/>
        </p:nvSpPr>
        <p:spPr bwMode="auto">
          <a:xfrm>
            <a:off x="6153150" y="3613150"/>
            <a:ext cx="0" cy="53975"/>
          </a:xfrm>
          <a:prstGeom prst="line">
            <a:avLst/>
          </a:prstGeom>
          <a:noFill/>
          <a:ln w="12700">
            <a:solidFill>
              <a:schemeClr val="folHlink"/>
            </a:solidFill>
            <a:round/>
            <a:headEnd/>
            <a:tailEnd/>
          </a:ln>
        </p:spPr>
        <p:txBody>
          <a:bodyPr wrap="none" anchor="ctr"/>
          <a:lstStyle/>
          <a:p>
            <a:endParaRPr lang="en-US"/>
          </a:p>
        </p:txBody>
      </p:sp>
      <p:sp>
        <p:nvSpPr>
          <p:cNvPr id="1105" name="Rectangle 717"/>
          <p:cNvSpPr>
            <a:spLocks noChangeArrowheads="1"/>
          </p:cNvSpPr>
          <p:nvPr/>
        </p:nvSpPr>
        <p:spPr bwMode="auto">
          <a:xfrm>
            <a:off x="5807075" y="3613150"/>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106" name="Oval 718"/>
          <p:cNvSpPr>
            <a:spLocks noChangeArrowheads="1"/>
          </p:cNvSpPr>
          <p:nvPr/>
        </p:nvSpPr>
        <p:spPr bwMode="auto">
          <a:xfrm>
            <a:off x="5803900" y="3549650"/>
            <a:ext cx="346075"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107" name="Group 719"/>
          <p:cNvGrpSpPr>
            <a:grpSpLocks/>
          </p:cNvGrpSpPr>
          <p:nvPr/>
        </p:nvGrpSpPr>
        <p:grpSpPr bwMode="auto">
          <a:xfrm>
            <a:off x="5888038" y="3571875"/>
            <a:ext cx="171450" cy="60325"/>
            <a:chOff x="2848" y="848"/>
            <a:chExt cx="140" cy="98"/>
          </a:xfrm>
        </p:grpSpPr>
        <p:sp>
          <p:nvSpPr>
            <p:cNvPr id="1316" name="Line 72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17" name="Line 72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18" name="Line 72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108" name="Group 723"/>
          <p:cNvGrpSpPr>
            <a:grpSpLocks/>
          </p:cNvGrpSpPr>
          <p:nvPr/>
        </p:nvGrpSpPr>
        <p:grpSpPr bwMode="auto">
          <a:xfrm flipV="1">
            <a:off x="5888038" y="3571875"/>
            <a:ext cx="171450" cy="58738"/>
            <a:chOff x="2848" y="848"/>
            <a:chExt cx="140" cy="98"/>
          </a:xfrm>
        </p:grpSpPr>
        <p:sp>
          <p:nvSpPr>
            <p:cNvPr id="1313" name="Line 72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14" name="Line 72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15" name="Line 72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109" name="Line 727"/>
          <p:cNvSpPr>
            <a:spLocks noChangeShapeType="1"/>
          </p:cNvSpPr>
          <p:nvPr/>
        </p:nvSpPr>
        <p:spPr bwMode="auto">
          <a:xfrm flipV="1">
            <a:off x="7005638" y="3978275"/>
            <a:ext cx="227012" cy="436563"/>
          </a:xfrm>
          <a:prstGeom prst="line">
            <a:avLst/>
          </a:prstGeom>
          <a:noFill/>
          <a:ln w="9525">
            <a:solidFill>
              <a:schemeClr val="bg2"/>
            </a:solidFill>
            <a:round/>
            <a:headEnd/>
            <a:tailEnd/>
          </a:ln>
        </p:spPr>
        <p:txBody>
          <a:bodyPr/>
          <a:lstStyle/>
          <a:p>
            <a:endParaRPr lang="en-US"/>
          </a:p>
        </p:txBody>
      </p:sp>
      <p:sp>
        <p:nvSpPr>
          <p:cNvPr id="1110" name="Line 728"/>
          <p:cNvSpPr>
            <a:spLocks noChangeShapeType="1"/>
          </p:cNvSpPr>
          <p:nvPr/>
        </p:nvSpPr>
        <p:spPr bwMode="auto">
          <a:xfrm>
            <a:off x="7129463" y="3716338"/>
            <a:ext cx="163512" cy="120650"/>
          </a:xfrm>
          <a:prstGeom prst="line">
            <a:avLst/>
          </a:prstGeom>
          <a:noFill/>
          <a:ln w="9525">
            <a:solidFill>
              <a:schemeClr val="bg2"/>
            </a:solidFill>
            <a:round/>
            <a:headEnd/>
            <a:tailEnd/>
          </a:ln>
        </p:spPr>
        <p:txBody>
          <a:bodyPr/>
          <a:lstStyle/>
          <a:p>
            <a:endParaRPr lang="en-US"/>
          </a:p>
        </p:txBody>
      </p:sp>
      <p:sp>
        <p:nvSpPr>
          <p:cNvPr id="1111" name="Line 729"/>
          <p:cNvSpPr>
            <a:spLocks noChangeShapeType="1"/>
          </p:cNvSpPr>
          <p:nvPr/>
        </p:nvSpPr>
        <p:spPr bwMode="auto">
          <a:xfrm>
            <a:off x="7226300" y="3636963"/>
            <a:ext cx="279400" cy="0"/>
          </a:xfrm>
          <a:prstGeom prst="line">
            <a:avLst/>
          </a:prstGeom>
          <a:noFill/>
          <a:ln w="9525">
            <a:solidFill>
              <a:schemeClr val="bg2"/>
            </a:solidFill>
            <a:round/>
            <a:headEnd/>
            <a:tailEnd/>
          </a:ln>
        </p:spPr>
        <p:txBody>
          <a:bodyPr/>
          <a:lstStyle/>
          <a:p>
            <a:endParaRPr lang="en-US"/>
          </a:p>
        </p:txBody>
      </p:sp>
      <p:sp>
        <p:nvSpPr>
          <p:cNvPr id="1112" name="Line 730"/>
          <p:cNvSpPr>
            <a:spLocks noChangeShapeType="1"/>
          </p:cNvSpPr>
          <p:nvPr/>
        </p:nvSpPr>
        <p:spPr bwMode="auto">
          <a:xfrm flipV="1">
            <a:off x="7462838" y="3722688"/>
            <a:ext cx="134937" cy="104775"/>
          </a:xfrm>
          <a:prstGeom prst="line">
            <a:avLst/>
          </a:prstGeom>
          <a:noFill/>
          <a:ln w="9525">
            <a:solidFill>
              <a:schemeClr val="bg2"/>
            </a:solidFill>
            <a:round/>
            <a:headEnd/>
            <a:tailEnd/>
          </a:ln>
        </p:spPr>
        <p:txBody>
          <a:bodyPr/>
          <a:lstStyle/>
          <a:p>
            <a:endParaRPr lang="en-US"/>
          </a:p>
        </p:txBody>
      </p:sp>
      <p:sp>
        <p:nvSpPr>
          <p:cNvPr id="1113" name="Line 731"/>
          <p:cNvSpPr>
            <a:spLocks noChangeShapeType="1"/>
          </p:cNvSpPr>
          <p:nvPr/>
        </p:nvSpPr>
        <p:spPr bwMode="auto">
          <a:xfrm>
            <a:off x="6161088" y="3643313"/>
            <a:ext cx="679450" cy="0"/>
          </a:xfrm>
          <a:prstGeom prst="line">
            <a:avLst/>
          </a:prstGeom>
          <a:noFill/>
          <a:ln w="9525">
            <a:solidFill>
              <a:schemeClr val="bg2"/>
            </a:solidFill>
            <a:round/>
            <a:headEnd/>
            <a:tailEnd/>
          </a:ln>
        </p:spPr>
        <p:txBody>
          <a:bodyPr/>
          <a:lstStyle/>
          <a:p>
            <a:endParaRPr lang="en-US"/>
          </a:p>
        </p:txBody>
      </p:sp>
      <p:sp>
        <p:nvSpPr>
          <p:cNvPr id="1114" name="Line 732"/>
          <p:cNvSpPr>
            <a:spLocks noChangeShapeType="1"/>
          </p:cNvSpPr>
          <p:nvPr/>
        </p:nvSpPr>
        <p:spPr bwMode="auto">
          <a:xfrm>
            <a:off x="6456363" y="2490788"/>
            <a:ext cx="509587" cy="3175"/>
          </a:xfrm>
          <a:prstGeom prst="line">
            <a:avLst/>
          </a:prstGeom>
          <a:noFill/>
          <a:ln w="9525">
            <a:solidFill>
              <a:schemeClr val="bg2"/>
            </a:solidFill>
            <a:round/>
            <a:headEnd/>
            <a:tailEnd/>
          </a:ln>
        </p:spPr>
        <p:txBody>
          <a:bodyPr/>
          <a:lstStyle/>
          <a:p>
            <a:endParaRPr lang="en-US"/>
          </a:p>
        </p:txBody>
      </p:sp>
      <p:sp>
        <p:nvSpPr>
          <p:cNvPr id="1115" name="Line 733"/>
          <p:cNvSpPr>
            <a:spLocks noChangeShapeType="1"/>
          </p:cNvSpPr>
          <p:nvPr/>
        </p:nvSpPr>
        <p:spPr bwMode="auto">
          <a:xfrm>
            <a:off x="6022975" y="2319338"/>
            <a:ext cx="152400" cy="82550"/>
          </a:xfrm>
          <a:prstGeom prst="line">
            <a:avLst/>
          </a:prstGeom>
          <a:noFill/>
          <a:ln w="9525">
            <a:solidFill>
              <a:schemeClr val="bg2"/>
            </a:solidFill>
            <a:round/>
            <a:headEnd/>
            <a:tailEnd/>
          </a:ln>
        </p:spPr>
        <p:txBody>
          <a:bodyPr/>
          <a:lstStyle/>
          <a:p>
            <a:endParaRPr lang="en-US"/>
          </a:p>
        </p:txBody>
      </p:sp>
      <p:sp>
        <p:nvSpPr>
          <p:cNvPr id="1116" name="Freeform 734"/>
          <p:cNvSpPr>
            <a:spLocks/>
          </p:cNvSpPr>
          <p:nvPr/>
        </p:nvSpPr>
        <p:spPr bwMode="auto">
          <a:xfrm>
            <a:off x="5343525" y="4325938"/>
            <a:ext cx="2979738" cy="1455737"/>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1117" name="Line 735"/>
          <p:cNvSpPr>
            <a:spLocks noChangeShapeType="1"/>
          </p:cNvSpPr>
          <p:nvPr/>
        </p:nvSpPr>
        <p:spPr bwMode="auto">
          <a:xfrm rot="-5400000">
            <a:off x="7578725" y="5062538"/>
            <a:ext cx="523875" cy="139700"/>
          </a:xfrm>
          <a:prstGeom prst="line">
            <a:avLst/>
          </a:prstGeom>
          <a:noFill/>
          <a:ln w="12700">
            <a:solidFill>
              <a:schemeClr val="bg2"/>
            </a:solidFill>
            <a:round/>
            <a:headEnd/>
            <a:tailEnd/>
          </a:ln>
        </p:spPr>
        <p:txBody>
          <a:bodyPr wrap="none" anchor="ctr"/>
          <a:lstStyle/>
          <a:p>
            <a:endParaRPr lang="en-US"/>
          </a:p>
        </p:txBody>
      </p:sp>
      <p:sp>
        <p:nvSpPr>
          <p:cNvPr id="1118" name="Line 736"/>
          <p:cNvSpPr>
            <a:spLocks noChangeShapeType="1"/>
          </p:cNvSpPr>
          <p:nvPr/>
        </p:nvSpPr>
        <p:spPr bwMode="auto">
          <a:xfrm rot="5400000" flipV="1">
            <a:off x="7724775" y="5343525"/>
            <a:ext cx="3175" cy="85725"/>
          </a:xfrm>
          <a:prstGeom prst="line">
            <a:avLst/>
          </a:prstGeom>
          <a:noFill/>
          <a:ln w="12700">
            <a:solidFill>
              <a:schemeClr val="bg2"/>
            </a:solidFill>
            <a:round/>
            <a:headEnd/>
            <a:tailEnd/>
          </a:ln>
        </p:spPr>
        <p:txBody>
          <a:bodyPr wrap="none" anchor="ctr"/>
          <a:lstStyle/>
          <a:p>
            <a:endParaRPr lang="en-US"/>
          </a:p>
        </p:txBody>
      </p:sp>
      <p:sp>
        <p:nvSpPr>
          <p:cNvPr id="1119" name="Line 737"/>
          <p:cNvSpPr>
            <a:spLocks noChangeShapeType="1"/>
          </p:cNvSpPr>
          <p:nvPr/>
        </p:nvSpPr>
        <p:spPr bwMode="auto">
          <a:xfrm rot="-5400000">
            <a:off x="7910513" y="5019675"/>
            <a:ext cx="0" cy="114300"/>
          </a:xfrm>
          <a:prstGeom prst="line">
            <a:avLst/>
          </a:prstGeom>
          <a:noFill/>
          <a:ln w="12700">
            <a:solidFill>
              <a:schemeClr val="bg2"/>
            </a:solidFill>
            <a:round/>
            <a:headEnd/>
            <a:tailEnd/>
          </a:ln>
        </p:spPr>
        <p:txBody>
          <a:bodyPr wrap="none" anchor="ctr"/>
          <a:lstStyle/>
          <a:p>
            <a:endParaRPr lang="en-US"/>
          </a:p>
        </p:txBody>
      </p:sp>
      <p:grpSp>
        <p:nvGrpSpPr>
          <p:cNvPr id="1120" name="Group 738"/>
          <p:cNvGrpSpPr>
            <a:grpSpLocks/>
          </p:cNvGrpSpPr>
          <p:nvPr/>
        </p:nvGrpSpPr>
        <p:grpSpPr bwMode="auto">
          <a:xfrm>
            <a:off x="7489825" y="4729163"/>
            <a:ext cx="501650" cy="234950"/>
            <a:chOff x="4701" y="2996"/>
            <a:chExt cx="316" cy="148"/>
          </a:xfrm>
        </p:grpSpPr>
        <p:sp>
          <p:nvSpPr>
            <p:cNvPr id="1300" name="Oval 739"/>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301" name="Line 740"/>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302" name="Line 741"/>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303" name="Rectangle 742"/>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304" name="Oval 743"/>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305" name="Group 744"/>
            <p:cNvGrpSpPr>
              <a:grpSpLocks/>
            </p:cNvGrpSpPr>
            <p:nvPr/>
          </p:nvGrpSpPr>
          <p:grpSpPr bwMode="auto">
            <a:xfrm>
              <a:off x="4776" y="3017"/>
              <a:ext cx="156" cy="56"/>
              <a:chOff x="2848" y="848"/>
              <a:chExt cx="140" cy="98"/>
            </a:xfrm>
          </p:grpSpPr>
          <p:sp>
            <p:nvSpPr>
              <p:cNvPr id="1310" name="Line 74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11" name="Line 74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12" name="Line 74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306" name="Group 748"/>
            <p:cNvGrpSpPr>
              <a:grpSpLocks/>
            </p:cNvGrpSpPr>
            <p:nvPr/>
          </p:nvGrpSpPr>
          <p:grpSpPr bwMode="auto">
            <a:xfrm flipV="1">
              <a:off x="4776" y="3016"/>
              <a:ext cx="156" cy="56"/>
              <a:chOff x="2848" y="848"/>
              <a:chExt cx="140" cy="98"/>
            </a:xfrm>
          </p:grpSpPr>
          <p:sp>
            <p:nvSpPr>
              <p:cNvPr id="1307" name="Line 74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308" name="Line 75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309" name="Line 75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121" name="Group 752"/>
          <p:cNvGrpSpPr>
            <a:grpSpLocks/>
          </p:cNvGrpSpPr>
          <p:nvPr/>
        </p:nvGrpSpPr>
        <p:grpSpPr bwMode="auto">
          <a:xfrm>
            <a:off x="6673850" y="4452938"/>
            <a:ext cx="501650" cy="234950"/>
            <a:chOff x="3600" y="219"/>
            <a:chExt cx="360" cy="175"/>
          </a:xfrm>
        </p:grpSpPr>
        <p:sp>
          <p:nvSpPr>
            <p:cNvPr id="1287" name="Oval 753"/>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1288" name="Line 75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289" name="Line 75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290" name="Rectangle 756"/>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91" name="Oval 757"/>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1292" name="Group 758"/>
            <p:cNvGrpSpPr>
              <a:grpSpLocks/>
            </p:cNvGrpSpPr>
            <p:nvPr/>
          </p:nvGrpSpPr>
          <p:grpSpPr bwMode="auto">
            <a:xfrm>
              <a:off x="3686" y="244"/>
              <a:ext cx="177" cy="66"/>
              <a:chOff x="2848" y="848"/>
              <a:chExt cx="140" cy="98"/>
            </a:xfrm>
          </p:grpSpPr>
          <p:sp>
            <p:nvSpPr>
              <p:cNvPr id="1297" name="Line 75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98" name="Line 76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99" name="Line 76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93" name="Group 762"/>
            <p:cNvGrpSpPr>
              <a:grpSpLocks/>
            </p:cNvGrpSpPr>
            <p:nvPr/>
          </p:nvGrpSpPr>
          <p:grpSpPr bwMode="auto">
            <a:xfrm flipV="1">
              <a:off x="3686" y="243"/>
              <a:ext cx="177" cy="66"/>
              <a:chOff x="2848" y="848"/>
              <a:chExt cx="140" cy="98"/>
            </a:xfrm>
          </p:grpSpPr>
          <p:sp>
            <p:nvSpPr>
              <p:cNvPr id="1294" name="Line 76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95" name="Line 76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96" name="Line 76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122" name="Group 766"/>
          <p:cNvGrpSpPr>
            <a:grpSpLocks/>
          </p:cNvGrpSpPr>
          <p:nvPr/>
        </p:nvGrpSpPr>
        <p:grpSpPr bwMode="auto">
          <a:xfrm>
            <a:off x="6008688" y="4757738"/>
            <a:ext cx="501650" cy="234950"/>
            <a:chOff x="3600" y="219"/>
            <a:chExt cx="360" cy="175"/>
          </a:xfrm>
        </p:grpSpPr>
        <p:sp>
          <p:nvSpPr>
            <p:cNvPr id="1274" name="Oval 767"/>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1275" name="Line 76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276" name="Line 76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277" name="Rectangle 770"/>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78" name="Oval 771"/>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1279" name="Group 772"/>
            <p:cNvGrpSpPr>
              <a:grpSpLocks/>
            </p:cNvGrpSpPr>
            <p:nvPr/>
          </p:nvGrpSpPr>
          <p:grpSpPr bwMode="auto">
            <a:xfrm>
              <a:off x="3686" y="244"/>
              <a:ext cx="177" cy="66"/>
              <a:chOff x="2848" y="848"/>
              <a:chExt cx="140" cy="98"/>
            </a:xfrm>
          </p:grpSpPr>
          <p:sp>
            <p:nvSpPr>
              <p:cNvPr id="1284" name="Line 77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85" name="Line 77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86" name="Line 77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80" name="Group 776"/>
            <p:cNvGrpSpPr>
              <a:grpSpLocks/>
            </p:cNvGrpSpPr>
            <p:nvPr/>
          </p:nvGrpSpPr>
          <p:grpSpPr bwMode="auto">
            <a:xfrm flipV="1">
              <a:off x="3686" y="243"/>
              <a:ext cx="177" cy="66"/>
              <a:chOff x="2848" y="848"/>
              <a:chExt cx="140" cy="98"/>
            </a:xfrm>
          </p:grpSpPr>
          <p:sp>
            <p:nvSpPr>
              <p:cNvPr id="1281" name="Line 77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282" name="Line 77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283" name="Line 77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123" name="Line 780"/>
          <p:cNvSpPr>
            <a:spLocks noChangeShapeType="1"/>
          </p:cNvSpPr>
          <p:nvPr/>
        </p:nvSpPr>
        <p:spPr bwMode="auto">
          <a:xfrm>
            <a:off x="7123113" y="4664075"/>
            <a:ext cx="358775" cy="120650"/>
          </a:xfrm>
          <a:prstGeom prst="line">
            <a:avLst/>
          </a:prstGeom>
          <a:noFill/>
          <a:ln w="9525">
            <a:solidFill>
              <a:schemeClr val="bg2"/>
            </a:solidFill>
            <a:round/>
            <a:headEnd/>
            <a:tailEnd/>
          </a:ln>
        </p:spPr>
        <p:txBody>
          <a:bodyPr/>
          <a:lstStyle/>
          <a:p>
            <a:endParaRPr lang="en-US"/>
          </a:p>
        </p:txBody>
      </p:sp>
      <p:sp>
        <p:nvSpPr>
          <p:cNvPr id="1124" name="Line 781"/>
          <p:cNvSpPr>
            <a:spLocks noChangeShapeType="1"/>
          </p:cNvSpPr>
          <p:nvPr/>
        </p:nvSpPr>
        <p:spPr bwMode="auto">
          <a:xfrm flipV="1">
            <a:off x="6470650" y="4676775"/>
            <a:ext cx="277813" cy="109538"/>
          </a:xfrm>
          <a:prstGeom prst="line">
            <a:avLst/>
          </a:prstGeom>
          <a:noFill/>
          <a:ln w="9525">
            <a:solidFill>
              <a:schemeClr val="bg2"/>
            </a:solidFill>
            <a:round/>
            <a:headEnd/>
            <a:tailEnd/>
          </a:ln>
        </p:spPr>
        <p:txBody>
          <a:bodyPr/>
          <a:lstStyle/>
          <a:p>
            <a:endParaRPr lang="en-US"/>
          </a:p>
        </p:txBody>
      </p:sp>
      <p:sp>
        <p:nvSpPr>
          <p:cNvPr id="1125" name="Line 782"/>
          <p:cNvSpPr>
            <a:spLocks noChangeShapeType="1"/>
          </p:cNvSpPr>
          <p:nvPr/>
        </p:nvSpPr>
        <p:spPr bwMode="auto">
          <a:xfrm flipV="1">
            <a:off x="6513513" y="4879975"/>
            <a:ext cx="971550" cy="0"/>
          </a:xfrm>
          <a:prstGeom prst="line">
            <a:avLst/>
          </a:prstGeom>
          <a:noFill/>
          <a:ln w="9525">
            <a:solidFill>
              <a:schemeClr val="bg2"/>
            </a:solidFill>
            <a:round/>
            <a:headEnd/>
            <a:tailEnd/>
          </a:ln>
        </p:spPr>
        <p:txBody>
          <a:bodyPr/>
          <a:lstStyle/>
          <a:p>
            <a:endParaRPr lang="en-US"/>
          </a:p>
        </p:txBody>
      </p:sp>
      <p:sp>
        <p:nvSpPr>
          <p:cNvPr id="1126" name="Line 783"/>
          <p:cNvSpPr>
            <a:spLocks noChangeShapeType="1"/>
          </p:cNvSpPr>
          <p:nvPr/>
        </p:nvSpPr>
        <p:spPr bwMode="auto">
          <a:xfrm flipH="1">
            <a:off x="5808663" y="4625975"/>
            <a:ext cx="254000" cy="469900"/>
          </a:xfrm>
          <a:prstGeom prst="line">
            <a:avLst/>
          </a:prstGeom>
          <a:noFill/>
          <a:ln w="9525">
            <a:solidFill>
              <a:schemeClr val="bg2"/>
            </a:solidFill>
            <a:round/>
            <a:headEnd/>
            <a:tailEnd/>
          </a:ln>
        </p:spPr>
        <p:txBody>
          <a:bodyPr/>
          <a:lstStyle/>
          <a:p>
            <a:endParaRPr lang="en-US"/>
          </a:p>
        </p:txBody>
      </p:sp>
      <p:sp>
        <p:nvSpPr>
          <p:cNvPr id="1127" name="Line 784"/>
          <p:cNvSpPr>
            <a:spLocks noChangeShapeType="1"/>
          </p:cNvSpPr>
          <p:nvPr/>
        </p:nvSpPr>
        <p:spPr bwMode="auto">
          <a:xfrm>
            <a:off x="5834063" y="4676775"/>
            <a:ext cx="196850" cy="0"/>
          </a:xfrm>
          <a:prstGeom prst="line">
            <a:avLst/>
          </a:prstGeom>
          <a:noFill/>
          <a:ln w="9525">
            <a:solidFill>
              <a:schemeClr val="bg2"/>
            </a:solidFill>
            <a:round/>
            <a:headEnd/>
            <a:tailEnd/>
          </a:ln>
        </p:spPr>
        <p:txBody>
          <a:bodyPr/>
          <a:lstStyle/>
          <a:p>
            <a:endParaRPr lang="en-US"/>
          </a:p>
        </p:txBody>
      </p:sp>
      <p:sp>
        <p:nvSpPr>
          <p:cNvPr id="1128" name="Line 785"/>
          <p:cNvSpPr>
            <a:spLocks noChangeShapeType="1"/>
          </p:cNvSpPr>
          <p:nvPr/>
        </p:nvSpPr>
        <p:spPr bwMode="auto">
          <a:xfrm>
            <a:off x="5694363" y="5013325"/>
            <a:ext cx="153987" cy="0"/>
          </a:xfrm>
          <a:prstGeom prst="line">
            <a:avLst/>
          </a:prstGeom>
          <a:noFill/>
          <a:ln w="9525">
            <a:solidFill>
              <a:schemeClr val="bg2"/>
            </a:solidFill>
            <a:round/>
            <a:headEnd/>
            <a:tailEnd/>
          </a:ln>
        </p:spPr>
        <p:txBody>
          <a:bodyPr/>
          <a:lstStyle/>
          <a:p>
            <a:endParaRPr lang="en-US"/>
          </a:p>
        </p:txBody>
      </p:sp>
      <p:sp>
        <p:nvSpPr>
          <p:cNvPr id="1129" name="Line 786"/>
          <p:cNvSpPr>
            <a:spLocks noChangeShapeType="1"/>
          </p:cNvSpPr>
          <p:nvPr/>
        </p:nvSpPr>
        <p:spPr bwMode="auto">
          <a:xfrm>
            <a:off x="5946775" y="5092700"/>
            <a:ext cx="490538" cy="0"/>
          </a:xfrm>
          <a:prstGeom prst="line">
            <a:avLst/>
          </a:prstGeom>
          <a:noFill/>
          <a:ln w="9525">
            <a:solidFill>
              <a:schemeClr val="bg2"/>
            </a:solidFill>
            <a:round/>
            <a:headEnd/>
            <a:tailEnd/>
          </a:ln>
        </p:spPr>
        <p:txBody>
          <a:bodyPr/>
          <a:lstStyle/>
          <a:p>
            <a:endParaRPr lang="en-US"/>
          </a:p>
        </p:txBody>
      </p:sp>
      <p:sp>
        <p:nvSpPr>
          <p:cNvPr id="1130" name="Line 787"/>
          <p:cNvSpPr>
            <a:spLocks noChangeShapeType="1"/>
          </p:cNvSpPr>
          <p:nvPr/>
        </p:nvSpPr>
        <p:spPr bwMode="auto">
          <a:xfrm flipH="1">
            <a:off x="6186488" y="5000625"/>
            <a:ext cx="53975" cy="85725"/>
          </a:xfrm>
          <a:prstGeom prst="line">
            <a:avLst/>
          </a:prstGeom>
          <a:noFill/>
          <a:ln w="9525">
            <a:solidFill>
              <a:schemeClr val="bg2"/>
            </a:solidFill>
            <a:round/>
            <a:headEnd/>
            <a:tailEnd/>
          </a:ln>
        </p:spPr>
        <p:txBody>
          <a:bodyPr/>
          <a:lstStyle/>
          <a:p>
            <a:endParaRPr lang="en-US"/>
          </a:p>
        </p:txBody>
      </p:sp>
      <p:sp>
        <p:nvSpPr>
          <p:cNvPr id="1131" name="Line 788"/>
          <p:cNvSpPr>
            <a:spLocks noChangeShapeType="1"/>
          </p:cNvSpPr>
          <p:nvPr/>
        </p:nvSpPr>
        <p:spPr bwMode="auto">
          <a:xfrm>
            <a:off x="5999163" y="5089525"/>
            <a:ext cx="1587" cy="82550"/>
          </a:xfrm>
          <a:prstGeom prst="line">
            <a:avLst/>
          </a:prstGeom>
          <a:noFill/>
          <a:ln w="9525">
            <a:solidFill>
              <a:schemeClr val="bg2"/>
            </a:solidFill>
            <a:round/>
            <a:headEnd/>
            <a:tailEnd/>
          </a:ln>
        </p:spPr>
        <p:txBody>
          <a:bodyPr/>
          <a:lstStyle/>
          <a:p>
            <a:endParaRPr lang="en-US"/>
          </a:p>
        </p:txBody>
      </p:sp>
      <p:sp>
        <p:nvSpPr>
          <p:cNvPr id="1132" name="Line 789"/>
          <p:cNvSpPr>
            <a:spLocks noChangeShapeType="1"/>
          </p:cNvSpPr>
          <p:nvPr/>
        </p:nvSpPr>
        <p:spPr bwMode="auto">
          <a:xfrm flipH="1" flipV="1">
            <a:off x="6396038" y="5097463"/>
            <a:ext cx="0" cy="76200"/>
          </a:xfrm>
          <a:prstGeom prst="line">
            <a:avLst/>
          </a:prstGeom>
          <a:noFill/>
          <a:ln w="9525">
            <a:solidFill>
              <a:schemeClr val="bg2"/>
            </a:solidFill>
            <a:round/>
            <a:headEnd/>
            <a:tailEnd/>
          </a:ln>
        </p:spPr>
        <p:txBody>
          <a:bodyPr/>
          <a:lstStyle/>
          <a:p>
            <a:endParaRPr lang="en-US"/>
          </a:p>
        </p:txBody>
      </p:sp>
      <p:sp>
        <p:nvSpPr>
          <p:cNvPr id="1133" name="Line 790"/>
          <p:cNvSpPr>
            <a:spLocks noChangeShapeType="1"/>
          </p:cNvSpPr>
          <p:nvPr/>
        </p:nvSpPr>
        <p:spPr bwMode="auto">
          <a:xfrm>
            <a:off x="6477000" y="4956175"/>
            <a:ext cx="503238" cy="269875"/>
          </a:xfrm>
          <a:prstGeom prst="line">
            <a:avLst/>
          </a:prstGeom>
          <a:noFill/>
          <a:ln w="9525">
            <a:solidFill>
              <a:schemeClr val="bg2"/>
            </a:solidFill>
            <a:round/>
            <a:headEnd/>
            <a:tailEnd/>
          </a:ln>
        </p:spPr>
        <p:txBody>
          <a:bodyPr/>
          <a:lstStyle/>
          <a:p>
            <a:endParaRPr lang="en-US"/>
          </a:p>
        </p:txBody>
      </p:sp>
      <p:sp>
        <p:nvSpPr>
          <p:cNvPr id="1134" name="Line 791"/>
          <p:cNvSpPr>
            <a:spLocks noChangeShapeType="1"/>
          </p:cNvSpPr>
          <p:nvPr/>
        </p:nvSpPr>
        <p:spPr bwMode="auto">
          <a:xfrm>
            <a:off x="5926138" y="4891088"/>
            <a:ext cx="80962" cy="0"/>
          </a:xfrm>
          <a:prstGeom prst="line">
            <a:avLst/>
          </a:prstGeom>
          <a:noFill/>
          <a:ln w="9525">
            <a:solidFill>
              <a:schemeClr val="bg2"/>
            </a:solidFill>
            <a:round/>
            <a:headEnd/>
            <a:tailEnd/>
          </a:ln>
        </p:spPr>
        <p:txBody>
          <a:bodyPr/>
          <a:lstStyle/>
          <a:p>
            <a:endParaRPr lang="en-US"/>
          </a:p>
        </p:txBody>
      </p:sp>
      <p:grpSp>
        <p:nvGrpSpPr>
          <p:cNvPr id="1135" name="Group 792"/>
          <p:cNvGrpSpPr>
            <a:grpSpLocks/>
          </p:cNvGrpSpPr>
          <p:nvPr/>
        </p:nvGrpSpPr>
        <p:grpSpPr bwMode="auto">
          <a:xfrm>
            <a:off x="5111750" y="1651000"/>
            <a:ext cx="3021013" cy="3981450"/>
            <a:chOff x="-1203" y="1352"/>
            <a:chExt cx="1903" cy="2508"/>
          </a:xfrm>
        </p:grpSpPr>
        <p:grpSp>
          <p:nvGrpSpPr>
            <p:cNvPr id="1247" name="Group 793"/>
            <p:cNvGrpSpPr>
              <a:grpSpLocks/>
            </p:cNvGrpSpPr>
            <p:nvPr/>
          </p:nvGrpSpPr>
          <p:grpSpPr bwMode="auto">
            <a:xfrm>
              <a:off x="-1203" y="1647"/>
              <a:ext cx="436" cy="114"/>
              <a:chOff x="3072" y="739"/>
              <a:chExt cx="652" cy="146"/>
            </a:xfrm>
          </p:grpSpPr>
          <p:pic>
            <p:nvPicPr>
              <p:cNvPr id="1271" name="Picture 794" descr="lgv_fqmg[1]"/>
              <p:cNvPicPr>
                <a:picLocks noChangeAspect="1" noChangeArrowheads="1"/>
              </p:cNvPicPr>
              <p:nvPr/>
            </p:nvPicPr>
            <p:blipFill>
              <a:blip r:embed="rId3" cstate="print"/>
              <a:srcRect/>
              <a:stretch>
                <a:fillRect/>
              </a:stretch>
            </p:blipFill>
            <p:spPr bwMode="auto">
              <a:xfrm flipH="1">
                <a:off x="3237" y="739"/>
                <a:ext cx="487" cy="146"/>
              </a:xfrm>
              <a:prstGeom prst="rect">
                <a:avLst/>
              </a:prstGeom>
              <a:noFill/>
              <a:ln w="9525">
                <a:noFill/>
                <a:miter lim="800000"/>
                <a:headEnd/>
                <a:tailEnd/>
              </a:ln>
            </p:spPr>
          </p:pic>
          <p:sp>
            <p:nvSpPr>
              <p:cNvPr id="1272" name="Line 795"/>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1273" name="Line 796"/>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1248" name="Picture 797" descr="imgyjavg[1]"/>
            <p:cNvPicPr>
              <a:picLocks noChangeAspect="1" noChangeArrowheads="1"/>
            </p:cNvPicPr>
            <p:nvPr/>
          </p:nvPicPr>
          <p:blipFill>
            <a:blip r:embed="rId4" cstate="print"/>
            <a:srcRect/>
            <a:stretch>
              <a:fillRect/>
            </a:stretch>
          </p:blipFill>
          <p:spPr bwMode="auto">
            <a:xfrm>
              <a:off x="-1027" y="1466"/>
              <a:ext cx="232" cy="168"/>
            </a:xfrm>
            <a:prstGeom prst="rect">
              <a:avLst/>
            </a:prstGeom>
            <a:noFill/>
            <a:ln w="9525">
              <a:noFill/>
              <a:miter lim="800000"/>
              <a:headEnd/>
              <a:tailEnd/>
            </a:ln>
          </p:spPr>
        </p:pic>
        <p:grpSp>
          <p:nvGrpSpPr>
            <p:cNvPr id="1249" name="Group 798"/>
            <p:cNvGrpSpPr>
              <a:grpSpLocks/>
            </p:cNvGrpSpPr>
            <p:nvPr/>
          </p:nvGrpSpPr>
          <p:grpSpPr bwMode="auto">
            <a:xfrm>
              <a:off x="-546" y="1352"/>
              <a:ext cx="256" cy="269"/>
              <a:chOff x="2870" y="1518"/>
              <a:chExt cx="292" cy="320"/>
            </a:xfrm>
          </p:grpSpPr>
          <p:graphicFrame>
            <p:nvGraphicFramePr>
              <p:cNvPr id="1037" name="Object 799"/>
              <p:cNvGraphicFramePr>
                <a:graphicFrameLocks noChangeAspect="1"/>
              </p:cNvGraphicFramePr>
              <p:nvPr/>
            </p:nvGraphicFramePr>
            <p:xfrm>
              <a:off x="2870" y="1518"/>
              <a:ext cx="272" cy="282"/>
            </p:xfrm>
            <a:graphic>
              <a:graphicData uri="http://schemas.openxmlformats.org/presentationml/2006/ole">
                <p:oleObj spid="_x0000_s1037" name="Clip" r:id="rId5" imgW="819000" imgH="847800" progId="">
                  <p:embed/>
                </p:oleObj>
              </a:graphicData>
            </a:graphic>
          </p:graphicFrame>
          <p:graphicFrame>
            <p:nvGraphicFramePr>
              <p:cNvPr id="1038" name="Object 800"/>
              <p:cNvGraphicFramePr>
                <a:graphicFrameLocks noChangeAspect="1"/>
              </p:cNvGraphicFramePr>
              <p:nvPr/>
            </p:nvGraphicFramePr>
            <p:xfrm>
              <a:off x="2913" y="1602"/>
              <a:ext cx="249" cy="236"/>
            </p:xfrm>
            <a:graphic>
              <a:graphicData uri="http://schemas.openxmlformats.org/presentationml/2006/ole">
                <p:oleObj spid="_x0000_s1038" name="Clip" r:id="rId6" imgW="1266840" imgH="1200240" progId="">
                  <p:embed/>
                </p:oleObj>
              </a:graphicData>
            </a:graphic>
          </p:graphicFrame>
        </p:grpSp>
        <p:grpSp>
          <p:nvGrpSpPr>
            <p:cNvPr id="1250" name="Group 801"/>
            <p:cNvGrpSpPr>
              <a:grpSpLocks/>
            </p:cNvGrpSpPr>
            <p:nvPr/>
          </p:nvGrpSpPr>
          <p:grpSpPr bwMode="auto">
            <a:xfrm>
              <a:off x="-1002" y="2262"/>
              <a:ext cx="209" cy="224"/>
              <a:chOff x="2870" y="1518"/>
              <a:chExt cx="292" cy="320"/>
            </a:xfrm>
          </p:grpSpPr>
          <p:graphicFrame>
            <p:nvGraphicFramePr>
              <p:cNvPr id="1035" name="Object 802"/>
              <p:cNvGraphicFramePr>
                <a:graphicFrameLocks noChangeAspect="1"/>
              </p:cNvGraphicFramePr>
              <p:nvPr/>
            </p:nvGraphicFramePr>
            <p:xfrm>
              <a:off x="2870" y="1518"/>
              <a:ext cx="272" cy="282"/>
            </p:xfrm>
            <a:graphic>
              <a:graphicData uri="http://schemas.openxmlformats.org/presentationml/2006/ole">
                <p:oleObj spid="_x0000_s1035" name="Clip" r:id="rId7" imgW="819000" imgH="847800" progId="">
                  <p:embed/>
                </p:oleObj>
              </a:graphicData>
            </a:graphic>
          </p:graphicFrame>
          <p:graphicFrame>
            <p:nvGraphicFramePr>
              <p:cNvPr id="1036" name="Object 803"/>
              <p:cNvGraphicFramePr>
                <a:graphicFrameLocks noChangeAspect="1"/>
              </p:cNvGraphicFramePr>
              <p:nvPr/>
            </p:nvGraphicFramePr>
            <p:xfrm>
              <a:off x="2913" y="1602"/>
              <a:ext cx="249" cy="236"/>
            </p:xfrm>
            <a:graphic>
              <a:graphicData uri="http://schemas.openxmlformats.org/presentationml/2006/ole">
                <p:oleObj spid="_x0000_s1036" name="Clip" r:id="rId8" imgW="1266840" imgH="1200240" progId="">
                  <p:embed/>
                </p:oleObj>
              </a:graphicData>
            </a:graphic>
          </p:graphicFrame>
        </p:grpSp>
        <p:graphicFrame>
          <p:nvGraphicFramePr>
            <p:cNvPr id="1026" name="Object 804"/>
            <p:cNvGraphicFramePr>
              <a:graphicFrameLocks noChangeAspect="1"/>
            </p:cNvGraphicFramePr>
            <p:nvPr/>
          </p:nvGraphicFramePr>
          <p:xfrm>
            <a:off x="-732" y="2289"/>
            <a:ext cx="207" cy="173"/>
          </p:xfrm>
          <a:graphic>
            <a:graphicData uri="http://schemas.openxmlformats.org/presentationml/2006/ole">
              <p:oleObj spid="_x0000_s1026" name="Clip" r:id="rId9" imgW="1305000" imgH="1085760" progId="">
                <p:embed/>
              </p:oleObj>
            </a:graphicData>
          </a:graphic>
        </p:graphicFrame>
        <p:grpSp>
          <p:nvGrpSpPr>
            <p:cNvPr id="1251" name="Group 805"/>
            <p:cNvGrpSpPr>
              <a:grpSpLocks/>
            </p:cNvGrpSpPr>
            <p:nvPr/>
          </p:nvGrpSpPr>
          <p:grpSpPr bwMode="auto">
            <a:xfrm>
              <a:off x="310" y="3575"/>
              <a:ext cx="125" cy="230"/>
              <a:chOff x="4180" y="783"/>
              <a:chExt cx="150" cy="307"/>
            </a:xfrm>
          </p:grpSpPr>
          <p:sp>
            <p:nvSpPr>
              <p:cNvPr id="1263" name="AutoShape 80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64" name="Rectangle 80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65" name="Rectangle 80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66" name="AutoShape 80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67" name="Line 8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68" name="Line 8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69" name="Rectangle 8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70" name="Rectangle 8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1027" name="Object 814"/>
            <p:cNvGraphicFramePr>
              <a:graphicFrameLocks noChangeAspect="1"/>
            </p:cNvGraphicFramePr>
            <p:nvPr/>
          </p:nvGraphicFramePr>
          <p:xfrm>
            <a:off x="-975" y="3384"/>
            <a:ext cx="216" cy="180"/>
          </p:xfrm>
          <a:graphic>
            <a:graphicData uri="http://schemas.openxmlformats.org/presentationml/2006/ole">
              <p:oleObj spid="_x0000_s1027" name="Clip" r:id="rId10" imgW="1305000" imgH="1085760" progId="">
                <p:embed/>
              </p:oleObj>
            </a:graphicData>
          </a:graphic>
        </p:graphicFrame>
        <p:graphicFrame>
          <p:nvGraphicFramePr>
            <p:cNvPr id="1028" name="Object 815"/>
            <p:cNvGraphicFramePr>
              <a:graphicFrameLocks noChangeAspect="1"/>
            </p:cNvGraphicFramePr>
            <p:nvPr/>
          </p:nvGraphicFramePr>
          <p:xfrm>
            <a:off x="-871" y="3184"/>
            <a:ext cx="216" cy="180"/>
          </p:xfrm>
          <a:graphic>
            <a:graphicData uri="http://schemas.openxmlformats.org/presentationml/2006/ole">
              <p:oleObj spid="_x0000_s1028" name="Clip" r:id="rId11" imgW="1305000" imgH="1085760" progId="">
                <p:embed/>
              </p:oleObj>
            </a:graphicData>
          </a:graphic>
        </p:graphicFrame>
        <p:graphicFrame>
          <p:nvGraphicFramePr>
            <p:cNvPr id="1029" name="Object 816"/>
            <p:cNvGraphicFramePr>
              <a:graphicFrameLocks noChangeAspect="1"/>
            </p:cNvGraphicFramePr>
            <p:nvPr/>
          </p:nvGraphicFramePr>
          <p:xfrm>
            <a:off x="-703" y="3544"/>
            <a:ext cx="216" cy="180"/>
          </p:xfrm>
          <a:graphic>
            <a:graphicData uri="http://schemas.openxmlformats.org/presentationml/2006/ole">
              <p:oleObj spid="_x0000_s1029" name="Clip" r:id="rId12" imgW="1305000" imgH="1085760" progId="">
                <p:embed/>
              </p:oleObj>
            </a:graphicData>
          </a:graphic>
        </p:graphicFrame>
        <p:graphicFrame>
          <p:nvGraphicFramePr>
            <p:cNvPr id="1030" name="Object 817"/>
            <p:cNvGraphicFramePr>
              <a:graphicFrameLocks noChangeAspect="1"/>
            </p:cNvGraphicFramePr>
            <p:nvPr/>
          </p:nvGraphicFramePr>
          <p:xfrm>
            <a:off x="-489" y="3546"/>
            <a:ext cx="216" cy="180"/>
          </p:xfrm>
          <a:graphic>
            <a:graphicData uri="http://schemas.openxmlformats.org/presentationml/2006/ole">
              <p:oleObj spid="_x0000_s1030" name="Clip" r:id="rId13" imgW="1305000" imgH="1085760" progId="">
                <p:embed/>
              </p:oleObj>
            </a:graphicData>
          </a:graphic>
        </p:graphicFrame>
        <p:grpSp>
          <p:nvGrpSpPr>
            <p:cNvPr id="1252" name="Group 818"/>
            <p:cNvGrpSpPr>
              <a:grpSpLocks/>
            </p:cNvGrpSpPr>
            <p:nvPr/>
          </p:nvGrpSpPr>
          <p:grpSpPr bwMode="auto">
            <a:xfrm>
              <a:off x="83" y="3625"/>
              <a:ext cx="172" cy="215"/>
              <a:chOff x="2870" y="1518"/>
              <a:chExt cx="292" cy="320"/>
            </a:xfrm>
          </p:grpSpPr>
          <p:graphicFrame>
            <p:nvGraphicFramePr>
              <p:cNvPr id="1033" name="Object 819"/>
              <p:cNvGraphicFramePr>
                <a:graphicFrameLocks noChangeAspect="1"/>
              </p:cNvGraphicFramePr>
              <p:nvPr/>
            </p:nvGraphicFramePr>
            <p:xfrm>
              <a:off x="2870" y="1518"/>
              <a:ext cx="272" cy="282"/>
            </p:xfrm>
            <a:graphic>
              <a:graphicData uri="http://schemas.openxmlformats.org/presentationml/2006/ole">
                <p:oleObj spid="_x0000_s1033" name="Clip" r:id="rId14" imgW="819000" imgH="847800" progId="">
                  <p:embed/>
                </p:oleObj>
              </a:graphicData>
            </a:graphic>
          </p:graphicFrame>
          <p:graphicFrame>
            <p:nvGraphicFramePr>
              <p:cNvPr id="1034" name="Object 820"/>
              <p:cNvGraphicFramePr>
                <a:graphicFrameLocks noChangeAspect="1"/>
              </p:cNvGraphicFramePr>
              <p:nvPr/>
            </p:nvGraphicFramePr>
            <p:xfrm>
              <a:off x="2913" y="1602"/>
              <a:ext cx="249" cy="236"/>
            </p:xfrm>
            <a:graphic>
              <a:graphicData uri="http://schemas.openxmlformats.org/presentationml/2006/ole">
                <p:oleObj spid="_x0000_s1034" name="Clip" r:id="rId15" imgW="1266840" imgH="1200240" progId="">
                  <p:embed/>
                </p:oleObj>
              </a:graphicData>
            </a:graphic>
          </p:graphicFrame>
        </p:grpSp>
        <p:grpSp>
          <p:nvGrpSpPr>
            <p:cNvPr id="1253" name="Group 821"/>
            <p:cNvGrpSpPr>
              <a:grpSpLocks/>
            </p:cNvGrpSpPr>
            <p:nvPr/>
          </p:nvGrpSpPr>
          <p:grpSpPr bwMode="auto">
            <a:xfrm>
              <a:off x="-201" y="3657"/>
              <a:ext cx="220" cy="203"/>
              <a:chOff x="2870" y="1518"/>
              <a:chExt cx="292" cy="320"/>
            </a:xfrm>
          </p:grpSpPr>
          <p:graphicFrame>
            <p:nvGraphicFramePr>
              <p:cNvPr id="1031" name="Object 822"/>
              <p:cNvGraphicFramePr>
                <a:graphicFrameLocks noChangeAspect="1"/>
              </p:cNvGraphicFramePr>
              <p:nvPr/>
            </p:nvGraphicFramePr>
            <p:xfrm>
              <a:off x="2870" y="1518"/>
              <a:ext cx="272" cy="282"/>
            </p:xfrm>
            <a:graphic>
              <a:graphicData uri="http://schemas.openxmlformats.org/presentationml/2006/ole">
                <p:oleObj spid="_x0000_s1031" name="Clip" r:id="rId16" imgW="819000" imgH="847800" progId="">
                  <p:embed/>
                </p:oleObj>
              </a:graphicData>
            </a:graphic>
          </p:graphicFrame>
          <p:graphicFrame>
            <p:nvGraphicFramePr>
              <p:cNvPr id="1032" name="Object 823"/>
              <p:cNvGraphicFramePr>
                <a:graphicFrameLocks noChangeAspect="1"/>
              </p:cNvGraphicFramePr>
              <p:nvPr/>
            </p:nvGraphicFramePr>
            <p:xfrm>
              <a:off x="2913" y="1602"/>
              <a:ext cx="249" cy="236"/>
            </p:xfrm>
            <a:graphic>
              <a:graphicData uri="http://schemas.openxmlformats.org/presentationml/2006/ole">
                <p:oleObj spid="_x0000_s1032" name="Clip" r:id="rId17" imgW="1266840" imgH="1200240" progId="">
                  <p:embed/>
                </p:oleObj>
              </a:graphicData>
            </a:graphic>
          </p:graphicFrame>
        </p:grpSp>
        <p:grpSp>
          <p:nvGrpSpPr>
            <p:cNvPr id="1254" name="Group 824"/>
            <p:cNvGrpSpPr>
              <a:grpSpLocks/>
            </p:cNvGrpSpPr>
            <p:nvPr/>
          </p:nvGrpSpPr>
          <p:grpSpPr bwMode="auto">
            <a:xfrm>
              <a:off x="569" y="3419"/>
              <a:ext cx="131" cy="258"/>
              <a:chOff x="4180" y="783"/>
              <a:chExt cx="150" cy="307"/>
            </a:xfrm>
          </p:grpSpPr>
          <p:sp>
            <p:nvSpPr>
              <p:cNvPr id="1255" name="AutoShape 82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256" name="Rectangle 82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257" name="Rectangle 82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58" name="AutoShape 82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259" name="Line 82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260" name="Line 83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261" name="Rectangle 83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262" name="Rectangle 83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1136" name="Line 833"/>
          <p:cNvSpPr>
            <a:spLocks noChangeShapeType="1"/>
          </p:cNvSpPr>
          <p:nvPr/>
        </p:nvSpPr>
        <p:spPr bwMode="auto">
          <a:xfrm flipH="1">
            <a:off x="6015038" y="3413125"/>
            <a:ext cx="3175" cy="144463"/>
          </a:xfrm>
          <a:prstGeom prst="line">
            <a:avLst/>
          </a:prstGeom>
          <a:noFill/>
          <a:ln w="9525">
            <a:solidFill>
              <a:schemeClr val="bg2"/>
            </a:solidFill>
            <a:round/>
            <a:headEnd/>
            <a:tailEnd/>
          </a:ln>
        </p:spPr>
        <p:txBody>
          <a:bodyPr/>
          <a:lstStyle/>
          <a:p>
            <a:endParaRPr lang="en-US"/>
          </a:p>
        </p:txBody>
      </p:sp>
      <p:sp>
        <p:nvSpPr>
          <p:cNvPr id="1137" name="Line 834"/>
          <p:cNvSpPr>
            <a:spLocks noChangeShapeType="1"/>
          </p:cNvSpPr>
          <p:nvPr/>
        </p:nvSpPr>
        <p:spPr bwMode="auto">
          <a:xfrm flipV="1">
            <a:off x="7312025" y="2395538"/>
            <a:ext cx="123825" cy="87312"/>
          </a:xfrm>
          <a:prstGeom prst="line">
            <a:avLst/>
          </a:prstGeom>
          <a:noFill/>
          <a:ln w="9525">
            <a:solidFill>
              <a:schemeClr val="bg2"/>
            </a:solidFill>
            <a:round/>
            <a:headEnd/>
            <a:tailEnd/>
          </a:ln>
        </p:spPr>
        <p:txBody>
          <a:bodyPr/>
          <a:lstStyle/>
          <a:p>
            <a:endParaRPr lang="en-US"/>
          </a:p>
        </p:txBody>
      </p:sp>
      <p:sp>
        <p:nvSpPr>
          <p:cNvPr id="1138" name="Line 835"/>
          <p:cNvSpPr>
            <a:spLocks noChangeShapeType="1"/>
          </p:cNvSpPr>
          <p:nvPr/>
        </p:nvSpPr>
        <p:spPr bwMode="auto">
          <a:xfrm>
            <a:off x="7138988" y="2568575"/>
            <a:ext cx="0" cy="82550"/>
          </a:xfrm>
          <a:prstGeom prst="line">
            <a:avLst/>
          </a:prstGeom>
          <a:noFill/>
          <a:ln w="9525">
            <a:solidFill>
              <a:schemeClr val="bg2"/>
            </a:solidFill>
            <a:round/>
            <a:headEnd/>
            <a:tailEnd/>
          </a:ln>
        </p:spPr>
        <p:txBody>
          <a:bodyPr/>
          <a:lstStyle/>
          <a:p>
            <a:endParaRPr lang="en-US"/>
          </a:p>
        </p:txBody>
      </p:sp>
      <p:sp>
        <p:nvSpPr>
          <p:cNvPr id="1139" name="Line 836"/>
          <p:cNvSpPr>
            <a:spLocks noChangeShapeType="1"/>
          </p:cNvSpPr>
          <p:nvPr/>
        </p:nvSpPr>
        <p:spPr bwMode="auto">
          <a:xfrm flipV="1">
            <a:off x="7310438" y="2465388"/>
            <a:ext cx="263525" cy="288925"/>
          </a:xfrm>
          <a:prstGeom prst="line">
            <a:avLst/>
          </a:prstGeom>
          <a:noFill/>
          <a:ln w="9525">
            <a:solidFill>
              <a:schemeClr val="bg2"/>
            </a:solidFill>
            <a:round/>
            <a:headEnd/>
            <a:tailEnd/>
          </a:ln>
        </p:spPr>
        <p:txBody>
          <a:bodyPr/>
          <a:lstStyle/>
          <a:p>
            <a:endParaRPr lang="en-US"/>
          </a:p>
        </p:txBody>
      </p:sp>
      <p:sp>
        <p:nvSpPr>
          <p:cNvPr id="1140" name="Line 837"/>
          <p:cNvSpPr>
            <a:spLocks noChangeShapeType="1"/>
          </p:cNvSpPr>
          <p:nvPr/>
        </p:nvSpPr>
        <p:spPr bwMode="auto">
          <a:xfrm>
            <a:off x="7675563" y="2463800"/>
            <a:ext cx="0" cy="196850"/>
          </a:xfrm>
          <a:prstGeom prst="line">
            <a:avLst/>
          </a:prstGeom>
          <a:noFill/>
          <a:ln w="9525">
            <a:solidFill>
              <a:schemeClr val="bg2"/>
            </a:solidFill>
            <a:round/>
            <a:headEnd/>
            <a:tailEnd/>
          </a:ln>
        </p:spPr>
        <p:txBody>
          <a:bodyPr/>
          <a:lstStyle/>
          <a:p>
            <a:endParaRPr lang="en-US"/>
          </a:p>
        </p:txBody>
      </p:sp>
      <p:sp>
        <p:nvSpPr>
          <p:cNvPr id="1141" name="Line 838"/>
          <p:cNvSpPr>
            <a:spLocks noChangeShapeType="1"/>
          </p:cNvSpPr>
          <p:nvPr/>
        </p:nvSpPr>
        <p:spPr bwMode="auto">
          <a:xfrm>
            <a:off x="7329488" y="2770188"/>
            <a:ext cx="188912" cy="0"/>
          </a:xfrm>
          <a:prstGeom prst="line">
            <a:avLst/>
          </a:prstGeom>
          <a:noFill/>
          <a:ln w="9525">
            <a:solidFill>
              <a:schemeClr val="bg2"/>
            </a:solidFill>
            <a:round/>
            <a:headEnd/>
            <a:tailEnd/>
          </a:ln>
        </p:spPr>
        <p:txBody>
          <a:bodyPr/>
          <a:lstStyle/>
          <a:p>
            <a:endParaRPr lang="en-US"/>
          </a:p>
        </p:txBody>
      </p:sp>
      <p:sp>
        <p:nvSpPr>
          <p:cNvPr id="1142" name="Line 839"/>
          <p:cNvSpPr>
            <a:spLocks noChangeShapeType="1"/>
          </p:cNvSpPr>
          <p:nvPr/>
        </p:nvSpPr>
        <p:spPr bwMode="auto">
          <a:xfrm flipV="1">
            <a:off x="5624513" y="3636963"/>
            <a:ext cx="168275" cy="3175"/>
          </a:xfrm>
          <a:prstGeom prst="line">
            <a:avLst/>
          </a:prstGeom>
          <a:noFill/>
          <a:ln w="9525">
            <a:solidFill>
              <a:schemeClr val="bg2"/>
            </a:solidFill>
            <a:round/>
            <a:headEnd/>
            <a:tailEnd/>
          </a:ln>
        </p:spPr>
        <p:txBody>
          <a:bodyPr/>
          <a:lstStyle/>
          <a:p>
            <a:endParaRPr lang="en-US"/>
          </a:p>
        </p:txBody>
      </p:sp>
      <p:sp>
        <p:nvSpPr>
          <p:cNvPr id="1143" name="Line 840"/>
          <p:cNvSpPr>
            <a:spLocks noChangeShapeType="1"/>
          </p:cNvSpPr>
          <p:nvPr/>
        </p:nvSpPr>
        <p:spPr bwMode="auto">
          <a:xfrm flipV="1">
            <a:off x="7743825" y="2163763"/>
            <a:ext cx="238125" cy="168275"/>
          </a:xfrm>
          <a:prstGeom prst="line">
            <a:avLst/>
          </a:prstGeom>
          <a:noFill/>
          <a:ln w="9525">
            <a:solidFill>
              <a:schemeClr val="bg2"/>
            </a:solidFill>
            <a:round/>
            <a:headEnd/>
            <a:tailEnd/>
          </a:ln>
        </p:spPr>
        <p:txBody>
          <a:bodyPr/>
          <a:lstStyle/>
          <a:p>
            <a:endParaRPr lang="en-US"/>
          </a:p>
        </p:txBody>
      </p:sp>
      <p:sp>
        <p:nvSpPr>
          <p:cNvPr id="1144" name="Line 841"/>
          <p:cNvSpPr>
            <a:spLocks noChangeShapeType="1"/>
          </p:cNvSpPr>
          <p:nvPr/>
        </p:nvSpPr>
        <p:spPr bwMode="auto">
          <a:xfrm>
            <a:off x="7883525" y="2760663"/>
            <a:ext cx="177800" cy="0"/>
          </a:xfrm>
          <a:prstGeom prst="line">
            <a:avLst/>
          </a:prstGeom>
          <a:noFill/>
          <a:ln w="9525">
            <a:solidFill>
              <a:schemeClr val="bg2"/>
            </a:solidFill>
            <a:round/>
            <a:headEnd/>
            <a:tailEnd/>
          </a:ln>
        </p:spPr>
        <p:txBody>
          <a:bodyPr/>
          <a:lstStyle/>
          <a:p>
            <a:endParaRPr lang="en-US"/>
          </a:p>
        </p:txBody>
      </p:sp>
      <p:sp>
        <p:nvSpPr>
          <p:cNvPr id="1145" name="Line 842"/>
          <p:cNvSpPr>
            <a:spLocks noChangeShapeType="1"/>
          </p:cNvSpPr>
          <p:nvPr/>
        </p:nvSpPr>
        <p:spPr bwMode="auto">
          <a:xfrm flipH="1">
            <a:off x="7029450" y="2836863"/>
            <a:ext cx="98425" cy="704850"/>
          </a:xfrm>
          <a:prstGeom prst="line">
            <a:avLst/>
          </a:prstGeom>
          <a:noFill/>
          <a:ln w="9525">
            <a:solidFill>
              <a:schemeClr val="bg2"/>
            </a:solidFill>
            <a:round/>
            <a:headEnd/>
            <a:tailEnd/>
          </a:ln>
        </p:spPr>
        <p:txBody>
          <a:bodyPr/>
          <a:lstStyle/>
          <a:p>
            <a:endParaRPr lang="en-US"/>
          </a:p>
        </p:txBody>
      </p:sp>
      <p:sp>
        <p:nvSpPr>
          <p:cNvPr id="1146" name="Line 843"/>
          <p:cNvSpPr>
            <a:spLocks noChangeShapeType="1"/>
          </p:cNvSpPr>
          <p:nvPr/>
        </p:nvSpPr>
        <p:spPr bwMode="auto">
          <a:xfrm flipH="1">
            <a:off x="7620000" y="2836863"/>
            <a:ext cx="111125" cy="727075"/>
          </a:xfrm>
          <a:prstGeom prst="line">
            <a:avLst/>
          </a:prstGeom>
          <a:noFill/>
          <a:ln w="9525">
            <a:solidFill>
              <a:schemeClr val="bg2"/>
            </a:solidFill>
            <a:round/>
            <a:headEnd/>
            <a:tailEnd/>
          </a:ln>
        </p:spPr>
        <p:txBody>
          <a:bodyPr/>
          <a:lstStyle/>
          <a:p>
            <a:endParaRPr lang="en-US"/>
          </a:p>
        </p:txBody>
      </p:sp>
      <p:grpSp>
        <p:nvGrpSpPr>
          <p:cNvPr id="1147" name="Group 844"/>
          <p:cNvGrpSpPr>
            <a:grpSpLocks/>
          </p:cNvGrpSpPr>
          <p:nvPr/>
        </p:nvGrpSpPr>
        <p:grpSpPr bwMode="auto">
          <a:xfrm>
            <a:off x="6672263" y="4454525"/>
            <a:ext cx="501650" cy="234950"/>
            <a:chOff x="4701" y="2996"/>
            <a:chExt cx="316" cy="148"/>
          </a:xfrm>
        </p:grpSpPr>
        <p:sp>
          <p:nvSpPr>
            <p:cNvPr id="1234" name="Oval 845"/>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235" name="Line 846"/>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236" name="Line 847"/>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237" name="Rectangle 848"/>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38" name="Oval 849"/>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239" name="Group 850"/>
            <p:cNvGrpSpPr>
              <a:grpSpLocks/>
            </p:cNvGrpSpPr>
            <p:nvPr/>
          </p:nvGrpSpPr>
          <p:grpSpPr bwMode="auto">
            <a:xfrm>
              <a:off x="4776" y="3017"/>
              <a:ext cx="156" cy="56"/>
              <a:chOff x="2848" y="848"/>
              <a:chExt cx="140" cy="98"/>
            </a:xfrm>
          </p:grpSpPr>
          <p:sp>
            <p:nvSpPr>
              <p:cNvPr id="1244" name="Line 85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45" name="Line 85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46" name="Line 85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240" name="Group 854"/>
            <p:cNvGrpSpPr>
              <a:grpSpLocks/>
            </p:cNvGrpSpPr>
            <p:nvPr/>
          </p:nvGrpSpPr>
          <p:grpSpPr bwMode="auto">
            <a:xfrm flipV="1">
              <a:off x="4776" y="3016"/>
              <a:ext cx="156" cy="56"/>
              <a:chOff x="2848" y="848"/>
              <a:chExt cx="140" cy="98"/>
            </a:xfrm>
          </p:grpSpPr>
          <p:sp>
            <p:nvSpPr>
              <p:cNvPr id="1241" name="Line 85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42" name="Line 85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43" name="Line 85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148" name="Group 858"/>
          <p:cNvGrpSpPr>
            <a:grpSpLocks/>
          </p:cNvGrpSpPr>
          <p:nvPr/>
        </p:nvGrpSpPr>
        <p:grpSpPr bwMode="auto">
          <a:xfrm>
            <a:off x="6007100" y="4756150"/>
            <a:ext cx="501650" cy="234950"/>
            <a:chOff x="4701" y="2996"/>
            <a:chExt cx="316" cy="148"/>
          </a:xfrm>
        </p:grpSpPr>
        <p:sp>
          <p:nvSpPr>
            <p:cNvPr id="1221" name="Oval 859"/>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222" name="Line 860"/>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223" name="Line 861"/>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224" name="Rectangle 862"/>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225" name="Oval 863"/>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226" name="Group 864"/>
            <p:cNvGrpSpPr>
              <a:grpSpLocks/>
            </p:cNvGrpSpPr>
            <p:nvPr/>
          </p:nvGrpSpPr>
          <p:grpSpPr bwMode="auto">
            <a:xfrm>
              <a:off x="4776" y="3017"/>
              <a:ext cx="156" cy="56"/>
              <a:chOff x="2848" y="848"/>
              <a:chExt cx="140" cy="98"/>
            </a:xfrm>
          </p:grpSpPr>
          <p:sp>
            <p:nvSpPr>
              <p:cNvPr id="1231" name="Line 86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32" name="Line 86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33" name="Line 86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227" name="Group 868"/>
            <p:cNvGrpSpPr>
              <a:grpSpLocks/>
            </p:cNvGrpSpPr>
            <p:nvPr/>
          </p:nvGrpSpPr>
          <p:grpSpPr bwMode="auto">
            <a:xfrm flipV="1">
              <a:off x="4776" y="3016"/>
              <a:ext cx="156" cy="56"/>
              <a:chOff x="2848" y="848"/>
              <a:chExt cx="140" cy="98"/>
            </a:xfrm>
          </p:grpSpPr>
          <p:sp>
            <p:nvSpPr>
              <p:cNvPr id="1228" name="Line 86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229" name="Line 87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230" name="Line 87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149" name="Group 872"/>
          <p:cNvGrpSpPr>
            <a:grpSpLocks/>
          </p:cNvGrpSpPr>
          <p:nvPr/>
        </p:nvGrpSpPr>
        <p:grpSpPr bwMode="auto">
          <a:xfrm>
            <a:off x="6837363" y="4941888"/>
            <a:ext cx="290512" cy="404812"/>
            <a:chOff x="4290" y="3130"/>
            <a:chExt cx="183" cy="255"/>
          </a:xfrm>
        </p:grpSpPr>
        <p:pic>
          <p:nvPicPr>
            <p:cNvPr id="1203" name="Picture 873"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1204" name="Freeform 874"/>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1205" name="Freeform 875"/>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1206" name="Freeform 876"/>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1207" name="Freeform 877"/>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1208" name="Freeform 878"/>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1209" name="Freeform 879"/>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1210" name="Freeform 880"/>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1211" name="Freeform 881"/>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1212" name="Freeform 882"/>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1213" name="Freeform 883"/>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1214" name="Freeform 884"/>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215" name="Freeform 885"/>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216" name="Freeform 886"/>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217" name="Freeform 887"/>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218" name="Freeform 888"/>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219" name="Freeform 889"/>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1220" name="Freeform 890"/>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1150" name="Group 891"/>
          <p:cNvGrpSpPr>
            <a:grpSpLocks/>
          </p:cNvGrpSpPr>
          <p:nvPr/>
        </p:nvGrpSpPr>
        <p:grpSpPr bwMode="auto">
          <a:xfrm>
            <a:off x="5394325" y="3403600"/>
            <a:ext cx="290513" cy="404813"/>
            <a:chOff x="4290" y="3130"/>
            <a:chExt cx="183" cy="255"/>
          </a:xfrm>
        </p:grpSpPr>
        <p:pic>
          <p:nvPicPr>
            <p:cNvPr id="1185" name="Picture 892"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1186" name="Freeform 893"/>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1187" name="Freeform 894"/>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1188" name="Freeform 895"/>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1189" name="Freeform 896"/>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1190" name="Freeform 897"/>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1191" name="Freeform 898"/>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1192" name="Freeform 899"/>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1193" name="Freeform 900"/>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1194" name="Freeform 901"/>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1195" name="Freeform 902"/>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1196" name="Freeform 903"/>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197" name="Freeform 904"/>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198" name="Freeform 905"/>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199" name="Freeform 906"/>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200" name="Freeform 907"/>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201" name="Freeform 908"/>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1202" name="Freeform 909"/>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sp>
        <p:nvSpPr>
          <p:cNvPr id="35727" name="Line 911"/>
          <p:cNvSpPr>
            <a:spLocks noChangeShapeType="1"/>
          </p:cNvSpPr>
          <p:nvPr/>
        </p:nvSpPr>
        <p:spPr bwMode="auto">
          <a:xfrm>
            <a:off x="7491413" y="1111250"/>
            <a:ext cx="893762" cy="3128963"/>
          </a:xfrm>
          <a:prstGeom prst="line">
            <a:avLst/>
          </a:prstGeom>
          <a:noFill/>
          <a:ln w="76200">
            <a:solidFill>
              <a:srgbClr val="FF3300"/>
            </a:solidFill>
            <a:round/>
            <a:headEnd type="triangle" w="med" len="med"/>
            <a:tailEnd type="triangle" w="med" len="med"/>
          </a:ln>
        </p:spPr>
        <p:txBody>
          <a:bodyPr/>
          <a:lstStyle/>
          <a:p>
            <a:endParaRPr lang="en-US"/>
          </a:p>
        </p:txBody>
      </p:sp>
      <p:sp>
        <p:nvSpPr>
          <p:cNvPr id="35729" name="Line 913"/>
          <p:cNvSpPr>
            <a:spLocks noChangeShapeType="1"/>
          </p:cNvSpPr>
          <p:nvPr/>
        </p:nvSpPr>
        <p:spPr bwMode="auto">
          <a:xfrm>
            <a:off x="6938963" y="3786188"/>
            <a:ext cx="958850" cy="508000"/>
          </a:xfrm>
          <a:prstGeom prst="line">
            <a:avLst/>
          </a:prstGeom>
          <a:noFill/>
          <a:ln w="76200">
            <a:solidFill>
              <a:srgbClr val="FF3300"/>
            </a:solidFill>
            <a:round/>
            <a:headEnd type="triangle" w="med" len="med"/>
            <a:tailEnd type="triangle" w="med" len="med"/>
          </a:ln>
        </p:spPr>
        <p:txBody>
          <a:bodyPr/>
          <a:lstStyle/>
          <a:p>
            <a:endParaRPr lang="en-US"/>
          </a:p>
        </p:txBody>
      </p:sp>
      <p:sp>
        <p:nvSpPr>
          <p:cNvPr id="1153" name="Rectangle 2"/>
          <p:cNvSpPr>
            <a:spLocks noGrp="1" noChangeArrowheads="1"/>
          </p:cNvSpPr>
          <p:nvPr>
            <p:ph type="title"/>
          </p:nvPr>
        </p:nvSpPr>
        <p:spPr>
          <a:xfrm>
            <a:off x="304800" y="228600"/>
            <a:ext cx="8382000" cy="1143000"/>
          </a:xfrm>
        </p:spPr>
        <p:txBody>
          <a:bodyPr/>
          <a:lstStyle/>
          <a:p>
            <a:r>
              <a:rPr lang="en-US" sz="3600" smtClean="0"/>
              <a:t>Creating a network app</a:t>
            </a:r>
          </a:p>
        </p:txBody>
      </p:sp>
      <p:sp>
        <p:nvSpPr>
          <p:cNvPr id="1154" name="Rectangle 3"/>
          <p:cNvSpPr>
            <a:spLocks noGrp="1" noChangeArrowheads="1"/>
          </p:cNvSpPr>
          <p:nvPr>
            <p:ph type="body" sz="half" idx="1"/>
          </p:nvPr>
        </p:nvSpPr>
        <p:spPr>
          <a:xfrm>
            <a:off x="438150" y="1400175"/>
            <a:ext cx="4191000" cy="5114925"/>
          </a:xfrm>
        </p:spPr>
        <p:txBody>
          <a:bodyPr/>
          <a:lstStyle/>
          <a:p>
            <a:pPr>
              <a:buFont typeface="ZapfDingbats" pitchFamily="82" charset="2"/>
              <a:buNone/>
            </a:pPr>
            <a:r>
              <a:rPr lang="en-US" sz="2400" smtClean="0">
                <a:solidFill>
                  <a:srgbClr val="FF0000"/>
                </a:solidFill>
              </a:rPr>
              <a:t>write programs that</a:t>
            </a:r>
          </a:p>
          <a:p>
            <a:pPr lvl="1"/>
            <a:r>
              <a:rPr lang="en-US" sz="2000" smtClean="0"/>
              <a:t>run on (different) </a:t>
            </a:r>
            <a:r>
              <a:rPr lang="en-US" sz="2000" i="1" smtClean="0"/>
              <a:t>end systems</a:t>
            </a:r>
          </a:p>
          <a:p>
            <a:pPr lvl="1"/>
            <a:r>
              <a:rPr lang="en-US" sz="2000" smtClean="0"/>
              <a:t>communicate over network</a:t>
            </a:r>
          </a:p>
          <a:p>
            <a:pPr lvl="1"/>
            <a:r>
              <a:rPr lang="en-US" sz="2000" smtClean="0"/>
              <a:t>e.g., web server software communicates with browser software</a:t>
            </a:r>
          </a:p>
          <a:p>
            <a:pPr>
              <a:buFont typeface="ZapfDingbats" pitchFamily="82" charset="2"/>
              <a:buNone/>
            </a:pPr>
            <a:r>
              <a:rPr lang="en-US" sz="2400" smtClean="0">
                <a:solidFill>
                  <a:srgbClr val="FF0000"/>
                </a:solidFill>
              </a:rPr>
              <a:t>No need to write software for network-core devices</a:t>
            </a:r>
          </a:p>
          <a:p>
            <a:pPr lvl="1"/>
            <a:r>
              <a:rPr lang="en-US" sz="2000" smtClean="0"/>
              <a:t>Network-core devices do not run user applications </a:t>
            </a:r>
          </a:p>
          <a:p>
            <a:pPr lvl="1"/>
            <a:r>
              <a:rPr lang="en-US" sz="2000" smtClean="0"/>
              <a:t>applications on end systems  allows for rapid app development, propagation</a:t>
            </a:r>
            <a:endParaRPr lang="en-US" sz="2000" smtClean="0">
              <a:solidFill>
                <a:srgbClr val="FF0000"/>
              </a:solidFill>
            </a:endParaRPr>
          </a:p>
        </p:txBody>
      </p:sp>
      <p:grpSp>
        <p:nvGrpSpPr>
          <p:cNvPr id="35378" name="Group 918"/>
          <p:cNvGrpSpPr>
            <a:grpSpLocks/>
          </p:cNvGrpSpPr>
          <p:nvPr/>
        </p:nvGrpSpPr>
        <p:grpSpPr bwMode="auto">
          <a:xfrm>
            <a:off x="6470650" y="822325"/>
            <a:ext cx="1063625" cy="965200"/>
            <a:chOff x="4076" y="518"/>
            <a:chExt cx="670" cy="608"/>
          </a:xfrm>
        </p:grpSpPr>
        <p:grpSp>
          <p:nvGrpSpPr>
            <p:cNvPr id="1176" name="Group 226"/>
            <p:cNvGrpSpPr>
              <a:grpSpLocks/>
            </p:cNvGrpSpPr>
            <p:nvPr/>
          </p:nvGrpSpPr>
          <p:grpSpPr bwMode="auto">
            <a:xfrm>
              <a:off x="4233" y="518"/>
              <a:ext cx="513" cy="541"/>
              <a:chOff x="2938" y="2925"/>
              <a:chExt cx="513" cy="541"/>
            </a:xfrm>
          </p:grpSpPr>
          <p:sp>
            <p:nvSpPr>
              <p:cNvPr id="1178" name="Rectangle 227"/>
              <p:cNvSpPr>
                <a:spLocks noChangeArrowheads="1"/>
              </p:cNvSpPr>
              <p:nvPr/>
            </p:nvSpPr>
            <p:spPr bwMode="auto">
              <a:xfrm>
                <a:off x="3000" y="2925"/>
                <a:ext cx="426" cy="489"/>
              </a:xfrm>
              <a:prstGeom prst="rect">
                <a:avLst/>
              </a:prstGeom>
              <a:solidFill>
                <a:schemeClr val="accent2"/>
              </a:solidFill>
              <a:ln w="9525">
                <a:noFill/>
                <a:miter lim="800000"/>
                <a:headEnd/>
                <a:tailEnd/>
              </a:ln>
            </p:spPr>
            <p:txBody>
              <a:bodyPr wrap="none" anchor="ctr"/>
              <a:lstStyle/>
              <a:p>
                <a:endParaRPr lang="en-US"/>
              </a:p>
            </p:txBody>
          </p:sp>
          <p:sp>
            <p:nvSpPr>
              <p:cNvPr id="1179" name="Rectangle 228"/>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80" name="Rectangle 229"/>
              <p:cNvSpPr>
                <a:spLocks noChangeArrowheads="1"/>
              </p:cNvSpPr>
              <p:nvPr/>
            </p:nvSpPr>
            <p:spPr bwMode="auto">
              <a:xfrm>
                <a:off x="2982" y="2943"/>
                <a:ext cx="426" cy="126"/>
              </a:xfrm>
              <a:prstGeom prst="rect">
                <a:avLst/>
              </a:prstGeom>
              <a:solidFill>
                <a:srgbClr val="FF0000"/>
              </a:solidFill>
              <a:ln w="9525">
                <a:noFill/>
                <a:miter lim="800000"/>
                <a:headEnd/>
                <a:tailEnd/>
              </a:ln>
            </p:spPr>
            <p:txBody>
              <a:bodyPr wrap="none" anchor="ctr"/>
              <a:lstStyle/>
              <a:p>
                <a:endParaRPr lang="en-US"/>
              </a:p>
            </p:txBody>
          </p:sp>
          <p:sp>
            <p:nvSpPr>
              <p:cNvPr id="1181" name="Text Box 230"/>
              <p:cNvSpPr txBox="1">
                <a:spLocks noChangeArrowheads="1"/>
              </p:cNvSpPr>
              <p:nvPr/>
            </p:nvSpPr>
            <p:spPr bwMode="auto">
              <a:xfrm>
                <a:off x="2938" y="2928"/>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1182" name="Line 231"/>
              <p:cNvSpPr>
                <a:spLocks noChangeShapeType="1"/>
              </p:cNvSpPr>
              <p:nvPr/>
            </p:nvSpPr>
            <p:spPr bwMode="auto">
              <a:xfrm>
                <a:off x="2979" y="3156"/>
                <a:ext cx="435" cy="3"/>
              </a:xfrm>
              <a:prstGeom prst="line">
                <a:avLst/>
              </a:prstGeom>
              <a:noFill/>
              <a:ln w="12700">
                <a:solidFill>
                  <a:schemeClr val="tx1"/>
                </a:solidFill>
                <a:round/>
                <a:headEnd/>
                <a:tailEnd/>
              </a:ln>
            </p:spPr>
            <p:txBody>
              <a:bodyPr wrap="none" anchor="ctr"/>
              <a:lstStyle/>
              <a:p>
                <a:endParaRPr lang="en-US"/>
              </a:p>
            </p:txBody>
          </p:sp>
          <p:sp>
            <p:nvSpPr>
              <p:cNvPr id="1183" name="Line 232"/>
              <p:cNvSpPr>
                <a:spLocks noChangeShapeType="1"/>
              </p:cNvSpPr>
              <p:nvPr/>
            </p:nvSpPr>
            <p:spPr bwMode="auto">
              <a:xfrm>
                <a:off x="2985" y="3243"/>
                <a:ext cx="435" cy="3"/>
              </a:xfrm>
              <a:prstGeom prst="line">
                <a:avLst/>
              </a:prstGeom>
              <a:noFill/>
              <a:ln w="12700">
                <a:solidFill>
                  <a:schemeClr val="tx1"/>
                </a:solidFill>
                <a:round/>
                <a:headEnd/>
                <a:tailEnd/>
              </a:ln>
            </p:spPr>
            <p:txBody>
              <a:bodyPr wrap="none" anchor="ctr"/>
              <a:lstStyle/>
              <a:p>
                <a:endParaRPr lang="en-US"/>
              </a:p>
            </p:txBody>
          </p:sp>
          <p:sp>
            <p:nvSpPr>
              <p:cNvPr id="1184" name="Line 233"/>
              <p:cNvSpPr>
                <a:spLocks noChangeShapeType="1"/>
              </p:cNvSpPr>
              <p:nvPr/>
            </p:nvSpPr>
            <p:spPr bwMode="auto">
              <a:xfrm>
                <a:off x="2985" y="3330"/>
                <a:ext cx="435" cy="3"/>
              </a:xfrm>
              <a:prstGeom prst="line">
                <a:avLst/>
              </a:prstGeom>
              <a:noFill/>
              <a:ln w="12700">
                <a:solidFill>
                  <a:schemeClr val="tx1"/>
                </a:solidFill>
                <a:round/>
                <a:headEnd/>
                <a:tailEnd/>
              </a:ln>
            </p:spPr>
            <p:txBody>
              <a:bodyPr wrap="none" anchor="ctr"/>
              <a:lstStyle/>
              <a:p>
                <a:endParaRPr lang="en-US"/>
              </a:p>
            </p:txBody>
          </p:sp>
        </p:grpSp>
        <p:sp>
          <p:nvSpPr>
            <p:cNvPr id="1177" name="Freeform 917"/>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a:solidFill>
                <a:srgbClr val="FF0000"/>
              </a:solidFill>
              <a:round/>
              <a:headEnd/>
              <a:tailEnd/>
            </a:ln>
          </p:spPr>
          <p:txBody>
            <a:bodyPr/>
            <a:lstStyle/>
            <a:p>
              <a:endParaRPr lang="en-US"/>
            </a:p>
          </p:txBody>
        </p:sp>
      </p:grpSp>
      <p:grpSp>
        <p:nvGrpSpPr>
          <p:cNvPr id="35380" name="Group 919"/>
          <p:cNvGrpSpPr>
            <a:grpSpLocks/>
          </p:cNvGrpSpPr>
          <p:nvPr/>
        </p:nvGrpSpPr>
        <p:grpSpPr bwMode="auto">
          <a:xfrm>
            <a:off x="7646988" y="4217988"/>
            <a:ext cx="1063625" cy="965200"/>
            <a:chOff x="4076" y="518"/>
            <a:chExt cx="670" cy="608"/>
          </a:xfrm>
        </p:grpSpPr>
        <p:grpSp>
          <p:nvGrpSpPr>
            <p:cNvPr id="1167" name="Group 920"/>
            <p:cNvGrpSpPr>
              <a:grpSpLocks/>
            </p:cNvGrpSpPr>
            <p:nvPr/>
          </p:nvGrpSpPr>
          <p:grpSpPr bwMode="auto">
            <a:xfrm>
              <a:off x="4233" y="518"/>
              <a:ext cx="513" cy="541"/>
              <a:chOff x="2938" y="2925"/>
              <a:chExt cx="513" cy="541"/>
            </a:xfrm>
          </p:grpSpPr>
          <p:sp>
            <p:nvSpPr>
              <p:cNvPr id="1169" name="Rectangle 921"/>
              <p:cNvSpPr>
                <a:spLocks noChangeArrowheads="1"/>
              </p:cNvSpPr>
              <p:nvPr/>
            </p:nvSpPr>
            <p:spPr bwMode="auto">
              <a:xfrm>
                <a:off x="3000" y="2925"/>
                <a:ext cx="426" cy="489"/>
              </a:xfrm>
              <a:prstGeom prst="rect">
                <a:avLst/>
              </a:prstGeom>
              <a:solidFill>
                <a:schemeClr val="accent2"/>
              </a:solidFill>
              <a:ln w="9525">
                <a:noFill/>
                <a:miter lim="800000"/>
                <a:headEnd/>
                <a:tailEnd/>
              </a:ln>
            </p:spPr>
            <p:txBody>
              <a:bodyPr wrap="none" anchor="ctr"/>
              <a:lstStyle/>
              <a:p>
                <a:endParaRPr lang="en-US"/>
              </a:p>
            </p:txBody>
          </p:sp>
          <p:sp>
            <p:nvSpPr>
              <p:cNvPr id="1170" name="Rectangle 922"/>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71" name="Rectangle 923"/>
              <p:cNvSpPr>
                <a:spLocks noChangeArrowheads="1"/>
              </p:cNvSpPr>
              <p:nvPr/>
            </p:nvSpPr>
            <p:spPr bwMode="auto">
              <a:xfrm>
                <a:off x="2982" y="2943"/>
                <a:ext cx="426" cy="126"/>
              </a:xfrm>
              <a:prstGeom prst="rect">
                <a:avLst/>
              </a:prstGeom>
              <a:solidFill>
                <a:srgbClr val="FF0000"/>
              </a:solidFill>
              <a:ln w="9525">
                <a:noFill/>
                <a:miter lim="800000"/>
                <a:headEnd/>
                <a:tailEnd/>
              </a:ln>
            </p:spPr>
            <p:txBody>
              <a:bodyPr wrap="none" anchor="ctr"/>
              <a:lstStyle/>
              <a:p>
                <a:endParaRPr lang="en-US"/>
              </a:p>
            </p:txBody>
          </p:sp>
          <p:sp>
            <p:nvSpPr>
              <p:cNvPr id="1172" name="Text Box 924"/>
              <p:cNvSpPr txBox="1">
                <a:spLocks noChangeArrowheads="1"/>
              </p:cNvSpPr>
              <p:nvPr/>
            </p:nvSpPr>
            <p:spPr bwMode="auto">
              <a:xfrm>
                <a:off x="2938" y="2928"/>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1173" name="Line 925"/>
              <p:cNvSpPr>
                <a:spLocks noChangeShapeType="1"/>
              </p:cNvSpPr>
              <p:nvPr/>
            </p:nvSpPr>
            <p:spPr bwMode="auto">
              <a:xfrm>
                <a:off x="2979" y="3156"/>
                <a:ext cx="435" cy="3"/>
              </a:xfrm>
              <a:prstGeom prst="line">
                <a:avLst/>
              </a:prstGeom>
              <a:noFill/>
              <a:ln w="12700">
                <a:solidFill>
                  <a:schemeClr val="tx1"/>
                </a:solidFill>
                <a:round/>
                <a:headEnd/>
                <a:tailEnd/>
              </a:ln>
            </p:spPr>
            <p:txBody>
              <a:bodyPr wrap="none" anchor="ctr"/>
              <a:lstStyle/>
              <a:p>
                <a:endParaRPr lang="en-US"/>
              </a:p>
            </p:txBody>
          </p:sp>
          <p:sp>
            <p:nvSpPr>
              <p:cNvPr id="1174" name="Line 926"/>
              <p:cNvSpPr>
                <a:spLocks noChangeShapeType="1"/>
              </p:cNvSpPr>
              <p:nvPr/>
            </p:nvSpPr>
            <p:spPr bwMode="auto">
              <a:xfrm>
                <a:off x="2985" y="3243"/>
                <a:ext cx="435" cy="3"/>
              </a:xfrm>
              <a:prstGeom prst="line">
                <a:avLst/>
              </a:prstGeom>
              <a:noFill/>
              <a:ln w="12700">
                <a:solidFill>
                  <a:schemeClr val="tx1"/>
                </a:solidFill>
                <a:round/>
                <a:headEnd/>
                <a:tailEnd/>
              </a:ln>
            </p:spPr>
            <p:txBody>
              <a:bodyPr wrap="none" anchor="ctr"/>
              <a:lstStyle/>
              <a:p>
                <a:endParaRPr lang="en-US"/>
              </a:p>
            </p:txBody>
          </p:sp>
          <p:sp>
            <p:nvSpPr>
              <p:cNvPr id="1175" name="Line 927"/>
              <p:cNvSpPr>
                <a:spLocks noChangeShapeType="1"/>
              </p:cNvSpPr>
              <p:nvPr/>
            </p:nvSpPr>
            <p:spPr bwMode="auto">
              <a:xfrm>
                <a:off x="2985" y="3330"/>
                <a:ext cx="435" cy="3"/>
              </a:xfrm>
              <a:prstGeom prst="line">
                <a:avLst/>
              </a:prstGeom>
              <a:noFill/>
              <a:ln w="12700">
                <a:solidFill>
                  <a:schemeClr val="tx1"/>
                </a:solidFill>
                <a:round/>
                <a:headEnd/>
                <a:tailEnd/>
              </a:ln>
            </p:spPr>
            <p:txBody>
              <a:bodyPr wrap="none" anchor="ctr"/>
              <a:lstStyle/>
              <a:p>
                <a:endParaRPr lang="en-US"/>
              </a:p>
            </p:txBody>
          </p:sp>
        </p:grpSp>
        <p:sp>
          <p:nvSpPr>
            <p:cNvPr id="1168" name="Freeform 928"/>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a:solidFill>
                <a:srgbClr val="FF0000"/>
              </a:solidFill>
              <a:round/>
              <a:headEnd/>
              <a:tailEnd/>
            </a:ln>
          </p:spPr>
          <p:txBody>
            <a:bodyPr/>
            <a:lstStyle/>
            <a:p>
              <a:endParaRPr lang="en-US"/>
            </a:p>
          </p:txBody>
        </p:sp>
      </p:grpSp>
      <p:grpSp>
        <p:nvGrpSpPr>
          <p:cNvPr id="35382" name="Group 929"/>
          <p:cNvGrpSpPr>
            <a:grpSpLocks/>
          </p:cNvGrpSpPr>
          <p:nvPr/>
        </p:nvGrpSpPr>
        <p:grpSpPr bwMode="auto">
          <a:xfrm>
            <a:off x="5900738" y="3678238"/>
            <a:ext cx="1063625" cy="965200"/>
            <a:chOff x="4076" y="518"/>
            <a:chExt cx="670" cy="608"/>
          </a:xfrm>
        </p:grpSpPr>
        <p:grpSp>
          <p:nvGrpSpPr>
            <p:cNvPr id="1158" name="Group 930"/>
            <p:cNvGrpSpPr>
              <a:grpSpLocks/>
            </p:cNvGrpSpPr>
            <p:nvPr/>
          </p:nvGrpSpPr>
          <p:grpSpPr bwMode="auto">
            <a:xfrm>
              <a:off x="4233" y="518"/>
              <a:ext cx="513" cy="541"/>
              <a:chOff x="2938" y="2925"/>
              <a:chExt cx="513" cy="541"/>
            </a:xfrm>
          </p:grpSpPr>
          <p:sp>
            <p:nvSpPr>
              <p:cNvPr id="1160" name="Rectangle 931"/>
              <p:cNvSpPr>
                <a:spLocks noChangeArrowheads="1"/>
              </p:cNvSpPr>
              <p:nvPr/>
            </p:nvSpPr>
            <p:spPr bwMode="auto">
              <a:xfrm>
                <a:off x="3000" y="2925"/>
                <a:ext cx="426" cy="489"/>
              </a:xfrm>
              <a:prstGeom prst="rect">
                <a:avLst/>
              </a:prstGeom>
              <a:solidFill>
                <a:schemeClr val="accent2"/>
              </a:solidFill>
              <a:ln w="9525">
                <a:noFill/>
                <a:miter lim="800000"/>
                <a:headEnd/>
                <a:tailEnd/>
              </a:ln>
            </p:spPr>
            <p:txBody>
              <a:bodyPr wrap="none" anchor="ctr"/>
              <a:lstStyle/>
              <a:p>
                <a:endParaRPr lang="en-US"/>
              </a:p>
            </p:txBody>
          </p:sp>
          <p:sp>
            <p:nvSpPr>
              <p:cNvPr id="1161" name="Rectangle 932"/>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162" name="Rectangle 933"/>
              <p:cNvSpPr>
                <a:spLocks noChangeArrowheads="1"/>
              </p:cNvSpPr>
              <p:nvPr/>
            </p:nvSpPr>
            <p:spPr bwMode="auto">
              <a:xfrm>
                <a:off x="2982" y="2943"/>
                <a:ext cx="426" cy="126"/>
              </a:xfrm>
              <a:prstGeom prst="rect">
                <a:avLst/>
              </a:prstGeom>
              <a:solidFill>
                <a:srgbClr val="FF0000"/>
              </a:solidFill>
              <a:ln w="9525">
                <a:noFill/>
                <a:miter lim="800000"/>
                <a:headEnd/>
                <a:tailEnd/>
              </a:ln>
            </p:spPr>
            <p:txBody>
              <a:bodyPr wrap="none" anchor="ctr"/>
              <a:lstStyle/>
              <a:p>
                <a:endParaRPr lang="en-US"/>
              </a:p>
            </p:txBody>
          </p:sp>
          <p:sp>
            <p:nvSpPr>
              <p:cNvPr id="1163" name="Text Box 934"/>
              <p:cNvSpPr txBox="1">
                <a:spLocks noChangeArrowheads="1"/>
              </p:cNvSpPr>
              <p:nvPr/>
            </p:nvSpPr>
            <p:spPr bwMode="auto">
              <a:xfrm>
                <a:off x="2938" y="2928"/>
                <a:ext cx="513" cy="538"/>
              </a:xfrm>
              <a:prstGeom prst="rect">
                <a:avLst/>
              </a:prstGeom>
              <a:noFill/>
              <a:ln w="9525">
                <a:noFill/>
                <a:miter lim="800000"/>
                <a:headEnd/>
                <a:tailEnd/>
              </a:ln>
            </p:spPr>
            <p:txBody>
              <a:bodyPr>
                <a:spAutoFit/>
              </a:bodyPr>
              <a:lstStyle/>
              <a:p>
                <a:pPr algn="ctr">
                  <a:spcBef>
                    <a:spcPct val="0"/>
                  </a:spcBef>
                  <a:buClrTx/>
                  <a:buSzTx/>
                  <a:buFontTx/>
                  <a:buNone/>
                </a:pPr>
                <a:r>
                  <a:rPr lang="en-US" sz="1000">
                    <a:solidFill>
                      <a:schemeClr val="bg1"/>
                    </a:solidFill>
                  </a:rPr>
                  <a:t>application</a:t>
                </a:r>
                <a:endParaRPr lang="en-US" sz="1000"/>
              </a:p>
              <a:p>
                <a:pPr algn="ctr">
                  <a:spcBef>
                    <a:spcPct val="0"/>
                  </a:spcBef>
                  <a:buClrTx/>
                  <a:buSzTx/>
                  <a:buFontTx/>
                  <a:buNone/>
                </a:pPr>
                <a:r>
                  <a:rPr lang="en-US" sz="1000"/>
                  <a:t>transport</a:t>
                </a:r>
              </a:p>
              <a:p>
                <a:pPr algn="ctr">
                  <a:spcBef>
                    <a:spcPct val="0"/>
                  </a:spcBef>
                  <a:buClrTx/>
                  <a:buSzTx/>
                  <a:buFontTx/>
                  <a:buNone/>
                </a:pPr>
                <a:r>
                  <a:rPr lang="en-US" sz="1000"/>
                  <a:t>network</a:t>
                </a:r>
              </a:p>
              <a:p>
                <a:pPr algn="ctr">
                  <a:spcBef>
                    <a:spcPct val="0"/>
                  </a:spcBef>
                  <a:buClrTx/>
                  <a:buSzTx/>
                  <a:buFontTx/>
                  <a:buNone/>
                </a:pPr>
                <a:r>
                  <a:rPr lang="en-US" sz="1000"/>
                  <a:t>data link</a:t>
                </a:r>
              </a:p>
              <a:p>
                <a:pPr algn="ctr">
                  <a:spcBef>
                    <a:spcPct val="0"/>
                  </a:spcBef>
                  <a:buClrTx/>
                  <a:buSzTx/>
                  <a:buFontTx/>
                  <a:buNone/>
                </a:pPr>
                <a:r>
                  <a:rPr lang="en-US" sz="1000"/>
                  <a:t>physical</a:t>
                </a:r>
                <a:endParaRPr lang="en-US">
                  <a:latin typeface="Times New Roman" pitchFamily="18" charset="0"/>
                </a:endParaRPr>
              </a:p>
            </p:txBody>
          </p:sp>
          <p:sp>
            <p:nvSpPr>
              <p:cNvPr id="1164" name="Line 935"/>
              <p:cNvSpPr>
                <a:spLocks noChangeShapeType="1"/>
              </p:cNvSpPr>
              <p:nvPr/>
            </p:nvSpPr>
            <p:spPr bwMode="auto">
              <a:xfrm>
                <a:off x="2979" y="3156"/>
                <a:ext cx="435" cy="3"/>
              </a:xfrm>
              <a:prstGeom prst="line">
                <a:avLst/>
              </a:prstGeom>
              <a:noFill/>
              <a:ln w="12700">
                <a:solidFill>
                  <a:schemeClr val="tx1"/>
                </a:solidFill>
                <a:round/>
                <a:headEnd/>
                <a:tailEnd/>
              </a:ln>
            </p:spPr>
            <p:txBody>
              <a:bodyPr wrap="none" anchor="ctr"/>
              <a:lstStyle/>
              <a:p>
                <a:endParaRPr lang="en-US"/>
              </a:p>
            </p:txBody>
          </p:sp>
          <p:sp>
            <p:nvSpPr>
              <p:cNvPr id="1165" name="Line 936"/>
              <p:cNvSpPr>
                <a:spLocks noChangeShapeType="1"/>
              </p:cNvSpPr>
              <p:nvPr/>
            </p:nvSpPr>
            <p:spPr bwMode="auto">
              <a:xfrm>
                <a:off x="2985" y="3243"/>
                <a:ext cx="435" cy="3"/>
              </a:xfrm>
              <a:prstGeom prst="line">
                <a:avLst/>
              </a:prstGeom>
              <a:noFill/>
              <a:ln w="12700">
                <a:solidFill>
                  <a:schemeClr val="tx1"/>
                </a:solidFill>
                <a:round/>
                <a:headEnd/>
                <a:tailEnd/>
              </a:ln>
            </p:spPr>
            <p:txBody>
              <a:bodyPr wrap="none" anchor="ctr"/>
              <a:lstStyle/>
              <a:p>
                <a:endParaRPr lang="en-US"/>
              </a:p>
            </p:txBody>
          </p:sp>
          <p:sp>
            <p:nvSpPr>
              <p:cNvPr id="1166" name="Line 937"/>
              <p:cNvSpPr>
                <a:spLocks noChangeShapeType="1"/>
              </p:cNvSpPr>
              <p:nvPr/>
            </p:nvSpPr>
            <p:spPr bwMode="auto">
              <a:xfrm>
                <a:off x="2985" y="3330"/>
                <a:ext cx="435" cy="3"/>
              </a:xfrm>
              <a:prstGeom prst="line">
                <a:avLst/>
              </a:prstGeom>
              <a:noFill/>
              <a:ln w="12700">
                <a:solidFill>
                  <a:schemeClr val="tx1"/>
                </a:solidFill>
                <a:round/>
                <a:headEnd/>
                <a:tailEnd/>
              </a:ln>
            </p:spPr>
            <p:txBody>
              <a:bodyPr wrap="none" anchor="ctr"/>
              <a:lstStyle/>
              <a:p>
                <a:endParaRPr lang="en-US"/>
              </a:p>
            </p:txBody>
          </p:sp>
        </p:grpSp>
        <p:sp>
          <p:nvSpPr>
            <p:cNvPr id="1159" name="Freeform 938"/>
            <p:cNvSpPr>
              <a:spLocks/>
            </p:cNvSpPr>
            <p:nvPr/>
          </p:nvSpPr>
          <p:spPr bwMode="auto">
            <a:xfrm>
              <a:off x="4076" y="532"/>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FF0000"/>
                </a:gs>
              </a:gsLst>
              <a:lin ang="0" scaled="1"/>
            </a:gradFill>
            <a:ln w="9525">
              <a:solidFill>
                <a:srgbClr val="FF0000"/>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378"/>
                                        </p:tgtEl>
                                        <p:attrNameLst>
                                          <p:attrName>style.visibility</p:attrName>
                                        </p:attrNameLst>
                                      </p:cBhvr>
                                      <p:to>
                                        <p:strVal val="visible"/>
                                      </p:to>
                                    </p:set>
                                    <p:animEffect transition="in" filter="wipe(left)">
                                      <p:cBhvr>
                                        <p:cTn id="7" dur="1000"/>
                                        <p:tgtEl>
                                          <p:spTgt spid="3537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5380"/>
                                        </p:tgtEl>
                                        <p:attrNameLst>
                                          <p:attrName>style.visibility</p:attrName>
                                        </p:attrNameLst>
                                      </p:cBhvr>
                                      <p:to>
                                        <p:strVal val="visible"/>
                                      </p:to>
                                    </p:set>
                                    <p:animEffect transition="in" filter="wipe(left)">
                                      <p:cBhvr>
                                        <p:cTn id="11" dur="1000"/>
                                        <p:tgtEl>
                                          <p:spTgt spid="35380"/>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5382"/>
                                        </p:tgtEl>
                                        <p:attrNameLst>
                                          <p:attrName>style.visibility</p:attrName>
                                        </p:attrNameLst>
                                      </p:cBhvr>
                                      <p:to>
                                        <p:strVal val="visible"/>
                                      </p:to>
                                    </p:set>
                                    <p:animEffect transition="in" filter="wipe(left)">
                                      <p:cBhvr>
                                        <p:cTn id="15" dur="1000"/>
                                        <p:tgtEl>
                                          <p:spTgt spid="3538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5727"/>
                                        </p:tgtEl>
                                        <p:attrNameLst>
                                          <p:attrName>style.visibility</p:attrName>
                                        </p:attrNameLst>
                                      </p:cBhvr>
                                      <p:to>
                                        <p:strVal val="visible"/>
                                      </p:to>
                                    </p:set>
                                    <p:animEffect transition="in" filter="dissolve">
                                      <p:cBhvr>
                                        <p:cTn id="20" dur="500"/>
                                        <p:tgtEl>
                                          <p:spTgt spid="3572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5729"/>
                                        </p:tgtEl>
                                        <p:attrNameLst>
                                          <p:attrName>style.visibility</p:attrName>
                                        </p:attrNameLst>
                                      </p:cBhvr>
                                      <p:to>
                                        <p:strVal val="visible"/>
                                      </p:to>
                                    </p:set>
                                    <p:animEffect transition="in" filter="dissolve">
                                      <p:cBhvr>
                                        <p:cTn id="23" dur="500"/>
                                        <p:tgtEl>
                                          <p:spTgt spid="35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27" grpId="0" animBg="1"/>
      <p:bldP spid="357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6803" name="Slide Number Placeholder 6"/>
          <p:cNvSpPr>
            <a:spLocks noGrp="1"/>
          </p:cNvSpPr>
          <p:nvPr>
            <p:ph type="sldNum" sz="quarter" idx="12"/>
          </p:nvPr>
        </p:nvSpPr>
        <p:spPr>
          <a:noFill/>
        </p:spPr>
        <p:txBody>
          <a:bodyPr/>
          <a:lstStyle/>
          <a:p>
            <a:fld id="{C0F65197-45E8-4393-A70D-C039A1A57A7A}" type="slidenum">
              <a:rPr lang="en-US"/>
              <a:pPr/>
              <a:t>60</a:t>
            </a:fld>
            <a:endParaRPr lang="en-US"/>
          </a:p>
        </p:txBody>
      </p:sp>
      <p:sp>
        <p:nvSpPr>
          <p:cNvPr id="76804" name="Rectangle 2"/>
          <p:cNvSpPr>
            <a:spLocks noGrp="1" noChangeArrowheads="1"/>
          </p:cNvSpPr>
          <p:nvPr>
            <p:ph type="title"/>
          </p:nvPr>
        </p:nvSpPr>
        <p:spPr/>
        <p:txBody>
          <a:bodyPr/>
          <a:lstStyle/>
          <a:p>
            <a:r>
              <a:rPr lang="en-US" sz="3600" smtClean="0"/>
              <a:t>POP3 protocol</a:t>
            </a:r>
            <a:endParaRPr lang="en-US" smtClean="0"/>
          </a:p>
        </p:txBody>
      </p:sp>
      <p:sp>
        <p:nvSpPr>
          <p:cNvPr id="76805" name="Rectangle 3"/>
          <p:cNvSpPr>
            <a:spLocks noGrp="1" noChangeArrowheads="1"/>
          </p:cNvSpPr>
          <p:nvPr>
            <p:ph type="body" sz="half" idx="1"/>
          </p:nvPr>
        </p:nvSpPr>
        <p:spPr>
          <a:xfrm>
            <a:off x="495300" y="1438275"/>
            <a:ext cx="3971925" cy="4648200"/>
          </a:xfrm>
        </p:spPr>
        <p:txBody>
          <a:bodyPr/>
          <a:lstStyle/>
          <a:p>
            <a:pPr>
              <a:buFont typeface="ZapfDingbats" pitchFamily="82" charset="2"/>
              <a:buNone/>
            </a:pPr>
            <a:r>
              <a:rPr lang="en-US" sz="2400" smtClean="0">
                <a:solidFill>
                  <a:srgbClr val="FF0000"/>
                </a:solidFill>
              </a:rPr>
              <a:t>authorization phase</a:t>
            </a:r>
            <a:endParaRPr lang="en-US" sz="2000" smtClean="0"/>
          </a:p>
          <a:p>
            <a:r>
              <a:rPr lang="en-US" sz="2000" smtClean="0"/>
              <a:t>client commands: </a:t>
            </a:r>
          </a:p>
          <a:p>
            <a:pPr lvl="1"/>
            <a:r>
              <a:rPr lang="en-US" sz="2000" b="1" smtClean="0">
                <a:latin typeface="Courier New" pitchFamily="49" charset="0"/>
              </a:rPr>
              <a:t>user:</a:t>
            </a:r>
            <a:r>
              <a:rPr lang="en-US" sz="2000" smtClean="0"/>
              <a:t> declare username</a:t>
            </a:r>
          </a:p>
          <a:p>
            <a:pPr lvl="1"/>
            <a:r>
              <a:rPr lang="en-US" sz="2000" b="1" smtClean="0">
                <a:latin typeface="Courier New" pitchFamily="49" charset="0"/>
              </a:rPr>
              <a:t>pass:</a:t>
            </a:r>
            <a:r>
              <a:rPr lang="en-US" sz="2000" smtClean="0"/>
              <a:t> password</a:t>
            </a:r>
          </a:p>
          <a:p>
            <a:r>
              <a:rPr lang="en-US" sz="2000" smtClean="0"/>
              <a:t>server responses</a:t>
            </a:r>
          </a:p>
          <a:p>
            <a:pPr lvl="1"/>
            <a:r>
              <a:rPr lang="en-US" sz="2000" b="1" smtClean="0">
                <a:latin typeface="Courier New" pitchFamily="49" charset="0"/>
              </a:rPr>
              <a:t>+OK</a:t>
            </a:r>
          </a:p>
          <a:p>
            <a:pPr lvl="1"/>
            <a:r>
              <a:rPr lang="en-US" sz="2000" b="1" smtClean="0">
                <a:latin typeface="Courier New" pitchFamily="49" charset="0"/>
              </a:rPr>
              <a:t>-ERR</a:t>
            </a:r>
            <a:endParaRPr lang="en-US" sz="1800" smtClean="0"/>
          </a:p>
          <a:p>
            <a:pPr>
              <a:buFont typeface="ZapfDingbats" pitchFamily="82" charset="2"/>
              <a:buNone/>
            </a:pPr>
            <a:r>
              <a:rPr lang="en-US" sz="2400" smtClean="0">
                <a:solidFill>
                  <a:srgbClr val="FF0000"/>
                </a:solidFill>
              </a:rPr>
              <a:t>transaction phase, </a:t>
            </a:r>
            <a:r>
              <a:rPr lang="en-US" sz="2000" smtClean="0">
                <a:solidFill>
                  <a:schemeClr val="tx2"/>
                </a:solidFill>
              </a:rPr>
              <a:t>client:</a:t>
            </a:r>
            <a:endParaRPr lang="en-US" sz="2000" smtClean="0"/>
          </a:p>
          <a:p>
            <a:r>
              <a:rPr lang="en-US" sz="2000" b="1" smtClean="0">
                <a:latin typeface="Courier New" pitchFamily="49" charset="0"/>
              </a:rPr>
              <a:t>list:</a:t>
            </a:r>
            <a:r>
              <a:rPr lang="en-US" sz="2000" smtClean="0"/>
              <a:t> list message numbers</a:t>
            </a:r>
          </a:p>
          <a:p>
            <a:r>
              <a:rPr lang="en-US" sz="2000" b="1" smtClean="0">
                <a:latin typeface="Courier New" pitchFamily="49" charset="0"/>
              </a:rPr>
              <a:t>retr:</a:t>
            </a:r>
            <a:r>
              <a:rPr lang="en-US" sz="2000" smtClean="0"/>
              <a:t> retrieve message by number</a:t>
            </a:r>
          </a:p>
          <a:p>
            <a:r>
              <a:rPr lang="en-US" sz="2000" b="1" smtClean="0">
                <a:latin typeface="Courier New" pitchFamily="49" charset="0"/>
              </a:rPr>
              <a:t>dele:</a:t>
            </a:r>
            <a:r>
              <a:rPr lang="en-US" sz="2000" smtClean="0"/>
              <a:t> delete</a:t>
            </a:r>
          </a:p>
          <a:p>
            <a:r>
              <a:rPr lang="en-US" sz="2000" b="1" smtClean="0">
                <a:latin typeface="Courier New" pitchFamily="49" charset="0"/>
              </a:rPr>
              <a:t>quit</a:t>
            </a:r>
            <a:endParaRPr lang="en-US" sz="2000" smtClean="0"/>
          </a:p>
        </p:txBody>
      </p:sp>
      <p:sp>
        <p:nvSpPr>
          <p:cNvPr id="76806" name="Text Box 7"/>
          <p:cNvSpPr txBox="1">
            <a:spLocks noChangeArrowheads="1"/>
          </p:cNvSpPr>
          <p:nvPr/>
        </p:nvSpPr>
        <p:spPr bwMode="auto">
          <a:xfrm>
            <a:off x="4340225" y="2309813"/>
            <a:ext cx="4268788" cy="4027487"/>
          </a:xfrm>
          <a:prstGeom prst="rect">
            <a:avLst/>
          </a:prstGeom>
          <a:noFill/>
          <a:ln w="9525">
            <a:noFill/>
            <a:miter lim="800000"/>
            <a:headEnd/>
            <a:tailEnd/>
          </a:ln>
        </p:spPr>
        <p:txBody>
          <a:bodyPr wrap="none">
            <a:spAutoFit/>
          </a:bodyPr>
          <a:lstStyle/>
          <a:p>
            <a:pPr>
              <a:spcBef>
                <a:spcPct val="0"/>
              </a:spcBef>
              <a:buClrTx/>
              <a:buSzTx/>
              <a:buFontTx/>
              <a:buNone/>
            </a:pPr>
            <a:r>
              <a:rPr lang="en-US">
                <a:latin typeface="Times New Roman" pitchFamily="18" charset="0"/>
              </a:rPr>
              <a:t>         </a:t>
            </a:r>
            <a:r>
              <a:rPr lang="en-US" sz="1800" b="1">
                <a:latin typeface="Courier New" pitchFamily="49" charset="0"/>
              </a:rPr>
              <a:t>C: list </a:t>
            </a:r>
          </a:p>
          <a:p>
            <a:pPr>
              <a:spcBef>
                <a:spcPct val="0"/>
              </a:spcBef>
              <a:buClrTx/>
              <a:buSzTx/>
              <a:buFontTx/>
              <a:buNone/>
            </a:pPr>
            <a:r>
              <a:rPr lang="en-US" sz="1800" b="1">
                <a:latin typeface="Courier New" pitchFamily="49" charset="0"/>
              </a:rPr>
              <a:t>     S: 1 498 </a:t>
            </a:r>
          </a:p>
          <a:p>
            <a:pPr>
              <a:spcBef>
                <a:spcPct val="0"/>
              </a:spcBef>
              <a:buClrTx/>
              <a:buSzTx/>
              <a:buFontTx/>
              <a:buNone/>
            </a:pPr>
            <a:r>
              <a:rPr lang="en-US" sz="1800" b="1">
                <a:latin typeface="Courier New" pitchFamily="49" charset="0"/>
              </a:rPr>
              <a:t>     S: 2 912 </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retr 1 </a:t>
            </a:r>
          </a:p>
          <a:p>
            <a:pPr>
              <a:spcBef>
                <a:spcPct val="0"/>
              </a:spcBef>
              <a:buClrTx/>
              <a:buSzTx/>
              <a:buFontTx/>
              <a:buNone/>
            </a:pPr>
            <a:r>
              <a:rPr lang="en-US" sz="1800" b="1">
                <a:latin typeface="Courier New" pitchFamily="49" charset="0"/>
              </a:rPr>
              <a:t>     S: &lt;message 1 contents&gt;</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dele 1 </a:t>
            </a:r>
          </a:p>
          <a:p>
            <a:pPr>
              <a:spcBef>
                <a:spcPct val="0"/>
              </a:spcBef>
              <a:buClrTx/>
              <a:buSzTx/>
              <a:buFontTx/>
              <a:buNone/>
            </a:pPr>
            <a:r>
              <a:rPr lang="en-US" sz="1800" b="1">
                <a:latin typeface="Courier New" pitchFamily="49" charset="0"/>
              </a:rPr>
              <a:t>     C: retr 2 </a:t>
            </a:r>
          </a:p>
          <a:p>
            <a:pPr>
              <a:spcBef>
                <a:spcPct val="0"/>
              </a:spcBef>
              <a:buClrTx/>
              <a:buSzTx/>
              <a:buFontTx/>
              <a:buNone/>
            </a:pPr>
            <a:r>
              <a:rPr lang="en-US" sz="1800" b="1">
                <a:latin typeface="Courier New" pitchFamily="49" charset="0"/>
              </a:rPr>
              <a:t>     S: &lt;message 1 contents&gt;</a:t>
            </a:r>
          </a:p>
          <a:p>
            <a:pPr>
              <a:spcBef>
                <a:spcPct val="0"/>
              </a:spcBef>
              <a:buClrTx/>
              <a:buSzTx/>
              <a:buFontTx/>
              <a:buNone/>
            </a:pPr>
            <a:r>
              <a:rPr lang="en-US" sz="1800" b="1">
                <a:latin typeface="Courier New" pitchFamily="49" charset="0"/>
              </a:rPr>
              <a:t>     S: . </a:t>
            </a:r>
          </a:p>
          <a:p>
            <a:pPr>
              <a:spcBef>
                <a:spcPct val="0"/>
              </a:spcBef>
              <a:buClrTx/>
              <a:buSzTx/>
              <a:buFontTx/>
              <a:buNone/>
            </a:pPr>
            <a:r>
              <a:rPr lang="en-US" sz="1800" b="1">
                <a:latin typeface="Courier New" pitchFamily="49" charset="0"/>
              </a:rPr>
              <a:t>     C: dele 2 </a:t>
            </a:r>
          </a:p>
          <a:p>
            <a:pPr>
              <a:spcBef>
                <a:spcPct val="0"/>
              </a:spcBef>
              <a:buClrTx/>
              <a:buSzTx/>
              <a:buFontTx/>
              <a:buNone/>
            </a:pPr>
            <a:r>
              <a:rPr lang="en-US" sz="1800" b="1">
                <a:latin typeface="Courier New" pitchFamily="49" charset="0"/>
              </a:rPr>
              <a:t>     C: quit </a:t>
            </a:r>
          </a:p>
          <a:p>
            <a:pPr>
              <a:spcBef>
                <a:spcPct val="0"/>
              </a:spcBef>
              <a:buClrTx/>
              <a:buSzTx/>
              <a:buFontTx/>
              <a:buNone/>
            </a:pPr>
            <a:r>
              <a:rPr lang="en-US" sz="1800" b="1">
                <a:latin typeface="Courier New" pitchFamily="49" charset="0"/>
              </a:rPr>
              <a:t>     S: +OK </a:t>
            </a:r>
            <a:r>
              <a:rPr lang="en-US" sz="1400" b="1">
                <a:latin typeface="Courier New" pitchFamily="49" charset="0"/>
              </a:rPr>
              <a:t>POP3 server signing off</a:t>
            </a:r>
            <a:endParaRPr lang="en-US" sz="1800" b="1">
              <a:latin typeface="Courier New" pitchFamily="49" charset="0"/>
            </a:endParaRPr>
          </a:p>
        </p:txBody>
      </p:sp>
      <p:sp>
        <p:nvSpPr>
          <p:cNvPr id="76807" name="Text Box 10"/>
          <p:cNvSpPr txBox="1">
            <a:spLocks noChangeArrowheads="1"/>
          </p:cNvSpPr>
          <p:nvPr/>
        </p:nvSpPr>
        <p:spPr bwMode="auto">
          <a:xfrm>
            <a:off x="4989513" y="590550"/>
            <a:ext cx="3981450" cy="1739900"/>
          </a:xfrm>
          <a:prstGeom prst="rect">
            <a:avLst/>
          </a:prstGeom>
          <a:noFill/>
          <a:ln w="9525">
            <a:noFill/>
            <a:miter lim="800000"/>
            <a:headEnd/>
            <a:tailEnd/>
          </a:ln>
        </p:spPr>
        <p:txBody>
          <a:bodyPr wrap="none">
            <a:spAutoFit/>
          </a:bodyPr>
          <a:lstStyle/>
          <a:p>
            <a:pPr>
              <a:spcBef>
                <a:spcPct val="0"/>
              </a:spcBef>
              <a:buClrTx/>
              <a:buSzTx/>
              <a:buFontTx/>
              <a:buNone/>
            </a:pPr>
            <a:endParaRPr lang="en-US" sz="1800" b="1">
              <a:latin typeface="Courier New" pitchFamily="49" charset="0"/>
            </a:endParaRPr>
          </a:p>
          <a:p>
            <a:pPr>
              <a:spcBef>
                <a:spcPct val="0"/>
              </a:spcBef>
              <a:buClrTx/>
              <a:buSzTx/>
              <a:buFontTx/>
              <a:buNone/>
            </a:pPr>
            <a:r>
              <a:rPr lang="en-US" sz="1800" b="1">
                <a:latin typeface="Courier New" pitchFamily="49" charset="0"/>
              </a:rPr>
              <a:t>S: +OK POP3 server ready </a:t>
            </a:r>
          </a:p>
          <a:p>
            <a:pPr>
              <a:spcBef>
                <a:spcPct val="0"/>
              </a:spcBef>
              <a:buClrTx/>
              <a:buSzTx/>
              <a:buFontTx/>
              <a:buNone/>
            </a:pPr>
            <a:r>
              <a:rPr lang="en-US" sz="1800" b="1">
                <a:latin typeface="Courier New" pitchFamily="49" charset="0"/>
              </a:rPr>
              <a:t>C: user bob </a:t>
            </a:r>
          </a:p>
          <a:p>
            <a:pPr>
              <a:spcBef>
                <a:spcPct val="0"/>
              </a:spcBef>
              <a:buClrTx/>
              <a:buSzTx/>
              <a:buFontTx/>
              <a:buNone/>
            </a:pPr>
            <a:r>
              <a:rPr lang="en-US" sz="1800" b="1">
                <a:latin typeface="Courier New" pitchFamily="49" charset="0"/>
              </a:rPr>
              <a:t>S: +OK </a:t>
            </a:r>
          </a:p>
          <a:p>
            <a:pPr>
              <a:spcBef>
                <a:spcPct val="0"/>
              </a:spcBef>
              <a:buClrTx/>
              <a:buSzTx/>
              <a:buFontTx/>
              <a:buNone/>
            </a:pPr>
            <a:r>
              <a:rPr lang="en-US" sz="1800" b="1">
                <a:latin typeface="Courier New" pitchFamily="49" charset="0"/>
              </a:rPr>
              <a:t>C: pass hungry </a:t>
            </a:r>
          </a:p>
          <a:p>
            <a:pPr>
              <a:spcBef>
                <a:spcPct val="0"/>
              </a:spcBef>
              <a:buClrTx/>
              <a:buSzTx/>
              <a:buFontTx/>
              <a:buNone/>
            </a:pPr>
            <a:r>
              <a:rPr lang="en-US" sz="1800" b="1">
                <a:latin typeface="Courier New" pitchFamily="49" charset="0"/>
              </a:rPr>
              <a:t>S: +OK</a:t>
            </a:r>
            <a:r>
              <a:rPr lang="en-US" sz="1400" b="1">
                <a:latin typeface="Courier New" pitchFamily="49" charset="0"/>
              </a:rPr>
              <a:t> user successfully logged on</a:t>
            </a:r>
            <a:endParaRPr lang="en-US">
              <a:latin typeface="Times New Roman" pitchFamily="18" charset="0"/>
            </a:endParaRPr>
          </a:p>
        </p:txBody>
      </p:sp>
      <p:sp>
        <p:nvSpPr>
          <p:cNvPr id="76808" name="Freeform 11"/>
          <p:cNvSpPr>
            <a:spLocks/>
          </p:cNvSpPr>
          <p:nvPr/>
        </p:nvSpPr>
        <p:spPr bwMode="auto">
          <a:xfrm>
            <a:off x="4972050" y="847725"/>
            <a:ext cx="371475" cy="1457325"/>
          </a:xfrm>
          <a:custGeom>
            <a:avLst/>
            <a:gdLst>
              <a:gd name="T0" fmla="*/ 234 w 234"/>
              <a:gd name="T1" fmla="*/ 0 h 918"/>
              <a:gd name="T2" fmla="*/ 0 w 234"/>
              <a:gd name="T3" fmla="*/ 0 h 918"/>
              <a:gd name="T4" fmla="*/ 0 w 234"/>
              <a:gd name="T5" fmla="*/ 918 h 918"/>
              <a:gd name="T6" fmla="*/ 228 w 234"/>
              <a:gd name="T7" fmla="*/ 918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p:spPr>
        <p:txBody>
          <a:bodyPr wrap="none" anchor="ctr"/>
          <a:lstStyle/>
          <a:p>
            <a:endParaRPr lang="en-US"/>
          </a:p>
        </p:txBody>
      </p:sp>
      <p:sp>
        <p:nvSpPr>
          <p:cNvPr id="76809" name="Line 13"/>
          <p:cNvSpPr>
            <a:spLocks noChangeShapeType="1"/>
          </p:cNvSpPr>
          <p:nvPr/>
        </p:nvSpPr>
        <p:spPr bwMode="auto">
          <a:xfrm flipV="1">
            <a:off x="3486150" y="1438275"/>
            <a:ext cx="1400175" cy="238125"/>
          </a:xfrm>
          <a:prstGeom prst="line">
            <a:avLst/>
          </a:prstGeom>
          <a:noFill/>
          <a:ln w="19050">
            <a:solidFill>
              <a:srgbClr val="FF0000"/>
            </a:solidFill>
            <a:round/>
            <a:headEnd/>
            <a:tailEnd type="triangle" w="med" len="med"/>
          </a:ln>
        </p:spPr>
        <p:txBody>
          <a:bodyPr wrap="none" anchor="ctr"/>
          <a:lstStyle/>
          <a:p>
            <a:endParaRPr lang="en-US"/>
          </a:p>
        </p:txBody>
      </p:sp>
      <p:sp>
        <p:nvSpPr>
          <p:cNvPr id="76810" name="Freeform 14"/>
          <p:cNvSpPr>
            <a:spLocks/>
          </p:cNvSpPr>
          <p:nvPr/>
        </p:nvSpPr>
        <p:spPr bwMode="auto">
          <a:xfrm>
            <a:off x="4962525" y="2428875"/>
            <a:ext cx="371475" cy="3895725"/>
          </a:xfrm>
          <a:custGeom>
            <a:avLst/>
            <a:gdLst>
              <a:gd name="T0" fmla="*/ 234 w 234"/>
              <a:gd name="T1" fmla="*/ 0 h 918"/>
              <a:gd name="T2" fmla="*/ 0 w 234"/>
              <a:gd name="T3" fmla="*/ 0 h 918"/>
              <a:gd name="T4" fmla="*/ 0 w 234"/>
              <a:gd name="T5" fmla="*/ 918 h 918"/>
              <a:gd name="T6" fmla="*/ 228 w 234"/>
              <a:gd name="T7" fmla="*/ 918 h 918"/>
              <a:gd name="T8" fmla="*/ 0 60000 65536"/>
              <a:gd name="T9" fmla="*/ 0 60000 65536"/>
              <a:gd name="T10" fmla="*/ 0 60000 65536"/>
              <a:gd name="T11" fmla="*/ 0 60000 65536"/>
              <a:gd name="T12" fmla="*/ 0 w 234"/>
              <a:gd name="T13" fmla="*/ 0 h 918"/>
              <a:gd name="T14" fmla="*/ 234 w 234"/>
              <a:gd name="T15" fmla="*/ 918 h 918"/>
            </a:gdLst>
            <a:ahLst/>
            <a:cxnLst>
              <a:cxn ang="T8">
                <a:pos x="T0" y="T1"/>
              </a:cxn>
              <a:cxn ang="T9">
                <a:pos x="T2" y="T3"/>
              </a:cxn>
              <a:cxn ang="T10">
                <a:pos x="T4" y="T5"/>
              </a:cxn>
              <a:cxn ang="T11">
                <a:pos x="T6" y="T7"/>
              </a:cxn>
            </a:cxnLst>
            <a:rect l="T12" t="T13" r="T14" b="T15"/>
            <a:pathLst>
              <a:path w="234" h="918">
                <a:moveTo>
                  <a:pt x="234" y="0"/>
                </a:moveTo>
                <a:lnTo>
                  <a:pt x="0" y="0"/>
                </a:lnTo>
                <a:lnTo>
                  <a:pt x="0" y="918"/>
                </a:lnTo>
                <a:lnTo>
                  <a:pt x="228" y="918"/>
                </a:lnTo>
              </a:path>
            </a:pathLst>
          </a:custGeom>
          <a:noFill/>
          <a:ln w="19050">
            <a:solidFill>
              <a:srgbClr val="FF0000"/>
            </a:solidFill>
            <a:round/>
            <a:headEnd/>
            <a:tailEnd/>
          </a:ln>
        </p:spPr>
        <p:txBody>
          <a:bodyPr wrap="none" anchor="ctr"/>
          <a:lstStyle/>
          <a:p>
            <a:endParaRPr lang="en-US"/>
          </a:p>
        </p:txBody>
      </p:sp>
      <p:sp>
        <p:nvSpPr>
          <p:cNvPr id="76811" name="Line 15"/>
          <p:cNvSpPr>
            <a:spLocks noChangeShapeType="1"/>
          </p:cNvSpPr>
          <p:nvPr/>
        </p:nvSpPr>
        <p:spPr bwMode="auto">
          <a:xfrm flipV="1">
            <a:off x="3152775" y="3952875"/>
            <a:ext cx="1733550" cy="323850"/>
          </a:xfrm>
          <a:prstGeom prst="line">
            <a:avLst/>
          </a:prstGeom>
          <a:noFill/>
          <a:ln w="19050">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7827" name="Slide Number Placeholder 6"/>
          <p:cNvSpPr>
            <a:spLocks noGrp="1"/>
          </p:cNvSpPr>
          <p:nvPr>
            <p:ph type="sldNum" sz="quarter" idx="12"/>
          </p:nvPr>
        </p:nvSpPr>
        <p:spPr>
          <a:noFill/>
        </p:spPr>
        <p:txBody>
          <a:bodyPr/>
          <a:lstStyle/>
          <a:p>
            <a:fld id="{EFCAEC6B-503A-48AE-9F1B-08AAC0AF0A66}" type="slidenum">
              <a:rPr lang="en-US"/>
              <a:pPr/>
              <a:t>61</a:t>
            </a:fld>
            <a:endParaRPr lang="en-US"/>
          </a:p>
        </p:txBody>
      </p:sp>
      <p:sp>
        <p:nvSpPr>
          <p:cNvPr id="77828" name="Rectangle 2"/>
          <p:cNvSpPr>
            <a:spLocks noGrp="1" noChangeArrowheads="1"/>
          </p:cNvSpPr>
          <p:nvPr>
            <p:ph type="title"/>
          </p:nvPr>
        </p:nvSpPr>
        <p:spPr/>
        <p:txBody>
          <a:bodyPr/>
          <a:lstStyle/>
          <a:p>
            <a:r>
              <a:rPr lang="en-US" smtClean="0"/>
              <a:t>POP3 (more) and IMAP</a:t>
            </a:r>
          </a:p>
        </p:txBody>
      </p:sp>
      <p:sp>
        <p:nvSpPr>
          <p:cNvPr id="77829" name="Rectangle 3"/>
          <p:cNvSpPr>
            <a:spLocks noGrp="1" noChangeArrowheads="1"/>
          </p:cNvSpPr>
          <p:nvPr>
            <p:ph type="body" sz="half" idx="1"/>
          </p:nvPr>
        </p:nvSpPr>
        <p:spPr>
          <a:xfrm>
            <a:off x="520700" y="1343025"/>
            <a:ext cx="3810000" cy="4648200"/>
          </a:xfrm>
        </p:spPr>
        <p:txBody>
          <a:bodyPr/>
          <a:lstStyle/>
          <a:p>
            <a:pPr>
              <a:buFont typeface="ZapfDingbats" pitchFamily="82" charset="2"/>
              <a:buNone/>
            </a:pPr>
            <a:r>
              <a:rPr lang="en-US" sz="2400" smtClean="0">
                <a:solidFill>
                  <a:srgbClr val="FF0000"/>
                </a:solidFill>
              </a:rPr>
              <a:t>More about POP3</a:t>
            </a:r>
            <a:endParaRPr lang="en-US" sz="2400" smtClean="0"/>
          </a:p>
          <a:p>
            <a:r>
              <a:rPr lang="en-US" sz="2400" smtClean="0"/>
              <a:t>Previous example uses “download and delete” mode.</a:t>
            </a:r>
          </a:p>
          <a:p>
            <a:r>
              <a:rPr lang="en-US" sz="2400" smtClean="0"/>
              <a:t>Bob cannot re-read e-mail if he changes client</a:t>
            </a:r>
          </a:p>
          <a:p>
            <a:r>
              <a:rPr lang="en-US" sz="2400" smtClean="0"/>
              <a:t>“Download-and-keep”: copies of messages on different clients</a:t>
            </a:r>
          </a:p>
          <a:p>
            <a:r>
              <a:rPr lang="en-US" sz="2400" smtClean="0"/>
              <a:t>POP3 is stateless across sessions</a:t>
            </a:r>
          </a:p>
        </p:txBody>
      </p:sp>
      <p:sp>
        <p:nvSpPr>
          <p:cNvPr id="77830" name="Rectangle 4"/>
          <p:cNvSpPr>
            <a:spLocks noGrp="1" noChangeArrowheads="1"/>
          </p:cNvSpPr>
          <p:nvPr>
            <p:ph type="body" sz="half" idx="2"/>
          </p:nvPr>
        </p:nvSpPr>
        <p:spPr>
          <a:xfrm>
            <a:off x="4483100" y="1381125"/>
            <a:ext cx="3810000" cy="4648200"/>
          </a:xfrm>
        </p:spPr>
        <p:txBody>
          <a:bodyPr/>
          <a:lstStyle/>
          <a:p>
            <a:pPr>
              <a:buFont typeface="ZapfDingbats" pitchFamily="82" charset="2"/>
              <a:buNone/>
            </a:pPr>
            <a:r>
              <a:rPr lang="en-US" sz="2400" smtClean="0">
                <a:solidFill>
                  <a:srgbClr val="FF0000"/>
                </a:solidFill>
              </a:rPr>
              <a:t>IMAP</a:t>
            </a:r>
            <a:endParaRPr lang="en-US" sz="2400" smtClean="0"/>
          </a:p>
          <a:p>
            <a:r>
              <a:rPr lang="en-US" sz="2400" smtClean="0"/>
              <a:t>Keep all messages in one place: the server</a:t>
            </a:r>
          </a:p>
          <a:p>
            <a:r>
              <a:rPr lang="en-US" sz="2400" smtClean="0"/>
              <a:t>Allows user to organize messages in folders</a:t>
            </a:r>
          </a:p>
          <a:p>
            <a:r>
              <a:rPr lang="en-US" sz="2400" smtClean="0"/>
              <a:t>IMAP keeps user state across sessions:</a:t>
            </a:r>
          </a:p>
          <a:p>
            <a:pPr lvl="1"/>
            <a:r>
              <a:rPr lang="en-US" sz="2000" smtClean="0"/>
              <a:t>names of folders and mappings between message IDs and folder name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8851" name="Slide Number Placeholder 6"/>
          <p:cNvSpPr>
            <a:spLocks noGrp="1"/>
          </p:cNvSpPr>
          <p:nvPr>
            <p:ph type="sldNum" sz="quarter" idx="12"/>
          </p:nvPr>
        </p:nvSpPr>
        <p:spPr>
          <a:noFill/>
        </p:spPr>
        <p:txBody>
          <a:bodyPr/>
          <a:lstStyle/>
          <a:p>
            <a:fld id="{12292C25-2BD8-4904-9479-D12D58CE8B7D}" type="slidenum">
              <a:rPr lang="en-US"/>
              <a:pPr/>
              <a:t>62</a:t>
            </a:fld>
            <a:endParaRPr lang="en-US"/>
          </a:p>
        </p:txBody>
      </p:sp>
      <p:sp>
        <p:nvSpPr>
          <p:cNvPr id="78852" name="Rectangle 2"/>
          <p:cNvSpPr>
            <a:spLocks noGrp="1" noChangeArrowheads="1"/>
          </p:cNvSpPr>
          <p:nvPr>
            <p:ph type="title"/>
          </p:nvPr>
        </p:nvSpPr>
        <p:spPr/>
        <p:txBody>
          <a:bodyPr/>
          <a:lstStyle/>
          <a:p>
            <a:r>
              <a:rPr lang="en-US" dirty="0" smtClean="0"/>
              <a:t>Chapter 2: Application layer</a:t>
            </a:r>
          </a:p>
        </p:txBody>
      </p:sp>
      <p:sp>
        <p:nvSpPr>
          <p:cNvPr id="78853" name="Rectangle 3"/>
          <p:cNvSpPr>
            <a:spLocks noGrp="1" noChangeArrowheads="1"/>
          </p:cNvSpPr>
          <p:nvPr>
            <p:ph type="body" sz="half" idx="1"/>
          </p:nvPr>
        </p:nvSpPr>
        <p:spPr/>
        <p:txBody>
          <a:bodyPr/>
          <a:lstStyle/>
          <a:p>
            <a:r>
              <a:rPr lang="en-US" sz="2400" smtClean="0"/>
              <a:t>2.1 Principles of network applications</a:t>
            </a:r>
          </a:p>
          <a:p>
            <a:r>
              <a:rPr lang="en-US" sz="2400" smtClean="0"/>
              <a:t>2.2 Web and HTTP</a:t>
            </a:r>
          </a:p>
          <a:p>
            <a:r>
              <a:rPr lang="en-US" sz="2400" smtClean="0"/>
              <a:t>2.3 FTP </a:t>
            </a:r>
            <a:endParaRPr lang="en-US" sz="2400" smtClean="0">
              <a:solidFill>
                <a:srgbClr val="FF0000"/>
              </a:solidFill>
            </a:endParaRPr>
          </a:p>
          <a:p>
            <a:r>
              <a:rPr lang="en-US" sz="2400" smtClean="0"/>
              <a:t>2.4 Electronic Mail</a:t>
            </a:r>
          </a:p>
          <a:p>
            <a:pPr lvl="1"/>
            <a:r>
              <a:rPr lang="en-US" sz="2000" smtClean="0"/>
              <a:t>SMTP, POP3, IMAP</a:t>
            </a:r>
          </a:p>
          <a:p>
            <a:r>
              <a:rPr lang="en-US" sz="2400" smtClean="0">
                <a:solidFill>
                  <a:srgbClr val="FF0000"/>
                </a:solidFill>
              </a:rPr>
              <a:t>2.5 DNS</a:t>
            </a:r>
          </a:p>
          <a:p>
            <a:endParaRPr lang="en-US" sz="2400" smtClean="0"/>
          </a:p>
        </p:txBody>
      </p:sp>
      <p:sp>
        <p:nvSpPr>
          <p:cNvPr id="78854"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79875" name="Slide Number Placeholder 6"/>
          <p:cNvSpPr>
            <a:spLocks noGrp="1"/>
          </p:cNvSpPr>
          <p:nvPr>
            <p:ph type="sldNum" sz="quarter" idx="12"/>
          </p:nvPr>
        </p:nvSpPr>
        <p:spPr>
          <a:noFill/>
        </p:spPr>
        <p:txBody>
          <a:bodyPr/>
          <a:lstStyle/>
          <a:p>
            <a:fld id="{A148AF60-A09A-4065-AE69-3103C05B30FF}" type="slidenum">
              <a:rPr lang="en-US"/>
              <a:pPr/>
              <a:t>63</a:t>
            </a:fld>
            <a:endParaRPr lang="en-US"/>
          </a:p>
        </p:txBody>
      </p:sp>
      <p:sp>
        <p:nvSpPr>
          <p:cNvPr id="79876" name="Rectangle 2"/>
          <p:cNvSpPr>
            <a:spLocks noGrp="1" noChangeArrowheads="1"/>
          </p:cNvSpPr>
          <p:nvPr>
            <p:ph type="title"/>
          </p:nvPr>
        </p:nvSpPr>
        <p:spPr/>
        <p:txBody>
          <a:bodyPr/>
          <a:lstStyle/>
          <a:p>
            <a:r>
              <a:rPr lang="en-US" sz="3600" smtClean="0"/>
              <a:t>DNS: Domain Name System</a:t>
            </a:r>
            <a:endParaRPr lang="en-US" smtClean="0"/>
          </a:p>
        </p:txBody>
      </p:sp>
      <p:sp>
        <p:nvSpPr>
          <p:cNvPr id="79877" name="Rectangle 3"/>
          <p:cNvSpPr>
            <a:spLocks noGrp="1" noChangeArrowheads="1"/>
          </p:cNvSpPr>
          <p:nvPr>
            <p:ph type="body" sz="half" idx="1"/>
          </p:nvPr>
        </p:nvSpPr>
        <p:spPr/>
        <p:txBody>
          <a:bodyPr/>
          <a:lstStyle/>
          <a:p>
            <a:pPr>
              <a:buFont typeface="ZapfDingbats" pitchFamily="82" charset="2"/>
              <a:buNone/>
            </a:pPr>
            <a:r>
              <a:rPr lang="en-US" sz="2400" smtClean="0">
                <a:solidFill>
                  <a:srgbClr val="FF0000"/>
                </a:solidFill>
              </a:rPr>
              <a:t>People:</a:t>
            </a:r>
            <a:r>
              <a:rPr lang="en-US" sz="2400" smtClean="0"/>
              <a:t> many identifiers:</a:t>
            </a:r>
          </a:p>
          <a:p>
            <a:pPr lvl="1"/>
            <a:r>
              <a:rPr lang="en-US" sz="2000" smtClean="0"/>
              <a:t>SSN, name, passport #</a:t>
            </a:r>
          </a:p>
          <a:p>
            <a:pPr>
              <a:buFont typeface="ZapfDingbats" pitchFamily="82" charset="2"/>
              <a:buNone/>
            </a:pPr>
            <a:r>
              <a:rPr lang="en-US" sz="2400" smtClean="0">
                <a:solidFill>
                  <a:srgbClr val="FF0000"/>
                </a:solidFill>
              </a:rPr>
              <a:t>Internet hosts, routers:</a:t>
            </a:r>
            <a:endParaRPr lang="en-US" sz="2400" smtClean="0"/>
          </a:p>
          <a:p>
            <a:pPr lvl="1"/>
            <a:r>
              <a:rPr lang="en-US" sz="2000" smtClean="0"/>
              <a:t>IP address (32 bit) - used for addressing datagrams</a:t>
            </a:r>
          </a:p>
          <a:p>
            <a:pPr lvl="1"/>
            <a:r>
              <a:rPr lang="en-US" sz="2000" smtClean="0"/>
              <a:t>“name”, e.g., ww.yahoo.com - used by humans</a:t>
            </a:r>
          </a:p>
          <a:p>
            <a:pPr>
              <a:buFont typeface="ZapfDingbats" pitchFamily="82" charset="2"/>
              <a:buNone/>
            </a:pPr>
            <a:r>
              <a:rPr lang="en-US" sz="2400" u="sng" smtClean="0">
                <a:solidFill>
                  <a:srgbClr val="FF0000"/>
                </a:solidFill>
              </a:rPr>
              <a:t>Q:</a:t>
            </a:r>
            <a:r>
              <a:rPr lang="en-US" sz="2400" smtClean="0"/>
              <a:t> map between IP addresses and name ?</a:t>
            </a:r>
          </a:p>
        </p:txBody>
      </p:sp>
      <p:sp>
        <p:nvSpPr>
          <p:cNvPr id="79878" name="Rectangle 4"/>
          <p:cNvSpPr>
            <a:spLocks noGrp="1" noChangeArrowheads="1"/>
          </p:cNvSpPr>
          <p:nvPr>
            <p:ph type="body" sz="half" idx="2"/>
          </p:nvPr>
        </p:nvSpPr>
        <p:spPr>
          <a:xfrm>
            <a:off x="4495800" y="1600200"/>
            <a:ext cx="4152900" cy="4648200"/>
          </a:xfrm>
        </p:spPr>
        <p:txBody>
          <a:bodyPr/>
          <a:lstStyle/>
          <a:p>
            <a:pPr>
              <a:buFont typeface="ZapfDingbats" pitchFamily="82" charset="2"/>
              <a:buNone/>
            </a:pPr>
            <a:r>
              <a:rPr lang="en-US" sz="2400" smtClean="0">
                <a:solidFill>
                  <a:srgbClr val="FF0000"/>
                </a:solidFill>
              </a:rPr>
              <a:t>Domain Name System:</a:t>
            </a:r>
            <a:endParaRPr lang="en-US" sz="2400" smtClean="0"/>
          </a:p>
          <a:p>
            <a:r>
              <a:rPr lang="en-US" sz="2000" i="1" smtClean="0">
                <a:solidFill>
                  <a:srgbClr val="FF3300"/>
                </a:solidFill>
              </a:rPr>
              <a:t>distributed database</a:t>
            </a:r>
            <a:r>
              <a:rPr lang="en-US" sz="2000" smtClean="0"/>
              <a:t> implemented in hierarchy of many </a:t>
            </a:r>
            <a:r>
              <a:rPr lang="en-US" sz="2000" i="1" smtClean="0">
                <a:solidFill>
                  <a:srgbClr val="FF3300"/>
                </a:solidFill>
              </a:rPr>
              <a:t>name servers</a:t>
            </a:r>
            <a:endParaRPr lang="en-US" sz="2000" smtClean="0">
              <a:solidFill>
                <a:srgbClr val="FF3300"/>
              </a:solidFill>
            </a:endParaRPr>
          </a:p>
          <a:p>
            <a:r>
              <a:rPr lang="en-US" sz="2000" i="1" smtClean="0">
                <a:solidFill>
                  <a:srgbClr val="FF3300"/>
                </a:solidFill>
              </a:rPr>
              <a:t>application-layer protocol</a:t>
            </a:r>
            <a:r>
              <a:rPr lang="en-US" sz="2000" smtClean="0"/>
              <a:t> host, routers, name servers to communicate to </a:t>
            </a:r>
            <a:r>
              <a:rPr lang="en-US" sz="2000" i="1" smtClean="0">
                <a:solidFill>
                  <a:srgbClr val="FF3300"/>
                </a:solidFill>
              </a:rPr>
              <a:t>resolve</a:t>
            </a:r>
            <a:r>
              <a:rPr lang="en-US" sz="2000" smtClean="0">
                <a:solidFill>
                  <a:srgbClr val="FF3300"/>
                </a:solidFill>
              </a:rPr>
              <a:t> </a:t>
            </a:r>
            <a:r>
              <a:rPr lang="en-US" sz="2000" smtClean="0"/>
              <a:t>names (address/name translation)</a:t>
            </a:r>
          </a:p>
          <a:p>
            <a:pPr lvl="1"/>
            <a:r>
              <a:rPr lang="en-US" sz="2000" smtClean="0"/>
              <a:t>note: core Internet function, implemented as application-layer protocol</a:t>
            </a:r>
          </a:p>
          <a:p>
            <a:pPr lvl="1"/>
            <a:r>
              <a:rPr lang="en-US" sz="2000" smtClean="0"/>
              <a:t>complexity at network’s “edge”</a:t>
            </a:r>
            <a:endParaRPr lang="en-US" sz="18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2: Application Layer</a:t>
            </a:r>
            <a:endParaRPr lang="en-US">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760F9CF3-966A-41EF-A656-E483F0936DE1}"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2: Application Layer</a:t>
            </a:r>
            <a:endParaRPr lang="en-US">
              <a:latin typeface="Times New Roman" pitchFamily="18" charset="0"/>
            </a:endParaRPr>
          </a:p>
        </p:txBody>
      </p:sp>
      <p:sp>
        <p:nvSpPr>
          <p:cNvPr id="3" name="Slide Number Placeholder 2"/>
          <p:cNvSpPr>
            <a:spLocks noGrp="1"/>
          </p:cNvSpPr>
          <p:nvPr>
            <p:ph type="sldNum" sz="quarter" idx="12"/>
          </p:nvPr>
        </p:nvSpPr>
        <p:spPr/>
        <p:txBody>
          <a:bodyPr/>
          <a:lstStyle/>
          <a:p>
            <a:pPr>
              <a:defRPr/>
            </a:pPr>
            <a:fld id="{9659EBD7-DAE3-4AA8-9DEE-CD979B7FF0E0}" type="slidenum">
              <a:rPr lang="en-US" smtClean="0"/>
              <a:pPr>
                <a:defRPr/>
              </a:pPr>
              <a:t>65</a:t>
            </a:fld>
            <a:endParaRPr lang="en-US"/>
          </a:p>
        </p:txBody>
      </p:sp>
      <p:sp>
        <p:nvSpPr>
          <p:cNvPr id="4" name="TextBox 3"/>
          <p:cNvSpPr txBox="1"/>
          <p:nvPr/>
        </p:nvSpPr>
        <p:spPr>
          <a:xfrm>
            <a:off x="431074" y="287383"/>
            <a:ext cx="7707086" cy="5878532"/>
          </a:xfrm>
          <a:prstGeom prst="rect">
            <a:avLst/>
          </a:prstGeom>
          <a:noFill/>
        </p:spPr>
        <p:txBody>
          <a:bodyPr wrap="square" rtlCol="0">
            <a:spAutoFit/>
          </a:bodyPr>
          <a:lstStyle/>
          <a:p>
            <a:r>
              <a:rPr lang="en-US" sz="2000" dirty="0" smtClean="0"/>
              <a:t>Chapter 2</a:t>
            </a:r>
          </a:p>
          <a:p>
            <a:r>
              <a:rPr lang="en-US" sz="2000" dirty="0" smtClean="0"/>
              <a:t>Principals of Application layer protocols</a:t>
            </a:r>
          </a:p>
          <a:p>
            <a:r>
              <a:rPr lang="en-US" sz="2000" dirty="0" smtClean="0"/>
              <a:t>Services by Transport layer</a:t>
            </a:r>
          </a:p>
          <a:p>
            <a:r>
              <a:rPr lang="en-US" sz="2000" dirty="0" smtClean="0"/>
              <a:t>Socket programming</a:t>
            </a:r>
          </a:p>
          <a:p>
            <a:r>
              <a:rPr lang="en-US" sz="2000" dirty="0" smtClean="0"/>
              <a:t>HTTP</a:t>
            </a:r>
          </a:p>
          <a:p>
            <a:r>
              <a:rPr lang="en-US" sz="2000" dirty="0" smtClean="0"/>
              <a:t>DNS</a:t>
            </a:r>
          </a:p>
          <a:p>
            <a:r>
              <a:rPr lang="en-US" sz="2000" dirty="0" smtClean="0"/>
              <a:t>Web Caching</a:t>
            </a:r>
          </a:p>
          <a:p>
            <a:r>
              <a:rPr lang="en-US" sz="2000" dirty="0" smtClean="0"/>
              <a:t>P2P application example: </a:t>
            </a:r>
            <a:r>
              <a:rPr lang="en-US" sz="2000" dirty="0" err="1" smtClean="0"/>
              <a:t>Utorrent</a:t>
            </a:r>
            <a:endParaRPr lang="en-US" sz="2000" dirty="0" smtClean="0"/>
          </a:p>
          <a:p>
            <a:r>
              <a:rPr lang="en-US" sz="2000" dirty="0" smtClean="0"/>
              <a:t>Content Distribution Networks</a:t>
            </a:r>
          </a:p>
          <a:p>
            <a:r>
              <a:rPr lang="en-US" sz="2000" smtClean="0"/>
              <a:t>attiquere@gmail.com</a:t>
            </a:r>
            <a:endParaRPr lang="en-US" sz="2000" dirty="0" smtClean="0"/>
          </a:p>
          <a:p>
            <a:r>
              <a:rPr lang="en-US" sz="2000" dirty="0" smtClean="0"/>
              <a:t>Chapter 1:</a:t>
            </a:r>
          </a:p>
          <a:p>
            <a:r>
              <a:rPr lang="en-US" sz="2000" dirty="0" smtClean="0"/>
              <a:t>What is Internet</a:t>
            </a:r>
          </a:p>
          <a:p>
            <a:r>
              <a:rPr lang="en-US" sz="2000" dirty="0" smtClean="0"/>
              <a:t>Structure of Internet (Nuts and bolts, service point of view, network of ISPs)</a:t>
            </a:r>
          </a:p>
          <a:p>
            <a:r>
              <a:rPr lang="en-US" sz="2000" dirty="0" smtClean="0"/>
              <a:t>Delays on Internet </a:t>
            </a:r>
          </a:p>
          <a:p>
            <a:r>
              <a:rPr lang="en-US" sz="2000" dirty="0" smtClean="0"/>
              <a:t>Throughput, Layering approach, End to End paradigm)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0899" name="Slide Number Placeholder 6"/>
          <p:cNvSpPr>
            <a:spLocks noGrp="1"/>
          </p:cNvSpPr>
          <p:nvPr>
            <p:ph type="sldNum" sz="quarter" idx="12"/>
          </p:nvPr>
        </p:nvSpPr>
        <p:spPr>
          <a:noFill/>
        </p:spPr>
        <p:txBody>
          <a:bodyPr/>
          <a:lstStyle/>
          <a:p>
            <a:fld id="{3B3BD973-7BC1-45AC-9F8A-0DA987946219}" type="slidenum">
              <a:rPr lang="en-US"/>
              <a:pPr/>
              <a:t>66</a:t>
            </a:fld>
            <a:endParaRPr lang="en-US"/>
          </a:p>
        </p:txBody>
      </p:sp>
      <p:sp>
        <p:nvSpPr>
          <p:cNvPr id="80900" name="Rectangle 2"/>
          <p:cNvSpPr>
            <a:spLocks noGrp="1" noChangeArrowheads="1"/>
          </p:cNvSpPr>
          <p:nvPr>
            <p:ph type="title"/>
          </p:nvPr>
        </p:nvSpPr>
        <p:spPr/>
        <p:txBody>
          <a:bodyPr/>
          <a:lstStyle/>
          <a:p>
            <a:r>
              <a:rPr lang="en-US" sz="3600" smtClean="0"/>
              <a:t>DNS </a:t>
            </a:r>
            <a:endParaRPr lang="en-US" smtClean="0"/>
          </a:p>
        </p:txBody>
      </p:sp>
      <p:sp>
        <p:nvSpPr>
          <p:cNvPr id="80901" name="Rectangle 4"/>
          <p:cNvSpPr>
            <a:spLocks noGrp="1" noChangeArrowheads="1"/>
          </p:cNvSpPr>
          <p:nvPr>
            <p:ph type="body" sz="half" idx="2"/>
          </p:nvPr>
        </p:nvSpPr>
        <p:spPr>
          <a:xfrm>
            <a:off x="4405313" y="1427163"/>
            <a:ext cx="4191000" cy="4648200"/>
          </a:xfrm>
        </p:spPr>
        <p:txBody>
          <a:bodyPr/>
          <a:lstStyle/>
          <a:p>
            <a:pPr>
              <a:buFont typeface="ZapfDingbats" pitchFamily="82" charset="2"/>
              <a:buNone/>
            </a:pPr>
            <a:r>
              <a:rPr lang="en-US" sz="2400" u="sng" smtClean="0">
                <a:solidFill>
                  <a:srgbClr val="FF0000"/>
                </a:solidFill>
              </a:rPr>
              <a:t>Why not centralize DNS?</a:t>
            </a:r>
          </a:p>
          <a:p>
            <a:r>
              <a:rPr lang="en-US" sz="2400" smtClean="0"/>
              <a:t>single point of failure</a:t>
            </a:r>
          </a:p>
          <a:p>
            <a:r>
              <a:rPr lang="en-US" sz="2400" smtClean="0"/>
              <a:t>traffic volume</a:t>
            </a:r>
          </a:p>
          <a:p>
            <a:r>
              <a:rPr lang="en-US" sz="2400" smtClean="0"/>
              <a:t>distant centralized database</a:t>
            </a:r>
          </a:p>
          <a:p>
            <a:r>
              <a:rPr lang="en-US" sz="2400" smtClean="0"/>
              <a:t>maintenance</a:t>
            </a:r>
          </a:p>
          <a:p>
            <a:pPr>
              <a:buFont typeface="ZapfDingbats" pitchFamily="82" charset="2"/>
              <a:buNone/>
            </a:pPr>
            <a:endParaRPr lang="en-US" sz="2400" smtClean="0"/>
          </a:p>
          <a:p>
            <a:pPr>
              <a:buFont typeface="ZapfDingbats" pitchFamily="82" charset="2"/>
              <a:buNone/>
            </a:pPr>
            <a:r>
              <a:rPr lang="en-US" sz="2400" smtClean="0"/>
              <a:t>doesn’t </a:t>
            </a:r>
            <a:r>
              <a:rPr lang="en-US" sz="2400" i="1" smtClean="0"/>
              <a:t>scale!</a:t>
            </a:r>
            <a:endParaRPr lang="en-US" sz="2400" smtClean="0"/>
          </a:p>
        </p:txBody>
      </p:sp>
      <p:sp>
        <p:nvSpPr>
          <p:cNvPr id="80902" name="Rectangle 5"/>
          <p:cNvSpPr>
            <a:spLocks noGrp="1" noChangeArrowheads="1"/>
          </p:cNvSpPr>
          <p:nvPr>
            <p:ph type="body" sz="half" idx="1"/>
          </p:nvPr>
        </p:nvSpPr>
        <p:spPr>
          <a:xfrm>
            <a:off x="365125" y="1500188"/>
            <a:ext cx="3810000" cy="4648200"/>
          </a:xfrm>
        </p:spPr>
        <p:txBody>
          <a:bodyPr/>
          <a:lstStyle/>
          <a:p>
            <a:pPr>
              <a:buFont typeface="ZapfDingbats" pitchFamily="82" charset="2"/>
              <a:buNone/>
            </a:pPr>
            <a:r>
              <a:rPr lang="en-US" sz="2400" u="sng" smtClean="0">
                <a:solidFill>
                  <a:srgbClr val="FF0000"/>
                </a:solidFill>
              </a:rPr>
              <a:t>DNS services</a:t>
            </a:r>
          </a:p>
          <a:p>
            <a:r>
              <a:rPr lang="en-US" sz="2400" smtClean="0"/>
              <a:t>hostname to IP address translation</a:t>
            </a:r>
          </a:p>
          <a:p>
            <a:r>
              <a:rPr lang="en-US" sz="2400" smtClean="0"/>
              <a:t>host aliasing</a:t>
            </a:r>
          </a:p>
          <a:p>
            <a:pPr lvl="1"/>
            <a:r>
              <a:rPr lang="en-US" sz="2000" smtClean="0"/>
              <a:t>Canonical, alias names</a:t>
            </a:r>
          </a:p>
          <a:p>
            <a:r>
              <a:rPr lang="en-US" sz="2400" smtClean="0"/>
              <a:t>mail server aliasing</a:t>
            </a:r>
          </a:p>
          <a:p>
            <a:r>
              <a:rPr lang="en-US" sz="2400" smtClean="0"/>
              <a:t>load distribution</a:t>
            </a:r>
          </a:p>
          <a:p>
            <a:pPr lvl="1"/>
            <a:r>
              <a:rPr lang="en-US" sz="2000" smtClean="0"/>
              <a:t>replicated Web servers: set of IP addresses for one canonical name</a:t>
            </a:r>
          </a:p>
          <a:p>
            <a:endParaRPr lang="en-US" sz="2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1923" name="Slide Number Placeholder 6"/>
          <p:cNvSpPr>
            <a:spLocks noGrp="1"/>
          </p:cNvSpPr>
          <p:nvPr>
            <p:ph type="sldNum" sz="quarter" idx="12"/>
          </p:nvPr>
        </p:nvSpPr>
        <p:spPr>
          <a:noFill/>
        </p:spPr>
        <p:txBody>
          <a:bodyPr/>
          <a:lstStyle/>
          <a:p>
            <a:fld id="{6C7724DA-5C69-4F0A-A2A8-20B09622BB8E}" type="slidenum">
              <a:rPr lang="en-US"/>
              <a:pPr/>
              <a:t>67</a:t>
            </a:fld>
            <a:endParaRPr lang="en-US"/>
          </a:p>
        </p:txBody>
      </p:sp>
      <p:grpSp>
        <p:nvGrpSpPr>
          <p:cNvPr id="81924" name="Group 23"/>
          <p:cNvGrpSpPr>
            <a:grpSpLocks/>
          </p:cNvGrpSpPr>
          <p:nvPr/>
        </p:nvGrpSpPr>
        <p:grpSpPr bwMode="auto">
          <a:xfrm>
            <a:off x="438150" y="1093788"/>
            <a:ext cx="8205788" cy="2444750"/>
            <a:chOff x="230" y="576"/>
            <a:chExt cx="5504" cy="1757"/>
          </a:xfrm>
        </p:grpSpPr>
        <p:sp>
          <p:nvSpPr>
            <p:cNvPr id="81927" name="Text Box 2"/>
            <p:cNvSpPr txBox="1">
              <a:spLocks noChangeArrowheads="1"/>
            </p:cNvSpPr>
            <p:nvPr/>
          </p:nvSpPr>
          <p:spPr bwMode="auto">
            <a:xfrm>
              <a:off x="2256" y="576"/>
              <a:ext cx="1385" cy="264"/>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Root DNS Servers</a:t>
              </a:r>
            </a:p>
          </p:txBody>
        </p:sp>
        <p:sp>
          <p:nvSpPr>
            <p:cNvPr id="81928" name="Text Box 4"/>
            <p:cNvSpPr txBox="1">
              <a:spLocks noChangeArrowheads="1"/>
            </p:cNvSpPr>
            <p:nvPr/>
          </p:nvSpPr>
          <p:spPr bwMode="auto">
            <a:xfrm>
              <a:off x="528" y="1344"/>
              <a:ext cx="1325" cy="263"/>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com DNS servers</a:t>
              </a:r>
            </a:p>
          </p:txBody>
        </p:sp>
        <p:sp>
          <p:nvSpPr>
            <p:cNvPr id="81929" name="Text Box 5"/>
            <p:cNvSpPr txBox="1">
              <a:spLocks noChangeArrowheads="1"/>
            </p:cNvSpPr>
            <p:nvPr/>
          </p:nvSpPr>
          <p:spPr bwMode="auto">
            <a:xfrm>
              <a:off x="2304" y="1296"/>
              <a:ext cx="1257" cy="263"/>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org DNS servers</a:t>
              </a:r>
            </a:p>
          </p:txBody>
        </p:sp>
        <p:sp>
          <p:nvSpPr>
            <p:cNvPr id="81930" name="Text Box 6"/>
            <p:cNvSpPr txBox="1">
              <a:spLocks noChangeArrowheads="1"/>
            </p:cNvSpPr>
            <p:nvPr/>
          </p:nvSpPr>
          <p:spPr bwMode="auto">
            <a:xfrm>
              <a:off x="4032" y="1296"/>
              <a:ext cx="1291" cy="263"/>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edu DNS servers</a:t>
              </a:r>
            </a:p>
          </p:txBody>
        </p:sp>
        <p:sp>
          <p:nvSpPr>
            <p:cNvPr id="81931" name="Line 7"/>
            <p:cNvSpPr>
              <a:spLocks noChangeShapeType="1"/>
            </p:cNvSpPr>
            <p:nvPr/>
          </p:nvSpPr>
          <p:spPr bwMode="auto">
            <a:xfrm flipH="1">
              <a:off x="1344" y="864"/>
              <a:ext cx="1392" cy="432"/>
            </a:xfrm>
            <a:prstGeom prst="line">
              <a:avLst/>
            </a:prstGeom>
            <a:noFill/>
            <a:ln w="31750">
              <a:solidFill>
                <a:schemeClr val="tx1"/>
              </a:solidFill>
              <a:round/>
              <a:headEnd/>
              <a:tailEnd/>
            </a:ln>
          </p:spPr>
          <p:txBody>
            <a:bodyPr/>
            <a:lstStyle/>
            <a:p>
              <a:endParaRPr lang="en-US"/>
            </a:p>
          </p:txBody>
        </p:sp>
        <p:sp>
          <p:nvSpPr>
            <p:cNvPr id="81932" name="Line 8"/>
            <p:cNvSpPr>
              <a:spLocks noChangeShapeType="1"/>
            </p:cNvSpPr>
            <p:nvPr/>
          </p:nvSpPr>
          <p:spPr bwMode="auto">
            <a:xfrm>
              <a:off x="2928" y="816"/>
              <a:ext cx="0" cy="480"/>
            </a:xfrm>
            <a:prstGeom prst="line">
              <a:avLst/>
            </a:prstGeom>
            <a:noFill/>
            <a:ln w="25400">
              <a:solidFill>
                <a:schemeClr val="tx1"/>
              </a:solidFill>
              <a:round/>
              <a:headEnd/>
              <a:tailEnd/>
            </a:ln>
          </p:spPr>
          <p:txBody>
            <a:bodyPr/>
            <a:lstStyle/>
            <a:p>
              <a:endParaRPr lang="en-US"/>
            </a:p>
          </p:txBody>
        </p:sp>
        <p:sp>
          <p:nvSpPr>
            <p:cNvPr id="81933" name="Line 9"/>
            <p:cNvSpPr>
              <a:spLocks noChangeShapeType="1"/>
            </p:cNvSpPr>
            <p:nvPr/>
          </p:nvSpPr>
          <p:spPr bwMode="auto">
            <a:xfrm>
              <a:off x="3168" y="864"/>
              <a:ext cx="1440" cy="432"/>
            </a:xfrm>
            <a:prstGeom prst="line">
              <a:avLst/>
            </a:prstGeom>
            <a:noFill/>
            <a:ln w="25400">
              <a:solidFill>
                <a:schemeClr val="tx1"/>
              </a:solidFill>
              <a:round/>
              <a:headEnd/>
              <a:tailEnd/>
            </a:ln>
          </p:spPr>
          <p:txBody>
            <a:bodyPr/>
            <a:lstStyle/>
            <a:p>
              <a:endParaRPr lang="en-US"/>
            </a:p>
          </p:txBody>
        </p:sp>
        <p:sp>
          <p:nvSpPr>
            <p:cNvPr id="81934" name="Text Box 10"/>
            <p:cNvSpPr txBox="1">
              <a:spLocks noChangeArrowheads="1"/>
            </p:cNvSpPr>
            <p:nvPr/>
          </p:nvSpPr>
          <p:spPr bwMode="auto">
            <a:xfrm>
              <a:off x="3878" y="1752"/>
              <a:ext cx="992"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poly.edu</a:t>
              </a:r>
            </a:p>
            <a:p>
              <a:pPr eaLnBrk="1" hangingPunct="1">
                <a:spcBef>
                  <a:spcPct val="0"/>
                </a:spcBef>
                <a:buClrTx/>
                <a:buSzTx/>
                <a:buFontTx/>
                <a:buNone/>
              </a:pPr>
              <a:r>
                <a:rPr lang="en-US" sz="1800">
                  <a:latin typeface="Arial" charset="0"/>
                </a:rPr>
                <a:t>DNS servers</a:t>
              </a:r>
            </a:p>
          </p:txBody>
        </p:sp>
        <p:sp>
          <p:nvSpPr>
            <p:cNvPr id="81935" name="Text Box 11"/>
            <p:cNvSpPr txBox="1">
              <a:spLocks noChangeArrowheads="1"/>
            </p:cNvSpPr>
            <p:nvPr/>
          </p:nvSpPr>
          <p:spPr bwMode="auto">
            <a:xfrm>
              <a:off x="4742" y="1752"/>
              <a:ext cx="992"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umass.edu</a:t>
              </a:r>
            </a:p>
            <a:p>
              <a:pPr eaLnBrk="1" hangingPunct="1">
                <a:spcBef>
                  <a:spcPct val="0"/>
                </a:spcBef>
                <a:buClrTx/>
                <a:buSzTx/>
                <a:buFontTx/>
                <a:buNone/>
              </a:pPr>
              <a:r>
                <a:rPr lang="en-US" sz="1800">
                  <a:latin typeface="Arial" charset="0"/>
                </a:rPr>
                <a:t>DNS servers</a:t>
              </a:r>
            </a:p>
          </p:txBody>
        </p:sp>
        <p:sp>
          <p:nvSpPr>
            <p:cNvPr id="81936" name="Line 12"/>
            <p:cNvSpPr>
              <a:spLocks noChangeShapeType="1"/>
            </p:cNvSpPr>
            <p:nvPr/>
          </p:nvSpPr>
          <p:spPr bwMode="auto">
            <a:xfrm flipH="1">
              <a:off x="4224" y="1536"/>
              <a:ext cx="336" cy="240"/>
            </a:xfrm>
            <a:prstGeom prst="line">
              <a:avLst/>
            </a:prstGeom>
            <a:noFill/>
            <a:ln w="25400">
              <a:solidFill>
                <a:schemeClr val="tx1"/>
              </a:solidFill>
              <a:round/>
              <a:headEnd/>
              <a:tailEnd/>
            </a:ln>
          </p:spPr>
          <p:txBody>
            <a:bodyPr/>
            <a:lstStyle/>
            <a:p>
              <a:endParaRPr lang="en-US"/>
            </a:p>
          </p:txBody>
        </p:sp>
        <p:sp>
          <p:nvSpPr>
            <p:cNvPr id="81937" name="Line 13"/>
            <p:cNvSpPr>
              <a:spLocks noChangeShapeType="1"/>
            </p:cNvSpPr>
            <p:nvPr/>
          </p:nvSpPr>
          <p:spPr bwMode="auto">
            <a:xfrm>
              <a:off x="4848" y="1536"/>
              <a:ext cx="288" cy="240"/>
            </a:xfrm>
            <a:prstGeom prst="line">
              <a:avLst/>
            </a:prstGeom>
            <a:noFill/>
            <a:ln w="25400">
              <a:solidFill>
                <a:schemeClr val="tx1"/>
              </a:solidFill>
              <a:round/>
              <a:headEnd/>
              <a:tailEnd/>
            </a:ln>
          </p:spPr>
          <p:txBody>
            <a:bodyPr/>
            <a:lstStyle/>
            <a:p>
              <a:endParaRPr lang="en-US"/>
            </a:p>
          </p:txBody>
        </p:sp>
        <p:sp>
          <p:nvSpPr>
            <p:cNvPr id="81938" name="Text Box 14"/>
            <p:cNvSpPr txBox="1">
              <a:spLocks noChangeArrowheads="1"/>
            </p:cNvSpPr>
            <p:nvPr/>
          </p:nvSpPr>
          <p:spPr bwMode="auto">
            <a:xfrm>
              <a:off x="230" y="1848"/>
              <a:ext cx="992"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yahoo.com</a:t>
              </a:r>
            </a:p>
            <a:p>
              <a:pPr eaLnBrk="1" hangingPunct="1">
                <a:spcBef>
                  <a:spcPct val="0"/>
                </a:spcBef>
                <a:buClrTx/>
                <a:buSzTx/>
                <a:buFontTx/>
                <a:buNone/>
              </a:pPr>
              <a:r>
                <a:rPr lang="en-US" sz="1800">
                  <a:latin typeface="Arial" charset="0"/>
                </a:rPr>
                <a:t>DNS servers</a:t>
              </a:r>
            </a:p>
          </p:txBody>
        </p:sp>
        <p:sp>
          <p:nvSpPr>
            <p:cNvPr id="81939" name="Text Box 15"/>
            <p:cNvSpPr txBox="1">
              <a:spLocks noChangeArrowheads="1"/>
            </p:cNvSpPr>
            <p:nvPr/>
          </p:nvSpPr>
          <p:spPr bwMode="auto">
            <a:xfrm>
              <a:off x="1248" y="1872"/>
              <a:ext cx="1001"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amazon.com</a:t>
              </a:r>
            </a:p>
            <a:p>
              <a:pPr eaLnBrk="1" hangingPunct="1">
                <a:spcBef>
                  <a:spcPct val="0"/>
                </a:spcBef>
                <a:buClrTx/>
                <a:buSzTx/>
                <a:buFontTx/>
                <a:buNone/>
              </a:pPr>
              <a:r>
                <a:rPr lang="en-US" sz="1800">
                  <a:latin typeface="Arial" charset="0"/>
                </a:rPr>
                <a:t>DNS servers</a:t>
              </a:r>
            </a:p>
          </p:txBody>
        </p:sp>
        <p:sp>
          <p:nvSpPr>
            <p:cNvPr id="81940" name="Line 16"/>
            <p:cNvSpPr>
              <a:spLocks noChangeShapeType="1"/>
            </p:cNvSpPr>
            <p:nvPr/>
          </p:nvSpPr>
          <p:spPr bwMode="auto">
            <a:xfrm flipH="1">
              <a:off x="768" y="1584"/>
              <a:ext cx="192" cy="288"/>
            </a:xfrm>
            <a:prstGeom prst="line">
              <a:avLst/>
            </a:prstGeom>
            <a:noFill/>
            <a:ln w="25400">
              <a:solidFill>
                <a:schemeClr val="tx1"/>
              </a:solidFill>
              <a:round/>
              <a:headEnd/>
              <a:tailEnd/>
            </a:ln>
          </p:spPr>
          <p:txBody>
            <a:bodyPr/>
            <a:lstStyle/>
            <a:p>
              <a:endParaRPr lang="en-US"/>
            </a:p>
          </p:txBody>
        </p:sp>
        <p:sp>
          <p:nvSpPr>
            <p:cNvPr id="81941" name="Line 17"/>
            <p:cNvSpPr>
              <a:spLocks noChangeShapeType="1"/>
            </p:cNvSpPr>
            <p:nvPr/>
          </p:nvSpPr>
          <p:spPr bwMode="auto">
            <a:xfrm>
              <a:off x="1392" y="1584"/>
              <a:ext cx="240" cy="288"/>
            </a:xfrm>
            <a:prstGeom prst="line">
              <a:avLst/>
            </a:prstGeom>
            <a:noFill/>
            <a:ln w="25400">
              <a:solidFill>
                <a:schemeClr val="tx1"/>
              </a:solidFill>
              <a:round/>
              <a:headEnd/>
              <a:tailEnd/>
            </a:ln>
          </p:spPr>
          <p:txBody>
            <a:bodyPr/>
            <a:lstStyle/>
            <a:p>
              <a:endParaRPr lang="en-US"/>
            </a:p>
          </p:txBody>
        </p:sp>
        <p:sp>
          <p:nvSpPr>
            <p:cNvPr id="81942" name="Text Box 18"/>
            <p:cNvSpPr txBox="1">
              <a:spLocks noChangeArrowheads="1"/>
            </p:cNvSpPr>
            <p:nvPr/>
          </p:nvSpPr>
          <p:spPr bwMode="auto">
            <a:xfrm>
              <a:off x="2534" y="1799"/>
              <a:ext cx="993" cy="461"/>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pbs.org</a:t>
              </a:r>
            </a:p>
            <a:p>
              <a:pPr eaLnBrk="1" hangingPunct="1">
                <a:spcBef>
                  <a:spcPct val="0"/>
                </a:spcBef>
                <a:buClrTx/>
                <a:buSzTx/>
                <a:buFontTx/>
                <a:buNone/>
              </a:pPr>
              <a:r>
                <a:rPr lang="en-US" sz="1800">
                  <a:latin typeface="Arial" charset="0"/>
                </a:rPr>
                <a:t>DNS servers</a:t>
              </a:r>
            </a:p>
          </p:txBody>
        </p:sp>
        <p:sp>
          <p:nvSpPr>
            <p:cNvPr id="81943" name="Line 19"/>
            <p:cNvSpPr>
              <a:spLocks noChangeShapeType="1"/>
            </p:cNvSpPr>
            <p:nvPr/>
          </p:nvSpPr>
          <p:spPr bwMode="auto">
            <a:xfrm>
              <a:off x="2928" y="1536"/>
              <a:ext cx="0" cy="288"/>
            </a:xfrm>
            <a:prstGeom prst="line">
              <a:avLst/>
            </a:prstGeom>
            <a:noFill/>
            <a:ln w="25400">
              <a:solidFill>
                <a:schemeClr val="tx1"/>
              </a:solidFill>
              <a:round/>
              <a:headEnd/>
              <a:tailEnd/>
            </a:ln>
          </p:spPr>
          <p:txBody>
            <a:bodyPr/>
            <a:lstStyle/>
            <a:p>
              <a:endParaRPr lang="en-US"/>
            </a:p>
          </p:txBody>
        </p:sp>
      </p:grpSp>
      <p:sp>
        <p:nvSpPr>
          <p:cNvPr id="81925" name="Rectangle 20"/>
          <p:cNvSpPr>
            <a:spLocks noGrp="1" noChangeArrowheads="1"/>
          </p:cNvSpPr>
          <p:nvPr>
            <p:ph type="title"/>
          </p:nvPr>
        </p:nvSpPr>
        <p:spPr>
          <a:xfrm>
            <a:off x="468313" y="0"/>
            <a:ext cx="7772400" cy="1143000"/>
          </a:xfrm>
        </p:spPr>
        <p:txBody>
          <a:bodyPr/>
          <a:lstStyle/>
          <a:p>
            <a:r>
              <a:rPr lang="en-US" sz="3600" smtClean="0"/>
              <a:t>Distributed, Hierarchical Database</a:t>
            </a:r>
          </a:p>
        </p:txBody>
      </p:sp>
      <p:sp>
        <p:nvSpPr>
          <p:cNvPr id="81926" name="Rectangle 22"/>
          <p:cNvSpPr>
            <a:spLocks noGrp="1" noChangeArrowheads="1"/>
          </p:cNvSpPr>
          <p:nvPr>
            <p:ph type="body" sz="half" idx="2"/>
          </p:nvPr>
        </p:nvSpPr>
        <p:spPr>
          <a:xfrm>
            <a:off x="520700" y="3705225"/>
            <a:ext cx="8172450" cy="2813050"/>
          </a:xfrm>
        </p:spPr>
        <p:txBody>
          <a:bodyPr/>
          <a:lstStyle/>
          <a:p>
            <a:pPr>
              <a:buFont typeface="ZapfDingbats" pitchFamily="82" charset="2"/>
              <a:buNone/>
            </a:pPr>
            <a:r>
              <a:rPr lang="en-US" sz="2400" u="sng" smtClean="0">
                <a:solidFill>
                  <a:srgbClr val="FF0000"/>
                </a:solidFill>
              </a:rPr>
              <a:t>Client wants IP for www.amazon.com; 1</a:t>
            </a:r>
            <a:r>
              <a:rPr lang="en-US" sz="2400" u="sng" baseline="30000" smtClean="0">
                <a:solidFill>
                  <a:srgbClr val="FF0000"/>
                </a:solidFill>
              </a:rPr>
              <a:t>st</a:t>
            </a:r>
            <a:r>
              <a:rPr lang="en-US" sz="2400" u="sng" smtClean="0">
                <a:solidFill>
                  <a:srgbClr val="FF0000"/>
                </a:solidFill>
              </a:rPr>
              <a:t> approx:</a:t>
            </a:r>
          </a:p>
          <a:p>
            <a:r>
              <a:rPr lang="en-US" sz="2400" smtClean="0"/>
              <a:t>client queries a root server to find com DNS server</a:t>
            </a:r>
          </a:p>
          <a:p>
            <a:r>
              <a:rPr lang="en-US" sz="2400" smtClean="0"/>
              <a:t>client queries com DNS server to get amazon.com DNS server</a:t>
            </a:r>
          </a:p>
          <a:p>
            <a:r>
              <a:rPr lang="en-US" sz="2400" smtClean="0"/>
              <a:t>client queries amazon.com DNS server to get  IP address for www.amazon.com</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2947" name="Slide Number Placeholder 6"/>
          <p:cNvSpPr>
            <a:spLocks noGrp="1"/>
          </p:cNvSpPr>
          <p:nvPr>
            <p:ph type="sldNum" sz="quarter" idx="12"/>
          </p:nvPr>
        </p:nvSpPr>
        <p:spPr>
          <a:noFill/>
        </p:spPr>
        <p:txBody>
          <a:bodyPr/>
          <a:lstStyle/>
          <a:p>
            <a:fld id="{7DEF726D-7211-4C98-9C66-59636389E81A}" type="slidenum">
              <a:rPr lang="en-US"/>
              <a:pPr/>
              <a:t>68</a:t>
            </a:fld>
            <a:endParaRPr lang="en-US"/>
          </a:p>
        </p:txBody>
      </p:sp>
      <p:sp>
        <p:nvSpPr>
          <p:cNvPr id="82948" name="Rectangle 2"/>
          <p:cNvSpPr>
            <a:spLocks noGrp="1" noChangeArrowheads="1"/>
          </p:cNvSpPr>
          <p:nvPr>
            <p:ph type="title"/>
          </p:nvPr>
        </p:nvSpPr>
        <p:spPr/>
        <p:txBody>
          <a:bodyPr/>
          <a:lstStyle/>
          <a:p>
            <a:r>
              <a:rPr lang="en-US" sz="3600" smtClean="0"/>
              <a:t>DNS: Root name servers</a:t>
            </a:r>
            <a:endParaRPr lang="en-US" smtClean="0"/>
          </a:p>
        </p:txBody>
      </p:sp>
      <p:sp>
        <p:nvSpPr>
          <p:cNvPr id="82949" name="Rectangle 3"/>
          <p:cNvSpPr>
            <a:spLocks noGrp="1" noChangeArrowheads="1"/>
          </p:cNvSpPr>
          <p:nvPr>
            <p:ph type="body" sz="half" idx="1"/>
          </p:nvPr>
        </p:nvSpPr>
        <p:spPr>
          <a:xfrm>
            <a:off x="484188" y="1362075"/>
            <a:ext cx="8478837" cy="4648200"/>
          </a:xfrm>
        </p:spPr>
        <p:txBody>
          <a:bodyPr/>
          <a:lstStyle/>
          <a:p>
            <a:r>
              <a:rPr lang="en-US" sz="2000" smtClean="0"/>
              <a:t>contacted by local name server that can not resolve name</a:t>
            </a:r>
          </a:p>
          <a:p>
            <a:r>
              <a:rPr lang="en-US" sz="2000" smtClean="0"/>
              <a:t>root name server:</a:t>
            </a:r>
          </a:p>
          <a:p>
            <a:pPr lvl="1"/>
            <a:r>
              <a:rPr lang="en-US" sz="2000" smtClean="0"/>
              <a:t>contacts authoritative name server if name mapping not known</a:t>
            </a:r>
          </a:p>
          <a:p>
            <a:pPr lvl="1"/>
            <a:r>
              <a:rPr lang="en-US" sz="2000" smtClean="0"/>
              <a:t>gets mapping</a:t>
            </a:r>
          </a:p>
          <a:p>
            <a:pPr lvl="1"/>
            <a:r>
              <a:rPr lang="en-US" sz="2000" smtClean="0"/>
              <a:t>returns mapping to local name server</a:t>
            </a:r>
          </a:p>
        </p:txBody>
      </p:sp>
      <p:sp>
        <p:nvSpPr>
          <p:cNvPr id="82950" name="Rectangle 20"/>
          <p:cNvSpPr>
            <a:spLocks noChangeArrowheads="1"/>
          </p:cNvSpPr>
          <p:nvPr/>
        </p:nvSpPr>
        <p:spPr bwMode="auto">
          <a:xfrm>
            <a:off x="6186488" y="5022850"/>
            <a:ext cx="2681287" cy="811213"/>
          </a:xfrm>
          <a:prstGeom prst="rect">
            <a:avLst/>
          </a:prstGeom>
          <a:noFill/>
          <a:ln w="9525">
            <a:noFill/>
            <a:miter lim="800000"/>
            <a:headEnd/>
            <a:tailEnd/>
          </a:ln>
        </p:spPr>
        <p:txBody>
          <a:bodyPr/>
          <a:lstStyle/>
          <a:p>
            <a:pPr marL="342900" indent="-342900"/>
            <a:r>
              <a:rPr lang="en-US" sz="2000"/>
              <a:t>    13 root name servers worldwide</a:t>
            </a:r>
            <a:endParaRPr lang="en-US"/>
          </a:p>
        </p:txBody>
      </p:sp>
      <p:sp>
        <p:nvSpPr>
          <p:cNvPr id="82951" name="AutoShape 22"/>
          <p:cNvSpPr>
            <a:spLocks noChangeAspect="1" noChangeArrowheads="1"/>
          </p:cNvSpPr>
          <p:nvPr/>
        </p:nvSpPr>
        <p:spPr bwMode="auto">
          <a:xfrm>
            <a:off x="481013" y="3581400"/>
            <a:ext cx="5784850" cy="2974975"/>
          </a:xfrm>
          <a:prstGeom prst="rect">
            <a:avLst/>
          </a:prstGeom>
          <a:noFill/>
          <a:ln w="9525">
            <a:noFill/>
            <a:miter lim="800000"/>
            <a:headEnd/>
            <a:tailEnd/>
          </a:ln>
        </p:spPr>
        <p:txBody>
          <a:bodyPr/>
          <a:lstStyle/>
          <a:p>
            <a:endParaRPr lang="en-US"/>
          </a:p>
        </p:txBody>
      </p:sp>
      <p:pic>
        <p:nvPicPr>
          <p:cNvPr id="82952" name="Picture 23" descr="worldf"/>
          <p:cNvPicPr>
            <a:picLocks noChangeAspect="1" noChangeArrowheads="1"/>
          </p:cNvPicPr>
          <p:nvPr/>
        </p:nvPicPr>
        <p:blipFill>
          <a:blip r:embed="rId2" cstate="print"/>
          <a:srcRect/>
          <a:stretch>
            <a:fillRect/>
          </a:stretch>
        </p:blipFill>
        <p:spPr bwMode="auto">
          <a:xfrm>
            <a:off x="1801813" y="4378325"/>
            <a:ext cx="4319587" cy="2178050"/>
          </a:xfrm>
          <a:prstGeom prst="rect">
            <a:avLst/>
          </a:prstGeom>
          <a:noFill/>
          <a:ln w="9525">
            <a:noFill/>
            <a:miter lim="800000"/>
            <a:headEnd/>
            <a:tailEnd/>
          </a:ln>
        </p:spPr>
      </p:pic>
      <p:sp>
        <p:nvSpPr>
          <p:cNvPr id="82953" name="Freeform 24"/>
          <p:cNvSpPr>
            <a:spLocks/>
          </p:cNvSpPr>
          <p:nvPr/>
        </p:nvSpPr>
        <p:spPr bwMode="auto">
          <a:xfrm>
            <a:off x="2179638" y="3725863"/>
            <a:ext cx="642937" cy="1235075"/>
          </a:xfrm>
          <a:custGeom>
            <a:avLst/>
            <a:gdLst>
              <a:gd name="T0" fmla="*/ 0 w 963"/>
              <a:gd name="T1" fmla="*/ 0 h 1893"/>
              <a:gd name="T2" fmla="*/ 0 w 963"/>
              <a:gd name="T3" fmla="*/ 930 h 1893"/>
              <a:gd name="T4" fmla="*/ 963 w 963"/>
              <a:gd name="T5" fmla="*/ 1893 h 1893"/>
              <a:gd name="T6" fmla="*/ 0 60000 65536"/>
              <a:gd name="T7" fmla="*/ 0 60000 65536"/>
              <a:gd name="T8" fmla="*/ 0 60000 65536"/>
              <a:gd name="T9" fmla="*/ 0 w 963"/>
              <a:gd name="T10" fmla="*/ 0 h 1893"/>
              <a:gd name="T11" fmla="*/ 963 w 963"/>
              <a:gd name="T12" fmla="*/ 1893 h 1893"/>
            </a:gdLst>
            <a:ahLst/>
            <a:cxnLst>
              <a:cxn ang="T6">
                <a:pos x="T0" y="T1"/>
              </a:cxn>
              <a:cxn ang="T7">
                <a:pos x="T2" y="T3"/>
              </a:cxn>
              <a:cxn ang="T8">
                <a:pos x="T4" y="T5"/>
              </a:cxn>
            </a:cxnLst>
            <a:rect l="T9" t="T10" r="T11" b="T12"/>
            <a:pathLst>
              <a:path w="963" h="1893">
                <a:moveTo>
                  <a:pt x="0" y="0"/>
                </a:moveTo>
                <a:lnTo>
                  <a:pt x="0" y="930"/>
                </a:lnTo>
                <a:lnTo>
                  <a:pt x="963" y="1893"/>
                </a:lnTo>
              </a:path>
            </a:pathLst>
          </a:custGeom>
          <a:noFill/>
          <a:ln w="19050">
            <a:solidFill>
              <a:srgbClr val="000000"/>
            </a:solidFill>
            <a:round/>
            <a:headEnd/>
            <a:tailEnd type="triangle" w="med" len="med"/>
          </a:ln>
        </p:spPr>
        <p:txBody>
          <a:bodyPr/>
          <a:lstStyle/>
          <a:p>
            <a:endParaRPr lang="en-US"/>
          </a:p>
        </p:txBody>
      </p:sp>
      <p:sp>
        <p:nvSpPr>
          <p:cNvPr id="82954" name="Text Box 25"/>
          <p:cNvSpPr txBox="1">
            <a:spLocks noChangeArrowheads="1"/>
          </p:cNvSpPr>
          <p:nvPr/>
        </p:nvSpPr>
        <p:spPr bwMode="auto">
          <a:xfrm>
            <a:off x="701675" y="5654675"/>
            <a:ext cx="2024063" cy="368300"/>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b USC-ISI Marina del Rey, CA</a:t>
            </a:r>
          </a:p>
          <a:p>
            <a:pPr>
              <a:spcBef>
                <a:spcPct val="0"/>
              </a:spcBef>
              <a:buClrTx/>
              <a:buSzTx/>
              <a:buFontTx/>
              <a:buNone/>
            </a:pPr>
            <a:r>
              <a:rPr lang="en-US" sz="1000">
                <a:solidFill>
                  <a:srgbClr val="000000"/>
                </a:solidFill>
                <a:latin typeface="Arial" charset="0"/>
              </a:rPr>
              <a:t>l  ICANN Los Angeles, CA</a:t>
            </a:r>
          </a:p>
          <a:p>
            <a:pPr algn="ctr">
              <a:spcBef>
                <a:spcPct val="0"/>
              </a:spcBef>
              <a:buClrTx/>
              <a:buSzTx/>
              <a:buFontTx/>
              <a:buNone/>
            </a:pPr>
            <a:endParaRPr lang="en-US">
              <a:latin typeface="Times New Roman" pitchFamily="18" charset="0"/>
            </a:endParaRPr>
          </a:p>
        </p:txBody>
      </p:sp>
      <p:sp>
        <p:nvSpPr>
          <p:cNvPr id="82955" name="Freeform 26"/>
          <p:cNvSpPr>
            <a:spLocks/>
          </p:cNvSpPr>
          <p:nvPr/>
        </p:nvSpPr>
        <p:spPr bwMode="auto">
          <a:xfrm>
            <a:off x="1527175" y="5113338"/>
            <a:ext cx="762000" cy="546100"/>
          </a:xfrm>
          <a:custGeom>
            <a:avLst/>
            <a:gdLst>
              <a:gd name="T0" fmla="*/ 0 w 582"/>
              <a:gd name="T1" fmla="*/ 426 h 426"/>
              <a:gd name="T2" fmla="*/ 582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en-US"/>
          </a:p>
        </p:txBody>
      </p:sp>
      <p:sp>
        <p:nvSpPr>
          <p:cNvPr id="82956" name="Text Box 27"/>
          <p:cNvSpPr txBox="1">
            <a:spLocks noChangeArrowheads="1"/>
          </p:cNvSpPr>
          <p:nvPr/>
        </p:nvSpPr>
        <p:spPr bwMode="auto">
          <a:xfrm>
            <a:off x="204788" y="4333875"/>
            <a:ext cx="1949450" cy="368300"/>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e NASA Mt View, CA</a:t>
            </a:r>
          </a:p>
          <a:p>
            <a:pPr>
              <a:spcBef>
                <a:spcPct val="0"/>
              </a:spcBef>
              <a:buClrTx/>
              <a:buSzTx/>
              <a:buFontTx/>
              <a:buNone/>
            </a:pPr>
            <a:r>
              <a:rPr lang="en-US" sz="1000">
                <a:solidFill>
                  <a:srgbClr val="000000"/>
                </a:solidFill>
                <a:latin typeface="Arial" charset="0"/>
              </a:rPr>
              <a:t>f  Internet Software C. Palo</a:t>
            </a:r>
            <a:r>
              <a:rPr lang="en-US" sz="900">
                <a:solidFill>
                  <a:srgbClr val="000000"/>
                </a:solidFill>
                <a:latin typeface="Arial" charset="0"/>
              </a:rPr>
              <a:t> Alto, CA (and 36 other locations)</a:t>
            </a:r>
          </a:p>
          <a:p>
            <a:pPr algn="ctr">
              <a:spcBef>
                <a:spcPct val="0"/>
              </a:spcBef>
              <a:buClrTx/>
              <a:buSzTx/>
              <a:buFontTx/>
              <a:buNone/>
            </a:pPr>
            <a:endParaRPr lang="en-US">
              <a:latin typeface="Times New Roman" pitchFamily="18" charset="0"/>
            </a:endParaRPr>
          </a:p>
        </p:txBody>
      </p:sp>
      <p:sp>
        <p:nvSpPr>
          <p:cNvPr id="82957" name="Freeform 28"/>
          <p:cNvSpPr>
            <a:spLocks/>
          </p:cNvSpPr>
          <p:nvPr/>
        </p:nvSpPr>
        <p:spPr bwMode="auto">
          <a:xfrm flipV="1">
            <a:off x="1423988" y="4868863"/>
            <a:ext cx="817562" cy="184150"/>
          </a:xfrm>
          <a:custGeom>
            <a:avLst/>
            <a:gdLst>
              <a:gd name="T0" fmla="*/ 0 w 582"/>
              <a:gd name="T1" fmla="*/ 426 h 426"/>
              <a:gd name="T2" fmla="*/ 582 w 582"/>
              <a:gd name="T3" fmla="*/ 0 h 426"/>
              <a:gd name="T4" fmla="*/ 0 60000 65536"/>
              <a:gd name="T5" fmla="*/ 0 60000 65536"/>
              <a:gd name="T6" fmla="*/ 0 w 582"/>
              <a:gd name="T7" fmla="*/ 0 h 426"/>
              <a:gd name="T8" fmla="*/ 582 w 582"/>
              <a:gd name="T9" fmla="*/ 426 h 426"/>
            </a:gdLst>
            <a:ahLst/>
            <a:cxnLst>
              <a:cxn ang="T4">
                <a:pos x="T0" y="T1"/>
              </a:cxn>
              <a:cxn ang="T5">
                <a:pos x="T2" y="T3"/>
              </a:cxn>
            </a:cxnLst>
            <a:rect l="T6" t="T7" r="T8" b="T9"/>
            <a:pathLst>
              <a:path w="582" h="426">
                <a:moveTo>
                  <a:pt x="0" y="426"/>
                </a:moveTo>
                <a:lnTo>
                  <a:pt x="582" y="0"/>
                </a:lnTo>
              </a:path>
            </a:pathLst>
          </a:custGeom>
          <a:noFill/>
          <a:ln w="19050">
            <a:solidFill>
              <a:srgbClr val="000000"/>
            </a:solidFill>
            <a:round/>
            <a:headEnd/>
            <a:tailEnd type="triangle" w="med" len="med"/>
          </a:ln>
        </p:spPr>
        <p:txBody>
          <a:bodyPr/>
          <a:lstStyle/>
          <a:p>
            <a:endParaRPr lang="en-US"/>
          </a:p>
        </p:txBody>
      </p:sp>
      <p:sp>
        <p:nvSpPr>
          <p:cNvPr id="82958" name="Text Box 29"/>
          <p:cNvSpPr txBox="1">
            <a:spLocks noChangeArrowheads="1"/>
          </p:cNvSpPr>
          <p:nvPr/>
        </p:nvSpPr>
        <p:spPr bwMode="auto">
          <a:xfrm>
            <a:off x="4297363" y="3973513"/>
            <a:ext cx="1997075" cy="223837"/>
          </a:xfrm>
          <a:prstGeom prst="rect">
            <a:avLst/>
          </a:prstGeom>
          <a:noFill/>
          <a:ln w="9525">
            <a:noFill/>
            <a:miter lim="800000"/>
            <a:headEnd/>
            <a:tailEnd/>
          </a:ln>
        </p:spPr>
        <p:txBody>
          <a:bodyPr lIns="71323" tIns="35662" rIns="71323" bIns="35662"/>
          <a:lstStyle/>
          <a:p>
            <a:pPr algn="r">
              <a:spcBef>
                <a:spcPct val="0"/>
              </a:spcBef>
              <a:buClrTx/>
              <a:buSzTx/>
              <a:buFontTx/>
              <a:buNone/>
            </a:pPr>
            <a:r>
              <a:rPr lang="en-US" sz="1000">
                <a:solidFill>
                  <a:srgbClr val="000000"/>
                </a:solidFill>
                <a:latin typeface="Arial" charset="0"/>
              </a:rPr>
              <a:t>i </a:t>
            </a:r>
            <a:r>
              <a:rPr lang="en-US" sz="1000">
                <a:latin typeface="Arial" charset="0"/>
              </a:rPr>
              <a:t>Autonomica,</a:t>
            </a:r>
            <a:r>
              <a:rPr lang="en-US" sz="1000">
                <a:solidFill>
                  <a:srgbClr val="000000"/>
                </a:solidFill>
                <a:latin typeface="Arial" charset="0"/>
              </a:rPr>
              <a:t> Stockholm (plus     28 other locations)</a:t>
            </a:r>
          </a:p>
        </p:txBody>
      </p:sp>
      <p:sp>
        <p:nvSpPr>
          <p:cNvPr id="82959" name="Freeform 30"/>
          <p:cNvSpPr>
            <a:spLocks/>
          </p:cNvSpPr>
          <p:nvPr/>
        </p:nvSpPr>
        <p:spPr bwMode="auto">
          <a:xfrm>
            <a:off x="3932238" y="4068763"/>
            <a:ext cx="446087" cy="654050"/>
          </a:xfrm>
          <a:custGeom>
            <a:avLst/>
            <a:gdLst>
              <a:gd name="T0" fmla="*/ 666 w 666"/>
              <a:gd name="T1" fmla="*/ 0 h 1005"/>
              <a:gd name="T2" fmla="*/ 0 w 666"/>
              <a:gd name="T3" fmla="*/ 1005 h 1005"/>
              <a:gd name="T4" fmla="*/ 0 60000 65536"/>
              <a:gd name="T5" fmla="*/ 0 60000 65536"/>
              <a:gd name="T6" fmla="*/ 0 w 666"/>
              <a:gd name="T7" fmla="*/ 0 h 1005"/>
              <a:gd name="T8" fmla="*/ 666 w 666"/>
              <a:gd name="T9" fmla="*/ 1005 h 1005"/>
            </a:gdLst>
            <a:ahLst/>
            <a:cxnLst>
              <a:cxn ang="T4">
                <a:pos x="T0" y="T1"/>
              </a:cxn>
              <a:cxn ang="T5">
                <a:pos x="T2" y="T3"/>
              </a:cxn>
            </a:cxnLst>
            <a:rect l="T6" t="T7" r="T8" b="T9"/>
            <a:pathLst>
              <a:path w="666" h="1005">
                <a:moveTo>
                  <a:pt x="666" y="0"/>
                </a:moveTo>
                <a:lnTo>
                  <a:pt x="0" y="1005"/>
                </a:lnTo>
              </a:path>
            </a:pathLst>
          </a:custGeom>
          <a:noFill/>
          <a:ln w="19050">
            <a:solidFill>
              <a:srgbClr val="000000"/>
            </a:solidFill>
            <a:round/>
            <a:headEnd/>
            <a:tailEnd type="triangle" w="med" len="med"/>
          </a:ln>
        </p:spPr>
        <p:txBody>
          <a:bodyPr/>
          <a:lstStyle/>
          <a:p>
            <a:endParaRPr lang="en-US"/>
          </a:p>
        </p:txBody>
      </p:sp>
      <p:sp>
        <p:nvSpPr>
          <p:cNvPr id="82960" name="Text Box 31"/>
          <p:cNvSpPr txBox="1">
            <a:spLocks noChangeArrowheads="1"/>
          </p:cNvSpPr>
          <p:nvPr/>
        </p:nvSpPr>
        <p:spPr bwMode="auto">
          <a:xfrm>
            <a:off x="4333875" y="3684588"/>
            <a:ext cx="2519363" cy="214312"/>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k RIPE London (also 16 other locations)</a:t>
            </a:r>
            <a:endParaRPr lang="en-US">
              <a:latin typeface="Times New Roman" pitchFamily="18" charset="0"/>
            </a:endParaRPr>
          </a:p>
        </p:txBody>
      </p:sp>
      <p:sp>
        <p:nvSpPr>
          <p:cNvPr id="82961" name="Freeform 32"/>
          <p:cNvSpPr>
            <a:spLocks/>
          </p:cNvSpPr>
          <p:nvPr/>
        </p:nvSpPr>
        <p:spPr bwMode="auto">
          <a:xfrm>
            <a:off x="3751263" y="3862388"/>
            <a:ext cx="615950" cy="946150"/>
          </a:xfrm>
          <a:custGeom>
            <a:avLst/>
            <a:gdLst>
              <a:gd name="T0" fmla="*/ 922 w 922"/>
              <a:gd name="T1" fmla="*/ 0 h 1448"/>
              <a:gd name="T2" fmla="*/ 0 w 922"/>
              <a:gd name="T3" fmla="*/ 1448 h 1448"/>
              <a:gd name="T4" fmla="*/ 0 60000 65536"/>
              <a:gd name="T5" fmla="*/ 0 60000 65536"/>
              <a:gd name="T6" fmla="*/ 0 w 922"/>
              <a:gd name="T7" fmla="*/ 0 h 1448"/>
              <a:gd name="T8" fmla="*/ 922 w 922"/>
              <a:gd name="T9" fmla="*/ 1448 h 1448"/>
            </a:gdLst>
            <a:ahLst/>
            <a:cxnLst>
              <a:cxn ang="T4">
                <a:pos x="T0" y="T1"/>
              </a:cxn>
              <a:cxn ang="T5">
                <a:pos x="T2" y="T3"/>
              </a:cxn>
            </a:cxnLst>
            <a:rect l="T6" t="T7" r="T8" b="T9"/>
            <a:pathLst>
              <a:path w="922" h="1448">
                <a:moveTo>
                  <a:pt x="922" y="0"/>
                </a:moveTo>
                <a:lnTo>
                  <a:pt x="0" y="1448"/>
                </a:lnTo>
              </a:path>
            </a:pathLst>
          </a:custGeom>
          <a:noFill/>
          <a:ln w="19050">
            <a:solidFill>
              <a:srgbClr val="000000"/>
            </a:solidFill>
            <a:round/>
            <a:headEnd/>
            <a:tailEnd type="triangle" w="med" len="med"/>
          </a:ln>
        </p:spPr>
        <p:txBody>
          <a:bodyPr/>
          <a:lstStyle/>
          <a:p>
            <a:endParaRPr lang="en-US"/>
          </a:p>
        </p:txBody>
      </p:sp>
      <p:sp>
        <p:nvSpPr>
          <p:cNvPr id="82962" name="Text Box 33"/>
          <p:cNvSpPr txBox="1">
            <a:spLocks noChangeArrowheads="1"/>
          </p:cNvSpPr>
          <p:nvPr/>
        </p:nvSpPr>
        <p:spPr bwMode="auto">
          <a:xfrm>
            <a:off x="5737225" y="4279900"/>
            <a:ext cx="1766888" cy="233363"/>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m WIDE Tokyo (also Seoul, Paris, SF)</a:t>
            </a:r>
            <a:endParaRPr lang="en-US">
              <a:latin typeface="Times New Roman" pitchFamily="18" charset="0"/>
            </a:endParaRPr>
          </a:p>
        </p:txBody>
      </p:sp>
      <p:sp>
        <p:nvSpPr>
          <p:cNvPr id="82963" name="Freeform 34"/>
          <p:cNvSpPr>
            <a:spLocks/>
          </p:cNvSpPr>
          <p:nvPr/>
        </p:nvSpPr>
        <p:spPr bwMode="auto">
          <a:xfrm>
            <a:off x="5575300" y="4598988"/>
            <a:ext cx="400050" cy="431800"/>
          </a:xfrm>
          <a:custGeom>
            <a:avLst/>
            <a:gdLst>
              <a:gd name="T0" fmla="*/ 252 w 252"/>
              <a:gd name="T1" fmla="*/ 0 h 462"/>
              <a:gd name="T2" fmla="*/ 0 w 252"/>
              <a:gd name="T3" fmla="*/ 462 h 462"/>
              <a:gd name="T4" fmla="*/ 0 60000 65536"/>
              <a:gd name="T5" fmla="*/ 0 60000 65536"/>
              <a:gd name="T6" fmla="*/ 0 w 252"/>
              <a:gd name="T7" fmla="*/ 0 h 462"/>
              <a:gd name="T8" fmla="*/ 252 w 252"/>
              <a:gd name="T9" fmla="*/ 462 h 462"/>
            </a:gdLst>
            <a:ahLst/>
            <a:cxnLst>
              <a:cxn ang="T4">
                <a:pos x="T0" y="T1"/>
              </a:cxn>
              <a:cxn ang="T5">
                <a:pos x="T2" y="T3"/>
              </a:cxn>
            </a:cxnLst>
            <a:rect l="T6" t="T7" r="T8" b="T9"/>
            <a:pathLst>
              <a:path w="252" h="462">
                <a:moveTo>
                  <a:pt x="252" y="0"/>
                </a:moveTo>
                <a:lnTo>
                  <a:pt x="0" y="462"/>
                </a:lnTo>
              </a:path>
            </a:pathLst>
          </a:custGeom>
          <a:noFill/>
          <a:ln w="19050">
            <a:solidFill>
              <a:srgbClr val="000000"/>
            </a:solidFill>
            <a:round/>
            <a:headEnd/>
            <a:tailEnd type="triangle" w="med" len="med"/>
          </a:ln>
        </p:spPr>
        <p:txBody>
          <a:bodyPr/>
          <a:lstStyle/>
          <a:p>
            <a:endParaRPr lang="en-US"/>
          </a:p>
        </p:txBody>
      </p:sp>
      <p:sp>
        <p:nvSpPr>
          <p:cNvPr id="82964" name="Text Box 35"/>
          <p:cNvSpPr txBox="1">
            <a:spLocks noChangeArrowheads="1"/>
          </p:cNvSpPr>
          <p:nvPr/>
        </p:nvSpPr>
        <p:spPr bwMode="auto">
          <a:xfrm>
            <a:off x="2162175" y="3367088"/>
            <a:ext cx="2598738" cy="796925"/>
          </a:xfrm>
          <a:prstGeom prst="rect">
            <a:avLst/>
          </a:prstGeom>
          <a:noFill/>
          <a:ln w="9525">
            <a:noFill/>
            <a:miter lim="800000"/>
            <a:headEnd/>
            <a:tailEnd/>
          </a:ln>
        </p:spPr>
        <p:txBody>
          <a:bodyPr lIns="71323" tIns="35662" rIns="71323" bIns="35662"/>
          <a:lstStyle/>
          <a:p>
            <a:pPr>
              <a:spcBef>
                <a:spcPct val="0"/>
              </a:spcBef>
              <a:buClrTx/>
              <a:buSzTx/>
              <a:buFontTx/>
              <a:buNone/>
            </a:pPr>
            <a:r>
              <a:rPr lang="en-US" sz="1000">
                <a:solidFill>
                  <a:srgbClr val="000000"/>
                </a:solidFill>
                <a:latin typeface="Arial" charset="0"/>
              </a:rPr>
              <a:t>a Verisign, Dulles, VA</a:t>
            </a:r>
          </a:p>
          <a:p>
            <a:pPr>
              <a:spcBef>
                <a:spcPct val="0"/>
              </a:spcBef>
              <a:buClrTx/>
              <a:buSzTx/>
              <a:buFontTx/>
              <a:buNone/>
            </a:pPr>
            <a:r>
              <a:rPr lang="en-US" sz="1000">
                <a:solidFill>
                  <a:srgbClr val="000000"/>
                </a:solidFill>
                <a:latin typeface="Arial" charset="0"/>
              </a:rPr>
              <a:t>c Cogent, Herndon, VA (also LA)</a:t>
            </a:r>
          </a:p>
          <a:p>
            <a:pPr>
              <a:spcBef>
                <a:spcPct val="0"/>
              </a:spcBef>
              <a:buClrTx/>
              <a:buSzTx/>
              <a:buFontTx/>
              <a:buNone/>
            </a:pPr>
            <a:r>
              <a:rPr lang="en-US" sz="1000">
                <a:solidFill>
                  <a:srgbClr val="000000"/>
                </a:solidFill>
                <a:latin typeface="Arial" charset="0"/>
              </a:rPr>
              <a:t>d U Maryland College Park, MD</a:t>
            </a:r>
          </a:p>
          <a:p>
            <a:pPr>
              <a:spcBef>
                <a:spcPct val="0"/>
              </a:spcBef>
              <a:buClrTx/>
              <a:buSzTx/>
              <a:buFontTx/>
              <a:buNone/>
            </a:pPr>
            <a:r>
              <a:rPr lang="en-US" sz="1000">
                <a:solidFill>
                  <a:srgbClr val="000000"/>
                </a:solidFill>
                <a:latin typeface="Arial" charset="0"/>
              </a:rPr>
              <a:t>g US DoD Vienna, VA</a:t>
            </a:r>
          </a:p>
          <a:p>
            <a:pPr>
              <a:spcBef>
                <a:spcPct val="0"/>
              </a:spcBef>
              <a:buClrTx/>
              <a:buSzTx/>
              <a:buFontTx/>
              <a:buNone/>
            </a:pPr>
            <a:r>
              <a:rPr lang="en-US" sz="1000">
                <a:solidFill>
                  <a:srgbClr val="000000"/>
                </a:solidFill>
                <a:latin typeface="Arial" charset="0"/>
              </a:rPr>
              <a:t>h ARL Aberdeen, MD</a:t>
            </a:r>
          </a:p>
          <a:p>
            <a:pPr>
              <a:spcBef>
                <a:spcPct val="0"/>
              </a:spcBef>
              <a:buClrTx/>
              <a:buSzTx/>
              <a:buFontTx/>
              <a:buNone/>
            </a:pPr>
            <a:r>
              <a:rPr lang="en-US" sz="900">
                <a:solidFill>
                  <a:srgbClr val="000000"/>
                </a:solidFill>
                <a:latin typeface="Arial" charset="0"/>
              </a:rPr>
              <a:t>j  Verisign, ( 21 locations)</a:t>
            </a:r>
          </a:p>
          <a:p>
            <a:pPr algn="ctr">
              <a:spcBef>
                <a:spcPct val="0"/>
              </a:spcBef>
              <a:buClrTx/>
              <a:buSzTx/>
              <a:buFontTx/>
              <a:buNone/>
            </a:pP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3971" name="Slide Number Placeholder 5"/>
          <p:cNvSpPr>
            <a:spLocks noGrp="1"/>
          </p:cNvSpPr>
          <p:nvPr>
            <p:ph type="sldNum" sz="quarter" idx="12"/>
          </p:nvPr>
        </p:nvSpPr>
        <p:spPr>
          <a:noFill/>
        </p:spPr>
        <p:txBody>
          <a:bodyPr/>
          <a:lstStyle/>
          <a:p>
            <a:fld id="{16B035AE-582B-4D28-84F8-69E5891C7538}" type="slidenum">
              <a:rPr lang="en-US"/>
              <a:pPr/>
              <a:t>69</a:t>
            </a:fld>
            <a:endParaRPr lang="en-US"/>
          </a:p>
        </p:txBody>
      </p:sp>
      <p:sp>
        <p:nvSpPr>
          <p:cNvPr id="83972" name="Rectangle 2"/>
          <p:cNvSpPr>
            <a:spLocks noGrp="1" noChangeArrowheads="1"/>
          </p:cNvSpPr>
          <p:nvPr>
            <p:ph type="title"/>
          </p:nvPr>
        </p:nvSpPr>
        <p:spPr/>
        <p:txBody>
          <a:bodyPr/>
          <a:lstStyle/>
          <a:p>
            <a:r>
              <a:rPr lang="en-US" smtClean="0"/>
              <a:t>TLD and Authoritative Servers</a:t>
            </a:r>
          </a:p>
        </p:txBody>
      </p:sp>
      <p:sp>
        <p:nvSpPr>
          <p:cNvPr id="83973" name="Rectangle 3"/>
          <p:cNvSpPr>
            <a:spLocks noGrp="1" noChangeArrowheads="1"/>
          </p:cNvSpPr>
          <p:nvPr>
            <p:ph type="body" idx="1"/>
          </p:nvPr>
        </p:nvSpPr>
        <p:spPr>
          <a:xfrm>
            <a:off x="533400" y="1600200"/>
            <a:ext cx="8159750" cy="4648200"/>
          </a:xfrm>
        </p:spPr>
        <p:txBody>
          <a:bodyPr/>
          <a:lstStyle/>
          <a:p>
            <a:pPr>
              <a:lnSpc>
                <a:spcPct val="90000"/>
              </a:lnSpc>
            </a:pPr>
            <a:r>
              <a:rPr lang="en-US" smtClean="0">
                <a:solidFill>
                  <a:srgbClr val="FF0000"/>
                </a:solidFill>
              </a:rPr>
              <a:t>Top-level domain (TLD) servers:</a:t>
            </a:r>
          </a:p>
          <a:p>
            <a:pPr lvl="1">
              <a:lnSpc>
                <a:spcPct val="90000"/>
              </a:lnSpc>
            </a:pPr>
            <a:r>
              <a:rPr lang="en-US" smtClean="0"/>
              <a:t> responsible for com, org, net, edu, etc, and all top-level country domains uk, fr, ca, jp.</a:t>
            </a:r>
          </a:p>
          <a:p>
            <a:pPr lvl="1">
              <a:lnSpc>
                <a:spcPct val="90000"/>
              </a:lnSpc>
            </a:pPr>
            <a:r>
              <a:rPr lang="en-US" smtClean="0"/>
              <a:t>Network Solutions maintains servers for com TLD</a:t>
            </a:r>
          </a:p>
          <a:p>
            <a:pPr lvl="1">
              <a:lnSpc>
                <a:spcPct val="90000"/>
              </a:lnSpc>
            </a:pPr>
            <a:r>
              <a:rPr lang="en-US" smtClean="0"/>
              <a:t>Educause for edu TLD</a:t>
            </a:r>
          </a:p>
          <a:p>
            <a:pPr>
              <a:lnSpc>
                <a:spcPct val="90000"/>
              </a:lnSpc>
            </a:pPr>
            <a:r>
              <a:rPr lang="en-US" smtClean="0">
                <a:solidFill>
                  <a:srgbClr val="FF0000"/>
                </a:solidFill>
              </a:rPr>
              <a:t>Authoritative DNS servers:</a:t>
            </a:r>
            <a:r>
              <a:rPr lang="en-US" smtClean="0"/>
              <a:t> </a:t>
            </a:r>
          </a:p>
          <a:p>
            <a:pPr lvl="1">
              <a:lnSpc>
                <a:spcPct val="90000"/>
              </a:lnSpc>
            </a:pPr>
            <a:r>
              <a:rPr lang="en-US" smtClean="0"/>
              <a:t>organization’s DNS servers, providing authoritative hostname to IP mappings for organization’s servers (e.g., Web, mail).</a:t>
            </a:r>
          </a:p>
          <a:p>
            <a:pPr lvl="1">
              <a:lnSpc>
                <a:spcPct val="90000"/>
              </a:lnSpc>
            </a:pPr>
            <a:r>
              <a:rPr lang="en-US" smtClean="0"/>
              <a:t>can be maintained by organization or service provider</a:t>
            </a:r>
          </a:p>
          <a:p>
            <a:pPr lvl="1">
              <a:lnSpc>
                <a:spcPct val="90000"/>
              </a:lnSpc>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7</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dirty="0" smtClean="0">
                <a:solidFill>
                  <a:srgbClr val="FF0000"/>
                </a:solidFill>
              </a:rPr>
              <a:t>2.1 Principles of network applications</a:t>
            </a:r>
          </a:p>
          <a:p>
            <a:r>
              <a:rPr lang="en-US" sz="2400" dirty="0" smtClean="0"/>
              <a:t>2.2 Web and HTTP</a:t>
            </a:r>
          </a:p>
          <a:p>
            <a:r>
              <a:rPr lang="en-US" sz="2400" dirty="0" smtClean="0"/>
              <a:t>2.3 FTP </a:t>
            </a:r>
            <a:endParaRPr lang="en-US" sz="2400" dirty="0" smtClean="0">
              <a:solidFill>
                <a:srgbClr val="FF0000"/>
              </a:solidFill>
            </a:endParaRPr>
          </a:p>
          <a:p>
            <a:r>
              <a:rPr lang="en-US" sz="2400" dirty="0" smtClean="0"/>
              <a:t>2.4 Electronic Mail</a:t>
            </a:r>
          </a:p>
          <a:p>
            <a:pPr lvl="1"/>
            <a:r>
              <a:rPr lang="en-US" sz="2000" dirty="0" smtClean="0"/>
              <a:t>SMTP, POP3, IMAP</a:t>
            </a:r>
          </a:p>
          <a:p>
            <a:r>
              <a:rPr lang="en-US" sz="2400" dirty="0" smtClean="0"/>
              <a:t>2.5 DNS</a:t>
            </a:r>
          </a:p>
          <a:p>
            <a:endParaRPr lang="en-US" sz="2400" dirty="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4995" name="Slide Number Placeholder 5"/>
          <p:cNvSpPr>
            <a:spLocks noGrp="1"/>
          </p:cNvSpPr>
          <p:nvPr>
            <p:ph type="sldNum" sz="quarter" idx="12"/>
          </p:nvPr>
        </p:nvSpPr>
        <p:spPr>
          <a:noFill/>
        </p:spPr>
        <p:txBody>
          <a:bodyPr/>
          <a:lstStyle/>
          <a:p>
            <a:fld id="{38C65BED-6E70-4F32-ADBF-CA9B8C6E3B4F}" type="slidenum">
              <a:rPr lang="en-US"/>
              <a:pPr/>
              <a:t>70</a:t>
            </a:fld>
            <a:endParaRPr lang="en-US"/>
          </a:p>
        </p:txBody>
      </p:sp>
      <p:sp>
        <p:nvSpPr>
          <p:cNvPr id="84996" name="Rectangle 2"/>
          <p:cNvSpPr>
            <a:spLocks noGrp="1" noChangeArrowheads="1"/>
          </p:cNvSpPr>
          <p:nvPr>
            <p:ph type="title"/>
          </p:nvPr>
        </p:nvSpPr>
        <p:spPr/>
        <p:txBody>
          <a:bodyPr/>
          <a:lstStyle/>
          <a:p>
            <a:r>
              <a:rPr lang="en-US" smtClean="0"/>
              <a:t>Local Name Server</a:t>
            </a:r>
          </a:p>
        </p:txBody>
      </p:sp>
      <p:sp>
        <p:nvSpPr>
          <p:cNvPr id="84997" name="Rectangle 3"/>
          <p:cNvSpPr>
            <a:spLocks noGrp="1" noChangeArrowheads="1"/>
          </p:cNvSpPr>
          <p:nvPr>
            <p:ph type="body" idx="1"/>
          </p:nvPr>
        </p:nvSpPr>
        <p:spPr/>
        <p:txBody>
          <a:bodyPr/>
          <a:lstStyle/>
          <a:p>
            <a:r>
              <a:rPr lang="en-US" smtClean="0"/>
              <a:t>does not strictly belong to hierarchy</a:t>
            </a:r>
          </a:p>
          <a:p>
            <a:r>
              <a:rPr lang="en-US" smtClean="0"/>
              <a:t>each ISP (residential ISP, company, university) has one.</a:t>
            </a:r>
          </a:p>
          <a:p>
            <a:pPr lvl="1"/>
            <a:r>
              <a:rPr lang="en-US" smtClean="0"/>
              <a:t>also called “default name server”</a:t>
            </a:r>
          </a:p>
          <a:p>
            <a:r>
              <a:rPr lang="en-US" smtClean="0"/>
              <a:t>when host makes DNS query, query is sent to its local DNS server</a:t>
            </a:r>
          </a:p>
          <a:p>
            <a:pPr lvl="1"/>
            <a:r>
              <a:rPr lang="en-US" smtClean="0"/>
              <a:t>acts as proxy, forwards query into hierarchy</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7413" name="Slide Number Placeholder 6"/>
          <p:cNvSpPr>
            <a:spLocks noGrp="1"/>
          </p:cNvSpPr>
          <p:nvPr>
            <p:ph type="sldNum" sz="quarter" idx="12"/>
          </p:nvPr>
        </p:nvSpPr>
        <p:spPr>
          <a:noFill/>
        </p:spPr>
        <p:txBody>
          <a:bodyPr/>
          <a:lstStyle/>
          <a:p>
            <a:fld id="{14B2446C-3C94-472E-A302-A2880BE096D6}" type="slidenum">
              <a:rPr lang="en-US"/>
              <a:pPr/>
              <a:t>71</a:t>
            </a:fld>
            <a:endParaRPr lang="en-US"/>
          </a:p>
        </p:txBody>
      </p:sp>
      <p:graphicFrame>
        <p:nvGraphicFramePr>
          <p:cNvPr id="17410" name="Object 4"/>
          <p:cNvGraphicFramePr>
            <a:graphicFrameLocks noChangeAspect="1"/>
          </p:cNvGraphicFramePr>
          <p:nvPr/>
        </p:nvGraphicFramePr>
        <p:xfrm>
          <a:off x="4989513" y="4303713"/>
          <a:ext cx="833437" cy="638175"/>
        </p:xfrm>
        <a:graphic>
          <a:graphicData uri="http://schemas.openxmlformats.org/presentationml/2006/ole">
            <p:oleObj spid="_x0000_s17410" name="Clip" r:id="rId3" imgW="1305000" imgH="1085760" progId="">
              <p:embed/>
            </p:oleObj>
          </a:graphicData>
        </a:graphic>
      </p:graphicFrame>
      <p:sp>
        <p:nvSpPr>
          <p:cNvPr id="17414" name="Text Box 5"/>
          <p:cNvSpPr txBox="1">
            <a:spLocks noChangeArrowheads="1"/>
          </p:cNvSpPr>
          <p:nvPr/>
        </p:nvSpPr>
        <p:spPr bwMode="auto">
          <a:xfrm>
            <a:off x="4157663" y="4881563"/>
            <a:ext cx="1844675" cy="611187"/>
          </a:xfrm>
          <a:prstGeom prst="rect">
            <a:avLst/>
          </a:prstGeom>
          <a:noFill/>
          <a:ln w="9525">
            <a:noFill/>
            <a:miter lim="800000"/>
            <a:headEnd/>
            <a:tailEnd/>
          </a:ln>
        </p:spPr>
        <p:txBody>
          <a:bodyPr wrap="none">
            <a:spAutoFit/>
          </a:bodyPr>
          <a:lstStyle/>
          <a:p>
            <a:pPr algn="ctr">
              <a:spcBef>
                <a:spcPct val="0"/>
              </a:spcBef>
              <a:buClrTx/>
              <a:buSzTx/>
              <a:buFontTx/>
              <a:buNone/>
            </a:pPr>
            <a:r>
              <a:rPr lang="en-US" sz="1800"/>
              <a:t>requesting host</a:t>
            </a:r>
            <a:endParaRPr lang="en-US">
              <a:latin typeface="Times New Roman" pitchFamily="18" charset="0"/>
            </a:endParaRPr>
          </a:p>
          <a:p>
            <a:pPr algn="ctr">
              <a:spcBef>
                <a:spcPct val="0"/>
              </a:spcBef>
              <a:buClrTx/>
              <a:buSzTx/>
              <a:buFontTx/>
              <a:buNone/>
            </a:pPr>
            <a:r>
              <a:rPr lang="en-US" sz="1600" b="1">
                <a:latin typeface="Arial" charset="0"/>
              </a:rPr>
              <a:t>cis.poly.edu</a:t>
            </a:r>
            <a:endParaRPr lang="en-US" sz="1600">
              <a:latin typeface="Arial" charset="0"/>
            </a:endParaRPr>
          </a:p>
        </p:txBody>
      </p:sp>
      <p:sp>
        <p:nvSpPr>
          <p:cNvPr id="17415" name="Text Box 6"/>
          <p:cNvSpPr txBox="1">
            <a:spLocks noChangeArrowheads="1"/>
          </p:cNvSpPr>
          <p:nvPr/>
        </p:nvSpPr>
        <p:spPr bwMode="auto">
          <a:xfrm>
            <a:off x="6618288" y="5656263"/>
            <a:ext cx="199072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b="1">
                <a:latin typeface="Arial" charset="0"/>
              </a:rPr>
              <a:t>gaia.cs.umass.edu</a:t>
            </a:r>
            <a:endParaRPr lang="en-US" sz="1600">
              <a:latin typeface="Arial" charset="0"/>
            </a:endParaRPr>
          </a:p>
        </p:txBody>
      </p:sp>
      <p:graphicFrame>
        <p:nvGraphicFramePr>
          <p:cNvPr id="17411" name="Object 7"/>
          <p:cNvGraphicFramePr>
            <a:graphicFrameLocks noChangeAspect="1"/>
          </p:cNvGraphicFramePr>
          <p:nvPr/>
        </p:nvGraphicFramePr>
        <p:xfrm>
          <a:off x="7113588" y="5103813"/>
          <a:ext cx="833437" cy="638175"/>
        </p:xfrm>
        <a:graphic>
          <a:graphicData uri="http://schemas.openxmlformats.org/presentationml/2006/ole">
            <p:oleObj spid="_x0000_s17411" name="Clip" r:id="rId4" imgW="1305000" imgH="1085760" progId="">
              <p:embed/>
            </p:oleObj>
          </a:graphicData>
        </a:graphic>
      </p:graphicFrame>
      <p:grpSp>
        <p:nvGrpSpPr>
          <p:cNvPr id="17416" name="Group 8"/>
          <p:cNvGrpSpPr>
            <a:grpSpLocks/>
          </p:cNvGrpSpPr>
          <p:nvPr/>
        </p:nvGrpSpPr>
        <p:grpSpPr bwMode="auto">
          <a:xfrm>
            <a:off x="5237163" y="2228850"/>
            <a:ext cx="369887" cy="657225"/>
            <a:chOff x="4180" y="783"/>
            <a:chExt cx="150" cy="307"/>
          </a:xfrm>
        </p:grpSpPr>
        <p:sp>
          <p:nvSpPr>
            <p:cNvPr id="17469" name="AutoShape 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7470" name="Rectangle 1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7471" name="Rectangle 1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7472" name="AutoShape 1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7473" name="Line 1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7474" name="Line 1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7475" name="Rectangle 1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7476" name="Rectangle 1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7417" name="Text Box 17"/>
          <p:cNvSpPr txBox="1">
            <a:spLocks noChangeArrowheads="1"/>
          </p:cNvSpPr>
          <p:nvPr/>
        </p:nvSpPr>
        <p:spPr bwMode="auto">
          <a:xfrm>
            <a:off x="5791200" y="481013"/>
            <a:ext cx="2011363" cy="366712"/>
          </a:xfrm>
          <a:prstGeom prst="rect">
            <a:avLst/>
          </a:prstGeom>
          <a:noFill/>
          <a:ln w="9525">
            <a:noFill/>
            <a:miter lim="800000"/>
            <a:headEnd/>
            <a:tailEnd/>
          </a:ln>
        </p:spPr>
        <p:txBody>
          <a:bodyPr>
            <a:spAutoFit/>
          </a:bodyPr>
          <a:lstStyle/>
          <a:p>
            <a:pPr algn="ctr">
              <a:spcBef>
                <a:spcPct val="0"/>
              </a:spcBef>
              <a:buClrTx/>
              <a:buSzTx/>
              <a:buFontTx/>
              <a:buNone/>
            </a:pPr>
            <a:r>
              <a:rPr lang="en-US" sz="1800"/>
              <a:t>root DNS server</a:t>
            </a:r>
            <a:endParaRPr lang="en-US" sz="1600">
              <a:latin typeface="Times New Roman" pitchFamily="18" charset="0"/>
            </a:endParaRPr>
          </a:p>
        </p:txBody>
      </p:sp>
      <p:sp>
        <p:nvSpPr>
          <p:cNvPr id="202770" name="Line 18"/>
          <p:cNvSpPr>
            <a:spLocks noChangeShapeType="1"/>
          </p:cNvSpPr>
          <p:nvPr/>
        </p:nvSpPr>
        <p:spPr bwMode="auto">
          <a:xfrm flipH="1" flipV="1">
            <a:off x="5286375" y="2916238"/>
            <a:ext cx="0" cy="1314450"/>
          </a:xfrm>
          <a:prstGeom prst="line">
            <a:avLst/>
          </a:prstGeom>
          <a:noFill/>
          <a:ln w="28575">
            <a:solidFill>
              <a:srgbClr val="FF0000"/>
            </a:solidFill>
            <a:round/>
            <a:headEnd/>
            <a:tailEnd type="triangle" w="med" len="med"/>
          </a:ln>
        </p:spPr>
        <p:txBody>
          <a:bodyPr wrap="none" anchor="ctr"/>
          <a:lstStyle/>
          <a:p>
            <a:endParaRPr lang="en-US"/>
          </a:p>
        </p:txBody>
      </p:sp>
      <p:sp>
        <p:nvSpPr>
          <p:cNvPr id="202771" name="Line 19"/>
          <p:cNvSpPr>
            <a:spLocks noChangeShapeType="1"/>
          </p:cNvSpPr>
          <p:nvPr/>
        </p:nvSpPr>
        <p:spPr bwMode="auto">
          <a:xfrm flipV="1">
            <a:off x="5400675" y="1220788"/>
            <a:ext cx="914400" cy="971550"/>
          </a:xfrm>
          <a:prstGeom prst="line">
            <a:avLst/>
          </a:prstGeom>
          <a:noFill/>
          <a:ln w="28575">
            <a:solidFill>
              <a:srgbClr val="FF0000"/>
            </a:solidFill>
            <a:round/>
            <a:headEnd/>
            <a:tailEnd type="triangle" w="med" len="med"/>
          </a:ln>
        </p:spPr>
        <p:txBody>
          <a:bodyPr wrap="none" anchor="ctr"/>
          <a:lstStyle/>
          <a:p>
            <a:endParaRPr lang="en-US"/>
          </a:p>
        </p:txBody>
      </p:sp>
      <p:sp>
        <p:nvSpPr>
          <p:cNvPr id="202772" name="Line 20"/>
          <p:cNvSpPr>
            <a:spLocks noChangeShapeType="1"/>
          </p:cNvSpPr>
          <p:nvPr/>
        </p:nvSpPr>
        <p:spPr bwMode="auto">
          <a:xfrm flipV="1">
            <a:off x="5686425" y="2382838"/>
            <a:ext cx="1485900" cy="9525"/>
          </a:xfrm>
          <a:prstGeom prst="line">
            <a:avLst/>
          </a:prstGeom>
          <a:noFill/>
          <a:ln w="28575">
            <a:solidFill>
              <a:srgbClr val="FF0000"/>
            </a:solidFill>
            <a:round/>
            <a:headEnd/>
            <a:tailEnd type="triangle" w="med" len="med"/>
          </a:ln>
        </p:spPr>
        <p:txBody>
          <a:bodyPr wrap="none" anchor="ctr"/>
          <a:lstStyle/>
          <a:p>
            <a:endParaRPr lang="en-US"/>
          </a:p>
        </p:txBody>
      </p:sp>
      <p:sp>
        <p:nvSpPr>
          <p:cNvPr id="202773" name="Line 21"/>
          <p:cNvSpPr>
            <a:spLocks noChangeShapeType="1"/>
          </p:cNvSpPr>
          <p:nvPr/>
        </p:nvSpPr>
        <p:spPr bwMode="auto">
          <a:xfrm flipH="1" flipV="1">
            <a:off x="5686425" y="2554288"/>
            <a:ext cx="1419225" cy="0"/>
          </a:xfrm>
          <a:prstGeom prst="line">
            <a:avLst/>
          </a:prstGeom>
          <a:noFill/>
          <a:ln w="28575">
            <a:solidFill>
              <a:srgbClr val="FF0000"/>
            </a:solidFill>
            <a:round/>
            <a:headEnd/>
            <a:tailEnd type="triangle" w="med" len="med"/>
          </a:ln>
        </p:spPr>
        <p:txBody>
          <a:bodyPr wrap="none" anchor="ctr"/>
          <a:lstStyle/>
          <a:p>
            <a:endParaRPr lang="en-US"/>
          </a:p>
        </p:txBody>
      </p:sp>
      <p:sp>
        <p:nvSpPr>
          <p:cNvPr id="202774" name="Line 22"/>
          <p:cNvSpPr>
            <a:spLocks noChangeShapeType="1"/>
          </p:cNvSpPr>
          <p:nvPr/>
        </p:nvSpPr>
        <p:spPr bwMode="auto">
          <a:xfrm flipH="1">
            <a:off x="5610225" y="1449388"/>
            <a:ext cx="733425" cy="762000"/>
          </a:xfrm>
          <a:prstGeom prst="line">
            <a:avLst/>
          </a:prstGeom>
          <a:noFill/>
          <a:ln w="28575">
            <a:solidFill>
              <a:srgbClr val="FF0000"/>
            </a:solidFill>
            <a:round/>
            <a:headEnd/>
            <a:tailEnd type="triangle" w="med" len="med"/>
          </a:ln>
        </p:spPr>
        <p:txBody>
          <a:bodyPr wrap="none" anchor="ctr"/>
          <a:lstStyle/>
          <a:p>
            <a:endParaRPr lang="en-US"/>
          </a:p>
        </p:txBody>
      </p:sp>
      <p:sp>
        <p:nvSpPr>
          <p:cNvPr id="202775" name="Line 23"/>
          <p:cNvSpPr>
            <a:spLocks noChangeShapeType="1"/>
          </p:cNvSpPr>
          <p:nvPr/>
        </p:nvSpPr>
        <p:spPr bwMode="auto">
          <a:xfrm>
            <a:off x="5476875" y="2944813"/>
            <a:ext cx="9525" cy="1323975"/>
          </a:xfrm>
          <a:prstGeom prst="line">
            <a:avLst/>
          </a:prstGeom>
          <a:noFill/>
          <a:ln w="28575">
            <a:solidFill>
              <a:srgbClr val="FF0000"/>
            </a:solidFill>
            <a:round/>
            <a:headEnd/>
            <a:tailEnd type="triangle" w="med" len="med"/>
          </a:ln>
        </p:spPr>
        <p:txBody>
          <a:bodyPr wrap="none" anchor="ctr"/>
          <a:lstStyle/>
          <a:p>
            <a:endParaRPr lang="en-US"/>
          </a:p>
        </p:txBody>
      </p:sp>
      <p:grpSp>
        <p:nvGrpSpPr>
          <p:cNvPr id="17424" name="Group 24"/>
          <p:cNvGrpSpPr>
            <a:grpSpLocks/>
          </p:cNvGrpSpPr>
          <p:nvPr/>
        </p:nvGrpSpPr>
        <p:grpSpPr bwMode="auto">
          <a:xfrm>
            <a:off x="4130675" y="3062288"/>
            <a:ext cx="1998663" cy="611187"/>
            <a:chOff x="2800" y="2132"/>
            <a:chExt cx="1259" cy="385"/>
          </a:xfrm>
        </p:grpSpPr>
        <p:sp>
          <p:nvSpPr>
            <p:cNvPr id="17467" name="Rectangle 25"/>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en-US"/>
            </a:p>
          </p:txBody>
        </p:sp>
        <p:sp>
          <p:nvSpPr>
            <p:cNvPr id="17468" name="Text Box 26"/>
            <p:cNvSpPr txBox="1">
              <a:spLocks noChangeArrowheads="1"/>
            </p:cNvSpPr>
            <p:nvPr/>
          </p:nvSpPr>
          <p:spPr bwMode="auto">
            <a:xfrm>
              <a:off x="2800" y="2132"/>
              <a:ext cx="1259" cy="385"/>
            </a:xfrm>
            <a:prstGeom prst="rect">
              <a:avLst/>
            </a:prstGeom>
            <a:noFill/>
            <a:ln w="9525">
              <a:noFill/>
              <a:miter lim="800000"/>
              <a:headEnd/>
              <a:tailEnd/>
            </a:ln>
          </p:spPr>
          <p:txBody>
            <a:bodyPr wrap="none">
              <a:spAutoFit/>
            </a:bodyPr>
            <a:lstStyle/>
            <a:p>
              <a:pPr algn="ctr">
                <a:spcBef>
                  <a:spcPct val="0"/>
                </a:spcBef>
                <a:buClrTx/>
                <a:buSzTx/>
                <a:buFontTx/>
                <a:buNone/>
              </a:pPr>
              <a:r>
                <a:rPr lang="en-US" sz="1800"/>
                <a:t>local DNS server</a:t>
              </a:r>
              <a:endParaRPr lang="en-US">
                <a:latin typeface="Times New Roman" pitchFamily="18" charset="0"/>
              </a:endParaRPr>
            </a:p>
            <a:p>
              <a:pPr algn="ctr">
                <a:spcBef>
                  <a:spcPct val="0"/>
                </a:spcBef>
                <a:buClrTx/>
                <a:buSzTx/>
                <a:buFontTx/>
                <a:buNone/>
              </a:pPr>
              <a:r>
                <a:rPr lang="en-US" sz="1600" b="1">
                  <a:latin typeface="Arial" charset="0"/>
                </a:rPr>
                <a:t>dns.poly.edu</a:t>
              </a:r>
              <a:endParaRPr lang="en-US" sz="1600">
                <a:latin typeface="Arial" charset="0"/>
              </a:endParaRPr>
            </a:p>
          </p:txBody>
        </p:sp>
      </p:grpSp>
      <p:sp>
        <p:nvSpPr>
          <p:cNvPr id="202779" name="Text Box 27"/>
          <p:cNvSpPr txBox="1">
            <a:spLocks noChangeArrowheads="1"/>
          </p:cNvSpPr>
          <p:nvPr/>
        </p:nvSpPr>
        <p:spPr bwMode="auto">
          <a:xfrm>
            <a:off x="4997450" y="37719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1</a:t>
            </a:r>
            <a:endParaRPr lang="en-US">
              <a:latin typeface="Times New Roman" pitchFamily="18" charset="0"/>
            </a:endParaRPr>
          </a:p>
        </p:txBody>
      </p:sp>
      <p:sp>
        <p:nvSpPr>
          <p:cNvPr id="202780" name="Text Box 28"/>
          <p:cNvSpPr txBox="1">
            <a:spLocks noChangeArrowheads="1"/>
          </p:cNvSpPr>
          <p:nvPr/>
        </p:nvSpPr>
        <p:spPr bwMode="auto">
          <a:xfrm>
            <a:off x="5540375" y="14382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2</a:t>
            </a:r>
            <a:endParaRPr lang="en-US">
              <a:latin typeface="Times New Roman" pitchFamily="18" charset="0"/>
            </a:endParaRPr>
          </a:p>
        </p:txBody>
      </p:sp>
      <p:sp>
        <p:nvSpPr>
          <p:cNvPr id="202781" name="Text Box 29"/>
          <p:cNvSpPr txBox="1">
            <a:spLocks noChangeArrowheads="1"/>
          </p:cNvSpPr>
          <p:nvPr/>
        </p:nvSpPr>
        <p:spPr bwMode="auto">
          <a:xfrm>
            <a:off x="5978525" y="167640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3</a:t>
            </a:r>
            <a:endParaRPr lang="en-US">
              <a:latin typeface="Times New Roman" pitchFamily="18" charset="0"/>
            </a:endParaRPr>
          </a:p>
        </p:txBody>
      </p:sp>
      <p:sp>
        <p:nvSpPr>
          <p:cNvPr id="202782" name="Text Box 30"/>
          <p:cNvSpPr txBox="1">
            <a:spLocks noChangeArrowheads="1"/>
          </p:cNvSpPr>
          <p:nvPr/>
        </p:nvSpPr>
        <p:spPr bwMode="auto">
          <a:xfrm>
            <a:off x="6292850" y="2085975"/>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4</a:t>
            </a:r>
            <a:endParaRPr lang="en-US">
              <a:latin typeface="Times New Roman" pitchFamily="18" charset="0"/>
            </a:endParaRPr>
          </a:p>
        </p:txBody>
      </p:sp>
      <p:sp>
        <p:nvSpPr>
          <p:cNvPr id="202783" name="Text Box 31"/>
          <p:cNvSpPr txBox="1">
            <a:spLocks noChangeArrowheads="1"/>
          </p:cNvSpPr>
          <p:nvPr/>
        </p:nvSpPr>
        <p:spPr bwMode="auto">
          <a:xfrm>
            <a:off x="6323013" y="2573338"/>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5</a:t>
            </a:r>
            <a:endParaRPr lang="en-US">
              <a:latin typeface="Times New Roman" pitchFamily="18" charset="0"/>
            </a:endParaRPr>
          </a:p>
        </p:txBody>
      </p:sp>
      <p:sp>
        <p:nvSpPr>
          <p:cNvPr id="202784" name="Text Box 32"/>
          <p:cNvSpPr txBox="1">
            <a:spLocks noChangeArrowheads="1"/>
          </p:cNvSpPr>
          <p:nvPr/>
        </p:nvSpPr>
        <p:spPr bwMode="auto">
          <a:xfrm>
            <a:off x="6919913" y="36131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6</a:t>
            </a:r>
            <a:endParaRPr lang="en-US">
              <a:latin typeface="Times New Roman" pitchFamily="18" charset="0"/>
            </a:endParaRPr>
          </a:p>
        </p:txBody>
      </p:sp>
      <p:grpSp>
        <p:nvGrpSpPr>
          <p:cNvPr id="17431" name="Group 33"/>
          <p:cNvGrpSpPr>
            <a:grpSpLocks/>
          </p:cNvGrpSpPr>
          <p:nvPr/>
        </p:nvGrpSpPr>
        <p:grpSpPr bwMode="auto">
          <a:xfrm>
            <a:off x="6351588" y="809625"/>
            <a:ext cx="369887" cy="657225"/>
            <a:chOff x="4180" y="783"/>
            <a:chExt cx="150" cy="307"/>
          </a:xfrm>
        </p:grpSpPr>
        <p:sp>
          <p:nvSpPr>
            <p:cNvPr id="17459" name="AutoShape 3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7460" name="Rectangle 3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7461"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7462"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7463" name="Line 3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7464" name="Line 3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7465"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7466" name="Rectangle 4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7432" name="Group 42"/>
          <p:cNvGrpSpPr>
            <a:grpSpLocks/>
          </p:cNvGrpSpPr>
          <p:nvPr/>
        </p:nvGrpSpPr>
        <p:grpSpPr bwMode="auto">
          <a:xfrm>
            <a:off x="7180263" y="2238375"/>
            <a:ext cx="369887" cy="657225"/>
            <a:chOff x="4180" y="783"/>
            <a:chExt cx="150" cy="307"/>
          </a:xfrm>
        </p:grpSpPr>
        <p:sp>
          <p:nvSpPr>
            <p:cNvPr id="17451" name="AutoShape 4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7452" name="Rectangle 4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7453" name="Rectangle 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7454" name="AutoShape 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7455" name="Line 4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7456" name="Line 4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7457" name="Rectangle 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7458" name="Rectangle 5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7433" name="Group 51"/>
          <p:cNvGrpSpPr>
            <a:grpSpLocks/>
          </p:cNvGrpSpPr>
          <p:nvPr/>
        </p:nvGrpSpPr>
        <p:grpSpPr bwMode="auto">
          <a:xfrm>
            <a:off x="7161213" y="3857625"/>
            <a:ext cx="369887" cy="657225"/>
            <a:chOff x="4180" y="783"/>
            <a:chExt cx="150" cy="307"/>
          </a:xfrm>
        </p:grpSpPr>
        <p:sp>
          <p:nvSpPr>
            <p:cNvPr id="17443" name="AutoShape 5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7444" name="Rectangle 5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7445" name="Rectangle 5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7446"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7447" name="Line 5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7448" name="Line 5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7449" name="Rectangle 5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7450" name="Rectangle 5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7434" name="Text Box 60"/>
          <p:cNvSpPr txBox="1">
            <a:spLocks noChangeArrowheads="1"/>
          </p:cNvSpPr>
          <p:nvPr/>
        </p:nvSpPr>
        <p:spPr bwMode="auto">
          <a:xfrm>
            <a:off x="6243638" y="4429125"/>
            <a:ext cx="2617787" cy="581025"/>
          </a:xfrm>
          <a:prstGeom prst="rect">
            <a:avLst/>
          </a:prstGeom>
          <a:noFill/>
          <a:ln w="9525">
            <a:noFill/>
            <a:miter lim="800000"/>
            <a:headEnd/>
            <a:tailEnd/>
          </a:ln>
        </p:spPr>
        <p:txBody>
          <a:bodyPr wrap="none">
            <a:spAutoFit/>
          </a:bodyPr>
          <a:lstStyle/>
          <a:p>
            <a:pPr algn="ctr">
              <a:spcBef>
                <a:spcPct val="0"/>
              </a:spcBef>
              <a:buClrTx/>
              <a:buSzTx/>
              <a:buFontTx/>
              <a:buNone/>
            </a:pPr>
            <a:r>
              <a:rPr lang="en-US" sz="1600"/>
              <a:t>authoritative DNS server</a:t>
            </a:r>
            <a:endParaRPr lang="en-US">
              <a:latin typeface="Times New Roman" pitchFamily="18" charset="0"/>
            </a:endParaRPr>
          </a:p>
          <a:p>
            <a:pPr algn="ctr">
              <a:spcBef>
                <a:spcPct val="0"/>
              </a:spcBef>
              <a:buClrTx/>
              <a:buSzTx/>
              <a:buFontTx/>
              <a:buNone/>
            </a:pPr>
            <a:r>
              <a:rPr lang="en-US" sz="1600" b="1">
                <a:latin typeface="Arial" charset="0"/>
              </a:rPr>
              <a:t>dns.cs.umass.edu</a:t>
            </a:r>
            <a:endParaRPr lang="en-US" sz="1600">
              <a:latin typeface="Arial" charset="0"/>
            </a:endParaRPr>
          </a:p>
        </p:txBody>
      </p:sp>
      <p:sp>
        <p:nvSpPr>
          <p:cNvPr id="202813" name="Text Box 61"/>
          <p:cNvSpPr txBox="1">
            <a:spLocks noChangeArrowheads="1"/>
          </p:cNvSpPr>
          <p:nvPr/>
        </p:nvSpPr>
        <p:spPr bwMode="auto">
          <a:xfrm>
            <a:off x="6292850" y="3643313"/>
            <a:ext cx="311150" cy="366712"/>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7</a:t>
            </a:r>
            <a:endParaRPr lang="en-US">
              <a:latin typeface="Times New Roman" pitchFamily="18" charset="0"/>
            </a:endParaRPr>
          </a:p>
        </p:txBody>
      </p:sp>
      <p:sp>
        <p:nvSpPr>
          <p:cNvPr id="202814" name="Text Box 62"/>
          <p:cNvSpPr txBox="1">
            <a:spLocks noChangeArrowheads="1"/>
          </p:cNvSpPr>
          <p:nvPr/>
        </p:nvSpPr>
        <p:spPr bwMode="auto">
          <a:xfrm>
            <a:off x="5549900" y="3790950"/>
            <a:ext cx="311150" cy="366713"/>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8</a:t>
            </a:r>
            <a:endParaRPr lang="en-US">
              <a:latin typeface="Times New Roman" pitchFamily="18" charset="0"/>
            </a:endParaRPr>
          </a:p>
        </p:txBody>
      </p:sp>
      <p:sp>
        <p:nvSpPr>
          <p:cNvPr id="202815" name="Line 63"/>
          <p:cNvSpPr>
            <a:spLocks noChangeShapeType="1"/>
          </p:cNvSpPr>
          <p:nvPr/>
        </p:nvSpPr>
        <p:spPr bwMode="auto">
          <a:xfrm>
            <a:off x="5619750" y="2714625"/>
            <a:ext cx="1493838" cy="1314450"/>
          </a:xfrm>
          <a:prstGeom prst="line">
            <a:avLst/>
          </a:prstGeom>
          <a:noFill/>
          <a:ln w="25400">
            <a:solidFill>
              <a:srgbClr val="FF0000"/>
            </a:solidFill>
            <a:round/>
            <a:headEnd/>
            <a:tailEnd type="triangle" w="med" len="med"/>
          </a:ln>
        </p:spPr>
        <p:txBody>
          <a:bodyPr/>
          <a:lstStyle/>
          <a:p>
            <a:endParaRPr lang="en-US"/>
          </a:p>
        </p:txBody>
      </p:sp>
      <p:sp>
        <p:nvSpPr>
          <p:cNvPr id="202816" name="Line 64"/>
          <p:cNvSpPr>
            <a:spLocks noChangeShapeType="1"/>
          </p:cNvSpPr>
          <p:nvPr/>
        </p:nvSpPr>
        <p:spPr bwMode="auto">
          <a:xfrm flipH="1" flipV="1">
            <a:off x="5580063" y="2830513"/>
            <a:ext cx="1493837" cy="1301750"/>
          </a:xfrm>
          <a:prstGeom prst="line">
            <a:avLst/>
          </a:prstGeom>
          <a:noFill/>
          <a:ln w="25400">
            <a:solidFill>
              <a:srgbClr val="FF0000"/>
            </a:solidFill>
            <a:round/>
            <a:headEnd/>
            <a:tailEnd type="triangle" w="med" len="med"/>
          </a:ln>
        </p:spPr>
        <p:txBody>
          <a:bodyPr/>
          <a:lstStyle/>
          <a:p>
            <a:endParaRPr lang="en-US"/>
          </a:p>
        </p:txBody>
      </p:sp>
      <p:sp>
        <p:nvSpPr>
          <p:cNvPr id="17439" name="Text Box 65"/>
          <p:cNvSpPr txBox="1">
            <a:spLocks noChangeArrowheads="1"/>
          </p:cNvSpPr>
          <p:nvPr/>
        </p:nvSpPr>
        <p:spPr bwMode="auto">
          <a:xfrm>
            <a:off x="6551613" y="1852613"/>
            <a:ext cx="2011362" cy="366712"/>
          </a:xfrm>
          <a:prstGeom prst="rect">
            <a:avLst/>
          </a:prstGeom>
          <a:noFill/>
          <a:ln w="9525">
            <a:noFill/>
            <a:miter lim="800000"/>
            <a:headEnd/>
            <a:tailEnd/>
          </a:ln>
        </p:spPr>
        <p:txBody>
          <a:bodyPr>
            <a:spAutoFit/>
          </a:bodyPr>
          <a:lstStyle/>
          <a:p>
            <a:pPr algn="ctr">
              <a:spcBef>
                <a:spcPct val="0"/>
              </a:spcBef>
              <a:buClrTx/>
              <a:buSzTx/>
              <a:buFontTx/>
              <a:buNone/>
            </a:pPr>
            <a:r>
              <a:rPr lang="en-US" sz="1800"/>
              <a:t>TLD DNS server</a:t>
            </a:r>
            <a:endParaRPr lang="en-US" sz="1600">
              <a:latin typeface="Times New Roman" pitchFamily="18" charset="0"/>
            </a:endParaRPr>
          </a:p>
        </p:txBody>
      </p:sp>
      <p:sp>
        <p:nvSpPr>
          <p:cNvPr id="17440" name="Rectangle 66"/>
          <p:cNvSpPr>
            <a:spLocks noGrp="1" noChangeArrowheads="1"/>
          </p:cNvSpPr>
          <p:nvPr>
            <p:ph type="title"/>
          </p:nvPr>
        </p:nvSpPr>
        <p:spPr/>
        <p:txBody>
          <a:bodyPr/>
          <a:lstStyle/>
          <a:p>
            <a:r>
              <a:rPr lang="en-US" sz="3600" smtClean="0"/>
              <a:t>DNS name </a:t>
            </a:r>
            <a:br>
              <a:rPr lang="en-US" sz="3600" smtClean="0"/>
            </a:br>
            <a:r>
              <a:rPr lang="en-US" sz="3600" smtClean="0"/>
              <a:t>resolution example</a:t>
            </a:r>
          </a:p>
        </p:txBody>
      </p:sp>
      <p:sp>
        <p:nvSpPr>
          <p:cNvPr id="17441" name="Rectangle 67"/>
          <p:cNvSpPr>
            <a:spLocks noGrp="1" noChangeArrowheads="1"/>
          </p:cNvSpPr>
          <p:nvPr>
            <p:ph type="body" sz="half" idx="1"/>
          </p:nvPr>
        </p:nvSpPr>
        <p:spPr>
          <a:xfrm>
            <a:off x="431800" y="1725613"/>
            <a:ext cx="3565525" cy="4648200"/>
          </a:xfrm>
        </p:spPr>
        <p:txBody>
          <a:bodyPr/>
          <a:lstStyle/>
          <a:p>
            <a:r>
              <a:rPr lang="en-US" sz="2400" smtClean="0"/>
              <a:t>Host at cis.poly.edu wants IP address for gaia.cs.umass.edu</a:t>
            </a:r>
          </a:p>
        </p:txBody>
      </p:sp>
      <p:sp>
        <p:nvSpPr>
          <p:cNvPr id="17442" name="Rectangle 69"/>
          <p:cNvSpPr>
            <a:spLocks noChangeArrowheads="1"/>
          </p:cNvSpPr>
          <p:nvPr/>
        </p:nvSpPr>
        <p:spPr bwMode="auto">
          <a:xfrm>
            <a:off x="582613" y="3094038"/>
            <a:ext cx="3162300" cy="2617787"/>
          </a:xfrm>
          <a:prstGeom prst="rect">
            <a:avLst/>
          </a:prstGeom>
          <a:noFill/>
          <a:ln w="9525">
            <a:noFill/>
            <a:miter lim="800000"/>
            <a:headEnd/>
            <a:tailEnd/>
          </a:ln>
        </p:spPr>
        <p:txBody>
          <a:bodyPr/>
          <a:lstStyle/>
          <a:p>
            <a:pPr marL="342900" indent="-342900"/>
            <a:r>
              <a:rPr lang="en-US" u="sng">
                <a:solidFill>
                  <a:srgbClr val="FF0000"/>
                </a:solidFill>
              </a:rPr>
              <a:t>iterated query:</a:t>
            </a:r>
            <a:endParaRPr lang="en-US" sz="2000">
              <a:solidFill>
                <a:srgbClr val="FF0000"/>
              </a:solidFill>
            </a:endParaRPr>
          </a:p>
          <a:p>
            <a:pPr marL="342900" indent="-342900">
              <a:buFont typeface="ZapfDingbats" pitchFamily="82" charset="2"/>
              <a:buChar char="r"/>
            </a:pPr>
            <a:r>
              <a:rPr lang="en-US" sz="2000"/>
              <a:t>contacted server replies with name of server to contact</a:t>
            </a:r>
          </a:p>
          <a:p>
            <a:pPr marL="342900" indent="-342900">
              <a:buFont typeface="ZapfDingbats" pitchFamily="82" charset="2"/>
              <a:buChar char="r"/>
            </a:pPr>
            <a:r>
              <a:rPr lang="en-US" sz="2000"/>
              <a:t>“I don’t know this name, but ask this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7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27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7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7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27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28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7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8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8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2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0" grpId="0" animBg="1"/>
      <p:bldP spid="202771" grpId="0" animBg="1"/>
      <p:bldP spid="202772" grpId="0" animBg="1"/>
      <p:bldP spid="202773" grpId="0" animBg="1"/>
      <p:bldP spid="202774" grpId="0" animBg="1"/>
      <p:bldP spid="202775" grpId="0" animBg="1"/>
      <p:bldP spid="202779" grpId="0"/>
      <p:bldP spid="202780" grpId="0"/>
      <p:bldP spid="202781" grpId="0"/>
      <p:bldP spid="202782" grpId="0"/>
      <p:bldP spid="202783" grpId="0"/>
      <p:bldP spid="202784" grpId="0"/>
      <p:bldP spid="202813" grpId="0"/>
      <p:bldP spid="202814" grpId="0"/>
      <p:bldP spid="202815" grpId="0" animBg="1"/>
      <p:bldP spid="2028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8437" name="Slide Number Placeholder 4"/>
          <p:cNvSpPr>
            <a:spLocks noGrp="1"/>
          </p:cNvSpPr>
          <p:nvPr>
            <p:ph type="sldNum" sz="quarter" idx="12"/>
          </p:nvPr>
        </p:nvSpPr>
        <p:spPr>
          <a:noFill/>
        </p:spPr>
        <p:txBody>
          <a:bodyPr/>
          <a:lstStyle/>
          <a:p>
            <a:fld id="{4C3B106F-7581-42B7-A00C-CC1B4CDA8248}" type="slidenum">
              <a:rPr lang="en-US"/>
              <a:pPr/>
              <a:t>72</a:t>
            </a:fld>
            <a:endParaRPr lang="en-US"/>
          </a:p>
        </p:txBody>
      </p:sp>
      <p:grpSp>
        <p:nvGrpSpPr>
          <p:cNvPr id="18438" name="Group 65"/>
          <p:cNvGrpSpPr>
            <a:grpSpLocks/>
          </p:cNvGrpSpPr>
          <p:nvPr/>
        </p:nvGrpSpPr>
        <p:grpSpPr bwMode="auto">
          <a:xfrm>
            <a:off x="3416300" y="790575"/>
            <a:ext cx="5727700" cy="5511800"/>
            <a:chOff x="1499" y="384"/>
            <a:chExt cx="3608" cy="3472"/>
          </a:xfrm>
        </p:grpSpPr>
        <p:graphicFrame>
          <p:nvGraphicFramePr>
            <p:cNvPr id="18434" name="Object 2"/>
            <p:cNvGraphicFramePr>
              <a:graphicFrameLocks noChangeAspect="1"/>
            </p:cNvGraphicFramePr>
            <p:nvPr/>
          </p:nvGraphicFramePr>
          <p:xfrm>
            <a:off x="2040" y="2792"/>
            <a:ext cx="525" cy="402"/>
          </p:xfrm>
          <a:graphic>
            <a:graphicData uri="http://schemas.openxmlformats.org/presentationml/2006/ole">
              <p:oleObj spid="_x0000_s18434" name="Clip" r:id="rId3" imgW="1305000" imgH="1085760" progId="">
                <p:embed/>
              </p:oleObj>
            </a:graphicData>
          </a:graphic>
        </p:graphicFrame>
        <p:sp>
          <p:nvSpPr>
            <p:cNvPr id="18441" name="Text Box 3"/>
            <p:cNvSpPr txBox="1">
              <a:spLocks noChangeArrowheads="1"/>
            </p:cNvSpPr>
            <p:nvPr/>
          </p:nvSpPr>
          <p:spPr bwMode="auto">
            <a:xfrm>
              <a:off x="1516" y="3156"/>
              <a:ext cx="1162" cy="385"/>
            </a:xfrm>
            <a:prstGeom prst="rect">
              <a:avLst/>
            </a:prstGeom>
            <a:noFill/>
            <a:ln w="9525">
              <a:noFill/>
              <a:miter lim="800000"/>
              <a:headEnd/>
              <a:tailEnd/>
            </a:ln>
          </p:spPr>
          <p:txBody>
            <a:bodyPr wrap="none">
              <a:spAutoFit/>
            </a:bodyPr>
            <a:lstStyle/>
            <a:p>
              <a:pPr algn="ctr">
                <a:spcBef>
                  <a:spcPct val="0"/>
                </a:spcBef>
                <a:buClrTx/>
                <a:buSzTx/>
                <a:buFontTx/>
                <a:buNone/>
              </a:pPr>
              <a:r>
                <a:rPr lang="en-US" sz="1800"/>
                <a:t>requesting host</a:t>
              </a:r>
              <a:endParaRPr lang="en-US">
                <a:latin typeface="Times New Roman" pitchFamily="18" charset="0"/>
              </a:endParaRPr>
            </a:p>
            <a:p>
              <a:pPr algn="ctr">
                <a:spcBef>
                  <a:spcPct val="0"/>
                </a:spcBef>
                <a:buClrTx/>
                <a:buSzTx/>
                <a:buFontTx/>
                <a:buNone/>
              </a:pPr>
              <a:r>
                <a:rPr lang="en-US" sz="1600" b="1">
                  <a:latin typeface="Arial" charset="0"/>
                </a:rPr>
                <a:t>cis.poly.edu</a:t>
              </a:r>
              <a:endParaRPr lang="en-US" sz="1600">
                <a:latin typeface="Arial" charset="0"/>
              </a:endParaRPr>
            </a:p>
          </p:txBody>
        </p:sp>
        <p:sp>
          <p:nvSpPr>
            <p:cNvPr id="18442" name="Text Box 4"/>
            <p:cNvSpPr txBox="1">
              <a:spLocks noChangeArrowheads="1"/>
            </p:cNvSpPr>
            <p:nvPr/>
          </p:nvSpPr>
          <p:spPr bwMode="auto">
            <a:xfrm>
              <a:off x="3066" y="3644"/>
              <a:ext cx="1254" cy="212"/>
            </a:xfrm>
            <a:prstGeom prst="rect">
              <a:avLst/>
            </a:prstGeom>
            <a:noFill/>
            <a:ln w="9525">
              <a:noFill/>
              <a:miter lim="800000"/>
              <a:headEnd/>
              <a:tailEnd/>
            </a:ln>
          </p:spPr>
          <p:txBody>
            <a:bodyPr wrap="none">
              <a:spAutoFit/>
            </a:bodyPr>
            <a:lstStyle/>
            <a:p>
              <a:pPr algn="ctr">
                <a:spcBef>
                  <a:spcPct val="0"/>
                </a:spcBef>
                <a:buClrTx/>
                <a:buSzTx/>
                <a:buFontTx/>
                <a:buNone/>
              </a:pPr>
              <a:r>
                <a:rPr lang="en-US" sz="1600" b="1">
                  <a:latin typeface="Arial" charset="0"/>
                </a:rPr>
                <a:t>gaia.cs.umass.edu</a:t>
              </a:r>
              <a:endParaRPr lang="en-US" sz="1600">
                <a:latin typeface="Arial" charset="0"/>
              </a:endParaRPr>
            </a:p>
          </p:txBody>
        </p:sp>
        <p:graphicFrame>
          <p:nvGraphicFramePr>
            <p:cNvPr id="18435" name="Object 5"/>
            <p:cNvGraphicFramePr>
              <a:graphicFrameLocks noChangeAspect="1"/>
            </p:cNvGraphicFramePr>
            <p:nvPr/>
          </p:nvGraphicFramePr>
          <p:xfrm>
            <a:off x="3378" y="3296"/>
            <a:ext cx="525" cy="402"/>
          </p:xfrm>
          <a:graphic>
            <a:graphicData uri="http://schemas.openxmlformats.org/presentationml/2006/ole">
              <p:oleObj spid="_x0000_s18435" name="Clip" r:id="rId4" imgW="1305000" imgH="1085760" progId="">
                <p:embed/>
              </p:oleObj>
            </a:graphicData>
          </a:graphic>
        </p:graphicFrame>
        <p:grpSp>
          <p:nvGrpSpPr>
            <p:cNvPr id="18443" name="Group 6"/>
            <p:cNvGrpSpPr>
              <a:grpSpLocks/>
            </p:cNvGrpSpPr>
            <p:nvPr/>
          </p:nvGrpSpPr>
          <p:grpSpPr bwMode="auto">
            <a:xfrm>
              <a:off x="2196" y="1485"/>
              <a:ext cx="233" cy="414"/>
              <a:chOff x="4180" y="783"/>
              <a:chExt cx="150" cy="307"/>
            </a:xfrm>
          </p:grpSpPr>
          <p:sp>
            <p:nvSpPr>
              <p:cNvPr id="1849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8494"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849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849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8497"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8498"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849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8500"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8444" name="Text Box 15"/>
            <p:cNvSpPr txBox="1">
              <a:spLocks noChangeArrowheads="1"/>
            </p:cNvSpPr>
            <p:nvPr/>
          </p:nvSpPr>
          <p:spPr bwMode="auto">
            <a:xfrm>
              <a:off x="2545" y="384"/>
              <a:ext cx="1267" cy="231"/>
            </a:xfrm>
            <a:prstGeom prst="rect">
              <a:avLst/>
            </a:prstGeom>
            <a:noFill/>
            <a:ln w="9525">
              <a:noFill/>
              <a:miter lim="800000"/>
              <a:headEnd/>
              <a:tailEnd/>
            </a:ln>
          </p:spPr>
          <p:txBody>
            <a:bodyPr>
              <a:spAutoFit/>
            </a:bodyPr>
            <a:lstStyle/>
            <a:p>
              <a:pPr algn="ctr">
                <a:spcBef>
                  <a:spcPct val="0"/>
                </a:spcBef>
                <a:buClrTx/>
                <a:buSzTx/>
                <a:buFontTx/>
                <a:buNone/>
              </a:pPr>
              <a:r>
                <a:rPr lang="en-US" sz="1800"/>
                <a:t>root DNS server</a:t>
              </a:r>
              <a:endParaRPr lang="en-US" sz="1600">
                <a:latin typeface="Times New Roman" pitchFamily="18" charset="0"/>
              </a:endParaRPr>
            </a:p>
          </p:txBody>
        </p:sp>
        <p:sp>
          <p:nvSpPr>
            <p:cNvPr id="18445" name="Line 16"/>
            <p:cNvSpPr>
              <a:spLocks noChangeShapeType="1"/>
            </p:cNvSpPr>
            <p:nvPr/>
          </p:nvSpPr>
          <p:spPr bwMode="auto">
            <a:xfrm flipH="1" flipV="1">
              <a:off x="2227" y="1918"/>
              <a:ext cx="0" cy="828"/>
            </a:xfrm>
            <a:prstGeom prst="line">
              <a:avLst/>
            </a:prstGeom>
            <a:noFill/>
            <a:ln w="28575">
              <a:solidFill>
                <a:srgbClr val="FF0000"/>
              </a:solidFill>
              <a:round/>
              <a:headEnd/>
              <a:tailEnd type="triangle" w="med" len="med"/>
            </a:ln>
          </p:spPr>
          <p:txBody>
            <a:bodyPr wrap="none" anchor="ctr"/>
            <a:lstStyle/>
            <a:p>
              <a:endParaRPr lang="en-US"/>
            </a:p>
          </p:txBody>
        </p:sp>
        <p:sp>
          <p:nvSpPr>
            <p:cNvPr id="18446" name="Line 17"/>
            <p:cNvSpPr>
              <a:spLocks noChangeShapeType="1"/>
            </p:cNvSpPr>
            <p:nvPr/>
          </p:nvSpPr>
          <p:spPr bwMode="auto">
            <a:xfrm flipV="1">
              <a:off x="2299" y="850"/>
              <a:ext cx="576" cy="612"/>
            </a:xfrm>
            <a:prstGeom prst="line">
              <a:avLst/>
            </a:prstGeom>
            <a:noFill/>
            <a:ln w="28575">
              <a:solidFill>
                <a:srgbClr val="FF0000"/>
              </a:solidFill>
              <a:round/>
              <a:headEnd/>
              <a:tailEnd type="triangle" w="med" len="med"/>
            </a:ln>
          </p:spPr>
          <p:txBody>
            <a:bodyPr wrap="none" anchor="ctr"/>
            <a:lstStyle/>
            <a:p>
              <a:endParaRPr lang="en-US"/>
            </a:p>
          </p:txBody>
        </p:sp>
        <p:sp>
          <p:nvSpPr>
            <p:cNvPr id="18447" name="Line 18"/>
            <p:cNvSpPr>
              <a:spLocks noChangeShapeType="1"/>
            </p:cNvSpPr>
            <p:nvPr/>
          </p:nvSpPr>
          <p:spPr bwMode="auto">
            <a:xfrm>
              <a:off x="2347" y="1936"/>
              <a:ext cx="6" cy="834"/>
            </a:xfrm>
            <a:prstGeom prst="line">
              <a:avLst/>
            </a:prstGeom>
            <a:noFill/>
            <a:ln w="28575">
              <a:solidFill>
                <a:srgbClr val="FF0000"/>
              </a:solidFill>
              <a:round/>
              <a:headEnd/>
              <a:tailEnd type="triangle" w="med" len="med"/>
            </a:ln>
          </p:spPr>
          <p:txBody>
            <a:bodyPr wrap="none" anchor="ctr"/>
            <a:lstStyle/>
            <a:p>
              <a:endParaRPr lang="en-US"/>
            </a:p>
          </p:txBody>
        </p:sp>
        <p:grpSp>
          <p:nvGrpSpPr>
            <p:cNvPr id="18448" name="Group 19"/>
            <p:cNvGrpSpPr>
              <a:grpSpLocks/>
            </p:cNvGrpSpPr>
            <p:nvPr/>
          </p:nvGrpSpPr>
          <p:grpSpPr bwMode="auto">
            <a:xfrm>
              <a:off x="1499" y="2010"/>
              <a:ext cx="1259" cy="385"/>
              <a:chOff x="2800" y="2132"/>
              <a:chExt cx="1259" cy="385"/>
            </a:xfrm>
          </p:grpSpPr>
          <p:sp>
            <p:nvSpPr>
              <p:cNvPr id="18491" name="Rectangle 20"/>
              <p:cNvSpPr>
                <a:spLocks noChangeArrowheads="1"/>
              </p:cNvSpPr>
              <p:nvPr/>
            </p:nvSpPr>
            <p:spPr bwMode="auto">
              <a:xfrm>
                <a:off x="2838" y="2178"/>
                <a:ext cx="1182" cy="300"/>
              </a:xfrm>
              <a:prstGeom prst="rect">
                <a:avLst/>
              </a:prstGeom>
              <a:solidFill>
                <a:schemeClr val="bg1"/>
              </a:solidFill>
              <a:ln w="9525">
                <a:noFill/>
                <a:miter lim="800000"/>
                <a:headEnd/>
                <a:tailEnd/>
              </a:ln>
            </p:spPr>
            <p:txBody>
              <a:bodyPr wrap="none" anchor="ctr"/>
              <a:lstStyle/>
              <a:p>
                <a:endParaRPr lang="en-US"/>
              </a:p>
            </p:txBody>
          </p:sp>
          <p:sp>
            <p:nvSpPr>
              <p:cNvPr id="18492" name="Text Box 21"/>
              <p:cNvSpPr txBox="1">
                <a:spLocks noChangeArrowheads="1"/>
              </p:cNvSpPr>
              <p:nvPr/>
            </p:nvSpPr>
            <p:spPr bwMode="auto">
              <a:xfrm>
                <a:off x="2800" y="2132"/>
                <a:ext cx="1259" cy="385"/>
              </a:xfrm>
              <a:prstGeom prst="rect">
                <a:avLst/>
              </a:prstGeom>
              <a:noFill/>
              <a:ln w="9525">
                <a:noFill/>
                <a:miter lim="800000"/>
                <a:headEnd/>
                <a:tailEnd/>
              </a:ln>
            </p:spPr>
            <p:txBody>
              <a:bodyPr wrap="none">
                <a:spAutoFit/>
              </a:bodyPr>
              <a:lstStyle/>
              <a:p>
                <a:pPr algn="ctr">
                  <a:spcBef>
                    <a:spcPct val="0"/>
                  </a:spcBef>
                  <a:buClrTx/>
                  <a:buSzTx/>
                  <a:buFontTx/>
                  <a:buNone/>
                </a:pPr>
                <a:r>
                  <a:rPr lang="en-US" sz="1800"/>
                  <a:t>local DNS server</a:t>
                </a:r>
                <a:endParaRPr lang="en-US">
                  <a:latin typeface="Times New Roman" pitchFamily="18" charset="0"/>
                </a:endParaRPr>
              </a:p>
              <a:p>
                <a:pPr algn="ctr">
                  <a:spcBef>
                    <a:spcPct val="0"/>
                  </a:spcBef>
                  <a:buClrTx/>
                  <a:buSzTx/>
                  <a:buFontTx/>
                  <a:buNone/>
                </a:pPr>
                <a:r>
                  <a:rPr lang="en-US" sz="1600" b="1">
                    <a:latin typeface="Arial" charset="0"/>
                  </a:rPr>
                  <a:t>dns.poly.edu</a:t>
                </a:r>
                <a:endParaRPr lang="en-US" sz="1600">
                  <a:latin typeface="Arial" charset="0"/>
                </a:endParaRPr>
              </a:p>
            </p:txBody>
          </p:sp>
        </p:grpSp>
        <p:sp>
          <p:nvSpPr>
            <p:cNvPr id="18449" name="Text Box 22"/>
            <p:cNvSpPr txBox="1">
              <a:spLocks noChangeArrowheads="1"/>
            </p:cNvSpPr>
            <p:nvPr/>
          </p:nvSpPr>
          <p:spPr bwMode="auto">
            <a:xfrm>
              <a:off x="2045" y="2457"/>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1</a:t>
              </a:r>
              <a:endParaRPr lang="en-US">
                <a:latin typeface="Times New Roman" pitchFamily="18" charset="0"/>
              </a:endParaRPr>
            </a:p>
          </p:txBody>
        </p:sp>
        <p:sp>
          <p:nvSpPr>
            <p:cNvPr id="18450" name="Text Box 23"/>
            <p:cNvSpPr txBox="1">
              <a:spLocks noChangeArrowheads="1"/>
            </p:cNvSpPr>
            <p:nvPr/>
          </p:nvSpPr>
          <p:spPr bwMode="auto">
            <a:xfrm>
              <a:off x="2387" y="987"/>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2</a:t>
              </a:r>
              <a:endParaRPr lang="en-US">
                <a:latin typeface="Times New Roman" pitchFamily="18" charset="0"/>
              </a:endParaRPr>
            </a:p>
          </p:txBody>
        </p:sp>
        <p:sp>
          <p:nvSpPr>
            <p:cNvPr id="18451" name="Text Box 24"/>
            <p:cNvSpPr txBox="1">
              <a:spLocks noChangeArrowheads="1"/>
            </p:cNvSpPr>
            <p:nvPr/>
          </p:nvSpPr>
          <p:spPr bwMode="auto">
            <a:xfrm>
              <a:off x="3600" y="2112"/>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4</a:t>
              </a:r>
              <a:endParaRPr lang="en-US">
                <a:latin typeface="Times New Roman" pitchFamily="18" charset="0"/>
              </a:endParaRPr>
            </a:p>
          </p:txBody>
        </p:sp>
        <p:sp>
          <p:nvSpPr>
            <p:cNvPr id="18452" name="Text Box 25"/>
            <p:cNvSpPr txBox="1">
              <a:spLocks noChangeArrowheads="1"/>
            </p:cNvSpPr>
            <p:nvPr/>
          </p:nvSpPr>
          <p:spPr bwMode="auto">
            <a:xfrm>
              <a:off x="3312" y="2160"/>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5</a:t>
              </a:r>
              <a:endParaRPr lang="en-US">
                <a:latin typeface="Times New Roman" pitchFamily="18" charset="0"/>
              </a:endParaRPr>
            </a:p>
          </p:txBody>
        </p:sp>
        <p:sp>
          <p:nvSpPr>
            <p:cNvPr id="18453" name="Text Box 26"/>
            <p:cNvSpPr txBox="1">
              <a:spLocks noChangeArrowheads="1"/>
            </p:cNvSpPr>
            <p:nvPr/>
          </p:nvSpPr>
          <p:spPr bwMode="auto">
            <a:xfrm>
              <a:off x="3120" y="1296"/>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6</a:t>
              </a:r>
              <a:endParaRPr lang="en-US">
                <a:latin typeface="Times New Roman" pitchFamily="18" charset="0"/>
              </a:endParaRPr>
            </a:p>
          </p:txBody>
        </p:sp>
        <p:grpSp>
          <p:nvGrpSpPr>
            <p:cNvPr id="18454" name="Group 27"/>
            <p:cNvGrpSpPr>
              <a:grpSpLocks/>
            </p:cNvGrpSpPr>
            <p:nvPr/>
          </p:nvGrpSpPr>
          <p:grpSpPr bwMode="auto">
            <a:xfrm>
              <a:off x="2898" y="591"/>
              <a:ext cx="233" cy="414"/>
              <a:chOff x="4180" y="783"/>
              <a:chExt cx="150" cy="307"/>
            </a:xfrm>
          </p:grpSpPr>
          <p:sp>
            <p:nvSpPr>
              <p:cNvPr id="18483" name="AutoShape 2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8484" name="Rectangle 2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8485" name="Rectangle 3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8486" name="AutoShape 3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8487" name="Line 3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8488" name="Line 3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8489" name="Rectangle 3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8490" name="Rectangle 3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8455" name="Group 36"/>
            <p:cNvGrpSpPr>
              <a:grpSpLocks/>
            </p:cNvGrpSpPr>
            <p:nvPr/>
          </p:nvGrpSpPr>
          <p:grpSpPr bwMode="auto">
            <a:xfrm>
              <a:off x="3420" y="1491"/>
              <a:ext cx="233" cy="414"/>
              <a:chOff x="4180" y="783"/>
              <a:chExt cx="150" cy="307"/>
            </a:xfrm>
          </p:grpSpPr>
          <p:sp>
            <p:nvSpPr>
              <p:cNvPr id="18475" name="AutoShape 3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8476" name="Rectangle 3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8477" name="Rectangle 3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8478" name="AutoShape 4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8479" name="Line 4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8480" name="Line 4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8481" name="Rectangle 4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8482" name="Rectangle 4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8456" name="Group 45"/>
            <p:cNvGrpSpPr>
              <a:grpSpLocks/>
            </p:cNvGrpSpPr>
            <p:nvPr/>
          </p:nvGrpSpPr>
          <p:grpSpPr bwMode="auto">
            <a:xfrm>
              <a:off x="3408" y="2511"/>
              <a:ext cx="233" cy="414"/>
              <a:chOff x="4180" y="783"/>
              <a:chExt cx="150" cy="307"/>
            </a:xfrm>
          </p:grpSpPr>
          <p:sp>
            <p:nvSpPr>
              <p:cNvPr id="18467" name="AutoShape 4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8468" name="Rectangle 4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8469" name="Rectangle 4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8470" name="AutoShape 4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8471" name="Line 5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8472" name="Line 5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8473" name="Rectangle 5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8474" name="Rectangle 5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8457" name="Text Box 54"/>
            <p:cNvSpPr txBox="1">
              <a:spLocks noChangeArrowheads="1"/>
            </p:cNvSpPr>
            <p:nvPr/>
          </p:nvSpPr>
          <p:spPr bwMode="auto">
            <a:xfrm>
              <a:off x="2830" y="2871"/>
              <a:ext cx="1649" cy="366"/>
            </a:xfrm>
            <a:prstGeom prst="rect">
              <a:avLst/>
            </a:prstGeom>
            <a:noFill/>
            <a:ln w="9525">
              <a:noFill/>
              <a:miter lim="800000"/>
              <a:headEnd/>
              <a:tailEnd/>
            </a:ln>
          </p:spPr>
          <p:txBody>
            <a:bodyPr wrap="none">
              <a:spAutoFit/>
            </a:bodyPr>
            <a:lstStyle/>
            <a:p>
              <a:pPr algn="ctr">
                <a:spcBef>
                  <a:spcPct val="0"/>
                </a:spcBef>
                <a:buClrTx/>
                <a:buSzTx/>
                <a:buFontTx/>
                <a:buNone/>
              </a:pPr>
              <a:r>
                <a:rPr lang="en-US" sz="1600"/>
                <a:t>authoritative DNS server</a:t>
              </a:r>
              <a:endParaRPr lang="en-US">
                <a:latin typeface="Times New Roman" pitchFamily="18" charset="0"/>
              </a:endParaRPr>
            </a:p>
            <a:p>
              <a:pPr algn="ctr">
                <a:spcBef>
                  <a:spcPct val="0"/>
                </a:spcBef>
                <a:buClrTx/>
                <a:buSzTx/>
                <a:buFontTx/>
                <a:buNone/>
              </a:pPr>
              <a:r>
                <a:rPr lang="en-US" sz="1600" b="1">
                  <a:latin typeface="Arial" charset="0"/>
                </a:rPr>
                <a:t>dns.cs.umass.edu</a:t>
              </a:r>
              <a:endParaRPr lang="en-US" sz="1600">
                <a:latin typeface="Arial" charset="0"/>
              </a:endParaRPr>
            </a:p>
          </p:txBody>
        </p:sp>
        <p:sp>
          <p:nvSpPr>
            <p:cNvPr id="18458" name="Text Box 55"/>
            <p:cNvSpPr txBox="1">
              <a:spLocks noChangeArrowheads="1"/>
            </p:cNvSpPr>
            <p:nvPr/>
          </p:nvSpPr>
          <p:spPr bwMode="auto">
            <a:xfrm>
              <a:off x="2592" y="1344"/>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7</a:t>
              </a:r>
              <a:endParaRPr lang="en-US">
                <a:latin typeface="Times New Roman" pitchFamily="18" charset="0"/>
              </a:endParaRPr>
            </a:p>
          </p:txBody>
        </p:sp>
        <p:sp>
          <p:nvSpPr>
            <p:cNvPr id="18459" name="Text Box 56"/>
            <p:cNvSpPr txBox="1">
              <a:spLocks noChangeArrowheads="1"/>
            </p:cNvSpPr>
            <p:nvPr/>
          </p:nvSpPr>
          <p:spPr bwMode="auto">
            <a:xfrm>
              <a:off x="2393" y="2469"/>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8</a:t>
              </a:r>
              <a:endParaRPr lang="en-US">
                <a:latin typeface="Times New Roman" pitchFamily="18" charset="0"/>
              </a:endParaRPr>
            </a:p>
          </p:txBody>
        </p:sp>
        <p:sp>
          <p:nvSpPr>
            <p:cNvPr id="18460" name="Line 57"/>
            <p:cNvSpPr>
              <a:spLocks noChangeShapeType="1"/>
            </p:cNvSpPr>
            <p:nvPr/>
          </p:nvSpPr>
          <p:spPr bwMode="auto">
            <a:xfrm>
              <a:off x="3120" y="768"/>
              <a:ext cx="432" cy="720"/>
            </a:xfrm>
            <a:prstGeom prst="line">
              <a:avLst/>
            </a:prstGeom>
            <a:noFill/>
            <a:ln w="25400">
              <a:solidFill>
                <a:srgbClr val="FF0000"/>
              </a:solidFill>
              <a:round/>
              <a:headEnd/>
              <a:tailEnd type="triangle" w="med" len="med"/>
            </a:ln>
          </p:spPr>
          <p:txBody>
            <a:bodyPr/>
            <a:lstStyle/>
            <a:p>
              <a:endParaRPr lang="en-US"/>
            </a:p>
          </p:txBody>
        </p:sp>
        <p:sp>
          <p:nvSpPr>
            <p:cNvPr id="18461" name="Text Box 59"/>
            <p:cNvSpPr txBox="1">
              <a:spLocks noChangeArrowheads="1"/>
            </p:cNvSpPr>
            <p:nvPr/>
          </p:nvSpPr>
          <p:spPr bwMode="auto">
            <a:xfrm>
              <a:off x="3840" y="1536"/>
              <a:ext cx="1267" cy="231"/>
            </a:xfrm>
            <a:prstGeom prst="rect">
              <a:avLst/>
            </a:prstGeom>
            <a:noFill/>
            <a:ln w="9525">
              <a:noFill/>
              <a:miter lim="800000"/>
              <a:headEnd/>
              <a:tailEnd/>
            </a:ln>
          </p:spPr>
          <p:txBody>
            <a:bodyPr>
              <a:spAutoFit/>
            </a:bodyPr>
            <a:lstStyle/>
            <a:p>
              <a:pPr algn="ctr">
                <a:spcBef>
                  <a:spcPct val="0"/>
                </a:spcBef>
                <a:buClrTx/>
                <a:buSzTx/>
                <a:buFontTx/>
                <a:buNone/>
              </a:pPr>
              <a:r>
                <a:rPr lang="en-US" sz="1800"/>
                <a:t>TLD DNS server</a:t>
              </a:r>
              <a:endParaRPr lang="en-US" sz="1600">
                <a:latin typeface="Times New Roman" pitchFamily="18" charset="0"/>
              </a:endParaRPr>
            </a:p>
          </p:txBody>
        </p:sp>
        <p:sp>
          <p:nvSpPr>
            <p:cNvPr id="18462" name="Line 60"/>
            <p:cNvSpPr>
              <a:spLocks noChangeShapeType="1"/>
            </p:cNvSpPr>
            <p:nvPr/>
          </p:nvSpPr>
          <p:spPr bwMode="auto">
            <a:xfrm>
              <a:off x="3600" y="1872"/>
              <a:ext cx="0" cy="624"/>
            </a:xfrm>
            <a:prstGeom prst="line">
              <a:avLst/>
            </a:prstGeom>
            <a:noFill/>
            <a:ln w="28575">
              <a:solidFill>
                <a:srgbClr val="FF0000"/>
              </a:solidFill>
              <a:round/>
              <a:headEnd/>
              <a:tailEnd type="triangle" w="med" len="med"/>
            </a:ln>
          </p:spPr>
          <p:txBody>
            <a:bodyPr wrap="none" anchor="ctr"/>
            <a:lstStyle/>
            <a:p>
              <a:endParaRPr lang="en-US"/>
            </a:p>
          </p:txBody>
        </p:sp>
        <p:sp>
          <p:nvSpPr>
            <p:cNvPr id="18463" name="Line 61"/>
            <p:cNvSpPr>
              <a:spLocks noChangeShapeType="1"/>
            </p:cNvSpPr>
            <p:nvPr/>
          </p:nvSpPr>
          <p:spPr bwMode="auto">
            <a:xfrm flipH="1" flipV="1">
              <a:off x="3504" y="1920"/>
              <a:ext cx="0" cy="576"/>
            </a:xfrm>
            <a:prstGeom prst="line">
              <a:avLst/>
            </a:prstGeom>
            <a:noFill/>
            <a:ln w="28575">
              <a:solidFill>
                <a:srgbClr val="FF0000"/>
              </a:solidFill>
              <a:round/>
              <a:headEnd/>
              <a:tailEnd type="triangle" w="med" len="med"/>
            </a:ln>
          </p:spPr>
          <p:txBody>
            <a:bodyPr wrap="none" anchor="ctr"/>
            <a:lstStyle/>
            <a:p>
              <a:endParaRPr lang="en-US"/>
            </a:p>
          </p:txBody>
        </p:sp>
        <p:sp>
          <p:nvSpPr>
            <p:cNvPr id="18464" name="Line 62"/>
            <p:cNvSpPr>
              <a:spLocks noChangeShapeType="1"/>
            </p:cNvSpPr>
            <p:nvPr/>
          </p:nvSpPr>
          <p:spPr bwMode="auto">
            <a:xfrm flipH="1" flipV="1">
              <a:off x="3072" y="1008"/>
              <a:ext cx="336" cy="576"/>
            </a:xfrm>
            <a:prstGeom prst="line">
              <a:avLst/>
            </a:prstGeom>
            <a:noFill/>
            <a:ln w="28575">
              <a:solidFill>
                <a:srgbClr val="FF0000"/>
              </a:solidFill>
              <a:round/>
              <a:headEnd/>
              <a:tailEnd type="triangle" w="med" len="med"/>
            </a:ln>
          </p:spPr>
          <p:txBody>
            <a:bodyPr wrap="none" anchor="ctr"/>
            <a:lstStyle/>
            <a:p>
              <a:endParaRPr lang="en-US"/>
            </a:p>
          </p:txBody>
        </p:sp>
        <p:sp>
          <p:nvSpPr>
            <p:cNvPr id="18465" name="Text Box 63"/>
            <p:cNvSpPr txBox="1">
              <a:spLocks noChangeArrowheads="1"/>
            </p:cNvSpPr>
            <p:nvPr/>
          </p:nvSpPr>
          <p:spPr bwMode="auto">
            <a:xfrm>
              <a:off x="3408" y="1008"/>
              <a:ext cx="196" cy="231"/>
            </a:xfrm>
            <a:prstGeom prst="rect">
              <a:avLst/>
            </a:prstGeom>
            <a:noFill/>
            <a:ln w="9525">
              <a:noFill/>
              <a:miter lim="800000"/>
              <a:headEnd/>
              <a:tailEnd/>
            </a:ln>
          </p:spPr>
          <p:txBody>
            <a:bodyPr wrap="none">
              <a:spAutoFit/>
            </a:bodyPr>
            <a:lstStyle/>
            <a:p>
              <a:pPr algn="ctr">
                <a:spcBef>
                  <a:spcPct val="0"/>
                </a:spcBef>
                <a:buClrTx/>
                <a:buSzTx/>
                <a:buFontTx/>
                <a:buNone/>
              </a:pPr>
              <a:r>
                <a:rPr lang="en-US" sz="1800">
                  <a:solidFill>
                    <a:srgbClr val="FF0000"/>
                  </a:solidFill>
                  <a:latin typeface="Arial" charset="0"/>
                </a:rPr>
                <a:t>3</a:t>
              </a:r>
              <a:endParaRPr lang="en-US">
                <a:latin typeface="Times New Roman" pitchFamily="18" charset="0"/>
              </a:endParaRPr>
            </a:p>
          </p:txBody>
        </p:sp>
        <p:sp>
          <p:nvSpPr>
            <p:cNvPr id="18466" name="Line 64"/>
            <p:cNvSpPr>
              <a:spLocks noChangeShapeType="1"/>
            </p:cNvSpPr>
            <p:nvPr/>
          </p:nvSpPr>
          <p:spPr bwMode="auto">
            <a:xfrm flipH="1">
              <a:off x="2448" y="1008"/>
              <a:ext cx="480" cy="528"/>
            </a:xfrm>
            <a:prstGeom prst="line">
              <a:avLst/>
            </a:prstGeom>
            <a:noFill/>
            <a:ln w="28575">
              <a:solidFill>
                <a:srgbClr val="FF0000"/>
              </a:solidFill>
              <a:round/>
              <a:headEnd/>
              <a:tailEnd type="triangle" w="med" len="med"/>
            </a:ln>
          </p:spPr>
          <p:txBody>
            <a:bodyPr wrap="none" anchor="ctr"/>
            <a:lstStyle/>
            <a:p>
              <a:endParaRPr lang="en-US"/>
            </a:p>
          </p:txBody>
        </p:sp>
      </p:grpSp>
      <p:sp>
        <p:nvSpPr>
          <p:cNvPr id="18439" name="Rectangle 67"/>
          <p:cNvSpPr>
            <a:spLocks noChangeArrowheads="1"/>
          </p:cNvSpPr>
          <p:nvPr/>
        </p:nvSpPr>
        <p:spPr bwMode="auto">
          <a:xfrm>
            <a:off x="468313" y="1687513"/>
            <a:ext cx="3162300" cy="2316162"/>
          </a:xfrm>
          <a:prstGeom prst="rect">
            <a:avLst/>
          </a:prstGeom>
          <a:noFill/>
          <a:ln w="9525">
            <a:noFill/>
            <a:miter lim="800000"/>
            <a:headEnd/>
            <a:tailEnd/>
          </a:ln>
        </p:spPr>
        <p:txBody>
          <a:bodyPr/>
          <a:lstStyle/>
          <a:p>
            <a:pPr marL="342900" indent="-342900"/>
            <a:r>
              <a:rPr lang="en-US" u="sng">
                <a:solidFill>
                  <a:srgbClr val="FF0000"/>
                </a:solidFill>
              </a:rPr>
              <a:t>recursive query:</a:t>
            </a:r>
            <a:endParaRPr lang="en-US" sz="2000"/>
          </a:p>
          <a:p>
            <a:pPr marL="342900" indent="-342900">
              <a:buFont typeface="ZapfDingbats" pitchFamily="82" charset="2"/>
              <a:buChar char="r"/>
            </a:pPr>
            <a:r>
              <a:rPr lang="en-US" sz="2000"/>
              <a:t>puts burden of name resolution on contacted name server</a:t>
            </a:r>
          </a:p>
          <a:p>
            <a:pPr marL="342900" indent="-342900">
              <a:buFont typeface="ZapfDingbats" pitchFamily="82" charset="2"/>
              <a:buChar char="r"/>
            </a:pPr>
            <a:r>
              <a:rPr lang="en-US" sz="2000"/>
              <a:t>heavy load?</a:t>
            </a:r>
          </a:p>
        </p:txBody>
      </p:sp>
      <p:sp>
        <p:nvSpPr>
          <p:cNvPr id="18440" name="Rectangle 70"/>
          <p:cNvSpPr>
            <a:spLocks noGrp="1" noChangeArrowheads="1"/>
          </p:cNvSpPr>
          <p:nvPr>
            <p:ph type="title"/>
          </p:nvPr>
        </p:nvSpPr>
        <p:spPr>
          <a:noFill/>
        </p:spPr>
        <p:txBody>
          <a:bodyPr/>
          <a:lstStyle/>
          <a:p>
            <a:r>
              <a:rPr lang="en-US" sz="3600" smtClean="0"/>
              <a:t>DNS name </a:t>
            </a:r>
            <a:br>
              <a:rPr lang="en-US" sz="3600" smtClean="0"/>
            </a:br>
            <a:r>
              <a:rPr lang="en-US" sz="3600" smtClean="0"/>
              <a:t>resolution example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6019" name="Slide Number Placeholder 6"/>
          <p:cNvSpPr>
            <a:spLocks noGrp="1"/>
          </p:cNvSpPr>
          <p:nvPr>
            <p:ph type="sldNum" sz="quarter" idx="12"/>
          </p:nvPr>
        </p:nvSpPr>
        <p:spPr>
          <a:noFill/>
        </p:spPr>
        <p:txBody>
          <a:bodyPr/>
          <a:lstStyle/>
          <a:p>
            <a:fld id="{7C16EEFB-2245-4BBA-A850-D6D3A8A24F2B}" type="slidenum">
              <a:rPr lang="en-US"/>
              <a:pPr/>
              <a:t>73</a:t>
            </a:fld>
            <a:endParaRPr lang="en-US"/>
          </a:p>
        </p:txBody>
      </p:sp>
      <p:sp>
        <p:nvSpPr>
          <p:cNvPr id="86020" name="Rectangle 2"/>
          <p:cNvSpPr>
            <a:spLocks noGrp="1" noChangeArrowheads="1"/>
          </p:cNvSpPr>
          <p:nvPr>
            <p:ph type="title"/>
          </p:nvPr>
        </p:nvSpPr>
        <p:spPr/>
        <p:txBody>
          <a:bodyPr/>
          <a:lstStyle/>
          <a:p>
            <a:r>
              <a:rPr lang="en-US" sz="3600" smtClean="0"/>
              <a:t>DNS: caching and updating records</a:t>
            </a:r>
            <a:endParaRPr lang="en-US" smtClean="0"/>
          </a:p>
        </p:txBody>
      </p:sp>
      <p:sp>
        <p:nvSpPr>
          <p:cNvPr id="86021" name="Rectangle 3"/>
          <p:cNvSpPr>
            <a:spLocks noGrp="1" noChangeArrowheads="1"/>
          </p:cNvSpPr>
          <p:nvPr>
            <p:ph type="body" sz="half" idx="1"/>
          </p:nvPr>
        </p:nvSpPr>
        <p:spPr>
          <a:xfrm>
            <a:off x="619125" y="1438275"/>
            <a:ext cx="7515225" cy="4733925"/>
          </a:xfrm>
        </p:spPr>
        <p:txBody>
          <a:bodyPr/>
          <a:lstStyle/>
          <a:p>
            <a:r>
              <a:rPr lang="en-US" sz="2400" smtClean="0"/>
              <a:t>once (any) name server learns mapping, it </a:t>
            </a:r>
            <a:r>
              <a:rPr lang="en-US" sz="2400" i="1" smtClean="0">
                <a:solidFill>
                  <a:schemeClr val="accent2"/>
                </a:solidFill>
              </a:rPr>
              <a:t>caches</a:t>
            </a:r>
            <a:r>
              <a:rPr lang="en-US" sz="2400" smtClean="0"/>
              <a:t> mapping</a:t>
            </a:r>
          </a:p>
          <a:p>
            <a:pPr lvl="1"/>
            <a:r>
              <a:rPr lang="en-US" smtClean="0"/>
              <a:t>cache entries timeout (disappear) after some time</a:t>
            </a:r>
          </a:p>
          <a:p>
            <a:pPr lvl="1"/>
            <a:r>
              <a:rPr lang="en-US" smtClean="0"/>
              <a:t>TLD servers typically cached in local name servers</a:t>
            </a:r>
          </a:p>
          <a:p>
            <a:pPr lvl="2"/>
            <a:r>
              <a:rPr lang="en-US" smtClean="0"/>
              <a:t>Thus root name servers not often visited</a:t>
            </a:r>
          </a:p>
          <a:p>
            <a:r>
              <a:rPr lang="en-US" sz="2400" smtClean="0"/>
              <a:t>update/notify mechanisms under design by IETF</a:t>
            </a:r>
          </a:p>
          <a:p>
            <a:pPr lvl="1"/>
            <a:r>
              <a:rPr lang="en-US" sz="2000" smtClean="0"/>
              <a:t>RFC 2136</a:t>
            </a:r>
            <a:endParaRPr lang="en-US" sz="1800" smtClean="0"/>
          </a:p>
          <a:p>
            <a:pPr lvl="1"/>
            <a:r>
              <a:rPr lang="en-US" sz="1800" smtClean="0"/>
              <a:t>http://www.ietf.org/html.charters/dnsind-charter.html</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7043" name="Slide Number Placeholder 6"/>
          <p:cNvSpPr>
            <a:spLocks noGrp="1"/>
          </p:cNvSpPr>
          <p:nvPr>
            <p:ph type="sldNum" sz="quarter" idx="12"/>
          </p:nvPr>
        </p:nvSpPr>
        <p:spPr>
          <a:noFill/>
        </p:spPr>
        <p:txBody>
          <a:bodyPr/>
          <a:lstStyle/>
          <a:p>
            <a:fld id="{AAB6CF44-3868-4377-83CC-C084553879ED}" type="slidenum">
              <a:rPr lang="en-US"/>
              <a:pPr/>
              <a:t>74</a:t>
            </a:fld>
            <a:endParaRPr lang="en-US"/>
          </a:p>
        </p:txBody>
      </p:sp>
      <p:sp>
        <p:nvSpPr>
          <p:cNvPr id="87044" name="Rectangle 2"/>
          <p:cNvSpPr>
            <a:spLocks noGrp="1" noChangeArrowheads="1"/>
          </p:cNvSpPr>
          <p:nvPr>
            <p:ph type="title"/>
          </p:nvPr>
        </p:nvSpPr>
        <p:spPr/>
        <p:txBody>
          <a:bodyPr/>
          <a:lstStyle/>
          <a:p>
            <a:r>
              <a:rPr lang="en-US" sz="3600" smtClean="0"/>
              <a:t>DNS records</a:t>
            </a:r>
            <a:endParaRPr lang="en-US" smtClean="0"/>
          </a:p>
        </p:txBody>
      </p:sp>
      <p:sp>
        <p:nvSpPr>
          <p:cNvPr id="87045" name="Rectangle 3"/>
          <p:cNvSpPr>
            <a:spLocks noGrp="1" noChangeArrowheads="1"/>
          </p:cNvSpPr>
          <p:nvPr>
            <p:ph type="body" sz="half" idx="1"/>
          </p:nvPr>
        </p:nvSpPr>
        <p:spPr>
          <a:xfrm>
            <a:off x="542925" y="1343025"/>
            <a:ext cx="7820025" cy="514350"/>
          </a:xfrm>
        </p:spPr>
        <p:txBody>
          <a:bodyPr/>
          <a:lstStyle/>
          <a:p>
            <a:pPr>
              <a:buFont typeface="ZapfDingbats" pitchFamily="82" charset="2"/>
              <a:buNone/>
            </a:pPr>
            <a:r>
              <a:rPr lang="en-US" sz="2400" u="sng" smtClean="0">
                <a:solidFill>
                  <a:schemeClr val="accent2"/>
                </a:solidFill>
              </a:rPr>
              <a:t>DNS:</a:t>
            </a:r>
            <a:r>
              <a:rPr lang="en-US" sz="2400" smtClean="0"/>
              <a:t> distributed db storing resource records </a:t>
            </a:r>
            <a:r>
              <a:rPr lang="en-US" sz="2400" smtClean="0">
                <a:solidFill>
                  <a:srgbClr val="FF0000"/>
                </a:solidFill>
              </a:rPr>
              <a:t>(RR)</a:t>
            </a:r>
            <a:endParaRPr lang="en-US" sz="2400" smtClean="0"/>
          </a:p>
        </p:txBody>
      </p:sp>
      <p:sp>
        <p:nvSpPr>
          <p:cNvPr id="87046" name="Rectangle 4"/>
          <p:cNvSpPr>
            <a:spLocks noGrp="1" noChangeArrowheads="1"/>
          </p:cNvSpPr>
          <p:nvPr>
            <p:ph type="body" sz="half" idx="2"/>
          </p:nvPr>
        </p:nvSpPr>
        <p:spPr>
          <a:xfrm>
            <a:off x="523875" y="3895725"/>
            <a:ext cx="4000500" cy="1866900"/>
          </a:xfrm>
        </p:spPr>
        <p:txBody>
          <a:bodyPr/>
          <a:lstStyle/>
          <a:p>
            <a:r>
              <a:rPr lang="en-US" sz="2400" smtClean="0"/>
              <a:t>Type=NS</a:t>
            </a:r>
          </a:p>
          <a:p>
            <a:pPr lvl="1"/>
            <a:r>
              <a:rPr lang="en-US" sz="2000" b="1" smtClean="0">
                <a:latin typeface="Courier New" pitchFamily="49" charset="0"/>
              </a:rPr>
              <a:t>name</a:t>
            </a:r>
            <a:r>
              <a:rPr lang="en-US" sz="2000" smtClean="0"/>
              <a:t> is domain (e.g. foo.com)</a:t>
            </a:r>
          </a:p>
          <a:p>
            <a:pPr lvl="1"/>
            <a:r>
              <a:rPr lang="en-US" sz="2000" b="1" smtClean="0">
                <a:latin typeface="Courier New" pitchFamily="49" charset="0"/>
              </a:rPr>
              <a:t>value</a:t>
            </a:r>
            <a:r>
              <a:rPr lang="en-US" sz="2000" smtClean="0"/>
              <a:t> is hostname of authoritative name server for this domain</a:t>
            </a:r>
          </a:p>
          <a:p>
            <a:endParaRPr lang="en-US" sz="2400" smtClean="0"/>
          </a:p>
        </p:txBody>
      </p:sp>
      <p:grpSp>
        <p:nvGrpSpPr>
          <p:cNvPr id="87047" name="Group 5"/>
          <p:cNvGrpSpPr>
            <a:grpSpLocks/>
          </p:cNvGrpSpPr>
          <p:nvPr/>
        </p:nvGrpSpPr>
        <p:grpSpPr bwMode="auto">
          <a:xfrm>
            <a:off x="1795463" y="1895475"/>
            <a:ext cx="5364162" cy="571500"/>
            <a:chOff x="1407" y="1206"/>
            <a:chExt cx="3379" cy="360"/>
          </a:xfrm>
        </p:grpSpPr>
        <p:sp>
          <p:nvSpPr>
            <p:cNvPr id="87051" name="Text Box 6"/>
            <p:cNvSpPr txBox="1">
              <a:spLocks noChangeArrowheads="1"/>
            </p:cNvSpPr>
            <p:nvPr/>
          </p:nvSpPr>
          <p:spPr bwMode="auto">
            <a:xfrm>
              <a:off x="1407" y="1214"/>
              <a:ext cx="3379" cy="288"/>
            </a:xfrm>
            <a:prstGeom prst="rect">
              <a:avLst/>
            </a:prstGeom>
            <a:noFill/>
            <a:ln w="9525">
              <a:noFill/>
              <a:miter lim="800000"/>
              <a:headEnd/>
              <a:tailEnd/>
            </a:ln>
          </p:spPr>
          <p:txBody>
            <a:bodyPr anchor="ctr">
              <a:spAutoFit/>
            </a:bodyPr>
            <a:lstStyle/>
            <a:p>
              <a:pPr algn="ctr">
                <a:spcBef>
                  <a:spcPct val="0"/>
                </a:spcBef>
                <a:buClrTx/>
                <a:buSzTx/>
                <a:buFontTx/>
                <a:buNone/>
              </a:pPr>
              <a:r>
                <a:rPr lang="en-US"/>
                <a:t>RR format: </a:t>
              </a:r>
              <a:r>
                <a:rPr lang="en-US" sz="1800" b="1">
                  <a:latin typeface="Courier New" pitchFamily="49" charset="0"/>
                </a:rPr>
                <a:t>(name, value, type, ttl)</a:t>
              </a:r>
              <a:endParaRPr lang="en-US">
                <a:latin typeface="Times New Roman" pitchFamily="18" charset="0"/>
              </a:endParaRPr>
            </a:p>
          </p:txBody>
        </p:sp>
        <p:sp>
          <p:nvSpPr>
            <p:cNvPr id="87052" name="Rectangle 7"/>
            <p:cNvSpPr>
              <a:spLocks noChangeArrowheads="1"/>
            </p:cNvSpPr>
            <p:nvPr/>
          </p:nvSpPr>
          <p:spPr bwMode="auto">
            <a:xfrm>
              <a:off x="1458" y="1206"/>
              <a:ext cx="3318" cy="360"/>
            </a:xfrm>
            <a:prstGeom prst="rect">
              <a:avLst/>
            </a:prstGeom>
            <a:noFill/>
            <a:ln w="19050">
              <a:solidFill>
                <a:schemeClr val="accent2"/>
              </a:solidFill>
              <a:miter lim="800000"/>
              <a:headEnd/>
              <a:tailEnd/>
            </a:ln>
          </p:spPr>
          <p:txBody>
            <a:bodyPr wrap="none" anchor="ctr"/>
            <a:lstStyle/>
            <a:p>
              <a:pPr algn="ctr">
                <a:spcBef>
                  <a:spcPct val="0"/>
                </a:spcBef>
                <a:buClrTx/>
                <a:buSzTx/>
                <a:buFontTx/>
                <a:buNone/>
              </a:pPr>
              <a:endParaRPr lang="en-US">
                <a:solidFill>
                  <a:schemeClr val="accent2"/>
                </a:solidFill>
                <a:latin typeface="Times New Roman" pitchFamily="18" charset="0"/>
              </a:endParaRPr>
            </a:p>
          </p:txBody>
        </p:sp>
      </p:grpSp>
      <p:sp>
        <p:nvSpPr>
          <p:cNvPr id="87048" name="Rectangle 8"/>
          <p:cNvSpPr>
            <a:spLocks noChangeArrowheads="1"/>
          </p:cNvSpPr>
          <p:nvPr/>
        </p:nvSpPr>
        <p:spPr bwMode="auto">
          <a:xfrm>
            <a:off x="523875" y="2657475"/>
            <a:ext cx="3810000" cy="1304925"/>
          </a:xfrm>
          <a:prstGeom prst="rect">
            <a:avLst/>
          </a:prstGeom>
          <a:noFill/>
          <a:ln w="9525">
            <a:noFill/>
            <a:miter lim="800000"/>
            <a:headEnd/>
            <a:tailEnd/>
          </a:ln>
        </p:spPr>
        <p:txBody>
          <a:bodyPr/>
          <a:lstStyle/>
          <a:p>
            <a:pPr marL="342900" indent="-342900">
              <a:buFont typeface="ZapfDingbats" pitchFamily="82" charset="2"/>
              <a:buChar char="r"/>
            </a:pPr>
            <a:r>
              <a:rPr lang="en-US"/>
              <a:t>Type=A</a:t>
            </a:r>
          </a:p>
          <a:p>
            <a:pPr marL="742950" lvl="1" indent="-285750">
              <a:buSzPct val="75000"/>
              <a:buFont typeface="Wingdings" pitchFamily="2" charset="2"/>
              <a:buChar char="v"/>
            </a:pPr>
            <a:r>
              <a:rPr lang="en-US" sz="2000" b="1">
                <a:latin typeface="Courier New" pitchFamily="49" charset="0"/>
              </a:rPr>
              <a:t>name</a:t>
            </a:r>
            <a:r>
              <a:rPr lang="en-US" sz="2000"/>
              <a:t> is hostname</a:t>
            </a:r>
          </a:p>
          <a:p>
            <a:pPr marL="742950" lvl="1" indent="-285750">
              <a:buSzPct val="75000"/>
              <a:buFont typeface="Wingdings" pitchFamily="2" charset="2"/>
              <a:buChar char="v"/>
            </a:pPr>
            <a:r>
              <a:rPr lang="en-US" sz="2000" b="1">
                <a:latin typeface="Courier New" pitchFamily="49" charset="0"/>
              </a:rPr>
              <a:t>value</a:t>
            </a:r>
            <a:r>
              <a:rPr lang="en-US" sz="2000"/>
              <a:t> is IP address</a:t>
            </a:r>
          </a:p>
          <a:p>
            <a:pPr marL="342900" indent="-342900">
              <a:buFont typeface="ZapfDingbats" pitchFamily="82" charset="2"/>
              <a:buChar char="r"/>
            </a:pPr>
            <a:endParaRPr lang="en-US"/>
          </a:p>
        </p:txBody>
      </p:sp>
      <p:sp>
        <p:nvSpPr>
          <p:cNvPr id="87049" name="Rectangle 9"/>
          <p:cNvSpPr>
            <a:spLocks noChangeArrowheads="1"/>
          </p:cNvSpPr>
          <p:nvPr/>
        </p:nvSpPr>
        <p:spPr bwMode="auto">
          <a:xfrm>
            <a:off x="4217988" y="2697163"/>
            <a:ext cx="4514850" cy="2171700"/>
          </a:xfrm>
          <a:prstGeom prst="rect">
            <a:avLst/>
          </a:prstGeom>
          <a:noFill/>
          <a:ln w="9525">
            <a:noFill/>
            <a:miter lim="800000"/>
            <a:headEnd/>
            <a:tailEnd/>
          </a:ln>
        </p:spPr>
        <p:txBody>
          <a:bodyPr/>
          <a:lstStyle/>
          <a:p>
            <a:pPr marL="342900" indent="-342900">
              <a:buFont typeface="ZapfDingbats" pitchFamily="82" charset="2"/>
              <a:buChar char="r"/>
            </a:pPr>
            <a:r>
              <a:rPr lang="en-US"/>
              <a:t>Type=CNAME</a:t>
            </a:r>
          </a:p>
          <a:p>
            <a:pPr marL="742950" lvl="1" indent="-285750">
              <a:buSzPct val="75000"/>
              <a:buFont typeface="Wingdings" pitchFamily="2" charset="2"/>
              <a:buChar char="v"/>
            </a:pPr>
            <a:r>
              <a:rPr lang="en-US" sz="2000" b="1">
                <a:latin typeface="Courier New" pitchFamily="49" charset="0"/>
              </a:rPr>
              <a:t>name</a:t>
            </a:r>
            <a:r>
              <a:rPr lang="en-US" sz="2000"/>
              <a:t> is alias name for some “canonical” (the real) name</a:t>
            </a:r>
          </a:p>
          <a:p>
            <a:pPr marL="742950" lvl="1" indent="-285750">
              <a:buSzPct val="75000"/>
              <a:buFont typeface="Wingdings" pitchFamily="2" charset="2"/>
              <a:buNone/>
            </a:pPr>
            <a:r>
              <a:rPr lang="en-US" sz="1800">
                <a:latin typeface="Courier New" pitchFamily="49" charset="0"/>
              </a:rPr>
              <a:t>  www.ibm.com </a:t>
            </a:r>
            <a:r>
              <a:rPr lang="en-US" sz="2000"/>
              <a:t>is really</a:t>
            </a:r>
            <a:endParaRPr lang="en-US" sz="1800">
              <a:latin typeface="Courier New" pitchFamily="49" charset="0"/>
            </a:endParaRPr>
          </a:p>
          <a:p>
            <a:pPr marL="742950" lvl="1" indent="-285750">
              <a:buSzPct val="75000"/>
              <a:buFont typeface="Wingdings" pitchFamily="2" charset="2"/>
              <a:buNone/>
            </a:pPr>
            <a:r>
              <a:rPr lang="en-US" sz="1800">
                <a:latin typeface="Courier New" pitchFamily="49" charset="0"/>
              </a:rPr>
              <a:t>  servereast.backup2.ibm.com</a:t>
            </a:r>
          </a:p>
          <a:p>
            <a:pPr marL="742950" lvl="1" indent="-285750">
              <a:buSzPct val="75000"/>
              <a:buFont typeface="Wingdings" pitchFamily="2" charset="2"/>
              <a:buChar char="v"/>
            </a:pPr>
            <a:r>
              <a:rPr lang="en-US" sz="2000" b="1">
                <a:latin typeface="Courier New" pitchFamily="49" charset="0"/>
              </a:rPr>
              <a:t>value</a:t>
            </a:r>
            <a:r>
              <a:rPr lang="en-US" sz="2000"/>
              <a:t> is canonical name</a:t>
            </a:r>
          </a:p>
          <a:p>
            <a:pPr marL="342900" indent="-342900">
              <a:buFont typeface="ZapfDingbats" pitchFamily="82" charset="2"/>
              <a:buChar char="r"/>
            </a:pPr>
            <a:endParaRPr lang="en-US"/>
          </a:p>
        </p:txBody>
      </p:sp>
      <p:sp>
        <p:nvSpPr>
          <p:cNvPr id="87050" name="Rectangle 10"/>
          <p:cNvSpPr>
            <a:spLocks noChangeArrowheads="1"/>
          </p:cNvSpPr>
          <p:nvPr/>
        </p:nvSpPr>
        <p:spPr bwMode="auto">
          <a:xfrm>
            <a:off x="4252913" y="5032375"/>
            <a:ext cx="4408487" cy="1309688"/>
          </a:xfrm>
          <a:prstGeom prst="rect">
            <a:avLst/>
          </a:prstGeom>
          <a:noFill/>
          <a:ln w="9525">
            <a:noFill/>
            <a:miter lim="800000"/>
            <a:headEnd/>
            <a:tailEnd/>
          </a:ln>
        </p:spPr>
        <p:txBody>
          <a:bodyPr/>
          <a:lstStyle/>
          <a:p>
            <a:pPr marL="342900" indent="-342900">
              <a:buFont typeface="ZapfDingbats" pitchFamily="82" charset="2"/>
              <a:buChar char="r"/>
            </a:pPr>
            <a:r>
              <a:rPr lang="en-US"/>
              <a:t>Type=MX</a:t>
            </a:r>
          </a:p>
          <a:p>
            <a:pPr marL="742950" lvl="1" indent="-285750">
              <a:buSzPct val="75000"/>
              <a:buFont typeface="Wingdings" pitchFamily="2" charset="2"/>
              <a:buChar char="v"/>
            </a:pPr>
            <a:r>
              <a:rPr lang="en-US" sz="2000" b="1">
                <a:latin typeface="Courier New" pitchFamily="49" charset="0"/>
              </a:rPr>
              <a:t>value</a:t>
            </a:r>
            <a:r>
              <a:rPr lang="en-US" sz="2000"/>
              <a:t> is name of mailserver associated with </a:t>
            </a:r>
            <a:r>
              <a:rPr lang="en-US" sz="2000" b="1">
                <a:latin typeface="Courier New" pitchFamily="49" charset="0"/>
              </a:rPr>
              <a:t>name</a:t>
            </a:r>
            <a:endParaRPr lang="en-US" sz="2000"/>
          </a:p>
          <a:p>
            <a:pPr marL="342900" indent="-342900">
              <a:buFont typeface="ZapfDingbats" pitchFamily="82" charset="2"/>
              <a:buChar char="r"/>
            </a:pP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8067" name="Slide Number Placeholder 6"/>
          <p:cNvSpPr>
            <a:spLocks noGrp="1"/>
          </p:cNvSpPr>
          <p:nvPr>
            <p:ph type="sldNum" sz="quarter" idx="12"/>
          </p:nvPr>
        </p:nvSpPr>
        <p:spPr>
          <a:noFill/>
        </p:spPr>
        <p:txBody>
          <a:bodyPr/>
          <a:lstStyle/>
          <a:p>
            <a:fld id="{916C0146-19B7-4C60-8EBE-ADA680210620}" type="slidenum">
              <a:rPr lang="en-US"/>
              <a:pPr/>
              <a:t>75</a:t>
            </a:fld>
            <a:endParaRPr lang="en-US"/>
          </a:p>
        </p:txBody>
      </p:sp>
      <p:sp>
        <p:nvSpPr>
          <p:cNvPr id="88068" name="Rectangle 2"/>
          <p:cNvSpPr>
            <a:spLocks noGrp="1" noChangeArrowheads="1"/>
          </p:cNvSpPr>
          <p:nvPr>
            <p:ph type="title"/>
          </p:nvPr>
        </p:nvSpPr>
        <p:spPr/>
        <p:txBody>
          <a:bodyPr/>
          <a:lstStyle/>
          <a:p>
            <a:r>
              <a:rPr lang="en-US" sz="3600" smtClean="0"/>
              <a:t>DNS protocol, messages</a:t>
            </a:r>
            <a:endParaRPr lang="en-US" smtClean="0"/>
          </a:p>
        </p:txBody>
      </p:sp>
      <p:sp>
        <p:nvSpPr>
          <p:cNvPr id="88069" name="Rectangle 3"/>
          <p:cNvSpPr>
            <a:spLocks noGrp="1" noChangeArrowheads="1"/>
          </p:cNvSpPr>
          <p:nvPr>
            <p:ph type="body" sz="half" idx="1"/>
          </p:nvPr>
        </p:nvSpPr>
        <p:spPr>
          <a:xfrm>
            <a:off x="542925" y="1343025"/>
            <a:ext cx="7820025" cy="514350"/>
          </a:xfrm>
        </p:spPr>
        <p:txBody>
          <a:bodyPr/>
          <a:lstStyle/>
          <a:p>
            <a:pPr>
              <a:buFont typeface="ZapfDingbats" pitchFamily="82" charset="2"/>
              <a:buNone/>
            </a:pPr>
            <a:r>
              <a:rPr lang="en-US" sz="2400" u="sng" smtClean="0">
                <a:solidFill>
                  <a:schemeClr val="accent2"/>
                </a:solidFill>
              </a:rPr>
              <a:t>DNS protocol :</a:t>
            </a:r>
            <a:r>
              <a:rPr lang="en-US" sz="2400" smtClean="0"/>
              <a:t> </a:t>
            </a:r>
            <a:r>
              <a:rPr lang="en-US" sz="2400" i="1" smtClean="0">
                <a:solidFill>
                  <a:srgbClr val="FF0000"/>
                </a:solidFill>
              </a:rPr>
              <a:t>query</a:t>
            </a:r>
            <a:r>
              <a:rPr lang="en-US" sz="2400" smtClean="0">
                <a:solidFill>
                  <a:srgbClr val="FF0000"/>
                </a:solidFill>
              </a:rPr>
              <a:t> </a:t>
            </a:r>
            <a:r>
              <a:rPr lang="en-US" sz="2400" smtClean="0"/>
              <a:t>and </a:t>
            </a:r>
            <a:r>
              <a:rPr lang="en-US" sz="2400" i="1" smtClean="0">
                <a:solidFill>
                  <a:srgbClr val="FF0000"/>
                </a:solidFill>
              </a:rPr>
              <a:t>reply</a:t>
            </a:r>
            <a:r>
              <a:rPr lang="en-US" sz="2400" smtClean="0"/>
              <a:t> messages, both with same </a:t>
            </a:r>
            <a:r>
              <a:rPr lang="en-US" sz="2400" i="1" smtClean="0">
                <a:solidFill>
                  <a:srgbClr val="FF0000"/>
                </a:solidFill>
              </a:rPr>
              <a:t>message format</a:t>
            </a:r>
            <a:endParaRPr lang="en-US" sz="2400" smtClean="0">
              <a:solidFill>
                <a:srgbClr val="FF0000"/>
              </a:solidFill>
            </a:endParaRPr>
          </a:p>
        </p:txBody>
      </p:sp>
      <p:sp>
        <p:nvSpPr>
          <p:cNvPr id="88070" name="Rectangle 4"/>
          <p:cNvSpPr>
            <a:spLocks noChangeArrowheads="1"/>
          </p:cNvSpPr>
          <p:nvPr/>
        </p:nvSpPr>
        <p:spPr bwMode="auto">
          <a:xfrm>
            <a:off x="533400" y="2352675"/>
            <a:ext cx="3575050" cy="3838575"/>
          </a:xfrm>
          <a:prstGeom prst="rect">
            <a:avLst/>
          </a:prstGeom>
          <a:noFill/>
          <a:ln w="9525">
            <a:noFill/>
            <a:miter lim="800000"/>
            <a:headEnd/>
            <a:tailEnd/>
          </a:ln>
        </p:spPr>
        <p:txBody>
          <a:bodyPr/>
          <a:lstStyle/>
          <a:p>
            <a:pPr marL="342900" indent="-342900"/>
            <a:r>
              <a:rPr lang="en-US"/>
              <a:t>msg header</a:t>
            </a:r>
          </a:p>
          <a:p>
            <a:pPr marL="342900" indent="-342900">
              <a:buFont typeface="ZapfDingbats" pitchFamily="82" charset="2"/>
              <a:buChar char="r"/>
            </a:pPr>
            <a:r>
              <a:rPr lang="en-US" sz="2000">
                <a:solidFill>
                  <a:schemeClr val="accent2"/>
                </a:solidFill>
              </a:rPr>
              <a:t>identification:</a:t>
            </a:r>
            <a:r>
              <a:rPr lang="en-US" sz="2000"/>
              <a:t> 16 bit # for query, reply to query uses same #</a:t>
            </a:r>
          </a:p>
          <a:p>
            <a:pPr marL="342900" indent="-342900">
              <a:buFont typeface="ZapfDingbats" pitchFamily="82" charset="2"/>
              <a:buChar char="r"/>
            </a:pPr>
            <a:r>
              <a:rPr lang="en-US" sz="2000">
                <a:solidFill>
                  <a:schemeClr val="accent2"/>
                </a:solidFill>
              </a:rPr>
              <a:t>flags:</a:t>
            </a:r>
            <a:endParaRPr lang="en-US" sz="2000"/>
          </a:p>
          <a:p>
            <a:pPr marL="742950" lvl="1" indent="-285750">
              <a:buSzPct val="75000"/>
              <a:buFont typeface="Wingdings" pitchFamily="2" charset="2"/>
              <a:buChar char="v"/>
            </a:pPr>
            <a:r>
              <a:rPr lang="en-US" sz="2000"/>
              <a:t>query or reply</a:t>
            </a:r>
          </a:p>
          <a:p>
            <a:pPr marL="742950" lvl="1" indent="-285750">
              <a:buSzPct val="75000"/>
              <a:buFont typeface="Wingdings" pitchFamily="2" charset="2"/>
              <a:buChar char="v"/>
            </a:pPr>
            <a:r>
              <a:rPr lang="en-US" sz="2000"/>
              <a:t>recursion desired </a:t>
            </a:r>
          </a:p>
          <a:p>
            <a:pPr marL="742950" lvl="1" indent="-285750">
              <a:buSzPct val="75000"/>
              <a:buFont typeface="Wingdings" pitchFamily="2" charset="2"/>
              <a:buChar char="v"/>
            </a:pPr>
            <a:r>
              <a:rPr lang="en-US" sz="2000"/>
              <a:t>recursion available</a:t>
            </a:r>
          </a:p>
          <a:p>
            <a:pPr marL="742950" lvl="1" indent="-285750">
              <a:buSzPct val="75000"/>
              <a:buFont typeface="Wingdings" pitchFamily="2" charset="2"/>
              <a:buChar char="v"/>
            </a:pPr>
            <a:r>
              <a:rPr lang="en-US" sz="2000"/>
              <a:t>reply is authoritative</a:t>
            </a:r>
          </a:p>
        </p:txBody>
      </p:sp>
      <p:pic>
        <p:nvPicPr>
          <p:cNvPr id="88071" name="Picture 5" descr="DNSmessage"/>
          <p:cNvPicPr>
            <a:picLocks noChangeAspect="1" noChangeArrowheads="1"/>
          </p:cNvPicPr>
          <p:nvPr/>
        </p:nvPicPr>
        <p:blipFill>
          <a:blip r:embed="rId2" cstate="print"/>
          <a:srcRect/>
          <a:stretch>
            <a:fillRect/>
          </a:stretch>
        </p:blipFill>
        <p:spPr bwMode="auto">
          <a:xfrm>
            <a:off x="4181475" y="2090738"/>
            <a:ext cx="5132388" cy="4167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89091" name="Slide Number Placeholder 6"/>
          <p:cNvSpPr>
            <a:spLocks noGrp="1"/>
          </p:cNvSpPr>
          <p:nvPr>
            <p:ph type="sldNum" sz="quarter" idx="12"/>
          </p:nvPr>
        </p:nvSpPr>
        <p:spPr>
          <a:noFill/>
        </p:spPr>
        <p:txBody>
          <a:bodyPr/>
          <a:lstStyle/>
          <a:p>
            <a:fld id="{ADB74555-2FB8-4123-A33C-8B9972B4B077}" type="slidenum">
              <a:rPr lang="en-US"/>
              <a:pPr/>
              <a:t>76</a:t>
            </a:fld>
            <a:endParaRPr lang="en-US"/>
          </a:p>
        </p:txBody>
      </p:sp>
      <p:sp>
        <p:nvSpPr>
          <p:cNvPr id="89092" name="Rectangle 2"/>
          <p:cNvSpPr>
            <a:spLocks noGrp="1" noChangeArrowheads="1"/>
          </p:cNvSpPr>
          <p:nvPr>
            <p:ph type="title"/>
          </p:nvPr>
        </p:nvSpPr>
        <p:spPr/>
        <p:txBody>
          <a:bodyPr/>
          <a:lstStyle/>
          <a:p>
            <a:r>
              <a:rPr lang="en-US" sz="3600" smtClean="0"/>
              <a:t>DNS protocol, messages</a:t>
            </a:r>
            <a:endParaRPr lang="en-US" smtClean="0"/>
          </a:p>
        </p:txBody>
      </p:sp>
      <p:pic>
        <p:nvPicPr>
          <p:cNvPr id="89093" name="Picture 3" descr="DNSmessage"/>
          <p:cNvPicPr>
            <a:picLocks noChangeAspect="1" noChangeArrowheads="1"/>
          </p:cNvPicPr>
          <p:nvPr/>
        </p:nvPicPr>
        <p:blipFill>
          <a:blip r:embed="rId2" cstate="print"/>
          <a:srcRect/>
          <a:stretch>
            <a:fillRect/>
          </a:stretch>
        </p:blipFill>
        <p:spPr bwMode="auto">
          <a:xfrm>
            <a:off x="4403725" y="1509713"/>
            <a:ext cx="4387850" cy="3562350"/>
          </a:xfrm>
          <a:prstGeom prst="rect">
            <a:avLst/>
          </a:prstGeom>
          <a:noFill/>
          <a:ln w="9525">
            <a:noFill/>
            <a:miter lim="800000"/>
            <a:headEnd/>
            <a:tailEnd/>
          </a:ln>
        </p:spPr>
      </p:pic>
      <p:sp>
        <p:nvSpPr>
          <p:cNvPr id="89094" name="Text Box 4"/>
          <p:cNvSpPr txBox="1">
            <a:spLocks noChangeArrowheads="1"/>
          </p:cNvSpPr>
          <p:nvPr/>
        </p:nvSpPr>
        <p:spPr bwMode="auto">
          <a:xfrm>
            <a:off x="942975" y="1830388"/>
            <a:ext cx="2286000" cy="701675"/>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2000"/>
              <a:t>Name, type fields</a:t>
            </a:r>
          </a:p>
          <a:p>
            <a:pPr algn="r">
              <a:spcBef>
                <a:spcPct val="0"/>
              </a:spcBef>
              <a:buClrTx/>
              <a:buSzTx/>
              <a:buFontTx/>
              <a:buNone/>
            </a:pPr>
            <a:r>
              <a:rPr lang="en-US" sz="2000"/>
              <a:t> for a query</a:t>
            </a:r>
            <a:endParaRPr lang="en-US">
              <a:latin typeface="Times New Roman" pitchFamily="18" charset="0"/>
            </a:endParaRPr>
          </a:p>
        </p:txBody>
      </p:sp>
      <p:sp>
        <p:nvSpPr>
          <p:cNvPr id="89095" name="Text Box 5"/>
          <p:cNvSpPr txBox="1">
            <a:spLocks noChangeArrowheads="1"/>
          </p:cNvSpPr>
          <p:nvPr/>
        </p:nvSpPr>
        <p:spPr bwMode="auto">
          <a:xfrm>
            <a:off x="1063625" y="2830513"/>
            <a:ext cx="2168525" cy="701675"/>
          </a:xfrm>
          <a:prstGeom prst="rect">
            <a:avLst/>
          </a:prstGeom>
          <a:noFill/>
          <a:ln w="9525">
            <a:noFill/>
            <a:miter lim="800000"/>
            <a:headEnd/>
            <a:tailEnd/>
          </a:ln>
        </p:spPr>
        <p:txBody>
          <a:bodyPr anchor="ctr">
            <a:spAutoFit/>
          </a:bodyPr>
          <a:lstStyle/>
          <a:p>
            <a:pPr algn="r">
              <a:spcBef>
                <a:spcPct val="0"/>
              </a:spcBef>
              <a:buClrTx/>
              <a:buSzTx/>
              <a:buFontTx/>
              <a:buNone/>
            </a:pPr>
            <a:r>
              <a:rPr lang="en-US" sz="2000"/>
              <a:t>RRs in response</a:t>
            </a:r>
          </a:p>
          <a:p>
            <a:pPr algn="r">
              <a:spcBef>
                <a:spcPct val="0"/>
              </a:spcBef>
              <a:buClrTx/>
              <a:buSzTx/>
              <a:buFontTx/>
              <a:buNone/>
            </a:pPr>
            <a:r>
              <a:rPr lang="en-US" sz="2000"/>
              <a:t>to query</a:t>
            </a:r>
            <a:endParaRPr lang="en-US">
              <a:latin typeface="Times New Roman" pitchFamily="18" charset="0"/>
            </a:endParaRPr>
          </a:p>
        </p:txBody>
      </p:sp>
      <p:sp>
        <p:nvSpPr>
          <p:cNvPr id="89096" name="Text Box 6"/>
          <p:cNvSpPr txBox="1">
            <a:spLocks noChangeArrowheads="1"/>
          </p:cNvSpPr>
          <p:nvPr/>
        </p:nvSpPr>
        <p:spPr bwMode="auto">
          <a:xfrm>
            <a:off x="522288" y="3716338"/>
            <a:ext cx="2713037" cy="701675"/>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2000"/>
              <a:t>records for</a:t>
            </a:r>
          </a:p>
          <a:p>
            <a:pPr algn="r">
              <a:spcBef>
                <a:spcPct val="0"/>
              </a:spcBef>
              <a:buClrTx/>
              <a:buSzTx/>
              <a:buFontTx/>
              <a:buNone/>
            </a:pPr>
            <a:r>
              <a:rPr lang="en-US" sz="2000"/>
              <a:t>authoritative servers</a:t>
            </a:r>
            <a:endParaRPr lang="en-US">
              <a:latin typeface="Times New Roman" pitchFamily="18" charset="0"/>
            </a:endParaRPr>
          </a:p>
        </p:txBody>
      </p:sp>
      <p:sp>
        <p:nvSpPr>
          <p:cNvPr id="89097" name="Text Box 7"/>
          <p:cNvSpPr txBox="1">
            <a:spLocks noChangeArrowheads="1"/>
          </p:cNvSpPr>
          <p:nvPr/>
        </p:nvSpPr>
        <p:spPr bwMode="auto">
          <a:xfrm>
            <a:off x="458788" y="4668838"/>
            <a:ext cx="2763837" cy="701675"/>
          </a:xfrm>
          <a:prstGeom prst="rect">
            <a:avLst/>
          </a:prstGeom>
          <a:noFill/>
          <a:ln w="9525">
            <a:noFill/>
            <a:miter lim="800000"/>
            <a:headEnd/>
            <a:tailEnd/>
          </a:ln>
        </p:spPr>
        <p:txBody>
          <a:bodyPr wrap="none" anchor="ctr">
            <a:spAutoFit/>
          </a:bodyPr>
          <a:lstStyle/>
          <a:p>
            <a:pPr algn="r">
              <a:spcBef>
                <a:spcPct val="0"/>
              </a:spcBef>
              <a:buClrTx/>
              <a:buSzTx/>
              <a:buFontTx/>
              <a:buNone/>
            </a:pPr>
            <a:r>
              <a:rPr lang="en-US" sz="2000"/>
              <a:t>additional “helpful”</a:t>
            </a:r>
          </a:p>
          <a:p>
            <a:pPr algn="r">
              <a:spcBef>
                <a:spcPct val="0"/>
              </a:spcBef>
              <a:buClrTx/>
              <a:buSzTx/>
              <a:buFontTx/>
              <a:buNone/>
            </a:pPr>
            <a:r>
              <a:rPr lang="en-US" sz="2000"/>
              <a:t>info that may be used</a:t>
            </a:r>
            <a:endParaRPr lang="en-US">
              <a:latin typeface="Times New Roman" pitchFamily="18" charset="0"/>
            </a:endParaRPr>
          </a:p>
        </p:txBody>
      </p:sp>
      <p:sp>
        <p:nvSpPr>
          <p:cNvPr id="89098" name="Line 8"/>
          <p:cNvSpPr>
            <a:spLocks noChangeShapeType="1"/>
          </p:cNvSpPr>
          <p:nvPr/>
        </p:nvSpPr>
        <p:spPr bwMode="auto">
          <a:xfrm>
            <a:off x="3152775" y="2171700"/>
            <a:ext cx="1447800" cy="800100"/>
          </a:xfrm>
          <a:prstGeom prst="line">
            <a:avLst/>
          </a:prstGeom>
          <a:noFill/>
          <a:ln w="28575">
            <a:solidFill>
              <a:srgbClr val="FF0000"/>
            </a:solidFill>
            <a:round/>
            <a:headEnd/>
            <a:tailEnd type="triangle" w="med" len="med"/>
          </a:ln>
        </p:spPr>
        <p:txBody>
          <a:bodyPr wrap="none" anchor="ctr"/>
          <a:lstStyle/>
          <a:p>
            <a:endParaRPr lang="en-US"/>
          </a:p>
        </p:txBody>
      </p:sp>
      <p:sp>
        <p:nvSpPr>
          <p:cNvPr id="89099" name="Line 9"/>
          <p:cNvSpPr>
            <a:spLocks noChangeShapeType="1"/>
          </p:cNvSpPr>
          <p:nvPr/>
        </p:nvSpPr>
        <p:spPr bwMode="auto">
          <a:xfrm>
            <a:off x="3152775" y="3200400"/>
            <a:ext cx="1514475" cy="371475"/>
          </a:xfrm>
          <a:prstGeom prst="line">
            <a:avLst/>
          </a:prstGeom>
          <a:noFill/>
          <a:ln w="28575">
            <a:solidFill>
              <a:srgbClr val="FF0000"/>
            </a:solidFill>
            <a:round/>
            <a:headEnd/>
            <a:tailEnd type="triangle" w="med" len="med"/>
          </a:ln>
        </p:spPr>
        <p:txBody>
          <a:bodyPr wrap="none" anchor="ctr"/>
          <a:lstStyle/>
          <a:p>
            <a:endParaRPr lang="en-US"/>
          </a:p>
        </p:txBody>
      </p:sp>
      <p:sp>
        <p:nvSpPr>
          <p:cNvPr id="89100" name="Line 10"/>
          <p:cNvSpPr>
            <a:spLocks noChangeShapeType="1"/>
          </p:cNvSpPr>
          <p:nvPr/>
        </p:nvSpPr>
        <p:spPr bwMode="auto">
          <a:xfrm>
            <a:off x="3181350" y="4076700"/>
            <a:ext cx="1447800" cy="133350"/>
          </a:xfrm>
          <a:prstGeom prst="line">
            <a:avLst/>
          </a:prstGeom>
          <a:noFill/>
          <a:ln w="28575">
            <a:solidFill>
              <a:srgbClr val="FF0000"/>
            </a:solidFill>
            <a:round/>
            <a:headEnd/>
            <a:tailEnd type="triangle" w="med" len="med"/>
          </a:ln>
        </p:spPr>
        <p:txBody>
          <a:bodyPr wrap="none" anchor="ctr"/>
          <a:lstStyle/>
          <a:p>
            <a:endParaRPr lang="en-US"/>
          </a:p>
        </p:txBody>
      </p:sp>
      <p:sp>
        <p:nvSpPr>
          <p:cNvPr id="89101" name="Line 11"/>
          <p:cNvSpPr>
            <a:spLocks noChangeShapeType="1"/>
          </p:cNvSpPr>
          <p:nvPr/>
        </p:nvSpPr>
        <p:spPr bwMode="auto">
          <a:xfrm flipV="1">
            <a:off x="3190875" y="4743450"/>
            <a:ext cx="1438275" cy="276225"/>
          </a:xfrm>
          <a:prstGeom prst="line">
            <a:avLst/>
          </a:prstGeom>
          <a:noFill/>
          <a:ln w="28575">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90115" name="Slide Number Placeholder 5"/>
          <p:cNvSpPr>
            <a:spLocks noGrp="1"/>
          </p:cNvSpPr>
          <p:nvPr>
            <p:ph type="sldNum" sz="quarter" idx="12"/>
          </p:nvPr>
        </p:nvSpPr>
        <p:spPr>
          <a:noFill/>
        </p:spPr>
        <p:txBody>
          <a:bodyPr/>
          <a:lstStyle/>
          <a:p>
            <a:fld id="{749AE49B-84D2-4AB6-ADB0-02EB47A70BB3}" type="slidenum">
              <a:rPr lang="en-US"/>
              <a:pPr/>
              <a:t>77</a:t>
            </a:fld>
            <a:endParaRPr lang="en-US"/>
          </a:p>
        </p:txBody>
      </p:sp>
      <p:sp>
        <p:nvSpPr>
          <p:cNvPr id="90116" name="Rectangle 2"/>
          <p:cNvSpPr>
            <a:spLocks noGrp="1" noChangeArrowheads="1"/>
          </p:cNvSpPr>
          <p:nvPr>
            <p:ph type="title"/>
          </p:nvPr>
        </p:nvSpPr>
        <p:spPr/>
        <p:txBody>
          <a:bodyPr/>
          <a:lstStyle/>
          <a:p>
            <a:r>
              <a:rPr lang="en-US" smtClean="0"/>
              <a:t>Inserting records into DNS</a:t>
            </a:r>
          </a:p>
        </p:txBody>
      </p:sp>
      <p:sp>
        <p:nvSpPr>
          <p:cNvPr id="90117" name="Rectangle 4"/>
          <p:cNvSpPr>
            <a:spLocks noGrp="1" noChangeArrowheads="1"/>
          </p:cNvSpPr>
          <p:nvPr>
            <p:ph type="body" idx="1"/>
          </p:nvPr>
        </p:nvSpPr>
        <p:spPr>
          <a:xfrm>
            <a:off x="533400" y="1600200"/>
            <a:ext cx="8107363" cy="4648200"/>
          </a:xfrm>
        </p:spPr>
        <p:txBody>
          <a:bodyPr/>
          <a:lstStyle/>
          <a:p>
            <a:pPr>
              <a:lnSpc>
                <a:spcPct val="80000"/>
              </a:lnSpc>
            </a:pPr>
            <a:r>
              <a:rPr lang="en-US" sz="2400" smtClean="0"/>
              <a:t>example: new startup “Network Utopia”</a:t>
            </a:r>
          </a:p>
          <a:p>
            <a:pPr>
              <a:lnSpc>
                <a:spcPct val="80000"/>
              </a:lnSpc>
            </a:pPr>
            <a:r>
              <a:rPr lang="en-US" sz="2400" smtClean="0"/>
              <a:t>register name networkuptopia.com at </a:t>
            </a:r>
            <a:r>
              <a:rPr lang="en-US" sz="2400" i="1" smtClean="0"/>
              <a:t>DNS </a:t>
            </a:r>
            <a:r>
              <a:rPr lang="en-US" sz="2400" i="1" smtClean="0">
                <a:solidFill>
                  <a:srgbClr val="FF0000"/>
                </a:solidFill>
              </a:rPr>
              <a:t>registrar</a:t>
            </a:r>
            <a:r>
              <a:rPr lang="en-US" sz="2400" smtClean="0"/>
              <a:t> (e.g., Network Solutions)</a:t>
            </a:r>
          </a:p>
          <a:p>
            <a:pPr lvl="1">
              <a:lnSpc>
                <a:spcPct val="80000"/>
              </a:lnSpc>
            </a:pPr>
            <a:r>
              <a:rPr lang="en-US" sz="2000" smtClean="0"/>
              <a:t>provide names, IP addresses of authoritative name server (primary and secondary)</a:t>
            </a:r>
          </a:p>
          <a:p>
            <a:pPr lvl="1">
              <a:lnSpc>
                <a:spcPct val="80000"/>
              </a:lnSpc>
            </a:pPr>
            <a:r>
              <a:rPr lang="en-US" sz="2000" smtClean="0"/>
              <a:t>registrar inserts two RRs into com TLD server:</a:t>
            </a:r>
            <a:br>
              <a:rPr lang="en-US" sz="2000" smtClean="0"/>
            </a:br>
            <a:endParaRPr lang="en-US" sz="2000" smtClean="0"/>
          </a:p>
          <a:p>
            <a:pPr lvl="1">
              <a:lnSpc>
                <a:spcPct val="80000"/>
              </a:lnSpc>
              <a:buFont typeface="Wingdings" pitchFamily="2" charset="2"/>
              <a:buNone/>
            </a:pPr>
            <a:r>
              <a:rPr lang="en-US" sz="2000" smtClean="0">
                <a:latin typeface="Courier New" pitchFamily="49" charset="0"/>
              </a:rPr>
              <a:t>(networkutopia.com, dns1.networkutopia.com, NS)</a:t>
            </a:r>
          </a:p>
          <a:p>
            <a:pPr lvl="1">
              <a:lnSpc>
                <a:spcPct val="80000"/>
              </a:lnSpc>
              <a:buFont typeface="Wingdings" pitchFamily="2" charset="2"/>
              <a:buNone/>
            </a:pPr>
            <a:r>
              <a:rPr lang="en-US" sz="2000" smtClean="0">
                <a:latin typeface="Courier New" pitchFamily="49" charset="0"/>
              </a:rPr>
              <a:t>(dns1.networkutopia.com, 212.212.212.1, A)</a:t>
            </a:r>
            <a:r>
              <a:rPr lang="en-US" sz="2000" smtClean="0">
                <a:solidFill>
                  <a:schemeClr val="accent2"/>
                </a:solidFill>
                <a:latin typeface="Courier New" pitchFamily="49" charset="0"/>
              </a:rPr>
              <a:t/>
            </a:r>
            <a:br>
              <a:rPr lang="en-US" sz="2000" smtClean="0">
                <a:solidFill>
                  <a:schemeClr val="accent2"/>
                </a:solidFill>
                <a:latin typeface="Courier New" pitchFamily="49" charset="0"/>
              </a:rPr>
            </a:br>
            <a:endParaRPr lang="en-US" sz="2000" smtClean="0">
              <a:solidFill>
                <a:schemeClr val="accent2"/>
              </a:solidFill>
              <a:latin typeface="Courier New" pitchFamily="49" charset="0"/>
            </a:endParaRPr>
          </a:p>
          <a:p>
            <a:pPr>
              <a:lnSpc>
                <a:spcPct val="80000"/>
              </a:lnSpc>
            </a:pPr>
            <a:r>
              <a:rPr lang="en-US" sz="2400" smtClean="0"/>
              <a:t>create authoritative server Type A record for www.networkuptopia.com; Type MX record for networkutopia.com</a:t>
            </a:r>
          </a:p>
          <a:p>
            <a:pPr>
              <a:lnSpc>
                <a:spcPct val="80000"/>
              </a:lnSpc>
            </a:pPr>
            <a:r>
              <a:rPr lang="en-US" sz="2400" smtClean="0">
                <a:solidFill>
                  <a:srgbClr val="FF0000"/>
                </a:solidFill>
              </a:rPr>
              <a:t>How do people get IP address of your Web site?</a:t>
            </a:r>
          </a:p>
          <a:p>
            <a:pPr>
              <a:lnSpc>
                <a:spcPct val="80000"/>
              </a:lnSpc>
            </a:pPr>
            <a:endParaRPr lang="en-US" sz="240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78</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smtClean="0"/>
              <a:t>2.1 Principles of network applications</a:t>
            </a:r>
          </a:p>
          <a:p>
            <a:r>
              <a:rPr lang="en-US" sz="2400" smtClean="0"/>
              <a:t>2.2 Web and HTTP</a:t>
            </a:r>
          </a:p>
          <a:p>
            <a:r>
              <a:rPr lang="en-US" sz="2400" smtClean="0"/>
              <a:t>2.3 FTP </a:t>
            </a:r>
            <a:endParaRPr lang="en-US" sz="2400" smtClean="0">
              <a:solidFill>
                <a:srgbClr val="FF0000"/>
              </a:solidFill>
            </a:endParaRPr>
          </a:p>
          <a:p>
            <a:r>
              <a:rPr lang="en-US" sz="2400" smtClean="0"/>
              <a:t>2.4 Electronic Mail</a:t>
            </a:r>
          </a:p>
          <a:p>
            <a:pPr lvl="1"/>
            <a:r>
              <a:rPr lang="en-US" sz="2000" smtClean="0"/>
              <a:t>SMTP, POP3, IMAP</a:t>
            </a:r>
          </a:p>
          <a:p>
            <a:r>
              <a:rPr lang="en-US" sz="2400" smtClean="0"/>
              <a:t>2.5 DNS</a:t>
            </a:r>
          </a:p>
          <a:p>
            <a:endParaRPr lang="en-US" sz="240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solidFill>
                  <a:srgbClr val="FF0000"/>
                </a:solidFill>
              </a:rPr>
              <a:t>2.6 P2P applications</a:t>
            </a:r>
          </a:p>
          <a:p>
            <a:r>
              <a:rPr lang="en-US" sz="2400" dirty="0" smtClean="0"/>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1"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9472" name="Slide Number Placeholder 6"/>
          <p:cNvSpPr>
            <a:spLocks noGrp="1"/>
          </p:cNvSpPr>
          <p:nvPr>
            <p:ph type="sldNum" sz="quarter" idx="12"/>
          </p:nvPr>
        </p:nvSpPr>
        <p:spPr>
          <a:noFill/>
        </p:spPr>
        <p:txBody>
          <a:bodyPr/>
          <a:lstStyle/>
          <a:p>
            <a:fld id="{3B31306C-8886-497B-BF7B-F2C61B7624B2}" type="slidenum">
              <a:rPr lang="en-US"/>
              <a:pPr/>
              <a:t>79</a:t>
            </a:fld>
            <a:endParaRPr lang="en-US"/>
          </a:p>
        </p:txBody>
      </p:sp>
      <p:sp>
        <p:nvSpPr>
          <p:cNvPr id="19473" name="Rectangle 2"/>
          <p:cNvSpPr>
            <a:spLocks noGrp="1" noChangeArrowheads="1"/>
          </p:cNvSpPr>
          <p:nvPr>
            <p:ph type="title"/>
          </p:nvPr>
        </p:nvSpPr>
        <p:spPr/>
        <p:txBody>
          <a:bodyPr/>
          <a:lstStyle/>
          <a:p>
            <a:r>
              <a:rPr lang="en-US" smtClean="0"/>
              <a:t>Pure P2P architecture</a:t>
            </a:r>
          </a:p>
        </p:txBody>
      </p:sp>
      <p:sp>
        <p:nvSpPr>
          <p:cNvPr id="19474" name="Rectangle 3"/>
          <p:cNvSpPr>
            <a:spLocks noGrp="1" noChangeArrowheads="1"/>
          </p:cNvSpPr>
          <p:nvPr>
            <p:ph type="body" sz="half" idx="1"/>
          </p:nvPr>
        </p:nvSpPr>
        <p:spPr>
          <a:xfrm>
            <a:off x="533400" y="1600200"/>
            <a:ext cx="4049713" cy="4648200"/>
          </a:xfrm>
        </p:spPr>
        <p:txBody>
          <a:bodyPr/>
          <a:lstStyle/>
          <a:p>
            <a:r>
              <a:rPr lang="en-US" sz="2400" i="1" smtClean="0"/>
              <a:t>no</a:t>
            </a:r>
            <a:r>
              <a:rPr lang="en-US" sz="2400" smtClean="0"/>
              <a:t> always-on server</a:t>
            </a:r>
          </a:p>
          <a:p>
            <a:r>
              <a:rPr lang="en-US" sz="2400" smtClean="0"/>
              <a:t>arbitrary end systems directly communicate</a:t>
            </a:r>
          </a:p>
          <a:p>
            <a:r>
              <a:rPr lang="en-US" sz="2400" smtClean="0"/>
              <a:t>peers are intermittently connected and change IP addresses</a:t>
            </a:r>
          </a:p>
          <a:p>
            <a:endParaRPr lang="en-US" sz="2400" smtClean="0"/>
          </a:p>
          <a:p>
            <a:r>
              <a:rPr lang="en-US" sz="2400" u="sng" smtClean="0">
                <a:solidFill>
                  <a:srgbClr val="FF0000"/>
                </a:solidFill>
              </a:rPr>
              <a:t>Three topics:</a:t>
            </a:r>
          </a:p>
          <a:p>
            <a:pPr lvl="1"/>
            <a:r>
              <a:rPr lang="en-US" sz="2000" smtClean="0"/>
              <a:t>File distribution</a:t>
            </a:r>
          </a:p>
          <a:p>
            <a:pPr lvl="1"/>
            <a:r>
              <a:rPr lang="en-US" sz="2000" smtClean="0"/>
              <a:t>Searching for information</a:t>
            </a:r>
          </a:p>
          <a:p>
            <a:pPr lvl="1"/>
            <a:r>
              <a:rPr lang="en-US" sz="2000" smtClean="0"/>
              <a:t>Case Study: Skype</a:t>
            </a:r>
          </a:p>
          <a:p>
            <a:pPr>
              <a:buFont typeface="ZapfDingbats" pitchFamily="82" charset="2"/>
              <a:buNone/>
            </a:pPr>
            <a:endParaRPr lang="en-US" sz="2400" smtClean="0"/>
          </a:p>
          <a:p>
            <a:endParaRPr lang="en-US" sz="2400" smtClean="0"/>
          </a:p>
        </p:txBody>
      </p:sp>
      <p:sp>
        <p:nvSpPr>
          <p:cNvPr id="19475" name="Freeform 4"/>
          <p:cNvSpPr>
            <a:spLocks/>
          </p:cNvSpPr>
          <p:nvPr/>
        </p:nvSpPr>
        <p:spPr bwMode="auto">
          <a:xfrm>
            <a:off x="6710363" y="3457575"/>
            <a:ext cx="1314450" cy="674688"/>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19476" name="Freeform 5"/>
          <p:cNvSpPr>
            <a:spLocks/>
          </p:cNvSpPr>
          <p:nvPr/>
        </p:nvSpPr>
        <p:spPr bwMode="auto">
          <a:xfrm>
            <a:off x="6729413" y="1931988"/>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19477" name="Freeform 6"/>
          <p:cNvSpPr>
            <a:spLocks/>
          </p:cNvSpPr>
          <p:nvPr/>
        </p:nvSpPr>
        <p:spPr bwMode="auto">
          <a:xfrm>
            <a:off x="4989513" y="1639888"/>
            <a:ext cx="1644650" cy="1071562"/>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19478" name="Group 7"/>
          <p:cNvGrpSpPr>
            <a:grpSpLocks/>
          </p:cNvGrpSpPr>
          <p:nvPr/>
        </p:nvGrpSpPr>
        <p:grpSpPr bwMode="auto">
          <a:xfrm>
            <a:off x="5076825" y="2974975"/>
            <a:ext cx="1458913" cy="933450"/>
            <a:chOff x="2889" y="1631"/>
            <a:chExt cx="980" cy="743"/>
          </a:xfrm>
        </p:grpSpPr>
        <p:sp>
          <p:nvSpPr>
            <p:cNvPr id="19802" name="Rectangle 8"/>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19803" name="AutoShape 9"/>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19479" name="Group 10"/>
          <p:cNvGrpSpPr>
            <a:grpSpLocks/>
          </p:cNvGrpSpPr>
          <p:nvPr/>
        </p:nvGrpSpPr>
        <p:grpSpPr bwMode="auto">
          <a:xfrm>
            <a:off x="5778500" y="1831975"/>
            <a:ext cx="336550" cy="531813"/>
            <a:chOff x="3796" y="1043"/>
            <a:chExt cx="865" cy="1237"/>
          </a:xfrm>
        </p:grpSpPr>
        <p:sp>
          <p:nvSpPr>
            <p:cNvPr id="19772" name="Line 11"/>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19773" name="Line 12"/>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19774" name="Line 13"/>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19775" name="Line 14"/>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19776" name="Line 15"/>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19777" name="Line 16"/>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19778" name="Line 17"/>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19779" name="Line 18"/>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19780" name="Line 19"/>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19781" name="Line 20"/>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19782" name="Line 21"/>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19783" name="Line 22"/>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19784" name="Line 23"/>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19785" name="Line 24"/>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19786" name="Line 25"/>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19787" name="Group 26"/>
            <p:cNvGrpSpPr>
              <a:grpSpLocks/>
            </p:cNvGrpSpPr>
            <p:nvPr/>
          </p:nvGrpSpPr>
          <p:grpSpPr bwMode="auto">
            <a:xfrm>
              <a:off x="4269" y="1415"/>
              <a:ext cx="392" cy="137"/>
              <a:chOff x="4227" y="1360"/>
              <a:chExt cx="863" cy="270"/>
            </a:xfrm>
          </p:grpSpPr>
          <p:sp>
            <p:nvSpPr>
              <p:cNvPr id="19798" name="Line 27"/>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9799" name="Line 28"/>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9800" name="Line 29"/>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9801" name="Line 30"/>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19788" name="Group 31"/>
            <p:cNvGrpSpPr>
              <a:grpSpLocks/>
            </p:cNvGrpSpPr>
            <p:nvPr/>
          </p:nvGrpSpPr>
          <p:grpSpPr bwMode="auto">
            <a:xfrm rot="5700496">
              <a:off x="4053" y="1170"/>
              <a:ext cx="392" cy="137"/>
              <a:chOff x="4227" y="1360"/>
              <a:chExt cx="863" cy="270"/>
            </a:xfrm>
          </p:grpSpPr>
          <p:sp>
            <p:nvSpPr>
              <p:cNvPr id="19794" name="Line 32"/>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9795" name="Line 33"/>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9796" name="Line 34"/>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9797" name="Line 35"/>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19789" name="Group 36"/>
            <p:cNvGrpSpPr>
              <a:grpSpLocks/>
            </p:cNvGrpSpPr>
            <p:nvPr/>
          </p:nvGrpSpPr>
          <p:grpSpPr bwMode="auto">
            <a:xfrm rot="10800000">
              <a:off x="3796" y="1402"/>
              <a:ext cx="392" cy="137"/>
              <a:chOff x="4227" y="1360"/>
              <a:chExt cx="863" cy="270"/>
            </a:xfrm>
          </p:grpSpPr>
          <p:sp>
            <p:nvSpPr>
              <p:cNvPr id="19790" name="Line 37"/>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19791" name="Line 38"/>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19792" name="Line 39"/>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19793" name="Line 40"/>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19480" name="Oval 41"/>
          <p:cNvSpPr>
            <a:spLocks noChangeArrowheads="1"/>
          </p:cNvSpPr>
          <p:nvPr/>
        </p:nvSpPr>
        <p:spPr bwMode="auto">
          <a:xfrm>
            <a:off x="6835775" y="3652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481" name="Line 42"/>
          <p:cNvSpPr>
            <a:spLocks noChangeShapeType="1"/>
          </p:cNvSpPr>
          <p:nvPr/>
        </p:nvSpPr>
        <p:spPr bwMode="auto">
          <a:xfrm>
            <a:off x="6835775" y="3644900"/>
            <a:ext cx="0" cy="58738"/>
          </a:xfrm>
          <a:prstGeom prst="line">
            <a:avLst/>
          </a:prstGeom>
          <a:noFill/>
          <a:ln w="12700">
            <a:solidFill>
              <a:schemeClr val="folHlink"/>
            </a:solidFill>
            <a:round/>
            <a:headEnd/>
            <a:tailEnd/>
          </a:ln>
        </p:spPr>
        <p:txBody>
          <a:bodyPr wrap="none" anchor="ctr"/>
          <a:lstStyle/>
          <a:p>
            <a:endParaRPr lang="en-US"/>
          </a:p>
        </p:txBody>
      </p:sp>
      <p:sp>
        <p:nvSpPr>
          <p:cNvPr id="19482" name="Line 43"/>
          <p:cNvSpPr>
            <a:spLocks noChangeShapeType="1"/>
          </p:cNvSpPr>
          <p:nvPr/>
        </p:nvSpPr>
        <p:spPr bwMode="auto">
          <a:xfrm>
            <a:off x="7194550" y="3644900"/>
            <a:ext cx="0" cy="58738"/>
          </a:xfrm>
          <a:prstGeom prst="line">
            <a:avLst/>
          </a:prstGeom>
          <a:noFill/>
          <a:ln w="12700">
            <a:solidFill>
              <a:schemeClr val="folHlink"/>
            </a:solidFill>
            <a:round/>
            <a:headEnd/>
            <a:tailEnd/>
          </a:ln>
        </p:spPr>
        <p:txBody>
          <a:bodyPr wrap="none" anchor="ctr"/>
          <a:lstStyle/>
          <a:p>
            <a:endParaRPr lang="en-US"/>
          </a:p>
        </p:txBody>
      </p:sp>
      <p:sp>
        <p:nvSpPr>
          <p:cNvPr id="19483" name="Rectangle 44"/>
          <p:cNvSpPr>
            <a:spLocks noChangeArrowheads="1"/>
          </p:cNvSpPr>
          <p:nvPr/>
        </p:nvSpPr>
        <p:spPr bwMode="auto">
          <a:xfrm>
            <a:off x="6835775" y="3644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484" name="Oval 45"/>
          <p:cNvSpPr>
            <a:spLocks noChangeArrowheads="1"/>
          </p:cNvSpPr>
          <p:nvPr/>
        </p:nvSpPr>
        <p:spPr bwMode="auto">
          <a:xfrm>
            <a:off x="6832600" y="3576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485" name="Group 46"/>
          <p:cNvGrpSpPr>
            <a:grpSpLocks/>
          </p:cNvGrpSpPr>
          <p:nvPr/>
        </p:nvGrpSpPr>
        <p:grpSpPr bwMode="auto">
          <a:xfrm>
            <a:off x="6918325" y="3600450"/>
            <a:ext cx="179388" cy="65088"/>
            <a:chOff x="2848" y="848"/>
            <a:chExt cx="140" cy="98"/>
          </a:xfrm>
        </p:grpSpPr>
        <p:sp>
          <p:nvSpPr>
            <p:cNvPr id="19769" name="Line 4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70" name="Line 4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71" name="Line 4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486" name="Group 50"/>
          <p:cNvGrpSpPr>
            <a:grpSpLocks/>
          </p:cNvGrpSpPr>
          <p:nvPr/>
        </p:nvGrpSpPr>
        <p:grpSpPr bwMode="auto">
          <a:xfrm flipV="1">
            <a:off x="6918325" y="3600450"/>
            <a:ext cx="179388" cy="65088"/>
            <a:chOff x="2848" y="848"/>
            <a:chExt cx="140" cy="98"/>
          </a:xfrm>
        </p:grpSpPr>
        <p:sp>
          <p:nvSpPr>
            <p:cNvPr id="19766" name="Line 5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67" name="Line 5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68" name="Line 5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487" name="Oval 54"/>
          <p:cNvSpPr>
            <a:spLocks noChangeArrowheads="1"/>
          </p:cNvSpPr>
          <p:nvPr/>
        </p:nvSpPr>
        <p:spPr bwMode="auto">
          <a:xfrm>
            <a:off x="7191375" y="39322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488" name="Line 55"/>
          <p:cNvSpPr>
            <a:spLocks noChangeShapeType="1"/>
          </p:cNvSpPr>
          <p:nvPr/>
        </p:nvSpPr>
        <p:spPr bwMode="auto">
          <a:xfrm>
            <a:off x="7191375" y="3924300"/>
            <a:ext cx="0" cy="58738"/>
          </a:xfrm>
          <a:prstGeom prst="line">
            <a:avLst/>
          </a:prstGeom>
          <a:noFill/>
          <a:ln w="12700">
            <a:solidFill>
              <a:schemeClr val="folHlink"/>
            </a:solidFill>
            <a:round/>
            <a:headEnd/>
            <a:tailEnd/>
          </a:ln>
        </p:spPr>
        <p:txBody>
          <a:bodyPr wrap="none" anchor="ctr"/>
          <a:lstStyle/>
          <a:p>
            <a:endParaRPr lang="en-US"/>
          </a:p>
        </p:txBody>
      </p:sp>
      <p:sp>
        <p:nvSpPr>
          <p:cNvPr id="19489" name="Line 56"/>
          <p:cNvSpPr>
            <a:spLocks noChangeShapeType="1"/>
          </p:cNvSpPr>
          <p:nvPr/>
        </p:nvSpPr>
        <p:spPr bwMode="auto">
          <a:xfrm>
            <a:off x="7550150" y="3924300"/>
            <a:ext cx="0" cy="58738"/>
          </a:xfrm>
          <a:prstGeom prst="line">
            <a:avLst/>
          </a:prstGeom>
          <a:noFill/>
          <a:ln w="12700">
            <a:solidFill>
              <a:schemeClr val="folHlink"/>
            </a:solidFill>
            <a:round/>
            <a:headEnd/>
            <a:tailEnd/>
          </a:ln>
        </p:spPr>
        <p:txBody>
          <a:bodyPr wrap="none" anchor="ctr"/>
          <a:lstStyle/>
          <a:p>
            <a:endParaRPr lang="en-US"/>
          </a:p>
        </p:txBody>
      </p:sp>
      <p:sp>
        <p:nvSpPr>
          <p:cNvPr id="19490" name="Rectangle 57"/>
          <p:cNvSpPr>
            <a:spLocks noChangeArrowheads="1"/>
          </p:cNvSpPr>
          <p:nvPr/>
        </p:nvSpPr>
        <p:spPr bwMode="auto">
          <a:xfrm>
            <a:off x="7191375" y="39243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491" name="Oval 58"/>
          <p:cNvSpPr>
            <a:spLocks noChangeArrowheads="1"/>
          </p:cNvSpPr>
          <p:nvPr/>
        </p:nvSpPr>
        <p:spPr bwMode="auto">
          <a:xfrm>
            <a:off x="7188200" y="38560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492" name="Group 59"/>
          <p:cNvGrpSpPr>
            <a:grpSpLocks/>
          </p:cNvGrpSpPr>
          <p:nvPr/>
        </p:nvGrpSpPr>
        <p:grpSpPr bwMode="auto">
          <a:xfrm>
            <a:off x="7273925" y="3879850"/>
            <a:ext cx="179388" cy="65088"/>
            <a:chOff x="2848" y="848"/>
            <a:chExt cx="140" cy="98"/>
          </a:xfrm>
        </p:grpSpPr>
        <p:sp>
          <p:nvSpPr>
            <p:cNvPr id="19763" name="Line 6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64" name="Line 6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65" name="Line 6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493" name="Group 63"/>
          <p:cNvGrpSpPr>
            <a:grpSpLocks/>
          </p:cNvGrpSpPr>
          <p:nvPr/>
        </p:nvGrpSpPr>
        <p:grpSpPr bwMode="auto">
          <a:xfrm flipV="1">
            <a:off x="7273925" y="3879850"/>
            <a:ext cx="179388" cy="65088"/>
            <a:chOff x="2848" y="848"/>
            <a:chExt cx="140" cy="98"/>
          </a:xfrm>
        </p:grpSpPr>
        <p:sp>
          <p:nvSpPr>
            <p:cNvPr id="19760" name="Line 6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61" name="Line 6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62" name="Line 6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494" name="Oval 67"/>
          <p:cNvSpPr>
            <a:spLocks noChangeArrowheads="1"/>
          </p:cNvSpPr>
          <p:nvPr/>
        </p:nvSpPr>
        <p:spPr bwMode="auto">
          <a:xfrm>
            <a:off x="7470775" y="36655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495" name="Line 68"/>
          <p:cNvSpPr>
            <a:spLocks noChangeShapeType="1"/>
          </p:cNvSpPr>
          <p:nvPr/>
        </p:nvSpPr>
        <p:spPr bwMode="auto">
          <a:xfrm>
            <a:off x="7470775" y="3657600"/>
            <a:ext cx="0" cy="58738"/>
          </a:xfrm>
          <a:prstGeom prst="line">
            <a:avLst/>
          </a:prstGeom>
          <a:noFill/>
          <a:ln w="12700">
            <a:solidFill>
              <a:schemeClr val="folHlink"/>
            </a:solidFill>
            <a:round/>
            <a:headEnd/>
            <a:tailEnd/>
          </a:ln>
        </p:spPr>
        <p:txBody>
          <a:bodyPr wrap="none" anchor="ctr"/>
          <a:lstStyle/>
          <a:p>
            <a:endParaRPr lang="en-US"/>
          </a:p>
        </p:txBody>
      </p:sp>
      <p:sp>
        <p:nvSpPr>
          <p:cNvPr id="19496" name="Line 69"/>
          <p:cNvSpPr>
            <a:spLocks noChangeShapeType="1"/>
          </p:cNvSpPr>
          <p:nvPr/>
        </p:nvSpPr>
        <p:spPr bwMode="auto">
          <a:xfrm>
            <a:off x="7829550" y="3657600"/>
            <a:ext cx="0" cy="58738"/>
          </a:xfrm>
          <a:prstGeom prst="line">
            <a:avLst/>
          </a:prstGeom>
          <a:noFill/>
          <a:ln w="12700">
            <a:solidFill>
              <a:schemeClr val="folHlink"/>
            </a:solidFill>
            <a:round/>
            <a:headEnd/>
            <a:tailEnd/>
          </a:ln>
        </p:spPr>
        <p:txBody>
          <a:bodyPr wrap="none" anchor="ctr"/>
          <a:lstStyle/>
          <a:p>
            <a:endParaRPr lang="en-US"/>
          </a:p>
        </p:txBody>
      </p:sp>
      <p:sp>
        <p:nvSpPr>
          <p:cNvPr id="19497" name="Rectangle 70"/>
          <p:cNvSpPr>
            <a:spLocks noChangeArrowheads="1"/>
          </p:cNvSpPr>
          <p:nvPr/>
        </p:nvSpPr>
        <p:spPr bwMode="auto">
          <a:xfrm>
            <a:off x="7470775" y="36576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498" name="Oval 71"/>
          <p:cNvSpPr>
            <a:spLocks noChangeArrowheads="1"/>
          </p:cNvSpPr>
          <p:nvPr/>
        </p:nvSpPr>
        <p:spPr bwMode="auto">
          <a:xfrm>
            <a:off x="7467600" y="35893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499" name="Group 72"/>
          <p:cNvGrpSpPr>
            <a:grpSpLocks/>
          </p:cNvGrpSpPr>
          <p:nvPr/>
        </p:nvGrpSpPr>
        <p:grpSpPr bwMode="auto">
          <a:xfrm>
            <a:off x="7553325" y="3613150"/>
            <a:ext cx="179388" cy="65088"/>
            <a:chOff x="2848" y="848"/>
            <a:chExt cx="140" cy="98"/>
          </a:xfrm>
        </p:grpSpPr>
        <p:sp>
          <p:nvSpPr>
            <p:cNvPr id="19757" name="Line 7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58" name="Line 7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59" name="Line 7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500" name="Group 76"/>
          <p:cNvGrpSpPr>
            <a:grpSpLocks/>
          </p:cNvGrpSpPr>
          <p:nvPr/>
        </p:nvGrpSpPr>
        <p:grpSpPr bwMode="auto">
          <a:xfrm flipV="1">
            <a:off x="7553325" y="3613150"/>
            <a:ext cx="179388" cy="65088"/>
            <a:chOff x="2848" y="848"/>
            <a:chExt cx="140" cy="98"/>
          </a:xfrm>
        </p:grpSpPr>
        <p:sp>
          <p:nvSpPr>
            <p:cNvPr id="19754" name="Line 7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55" name="Line 7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56" name="Line 7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501" name="Oval 80"/>
          <p:cNvSpPr>
            <a:spLocks noChangeArrowheads="1"/>
          </p:cNvSpPr>
          <p:nvPr/>
        </p:nvSpPr>
        <p:spPr bwMode="auto">
          <a:xfrm>
            <a:off x="6935788" y="2503488"/>
            <a:ext cx="347662"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502" name="Line 81"/>
          <p:cNvSpPr>
            <a:spLocks noChangeShapeType="1"/>
          </p:cNvSpPr>
          <p:nvPr/>
        </p:nvSpPr>
        <p:spPr bwMode="auto">
          <a:xfrm>
            <a:off x="6935788" y="2495550"/>
            <a:ext cx="0" cy="55563"/>
          </a:xfrm>
          <a:prstGeom prst="line">
            <a:avLst/>
          </a:prstGeom>
          <a:noFill/>
          <a:ln w="12700">
            <a:solidFill>
              <a:schemeClr val="folHlink"/>
            </a:solidFill>
            <a:round/>
            <a:headEnd/>
            <a:tailEnd/>
          </a:ln>
        </p:spPr>
        <p:txBody>
          <a:bodyPr wrap="none" anchor="ctr"/>
          <a:lstStyle/>
          <a:p>
            <a:endParaRPr lang="en-US"/>
          </a:p>
        </p:txBody>
      </p:sp>
      <p:sp>
        <p:nvSpPr>
          <p:cNvPr id="19503" name="Line 82"/>
          <p:cNvSpPr>
            <a:spLocks noChangeShapeType="1"/>
          </p:cNvSpPr>
          <p:nvPr/>
        </p:nvSpPr>
        <p:spPr bwMode="auto">
          <a:xfrm>
            <a:off x="7283450" y="2495550"/>
            <a:ext cx="0" cy="55563"/>
          </a:xfrm>
          <a:prstGeom prst="line">
            <a:avLst/>
          </a:prstGeom>
          <a:noFill/>
          <a:ln w="12700">
            <a:solidFill>
              <a:schemeClr val="folHlink"/>
            </a:solidFill>
            <a:round/>
            <a:headEnd/>
            <a:tailEnd/>
          </a:ln>
        </p:spPr>
        <p:txBody>
          <a:bodyPr wrap="none" anchor="ctr"/>
          <a:lstStyle/>
          <a:p>
            <a:endParaRPr lang="en-US"/>
          </a:p>
        </p:txBody>
      </p:sp>
      <p:sp>
        <p:nvSpPr>
          <p:cNvPr id="19504" name="Rectangle 83"/>
          <p:cNvSpPr>
            <a:spLocks noChangeArrowheads="1"/>
          </p:cNvSpPr>
          <p:nvPr/>
        </p:nvSpPr>
        <p:spPr bwMode="auto">
          <a:xfrm>
            <a:off x="6935788" y="2495550"/>
            <a:ext cx="344487"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505" name="Oval 84"/>
          <p:cNvSpPr>
            <a:spLocks noChangeArrowheads="1"/>
          </p:cNvSpPr>
          <p:nvPr/>
        </p:nvSpPr>
        <p:spPr bwMode="auto">
          <a:xfrm>
            <a:off x="6932613" y="2432050"/>
            <a:ext cx="347662"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506" name="Group 85"/>
          <p:cNvGrpSpPr>
            <a:grpSpLocks/>
          </p:cNvGrpSpPr>
          <p:nvPr/>
        </p:nvGrpSpPr>
        <p:grpSpPr bwMode="auto">
          <a:xfrm>
            <a:off x="7016750" y="2454275"/>
            <a:ext cx="171450" cy="61913"/>
            <a:chOff x="2848" y="848"/>
            <a:chExt cx="140" cy="98"/>
          </a:xfrm>
        </p:grpSpPr>
        <p:sp>
          <p:nvSpPr>
            <p:cNvPr id="19751" name="Line 8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52" name="Line 8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53" name="Line 8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507" name="Group 89"/>
          <p:cNvGrpSpPr>
            <a:grpSpLocks/>
          </p:cNvGrpSpPr>
          <p:nvPr/>
        </p:nvGrpSpPr>
        <p:grpSpPr bwMode="auto">
          <a:xfrm flipV="1">
            <a:off x="7016750" y="2454275"/>
            <a:ext cx="171450" cy="60325"/>
            <a:chOff x="2848" y="848"/>
            <a:chExt cx="140" cy="98"/>
          </a:xfrm>
        </p:grpSpPr>
        <p:sp>
          <p:nvSpPr>
            <p:cNvPr id="19748" name="Line 9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49" name="Line 9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50" name="Line 9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508" name="Oval 93"/>
          <p:cNvSpPr>
            <a:spLocks noChangeArrowheads="1"/>
          </p:cNvSpPr>
          <p:nvPr/>
        </p:nvSpPr>
        <p:spPr bwMode="auto">
          <a:xfrm>
            <a:off x="6934200" y="2763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509" name="Line 94"/>
          <p:cNvSpPr>
            <a:spLocks noChangeShapeType="1"/>
          </p:cNvSpPr>
          <p:nvPr/>
        </p:nvSpPr>
        <p:spPr bwMode="auto">
          <a:xfrm>
            <a:off x="6934200" y="2755900"/>
            <a:ext cx="0" cy="58738"/>
          </a:xfrm>
          <a:prstGeom prst="line">
            <a:avLst/>
          </a:prstGeom>
          <a:noFill/>
          <a:ln w="12700">
            <a:solidFill>
              <a:schemeClr val="folHlink"/>
            </a:solidFill>
            <a:round/>
            <a:headEnd/>
            <a:tailEnd/>
          </a:ln>
        </p:spPr>
        <p:txBody>
          <a:bodyPr wrap="none" anchor="ctr"/>
          <a:lstStyle/>
          <a:p>
            <a:endParaRPr lang="en-US"/>
          </a:p>
        </p:txBody>
      </p:sp>
      <p:sp>
        <p:nvSpPr>
          <p:cNvPr id="19510" name="Line 95"/>
          <p:cNvSpPr>
            <a:spLocks noChangeShapeType="1"/>
          </p:cNvSpPr>
          <p:nvPr/>
        </p:nvSpPr>
        <p:spPr bwMode="auto">
          <a:xfrm>
            <a:off x="7292975" y="2755900"/>
            <a:ext cx="0" cy="58738"/>
          </a:xfrm>
          <a:prstGeom prst="line">
            <a:avLst/>
          </a:prstGeom>
          <a:noFill/>
          <a:ln w="12700">
            <a:solidFill>
              <a:schemeClr val="folHlink"/>
            </a:solidFill>
            <a:round/>
            <a:headEnd/>
            <a:tailEnd/>
          </a:ln>
        </p:spPr>
        <p:txBody>
          <a:bodyPr wrap="none" anchor="ctr"/>
          <a:lstStyle/>
          <a:p>
            <a:endParaRPr lang="en-US"/>
          </a:p>
        </p:txBody>
      </p:sp>
      <p:sp>
        <p:nvSpPr>
          <p:cNvPr id="19511" name="Rectangle 96"/>
          <p:cNvSpPr>
            <a:spLocks noChangeArrowheads="1"/>
          </p:cNvSpPr>
          <p:nvPr/>
        </p:nvSpPr>
        <p:spPr bwMode="auto">
          <a:xfrm>
            <a:off x="6934200" y="2755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512" name="Oval 97"/>
          <p:cNvSpPr>
            <a:spLocks noChangeArrowheads="1"/>
          </p:cNvSpPr>
          <p:nvPr/>
        </p:nvSpPr>
        <p:spPr bwMode="auto">
          <a:xfrm>
            <a:off x="6931025" y="2687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513" name="Group 98"/>
          <p:cNvGrpSpPr>
            <a:grpSpLocks/>
          </p:cNvGrpSpPr>
          <p:nvPr/>
        </p:nvGrpSpPr>
        <p:grpSpPr bwMode="auto">
          <a:xfrm>
            <a:off x="7016750" y="2711450"/>
            <a:ext cx="179388" cy="65088"/>
            <a:chOff x="2848" y="848"/>
            <a:chExt cx="140" cy="98"/>
          </a:xfrm>
        </p:grpSpPr>
        <p:sp>
          <p:nvSpPr>
            <p:cNvPr id="19745" name="Line 9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46" name="Line 10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47" name="Line 10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514" name="Group 102"/>
          <p:cNvGrpSpPr>
            <a:grpSpLocks/>
          </p:cNvGrpSpPr>
          <p:nvPr/>
        </p:nvGrpSpPr>
        <p:grpSpPr bwMode="auto">
          <a:xfrm flipV="1">
            <a:off x="7016750" y="2711450"/>
            <a:ext cx="179388" cy="65088"/>
            <a:chOff x="2848" y="848"/>
            <a:chExt cx="140" cy="98"/>
          </a:xfrm>
        </p:grpSpPr>
        <p:sp>
          <p:nvSpPr>
            <p:cNvPr id="19742" name="Line 10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43" name="Line 10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44" name="Line 10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515" name="Oval 106"/>
          <p:cNvSpPr>
            <a:spLocks noChangeArrowheads="1"/>
          </p:cNvSpPr>
          <p:nvPr/>
        </p:nvSpPr>
        <p:spPr bwMode="auto">
          <a:xfrm>
            <a:off x="7410450" y="2405063"/>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516" name="Line 107"/>
          <p:cNvSpPr>
            <a:spLocks noChangeShapeType="1"/>
          </p:cNvSpPr>
          <p:nvPr/>
        </p:nvSpPr>
        <p:spPr bwMode="auto">
          <a:xfrm>
            <a:off x="7410450" y="2398713"/>
            <a:ext cx="0" cy="52387"/>
          </a:xfrm>
          <a:prstGeom prst="line">
            <a:avLst/>
          </a:prstGeom>
          <a:noFill/>
          <a:ln w="12700">
            <a:solidFill>
              <a:schemeClr val="folHlink"/>
            </a:solidFill>
            <a:round/>
            <a:headEnd/>
            <a:tailEnd/>
          </a:ln>
        </p:spPr>
        <p:txBody>
          <a:bodyPr wrap="none" anchor="ctr"/>
          <a:lstStyle/>
          <a:p>
            <a:endParaRPr lang="en-US"/>
          </a:p>
        </p:txBody>
      </p:sp>
      <p:sp>
        <p:nvSpPr>
          <p:cNvPr id="19517" name="Line 108"/>
          <p:cNvSpPr>
            <a:spLocks noChangeShapeType="1"/>
          </p:cNvSpPr>
          <p:nvPr/>
        </p:nvSpPr>
        <p:spPr bwMode="auto">
          <a:xfrm>
            <a:off x="7740650" y="2398713"/>
            <a:ext cx="0" cy="52387"/>
          </a:xfrm>
          <a:prstGeom prst="line">
            <a:avLst/>
          </a:prstGeom>
          <a:noFill/>
          <a:ln w="12700">
            <a:solidFill>
              <a:schemeClr val="folHlink"/>
            </a:solidFill>
            <a:round/>
            <a:headEnd/>
            <a:tailEnd/>
          </a:ln>
        </p:spPr>
        <p:txBody>
          <a:bodyPr wrap="none" anchor="ctr"/>
          <a:lstStyle/>
          <a:p>
            <a:endParaRPr lang="en-US"/>
          </a:p>
        </p:txBody>
      </p:sp>
      <p:sp>
        <p:nvSpPr>
          <p:cNvPr id="19518" name="Rectangle 109"/>
          <p:cNvSpPr>
            <a:spLocks noChangeArrowheads="1"/>
          </p:cNvSpPr>
          <p:nvPr/>
        </p:nvSpPr>
        <p:spPr bwMode="auto">
          <a:xfrm>
            <a:off x="7410450" y="2398713"/>
            <a:ext cx="327025" cy="5238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19519" name="Oval 110"/>
          <p:cNvSpPr>
            <a:spLocks noChangeArrowheads="1"/>
          </p:cNvSpPr>
          <p:nvPr/>
        </p:nvSpPr>
        <p:spPr bwMode="auto">
          <a:xfrm>
            <a:off x="7407275" y="2336800"/>
            <a:ext cx="330200" cy="100013"/>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520" name="Group 111"/>
          <p:cNvGrpSpPr>
            <a:grpSpLocks/>
          </p:cNvGrpSpPr>
          <p:nvPr/>
        </p:nvGrpSpPr>
        <p:grpSpPr bwMode="auto">
          <a:xfrm>
            <a:off x="7486650" y="2359025"/>
            <a:ext cx="163513" cy="57150"/>
            <a:chOff x="2848" y="848"/>
            <a:chExt cx="140" cy="98"/>
          </a:xfrm>
        </p:grpSpPr>
        <p:sp>
          <p:nvSpPr>
            <p:cNvPr id="19739" name="Line 11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40" name="Line 11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41" name="Line 11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521" name="Group 115"/>
          <p:cNvGrpSpPr>
            <a:grpSpLocks/>
          </p:cNvGrpSpPr>
          <p:nvPr/>
        </p:nvGrpSpPr>
        <p:grpSpPr bwMode="auto">
          <a:xfrm flipV="1">
            <a:off x="7486650" y="2357438"/>
            <a:ext cx="163513" cy="58737"/>
            <a:chOff x="2848" y="848"/>
            <a:chExt cx="140" cy="98"/>
          </a:xfrm>
        </p:grpSpPr>
        <p:sp>
          <p:nvSpPr>
            <p:cNvPr id="19736" name="Line 11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37" name="Line 11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38" name="Line 11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522" name="Oval 119"/>
          <p:cNvSpPr>
            <a:spLocks noChangeArrowheads="1"/>
          </p:cNvSpPr>
          <p:nvPr/>
        </p:nvSpPr>
        <p:spPr bwMode="auto">
          <a:xfrm>
            <a:off x="7496175" y="276383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523" name="Line 120"/>
          <p:cNvSpPr>
            <a:spLocks noChangeShapeType="1"/>
          </p:cNvSpPr>
          <p:nvPr/>
        </p:nvSpPr>
        <p:spPr bwMode="auto">
          <a:xfrm>
            <a:off x="7496175" y="2755900"/>
            <a:ext cx="0" cy="58738"/>
          </a:xfrm>
          <a:prstGeom prst="line">
            <a:avLst/>
          </a:prstGeom>
          <a:noFill/>
          <a:ln w="12700">
            <a:solidFill>
              <a:schemeClr val="folHlink"/>
            </a:solidFill>
            <a:round/>
            <a:headEnd/>
            <a:tailEnd/>
          </a:ln>
        </p:spPr>
        <p:txBody>
          <a:bodyPr wrap="none" anchor="ctr"/>
          <a:lstStyle/>
          <a:p>
            <a:endParaRPr lang="en-US"/>
          </a:p>
        </p:txBody>
      </p:sp>
      <p:sp>
        <p:nvSpPr>
          <p:cNvPr id="19524" name="Line 121"/>
          <p:cNvSpPr>
            <a:spLocks noChangeShapeType="1"/>
          </p:cNvSpPr>
          <p:nvPr/>
        </p:nvSpPr>
        <p:spPr bwMode="auto">
          <a:xfrm>
            <a:off x="7854950" y="2755900"/>
            <a:ext cx="0" cy="58738"/>
          </a:xfrm>
          <a:prstGeom prst="line">
            <a:avLst/>
          </a:prstGeom>
          <a:noFill/>
          <a:ln w="12700">
            <a:solidFill>
              <a:schemeClr val="folHlink"/>
            </a:solidFill>
            <a:round/>
            <a:headEnd/>
            <a:tailEnd/>
          </a:ln>
        </p:spPr>
        <p:txBody>
          <a:bodyPr wrap="none" anchor="ctr"/>
          <a:lstStyle/>
          <a:p>
            <a:endParaRPr lang="en-US"/>
          </a:p>
        </p:txBody>
      </p:sp>
      <p:sp>
        <p:nvSpPr>
          <p:cNvPr id="19525" name="Rectangle 122"/>
          <p:cNvSpPr>
            <a:spLocks noChangeArrowheads="1"/>
          </p:cNvSpPr>
          <p:nvPr/>
        </p:nvSpPr>
        <p:spPr bwMode="auto">
          <a:xfrm>
            <a:off x="7496175" y="275590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526" name="Oval 123"/>
          <p:cNvSpPr>
            <a:spLocks noChangeArrowheads="1"/>
          </p:cNvSpPr>
          <p:nvPr/>
        </p:nvSpPr>
        <p:spPr bwMode="auto">
          <a:xfrm>
            <a:off x="7493000" y="268763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527" name="Group 124"/>
          <p:cNvGrpSpPr>
            <a:grpSpLocks/>
          </p:cNvGrpSpPr>
          <p:nvPr/>
        </p:nvGrpSpPr>
        <p:grpSpPr bwMode="auto">
          <a:xfrm>
            <a:off x="7578725" y="2711450"/>
            <a:ext cx="179388" cy="65088"/>
            <a:chOff x="2848" y="848"/>
            <a:chExt cx="140" cy="98"/>
          </a:xfrm>
        </p:grpSpPr>
        <p:sp>
          <p:nvSpPr>
            <p:cNvPr id="19733" name="Line 12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34" name="Line 12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35" name="Line 12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528" name="Group 128"/>
          <p:cNvGrpSpPr>
            <a:grpSpLocks/>
          </p:cNvGrpSpPr>
          <p:nvPr/>
        </p:nvGrpSpPr>
        <p:grpSpPr bwMode="auto">
          <a:xfrm flipV="1">
            <a:off x="7578725" y="2711450"/>
            <a:ext cx="179388" cy="65088"/>
            <a:chOff x="2848" y="848"/>
            <a:chExt cx="140" cy="98"/>
          </a:xfrm>
        </p:grpSpPr>
        <p:sp>
          <p:nvSpPr>
            <p:cNvPr id="19730" name="Line 12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31" name="Line 13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32" name="Line 13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529" name="Oval 132"/>
          <p:cNvSpPr>
            <a:spLocks noChangeArrowheads="1"/>
          </p:cNvSpPr>
          <p:nvPr/>
        </p:nvSpPr>
        <p:spPr bwMode="auto">
          <a:xfrm>
            <a:off x="6086475" y="249872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530" name="Line 133"/>
          <p:cNvSpPr>
            <a:spLocks noChangeShapeType="1"/>
          </p:cNvSpPr>
          <p:nvPr/>
        </p:nvSpPr>
        <p:spPr bwMode="auto">
          <a:xfrm>
            <a:off x="6086475" y="2490788"/>
            <a:ext cx="0" cy="53975"/>
          </a:xfrm>
          <a:prstGeom prst="line">
            <a:avLst/>
          </a:prstGeom>
          <a:noFill/>
          <a:ln w="12700">
            <a:solidFill>
              <a:schemeClr val="folHlink"/>
            </a:solidFill>
            <a:round/>
            <a:headEnd/>
            <a:tailEnd/>
          </a:ln>
        </p:spPr>
        <p:txBody>
          <a:bodyPr wrap="none" anchor="ctr"/>
          <a:lstStyle/>
          <a:p>
            <a:endParaRPr lang="en-US"/>
          </a:p>
        </p:txBody>
      </p:sp>
      <p:sp>
        <p:nvSpPr>
          <p:cNvPr id="19531" name="Line 134"/>
          <p:cNvSpPr>
            <a:spLocks noChangeShapeType="1"/>
          </p:cNvSpPr>
          <p:nvPr/>
        </p:nvSpPr>
        <p:spPr bwMode="auto">
          <a:xfrm>
            <a:off x="6432550" y="2490788"/>
            <a:ext cx="0" cy="53975"/>
          </a:xfrm>
          <a:prstGeom prst="line">
            <a:avLst/>
          </a:prstGeom>
          <a:noFill/>
          <a:ln w="12700">
            <a:solidFill>
              <a:schemeClr val="folHlink"/>
            </a:solidFill>
            <a:round/>
            <a:headEnd/>
            <a:tailEnd/>
          </a:ln>
        </p:spPr>
        <p:txBody>
          <a:bodyPr wrap="none" anchor="ctr"/>
          <a:lstStyle/>
          <a:p>
            <a:endParaRPr lang="en-US"/>
          </a:p>
        </p:txBody>
      </p:sp>
      <p:sp>
        <p:nvSpPr>
          <p:cNvPr id="19532" name="Rectangle 135"/>
          <p:cNvSpPr>
            <a:spLocks noChangeArrowheads="1"/>
          </p:cNvSpPr>
          <p:nvPr/>
        </p:nvSpPr>
        <p:spPr bwMode="auto">
          <a:xfrm>
            <a:off x="6086475" y="249078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533" name="Oval 136"/>
          <p:cNvSpPr>
            <a:spLocks noChangeArrowheads="1"/>
          </p:cNvSpPr>
          <p:nvPr/>
        </p:nvSpPr>
        <p:spPr bwMode="auto">
          <a:xfrm>
            <a:off x="6083300" y="242728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534" name="Group 137"/>
          <p:cNvGrpSpPr>
            <a:grpSpLocks/>
          </p:cNvGrpSpPr>
          <p:nvPr/>
        </p:nvGrpSpPr>
        <p:grpSpPr bwMode="auto">
          <a:xfrm>
            <a:off x="6167438" y="2449513"/>
            <a:ext cx="171450" cy="60325"/>
            <a:chOff x="2848" y="848"/>
            <a:chExt cx="140" cy="98"/>
          </a:xfrm>
        </p:grpSpPr>
        <p:sp>
          <p:nvSpPr>
            <p:cNvPr id="19727" name="Line 1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28" name="Line 1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29" name="Line 1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535" name="Group 141"/>
          <p:cNvGrpSpPr>
            <a:grpSpLocks/>
          </p:cNvGrpSpPr>
          <p:nvPr/>
        </p:nvGrpSpPr>
        <p:grpSpPr bwMode="auto">
          <a:xfrm flipV="1">
            <a:off x="6167438" y="2449513"/>
            <a:ext cx="171450" cy="58737"/>
            <a:chOff x="2848" y="848"/>
            <a:chExt cx="140" cy="98"/>
          </a:xfrm>
        </p:grpSpPr>
        <p:sp>
          <p:nvSpPr>
            <p:cNvPr id="19724" name="Line 14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25" name="Line 14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26" name="Line 14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536" name="Oval 145"/>
          <p:cNvSpPr>
            <a:spLocks noChangeArrowheads="1"/>
          </p:cNvSpPr>
          <p:nvPr/>
        </p:nvSpPr>
        <p:spPr bwMode="auto">
          <a:xfrm>
            <a:off x="5780088" y="364807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537" name="Line 146"/>
          <p:cNvSpPr>
            <a:spLocks noChangeShapeType="1"/>
          </p:cNvSpPr>
          <p:nvPr/>
        </p:nvSpPr>
        <p:spPr bwMode="auto">
          <a:xfrm>
            <a:off x="5780088" y="3640138"/>
            <a:ext cx="0" cy="53975"/>
          </a:xfrm>
          <a:prstGeom prst="line">
            <a:avLst/>
          </a:prstGeom>
          <a:noFill/>
          <a:ln w="12700">
            <a:solidFill>
              <a:schemeClr val="folHlink"/>
            </a:solidFill>
            <a:round/>
            <a:headEnd/>
            <a:tailEnd/>
          </a:ln>
        </p:spPr>
        <p:txBody>
          <a:bodyPr wrap="none" anchor="ctr"/>
          <a:lstStyle/>
          <a:p>
            <a:endParaRPr lang="en-US"/>
          </a:p>
        </p:txBody>
      </p:sp>
      <p:sp>
        <p:nvSpPr>
          <p:cNvPr id="19538" name="Line 147"/>
          <p:cNvSpPr>
            <a:spLocks noChangeShapeType="1"/>
          </p:cNvSpPr>
          <p:nvPr/>
        </p:nvSpPr>
        <p:spPr bwMode="auto">
          <a:xfrm>
            <a:off x="6126163" y="3640138"/>
            <a:ext cx="0" cy="53975"/>
          </a:xfrm>
          <a:prstGeom prst="line">
            <a:avLst/>
          </a:prstGeom>
          <a:noFill/>
          <a:ln w="12700">
            <a:solidFill>
              <a:schemeClr val="folHlink"/>
            </a:solidFill>
            <a:round/>
            <a:headEnd/>
            <a:tailEnd/>
          </a:ln>
        </p:spPr>
        <p:txBody>
          <a:bodyPr wrap="none" anchor="ctr"/>
          <a:lstStyle/>
          <a:p>
            <a:endParaRPr lang="en-US"/>
          </a:p>
        </p:txBody>
      </p:sp>
      <p:sp>
        <p:nvSpPr>
          <p:cNvPr id="19539" name="Rectangle 148"/>
          <p:cNvSpPr>
            <a:spLocks noChangeArrowheads="1"/>
          </p:cNvSpPr>
          <p:nvPr/>
        </p:nvSpPr>
        <p:spPr bwMode="auto">
          <a:xfrm>
            <a:off x="5780088" y="364013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540" name="Oval 149"/>
          <p:cNvSpPr>
            <a:spLocks noChangeArrowheads="1"/>
          </p:cNvSpPr>
          <p:nvPr/>
        </p:nvSpPr>
        <p:spPr bwMode="auto">
          <a:xfrm>
            <a:off x="5776913" y="357663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541" name="Group 150"/>
          <p:cNvGrpSpPr>
            <a:grpSpLocks/>
          </p:cNvGrpSpPr>
          <p:nvPr/>
        </p:nvGrpSpPr>
        <p:grpSpPr bwMode="auto">
          <a:xfrm>
            <a:off x="5861050" y="3598863"/>
            <a:ext cx="171450" cy="60325"/>
            <a:chOff x="2848" y="848"/>
            <a:chExt cx="140" cy="98"/>
          </a:xfrm>
        </p:grpSpPr>
        <p:sp>
          <p:nvSpPr>
            <p:cNvPr id="19721" name="Line 15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22" name="Line 15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23" name="Line 15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542" name="Group 154"/>
          <p:cNvGrpSpPr>
            <a:grpSpLocks/>
          </p:cNvGrpSpPr>
          <p:nvPr/>
        </p:nvGrpSpPr>
        <p:grpSpPr bwMode="auto">
          <a:xfrm flipV="1">
            <a:off x="5861050" y="3598863"/>
            <a:ext cx="171450" cy="58737"/>
            <a:chOff x="2848" y="848"/>
            <a:chExt cx="140" cy="98"/>
          </a:xfrm>
        </p:grpSpPr>
        <p:sp>
          <p:nvSpPr>
            <p:cNvPr id="19718" name="Line 15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19" name="Line 15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20" name="Line 15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19543" name="Line 158"/>
          <p:cNvSpPr>
            <a:spLocks noChangeShapeType="1"/>
          </p:cNvSpPr>
          <p:nvPr/>
        </p:nvSpPr>
        <p:spPr bwMode="auto">
          <a:xfrm flipV="1">
            <a:off x="6978650" y="4005263"/>
            <a:ext cx="227013" cy="436562"/>
          </a:xfrm>
          <a:prstGeom prst="line">
            <a:avLst/>
          </a:prstGeom>
          <a:noFill/>
          <a:ln w="9525">
            <a:solidFill>
              <a:schemeClr val="bg2"/>
            </a:solidFill>
            <a:round/>
            <a:headEnd/>
            <a:tailEnd/>
          </a:ln>
        </p:spPr>
        <p:txBody>
          <a:bodyPr/>
          <a:lstStyle/>
          <a:p>
            <a:endParaRPr lang="en-US"/>
          </a:p>
        </p:txBody>
      </p:sp>
      <p:sp>
        <p:nvSpPr>
          <p:cNvPr id="19544" name="Line 159"/>
          <p:cNvSpPr>
            <a:spLocks noChangeShapeType="1"/>
          </p:cNvSpPr>
          <p:nvPr/>
        </p:nvSpPr>
        <p:spPr bwMode="auto">
          <a:xfrm>
            <a:off x="7102475" y="3743325"/>
            <a:ext cx="163513" cy="120650"/>
          </a:xfrm>
          <a:prstGeom prst="line">
            <a:avLst/>
          </a:prstGeom>
          <a:noFill/>
          <a:ln w="9525">
            <a:solidFill>
              <a:schemeClr val="bg2"/>
            </a:solidFill>
            <a:round/>
            <a:headEnd/>
            <a:tailEnd/>
          </a:ln>
        </p:spPr>
        <p:txBody>
          <a:bodyPr/>
          <a:lstStyle/>
          <a:p>
            <a:endParaRPr lang="en-US"/>
          </a:p>
        </p:txBody>
      </p:sp>
      <p:sp>
        <p:nvSpPr>
          <p:cNvPr id="19545" name="Line 160"/>
          <p:cNvSpPr>
            <a:spLocks noChangeShapeType="1"/>
          </p:cNvSpPr>
          <p:nvPr/>
        </p:nvSpPr>
        <p:spPr bwMode="auto">
          <a:xfrm>
            <a:off x="7199313" y="3663950"/>
            <a:ext cx="279400" cy="0"/>
          </a:xfrm>
          <a:prstGeom prst="line">
            <a:avLst/>
          </a:prstGeom>
          <a:noFill/>
          <a:ln w="9525">
            <a:solidFill>
              <a:schemeClr val="bg2"/>
            </a:solidFill>
            <a:round/>
            <a:headEnd/>
            <a:tailEnd/>
          </a:ln>
        </p:spPr>
        <p:txBody>
          <a:bodyPr/>
          <a:lstStyle/>
          <a:p>
            <a:endParaRPr lang="en-US"/>
          </a:p>
        </p:txBody>
      </p:sp>
      <p:sp>
        <p:nvSpPr>
          <p:cNvPr id="19546" name="Line 161"/>
          <p:cNvSpPr>
            <a:spLocks noChangeShapeType="1"/>
          </p:cNvSpPr>
          <p:nvPr/>
        </p:nvSpPr>
        <p:spPr bwMode="auto">
          <a:xfrm flipV="1">
            <a:off x="7435850" y="3749675"/>
            <a:ext cx="134938" cy="104775"/>
          </a:xfrm>
          <a:prstGeom prst="line">
            <a:avLst/>
          </a:prstGeom>
          <a:noFill/>
          <a:ln w="9525">
            <a:solidFill>
              <a:schemeClr val="bg2"/>
            </a:solidFill>
            <a:round/>
            <a:headEnd/>
            <a:tailEnd/>
          </a:ln>
        </p:spPr>
        <p:txBody>
          <a:bodyPr/>
          <a:lstStyle/>
          <a:p>
            <a:endParaRPr lang="en-US"/>
          </a:p>
        </p:txBody>
      </p:sp>
      <p:sp>
        <p:nvSpPr>
          <p:cNvPr id="19547" name="Line 162"/>
          <p:cNvSpPr>
            <a:spLocks noChangeShapeType="1"/>
          </p:cNvSpPr>
          <p:nvPr/>
        </p:nvSpPr>
        <p:spPr bwMode="auto">
          <a:xfrm>
            <a:off x="6134100" y="3670300"/>
            <a:ext cx="679450" cy="0"/>
          </a:xfrm>
          <a:prstGeom prst="line">
            <a:avLst/>
          </a:prstGeom>
          <a:noFill/>
          <a:ln w="9525">
            <a:solidFill>
              <a:schemeClr val="bg2"/>
            </a:solidFill>
            <a:round/>
            <a:headEnd/>
            <a:tailEnd/>
          </a:ln>
        </p:spPr>
        <p:txBody>
          <a:bodyPr/>
          <a:lstStyle/>
          <a:p>
            <a:endParaRPr lang="en-US"/>
          </a:p>
        </p:txBody>
      </p:sp>
      <p:sp>
        <p:nvSpPr>
          <p:cNvPr id="19548" name="Line 163"/>
          <p:cNvSpPr>
            <a:spLocks noChangeShapeType="1"/>
          </p:cNvSpPr>
          <p:nvPr/>
        </p:nvSpPr>
        <p:spPr bwMode="auto">
          <a:xfrm>
            <a:off x="6429375" y="2517775"/>
            <a:ext cx="509588" cy="3175"/>
          </a:xfrm>
          <a:prstGeom prst="line">
            <a:avLst/>
          </a:prstGeom>
          <a:noFill/>
          <a:ln w="9525">
            <a:solidFill>
              <a:schemeClr val="bg2"/>
            </a:solidFill>
            <a:round/>
            <a:headEnd/>
            <a:tailEnd/>
          </a:ln>
        </p:spPr>
        <p:txBody>
          <a:bodyPr/>
          <a:lstStyle/>
          <a:p>
            <a:endParaRPr lang="en-US"/>
          </a:p>
        </p:txBody>
      </p:sp>
      <p:sp>
        <p:nvSpPr>
          <p:cNvPr id="19549" name="Line 164"/>
          <p:cNvSpPr>
            <a:spLocks noChangeShapeType="1"/>
          </p:cNvSpPr>
          <p:nvPr/>
        </p:nvSpPr>
        <p:spPr bwMode="auto">
          <a:xfrm>
            <a:off x="5995988" y="2346325"/>
            <a:ext cx="152400" cy="82550"/>
          </a:xfrm>
          <a:prstGeom prst="line">
            <a:avLst/>
          </a:prstGeom>
          <a:noFill/>
          <a:ln w="9525">
            <a:solidFill>
              <a:schemeClr val="bg2"/>
            </a:solidFill>
            <a:round/>
            <a:headEnd/>
            <a:tailEnd/>
          </a:ln>
        </p:spPr>
        <p:txBody>
          <a:bodyPr/>
          <a:lstStyle/>
          <a:p>
            <a:endParaRPr lang="en-US"/>
          </a:p>
        </p:txBody>
      </p:sp>
      <p:sp>
        <p:nvSpPr>
          <p:cNvPr id="19550" name="Freeform 165"/>
          <p:cNvSpPr>
            <a:spLocks/>
          </p:cNvSpPr>
          <p:nvPr/>
        </p:nvSpPr>
        <p:spPr bwMode="auto">
          <a:xfrm>
            <a:off x="5316538" y="4352925"/>
            <a:ext cx="2979737" cy="1455738"/>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19551" name="Line 166"/>
          <p:cNvSpPr>
            <a:spLocks noChangeShapeType="1"/>
          </p:cNvSpPr>
          <p:nvPr/>
        </p:nvSpPr>
        <p:spPr bwMode="auto">
          <a:xfrm rot="-5400000">
            <a:off x="7551737" y="5089526"/>
            <a:ext cx="523875" cy="139700"/>
          </a:xfrm>
          <a:prstGeom prst="line">
            <a:avLst/>
          </a:prstGeom>
          <a:noFill/>
          <a:ln w="12700">
            <a:solidFill>
              <a:schemeClr val="bg2"/>
            </a:solidFill>
            <a:round/>
            <a:headEnd/>
            <a:tailEnd/>
          </a:ln>
        </p:spPr>
        <p:txBody>
          <a:bodyPr wrap="none" anchor="ctr"/>
          <a:lstStyle/>
          <a:p>
            <a:endParaRPr lang="en-US"/>
          </a:p>
        </p:txBody>
      </p:sp>
      <p:sp>
        <p:nvSpPr>
          <p:cNvPr id="19552" name="Line 167"/>
          <p:cNvSpPr>
            <a:spLocks noChangeShapeType="1"/>
          </p:cNvSpPr>
          <p:nvPr/>
        </p:nvSpPr>
        <p:spPr bwMode="auto">
          <a:xfrm rot="5400000" flipV="1">
            <a:off x="7697788" y="5370513"/>
            <a:ext cx="3175" cy="85725"/>
          </a:xfrm>
          <a:prstGeom prst="line">
            <a:avLst/>
          </a:prstGeom>
          <a:noFill/>
          <a:ln w="12700">
            <a:solidFill>
              <a:schemeClr val="bg2"/>
            </a:solidFill>
            <a:round/>
            <a:headEnd/>
            <a:tailEnd/>
          </a:ln>
        </p:spPr>
        <p:txBody>
          <a:bodyPr wrap="none" anchor="ctr"/>
          <a:lstStyle/>
          <a:p>
            <a:endParaRPr lang="en-US"/>
          </a:p>
        </p:txBody>
      </p:sp>
      <p:sp>
        <p:nvSpPr>
          <p:cNvPr id="19553" name="Line 168"/>
          <p:cNvSpPr>
            <a:spLocks noChangeShapeType="1"/>
          </p:cNvSpPr>
          <p:nvPr/>
        </p:nvSpPr>
        <p:spPr bwMode="auto">
          <a:xfrm rot="-5400000">
            <a:off x="7883525" y="5046663"/>
            <a:ext cx="0" cy="114300"/>
          </a:xfrm>
          <a:prstGeom prst="line">
            <a:avLst/>
          </a:prstGeom>
          <a:noFill/>
          <a:ln w="12700">
            <a:solidFill>
              <a:schemeClr val="bg2"/>
            </a:solidFill>
            <a:round/>
            <a:headEnd/>
            <a:tailEnd/>
          </a:ln>
        </p:spPr>
        <p:txBody>
          <a:bodyPr wrap="none" anchor="ctr"/>
          <a:lstStyle/>
          <a:p>
            <a:endParaRPr lang="en-US"/>
          </a:p>
        </p:txBody>
      </p:sp>
      <p:grpSp>
        <p:nvGrpSpPr>
          <p:cNvPr id="19554" name="Group 169"/>
          <p:cNvGrpSpPr>
            <a:grpSpLocks/>
          </p:cNvGrpSpPr>
          <p:nvPr/>
        </p:nvGrpSpPr>
        <p:grpSpPr bwMode="auto">
          <a:xfrm>
            <a:off x="7462838" y="4756150"/>
            <a:ext cx="501650" cy="234950"/>
            <a:chOff x="4701" y="2996"/>
            <a:chExt cx="316" cy="148"/>
          </a:xfrm>
        </p:grpSpPr>
        <p:sp>
          <p:nvSpPr>
            <p:cNvPr id="19705" name="Oval 170"/>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706" name="Line 171"/>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9707" name="Line 172"/>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9708" name="Rectangle 173"/>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709" name="Oval 174"/>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710" name="Group 175"/>
            <p:cNvGrpSpPr>
              <a:grpSpLocks/>
            </p:cNvGrpSpPr>
            <p:nvPr/>
          </p:nvGrpSpPr>
          <p:grpSpPr bwMode="auto">
            <a:xfrm>
              <a:off x="4776" y="3017"/>
              <a:ext cx="156" cy="56"/>
              <a:chOff x="2848" y="848"/>
              <a:chExt cx="140" cy="98"/>
            </a:xfrm>
          </p:grpSpPr>
          <p:sp>
            <p:nvSpPr>
              <p:cNvPr id="19715" name="Line 17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16" name="Line 17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17" name="Line 17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711" name="Group 179"/>
            <p:cNvGrpSpPr>
              <a:grpSpLocks/>
            </p:cNvGrpSpPr>
            <p:nvPr/>
          </p:nvGrpSpPr>
          <p:grpSpPr bwMode="auto">
            <a:xfrm flipV="1">
              <a:off x="4776" y="3016"/>
              <a:ext cx="156" cy="56"/>
              <a:chOff x="2848" y="848"/>
              <a:chExt cx="140" cy="98"/>
            </a:xfrm>
          </p:grpSpPr>
          <p:sp>
            <p:nvSpPr>
              <p:cNvPr id="19712" name="Line 18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713" name="Line 18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714" name="Line 18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9555" name="Group 183"/>
          <p:cNvGrpSpPr>
            <a:grpSpLocks/>
          </p:cNvGrpSpPr>
          <p:nvPr/>
        </p:nvGrpSpPr>
        <p:grpSpPr bwMode="auto">
          <a:xfrm>
            <a:off x="6646863" y="4479925"/>
            <a:ext cx="501650" cy="234950"/>
            <a:chOff x="3600" y="219"/>
            <a:chExt cx="360" cy="175"/>
          </a:xfrm>
        </p:grpSpPr>
        <p:sp>
          <p:nvSpPr>
            <p:cNvPr id="19692" name="Oval 184"/>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19693" name="Line 18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9694" name="Line 18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9695" name="Rectangle 187"/>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696" name="Oval 188"/>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19697" name="Group 189"/>
            <p:cNvGrpSpPr>
              <a:grpSpLocks/>
            </p:cNvGrpSpPr>
            <p:nvPr/>
          </p:nvGrpSpPr>
          <p:grpSpPr bwMode="auto">
            <a:xfrm>
              <a:off x="3686" y="244"/>
              <a:ext cx="177" cy="66"/>
              <a:chOff x="2848" y="848"/>
              <a:chExt cx="140" cy="98"/>
            </a:xfrm>
          </p:grpSpPr>
          <p:sp>
            <p:nvSpPr>
              <p:cNvPr id="19702" name="Line 19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9703" name="Line 19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9704" name="Line 19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9698" name="Group 193"/>
            <p:cNvGrpSpPr>
              <a:grpSpLocks/>
            </p:cNvGrpSpPr>
            <p:nvPr/>
          </p:nvGrpSpPr>
          <p:grpSpPr bwMode="auto">
            <a:xfrm flipV="1">
              <a:off x="3686" y="243"/>
              <a:ext cx="177" cy="66"/>
              <a:chOff x="2848" y="848"/>
              <a:chExt cx="140" cy="98"/>
            </a:xfrm>
          </p:grpSpPr>
          <p:sp>
            <p:nvSpPr>
              <p:cNvPr id="19699" name="Line 19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9700" name="Line 19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9701" name="Line 19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9556" name="Group 197"/>
          <p:cNvGrpSpPr>
            <a:grpSpLocks/>
          </p:cNvGrpSpPr>
          <p:nvPr/>
        </p:nvGrpSpPr>
        <p:grpSpPr bwMode="auto">
          <a:xfrm>
            <a:off x="5981700" y="4784725"/>
            <a:ext cx="501650" cy="234950"/>
            <a:chOff x="3600" y="219"/>
            <a:chExt cx="360" cy="175"/>
          </a:xfrm>
        </p:grpSpPr>
        <p:sp>
          <p:nvSpPr>
            <p:cNvPr id="19679" name="Oval 198"/>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19680" name="Line 19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19681" name="Line 20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19682" name="Rectangle 201"/>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683" name="Oval 202"/>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19684" name="Group 203"/>
            <p:cNvGrpSpPr>
              <a:grpSpLocks/>
            </p:cNvGrpSpPr>
            <p:nvPr/>
          </p:nvGrpSpPr>
          <p:grpSpPr bwMode="auto">
            <a:xfrm>
              <a:off x="3686" y="244"/>
              <a:ext cx="177" cy="66"/>
              <a:chOff x="2848" y="848"/>
              <a:chExt cx="140" cy="98"/>
            </a:xfrm>
          </p:grpSpPr>
          <p:sp>
            <p:nvSpPr>
              <p:cNvPr id="19689" name="Line 20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9690" name="Line 20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9691" name="Line 20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9685" name="Group 207"/>
            <p:cNvGrpSpPr>
              <a:grpSpLocks/>
            </p:cNvGrpSpPr>
            <p:nvPr/>
          </p:nvGrpSpPr>
          <p:grpSpPr bwMode="auto">
            <a:xfrm flipV="1">
              <a:off x="3686" y="243"/>
              <a:ext cx="177" cy="66"/>
              <a:chOff x="2848" y="848"/>
              <a:chExt cx="140" cy="98"/>
            </a:xfrm>
          </p:grpSpPr>
          <p:sp>
            <p:nvSpPr>
              <p:cNvPr id="19686" name="Line 20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19687" name="Line 20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19688" name="Line 21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19557" name="Line 211"/>
          <p:cNvSpPr>
            <a:spLocks noChangeShapeType="1"/>
          </p:cNvSpPr>
          <p:nvPr/>
        </p:nvSpPr>
        <p:spPr bwMode="auto">
          <a:xfrm>
            <a:off x="7096125" y="4691063"/>
            <a:ext cx="358775" cy="120650"/>
          </a:xfrm>
          <a:prstGeom prst="line">
            <a:avLst/>
          </a:prstGeom>
          <a:noFill/>
          <a:ln w="9525">
            <a:solidFill>
              <a:schemeClr val="bg2"/>
            </a:solidFill>
            <a:round/>
            <a:headEnd/>
            <a:tailEnd/>
          </a:ln>
        </p:spPr>
        <p:txBody>
          <a:bodyPr/>
          <a:lstStyle/>
          <a:p>
            <a:endParaRPr lang="en-US"/>
          </a:p>
        </p:txBody>
      </p:sp>
      <p:sp>
        <p:nvSpPr>
          <p:cNvPr id="19558" name="Line 212"/>
          <p:cNvSpPr>
            <a:spLocks noChangeShapeType="1"/>
          </p:cNvSpPr>
          <p:nvPr/>
        </p:nvSpPr>
        <p:spPr bwMode="auto">
          <a:xfrm flipV="1">
            <a:off x="6443663" y="4703763"/>
            <a:ext cx="277812" cy="109537"/>
          </a:xfrm>
          <a:prstGeom prst="line">
            <a:avLst/>
          </a:prstGeom>
          <a:noFill/>
          <a:ln w="9525">
            <a:solidFill>
              <a:schemeClr val="bg2"/>
            </a:solidFill>
            <a:round/>
            <a:headEnd/>
            <a:tailEnd/>
          </a:ln>
        </p:spPr>
        <p:txBody>
          <a:bodyPr/>
          <a:lstStyle/>
          <a:p>
            <a:endParaRPr lang="en-US"/>
          </a:p>
        </p:txBody>
      </p:sp>
      <p:sp>
        <p:nvSpPr>
          <p:cNvPr id="19559" name="Line 213"/>
          <p:cNvSpPr>
            <a:spLocks noChangeShapeType="1"/>
          </p:cNvSpPr>
          <p:nvPr/>
        </p:nvSpPr>
        <p:spPr bwMode="auto">
          <a:xfrm flipV="1">
            <a:off x="6486525" y="4906963"/>
            <a:ext cx="971550" cy="0"/>
          </a:xfrm>
          <a:prstGeom prst="line">
            <a:avLst/>
          </a:prstGeom>
          <a:noFill/>
          <a:ln w="9525">
            <a:solidFill>
              <a:schemeClr val="bg2"/>
            </a:solidFill>
            <a:round/>
            <a:headEnd/>
            <a:tailEnd/>
          </a:ln>
        </p:spPr>
        <p:txBody>
          <a:bodyPr/>
          <a:lstStyle/>
          <a:p>
            <a:endParaRPr lang="en-US"/>
          </a:p>
        </p:txBody>
      </p:sp>
      <p:sp>
        <p:nvSpPr>
          <p:cNvPr id="19560" name="Line 214"/>
          <p:cNvSpPr>
            <a:spLocks noChangeShapeType="1"/>
          </p:cNvSpPr>
          <p:nvPr/>
        </p:nvSpPr>
        <p:spPr bwMode="auto">
          <a:xfrm flipH="1">
            <a:off x="5781675" y="4652963"/>
            <a:ext cx="254000" cy="469900"/>
          </a:xfrm>
          <a:prstGeom prst="line">
            <a:avLst/>
          </a:prstGeom>
          <a:noFill/>
          <a:ln w="9525">
            <a:solidFill>
              <a:schemeClr val="bg2"/>
            </a:solidFill>
            <a:round/>
            <a:headEnd/>
            <a:tailEnd/>
          </a:ln>
        </p:spPr>
        <p:txBody>
          <a:bodyPr/>
          <a:lstStyle/>
          <a:p>
            <a:endParaRPr lang="en-US"/>
          </a:p>
        </p:txBody>
      </p:sp>
      <p:sp>
        <p:nvSpPr>
          <p:cNvPr id="19561" name="Line 215"/>
          <p:cNvSpPr>
            <a:spLocks noChangeShapeType="1"/>
          </p:cNvSpPr>
          <p:nvPr/>
        </p:nvSpPr>
        <p:spPr bwMode="auto">
          <a:xfrm>
            <a:off x="5807075" y="4703763"/>
            <a:ext cx="196850" cy="0"/>
          </a:xfrm>
          <a:prstGeom prst="line">
            <a:avLst/>
          </a:prstGeom>
          <a:noFill/>
          <a:ln w="9525">
            <a:solidFill>
              <a:schemeClr val="bg2"/>
            </a:solidFill>
            <a:round/>
            <a:headEnd/>
            <a:tailEnd/>
          </a:ln>
        </p:spPr>
        <p:txBody>
          <a:bodyPr/>
          <a:lstStyle/>
          <a:p>
            <a:endParaRPr lang="en-US"/>
          </a:p>
        </p:txBody>
      </p:sp>
      <p:sp>
        <p:nvSpPr>
          <p:cNvPr id="19562" name="Line 216"/>
          <p:cNvSpPr>
            <a:spLocks noChangeShapeType="1"/>
          </p:cNvSpPr>
          <p:nvPr/>
        </p:nvSpPr>
        <p:spPr bwMode="auto">
          <a:xfrm>
            <a:off x="5667375" y="5040313"/>
            <a:ext cx="153988" cy="0"/>
          </a:xfrm>
          <a:prstGeom prst="line">
            <a:avLst/>
          </a:prstGeom>
          <a:noFill/>
          <a:ln w="9525">
            <a:solidFill>
              <a:schemeClr val="bg2"/>
            </a:solidFill>
            <a:round/>
            <a:headEnd/>
            <a:tailEnd/>
          </a:ln>
        </p:spPr>
        <p:txBody>
          <a:bodyPr/>
          <a:lstStyle/>
          <a:p>
            <a:endParaRPr lang="en-US"/>
          </a:p>
        </p:txBody>
      </p:sp>
      <p:sp>
        <p:nvSpPr>
          <p:cNvPr id="19563" name="Line 217"/>
          <p:cNvSpPr>
            <a:spLocks noChangeShapeType="1"/>
          </p:cNvSpPr>
          <p:nvPr/>
        </p:nvSpPr>
        <p:spPr bwMode="auto">
          <a:xfrm>
            <a:off x="5919788" y="5119688"/>
            <a:ext cx="490537" cy="0"/>
          </a:xfrm>
          <a:prstGeom prst="line">
            <a:avLst/>
          </a:prstGeom>
          <a:noFill/>
          <a:ln w="9525">
            <a:solidFill>
              <a:schemeClr val="bg2"/>
            </a:solidFill>
            <a:round/>
            <a:headEnd/>
            <a:tailEnd/>
          </a:ln>
        </p:spPr>
        <p:txBody>
          <a:bodyPr/>
          <a:lstStyle/>
          <a:p>
            <a:endParaRPr lang="en-US"/>
          </a:p>
        </p:txBody>
      </p:sp>
      <p:sp>
        <p:nvSpPr>
          <p:cNvPr id="19564" name="Line 218"/>
          <p:cNvSpPr>
            <a:spLocks noChangeShapeType="1"/>
          </p:cNvSpPr>
          <p:nvPr/>
        </p:nvSpPr>
        <p:spPr bwMode="auto">
          <a:xfrm flipH="1">
            <a:off x="6159500" y="5027613"/>
            <a:ext cx="53975" cy="85725"/>
          </a:xfrm>
          <a:prstGeom prst="line">
            <a:avLst/>
          </a:prstGeom>
          <a:noFill/>
          <a:ln w="9525">
            <a:solidFill>
              <a:schemeClr val="bg2"/>
            </a:solidFill>
            <a:round/>
            <a:headEnd/>
            <a:tailEnd/>
          </a:ln>
        </p:spPr>
        <p:txBody>
          <a:bodyPr/>
          <a:lstStyle/>
          <a:p>
            <a:endParaRPr lang="en-US"/>
          </a:p>
        </p:txBody>
      </p:sp>
      <p:sp>
        <p:nvSpPr>
          <p:cNvPr id="19565" name="Line 219"/>
          <p:cNvSpPr>
            <a:spLocks noChangeShapeType="1"/>
          </p:cNvSpPr>
          <p:nvPr/>
        </p:nvSpPr>
        <p:spPr bwMode="auto">
          <a:xfrm>
            <a:off x="5972175" y="5116513"/>
            <a:ext cx="1588" cy="82550"/>
          </a:xfrm>
          <a:prstGeom prst="line">
            <a:avLst/>
          </a:prstGeom>
          <a:noFill/>
          <a:ln w="9525">
            <a:solidFill>
              <a:schemeClr val="bg2"/>
            </a:solidFill>
            <a:round/>
            <a:headEnd/>
            <a:tailEnd/>
          </a:ln>
        </p:spPr>
        <p:txBody>
          <a:bodyPr/>
          <a:lstStyle/>
          <a:p>
            <a:endParaRPr lang="en-US"/>
          </a:p>
        </p:txBody>
      </p:sp>
      <p:sp>
        <p:nvSpPr>
          <p:cNvPr id="19566" name="Line 220"/>
          <p:cNvSpPr>
            <a:spLocks noChangeShapeType="1"/>
          </p:cNvSpPr>
          <p:nvPr/>
        </p:nvSpPr>
        <p:spPr bwMode="auto">
          <a:xfrm flipH="1" flipV="1">
            <a:off x="6369050" y="5124450"/>
            <a:ext cx="0" cy="76200"/>
          </a:xfrm>
          <a:prstGeom prst="line">
            <a:avLst/>
          </a:prstGeom>
          <a:noFill/>
          <a:ln w="9525">
            <a:solidFill>
              <a:schemeClr val="bg2"/>
            </a:solidFill>
            <a:round/>
            <a:headEnd/>
            <a:tailEnd/>
          </a:ln>
        </p:spPr>
        <p:txBody>
          <a:bodyPr/>
          <a:lstStyle/>
          <a:p>
            <a:endParaRPr lang="en-US"/>
          </a:p>
        </p:txBody>
      </p:sp>
      <p:sp>
        <p:nvSpPr>
          <p:cNvPr id="19567" name="Line 221"/>
          <p:cNvSpPr>
            <a:spLocks noChangeShapeType="1"/>
          </p:cNvSpPr>
          <p:nvPr/>
        </p:nvSpPr>
        <p:spPr bwMode="auto">
          <a:xfrm>
            <a:off x="6450013" y="4983163"/>
            <a:ext cx="503237" cy="269875"/>
          </a:xfrm>
          <a:prstGeom prst="line">
            <a:avLst/>
          </a:prstGeom>
          <a:noFill/>
          <a:ln w="9525">
            <a:solidFill>
              <a:schemeClr val="bg2"/>
            </a:solidFill>
            <a:round/>
            <a:headEnd/>
            <a:tailEnd/>
          </a:ln>
        </p:spPr>
        <p:txBody>
          <a:bodyPr/>
          <a:lstStyle/>
          <a:p>
            <a:endParaRPr lang="en-US"/>
          </a:p>
        </p:txBody>
      </p:sp>
      <p:sp>
        <p:nvSpPr>
          <p:cNvPr id="19568" name="Line 222"/>
          <p:cNvSpPr>
            <a:spLocks noChangeShapeType="1"/>
          </p:cNvSpPr>
          <p:nvPr/>
        </p:nvSpPr>
        <p:spPr bwMode="auto">
          <a:xfrm>
            <a:off x="5899150" y="4918075"/>
            <a:ext cx="80963" cy="0"/>
          </a:xfrm>
          <a:prstGeom prst="line">
            <a:avLst/>
          </a:prstGeom>
          <a:noFill/>
          <a:ln w="9525">
            <a:solidFill>
              <a:schemeClr val="bg2"/>
            </a:solidFill>
            <a:round/>
            <a:headEnd/>
            <a:tailEnd/>
          </a:ln>
        </p:spPr>
        <p:txBody>
          <a:bodyPr/>
          <a:lstStyle/>
          <a:p>
            <a:endParaRPr lang="en-US"/>
          </a:p>
        </p:txBody>
      </p:sp>
      <p:grpSp>
        <p:nvGrpSpPr>
          <p:cNvPr id="19569" name="Group 223"/>
          <p:cNvGrpSpPr>
            <a:grpSpLocks/>
          </p:cNvGrpSpPr>
          <p:nvPr/>
        </p:nvGrpSpPr>
        <p:grpSpPr bwMode="auto">
          <a:xfrm>
            <a:off x="5084763" y="1677988"/>
            <a:ext cx="3021012" cy="3981450"/>
            <a:chOff x="-1203" y="1352"/>
            <a:chExt cx="1903" cy="2508"/>
          </a:xfrm>
        </p:grpSpPr>
        <p:grpSp>
          <p:nvGrpSpPr>
            <p:cNvPr id="19652" name="Group 224"/>
            <p:cNvGrpSpPr>
              <a:grpSpLocks/>
            </p:cNvGrpSpPr>
            <p:nvPr/>
          </p:nvGrpSpPr>
          <p:grpSpPr bwMode="auto">
            <a:xfrm>
              <a:off x="-1203" y="1647"/>
              <a:ext cx="436" cy="114"/>
              <a:chOff x="3072" y="739"/>
              <a:chExt cx="652" cy="146"/>
            </a:xfrm>
          </p:grpSpPr>
          <p:pic>
            <p:nvPicPr>
              <p:cNvPr id="19676" name="Picture 225" descr="lgv_fqmg[1]"/>
              <p:cNvPicPr>
                <a:picLocks noChangeAspect="1" noChangeArrowheads="1"/>
              </p:cNvPicPr>
              <p:nvPr/>
            </p:nvPicPr>
            <p:blipFill>
              <a:blip r:embed="rId3" cstate="print"/>
              <a:srcRect/>
              <a:stretch>
                <a:fillRect/>
              </a:stretch>
            </p:blipFill>
            <p:spPr bwMode="auto">
              <a:xfrm flipH="1">
                <a:off x="3237" y="739"/>
                <a:ext cx="487" cy="146"/>
              </a:xfrm>
              <a:prstGeom prst="rect">
                <a:avLst/>
              </a:prstGeom>
              <a:noFill/>
              <a:ln w="9525">
                <a:noFill/>
                <a:miter lim="800000"/>
                <a:headEnd/>
                <a:tailEnd/>
              </a:ln>
            </p:spPr>
          </p:pic>
          <p:sp>
            <p:nvSpPr>
              <p:cNvPr id="19677" name="Line 226"/>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19678" name="Line 227"/>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19653" name="Picture 228" descr="imgyjavg[1]"/>
            <p:cNvPicPr>
              <a:picLocks noChangeAspect="1" noChangeArrowheads="1"/>
            </p:cNvPicPr>
            <p:nvPr/>
          </p:nvPicPr>
          <p:blipFill>
            <a:blip r:embed="rId4" cstate="print"/>
            <a:srcRect/>
            <a:stretch>
              <a:fillRect/>
            </a:stretch>
          </p:blipFill>
          <p:spPr bwMode="auto">
            <a:xfrm>
              <a:off x="-1027" y="1466"/>
              <a:ext cx="232" cy="168"/>
            </a:xfrm>
            <a:prstGeom prst="rect">
              <a:avLst/>
            </a:prstGeom>
            <a:noFill/>
            <a:ln w="9525">
              <a:noFill/>
              <a:miter lim="800000"/>
              <a:headEnd/>
              <a:tailEnd/>
            </a:ln>
          </p:spPr>
        </p:pic>
        <p:grpSp>
          <p:nvGrpSpPr>
            <p:cNvPr id="19654" name="Group 229"/>
            <p:cNvGrpSpPr>
              <a:grpSpLocks/>
            </p:cNvGrpSpPr>
            <p:nvPr/>
          </p:nvGrpSpPr>
          <p:grpSpPr bwMode="auto">
            <a:xfrm>
              <a:off x="-546" y="1352"/>
              <a:ext cx="256" cy="269"/>
              <a:chOff x="2870" y="1518"/>
              <a:chExt cx="292" cy="320"/>
            </a:xfrm>
          </p:grpSpPr>
          <p:graphicFrame>
            <p:nvGraphicFramePr>
              <p:cNvPr id="19469" name="Object 230"/>
              <p:cNvGraphicFramePr>
                <a:graphicFrameLocks noChangeAspect="1"/>
              </p:cNvGraphicFramePr>
              <p:nvPr/>
            </p:nvGraphicFramePr>
            <p:xfrm>
              <a:off x="2870" y="1518"/>
              <a:ext cx="272" cy="282"/>
            </p:xfrm>
            <a:graphic>
              <a:graphicData uri="http://schemas.openxmlformats.org/presentationml/2006/ole">
                <p:oleObj spid="_x0000_s19469" name="Clip" r:id="rId5" imgW="819000" imgH="847800" progId="">
                  <p:embed/>
                </p:oleObj>
              </a:graphicData>
            </a:graphic>
          </p:graphicFrame>
          <p:graphicFrame>
            <p:nvGraphicFramePr>
              <p:cNvPr id="19470" name="Object 231"/>
              <p:cNvGraphicFramePr>
                <a:graphicFrameLocks noChangeAspect="1"/>
              </p:cNvGraphicFramePr>
              <p:nvPr/>
            </p:nvGraphicFramePr>
            <p:xfrm>
              <a:off x="2913" y="1602"/>
              <a:ext cx="249" cy="236"/>
            </p:xfrm>
            <a:graphic>
              <a:graphicData uri="http://schemas.openxmlformats.org/presentationml/2006/ole">
                <p:oleObj spid="_x0000_s19470" name="Clip" r:id="rId6" imgW="1266840" imgH="1200240" progId="">
                  <p:embed/>
                </p:oleObj>
              </a:graphicData>
            </a:graphic>
          </p:graphicFrame>
        </p:grpSp>
        <p:grpSp>
          <p:nvGrpSpPr>
            <p:cNvPr id="19655" name="Group 232"/>
            <p:cNvGrpSpPr>
              <a:grpSpLocks/>
            </p:cNvGrpSpPr>
            <p:nvPr/>
          </p:nvGrpSpPr>
          <p:grpSpPr bwMode="auto">
            <a:xfrm>
              <a:off x="-1002" y="2262"/>
              <a:ext cx="209" cy="224"/>
              <a:chOff x="2870" y="1518"/>
              <a:chExt cx="292" cy="320"/>
            </a:xfrm>
          </p:grpSpPr>
          <p:graphicFrame>
            <p:nvGraphicFramePr>
              <p:cNvPr id="19467" name="Object 233"/>
              <p:cNvGraphicFramePr>
                <a:graphicFrameLocks noChangeAspect="1"/>
              </p:cNvGraphicFramePr>
              <p:nvPr/>
            </p:nvGraphicFramePr>
            <p:xfrm>
              <a:off x="2870" y="1518"/>
              <a:ext cx="272" cy="282"/>
            </p:xfrm>
            <a:graphic>
              <a:graphicData uri="http://schemas.openxmlformats.org/presentationml/2006/ole">
                <p:oleObj spid="_x0000_s19467" name="Clip" r:id="rId7" imgW="819000" imgH="847800" progId="">
                  <p:embed/>
                </p:oleObj>
              </a:graphicData>
            </a:graphic>
          </p:graphicFrame>
          <p:graphicFrame>
            <p:nvGraphicFramePr>
              <p:cNvPr id="19468" name="Object 234"/>
              <p:cNvGraphicFramePr>
                <a:graphicFrameLocks noChangeAspect="1"/>
              </p:cNvGraphicFramePr>
              <p:nvPr/>
            </p:nvGraphicFramePr>
            <p:xfrm>
              <a:off x="2913" y="1602"/>
              <a:ext cx="249" cy="236"/>
            </p:xfrm>
            <a:graphic>
              <a:graphicData uri="http://schemas.openxmlformats.org/presentationml/2006/ole">
                <p:oleObj spid="_x0000_s19468" name="Clip" r:id="rId8" imgW="1266840" imgH="1200240" progId="">
                  <p:embed/>
                </p:oleObj>
              </a:graphicData>
            </a:graphic>
          </p:graphicFrame>
        </p:grpSp>
        <p:graphicFrame>
          <p:nvGraphicFramePr>
            <p:cNvPr id="19458" name="Object 235"/>
            <p:cNvGraphicFramePr>
              <a:graphicFrameLocks noChangeAspect="1"/>
            </p:cNvGraphicFramePr>
            <p:nvPr/>
          </p:nvGraphicFramePr>
          <p:xfrm>
            <a:off x="-732" y="2289"/>
            <a:ext cx="207" cy="173"/>
          </p:xfrm>
          <a:graphic>
            <a:graphicData uri="http://schemas.openxmlformats.org/presentationml/2006/ole">
              <p:oleObj spid="_x0000_s19458" name="Clip" r:id="rId9" imgW="1305000" imgH="1085760" progId="">
                <p:embed/>
              </p:oleObj>
            </a:graphicData>
          </a:graphic>
        </p:graphicFrame>
        <p:grpSp>
          <p:nvGrpSpPr>
            <p:cNvPr id="19656" name="Group 236"/>
            <p:cNvGrpSpPr>
              <a:grpSpLocks/>
            </p:cNvGrpSpPr>
            <p:nvPr/>
          </p:nvGrpSpPr>
          <p:grpSpPr bwMode="auto">
            <a:xfrm>
              <a:off x="310" y="3575"/>
              <a:ext cx="125" cy="230"/>
              <a:chOff x="4180" y="783"/>
              <a:chExt cx="150" cy="307"/>
            </a:xfrm>
          </p:grpSpPr>
          <p:sp>
            <p:nvSpPr>
              <p:cNvPr id="19668" name="AutoShape 23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9669" name="Rectangle 23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9670" name="Rectangle 23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9671" name="AutoShape 24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9672" name="Line 24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9673" name="Line 24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9674" name="Rectangle 24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9675" name="Rectangle 24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19459" name="Object 245"/>
            <p:cNvGraphicFramePr>
              <a:graphicFrameLocks noChangeAspect="1"/>
            </p:cNvGraphicFramePr>
            <p:nvPr/>
          </p:nvGraphicFramePr>
          <p:xfrm>
            <a:off x="-975" y="3384"/>
            <a:ext cx="216" cy="180"/>
          </p:xfrm>
          <a:graphic>
            <a:graphicData uri="http://schemas.openxmlformats.org/presentationml/2006/ole">
              <p:oleObj spid="_x0000_s19459" name="Clip" r:id="rId10" imgW="1305000" imgH="1085760" progId="">
                <p:embed/>
              </p:oleObj>
            </a:graphicData>
          </a:graphic>
        </p:graphicFrame>
        <p:graphicFrame>
          <p:nvGraphicFramePr>
            <p:cNvPr id="19460" name="Object 246"/>
            <p:cNvGraphicFramePr>
              <a:graphicFrameLocks noChangeAspect="1"/>
            </p:cNvGraphicFramePr>
            <p:nvPr/>
          </p:nvGraphicFramePr>
          <p:xfrm>
            <a:off x="-871" y="3184"/>
            <a:ext cx="216" cy="180"/>
          </p:xfrm>
          <a:graphic>
            <a:graphicData uri="http://schemas.openxmlformats.org/presentationml/2006/ole">
              <p:oleObj spid="_x0000_s19460" name="Clip" r:id="rId11" imgW="1305000" imgH="1085760" progId="">
                <p:embed/>
              </p:oleObj>
            </a:graphicData>
          </a:graphic>
        </p:graphicFrame>
        <p:graphicFrame>
          <p:nvGraphicFramePr>
            <p:cNvPr id="19461" name="Object 247"/>
            <p:cNvGraphicFramePr>
              <a:graphicFrameLocks noChangeAspect="1"/>
            </p:cNvGraphicFramePr>
            <p:nvPr/>
          </p:nvGraphicFramePr>
          <p:xfrm>
            <a:off x="-703" y="3544"/>
            <a:ext cx="216" cy="180"/>
          </p:xfrm>
          <a:graphic>
            <a:graphicData uri="http://schemas.openxmlformats.org/presentationml/2006/ole">
              <p:oleObj spid="_x0000_s19461" name="Clip" r:id="rId12" imgW="1305000" imgH="1085760" progId="">
                <p:embed/>
              </p:oleObj>
            </a:graphicData>
          </a:graphic>
        </p:graphicFrame>
        <p:graphicFrame>
          <p:nvGraphicFramePr>
            <p:cNvPr id="19462" name="Object 248"/>
            <p:cNvGraphicFramePr>
              <a:graphicFrameLocks noChangeAspect="1"/>
            </p:cNvGraphicFramePr>
            <p:nvPr/>
          </p:nvGraphicFramePr>
          <p:xfrm>
            <a:off x="-489" y="3546"/>
            <a:ext cx="216" cy="180"/>
          </p:xfrm>
          <a:graphic>
            <a:graphicData uri="http://schemas.openxmlformats.org/presentationml/2006/ole">
              <p:oleObj spid="_x0000_s19462" name="Clip" r:id="rId13" imgW="1305000" imgH="1085760" progId="">
                <p:embed/>
              </p:oleObj>
            </a:graphicData>
          </a:graphic>
        </p:graphicFrame>
        <p:grpSp>
          <p:nvGrpSpPr>
            <p:cNvPr id="19657" name="Group 249"/>
            <p:cNvGrpSpPr>
              <a:grpSpLocks/>
            </p:cNvGrpSpPr>
            <p:nvPr/>
          </p:nvGrpSpPr>
          <p:grpSpPr bwMode="auto">
            <a:xfrm>
              <a:off x="83" y="3625"/>
              <a:ext cx="172" cy="215"/>
              <a:chOff x="2870" y="1518"/>
              <a:chExt cx="292" cy="320"/>
            </a:xfrm>
          </p:grpSpPr>
          <p:graphicFrame>
            <p:nvGraphicFramePr>
              <p:cNvPr id="19465" name="Object 250"/>
              <p:cNvGraphicFramePr>
                <a:graphicFrameLocks noChangeAspect="1"/>
              </p:cNvGraphicFramePr>
              <p:nvPr/>
            </p:nvGraphicFramePr>
            <p:xfrm>
              <a:off x="2870" y="1518"/>
              <a:ext cx="272" cy="282"/>
            </p:xfrm>
            <a:graphic>
              <a:graphicData uri="http://schemas.openxmlformats.org/presentationml/2006/ole">
                <p:oleObj spid="_x0000_s19465" name="Clip" r:id="rId14" imgW="819000" imgH="847800" progId="">
                  <p:embed/>
                </p:oleObj>
              </a:graphicData>
            </a:graphic>
          </p:graphicFrame>
          <p:graphicFrame>
            <p:nvGraphicFramePr>
              <p:cNvPr id="19466" name="Object 251"/>
              <p:cNvGraphicFramePr>
                <a:graphicFrameLocks noChangeAspect="1"/>
              </p:cNvGraphicFramePr>
              <p:nvPr/>
            </p:nvGraphicFramePr>
            <p:xfrm>
              <a:off x="2913" y="1602"/>
              <a:ext cx="249" cy="236"/>
            </p:xfrm>
            <a:graphic>
              <a:graphicData uri="http://schemas.openxmlformats.org/presentationml/2006/ole">
                <p:oleObj spid="_x0000_s19466" name="Clip" r:id="rId15" imgW="1266840" imgH="1200240" progId="">
                  <p:embed/>
                </p:oleObj>
              </a:graphicData>
            </a:graphic>
          </p:graphicFrame>
        </p:grpSp>
        <p:grpSp>
          <p:nvGrpSpPr>
            <p:cNvPr id="19658" name="Group 252"/>
            <p:cNvGrpSpPr>
              <a:grpSpLocks/>
            </p:cNvGrpSpPr>
            <p:nvPr/>
          </p:nvGrpSpPr>
          <p:grpSpPr bwMode="auto">
            <a:xfrm>
              <a:off x="-201" y="3657"/>
              <a:ext cx="220" cy="203"/>
              <a:chOff x="2870" y="1518"/>
              <a:chExt cx="292" cy="320"/>
            </a:xfrm>
          </p:grpSpPr>
          <p:graphicFrame>
            <p:nvGraphicFramePr>
              <p:cNvPr id="19463" name="Object 253"/>
              <p:cNvGraphicFramePr>
                <a:graphicFrameLocks noChangeAspect="1"/>
              </p:cNvGraphicFramePr>
              <p:nvPr/>
            </p:nvGraphicFramePr>
            <p:xfrm>
              <a:off x="2870" y="1518"/>
              <a:ext cx="272" cy="282"/>
            </p:xfrm>
            <a:graphic>
              <a:graphicData uri="http://schemas.openxmlformats.org/presentationml/2006/ole">
                <p:oleObj spid="_x0000_s19463" name="Clip" r:id="rId16" imgW="819000" imgH="847800" progId="">
                  <p:embed/>
                </p:oleObj>
              </a:graphicData>
            </a:graphic>
          </p:graphicFrame>
          <p:graphicFrame>
            <p:nvGraphicFramePr>
              <p:cNvPr id="19464" name="Object 254"/>
              <p:cNvGraphicFramePr>
                <a:graphicFrameLocks noChangeAspect="1"/>
              </p:cNvGraphicFramePr>
              <p:nvPr/>
            </p:nvGraphicFramePr>
            <p:xfrm>
              <a:off x="2913" y="1602"/>
              <a:ext cx="249" cy="236"/>
            </p:xfrm>
            <a:graphic>
              <a:graphicData uri="http://schemas.openxmlformats.org/presentationml/2006/ole">
                <p:oleObj spid="_x0000_s19464" name="Clip" r:id="rId17" imgW="1266840" imgH="1200240" progId="">
                  <p:embed/>
                </p:oleObj>
              </a:graphicData>
            </a:graphic>
          </p:graphicFrame>
        </p:grpSp>
        <p:grpSp>
          <p:nvGrpSpPr>
            <p:cNvPr id="19659" name="Group 255"/>
            <p:cNvGrpSpPr>
              <a:grpSpLocks/>
            </p:cNvGrpSpPr>
            <p:nvPr/>
          </p:nvGrpSpPr>
          <p:grpSpPr bwMode="auto">
            <a:xfrm>
              <a:off x="569" y="3419"/>
              <a:ext cx="131" cy="258"/>
              <a:chOff x="4180" y="783"/>
              <a:chExt cx="150" cy="307"/>
            </a:xfrm>
          </p:grpSpPr>
          <p:sp>
            <p:nvSpPr>
              <p:cNvPr id="19660" name="AutoShape 25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9661" name="Rectangle 25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9662" name="Rectangle 25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9663" name="AutoShape 25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9664" name="Line 26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9665" name="Line 26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9666" name="Rectangle 26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9667" name="Rectangle 26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19570" name="Line 264"/>
          <p:cNvSpPr>
            <a:spLocks noChangeShapeType="1"/>
          </p:cNvSpPr>
          <p:nvPr/>
        </p:nvSpPr>
        <p:spPr bwMode="auto">
          <a:xfrm flipH="1">
            <a:off x="5988050" y="3440113"/>
            <a:ext cx="3175" cy="144462"/>
          </a:xfrm>
          <a:prstGeom prst="line">
            <a:avLst/>
          </a:prstGeom>
          <a:noFill/>
          <a:ln w="9525">
            <a:solidFill>
              <a:schemeClr val="bg2"/>
            </a:solidFill>
            <a:round/>
            <a:headEnd/>
            <a:tailEnd/>
          </a:ln>
        </p:spPr>
        <p:txBody>
          <a:bodyPr/>
          <a:lstStyle/>
          <a:p>
            <a:endParaRPr lang="en-US"/>
          </a:p>
        </p:txBody>
      </p:sp>
      <p:sp>
        <p:nvSpPr>
          <p:cNvPr id="19571" name="Line 265"/>
          <p:cNvSpPr>
            <a:spLocks noChangeShapeType="1"/>
          </p:cNvSpPr>
          <p:nvPr/>
        </p:nvSpPr>
        <p:spPr bwMode="auto">
          <a:xfrm flipV="1">
            <a:off x="7285038" y="2422525"/>
            <a:ext cx="123825" cy="87313"/>
          </a:xfrm>
          <a:prstGeom prst="line">
            <a:avLst/>
          </a:prstGeom>
          <a:noFill/>
          <a:ln w="9525">
            <a:solidFill>
              <a:schemeClr val="bg2"/>
            </a:solidFill>
            <a:round/>
            <a:headEnd/>
            <a:tailEnd/>
          </a:ln>
        </p:spPr>
        <p:txBody>
          <a:bodyPr/>
          <a:lstStyle/>
          <a:p>
            <a:endParaRPr lang="en-US"/>
          </a:p>
        </p:txBody>
      </p:sp>
      <p:sp>
        <p:nvSpPr>
          <p:cNvPr id="19572" name="Line 266"/>
          <p:cNvSpPr>
            <a:spLocks noChangeShapeType="1"/>
          </p:cNvSpPr>
          <p:nvPr/>
        </p:nvSpPr>
        <p:spPr bwMode="auto">
          <a:xfrm>
            <a:off x="7112000" y="2595563"/>
            <a:ext cx="0" cy="82550"/>
          </a:xfrm>
          <a:prstGeom prst="line">
            <a:avLst/>
          </a:prstGeom>
          <a:noFill/>
          <a:ln w="9525">
            <a:solidFill>
              <a:schemeClr val="bg2"/>
            </a:solidFill>
            <a:round/>
            <a:headEnd/>
            <a:tailEnd/>
          </a:ln>
        </p:spPr>
        <p:txBody>
          <a:bodyPr/>
          <a:lstStyle/>
          <a:p>
            <a:endParaRPr lang="en-US"/>
          </a:p>
        </p:txBody>
      </p:sp>
      <p:sp>
        <p:nvSpPr>
          <p:cNvPr id="19573" name="Line 267"/>
          <p:cNvSpPr>
            <a:spLocks noChangeShapeType="1"/>
          </p:cNvSpPr>
          <p:nvPr/>
        </p:nvSpPr>
        <p:spPr bwMode="auto">
          <a:xfrm flipV="1">
            <a:off x="7296150" y="2492375"/>
            <a:ext cx="263525" cy="288925"/>
          </a:xfrm>
          <a:prstGeom prst="line">
            <a:avLst/>
          </a:prstGeom>
          <a:noFill/>
          <a:ln w="9525">
            <a:solidFill>
              <a:schemeClr val="bg2"/>
            </a:solidFill>
            <a:round/>
            <a:headEnd/>
            <a:tailEnd/>
          </a:ln>
        </p:spPr>
        <p:txBody>
          <a:bodyPr/>
          <a:lstStyle/>
          <a:p>
            <a:endParaRPr lang="en-US"/>
          </a:p>
        </p:txBody>
      </p:sp>
      <p:sp>
        <p:nvSpPr>
          <p:cNvPr id="19574" name="Line 268"/>
          <p:cNvSpPr>
            <a:spLocks noChangeShapeType="1"/>
          </p:cNvSpPr>
          <p:nvPr/>
        </p:nvSpPr>
        <p:spPr bwMode="auto">
          <a:xfrm>
            <a:off x="7648575" y="2490788"/>
            <a:ext cx="0" cy="196850"/>
          </a:xfrm>
          <a:prstGeom prst="line">
            <a:avLst/>
          </a:prstGeom>
          <a:noFill/>
          <a:ln w="9525">
            <a:solidFill>
              <a:schemeClr val="bg2"/>
            </a:solidFill>
            <a:round/>
            <a:headEnd/>
            <a:tailEnd/>
          </a:ln>
        </p:spPr>
        <p:txBody>
          <a:bodyPr/>
          <a:lstStyle/>
          <a:p>
            <a:endParaRPr lang="en-US"/>
          </a:p>
        </p:txBody>
      </p:sp>
      <p:sp>
        <p:nvSpPr>
          <p:cNvPr id="19575" name="Line 269"/>
          <p:cNvSpPr>
            <a:spLocks noChangeShapeType="1"/>
          </p:cNvSpPr>
          <p:nvPr/>
        </p:nvSpPr>
        <p:spPr bwMode="auto">
          <a:xfrm>
            <a:off x="7302500" y="2797175"/>
            <a:ext cx="188913" cy="0"/>
          </a:xfrm>
          <a:prstGeom prst="line">
            <a:avLst/>
          </a:prstGeom>
          <a:noFill/>
          <a:ln w="9525">
            <a:solidFill>
              <a:schemeClr val="bg2"/>
            </a:solidFill>
            <a:round/>
            <a:headEnd/>
            <a:tailEnd/>
          </a:ln>
        </p:spPr>
        <p:txBody>
          <a:bodyPr/>
          <a:lstStyle/>
          <a:p>
            <a:endParaRPr lang="en-US"/>
          </a:p>
        </p:txBody>
      </p:sp>
      <p:sp>
        <p:nvSpPr>
          <p:cNvPr id="19576" name="Line 270"/>
          <p:cNvSpPr>
            <a:spLocks noChangeShapeType="1"/>
          </p:cNvSpPr>
          <p:nvPr/>
        </p:nvSpPr>
        <p:spPr bwMode="auto">
          <a:xfrm flipV="1">
            <a:off x="5597525" y="3663950"/>
            <a:ext cx="168275" cy="3175"/>
          </a:xfrm>
          <a:prstGeom prst="line">
            <a:avLst/>
          </a:prstGeom>
          <a:noFill/>
          <a:ln w="9525">
            <a:solidFill>
              <a:schemeClr val="bg2"/>
            </a:solidFill>
            <a:round/>
            <a:headEnd/>
            <a:tailEnd/>
          </a:ln>
        </p:spPr>
        <p:txBody>
          <a:bodyPr/>
          <a:lstStyle/>
          <a:p>
            <a:endParaRPr lang="en-US"/>
          </a:p>
        </p:txBody>
      </p:sp>
      <p:sp>
        <p:nvSpPr>
          <p:cNvPr id="19577" name="Line 271"/>
          <p:cNvSpPr>
            <a:spLocks noChangeShapeType="1"/>
          </p:cNvSpPr>
          <p:nvPr/>
        </p:nvSpPr>
        <p:spPr bwMode="auto">
          <a:xfrm flipV="1">
            <a:off x="7716838" y="2190750"/>
            <a:ext cx="238125" cy="168275"/>
          </a:xfrm>
          <a:prstGeom prst="line">
            <a:avLst/>
          </a:prstGeom>
          <a:noFill/>
          <a:ln w="9525">
            <a:solidFill>
              <a:schemeClr val="bg2"/>
            </a:solidFill>
            <a:round/>
            <a:headEnd/>
            <a:tailEnd/>
          </a:ln>
        </p:spPr>
        <p:txBody>
          <a:bodyPr/>
          <a:lstStyle/>
          <a:p>
            <a:endParaRPr lang="en-US"/>
          </a:p>
        </p:txBody>
      </p:sp>
      <p:sp>
        <p:nvSpPr>
          <p:cNvPr id="19578" name="Line 272"/>
          <p:cNvSpPr>
            <a:spLocks noChangeShapeType="1"/>
          </p:cNvSpPr>
          <p:nvPr/>
        </p:nvSpPr>
        <p:spPr bwMode="auto">
          <a:xfrm>
            <a:off x="7856538" y="2787650"/>
            <a:ext cx="177800" cy="0"/>
          </a:xfrm>
          <a:prstGeom prst="line">
            <a:avLst/>
          </a:prstGeom>
          <a:noFill/>
          <a:ln w="9525">
            <a:solidFill>
              <a:schemeClr val="bg2"/>
            </a:solidFill>
            <a:round/>
            <a:headEnd/>
            <a:tailEnd/>
          </a:ln>
        </p:spPr>
        <p:txBody>
          <a:bodyPr/>
          <a:lstStyle/>
          <a:p>
            <a:endParaRPr lang="en-US"/>
          </a:p>
        </p:txBody>
      </p:sp>
      <p:sp>
        <p:nvSpPr>
          <p:cNvPr id="19579" name="Line 273"/>
          <p:cNvSpPr>
            <a:spLocks noChangeShapeType="1"/>
          </p:cNvSpPr>
          <p:nvPr/>
        </p:nvSpPr>
        <p:spPr bwMode="auto">
          <a:xfrm flipH="1">
            <a:off x="7002463" y="2863850"/>
            <a:ext cx="98425" cy="704850"/>
          </a:xfrm>
          <a:prstGeom prst="line">
            <a:avLst/>
          </a:prstGeom>
          <a:noFill/>
          <a:ln w="9525">
            <a:solidFill>
              <a:schemeClr val="bg2"/>
            </a:solidFill>
            <a:round/>
            <a:headEnd/>
            <a:tailEnd/>
          </a:ln>
        </p:spPr>
        <p:txBody>
          <a:bodyPr/>
          <a:lstStyle/>
          <a:p>
            <a:endParaRPr lang="en-US"/>
          </a:p>
        </p:txBody>
      </p:sp>
      <p:sp>
        <p:nvSpPr>
          <p:cNvPr id="19580" name="Line 274"/>
          <p:cNvSpPr>
            <a:spLocks noChangeShapeType="1"/>
          </p:cNvSpPr>
          <p:nvPr/>
        </p:nvSpPr>
        <p:spPr bwMode="auto">
          <a:xfrm flipH="1">
            <a:off x="7593013" y="2863850"/>
            <a:ext cx="111125" cy="727075"/>
          </a:xfrm>
          <a:prstGeom prst="line">
            <a:avLst/>
          </a:prstGeom>
          <a:noFill/>
          <a:ln w="9525">
            <a:solidFill>
              <a:schemeClr val="bg2"/>
            </a:solidFill>
            <a:round/>
            <a:headEnd/>
            <a:tailEnd/>
          </a:ln>
        </p:spPr>
        <p:txBody>
          <a:bodyPr/>
          <a:lstStyle/>
          <a:p>
            <a:endParaRPr lang="en-US"/>
          </a:p>
        </p:txBody>
      </p:sp>
      <p:grpSp>
        <p:nvGrpSpPr>
          <p:cNvPr id="19581" name="Group 275"/>
          <p:cNvGrpSpPr>
            <a:grpSpLocks/>
          </p:cNvGrpSpPr>
          <p:nvPr/>
        </p:nvGrpSpPr>
        <p:grpSpPr bwMode="auto">
          <a:xfrm>
            <a:off x="6645275" y="4481513"/>
            <a:ext cx="501650" cy="234950"/>
            <a:chOff x="4701" y="2996"/>
            <a:chExt cx="316" cy="148"/>
          </a:xfrm>
        </p:grpSpPr>
        <p:sp>
          <p:nvSpPr>
            <p:cNvPr id="19639" name="Oval 276"/>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640" name="Line 277"/>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9641" name="Line 278"/>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9642" name="Rectangle 279"/>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643" name="Oval 280"/>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644" name="Group 281"/>
            <p:cNvGrpSpPr>
              <a:grpSpLocks/>
            </p:cNvGrpSpPr>
            <p:nvPr/>
          </p:nvGrpSpPr>
          <p:grpSpPr bwMode="auto">
            <a:xfrm>
              <a:off x="4776" y="3017"/>
              <a:ext cx="156" cy="56"/>
              <a:chOff x="2848" y="848"/>
              <a:chExt cx="140" cy="98"/>
            </a:xfrm>
          </p:grpSpPr>
          <p:sp>
            <p:nvSpPr>
              <p:cNvPr id="19649" name="Line 28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650" name="Line 28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651" name="Line 28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645" name="Group 285"/>
            <p:cNvGrpSpPr>
              <a:grpSpLocks/>
            </p:cNvGrpSpPr>
            <p:nvPr/>
          </p:nvGrpSpPr>
          <p:grpSpPr bwMode="auto">
            <a:xfrm flipV="1">
              <a:off x="4776" y="3016"/>
              <a:ext cx="156" cy="56"/>
              <a:chOff x="2848" y="848"/>
              <a:chExt cx="140" cy="98"/>
            </a:xfrm>
          </p:grpSpPr>
          <p:sp>
            <p:nvSpPr>
              <p:cNvPr id="19646" name="Line 28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647" name="Line 28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648" name="Line 28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9582" name="Group 289"/>
          <p:cNvGrpSpPr>
            <a:grpSpLocks/>
          </p:cNvGrpSpPr>
          <p:nvPr/>
        </p:nvGrpSpPr>
        <p:grpSpPr bwMode="auto">
          <a:xfrm>
            <a:off x="5980113" y="4783138"/>
            <a:ext cx="501650" cy="234950"/>
            <a:chOff x="4701" y="2996"/>
            <a:chExt cx="316" cy="148"/>
          </a:xfrm>
        </p:grpSpPr>
        <p:sp>
          <p:nvSpPr>
            <p:cNvPr id="19626" name="Oval 290"/>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19627" name="Line 291"/>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19628" name="Line 292"/>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19629" name="Rectangle 293"/>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19630" name="Oval 294"/>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19631" name="Group 295"/>
            <p:cNvGrpSpPr>
              <a:grpSpLocks/>
            </p:cNvGrpSpPr>
            <p:nvPr/>
          </p:nvGrpSpPr>
          <p:grpSpPr bwMode="auto">
            <a:xfrm>
              <a:off x="4776" y="3017"/>
              <a:ext cx="156" cy="56"/>
              <a:chOff x="2848" y="848"/>
              <a:chExt cx="140" cy="98"/>
            </a:xfrm>
          </p:grpSpPr>
          <p:sp>
            <p:nvSpPr>
              <p:cNvPr id="19636" name="Line 29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637" name="Line 29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638" name="Line 29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19632" name="Group 299"/>
            <p:cNvGrpSpPr>
              <a:grpSpLocks/>
            </p:cNvGrpSpPr>
            <p:nvPr/>
          </p:nvGrpSpPr>
          <p:grpSpPr bwMode="auto">
            <a:xfrm flipV="1">
              <a:off x="4776" y="3016"/>
              <a:ext cx="156" cy="56"/>
              <a:chOff x="2848" y="848"/>
              <a:chExt cx="140" cy="98"/>
            </a:xfrm>
          </p:grpSpPr>
          <p:sp>
            <p:nvSpPr>
              <p:cNvPr id="19633" name="Line 30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19634" name="Line 30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19635" name="Line 30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19583" name="Group 303"/>
          <p:cNvGrpSpPr>
            <a:grpSpLocks/>
          </p:cNvGrpSpPr>
          <p:nvPr/>
        </p:nvGrpSpPr>
        <p:grpSpPr bwMode="auto">
          <a:xfrm>
            <a:off x="6810375" y="4968875"/>
            <a:ext cx="290513" cy="404813"/>
            <a:chOff x="4290" y="3130"/>
            <a:chExt cx="183" cy="255"/>
          </a:xfrm>
        </p:grpSpPr>
        <p:pic>
          <p:nvPicPr>
            <p:cNvPr id="19608" name="Picture 304"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19609" name="Freeform 305"/>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19610" name="Freeform 306"/>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19611" name="Freeform 307"/>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19612" name="Freeform 308"/>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19613" name="Freeform 309"/>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19614" name="Freeform 310"/>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19615" name="Freeform 311"/>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19616" name="Freeform 312"/>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19617" name="Freeform 313"/>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19618" name="Freeform 314"/>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19619" name="Freeform 315"/>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9620" name="Freeform 316"/>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9621" name="Freeform 317"/>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9622" name="Freeform 318"/>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9623" name="Freeform 319"/>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9624" name="Freeform 320"/>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19625" name="Freeform 321"/>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19584" name="Group 322"/>
          <p:cNvGrpSpPr>
            <a:grpSpLocks/>
          </p:cNvGrpSpPr>
          <p:nvPr/>
        </p:nvGrpSpPr>
        <p:grpSpPr bwMode="auto">
          <a:xfrm>
            <a:off x="5367338" y="3430588"/>
            <a:ext cx="290512" cy="404812"/>
            <a:chOff x="4290" y="3130"/>
            <a:chExt cx="183" cy="255"/>
          </a:xfrm>
        </p:grpSpPr>
        <p:pic>
          <p:nvPicPr>
            <p:cNvPr id="19590" name="Picture 323"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19591" name="Freeform 324"/>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19592" name="Freeform 325"/>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19593" name="Freeform 326"/>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19594" name="Freeform 327"/>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19595" name="Freeform 328"/>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19596" name="Freeform 329"/>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19597" name="Freeform 330"/>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19598" name="Freeform 331"/>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19599" name="Freeform 332"/>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19600" name="Freeform 333"/>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19601" name="Freeform 334"/>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19602" name="Freeform 335"/>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19603" name="Freeform 336"/>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19604" name="Freeform 337"/>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19605" name="Freeform 338"/>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19606" name="Freeform 339"/>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19607" name="Freeform 340"/>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330" name="Group 341"/>
          <p:cNvGrpSpPr>
            <a:grpSpLocks/>
          </p:cNvGrpSpPr>
          <p:nvPr/>
        </p:nvGrpSpPr>
        <p:grpSpPr bwMode="auto">
          <a:xfrm>
            <a:off x="4206875" y="2076450"/>
            <a:ext cx="3013075" cy="3355975"/>
            <a:chOff x="2650" y="1308"/>
            <a:chExt cx="1898" cy="2114"/>
          </a:xfrm>
        </p:grpSpPr>
        <p:sp>
          <p:nvSpPr>
            <p:cNvPr id="19586" name="Line 342"/>
            <p:cNvSpPr>
              <a:spLocks noChangeShapeType="1"/>
            </p:cNvSpPr>
            <p:nvPr/>
          </p:nvSpPr>
          <p:spPr bwMode="auto">
            <a:xfrm flipH="1">
              <a:off x="3800" y="1315"/>
              <a:ext cx="188" cy="671"/>
            </a:xfrm>
            <a:prstGeom prst="line">
              <a:avLst/>
            </a:prstGeom>
            <a:noFill/>
            <a:ln w="76200">
              <a:solidFill>
                <a:srgbClr val="FF3300"/>
              </a:solidFill>
              <a:round/>
              <a:headEnd type="triangle" w="med" len="med"/>
              <a:tailEnd type="triangle" w="med" len="med"/>
            </a:ln>
          </p:spPr>
          <p:txBody>
            <a:bodyPr/>
            <a:lstStyle/>
            <a:p>
              <a:endParaRPr lang="en-US"/>
            </a:p>
          </p:txBody>
        </p:sp>
        <p:sp>
          <p:nvSpPr>
            <p:cNvPr id="19587" name="Line 343"/>
            <p:cNvSpPr>
              <a:spLocks noChangeShapeType="1"/>
            </p:cNvSpPr>
            <p:nvPr/>
          </p:nvSpPr>
          <p:spPr bwMode="auto">
            <a:xfrm flipH="1">
              <a:off x="3501" y="1308"/>
              <a:ext cx="15" cy="1831"/>
            </a:xfrm>
            <a:prstGeom prst="line">
              <a:avLst/>
            </a:prstGeom>
            <a:noFill/>
            <a:ln w="76200">
              <a:solidFill>
                <a:srgbClr val="FF3300"/>
              </a:solidFill>
              <a:round/>
              <a:headEnd type="triangle" w="med" len="med"/>
              <a:tailEnd type="triangle" w="med" len="med"/>
            </a:ln>
          </p:spPr>
          <p:txBody>
            <a:bodyPr/>
            <a:lstStyle/>
            <a:p>
              <a:endParaRPr lang="en-US"/>
            </a:p>
          </p:txBody>
        </p:sp>
        <p:sp>
          <p:nvSpPr>
            <p:cNvPr id="19588" name="Line 344"/>
            <p:cNvSpPr>
              <a:spLocks noChangeShapeType="1"/>
            </p:cNvSpPr>
            <p:nvPr/>
          </p:nvSpPr>
          <p:spPr bwMode="auto">
            <a:xfrm>
              <a:off x="3740" y="2940"/>
              <a:ext cx="808" cy="482"/>
            </a:xfrm>
            <a:prstGeom prst="line">
              <a:avLst/>
            </a:prstGeom>
            <a:noFill/>
            <a:ln w="76200">
              <a:solidFill>
                <a:srgbClr val="FF3300"/>
              </a:solidFill>
              <a:round/>
              <a:headEnd type="triangle" w="med" len="med"/>
              <a:tailEnd type="triangle" w="med" len="med"/>
            </a:ln>
          </p:spPr>
          <p:txBody>
            <a:bodyPr/>
            <a:lstStyle/>
            <a:p>
              <a:endParaRPr lang="en-US"/>
            </a:p>
          </p:txBody>
        </p:sp>
        <p:sp>
          <p:nvSpPr>
            <p:cNvPr id="19589" name="Text Box 345"/>
            <p:cNvSpPr txBox="1">
              <a:spLocks noChangeArrowheads="1"/>
            </p:cNvSpPr>
            <p:nvPr/>
          </p:nvSpPr>
          <p:spPr bwMode="auto">
            <a:xfrm>
              <a:off x="2650" y="1581"/>
              <a:ext cx="861" cy="250"/>
            </a:xfrm>
            <a:prstGeom prst="rect">
              <a:avLst/>
            </a:prstGeom>
            <a:noFill/>
            <a:ln w="9525">
              <a:noFill/>
              <a:miter lim="800000"/>
              <a:headEnd/>
              <a:tailEnd/>
            </a:ln>
          </p:spPr>
          <p:txBody>
            <a:bodyPr wrap="none">
              <a:spAutoFit/>
            </a:bodyPr>
            <a:lstStyle/>
            <a:p>
              <a:pPr>
                <a:spcBef>
                  <a:spcPct val="0"/>
                </a:spcBef>
                <a:buClrTx/>
                <a:buSzTx/>
                <a:buFontTx/>
                <a:buNone/>
              </a:pPr>
              <a:r>
                <a:rPr lang="en-US" sz="2000">
                  <a:solidFill>
                    <a:srgbClr val="FF3300"/>
                  </a:solidFill>
                </a:rPr>
                <a:t>peer-peer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8915" name="Slide Number Placeholder 5"/>
          <p:cNvSpPr>
            <a:spLocks noGrp="1"/>
          </p:cNvSpPr>
          <p:nvPr>
            <p:ph type="sldNum" sz="quarter" idx="12"/>
          </p:nvPr>
        </p:nvSpPr>
        <p:spPr>
          <a:noFill/>
        </p:spPr>
        <p:txBody>
          <a:bodyPr/>
          <a:lstStyle/>
          <a:p>
            <a:fld id="{01BC91E9-6BC5-42E3-9320-ECD5167E313F}" type="slidenum">
              <a:rPr lang="en-US"/>
              <a:pPr/>
              <a:t>8</a:t>
            </a:fld>
            <a:endParaRPr lang="en-US"/>
          </a:p>
        </p:txBody>
      </p:sp>
      <p:sp>
        <p:nvSpPr>
          <p:cNvPr id="38916" name="Rectangle 2"/>
          <p:cNvSpPr>
            <a:spLocks noGrp="1" noChangeArrowheads="1"/>
          </p:cNvSpPr>
          <p:nvPr>
            <p:ph type="title"/>
          </p:nvPr>
        </p:nvSpPr>
        <p:spPr/>
        <p:txBody>
          <a:bodyPr/>
          <a:lstStyle/>
          <a:p>
            <a:r>
              <a:rPr lang="en-US" dirty="0" smtClean="0"/>
              <a:t>Application architectures</a:t>
            </a:r>
          </a:p>
        </p:txBody>
      </p:sp>
      <p:sp>
        <p:nvSpPr>
          <p:cNvPr id="38917" name="Rectangle 3"/>
          <p:cNvSpPr>
            <a:spLocks noGrp="1" noChangeArrowheads="1"/>
          </p:cNvSpPr>
          <p:nvPr>
            <p:ph type="body" idx="1"/>
          </p:nvPr>
        </p:nvSpPr>
        <p:spPr/>
        <p:txBody>
          <a:bodyPr/>
          <a:lstStyle/>
          <a:p>
            <a:r>
              <a:rPr lang="en-US" dirty="0" smtClean="0"/>
              <a:t>Client-server</a:t>
            </a:r>
          </a:p>
          <a:p>
            <a:pPr lvl="1"/>
            <a:r>
              <a:rPr lang="en-US" dirty="0" smtClean="0">
                <a:solidFill>
                  <a:schemeClr val="accent2"/>
                </a:solidFill>
              </a:rPr>
              <a:t>Including data centers / cloud computing</a:t>
            </a:r>
          </a:p>
          <a:p>
            <a:r>
              <a:rPr lang="en-US" dirty="0" smtClean="0"/>
              <a:t>Peer-to-peer (P2P)</a:t>
            </a:r>
          </a:p>
          <a:p>
            <a:r>
              <a:rPr lang="en-US" dirty="0" smtClean="0"/>
              <a:t>Hybrid of client-server and P2P</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0486" name="Slide Number Placeholder 5"/>
          <p:cNvSpPr>
            <a:spLocks noGrp="1"/>
          </p:cNvSpPr>
          <p:nvPr>
            <p:ph type="sldNum" sz="quarter" idx="12"/>
          </p:nvPr>
        </p:nvSpPr>
        <p:spPr>
          <a:noFill/>
        </p:spPr>
        <p:txBody>
          <a:bodyPr/>
          <a:lstStyle/>
          <a:p>
            <a:fld id="{8A6A7DD6-998A-49E2-A3A3-051BA3FA4B1F}" type="slidenum">
              <a:rPr lang="en-US"/>
              <a:pPr/>
              <a:t>80</a:t>
            </a:fld>
            <a:endParaRPr lang="en-US"/>
          </a:p>
        </p:txBody>
      </p:sp>
      <p:sp>
        <p:nvSpPr>
          <p:cNvPr id="20487" name="Rectangle 2"/>
          <p:cNvSpPr>
            <a:spLocks noGrp="1" noChangeArrowheads="1"/>
          </p:cNvSpPr>
          <p:nvPr>
            <p:ph type="title"/>
          </p:nvPr>
        </p:nvSpPr>
        <p:spPr>
          <a:xfrm>
            <a:off x="298450" y="228600"/>
            <a:ext cx="8520113" cy="1143000"/>
          </a:xfrm>
        </p:spPr>
        <p:txBody>
          <a:bodyPr/>
          <a:lstStyle/>
          <a:p>
            <a:r>
              <a:rPr lang="en-US" sz="3600" smtClean="0"/>
              <a:t>File Distribution: Server-Client vs P2P</a:t>
            </a:r>
          </a:p>
        </p:txBody>
      </p:sp>
      <p:sp>
        <p:nvSpPr>
          <p:cNvPr id="20488" name="Rectangle 3"/>
          <p:cNvSpPr>
            <a:spLocks noGrp="1" noChangeArrowheads="1"/>
          </p:cNvSpPr>
          <p:nvPr>
            <p:ph type="body" idx="1"/>
          </p:nvPr>
        </p:nvSpPr>
        <p:spPr>
          <a:xfrm>
            <a:off x="465138" y="1227138"/>
            <a:ext cx="8258175" cy="1143000"/>
          </a:xfrm>
        </p:spPr>
        <p:txBody>
          <a:bodyPr/>
          <a:lstStyle/>
          <a:p>
            <a:pPr>
              <a:buFont typeface="ZapfDingbats" pitchFamily="82" charset="2"/>
              <a:buNone/>
            </a:pPr>
            <a:r>
              <a:rPr lang="en-US" i="1" u="sng" smtClean="0">
                <a:solidFill>
                  <a:srgbClr val="FF3300"/>
                </a:solidFill>
              </a:rPr>
              <a:t>Question</a:t>
            </a:r>
            <a:r>
              <a:rPr lang="en-US" smtClean="0"/>
              <a:t> : How much time to distribute file from one server to </a:t>
            </a:r>
            <a:r>
              <a:rPr lang="en-US" i="1" smtClean="0"/>
              <a:t>N  peers</a:t>
            </a:r>
            <a:r>
              <a:rPr lang="en-US" smtClean="0"/>
              <a:t>?</a:t>
            </a:r>
          </a:p>
        </p:txBody>
      </p:sp>
      <p:sp>
        <p:nvSpPr>
          <p:cNvPr id="20489" name="Freeform 4"/>
          <p:cNvSpPr>
            <a:spLocks/>
          </p:cNvSpPr>
          <p:nvPr/>
        </p:nvSpPr>
        <p:spPr bwMode="auto">
          <a:xfrm>
            <a:off x="2373313" y="4032250"/>
            <a:ext cx="3775075" cy="2146300"/>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p:spPr>
        <p:txBody>
          <a:bodyPr wrap="none" anchor="ctr"/>
          <a:lstStyle/>
          <a:p>
            <a:endParaRPr lang="en-US"/>
          </a:p>
        </p:txBody>
      </p:sp>
      <p:grpSp>
        <p:nvGrpSpPr>
          <p:cNvPr id="20490" name="Group 5"/>
          <p:cNvGrpSpPr>
            <a:grpSpLocks/>
          </p:cNvGrpSpPr>
          <p:nvPr/>
        </p:nvGrpSpPr>
        <p:grpSpPr bwMode="auto">
          <a:xfrm>
            <a:off x="1552575" y="3181350"/>
            <a:ext cx="538163" cy="885825"/>
            <a:chOff x="4180" y="783"/>
            <a:chExt cx="150" cy="307"/>
          </a:xfrm>
        </p:grpSpPr>
        <p:sp>
          <p:nvSpPr>
            <p:cNvPr id="20521"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0522"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0523"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0524"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0525"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0526"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0527"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0528"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20491" name="Line 14"/>
          <p:cNvSpPr>
            <a:spLocks noChangeShapeType="1"/>
          </p:cNvSpPr>
          <p:nvPr/>
        </p:nvSpPr>
        <p:spPr bwMode="auto">
          <a:xfrm>
            <a:off x="1819275" y="4051300"/>
            <a:ext cx="803275" cy="311150"/>
          </a:xfrm>
          <a:prstGeom prst="line">
            <a:avLst/>
          </a:prstGeom>
          <a:noFill/>
          <a:ln w="9525">
            <a:solidFill>
              <a:schemeClr val="tx1"/>
            </a:solidFill>
            <a:round/>
            <a:headEnd/>
            <a:tailEnd type="triangle" w="med" len="med"/>
          </a:ln>
        </p:spPr>
        <p:txBody>
          <a:bodyPr/>
          <a:lstStyle/>
          <a:p>
            <a:endParaRPr lang="en-US"/>
          </a:p>
        </p:txBody>
      </p:sp>
      <p:sp>
        <p:nvSpPr>
          <p:cNvPr id="20492" name="Text Box 15"/>
          <p:cNvSpPr txBox="1">
            <a:spLocks noChangeArrowheads="1"/>
          </p:cNvSpPr>
          <p:nvPr/>
        </p:nvSpPr>
        <p:spPr bwMode="auto">
          <a:xfrm>
            <a:off x="2179638" y="3719513"/>
            <a:ext cx="387350" cy="366712"/>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u</a:t>
            </a:r>
            <a:r>
              <a:rPr lang="en-US" sz="1800" baseline="-25000">
                <a:latin typeface="Arial" charset="0"/>
              </a:rPr>
              <a:t>s</a:t>
            </a:r>
          </a:p>
        </p:txBody>
      </p:sp>
      <p:graphicFrame>
        <p:nvGraphicFramePr>
          <p:cNvPr id="20482" name="Object 16"/>
          <p:cNvGraphicFramePr>
            <a:graphicFrameLocks noChangeAspect="1"/>
          </p:cNvGraphicFramePr>
          <p:nvPr/>
        </p:nvGraphicFramePr>
        <p:xfrm>
          <a:off x="3190875" y="2817813"/>
          <a:ext cx="547688" cy="466725"/>
        </p:xfrm>
        <a:graphic>
          <a:graphicData uri="http://schemas.openxmlformats.org/presentationml/2006/ole">
            <p:oleObj spid="_x0000_s20482" name="Clip" r:id="rId3" imgW="1305000" imgH="1085760" progId="">
              <p:embed/>
            </p:oleObj>
          </a:graphicData>
        </a:graphic>
      </p:graphicFrame>
      <p:sp>
        <p:nvSpPr>
          <p:cNvPr id="20493" name="Line 17"/>
          <p:cNvSpPr>
            <a:spLocks noChangeShapeType="1"/>
          </p:cNvSpPr>
          <p:nvPr/>
        </p:nvSpPr>
        <p:spPr bwMode="auto">
          <a:xfrm>
            <a:off x="3551238" y="3214688"/>
            <a:ext cx="228600" cy="914400"/>
          </a:xfrm>
          <a:prstGeom prst="line">
            <a:avLst/>
          </a:prstGeom>
          <a:noFill/>
          <a:ln w="9525">
            <a:solidFill>
              <a:schemeClr val="tx1"/>
            </a:solidFill>
            <a:round/>
            <a:headEnd type="triangle" w="med" len="med"/>
            <a:tailEnd/>
          </a:ln>
        </p:spPr>
        <p:txBody>
          <a:bodyPr/>
          <a:lstStyle/>
          <a:p>
            <a:endParaRPr lang="en-US"/>
          </a:p>
        </p:txBody>
      </p:sp>
      <p:sp>
        <p:nvSpPr>
          <p:cNvPr id="20494" name="Line 18"/>
          <p:cNvSpPr>
            <a:spLocks noChangeShapeType="1"/>
          </p:cNvSpPr>
          <p:nvPr/>
        </p:nvSpPr>
        <p:spPr bwMode="auto">
          <a:xfrm flipH="1" flipV="1">
            <a:off x="3348038" y="3205163"/>
            <a:ext cx="228600" cy="889000"/>
          </a:xfrm>
          <a:prstGeom prst="line">
            <a:avLst/>
          </a:prstGeom>
          <a:noFill/>
          <a:ln w="9525">
            <a:solidFill>
              <a:schemeClr val="tx1"/>
            </a:solidFill>
            <a:round/>
            <a:headEnd type="triangle" w="med" len="med"/>
            <a:tailEnd/>
          </a:ln>
        </p:spPr>
        <p:txBody>
          <a:bodyPr/>
          <a:lstStyle/>
          <a:p>
            <a:endParaRPr lang="en-US"/>
          </a:p>
        </p:txBody>
      </p:sp>
      <p:sp>
        <p:nvSpPr>
          <p:cNvPr id="20495" name="Text Box 19"/>
          <p:cNvSpPr txBox="1">
            <a:spLocks noChangeArrowheads="1"/>
          </p:cNvSpPr>
          <p:nvPr/>
        </p:nvSpPr>
        <p:spPr bwMode="auto">
          <a:xfrm>
            <a:off x="4184650" y="3440113"/>
            <a:ext cx="609600"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2</a:t>
            </a:r>
          </a:p>
        </p:txBody>
      </p:sp>
      <p:sp>
        <p:nvSpPr>
          <p:cNvPr id="20496" name="Text Box 20"/>
          <p:cNvSpPr txBox="1">
            <a:spLocks noChangeArrowheads="1"/>
          </p:cNvSpPr>
          <p:nvPr/>
        </p:nvSpPr>
        <p:spPr bwMode="auto">
          <a:xfrm>
            <a:off x="3592513" y="3475038"/>
            <a:ext cx="609600"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1</a:t>
            </a:r>
          </a:p>
        </p:txBody>
      </p:sp>
      <p:graphicFrame>
        <p:nvGraphicFramePr>
          <p:cNvPr id="20483" name="Object 21"/>
          <p:cNvGraphicFramePr>
            <a:graphicFrameLocks noChangeAspect="1"/>
          </p:cNvGraphicFramePr>
          <p:nvPr/>
        </p:nvGraphicFramePr>
        <p:xfrm>
          <a:off x="4614863" y="2784475"/>
          <a:ext cx="573087" cy="488950"/>
        </p:xfrm>
        <a:graphic>
          <a:graphicData uri="http://schemas.openxmlformats.org/presentationml/2006/ole">
            <p:oleObj spid="_x0000_s20483" name="Clip" r:id="rId4" imgW="1305000" imgH="1085760" progId="">
              <p:embed/>
            </p:oleObj>
          </a:graphicData>
        </a:graphic>
      </p:graphicFrame>
      <p:sp>
        <p:nvSpPr>
          <p:cNvPr id="20497" name="Line 22"/>
          <p:cNvSpPr>
            <a:spLocks noChangeShapeType="1"/>
          </p:cNvSpPr>
          <p:nvPr/>
        </p:nvSpPr>
        <p:spPr bwMode="auto">
          <a:xfrm flipV="1">
            <a:off x="4397375" y="3243263"/>
            <a:ext cx="317500" cy="1042987"/>
          </a:xfrm>
          <a:prstGeom prst="line">
            <a:avLst/>
          </a:prstGeom>
          <a:noFill/>
          <a:ln w="9525">
            <a:solidFill>
              <a:schemeClr val="tx1"/>
            </a:solidFill>
            <a:round/>
            <a:headEnd type="triangle" w="med" len="med"/>
            <a:tailEnd/>
          </a:ln>
        </p:spPr>
        <p:txBody>
          <a:bodyPr/>
          <a:lstStyle/>
          <a:p>
            <a:endParaRPr lang="en-US"/>
          </a:p>
        </p:txBody>
      </p:sp>
      <p:sp>
        <p:nvSpPr>
          <p:cNvPr id="20498" name="Line 23"/>
          <p:cNvSpPr>
            <a:spLocks noChangeShapeType="1"/>
          </p:cNvSpPr>
          <p:nvPr/>
        </p:nvSpPr>
        <p:spPr bwMode="auto">
          <a:xfrm flipH="1">
            <a:off x="4587875" y="3322638"/>
            <a:ext cx="330200" cy="1052512"/>
          </a:xfrm>
          <a:prstGeom prst="line">
            <a:avLst/>
          </a:prstGeom>
          <a:noFill/>
          <a:ln w="9525">
            <a:solidFill>
              <a:schemeClr val="tx1"/>
            </a:solidFill>
            <a:round/>
            <a:headEnd type="triangle" w="med" len="med"/>
            <a:tailEnd/>
          </a:ln>
        </p:spPr>
        <p:txBody>
          <a:bodyPr/>
          <a:lstStyle/>
          <a:p>
            <a:endParaRPr lang="en-US"/>
          </a:p>
        </p:txBody>
      </p:sp>
      <p:sp>
        <p:nvSpPr>
          <p:cNvPr id="20499" name="Text Box 24"/>
          <p:cNvSpPr txBox="1">
            <a:spLocks noChangeArrowheads="1"/>
          </p:cNvSpPr>
          <p:nvPr/>
        </p:nvSpPr>
        <p:spPr bwMode="auto">
          <a:xfrm>
            <a:off x="4722813" y="3625850"/>
            <a:ext cx="609600" cy="366713"/>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2</a:t>
            </a:r>
          </a:p>
        </p:txBody>
      </p:sp>
      <p:sp>
        <p:nvSpPr>
          <p:cNvPr id="20500" name="Text Box 25"/>
          <p:cNvSpPr txBox="1">
            <a:spLocks noChangeArrowheads="1"/>
          </p:cNvSpPr>
          <p:nvPr/>
        </p:nvSpPr>
        <p:spPr bwMode="auto">
          <a:xfrm>
            <a:off x="3140075" y="3475038"/>
            <a:ext cx="609600"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1</a:t>
            </a:r>
          </a:p>
        </p:txBody>
      </p:sp>
      <p:sp>
        <p:nvSpPr>
          <p:cNvPr id="20501" name="Oval 27"/>
          <p:cNvSpPr>
            <a:spLocks noChangeArrowheads="1"/>
          </p:cNvSpPr>
          <p:nvPr/>
        </p:nvSpPr>
        <p:spPr bwMode="auto">
          <a:xfrm>
            <a:off x="2657475" y="5608638"/>
            <a:ext cx="112713"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2" name="Oval 28"/>
          <p:cNvSpPr>
            <a:spLocks noChangeArrowheads="1"/>
          </p:cNvSpPr>
          <p:nvPr/>
        </p:nvSpPr>
        <p:spPr bwMode="auto">
          <a:xfrm>
            <a:off x="3360738" y="5922963"/>
            <a:ext cx="112712"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3" name="Oval 29"/>
          <p:cNvSpPr>
            <a:spLocks noChangeArrowheads="1"/>
          </p:cNvSpPr>
          <p:nvPr/>
        </p:nvSpPr>
        <p:spPr bwMode="auto">
          <a:xfrm>
            <a:off x="3833813" y="6130925"/>
            <a:ext cx="112712"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4" name="Oval 30"/>
          <p:cNvSpPr>
            <a:spLocks noChangeArrowheads="1"/>
          </p:cNvSpPr>
          <p:nvPr/>
        </p:nvSpPr>
        <p:spPr bwMode="auto">
          <a:xfrm>
            <a:off x="4552950" y="6248400"/>
            <a:ext cx="112713"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5" name="Oval 31"/>
          <p:cNvSpPr>
            <a:spLocks noChangeArrowheads="1"/>
          </p:cNvSpPr>
          <p:nvPr/>
        </p:nvSpPr>
        <p:spPr bwMode="auto">
          <a:xfrm>
            <a:off x="5454650" y="6335713"/>
            <a:ext cx="112713"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6" name="Oval 32"/>
          <p:cNvSpPr>
            <a:spLocks noChangeArrowheads="1"/>
          </p:cNvSpPr>
          <p:nvPr/>
        </p:nvSpPr>
        <p:spPr bwMode="auto">
          <a:xfrm>
            <a:off x="6057900" y="6089650"/>
            <a:ext cx="112713"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7" name="Oval 33"/>
          <p:cNvSpPr>
            <a:spLocks noChangeArrowheads="1"/>
          </p:cNvSpPr>
          <p:nvPr/>
        </p:nvSpPr>
        <p:spPr bwMode="auto">
          <a:xfrm>
            <a:off x="6272213" y="5416550"/>
            <a:ext cx="112712"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8" name="Oval 34"/>
          <p:cNvSpPr>
            <a:spLocks noChangeArrowheads="1"/>
          </p:cNvSpPr>
          <p:nvPr/>
        </p:nvSpPr>
        <p:spPr bwMode="auto">
          <a:xfrm>
            <a:off x="5448300" y="3986213"/>
            <a:ext cx="112713" cy="123825"/>
          </a:xfrm>
          <a:prstGeom prst="ellipse">
            <a:avLst/>
          </a:prstGeom>
          <a:solidFill>
            <a:schemeClr val="tx1"/>
          </a:solidFill>
          <a:ln w="9525">
            <a:solidFill>
              <a:schemeClr val="tx1"/>
            </a:solidFill>
            <a:round/>
            <a:headEnd/>
            <a:tailEnd/>
          </a:ln>
        </p:spPr>
        <p:txBody>
          <a:bodyPr wrap="none" anchor="ctr"/>
          <a:lstStyle/>
          <a:p>
            <a:endParaRPr lang="en-US"/>
          </a:p>
        </p:txBody>
      </p:sp>
      <p:sp>
        <p:nvSpPr>
          <p:cNvPr id="20509" name="Oval 35"/>
          <p:cNvSpPr>
            <a:spLocks noChangeArrowheads="1"/>
          </p:cNvSpPr>
          <p:nvPr/>
        </p:nvSpPr>
        <p:spPr bwMode="auto">
          <a:xfrm>
            <a:off x="6348413" y="4821238"/>
            <a:ext cx="112712" cy="123825"/>
          </a:xfrm>
          <a:prstGeom prst="ellipse">
            <a:avLst/>
          </a:prstGeom>
          <a:solidFill>
            <a:schemeClr val="tx1"/>
          </a:solidFill>
          <a:ln w="9525">
            <a:solidFill>
              <a:schemeClr val="tx1"/>
            </a:solidFill>
            <a:round/>
            <a:headEnd/>
            <a:tailEnd/>
          </a:ln>
        </p:spPr>
        <p:txBody>
          <a:bodyPr wrap="none" anchor="ctr"/>
          <a:lstStyle/>
          <a:p>
            <a:endParaRPr lang="en-US"/>
          </a:p>
        </p:txBody>
      </p:sp>
      <p:graphicFrame>
        <p:nvGraphicFramePr>
          <p:cNvPr id="20484" name="Object 38"/>
          <p:cNvGraphicFramePr>
            <a:graphicFrameLocks noChangeAspect="1"/>
          </p:cNvGraphicFramePr>
          <p:nvPr/>
        </p:nvGraphicFramePr>
        <p:xfrm>
          <a:off x="846138" y="4733925"/>
          <a:ext cx="566737" cy="482600"/>
        </p:xfrm>
        <a:graphic>
          <a:graphicData uri="http://schemas.openxmlformats.org/presentationml/2006/ole">
            <p:oleObj spid="_x0000_s20484" name="Clip" r:id="rId5" imgW="1305000" imgH="1085760" progId="">
              <p:embed/>
            </p:oleObj>
          </a:graphicData>
        </a:graphic>
      </p:graphicFrame>
      <p:sp>
        <p:nvSpPr>
          <p:cNvPr id="20510" name="Line 39"/>
          <p:cNvSpPr>
            <a:spLocks noChangeShapeType="1"/>
          </p:cNvSpPr>
          <p:nvPr/>
        </p:nvSpPr>
        <p:spPr bwMode="auto">
          <a:xfrm>
            <a:off x="1376363" y="4962525"/>
            <a:ext cx="1016000" cy="0"/>
          </a:xfrm>
          <a:prstGeom prst="line">
            <a:avLst/>
          </a:prstGeom>
          <a:noFill/>
          <a:ln w="9525">
            <a:solidFill>
              <a:schemeClr val="tx1"/>
            </a:solidFill>
            <a:round/>
            <a:headEnd/>
            <a:tailEnd type="triangle" w="med" len="med"/>
          </a:ln>
        </p:spPr>
        <p:txBody>
          <a:bodyPr/>
          <a:lstStyle/>
          <a:p>
            <a:endParaRPr lang="en-US"/>
          </a:p>
        </p:txBody>
      </p:sp>
      <p:sp>
        <p:nvSpPr>
          <p:cNvPr id="20511" name="Line 40"/>
          <p:cNvSpPr>
            <a:spLocks noChangeShapeType="1"/>
          </p:cNvSpPr>
          <p:nvPr/>
        </p:nvSpPr>
        <p:spPr bwMode="auto">
          <a:xfrm flipH="1">
            <a:off x="1431925" y="5110163"/>
            <a:ext cx="1003300" cy="0"/>
          </a:xfrm>
          <a:prstGeom prst="line">
            <a:avLst/>
          </a:prstGeom>
          <a:noFill/>
          <a:ln w="9525">
            <a:solidFill>
              <a:schemeClr val="tx1"/>
            </a:solidFill>
            <a:round/>
            <a:headEnd/>
            <a:tailEnd type="triangle" w="med" len="med"/>
          </a:ln>
        </p:spPr>
        <p:txBody>
          <a:bodyPr/>
          <a:lstStyle/>
          <a:p>
            <a:endParaRPr lang="en-US"/>
          </a:p>
        </p:txBody>
      </p:sp>
      <p:sp>
        <p:nvSpPr>
          <p:cNvPr id="20512" name="Text Box 41"/>
          <p:cNvSpPr txBox="1">
            <a:spLocks noChangeArrowheads="1"/>
          </p:cNvSpPr>
          <p:nvPr/>
        </p:nvSpPr>
        <p:spPr bwMode="auto">
          <a:xfrm>
            <a:off x="1565275" y="5108575"/>
            <a:ext cx="609600" cy="366713"/>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N</a:t>
            </a:r>
          </a:p>
        </p:txBody>
      </p:sp>
      <p:sp>
        <p:nvSpPr>
          <p:cNvPr id="20513" name="Text Box 42"/>
          <p:cNvSpPr txBox="1">
            <a:spLocks noChangeArrowheads="1"/>
          </p:cNvSpPr>
          <p:nvPr/>
        </p:nvSpPr>
        <p:spPr bwMode="auto">
          <a:xfrm>
            <a:off x="1568450" y="4511675"/>
            <a:ext cx="609600" cy="366713"/>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N</a:t>
            </a:r>
          </a:p>
        </p:txBody>
      </p:sp>
      <p:sp>
        <p:nvSpPr>
          <p:cNvPr id="20514" name="Text Box 43"/>
          <p:cNvSpPr txBox="1">
            <a:spLocks noChangeArrowheads="1"/>
          </p:cNvSpPr>
          <p:nvPr/>
        </p:nvSpPr>
        <p:spPr bwMode="auto">
          <a:xfrm>
            <a:off x="1443038" y="2797175"/>
            <a:ext cx="1173162" cy="366713"/>
          </a:xfrm>
          <a:prstGeom prst="rect">
            <a:avLst/>
          </a:prstGeom>
          <a:noFill/>
          <a:ln w="9525" algn="ctr">
            <a:noFill/>
            <a:miter lim="800000"/>
            <a:headEnd/>
            <a:tailEnd/>
          </a:ln>
        </p:spPr>
        <p:txBody>
          <a:bodyPr>
            <a:spAutoFit/>
          </a:bodyPr>
          <a:lstStyle/>
          <a:p>
            <a:pPr algn="ctr" eaLnBrk="1" hangingPunct="1">
              <a:spcBef>
                <a:spcPct val="0"/>
              </a:spcBef>
              <a:buClrTx/>
              <a:buSzTx/>
              <a:buFontTx/>
              <a:buNone/>
            </a:pPr>
            <a:r>
              <a:rPr lang="en-US" sz="1800"/>
              <a:t>Server</a:t>
            </a:r>
            <a:endParaRPr lang="en-US" sz="1800" baseline="-25000"/>
          </a:p>
        </p:txBody>
      </p:sp>
      <p:sp>
        <p:nvSpPr>
          <p:cNvPr id="20515" name="Text Box 44"/>
          <p:cNvSpPr txBox="1">
            <a:spLocks noChangeArrowheads="1"/>
          </p:cNvSpPr>
          <p:nvPr/>
        </p:nvSpPr>
        <p:spPr bwMode="auto">
          <a:xfrm>
            <a:off x="3294063" y="4730750"/>
            <a:ext cx="2408237" cy="6413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Network (with </a:t>
            </a:r>
          </a:p>
          <a:p>
            <a:pPr eaLnBrk="1" hangingPunct="1">
              <a:spcBef>
                <a:spcPct val="0"/>
              </a:spcBef>
              <a:buClrTx/>
              <a:buSzTx/>
              <a:buFontTx/>
              <a:buNone/>
            </a:pPr>
            <a:r>
              <a:rPr lang="en-US" sz="1800"/>
              <a:t>abundant bandwidth)</a:t>
            </a:r>
          </a:p>
        </p:txBody>
      </p:sp>
      <p:sp>
        <p:nvSpPr>
          <p:cNvPr id="20516" name="AutoShape 46"/>
          <p:cNvSpPr>
            <a:spLocks noChangeArrowheads="1"/>
          </p:cNvSpPr>
          <p:nvPr/>
        </p:nvSpPr>
        <p:spPr bwMode="auto">
          <a:xfrm>
            <a:off x="900113" y="3176588"/>
            <a:ext cx="527050" cy="825500"/>
          </a:xfrm>
          <a:prstGeom prst="can">
            <a:avLst>
              <a:gd name="adj" fmla="val 39157"/>
            </a:avLst>
          </a:prstGeom>
          <a:solidFill>
            <a:srgbClr val="009900"/>
          </a:solidFill>
          <a:ln w="9525">
            <a:solidFill>
              <a:schemeClr val="tx1"/>
            </a:solidFill>
            <a:round/>
            <a:headEnd/>
            <a:tailEnd/>
          </a:ln>
        </p:spPr>
        <p:txBody>
          <a:bodyPr wrap="none" anchor="ctr"/>
          <a:lstStyle/>
          <a:p>
            <a:endParaRPr lang="en-US"/>
          </a:p>
        </p:txBody>
      </p:sp>
      <p:sp>
        <p:nvSpPr>
          <p:cNvPr id="20517" name="Text Box 47"/>
          <p:cNvSpPr txBox="1">
            <a:spLocks noChangeArrowheads="1"/>
          </p:cNvSpPr>
          <p:nvPr/>
        </p:nvSpPr>
        <p:spPr bwMode="auto">
          <a:xfrm>
            <a:off x="71438" y="4030663"/>
            <a:ext cx="1658937" cy="366712"/>
          </a:xfrm>
          <a:prstGeom prst="rect">
            <a:avLst/>
          </a:prstGeom>
          <a:noFill/>
          <a:ln w="9525" algn="ctr">
            <a:noFill/>
            <a:miter lim="800000"/>
            <a:headEnd/>
            <a:tailEnd/>
          </a:ln>
        </p:spPr>
        <p:txBody>
          <a:bodyPr>
            <a:spAutoFit/>
          </a:bodyPr>
          <a:lstStyle/>
          <a:p>
            <a:pPr algn="ctr" eaLnBrk="1" hangingPunct="1">
              <a:spcBef>
                <a:spcPct val="0"/>
              </a:spcBef>
              <a:buClrTx/>
              <a:buSzTx/>
              <a:buFontTx/>
              <a:buNone/>
            </a:pPr>
            <a:r>
              <a:rPr lang="en-US" sz="1800"/>
              <a:t>File, size </a:t>
            </a:r>
            <a:r>
              <a:rPr lang="en-US" sz="1800" i="1"/>
              <a:t>F</a:t>
            </a:r>
            <a:endParaRPr lang="en-US" sz="1800" i="1" baseline="-25000"/>
          </a:p>
        </p:txBody>
      </p:sp>
      <p:sp>
        <p:nvSpPr>
          <p:cNvPr id="20518" name="Text Box 49"/>
          <p:cNvSpPr txBox="1">
            <a:spLocks noChangeArrowheads="1"/>
          </p:cNvSpPr>
          <p:nvPr/>
        </p:nvSpPr>
        <p:spPr bwMode="auto">
          <a:xfrm>
            <a:off x="6151563" y="2300288"/>
            <a:ext cx="2590800" cy="701675"/>
          </a:xfrm>
          <a:prstGeom prst="rect">
            <a:avLst/>
          </a:prstGeom>
          <a:noFill/>
          <a:ln w="9525">
            <a:noFill/>
            <a:miter lim="800000"/>
            <a:headEnd/>
            <a:tailEnd/>
          </a:ln>
        </p:spPr>
        <p:txBody>
          <a:bodyPr>
            <a:spAutoFit/>
          </a:bodyPr>
          <a:lstStyle/>
          <a:p>
            <a:pPr eaLnBrk="1" hangingPunct="1">
              <a:spcBef>
                <a:spcPct val="0"/>
              </a:spcBef>
              <a:buClrTx/>
              <a:buSzTx/>
              <a:buFontTx/>
              <a:buNone/>
            </a:pPr>
            <a:r>
              <a:rPr lang="en-US" sz="2000" i="1">
                <a:solidFill>
                  <a:srgbClr val="FF3300"/>
                </a:solidFill>
                <a:latin typeface="Arial" charset="0"/>
              </a:rPr>
              <a:t>u</a:t>
            </a:r>
            <a:r>
              <a:rPr lang="en-US" sz="2000" i="1" baseline="-25000">
                <a:solidFill>
                  <a:srgbClr val="FF3300"/>
                </a:solidFill>
                <a:latin typeface="Arial" charset="0"/>
              </a:rPr>
              <a:t>s</a:t>
            </a:r>
            <a:r>
              <a:rPr lang="en-US" sz="2000" i="1">
                <a:solidFill>
                  <a:srgbClr val="FF3300"/>
                </a:solidFill>
                <a:latin typeface="Arial" charset="0"/>
              </a:rPr>
              <a:t>:</a:t>
            </a:r>
            <a:r>
              <a:rPr lang="en-US" sz="2000">
                <a:latin typeface="Arial" charset="0"/>
              </a:rPr>
              <a:t> server upload bandwidth</a:t>
            </a:r>
          </a:p>
        </p:txBody>
      </p:sp>
      <p:sp>
        <p:nvSpPr>
          <p:cNvPr id="20519" name="Text Box 50"/>
          <p:cNvSpPr txBox="1">
            <a:spLocks noChangeArrowheads="1"/>
          </p:cNvSpPr>
          <p:nvPr/>
        </p:nvSpPr>
        <p:spPr bwMode="auto">
          <a:xfrm>
            <a:off x="6178550" y="3019425"/>
            <a:ext cx="2590800" cy="701675"/>
          </a:xfrm>
          <a:prstGeom prst="rect">
            <a:avLst/>
          </a:prstGeom>
          <a:noFill/>
          <a:ln w="9525">
            <a:noFill/>
            <a:miter lim="800000"/>
            <a:headEnd/>
            <a:tailEnd/>
          </a:ln>
        </p:spPr>
        <p:txBody>
          <a:bodyPr>
            <a:spAutoFit/>
          </a:bodyPr>
          <a:lstStyle/>
          <a:p>
            <a:pPr eaLnBrk="1" hangingPunct="1">
              <a:spcBef>
                <a:spcPct val="0"/>
              </a:spcBef>
              <a:buClrTx/>
              <a:buSzTx/>
              <a:buFontTx/>
              <a:buNone/>
            </a:pPr>
            <a:r>
              <a:rPr lang="en-US" sz="2000" i="1">
                <a:solidFill>
                  <a:srgbClr val="FF3300"/>
                </a:solidFill>
                <a:latin typeface="Arial" charset="0"/>
              </a:rPr>
              <a:t>u</a:t>
            </a:r>
            <a:r>
              <a:rPr lang="en-US" sz="2000" i="1" baseline="-25000">
                <a:solidFill>
                  <a:srgbClr val="FF3300"/>
                </a:solidFill>
                <a:latin typeface="Arial" charset="0"/>
              </a:rPr>
              <a:t>i</a:t>
            </a:r>
            <a:r>
              <a:rPr lang="en-US" sz="2000" i="1">
                <a:solidFill>
                  <a:srgbClr val="FF3300"/>
                </a:solidFill>
                <a:latin typeface="Arial" charset="0"/>
              </a:rPr>
              <a:t>:</a:t>
            </a:r>
            <a:r>
              <a:rPr lang="en-US" sz="2000">
                <a:latin typeface="Arial" charset="0"/>
              </a:rPr>
              <a:t> peer i upload bandwidth</a:t>
            </a:r>
          </a:p>
        </p:txBody>
      </p:sp>
      <p:sp>
        <p:nvSpPr>
          <p:cNvPr id="20520" name="Text Box 51"/>
          <p:cNvSpPr txBox="1">
            <a:spLocks noChangeArrowheads="1"/>
          </p:cNvSpPr>
          <p:nvPr/>
        </p:nvSpPr>
        <p:spPr bwMode="auto">
          <a:xfrm>
            <a:off x="6205538" y="3763963"/>
            <a:ext cx="2590800" cy="701675"/>
          </a:xfrm>
          <a:prstGeom prst="rect">
            <a:avLst/>
          </a:prstGeom>
          <a:noFill/>
          <a:ln w="9525">
            <a:noFill/>
            <a:miter lim="800000"/>
            <a:headEnd/>
            <a:tailEnd/>
          </a:ln>
        </p:spPr>
        <p:txBody>
          <a:bodyPr>
            <a:spAutoFit/>
          </a:bodyPr>
          <a:lstStyle/>
          <a:p>
            <a:pPr eaLnBrk="1" hangingPunct="1">
              <a:spcBef>
                <a:spcPct val="0"/>
              </a:spcBef>
              <a:buClrTx/>
              <a:buSzTx/>
              <a:buFontTx/>
              <a:buNone/>
            </a:pPr>
            <a:r>
              <a:rPr lang="en-US" sz="2000" i="1">
                <a:solidFill>
                  <a:srgbClr val="FF3300"/>
                </a:solidFill>
                <a:latin typeface="Arial" charset="0"/>
              </a:rPr>
              <a:t>d</a:t>
            </a:r>
            <a:r>
              <a:rPr lang="en-US" sz="2000" i="1" baseline="-25000">
                <a:solidFill>
                  <a:srgbClr val="FF3300"/>
                </a:solidFill>
                <a:latin typeface="Arial" charset="0"/>
              </a:rPr>
              <a:t>i</a:t>
            </a:r>
            <a:r>
              <a:rPr lang="en-US" sz="2000" i="1">
                <a:solidFill>
                  <a:srgbClr val="FF3300"/>
                </a:solidFill>
                <a:latin typeface="Arial" charset="0"/>
              </a:rPr>
              <a:t>:</a:t>
            </a:r>
            <a:r>
              <a:rPr lang="en-US" sz="2000">
                <a:latin typeface="Arial" charset="0"/>
              </a:rPr>
              <a:t> peer i download bandwidth</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1510" name="Slide Number Placeholder 5"/>
          <p:cNvSpPr>
            <a:spLocks noGrp="1"/>
          </p:cNvSpPr>
          <p:nvPr>
            <p:ph type="sldNum" sz="quarter" idx="12"/>
          </p:nvPr>
        </p:nvSpPr>
        <p:spPr>
          <a:noFill/>
        </p:spPr>
        <p:txBody>
          <a:bodyPr/>
          <a:lstStyle/>
          <a:p>
            <a:fld id="{D608E38C-0FFE-4E68-B9BD-D75BC340DF4F}" type="slidenum">
              <a:rPr lang="en-US"/>
              <a:pPr/>
              <a:t>81</a:t>
            </a:fld>
            <a:endParaRPr lang="en-US"/>
          </a:p>
        </p:txBody>
      </p:sp>
      <p:sp>
        <p:nvSpPr>
          <p:cNvPr id="21511" name="Rectangle 2"/>
          <p:cNvSpPr>
            <a:spLocks noGrp="1" noChangeArrowheads="1"/>
          </p:cNvSpPr>
          <p:nvPr>
            <p:ph type="title"/>
          </p:nvPr>
        </p:nvSpPr>
        <p:spPr>
          <a:xfrm>
            <a:off x="298450" y="228600"/>
            <a:ext cx="8520113" cy="1143000"/>
          </a:xfrm>
        </p:spPr>
        <p:txBody>
          <a:bodyPr/>
          <a:lstStyle/>
          <a:p>
            <a:r>
              <a:rPr lang="en-US" sz="3200" smtClean="0"/>
              <a:t>File distribution time: server-client</a:t>
            </a:r>
          </a:p>
        </p:txBody>
      </p:sp>
      <p:sp>
        <p:nvSpPr>
          <p:cNvPr id="21512" name="Freeform 4"/>
          <p:cNvSpPr>
            <a:spLocks/>
          </p:cNvSpPr>
          <p:nvPr/>
        </p:nvSpPr>
        <p:spPr bwMode="auto">
          <a:xfrm>
            <a:off x="5807075" y="2316163"/>
            <a:ext cx="2497138" cy="1677987"/>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p:spPr>
        <p:txBody>
          <a:bodyPr wrap="none" anchor="ctr"/>
          <a:lstStyle/>
          <a:p>
            <a:endParaRPr lang="en-US"/>
          </a:p>
        </p:txBody>
      </p:sp>
      <p:grpSp>
        <p:nvGrpSpPr>
          <p:cNvPr id="21513" name="Group 5"/>
          <p:cNvGrpSpPr>
            <a:grpSpLocks/>
          </p:cNvGrpSpPr>
          <p:nvPr/>
        </p:nvGrpSpPr>
        <p:grpSpPr bwMode="auto">
          <a:xfrm>
            <a:off x="5264150" y="1651000"/>
            <a:ext cx="355600" cy="692150"/>
            <a:chOff x="4180" y="783"/>
            <a:chExt cx="150" cy="307"/>
          </a:xfrm>
        </p:grpSpPr>
        <p:sp>
          <p:nvSpPr>
            <p:cNvPr id="21550" name="AutoShape 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1551" name="Rectangle 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1552" name="Rectangle 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1553" name="AutoShape 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1554" name="Line 1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1555" name="Line 1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1556" name="Rectangle 1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1557" name="Rectangle 1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21514" name="Line 14"/>
          <p:cNvSpPr>
            <a:spLocks noChangeShapeType="1"/>
          </p:cNvSpPr>
          <p:nvPr/>
        </p:nvSpPr>
        <p:spPr bwMode="auto">
          <a:xfrm>
            <a:off x="5440363" y="2332038"/>
            <a:ext cx="531812" cy="242887"/>
          </a:xfrm>
          <a:prstGeom prst="line">
            <a:avLst/>
          </a:prstGeom>
          <a:noFill/>
          <a:ln w="9525">
            <a:solidFill>
              <a:schemeClr val="tx1"/>
            </a:solidFill>
            <a:round/>
            <a:headEnd/>
            <a:tailEnd type="triangle" w="med" len="med"/>
          </a:ln>
        </p:spPr>
        <p:txBody>
          <a:bodyPr/>
          <a:lstStyle/>
          <a:p>
            <a:endParaRPr lang="en-US"/>
          </a:p>
        </p:txBody>
      </p:sp>
      <p:sp>
        <p:nvSpPr>
          <p:cNvPr id="21515" name="Text Box 15"/>
          <p:cNvSpPr txBox="1">
            <a:spLocks noChangeArrowheads="1"/>
          </p:cNvSpPr>
          <p:nvPr/>
        </p:nvSpPr>
        <p:spPr bwMode="auto">
          <a:xfrm>
            <a:off x="5678488" y="2071688"/>
            <a:ext cx="387350" cy="366712"/>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u</a:t>
            </a:r>
            <a:r>
              <a:rPr lang="en-US" sz="1800" baseline="-25000">
                <a:latin typeface="Arial" charset="0"/>
              </a:rPr>
              <a:t>s</a:t>
            </a:r>
          </a:p>
        </p:txBody>
      </p:sp>
      <p:graphicFrame>
        <p:nvGraphicFramePr>
          <p:cNvPr id="21506" name="Object 16"/>
          <p:cNvGraphicFramePr>
            <a:graphicFrameLocks noChangeAspect="1"/>
          </p:cNvGraphicFramePr>
          <p:nvPr/>
        </p:nvGraphicFramePr>
        <p:xfrm>
          <a:off x="6346825" y="1366838"/>
          <a:ext cx="363538" cy="365125"/>
        </p:xfrm>
        <a:graphic>
          <a:graphicData uri="http://schemas.openxmlformats.org/presentationml/2006/ole">
            <p:oleObj spid="_x0000_s21506" name="Clip" r:id="rId3" imgW="1305000" imgH="1085760" progId="">
              <p:embed/>
            </p:oleObj>
          </a:graphicData>
        </a:graphic>
      </p:graphicFrame>
      <p:sp>
        <p:nvSpPr>
          <p:cNvPr id="21516" name="Line 17"/>
          <p:cNvSpPr>
            <a:spLocks noChangeShapeType="1"/>
          </p:cNvSpPr>
          <p:nvPr/>
        </p:nvSpPr>
        <p:spPr bwMode="auto">
          <a:xfrm>
            <a:off x="6586538" y="1677988"/>
            <a:ext cx="150812" cy="714375"/>
          </a:xfrm>
          <a:prstGeom prst="line">
            <a:avLst/>
          </a:prstGeom>
          <a:noFill/>
          <a:ln w="9525">
            <a:solidFill>
              <a:schemeClr val="tx1"/>
            </a:solidFill>
            <a:round/>
            <a:headEnd type="triangle" w="med" len="med"/>
            <a:tailEnd/>
          </a:ln>
        </p:spPr>
        <p:txBody>
          <a:bodyPr/>
          <a:lstStyle/>
          <a:p>
            <a:endParaRPr lang="en-US"/>
          </a:p>
        </p:txBody>
      </p:sp>
      <p:sp>
        <p:nvSpPr>
          <p:cNvPr id="21517" name="Line 18"/>
          <p:cNvSpPr>
            <a:spLocks noChangeShapeType="1"/>
          </p:cNvSpPr>
          <p:nvPr/>
        </p:nvSpPr>
        <p:spPr bwMode="auto">
          <a:xfrm flipH="1" flipV="1">
            <a:off x="6451600" y="1670050"/>
            <a:ext cx="150813" cy="695325"/>
          </a:xfrm>
          <a:prstGeom prst="line">
            <a:avLst/>
          </a:prstGeom>
          <a:noFill/>
          <a:ln w="9525">
            <a:solidFill>
              <a:schemeClr val="tx1"/>
            </a:solidFill>
            <a:round/>
            <a:headEnd type="triangle" w="med" len="med"/>
            <a:tailEnd/>
          </a:ln>
        </p:spPr>
        <p:txBody>
          <a:bodyPr/>
          <a:lstStyle/>
          <a:p>
            <a:endParaRPr lang="en-US"/>
          </a:p>
        </p:txBody>
      </p:sp>
      <p:sp>
        <p:nvSpPr>
          <p:cNvPr id="21518" name="Text Box 19"/>
          <p:cNvSpPr txBox="1">
            <a:spLocks noChangeArrowheads="1"/>
          </p:cNvSpPr>
          <p:nvPr/>
        </p:nvSpPr>
        <p:spPr bwMode="auto">
          <a:xfrm>
            <a:off x="6938963" y="1797050"/>
            <a:ext cx="555625" cy="366713"/>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2</a:t>
            </a:r>
          </a:p>
        </p:txBody>
      </p:sp>
      <p:sp>
        <p:nvSpPr>
          <p:cNvPr id="21519" name="Text Box 20"/>
          <p:cNvSpPr txBox="1">
            <a:spLocks noChangeArrowheads="1"/>
          </p:cNvSpPr>
          <p:nvPr/>
        </p:nvSpPr>
        <p:spPr bwMode="auto">
          <a:xfrm>
            <a:off x="6613525" y="1881188"/>
            <a:ext cx="403225"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1</a:t>
            </a:r>
          </a:p>
        </p:txBody>
      </p:sp>
      <p:graphicFrame>
        <p:nvGraphicFramePr>
          <p:cNvPr id="21507" name="Object 21"/>
          <p:cNvGraphicFramePr>
            <a:graphicFrameLocks noChangeAspect="1"/>
          </p:cNvGraphicFramePr>
          <p:nvPr/>
        </p:nvGraphicFramePr>
        <p:xfrm>
          <a:off x="7289800" y="1341438"/>
          <a:ext cx="379413" cy="382587"/>
        </p:xfrm>
        <a:graphic>
          <a:graphicData uri="http://schemas.openxmlformats.org/presentationml/2006/ole">
            <p:oleObj spid="_x0000_s21507" name="Clip" r:id="rId4" imgW="1305000" imgH="1085760" progId="">
              <p:embed/>
            </p:oleObj>
          </a:graphicData>
        </a:graphic>
      </p:graphicFrame>
      <p:sp>
        <p:nvSpPr>
          <p:cNvPr id="21520" name="Line 22"/>
          <p:cNvSpPr>
            <a:spLocks noChangeShapeType="1"/>
          </p:cNvSpPr>
          <p:nvPr/>
        </p:nvSpPr>
        <p:spPr bwMode="auto">
          <a:xfrm flipV="1">
            <a:off x="7145338" y="1700213"/>
            <a:ext cx="211137" cy="814387"/>
          </a:xfrm>
          <a:prstGeom prst="line">
            <a:avLst/>
          </a:prstGeom>
          <a:noFill/>
          <a:ln w="9525">
            <a:solidFill>
              <a:schemeClr val="tx1"/>
            </a:solidFill>
            <a:round/>
            <a:headEnd type="triangle" w="med" len="med"/>
            <a:tailEnd/>
          </a:ln>
        </p:spPr>
        <p:txBody>
          <a:bodyPr/>
          <a:lstStyle/>
          <a:p>
            <a:endParaRPr lang="en-US"/>
          </a:p>
        </p:txBody>
      </p:sp>
      <p:sp>
        <p:nvSpPr>
          <p:cNvPr id="21521" name="Line 23"/>
          <p:cNvSpPr>
            <a:spLocks noChangeShapeType="1"/>
          </p:cNvSpPr>
          <p:nvPr/>
        </p:nvSpPr>
        <p:spPr bwMode="auto">
          <a:xfrm flipH="1">
            <a:off x="7272338" y="1762125"/>
            <a:ext cx="219075" cy="822325"/>
          </a:xfrm>
          <a:prstGeom prst="line">
            <a:avLst/>
          </a:prstGeom>
          <a:noFill/>
          <a:ln w="9525">
            <a:solidFill>
              <a:schemeClr val="tx1"/>
            </a:solidFill>
            <a:round/>
            <a:headEnd type="triangle" w="med" len="med"/>
            <a:tailEnd/>
          </a:ln>
        </p:spPr>
        <p:txBody>
          <a:bodyPr/>
          <a:lstStyle/>
          <a:p>
            <a:endParaRPr lang="en-US"/>
          </a:p>
        </p:txBody>
      </p:sp>
      <p:sp>
        <p:nvSpPr>
          <p:cNvPr id="21522" name="Text Box 24"/>
          <p:cNvSpPr txBox="1">
            <a:spLocks noChangeArrowheads="1"/>
          </p:cNvSpPr>
          <p:nvPr/>
        </p:nvSpPr>
        <p:spPr bwMode="auto">
          <a:xfrm>
            <a:off x="7361238" y="1998663"/>
            <a:ext cx="403225"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2</a:t>
            </a:r>
          </a:p>
        </p:txBody>
      </p:sp>
      <p:sp>
        <p:nvSpPr>
          <p:cNvPr id="21523" name="Text Box 25"/>
          <p:cNvSpPr txBox="1">
            <a:spLocks noChangeArrowheads="1"/>
          </p:cNvSpPr>
          <p:nvPr/>
        </p:nvSpPr>
        <p:spPr bwMode="auto">
          <a:xfrm>
            <a:off x="6203950" y="1881188"/>
            <a:ext cx="512763"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1</a:t>
            </a:r>
          </a:p>
        </p:txBody>
      </p:sp>
      <p:sp>
        <p:nvSpPr>
          <p:cNvPr id="21524" name="Oval 26"/>
          <p:cNvSpPr>
            <a:spLocks noChangeArrowheads="1"/>
          </p:cNvSpPr>
          <p:nvPr/>
        </p:nvSpPr>
        <p:spPr bwMode="auto">
          <a:xfrm>
            <a:off x="5994400" y="3548063"/>
            <a:ext cx="74613" cy="96837"/>
          </a:xfrm>
          <a:prstGeom prst="ellipse">
            <a:avLst/>
          </a:prstGeom>
          <a:solidFill>
            <a:schemeClr val="tx1"/>
          </a:solidFill>
          <a:ln w="9525">
            <a:solidFill>
              <a:schemeClr val="tx1"/>
            </a:solidFill>
            <a:round/>
            <a:headEnd/>
            <a:tailEnd/>
          </a:ln>
        </p:spPr>
        <p:txBody>
          <a:bodyPr wrap="none" anchor="ctr"/>
          <a:lstStyle/>
          <a:p>
            <a:endParaRPr lang="en-US"/>
          </a:p>
        </p:txBody>
      </p:sp>
      <p:sp>
        <p:nvSpPr>
          <p:cNvPr id="21525" name="Oval 27"/>
          <p:cNvSpPr>
            <a:spLocks noChangeArrowheads="1"/>
          </p:cNvSpPr>
          <p:nvPr/>
        </p:nvSpPr>
        <p:spPr bwMode="auto">
          <a:xfrm>
            <a:off x="6459538" y="3794125"/>
            <a:ext cx="74612" cy="96838"/>
          </a:xfrm>
          <a:prstGeom prst="ellipse">
            <a:avLst/>
          </a:prstGeom>
          <a:solidFill>
            <a:schemeClr val="tx1"/>
          </a:solidFill>
          <a:ln w="9525">
            <a:solidFill>
              <a:schemeClr val="tx1"/>
            </a:solidFill>
            <a:round/>
            <a:headEnd/>
            <a:tailEnd/>
          </a:ln>
        </p:spPr>
        <p:txBody>
          <a:bodyPr wrap="none" anchor="ctr"/>
          <a:lstStyle/>
          <a:p>
            <a:endParaRPr lang="en-US"/>
          </a:p>
        </p:txBody>
      </p:sp>
      <p:sp>
        <p:nvSpPr>
          <p:cNvPr id="21526" name="Oval 28"/>
          <p:cNvSpPr>
            <a:spLocks noChangeArrowheads="1"/>
          </p:cNvSpPr>
          <p:nvPr/>
        </p:nvSpPr>
        <p:spPr bwMode="auto">
          <a:xfrm>
            <a:off x="6773863" y="3956050"/>
            <a:ext cx="73025" cy="96838"/>
          </a:xfrm>
          <a:prstGeom prst="ellipse">
            <a:avLst/>
          </a:prstGeom>
          <a:solidFill>
            <a:schemeClr val="tx1"/>
          </a:solidFill>
          <a:ln w="9525">
            <a:solidFill>
              <a:schemeClr val="tx1"/>
            </a:solidFill>
            <a:round/>
            <a:headEnd/>
            <a:tailEnd/>
          </a:ln>
        </p:spPr>
        <p:txBody>
          <a:bodyPr wrap="none" anchor="ctr"/>
          <a:lstStyle/>
          <a:p>
            <a:endParaRPr lang="en-US"/>
          </a:p>
        </p:txBody>
      </p:sp>
      <p:sp>
        <p:nvSpPr>
          <p:cNvPr id="21527" name="Oval 31"/>
          <p:cNvSpPr>
            <a:spLocks noChangeArrowheads="1"/>
          </p:cNvSpPr>
          <p:nvPr/>
        </p:nvSpPr>
        <p:spPr bwMode="auto">
          <a:xfrm>
            <a:off x="8245475" y="3924300"/>
            <a:ext cx="74613" cy="96838"/>
          </a:xfrm>
          <a:prstGeom prst="ellipse">
            <a:avLst/>
          </a:prstGeom>
          <a:solidFill>
            <a:schemeClr val="tx1"/>
          </a:solidFill>
          <a:ln w="9525">
            <a:solidFill>
              <a:schemeClr val="tx1"/>
            </a:solidFill>
            <a:round/>
            <a:headEnd/>
            <a:tailEnd/>
          </a:ln>
        </p:spPr>
        <p:txBody>
          <a:bodyPr wrap="none" anchor="ctr"/>
          <a:lstStyle/>
          <a:p>
            <a:endParaRPr lang="en-US"/>
          </a:p>
        </p:txBody>
      </p:sp>
      <p:sp>
        <p:nvSpPr>
          <p:cNvPr id="21528" name="Oval 32"/>
          <p:cNvSpPr>
            <a:spLocks noChangeArrowheads="1"/>
          </p:cNvSpPr>
          <p:nvPr/>
        </p:nvSpPr>
        <p:spPr bwMode="auto">
          <a:xfrm>
            <a:off x="8386763" y="3398838"/>
            <a:ext cx="74612" cy="96837"/>
          </a:xfrm>
          <a:prstGeom prst="ellipse">
            <a:avLst/>
          </a:prstGeom>
          <a:solidFill>
            <a:schemeClr val="tx1"/>
          </a:solidFill>
          <a:ln w="9525">
            <a:solidFill>
              <a:schemeClr val="tx1"/>
            </a:solidFill>
            <a:round/>
            <a:headEnd/>
            <a:tailEnd/>
          </a:ln>
        </p:spPr>
        <p:txBody>
          <a:bodyPr wrap="none" anchor="ctr"/>
          <a:lstStyle/>
          <a:p>
            <a:endParaRPr lang="en-US"/>
          </a:p>
        </p:txBody>
      </p:sp>
      <p:sp>
        <p:nvSpPr>
          <p:cNvPr id="21529" name="Oval 33"/>
          <p:cNvSpPr>
            <a:spLocks noChangeArrowheads="1"/>
          </p:cNvSpPr>
          <p:nvPr/>
        </p:nvSpPr>
        <p:spPr bwMode="auto">
          <a:xfrm>
            <a:off x="7842250" y="2281238"/>
            <a:ext cx="74613" cy="95250"/>
          </a:xfrm>
          <a:prstGeom prst="ellipse">
            <a:avLst/>
          </a:prstGeom>
          <a:solidFill>
            <a:schemeClr val="tx1"/>
          </a:solidFill>
          <a:ln w="9525">
            <a:solidFill>
              <a:schemeClr val="tx1"/>
            </a:solidFill>
            <a:round/>
            <a:headEnd/>
            <a:tailEnd/>
          </a:ln>
        </p:spPr>
        <p:txBody>
          <a:bodyPr wrap="none" anchor="ctr"/>
          <a:lstStyle/>
          <a:p>
            <a:endParaRPr lang="en-US"/>
          </a:p>
        </p:txBody>
      </p:sp>
      <p:sp>
        <p:nvSpPr>
          <p:cNvPr id="21530" name="Oval 34"/>
          <p:cNvSpPr>
            <a:spLocks noChangeArrowheads="1"/>
          </p:cNvSpPr>
          <p:nvPr/>
        </p:nvSpPr>
        <p:spPr bwMode="auto">
          <a:xfrm>
            <a:off x="8437563" y="2933700"/>
            <a:ext cx="74612" cy="96838"/>
          </a:xfrm>
          <a:prstGeom prst="ellipse">
            <a:avLst/>
          </a:prstGeom>
          <a:solidFill>
            <a:schemeClr val="tx1"/>
          </a:solidFill>
          <a:ln w="9525">
            <a:solidFill>
              <a:schemeClr val="tx1"/>
            </a:solidFill>
            <a:round/>
            <a:headEnd/>
            <a:tailEnd/>
          </a:ln>
        </p:spPr>
        <p:txBody>
          <a:bodyPr wrap="none" anchor="ctr"/>
          <a:lstStyle/>
          <a:p>
            <a:endParaRPr lang="en-US"/>
          </a:p>
        </p:txBody>
      </p:sp>
      <p:graphicFrame>
        <p:nvGraphicFramePr>
          <p:cNvPr id="21508" name="Object 35"/>
          <p:cNvGraphicFramePr>
            <a:graphicFrameLocks noChangeAspect="1"/>
          </p:cNvGraphicFramePr>
          <p:nvPr/>
        </p:nvGraphicFramePr>
        <p:xfrm>
          <a:off x="4795838" y="2865438"/>
          <a:ext cx="374650" cy="376237"/>
        </p:xfrm>
        <a:graphic>
          <a:graphicData uri="http://schemas.openxmlformats.org/presentationml/2006/ole">
            <p:oleObj spid="_x0000_s21508" name="Clip" r:id="rId5" imgW="1305000" imgH="1085760" progId="">
              <p:embed/>
            </p:oleObj>
          </a:graphicData>
        </a:graphic>
      </p:graphicFrame>
      <p:sp>
        <p:nvSpPr>
          <p:cNvPr id="21531" name="Line 36"/>
          <p:cNvSpPr>
            <a:spLocks noChangeShapeType="1"/>
          </p:cNvSpPr>
          <p:nvPr/>
        </p:nvSpPr>
        <p:spPr bwMode="auto">
          <a:xfrm>
            <a:off x="5146675" y="3043238"/>
            <a:ext cx="673100" cy="0"/>
          </a:xfrm>
          <a:prstGeom prst="line">
            <a:avLst/>
          </a:prstGeom>
          <a:noFill/>
          <a:ln w="9525">
            <a:solidFill>
              <a:schemeClr val="tx1"/>
            </a:solidFill>
            <a:round/>
            <a:headEnd/>
            <a:tailEnd type="triangle" w="med" len="med"/>
          </a:ln>
        </p:spPr>
        <p:txBody>
          <a:bodyPr/>
          <a:lstStyle/>
          <a:p>
            <a:endParaRPr lang="en-US"/>
          </a:p>
        </p:txBody>
      </p:sp>
      <p:sp>
        <p:nvSpPr>
          <p:cNvPr id="21532" name="Line 37"/>
          <p:cNvSpPr>
            <a:spLocks noChangeShapeType="1"/>
          </p:cNvSpPr>
          <p:nvPr/>
        </p:nvSpPr>
        <p:spPr bwMode="auto">
          <a:xfrm flipH="1">
            <a:off x="5183188" y="3159125"/>
            <a:ext cx="663575" cy="0"/>
          </a:xfrm>
          <a:prstGeom prst="line">
            <a:avLst/>
          </a:prstGeom>
          <a:noFill/>
          <a:ln w="9525">
            <a:solidFill>
              <a:schemeClr val="tx1"/>
            </a:solidFill>
            <a:round/>
            <a:headEnd/>
            <a:tailEnd type="triangle" w="med" len="med"/>
          </a:ln>
        </p:spPr>
        <p:txBody>
          <a:bodyPr/>
          <a:lstStyle/>
          <a:p>
            <a:endParaRPr lang="en-US"/>
          </a:p>
        </p:txBody>
      </p:sp>
      <p:sp>
        <p:nvSpPr>
          <p:cNvPr id="21533" name="Text Box 38"/>
          <p:cNvSpPr txBox="1">
            <a:spLocks noChangeArrowheads="1"/>
          </p:cNvSpPr>
          <p:nvPr/>
        </p:nvSpPr>
        <p:spPr bwMode="auto">
          <a:xfrm>
            <a:off x="5272088" y="3157538"/>
            <a:ext cx="514350"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N</a:t>
            </a:r>
          </a:p>
        </p:txBody>
      </p:sp>
      <p:sp>
        <p:nvSpPr>
          <p:cNvPr id="21534" name="Text Box 39"/>
          <p:cNvSpPr txBox="1">
            <a:spLocks noChangeArrowheads="1"/>
          </p:cNvSpPr>
          <p:nvPr/>
        </p:nvSpPr>
        <p:spPr bwMode="auto">
          <a:xfrm>
            <a:off x="5273675" y="2690813"/>
            <a:ext cx="528638"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N</a:t>
            </a:r>
          </a:p>
        </p:txBody>
      </p:sp>
      <p:sp>
        <p:nvSpPr>
          <p:cNvPr id="21535" name="Text Box 40"/>
          <p:cNvSpPr txBox="1">
            <a:spLocks noChangeArrowheads="1"/>
          </p:cNvSpPr>
          <p:nvPr/>
        </p:nvSpPr>
        <p:spPr bwMode="auto">
          <a:xfrm>
            <a:off x="5081588" y="1295400"/>
            <a:ext cx="1011237" cy="366713"/>
          </a:xfrm>
          <a:prstGeom prst="rect">
            <a:avLst/>
          </a:prstGeom>
          <a:noFill/>
          <a:ln w="9525" algn="ctr">
            <a:noFill/>
            <a:miter lim="800000"/>
            <a:headEnd/>
            <a:tailEnd/>
          </a:ln>
        </p:spPr>
        <p:txBody>
          <a:bodyPr>
            <a:spAutoFit/>
          </a:bodyPr>
          <a:lstStyle/>
          <a:p>
            <a:pPr algn="ctr" eaLnBrk="1" hangingPunct="1">
              <a:spcBef>
                <a:spcPct val="0"/>
              </a:spcBef>
              <a:buClrTx/>
              <a:buSzTx/>
              <a:buFontTx/>
              <a:buNone/>
            </a:pPr>
            <a:r>
              <a:rPr lang="en-US" sz="1800"/>
              <a:t>Server</a:t>
            </a:r>
            <a:endParaRPr lang="en-US" sz="1800" baseline="-25000"/>
          </a:p>
        </p:txBody>
      </p:sp>
      <p:sp>
        <p:nvSpPr>
          <p:cNvPr id="21536" name="Text Box 41"/>
          <p:cNvSpPr txBox="1">
            <a:spLocks noChangeArrowheads="1"/>
          </p:cNvSpPr>
          <p:nvPr/>
        </p:nvSpPr>
        <p:spPr bwMode="auto">
          <a:xfrm>
            <a:off x="5889625" y="2625725"/>
            <a:ext cx="2408238" cy="6413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Network (with </a:t>
            </a:r>
          </a:p>
          <a:p>
            <a:pPr eaLnBrk="1" hangingPunct="1">
              <a:spcBef>
                <a:spcPct val="0"/>
              </a:spcBef>
              <a:buClrTx/>
              <a:buSzTx/>
              <a:buFontTx/>
              <a:buNone/>
            </a:pPr>
            <a:r>
              <a:rPr lang="en-US" sz="1800"/>
              <a:t>abundant bandwidth)</a:t>
            </a:r>
          </a:p>
        </p:txBody>
      </p:sp>
      <p:sp>
        <p:nvSpPr>
          <p:cNvPr id="21537" name="AutoShape 42"/>
          <p:cNvSpPr>
            <a:spLocks noChangeArrowheads="1"/>
          </p:cNvSpPr>
          <p:nvPr/>
        </p:nvSpPr>
        <p:spPr bwMode="auto">
          <a:xfrm>
            <a:off x="4832350" y="1647825"/>
            <a:ext cx="347663" cy="644525"/>
          </a:xfrm>
          <a:prstGeom prst="can">
            <a:avLst>
              <a:gd name="adj" fmla="val 46347"/>
            </a:avLst>
          </a:prstGeom>
          <a:solidFill>
            <a:srgbClr val="009900"/>
          </a:solidFill>
          <a:ln w="9525">
            <a:solidFill>
              <a:schemeClr val="tx1"/>
            </a:solidFill>
            <a:round/>
            <a:headEnd/>
            <a:tailEnd/>
          </a:ln>
        </p:spPr>
        <p:txBody>
          <a:bodyPr wrap="none" anchor="ctr"/>
          <a:lstStyle/>
          <a:p>
            <a:endParaRPr lang="en-US"/>
          </a:p>
        </p:txBody>
      </p:sp>
      <p:sp>
        <p:nvSpPr>
          <p:cNvPr id="21538" name="Text Box 43"/>
          <p:cNvSpPr txBox="1">
            <a:spLocks noChangeArrowheads="1"/>
          </p:cNvSpPr>
          <p:nvPr/>
        </p:nvSpPr>
        <p:spPr bwMode="auto">
          <a:xfrm>
            <a:off x="4779963" y="1828800"/>
            <a:ext cx="411162" cy="366713"/>
          </a:xfrm>
          <a:prstGeom prst="rect">
            <a:avLst/>
          </a:prstGeom>
          <a:noFill/>
          <a:ln w="9525" algn="ctr">
            <a:noFill/>
            <a:miter lim="800000"/>
            <a:headEnd/>
            <a:tailEnd/>
          </a:ln>
        </p:spPr>
        <p:txBody>
          <a:bodyPr>
            <a:spAutoFit/>
          </a:bodyPr>
          <a:lstStyle/>
          <a:p>
            <a:pPr algn="ctr" eaLnBrk="1" hangingPunct="1">
              <a:spcBef>
                <a:spcPct val="0"/>
              </a:spcBef>
              <a:buClrTx/>
              <a:buSzTx/>
              <a:buFontTx/>
              <a:buNone/>
            </a:pPr>
            <a:r>
              <a:rPr lang="en-US" sz="1800" i="1">
                <a:solidFill>
                  <a:schemeClr val="bg1"/>
                </a:solidFill>
              </a:rPr>
              <a:t>F</a:t>
            </a:r>
            <a:endParaRPr lang="en-US" sz="1800" i="1" baseline="-25000">
              <a:solidFill>
                <a:schemeClr val="bg1"/>
              </a:solidFill>
            </a:endParaRPr>
          </a:p>
        </p:txBody>
      </p:sp>
      <p:sp>
        <p:nvSpPr>
          <p:cNvPr id="21539" name="Rectangle 47"/>
          <p:cNvSpPr>
            <a:spLocks noGrp="1" noChangeArrowheads="1"/>
          </p:cNvSpPr>
          <p:nvPr>
            <p:ph type="body" idx="1"/>
          </p:nvPr>
        </p:nvSpPr>
        <p:spPr>
          <a:xfrm>
            <a:off x="385763" y="1614488"/>
            <a:ext cx="3760787" cy="4648200"/>
          </a:xfrm>
        </p:spPr>
        <p:txBody>
          <a:bodyPr/>
          <a:lstStyle/>
          <a:p>
            <a:r>
              <a:rPr lang="en-US" smtClean="0"/>
              <a:t>server sequentially sends N copies:</a:t>
            </a:r>
          </a:p>
          <a:p>
            <a:pPr lvl="1"/>
            <a:r>
              <a:rPr lang="en-US" i="1" smtClean="0"/>
              <a:t>NF/u</a:t>
            </a:r>
            <a:r>
              <a:rPr lang="en-US" i="1" baseline="-25000" smtClean="0"/>
              <a:t>s</a:t>
            </a:r>
            <a:r>
              <a:rPr lang="en-US" baseline="-25000" smtClean="0"/>
              <a:t> </a:t>
            </a:r>
            <a:r>
              <a:rPr lang="en-US" smtClean="0"/>
              <a:t>time </a:t>
            </a:r>
          </a:p>
          <a:p>
            <a:r>
              <a:rPr lang="en-US" smtClean="0"/>
              <a:t>client i takes F/d</a:t>
            </a:r>
            <a:r>
              <a:rPr lang="en-US" baseline="-25000" smtClean="0"/>
              <a:t>i </a:t>
            </a:r>
            <a:r>
              <a:rPr lang="en-US" smtClean="0"/>
              <a:t>time to download</a:t>
            </a:r>
          </a:p>
        </p:txBody>
      </p:sp>
      <p:sp>
        <p:nvSpPr>
          <p:cNvPr id="245813" name="Line 53"/>
          <p:cNvSpPr>
            <a:spLocks noChangeShapeType="1"/>
          </p:cNvSpPr>
          <p:nvPr/>
        </p:nvSpPr>
        <p:spPr bwMode="auto">
          <a:xfrm flipV="1">
            <a:off x="4986338" y="5334000"/>
            <a:ext cx="430212" cy="692150"/>
          </a:xfrm>
          <a:prstGeom prst="line">
            <a:avLst/>
          </a:prstGeom>
          <a:noFill/>
          <a:ln w="9525">
            <a:solidFill>
              <a:schemeClr val="tx1"/>
            </a:solidFill>
            <a:round/>
            <a:headEnd/>
            <a:tailEnd/>
          </a:ln>
        </p:spPr>
        <p:txBody>
          <a:bodyPr/>
          <a:lstStyle/>
          <a:p>
            <a:endParaRPr lang="en-US"/>
          </a:p>
        </p:txBody>
      </p:sp>
      <p:sp>
        <p:nvSpPr>
          <p:cNvPr id="245814" name="Text Box 54"/>
          <p:cNvSpPr txBox="1">
            <a:spLocks noChangeArrowheads="1"/>
          </p:cNvSpPr>
          <p:nvPr/>
        </p:nvSpPr>
        <p:spPr bwMode="auto">
          <a:xfrm>
            <a:off x="4506913" y="5922963"/>
            <a:ext cx="3319462" cy="749300"/>
          </a:xfrm>
          <a:prstGeom prst="rect">
            <a:avLst/>
          </a:prstGeom>
          <a:noFill/>
          <a:ln w="9525" algn="ctr">
            <a:noFill/>
            <a:miter lim="800000"/>
            <a:headEnd/>
            <a:tailEnd/>
          </a:ln>
        </p:spPr>
        <p:txBody>
          <a:bodyPr wrap="none">
            <a:spAutoFit/>
          </a:bodyPr>
          <a:lstStyle/>
          <a:p>
            <a:pPr marL="342900" indent="-342900">
              <a:lnSpc>
                <a:spcPct val="80000"/>
              </a:lnSpc>
            </a:pPr>
            <a:r>
              <a:rPr lang="en-US"/>
              <a:t>increases linearly in N</a:t>
            </a:r>
          </a:p>
          <a:p>
            <a:pPr marL="342900" indent="-342900">
              <a:lnSpc>
                <a:spcPct val="80000"/>
              </a:lnSpc>
            </a:pPr>
            <a:r>
              <a:rPr lang="en-US"/>
              <a:t>(for large N)</a:t>
            </a:r>
          </a:p>
        </p:txBody>
      </p:sp>
      <p:grpSp>
        <p:nvGrpSpPr>
          <p:cNvPr id="3" name="Group 56"/>
          <p:cNvGrpSpPr>
            <a:grpSpLocks/>
          </p:cNvGrpSpPr>
          <p:nvPr/>
        </p:nvGrpSpPr>
        <p:grpSpPr bwMode="auto">
          <a:xfrm>
            <a:off x="331788" y="4048125"/>
            <a:ext cx="8369300" cy="1798638"/>
            <a:chOff x="209" y="2550"/>
            <a:chExt cx="5272" cy="1133"/>
          </a:xfrm>
        </p:grpSpPr>
        <p:sp>
          <p:nvSpPr>
            <p:cNvPr id="21543" name="Oval 29"/>
            <p:cNvSpPr>
              <a:spLocks noChangeArrowheads="1"/>
            </p:cNvSpPr>
            <p:nvPr/>
          </p:nvSpPr>
          <p:spPr bwMode="auto">
            <a:xfrm>
              <a:off x="4566" y="2550"/>
              <a:ext cx="47" cy="61"/>
            </a:xfrm>
            <a:prstGeom prst="ellipse">
              <a:avLst/>
            </a:prstGeom>
            <a:solidFill>
              <a:schemeClr val="tx1"/>
            </a:solidFill>
            <a:ln w="9525">
              <a:solidFill>
                <a:schemeClr val="tx1"/>
              </a:solidFill>
              <a:round/>
              <a:headEnd/>
              <a:tailEnd/>
            </a:ln>
          </p:spPr>
          <p:txBody>
            <a:bodyPr wrap="none" anchor="ctr"/>
            <a:lstStyle/>
            <a:p>
              <a:endParaRPr lang="en-US"/>
            </a:p>
          </p:txBody>
        </p:sp>
        <p:sp>
          <p:nvSpPr>
            <p:cNvPr id="21544" name="Oval 30"/>
            <p:cNvSpPr>
              <a:spLocks noChangeArrowheads="1"/>
            </p:cNvSpPr>
            <p:nvPr/>
          </p:nvSpPr>
          <p:spPr bwMode="auto">
            <a:xfrm>
              <a:off x="4942" y="2593"/>
              <a:ext cx="47" cy="61"/>
            </a:xfrm>
            <a:prstGeom prst="ellipse">
              <a:avLst/>
            </a:prstGeom>
            <a:solidFill>
              <a:schemeClr val="tx1"/>
            </a:solidFill>
            <a:ln w="9525">
              <a:solidFill>
                <a:schemeClr val="tx1"/>
              </a:solidFill>
              <a:round/>
              <a:headEnd/>
              <a:tailEnd/>
            </a:ln>
          </p:spPr>
          <p:txBody>
            <a:bodyPr wrap="none" anchor="ctr"/>
            <a:lstStyle/>
            <a:p>
              <a:endParaRPr lang="en-US"/>
            </a:p>
          </p:txBody>
        </p:sp>
        <p:grpSp>
          <p:nvGrpSpPr>
            <p:cNvPr id="21545" name="Group 52"/>
            <p:cNvGrpSpPr>
              <a:grpSpLocks/>
            </p:cNvGrpSpPr>
            <p:nvPr/>
          </p:nvGrpSpPr>
          <p:grpSpPr bwMode="auto">
            <a:xfrm>
              <a:off x="2473" y="3048"/>
              <a:ext cx="2867" cy="450"/>
              <a:chOff x="693" y="3074"/>
              <a:chExt cx="2867" cy="450"/>
            </a:xfrm>
          </p:grpSpPr>
          <p:sp>
            <p:nvSpPr>
              <p:cNvPr id="21548" name="Text Box 49"/>
              <p:cNvSpPr txBox="1">
                <a:spLocks noChangeArrowheads="1"/>
              </p:cNvSpPr>
              <p:nvPr/>
            </p:nvSpPr>
            <p:spPr bwMode="auto">
              <a:xfrm>
                <a:off x="693" y="3074"/>
                <a:ext cx="2867" cy="327"/>
              </a:xfrm>
              <a:prstGeom prst="rect">
                <a:avLst/>
              </a:prstGeom>
              <a:noFill/>
              <a:ln w="9525" algn="ctr">
                <a:noFill/>
                <a:miter lim="800000"/>
                <a:headEnd/>
                <a:tailEnd/>
              </a:ln>
            </p:spPr>
            <p:txBody>
              <a:bodyPr wrap="none">
                <a:spAutoFit/>
              </a:bodyPr>
              <a:lstStyle/>
              <a:p>
                <a:pPr marL="342900" indent="-342900"/>
                <a:r>
                  <a:rPr lang="en-US"/>
                  <a:t>= d</a:t>
                </a:r>
                <a:r>
                  <a:rPr lang="en-US" baseline="-25000"/>
                  <a:t>cs</a:t>
                </a:r>
                <a:r>
                  <a:rPr lang="en-US"/>
                  <a:t> = max </a:t>
                </a:r>
                <a:r>
                  <a:rPr lang="en-US" sz="2800"/>
                  <a:t>{</a:t>
                </a:r>
                <a:r>
                  <a:rPr lang="en-US"/>
                  <a:t> </a:t>
                </a:r>
                <a:r>
                  <a:rPr lang="en-US" i="1"/>
                  <a:t>NF/u</a:t>
                </a:r>
                <a:r>
                  <a:rPr lang="en-US" i="1" baseline="-25000"/>
                  <a:t>s</a:t>
                </a:r>
                <a:r>
                  <a:rPr lang="en-US" i="1"/>
                  <a:t>, F/min(d</a:t>
                </a:r>
                <a:r>
                  <a:rPr lang="en-US" i="1" baseline="-25000"/>
                  <a:t>i</a:t>
                </a:r>
                <a:r>
                  <a:rPr lang="en-US" i="1"/>
                  <a:t>)</a:t>
                </a:r>
                <a:r>
                  <a:rPr lang="en-US"/>
                  <a:t> </a:t>
                </a:r>
                <a:r>
                  <a:rPr lang="en-US" sz="2800"/>
                  <a:t>}</a:t>
                </a:r>
              </a:p>
            </p:txBody>
          </p:sp>
          <p:sp>
            <p:nvSpPr>
              <p:cNvPr id="21549" name="Text Box 50"/>
              <p:cNvSpPr txBox="1">
                <a:spLocks noChangeArrowheads="1"/>
              </p:cNvSpPr>
              <p:nvPr/>
            </p:nvSpPr>
            <p:spPr bwMode="auto">
              <a:xfrm>
                <a:off x="2863" y="3274"/>
                <a:ext cx="161" cy="250"/>
              </a:xfrm>
              <a:prstGeom prst="rect">
                <a:avLst/>
              </a:prstGeom>
              <a:noFill/>
              <a:ln w="9525" algn="ctr">
                <a:noFill/>
                <a:miter lim="800000"/>
                <a:headEnd/>
                <a:tailEnd/>
              </a:ln>
            </p:spPr>
            <p:txBody>
              <a:bodyPr wrap="none">
                <a:spAutoFit/>
              </a:bodyPr>
              <a:lstStyle/>
              <a:p>
                <a:pPr marL="342900" indent="-342900"/>
                <a:r>
                  <a:rPr lang="en-US" sz="2000" i="1"/>
                  <a:t>i</a:t>
                </a:r>
              </a:p>
            </p:txBody>
          </p:sp>
        </p:grpSp>
        <p:sp>
          <p:nvSpPr>
            <p:cNvPr id="21546" name="Text Box 51"/>
            <p:cNvSpPr txBox="1">
              <a:spLocks noChangeArrowheads="1"/>
            </p:cNvSpPr>
            <p:nvPr/>
          </p:nvSpPr>
          <p:spPr bwMode="auto">
            <a:xfrm>
              <a:off x="321" y="2888"/>
              <a:ext cx="2215" cy="702"/>
            </a:xfrm>
            <a:prstGeom prst="rect">
              <a:avLst/>
            </a:prstGeom>
            <a:noFill/>
            <a:ln w="9525" algn="ctr">
              <a:noFill/>
              <a:miter lim="800000"/>
              <a:headEnd/>
              <a:tailEnd/>
            </a:ln>
          </p:spPr>
          <p:txBody>
            <a:bodyPr wrap="none">
              <a:spAutoFit/>
            </a:bodyPr>
            <a:lstStyle/>
            <a:p>
              <a:pPr marL="342900" indent="-342900" algn="r">
                <a:lnSpc>
                  <a:spcPct val="80000"/>
                </a:lnSpc>
              </a:pPr>
              <a:r>
                <a:rPr lang="en-US"/>
                <a:t>Time to  distribute </a:t>
              </a:r>
              <a:r>
                <a:rPr lang="en-US" i="1"/>
                <a:t>F</a:t>
              </a:r>
              <a:r>
                <a:rPr lang="en-US"/>
                <a:t> </a:t>
              </a:r>
            </a:p>
            <a:p>
              <a:pPr marL="342900" indent="-342900" algn="r">
                <a:lnSpc>
                  <a:spcPct val="80000"/>
                </a:lnSpc>
              </a:pPr>
              <a:r>
                <a:rPr lang="en-US"/>
                <a:t>to </a:t>
              </a:r>
              <a:r>
                <a:rPr lang="en-US" i="1"/>
                <a:t>N</a:t>
              </a:r>
              <a:r>
                <a:rPr lang="en-US"/>
                <a:t> clients using </a:t>
              </a:r>
            </a:p>
            <a:p>
              <a:pPr marL="342900" indent="-342900" algn="r">
                <a:lnSpc>
                  <a:spcPct val="80000"/>
                </a:lnSpc>
              </a:pPr>
              <a:r>
                <a:rPr lang="en-US"/>
                <a:t>client/server approach </a:t>
              </a:r>
              <a:endParaRPr lang="en-US" sz="2800"/>
            </a:p>
          </p:txBody>
        </p:sp>
        <p:sp>
          <p:nvSpPr>
            <p:cNvPr id="21547" name="Rectangle 55"/>
            <p:cNvSpPr>
              <a:spLocks noChangeArrowheads="1"/>
            </p:cNvSpPr>
            <p:nvPr/>
          </p:nvSpPr>
          <p:spPr bwMode="auto">
            <a:xfrm>
              <a:off x="209" y="2740"/>
              <a:ext cx="5272" cy="943"/>
            </a:xfrm>
            <a:prstGeom prst="rect">
              <a:avLst/>
            </a:prstGeom>
            <a:noFill/>
            <a:ln w="9525" algn="ctr">
              <a:solidFill>
                <a:srgbClr val="FF3300"/>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3" grpId="0" animBg="1"/>
      <p:bldP spid="2458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2534" name="Slide Number Placeholder 5"/>
          <p:cNvSpPr>
            <a:spLocks noGrp="1"/>
          </p:cNvSpPr>
          <p:nvPr>
            <p:ph type="sldNum" sz="quarter" idx="12"/>
          </p:nvPr>
        </p:nvSpPr>
        <p:spPr>
          <a:noFill/>
        </p:spPr>
        <p:txBody>
          <a:bodyPr/>
          <a:lstStyle/>
          <a:p>
            <a:fld id="{F0556E6F-6868-4657-8004-1A92A4B61FD2}" type="slidenum">
              <a:rPr lang="en-US"/>
              <a:pPr/>
              <a:t>82</a:t>
            </a:fld>
            <a:endParaRPr lang="en-US"/>
          </a:p>
        </p:txBody>
      </p:sp>
      <p:sp>
        <p:nvSpPr>
          <p:cNvPr id="22535" name="Rectangle 2"/>
          <p:cNvSpPr>
            <a:spLocks noGrp="1" noChangeArrowheads="1"/>
          </p:cNvSpPr>
          <p:nvPr>
            <p:ph type="title"/>
          </p:nvPr>
        </p:nvSpPr>
        <p:spPr>
          <a:xfrm>
            <a:off x="298450" y="228600"/>
            <a:ext cx="8520113" cy="1143000"/>
          </a:xfrm>
        </p:spPr>
        <p:txBody>
          <a:bodyPr/>
          <a:lstStyle/>
          <a:p>
            <a:r>
              <a:rPr lang="en-US" sz="3200" smtClean="0"/>
              <a:t>File distribution time: P2P</a:t>
            </a:r>
          </a:p>
        </p:txBody>
      </p:sp>
      <p:sp>
        <p:nvSpPr>
          <p:cNvPr id="22536" name="Freeform 3"/>
          <p:cNvSpPr>
            <a:spLocks/>
          </p:cNvSpPr>
          <p:nvPr/>
        </p:nvSpPr>
        <p:spPr bwMode="auto">
          <a:xfrm>
            <a:off x="5807075" y="2316163"/>
            <a:ext cx="2497138" cy="1677987"/>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p:spPr>
        <p:txBody>
          <a:bodyPr wrap="none" anchor="ctr"/>
          <a:lstStyle/>
          <a:p>
            <a:endParaRPr lang="en-US"/>
          </a:p>
        </p:txBody>
      </p:sp>
      <p:grpSp>
        <p:nvGrpSpPr>
          <p:cNvPr id="22537" name="Group 4"/>
          <p:cNvGrpSpPr>
            <a:grpSpLocks/>
          </p:cNvGrpSpPr>
          <p:nvPr/>
        </p:nvGrpSpPr>
        <p:grpSpPr bwMode="auto">
          <a:xfrm>
            <a:off x="5264150" y="1651000"/>
            <a:ext cx="355600" cy="692150"/>
            <a:chOff x="4180" y="783"/>
            <a:chExt cx="150" cy="307"/>
          </a:xfrm>
        </p:grpSpPr>
        <p:sp>
          <p:nvSpPr>
            <p:cNvPr id="22572" name="AutoShape 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2573" name="Rectangle 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2574"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2575"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2576" name="Line 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2577" name="Line 1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2578"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2579" name="Rectangle 1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22538" name="Line 13"/>
          <p:cNvSpPr>
            <a:spLocks noChangeShapeType="1"/>
          </p:cNvSpPr>
          <p:nvPr/>
        </p:nvSpPr>
        <p:spPr bwMode="auto">
          <a:xfrm>
            <a:off x="5440363" y="2332038"/>
            <a:ext cx="531812" cy="242887"/>
          </a:xfrm>
          <a:prstGeom prst="line">
            <a:avLst/>
          </a:prstGeom>
          <a:noFill/>
          <a:ln w="9525">
            <a:solidFill>
              <a:schemeClr val="tx1"/>
            </a:solidFill>
            <a:round/>
            <a:headEnd/>
            <a:tailEnd type="triangle" w="med" len="med"/>
          </a:ln>
        </p:spPr>
        <p:txBody>
          <a:bodyPr/>
          <a:lstStyle/>
          <a:p>
            <a:endParaRPr lang="en-US"/>
          </a:p>
        </p:txBody>
      </p:sp>
      <p:sp>
        <p:nvSpPr>
          <p:cNvPr id="22539" name="Text Box 14"/>
          <p:cNvSpPr txBox="1">
            <a:spLocks noChangeArrowheads="1"/>
          </p:cNvSpPr>
          <p:nvPr/>
        </p:nvSpPr>
        <p:spPr bwMode="auto">
          <a:xfrm>
            <a:off x="5678488" y="2071688"/>
            <a:ext cx="387350" cy="366712"/>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latin typeface="Arial" charset="0"/>
              </a:rPr>
              <a:t>u</a:t>
            </a:r>
            <a:r>
              <a:rPr lang="en-US" sz="1800" baseline="-25000">
                <a:latin typeface="Arial" charset="0"/>
              </a:rPr>
              <a:t>s</a:t>
            </a:r>
          </a:p>
        </p:txBody>
      </p:sp>
      <p:graphicFrame>
        <p:nvGraphicFramePr>
          <p:cNvPr id="22530" name="Object 15"/>
          <p:cNvGraphicFramePr>
            <a:graphicFrameLocks noChangeAspect="1"/>
          </p:cNvGraphicFramePr>
          <p:nvPr/>
        </p:nvGraphicFramePr>
        <p:xfrm>
          <a:off x="6346825" y="1366838"/>
          <a:ext cx="363538" cy="365125"/>
        </p:xfrm>
        <a:graphic>
          <a:graphicData uri="http://schemas.openxmlformats.org/presentationml/2006/ole">
            <p:oleObj spid="_x0000_s22530" name="Clip" r:id="rId3" imgW="1305000" imgH="1085760" progId="">
              <p:embed/>
            </p:oleObj>
          </a:graphicData>
        </a:graphic>
      </p:graphicFrame>
      <p:sp>
        <p:nvSpPr>
          <p:cNvPr id="22540" name="Line 16"/>
          <p:cNvSpPr>
            <a:spLocks noChangeShapeType="1"/>
          </p:cNvSpPr>
          <p:nvPr/>
        </p:nvSpPr>
        <p:spPr bwMode="auto">
          <a:xfrm>
            <a:off x="6586538" y="1677988"/>
            <a:ext cx="150812" cy="714375"/>
          </a:xfrm>
          <a:prstGeom prst="line">
            <a:avLst/>
          </a:prstGeom>
          <a:noFill/>
          <a:ln w="9525">
            <a:solidFill>
              <a:schemeClr val="tx1"/>
            </a:solidFill>
            <a:round/>
            <a:headEnd type="triangle" w="med" len="med"/>
            <a:tailEnd/>
          </a:ln>
        </p:spPr>
        <p:txBody>
          <a:bodyPr/>
          <a:lstStyle/>
          <a:p>
            <a:endParaRPr lang="en-US"/>
          </a:p>
        </p:txBody>
      </p:sp>
      <p:sp>
        <p:nvSpPr>
          <p:cNvPr id="22541" name="Line 17"/>
          <p:cNvSpPr>
            <a:spLocks noChangeShapeType="1"/>
          </p:cNvSpPr>
          <p:nvPr/>
        </p:nvSpPr>
        <p:spPr bwMode="auto">
          <a:xfrm flipH="1" flipV="1">
            <a:off x="6451600" y="1670050"/>
            <a:ext cx="150813" cy="695325"/>
          </a:xfrm>
          <a:prstGeom prst="line">
            <a:avLst/>
          </a:prstGeom>
          <a:noFill/>
          <a:ln w="9525">
            <a:solidFill>
              <a:schemeClr val="tx1"/>
            </a:solidFill>
            <a:round/>
            <a:headEnd type="triangle" w="med" len="med"/>
            <a:tailEnd/>
          </a:ln>
        </p:spPr>
        <p:txBody>
          <a:bodyPr/>
          <a:lstStyle/>
          <a:p>
            <a:endParaRPr lang="en-US"/>
          </a:p>
        </p:txBody>
      </p:sp>
      <p:sp>
        <p:nvSpPr>
          <p:cNvPr id="22542" name="Text Box 18"/>
          <p:cNvSpPr txBox="1">
            <a:spLocks noChangeArrowheads="1"/>
          </p:cNvSpPr>
          <p:nvPr/>
        </p:nvSpPr>
        <p:spPr bwMode="auto">
          <a:xfrm>
            <a:off x="6938963" y="1797050"/>
            <a:ext cx="555625" cy="366713"/>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2</a:t>
            </a:r>
          </a:p>
        </p:txBody>
      </p:sp>
      <p:sp>
        <p:nvSpPr>
          <p:cNvPr id="22543" name="Text Box 19"/>
          <p:cNvSpPr txBox="1">
            <a:spLocks noChangeArrowheads="1"/>
          </p:cNvSpPr>
          <p:nvPr/>
        </p:nvSpPr>
        <p:spPr bwMode="auto">
          <a:xfrm>
            <a:off x="6613525" y="1881188"/>
            <a:ext cx="403225"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1</a:t>
            </a:r>
          </a:p>
        </p:txBody>
      </p:sp>
      <p:graphicFrame>
        <p:nvGraphicFramePr>
          <p:cNvPr id="22531" name="Object 20"/>
          <p:cNvGraphicFramePr>
            <a:graphicFrameLocks noChangeAspect="1"/>
          </p:cNvGraphicFramePr>
          <p:nvPr/>
        </p:nvGraphicFramePr>
        <p:xfrm>
          <a:off x="7289800" y="1341438"/>
          <a:ext cx="379413" cy="382587"/>
        </p:xfrm>
        <a:graphic>
          <a:graphicData uri="http://schemas.openxmlformats.org/presentationml/2006/ole">
            <p:oleObj spid="_x0000_s22531" name="Clip" r:id="rId4" imgW="1305000" imgH="1085760" progId="">
              <p:embed/>
            </p:oleObj>
          </a:graphicData>
        </a:graphic>
      </p:graphicFrame>
      <p:sp>
        <p:nvSpPr>
          <p:cNvPr id="22544" name="Line 21"/>
          <p:cNvSpPr>
            <a:spLocks noChangeShapeType="1"/>
          </p:cNvSpPr>
          <p:nvPr/>
        </p:nvSpPr>
        <p:spPr bwMode="auto">
          <a:xfrm flipV="1">
            <a:off x="7145338" y="1700213"/>
            <a:ext cx="211137" cy="814387"/>
          </a:xfrm>
          <a:prstGeom prst="line">
            <a:avLst/>
          </a:prstGeom>
          <a:noFill/>
          <a:ln w="9525">
            <a:solidFill>
              <a:schemeClr val="tx1"/>
            </a:solidFill>
            <a:round/>
            <a:headEnd type="triangle" w="med" len="med"/>
            <a:tailEnd/>
          </a:ln>
        </p:spPr>
        <p:txBody>
          <a:bodyPr/>
          <a:lstStyle/>
          <a:p>
            <a:endParaRPr lang="en-US"/>
          </a:p>
        </p:txBody>
      </p:sp>
      <p:sp>
        <p:nvSpPr>
          <p:cNvPr id="22545" name="Line 22"/>
          <p:cNvSpPr>
            <a:spLocks noChangeShapeType="1"/>
          </p:cNvSpPr>
          <p:nvPr/>
        </p:nvSpPr>
        <p:spPr bwMode="auto">
          <a:xfrm flipH="1">
            <a:off x="7272338" y="1762125"/>
            <a:ext cx="219075" cy="822325"/>
          </a:xfrm>
          <a:prstGeom prst="line">
            <a:avLst/>
          </a:prstGeom>
          <a:noFill/>
          <a:ln w="9525">
            <a:solidFill>
              <a:schemeClr val="tx1"/>
            </a:solidFill>
            <a:round/>
            <a:headEnd type="triangle" w="med" len="med"/>
            <a:tailEnd/>
          </a:ln>
        </p:spPr>
        <p:txBody>
          <a:bodyPr/>
          <a:lstStyle/>
          <a:p>
            <a:endParaRPr lang="en-US"/>
          </a:p>
        </p:txBody>
      </p:sp>
      <p:sp>
        <p:nvSpPr>
          <p:cNvPr id="22546" name="Text Box 23"/>
          <p:cNvSpPr txBox="1">
            <a:spLocks noChangeArrowheads="1"/>
          </p:cNvSpPr>
          <p:nvPr/>
        </p:nvSpPr>
        <p:spPr bwMode="auto">
          <a:xfrm>
            <a:off x="7361238" y="1998663"/>
            <a:ext cx="403225"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2</a:t>
            </a:r>
          </a:p>
        </p:txBody>
      </p:sp>
      <p:sp>
        <p:nvSpPr>
          <p:cNvPr id="22547" name="Text Box 24"/>
          <p:cNvSpPr txBox="1">
            <a:spLocks noChangeArrowheads="1"/>
          </p:cNvSpPr>
          <p:nvPr/>
        </p:nvSpPr>
        <p:spPr bwMode="auto">
          <a:xfrm>
            <a:off x="6203950" y="1881188"/>
            <a:ext cx="512763"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1</a:t>
            </a:r>
          </a:p>
        </p:txBody>
      </p:sp>
      <p:sp>
        <p:nvSpPr>
          <p:cNvPr id="22548" name="Oval 25"/>
          <p:cNvSpPr>
            <a:spLocks noChangeArrowheads="1"/>
          </p:cNvSpPr>
          <p:nvPr/>
        </p:nvSpPr>
        <p:spPr bwMode="auto">
          <a:xfrm>
            <a:off x="5994400" y="3548063"/>
            <a:ext cx="74613" cy="96837"/>
          </a:xfrm>
          <a:prstGeom prst="ellipse">
            <a:avLst/>
          </a:prstGeom>
          <a:solidFill>
            <a:schemeClr val="tx1"/>
          </a:solidFill>
          <a:ln w="9525">
            <a:solidFill>
              <a:schemeClr val="tx1"/>
            </a:solidFill>
            <a:round/>
            <a:headEnd/>
            <a:tailEnd/>
          </a:ln>
        </p:spPr>
        <p:txBody>
          <a:bodyPr wrap="none" anchor="ctr"/>
          <a:lstStyle/>
          <a:p>
            <a:endParaRPr lang="en-US"/>
          </a:p>
        </p:txBody>
      </p:sp>
      <p:sp>
        <p:nvSpPr>
          <p:cNvPr id="22549" name="Oval 26"/>
          <p:cNvSpPr>
            <a:spLocks noChangeArrowheads="1"/>
          </p:cNvSpPr>
          <p:nvPr/>
        </p:nvSpPr>
        <p:spPr bwMode="auto">
          <a:xfrm>
            <a:off x="6459538" y="3794125"/>
            <a:ext cx="74612" cy="96838"/>
          </a:xfrm>
          <a:prstGeom prst="ellipse">
            <a:avLst/>
          </a:prstGeom>
          <a:solidFill>
            <a:schemeClr val="tx1"/>
          </a:solidFill>
          <a:ln w="9525">
            <a:solidFill>
              <a:schemeClr val="tx1"/>
            </a:solidFill>
            <a:round/>
            <a:headEnd/>
            <a:tailEnd/>
          </a:ln>
        </p:spPr>
        <p:txBody>
          <a:bodyPr wrap="none" anchor="ctr"/>
          <a:lstStyle/>
          <a:p>
            <a:endParaRPr lang="en-US"/>
          </a:p>
        </p:txBody>
      </p:sp>
      <p:sp>
        <p:nvSpPr>
          <p:cNvPr id="22550" name="Oval 27"/>
          <p:cNvSpPr>
            <a:spLocks noChangeArrowheads="1"/>
          </p:cNvSpPr>
          <p:nvPr/>
        </p:nvSpPr>
        <p:spPr bwMode="auto">
          <a:xfrm>
            <a:off x="6773863" y="3956050"/>
            <a:ext cx="73025" cy="96838"/>
          </a:xfrm>
          <a:prstGeom prst="ellipse">
            <a:avLst/>
          </a:prstGeom>
          <a:solidFill>
            <a:schemeClr val="tx1"/>
          </a:solidFill>
          <a:ln w="9525">
            <a:solidFill>
              <a:schemeClr val="tx1"/>
            </a:solidFill>
            <a:round/>
            <a:headEnd/>
            <a:tailEnd/>
          </a:ln>
        </p:spPr>
        <p:txBody>
          <a:bodyPr wrap="none" anchor="ctr"/>
          <a:lstStyle/>
          <a:p>
            <a:endParaRPr lang="en-US"/>
          </a:p>
        </p:txBody>
      </p:sp>
      <p:sp>
        <p:nvSpPr>
          <p:cNvPr id="22551" name="Oval 28"/>
          <p:cNvSpPr>
            <a:spLocks noChangeArrowheads="1"/>
          </p:cNvSpPr>
          <p:nvPr/>
        </p:nvSpPr>
        <p:spPr bwMode="auto">
          <a:xfrm>
            <a:off x="7248525" y="4048125"/>
            <a:ext cx="74613" cy="96838"/>
          </a:xfrm>
          <a:prstGeom prst="ellipse">
            <a:avLst/>
          </a:prstGeom>
          <a:solidFill>
            <a:schemeClr val="tx1"/>
          </a:solidFill>
          <a:ln w="9525">
            <a:solidFill>
              <a:schemeClr val="tx1"/>
            </a:solidFill>
            <a:round/>
            <a:headEnd/>
            <a:tailEnd/>
          </a:ln>
        </p:spPr>
        <p:txBody>
          <a:bodyPr wrap="none" anchor="ctr"/>
          <a:lstStyle/>
          <a:p>
            <a:endParaRPr lang="en-US"/>
          </a:p>
        </p:txBody>
      </p:sp>
      <p:sp>
        <p:nvSpPr>
          <p:cNvPr id="22552" name="Oval 29"/>
          <p:cNvSpPr>
            <a:spLocks noChangeArrowheads="1"/>
          </p:cNvSpPr>
          <p:nvPr/>
        </p:nvSpPr>
        <p:spPr bwMode="auto">
          <a:xfrm>
            <a:off x="7845425" y="4116388"/>
            <a:ext cx="74613" cy="96837"/>
          </a:xfrm>
          <a:prstGeom prst="ellipse">
            <a:avLst/>
          </a:prstGeom>
          <a:solidFill>
            <a:schemeClr val="tx1"/>
          </a:solidFill>
          <a:ln w="9525">
            <a:solidFill>
              <a:schemeClr val="tx1"/>
            </a:solidFill>
            <a:round/>
            <a:headEnd/>
            <a:tailEnd/>
          </a:ln>
        </p:spPr>
        <p:txBody>
          <a:bodyPr wrap="none" anchor="ctr"/>
          <a:lstStyle/>
          <a:p>
            <a:endParaRPr lang="en-US"/>
          </a:p>
        </p:txBody>
      </p:sp>
      <p:sp>
        <p:nvSpPr>
          <p:cNvPr id="22553" name="Oval 30"/>
          <p:cNvSpPr>
            <a:spLocks noChangeArrowheads="1"/>
          </p:cNvSpPr>
          <p:nvPr/>
        </p:nvSpPr>
        <p:spPr bwMode="auto">
          <a:xfrm>
            <a:off x="8245475" y="3924300"/>
            <a:ext cx="74613" cy="96838"/>
          </a:xfrm>
          <a:prstGeom prst="ellipse">
            <a:avLst/>
          </a:prstGeom>
          <a:solidFill>
            <a:schemeClr val="tx1"/>
          </a:solidFill>
          <a:ln w="9525">
            <a:solidFill>
              <a:schemeClr val="tx1"/>
            </a:solidFill>
            <a:round/>
            <a:headEnd/>
            <a:tailEnd/>
          </a:ln>
        </p:spPr>
        <p:txBody>
          <a:bodyPr wrap="none" anchor="ctr"/>
          <a:lstStyle/>
          <a:p>
            <a:endParaRPr lang="en-US"/>
          </a:p>
        </p:txBody>
      </p:sp>
      <p:sp>
        <p:nvSpPr>
          <p:cNvPr id="22554" name="Oval 31"/>
          <p:cNvSpPr>
            <a:spLocks noChangeArrowheads="1"/>
          </p:cNvSpPr>
          <p:nvPr/>
        </p:nvSpPr>
        <p:spPr bwMode="auto">
          <a:xfrm>
            <a:off x="8386763" y="3398838"/>
            <a:ext cx="74612" cy="96837"/>
          </a:xfrm>
          <a:prstGeom prst="ellipse">
            <a:avLst/>
          </a:prstGeom>
          <a:solidFill>
            <a:schemeClr val="tx1"/>
          </a:solidFill>
          <a:ln w="9525">
            <a:solidFill>
              <a:schemeClr val="tx1"/>
            </a:solidFill>
            <a:round/>
            <a:headEnd/>
            <a:tailEnd/>
          </a:ln>
        </p:spPr>
        <p:txBody>
          <a:bodyPr wrap="none" anchor="ctr"/>
          <a:lstStyle/>
          <a:p>
            <a:endParaRPr lang="en-US"/>
          </a:p>
        </p:txBody>
      </p:sp>
      <p:sp>
        <p:nvSpPr>
          <p:cNvPr id="22555" name="Oval 32"/>
          <p:cNvSpPr>
            <a:spLocks noChangeArrowheads="1"/>
          </p:cNvSpPr>
          <p:nvPr/>
        </p:nvSpPr>
        <p:spPr bwMode="auto">
          <a:xfrm>
            <a:off x="7842250" y="2281238"/>
            <a:ext cx="74613" cy="95250"/>
          </a:xfrm>
          <a:prstGeom prst="ellipse">
            <a:avLst/>
          </a:prstGeom>
          <a:solidFill>
            <a:schemeClr val="tx1"/>
          </a:solidFill>
          <a:ln w="9525">
            <a:solidFill>
              <a:schemeClr val="tx1"/>
            </a:solidFill>
            <a:round/>
            <a:headEnd/>
            <a:tailEnd/>
          </a:ln>
        </p:spPr>
        <p:txBody>
          <a:bodyPr wrap="none" anchor="ctr"/>
          <a:lstStyle/>
          <a:p>
            <a:endParaRPr lang="en-US"/>
          </a:p>
        </p:txBody>
      </p:sp>
      <p:sp>
        <p:nvSpPr>
          <p:cNvPr id="22556" name="Oval 33"/>
          <p:cNvSpPr>
            <a:spLocks noChangeArrowheads="1"/>
          </p:cNvSpPr>
          <p:nvPr/>
        </p:nvSpPr>
        <p:spPr bwMode="auto">
          <a:xfrm>
            <a:off x="8437563" y="2933700"/>
            <a:ext cx="74612" cy="96838"/>
          </a:xfrm>
          <a:prstGeom prst="ellipse">
            <a:avLst/>
          </a:prstGeom>
          <a:solidFill>
            <a:schemeClr val="tx1"/>
          </a:solidFill>
          <a:ln w="9525">
            <a:solidFill>
              <a:schemeClr val="tx1"/>
            </a:solidFill>
            <a:round/>
            <a:headEnd/>
            <a:tailEnd/>
          </a:ln>
        </p:spPr>
        <p:txBody>
          <a:bodyPr wrap="none" anchor="ctr"/>
          <a:lstStyle/>
          <a:p>
            <a:endParaRPr lang="en-US"/>
          </a:p>
        </p:txBody>
      </p:sp>
      <p:graphicFrame>
        <p:nvGraphicFramePr>
          <p:cNvPr id="22532" name="Object 34"/>
          <p:cNvGraphicFramePr>
            <a:graphicFrameLocks noChangeAspect="1"/>
          </p:cNvGraphicFramePr>
          <p:nvPr/>
        </p:nvGraphicFramePr>
        <p:xfrm>
          <a:off x="4795838" y="2865438"/>
          <a:ext cx="374650" cy="376237"/>
        </p:xfrm>
        <a:graphic>
          <a:graphicData uri="http://schemas.openxmlformats.org/presentationml/2006/ole">
            <p:oleObj spid="_x0000_s22532" name="Clip" r:id="rId5" imgW="1305000" imgH="1085760" progId="">
              <p:embed/>
            </p:oleObj>
          </a:graphicData>
        </a:graphic>
      </p:graphicFrame>
      <p:sp>
        <p:nvSpPr>
          <p:cNvPr id="22557" name="Line 35"/>
          <p:cNvSpPr>
            <a:spLocks noChangeShapeType="1"/>
          </p:cNvSpPr>
          <p:nvPr/>
        </p:nvSpPr>
        <p:spPr bwMode="auto">
          <a:xfrm>
            <a:off x="5146675" y="3043238"/>
            <a:ext cx="673100" cy="0"/>
          </a:xfrm>
          <a:prstGeom prst="line">
            <a:avLst/>
          </a:prstGeom>
          <a:noFill/>
          <a:ln w="9525">
            <a:solidFill>
              <a:schemeClr val="tx1"/>
            </a:solidFill>
            <a:round/>
            <a:headEnd/>
            <a:tailEnd type="triangle" w="med" len="med"/>
          </a:ln>
        </p:spPr>
        <p:txBody>
          <a:bodyPr/>
          <a:lstStyle/>
          <a:p>
            <a:endParaRPr lang="en-US"/>
          </a:p>
        </p:txBody>
      </p:sp>
      <p:sp>
        <p:nvSpPr>
          <p:cNvPr id="22558" name="Line 36"/>
          <p:cNvSpPr>
            <a:spLocks noChangeShapeType="1"/>
          </p:cNvSpPr>
          <p:nvPr/>
        </p:nvSpPr>
        <p:spPr bwMode="auto">
          <a:xfrm flipH="1">
            <a:off x="5183188" y="3159125"/>
            <a:ext cx="663575" cy="0"/>
          </a:xfrm>
          <a:prstGeom prst="line">
            <a:avLst/>
          </a:prstGeom>
          <a:noFill/>
          <a:ln w="9525">
            <a:solidFill>
              <a:schemeClr val="tx1"/>
            </a:solidFill>
            <a:round/>
            <a:headEnd/>
            <a:tailEnd type="triangle" w="med" len="med"/>
          </a:ln>
        </p:spPr>
        <p:txBody>
          <a:bodyPr/>
          <a:lstStyle/>
          <a:p>
            <a:endParaRPr lang="en-US"/>
          </a:p>
        </p:txBody>
      </p:sp>
      <p:sp>
        <p:nvSpPr>
          <p:cNvPr id="22559" name="Text Box 37"/>
          <p:cNvSpPr txBox="1">
            <a:spLocks noChangeArrowheads="1"/>
          </p:cNvSpPr>
          <p:nvPr/>
        </p:nvSpPr>
        <p:spPr bwMode="auto">
          <a:xfrm>
            <a:off x="5272088" y="3157538"/>
            <a:ext cx="514350"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u</a:t>
            </a:r>
            <a:r>
              <a:rPr lang="en-US" sz="1800" i="1" baseline="-25000">
                <a:latin typeface="Arial" charset="0"/>
              </a:rPr>
              <a:t>N</a:t>
            </a:r>
          </a:p>
        </p:txBody>
      </p:sp>
      <p:sp>
        <p:nvSpPr>
          <p:cNvPr id="22560" name="Text Box 38"/>
          <p:cNvSpPr txBox="1">
            <a:spLocks noChangeArrowheads="1"/>
          </p:cNvSpPr>
          <p:nvPr/>
        </p:nvSpPr>
        <p:spPr bwMode="auto">
          <a:xfrm>
            <a:off x="5273675" y="2690813"/>
            <a:ext cx="528638" cy="366712"/>
          </a:xfrm>
          <a:prstGeom prst="rect">
            <a:avLst/>
          </a:prstGeom>
          <a:noFill/>
          <a:ln w="9525">
            <a:noFill/>
            <a:miter lim="800000"/>
            <a:headEnd/>
            <a:tailEnd/>
          </a:ln>
        </p:spPr>
        <p:txBody>
          <a:bodyPr>
            <a:spAutoFit/>
          </a:bodyPr>
          <a:lstStyle/>
          <a:p>
            <a:pPr eaLnBrk="1" hangingPunct="1">
              <a:spcBef>
                <a:spcPct val="0"/>
              </a:spcBef>
              <a:buClrTx/>
              <a:buSzTx/>
              <a:buFontTx/>
              <a:buNone/>
            </a:pPr>
            <a:r>
              <a:rPr lang="en-US" sz="1800" i="1">
                <a:latin typeface="Arial" charset="0"/>
              </a:rPr>
              <a:t>d</a:t>
            </a:r>
            <a:r>
              <a:rPr lang="en-US" sz="1800" i="1" baseline="-25000">
                <a:latin typeface="Arial" charset="0"/>
              </a:rPr>
              <a:t>N</a:t>
            </a:r>
          </a:p>
        </p:txBody>
      </p:sp>
      <p:sp>
        <p:nvSpPr>
          <p:cNvPr id="22561" name="Text Box 39"/>
          <p:cNvSpPr txBox="1">
            <a:spLocks noChangeArrowheads="1"/>
          </p:cNvSpPr>
          <p:nvPr/>
        </p:nvSpPr>
        <p:spPr bwMode="auto">
          <a:xfrm>
            <a:off x="5081588" y="1295400"/>
            <a:ext cx="1011237" cy="366713"/>
          </a:xfrm>
          <a:prstGeom prst="rect">
            <a:avLst/>
          </a:prstGeom>
          <a:noFill/>
          <a:ln w="9525" algn="ctr">
            <a:noFill/>
            <a:miter lim="800000"/>
            <a:headEnd/>
            <a:tailEnd/>
          </a:ln>
        </p:spPr>
        <p:txBody>
          <a:bodyPr>
            <a:spAutoFit/>
          </a:bodyPr>
          <a:lstStyle/>
          <a:p>
            <a:pPr algn="ctr" eaLnBrk="1" hangingPunct="1">
              <a:spcBef>
                <a:spcPct val="0"/>
              </a:spcBef>
              <a:buClrTx/>
              <a:buSzTx/>
              <a:buFontTx/>
              <a:buNone/>
            </a:pPr>
            <a:r>
              <a:rPr lang="en-US" sz="1800"/>
              <a:t>Server</a:t>
            </a:r>
            <a:endParaRPr lang="en-US" sz="1800" baseline="-25000"/>
          </a:p>
        </p:txBody>
      </p:sp>
      <p:sp>
        <p:nvSpPr>
          <p:cNvPr id="22562" name="Text Box 40"/>
          <p:cNvSpPr txBox="1">
            <a:spLocks noChangeArrowheads="1"/>
          </p:cNvSpPr>
          <p:nvPr/>
        </p:nvSpPr>
        <p:spPr bwMode="auto">
          <a:xfrm>
            <a:off x="5889625" y="2625725"/>
            <a:ext cx="2408238" cy="641350"/>
          </a:xfrm>
          <a:prstGeom prst="rect">
            <a:avLst/>
          </a:prstGeom>
          <a:noFill/>
          <a:ln w="9525">
            <a:noFill/>
            <a:miter lim="800000"/>
            <a:headEnd/>
            <a:tailEnd/>
          </a:ln>
        </p:spPr>
        <p:txBody>
          <a:bodyPr wrap="none">
            <a:spAutoFit/>
          </a:bodyPr>
          <a:lstStyle/>
          <a:p>
            <a:pPr eaLnBrk="1" hangingPunct="1">
              <a:spcBef>
                <a:spcPct val="0"/>
              </a:spcBef>
              <a:buClrTx/>
              <a:buSzTx/>
              <a:buFontTx/>
              <a:buNone/>
            </a:pPr>
            <a:r>
              <a:rPr lang="en-US" sz="1800"/>
              <a:t>Network (with </a:t>
            </a:r>
          </a:p>
          <a:p>
            <a:pPr eaLnBrk="1" hangingPunct="1">
              <a:spcBef>
                <a:spcPct val="0"/>
              </a:spcBef>
              <a:buClrTx/>
              <a:buSzTx/>
              <a:buFontTx/>
              <a:buNone/>
            </a:pPr>
            <a:r>
              <a:rPr lang="en-US" sz="1800"/>
              <a:t>abundant bandwidth)</a:t>
            </a:r>
          </a:p>
        </p:txBody>
      </p:sp>
      <p:sp>
        <p:nvSpPr>
          <p:cNvPr id="22563" name="AutoShape 41"/>
          <p:cNvSpPr>
            <a:spLocks noChangeArrowheads="1"/>
          </p:cNvSpPr>
          <p:nvPr/>
        </p:nvSpPr>
        <p:spPr bwMode="auto">
          <a:xfrm>
            <a:off x="4832350" y="1647825"/>
            <a:ext cx="347663" cy="644525"/>
          </a:xfrm>
          <a:prstGeom prst="can">
            <a:avLst>
              <a:gd name="adj" fmla="val 46347"/>
            </a:avLst>
          </a:prstGeom>
          <a:solidFill>
            <a:srgbClr val="009900"/>
          </a:solidFill>
          <a:ln w="9525">
            <a:solidFill>
              <a:schemeClr val="tx1"/>
            </a:solidFill>
            <a:round/>
            <a:headEnd/>
            <a:tailEnd/>
          </a:ln>
        </p:spPr>
        <p:txBody>
          <a:bodyPr wrap="none" anchor="ctr"/>
          <a:lstStyle/>
          <a:p>
            <a:endParaRPr lang="en-US"/>
          </a:p>
        </p:txBody>
      </p:sp>
      <p:sp>
        <p:nvSpPr>
          <p:cNvPr id="22564" name="Text Box 42"/>
          <p:cNvSpPr txBox="1">
            <a:spLocks noChangeArrowheads="1"/>
          </p:cNvSpPr>
          <p:nvPr/>
        </p:nvSpPr>
        <p:spPr bwMode="auto">
          <a:xfrm>
            <a:off x="4779963" y="1828800"/>
            <a:ext cx="411162" cy="366713"/>
          </a:xfrm>
          <a:prstGeom prst="rect">
            <a:avLst/>
          </a:prstGeom>
          <a:noFill/>
          <a:ln w="9525" algn="ctr">
            <a:noFill/>
            <a:miter lim="800000"/>
            <a:headEnd/>
            <a:tailEnd/>
          </a:ln>
        </p:spPr>
        <p:txBody>
          <a:bodyPr>
            <a:spAutoFit/>
          </a:bodyPr>
          <a:lstStyle/>
          <a:p>
            <a:pPr algn="ctr" eaLnBrk="1" hangingPunct="1">
              <a:spcBef>
                <a:spcPct val="0"/>
              </a:spcBef>
              <a:buClrTx/>
              <a:buSzTx/>
              <a:buFontTx/>
              <a:buNone/>
            </a:pPr>
            <a:r>
              <a:rPr lang="en-US" sz="1800" i="1">
                <a:solidFill>
                  <a:schemeClr val="bg1"/>
                </a:solidFill>
              </a:rPr>
              <a:t>F</a:t>
            </a:r>
            <a:endParaRPr lang="en-US" sz="1800" i="1" baseline="-25000">
              <a:solidFill>
                <a:schemeClr val="bg1"/>
              </a:solidFill>
            </a:endParaRPr>
          </a:p>
        </p:txBody>
      </p:sp>
      <p:sp>
        <p:nvSpPr>
          <p:cNvPr id="22565" name="Rectangle 43"/>
          <p:cNvSpPr>
            <a:spLocks noGrp="1" noChangeArrowheads="1"/>
          </p:cNvSpPr>
          <p:nvPr>
            <p:ph type="body" idx="1"/>
          </p:nvPr>
        </p:nvSpPr>
        <p:spPr>
          <a:xfrm>
            <a:off x="385763" y="1614488"/>
            <a:ext cx="3968750" cy="2832100"/>
          </a:xfrm>
        </p:spPr>
        <p:txBody>
          <a:bodyPr/>
          <a:lstStyle/>
          <a:p>
            <a:r>
              <a:rPr lang="en-US" sz="2400" smtClean="0"/>
              <a:t>server must send one copy: F</a:t>
            </a:r>
            <a:r>
              <a:rPr lang="en-US" sz="2400" i="1" smtClean="0"/>
              <a:t>/u</a:t>
            </a:r>
            <a:r>
              <a:rPr lang="en-US" sz="2400" i="1" baseline="-25000" smtClean="0"/>
              <a:t>s</a:t>
            </a:r>
            <a:r>
              <a:rPr lang="en-US" sz="2400" baseline="-25000" smtClean="0"/>
              <a:t> </a:t>
            </a:r>
            <a:r>
              <a:rPr lang="en-US" sz="2400" smtClean="0"/>
              <a:t>time </a:t>
            </a:r>
          </a:p>
          <a:p>
            <a:r>
              <a:rPr lang="en-US" sz="2400" smtClean="0"/>
              <a:t>client i takes F/d</a:t>
            </a:r>
            <a:r>
              <a:rPr lang="en-US" sz="2400" baseline="-25000" smtClean="0"/>
              <a:t>i </a:t>
            </a:r>
            <a:r>
              <a:rPr lang="en-US" sz="2400" smtClean="0"/>
              <a:t>time to download</a:t>
            </a:r>
          </a:p>
          <a:p>
            <a:r>
              <a:rPr lang="en-US" sz="2400" smtClean="0"/>
              <a:t>NF bits must be downloaded (aggregate)</a:t>
            </a:r>
          </a:p>
        </p:txBody>
      </p:sp>
      <p:sp>
        <p:nvSpPr>
          <p:cNvPr id="22566" name="Rectangle 50"/>
          <p:cNvSpPr>
            <a:spLocks noChangeArrowheads="1"/>
          </p:cNvSpPr>
          <p:nvPr/>
        </p:nvSpPr>
        <p:spPr bwMode="auto">
          <a:xfrm>
            <a:off x="801688" y="3973513"/>
            <a:ext cx="6338887" cy="1100137"/>
          </a:xfrm>
          <a:prstGeom prst="rect">
            <a:avLst/>
          </a:prstGeom>
          <a:noFill/>
          <a:ln w="9525">
            <a:noFill/>
            <a:miter lim="800000"/>
            <a:headEnd/>
            <a:tailEnd/>
          </a:ln>
        </p:spPr>
        <p:txBody>
          <a:bodyPr/>
          <a:lstStyle/>
          <a:p>
            <a:pPr marL="342900" indent="-342900">
              <a:lnSpc>
                <a:spcPct val="75000"/>
              </a:lnSpc>
              <a:buFont typeface="ZapfDingbats" pitchFamily="82" charset="2"/>
              <a:buChar char="r"/>
            </a:pPr>
            <a:r>
              <a:rPr lang="en-US"/>
              <a:t>fastest possible upload rate: u</a:t>
            </a:r>
            <a:r>
              <a:rPr lang="en-US" baseline="-25000"/>
              <a:t>s</a:t>
            </a:r>
            <a:r>
              <a:rPr lang="en-US"/>
              <a:t> + </a:t>
            </a:r>
            <a:r>
              <a:rPr lang="en-US" sz="3200">
                <a:latin typeface="Symbol" pitchFamily="18" charset="2"/>
              </a:rPr>
              <a:t>S</a:t>
            </a:r>
            <a:r>
              <a:rPr lang="en-US"/>
              <a:t>u</a:t>
            </a:r>
            <a:r>
              <a:rPr lang="en-US" baseline="-25000"/>
              <a:t>i</a:t>
            </a:r>
          </a:p>
        </p:txBody>
      </p:sp>
      <p:grpSp>
        <p:nvGrpSpPr>
          <p:cNvPr id="3" name="Group 54"/>
          <p:cNvGrpSpPr>
            <a:grpSpLocks/>
          </p:cNvGrpSpPr>
          <p:nvPr/>
        </p:nvGrpSpPr>
        <p:grpSpPr bwMode="auto">
          <a:xfrm>
            <a:off x="1150938" y="5318125"/>
            <a:ext cx="7423150" cy="1095375"/>
            <a:chOff x="454" y="3185"/>
            <a:chExt cx="4676" cy="690"/>
          </a:xfrm>
        </p:grpSpPr>
        <p:sp>
          <p:nvSpPr>
            <p:cNvPr id="22568" name="Text Box 45"/>
            <p:cNvSpPr txBox="1">
              <a:spLocks noChangeArrowheads="1"/>
            </p:cNvSpPr>
            <p:nvPr/>
          </p:nvSpPr>
          <p:spPr bwMode="auto">
            <a:xfrm>
              <a:off x="619" y="3303"/>
              <a:ext cx="4511" cy="365"/>
            </a:xfrm>
            <a:prstGeom prst="rect">
              <a:avLst/>
            </a:prstGeom>
            <a:noFill/>
            <a:ln w="9525" algn="ctr">
              <a:noFill/>
              <a:miter lim="800000"/>
              <a:headEnd/>
              <a:tailEnd/>
            </a:ln>
          </p:spPr>
          <p:txBody>
            <a:bodyPr>
              <a:spAutoFit/>
            </a:bodyPr>
            <a:lstStyle/>
            <a:p>
              <a:pPr marL="342900" indent="-342900"/>
              <a:r>
                <a:rPr lang="en-US"/>
                <a:t>d</a:t>
              </a:r>
              <a:r>
                <a:rPr lang="en-US" baseline="-25000"/>
                <a:t>P2P</a:t>
              </a:r>
              <a:r>
                <a:rPr lang="en-US"/>
                <a:t> = max </a:t>
              </a:r>
              <a:r>
                <a:rPr lang="en-US" sz="2800"/>
                <a:t>{</a:t>
              </a:r>
              <a:r>
                <a:rPr lang="en-US"/>
                <a:t> </a:t>
              </a:r>
              <a:r>
                <a:rPr lang="en-US" i="1"/>
                <a:t>F/u</a:t>
              </a:r>
              <a:r>
                <a:rPr lang="en-US" i="1" baseline="-25000"/>
                <a:t>s</a:t>
              </a:r>
              <a:r>
                <a:rPr lang="en-US" i="1"/>
                <a:t>, F/min(d</a:t>
              </a:r>
              <a:r>
                <a:rPr lang="en-US" i="1" baseline="-25000"/>
                <a:t>i</a:t>
              </a:r>
              <a:r>
                <a:rPr lang="en-US" i="1"/>
                <a:t>)</a:t>
              </a:r>
              <a:r>
                <a:rPr lang="en-US"/>
                <a:t> , NF/(u</a:t>
              </a:r>
              <a:r>
                <a:rPr lang="en-US" baseline="-25000"/>
                <a:t>s</a:t>
              </a:r>
              <a:r>
                <a:rPr lang="en-US"/>
                <a:t> + </a:t>
              </a:r>
              <a:r>
                <a:rPr lang="en-US" sz="3200">
                  <a:latin typeface="Symbol" pitchFamily="18" charset="2"/>
                </a:rPr>
                <a:t>S</a:t>
              </a:r>
              <a:r>
                <a:rPr lang="en-US"/>
                <a:t>u</a:t>
              </a:r>
              <a:r>
                <a:rPr lang="en-US" baseline="-25000"/>
                <a:t>i</a:t>
              </a:r>
              <a:r>
                <a:rPr lang="en-US"/>
                <a:t>)</a:t>
              </a:r>
              <a:r>
                <a:rPr lang="en-US" baseline="-25000"/>
                <a:t> </a:t>
              </a:r>
              <a:r>
                <a:rPr lang="en-US" sz="2800"/>
                <a:t>}</a:t>
              </a:r>
            </a:p>
          </p:txBody>
        </p:sp>
        <p:sp>
          <p:nvSpPr>
            <p:cNvPr id="22569" name="Text Box 46"/>
            <p:cNvSpPr txBox="1">
              <a:spLocks noChangeArrowheads="1"/>
            </p:cNvSpPr>
            <p:nvPr/>
          </p:nvSpPr>
          <p:spPr bwMode="auto">
            <a:xfrm>
              <a:off x="3013" y="3535"/>
              <a:ext cx="161" cy="250"/>
            </a:xfrm>
            <a:prstGeom prst="rect">
              <a:avLst/>
            </a:prstGeom>
            <a:noFill/>
            <a:ln w="9525" algn="ctr">
              <a:noFill/>
              <a:miter lim="800000"/>
              <a:headEnd/>
              <a:tailEnd/>
            </a:ln>
          </p:spPr>
          <p:txBody>
            <a:bodyPr wrap="none">
              <a:spAutoFit/>
            </a:bodyPr>
            <a:lstStyle/>
            <a:p>
              <a:pPr marL="342900" indent="-342900"/>
              <a:r>
                <a:rPr lang="en-US" sz="2000" i="1"/>
                <a:t>i</a:t>
              </a:r>
            </a:p>
          </p:txBody>
        </p:sp>
        <p:sp>
          <p:nvSpPr>
            <p:cNvPr id="22570" name="Text Box 52"/>
            <p:cNvSpPr txBox="1">
              <a:spLocks noChangeArrowheads="1"/>
            </p:cNvSpPr>
            <p:nvPr/>
          </p:nvSpPr>
          <p:spPr bwMode="auto">
            <a:xfrm>
              <a:off x="3921" y="3559"/>
              <a:ext cx="116" cy="212"/>
            </a:xfrm>
            <a:prstGeom prst="rect">
              <a:avLst/>
            </a:prstGeom>
            <a:noFill/>
            <a:ln w="9525" algn="ctr">
              <a:noFill/>
              <a:miter lim="800000"/>
              <a:headEnd/>
              <a:tailEnd/>
            </a:ln>
          </p:spPr>
          <p:txBody>
            <a:bodyPr wrap="none">
              <a:spAutoFit/>
            </a:bodyPr>
            <a:lstStyle/>
            <a:p>
              <a:pPr marL="342900" indent="-342900"/>
              <a:endParaRPr lang="en-US" sz="1600" i="1"/>
            </a:p>
          </p:txBody>
        </p:sp>
        <p:sp>
          <p:nvSpPr>
            <p:cNvPr id="22571" name="Rectangle 53"/>
            <p:cNvSpPr>
              <a:spLocks noChangeArrowheads="1"/>
            </p:cNvSpPr>
            <p:nvPr/>
          </p:nvSpPr>
          <p:spPr bwMode="auto">
            <a:xfrm>
              <a:off x="454" y="3185"/>
              <a:ext cx="4302" cy="690"/>
            </a:xfrm>
            <a:prstGeom prst="rect">
              <a:avLst/>
            </a:prstGeom>
            <a:noFill/>
            <a:ln w="9525" algn="ctr">
              <a:solidFill>
                <a:srgbClr val="FF3300"/>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3556" name="Slide Number Placeholder 5"/>
          <p:cNvSpPr>
            <a:spLocks noGrp="1"/>
          </p:cNvSpPr>
          <p:nvPr>
            <p:ph type="sldNum" sz="quarter" idx="12"/>
          </p:nvPr>
        </p:nvSpPr>
        <p:spPr>
          <a:noFill/>
        </p:spPr>
        <p:txBody>
          <a:bodyPr/>
          <a:lstStyle/>
          <a:p>
            <a:fld id="{F9C8A430-9B1F-4CAD-8AA5-278C55ABC6B9}" type="slidenum">
              <a:rPr lang="en-US"/>
              <a:pPr/>
              <a:t>83</a:t>
            </a:fld>
            <a:endParaRPr lang="en-US"/>
          </a:p>
        </p:txBody>
      </p:sp>
      <p:graphicFrame>
        <p:nvGraphicFramePr>
          <p:cNvPr id="23554" name="Object 2"/>
          <p:cNvGraphicFramePr>
            <a:graphicFrameLocks noChangeAspect="1"/>
          </p:cNvGraphicFramePr>
          <p:nvPr/>
        </p:nvGraphicFramePr>
        <p:xfrm>
          <a:off x="1431925" y="1939925"/>
          <a:ext cx="6543675" cy="4457700"/>
        </p:xfrm>
        <a:graphic>
          <a:graphicData uri="http://schemas.openxmlformats.org/presentationml/2006/ole">
            <p:oleObj spid="_x0000_s23554" name="Chart" r:id="rId3" imgW="7724851" imgH="5286451" progId="Excel.Sheet.8">
              <p:embed/>
            </p:oleObj>
          </a:graphicData>
        </a:graphic>
      </p:graphicFrame>
      <p:sp>
        <p:nvSpPr>
          <p:cNvPr id="23557" name="Rectangle 4"/>
          <p:cNvSpPr>
            <a:spLocks noChangeArrowheads="1"/>
          </p:cNvSpPr>
          <p:nvPr/>
        </p:nvSpPr>
        <p:spPr bwMode="auto">
          <a:xfrm>
            <a:off x="298450" y="228600"/>
            <a:ext cx="8520113" cy="1143000"/>
          </a:xfrm>
          <a:prstGeom prst="rect">
            <a:avLst/>
          </a:prstGeom>
          <a:noFill/>
          <a:ln w="9525">
            <a:noFill/>
            <a:miter lim="800000"/>
            <a:headEnd/>
            <a:tailEnd/>
          </a:ln>
        </p:spPr>
        <p:txBody>
          <a:bodyPr anchor="ctr"/>
          <a:lstStyle/>
          <a:p>
            <a:pPr>
              <a:spcBef>
                <a:spcPct val="0"/>
              </a:spcBef>
              <a:buClrTx/>
              <a:buSzTx/>
              <a:buFontTx/>
              <a:buNone/>
            </a:pPr>
            <a:r>
              <a:rPr lang="en-US" sz="3200" u="sng">
                <a:solidFill>
                  <a:schemeClr val="accent2"/>
                </a:solidFill>
              </a:rPr>
              <a:t>Server-client vs. P2P: example</a:t>
            </a:r>
          </a:p>
        </p:txBody>
      </p:sp>
      <p:sp>
        <p:nvSpPr>
          <p:cNvPr id="23558" name="Text Box 5"/>
          <p:cNvSpPr txBox="1">
            <a:spLocks noChangeArrowheads="1"/>
          </p:cNvSpPr>
          <p:nvPr/>
        </p:nvSpPr>
        <p:spPr bwMode="auto">
          <a:xfrm>
            <a:off x="433388" y="1292225"/>
            <a:ext cx="7826375" cy="457200"/>
          </a:xfrm>
          <a:prstGeom prst="rect">
            <a:avLst/>
          </a:prstGeom>
          <a:noFill/>
          <a:ln w="9525" algn="ctr">
            <a:noFill/>
            <a:miter lim="800000"/>
            <a:headEnd/>
            <a:tailEnd/>
          </a:ln>
        </p:spPr>
        <p:txBody>
          <a:bodyPr wrap="none">
            <a:spAutoFit/>
          </a:bodyPr>
          <a:lstStyle/>
          <a:p>
            <a:pPr marL="342900" indent="-342900"/>
            <a:r>
              <a:rPr lang="en-US"/>
              <a:t>Client upload rate = u,  F/u = 1 hour,  u</a:t>
            </a:r>
            <a:r>
              <a:rPr lang="en-US" baseline="-25000"/>
              <a:t>s</a:t>
            </a:r>
            <a:r>
              <a:rPr lang="en-US"/>
              <a:t> = 10u,  d</a:t>
            </a:r>
            <a:r>
              <a:rPr lang="en-US" baseline="-25000"/>
              <a:t>min</a:t>
            </a:r>
            <a:r>
              <a:rPr lang="en-US"/>
              <a:t> ≥ u</a:t>
            </a:r>
            <a:r>
              <a:rPr lang="en-US" baseline="-25000"/>
              <a:t>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7"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4588" name="Slide Number Placeholder 5"/>
          <p:cNvSpPr>
            <a:spLocks noGrp="1"/>
          </p:cNvSpPr>
          <p:nvPr>
            <p:ph type="sldNum" sz="quarter" idx="12"/>
          </p:nvPr>
        </p:nvSpPr>
        <p:spPr>
          <a:noFill/>
        </p:spPr>
        <p:txBody>
          <a:bodyPr/>
          <a:lstStyle/>
          <a:p>
            <a:fld id="{959F7F28-E399-44CE-8259-844B7F1078D3}" type="slidenum">
              <a:rPr lang="en-US"/>
              <a:pPr/>
              <a:t>84</a:t>
            </a:fld>
            <a:endParaRPr lang="en-US"/>
          </a:p>
        </p:txBody>
      </p:sp>
      <p:sp>
        <p:nvSpPr>
          <p:cNvPr id="24589" name="Rectangle 2"/>
          <p:cNvSpPr>
            <a:spLocks noGrp="1" noChangeArrowheads="1"/>
          </p:cNvSpPr>
          <p:nvPr>
            <p:ph type="title"/>
          </p:nvPr>
        </p:nvSpPr>
        <p:spPr/>
        <p:txBody>
          <a:bodyPr/>
          <a:lstStyle/>
          <a:p>
            <a:r>
              <a:rPr lang="en-US" smtClean="0"/>
              <a:t>File distribution: BitTorrent </a:t>
            </a:r>
          </a:p>
        </p:txBody>
      </p:sp>
      <p:sp>
        <p:nvSpPr>
          <p:cNvPr id="24590" name="Text Box 37"/>
          <p:cNvSpPr txBox="1">
            <a:spLocks noChangeArrowheads="1"/>
          </p:cNvSpPr>
          <p:nvPr/>
        </p:nvSpPr>
        <p:spPr bwMode="auto">
          <a:xfrm>
            <a:off x="1322388" y="1965325"/>
            <a:ext cx="3482975" cy="822325"/>
          </a:xfrm>
          <a:prstGeom prst="rect">
            <a:avLst/>
          </a:prstGeom>
          <a:noFill/>
          <a:ln w="9525" algn="ctr">
            <a:noFill/>
            <a:miter lim="800000"/>
            <a:headEnd/>
            <a:tailEnd/>
          </a:ln>
        </p:spPr>
        <p:txBody>
          <a:bodyPr wrap="none">
            <a:spAutoFit/>
          </a:bodyPr>
          <a:lstStyle/>
          <a:p>
            <a:pPr eaLnBrk="1" hangingPunct="1">
              <a:spcBef>
                <a:spcPct val="0"/>
              </a:spcBef>
              <a:buClrTx/>
              <a:buSzTx/>
              <a:buFontTx/>
              <a:buNone/>
            </a:pPr>
            <a:r>
              <a:rPr lang="en-US" i="1" u="sng">
                <a:solidFill>
                  <a:srgbClr val="FF3300"/>
                </a:solidFill>
              </a:rPr>
              <a:t>tracker:</a:t>
            </a:r>
            <a:r>
              <a:rPr lang="en-US"/>
              <a:t> tracks peers </a:t>
            </a:r>
          </a:p>
          <a:p>
            <a:pPr eaLnBrk="1" hangingPunct="1">
              <a:spcBef>
                <a:spcPct val="0"/>
              </a:spcBef>
              <a:buClrTx/>
              <a:buSzTx/>
              <a:buFontTx/>
              <a:buNone/>
            </a:pPr>
            <a:r>
              <a:rPr lang="en-US"/>
              <a:t>participating in torrent</a:t>
            </a:r>
          </a:p>
        </p:txBody>
      </p:sp>
      <p:sp>
        <p:nvSpPr>
          <p:cNvPr id="24591" name="Text Box 41"/>
          <p:cNvSpPr txBox="1">
            <a:spLocks noChangeArrowheads="1"/>
          </p:cNvSpPr>
          <p:nvPr/>
        </p:nvSpPr>
        <p:spPr bwMode="auto">
          <a:xfrm>
            <a:off x="5778500" y="1989138"/>
            <a:ext cx="2811463" cy="1062037"/>
          </a:xfrm>
          <a:prstGeom prst="rect">
            <a:avLst/>
          </a:prstGeom>
          <a:noFill/>
          <a:ln w="9525" algn="ctr">
            <a:noFill/>
            <a:miter lim="800000"/>
            <a:headEnd/>
            <a:tailEnd/>
          </a:ln>
        </p:spPr>
        <p:txBody>
          <a:bodyPr wrap="none">
            <a:spAutoFit/>
          </a:bodyPr>
          <a:lstStyle/>
          <a:p>
            <a:pPr marL="342900" indent="-342900">
              <a:lnSpc>
                <a:spcPct val="75000"/>
              </a:lnSpc>
            </a:pPr>
            <a:r>
              <a:rPr lang="en-US" i="1" u="sng">
                <a:solidFill>
                  <a:srgbClr val="FF3300"/>
                </a:solidFill>
              </a:rPr>
              <a:t>torrent:</a:t>
            </a:r>
            <a:r>
              <a:rPr lang="en-US"/>
              <a:t> group of </a:t>
            </a:r>
          </a:p>
          <a:p>
            <a:pPr marL="342900" indent="-342900">
              <a:lnSpc>
                <a:spcPct val="75000"/>
              </a:lnSpc>
            </a:pPr>
            <a:r>
              <a:rPr lang="en-US"/>
              <a:t>peers exchanging  </a:t>
            </a:r>
          </a:p>
          <a:p>
            <a:pPr marL="342900" indent="-342900">
              <a:lnSpc>
                <a:spcPct val="75000"/>
              </a:lnSpc>
            </a:pPr>
            <a:r>
              <a:rPr lang="en-US"/>
              <a:t>chunks of a file</a:t>
            </a:r>
          </a:p>
        </p:txBody>
      </p:sp>
      <p:grpSp>
        <p:nvGrpSpPr>
          <p:cNvPr id="24592" name="Group 44"/>
          <p:cNvGrpSpPr>
            <a:grpSpLocks/>
          </p:cNvGrpSpPr>
          <p:nvPr/>
        </p:nvGrpSpPr>
        <p:grpSpPr bwMode="auto">
          <a:xfrm>
            <a:off x="1243013" y="2792413"/>
            <a:ext cx="5408612" cy="3863975"/>
            <a:chOff x="846" y="1309"/>
            <a:chExt cx="3407" cy="2792"/>
          </a:xfrm>
        </p:grpSpPr>
        <p:grpSp>
          <p:nvGrpSpPr>
            <p:cNvPr id="24594" name="Group 3"/>
            <p:cNvGrpSpPr>
              <a:grpSpLocks/>
            </p:cNvGrpSpPr>
            <p:nvPr/>
          </p:nvGrpSpPr>
          <p:grpSpPr bwMode="auto">
            <a:xfrm>
              <a:off x="1431" y="1325"/>
              <a:ext cx="339" cy="558"/>
              <a:chOff x="4180" y="783"/>
              <a:chExt cx="150" cy="307"/>
            </a:xfrm>
          </p:grpSpPr>
          <p:sp>
            <p:nvSpPr>
              <p:cNvPr id="24615" name="AutoShape 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4616" name="Rectangle 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4617" name="Rectangle 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4618" name="AutoShape 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4619" name="Line 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4620" name="Line 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4621" name="Rectangle 1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4622" name="Rectangle 1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24578" name="Object 12"/>
            <p:cNvGraphicFramePr>
              <a:graphicFrameLocks noChangeAspect="1"/>
            </p:cNvGraphicFramePr>
            <p:nvPr/>
          </p:nvGraphicFramePr>
          <p:xfrm>
            <a:off x="1398" y="2546"/>
            <a:ext cx="280" cy="239"/>
          </p:xfrm>
          <a:graphic>
            <a:graphicData uri="http://schemas.openxmlformats.org/presentationml/2006/ole">
              <p:oleObj spid="_x0000_s24578" name="Clip" r:id="rId3" imgW="1305000" imgH="1085760" progId="">
                <p:embed/>
              </p:oleObj>
            </a:graphicData>
          </a:graphic>
        </p:graphicFrame>
        <p:graphicFrame>
          <p:nvGraphicFramePr>
            <p:cNvPr id="24579" name="Object 13"/>
            <p:cNvGraphicFramePr>
              <a:graphicFrameLocks noChangeAspect="1"/>
            </p:cNvGraphicFramePr>
            <p:nvPr/>
          </p:nvGraphicFramePr>
          <p:xfrm>
            <a:off x="2583" y="3755"/>
            <a:ext cx="280" cy="239"/>
          </p:xfrm>
          <a:graphic>
            <a:graphicData uri="http://schemas.openxmlformats.org/presentationml/2006/ole">
              <p:oleObj spid="_x0000_s24579" name="Clip" r:id="rId4" imgW="1305000" imgH="1085760" progId="">
                <p:embed/>
              </p:oleObj>
            </a:graphicData>
          </a:graphic>
        </p:graphicFrame>
        <p:graphicFrame>
          <p:nvGraphicFramePr>
            <p:cNvPr id="24580" name="Object 14"/>
            <p:cNvGraphicFramePr>
              <a:graphicFrameLocks noChangeAspect="1"/>
            </p:cNvGraphicFramePr>
            <p:nvPr/>
          </p:nvGraphicFramePr>
          <p:xfrm>
            <a:off x="1826" y="3267"/>
            <a:ext cx="280" cy="239"/>
          </p:xfrm>
          <a:graphic>
            <a:graphicData uri="http://schemas.openxmlformats.org/presentationml/2006/ole">
              <p:oleObj spid="_x0000_s24580" name="Clip" r:id="rId5" imgW="1305000" imgH="1085760" progId="">
                <p:embed/>
              </p:oleObj>
            </a:graphicData>
          </a:graphic>
        </p:graphicFrame>
        <p:graphicFrame>
          <p:nvGraphicFramePr>
            <p:cNvPr id="24581" name="Object 15"/>
            <p:cNvGraphicFramePr>
              <a:graphicFrameLocks noChangeAspect="1"/>
            </p:cNvGraphicFramePr>
            <p:nvPr/>
          </p:nvGraphicFramePr>
          <p:xfrm>
            <a:off x="3296" y="3553"/>
            <a:ext cx="280" cy="239"/>
          </p:xfrm>
          <a:graphic>
            <a:graphicData uri="http://schemas.openxmlformats.org/presentationml/2006/ole">
              <p:oleObj spid="_x0000_s24581" name="Clip" r:id="rId6" imgW="1305000" imgH="1085760" progId="">
                <p:embed/>
              </p:oleObj>
            </a:graphicData>
          </a:graphic>
        </p:graphicFrame>
        <p:graphicFrame>
          <p:nvGraphicFramePr>
            <p:cNvPr id="24582" name="Object 16"/>
            <p:cNvGraphicFramePr>
              <a:graphicFrameLocks noChangeAspect="1"/>
            </p:cNvGraphicFramePr>
            <p:nvPr/>
          </p:nvGraphicFramePr>
          <p:xfrm>
            <a:off x="3754" y="3862"/>
            <a:ext cx="280" cy="239"/>
          </p:xfrm>
          <a:graphic>
            <a:graphicData uri="http://schemas.openxmlformats.org/presentationml/2006/ole">
              <p:oleObj spid="_x0000_s24582" name="Clip" r:id="rId7" imgW="1305000" imgH="1085760" progId="">
                <p:embed/>
              </p:oleObj>
            </a:graphicData>
          </a:graphic>
        </p:graphicFrame>
        <p:graphicFrame>
          <p:nvGraphicFramePr>
            <p:cNvPr id="24583" name="Object 17"/>
            <p:cNvGraphicFramePr>
              <a:graphicFrameLocks noChangeAspect="1"/>
            </p:cNvGraphicFramePr>
            <p:nvPr/>
          </p:nvGraphicFramePr>
          <p:xfrm>
            <a:off x="3961" y="2633"/>
            <a:ext cx="280" cy="239"/>
          </p:xfrm>
          <a:graphic>
            <a:graphicData uri="http://schemas.openxmlformats.org/presentationml/2006/ole">
              <p:oleObj spid="_x0000_s24583" name="Clip" r:id="rId8" imgW="1305000" imgH="1085760" progId="">
                <p:embed/>
              </p:oleObj>
            </a:graphicData>
          </a:graphic>
        </p:graphicFrame>
        <p:graphicFrame>
          <p:nvGraphicFramePr>
            <p:cNvPr id="24584" name="Object 18"/>
            <p:cNvGraphicFramePr>
              <a:graphicFrameLocks noChangeAspect="1"/>
            </p:cNvGraphicFramePr>
            <p:nvPr/>
          </p:nvGraphicFramePr>
          <p:xfrm>
            <a:off x="2189" y="1451"/>
            <a:ext cx="280" cy="239"/>
          </p:xfrm>
          <a:graphic>
            <a:graphicData uri="http://schemas.openxmlformats.org/presentationml/2006/ole">
              <p:oleObj spid="_x0000_s24584" name="Clip" r:id="rId9" imgW="1305000" imgH="1085760" progId="">
                <p:embed/>
              </p:oleObj>
            </a:graphicData>
          </a:graphic>
        </p:graphicFrame>
        <p:graphicFrame>
          <p:nvGraphicFramePr>
            <p:cNvPr id="24585" name="Object 19"/>
            <p:cNvGraphicFramePr>
              <a:graphicFrameLocks noChangeAspect="1"/>
            </p:cNvGraphicFramePr>
            <p:nvPr/>
          </p:nvGraphicFramePr>
          <p:xfrm>
            <a:off x="3973" y="1903"/>
            <a:ext cx="280" cy="239"/>
          </p:xfrm>
          <a:graphic>
            <a:graphicData uri="http://schemas.openxmlformats.org/presentationml/2006/ole">
              <p:oleObj spid="_x0000_s24585" name="Clip" r:id="rId10" imgW="1305000" imgH="1085760" progId="">
                <p:embed/>
              </p:oleObj>
            </a:graphicData>
          </a:graphic>
        </p:graphicFrame>
        <p:graphicFrame>
          <p:nvGraphicFramePr>
            <p:cNvPr id="24586" name="Object 20"/>
            <p:cNvGraphicFramePr>
              <a:graphicFrameLocks noChangeAspect="1"/>
            </p:cNvGraphicFramePr>
            <p:nvPr/>
          </p:nvGraphicFramePr>
          <p:xfrm>
            <a:off x="3289" y="1391"/>
            <a:ext cx="280" cy="239"/>
          </p:xfrm>
          <a:graphic>
            <a:graphicData uri="http://schemas.openxmlformats.org/presentationml/2006/ole">
              <p:oleObj spid="_x0000_s24586" name="Clip" r:id="rId11" imgW="1305000" imgH="1085760" progId="">
                <p:embed/>
              </p:oleObj>
            </a:graphicData>
          </a:graphic>
        </p:graphicFrame>
        <p:sp>
          <p:nvSpPr>
            <p:cNvPr id="24595" name="Line 21"/>
            <p:cNvSpPr>
              <a:spLocks noChangeShapeType="1"/>
            </p:cNvSpPr>
            <p:nvPr/>
          </p:nvSpPr>
          <p:spPr bwMode="auto">
            <a:xfrm>
              <a:off x="1541" y="1892"/>
              <a:ext cx="1" cy="663"/>
            </a:xfrm>
            <a:prstGeom prst="line">
              <a:avLst/>
            </a:prstGeom>
            <a:noFill/>
            <a:ln w="9525">
              <a:solidFill>
                <a:srgbClr val="FF0000"/>
              </a:solidFill>
              <a:round/>
              <a:headEnd type="triangle" w="med" len="med"/>
              <a:tailEnd type="triangle" w="med" len="med"/>
            </a:ln>
          </p:spPr>
          <p:txBody>
            <a:bodyPr wrap="none" anchor="ctr"/>
            <a:lstStyle/>
            <a:p>
              <a:endParaRPr lang="en-US"/>
            </a:p>
          </p:txBody>
        </p:sp>
        <p:sp>
          <p:nvSpPr>
            <p:cNvPr id="24596" name="Line 22"/>
            <p:cNvSpPr>
              <a:spLocks noChangeShapeType="1"/>
            </p:cNvSpPr>
            <p:nvPr/>
          </p:nvSpPr>
          <p:spPr bwMode="auto">
            <a:xfrm flipV="1">
              <a:off x="1636" y="1656"/>
              <a:ext cx="615" cy="946"/>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97" name="Line 23"/>
            <p:cNvSpPr>
              <a:spLocks noChangeShapeType="1"/>
            </p:cNvSpPr>
            <p:nvPr/>
          </p:nvSpPr>
          <p:spPr bwMode="auto">
            <a:xfrm flipV="1">
              <a:off x="1661" y="2020"/>
              <a:ext cx="2360" cy="63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98" name="Line 24"/>
            <p:cNvSpPr>
              <a:spLocks noChangeShapeType="1"/>
            </p:cNvSpPr>
            <p:nvPr/>
          </p:nvSpPr>
          <p:spPr bwMode="auto">
            <a:xfrm>
              <a:off x="1635" y="2760"/>
              <a:ext cx="1736" cy="805"/>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99" name="Line 25"/>
            <p:cNvSpPr>
              <a:spLocks noChangeShapeType="1"/>
            </p:cNvSpPr>
            <p:nvPr/>
          </p:nvSpPr>
          <p:spPr bwMode="auto">
            <a:xfrm>
              <a:off x="2409" y="1665"/>
              <a:ext cx="1594" cy="994"/>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0" name="Line 26"/>
            <p:cNvSpPr>
              <a:spLocks noChangeShapeType="1"/>
            </p:cNvSpPr>
            <p:nvPr/>
          </p:nvSpPr>
          <p:spPr bwMode="auto">
            <a:xfrm flipH="1">
              <a:off x="2007" y="1671"/>
              <a:ext cx="323" cy="1586"/>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1" name="Line 27"/>
            <p:cNvSpPr>
              <a:spLocks noChangeShapeType="1"/>
            </p:cNvSpPr>
            <p:nvPr/>
          </p:nvSpPr>
          <p:spPr bwMode="auto">
            <a:xfrm flipH="1" flipV="1">
              <a:off x="3561" y="1592"/>
              <a:ext cx="489" cy="30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2" name="Line 28"/>
            <p:cNvSpPr>
              <a:spLocks noChangeShapeType="1"/>
            </p:cNvSpPr>
            <p:nvPr/>
          </p:nvSpPr>
          <p:spPr bwMode="auto">
            <a:xfrm flipH="1">
              <a:off x="2780" y="2137"/>
              <a:ext cx="1278" cy="1594"/>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3" name="Line 29"/>
            <p:cNvSpPr>
              <a:spLocks noChangeShapeType="1"/>
            </p:cNvSpPr>
            <p:nvPr/>
          </p:nvSpPr>
          <p:spPr bwMode="auto">
            <a:xfrm flipH="1">
              <a:off x="2835" y="3715"/>
              <a:ext cx="466" cy="11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4" name="Line 30"/>
            <p:cNvSpPr>
              <a:spLocks noChangeShapeType="1"/>
            </p:cNvSpPr>
            <p:nvPr/>
          </p:nvSpPr>
          <p:spPr bwMode="auto">
            <a:xfrm flipH="1">
              <a:off x="2086" y="1624"/>
              <a:ext cx="1294" cy="168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5" name="Line 31"/>
            <p:cNvSpPr>
              <a:spLocks noChangeShapeType="1"/>
            </p:cNvSpPr>
            <p:nvPr/>
          </p:nvSpPr>
          <p:spPr bwMode="auto">
            <a:xfrm flipV="1">
              <a:off x="2094" y="2792"/>
              <a:ext cx="1893" cy="592"/>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6" name="Line 32"/>
            <p:cNvSpPr>
              <a:spLocks noChangeShapeType="1"/>
            </p:cNvSpPr>
            <p:nvPr/>
          </p:nvSpPr>
          <p:spPr bwMode="auto">
            <a:xfrm>
              <a:off x="3506" y="1608"/>
              <a:ext cx="607" cy="101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7" name="Line 33"/>
            <p:cNvSpPr>
              <a:spLocks noChangeShapeType="1"/>
            </p:cNvSpPr>
            <p:nvPr/>
          </p:nvSpPr>
          <p:spPr bwMode="auto">
            <a:xfrm>
              <a:off x="3545" y="3731"/>
              <a:ext cx="237" cy="157"/>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8" name="Line 34"/>
            <p:cNvSpPr>
              <a:spLocks noChangeShapeType="1"/>
            </p:cNvSpPr>
            <p:nvPr/>
          </p:nvSpPr>
          <p:spPr bwMode="auto">
            <a:xfrm>
              <a:off x="2843" y="3944"/>
              <a:ext cx="939" cy="1"/>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609" name="Text Box 35"/>
            <p:cNvSpPr txBox="1">
              <a:spLocks noChangeArrowheads="1"/>
            </p:cNvSpPr>
            <p:nvPr/>
          </p:nvSpPr>
          <p:spPr bwMode="auto">
            <a:xfrm>
              <a:off x="846" y="2049"/>
              <a:ext cx="719" cy="441"/>
            </a:xfrm>
            <a:prstGeom prst="rect">
              <a:avLst/>
            </a:prstGeom>
            <a:noFill/>
            <a:ln w="9525" algn="ctr">
              <a:noFill/>
              <a:miter lim="800000"/>
              <a:headEnd/>
              <a:tailEnd/>
            </a:ln>
          </p:spPr>
          <p:txBody>
            <a:bodyPr wrap="none">
              <a:spAutoFit/>
            </a:bodyPr>
            <a:lstStyle/>
            <a:p>
              <a:pPr eaLnBrk="1" hangingPunct="1">
                <a:spcBef>
                  <a:spcPct val="0"/>
                </a:spcBef>
                <a:buClrTx/>
                <a:buSzTx/>
                <a:buFontTx/>
                <a:buNone/>
              </a:pPr>
              <a:r>
                <a:rPr lang="en-US" sz="1600">
                  <a:solidFill>
                    <a:srgbClr val="FF0000"/>
                  </a:solidFill>
                </a:rPr>
                <a:t>obtain list</a:t>
              </a:r>
            </a:p>
            <a:p>
              <a:pPr eaLnBrk="1" hangingPunct="1">
                <a:spcBef>
                  <a:spcPct val="0"/>
                </a:spcBef>
                <a:buClrTx/>
                <a:buSzTx/>
                <a:buFontTx/>
                <a:buNone/>
              </a:pPr>
              <a:r>
                <a:rPr lang="en-US" sz="1600">
                  <a:solidFill>
                    <a:srgbClr val="FF0000"/>
                  </a:solidFill>
                </a:rPr>
                <a:t>of peers</a:t>
              </a:r>
              <a:r>
                <a:rPr lang="en-US" sz="1800">
                  <a:latin typeface="Arial" charset="0"/>
                </a:rPr>
                <a:t> </a:t>
              </a:r>
            </a:p>
          </p:txBody>
        </p:sp>
        <p:sp>
          <p:nvSpPr>
            <p:cNvPr id="24610" name="Text Box 36"/>
            <p:cNvSpPr txBox="1">
              <a:spLocks noChangeArrowheads="1"/>
            </p:cNvSpPr>
            <p:nvPr/>
          </p:nvSpPr>
          <p:spPr bwMode="auto">
            <a:xfrm>
              <a:off x="2730" y="2539"/>
              <a:ext cx="588" cy="420"/>
            </a:xfrm>
            <a:prstGeom prst="rect">
              <a:avLst/>
            </a:prstGeom>
            <a:noFill/>
            <a:ln w="9525" algn="ctr">
              <a:noFill/>
              <a:miter lim="800000"/>
              <a:headEnd/>
              <a:tailEnd/>
            </a:ln>
          </p:spPr>
          <p:txBody>
            <a:bodyPr wrap="none">
              <a:spAutoFit/>
            </a:bodyPr>
            <a:lstStyle/>
            <a:p>
              <a:pPr eaLnBrk="1" hangingPunct="1">
                <a:spcBef>
                  <a:spcPct val="0"/>
                </a:spcBef>
                <a:buClrTx/>
                <a:buSzTx/>
                <a:buFontTx/>
                <a:buNone/>
              </a:pPr>
              <a:r>
                <a:rPr lang="en-US" sz="1600"/>
                <a:t>trading </a:t>
              </a:r>
            </a:p>
            <a:p>
              <a:pPr eaLnBrk="1" hangingPunct="1">
                <a:spcBef>
                  <a:spcPct val="0"/>
                </a:spcBef>
                <a:buClrTx/>
                <a:buSzTx/>
                <a:buFontTx/>
                <a:buNone/>
              </a:pPr>
              <a:r>
                <a:rPr lang="en-US" sz="1600"/>
                <a:t>chunks</a:t>
              </a:r>
            </a:p>
          </p:txBody>
        </p:sp>
        <p:sp>
          <p:nvSpPr>
            <p:cNvPr id="24611" name="Line 38"/>
            <p:cNvSpPr>
              <a:spLocks noChangeShapeType="1"/>
            </p:cNvSpPr>
            <p:nvPr/>
          </p:nvSpPr>
          <p:spPr bwMode="auto">
            <a:xfrm flipH="1">
              <a:off x="3892" y="2871"/>
              <a:ext cx="214" cy="986"/>
            </a:xfrm>
            <a:prstGeom prst="line">
              <a:avLst/>
            </a:prstGeom>
            <a:noFill/>
            <a:ln w="9525">
              <a:solidFill>
                <a:schemeClr val="tx1"/>
              </a:solidFill>
              <a:round/>
              <a:headEnd type="triangle" w="med" len="med"/>
              <a:tailEnd type="triangle" w="med" len="med"/>
            </a:ln>
          </p:spPr>
          <p:txBody>
            <a:bodyPr wrap="none" anchor="ctr"/>
            <a:lstStyle/>
            <a:p>
              <a:endParaRPr lang="en-US"/>
            </a:p>
          </p:txBody>
        </p:sp>
        <p:pic>
          <p:nvPicPr>
            <p:cNvPr id="24612" name="Picture 39" descr="Alice"/>
            <p:cNvPicPr>
              <a:picLocks noChangeAspect="1" noChangeArrowheads="1"/>
            </p:cNvPicPr>
            <p:nvPr/>
          </p:nvPicPr>
          <p:blipFill>
            <a:blip r:embed="rId12" cstate="print"/>
            <a:srcRect/>
            <a:stretch>
              <a:fillRect/>
            </a:stretch>
          </p:blipFill>
          <p:spPr bwMode="auto">
            <a:xfrm>
              <a:off x="1113" y="2742"/>
              <a:ext cx="354" cy="437"/>
            </a:xfrm>
            <a:prstGeom prst="rect">
              <a:avLst/>
            </a:prstGeom>
            <a:noFill/>
            <a:ln w="9525">
              <a:noFill/>
              <a:miter lim="800000"/>
              <a:headEnd/>
              <a:tailEnd/>
            </a:ln>
          </p:spPr>
        </p:pic>
        <p:sp>
          <p:nvSpPr>
            <p:cNvPr id="24613" name="Text Box 40"/>
            <p:cNvSpPr txBox="1">
              <a:spLocks noChangeArrowheads="1"/>
            </p:cNvSpPr>
            <p:nvPr/>
          </p:nvSpPr>
          <p:spPr bwMode="auto">
            <a:xfrm>
              <a:off x="1760" y="3471"/>
              <a:ext cx="386" cy="243"/>
            </a:xfrm>
            <a:prstGeom prst="rect">
              <a:avLst/>
            </a:prstGeom>
            <a:noFill/>
            <a:ln w="9525" algn="ctr">
              <a:noFill/>
              <a:miter lim="800000"/>
              <a:headEnd/>
              <a:tailEnd/>
            </a:ln>
          </p:spPr>
          <p:txBody>
            <a:bodyPr wrap="none">
              <a:spAutoFit/>
            </a:bodyPr>
            <a:lstStyle/>
            <a:p>
              <a:pPr eaLnBrk="1" hangingPunct="1">
                <a:spcBef>
                  <a:spcPct val="0"/>
                </a:spcBef>
                <a:buClrTx/>
                <a:buSzTx/>
                <a:buFontTx/>
                <a:buNone/>
              </a:pPr>
              <a:r>
                <a:rPr lang="en-US" sz="1600"/>
                <a:t>peer</a:t>
              </a:r>
            </a:p>
          </p:txBody>
        </p:sp>
        <p:sp>
          <p:nvSpPr>
            <p:cNvPr id="24614" name="Line 42"/>
            <p:cNvSpPr>
              <a:spLocks noChangeShapeType="1"/>
            </p:cNvSpPr>
            <p:nvPr/>
          </p:nvSpPr>
          <p:spPr bwMode="auto">
            <a:xfrm>
              <a:off x="1178" y="1309"/>
              <a:ext cx="218" cy="227"/>
            </a:xfrm>
            <a:prstGeom prst="line">
              <a:avLst/>
            </a:prstGeom>
            <a:noFill/>
            <a:ln w="9525">
              <a:solidFill>
                <a:srgbClr val="FF3300"/>
              </a:solidFill>
              <a:round/>
              <a:headEnd/>
              <a:tailEnd/>
            </a:ln>
          </p:spPr>
          <p:txBody>
            <a:bodyPr/>
            <a:lstStyle/>
            <a:p>
              <a:endParaRPr lang="en-US"/>
            </a:p>
          </p:txBody>
        </p:sp>
      </p:grpSp>
      <p:sp>
        <p:nvSpPr>
          <p:cNvPr id="24593" name="Rectangle 43"/>
          <p:cNvSpPr>
            <a:spLocks noChangeArrowheads="1"/>
          </p:cNvSpPr>
          <p:nvPr/>
        </p:nvSpPr>
        <p:spPr bwMode="auto">
          <a:xfrm>
            <a:off x="614363" y="1416050"/>
            <a:ext cx="3989387" cy="546100"/>
          </a:xfrm>
          <a:prstGeom prst="rect">
            <a:avLst/>
          </a:prstGeom>
          <a:noFill/>
          <a:ln w="9525">
            <a:noFill/>
            <a:miter lim="800000"/>
            <a:headEnd/>
            <a:tailEnd/>
          </a:ln>
        </p:spPr>
        <p:txBody>
          <a:bodyPr/>
          <a:lstStyle/>
          <a:p>
            <a:pPr marL="342900" indent="-342900">
              <a:buFont typeface="ZapfDingbats" pitchFamily="82" charset="2"/>
              <a:buChar char="r"/>
            </a:pPr>
            <a:r>
              <a:rPr lang="en-US"/>
              <a:t>P2P file distribution</a:t>
            </a:r>
            <a:endParaRPr lang="en-US" sz="280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1"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5612" name="Slide Number Placeholder 6"/>
          <p:cNvSpPr>
            <a:spLocks noGrp="1"/>
          </p:cNvSpPr>
          <p:nvPr>
            <p:ph type="sldNum" sz="quarter" idx="12"/>
          </p:nvPr>
        </p:nvSpPr>
        <p:spPr>
          <a:noFill/>
        </p:spPr>
        <p:txBody>
          <a:bodyPr/>
          <a:lstStyle/>
          <a:p>
            <a:fld id="{7DCE6A64-B075-4301-A9F2-97456EC1DDF4}" type="slidenum">
              <a:rPr lang="en-US"/>
              <a:pPr/>
              <a:t>85</a:t>
            </a:fld>
            <a:endParaRPr lang="en-US"/>
          </a:p>
        </p:txBody>
      </p:sp>
      <p:sp>
        <p:nvSpPr>
          <p:cNvPr id="25613" name="Rectangle 2"/>
          <p:cNvSpPr>
            <a:spLocks noGrp="1" noChangeArrowheads="1"/>
          </p:cNvSpPr>
          <p:nvPr>
            <p:ph type="title"/>
          </p:nvPr>
        </p:nvSpPr>
        <p:spPr>
          <a:xfrm>
            <a:off x="312738" y="865188"/>
            <a:ext cx="7772400" cy="1143000"/>
          </a:xfrm>
        </p:spPr>
        <p:txBody>
          <a:bodyPr/>
          <a:lstStyle/>
          <a:p>
            <a:r>
              <a:rPr lang="en-US" smtClean="0"/>
              <a:t>BitTorrent (1)</a:t>
            </a:r>
          </a:p>
        </p:txBody>
      </p:sp>
      <p:sp>
        <p:nvSpPr>
          <p:cNvPr id="25614" name="Rectangle 3"/>
          <p:cNvSpPr>
            <a:spLocks noGrp="1" noChangeArrowheads="1"/>
          </p:cNvSpPr>
          <p:nvPr>
            <p:ph type="body" sz="half" idx="1"/>
          </p:nvPr>
        </p:nvSpPr>
        <p:spPr>
          <a:xfrm>
            <a:off x="212725" y="2124075"/>
            <a:ext cx="8120063" cy="4384675"/>
          </a:xfrm>
        </p:spPr>
        <p:txBody>
          <a:bodyPr/>
          <a:lstStyle/>
          <a:p>
            <a:r>
              <a:rPr lang="en-US" sz="2400" smtClean="0"/>
              <a:t>file divided into 256KB </a:t>
            </a:r>
            <a:r>
              <a:rPr lang="en-US" sz="2400" i="1" smtClean="0">
                <a:solidFill>
                  <a:srgbClr val="FF3300"/>
                </a:solidFill>
              </a:rPr>
              <a:t>chunks</a:t>
            </a:r>
            <a:r>
              <a:rPr lang="en-US" sz="2400" smtClean="0"/>
              <a:t>.</a:t>
            </a:r>
          </a:p>
          <a:p>
            <a:r>
              <a:rPr lang="en-US" sz="2400" smtClean="0"/>
              <a:t>peer joining torrent: </a:t>
            </a:r>
          </a:p>
          <a:p>
            <a:pPr lvl="1"/>
            <a:r>
              <a:rPr lang="en-US" smtClean="0"/>
              <a:t>has no chunks, but will accumulate them over time</a:t>
            </a:r>
          </a:p>
          <a:p>
            <a:pPr lvl="1"/>
            <a:r>
              <a:rPr lang="en-US" smtClean="0"/>
              <a:t>registers with tracker to get list of peers, connects to subset of peers (“neighbors”)</a:t>
            </a:r>
          </a:p>
          <a:p>
            <a:r>
              <a:rPr lang="en-US" sz="2400" smtClean="0"/>
              <a:t>while downloading,  peer uploads chunks to other peers. </a:t>
            </a:r>
          </a:p>
          <a:p>
            <a:r>
              <a:rPr lang="en-US" sz="2400" smtClean="0"/>
              <a:t>peers may come and go</a:t>
            </a:r>
          </a:p>
          <a:p>
            <a:r>
              <a:rPr lang="en-US" sz="2400" smtClean="0"/>
              <a:t>once peer has entire file, it may (selfishly) leave or (altruistically) remain</a:t>
            </a:r>
          </a:p>
        </p:txBody>
      </p:sp>
      <p:grpSp>
        <p:nvGrpSpPr>
          <p:cNvPr id="25615" name="Group 43"/>
          <p:cNvGrpSpPr>
            <a:grpSpLocks/>
          </p:cNvGrpSpPr>
          <p:nvPr/>
        </p:nvGrpSpPr>
        <p:grpSpPr bwMode="auto">
          <a:xfrm>
            <a:off x="5521325" y="233363"/>
            <a:ext cx="2962275" cy="2882900"/>
            <a:chOff x="2195" y="208"/>
            <a:chExt cx="3140" cy="2776"/>
          </a:xfrm>
        </p:grpSpPr>
        <p:grpSp>
          <p:nvGrpSpPr>
            <p:cNvPr id="25616" name="Group 6"/>
            <p:cNvGrpSpPr>
              <a:grpSpLocks/>
            </p:cNvGrpSpPr>
            <p:nvPr/>
          </p:nvGrpSpPr>
          <p:grpSpPr bwMode="auto">
            <a:xfrm>
              <a:off x="2513" y="208"/>
              <a:ext cx="339" cy="558"/>
              <a:chOff x="4180" y="783"/>
              <a:chExt cx="150" cy="307"/>
            </a:xfrm>
          </p:grpSpPr>
          <p:sp>
            <p:nvSpPr>
              <p:cNvPr id="2563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5634"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563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563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5637"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5638"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563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5640"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25602" name="Object 15"/>
            <p:cNvGraphicFramePr>
              <a:graphicFrameLocks noChangeAspect="1"/>
            </p:cNvGraphicFramePr>
            <p:nvPr/>
          </p:nvGraphicFramePr>
          <p:xfrm>
            <a:off x="2480" y="1429"/>
            <a:ext cx="280" cy="239"/>
          </p:xfrm>
          <a:graphic>
            <a:graphicData uri="http://schemas.openxmlformats.org/presentationml/2006/ole">
              <p:oleObj spid="_x0000_s25602" name="Clip" r:id="rId3" imgW="1305000" imgH="1085760" progId="">
                <p:embed/>
              </p:oleObj>
            </a:graphicData>
          </a:graphic>
        </p:graphicFrame>
        <p:graphicFrame>
          <p:nvGraphicFramePr>
            <p:cNvPr id="25603" name="Object 16"/>
            <p:cNvGraphicFramePr>
              <a:graphicFrameLocks noChangeAspect="1"/>
            </p:cNvGraphicFramePr>
            <p:nvPr/>
          </p:nvGraphicFramePr>
          <p:xfrm>
            <a:off x="3665" y="2638"/>
            <a:ext cx="280" cy="239"/>
          </p:xfrm>
          <a:graphic>
            <a:graphicData uri="http://schemas.openxmlformats.org/presentationml/2006/ole">
              <p:oleObj spid="_x0000_s25603" name="Clip" r:id="rId4" imgW="1305000" imgH="1085760" progId="">
                <p:embed/>
              </p:oleObj>
            </a:graphicData>
          </a:graphic>
        </p:graphicFrame>
        <p:graphicFrame>
          <p:nvGraphicFramePr>
            <p:cNvPr id="25604" name="Object 17"/>
            <p:cNvGraphicFramePr>
              <a:graphicFrameLocks noChangeAspect="1"/>
            </p:cNvGraphicFramePr>
            <p:nvPr/>
          </p:nvGraphicFramePr>
          <p:xfrm>
            <a:off x="2908" y="2150"/>
            <a:ext cx="280" cy="239"/>
          </p:xfrm>
          <a:graphic>
            <a:graphicData uri="http://schemas.openxmlformats.org/presentationml/2006/ole">
              <p:oleObj spid="_x0000_s25604" name="Clip" r:id="rId5" imgW="1305000" imgH="1085760" progId="">
                <p:embed/>
              </p:oleObj>
            </a:graphicData>
          </a:graphic>
        </p:graphicFrame>
        <p:graphicFrame>
          <p:nvGraphicFramePr>
            <p:cNvPr id="25605" name="Object 18"/>
            <p:cNvGraphicFramePr>
              <a:graphicFrameLocks noChangeAspect="1"/>
            </p:cNvGraphicFramePr>
            <p:nvPr/>
          </p:nvGraphicFramePr>
          <p:xfrm>
            <a:off x="4378" y="2436"/>
            <a:ext cx="280" cy="239"/>
          </p:xfrm>
          <a:graphic>
            <a:graphicData uri="http://schemas.openxmlformats.org/presentationml/2006/ole">
              <p:oleObj spid="_x0000_s25605" name="Clip" r:id="rId6" imgW="1305000" imgH="1085760" progId="">
                <p:embed/>
              </p:oleObj>
            </a:graphicData>
          </a:graphic>
        </p:graphicFrame>
        <p:graphicFrame>
          <p:nvGraphicFramePr>
            <p:cNvPr id="25606" name="Object 19"/>
            <p:cNvGraphicFramePr>
              <a:graphicFrameLocks noChangeAspect="1"/>
            </p:cNvGraphicFramePr>
            <p:nvPr/>
          </p:nvGraphicFramePr>
          <p:xfrm>
            <a:off x="4836" y="2745"/>
            <a:ext cx="280" cy="239"/>
          </p:xfrm>
          <a:graphic>
            <a:graphicData uri="http://schemas.openxmlformats.org/presentationml/2006/ole">
              <p:oleObj spid="_x0000_s25606" name="Clip" r:id="rId7" imgW="1305000" imgH="1085760" progId="">
                <p:embed/>
              </p:oleObj>
            </a:graphicData>
          </a:graphic>
        </p:graphicFrame>
        <p:graphicFrame>
          <p:nvGraphicFramePr>
            <p:cNvPr id="25607" name="Object 20"/>
            <p:cNvGraphicFramePr>
              <a:graphicFrameLocks noChangeAspect="1"/>
            </p:cNvGraphicFramePr>
            <p:nvPr/>
          </p:nvGraphicFramePr>
          <p:xfrm>
            <a:off x="5043" y="1516"/>
            <a:ext cx="280" cy="239"/>
          </p:xfrm>
          <a:graphic>
            <a:graphicData uri="http://schemas.openxmlformats.org/presentationml/2006/ole">
              <p:oleObj spid="_x0000_s25607" name="Clip" r:id="rId8" imgW="1305000" imgH="1085760" progId="">
                <p:embed/>
              </p:oleObj>
            </a:graphicData>
          </a:graphic>
        </p:graphicFrame>
        <p:graphicFrame>
          <p:nvGraphicFramePr>
            <p:cNvPr id="25608" name="Object 21"/>
            <p:cNvGraphicFramePr>
              <a:graphicFrameLocks noChangeAspect="1"/>
            </p:cNvGraphicFramePr>
            <p:nvPr/>
          </p:nvGraphicFramePr>
          <p:xfrm>
            <a:off x="3271" y="334"/>
            <a:ext cx="280" cy="239"/>
          </p:xfrm>
          <a:graphic>
            <a:graphicData uri="http://schemas.openxmlformats.org/presentationml/2006/ole">
              <p:oleObj spid="_x0000_s25608" name="Clip" r:id="rId9" imgW="1305000" imgH="1085760" progId="">
                <p:embed/>
              </p:oleObj>
            </a:graphicData>
          </a:graphic>
        </p:graphicFrame>
        <p:graphicFrame>
          <p:nvGraphicFramePr>
            <p:cNvPr id="25609" name="Object 22"/>
            <p:cNvGraphicFramePr>
              <a:graphicFrameLocks noChangeAspect="1"/>
            </p:cNvGraphicFramePr>
            <p:nvPr/>
          </p:nvGraphicFramePr>
          <p:xfrm>
            <a:off x="5055" y="786"/>
            <a:ext cx="280" cy="239"/>
          </p:xfrm>
          <a:graphic>
            <a:graphicData uri="http://schemas.openxmlformats.org/presentationml/2006/ole">
              <p:oleObj spid="_x0000_s25609" name="Clip" r:id="rId10" imgW="1305000" imgH="1085760" progId="">
                <p:embed/>
              </p:oleObj>
            </a:graphicData>
          </a:graphic>
        </p:graphicFrame>
        <p:graphicFrame>
          <p:nvGraphicFramePr>
            <p:cNvPr id="25610" name="Object 23"/>
            <p:cNvGraphicFramePr>
              <a:graphicFrameLocks noChangeAspect="1"/>
            </p:cNvGraphicFramePr>
            <p:nvPr/>
          </p:nvGraphicFramePr>
          <p:xfrm>
            <a:off x="4371" y="274"/>
            <a:ext cx="280" cy="239"/>
          </p:xfrm>
          <a:graphic>
            <a:graphicData uri="http://schemas.openxmlformats.org/presentationml/2006/ole">
              <p:oleObj spid="_x0000_s25610" name="Clip" r:id="rId11" imgW="1305000" imgH="1085760" progId="">
                <p:embed/>
              </p:oleObj>
            </a:graphicData>
          </a:graphic>
        </p:graphicFrame>
        <p:sp>
          <p:nvSpPr>
            <p:cNvPr id="25617" name="Line 24"/>
            <p:cNvSpPr>
              <a:spLocks noChangeShapeType="1"/>
            </p:cNvSpPr>
            <p:nvPr/>
          </p:nvSpPr>
          <p:spPr bwMode="auto">
            <a:xfrm>
              <a:off x="2623" y="775"/>
              <a:ext cx="0" cy="663"/>
            </a:xfrm>
            <a:prstGeom prst="line">
              <a:avLst/>
            </a:prstGeom>
            <a:noFill/>
            <a:ln w="9525">
              <a:solidFill>
                <a:srgbClr val="FF0000"/>
              </a:solidFill>
              <a:round/>
              <a:headEnd type="triangle" w="med" len="med"/>
              <a:tailEnd type="triangle" w="med" len="med"/>
            </a:ln>
          </p:spPr>
          <p:txBody>
            <a:bodyPr wrap="none" anchor="ctr"/>
            <a:lstStyle/>
            <a:p>
              <a:endParaRPr lang="en-US"/>
            </a:p>
          </p:txBody>
        </p:sp>
        <p:sp>
          <p:nvSpPr>
            <p:cNvPr id="25618" name="Line 25"/>
            <p:cNvSpPr>
              <a:spLocks noChangeShapeType="1"/>
            </p:cNvSpPr>
            <p:nvPr/>
          </p:nvSpPr>
          <p:spPr bwMode="auto">
            <a:xfrm flipV="1">
              <a:off x="2718" y="539"/>
              <a:ext cx="615" cy="946"/>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19" name="Line 26"/>
            <p:cNvSpPr>
              <a:spLocks noChangeShapeType="1"/>
            </p:cNvSpPr>
            <p:nvPr/>
          </p:nvSpPr>
          <p:spPr bwMode="auto">
            <a:xfrm flipV="1">
              <a:off x="2743" y="903"/>
              <a:ext cx="2360" cy="63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0" name="Line 27"/>
            <p:cNvSpPr>
              <a:spLocks noChangeShapeType="1"/>
            </p:cNvSpPr>
            <p:nvPr/>
          </p:nvSpPr>
          <p:spPr bwMode="auto">
            <a:xfrm>
              <a:off x="2717" y="1643"/>
              <a:ext cx="1736" cy="805"/>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1" name="Line 28"/>
            <p:cNvSpPr>
              <a:spLocks noChangeShapeType="1"/>
            </p:cNvSpPr>
            <p:nvPr/>
          </p:nvSpPr>
          <p:spPr bwMode="auto">
            <a:xfrm>
              <a:off x="3491" y="548"/>
              <a:ext cx="1594" cy="994"/>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2" name="Line 29"/>
            <p:cNvSpPr>
              <a:spLocks noChangeShapeType="1"/>
            </p:cNvSpPr>
            <p:nvPr/>
          </p:nvSpPr>
          <p:spPr bwMode="auto">
            <a:xfrm flipH="1">
              <a:off x="3089" y="554"/>
              <a:ext cx="323" cy="1586"/>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3" name="Line 30"/>
            <p:cNvSpPr>
              <a:spLocks noChangeShapeType="1"/>
            </p:cNvSpPr>
            <p:nvPr/>
          </p:nvSpPr>
          <p:spPr bwMode="auto">
            <a:xfrm flipH="1" flipV="1">
              <a:off x="4643" y="475"/>
              <a:ext cx="489" cy="30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4" name="Line 31"/>
            <p:cNvSpPr>
              <a:spLocks noChangeShapeType="1"/>
            </p:cNvSpPr>
            <p:nvPr/>
          </p:nvSpPr>
          <p:spPr bwMode="auto">
            <a:xfrm flipH="1">
              <a:off x="3862" y="1020"/>
              <a:ext cx="1278" cy="1594"/>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5" name="Line 32"/>
            <p:cNvSpPr>
              <a:spLocks noChangeShapeType="1"/>
            </p:cNvSpPr>
            <p:nvPr/>
          </p:nvSpPr>
          <p:spPr bwMode="auto">
            <a:xfrm flipH="1">
              <a:off x="3917" y="2598"/>
              <a:ext cx="466" cy="11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6" name="Line 33"/>
            <p:cNvSpPr>
              <a:spLocks noChangeShapeType="1"/>
            </p:cNvSpPr>
            <p:nvPr/>
          </p:nvSpPr>
          <p:spPr bwMode="auto">
            <a:xfrm flipH="1">
              <a:off x="3168" y="507"/>
              <a:ext cx="1294" cy="168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7" name="Line 34"/>
            <p:cNvSpPr>
              <a:spLocks noChangeShapeType="1"/>
            </p:cNvSpPr>
            <p:nvPr/>
          </p:nvSpPr>
          <p:spPr bwMode="auto">
            <a:xfrm flipV="1">
              <a:off x="3176" y="1675"/>
              <a:ext cx="1893" cy="592"/>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8" name="Line 35"/>
            <p:cNvSpPr>
              <a:spLocks noChangeShapeType="1"/>
            </p:cNvSpPr>
            <p:nvPr/>
          </p:nvSpPr>
          <p:spPr bwMode="auto">
            <a:xfrm>
              <a:off x="4588" y="491"/>
              <a:ext cx="607" cy="1018"/>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29" name="Line 36"/>
            <p:cNvSpPr>
              <a:spLocks noChangeShapeType="1"/>
            </p:cNvSpPr>
            <p:nvPr/>
          </p:nvSpPr>
          <p:spPr bwMode="auto">
            <a:xfrm>
              <a:off x="4627" y="2614"/>
              <a:ext cx="237" cy="157"/>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30" name="Line 37"/>
            <p:cNvSpPr>
              <a:spLocks noChangeShapeType="1"/>
            </p:cNvSpPr>
            <p:nvPr/>
          </p:nvSpPr>
          <p:spPr bwMode="auto">
            <a:xfrm>
              <a:off x="3925" y="2827"/>
              <a:ext cx="939"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5631" name="Line 39"/>
            <p:cNvSpPr>
              <a:spLocks noChangeShapeType="1"/>
            </p:cNvSpPr>
            <p:nvPr/>
          </p:nvSpPr>
          <p:spPr bwMode="auto">
            <a:xfrm flipH="1">
              <a:off x="4974" y="1754"/>
              <a:ext cx="214" cy="986"/>
            </a:xfrm>
            <a:prstGeom prst="line">
              <a:avLst/>
            </a:prstGeom>
            <a:noFill/>
            <a:ln w="9525">
              <a:solidFill>
                <a:schemeClr val="tx1"/>
              </a:solidFill>
              <a:round/>
              <a:headEnd type="triangle" w="med" len="med"/>
              <a:tailEnd type="triangle" w="med" len="med"/>
            </a:ln>
          </p:spPr>
          <p:txBody>
            <a:bodyPr wrap="none" anchor="ctr"/>
            <a:lstStyle/>
            <a:p>
              <a:endParaRPr lang="en-US"/>
            </a:p>
          </p:txBody>
        </p:sp>
        <p:pic>
          <p:nvPicPr>
            <p:cNvPr id="25632" name="Picture 40" descr="Alice"/>
            <p:cNvPicPr>
              <a:picLocks noChangeAspect="1" noChangeArrowheads="1"/>
            </p:cNvPicPr>
            <p:nvPr/>
          </p:nvPicPr>
          <p:blipFill>
            <a:blip r:embed="rId12" cstate="print"/>
            <a:srcRect/>
            <a:stretch>
              <a:fillRect/>
            </a:stretch>
          </p:blipFill>
          <p:spPr bwMode="auto">
            <a:xfrm>
              <a:off x="2195" y="1625"/>
              <a:ext cx="354" cy="43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92163" name="Slide Number Placeholder 6"/>
          <p:cNvSpPr>
            <a:spLocks noGrp="1"/>
          </p:cNvSpPr>
          <p:nvPr>
            <p:ph type="sldNum" sz="quarter" idx="12"/>
          </p:nvPr>
        </p:nvSpPr>
        <p:spPr>
          <a:noFill/>
        </p:spPr>
        <p:txBody>
          <a:bodyPr/>
          <a:lstStyle/>
          <a:p>
            <a:fld id="{6FDDAC3D-3272-4F7C-A687-193E6930566E}" type="slidenum">
              <a:rPr lang="en-US"/>
              <a:pPr/>
              <a:t>86</a:t>
            </a:fld>
            <a:endParaRPr lang="en-US"/>
          </a:p>
        </p:txBody>
      </p:sp>
      <p:sp>
        <p:nvSpPr>
          <p:cNvPr id="92164" name="Rectangle 2"/>
          <p:cNvSpPr>
            <a:spLocks noGrp="1" noChangeArrowheads="1"/>
          </p:cNvSpPr>
          <p:nvPr>
            <p:ph type="title"/>
          </p:nvPr>
        </p:nvSpPr>
        <p:spPr/>
        <p:txBody>
          <a:bodyPr/>
          <a:lstStyle/>
          <a:p>
            <a:r>
              <a:rPr lang="en-US" smtClean="0"/>
              <a:t>BitTorrent (2)</a:t>
            </a:r>
          </a:p>
        </p:txBody>
      </p:sp>
      <p:sp>
        <p:nvSpPr>
          <p:cNvPr id="92165" name="Rectangle 4"/>
          <p:cNvSpPr>
            <a:spLocks noGrp="1" noChangeArrowheads="1"/>
          </p:cNvSpPr>
          <p:nvPr>
            <p:ph type="body" sz="half" idx="2"/>
          </p:nvPr>
        </p:nvSpPr>
        <p:spPr>
          <a:xfrm>
            <a:off x="600075" y="1443038"/>
            <a:ext cx="3989388" cy="4965700"/>
          </a:xfrm>
        </p:spPr>
        <p:txBody>
          <a:bodyPr/>
          <a:lstStyle/>
          <a:p>
            <a:pPr>
              <a:buFont typeface="ZapfDingbats" pitchFamily="82" charset="2"/>
              <a:buNone/>
            </a:pPr>
            <a:r>
              <a:rPr lang="en-US" sz="2400" u="sng" smtClean="0">
                <a:solidFill>
                  <a:srgbClr val="FF0000"/>
                </a:solidFill>
              </a:rPr>
              <a:t>Pulling Chunks</a:t>
            </a:r>
          </a:p>
          <a:p>
            <a:r>
              <a:rPr lang="en-US" sz="2400" smtClean="0"/>
              <a:t>at any given time, different peers have different subsets of file chunks</a:t>
            </a:r>
          </a:p>
          <a:p>
            <a:r>
              <a:rPr lang="en-US" sz="2400" smtClean="0"/>
              <a:t>periodically, a peer (Alice) asks each neighbor for list of chunks that they have.</a:t>
            </a:r>
          </a:p>
          <a:p>
            <a:r>
              <a:rPr lang="en-US" sz="2400" smtClean="0"/>
              <a:t>Alice sends requests for her missing chunks</a:t>
            </a:r>
          </a:p>
          <a:p>
            <a:pPr lvl="1"/>
            <a:r>
              <a:rPr lang="en-US" smtClean="0"/>
              <a:t>rarest first</a:t>
            </a:r>
          </a:p>
        </p:txBody>
      </p:sp>
      <p:sp>
        <p:nvSpPr>
          <p:cNvPr id="92166" name="Rectangle 6"/>
          <p:cNvSpPr>
            <a:spLocks noChangeArrowheads="1"/>
          </p:cNvSpPr>
          <p:nvPr/>
        </p:nvSpPr>
        <p:spPr bwMode="auto">
          <a:xfrm>
            <a:off x="4564063" y="860425"/>
            <a:ext cx="4337050" cy="4965700"/>
          </a:xfrm>
          <a:prstGeom prst="rect">
            <a:avLst/>
          </a:prstGeom>
          <a:noFill/>
          <a:ln w="9525">
            <a:noFill/>
            <a:miter lim="800000"/>
            <a:headEnd/>
            <a:tailEnd/>
          </a:ln>
        </p:spPr>
        <p:txBody>
          <a:bodyPr/>
          <a:lstStyle/>
          <a:p>
            <a:pPr marL="342900" indent="-342900"/>
            <a:r>
              <a:rPr lang="en-US" u="sng">
                <a:solidFill>
                  <a:srgbClr val="FF0000"/>
                </a:solidFill>
              </a:rPr>
              <a:t>Sending Chunks: tit-for-tat</a:t>
            </a:r>
          </a:p>
          <a:p>
            <a:pPr marL="342900" indent="-342900">
              <a:buFont typeface="ZapfDingbats" pitchFamily="82" charset="2"/>
              <a:buChar char="r"/>
            </a:pPr>
            <a:r>
              <a:rPr lang="en-US"/>
              <a:t>Alice sends chunks to four neighbors currently sending her chunks </a:t>
            </a:r>
            <a:r>
              <a:rPr lang="en-US" i="1"/>
              <a:t>at the highest rate</a:t>
            </a:r>
            <a:r>
              <a:rPr lang="en-US"/>
              <a:t> </a:t>
            </a:r>
          </a:p>
          <a:p>
            <a:pPr marL="742950" lvl="1" indent="-285750">
              <a:buSzPct val="75000"/>
              <a:buFont typeface="Wingdings" pitchFamily="2" charset="2"/>
              <a:buChar char="v"/>
            </a:pPr>
            <a:r>
              <a:rPr lang="en-US"/>
              <a:t>re-evaluate top 4 every 10 secs</a:t>
            </a:r>
          </a:p>
          <a:p>
            <a:pPr marL="342900" indent="-342900">
              <a:buFont typeface="ZapfDingbats" pitchFamily="82" charset="2"/>
              <a:buChar char="r"/>
            </a:pPr>
            <a:r>
              <a:rPr lang="en-US"/>
              <a:t>every 30 secs: randomly select another peer, starts sending chunks</a:t>
            </a:r>
          </a:p>
          <a:p>
            <a:pPr marL="742950" lvl="1" indent="-285750">
              <a:buSzPct val="75000"/>
              <a:buFont typeface="Wingdings" pitchFamily="2" charset="2"/>
              <a:buChar char="v"/>
            </a:pPr>
            <a:r>
              <a:rPr lang="en-US"/>
              <a:t>newly chosen peer may join top 4</a:t>
            </a:r>
          </a:p>
          <a:p>
            <a:pPr marL="742950" lvl="1" indent="-285750">
              <a:buSzPct val="75000"/>
              <a:buFont typeface="Wingdings" pitchFamily="2" charset="2"/>
              <a:buChar char="v"/>
            </a:pPr>
            <a:r>
              <a:rPr lang="en-US"/>
              <a:t>“optimistically unchoke”</a:t>
            </a:r>
          </a:p>
          <a:p>
            <a:pPr marL="342900" indent="-342900">
              <a:buFont typeface="ZapfDingbats" pitchFamily="82" charset="2"/>
              <a:buChar char="r"/>
            </a:pP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Footer Placeholder 3"/>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6637" name="Slide Number Placeholder 4"/>
          <p:cNvSpPr>
            <a:spLocks noGrp="1"/>
          </p:cNvSpPr>
          <p:nvPr>
            <p:ph type="sldNum" sz="quarter" idx="12"/>
          </p:nvPr>
        </p:nvSpPr>
        <p:spPr>
          <a:noFill/>
        </p:spPr>
        <p:txBody>
          <a:bodyPr/>
          <a:lstStyle/>
          <a:p>
            <a:fld id="{1BEB03A4-1145-47F0-ADCF-E826C852846B}" type="slidenum">
              <a:rPr lang="en-US"/>
              <a:pPr/>
              <a:t>87</a:t>
            </a:fld>
            <a:endParaRPr lang="en-US"/>
          </a:p>
        </p:txBody>
      </p:sp>
      <p:sp>
        <p:nvSpPr>
          <p:cNvPr id="26638" name="Rectangle 2"/>
          <p:cNvSpPr>
            <a:spLocks noGrp="1" noChangeArrowheads="1"/>
          </p:cNvSpPr>
          <p:nvPr>
            <p:ph type="title"/>
          </p:nvPr>
        </p:nvSpPr>
        <p:spPr>
          <a:xfrm>
            <a:off x="482600" y="254000"/>
            <a:ext cx="7772400" cy="1143000"/>
          </a:xfrm>
        </p:spPr>
        <p:txBody>
          <a:bodyPr/>
          <a:lstStyle/>
          <a:p>
            <a:r>
              <a:rPr lang="en-US" smtClean="0"/>
              <a:t>BitTorrent:  Tit-for-tat</a:t>
            </a:r>
          </a:p>
        </p:txBody>
      </p:sp>
      <p:graphicFrame>
        <p:nvGraphicFramePr>
          <p:cNvPr id="26626" name="Object 3"/>
          <p:cNvGraphicFramePr>
            <a:graphicFrameLocks noChangeAspect="1"/>
          </p:cNvGraphicFramePr>
          <p:nvPr/>
        </p:nvGraphicFramePr>
        <p:xfrm>
          <a:off x="2909888" y="4518025"/>
          <a:ext cx="617537" cy="473075"/>
        </p:xfrm>
        <a:graphic>
          <a:graphicData uri="http://schemas.openxmlformats.org/presentationml/2006/ole">
            <p:oleObj spid="_x0000_s26626" name="Clip" r:id="rId3" imgW="1305000" imgH="1085760" progId="">
              <p:embed/>
            </p:oleObj>
          </a:graphicData>
        </a:graphic>
      </p:graphicFrame>
      <p:graphicFrame>
        <p:nvGraphicFramePr>
          <p:cNvPr id="26627" name="Object 4"/>
          <p:cNvGraphicFramePr>
            <a:graphicFrameLocks noChangeAspect="1"/>
          </p:cNvGraphicFramePr>
          <p:nvPr/>
        </p:nvGraphicFramePr>
        <p:xfrm>
          <a:off x="827088" y="3641725"/>
          <a:ext cx="617537" cy="473075"/>
        </p:xfrm>
        <a:graphic>
          <a:graphicData uri="http://schemas.openxmlformats.org/presentationml/2006/ole">
            <p:oleObj spid="_x0000_s26627" name="Clip" r:id="rId4" imgW="1305000" imgH="1085760" progId="">
              <p:embed/>
            </p:oleObj>
          </a:graphicData>
        </a:graphic>
      </p:graphicFrame>
      <p:graphicFrame>
        <p:nvGraphicFramePr>
          <p:cNvPr id="266245" name="Object 5"/>
          <p:cNvGraphicFramePr>
            <a:graphicFrameLocks noChangeAspect="1"/>
          </p:cNvGraphicFramePr>
          <p:nvPr/>
        </p:nvGraphicFramePr>
        <p:xfrm>
          <a:off x="2160588" y="3438525"/>
          <a:ext cx="617537" cy="473075"/>
        </p:xfrm>
        <a:graphic>
          <a:graphicData uri="http://schemas.openxmlformats.org/presentationml/2006/ole">
            <p:oleObj spid="_x0000_s26628" name="Clip" r:id="rId5" imgW="1305000" imgH="1085760" progId="">
              <p:embed/>
            </p:oleObj>
          </a:graphicData>
        </a:graphic>
      </p:graphicFrame>
      <p:graphicFrame>
        <p:nvGraphicFramePr>
          <p:cNvPr id="26629" name="Object 6"/>
          <p:cNvGraphicFramePr>
            <a:graphicFrameLocks noChangeAspect="1"/>
          </p:cNvGraphicFramePr>
          <p:nvPr/>
        </p:nvGraphicFramePr>
        <p:xfrm>
          <a:off x="1538288" y="5241925"/>
          <a:ext cx="617537" cy="473075"/>
        </p:xfrm>
        <a:graphic>
          <a:graphicData uri="http://schemas.openxmlformats.org/presentationml/2006/ole">
            <p:oleObj spid="_x0000_s26629" name="Clip" r:id="rId6" imgW="1305000" imgH="1085760" progId="">
              <p:embed/>
            </p:oleObj>
          </a:graphicData>
        </a:graphic>
      </p:graphicFrame>
      <p:graphicFrame>
        <p:nvGraphicFramePr>
          <p:cNvPr id="26630" name="Object 7"/>
          <p:cNvGraphicFramePr>
            <a:graphicFrameLocks noChangeAspect="1"/>
          </p:cNvGraphicFramePr>
          <p:nvPr/>
        </p:nvGraphicFramePr>
        <p:xfrm>
          <a:off x="2262188" y="6118225"/>
          <a:ext cx="617537" cy="473075"/>
        </p:xfrm>
        <a:graphic>
          <a:graphicData uri="http://schemas.openxmlformats.org/presentationml/2006/ole">
            <p:oleObj spid="_x0000_s26630" name="Clip" r:id="rId7" imgW="1305000" imgH="1085760" progId="">
              <p:embed/>
            </p:oleObj>
          </a:graphicData>
        </a:graphic>
      </p:graphicFrame>
      <p:graphicFrame>
        <p:nvGraphicFramePr>
          <p:cNvPr id="26631" name="Object 8"/>
          <p:cNvGraphicFramePr>
            <a:graphicFrameLocks noChangeAspect="1"/>
          </p:cNvGraphicFramePr>
          <p:nvPr/>
        </p:nvGraphicFramePr>
        <p:xfrm>
          <a:off x="4967288" y="3895725"/>
          <a:ext cx="617537" cy="473075"/>
        </p:xfrm>
        <a:graphic>
          <a:graphicData uri="http://schemas.openxmlformats.org/presentationml/2006/ole">
            <p:oleObj spid="_x0000_s26631" name="Clip" r:id="rId8" imgW="1305000" imgH="1085760" progId="">
              <p:embed/>
            </p:oleObj>
          </a:graphicData>
        </a:graphic>
      </p:graphicFrame>
      <p:graphicFrame>
        <p:nvGraphicFramePr>
          <p:cNvPr id="266249" name="Object 9"/>
          <p:cNvGraphicFramePr>
            <a:graphicFrameLocks noChangeAspect="1"/>
          </p:cNvGraphicFramePr>
          <p:nvPr/>
        </p:nvGraphicFramePr>
        <p:xfrm>
          <a:off x="4662488" y="3057525"/>
          <a:ext cx="617537" cy="473075"/>
        </p:xfrm>
        <a:graphic>
          <a:graphicData uri="http://schemas.openxmlformats.org/presentationml/2006/ole">
            <p:oleObj spid="_x0000_s26632" name="Clip" r:id="rId9" imgW="1305000" imgH="1085760" progId="">
              <p:embed/>
            </p:oleObj>
          </a:graphicData>
        </a:graphic>
      </p:graphicFrame>
      <p:graphicFrame>
        <p:nvGraphicFramePr>
          <p:cNvPr id="26633" name="Object 10"/>
          <p:cNvGraphicFramePr>
            <a:graphicFrameLocks noChangeAspect="1"/>
          </p:cNvGraphicFramePr>
          <p:nvPr/>
        </p:nvGraphicFramePr>
        <p:xfrm>
          <a:off x="5729288" y="2714625"/>
          <a:ext cx="617537" cy="473075"/>
        </p:xfrm>
        <a:graphic>
          <a:graphicData uri="http://schemas.openxmlformats.org/presentationml/2006/ole">
            <p:oleObj spid="_x0000_s26633" name="Clip" r:id="rId10" imgW="1305000" imgH="1085760" progId="">
              <p:embed/>
            </p:oleObj>
          </a:graphicData>
        </a:graphic>
      </p:graphicFrame>
      <p:graphicFrame>
        <p:nvGraphicFramePr>
          <p:cNvPr id="26634" name="Object 11"/>
          <p:cNvGraphicFramePr>
            <a:graphicFrameLocks noChangeAspect="1"/>
          </p:cNvGraphicFramePr>
          <p:nvPr/>
        </p:nvGraphicFramePr>
        <p:xfrm>
          <a:off x="6351588" y="3565525"/>
          <a:ext cx="617537" cy="473075"/>
        </p:xfrm>
        <a:graphic>
          <a:graphicData uri="http://schemas.openxmlformats.org/presentationml/2006/ole">
            <p:oleObj spid="_x0000_s26634" name="Clip" r:id="rId11" imgW="1305000" imgH="1085760" progId="">
              <p:embed/>
            </p:oleObj>
          </a:graphicData>
        </a:graphic>
      </p:graphicFrame>
      <p:graphicFrame>
        <p:nvGraphicFramePr>
          <p:cNvPr id="26635" name="Object 12"/>
          <p:cNvGraphicFramePr>
            <a:graphicFrameLocks noChangeAspect="1"/>
          </p:cNvGraphicFramePr>
          <p:nvPr/>
        </p:nvGraphicFramePr>
        <p:xfrm>
          <a:off x="6173788" y="4454525"/>
          <a:ext cx="617537" cy="473075"/>
        </p:xfrm>
        <a:graphic>
          <a:graphicData uri="http://schemas.openxmlformats.org/presentationml/2006/ole">
            <p:oleObj spid="_x0000_s26635" name="Clip" r:id="rId12" imgW="1305000" imgH="1085760" progId="">
              <p:embed/>
            </p:oleObj>
          </a:graphicData>
        </a:graphic>
      </p:graphicFrame>
      <p:pic>
        <p:nvPicPr>
          <p:cNvPr id="26639" name="Picture 13" descr="Alice"/>
          <p:cNvPicPr>
            <a:picLocks noChangeAspect="1" noChangeArrowheads="1"/>
          </p:cNvPicPr>
          <p:nvPr/>
        </p:nvPicPr>
        <p:blipFill>
          <a:blip r:embed="rId13" cstate="print"/>
          <a:srcRect/>
          <a:stretch>
            <a:fillRect/>
          </a:stretch>
        </p:blipFill>
        <p:spPr bwMode="auto">
          <a:xfrm>
            <a:off x="3389313" y="5095875"/>
            <a:ext cx="561975" cy="693738"/>
          </a:xfrm>
          <a:prstGeom prst="rect">
            <a:avLst/>
          </a:prstGeom>
          <a:noFill/>
          <a:ln w="9525">
            <a:noFill/>
            <a:miter lim="800000"/>
            <a:headEnd/>
            <a:tailEnd/>
          </a:ln>
        </p:spPr>
      </p:pic>
      <p:sp>
        <p:nvSpPr>
          <p:cNvPr id="266254" name="Line 14"/>
          <p:cNvSpPr>
            <a:spLocks noChangeShapeType="1"/>
          </p:cNvSpPr>
          <p:nvPr/>
        </p:nvSpPr>
        <p:spPr bwMode="auto">
          <a:xfrm flipH="1" flipV="1">
            <a:off x="2654300" y="3937000"/>
            <a:ext cx="457200" cy="546100"/>
          </a:xfrm>
          <a:prstGeom prst="line">
            <a:avLst/>
          </a:prstGeom>
          <a:noFill/>
          <a:ln w="25400">
            <a:solidFill>
              <a:schemeClr val="tx1"/>
            </a:solidFill>
            <a:round/>
            <a:headEnd type="triangle" w="med" len="med"/>
            <a:tailEnd type="triangle" w="med" len="med"/>
          </a:ln>
        </p:spPr>
        <p:txBody>
          <a:bodyPr wrap="none" lIns="0" tIns="0" rIns="0" bIns="0">
            <a:spAutoFit/>
          </a:bodyPr>
          <a:lstStyle/>
          <a:p>
            <a:endParaRPr lang="en-US"/>
          </a:p>
        </p:txBody>
      </p:sp>
      <p:sp>
        <p:nvSpPr>
          <p:cNvPr id="26641" name="Line 15"/>
          <p:cNvSpPr>
            <a:spLocks noChangeShapeType="1"/>
          </p:cNvSpPr>
          <p:nvPr/>
        </p:nvSpPr>
        <p:spPr bwMode="auto">
          <a:xfrm flipH="1" flipV="1">
            <a:off x="1473200" y="4102100"/>
            <a:ext cx="1473200" cy="59690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26642" name="Line 16"/>
          <p:cNvSpPr>
            <a:spLocks noChangeShapeType="1"/>
          </p:cNvSpPr>
          <p:nvPr/>
        </p:nvSpPr>
        <p:spPr bwMode="auto">
          <a:xfrm flipH="1">
            <a:off x="2159000" y="4991100"/>
            <a:ext cx="965200" cy="38100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26643" name="Line 17"/>
          <p:cNvSpPr>
            <a:spLocks noChangeShapeType="1"/>
          </p:cNvSpPr>
          <p:nvPr/>
        </p:nvSpPr>
        <p:spPr bwMode="auto">
          <a:xfrm flipH="1">
            <a:off x="2628900" y="5041900"/>
            <a:ext cx="596900" cy="104140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26644" name="Line 18"/>
          <p:cNvSpPr>
            <a:spLocks noChangeShapeType="1"/>
          </p:cNvSpPr>
          <p:nvPr/>
        </p:nvSpPr>
        <p:spPr bwMode="auto">
          <a:xfrm flipV="1">
            <a:off x="5511800" y="3225800"/>
            <a:ext cx="419100" cy="64770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266259" name="Line 19"/>
          <p:cNvSpPr>
            <a:spLocks noChangeShapeType="1"/>
          </p:cNvSpPr>
          <p:nvPr/>
        </p:nvSpPr>
        <p:spPr bwMode="auto">
          <a:xfrm flipH="1" flipV="1">
            <a:off x="5168900" y="3492500"/>
            <a:ext cx="76200" cy="35560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26646" name="Line 20"/>
          <p:cNvSpPr>
            <a:spLocks noChangeShapeType="1"/>
          </p:cNvSpPr>
          <p:nvPr/>
        </p:nvSpPr>
        <p:spPr bwMode="auto">
          <a:xfrm flipV="1">
            <a:off x="5613400" y="3810000"/>
            <a:ext cx="787400" cy="30480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sp>
        <p:nvSpPr>
          <p:cNvPr id="26647" name="Line 21"/>
          <p:cNvSpPr>
            <a:spLocks noChangeShapeType="1"/>
          </p:cNvSpPr>
          <p:nvPr/>
        </p:nvSpPr>
        <p:spPr bwMode="auto">
          <a:xfrm>
            <a:off x="5613400" y="4279900"/>
            <a:ext cx="596900" cy="317500"/>
          </a:xfrm>
          <a:prstGeom prst="line">
            <a:avLst/>
          </a:prstGeom>
          <a:noFill/>
          <a:ln w="25400">
            <a:solidFill>
              <a:schemeClr val="tx1"/>
            </a:solidFill>
            <a:round/>
            <a:headEnd type="triangle" w="med" len="med"/>
            <a:tailEnd type="triangle" w="med" len="med"/>
          </a:ln>
        </p:spPr>
        <p:txBody>
          <a:bodyPr lIns="0" tIns="0" rIns="0" bIns="0">
            <a:spAutoFit/>
          </a:bodyPr>
          <a:lstStyle/>
          <a:p>
            <a:endParaRPr lang="en-US"/>
          </a:p>
        </p:txBody>
      </p:sp>
      <p:pic>
        <p:nvPicPr>
          <p:cNvPr id="26648" name="Picture 22" descr="Bob"/>
          <p:cNvPicPr>
            <a:picLocks noChangeAspect="1" noChangeArrowheads="1"/>
          </p:cNvPicPr>
          <p:nvPr/>
        </p:nvPicPr>
        <p:blipFill>
          <a:blip r:embed="rId14" cstate="print"/>
          <a:srcRect/>
          <a:stretch>
            <a:fillRect/>
          </a:stretch>
        </p:blipFill>
        <p:spPr bwMode="auto">
          <a:xfrm>
            <a:off x="4979988" y="4524375"/>
            <a:ext cx="676275" cy="690563"/>
          </a:xfrm>
          <a:prstGeom prst="rect">
            <a:avLst/>
          </a:prstGeom>
          <a:noFill/>
          <a:ln w="9525">
            <a:noFill/>
            <a:miter lim="800000"/>
            <a:headEnd/>
            <a:tailEnd/>
          </a:ln>
        </p:spPr>
      </p:pic>
      <p:sp>
        <p:nvSpPr>
          <p:cNvPr id="266263" name="Line 23"/>
          <p:cNvSpPr>
            <a:spLocks noChangeShapeType="1"/>
          </p:cNvSpPr>
          <p:nvPr/>
        </p:nvSpPr>
        <p:spPr bwMode="auto">
          <a:xfrm flipV="1">
            <a:off x="3530600" y="4076700"/>
            <a:ext cx="1435100" cy="482600"/>
          </a:xfrm>
          <a:prstGeom prst="line">
            <a:avLst/>
          </a:prstGeom>
          <a:noFill/>
          <a:ln w="25400">
            <a:solidFill>
              <a:srgbClr val="FF0000"/>
            </a:solidFill>
            <a:prstDash val="sysDot"/>
            <a:round/>
            <a:headEnd/>
            <a:tailEnd type="triangle" w="med" len="med"/>
          </a:ln>
        </p:spPr>
        <p:txBody>
          <a:bodyPr lIns="0" tIns="0" rIns="0" bIns="0">
            <a:spAutoFit/>
          </a:bodyPr>
          <a:lstStyle/>
          <a:p>
            <a:endParaRPr lang="en-US"/>
          </a:p>
        </p:txBody>
      </p:sp>
      <p:sp>
        <p:nvSpPr>
          <p:cNvPr id="266264" name="Line 24"/>
          <p:cNvSpPr>
            <a:spLocks noChangeShapeType="1"/>
          </p:cNvSpPr>
          <p:nvPr/>
        </p:nvSpPr>
        <p:spPr bwMode="auto">
          <a:xfrm flipH="1">
            <a:off x="3543300" y="4165600"/>
            <a:ext cx="1397000" cy="469900"/>
          </a:xfrm>
          <a:prstGeom prst="line">
            <a:avLst/>
          </a:prstGeom>
          <a:noFill/>
          <a:ln w="25400">
            <a:solidFill>
              <a:srgbClr val="FF0000"/>
            </a:solidFill>
            <a:round/>
            <a:headEnd/>
            <a:tailEnd type="triangle" w="med" len="med"/>
          </a:ln>
        </p:spPr>
        <p:txBody>
          <a:bodyPr wrap="none" lIns="0" tIns="0" rIns="0" bIns="0">
            <a:spAutoFit/>
          </a:bodyPr>
          <a:lstStyle/>
          <a:p>
            <a:endParaRPr lang="en-US"/>
          </a:p>
        </p:txBody>
      </p:sp>
      <p:sp>
        <p:nvSpPr>
          <p:cNvPr id="266265" name="Line 25"/>
          <p:cNvSpPr>
            <a:spLocks noChangeShapeType="1"/>
          </p:cNvSpPr>
          <p:nvPr/>
        </p:nvSpPr>
        <p:spPr bwMode="auto">
          <a:xfrm flipV="1">
            <a:off x="3581400" y="4267200"/>
            <a:ext cx="1371600" cy="482600"/>
          </a:xfrm>
          <a:prstGeom prst="line">
            <a:avLst/>
          </a:prstGeom>
          <a:noFill/>
          <a:ln w="25400">
            <a:solidFill>
              <a:srgbClr val="FF0000"/>
            </a:solidFill>
            <a:round/>
            <a:headEnd/>
            <a:tailEnd type="triangle" w="med" len="med"/>
          </a:ln>
        </p:spPr>
        <p:txBody>
          <a:bodyPr wrap="none" lIns="0" tIns="0" rIns="0" bIns="0">
            <a:spAutoFit/>
          </a:bodyPr>
          <a:lstStyle/>
          <a:p>
            <a:endParaRPr lang="en-US"/>
          </a:p>
        </p:txBody>
      </p:sp>
      <p:sp>
        <p:nvSpPr>
          <p:cNvPr id="266266" name="Text Box 26"/>
          <p:cNvSpPr txBox="1">
            <a:spLocks noChangeArrowheads="1"/>
          </p:cNvSpPr>
          <p:nvPr/>
        </p:nvSpPr>
        <p:spPr bwMode="auto">
          <a:xfrm>
            <a:off x="841375" y="1320800"/>
            <a:ext cx="4497388" cy="304800"/>
          </a:xfrm>
          <a:prstGeom prst="rect">
            <a:avLst/>
          </a:prstGeom>
          <a:noFill/>
          <a:ln w="25400" algn="ctr">
            <a:noFill/>
            <a:miter lim="800000"/>
            <a:headEnd/>
            <a:tailEnd/>
          </a:ln>
        </p:spPr>
        <p:txBody>
          <a:bodyPr wrap="none" lIns="0" tIns="0" rIns="0" bIns="0">
            <a:spAutoFit/>
          </a:bodyPr>
          <a:lstStyle/>
          <a:p>
            <a:pPr eaLnBrk="1" hangingPunct="1">
              <a:spcBef>
                <a:spcPct val="0"/>
              </a:spcBef>
              <a:buClrTx/>
              <a:buSzTx/>
              <a:buFontTx/>
              <a:buNone/>
            </a:pPr>
            <a:r>
              <a:rPr lang="en-US" sz="2000">
                <a:solidFill>
                  <a:schemeClr val="accent2"/>
                </a:solidFill>
              </a:rPr>
              <a:t>(1) Alice “optimistically unchokes” Bob</a:t>
            </a:r>
          </a:p>
        </p:txBody>
      </p:sp>
      <p:sp>
        <p:nvSpPr>
          <p:cNvPr id="266267" name="Text Box 27"/>
          <p:cNvSpPr txBox="1">
            <a:spLocks noChangeArrowheads="1"/>
          </p:cNvSpPr>
          <p:nvPr/>
        </p:nvSpPr>
        <p:spPr bwMode="auto">
          <a:xfrm>
            <a:off x="808038" y="1663700"/>
            <a:ext cx="8075612" cy="304800"/>
          </a:xfrm>
          <a:prstGeom prst="rect">
            <a:avLst/>
          </a:prstGeom>
          <a:noFill/>
          <a:ln w="25400" algn="ctr">
            <a:noFill/>
            <a:miter lim="800000"/>
            <a:headEnd/>
            <a:tailEnd/>
          </a:ln>
        </p:spPr>
        <p:txBody>
          <a:bodyPr wrap="none" lIns="0" tIns="0" rIns="0" bIns="0">
            <a:spAutoFit/>
          </a:bodyPr>
          <a:lstStyle/>
          <a:p>
            <a:pPr eaLnBrk="1" hangingPunct="1">
              <a:spcBef>
                <a:spcPct val="0"/>
              </a:spcBef>
              <a:buClrTx/>
              <a:buSzTx/>
              <a:buFontTx/>
              <a:buNone/>
            </a:pPr>
            <a:r>
              <a:rPr lang="en-US" sz="2000">
                <a:solidFill>
                  <a:schemeClr val="accent2"/>
                </a:solidFill>
              </a:rPr>
              <a:t>(2) Alice becomes one of Bob’s top-four providers; Bob reciprocates</a:t>
            </a:r>
          </a:p>
        </p:txBody>
      </p:sp>
      <p:sp>
        <p:nvSpPr>
          <p:cNvPr id="266268" name="Text Box 28"/>
          <p:cNvSpPr txBox="1">
            <a:spLocks noChangeArrowheads="1"/>
          </p:cNvSpPr>
          <p:nvPr/>
        </p:nvSpPr>
        <p:spPr bwMode="auto">
          <a:xfrm>
            <a:off x="800100" y="2019300"/>
            <a:ext cx="5903913" cy="304800"/>
          </a:xfrm>
          <a:prstGeom prst="rect">
            <a:avLst/>
          </a:prstGeom>
          <a:noFill/>
          <a:ln w="25400" algn="ctr">
            <a:noFill/>
            <a:miter lim="800000"/>
            <a:headEnd/>
            <a:tailEnd/>
          </a:ln>
        </p:spPr>
        <p:txBody>
          <a:bodyPr wrap="none" lIns="0" tIns="0" rIns="0" bIns="0">
            <a:spAutoFit/>
          </a:bodyPr>
          <a:lstStyle/>
          <a:p>
            <a:pPr eaLnBrk="1" hangingPunct="1">
              <a:spcBef>
                <a:spcPct val="0"/>
              </a:spcBef>
              <a:buClrTx/>
              <a:buSzTx/>
              <a:buFontTx/>
              <a:buNone/>
            </a:pPr>
            <a:r>
              <a:rPr lang="en-US" sz="2000">
                <a:solidFill>
                  <a:schemeClr val="accent2"/>
                </a:solidFill>
              </a:rPr>
              <a:t>(3) Bob becomes one of Alice’s top-four providers</a:t>
            </a:r>
          </a:p>
        </p:txBody>
      </p:sp>
      <p:sp>
        <p:nvSpPr>
          <p:cNvPr id="266269" name="Text Box 29"/>
          <p:cNvSpPr txBox="1">
            <a:spLocks noChangeArrowheads="1"/>
          </p:cNvSpPr>
          <p:nvPr/>
        </p:nvSpPr>
        <p:spPr bwMode="auto">
          <a:xfrm>
            <a:off x="4724400" y="5457825"/>
            <a:ext cx="3657600" cy="1016000"/>
          </a:xfrm>
          <a:prstGeom prst="rect">
            <a:avLst/>
          </a:prstGeom>
          <a:noFill/>
          <a:ln w="9525">
            <a:solidFill>
              <a:srgbClr val="FF0000"/>
            </a:solidFill>
            <a:miter lim="800000"/>
            <a:headEnd/>
            <a:tailEnd/>
          </a:ln>
        </p:spPr>
        <p:txBody>
          <a:bodyPr>
            <a:spAutoFit/>
          </a:bodyPr>
          <a:lstStyle/>
          <a:p>
            <a:pPr eaLnBrk="1" hangingPunct="1">
              <a:spcBef>
                <a:spcPct val="0"/>
              </a:spcBef>
              <a:buClrTx/>
              <a:buSzTx/>
              <a:buFontTx/>
              <a:buNone/>
            </a:pPr>
            <a:r>
              <a:rPr lang="en-US" sz="2000">
                <a:solidFill>
                  <a:srgbClr val="FF0000"/>
                </a:solidFill>
              </a:rPr>
              <a:t>With higher upload rate, </a:t>
            </a:r>
            <a:br>
              <a:rPr lang="en-US" sz="2000">
                <a:solidFill>
                  <a:srgbClr val="FF0000"/>
                </a:solidFill>
              </a:rPr>
            </a:br>
            <a:r>
              <a:rPr lang="en-US" sz="2000">
                <a:solidFill>
                  <a:srgbClr val="FF0000"/>
                </a:solidFill>
              </a:rPr>
              <a:t>can find better trading </a:t>
            </a:r>
          </a:p>
          <a:p>
            <a:pPr eaLnBrk="1" hangingPunct="1">
              <a:spcBef>
                <a:spcPct val="0"/>
              </a:spcBef>
              <a:buClrTx/>
              <a:buSzTx/>
              <a:buFontTx/>
              <a:buNone/>
            </a:pPr>
            <a:r>
              <a:rPr lang="en-US" sz="2000">
                <a:solidFill>
                  <a:srgbClr val="FF0000"/>
                </a:solidFill>
              </a:rPr>
              <a:t>partners &amp; get file faster!</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6"/>
                                        </p:tgtEl>
                                        <p:attrNameLst>
                                          <p:attrName>style.visibility</p:attrName>
                                        </p:attrNameLst>
                                      </p:cBhvr>
                                      <p:to>
                                        <p:strVal val="visible"/>
                                      </p:to>
                                    </p:set>
                                    <p:animEffect transition="in" filter="blinds(horizontal)">
                                      <p:cBhvr>
                                        <p:cTn id="7" dur="500"/>
                                        <p:tgtEl>
                                          <p:spTgt spid="2662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63"/>
                                        </p:tgtEl>
                                        <p:attrNameLst>
                                          <p:attrName>style.visibility</p:attrName>
                                        </p:attrNameLst>
                                      </p:cBhvr>
                                      <p:to>
                                        <p:strVal val="visible"/>
                                      </p:to>
                                    </p:set>
                                    <p:animEffect transition="in" filter="blinds(horizontal)">
                                      <p:cBhvr>
                                        <p:cTn id="10" dur="500"/>
                                        <p:tgtEl>
                                          <p:spTgt spid="26626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267"/>
                                        </p:tgtEl>
                                        <p:attrNameLst>
                                          <p:attrName>style.visibility</p:attrName>
                                        </p:attrNameLst>
                                      </p:cBhvr>
                                      <p:to>
                                        <p:strVal val="visible"/>
                                      </p:to>
                                    </p:set>
                                    <p:animEffect transition="in" filter="blinds(horizontal)">
                                      <p:cBhvr>
                                        <p:cTn id="15" dur="500"/>
                                        <p:tgtEl>
                                          <p:spTgt spid="26626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264"/>
                                        </p:tgtEl>
                                        <p:attrNameLst>
                                          <p:attrName>style.visibility</p:attrName>
                                        </p:attrNameLst>
                                      </p:cBhvr>
                                      <p:to>
                                        <p:strVal val="visible"/>
                                      </p:to>
                                    </p:set>
                                    <p:animEffect transition="in" filter="blinds(horizontal)">
                                      <p:cBhvr>
                                        <p:cTn id="18" dur="500"/>
                                        <p:tgtEl>
                                          <p:spTgt spid="266264"/>
                                        </p:tgtEl>
                                      </p:cBhvr>
                                    </p:animEffect>
                                  </p:childTnLst>
                                </p:cTn>
                              </p:par>
                              <p:par>
                                <p:cTn id="19" presetID="3" presetClass="exit" presetSubtype="10" fill="hold" nodeType="withEffect">
                                  <p:stCondLst>
                                    <p:cond delay="0"/>
                                  </p:stCondLst>
                                  <p:childTnLst>
                                    <p:animEffect transition="out" filter="blinds(horizontal)">
                                      <p:cBhvr>
                                        <p:cTn id="20" dur="500"/>
                                        <p:tgtEl>
                                          <p:spTgt spid="266249"/>
                                        </p:tgtEl>
                                      </p:cBhvr>
                                    </p:animEffect>
                                    <p:set>
                                      <p:cBhvr>
                                        <p:cTn id="21" dur="1" fill="hold">
                                          <p:stCondLst>
                                            <p:cond delay="499"/>
                                          </p:stCondLst>
                                        </p:cTn>
                                        <p:tgtEl>
                                          <p:spTgt spid="266249"/>
                                        </p:tgtEl>
                                        <p:attrNameLst>
                                          <p:attrName>style.visibility</p:attrName>
                                        </p:attrNameLst>
                                      </p:cBhvr>
                                      <p:to>
                                        <p:strVal val="hidden"/>
                                      </p:to>
                                    </p:set>
                                  </p:childTnLst>
                                </p:cTn>
                              </p:par>
                              <p:par>
                                <p:cTn id="22" presetID="3" presetClass="exit" presetSubtype="10" fill="hold" grpId="0" nodeType="withEffect">
                                  <p:stCondLst>
                                    <p:cond delay="0"/>
                                  </p:stCondLst>
                                  <p:childTnLst>
                                    <p:animEffect transition="out" filter="blinds(horizontal)">
                                      <p:cBhvr>
                                        <p:cTn id="23" dur="500"/>
                                        <p:tgtEl>
                                          <p:spTgt spid="266259"/>
                                        </p:tgtEl>
                                      </p:cBhvr>
                                    </p:animEffect>
                                    <p:set>
                                      <p:cBhvr>
                                        <p:cTn id="24" dur="1" fill="hold">
                                          <p:stCondLst>
                                            <p:cond delay="499"/>
                                          </p:stCondLst>
                                        </p:cTn>
                                        <p:tgtEl>
                                          <p:spTgt spid="26625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6268"/>
                                        </p:tgtEl>
                                        <p:attrNameLst>
                                          <p:attrName>style.visibility</p:attrName>
                                        </p:attrNameLst>
                                      </p:cBhvr>
                                      <p:to>
                                        <p:strVal val="visible"/>
                                      </p:to>
                                    </p:set>
                                    <p:animEffect transition="in" filter="blinds(horizontal)">
                                      <p:cBhvr>
                                        <p:cTn id="29" dur="500"/>
                                        <p:tgtEl>
                                          <p:spTgt spid="266268"/>
                                        </p:tgtEl>
                                      </p:cBhvr>
                                    </p:animEffect>
                                  </p:childTnLst>
                                </p:cTn>
                              </p:par>
                              <p:par>
                                <p:cTn id="30" presetID="3" presetClass="exit" presetSubtype="10" fill="hold" nodeType="withEffect">
                                  <p:stCondLst>
                                    <p:cond delay="0"/>
                                  </p:stCondLst>
                                  <p:childTnLst>
                                    <p:animEffect transition="out" filter="blinds(horizontal)">
                                      <p:cBhvr>
                                        <p:cTn id="31" dur="500"/>
                                        <p:tgtEl>
                                          <p:spTgt spid="266245"/>
                                        </p:tgtEl>
                                      </p:cBhvr>
                                    </p:animEffect>
                                    <p:set>
                                      <p:cBhvr>
                                        <p:cTn id="32" dur="1" fill="hold">
                                          <p:stCondLst>
                                            <p:cond delay="499"/>
                                          </p:stCondLst>
                                        </p:cTn>
                                        <p:tgtEl>
                                          <p:spTgt spid="266245"/>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266254"/>
                                        </p:tgtEl>
                                      </p:cBhvr>
                                    </p:animEffect>
                                    <p:set>
                                      <p:cBhvr>
                                        <p:cTn id="35" dur="1" fill="hold">
                                          <p:stCondLst>
                                            <p:cond delay="499"/>
                                          </p:stCondLst>
                                        </p:cTn>
                                        <p:tgtEl>
                                          <p:spTgt spid="266254"/>
                                        </p:tgtEl>
                                        <p:attrNameLst>
                                          <p:attrName>style.visibility</p:attrName>
                                        </p:attrNameLst>
                                      </p:cBhvr>
                                      <p:to>
                                        <p:strVal val="hidden"/>
                                      </p:to>
                                    </p:set>
                                  </p:childTnLst>
                                </p:cTn>
                              </p:par>
                              <p:par>
                                <p:cTn id="36" presetID="3" presetClass="entr" presetSubtype="10" fill="hold" grpId="0" nodeType="withEffect">
                                  <p:stCondLst>
                                    <p:cond delay="0"/>
                                  </p:stCondLst>
                                  <p:childTnLst>
                                    <p:set>
                                      <p:cBhvr>
                                        <p:cTn id="37" dur="1" fill="hold">
                                          <p:stCondLst>
                                            <p:cond delay="0"/>
                                          </p:stCondLst>
                                        </p:cTn>
                                        <p:tgtEl>
                                          <p:spTgt spid="266265"/>
                                        </p:tgtEl>
                                        <p:attrNameLst>
                                          <p:attrName>style.visibility</p:attrName>
                                        </p:attrNameLst>
                                      </p:cBhvr>
                                      <p:to>
                                        <p:strVal val="visible"/>
                                      </p:to>
                                    </p:set>
                                    <p:animEffect transition="in" filter="blinds(horizontal)">
                                      <p:cBhvr>
                                        <p:cTn id="38" dur="500"/>
                                        <p:tgtEl>
                                          <p:spTgt spid="266265"/>
                                        </p:tgtEl>
                                      </p:cBhvr>
                                    </p:animEffect>
                                  </p:childTnLst>
                                </p:cTn>
                              </p:par>
                              <p:par>
                                <p:cTn id="39" presetID="3" presetClass="exit" presetSubtype="10" fill="hold" grpId="1" nodeType="withEffect">
                                  <p:stCondLst>
                                    <p:cond delay="0"/>
                                  </p:stCondLst>
                                  <p:childTnLst>
                                    <p:animEffect transition="out" filter="blinds(horizontal)">
                                      <p:cBhvr>
                                        <p:cTn id="40" dur="500"/>
                                        <p:tgtEl>
                                          <p:spTgt spid="266263"/>
                                        </p:tgtEl>
                                      </p:cBhvr>
                                    </p:animEffect>
                                    <p:set>
                                      <p:cBhvr>
                                        <p:cTn id="41" dur="1" fill="hold">
                                          <p:stCondLst>
                                            <p:cond delay="499"/>
                                          </p:stCondLst>
                                        </p:cTn>
                                        <p:tgtEl>
                                          <p:spTgt spid="26626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66269"/>
                                        </p:tgtEl>
                                        <p:attrNameLst>
                                          <p:attrName>style.visibility</p:attrName>
                                        </p:attrNameLst>
                                      </p:cBhvr>
                                      <p:to>
                                        <p:strVal val="visible"/>
                                      </p:to>
                                    </p:set>
                                    <p:animEffect transition="in" filter="blinds(horizontal)">
                                      <p:cBhvr>
                                        <p:cTn id="46" dur="500"/>
                                        <p:tgtEl>
                                          <p:spTgt spid="26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4" grpId="0" animBg="1"/>
      <p:bldP spid="266259" grpId="0" animBg="1"/>
      <p:bldP spid="266263" grpId="0" animBg="1"/>
      <p:bldP spid="266263" grpId="1" animBg="1"/>
      <p:bldP spid="266264" grpId="0" animBg="1"/>
      <p:bldP spid="266265" grpId="0" animBg="1"/>
      <p:bldP spid="266266" grpId="0"/>
      <p:bldP spid="266267" grpId="0"/>
      <p:bldP spid="266268" grpId="0"/>
      <p:bldP spid="26626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3"/>
          <p:cNvSpPr>
            <a:spLocks noGrp="1"/>
          </p:cNvSpPr>
          <p:nvPr>
            <p:ph type="title"/>
          </p:nvPr>
        </p:nvSpPr>
        <p:spPr/>
        <p:txBody>
          <a:bodyPr/>
          <a:lstStyle/>
          <a:p>
            <a:r>
              <a:rPr lang="en-US" smtClean="0"/>
              <a:t>Distributed Hash Table (DHT)</a:t>
            </a:r>
          </a:p>
        </p:txBody>
      </p:sp>
      <p:sp>
        <p:nvSpPr>
          <p:cNvPr id="93187" name="Content Placeholder 4"/>
          <p:cNvSpPr>
            <a:spLocks noGrp="1"/>
          </p:cNvSpPr>
          <p:nvPr>
            <p:ph idx="1"/>
          </p:nvPr>
        </p:nvSpPr>
        <p:spPr/>
        <p:txBody>
          <a:bodyPr/>
          <a:lstStyle/>
          <a:p>
            <a:r>
              <a:rPr lang="en-US" smtClean="0"/>
              <a:t>DHT = distributed P2P database</a:t>
            </a:r>
          </a:p>
          <a:p>
            <a:r>
              <a:rPr lang="en-US" smtClean="0"/>
              <a:t>Database has </a:t>
            </a:r>
            <a:r>
              <a:rPr lang="en-US" smtClean="0">
                <a:solidFill>
                  <a:srgbClr val="FF0000"/>
                </a:solidFill>
              </a:rPr>
              <a:t>(key, value) </a:t>
            </a:r>
            <a:r>
              <a:rPr lang="en-US" smtClean="0"/>
              <a:t>pairs; </a:t>
            </a:r>
          </a:p>
          <a:p>
            <a:pPr lvl="1"/>
            <a:r>
              <a:rPr lang="en-US" smtClean="0"/>
              <a:t> key: ss number; value: human name</a:t>
            </a:r>
          </a:p>
          <a:p>
            <a:pPr lvl="1"/>
            <a:r>
              <a:rPr lang="en-US" smtClean="0"/>
              <a:t>key: content type; value: IP address</a:t>
            </a:r>
          </a:p>
          <a:p>
            <a:r>
              <a:rPr lang="en-US" smtClean="0"/>
              <a:t>Peers </a:t>
            </a:r>
            <a:r>
              <a:rPr lang="en-US" smtClean="0">
                <a:solidFill>
                  <a:srgbClr val="FF0000"/>
                </a:solidFill>
              </a:rPr>
              <a:t>query</a:t>
            </a:r>
            <a:r>
              <a:rPr lang="en-US" smtClean="0"/>
              <a:t> DB with key</a:t>
            </a:r>
          </a:p>
          <a:p>
            <a:pPr lvl="1"/>
            <a:r>
              <a:rPr lang="en-US" smtClean="0"/>
              <a:t>DB returns values that match the key</a:t>
            </a:r>
          </a:p>
          <a:p>
            <a:r>
              <a:rPr lang="en-US" smtClean="0"/>
              <a:t>Peers can also </a:t>
            </a:r>
            <a:r>
              <a:rPr lang="en-US" smtClean="0">
                <a:solidFill>
                  <a:srgbClr val="FF0000"/>
                </a:solidFill>
              </a:rPr>
              <a:t>insert</a:t>
            </a:r>
            <a:r>
              <a:rPr lang="en-US" smtClean="0"/>
              <a:t> (key, value) peers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t>DHT Identifiers</a:t>
            </a:r>
          </a:p>
        </p:txBody>
      </p:sp>
      <p:sp>
        <p:nvSpPr>
          <p:cNvPr id="94211" name="Content Placeholder 2"/>
          <p:cNvSpPr>
            <a:spLocks noGrp="1"/>
          </p:cNvSpPr>
          <p:nvPr>
            <p:ph idx="1"/>
          </p:nvPr>
        </p:nvSpPr>
        <p:spPr>
          <a:xfrm>
            <a:off x="457200" y="1600200"/>
            <a:ext cx="8686800" cy="4525963"/>
          </a:xfrm>
        </p:spPr>
        <p:txBody>
          <a:bodyPr/>
          <a:lstStyle/>
          <a:p>
            <a:r>
              <a:rPr lang="en-US" smtClean="0"/>
              <a:t>Assign integer identifier to each peer in range [0,2</a:t>
            </a:r>
            <a:r>
              <a:rPr lang="en-US" baseline="30000" smtClean="0"/>
              <a:t>n</a:t>
            </a:r>
            <a:r>
              <a:rPr lang="en-US" smtClean="0"/>
              <a:t>-1].</a:t>
            </a:r>
          </a:p>
          <a:p>
            <a:pPr lvl="1"/>
            <a:r>
              <a:rPr lang="en-US" smtClean="0"/>
              <a:t>Each identifier can be represented by n bits.</a:t>
            </a:r>
          </a:p>
          <a:p>
            <a:r>
              <a:rPr lang="en-US" smtClean="0"/>
              <a:t>Require each key to be an integer in </a:t>
            </a:r>
            <a:r>
              <a:rPr lang="en-US" smtClean="0">
                <a:solidFill>
                  <a:srgbClr val="FF0000"/>
                </a:solidFill>
              </a:rPr>
              <a:t>same range</a:t>
            </a:r>
            <a:r>
              <a:rPr lang="en-US" smtClean="0"/>
              <a:t>.</a:t>
            </a:r>
          </a:p>
          <a:p>
            <a:r>
              <a:rPr lang="en-US" smtClean="0"/>
              <a:t>To get integer keys, hash original key.</a:t>
            </a:r>
          </a:p>
          <a:p>
            <a:pPr lvl="1"/>
            <a:r>
              <a:rPr lang="en-US" smtClean="0"/>
              <a:t>eg, key = h(“Led Zeppelin IV”)</a:t>
            </a:r>
          </a:p>
          <a:p>
            <a:pPr lvl="1"/>
            <a:r>
              <a:rPr lang="en-US" smtClean="0"/>
              <a:t>This is why they call it a distributed “hash” table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064" name="Slide Number Placeholder 6"/>
          <p:cNvSpPr>
            <a:spLocks noGrp="1"/>
          </p:cNvSpPr>
          <p:nvPr>
            <p:ph type="sldNum" sz="quarter" idx="12"/>
          </p:nvPr>
        </p:nvSpPr>
        <p:spPr>
          <a:noFill/>
        </p:spPr>
        <p:txBody>
          <a:bodyPr/>
          <a:lstStyle/>
          <a:p>
            <a:fld id="{A0B370A7-CB61-4404-8BE8-A35B34298E92}" type="slidenum">
              <a:rPr lang="en-US"/>
              <a:pPr/>
              <a:t>9</a:t>
            </a:fld>
            <a:endParaRPr lang="en-US"/>
          </a:p>
        </p:txBody>
      </p:sp>
      <p:sp>
        <p:nvSpPr>
          <p:cNvPr id="2065" name="Rectangle 4"/>
          <p:cNvSpPr>
            <a:spLocks noGrp="1" noChangeArrowheads="1"/>
          </p:cNvSpPr>
          <p:nvPr>
            <p:ph type="title"/>
          </p:nvPr>
        </p:nvSpPr>
        <p:spPr/>
        <p:txBody>
          <a:bodyPr/>
          <a:lstStyle/>
          <a:p>
            <a:r>
              <a:rPr lang="en-US" smtClean="0"/>
              <a:t>Client-server architecture</a:t>
            </a:r>
          </a:p>
        </p:txBody>
      </p:sp>
      <p:sp>
        <p:nvSpPr>
          <p:cNvPr id="2066" name="Rectangle 460"/>
          <p:cNvSpPr>
            <a:spLocks noGrp="1" noChangeArrowheads="1"/>
          </p:cNvSpPr>
          <p:nvPr>
            <p:ph type="body" sz="half" idx="2"/>
          </p:nvPr>
        </p:nvSpPr>
        <p:spPr>
          <a:xfrm>
            <a:off x="4664075" y="1416050"/>
            <a:ext cx="4143375" cy="4648200"/>
          </a:xfrm>
        </p:spPr>
        <p:txBody>
          <a:bodyPr/>
          <a:lstStyle/>
          <a:p>
            <a:pPr>
              <a:buFont typeface="ZapfDingbats" pitchFamily="82" charset="2"/>
              <a:buNone/>
            </a:pPr>
            <a:r>
              <a:rPr lang="en-US" sz="2400" smtClean="0">
                <a:solidFill>
                  <a:srgbClr val="FF0000"/>
                </a:solidFill>
              </a:rPr>
              <a:t>server:</a:t>
            </a:r>
            <a:r>
              <a:rPr lang="en-US" sz="2400" smtClean="0"/>
              <a:t> </a:t>
            </a:r>
          </a:p>
          <a:p>
            <a:pPr lvl="1"/>
            <a:r>
              <a:rPr lang="en-US" smtClean="0"/>
              <a:t>always-on host</a:t>
            </a:r>
          </a:p>
          <a:p>
            <a:pPr lvl="1"/>
            <a:r>
              <a:rPr lang="en-US" smtClean="0"/>
              <a:t>permanent IP address</a:t>
            </a:r>
          </a:p>
          <a:p>
            <a:pPr lvl="1"/>
            <a:r>
              <a:rPr lang="en-US" smtClean="0"/>
              <a:t>server farms for scaling</a:t>
            </a:r>
          </a:p>
          <a:p>
            <a:pPr>
              <a:buFont typeface="ZapfDingbats" pitchFamily="82" charset="2"/>
              <a:buNone/>
            </a:pPr>
            <a:r>
              <a:rPr lang="en-US" sz="2400" smtClean="0">
                <a:solidFill>
                  <a:srgbClr val="FF0000"/>
                </a:solidFill>
              </a:rPr>
              <a:t>clients:</a:t>
            </a:r>
          </a:p>
          <a:p>
            <a:pPr lvl="1"/>
            <a:r>
              <a:rPr lang="en-US" sz="2000" smtClean="0"/>
              <a:t>communicate with server</a:t>
            </a:r>
          </a:p>
          <a:p>
            <a:pPr lvl="1"/>
            <a:r>
              <a:rPr lang="en-US" sz="2000" smtClean="0"/>
              <a:t>may be intermittently connected</a:t>
            </a:r>
          </a:p>
          <a:p>
            <a:pPr lvl="1"/>
            <a:r>
              <a:rPr lang="en-US" sz="2000" smtClean="0"/>
              <a:t>may have dynamic IP addresses</a:t>
            </a:r>
          </a:p>
          <a:p>
            <a:pPr lvl="1"/>
            <a:r>
              <a:rPr lang="en-US" sz="2000" smtClean="0"/>
              <a:t>do not communicate directly with each other</a:t>
            </a:r>
          </a:p>
        </p:txBody>
      </p:sp>
      <p:sp>
        <p:nvSpPr>
          <p:cNvPr id="2067" name="Freeform 462"/>
          <p:cNvSpPr>
            <a:spLocks/>
          </p:cNvSpPr>
          <p:nvPr/>
        </p:nvSpPr>
        <p:spPr bwMode="auto">
          <a:xfrm>
            <a:off x="2771775" y="3540125"/>
            <a:ext cx="1314450" cy="674688"/>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w="9525">
            <a:noFill/>
            <a:round/>
            <a:headEnd/>
            <a:tailEnd/>
          </a:ln>
        </p:spPr>
        <p:txBody>
          <a:bodyPr/>
          <a:lstStyle/>
          <a:p>
            <a:endParaRPr lang="en-US"/>
          </a:p>
        </p:txBody>
      </p:sp>
      <p:sp>
        <p:nvSpPr>
          <p:cNvPr id="2068" name="Freeform 463"/>
          <p:cNvSpPr>
            <a:spLocks/>
          </p:cNvSpPr>
          <p:nvPr/>
        </p:nvSpPr>
        <p:spPr bwMode="auto">
          <a:xfrm>
            <a:off x="2790825" y="2014538"/>
            <a:ext cx="1730375" cy="1044575"/>
          </a:xfrm>
          <a:custGeom>
            <a:avLst/>
            <a:gdLst>
              <a:gd name="T0" fmla="*/ 424 w 765"/>
              <a:gd name="T1" fmla="*/ 10 h 459"/>
              <a:gd name="T2" fmla="*/ 288 w 765"/>
              <a:gd name="T3" fmla="*/ 70 h 459"/>
              <a:gd name="T4" fmla="*/ 96 w 765"/>
              <a:gd name="T5" fmla="*/ 100 h 459"/>
              <a:gd name="T6" fmla="*/ 14 w 765"/>
              <a:gd name="T7" fmla="*/ 336 h 459"/>
              <a:gd name="T8" fmla="*/ 180 w 765"/>
              <a:gd name="T9" fmla="*/ 444 h 459"/>
              <a:gd name="T10" fmla="*/ 346 w 765"/>
              <a:gd name="T11" fmla="*/ 426 h 459"/>
              <a:gd name="T12" fmla="*/ 584 w 765"/>
              <a:gd name="T13" fmla="*/ 444 h 459"/>
              <a:gd name="T14" fmla="*/ 698 w 765"/>
              <a:gd name="T15" fmla="*/ 434 h 459"/>
              <a:gd name="T16" fmla="*/ 752 w 765"/>
              <a:gd name="T17" fmla="*/ 372 h 459"/>
              <a:gd name="T18" fmla="*/ 750 w 765"/>
              <a:gd name="T19" fmla="*/ 158 h 459"/>
              <a:gd name="T20" fmla="*/ 662 w 765"/>
              <a:gd name="T21" fmla="*/ 34 h 459"/>
              <a:gd name="T22" fmla="*/ 424 w 765"/>
              <a:gd name="T23" fmla="*/ 10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DDDDDD"/>
              </a:gs>
              <a:gs pos="100000">
                <a:schemeClr val="bg1"/>
              </a:gs>
            </a:gsLst>
            <a:lin ang="0" scaled="1"/>
          </a:gradFill>
          <a:ln w="9525">
            <a:noFill/>
            <a:round/>
            <a:headEnd/>
            <a:tailEnd/>
          </a:ln>
        </p:spPr>
        <p:txBody>
          <a:bodyPr/>
          <a:lstStyle/>
          <a:p>
            <a:endParaRPr lang="en-US"/>
          </a:p>
        </p:txBody>
      </p:sp>
      <p:sp>
        <p:nvSpPr>
          <p:cNvPr id="2069" name="Freeform 464"/>
          <p:cNvSpPr>
            <a:spLocks/>
          </p:cNvSpPr>
          <p:nvPr/>
        </p:nvSpPr>
        <p:spPr bwMode="auto">
          <a:xfrm>
            <a:off x="1050925" y="1722438"/>
            <a:ext cx="1644650" cy="1071562"/>
          </a:xfrm>
          <a:custGeom>
            <a:avLst/>
            <a:gdLst>
              <a:gd name="T0" fmla="*/ 648 w 1036"/>
              <a:gd name="T1" fmla="*/ 11 h 675"/>
              <a:gd name="T2" fmla="*/ 390 w 1036"/>
              <a:gd name="T3" fmla="*/ 53 h 675"/>
              <a:gd name="T4" fmla="*/ 206 w 1036"/>
              <a:gd name="T5" fmla="*/ 129 h 675"/>
              <a:gd name="T6" fmla="*/ 152 w 1036"/>
              <a:gd name="T7" fmla="*/ 229 h 675"/>
              <a:gd name="T8" fmla="*/ 22 w 1036"/>
              <a:gd name="T9" fmla="*/ 297 h 675"/>
              <a:gd name="T10" fmla="*/ 18 w 1036"/>
              <a:gd name="T11" fmla="*/ 459 h 675"/>
              <a:gd name="T12" fmla="*/ 132 w 1036"/>
              <a:gd name="T13" fmla="*/ 489 h 675"/>
              <a:gd name="T14" fmla="*/ 458 w 1036"/>
              <a:gd name="T15" fmla="*/ 489 h 675"/>
              <a:gd name="T16" fmla="*/ 598 w 1036"/>
              <a:gd name="T17" fmla="*/ 555 h 675"/>
              <a:gd name="T18" fmla="*/ 752 w 1036"/>
              <a:gd name="T19" fmla="*/ 657 h 675"/>
              <a:gd name="T20" fmla="*/ 870 w 1036"/>
              <a:gd name="T21" fmla="*/ 661 h 675"/>
              <a:gd name="T22" fmla="*/ 952 w 1036"/>
              <a:gd name="T23" fmla="*/ 603 h 675"/>
              <a:gd name="T24" fmla="*/ 992 w 1036"/>
              <a:gd name="T25" fmla="*/ 445 h 675"/>
              <a:gd name="T26" fmla="*/ 1018 w 1036"/>
              <a:gd name="T27" fmla="*/ 291 h 675"/>
              <a:gd name="T28" fmla="*/ 1022 w 1036"/>
              <a:gd name="T29" fmla="*/ 107 h 675"/>
              <a:gd name="T30" fmla="*/ 934 w 1036"/>
              <a:gd name="T31" fmla="*/ 17 h 675"/>
              <a:gd name="T32" fmla="*/ 776 w 1036"/>
              <a:gd name="T33" fmla="*/ 3 h 675"/>
              <a:gd name="T34" fmla="*/ 648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w="9525">
            <a:noFill/>
            <a:round/>
            <a:headEnd/>
            <a:tailEnd/>
          </a:ln>
        </p:spPr>
        <p:txBody>
          <a:bodyPr/>
          <a:lstStyle/>
          <a:p>
            <a:endParaRPr lang="en-US"/>
          </a:p>
        </p:txBody>
      </p:sp>
      <p:grpSp>
        <p:nvGrpSpPr>
          <p:cNvPr id="2070" name="Group 465"/>
          <p:cNvGrpSpPr>
            <a:grpSpLocks/>
          </p:cNvGrpSpPr>
          <p:nvPr/>
        </p:nvGrpSpPr>
        <p:grpSpPr bwMode="auto">
          <a:xfrm>
            <a:off x="1138238" y="3057525"/>
            <a:ext cx="1458912" cy="933450"/>
            <a:chOff x="2889" y="1631"/>
            <a:chExt cx="980" cy="743"/>
          </a:xfrm>
        </p:grpSpPr>
        <p:sp>
          <p:nvSpPr>
            <p:cNvPr id="2394" name="Rectangle 466"/>
            <p:cNvSpPr>
              <a:spLocks noChangeArrowheads="1"/>
            </p:cNvSpPr>
            <p:nvPr/>
          </p:nvSpPr>
          <p:spPr bwMode="auto">
            <a:xfrm>
              <a:off x="3046" y="1841"/>
              <a:ext cx="663" cy="533"/>
            </a:xfrm>
            <a:prstGeom prst="rect">
              <a:avLst/>
            </a:prstGeom>
            <a:solidFill>
              <a:srgbClr val="DDDDDD"/>
            </a:solidFill>
            <a:ln w="9525">
              <a:noFill/>
              <a:miter lim="800000"/>
              <a:headEnd/>
              <a:tailEnd/>
            </a:ln>
          </p:spPr>
          <p:txBody>
            <a:bodyPr wrap="none" anchor="ctr"/>
            <a:lstStyle/>
            <a:p>
              <a:endParaRPr lang="en-US"/>
            </a:p>
          </p:txBody>
        </p:sp>
        <p:sp>
          <p:nvSpPr>
            <p:cNvPr id="2395" name="AutoShape 467"/>
            <p:cNvSpPr>
              <a:spLocks noChangeArrowheads="1"/>
            </p:cNvSpPr>
            <p:nvPr/>
          </p:nvSpPr>
          <p:spPr bwMode="auto">
            <a:xfrm>
              <a:off x="2889" y="1631"/>
              <a:ext cx="980" cy="253"/>
            </a:xfrm>
            <a:prstGeom prst="triangle">
              <a:avLst>
                <a:gd name="adj" fmla="val 50000"/>
              </a:avLst>
            </a:prstGeom>
            <a:solidFill>
              <a:srgbClr val="DDDDDD"/>
            </a:solidFill>
            <a:ln w="9525">
              <a:noFill/>
              <a:miter lim="800000"/>
              <a:headEnd/>
              <a:tailEnd/>
            </a:ln>
          </p:spPr>
          <p:txBody>
            <a:bodyPr wrap="none" anchor="ctr"/>
            <a:lstStyle/>
            <a:p>
              <a:pPr algn="ctr">
                <a:spcBef>
                  <a:spcPct val="0"/>
                </a:spcBef>
                <a:buClrTx/>
                <a:buSzTx/>
                <a:buFontTx/>
                <a:buNone/>
              </a:pPr>
              <a:endParaRPr lang="en-US">
                <a:solidFill>
                  <a:srgbClr val="00CCFF"/>
                </a:solidFill>
                <a:latin typeface="Times New Roman" pitchFamily="18" charset="0"/>
              </a:endParaRPr>
            </a:p>
          </p:txBody>
        </p:sp>
      </p:grpSp>
      <p:grpSp>
        <p:nvGrpSpPr>
          <p:cNvPr id="2071" name="Group 468"/>
          <p:cNvGrpSpPr>
            <a:grpSpLocks/>
          </p:cNvGrpSpPr>
          <p:nvPr/>
        </p:nvGrpSpPr>
        <p:grpSpPr bwMode="auto">
          <a:xfrm>
            <a:off x="1839913" y="1914525"/>
            <a:ext cx="336550" cy="531813"/>
            <a:chOff x="3796" y="1043"/>
            <a:chExt cx="865" cy="1237"/>
          </a:xfrm>
        </p:grpSpPr>
        <p:sp>
          <p:nvSpPr>
            <p:cNvPr id="2364" name="Line 469"/>
            <p:cNvSpPr>
              <a:spLocks noChangeShapeType="1"/>
            </p:cNvSpPr>
            <p:nvPr/>
          </p:nvSpPr>
          <p:spPr bwMode="auto">
            <a:xfrm flipH="1">
              <a:off x="3992" y="1481"/>
              <a:ext cx="235" cy="724"/>
            </a:xfrm>
            <a:prstGeom prst="line">
              <a:avLst/>
            </a:prstGeom>
            <a:noFill/>
            <a:ln w="9525">
              <a:solidFill>
                <a:schemeClr val="bg2"/>
              </a:solidFill>
              <a:round/>
              <a:headEnd/>
              <a:tailEnd/>
            </a:ln>
          </p:spPr>
          <p:txBody>
            <a:bodyPr wrap="none"/>
            <a:lstStyle/>
            <a:p>
              <a:endParaRPr lang="en-US"/>
            </a:p>
          </p:txBody>
        </p:sp>
        <p:sp>
          <p:nvSpPr>
            <p:cNvPr id="2365" name="Line 470"/>
            <p:cNvSpPr>
              <a:spLocks noChangeShapeType="1"/>
            </p:cNvSpPr>
            <p:nvPr/>
          </p:nvSpPr>
          <p:spPr bwMode="auto">
            <a:xfrm>
              <a:off x="4227" y="1481"/>
              <a:ext cx="236" cy="720"/>
            </a:xfrm>
            <a:prstGeom prst="line">
              <a:avLst/>
            </a:prstGeom>
            <a:noFill/>
            <a:ln w="9525">
              <a:solidFill>
                <a:schemeClr val="bg2"/>
              </a:solidFill>
              <a:round/>
              <a:headEnd/>
              <a:tailEnd/>
            </a:ln>
          </p:spPr>
          <p:txBody>
            <a:bodyPr wrap="none"/>
            <a:lstStyle/>
            <a:p>
              <a:endParaRPr lang="en-US"/>
            </a:p>
          </p:txBody>
        </p:sp>
        <p:sp>
          <p:nvSpPr>
            <p:cNvPr id="2366" name="Line 471"/>
            <p:cNvSpPr>
              <a:spLocks noChangeShapeType="1"/>
            </p:cNvSpPr>
            <p:nvPr/>
          </p:nvSpPr>
          <p:spPr bwMode="auto">
            <a:xfrm>
              <a:off x="3992" y="2201"/>
              <a:ext cx="235" cy="79"/>
            </a:xfrm>
            <a:prstGeom prst="line">
              <a:avLst/>
            </a:prstGeom>
            <a:noFill/>
            <a:ln w="9525">
              <a:solidFill>
                <a:schemeClr val="bg2"/>
              </a:solidFill>
              <a:round/>
              <a:headEnd/>
              <a:tailEnd/>
            </a:ln>
          </p:spPr>
          <p:txBody>
            <a:bodyPr wrap="none"/>
            <a:lstStyle/>
            <a:p>
              <a:endParaRPr lang="en-US"/>
            </a:p>
          </p:txBody>
        </p:sp>
        <p:sp>
          <p:nvSpPr>
            <p:cNvPr id="2367" name="Line 472"/>
            <p:cNvSpPr>
              <a:spLocks noChangeShapeType="1"/>
            </p:cNvSpPr>
            <p:nvPr/>
          </p:nvSpPr>
          <p:spPr bwMode="auto">
            <a:xfrm flipH="1">
              <a:off x="4227" y="2201"/>
              <a:ext cx="236" cy="79"/>
            </a:xfrm>
            <a:prstGeom prst="line">
              <a:avLst/>
            </a:prstGeom>
            <a:noFill/>
            <a:ln w="9525">
              <a:solidFill>
                <a:schemeClr val="bg2"/>
              </a:solidFill>
              <a:round/>
              <a:headEnd/>
              <a:tailEnd/>
            </a:ln>
          </p:spPr>
          <p:txBody>
            <a:bodyPr wrap="none"/>
            <a:lstStyle/>
            <a:p>
              <a:endParaRPr lang="en-US"/>
            </a:p>
          </p:txBody>
        </p:sp>
        <p:sp>
          <p:nvSpPr>
            <p:cNvPr id="2368" name="Line 473"/>
            <p:cNvSpPr>
              <a:spLocks noChangeShapeType="1"/>
            </p:cNvSpPr>
            <p:nvPr/>
          </p:nvSpPr>
          <p:spPr bwMode="auto">
            <a:xfrm>
              <a:off x="4227" y="1497"/>
              <a:ext cx="0" cy="783"/>
            </a:xfrm>
            <a:prstGeom prst="line">
              <a:avLst/>
            </a:prstGeom>
            <a:noFill/>
            <a:ln w="9525">
              <a:solidFill>
                <a:schemeClr val="bg2"/>
              </a:solidFill>
              <a:round/>
              <a:headEnd/>
              <a:tailEnd/>
            </a:ln>
          </p:spPr>
          <p:txBody>
            <a:bodyPr wrap="none"/>
            <a:lstStyle/>
            <a:p>
              <a:endParaRPr lang="en-US"/>
            </a:p>
          </p:txBody>
        </p:sp>
        <p:sp>
          <p:nvSpPr>
            <p:cNvPr id="2369" name="Line 474"/>
            <p:cNvSpPr>
              <a:spLocks noChangeShapeType="1"/>
            </p:cNvSpPr>
            <p:nvPr/>
          </p:nvSpPr>
          <p:spPr bwMode="auto">
            <a:xfrm flipV="1">
              <a:off x="3992" y="2127"/>
              <a:ext cx="235" cy="78"/>
            </a:xfrm>
            <a:prstGeom prst="line">
              <a:avLst/>
            </a:prstGeom>
            <a:noFill/>
            <a:ln w="9525">
              <a:solidFill>
                <a:schemeClr val="bg2"/>
              </a:solidFill>
              <a:round/>
              <a:headEnd/>
              <a:tailEnd/>
            </a:ln>
          </p:spPr>
          <p:txBody>
            <a:bodyPr wrap="none"/>
            <a:lstStyle/>
            <a:p>
              <a:endParaRPr lang="en-US"/>
            </a:p>
          </p:txBody>
        </p:sp>
        <p:sp>
          <p:nvSpPr>
            <p:cNvPr id="2370" name="Line 475"/>
            <p:cNvSpPr>
              <a:spLocks noChangeShapeType="1"/>
            </p:cNvSpPr>
            <p:nvPr/>
          </p:nvSpPr>
          <p:spPr bwMode="auto">
            <a:xfrm flipH="1" flipV="1">
              <a:off x="4227" y="2127"/>
              <a:ext cx="236" cy="74"/>
            </a:xfrm>
            <a:prstGeom prst="line">
              <a:avLst/>
            </a:prstGeom>
            <a:noFill/>
            <a:ln w="9525">
              <a:solidFill>
                <a:schemeClr val="bg2"/>
              </a:solidFill>
              <a:round/>
              <a:headEnd/>
              <a:tailEnd/>
            </a:ln>
          </p:spPr>
          <p:txBody>
            <a:bodyPr wrap="none"/>
            <a:lstStyle/>
            <a:p>
              <a:endParaRPr lang="en-US"/>
            </a:p>
          </p:txBody>
        </p:sp>
        <p:sp>
          <p:nvSpPr>
            <p:cNvPr id="2371" name="Line 476"/>
            <p:cNvSpPr>
              <a:spLocks noChangeShapeType="1"/>
            </p:cNvSpPr>
            <p:nvPr/>
          </p:nvSpPr>
          <p:spPr bwMode="auto">
            <a:xfrm>
              <a:off x="4092" y="1890"/>
              <a:ext cx="135" cy="60"/>
            </a:xfrm>
            <a:prstGeom prst="line">
              <a:avLst/>
            </a:prstGeom>
            <a:noFill/>
            <a:ln w="9525">
              <a:solidFill>
                <a:schemeClr val="bg2"/>
              </a:solidFill>
              <a:round/>
              <a:headEnd/>
              <a:tailEnd/>
            </a:ln>
          </p:spPr>
          <p:txBody>
            <a:bodyPr wrap="none"/>
            <a:lstStyle/>
            <a:p>
              <a:endParaRPr lang="en-US"/>
            </a:p>
          </p:txBody>
        </p:sp>
        <p:sp>
          <p:nvSpPr>
            <p:cNvPr id="2372" name="Line 477"/>
            <p:cNvSpPr>
              <a:spLocks noChangeShapeType="1"/>
            </p:cNvSpPr>
            <p:nvPr/>
          </p:nvSpPr>
          <p:spPr bwMode="auto">
            <a:xfrm flipV="1">
              <a:off x="4227" y="1890"/>
              <a:ext cx="143" cy="60"/>
            </a:xfrm>
            <a:prstGeom prst="line">
              <a:avLst/>
            </a:prstGeom>
            <a:noFill/>
            <a:ln w="9525">
              <a:solidFill>
                <a:schemeClr val="bg2"/>
              </a:solidFill>
              <a:round/>
              <a:headEnd/>
              <a:tailEnd/>
            </a:ln>
          </p:spPr>
          <p:txBody>
            <a:bodyPr wrap="none"/>
            <a:lstStyle/>
            <a:p>
              <a:endParaRPr lang="en-US"/>
            </a:p>
          </p:txBody>
        </p:sp>
        <p:sp>
          <p:nvSpPr>
            <p:cNvPr id="2373" name="Line 478"/>
            <p:cNvSpPr>
              <a:spLocks noChangeShapeType="1"/>
            </p:cNvSpPr>
            <p:nvPr/>
          </p:nvSpPr>
          <p:spPr bwMode="auto">
            <a:xfrm>
              <a:off x="4047" y="1996"/>
              <a:ext cx="175" cy="81"/>
            </a:xfrm>
            <a:prstGeom prst="line">
              <a:avLst/>
            </a:prstGeom>
            <a:noFill/>
            <a:ln w="9525">
              <a:solidFill>
                <a:schemeClr val="bg2"/>
              </a:solidFill>
              <a:round/>
              <a:headEnd/>
              <a:tailEnd/>
            </a:ln>
          </p:spPr>
          <p:txBody>
            <a:bodyPr wrap="none"/>
            <a:lstStyle/>
            <a:p>
              <a:endParaRPr lang="en-US"/>
            </a:p>
          </p:txBody>
        </p:sp>
        <p:sp>
          <p:nvSpPr>
            <p:cNvPr id="2374" name="Line 479"/>
            <p:cNvSpPr>
              <a:spLocks noChangeShapeType="1"/>
            </p:cNvSpPr>
            <p:nvPr/>
          </p:nvSpPr>
          <p:spPr bwMode="auto">
            <a:xfrm flipV="1">
              <a:off x="4227" y="2012"/>
              <a:ext cx="176" cy="71"/>
            </a:xfrm>
            <a:prstGeom prst="line">
              <a:avLst/>
            </a:prstGeom>
            <a:noFill/>
            <a:ln w="9525">
              <a:solidFill>
                <a:schemeClr val="bg2"/>
              </a:solidFill>
              <a:round/>
              <a:headEnd/>
              <a:tailEnd/>
            </a:ln>
          </p:spPr>
          <p:txBody>
            <a:bodyPr wrap="none"/>
            <a:lstStyle/>
            <a:p>
              <a:endParaRPr lang="en-US"/>
            </a:p>
          </p:txBody>
        </p:sp>
        <p:sp>
          <p:nvSpPr>
            <p:cNvPr id="2375" name="Line 480"/>
            <p:cNvSpPr>
              <a:spLocks noChangeShapeType="1"/>
            </p:cNvSpPr>
            <p:nvPr/>
          </p:nvSpPr>
          <p:spPr bwMode="auto">
            <a:xfrm flipV="1">
              <a:off x="4227" y="1782"/>
              <a:ext cx="90" cy="29"/>
            </a:xfrm>
            <a:prstGeom prst="line">
              <a:avLst/>
            </a:prstGeom>
            <a:noFill/>
            <a:ln w="9525">
              <a:solidFill>
                <a:schemeClr val="bg2"/>
              </a:solidFill>
              <a:round/>
              <a:headEnd/>
              <a:tailEnd/>
            </a:ln>
          </p:spPr>
          <p:txBody>
            <a:bodyPr wrap="none"/>
            <a:lstStyle/>
            <a:p>
              <a:endParaRPr lang="en-US"/>
            </a:p>
          </p:txBody>
        </p:sp>
        <p:sp>
          <p:nvSpPr>
            <p:cNvPr id="2376" name="Line 481"/>
            <p:cNvSpPr>
              <a:spLocks noChangeShapeType="1"/>
            </p:cNvSpPr>
            <p:nvPr/>
          </p:nvSpPr>
          <p:spPr bwMode="auto">
            <a:xfrm flipV="1">
              <a:off x="4227" y="1632"/>
              <a:ext cx="57" cy="22"/>
            </a:xfrm>
            <a:prstGeom prst="line">
              <a:avLst/>
            </a:prstGeom>
            <a:noFill/>
            <a:ln w="9525">
              <a:solidFill>
                <a:schemeClr val="bg2"/>
              </a:solidFill>
              <a:round/>
              <a:headEnd/>
              <a:tailEnd/>
            </a:ln>
          </p:spPr>
          <p:txBody>
            <a:bodyPr wrap="none"/>
            <a:lstStyle/>
            <a:p>
              <a:endParaRPr lang="en-US"/>
            </a:p>
          </p:txBody>
        </p:sp>
        <p:sp>
          <p:nvSpPr>
            <p:cNvPr id="2377" name="Line 482"/>
            <p:cNvSpPr>
              <a:spLocks noChangeShapeType="1"/>
            </p:cNvSpPr>
            <p:nvPr/>
          </p:nvSpPr>
          <p:spPr bwMode="auto">
            <a:xfrm>
              <a:off x="4126" y="1772"/>
              <a:ext cx="109" cy="39"/>
            </a:xfrm>
            <a:prstGeom prst="line">
              <a:avLst/>
            </a:prstGeom>
            <a:noFill/>
            <a:ln w="9525">
              <a:solidFill>
                <a:schemeClr val="bg2"/>
              </a:solidFill>
              <a:round/>
              <a:headEnd/>
              <a:tailEnd/>
            </a:ln>
          </p:spPr>
          <p:txBody>
            <a:bodyPr wrap="none"/>
            <a:lstStyle/>
            <a:p>
              <a:endParaRPr lang="en-US"/>
            </a:p>
          </p:txBody>
        </p:sp>
        <p:sp>
          <p:nvSpPr>
            <p:cNvPr id="2378" name="Line 483"/>
            <p:cNvSpPr>
              <a:spLocks noChangeShapeType="1"/>
            </p:cNvSpPr>
            <p:nvPr/>
          </p:nvSpPr>
          <p:spPr bwMode="auto">
            <a:xfrm>
              <a:off x="4175" y="1625"/>
              <a:ext cx="63" cy="39"/>
            </a:xfrm>
            <a:prstGeom prst="line">
              <a:avLst/>
            </a:prstGeom>
            <a:noFill/>
            <a:ln w="9525">
              <a:solidFill>
                <a:schemeClr val="bg2"/>
              </a:solidFill>
              <a:round/>
              <a:headEnd/>
              <a:tailEnd/>
            </a:ln>
          </p:spPr>
          <p:txBody>
            <a:bodyPr wrap="none"/>
            <a:lstStyle/>
            <a:p>
              <a:endParaRPr lang="en-US"/>
            </a:p>
          </p:txBody>
        </p:sp>
        <p:grpSp>
          <p:nvGrpSpPr>
            <p:cNvPr id="2379" name="Group 484"/>
            <p:cNvGrpSpPr>
              <a:grpSpLocks/>
            </p:cNvGrpSpPr>
            <p:nvPr/>
          </p:nvGrpSpPr>
          <p:grpSpPr bwMode="auto">
            <a:xfrm>
              <a:off x="4269" y="1415"/>
              <a:ext cx="392" cy="137"/>
              <a:chOff x="4227" y="1360"/>
              <a:chExt cx="863" cy="270"/>
            </a:xfrm>
          </p:grpSpPr>
          <p:sp>
            <p:nvSpPr>
              <p:cNvPr id="2390" name="Line 485"/>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91" name="Line 486"/>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92" name="Line 487"/>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93" name="Line 488"/>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2380" name="Group 489"/>
            <p:cNvGrpSpPr>
              <a:grpSpLocks/>
            </p:cNvGrpSpPr>
            <p:nvPr/>
          </p:nvGrpSpPr>
          <p:grpSpPr bwMode="auto">
            <a:xfrm rot="5700496">
              <a:off x="4053" y="1170"/>
              <a:ext cx="392" cy="137"/>
              <a:chOff x="4227" y="1360"/>
              <a:chExt cx="863" cy="270"/>
            </a:xfrm>
          </p:grpSpPr>
          <p:sp>
            <p:nvSpPr>
              <p:cNvPr id="2386" name="Line 490"/>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87" name="Line 491"/>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88" name="Line 492"/>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89" name="Line 493"/>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nvGrpSpPr>
            <p:cNvPr id="2381" name="Group 494"/>
            <p:cNvGrpSpPr>
              <a:grpSpLocks/>
            </p:cNvGrpSpPr>
            <p:nvPr/>
          </p:nvGrpSpPr>
          <p:grpSpPr bwMode="auto">
            <a:xfrm rot="10800000">
              <a:off x="3796" y="1402"/>
              <a:ext cx="392" cy="137"/>
              <a:chOff x="4227" y="1360"/>
              <a:chExt cx="863" cy="270"/>
            </a:xfrm>
          </p:grpSpPr>
          <p:sp>
            <p:nvSpPr>
              <p:cNvPr id="2382" name="Line 495"/>
              <p:cNvSpPr>
                <a:spLocks noChangeShapeType="1"/>
              </p:cNvSpPr>
              <p:nvPr/>
            </p:nvSpPr>
            <p:spPr bwMode="auto">
              <a:xfrm>
                <a:off x="4227" y="1604"/>
                <a:ext cx="0" cy="0"/>
              </a:xfrm>
              <a:prstGeom prst="line">
                <a:avLst/>
              </a:prstGeom>
              <a:noFill/>
              <a:ln w="9525">
                <a:solidFill>
                  <a:schemeClr val="bg2"/>
                </a:solidFill>
                <a:round/>
                <a:headEnd/>
                <a:tailEnd/>
              </a:ln>
            </p:spPr>
            <p:txBody>
              <a:bodyPr wrap="none"/>
              <a:lstStyle/>
              <a:p>
                <a:endParaRPr lang="en-US"/>
              </a:p>
            </p:txBody>
          </p:sp>
          <p:sp>
            <p:nvSpPr>
              <p:cNvPr id="2383" name="Line 496"/>
              <p:cNvSpPr>
                <a:spLocks noChangeShapeType="1"/>
              </p:cNvSpPr>
              <p:nvPr/>
            </p:nvSpPr>
            <p:spPr bwMode="auto">
              <a:xfrm rot="6361956" flipH="1" flipV="1">
                <a:off x="4464" y="1205"/>
                <a:ext cx="189" cy="500"/>
              </a:xfrm>
              <a:prstGeom prst="line">
                <a:avLst/>
              </a:prstGeom>
              <a:noFill/>
              <a:ln w="31750">
                <a:solidFill>
                  <a:schemeClr val="bg2"/>
                </a:solidFill>
                <a:round/>
                <a:headEnd/>
                <a:tailEnd/>
              </a:ln>
            </p:spPr>
            <p:txBody>
              <a:bodyPr wrap="none"/>
              <a:lstStyle/>
              <a:p>
                <a:endParaRPr lang="en-US"/>
              </a:p>
            </p:txBody>
          </p:sp>
          <p:sp>
            <p:nvSpPr>
              <p:cNvPr id="2384" name="Line 497"/>
              <p:cNvSpPr>
                <a:spLocks noChangeShapeType="1"/>
              </p:cNvSpPr>
              <p:nvPr/>
            </p:nvSpPr>
            <p:spPr bwMode="auto">
              <a:xfrm rot="6361956">
                <a:off x="4602" y="1393"/>
                <a:ext cx="189" cy="203"/>
              </a:xfrm>
              <a:prstGeom prst="line">
                <a:avLst/>
              </a:prstGeom>
              <a:noFill/>
              <a:ln w="31750">
                <a:solidFill>
                  <a:schemeClr val="bg2"/>
                </a:solidFill>
                <a:round/>
                <a:headEnd/>
                <a:tailEnd/>
              </a:ln>
            </p:spPr>
            <p:txBody>
              <a:bodyPr wrap="none"/>
              <a:lstStyle/>
              <a:p>
                <a:endParaRPr lang="en-US"/>
              </a:p>
            </p:txBody>
          </p:sp>
          <p:sp>
            <p:nvSpPr>
              <p:cNvPr id="2385" name="Line 498"/>
              <p:cNvSpPr>
                <a:spLocks noChangeShapeType="1"/>
              </p:cNvSpPr>
              <p:nvPr/>
            </p:nvSpPr>
            <p:spPr bwMode="auto">
              <a:xfrm rot="6361956" flipH="1" flipV="1">
                <a:off x="4745" y="1286"/>
                <a:ext cx="189" cy="500"/>
              </a:xfrm>
              <a:prstGeom prst="line">
                <a:avLst/>
              </a:prstGeom>
              <a:noFill/>
              <a:ln w="31750">
                <a:solidFill>
                  <a:schemeClr val="bg2"/>
                </a:solidFill>
                <a:round/>
                <a:headEnd/>
                <a:tailEnd/>
              </a:ln>
            </p:spPr>
            <p:txBody>
              <a:bodyPr wrap="none"/>
              <a:lstStyle/>
              <a:p>
                <a:endParaRPr lang="en-US"/>
              </a:p>
            </p:txBody>
          </p:sp>
        </p:grpSp>
      </p:grpSp>
      <p:sp>
        <p:nvSpPr>
          <p:cNvPr id="2072" name="Oval 499"/>
          <p:cNvSpPr>
            <a:spLocks noChangeArrowheads="1"/>
          </p:cNvSpPr>
          <p:nvPr/>
        </p:nvSpPr>
        <p:spPr bwMode="auto">
          <a:xfrm>
            <a:off x="2897188" y="3735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73" name="Line 500"/>
          <p:cNvSpPr>
            <a:spLocks noChangeShapeType="1"/>
          </p:cNvSpPr>
          <p:nvPr/>
        </p:nvSpPr>
        <p:spPr bwMode="auto">
          <a:xfrm>
            <a:off x="2897188" y="3727450"/>
            <a:ext cx="0" cy="58738"/>
          </a:xfrm>
          <a:prstGeom prst="line">
            <a:avLst/>
          </a:prstGeom>
          <a:noFill/>
          <a:ln w="12700">
            <a:solidFill>
              <a:schemeClr val="folHlink"/>
            </a:solidFill>
            <a:round/>
            <a:headEnd/>
            <a:tailEnd/>
          </a:ln>
        </p:spPr>
        <p:txBody>
          <a:bodyPr wrap="none" anchor="ctr"/>
          <a:lstStyle/>
          <a:p>
            <a:endParaRPr lang="en-US"/>
          </a:p>
        </p:txBody>
      </p:sp>
      <p:sp>
        <p:nvSpPr>
          <p:cNvPr id="2074" name="Line 501"/>
          <p:cNvSpPr>
            <a:spLocks noChangeShapeType="1"/>
          </p:cNvSpPr>
          <p:nvPr/>
        </p:nvSpPr>
        <p:spPr bwMode="auto">
          <a:xfrm>
            <a:off x="3255963" y="3727450"/>
            <a:ext cx="0" cy="58738"/>
          </a:xfrm>
          <a:prstGeom prst="line">
            <a:avLst/>
          </a:prstGeom>
          <a:noFill/>
          <a:ln w="12700">
            <a:solidFill>
              <a:schemeClr val="folHlink"/>
            </a:solidFill>
            <a:round/>
            <a:headEnd/>
            <a:tailEnd/>
          </a:ln>
        </p:spPr>
        <p:txBody>
          <a:bodyPr wrap="none" anchor="ctr"/>
          <a:lstStyle/>
          <a:p>
            <a:endParaRPr lang="en-US"/>
          </a:p>
        </p:txBody>
      </p:sp>
      <p:sp>
        <p:nvSpPr>
          <p:cNvPr id="2075" name="Rectangle 502"/>
          <p:cNvSpPr>
            <a:spLocks noChangeArrowheads="1"/>
          </p:cNvSpPr>
          <p:nvPr/>
        </p:nvSpPr>
        <p:spPr bwMode="auto">
          <a:xfrm>
            <a:off x="2897188" y="3727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76" name="Oval 503"/>
          <p:cNvSpPr>
            <a:spLocks noChangeArrowheads="1"/>
          </p:cNvSpPr>
          <p:nvPr/>
        </p:nvSpPr>
        <p:spPr bwMode="auto">
          <a:xfrm>
            <a:off x="2894013" y="3659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077" name="Group 504"/>
          <p:cNvGrpSpPr>
            <a:grpSpLocks/>
          </p:cNvGrpSpPr>
          <p:nvPr/>
        </p:nvGrpSpPr>
        <p:grpSpPr bwMode="auto">
          <a:xfrm>
            <a:off x="2979738" y="3683000"/>
            <a:ext cx="179387" cy="65088"/>
            <a:chOff x="2848" y="848"/>
            <a:chExt cx="140" cy="98"/>
          </a:xfrm>
        </p:grpSpPr>
        <p:sp>
          <p:nvSpPr>
            <p:cNvPr id="2361" name="Line 50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62" name="Line 50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63" name="Line 50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78" name="Group 508"/>
          <p:cNvGrpSpPr>
            <a:grpSpLocks/>
          </p:cNvGrpSpPr>
          <p:nvPr/>
        </p:nvGrpSpPr>
        <p:grpSpPr bwMode="auto">
          <a:xfrm flipV="1">
            <a:off x="2979738" y="3683000"/>
            <a:ext cx="179387" cy="65088"/>
            <a:chOff x="2848" y="848"/>
            <a:chExt cx="140" cy="98"/>
          </a:xfrm>
        </p:grpSpPr>
        <p:sp>
          <p:nvSpPr>
            <p:cNvPr id="2358" name="Line 50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9" name="Line 51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60" name="Line 51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79" name="Oval 512"/>
          <p:cNvSpPr>
            <a:spLocks noChangeArrowheads="1"/>
          </p:cNvSpPr>
          <p:nvPr/>
        </p:nvSpPr>
        <p:spPr bwMode="auto">
          <a:xfrm>
            <a:off x="3252788" y="40147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80" name="Line 513"/>
          <p:cNvSpPr>
            <a:spLocks noChangeShapeType="1"/>
          </p:cNvSpPr>
          <p:nvPr/>
        </p:nvSpPr>
        <p:spPr bwMode="auto">
          <a:xfrm>
            <a:off x="3252788" y="4006850"/>
            <a:ext cx="0" cy="58738"/>
          </a:xfrm>
          <a:prstGeom prst="line">
            <a:avLst/>
          </a:prstGeom>
          <a:noFill/>
          <a:ln w="12700">
            <a:solidFill>
              <a:schemeClr val="folHlink"/>
            </a:solidFill>
            <a:round/>
            <a:headEnd/>
            <a:tailEnd/>
          </a:ln>
        </p:spPr>
        <p:txBody>
          <a:bodyPr wrap="none" anchor="ctr"/>
          <a:lstStyle/>
          <a:p>
            <a:endParaRPr lang="en-US"/>
          </a:p>
        </p:txBody>
      </p:sp>
      <p:sp>
        <p:nvSpPr>
          <p:cNvPr id="2081" name="Line 514"/>
          <p:cNvSpPr>
            <a:spLocks noChangeShapeType="1"/>
          </p:cNvSpPr>
          <p:nvPr/>
        </p:nvSpPr>
        <p:spPr bwMode="auto">
          <a:xfrm>
            <a:off x="3611563" y="4006850"/>
            <a:ext cx="0" cy="58738"/>
          </a:xfrm>
          <a:prstGeom prst="line">
            <a:avLst/>
          </a:prstGeom>
          <a:noFill/>
          <a:ln w="12700">
            <a:solidFill>
              <a:schemeClr val="folHlink"/>
            </a:solidFill>
            <a:round/>
            <a:headEnd/>
            <a:tailEnd/>
          </a:ln>
        </p:spPr>
        <p:txBody>
          <a:bodyPr wrap="none" anchor="ctr"/>
          <a:lstStyle/>
          <a:p>
            <a:endParaRPr lang="en-US"/>
          </a:p>
        </p:txBody>
      </p:sp>
      <p:sp>
        <p:nvSpPr>
          <p:cNvPr id="2082" name="Rectangle 515"/>
          <p:cNvSpPr>
            <a:spLocks noChangeArrowheads="1"/>
          </p:cNvSpPr>
          <p:nvPr/>
        </p:nvSpPr>
        <p:spPr bwMode="auto">
          <a:xfrm>
            <a:off x="3252788" y="40068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83" name="Oval 516"/>
          <p:cNvSpPr>
            <a:spLocks noChangeArrowheads="1"/>
          </p:cNvSpPr>
          <p:nvPr/>
        </p:nvSpPr>
        <p:spPr bwMode="auto">
          <a:xfrm>
            <a:off x="3249613" y="39385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084" name="Group 517"/>
          <p:cNvGrpSpPr>
            <a:grpSpLocks/>
          </p:cNvGrpSpPr>
          <p:nvPr/>
        </p:nvGrpSpPr>
        <p:grpSpPr bwMode="auto">
          <a:xfrm>
            <a:off x="3335338" y="3962400"/>
            <a:ext cx="179387" cy="65088"/>
            <a:chOff x="2848" y="848"/>
            <a:chExt cx="140" cy="98"/>
          </a:xfrm>
        </p:grpSpPr>
        <p:sp>
          <p:nvSpPr>
            <p:cNvPr id="2355" name="Line 51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6" name="Line 51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7" name="Line 52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85" name="Group 521"/>
          <p:cNvGrpSpPr>
            <a:grpSpLocks/>
          </p:cNvGrpSpPr>
          <p:nvPr/>
        </p:nvGrpSpPr>
        <p:grpSpPr bwMode="auto">
          <a:xfrm flipV="1">
            <a:off x="3335338" y="3962400"/>
            <a:ext cx="179387" cy="65088"/>
            <a:chOff x="2848" y="848"/>
            <a:chExt cx="140" cy="98"/>
          </a:xfrm>
        </p:grpSpPr>
        <p:sp>
          <p:nvSpPr>
            <p:cNvPr id="2352" name="Line 522"/>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3" name="Line 523"/>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4" name="Line 524"/>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86" name="Oval 525"/>
          <p:cNvSpPr>
            <a:spLocks noChangeArrowheads="1"/>
          </p:cNvSpPr>
          <p:nvPr/>
        </p:nvSpPr>
        <p:spPr bwMode="auto">
          <a:xfrm>
            <a:off x="3532188" y="37480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87" name="Line 526"/>
          <p:cNvSpPr>
            <a:spLocks noChangeShapeType="1"/>
          </p:cNvSpPr>
          <p:nvPr/>
        </p:nvSpPr>
        <p:spPr bwMode="auto">
          <a:xfrm>
            <a:off x="3532188" y="3740150"/>
            <a:ext cx="0" cy="58738"/>
          </a:xfrm>
          <a:prstGeom prst="line">
            <a:avLst/>
          </a:prstGeom>
          <a:noFill/>
          <a:ln w="12700">
            <a:solidFill>
              <a:schemeClr val="folHlink"/>
            </a:solidFill>
            <a:round/>
            <a:headEnd/>
            <a:tailEnd/>
          </a:ln>
        </p:spPr>
        <p:txBody>
          <a:bodyPr wrap="none" anchor="ctr"/>
          <a:lstStyle/>
          <a:p>
            <a:endParaRPr lang="en-US"/>
          </a:p>
        </p:txBody>
      </p:sp>
      <p:sp>
        <p:nvSpPr>
          <p:cNvPr id="2088" name="Line 527"/>
          <p:cNvSpPr>
            <a:spLocks noChangeShapeType="1"/>
          </p:cNvSpPr>
          <p:nvPr/>
        </p:nvSpPr>
        <p:spPr bwMode="auto">
          <a:xfrm>
            <a:off x="3890963" y="3740150"/>
            <a:ext cx="0" cy="58738"/>
          </a:xfrm>
          <a:prstGeom prst="line">
            <a:avLst/>
          </a:prstGeom>
          <a:noFill/>
          <a:ln w="12700">
            <a:solidFill>
              <a:schemeClr val="folHlink"/>
            </a:solidFill>
            <a:round/>
            <a:headEnd/>
            <a:tailEnd/>
          </a:ln>
        </p:spPr>
        <p:txBody>
          <a:bodyPr wrap="none" anchor="ctr"/>
          <a:lstStyle/>
          <a:p>
            <a:endParaRPr lang="en-US"/>
          </a:p>
        </p:txBody>
      </p:sp>
      <p:sp>
        <p:nvSpPr>
          <p:cNvPr id="2089" name="Rectangle 528"/>
          <p:cNvSpPr>
            <a:spLocks noChangeArrowheads="1"/>
          </p:cNvSpPr>
          <p:nvPr/>
        </p:nvSpPr>
        <p:spPr bwMode="auto">
          <a:xfrm>
            <a:off x="3532188" y="37401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90" name="Oval 529"/>
          <p:cNvSpPr>
            <a:spLocks noChangeArrowheads="1"/>
          </p:cNvSpPr>
          <p:nvPr/>
        </p:nvSpPr>
        <p:spPr bwMode="auto">
          <a:xfrm>
            <a:off x="3529013" y="36718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091" name="Group 530"/>
          <p:cNvGrpSpPr>
            <a:grpSpLocks/>
          </p:cNvGrpSpPr>
          <p:nvPr/>
        </p:nvGrpSpPr>
        <p:grpSpPr bwMode="auto">
          <a:xfrm>
            <a:off x="3614738" y="3695700"/>
            <a:ext cx="179387" cy="65088"/>
            <a:chOff x="2848" y="848"/>
            <a:chExt cx="140" cy="98"/>
          </a:xfrm>
        </p:grpSpPr>
        <p:sp>
          <p:nvSpPr>
            <p:cNvPr id="2349" name="Line 53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50" name="Line 53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51" name="Line 53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92" name="Group 534"/>
          <p:cNvGrpSpPr>
            <a:grpSpLocks/>
          </p:cNvGrpSpPr>
          <p:nvPr/>
        </p:nvGrpSpPr>
        <p:grpSpPr bwMode="auto">
          <a:xfrm flipV="1">
            <a:off x="3614738" y="3695700"/>
            <a:ext cx="179387" cy="65088"/>
            <a:chOff x="2848" y="848"/>
            <a:chExt cx="140" cy="98"/>
          </a:xfrm>
        </p:grpSpPr>
        <p:sp>
          <p:nvSpPr>
            <p:cNvPr id="2346" name="Line 535"/>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7" name="Line 536"/>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8" name="Line 537"/>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093" name="Oval 538"/>
          <p:cNvSpPr>
            <a:spLocks noChangeArrowheads="1"/>
          </p:cNvSpPr>
          <p:nvPr/>
        </p:nvSpPr>
        <p:spPr bwMode="auto">
          <a:xfrm>
            <a:off x="2997200" y="2586038"/>
            <a:ext cx="347663" cy="8890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094" name="Line 539"/>
          <p:cNvSpPr>
            <a:spLocks noChangeShapeType="1"/>
          </p:cNvSpPr>
          <p:nvPr/>
        </p:nvSpPr>
        <p:spPr bwMode="auto">
          <a:xfrm>
            <a:off x="2997200" y="2578100"/>
            <a:ext cx="0" cy="55563"/>
          </a:xfrm>
          <a:prstGeom prst="line">
            <a:avLst/>
          </a:prstGeom>
          <a:noFill/>
          <a:ln w="12700">
            <a:solidFill>
              <a:schemeClr val="folHlink"/>
            </a:solidFill>
            <a:round/>
            <a:headEnd/>
            <a:tailEnd/>
          </a:ln>
        </p:spPr>
        <p:txBody>
          <a:bodyPr wrap="none" anchor="ctr"/>
          <a:lstStyle/>
          <a:p>
            <a:endParaRPr lang="en-US"/>
          </a:p>
        </p:txBody>
      </p:sp>
      <p:sp>
        <p:nvSpPr>
          <p:cNvPr id="2095" name="Line 540"/>
          <p:cNvSpPr>
            <a:spLocks noChangeShapeType="1"/>
          </p:cNvSpPr>
          <p:nvPr/>
        </p:nvSpPr>
        <p:spPr bwMode="auto">
          <a:xfrm>
            <a:off x="3344863" y="2578100"/>
            <a:ext cx="0" cy="55563"/>
          </a:xfrm>
          <a:prstGeom prst="line">
            <a:avLst/>
          </a:prstGeom>
          <a:noFill/>
          <a:ln w="12700">
            <a:solidFill>
              <a:schemeClr val="folHlink"/>
            </a:solidFill>
            <a:round/>
            <a:headEnd/>
            <a:tailEnd/>
          </a:ln>
        </p:spPr>
        <p:txBody>
          <a:bodyPr wrap="none" anchor="ctr"/>
          <a:lstStyle/>
          <a:p>
            <a:endParaRPr lang="en-US"/>
          </a:p>
        </p:txBody>
      </p:sp>
      <p:sp>
        <p:nvSpPr>
          <p:cNvPr id="2096" name="Rectangle 541"/>
          <p:cNvSpPr>
            <a:spLocks noChangeArrowheads="1"/>
          </p:cNvSpPr>
          <p:nvPr/>
        </p:nvSpPr>
        <p:spPr bwMode="auto">
          <a:xfrm>
            <a:off x="2997200" y="2578100"/>
            <a:ext cx="344488"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097" name="Oval 542"/>
          <p:cNvSpPr>
            <a:spLocks noChangeArrowheads="1"/>
          </p:cNvSpPr>
          <p:nvPr/>
        </p:nvSpPr>
        <p:spPr bwMode="auto">
          <a:xfrm>
            <a:off x="2994025" y="2514600"/>
            <a:ext cx="347663" cy="103188"/>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098" name="Group 543"/>
          <p:cNvGrpSpPr>
            <a:grpSpLocks/>
          </p:cNvGrpSpPr>
          <p:nvPr/>
        </p:nvGrpSpPr>
        <p:grpSpPr bwMode="auto">
          <a:xfrm>
            <a:off x="3078163" y="2536825"/>
            <a:ext cx="171450" cy="61913"/>
            <a:chOff x="2848" y="848"/>
            <a:chExt cx="140" cy="98"/>
          </a:xfrm>
        </p:grpSpPr>
        <p:sp>
          <p:nvSpPr>
            <p:cNvPr id="2343" name="Line 54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4" name="Line 54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5" name="Line 54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099" name="Group 547"/>
          <p:cNvGrpSpPr>
            <a:grpSpLocks/>
          </p:cNvGrpSpPr>
          <p:nvPr/>
        </p:nvGrpSpPr>
        <p:grpSpPr bwMode="auto">
          <a:xfrm flipV="1">
            <a:off x="3078163" y="2536825"/>
            <a:ext cx="171450" cy="60325"/>
            <a:chOff x="2848" y="848"/>
            <a:chExt cx="140" cy="98"/>
          </a:xfrm>
        </p:grpSpPr>
        <p:sp>
          <p:nvSpPr>
            <p:cNvPr id="2340" name="Line 54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41" name="Line 54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42" name="Line 55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00" name="Oval 551"/>
          <p:cNvSpPr>
            <a:spLocks noChangeArrowheads="1"/>
          </p:cNvSpPr>
          <p:nvPr/>
        </p:nvSpPr>
        <p:spPr bwMode="auto">
          <a:xfrm>
            <a:off x="2995613" y="2846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01" name="Line 552"/>
          <p:cNvSpPr>
            <a:spLocks noChangeShapeType="1"/>
          </p:cNvSpPr>
          <p:nvPr/>
        </p:nvSpPr>
        <p:spPr bwMode="auto">
          <a:xfrm>
            <a:off x="2995613" y="2838450"/>
            <a:ext cx="0" cy="58738"/>
          </a:xfrm>
          <a:prstGeom prst="line">
            <a:avLst/>
          </a:prstGeom>
          <a:noFill/>
          <a:ln w="12700">
            <a:solidFill>
              <a:schemeClr val="folHlink"/>
            </a:solidFill>
            <a:round/>
            <a:headEnd/>
            <a:tailEnd/>
          </a:ln>
        </p:spPr>
        <p:txBody>
          <a:bodyPr wrap="none" anchor="ctr"/>
          <a:lstStyle/>
          <a:p>
            <a:endParaRPr lang="en-US"/>
          </a:p>
        </p:txBody>
      </p:sp>
      <p:sp>
        <p:nvSpPr>
          <p:cNvPr id="2102" name="Line 553"/>
          <p:cNvSpPr>
            <a:spLocks noChangeShapeType="1"/>
          </p:cNvSpPr>
          <p:nvPr/>
        </p:nvSpPr>
        <p:spPr bwMode="auto">
          <a:xfrm>
            <a:off x="3354388" y="2838450"/>
            <a:ext cx="0" cy="58738"/>
          </a:xfrm>
          <a:prstGeom prst="line">
            <a:avLst/>
          </a:prstGeom>
          <a:noFill/>
          <a:ln w="12700">
            <a:solidFill>
              <a:schemeClr val="folHlink"/>
            </a:solidFill>
            <a:round/>
            <a:headEnd/>
            <a:tailEnd/>
          </a:ln>
        </p:spPr>
        <p:txBody>
          <a:bodyPr wrap="none" anchor="ctr"/>
          <a:lstStyle/>
          <a:p>
            <a:endParaRPr lang="en-US"/>
          </a:p>
        </p:txBody>
      </p:sp>
      <p:sp>
        <p:nvSpPr>
          <p:cNvPr id="2103" name="Rectangle 554"/>
          <p:cNvSpPr>
            <a:spLocks noChangeArrowheads="1"/>
          </p:cNvSpPr>
          <p:nvPr/>
        </p:nvSpPr>
        <p:spPr bwMode="auto">
          <a:xfrm>
            <a:off x="2995613" y="2838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04" name="Oval 555"/>
          <p:cNvSpPr>
            <a:spLocks noChangeArrowheads="1"/>
          </p:cNvSpPr>
          <p:nvPr/>
        </p:nvSpPr>
        <p:spPr bwMode="auto">
          <a:xfrm>
            <a:off x="2992438" y="2770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05" name="Group 556"/>
          <p:cNvGrpSpPr>
            <a:grpSpLocks/>
          </p:cNvGrpSpPr>
          <p:nvPr/>
        </p:nvGrpSpPr>
        <p:grpSpPr bwMode="auto">
          <a:xfrm>
            <a:off x="3078163" y="2794000"/>
            <a:ext cx="179387" cy="65088"/>
            <a:chOff x="2848" y="848"/>
            <a:chExt cx="140" cy="98"/>
          </a:xfrm>
        </p:grpSpPr>
        <p:sp>
          <p:nvSpPr>
            <p:cNvPr id="2337" name="Line 55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8" name="Line 55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9" name="Line 55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106" name="Group 560"/>
          <p:cNvGrpSpPr>
            <a:grpSpLocks/>
          </p:cNvGrpSpPr>
          <p:nvPr/>
        </p:nvGrpSpPr>
        <p:grpSpPr bwMode="auto">
          <a:xfrm flipV="1">
            <a:off x="3078163" y="2794000"/>
            <a:ext cx="179387" cy="65088"/>
            <a:chOff x="2848" y="848"/>
            <a:chExt cx="140" cy="98"/>
          </a:xfrm>
        </p:grpSpPr>
        <p:sp>
          <p:nvSpPr>
            <p:cNvPr id="2334" name="Line 561"/>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5" name="Line 562"/>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6" name="Line 563"/>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07" name="Oval 564"/>
          <p:cNvSpPr>
            <a:spLocks noChangeArrowheads="1"/>
          </p:cNvSpPr>
          <p:nvPr/>
        </p:nvSpPr>
        <p:spPr bwMode="auto">
          <a:xfrm>
            <a:off x="3471863" y="2487613"/>
            <a:ext cx="330200" cy="85725"/>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08" name="Line 565"/>
          <p:cNvSpPr>
            <a:spLocks noChangeShapeType="1"/>
          </p:cNvSpPr>
          <p:nvPr/>
        </p:nvSpPr>
        <p:spPr bwMode="auto">
          <a:xfrm>
            <a:off x="3471863" y="2481263"/>
            <a:ext cx="0" cy="52387"/>
          </a:xfrm>
          <a:prstGeom prst="line">
            <a:avLst/>
          </a:prstGeom>
          <a:noFill/>
          <a:ln w="12700">
            <a:solidFill>
              <a:schemeClr val="folHlink"/>
            </a:solidFill>
            <a:round/>
            <a:headEnd/>
            <a:tailEnd/>
          </a:ln>
        </p:spPr>
        <p:txBody>
          <a:bodyPr wrap="none" anchor="ctr"/>
          <a:lstStyle/>
          <a:p>
            <a:endParaRPr lang="en-US"/>
          </a:p>
        </p:txBody>
      </p:sp>
      <p:sp>
        <p:nvSpPr>
          <p:cNvPr id="2109" name="Line 566"/>
          <p:cNvSpPr>
            <a:spLocks noChangeShapeType="1"/>
          </p:cNvSpPr>
          <p:nvPr/>
        </p:nvSpPr>
        <p:spPr bwMode="auto">
          <a:xfrm>
            <a:off x="3802063" y="2481263"/>
            <a:ext cx="0" cy="52387"/>
          </a:xfrm>
          <a:prstGeom prst="line">
            <a:avLst/>
          </a:prstGeom>
          <a:noFill/>
          <a:ln w="12700">
            <a:solidFill>
              <a:schemeClr val="folHlink"/>
            </a:solidFill>
            <a:round/>
            <a:headEnd/>
            <a:tailEnd/>
          </a:ln>
        </p:spPr>
        <p:txBody>
          <a:bodyPr wrap="none" anchor="ctr"/>
          <a:lstStyle/>
          <a:p>
            <a:endParaRPr lang="en-US"/>
          </a:p>
        </p:txBody>
      </p:sp>
      <p:sp>
        <p:nvSpPr>
          <p:cNvPr id="2110" name="Rectangle 567"/>
          <p:cNvSpPr>
            <a:spLocks noChangeArrowheads="1"/>
          </p:cNvSpPr>
          <p:nvPr/>
        </p:nvSpPr>
        <p:spPr bwMode="auto">
          <a:xfrm>
            <a:off x="3471863" y="2481263"/>
            <a:ext cx="327025" cy="52387"/>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solidFill>
                <a:schemeClr val="bg2"/>
              </a:solidFill>
              <a:latin typeface="Times New Roman" pitchFamily="18" charset="0"/>
            </a:endParaRPr>
          </a:p>
        </p:txBody>
      </p:sp>
      <p:sp>
        <p:nvSpPr>
          <p:cNvPr id="2111" name="Oval 568"/>
          <p:cNvSpPr>
            <a:spLocks noChangeArrowheads="1"/>
          </p:cNvSpPr>
          <p:nvPr/>
        </p:nvSpPr>
        <p:spPr bwMode="auto">
          <a:xfrm>
            <a:off x="3468688" y="2419350"/>
            <a:ext cx="330200" cy="100013"/>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12" name="Group 569"/>
          <p:cNvGrpSpPr>
            <a:grpSpLocks/>
          </p:cNvGrpSpPr>
          <p:nvPr/>
        </p:nvGrpSpPr>
        <p:grpSpPr bwMode="auto">
          <a:xfrm>
            <a:off x="3548063" y="2441575"/>
            <a:ext cx="163512" cy="57150"/>
            <a:chOff x="2848" y="848"/>
            <a:chExt cx="140" cy="98"/>
          </a:xfrm>
        </p:grpSpPr>
        <p:sp>
          <p:nvSpPr>
            <p:cNvPr id="2331" name="Line 57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32" name="Line 57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3" name="Line 57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113" name="Group 573"/>
          <p:cNvGrpSpPr>
            <a:grpSpLocks/>
          </p:cNvGrpSpPr>
          <p:nvPr/>
        </p:nvGrpSpPr>
        <p:grpSpPr bwMode="auto">
          <a:xfrm flipV="1">
            <a:off x="3548063" y="2439988"/>
            <a:ext cx="163512" cy="58737"/>
            <a:chOff x="2848" y="848"/>
            <a:chExt cx="140" cy="98"/>
          </a:xfrm>
        </p:grpSpPr>
        <p:sp>
          <p:nvSpPr>
            <p:cNvPr id="2328" name="Line 57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9" name="Line 57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30" name="Line 57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14" name="Oval 577"/>
          <p:cNvSpPr>
            <a:spLocks noChangeArrowheads="1"/>
          </p:cNvSpPr>
          <p:nvPr/>
        </p:nvSpPr>
        <p:spPr bwMode="auto">
          <a:xfrm>
            <a:off x="3557588" y="2846388"/>
            <a:ext cx="358775" cy="95250"/>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15" name="Line 578"/>
          <p:cNvSpPr>
            <a:spLocks noChangeShapeType="1"/>
          </p:cNvSpPr>
          <p:nvPr/>
        </p:nvSpPr>
        <p:spPr bwMode="auto">
          <a:xfrm>
            <a:off x="3557588" y="2838450"/>
            <a:ext cx="0" cy="58738"/>
          </a:xfrm>
          <a:prstGeom prst="line">
            <a:avLst/>
          </a:prstGeom>
          <a:noFill/>
          <a:ln w="12700">
            <a:solidFill>
              <a:schemeClr val="folHlink"/>
            </a:solidFill>
            <a:round/>
            <a:headEnd/>
            <a:tailEnd/>
          </a:ln>
        </p:spPr>
        <p:txBody>
          <a:bodyPr wrap="none" anchor="ctr"/>
          <a:lstStyle/>
          <a:p>
            <a:endParaRPr lang="en-US"/>
          </a:p>
        </p:txBody>
      </p:sp>
      <p:sp>
        <p:nvSpPr>
          <p:cNvPr id="2116" name="Line 579"/>
          <p:cNvSpPr>
            <a:spLocks noChangeShapeType="1"/>
          </p:cNvSpPr>
          <p:nvPr/>
        </p:nvSpPr>
        <p:spPr bwMode="auto">
          <a:xfrm>
            <a:off x="3916363" y="2838450"/>
            <a:ext cx="0" cy="58738"/>
          </a:xfrm>
          <a:prstGeom prst="line">
            <a:avLst/>
          </a:prstGeom>
          <a:noFill/>
          <a:ln w="12700">
            <a:solidFill>
              <a:schemeClr val="folHlink"/>
            </a:solidFill>
            <a:round/>
            <a:headEnd/>
            <a:tailEnd/>
          </a:ln>
        </p:spPr>
        <p:txBody>
          <a:bodyPr wrap="none" anchor="ctr"/>
          <a:lstStyle/>
          <a:p>
            <a:endParaRPr lang="en-US"/>
          </a:p>
        </p:txBody>
      </p:sp>
      <p:sp>
        <p:nvSpPr>
          <p:cNvPr id="2117" name="Rectangle 580"/>
          <p:cNvSpPr>
            <a:spLocks noChangeArrowheads="1"/>
          </p:cNvSpPr>
          <p:nvPr/>
        </p:nvSpPr>
        <p:spPr bwMode="auto">
          <a:xfrm>
            <a:off x="3557588" y="2838450"/>
            <a:ext cx="355600" cy="58738"/>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18" name="Oval 581"/>
          <p:cNvSpPr>
            <a:spLocks noChangeArrowheads="1"/>
          </p:cNvSpPr>
          <p:nvPr/>
        </p:nvSpPr>
        <p:spPr bwMode="auto">
          <a:xfrm>
            <a:off x="3554413" y="2770188"/>
            <a:ext cx="358775" cy="111125"/>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19" name="Group 582"/>
          <p:cNvGrpSpPr>
            <a:grpSpLocks/>
          </p:cNvGrpSpPr>
          <p:nvPr/>
        </p:nvGrpSpPr>
        <p:grpSpPr bwMode="auto">
          <a:xfrm>
            <a:off x="3640138" y="2794000"/>
            <a:ext cx="179387" cy="65088"/>
            <a:chOff x="2848" y="848"/>
            <a:chExt cx="140" cy="98"/>
          </a:xfrm>
        </p:grpSpPr>
        <p:sp>
          <p:nvSpPr>
            <p:cNvPr id="2325" name="Line 58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6" name="Line 58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7" name="Line 58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120" name="Group 586"/>
          <p:cNvGrpSpPr>
            <a:grpSpLocks/>
          </p:cNvGrpSpPr>
          <p:nvPr/>
        </p:nvGrpSpPr>
        <p:grpSpPr bwMode="auto">
          <a:xfrm flipV="1">
            <a:off x="3640138" y="2794000"/>
            <a:ext cx="179387" cy="65088"/>
            <a:chOff x="2848" y="848"/>
            <a:chExt cx="140" cy="98"/>
          </a:xfrm>
        </p:grpSpPr>
        <p:sp>
          <p:nvSpPr>
            <p:cNvPr id="2322" name="Line 587"/>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3" name="Line 588"/>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4" name="Line 589"/>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21" name="Oval 590"/>
          <p:cNvSpPr>
            <a:spLocks noChangeArrowheads="1"/>
          </p:cNvSpPr>
          <p:nvPr/>
        </p:nvSpPr>
        <p:spPr bwMode="auto">
          <a:xfrm>
            <a:off x="2147888" y="258127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22" name="Line 591"/>
          <p:cNvSpPr>
            <a:spLocks noChangeShapeType="1"/>
          </p:cNvSpPr>
          <p:nvPr/>
        </p:nvSpPr>
        <p:spPr bwMode="auto">
          <a:xfrm>
            <a:off x="2147888" y="2573338"/>
            <a:ext cx="0" cy="53975"/>
          </a:xfrm>
          <a:prstGeom prst="line">
            <a:avLst/>
          </a:prstGeom>
          <a:noFill/>
          <a:ln w="12700">
            <a:solidFill>
              <a:schemeClr val="folHlink"/>
            </a:solidFill>
            <a:round/>
            <a:headEnd/>
            <a:tailEnd/>
          </a:ln>
        </p:spPr>
        <p:txBody>
          <a:bodyPr wrap="none" anchor="ctr"/>
          <a:lstStyle/>
          <a:p>
            <a:endParaRPr lang="en-US"/>
          </a:p>
        </p:txBody>
      </p:sp>
      <p:sp>
        <p:nvSpPr>
          <p:cNvPr id="2123" name="Line 592"/>
          <p:cNvSpPr>
            <a:spLocks noChangeShapeType="1"/>
          </p:cNvSpPr>
          <p:nvPr/>
        </p:nvSpPr>
        <p:spPr bwMode="auto">
          <a:xfrm>
            <a:off x="2493963" y="2573338"/>
            <a:ext cx="0" cy="53975"/>
          </a:xfrm>
          <a:prstGeom prst="line">
            <a:avLst/>
          </a:prstGeom>
          <a:noFill/>
          <a:ln w="12700">
            <a:solidFill>
              <a:schemeClr val="folHlink"/>
            </a:solidFill>
            <a:round/>
            <a:headEnd/>
            <a:tailEnd/>
          </a:ln>
        </p:spPr>
        <p:txBody>
          <a:bodyPr wrap="none" anchor="ctr"/>
          <a:lstStyle/>
          <a:p>
            <a:endParaRPr lang="en-US"/>
          </a:p>
        </p:txBody>
      </p:sp>
      <p:sp>
        <p:nvSpPr>
          <p:cNvPr id="2124" name="Rectangle 593"/>
          <p:cNvSpPr>
            <a:spLocks noChangeArrowheads="1"/>
          </p:cNvSpPr>
          <p:nvPr/>
        </p:nvSpPr>
        <p:spPr bwMode="auto">
          <a:xfrm>
            <a:off x="2147888" y="257333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25" name="Oval 594"/>
          <p:cNvSpPr>
            <a:spLocks noChangeArrowheads="1"/>
          </p:cNvSpPr>
          <p:nvPr/>
        </p:nvSpPr>
        <p:spPr bwMode="auto">
          <a:xfrm>
            <a:off x="2144713" y="250983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26" name="Group 595"/>
          <p:cNvGrpSpPr>
            <a:grpSpLocks/>
          </p:cNvGrpSpPr>
          <p:nvPr/>
        </p:nvGrpSpPr>
        <p:grpSpPr bwMode="auto">
          <a:xfrm>
            <a:off x="2228850" y="2532063"/>
            <a:ext cx="171450" cy="60325"/>
            <a:chOff x="2848" y="848"/>
            <a:chExt cx="140" cy="98"/>
          </a:xfrm>
        </p:grpSpPr>
        <p:sp>
          <p:nvSpPr>
            <p:cNvPr id="2319" name="Line 596"/>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20" name="Line 597"/>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21" name="Line 598"/>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127" name="Group 599"/>
          <p:cNvGrpSpPr>
            <a:grpSpLocks/>
          </p:cNvGrpSpPr>
          <p:nvPr/>
        </p:nvGrpSpPr>
        <p:grpSpPr bwMode="auto">
          <a:xfrm flipV="1">
            <a:off x="2228850" y="2532063"/>
            <a:ext cx="171450" cy="58737"/>
            <a:chOff x="2848" y="848"/>
            <a:chExt cx="140" cy="98"/>
          </a:xfrm>
        </p:grpSpPr>
        <p:sp>
          <p:nvSpPr>
            <p:cNvPr id="2316" name="Line 60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7" name="Line 60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8" name="Line 60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28" name="Oval 603"/>
          <p:cNvSpPr>
            <a:spLocks noChangeArrowheads="1"/>
          </p:cNvSpPr>
          <p:nvPr/>
        </p:nvSpPr>
        <p:spPr bwMode="auto">
          <a:xfrm>
            <a:off x="1841500" y="3730625"/>
            <a:ext cx="346075" cy="87313"/>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129" name="Line 604"/>
          <p:cNvSpPr>
            <a:spLocks noChangeShapeType="1"/>
          </p:cNvSpPr>
          <p:nvPr/>
        </p:nvSpPr>
        <p:spPr bwMode="auto">
          <a:xfrm>
            <a:off x="1841500" y="3722688"/>
            <a:ext cx="0" cy="53975"/>
          </a:xfrm>
          <a:prstGeom prst="line">
            <a:avLst/>
          </a:prstGeom>
          <a:noFill/>
          <a:ln w="12700">
            <a:solidFill>
              <a:schemeClr val="folHlink"/>
            </a:solidFill>
            <a:round/>
            <a:headEnd/>
            <a:tailEnd/>
          </a:ln>
        </p:spPr>
        <p:txBody>
          <a:bodyPr wrap="none" anchor="ctr"/>
          <a:lstStyle/>
          <a:p>
            <a:endParaRPr lang="en-US"/>
          </a:p>
        </p:txBody>
      </p:sp>
      <p:sp>
        <p:nvSpPr>
          <p:cNvPr id="2130" name="Line 605"/>
          <p:cNvSpPr>
            <a:spLocks noChangeShapeType="1"/>
          </p:cNvSpPr>
          <p:nvPr/>
        </p:nvSpPr>
        <p:spPr bwMode="auto">
          <a:xfrm>
            <a:off x="2187575" y="3722688"/>
            <a:ext cx="0" cy="53975"/>
          </a:xfrm>
          <a:prstGeom prst="line">
            <a:avLst/>
          </a:prstGeom>
          <a:noFill/>
          <a:ln w="12700">
            <a:solidFill>
              <a:schemeClr val="folHlink"/>
            </a:solidFill>
            <a:round/>
            <a:headEnd/>
            <a:tailEnd/>
          </a:ln>
        </p:spPr>
        <p:txBody>
          <a:bodyPr wrap="none" anchor="ctr"/>
          <a:lstStyle/>
          <a:p>
            <a:endParaRPr lang="en-US"/>
          </a:p>
        </p:txBody>
      </p:sp>
      <p:sp>
        <p:nvSpPr>
          <p:cNvPr id="2131" name="Rectangle 606"/>
          <p:cNvSpPr>
            <a:spLocks noChangeArrowheads="1"/>
          </p:cNvSpPr>
          <p:nvPr/>
        </p:nvSpPr>
        <p:spPr bwMode="auto">
          <a:xfrm>
            <a:off x="1841500" y="3722688"/>
            <a:ext cx="342900" cy="53975"/>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132" name="Oval 607"/>
          <p:cNvSpPr>
            <a:spLocks noChangeArrowheads="1"/>
          </p:cNvSpPr>
          <p:nvPr/>
        </p:nvSpPr>
        <p:spPr bwMode="auto">
          <a:xfrm>
            <a:off x="1838325" y="3659188"/>
            <a:ext cx="346075" cy="103187"/>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133" name="Group 608"/>
          <p:cNvGrpSpPr>
            <a:grpSpLocks/>
          </p:cNvGrpSpPr>
          <p:nvPr/>
        </p:nvGrpSpPr>
        <p:grpSpPr bwMode="auto">
          <a:xfrm>
            <a:off x="1922463" y="3681413"/>
            <a:ext cx="171450" cy="60325"/>
            <a:chOff x="2848" y="848"/>
            <a:chExt cx="140" cy="98"/>
          </a:xfrm>
        </p:grpSpPr>
        <p:sp>
          <p:nvSpPr>
            <p:cNvPr id="2313" name="Line 609"/>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4" name="Line 610"/>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5" name="Line 611"/>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134" name="Group 612"/>
          <p:cNvGrpSpPr>
            <a:grpSpLocks/>
          </p:cNvGrpSpPr>
          <p:nvPr/>
        </p:nvGrpSpPr>
        <p:grpSpPr bwMode="auto">
          <a:xfrm flipV="1">
            <a:off x="1922463" y="3681413"/>
            <a:ext cx="171450" cy="58737"/>
            <a:chOff x="2848" y="848"/>
            <a:chExt cx="140" cy="98"/>
          </a:xfrm>
        </p:grpSpPr>
        <p:sp>
          <p:nvSpPr>
            <p:cNvPr id="2310" name="Line 613"/>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11" name="Line 614"/>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12" name="Line 615"/>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sp>
        <p:nvSpPr>
          <p:cNvPr id="2135" name="Line 616"/>
          <p:cNvSpPr>
            <a:spLocks noChangeShapeType="1"/>
          </p:cNvSpPr>
          <p:nvPr/>
        </p:nvSpPr>
        <p:spPr bwMode="auto">
          <a:xfrm flipV="1">
            <a:off x="3040063" y="4087813"/>
            <a:ext cx="227012" cy="436562"/>
          </a:xfrm>
          <a:prstGeom prst="line">
            <a:avLst/>
          </a:prstGeom>
          <a:noFill/>
          <a:ln w="9525">
            <a:solidFill>
              <a:schemeClr val="bg2"/>
            </a:solidFill>
            <a:round/>
            <a:headEnd/>
            <a:tailEnd/>
          </a:ln>
        </p:spPr>
        <p:txBody>
          <a:bodyPr/>
          <a:lstStyle/>
          <a:p>
            <a:endParaRPr lang="en-US"/>
          </a:p>
        </p:txBody>
      </p:sp>
      <p:sp>
        <p:nvSpPr>
          <p:cNvPr id="2136" name="Line 617"/>
          <p:cNvSpPr>
            <a:spLocks noChangeShapeType="1"/>
          </p:cNvSpPr>
          <p:nvPr/>
        </p:nvSpPr>
        <p:spPr bwMode="auto">
          <a:xfrm>
            <a:off x="3163888" y="3825875"/>
            <a:ext cx="163512" cy="120650"/>
          </a:xfrm>
          <a:prstGeom prst="line">
            <a:avLst/>
          </a:prstGeom>
          <a:noFill/>
          <a:ln w="9525">
            <a:solidFill>
              <a:schemeClr val="bg2"/>
            </a:solidFill>
            <a:round/>
            <a:headEnd/>
            <a:tailEnd/>
          </a:ln>
        </p:spPr>
        <p:txBody>
          <a:bodyPr/>
          <a:lstStyle/>
          <a:p>
            <a:endParaRPr lang="en-US"/>
          </a:p>
        </p:txBody>
      </p:sp>
      <p:sp>
        <p:nvSpPr>
          <p:cNvPr id="2137" name="Line 618"/>
          <p:cNvSpPr>
            <a:spLocks noChangeShapeType="1"/>
          </p:cNvSpPr>
          <p:nvPr/>
        </p:nvSpPr>
        <p:spPr bwMode="auto">
          <a:xfrm>
            <a:off x="3260725" y="3746500"/>
            <a:ext cx="279400" cy="0"/>
          </a:xfrm>
          <a:prstGeom prst="line">
            <a:avLst/>
          </a:prstGeom>
          <a:noFill/>
          <a:ln w="9525">
            <a:solidFill>
              <a:schemeClr val="bg2"/>
            </a:solidFill>
            <a:round/>
            <a:headEnd/>
            <a:tailEnd/>
          </a:ln>
        </p:spPr>
        <p:txBody>
          <a:bodyPr/>
          <a:lstStyle/>
          <a:p>
            <a:endParaRPr lang="en-US"/>
          </a:p>
        </p:txBody>
      </p:sp>
      <p:sp>
        <p:nvSpPr>
          <p:cNvPr id="2138" name="Line 619"/>
          <p:cNvSpPr>
            <a:spLocks noChangeShapeType="1"/>
          </p:cNvSpPr>
          <p:nvPr/>
        </p:nvSpPr>
        <p:spPr bwMode="auto">
          <a:xfrm flipV="1">
            <a:off x="3497263" y="3832225"/>
            <a:ext cx="134937" cy="104775"/>
          </a:xfrm>
          <a:prstGeom prst="line">
            <a:avLst/>
          </a:prstGeom>
          <a:noFill/>
          <a:ln w="9525">
            <a:solidFill>
              <a:schemeClr val="bg2"/>
            </a:solidFill>
            <a:round/>
            <a:headEnd/>
            <a:tailEnd/>
          </a:ln>
        </p:spPr>
        <p:txBody>
          <a:bodyPr/>
          <a:lstStyle/>
          <a:p>
            <a:endParaRPr lang="en-US"/>
          </a:p>
        </p:txBody>
      </p:sp>
      <p:sp>
        <p:nvSpPr>
          <p:cNvPr id="2139" name="Line 620"/>
          <p:cNvSpPr>
            <a:spLocks noChangeShapeType="1"/>
          </p:cNvSpPr>
          <p:nvPr/>
        </p:nvSpPr>
        <p:spPr bwMode="auto">
          <a:xfrm>
            <a:off x="2195513" y="3752850"/>
            <a:ext cx="679450" cy="0"/>
          </a:xfrm>
          <a:prstGeom prst="line">
            <a:avLst/>
          </a:prstGeom>
          <a:noFill/>
          <a:ln w="9525">
            <a:solidFill>
              <a:schemeClr val="bg2"/>
            </a:solidFill>
            <a:round/>
            <a:headEnd/>
            <a:tailEnd/>
          </a:ln>
        </p:spPr>
        <p:txBody>
          <a:bodyPr/>
          <a:lstStyle/>
          <a:p>
            <a:endParaRPr lang="en-US"/>
          </a:p>
        </p:txBody>
      </p:sp>
      <p:sp>
        <p:nvSpPr>
          <p:cNvPr id="2140" name="Line 621"/>
          <p:cNvSpPr>
            <a:spLocks noChangeShapeType="1"/>
          </p:cNvSpPr>
          <p:nvPr/>
        </p:nvSpPr>
        <p:spPr bwMode="auto">
          <a:xfrm>
            <a:off x="2490788" y="2600325"/>
            <a:ext cx="509587" cy="3175"/>
          </a:xfrm>
          <a:prstGeom prst="line">
            <a:avLst/>
          </a:prstGeom>
          <a:noFill/>
          <a:ln w="9525">
            <a:solidFill>
              <a:schemeClr val="bg2"/>
            </a:solidFill>
            <a:round/>
            <a:headEnd/>
            <a:tailEnd/>
          </a:ln>
        </p:spPr>
        <p:txBody>
          <a:bodyPr/>
          <a:lstStyle/>
          <a:p>
            <a:endParaRPr lang="en-US"/>
          </a:p>
        </p:txBody>
      </p:sp>
      <p:sp>
        <p:nvSpPr>
          <p:cNvPr id="2141" name="Line 622"/>
          <p:cNvSpPr>
            <a:spLocks noChangeShapeType="1"/>
          </p:cNvSpPr>
          <p:nvPr/>
        </p:nvSpPr>
        <p:spPr bwMode="auto">
          <a:xfrm>
            <a:off x="2057400" y="2428875"/>
            <a:ext cx="152400" cy="82550"/>
          </a:xfrm>
          <a:prstGeom prst="line">
            <a:avLst/>
          </a:prstGeom>
          <a:noFill/>
          <a:ln w="9525">
            <a:solidFill>
              <a:schemeClr val="bg2"/>
            </a:solidFill>
            <a:round/>
            <a:headEnd/>
            <a:tailEnd/>
          </a:ln>
        </p:spPr>
        <p:txBody>
          <a:bodyPr/>
          <a:lstStyle/>
          <a:p>
            <a:endParaRPr lang="en-US"/>
          </a:p>
        </p:txBody>
      </p:sp>
      <p:sp>
        <p:nvSpPr>
          <p:cNvPr id="2142" name="Freeform 623"/>
          <p:cNvSpPr>
            <a:spLocks/>
          </p:cNvSpPr>
          <p:nvPr/>
        </p:nvSpPr>
        <p:spPr bwMode="auto">
          <a:xfrm>
            <a:off x="1377950" y="4435475"/>
            <a:ext cx="2979738" cy="1455738"/>
          </a:xfrm>
          <a:custGeom>
            <a:avLst/>
            <a:gdLst>
              <a:gd name="T0" fmla="*/ 889 w 1877"/>
              <a:gd name="T1" fmla="*/ 23 h 917"/>
              <a:gd name="T2" fmla="*/ 692 w 1877"/>
              <a:gd name="T3" fmla="*/ 109 h 917"/>
              <a:gd name="T4" fmla="*/ 415 w 1877"/>
              <a:gd name="T5" fmla="*/ 91 h 917"/>
              <a:gd name="T6" fmla="*/ 112 w 1877"/>
              <a:gd name="T7" fmla="*/ 170 h 917"/>
              <a:gd name="T8" fmla="*/ 50 w 1877"/>
              <a:gd name="T9" fmla="*/ 353 h 917"/>
              <a:gd name="T10" fmla="*/ 14 w 1877"/>
              <a:gd name="T11" fmla="*/ 528 h 917"/>
              <a:gd name="T12" fmla="*/ 139 w 1877"/>
              <a:gd name="T13" fmla="*/ 650 h 917"/>
              <a:gd name="T14" fmla="*/ 505 w 1877"/>
              <a:gd name="T15" fmla="*/ 781 h 917"/>
              <a:gd name="T16" fmla="*/ 933 w 1877"/>
              <a:gd name="T17" fmla="*/ 886 h 917"/>
              <a:gd name="T18" fmla="*/ 1370 w 1877"/>
              <a:gd name="T19" fmla="*/ 901 h 917"/>
              <a:gd name="T20" fmla="*/ 1676 w 1877"/>
              <a:gd name="T21" fmla="*/ 793 h 917"/>
              <a:gd name="T22" fmla="*/ 1860 w 1877"/>
              <a:gd name="T23" fmla="*/ 624 h 917"/>
              <a:gd name="T24" fmla="*/ 1776 w 1877"/>
              <a:gd name="T25" fmla="*/ 219 h 917"/>
              <a:gd name="T26" fmla="*/ 1503 w 1877"/>
              <a:gd name="T27" fmla="*/ 100 h 917"/>
              <a:gd name="T28" fmla="*/ 1200 w 1877"/>
              <a:gd name="T29" fmla="*/ 13 h 917"/>
              <a:gd name="T30" fmla="*/ 889 w 1877"/>
              <a:gd name="T31" fmla="*/ 23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w="9525">
            <a:noFill/>
            <a:round/>
            <a:headEnd/>
            <a:tailEnd/>
          </a:ln>
        </p:spPr>
        <p:txBody>
          <a:bodyPr/>
          <a:lstStyle/>
          <a:p>
            <a:endParaRPr lang="en-US"/>
          </a:p>
        </p:txBody>
      </p:sp>
      <p:sp>
        <p:nvSpPr>
          <p:cNvPr id="2143" name="Line 624"/>
          <p:cNvSpPr>
            <a:spLocks noChangeShapeType="1"/>
          </p:cNvSpPr>
          <p:nvPr/>
        </p:nvSpPr>
        <p:spPr bwMode="auto">
          <a:xfrm rot="-5400000">
            <a:off x="3613150" y="5172076"/>
            <a:ext cx="523875" cy="139700"/>
          </a:xfrm>
          <a:prstGeom prst="line">
            <a:avLst/>
          </a:prstGeom>
          <a:noFill/>
          <a:ln w="12700">
            <a:solidFill>
              <a:schemeClr val="bg2"/>
            </a:solidFill>
            <a:round/>
            <a:headEnd/>
            <a:tailEnd/>
          </a:ln>
        </p:spPr>
        <p:txBody>
          <a:bodyPr wrap="none" anchor="ctr"/>
          <a:lstStyle/>
          <a:p>
            <a:endParaRPr lang="en-US"/>
          </a:p>
        </p:txBody>
      </p:sp>
      <p:sp>
        <p:nvSpPr>
          <p:cNvPr id="2144" name="Line 625"/>
          <p:cNvSpPr>
            <a:spLocks noChangeShapeType="1"/>
          </p:cNvSpPr>
          <p:nvPr/>
        </p:nvSpPr>
        <p:spPr bwMode="auto">
          <a:xfrm rot="5400000" flipV="1">
            <a:off x="3759200" y="5453063"/>
            <a:ext cx="3175" cy="85725"/>
          </a:xfrm>
          <a:prstGeom prst="line">
            <a:avLst/>
          </a:prstGeom>
          <a:noFill/>
          <a:ln w="12700">
            <a:solidFill>
              <a:schemeClr val="bg2"/>
            </a:solidFill>
            <a:round/>
            <a:headEnd/>
            <a:tailEnd/>
          </a:ln>
        </p:spPr>
        <p:txBody>
          <a:bodyPr wrap="none" anchor="ctr"/>
          <a:lstStyle/>
          <a:p>
            <a:endParaRPr lang="en-US"/>
          </a:p>
        </p:txBody>
      </p:sp>
      <p:sp>
        <p:nvSpPr>
          <p:cNvPr id="2145" name="Line 626"/>
          <p:cNvSpPr>
            <a:spLocks noChangeShapeType="1"/>
          </p:cNvSpPr>
          <p:nvPr/>
        </p:nvSpPr>
        <p:spPr bwMode="auto">
          <a:xfrm rot="-5400000">
            <a:off x="3944938" y="5129213"/>
            <a:ext cx="0" cy="114300"/>
          </a:xfrm>
          <a:prstGeom prst="line">
            <a:avLst/>
          </a:prstGeom>
          <a:noFill/>
          <a:ln w="12700">
            <a:solidFill>
              <a:schemeClr val="bg2"/>
            </a:solidFill>
            <a:round/>
            <a:headEnd/>
            <a:tailEnd/>
          </a:ln>
        </p:spPr>
        <p:txBody>
          <a:bodyPr wrap="none" anchor="ctr"/>
          <a:lstStyle/>
          <a:p>
            <a:endParaRPr lang="en-US"/>
          </a:p>
        </p:txBody>
      </p:sp>
      <p:grpSp>
        <p:nvGrpSpPr>
          <p:cNvPr id="2146" name="Group 627"/>
          <p:cNvGrpSpPr>
            <a:grpSpLocks/>
          </p:cNvGrpSpPr>
          <p:nvPr/>
        </p:nvGrpSpPr>
        <p:grpSpPr bwMode="auto">
          <a:xfrm>
            <a:off x="3524250" y="4838700"/>
            <a:ext cx="501650" cy="234950"/>
            <a:chOff x="4701" y="2996"/>
            <a:chExt cx="316" cy="148"/>
          </a:xfrm>
        </p:grpSpPr>
        <p:sp>
          <p:nvSpPr>
            <p:cNvPr id="2297" name="Oval 62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98" name="Line 629"/>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99" name="Line 630"/>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300" name="Rectangle 631"/>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301" name="Oval 63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302" name="Group 633"/>
            <p:cNvGrpSpPr>
              <a:grpSpLocks/>
            </p:cNvGrpSpPr>
            <p:nvPr/>
          </p:nvGrpSpPr>
          <p:grpSpPr bwMode="auto">
            <a:xfrm>
              <a:off x="4776" y="3017"/>
              <a:ext cx="156" cy="56"/>
              <a:chOff x="2848" y="848"/>
              <a:chExt cx="140" cy="98"/>
            </a:xfrm>
          </p:grpSpPr>
          <p:sp>
            <p:nvSpPr>
              <p:cNvPr id="2307" name="Line 63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08" name="Line 63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09" name="Line 63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303" name="Group 637"/>
            <p:cNvGrpSpPr>
              <a:grpSpLocks/>
            </p:cNvGrpSpPr>
            <p:nvPr/>
          </p:nvGrpSpPr>
          <p:grpSpPr bwMode="auto">
            <a:xfrm flipV="1">
              <a:off x="4776" y="3016"/>
              <a:ext cx="156" cy="56"/>
              <a:chOff x="2848" y="848"/>
              <a:chExt cx="140" cy="98"/>
            </a:xfrm>
          </p:grpSpPr>
          <p:sp>
            <p:nvSpPr>
              <p:cNvPr id="2304" name="Line 63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305" name="Line 63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306" name="Line 64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147" name="Group 641"/>
          <p:cNvGrpSpPr>
            <a:grpSpLocks/>
          </p:cNvGrpSpPr>
          <p:nvPr/>
        </p:nvGrpSpPr>
        <p:grpSpPr bwMode="auto">
          <a:xfrm>
            <a:off x="2708275" y="4562475"/>
            <a:ext cx="501650" cy="234950"/>
            <a:chOff x="3600" y="219"/>
            <a:chExt cx="360" cy="175"/>
          </a:xfrm>
        </p:grpSpPr>
        <p:sp>
          <p:nvSpPr>
            <p:cNvPr id="2284" name="Oval 642"/>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2285" name="Line 64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2286" name="Line 64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2287" name="Rectangle 645"/>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88" name="Oval 646"/>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289" name="Group 647"/>
            <p:cNvGrpSpPr>
              <a:grpSpLocks/>
            </p:cNvGrpSpPr>
            <p:nvPr/>
          </p:nvGrpSpPr>
          <p:grpSpPr bwMode="auto">
            <a:xfrm>
              <a:off x="3686" y="244"/>
              <a:ext cx="177" cy="66"/>
              <a:chOff x="2848" y="848"/>
              <a:chExt cx="140" cy="98"/>
            </a:xfrm>
          </p:grpSpPr>
          <p:sp>
            <p:nvSpPr>
              <p:cNvPr id="2294" name="Line 6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95" name="Line 6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96" name="Line 6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90" name="Group 651"/>
            <p:cNvGrpSpPr>
              <a:grpSpLocks/>
            </p:cNvGrpSpPr>
            <p:nvPr/>
          </p:nvGrpSpPr>
          <p:grpSpPr bwMode="auto">
            <a:xfrm flipV="1">
              <a:off x="3686" y="243"/>
              <a:ext cx="177" cy="66"/>
              <a:chOff x="2848" y="848"/>
              <a:chExt cx="140" cy="98"/>
            </a:xfrm>
          </p:grpSpPr>
          <p:sp>
            <p:nvSpPr>
              <p:cNvPr id="2291" name="Line 65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92" name="Line 65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93" name="Line 65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148" name="Group 655"/>
          <p:cNvGrpSpPr>
            <a:grpSpLocks/>
          </p:cNvGrpSpPr>
          <p:nvPr/>
        </p:nvGrpSpPr>
        <p:grpSpPr bwMode="auto">
          <a:xfrm>
            <a:off x="2043113" y="4867275"/>
            <a:ext cx="501650" cy="234950"/>
            <a:chOff x="3600" y="219"/>
            <a:chExt cx="360" cy="175"/>
          </a:xfrm>
        </p:grpSpPr>
        <p:sp>
          <p:nvSpPr>
            <p:cNvPr id="2271" name="Oval 656"/>
            <p:cNvSpPr>
              <a:spLocks noChangeArrowheads="1"/>
            </p:cNvSpPr>
            <p:nvPr/>
          </p:nvSpPr>
          <p:spPr bwMode="auto">
            <a:xfrm>
              <a:off x="3603" y="297"/>
              <a:ext cx="357" cy="97"/>
            </a:xfrm>
            <a:prstGeom prst="ellipse">
              <a:avLst/>
            </a:prstGeom>
            <a:solidFill>
              <a:srgbClr val="DDDDDD"/>
            </a:solidFill>
            <a:ln w="12700">
              <a:solidFill>
                <a:schemeClr val="tx1"/>
              </a:solidFill>
              <a:round/>
              <a:headEnd/>
              <a:tailEnd/>
            </a:ln>
          </p:spPr>
          <p:txBody>
            <a:bodyPr wrap="none" anchor="ctr"/>
            <a:lstStyle/>
            <a:p>
              <a:endParaRPr lang="en-US"/>
            </a:p>
          </p:txBody>
        </p:sp>
        <p:sp>
          <p:nvSpPr>
            <p:cNvPr id="2272" name="Line 65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en-US"/>
            </a:p>
          </p:txBody>
        </p:sp>
        <p:sp>
          <p:nvSpPr>
            <p:cNvPr id="2273" name="Line 65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en-US"/>
            </a:p>
          </p:txBody>
        </p:sp>
        <p:sp>
          <p:nvSpPr>
            <p:cNvPr id="2274" name="Rectangle 659"/>
            <p:cNvSpPr>
              <a:spLocks noChangeArrowheads="1"/>
            </p:cNvSpPr>
            <p:nvPr/>
          </p:nvSpPr>
          <p:spPr bwMode="auto">
            <a:xfrm>
              <a:off x="3603" y="289"/>
              <a:ext cx="354" cy="59"/>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75" name="Oval 660"/>
            <p:cNvSpPr>
              <a:spLocks noChangeArrowheads="1"/>
            </p:cNvSpPr>
            <p:nvPr/>
          </p:nvSpPr>
          <p:spPr bwMode="auto">
            <a:xfrm>
              <a:off x="3600" y="219"/>
              <a:ext cx="357" cy="113"/>
            </a:xfrm>
            <a:prstGeom prst="ellipse">
              <a:avLst/>
            </a:prstGeom>
            <a:solidFill>
              <a:srgbClr val="DDDDDD"/>
            </a:solidFill>
            <a:ln w="12700">
              <a:solidFill>
                <a:schemeClr val="tx1"/>
              </a:solidFill>
              <a:round/>
              <a:headEnd/>
              <a:tailEnd/>
            </a:ln>
          </p:spPr>
          <p:txBody>
            <a:bodyPr wrap="none" anchor="ctr"/>
            <a:lstStyle/>
            <a:p>
              <a:endParaRPr lang="en-US"/>
            </a:p>
          </p:txBody>
        </p:sp>
        <p:grpSp>
          <p:nvGrpSpPr>
            <p:cNvPr id="2276" name="Group 661"/>
            <p:cNvGrpSpPr>
              <a:grpSpLocks/>
            </p:cNvGrpSpPr>
            <p:nvPr/>
          </p:nvGrpSpPr>
          <p:grpSpPr bwMode="auto">
            <a:xfrm>
              <a:off x="3686" y="244"/>
              <a:ext cx="177" cy="66"/>
              <a:chOff x="2848" y="848"/>
              <a:chExt cx="140" cy="98"/>
            </a:xfrm>
          </p:grpSpPr>
          <p:sp>
            <p:nvSpPr>
              <p:cNvPr id="2281" name="Line 66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82" name="Line 66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3" name="Line 66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77" name="Group 665"/>
            <p:cNvGrpSpPr>
              <a:grpSpLocks/>
            </p:cNvGrpSpPr>
            <p:nvPr/>
          </p:nvGrpSpPr>
          <p:grpSpPr bwMode="auto">
            <a:xfrm flipV="1">
              <a:off x="3686" y="243"/>
              <a:ext cx="177" cy="66"/>
              <a:chOff x="2848" y="848"/>
              <a:chExt cx="140" cy="98"/>
            </a:xfrm>
          </p:grpSpPr>
          <p:sp>
            <p:nvSpPr>
              <p:cNvPr id="2278" name="Line 66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2279" name="Line 66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2280" name="Line 66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2149" name="Line 669"/>
          <p:cNvSpPr>
            <a:spLocks noChangeShapeType="1"/>
          </p:cNvSpPr>
          <p:nvPr/>
        </p:nvSpPr>
        <p:spPr bwMode="auto">
          <a:xfrm>
            <a:off x="3157538" y="4773613"/>
            <a:ext cx="358775" cy="120650"/>
          </a:xfrm>
          <a:prstGeom prst="line">
            <a:avLst/>
          </a:prstGeom>
          <a:noFill/>
          <a:ln w="9525">
            <a:solidFill>
              <a:schemeClr val="bg2"/>
            </a:solidFill>
            <a:round/>
            <a:headEnd/>
            <a:tailEnd/>
          </a:ln>
        </p:spPr>
        <p:txBody>
          <a:bodyPr/>
          <a:lstStyle/>
          <a:p>
            <a:endParaRPr lang="en-US"/>
          </a:p>
        </p:txBody>
      </p:sp>
      <p:sp>
        <p:nvSpPr>
          <p:cNvPr id="2150" name="Line 670"/>
          <p:cNvSpPr>
            <a:spLocks noChangeShapeType="1"/>
          </p:cNvSpPr>
          <p:nvPr/>
        </p:nvSpPr>
        <p:spPr bwMode="auto">
          <a:xfrm flipV="1">
            <a:off x="2505075" y="4786313"/>
            <a:ext cx="277813" cy="109537"/>
          </a:xfrm>
          <a:prstGeom prst="line">
            <a:avLst/>
          </a:prstGeom>
          <a:noFill/>
          <a:ln w="9525">
            <a:solidFill>
              <a:schemeClr val="bg2"/>
            </a:solidFill>
            <a:round/>
            <a:headEnd/>
            <a:tailEnd/>
          </a:ln>
        </p:spPr>
        <p:txBody>
          <a:bodyPr/>
          <a:lstStyle/>
          <a:p>
            <a:endParaRPr lang="en-US"/>
          </a:p>
        </p:txBody>
      </p:sp>
      <p:sp>
        <p:nvSpPr>
          <p:cNvPr id="2151" name="Line 671"/>
          <p:cNvSpPr>
            <a:spLocks noChangeShapeType="1"/>
          </p:cNvSpPr>
          <p:nvPr/>
        </p:nvSpPr>
        <p:spPr bwMode="auto">
          <a:xfrm flipV="1">
            <a:off x="2547938" y="4989513"/>
            <a:ext cx="971550" cy="0"/>
          </a:xfrm>
          <a:prstGeom prst="line">
            <a:avLst/>
          </a:prstGeom>
          <a:noFill/>
          <a:ln w="9525">
            <a:solidFill>
              <a:schemeClr val="bg2"/>
            </a:solidFill>
            <a:round/>
            <a:headEnd/>
            <a:tailEnd/>
          </a:ln>
        </p:spPr>
        <p:txBody>
          <a:bodyPr/>
          <a:lstStyle/>
          <a:p>
            <a:endParaRPr lang="en-US"/>
          </a:p>
        </p:txBody>
      </p:sp>
      <p:sp>
        <p:nvSpPr>
          <p:cNvPr id="2152" name="Line 672"/>
          <p:cNvSpPr>
            <a:spLocks noChangeShapeType="1"/>
          </p:cNvSpPr>
          <p:nvPr/>
        </p:nvSpPr>
        <p:spPr bwMode="auto">
          <a:xfrm flipH="1">
            <a:off x="1843088" y="4735513"/>
            <a:ext cx="254000" cy="469900"/>
          </a:xfrm>
          <a:prstGeom prst="line">
            <a:avLst/>
          </a:prstGeom>
          <a:noFill/>
          <a:ln w="9525">
            <a:solidFill>
              <a:schemeClr val="bg2"/>
            </a:solidFill>
            <a:round/>
            <a:headEnd/>
            <a:tailEnd/>
          </a:ln>
        </p:spPr>
        <p:txBody>
          <a:bodyPr/>
          <a:lstStyle/>
          <a:p>
            <a:endParaRPr lang="en-US"/>
          </a:p>
        </p:txBody>
      </p:sp>
      <p:sp>
        <p:nvSpPr>
          <p:cNvPr id="2153" name="Line 673"/>
          <p:cNvSpPr>
            <a:spLocks noChangeShapeType="1"/>
          </p:cNvSpPr>
          <p:nvPr/>
        </p:nvSpPr>
        <p:spPr bwMode="auto">
          <a:xfrm>
            <a:off x="1868488" y="4786313"/>
            <a:ext cx="196850" cy="0"/>
          </a:xfrm>
          <a:prstGeom prst="line">
            <a:avLst/>
          </a:prstGeom>
          <a:noFill/>
          <a:ln w="9525">
            <a:solidFill>
              <a:schemeClr val="bg2"/>
            </a:solidFill>
            <a:round/>
            <a:headEnd/>
            <a:tailEnd/>
          </a:ln>
        </p:spPr>
        <p:txBody>
          <a:bodyPr/>
          <a:lstStyle/>
          <a:p>
            <a:endParaRPr lang="en-US"/>
          </a:p>
        </p:txBody>
      </p:sp>
      <p:sp>
        <p:nvSpPr>
          <p:cNvPr id="2154" name="Line 674"/>
          <p:cNvSpPr>
            <a:spLocks noChangeShapeType="1"/>
          </p:cNvSpPr>
          <p:nvPr/>
        </p:nvSpPr>
        <p:spPr bwMode="auto">
          <a:xfrm>
            <a:off x="1728788" y="5122863"/>
            <a:ext cx="153987" cy="0"/>
          </a:xfrm>
          <a:prstGeom prst="line">
            <a:avLst/>
          </a:prstGeom>
          <a:noFill/>
          <a:ln w="9525">
            <a:solidFill>
              <a:schemeClr val="bg2"/>
            </a:solidFill>
            <a:round/>
            <a:headEnd/>
            <a:tailEnd/>
          </a:ln>
        </p:spPr>
        <p:txBody>
          <a:bodyPr/>
          <a:lstStyle/>
          <a:p>
            <a:endParaRPr lang="en-US"/>
          </a:p>
        </p:txBody>
      </p:sp>
      <p:sp>
        <p:nvSpPr>
          <p:cNvPr id="2155" name="Line 675"/>
          <p:cNvSpPr>
            <a:spLocks noChangeShapeType="1"/>
          </p:cNvSpPr>
          <p:nvPr/>
        </p:nvSpPr>
        <p:spPr bwMode="auto">
          <a:xfrm>
            <a:off x="1981200" y="5202238"/>
            <a:ext cx="490538" cy="0"/>
          </a:xfrm>
          <a:prstGeom prst="line">
            <a:avLst/>
          </a:prstGeom>
          <a:noFill/>
          <a:ln w="9525">
            <a:solidFill>
              <a:schemeClr val="bg2"/>
            </a:solidFill>
            <a:round/>
            <a:headEnd/>
            <a:tailEnd/>
          </a:ln>
        </p:spPr>
        <p:txBody>
          <a:bodyPr/>
          <a:lstStyle/>
          <a:p>
            <a:endParaRPr lang="en-US"/>
          </a:p>
        </p:txBody>
      </p:sp>
      <p:sp>
        <p:nvSpPr>
          <p:cNvPr id="2156" name="Line 676"/>
          <p:cNvSpPr>
            <a:spLocks noChangeShapeType="1"/>
          </p:cNvSpPr>
          <p:nvPr/>
        </p:nvSpPr>
        <p:spPr bwMode="auto">
          <a:xfrm flipH="1">
            <a:off x="2220913" y="5110163"/>
            <a:ext cx="53975" cy="85725"/>
          </a:xfrm>
          <a:prstGeom prst="line">
            <a:avLst/>
          </a:prstGeom>
          <a:noFill/>
          <a:ln w="9525">
            <a:solidFill>
              <a:schemeClr val="bg2"/>
            </a:solidFill>
            <a:round/>
            <a:headEnd/>
            <a:tailEnd/>
          </a:ln>
        </p:spPr>
        <p:txBody>
          <a:bodyPr/>
          <a:lstStyle/>
          <a:p>
            <a:endParaRPr lang="en-US"/>
          </a:p>
        </p:txBody>
      </p:sp>
      <p:sp>
        <p:nvSpPr>
          <p:cNvPr id="2157" name="Line 677"/>
          <p:cNvSpPr>
            <a:spLocks noChangeShapeType="1"/>
          </p:cNvSpPr>
          <p:nvPr/>
        </p:nvSpPr>
        <p:spPr bwMode="auto">
          <a:xfrm>
            <a:off x="2033588" y="5199063"/>
            <a:ext cx="1587" cy="82550"/>
          </a:xfrm>
          <a:prstGeom prst="line">
            <a:avLst/>
          </a:prstGeom>
          <a:noFill/>
          <a:ln w="9525">
            <a:solidFill>
              <a:schemeClr val="bg2"/>
            </a:solidFill>
            <a:round/>
            <a:headEnd/>
            <a:tailEnd/>
          </a:ln>
        </p:spPr>
        <p:txBody>
          <a:bodyPr/>
          <a:lstStyle/>
          <a:p>
            <a:endParaRPr lang="en-US"/>
          </a:p>
        </p:txBody>
      </p:sp>
      <p:sp>
        <p:nvSpPr>
          <p:cNvPr id="2158" name="Line 678"/>
          <p:cNvSpPr>
            <a:spLocks noChangeShapeType="1"/>
          </p:cNvSpPr>
          <p:nvPr/>
        </p:nvSpPr>
        <p:spPr bwMode="auto">
          <a:xfrm flipH="1" flipV="1">
            <a:off x="2430463" y="5207000"/>
            <a:ext cx="0" cy="76200"/>
          </a:xfrm>
          <a:prstGeom prst="line">
            <a:avLst/>
          </a:prstGeom>
          <a:noFill/>
          <a:ln w="9525">
            <a:solidFill>
              <a:schemeClr val="bg2"/>
            </a:solidFill>
            <a:round/>
            <a:headEnd/>
            <a:tailEnd/>
          </a:ln>
        </p:spPr>
        <p:txBody>
          <a:bodyPr/>
          <a:lstStyle/>
          <a:p>
            <a:endParaRPr lang="en-US"/>
          </a:p>
        </p:txBody>
      </p:sp>
      <p:sp>
        <p:nvSpPr>
          <p:cNvPr id="2159" name="Line 679"/>
          <p:cNvSpPr>
            <a:spLocks noChangeShapeType="1"/>
          </p:cNvSpPr>
          <p:nvPr/>
        </p:nvSpPr>
        <p:spPr bwMode="auto">
          <a:xfrm>
            <a:off x="2511425" y="5065713"/>
            <a:ext cx="503238" cy="269875"/>
          </a:xfrm>
          <a:prstGeom prst="line">
            <a:avLst/>
          </a:prstGeom>
          <a:noFill/>
          <a:ln w="9525">
            <a:solidFill>
              <a:schemeClr val="bg2"/>
            </a:solidFill>
            <a:round/>
            <a:headEnd/>
            <a:tailEnd/>
          </a:ln>
        </p:spPr>
        <p:txBody>
          <a:bodyPr/>
          <a:lstStyle/>
          <a:p>
            <a:endParaRPr lang="en-US"/>
          </a:p>
        </p:txBody>
      </p:sp>
      <p:sp>
        <p:nvSpPr>
          <p:cNvPr id="2160" name="Line 680"/>
          <p:cNvSpPr>
            <a:spLocks noChangeShapeType="1"/>
          </p:cNvSpPr>
          <p:nvPr/>
        </p:nvSpPr>
        <p:spPr bwMode="auto">
          <a:xfrm>
            <a:off x="1960563" y="5000625"/>
            <a:ext cx="80962" cy="0"/>
          </a:xfrm>
          <a:prstGeom prst="line">
            <a:avLst/>
          </a:prstGeom>
          <a:noFill/>
          <a:ln w="9525">
            <a:solidFill>
              <a:schemeClr val="bg2"/>
            </a:solidFill>
            <a:round/>
            <a:headEnd/>
            <a:tailEnd/>
          </a:ln>
        </p:spPr>
        <p:txBody>
          <a:bodyPr/>
          <a:lstStyle/>
          <a:p>
            <a:endParaRPr lang="en-US"/>
          </a:p>
        </p:txBody>
      </p:sp>
      <p:grpSp>
        <p:nvGrpSpPr>
          <p:cNvPr id="2161" name="Group 681"/>
          <p:cNvGrpSpPr>
            <a:grpSpLocks/>
          </p:cNvGrpSpPr>
          <p:nvPr/>
        </p:nvGrpSpPr>
        <p:grpSpPr bwMode="auto">
          <a:xfrm>
            <a:off x="1146175" y="1760538"/>
            <a:ext cx="3021013" cy="3981450"/>
            <a:chOff x="-1203" y="1352"/>
            <a:chExt cx="1903" cy="2508"/>
          </a:xfrm>
        </p:grpSpPr>
        <p:grpSp>
          <p:nvGrpSpPr>
            <p:cNvPr id="2244" name="Group 682"/>
            <p:cNvGrpSpPr>
              <a:grpSpLocks/>
            </p:cNvGrpSpPr>
            <p:nvPr/>
          </p:nvGrpSpPr>
          <p:grpSpPr bwMode="auto">
            <a:xfrm>
              <a:off x="-1203" y="1647"/>
              <a:ext cx="436" cy="114"/>
              <a:chOff x="3072" y="739"/>
              <a:chExt cx="652" cy="146"/>
            </a:xfrm>
          </p:grpSpPr>
          <p:pic>
            <p:nvPicPr>
              <p:cNvPr id="2268" name="Picture 683" descr="lgv_fqmg[1]"/>
              <p:cNvPicPr>
                <a:picLocks noChangeAspect="1" noChangeArrowheads="1"/>
              </p:cNvPicPr>
              <p:nvPr/>
            </p:nvPicPr>
            <p:blipFill>
              <a:blip r:embed="rId3" cstate="print"/>
              <a:srcRect/>
              <a:stretch>
                <a:fillRect/>
              </a:stretch>
            </p:blipFill>
            <p:spPr bwMode="auto">
              <a:xfrm flipH="1">
                <a:off x="3237" y="739"/>
                <a:ext cx="487" cy="146"/>
              </a:xfrm>
              <a:prstGeom prst="rect">
                <a:avLst/>
              </a:prstGeom>
              <a:noFill/>
              <a:ln w="9525">
                <a:noFill/>
                <a:miter lim="800000"/>
                <a:headEnd/>
                <a:tailEnd/>
              </a:ln>
            </p:spPr>
          </p:pic>
          <p:sp>
            <p:nvSpPr>
              <p:cNvPr id="2269" name="Line 684"/>
              <p:cNvSpPr>
                <a:spLocks noChangeShapeType="1"/>
              </p:cNvSpPr>
              <p:nvPr/>
            </p:nvSpPr>
            <p:spPr bwMode="auto">
              <a:xfrm flipH="1">
                <a:off x="3104" y="784"/>
                <a:ext cx="88" cy="0"/>
              </a:xfrm>
              <a:prstGeom prst="line">
                <a:avLst/>
              </a:prstGeom>
              <a:noFill/>
              <a:ln w="9525">
                <a:solidFill>
                  <a:schemeClr val="tx1"/>
                </a:solidFill>
                <a:round/>
                <a:headEnd/>
                <a:tailEnd/>
              </a:ln>
            </p:spPr>
            <p:txBody>
              <a:bodyPr/>
              <a:lstStyle/>
              <a:p>
                <a:endParaRPr lang="en-US"/>
              </a:p>
            </p:txBody>
          </p:sp>
          <p:sp>
            <p:nvSpPr>
              <p:cNvPr id="2270" name="Line 685"/>
              <p:cNvSpPr>
                <a:spLocks noChangeShapeType="1"/>
              </p:cNvSpPr>
              <p:nvPr/>
            </p:nvSpPr>
            <p:spPr bwMode="auto">
              <a:xfrm flipH="1">
                <a:off x="3072" y="760"/>
                <a:ext cx="144" cy="0"/>
              </a:xfrm>
              <a:prstGeom prst="line">
                <a:avLst/>
              </a:prstGeom>
              <a:noFill/>
              <a:ln w="9525">
                <a:solidFill>
                  <a:schemeClr val="tx1"/>
                </a:solidFill>
                <a:round/>
                <a:headEnd/>
                <a:tailEnd/>
              </a:ln>
            </p:spPr>
            <p:txBody>
              <a:bodyPr/>
              <a:lstStyle/>
              <a:p>
                <a:endParaRPr lang="en-US"/>
              </a:p>
            </p:txBody>
          </p:sp>
        </p:grpSp>
        <p:pic>
          <p:nvPicPr>
            <p:cNvPr id="2245" name="Picture 686" descr="imgyjavg[1]"/>
            <p:cNvPicPr>
              <a:picLocks noChangeAspect="1" noChangeArrowheads="1"/>
            </p:cNvPicPr>
            <p:nvPr/>
          </p:nvPicPr>
          <p:blipFill>
            <a:blip r:embed="rId4" cstate="print"/>
            <a:srcRect/>
            <a:stretch>
              <a:fillRect/>
            </a:stretch>
          </p:blipFill>
          <p:spPr bwMode="auto">
            <a:xfrm>
              <a:off x="-1027" y="1466"/>
              <a:ext cx="232" cy="168"/>
            </a:xfrm>
            <a:prstGeom prst="rect">
              <a:avLst/>
            </a:prstGeom>
            <a:noFill/>
            <a:ln w="9525">
              <a:noFill/>
              <a:miter lim="800000"/>
              <a:headEnd/>
              <a:tailEnd/>
            </a:ln>
          </p:spPr>
        </p:pic>
        <p:grpSp>
          <p:nvGrpSpPr>
            <p:cNvPr id="2246" name="Group 687"/>
            <p:cNvGrpSpPr>
              <a:grpSpLocks/>
            </p:cNvGrpSpPr>
            <p:nvPr/>
          </p:nvGrpSpPr>
          <p:grpSpPr bwMode="auto">
            <a:xfrm>
              <a:off x="-546" y="1352"/>
              <a:ext cx="256" cy="269"/>
              <a:chOff x="2870" y="1518"/>
              <a:chExt cx="292" cy="320"/>
            </a:xfrm>
          </p:grpSpPr>
          <p:graphicFrame>
            <p:nvGraphicFramePr>
              <p:cNvPr id="2061" name="Object 688"/>
              <p:cNvGraphicFramePr>
                <a:graphicFrameLocks noChangeAspect="1"/>
              </p:cNvGraphicFramePr>
              <p:nvPr/>
            </p:nvGraphicFramePr>
            <p:xfrm>
              <a:off x="2870" y="1518"/>
              <a:ext cx="272" cy="282"/>
            </p:xfrm>
            <a:graphic>
              <a:graphicData uri="http://schemas.openxmlformats.org/presentationml/2006/ole">
                <p:oleObj spid="_x0000_s2061" name="Clip" r:id="rId5" imgW="819000" imgH="847800" progId="">
                  <p:embed/>
                </p:oleObj>
              </a:graphicData>
            </a:graphic>
          </p:graphicFrame>
          <p:graphicFrame>
            <p:nvGraphicFramePr>
              <p:cNvPr id="2062" name="Object 689"/>
              <p:cNvGraphicFramePr>
                <a:graphicFrameLocks noChangeAspect="1"/>
              </p:cNvGraphicFramePr>
              <p:nvPr/>
            </p:nvGraphicFramePr>
            <p:xfrm>
              <a:off x="2913" y="1602"/>
              <a:ext cx="249" cy="236"/>
            </p:xfrm>
            <a:graphic>
              <a:graphicData uri="http://schemas.openxmlformats.org/presentationml/2006/ole">
                <p:oleObj spid="_x0000_s2062" name="Clip" r:id="rId6" imgW="1266840" imgH="1200240" progId="">
                  <p:embed/>
                </p:oleObj>
              </a:graphicData>
            </a:graphic>
          </p:graphicFrame>
        </p:grpSp>
        <p:grpSp>
          <p:nvGrpSpPr>
            <p:cNvPr id="2247" name="Group 690"/>
            <p:cNvGrpSpPr>
              <a:grpSpLocks/>
            </p:cNvGrpSpPr>
            <p:nvPr/>
          </p:nvGrpSpPr>
          <p:grpSpPr bwMode="auto">
            <a:xfrm>
              <a:off x="-1002" y="2262"/>
              <a:ext cx="209" cy="224"/>
              <a:chOff x="2870" y="1518"/>
              <a:chExt cx="292" cy="320"/>
            </a:xfrm>
          </p:grpSpPr>
          <p:graphicFrame>
            <p:nvGraphicFramePr>
              <p:cNvPr id="2059" name="Object 691"/>
              <p:cNvGraphicFramePr>
                <a:graphicFrameLocks noChangeAspect="1"/>
              </p:cNvGraphicFramePr>
              <p:nvPr/>
            </p:nvGraphicFramePr>
            <p:xfrm>
              <a:off x="2870" y="1518"/>
              <a:ext cx="272" cy="282"/>
            </p:xfrm>
            <a:graphic>
              <a:graphicData uri="http://schemas.openxmlformats.org/presentationml/2006/ole">
                <p:oleObj spid="_x0000_s2059" name="Clip" r:id="rId7" imgW="819000" imgH="847800" progId="">
                  <p:embed/>
                </p:oleObj>
              </a:graphicData>
            </a:graphic>
          </p:graphicFrame>
          <p:graphicFrame>
            <p:nvGraphicFramePr>
              <p:cNvPr id="2060" name="Object 692"/>
              <p:cNvGraphicFramePr>
                <a:graphicFrameLocks noChangeAspect="1"/>
              </p:cNvGraphicFramePr>
              <p:nvPr/>
            </p:nvGraphicFramePr>
            <p:xfrm>
              <a:off x="2913" y="1602"/>
              <a:ext cx="249" cy="236"/>
            </p:xfrm>
            <a:graphic>
              <a:graphicData uri="http://schemas.openxmlformats.org/presentationml/2006/ole">
                <p:oleObj spid="_x0000_s2060" name="Clip" r:id="rId8" imgW="1266840" imgH="1200240" progId="">
                  <p:embed/>
                </p:oleObj>
              </a:graphicData>
            </a:graphic>
          </p:graphicFrame>
        </p:grpSp>
        <p:graphicFrame>
          <p:nvGraphicFramePr>
            <p:cNvPr id="2050" name="Object 693"/>
            <p:cNvGraphicFramePr>
              <a:graphicFrameLocks noChangeAspect="1"/>
            </p:cNvGraphicFramePr>
            <p:nvPr/>
          </p:nvGraphicFramePr>
          <p:xfrm>
            <a:off x="-732" y="2289"/>
            <a:ext cx="207" cy="173"/>
          </p:xfrm>
          <a:graphic>
            <a:graphicData uri="http://schemas.openxmlformats.org/presentationml/2006/ole">
              <p:oleObj spid="_x0000_s2050" name="Clip" r:id="rId9" imgW="1305000" imgH="1085760" progId="">
                <p:embed/>
              </p:oleObj>
            </a:graphicData>
          </a:graphic>
        </p:graphicFrame>
        <p:grpSp>
          <p:nvGrpSpPr>
            <p:cNvPr id="2248" name="Group 694"/>
            <p:cNvGrpSpPr>
              <a:grpSpLocks/>
            </p:cNvGrpSpPr>
            <p:nvPr/>
          </p:nvGrpSpPr>
          <p:grpSpPr bwMode="auto">
            <a:xfrm>
              <a:off x="310" y="3575"/>
              <a:ext cx="125" cy="230"/>
              <a:chOff x="4180" y="783"/>
              <a:chExt cx="150" cy="307"/>
            </a:xfrm>
          </p:grpSpPr>
          <p:sp>
            <p:nvSpPr>
              <p:cNvPr id="2260" name="AutoShape 69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261" name="Rectangle 69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262" name="Rectangle 69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263" name="AutoShape 69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264" name="Line 69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265" name="Line 70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266" name="Rectangle 70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267" name="Rectangle 70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aphicFrame>
          <p:nvGraphicFramePr>
            <p:cNvPr id="2051" name="Object 703"/>
            <p:cNvGraphicFramePr>
              <a:graphicFrameLocks noChangeAspect="1"/>
            </p:cNvGraphicFramePr>
            <p:nvPr/>
          </p:nvGraphicFramePr>
          <p:xfrm>
            <a:off x="-975" y="3384"/>
            <a:ext cx="216" cy="180"/>
          </p:xfrm>
          <a:graphic>
            <a:graphicData uri="http://schemas.openxmlformats.org/presentationml/2006/ole">
              <p:oleObj spid="_x0000_s2051" name="Clip" r:id="rId10" imgW="1305000" imgH="1085760" progId="">
                <p:embed/>
              </p:oleObj>
            </a:graphicData>
          </a:graphic>
        </p:graphicFrame>
        <p:graphicFrame>
          <p:nvGraphicFramePr>
            <p:cNvPr id="2052" name="Object 704"/>
            <p:cNvGraphicFramePr>
              <a:graphicFrameLocks noChangeAspect="1"/>
            </p:cNvGraphicFramePr>
            <p:nvPr/>
          </p:nvGraphicFramePr>
          <p:xfrm>
            <a:off x="-871" y="3184"/>
            <a:ext cx="216" cy="180"/>
          </p:xfrm>
          <a:graphic>
            <a:graphicData uri="http://schemas.openxmlformats.org/presentationml/2006/ole">
              <p:oleObj spid="_x0000_s2052" name="Clip" r:id="rId11" imgW="1305000" imgH="1085760" progId="">
                <p:embed/>
              </p:oleObj>
            </a:graphicData>
          </a:graphic>
        </p:graphicFrame>
        <p:graphicFrame>
          <p:nvGraphicFramePr>
            <p:cNvPr id="2053" name="Object 705"/>
            <p:cNvGraphicFramePr>
              <a:graphicFrameLocks noChangeAspect="1"/>
            </p:cNvGraphicFramePr>
            <p:nvPr/>
          </p:nvGraphicFramePr>
          <p:xfrm>
            <a:off x="-703" y="3544"/>
            <a:ext cx="216" cy="180"/>
          </p:xfrm>
          <a:graphic>
            <a:graphicData uri="http://schemas.openxmlformats.org/presentationml/2006/ole">
              <p:oleObj spid="_x0000_s2053" name="Clip" r:id="rId12" imgW="1305000" imgH="1085760" progId="">
                <p:embed/>
              </p:oleObj>
            </a:graphicData>
          </a:graphic>
        </p:graphicFrame>
        <p:graphicFrame>
          <p:nvGraphicFramePr>
            <p:cNvPr id="2054" name="Object 706"/>
            <p:cNvGraphicFramePr>
              <a:graphicFrameLocks noChangeAspect="1"/>
            </p:cNvGraphicFramePr>
            <p:nvPr/>
          </p:nvGraphicFramePr>
          <p:xfrm>
            <a:off x="-489" y="3546"/>
            <a:ext cx="216" cy="180"/>
          </p:xfrm>
          <a:graphic>
            <a:graphicData uri="http://schemas.openxmlformats.org/presentationml/2006/ole">
              <p:oleObj spid="_x0000_s2054" name="Clip" r:id="rId13" imgW="1305000" imgH="1085760" progId="">
                <p:embed/>
              </p:oleObj>
            </a:graphicData>
          </a:graphic>
        </p:graphicFrame>
        <p:grpSp>
          <p:nvGrpSpPr>
            <p:cNvPr id="2249" name="Group 707"/>
            <p:cNvGrpSpPr>
              <a:grpSpLocks/>
            </p:cNvGrpSpPr>
            <p:nvPr/>
          </p:nvGrpSpPr>
          <p:grpSpPr bwMode="auto">
            <a:xfrm>
              <a:off x="83" y="3625"/>
              <a:ext cx="172" cy="215"/>
              <a:chOff x="2870" y="1518"/>
              <a:chExt cx="292" cy="320"/>
            </a:xfrm>
          </p:grpSpPr>
          <p:graphicFrame>
            <p:nvGraphicFramePr>
              <p:cNvPr id="2057" name="Object 708"/>
              <p:cNvGraphicFramePr>
                <a:graphicFrameLocks noChangeAspect="1"/>
              </p:cNvGraphicFramePr>
              <p:nvPr/>
            </p:nvGraphicFramePr>
            <p:xfrm>
              <a:off x="2870" y="1518"/>
              <a:ext cx="272" cy="282"/>
            </p:xfrm>
            <a:graphic>
              <a:graphicData uri="http://schemas.openxmlformats.org/presentationml/2006/ole">
                <p:oleObj spid="_x0000_s2057" name="Clip" r:id="rId14" imgW="819000" imgH="847800" progId="">
                  <p:embed/>
                </p:oleObj>
              </a:graphicData>
            </a:graphic>
          </p:graphicFrame>
          <p:graphicFrame>
            <p:nvGraphicFramePr>
              <p:cNvPr id="2058" name="Object 709"/>
              <p:cNvGraphicFramePr>
                <a:graphicFrameLocks noChangeAspect="1"/>
              </p:cNvGraphicFramePr>
              <p:nvPr/>
            </p:nvGraphicFramePr>
            <p:xfrm>
              <a:off x="2913" y="1602"/>
              <a:ext cx="249" cy="236"/>
            </p:xfrm>
            <a:graphic>
              <a:graphicData uri="http://schemas.openxmlformats.org/presentationml/2006/ole">
                <p:oleObj spid="_x0000_s2058" name="Clip" r:id="rId15" imgW="1266840" imgH="1200240" progId="">
                  <p:embed/>
                </p:oleObj>
              </a:graphicData>
            </a:graphic>
          </p:graphicFrame>
        </p:grpSp>
        <p:grpSp>
          <p:nvGrpSpPr>
            <p:cNvPr id="2250" name="Group 710"/>
            <p:cNvGrpSpPr>
              <a:grpSpLocks/>
            </p:cNvGrpSpPr>
            <p:nvPr/>
          </p:nvGrpSpPr>
          <p:grpSpPr bwMode="auto">
            <a:xfrm>
              <a:off x="-201" y="3657"/>
              <a:ext cx="220" cy="203"/>
              <a:chOff x="2870" y="1518"/>
              <a:chExt cx="292" cy="320"/>
            </a:xfrm>
          </p:grpSpPr>
          <p:graphicFrame>
            <p:nvGraphicFramePr>
              <p:cNvPr id="2055" name="Object 711"/>
              <p:cNvGraphicFramePr>
                <a:graphicFrameLocks noChangeAspect="1"/>
              </p:cNvGraphicFramePr>
              <p:nvPr/>
            </p:nvGraphicFramePr>
            <p:xfrm>
              <a:off x="2870" y="1518"/>
              <a:ext cx="272" cy="282"/>
            </p:xfrm>
            <a:graphic>
              <a:graphicData uri="http://schemas.openxmlformats.org/presentationml/2006/ole">
                <p:oleObj spid="_x0000_s2055" name="Clip" r:id="rId16" imgW="819000" imgH="847800" progId="">
                  <p:embed/>
                </p:oleObj>
              </a:graphicData>
            </a:graphic>
          </p:graphicFrame>
          <p:graphicFrame>
            <p:nvGraphicFramePr>
              <p:cNvPr id="2056" name="Object 712"/>
              <p:cNvGraphicFramePr>
                <a:graphicFrameLocks noChangeAspect="1"/>
              </p:cNvGraphicFramePr>
              <p:nvPr/>
            </p:nvGraphicFramePr>
            <p:xfrm>
              <a:off x="2913" y="1602"/>
              <a:ext cx="249" cy="236"/>
            </p:xfrm>
            <a:graphic>
              <a:graphicData uri="http://schemas.openxmlformats.org/presentationml/2006/ole">
                <p:oleObj spid="_x0000_s2056" name="Clip" r:id="rId17" imgW="1266840" imgH="1200240" progId="">
                  <p:embed/>
                </p:oleObj>
              </a:graphicData>
            </a:graphic>
          </p:graphicFrame>
        </p:grpSp>
        <p:grpSp>
          <p:nvGrpSpPr>
            <p:cNvPr id="2251" name="Group 713"/>
            <p:cNvGrpSpPr>
              <a:grpSpLocks/>
            </p:cNvGrpSpPr>
            <p:nvPr/>
          </p:nvGrpSpPr>
          <p:grpSpPr bwMode="auto">
            <a:xfrm>
              <a:off x="569" y="3419"/>
              <a:ext cx="131" cy="258"/>
              <a:chOff x="4180" y="783"/>
              <a:chExt cx="150" cy="307"/>
            </a:xfrm>
          </p:grpSpPr>
          <p:sp>
            <p:nvSpPr>
              <p:cNvPr id="2252" name="AutoShape 71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253" name="Rectangle 71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254" name="Rectangle 71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255" name="AutoShape 71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256" name="Line 71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257" name="Line 71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258" name="Rectangle 72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259" name="Rectangle 72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sp>
        <p:nvSpPr>
          <p:cNvPr id="2162" name="Line 722"/>
          <p:cNvSpPr>
            <a:spLocks noChangeShapeType="1"/>
          </p:cNvSpPr>
          <p:nvPr/>
        </p:nvSpPr>
        <p:spPr bwMode="auto">
          <a:xfrm flipH="1">
            <a:off x="2049463" y="3522663"/>
            <a:ext cx="3175" cy="144462"/>
          </a:xfrm>
          <a:prstGeom prst="line">
            <a:avLst/>
          </a:prstGeom>
          <a:noFill/>
          <a:ln w="9525">
            <a:solidFill>
              <a:schemeClr val="bg2"/>
            </a:solidFill>
            <a:round/>
            <a:headEnd/>
            <a:tailEnd/>
          </a:ln>
        </p:spPr>
        <p:txBody>
          <a:bodyPr/>
          <a:lstStyle/>
          <a:p>
            <a:endParaRPr lang="en-US"/>
          </a:p>
        </p:txBody>
      </p:sp>
      <p:sp>
        <p:nvSpPr>
          <p:cNvPr id="2163" name="Line 723"/>
          <p:cNvSpPr>
            <a:spLocks noChangeShapeType="1"/>
          </p:cNvSpPr>
          <p:nvPr/>
        </p:nvSpPr>
        <p:spPr bwMode="auto">
          <a:xfrm flipV="1">
            <a:off x="3346450" y="2505075"/>
            <a:ext cx="123825" cy="87313"/>
          </a:xfrm>
          <a:prstGeom prst="line">
            <a:avLst/>
          </a:prstGeom>
          <a:noFill/>
          <a:ln w="9525">
            <a:solidFill>
              <a:schemeClr val="bg2"/>
            </a:solidFill>
            <a:round/>
            <a:headEnd/>
            <a:tailEnd/>
          </a:ln>
        </p:spPr>
        <p:txBody>
          <a:bodyPr/>
          <a:lstStyle/>
          <a:p>
            <a:endParaRPr lang="en-US"/>
          </a:p>
        </p:txBody>
      </p:sp>
      <p:sp>
        <p:nvSpPr>
          <p:cNvPr id="2164" name="Line 724"/>
          <p:cNvSpPr>
            <a:spLocks noChangeShapeType="1"/>
          </p:cNvSpPr>
          <p:nvPr/>
        </p:nvSpPr>
        <p:spPr bwMode="auto">
          <a:xfrm>
            <a:off x="3173413" y="2678113"/>
            <a:ext cx="0" cy="82550"/>
          </a:xfrm>
          <a:prstGeom prst="line">
            <a:avLst/>
          </a:prstGeom>
          <a:noFill/>
          <a:ln w="9525">
            <a:solidFill>
              <a:schemeClr val="bg2"/>
            </a:solidFill>
            <a:round/>
            <a:headEnd/>
            <a:tailEnd/>
          </a:ln>
        </p:spPr>
        <p:txBody>
          <a:bodyPr/>
          <a:lstStyle/>
          <a:p>
            <a:endParaRPr lang="en-US"/>
          </a:p>
        </p:txBody>
      </p:sp>
      <p:sp>
        <p:nvSpPr>
          <p:cNvPr id="2165" name="Line 725"/>
          <p:cNvSpPr>
            <a:spLocks noChangeShapeType="1"/>
          </p:cNvSpPr>
          <p:nvPr/>
        </p:nvSpPr>
        <p:spPr bwMode="auto">
          <a:xfrm flipV="1">
            <a:off x="3357563" y="2574925"/>
            <a:ext cx="263525" cy="288925"/>
          </a:xfrm>
          <a:prstGeom prst="line">
            <a:avLst/>
          </a:prstGeom>
          <a:noFill/>
          <a:ln w="9525">
            <a:solidFill>
              <a:schemeClr val="bg2"/>
            </a:solidFill>
            <a:round/>
            <a:headEnd/>
            <a:tailEnd/>
          </a:ln>
        </p:spPr>
        <p:txBody>
          <a:bodyPr/>
          <a:lstStyle/>
          <a:p>
            <a:endParaRPr lang="en-US"/>
          </a:p>
        </p:txBody>
      </p:sp>
      <p:sp>
        <p:nvSpPr>
          <p:cNvPr id="2166" name="Line 726"/>
          <p:cNvSpPr>
            <a:spLocks noChangeShapeType="1"/>
          </p:cNvSpPr>
          <p:nvPr/>
        </p:nvSpPr>
        <p:spPr bwMode="auto">
          <a:xfrm>
            <a:off x="3709988" y="2573338"/>
            <a:ext cx="0" cy="196850"/>
          </a:xfrm>
          <a:prstGeom prst="line">
            <a:avLst/>
          </a:prstGeom>
          <a:noFill/>
          <a:ln w="9525">
            <a:solidFill>
              <a:schemeClr val="bg2"/>
            </a:solidFill>
            <a:round/>
            <a:headEnd/>
            <a:tailEnd/>
          </a:ln>
        </p:spPr>
        <p:txBody>
          <a:bodyPr/>
          <a:lstStyle/>
          <a:p>
            <a:endParaRPr lang="en-US"/>
          </a:p>
        </p:txBody>
      </p:sp>
      <p:sp>
        <p:nvSpPr>
          <p:cNvPr id="2167" name="Line 727"/>
          <p:cNvSpPr>
            <a:spLocks noChangeShapeType="1"/>
          </p:cNvSpPr>
          <p:nvPr/>
        </p:nvSpPr>
        <p:spPr bwMode="auto">
          <a:xfrm>
            <a:off x="3363913" y="2879725"/>
            <a:ext cx="188912" cy="0"/>
          </a:xfrm>
          <a:prstGeom prst="line">
            <a:avLst/>
          </a:prstGeom>
          <a:noFill/>
          <a:ln w="9525">
            <a:solidFill>
              <a:schemeClr val="bg2"/>
            </a:solidFill>
            <a:round/>
            <a:headEnd/>
            <a:tailEnd/>
          </a:ln>
        </p:spPr>
        <p:txBody>
          <a:bodyPr/>
          <a:lstStyle/>
          <a:p>
            <a:endParaRPr lang="en-US"/>
          </a:p>
        </p:txBody>
      </p:sp>
      <p:sp>
        <p:nvSpPr>
          <p:cNvPr id="2168" name="Line 728"/>
          <p:cNvSpPr>
            <a:spLocks noChangeShapeType="1"/>
          </p:cNvSpPr>
          <p:nvPr/>
        </p:nvSpPr>
        <p:spPr bwMode="auto">
          <a:xfrm flipV="1">
            <a:off x="1658938" y="3746500"/>
            <a:ext cx="168275" cy="3175"/>
          </a:xfrm>
          <a:prstGeom prst="line">
            <a:avLst/>
          </a:prstGeom>
          <a:noFill/>
          <a:ln w="9525">
            <a:solidFill>
              <a:schemeClr val="bg2"/>
            </a:solidFill>
            <a:round/>
            <a:headEnd/>
            <a:tailEnd/>
          </a:ln>
        </p:spPr>
        <p:txBody>
          <a:bodyPr/>
          <a:lstStyle/>
          <a:p>
            <a:endParaRPr lang="en-US"/>
          </a:p>
        </p:txBody>
      </p:sp>
      <p:sp>
        <p:nvSpPr>
          <p:cNvPr id="2169" name="Line 729"/>
          <p:cNvSpPr>
            <a:spLocks noChangeShapeType="1"/>
          </p:cNvSpPr>
          <p:nvPr/>
        </p:nvSpPr>
        <p:spPr bwMode="auto">
          <a:xfrm flipV="1">
            <a:off x="3778250" y="2273300"/>
            <a:ext cx="238125" cy="168275"/>
          </a:xfrm>
          <a:prstGeom prst="line">
            <a:avLst/>
          </a:prstGeom>
          <a:noFill/>
          <a:ln w="9525">
            <a:solidFill>
              <a:schemeClr val="bg2"/>
            </a:solidFill>
            <a:round/>
            <a:headEnd/>
            <a:tailEnd/>
          </a:ln>
        </p:spPr>
        <p:txBody>
          <a:bodyPr/>
          <a:lstStyle/>
          <a:p>
            <a:endParaRPr lang="en-US"/>
          </a:p>
        </p:txBody>
      </p:sp>
      <p:sp>
        <p:nvSpPr>
          <p:cNvPr id="2170" name="Line 730"/>
          <p:cNvSpPr>
            <a:spLocks noChangeShapeType="1"/>
          </p:cNvSpPr>
          <p:nvPr/>
        </p:nvSpPr>
        <p:spPr bwMode="auto">
          <a:xfrm>
            <a:off x="3917950" y="2870200"/>
            <a:ext cx="177800" cy="0"/>
          </a:xfrm>
          <a:prstGeom prst="line">
            <a:avLst/>
          </a:prstGeom>
          <a:noFill/>
          <a:ln w="9525">
            <a:solidFill>
              <a:schemeClr val="bg2"/>
            </a:solidFill>
            <a:round/>
            <a:headEnd/>
            <a:tailEnd/>
          </a:ln>
        </p:spPr>
        <p:txBody>
          <a:bodyPr/>
          <a:lstStyle/>
          <a:p>
            <a:endParaRPr lang="en-US"/>
          </a:p>
        </p:txBody>
      </p:sp>
      <p:sp>
        <p:nvSpPr>
          <p:cNvPr id="2171" name="Line 731"/>
          <p:cNvSpPr>
            <a:spLocks noChangeShapeType="1"/>
          </p:cNvSpPr>
          <p:nvPr/>
        </p:nvSpPr>
        <p:spPr bwMode="auto">
          <a:xfrm flipH="1">
            <a:off x="3063875" y="2946400"/>
            <a:ext cx="98425" cy="704850"/>
          </a:xfrm>
          <a:prstGeom prst="line">
            <a:avLst/>
          </a:prstGeom>
          <a:noFill/>
          <a:ln w="9525">
            <a:solidFill>
              <a:schemeClr val="bg2"/>
            </a:solidFill>
            <a:round/>
            <a:headEnd/>
            <a:tailEnd/>
          </a:ln>
        </p:spPr>
        <p:txBody>
          <a:bodyPr/>
          <a:lstStyle/>
          <a:p>
            <a:endParaRPr lang="en-US"/>
          </a:p>
        </p:txBody>
      </p:sp>
      <p:sp>
        <p:nvSpPr>
          <p:cNvPr id="2172" name="Line 732"/>
          <p:cNvSpPr>
            <a:spLocks noChangeShapeType="1"/>
          </p:cNvSpPr>
          <p:nvPr/>
        </p:nvSpPr>
        <p:spPr bwMode="auto">
          <a:xfrm flipH="1">
            <a:off x="3654425" y="2946400"/>
            <a:ext cx="111125" cy="727075"/>
          </a:xfrm>
          <a:prstGeom prst="line">
            <a:avLst/>
          </a:prstGeom>
          <a:noFill/>
          <a:ln w="9525">
            <a:solidFill>
              <a:schemeClr val="bg2"/>
            </a:solidFill>
            <a:round/>
            <a:headEnd/>
            <a:tailEnd/>
          </a:ln>
        </p:spPr>
        <p:txBody>
          <a:bodyPr/>
          <a:lstStyle/>
          <a:p>
            <a:endParaRPr lang="en-US"/>
          </a:p>
        </p:txBody>
      </p:sp>
      <p:grpSp>
        <p:nvGrpSpPr>
          <p:cNvPr id="2173" name="Group 733"/>
          <p:cNvGrpSpPr>
            <a:grpSpLocks/>
          </p:cNvGrpSpPr>
          <p:nvPr/>
        </p:nvGrpSpPr>
        <p:grpSpPr bwMode="auto">
          <a:xfrm>
            <a:off x="2706688" y="4564063"/>
            <a:ext cx="501650" cy="234950"/>
            <a:chOff x="4701" y="2996"/>
            <a:chExt cx="316" cy="148"/>
          </a:xfrm>
        </p:grpSpPr>
        <p:sp>
          <p:nvSpPr>
            <p:cNvPr id="2231" name="Oval 734"/>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32" name="Line 735"/>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33" name="Line 736"/>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234" name="Rectangle 737"/>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35" name="Oval 738"/>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236" name="Group 739"/>
            <p:cNvGrpSpPr>
              <a:grpSpLocks/>
            </p:cNvGrpSpPr>
            <p:nvPr/>
          </p:nvGrpSpPr>
          <p:grpSpPr bwMode="auto">
            <a:xfrm>
              <a:off x="4776" y="3017"/>
              <a:ext cx="156" cy="56"/>
              <a:chOff x="2848" y="848"/>
              <a:chExt cx="140" cy="98"/>
            </a:xfrm>
          </p:grpSpPr>
          <p:sp>
            <p:nvSpPr>
              <p:cNvPr id="2241" name="Line 740"/>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42" name="Line 741"/>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43" name="Line 742"/>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37" name="Group 743"/>
            <p:cNvGrpSpPr>
              <a:grpSpLocks/>
            </p:cNvGrpSpPr>
            <p:nvPr/>
          </p:nvGrpSpPr>
          <p:grpSpPr bwMode="auto">
            <a:xfrm flipV="1">
              <a:off x="4776" y="3016"/>
              <a:ext cx="156" cy="56"/>
              <a:chOff x="2848" y="848"/>
              <a:chExt cx="140" cy="98"/>
            </a:xfrm>
          </p:grpSpPr>
          <p:sp>
            <p:nvSpPr>
              <p:cNvPr id="2238" name="Line 74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39" name="Line 74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40" name="Line 74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174" name="Group 747"/>
          <p:cNvGrpSpPr>
            <a:grpSpLocks/>
          </p:cNvGrpSpPr>
          <p:nvPr/>
        </p:nvGrpSpPr>
        <p:grpSpPr bwMode="auto">
          <a:xfrm>
            <a:off x="2041525" y="4865688"/>
            <a:ext cx="501650" cy="234950"/>
            <a:chOff x="4701" y="2996"/>
            <a:chExt cx="316" cy="148"/>
          </a:xfrm>
        </p:grpSpPr>
        <p:sp>
          <p:nvSpPr>
            <p:cNvPr id="2218" name="Oval 748"/>
            <p:cNvSpPr>
              <a:spLocks noChangeArrowheads="1"/>
            </p:cNvSpPr>
            <p:nvPr/>
          </p:nvSpPr>
          <p:spPr bwMode="auto">
            <a:xfrm>
              <a:off x="4704" y="3062"/>
              <a:ext cx="313" cy="82"/>
            </a:xfrm>
            <a:prstGeom prst="ellipse">
              <a:avLst/>
            </a:prstGeom>
            <a:solidFill>
              <a:srgbClr val="DDDDDD"/>
            </a:solidFill>
            <a:ln w="12700">
              <a:solidFill>
                <a:schemeClr val="folHlink"/>
              </a:solidFill>
              <a:round/>
              <a:headEnd/>
              <a:tailEnd/>
            </a:ln>
          </p:spPr>
          <p:txBody>
            <a:bodyPr wrap="none" anchor="ctr"/>
            <a:lstStyle/>
            <a:p>
              <a:endParaRPr lang="en-US"/>
            </a:p>
          </p:txBody>
        </p:sp>
        <p:sp>
          <p:nvSpPr>
            <p:cNvPr id="2219" name="Line 749"/>
            <p:cNvSpPr>
              <a:spLocks noChangeShapeType="1"/>
            </p:cNvSpPr>
            <p:nvPr/>
          </p:nvSpPr>
          <p:spPr bwMode="auto">
            <a:xfrm>
              <a:off x="4704" y="3055"/>
              <a:ext cx="0" cy="51"/>
            </a:xfrm>
            <a:prstGeom prst="line">
              <a:avLst/>
            </a:prstGeom>
            <a:noFill/>
            <a:ln w="12700">
              <a:solidFill>
                <a:schemeClr val="folHlink"/>
              </a:solidFill>
              <a:round/>
              <a:headEnd/>
              <a:tailEnd/>
            </a:ln>
          </p:spPr>
          <p:txBody>
            <a:bodyPr wrap="none" anchor="ctr"/>
            <a:lstStyle/>
            <a:p>
              <a:endParaRPr lang="en-US"/>
            </a:p>
          </p:txBody>
        </p:sp>
        <p:sp>
          <p:nvSpPr>
            <p:cNvPr id="2220" name="Line 750"/>
            <p:cNvSpPr>
              <a:spLocks noChangeShapeType="1"/>
            </p:cNvSpPr>
            <p:nvPr/>
          </p:nvSpPr>
          <p:spPr bwMode="auto">
            <a:xfrm>
              <a:off x="5017" y="3055"/>
              <a:ext cx="0" cy="51"/>
            </a:xfrm>
            <a:prstGeom prst="line">
              <a:avLst/>
            </a:prstGeom>
            <a:noFill/>
            <a:ln w="12700">
              <a:solidFill>
                <a:schemeClr val="folHlink"/>
              </a:solidFill>
              <a:round/>
              <a:headEnd/>
              <a:tailEnd/>
            </a:ln>
          </p:spPr>
          <p:txBody>
            <a:bodyPr wrap="none" anchor="ctr"/>
            <a:lstStyle/>
            <a:p>
              <a:endParaRPr lang="en-US"/>
            </a:p>
          </p:txBody>
        </p:sp>
        <p:sp>
          <p:nvSpPr>
            <p:cNvPr id="2221" name="Rectangle 751"/>
            <p:cNvSpPr>
              <a:spLocks noChangeArrowheads="1"/>
            </p:cNvSpPr>
            <p:nvPr/>
          </p:nvSpPr>
          <p:spPr bwMode="auto">
            <a:xfrm>
              <a:off x="4704" y="3055"/>
              <a:ext cx="310" cy="50"/>
            </a:xfrm>
            <a:prstGeom prst="rect">
              <a:avLst/>
            </a:prstGeom>
            <a:solidFill>
              <a:srgbClr val="DDDDDD"/>
            </a:solidFill>
            <a:ln w="12700">
              <a:noFill/>
              <a:miter lim="800000"/>
              <a:headEnd/>
              <a:tailEnd/>
            </a:ln>
          </p:spPr>
          <p:txBody>
            <a:bodyPr wrap="none" anchor="ctr"/>
            <a:lstStyle/>
            <a:p>
              <a:pPr algn="ctr">
                <a:spcBef>
                  <a:spcPct val="0"/>
                </a:spcBef>
                <a:buClrTx/>
                <a:buSzTx/>
                <a:buFontTx/>
                <a:buNone/>
              </a:pPr>
              <a:endParaRPr lang="en-US">
                <a:latin typeface="Times New Roman" pitchFamily="18" charset="0"/>
              </a:endParaRPr>
            </a:p>
          </p:txBody>
        </p:sp>
        <p:sp>
          <p:nvSpPr>
            <p:cNvPr id="2222" name="Oval 752"/>
            <p:cNvSpPr>
              <a:spLocks noChangeArrowheads="1"/>
            </p:cNvSpPr>
            <p:nvPr/>
          </p:nvSpPr>
          <p:spPr bwMode="auto">
            <a:xfrm>
              <a:off x="4701" y="2996"/>
              <a:ext cx="313" cy="96"/>
            </a:xfrm>
            <a:prstGeom prst="ellipse">
              <a:avLst/>
            </a:prstGeom>
            <a:solidFill>
              <a:srgbClr val="DDDDDD"/>
            </a:solidFill>
            <a:ln w="12700">
              <a:solidFill>
                <a:schemeClr val="folHlink"/>
              </a:solidFill>
              <a:round/>
              <a:headEnd/>
              <a:tailEnd/>
            </a:ln>
          </p:spPr>
          <p:txBody>
            <a:bodyPr wrap="none" anchor="ctr"/>
            <a:lstStyle/>
            <a:p>
              <a:endParaRPr lang="en-US"/>
            </a:p>
          </p:txBody>
        </p:sp>
        <p:grpSp>
          <p:nvGrpSpPr>
            <p:cNvPr id="2223" name="Group 753"/>
            <p:cNvGrpSpPr>
              <a:grpSpLocks/>
            </p:cNvGrpSpPr>
            <p:nvPr/>
          </p:nvGrpSpPr>
          <p:grpSpPr bwMode="auto">
            <a:xfrm>
              <a:off x="4776" y="3017"/>
              <a:ext cx="156" cy="56"/>
              <a:chOff x="2848" y="848"/>
              <a:chExt cx="140" cy="98"/>
            </a:xfrm>
          </p:grpSpPr>
          <p:sp>
            <p:nvSpPr>
              <p:cNvPr id="2228" name="Line 754"/>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29" name="Line 755"/>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30" name="Line 756"/>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nvGrpSpPr>
            <p:cNvPr id="2224" name="Group 757"/>
            <p:cNvGrpSpPr>
              <a:grpSpLocks/>
            </p:cNvGrpSpPr>
            <p:nvPr/>
          </p:nvGrpSpPr>
          <p:grpSpPr bwMode="auto">
            <a:xfrm flipV="1">
              <a:off x="4776" y="3016"/>
              <a:ext cx="156" cy="56"/>
              <a:chOff x="2848" y="848"/>
              <a:chExt cx="140" cy="98"/>
            </a:xfrm>
          </p:grpSpPr>
          <p:sp>
            <p:nvSpPr>
              <p:cNvPr id="2225" name="Line 758"/>
              <p:cNvSpPr>
                <a:spLocks noChangeShapeType="1"/>
              </p:cNvSpPr>
              <p:nvPr/>
            </p:nvSpPr>
            <p:spPr bwMode="auto">
              <a:xfrm flipV="1">
                <a:off x="2848" y="848"/>
                <a:ext cx="50" cy="2"/>
              </a:xfrm>
              <a:prstGeom prst="line">
                <a:avLst/>
              </a:prstGeom>
              <a:noFill/>
              <a:ln w="28575">
                <a:solidFill>
                  <a:schemeClr val="bg2"/>
                </a:solidFill>
                <a:round/>
                <a:headEnd/>
                <a:tailEnd/>
              </a:ln>
            </p:spPr>
            <p:txBody>
              <a:bodyPr wrap="none" anchor="ctr"/>
              <a:lstStyle/>
              <a:p>
                <a:endParaRPr lang="en-US"/>
              </a:p>
            </p:txBody>
          </p:sp>
          <p:sp>
            <p:nvSpPr>
              <p:cNvPr id="2226" name="Line 759"/>
              <p:cNvSpPr>
                <a:spLocks noChangeShapeType="1"/>
              </p:cNvSpPr>
              <p:nvPr/>
            </p:nvSpPr>
            <p:spPr bwMode="auto">
              <a:xfrm>
                <a:off x="2944" y="946"/>
                <a:ext cx="44" cy="0"/>
              </a:xfrm>
              <a:prstGeom prst="line">
                <a:avLst/>
              </a:prstGeom>
              <a:noFill/>
              <a:ln w="28575">
                <a:solidFill>
                  <a:schemeClr val="bg2"/>
                </a:solidFill>
                <a:round/>
                <a:headEnd/>
                <a:tailEnd/>
              </a:ln>
            </p:spPr>
            <p:txBody>
              <a:bodyPr wrap="none" anchor="ctr"/>
              <a:lstStyle/>
              <a:p>
                <a:endParaRPr lang="en-US"/>
              </a:p>
            </p:txBody>
          </p:sp>
          <p:sp>
            <p:nvSpPr>
              <p:cNvPr id="2227" name="Line 760"/>
              <p:cNvSpPr>
                <a:spLocks noChangeShapeType="1"/>
              </p:cNvSpPr>
              <p:nvPr/>
            </p:nvSpPr>
            <p:spPr bwMode="auto">
              <a:xfrm>
                <a:off x="2894" y="850"/>
                <a:ext cx="52" cy="96"/>
              </a:xfrm>
              <a:prstGeom prst="line">
                <a:avLst/>
              </a:prstGeom>
              <a:noFill/>
              <a:ln w="28575">
                <a:solidFill>
                  <a:schemeClr val="bg2"/>
                </a:solidFill>
                <a:round/>
                <a:headEnd/>
                <a:tailEnd/>
              </a:ln>
            </p:spPr>
            <p:txBody>
              <a:bodyPr wrap="none" anchor="ctr"/>
              <a:lstStyle/>
              <a:p>
                <a:endParaRPr lang="en-US"/>
              </a:p>
            </p:txBody>
          </p:sp>
        </p:grpSp>
      </p:grpSp>
      <p:grpSp>
        <p:nvGrpSpPr>
          <p:cNvPr id="2175" name="Group 761"/>
          <p:cNvGrpSpPr>
            <a:grpSpLocks/>
          </p:cNvGrpSpPr>
          <p:nvPr/>
        </p:nvGrpSpPr>
        <p:grpSpPr bwMode="auto">
          <a:xfrm>
            <a:off x="2871788" y="5051425"/>
            <a:ext cx="290512" cy="404813"/>
            <a:chOff x="4290" y="3130"/>
            <a:chExt cx="183" cy="255"/>
          </a:xfrm>
        </p:grpSpPr>
        <p:pic>
          <p:nvPicPr>
            <p:cNvPr id="2200" name="Picture 762"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2201" name="Freeform 763"/>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2202" name="Freeform 764"/>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2203" name="Freeform 765"/>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2204" name="Freeform 766"/>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2205" name="Freeform 767"/>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2206" name="Freeform 768"/>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2207" name="Freeform 769"/>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2208" name="Freeform 770"/>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2209" name="Freeform 771"/>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2210" name="Freeform 772"/>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2211" name="Freeform 773"/>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212" name="Freeform 774"/>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213" name="Freeform 775"/>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214" name="Freeform 776"/>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215" name="Freeform 777"/>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216" name="Freeform 778"/>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217" name="Freeform 779"/>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2176" name="Group 780"/>
          <p:cNvGrpSpPr>
            <a:grpSpLocks/>
          </p:cNvGrpSpPr>
          <p:nvPr/>
        </p:nvGrpSpPr>
        <p:grpSpPr bwMode="auto">
          <a:xfrm>
            <a:off x="1428750" y="3513138"/>
            <a:ext cx="290513" cy="404812"/>
            <a:chOff x="4290" y="3130"/>
            <a:chExt cx="183" cy="255"/>
          </a:xfrm>
        </p:grpSpPr>
        <p:pic>
          <p:nvPicPr>
            <p:cNvPr id="2182" name="Picture 781" descr="31u_bnrz[1]"/>
            <p:cNvPicPr>
              <a:picLocks noChangeAspect="1" noChangeArrowheads="1"/>
            </p:cNvPicPr>
            <p:nvPr/>
          </p:nvPicPr>
          <p:blipFill>
            <a:blip r:embed="rId18" cstate="print"/>
            <a:srcRect/>
            <a:stretch>
              <a:fillRect/>
            </a:stretch>
          </p:blipFill>
          <p:spPr bwMode="auto">
            <a:xfrm>
              <a:off x="4343" y="3211"/>
              <a:ext cx="121" cy="174"/>
            </a:xfrm>
            <a:prstGeom prst="rect">
              <a:avLst/>
            </a:prstGeom>
            <a:solidFill>
              <a:srgbClr val="DDDDDD"/>
            </a:solidFill>
            <a:ln w="9525">
              <a:noFill/>
              <a:miter lim="800000"/>
              <a:headEnd/>
              <a:tailEnd/>
            </a:ln>
          </p:spPr>
        </p:pic>
        <p:sp>
          <p:nvSpPr>
            <p:cNvPr id="2183" name="Freeform 782"/>
            <p:cNvSpPr>
              <a:spLocks/>
            </p:cNvSpPr>
            <p:nvPr/>
          </p:nvSpPr>
          <p:spPr bwMode="auto">
            <a:xfrm>
              <a:off x="4339" y="3143"/>
              <a:ext cx="33" cy="39"/>
            </a:xfrm>
            <a:custGeom>
              <a:avLst/>
              <a:gdLst>
                <a:gd name="T0" fmla="*/ 70 w 199"/>
                <a:gd name="T1" fmla="*/ 29 h 232"/>
                <a:gd name="T2" fmla="*/ 55 w 199"/>
                <a:gd name="T3" fmla="*/ 39 h 232"/>
                <a:gd name="T4" fmla="*/ 42 w 199"/>
                <a:gd name="T5" fmla="*/ 50 h 232"/>
                <a:gd name="T6" fmla="*/ 30 w 199"/>
                <a:gd name="T7" fmla="*/ 63 h 232"/>
                <a:gd name="T8" fmla="*/ 20 w 199"/>
                <a:gd name="T9" fmla="*/ 77 h 232"/>
                <a:gd name="T10" fmla="*/ 12 w 199"/>
                <a:gd name="T11" fmla="*/ 91 h 232"/>
                <a:gd name="T12" fmla="*/ 6 w 199"/>
                <a:gd name="T13" fmla="*/ 108 h 232"/>
                <a:gd name="T14" fmla="*/ 2 w 199"/>
                <a:gd name="T15" fmla="*/ 125 h 232"/>
                <a:gd name="T16" fmla="*/ 0 w 199"/>
                <a:gd name="T17" fmla="*/ 142 h 232"/>
                <a:gd name="T18" fmla="*/ 2 w 199"/>
                <a:gd name="T19" fmla="*/ 166 h 232"/>
                <a:gd name="T20" fmla="*/ 12 w 199"/>
                <a:gd name="T21" fmla="*/ 186 h 232"/>
                <a:gd name="T22" fmla="*/ 26 w 199"/>
                <a:gd name="T23" fmla="*/ 203 h 232"/>
                <a:gd name="T24" fmla="*/ 45 w 199"/>
                <a:gd name="T25" fmla="*/ 216 h 232"/>
                <a:gd name="T26" fmla="*/ 66 w 199"/>
                <a:gd name="T27" fmla="*/ 226 h 232"/>
                <a:gd name="T28" fmla="*/ 88 w 199"/>
                <a:gd name="T29" fmla="*/ 230 h 232"/>
                <a:gd name="T30" fmla="*/ 111 w 199"/>
                <a:gd name="T31" fmla="*/ 232 h 232"/>
                <a:gd name="T32" fmla="*/ 134 w 199"/>
                <a:gd name="T33" fmla="*/ 228 h 232"/>
                <a:gd name="T34" fmla="*/ 138 w 199"/>
                <a:gd name="T35" fmla="*/ 228 h 232"/>
                <a:gd name="T36" fmla="*/ 143 w 199"/>
                <a:gd name="T37" fmla="*/ 226 h 232"/>
                <a:gd name="T38" fmla="*/ 147 w 199"/>
                <a:gd name="T39" fmla="*/ 222 h 232"/>
                <a:gd name="T40" fmla="*/ 148 w 199"/>
                <a:gd name="T41" fmla="*/ 218 h 232"/>
                <a:gd name="T42" fmla="*/ 145 w 199"/>
                <a:gd name="T43" fmla="*/ 212 h 232"/>
                <a:gd name="T44" fmla="*/ 141 w 199"/>
                <a:gd name="T45" fmla="*/ 207 h 232"/>
                <a:gd name="T46" fmla="*/ 135 w 199"/>
                <a:gd name="T47" fmla="*/ 203 h 232"/>
                <a:gd name="T48" fmla="*/ 129 w 199"/>
                <a:gd name="T49" fmla="*/ 201 h 232"/>
                <a:gd name="T50" fmla="*/ 117 w 199"/>
                <a:gd name="T51" fmla="*/ 197 h 232"/>
                <a:gd name="T52" fmla="*/ 105 w 199"/>
                <a:gd name="T53" fmla="*/ 195 h 232"/>
                <a:gd name="T54" fmla="*/ 94 w 199"/>
                <a:gd name="T55" fmla="*/ 193 h 232"/>
                <a:gd name="T56" fmla="*/ 83 w 199"/>
                <a:gd name="T57" fmla="*/ 190 h 232"/>
                <a:gd name="T58" fmla="*/ 73 w 199"/>
                <a:gd name="T59" fmla="*/ 187 h 232"/>
                <a:gd name="T60" fmla="*/ 62 w 199"/>
                <a:gd name="T61" fmla="*/ 182 h 232"/>
                <a:gd name="T62" fmla="*/ 53 w 199"/>
                <a:gd name="T63" fmla="*/ 176 h 232"/>
                <a:gd name="T64" fmla="*/ 43 w 199"/>
                <a:gd name="T65" fmla="*/ 167 h 232"/>
                <a:gd name="T66" fmla="*/ 40 w 199"/>
                <a:gd name="T67" fmla="*/ 128 h 232"/>
                <a:gd name="T68" fmla="*/ 49 w 199"/>
                <a:gd name="T69" fmla="*/ 96 h 232"/>
                <a:gd name="T70" fmla="*/ 68 w 199"/>
                <a:gd name="T71" fmla="*/ 71 h 232"/>
                <a:gd name="T72" fmla="*/ 94 w 199"/>
                <a:gd name="T73" fmla="*/ 50 h 232"/>
                <a:gd name="T74" fmla="*/ 122 w 199"/>
                <a:gd name="T75" fmla="*/ 34 h 232"/>
                <a:gd name="T76" fmla="*/ 151 w 199"/>
                <a:gd name="T77" fmla="*/ 21 h 232"/>
                <a:gd name="T78" fmla="*/ 178 w 199"/>
                <a:gd name="T79" fmla="*/ 12 h 232"/>
                <a:gd name="T80" fmla="*/ 199 w 199"/>
                <a:gd name="T81" fmla="*/ 4 h 232"/>
                <a:gd name="T82" fmla="*/ 186 w 199"/>
                <a:gd name="T83" fmla="*/ 1 h 232"/>
                <a:gd name="T84" fmla="*/ 172 w 199"/>
                <a:gd name="T85" fmla="*/ 0 h 232"/>
                <a:gd name="T86" fmla="*/ 156 w 199"/>
                <a:gd name="T87" fmla="*/ 2 h 232"/>
                <a:gd name="T88" fmla="*/ 138 w 199"/>
                <a:gd name="T89" fmla="*/ 4 h 232"/>
                <a:gd name="T90" fmla="*/ 121 w 199"/>
                <a:gd name="T91" fmla="*/ 10 h 232"/>
                <a:gd name="T92" fmla="*/ 103 w 199"/>
                <a:gd name="T93" fmla="*/ 16 h 232"/>
                <a:gd name="T94" fmla="*/ 86 w 199"/>
                <a:gd name="T95" fmla="*/ 23 h 232"/>
                <a:gd name="T96" fmla="*/ 70 w 199"/>
                <a:gd name="T97" fmla="*/ 29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w="9525">
              <a:noFill/>
              <a:round/>
              <a:headEnd/>
              <a:tailEnd/>
            </a:ln>
          </p:spPr>
          <p:txBody>
            <a:bodyPr/>
            <a:lstStyle/>
            <a:p>
              <a:endParaRPr lang="en-US"/>
            </a:p>
          </p:txBody>
        </p:sp>
        <p:sp>
          <p:nvSpPr>
            <p:cNvPr id="2184" name="Freeform 783"/>
            <p:cNvSpPr>
              <a:spLocks/>
            </p:cNvSpPr>
            <p:nvPr/>
          </p:nvSpPr>
          <p:spPr bwMode="auto">
            <a:xfrm>
              <a:off x="4395" y="3142"/>
              <a:ext cx="22" cy="30"/>
            </a:xfrm>
            <a:custGeom>
              <a:avLst/>
              <a:gdLst>
                <a:gd name="T0" fmla="*/ 108 w 128"/>
                <a:gd name="T1" fmla="*/ 59 h 180"/>
                <a:gd name="T2" fmla="*/ 113 w 128"/>
                <a:gd name="T3" fmla="*/ 77 h 180"/>
                <a:gd name="T4" fmla="*/ 111 w 128"/>
                <a:gd name="T5" fmla="*/ 94 h 180"/>
                <a:gd name="T6" fmla="*/ 103 w 128"/>
                <a:gd name="T7" fmla="*/ 108 h 180"/>
                <a:gd name="T8" fmla="*/ 91 w 128"/>
                <a:gd name="T9" fmla="*/ 121 h 180"/>
                <a:gd name="T10" fmla="*/ 77 w 128"/>
                <a:gd name="T11" fmla="*/ 132 h 180"/>
                <a:gd name="T12" fmla="*/ 61 w 128"/>
                <a:gd name="T13" fmla="*/ 144 h 180"/>
                <a:gd name="T14" fmla="*/ 45 w 128"/>
                <a:gd name="T15" fmla="*/ 154 h 180"/>
                <a:gd name="T16" fmla="*/ 30 w 128"/>
                <a:gd name="T17" fmla="*/ 164 h 180"/>
                <a:gd name="T18" fmla="*/ 28 w 128"/>
                <a:gd name="T19" fmla="*/ 168 h 180"/>
                <a:gd name="T20" fmla="*/ 27 w 128"/>
                <a:gd name="T21" fmla="*/ 170 h 180"/>
                <a:gd name="T22" fmla="*/ 27 w 128"/>
                <a:gd name="T23" fmla="*/ 174 h 180"/>
                <a:gd name="T24" fmla="*/ 28 w 128"/>
                <a:gd name="T25" fmla="*/ 177 h 180"/>
                <a:gd name="T26" fmla="*/ 32 w 128"/>
                <a:gd name="T27" fmla="*/ 179 h 180"/>
                <a:gd name="T28" fmla="*/ 35 w 128"/>
                <a:gd name="T29" fmla="*/ 180 h 180"/>
                <a:gd name="T30" fmla="*/ 37 w 128"/>
                <a:gd name="T31" fmla="*/ 180 h 180"/>
                <a:gd name="T32" fmla="*/ 41 w 128"/>
                <a:gd name="T33" fmla="*/ 179 h 180"/>
                <a:gd name="T34" fmla="*/ 60 w 128"/>
                <a:gd name="T35" fmla="*/ 169 h 180"/>
                <a:gd name="T36" fmla="*/ 77 w 128"/>
                <a:gd name="T37" fmla="*/ 158 h 180"/>
                <a:gd name="T38" fmla="*/ 94 w 128"/>
                <a:gd name="T39" fmla="*/ 145 h 180"/>
                <a:gd name="T40" fmla="*/ 109 w 128"/>
                <a:gd name="T41" fmla="*/ 130 h 180"/>
                <a:gd name="T42" fmla="*/ 120 w 128"/>
                <a:gd name="T43" fmla="*/ 114 h 180"/>
                <a:gd name="T44" fmla="*/ 127 w 128"/>
                <a:gd name="T45" fmla="*/ 95 h 180"/>
                <a:gd name="T46" fmla="*/ 128 w 128"/>
                <a:gd name="T47" fmla="*/ 76 h 180"/>
                <a:gd name="T48" fmla="*/ 123 w 128"/>
                <a:gd name="T49" fmla="*/ 55 h 180"/>
                <a:gd name="T50" fmla="*/ 113 w 128"/>
                <a:gd name="T51" fmla="*/ 39 h 180"/>
                <a:gd name="T52" fmla="*/ 97 w 128"/>
                <a:gd name="T53" fmla="*/ 25 h 180"/>
                <a:gd name="T54" fmla="*/ 79 w 128"/>
                <a:gd name="T55" fmla="*/ 15 h 180"/>
                <a:gd name="T56" fmla="*/ 57 w 128"/>
                <a:gd name="T57" fmla="*/ 7 h 180"/>
                <a:gd name="T58" fmla="*/ 36 w 128"/>
                <a:gd name="T59" fmla="*/ 2 h 180"/>
                <a:gd name="T60" fmla="*/ 19 w 128"/>
                <a:gd name="T61" fmla="*/ 0 h 180"/>
                <a:gd name="T62" fmla="*/ 6 w 128"/>
                <a:gd name="T63" fmla="*/ 0 h 180"/>
                <a:gd name="T64" fmla="*/ 0 w 128"/>
                <a:gd name="T65" fmla="*/ 4 h 180"/>
                <a:gd name="T66" fmla="*/ 14 w 128"/>
                <a:gd name="T67" fmla="*/ 9 h 180"/>
                <a:gd name="T68" fmla="*/ 29 w 128"/>
                <a:gd name="T69" fmla="*/ 14 h 180"/>
                <a:gd name="T70" fmla="*/ 46 w 128"/>
                <a:gd name="T71" fmla="*/ 19 h 180"/>
                <a:gd name="T72" fmla="*/ 61 w 128"/>
                <a:gd name="T73" fmla="*/ 23 h 180"/>
                <a:gd name="T74" fmla="*/ 76 w 128"/>
                <a:gd name="T75" fmla="*/ 29 h 180"/>
                <a:gd name="T76" fmla="*/ 89 w 128"/>
                <a:gd name="T77" fmla="*/ 37 h 180"/>
                <a:gd name="T78" fmla="*/ 100 w 128"/>
                <a:gd name="T79" fmla="*/ 46 h 180"/>
                <a:gd name="T80" fmla="*/ 108 w 128"/>
                <a:gd name="T81" fmla="*/ 59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w="9525">
              <a:noFill/>
              <a:round/>
              <a:headEnd/>
              <a:tailEnd/>
            </a:ln>
          </p:spPr>
          <p:txBody>
            <a:bodyPr/>
            <a:lstStyle/>
            <a:p>
              <a:endParaRPr lang="en-US"/>
            </a:p>
          </p:txBody>
        </p:sp>
        <p:sp>
          <p:nvSpPr>
            <p:cNvPr id="2185" name="Freeform 784"/>
            <p:cNvSpPr>
              <a:spLocks/>
            </p:cNvSpPr>
            <p:nvPr/>
          </p:nvSpPr>
          <p:spPr bwMode="auto">
            <a:xfrm>
              <a:off x="4318" y="3135"/>
              <a:ext cx="54" cy="63"/>
            </a:xfrm>
            <a:custGeom>
              <a:avLst/>
              <a:gdLst>
                <a:gd name="T0" fmla="*/ 100 w 322"/>
                <a:gd name="T1" fmla="*/ 70 h 378"/>
                <a:gd name="T2" fmla="*/ 53 w 322"/>
                <a:gd name="T3" fmla="*/ 115 h 378"/>
                <a:gd name="T4" fmla="*/ 17 w 322"/>
                <a:gd name="T5" fmla="*/ 166 h 378"/>
                <a:gd name="T6" fmla="*/ 0 w 322"/>
                <a:gd name="T7" fmla="*/ 226 h 378"/>
                <a:gd name="T8" fmla="*/ 3 w 322"/>
                <a:gd name="T9" fmla="*/ 266 h 378"/>
                <a:gd name="T10" fmla="*/ 9 w 322"/>
                <a:gd name="T11" fmla="*/ 282 h 378"/>
                <a:gd name="T12" fmla="*/ 19 w 322"/>
                <a:gd name="T13" fmla="*/ 297 h 378"/>
                <a:gd name="T14" fmla="*/ 32 w 322"/>
                <a:gd name="T15" fmla="*/ 310 h 378"/>
                <a:gd name="T16" fmla="*/ 56 w 322"/>
                <a:gd name="T17" fmla="*/ 324 h 378"/>
                <a:gd name="T18" fmla="*/ 86 w 322"/>
                <a:gd name="T19" fmla="*/ 338 h 378"/>
                <a:gd name="T20" fmla="*/ 119 w 322"/>
                <a:gd name="T21" fmla="*/ 350 h 378"/>
                <a:gd name="T22" fmla="*/ 152 w 322"/>
                <a:gd name="T23" fmla="*/ 359 h 378"/>
                <a:gd name="T24" fmla="*/ 186 w 322"/>
                <a:gd name="T25" fmla="*/ 366 h 378"/>
                <a:gd name="T26" fmla="*/ 220 w 322"/>
                <a:gd name="T27" fmla="*/ 371 h 378"/>
                <a:gd name="T28" fmla="*/ 254 w 322"/>
                <a:gd name="T29" fmla="*/ 374 h 378"/>
                <a:gd name="T30" fmla="*/ 289 w 322"/>
                <a:gd name="T31" fmla="*/ 376 h 378"/>
                <a:gd name="T32" fmla="*/ 311 w 322"/>
                <a:gd name="T33" fmla="*/ 378 h 378"/>
                <a:gd name="T34" fmla="*/ 320 w 322"/>
                <a:gd name="T35" fmla="*/ 371 h 378"/>
                <a:gd name="T36" fmla="*/ 322 w 322"/>
                <a:gd name="T37" fmla="*/ 360 h 378"/>
                <a:gd name="T38" fmla="*/ 315 w 322"/>
                <a:gd name="T39" fmla="*/ 352 h 378"/>
                <a:gd name="T40" fmla="*/ 294 w 322"/>
                <a:gd name="T41" fmla="*/ 347 h 378"/>
                <a:gd name="T42" fmla="*/ 263 w 322"/>
                <a:gd name="T43" fmla="*/ 341 h 378"/>
                <a:gd name="T44" fmla="*/ 232 w 322"/>
                <a:gd name="T45" fmla="*/ 336 h 378"/>
                <a:gd name="T46" fmla="*/ 200 w 322"/>
                <a:gd name="T47" fmla="*/ 332 h 378"/>
                <a:gd name="T48" fmla="*/ 170 w 322"/>
                <a:gd name="T49" fmla="*/ 326 h 378"/>
                <a:gd name="T50" fmla="*/ 139 w 322"/>
                <a:gd name="T51" fmla="*/ 318 h 378"/>
                <a:gd name="T52" fmla="*/ 110 w 322"/>
                <a:gd name="T53" fmla="*/ 309 h 378"/>
                <a:gd name="T54" fmla="*/ 80 w 322"/>
                <a:gd name="T55" fmla="*/ 297 h 378"/>
                <a:gd name="T56" fmla="*/ 55 w 322"/>
                <a:gd name="T57" fmla="*/ 281 h 378"/>
                <a:gd name="T58" fmla="*/ 38 w 322"/>
                <a:gd name="T59" fmla="*/ 259 h 378"/>
                <a:gd name="T60" fmla="*/ 34 w 322"/>
                <a:gd name="T61" fmla="*/ 232 h 378"/>
                <a:gd name="T62" fmla="*/ 38 w 322"/>
                <a:gd name="T63" fmla="*/ 200 h 378"/>
                <a:gd name="T64" fmla="*/ 51 w 322"/>
                <a:gd name="T65" fmla="*/ 170 h 378"/>
                <a:gd name="T66" fmla="*/ 71 w 322"/>
                <a:gd name="T67" fmla="*/ 137 h 378"/>
                <a:gd name="T68" fmla="*/ 94 w 322"/>
                <a:gd name="T69" fmla="*/ 110 h 378"/>
                <a:gd name="T70" fmla="*/ 123 w 322"/>
                <a:gd name="T71" fmla="*/ 82 h 378"/>
                <a:gd name="T72" fmla="*/ 153 w 322"/>
                <a:gd name="T73" fmla="*/ 57 h 378"/>
                <a:gd name="T74" fmla="*/ 195 w 322"/>
                <a:gd name="T75" fmla="*/ 38 h 378"/>
                <a:gd name="T76" fmla="*/ 238 w 322"/>
                <a:gd name="T77" fmla="*/ 20 h 378"/>
                <a:gd name="T78" fmla="*/ 264 w 322"/>
                <a:gd name="T79" fmla="*/ 7 h 378"/>
                <a:gd name="T80" fmla="*/ 256 w 322"/>
                <a:gd name="T81" fmla="*/ 0 h 378"/>
                <a:gd name="T82" fmla="*/ 221 w 322"/>
                <a:gd name="T83" fmla="*/ 4 h 378"/>
                <a:gd name="T84" fmla="*/ 180 w 322"/>
                <a:gd name="T85" fmla="*/ 18 h 378"/>
                <a:gd name="T86" fmla="*/ 141 w 322"/>
                <a:gd name="T87" fmla="*/ 38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w="9525">
              <a:noFill/>
              <a:round/>
              <a:headEnd/>
              <a:tailEnd/>
            </a:ln>
          </p:spPr>
          <p:txBody>
            <a:bodyPr/>
            <a:lstStyle/>
            <a:p>
              <a:endParaRPr lang="en-US"/>
            </a:p>
          </p:txBody>
        </p:sp>
        <p:sp>
          <p:nvSpPr>
            <p:cNvPr id="2186" name="Freeform 785"/>
            <p:cNvSpPr>
              <a:spLocks/>
            </p:cNvSpPr>
            <p:nvPr/>
          </p:nvSpPr>
          <p:spPr bwMode="auto">
            <a:xfrm>
              <a:off x="4394" y="3133"/>
              <a:ext cx="47" cy="42"/>
            </a:xfrm>
            <a:custGeom>
              <a:avLst/>
              <a:gdLst>
                <a:gd name="T0" fmla="*/ 235 w 283"/>
                <a:gd name="T1" fmla="*/ 77 h 252"/>
                <a:gd name="T2" fmla="*/ 248 w 283"/>
                <a:gd name="T3" fmla="*/ 91 h 252"/>
                <a:gd name="T4" fmla="*/ 256 w 283"/>
                <a:gd name="T5" fmla="*/ 107 h 252"/>
                <a:gd name="T6" fmla="*/ 259 w 283"/>
                <a:gd name="T7" fmla="*/ 124 h 252"/>
                <a:gd name="T8" fmla="*/ 259 w 283"/>
                <a:gd name="T9" fmla="*/ 142 h 252"/>
                <a:gd name="T10" fmla="*/ 257 w 283"/>
                <a:gd name="T11" fmla="*/ 157 h 252"/>
                <a:gd name="T12" fmla="*/ 252 w 283"/>
                <a:gd name="T13" fmla="*/ 170 h 252"/>
                <a:gd name="T14" fmla="*/ 244 w 283"/>
                <a:gd name="T15" fmla="*/ 183 h 252"/>
                <a:gd name="T16" fmla="*/ 236 w 283"/>
                <a:gd name="T17" fmla="*/ 193 h 252"/>
                <a:gd name="T18" fmla="*/ 225 w 283"/>
                <a:gd name="T19" fmla="*/ 204 h 252"/>
                <a:gd name="T20" fmla="*/ 215 w 283"/>
                <a:gd name="T21" fmla="*/ 214 h 252"/>
                <a:gd name="T22" fmla="*/ 204 w 283"/>
                <a:gd name="T23" fmla="*/ 224 h 252"/>
                <a:gd name="T24" fmla="*/ 194 w 283"/>
                <a:gd name="T25" fmla="*/ 234 h 252"/>
                <a:gd name="T26" fmla="*/ 191 w 283"/>
                <a:gd name="T27" fmla="*/ 238 h 252"/>
                <a:gd name="T28" fmla="*/ 191 w 283"/>
                <a:gd name="T29" fmla="*/ 241 h 252"/>
                <a:gd name="T30" fmla="*/ 191 w 283"/>
                <a:gd name="T31" fmla="*/ 245 h 252"/>
                <a:gd name="T32" fmla="*/ 194 w 283"/>
                <a:gd name="T33" fmla="*/ 248 h 252"/>
                <a:gd name="T34" fmla="*/ 197 w 283"/>
                <a:gd name="T35" fmla="*/ 250 h 252"/>
                <a:gd name="T36" fmla="*/ 202 w 283"/>
                <a:gd name="T37" fmla="*/ 252 h 252"/>
                <a:gd name="T38" fmla="*/ 205 w 283"/>
                <a:gd name="T39" fmla="*/ 250 h 252"/>
                <a:gd name="T40" fmla="*/ 209 w 283"/>
                <a:gd name="T41" fmla="*/ 248 h 252"/>
                <a:gd name="T42" fmla="*/ 232 w 283"/>
                <a:gd name="T43" fmla="*/ 233 h 252"/>
                <a:gd name="T44" fmla="*/ 252 w 283"/>
                <a:gd name="T45" fmla="*/ 214 h 252"/>
                <a:gd name="T46" fmla="*/ 268 w 283"/>
                <a:gd name="T47" fmla="*/ 192 h 252"/>
                <a:gd name="T48" fmla="*/ 278 w 283"/>
                <a:gd name="T49" fmla="*/ 167 h 252"/>
                <a:gd name="T50" fmla="*/ 283 w 283"/>
                <a:gd name="T51" fmla="*/ 141 h 252"/>
                <a:gd name="T52" fmla="*/ 280 w 283"/>
                <a:gd name="T53" fmla="*/ 115 h 252"/>
                <a:gd name="T54" fmla="*/ 271 w 283"/>
                <a:gd name="T55" fmla="*/ 91 h 252"/>
                <a:gd name="T56" fmla="*/ 252 w 283"/>
                <a:gd name="T57" fmla="*/ 69 h 252"/>
                <a:gd name="T58" fmla="*/ 238 w 283"/>
                <a:gd name="T59" fmla="*/ 57 h 252"/>
                <a:gd name="T60" fmla="*/ 222 w 283"/>
                <a:gd name="T61" fmla="*/ 48 h 252"/>
                <a:gd name="T62" fmla="*/ 204 w 283"/>
                <a:gd name="T63" fmla="*/ 39 h 252"/>
                <a:gd name="T64" fmla="*/ 184 w 283"/>
                <a:gd name="T65" fmla="*/ 31 h 252"/>
                <a:gd name="T66" fmla="*/ 164 w 283"/>
                <a:gd name="T67" fmla="*/ 23 h 252"/>
                <a:gd name="T68" fmla="*/ 144 w 283"/>
                <a:gd name="T69" fmla="*/ 17 h 252"/>
                <a:gd name="T70" fmla="*/ 123 w 283"/>
                <a:gd name="T71" fmla="*/ 13 h 252"/>
                <a:gd name="T72" fmla="*/ 103 w 283"/>
                <a:gd name="T73" fmla="*/ 8 h 252"/>
                <a:gd name="T74" fmla="*/ 83 w 283"/>
                <a:gd name="T75" fmla="*/ 5 h 252"/>
                <a:gd name="T76" fmla="*/ 66 w 283"/>
                <a:gd name="T77" fmla="*/ 2 h 252"/>
                <a:gd name="T78" fmla="*/ 48 w 283"/>
                <a:gd name="T79" fmla="*/ 0 h 252"/>
                <a:gd name="T80" fmla="*/ 34 w 283"/>
                <a:gd name="T81" fmla="*/ 0 h 252"/>
                <a:gd name="T82" fmla="*/ 21 w 283"/>
                <a:gd name="T83" fmla="*/ 0 h 252"/>
                <a:gd name="T84" fmla="*/ 11 w 283"/>
                <a:gd name="T85" fmla="*/ 0 h 252"/>
                <a:gd name="T86" fmla="*/ 4 w 283"/>
                <a:gd name="T87" fmla="*/ 2 h 252"/>
                <a:gd name="T88" fmla="*/ 0 w 283"/>
                <a:gd name="T89" fmla="*/ 5 h 252"/>
                <a:gd name="T90" fmla="*/ 12 w 283"/>
                <a:gd name="T91" fmla="*/ 7 h 252"/>
                <a:gd name="T92" fmla="*/ 24 w 283"/>
                <a:gd name="T93" fmla="*/ 8 h 252"/>
                <a:gd name="T94" fmla="*/ 38 w 283"/>
                <a:gd name="T95" fmla="*/ 10 h 252"/>
                <a:gd name="T96" fmla="*/ 52 w 283"/>
                <a:gd name="T97" fmla="*/ 13 h 252"/>
                <a:gd name="T98" fmla="*/ 66 w 283"/>
                <a:gd name="T99" fmla="*/ 16 h 252"/>
                <a:gd name="T100" fmla="*/ 82 w 283"/>
                <a:gd name="T101" fmla="*/ 18 h 252"/>
                <a:gd name="T102" fmla="*/ 98 w 283"/>
                <a:gd name="T103" fmla="*/ 22 h 252"/>
                <a:gd name="T104" fmla="*/ 114 w 283"/>
                <a:gd name="T105" fmla="*/ 25 h 252"/>
                <a:gd name="T106" fmla="*/ 129 w 283"/>
                <a:gd name="T107" fmla="*/ 30 h 252"/>
                <a:gd name="T108" fmla="*/ 146 w 283"/>
                <a:gd name="T109" fmla="*/ 34 h 252"/>
                <a:gd name="T110" fmla="*/ 162 w 283"/>
                <a:gd name="T111" fmla="*/ 39 h 252"/>
                <a:gd name="T112" fmla="*/ 177 w 283"/>
                <a:gd name="T113" fmla="*/ 45 h 252"/>
                <a:gd name="T114" fmla="*/ 193 w 283"/>
                <a:gd name="T115" fmla="*/ 52 h 252"/>
                <a:gd name="T116" fmla="*/ 208 w 283"/>
                <a:gd name="T117" fmla="*/ 60 h 252"/>
                <a:gd name="T118" fmla="*/ 222 w 283"/>
                <a:gd name="T119" fmla="*/ 68 h 252"/>
                <a:gd name="T120" fmla="*/ 235 w 283"/>
                <a:gd name="T121" fmla="*/ 77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w="9525">
              <a:noFill/>
              <a:round/>
              <a:headEnd/>
              <a:tailEnd/>
            </a:ln>
          </p:spPr>
          <p:txBody>
            <a:bodyPr/>
            <a:lstStyle/>
            <a:p>
              <a:endParaRPr lang="en-US"/>
            </a:p>
          </p:txBody>
        </p:sp>
        <p:sp>
          <p:nvSpPr>
            <p:cNvPr id="2187" name="Freeform 786"/>
            <p:cNvSpPr>
              <a:spLocks/>
            </p:cNvSpPr>
            <p:nvPr/>
          </p:nvSpPr>
          <p:spPr bwMode="auto">
            <a:xfrm>
              <a:off x="4298" y="3153"/>
              <a:ext cx="19" cy="39"/>
            </a:xfrm>
            <a:custGeom>
              <a:avLst/>
              <a:gdLst>
                <a:gd name="T0" fmla="*/ 0 w 114"/>
                <a:gd name="T1" fmla="*/ 130 h 238"/>
                <a:gd name="T2" fmla="*/ 0 w 114"/>
                <a:gd name="T3" fmla="*/ 149 h 238"/>
                <a:gd name="T4" fmla="*/ 4 w 114"/>
                <a:gd name="T5" fmla="*/ 168 h 238"/>
                <a:gd name="T6" fmla="*/ 12 w 114"/>
                <a:gd name="T7" fmla="*/ 185 h 238"/>
                <a:gd name="T8" fmla="*/ 24 w 114"/>
                <a:gd name="T9" fmla="*/ 200 h 238"/>
                <a:gd name="T10" fmla="*/ 38 w 114"/>
                <a:gd name="T11" fmla="*/ 213 h 238"/>
                <a:gd name="T12" fmla="*/ 55 w 114"/>
                <a:gd name="T13" fmla="*/ 224 h 238"/>
                <a:gd name="T14" fmla="*/ 73 w 114"/>
                <a:gd name="T15" fmla="*/ 232 h 238"/>
                <a:gd name="T16" fmla="*/ 92 w 114"/>
                <a:gd name="T17" fmla="*/ 237 h 238"/>
                <a:gd name="T18" fmla="*/ 98 w 114"/>
                <a:gd name="T19" fmla="*/ 238 h 238"/>
                <a:gd name="T20" fmla="*/ 104 w 114"/>
                <a:gd name="T21" fmla="*/ 235 h 238"/>
                <a:gd name="T22" fmla="*/ 109 w 114"/>
                <a:gd name="T23" fmla="*/ 232 h 238"/>
                <a:gd name="T24" fmla="*/ 111 w 114"/>
                <a:gd name="T25" fmla="*/ 227 h 238"/>
                <a:gd name="T26" fmla="*/ 111 w 114"/>
                <a:gd name="T27" fmla="*/ 222 h 238"/>
                <a:gd name="T28" fmla="*/ 110 w 114"/>
                <a:gd name="T29" fmla="*/ 216 h 238"/>
                <a:gd name="T30" fmla="*/ 106 w 114"/>
                <a:gd name="T31" fmla="*/ 211 h 238"/>
                <a:gd name="T32" fmla="*/ 100 w 114"/>
                <a:gd name="T33" fmla="*/ 209 h 238"/>
                <a:gd name="T34" fmla="*/ 82 w 114"/>
                <a:gd name="T35" fmla="*/ 202 h 238"/>
                <a:gd name="T36" fmla="*/ 64 w 114"/>
                <a:gd name="T37" fmla="*/ 193 h 238"/>
                <a:gd name="T38" fmla="*/ 50 w 114"/>
                <a:gd name="T39" fmla="*/ 180 h 238"/>
                <a:gd name="T40" fmla="*/ 39 w 114"/>
                <a:gd name="T41" fmla="*/ 167 h 238"/>
                <a:gd name="T42" fmla="*/ 32 w 114"/>
                <a:gd name="T43" fmla="*/ 149 h 238"/>
                <a:gd name="T44" fmla="*/ 29 w 114"/>
                <a:gd name="T45" fmla="*/ 131 h 238"/>
                <a:gd name="T46" fmla="*/ 29 w 114"/>
                <a:gd name="T47" fmla="*/ 111 h 238"/>
                <a:gd name="T48" fmla="*/ 35 w 114"/>
                <a:gd name="T49" fmla="*/ 91 h 238"/>
                <a:gd name="T50" fmla="*/ 42 w 114"/>
                <a:gd name="T51" fmla="*/ 76 h 238"/>
                <a:gd name="T52" fmla="*/ 51 w 114"/>
                <a:gd name="T53" fmla="*/ 62 h 238"/>
                <a:gd name="T54" fmla="*/ 62 w 114"/>
                <a:gd name="T55" fmla="*/ 49 h 238"/>
                <a:gd name="T56" fmla="*/ 73 w 114"/>
                <a:gd name="T57" fmla="*/ 38 h 238"/>
                <a:gd name="T58" fmla="*/ 84 w 114"/>
                <a:gd name="T59" fmla="*/ 28 h 238"/>
                <a:gd name="T60" fmla="*/ 96 w 114"/>
                <a:gd name="T61" fmla="*/ 18 h 238"/>
                <a:gd name="T62" fmla="*/ 106 w 114"/>
                <a:gd name="T63" fmla="*/ 9 h 238"/>
                <a:gd name="T64" fmla="*/ 114 w 114"/>
                <a:gd name="T65" fmla="*/ 1 h 238"/>
                <a:gd name="T66" fmla="*/ 106 w 114"/>
                <a:gd name="T67" fmla="*/ 0 h 238"/>
                <a:gd name="T68" fmla="*/ 93 w 114"/>
                <a:gd name="T69" fmla="*/ 6 h 238"/>
                <a:gd name="T70" fmla="*/ 76 w 114"/>
                <a:gd name="T71" fmla="*/ 18 h 238"/>
                <a:gd name="T72" fmla="*/ 56 w 114"/>
                <a:gd name="T73" fmla="*/ 36 h 238"/>
                <a:gd name="T74" fmla="*/ 37 w 114"/>
                <a:gd name="T75" fmla="*/ 57 h 238"/>
                <a:gd name="T76" fmla="*/ 20 w 114"/>
                <a:gd name="T77" fmla="*/ 80 h 238"/>
                <a:gd name="T78" fmla="*/ 7 w 114"/>
                <a:gd name="T79" fmla="*/ 106 h 238"/>
                <a:gd name="T80" fmla="*/ 0 w 114"/>
                <a:gd name="T81" fmla="*/ 13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w="9525">
              <a:noFill/>
              <a:round/>
              <a:headEnd/>
              <a:tailEnd/>
            </a:ln>
          </p:spPr>
          <p:txBody>
            <a:bodyPr/>
            <a:lstStyle/>
            <a:p>
              <a:endParaRPr lang="en-US"/>
            </a:p>
          </p:txBody>
        </p:sp>
        <p:sp>
          <p:nvSpPr>
            <p:cNvPr id="2188" name="Freeform 787"/>
            <p:cNvSpPr>
              <a:spLocks/>
            </p:cNvSpPr>
            <p:nvPr/>
          </p:nvSpPr>
          <p:spPr bwMode="auto">
            <a:xfrm>
              <a:off x="4432" y="3130"/>
              <a:ext cx="41" cy="52"/>
            </a:xfrm>
            <a:custGeom>
              <a:avLst/>
              <a:gdLst>
                <a:gd name="T0" fmla="*/ 207 w 246"/>
                <a:gd name="T1" fmla="*/ 124 h 310"/>
                <a:gd name="T2" fmla="*/ 219 w 246"/>
                <a:gd name="T3" fmla="*/ 143 h 310"/>
                <a:gd name="T4" fmla="*/ 225 w 246"/>
                <a:gd name="T5" fmla="*/ 164 h 310"/>
                <a:gd name="T6" fmla="*/ 221 w 246"/>
                <a:gd name="T7" fmla="*/ 187 h 310"/>
                <a:gd name="T8" fmla="*/ 208 w 246"/>
                <a:gd name="T9" fmla="*/ 209 h 310"/>
                <a:gd name="T10" fmla="*/ 188 w 246"/>
                <a:gd name="T11" fmla="*/ 228 h 310"/>
                <a:gd name="T12" fmla="*/ 166 w 246"/>
                <a:gd name="T13" fmla="*/ 246 h 310"/>
                <a:gd name="T14" fmla="*/ 143 w 246"/>
                <a:gd name="T15" fmla="*/ 264 h 310"/>
                <a:gd name="T16" fmla="*/ 129 w 246"/>
                <a:gd name="T17" fmla="*/ 278 h 310"/>
                <a:gd name="T18" fmla="*/ 124 w 246"/>
                <a:gd name="T19" fmla="*/ 287 h 310"/>
                <a:gd name="T20" fmla="*/ 120 w 246"/>
                <a:gd name="T21" fmla="*/ 296 h 310"/>
                <a:gd name="T22" fmla="*/ 121 w 246"/>
                <a:gd name="T23" fmla="*/ 305 h 310"/>
                <a:gd name="T24" fmla="*/ 130 w 246"/>
                <a:gd name="T25" fmla="*/ 310 h 310"/>
                <a:gd name="T26" fmla="*/ 139 w 246"/>
                <a:gd name="T27" fmla="*/ 309 h 310"/>
                <a:gd name="T28" fmla="*/ 154 w 246"/>
                <a:gd name="T29" fmla="*/ 293 h 310"/>
                <a:gd name="T30" fmla="*/ 180 w 246"/>
                <a:gd name="T31" fmla="*/ 269 h 310"/>
                <a:gd name="T32" fmla="*/ 207 w 246"/>
                <a:gd name="T33" fmla="*/ 246 h 310"/>
                <a:gd name="T34" fmla="*/ 231 w 246"/>
                <a:gd name="T35" fmla="*/ 219 h 310"/>
                <a:gd name="T36" fmla="*/ 245 w 246"/>
                <a:gd name="T37" fmla="*/ 187 h 310"/>
                <a:gd name="T38" fmla="*/ 242 w 246"/>
                <a:gd name="T39" fmla="*/ 153 h 310"/>
                <a:gd name="T40" fmla="*/ 227 w 246"/>
                <a:gd name="T41" fmla="*/ 120 h 310"/>
                <a:gd name="T42" fmla="*/ 201 w 246"/>
                <a:gd name="T43" fmla="*/ 94 h 310"/>
                <a:gd name="T44" fmla="*/ 177 w 246"/>
                <a:gd name="T45" fmla="*/ 74 h 310"/>
                <a:gd name="T46" fmla="*/ 152 w 246"/>
                <a:gd name="T47" fmla="*/ 60 h 310"/>
                <a:gd name="T48" fmla="*/ 126 w 246"/>
                <a:gd name="T49" fmla="*/ 43 h 310"/>
                <a:gd name="T50" fmla="*/ 98 w 246"/>
                <a:gd name="T51" fmla="*/ 28 h 310"/>
                <a:gd name="T52" fmla="*/ 72 w 246"/>
                <a:gd name="T53" fmla="*/ 16 h 310"/>
                <a:gd name="T54" fmla="*/ 46 w 246"/>
                <a:gd name="T55" fmla="*/ 7 h 310"/>
                <a:gd name="T56" fmla="*/ 24 w 246"/>
                <a:gd name="T57" fmla="*/ 1 h 310"/>
                <a:gd name="T58" fmla="*/ 7 w 246"/>
                <a:gd name="T59" fmla="*/ 1 h 310"/>
                <a:gd name="T60" fmla="*/ 8 w 246"/>
                <a:gd name="T61" fmla="*/ 6 h 310"/>
                <a:gd name="T62" fmla="*/ 28 w 246"/>
                <a:gd name="T63" fmla="*/ 14 h 310"/>
                <a:gd name="T64" fmla="*/ 51 w 246"/>
                <a:gd name="T65" fmla="*/ 24 h 310"/>
                <a:gd name="T66" fmla="*/ 78 w 246"/>
                <a:gd name="T67" fmla="*/ 37 h 310"/>
                <a:gd name="T68" fmla="*/ 106 w 246"/>
                <a:gd name="T69" fmla="*/ 51 h 310"/>
                <a:gd name="T70" fmla="*/ 134 w 246"/>
                <a:gd name="T71" fmla="*/ 69 h 310"/>
                <a:gd name="T72" fmla="*/ 163 w 246"/>
                <a:gd name="T73" fmla="*/ 87 h 310"/>
                <a:gd name="T74" fmla="*/ 187 w 246"/>
                <a:gd name="T75" fmla="*/ 105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w="9525">
              <a:noFill/>
              <a:round/>
              <a:headEnd/>
              <a:tailEnd/>
            </a:ln>
          </p:spPr>
          <p:txBody>
            <a:bodyPr/>
            <a:lstStyle/>
            <a:p>
              <a:endParaRPr lang="en-US"/>
            </a:p>
          </p:txBody>
        </p:sp>
        <p:sp>
          <p:nvSpPr>
            <p:cNvPr id="2189" name="Freeform 788"/>
            <p:cNvSpPr>
              <a:spLocks/>
            </p:cNvSpPr>
            <p:nvPr/>
          </p:nvSpPr>
          <p:spPr bwMode="auto">
            <a:xfrm>
              <a:off x="4387" y="3191"/>
              <a:ext cx="14" cy="31"/>
            </a:xfrm>
            <a:custGeom>
              <a:avLst/>
              <a:gdLst>
                <a:gd name="T0" fmla="*/ 31 w 83"/>
                <a:gd name="T1" fmla="*/ 14 h 187"/>
                <a:gd name="T2" fmla="*/ 29 w 83"/>
                <a:gd name="T3" fmla="*/ 8 h 187"/>
                <a:gd name="T4" fmla="*/ 25 w 83"/>
                <a:gd name="T5" fmla="*/ 3 h 187"/>
                <a:gd name="T6" fmla="*/ 19 w 83"/>
                <a:gd name="T7" fmla="*/ 1 h 187"/>
                <a:gd name="T8" fmla="*/ 14 w 83"/>
                <a:gd name="T9" fmla="*/ 0 h 187"/>
                <a:gd name="T10" fmla="*/ 8 w 83"/>
                <a:gd name="T11" fmla="*/ 2 h 187"/>
                <a:gd name="T12" fmla="*/ 3 w 83"/>
                <a:gd name="T13" fmla="*/ 5 h 187"/>
                <a:gd name="T14" fmla="*/ 0 w 83"/>
                <a:gd name="T15" fmla="*/ 11 h 187"/>
                <a:gd name="T16" fmla="*/ 0 w 83"/>
                <a:gd name="T17" fmla="*/ 17 h 187"/>
                <a:gd name="T18" fmla="*/ 5 w 83"/>
                <a:gd name="T19" fmla="*/ 42 h 187"/>
                <a:gd name="T20" fmla="*/ 15 w 83"/>
                <a:gd name="T21" fmla="*/ 71 h 187"/>
                <a:gd name="T22" fmla="*/ 27 w 83"/>
                <a:gd name="T23" fmla="*/ 100 h 187"/>
                <a:gd name="T24" fmla="*/ 41 w 83"/>
                <a:gd name="T25" fmla="*/ 127 h 187"/>
                <a:gd name="T26" fmla="*/ 55 w 83"/>
                <a:gd name="T27" fmla="*/ 151 h 187"/>
                <a:gd name="T28" fmla="*/ 68 w 83"/>
                <a:gd name="T29" fmla="*/ 171 h 187"/>
                <a:gd name="T30" fmla="*/ 77 w 83"/>
                <a:gd name="T31" fmla="*/ 184 h 187"/>
                <a:gd name="T32" fmla="*/ 83 w 83"/>
                <a:gd name="T33" fmla="*/ 187 h 187"/>
                <a:gd name="T34" fmla="*/ 80 w 83"/>
                <a:gd name="T35" fmla="*/ 174 h 187"/>
                <a:gd name="T36" fmla="*/ 75 w 83"/>
                <a:gd name="T37" fmla="*/ 158 h 187"/>
                <a:gd name="T38" fmla="*/ 68 w 83"/>
                <a:gd name="T39" fmla="*/ 138 h 187"/>
                <a:gd name="T40" fmla="*/ 59 w 83"/>
                <a:gd name="T41" fmla="*/ 113 h 187"/>
                <a:gd name="T42" fmla="*/ 51 w 83"/>
                <a:gd name="T43" fmla="*/ 88 h 187"/>
                <a:gd name="T44" fmla="*/ 43 w 83"/>
                <a:gd name="T45" fmla="*/ 63 h 187"/>
                <a:gd name="T46" fmla="*/ 36 w 83"/>
                <a:gd name="T47" fmla="*/ 38 h 187"/>
                <a:gd name="T48" fmla="*/ 31 w 83"/>
                <a:gd name="T49" fmla="*/ 14 h 1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
                <a:gd name="T76" fmla="*/ 0 h 187"/>
                <a:gd name="T77" fmla="*/ 83 w 83"/>
                <a:gd name="T78" fmla="*/ 187 h 1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 h="187">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w="9525">
              <a:noFill/>
              <a:round/>
              <a:headEnd/>
              <a:tailEnd/>
            </a:ln>
          </p:spPr>
          <p:txBody>
            <a:bodyPr/>
            <a:lstStyle/>
            <a:p>
              <a:endParaRPr lang="en-US"/>
            </a:p>
          </p:txBody>
        </p:sp>
        <p:sp>
          <p:nvSpPr>
            <p:cNvPr id="2190" name="Freeform 789"/>
            <p:cNvSpPr>
              <a:spLocks/>
            </p:cNvSpPr>
            <p:nvPr/>
          </p:nvSpPr>
          <p:spPr bwMode="auto">
            <a:xfrm>
              <a:off x="4381" y="3174"/>
              <a:ext cx="7" cy="16"/>
            </a:xfrm>
            <a:custGeom>
              <a:avLst/>
              <a:gdLst>
                <a:gd name="T0" fmla="*/ 22 w 44"/>
                <a:gd name="T1" fmla="*/ 10 h 94"/>
                <a:gd name="T2" fmla="*/ 21 w 44"/>
                <a:gd name="T3" fmla="*/ 6 h 94"/>
                <a:gd name="T4" fmla="*/ 18 w 44"/>
                <a:gd name="T5" fmla="*/ 2 h 94"/>
                <a:gd name="T6" fmla="*/ 14 w 44"/>
                <a:gd name="T7" fmla="*/ 0 h 94"/>
                <a:gd name="T8" fmla="*/ 10 w 44"/>
                <a:gd name="T9" fmla="*/ 0 h 94"/>
                <a:gd name="T10" fmla="*/ 6 w 44"/>
                <a:gd name="T11" fmla="*/ 1 h 94"/>
                <a:gd name="T12" fmla="*/ 3 w 44"/>
                <a:gd name="T13" fmla="*/ 3 h 94"/>
                <a:gd name="T14" fmla="*/ 0 w 44"/>
                <a:gd name="T15" fmla="*/ 7 h 94"/>
                <a:gd name="T16" fmla="*/ 0 w 44"/>
                <a:gd name="T17" fmla="*/ 11 h 94"/>
                <a:gd name="T18" fmla="*/ 0 w 44"/>
                <a:gd name="T19" fmla="*/ 24 h 94"/>
                <a:gd name="T20" fmla="*/ 4 w 44"/>
                <a:gd name="T21" fmla="*/ 38 h 94"/>
                <a:gd name="T22" fmla="*/ 8 w 44"/>
                <a:gd name="T23" fmla="*/ 52 h 94"/>
                <a:gd name="T24" fmla="*/ 14 w 44"/>
                <a:gd name="T25" fmla="*/ 65 h 94"/>
                <a:gd name="T26" fmla="*/ 21 w 44"/>
                <a:gd name="T27" fmla="*/ 78 h 94"/>
                <a:gd name="T28" fmla="*/ 28 w 44"/>
                <a:gd name="T29" fmla="*/ 87 h 94"/>
                <a:gd name="T30" fmla="*/ 37 w 44"/>
                <a:gd name="T31" fmla="*/ 93 h 94"/>
                <a:gd name="T32" fmla="*/ 42 w 44"/>
                <a:gd name="T33" fmla="*/ 94 h 94"/>
                <a:gd name="T34" fmla="*/ 44 w 44"/>
                <a:gd name="T35" fmla="*/ 76 h 94"/>
                <a:gd name="T36" fmla="*/ 38 w 44"/>
                <a:gd name="T37" fmla="*/ 54 h 94"/>
                <a:gd name="T38" fmla="*/ 31 w 44"/>
                <a:gd name="T39" fmla="*/ 32 h 94"/>
                <a:gd name="T40" fmla="*/ 22 w 44"/>
                <a:gd name="T41" fmla="*/ 10 h 9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94"/>
                <a:gd name="T65" fmla="*/ 44 w 44"/>
                <a:gd name="T66" fmla="*/ 94 h 9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9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w="9525">
              <a:noFill/>
              <a:round/>
              <a:headEnd/>
              <a:tailEnd/>
            </a:ln>
          </p:spPr>
          <p:txBody>
            <a:bodyPr/>
            <a:lstStyle/>
            <a:p>
              <a:endParaRPr lang="en-US"/>
            </a:p>
          </p:txBody>
        </p:sp>
        <p:sp>
          <p:nvSpPr>
            <p:cNvPr id="2191" name="Freeform 790"/>
            <p:cNvSpPr>
              <a:spLocks/>
            </p:cNvSpPr>
            <p:nvPr/>
          </p:nvSpPr>
          <p:spPr bwMode="auto">
            <a:xfrm>
              <a:off x="4375" y="3163"/>
              <a:ext cx="6" cy="9"/>
            </a:xfrm>
            <a:custGeom>
              <a:avLst/>
              <a:gdLst>
                <a:gd name="T0" fmla="*/ 20 w 38"/>
                <a:gd name="T1" fmla="*/ 7 h 54"/>
                <a:gd name="T2" fmla="*/ 20 w 38"/>
                <a:gd name="T3" fmla="*/ 8 h 54"/>
                <a:gd name="T4" fmla="*/ 20 w 38"/>
                <a:gd name="T5" fmla="*/ 8 h 54"/>
                <a:gd name="T6" fmla="*/ 20 w 38"/>
                <a:gd name="T7" fmla="*/ 8 h 54"/>
                <a:gd name="T8" fmla="*/ 20 w 38"/>
                <a:gd name="T9" fmla="*/ 8 h 54"/>
                <a:gd name="T10" fmla="*/ 19 w 38"/>
                <a:gd name="T11" fmla="*/ 4 h 54"/>
                <a:gd name="T12" fmla="*/ 15 w 38"/>
                <a:gd name="T13" fmla="*/ 1 h 54"/>
                <a:gd name="T14" fmla="*/ 12 w 38"/>
                <a:gd name="T15" fmla="*/ 0 h 54"/>
                <a:gd name="T16" fmla="*/ 7 w 38"/>
                <a:gd name="T17" fmla="*/ 0 h 54"/>
                <a:gd name="T18" fmla="*/ 4 w 38"/>
                <a:gd name="T19" fmla="*/ 1 h 54"/>
                <a:gd name="T20" fmla="*/ 1 w 38"/>
                <a:gd name="T21" fmla="*/ 4 h 54"/>
                <a:gd name="T22" fmla="*/ 0 w 38"/>
                <a:gd name="T23" fmla="*/ 8 h 54"/>
                <a:gd name="T24" fmla="*/ 0 w 38"/>
                <a:gd name="T25" fmla="*/ 11 h 54"/>
                <a:gd name="T26" fmla="*/ 1 w 38"/>
                <a:gd name="T27" fmla="*/ 17 h 54"/>
                <a:gd name="T28" fmla="*/ 4 w 38"/>
                <a:gd name="T29" fmla="*/ 24 h 54"/>
                <a:gd name="T30" fmla="*/ 8 w 38"/>
                <a:gd name="T31" fmla="*/ 32 h 54"/>
                <a:gd name="T32" fmla="*/ 14 w 38"/>
                <a:gd name="T33" fmla="*/ 39 h 54"/>
                <a:gd name="T34" fmla="*/ 20 w 38"/>
                <a:gd name="T35" fmla="*/ 46 h 54"/>
                <a:gd name="T36" fmla="*/ 27 w 38"/>
                <a:gd name="T37" fmla="*/ 50 h 54"/>
                <a:gd name="T38" fmla="*/ 33 w 38"/>
                <a:gd name="T39" fmla="*/ 54 h 54"/>
                <a:gd name="T40" fmla="*/ 38 w 38"/>
                <a:gd name="T41" fmla="*/ 54 h 54"/>
                <a:gd name="T42" fmla="*/ 36 w 38"/>
                <a:gd name="T43" fmla="*/ 42 h 54"/>
                <a:gd name="T44" fmla="*/ 32 w 38"/>
                <a:gd name="T45" fmla="*/ 29 h 54"/>
                <a:gd name="T46" fmla="*/ 25 w 38"/>
                <a:gd name="T47" fmla="*/ 16 h 54"/>
                <a:gd name="T48" fmla="*/ 20 w 38"/>
                <a:gd name="T49" fmla="*/ 7 h 5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54"/>
                <a:gd name="T77" fmla="*/ 38 w 38"/>
                <a:gd name="T78" fmla="*/ 54 h 5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54">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w="9525">
              <a:noFill/>
              <a:round/>
              <a:headEnd/>
              <a:tailEnd/>
            </a:ln>
          </p:spPr>
          <p:txBody>
            <a:bodyPr/>
            <a:lstStyle/>
            <a:p>
              <a:endParaRPr lang="en-US"/>
            </a:p>
          </p:txBody>
        </p:sp>
        <p:sp>
          <p:nvSpPr>
            <p:cNvPr id="2192" name="Freeform 791"/>
            <p:cNvSpPr>
              <a:spLocks/>
            </p:cNvSpPr>
            <p:nvPr/>
          </p:nvSpPr>
          <p:spPr bwMode="auto">
            <a:xfrm>
              <a:off x="4370" y="3155"/>
              <a:ext cx="8" cy="6"/>
            </a:xfrm>
            <a:custGeom>
              <a:avLst/>
              <a:gdLst>
                <a:gd name="T0" fmla="*/ 41 w 52"/>
                <a:gd name="T1" fmla="*/ 27 h 36"/>
                <a:gd name="T2" fmla="*/ 46 w 52"/>
                <a:gd name="T3" fmla="*/ 24 h 36"/>
                <a:gd name="T4" fmla="*/ 51 w 52"/>
                <a:gd name="T5" fmla="*/ 21 h 36"/>
                <a:gd name="T6" fmla="*/ 52 w 52"/>
                <a:gd name="T7" fmla="*/ 16 h 36"/>
                <a:gd name="T8" fmla="*/ 52 w 52"/>
                <a:gd name="T9" fmla="*/ 12 h 36"/>
                <a:gd name="T10" fmla="*/ 50 w 52"/>
                <a:gd name="T11" fmla="*/ 6 h 36"/>
                <a:gd name="T12" fmla="*/ 46 w 52"/>
                <a:gd name="T13" fmla="*/ 2 h 36"/>
                <a:gd name="T14" fmla="*/ 41 w 52"/>
                <a:gd name="T15" fmla="*/ 0 h 36"/>
                <a:gd name="T16" fmla="*/ 36 w 52"/>
                <a:gd name="T17" fmla="*/ 0 h 36"/>
                <a:gd name="T18" fmla="*/ 33 w 52"/>
                <a:gd name="T19" fmla="*/ 0 h 36"/>
                <a:gd name="T20" fmla="*/ 29 w 52"/>
                <a:gd name="T21" fmla="*/ 1 h 36"/>
                <a:gd name="T22" fmla="*/ 21 w 52"/>
                <a:gd name="T23" fmla="*/ 4 h 36"/>
                <a:gd name="T24" fmla="*/ 13 w 52"/>
                <a:gd name="T25" fmla="*/ 8 h 36"/>
                <a:gd name="T26" fmla="*/ 6 w 52"/>
                <a:gd name="T27" fmla="*/ 15 h 36"/>
                <a:gd name="T28" fmla="*/ 3 w 52"/>
                <a:gd name="T29" fmla="*/ 22 h 36"/>
                <a:gd name="T30" fmla="*/ 0 w 52"/>
                <a:gd name="T31" fmla="*/ 29 h 36"/>
                <a:gd name="T32" fmla="*/ 0 w 52"/>
                <a:gd name="T33" fmla="*/ 31 h 36"/>
                <a:gd name="T34" fmla="*/ 4 w 52"/>
                <a:gd name="T35" fmla="*/ 33 h 36"/>
                <a:gd name="T36" fmla="*/ 9 w 52"/>
                <a:gd name="T37" fmla="*/ 36 h 36"/>
                <a:gd name="T38" fmla="*/ 13 w 52"/>
                <a:gd name="T39" fmla="*/ 36 h 36"/>
                <a:gd name="T40" fmla="*/ 18 w 52"/>
                <a:gd name="T41" fmla="*/ 36 h 36"/>
                <a:gd name="T42" fmla="*/ 24 w 52"/>
                <a:gd name="T43" fmla="*/ 33 h 36"/>
                <a:gd name="T44" fmla="*/ 30 w 52"/>
                <a:gd name="T45" fmla="*/ 32 h 36"/>
                <a:gd name="T46" fmla="*/ 36 w 52"/>
                <a:gd name="T47" fmla="*/ 30 h 36"/>
                <a:gd name="T48" fmla="*/ 41 w 52"/>
                <a:gd name="T49" fmla="*/ 27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2"/>
                <a:gd name="T76" fmla="*/ 0 h 36"/>
                <a:gd name="T77" fmla="*/ 52 w 52"/>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2" h="36">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w="9525">
              <a:noFill/>
              <a:round/>
              <a:headEnd/>
              <a:tailEnd/>
            </a:ln>
          </p:spPr>
          <p:txBody>
            <a:bodyPr/>
            <a:lstStyle/>
            <a:p>
              <a:endParaRPr lang="en-US"/>
            </a:p>
          </p:txBody>
        </p:sp>
        <p:sp>
          <p:nvSpPr>
            <p:cNvPr id="2193" name="Freeform 792"/>
            <p:cNvSpPr>
              <a:spLocks/>
            </p:cNvSpPr>
            <p:nvPr/>
          </p:nvSpPr>
          <p:spPr bwMode="auto">
            <a:xfrm>
              <a:off x="4330" y="3145"/>
              <a:ext cx="33" cy="39"/>
            </a:xfrm>
            <a:custGeom>
              <a:avLst/>
              <a:gdLst>
                <a:gd name="T0" fmla="*/ 73 w 198"/>
                <a:gd name="T1" fmla="*/ 36 h 236"/>
                <a:gd name="T2" fmla="*/ 58 w 198"/>
                <a:gd name="T3" fmla="*/ 46 h 236"/>
                <a:gd name="T4" fmla="*/ 46 w 198"/>
                <a:gd name="T5" fmla="*/ 58 h 236"/>
                <a:gd name="T6" fmla="*/ 33 w 198"/>
                <a:gd name="T7" fmla="*/ 72 h 236"/>
                <a:gd name="T8" fmla="*/ 22 w 198"/>
                <a:gd name="T9" fmla="*/ 85 h 236"/>
                <a:gd name="T10" fmla="*/ 14 w 198"/>
                <a:gd name="T11" fmla="*/ 100 h 236"/>
                <a:gd name="T12" fmla="*/ 7 w 198"/>
                <a:gd name="T13" fmla="*/ 115 h 236"/>
                <a:gd name="T14" fmla="*/ 2 w 198"/>
                <a:gd name="T15" fmla="*/ 130 h 236"/>
                <a:gd name="T16" fmla="*/ 0 w 198"/>
                <a:gd name="T17" fmla="*/ 146 h 236"/>
                <a:gd name="T18" fmla="*/ 2 w 198"/>
                <a:gd name="T19" fmla="*/ 170 h 236"/>
                <a:gd name="T20" fmla="*/ 12 w 198"/>
                <a:gd name="T21" fmla="*/ 190 h 236"/>
                <a:gd name="T22" fmla="*/ 26 w 198"/>
                <a:gd name="T23" fmla="*/ 207 h 236"/>
                <a:gd name="T24" fmla="*/ 43 w 198"/>
                <a:gd name="T25" fmla="*/ 220 h 236"/>
                <a:gd name="T26" fmla="*/ 64 w 198"/>
                <a:gd name="T27" fmla="*/ 229 h 236"/>
                <a:gd name="T28" fmla="*/ 88 w 198"/>
                <a:gd name="T29" fmla="*/ 235 h 236"/>
                <a:gd name="T30" fmla="*/ 110 w 198"/>
                <a:gd name="T31" fmla="*/ 236 h 236"/>
                <a:gd name="T32" fmla="*/ 132 w 198"/>
                <a:gd name="T33" fmla="*/ 232 h 236"/>
                <a:gd name="T34" fmla="*/ 137 w 198"/>
                <a:gd name="T35" fmla="*/ 232 h 236"/>
                <a:gd name="T36" fmla="*/ 142 w 198"/>
                <a:gd name="T37" fmla="*/ 230 h 236"/>
                <a:gd name="T38" fmla="*/ 145 w 198"/>
                <a:gd name="T39" fmla="*/ 226 h 236"/>
                <a:gd name="T40" fmla="*/ 146 w 198"/>
                <a:gd name="T41" fmla="*/ 221 h 236"/>
                <a:gd name="T42" fmla="*/ 145 w 198"/>
                <a:gd name="T43" fmla="*/ 219 h 236"/>
                <a:gd name="T44" fmla="*/ 142 w 198"/>
                <a:gd name="T45" fmla="*/ 219 h 236"/>
                <a:gd name="T46" fmla="*/ 137 w 198"/>
                <a:gd name="T47" fmla="*/ 217 h 236"/>
                <a:gd name="T48" fmla="*/ 131 w 198"/>
                <a:gd name="T49" fmla="*/ 217 h 236"/>
                <a:gd name="T50" fmla="*/ 124 w 198"/>
                <a:gd name="T51" fmla="*/ 217 h 236"/>
                <a:gd name="T52" fmla="*/ 118 w 198"/>
                <a:gd name="T53" fmla="*/ 217 h 236"/>
                <a:gd name="T54" fmla="*/ 112 w 198"/>
                <a:gd name="T55" fmla="*/ 217 h 236"/>
                <a:gd name="T56" fmla="*/ 109 w 198"/>
                <a:gd name="T57" fmla="*/ 217 h 236"/>
                <a:gd name="T58" fmla="*/ 97 w 198"/>
                <a:gd name="T59" fmla="*/ 216 h 236"/>
                <a:gd name="T60" fmla="*/ 87 w 198"/>
                <a:gd name="T61" fmla="*/ 215 h 236"/>
                <a:gd name="T62" fmla="*/ 75 w 198"/>
                <a:gd name="T63" fmla="*/ 214 h 236"/>
                <a:gd name="T64" fmla="*/ 63 w 198"/>
                <a:gd name="T65" fmla="*/ 211 h 236"/>
                <a:gd name="T66" fmla="*/ 51 w 198"/>
                <a:gd name="T67" fmla="*/ 207 h 236"/>
                <a:gd name="T68" fmla="*/ 40 w 198"/>
                <a:gd name="T69" fmla="*/ 199 h 236"/>
                <a:gd name="T70" fmla="*/ 29 w 198"/>
                <a:gd name="T71" fmla="*/ 189 h 236"/>
                <a:gd name="T72" fmla="*/ 17 w 198"/>
                <a:gd name="T73" fmla="*/ 174 h 236"/>
                <a:gd name="T74" fmla="*/ 15 w 198"/>
                <a:gd name="T75" fmla="*/ 157 h 236"/>
                <a:gd name="T76" fmla="*/ 16 w 198"/>
                <a:gd name="T77" fmla="*/ 141 h 236"/>
                <a:gd name="T78" fmla="*/ 21 w 198"/>
                <a:gd name="T79" fmla="*/ 124 h 236"/>
                <a:gd name="T80" fmla="*/ 28 w 198"/>
                <a:gd name="T81" fmla="*/ 109 h 236"/>
                <a:gd name="T82" fmla="*/ 39 w 198"/>
                <a:gd name="T83" fmla="*/ 96 h 236"/>
                <a:gd name="T84" fmla="*/ 50 w 198"/>
                <a:gd name="T85" fmla="*/ 82 h 236"/>
                <a:gd name="T86" fmla="*/ 63 w 198"/>
                <a:gd name="T87" fmla="*/ 70 h 236"/>
                <a:gd name="T88" fmla="*/ 78 w 198"/>
                <a:gd name="T89" fmla="*/ 59 h 236"/>
                <a:gd name="T90" fmla="*/ 94 w 198"/>
                <a:gd name="T91" fmla="*/ 49 h 236"/>
                <a:gd name="T92" fmla="*/ 110 w 198"/>
                <a:gd name="T93" fmla="*/ 39 h 236"/>
                <a:gd name="T94" fmla="*/ 126 w 198"/>
                <a:gd name="T95" fmla="*/ 31 h 236"/>
                <a:gd name="T96" fmla="*/ 142 w 198"/>
                <a:gd name="T97" fmla="*/ 24 h 236"/>
                <a:gd name="T98" fmla="*/ 158 w 198"/>
                <a:gd name="T99" fmla="*/ 19 h 236"/>
                <a:gd name="T100" fmla="*/ 172 w 198"/>
                <a:gd name="T101" fmla="*/ 13 h 236"/>
                <a:gd name="T102" fmla="*/ 186 w 198"/>
                <a:gd name="T103" fmla="*/ 10 h 236"/>
                <a:gd name="T104" fmla="*/ 198 w 198"/>
                <a:gd name="T105" fmla="*/ 7 h 236"/>
                <a:gd name="T106" fmla="*/ 190 w 198"/>
                <a:gd name="T107" fmla="*/ 3 h 236"/>
                <a:gd name="T108" fmla="*/ 177 w 198"/>
                <a:gd name="T109" fmla="*/ 0 h 236"/>
                <a:gd name="T110" fmla="*/ 162 w 198"/>
                <a:gd name="T111" fmla="*/ 3 h 236"/>
                <a:gd name="T112" fmla="*/ 144 w 198"/>
                <a:gd name="T113" fmla="*/ 6 h 236"/>
                <a:gd name="T114" fmla="*/ 124 w 198"/>
                <a:gd name="T115" fmla="*/ 12 h 236"/>
                <a:gd name="T116" fmla="*/ 105 w 198"/>
                <a:gd name="T117" fmla="*/ 19 h 236"/>
                <a:gd name="T118" fmla="*/ 88 w 198"/>
                <a:gd name="T119" fmla="*/ 28 h 236"/>
                <a:gd name="T120" fmla="*/ 73 w 198"/>
                <a:gd name="T121" fmla="*/ 36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2194" name="Freeform 793"/>
            <p:cNvSpPr>
              <a:spLocks/>
            </p:cNvSpPr>
            <p:nvPr/>
          </p:nvSpPr>
          <p:spPr bwMode="auto">
            <a:xfrm>
              <a:off x="4386" y="3145"/>
              <a:ext cx="22" cy="30"/>
            </a:xfrm>
            <a:custGeom>
              <a:avLst/>
              <a:gdLst>
                <a:gd name="T0" fmla="*/ 108 w 128"/>
                <a:gd name="T1" fmla="*/ 61 h 183"/>
                <a:gd name="T2" fmla="*/ 111 w 128"/>
                <a:gd name="T3" fmla="*/ 80 h 183"/>
                <a:gd name="T4" fmla="*/ 109 w 128"/>
                <a:gd name="T5" fmla="*/ 97 h 183"/>
                <a:gd name="T6" fmla="*/ 101 w 128"/>
                <a:gd name="T7" fmla="*/ 110 h 183"/>
                <a:gd name="T8" fmla="*/ 89 w 128"/>
                <a:gd name="T9" fmla="*/ 123 h 183"/>
                <a:gd name="T10" fmla="*/ 75 w 128"/>
                <a:gd name="T11" fmla="*/ 134 h 183"/>
                <a:gd name="T12" fmla="*/ 60 w 128"/>
                <a:gd name="T13" fmla="*/ 145 h 183"/>
                <a:gd name="T14" fmla="*/ 43 w 128"/>
                <a:gd name="T15" fmla="*/ 156 h 183"/>
                <a:gd name="T16" fmla="*/ 29 w 128"/>
                <a:gd name="T17" fmla="*/ 167 h 183"/>
                <a:gd name="T18" fmla="*/ 27 w 128"/>
                <a:gd name="T19" fmla="*/ 170 h 183"/>
                <a:gd name="T20" fmla="*/ 26 w 128"/>
                <a:gd name="T21" fmla="*/ 172 h 183"/>
                <a:gd name="T22" fmla="*/ 26 w 128"/>
                <a:gd name="T23" fmla="*/ 176 h 183"/>
                <a:gd name="T24" fmla="*/ 28 w 128"/>
                <a:gd name="T25" fmla="*/ 179 h 183"/>
                <a:gd name="T26" fmla="*/ 30 w 128"/>
                <a:gd name="T27" fmla="*/ 182 h 183"/>
                <a:gd name="T28" fmla="*/ 34 w 128"/>
                <a:gd name="T29" fmla="*/ 183 h 183"/>
                <a:gd name="T30" fmla="*/ 37 w 128"/>
                <a:gd name="T31" fmla="*/ 183 h 183"/>
                <a:gd name="T32" fmla="*/ 41 w 128"/>
                <a:gd name="T33" fmla="*/ 182 h 183"/>
                <a:gd name="T34" fmla="*/ 58 w 128"/>
                <a:gd name="T35" fmla="*/ 171 h 183"/>
                <a:gd name="T36" fmla="*/ 76 w 128"/>
                <a:gd name="T37" fmla="*/ 160 h 183"/>
                <a:gd name="T38" fmla="*/ 92 w 128"/>
                <a:gd name="T39" fmla="*/ 147 h 183"/>
                <a:gd name="T40" fmla="*/ 108 w 128"/>
                <a:gd name="T41" fmla="*/ 132 h 183"/>
                <a:gd name="T42" fmla="*/ 118 w 128"/>
                <a:gd name="T43" fmla="*/ 116 h 183"/>
                <a:gd name="T44" fmla="*/ 125 w 128"/>
                <a:gd name="T45" fmla="*/ 98 h 183"/>
                <a:gd name="T46" fmla="*/ 128 w 128"/>
                <a:gd name="T47" fmla="*/ 78 h 183"/>
                <a:gd name="T48" fmla="*/ 123 w 128"/>
                <a:gd name="T49" fmla="*/ 58 h 183"/>
                <a:gd name="T50" fmla="*/ 112 w 128"/>
                <a:gd name="T51" fmla="*/ 41 h 183"/>
                <a:gd name="T52" fmla="*/ 98 w 128"/>
                <a:gd name="T53" fmla="*/ 28 h 183"/>
                <a:gd name="T54" fmla="*/ 80 w 128"/>
                <a:gd name="T55" fmla="*/ 16 h 183"/>
                <a:gd name="T56" fmla="*/ 61 w 128"/>
                <a:gd name="T57" fmla="*/ 8 h 183"/>
                <a:gd name="T58" fmla="*/ 41 w 128"/>
                <a:gd name="T59" fmla="*/ 2 h 183"/>
                <a:gd name="T60" fmla="*/ 23 w 128"/>
                <a:gd name="T61" fmla="*/ 0 h 183"/>
                <a:gd name="T62" fmla="*/ 9 w 128"/>
                <a:gd name="T63" fmla="*/ 1 h 183"/>
                <a:gd name="T64" fmla="*/ 0 w 128"/>
                <a:gd name="T65" fmla="*/ 6 h 183"/>
                <a:gd name="T66" fmla="*/ 16 w 128"/>
                <a:gd name="T67" fmla="*/ 10 h 183"/>
                <a:gd name="T68" fmla="*/ 33 w 128"/>
                <a:gd name="T69" fmla="*/ 14 h 183"/>
                <a:gd name="T70" fmla="*/ 48 w 128"/>
                <a:gd name="T71" fmla="*/ 17 h 183"/>
                <a:gd name="T72" fmla="*/ 63 w 128"/>
                <a:gd name="T73" fmla="*/ 22 h 183"/>
                <a:gd name="T74" fmla="*/ 77 w 128"/>
                <a:gd name="T75" fmla="*/ 28 h 183"/>
                <a:gd name="T76" fmla="*/ 90 w 128"/>
                <a:gd name="T77" fmla="*/ 36 h 183"/>
                <a:gd name="T78" fmla="*/ 101 w 128"/>
                <a:gd name="T79" fmla="*/ 46 h 183"/>
                <a:gd name="T80" fmla="*/ 108 w 128"/>
                <a:gd name="T81" fmla="*/ 61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2195" name="Freeform 794"/>
            <p:cNvSpPr>
              <a:spLocks/>
            </p:cNvSpPr>
            <p:nvPr/>
          </p:nvSpPr>
          <p:spPr bwMode="auto">
            <a:xfrm>
              <a:off x="4309" y="3138"/>
              <a:ext cx="53" cy="63"/>
            </a:xfrm>
            <a:custGeom>
              <a:avLst/>
              <a:gdLst>
                <a:gd name="T0" fmla="*/ 101 w 323"/>
                <a:gd name="T1" fmla="*/ 70 h 379"/>
                <a:gd name="T2" fmla="*/ 54 w 323"/>
                <a:gd name="T3" fmla="*/ 115 h 379"/>
                <a:gd name="T4" fmla="*/ 18 w 323"/>
                <a:gd name="T5" fmla="*/ 167 h 379"/>
                <a:gd name="T6" fmla="*/ 0 w 323"/>
                <a:gd name="T7" fmla="*/ 227 h 379"/>
                <a:gd name="T8" fmla="*/ 4 w 323"/>
                <a:gd name="T9" fmla="*/ 267 h 379"/>
                <a:gd name="T10" fmla="*/ 11 w 323"/>
                <a:gd name="T11" fmla="*/ 283 h 379"/>
                <a:gd name="T12" fmla="*/ 21 w 323"/>
                <a:gd name="T13" fmla="*/ 298 h 379"/>
                <a:gd name="T14" fmla="*/ 34 w 323"/>
                <a:gd name="T15" fmla="*/ 311 h 379"/>
                <a:gd name="T16" fmla="*/ 57 w 323"/>
                <a:gd name="T17" fmla="*/ 325 h 379"/>
                <a:gd name="T18" fmla="*/ 87 w 323"/>
                <a:gd name="T19" fmla="*/ 340 h 379"/>
                <a:gd name="T20" fmla="*/ 120 w 323"/>
                <a:gd name="T21" fmla="*/ 351 h 379"/>
                <a:gd name="T22" fmla="*/ 153 w 323"/>
                <a:gd name="T23" fmla="*/ 360 h 379"/>
                <a:gd name="T24" fmla="*/ 187 w 323"/>
                <a:gd name="T25" fmla="*/ 367 h 379"/>
                <a:gd name="T26" fmla="*/ 221 w 323"/>
                <a:gd name="T27" fmla="*/ 372 h 379"/>
                <a:gd name="T28" fmla="*/ 256 w 323"/>
                <a:gd name="T29" fmla="*/ 375 h 379"/>
                <a:gd name="T30" fmla="*/ 290 w 323"/>
                <a:gd name="T31" fmla="*/ 378 h 379"/>
                <a:gd name="T32" fmla="*/ 312 w 323"/>
                <a:gd name="T33" fmla="*/ 379 h 379"/>
                <a:gd name="T34" fmla="*/ 320 w 323"/>
                <a:gd name="T35" fmla="*/ 372 h 379"/>
                <a:gd name="T36" fmla="*/ 323 w 323"/>
                <a:gd name="T37" fmla="*/ 360 h 379"/>
                <a:gd name="T38" fmla="*/ 316 w 323"/>
                <a:gd name="T39" fmla="*/ 352 h 379"/>
                <a:gd name="T40" fmla="*/ 295 w 323"/>
                <a:gd name="T41" fmla="*/ 351 h 379"/>
                <a:gd name="T42" fmla="*/ 263 w 323"/>
                <a:gd name="T43" fmla="*/ 350 h 379"/>
                <a:gd name="T44" fmla="*/ 231 w 323"/>
                <a:gd name="T45" fmla="*/ 348 h 379"/>
                <a:gd name="T46" fmla="*/ 200 w 323"/>
                <a:gd name="T47" fmla="*/ 343 h 379"/>
                <a:gd name="T48" fmla="*/ 168 w 323"/>
                <a:gd name="T49" fmla="*/ 337 h 379"/>
                <a:gd name="T50" fmla="*/ 136 w 323"/>
                <a:gd name="T51" fmla="*/ 329 h 379"/>
                <a:gd name="T52" fmla="*/ 106 w 323"/>
                <a:gd name="T53" fmla="*/ 320 h 379"/>
                <a:gd name="T54" fmla="*/ 76 w 323"/>
                <a:gd name="T55" fmla="*/ 306 h 379"/>
                <a:gd name="T56" fmla="*/ 51 w 323"/>
                <a:gd name="T57" fmla="*/ 291 h 379"/>
                <a:gd name="T58" fmla="*/ 35 w 323"/>
                <a:gd name="T59" fmla="*/ 269 h 379"/>
                <a:gd name="T60" fmla="*/ 31 w 323"/>
                <a:gd name="T61" fmla="*/ 239 h 379"/>
                <a:gd name="T62" fmla="*/ 38 w 323"/>
                <a:gd name="T63" fmla="*/ 197 h 379"/>
                <a:gd name="T64" fmla="*/ 51 w 323"/>
                <a:gd name="T65" fmla="*/ 165 h 379"/>
                <a:gd name="T66" fmla="*/ 68 w 323"/>
                <a:gd name="T67" fmla="*/ 136 h 379"/>
                <a:gd name="T68" fmla="*/ 89 w 323"/>
                <a:gd name="T69" fmla="*/ 111 h 379"/>
                <a:gd name="T70" fmla="*/ 114 w 323"/>
                <a:gd name="T71" fmla="*/ 88 h 379"/>
                <a:gd name="T72" fmla="*/ 144 w 323"/>
                <a:gd name="T73" fmla="*/ 64 h 379"/>
                <a:gd name="T74" fmla="*/ 181 w 323"/>
                <a:gd name="T75" fmla="*/ 41 h 379"/>
                <a:gd name="T76" fmla="*/ 219 w 323"/>
                <a:gd name="T77" fmla="*/ 22 h 379"/>
                <a:gd name="T78" fmla="*/ 253 w 323"/>
                <a:gd name="T79" fmla="*/ 7 h 379"/>
                <a:gd name="T80" fmla="*/ 255 w 323"/>
                <a:gd name="T81" fmla="*/ 0 h 379"/>
                <a:gd name="T82" fmla="*/ 221 w 323"/>
                <a:gd name="T83" fmla="*/ 5 h 379"/>
                <a:gd name="T84" fmla="*/ 181 w 323"/>
                <a:gd name="T85" fmla="*/ 19 h 379"/>
                <a:gd name="T86" fmla="*/ 142 w 323"/>
                <a:gd name="T87" fmla="*/ 39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2196" name="Freeform 795"/>
            <p:cNvSpPr>
              <a:spLocks/>
            </p:cNvSpPr>
            <p:nvPr/>
          </p:nvSpPr>
          <p:spPr bwMode="auto">
            <a:xfrm>
              <a:off x="4384" y="3136"/>
              <a:ext cx="47" cy="42"/>
            </a:xfrm>
            <a:custGeom>
              <a:avLst/>
              <a:gdLst>
                <a:gd name="T0" fmla="*/ 235 w 282"/>
                <a:gd name="T1" fmla="*/ 78 h 253"/>
                <a:gd name="T2" fmla="*/ 248 w 282"/>
                <a:gd name="T3" fmla="*/ 92 h 253"/>
                <a:gd name="T4" fmla="*/ 255 w 282"/>
                <a:gd name="T5" fmla="*/ 108 h 253"/>
                <a:gd name="T6" fmla="*/ 259 w 282"/>
                <a:gd name="T7" fmla="*/ 125 h 253"/>
                <a:gd name="T8" fmla="*/ 259 w 282"/>
                <a:gd name="T9" fmla="*/ 144 h 253"/>
                <a:gd name="T10" fmla="*/ 257 w 282"/>
                <a:gd name="T11" fmla="*/ 159 h 253"/>
                <a:gd name="T12" fmla="*/ 252 w 282"/>
                <a:gd name="T13" fmla="*/ 171 h 253"/>
                <a:gd name="T14" fmla="*/ 244 w 282"/>
                <a:gd name="T15" fmla="*/ 184 h 253"/>
                <a:gd name="T16" fmla="*/ 236 w 282"/>
                <a:gd name="T17" fmla="*/ 194 h 253"/>
                <a:gd name="T18" fmla="*/ 225 w 282"/>
                <a:gd name="T19" fmla="*/ 206 h 253"/>
                <a:gd name="T20" fmla="*/ 215 w 282"/>
                <a:gd name="T21" fmla="*/ 215 h 253"/>
                <a:gd name="T22" fmla="*/ 204 w 282"/>
                <a:gd name="T23" fmla="*/ 225 h 253"/>
                <a:gd name="T24" fmla="*/ 194 w 282"/>
                <a:gd name="T25" fmla="*/ 236 h 253"/>
                <a:gd name="T26" fmla="*/ 191 w 282"/>
                <a:gd name="T27" fmla="*/ 239 h 253"/>
                <a:gd name="T28" fmla="*/ 190 w 282"/>
                <a:gd name="T29" fmla="*/ 242 h 253"/>
                <a:gd name="T30" fmla="*/ 191 w 282"/>
                <a:gd name="T31" fmla="*/ 246 h 253"/>
                <a:gd name="T32" fmla="*/ 194 w 282"/>
                <a:gd name="T33" fmla="*/ 249 h 253"/>
                <a:gd name="T34" fmla="*/ 197 w 282"/>
                <a:gd name="T35" fmla="*/ 252 h 253"/>
                <a:gd name="T36" fmla="*/ 201 w 282"/>
                <a:gd name="T37" fmla="*/ 253 h 253"/>
                <a:gd name="T38" fmla="*/ 205 w 282"/>
                <a:gd name="T39" fmla="*/ 252 h 253"/>
                <a:gd name="T40" fmla="*/ 209 w 282"/>
                <a:gd name="T41" fmla="*/ 249 h 253"/>
                <a:gd name="T42" fmla="*/ 232 w 282"/>
                <a:gd name="T43" fmla="*/ 234 h 253"/>
                <a:gd name="T44" fmla="*/ 251 w 282"/>
                <a:gd name="T45" fmla="*/ 215 h 253"/>
                <a:gd name="T46" fmla="*/ 267 w 282"/>
                <a:gd name="T47" fmla="*/ 192 h 253"/>
                <a:gd name="T48" fmla="*/ 278 w 282"/>
                <a:gd name="T49" fmla="*/ 168 h 253"/>
                <a:gd name="T50" fmla="*/ 282 w 282"/>
                <a:gd name="T51" fmla="*/ 141 h 253"/>
                <a:gd name="T52" fmla="*/ 279 w 282"/>
                <a:gd name="T53" fmla="*/ 116 h 253"/>
                <a:gd name="T54" fmla="*/ 270 w 282"/>
                <a:gd name="T55" fmla="*/ 92 h 253"/>
                <a:gd name="T56" fmla="*/ 251 w 282"/>
                <a:gd name="T57" fmla="*/ 70 h 253"/>
                <a:gd name="T58" fmla="*/ 237 w 282"/>
                <a:gd name="T59" fmla="*/ 59 h 253"/>
                <a:gd name="T60" fmla="*/ 221 w 282"/>
                <a:gd name="T61" fmla="*/ 48 h 253"/>
                <a:gd name="T62" fmla="*/ 202 w 282"/>
                <a:gd name="T63" fmla="*/ 39 h 253"/>
                <a:gd name="T64" fmla="*/ 183 w 282"/>
                <a:gd name="T65" fmla="*/ 31 h 253"/>
                <a:gd name="T66" fmla="*/ 163 w 282"/>
                <a:gd name="T67" fmla="*/ 24 h 253"/>
                <a:gd name="T68" fmla="*/ 142 w 282"/>
                <a:gd name="T69" fmla="*/ 18 h 253"/>
                <a:gd name="T70" fmla="*/ 122 w 282"/>
                <a:gd name="T71" fmla="*/ 13 h 253"/>
                <a:gd name="T72" fmla="*/ 101 w 282"/>
                <a:gd name="T73" fmla="*/ 8 h 253"/>
                <a:gd name="T74" fmla="*/ 82 w 282"/>
                <a:gd name="T75" fmla="*/ 5 h 253"/>
                <a:gd name="T76" fmla="*/ 63 w 282"/>
                <a:gd name="T77" fmla="*/ 2 h 253"/>
                <a:gd name="T78" fmla="*/ 47 w 282"/>
                <a:gd name="T79" fmla="*/ 0 h 253"/>
                <a:gd name="T80" fmla="*/ 32 w 282"/>
                <a:gd name="T81" fmla="*/ 0 h 253"/>
                <a:gd name="T82" fmla="*/ 19 w 282"/>
                <a:gd name="T83" fmla="*/ 0 h 253"/>
                <a:gd name="T84" fmla="*/ 10 w 282"/>
                <a:gd name="T85" fmla="*/ 1 h 253"/>
                <a:gd name="T86" fmla="*/ 4 w 282"/>
                <a:gd name="T87" fmla="*/ 4 h 253"/>
                <a:gd name="T88" fmla="*/ 0 w 282"/>
                <a:gd name="T89" fmla="*/ 6 h 253"/>
                <a:gd name="T90" fmla="*/ 12 w 282"/>
                <a:gd name="T91" fmla="*/ 8 h 253"/>
                <a:gd name="T92" fmla="*/ 25 w 282"/>
                <a:gd name="T93" fmla="*/ 9 h 253"/>
                <a:gd name="T94" fmla="*/ 38 w 282"/>
                <a:gd name="T95" fmla="*/ 12 h 253"/>
                <a:gd name="T96" fmla="*/ 52 w 282"/>
                <a:gd name="T97" fmla="*/ 14 h 253"/>
                <a:gd name="T98" fmla="*/ 67 w 282"/>
                <a:gd name="T99" fmla="*/ 16 h 253"/>
                <a:gd name="T100" fmla="*/ 82 w 282"/>
                <a:gd name="T101" fmla="*/ 18 h 253"/>
                <a:gd name="T102" fmla="*/ 97 w 282"/>
                <a:gd name="T103" fmla="*/ 22 h 253"/>
                <a:gd name="T104" fmla="*/ 114 w 282"/>
                <a:gd name="T105" fmla="*/ 25 h 253"/>
                <a:gd name="T106" fmla="*/ 129 w 282"/>
                <a:gd name="T107" fmla="*/ 30 h 253"/>
                <a:gd name="T108" fmla="*/ 146 w 282"/>
                <a:gd name="T109" fmla="*/ 35 h 253"/>
                <a:gd name="T110" fmla="*/ 162 w 282"/>
                <a:gd name="T111" fmla="*/ 40 h 253"/>
                <a:gd name="T112" fmla="*/ 177 w 282"/>
                <a:gd name="T113" fmla="*/ 46 h 253"/>
                <a:gd name="T114" fmla="*/ 192 w 282"/>
                <a:gd name="T115" fmla="*/ 53 h 253"/>
                <a:gd name="T116" fmla="*/ 208 w 282"/>
                <a:gd name="T117" fmla="*/ 60 h 253"/>
                <a:gd name="T118" fmla="*/ 222 w 282"/>
                <a:gd name="T119" fmla="*/ 69 h 253"/>
                <a:gd name="T120" fmla="*/ 235 w 282"/>
                <a:gd name="T121" fmla="*/ 78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2197" name="Freeform 796"/>
            <p:cNvSpPr>
              <a:spLocks/>
            </p:cNvSpPr>
            <p:nvPr/>
          </p:nvSpPr>
          <p:spPr bwMode="auto">
            <a:xfrm>
              <a:off x="4290" y="3159"/>
              <a:ext cx="19" cy="39"/>
            </a:xfrm>
            <a:custGeom>
              <a:avLst/>
              <a:gdLst>
                <a:gd name="T0" fmla="*/ 0 w 115"/>
                <a:gd name="T1" fmla="*/ 128 h 236"/>
                <a:gd name="T2" fmla="*/ 0 w 115"/>
                <a:gd name="T3" fmla="*/ 148 h 236"/>
                <a:gd name="T4" fmla="*/ 5 w 115"/>
                <a:gd name="T5" fmla="*/ 166 h 236"/>
                <a:gd name="T6" fmla="*/ 13 w 115"/>
                <a:gd name="T7" fmla="*/ 184 h 236"/>
                <a:gd name="T8" fmla="*/ 24 w 115"/>
                <a:gd name="T9" fmla="*/ 198 h 236"/>
                <a:gd name="T10" fmla="*/ 39 w 115"/>
                <a:gd name="T11" fmla="*/ 211 h 236"/>
                <a:gd name="T12" fmla="*/ 55 w 115"/>
                <a:gd name="T13" fmla="*/ 223 h 236"/>
                <a:gd name="T14" fmla="*/ 74 w 115"/>
                <a:gd name="T15" fmla="*/ 231 h 236"/>
                <a:gd name="T16" fmla="*/ 92 w 115"/>
                <a:gd name="T17" fmla="*/ 235 h 236"/>
                <a:gd name="T18" fmla="*/ 98 w 115"/>
                <a:gd name="T19" fmla="*/ 236 h 236"/>
                <a:gd name="T20" fmla="*/ 104 w 115"/>
                <a:gd name="T21" fmla="*/ 234 h 236"/>
                <a:gd name="T22" fmla="*/ 109 w 115"/>
                <a:gd name="T23" fmla="*/ 231 h 236"/>
                <a:gd name="T24" fmla="*/ 111 w 115"/>
                <a:gd name="T25" fmla="*/ 226 h 236"/>
                <a:gd name="T26" fmla="*/ 111 w 115"/>
                <a:gd name="T27" fmla="*/ 220 h 236"/>
                <a:gd name="T28" fmla="*/ 110 w 115"/>
                <a:gd name="T29" fmla="*/ 215 h 236"/>
                <a:gd name="T30" fmla="*/ 107 w 115"/>
                <a:gd name="T31" fmla="*/ 210 h 236"/>
                <a:gd name="T32" fmla="*/ 101 w 115"/>
                <a:gd name="T33" fmla="*/ 208 h 236"/>
                <a:gd name="T34" fmla="*/ 82 w 115"/>
                <a:gd name="T35" fmla="*/ 201 h 236"/>
                <a:gd name="T36" fmla="*/ 64 w 115"/>
                <a:gd name="T37" fmla="*/ 192 h 236"/>
                <a:gd name="T38" fmla="*/ 50 w 115"/>
                <a:gd name="T39" fmla="*/ 179 h 236"/>
                <a:gd name="T40" fmla="*/ 40 w 115"/>
                <a:gd name="T41" fmla="*/ 165 h 236"/>
                <a:gd name="T42" fmla="*/ 33 w 115"/>
                <a:gd name="T43" fmla="*/ 148 h 236"/>
                <a:gd name="T44" fmla="*/ 29 w 115"/>
                <a:gd name="T45" fmla="*/ 130 h 236"/>
                <a:gd name="T46" fmla="*/ 29 w 115"/>
                <a:gd name="T47" fmla="*/ 110 h 236"/>
                <a:gd name="T48" fmla="*/ 35 w 115"/>
                <a:gd name="T49" fmla="*/ 89 h 236"/>
                <a:gd name="T50" fmla="*/ 43 w 115"/>
                <a:gd name="T51" fmla="*/ 74 h 236"/>
                <a:gd name="T52" fmla="*/ 56 w 115"/>
                <a:gd name="T53" fmla="*/ 60 h 236"/>
                <a:gd name="T54" fmla="*/ 70 w 115"/>
                <a:gd name="T55" fmla="*/ 46 h 236"/>
                <a:gd name="T56" fmla="*/ 85 w 115"/>
                <a:gd name="T57" fmla="*/ 33 h 236"/>
                <a:gd name="T58" fmla="*/ 98 w 115"/>
                <a:gd name="T59" fmla="*/ 23 h 236"/>
                <a:gd name="T60" fmla="*/ 109 w 115"/>
                <a:gd name="T61" fmla="*/ 12 h 236"/>
                <a:gd name="T62" fmla="*/ 115 w 115"/>
                <a:gd name="T63" fmla="*/ 6 h 236"/>
                <a:gd name="T64" fmla="*/ 115 w 115"/>
                <a:gd name="T65" fmla="*/ 0 h 236"/>
                <a:gd name="T66" fmla="*/ 102 w 115"/>
                <a:gd name="T67" fmla="*/ 4 h 236"/>
                <a:gd name="T68" fmla="*/ 85 w 115"/>
                <a:gd name="T69" fmla="*/ 12 h 236"/>
                <a:gd name="T70" fmla="*/ 68 w 115"/>
                <a:gd name="T71" fmla="*/ 26 h 236"/>
                <a:gd name="T72" fmla="*/ 49 w 115"/>
                <a:gd name="T73" fmla="*/ 42 h 236"/>
                <a:gd name="T74" fmla="*/ 32 w 115"/>
                <a:gd name="T75" fmla="*/ 61 h 236"/>
                <a:gd name="T76" fmla="*/ 17 w 115"/>
                <a:gd name="T77" fmla="*/ 82 h 236"/>
                <a:gd name="T78" fmla="*/ 6 w 115"/>
                <a:gd name="T79" fmla="*/ 105 h 236"/>
                <a:gd name="T80" fmla="*/ 0 w 115"/>
                <a:gd name="T81" fmla="*/ 128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2198" name="Freeform 797"/>
            <p:cNvSpPr>
              <a:spLocks/>
            </p:cNvSpPr>
            <p:nvPr/>
          </p:nvSpPr>
          <p:spPr bwMode="auto">
            <a:xfrm>
              <a:off x="4423" y="3133"/>
              <a:ext cx="41" cy="52"/>
            </a:xfrm>
            <a:custGeom>
              <a:avLst/>
              <a:gdLst>
                <a:gd name="T0" fmla="*/ 208 w 245"/>
                <a:gd name="T1" fmla="*/ 124 h 310"/>
                <a:gd name="T2" fmla="*/ 220 w 245"/>
                <a:gd name="T3" fmla="*/ 144 h 310"/>
                <a:gd name="T4" fmla="*/ 226 w 245"/>
                <a:gd name="T5" fmla="*/ 164 h 310"/>
                <a:gd name="T6" fmla="*/ 222 w 245"/>
                <a:gd name="T7" fmla="*/ 187 h 310"/>
                <a:gd name="T8" fmla="*/ 208 w 245"/>
                <a:gd name="T9" fmla="*/ 209 h 310"/>
                <a:gd name="T10" fmla="*/ 188 w 245"/>
                <a:gd name="T11" fmla="*/ 229 h 310"/>
                <a:gd name="T12" fmla="*/ 166 w 245"/>
                <a:gd name="T13" fmla="*/ 246 h 310"/>
                <a:gd name="T14" fmla="*/ 142 w 245"/>
                <a:gd name="T15" fmla="*/ 264 h 310"/>
                <a:gd name="T16" fmla="*/ 128 w 245"/>
                <a:gd name="T17" fmla="*/ 278 h 310"/>
                <a:gd name="T18" fmla="*/ 124 w 245"/>
                <a:gd name="T19" fmla="*/ 287 h 310"/>
                <a:gd name="T20" fmla="*/ 120 w 245"/>
                <a:gd name="T21" fmla="*/ 296 h 310"/>
                <a:gd name="T22" fmla="*/ 122 w 245"/>
                <a:gd name="T23" fmla="*/ 306 h 310"/>
                <a:gd name="T24" fmla="*/ 131 w 245"/>
                <a:gd name="T25" fmla="*/ 310 h 310"/>
                <a:gd name="T26" fmla="*/ 139 w 245"/>
                <a:gd name="T27" fmla="*/ 309 h 310"/>
                <a:gd name="T28" fmla="*/ 154 w 245"/>
                <a:gd name="T29" fmla="*/ 292 h 310"/>
                <a:gd name="T30" fmla="*/ 180 w 245"/>
                <a:gd name="T31" fmla="*/ 269 h 310"/>
                <a:gd name="T32" fmla="*/ 207 w 245"/>
                <a:gd name="T33" fmla="*/ 246 h 310"/>
                <a:gd name="T34" fmla="*/ 230 w 245"/>
                <a:gd name="T35" fmla="*/ 219 h 310"/>
                <a:gd name="T36" fmla="*/ 244 w 245"/>
                <a:gd name="T37" fmla="*/ 186 h 310"/>
                <a:gd name="T38" fmla="*/ 243 w 245"/>
                <a:gd name="T39" fmla="*/ 152 h 310"/>
                <a:gd name="T40" fmla="*/ 228 w 245"/>
                <a:gd name="T41" fmla="*/ 119 h 310"/>
                <a:gd name="T42" fmla="*/ 203 w 245"/>
                <a:gd name="T43" fmla="*/ 93 h 310"/>
                <a:gd name="T44" fmla="*/ 176 w 245"/>
                <a:gd name="T45" fmla="*/ 76 h 310"/>
                <a:gd name="T46" fmla="*/ 151 w 245"/>
                <a:gd name="T47" fmla="*/ 61 h 310"/>
                <a:gd name="T48" fmla="*/ 122 w 245"/>
                <a:gd name="T49" fmla="*/ 46 h 310"/>
                <a:gd name="T50" fmla="*/ 93 w 245"/>
                <a:gd name="T51" fmla="*/ 31 h 310"/>
                <a:gd name="T52" fmla="*/ 66 w 245"/>
                <a:gd name="T53" fmla="*/ 18 h 310"/>
                <a:gd name="T54" fmla="*/ 40 w 245"/>
                <a:gd name="T55" fmla="*/ 8 h 310"/>
                <a:gd name="T56" fmla="*/ 20 w 245"/>
                <a:gd name="T57" fmla="*/ 1 h 310"/>
                <a:gd name="T58" fmla="*/ 5 w 245"/>
                <a:gd name="T59" fmla="*/ 0 h 310"/>
                <a:gd name="T60" fmla="*/ 11 w 245"/>
                <a:gd name="T61" fmla="*/ 8 h 310"/>
                <a:gd name="T62" fmla="*/ 36 w 245"/>
                <a:gd name="T63" fmla="*/ 20 h 310"/>
                <a:gd name="T64" fmla="*/ 60 w 245"/>
                <a:gd name="T65" fmla="*/ 31 h 310"/>
                <a:gd name="T66" fmla="*/ 86 w 245"/>
                <a:gd name="T67" fmla="*/ 44 h 310"/>
                <a:gd name="T68" fmla="*/ 113 w 245"/>
                <a:gd name="T69" fmla="*/ 57 h 310"/>
                <a:gd name="T70" fmla="*/ 139 w 245"/>
                <a:gd name="T71" fmla="*/ 71 h 310"/>
                <a:gd name="T72" fmla="*/ 165 w 245"/>
                <a:gd name="T73" fmla="*/ 88 h 310"/>
                <a:gd name="T74" fmla="*/ 188 w 245"/>
                <a:gd name="T75" fmla="*/ 106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sp>
          <p:nvSpPr>
            <p:cNvPr id="2199" name="Freeform 798"/>
            <p:cNvSpPr>
              <a:spLocks/>
            </p:cNvSpPr>
            <p:nvPr/>
          </p:nvSpPr>
          <p:spPr bwMode="auto">
            <a:xfrm>
              <a:off x="4338" y="3209"/>
              <a:ext cx="125" cy="175"/>
            </a:xfrm>
            <a:custGeom>
              <a:avLst/>
              <a:gdLst>
                <a:gd name="T0" fmla="*/ 0 w 125"/>
                <a:gd name="T1" fmla="*/ 175 h 175"/>
                <a:gd name="T2" fmla="*/ 0 w 125"/>
                <a:gd name="T3" fmla="*/ 144 h 175"/>
                <a:gd name="T4" fmla="*/ 11 w 125"/>
                <a:gd name="T5" fmla="*/ 144 h 175"/>
                <a:gd name="T6" fmla="*/ 11 w 125"/>
                <a:gd name="T7" fmla="*/ 118 h 175"/>
                <a:gd name="T8" fmla="*/ 23 w 125"/>
                <a:gd name="T9" fmla="*/ 114 h 175"/>
                <a:gd name="T10" fmla="*/ 20 w 125"/>
                <a:gd name="T11" fmla="*/ 88 h 175"/>
                <a:gd name="T12" fmla="*/ 30 w 125"/>
                <a:gd name="T13" fmla="*/ 84 h 175"/>
                <a:gd name="T14" fmla="*/ 30 w 125"/>
                <a:gd name="T15" fmla="*/ 58 h 175"/>
                <a:gd name="T16" fmla="*/ 39 w 125"/>
                <a:gd name="T17" fmla="*/ 54 h 175"/>
                <a:gd name="T18" fmla="*/ 39 w 125"/>
                <a:gd name="T19" fmla="*/ 28 h 175"/>
                <a:gd name="T20" fmla="*/ 48 w 125"/>
                <a:gd name="T21" fmla="*/ 28 h 175"/>
                <a:gd name="T22" fmla="*/ 56 w 125"/>
                <a:gd name="T23" fmla="*/ 0 h 175"/>
                <a:gd name="T24" fmla="*/ 80 w 125"/>
                <a:gd name="T25" fmla="*/ 0 h 175"/>
                <a:gd name="T26" fmla="*/ 81 w 125"/>
                <a:gd name="T27" fmla="*/ 25 h 175"/>
                <a:gd name="T28" fmla="*/ 92 w 125"/>
                <a:gd name="T29" fmla="*/ 24 h 175"/>
                <a:gd name="T30" fmla="*/ 93 w 125"/>
                <a:gd name="T31" fmla="*/ 49 h 175"/>
                <a:gd name="T32" fmla="*/ 102 w 125"/>
                <a:gd name="T33" fmla="*/ 54 h 175"/>
                <a:gd name="T34" fmla="*/ 99 w 125"/>
                <a:gd name="T35" fmla="*/ 81 h 175"/>
                <a:gd name="T36" fmla="*/ 114 w 125"/>
                <a:gd name="T37" fmla="*/ 82 h 175"/>
                <a:gd name="T38" fmla="*/ 107 w 125"/>
                <a:gd name="T39" fmla="*/ 81 h 175"/>
                <a:gd name="T40" fmla="*/ 108 w 125"/>
                <a:gd name="T41" fmla="*/ 114 h 175"/>
                <a:gd name="T42" fmla="*/ 117 w 125"/>
                <a:gd name="T43" fmla="*/ 117 h 175"/>
                <a:gd name="T44" fmla="*/ 122 w 125"/>
                <a:gd name="T45" fmla="*/ 142 h 175"/>
                <a:gd name="T46" fmla="*/ 125 w 125"/>
                <a:gd name="T47" fmla="*/ 175 h 175"/>
                <a:gd name="T48" fmla="*/ 0 w 125"/>
                <a:gd name="T49" fmla="*/ 175 h 1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175"/>
                <a:gd name="T77" fmla="*/ 125 w 125"/>
                <a:gd name="T78" fmla="*/ 175 h 17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17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w="9525">
              <a:solidFill>
                <a:schemeClr val="bg2"/>
              </a:solidFill>
              <a:round/>
              <a:headEnd/>
              <a:tailEnd/>
            </a:ln>
          </p:spPr>
          <p:txBody>
            <a:bodyPr/>
            <a:lstStyle/>
            <a:p>
              <a:endParaRPr lang="en-US"/>
            </a:p>
          </p:txBody>
        </p:sp>
      </p:grpSp>
      <p:grpSp>
        <p:nvGrpSpPr>
          <p:cNvPr id="181909" name="Group 799"/>
          <p:cNvGrpSpPr>
            <a:grpSpLocks/>
          </p:cNvGrpSpPr>
          <p:nvPr/>
        </p:nvGrpSpPr>
        <p:grpSpPr bwMode="auto">
          <a:xfrm>
            <a:off x="609600" y="2157413"/>
            <a:ext cx="3340100" cy="3265487"/>
            <a:chOff x="2865" y="1307"/>
            <a:chExt cx="2104" cy="2057"/>
          </a:xfrm>
        </p:grpSpPr>
        <p:sp>
          <p:nvSpPr>
            <p:cNvPr id="2178" name="Line 800"/>
            <p:cNvSpPr>
              <a:spLocks noChangeShapeType="1"/>
            </p:cNvSpPr>
            <p:nvPr/>
          </p:nvSpPr>
          <p:spPr bwMode="auto">
            <a:xfrm>
              <a:off x="4092" y="1307"/>
              <a:ext cx="877" cy="1762"/>
            </a:xfrm>
            <a:prstGeom prst="line">
              <a:avLst/>
            </a:prstGeom>
            <a:noFill/>
            <a:ln w="76200">
              <a:solidFill>
                <a:srgbClr val="FF3300"/>
              </a:solidFill>
              <a:round/>
              <a:headEnd type="triangle" w="med" len="med"/>
              <a:tailEnd type="triangle" w="med" len="med"/>
            </a:ln>
          </p:spPr>
          <p:txBody>
            <a:bodyPr/>
            <a:lstStyle/>
            <a:p>
              <a:endParaRPr lang="en-US"/>
            </a:p>
          </p:txBody>
        </p:sp>
        <p:sp>
          <p:nvSpPr>
            <p:cNvPr id="2179" name="Line 801"/>
            <p:cNvSpPr>
              <a:spLocks noChangeShapeType="1"/>
            </p:cNvSpPr>
            <p:nvPr/>
          </p:nvSpPr>
          <p:spPr bwMode="auto">
            <a:xfrm>
              <a:off x="3466" y="2211"/>
              <a:ext cx="1487" cy="1014"/>
            </a:xfrm>
            <a:prstGeom prst="line">
              <a:avLst/>
            </a:prstGeom>
            <a:noFill/>
            <a:ln w="76200">
              <a:solidFill>
                <a:srgbClr val="FF3300"/>
              </a:solidFill>
              <a:round/>
              <a:headEnd type="triangle" w="med" len="med"/>
              <a:tailEnd type="triangle" w="med" len="med"/>
            </a:ln>
          </p:spPr>
          <p:txBody>
            <a:bodyPr/>
            <a:lstStyle/>
            <a:p>
              <a:endParaRPr lang="en-US"/>
            </a:p>
          </p:txBody>
        </p:sp>
        <p:sp>
          <p:nvSpPr>
            <p:cNvPr id="2180" name="Line 802"/>
            <p:cNvSpPr>
              <a:spLocks noChangeShapeType="1"/>
            </p:cNvSpPr>
            <p:nvPr/>
          </p:nvSpPr>
          <p:spPr bwMode="auto">
            <a:xfrm>
              <a:off x="3657" y="3158"/>
              <a:ext cx="1014" cy="206"/>
            </a:xfrm>
            <a:prstGeom prst="line">
              <a:avLst/>
            </a:prstGeom>
            <a:noFill/>
            <a:ln w="76200">
              <a:solidFill>
                <a:srgbClr val="FF3300"/>
              </a:solidFill>
              <a:round/>
              <a:headEnd type="triangle" w="med" len="med"/>
              <a:tailEnd type="triangle" w="med" len="med"/>
            </a:ln>
          </p:spPr>
          <p:txBody>
            <a:bodyPr/>
            <a:lstStyle/>
            <a:p>
              <a:endParaRPr lang="en-US"/>
            </a:p>
          </p:txBody>
        </p:sp>
        <p:sp>
          <p:nvSpPr>
            <p:cNvPr id="2181" name="Text Box 803"/>
            <p:cNvSpPr txBox="1">
              <a:spLocks noChangeArrowheads="1"/>
            </p:cNvSpPr>
            <p:nvPr/>
          </p:nvSpPr>
          <p:spPr bwMode="auto">
            <a:xfrm>
              <a:off x="2865" y="2510"/>
              <a:ext cx="1102" cy="250"/>
            </a:xfrm>
            <a:prstGeom prst="rect">
              <a:avLst/>
            </a:prstGeom>
            <a:noFill/>
            <a:ln w="9525">
              <a:noFill/>
              <a:miter lim="800000"/>
              <a:headEnd/>
              <a:tailEnd/>
            </a:ln>
          </p:spPr>
          <p:txBody>
            <a:bodyPr wrap="none">
              <a:spAutoFit/>
            </a:bodyPr>
            <a:lstStyle/>
            <a:p>
              <a:pPr>
                <a:spcBef>
                  <a:spcPct val="0"/>
                </a:spcBef>
                <a:buClrTx/>
                <a:buSzTx/>
                <a:buFontTx/>
                <a:buNone/>
              </a:pPr>
              <a:r>
                <a:rPr lang="en-US" sz="2000">
                  <a:solidFill>
                    <a:srgbClr val="FF3300"/>
                  </a:solidFill>
                </a:rPr>
                <a:t>client/server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How to assign keys to peers?</a:t>
            </a:r>
          </a:p>
        </p:txBody>
      </p:sp>
      <p:sp>
        <p:nvSpPr>
          <p:cNvPr id="95235" name="Content Placeholder 2"/>
          <p:cNvSpPr>
            <a:spLocks noGrp="1"/>
          </p:cNvSpPr>
          <p:nvPr>
            <p:ph idx="1"/>
          </p:nvPr>
        </p:nvSpPr>
        <p:spPr/>
        <p:txBody>
          <a:bodyPr/>
          <a:lstStyle/>
          <a:p>
            <a:r>
              <a:rPr lang="en-US" smtClean="0"/>
              <a:t>Central issue:</a:t>
            </a:r>
          </a:p>
          <a:p>
            <a:pPr lvl="1"/>
            <a:r>
              <a:rPr lang="en-US" smtClean="0"/>
              <a:t>Assigning (key, value) pairs to peers.</a:t>
            </a:r>
          </a:p>
          <a:p>
            <a:r>
              <a:rPr lang="en-US" smtClean="0"/>
              <a:t>Rule: assign key to the peer that has the </a:t>
            </a:r>
            <a:r>
              <a:rPr lang="en-US" smtClean="0">
                <a:solidFill>
                  <a:srgbClr val="FF0000"/>
                </a:solidFill>
              </a:rPr>
              <a:t>closest</a:t>
            </a:r>
            <a:r>
              <a:rPr lang="en-US" smtClean="0"/>
              <a:t> ID.</a:t>
            </a:r>
          </a:p>
          <a:p>
            <a:r>
              <a:rPr lang="en-US" smtClean="0"/>
              <a:t>Convention in lecture: closest is the </a:t>
            </a:r>
            <a:r>
              <a:rPr lang="en-US" smtClean="0">
                <a:solidFill>
                  <a:srgbClr val="FF0000"/>
                </a:solidFill>
              </a:rPr>
              <a:t>immediate successor </a:t>
            </a:r>
            <a:r>
              <a:rPr lang="en-US" smtClean="0"/>
              <a:t>of the key.</a:t>
            </a:r>
          </a:p>
          <a:p>
            <a:r>
              <a:rPr lang="en-US" smtClean="0"/>
              <a:t>Ex: n=4; peers: 1,3,4,5,8,10,12,14; </a:t>
            </a:r>
          </a:p>
          <a:p>
            <a:pPr lvl="1"/>
            <a:r>
              <a:rPr lang="en-US" smtClean="0"/>
              <a:t>key = 13, then successor  peer = 14</a:t>
            </a:r>
          </a:p>
          <a:p>
            <a:pPr lvl="1"/>
            <a:r>
              <a:rPr lang="en-US" smtClean="0"/>
              <a:t>key = 15, then successor peer = 1</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42"/>
          <p:cNvGrpSpPr>
            <a:grpSpLocks/>
          </p:cNvGrpSpPr>
          <p:nvPr/>
        </p:nvGrpSpPr>
        <p:grpSpPr bwMode="auto">
          <a:xfrm>
            <a:off x="2438400" y="1219200"/>
            <a:ext cx="3602038" cy="3570288"/>
            <a:chOff x="1066800" y="1676400"/>
            <a:chExt cx="3602330" cy="3569732"/>
          </a:xfrm>
        </p:grpSpPr>
        <p:sp>
          <p:nvSpPr>
            <p:cNvPr id="96263"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4"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5"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6"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7"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8"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69"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70"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endParaRPr lang="en-US"/>
            </a:p>
          </p:txBody>
        </p:sp>
        <p:sp>
          <p:nvSpPr>
            <p:cNvPr id="96271" name="Text Box 11"/>
            <p:cNvSpPr txBox="1">
              <a:spLocks noChangeArrowheads="1"/>
            </p:cNvSpPr>
            <p:nvPr/>
          </p:nvSpPr>
          <p:spPr bwMode="auto">
            <a:xfrm>
              <a:off x="2895600" y="1676400"/>
              <a:ext cx="288862" cy="369332"/>
            </a:xfrm>
            <a:prstGeom prst="rect">
              <a:avLst/>
            </a:prstGeom>
            <a:noFill/>
            <a:ln w="9525">
              <a:noFill/>
              <a:miter lim="800000"/>
              <a:headEnd/>
              <a:tailEnd/>
            </a:ln>
          </p:spPr>
          <p:txBody>
            <a:bodyPr wrap="none">
              <a:spAutoFit/>
            </a:bodyPr>
            <a:lstStyle/>
            <a:p>
              <a:r>
                <a:rPr lang="en-US"/>
                <a:t>1</a:t>
              </a:r>
            </a:p>
          </p:txBody>
        </p:sp>
        <p:sp>
          <p:nvSpPr>
            <p:cNvPr id="96272" name="Rectangle 12"/>
            <p:cNvSpPr>
              <a:spLocks noChangeArrowheads="1"/>
            </p:cNvSpPr>
            <p:nvPr/>
          </p:nvSpPr>
          <p:spPr bwMode="auto">
            <a:xfrm>
              <a:off x="4114800" y="2514600"/>
              <a:ext cx="325730" cy="369332"/>
            </a:xfrm>
            <a:prstGeom prst="rect">
              <a:avLst/>
            </a:prstGeom>
            <a:noFill/>
            <a:ln w="9525">
              <a:noFill/>
              <a:miter lim="800000"/>
              <a:headEnd/>
              <a:tailEnd/>
            </a:ln>
          </p:spPr>
          <p:txBody>
            <a:bodyPr wrap="none">
              <a:spAutoFit/>
            </a:bodyPr>
            <a:lstStyle/>
            <a:p>
              <a:r>
                <a:rPr lang="en-US"/>
                <a:t>3</a:t>
              </a:r>
            </a:p>
          </p:txBody>
        </p:sp>
        <p:sp>
          <p:nvSpPr>
            <p:cNvPr id="96273" name="Rectangle 13"/>
            <p:cNvSpPr>
              <a:spLocks noChangeArrowheads="1"/>
            </p:cNvSpPr>
            <p:nvPr/>
          </p:nvSpPr>
          <p:spPr bwMode="auto">
            <a:xfrm>
              <a:off x="4343400" y="3352800"/>
              <a:ext cx="325730" cy="369332"/>
            </a:xfrm>
            <a:prstGeom prst="rect">
              <a:avLst/>
            </a:prstGeom>
            <a:noFill/>
            <a:ln w="9525">
              <a:noFill/>
              <a:miter lim="800000"/>
              <a:headEnd/>
              <a:tailEnd/>
            </a:ln>
          </p:spPr>
          <p:txBody>
            <a:bodyPr wrap="none">
              <a:spAutoFit/>
            </a:bodyPr>
            <a:lstStyle/>
            <a:p>
              <a:r>
                <a:rPr lang="en-US"/>
                <a:t>4</a:t>
              </a:r>
            </a:p>
          </p:txBody>
        </p:sp>
        <p:sp>
          <p:nvSpPr>
            <p:cNvPr id="96274" name="Rectangle 14"/>
            <p:cNvSpPr>
              <a:spLocks noChangeArrowheads="1"/>
            </p:cNvSpPr>
            <p:nvPr/>
          </p:nvSpPr>
          <p:spPr bwMode="auto">
            <a:xfrm>
              <a:off x="4114800" y="4114800"/>
              <a:ext cx="325730" cy="369332"/>
            </a:xfrm>
            <a:prstGeom prst="rect">
              <a:avLst/>
            </a:prstGeom>
            <a:noFill/>
            <a:ln w="9525">
              <a:noFill/>
              <a:miter lim="800000"/>
              <a:headEnd/>
              <a:tailEnd/>
            </a:ln>
          </p:spPr>
          <p:txBody>
            <a:bodyPr wrap="none">
              <a:spAutoFit/>
            </a:bodyPr>
            <a:lstStyle/>
            <a:p>
              <a:r>
                <a:rPr lang="en-US"/>
                <a:t>5</a:t>
              </a:r>
            </a:p>
          </p:txBody>
        </p:sp>
        <p:sp>
          <p:nvSpPr>
            <p:cNvPr id="96275" name="Rectangle 15"/>
            <p:cNvSpPr>
              <a:spLocks noChangeArrowheads="1"/>
            </p:cNvSpPr>
            <p:nvPr/>
          </p:nvSpPr>
          <p:spPr bwMode="auto">
            <a:xfrm>
              <a:off x="2743200" y="4876800"/>
              <a:ext cx="325730" cy="369332"/>
            </a:xfrm>
            <a:prstGeom prst="rect">
              <a:avLst/>
            </a:prstGeom>
            <a:noFill/>
            <a:ln w="9525">
              <a:noFill/>
              <a:miter lim="800000"/>
              <a:headEnd/>
              <a:tailEnd/>
            </a:ln>
          </p:spPr>
          <p:txBody>
            <a:bodyPr wrap="none">
              <a:spAutoFit/>
            </a:bodyPr>
            <a:lstStyle/>
            <a:p>
              <a:r>
                <a:rPr lang="en-US"/>
                <a:t>8</a:t>
              </a:r>
            </a:p>
          </p:txBody>
        </p:sp>
        <p:sp>
          <p:nvSpPr>
            <p:cNvPr id="96276" name="Rectangle 16"/>
            <p:cNvSpPr>
              <a:spLocks noChangeArrowheads="1"/>
            </p:cNvSpPr>
            <p:nvPr/>
          </p:nvSpPr>
          <p:spPr bwMode="auto">
            <a:xfrm>
              <a:off x="1676400" y="4648200"/>
              <a:ext cx="429926" cy="369332"/>
            </a:xfrm>
            <a:prstGeom prst="rect">
              <a:avLst/>
            </a:prstGeom>
            <a:noFill/>
            <a:ln w="9525">
              <a:noFill/>
              <a:miter lim="800000"/>
              <a:headEnd/>
              <a:tailEnd/>
            </a:ln>
          </p:spPr>
          <p:txBody>
            <a:bodyPr wrap="none">
              <a:spAutoFit/>
            </a:bodyPr>
            <a:lstStyle/>
            <a:p>
              <a:r>
                <a:rPr lang="en-US"/>
                <a:t>10</a:t>
              </a:r>
            </a:p>
          </p:txBody>
        </p:sp>
        <p:sp>
          <p:nvSpPr>
            <p:cNvPr id="96277" name="Rectangle 17"/>
            <p:cNvSpPr>
              <a:spLocks noChangeArrowheads="1"/>
            </p:cNvSpPr>
            <p:nvPr/>
          </p:nvSpPr>
          <p:spPr bwMode="auto">
            <a:xfrm>
              <a:off x="1066800" y="3886200"/>
              <a:ext cx="429926" cy="369332"/>
            </a:xfrm>
            <a:prstGeom prst="rect">
              <a:avLst/>
            </a:prstGeom>
            <a:noFill/>
            <a:ln w="9525">
              <a:noFill/>
              <a:miter lim="800000"/>
              <a:headEnd/>
              <a:tailEnd/>
            </a:ln>
          </p:spPr>
          <p:txBody>
            <a:bodyPr wrap="none">
              <a:spAutoFit/>
            </a:bodyPr>
            <a:lstStyle/>
            <a:p>
              <a:r>
                <a:rPr lang="en-US"/>
                <a:t>12</a:t>
              </a:r>
            </a:p>
          </p:txBody>
        </p:sp>
        <p:sp>
          <p:nvSpPr>
            <p:cNvPr id="96278" name="Rectangle 18"/>
            <p:cNvSpPr>
              <a:spLocks noChangeArrowheads="1"/>
            </p:cNvSpPr>
            <p:nvPr/>
          </p:nvSpPr>
          <p:spPr bwMode="auto">
            <a:xfrm>
              <a:off x="1066800" y="2667000"/>
              <a:ext cx="429926" cy="369332"/>
            </a:xfrm>
            <a:prstGeom prst="rect">
              <a:avLst/>
            </a:prstGeom>
            <a:noFill/>
            <a:ln w="9525">
              <a:noFill/>
              <a:miter lim="800000"/>
              <a:headEnd/>
              <a:tailEnd/>
            </a:ln>
          </p:spPr>
          <p:txBody>
            <a:bodyPr wrap="none">
              <a:spAutoFit/>
            </a:bodyPr>
            <a:lstStyle/>
            <a:p>
              <a:r>
                <a:rPr lang="en-US"/>
                <a:t>15</a:t>
              </a:r>
            </a:p>
          </p:txBody>
        </p:sp>
        <p:sp>
          <p:nvSpPr>
            <p:cNvPr id="96279"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endParaRPr lang="en-US"/>
            </a:p>
          </p:txBody>
        </p:sp>
      </p:grpSp>
      <p:cxnSp>
        <p:nvCxnSpPr>
          <p:cNvPr id="64" name="Straight Connector 63"/>
          <p:cNvCxnSpPr/>
          <p:nvPr/>
        </p:nvCxnSpPr>
        <p:spPr>
          <a:xfrm>
            <a:off x="4114800" y="1524000"/>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4191000" y="1600200"/>
            <a:ext cx="169863" cy="96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261" name="Title 67"/>
          <p:cNvSpPr>
            <a:spLocks noGrp="1"/>
          </p:cNvSpPr>
          <p:nvPr>
            <p:ph type="title"/>
          </p:nvPr>
        </p:nvSpPr>
        <p:spPr/>
        <p:txBody>
          <a:bodyPr/>
          <a:lstStyle/>
          <a:p>
            <a:r>
              <a:rPr lang="en-US" smtClean="0"/>
              <a:t>Circular DHT (1)</a:t>
            </a:r>
          </a:p>
        </p:txBody>
      </p:sp>
      <p:sp>
        <p:nvSpPr>
          <p:cNvPr id="96262" name="Content Placeholder 68"/>
          <p:cNvSpPr>
            <a:spLocks noGrp="1"/>
          </p:cNvSpPr>
          <p:nvPr>
            <p:ph idx="1"/>
          </p:nvPr>
        </p:nvSpPr>
        <p:spPr>
          <a:xfrm>
            <a:off x="457200" y="4953000"/>
            <a:ext cx="8229600" cy="1524000"/>
          </a:xfrm>
        </p:spPr>
        <p:txBody>
          <a:bodyPr/>
          <a:lstStyle/>
          <a:p>
            <a:r>
              <a:rPr lang="en-US" smtClean="0"/>
              <a:t>Each peer </a:t>
            </a:r>
            <a:r>
              <a:rPr lang="en-US" i="1" smtClean="0"/>
              <a:t>only</a:t>
            </a:r>
            <a:r>
              <a:rPr lang="en-US" smtClean="0"/>
              <a:t> aware of immediate successor and predecessor.</a:t>
            </a:r>
          </a:p>
          <a:p>
            <a:r>
              <a:rPr lang="en-US" smtClean="0"/>
              <a:t>“Overlay network”</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76275" y="377825"/>
            <a:ext cx="7772400" cy="1143000"/>
          </a:xfrm>
        </p:spPr>
        <p:txBody>
          <a:bodyPr>
            <a:normAutofit fontScale="90000"/>
          </a:bodyPr>
          <a:lstStyle/>
          <a:p>
            <a:pPr eaLnBrk="1" hangingPunct="1">
              <a:defRPr/>
            </a:pPr>
            <a:r>
              <a:rPr lang="en-US" dirty="0" smtClean="0"/>
              <a:t>Circle DHT  (2)</a:t>
            </a:r>
            <a:br>
              <a:rPr lang="en-US" dirty="0" smtClean="0"/>
            </a:br>
            <a:endParaRPr lang="en-US" dirty="0" smtClean="0"/>
          </a:p>
        </p:txBody>
      </p:sp>
      <p:sp>
        <p:nvSpPr>
          <p:cNvPr id="97283" name="Oval 3"/>
          <p:cNvSpPr>
            <a:spLocks noChangeArrowheads="1"/>
          </p:cNvSpPr>
          <p:nvPr/>
        </p:nvSpPr>
        <p:spPr bwMode="auto">
          <a:xfrm>
            <a:off x="4691063" y="5799138"/>
            <a:ext cx="125412" cy="1349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4" name="Oval 4"/>
          <p:cNvSpPr>
            <a:spLocks noChangeArrowheads="1"/>
          </p:cNvSpPr>
          <p:nvPr/>
        </p:nvSpPr>
        <p:spPr bwMode="auto">
          <a:xfrm>
            <a:off x="2925763" y="3205163"/>
            <a:ext cx="125412" cy="1349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5" name="Oval 5"/>
          <p:cNvSpPr>
            <a:spLocks noChangeArrowheads="1"/>
          </p:cNvSpPr>
          <p:nvPr/>
        </p:nvSpPr>
        <p:spPr bwMode="auto">
          <a:xfrm>
            <a:off x="2957513" y="4689475"/>
            <a:ext cx="125412"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6" name="Oval 6"/>
          <p:cNvSpPr>
            <a:spLocks noChangeArrowheads="1"/>
          </p:cNvSpPr>
          <p:nvPr/>
        </p:nvSpPr>
        <p:spPr bwMode="auto">
          <a:xfrm>
            <a:off x="6243638" y="2789238"/>
            <a:ext cx="125412" cy="134937"/>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7" name="Oval 7"/>
          <p:cNvSpPr>
            <a:spLocks noChangeArrowheads="1"/>
          </p:cNvSpPr>
          <p:nvPr/>
        </p:nvSpPr>
        <p:spPr bwMode="auto">
          <a:xfrm>
            <a:off x="6624638" y="3978275"/>
            <a:ext cx="125412"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8" name="Oval 8"/>
          <p:cNvSpPr>
            <a:spLocks noChangeArrowheads="1"/>
          </p:cNvSpPr>
          <p:nvPr/>
        </p:nvSpPr>
        <p:spPr bwMode="auto">
          <a:xfrm>
            <a:off x="6262688" y="4981575"/>
            <a:ext cx="125412"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89" name="Oval 9"/>
          <p:cNvSpPr>
            <a:spLocks noChangeArrowheads="1"/>
          </p:cNvSpPr>
          <p:nvPr/>
        </p:nvSpPr>
        <p:spPr bwMode="auto">
          <a:xfrm>
            <a:off x="3648075" y="5467350"/>
            <a:ext cx="125413" cy="13493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290" name="Oval 10"/>
          <p:cNvSpPr>
            <a:spLocks noChangeArrowheads="1"/>
          </p:cNvSpPr>
          <p:nvPr/>
        </p:nvSpPr>
        <p:spPr bwMode="auto">
          <a:xfrm>
            <a:off x="2849563" y="2058988"/>
            <a:ext cx="3802062" cy="3811587"/>
          </a:xfrm>
          <a:prstGeom prst="ellipse">
            <a:avLst/>
          </a:prstGeom>
          <a:noFill/>
          <a:ln w="9525">
            <a:solidFill>
              <a:schemeClr val="tx1"/>
            </a:solidFill>
            <a:round/>
            <a:headEnd/>
            <a:tailEnd/>
          </a:ln>
        </p:spPr>
        <p:txBody>
          <a:bodyPr wrap="none" anchor="ctr"/>
          <a:lstStyle/>
          <a:p>
            <a:endParaRPr lang="en-US"/>
          </a:p>
        </p:txBody>
      </p:sp>
      <p:sp>
        <p:nvSpPr>
          <p:cNvPr id="97291" name="Text Box 11"/>
          <p:cNvSpPr txBox="1">
            <a:spLocks noChangeArrowheads="1"/>
          </p:cNvSpPr>
          <p:nvPr/>
        </p:nvSpPr>
        <p:spPr bwMode="auto">
          <a:xfrm>
            <a:off x="4605338" y="1652588"/>
            <a:ext cx="706437" cy="366712"/>
          </a:xfrm>
          <a:prstGeom prst="rect">
            <a:avLst/>
          </a:prstGeom>
          <a:noFill/>
          <a:ln w="9525">
            <a:noFill/>
            <a:miter lim="800000"/>
            <a:headEnd/>
            <a:tailEnd/>
          </a:ln>
        </p:spPr>
        <p:txBody>
          <a:bodyPr wrap="none">
            <a:spAutoFit/>
          </a:bodyPr>
          <a:lstStyle/>
          <a:p>
            <a:r>
              <a:rPr lang="en-US"/>
              <a:t>0001</a:t>
            </a:r>
          </a:p>
        </p:txBody>
      </p:sp>
      <p:sp>
        <p:nvSpPr>
          <p:cNvPr id="97292" name="Rectangle 12"/>
          <p:cNvSpPr>
            <a:spLocks noChangeArrowheads="1"/>
          </p:cNvSpPr>
          <p:nvPr/>
        </p:nvSpPr>
        <p:spPr bwMode="auto">
          <a:xfrm>
            <a:off x="5562600" y="2514600"/>
            <a:ext cx="669925" cy="366713"/>
          </a:xfrm>
          <a:prstGeom prst="rect">
            <a:avLst/>
          </a:prstGeom>
          <a:noFill/>
          <a:ln w="9525">
            <a:noFill/>
            <a:miter lim="800000"/>
            <a:headEnd/>
            <a:tailEnd/>
          </a:ln>
        </p:spPr>
        <p:txBody>
          <a:bodyPr wrap="none">
            <a:spAutoFit/>
          </a:bodyPr>
          <a:lstStyle/>
          <a:p>
            <a:r>
              <a:rPr lang="en-US"/>
              <a:t>0011</a:t>
            </a:r>
          </a:p>
        </p:txBody>
      </p:sp>
      <p:sp>
        <p:nvSpPr>
          <p:cNvPr id="97293" name="Rectangle 13"/>
          <p:cNvSpPr>
            <a:spLocks noChangeArrowheads="1"/>
          </p:cNvSpPr>
          <p:nvPr/>
        </p:nvSpPr>
        <p:spPr bwMode="auto">
          <a:xfrm>
            <a:off x="6788150" y="3890963"/>
            <a:ext cx="706438" cy="366712"/>
          </a:xfrm>
          <a:prstGeom prst="rect">
            <a:avLst/>
          </a:prstGeom>
          <a:noFill/>
          <a:ln w="9525">
            <a:noFill/>
            <a:miter lim="800000"/>
            <a:headEnd/>
            <a:tailEnd/>
          </a:ln>
        </p:spPr>
        <p:txBody>
          <a:bodyPr wrap="none">
            <a:spAutoFit/>
          </a:bodyPr>
          <a:lstStyle/>
          <a:p>
            <a:r>
              <a:rPr lang="en-US"/>
              <a:t>0100</a:t>
            </a:r>
          </a:p>
        </p:txBody>
      </p:sp>
      <p:sp>
        <p:nvSpPr>
          <p:cNvPr id="97294" name="Rectangle 14"/>
          <p:cNvSpPr>
            <a:spLocks noChangeArrowheads="1"/>
          </p:cNvSpPr>
          <p:nvPr/>
        </p:nvSpPr>
        <p:spPr bwMode="auto">
          <a:xfrm>
            <a:off x="6494463" y="4895850"/>
            <a:ext cx="669925" cy="366713"/>
          </a:xfrm>
          <a:prstGeom prst="rect">
            <a:avLst/>
          </a:prstGeom>
          <a:noFill/>
          <a:ln w="9525">
            <a:noFill/>
            <a:miter lim="800000"/>
            <a:headEnd/>
            <a:tailEnd/>
          </a:ln>
        </p:spPr>
        <p:txBody>
          <a:bodyPr wrap="none">
            <a:spAutoFit/>
          </a:bodyPr>
          <a:lstStyle/>
          <a:p>
            <a:r>
              <a:rPr lang="en-US"/>
              <a:t>0101</a:t>
            </a:r>
          </a:p>
        </p:txBody>
      </p:sp>
      <p:sp>
        <p:nvSpPr>
          <p:cNvPr id="97295" name="Rectangle 15"/>
          <p:cNvSpPr>
            <a:spLocks noChangeArrowheads="1"/>
          </p:cNvSpPr>
          <p:nvPr/>
        </p:nvSpPr>
        <p:spPr bwMode="auto">
          <a:xfrm>
            <a:off x="4867275" y="5849938"/>
            <a:ext cx="706438" cy="366712"/>
          </a:xfrm>
          <a:prstGeom prst="rect">
            <a:avLst/>
          </a:prstGeom>
          <a:noFill/>
          <a:ln w="9525">
            <a:noFill/>
            <a:miter lim="800000"/>
            <a:headEnd/>
            <a:tailEnd/>
          </a:ln>
        </p:spPr>
        <p:txBody>
          <a:bodyPr wrap="none">
            <a:spAutoFit/>
          </a:bodyPr>
          <a:lstStyle/>
          <a:p>
            <a:r>
              <a:rPr lang="en-US"/>
              <a:t>1000</a:t>
            </a:r>
          </a:p>
        </p:txBody>
      </p:sp>
      <p:sp>
        <p:nvSpPr>
          <p:cNvPr id="97296" name="Rectangle 16"/>
          <p:cNvSpPr>
            <a:spLocks noChangeArrowheads="1"/>
          </p:cNvSpPr>
          <p:nvPr/>
        </p:nvSpPr>
        <p:spPr bwMode="auto">
          <a:xfrm>
            <a:off x="3068638" y="5610225"/>
            <a:ext cx="669925" cy="366713"/>
          </a:xfrm>
          <a:prstGeom prst="rect">
            <a:avLst/>
          </a:prstGeom>
          <a:noFill/>
          <a:ln w="9525">
            <a:noFill/>
            <a:miter lim="800000"/>
            <a:headEnd/>
            <a:tailEnd/>
          </a:ln>
        </p:spPr>
        <p:txBody>
          <a:bodyPr wrap="none">
            <a:spAutoFit/>
          </a:bodyPr>
          <a:lstStyle/>
          <a:p>
            <a:r>
              <a:rPr lang="en-US"/>
              <a:t>1010</a:t>
            </a:r>
          </a:p>
        </p:txBody>
      </p:sp>
      <p:sp>
        <p:nvSpPr>
          <p:cNvPr id="97297" name="Rectangle 17"/>
          <p:cNvSpPr>
            <a:spLocks noChangeArrowheads="1"/>
          </p:cNvSpPr>
          <p:nvPr/>
        </p:nvSpPr>
        <p:spPr bwMode="auto">
          <a:xfrm>
            <a:off x="2249488" y="4510088"/>
            <a:ext cx="669925" cy="366712"/>
          </a:xfrm>
          <a:prstGeom prst="rect">
            <a:avLst/>
          </a:prstGeom>
          <a:noFill/>
          <a:ln w="9525">
            <a:noFill/>
            <a:miter lim="800000"/>
            <a:headEnd/>
            <a:tailEnd/>
          </a:ln>
        </p:spPr>
        <p:txBody>
          <a:bodyPr wrap="none">
            <a:spAutoFit/>
          </a:bodyPr>
          <a:lstStyle/>
          <a:p>
            <a:r>
              <a:rPr lang="en-US"/>
              <a:t>1100</a:t>
            </a:r>
          </a:p>
        </p:txBody>
      </p:sp>
      <p:sp>
        <p:nvSpPr>
          <p:cNvPr id="97298" name="Rectangle 18"/>
          <p:cNvSpPr>
            <a:spLocks noChangeArrowheads="1"/>
          </p:cNvSpPr>
          <p:nvPr/>
        </p:nvSpPr>
        <p:spPr bwMode="auto">
          <a:xfrm>
            <a:off x="2374900" y="2960688"/>
            <a:ext cx="596900" cy="366712"/>
          </a:xfrm>
          <a:prstGeom prst="rect">
            <a:avLst/>
          </a:prstGeom>
          <a:noFill/>
          <a:ln w="9525">
            <a:noFill/>
            <a:miter lim="800000"/>
            <a:headEnd/>
            <a:tailEnd/>
          </a:ln>
        </p:spPr>
        <p:txBody>
          <a:bodyPr wrap="none">
            <a:spAutoFit/>
          </a:bodyPr>
          <a:lstStyle/>
          <a:p>
            <a:r>
              <a:rPr lang="en-US"/>
              <a:t>1111</a:t>
            </a:r>
          </a:p>
        </p:txBody>
      </p:sp>
      <p:grpSp>
        <p:nvGrpSpPr>
          <p:cNvPr id="2" name="Group 19"/>
          <p:cNvGrpSpPr>
            <a:grpSpLocks/>
          </p:cNvGrpSpPr>
          <p:nvPr/>
        </p:nvGrpSpPr>
        <p:grpSpPr bwMode="auto">
          <a:xfrm>
            <a:off x="6545263" y="1676400"/>
            <a:ext cx="2200275" cy="993775"/>
            <a:chOff x="4289" y="1273"/>
            <a:chExt cx="853" cy="609"/>
          </a:xfrm>
        </p:grpSpPr>
        <p:sp>
          <p:nvSpPr>
            <p:cNvPr id="97320" name="AutoShape 20"/>
            <p:cNvSpPr>
              <a:spLocks noChangeArrowheads="1"/>
            </p:cNvSpPr>
            <p:nvPr/>
          </p:nvSpPr>
          <p:spPr bwMode="auto">
            <a:xfrm>
              <a:off x="4311" y="1273"/>
              <a:ext cx="709" cy="609"/>
            </a:xfrm>
            <a:prstGeom prst="wedgeRoundRectCallout">
              <a:avLst>
                <a:gd name="adj1" fmla="val -59593"/>
                <a:gd name="adj2" fmla="val 68556"/>
                <a:gd name="adj3" fmla="val 16667"/>
              </a:avLst>
            </a:prstGeom>
            <a:noFill/>
            <a:ln w="9525">
              <a:solidFill>
                <a:schemeClr val="tx1"/>
              </a:solidFill>
              <a:miter lim="800000"/>
              <a:headEnd/>
              <a:tailEnd/>
            </a:ln>
          </p:spPr>
          <p:txBody>
            <a:bodyPr/>
            <a:lstStyle/>
            <a:p>
              <a:pPr algn="ctr"/>
              <a:endParaRPr lang="en-US" sz="1600">
                <a:latin typeface="Times New Roman" pitchFamily="18" charset="0"/>
              </a:endParaRPr>
            </a:p>
          </p:txBody>
        </p:sp>
        <p:sp>
          <p:nvSpPr>
            <p:cNvPr id="97321" name="Text Box 21"/>
            <p:cNvSpPr txBox="1">
              <a:spLocks noChangeArrowheads="1"/>
            </p:cNvSpPr>
            <p:nvPr/>
          </p:nvSpPr>
          <p:spPr bwMode="auto">
            <a:xfrm>
              <a:off x="4289" y="1315"/>
              <a:ext cx="853" cy="517"/>
            </a:xfrm>
            <a:prstGeom prst="rect">
              <a:avLst/>
            </a:prstGeom>
            <a:noFill/>
            <a:ln w="9525">
              <a:noFill/>
              <a:miter lim="800000"/>
              <a:headEnd/>
              <a:tailEnd/>
            </a:ln>
          </p:spPr>
          <p:txBody>
            <a:bodyPr wrap="none">
              <a:spAutoFit/>
            </a:bodyPr>
            <a:lstStyle/>
            <a:p>
              <a:r>
                <a:rPr lang="en-US" sz="2000">
                  <a:solidFill>
                    <a:srgbClr val="FF0000"/>
                  </a:solidFill>
                </a:rPr>
                <a:t>Who’s resp </a:t>
              </a:r>
            </a:p>
            <a:p>
              <a:r>
                <a:rPr lang="en-US" sz="2000">
                  <a:solidFill>
                    <a:srgbClr val="FF0000"/>
                  </a:solidFill>
                </a:rPr>
                <a:t>for key 1110 </a:t>
              </a:r>
              <a:r>
                <a:rPr lang="en-US">
                  <a:solidFill>
                    <a:srgbClr val="FF0000"/>
                  </a:solidFill>
                </a:rPr>
                <a:t>?</a:t>
              </a:r>
            </a:p>
          </p:txBody>
        </p:sp>
      </p:grpSp>
      <p:sp>
        <p:nvSpPr>
          <p:cNvPr id="226326" name="Line 22"/>
          <p:cNvSpPr>
            <a:spLocks noChangeShapeType="1"/>
          </p:cNvSpPr>
          <p:nvPr/>
        </p:nvSpPr>
        <p:spPr bwMode="auto">
          <a:xfrm>
            <a:off x="6323013" y="3003550"/>
            <a:ext cx="288925" cy="952500"/>
          </a:xfrm>
          <a:prstGeom prst="line">
            <a:avLst/>
          </a:prstGeom>
          <a:noFill/>
          <a:ln w="9525">
            <a:solidFill>
              <a:schemeClr val="accent2"/>
            </a:solidFill>
            <a:round/>
            <a:headEnd/>
            <a:tailEnd type="triangle" w="med" len="med"/>
          </a:ln>
        </p:spPr>
        <p:txBody>
          <a:bodyPr/>
          <a:lstStyle/>
          <a:p>
            <a:endParaRPr lang="en-US"/>
          </a:p>
        </p:txBody>
      </p:sp>
      <p:sp>
        <p:nvSpPr>
          <p:cNvPr id="226327" name="Line 23"/>
          <p:cNvSpPr>
            <a:spLocks noChangeShapeType="1"/>
          </p:cNvSpPr>
          <p:nvPr/>
        </p:nvSpPr>
        <p:spPr bwMode="auto">
          <a:xfrm flipH="1">
            <a:off x="6303963" y="4164013"/>
            <a:ext cx="301625" cy="795337"/>
          </a:xfrm>
          <a:prstGeom prst="line">
            <a:avLst/>
          </a:prstGeom>
          <a:noFill/>
          <a:ln w="9525">
            <a:solidFill>
              <a:schemeClr val="accent2"/>
            </a:solidFill>
            <a:round/>
            <a:headEnd/>
            <a:tailEnd type="triangle" w="med" len="med"/>
          </a:ln>
        </p:spPr>
        <p:txBody>
          <a:bodyPr/>
          <a:lstStyle/>
          <a:p>
            <a:endParaRPr lang="en-US"/>
          </a:p>
        </p:txBody>
      </p:sp>
      <p:sp>
        <p:nvSpPr>
          <p:cNvPr id="226328" name="Line 24"/>
          <p:cNvSpPr>
            <a:spLocks noChangeShapeType="1"/>
          </p:cNvSpPr>
          <p:nvPr/>
        </p:nvSpPr>
        <p:spPr bwMode="auto">
          <a:xfrm flipH="1">
            <a:off x="4864100" y="5100638"/>
            <a:ext cx="1282700" cy="669925"/>
          </a:xfrm>
          <a:prstGeom prst="line">
            <a:avLst/>
          </a:prstGeom>
          <a:noFill/>
          <a:ln w="9525">
            <a:solidFill>
              <a:schemeClr val="accent2"/>
            </a:solidFill>
            <a:round/>
            <a:headEnd/>
            <a:tailEnd type="triangle" w="med" len="med"/>
          </a:ln>
        </p:spPr>
        <p:txBody>
          <a:bodyPr/>
          <a:lstStyle/>
          <a:p>
            <a:endParaRPr lang="en-US"/>
          </a:p>
        </p:txBody>
      </p:sp>
      <p:sp>
        <p:nvSpPr>
          <p:cNvPr id="226329" name="Line 25"/>
          <p:cNvSpPr>
            <a:spLocks noChangeShapeType="1"/>
          </p:cNvSpPr>
          <p:nvPr/>
        </p:nvSpPr>
        <p:spPr bwMode="auto">
          <a:xfrm flipH="1" flipV="1">
            <a:off x="3856038" y="5521325"/>
            <a:ext cx="812800" cy="265113"/>
          </a:xfrm>
          <a:prstGeom prst="line">
            <a:avLst/>
          </a:prstGeom>
          <a:noFill/>
          <a:ln w="9525">
            <a:solidFill>
              <a:schemeClr val="accent2"/>
            </a:solidFill>
            <a:round/>
            <a:headEnd/>
            <a:tailEnd type="triangle" w="med" len="med"/>
          </a:ln>
        </p:spPr>
        <p:txBody>
          <a:bodyPr/>
          <a:lstStyle/>
          <a:p>
            <a:endParaRPr lang="en-US"/>
          </a:p>
        </p:txBody>
      </p:sp>
      <p:sp>
        <p:nvSpPr>
          <p:cNvPr id="226330" name="Line 26"/>
          <p:cNvSpPr>
            <a:spLocks noChangeShapeType="1"/>
          </p:cNvSpPr>
          <p:nvPr/>
        </p:nvSpPr>
        <p:spPr bwMode="auto">
          <a:xfrm flipH="1" flipV="1">
            <a:off x="3109913" y="4794250"/>
            <a:ext cx="552450" cy="620713"/>
          </a:xfrm>
          <a:prstGeom prst="line">
            <a:avLst/>
          </a:prstGeom>
          <a:noFill/>
          <a:ln w="9525">
            <a:solidFill>
              <a:schemeClr val="accent2"/>
            </a:solidFill>
            <a:round/>
            <a:headEnd/>
            <a:tailEnd type="triangle" w="med" len="med"/>
          </a:ln>
        </p:spPr>
        <p:txBody>
          <a:bodyPr/>
          <a:lstStyle/>
          <a:p>
            <a:endParaRPr lang="en-US"/>
          </a:p>
        </p:txBody>
      </p:sp>
      <p:sp>
        <p:nvSpPr>
          <p:cNvPr id="226331" name="Line 27"/>
          <p:cNvSpPr>
            <a:spLocks noChangeShapeType="1"/>
          </p:cNvSpPr>
          <p:nvPr/>
        </p:nvSpPr>
        <p:spPr bwMode="auto">
          <a:xfrm flipH="1" flipV="1">
            <a:off x="2960688" y="3422650"/>
            <a:ext cx="52387" cy="1198563"/>
          </a:xfrm>
          <a:prstGeom prst="line">
            <a:avLst/>
          </a:prstGeom>
          <a:noFill/>
          <a:ln w="9525">
            <a:solidFill>
              <a:schemeClr val="accent2"/>
            </a:solidFill>
            <a:round/>
            <a:headEnd/>
            <a:tailEnd type="triangle" w="med" len="med"/>
          </a:ln>
        </p:spPr>
        <p:txBody>
          <a:bodyPr/>
          <a:lstStyle/>
          <a:p>
            <a:endParaRPr lang="en-US"/>
          </a:p>
        </p:txBody>
      </p:sp>
      <p:sp>
        <p:nvSpPr>
          <p:cNvPr id="97306" name="Oval 28"/>
          <p:cNvSpPr>
            <a:spLocks noChangeArrowheads="1"/>
          </p:cNvSpPr>
          <p:nvPr/>
        </p:nvSpPr>
        <p:spPr bwMode="auto">
          <a:xfrm>
            <a:off x="4845050" y="2005013"/>
            <a:ext cx="125413" cy="134937"/>
          </a:xfrm>
          <a:prstGeom prst="ellipse">
            <a:avLst/>
          </a:prstGeom>
          <a:solidFill>
            <a:schemeClr val="accent1"/>
          </a:solidFill>
          <a:ln w="9525">
            <a:solidFill>
              <a:schemeClr val="tx1"/>
            </a:solidFill>
            <a:round/>
            <a:headEnd/>
            <a:tailEnd/>
          </a:ln>
        </p:spPr>
        <p:txBody>
          <a:bodyPr wrap="none" anchor="ctr"/>
          <a:lstStyle/>
          <a:p>
            <a:endParaRPr lang="en-US"/>
          </a:p>
        </p:txBody>
      </p:sp>
      <p:grpSp>
        <p:nvGrpSpPr>
          <p:cNvPr id="3" name="Group 29"/>
          <p:cNvGrpSpPr>
            <a:grpSpLocks/>
          </p:cNvGrpSpPr>
          <p:nvPr/>
        </p:nvGrpSpPr>
        <p:grpSpPr bwMode="auto">
          <a:xfrm>
            <a:off x="2968625" y="2252663"/>
            <a:ext cx="3049588" cy="933450"/>
            <a:chOff x="1870" y="1419"/>
            <a:chExt cx="1921" cy="588"/>
          </a:xfrm>
        </p:grpSpPr>
        <p:grpSp>
          <p:nvGrpSpPr>
            <p:cNvPr id="97316" name="Group 30"/>
            <p:cNvGrpSpPr>
              <a:grpSpLocks/>
            </p:cNvGrpSpPr>
            <p:nvPr/>
          </p:nvGrpSpPr>
          <p:grpSpPr bwMode="auto">
            <a:xfrm>
              <a:off x="1870" y="1419"/>
              <a:ext cx="1921" cy="588"/>
              <a:chOff x="1870" y="1419"/>
              <a:chExt cx="1921" cy="588"/>
            </a:xfrm>
          </p:grpSpPr>
          <p:sp>
            <p:nvSpPr>
              <p:cNvPr id="97318" name="Line 31"/>
              <p:cNvSpPr>
                <a:spLocks noChangeShapeType="1"/>
              </p:cNvSpPr>
              <p:nvPr/>
            </p:nvSpPr>
            <p:spPr bwMode="auto">
              <a:xfrm flipV="1">
                <a:off x="1941" y="1813"/>
                <a:ext cx="1850" cy="194"/>
              </a:xfrm>
              <a:prstGeom prst="line">
                <a:avLst/>
              </a:prstGeom>
              <a:noFill/>
              <a:ln w="19050">
                <a:solidFill>
                  <a:schemeClr val="accent2"/>
                </a:solidFill>
                <a:round/>
                <a:headEnd/>
                <a:tailEnd type="triangle" w="med" len="med"/>
              </a:ln>
            </p:spPr>
            <p:txBody>
              <a:bodyPr/>
              <a:lstStyle/>
              <a:p>
                <a:endParaRPr lang="en-US"/>
              </a:p>
            </p:txBody>
          </p:sp>
          <p:sp>
            <p:nvSpPr>
              <p:cNvPr id="97319" name="AutoShape 32"/>
              <p:cNvSpPr>
                <a:spLocks noChangeArrowheads="1"/>
              </p:cNvSpPr>
              <p:nvPr/>
            </p:nvSpPr>
            <p:spPr bwMode="auto">
              <a:xfrm>
                <a:off x="1870" y="1419"/>
                <a:ext cx="691" cy="384"/>
              </a:xfrm>
              <a:prstGeom prst="wedgeRoundRectCallout">
                <a:avLst>
                  <a:gd name="adj1" fmla="val 17440"/>
                  <a:gd name="adj2" fmla="val 87759"/>
                  <a:gd name="adj3" fmla="val 16667"/>
                </a:avLst>
              </a:prstGeom>
              <a:solidFill>
                <a:schemeClr val="bg1"/>
              </a:solidFill>
              <a:ln w="9525">
                <a:solidFill>
                  <a:schemeClr val="tx1"/>
                </a:solidFill>
                <a:miter lim="800000"/>
                <a:headEnd/>
                <a:tailEnd/>
              </a:ln>
            </p:spPr>
            <p:txBody>
              <a:bodyPr/>
              <a:lstStyle/>
              <a:p>
                <a:pPr algn="ctr"/>
                <a:endParaRPr lang="en-US">
                  <a:latin typeface="Times New Roman" pitchFamily="18" charset="0"/>
                </a:endParaRPr>
              </a:p>
            </p:txBody>
          </p:sp>
        </p:grpSp>
        <p:sp>
          <p:nvSpPr>
            <p:cNvPr id="97317" name="Text Box 33"/>
            <p:cNvSpPr txBox="1">
              <a:spLocks noChangeArrowheads="1"/>
            </p:cNvSpPr>
            <p:nvPr/>
          </p:nvSpPr>
          <p:spPr bwMode="auto">
            <a:xfrm>
              <a:off x="1908" y="1511"/>
              <a:ext cx="817" cy="212"/>
            </a:xfrm>
            <a:prstGeom prst="rect">
              <a:avLst/>
            </a:prstGeom>
            <a:noFill/>
            <a:ln w="9525">
              <a:noFill/>
              <a:miter lim="800000"/>
              <a:headEnd/>
              <a:tailEnd/>
            </a:ln>
          </p:spPr>
          <p:txBody>
            <a:bodyPr>
              <a:spAutoFit/>
            </a:bodyPr>
            <a:lstStyle/>
            <a:p>
              <a:r>
                <a:rPr lang="en-US" sz="1600">
                  <a:solidFill>
                    <a:srgbClr val="FF0000"/>
                  </a:solidFill>
                </a:rPr>
                <a:t>I am</a:t>
              </a:r>
            </a:p>
          </p:txBody>
        </p:sp>
      </p:grpSp>
      <p:sp>
        <p:nvSpPr>
          <p:cNvPr id="226338" name="Text Box 34"/>
          <p:cNvSpPr txBox="1">
            <a:spLocks noChangeArrowheads="1"/>
          </p:cNvSpPr>
          <p:nvPr/>
        </p:nvSpPr>
        <p:spPr bwMode="auto">
          <a:xfrm>
            <a:off x="265113" y="1728788"/>
            <a:ext cx="2093912" cy="1323975"/>
          </a:xfrm>
          <a:prstGeom prst="rect">
            <a:avLst/>
          </a:prstGeom>
          <a:noFill/>
          <a:ln w="9525">
            <a:noFill/>
            <a:miter lim="800000"/>
            <a:headEnd/>
            <a:tailEnd/>
          </a:ln>
        </p:spPr>
        <p:txBody>
          <a:bodyPr wrap="none">
            <a:spAutoFit/>
          </a:bodyPr>
          <a:lstStyle/>
          <a:p>
            <a:r>
              <a:rPr lang="en-US" sz="2000">
                <a:solidFill>
                  <a:srgbClr val="FF0000"/>
                </a:solidFill>
              </a:rPr>
              <a:t>O(N) messages</a:t>
            </a:r>
          </a:p>
          <a:p>
            <a:r>
              <a:rPr lang="en-US" sz="2000">
                <a:solidFill>
                  <a:srgbClr val="FF0000"/>
                </a:solidFill>
              </a:rPr>
              <a:t>on avg to resolve</a:t>
            </a:r>
          </a:p>
          <a:p>
            <a:r>
              <a:rPr lang="en-US" sz="2000">
                <a:solidFill>
                  <a:srgbClr val="FF0000"/>
                </a:solidFill>
              </a:rPr>
              <a:t>query, when there</a:t>
            </a:r>
          </a:p>
          <a:p>
            <a:r>
              <a:rPr lang="en-US" sz="2000">
                <a:solidFill>
                  <a:srgbClr val="FF0000"/>
                </a:solidFill>
              </a:rPr>
              <a:t>are N peers</a:t>
            </a:r>
          </a:p>
        </p:txBody>
      </p:sp>
      <p:sp>
        <p:nvSpPr>
          <p:cNvPr id="226340" name="Text Box 36"/>
          <p:cNvSpPr txBox="1">
            <a:spLocks noChangeArrowheads="1"/>
          </p:cNvSpPr>
          <p:nvPr/>
        </p:nvSpPr>
        <p:spPr bwMode="auto">
          <a:xfrm>
            <a:off x="5943600" y="34290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1" name="Text Box 37"/>
          <p:cNvSpPr txBox="1">
            <a:spLocks noChangeArrowheads="1"/>
          </p:cNvSpPr>
          <p:nvPr/>
        </p:nvSpPr>
        <p:spPr bwMode="auto">
          <a:xfrm>
            <a:off x="5943600" y="43434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2" name="Text Box 38"/>
          <p:cNvSpPr txBox="1">
            <a:spLocks noChangeArrowheads="1"/>
          </p:cNvSpPr>
          <p:nvPr/>
        </p:nvSpPr>
        <p:spPr bwMode="auto">
          <a:xfrm>
            <a:off x="5181600" y="51054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3" name="Text Box 39"/>
          <p:cNvSpPr txBox="1">
            <a:spLocks noChangeArrowheads="1"/>
          </p:cNvSpPr>
          <p:nvPr/>
        </p:nvSpPr>
        <p:spPr bwMode="auto">
          <a:xfrm>
            <a:off x="4114800" y="54102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4" name="Text Box 40"/>
          <p:cNvSpPr txBox="1">
            <a:spLocks noChangeArrowheads="1"/>
          </p:cNvSpPr>
          <p:nvPr/>
        </p:nvSpPr>
        <p:spPr bwMode="auto">
          <a:xfrm>
            <a:off x="3352800" y="49530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226345" name="Text Box 41"/>
          <p:cNvSpPr txBox="1">
            <a:spLocks noChangeArrowheads="1"/>
          </p:cNvSpPr>
          <p:nvPr/>
        </p:nvSpPr>
        <p:spPr bwMode="auto">
          <a:xfrm>
            <a:off x="2971800" y="3962400"/>
            <a:ext cx="520700" cy="274638"/>
          </a:xfrm>
          <a:prstGeom prst="rect">
            <a:avLst/>
          </a:prstGeom>
          <a:noFill/>
          <a:ln w="9525">
            <a:noFill/>
            <a:miter lim="800000"/>
            <a:headEnd/>
            <a:tailEnd/>
          </a:ln>
        </p:spPr>
        <p:txBody>
          <a:bodyPr wrap="none">
            <a:spAutoFit/>
          </a:bodyPr>
          <a:lstStyle/>
          <a:p>
            <a:r>
              <a:rPr lang="en-US" sz="1200">
                <a:solidFill>
                  <a:schemeClr val="accent2"/>
                </a:solidFill>
                <a:latin typeface="Arial" charset="0"/>
              </a:rPr>
              <a:t>1110</a:t>
            </a:r>
          </a:p>
        </p:txBody>
      </p:sp>
      <p:sp>
        <p:nvSpPr>
          <p:cNvPr id="97315" name="Text Box 42"/>
          <p:cNvSpPr txBox="1">
            <a:spLocks noChangeArrowheads="1"/>
          </p:cNvSpPr>
          <p:nvPr/>
        </p:nvSpPr>
        <p:spPr bwMode="auto">
          <a:xfrm>
            <a:off x="365125" y="5375275"/>
            <a:ext cx="1912938" cy="1016000"/>
          </a:xfrm>
          <a:prstGeom prst="rect">
            <a:avLst/>
          </a:prstGeom>
          <a:noFill/>
          <a:ln w="9525">
            <a:solidFill>
              <a:srgbClr val="FF0000"/>
            </a:solidFill>
            <a:miter lim="800000"/>
            <a:headEnd/>
            <a:tailEnd/>
          </a:ln>
        </p:spPr>
        <p:txBody>
          <a:bodyPr wrap="none">
            <a:spAutoFit/>
          </a:bodyPr>
          <a:lstStyle/>
          <a:p>
            <a:r>
              <a:rPr lang="en-US" sz="2000">
                <a:solidFill>
                  <a:srgbClr val="FF3300"/>
                </a:solidFill>
              </a:rPr>
              <a:t>Define </a:t>
            </a:r>
            <a:r>
              <a:rPr lang="en-US" sz="2000" u="sng">
                <a:solidFill>
                  <a:srgbClr val="FF3300"/>
                </a:solidFill>
              </a:rPr>
              <a:t>closest</a:t>
            </a:r>
            <a:r>
              <a:rPr lang="en-US" sz="2000">
                <a:solidFill>
                  <a:srgbClr val="FF3300"/>
                </a:solidFill>
              </a:rPr>
              <a:t/>
            </a:r>
            <a:br>
              <a:rPr lang="en-US" sz="2000">
                <a:solidFill>
                  <a:srgbClr val="FF3300"/>
                </a:solidFill>
              </a:rPr>
            </a:br>
            <a:r>
              <a:rPr lang="en-US" sz="2000">
                <a:solidFill>
                  <a:srgbClr val="FF3300"/>
                </a:solidFill>
              </a:rPr>
              <a:t>as closest</a:t>
            </a:r>
            <a:br>
              <a:rPr lang="en-US" sz="2000">
                <a:solidFill>
                  <a:srgbClr val="FF3300"/>
                </a:solidFill>
              </a:rPr>
            </a:br>
            <a:r>
              <a:rPr lang="en-US" sz="2000">
                <a:solidFill>
                  <a:srgbClr val="FF3300"/>
                </a:solidFill>
              </a:rPr>
              <a:t>successor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326"/>
                                        </p:tgtEl>
                                        <p:attrNameLst>
                                          <p:attrName>style.visibility</p:attrName>
                                        </p:attrNameLst>
                                      </p:cBhvr>
                                      <p:to>
                                        <p:strVal val="visible"/>
                                      </p:to>
                                    </p:set>
                                  </p:childTnLst>
                                </p:cTn>
                              </p:par>
                              <p:par>
                                <p:cTn id="11" presetID="3" presetClass="entr" presetSubtype="10" fill="hold" grpId="0" nodeType="withEffect">
                                  <p:stCondLst>
                                    <p:cond delay="0"/>
                                  </p:stCondLst>
                                  <p:childTnLst>
                                    <p:set>
                                      <p:cBhvr>
                                        <p:cTn id="12" dur="1" fill="hold">
                                          <p:stCondLst>
                                            <p:cond delay="0"/>
                                          </p:stCondLst>
                                        </p:cTn>
                                        <p:tgtEl>
                                          <p:spTgt spid="226340"/>
                                        </p:tgtEl>
                                        <p:attrNameLst>
                                          <p:attrName>style.visibility</p:attrName>
                                        </p:attrNameLst>
                                      </p:cBhvr>
                                      <p:to>
                                        <p:strVal val="visible"/>
                                      </p:to>
                                    </p:set>
                                    <p:animEffect transition="in" filter="blinds(horizontal)">
                                      <p:cBhvr>
                                        <p:cTn id="13" dur="500"/>
                                        <p:tgtEl>
                                          <p:spTgt spid="22634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6327"/>
                                        </p:tgtEl>
                                        <p:attrNameLst>
                                          <p:attrName>style.visibility</p:attrName>
                                        </p:attrNameLst>
                                      </p:cBhvr>
                                      <p:to>
                                        <p:strVal val="visible"/>
                                      </p:to>
                                    </p:set>
                                  </p:childTnLst>
                                </p:cTn>
                              </p:par>
                              <p:par>
                                <p:cTn id="18" presetID="3" presetClass="entr" presetSubtype="10" fill="hold" grpId="0" nodeType="withEffect">
                                  <p:stCondLst>
                                    <p:cond delay="0"/>
                                  </p:stCondLst>
                                  <p:childTnLst>
                                    <p:set>
                                      <p:cBhvr>
                                        <p:cTn id="19" dur="1" fill="hold">
                                          <p:stCondLst>
                                            <p:cond delay="0"/>
                                          </p:stCondLst>
                                        </p:cTn>
                                        <p:tgtEl>
                                          <p:spTgt spid="226341"/>
                                        </p:tgtEl>
                                        <p:attrNameLst>
                                          <p:attrName>style.visibility</p:attrName>
                                        </p:attrNameLst>
                                      </p:cBhvr>
                                      <p:to>
                                        <p:strVal val="visible"/>
                                      </p:to>
                                    </p:set>
                                    <p:animEffect transition="in" filter="blinds(horizontal)">
                                      <p:cBhvr>
                                        <p:cTn id="20" dur="500"/>
                                        <p:tgtEl>
                                          <p:spTgt spid="22634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328"/>
                                        </p:tgtEl>
                                        <p:attrNameLst>
                                          <p:attrName>style.visibility</p:attrName>
                                        </p:attrNameLst>
                                      </p:cBhvr>
                                      <p:to>
                                        <p:strVal val="visible"/>
                                      </p:to>
                                    </p:set>
                                  </p:childTnLst>
                                </p:cTn>
                              </p:par>
                              <p:par>
                                <p:cTn id="25" presetID="3" presetClass="entr" presetSubtype="10" fill="hold" grpId="0" nodeType="withEffect">
                                  <p:stCondLst>
                                    <p:cond delay="0"/>
                                  </p:stCondLst>
                                  <p:childTnLst>
                                    <p:set>
                                      <p:cBhvr>
                                        <p:cTn id="26" dur="1" fill="hold">
                                          <p:stCondLst>
                                            <p:cond delay="0"/>
                                          </p:stCondLst>
                                        </p:cTn>
                                        <p:tgtEl>
                                          <p:spTgt spid="226342"/>
                                        </p:tgtEl>
                                        <p:attrNameLst>
                                          <p:attrName>style.visibility</p:attrName>
                                        </p:attrNameLst>
                                      </p:cBhvr>
                                      <p:to>
                                        <p:strVal val="visible"/>
                                      </p:to>
                                    </p:set>
                                    <p:animEffect transition="in" filter="blinds(horizontal)">
                                      <p:cBhvr>
                                        <p:cTn id="27" dur="500"/>
                                        <p:tgtEl>
                                          <p:spTgt spid="22634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329"/>
                                        </p:tgtEl>
                                        <p:attrNameLst>
                                          <p:attrName>style.visibility</p:attrName>
                                        </p:attrNameLst>
                                      </p:cBhvr>
                                      <p:to>
                                        <p:strVal val="visible"/>
                                      </p:to>
                                    </p:set>
                                  </p:childTnLst>
                                </p:cTn>
                              </p:par>
                              <p:par>
                                <p:cTn id="32" presetID="3" presetClass="entr" presetSubtype="10" fill="hold" grpId="0" nodeType="withEffect">
                                  <p:stCondLst>
                                    <p:cond delay="0"/>
                                  </p:stCondLst>
                                  <p:childTnLst>
                                    <p:set>
                                      <p:cBhvr>
                                        <p:cTn id="33" dur="1" fill="hold">
                                          <p:stCondLst>
                                            <p:cond delay="0"/>
                                          </p:stCondLst>
                                        </p:cTn>
                                        <p:tgtEl>
                                          <p:spTgt spid="226343"/>
                                        </p:tgtEl>
                                        <p:attrNameLst>
                                          <p:attrName>style.visibility</p:attrName>
                                        </p:attrNameLst>
                                      </p:cBhvr>
                                      <p:to>
                                        <p:strVal val="visible"/>
                                      </p:to>
                                    </p:set>
                                    <p:animEffect transition="in" filter="blinds(horizontal)">
                                      <p:cBhvr>
                                        <p:cTn id="34" dur="500"/>
                                        <p:tgtEl>
                                          <p:spTgt spid="22634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6330"/>
                                        </p:tgtEl>
                                        <p:attrNameLst>
                                          <p:attrName>style.visibility</p:attrName>
                                        </p:attrNameLst>
                                      </p:cBhvr>
                                      <p:to>
                                        <p:strVal val="visible"/>
                                      </p:to>
                                    </p:set>
                                  </p:childTnLst>
                                </p:cTn>
                              </p:par>
                              <p:par>
                                <p:cTn id="39" presetID="3" presetClass="entr" presetSubtype="10" fill="hold" grpId="0" nodeType="withEffect">
                                  <p:stCondLst>
                                    <p:cond delay="0"/>
                                  </p:stCondLst>
                                  <p:childTnLst>
                                    <p:set>
                                      <p:cBhvr>
                                        <p:cTn id="40" dur="1" fill="hold">
                                          <p:stCondLst>
                                            <p:cond delay="0"/>
                                          </p:stCondLst>
                                        </p:cTn>
                                        <p:tgtEl>
                                          <p:spTgt spid="226344"/>
                                        </p:tgtEl>
                                        <p:attrNameLst>
                                          <p:attrName>style.visibility</p:attrName>
                                        </p:attrNameLst>
                                      </p:cBhvr>
                                      <p:to>
                                        <p:strVal val="visible"/>
                                      </p:to>
                                    </p:set>
                                    <p:animEffect transition="in" filter="blinds(horizontal)">
                                      <p:cBhvr>
                                        <p:cTn id="41" dur="500"/>
                                        <p:tgtEl>
                                          <p:spTgt spid="22634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6331"/>
                                        </p:tgtEl>
                                        <p:attrNameLst>
                                          <p:attrName>style.visibility</p:attrName>
                                        </p:attrNameLst>
                                      </p:cBhvr>
                                      <p:to>
                                        <p:strVal val="visible"/>
                                      </p:to>
                                    </p:set>
                                  </p:childTnLst>
                                </p:cTn>
                              </p:par>
                              <p:par>
                                <p:cTn id="46" presetID="3" presetClass="entr" presetSubtype="10" fill="hold" grpId="0" nodeType="withEffect">
                                  <p:stCondLst>
                                    <p:cond delay="0"/>
                                  </p:stCondLst>
                                  <p:childTnLst>
                                    <p:set>
                                      <p:cBhvr>
                                        <p:cTn id="47" dur="1" fill="hold">
                                          <p:stCondLst>
                                            <p:cond delay="0"/>
                                          </p:stCondLst>
                                        </p:cTn>
                                        <p:tgtEl>
                                          <p:spTgt spid="226345"/>
                                        </p:tgtEl>
                                        <p:attrNameLst>
                                          <p:attrName>style.visibility</p:attrName>
                                        </p:attrNameLst>
                                      </p:cBhvr>
                                      <p:to>
                                        <p:strVal val="visible"/>
                                      </p:to>
                                    </p:set>
                                    <p:animEffect transition="in" filter="blinds(horizontal)">
                                      <p:cBhvr>
                                        <p:cTn id="48" dur="500"/>
                                        <p:tgtEl>
                                          <p:spTgt spid="22634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6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6" grpId="0" animBg="1"/>
      <p:bldP spid="226327" grpId="0" animBg="1"/>
      <p:bldP spid="226328" grpId="0" animBg="1"/>
      <p:bldP spid="226329" grpId="0" animBg="1"/>
      <p:bldP spid="226330" grpId="0" animBg="1"/>
      <p:bldP spid="226331" grpId="0" animBg="1"/>
      <p:bldP spid="226338" grpId="0"/>
      <p:bldP spid="226340" grpId="0"/>
      <p:bldP spid="226341" grpId="0"/>
      <p:bldP spid="226342" grpId="0"/>
      <p:bldP spid="226343" grpId="0"/>
      <p:bldP spid="226344" grpId="0"/>
      <p:bldP spid="22634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67"/>
          <p:cNvSpPr>
            <a:spLocks noGrp="1"/>
          </p:cNvSpPr>
          <p:nvPr>
            <p:ph type="title"/>
          </p:nvPr>
        </p:nvSpPr>
        <p:spPr>
          <a:xfrm>
            <a:off x="254000" y="0"/>
            <a:ext cx="8229600" cy="1143000"/>
          </a:xfrm>
        </p:spPr>
        <p:txBody>
          <a:bodyPr/>
          <a:lstStyle/>
          <a:p>
            <a:r>
              <a:rPr lang="en-US" smtClean="0"/>
              <a:t>Circular DHT with Shortcuts</a:t>
            </a:r>
          </a:p>
        </p:txBody>
      </p:sp>
      <p:sp>
        <p:nvSpPr>
          <p:cNvPr id="38" name="Content Placeholder 37"/>
          <p:cNvSpPr>
            <a:spLocks noGrp="1"/>
          </p:cNvSpPr>
          <p:nvPr>
            <p:ph idx="1"/>
          </p:nvPr>
        </p:nvSpPr>
        <p:spPr>
          <a:xfrm>
            <a:off x="228600" y="4572000"/>
            <a:ext cx="8229600" cy="1676400"/>
          </a:xfrm>
        </p:spPr>
        <p:txBody>
          <a:bodyPr>
            <a:normAutofit fontScale="77500" lnSpcReduction="20000"/>
          </a:bodyPr>
          <a:lstStyle/>
          <a:p>
            <a:pPr>
              <a:defRPr/>
            </a:pPr>
            <a:r>
              <a:rPr lang="en-US" dirty="0" smtClean="0"/>
              <a:t>Each peer keeps track of IP addresses of predecessor, successor, short cuts.</a:t>
            </a:r>
          </a:p>
          <a:p>
            <a:pPr>
              <a:defRPr/>
            </a:pPr>
            <a:r>
              <a:rPr lang="en-US" dirty="0" smtClean="0"/>
              <a:t>Reduced from 6 to 2 messages.</a:t>
            </a:r>
          </a:p>
          <a:p>
            <a:pPr>
              <a:defRPr/>
            </a:pPr>
            <a:r>
              <a:rPr lang="en-US" dirty="0" smtClean="0"/>
              <a:t>Possible to design shortcuts so O(log N) neighbors, O(log N) messages in query</a:t>
            </a:r>
            <a:endParaRPr lang="en-US" dirty="0"/>
          </a:p>
        </p:txBody>
      </p:sp>
      <p:grpSp>
        <p:nvGrpSpPr>
          <p:cNvPr id="98308" name="Group 66"/>
          <p:cNvGrpSpPr>
            <a:grpSpLocks/>
          </p:cNvGrpSpPr>
          <p:nvPr/>
        </p:nvGrpSpPr>
        <p:grpSpPr bwMode="auto">
          <a:xfrm>
            <a:off x="2362200" y="914400"/>
            <a:ext cx="3602038" cy="3570288"/>
            <a:chOff x="4953000" y="1676400"/>
            <a:chExt cx="3602330" cy="3569732"/>
          </a:xfrm>
        </p:grpSpPr>
        <p:grpSp>
          <p:nvGrpSpPr>
            <p:cNvPr id="98314" name="Group 43"/>
            <p:cNvGrpSpPr>
              <a:grpSpLocks/>
            </p:cNvGrpSpPr>
            <p:nvPr/>
          </p:nvGrpSpPr>
          <p:grpSpPr bwMode="auto">
            <a:xfrm>
              <a:off x="4953000" y="1676400"/>
              <a:ext cx="3602330" cy="3569732"/>
              <a:chOff x="1066800" y="1676400"/>
              <a:chExt cx="3602330" cy="3569732"/>
            </a:xfrm>
          </p:grpSpPr>
          <p:sp>
            <p:nvSpPr>
              <p:cNvPr id="98323"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4"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5"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6"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7"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8"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29"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30"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endParaRPr lang="en-US"/>
              </a:p>
            </p:txBody>
          </p:sp>
          <p:sp>
            <p:nvSpPr>
              <p:cNvPr id="98331" name="Text Box 11"/>
              <p:cNvSpPr txBox="1">
                <a:spLocks noChangeArrowheads="1"/>
              </p:cNvSpPr>
              <p:nvPr/>
            </p:nvSpPr>
            <p:spPr bwMode="auto">
              <a:xfrm>
                <a:off x="2895600" y="1676400"/>
                <a:ext cx="288862" cy="369332"/>
              </a:xfrm>
              <a:prstGeom prst="rect">
                <a:avLst/>
              </a:prstGeom>
              <a:noFill/>
              <a:ln w="9525">
                <a:noFill/>
                <a:miter lim="800000"/>
                <a:headEnd/>
                <a:tailEnd/>
              </a:ln>
            </p:spPr>
            <p:txBody>
              <a:bodyPr wrap="none">
                <a:spAutoFit/>
              </a:bodyPr>
              <a:lstStyle/>
              <a:p>
                <a:r>
                  <a:rPr lang="en-US"/>
                  <a:t>1</a:t>
                </a:r>
              </a:p>
            </p:txBody>
          </p:sp>
          <p:sp>
            <p:nvSpPr>
              <p:cNvPr id="98332" name="Rectangle 12"/>
              <p:cNvSpPr>
                <a:spLocks noChangeArrowheads="1"/>
              </p:cNvSpPr>
              <p:nvPr/>
            </p:nvSpPr>
            <p:spPr bwMode="auto">
              <a:xfrm>
                <a:off x="3962400" y="2286000"/>
                <a:ext cx="325730" cy="369332"/>
              </a:xfrm>
              <a:prstGeom prst="rect">
                <a:avLst/>
              </a:prstGeom>
              <a:noFill/>
              <a:ln w="9525">
                <a:noFill/>
                <a:miter lim="800000"/>
                <a:headEnd/>
                <a:tailEnd/>
              </a:ln>
            </p:spPr>
            <p:txBody>
              <a:bodyPr wrap="none">
                <a:spAutoFit/>
              </a:bodyPr>
              <a:lstStyle/>
              <a:p>
                <a:r>
                  <a:rPr lang="en-US"/>
                  <a:t>3</a:t>
                </a:r>
              </a:p>
            </p:txBody>
          </p:sp>
          <p:sp>
            <p:nvSpPr>
              <p:cNvPr id="98333" name="Rectangle 13"/>
              <p:cNvSpPr>
                <a:spLocks noChangeArrowheads="1"/>
              </p:cNvSpPr>
              <p:nvPr/>
            </p:nvSpPr>
            <p:spPr bwMode="auto">
              <a:xfrm>
                <a:off x="4343400" y="3352800"/>
                <a:ext cx="325730" cy="369332"/>
              </a:xfrm>
              <a:prstGeom prst="rect">
                <a:avLst/>
              </a:prstGeom>
              <a:noFill/>
              <a:ln w="9525">
                <a:noFill/>
                <a:miter lim="800000"/>
                <a:headEnd/>
                <a:tailEnd/>
              </a:ln>
            </p:spPr>
            <p:txBody>
              <a:bodyPr wrap="none">
                <a:spAutoFit/>
              </a:bodyPr>
              <a:lstStyle/>
              <a:p>
                <a:r>
                  <a:rPr lang="en-US"/>
                  <a:t>4</a:t>
                </a:r>
              </a:p>
            </p:txBody>
          </p:sp>
          <p:sp>
            <p:nvSpPr>
              <p:cNvPr id="98334" name="Rectangle 14"/>
              <p:cNvSpPr>
                <a:spLocks noChangeArrowheads="1"/>
              </p:cNvSpPr>
              <p:nvPr/>
            </p:nvSpPr>
            <p:spPr bwMode="auto">
              <a:xfrm>
                <a:off x="4114800" y="4114800"/>
                <a:ext cx="325730" cy="369332"/>
              </a:xfrm>
              <a:prstGeom prst="rect">
                <a:avLst/>
              </a:prstGeom>
              <a:noFill/>
              <a:ln w="9525">
                <a:noFill/>
                <a:miter lim="800000"/>
                <a:headEnd/>
                <a:tailEnd/>
              </a:ln>
            </p:spPr>
            <p:txBody>
              <a:bodyPr wrap="none">
                <a:spAutoFit/>
              </a:bodyPr>
              <a:lstStyle/>
              <a:p>
                <a:r>
                  <a:rPr lang="en-US"/>
                  <a:t>5</a:t>
                </a:r>
              </a:p>
            </p:txBody>
          </p:sp>
          <p:sp>
            <p:nvSpPr>
              <p:cNvPr id="98335" name="Rectangle 15"/>
              <p:cNvSpPr>
                <a:spLocks noChangeArrowheads="1"/>
              </p:cNvSpPr>
              <p:nvPr/>
            </p:nvSpPr>
            <p:spPr bwMode="auto">
              <a:xfrm>
                <a:off x="2743200" y="4876800"/>
                <a:ext cx="325730" cy="369332"/>
              </a:xfrm>
              <a:prstGeom prst="rect">
                <a:avLst/>
              </a:prstGeom>
              <a:noFill/>
              <a:ln w="9525">
                <a:noFill/>
                <a:miter lim="800000"/>
                <a:headEnd/>
                <a:tailEnd/>
              </a:ln>
            </p:spPr>
            <p:txBody>
              <a:bodyPr wrap="none">
                <a:spAutoFit/>
              </a:bodyPr>
              <a:lstStyle/>
              <a:p>
                <a:r>
                  <a:rPr lang="en-US"/>
                  <a:t>8</a:t>
                </a:r>
              </a:p>
            </p:txBody>
          </p:sp>
          <p:sp>
            <p:nvSpPr>
              <p:cNvPr id="98336" name="Rectangle 16"/>
              <p:cNvSpPr>
                <a:spLocks noChangeArrowheads="1"/>
              </p:cNvSpPr>
              <p:nvPr/>
            </p:nvSpPr>
            <p:spPr bwMode="auto">
              <a:xfrm>
                <a:off x="1676400" y="4648200"/>
                <a:ext cx="429926" cy="369332"/>
              </a:xfrm>
              <a:prstGeom prst="rect">
                <a:avLst/>
              </a:prstGeom>
              <a:noFill/>
              <a:ln w="9525">
                <a:noFill/>
                <a:miter lim="800000"/>
                <a:headEnd/>
                <a:tailEnd/>
              </a:ln>
            </p:spPr>
            <p:txBody>
              <a:bodyPr wrap="none">
                <a:spAutoFit/>
              </a:bodyPr>
              <a:lstStyle/>
              <a:p>
                <a:r>
                  <a:rPr lang="en-US"/>
                  <a:t>10</a:t>
                </a:r>
              </a:p>
            </p:txBody>
          </p:sp>
          <p:sp>
            <p:nvSpPr>
              <p:cNvPr id="98337" name="Rectangle 17"/>
              <p:cNvSpPr>
                <a:spLocks noChangeArrowheads="1"/>
              </p:cNvSpPr>
              <p:nvPr/>
            </p:nvSpPr>
            <p:spPr bwMode="auto">
              <a:xfrm>
                <a:off x="1066800" y="3886200"/>
                <a:ext cx="429926" cy="369332"/>
              </a:xfrm>
              <a:prstGeom prst="rect">
                <a:avLst/>
              </a:prstGeom>
              <a:noFill/>
              <a:ln w="9525">
                <a:noFill/>
                <a:miter lim="800000"/>
                <a:headEnd/>
                <a:tailEnd/>
              </a:ln>
            </p:spPr>
            <p:txBody>
              <a:bodyPr wrap="none">
                <a:spAutoFit/>
              </a:bodyPr>
              <a:lstStyle/>
              <a:p>
                <a:r>
                  <a:rPr lang="en-US"/>
                  <a:t>12</a:t>
                </a:r>
              </a:p>
            </p:txBody>
          </p:sp>
          <p:sp>
            <p:nvSpPr>
              <p:cNvPr id="98338" name="Rectangle 18"/>
              <p:cNvSpPr>
                <a:spLocks noChangeArrowheads="1"/>
              </p:cNvSpPr>
              <p:nvPr/>
            </p:nvSpPr>
            <p:spPr bwMode="auto">
              <a:xfrm>
                <a:off x="1066800" y="2667000"/>
                <a:ext cx="429926" cy="369332"/>
              </a:xfrm>
              <a:prstGeom prst="rect">
                <a:avLst/>
              </a:prstGeom>
              <a:noFill/>
              <a:ln w="9525">
                <a:noFill/>
                <a:miter lim="800000"/>
                <a:headEnd/>
                <a:tailEnd/>
              </a:ln>
            </p:spPr>
            <p:txBody>
              <a:bodyPr wrap="none">
                <a:spAutoFit/>
              </a:bodyPr>
              <a:lstStyle/>
              <a:p>
                <a:r>
                  <a:rPr lang="en-US"/>
                  <a:t>15</a:t>
                </a:r>
              </a:p>
            </p:txBody>
          </p:sp>
          <p:sp>
            <p:nvSpPr>
              <p:cNvPr id="98339"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endParaRPr lang="en-US"/>
              </a:p>
            </p:txBody>
          </p:sp>
        </p:grpSp>
        <p:cxnSp>
          <p:nvCxnSpPr>
            <p:cNvPr id="80" name="Straight Arrow Connector 79"/>
            <p:cNvCxnSpPr>
              <a:endCxn id="98329" idx="7"/>
            </p:cNvCxnSpPr>
            <p:nvPr/>
          </p:nvCxnSpPr>
          <p:spPr>
            <a:xfrm rot="10800000" flipV="1">
              <a:off x="5959557" y="3504915"/>
              <a:ext cx="2254433" cy="10571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98328" idx="1"/>
              <a:endCxn id="98325" idx="6"/>
            </p:cNvCxnSpPr>
            <p:nvPr/>
          </p:nvCxnSpPr>
          <p:spPr>
            <a:xfrm rot="16200000" flipV="1">
              <a:off x="6583516" y="2885595"/>
              <a:ext cx="179359" cy="24624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98323" idx="0"/>
            </p:cNvCxnSpPr>
            <p:nvPr/>
          </p:nvCxnSpPr>
          <p:spPr>
            <a:xfrm rot="16200000" flipV="1">
              <a:off x="5159607" y="3222228"/>
              <a:ext cx="1820579" cy="1319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5400000" flipH="1" flipV="1">
              <a:off x="5161270" y="2839751"/>
              <a:ext cx="2452306" cy="8874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8325" idx="7"/>
            </p:cNvCxnSpPr>
            <p:nvPr/>
          </p:nvCxnSpPr>
          <p:spPr>
            <a:xfrm rot="5400000" flipH="1" flipV="1">
              <a:off x="6013693" y="2080854"/>
              <a:ext cx="1325357" cy="24973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8330" idx="6"/>
            </p:cNvCxnSpPr>
            <p:nvPr/>
          </p:nvCxnSpPr>
          <p:spPr>
            <a:xfrm>
              <a:off x="5410237" y="2939853"/>
              <a:ext cx="2779938" cy="5079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8339" idx="5"/>
            </p:cNvCxnSpPr>
            <p:nvPr/>
          </p:nvCxnSpPr>
          <p:spPr>
            <a:xfrm rot="16200000" flipH="1">
              <a:off x="6355919" y="2621485"/>
              <a:ext cx="2095174" cy="104307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5400000">
              <a:off x="6292423" y="3156371"/>
              <a:ext cx="2177711" cy="11986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p:cNvCxnSpPr/>
          <p:nvPr/>
        </p:nvCxnSpPr>
        <p:spPr>
          <a:xfrm rot="5400000">
            <a:off x="3848100" y="2476500"/>
            <a:ext cx="2133600" cy="1143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V="1">
            <a:off x="2438400" y="2590800"/>
            <a:ext cx="1828800" cy="1219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19"/>
          <p:cNvGrpSpPr>
            <a:grpSpLocks/>
          </p:cNvGrpSpPr>
          <p:nvPr/>
        </p:nvGrpSpPr>
        <p:grpSpPr bwMode="auto">
          <a:xfrm>
            <a:off x="5694363" y="1030288"/>
            <a:ext cx="1725612" cy="860425"/>
            <a:chOff x="4311" y="1273"/>
            <a:chExt cx="737" cy="609"/>
          </a:xfrm>
        </p:grpSpPr>
        <p:sp>
          <p:nvSpPr>
            <p:cNvPr id="98312" name="AutoShape 20"/>
            <p:cNvSpPr>
              <a:spLocks noChangeArrowheads="1"/>
            </p:cNvSpPr>
            <p:nvPr/>
          </p:nvSpPr>
          <p:spPr bwMode="auto">
            <a:xfrm>
              <a:off x="4311" y="1273"/>
              <a:ext cx="709" cy="609"/>
            </a:xfrm>
            <a:prstGeom prst="wedgeRoundRectCallout">
              <a:avLst>
                <a:gd name="adj1" fmla="val -59593"/>
                <a:gd name="adj2" fmla="val 68556"/>
                <a:gd name="adj3" fmla="val 16667"/>
              </a:avLst>
            </a:prstGeom>
            <a:noFill/>
            <a:ln w="9525">
              <a:solidFill>
                <a:schemeClr val="tx1"/>
              </a:solidFill>
              <a:miter lim="800000"/>
              <a:headEnd/>
              <a:tailEnd/>
            </a:ln>
          </p:spPr>
          <p:txBody>
            <a:bodyPr/>
            <a:lstStyle/>
            <a:p>
              <a:pPr algn="ctr"/>
              <a:endParaRPr lang="en-US" sz="1600">
                <a:latin typeface="Times New Roman" pitchFamily="18" charset="0"/>
              </a:endParaRPr>
            </a:p>
          </p:txBody>
        </p:sp>
        <p:sp>
          <p:nvSpPr>
            <p:cNvPr id="98313" name="Text Box 21"/>
            <p:cNvSpPr txBox="1">
              <a:spLocks noChangeArrowheads="1"/>
            </p:cNvSpPr>
            <p:nvPr/>
          </p:nvSpPr>
          <p:spPr bwMode="auto">
            <a:xfrm>
              <a:off x="4344" y="1326"/>
              <a:ext cx="704" cy="496"/>
            </a:xfrm>
            <a:prstGeom prst="rect">
              <a:avLst/>
            </a:prstGeom>
            <a:noFill/>
            <a:ln w="9525">
              <a:noFill/>
              <a:miter lim="800000"/>
              <a:headEnd/>
              <a:tailEnd/>
            </a:ln>
          </p:spPr>
          <p:txBody>
            <a:bodyPr>
              <a:spAutoFit/>
            </a:bodyPr>
            <a:lstStyle/>
            <a:p>
              <a:r>
                <a:rPr lang="en-US" sz="1800">
                  <a:solidFill>
                    <a:srgbClr val="FF0000"/>
                  </a:solidFill>
                </a:rPr>
                <a:t>Who’s resp </a:t>
              </a:r>
            </a:p>
            <a:p>
              <a:r>
                <a:rPr lang="en-US" sz="1800">
                  <a:solidFill>
                    <a:srgbClr val="FF0000"/>
                  </a:solidFill>
                </a:rPr>
                <a:t>for key 1110?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67"/>
          <p:cNvSpPr>
            <a:spLocks noGrp="1"/>
          </p:cNvSpPr>
          <p:nvPr>
            <p:ph type="title"/>
          </p:nvPr>
        </p:nvSpPr>
        <p:spPr>
          <a:xfrm>
            <a:off x="381000" y="0"/>
            <a:ext cx="8229600" cy="1143000"/>
          </a:xfrm>
        </p:spPr>
        <p:txBody>
          <a:bodyPr/>
          <a:lstStyle/>
          <a:p>
            <a:r>
              <a:rPr lang="en-US" smtClean="0"/>
              <a:t>Peer Churn</a:t>
            </a:r>
          </a:p>
        </p:txBody>
      </p:sp>
      <p:sp>
        <p:nvSpPr>
          <p:cNvPr id="69" name="Content Placeholder 68"/>
          <p:cNvSpPr>
            <a:spLocks noGrp="1"/>
          </p:cNvSpPr>
          <p:nvPr>
            <p:ph idx="1"/>
          </p:nvPr>
        </p:nvSpPr>
        <p:spPr>
          <a:xfrm>
            <a:off x="457200" y="4370388"/>
            <a:ext cx="8229600" cy="2133600"/>
          </a:xfrm>
        </p:spPr>
        <p:txBody>
          <a:bodyPr>
            <a:normAutofit fontScale="92500" lnSpcReduction="10000"/>
          </a:bodyPr>
          <a:lstStyle/>
          <a:p>
            <a:pPr>
              <a:defRPr/>
            </a:pPr>
            <a:r>
              <a:rPr lang="en-US" dirty="0" smtClean="0"/>
              <a:t>Peer 5 abruptly leaves</a:t>
            </a:r>
          </a:p>
          <a:p>
            <a:pPr>
              <a:defRPr/>
            </a:pPr>
            <a:r>
              <a:rPr lang="en-US" dirty="0" smtClean="0"/>
              <a:t>Peer 4 detects; makes 8 its immediate successor; asks 8 who its immediate successor is; makes 8’s immediate successor its second successor.</a:t>
            </a:r>
          </a:p>
          <a:p>
            <a:pPr>
              <a:defRPr/>
            </a:pPr>
            <a:r>
              <a:rPr lang="en-US" dirty="0" smtClean="0"/>
              <a:t>What if peer 13 wants to join?</a:t>
            </a:r>
            <a:endParaRPr lang="en-US" dirty="0"/>
          </a:p>
        </p:txBody>
      </p:sp>
      <p:grpSp>
        <p:nvGrpSpPr>
          <p:cNvPr id="99332" name="Group 42"/>
          <p:cNvGrpSpPr>
            <a:grpSpLocks/>
          </p:cNvGrpSpPr>
          <p:nvPr/>
        </p:nvGrpSpPr>
        <p:grpSpPr bwMode="auto">
          <a:xfrm>
            <a:off x="377825" y="814388"/>
            <a:ext cx="3602038" cy="3570287"/>
            <a:chOff x="1066800" y="1676400"/>
            <a:chExt cx="3602330" cy="3569732"/>
          </a:xfrm>
        </p:grpSpPr>
        <p:sp>
          <p:nvSpPr>
            <p:cNvPr id="99339" name="Oval 3"/>
            <p:cNvSpPr>
              <a:spLocks noChangeArrowheads="1"/>
            </p:cNvSpPr>
            <p:nvPr/>
          </p:nvSpPr>
          <p:spPr bwMode="auto">
            <a:xfrm>
              <a:off x="2794354" y="4791480"/>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0" name="Oval 4"/>
            <p:cNvSpPr>
              <a:spLocks noChangeArrowheads="1"/>
            </p:cNvSpPr>
            <p:nvPr/>
          </p:nvSpPr>
          <p:spPr bwMode="auto">
            <a:xfrm>
              <a:off x="1435115" y="2890435"/>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1" name="Oval 5"/>
            <p:cNvSpPr>
              <a:spLocks noChangeArrowheads="1"/>
            </p:cNvSpPr>
            <p:nvPr/>
          </p:nvSpPr>
          <p:spPr bwMode="auto">
            <a:xfrm>
              <a:off x="1459562" y="3978242"/>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2" name="Oval 6"/>
            <p:cNvSpPr>
              <a:spLocks noChangeArrowheads="1"/>
            </p:cNvSpPr>
            <p:nvPr/>
          </p:nvSpPr>
          <p:spPr bwMode="auto">
            <a:xfrm>
              <a:off x="3989799" y="2585616"/>
              <a:ext cx="96564" cy="9889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3" name="Oval 7"/>
            <p:cNvSpPr>
              <a:spLocks noChangeArrowheads="1"/>
            </p:cNvSpPr>
            <p:nvPr/>
          </p:nvSpPr>
          <p:spPr bwMode="auto">
            <a:xfrm>
              <a:off x="4283160" y="3457025"/>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4" name="Oval 8"/>
            <p:cNvSpPr>
              <a:spLocks noChangeArrowheads="1"/>
            </p:cNvSpPr>
            <p:nvPr/>
          </p:nvSpPr>
          <p:spPr bwMode="auto">
            <a:xfrm>
              <a:off x="4004467" y="4192313"/>
              <a:ext cx="96564"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5" name="Oval 9"/>
            <p:cNvSpPr>
              <a:spLocks noChangeArrowheads="1"/>
            </p:cNvSpPr>
            <p:nvPr/>
          </p:nvSpPr>
          <p:spPr bwMode="auto">
            <a:xfrm>
              <a:off x="1991278" y="4548323"/>
              <a:ext cx="96565" cy="9889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9346" name="Oval 10"/>
            <p:cNvSpPr>
              <a:spLocks noChangeArrowheads="1"/>
            </p:cNvSpPr>
            <p:nvPr/>
          </p:nvSpPr>
          <p:spPr bwMode="auto">
            <a:xfrm>
              <a:off x="1376443" y="2050438"/>
              <a:ext cx="2927496" cy="2793396"/>
            </a:xfrm>
            <a:prstGeom prst="ellipse">
              <a:avLst/>
            </a:prstGeom>
            <a:noFill/>
            <a:ln w="9525">
              <a:solidFill>
                <a:schemeClr val="tx1"/>
              </a:solidFill>
              <a:round/>
              <a:headEnd/>
              <a:tailEnd/>
            </a:ln>
          </p:spPr>
          <p:txBody>
            <a:bodyPr wrap="none" anchor="ctr"/>
            <a:lstStyle/>
            <a:p>
              <a:endParaRPr lang="en-US"/>
            </a:p>
          </p:txBody>
        </p:sp>
        <p:sp>
          <p:nvSpPr>
            <p:cNvPr id="99347" name="Text Box 11"/>
            <p:cNvSpPr txBox="1">
              <a:spLocks noChangeArrowheads="1"/>
            </p:cNvSpPr>
            <p:nvPr/>
          </p:nvSpPr>
          <p:spPr bwMode="auto">
            <a:xfrm>
              <a:off x="2895600" y="1676400"/>
              <a:ext cx="288862" cy="369332"/>
            </a:xfrm>
            <a:prstGeom prst="rect">
              <a:avLst/>
            </a:prstGeom>
            <a:noFill/>
            <a:ln w="9525">
              <a:noFill/>
              <a:miter lim="800000"/>
              <a:headEnd/>
              <a:tailEnd/>
            </a:ln>
          </p:spPr>
          <p:txBody>
            <a:bodyPr wrap="none">
              <a:spAutoFit/>
            </a:bodyPr>
            <a:lstStyle/>
            <a:p>
              <a:r>
                <a:rPr lang="en-US"/>
                <a:t>1</a:t>
              </a:r>
            </a:p>
          </p:txBody>
        </p:sp>
        <p:sp>
          <p:nvSpPr>
            <p:cNvPr id="99348" name="Rectangle 12"/>
            <p:cNvSpPr>
              <a:spLocks noChangeArrowheads="1"/>
            </p:cNvSpPr>
            <p:nvPr/>
          </p:nvSpPr>
          <p:spPr bwMode="auto">
            <a:xfrm>
              <a:off x="4114800" y="2514600"/>
              <a:ext cx="325730" cy="369332"/>
            </a:xfrm>
            <a:prstGeom prst="rect">
              <a:avLst/>
            </a:prstGeom>
            <a:noFill/>
            <a:ln w="9525">
              <a:noFill/>
              <a:miter lim="800000"/>
              <a:headEnd/>
              <a:tailEnd/>
            </a:ln>
          </p:spPr>
          <p:txBody>
            <a:bodyPr wrap="none">
              <a:spAutoFit/>
            </a:bodyPr>
            <a:lstStyle/>
            <a:p>
              <a:r>
                <a:rPr lang="en-US"/>
                <a:t>3</a:t>
              </a:r>
            </a:p>
          </p:txBody>
        </p:sp>
        <p:sp>
          <p:nvSpPr>
            <p:cNvPr id="99349" name="Rectangle 13"/>
            <p:cNvSpPr>
              <a:spLocks noChangeArrowheads="1"/>
            </p:cNvSpPr>
            <p:nvPr/>
          </p:nvSpPr>
          <p:spPr bwMode="auto">
            <a:xfrm>
              <a:off x="4343400" y="3352800"/>
              <a:ext cx="325730" cy="369332"/>
            </a:xfrm>
            <a:prstGeom prst="rect">
              <a:avLst/>
            </a:prstGeom>
            <a:noFill/>
            <a:ln w="9525">
              <a:noFill/>
              <a:miter lim="800000"/>
              <a:headEnd/>
              <a:tailEnd/>
            </a:ln>
          </p:spPr>
          <p:txBody>
            <a:bodyPr wrap="none">
              <a:spAutoFit/>
            </a:bodyPr>
            <a:lstStyle/>
            <a:p>
              <a:r>
                <a:rPr lang="en-US"/>
                <a:t>4</a:t>
              </a:r>
            </a:p>
          </p:txBody>
        </p:sp>
        <p:sp>
          <p:nvSpPr>
            <p:cNvPr id="99350" name="Rectangle 14"/>
            <p:cNvSpPr>
              <a:spLocks noChangeArrowheads="1"/>
            </p:cNvSpPr>
            <p:nvPr/>
          </p:nvSpPr>
          <p:spPr bwMode="auto">
            <a:xfrm>
              <a:off x="4114800" y="4114800"/>
              <a:ext cx="325730" cy="369332"/>
            </a:xfrm>
            <a:prstGeom prst="rect">
              <a:avLst/>
            </a:prstGeom>
            <a:noFill/>
            <a:ln w="9525">
              <a:noFill/>
              <a:miter lim="800000"/>
              <a:headEnd/>
              <a:tailEnd/>
            </a:ln>
          </p:spPr>
          <p:txBody>
            <a:bodyPr wrap="none">
              <a:spAutoFit/>
            </a:bodyPr>
            <a:lstStyle/>
            <a:p>
              <a:r>
                <a:rPr lang="en-US"/>
                <a:t>5</a:t>
              </a:r>
            </a:p>
          </p:txBody>
        </p:sp>
        <p:sp>
          <p:nvSpPr>
            <p:cNvPr id="99351" name="Rectangle 15"/>
            <p:cNvSpPr>
              <a:spLocks noChangeArrowheads="1"/>
            </p:cNvSpPr>
            <p:nvPr/>
          </p:nvSpPr>
          <p:spPr bwMode="auto">
            <a:xfrm>
              <a:off x="2743200" y="4876800"/>
              <a:ext cx="325730" cy="369332"/>
            </a:xfrm>
            <a:prstGeom prst="rect">
              <a:avLst/>
            </a:prstGeom>
            <a:noFill/>
            <a:ln w="9525">
              <a:noFill/>
              <a:miter lim="800000"/>
              <a:headEnd/>
              <a:tailEnd/>
            </a:ln>
          </p:spPr>
          <p:txBody>
            <a:bodyPr wrap="none">
              <a:spAutoFit/>
            </a:bodyPr>
            <a:lstStyle/>
            <a:p>
              <a:r>
                <a:rPr lang="en-US"/>
                <a:t>8</a:t>
              </a:r>
            </a:p>
          </p:txBody>
        </p:sp>
        <p:sp>
          <p:nvSpPr>
            <p:cNvPr id="99352" name="Rectangle 16"/>
            <p:cNvSpPr>
              <a:spLocks noChangeArrowheads="1"/>
            </p:cNvSpPr>
            <p:nvPr/>
          </p:nvSpPr>
          <p:spPr bwMode="auto">
            <a:xfrm>
              <a:off x="1676400" y="4648200"/>
              <a:ext cx="429926" cy="369332"/>
            </a:xfrm>
            <a:prstGeom prst="rect">
              <a:avLst/>
            </a:prstGeom>
            <a:noFill/>
            <a:ln w="9525">
              <a:noFill/>
              <a:miter lim="800000"/>
              <a:headEnd/>
              <a:tailEnd/>
            </a:ln>
          </p:spPr>
          <p:txBody>
            <a:bodyPr wrap="none">
              <a:spAutoFit/>
            </a:bodyPr>
            <a:lstStyle/>
            <a:p>
              <a:r>
                <a:rPr lang="en-US"/>
                <a:t>10</a:t>
              </a:r>
            </a:p>
          </p:txBody>
        </p:sp>
        <p:sp>
          <p:nvSpPr>
            <p:cNvPr id="99353" name="Rectangle 17"/>
            <p:cNvSpPr>
              <a:spLocks noChangeArrowheads="1"/>
            </p:cNvSpPr>
            <p:nvPr/>
          </p:nvSpPr>
          <p:spPr bwMode="auto">
            <a:xfrm>
              <a:off x="1066800" y="3886200"/>
              <a:ext cx="429926" cy="369332"/>
            </a:xfrm>
            <a:prstGeom prst="rect">
              <a:avLst/>
            </a:prstGeom>
            <a:noFill/>
            <a:ln w="9525">
              <a:noFill/>
              <a:miter lim="800000"/>
              <a:headEnd/>
              <a:tailEnd/>
            </a:ln>
          </p:spPr>
          <p:txBody>
            <a:bodyPr wrap="none">
              <a:spAutoFit/>
            </a:bodyPr>
            <a:lstStyle/>
            <a:p>
              <a:r>
                <a:rPr lang="en-US"/>
                <a:t>12</a:t>
              </a:r>
            </a:p>
          </p:txBody>
        </p:sp>
        <p:sp>
          <p:nvSpPr>
            <p:cNvPr id="99354" name="Rectangle 18"/>
            <p:cNvSpPr>
              <a:spLocks noChangeArrowheads="1"/>
            </p:cNvSpPr>
            <p:nvPr/>
          </p:nvSpPr>
          <p:spPr bwMode="auto">
            <a:xfrm>
              <a:off x="1066800" y="2667000"/>
              <a:ext cx="429926" cy="369332"/>
            </a:xfrm>
            <a:prstGeom prst="rect">
              <a:avLst/>
            </a:prstGeom>
            <a:noFill/>
            <a:ln w="9525">
              <a:noFill/>
              <a:miter lim="800000"/>
              <a:headEnd/>
              <a:tailEnd/>
            </a:ln>
          </p:spPr>
          <p:txBody>
            <a:bodyPr wrap="none">
              <a:spAutoFit/>
            </a:bodyPr>
            <a:lstStyle/>
            <a:p>
              <a:r>
                <a:rPr lang="en-US"/>
                <a:t>15</a:t>
              </a:r>
            </a:p>
          </p:txBody>
        </p:sp>
        <p:sp>
          <p:nvSpPr>
            <p:cNvPr id="99355" name="Oval 28"/>
            <p:cNvSpPr>
              <a:spLocks noChangeArrowheads="1"/>
            </p:cNvSpPr>
            <p:nvPr/>
          </p:nvSpPr>
          <p:spPr bwMode="auto">
            <a:xfrm>
              <a:off x="2912920" y="2010882"/>
              <a:ext cx="96565" cy="98891"/>
            </a:xfrm>
            <a:prstGeom prst="ellipse">
              <a:avLst/>
            </a:prstGeom>
            <a:solidFill>
              <a:schemeClr val="accent1"/>
            </a:solidFill>
            <a:ln w="9525">
              <a:solidFill>
                <a:schemeClr val="tx1"/>
              </a:solidFill>
              <a:round/>
              <a:headEnd/>
              <a:tailEnd/>
            </a:ln>
          </p:spPr>
          <p:txBody>
            <a:bodyPr wrap="none" anchor="ctr"/>
            <a:lstStyle/>
            <a:p>
              <a:endParaRPr lang="en-US"/>
            </a:p>
          </p:txBody>
        </p:sp>
      </p:grpSp>
      <p:cxnSp>
        <p:nvCxnSpPr>
          <p:cNvPr id="64" name="Straight Connector 63"/>
          <p:cNvCxnSpPr/>
          <p:nvPr/>
        </p:nvCxnSpPr>
        <p:spPr>
          <a:xfrm>
            <a:off x="2054225" y="1119188"/>
            <a:ext cx="152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flipV="1">
            <a:off x="2130425" y="1195388"/>
            <a:ext cx="169863" cy="968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73425" y="3252788"/>
            <a:ext cx="228600" cy="18415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9350" idx="0"/>
          </p:cNvCxnSpPr>
          <p:nvPr/>
        </p:nvCxnSpPr>
        <p:spPr>
          <a:xfrm rot="16200000" flipH="1" flipV="1">
            <a:off x="3278982" y="3171031"/>
            <a:ext cx="228600" cy="392113"/>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99337" name="TextBox 28"/>
          <p:cNvSpPr txBox="1">
            <a:spLocks noChangeArrowheads="1"/>
          </p:cNvSpPr>
          <p:nvPr/>
        </p:nvSpPr>
        <p:spPr bwMode="auto">
          <a:xfrm>
            <a:off x="4454525" y="1287463"/>
            <a:ext cx="4283075" cy="2628900"/>
          </a:xfrm>
          <a:prstGeom prst="rect">
            <a:avLst/>
          </a:prstGeom>
          <a:noFill/>
          <a:ln w="9525">
            <a:noFill/>
            <a:miter lim="800000"/>
            <a:headEnd/>
            <a:tailEnd/>
          </a:ln>
        </p:spPr>
        <p:txBody>
          <a:bodyPr wrap="none">
            <a:spAutoFit/>
          </a:bodyPr>
          <a:lstStyle/>
          <a:p>
            <a:pPr>
              <a:buFont typeface="Arial" charset="0"/>
              <a:buChar char="•"/>
            </a:pPr>
            <a:r>
              <a:rPr lang="en-US" sz="2000"/>
              <a:t>To handle peer churn, require </a:t>
            </a:r>
          </a:p>
          <a:p>
            <a:r>
              <a:rPr lang="en-US" sz="2000"/>
              <a:t>each peer to know the IP address </a:t>
            </a:r>
          </a:p>
          <a:p>
            <a:r>
              <a:rPr lang="en-US" sz="2000"/>
              <a:t>of its two successors. </a:t>
            </a:r>
          </a:p>
          <a:p>
            <a:pPr>
              <a:buFont typeface="Arial" charset="0"/>
              <a:buChar char="•"/>
            </a:pPr>
            <a:r>
              <a:rPr lang="en-US" sz="2000"/>
              <a:t> Each peer periodically pings its </a:t>
            </a:r>
            <a:br>
              <a:rPr lang="en-US" sz="2000"/>
            </a:br>
            <a:r>
              <a:rPr lang="en-US" sz="2000"/>
              <a:t>two successors to see if they </a:t>
            </a:r>
            <a:br>
              <a:rPr lang="en-US" sz="2000"/>
            </a:br>
            <a:r>
              <a:rPr lang="en-US" sz="2000"/>
              <a:t>are still alive</a:t>
            </a:r>
            <a:r>
              <a:rPr lang="en-US"/>
              <a:t>. </a:t>
            </a:r>
          </a:p>
          <a:p>
            <a:endParaRPr lang="en-US"/>
          </a:p>
        </p:txBody>
      </p:sp>
      <p:cxnSp>
        <p:nvCxnSpPr>
          <p:cNvPr id="99338" name="Straight Arrow Connector 30"/>
          <p:cNvCxnSpPr>
            <a:cxnSpLocks noChangeShapeType="1"/>
            <a:stCxn id="99349" idx="1"/>
          </p:cNvCxnSpPr>
          <p:nvPr/>
        </p:nvCxnSpPr>
        <p:spPr bwMode="auto">
          <a:xfrm rot="10800000" flipV="1">
            <a:off x="3206750" y="2674938"/>
            <a:ext cx="447675" cy="312737"/>
          </a:xfrm>
          <a:prstGeom prst="straightConnector1">
            <a:avLst/>
          </a:prstGeom>
          <a:noFill/>
          <a:ln w="9525" algn="ctr">
            <a:no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blinds(horizontal)">
                                      <p:cBhvr>
                                        <p:cTn id="7" dur="500"/>
                                        <p:tgtEl>
                                          <p:spTgt spid="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
                                            <p:txEl>
                                              <p:pRg st="1" end="1"/>
                                            </p:txEl>
                                          </p:spTgt>
                                        </p:tgtEl>
                                        <p:attrNameLst>
                                          <p:attrName>style.visibility</p:attrName>
                                        </p:attrNameLst>
                                      </p:cBhvr>
                                      <p:to>
                                        <p:strVal val="visible"/>
                                      </p:to>
                                    </p:set>
                                    <p:animEffect transition="in" filter="blinds(horizontal)">
                                      <p:cBhvr>
                                        <p:cTn id="18" dur="500"/>
                                        <p:tgtEl>
                                          <p:spTgt spid="6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9">
                                            <p:txEl>
                                              <p:pRg st="2" end="2"/>
                                            </p:txEl>
                                          </p:spTgt>
                                        </p:tgtEl>
                                        <p:attrNameLst>
                                          <p:attrName>style.visibility</p:attrName>
                                        </p:attrNameLst>
                                      </p:cBhvr>
                                      <p:to>
                                        <p:strVal val="visible"/>
                                      </p:to>
                                    </p:set>
                                    <p:animEffect transition="in" filter="blinds(horizontal)">
                                      <p:cBhvr>
                                        <p:cTn id="23" dur="5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7669" name="Slide Number Placeholder 5"/>
          <p:cNvSpPr>
            <a:spLocks noGrp="1"/>
          </p:cNvSpPr>
          <p:nvPr>
            <p:ph type="sldNum" sz="quarter" idx="12"/>
          </p:nvPr>
        </p:nvSpPr>
        <p:spPr>
          <a:noFill/>
        </p:spPr>
        <p:txBody>
          <a:bodyPr/>
          <a:lstStyle/>
          <a:p>
            <a:fld id="{E757FADB-F1CC-403F-971F-3EFBA6829275}" type="slidenum">
              <a:rPr lang="en-US"/>
              <a:pPr/>
              <a:t>95</a:t>
            </a:fld>
            <a:endParaRPr lang="en-US"/>
          </a:p>
        </p:txBody>
      </p:sp>
      <p:sp>
        <p:nvSpPr>
          <p:cNvPr id="27670" name="Rectangle 2"/>
          <p:cNvSpPr>
            <a:spLocks noGrp="1" noChangeArrowheads="1"/>
          </p:cNvSpPr>
          <p:nvPr>
            <p:ph type="title"/>
          </p:nvPr>
        </p:nvSpPr>
        <p:spPr/>
        <p:txBody>
          <a:bodyPr/>
          <a:lstStyle/>
          <a:p>
            <a:r>
              <a:rPr lang="en-US" smtClean="0"/>
              <a:t>P2P Case study: Skype</a:t>
            </a:r>
          </a:p>
        </p:txBody>
      </p:sp>
      <p:sp>
        <p:nvSpPr>
          <p:cNvPr id="27671" name="Rectangle 3"/>
          <p:cNvSpPr>
            <a:spLocks noGrp="1" noChangeArrowheads="1"/>
          </p:cNvSpPr>
          <p:nvPr>
            <p:ph type="body" idx="1"/>
          </p:nvPr>
        </p:nvSpPr>
        <p:spPr>
          <a:xfrm>
            <a:off x="533400" y="1600200"/>
            <a:ext cx="3781425" cy="4648200"/>
          </a:xfrm>
        </p:spPr>
        <p:txBody>
          <a:bodyPr/>
          <a:lstStyle/>
          <a:p>
            <a:r>
              <a:rPr lang="en-US" sz="2400" smtClean="0"/>
              <a:t>inherently P2P: pairs of users communicate.</a:t>
            </a:r>
          </a:p>
          <a:p>
            <a:r>
              <a:rPr lang="en-US" sz="2400" smtClean="0"/>
              <a:t>proprietary application-layer protocol (inferred via reverse engineering) </a:t>
            </a:r>
          </a:p>
          <a:p>
            <a:r>
              <a:rPr lang="en-US" sz="2400" smtClean="0"/>
              <a:t>hierarchical overlay with SNs</a:t>
            </a:r>
          </a:p>
          <a:p>
            <a:r>
              <a:rPr lang="en-US" sz="2400" smtClean="0"/>
              <a:t>Index maps usernames to IP addresses; distributed over SNs</a:t>
            </a:r>
          </a:p>
        </p:txBody>
      </p:sp>
      <p:grpSp>
        <p:nvGrpSpPr>
          <p:cNvPr id="2" name="Group 122"/>
          <p:cNvGrpSpPr>
            <a:grpSpLocks/>
          </p:cNvGrpSpPr>
          <p:nvPr/>
        </p:nvGrpSpPr>
        <p:grpSpPr bwMode="auto">
          <a:xfrm>
            <a:off x="6256338" y="1789113"/>
            <a:ext cx="1635125" cy="1538287"/>
            <a:chOff x="3941" y="1127"/>
            <a:chExt cx="1030" cy="969"/>
          </a:xfrm>
        </p:grpSpPr>
        <p:sp>
          <p:nvSpPr>
            <p:cNvPr id="27737" name="Line 63"/>
            <p:cNvSpPr>
              <a:spLocks noChangeShapeType="1"/>
            </p:cNvSpPr>
            <p:nvPr/>
          </p:nvSpPr>
          <p:spPr bwMode="auto">
            <a:xfrm>
              <a:off x="3941" y="1599"/>
              <a:ext cx="401" cy="227"/>
            </a:xfrm>
            <a:prstGeom prst="line">
              <a:avLst/>
            </a:prstGeom>
            <a:noFill/>
            <a:ln w="9525">
              <a:solidFill>
                <a:schemeClr val="tx1"/>
              </a:solidFill>
              <a:round/>
              <a:headEnd/>
              <a:tailEnd/>
            </a:ln>
          </p:spPr>
          <p:txBody>
            <a:bodyPr/>
            <a:lstStyle/>
            <a:p>
              <a:endParaRPr lang="en-US"/>
            </a:p>
          </p:txBody>
        </p:sp>
        <p:sp>
          <p:nvSpPr>
            <p:cNvPr id="27738" name="Line 64"/>
            <p:cNvSpPr>
              <a:spLocks noChangeShapeType="1"/>
            </p:cNvSpPr>
            <p:nvPr/>
          </p:nvSpPr>
          <p:spPr bwMode="auto">
            <a:xfrm>
              <a:off x="4063" y="1232"/>
              <a:ext cx="314" cy="612"/>
            </a:xfrm>
            <a:prstGeom prst="line">
              <a:avLst/>
            </a:prstGeom>
            <a:noFill/>
            <a:ln w="9525">
              <a:solidFill>
                <a:schemeClr val="tx1"/>
              </a:solidFill>
              <a:round/>
              <a:headEnd/>
              <a:tailEnd/>
            </a:ln>
          </p:spPr>
          <p:txBody>
            <a:bodyPr/>
            <a:lstStyle/>
            <a:p>
              <a:endParaRPr lang="en-US"/>
            </a:p>
          </p:txBody>
        </p:sp>
        <p:sp>
          <p:nvSpPr>
            <p:cNvPr id="27739" name="Line 65"/>
            <p:cNvSpPr>
              <a:spLocks noChangeShapeType="1"/>
            </p:cNvSpPr>
            <p:nvPr/>
          </p:nvSpPr>
          <p:spPr bwMode="auto">
            <a:xfrm flipH="1">
              <a:off x="4352" y="1127"/>
              <a:ext cx="9" cy="699"/>
            </a:xfrm>
            <a:prstGeom prst="line">
              <a:avLst/>
            </a:prstGeom>
            <a:noFill/>
            <a:ln w="9525">
              <a:solidFill>
                <a:schemeClr val="tx1"/>
              </a:solidFill>
              <a:round/>
              <a:headEnd/>
              <a:tailEnd/>
            </a:ln>
          </p:spPr>
          <p:txBody>
            <a:bodyPr/>
            <a:lstStyle/>
            <a:p>
              <a:endParaRPr lang="en-US"/>
            </a:p>
          </p:txBody>
        </p:sp>
        <p:sp>
          <p:nvSpPr>
            <p:cNvPr id="27740" name="Line 66"/>
            <p:cNvSpPr>
              <a:spLocks noChangeShapeType="1"/>
            </p:cNvSpPr>
            <p:nvPr/>
          </p:nvSpPr>
          <p:spPr bwMode="auto">
            <a:xfrm flipH="1">
              <a:off x="4352" y="1231"/>
              <a:ext cx="375" cy="604"/>
            </a:xfrm>
            <a:prstGeom prst="line">
              <a:avLst/>
            </a:prstGeom>
            <a:noFill/>
            <a:ln w="9525">
              <a:solidFill>
                <a:schemeClr val="tx1"/>
              </a:solidFill>
              <a:round/>
              <a:headEnd/>
              <a:tailEnd/>
            </a:ln>
          </p:spPr>
          <p:txBody>
            <a:bodyPr/>
            <a:lstStyle/>
            <a:p>
              <a:endParaRPr lang="en-US"/>
            </a:p>
          </p:txBody>
        </p:sp>
        <p:sp>
          <p:nvSpPr>
            <p:cNvPr id="27741" name="Line 67"/>
            <p:cNvSpPr>
              <a:spLocks noChangeShapeType="1"/>
            </p:cNvSpPr>
            <p:nvPr/>
          </p:nvSpPr>
          <p:spPr bwMode="auto">
            <a:xfrm flipH="1">
              <a:off x="4369" y="1457"/>
              <a:ext cx="602" cy="412"/>
            </a:xfrm>
            <a:prstGeom prst="line">
              <a:avLst/>
            </a:prstGeom>
            <a:noFill/>
            <a:ln w="9525">
              <a:solidFill>
                <a:schemeClr val="tx1"/>
              </a:solidFill>
              <a:round/>
              <a:headEnd/>
              <a:tailEnd/>
            </a:ln>
          </p:spPr>
          <p:txBody>
            <a:bodyPr/>
            <a:lstStyle/>
            <a:p>
              <a:endParaRPr lang="en-US"/>
            </a:p>
          </p:txBody>
        </p:sp>
        <p:grpSp>
          <p:nvGrpSpPr>
            <p:cNvPr id="27742" name="Group 60"/>
            <p:cNvGrpSpPr>
              <a:grpSpLocks/>
            </p:cNvGrpSpPr>
            <p:nvPr/>
          </p:nvGrpSpPr>
          <p:grpSpPr bwMode="auto">
            <a:xfrm>
              <a:off x="4098" y="1653"/>
              <a:ext cx="535" cy="443"/>
              <a:chOff x="3464" y="1275"/>
              <a:chExt cx="395" cy="329"/>
            </a:xfrm>
          </p:grpSpPr>
          <p:pic>
            <p:nvPicPr>
              <p:cNvPr id="27743" name="Picture 61"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7" name="Object 62"/>
              <p:cNvGraphicFramePr>
                <a:graphicFrameLocks noChangeAspect="1"/>
              </p:cNvGraphicFramePr>
              <p:nvPr/>
            </p:nvGraphicFramePr>
            <p:xfrm>
              <a:off x="3523" y="1275"/>
              <a:ext cx="280" cy="209"/>
            </p:xfrm>
            <a:graphic>
              <a:graphicData uri="http://schemas.openxmlformats.org/presentationml/2006/ole">
                <p:oleObj spid="_x0000_s27667" name="Clip" r:id="rId4" imgW="1305000" imgH="1085760" progId="">
                  <p:embed/>
                </p:oleObj>
              </a:graphicData>
            </a:graphic>
          </p:graphicFrame>
        </p:grpSp>
      </p:grpSp>
      <p:grpSp>
        <p:nvGrpSpPr>
          <p:cNvPr id="4" name="Group 124"/>
          <p:cNvGrpSpPr>
            <a:grpSpLocks/>
          </p:cNvGrpSpPr>
          <p:nvPr/>
        </p:nvGrpSpPr>
        <p:grpSpPr bwMode="auto">
          <a:xfrm>
            <a:off x="4751388" y="3451225"/>
            <a:ext cx="1557337" cy="2085975"/>
            <a:chOff x="2993" y="2174"/>
            <a:chExt cx="981" cy="1314"/>
          </a:xfrm>
        </p:grpSpPr>
        <p:sp>
          <p:nvSpPr>
            <p:cNvPr id="27720" name="Line 68"/>
            <p:cNvSpPr>
              <a:spLocks noChangeShapeType="1"/>
            </p:cNvSpPr>
            <p:nvPr/>
          </p:nvSpPr>
          <p:spPr bwMode="auto">
            <a:xfrm flipV="1">
              <a:off x="3622" y="2775"/>
              <a:ext cx="61" cy="463"/>
            </a:xfrm>
            <a:prstGeom prst="line">
              <a:avLst/>
            </a:prstGeom>
            <a:noFill/>
            <a:ln w="9525">
              <a:solidFill>
                <a:schemeClr val="tx1"/>
              </a:solidFill>
              <a:round/>
              <a:headEnd/>
              <a:tailEnd/>
            </a:ln>
          </p:spPr>
          <p:txBody>
            <a:bodyPr/>
            <a:lstStyle/>
            <a:p>
              <a:endParaRPr lang="en-US"/>
            </a:p>
          </p:txBody>
        </p:sp>
        <p:sp>
          <p:nvSpPr>
            <p:cNvPr id="27721" name="Line 69"/>
            <p:cNvSpPr>
              <a:spLocks noChangeShapeType="1"/>
            </p:cNvSpPr>
            <p:nvPr/>
          </p:nvSpPr>
          <p:spPr bwMode="auto">
            <a:xfrm>
              <a:off x="3405" y="2181"/>
              <a:ext cx="313" cy="612"/>
            </a:xfrm>
            <a:prstGeom prst="line">
              <a:avLst/>
            </a:prstGeom>
            <a:noFill/>
            <a:ln w="9525">
              <a:solidFill>
                <a:schemeClr val="tx1"/>
              </a:solidFill>
              <a:round/>
              <a:headEnd/>
              <a:tailEnd/>
            </a:ln>
          </p:spPr>
          <p:txBody>
            <a:bodyPr/>
            <a:lstStyle/>
            <a:p>
              <a:endParaRPr lang="en-US"/>
            </a:p>
          </p:txBody>
        </p:sp>
        <p:sp>
          <p:nvSpPr>
            <p:cNvPr id="27722" name="Line 70"/>
            <p:cNvSpPr>
              <a:spLocks noChangeShapeType="1"/>
            </p:cNvSpPr>
            <p:nvPr/>
          </p:nvSpPr>
          <p:spPr bwMode="auto">
            <a:xfrm>
              <a:off x="3265" y="2556"/>
              <a:ext cx="428" cy="219"/>
            </a:xfrm>
            <a:prstGeom prst="line">
              <a:avLst/>
            </a:prstGeom>
            <a:noFill/>
            <a:ln w="9525">
              <a:solidFill>
                <a:schemeClr val="tx1"/>
              </a:solidFill>
              <a:round/>
              <a:headEnd/>
              <a:tailEnd/>
            </a:ln>
          </p:spPr>
          <p:txBody>
            <a:bodyPr/>
            <a:lstStyle/>
            <a:p>
              <a:endParaRPr lang="en-US"/>
            </a:p>
          </p:txBody>
        </p:sp>
        <p:sp>
          <p:nvSpPr>
            <p:cNvPr id="27723" name="Line 71"/>
            <p:cNvSpPr>
              <a:spLocks noChangeShapeType="1"/>
            </p:cNvSpPr>
            <p:nvPr/>
          </p:nvSpPr>
          <p:spPr bwMode="auto">
            <a:xfrm flipV="1">
              <a:off x="3117" y="2784"/>
              <a:ext cx="576" cy="120"/>
            </a:xfrm>
            <a:prstGeom prst="line">
              <a:avLst/>
            </a:prstGeom>
            <a:noFill/>
            <a:ln w="9525">
              <a:solidFill>
                <a:schemeClr val="tx1"/>
              </a:solidFill>
              <a:round/>
              <a:headEnd/>
              <a:tailEnd/>
            </a:ln>
          </p:spPr>
          <p:txBody>
            <a:bodyPr/>
            <a:lstStyle/>
            <a:p>
              <a:endParaRPr lang="en-US"/>
            </a:p>
          </p:txBody>
        </p:sp>
        <p:sp>
          <p:nvSpPr>
            <p:cNvPr id="27724" name="Line 72"/>
            <p:cNvSpPr>
              <a:spLocks noChangeShapeType="1"/>
            </p:cNvSpPr>
            <p:nvPr/>
          </p:nvSpPr>
          <p:spPr bwMode="auto">
            <a:xfrm flipV="1">
              <a:off x="3238" y="2818"/>
              <a:ext cx="472" cy="478"/>
            </a:xfrm>
            <a:prstGeom prst="line">
              <a:avLst/>
            </a:prstGeom>
            <a:noFill/>
            <a:ln w="9525">
              <a:solidFill>
                <a:schemeClr val="tx1"/>
              </a:solidFill>
              <a:round/>
              <a:headEnd/>
              <a:tailEnd/>
            </a:ln>
          </p:spPr>
          <p:txBody>
            <a:bodyPr/>
            <a:lstStyle/>
            <a:p>
              <a:endParaRPr lang="en-US"/>
            </a:p>
          </p:txBody>
        </p:sp>
        <p:grpSp>
          <p:nvGrpSpPr>
            <p:cNvPr id="27725" name="Group 73"/>
            <p:cNvGrpSpPr>
              <a:grpSpLocks/>
            </p:cNvGrpSpPr>
            <p:nvPr/>
          </p:nvGrpSpPr>
          <p:grpSpPr bwMode="auto">
            <a:xfrm>
              <a:off x="3125" y="3091"/>
              <a:ext cx="316" cy="303"/>
              <a:chOff x="3464" y="1275"/>
              <a:chExt cx="395" cy="329"/>
            </a:xfrm>
          </p:grpSpPr>
          <p:pic>
            <p:nvPicPr>
              <p:cNvPr id="27736" name="Picture 74"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6" name="Object 75"/>
              <p:cNvGraphicFramePr>
                <a:graphicFrameLocks noChangeAspect="1"/>
              </p:cNvGraphicFramePr>
              <p:nvPr/>
            </p:nvGraphicFramePr>
            <p:xfrm>
              <a:off x="3523" y="1275"/>
              <a:ext cx="280" cy="209"/>
            </p:xfrm>
            <a:graphic>
              <a:graphicData uri="http://schemas.openxmlformats.org/presentationml/2006/ole">
                <p:oleObj spid="_x0000_s27666" name="Clip" r:id="rId5" imgW="1305000" imgH="1085760" progId="">
                  <p:embed/>
                </p:oleObj>
              </a:graphicData>
            </a:graphic>
          </p:graphicFrame>
        </p:grpSp>
        <p:grpSp>
          <p:nvGrpSpPr>
            <p:cNvPr id="27726" name="Group 76"/>
            <p:cNvGrpSpPr>
              <a:grpSpLocks/>
            </p:cNvGrpSpPr>
            <p:nvPr/>
          </p:nvGrpSpPr>
          <p:grpSpPr bwMode="auto">
            <a:xfrm>
              <a:off x="2993" y="2768"/>
              <a:ext cx="316" cy="303"/>
              <a:chOff x="3464" y="1275"/>
              <a:chExt cx="395" cy="329"/>
            </a:xfrm>
          </p:grpSpPr>
          <p:pic>
            <p:nvPicPr>
              <p:cNvPr id="27735" name="Picture 77"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5" name="Object 78"/>
              <p:cNvGraphicFramePr>
                <a:graphicFrameLocks noChangeAspect="1"/>
              </p:cNvGraphicFramePr>
              <p:nvPr/>
            </p:nvGraphicFramePr>
            <p:xfrm>
              <a:off x="3523" y="1275"/>
              <a:ext cx="280" cy="209"/>
            </p:xfrm>
            <a:graphic>
              <a:graphicData uri="http://schemas.openxmlformats.org/presentationml/2006/ole">
                <p:oleObj spid="_x0000_s27665" name="Clip" r:id="rId6" imgW="1305000" imgH="1085760" progId="">
                  <p:embed/>
                </p:oleObj>
              </a:graphicData>
            </a:graphic>
          </p:graphicFrame>
        </p:grpSp>
        <p:grpSp>
          <p:nvGrpSpPr>
            <p:cNvPr id="27727" name="Group 79"/>
            <p:cNvGrpSpPr>
              <a:grpSpLocks/>
            </p:cNvGrpSpPr>
            <p:nvPr/>
          </p:nvGrpSpPr>
          <p:grpSpPr bwMode="auto">
            <a:xfrm>
              <a:off x="3509" y="3185"/>
              <a:ext cx="316" cy="303"/>
              <a:chOff x="3464" y="1275"/>
              <a:chExt cx="395" cy="329"/>
            </a:xfrm>
          </p:grpSpPr>
          <p:pic>
            <p:nvPicPr>
              <p:cNvPr id="27734" name="Picture 80"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4" name="Object 81"/>
              <p:cNvGraphicFramePr>
                <a:graphicFrameLocks noChangeAspect="1"/>
              </p:cNvGraphicFramePr>
              <p:nvPr/>
            </p:nvGraphicFramePr>
            <p:xfrm>
              <a:off x="3523" y="1275"/>
              <a:ext cx="280" cy="209"/>
            </p:xfrm>
            <a:graphic>
              <a:graphicData uri="http://schemas.openxmlformats.org/presentationml/2006/ole">
                <p:oleObj spid="_x0000_s27664" name="Clip" r:id="rId7" imgW="1305000" imgH="1085760" progId="">
                  <p:embed/>
                </p:oleObj>
              </a:graphicData>
            </a:graphic>
          </p:graphicFrame>
        </p:grpSp>
        <p:grpSp>
          <p:nvGrpSpPr>
            <p:cNvPr id="27728" name="Group 82"/>
            <p:cNvGrpSpPr>
              <a:grpSpLocks/>
            </p:cNvGrpSpPr>
            <p:nvPr/>
          </p:nvGrpSpPr>
          <p:grpSpPr bwMode="auto">
            <a:xfrm>
              <a:off x="3264" y="2174"/>
              <a:ext cx="316" cy="303"/>
              <a:chOff x="3464" y="1275"/>
              <a:chExt cx="395" cy="329"/>
            </a:xfrm>
          </p:grpSpPr>
          <p:pic>
            <p:nvPicPr>
              <p:cNvPr id="27733" name="Picture 83"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3" name="Object 84"/>
              <p:cNvGraphicFramePr>
                <a:graphicFrameLocks noChangeAspect="1"/>
              </p:cNvGraphicFramePr>
              <p:nvPr/>
            </p:nvGraphicFramePr>
            <p:xfrm>
              <a:off x="3523" y="1275"/>
              <a:ext cx="280" cy="209"/>
            </p:xfrm>
            <a:graphic>
              <a:graphicData uri="http://schemas.openxmlformats.org/presentationml/2006/ole">
                <p:oleObj spid="_x0000_s27663" name="Clip" r:id="rId8" imgW="1305000" imgH="1085760" progId="">
                  <p:embed/>
                </p:oleObj>
              </a:graphicData>
            </a:graphic>
          </p:graphicFrame>
        </p:grpSp>
        <p:grpSp>
          <p:nvGrpSpPr>
            <p:cNvPr id="27729" name="Group 85"/>
            <p:cNvGrpSpPr>
              <a:grpSpLocks/>
            </p:cNvGrpSpPr>
            <p:nvPr/>
          </p:nvGrpSpPr>
          <p:grpSpPr bwMode="auto">
            <a:xfrm>
              <a:off x="3019" y="2408"/>
              <a:ext cx="316" cy="303"/>
              <a:chOff x="3464" y="1275"/>
              <a:chExt cx="395" cy="329"/>
            </a:xfrm>
          </p:grpSpPr>
          <p:pic>
            <p:nvPicPr>
              <p:cNvPr id="27732" name="Picture 86"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2" name="Object 87"/>
              <p:cNvGraphicFramePr>
                <a:graphicFrameLocks noChangeAspect="1"/>
              </p:cNvGraphicFramePr>
              <p:nvPr/>
            </p:nvGraphicFramePr>
            <p:xfrm>
              <a:off x="3523" y="1275"/>
              <a:ext cx="280" cy="209"/>
            </p:xfrm>
            <a:graphic>
              <a:graphicData uri="http://schemas.openxmlformats.org/presentationml/2006/ole">
                <p:oleObj spid="_x0000_s27662" name="Clip" r:id="rId9" imgW="1305000" imgH="1085760" progId="">
                  <p:embed/>
                </p:oleObj>
              </a:graphicData>
            </a:graphic>
          </p:graphicFrame>
        </p:grpSp>
        <p:grpSp>
          <p:nvGrpSpPr>
            <p:cNvPr id="27730" name="Group 88"/>
            <p:cNvGrpSpPr>
              <a:grpSpLocks/>
            </p:cNvGrpSpPr>
            <p:nvPr/>
          </p:nvGrpSpPr>
          <p:grpSpPr bwMode="auto">
            <a:xfrm>
              <a:off x="3439" y="2610"/>
              <a:ext cx="535" cy="443"/>
              <a:chOff x="3464" y="1275"/>
              <a:chExt cx="395" cy="329"/>
            </a:xfrm>
          </p:grpSpPr>
          <p:pic>
            <p:nvPicPr>
              <p:cNvPr id="27731" name="Picture 89"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1" name="Object 90"/>
              <p:cNvGraphicFramePr>
                <a:graphicFrameLocks noChangeAspect="1"/>
              </p:cNvGraphicFramePr>
              <p:nvPr/>
            </p:nvGraphicFramePr>
            <p:xfrm>
              <a:off x="3523" y="1275"/>
              <a:ext cx="280" cy="209"/>
            </p:xfrm>
            <a:graphic>
              <a:graphicData uri="http://schemas.openxmlformats.org/presentationml/2006/ole">
                <p:oleObj spid="_x0000_s27661" name="Clip" r:id="rId10" imgW="1305000" imgH="1085760" progId="">
                  <p:embed/>
                </p:oleObj>
              </a:graphicData>
            </a:graphic>
          </p:graphicFrame>
        </p:grpSp>
      </p:grpSp>
      <p:sp>
        <p:nvSpPr>
          <p:cNvPr id="254067" name="Line 115"/>
          <p:cNvSpPr>
            <a:spLocks noChangeShapeType="1"/>
          </p:cNvSpPr>
          <p:nvPr/>
        </p:nvSpPr>
        <p:spPr bwMode="auto">
          <a:xfrm flipH="1">
            <a:off x="5930900" y="3021013"/>
            <a:ext cx="1011238" cy="1343025"/>
          </a:xfrm>
          <a:prstGeom prst="line">
            <a:avLst/>
          </a:prstGeom>
          <a:noFill/>
          <a:ln w="9525">
            <a:solidFill>
              <a:schemeClr val="tx1"/>
            </a:solidFill>
            <a:round/>
            <a:headEnd/>
            <a:tailEnd/>
          </a:ln>
        </p:spPr>
        <p:txBody>
          <a:bodyPr/>
          <a:lstStyle/>
          <a:p>
            <a:endParaRPr lang="en-US"/>
          </a:p>
        </p:txBody>
      </p:sp>
      <p:sp>
        <p:nvSpPr>
          <p:cNvPr id="254068" name="Line 116"/>
          <p:cNvSpPr>
            <a:spLocks noChangeShapeType="1"/>
          </p:cNvSpPr>
          <p:nvPr/>
        </p:nvSpPr>
        <p:spPr bwMode="auto">
          <a:xfrm>
            <a:off x="6983413" y="2868613"/>
            <a:ext cx="692150" cy="1509712"/>
          </a:xfrm>
          <a:prstGeom prst="line">
            <a:avLst/>
          </a:prstGeom>
          <a:noFill/>
          <a:ln w="9525">
            <a:solidFill>
              <a:schemeClr val="tx1"/>
            </a:solidFill>
            <a:round/>
            <a:headEnd/>
            <a:tailEnd/>
          </a:ln>
        </p:spPr>
        <p:txBody>
          <a:bodyPr/>
          <a:lstStyle/>
          <a:p>
            <a:endParaRPr lang="en-US"/>
          </a:p>
        </p:txBody>
      </p:sp>
      <p:sp>
        <p:nvSpPr>
          <p:cNvPr id="254069" name="Line 117"/>
          <p:cNvSpPr>
            <a:spLocks noChangeShapeType="1"/>
          </p:cNvSpPr>
          <p:nvPr/>
        </p:nvSpPr>
        <p:spPr bwMode="auto">
          <a:xfrm flipV="1">
            <a:off x="6013450" y="4335463"/>
            <a:ext cx="1703388" cy="1587"/>
          </a:xfrm>
          <a:prstGeom prst="line">
            <a:avLst/>
          </a:prstGeom>
          <a:noFill/>
          <a:ln w="9525">
            <a:solidFill>
              <a:schemeClr val="tx1"/>
            </a:solidFill>
            <a:round/>
            <a:headEnd/>
            <a:tailEnd/>
          </a:ln>
        </p:spPr>
        <p:txBody>
          <a:bodyPr/>
          <a:lstStyle/>
          <a:p>
            <a:endParaRPr lang="en-US"/>
          </a:p>
        </p:txBody>
      </p:sp>
      <p:grpSp>
        <p:nvGrpSpPr>
          <p:cNvPr id="11" name="Group 125"/>
          <p:cNvGrpSpPr>
            <a:grpSpLocks/>
          </p:cNvGrpSpPr>
          <p:nvPr/>
        </p:nvGrpSpPr>
        <p:grpSpPr bwMode="auto">
          <a:xfrm>
            <a:off x="7259638" y="3381375"/>
            <a:ext cx="1620837" cy="2074863"/>
            <a:chOff x="4564" y="2130"/>
            <a:chExt cx="1021" cy="1307"/>
          </a:xfrm>
        </p:grpSpPr>
        <p:sp>
          <p:nvSpPr>
            <p:cNvPr id="27703" name="Line 92"/>
            <p:cNvSpPr>
              <a:spLocks noChangeShapeType="1"/>
            </p:cNvSpPr>
            <p:nvPr/>
          </p:nvSpPr>
          <p:spPr bwMode="auto">
            <a:xfrm flipH="1" flipV="1">
              <a:off x="4808" y="2828"/>
              <a:ext cx="53" cy="393"/>
            </a:xfrm>
            <a:prstGeom prst="line">
              <a:avLst/>
            </a:prstGeom>
            <a:noFill/>
            <a:ln w="9525">
              <a:solidFill>
                <a:schemeClr val="tx1"/>
              </a:solidFill>
              <a:round/>
              <a:headEnd/>
              <a:tailEnd/>
            </a:ln>
          </p:spPr>
          <p:txBody>
            <a:bodyPr/>
            <a:lstStyle/>
            <a:p>
              <a:endParaRPr lang="en-US"/>
            </a:p>
          </p:txBody>
        </p:sp>
        <p:sp>
          <p:nvSpPr>
            <p:cNvPr id="27704" name="Line 93"/>
            <p:cNvSpPr>
              <a:spLocks noChangeShapeType="1"/>
            </p:cNvSpPr>
            <p:nvPr/>
          </p:nvSpPr>
          <p:spPr bwMode="auto">
            <a:xfrm flipH="1" flipV="1">
              <a:off x="4843" y="2846"/>
              <a:ext cx="490" cy="296"/>
            </a:xfrm>
            <a:prstGeom prst="line">
              <a:avLst/>
            </a:prstGeom>
            <a:noFill/>
            <a:ln w="9525">
              <a:solidFill>
                <a:schemeClr val="tx1"/>
              </a:solidFill>
              <a:round/>
              <a:headEnd/>
              <a:tailEnd/>
            </a:ln>
          </p:spPr>
          <p:txBody>
            <a:bodyPr/>
            <a:lstStyle/>
            <a:p>
              <a:endParaRPr lang="en-US"/>
            </a:p>
          </p:txBody>
        </p:sp>
        <p:sp>
          <p:nvSpPr>
            <p:cNvPr id="27705" name="Line 94"/>
            <p:cNvSpPr>
              <a:spLocks noChangeShapeType="1"/>
            </p:cNvSpPr>
            <p:nvPr/>
          </p:nvSpPr>
          <p:spPr bwMode="auto">
            <a:xfrm flipH="1" flipV="1">
              <a:off x="4818" y="2828"/>
              <a:ext cx="638" cy="61"/>
            </a:xfrm>
            <a:prstGeom prst="line">
              <a:avLst/>
            </a:prstGeom>
            <a:noFill/>
            <a:ln w="9525">
              <a:solidFill>
                <a:schemeClr val="tx1"/>
              </a:solidFill>
              <a:round/>
              <a:headEnd/>
              <a:tailEnd/>
            </a:ln>
          </p:spPr>
          <p:txBody>
            <a:bodyPr/>
            <a:lstStyle/>
            <a:p>
              <a:endParaRPr lang="en-US"/>
            </a:p>
          </p:txBody>
        </p:sp>
        <p:sp>
          <p:nvSpPr>
            <p:cNvPr id="27706" name="Line 95"/>
            <p:cNvSpPr>
              <a:spLocks noChangeShapeType="1"/>
            </p:cNvSpPr>
            <p:nvPr/>
          </p:nvSpPr>
          <p:spPr bwMode="auto">
            <a:xfrm flipH="1">
              <a:off x="4818" y="2233"/>
              <a:ext cx="375" cy="604"/>
            </a:xfrm>
            <a:prstGeom prst="line">
              <a:avLst/>
            </a:prstGeom>
            <a:noFill/>
            <a:ln w="9525">
              <a:solidFill>
                <a:schemeClr val="tx1"/>
              </a:solidFill>
              <a:round/>
              <a:headEnd/>
              <a:tailEnd/>
            </a:ln>
          </p:spPr>
          <p:txBody>
            <a:bodyPr/>
            <a:lstStyle/>
            <a:p>
              <a:endParaRPr lang="en-US"/>
            </a:p>
          </p:txBody>
        </p:sp>
        <p:sp>
          <p:nvSpPr>
            <p:cNvPr id="27707" name="Line 96"/>
            <p:cNvSpPr>
              <a:spLocks noChangeShapeType="1"/>
            </p:cNvSpPr>
            <p:nvPr/>
          </p:nvSpPr>
          <p:spPr bwMode="auto">
            <a:xfrm flipH="1">
              <a:off x="4835" y="2459"/>
              <a:ext cx="602" cy="412"/>
            </a:xfrm>
            <a:prstGeom prst="line">
              <a:avLst/>
            </a:prstGeom>
            <a:noFill/>
            <a:ln w="9525">
              <a:solidFill>
                <a:schemeClr val="tx1"/>
              </a:solidFill>
              <a:round/>
              <a:headEnd/>
              <a:tailEnd/>
            </a:ln>
          </p:spPr>
          <p:txBody>
            <a:bodyPr/>
            <a:lstStyle/>
            <a:p>
              <a:endParaRPr lang="en-US"/>
            </a:p>
          </p:txBody>
        </p:sp>
        <p:grpSp>
          <p:nvGrpSpPr>
            <p:cNvPr id="27708" name="Group 100"/>
            <p:cNvGrpSpPr>
              <a:grpSpLocks/>
            </p:cNvGrpSpPr>
            <p:nvPr/>
          </p:nvGrpSpPr>
          <p:grpSpPr bwMode="auto">
            <a:xfrm>
              <a:off x="5269" y="2759"/>
              <a:ext cx="316" cy="303"/>
              <a:chOff x="3464" y="1275"/>
              <a:chExt cx="395" cy="329"/>
            </a:xfrm>
          </p:grpSpPr>
          <p:pic>
            <p:nvPicPr>
              <p:cNvPr id="27719" name="Picture 101"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60" name="Object 102"/>
              <p:cNvGraphicFramePr>
                <a:graphicFrameLocks noChangeAspect="1"/>
              </p:cNvGraphicFramePr>
              <p:nvPr/>
            </p:nvGraphicFramePr>
            <p:xfrm>
              <a:off x="3523" y="1275"/>
              <a:ext cx="280" cy="209"/>
            </p:xfrm>
            <a:graphic>
              <a:graphicData uri="http://schemas.openxmlformats.org/presentationml/2006/ole">
                <p:oleObj spid="_x0000_s27660" name="Clip" r:id="rId11" imgW="1305000" imgH="1085760" progId="">
                  <p:embed/>
                </p:oleObj>
              </a:graphicData>
            </a:graphic>
          </p:graphicFrame>
        </p:grpSp>
        <p:grpSp>
          <p:nvGrpSpPr>
            <p:cNvPr id="27709" name="Group 103"/>
            <p:cNvGrpSpPr>
              <a:grpSpLocks/>
            </p:cNvGrpSpPr>
            <p:nvPr/>
          </p:nvGrpSpPr>
          <p:grpSpPr bwMode="auto">
            <a:xfrm>
              <a:off x="5166" y="3081"/>
              <a:ext cx="316" cy="303"/>
              <a:chOff x="3464" y="1275"/>
              <a:chExt cx="395" cy="329"/>
            </a:xfrm>
          </p:grpSpPr>
          <p:pic>
            <p:nvPicPr>
              <p:cNvPr id="27718" name="Picture 104"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9" name="Object 105"/>
              <p:cNvGraphicFramePr>
                <a:graphicFrameLocks noChangeAspect="1"/>
              </p:cNvGraphicFramePr>
              <p:nvPr/>
            </p:nvGraphicFramePr>
            <p:xfrm>
              <a:off x="3523" y="1275"/>
              <a:ext cx="280" cy="209"/>
            </p:xfrm>
            <a:graphic>
              <a:graphicData uri="http://schemas.openxmlformats.org/presentationml/2006/ole">
                <p:oleObj spid="_x0000_s27659" name="Clip" r:id="rId12" imgW="1305000" imgH="1085760" progId="">
                  <p:embed/>
                </p:oleObj>
              </a:graphicData>
            </a:graphic>
          </p:graphicFrame>
        </p:grpSp>
        <p:grpSp>
          <p:nvGrpSpPr>
            <p:cNvPr id="27710" name="Group 106"/>
            <p:cNvGrpSpPr>
              <a:grpSpLocks/>
            </p:cNvGrpSpPr>
            <p:nvPr/>
          </p:nvGrpSpPr>
          <p:grpSpPr bwMode="auto">
            <a:xfrm>
              <a:off x="5262" y="2375"/>
              <a:ext cx="316" cy="303"/>
              <a:chOff x="3464" y="1275"/>
              <a:chExt cx="395" cy="329"/>
            </a:xfrm>
          </p:grpSpPr>
          <p:pic>
            <p:nvPicPr>
              <p:cNvPr id="27717" name="Picture 107"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8" name="Object 108"/>
              <p:cNvGraphicFramePr>
                <a:graphicFrameLocks noChangeAspect="1"/>
              </p:cNvGraphicFramePr>
              <p:nvPr/>
            </p:nvGraphicFramePr>
            <p:xfrm>
              <a:off x="3523" y="1275"/>
              <a:ext cx="280" cy="209"/>
            </p:xfrm>
            <a:graphic>
              <a:graphicData uri="http://schemas.openxmlformats.org/presentationml/2006/ole">
                <p:oleObj spid="_x0000_s27658" name="Clip" r:id="rId13" imgW="1305000" imgH="1085760" progId="">
                  <p:embed/>
                </p:oleObj>
              </a:graphicData>
            </a:graphic>
          </p:graphicFrame>
        </p:grpSp>
        <p:grpSp>
          <p:nvGrpSpPr>
            <p:cNvPr id="27711" name="Group 109"/>
            <p:cNvGrpSpPr>
              <a:grpSpLocks/>
            </p:cNvGrpSpPr>
            <p:nvPr/>
          </p:nvGrpSpPr>
          <p:grpSpPr bwMode="auto">
            <a:xfrm>
              <a:off x="5026" y="2130"/>
              <a:ext cx="316" cy="303"/>
              <a:chOff x="3464" y="1275"/>
              <a:chExt cx="395" cy="329"/>
            </a:xfrm>
          </p:grpSpPr>
          <p:pic>
            <p:nvPicPr>
              <p:cNvPr id="27716" name="Picture 110"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7" name="Object 111"/>
              <p:cNvGraphicFramePr>
                <a:graphicFrameLocks noChangeAspect="1"/>
              </p:cNvGraphicFramePr>
              <p:nvPr/>
            </p:nvGraphicFramePr>
            <p:xfrm>
              <a:off x="3523" y="1275"/>
              <a:ext cx="280" cy="209"/>
            </p:xfrm>
            <a:graphic>
              <a:graphicData uri="http://schemas.openxmlformats.org/presentationml/2006/ole">
                <p:oleObj spid="_x0000_s27657" name="Clip" r:id="rId14" imgW="1305000" imgH="1085760" progId="">
                  <p:embed/>
                </p:oleObj>
              </a:graphicData>
            </a:graphic>
          </p:graphicFrame>
        </p:grpSp>
        <p:grpSp>
          <p:nvGrpSpPr>
            <p:cNvPr id="27712" name="Group 97"/>
            <p:cNvGrpSpPr>
              <a:grpSpLocks/>
            </p:cNvGrpSpPr>
            <p:nvPr/>
          </p:nvGrpSpPr>
          <p:grpSpPr bwMode="auto">
            <a:xfrm>
              <a:off x="4720" y="3134"/>
              <a:ext cx="316" cy="303"/>
              <a:chOff x="3464" y="1275"/>
              <a:chExt cx="395" cy="329"/>
            </a:xfrm>
          </p:grpSpPr>
          <p:pic>
            <p:nvPicPr>
              <p:cNvPr id="27715" name="Picture 98"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6" name="Object 99"/>
              <p:cNvGraphicFramePr>
                <a:graphicFrameLocks noChangeAspect="1"/>
              </p:cNvGraphicFramePr>
              <p:nvPr/>
            </p:nvGraphicFramePr>
            <p:xfrm>
              <a:off x="3523" y="1275"/>
              <a:ext cx="280" cy="209"/>
            </p:xfrm>
            <a:graphic>
              <a:graphicData uri="http://schemas.openxmlformats.org/presentationml/2006/ole">
                <p:oleObj spid="_x0000_s27656" name="Clip" r:id="rId15" imgW="1305000" imgH="1085760" progId="">
                  <p:embed/>
                </p:oleObj>
              </a:graphicData>
            </a:graphic>
          </p:graphicFrame>
        </p:grpSp>
        <p:grpSp>
          <p:nvGrpSpPr>
            <p:cNvPr id="27713" name="Group 112"/>
            <p:cNvGrpSpPr>
              <a:grpSpLocks/>
            </p:cNvGrpSpPr>
            <p:nvPr/>
          </p:nvGrpSpPr>
          <p:grpSpPr bwMode="auto">
            <a:xfrm>
              <a:off x="4564" y="2655"/>
              <a:ext cx="535" cy="443"/>
              <a:chOff x="3464" y="1275"/>
              <a:chExt cx="395" cy="329"/>
            </a:xfrm>
          </p:grpSpPr>
          <p:pic>
            <p:nvPicPr>
              <p:cNvPr id="27714" name="Picture 113"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5" name="Object 114"/>
              <p:cNvGraphicFramePr>
                <a:graphicFrameLocks noChangeAspect="1"/>
              </p:cNvGraphicFramePr>
              <p:nvPr/>
            </p:nvGraphicFramePr>
            <p:xfrm>
              <a:off x="3523" y="1275"/>
              <a:ext cx="280" cy="209"/>
            </p:xfrm>
            <a:graphic>
              <a:graphicData uri="http://schemas.openxmlformats.org/presentationml/2006/ole">
                <p:oleObj spid="_x0000_s27655" name="Clip" r:id="rId16" imgW="1305000" imgH="1085760" progId="">
                  <p:embed/>
                </p:oleObj>
              </a:graphicData>
            </a:graphic>
          </p:graphicFrame>
        </p:grpSp>
      </p:grpSp>
      <p:grpSp>
        <p:nvGrpSpPr>
          <p:cNvPr id="18" name="Group 123"/>
          <p:cNvGrpSpPr>
            <a:grpSpLocks/>
          </p:cNvGrpSpPr>
          <p:nvPr/>
        </p:nvGrpSpPr>
        <p:grpSpPr bwMode="auto">
          <a:xfrm>
            <a:off x="5867400" y="1235075"/>
            <a:ext cx="3025775" cy="1425575"/>
            <a:chOff x="3696" y="778"/>
            <a:chExt cx="1906" cy="898"/>
          </a:xfrm>
        </p:grpSpPr>
        <p:grpSp>
          <p:nvGrpSpPr>
            <p:cNvPr id="27691" name="Group 121"/>
            <p:cNvGrpSpPr>
              <a:grpSpLocks/>
            </p:cNvGrpSpPr>
            <p:nvPr/>
          </p:nvGrpSpPr>
          <p:grpSpPr bwMode="auto">
            <a:xfrm>
              <a:off x="3696" y="1085"/>
              <a:ext cx="1416" cy="591"/>
              <a:chOff x="3696" y="1085"/>
              <a:chExt cx="1416" cy="591"/>
            </a:xfrm>
          </p:grpSpPr>
          <p:grpSp>
            <p:nvGrpSpPr>
              <p:cNvPr id="27693" name="Group 44"/>
              <p:cNvGrpSpPr>
                <a:grpSpLocks/>
              </p:cNvGrpSpPr>
              <p:nvPr/>
            </p:nvGrpSpPr>
            <p:grpSpPr bwMode="auto">
              <a:xfrm>
                <a:off x="3696" y="1373"/>
                <a:ext cx="316" cy="303"/>
                <a:chOff x="3464" y="1275"/>
                <a:chExt cx="395" cy="329"/>
              </a:xfrm>
            </p:grpSpPr>
            <p:pic>
              <p:nvPicPr>
                <p:cNvPr id="27702" name="Picture 4"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4" name="Object 23"/>
                <p:cNvGraphicFramePr>
                  <a:graphicFrameLocks noChangeAspect="1"/>
                </p:cNvGraphicFramePr>
                <p:nvPr/>
              </p:nvGraphicFramePr>
              <p:xfrm>
                <a:off x="3523" y="1275"/>
                <a:ext cx="280" cy="209"/>
              </p:xfrm>
              <a:graphic>
                <a:graphicData uri="http://schemas.openxmlformats.org/presentationml/2006/ole">
                  <p:oleObj spid="_x0000_s27654" name="Clip" r:id="rId17" imgW="1305000" imgH="1085760" progId="">
                    <p:embed/>
                  </p:oleObj>
                </a:graphicData>
              </a:graphic>
            </p:graphicFrame>
          </p:grpSp>
          <p:grpSp>
            <p:nvGrpSpPr>
              <p:cNvPr id="27694" name="Group 48"/>
              <p:cNvGrpSpPr>
                <a:grpSpLocks/>
              </p:cNvGrpSpPr>
              <p:nvPr/>
            </p:nvGrpSpPr>
            <p:grpSpPr bwMode="auto">
              <a:xfrm>
                <a:off x="4219" y="1085"/>
                <a:ext cx="316" cy="303"/>
                <a:chOff x="3464" y="1275"/>
                <a:chExt cx="395" cy="329"/>
              </a:xfrm>
            </p:grpSpPr>
            <p:pic>
              <p:nvPicPr>
                <p:cNvPr id="27701" name="Picture 49"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3" name="Object 50"/>
                <p:cNvGraphicFramePr>
                  <a:graphicFrameLocks noChangeAspect="1"/>
                </p:cNvGraphicFramePr>
                <p:nvPr/>
              </p:nvGraphicFramePr>
              <p:xfrm>
                <a:off x="3523" y="1275"/>
                <a:ext cx="280" cy="209"/>
              </p:xfrm>
              <a:graphic>
                <a:graphicData uri="http://schemas.openxmlformats.org/presentationml/2006/ole">
                  <p:oleObj spid="_x0000_s27653" name="Clip" r:id="rId18" imgW="1305000" imgH="1085760" progId="">
                    <p:embed/>
                  </p:oleObj>
                </a:graphicData>
              </a:graphic>
            </p:graphicFrame>
          </p:grpSp>
          <p:grpSp>
            <p:nvGrpSpPr>
              <p:cNvPr id="27695" name="Group 51"/>
              <p:cNvGrpSpPr>
                <a:grpSpLocks/>
              </p:cNvGrpSpPr>
              <p:nvPr/>
            </p:nvGrpSpPr>
            <p:grpSpPr bwMode="auto">
              <a:xfrm>
                <a:off x="3888" y="1146"/>
                <a:ext cx="316" cy="303"/>
                <a:chOff x="3464" y="1275"/>
                <a:chExt cx="395" cy="329"/>
              </a:xfrm>
            </p:grpSpPr>
            <p:pic>
              <p:nvPicPr>
                <p:cNvPr id="27700" name="Picture 52"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2" name="Object 53"/>
                <p:cNvGraphicFramePr>
                  <a:graphicFrameLocks noChangeAspect="1"/>
                </p:cNvGraphicFramePr>
                <p:nvPr/>
              </p:nvGraphicFramePr>
              <p:xfrm>
                <a:off x="3523" y="1275"/>
                <a:ext cx="280" cy="209"/>
              </p:xfrm>
              <a:graphic>
                <a:graphicData uri="http://schemas.openxmlformats.org/presentationml/2006/ole">
                  <p:oleObj spid="_x0000_s27652" name="Clip" r:id="rId19" imgW="1305000" imgH="1085760" progId="">
                    <p:embed/>
                  </p:oleObj>
                </a:graphicData>
              </a:graphic>
            </p:graphicFrame>
          </p:grpSp>
          <p:grpSp>
            <p:nvGrpSpPr>
              <p:cNvPr id="27696" name="Group 54"/>
              <p:cNvGrpSpPr>
                <a:grpSpLocks/>
              </p:cNvGrpSpPr>
              <p:nvPr/>
            </p:nvGrpSpPr>
            <p:grpSpPr bwMode="auto">
              <a:xfrm>
                <a:off x="4796" y="1373"/>
                <a:ext cx="316" cy="303"/>
                <a:chOff x="3464" y="1275"/>
                <a:chExt cx="395" cy="329"/>
              </a:xfrm>
            </p:grpSpPr>
            <p:pic>
              <p:nvPicPr>
                <p:cNvPr id="27699" name="Picture 55"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1" name="Object 56"/>
                <p:cNvGraphicFramePr>
                  <a:graphicFrameLocks noChangeAspect="1"/>
                </p:cNvGraphicFramePr>
                <p:nvPr/>
              </p:nvGraphicFramePr>
              <p:xfrm>
                <a:off x="3523" y="1275"/>
                <a:ext cx="280" cy="209"/>
              </p:xfrm>
              <a:graphic>
                <a:graphicData uri="http://schemas.openxmlformats.org/presentationml/2006/ole">
                  <p:oleObj spid="_x0000_s27651" name="Clip" r:id="rId20" imgW="1305000" imgH="1085760" progId="">
                    <p:embed/>
                  </p:oleObj>
                </a:graphicData>
              </a:graphic>
            </p:graphicFrame>
          </p:grpSp>
          <p:grpSp>
            <p:nvGrpSpPr>
              <p:cNvPr id="27697" name="Group 57"/>
              <p:cNvGrpSpPr>
                <a:grpSpLocks/>
              </p:cNvGrpSpPr>
              <p:nvPr/>
            </p:nvGrpSpPr>
            <p:grpSpPr bwMode="auto">
              <a:xfrm>
                <a:off x="4560" y="1128"/>
                <a:ext cx="316" cy="303"/>
                <a:chOff x="3464" y="1275"/>
                <a:chExt cx="395" cy="329"/>
              </a:xfrm>
            </p:grpSpPr>
            <p:pic>
              <p:nvPicPr>
                <p:cNvPr id="27698" name="Picture 58"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7650" name="Object 59"/>
                <p:cNvGraphicFramePr>
                  <a:graphicFrameLocks noChangeAspect="1"/>
                </p:cNvGraphicFramePr>
                <p:nvPr/>
              </p:nvGraphicFramePr>
              <p:xfrm>
                <a:off x="3523" y="1275"/>
                <a:ext cx="280" cy="209"/>
              </p:xfrm>
              <a:graphic>
                <a:graphicData uri="http://schemas.openxmlformats.org/presentationml/2006/ole">
                  <p:oleObj spid="_x0000_s27650" name="Clip" r:id="rId21" imgW="1305000" imgH="1085760" progId="">
                    <p:embed/>
                  </p:oleObj>
                </a:graphicData>
              </a:graphic>
            </p:graphicFrame>
          </p:grpSp>
        </p:grpSp>
        <p:sp>
          <p:nvSpPr>
            <p:cNvPr id="27692" name="Text Box 118"/>
            <p:cNvSpPr txBox="1">
              <a:spLocks noChangeArrowheads="1"/>
            </p:cNvSpPr>
            <p:nvPr/>
          </p:nvSpPr>
          <p:spPr bwMode="auto">
            <a:xfrm>
              <a:off x="4115" y="778"/>
              <a:ext cx="1487" cy="250"/>
            </a:xfrm>
            <a:prstGeom prst="rect">
              <a:avLst/>
            </a:prstGeom>
            <a:noFill/>
            <a:ln w="9525" algn="ctr">
              <a:noFill/>
              <a:miter lim="800000"/>
              <a:headEnd/>
              <a:tailEnd/>
            </a:ln>
          </p:spPr>
          <p:txBody>
            <a:bodyPr wrap="none">
              <a:spAutoFit/>
            </a:bodyPr>
            <a:lstStyle/>
            <a:p>
              <a:pPr marL="342900" indent="-342900"/>
              <a:r>
                <a:rPr lang="en-US" sz="2000"/>
                <a:t>Skype clients (SC)</a:t>
              </a:r>
            </a:p>
          </p:txBody>
        </p:sp>
      </p:grpSp>
      <p:sp>
        <p:nvSpPr>
          <p:cNvPr id="254071" name="Text Box 119"/>
          <p:cNvSpPr txBox="1">
            <a:spLocks noChangeArrowheads="1"/>
          </p:cNvSpPr>
          <p:nvPr/>
        </p:nvSpPr>
        <p:spPr bwMode="auto">
          <a:xfrm>
            <a:off x="7242175" y="2746375"/>
            <a:ext cx="1522413" cy="762000"/>
          </a:xfrm>
          <a:prstGeom prst="rect">
            <a:avLst/>
          </a:prstGeom>
          <a:noFill/>
          <a:ln w="9525" algn="ctr">
            <a:noFill/>
            <a:miter lim="800000"/>
            <a:headEnd/>
            <a:tailEnd/>
          </a:ln>
        </p:spPr>
        <p:txBody>
          <a:bodyPr wrap="none">
            <a:spAutoFit/>
          </a:bodyPr>
          <a:lstStyle/>
          <a:p>
            <a:pPr marL="342900" indent="-342900"/>
            <a:r>
              <a:rPr lang="en-US" sz="2000"/>
              <a:t>Supernode </a:t>
            </a:r>
          </a:p>
          <a:p>
            <a:pPr marL="342900" indent="-342900"/>
            <a:r>
              <a:rPr lang="en-US" sz="2000"/>
              <a:t>(SN)</a:t>
            </a:r>
          </a:p>
        </p:txBody>
      </p:sp>
      <p:grpSp>
        <p:nvGrpSpPr>
          <p:cNvPr id="25" name="Group 127"/>
          <p:cNvGrpSpPr>
            <a:grpSpLocks/>
          </p:cNvGrpSpPr>
          <p:nvPr/>
        </p:nvGrpSpPr>
        <p:grpSpPr bwMode="auto">
          <a:xfrm>
            <a:off x="4189413" y="1677988"/>
            <a:ext cx="1574800" cy="1476375"/>
            <a:chOff x="2639" y="1057"/>
            <a:chExt cx="992" cy="930"/>
          </a:xfrm>
        </p:grpSpPr>
        <p:grpSp>
          <p:nvGrpSpPr>
            <p:cNvPr id="27681" name="Group 6"/>
            <p:cNvGrpSpPr>
              <a:grpSpLocks/>
            </p:cNvGrpSpPr>
            <p:nvPr/>
          </p:nvGrpSpPr>
          <p:grpSpPr bwMode="auto">
            <a:xfrm>
              <a:off x="2974" y="1057"/>
              <a:ext cx="269" cy="547"/>
              <a:chOff x="4180" y="783"/>
              <a:chExt cx="150" cy="307"/>
            </a:xfrm>
          </p:grpSpPr>
          <p:sp>
            <p:nvSpPr>
              <p:cNvPr id="27683" name="AutoShape 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27684" name="Rectangle 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27685" name="Rectangle 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86" name="AutoShape 1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27687" name="Line 1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27688" name="Line 1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27689" name="Rectangle 1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27690" name="Rectangle 1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27682" name="Text Box 120"/>
            <p:cNvSpPr txBox="1">
              <a:spLocks noChangeArrowheads="1"/>
            </p:cNvSpPr>
            <p:nvPr/>
          </p:nvSpPr>
          <p:spPr bwMode="auto">
            <a:xfrm>
              <a:off x="2639" y="1603"/>
              <a:ext cx="992" cy="384"/>
            </a:xfrm>
            <a:prstGeom prst="rect">
              <a:avLst/>
            </a:prstGeom>
            <a:noFill/>
            <a:ln w="9525" algn="ctr">
              <a:noFill/>
              <a:miter lim="800000"/>
              <a:headEnd/>
              <a:tailEnd/>
            </a:ln>
          </p:spPr>
          <p:txBody>
            <a:bodyPr wrap="none">
              <a:spAutoFit/>
            </a:bodyPr>
            <a:lstStyle/>
            <a:p>
              <a:pPr marL="342900" indent="-342900" algn="ctr">
                <a:lnSpc>
                  <a:spcPct val="75000"/>
                </a:lnSpc>
              </a:pPr>
              <a:r>
                <a:rPr lang="en-US" sz="2000"/>
                <a:t>Skype </a:t>
              </a:r>
            </a:p>
            <a:p>
              <a:pPr marL="342900" indent="-342900" algn="ctr">
                <a:lnSpc>
                  <a:spcPct val="75000"/>
                </a:lnSpc>
              </a:pPr>
              <a:r>
                <a:rPr lang="en-US" sz="2000"/>
                <a:t>login server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407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40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406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40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406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67" grpId="0" animBg="1"/>
      <p:bldP spid="254068" grpId="0" animBg="1"/>
      <p:bldP spid="25406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1"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28692" name="Slide Number Placeholder 5"/>
          <p:cNvSpPr>
            <a:spLocks noGrp="1"/>
          </p:cNvSpPr>
          <p:nvPr>
            <p:ph type="sldNum" sz="quarter" idx="12"/>
          </p:nvPr>
        </p:nvSpPr>
        <p:spPr>
          <a:noFill/>
        </p:spPr>
        <p:txBody>
          <a:bodyPr/>
          <a:lstStyle/>
          <a:p>
            <a:fld id="{CDA0F148-01F3-40ED-97BA-695A23789EAE}" type="slidenum">
              <a:rPr lang="en-US"/>
              <a:pPr/>
              <a:t>96</a:t>
            </a:fld>
            <a:endParaRPr lang="en-US"/>
          </a:p>
        </p:txBody>
      </p:sp>
      <p:sp>
        <p:nvSpPr>
          <p:cNvPr id="28693" name="Rectangle 2"/>
          <p:cNvSpPr>
            <a:spLocks noGrp="1" noChangeArrowheads="1"/>
          </p:cNvSpPr>
          <p:nvPr>
            <p:ph type="title"/>
          </p:nvPr>
        </p:nvSpPr>
        <p:spPr/>
        <p:txBody>
          <a:bodyPr/>
          <a:lstStyle/>
          <a:p>
            <a:r>
              <a:rPr lang="en-US" smtClean="0"/>
              <a:t>Peers as relays</a:t>
            </a:r>
          </a:p>
        </p:txBody>
      </p:sp>
      <p:sp>
        <p:nvSpPr>
          <p:cNvPr id="28694" name="Rectangle 3"/>
          <p:cNvSpPr>
            <a:spLocks noGrp="1" noChangeArrowheads="1"/>
          </p:cNvSpPr>
          <p:nvPr>
            <p:ph type="body" idx="1"/>
          </p:nvPr>
        </p:nvSpPr>
        <p:spPr>
          <a:xfrm>
            <a:off x="533400" y="1600200"/>
            <a:ext cx="3997325" cy="4648200"/>
          </a:xfrm>
        </p:spPr>
        <p:txBody>
          <a:bodyPr/>
          <a:lstStyle/>
          <a:p>
            <a:pPr>
              <a:lnSpc>
                <a:spcPct val="90000"/>
              </a:lnSpc>
            </a:pPr>
            <a:r>
              <a:rPr lang="en-US" sz="2400" smtClean="0"/>
              <a:t>Problem when both Alice and Bob are behind  “NATs”. </a:t>
            </a:r>
          </a:p>
          <a:p>
            <a:pPr lvl="1">
              <a:lnSpc>
                <a:spcPct val="90000"/>
              </a:lnSpc>
            </a:pPr>
            <a:r>
              <a:rPr lang="en-US" sz="2000" smtClean="0"/>
              <a:t>NAT prevents an outside peer from initiating a call to insider peer</a:t>
            </a:r>
          </a:p>
          <a:p>
            <a:pPr>
              <a:lnSpc>
                <a:spcPct val="90000"/>
              </a:lnSpc>
            </a:pPr>
            <a:r>
              <a:rPr lang="en-US" sz="2400" smtClean="0"/>
              <a:t>Solution:</a:t>
            </a:r>
          </a:p>
          <a:p>
            <a:pPr lvl="1">
              <a:lnSpc>
                <a:spcPct val="90000"/>
              </a:lnSpc>
            </a:pPr>
            <a:r>
              <a:rPr lang="en-US" sz="2000" smtClean="0"/>
              <a:t>Using Alice’s and Bob’s SNs, Relay is chosen</a:t>
            </a:r>
          </a:p>
          <a:p>
            <a:pPr lvl="1">
              <a:lnSpc>
                <a:spcPct val="90000"/>
              </a:lnSpc>
            </a:pPr>
            <a:r>
              <a:rPr lang="en-US" sz="2000" smtClean="0"/>
              <a:t>Each peer initiates session with relay. </a:t>
            </a:r>
          </a:p>
          <a:p>
            <a:pPr lvl="1">
              <a:lnSpc>
                <a:spcPct val="90000"/>
              </a:lnSpc>
            </a:pPr>
            <a:r>
              <a:rPr lang="en-US" sz="2000" smtClean="0"/>
              <a:t>Peers can now communicate through NATs via relay</a:t>
            </a:r>
          </a:p>
        </p:txBody>
      </p:sp>
      <p:grpSp>
        <p:nvGrpSpPr>
          <p:cNvPr id="28695" name="Group 4"/>
          <p:cNvGrpSpPr>
            <a:grpSpLocks/>
          </p:cNvGrpSpPr>
          <p:nvPr/>
        </p:nvGrpSpPr>
        <p:grpSpPr bwMode="auto">
          <a:xfrm>
            <a:off x="4751388" y="1722438"/>
            <a:ext cx="4129087" cy="3814762"/>
            <a:chOff x="2993" y="1085"/>
            <a:chExt cx="2601" cy="2403"/>
          </a:xfrm>
        </p:grpSpPr>
        <p:sp>
          <p:nvSpPr>
            <p:cNvPr id="28696" name="Line 5"/>
            <p:cNvSpPr>
              <a:spLocks noChangeShapeType="1"/>
            </p:cNvSpPr>
            <p:nvPr/>
          </p:nvSpPr>
          <p:spPr bwMode="auto">
            <a:xfrm>
              <a:off x="3941" y="1599"/>
              <a:ext cx="401" cy="227"/>
            </a:xfrm>
            <a:prstGeom prst="line">
              <a:avLst/>
            </a:prstGeom>
            <a:noFill/>
            <a:ln w="9525">
              <a:solidFill>
                <a:schemeClr val="tx1"/>
              </a:solidFill>
              <a:round/>
              <a:headEnd/>
              <a:tailEnd/>
            </a:ln>
          </p:spPr>
          <p:txBody>
            <a:bodyPr/>
            <a:lstStyle/>
            <a:p>
              <a:endParaRPr lang="en-US"/>
            </a:p>
          </p:txBody>
        </p:sp>
        <p:sp>
          <p:nvSpPr>
            <p:cNvPr id="28697" name="Line 6"/>
            <p:cNvSpPr>
              <a:spLocks noChangeShapeType="1"/>
            </p:cNvSpPr>
            <p:nvPr/>
          </p:nvSpPr>
          <p:spPr bwMode="auto">
            <a:xfrm>
              <a:off x="4063" y="1232"/>
              <a:ext cx="314" cy="612"/>
            </a:xfrm>
            <a:prstGeom prst="line">
              <a:avLst/>
            </a:prstGeom>
            <a:noFill/>
            <a:ln w="9525">
              <a:solidFill>
                <a:schemeClr val="tx1"/>
              </a:solidFill>
              <a:round/>
              <a:headEnd/>
              <a:tailEnd/>
            </a:ln>
          </p:spPr>
          <p:txBody>
            <a:bodyPr/>
            <a:lstStyle/>
            <a:p>
              <a:endParaRPr lang="en-US"/>
            </a:p>
          </p:txBody>
        </p:sp>
        <p:sp>
          <p:nvSpPr>
            <p:cNvPr id="28698" name="Line 7"/>
            <p:cNvSpPr>
              <a:spLocks noChangeShapeType="1"/>
            </p:cNvSpPr>
            <p:nvPr/>
          </p:nvSpPr>
          <p:spPr bwMode="auto">
            <a:xfrm flipH="1">
              <a:off x="4352" y="1127"/>
              <a:ext cx="9" cy="699"/>
            </a:xfrm>
            <a:prstGeom prst="line">
              <a:avLst/>
            </a:prstGeom>
            <a:noFill/>
            <a:ln w="9525">
              <a:solidFill>
                <a:schemeClr val="tx1"/>
              </a:solidFill>
              <a:round/>
              <a:headEnd/>
              <a:tailEnd/>
            </a:ln>
          </p:spPr>
          <p:txBody>
            <a:bodyPr/>
            <a:lstStyle/>
            <a:p>
              <a:endParaRPr lang="en-US"/>
            </a:p>
          </p:txBody>
        </p:sp>
        <p:sp>
          <p:nvSpPr>
            <p:cNvPr id="28699" name="Line 8"/>
            <p:cNvSpPr>
              <a:spLocks noChangeShapeType="1"/>
            </p:cNvSpPr>
            <p:nvPr/>
          </p:nvSpPr>
          <p:spPr bwMode="auto">
            <a:xfrm flipH="1">
              <a:off x="4369" y="1457"/>
              <a:ext cx="602" cy="412"/>
            </a:xfrm>
            <a:prstGeom prst="line">
              <a:avLst/>
            </a:prstGeom>
            <a:noFill/>
            <a:ln w="9525">
              <a:solidFill>
                <a:schemeClr val="tx1"/>
              </a:solidFill>
              <a:round/>
              <a:headEnd/>
              <a:tailEnd/>
            </a:ln>
          </p:spPr>
          <p:txBody>
            <a:bodyPr/>
            <a:lstStyle/>
            <a:p>
              <a:endParaRPr lang="en-US"/>
            </a:p>
          </p:txBody>
        </p:sp>
        <p:grpSp>
          <p:nvGrpSpPr>
            <p:cNvPr id="28700" name="Group 9"/>
            <p:cNvGrpSpPr>
              <a:grpSpLocks/>
            </p:cNvGrpSpPr>
            <p:nvPr/>
          </p:nvGrpSpPr>
          <p:grpSpPr bwMode="auto">
            <a:xfrm>
              <a:off x="4098" y="1653"/>
              <a:ext cx="535" cy="443"/>
              <a:chOff x="3464" y="1275"/>
              <a:chExt cx="395" cy="329"/>
            </a:xfrm>
          </p:grpSpPr>
          <p:pic>
            <p:nvPicPr>
              <p:cNvPr id="28751" name="Picture 10"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90" name="Object 11"/>
              <p:cNvGraphicFramePr>
                <a:graphicFrameLocks noChangeAspect="1"/>
              </p:cNvGraphicFramePr>
              <p:nvPr/>
            </p:nvGraphicFramePr>
            <p:xfrm>
              <a:off x="3523" y="1275"/>
              <a:ext cx="280" cy="209"/>
            </p:xfrm>
            <a:graphic>
              <a:graphicData uri="http://schemas.openxmlformats.org/presentationml/2006/ole">
                <p:oleObj spid="_x0000_s28690" name="Clip" r:id="rId4" imgW="1305000" imgH="1085760" progId="">
                  <p:embed/>
                </p:oleObj>
              </a:graphicData>
            </a:graphic>
          </p:graphicFrame>
        </p:grpSp>
        <p:sp>
          <p:nvSpPr>
            <p:cNvPr id="28701" name="Line 12"/>
            <p:cNvSpPr>
              <a:spLocks noChangeShapeType="1"/>
            </p:cNvSpPr>
            <p:nvPr/>
          </p:nvSpPr>
          <p:spPr bwMode="auto">
            <a:xfrm flipV="1">
              <a:off x="3622" y="2775"/>
              <a:ext cx="61" cy="463"/>
            </a:xfrm>
            <a:prstGeom prst="line">
              <a:avLst/>
            </a:prstGeom>
            <a:noFill/>
            <a:ln w="9525">
              <a:solidFill>
                <a:schemeClr val="tx1"/>
              </a:solidFill>
              <a:round/>
              <a:headEnd/>
              <a:tailEnd/>
            </a:ln>
          </p:spPr>
          <p:txBody>
            <a:bodyPr/>
            <a:lstStyle/>
            <a:p>
              <a:endParaRPr lang="en-US"/>
            </a:p>
          </p:txBody>
        </p:sp>
        <p:sp>
          <p:nvSpPr>
            <p:cNvPr id="28702" name="Line 13"/>
            <p:cNvSpPr>
              <a:spLocks noChangeShapeType="1"/>
            </p:cNvSpPr>
            <p:nvPr/>
          </p:nvSpPr>
          <p:spPr bwMode="auto">
            <a:xfrm>
              <a:off x="3405" y="2181"/>
              <a:ext cx="313" cy="612"/>
            </a:xfrm>
            <a:prstGeom prst="line">
              <a:avLst/>
            </a:prstGeom>
            <a:noFill/>
            <a:ln w="9525">
              <a:solidFill>
                <a:schemeClr val="tx1"/>
              </a:solidFill>
              <a:round/>
              <a:headEnd/>
              <a:tailEnd/>
            </a:ln>
          </p:spPr>
          <p:txBody>
            <a:bodyPr/>
            <a:lstStyle/>
            <a:p>
              <a:endParaRPr lang="en-US"/>
            </a:p>
          </p:txBody>
        </p:sp>
        <p:sp>
          <p:nvSpPr>
            <p:cNvPr id="28703" name="Line 14"/>
            <p:cNvSpPr>
              <a:spLocks noChangeShapeType="1"/>
            </p:cNvSpPr>
            <p:nvPr/>
          </p:nvSpPr>
          <p:spPr bwMode="auto">
            <a:xfrm>
              <a:off x="3265" y="2556"/>
              <a:ext cx="428" cy="219"/>
            </a:xfrm>
            <a:prstGeom prst="line">
              <a:avLst/>
            </a:prstGeom>
            <a:noFill/>
            <a:ln w="9525">
              <a:solidFill>
                <a:schemeClr val="tx1"/>
              </a:solidFill>
              <a:round/>
              <a:headEnd/>
              <a:tailEnd/>
            </a:ln>
          </p:spPr>
          <p:txBody>
            <a:bodyPr/>
            <a:lstStyle/>
            <a:p>
              <a:endParaRPr lang="en-US"/>
            </a:p>
          </p:txBody>
        </p:sp>
        <p:sp>
          <p:nvSpPr>
            <p:cNvPr id="28704" name="Line 15"/>
            <p:cNvSpPr>
              <a:spLocks noChangeShapeType="1"/>
            </p:cNvSpPr>
            <p:nvPr/>
          </p:nvSpPr>
          <p:spPr bwMode="auto">
            <a:xfrm flipV="1">
              <a:off x="3117" y="2784"/>
              <a:ext cx="576" cy="120"/>
            </a:xfrm>
            <a:prstGeom prst="line">
              <a:avLst/>
            </a:prstGeom>
            <a:noFill/>
            <a:ln w="9525">
              <a:solidFill>
                <a:schemeClr val="tx1"/>
              </a:solidFill>
              <a:round/>
              <a:headEnd/>
              <a:tailEnd/>
            </a:ln>
          </p:spPr>
          <p:txBody>
            <a:bodyPr/>
            <a:lstStyle/>
            <a:p>
              <a:endParaRPr lang="en-US"/>
            </a:p>
          </p:txBody>
        </p:sp>
        <p:sp>
          <p:nvSpPr>
            <p:cNvPr id="28705" name="Line 16"/>
            <p:cNvSpPr>
              <a:spLocks noChangeShapeType="1"/>
            </p:cNvSpPr>
            <p:nvPr/>
          </p:nvSpPr>
          <p:spPr bwMode="auto">
            <a:xfrm flipV="1">
              <a:off x="3238" y="2818"/>
              <a:ext cx="472" cy="478"/>
            </a:xfrm>
            <a:prstGeom prst="line">
              <a:avLst/>
            </a:prstGeom>
            <a:noFill/>
            <a:ln w="9525">
              <a:solidFill>
                <a:schemeClr val="tx1"/>
              </a:solidFill>
              <a:round/>
              <a:headEnd/>
              <a:tailEnd/>
            </a:ln>
          </p:spPr>
          <p:txBody>
            <a:bodyPr/>
            <a:lstStyle/>
            <a:p>
              <a:endParaRPr lang="en-US"/>
            </a:p>
          </p:txBody>
        </p:sp>
        <p:grpSp>
          <p:nvGrpSpPr>
            <p:cNvPr id="28706" name="Group 17"/>
            <p:cNvGrpSpPr>
              <a:grpSpLocks/>
            </p:cNvGrpSpPr>
            <p:nvPr/>
          </p:nvGrpSpPr>
          <p:grpSpPr bwMode="auto">
            <a:xfrm>
              <a:off x="3125" y="3091"/>
              <a:ext cx="316" cy="303"/>
              <a:chOff x="3464" y="1275"/>
              <a:chExt cx="395" cy="329"/>
            </a:xfrm>
          </p:grpSpPr>
          <p:pic>
            <p:nvPicPr>
              <p:cNvPr id="28750" name="Picture 18"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9" name="Object 19"/>
              <p:cNvGraphicFramePr>
                <a:graphicFrameLocks noChangeAspect="1"/>
              </p:cNvGraphicFramePr>
              <p:nvPr/>
            </p:nvGraphicFramePr>
            <p:xfrm>
              <a:off x="3523" y="1275"/>
              <a:ext cx="280" cy="209"/>
            </p:xfrm>
            <a:graphic>
              <a:graphicData uri="http://schemas.openxmlformats.org/presentationml/2006/ole">
                <p:oleObj spid="_x0000_s28689" name="Clip" r:id="rId5" imgW="1305000" imgH="1085760" progId="">
                  <p:embed/>
                </p:oleObj>
              </a:graphicData>
            </a:graphic>
          </p:graphicFrame>
        </p:grpSp>
        <p:grpSp>
          <p:nvGrpSpPr>
            <p:cNvPr id="28707" name="Group 20"/>
            <p:cNvGrpSpPr>
              <a:grpSpLocks/>
            </p:cNvGrpSpPr>
            <p:nvPr/>
          </p:nvGrpSpPr>
          <p:grpSpPr bwMode="auto">
            <a:xfrm>
              <a:off x="2993" y="2768"/>
              <a:ext cx="316" cy="303"/>
              <a:chOff x="3464" y="1275"/>
              <a:chExt cx="395" cy="329"/>
            </a:xfrm>
          </p:grpSpPr>
          <p:pic>
            <p:nvPicPr>
              <p:cNvPr id="28749" name="Picture 21"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8" name="Object 22"/>
              <p:cNvGraphicFramePr>
                <a:graphicFrameLocks noChangeAspect="1"/>
              </p:cNvGraphicFramePr>
              <p:nvPr/>
            </p:nvGraphicFramePr>
            <p:xfrm>
              <a:off x="3523" y="1275"/>
              <a:ext cx="280" cy="209"/>
            </p:xfrm>
            <a:graphic>
              <a:graphicData uri="http://schemas.openxmlformats.org/presentationml/2006/ole">
                <p:oleObj spid="_x0000_s28688" name="Clip" r:id="rId6" imgW="1305000" imgH="1085760" progId="">
                  <p:embed/>
                </p:oleObj>
              </a:graphicData>
            </a:graphic>
          </p:graphicFrame>
        </p:grpSp>
        <p:grpSp>
          <p:nvGrpSpPr>
            <p:cNvPr id="28708" name="Group 23"/>
            <p:cNvGrpSpPr>
              <a:grpSpLocks/>
            </p:cNvGrpSpPr>
            <p:nvPr/>
          </p:nvGrpSpPr>
          <p:grpSpPr bwMode="auto">
            <a:xfrm>
              <a:off x="3509" y="3185"/>
              <a:ext cx="316" cy="303"/>
              <a:chOff x="3464" y="1275"/>
              <a:chExt cx="395" cy="329"/>
            </a:xfrm>
          </p:grpSpPr>
          <p:pic>
            <p:nvPicPr>
              <p:cNvPr id="28748" name="Picture 24"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7" name="Object 25"/>
              <p:cNvGraphicFramePr>
                <a:graphicFrameLocks noChangeAspect="1"/>
              </p:cNvGraphicFramePr>
              <p:nvPr/>
            </p:nvGraphicFramePr>
            <p:xfrm>
              <a:off x="3523" y="1275"/>
              <a:ext cx="280" cy="209"/>
            </p:xfrm>
            <a:graphic>
              <a:graphicData uri="http://schemas.openxmlformats.org/presentationml/2006/ole">
                <p:oleObj spid="_x0000_s28687" name="Clip" r:id="rId7" imgW="1305000" imgH="1085760" progId="">
                  <p:embed/>
                </p:oleObj>
              </a:graphicData>
            </a:graphic>
          </p:graphicFrame>
        </p:grpSp>
        <p:grpSp>
          <p:nvGrpSpPr>
            <p:cNvPr id="28709" name="Group 26"/>
            <p:cNvGrpSpPr>
              <a:grpSpLocks/>
            </p:cNvGrpSpPr>
            <p:nvPr/>
          </p:nvGrpSpPr>
          <p:grpSpPr bwMode="auto">
            <a:xfrm>
              <a:off x="3264" y="2174"/>
              <a:ext cx="316" cy="303"/>
              <a:chOff x="3464" y="1275"/>
              <a:chExt cx="395" cy="329"/>
            </a:xfrm>
          </p:grpSpPr>
          <p:pic>
            <p:nvPicPr>
              <p:cNvPr id="28747" name="Picture 27"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6" name="Object 28"/>
              <p:cNvGraphicFramePr>
                <a:graphicFrameLocks noChangeAspect="1"/>
              </p:cNvGraphicFramePr>
              <p:nvPr/>
            </p:nvGraphicFramePr>
            <p:xfrm>
              <a:off x="3523" y="1275"/>
              <a:ext cx="280" cy="209"/>
            </p:xfrm>
            <a:graphic>
              <a:graphicData uri="http://schemas.openxmlformats.org/presentationml/2006/ole">
                <p:oleObj spid="_x0000_s28686" name="Clip" r:id="rId8" imgW="1305000" imgH="1085760" progId="">
                  <p:embed/>
                </p:oleObj>
              </a:graphicData>
            </a:graphic>
          </p:graphicFrame>
        </p:grpSp>
        <p:grpSp>
          <p:nvGrpSpPr>
            <p:cNvPr id="28710" name="Group 29"/>
            <p:cNvGrpSpPr>
              <a:grpSpLocks/>
            </p:cNvGrpSpPr>
            <p:nvPr/>
          </p:nvGrpSpPr>
          <p:grpSpPr bwMode="auto">
            <a:xfrm>
              <a:off x="3019" y="2408"/>
              <a:ext cx="316" cy="303"/>
              <a:chOff x="3464" y="1275"/>
              <a:chExt cx="395" cy="329"/>
            </a:xfrm>
          </p:grpSpPr>
          <p:pic>
            <p:nvPicPr>
              <p:cNvPr id="28746" name="Picture 30"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5" name="Object 31"/>
              <p:cNvGraphicFramePr>
                <a:graphicFrameLocks noChangeAspect="1"/>
              </p:cNvGraphicFramePr>
              <p:nvPr/>
            </p:nvGraphicFramePr>
            <p:xfrm>
              <a:off x="3523" y="1275"/>
              <a:ext cx="280" cy="209"/>
            </p:xfrm>
            <a:graphic>
              <a:graphicData uri="http://schemas.openxmlformats.org/presentationml/2006/ole">
                <p:oleObj spid="_x0000_s28685" name="Clip" r:id="rId9" imgW="1305000" imgH="1085760" progId="">
                  <p:embed/>
                </p:oleObj>
              </a:graphicData>
            </a:graphic>
          </p:graphicFrame>
        </p:grpSp>
        <p:grpSp>
          <p:nvGrpSpPr>
            <p:cNvPr id="28711" name="Group 32"/>
            <p:cNvGrpSpPr>
              <a:grpSpLocks/>
            </p:cNvGrpSpPr>
            <p:nvPr/>
          </p:nvGrpSpPr>
          <p:grpSpPr bwMode="auto">
            <a:xfrm>
              <a:off x="3439" y="2610"/>
              <a:ext cx="535" cy="443"/>
              <a:chOff x="3464" y="1275"/>
              <a:chExt cx="395" cy="329"/>
            </a:xfrm>
          </p:grpSpPr>
          <p:pic>
            <p:nvPicPr>
              <p:cNvPr id="28745" name="Picture 33"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4" name="Object 34"/>
              <p:cNvGraphicFramePr>
                <a:graphicFrameLocks noChangeAspect="1"/>
              </p:cNvGraphicFramePr>
              <p:nvPr/>
            </p:nvGraphicFramePr>
            <p:xfrm>
              <a:off x="3523" y="1275"/>
              <a:ext cx="280" cy="209"/>
            </p:xfrm>
            <a:graphic>
              <a:graphicData uri="http://schemas.openxmlformats.org/presentationml/2006/ole">
                <p:oleObj spid="_x0000_s28684" name="Clip" r:id="rId10" imgW="1305000" imgH="1085760" progId="">
                  <p:embed/>
                </p:oleObj>
              </a:graphicData>
            </a:graphic>
          </p:graphicFrame>
        </p:grpSp>
        <p:sp>
          <p:nvSpPr>
            <p:cNvPr id="28712" name="Line 35"/>
            <p:cNvSpPr>
              <a:spLocks noChangeShapeType="1"/>
            </p:cNvSpPr>
            <p:nvPr/>
          </p:nvSpPr>
          <p:spPr bwMode="auto">
            <a:xfrm flipH="1">
              <a:off x="3736" y="1903"/>
              <a:ext cx="637" cy="846"/>
            </a:xfrm>
            <a:prstGeom prst="line">
              <a:avLst/>
            </a:prstGeom>
            <a:noFill/>
            <a:ln w="9525">
              <a:solidFill>
                <a:schemeClr val="tx1"/>
              </a:solidFill>
              <a:round/>
              <a:headEnd/>
              <a:tailEnd/>
            </a:ln>
          </p:spPr>
          <p:txBody>
            <a:bodyPr/>
            <a:lstStyle/>
            <a:p>
              <a:endParaRPr lang="en-US"/>
            </a:p>
          </p:txBody>
        </p:sp>
        <p:sp>
          <p:nvSpPr>
            <p:cNvPr id="28713" name="Line 36"/>
            <p:cNvSpPr>
              <a:spLocks noChangeShapeType="1"/>
            </p:cNvSpPr>
            <p:nvPr/>
          </p:nvSpPr>
          <p:spPr bwMode="auto">
            <a:xfrm>
              <a:off x="4399" y="1807"/>
              <a:ext cx="436" cy="951"/>
            </a:xfrm>
            <a:prstGeom prst="line">
              <a:avLst/>
            </a:prstGeom>
            <a:noFill/>
            <a:ln w="9525">
              <a:solidFill>
                <a:schemeClr val="tx1"/>
              </a:solidFill>
              <a:round/>
              <a:headEnd/>
              <a:tailEnd/>
            </a:ln>
          </p:spPr>
          <p:txBody>
            <a:bodyPr/>
            <a:lstStyle/>
            <a:p>
              <a:endParaRPr lang="en-US"/>
            </a:p>
          </p:txBody>
        </p:sp>
        <p:sp>
          <p:nvSpPr>
            <p:cNvPr id="28714" name="Line 37"/>
            <p:cNvSpPr>
              <a:spLocks noChangeShapeType="1"/>
            </p:cNvSpPr>
            <p:nvPr/>
          </p:nvSpPr>
          <p:spPr bwMode="auto">
            <a:xfrm flipV="1">
              <a:off x="3788" y="2731"/>
              <a:ext cx="1073" cy="1"/>
            </a:xfrm>
            <a:prstGeom prst="line">
              <a:avLst/>
            </a:prstGeom>
            <a:noFill/>
            <a:ln w="9525">
              <a:solidFill>
                <a:schemeClr val="tx1"/>
              </a:solidFill>
              <a:round/>
              <a:headEnd/>
              <a:tailEnd/>
            </a:ln>
          </p:spPr>
          <p:txBody>
            <a:bodyPr/>
            <a:lstStyle/>
            <a:p>
              <a:endParaRPr lang="en-US"/>
            </a:p>
          </p:txBody>
        </p:sp>
        <p:sp>
          <p:nvSpPr>
            <p:cNvPr id="28715" name="Line 38"/>
            <p:cNvSpPr>
              <a:spLocks noChangeShapeType="1"/>
            </p:cNvSpPr>
            <p:nvPr/>
          </p:nvSpPr>
          <p:spPr bwMode="auto">
            <a:xfrm flipH="1" flipV="1">
              <a:off x="4817" y="2828"/>
              <a:ext cx="53" cy="393"/>
            </a:xfrm>
            <a:prstGeom prst="line">
              <a:avLst/>
            </a:prstGeom>
            <a:noFill/>
            <a:ln w="9525">
              <a:solidFill>
                <a:schemeClr val="tx1"/>
              </a:solidFill>
              <a:round/>
              <a:headEnd/>
              <a:tailEnd/>
            </a:ln>
          </p:spPr>
          <p:txBody>
            <a:bodyPr/>
            <a:lstStyle/>
            <a:p>
              <a:endParaRPr lang="en-US"/>
            </a:p>
          </p:txBody>
        </p:sp>
        <p:sp>
          <p:nvSpPr>
            <p:cNvPr id="28716" name="Line 39"/>
            <p:cNvSpPr>
              <a:spLocks noChangeShapeType="1"/>
            </p:cNvSpPr>
            <p:nvPr/>
          </p:nvSpPr>
          <p:spPr bwMode="auto">
            <a:xfrm flipH="1" flipV="1">
              <a:off x="4852" y="2846"/>
              <a:ext cx="490" cy="296"/>
            </a:xfrm>
            <a:prstGeom prst="line">
              <a:avLst/>
            </a:prstGeom>
            <a:noFill/>
            <a:ln w="9525">
              <a:solidFill>
                <a:schemeClr val="tx1"/>
              </a:solidFill>
              <a:round/>
              <a:headEnd/>
              <a:tailEnd/>
            </a:ln>
          </p:spPr>
          <p:txBody>
            <a:bodyPr/>
            <a:lstStyle/>
            <a:p>
              <a:endParaRPr lang="en-US"/>
            </a:p>
          </p:txBody>
        </p:sp>
        <p:sp>
          <p:nvSpPr>
            <p:cNvPr id="28717" name="Line 40"/>
            <p:cNvSpPr>
              <a:spLocks noChangeShapeType="1"/>
            </p:cNvSpPr>
            <p:nvPr/>
          </p:nvSpPr>
          <p:spPr bwMode="auto">
            <a:xfrm flipH="1" flipV="1">
              <a:off x="4827" y="2828"/>
              <a:ext cx="638" cy="61"/>
            </a:xfrm>
            <a:prstGeom prst="line">
              <a:avLst/>
            </a:prstGeom>
            <a:noFill/>
            <a:ln w="9525">
              <a:solidFill>
                <a:schemeClr val="tx1"/>
              </a:solidFill>
              <a:round/>
              <a:headEnd/>
              <a:tailEnd/>
            </a:ln>
          </p:spPr>
          <p:txBody>
            <a:bodyPr/>
            <a:lstStyle/>
            <a:p>
              <a:endParaRPr lang="en-US"/>
            </a:p>
          </p:txBody>
        </p:sp>
        <p:sp>
          <p:nvSpPr>
            <p:cNvPr id="28718" name="Line 41"/>
            <p:cNvSpPr>
              <a:spLocks noChangeShapeType="1"/>
            </p:cNvSpPr>
            <p:nvPr/>
          </p:nvSpPr>
          <p:spPr bwMode="auto">
            <a:xfrm flipH="1">
              <a:off x="4827" y="2233"/>
              <a:ext cx="375" cy="604"/>
            </a:xfrm>
            <a:prstGeom prst="line">
              <a:avLst/>
            </a:prstGeom>
            <a:noFill/>
            <a:ln w="9525">
              <a:solidFill>
                <a:schemeClr val="tx1"/>
              </a:solidFill>
              <a:round/>
              <a:headEnd/>
              <a:tailEnd/>
            </a:ln>
          </p:spPr>
          <p:txBody>
            <a:bodyPr/>
            <a:lstStyle/>
            <a:p>
              <a:endParaRPr lang="en-US"/>
            </a:p>
          </p:txBody>
        </p:sp>
        <p:sp>
          <p:nvSpPr>
            <p:cNvPr id="28719" name="Line 42"/>
            <p:cNvSpPr>
              <a:spLocks noChangeShapeType="1"/>
            </p:cNvSpPr>
            <p:nvPr/>
          </p:nvSpPr>
          <p:spPr bwMode="auto">
            <a:xfrm flipH="1">
              <a:off x="4844" y="2459"/>
              <a:ext cx="602" cy="412"/>
            </a:xfrm>
            <a:prstGeom prst="line">
              <a:avLst/>
            </a:prstGeom>
            <a:noFill/>
            <a:ln w="9525">
              <a:solidFill>
                <a:schemeClr val="tx1"/>
              </a:solidFill>
              <a:round/>
              <a:headEnd/>
              <a:tailEnd/>
            </a:ln>
          </p:spPr>
          <p:txBody>
            <a:bodyPr/>
            <a:lstStyle/>
            <a:p>
              <a:endParaRPr lang="en-US"/>
            </a:p>
          </p:txBody>
        </p:sp>
        <p:grpSp>
          <p:nvGrpSpPr>
            <p:cNvPr id="28720" name="Group 43"/>
            <p:cNvGrpSpPr>
              <a:grpSpLocks/>
            </p:cNvGrpSpPr>
            <p:nvPr/>
          </p:nvGrpSpPr>
          <p:grpSpPr bwMode="auto">
            <a:xfrm>
              <a:off x="5278" y="2759"/>
              <a:ext cx="316" cy="303"/>
              <a:chOff x="3464" y="1275"/>
              <a:chExt cx="395" cy="329"/>
            </a:xfrm>
          </p:grpSpPr>
          <p:pic>
            <p:nvPicPr>
              <p:cNvPr id="28744" name="Picture 44"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3" name="Object 45"/>
              <p:cNvGraphicFramePr>
                <a:graphicFrameLocks noChangeAspect="1"/>
              </p:cNvGraphicFramePr>
              <p:nvPr/>
            </p:nvGraphicFramePr>
            <p:xfrm>
              <a:off x="3523" y="1275"/>
              <a:ext cx="280" cy="209"/>
            </p:xfrm>
            <a:graphic>
              <a:graphicData uri="http://schemas.openxmlformats.org/presentationml/2006/ole">
                <p:oleObj spid="_x0000_s28683" name="Clip" r:id="rId11" imgW="1305000" imgH="1085760" progId="">
                  <p:embed/>
                </p:oleObj>
              </a:graphicData>
            </a:graphic>
          </p:graphicFrame>
        </p:grpSp>
        <p:grpSp>
          <p:nvGrpSpPr>
            <p:cNvPr id="28721" name="Group 46"/>
            <p:cNvGrpSpPr>
              <a:grpSpLocks/>
            </p:cNvGrpSpPr>
            <p:nvPr/>
          </p:nvGrpSpPr>
          <p:grpSpPr bwMode="auto">
            <a:xfrm>
              <a:off x="5175" y="3081"/>
              <a:ext cx="316" cy="303"/>
              <a:chOff x="3464" y="1275"/>
              <a:chExt cx="395" cy="329"/>
            </a:xfrm>
          </p:grpSpPr>
          <p:pic>
            <p:nvPicPr>
              <p:cNvPr id="28743" name="Picture 47"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2" name="Object 48"/>
              <p:cNvGraphicFramePr>
                <a:graphicFrameLocks noChangeAspect="1"/>
              </p:cNvGraphicFramePr>
              <p:nvPr/>
            </p:nvGraphicFramePr>
            <p:xfrm>
              <a:off x="3523" y="1275"/>
              <a:ext cx="280" cy="209"/>
            </p:xfrm>
            <a:graphic>
              <a:graphicData uri="http://schemas.openxmlformats.org/presentationml/2006/ole">
                <p:oleObj spid="_x0000_s28682" name="Clip" r:id="rId12" imgW="1305000" imgH="1085760" progId="">
                  <p:embed/>
                </p:oleObj>
              </a:graphicData>
            </a:graphic>
          </p:graphicFrame>
        </p:grpSp>
        <p:grpSp>
          <p:nvGrpSpPr>
            <p:cNvPr id="28722" name="Group 49"/>
            <p:cNvGrpSpPr>
              <a:grpSpLocks/>
            </p:cNvGrpSpPr>
            <p:nvPr/>
          </p:nvGrpSpPr>
          <p:grpSpPr bwMode="auto">
            <a:xfrm>
              <a:off x="5271" y="2375"/>
              <a:ext cx="316" cy="303"/>
              <a:chOff x="3464" y="1275"/>
              <a:chExt cx="395" cy="329"/>
            </a:xfrm>
          </p:grpSpPr>
          <p:pic>
            <p:nvPicPr>
              <p:cNvPr id="28742" name="Picture 50"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1" name="Object 51"/>
              <p:cNvGraphicFramePr>
                <a:graphicFrameLocks noChangeAspect="1"/>
              </p:cNvGraphicFramePr>
              <p:nvPr/>
            </p:nvGraphicFramePr>
            <p:xfrm>
              <a:off x="3523" y="1275"/>
              <a:ext cx="280" cy="209"/>
            </p:xfrm>
            <a:graphic>
              <a:graphicData uri="http://schemas.openxmlformats.org/presentationml/2006/ole">
                <p:oleObj spid="_x0000_s28681" name="Clip" r:id="rId13" imgW="1305000" imgH="1085760" progId="">
                  <p:embed/>
                </p:oleObj>
              </a:graphicData>
            </a:graphic>
          </p:graphicFrame>
        </p:grpSp>
        <p:grpSp>
          <p:nvGrpSpPr>
            <p:cNvPr id="28723" name="Group 52"/>
            <p:cNvGrpSpPr>
              <a:grpSpLocks/>
            </p:cNvGrpSpPr>
            <p:nvPr/>
          </p:nvGrpSpPr>
          <p:grpSpPr bwMode="auto">
            <a:xfrm>
              <a:off x="5035" y="2130"/>
              <a:ext cx="316" cy="303"/>
              <a:chOff x="3464" y="1275"/>
              <a:chExt cx="395" cy="329"/>
            </a:xfrm>
          </p:grpSpPr>
          <p:pic>
            <p:nvPicPr>
              <p:cNvPr id="28741" name="Picture 53"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80" name="Object 54"/>
              <p:cNvGraphicFramePr>
                <a:graphicFrameLocks noChangeAspect="1"/>
              </p:cNvGraphicFramePr>
              <p:nvPr/>
            </p:nvGraphicFramePr>
            <p:xfrm>
              <a:off x="3523" y="1275"/>
              <a:ext cx="280" cy="209"/>
            </p:xfrm>
            <a:graphic>
              <a:graphicData uri="http://schemas.openxmlformats.org/presentationml/2006/ole">
                <p:oleObj spid="_x0000_s28680" name="Clip" r:id="rId14" imgW="1305000" imgH="1085760" progId="">
                  <p:embed/>
                </p:oleObj>
              </a:graphicData>
            </a:graphic>
          </p:graphicFrame>
        </p:grpSp>
        <p:grpSp>
          <p:nvGrpSpPr>
            <p:cNvPr id="28724" name="Group 55"/>
            <p:cNvGrpSpPr>
              <a:grpSpLocks/>
            </p:cNvGrpSpPr>
            <p:nvPr/>
          </p:nvGrpSpPr>
          <p:grpSpPr bwMode="auto">
            <a:xfrm>
              <a:off x="4729" y="3134"/>
              <a:ext cx="316" cy="303"/>
              <a:chOff x="3464" y="1275"/>
              <a:chExt cx="395" cy="329"/>
            </a:xfrm>
          </p:grpSpPr>
          <p:pic>
            <p:nvPicPr>
              <p:cNvPr id="28740" name="Picture 56"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9" name="Object 57"/>
              <p:cNvGraphicFramePr>
                <a:graphicFrameLocks noChangeAspect="1"/>
              </p:cNvGraphicFramePr>
              <p:nvPr/>
            </p:nvGraphicFramePr>
            <p:xfrm>
              <a:off x="3523" y="1275"/>
              <a:ext cx="280" cy="209"/>
            </p:xfrm>
            <a:graphic>
              <a:graphicData uri="http://schemas.openxmlformats.org/presentationml/2006/ole">
                <p:oleObj spid="_x0000_s28679" name="Clip" r:id="rId15" imgW="1305000" imgH="1085760" progId="">
                  <p:embed/>
                </p:oleObj>
              </a:graphicData>
            </a:graphic>
          </p:graphicFrame>
        </p:grpSp>
        <p:grpSp>
          <p:nvGrpSpPr>
            <p:cNvPr id="28725" name="Group 58"/>
            <p:cNvGrpSpPr>
              <a:grpSpLocks/>
            </p:cNvGrpSpPr>
            <p:nvPr/>
          </p:nvGrpSpPr>
          <p:grpSpPr bwMode="auto">
            <a:xfrm>
              <a:off x="4573" y="2655"/>
              <a:ext cx="535" cy="443"/>
              <a:chOff x="3464" y="1275"/>
              <a:chExt cx="395" cy="329"/>
            </a:xfrm>
          </p:grpSpPr>
          <p:pic>
            <p:nvPicPr>
              <p:cNvPr id="28739" name="Picture 59"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8" name="Object 60"/>
              <p:cNvGraphicFramePr>
                <a:graphicFrameLocks noChangeAspect="1"/>
              </p:cNvGraphicFramePr>
              <p:nvPr/>
            </p:nvGraphicFramePr>
            <p:xfrm>
              <a:off x="3523" y="1275"/>
              <a:ext cx="280" cy="209"/>
            </p:xfrm>
            <a:graphic>
              <a:graphicData uri="http://schemas.openxmlformats.org/presentationml/2006/ole">
                <p:oleObj spid="_x0000_s28678" name="Clip" r:id="rId16" imgW="1305000" imgH="1085760" progId="">
                  <p:embed/>
                </p:oleObj>
              </a:graphicData>
            </a:graphic>
          </p:graphicFrame>
        </p:grpSp>
        <p:grpSp>
          <p:nvGrpSpPr>
            <p:cNvPr id="28726" name="Group 61"/>
            <p:cNvGrpSpPr>
              <a:grpSpLocks/>
            </p:cNvGrpSpPr>
            <p:nvPr/>
          </p:nvGrpSpPr>
          <p:grpSpPr bwMode="auto">
            <a:xfrm>
              <a:off x="3696" y="1373"/>
              <a:ext cx="316" cy="303"/>
              <a:chOff x="3464" y="1275"/>
              <a:chExt cx="395" cy="329"/>
            </a:xfrm>
          </p:grpSpPr>
          <p:pic>
            <p:nvPicPr>
              <p:cNvPr id="28738" name="Picture 62"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7" name="Object 63"/>
              <p:cNvGraphicFramePr>
                <a:graphicFrameLocks noChangeAspect="1"/>
              </p:cNvGraphicFramePr>
              <p:nvPr/>
            </p:nvGraphicFramePr>
            <p:xfrm>
              <a:off x="3523" y="1275"/>
              <a:ext cx="280" cy="209"/>
            </p:xfrm>
            <a:graphic>
              <a:graphicData uri="http://schemas.openxmlformats.org/presentationml/2006/ole">
                <p:oleObj spid="_x0000_s28677" name="Clip" r:id="rId17" imgW="1305000" imgH="1085760" progId="">
                  <p:embed/>
                </p:oleObj>
              </a:graphicData>
            </a:graphic>
          </p:graphicFrame>
        </p:grpSp>
        <p:grpSp>
          <p:nvGrpSpPr>
            <p:cNvPr id="28727" name="Group 64"/>
            <p:cNvGrpSpPr>
              <a:grpSpLocks/>
            </p:cNvGrpSpPr>
            <p:nvPr/>
          </p:nvGrpSpPr>
          <p:grpSpPr bwMode="auto">
            <a:xfrm>
              <a:off x="4219" y="1085"/>
              <a:ext cx="316" cy="303"/>
              <a:chOff x="3464" y="1275"/>
              <a:chExt cx="395" cy="329"/>
            </a:xfrm>
          </p:grpSpPr>
          <p:pic>
            <p:nvPicPr>
              <p:cNvPr id="28737" name="Picture 65"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6" name="Object 66"/>
              <p:cNvGraphicFramePr>
                <a:graphicFrameLocks noChangeAspect="1"/>
              </p:cNvGraphicFramePr>
              <p:nvPr/>
            </p:nvGraphicFramePr>
            <p:xfrm>
              <a:off x="3523" y="1275"/>
              <a:ext cx="280" cy="209"/>
            </p:xfrm>
            <a:graphic>
              <a:graphicData uri="http://schemas.openxmlformats.org/presentationml/2006/ole">
                <p:oleObj spid="_x0000_s28676" name="Clip" r:id="rId18" imgW="1305000" imgH="1085760" progId="">
                  <p:embed/>
                </p:oleObj>
              </a:graphicData>
            </a:graphic>
          </p:graphicFrame>
        </p:grpSp>
        <p:grpSp>
          <p:nvGrpSpPr>
            <p:cNvPr id="28728" name="Group 67"/>
            <p:cNvGrpSpPr>
              <a:grpSpLocks/>
            </p:cNvGrpSpPr>
            <p:nvPr/>
          </p:nvGrpSpPr>
          <p:grpSpPr bwMode="auto">
            <a:xfrm>
              <a:off x="3888" y="1146"/>
              <a:ext cx="316" cy="303"/>
              <a:chOff x="3464" y="1275"/>
              <a:chExt cx="395" cy="329"/>
            </a:xfrm>
          </p:grpSpPr>
          <p:pic>
            <p:nvPicPr>
              <p:cNvPr id="28736" name="Picture 68"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5" name="Object 69"/>
              <p:cNvGraphicFramePr>
                <a:graphicFrameLocks noChangeAspect="1"/>
              </p:cNvGraphicFramePr>
              <p:nvPr/>
            </p:nvGraphicFramePr>
            <p:xfrm>
              <a:off x="3523" y="1275"/>
              <a:ext cx="280" cy="209"/>
            </p:xfrm>
            <a:graphic>
              <a:graphicData uri="http://schemas.openxmlformats.org/presentationml/2006/ole">
                <p:oleObj spid="_x0000_s28675" name="Clip" r:id="rId19" imgW="1305000" imgH="1085760" progId="">
                  <p:embed/>
                </p:oleObj>
              </a:graphicData>
            </a:graphic>
          </p:graphicFrame>
        </p:grpSp>
        <p:grpSp>
          <p:nvGrpSpPr>
            <p:cNvPr id="28729" name="Group 70"/>
            <p:cNvGrpSpPr>
              <a:grpSpLocks/>
            </p:cNvGrpSpPr>
            <p:nvPr/>
          </p:nvGrpSpPr>
          <p:grpSpPr bwMode="auto">
            <a:xfrm>
              <a:off x="4796" y="1373"/>
              <a:ext cx="316" cy="303"/>
              <a:chOff x="3464" y="1275"/>
              <a:chExt cx="395" cy="329"/>
            </a:xfrm>
          </p:grpSpPr>
          <p:pic>
            <p:nvPicPr>
              <p:cNvPr id="28735" name="Picture 71" descr="kw_skype_logo"/>
              <p:cNvPicPr>
                <a:picLocks noChangeAspect="1" noChangeArrowheads="1"/>
              </p:cNvPicPr>
              <p:nvPr/>
            </p:nvPicPr>
            <p:blipFill>
              <a:blip r:embed="rId3" cstate="print"/>
              <a:srcRect/>
              <a:stretch>
                <a:fillRect/>
              </a:stretch>
            </p:blipFill>
            <p:spPr bwMode="auto">
              <a:xfrm>
                <a:off x="3464" y="1427"/>
                <a:ext cx="395" cy="177"/>
              </a:xfrm>
              <a:prstGeom prst="rect">
                <a:avLst/>
              </a:prstGeom>
              <a:noFill/>
              <a:ln w="9525">
                <a:noFill/>
                <a:miter lim="800000"/>
                <a:headEnd/>
                <a:tailEnd/>
              </a:ln>
            </p:spPr>
          </p:pic>
          <p:graphicFrame>
            <p:nvGraphicFramePr>
              <p:cNvPr id="28674" name="Object 72"/>
              <p:cNvGraphicFramePr>
                <a:graphicFrameLocks noChangeAspect="1"/>
              </p:cNvGraphicFramePr>
              <p:nvPr/>
            </p:nvGraphicFramePr>
            <p:xfrm>
              <a:off x="3523" y="1275"/>
              <a:ext cx="280" cy="209"/>
            </p:xfrm>
            <a:graphic>
              <a:graphicData uri="http://schemas.openxmlformats.org/presentationml/2006/ole">
                <p:oleObj spid="_x0000_s28674" name="Clip" r:id="rId20" imgW="1305000" imgH="1085760" progId="">
                  <p:embed/>
                </p:oleObj>
              </a:graphicData>
            </a:graphic>
          </p:graphicFrame>
        </p:grpSp>
        <p:sp>
          <p:nvSpPr>
            <p:cNvPr id="28730" name="Freeform 73"/>
            <p:cNvSpPr>
              <a:spLocks/>
            </p:cNvSpPr>
            <p:nvPr/>
          </p:nvSpPr>
          <p:spPr bwMode="auto">
            <a:xfrm>
              <a:off x="3693" y="1228"/>
              <a:ext cx="1597" cy="2008"/>
            </a:xfrm>
            <a:custGeom>
              <a:avLst/>
              <a:gdLst>
                <a:gd name="T0" fmla="*/ 737 w 1597"/>
                <a:gd name="T1" fmla="*/ 0 h 2008"/>
                <a:gd name="T2" fmla="*/ 1474 w 1597"/>
                <a:gd name="T3" fmla="*/ 983 h 2008"/>
                <a:gd name="T4" fmla="*/ 0 w 1597"/>
                <a:gd name="T5" fmla="*/ 2008 h 2008"/>
                <a:gd name="T6" fmla="*/ 0 60000 65536"/>
                <a:gd name="T7" fmla="*/ 0 60000 65536"/>
                <a:gd name="T8" fmla="*/ 0 60000 65536"/>
                <a:gd name="T9" fmla="*/ 0 w 1597"/>
                <a:gd name="T10" fmla="*/ 0 h 2008"/>
                <a:gd name="T11" fmla="*/ 1597 w 1597"/>
                <a:gd name="T12" fmla="*/ 2008 h 2008"/>
              </a:gdLst>
              <a:ahLst/>
              <a:cxnLst>
                <a:cxn ang="T6">
                  <a:pos x="T0" y="T1"/>
                </a:cxn>
                <a:cxn ang="T7">
                  <a:pos x="T2" y="T3"/>
                </a:cxn>
                <a:cxn ang="T8">
                  <a:pos x="T4" y="T5"/>
                </a:cxn>
              </a:cxnLst>
              <a:rect l="T9" t="T10" r="T11" b="T12"/>
              <a:pathLst>
                <a:path w="1597" h="2008">
                  <a:moveTo>
                    <a:pt x="737" y="0"/>
                  </a:moveTo>
                  <a:cubicBezTo>
                    <a:pt x="1167" y="324"/>
                    <a:pt x="1597" y="648"/>
                    <a:pt x="1474" y="983"/>
                  </a:cubicBezTo>
                  <a:cubicBezTo>
                    <a:pt x="1351" y="1318"/>
                    <a:pt x="675" y="1663"/>
                    <a:pt x="0" y="2008"/>
                  </a:cubicBezTo>
                </a:path>
              </a:pathLst>
            </a:custGeom>
            <a:noFill/>
            <a:ln w="9525">
              <a:noFill/>
              <a:round/>
              <a:headEnd/>
              <a:tailEnd/>
            </a:ln>
          </p:spPr>
          <p:txBody>
            <a:bodyPr/>
            <a:lstStyle/>
            <a:p>
              <a:endParaRPr lang="en-US"/>
            </a:p>
          </p:txBody>
        </p:sp>
        <p:sp>
          <p:nvSpPr>
            <p:cNvPr id="28731" name="Freeform 74"/>
            <p:cNvSpPr>
              <a:spLocks/>
            </p:cNvSpPr>
            <p:nvPr/>
          </p:nvSpPr>
          <p:spPr bwMode="auto">
            <a:xfrm>
              <a:off x="3685" y="1203"/>
              <a:ext cx="1615" cy="2075"/>
            </a:xfrm>
            <a:custGeom>
              <a:avLst/>
              <a:gdLst>
                <a:gd name="T0" fmla="*/ 745 w 1615"/>
                <a:gd name="T1" fmla="*/ 0 h 2075"/>
                <a:gd name="T2" fmla="*/ 1491 w 1615"/>
                <a:gd name="T3" fmla="*/ 1016 h 2075"/>
                <a:gd name="T4" fmla="*/ 0 w 1615"/>
                <a:gd name="T5" fmla="*/ 2075 h 2075"/>
                <a:gd name="T6" fmla="*/ 0 60000 65536"/>
                <a:gd name="T7" fmla="*/ 0 60000 65536"/>
                <a:gd name="T8" fmla="*/ 0 60000 65536"/>
                <a:gd name="T9" fmla="*/ 0 w 1615"/>
                <a:gd name="T10" fmla="*/ 0 h 2075"/>
                <a:gd name="T11" fmla="*/ 1615 w 1615"/>
                <a:gd name="T12" fmla="*/ 2075 h 2075"/>
              </a:gdLst>
              <a:ahLst/>
              <a:cxnLst>
                <a:cxn ang="T6">
                  <a:pos x="T0" y="T1"/>
                </a:cxn>
                <a:cxn ang="T7">
                  <a:pos x="T2" y="T3"/>
                </a:cxn>
                <a:cxn ang="T8">
                  <a:pos x="T4" y="T5"/>
                </a:cxn>
              </a:cxnLst>
              <a:rect l="T9" t="T10" r="T11" b="T12"/>
              <a:pathLst>
                <a:path w="1615" h="2075">
                  <a:moveTo>
                    <a:pt x="745" y="0"/>
                  </a:moveTo>
                  <a:cubicBezTo>
                    <a:pt x="1180" y="335"/>
                    <a:pt x="1615" y="670"/>
                    <a:pt x="1491" y="1016"/>
                  </a:cubicBezTo>
                  <a:cubicBezTo>
                    <a:pt x="1367" y="1362"/>
                    <a:pt x="250" y="1899"/>
                    <a:pt x="0" y="2075"/>
                  </a:cubicBezTo>
                </a:path>
              </a:pathLst>
            </a:custGeom>
            <a:noFill/>
            <a:ln w="9525">
              <a:noFill/>
              <a:round/>
              <a:headEnd/>
              <a:tailEnd/>
            </a:ln>
          </p:spPr>
          <p:txBody>
            <a:bodyPr/>
            <a:lstStyle/>
            <a:p>
              <a:endParaRPr lang="en-US"/>
            </a:p>
          </p:txBody>
        </p:sp>
        <p:sp>
          <p:nvSpPr>
            <p:cNvPr id="28732" name="Freeform 75"/>
            <p:cNvSpPr>
              <a:spLocks/>
            </p:cNvSpPr>
            <p:nvPr/>
          </p:nvSpPr>
          <p:spPr bwMode="auto">
            <a:xfrm>
              <a:off x="3693" y="1203"/>
              <a:ext cx="1600" cy="2058"/>
            </a:xfrm>
            <a:custGeom>
              <a:avLst/>
              <a:gdLst>
                <a:gd name="T0" fmla="*/ 754 w 1600"/>
                <a:gd name="T1" fmla="*/ 0 h 2058"/>
                <a:gd name="T2" fmla="*/ 1474 w 1600"/>
                <a:gd name="T3" fmla="*/ 982 h 2058"/>
                <a:gd name="T4" fmla="*/ 0 w 1600"/>
                <a:gd name="T5" fmla="*/ 2058 h 2058"/>
                <a:gd name="T6" fmla="*/ 0 60000 65536"/>
                <a:gd name="T7" fmla="*/ 0 60000 65536"/>
                <a:gd name="T8" fmla="*/ 0 60000 65536"/>
                <a:gd name="T9" fmla="*/ 0 w 1600"/>
                <a:gd name="T10" fmla="*/ 0 h 2058"/>
                <a:gd name="T11" fmla="*/ 1600 w 1600"/>
                <a:gd name="T12" fmla="*/ 2058 h 2058"/>
              </a:gdLst>
              <a:ahLst/>
              <a:cxnLst>
                <a:cxn ang="T6">
                  <a:pos x="T0" y="T1"/>
                </a:cxn>
                <a:cxn ang="T7">
                  <a:pos x="T2" y="T3"/>
                </a:cxn>
                <a:cxn ang="T8">
                  <a:pos x="T4" y="T5"/>
                </a:cxn>
              </a:cxnLst>
              <a:rect l="T9" t="T10" r="T11" b="T12"/>
              <a:pathLst>
                <a:path w="1600" h="2058">
                  <a:moveTo>
                    <a:pt x="754" y="0"/>
                  </a:moveTo>
                  <a:cubicBezTo>
                    <a:pt x="1177" y="319"/>
                    <a:pt x="1600" y="639"/>
                    <a:pt x="1474" y="982"/>
                  </a:cubicBezTo>
                  <a:cubicBezTo>
                    <a:pt x="1348" y="1325"/>
                    <a:pt x="674" y="1691"/>
                    <a:pt x="0" y="2058"/>
                  </a:cubicBezTo>
                </a:path>
              </a:pathLst>
            </a:custGeom>
            <a:noFill/>
            <a:ln w="9525">
              <a:noFill/>
              <a:round/>
              <a:headEnd/>
              <a:tailEnd/>
            </a:ln>
          </p:spPr>
          <p:txBody>
            <a:bodyPr/>
            <a:lstStyle/>
            <a:p>
              <a:endParaRPr lang="en-US"/>
            </a:p>
          </p:txBody>
        </p:sp>
        <p:sp>
          <p:nvSpPr>
            <p:cNvPr id="28733" name="Line 76"/>
            <p:cNvSpPr>
              <a:spLocks noChangeShapeType="1"/>
            </p:cNvSpPr>
            <p:nvPr/>
          </p:nvSpPr>
          <p:spPr bwMode="auto">
            <a:xfrm flipH="1">
              <a:off x="3736" y="1516"/>
              <a:ext cx="127" cy="1169"/>
            </a:xfrm>
            <a:prstGeom prst="line">
              <a:avLst/>
            </a:prstGeom>
            <a:noFill/>
            <a:ln w="9525">
              <a:noFill/>
              <a:round/>
              <a:headEnd/>
              <a:tailEnd/>
            </a:ln>
          </p:spPr>
          <p:txBody>
            <a:bodyPr/>
            <a:lstStyle/>
            <a:p>
              <a:endParaRPr lang="en-US"/>
            </a:p>
          </p:txBody>
        </p:sp>
        <p:sp>
          <p:nvSpPr>
            <p:cNvPr id="28734" name="Freeform 77"/>
            <p:cNvSpPr>
              <a:spLocks/>
            </p:cNvSpPr>
            <p:nvPr/>
          </p:nvSpPr>
          <p:spPr bwMode="auto">
            <a:xfrm>
              <a:off x="3719" y="1203"/>
              <a:ext cx="1577" cy="2067"/>
            </a:xfrm>
            <a:custGeom>
              <a:avLst/>
              <a:gdLst>
                <a:gd name="T0" fmla="*/ 720 w 1577"/>
                <a:gd name="T1" fmla="*/ 0 h 2067"/>
                <a:gd name="T2" fmla="*/ 1457 w 1577"/>
                <a:gd name="T3" fmla="*/ 999 h 2067"/>
                <a:gd name="T4" fmla="*/ 0 w 1577"/>
                <a:gd name="T5" fmla="*/ 2067 h 2067"/>
                <a:gd name="T6" fmla="*/ 0 60000 65536"/>
                <a:gd name="T7" fmla="*/ 0 60000 65536"/>
                <a:gd name="T8" fmla="*/ 0 60000 65536"/>
                <a:gd name="T9" fmla="*/ 0 w 1577"/>
                <a:gd name="T10" fmla="*/ 0 h 2067"/>
                <a:gd name="T11" fmla="*/ 1577 w 1577"/>
                <a:gd name="T12" fmla="*/ 2067 h 2067"/>
              </a:gdLst>
              <a:ahLst/>
              <a:cxnLst>
                <a:cxn ang="T6">
                  <a:pos x="T0" y="T1"/>
                </a:cxn>
                <a:cxn ang="T7">
                  <a:pos x="T2" y="T3"/>
                </a:cxn>
                <a:cxn ang="T8">
                  <a:pos x="T4" y="T5"/>
                </a:cxn>
              </a:cxnLst>
              <a:rect l="T9" t="T10" r="T11" b="T12"/>
              <a:pathLst>
                <a:path w="1577" h="2067">
                  <a:moveTo>
                    <a:pt x="720" y="0"/>
                  </a:moveTo>
                  <a:cubicBezTo>
                    <a:pt x="1148" y="327"/>
                    <a:pt x="1577" y="655"/>
                    <a:pt x="1457" y="999"/>
                  </a:cubicBezTo>
                  <a:cubicBezTo>
                    <a:pt x="1337" y="1343"/>
                    <a:pt x="249" y="1892"/>
                    <a:pt x="0" y="2067"/>
                  </a:cubicBezTo>
                </a:path>
              </a:pathLst>
            </a:custGeom>
            <a:noFill/>
            <a:ln w="31750">
              <a:solidFill>
                <a:srgbClr val="FF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34819" name="Slide Number Placeholder 6"/>
          <p:cNvSpPr>
            <a:spLocks noGrp="1"/>
          </p:cNvSpPr>
          <p:nvPr>
            <p:ph type="sldNum" sz="quarter" idx="12"/>
          </p:nvPr>
        </p:nvSpPr>
        <p:spPr>
          <a:noFill/>
        </p:spPr>
        <p:txBody>
          <a:bodyPr/>
          <a:lstStyle/>
          <a:p>
            <a:fld id="{09FB5B14-3207-4596-9B15-A315FEC6D487}" type="slidenum">
              <a:rPr lang="en-US"/>
              <a:pPr/>
              <a:t>97</a:t>
            </a:fld>
            <a:endParaRPr lang="en-US"/>
          </a:p>
        </p:txBody>
      </p:sp>
      <p:sp>
        <p:nvSpPr>
          <p:cNvPr id="34820" name="Rectangle 2"/>
          <p:cNvSpPr>
            <a:spLocks noGrp="1" noChangeArrowheads="1"/>
          </p:cNvSpPr>
          <p:nvPr>
            <p:ph type="title"/>
          </p:nvPr>
        </p:nvSpPr>
        <p:spPr/>
        <p:txBody>
          <a:bodyPr/>
          <a:lstStyle/>
          <a:p>
            <a:r>
              <a:rPr lang="en-US" dirty="0" smtClean="0"/>
              <a:t>Chapter 2: Application layer</a:t>
            </a:r>
          </a:p>
        </p:txBody>
      </p:sp>
      <p:sp>
        <p:nvSpPr>
          <p:cNvPr id="34821" name="Rectangle 3"/>
          <p:cNvSpPr>
            <a:spLocks noGrp="1" noChangeArrowheads="1"/>
          </p:cNvSpPr>
          <p:nvPr>
            <p:ph type="body" sz="half" idx="1"/>
          </p:nvPr>
        </p:nvSpPr>
        <p:spPr/>
        <p:txBody>
          <a:bodyPr/>
          <a:lstStyle/>
          <a:p>
            <a:r>
              <a:rPr lang="en-US" sz="2400" smtClean="0"/>
              <a:t>2.1 Principles of network applications</a:t>
            </a:r>
          </a:p>
          <a:p>
            <a:r>
              <a:rPr lang="en-US" sz="2400" smtClean="0"/>
              <a:t>2.2 Web and HTTP</a:t>
            </a:r>
          </a:p>
          <a:p>
            <a:r>
              <a:rPr lang="en-US" sz="2400" smtClean="0"/>
              <a:t>2.3 FTP </a:t>
            </a:r>
            <a:endParaRPr lang="en-US" sz="2400" smtClean="0">
              <a:solidFill>
                <a:srgbClr val="FF0000"/>
              </a:solidFill>
            </a:endParaRPr>
          </a:p>
          <a:p>
            <a:r>
              <a:rPr lang="en-US" sz="2400" smtClean="0"/>
              <a:t>2.4 Electronic Mail</a:t>
            </a:r>
          </a:p>
          <a:p>
            <a:pPr lvl="1"/>
            <a:r>
              <a:rPr lang="en-US" sz="2000" smtClean="0"/>
              <a:t>SMTP, POP3, IMAP</a:t>
            </a:r>
          </a:p>
          <a:p>
            <a:r>
              <a:rPr lang="en-US" sz="2400" smtClean="0"/>
              <a:t>2.5 DNS</a:t>
            </a:r>
          </a:p>
          <a:p>
            <a:endParaRPr lang="en-US" sz="2400" smtClean="0"/>
          </a:p>
        </p:txBody>
      </p:sp>
      <p:sp>
        <p:nvSpPr>
          <p:cNvPr id="34822" name="Rectangle 4"/>
          <p:cNvSpPr>
            <a:spLocks noGrp="1" noChangeArrowheads="1"/>
          </p:cNvSpPr>
          <p:nvPr>
            <p:ph type="body" sz="half" idx="2"/>
          </p:nvPr>
        </p:nvSpPr>
        <p:spPr>
          <a:xfrm>
            <a:off x="4495800" y="1600200"/>
            <a:ext cx="4054475" cy="4648200"/>
          </a:xfrm>
        </p:spPr>
        <p:txBody>
          <a:bodyPr/>
          <a:lstStyle/>
          <a:p>
            <a:r>
              <a:rPr lang="en-US" sz="2400" dirty="0" smtClean="0"/>
              <a:t>2.6 P2P applications</a:t>
            </a:r>
          </a:p>
          <a:p>
            <a:r>
              <a:rPr lang="en-US" sz="2400" dirty="0" smtClean="0">
                <a:solidFill>
                  <a:srgbClr val="FF0000"/>
                </a:solidFill>
              </a:rPr>
              <a:t>2.7 Socket programming with UDP</a:t>
            </a:r>
          </a:p>
          <a:p>
            <a:r>
              <a:rPr lang="en-US" sz="2400" dirty="0" smtClean="0"/>
              <a:t>2.8 Socket programming with TCP</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p:spPr>
        <p:txBody>
          <a:bodyPr/>
          <a:lstStyle/>
          <a:p>
            <a:r>
              <a:rPr lang="en-US"/>
              <a:t>2: Application Layer</a:t>
            </a:r>
            <a:endParaRPr lang="en-US">
              <a:latin typeface="Times New Roman" pitchFamily="18" charset="0"/>
            </a:endParaRPr>
          </a:p>
        </p:txBody>
      </p:sp>
      <p:sp>
        <p:nvSpPr>
          <p:cNvPr id="101379" name="Slide Number Placeholder 5"/>
          <p:cNvSpPr>
            <a:spLocks noGrp="1"/>
          </p:cNvSpPr>
          <p:nvPr>
            <p:ph type="sldNum" sz="quarter" idx="12"/>
          </p:nvPr>
        </p:nvSpPr>
        <p:spPr>
          <a:noFill/>
        </p:spPr>
        <p:txBody>
          <a:bodyPr/>
          <a:lstStyle/>
          <a:p>
            <a:fld id="{DEA570FC-85B2-4BF6-878E-CF2F60D34886}" type="slidenum">
              <a:rPr lang="en-US"/>
              <a:pPr/>
              <a:t>98</a:t>
            </a:fld>
            <a:endParaRPr lang="en-US"/>
          </a:p>
        </p:txBody>
      </p:sp>
      <p:sp>
        <p:nvSpPr>
          <p:cNvPr id="101380" name="Rectangle 2"/>
          <p:cNvSpPr>
            <a:spLocks noGrp="1" noChangeArrowheads="1"/>
          </p:cNvSpPr>
          <p:nvPr>
            <p:ph type="title"/>
          </p:nvPr>
        </p:nvSpPr>
        <p:spPr>
          <a:xfrm>
            <a:off x="533400" y="247650"/>
            <a:ext cx="7772400" cy="857250"/>
          </a:xfrm>
        </p:spPr>
        <p:txBody>
          <a:bodyPr/>
          <a:lstStyle/>
          <a:p>
            <a:r>
              <a:rPr lang="en-US" dirty="0" smtClean="0"/>
              <a:t>Socket programming</a:t>
            </a:r>
          </a:p>
        </p:txBody>
      </p:sp>
      <p:sp>
        <p:nvSpPr>
          <p:cNvPr id="101381" name="Rectangle 3"/>
          <p:cNvSpPr>
            <a:spLocks noGrp="1" noChangeArrowheads="1"/>
          </p:cNvSpPr>
          <p:nvPr>
            <p:ph type="body" idx="1"/>
          </p:nvPr>
        </p:nvSpPr>
        <p:spPr>
          <a:xfrm>
            <a:off x="704850" y="2295525"/>
            <a:ext cx="3962400" cy="3695700"/>
          </a:xfrm>
        </p:spPr>
        <p:txBody>
          <a:bodyPr/>
          <a:lstStyle/>
          <a:p>
            <a:pPr>
              <a:buFont typeface="ZapfDingbats" pitchFamily="82" charset="2"/>
              <a:buNone/>
            </a:pPr>
            <a:r>
              <a:rPr lang="en-US" sz="2400" dirty="0" smtClean="0">
                <a:solidFill>
                  <a:srgbClr val="FF0000"/>
                </a:solidFill>
              </a:rPr>
              <a:t>Socket API</a:t>
            </a:r>
            <a:endParaRPr lang="en-US" sz="2400" dirty="0" smtClean="0"/>
          </a:p>
          <a:p>
            <a:r>
              <a:rPr lang="en-US" sz="2000" dirty="0" smtClean="0"/>
              <a:t>introduced in BSD4.1 UNIX, 1981</a:t>
            </a:r>
          </a:p>
          <a:p>
            <a:r>
              <a:rPr lang="en-US" sz="2000" dirty="0" smtClean="0"/>
              <a:t>explicitly created, used, released by apps </a:t>
            </a:r>
          </a:p>
          <a:p>
            <a:r>
              <a:rPr lang="en-US" sz="2000" dirty="0" smtClean="0"/>
              <a:t>client/server paradigm </a:t>
            </a:r>
          </a:p>
          <a:p>
            <a:r>
              <a:rPr lang="en-US" sz="2000" dirty="0" smtClean="0"/>
              <a:t>two types of transport service via socket API: </a:t>
            </a:r>
          </a:p>
          <a:p>
            <a:pPr lvl="1"/>
            <a:r>
              <a:rPr lang="en-US" sz="1600" dirty="0" smtClean="0"/>
              <a:t>UDP</a:t>
            </a:r>
          </a:p>
          <a:p>
            <a:pPr lvl="1"/>
            <a:r>
              <a:rPr lang="en-US" sz="1600" dirty="0" smtClean="0"/>
              <a:t>TCP</a:t>
            </a:r>
          </a:p>
        </p:txBody>
      </p:sp>
      <p:grpSp>
        <p:nvGrpSpPr>
          <p:cNvPr id="101382" name="Group 4"/>
          <p:cNvGrpSpPr>
            <a:grpSpLocks/>
          </p:cNvGrpSpPr>
          <p:nvPr/>
        </p:nvGrpSpPr>
        <p:grpSpPr bwMode="auto">
          <a:xfrm>
            <a:off x="5248275" y="2314575"/>
            <a:ext cx="3338513" cy="4008952"/>
            <a:chOff x="3198" y="1248"/>
            <a:chExt cx="2103" cy="2340"/>
          </a:xfrm>
        </p:grpSpPr>
        <p:sp>
          <p:nvSpPr>
            <p:cNvPr id="101384" name="Text Box 5"/>
            <p:cNvSpPr txBox="1">
              <a:spLocks noChangeArrowheads="1"/>
            </p:cNvSpPr>
            <p:nvPr/>
          </p:nvSpPr>
          <p:spPr bwMode="auto">
            <a:xfrm>
              <a:off x="3223" y="1575"/>
              <a:ext cx="2078" cy="1842"/>
            </a:xfrm>
            <a:prstGeom prst="rect">
              <a:avLst/>
            </a:prstGeom>
            <a:noFill/>
            <a:ln w="9525">
              <a:noFill/>
              <a:miter lim="800000"/>
              <a:headEnd/>
              <a:tailEnd/>
            </a:ln>
          </p:spPr>
          <p:txBody>
            <a:bodyPr anchor="ctr">
              <a:spAutoFit/>
            </a:bodyPr>
            <a:lstStyle/>
            <a:p>
              <a:pPr algn="ctr">
                <a:spcBef>
                  <a:spcPct val="0"/>
                </a:spcBef>
                <a:buClrTx/>
                <a:buSzTx/>
                <a:buFontTx/>
                <a:buNone/>
              </a:pPr>
              <a:r>
                <a:rPr lang="en-US" sz="2000" dirty="0" smtClean="0"/>
                <a:t>A </a:t>
              </a:r>
              <a:r>
                <a:rPr lang="en-US" sz="2000" i="1" dirty="0" smtClean="0">
                  <a:solidFill>
                    <a:srgbClr val="FF0000"/>
                  </a:solidFill>
                </a:rPr>
                <a:t>application-created</a:t>
              </a:r>
              <a:r>
                <a:rPr lang="en-US" sz="2000" dirty="0"/>
                <a:t>, </a:t>
              </a:r>
            </a:p>
            <a:p>
              <a:pPr algn="ctr">
                <a:spcBef>
                  <a:spcPct val="0"/>
                </a:spcBef>
                <a:buClrTx/>
                <a:buSzTx/>
                <a:buFontTx/>
                <a:buNone/>
              </a:pPr>
              <a:r>
                <a:rPr lang="en-US" sz="2000" i="1" dirty="0">
                  <a:solidFill>
                    <a:srgbClr val="FF0000"/>
                  </a:solidFill>
                </a:rPr>
                <a:t>OS-controlled</a:t>
              </a:r>
              <a:r>
                <a:rPr lang="en-US" sz="2000" dirty="0"/>
                <a:t> interface (a “door”) into which</a:t>
              </a:r>
            </a:p>
            <a:p>
              <a:pPr algn="ctr">
                <a:spcBef>
                  <a:spcPct val="0"/>
                </a:spcBef>
                <a:buClrTx/>
                <a:buSzTx/>
                <a:buFontTx/>
                <a:buNone/>
              </a:pPr>
              <a:r>
                <a:rPr lang="en-US" sz="2000" dirty="0"/>
                <a:t>application process can </a:t>
              </a:r>
              <a:r>
                <a:rPr lang="en-US" sz="2000" dirty="0">
                  <a:solidFill>
                    <a:srgbClr val="FF0000"/>
                  </a:solidFill>
                </a:rPr>
                <a:t>both send and </a:t>
              </a:r>
            </a:p>
            <a:p>
              <a:pPr algn="ctr">
                <a:spcBef>
                  <a:spcPct val="0"/>
                </a:spcBef>
                <a:buClrTx/>
                <a:buSzTx/>
                <a:buFontTx/>
                <a:buNone/>
              </a:pPr>
              <a:r>
                <a:rPr lang="en-US" sz="2000" dirty="0">
                  <a:solidFill>
                    <a:srgbClr val="FF0000"/>
                  </a:solidFill>
                </a:rPr>
                <a:t>receive</a:t>
              </a:r>
              <a:r>
                <a:rPr lang="en-US" sz="2000" dirty="0"/>
                <a:t> messages to/from another application process</a:t>
              </a:r>
              <a:endParaRPr lang="en-US" sz="2000" dirty="0">
                <a:latin typeface="Times New Roman" pitchFamily="18" charset="0"/>
              </a:endParaRPr>
            </a:p>
            <a:p>
              <a:pPr algn="ctr">
                <a:spcBef>
                  <a:spcPct val="0"/>
                </a:spcBef>
                <a:buClrTx/>
                <a:buSzTx/>
                <a:buFontTx/>
                <a:buNone/>
              </a:pPr>
              <a:endParaRPr lang="en-US" dirty="0">
                <a:latin typeface="Times New Roman" pitchFamily="18" charset="0"/>
              </a:endParaRPr>
            </a:p>
          </p:txBody>
        </p:sp>
        <p:sp>
          <p:nvSpPr>
            <p:cNvPr id="101385" name="Rectangle 6"/>
            <p:cNvSpPr>
              <a:spLocks noChangeArrowheads="1"/>
            </p:cNvSpPr>
            <p:nvPr/>
          </p:nvSpPr>
          <p:spPr bwMode="auto">
            <a:xfrm>
              <a:off x="3198" y="1392"/>
              <a:ext cx="2076" cy="2196"/>
            </a:xfrm>
            <a:prstGeom prst="rect">
              <a:avLst/>
            </a:prstGeom>
            <a:noFill/>
            <a:ln w="28575">
              <a:solidFill>
                <a:schemeClr val="accent2"/>
              </a:solidFill>
              <a:miter lim="800000"/>
              <a:headEnd/>
              <a:tailEnd/>
            </a:ln>
          </p:spPr>
          <p:txBody>
            <a:bodyPr wrap="none" anchor="ctr"/>
            <a:lstStyle/>
            <a:p>
              <a:endParaRPr lang="en-US"/>
            </a:p>
          </p:txBody>
        </p:sp>
        <p:grpSp>
          <p:nvGrpSpPr>
            <p:cNvPr id="101386" name="Group 7"/>
            <p:cNvGrpSpPr>
              <a:grpSpLocks/>
            </p:cNvGrpSpPr>
            <p:nvPr/>
          </p:nvGrpSpPr>
          <p:grpSpPr bwMode="auto">
            <a:xfrm>
              <a:off x="3302" y="1248"/>
              <a:ext cx="708" cy="288"/>
              <a:chOff x="134" y="3906"/>
              <a:chExt cx="708" cy="288"/>
            </a:xfrm>
          </p:grpSpPr>
          <p:sp>
            <p:nvSpPr>
              <p:cNvPr id="101387" name="Rectangle 8"/>
              <p:cNvSpPr>
                <a:spLocks noChangeArrowheads="1"/>
              </p:cNvSpPr>
              <p:nvPr/>
            </p:nvSpPr>
            <p:spPr bwMode="auto">
              <a:xfrm>
                <a:off x="138" y="3924"/>
                <a:ext cx="678" cy="252"/>
              </a:xfrm>
              <a:prstGeom prst="rect">
                <a:avLst/>
              </a:prstGeom>
              <a:solidFill>
                <a:schemeClr val="bg1"/>
              </a:solidFill>
              <a:ln w="9525">
                <a:noFill/>
                <a:miter lim="800000"/>
                <a:headEnd/>
                <a:tailEnd/>
              </a:ln>
            </p:spPr>
            <p:txBody>
              <a:bodyPr wrap="none" anchor="ctr"/>
              <a:lstStyle/>
              <a:p>
                <a:endParaRPr lang="en-US"/>
              </a:p>
            </p:txBody>
          </p:sp>
          <p:sp>
            <p:nvSpPr>
              <p:cNvPr id="101388" name="Text Box 9"/>
              <p:cNvSpPr txBox="1">
                <a:spLocks noChangeArrowheads="1"/>
              </p:cNvSpPr>
              <p:nvPr/>
            </p:nvSpPr>
            <p:spPr bwMode="auto">
              <a:xfrm>
                <a:off x="134" y="3906"/>
                <a:ext cx="708" cy="288"/>
              </a:xfrm>
              <a:prstGeom prst="rect">
                <a:avLst/>
              </a:prstGeom>
              <a:noFill/>
              <a:ln w="9525">
                <a:noFill/>
                <a:miter lim="800000"/>
                <a:headEnd/>
                <a:tailEnd/>
              </a:ln>
            </p:spPr>
            <p:txBody>
              <a:bodyPr wrap="none" anchor="ctr">
                <a:spAutoFit/>
              </a:bodyPr>
              <a:lstStyle/>
              <a:p>
                <a:pPr algn="ctr">
                  <a:spcBef>
                    <a:spcPct val="0"/>
                  </a:spcBef>
                  <a:buClrTx/>
                  <a:buSzTx/>
                  <a:buFontTx/>
                  <a:buNone/>
                </a:pPr>
                <a:r>
                  <a:rPr lang="en-US">
                    <a:solidFill>
                      <a:schemeClr val="accent2"/>
                    </a:solidFill>
                  </a:rPr>
                  <a:t>socket</a:t>
                </a:r>
                <a:endParaRPr lang="en-US">
                  <a:latin typeface="Times New Roman" pitchFamily="18" charset="0"/>
                </a:endParaRPr>
              </a:p>
            </p:txBody>
          </p:sp>
        </p:grpSp>
      </p:grpSp>
      <p:sp>
        <p:nvSpPr>
          <p:cNvPr id="101383" name="Rectangle 10"/>
          <p:cNvSpPr>
            <a:spLocks noChangeArrowheads="1"/>
          </p:cNvSpPr>
          <p:nvPr/>
        </p:nvSpPr>
        <p:spPr bwMode="auto">
          <a:xfrm>
            <a:off x="619125" y="1276350"/>
            <a:ext cx="8162925" cy="895350"/>
          </a:xfrm>
          <a:prstGeom prst="rect">
            <a:avLst/>
          </a:prstGeom>
          <a:noFill/>
          <a:ln w="9525">
            <a:noFill/>
            <a:miter lim="800000"/>
            <a:headEnd/>
            <a:tailEnd/>
          </a:ln>
        </p:spPr>
        <p:txBody>
          <a:bodyPr/>
          <a:lstStyle/>
          <a:p>
            <a:pPr marL="342900" indent="-342900"/>
            <a:r>
              <a:rPr lang="en-US" u="sng" dirty="0">
                <a:solidFill>
                  <a:srgbClr val="FF0000"/>
                </a:solidFill>
              </a:rPr>
              <a:t>Goal:</a:t>
            </a:r>
            <a:r>
              <a:rPr lang="en-US" dirty="0"/>
              <a:t> learn how to build client/server application that communicate using sockets</a:t>
            </a:r>
            <a:endParaRPr lang="en-US" sz="2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programming basics</a:t>
            </a:r>
            <a:endParaRPr lang="en-US" dirty="0"/>
          </a:p>
        </p:txBody>
      </p:sp>
      <p:sp>
        <p:nvSpPr>
          <p:cNvPr id="3" name="Content Placeholder 2"/>
          <p:cNvSpPr>
            <a:spLocks noGrp="1"/>
          </p:cNvSpPr>
          <p:nvPr>
            <p:ph sz="half" idx="1"/>
          </p:nvPr>
        </p:nvSpPr>
        <p:spPr>
          <a:xfrm>
            <a:off x="533400" y="1600200"/>
            <a:ext cx="3987085" cy="4648200"/>
          </a:xfrm>
        </p:spPr>
        <p:txBody>
          <a:bodyPr/>
          <a:lstStyle/>
          <a:p>
            <a:r>
              <a:rPr lang="en-US" dirty="0" smtClean="0"/>
              <a:t>Server must be </a:t>
            </a:r>
            <a:r>
              <a:rPr lang="en-US" u="sng" dirty="0" smtClean="0">
                <a:solidFill>
                  <a:srgbClr val="FF0000"/>
                </a:solidFill>
              </a:rPr>
              <a:t>running</a:t>
            </a:r>
            <a:r>
              <a:rPr lang="en-US" dirty="0" smtClean="0"/>
              <a:t> before client can send anything to it.</a:t>
            </a:r>
          </a:p>
          <a:p>
            <a:r>
              <a:rPr lang="en-US" dirty="0" smtClean="0"/>
              <a:t>Server must have a </a:t>
            </a:r>
            <a:r>
              <a:rPr lang="en-US" u="sng" dirty="0" smtClean="0">
                <a:solidFill>
                  <a:srgbClr val="FF0000"/>
                </a:solidFill>
              </a:rPr>
              <a:t>socket</a:t>
            </a:r>
            <a:r>
              <a:rPr lang="en-US" dirty="0" smtClean="0"/>
              <a:t> (door) through which it receives and sends segments</a:t>
            </a:r>
          </a:p>
          <a:p>
            <a:r>
              <a:rPr lang="en-US" dirty="0" smtClean="0"/>
              <a:t>Similarly client needs a socket</a:t>
            </a:r>
          </a:p>
        </p:txBody>
      </p:sp>
      <p:sp>
        <p:nvSpPr>
          <p:cNvPr id="9" name="Content Placeholder 8"/>
          <p:cNvSpPr>
            <a:spLocks noGrp="1"/>
          </p:cNvSpPr>
          <p:nvPr>
            <p:ph sz="half" idx="2"/>
          </p:nvPr>
        </p:nvSpPr>
        <p:spPr>
          <a:xfrm>
            <a:off x="4495800" y="1600200"/>
            <a:ext cx="4287592" cy="4648200"/>
          </a:xfrm>
        </p:spPr>
        <p:txBody>
          <a:bodyPr/>
          <a:lstStyle/>
          <a:p>
            <a:r>
              <a:rPr lang="en-US" dirty="0" smtClean="0"/>
              <a:t>Socket is locally identified with a </a:t>
            </a:r>
            <a:r>
              <a:rPr lang="en-US" u="sng" dirty="0" smtClean="0">
                <a:solidFill>
                  <a:srgbClr val="FF0000"/>
                </a:solidFill>
              </a:rPr>
              <a:t>port number</a:t>
            </a:r>
          </a:p>
          <a:p>
            <a:pPr lvl="1"/>
            <a:r>
              <a:rPr lang="en-US" dirty="0" smtClean="0">
                <a:solidFill>
                  <a:schemeClr val="accent2"/>
                </a:solidFill>
              </a:rPr>
              <a:t>Analogous to the apt # in a building</a:t>
            </a:r>
          </a:p>
          <a:p>
            <a:r>
              <a:rPr lang="en-US" dirty="0" smtClean="0"/>
              <a:t>Client </a:t>
            </a:r>
            <a:r>
              <a:rPr lang="en-US" u="sng" dirty="0" smtClean="0">
                <a:solidFill>
                  <a:srgbClr val="FF0000"/>
                </a:solidFill>
              </a:rPr>
              <a:t>needs to know </a:t>
            </a:r>
            <a:r>
              <a:rPr lang="en-US" dirty="0" smtClean="0"/>
              <a:t>server IP address and socket port number.</a:t>
            </a:r>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2: Application Layer</a:t>
            </a:r>
            <a:endParaRPr lang="en-US">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F0763449-6262-4D75-9142-AE9983774729}"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6452</TotalTime>
  <Words>8223</Words>
  <Application>Microsoft Office PowerPoint</Application>
  <PresentationFormat>On-screen Show (4:3)</PresentationFormat>
  <Paragraphs>1991</Paragraphs>
  <Slides>121</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121</vt:i4>
      </vt:variant>
    </vt:vector>
  </HeadingPairs>
  <TitlesOfParts>
    <vt:vector size="125" baseType="lpstr">
      <vt:lpstr>Default Design</vt:lpstr>
      <vt:lpstr>Clip</vt:lpstr>
      <vt:lpstr>Chart</vt:lpstr>
      <vt:lpstr>VISIO</vt:lpstr>
      <vt:lpstr>Slide 1</vt:lpstr>
      <vt:lpstr>Slide 2</vt:lpstr>
      <vt:lpstr>Chapter 2: Application layer</vt:lpstr>
      <vt:lpstr>Chapter 2: Application Layer</vt:lpstr>
      <vt:lpstr>Some network apps</vt:lpstr>
      <vt:lpstr>Creating a network app</vt:lpstr>
      <vt:lpstr>Chapter 2: Application layer</vt:lpstr>
      <vt:lpstr>Application architectures</vt:lpstr>
      <vt:lpstr>Client-server architecture</vt:lpstr>
      <vt:lpstr>Google Data Centers</vt:lpstr>
      <vt:lpstr>Pure P2P architecture</vt:lpstr>
      <vt:lpstr>Hybrid of client-server and P2P</vt:lpstr>
      <vt:lpstr>Processes communicating</vt:lpstr>
      <vt:lpstr>Sockets</vt:lpstr>
      <vt:lpstr>Addressing processes</vt:lpstr>
      <vt:lpstr>App-layer protocol defines</vt:lpstr>
      <vt:lpstr>What transport service does an app need?</vt:lpstr>
      <vt:lpstr>Transport service requirements of common apps</vt:lpstr>
      <vt:lpstr>Internet transport protocols services</vt:lpstr>
      <vt:lpstr>Internet apps:  application, transport protocols</vt:lpstr>
      <vt:lpstr>Chapter 2: Application layer</vt:lpstr>
      <vt:lpstr>Web and HTTP</vt:lpstr>
      <vt:lpstr>HTTP overview</vt:lpstr>
      <vt:lpstr>HTTP overview (continued)</vt:lpstr>
      <vt:lpstr>HTTP connections</vt:lpstr>
      <vt:lpstr>Nonpersistent HTTP</vt:lpstr>
      <vt:lpstr>Nonpersistent HTTP (cont.)</vt:lpstr>
      <vt:lpstr>Non-Persistent HTTP: Response time</vt:lpstr>
      <vt:lpstr>Persistent HTTP</vt:lpstr>
      <vt:lpstr>HTTP request message</vt:lpstr>
      <vt:lpstr>HTTP request message: general format</vt:lpstr>
      <vt:lpstr>Uploading form input</vt:lpstr>
      <vt:lpstr>Method types</vt:lpstr>
      <vt:lpstr>HTTP response message</vt:lpstr>
      <vt:lpstr>HTTP response status codes</vt:lpstr>
      <vt:lpstr>Trying out HTTP (client side) for yourself</vt:lpstr>
      <vt:lpstr>User-server state: cookies</vt:lpstr>
      <vt:lpstr>Cookies: keeping “state” (cont.)</vt:lpstr>
      <vt:lpstr>Cookies (continued)</vt:lpstr>
      <vt:lpstr>Web caches (proxy server)</vt:lpstr>
      <vt:lpstr>More about Web caching</vt:lpstr>
      <vt:lpstr>Caching example </vt:lpstr>
      <vt:lpstr>Caching example (cont)</vt:lpstr>
      <vt:lpstr>Caching example (cont)</vt:lpstr>
      <vt:lpstr>Conditional GET</vt:lpstr>
      <vt:lpstr>Chapter 2: Application layer</vt:lpstr>
      <vt:lpstr>FTP: the file transfer protocol</vt:lpstr>
      <vt:lpstr>FTP: separate control, data connections</vt:lpstr>
      <vt:lpstr>FTP commands, responses</vt:lpstr>
      <vt:lpstr>Chapter 2: Application layer</vt:lpstr>
      <vt:lpstr>Electronic Mail</vt:lpstr>
      <vt:lpstr>Electronic Mail: mail servers</vt:lpstr>
      <vt:lpstr>Electronic Mail: SMTP [RFC 2821]</vt:lpstr>
      <vt:lpstr>Scenario: Alice sends message to Bob</vt:lpstr>
      <vt:lpstr>Sample SMTP interaction</vt:lpstr>
      <vt:lpstr>Try SMTP interaction for yourself:</vt:lpstr>
      <vt:lpstr>SMTP: final words</vt:lpstr>
      <vt:lpstr>Mail message format</vt:lpstr>
      <vt:lpstr>Mail access protocols</vt:lpstr>
      <vt:lpstr>POP3 protocol</vt:lpstr>
      <vt:lpstr>POP3 (more) and IMAP</vt:lpstr>
      <vt:lpstr>Chapter 2: Application layer</vt:lpstr>
      <vt:lpstr>DNS: Domain Name System</vt:lpstr>
      <vt:lpstr>Slide 64</vt:lpstr>
      <vt:lpstr>Slide 65</vt:lpstr>
      <vt:lpstr>DNS </vt:lpstr>
      <vt:lpstr>Distributed, Hierarchical Database</vt:lpstr>
      <vt:lpstr>DNS: Root name servers</vt:lpstr>
      <vt:lpstr>TLD and Authoritative Servers</vt:lpstr>
      <vt:lpstr>Local Name Server</vt:lpstr>
      <vt:lpstr>DNS name  resolution example</vt:lpstr>
      <vt:lpstr>DNS name  resolution example</vt:lpstr>
      <vt:lpstr>DNS: caching and updating records</vt:lpstr>
      <vt:lpstr>DNS records</vt:lpstr>
      <vt:lpstr>DNS protocol, messages</vt:lpstr>
      <vt:lpstr>DNS protocol, messages</vt:lpstr>
      <vt:lpstr>Inserting records into DNS</vt:lpstr>
      <vt:lpstr>Chapter 2: Application layer</vt:lpstr>
      <vt:lpstr>Pure P2P architecture</vt:lpstr>
      <vt:lpstr>File Distribution: Server-Client vs P2P</vt:lpstr>
      <vt:lpstr>File distribution time: server-client</vt:lpstr>
      <vt:lpstr>File distribution time: P2P</vt:lpstr>
      <vt:lpstr>Slide 83</vt:lpstr>
      <vt:lpstr>File distribution: BitTorrent </vt:lpstr>
      <vt:lpstr>BitTorrent (1)</vt:lpstr>
      <vt:lpstr>BitTorrent (2)</vt:lpstr>
      <vt:lpstr>BitTorrent:  Tit-for-tat</vt:lpstr>
      <vt:lpstr>Distributed Hash Table (DHT)</vt:lpstr>
      <vt:lpstr>DHT Identifiers</vt:lpstr>
      <vt:lpstr>How to assign keys to peers?</vt:lpstr>
      <vt:lpstr>Circular DHT (1)</vt:lpstr>
      <vt:lpstr>Circle DHT  (2) </vt:lpstr>
      <vt:lpstr>Circular DHT with Shortcuts</vt:lpstr>
      <vt:lpstr>Peer Churn</vt:lpstr>
      <vt:lpstr>P2P Case study: Skype</vt:lpstr>
      <vt:lpstr>Peers as relays</vt:lpstr>
      <vt:lpstr>Chapter 2: Application layer</vt:lpstr>
      <vt:lpstr>Socket programming</vt:lpstr>
      <vt:lpstr>Socket programming basics</vt:lpstr>
      <vt:lpstr>Socket programming with UDP</vt:lpstr>
      <vt:lpstr>Running example</vt:lpstr>
      <vt:lpstr>Client/server socket interaction: UDP</vt:lpstr>
      <vt:lpstr>Example: Java client (UDP)</vt:lpstr>
      <vt:lpstr>Example: Java client (UDP)</vt:lpstr>
      <vt:lpstr>Example: Java client (UDP), cont.</vt:lpstr>
      <vt:lpstr>Example: Java server (UDP)</vt:lpstr>
      <vt:lpstr>Example: Java server (UDP), cont</vt:lpstr>
      <vt:lpstr>UDP observations &amp; questions</vt:lpstr>
      <vt:lpstr>Chapter 2: Application layer</vt:lpstr>
      <vt:lpstr>Socket-programming using TCP</vt:lpstr>
      <vt:lpstr>Socket programming with TCP</vt:lpstr>
      <vt:lpstr>Client/server socket interaction: TCP</vt:lpstr>
      <vt:lpstr>Slide 113</vt:lpstr>
      <vt:lpstr>Socket programming with TCP</vt:lpstr>
      <vt:lpstr>Example: Java client (TCP)</vt:lpstr>
      <vt:lpstr>Example: Java client (TCP), cont.</vt:lpstr>
      <vt:lpstr>Example: Java server (TCP)</vt:lpstr>
      <vt:lpstr>Example: Java server (TCP), cont</vt:lpstr>
      <vt:lpstr>TCP observations &amp; questions</vt:lpstr>
      <vt:lpstr>Chapter 2: Summary</vt:lpstr>
      <vt:lpstr>Chapter 2: 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2</dc:title>
  <dc:creator>Jim Kurose and Keith Ross</dc:creator>
  <dc:description/>
  <cp:lastModifiedBy>Dr.Faisal</cp:lastModifiedBy>
  <cp:revision>248</cp:revision>
  <dcterms:created xsi:type="dcterms:W3CDTF">1999-10-08T19:08:27Z</dcterms:created>
  <dcterms:modified xsi:type="dcterms:W3CDTF">2015-05-09T15:40:00Z</dcterms:modified>
</cp:coreProperties>
</file>