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288" r:id="rId2"/>
    <p:sldId id="289" r:id="rId3"/>
    <p:sldId id="290" r:id="rId4"/>
    <p:sldId id="292" r:id="rId5"/>
    <p:sldId id="293" r:id="rId6"/>
    <p:sldId id="294" r:id="rId7"/>
    <p:sldId id="295" r:id="rId8"/>
    <p:sldId id="296" r:id="rId9"/>
    <p:sldId id="297" r:id="rId10"/>
    <p:sldId id="291" r:id="rId11"/>
    <p:sldId id="257" r:id="rId12"/>
    <p:sldId id="305" r:id="rId13"/>
    <p:sldId id="606" r:id="rId14"/>
    <p:sldId id="300" r:id="rId15"/>
    <p:sldId id="615" r:id="rId16"/>
    <p:sldId id="301" r:id="rId17"/>
    <p:sldId id="303" r:id="rId18"/>
    <p:sldId id="610" r:id="rId19"/>
    <p:sldId id="304" r:id="rId20"/>
    <p:sldId id="607" r:id="rId21"/>
    <p:sldId id="608" r:id="rId22"/>
    <p:sldId id="609" r:id="rId23"/>
    <p:sldId id="611" r:id="rId24"/>
    <p:sldId id="612" r:id="rId25"/>
    <p:sldId id="616" r:id="rId26"/>
    <p:sldId id="613" r:id="rId27"/>
    <p:sldId id="614" r:id="rId28"/>
    <p:sldId id="258" r:id="rId29"/>
    <p:sldId id="259" r:id="rId30"/>
    <p:sldId id="260" r:id="rId31"/>
    <p:sldId id="278" r:id="rId32"/>
    <p:sldId id="280" r:id="rId33"/>
    <p:sldId id="281"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6" r:id="rId47"/>
    <p:sldId id="277" r:id="rId48"/>
    <p:sldId id="283" r:id="rId49"/>
    <p:sldId id="284" r:id="rId50"/>
    <p:sldId id="286" r:id="rId51"/>
    <p:sldId id="28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0468" autoAdjust="0"/>
  </p:normalViewPr>
  <p:slideViewPr>
    <p:cSldViewPr>
      <p:cViewPr varScale="1">
        <p:scale>
          <a:sx n="92" d="100"/>
          <a:sy n="92" d="100"/>
        </p:scale>
        <p:origin x="480"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algn="ctr" rtl="0"/>
          <a:r>
            <a:rPr lang="en-US" dirty="0">
              <a:effectLst>
                <a:outerShdw blurRad="38100" dist="38100" dir="2700000" algn="tl">
                  <a:srgbClr val="000000">
                    <a:alpha val="43137"/>
                  </a:srgbClr>
                </a:outerShdw>
              </a:effectLst>
              <a:latin typeface="Times New Roman" pitchFamily="18" charset="0"/>
              <a:cs typeface="Times New Roman" pitchFamily="18" charset="0"/>
            </a:rPr>
            <a:t>1965; Gordon Moore – co-founder of Intel</a:t>
          </a: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6">
            <a:lumMod val="75000"/>
          </a:schemeClr>
        </a:solidFill>
      </dgm:spPr>
      <dgm:t>
        <a:bodyPr/>
        <a:lstStyle/>
        <a:p>
          <a:pPr rtl="0">
            <a:lnSpc>
              <a:spcPct val="120000"/>
            </a:lnSpc>
          </a:pPr>
          <a:r>
            <a:rPr lang="en-US" sz="2800" b="1" dirty="0">
              <a:effectLst>
                <a:outerShdw blurRad="38100" dist="38100" dir="2700000" algn="tl">
                  <a:srgbClr val="000000">
                    <a:alpha val="43137"/>
                  </a:srgbClr>
                </a:outerShdw>
              </a:effectLst>
              <a:latin typeface="Times New Roman" pitchFamily="18" charset="0"/>
              <a:cs typeface="Times New Roman" pitchFamily="18" charset="0"/>
            </a:rPr>
            <a:t>Observed number of transistors that could be put on a single chip was doubling every year</a:t>
          </a: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lnSpc>
              <a:spcPct val="100000"/>
            </a:lnSpc>
          </a:pPr>
          <a:r>
            <a:rPr lang="en-US" sz="1400" b="1" dirty="0">
              <a:effectLst/>
              <a:latin typeface="Times New Roman" pitchFamily="18" charset="0"/>
              <a:cs typeface="Times New Roman" pitchFamily="18" charset="0"/>
            </a:rPr>
            <a:t>The pace slowed to a doubling every 18 months in the 1970’s but has sustained that rate ever since</a:t>
          </a: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custT="1"/>
      <dgm:spPr>
        <a:solidFill>
          <a:schemeClr val="tx2">
            <a:lumMod val="50000"/>
          </a:schemeClr>
        </a:solidFill>
      </dgm:spPr>
      <dgm:t>
        <a:bodyPr/>
        <a:lstStyle/>
        <a:p>
          <a:pPr rtl="0"/>
          <a:r>
            <a:rPr lang="en-US" sz="36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Consequences of Moore’s Law: </a:t>
          </a: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lnSpc>
              <a:spcPct val="100000"/>
            </a:lnSpc>
          </a:pPr>
          <a:r>
            <a:rPr lang="en-US" sz="1400" b="1" dirty="0">
              <a:effectLst/>
              <a:latin typeface="Times New Roman" pitchFamily="18" charset="0"/>
              <a:cs typeface="Times New Roman" pitchFamily="18" charset="0"/>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lnSpc>
              <a:spcPct val="100000"/>
            </a:lnSpc>
          </a:pPr>
          <a:r>
            <a:rPr lang="en-US" sz="1400" b="1" dirty="0">
              <a:effectLst/>
              <a:latin typeface="Times New Roman" pitchFamily="18" charset="0"/>
              <a:cs typeface="Times New Roman" pitchFamily="18" charset="0"/>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lnSpc>
              <a:spcPct val="100000"/>
            </a:lnSpc>
          </a:pPr>
          <a:r>
            <a:rPr lang="en-US" sz="1400" b="1" dirty="0">
              <a:effectLst/>
              <a:latin typeface="Times New Roman" pitchFamily="18" charset="0"/>
              <a:cs typeface="Times New Roman" pitchFamily="18" charset="0"/>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lnSpc>
              <a:spcPct val="100000"/>
            </a:lnSpc>
          </a:pPr>
          <a:r>
            <a:rPr lang="en-US" sz="1400" b="1" dirty="0">
              <a:effectLst/>
              <a:latin typeface="Times New Roman" pitchFamily="18" charset="0"/>
              <a:cs typeface="Times New Roman" pitchFamily="18" charset="0"/>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lnSpc>
              <a:spcPct val="100000"/>
            </a:lnSpc>
          </a:pPr>
          <a:r>
            <a:rPr lang="en-US" sz="1400" b="1" dirty="0">
              <a:effectLst/>
              <a:latin typeface="Times New Roman" pitchFamily="18" charset="0"/>
              <a:cs typeface="Times New Roman" pitchFamily="18" charset="0"/>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custScaleY="125245"/>
      <dgm:spPr/>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custLinFactNeighborX="-4061">
        <dgm:presLayoutVars>
          <dgm:bulletEnabled val="1"/>
        </dgm:presLayoutVars>
      </dgm:prSet>
      <dgm:spPr/>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custScaleX="103764" custScaleY="144838"/>
      <dgm:spPr/>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custScaleX="470472" custScaleY="206222" custLinFactNeighborY="-6908">
        <dgm:presLayoutVars>
          <dgm:bulletEnabled val="1"/>
        </dgm:presLayoutVars>
      </dgm:prSet>
      <dgm:spPr/>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custScaleX="470472" custScaleY="206222" custLinFactNeighborY="-6908">
        <dgm:presLayoutVars>
          <dgm:bulletEnabled val="1"/>
        </dgm:presLayoutVars>
      </dgm:prSet>
      <dgm:spPr/>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custScaleX="470472" custScaleY="206222" custLinFactNeighborY="-6908">
        <dgm:presLayoutVars>
          <dgm:bulletEnabled val="1"/>
        </dgm:presLayoutVars>
      </dgm:prSet>
      <dgm:spPr/>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custScaleX="470472" custScaleY="206222" custLinFactNeighborY="-6908">
        <dgm:presLayoutVars>
          <dgm:bulletEnabled val="1"/>
        </dgm:presLayoutVars>
      </dgm:prSet>
      <dgm:spPr/>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custScaleX="470472" custScaleY="206222" custLinFactNeighborY="-6908">
        <dgm:presLayoutVars>
          <dgm:bulletEnabled val="1"/>
        </dgm:presLayoutVars>
      </dgm:prSet>
      <dgm:spPr/>
    </dgm:pt>
  </dgm:ptLst>
  <dgm:cxnLst>
    <dgm:cxn modelId="{713E7D03-B055-FB42-8E27-EC1D78EA836A}" srcId="{D2585831-502D-374B-A192-B7BABC6D4047}" destId="{7F79720F-E377-5344-9A85-AFB0F93B85CF}" srcOrd="2" destOrd="0" parTransId="{933050AB-57FE-6E4F-A535-D08658AB3A89}" sibTransId="{2A2AA238-1DFB-F64F-94B6-D6F5F0EE73CB}"/>
    <dgm:cxn modelId="{2C9A8C07-B658-9D4D-BE2E-E9C07797103D}" srcId="{D2585831-502D-374B-A192-B7BABC6D4047}" destId="{9083D836-F9C2-FD40-994A-FBDB3E6A01B7}" srcOrd="0" destOrd="0" parTransId="{BEC757D0-ECF8-C74C-9713-97041B080D64}" sibTransId="{8036F8FD-772A-904A-A70C-A16E59E6D5BD}"/>
    <dgm:cxn modelId="{92517B30-3AEE-4FC1-BD29-EFD18A54C0FC}" type="presOf" srcId="{BAD1B133-3FB4-464C-A351-6F91810CD99E}" destId="{EA68CD54-2321-944A-9097-D8C9F2E9C2D9}"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B932485B-FF0B-D548-8F89-799C03284F8F}" srcId="{7F79720F-E377-5344-9A85-AFB0F93B85CF}" destId="{9A9FCB9E-A1F1-0F41-9552-36D8BD5C236C}" srcOrd="3" destOrd="0" parTransId="{C794FD44-F705-8245-BF16-E06D99C2C8F9}" sibTransId="{748BA313-798C-9640-8B3E-9FD17EBB82E1}"/>
    <dgm:cxn modelId="{79BBBC5F-A9F5-6C4B-A81B-56A2BD7B9031}" srcId="{7F79720F-E377-5344-9A85-AFB0F93B85CF}" destId="{52E6D3D1-ABE1-3940-A3F1-FD380C960DD1}" srcOrd="2" destOrd="0" parTransId="{B50FECC3-7EE9-3F44-B903-D1E4F55A26F2}" sibTransId="{02C9860E-AA50-844C-A097-78F218E24063}"/>
    <dgm:cxn modelId="{6720A54B-7C01-4233-8C64-1D5613F2AC6F}" type="presOf" srcId="{5BBA2911-4874-C74E-85E2-4C5F8F6462D9}" destId="{91813869-71C4-7749-AA7F-6F71B8046448}"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11AAA65A-544E-9C48-B494-C30A31DF58D4}" srcId="{7F79720F-E377-5344-9A85-AFB0F93B85CF}" destId="{AEAA4B00-9826-6C43-9661-FBB2B391EB8C}" srcOrd="4" destOrd="0" parTransId="{F60696E8-1AFF-4242-AFEC-48F064D37990}" sibTransId="{014429E6-A74A-D14D-9C28-1650F2B9EF4E}"/>
    <dgm:cxn modelId="{60810283-B325-47DE-94BD-74FC69B5B0A5}" type="presOf" srcId="{9A9FCB9E-A1F1-0F41-9552-36D8BD5C236C}" destId="{54116479-2825-CE4B-A0CD-356DD46D1C46}" srcOrd="0" destOrd="0" presId="urn:microsoft.com/office/officeart/2005/8/layout/target2"/>
    <dgm:cxn modelId="{9A3F92A2-1F3A-46BB-82FD-922528F100EB}" type="presOf" srcId="{7F79720F-E377-5344-9A85-AFB0F93B85CF}" destId="{9EC0930A-9BAA-D347-A334-BC7E180A4743}" srcOrd="0" destOrd="0" presId="urn:microsoft.com/office/officeart/2005/8/layout/target2"/>
    <dgm:cxn modelId="{ED8F5BCC-CDA5-4A61-B37E-8CA61FA9535D}" type="presOf" srcId="{F661BF27-3B17-DD40-95C5-81C23D7C8061}" destId="{B4B2A9B5-CBBA-C949-942A-35DE101CCDFE}" srcOrd="0" destOrd="0" presId="urn:microsoft.com/office/officeart/2005/8/layout/target2"/>
    <dgm:cxn modelId="{084C79CD-6241-4E65-9542-20765BCE31B4}" type="presOf" srcId="{AEAA4B00-9826-6C43-9661-FBB2B391EB8C}" destId="{A184587C-4EF5-0248-B0F8-E4E73CF3787B}" srcOrd="0" destOrd="0" presId="urn:microsoft.com/office/officeart/2005/8/layout/target2"/>
    <dgm:cxn modelId="{833854D2-72AD-414D-B746-3424F87A74A1}" type="presOf" srcId="{6E822890-7F5D-BA48-A9ED-10EE404E778C}" destId="{43D95310-0335-8948-925B-493826D68CA7}" srcOrd="0" destOrd="0" presId="urn:microsoft.com/office/officeart/2005/8/layout/target2"/>
    <dgm:cxn modelId="{9D6D9ED4-2FC2-47A2-A99E-CADDADC824A4}" type="presOf" srcId="{9083D836-F9C2-FD40-994A-FBDB3E6A01B7}" destId="{5C554690-5023-454D-81BF-0F8EF7FE64E8}"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C7D483D7-25FC-4A50-98B7-A639EF8CF6E5}" type="presOf" srcId="{52E6D3D1-ABE1-3940-A3F1-FD380C960DD1}" destId="{2BFD2A48-BAFB-C448-9560-380462349BFA}" srcOrd="0" destOrd="0" presId="urn:microsoft.com/office/officeart/2005/8/layout/target2"/>
    <dgm:cxn modelId="{022F76E3-04FA-4710-9731-198AF7A0A0DF}" type="presOf" srcId="{D2585831-502D-374B-A192-B7BABC6D4047}" destId="{4AE73C61-08A4-BB42-923D-F4637248A0CC}"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DE1190D1-1AAA-44B4-87CC-F9087FA275C0}" type="presParOf" srcId="{4AE73C61-08A4-BB42-923D-F4637248A0CC}" destId="{37E71A41-6A0A-4144-ABAE-9065F23B6835}" srcOrd="0" destOrd="0" presId="urn:microsoft.com/office/officeart/2005/8/layout/target2"/>
    <dgm:cxn modelId="{6825CFC5-6070-4596-86AA-1B54FC353788}" type="presParOf" srcId="{37E71A41-6A0A-4144-ABAE-9065F23B6835}" destId="{5C554690-5023-454D-81BF-0F8EF7FE64E8}" srcOrd="0" destOrd="0" presId="urn:microsoft.com/office/officeart/2005/8/layout/target2"/>
    <dgm:cxn modelId="{F47007B5-E933-49CD-86B0-04A2750226DE}" type="presParOf" srcId="{37E71A41-6A0A-4144-ABAE-9065F23B6835}" destId="{DB13DB65-DE9F-594C-8582-A1FC74E9C6C0}" srcOrd="1" destOrd="0" presId="urn:microsoft.com/office/officeart/2005/8/layout/target2"/>
    <dgm:cxn modelId="{9205E50A-C11B-442C-BDAA-2717ABC4E59B}" type="presParOf" srcId="{4AE73C61-08A4-BB42-923D-F4637248A0CC}" destId="{6EEF0F2A-3A05-1E47-A263-FF215CF47948}" srcOrd="1" destOrd="0" presId="urn:microsoft.com/office/officeart/2005/8/layout/target2"/>
    <dgm:cxn modelId="{966324A3-4189-4822-82BF-B4AB838D14B9}" type="presParOf" srcId="{6EEF0F2A-3A05-1E47-A263-FF215CF47948}" destId="{B4B2A9B5-CBBA-C949-942A-35DE101CCDFE}" srcOrd="0" destOrd="0" presId="urn:microsoft.com/office/officeart/2005/8/layout/target2"/>
    <dgm:cxn modelId="{9FE1176D-D329-4782-AEB4-6573302C7E3A}" type="presParOf" srcId="{6EEF0F2A-3A05-1E47-A263-FF215CF47948}" destId="{34E8E3CA-E7C5-6D41-94BA-38DE703CBBA7}" srcOrd="1" destOrd="0" presId="urn:microsoft.com/office/officeart/2005/8/layout/target2"/>
    <dgm:cxn modelId="{F8A1808D-0D19-47EA-943D-D9105E0D2DB2}" type="presParOf" srcId="{34E8E3CA-E7C5-6D41-94BA-38DE703CBBA7}" destId="{EA68CD54-2321-944A-9097-D8C9F2E9C2D9}" srcOrd="0" destOrd="0" presId="urn:microsoft.com/office/officeart/2005/8/layout/target2"/>
    <dgm:cxn modelId="{EA5B50BF-7BA0-4BD9-8FD3-36AD25217917}" type="presParOf" srcId="{4AE73C61-08A4-BB42-923D-F4637248A0CC}" destId="{AB03BA1D-91DF-8B4F-B43D-D1B478197768}" srcOrd="2" destOrd="0" presId="urn:microsoft.com/office/officeart/2005/8/layout/target2"/>
    <dgm:cxn modelId="{094C0A16-6862-46BC-8BD9-52419403E0BA}" type="presParOf" srcId="{AB03BA1D-91DF-8B4F-B43D-D1B478197768}" destId="{9EC0930A-9BAA-D347-A334-BC7E180A4743}" srcOrd="0" destOrd="0" presId="urn:microsoft.com/office/officeart/2005/8/layout/target2"/>
    <dgm:cxn modelId="{7571C89F-B98D-4F65-B2F9-117BAF555BBA}" type="presParOf" srcId="{AB03BA1D-91DF-8B4F-B43D-D1B478197768}" destId="{851B01E6-80ED-E345-8BEA-AD24321E99DF}" srcOrd="1" destOrd="0" presId="urn:microsoft.com/office/officeart/2005/8/layout/target2"/>
    <dgm:cxn modelId="{9771CBF7-8D0C-4C63-93EF-3841EC01609C}" type="presParOf" srcId="{851B01E6-80ED-E345-8BEA-AD24321E99DF}" destId="{91813869-71C4-7749-AA7F-6F71B8046448}" srcOrd="0" destOrd="0" presId="urn:microsoft.com/office/officeart/2005/8/layout/target2"/>
    <dgm:cxn modelId="{73F967AE-B595-4B4A-84DE-125BF9AE72D7}" type="presParOf" srcId="{851B01E6-80ED-E345-8BEA-AD24321E99DF}" destId="{D62C8E5A-DCDA-9C4F-BCCD-DA89BEF23B4E}" srcOrd="1" destOrd="0" presId="urn:microsoft.com/office/officeart/2005/8/layout/target2"/>
    <dgm:cxn modelId="{0064CC7A-9DBE-4590-A8E9-3FEFE020190E}" type="presParOf" srcId="{851B01E6-80ED-E345-8BEA-AD24321E99DF}" destId="{43D95310-0335-8948-925B-493826D68CA7}" srcOrd="2" destOrd="0" presId="urn:microsoft.com/office/officeart/2005/8/layout/target2"/>
    <dgm:cxn modelId="{BEA4F57A-25C8-4E15-9CB6-B7AC4EB40F04}" type="presParOf" srcId="{851B01E6-80ED-E345-8BEA-AD24321E99DF}" destId="{4E6DDC86-C701-C443-9AB2-0E9A35DB7AD9}" srcOrd="3" destOrd="0" presId="urn:microsoft.com/office/officeart/2005/8/layout/target2"/>
    <dgm:cxn modelId="{5CC0F1BD-5C72-4A16-9810-11E361E6CACF}" type="presParOf" srcId="{851B01E6-80ED-E345-8BEA-AD24321E99DF}" destId="{2BFD2A48-BAFB-C448-9560-380462349BFA}" srcOrd="4" destOrd="0" presId="urn:microsoft.com/office/officeart/2005/8/layout/target2"/>
    <dgm:cxn modelId="{7E7D4AE0-38C2-4836-9C8C-5A243AA1C4E4}" type="presParOf" srcId="{851B01E6-80ED-E345-8BEA-AD24321E99DF}" destId="{7E95640C-67A1-F344-B8CD-301632A9C6A3}" srcOrd="5" destOrd="0" presId="urn:microsoft.com/office/officeart/2005/8/layout/target2"/>
    <dgm:cxn modelId="{65E6AB13-156B-4D28-877E-1BB9730F01E2}" type="presParOf" srcId="{851B01E6-80ED-E345-8BEA-AD24321E99DF}" destId="{54116479-2825-CE4B-A0CD-356DD46D1C46}" srcOrd="6" destOrd="0" presId="urn:microsoft.com/office/officeart/2005/8/layout/target2"/>
    <dgm:cxn modelId="{8985A5FF-FC27-4CC1-90BF-D844C5B6B380}" type="presParOf" srcId="{851B01E6-80ED-E345-8BEA-AD24321E99DF}" destId="{EDF3239A-57F4-AF43-97AF-9D01BB7064C9}" srcOrd="7" destOrd="0" presId="urn:microsoft.com/office/officeart/2005/8/layout/target2"/>
    <dgm:cxn modelId="{E5848D4C-4EF3-402F-ABD4-2CA23A54632F}"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C30105-BBE0-F74F-A388-D0D0D0C8543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7C013D74-4496-6145-974D-3AD7B3DF03D9}">
      <dgm:prSet custT="1"/>
      <dgm:spPr>
        <a:solidFill>
          <a:schemeClr val="accent3"/>
        </a:solidFill>
      </dgm:spPr>
      <dgm:t>
        <a:bodyPr/>
        <a:lstStyle/>
        <a:p>
          <a:pPr algn="ctr" rtl="0"/>
          <a:r>
            <a:rPr lang="en-US" sz="4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Software</a:t>
          </a:r>
        </a:p>
      </dgm:t>
    </dgm:pt>
    <dgm:pt modelId="{FD5101E8-59C9-984B-946A-F1CD6221CEF5}" type="parTrans" cxnId="{CC9F5922-37AD-B248-AF43-253EB23D1B0E}">
      <dgm:prSet/>
      <dgm:spPr/>
      <dgm:t>
        <a:bodyPr/>
        <a:lstStyle/>
        <a:p>
          <a:endParaRPr lang="en-US"/>
        </a:p>
      </dgm:t>
    </dgm:pt>
    <dgm:pt modelId="{EB825CBB-6EAB-174F-8D70-872CE0C06302}" type="sibTrans" cxnId="{CC9F5922-37AD-B248-AF43-253EB23D1B0E}">
      <dgm:prSet/>
      <dgm:spPr/>
      <dgm:t>
        <a:bodyPr/>
        <a:lstStyle/>
        <a:p>
          <a:endParaRPr lang="en-US"/>
        </a:p>
      </dgm:t>
    </dgm:pt>
    <dgm:pt modelId="{33B2E1D5-7076-B64B-A7DA-BF991DF39737}">
      <dgm:prSet custT="1"/>
      <dgm:spPr/>
      <dgm:t>
        <a:bodyPr/>
        <a:lstStyle/>
        <a:p>
          <a:pPr rtl="0">
            <a:lnSpc>
              <a:spcPct val="100000"/>
            </a:lnSpc>
            <a:spcAft>
              <a:spcPts val="3000"/>
            </a:spcAft>
          </a:pPr>
          <a:r>
            <a:rPr lang="en-US" sz="3200" b="1" dirty="0">
              <a:latin typeface="Times New Roman" pitchFamily="18" charset="0"/>
              <a:cs typeface="Times New Roman" pitchFamily="18" charset="0"/>
            </a:rPr>
            <a:t>A sequence of codes or instructions</a:t>
          </a:r>
        </a:p>
      </dgm:t>
    </dgm:pt>
    <dgm:pt modelId="{0552F9CF-6805-9F44-A08C-A640CECAE02A}" type="parTrans" cxnId="{8D54DEB6-2CB9-C649-AED1-FDF20EC35323}">
      <dgm:prSet/>
      <dgm:spPr/>
      <dgm:t>
        <a:bodyPr/>
        <a:lstStyle/>
        <a:p>
          <a:endParaRPr lang="en-US"/>
        </a:p>
      </dgm:t>
    </dgm:pt>
    <dgm:pt modelId="{DAE790BE-2467-CB43-8CEB-39796D3F9248}" type="sibTrans" cxnId="{8D54DEB6-2CB9-C649-AED1-FDF20EC35323}">
      <dgm:prSet/>
      <dgm:spPr/>
      <dgm:t>
        <a:bodyPr/>
        <a:lstStyle/>
        <a:p>
          <a:endParaRPr lang="en-US"/>
        </a:p>
      </dgm:t>
    </dgm:pt>
    <dgm:pt modelId="{E49359DF-E4C7-3E4C-B7F3-501F92A360B3}">
      <dgm:prSet custT="1"/>
      <dgm:spPr/>
      <dgm:t>
        <a:bodyPr/>
        <a:lstStyle/>
        <a:p>
          <a:pPr rtl="0">
            <a:lnSpc>
              <a:spcPct val="100000"/>
            </a:lnSpc>
            <a:spcAft>
              <a:spcPts val="3000"/>
            </a:spcAft>
          </a:pPr>
          <a:r>
            <a:rPr lang="en-US" sz="3200" b="1" dirty="0">
              <a:latin typeface="Times New Roman" pitchFamily="18" charset="0"/>
              <a:cs typeface="Times New Roman" pitchFamily="18" charset="0"/>
            </a:rPr>
            <a:t>Part of the hardware interprets each instruction and generates control signals</a:t>
          </a:r>
        </a:p>
      </dgm:t>
    </dgm:pt>
    <dgm:pt modelId="{E3F14906-8F33-FD44-BE44-8ECB73B43A97}" type="parTrans" cxnId="{D82BA876-664D-2849-8497-ABB849C5D360}">
      <dgm:prSet/>
      <dgm:spPr/>
      <dgm:t>
        <a:bodyPr/>
        <a:lstStyle/>
        <a:p>
          <a:endParaRPr lang="en-US"/>
        </a:p>
      </dgm:t>
    </dgm:pt>
    <dgm:pt modelId="{29509CF6-40D7-A941-81D4-46C13F33C8F5}" type="sibTrans" cxnId="{D82BA876-664D-2849-8497-ABB849C5D360}">
      <dgm:prSet/>
      <dgm:spPr/>
      <dgm:t>
        <a:bodyPr/>
        <a:lstStyle/>
        <a:p>
          <a:endParaRPr lang="en-US"/>
        </a:p>
      </dgm:t>
    </dgm:pt>
    <dgm:pt modelId="{9DB8966F-A37F-466D-ADB1-E267987C4737}">
      <dgm:prSet custT="1"/>
      <dgm:spPr/>
      <dgm:t>
        <a:bodyPr/>
        <a:lstStyle/>
        <a:p>
          <a:pPr rtl="0">
            <a:lnSpc>
              <a:spcPct val="100000"/>
            </a:lnSpc>
            <a:spcAft>
              <a:spcPts val="3000"/>
            </a:spcAft>
          </a:pPr>
          <a:endParaRPr lang="en-US" sz="2000" b="1" dirty="0">
            <a:latin typeface="Times New Roman" pitchFamily="18" charset="0"/>
            <a:cs typeface="Times New Roman" pitchFamily="18" charset="0"/>
          </a:endParaRPr>
        </a:p>
      </dgm:t>
    </dgm:pt>
    <dgm:pt modelId="{94D007F0-4B33-4FBE-A5FE-B3F4E5D6D8CD}" type="parTrans" cxnId="{4813CDEC-7119-4793-AC98-161AE52D4CC2}">
      <dgm:prSet/>
      <dgm:spPr/>
      <dgm:t>
        <a:bodyPr/>
        <a:lstStyle/>
        <a:p>
          <a:endParaRPr lang="en-GB"/>
        </a:p>
      </dgm:t>
    </dgm:pt>
    <dgm:pt modelId="{5EB9132B-7117-409C-B0ED-169A15DCB82F}" type="sibTrans" cxnId="{4813CDEC-7119-4793-AC98-161AE52D4CC2}">
      <dgm:prSet/>
      <dgm:spPr/>
      <dgm:t>
        <a:bodyPr/>
        <a:lstStyle/>
        <a:p>
          <a:endParaRPr lang="en-GB"/>
        </a:p>
      </dgm:t>
    </dgm:pt>
    <dgm:pt modelId="{307AD9D1-A4C8-477B-8497-FBA4481250F2}">
      <dgm:prSet custT="1"/>
      <dgm:spPr/>
      <dgm:t>
        <a:bodyPr/>
        <a:lstStyle/>
        <a:p>
          <a:pPr rtl="0">
            <a:lnSpc>
              <a:spcPct val="100000"/>
            </a:lnSpc>
            <a:spcAft>
              <a:spcPts val="3000"/>
            </a:spcAft>
          </a:pPr>
          <a:r>
            <a:rPr lang="en-US" sz="3200" b="1" dirty="0">
              <a:latin typeface="Times New Roman" pitchFamily="18" charset="0"/>
              <a:cs typeface="Times New Roman" pitchFamily="18" charset="0"/>
            </a:rPr>
            <a:t>Provide a new sequence of codes for each new program instead of rewiring the hardware</a:t>
          </a:r>
        </a:p>
      </dgm:t>
    </dgm:pt>
    <dgm:pt modelId="{732613B7-38F8-4C55-BDDB-FE29E9C3065C}" type="parTrans" cxnId="{AC1895BE-F15A-4492-A8EF-7D052DB659D2}">
      <dgm:prSet/>
      <dgm:spPr/>
      <dgm:t>
        <a:bodyPr/>
        <a:lstStyle/>
        <a:p>
          <a:endParaRPr lang="en-GB"/>
        </a:p>
      </dgm:t>
    </dgm:pt>
    <dgm:pt modelId="{CE75055D-6E2F-4EBF-AF7B-48B3D0B25886}" type="sibTrans" cxnId="{AC1895BE-F15A-4492-A8EF-7D052DB659D2}">
      <dgm:prSet/>
      <dgm:spPr/>
      <dgm:t>
        <a:bodyPr/>
        <a:lstStyle/>
        <a:p>
          <a:endParaRPr lang="en-GB"/>
        </a:p>
      </dgm:t>
    </dgm:pt>
    <dgm:pt modelId="{96DA18E2-7555-CC4E-8486-7B36FB2B9A75}" type="pres">
      <dgm:prSet presAssocID="{84C30105-BBE0-F74F-A388-D0D0D0C8543C}" presName="linear" presStyleCnt="0">
        <dgm:presLayoutVars>
          <dgm:animLvl val="lvl"/>
          <dgm:resizeHandles val="exact"/>
        </dgm:presLayoutVars>
      </dgm:prSet>
      <dgm:spPr/>
    </dgm:pt>
    <dgm:pt modelId="{F992244F-0972-284B-BD79-4BDF0FE0F3E9}" type="pres">
      <dgm:prSet presAssocID="{7C013D74-4496-6145-974D-3AD7B3DF03D9}" presName="parentText" presStyleLbl="node1" presStyleIdx="0" presStyleCnt="1">
        <dgm:presLayoutVars>
          <dgm:chMax val="0"/>
          <dgm:bulletEnabled val="1"/>
        </dgm:presLayoutVars>
      </dgm:prSet>
      <dgm:spPr/>
    </dgm:pt>
    <dgm:pt modelId="{13B14588-5A20-EA4F-979E-F796522A9FDC}" type="pres">
      <dgm:prSet presAssocID="{7C013D74-4496-6145-974D-3AD7B3DF03D9}" presName="childText" presStyleLbl="revTx" presStyleIdx="0" presStyleCnt="1" custScaleY="106167">
        <dgm:presLayoutVars>
          <dgm:bulletEnabled val="1"/>
        </dgm:presLayoutVars>
      </dgm:prSet>
      <dgm:spPr/>
    </dgm:pt>
  </dgm:ptLst>
  <dgm:cxnLst>
    <dgm:cxn modelId="{CC9F5922-37AD-B248-AF43-253EB23D1B0E}" srcId="{84C30105-BBE0-F74F-A388-D0D0D0C8543C}" destId="{7C013D74-4496-6145-974D-3AD7B3DF03D9}" srcOrd="0" destOrd="0" parTransId="{FD5101E8-59C9-984B-946A-F1CD6221CEF5}" sibTransId="{EB825CBB-6EAB-174F-8D70-872CE0C06302}"/>
    <dgm:cxn modelId="{C38F0865-D16B-4387-A53E-B7D54DC163AB}" type="presOf" srcId="{7C013D74-4496-6145-974D-3AD7B3DF03D9}" destId="{F992244F-0972-284B-BD79-4BDF0FE0F3E9}" srcOrd="0" destOrd="0" presId="urn:microsoft.com/office/officeart/2005/8/layout/vList2"/>
    <dgm:cxn modelId="{A701FA4C-30E0-4E6B-8BF4-A1EA1F6D670B}" type="presOf" srcId="{9DB8966F-A37F-466D-ADB1-E267987C4737}" destId="{13B14588-5A20-EA4F-979E-F796522A9FDC}" srcOrd="0" destOrd="0" presId="urn:microsoft.com/office/officeart/2005/8/layout/vList2"/>
    <dgm:cxn modelId="{D82BA876-664D-2849-8497-ABB849C5D360}" srcId="{7C013D74-4496-6145-974D-3AD7B3DF03D9}" destId="{E49359DF-E4C7-3E4C-B7F3-501F92A360B3}" srcOrd="2" destOrd="0" parTransId="{E3F14906-8F33-FD44-BE44-8ECB73B43A97}" sibTransId="{29509CF6-40D7-A941-81D4-46C13F33C8F5}"/>
    <dgm:cxn modelId="{8B8E0CAA-3B31-44D2-B64D-CCFBF23E7A88}" type="presOf" srcId="{33B2E1D5-7076-B64B-A7DA-BF991DF39737}" destId="{13B14588-5A20-EA4F-979E-F796522A9FDC}" srcOrd="0" destOrd="1" presId="urn:microsoft.com/office/officeart/2005/8/layout/vList2"/>
    <dgm:cxn modelId="{8D54DEB6-2CB9-C649-AED1-FDF20EC35323}" srcId="{7C013D74-4496-6145-974D-3AD7B3DF03D9}" destId="{33B2E1D5-7076-B64B-A7DA-BF991DF39737}" srcOrd="1" destOrd="0" parTransId="{0552F9CF-6805-9F44-A08C-A640CECAE02A}" sibTransId="{DAE790BE-2467-CB43-8CEB-39796D3F9248}"/>
    <dgm:cxn modelId="{9E0D02BD-7A95-472F-8DCE-BE80ECC148F9}" type="presOf" srcId="{E49359DF-E4C7-3E4C-B7F3-501F92A360B3}" destId="{13B14588-5A20-EA4F-979E-F796522A9FDC}" srcOrd="0" destOrd="2" presId="urn:microsoft.com/office/officeart/2005/8/layout/vList2"/>
    <dgm:cxn modelId="{AC1895BE-F15A-4492-A8EF-7D052DB659D2}" srcId="{7C013D74-4496-6145-974D-3AD7B3DF03D9}" destId="{307AD9D1-A4C8-477B-8497-FBA4481250F2}" srcOrd="3" destOrd="0" parTransId="{732613B7-38F8-4C55-BDDB-FE29E9C3065C}" sibTransId="{CE75055D-6E2F-4EBF-AF7B-48B3D0B25886}"/>
    <dgm:cxn modelId="{F6B984C8-5E91-4783-9C9A-B153A975304E}" type="presOf" srcId="{307AD9D1-A4C8-477B-8497-FBA4481250F2}" destId="{13B14588-5A20-EA4F-979E-F796522A9FDC}" srcOrd="0" destOrd="3" presId="urn:microsoft.com/office/officeart/2005/8/layout/vList2"/>
    <dgm:cxn modelId="{4813CDEC-7119-4793-AC98-161AE52D4CC2}" srcId="{7C013D74-4496-6145-974D-3AD7B3DF03D9}" destId="{9DB8966F-A37F-466D-ADB1-E267987C4737}" srcOrd="0" destOrd="0" parTransId="{94D007F0-4B33-4FBE-A5FE-B3F4E5D6D8CD}" sibTransId="{5EB9132B-7117-409C-B0ED-169A15DCB82F}"/>
    <dgm:cxn modelId="{535178F3-18D0-4D8A-8EFB-721581A7A033}" type="presOf" srcId="{84C30105-BBE0-F74F-A388-D0D0D0C8543C}" destId="{96DA18E2-7555-CC4E-8486-7B36FB2B9A75}" srcOrd="0" destOrd="0" presId="urn:microsoft.com/office/officeart/2005/8/layout/vList2"/>
    <dgm:cxn modelId="{BB9BB5ED-09F8-4DFA-A596-C564CB4933B3}" type="presParOf" srcId="{96DA18E2-7555-CC4E-8486-7B36FB2B9A75}" destId="{F992244F-0972-284B-BD79-4BDF0FE0F3E9}" srcOrd="0" destOrd="0" presId="urn:microsoft.com/office/officeart/2005/8/layout/vList2"/>
    <dgm:cxn modelId="{FCA202D8-A94C-43C4-9E90-75C9688B5F9A}" type="presParOf" srcId="{96DA18E2-7555-CC4E-8486-7B36FB2B9A75}" destId="{13B14588-5A20-EA4F-979E-F796522A9FD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C30105-BBE0-F74F-A388-D0D0D0C8543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037D4F1-8C5F-BB41-A625-2334E757E45E}">
      <dgm:prSet custT="1"/>
      <dgm:spPr/>
      <dgm:t>
        <a:bodyPr/>
        <a:lstStyle/>
        <a:p>
          <a:pPr algn="ctr" rtl="0"/>
          <a:r>
            <a:rPr lang="en-US" sz="3600" b="1" dirty="0">
              <a:solidFill>
                <a:srgbClr val="FF0000"/>
              </a:solidFill>
              <a:latin typeface="Times New Roman" pitchFamily="18" charset="0"/>
              <a:cs typeface="Times New Roman" pitchFamily="18" charset="0"/>
            </a:rPr>
            <a:t>Major Components:</a:t>
          </a:r>
        </a:p>
      </dgm:t>
    </dgm:pt>
    <dgm:pt modelId="{2518649E-74D5-1446-85AC-B3F416C1B89C}" type="parTrans" cxnId="{80C724BD-936C-E34B-91A0-B2EA8D8A0E6B}">
      <dgm:prSet/>
      <dgm:spPr/>
      <dgm:t>
        <a:bodyPr/>
        <a:lstStyle/>
        <a:p>
          <a:endParaRPr lang="en-US"/>
        </a:p>
      </dgm:t>
    </dgm:pt>
    <dgm:pt modelId="{89391C87-0FC1-954B-9C37-906B39F142A8}" type="sibTrans" cxnId="{80C724BD-936C-E34B-91A0-B2EA8D8A0E6B}">
      <dgm:prSet/>
      <dgm:spPr/>
      <dgm:t>
        <a:bodyPr/>
        <a:lstStyle/>
        <a:p>
          <a:endParaRPr lang="en-US"/>
        </a:p>
      </dgm:t>
    </dgm:pt>
    <dgm:pt modelId="{234E42D5-31BB-0A4C-9CD6-B6D224CD535C}">
      <dgm:prSet/>
      <dgm:spPr/>
      <dgm:t>
        <a:bodyPr/>
        <a:lstStyle/>
        <a:p>
          <a:pPr rtl="0"/>
          <a:r>
            <a:rPr lang="en-US" b="1" dirty="0">
              <a:latin typeface="Times New Roman" pitchFamily="18" charset="0"/>
              <a:cs typeface="Times New Roman" pitchFamily="18" charset="0"/>
            </a:rPr>
            <a:t>Means of reporting results</a:t>
          </a:r>
        </a:p>
      </dgm:t>
    </dgm:pt>
    <dgm:pt modelId="{24FAF873-5FB9-624E-A49D-5B08A05DCBF5}">
      <dgm:prSet/>
      <dgm:spPr/>
      <dgm:t>
        <a:bodyPr/>
        <a:lstStyle/>
        <a:p>
          <a:pPr rtl="0"/>
          <a:r>
            <a:rPr lang="en-US" b="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Output module</a:t>
          </a:r>
        </a:p>
      </dgm:t>
    </dgm:pt>
    <dgm:pt modelId="{D002FA64-CDE6-0940-AC00-543365586A19}" type="sibTrans" cxnId="{4EBA38F4-3A1B-1742-BA72-AB710EA8C3C7}">
      <dgm:prSet/>
      <dgm:spPr/>
      <dgm:t>
        <a:bodyPr/>
        <a:lstStyle/>
        <a:p>
          <a:endParaRPr lang="en-US"/>
        </a:p>
      </dgm:t>
    </dgm:pt>
    <dgm:pt modelId="{B008B530-2D2D-4D43-966B-A433E3A4A2C8}" type="parTrans" cxnId="{4EBA38F4-3A1B-1742-BA72-AB710EA8C3C7}">
      <dgm:prSet/>
      <dgm:spPr/>
      <dgm:t>
        <a:bodyPr/>
        <a:lstStyle/>
        <a:p>
          <a:endParaRPr lang="en-US"/>
        </a:p>
      </dgm:t>
    </dgm:pt>
    <dgm:pt modelId="{4C804830-6C20-2741-AE9E-45F450C8F352}">
      <dgm:prSet/>
      <dgm:spPr/>
      <dgm:t>
        <a:bodyPr/>
        <a:lstStyle/>
        <a:p>
          <a:pPr rtl="0"/>
          <a:r>
            <a:rPr lang="en-US" b="1" dirty="0">
              <a:latin typeface="Times New Roman" pitchFamily="18" charset="0"/>
              <a:cs typeface="Times New Roman" pitchFamily="18" charset="0"/>
            </a:rPr>
            <a:t>Contains basic components for accepting data and instructions and converting them into an internal form of signals usable by the system</a:t>
          </a:r>
        </a:p>
      </dgm:t>
    </dgm:pt>
    <dgm:pt modelId="{948C7C32-FC71-034A-A9D1-2D2E150E1953}">
      <dgm:prSet/>
      <dgm:spPr/>
      <dgm:t>
        <a:bodyPr/>
        <a:lstStyle/>
        <a:p>
          <a:pPr rtl="0"/>
          <a:r>
            <a:rPr lang="en-US" b="1" dirty="0">
              <a:solidFill>
                <a:srgbClr val="0000FF"/>
              </a:solidFill>
              <a:latin typeface="Times New Roman" pitchFamily="18" charset="0"/>
              <a:cs typeface="Times New Roman" pitchFamily="18" charset="0"/>
            </a:rPr>
            <a:t>Input module</a:t>
          </a:r>
        </a:p>
      </dgm:t>
    </dgm:pt>
    <dgm:pt modelId="{D6DC2FD5-CEDD-3D49-9DE0-8C0B4BA26801}" type="sibTrans" cxnId="{34022C4D-3E17-604D-AEAE-B0FEF57DFD0E}">
      <dgm:prSet/>
      <dgm:spPr/>
      <dgm:t>
        <a:bodyPr/>
        <a:lstStyle/>
        <a:p>
          <a:endParaRPr lang="en-US"/>
        </a:p>
      </dgm:t>
    </dgm:pt>
    <dgm:pt modelId="{F5DA14C9-CFF8-8C4C-9835-74F10C62CE79}" type="parTrans" cxnId="{34022C4D-3E17-604D-AEAE-B0FEF57DFD0E}">
      <dgm:prSet/>
      <dgm:spPr/>
      <dgm:t>
        <a:bodyPr/>
        <a:lstStyle/>
        <a:p>
          <a:endParaRPr lang="en-US"/>
        </a:p>
      </dgm:t>
    </dgm:pt>
    <dgm:pt modelId="{7553F031-D91F-B34C-9D28-1D3C7C5C7FF5}">
      <dgm:prSet/>
      <dgm:spPr/>
      <dgm:t>
        <a:bodyPr/>
        <a:lstStyle/>
        <a:p>
          <a:pPr rtl="0"/>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I/O Components</a:t>
          </a:r>
        </a:p>
      </dgm:t>
    </dgm:pt>
    <dgm:pt modelId="{F5C111B9-16D2-4F4E-8812-F869ABB36A3D}" type="sibTrans" cxnId="{916F1E77-62DF-1840-BE91-704D6A2132EB}">
      <dgm:prSet/>
      <dgm:spPr/>
      <dgm:t>
        <a:bodyPr/>
        <a:lstStyle/>
        <a:p>
          <a:endParaRPr lang="en-US"/>
        </a:p>
      </dgm:t>
    </dgm:pt>
    <dgm:pt modelId="{7B3DD069-B5EB-9740-94E2-D305A5602EE7}" type="parTrans" cxnId="{916F1E77-62DF-1840-BE91-704D6A2132EB}">
      <dgm:prSet/>
      <dgm:spPr/>
      <dgm:t>
        <a:bodyPr/>
        <a:lstStyle/>
        <a:p>
          <a:endParaRPr lang="en-US"/>
        </a:p>
      </dgm:t>
    </dgm:pt>
    <dgm:pt modelId="{2486CEE9-6B01-C845-9D12-D4366D3B3FC6}" type="sibTrans" cxnId="{6C187B61-9F7C-3342-8AA2-116AA48197D2}">
      <dgm:prSet/>
      <dgm:spPr/>
      <dgm:t>
        <a:bodyPr/>
        <a:lstStyle/>
        <a:p>
          <a:endParaRPr lang="en-US"/>
        </a:p>
      </dgm:t>
    </dgm:pt>
    <dgm:pt modelId="{CA858E07-9B8E-C648-A6B1-9EDBB304E22B}" type="parTrans" cxnId="{6C187B61-9F7C-3342-8AA2-116AA48197D2}">
      <dgm:prSet/>
      <dgm:spPr/>
      <dgm:t>
        <a:bodyPr/>
        <a:lstStyle/>
        <a:p>
          <a:endParaRPr lang="en-US"/>
        </a:p>
      </dgm:t>
    </dgm:pt>
    <dgm:pt modelId="{766F468D-E105-6441-AFDA-C35BA0DDAE2B}" type="sibTrans" cxnId="{CE8CFF92-3E5C-0E4C-8F40-8946C262CA7F}">
      <dgm:prSet/>
      <dgm:spPr/>
      <dgm:t>
        <a:bodyPr/>
        <a:lstStyle/>
        <a:p>
          <a:endParaRPr lang="en-US"/>
        </a:p>
      </dgm:t>
    </dgm:pt>
    <dgm:pt modelId="{BCAE0029-0DEE-2246-A8F3-1BA27774EF73}" type="parTrans" cxnId="{CE8CFF92-3E5C-0E4C-8F40-8946C262CA7F}">
      <dgm:prSet/>
      <dgm:spPr/>
      <dgm:t>
        <a:bodyPr/>
        <a:lstStyle/>
        <a:p>
          <a:endParaRPr lang="en-US"/>
        </a:p>
      </dgm:t>
    </dgm:pt>
    <dgm:pt modelId="{B261E502-5543-7B4D-9ACE-70EA3B42B175}">
      <dgm:prSet/>
      <dgm:spPr/>
      <dgm:t>
        <a:bodyPr/>
        <a:lstStyle/>
        <a:p>
          <a:pPr rtl="0"/>
          <a:r>
            <a:rPr lang="en-US" b="1" dirty="0">
              <a:latin typeface="Times New Roman" pitchFamily="18" charset="0"/>
              <a:cs typeface="Times New Roman" pitchFamily="18" charset="0"/>
            </a:rPr>
            <a:t>Module of general-purpose arithmetic and logic functions</a:t>
          </a:r>
        </a:p>
      </dgm:t>
    </dgm:pt>
    <dgm:pt modelId="{C19AC66C-2A37-8644-927E-F197C32A21CF}">
      <dgm:prSet/>
      <dgm:spPr/>
      <dgm:t>
        <a:bodyPr/>
        <a:lstStyle/>
        <a:p>
          <a:pPr rtl="0"/>
          <a:r>
            <a:rPr lang="en-US" b="1" dirty="0">
              <a:latin typeface="Times New Roman" pitchFamily="18" charset="0"/>
              <a:cs typeface="Times New Roman" pitchFamily="18" charset="0"/>
            </a:rPr>
            <a:t>Instruction interpreter</a:t>
          </a:r>
        </a:p>
      </dgm:t>
    </dgm:pt>
    <dgm:pt modelId="{CE0386A9-076E-F94F-A620-AD660D7C9972}">
      <dgm:prSet/>
      <dgm:spPr/>
      <dgm:t>
        <a:bodyPr/>
        <a:lstStyle/>
        <a:p>
          <a:pPr rtl="0"/>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CPU</a:t>
          </a:r>
          <a:r>
            <a:rPr lang="en-US" dirty="0">
              <a:latin typeface="Times New Roman" pitchFamily="18" charset="0"/>
              <a:cs typeface="Times New Roman" pitchFamily="18" charset="0"/>
            </a:rPr>
            <a:t>	</a:t>
          </a:r>
        </a:p>
      </dgm:t>
    </dgm:pt>
    <dgm:pt modelId="{EBA51D91-D31F-1740-B59A-1DC7B6D4F2A0}" type="sibTrans" cxnId="{7CDDD54B-8B29-E84C-B118-CFEC7AC133CB}">
      <dgm:prSet/>
      <dgm:spPr/>
      <dgm:t>
        <a:bodyPr/>
        <a:lstStyle/>
        <a:p>
          <a:endParaRPr lang="en-US"/>
        </a:p>
      </dgm:t>
    </dgm:pt>
    <dgm:pt modelId="{8ED039CD-8D5F-6947-B753-AB16F627CB91}" type="parTrans" cxnId="{7CDDD54B-8B29-E84C-B118-CFEC7AC133CB}">
      <dgm:prSet/>
      <dgm:spPr/>
      <dgm:t>
        <a:bodyPr/>
        <a:lstStyle/>
        <a:p>
          <a:endParaRPr lang="en-US"/>
        </a:p>
      </dgm:t>
    </dgm:pt>
    <dgm:pt modelId="{91C4B158-54E2-E34F-84AB-BFBD35FCCA63}" type="sibTrans" cxnId="{CEB98A90-4183-3449-8248-A46BEE5B578B}">
      <dgm:prSet/>
      <dgm:spPr/>
      <dgm:t>
        <a:bodyPr/>
        <a:lstStyle/>
        <a:p>
          <a:endParaRPr lang="en-US"/>
        </a:p>
      </dgm:t>
    </dgm:pt>
    <dgm:pt modelId="{AFECB01D-41D5-6A41-AF16-839155C4AA53}" type="parTrans" cxnId="{CEB98A90-4183-3449-8248-A46BEE5B578B}">
      <dgm:prSet/>
      <dgm:spPr/>
      <dgm:t>
        <a:bodyPr/>
        <a:lstStyle/>
        <a:p>
          <a:endParaRPr lang="en-US"/>
        </a:p>
      </dgm:t>
    </dgm:pt>
    <dgm:pt modelId="{6FDCA9DF-F661-5E46-B8AA-407165CD3F27}" type="sibTrans" cxnId="{E24ECB5F-D390-F14C-AF65-BB63F1ADA24A}">
      <dgm:prSet/>
      <dgm:spPr/>
      <dgm:t>
        <a:bodyPr/>
        <a:lstStyle/>
        <a:p>
          <a:endParaRPr lang="en-US"/>
        </a:p>
      </dgm:t>
    </dgm:pt>
    <dgm:pt modelId="{475F3117-F8E4-F648-8030-30A218B5E838}" type="parTrans" cxnId="{E24ECB5F-D390-F14C-AF65-BB63F1ADA24A}">
      <dgm:prSet/>
      <dgm:spPr/>
      <dgm:t>
        <a:bodyPr/>
        <a:lstStyle/>
        <a:p>
          <a:endParaRPr lang="en-US"/>
        </a:p>
      </dgm:t>
    </dgm:pt>
    <dgm:pt modelId="{96DA18E2-7555-CC4E-8486-7B36FB2B9A75}" type="pres">
      <dgm:prSet presAssocID="{84C30105-BBE0-F74F-A388-D0D0D0C8543C}" presName="linear" presStyleCnt="0">
        <dgm:presLayoutVars>
          <dgm:animLvl val="lvl"/>
          <dgm:resizeHandles val="exact"/>
        </dgm:presLayoutVars>
      </dgm:prSet>
      <dgm:spPr/>
    </dgm:pt>
    <dgm:pt modelId="{759BB5A2-667B-D94C-B06E-5A570D0844D7}" type="pres">
      <dgm:prSet presAssocID="{E037D4F1-8C5F-BB41-A625-2334E757E45E}" presName="parentText" presStyleLbl="node1" presStyleIdx="0" presStyleCnt="1" custLinFactNeighborY="-1037">
        <dgm:presLayoutVars>
          <dgm:chMax val="0"/>
          <dgm:bulletEnabled val="1"/>
        </dgm:presLayoutVars>
      </dgm:prSet>
      <dgm:spPr/>
    </dgm:pt>
    <dgm:pt modelId="{71A7FB0B-C6BF-A948-80B4-3819DEC8407E}" type="pres">
      <dgm:prSet presAssocID="{E037D4F1-8C5F-BB41-A625-2334E757E45E}" presName="childText" presStyleLbl="revTx" presStyleIdx="0" presStyleCnt="1">
        <dgm:presLayoutVars>
          <dgm:bulletEnabled val="1"/>
        </dgm:presLayoutVars>
      </dgm:prSet>
      <dgm:spPr/>
    </dgm:pt>
  </dgm:ptLst>
  <dgm:cxnLst>
    <dgm:cxn modelId="{E24ECB5F-D390-F14C-AF65-BB63F1ADA24A}" srcId="{CE0386A9-076E-F94F-A620-AD660D7C9972}" destId="{C19AC66C-2A37-8644-927E-F197C32A21CF}" srcOrd="0" destOrd="0" parTransId="{475F3117-F8E4-F648-8030-30A218B5E838}" sibTransId="{6FDCA9DF-F661-5E46-B8AA-407165CD3F27}"/>
    <dgm:cxn modelId="{B3F45460-2755-4991-8F45-E2CBE6B6C612}" type="presOf" srcId="{234E42D5-31BB-0A4C-9CD6-B6D224CD535C}" destId="{71A7FB0B-C6BF-A948-80B4-3819DEC8407E}" srcOrd="0" destOrd="7" presId="urn:microsoft.com/office/officeart/2005/8/layout/vList2"/>
    <dgm:cxn modelId="{6C187B61-9F7C-3342-8AA2-116AA48197D2}" srcId="{7553F031-D91F-B34C-9D28-1D3C7C5C7FF5}" destId="{24FAF873-5FB9-624E-A49D-5B08A05DCBF5}" srcOrd="1" destOrd="0" parTransId="{CA858E07-9B8E-C648-A6B1-9EDBB304E22B}" sibTransId="{2486CEE9-6B01-C845-9D12-D4366D3B3FC6}"/>
    <dgm:cxn modelId="{7CDDD54B-8B29-E84C-B118-CFEC7AC133CB}" srcId="{E037D4F1-8C5F-BB41-A625-2334E757E45E}" destId="{CE0386A9-076E-F94F-A620-AD660D7C9972}" srcOrd="0" destOrd="0" parTransId="{8ED039CD-8D5F-6947-B753-AB16F627CB91}" sibTransId="{EBA51D91-D31F-1740-B59A-1DC7B6D4F2A0}"/>
    <dgm:cxn modelId="{34022C4D-3E17-604D-AEAE-B0FEF57DFD0E}" srcId="{948C7C32-FC71-034A-A9D1-2D2E150E1953}" destId="{4C804830-6C20-2741-AE9E-45F450C8F352}" srcOrd="0" destOrd="0" parTransId="{F5DA14C9-CFF8-8C4C-9835-74F10C62CE79}" sibTransId="{D6DC2FD5-CEDD-3D49-9DE0-8C0B4BA26801}"/>
    <dgm:cxn modelId="{FF8A2773-1C5F-4C49-AF64-B1E9FD4D4F16}" type="presOf" srcId="{E037D4F1-8C5F-BB41-A625-2334E757E45E}" destId="{759BB5A2-667B-D94C-B06E-5A570D0844D7}" srcOrd="0" destOrd="0" presId="urn:microsoft.com/office/officeart/2005/8/layout/vList2"/>
    <dgm:cxn modelId="{460E6073-72C9-4829-A33A-C4F3CBEF75E3}" type="presOf" srcId="{84C30105-BBE0-F74F-A388-D0D0D0C8543C}" destId="{96DA18E2-7555-CC4E-8486-7B36FB2B9A75}" srcOrd="0" destOrd="0" presId="urn:microsoft.com/office/officeart/2005/8/layout/vList2"/>
    <dgm:cxn modelId="{916F1E77-62DF-1840-BE91-704D6A2132EB}" srcId="{E037D4F1-8C5F-BB41-A625-2334E757E45E}" destId="{7553F031-D91F-B34C-9D28-1D3C7C5C7FF5}" srcOrd="1" destOrd="0" parTransId="{7B3DD069-B5EB-9740-94E2-D305A5602EE7}" sibTransId="{F5C111B9-16D2-4F4E-8812-F869ABB36A3D}"/>
    <dgm:cxn modelId="{CEB98A90-4183-3449-8248-A46BEE5B578B}" srcId="{CE0386A9-076E-F94F-A620-AD660D7C9972}" destId="{B261E502-5543-7B4D-9ACE-70EA3B42B175}" srcOrd="1" destOrd="0" parTransId="{AFECB01D-41D5-6A41-AF16-839155C4AA53}" sibTransId="{91C4B158-54E2-E34F-84AB-BFBD35FCCA63}"/>
    <dgm:cxn modelId="{CE8CFF92-3E5C-0E4C-8F40-8946C262CA7F}" srcId="{7553F031-D91F-B34C-9D28-1D3C7C5C7FF5}" destId="{948C7C32-FC71-034A-A9D1-2D2E150E1953}" srcOrd="0" destOrd="0" parTransId="{BCAE0029-0DEE-2246-A8F3-1BA27774EF73}" sibTransId="{766F468D-E105-6441-AFDA-C35BA0DDAE2B}"/>
    <dgm:cxn modelId="{6E711795-7C7C-4F1B-B5B9-345A2222330A}" type="presOf" srcId="{CE0386A9-076E-F94F-A620-AD660D7C9972}" destId="{71A7FB0B-C6BF-A948-80B4-3819DEC8407E}" srcOrd="0" destOrd="0" presId="urn:microsoft.com/office/officeart/2005/8/layout/vList2"/>
    <dgm:cxn modelId="{80C724BD-936C-E34B-91A0-B2EA8D8A0E6B}" srcId="{84C30105-BBE0-F74F-A388-D0D0D0C8543C}" destId="{E037D4F1-8C5F-BB41-A625-2334E757E45E}" srcOrd="0" destOrd="0" parTransId="{2518649E-74D5-1446-85AC-B3F416C1B89C}" sibTransId="{89391C87-0FC1-954B-9C37-906B39F142A8}"/>
    <dgm:cxn modelId="{996726C2-3B9D-42E7-9759-2C8384CFD80D}" type="presOf" srcId="{B261E502-5543-7B4D-9ACE-70EA3B42B175}" destId="{71A7FB0B-C6BF-A948-80B4-3819DEC8407E}" srcOrd="0" destOrd="2" presId="urn:microsoft.com/office/officeart/2005/8/layout/vList2"/>
    <dgm:cxn modelId="{034AF3CA-B94F-486E-A694-DA15AB5BD7D4}" type="presOf" srcId="{C19AC66C-2A37-8644-927E-F197C32A21CF}" destId="{71A7FB0B-C6BF-A948-80B4-3819DEC8407E}" srcOrd="0" destOrd="1" presId="urn:microsoft.com/office/officeart/2005/8/layout/vList2"/>
    <dgm:cxn modelId="{12CEF8CA-A7C1-43A6-AFF5-C66C3F21D0E3}" type="presOf" srcId="{7553F031-D91F-B34C-9D28-1D3C7C5C7FF5}" destId="{71A7FB0B-C6BF-A948-80B4-3819DEC8407E}" srcOrd="0" destOrd="3" presId="urn:microsoft.com/office/officeart/2005/8/layout/vList2"/>
    <dgm:cxn modelId="{40D1DDE4-BD09-4A47-828B-E4542EAF1B00}" type="presOf" srcId="{24FAF873-5FB9-624E-A49D-5B08A05DCBF5}" destId="{71A7FB0B-C6BF-A948-80B4-3819DEC8407E}" srcOrd="0" destOrd="6" presId="urn:microsoft.com/office/officeart/2005/8/layout/vList2"/>
    <dgm:cxn modelId="{19A0DBEE-5650-4858-8671-679F7FDC98F4}" type="presOf" srcId="{948C7C32-FC71-034A-A9D1-2D2E150E1953}" destId="{71A7FB0B-C6BF-A948-80B4-3819DEC8407E}" srcOrd="0" destOrd="4" presId="urn:microsoft.com/office/officeart/2005/8/layout/vList2"/>
    <dgm:cxn modelId="{4EBA38F4-3A1B-1742-BA72-AB710EA8C3C7}" srcId="{24FAF873-5FB9-624E-A49D-5B08A05DCBF5}" destId="{234E42D5-31BB-0A4C-9CD6-B6D224CD535C}" srcOrd="0" destOrd="0" parTransId="{B008B530-2D2D-4D43-966B-A433E3A4A2C8}" sibTransId="{D002FA64-CDE6-0940-AC00-543365586A19}"/>
    <dgm:cxn modelId="{DE61A3FE-1A1E-46A3-8322-FC7CDF18BE54}" type="presOf" srcId="{4C804830-6C20-2741-AE9E-45F450C8F352}" destId="{71A7FB0B-C6BF-A948-80B4-3819DEC8407E}" srcOrd="0" destOrd="5" presId="urn:microsoft.com/office/officeart/2005/8/layout/vList2"/>
    <dgm:cxn modelId="{3DD45414-DC26-4705-9F13-AE24C95427AE}" type="presParOf" srcId="{96DA18E2-7555-CC4E-8486-7B36FB2B9A75}" destId="{759BB5A2-667B-D94C-B06E-5A570D0844D7}" srcOrd="0" destOrd="0" presId="urn:microsoft.com/office/officeart/2005/8/layout/vList2"/>
    <dgm:cxn modelId="{E898D76E-89B1-4D88-8BBA-83898CDFE902}" type="presParOf" srcId="{96DA18E2-7555-CC4E-8486-7B36FB2B9A75}" destId="{71A7FB0B-C6BF-A948-80B4-3819DEC8407E}"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840D2F-108C-BC46-9136-A088744CBC36}"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A2E7EB61-D7F6-C840-8532-5709134193A0}">
      <dgm:prSet/>
      <dgm:spPr>
        <a:solidFill>
          <a:schemeClr val="tx2">
            <a:lumMod val="50000"/>
          </a:schemeClr>
        </a:solidFill>
      </dgm:spPr>
      <dgm:t>
        <a:bodyPr/>
        <a:lstStyle/>
        <a:p>
          <a:pPr rtl="0"/>
          <a:r>
            <a:rPr lang="en-US"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Memory address register (MAR)</a:t>
          </a:r>
        </a:p>
      </dgm:t>
    </dgm:pt>
    <dgm:pt modelId="{AD05651A-E423-254C-862F-C2CE059BD72F}" type="parTrans" cxnId="{1BA46E83-B587-F746-8DBE-F28E7926015A}">
      <dgm:prSet/>
      <dgm:spPr/>
      <dgm:t>
        <a:bodyPr/>
        <a:lstStyle/>
        <a:p>
          <a:endParaRPr lang="en-US"/>
        </a:p>
      </dgm:t>
    </dgm:pt>
    <dgm:pt modelId="{17500D31-3549-3A48-A4C8-1A261B96710E}" type="sibTrans" cxnId="{1BA46E83-B587-F746-8DBE-F28E7926015A}">
      <dgm:prSet/>
      <dgm:spPr/>
      <dgm:t>
        <a:bodyPr/>
        <a:lstStyle/>
        <a:p>
          <a:endParaRPr lang="en-US"/>
        </a:p>
      </dgm:t>
    </dgm:pt>
    <dgm:pt modelId="{20D7C7D4-7476-224E-BEF4-65D3801CD560}">
      <dgm:prSet/>
      <dgm:spPr>
        <a:solidFill>
          <a:schemeClr val="tx2">
            <a:lumMod val="50000"/>
          </a:schemeClr>
        </a:solidFill>
      </dgm:spPr>
      <dgm:t>
        <a:bodyPr/>
        <a:lstStyle/>
        <a:p>
          <a:pPr rtl="0"/>
          <a:r>
            <a:rPr lang="en-US" b="1" dirty="0">
              <a:latin typeface="Times New Roman" pitchFamily="18" charset="0"/>
              <a:cs typeface="Times New Roman" pitchFamily="18" charset="0"/>
            </a:rPr>
            <a:t>Specifies the address in memory for the next read or write</a:t>
          </a:r>
        </a:p>
      </dgm:t>
    </dgm:pt>
    <dgm:pt modelId="{811C896D-8F6B-F443-A62A-8079B0F97D8B}" type="parTrans" cxnId="{6C4E2CF7-E249-DA4E-99BF-3AB0F0ABE0D1}">
      <dgm:prSet/>
      <dgm:spPr/>
      <dgm:t>
        <a:bodyPr/>
        <a:lstStyle/>
        <a:p>
          <a:endParaRPr lang="en-US"/>
        </a:p>
      </dgm:t>
    </dgm:pt>
    <dgm:pt modelId="{07C6F96A-E4D9-0D42-91C1-DFDCD4116135}" type="sibTrans" cxnId="{6C4E2CF7-E249-DA4E-99BF-3AB0F0ABE0D1}">
      <dgm:prSet/>
      <dgm:spPr/>
      <dgm:t>
        <a:bodyPr/>
        <a:lstStyle/>
        <a:p>
          <a:endParaRPr lang="en-US"/>
        </a:p>
      </dgm:t>
    </dgm:pt>
    <dgm:pt modelId="{0E37F963-EE92-4246-B788-16020436B729}">
      <dgm:prSet/>
      <dgm:spPr>
        <a:solidFill>
          <a:schemeClr val="tx2">
            <a:lumMod val="50000"/>
          </a:schemeClr>
        </a:solidFill>
      </dgm:spPr>
      <dgm:t>
        <a:bodyPr/>
        <a:lstStyle/>
        <a:p>
          <a:pPr rtl="0"/>
          <a:r>
            <a:rPr lang="en-US"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Memory buffer register (MBR)</a:t>
          </a:r>
        </a:p>
      </dgm:t>
    </dgm:pt>
    <dgm:pt modelId="{0CE25338-8A95-A546-9CCC-2076E5CF6239}" type="parTrans" cxnId="{C0F0DC73-F5D8-DA43-9829-B2466A27BF4F}">
      <dgm:prSet/>
      <dgm:spPr/>
      <dgm:t>
        <a:bodyPr/>
        <a:lstStyle/>
        <a:p>
          <a:endParaRPr lang="en-US"/>
        </a:p>
      </dgm:t>
    </dgm:pt>
    <dgm:pt modelId="{AAC500A2-5549-E648-9DF3-07EB1581D002}" type="sibTrans" cxnId="{C0F0DC73-F5D8-DA43-9829-B2466A27BF4F}">
      <dgm:prSet/>
      <dgm:spPr/>
      <dgm:t>
        <a:bodyPr/>
        <a:lstStyle/>
        <a:p>
          <a:endParaRPr lang="en-US"/>
        </a:p>
      </dgm:t>
    </dgm:pt>
    <dgm:pt modelId="{C46232C3-2E75-7A44-B8CC-0D45C38E01B5}">
      <dgm:prSet/>
      <dgm:spPr>
        <a:solidFill>
          <a:schemeClr val="tx2">
            <a:lumMod val="50000"/>
          </a:schemeClr>
        </a:solidFill>
      </dgm:spPr>
      <dgm:t>
        <a:bodyPr/>
        <a:lstStyle/>
        <a:p>
          <a:pPr rtl="0"/>
          <a:r>
            <a:rPr lang="en-US" b="1" dirty="0">
              <a:latin typeface="Times New Roman" pitchFamily="18" charset="0"/>
              <a:cs typeface="Times New Roman" pitchFamily="18" charset="0"/>
            </a:rPr>
            <a:t>Contains the data to be written into memory or receives the data read from memory</a:t>
          </a:r>
        </a:p>
      </dgm:t>
    </dgm:pt>
    <dgm:pt modelId="{4F0A9AA9-AD55-A143-87CB-EEF973E532A5}" type="parTrans" cxnId="{01CE3C01-29EC-9F47-B22D-5C735ABFC199}">
      <dgm:prSet/>
      <dgm:spPr/>
      <dgm:t>
        <a:bodyPr/>
        <a:lstStyle/>
        <a:p>
          <a:endParaRPr lang="en-US"/>
        </a:p>
      </dgm:t>
    </dgm:pt>
    <dgm:pt modelId="{196C21FE-BCE6-0340-9239-86BE1646F419}" type="sibTrans" cxnId="{01CE3C01-29EC-9F47-B22D-5C735ABFC199}">
      <dgm:prSet/>
      <dgm:spPr/>
      <dgm:t>
        <a:bodyPr/>
        <a:lstStyle/>
        <a:p>
          <a:endParaRPr lang="en-US"/>
        </a:p>
      </dgm:t>
    </dgm:pt>
    <dgm:pt modelId="{02FE1597-E6CB-9744-8CE6-813F239F1D7A}">
      <dgm:prSet/>
      <dgm:spPr>
        <a:solidFill>
          <a:schemeClr val="tx2">
            <a:lumMod val="50000"/>
          </a:schemeClr>
        </a:solidFill>
      </dgm:spPr>
      <dgm:t>
        <a:bodyPr/>
        <a:lstStyle/>
        <a:p>
          <a:pPr rtl="0"/>
          <a:r>
            <a:rPr lang="en-US"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I/O address register (I/OAR)</a:t>
          </a:r>
        </a:p>
      </dgm:t>
    </dgm:pt>
    <dgm:pt modelId="{0AE8AC7D-9FE8-A64A-91AD-B8B1F23E5E3B}" type="parTrans" cxnId="{4D3A0AF5-55FE-D646-BAC9-8584087D0661}">
      <dgm:prSet/>
      <dgm:spPr/>
      <dgm:t>
        <a:bodyPr/>
        <a:lstStyle/>
        <a:p>
          <a:endParaRPr lang="en-US"/>
        </a:p>
      </dgm:t>
    </dgm:pt>
    <dgm:pt modelId="{0BF199A0-20F9-BC44-87A4-0B4ED382F88E}" type="sibTrans" cxnId="{4D3A0AF5-55FE-D646-BAC9-8584087D0661}">
      <dgm:prSet/>
      <dgm:spPr/>
      <dgm:t>
        <a:bodyPr/>
        <a:lstStyle/>
        <a:p>
          <a:endParaRPr lang="en-US"/>
        </a:p>
      </dgm:t>
    </dgm:pt>
    <dgm:pt modelId="{A0FD3052-A13E-3C47-8020-62E600288DA5}">
      <dgm:prSet/>
      <dgm:spPr>
        <a:solidFill>
          <a:schemeClr val="tx2">
            <a:lumMod val="50000"/>
          </a:schemeClr>
        </a:solidFill>
      </dgm:spPr>
      <dgm:t>
        <a:bodyPr/>
        <a:lstStyle/>
        <a:p>
          <a:pPr rtl="0"/>
          <a:r>
            <a:rPr lang="en-US" b="1" dirty="0">
              <a:latin typeface="Times New Roman" pitchFamily="18" charset="0"/>
              <a:cs typeface="Times New Roman" pitchFamily="18" charset="0"/>
            </a:rPr>
            <a:t>Specifies a particular I/O device</a:t>
          </a:r>
        </a:p>
      </dgm:t>
    </dgm:pt>
    <dgm:pt modelId="{037970BC-3497-C74D-8F10-97896165FE81}" type="parTrans" cxnId="{89013C84-3490-2D49-B767-86FBDA5F00E7}">
      <dgm:prSet/>
      <dgm:spPr/>
      <dgm:t>
        <a:bodyPr/>
        <a:lstStyle/>
        <a:p>
          <a:endParaRPr lang="en-US"/>
        </a:p>
      </dgm:t>
    </dgm:pt>
    <dgm:pt modelId="{00E53473-866F-9E47-9A26-A761914EC06D}" type="sibTrans" cxnId="{89013C84-3490-2D49-B767-86FBDA5F00E7}">
      <dgm:prSet/>
      <dgm:spPr/>
      <dgm:t>
        <a:bodyPr/>
        <a:lstStyle/>
        <a:p>
          <a:endParaRPr lang="en-US"/>
        </a:p>
      </dgm:t>
    </dgm:pt>
    <dgm:pt modelId="{3EDBA169-2675-8448-8FDE-2A0797DF0E78}">
      <dgm:prSet/>
      <dgm:spPr>
        <a:solidFill>
          <a:schemeClr val="tx2">
            <a:lumMod val="50000"/>
          </a:schemeClr>
        </a:solidFill>
      </dgm:spPr>
      <dgm:t>
        <a:bodyPr/>
        <a:lstStyle/>
        <a:p>
          <a:pPr rtl="0"/>
          <a:r>
            <a:rPr lang="en-US" b="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I/O buffer register (I/OBR)</a:t>
          </a:r>
        </a:p>
      </dgm:t>
    </dgm:pt>
    <dgm:pt modelId="{90D1529B-CE0F-934A-87F9-F595F41764E1}" type="parTrans" cxnId="{8CBC06CE-D290-7641-B6B4-18F78547B9CC}">
      <dgm:prSet/>
      <dgm:spPr/>
      <dgm:t>
        <a:bodyPr/>
        <a:lstStyle/>
        <a:p>
          <a:endParaRPr lang="en-US"/>
        </a:p>
      </dgm:t>
    </dgm:pt>
    <dgm:pt modelId="{B510E243-E6DD-864D-B423-F1534B3568AE}" type="sibTrans" cxnId="{8CBC06CE-D290-7641-B6B4-18F78547B9CC}">
      <dgm:prSet/>
      <dgm:spPr/>
      <dgm:t>
        <a:bodyPr/>
        <a:lstStyle/>
        <a:p>
          <a:endParaRPr lang="en-US"/>
        </a:p>
      </dgm:t>
    </dgm:pt>
    <dgm:pt modelId="{52E1B92E-E8AD-2343-BFE2-9311B192D1BB}">
      <dgm:prSet/>
      <dgm:spPr>
        <a:solidFill>
          <a:schemeClr val="tx2">
            <a:lumMod val="50000"/>
          </a:schemeClr>
        </a:solidFill>
      </dgm:spPr>
      <dgm:t>
        <a:bodyPr/>
        <a:lstStyle/>
        <a:p>
          <a:pPr rtl="0"/>
          <a:r>
            <a:rPr lang="en-US" b="1" dirty="0">
              <a:latin typeface="Times New Roman" pitchFamily="18" charset="0"/>
              <a:cs typeface="Times New Roman" pitchFamily="18" charset="0"/>
            </a:rPr>
            <a:t>Used for the exchange of data between an I/O module and the CPU</a:t>
          </a:r>
        </a:p>
      </dgm:t>
    </dgm:pt>
    <dgm:pt modelId="{E3BF5ABE-1A33-A94D-B118-8468B31E935A}" type="parTrans" cxnId="{76B5B735-8949-834A-927D-071133CF5068}">
      <dgm:prSet/>
      <dgm:spPr/>
      <dgm:t>
        <a:bodyPr/>
        <a:lstStyle/>
        <a:p>
          <a:endParaRPr lang="en-US"/>
        </a:p>
      </dgm:t>
    </dgm:pt>
    <dgm:pt modelId="{8CBB4295-DE98-C748-A7B7-31B44331A6FA}" type="sibTrans" cxnId="{76B5B735-8949-834A-927D-071133CF5068}">
      <dgm:prSet/>
      <dgm:spPr/>
      <dgm:t>
        <a:bodyPr/>
        <a:lstStyle/>
        <a:p>
          <a:endParaRPr lang="en-US"/>
        </a:p>
      </dgm:t>
    </dgm:pt>
    <dgm:pt modelId="{118DA46B-51F4-D447-8E2D-F244524AE95D}" type="pres">
      <dgm:prSet presAssocID="{FD840D2F-108C-BC46-9136-A088744CBC36}" presName="matrix" presStyleCnt="0">
        <dgm:presLayoutVars>
          <dgm:chMax val="1"/>
          <dgm:dir/>
          <dgm:resizeHandles val="exact"/>
        </dgm:presLayoutVars>
      </dgm:prSet>
      <dgm:spPr/>
    </dgm:pt>
    <dgm:pt modelId="{A933435A-1843-9E4D-86D0-607B7423AE6C}" type="pres">
      <dgm:prSet presAssocID="{FD840D2F-108C-BC46-9136-A088744CBC36}" presName="axisShape" presStyleLbl="bgShp" presStyleIdx="0" presStyleCnt="1"/>
      <dgm:spPr>
        <a:solidFill>
          <a:schemeClr val="accent3">
            <a:lumMod val="60000"/>
            <a:lumOff val="40000"/>
          </a:schemeClr>
        </a:solidFill>
        <a:ln>
          <a:solidFill>
            <a:schemeClr val="accent4"/>
          </a:solidFill>
        </a:ln>
      </dgm:spPr>
    </dgm:pt>
    <dgm:pt modelId="{3B4E5ECE-AE35-9C49-8316-64B43915F2B2}" type="pres">
      <dgm:prSet presAssocID="{FD840D2F-108C-BC46-9136-A088744CBC36}" presName="rect1" presStyleLbl="node1" presStyleIdx="0" presStyleCnt="4">
        <dgm:presLayoutVars>
          <dgm:chMax val="0"/>
          <dgm:chPref val="0"/>
          <dgm:bulletEnabled val="1"/>
        </dgm:presLayoutVars>
      </dgm:prSet>
      <dgm:spPr/>
    </dgm:pt>
    <dgm:pt modelId="{97999900-43C2-D54D-B582-06A49E5B2881}" type="pres">
      <dgm:prSet presAssocID="{FD840D2F-108C-BC46-9136-A088744CBC36}" presName="rect2" presStyleLbl="node1" presStyleIdx="1" presStyleCnt="4">
        <dgm:presLayoutVars>
          <dgm:chMax val="0"/>
          <dgm:chPref val="0"/>
          <dgm:bulletEnabled val="1"/>
        </dgm:presLayoutVars>
      </dgm:prSet>
      <dgm:spPr/>
    </dgm:pt>
    <dgm:pt modelId="{FE6EC989-1B64-3F42-878F-156D7B406D89}" type="pres">
      <dgm:prSet presAssocID="{FD840D2F-108C-BC46-9136-A088744CBC36}" presName="rect3" presStyleLbl="node1" presStyleIdx="2" presStyleCnt="4">
        <dgm:presLayoutVars>
          <dgm:chMax val="0"/>
          <dgm:chPref val="0"/>
          <dgm:bulletEnabled val="1"/>
        </dgm:presLayoutVars>
      </dgm:prSet>
      <dgm:spPr/>
    </dgm:pt>
    <dgm:pt modelId="{646D4236-03AD-7E41-8503-EF196816C95A}" type="pres">
      <dgm:prSet presAssocID="{FD840D2F-108C-BC46-9136-A088744CBC36}" presName="rect4" presStyleLbl="node1" presStyleIdx="3" presStyleCnt="4">
        <dgm:presLayoutVars>
          <dgm:chMax val="0"/>
          <dgm:chPref val="0"/>
          <dgm:bulletEnabled val="1"/>
        </dgm:presLayoutVars>
      </dgm:prSet>
      <dgm:spPr/>
    </dgm:pt>
  </dgm:ptLst>
  <dgm:cxnLst>
    <dgm:cxn modelId="{01CE3C01-29EC-9F47-B22D-5C735ABFC199}" srcId="{0E37F963-EE92-4246-B788-16020436B729}" destId="{C46232C3-2E75-7A44-B8CC-0D45C38E01B5}" srcOrd="0" destOrd="0" parTransId="{4F0A9AA9-AD55-A143-87CB-EEF973E532A5}" sibTransId="{196C21FE-BCE6-0340-9239-86BE1646F419}"/>
    <dgm:cxn modelId="{A2ED4A1E-89ED-4BED-A819-EC6CF1A10697}" type="presOf" srcId="{A2E7EB61-D7F6-C840-8532-5709134193A0}" destId="{3B4E5ECE-AE35-9C49-8316-64B43915F2B2}" srcOrd="0" destOrd="0" presId="urn:microsoft.com/office/officeart/2005/8/layout/matrix2"/>
    <dgm:cxn modelId="{865E0325-5A66-42C6-B9B6-88AA3C6786B4}" type="presOf" srcId="{3EDBA169-2675-8448-8FDE-2A0797DF0E78}" destId="{646D4236-03AD-7E41-8503-EF196816C95A}" srcOrd="0" destOrd="0" presId="urn:microsoft.com/office/officeart/2005/8/layout/matrix2"/>
    <dgm:cxn modelId="{41C1312C-F3FB-49D2-871B-75D28C01BEC1}" type="presOf" srcId="{0E37F963-EE92-4246-B788-16020436B729}" destId="{97999900-43C2-D54D-B582-06A49E5B2881}" srcOrd="0" destOrd="0" presId="urn:microsoft.com/office/officeart/2005/8/layout/matrix2"/>
    <dgm:cxn modelId="{76B5B735-8949-834A-927D-071133CF5068}" srcId="{3EDBA169-2675-8448-8FDE-2A0797DF0E78}" destId="{52E1B92E-E8AD-2343-BFE2-9311B192D1BB}" srcOrd="0" destOrd="0" parTransId="{E3BF5ABE-1A33-A94D-B118-8468B31E935A}" sibTransId="{8CBB4295-DE98-C748-A7B7-31B44331A6FA}"/>
    <dgm:cxn modelId="{63228741-802E-4DC8-AEBC-4B8398BF9C5D}" type="presOf" srcId="{02FE1597-E6CB-9744-8CE6-813F239F1D7A}" destId="{FE6EC989-1B64-3F42-878F-156D7B406D89}" srcOrd="0" destOrd="0" presId="urn:microsoft.com/office/officeart/2005/8/layout/matrix2"/>
    <dgm:cxn modelId="{C0F0DC73-F5D8-DA43-9829-B2466A27BF4F}" srcId="{FD840D2F-108C-BC46-9136-A088744CBC36}" destId="{0E37F963-EE92-4246-B788-16020436B729}" srcOrd="1" destOrd="0" parTransId="{0CE25338-8A95-A546-9CCC-2076E5CF6239}" sibTransId="{AAC500A2-5549-E648-9DF3-07EB1581D002}"/>
    <dgm:cxn modelId="{826DA576-610B-496F-8366-E82E39817610}" type="presOf" srcId="{C46232C3-2E75-7A44-B8CC-0D45C38E01B5}" destId="{97999900-43C2-D54D-B582-06A49E5B2881}" srcOrd="0" destOrd="1" presId="urn:microsoft.com/office/officeart/2005/8/layout/matrix2"/>
    <dgm:cxn modelId="{1BA46E83-B587-F746-8DBE-F28E7926015A}" srcId="{FD840D2F-108C-BC46-9136-A088744CBC36}" destId="{A2E7EB61-D7F6-C840-8532-5709134193A0}" srcOrd="0" destOrd="0" parTransId="{AD05651A-E423-254C-862F-C2CE059BD72F}" sibTransId="{17500D31-3549-3A48-A4C8-1A261B96710E}"/>
    <dgm:cxn modelId="{89013C84-3490-2D49-B767-86FBDA5F00E7}" srcId="{02FE1597-E6CB-9744-8CE6-813F239F1D7A}" destId="{A0FD3052-A13E-3C47-8020-62E600288DA5}" srcOrd="0" destOrd="0" parTransId="{037970BC-3497-C74D-8F10-97896165FE81}" sibTransId="{00E53473-866F-9E47-9A26-A761914EC06D}"/>
    <dgm:cxn modelId="{4085E2A4-16E6-459B-B2ED-0A1AC1C789BB}" type="presOf" srcId="{20D7C7D4-7476-224E-BEF4-65D3801CD560}" destId="{3B4E5ECE-AE35-9C49-8316-64B43915F2B2}" srcOrd="0" destOrd="1" presId="urn:microsoft.com/office/officeart/2005/8/layout/matrix2"/>
    <dgm:cxn modelId="{BA0E2FBB-F2BB-4604-88A7-0F11B5710822}" type="presOf" srcId="{A0FD3052-A13E-3C47-8020-62E600288DA5}" destId="{FE6EC989-1B64-3F42-878F-156D7B406D89}" srcOrd="0" destOrd="1" presId="urn:microsoft.com/office/officeart/2005/8/layout/matrix2"/>
    <dgm:cxn modelId="{87396BC4-5590-4E45-BFB8-FBCF25B8FEB3}" type="presOf" srcId="{FD840D2F-108C-BC46-9136-A088744CBC36}" destId="{118DA46B-51F4-D447-8E2D-F244524AE95D}" srcOrd="0" destOrd="0" presId="urn:microsoft.com/office/officeart/2005/8/layout/matrix2"/>
    <dgm:cxn modelId="{28D3A7C6-CE31-4744-ABC1-4146BDF5FD6A}" type="presOf" srcId="{52E1B92E-E8AD-2343-BFE2-9311B192D1BB}" destId="{646D4236-03AD-7E41-8503-EF196816C95A}" srcOrd="0" destOrd="1" presId="urn:microsoft.com/office/officeart/2005/8/layout/matrix2"/>
    <dgm:cxn modelId="{8CBC06CE-D290-7641-B6B4-18F78547B9CC}" srcId="{FD840D2F-108C-BC46-9136-A088744CBC36}" destId="{3EDBA169-2675-8448-8FDE-2A0797DF0E78}" srcOrd="3" destOrd="0" parTransId="{90D1529B-CE0F-934A-87F9-F595F41764E1}" sibTransId="{B510E243-E6DD-864D-B423-F1534B3568AE}"/>
    <dgm:cxn modelId="{4D3A0AF5-55FE-D646-BAC9-8584087D0661}" srcId="{FD840D2F-108C-BC46-9136-A088744CBC36}" destId="{02FE1597-E6CB-9744-8CE6-813F239F1D7A}" srcOrd="2" destOrd="0" parTransId="{0AE8AC7D-9FE8-A64A-91AD-B8B1F23E5E3B}" sibTransId="{0BF199A0-20F9-BC44-87A4-0B4ED382F88E}"/>
    <dgm:cxn modelId="{6C4E2CF7-E249-DA4E-99BF-3AB0F0ABE0D1}" srcId="{A2E7EB61-D7F6-C840-8532-5709134193A0}" destId="{20D7C7D4-7476-224E-BEF4-65D3801CD560}" srcOrd="0" destOrd="0" parTransId="{811C896D-8F6B-F443-A62A-8079B0F97D8B}" sibTransId="{07C6F96A-E4D9-0D42-91C1-DFDCD4116135}"/>
    <dgm:cxn modelId="{5B6A9793-C928-4B69-90F7-B33D1E05B53F}" type="presParOf" srcId="{118DA46B-51F4-D447-8E2D-F244524AE95D}" destId="{A933435A-1843-9E4D-86D0-607B7423AE6C}" srcOrd="0" destOrd="0" presId="urn:microsoft.com/office/officeart/2005/8/layout/matrix2"/>
    <dgm:cxn modelId="{242A522E-F1B8-41A2-ABD6-F61EAC5FDC3B}" type="presParOf" srcId="{118DA46B-51F4-D447-8E2D-F244524AE95D}" destId="{3B4E5ECE-AE35-9C49-8316-64B43915F2B2}" srcOrd="1" destOrd="0" presId="urn:microsoft.com/office/officeart/2005/8/layout/matrix2"/>
    <dgm:cxn modelId="{A33D997E-9817-4F53-ABF5-B484ABC58002}" type="presParOf" srcId="{118DA46B-51F4-D447-8E2D-F244524AE95D}" destId="{97999900-43C2-D54D-B582-06A49E5B2881}" srcOrd="2" destOrd="0" presId="urn:microsoft.com/office/officeart/2005/8/layout/matrix2"/>
    <dgm:cxn modelId="{2CD0FA64-8C03-4FEB-8FD8-75BFE7832899}" type="presParOf" srcId="{118DA46B-51F4-D447-8E2D-F244524AE95D}" destId="{FE6EC989-1B64-3F42-878F-156D7B406D89}" srcOrd="3" destOrd="0" presId="urn:microsoft.com/office/officeart/2005/8/layout/matrix2"/>
    <dgm:cxn modelId="{A41FF164-CEE5-4F84-99DF-259648E94F12}" type="presParOf" srcId="{118DA46B-51F4-D447-8E2D-F244524AE95D}" destId="{646D4236-03AD-7E41-8503-EF196816C95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91299F-D68C-9C4C-8BF1-0C6C2FB8035E}" type="doc">
      <dgm:prSet loTypeId="urn:microsoft.com/office/officeart/2005/8/layout/cycle4#4" loCatId="relationship" qsTypeId="urn:microsoft.com/office/officeart/2005/8/quickstyle/simple4" qsCatId="simple" csTypeId="urn:microsoft.com/office/officeart/2005/8/colors/accent1_2" csCatId="accent1" phldr="1"/>
      <dgm:spPr/>
      <dgm:t>
        <a:bodyPr/>
        <a:lstStyle/>
        <a:p>
          <a:endParaRPr lang="en-US"/>
        </a:p>
      </dgm:t>
    </dgm:pt>
    <dgm:pt modelId="{A9CC95F7-454C-2046-A231-E04268ABBD1D}">
      <dgm:prSet/>
      <dgm:spPr>
        <a:solidFill>
          <a:schemeClr val="accent3"/>
        </a:solidFill>
        <a:ln>
          <a:solidFill>
            <a:schemeClr val="accent3"/>
          </a:solidFill>
        </a:ln>
      </dgm:spPr>
      <dgm:t>
        <a:bodyPr/>
        <a:lstStyle/>
        <a:p>
          <a:pPr rtl="0"/>
          <a:r>
            <a:rPr lang="en-US" b="1" dirty="0">
              <a:effectLst>
                <a:outerShdw blurRad="38100" dist="38100" dir="2700000" algn="tl">
                  <a:srgbClr val="000000">
                    <a:alpha val="43137"/>
                  </a:srgbClr>
                </a:outerShdw>
              </a:effectLst>
              <a:latin typeface="Times New Roman" pitchFamily="18" charset="0"/>
              <a:cs typeface="Times New Roman" pitchFamily="18" charset="0"/>
            </a:rPr>
            <a:t>Processor-memory</a:t>
          </a:r>
        </a:p>
      </dgm:t>
    </dgm:pt>
    <dgm:pt modelId="{C2E1FA3B-86A7-A048-B00E-2B932655B605}" type="parTrans" cxnId="{542E33C4-52BB-0A49-AA11-19C513F64A6B}">
      <dgm:prSet/>
      <dgm:spPr/>
      <dgm:t>
        <a:bodyPr/>
        <a:lstStyle/>
        <a:p>
          <a:endParaRPr lang="en-US"/>
        </a:p>
      </dgm:t>
    </dgm:pt>
    <dgm:pt modelId="{489961BB-0415-1F45-99AA-4CB69D109E4E}" type="sibTrans" cxnId="{542E33C4-52BB-0A49-AA11-19C513F64A6B}">
      <dgm:prSet/>
      <dgm:spPr/>
      <dgm:t>
        <a:bodyPr/>
        <a:lstStyle/>
        <a:p>
          <a:endParaRPr lang="en-US"/>
        </a:p>
      </dgm:t>
    </dgm:pt>
    <dgm:pt modelId="{EEE5115B-CAE8-F943-B4E4-FAB5123A0074}">
      <dgm:prSet custT="1"/>
      <dgm:spPr/>
      <dgm:t>
        <a:bodyPr/>
        <a:lstStyle/>
        <a:p>
          <a:pPr rtl="0">
            <a:lnSpc>
              <a:spcPct val="100000"/>
            </a:lnSpc>
          </a:pPr>
          <a:r>
            <a:rPr lang="en-US" sz="1400" b="1" dirty="0">
              <a:latin typeface="Times New Roman" pitchFamily="18" charset="0"/>
              <a:cs typeface="Times New Roman" pitchFamily="18" charset="0"/>
            </a:rPr>
            <a:t>Data transferred from </a:t>
          </a:r>
          <a:r>
            <a:rPr lang="en-US" sz="1400" b="1" dirty="0">
              <a:solidFill>
                <a:srgbClr val="FF0000"/>
              </a:solidFill>
              <a:latin typeface="Times New Roman" pitchFamily="18" charset="0"/>
              <a:cs typeface="Times New Roman" pitchFamily="18" charset="0"/>
            </a:rPr>
            <a:t>processor to memory </a:t>
          </a:r>
          <a:r>
            <a:rPr lang="en-US" sz="1400" b="1" dirty="0">
              <a:latin typeface="Times New Roman" pitchFamily="18" charset="0"/>
              <a:cs typeface="Times New Roman" pitchFamily="18" charset="0"/>
            </a:rPr>
            <a:t>or from memory to processor</a:t>
          </a:r>
        </a:p>
      </dgm:t>
    </dgm:pt>
    <dgm:pt modelId="{50C51EF7-6C94-2046-ADE5-B05CFA8A0530}" type="parTrans" cxnId="{14FDE135-B5B1-8240-AEDD-0AE23E9DA95B}">
      <dgm:prSet/>
      <dgm:spPr/>
      <dgm:t>
        <a:bodyPr/>
        <a:lstStyle/>
        <a:p>
          <a:endParaRPr lang="en-US"/>
        </a:p>
      </dgm:t>
    </dgm:pt>
    <dgm:pt modelId="{EB062087-83E8-AB41-8E7A-61547385DD55}" type="sibTrans" cxnId="{14FDE135-B5B1-8240-AEDD-0AE23E9DA95B}">
      <dgm:prSet/>
      <dgm:spPr/>
      <dgm:t>
        <a:bodyPr/>
        <a:lstStyle/>
        <a:p>
          <a:endParaRPr lang="en-US"/>
        </a:p>
      </dgm:t>
    </dgm:pt>
    <dgm:pt modelId="{0D06A67A-239C-4541-B776-902577A3BA9C}">
      <dgm:prSet/>
      <dgm:spPr>
        <a:ln>
          <a:solidFill>
            <a:schemeClr val="accent1"/>
          </a:solidFill>
        </a:ln>
      </dgm:spPr>
      <dgm:t>
        <a:bodyPr/>
        <a:lstStyle/>
        <a:p>
          <a:pPr rtl="0"/>
          <a:r>
            <a:rPr lang="en-US" b="1" dirty="0">
              <a:effectLst>
                <a:outerShdw blurRad="38100" dist="38100" dir="2700000" algn="tl">
                  <a:srgbClr val="000000">
                    <a:alpha val="43137"/>
                  </a:srgbClr>
                </a:outerShdw>
              </a:effectLst>
              <a:latin typeface="Times New Roman" pitchFamily="18" charset="0"/>
              <a:cs typeface="Times New Roman" pitchFamily="18" charset="0"/>
            </a:rPr>
            <a:t>Processor-I/O</a:t>
          </a:r>
        </a:p>
      </dgm:t>
    </dgm:pt>
    <dgm:pt modelId="{E8D1500D-6A73-B14F-926C-5FE54BE4FC8A}" type="parTrans" cxnId="{0A8EBB19-9CA3-5D46-AFCD-AC613E474FC1}">
      <dgm:prSet/>
      <dgm:spPr/>
      <dgm:t>
        <a:bodyPr/>
        <a:lstStyle/>
        <a:p>
          <a:endParaRPr lang="en-US"/>
        </a:p>
      </dgm:t>
    </dgm:pt>
    <dgm:pt modelId="{1344C26F-76F2-EE40-A2B1-098B333ECB1C}" type="sibTrans" cxnId="{0A8EBB19-9CA3-5D46-AFCD-AC613E474FC1}">
      <dgm:prSet/>
      <dgm:spPr/>
      <dgm:t>
        <a:bodyPr/>
        <a:lstStyle/>
        <a:p>
          <a:endParaRPr lang="en-US"/>
        </a:p>
      </dgm:t>
    </dgm:pt>
    <dgm:pt modelId="{56D2CB20-CC23-684C-8655-4FCB8BAFA7DF}">
      <dgm:prSet custT="1"/>
      <dgm:spPr>
        <a:ln>
          <a:solidFill>
            <a:schemeClr val="accent3"/>
          </a:solidFill>
        </a:ln>
      </dgm:spPr>
      <dgm:t>
        <a:bodyPr/>
        <a:lstStyle/>
        <a:p>
          <a:pPr rtl="0"/>
          <a:r>
            <a:rPr lang="en-US" sz="1400" b="1" dirty="0">
              <a:latin typeface="Times New Roman" pitchFamily="18" charset="0"/>
              <a:cs typeface="Times New Roman" pitchFamily="18" charset="0"/>
            </a:rPr>
            <a:t>Data transferred to or from a peripheral device by transferring between the </a:t>
          </a:r>
          <a:r>
            <a:rPr lang="en-US" sz="1400" b="1" dirty="0">
              <a:solidFill>
                <a:srgbClr val="FF0000"/>
              </a:solidFill>
              <a:latin typeface="Times New Roman" pitchFamily="18" charset="0"/>
              <a:cs typeface="Times New Roman" pitchFamily="18" charset="0"/>
            </a:rPr>
            <a:t>processor and an I/O module</a:t>
          </a:r>
        </a:p>
      </dgm:t>
    </dgm:pt>
    <dgm:pt modelId="{D1EC88C1-1B69-C946-9C46-710D2096DC36}" type="parTrans" cxnId="{8723855A-E2BC-C94B-8522-BE11665067CA}">
      <dgm:prSet/>
      <dgm:spPr/>
      <dgm:t>
        <a:bodyPr/>
        <a:lstStyle/>
        <a:p>
          <a:endParaRPr lang="en-US"/>
        </a:p>
      </dgm:t>
    </dgm:pt>
    <dgm:pt modelId="{68D8C48D-7182-1F4E-B0A7-8DB708B516A4}" type="sibTrans" cxnId="{8723855A-E2BC-C94B-8522-BE11665067CA}">
      <dgm:prSet/>
      <dgm:spPr/>
      <dgm:t>
        <a:bodyPr/>
        <a:lstStyle/>
        <a:p>
          <a:endParaRPr lang="en-US"/>
        </a:p>
      </dgm:t>
    </dgm:pt>
    <dgm:pt modelId="{371D24A7-74FB-C64E-AE86-03FDE598AB8E}">
      <dgm:prSet/>
      <dgm:spPr>
        <a:solidFill>
          <a:schemeClr val="accent3"/>
        </a:solidFill>
        <a:ln>
          <a:solidFill>
            <a:schemeClr val="accent3"/>
          </a:solidFill>
        </a:ln>
      </dgm:spPr>
      <dgm:t>
        <a:bodyPr/>
        <a:lstStyle/>
        <a:p>
          <a:pPr rtl="0"/>
          <a:r>
            <a:rPr lang="en-US" b="1" dirty="0">
              <a:effectLst>
                <a:outerShdw blurRad="38100" dist="38100" dir="2700000" algn="tl">
                  <a:srgbClr val="000000">
                    <a:alpha val="43137"/>
                  </a:srgbClr>
                </a:outerShdw>
              </a:effectLst>
              <a:latin typeface="Times New Roman" pitchFamily="18" charset="0"/>
              <a:cs typeface="Times New Roman" pitchFamily="18" charset="0"/>
            </a:rPr>
            <a:t>Data processing</a:t>
          </a:r>
        </a:p>
      </dgm:t>
    </dgm:pt>
    <dgm:pt modelId="{53A34056-48B4-CF4F-BFD9-1BB52C6A56BD}" type="parTrans" cxnId="{0F7B225B-C084-404B-AD8B-4E32ABB6236C}">
      <dgm:prSet/>
      <dgm:spPr/>
      <dgm:t>
        <a:bodyPr/>
        <a:lstStyle/>
        <a:p>
          <a:endParaRPr lang="en-US"/>
        </a:p>
      </dgm:t>
    </dgm:pt>
    <dgm:pt modelId="{25F33ABD-9E90-ED4E-919C-CB50F038A287}" type="sibTrans" cxnId="{0F7B225B-C084-404B-AD8B-4E32ABB6236C}">
      <dgm:prSet/>
      <dgm:spPr/>
      <dgm:t>
        <a:bodyPr/>
        <a:lstStyle/>
        <a:p>
          <a:endParaRPr lang="en-US"/>
        </a:p>
      </dgm:t>
    </dgm:pt>
    <dgm:pt modelId="{44BDB83A-6BE0-DD4E-B589-C1A1B2EDE82A}">
      <dgm:prSet/>
      <dgm:spPr/>
      <dgm:t>
        <a:bodyPr/>
        <a:lstStyle/>
        <a:p>
          <a:pPr rtl="0"/>
          <a:r>
            <a:rPr lang="en-US" b="1" dirty="0">
              <a:latin typeface="Times New Roman" pitchFamily="18" charset="0"/>
              <a:cs typeface="Times New Roman" pitchFamily="18" charset="0"/>
            </a:rPr>
            <a:t>The processor may perform some arithmetic or logic operation on data</a:t>
          </a:r>
        </a:p>
      </dgm:t>
    </dgm:pt>
    <dgm:pt modelId="{80F8BCA0-82FA-784F-941F-E18ADA72A515}" type="parTrans" cxnId="{A2FAD9AF-764F-5143-B9C3-2EF8C4D284C5}">
      <dgm:prSet/>
      <dgm:spPr/>
      <dgm:t>
        <a:bodyPr/>
        <a:lstStyle/>
        <a:p>
          <a:endParaRPr lang="en-US"/>
        </a:p>
      </dgm:t>
    </dgm:pt>
    <dgm:pt modelId="{1DD51B85-640F-1643-80A3-FABC197F162E}" type="sibTrans" cxnId="{A2FAD9AF-764F-5143-B9C3-2EF8C4D284C5}">
      <dgm:prSet/>
      <dgm:spPr/>
      <dgm:t>
        <a:bodyPr/>
        <a:lstStyle/>
        <a:p>
          <a:endParaRPr lang="en-US"/>
        </a:p>
      </dgm:t>
    </dgm:pt>
    <dgm:pt modelId="{56085E4A-5C29-A540-9D55-CE6E6A2B5B2E}">
      <dgm:prSet/>
      <dgm:spPr>
        <a:ln>
          <a:solidFill>
            <a:schemeClr val="accent1"/>
          </a:solidFill>
        </a:ln>
      </dgm:spPr>
      <dgm:t>
        <a:bodyPr/>
        <a:lstStyle/>
        <a:p>
          <a:pPr rtl="0"/>
          <a:r>
            <a:rPr lang="en-US" b="1" dirty="0">
              <a:effectLst>
                <a:outerShdw blurRad="38100" dist="38100" dir="2700000" algn="tl">
                  <a:srgbClr val="000000">
                    <a:alpha val="43137"/>
                  </a:srgbClr>
                </a:outerShdw>
              </a:effectLst>
              <a:latin typeface="Times New Roman" pitchFamily="18" charset="0"/>
              <a:cs typeface="Times New Roman" pitchFamily="18" charset="0"/>
            </a:rPr>
            <a:t>Control</a:t>
          </a:r>
        </a:p>
      </dgm:t>
    </dgm:pt>
    <dgm:pt modelId="{A637F62E-2D5C-E54E-8B78-FEAD86CB3753}" type="parTrans" cxnId="{F313EC13-9057-0E4D-9D7F-5D02C16A1D99}">
      <dgm:prSet/>
      <dgm:spPr/>
      <dgm:t>
        <a:bodyPr/>
        <a:lstStyle/>
        <a:p>
          <a:endParaRPr lang="en-US"/>
        </a:p>
      </dgm:t>
    </dgm:pt>
    <dgm:pt modelId="{D962EBAF-0CCA-254F-97AB-4B5A6327D6E3}" type="sibTrans" cxnId="{F313EC13-9057-0E4D-9D7F-5D02C16A1D99}">
      <dgm:prSet/>
      <dgm:spPr/>
      <dgm:t>
        <a:bodyPr/>
        <a:lstStyle/>
        <a:p>
          <a:endParaRPr lang="en-US"/>
        </a:p>
      </dgm:t>
    </dgm:pt>
    <dgm:pt modelId="{95800EDA-E360-9B46-86CD-A41851E5E674}">
      <dgm:prSet/>
      <dgm:spPr>
        <a:ln>
          <a:solidFill>
            <a:schemeClr val="accent3"/>
          </a:solidFill>
        </a:ln>
      </dgm:spPr>
      <dgm:t>
        <a:bodyPr/>
        <a:lstStyle/>
        <a:p>
          <a:pPr rtl="0"/>
          <a:r>
            <a:rPr lang="en-US" b="1" dirty="0">
              <a:latin typeface="Times New Roman" pitchFamily="18" charset="0"/>
              <a:cs typeface="Times New Roman" pitchFamily="18" charset="0"/>
            </a:rPr>
            <a:t>An instruction may specify that the sequence of execution be altered</a:t>
          </a:r>
        </a:p>
      </dgm:t>
    </dgm:pt>
    <dgm:pt modelId="{72731113-6F18-964E-8503-BCF66C911230}" type="parTrans" cxnId="{C6046B50-61C0-1044-B1C1-B45E94873634}">
      <dgm:prSet/>
      <dgm:spPr/>
      <dgm:t>
        <a:bodyPr/>
        <a:lstStyle/>
        <a:p>
          <a:endParaRPr lang="en-US"/>
        </a:p>
      </dgm:t>
    </dgm:pt>
    <dgm:pt modelId="{866AF356-E9F9-0744-A7E2-B0A0AA159C9C}" type="sibTrans" cxnId="{C6046B50-61C0-1044-B1C1-B45E94873634}">
      <dgm:prSet/>
      <dgm:spPr/>
      <dgm:t>
        <a:bodyPr/>
        <a:lstStyle/>
        <a:p>
          <a:endParaRPr lang="en-US"/>
        </a:p>
      </dgm:t>
    </dgm:pt>
    <dgm:pt modelId="{B6D267FD-09DA-104F-871C-15256C7ADB06}" type="pres">
      <dgm:prSet presAssocID="{1C91299F-D68C-9C4C-8BF1-0C6C2FB8035E}" presName="cycleMatrixDiagram" presStyleCnt="0">
        <dgm:presLayoutVars>
          <dgm:chMax val="1"/>
          <dgm:dir/>
          <dgm:animLvl val="lvl"/>
          <dgm:resizeHandles val="exact"/>
        </dgm:presLayoutVars>
      </dgm:prSet>
      <dgm:spPr/>
    </dgm:pt>
    <dgm:pt modelId="{93853970-7B39-A749-B247-29573B129C76}" type="pres">
      <dgm:prSet presAssocID="{1C91299F-D68C-9C4C-8BF1-0C6C2FB8035E}" presName="children" presStyleCnt="0"/>
      <dgm:spPr/>
    </dgm:pt>
    <dgm:pt modelId="{D0A02F44-6D2D-E146-BE0D-6F1132160A42}" type="pres">
      <dgm:prSet presAssocID="{1C91299F-D68C-9C4C-8BF1-0C6C2FB8035E}" presName="child1group" presStyleCnt="0"/>
      <dgm:spPr/>
    </dgm:pt>
    <dgm:pt modelId="{9F8AAC68-863D-194A-94BC-958615861BE8}" type="pres">
      <dgm:prSet presAssocID="{1C91299F-D68C-9C4C-8BF1-0C6C2FB8035E}" presName="child1" presStyleLbl="bgAcc1" presStyleIdx="0" presStyleCnt="4"/>
      <dgm:spPr/>
    </dgm:pt>
    <dgm:pt modelId="{05AADD49-61D9-8140-AE00-C44A70E0E84F}" type="pres">
      <dgm:prSet presAssocID="{1C91299F-D68C-9C4C-8BF1-0C6C2FB8035E}" presName="child1Text" presStyleLbl="bgAcc1" presStyleIdx="0" presStyleCnt="4">
        <dgm:presLayoutVars>
          <dgm:bulletEnabled val="1"/>
        </dgm:presLayoutVars>
      </dgm:prSet>
      <dgm:spPr/>
    </dgm:pt>
    <dgm:pt modelId="{62F450E4-2274-264B-BC72-058FC73AD90A}" type="pres">
      <dgm:prSet presAssocID="{1C91299F-D68C-9C4C-8BF1-0C6C2FB8035E}" presName="child2group" presStyleCnt="0"/>
      <dgm:spPr/>
    </dgm:pt>
    <dgm:pt modelId="{FA7231E4-FE93-2E44-B26F-43C0B0662DE3}" type="pres">
      <dgm:prSet presAssocID="{1C91299F-D68C-9C4C-8BF1-0C6C2FB8035E}" presName="child2" presStyleLbl="bgAcc1" presStyleIdx="1" presStyleCnt="4" custLinFactNeighborX="9999"/>
      <dgm:spPr/>
    </dgm:pt>
    <dgm:pt modelId="{BD2ACE57-62A0-C64E-BB52-93C7869D86BC}" type="pres">
      <dgm:prSet presAssocID="{1C91299F-D68C-9C4C-8BF1-0C6C2FB8035E}" presName="child2Text" presStyleLbl="bgAcc1" presStyleIdx="1" presStyleCnt="4">
        <dgm:presLayoutVars>
          <dgm:bulletEnabled val="1"/>
        </dgm:presLayoutVars>
      </dgm:prSet>
      <dgm:spPr/>
    </dgm:pt>
    <dgm:pt modelId="{55FC0761-B9D6-4B46-BF3A-053217CC174B}" type="pres">
      <dgm:prSet presAssocID="{1C91299F-D68C-9C4C-8BF1-0C6C2FB8035E}" presName="child3group" presStyleCnt="0"/>
      <dgm:spPr/>
    </dgm:pt>
    <dgm:pt modelId="{D4B4A3D9-04BB-FF44-A8A8-6AB4DC697EE2}" type="pres">
      <dgm:prSet presAssocID="{1C91299F-D68C-9C4C-8BF1-0C6C2FB8035E}" presName="child3" presStyleLbl="bgAcc1" presStyleIdx="2" presStyleCnt="4" custScaleX="107290" custLinFactNeighborX="9209" custLinFactNeighborY="2052"/>
      <dgm:spPr/>
    </dgm:pt>
    <dgm:pt modelId="{E542AEEC-33F8-D74A-9237-79BE96E8F29F}" type="pres">
      <dgm:prSet presAssocID="{1C91299F-D68C-9C4C-8BF1-0C6C2FB8035E}" presName="child3Text" presStyleLbl="bgAcc1" presStyleIdx="2" presStyleCnt="4">
        <dgm:presLayoutVars>
          <dgm:bulletEnabled val="1"/>
        </dgm:presLayoutVars>
      </dgm:prSet>
      <dgm:spPr/>
    </dgm:pt>
    <dgm:pt modelId="{6B38CA4B-4999-B548-B216-AD0083C90448}" type="pres">
      <dgm:prSet presAssocID="{1C91299F-D68C-9C4C-8BF1-0C6C2FB8035E}" presName="child4group" presStyleCnt="0"/>
      <dgm:spPr/>
    </dgm:pt>
    <dgm:pt modelId="{2776F45E-5FC5-CA43-9A50-D05A48CD1AFA}" type="pres">
      <dgm:prSet presAssocID="{1C91299F-D68C-9C4C-8BF1-0C6C2FB8035E}" presName="child4" presStyleLbl="bgAcc1" presStyleIdx="3" presStyleCnt="4"/>
      <dgm:spPr/>
    </dgm:pt>
    <dgm:pt modelId="{D6C3FA06-5991-2B4C-B5E5-5702BC1D6275}" type="pres">
      <dgm:prSet presAssocID="{1C91299F-D68C-9C4C-8BF1-0C6C2FB8035E}" presName="child4Text" presStyleLbl="bgAcc1" presStyleIdx="3" presStyleCnt="4">
        <dgm:presLayoutVars>
          <dgm:bulletEnabled val="1"/>
        </dgm:presLayoutVars>
      </dgm:prSet>
      <dgm:spPr/>
    </dgm:pt>
    <dgm:pt modelId="{B415FCCA-89C1-9341-AC53-0F0BCC825EF9}" type="pres">
      <dgm:prSet presAssocID="{1C91299F-D68C-9C4C-8BF1-0C6C2FB8035E}" presName="childPlaceholder" presStyleCnt="0"/>
      <dgm:spPr/>
    </dgm:pt>
    <dgm:pt modelId="{1DFE690F-4A75-9A42-807D-CD4EAFA70E3B}" type="pres">
      <dgm:prSet presAssocID="{1C91299F-D68C-9C4C-8BF1-0C6C2FB8035E}" presName="circle" presStyleCnt="0"/>
      <dgm:spPr/>
    </dgm:pt>
    <dgm:pt modelId="{31728101-0A4A-C148-9CC0-7B417D851487}" type="pres">
      <dgm:prSet presAssocID="{1C91299F-D68C-9C4C-8BF1-0C6C2FB8035E}" presName="quadrant1" presStyleLbl="node1" presStyleIdx="0" presStyleCnt="4">
        <dgm:presLayoutVars>
          <dgm:chMax val="1"/>
          <dgm:bulletEnabled val="1"/>
        </dgm:presLayoutVars>
      </dgm:prSet>
      <dgm:spPr/>
    </dgm:pt>
    <dgm:pt modelId="{FB9FD6F2-BE77-E846-84E9-9675E89A206D}" type="pres">
      <dgm:prSet presAssocID="{1C91299F-D68C-9C4C-8BF1-0C6C2FB8035E}" presName="quadrant2" presStyleLbl="node1" presStyleIdx="1" presStyleCnt="4">
        <dgm:presLayoutVars>
          <dgm:chMax val="1"/>
          <dgm:bulletEnabled val="1"/>
        </dgm:presLayoutVars>
      </dgm:prSet>
      <dgm:spPr/>
    </dgm:pt>
    <dgm:pt modelId="{2255D29E-98A3-2841-959C-001A2E7769D2}" type="pres">
      <dgm:prSet presAssocID="{1C91299F-D68C-9C4C-8BF1-0C6C2FB8035E}" presName="quadrant3" presStyleLbl="node1" presStyleIdx="2" presStyleCnt="4" custLinFactNeighborX="-995" custLinFactNeighborY="4391">
        <dgm:presLayoutVars>
          <dgm:chMax val="1"/>
          <dgm:bulletEnabled val="1"/>
        </dgm:presLayoutVars>
      </dgm:prSet>
      <dgm:spPr/>
    </dgm:pt>
    <dgm:pt modelId="{AB84E314-BABC-734B-A008-40716B08F420}" type="pres">
      <dgm:prSet presAssocID="{1C91299F-D68C-9C4C-8BF1-0C6C2FB8035E}" presName="quadrant4" presStyleLbl="node1" presStyleIdx="3" presStyleCnt="4">
        <dgm:presLayoutVars>
          <dgm:chMax val="1"/>
          <dgm:bulletEnabled val="1"/>
        </dgm:presLayoutVars>
      </dgm:prSet>
      <dgm:spPr/>
    </dgm:pt>
    <dgm:pt modelId="{64B9AD24-1873-5F4F-8C9E-25478E85FA2F}" type="pres">
      <dgm:prSet presAssocID="{1C91299F-D68C-9C4C-8BF1-0C6C2FB8035E}" presName="quadrantPlaceholder" presStyleCnt="0"/>
      <dgm:spPr/>
    </dgm:pt>
    <dgm:pt modelId="{860CA274-597B-3442-8D13-FB3B68E98947}" type="pres">
      <dgm:prSet presAssocID="{1C91299F-D68C-9C4C-8BF1-0C6C2FB8035E}" presName="center1" presStyleLbl="fgShp" presStyleIdx="0" presStyleCnt="2"/>
      <dgm:spPr>
        <a:solidFill>
          <a:srgbClr val="FF9900"/>
        </a:solidFill>
      </dgm:spPr>
    </dgm:pt>
    <dgm:pt modelId="{49BA8253-F2D2-2C49-AA5B-CEAA3BE354E5}" type="pres">
      <dgm:prSet presAssocID="{1C91299F-D68C-9C4C-8BF1-0C6C2FB8035E}" presName="center2" presStyleLbl="fgShp" presStyleIdx="1" presStyleCnt="2"/>
      <dgm:spPr>
        <a:solidFill>
          <a:srgbClr val="FF9900"/>
        </a:solidFill>
      </dgm:spPr>
    </dgm:pt>
  </dgm:ptLst>
  <dgm:cxnLst>
    <dgm:cxn modelId="{0198D300-550F-4E33-8DC5-265F900987DF}" type="presOf" srcId="{56D2CB20-CC23-684C-8655-4FCB8BAFA7DF}" destId="{FA7231E4-FE93-2E44-B26F-43C0B0662DE3}" srcOrd="0" destOrd="0" presId="urn:microsoft.com/office/officeart/2005/8/layout/cycle4#4"/>
    <dgm:cxn modelId="{01AD2F03-568D-4885-8B3A-D815475991C7}" type="presOf" srcId="{44BDB83A-6BE0-DD4E-B589-C1A1B2EDE82A}" destId="{D4B4A3D9-04BB-FF44-A8A8-6AB4DC697EE2}" srcOrd="0" destOrd="0" presId="urn:microsoft.com/office/officeart/2005/8/layout/cycle4#4"/>
    <dgm:cxn modelId="{F313EC13-9057-0E4D-9D7F-5D02C16A1D99}" srcId="{1C91299F-D68C-9C4C-8BF1-0C6C2FB8035E}" destId="{56085E4A-5C29-A540-9D55-CE6E6A2B5B2E}" srcOrd="3" destOrd="0" parTransId="{A637F62E-2D5C-E54E-8B78-FEAD86CB3753}" sibTransId="{D962EBAF-0CCA-254F-97AB-4B5A6327D6E3}"/>
    <dgm:cxn modelId="{4929A919-D4FD-43EA-ADD4-11A855CB1C3D}" type="presOf" srcId="{EEE5115B-CAE8-F943-B4E4-FAB5123A0074}" destId="{05AADD49-61D9-8140-AE00-C44A70E0E84F}" srcOrd="1" destOrd="0" presId="urn:microsoft.com/office/officeart/2005/8/layout/cycle4#4"/>
    <dgm:cxn modelId="{0A8EBB19-9CA3-5D46-AFCD-AC613E474FC1}" srcId="{1C91299F-D68C-9C4C-8BF1-0C6C2FB8035E}" destId="{0D06A67A-239C-4541-B776-902577A3BA9C}" srcOrd="1" destOrd="0" parTransId="{E8D1500D-6A73-B14F-926C-5FE54BE4FC8A}" sibTransId="{1344C26F-76F2-EE40-A2B1-098B333ECB1C}"/>
    <dgm:cxn modelId="{C31DFF1A-747C-41D9-BA9B-F192B96DFC20}" type="presOf" srcId="{0D06A67A-239C-4541-B776-902577A3BA9C}" destId="{FB9FD6F2-BE77-E846-84E9-9675E89A206D}" srcOrd="0" destOrd="0" presId="urn:microsoft.com/office/officeart/2005/8/layout/cycle4#4"/>
    <dgm:cxn modelId="{FA475E1F-A536-44E7-8904-D4120AF435D5}" type="presOf" srcId="{56D2CB20-CC23-684C-8655-4FCB8BAFA7DF}" destId="{BD2ACE57-62A0-C64E-BB52-93C7869D86BC}" srcOrd="1" destOrd="0" presId="urn:microsoft.com/office/officeart/2005/8/layout/cycle4#4"/>
    <dgm:cxn modelId="{14FDE135-B5B1-8240-AEDD-0AE23E9DA95B}" srcId="{A9CC95F7-454C-2046-A231-E04268ABBD1D}" destId="{EEE5115B-CAE8-F943-B4E4-FAB5123A0074}" srcOrd="0" destOrd="0" parTransId="{50C51EF7-6C94-2046-ADE5-B05CFA8A0530}" sibTransId="{EB062087-83E8-AB41-8E7A-61547385DD55}"/>
    <dgm:cxn modelId="{0F7B225B-C084-404B-AD8B-4E32ABB6236C}" srcId="{1C91299F-D68C-9C4C-8BF1-0C6C2FB8035E}" destId="{371D24A7-74FB-C64E-AE86-03FDE598AB8E}" srcOrd="2" destOrd="0" parTransId="{53A34056-48B4-CF4F-BFD9-1BB52C6A56BD}" sibTransId="{25F33ABD-9E90-ED4E-919C-CB50F038A287}"/>
    <dgm:cxn modelId="{74EC4E44-126A-4B8F-AD13-AEF98DA3E0AE}" type="presOf" srcId="{1C91299F-D68C-9C4C-8BF1-0C6C2FB8035E}" destId="{B6D267FD-09DA-104F-871C-15256C7ADB06}" srcOrd="0" destOrd="0" presId="urn:microsoft.com/office/officeart/2005/8/layout/cycle4#4"/>
    <dgm:cxn modelId="{43B4716A-F982-4BC5-99D2-1B400DAF8861}" type="presOf" srcId="{371D24A7-74FB-C64E-AE86-03FDE598AB8E}" destId="{2255D29E-98A3-2841-959C-001A2E7769D2}" srcOrd="0" destOrd="0" presId="urn:microsoft.com/office/officeart/2005/8/layout/cycle4#4"/>
    <dgm:cxn modelId="{C6046B50-61C0-1044-B1C1-B45E94873634}" srcId="{56085E4A-5C29-A540-9D55-CE6E6A2B5B2E}" destId="{95800EDA-E360-9B46-86CD-A41851E5E674}" srcOrd="0" destOrd="0" parTransId="{72731113-6F18-964E-8503-BCF66C911230}" sibTransId="{866AF356-E9F9-0744-A7E2-B0A0AA159C9C}"/>
    <dgm:cxn modelId="{8723855A-E2BC-C94B-8522-BE11665067CA}" srcId="{0D06A67A-239C-4541-B776-902577A3BA9C}" destId="{56D2CB20-CC23-684C-8655-4FCB8BAFA7DF}" srcOrd="0" destOrd="0" parTransId="{D1EC88C1-1B69-C946-9C46-710D2096DC36}" sibTransId="{68D8C48D-7182-1F4E-B0A7-8DB708B516A4}"/>
    <dgm:cxn modelId="{270CF37A-2D9D-4755-807C-D90DE6F7018F}" type="presOf" srcId="{56085E4A-5C29-A540-9D55-CE6E6A2B5B2E}" destId="{AB84E314-BABC-734B-A008-40716B08F420}" srcOrd="0" destOrd="0" presId="urn:microsoft.com/office/officeart/2005/8/layout/cycle4#4"/>
    <dgm:cxn modelId="{A2FAD9AF-764F-5143-B9C3-2EF8C4D284C5}" srcId="{371D24A7-74FB-C64E-AE86-03FDE598AB8E}" destId="{44BDB83A-6BE0-DD4E-B589-C1A1B2EDE82A}" srcOrd="0" destOrd="0" parTransId="{80F8BCA0-82FA-784F-941F-E18ADA72A515}" sibTransId="{1DD51B85-640F-1643-80A3-FABC197F162E}"/>
    <dgm:cxn modelId="{3A0518BC-A1EA-43DA-8CDD-C59CA4CC08B7}" type="presOf" srcId="{A9CC95F7-454C-2046-A231-E04268ABBD1D}" destId="{31728101-0A4A-C148-9CC0-7B417D851487}" srcOrd="0" destOrd="0" presId="urn:microsoft.com/office/officeart/2005/8/layout/cycle4#4"/>
    <dgm:cxn modelId="{542E33C4-52BB-0A49-AA11-19C513F64A6B}" srcId="{1C91299F-D68C-9C4C-8BF1-0C6C2FB8035E}" destId="{A9CC95F7-454C-2046-A231-E04268ABBD1D}" srcOrd="0" destOrd="0" parTransId="{C2E1FA3B-86A7-A048-B00E-2B932655B605}" sibTransId="{489961BB-0415-1F45-99AA-4CB69D109E4E}"/>
    <dgm:cxn modelId="{2304E4D1-5065-4A39-B87D-D08E3C126A76}" type="presOf" srcId="{95800EDA-E360-9B46-86CD-A41851E5E674}" destId="{2776F45E-5FC5-CA43-9A50-D05A48CD1AFA}" srcOrd="0" destOrd="0" presId="urn:microsoft.com/office/officeart/2005/8/layout/cycle4#4"/>
    <dgm:cxn modelId="{4473C2D3-8A69-4961-B40D-956CEBA0459E}" type="presOf" srcId="{44BDB83A-6BE0-DD4E-B589-C1A1B2EDE82A}" destId="{E542AEEC-33F8-D74A-9237-79BE96E8F29F}" srcOrd="1" destOrd="0" presId="urn:microsoft.com/office/officeart/2005/8/layout/cycle4#4"/>
    <dgm:cxn modelId="{00178FED-FD93-4A89-AD6B-DD7AE3DF127B}" type="presOf" srcId="{95800EDA-E360-9B46-86CD-A41851E5E674}" destId="{D6C3FA06-5991-2B4C-B5E5-5702BC1D6275}" srcOrd="1" destOrd="0" presId="urn:microsoft.com/office/officeart/2005/8/layout/cycle4#4"/>
    <dgm:cxn modelId="{2DDB6EFD-070C-4908-BA73-4477D86630D0}" type="presOf" srcId="{EEE5115B-CAE8-F943-B4E4-FAB5123A0074}" destId="{9F8AAC68-863D-194A-94BC-958615861BE8}" srcOrd="0" destOrd="0" presId="urn:microsoft.com/office/officeart/2005/8/layout/cycle4#4"/>
    <dgm:cxn modelId="{905DD924-10F6-4498-8228-E93617AC4BBE}" type="presParOf" srcId="{B6D267FD-09DA-104F-871C-15256C7ADB06}" destId="{93853970-7B39-A749-B247-29573B129C76}" srcOrd="0" destOrd="0" presId="urn:microsoft.com/office/officeart/2005/8/layout/cycle4#4"/>
    <dgm:cxn modelId="{10B6A7EB-0A0C-484B-A3D2-48177A8FE618}" type="presParOf" srcId="{93853970-7B39-A749-B247-29573B129C76}" destId="{D0A02F44-6D2D-E146-BE0D-6F1132160A42}" srcOrd="0" destOrd="0" presId="urn:microsoft.com/office/officeart/2005/8/layout/cycle4#4"/>
    <dgm:cxn modelId="{B8C61699-B1D0-4CF1-955B-2EF8BF561C11}" type="presParOf" srcId="{D0A02F44-6D2D-E146-BE0D-6F1132160A42}" destId="{9F8AAC68-863D-194A-94BC-958615861BE8}" srcOrd="0" destOrd="0" presId="urn:microsoft.com/office/officeart/2005/8/layout/cycle4#4"/>
    <dgm:cxn modelId="{233775ED-D4BE-4FC7-835B-793C07D631C3}" type="presParOf" srcId="{D0A02F44-6D2D-E146-BE0D-6F1132160A42}" destId="{05AADD49-61D9-8140-AE00-C44A70E0E84F}" srcOrd="1" destOrd="0" presId="urn:microsoft.com/office/officeart/2005/8/layout/cycle4#4"/>
    <dgm:cxn modelId="{DD793CFB-7B92-48AE-B675-DD95D1B0F4EE}" type="presParOf" srcId="{93853970-7B39-A749-B247-29573B129C76}" destId="{62F450E4-2274-264B-BC72-058FC73AD90A}" srcOrd="1" destOrd="0" presId="urn:microsoft.com/office/officeart/2005/8/layout/cycle4#4"/>
    <dgm:cxn modelId="{29DC0B23-B3BE-4167-9823-32E5A0BC1384}" type="presParOf" srcId="{62F450E4-2274-264B-BC72-058FC73AD90A}" destId="{FA7231E4-FE93-2E44-B26F-43C0B0662DE3}" srcOrd="0" destOrd="0" presId="urn:microsoft.com/office/officeart/2005/8/layout/cycle4#4"/>
    <dgm:cxn modelId="{5159DCC8-3027-4C93-A900-B76E4158B39C}" type="presParOf" srcId="{62F450E4-2274-264B-BC72-058FC73AD90A}" destId="{BD2ACE57-62A0-C64E-BB52-93C7869D86BC}" srcOrd="1" destOrd="0" presId="urn:microsoft.com/office/officeart/2005/8/layout/cycle4#4"/>
    <dgm:cxn modelId="{323AEA62-E20F-4463-B0D1-5A7D5E17359F}" type="presParOf" srcId="{93853970-7B39-A749-B247-29573B129C76}" destId="{55FC0761-B9D6-4B46-BF3A-053217CC174B}" srcOrd="2" destOrd="0" presId="urn:microsoft.com/office/officeart/2005/8/layout/cycle4#4"/>
    <dgm:cxn modelId="{A4A95C17-BD4B-4E65-B55C-4DF0EC86F810}" type="presParOf" srcId="{55FC0761-B9D6-4B46-BF3A-053217CC174B}" destId="{D4B4A3D9-04BB-FF44-A8A8-6AB4DC697EE2}" srcOrd="0" destOrd="0" presId="urn:microsoft.com/office/officeart/2005/8/layout/cycle4#4"/>
    <dgm:cxn modelId="{71EBD7DD-C506-4BE0-BC1F-AA4EF38C269B}" type="presParOf" srcId="{55FC0761-B9D6-4B46-BF3A-053217CC174B}" destId="{E542AEEC-33F8-D74A-9237-79BE96E8F29F}" srcOrd="1" destOrd="0" presId="urn:microsoft.com/office/officeart/2005/8/layout/cycle4#4"/>
    <dgm:cxn modelId="{91F457C8-FB14-4909-B3C1-031FEF78743E}" type="presParOf" srcId="{93853970-7B39-A749-B247-29573B129C76}" destId="{6B38CA4B-4999-B548-B216-AD0083C90448}" srcOrd="3" destOrd="0" presId="urn:microsoft.com/office/officeart/2005/8/layout/cycle4#4"/>
    <dgm:cxn modelId="{B0C6B0E8-6144-440B-8300-2F34FEB1338F}" type="presParOf" srcId="{6B38CA4B-4999-B548-B216-AD0083C90448}" destId="{2776F45E-5FC5-CA43-9A50-D05A48CD1AFA}" srcOrd="0" destOrd="0" presId="urn:microsoft.com/office/officeart/2005/8/layout/cycle4#4"/>
    <dgm:cxn modelId="{756869FF-D3EB-4AE4-AFEC-707EB75A3765}" type="presParOf" srcId="{6B38CA4B-4999-B548-B216-AD0083C90448}" destId="{D6C3FA06-5991-2B4C-B5E5-5702BC1D6275}" srcOrd="1" destOrd="0" presId="urn:microsoft.com/office/officeart/2005/8/layout/cycle4#4"/>
    <dgm:cxn modelId="{0D514C85-1C9E-47D4-A1FF-BCBA80265EC5}" type="presParOf" srcId="{93853970-7B39-A749-B247-29573B129C76}" destId="{B415FCCA-89C1-9341-AC53-0F0BCC825EF9}" srcOrd="4" destOrd="0" presId="urn:microsoft.com/office/officeart/2005/8/layout/cycle4#4"/>
    <dgm:cxn modelId="{0C2AB1AF-B4D7-4256-B656-285F20554780}" type="presParOf" srcId="{B6D267FD-09DA-104F-871C-15256C7ADB06}" destId="{1DFE690F-4A75-9A42-807D-CD4EAFA70E3B}" srcOrd="1" destOrd="0" presId="urn:microsoft.com/office/officeart/2005/8/layout/cycle4#4"/>
    <dgm:cxn modelId="{57DFC9DA-BE3F-42C0-9E36-01A46810FD21}" type="presParOf" srcId="{1DFE690F-4A75-9A42-807D-CD4EAFA70E3B}" destId="{31728101-0A4A-C148-9CC0-7B417D851487}" srcOrd="0" destOrd="0" presId="urn:microsoft.com/office/officeart/2005/8/layout/cycle4#4"/>
    <dgm:cxn modelId="{CE9B59DD-12FA-4675-86B2-B0667C6B0C4B}" type="presParOf" srcId="{1DFE690F-4A75-9A42-807D-CD4EAFA70E3B}" destId="{FB9FD6F2-BE77-E846-84E9-9675E89A206D}" srcOrd="1" destOrd="0" presId="urn:microsoft.com/office/officeart/2005/8/layout/cycle4#4"/>
    <dgm:cxn modelId="{D8BAF621-166F-43E6-82C3-663A0B4AA07B}" type="presParOf" srcId="{1DFE690F-4A75-9A42-807D-CD4EAFA70E3B}" destId="{2255D29E-98A3-2841-959C-001A2E7769D2}" srcOrd="2" destOrd="0" presId="urn:microsoft.com/office/officeart/2005/8/layout/cycle4#4"/>
    <dgm:cxn modelId="{86473FB7-E991-4EF5-B889-4D5438956E81}" type="presParOf" srcId="{1DFE690F-4A75-9A42-807D-CD4EAFA70E3B}" destId="{AB84E314-BABC-734B-A008-40716B08F420}" srcOrd="3" destOrd="0" presId="urn:microsoft.com/office/officeart/2005/8/layout/cycle4#4"/>
    <dgm:cxn modelId="{621D8D76-816B-4946-832E-FFD09B0A9D95}" type="presParOf" srcId="{1DFE690F-4A75-9A42-807D-CD4EAFA70E3B}" destId="{64B9AD24-1873-5F4F-8C9E-25478E85FA2F}" srcOrd="4" destOrd="0" presId="urn:microsoft.com/office/officeart/2005/8/layout/cycle4#4"/>
    <dgm:cxn modelId="{2041C163-C496-41A1-BF05-0A8326B942EA}" type="presParOf" srcId="{B6D267FD-09DA-104F-871C-15256C7ADB06}" destId="{860CA274-597B-3442-8D13-FB3B68E98947}" srcOrd="2" destOrd="0" presId="urn:microsoft.com/office/officeart/2005/8/layout/cycle4#4"/>
    <dgm:cxn modelId="{13EDEA6A-9AB4-45B1-8C8A-A780F8A83533}" type="presParOf" srcId="{B6D267FD-09DA-104F-871C-15256C7ADB06}" destId="{49BA8253-F2D2-2C49-AA5B-CEAA3BE354E5}" srcOrd="3" destOrd="0" presId="urn:microsoft.com/office/officeart/2005/8/layout/cycle4#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9144000" cy="5740747"/>
        </a:xfrm>
        <a:prstGeom prst="roundRect">
          <a:avLst>
            <a:gd name="adj" fmla="val 85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4455458" numCol="1" spcCol="1270" anchor="t" anchorCtr="0">
          <a:noAutofit/>
        </a:bodyPr>
        <a:lstStyle/>
        <a:p>
          <a:pPr marL="0" lvl="0" indent="0" algn="ctr" defTabSz="1733550" rtl="0">
            <a:lnSpc>
              <a:spcPct val="90000"/>
            </a:lnSpc>
            <a:spcBef>
              <a:spcPct val="0"/>
            </a:spcBef>
            <a:spcAft>
              <a:spcPct val="35000"/>
            </a:spcAft>
            <a:buNone/>
          </a:pPr>
          <a:r>
            <a:rPr lang="en-US" sz="3900" kern="1200" dirty="0">
              <a:effectLst>
                <a:outerShdw blurRad="38100" dist="38100" dir="2700000" algn="tl">
                  <a:srgbClr val="000000">
                    <a:alpha val="43137"/>
                  </a:srgbClr>
                </a:outerShdw>
              </a:effectLst>
              <a:latin typeface="Times New Roman" pitchFamily="18" charset="0"/>
              <a:cs typeface="Times New Roman" pitchFamily="18" charset="0"/>
            </a:rPr>
            <a:t>1965; Gordon Moore – co-founder of Intel</a:t>
          </a:r>
        </a:p>
      </dsp:txBody>
      <dsp:txXfrm>
        <a:off x="142920" y="142920"/>
        <a:ext cx="8858160" cy="5454907"/>
      </dsp:txXfrm>
    </dsp:sp>
    <dsp:sp modelId="{B4B2A9B5-CBBA-C949-942A-35DE101CCDFE}">
      <dsp:nvSpPr>
        <dsp:cNvPr id="0" name=""/>
        <dsp:cNvSpPr/>
      </dsp:nvSpPr>
      <dsp:spPr>
        <a:xfrm>
          <a:off x="228600" y="927948"/>
          <a:ext cx="8686800" cy="5032999"/>
        </a:xfrm>
        <a:prstGeom prst="roundRect">
          <a:avLst>
            <a:gd name="adj" fmla="val 10500"/>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2551762" numCol="1" spcCol="1270" anchor="t" anchorCtr="0">
          <a:noAutofit/>
        </a:bodyPr>
        <a:lstStyle/>
        <a:p>
          <a:pPr marL="0" lvl="0" indent="0" algn="l" defTabSz="1244600" rtl="0">
            <a:lnSpc>
              <a:spcPct val="120000"/>
            </a:lnSpc>
            <a:spcBef>
              <a:spcPct val="0"/>
            </a:spcBef>
            <a:spcAft>
              <a:spcPct val="35000"/>
            </a:spcAft>
            <a:buNone/>
          </a:pPr>
          <a:r>
            <a:rPr lang="en-US" sz="2800" b="1" kern="1200" dirty="0">
              <a:effectLst>
                <a:outerShdw blurRad="38100" dist="38100" dir="2700000" algn="tl">
                  <a:srgbClr val="000000">
                    <a:alpha val="43137"/>
                  </a:srgbClr>
                </a:outerShdw>
              </a:effectLst>
              <a:latin typeface="Times New Roman" pitchFamily="18" charset="0"/>
              <a:cs typeface="Times New Roman" pitchFamily="18" charset="0"/>
            </a:rPr>
            <a:t>Observed number of transistors that could be put on a single chip was doubling every year</a:t>
          </a:r>
        </a:p>
      </dsp:txBody>
      <dsp:txXfrm>
        <a:off x="383382" y="1082730"/>
        <a:ext cx="8377236" cy="4723435"/>
      </dsp:txXfrm>
    </dsp:sp>
    <dsp:sp modelId="{EA68CD54-2321-944A-9097-D8C9F2E9C2D9}">
      <dsp:nvSpPr>
        <dsp:cNvPr id="0" name=""/>
        <dsp:cNvSpPr/>
      </dsp:nvSpPr>
      <dsp:spPr>
        <a:xfrm>
          <a:off x="375215" y="2841669"/>
          <a:ext cx="1737360" cy="2310650"/>
        </a:xfrm>
        <a:prstGeom prst="roundRect">
          <a:avLst>
            <a:gd name="adj" fmla="val 105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effectLst/>
              <a:latin typeface="Times New Roman" pitchFamily="18" charset="0"/>
              <a:cs typeface="Times New Roman" pitchFamily="18" charset="0"/>
            </a:rPr>
            <a:t>The pace slowed to a doubling every 18 months in the 1970’s but has sustained that rate ever since</a:t>
          </a:r>
        </a:p>
      </dsp:txBody>
      <dsp:txXfrm>
        <a:off x="428645" y="2895099"/>
        <a:ext cx="1630500" cy="2203790"/>
      </dsp:txXfrm>
    </dsp:sp>
    <dsp:sp modelId="{9EC0930A-9BAA-D347-A334-BC7E180A4743}">
      <dsp:nvSpPr>
        <dsp:cNvPr id="0" name=""/>
        <dsp:cNvSpPr/>
      </dsp:nvSpPr>
      <dsp:spPr>
        <a:xfrm>
          <a:off x="2258697" y="2355566"/>
          <a:ext cx="6546844" cy="3325913"/>
        </a:xfrm>
        <a:prstGeom prst="roundRect">
          <a:avLst>
            <a:gd name="adj" fmla="val 10500"/>
          </a:avLst>
        </a:prstGeom>
        <a:solidFill>
          <a:schemeClr val="tx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296133" numCol="1" spcCol="1270" anchor="t" anchorCtr="0">
          <a:noAutofit/>
        </a:bodyPr>
        <a:lstStyle/>
        <a:p>
          <a:pPr marL="0" lvl="0" indent="0" algn="l" defTabSz="1600200" rtl="0">
            <a:lnSpc>
              <a:spcPct val="90000"/>
            </a:lnSpc>
            <a:spcBef>
              <a:spcPct val="0"/>
            </a:spcBef>
            <a:spcAft>
              <a:spcPct val="35000"/>
            </a:spcAft>
            <a:buNone/>
          </a:pPr>
          <a:r>
            <a:rPr lang="en-US" sz="3600" kern="12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Consequences of Moore’s Law: </a:t>
          </a:r>
        </a:p>
      </dsp:txBody>
      <dsp:txXfrm>
        <a:off x="2360980" y="2457849"/>
        <a:ext cx="6342278" cy="3121347"/>
      </dsp:txXfrm>
    </dsp:sp>
    <dsp:sp modelId="{91813869-71C4-7749-AA7F-6F71B8046448}">
      <dsp:nvSpPr>
        <dsp:cNvPr id="0" name=""/>
        <dsp:cNvSpPr/>
      </dsp:nvSpPr>
      <dsp:spPr>
        <a:xfrm>
          <a:off x="2535174" y="3283510"/>
          <a:ext cx="1192768" cy="2130962"/>
        </a:xfrm>
        <a:prstGeom prst="roundRect">
          <a:avLst>
            <a:gd name="adj" fmla="val 105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effectLst/>
              <a:latin typeface="Times New Roman" pitchFamily="18" charset="0"/>
              <a:cs typeface="Times New Roman" pitchFamily="18" charset="0"/>
            </a:rPr>
            <a:t>The cost of computer logic and memory circuitry has fallen at a dramatic rate</a:t>
          </a:r>
        </a:p>
      </dsp:txBody>
      <dsp:txXfrm>
        <a:off x="2571856" y="3320192"/>
        <a:ext cx="1119404" cy="2057598"/>
      </dsp:txXfrm>
    </dsp:sp>
    <dsp:sp modelId="{43D95310-0335-8948-925B-493826D68CA7}">
      <dsp:nvSpPr>
        <dsp:cNvPr id="0" name=""/>
        <dsp:cNvSpPr/>
      </dsp:nvSpPr>
      <dsp:spPr>
        <a:xfrm>
          <a:off x="3733743" y="3283510"/>
          <a:ext cx="1192768" cy="2130962"/>
        </a:xfrm>
        <a:prstGeom prst="roundRect">
          <a:avLst>
            <a:gd name="adj" fmla="val 105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effectLst/>
              <a:latin typeface="Times New Roman" pitchFamily="18" charset="0"/>
              <a:cs typeface="Times New Roman" pitchFamily="18" charset="0"/>
            </a:rPr>
            <a:t>The electrical path length is shortened, increasing operating speed</a:t>
          </a:r>
        </a:p>
      </dsp:txBody>
      <dsp:txXfrm>
        <a:off x="3770425" y="3320192"/>
        <a:ext cx="1119404" cy="2057598"/>
      </dsp:txXfrm>
    </dsp:sp>
    <dsp:sp modelId="{2BFD2A48-BAFB-C448-9560-380462349BFA}">
      <dsp:nvSpPr>
        <dsp:cNvPr id="0" name=""/>
        <dsp:cNvSpPr/>
      </dsp:nvSpPr>
      <dsp:spPr>
        <a:xfrm>
          <a:off x="4932313" y="3283510"/>
          <a:ext cx="1192768" cy="2130962"/>
        </a:xfrm>
        <a:prstGeom prst="roundRect">
          <a:avLst>
            <a:gd name="adj" fmla="val 105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effectLst/>
              <a:latin typeface="Times New Roman" pitchFamily="18" charset="0"/>
              <a:cs typeface="Times New Roman" pitchFamily="18" charset="0"/>
            </a:rPr>
            <a:t>Computer becomes smaller and is more convenient to use in a variety of environments</a:t>
          </a:r>
        </a:p>
      </dsp:txBody>
      <dsp:txXfrm>
        <a:off x="4968995" y="3320192"/>
        <a:ext cx="1119404" cy="2057598"/>
      </dsp:txXfrm>
    </dsp:sp>
    <dsp:sp modelId="{54116479-2825-CE4B-A0CD-356DD46D1C46}">
      <dsp:nvSpPr>
        <dsp:cNvPr id="0" name=""/>
        <dsp:cNvSpPr/>
      </dsp:nvSpPr>
      <dsp:spPr>
        <a:xfrm>
          <a:off x="6130882" y="3283510"/>
          <a:ext cx="1192768" cy="2130962"/>
        </a:xfrm>
        <a:prstGeom prst="roundRect">
          <a:avLst>
            <a:gd name="adj" fmla="val 105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effectLst/>
              <a:latin typeface="Times New Roman" pitchFamily="18" charset="0"/>
              <a:cs typeface="Times New Roman" pitchFamily="18" charset="0"/>
            </a:rPr>
            <a:t>Reduction in power and cooling requirements</a:t>
          </a:r>
        </a:p>
      </dsp:txBody>
      <dsp:txXfrm>
        <a:off x="6167564" y="3320192"/>
        <a:ext cx="1119404" cy="2057598"/>
      </dsp:txXfrm>
    </dsp:sp>
    <dsp:sp modelId="{A184587C-4EF5-0248-B0F8-E4E73CF3787B}">
      <dsp:nvSpPr>
        <dsp:cNvPr id="0" name=""/>
        <dsp:cNvSpPr/>
      </dsp:nvSpPr>
      <dsp:spPr>
        <a:xfrm>
          <a:off x="7329452" y="3283510"/>
          <a:ext cx="1192768" cy="2130962"/>
        </a:xfrm>
        <a:prstGeom prst="roundRect">
          <a:avLst>
            <a:gd name="adj" fmla="val 105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100000"/>
            </a:lnSpc>
            <a:spcBef>
              <a:spcPct val="0"/>
            </a:spcBef>
            <a:spcAft>
              <a:spcPct val="35000"/>
            </a:spcAft>
            <a:buNone/>
          </a:pPr>
          <a:r>
            <a:rPr lang="en-US" sz="1400" b="1" kern="1200" dirty="0">
              <a:effectLst/>
              <a:latin typeface="Times New Roman" pitchFamily="18" charset="0"/>
              <a:cs typeface="Times New Roman" pitchFamily="18" charset="0"/>
            </a:rPr>
            <a:t>Fewer interchip connections</a:t>
          </a:r>
        </a:p>
      </dsp:txBody>
      <dsp:txXfrm>
        <a:off x="7366134" y="3320192"/>
        <a:ext cx="1119404" cy="2057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2244F-0972-284B-BD79-4BDF0FE0F3E9}">
      <dsp:nvSpPr>
        <dsp:cNvPr id="0" name=""/>
        <dsp:cNvSpPr/>
      </dsp:nvSpPr>
      <dsp:spPr>
        <a:xfrm>
          <a:off x="0" y="3148"/>
          <a:ext cx="6248400" cy="1024572"/>
        </a:xfrm>
        <a:prstGeom prst="round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b="1" kern="1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Software</a:t>
          </a:r>
        </a:p>
      </dsp:txBody>
      <dsp:txXfrm>
        <a:off x="50015" y="53163"/>
        <a:ext cx="6148370" cy="924542"/>
      </dsp:txXfrm>
    </dsp:sp>
    <dsp:sp modelId="{13B14588-5A20-EA4F-979E-F796522A9FDC}">
      <dsp:nvSpPr>
        <dsp:cNvPr id="0" name=""/>
        <dsp:cNvSpPr/>
      </dsp:nvSpPr>
      <dsp:spPr>
        <a:xfrm>
          <a:off x="0" y="1027720"/>
          <a:ext cx="6248400" cy="559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25400" rIns="142240" bIns="25400" numCol="1" spcCol="1270" anchor="t" anchorCtr="0">
          <a:noAutofit/>
        </a:bodyPr>
        <a:lstStyle/>
        <a:p>
          <a:pPr marL="228600" lvl="1" indent="-228600" algn="l" defTabSz="889000" rtl="0">
            <a:lnSpc>
              <a:spcPct val="100000"/>
            </a:lnSpc>
            <a:spcBef>
              <a:spcPct val="0"/>
            </a:spcBef>
            <a:spcAft>
              <a:spcPts val="3000"/>
            </a:spcAft>
            <a:buChar char="•"/>
          </a:pPr>
          <a:endParaRPr lang="en-US" sz="2000" b="1" kern="1200" dirty="0">
            <a:latin typeface="Times New Roman" pitchFamily="18" charset="0"/>
            <a:cs typeface="Times New Roman" pitchFamily="18" charset="0"/>
          </a:endParaRPr>
        </a:p>
        <a:p>
          <a:pPr marL="285750" lvl="1" indent="-285750" algn="l" defTabSz="1422400" rtl="0">
            <a:lnSpc>
              <a:spcPct val="100000"/>
            </a:lnSpc>
            <a:spcBef>
              <a:spcPct val="0"/>
            </a:spcBef>
            <a:spcAft>
              <a:spcPts val="3000"/>
            </a:spcAft>
            <a:buChar char="•"/>
          </a:pPr>
          <a:r>
            <a:rPr lang="en-US" sz="3200" b="1" kern="1200" dirty="0">
              <a:latin typeface="Times New Roman" pitchFamily="18" charset="0"/>
              <a:cs typeface="Times New Roman" pitchFamily="18" charset="0"/>
            </a:rPr>
            <a:t>A sequence of codes or instructions</a:t>
          </a:r>
        </a:p>
        <a:p>
          <a:pPr marL="285750" lvl="1" indent="-285750" algn="l" defTabSz="1422400" rtl="0">
            <a:lnSpc>
              <a:spcPct val="100000"/>
            </a:lnSpc>
            <a:spcBef>
              <a:spcPct val="0"/>
            </a:spcBef>
            <a:spcAft>
              <a:spcPts val="3000"/>
            </a:spcAft>
            <a:buChar char="•"/>
          </a:pPr>
          <a:r>
            <a:rPr lang="en-US" sz="3200" b="1" kern="1200" dirty="0">
              <a:latin typeface="Times New Roman" pitchFamily="18" charset="0"/>
              <a:cs typeface="Times New Roman" pitchFamily="18" charset="0"/>
            </a:rPr>
            <a:t>Part of the hardware interprets each instruction and generates control signals</a:t>
          </a:r>
        </a:p>
        <a:p>
          <a:pPr marL="285750" lvl="1" indent="-285750" algn="l" defTabSz="1422400" rtl="0">
            <a:lnSpc>
              <a:spcPct val="100000"/>
            </a:lnSpc>
            <a:spcBef>
              <a:spcPct val="0"/>
            </a:spcBef>
            <a:spcAft>
              <a:spcPts val="3000"/>
            </a:spcAft>
            <a:buChar char="•"/>
          </a:pPr>
          <a:r>
            <a:rPr lang="en-US" sz="3200" b="1" kern="1200" dirty="0">
              <a:latin typeface="Times New Roman" pitchFamily="18" charset="0"/>
              <a:cs typeface="Times New Roman" pitchFamily="18" charset="0"/>
            </a:rPr>
            <a:t>Provide a new sequence of codes for each new program instead of rewiring the hardware</a:t>
          </a:r>
        </a:p>
      </dsp:txBody>
      <dsp:txXfrm>
        <a:off x="0" y="1027720"/>
        <a:ext cx="6248400" cy="5598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BB5A2-667B-D94C-B06E-5A570D0844D7}">
      <dsp:nvSpPr>
        <dsp:cNvPr id="0" name=""/>
        <dsp:cNvSpPr/>
      </dsp:nvSpPr>
      <dsp:spPr>
        <a:xfrm>
          <a:off x="0" y="158715"/>
          <a:ext cx="5616624" cy="839474"/>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rgbClr val="FF0000"/>
              </a:solidFill>
              <a:latin typeface="Times New Roman" pitchFamily="18" charset="0"/>
              <a:cs typeface="Times New Roman" pitchFamily="18" charset="0"/>
            </a:rPr>
            <a:t>Major Components:</a:t>
          </a:r>
        </a:p>
      </dsp:txBody>
      <dsp:txXfrm>
        <a:off x="40980" y="199695"/>
        <a:ext cx="5534664" cy="757514"/>
      </dsp:txXfrm>
    </dsp:sp>
    <dsp:sp modelId="{71A7FB0B-C6BF-A948-80B4-3819DEC8407E}">
      <dsp:nvSpPr>
        <dsp:cNvPr id="0" name=""/>
        <dsp:cNvSpPr/>
      </dsp:nvSpPr>
      <dsp:spPr>
        <a:xfrm>
          <a:off x="0" y="1053787"/>
          <a:ext cx="5616624" cy="536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328"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b="1" kern="1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CPU</a:t>
          </a:r>
          <a:r>
            <a:rPr lang="en-US" sz="2700" kern="1200" dirty="0">
              <a:latin typeface="Times New Roman" pitchFamily="18" charset="0"/>
              <a:cs typeface="Times New Roman" pitchFamily="18" charset="0"/>
            </a:rPr>
            <a:t>	</a:t>
          </a:r>
        </a:p>
        <a:p>
          <a:pPr marL="457200" lvl="2" indent="-228600" algn="l" defTabSz="1200150" rtl="0">
            <a:lnSpc>
              <a:spcPct val="90000"/>
            </a:lnSpc>
            <a:spcBef>
              <a:spcPct val="0"/>
            </a:spcBef>
            <a:spcAft>
              <a:spcPct val="20000"/>
            </a:spcAft>
            <a:buChar char="•"/>
          </a:pPr>
          <a:r>
            <a:rPr lang="en-US" sz="2700" b="1" kern="1200" dirty="0">
              <a:latin typeface="Times New Roman" pitchFamily="18" charset="0"/>
              <a:cs typeface="Times New Roman" pitchFamily="18" charset="0"/>
            </a:rPr>
            <a:t>Instruction interpreter</a:t>
          </a:r>
        </a:p>
        <a:p>
          <a:pPr marL="457200" lvl="2" indent="-228600" algn="l" defTabSz="1200150" rtl="0">
            <a:lnSpc>
              <a:spcPct val="90000"/>
            </a:lnSpc>
            <a:spcBef>
              <a:spcPct val="0"/>
            </a:spcBef>
            <a:spcAft>
              <a:spcPct val="20000"/>
            </a:spcAft>
            <a:buChar char="•"/>
          </a:pPr>
          <a:r>
            <a:rPr lang="en-US" sz="2700" b="1" kern="1200" dirty="0">
              <a:latin typeface="Times New Roman" pitchFamily="18" charset="0"/>
              <a:cs typeface="Times New Roman" pitchFamily="18" charset="0"/>
            </a:rPr>
            <a:t>Module of general-purpose arithmetic and logic functions</a:t>
          </a:r>
        </a:p>
        <a:p>
          <a:pPr marL="228600" lvl="1" indent="-228600" algn="l" defTabSz="1200150" rtl="0">
            <a:lnSpc>
              <a:spcPct val="90000"/>
            </a:lnSpc>
            <a:spcBef>
              <a:spcPct val="0"/>
            </a:spcBef>
            <a:spcAft>
              <a:spcPct val="20000"/>
            </a:spcAft>
            <a:buChar char="•"/>
          </a:pPr>
          <a:r>
            <a:rPr lang="en-US" sz="2700" b="1" kern="12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I/O Components</a:t>
          </a:r>
        </a:p>
        <a:p>
          <a:pPr marL="457200" lvl="2" indent="-228600" algn="l" defTabSz="1200150" rtl="0">
            <a:lnSpc>
              <a:spcPct val="90000"/>
            </a:lnSpc>
            <a:spcBef>
              <a:spcPct val="0"/>
            </a:spcBef>
            <a:spcAft>
              <a:spcPct val="20000"/>
            </a:spcAft>
            <a:buChar char="•"/>
          </a:pPr>
          <a:r>
            <a:rPr lang="en-US" sz="2700" b="1" kern="1200" dirty="0">
              <a:solidFill>
                <a:srgbClr val="0000FF"/>
              </a:solidFill>
              <a:latin typeface="Times New Roman" pitchFamily="18" charset="0"/>
              <a:cs typeface="Times New Roman" pitchFamily="18" charset="0"/>
            </a:rPr>
            <a:t>Input module</a:t>
          </a:r>
        </a:p>
        <a:p>
          <a:pPr marL="685800" lvl="3" indent="-228600" algn="l" defTabSz="1200150" rtl="0">
            <a:lnSpc>
              <a:spcPct val="90000"/>
            </a:lnSpc>
            <a:spcBef>
              <a:spcPct val="0"/>
            </a:spcBef>
            <a:spcAft>
              <a:spcPct val="20000"/>
            </a:spcAft>
            <a:buChar char="•"/>
          </a:pPr>
          <a:r>
            <a:rPr lang="en-US" sz="2700" b="1" kern="1200" dirty="0">
              <a:latin typeface="Times New Roman" pitchFamily="18" charset="0"/>
              <a:cs typeface="Times New Roman" pitchFamily="18" charset="0"/>
            </a:rPr>
            <a:t>Contains basic components for accepting data and instructions and converting them into an internal form of signals usable by the system</a:t>
          </a:r>
        </a:p>
        <a:p>
          <a:pPr marL="457200" lvl="2" indent="-228600" algn="l" defTabSz="1200150" rtl="0">
            <a:lnSpc>
              <a:spcPct val="90000"/>
            </a:lnSpc>
            <a:spcBef>
              <a:spcPct val="0"/>
            </a:spcBef>
            <a:spcAft>
              <a:spcPct val="20000"/>
            </a:spcAft>
            <a:buChar char="•"/>
          </a:pPr>
          <a:r>
            <a:rPr lang="en-US" sz="2700" b="1" kern="12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Output module</a:t>
          </a:r>
        </a:p>
        <a:p>
          <a:pPr marL="685800" lvl="3" indent="-228600" algn="l" defTabSz="1200150" rtl="0">
            <a:lnSpc>
              <a:spcPct val="90000"/>
            </a:lnSpc>
            <a:spcBef>
              <a:spcPct val="0"/>
            </a:spcBef>
            <a:spcAft>
              <a:spcPct val="20000"/>
            </a:spcAft>
            <a:buChar char="•"/>
          </a:pPr>
          <a:r>
            <a:rPr lang="en-US" sz="2700" b="1" kern="1200" dirty="0">
              <a:latin typeface="Times New Roman" pitchFamily="18" charset="0"/>
              <a:cs typeface="Times New Roman" pitchFamily="18" charset="0"/>
            </a:rPr>
            <a:t>Means of reporting results</a:t>
          </a:r>
        </a:p>
      </dsp:txBody>
      <dsp:txXfrm>
        <a:off x="0" y="1053787"/>
        <a:ext cx="5616624" cy="5361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3435A-1843-9E4D-86D0-607B7423AE6C}">
      <dsp:nvSpPr>
        <dsp:cNvPr id="0" name=""/>
        <dsp:cNvSpPr/>
      </dsp:nvSpPr>
      <dsp:spPr>
        <a:xfrm>
          <a:off x="0" y="112575"/>
          <a:ext cx="5508104" cy="5508104"/>
        </a:xfrm>
        <a:prstGeom prst="quadArrow">
          <a:avLst>
            <a:gd name="adj1" fmla="val 2000"/>
            <a:gd name="adj2" fmla="val 4000"/>
            <a:gd name="adj3" fmla="val 5000"/>
          </a:avLst>
        </a:prstGeom>
        <a:solidFill>
          <a:schemeClr val="accent3">
            <a:lumMod val="60000"/>
            <a:lumOff val="40000"/>
          </a:schemeClr>
        </a:solidFill>
        <a:ln>
          <a:solidFill>
            <a:schemeClr val="accent4"/>
          </a:solidFill>
        </a:ln>
        <a:effectLst/>
      </dsp:spPr>
      <dsp:style>
        <a:lnRef idx="0">
          <a:scrgbClr r="0" g="0" b="0"/>
        </a:lnRef>
        <a:fillRef idx="1">
          <a:scrgbClr r="0" g="0" b="0"/>
        </a:fillRef>
        <a:effectRef idx="2">
          <a:scrgbClr r="0" g="0" b="0"/>
        </a:effectRef>
        <a:fontRef idx="minor"/>
      </dsp:style>
    </dsp:sp>
    <dsp:sp modelId="{3B4E5ECE-AE35-9C49-8316-64B43915F2B2}">
      <dsp:nvSpPr>
        <dsp:cNvPr id="0" name=""/>
        <dsp:cNvSpPr/>
      </dsp:nvSpPr>
      <dsp:spPr>
        <a:xfrm>
          <a:off x="358026" y="470602"/>
          <a:ext cx="2203241" cy="2203241"/>
        </a:xfrm>
        <a:prstGeom prst="roundRect">
          <a:avLst/>
        </a:prstGeom>
        <a:solidFill>
          <a:schemeClr val="tx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b="1" kern="12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Memory address register (MAR)</a:t>
          </a:r>
        </a:p>
        <a:p>
          <a:pPr marL="171450" lvl="1" indent="-171450" algn="l" defTabSz="711200" rtl="0">
            <a:lnSpc>
              <a:spcPct val="90000"/>
            </a:lnSpc>
            <a:spcBef>
              <a:spcPct val="0"/>
            </a:spcBef>
            <a:spcAft>
              <a:spcPct val="15000"/>
            </a:spcAft>
            <a:buChar char="•"/>
          </a:pPr>
          <a:r>
            <a:rPr lang="en-US" sz="1600" b="1" kern="1200" dirty="0">
              <a:latin typeface="Times New Roman" pitchFamily="18" charset="0"/>
              <a:cs typeface="Times New Roman" pitchFamily="18" charset="0"/>
            </a:rPr>
            <a:t>Specifies the address in memory for the next read or write</a:t>
          </a:r>
        </a:p>
      </dsp:txBody>
      <dsp:txXfrm>
        <a:off x="465579" y="578155"/>
        <a:ext cx="1988135" cy="1988135"/>
      </dsp:txXfrm>
    </dsp:sp>
    <dsp:sp modelId="{97999900-43C2-D54D-B582-06A49E5B2881}">
      <dsp:nvSpPr>
        <dsp:cNvPr id="0" name=""/>
        <dsp:cNvSpPr/>
      </dsp:nvSpPr>
      <dsp:spPr>
        <a:xfrm>
          <a:off x="2946835" y="470602"/>
          <a:ext cx="2203241" cy="2203241"/>
        </a:xfrm>
        <a:prstGeom prst="roundRect">
          <a:avLst/>
        </a:prstGeom>
        <a:solidFill>
          <a:schemeClr val="tx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b="1" kern="12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Memory buffer register (MBR)</a:t>
          </a:r>
        </a:p>
        <a:p>
          <a:pPr marL="171450" lvl="1" indent="-171450" algn="l" defTabSz="711200" rtl="0">
            <a:lnSpc>
              <a:spcPct val="90000"/>
            </a:lnSpc>
            <a:spcBef>
              <a:spcPct val="0"/>
            </a:spcBef>
            <a:spcAft>
              <a:spcPct val="15000"/>
            </a:spcAft>
            <a:buChar char="•"/>
          </a:pPr>
          <a:r>
            <a:rPr lang="en-US" sz="1600" b="1" kern="1200" dirty="0">
              <a:latin typeface="Times New Roman" pitchFamily="18" charset="0"/>
              <a:cs typeface="Times New Roman" pitchFamily="18" charset="0"/>
            </a:rPr>
            <a:t>Contains the data to be written into memory or receives the data read from memory</a:t>
          </a:r>
        </a:p>
      </dsp:txBody>
      <dsp:txXfrm>
        <a:off x="3054388" y="578155"/>
        <a:ext cx="1988135" cy="1988135"/>
      </dsp:txXfrm>
    </dsp:sp>
    <dsp:sp modelId="{FE6EC989-1B64-3F42-878F-156D7B406D89}">
      <dsp:nvSpPr>
        <dsp:cNvPr id="0" name=""/>
        <dsp:cNvSpPr/>
      </dsp:nvSpPr>
      <dsp:spPr>
        <a:xfrm>
          <a:off x="358026" y="3059411"/>
          <a:ext cx="2203241" cy="2203241"/>
        </a:xfrm>
        <a:prstGeom prst="roundRect">
          <a:avLst/>
        </a:prstGeom>
        <a:solidFill>
          <a:schemeClr val="tx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b="1" kern="12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I/O address register (I/OAR)</a:t>
          </a:r>
        </a:p>
        <a:p>
          <a:pPr marL="171450" lvl="1" indent="-171450" algn="l" defTabSz="711200" rtl="0">
            <a:lnSpc>
              <a:spcPct val="90000"/>
            </a:lnSpc>
            <a:spcBef>
              <a:spcPct val="0"/>
            </a:spcBef>
            <a:spcAft>
              <a:spcPct val="15000"/>
            </a:spcAft>
            <a:buChar char="•"/>
          </a:pPr>
          <a:r>
            <a:rPr lang="en-US" sz="1600" b="1" kern="1200" dirty="0">
              <a:latin typeface="Times New Roman" pitchFamily="18" charset="0"/>
              <a:cs typeface="Times New Roman" pitchFamily="18" charset="0"/>
            </a:rPr>
            <a:t>Specifies a particular I/O device</a:t>
          </a:r>
        </a:p>
      </dsp:txBody>
      <dsp:txXfrm>
        <a:off x="465579" y="3166964"/>
        <a:ext cx="1988135" cy="1988135"/>
      </dsp:txXfrm>
    </dsp:sp>
    <dsp:sp modelId="{646D4236-03AD-7E41-8503-EF196816C95A}">
      <dsp:nvSpPr>
        <dsp:cNvPr id="0" name=""/>
        <dsp:cNvSpPr/>
      </dsp:nvSpPr>
      <dsp:spPr>
        <a:xfrm>
          <a:off x="2946835" y="3059411"/>
          <a:ext cx="2203241" cy="2203241"/>
        </a:xfrm>
        <a:prstGeom prst="roundRect">
          <a:avLst/>
        </a:prstGeom>
        <a:solidFill>
          <a:schemeClr val="tx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b="1" kern="12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I/O buffer register (I/OBR)</a:t>
          </a:r>
        </a:p>
        <a:p>
          <a:pPr marL="171450" lvl="1" indent="-171450" algn="l" defTabSz="711200" rtl="0">
            <a:lnSpc>
              <a:spcPct val="90000"/>
            </a:lnSpc>
            <a:spcBef>
              <a:spcPct val="0"/>
            </a:spcBef>
            <a:spcAft>
              <a:spcPct val="15000"/>
            </a:spcAft>
            <a:buChar char="•"/>
          </a:pPr>
          <a:r>
            <a:rPr lang="en-US" sz="1600" b="1" kern="1200" dirty="0">
              <a:latin typeface="Times New Roman" pitchFamily="18" charset="0"/>
              <a:cs typeface="Times New Roman" pitchFamily="18" charset="0"/>
            </a:rPr>
            <a:t>Used for the exchange of data between an I/O module and the CPU</a:t>
          </a:r>
        </a:p>
      </dsp:txBody>
      <dsp:txXfrm>
        <a:off x="3054388" y="3166964"/>
        <a:ext cx="1988135" cy="19881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4A3D9-04BB-FF44-A8A8-6AB4DC697EE2}">
      <dsp:nvSpPr>
        <dsp:cNvPr id="0" name=""/>
        <dsp:cNvSpPr/>
      </dsp:nvSpPr>
      <dsp:spPr>
        <a:xfrm>
          <a:off x="4857894" y="3672459"/>
          <a:ext cx="2862425" cy="1728216"/>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a:latin typeface="Times New Roman" pitchFamily="18" charset="0"/>
              <a:cs typeface="Times New Roman" pitchFamily="18" charset="0"/>
            </a:rPr>
            <a:t>The processor may perform some arithmetic or logic operation on data</a:t>
          </a:r>
        </a:p>
      </dsp:txBody>
      <dsp:txXfrm>
        <a:off x="5754585" y="4142476"/>
        <a:ext cx="1927772" cy="1220236"/>
      </dsp:txXfrm>
    </dsp:sp>
    <dsp:sp modelId="{2776F45E-5FC5-CA43-9A50-D05A48CD1AFA}">
      <dsp:nvSpPr>
        <dsp:cNvPr id="0" name=""/>
        <dsp:cNvSpPr/>
      </dsp:nvSpPr>
      <dsp:spPr>
        <a:xfrm>
          <a:off x="356506" y="3672459"/>
          <a:ext cx="2667933" cy="1728216"/>
        </a:xfrm>
        <a:prstGeom prst="roundRect">
          <a:avLst>
            <a:gd name="adj" fmla="val 10000"/>
          </a:avLst>
        </a:prstGeom>
        <a:solidFill>
          <a:schemeClr val="lt1">
            <a:alpha val="90000"/>
            <a:hueOff val="0"/>
            <a:satOff val="0"/>
            <a:lumOff val="0"/>
            <a:alphaOff val="0"/>
          </a:schemeClr>
        </a:solidFill>
        <a:ln w="6350" cap="flat" cmpd="sng" algn="in">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a:latin typeface="Times New Roman" pitchFamily="18" charset="0"/>
              <a:cs typeface="Times New Roman" pitchFamily="18" charset="0"/>
            </a:rPr>
            <a:t>An instruction may specify that the sequence of execution be altered</a:t>
          </a:r>
        </a:p>
      </dsp:txBody>
      <dsp:txXfrm>
        <a:off x="394469" y="4142476"/>
        <a:ext cx="1791627" cy="1220236"/>
      </dsp:txXfrm>
    </dsp:sp>
    <dsp:sp modelId="{FA7231E4-FE93-2E44-B26F-43C0B0662DE3}">
      <dsp:nvSpPr>
        <dsp:cNvPr id="0" name=""/>
        <dsp:cNvSpPr/>
      </dsp:nvSpPr>
      <dsp:spPr>
        <a:xfrm>
          <a:off x="4976217" y="0"/>
          <a:ext cx="2667933" cy="1728216"/>
        </a:xfrm>
        <a:prstGeom prst="roundRect">
          <a:avLst>
            <a:gd name="adj" fmla="val 10000"/>
          </a:avLst>
        </a:prstGeom>
        <a:solidFill>
          <a:schemeClr val="lt1">
            <a:alpha val="90000"/>
            <a:hueOff val="0"/>
            <a:satOff val="0"/>
            <a:lumOff val="0"/>
            <a:alphaOff val="0"/>
          </a:schemeClr>
        </a:solidFill>
        <a:ln w="6350" cap="flat" cmpd="sng" algn="in">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a:latin typeface="Times New Roman" pitchFamily="18" charset="0"/>
              <a:cs typeface="Times New Roman" pitchFamily="18" charset="0"/>
            </a:rPr>
            <a:t>Data transferred to or from a peripheral device by transferring between the </a:t>
          </a:r>
          <a:r>
            <a:rPr lang="en-US" sz="1400" b="1" kern="1200" dirty="0">
              <a:solidFill>
                <a:srgbClr val="FF0000"/>
              </a:solidFill>
              <a:latin typeface="Times New Roman" pitchFamily="18" charset="0"/>
              <a:cs typeface="Times New Roman" pitchFamily="18" charset="0"/>
            </a:rPr>
            <a:t>processor and an I/O module</a:t>
          </a:r>
        </a:p>
      </dsp:txBody>
      <dsp:txXfrm>
        <a:off x="5814560" y="37963"/>
        <a:ext cx="1791627" cy="1220236"/>
      </dsp:txXfrm>
    </dsp:sp>
    <dsp:sp modelId="{9F8AAC68-863D-194A-94BC-958615861BE8}">
      <dsp:nvSpPr>
        <dsp:cNvPr id="0" name=""/>
        <dsp:cNvSpPr/>
      </dsp:nvSpPr>
      <dsp:spPr>
        <a:xfrm>
          <a:off x="356506" y="0"/>
          <a:ext cx="2667933" cy="1728216"/>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100000"/>
            </a:lnSpc>
            <a:spcBef>
              <a:spcPct val="0"/>
            </a:spcBef>
            <a:spcAft>
              <a:spcPct val="15000"/>
            </a:spcAft>
            <a:buChar char="•"/>
          </a:pPr>
          <a:r>
            <a:rPr lang="en-US" sz="1400" b="1" kern="1200" dirty="0">
              <a:latin typeface="Times New Roman" pitchFamily="18" charset="0"/>
              <a:cs typeface="Times New Roman" pitchFamily="18" charset="0"/>
            </a:rPr>
            <a:t>Data transferred from </a:t>
          </a:r>
          <a:r>
            <a:rPr lang="en-US" sz="1400" b="1" kern="1200" dirty="0">
              <a:solidFill>
                <a:srgbClr val="FF0000"/>
              </a:solidFill>
              <a:latin typeface="Times New Roman" pitchFamily="18" charset="0"/>
              <a:cs typeface="Times New Roman" pitchFamily="18" charset="0"/>
            </a:rPr>
            <a:t>processor to memory </a:t>
          </a:r>
          <a:r>
            <a:rPr lang="en-US" sz="1400" b="1" kern="1200" dirty="0">
              <a:latin typeface="Times New Roman" pitchFamily="18" charset="0"/>
              <a:cs typeface="Times New Roman" pitchFamily="18" charset="0"/>
            </a:rPr>
            <a:t>or from memory to processor</a:t>
          </a:r>
        </a:p>
      </dsp:txBody>
      <dsp:txXfrm>
        <a:off x="394469" y="37963"/>
        <a:ext cx="1791627" cy="1220236"/>
      </dsp:txXfrm>
    </dsp:sp>
    <dsp:sp modelId="{31728101-0A4A-C148-9CC0-7B417D851487}">
      <dsp:nvSpPr>
        <dsp:cNvPr id="0" name=""/>
        <dsp:cNvSpPr/>
      </dsp:nvSpPr>
      <dsp:spPr>
        <a:xfrm>
          <a:off x="1523069" y="307838"/>
          <a:ext cx="2338492" cy="2338492"/>
        </a:xfrm>
        <a:prstGeom prst="pieWedge">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b="1" kern="1200" dirty="0">
              <a:effectLst>
                <a:outerShdw blurRad="38100" dist="38100" dir="2700000" algn="tl">
                  <a:srgbClr val="000000">
                    <a:alpha val="43137"/>
                  </a:srgbClr>
                </a:outerShdw>
              </a:effectLst>
              <a:latin typeface="Times New Roman" pitchFamily="18" charset="0"/>
              <a:cs typeface="Times New Roman" pitchFamily="18" charset="0"/>
            </a:rPr>
            <a:t>Processor-memory</a:t>
          </a:r>
        </a:p>
      </dsp:txBody>
      <dsp:txXfrm>
        <a:off x="2207997" y="992766"/>
        <a:ext cx="1653564" cy="1653564"/>
      </dsp:txXfrm>
    </dsp:sp>
    <dsp:sp modelId="{FB9FD6F2-BE77-E846-84E9-9675E89A206D}">
      <dsp:nvSpPr>
        <dsp:cNvPr id="0" name=""/>
        <dsp:cNvSpPr/>
      </dsp:nvSpPr>
      <dsp:spPr>
        <a:xfrm rot="5400000">
          <a:off x="3969575" y="307838"/>
          <a:ext cx="2338492" cy="2338492"/>
        </a:xfrm>
        <a:prstGeom prst="pieWedg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b="1" kern="1200" dirty="0">
              <a:effectLst>
                <a:outerShdw blurRad="38100" dist="38100" dir="2700000" algn="tl">
                  <a:srgbClr val="000000">
                    <a:alpha val="43137"/>
                  </a:srgbClr>
                </a:outerShdw>
              </a:effectLst>
              <a:latin typeface="Times New Roman" pitchFamily="18" charset="0"/>
              <a:cs typeface="Times New Roman" pitchFamily="18" charset="0"/>
            </a:rPr>
            <a:t>Processor-I/O</a:t>
          </a:r>
        </a:p>
      </dsp:txBody>
      <dsp:txXfrm rot="-5400000">
        <a:off x="3969575" y="992766"/>
        <a:ext cx="1653564" cy="1653564"/>
      </dsp:txXfrm>
    </dsp:sp>
    <dsp:sp modelId="{2255D29E-98A3-2841-959C-001A2E7769D2}">
      <dsp:nvSpPr>
        <dsp:cNvPr id="0" name=""/>
        <dsp:cNvSpPr/>
      </dsp:nvSpPr>
      <dsp:spPr>
        <a:xfrm rot="10800000">
          <a:off x="3946307" y="2857027"/>
          <a:ext cx="2338492" cy="2338492"/>
        </a:xfrm>
        <a:prstGeom prst="pieWedge">
          <a:avLst/>
        </a:prstGeom>
        <a:solidFill>
          <a:schemeClr val="accent3"/>
        </a:solidFill>
        <a:ln>
          <a:solidFill>
            <a:schemeClr val="accent3"/>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b="1" kern="1200" dirty="0">
              <a:effectLst>
                <a:outerShdw blurRad="38100" dist="38100" dir="2700000" algn="tl">
                  <a:srgbClr val="000000">
                    <a:alpha val="43137"/>
                  </a:srgbClr>
                </a:outerShdw>
              </a:effectLst>
              <a:latin typeface="Times New Roman" pitchFamily="18" charset="0"/>
              <a:cs typeface="Times New Roman" pitchFamily="18" charset="0"/>
            </a:rPr>
            <a:t>Data processing</a:t>
          </a:r>
        </a:p>
      </dsp:txBody>
      <dsp:txXfrm rot="10800000">
        <a:off x="3946307" y="2857027"/>
        <a:ext cx="1653564" cy="1653564"/>
      </dsp:txXfrm>
    </dsp:sp>
    <dsp:sp modelId="{AB84E314-BABC-734B-A008-40716B08F420}">
      <dsp:nvSpPr>
        <dsp:cNvPr id="0" name=""/>
        <dsp:cNvSpPr/>
      </dsp:nvSpPr>
      <dsp:spPr>
        <a:xfrm rot="16200000">
          <a:off x="1523069" y="2754344"/>
          <a:ext cx="2338492" cy="2338492"/>
        </a:xfrm>
        <a:prstGeom prst="pieWedg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0">
            <a:lnSpc>
              <a:spcPct val="90000"/>
            </a:lnSpc>
            <a:spcBef>
              <a:spcPct val="0"/>
            </a:spcBef>
            <a:spcAft>
              <a:spcPct val="35000"/>
            </a:spcAft>
            <a:buNone/>
          </a:pPr>
          <a:r>
            <a:rPr lang="en-US" sz="2300" b="1" kern="1200" dirty="0">
              <a:effectLst>
                <a:outerShdw blurRad="38100" dist="38100" dir="2700000" algn="tl">
                  <a:srgbClr val="000000">
                    <a:alpha val="43137"/>
                  </a:srgbClr>
                </a:outerShdw>
              </a:effectLst>
              <a:latin typeface="Times New Roman" pitchFamily="18" charset="0"/>
              <a:cs typeface="Times New Roman" pitchFamily="18" charset="0"/>
            </a:rPr>
            <a:t>Control</a:t>
          </a:r>
        </a:p>
      </dsp:txBody>
      <dsp:txXfrm rot="5400000">
        <a:off x="2207997" y="2754344"/>
        <a:ext cx="1653564" cy="1653564"/>
      </dsp:txXfrm>
    </dsp:sp>
    <dsp:sp modelId="{860CA274-597B-3442-8D13-FB3B68E98947}">
      <dsp:nvSpPr>
        <dsp:cNvPr id="0" name=""/>
        <dsp:cNvSpPr/>
      </dsp:nvSpPr>
      <dsp:spPr>
        <a:xfrm>
          <a:off x="3511868" y="2214276"/>
          <a:ext cx="807400" cy="702087"/>
        </a:xfrm>
        <a:prstGeom prst="circularArrow">
          <a:avLst/>
        </a:prstGeom>
        <a:solidFill>
          <a:srgbClr val="FF9900"/>
        </a:solidFill>
        <a:ln>
          <a:noFill/>
        </a:ln>
        <a:effectLst/>
      </dsp:spPr>
      <dsp:style>
        <a:lnRef idx="0">
          <a:scrgbClr r="0" g="0" b="0"/>
        </a:lnRef>
        <a:fillRef idx="3">
          <a:scrgbClr r="0" g="0" b="0"/>
        </a:fillRef>
        <a:effectRef idx="2">
          <a:scrgbClr r="0" g="0" b="0"/>
        </a:effectRef>
        <a:fontRef idx="minor"/>
      </dsp:style>
    </dsp:sp>
    <dsp:sp modelId="{49BA8253-F2D2-2C49-AA5B-CEAA3BE354E5}">
      <dsp:nvSpPr>
        <dsp:cNvPr id="0" name=""/>
        <dsp:cNvSpPr/>
      </dsp:nvSpPr>
      <dsp:spPr>
        <a:xfrm rot="10800000">
          <a:off x="3511868" y="2484310"/>
          <a:ext cx="807400" cy="702087"/>
        </a:xfrm>
        <a:prstGeom prst="circularArrow">
          <a:avLst/>
        </a:prstGeom>
        <a:solidFill>
          <a:srgbClr val="FF9900"/>
        </a:solidFill>
        <a:ln>
          <a:noFill/>
        </a:ln>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cycle4#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F2FED-13D3-4197-99E9-A95DC40071D5}" type="datetimeFigureOut">
              <a:rPr lang="en-US" smtClean="0"/>
              <a:t>1/12/2021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3457C-694C-4685-8D2F-572F59E208D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8" charset="0"/>
                <a:ea typeface="+mn-ea"/>
                <a:cs typeface="+mn-cs"/>
              </a:rPr>
              <a:t>Virtually all contemporary computer designs are based</a:t>
            </a:r>
          </a:p>
          <a:p>
            <a:r>
              <a:rPr kumimoji="1" lang="en-US" sz="1200" kern="1200" baseline="0" dirty="0">
                <a:solidFill>
                  <a:schemeClr val="tx1"/>
                </a:solidFill>
                <a:latin typeface="Times New Roman" pitchFamily="18" charset="0"/>
                <a:ea typeface="+mn-ea"/>
                <a:cs typeface="+mn-cs"/>
              </a:rPr>
              <a:t>on concepts developed by John von Neumann at the Institute for Advanced Studies,</a:t>
            </a:r>
          </a:p>
          <a:p>
            <a:r>
              <a:rPr kumimoji="1" lang="en-US" sz="1200" kern="1200" baseline="0" dirty="0">
                <a:solidFill>
                  <a:schemeClr val="tx1"/>
                </a:solidFill>
                <a:latin typeface="Times New Roman" pitchFamily="18" charset="0"/>
                <a:ea typeface="+mn-ea"/>
                <a:cs typeface="+mn-cs"/>
              </a:rPr>
              <a:t>Princeton. Such a design is referred to as the </a:t>
            </a:r>
            <a:r>
              <a:rPr kumimoji="1" lang="en-US" sz="1200" i="1" kern="1200" baseline="0" dirty="0">
                <a:solidFill>
                  <a:schemeClr val="tx1"/>
                </a:solidFill>
                <a:latin typeface="Times New Roman" pitchFamily="18" charset="0"/>
                <a:ea typeface="+mn-ea"/>
                <a:cs typeface="+mn-cs"/>
              </a:rPr>
              <a:t>von Neumann architecture </a:t>
            </a:r>
            <a:r>
              <a:rPr kumimoji="1" lang="en-US" sz="1200" i="0" kern="1200" baseline="0" dirty="0">
                <a:solidFill>
                  <a:schemeClr val="tx1"/>
                </a:solidFill>
                <a:latin typeface="Times New Roman" pitchFamily="18" charset="0"/>
                <a:ea typeface="+mn-ea"/>
                <a:cs typeface="+mn-cs"/>
              </a:rPr>
              <a:t>and is based</a:t>
            </a:r>
          </a:p>
          <a:p>
            <a:r>
              <a:rPr kumimoji="1" lang="en-US" sz="1200" kern="1200" baseline="0" dirty="0">
                <a:solidFill>
                  <a:schemeClr val="tx1"/>
                </a:solidFill>
                <a:latin typeface="Times New Roman" pitchFamily="18" charset="0"/>
                <a:ea typeface="+mn-ea"/>
                <a:cs typeface="+mn-cs"/>
              </a:rPr>
              <a:t>on three key concepts:</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Data and instructions are stored in a single read–write memory.</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The contents of this memory are addressable by location, without regard to</a:t>
            </a:r>
          </a:p>
          <a:p>
            <a:r>
              <a:rPr kumimoji="1" lang="en-US" sz="1200" kern="1200" baseline="0" dirty="0">
                <a:solidFill>
                  <a:schemeClr val="tx1"/>
                </a:solidFill>
                <a:latin typeface="Times New Roman" pitchFamily="18" charset="0"/>
                <a:ea typeface="+mn-ea"/>
                <a:cs typeface="+mn-cs"/>
              </a:rPr>
              <a:t>the type of data contained there.</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Execution occurs in a sequential fashion (unless explicitly modified) from one</a:t>
            </a:r>
          </a:p>
          <a:p>
            <a:r>
              <a:rPr kumimoji="1" lang="en-US" sz="1200" kern="1200" baseline="0" dirty="0">
                <a:solidFill>
                  <a:schemeClr val="tx1"/>
                </a:solidFill>
                <a:latin typeface="Times New Roman" pitchFamily="18" charset="0"/>
                <a:ea typeface="+mn-ea"/>
                <a:cs typeface="+mn-cs"/>
              </a:rPr>
              <a:t>instruction to the next.</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The reasoning behind these </a:t>
            </a:r>
            <a:r>
              <a:rPr kumimoji="1" lang="en-US" sz="1200" kern="1200" baseline="0" dirty="0" err="1">
                <a:solidFill>
                  <a:schemeClr val="tx1"/>
                </a:solidFill>
                <a:latin typeface="Times New Roman" pitchFamily="18" charset="0"/>
                <a:ea typeface="+mn-ea"/>
                <a:cs typeface="+mn-cs"/>
              </a:rPr>
              <a:t>concepts.There</a:t>
            </a:r>
            <a:r>
              <a:rPr kumimoji="1" lang="en-US" sz="1200" kern="1200" baseline="0" dirty="0">
                <a:solidFill>
                  <a:schemeClr val="tx1"/>
                </a:solidFill>
                <a:latin typeface="Times New Roman" pitchFamily="18" charset="0"/>
                <a:ea typeface="+mn-ea"/>
                <a:cs typeface="+mn-cs"/>
              </a:rPr>
              <a:t> is a small set of basic logic components that can be</a:t>
            </a:r>
          </a:p>
          <a:p>
            <a:r>
              <a:rPr kumimoji="1" lang="en-US" sz="1200" kern="1200" baseline="0" dirty="0">
                <a:solidFill>
                  <a:schemeClr val="tx1"/>
                </a:solidFill>
                <a:latin typeface="Times New Roman" pitchFamily="18" charset="0"/>
                <a:ea typeface="+mn-ea"/>
                <a:cs typeface="+mn-cs"/>
              </a:rPr>
              <a:t>combined in various ways to store binary data and perform arithmetic and logical</a:t>
            </a:r>
          </a:p>
          <a:p>
            <a:r>
              <a:rPr kumimoji="1" lang="en-US" sz="1200" kern="1200" baseline="0" dirty="0">
                <a:solidFill>
                  <a:schemeClr val="tx1"/>
                </a:solidFill>
                <a:latin typeface="Times New Roman" pitchFamily="18" charset="0"/>
                <a:ea typeface="+mn-ea"/>
                <a:cs typeface="+mn-cs"/>
              </a:rPr>
              <a:t>operations on that data. If there is a particular computation to be performed, a</a:t>
            </a:r>
          </a:p>
          <a:p>
            <a:r>
              <a:rPr kumimoji="1" lang="en-US" sz="1200" kern="1200" baseline="0" dirty="0">
                <a:solidFill>
                  <a:schemeClr val="tx1"/>
                </a:solidFill>
                <a:latin typeface="Times New Roman" pitchFamily="18" charset="0"/>
                <a:ea typeface="+mn-ea"/>
                <a:cs typeface="+mn-cs"/>
              </a:rPr>
              <a:t>configuration of logic components designed specifically for that computation could</a:t>
            </a:r>
          </a:p>
          <a:p>
            <a:r>
              <a:rPr kumimoji="1" lang="en-US" sz="1200" kern="1200" baseline="0" dirty="0">
                <a:solidFill>
                  <a:schemeClr val="tx1"/>
                </a:solidFill>
                <a:latin typeface="Times New Roman" pitchFamily="18" charset="0"/>
                <a:ea typeface="+mn-ea"/>
                <a:cs typeface="+mn-cs"/>
              </a:rPr>
              <a:t>be constructed. We can think of the process of connecting the various components</a:t>
            </a:r>
          </a:p>
          <a:p>
            <a:r>
              <a:rPr kumimoji="1" lang="en-US" sz="1200" kern="1200" baseline="0" dirty="0">
                <a:solidFill>
                  <a:schemeClr val="tx1"/>
                </a:solidFill>
                <a:latin typeface="Times New Roman" pitchFamily="18" charset="0"/>
                <a:ea typeface="+mn-ea"/>
                <a:cs typeface="+mn-cs"/>
              </a:rPr>
              <a:t>in the desired configuration as a form of programming. The resulting “program” is</a:t>
            </a:r>
          </a:p>
          <a:p>
            <a:r>
              <a:rPr kumimoji="1" lang="en-US" sz="1200" kern="1200" baseline="0" dirty="0">
                <a:solidFill>
                  <a:schemeClr val="tx1"/>
                </a:solidFill>
                <a:latin typeface="Times New Roman" pitchFamily="18" charset="0"/>
                <a:ea typeface="+mn-ea"/>
                <a:cs typeface="+mn-cs"/>
              </a:rPr>
              <a:t>in the form of hardware and is termed a </a:t>
            </a:r>
            <a:r>
              <a:rPr kumimoji="1" lang="en-US" sz="1200" i="1" kern="1200" baseline="0" dirty="0">
                <a:solidFill>
                  <a:schemeClr val="tx1"/>
                </a:solidFill>
                <a:latin typeface="Times New Roman" pitchFamily="18" charset="0"/>
                <a:ea typeface="+mn-ea"/>
                <a:cs typeface="+mn-cs"/>
              </a:rPr>
              <a:t>hardwired program.</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11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8" charset="0"/>
                <a:ea typeface="+mn-ea"/>
                <a:cs typeface="+mn-cs"/>
              </a:rPr>
              <a:t>Programming is now much easier. Instead of rewiring the hardware for each</a:t>
            </a:r>
          </a:p>
          <a:p>
            <a:r>
              <a:rPr kumimoji="1" lang="en-US" sz="1200" kern="1200" baseline="0" dirty="0">
                <a:solidFill>
                  <a:schemeClr val="tx1"/>
                </a:solidFill>
                <a:latin typeface="Times New Roman" pitchFamily="18" charset="0"/>
                <a:ea typeface="+mn-ea"/>
                <a:cs typeface="+mn-cs"/>
              </a:rPr>
              <a:t>new program, all we need to do is provide a new sequence of codes. Each code</a:t>
            </a:r>
          </a:p>
          <a:p>
            <a:r>
              <a:rPr kumimoji="1" lang="en-US" sz="1200" kern="1200" baseline="0" dirty="0">
                <a:solidFill>
                  <a:schemeClr val="tx1"/>
                </a:solidFill>
                <a:latin typeface="Times New Roman" pitchFamily="18" charset="0"/>
                <a:ea typeface="+mn-ea"/>
                <a:cs typeface="+mn-cs"/>
              </a:rPr>
              <a:t>is, in effect, an instruction, and part of the hardware interprets each instruction</a:t>
            </a:r>
          </a:p>
          <a:p>
            <a:r>
              <a:rPr kumimoji="1" lang="en-US" sz="1200" kern="1200" baseline="0" dirty="0">
                <a:solidFill>
                  <a:schemeClr val="tx1"/>
                </a:solidFill>
                <a:latin typeface="Times New Roman" pitchFamily="18" charset="0"/>
                <a:ea typeface="+mn-ea"/>
                <a:cs typeface="+mn-cs"/>
              </a:rPr>
              <a:t>and generates control signals. To distinguish this new method of programming, a</a:t>
            </a:r>
          </a:p>
          <a:p>
            <a:r>
              <a:rPr kumimoji="1" lang="en-US" sz="1200" kern="1200" baseline="0" dirty="0">
                <a:solidFill>
                  <a:schemeClr val="tx1"/>
                </a:solidFill>
                <a:latin typeface="Times New Roman" pitchFamily="18" charset="0"/>
                <a:ea typeface="+mn-ea"/>
                <a:cs typeface="+mn-cs"/>
              </a:rPr>
              <a:t>sequence of codes or instructions is called </a:t>
            </a:r>
            <a:r>
              <a:rPr kumimoji="1" lang="en-US" sz="1200" i="1" kern="1200" baseline="0" dirty="0">
                <a:solidFill>
                  <a:schemeClr val="tx1"/>
                </a:solidFill>
                <a:latin typeface="Times New Roman" pitchFamily="18" charset="0"/>
                <a:ea typeface="+mn-ea"/>
                <a:cs typeface="+mn-cs"/>
              </a:rPr>
              <a:t>software.</a:t>
            </a:r>
            <a:endParaRPr lang="en-US" dirty="0"/>
          </a:p>
          <a:p>
            <a:endParaRPr lang="en-US" dirty="0"/>
          </a:p>
          <a:p>
            <a:r>
              <a:rPr kumimoji="1" lang="en-US" sz="1200" kern="1200" baseline="0" dirty="0">
                <a:solidFill>
                  <a:schemeClr val="tx1"/>
                </a:solidFill>
                <a:latin typeface="Times New Roman" pitchFamily="18" charset="0"/>
                <a:ea typeface="+mn-ea"/>
                <a:cs typeface="+mn-cs"/>
              </a:rPr>
              <a:t>Figure 3.1b indicates two major components of the system: an instruction</a:t>
            </a:r>
          </a:p>
          <a:p>
            <a:r>
              <a:rPr kumimoji="1" lang="en-US" sz="1200" kern="1200" baseline="0" dirty="0">
                <a:solidFill>
                  <a:schemeClr val="tx1"/>
                </a:solidFill>
                <a:latin typeface="Times New Roman" pitchFamily="18" charset="0"/>
                <a:ea typeface="+mn-ea"/>
                <a:cs typeface="+mn-cs"/>
              </a:rPr>
              <a:t>interpreter and a module of general-purpose arithmetic and logic functions. These</a:t>
            </a:r>
          </a:p>
          <a:p>
            <a:r>
              <a:rPr kumimoji="1" lang="en-US" sz="1200" kern="1200" baseline="0" dirty="0">
                <a:solidFill>
                  <a:schemeClr val="tx1"/>
                </a:solidFill>
                <a:latin typeface="Times New Roman" pitchFamily="18" charset="0"/>
                <a:ea typeface="+mn-ea"/>
                <a:cs typeface="+mn-cs"/>
              </a:rPr>
              <a:t>two constitute the CPU. Several other components are needed to yield a functioning</a:t>
            </a:r>
          </a:p>
          <a:p>
            <a:r>
              <a:rPr kumimoji="1" lang="en-US" sz="1200" kern="1200" baseline="0" dirty="0">
                <a:solidFill>
                  <a:schemeClr val="tx1"/>
                </a:solidFill>
                <a:latin typeface="Times New Roman" pitchFamily="18" charset="0"/>
                <a:ea typeface="+mn-ea"/>
                <a:cs typeface="+mn-cs"/>
              </a:rPr>
              <a:t>computer. Data and instructions must be put into the system. For this we need some</a:t>
            </a:r>
          </a:p>
          <a:p>
            <a:r>
              <a:rPr kumimoji="1" lang="en-US" sz="1200" kern="1200" baseline="0" dirty="0">
                <a:solidFill>
                  <a:schemeClr val="tx1"/>
                </a:solidFill>
                <a:latin typeface="Times New Roman" pitchFamily="18" charset="0"/>
                <a:ea typeface="+mn-ea"/>
                <a:cs typeface="+mn-cs"/>
              </a:rPr>
              <a:t>sort of input module. This module contains basic components for accepting data</a:t>
            </a:r>
          </a:p>
          <a:p>
            <a:r>
              <a:rPr kumimoji="1" lang="en-US" sz="1200" kern="1200" baseline="0" dirty="0">
                <a:solidFill>
                  <a:schemeClr val="tx1"/>
                </a:solidFill>
                <a:latin typeface="Times New Roman" pitchFamily="18" charset="0"/>
                <a:ea typeface="+mn-ea"/>
                <a:cs typeface="+mn-cs"/>
              </a:rPr>
              <a:t>and instructions in some form and converting them into an internal form of signals</a:t>
            </a:r>
          </a:p>
          <a:p>
            <a:r>
              <a:rPr kumimoji="1" lang="en-US" sz="1200" kern="1200" baseline="0" dirty="0">
                <a:solidFill>
                  <a:schemeClr val="tx1"/>
                </a:solidFill>
                <a:latin typeface="Times New Roman" pitchFamily="18" charset="0"/>
                <a:ea typeface="+mn-ea"/>
                <a:cs typeface="+mn-cs"/>
              </a:rPr>
              <a:t>usable by the system. A means of reporting results is needed, and this is in the form</a:t>
            </a:r>
          </a:p>
          <a:p>
            <a:r>
              <a:rPr kumimoji="1" lang="en-US" sz="1200" kern="1200" baseline="0" dirty="0">
                <a:solidFill>
                  <a:schemeClr val="tx1"/>
                </a:solidFill>
                <a:latin typeface="Times New Roman" pitchFamily="18" charset="0"/>
                <a:ea typeface="+mn-ea"/>
                <a:cs typeface="+mn-cs"/>
              </a:rPr>
              <a:t>of an output module. Taken together, these are referred to as </a:t>
            </a:r>
            <a:r>
              <a:rPr kumimoji="1" lang="en-US" sz="1200" i="1" kern="1200" baseline="0" dirty="0">
                <a:solidFill>
                  <a:schemeClr val="tx1"/>
                </a:solidFill>
                <a:latin typeface="Times New Roman" pitchFamily="18" charset="0"/>
                <a:ea typeface="+mn-ea"/>
                <a:cs typeface="+mn-cs"/>
              </a:rPr>
              <a:t>I/O components.</a:t>
            </a:r>
          </a:p>
          <a:p>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3E32F-E570-C641-BE18-949DE9377421}" type="slidenum">
              <a:rPr lang="en-US"/>
              <a:pPr/>
              <a:t>37</a:t>
            </a:fld>
            <a:endParaRPr lang="en-US" dirty="0"/>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8" charset="0"/>
                <a:ea typeface="+mn-ea"/>
                <a:cs typeface="+mn-cs"/>
              </a:rPr>
              <a:t>Figure 3.2 illustrates these top-level components and suggests the interactions</a:t>
            </a:r>
          </a:p>
          <a:p>
            <a:r>
              <a:rPr kumimoji="1" lang="en-US" sz="1200" kern="1200" baseline="0" dirty="0">
                <a:solidFill>
                  <a:schemeClr val="tx1"/>
                </a:solidFill>
                <a:latin typeface="Times New Roman" pitchFamily="18" charset="0"/>
                <a:ea typeface="+mn-ea"/>
                <a:cs typeface="+mn-cs"/>
              </a:rPr>
              <a:t>among them.</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A memory module consists of a set of locations, defined by sequentially</a:t>
            </a:r>
          </a:p>
          <a:p>
            <a:r>
              <a:rPr kumimoji="1" lang="en-US" sz="1200" kern="1200" baseline="0" dirty="0">
                <a:solidFill>
                  <a:schemeClr val="tx1"/>
                </a:solidFill>
                <a:latin typeface="Times New Roman" pitchFamily="18" charset="0"/>
                <a:ea typeface="+mn-ea"/>
                <a:cs typeface="+mn-cs"/>
              </a:rPr>
              <a:t>numbered addresses. Each location contains a binary number that can be interpreted</a:t>
            </a:r>
          </a:p>
          <a:p>
            <a:r>
              <a:rPr kumimoji="1" lang="en-US" sz="1200" kern="1200" baseline="0" dirty="0">
                <a:solidFill>
                  <a:schemeClr val="tx1"/>
                </a:solidFill>
                <a:latin typeface="Times New Roman" pitchFamily="18" charset="0"/>
                <a:ea typeface="+mn-ea"/>
                <a:cs typeface="+mn-cs"/>
              </a:rPr>
              <a:t>as either an instruction or data. An I/O module transfers data from external devices</a:t>
            </a:r>
          </a:p>
          <a:p>
            <a:r>
              <a:rPr kumimoji="1" lang="en-US" sz="1200" kern="1200" baseline="0" dirty="0">
                <a:solidFill>
                  <a:schemeClr val="tx1"/>
                </a:solidFill>
                <a:latin typeface="Times New Roman" pitchFamily="18" charset="0"/>
                <a:ea typeface="+mn-ea"/>
                <a:cs typeface="+mn-cs"/>
              </a:rPr>
              <a:t>to CPU and memory, and vice versa. It contains internal buffers for temporarily</a:t>
            </a:r>
          </a:p>
          <a:p>
            <a:r>
              <a:rPr kumimoji="1" lang="en-US" sz="1200" kern="1200" baseline="0" dirty="0">
                <a:solidFill>
                  <a:schemeClr val="tx1"/>
                </a:solidFill>
                <a:latin typeface="Times New Roman" pitchFamily="18" charset="0"/>
                <a:ea typeface="+mn-ea"/>
                <a:cs typeface="+mn-cs"/>
              </a:rPr>
              <a:t>holding these data until they can be sent on.</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8" charset="0"/>
                <a:ea typeface="+mn-ea"/>
                <a:cs typeface="+mn-cs"/>
              </a:rPr>
              <a:t>One more component is needed. An input device will bring instructions and</a:t>
            </a:r>
          </a:p>
          <a:p>
            <a:r>
              <a:rPr kumimoji="1" lang="en-US" sz="1200" kern="1200" baseline="0" dirty="0">
                <a:solidFill>
                  <a:schemeClr val="tx1"/>
                </a:solidFill>
                <a:latin typeface="Times New Roman" pitchFamily="18" charset="0"/>
                <a:ea typeface="+mn-ea"/>
                <a:cs typeface="+mn-cs"/>
              </a:rPr>
              <a:t>data in sequentially. But a program is not invariably executed sequentially; it may</a:t>
            </a:r>
          </a:p>
          <a:p>
            <a:r>
              <a:rPr kumimoji="1" lang="en-US" sz="1200" kern="1200" baseline="0" dirty="0">
                <a:solidFill>
                  <a:schemeClr val="tx1"/>
                </a:solidFill>
                <a:latin typeface="Times New Roman" pitchFamily="18" charset="0"/>
                <a:ea typeface="+mn-ea"/>
                <a:cs typeface="+mn-cs"/>
              </a:rPr>
              <a:t>jump around (e.g., the IAS jump instruction). Similarly, operations on data may</a:t>
            </a:r>
          </a:p>
          <a:p>
            <a:r>
              <a:rPr kumimoji="1" lang="en-US" sz="1200" kern="1200" baseline="0" dirty="0">
                <a:solidFill>
                  <a:schemeClr val="tx1"/>
                </a:solidFill>
                <a:latin typeface="Times New Roman" pitchFamily="18" charset="0"/>
                <a:ea typeface="+mn-ea"/>
                <a:cs typeface="+mn-cs"/>
              </a:rPr>
              <a:t>require access to more than just one element at a time in a predetermined sequence.</a:t>
            </a:r>
          </a:p>
          <a:p>
            <a:r>
              <a:rPr kumimoji="1" lang="en-US" sz="1200" kern="1200" baseline="0" dirty="0">
                <a:solidFill>
                  <a:schemeClr val="tx1"/>
                </a:solidFill>
                <a:latin typeface="Times New Roman" pitchFamily="18" charset="0"/>
                <a:ea typeface="+mn-ea"/>
                <a:cs typeface="+mn-cs"/>
              </a:rPr>
              <a:t>Thus, there must be a place to store temporarily both instructions and data. That</a:t>
            </a:r>
          </a:p>
          <a:p>
            <a:r>
              <a:rPr kumimoji="1" lang="en-US" sz="1200" kern="1200" baseline="0" dirty="0">
                <a:solidFill>
                  <a:schemeClr val="tx1"/>
                </a:solidFill>
                <a:latin typeface="Times New Roman" pitchFamily="18" charset="0"/>
                <a:ea typeface="+mn-ea"/>
                <a:cs typeface="+mn-cs"/>
              </a:rPr>
              <a:t>module is called </a:t>
            </a:r>
            <a:r>
              <a:rPr kumimoji="1" lang="en-US" sz="1200" i="1" kern="1200" baseline="0" dirty="0">
                <a:solidFill>
                  <a:schemeClr val="tx1"/>
                </a:solidFill>
                <a:latin typeface="Times New Roman" pitchFamily="18" charset="0"/>
                <a:ea typeface="+mn-ea"/>
                <a:cs typeface="+mn-cs"/>
              </a:rPr>
              <a:t>memory, or main memory, </a:t>
            </a:r>
            <a:r>
              <a:rPr kumimoji="1" lang="en-US" sz="1200" i="0" kern="1200" baseline="0" dirty="0">
                <a:solidFill>
                  <a:schemeClr val="tx1"/>
                </a:solidFill>
                <a:latin typeface="Times New Roman" pitchFamily="18" charset="0"/>
                <a:ea typeface="+mn-ea"/>
                <a:cs typeface="+mn-cs"/>
              </a:rPr>
              <a:t>to distinguish it from external storage or</a:t>
            </a:r>
          </a:p>
          <a:p>
            <a:r>
              <a:rPr kumimoji="1" lang="en-US" sz="1200" kern="1200" baseline="0" dirty="0">
                <a:solidFill>
                  <a:schemeClr val="tx1"/>
                </a:solidFill>
                <a:latin typeface="Times New Roman" pitchFamily="18" charset="0"/>
                <a:ea typeface="+mn-ea"/>
                <a:cs typeface="+mn-cs"/>
              </a:rPr>
              <a:t>peripheral devices. Von Neumann pointed out that the same memory could be used</a:t>
            </a:r>
          </a:p>
          <a:p>
            <a:r>
              <a:rPr kumimoji="1" lang="en-US" sz="1200" kern="1200" baseline="0" dirty="0">
                <a:solidFill>
                  <a:schemeClr val="tx1"/>
                </a:solidFill>
                <a:latin typeface="Times New Roman" pitchFamily="18" charset="0"/>
                <a:ea typeface="+mn-ea"/>
                <a:cs typeface="+mn-cs"/>
              </a:rPr>
              <a:t>to store both instructions and data.</a:t>
            </a:r>
            <a:endParaRPr lang="en-US" dirty="0"/>
          </a:p>
          <a:p>
            <a:endParaRPr lang="en-US" dirty="0"/>
          </a:p>
          <a:p>
            <a:r>
              <a:rPr kumimoji="1" lang="en-US" sz="1200" kern="1200" baseline="0" dirty="0">
                <a:solidFill>
                  <a:schemeClr val="tx1"/>
                </a:solidFill>
                <a:latin typeface="Times New Roman" pitchFamily="18" charset="0"/>
                <a:ea typeface="+mn-ea"/>
                <a:cs typeface="+mn-cs"/>
              </a:rPr>
              <a:t>The CPU exchanges data with memory. For this purpose, it typically</a:t>
            </a:r>
          </a:p>
          <a:p>
            <a:r>
              <a:rPr kumimoji="1" lang="en-US" sz="1200" kern="1200" baseline="0" dirty="0">
                <a:solidFill>
                  <a:schemeClr val="tx1"/>
                </a:solidFill>
                <a:latin typeface="Times New Roman" pitchFamily="18" charset="0"/>
                <a:ea typeface="+mn-ea"/>
                <a:cs typeface="+mn-cs"/>
              </a:rPr>
              <a:t>makes use of two internal (to the CPU) registers: a </a:t>
            </a:r>
            <a:r>
              <a:rPr kumimoji="1" lang="en-US" sz="1200" b="1" kern="1200" baseline="0" dirty="0">
                <a:solidFill>
                  <a:schemeClr val="tx1"/>
                </a:solidFill>
                <a:latin typeface="Times New Roman" pitchFamily="18" charset="0"/>
                <a:ea typeface="+mn-ea"/>
                <a:cs typeface="+mn-cs"/>
              </a:rPr>
              <a:t>memory address register (MAR),</a:t>
            </a:r>
          </a:p>
          <a:p>
            <a:r>
              <a:rPr kumimoji="1" lang="en-US" sz="1200" kern="1200" baseline="0" dirty="0">
                <a:solidFill>
                  <a:schemeClr val="tx1"/>
                </a:solidFill>
                <a:latin typeface="Times New Roman" pitchFamily="18" charset="0"/>
                <a:ea typeface="+mn-ea"/>
                <a:cs typeface="+mn-cs"/>
              </a:rPr>
              <a:t>which specifies the address in memory for the next read or write, and a </a:t>
            </a:r>
            <a:r>
              <a:rPr kumimoji="1" lang="en-US" sz="1200" b="1" kern="1200" baseline="0" dirty="0">
                <a:solidFill>
                  <a:schemeClr val="tx1"/>
                </a:solidFill>
                <a:latin typeface="Times New Roman" pitchFamily="18" charset="0"/>
                <a:ea typeface="+mn-ea"/>
                <a:cs typeface="+mn-cs"/>
              </a:rPr>
              <a:t>memory</a:t>
            </a:r>
          </a:p>
          <a:p>
            <a:r>
              <a:rPr kumimoji="1" lang="en-US" sz="1200" b="1" kern="1200" baseline="0" dirty="0">
                <a:solidFill>
                  <a:schemeClr val="tx1"/>
                </a:solidFill>
                <a:latin typeface="Times New Roman" pitchFamily="18" charset="0"/>
                <a:ea typeface="+mn-ea"/>
                <a:cs typeface="+mn-cs"/>
              </a:rPr>
              <a:t>buffer register (MBR), </a:t>
            </a:r>
            <a:r>
              <a:rPr kumimoji="1" lang="en-US" sz="1200" b="0" kern="1200" baseline="0" dirty="0">
                <a:solidFill>
                  <a:schemeClr val="tx1"/>
                </a:solidFill>
                <a:latin typeface="Times New Roman" pitchFamily="18" charset="0"/>
                <a:ea typeface="+mn-ea"/>
                <a:cs typeface="+mn-cs"/>
              </a:rPr>
              <a:t>which contains the data to be written into memory or receives</a:t>
            </a:r>
          </a:p>
          <a:p>
            <a:r>
              <a:rPr kumimoji="1" lang="en-US" sz="1200" kern="1200" baseline="0" dirty="0">
                <a:solidFill>
                  <a:schemeClr val="tx1"/>
                </a:solidFill>
                <a:latin typeface="Times New Roman" pitchFamily="18" charset="0"/>
                <a:ea typeface="+mn-ea"/>
                <a:cs typeface="+mn-cs"/>
              </a:rPr>
              <a:t>the data read from memory. Similarly, an I/O address register (I/OAR) specifies a</a:t>
            </a:r>
          </a:p>
          <a:p>
            <a:r>
              <a:rPr kumimoji="1" lang="en-US" sz="1200" kern="1200" baseline="0" dirty="0">
                <a:solidFill>
                  <a:schemeClr val="tx1"/>
                </a:solidFill>
                <a:latin typeface="Times New Roman" pitchFamily="18" charset="0"/>
                <a:ea typeface="+mn-ea"/>
                <a:cs typeface="+mn-cs"/>
              </a:rPr>
              <a:t>particular I/O device. An I/O buffer (I/OBR) register is used for the exchange of</a:t>
            </a:r>
          </a:p>
          <a:p>
            <a:r>
              <a:rPr kumimoji="1" lang="en-US" sz="1200" kern="1200" baseline="0" dirty="0">
                <a:solidFill>
                  <a:schemeClr val="tx1"/>
                </a:solidFill>
                <a:latin typeface="Times New Roman" pitchFamily="18" charset="0"/>
                <a:ea typeface="+mn-ea"/>
                <a:cs typeface="+mn-cs"/>
              </a:rPr>
              <a:t>data between an I/O module and the CPU.</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3E32F-E570-C641-BE18-949DE9377421}" type="slidenum">
              <a:rPr lang="en-US"/>
              <a:pPr/>
              <a:t>39</a:t>
            </a:fld>
            <a:endParaRPr lang="en-US" dirty="0"/>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8" charset="0"/>
                <a:ea typeface="+mn-ea"/>
                <a:cs typeface="+mn-cs"/>
              </a:rPr>
              <a:t>Figure 3.2 illustrates these top-level components and suggests the interactions</a:t>
            </a:r>
          </a:p>
          <a:p>
            <a:r>
              <a:rPr kumimoji="1" lang="en-US" sz="1200" kern="1200" baseline="0" dirty="0">
                <a:solidFill>
                  <a:schemeClr val="tx1"/>
                </a:solidFill>
                <a:latin typeface="Times New Roman" pitchFamily="18" charset="0"/>
                <a:ea typeface="+mn-ea"/>
                <a:cs typeface="+mn-cs"/>
              </a:rPr>
              <a:t>among them.</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A memory module consists of a set of locations, defined by sequentially</a:t>
            </a:r>
          </a:p>
          <a:p>
            <a:r>
              <a:rPr kumimoji="1" lang="en-US" sz="1200" kern="1200" baseline="0" dirty="0">
                <a:solidFill>
                  <a:schemeClr val="tx1"/>
                </a:solidFill>
                <a:latin typeface="Times New Roman" pitchFamily="18" charset="0"/>
                <a:ea typeface="+mn-ea"/>
                <a:cs typeface="+mn-cs"/>
              </a:rPr>
              <a:t>numbered addresses. Each location contains a binary number that can be interpreted</a:t>
            </a:r>
          </a:p>
          <a:p>
            <a:r>
              <a:rPr kumimoji="1" lang="en-US" sz="1200" kern="1200" baseline="0" dirty="0">
                <a:solidFill>
                  <a:schemeClr val="tx1"/>
                </a:solidFill>
                <a:latin typeface="Times New Roman" pitchFamily="18" charset="0"/>
                <a:ea typeface="+mn-ea"/>
                <a:cs typeface="+mn-cs"/>
              </a:rPr>
              <a:t>as either an instruction or data. An I/O module transfers data from external devices</a:t>
            </a:r>
          </a:p>
          <a:p>
            <a:r>
              <a:rPr kumimoji="1" lang="en-US" sz="1200" kern="1200" baseline="0" dirty="0">
                <a:solidFill>
                  <a:schemeClr val="tx1"/>
                </a:solidFill>
                <a:latin typeface="Times New Roman" pitchFamily="18" charset="0"/>
                <a:ea typeface="+mn-ea"/>
                <a:cs typeface="+mn-cs"/>
              </a:rPr>
              <a:t>to CPU and memory, and vice versa. It contains internal buffers for temporarily</a:t>
            </a:r>
          </a:p>
          <a:p>
            <a:r>
              <a:rPr kumimoji="1" lang="en-US" sz="1200" kern="1200" baseline="0" dirty="0">
                <a:solidFill>
                  <a:schemeClr val="tx1"/>
                </a:solidFill>
                <a:latin typeface="Times New Roman" pitchFamily="18" charset="0"/>
                <a:ea typeface="+mn-ea"/>
                <a:cs typeface="+mn-cs"/>
              </a:rPr>
              <a:t>holding these data until they can be sent on.</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3E32F-E570-C641-BE18-949DE9377421}" type="slidenum">
              <a:rPr lang="en-US"/>
              <a:pPr/>
              <a:t>40</a:t>
            </a:fld>
            <a:endParaRPr lang="en-US" dirty="0"/>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8" charset="0"/>
                <a:ea typeface="+mn-ea"/>
                <a:cs typeface="+mn-cs"/>
              </a:rPr>
              <a:t>Figure 3.2 illustrates these top-level components and suggests the interactions</a:t>
            </a:r>
          </a:p>
          <a:p>
            <a:r>
              <a:rPr kumimoji="1" lang="en-US" sz="1200" kern="1200" baseline="0" dirty="0">
                <a:solidFill>
                  <a:schemeClr val="tx1"/>
                </a:solidFill>
                <a:latin typeface="Times New Roman" pitchFamily="18" charset="0"/>
                <a:ea typeface="+mn-ea"/>
                <a:cs typeface="+mn-cs"/>
              </a:rPr>
              <a:t>among them.</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A memory module consists of a set of locations, defined by sequentially</a:t>
            </a:r>
          </a:p>
          <a:p>
            <a:r>
              <a:rPr kumimoji="1" lang="en-US" sz="1200" kern="1200" baseline="0" dirty="0">
                <a:solidFill>
                  <a:schemeClr val="tx1"/>
                </a:solidFill>
                <a:latin typeface="Times New Roman" pitchFamily="18" charset="0"/>
                <a:ea typeface="+mn-ea"/>
                <a:cs typeface="+mn-cs"/>
              </a:rPr>
              <a:t>numbered addresses. Each location contains a binary number that can be interpreted</a:t>
            </a:r>
          </a:p>
          <a:p>
            <a:r>
              <a:rPr kumimoji="1" lang="en-US" sz="1200" kern="1200" baseline="0" dirty="0">
                <a:solidFill>
                  <a:schemeClr val="tx1"/>
                </a:solidFill>
                <a:latin typeface="Times New Roman" pitchFamily="18" charset="0"/>
                <a:ea typeface="+mn-ea"/>
                <a:cs typeface="+mn-cs"/>
              </a:rPr>
              <a:t>as either an instruction or data. An I/O module transfers data from external devices</a:t>
            </a:r>
          </a:p>
          <a:p>
            <a:r>
              <a:rPr kumimoji="1" lang="en-US" sz="1200" kern="1200" baseline="0" dirty="0">
                <a:solidFill>
                  <a:schemeClr val="tx1"/>
                </a:solidFill>
                <a:latin typeface="Times New Roman" pitchFamily="18" charset="0"/>
                <a:ea typeface="+mn-ea"/>
                <a:cs typeface="+mn-cs"/>
              </a:rPr>
              <a:t>to CPU and memory, and vice versa. It contains internal buffers for temporarily</a:t>
            </a:r>
          </a:p>
          <a:p>
            <a:r>
              <a:rPr kumimoji="1" lang="en-US" sz="1200" kern="1200" baseline="0" dirty="0">
                <a:solidFill>
                  <a:schemeClr val="tx1"/>
                </a:solidFill>
                <a:latin typeface="Times New Roman" pitchFamily="18" charset="0"/>
                <a:ea typeface="+mn-ea"/>
                <a:cs typeface="+mn-cs"/>
              </a:rPr>
              <a:t>holding these data until they can be sent on.</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83E32F-E570-C641-BE18-949DE9377421}" type="slidenum">
              <a:rPr lang="en-US"/>
              <a:pPr/>
              <a:t>41</a:t>
            </a:fld>
            <a:endParaRPr lang="en-US" dirty="0"/>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8" charset="0"/>
                <a:ea typeface="+mn-ea"/>
                <a:cs typeface="+mn-cs"/>
              </a:rPr>
              <a:t>Figure 3.2 illustrates these top-level components and suggests the interactions</a:t>
            </a:r>
          </a:p>
          <a:p>
            <a:r>
              <a:rPr kumimoji="1" lang="en-US" sz="1200" kern="1200" baseline="0" dirty="0">
                <a:solidFill>
                  <a:schemeClr val="tx1"/>
                </a:solidFill>
                <a:latin typeface="Times New Roman" pitchFamily="18" charset="0"/>
                <a:ea typeface="+mn-ea"/>
                <a:cs typeface="+mn-cs"/>
              </a:rPr>
              <a:t>among them.</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A memory module consists of a set of locations, defined by sequentially</a:t>
            </a:r>
          </a:p>
          <a:p>
            <a:r>
              <a:rPr kumimoji="1" lang="en-US" sz="1200" kern="1200" baseline="0" dirty="0">
                <a:solidFill>
                  <a:schemeClr val="tx1"/>
                </a:solidFill>
                <a:latin typeface="Times New Roman" pitchFamily="18" charset="0"/>
                <a:ea typeface="+mn-ea"/>
                <a:cs typeface="+mn-cs"/>
              </a:rPr>
              <a:t>numbered addresses. Each location contains a binary number that can be interpreted</a:t>
            </a:r>
          </a:p>
          <a:p>
            <a:r>
              <a:rPr kumimoji="1" lang="en-US" sz="1200" kern="1200" baseline="0" dirty="0">
                <a:solidFill>
                  <a:schemeClr val="tx1"/>
                </a:solidFill>
                <a:latin typeface="Times New Roman" pitchFamily="18" charset="0"/>
                <a:ea typeface="+mn-ea"/>
                <a:cs typeface="+mn-cs"/>
              </a:rPr>
              <a:t>as either an instruction or data. An I/O module transfers data from external devices</a:t>
            </a:r>
          </a:p>
          <a:p>
            <a:r>
              <a:rPr kumimoji="1" lang="en-US" sz="1200" kern="1200" baseline="0" dirty="0">
                <a:solidFill>
                  <a:schemeClr val="tx1"/>
                </a:solidFill>
                <a:latin typeface="Times New Roman" pitchFamily="18" charset="0"/>
                <a:ea typeface="+mn-ea"/>
                <a:cs typeface="+mn-cs"/>
              </a:rPr>
              <a:t>to CPU and memory, and vice versa. It contains internal buffers for temporarily</a:t>
            </a:r>
          </a:p>
          <a:p>
            <a:r>
              <a:rPr kumimoji="1" lang="en-US" sz="1200" kern="1200" baseline="0" dirty="0">
                <a:solidFill>
                  <a:schemeClr val="tx1"/>
                </a:solidFill>
                <a:latin typeface="Times New Roman" pitchFamily="18" charset="0"/>
                <a:ea typeface="+mn-ea"/>
                <a:cs typeface="+mn-cs"/>
              </a:rPr>
              <a:t>holding these data until they can be sent on.</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E033D-50CC-1E44-AAA0-6DD604099704}" type="slidenum">
              <a:rPr lang="en-US"/>
              <a:pPr/>
              <a:t>42</a:t>
            </a:fld>
            <a:endParaRPr lang="en-US" dirty="0"/>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8" charset="0"/>
                <a:ea typeface="+mn-ea"/>
                <a:cs typeface="+mn-cs"/>
              </a:rPr>
              <a:t>In its simplest form, instruction processing</a:t>
            </a:r>
          </a:p>
          <a:p>
            <a:r>
              <a:rPr kumimoji="1" lang="en-US" sz="1200" kern="1200" baseline="0" dirty="0">
                <a:solidFill>
                  <a:schemeClr val="tx1"/>
                </a:solidFill>
                <a:latin typeface="Times New Roman" pitchFamily="18" charset="0"/>
                <a:ea typeface="+mn-ea"/>
                <a:cs typeface="+mn-cs"/>
              </a:rPr>
              <a:t>consists of two steps: The processor reads (</a:t>
            </a:r>
            <a:r>
              <a:rPr kumimoji="1" lang="en-US" sz="1200" i="1" kern="1200" baseline="0" dirty="0">
                <a:solidFill>
                  <a:schemeClr val="tx1"/>
                </a:solidFill>
                <a:latin typeface="Times New Roman" pitchFamily="18" charset="0"/>
                <a:ea typeface="+mn-ea"/>
                <a:cs typeface="+mn-cs"/>
              </a:rPr>
              <a:t>fetches</a:t>
            </a:r>
            <a:r>
              <a:rPr kumimoji="1" lang="en-US" sz="1200" i="0" kern="1200" baseline="0" dirty="0">
                <a:solidFill>
                  <a:schemeClr val="tx1"/>
                </a:solidFill>
                <a:latin typeface="Times New Roman" pitchFamily="18" charset="0"/>
                <a:ea typeface="+mn-ea"/>
                <a:cs typeface="+mn-cs"/>
              </a:rPr>
              <a:t>) instructions from memory one</a:t>
            </a:r>
          </a:p>
          <a:p>
            <a:r>
              <a:rPr kumimoji="1" lang="en-US" sz="1200" kern="1200" baseline="0" dirty="0">
                <a:solidFill>
                  <a:schemeClr val="tx1"/>
                </a:solidFill>
                <a:latin typeface="Times New Roman" pitchFamily="18" charset="0"/>
                <a:ea typeface="+mn-ea"/>
                <a:cs typeface="+mn-cs"/>
              </a:rPr>
              <a:t>at a time and executes each instruction. Program execution consists of repeating the</a:t>
            </a:r>
          </a:p>
          <a:p>
            <a:r>
              <a:rPr kumimoji="1" lang="en-US" sz="1200" kern="1200" baseline="0" dirty="0">
                <a:solidFill>
                  <a:schemeClr val="tx1"/>
                </a:solidFill>
                <a:latin typeface="Times New Roman" pitchFamily="18" charset="0"/>
                <a:ea typeface="+mn-ea"/>
                <a:cs typeface="+mn-cs"/>
              </a:rPr>
              <a:t>process of instruction fetch and instruction execution. The instruction execution may</a:t>
            </a:r>
          </a:p>
          <a:p>
            <a:r>
              <a:rPr kumimoji="1" lang="en-US" sz="1200" kern="1200" baseline="0" dirty="0">
                <a:solidFill>
                  <a:schemeClr val="tx1"/>
                </a:solidFill>
                <a:latin typeface="Times New Roman" pitchFamily="18" charset="0"/>
                <a:ea typeface="+mn-ea"/>
                <a:cs typeface="+mn-cs"/>
              </a:rPr>
              <a:t>involve several operations and depends on the nature of the instruction.</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The processing required for a single instruction is called an </a:t>
            </a:r>
            <a:r>
              <a:rPr kumimoji="1" lang="en-US" sz="1200" b="1" kern="1200" baseline="0" dirty="0">
                <a:solidFill>
                  <a:schemeClr val="tx1"/>
                </a:solidFill>
                <a:latin typeface="Times New Roman" pitchFamily="18" charset="0"/>
                <a:ea typeface="+mn-ea"/>
                <a:cs typeface="+mn-cs"/>
              </a:rPr>
              <a:t>instruction cycle.</a:t>
            </a:r>
          </a:p>
          <a:p>
            <a:r>
              <a:rPr kumimoji="1" lang="en-US" sz="1200" kern="1200" baseline="0" dirty="0">
                <a:solidFill>
                  <a:schemeClr val="tx1"/>
                </a:solidFill>
                <a:latin typeface="Times New Roman" pitchFamily="18" charset="0"/>
                <a:ea typeface="+mn-ea"/>
                <a:cs typeface="+mn-cs"/>
              </a:rPr>
              <a:t>Using the simplified two-step description given previously, the instruction cycle is</a:t>
            </a:r>
          </a:p>
          <a:p>
            <a:r>
              <a:rPr kumimoji="1" lang="en-US" sz="1200" kern="1200" baseline="0" dirty="0">
                <a:solidFill>
                  <a:schemeClr val="tx1"/>
                </a:solidFill>
                <a:latin typeface="Times New Roman" pitchFamily="18" charset="0"/>
                <a:ea typeface="+mn-ea"/>
                <a:cs typeface="+mn-cs"/>
              </a:rPr>
              <a:t>depicted in Figure 3.3. The two steps are referred to as the </a:t>
            </a:r>
            <a:r>
              <a:rPr kumimoji="1" lang="en-US" sz="1200" b="1" kern="1200" baseline="0" dirty="0">
                <a:solidFill>
                  <a:schemeClr val="tx1"/>
                </a:solidFill>
                <a:latin typeface="Times New Roman" pitchFamily="18" charset="0"/>
                <a:ea typeface="+mn-ea"/>
                <a:cs typeface="+mn-cs"/>
              </a:rPr>
              <a:t>fetch cycle </a:t>
            </a:r>
            <a:r>
              <a:rPr kumimoji="1" lang="en-US" sz="1200" b="0" kern="1200" baseline="0" dirty="0">
                <a:solidFill>
                  <a:schemeClr val="tx1"/>
                </a:solidFill>
                <a:latin typeface="Times New Roman" pitchFamily="18" charset="0"/>
                <a:ea typeface="+mn-ea"/>
                <a:cs typeface="+mn-cs"/>
              </a:rPr>
              <a:t>and the </a:t>
            </a:r>
            <a:r>
              <a:rPr kumimoji="1" lang="en-US" sz="1200" b="1" kern="1200" baseline="0" dirty="0">
                <a:solidFill>
                  <a:schemeClr val="tx1"/>
                </a:solidFill>
                <a:latin typeface="Times New Roman" pitchFamily="18" charset="0"/>
                <a:ea typeface="+mn-ea"/>
                <a:cs typeface="+mn-cs"/>
              </a:rPr>
              <a:t>execute</a:t>
            </a:r>
          </a:p>
          <a:p>
            <a:r>
              <a:rPr kumimoji="1" lang="en-US" sz="1200" b="1" kern="1200" baseline="0" dirty="0">
                <a:solidFill>
                  <a:schemeClr val="tx1"/>
                </a:solidFill>
                <a:latin typeface="Times New Roman" pitchFamily="18" charset="0"/>
                <a:ea typeface="+mn-ea"/>
                <a:cs typeface="+mn-cs"/>
              </a:rPr>
              <a:t>cycle. </a:t>
            </a:r>
            <a:r>
              <a:rPr kumimoji="1" lang="en-US" sz="1200" b="0" kern="1200" baseline="0" dirty="0">
                <a:solidFill>
                  <a:schemeClr val="tx1"/>
                </a:solidFill>
                <a:latin typeface="Times New Roman" pitchFamily="18" charset="0"/>
                <a:ea typeface="+mn-ea"/>
                <a:cs typeface="+mn-cs"/>
              </a:rPr>
              <a:t>Program execution halts only if the machine is turned off, some sort of unrecoverable</a:t>
            </a:r>
          </a:p>
          <a:p>
            <a:r>
              <a:rPr kumimoji="1" lang="en-US" sz="1200" kern="1200" baseline="0" dirty="0">
                <a:solidFill>
                  <a:schemeClr val="tx1"/>
                </a:solidFill>
                <a:latin typeface="Times New Roman" pitchFamily="18" charset="0"/>
                <a:ea typeface="+mn-ea"/>
                <a:cs typeface="+mn-cs"/>
              </a:rPr>
              <a:t>error occurs, or a program instruction that halts the computer is encountered.</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9483BA-5995-B74C-A3C4-0B5F68142E61}" type="slidenum">
              <a:rPr lang="en-US"/>
              <a:pPr/>
              <a:t>43</a:t>
            </a:fld>
            <a:endParaRPr lang="en-US" dirty="0"/>
          </a:p>
        </p:txBody>
      </p:sp>
      <p:sp>
        <p:nvSpPr>
          <p:cNvPr id="72706" name="Rectangle 2"/>
          <p:cNvSpPr>
            <a:spLocks noGrp="1" noRot="1" noChangeAspect="1" noChangeArrowheads="1" noTextEdit="1"/>
          </p:cNvSpPr>
          <p:nvPr>
            <p:ph type="sldImg"/>
          </p:nvPr>
        </p:nvSpPr>
        <p:spPr>
          <a:xfrm>
            <a:off x="381000" y="685800"/>
            <a:ext cx="6096000" cy="3429000"/>
          </a:xfrm>
          <a:ln/>
        </p:spPr>
      </p:sp>
      <p:sp>
        <p:nvSpPr>
          <p:cNvPr id="7270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8" charset="0"/>
                <a:ea typeface="+mn-ea"/>
                <a:cs typeface="+mn-cs"/>
              </a:rPr>
              <a:t>At the beginning of each instruction cycle, the processor fetches an instruction</a:t>
            </a:r>
          </a:p>
          <a:p>
            <a:r>
              <a:rPr kumimoji="1" lang="en-US" sz="1200" kern="1200" baseline="0" dirty="0">
                <a:solidFill>
                  <a:schemeClr val="tx1"/>
                </a:solidFill>
                <a:latin typeface="Times New Roman" pitchFamily="18" charset="0"/>
                <a:ea typeface="+mn-ea"/>
                <a:cs typeface="+mn-cs"/>
              </a:rPr>
              <a:t>from memory. In a typical processor, a register called the program counter (PC)</a:t>
            </a:r>
          </a:p>
          <a:p>
            <a:r>
              <a:rPr kumimoji="1" lang="en-US" sz="1200" kern="1200" baseline="0" dirty="0">
                <a:solidFill>
                  <a:schemeClr val="tx1"/>
                </a:solidFill>
                <a:latin typeface="Times New Roman" pitchFamily="18" charset="0"/>
                <a:ea typeface="+mn-ea"/>
                <a:cs typeface="+mn-cs"/>
              </a:rPr>
              <a:t>holds the address of the instruction to be fetched next. Unless told otherwise, the</a:t>
            </a:r>
          </a:p>
          <a:p>
            <a:r>
              <a:rPr kumimoji="1" lang="en-US" sz="1200" kern="1200" baseline="0" dirty="0">
                <a:solidFill>
                  <a:schemeClr val="tx1"/>
                </a:solidFill>
                <a:latin typeface="Times New Roman" pitchFamily="18" charset="0"/>
                <a:ea typeface="+mn-ea"/>
                <a:cs typeface="+mn-cs"/>
              </a:rPr>
              <a:t>processor always increments the PC after each instruction fetch so that it will fetch</a:t>
            </a:r>
          </a:p>
          <a:p>
            <a:r>
              <a:rPr kumimoji="1" lang="en-US" sz="1200" kern="1200" baseline="0" dirty="0">
                <a:solidFill>
                  <a:schemeClr val="tx1"/>
                </a:solidFill>
                <a:latin typeface="Times New Roman" pitchFamily="18" charset="0"/>
                <a:ea typeface="+mn-ea"/>
                <a:cs typeface="+mn-cs"/>
              </a:rPr>
              <a:t>the next instruction in sequence (i.e., the instruction located at the next higher memory</a:t>
            </a:r>
          </a:p>
          <a:p>
            <a:r>
              <a:rPr kumimoji="1" lang="en-US" sz="1200" kern="1200" baseline="0" dirty="0">
                <a:solidFill>
                  <a:schemeClr val="tx1"/>
                </a:solidFill>
                <a:latin typeface="Times New Roman" pitchFamily="18" charset="0"/>
                <a:ea typeface="+mn-ea"/>
                <a:cs typeface="+mn-cs"/>
              </a:rPr>
              <a:t>address). So, for example, consider a computer in which each instruction occupies</a:t>
            </a:r>
          </a:p>
          <a:p>
            <a:r>
              <a:rPr kumimoji="1" lang="en-US" sz="1200" kern="1200" baseline="0" dirty="0">
                <a:solidFill>
                  <a:schemeClr val="tx1"/>
                </a:solidFill>
                <a:latin typeface="Times New Roman" pitchFamily="18" charset="0"/>
                <a:ea typeface="+mn-ea"/>
                <a:cs typeface="+mn-cs"/>
              </a:rPr>
              <a:t>one 16-bit word of memory. Assume that the program counter is set to memory</a:t>
            </a:r>
          </a:p>
          <a:p>
            <a:r>
              <a:rPr kumimoji="1" lang="en-US" sz="1200" kern="1200" baseline="0" dirty="0">
                <a:solidFill>
                  <a:schemeClr val="tx1"/>
                </a:solidFill>
                <a:latin typeface="Times New Roman" pitchFamily="18" charset="0"/>
                <a:ea typeface="+mn-ea"/>
                <a:cs typeface="+mn-cs"/>
              </a:rPr>
              <a:t>location 300, where the location address refers to a 16-bit word. The processor will</a:t>
            </a:r>
          </a:p>
          <a:p>
            <a:r>
              <a:rPr kumimoji="1" lang="en-US" sz="1200" kern="1200" baseline="0" dirty="0">
                <a:solidFill>
                  <a:schemeClr val="tx1"/>
                </a:solidFill>
                <a:latin typeface="Times New Roman" pitchFamily="18" charset="0"/>
                <a:ea typeface="+mn-ea"/>
                <a:cs typeface="+mn-cs"/>
              </a:rPr>
              <a:t>next fetch the instruction at location 300. On succeeding instruction cycles, it will</a:t>
            </a:r>
          </a:p>
          <a:p>
            <a:r>
              <a:rPr kumimoji="1" lang="en-US" sz="1200" kern="1200" baseline="0" dirty="0">
                <a:solidFill>
                  <a:schemeClr val="tx1"/>
                </a:solidFill>
                <a:latin typeface="Times New Roman" pitchFamily="18" charset="0"/>
                <a:ea typeface="+mn-ea"/>
                <a:cs typeface="+mn-cs"/>
              </a:rPr>
              <a:t>fetch instructions from locations 301, 302, 303, and so on. This sequence may be</a:t>
            </a:r>
          </a:p>
          <a:p>
            <a:r>
              <a:rPr kumimoji="1" lang="en-US" sz="1200" kern="1200" baseline="0" dirty="0">
                <a:solidFill>
                  <a:schemeClr val="tx1"/>
                </a:solidFill>
                <a:latin typeface="Times New Roman" pitchFamily="18" charset="0"/>
                <a:ea typeface="+mn-ea"/>
                <a:cs typeface="+mn-cs"/>
              </a:rPr>
              <a:t>altered, as explained presently.</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The fetched instruction is loaded into a register in the processor known as</a:t>
            </a:r>
          </a:p>
          <a:p>
            <a:r>
              <a:rPr kumimoji="1" lang="en-US" sz="1200" kern="1200" baseline="0" dirty="0">
                <a:solidFill>
                  <a:schemeClr val="tx1"/>
                </a:solidFill>
                <a:latin typeface="Times New Roman" pitchFamily="18" charset="0"/>
                <a:ea typeface="+mn-ea"/>
                <a:cs typeface="+mn-cs"/>
              </a:rPr>
              <a:t>the instruction register (IR). The instruction contains bits that specify the action</a:t>
            </a:r>
          </a:p>
          <a:p>
            <a:r>
              <a:rPr kumimoji="1" lang="en-US" sz="1200" kern="1200" baseline="0" dirty="0">
                <a:solidFill>
                  <a:schemeClr val="tx1"/>
                </a:solidFill>
                <a:latin typeface="Times New Roman" pitchFamily="18" charset="0"/>
                <a:ea typeface="+mn-ea"/>
                <a:cs typeface="+mn-cs"/>
              </a:rPr>
              <a:t>the processor is to take. The processor interprets the instruction and performs the</a:t>
            </a:r>
          </a:p>
          <a:p>
            <a:r>
              <a:rPr kumimoji="1" lang="en-US" sz="1200" kern="1200" baseline="0" dirty="0">
                <a:solidFill>
                  <a:schemeClr val="tx1"/>
                </a:solidFill>
                <a:latin typeface="Times New Roman" pitchFamily="18" charset="0"/>
                <a:ea typeface="+mn-ea"/>
                <a:cs typeface="+mn-cs"/>
              </a:rPr>
              <a:t>required action. </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8" charset="0"/>
                <a:ea typeface="+mn-ea"/>
                <a:cs typeface="+mn-cs"/>
              </a:rPr>
              <a:t>In general, these actions fall into four categories:</a:t>
            </a:r>
          </a:p>
          <a:p>
            <a:endParaRPr kumimoji="1" lang="en-US" sz="1200" kern="1200" baseline="0" dirty="0">
              <a:solidFill>
                <a:schemeClr val="tx1"/>
              </a:solidFill>
              <a:latin typeface="Times New Roman" pitchFamily="18" charset="0"/>
              <a:ea typeface="+mn-ea"/>
              <a:cs typeface="+mn-cs"/>
            </a:endParaRPr>
          </a:p>
          <a:p>
            <a:r>
              <a:rPr kumimoji="1" lang="en-US" sz="1200" b="1" kern="1200" baseline="0" dirty="0">
                <a:solidFill>
                  <a:schemeClr val="tx1"/>
                </a:solidFill>
                <a:latin typeface="Times New Roman" pitchFamily="18" charset="0"/>
                <a:ea typeface="+mn-ea"/>
                <a:cs typeface="+mn-cs"/>
              </a:rPr>
              <a:t>Processor-memory: </a:t>
            </a:r>
            <a:r>
              <a:rPr kumimoji="1" lang="en-US" sz="1200" b="0" kern="1200" baseline="0" dirty="0">
                <a:solidFill>
                  <a:schemeClr val="tx1"/>
                </a:solidFill>
                <a:latin typeface="Times New Roman" pitchFamily="18" charset="0"/>
                <a:ea typeface="+mn-ea"/>
                <a:cs typeface="+mn-cs"/>
              </a:rPr>
              <a:t>Data may be transferred from processor to memory or</a:t>
            </a:r>
          </a:p>
          <a:p>
            <a:r>
              <a:rPr kumimoji="1" lang="en-US" sz="1200" kern="1200" baseline="0" dirty="0">
                <a:solidFill>
                  <a:schemeClr val="tx1"/>
                </a:solidFill>
                <a:latin typeface="Times New Roman" pitchFamily="18" charset="0"/>
                <a:ea typeface="+mn-ea"/>
                <a:cs typeface="+mn-cs"/>
              </a:rPr>
              <a:t>from memory to processor.</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a:t>
            </a:r>
            <a:r>
              <a:rPr kumimoji="1" lang="en-US" sz="1200" b="1" kern="1200" baseline="0" dirty="0">
                <a:solidFill>
                  <a:schemeClr val="tx1"/>
                </a:solidFill>
                <a:latin typeface="Times New Roman" pitchFamily="18" charset="0"/>
                <a:ea typeface="+mn-ea"/>
                <a:cs typeface="+mn-cs"/>
              </a:rPr>
              <a:t>Processor-I/O: </a:t>
            </a:r>
            <a:r>
              <a:rPr kumimoji="1" lang="en-US" sz="1200" b="0" kern="1200" baseline="0" dirty="0">
                <a:solidFill>
                  <a:schemeClr val="tx1"/>
                </a:solidFill>
                <a:latin typeface="Times New Roman" pitchFamily="18" charset="0"/>
                <a:ea typeface="+mn-ea"/>
                <a:cs typeface="+mn-cs"/>
              </a:rPr>
              <a:t>Data may be transferred to or from a peripheral device by</a:t>
            </a:r>
          </a:p>
          <a:p>
            <a:r>
              <a:rPr kumimoji="1" lang="en-US" sz="1200" kern="1200" baseline="0" dirty="0">
                <a:solidFill>
                  <a:schemeClr val="tx1"/>
                </a:solidFill>
                <a:latin typeface="Times New Roman" pitchFamily="18" charset="0"/>
                <a:ea typeface="+mn-ea"/>
                <a:cs typeface="+mn-cs"/>
              </a:rPr>
              <a:t>transferring between the processor and an I/O module.</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a:t>
            </a:r>
            <a:r>
              <a:rPr kumimoji="1" lang="en-US" sz="1200" b="1" kern="1200" baseline="0" dirty="0">
                <a:solidFill>
                  <a:schemeClr val="tx1"/>
                </a:solidFill>
                <a:latin typeface="Times New Roman" pitchFamily="18" charset="0"/>
                <a:ea typeface="+mn-ea"/>
                <a:cs typeface="+mn-cs"/>
              </a:rPr>
              <a:t>Data processing: </a:t>
            </a:r>
            <a:r>
              <a:rPr kumimoji="1" lang="en-US" sz="1200" b="0" kern="1200" baseline="0" dirty="0">
                <a:solidFill>
                  <a:schemeClr val="tx1"/>
                </a:solidFill>
                <a:latin typeface="Times New Roman" pitchFamily="18" charset="0"/>
                <a:ea typeface="+mn-ea"/>
                <a:cs typeface="+mn-cs"/>
              </a:rPr>
              <a:t>The processor may perform some arithmetic or logic operation</a:t>
            </a:r>
          </a:p>
          <a:p>
            <a:r>
              <a:rPr kumimoji="1" lang="en-US" sz="1200" kern="1200" baseline="0" dirty="0">
                <a:solidFill>
                  <a:schemeClr val="tx1"/>
                </a:solidFill>
                <a:latin typeface="Times New Roman" pitchFamily="18" charset="0"/>
                <a:ea typeface="+mn-ea"/>
                <a:cs typeface="+mn-cs"/>
              </a:rPr>
              <a:t>on data.</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a:t>
            </a:r>
            <a:r>
              <a:rPr kumimoji="1" lang="en-US" sz="1200" b="1" kern="1200" baseline="0" dirty="0">
                <a:solidFill>
                  <a:schemeClr val="tx1"/>
                </a:solidFill>
                <a:latin typeface="Times New Roman" pitchFamily="18" charset="0"/>
                <a:ea typeface="+mn-ea"/>
                <a:cs typeface="+mn-cs"/>
              </a:rPr>
              <a:t>Control: An instruction may specify that the sequence of execution be altered.</a:t>
            </a:r>
          </a:p>
          <a:p>
            <a:r>
              <a:rPr kumimoji="1" lang="en-US" sz="1200" kern="1200" baseline="0" dirty="0">
                <a:solidFill>
                  <a:schemeClr val="tx1"/>
                </a:solidFill>
                <a:latin typeface="Times New Roman" pitchFamily="18" charset="0"/>
                <a:ea typeface="+mn-ea"/>
                <a:cs typeface="+mn-cs"/>
              </a:rPr>
              <a:t>For example, the processor may fetch an instruction from location 149, which</a:t>
            </a:r>
          </a:p>
          <a:p>
            <a:r>
              <a:rPr kumimoji="1" lang="en-US" sz="1200" kern="1200" baseline="0" dirty="0">
                <a:solidFill>
                  <a:schemeClr val="tx1"/>
                </a:solidFill>
                <a:latin typeface="Times New Roman" pitchFamily="18" charset="0"/>
                <a:ea typeface="+mn-ea"/>
                <a:cs typeface="+mn-cs"/>
              </a:rPr>
              <a:t>specifies that the next instruction be from location 182. The processor will</a:t>
            </a:r>
          </a:p>
          <a:p>
            <a:r>
              <a:rPr kumimoji="1" lang="en-US" sz="1200" kern="1200" baseline="0" dirty="0">
                <a:solidFill>
                  <a:schemeClr val="tx1"/>
                </a:solidFill>
                <a:latin typeface="Times New Roman" pitchFamily="18" charset="0"/>
                <a:ea typeface="+mn-ea"/>
                <a:cs typeface="+mn-cs"/>
              </a:rPr>
              <a:t>remember this fact by setting the program counter to 182. Thus, on the next</a:t>
            </a:r>
          </a:p>
          <a:p>
            <a:r>
              <a:rPr kumimoji="1" lang="en-US" sz="1200" kern="1200" baseline="0" dirty="0">
                <a:solidFill>
                  <a:schemeClr val="tx1"/>
                </a:solidFill>
                <a:latin typeface="Times New Roman" pitchFamily="18" charset="0"/>
                <a:ea typeface="+mn-ea"/>
                <a:cs typeface="+mn-cs"/>
              </a:rPr>
              <a:t>fetch cycle, the instruction will be fetched from location 182 rather than 150.</a:t>
            </a:r>
            <a:endParaRPr lang="en-GB" dirty="0"/>
          </a:p>
          <a:p>
            <a:endParaRPr lang="en-US" dirty="0"/>
          </a:p>
          <a:p>
            <a:r>
              <a:rPr kumimoji="1" lang="en-US" sz="1200" kern="1200" baseline="0" dirty="0">
                <a:solidFill>
                  <a:schemeClr val="tx1"/>
                </a:solidFill>
                <a:latin typeface="Times New Roman" pitchFamily="18" charset="0"/>
                <a:ea typeface="+mn-ea"/>
                <a:cs typeface="+mn-cs"/>
              </a:rPr>
              <a:t>An instruction’s execution may involve a combination of these actions.</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45</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8" charset="0"/>
                <a:ea typeface="+mn-ea"/>
                <a:cs typeface="+mn-cs"/>
              </a:rPr>
              <a:t>Virtually all computers provide a mechanism by which other modules (I/O, memory)</a:t>
            </a:r>
          </a:p>
          <a:p>
            <a:r>
              <a:rPr kumimoji="1" lang="en-US" sz="1200" kern="1200" baseline="0" dirty="0">
                <a:solidFill>
                  <a:schemeClr val="tx1"/>
                </a:solidFill>
                <a:latin typeface="Times New Roman" pitchFamily="18" charset="0"/>
                <a:ea typeface="+mn-ea"/>
                <a:cs typeface="+mn-cs"/>
              </a:rPr>
              <a:t>may </a:t>
            </a:r>
            <a:r>
              <a:rPr kumimoji="1" lang="en-US" sz="1200" b="1" kern="1200" baseline="0" dirty="0">
                <a:solidFill>
                  <a:schemeClr val="tx1"/>
                </a:solidFill>
                <a:latin typeface="Times New Roman" pitchFamily="18" charset="0"/>
                <a:ea typeface="+mn-ea"/>
                <a:cs typeface="+mn-cs"/>
              </a:rPr>
              <a:t>interrupt </a:t>
            </a:r>
            <a:r>
              <a:rPr kumimoji="1" lang="en-US" sz="1200" b="0" kern="1200" baseline="0" dirty="0">
                <a:solidFill>
                  <a:schemeClr val="tx1"/>
                </a:solidFill>
                <a:latin typeface="Times New Roman" pitchFamily="18" charset="0"/>
                <a:ea typeface="+mn-ea"/>
                <a:cs typeface="+mn-cs"/>
              </a:rPr>
              <a:t>the normal processing of the processor. Table 3.1 lists the most common</a:t>
            </a:r>
          </a:p>
          <a:p>
            <a:r>
              <a:rPr kumimoji="1" lang="en-US" sz="1200" kern="1200" baseline="0" dirty="0">
                <a:solidFill>
                  <a:schemeClr val="tx1"/>
                </a:solidFill>
                <a:latin typeface="Times New Roman" pitchFamily="18" charset="0"/>
                <a:ea typeface="+mn-ea"/>
                <a:cs typeface="+mn-cs"/>
              </a:rPr>
              <a:t>classes of interrupts. The specific nature of these interrupts is examined</a:t>
            </a:r>
          </a:p>
          <a:p>
            <a:r>
              <a:rPr kumimoji="1" lang="en-US" sz="1200" kern="1200" baseline="0" dirty="0">
                <a:solidFill>
                  <a:schemeClr val="tx1"/>
                </a:solidFill>
                <a:latin typeface="Times New Roman" pitchFamily="18" charset="0"/>
                <a:ea typeface="+mn-ea"/>
                <a:cs typeface="+mn-cs"/>
              </a:rPr>
              <a:t>later in this book, especially in Chapters 7 and 14. However, we need to introduce the concept</a:t>
            </a:r>
          </a:p>
          <a:p>
            <a:r>
              <a:rPr kumimoji="1" lang="en-US" sz="1200" kern="1200" baseline="0" dirty="0">
                <a:solidFill>
                  <a:schemeClr val="tx1"/>
                </a:solidFill>
                <a:latin typeface="Times New Roman" pitchFamily="18" charset="0"/>
                <a:ea typeface="+mn-ea"/>
                <a:cs typeface="+mn-cs"/>
              </a:rPr>
              <a:t>now to understand more clearly the nature of the instruction cycle and the implications</a:t>
            </a:r>
          </a:p>
          <a:p>
            <a:r>
              <a:rPr kumimoji="1" lang="en-US" sz="1200" kern="1200" baseline="0" dirty="0">
                <a:solidFill>
                  <a:schemeClr val="tx1"/>
                </a:solidFill>
                <a:latin typeface="Times New Roman" pitchFamily="18" charset="0"/>
                <a:ea typeface="+mn-ea"/>
                <a:cs typeface="+mn-cs"/>
              </a:rPr>
              <a:t>of interrupts on the interconnection structure.</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46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13</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Figure 2.8 reflects the famous Moore’s law, which was propounded by Gordon Moore, cofounder of</a:t>
            </a:r>
          </a:p>
          <a:p>
            <a:r>
              <a:rPr kumimoji="1" lang="en-US" sz="1200" kern="1200" baseline="0" dirty="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dirty="0">
                <a:solidFill>
                  <a:schemeClr val="tx1"/>
                </a:solidFill>
                <a:latin typeface="Times New Roman" pitchFamily="-110" charset="0"/>
                <a:ea typeface="+mn-ea"/>
                <a:cs typeface="+mn-cs"/>
              </a:rPr>
              <a:t>pace would continue into the near future. To the surprise of many, including Moore,</a:t>
            </a:r>
          </a:p>
          <a:p>
            <a:r>
              <a:rPr kumimoji="1" lang="en-US" sz="1200" kern="1200" baseline="0" dirty="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a:solidFill>
                  <a:schemeClr val="tx1"/>
                </a:solidFill>
                <a:latin typeface="Times New Roman" pitchFamily="-110" charset="0"/>
                <a:ea typeface="+mn-ea"/>
                <a:cs typeface="+mn-cs"/>
              </a:rPr>
              <a:t>doubling every 18 months in the 1970s but has sustained that rate ever since.</a:t>
            </a:r>
            <a:endParaRPr lang="en-US" dirty="0"/>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consequences of Moore’s law are profound: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a:solidFill>
                  <a:schemeClr val="tx1"/>
                </a:solidFill>
                <a:latin typeface="Times New Roman" pitchFamily="-110" charset="0"/>
                <a:ea typeface="+mn-ea"/>
                <a:cs typeface="+mn-cs"/>
              </a:rPr>
              <a:t>circuitry has fallen at a dramatic rate.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a:solidFill>
                  <a:schemeClr val="tx1"/>
                </a:solidFill>
                <a:latin typeface="Times New Roman" pitchFamily="-110" charset="0"/>
                <a:ea typeface="+mn-ea"/>
                <a:cs typeface="+mn-cs"/>
              </a:rPr>
              <a:t>operating speed.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a:solidFill>
                  <a:schemeClr val="tx1"/>
                </a:solidFill>
                <a:latin typeface="Times New Roman" pitchFamily="-110" charset="0"/>
                <a:ea typeface="+mn-ea"/>
                <a:cs typeface="+mn-cs"/>
              </a:rPr>
              <a:t>variety of environments.</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There is a reduction in power and cooling requirements.</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8" charset="0"/>
                <a:ea typeface="+mn-ea"/>
                <a:cs typeface="+mn-cs"/>
              </a:rPr>
              <a:t>Virtually all computers provide a mechanism by which other modules (I/O, memory)</a:t>
            </a:r>
          </a:p>
          <a:p>
            <a:r>
              <a:rPr kumimoji="1" lang="en-US" sz="1200" kern="1200" baseline="0" dirty="0">
                <a:solidFill>
                  <a:schemeClr val="tx1"/>
                </a:solidFill>
                <a:latin typeface="Times New Roman" pitchFamily="18" charset="0"/>
                <a:ea typeface="+mn-ea"/>
                <a:cs typeface="+mn-cs"/>
              </a:rPr>
              <a:t>may </a:t>
            </a:r>
            <a:r>
              <a:rPr kumimoji="1" lang="en-US" sz="1200" b="1" kern="1200" baseline="0" dirty="0">
                <a:solidFill>
                  <a:schemeClr val="tx1"/>
                </a:solidFill>
                <a:latin typeface="Times New Roman" pitchFamily="18" charset="0"/>
                <a:ea typeface="+mn-ea"/>
                <a:cs typeface="+mn-cs"/>
              </a:rPr>
              <a:t>interrupt </a:t>
            </a:r>
            <a:r>
              <a:rPr kumimoji="1" lang="en-US" sz="1200" b="0" kern="1200" baseline="0" dirty="0">
                <a:solidFill>
                  <a:schemeClr val="tx1"/>
                </a:solidFill>
                <a:latin typeface="Times New Roman" pitchFamily="18" charset="0"/>
                <a:ea typeface="+mn-ea"/>
                <a:cs typeface="+mn-cs"/>
              </a:rPr>
              <a:t>the normal processing of the processor. Table 3.1 lists the most common</a:t>
            </a:r>
          </a:p>
          <a:p>
            <a:r>
              <a:rPr kumimoji="1" lang="en-US" sz="1200" kern="1200" baseline="0" dirty="0">
                <a:solidFill>
                  <a:schemeClr val="tx1"/>
                </a:solidFill>
                <a:latin typeface="Times New Roman" pitchFamily="18" charset="0"/>
                <a:ea typeface="+mn-ea"/>
                <a:cs typeface="+mn-cs"/>
              </a:rPr>
              <a:t>classes of interrupts. The specific nature of these interrupts is examined</a:t>
            </a:r>
          </a:p>
          <a:p>
            <a:r>
              <a:rPr kumimoji="1" lang="en-US" sz="1200" kern="1200" baseline="0" dirty="0">
                <a:solidFill>
                  <a:schemeClr val="tx1"/>
                </a:solidFill>
                <a:latin typeface="Times New Roman" pitchFamily="18" charset="0"/>
                <a:ea typeface="+mn-ea"/>
                <a:cs typeface="+mn-cs"/>
              </a:rPr>
              <a:t>later in this book, especially in Chapters 7 and 14. However, we need to introduce the concept</a:t>
            </a:r>
          </a:p>
          <a:p>
            <a:r>
              <a:rPr kumimoji="1" lang="en-US" sz="1200" kern="1200" baseline="0" dirty="0">
                <a:solidFill>
                  <a:schemeClr val="tx1"/>
                </a:solidFill>
                <a:latin typeface="Times New Roman" pitchFamily="18" charset="0"/>
                <a:ea typeface="+mn-ea"/>
                <a:cs typeface="+mn-cs"/>
              </a:rPr>
              <a:t>now to understand more clearly the nature of the instruction cycle and the implications</a:t>
            </a:r>
          </a:p>
          <a:p>
            <a:r>
              <a:rPr kumimoji="1" lang="en-US" sz="1200" kern="1200" baseline="0" dirty="0">
                <a:solidFill>
                  <a:schemeClr val="tx1"/>
                </a:solidFill>
                <a:latin typeface="Times New Roman" pitchFamily="18" charset="0"/>
                <a:ea typeface="+mn-ea"/>
                <a:cs typeface="+mn-cs"/>
              </a:rPr>
              <a:t>of interrupts on the interconnection structure.</a:t>
            </a:r>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47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B23457C-694C-4685-8D2F-572F59E208DD}" type="slidenum">
              <a:rPr lang="en-US" smtClean="0"/>
              <a:t>16</a:t>
            </a:fld>
            <a:endParaRPr lang="en-US"/>
          </a:p>
        </p:txBody>
      </p:sp>
    </p:spTree>
    <p:extLst>
      <p:ext uri="{BB962C8B-B14F-4D97-AF65-F5344CB8AC3E}">
        <p14:creationId xmlns:p14="http://schemas.microsoft.com/office/powerpoint/2010/main" val="2008472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1B23457C-694C-4685-8D2F-572F59E208DD}" type="slidenum">
              <a:rPr lang="en-US" smtClean="0"/>
              <a:t>25</a:t>
            </a:fld>
            <a:endParaRPr lang="en-US"/>
          </a:p>
        </p:txBody>
      </p:sp>
    </p:spTree>
    <p:extLst>
      <p:ext uri="{BB962C8B-B14F-4D97-AF65-F5344CB8AC3E}">
        <p14:creationId xmlns:p14="http://schemas.microsoft.com/office/powerpoint/2010/main" val="3011088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28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29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30</a:t>
            </a:fld>
            <a:endParaRPr lang="en-US" dirty="0"/>
          </a:p>
        </p:txBody>
      </p:sp>
      <p:sp>
        <p:nvSpPr>
          <p:cNvPr id="64514" name="Rectangle 2"/>
          <p:cNvSpPr>
            <a:spLocks noGrp="1" noRot="1" noChangeAspect="1" noChangeArrowheads="1" noTextEdit="1"/>
          </p:cNvSpPr>
          <p:nvPr>
            <p:ph type="sldImg"/>
          </p:nvPr>
        </p:nvSpPr>
        <p:spPr>
          <a:xfrm>
            <a:off x="381000" y="685800"/>
            <a:ext cx="6096000" cy="3429000"/>
          </a:xfrm>
          <a:ln/>
        </p:spPr>
      </p:sp>
      <p:sp>
        <p:nvSpPr>
          <p:cNvPr id="645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8" charset="0"/>
                <a:ea typeface="+mn-ea"/>
                <a:cs typeface="+mn-cs"/>
              </a:rPr>
              <a:t>Figure 2.1 shows the general structure of the IAS computer (compare to middle</a:t>
            </a:r>
          </a:p>
          <a:p>
            <a:r>
              <a:rPr kumimoji="1" lang="en-US" sz="1200" kern="1200" baseline="0" dirty="0">
                <a:solidFill>
                  <a:schemeClr val="tx1"/>
                </a:solidFill>
                <a:latin typeface="Times New Roman" pitchFamily="18" charset="0"/>
                <a:ea typeface="+mn-ea"/>
                <a:cs typeface="+mn-cs"/>
              </a:rPr>
              <a:t>portion of Figure 1.4). It consists of</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A </a:t>
            </a:r>
            <a:r>
              <a:rPr kumimoji="1" lang="en-US" sz="1200" b="1" kern="1200" baseline="0" dirty="0">
                <a:solidFill>
                  <a:schemeClr val="tx1"/>
                </a:solidFill>
                <a:latin typeface="Times New Roman" pitchFamily="18" charset="0"/>
                <a:ea typeface="+mn-ea"/>
                <a:cs typeface="+mn-cs"/>
              </a:rPr>
              <a:t>main memory, </a:t>
            </a:r>
            <a:r>
              <a:rPr kumimoji="1" lang="en-US" sz="1200" b="0" kern="1200" baseline="0" dirty="0">
                <a:solidFill>
                  <a:schemeClr val="tx1"/>
                </a:solidFill>
                <a:latin typeface="Times New Roman" pitchFamily="18" charset="0"/>
                <a:ea typeface="+mn-ea"/>
                <a:cs typeface="+mn-cs"/>
              </a:rPr>
              <a:t>which stores both data and instructions</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An </a:t>
            </a:r>
            <a:r>
              <a:rPr kumimoji="1" lang="en-US" sz="1200" b="1" kern="1200" baseline="0" dirty="0">
                <a:solidFill>
                  <a:schemeClr val="tx1"/>
                </a:solidFill>
                <a:latin typeface="Times New Roman" pitchFamily="18" charset="0"/>
                <a:ea typeface="+mn-ea"/>
                <a:cs typeface="+mn-cs"/>
              </a:rPr>
              <a:t>arithmetic and logic unit (ALU) </a:t>
            </a:r>
            <a:r>
              <a:rPr kumimoji="1" lang="en-US" sz="1200" b="0" kern="1200" baseline="0" dirty="0">
                <a:solidFill>
                  <a:schemeClr val="tx1"/>
                </a:solidFill>
                <a:latin typeface="Times New Roman" pitchFamily="18" charset="0"/>
                <a:ea typeface="+mn-ea"/>
                <a:cs typeface="+mn-cs"/>
              </a:rPr>
              <a:t>capable of operating on binary data</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A </a:t>
            </a:r>
            <a:r>
              <a:rPr kumimoji="1" lang="en-US" sz="1200" b="1" kern="1200" baseline="0" dirty="0">
                <a:solidFill>
                  <a:schemeClr val="tx1"/>
                </a:solidFill>
                <a:latin typeface="Times New Roman" pitchFamily="18" charset="0"/>
                <a:ea typeface="+mn-ea"/>
                <a:cs typeface="+mn-cs"/>
              </a:rPr>
              <a:t>control unit, </a:t>
            </a:r>
            <a:r>
              <a:rPr kumimoji="1" lang="en-US" sz="1200" b="0" kern="1200" baseline="0" dirty="0">
                <a:solidFill>
                  <a:schemeClr val="tx1"/>
                </a:solidFill>
                <a:latin typeface="Times New Roman" pitchFamily="18" charset="0"/>
                <a:ea typeface="+mn-ea"/>
                <a:cs typeface="+mn-cs"/>
              </a:rPr>
              <a:t>which interprets the instructions in memory and causes them</a:t>
            </a:r>
          </a:p>
          <a:p>
            <a:r>
              <a:rPr kumimoji="1" lang="en-US" sz="1200" kern="1200" baseline="0" dirty="0">
                <a:solidFill>
                  <a:schemeClr val="tx1"/>
                </a:solidFill>
                <a:latin typeface="Times New Roman" pitchFamily="18" charset="0"/>
                <a:ea typeface="+mn-ea"/>
                <a:cs typeface="+mn-cs"/>
              </a:rPr>
              <a:t>to be executed</a:t>
            </a:r>
          </a:p>
          <a:p>
            <a:endParaRPr kumimoji="1" lang="en-US" sz="1200" kern="1200" baseline="0" dirty="0">
              <a:solidFill>
                <a:schemeClr val="tx1"/>
              </a:solidFill>
              <a:latin typeface="Times New Roman" pitchFamily="18" charset="0"/>
              <a:ea typeface="+mn-ea"/>
              <a:cs typeface="+mn-cs"/>
            </a:endParaRPr>
          </a:p>
          <a:p>
            <a:r>
              <a:rPr kumimoji="1" lang="en-US" sz="1200" kern="1200" baseline="0" dirty="0">
                <a:solidFill>
                  <a:schemeClr val="tx1"/>
                </a:solidFill>
                <a:latin typeface="Times New Roman" pitchFamily="18" charset="0"/>
                <a:ea typeface="+mn-ea"/>
                <a:cs typeface="+mn-cs"/>
              </a:rPr>
              <a:t>• </a:t>
            </a:r>
            <a:r>
              <a:rPr kumimoji="1" lang="en-US" sz="1200" b="1" kern="1200" baseline="0" dirty="0">
                <a:solidFill>
                  <a:schemeClr val="tx1"/>
                </a:solidFill>
                <a:latin typeface="Times New Roman" pitchFamily="18" charset="0"/>
                <a:ea typeface="+mn-ea"/>
                <a:cs typeface="+mn-cs"/>
              </a:rPr>
              <a:t>Input/output (I/O) </a:t>
            </a:r>
            <a:r>
              <a:rPr kumimoji="1" lang="en-US" sz="1200" b="0" kern="1200" baseline="0" dirty="0">
                <a:solidFill>
                  <a:schemeClr val="tx1"/>
                </a:solidFill>
                <a:latin typeface="Times New Roman" pitchFamily="18" charset="0"/>
                <a:ea typeface="+mn-ea"/>
                <a:cs typeface="+mn-cs"/>
              </a:rPr>
              <a:t>equipment operated by the control unit</a:t>
            </a:r>
            <a:endParaRPr lang="en-GB"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8" charset="0"/>
                <a:ea typeface="+mn-ea"/>
                <a:cs typeface="+mn-cs"/>
              </a:rPr>
              <a:t>Now consider this alternative. Suppose we construct a general-purpose</a:t>
            </a:r>
          </a:p>
          <a:p>
            <a:r>
              <a:rPr kumimoji="1" lang="en-US" sz="1200" kern="1200" baseline="0" dirty="0">
                <a:solidFill>
                  <a:schemeClr val="tx1"/>
                </a:solidFill>
                <a:latin typeface="Times New Roman" pitchFamily="18" charset="0"/>
                <a:ea typeface="+mn-ea"/>
                <a:cs typeface="+mn-cs"/>
              </a:rPr>
              <a:t>configuration of arithmetic and logic functions. This set of hardware will perform</a:t>
            </a:r>
          </a:p>
          <a:p>
            <a:r>
              <a:rPr kumimoji="1" lang="en-US" sz="1200" kern="1200" baseline="0" dirty="0">
                <a:solidFill>
                  <a:schemeClr val="tx1"/>
                </a:solidFill>
                <a:latin typeface="Times New Roman" pitchFamily="18" charset="0"/>
                <a:ea typeface="+mn-ea"/>
                <a:cs typeface="+mn-cs"/>
              </a:rPr>
              <a:t>various functions on data depending on control signals applied to the hardware.</a:t>
            </a:r>
          </a:p>
          <a:p>
            <a:r>
              <a:rPr kumimoji="1" lang="en-US" sz="1200" kern="1200" baseline="0" dirty="0">
                <a:solidFill>
                  <a:schemeClr val="tx1"/>
                </a:solidFill>
                <a:latin typeface="Times New Roman" pitchFamily="18" charset="0"/>
                <a:ea typeface="+mn-ea"/>
                <a:cs typeface="+mn-cs"/>
              </a:rPr>
              <a:t>In the original case of customized hardware, the system accepts data and produces</a:t>
            </a:r>
          </a:p>
          <a:p>
            <a:r>
              <a:rPr kumimoji="1" lang="en-US" sz="1200" kern="1200" baseline="0" dirty="0">
                <a:solidFill>
                  <a:schemeClr val="tx1"/>
                </a:solidFill>
                <a:latin typeface="Times New Roman" pitchFamily="18" charset="0"/>
                <a:ea typeface="+mn-ea"/>
                <a:cs typeface="+mn-cs"/>
              </a:rPr>
              <a:t>results (Figure 3.1a). With general-purpose hardware, the system accepts data and</a:t>
            </a:r>
          </a:p>
          <a:p>
            <a:r>
              <a:rPr kumimoji="1" lang="en-US" sz="1200" kern="1200" baseline="0" dirty="0">
                <a:solidFill>
                  <a:schemeClr val="tx1"/>
                </a:solidFill>
                <a:latin typeface="Times New Roman" pitchFamily="18" charset="0"/>
                <a:ea typeface="+mn-ea"/>
                <a:cs typeface="+mn-cs"/>
              </a:rPr>
              <a:t>control signals and produces results. Thus, instead of rewiring the hardware for each</a:t>
            </a:r>
          </a:p>
          <a:p>
            <a:r>
              <a:rPr kumimoji="1" lang="en-US" sz="1200" kern="1200" baseline="0" dirty="0">
                <a:solidFill>
                  <a:schemeClr val="tx1"/>
                </a:solidFill>
                <a:latin typeface="Times New Roman" pitchFamily="18" charset="0"/>
                <a:ea typeface="+mn-ea"/>
                <a:cs typeface="+mn-cs"/>
              </a:rPr>
              <a:t>new program, the programmer merely needs to supply a new set of control signals.</a:t>
            </a:r>
          </a:p>
          <a:p>
            <a:r>
              <a:rPr kumimoji="1" lang="en-US" sz="1200" kern="1200" baseline="0" dirty="0">
                <a:solidFill>
                  <a:schemeClr val="tx1"/>
                </a:solidFill>
                <a:latin typeface="Times New Roman" pitchFamily="18" charset="0"/>
                <a:ea typeface="+mn-ea"/>
                <a:cs typeface="+mn-cs"/>
              </a:rPr>
              <a:t>How shall control signals be supplied? The answer is simple but subtle. The</a:t>
            </a:r>
          </a:p>
          <a:p>
            <a:r>
              <a:rPr kumimoji="1" lang="en-US" sz="1200" kern="1200" baseline="0" dirty="0">
                <a:solidFill>
                  <a:schemeClr val="tx1"/>
                </a:solidFill>
                <a:latin typeface="Times New Roman" pitchFamily="18" charset="0"/>
                <a:ea typeface="+mn-ea"/>
                <a:cs typeface="+mn-cs"/>
              </a:rPr>
              <a:t>entire program is actually a sequence of steps. At each step, some arithmetic or</a:t>
            </a:r>
          </a:p>
          <a:p>
            <a:r>
              <a:rPr kumimoji="1" lang="en-US" sz="1200" kern="1200" baseline="0" dirty="0">
                <a:solidFill>
                  <a:schemeClr val="tx1"/>
                </a:solidFill>
                <a:latin typeface="Times New Roman" pitchFamily="18" charset="0"/>
                <a:ea typeface="+mn-ea"/>
                <a:cs typeface="+mn-cs"/>
              </a:rPr>
              <a:t>logical operation is performed on some data. For each step, a new set of control</a:t>
            </a:r>
          </a:p>
          <a:p>
            <a:r>
              <a:rPr kumimoji="1" lang="en-US" sz="1200" kern="1200" baseline="0" dirty="0">
                <a:solidFill>
                  <a:schemeClr val="tx1"/>
                </a:solidFill>
                <a:latin typeface="Times New Roman" pitchFamily="18" charset="0"/>
                <a:ea typeface="+mn-ea"/>
                <a:cs typeface="+mn-cs"/>
              </a:rPr>
              <a:t>signals is needed. Let us provide a unique code for each possible set of control</a:t>
            </a:r>
          </a:p>
          <a:p>
            <a:r>
              <a:rPr kumimoji="1" lang="en-US" sz="1200" kern="1200" baseline="0" dirty="0">
                <a:solidFill>
                  <a:schemeClr val="tx1"/>
                </a:solidFill>
                <a:latin typeface="Times New Roman" pitchFamily="18" charset="0"/>
                <a:ea typeface="+mn-ea"/>
                <a:cs typeface="+mn-cs"/>
              </a:rPr>
              <a:t>signals, and let us add to the general-purpose hardware a segment that can accept a</a:t>
            </a:r>
          </a:p>
          <a:p>
            <a:r>
              <a:rPr kumimoji="1" lang="en-US" sz="1200" kern="1200" baseline="0" dirty="0">
                <a:solidFill>
                  <a:schemeClr val="tx1"/>
                </a:solidFill>
                <a:latin typeface="Times New Roman" pitchFamily="18" charset="0"/>
                <a:ea typeface="+mn-ea"/>
                <a:cs typeface="+mn-cs"/>
              </a:rPr>
              <a:t>code and generate control signals (Figure 3.1b).</a:t>
            </a:r>
          </a:p>
          <a:p>
            <a:endParaRPr kumimoji="1" lang="en-US" sz="1200" kern="1200" baseline="0" dirty="0">
              <a:solidFill>
                <a:schemeClr val="tx1"/>
              </a:solidFill>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5E8A5BC2-82F1-9743-89FF-AFC7C6D81D1B}" type="slidenum">
              <a:rPr lang="en-US" smtClean="0"/>
              <a:pPr/>
              <a:t>34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8" charset="0"/>
                <a:ea typeface="+mn-ea"/>
                <a:cs typeface="+mn-cs"/>
              </a:rPr>
              <a:t>Programming is now much easier. Instead of rewiring the hardware for each</a:t>
            </a:r>
          </a:p>
          <a:p>
            <a:r>
              <a:rPr kumimoji="1" lang="en-US" sz="1200" kern="1200" baseline="0" dirty="0">
                <a:solidFill>
                  <a:schemeClr val="tx1"/>
                </a:solidFill>
                <a:latin typeface="Times New Roman" pitchFamily="18" charset="0"/>
                <a:ea typeface="+mn-ea"/>
                <a:cs typeface="+mn-cs"/>
              </a:rPr>
              <a:t>new program, all we need to do is provide a new sequence of codes. Each code</a:t>
            </a:r>
          </a:p>
          <a:p>
            <a:r>
              <a:rPr kumimoji="1" lang="en-US" sz="1200" kern="1200" baseline="0" dirty="0">
                <a:solidFill>
                  <a:schemeClr val="tx1"/>
                </a:solidFill>
                <a:latin typeface="Times New Roman" pitchFamily="18" charset="0"/>
                <a:ea typeface="+mn-ea"/>
                <a:cs typeface="+mn-cs"/>
              </a:rPr>
              <a:t>is, in effect, an instruction, and part of the hardware interprets each instruction</a:t>
            </a:r>
          </a:p>
          <a:p>
            <a:r>
              <a:rPr kumimoji="1" lang="en-US" sz="1200" kern="1200" baseline="0" dirty="0">
                <a:solidFill>
                  <a:schemeClr val="tx1"/>
                </a:solidFill>
                <a:latin typeface="Times New Roman" pitchFamily="18" charset="0"/>
                <a:ea typeface="+mn-ea"/>
                <a:cs typeface="+mn-cs"/>
              </a:rPr>
              <a:t>and generates control signals. To distinguish this new method of programming, a</a:t>
            </a:r>
          </a:p>
          <a:p>
            <a:r>
              <a:rPr kumimoji="1" lang="en-US" sz="1200" kern="1200" baseline="0" dirty="0">
                <a:solidFill>
                  <a:schemeClr val="tx1"/>
                </a:solidFill>
                <a:latin typeface="Times New Roman" pitchFamily="18" charset="0"/>
                <a:ea typeface="+mn-ea"/>
                <a:cs typeface="+mn-cs"/>
              </a:rPr>
              <a:t>sequence of codes or instructions is called </a:t>
            </a:r>
            <a:r>
              <a:rPr kumimoji="1" lang="en-US" sz="1200" i="1" kern="1200" baseline="0" dirty="0">
                <a:solidFill>
                  <a:schemeClr val="tx1"/>
                </a:solidFill>
                <a:latin typeface="Times New Roman" pitchFamily="18" charset="0"/>
                <a:ea typeface="+mn-ea"/>
                <a:cs typeface="+mn-cs"/>
              </a:rPr>
              <a:t>software.</a:t>
            </a:r>
            <a:endParaRPr lang="en-US" dirty="0"/>
          </a:p>
          <a:p>
            <a:endParaRPr lang="en-US" dirty="0"/>
          </a:p>
          <a:p>
            <a:r>
              <a:rPr kumimoji="1" lang="en-US" sz="1200" kern="1200" baseline="0" dirty="0">
                <a:solidFill>
                  <a:schemeClr val="tx1"/>
                </a:solidFill>
                <a:latin typeface="Times New Roman" pitchFamily="18" charset="0"/>
                <a:ea typeface="+mn-ea"/>
                <a:cs typeface="+mn-cs"/>
              </a:rPr>
              <a:t>Figure 3.1b indicates two major components of the system: an instruction</a:t>
            </a:r>
          </a:p>
          <a:p>
            <a:r>
              <a:rPr kumimoji="1" lang="en-US" sz="1200" kern="1200" baseline="0" dirty="0">
                <a:solidFill>
                  <a:schemeClr val="tx1"/>
                </a:solidFill>
                <a:latin typeface="Times New Roman" pitchFamily="18" charset="0"/>
                <a:ea typeface="+mn-ea"/>
                <a:cs typeface="+mn-cs"/>
              </a:rPr>
              <a:t>interpreter and a module of general-purpose arithmetic and logic functions. These</a:t>
            </a:r>
          </a:p>
          <a:p>
            <a:r>
              <a:rPr kumimoji="1" lang="en-US" sz="1200" kern="1200" baseline="0" dirty="0">
                <a:solidFill>
                  <a:schemeClr val="tx1"/>
                </a:solidFill>
                <a:latin typeface="Times New Roman" pitchFamily="18" charset="0"/>
                <a:ea typeface="+mn-ea"/>
                <a:cs typeface="+mn-cs"/>
              </a:rPr>
              <a:t>two constitute the CPU. Several other components are needed to yield a functioning</a:t>
            </a:r>
          </a:p>
          <a:p>
            <a:r>
              <a:rPr kumimoji="1" lang="en-US" sz="1200" kern="1200" baseline="0" dirty="0">
                <a:solidFill>
                  <a:schemeClr val="tx1"/>
                </a:solidFill>
                <a:latin typeface="Times New Roman" pitchFamily="18" charset="0"/>
                <a:ea typeface="+mn-ea"/>
                <a:cs typeface="+mn-cs"/>
              </a:rPr>
              <a:t>computer. Data and instructions must be put into the system. For this we need some</a:t>
            </a:r>
          </a:p>
          <a:p>
            <a:r>
              <a:rPr kumimoji="1" lang="en-US" sz="1200" kern="1200" baseline="0" dirty="0">
                <a:solidFill>
                  <a:schemeClr val="tx1"/>
                </a:solidFill>
                <a:latin typeface="Times New Roman" pitchFamily="18" charset="0"/>
                <a:ea typeface="+mn-ea"/>
                <a:cs typeface="+mn-cs"/>
              </a:rPr>
              <a:t>sort of input module. This module contains basic components for accepting data</a:t>
            </a:r>
          </a:p>
          <a:p>
            <a:r>
              <a:rPr kumimoji="1" lang="en-US" sz="1200" kern="1200" baseline="0" dirty="0">
                <a:solidFill>
                  <a:schemeClr val="tx1"/>
                </a:solidFill>
                <a:latin typeface="Times New Roman" pitchFamily="18" charset="0"/>
                <a:ea typeface="+mn-ea"/>
                <a:cs typeface="+mn-cs"/>
              </a:rPr>
              <a:t>and instructions in some form and converting them into an internal form of signals</a:t>
            </a:r>
          </a:p>
          <a:p>
            <a:r>
              <a:rPr kumimoji="1" lang="en-US" sz="1200" kern="1200" baseline="0" dirty="0">
                <a:solidFill>
                  <a:schemeClr val="tx1"/>
                </a:solidFill>
                <a:latin typeface="Times New Roman" pitchFamily="18" charset="0"/>
                <a:ea typeface="+mn-ea"/>
                <a:cs typeface="+mn-cs"/>
              </a:rPr>
              <a:t>usable by the system. A means of reporting results is needed, and this is in the form</a:t>
            </a:r>
          </a:p>
          <a:p>
            <a:r>
              <a:rPr kumimoji="1" lang="en-US" sz="1200" kern="1200" baseline="0" dirty="0">
                <a:solidFill>
                  <a:schemeClr val="tx1"/>
                </a:solidFill>
                <a:latin typeface="Times New Roman" pitchFamily="18" charset="0"/>
                <a:ea typeface="+mn-ea"/>
                <a:cs typeface="+mn-cs"/>
              </a:rPr>
              <a:t>of an output module. Taken together, these are referred to as </a:t>
            </a:r>
            <a:r>
              <a:rPr kumimoji="1" lang="en-US" sz="1200" i="1" kern="1200" baseline="0" dirty="0">
                <a:solidFill>
                  <a:schemeClr val="tx1"/>
                </a:solidFill>
                <a:latin typeface="Times New Roman" pitchFamily="18" charset="0"/>
                <a:ea typeface="+mn-ea"/>
                <a:cs typeface="+mn-cs"/>
              </a:rPr>
              <a:t>I/O components.</a:t>
            </a:r>
          </a:p>
          <a:p>
            <a:endParaRPr lang="en-US" dirty="0"/>
          </a:p>
        </p:txBody>
      </p:sp>
      <p:sp>
        <p:nvSpPr>
          <p:cNvPr id="4" name="Slide Number Placeholder 3"/>
          <p:cNvSpPr>
            <a:spLocks noGrp="1"/>
          </p:cNvSpPr>
          <p:nvPr>
            <p:ph type="sldNum" sz="quarter" idx="10"/>
          </p:nvPr>
        </p:nvSpPr>
        <p:spPr/>
        <p:txBody>
          <a:bodyPr/>
          <a:lstStyle/>
          <a:p>
            <a:fld id="{5E8A5BC2-82F1-9743-89FF-AFC7C6D81D1B}" type="slidenum">
              <a:rPr lang="en-US" smtClean="0"/>
              <a:pPr/>
              <a:t>35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ACA8286-ADA2-4F68-9417-D022A035181A}" type="datetimeFigureOut">
              <a:rPr lang="en-US" smtClean="0"/>
              <a:t>1/12/2021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C1987F9-FFBB-4770-8616-6BCBE4BCCAF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222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A8286-ADA2-4F68-9417-D022A035181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987F9-FFBB-4770-8616-6BCBE4BCCAFB}" type="slidenum">
              <a:rPr lang="en-US" smtClean="0"/>
              <a:t>‹#›</a:t>
            </a:fld>
            <a:endParaRPr lang="en-US"/>
          </a:p>
        </p:txBody>
      </p:sp>
    </p:spTree>
    <p:extLst>
      <p:ext uri="{BB962C8B-B14F-4D97-AF65-F5344CB8AC3E}">
        <p14:creationId xmlns:p14="http://schemas.microsoft.com/office/powerpoint/2010/main" val="2562119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A8286-ADA2-4F68-9417-D022A035181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987F9-FFBB-4770-8616-6BCBE4BCCAFB}" type="slidenum">
              <a:rPr lang="en-US" smtClean="0"/>
              <a:t>‹#›</a:t>
            </a:fld>
            <a:endParaRPr lang="en-US"/>
          </a:p>
        </p:txBody>
      </p:sp>
    </p:spTree>
    <p:extLst>
      <p:ext uri="{BB962C8B-B14F-4D97-AF65-F5344CB8AC3E}">
        <p14:creationId xmlns:p14="http://schemas.microsoft.com/office/powerpoint/2010/main" val="272875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CA8286-ADA2-4F68-9417-D022A035181A}"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987F9-FFBB-4770-8616-6BCBE4BCCAFB}" type="slidenum">
              <a:rPr lang="en-US" smtClean="0"/>
              <a:t>‹#›</a:t>
            </a:fld>
            <a:endParaRPr lang="en-US"/>
          </a:p>
        </p:txBody>
      </p:sp>
    </p:spTree>
    <p:extLst>
      <p:ext uri="{BB962C8B-B14F-4D97-AF65-F5344CB8AC3E}">
        <p14:creationId xmlns:p14="http://schemas.microsoft.com/office/powerpoint/2010/main" val="101536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ACA8286-ADA2-4F68-9417-D022A035181A}" type="datetimeFigureOut">
              <a:rPr lang="en-US" smtClean="0"/>
              <a:t>1/12/2021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C1987F9-FFBB-4770-8616-6BCBE4BCCAF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965339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CA8286-ADA2-4F68-9417-D022A035181A}"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987F9-FFBB-4770-8616-6BCBE4BCCAFB}" type="slidenum">
              <a:rPr lang="en-US" smtClean="0"/>
              <a:t>‹#›</a:t>
            </a:fld>
            <a:endParaRPr lang="en-US"/>
          </a:p>
        </p:txBody>
      </p:sp>
    </p:spTree>
    <p:extLst>
      <p:ext uri="{BB962C8B-B14F-4D97-AF65-F5344CB8AC3E}">
        <p14:creationId xmlns:p14="http://schemas.microsoft.com/office/powerpoint/2010/main" val="1286222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CA8286-ADA2-4F68-9417-D022A035181A}"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987F9-FFBB-4770-8616-6BCBE4BCCAFB}" type="slidenum">
              <a:rPr lang="en-US" smtClean="0"/>
              <a:t>‹#›</a:t>
            </a:fld>
            <a:endParaRPr lang="en-US"/>
          </a:p>
        </p:txBody>
      </p:sp>
    </p:spTree>
    <p:extLst>
      <p:ext uri="{BB962C8B-B14F-4D97-AF65-F5344CB8AC3E}">
        <p14:creationId xmlns:p14="http://schemas.microsoft.com/office/powerpoint/2010/main" val="45542932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CA8286-ADA2-4F68-9417-D022A035181A}"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987F9-FFBB-4770-8616-6BCBE4BCCAFB}" type="slidenum">
              <a:rPr lang="en-US" smtClean="0"/>
              <a:t>‹#›</a:t>
            </a:fld>
            <a:endParaRPr lang="en-US"/>
          </a:p>
        </p:txBody>
      </p:sp>
    </p:spTree>
    <p:extLst>
      <p:ext uri="{BB962C8B-B14F-4D97-AF65-F5344CB8AC3E}">
        <p14:creationId xmlns:p14="http://schemas.microsoft.com/office/powerpoint/2010/main" val="205178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A8286-ADA2-4F68-9417-D022A035181A}"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987F9-FFBB-4770-8616-6BCBE4BCCAFB}" type="slidenum">
              <a:rPr lang="en-US" smtClean="0"/>
              <a:t>‹#›</a:t>
            </a:fld>
            <a:endParaRPr lang="en-US"/>
          </a:p>
        </p:txBody>
      </p:sp>
    </p:spTree>
    <p:extLst>
      <p:ext uri="{BB962C8B-B14F-4D97-AF65-F5344CB8AC3E}">
        <p14:creationId xmlns:p14="http://schemas.microsoft.com/office/powerpoint/2010/main" val="48604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ACA8286-ADA2-4F68-9417-D022A035181A}" type="datetimeFigureOut">
              <a:rPr lang="en-US" smtClean="0"/>
              <a:t>1/12/2021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C1987F9-FFBB-4770-8616-6BCBE4BCCAF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9404875"/>
      </p:ext>
    </p:extLst>
  </p:cSld>
  <p:clrMapOvr>
    <a:masterClrMapping/>
  </p:clrMapOvr>
  <p:extLst>
    <p:ext uri="{DCECCB84-F9BA-43D5-87BE-67443E8EF086}">
      <p15:sldGuideLst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ACA8286-ADA2-4F68-9417-D022A035181A}" type="datetimeFigureOut">
              <a:rPr lang="en-US" smtClean="0"/>
              <a:t>1/12/2021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C1987F9-FFBB-4770-8616-6BCBE4BCCAFB}" type="slidenum">
              <a:rPr lang="en-US" smtClean="0"/>
              <a:t>‹#›</a:t>
            </a:fld>
            <a:endParaRPr lang="en-US"/>
          </a:p>
        </p:txBody>
      </p:sp>
    </p:spTree>
    <p:extLst>
      <p:ext uri="{BB962C8B-B14F-4D97-AF65-F5344CB8AC3E}">
        <p14:creationId xmlns:p14="http://schemas.microsoft.com/office/powerpoint/2010/main" val="277195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ACA8286-ADA2-4F68-9417-D022A035181A}" type="datetimeFigureOut">
              <a:rPr lang="en-US" smtClean="0"/>
              <a:t>1/12/2021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C1987F9-FFBB-4770-8616-6BCBE4BCCAF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90082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792" userDrawn="1">
          <p15:clr>
            <a:srgbClr val="F26B43"/>
          </p15:clr>
        </p15:guide>
        <p15:guide id="8" pos="1056" userDrawn="1">
          <p15:clr>
            <a:srgbClr val="F26B43"/>
          </p15:clr>
        </p15:guide>
        <p15:guide id="9" pos="9600" userDrawn="1">
          <p15:clr>
            <a:srgbClr val="F26B43"/>
          </p15:clr>
        </p15:guide>
        <p15:guide id="10" pos="7200" userDrawn="1">
          <p15:clr>
            <a:srgbClr val="F26B43"/>
          </p15:clr>
        </p15:guide>
        <p15:guide id="11" orient="horz" pos="4008" userDrawn="1">
          <p15:clr>
            <a:srgbClr val="F26B43"/>
          </p15:clr>
        </p15:guide>
        <p15:guide id="12" orient="horz" pos="1440" userDrawn="1">
          <p15:clr>
            <a:srgbClr val="F26B43"/>
          </p15:clr>
        </p15:guide>
        <p15:guide id="13" orient="horz" pos="3720" userDrawn="1">
          <p15:clr>
            <a:srgbClr val="F26B43"/>
          </p15:clr>
        </p15:guide>
        <p15:guide id="14"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ean.Heeney@ncirl.i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25.gif"/><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2E919E-7985-4C36-AECA-DE7B7E7F974E}"/>
              </a:ext>
            </a:extLst>
          </p:cNvPr>
          <p:cNvSpPr>
            <a:spLocks noGrp="1"/>
          </p:cNvSpPr>
          <p:nvPr>
            <p:ph type="ctrTitle"/>
          </p:nvPr>
        </p:nvSpPr>
        <p:spPr/>
        <p:txBody>
          <a:bodyPr/>
          <a:lstStyle/>
          <a:p>
            <a:r>
              <a:rPr lang="en-IE" dirty="0"/>
              <a:t>Computer architecture 1</a:t>
            </a:r>
          </a:p>
        </p:txBody>
      </p:sp>
      <p:sp>
        <p:nvSpPr>
          <p:cNvPr id="5" name="Subtitle 4">
            <a:extLst>
              <a:ext uri="{FF2B5EF4-FFF2-40B4-BE49-F238E27FC236}">
                <a16:creationId xmlns:a16="http://schemas.microsoft.com/office/drawing/2014/main" id="{207C41A7-C0E7-411F-8E09-5C9E895CEACA}"/>
              </a:ext>
            </a:extLst>
          </p:cNvPr>
          <p:cNvSpPr>
            <a:spLocks noGrp="1"/>
          </p:cNvSpPr>
          <p:nvPr>
            <p:ph type="subTitle" idx="1"/>
          </p:nvPr>
        </p:nvSpPr>
        <p:spPr/>
        <p:txBody>
          <a:bodyPr/>
          <a:lstStyle/>
          <a:p>
            <a:r>
              <a:rPr lang="en-IE" dirty="0"/>
              <a:t>Inner workings of the </a:t>
            </a:r>
            <a:r>
              <a:rPr lang="en-IE" dirty="0" err="1"/>
              <a:t>CPu</a:t>
            </a:r>
            <a:endParaRPr lang="en-IE" dirty="0"/>
          </a:p>
        </p:txBody>
      </p:sp>
    </p:spTree>
    <p:extLst>
      <p:ext uri="{BB962C8B-B14F-4D97-AF65-F5344CB8AC3E}">
        <p14:creationId xmlns:p14="http://schemas.microsoft.com/office/powerpoint/2010/main" val="21158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D8D-D057-4D18-A2E6-9640F66570E1}"/>
              </a:ext>
            </a:extLst>
          </p:cNvPr>
          <p:cNvSpPr>
            <a:spLocks noGrp="1"/>
          </p:cNvSpPr>
          <p:nvPr>
            <p:ph type="title"/>
          </p:nvPr>
        </p:nvSpPr>
        <p:spPr/>
        <p:txBody>
          <a:bodyPr/>
          <a:lstStyle/>
          <a:p>
            <a:r>
              <a:rPr lang="en-IE" dirty="0"/>
              <a:t>Lets think of the Variations of Computer Systems</a:t>
            </a:r>
          </a:p>
        </p:txBody>
      </p:sp>
      <p:sp>
        <p:nvSpPr>
          <p:cNvPr id="3" name="Content Placeholder 2">
            <a:extLst>
              <a:ext uri="{FF2B5EF4-FFF2-40B4-BE49-F238E27FC236}">
                <a16:creationId xmlns:a16="http://schemas.microsoft.com/office/drawing/2014/main" id="{10A97A76-FB55-48CB-A4F8-1CD64C15437F}"/>
              </a:ext>
            </a:extLst>
          </p:cNvPr>
          <p:cNvSpPr>
            <a:spLocks noGrp="1"/>
          </p:cNvSpPr>
          <p:nvPr>
            <p:ph sz="half" idx="1"/>
          </p:nvPr>
        </p:nvSpPr>
        <p:spPr/>
        <p:txBody>
          <a:bodyPr/>
          <a:lstStyle/>
          <a:p>
            <a:r>
              <a:rPr lang="en-IE" dirty="0"/>
              <a:t>What Variations of computer systems do we have ? </a:t>
            </a:r>
          </a:p>
          <a:p>
            <a:pPr lvl="1"/>
            <a:r>
              <a:rPr lang="en-IE" dirty="0"/>
              <a:t>Micro Computing </a:t>
            </a:r>
          </a:p>
          <a:p>
            <a:pPr lvl="1"/>
            <a:r>
              <a:rPr lang="en-IE" dirty="0"/>
              <a:t>Desktop Machines</a:t>
            </a:r>
          </a:p>
          <a:p>
            <a:pPr lvl="1"/>
            <a:r>
              <a:rPr lang="en-IE" dirty="0"/>
              <a:t>Laptops</a:t>
            </a:r>
          </a:p>
          <a:p>
            <a:pPr lvl="1"/>
            <a:r>
              <a:rPr lang="en-IE" dirty="0"/>
              <a:t>Mobile / Smart Phones</a:t>
            </a:r>
          </a:p>
          <a:p>
            <a:pPr lvl="1"/>
            <a:r>
              <a:rPr lang="en-IE" dirty="0"/>
              <a:t>Servers </a:t>
            </a:r>
          </a:p>
        </p:txBody>
      </p:sp>
      <p:sp>
        <p:nvSpPr>
          <p:cNvPr id="4" name="Content Placeholder 3">
            <a:extLst>
              <a:ext uri="{FF2B5EF4-FFF2-40B4-BE49-F238E27FC236}">
                <a16:creationId xmlns:a16="http://schemas.microsoft.com/office/drawing/2014/main" id="{B74E48BF-2198-4CB7-9610-E35E325F3B90}"/>
              </a:ext>
            </a:extLst>
          </p:cNvPr>
          <p:cNvSpPr>
            <a:spLocks noGrp="1"/>
          </p:cNvSpPr>
          <p:nvPr>
            <p:ph sz="half" idx="2"/>
          </p:nvPr>
        </p:nvSpPr>
        <p:spPr/>
        <p:txBody>
          <a:bodyPr/>
          <a:lstStyle/>
          <a:p>
            <a:r>
              <a:rPr lang="en-IE" dirty="0"/>
              <a:t>Can you think of some up and coming / latest technologies now entering the domain ? </a:t>
            </a:r>
          </a:p>
        </p:txBody>
      </p:sp>
    </p:spTree>
    <p:extLst>
      <p:ext uri="{BB962C8B-B14F-4D97-AF65-F5344CB8AC3E}">
        <p14:creationId xmlns:p14="http://schemas.microsoft.com/office/powerpoint/2010/main" val="254925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340768"/>
          </a:xfrm>
        </p:spPr>
        <p:txBody>
          <a:bodyPr/>
          <a:lstStyle/>
          <a:p>
            <a:r>
              <a:rPr lang="en-US" b="1" dirty="0">
                <a:solidFill>
                  <a:srgbClr val="FF0000"/>
                </a:solidFill>
              </a:rPr>
              <a:t>Computer Components</a:t>
            </a:r>
          </a:p>
        </p:txBody>
      </p:sp>
      <p:sp>
        <p:nvSpPr>
          <p:cNvPr id="3" name="Content Placeholder 2"/>
          <p:cNvSpPr>
            <a:spLocks noGrp="1"/>
          </p:cNvSpPr>
          <p:nvPr>
            <p:ph idx="1"/>
          </p:nvPr>
        </p:nvSpPr>
        <p:spPr>
          <a:xfrm>
            <a:off x="1524000" y="1484214"/>
            <a:ext cx="9144000" cy="3889002"/>
          </a:xfrm>
        </p:spPr>
        <p:txBody>
          <a:bodyPr>
            <a:normAutofit/>
          </a:bodyPr>
          <a:lstStyle/>
          <a:p>
            <a:pPr marL="540000">
              <a:spcAft>
                <a:spcPts val="1200"/>
              </a:spcAft>
            </a:pPr>
            <a:r>
              <a:rPr lang="en-GB" sz="2800" b="1" dirty="0"/>
              <a:t>A computer consists of </a:t>
            </a:r>
            <a:r>
              <a:rPr lang="en-GB" sz="2800" b="1" dirty="0">
                <a:solidFill>
                  <a:srgbClr val="C00000"/>
                </a:solidFill>
              </a:rPr>
              <a:t>CPU</a:t>
            </a:r>
            <a:r>
              <a:rPr lang="en-GB" sz="2800" b="1" dirty="0"/>
              <a:t>, </a:t>
            </a:r>
            <a:r>
              <a:rPr lang="en-GB" sz="2800" b="1" dirty="0">
                <a:solidFill>
                  <a:srgbClr val="C00000"/>
                </a:solidFill>
              </a:rPr>
              <a:t>memory</a:t>
            </a:r>
            <a:r>
              <a:rPr lang="en-GB" sz="2800" b="1" dirty="0"/>
              <a:t>, and </a:t>
            </a:r>
            <a:r>
              <a:rPr lang="en-GB" sz="2800" b="1" dirty="0">
                <a:solidFill>
                  <a:srgbClr val="C00000"/>
                </a:solidFill>
              </a:rPr>
              <a:t>I/O components</a:t>
            </a:r>
            <a:r>
              <a:rPr lang="en-GB" sz="2800" b="1" dirty="0"/>
              <a:t>, with one or more modules of each type. </a:t>
            </a:r>
          </a:p>
          <a:p>
            <a:pPr marL="311400" indent="0">
              <a:spcAft>
                <a:spcPts val="1200"/>
              </a:spcAft>
              <a:buNone/>
            </a:pPr>
            <a:endParaRPr lang="en-GB" sz="2800" b="1" dirty="0"/>
          </a:p>
          <a:p>
            <a:pPr marL="540000">
              <a:spcAft>
                <a:spcPts val="1200"/>
              </a:spcAft>
            </a:pPr>
            <a:r>
              <a:rPr lang="en-GB" sz="2800" b="1" dirty="0"/>
              <a:t>These components are interconnected in some fashion to achieve the basic </a:t>
            </a:r>
            <a:r>
              <a:rPr lang="en-GB" sz="2800" b="1" dirty="0">
                <a:effectLst>
                  <a:outerShdw blurRad="38100" dist="38100" dir="2700000" algn="tl">
                    <a:srgbClr val="000000">
                      <a:alpha val="43137"/>
                    </a:srgbClr>
                  </a:outerShdw>
                </a:effectLst>
              </a:rPr>
              <a:t>function of the computer</a:t>
            </a:r>
            <a:r>
              <a:rPr lang="en-GB" sz="2800" b="1" dirty="0"/>
              <a:t>, which is to execute programs.</a:t>
            </a:r>
          </a:p>
        </p:txBody>
      </p:sp>
      <p:sp>
        <p:nvSpPr>
          <p:cNvPr id="13" name="Slide Number Placeholder 12"/>
          <p:cNvSpPr>
            <a:spLocks noGrp="1"/>
          </p:cNvSpPr>
          <p:nvPr>
            <p:ph type="sldNum" sz="quarter" idx="12"/>
          </p:nvPr>
        </p:nvSpPr>
        <p:spPr/>
        <p:txBody>
          <a:bodyPr/>
          <a:lstStyle/>
          <a:p>
            <a:fld id="{5AF38636-804C-414E-8ACA-D918E7046845}" type="slidenum">
              <a:rPr lang="en-GB" smtClean="0"/>
              <a:pPr/>
              <a:t>11</a:t>
            </a:fld>
            <a:endParaRPr lang="en-GB"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95A1-5D46-484C-AD08-C34DEA352135}"/>
              </a:ext>
            </a:extLst>
          </p:cNvPr>
          <p:cNvSpPr>
            <a:spLocks noGrp="1"/>
          </p:cNvSpPr>
          <p:nvPr>
            <p:ph type="title"/>
          </p:nvPr>
        </p:nvSpPr>
        <p:spPr/>
        <p:txBody>
          <a:bodyPr/>
          <a:lstStyle/>
          <a:p>
            <a:r>
              <a:rPr lang="en-IE" dirty="0"/>
              <a:t>Components of a modern computer</a:t>
            </a:r>
          </a:p>
        </p:txBody>
      </p:sp>
      <p:sp>
        <p:nvSpPr>
          <p:cNvPr id="3" name="Content Placeholder 2">
            <a:extLst>
              <a:ext uri="{FF2B5EF4-FFF2-40B4-BE49-F238E27FC236}">
                <a16:creationId xmlns:a16="http://schemas.microsoft.com/office/drawing/2014/main" id="{AA0179D5-3CF3-4807-8518-61AC54FBC410}"/>
              </a:ext>
            </a:extLst>
          </p:cNvPr>
          <p:cNvSpPr>
            <a:spLocks noGrp="1"/>
          </p:cNvSpPr>
          <p:nvPr>
            <p:ph idx="1"/>
          </p:nvPr>
        </p:nvSpPr>
        <p:spPr/>
        <p:txBody>
          <a:bodyPr/>
          <a:lstStyle/>
          <a:p>
            <a:r>
              <a:rPr lang="en-IE" dirty="0"/>
              <a:t>We have seen tremendous evolutions in computer technologies in recent years. </a:t>
            </a:r>
          </a:p>
          <a:p>
            <a:endParaRPr lang="en-IE" dirty="0"/>
          </a:p>
          <a:p>
            <a:r>
              <a:rPr lang="en-IE" dirty="0"/>
              <a:t>This growth has been unprecedented </a:t>
            </a:r>
          </a:p>
          <a:p>
            <a:endParaRPr lang="en-IE" dirty="0"/>
          </a:p>
          <a:p>
            <a:r>
              <a:rPr lang="en-IE" dirty="0"/>
              <a:t>Generally we see devices becoming ever more powerful and complex, but continue to shrink in size. </a:t>
            </a:r>
          </a:p>
          <a:p>
            <a:pPr marL="0" indent="0">
              <a:buNone/>
            </a:pPr>
            <a:endParaRPr lang="en-IE" dirty="0"/>
          </a:p>
        </p:txBody>
      </p:sp>
    </p:spTree>
    <p:extLst>
      <p:ext uri="{BB962C8B-B14F-4D97-AF65-F5344CB8AC3E}">
        <p14:creationId xmlns:p14="http://schemas.microsoft.com/office/powerpoint/2010/main" val="344211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1524000" y="0"/>
            <a:ext cx="9144000" cy="990600"/>
          </a:xfrm>
        </p:spPr>
        <p:txBody>
          <a:bodyPr>
            <a:normAutofit/>
          </a:bodyPr>
          <a:lstStyle/>
          <a:p>
            <a:r>
              <a:rPr lang="en-US" dirty="0">
                <a:solidFill>
                  <a:srgbClr val="FF0000"/>
                </a:solidFill>
                <a:effectLst>
                  <a:outerShdw blurRad="38100" dist="38100" dir="2700000" algn="tl">
                    <a:srgbClr val="000000">
                      <a:alpha val="43137"/>
                    </a:srgbClr>
                  </a:outerShdw>
                </a:effectLst>
                <a:cs typeface="Times New Roman" pitchFamily="18" charset="0"/>
              </a:rPr>
              <a:t>Moore’s Law</a:t>
            </a:r>
          </a:p>
        </p:txBody>
      </p:sp>
      <p:graphicFrame>
        <p:nvGraphicFramePr>
          <p:cNvPr id="43" name="Content Placeholder 42"/>
          <p:cNvGraphicFramePr>
            <a:graphicFrameLocks noGrp="1"/>
          </p:cNvGraphicFramePr>
          <p:nvPr>
            <p:ph idx="4294967295"/>
          </p:nvPr>
        </p:nvGraphicFramePr>
        <p:xfrm>
          <a:off x="1524000" y="980729"/>
          <a:ext cx="9144000" cy="5740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5AF38636-804C-414E-8ACA-D918E7046845}" type="slidenum">
              <a:rPr lang="en-GB" smtClean="0">
                <a:cs typeface="Times New Roman" pitchFamily="18" charset="0"/>
              </a:rPr>
              <a:pPr/>
              <a:t>13</a:t>
            </a:fld>
            <a:endParaRPr lang="en-GB">
              <a:cs typeface="Times New Roman"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C66D-FBBC-4A1B-A5F1-FD827EFA76EF}"/>
              </a:ext>
            </a:extLst>
          </p:cNvPr>
          <p:cNvSpPr>
            <a:spLocks noGrp="1"/>
          </p:cNvSpPr>
          <p:nvPr>
            <p:ph type="title"/>
          </p:nvPr>
        </p:nvSpPr>
        <p:spPr/>
        <p:txBody>
          <a:bodyPr/>
          <a:lstStyle/>
          <a:p>
            <a:r>
              <a:rPr lang="en-IE" dirty="0"/>
              <a:t>Components of a modern computer</a:t>
            </a:r>
          </a:p>
        </p:txBody>
      </p:sp>
      <p:pic>
        <p:nvPicPr>
          <p:cNvPr id="5" name="Content Placeholder 4">
            <a:extLst>
              <a:ext uri="{FF2B5EF4-FFF2-40B4-BE49-F238E27FC236}">
                <a16:creationId xmlns:a16="http://schemas.microsoft.com/office/drawing/2014/main" id="{A846A5EE-ECA9-42A1-B4ED-D4A1B1AA785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47850" y="2286000"/>
            <a:ext cx="3619500" cy="3619500"/>
          </a:xfrm>
        </p:spPr>
      </p:pic>
      <p:sp>
        <p:nvSpPr>
          <p:cNvPr id="6" name="Content Placeholder 5">
            <a:extLst>
              <a:ext uri="{FF2B5EF4-FFF2-40B4-BE49-F238E27FC236}">
                <a16:creationId xmlns:a16="http://schemas.microsoft.com/office/drawing/2014/main" id="{B8151F35-6136-421A-9748-34CAB94E64E9}"/>
              </a:ext>
            </a:extLst>
          </p:cNvPr>
          <p:cNvSpPr>
            <a:spLocks noGrp="1"/>
          </p:cNvSpPr>
          <p:nvPr>
            <p:ph sz="half" idx="2"/>
          </p:nvPr>
        </p:nvSpPr>
        <p:spPr/>
        <p:txBody>
          <a:bodyPr/>
          <a:lstStyle/>
          <a:p>
            <a:r>
              <a:rPr lang="en-IE" dirty="0"/>
              <a:t>The CPU </a:t>
            </a:r>
          </a:p>
          <a:p>
            <a:r>
              <a:rPr lang="en-IE" dirty="0"/>
              <a:t>Central Processing Unit </a:t>
            </a:r>
          </a:p>
          <a:p>
            <a:r>
              <a:rPr lang="en-IE" dirty="0"/>
              <a:t>We can consider this a the brain of the modern computer system</a:t>
            </a:r>
          </a:p>
          <a:p>
            <a:r>
              <a:rPr lang="en-IE" dirty="0"/>
              <a:t>There are 2 primary manufactures within the CPU development domain </a:t>
            </a:r>
          </a:p>
          <a:p>
            <a:r>
              <a:rPr lang="en-IE" dirty="0"/>
              <a:t>Intel &amp; AMD</a:t>
            </a:r>
          </a:p>
        </p:txBody>
      </p:sp>
    </p:spTree>
    <p:extLst>
      <p:ext uri="{BB962C8B-B14F-4D97-AF65-F5344CB8AC3E}">
        <p14:creationId xmlns:p14="http://schemas.microsoft.com/office/powerpoint/2010/main" val="152122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E533-03F8-4A8D-8FCA-7925D3B3F9B4}"/>
              </a:ext>
            </a:extLst>
          </p:cNvPr>
          <p:cNvSpPr>
            <a:spLocks noGrp="1"/>
          </p:cNvSpPr>
          <p:nvPr>
            <p:ph type="title"/>
          </p:nvPr>
        </p:nvSpPr>
        <p:spPr/>
        <p:txBody>
          <a:bodyPr/>
          <a:lstStyle/>
          <a:p>
            <a:r>
              <a:rPr lang="en-IE" dirty="0"/>
              <a:t>Components of a modern computer</a:t>
            </a:r>
          </a:p>
        </p:txBody>
      </p:sp>
      <p:pic>
        <p:nvPicPr>
          <p:cNvPr id="6" name="Content Placeholder 5">
            <a:extLst>
              <a:ext uri="{FF2B5EF4-FFF2-40B4-BE49-F238E27FC236}">
                <a16:creationId xmlns:a16="http://schemas.microsoft.com/office/drawing/2014/main" id="{355E5F4E-77AF-49C6-8E5C-9825398076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7300" y="2295525"/>
            <a:ext cx="4800600" cy="3600450"/>
          </a:xfrm>
        </p:spPr>
      </p:pic>
      <p:sp>
        <p:nvSpPr>
          <p:cNvPr id="4" name="Content Placeholder 3">
            <a:extLst>
              <a:ext uri="{FF2B5EF4-FFF2-40B4-BE49-F238E27FC236}">
                <a16:creationId xmlns:a16="http://schemas.microsoft.com/office/drawing/2014/main" id="{F5E922B2-E605-411F-8271-5EEF9CBAB7A2}"/>
              </a:ext>
            </a:extLst>
          </p:cNvPr>
          <p:cNvSpPr>
            <a:spLocks noGrp="1"/>
          </p:cNvSpPr>
          <p:nvPr>
            <p:ph sz="half" idx="2"/>
          </p:nvPr>
        </p:nvSpPr>
        <p:spPr/>
        <p:txBody>
          <a:bodyPr/>
          <a:lstStyle/>
          <a:p>
            <a:r>
              <a:rPr lang="en-IE" dirty="0"/>
              <a:t>The Heatsink </a:t>
            </a:r>
          </a:p>
          <a:p>
            <a:r>
              <a:rPr lang="en-IE" dirty="0"/>
              <a:t>This is used to extract the tremendous amount of heat produced by the Central Processing Unit</a:t>
            </a:r>
          </a:p>
        </p:txBody>
      </p:sp>
    </p:spTree>
    <p:extLst>
      <p:ext uri="{BB962C8B-B14F-4D97-AF65-F5344CB8AC3E}">
        <p14:creationId xmlns:p14="http://schemas.microsoft.com/office/powerpoint/2010/main" val="341337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3F90-7A35-4F01-8FE7-D4A87C7956F7}"/>
              </a:ext>
            </a:extLst>
          </p:cNvPr>
          <p:cNvSpPr>
            <a:spLocks noGrp="1"/>
          </p:cNvSpPr>
          <p:nvPr>
            <p:ph type="title"/>
          </p:nvPr>
        </p:nvSpPr>
        <p:spPr/>
        <p:txBody>
          <a:bodyPr/>
          <a:lstStyle/>
          <a:p>
            <a:r>
              <a:rPr lang="en-IE" dirty="0"/>
              <a:t>Components of a modern computer</a:t>
            </a:r>
          </a:p>
        </p:txBody>
      </p:sp>
      <p:pic>
        <p:nvPicPr>
          <p:cNvPr id="6" name="Content Placeholder 5">
            <a:extLst>
              <a:ext uri="{FF2B5EF4-FFF2-40B4-BE49-F238E27FC236}">
                <a16:creationId xmlns:a16="http://schemas.microsoft.com/office/drawing/2014/main" id="{259767B7-947F-4F90-A762-134AD1D4938B}"/>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617296" y="2286000"/>
            <a:ext cx="4080608" cy="3619500"/>
          </a:xfrm>
        </p:spPr>
      </p:pic>
      <p:sp>
        <p:nvSpPr>
          <p:cNvPr id="4" name="Content Placeholder 3">
            <a:extLst>
              <a:ext uri="{FF2B5EF4-FFF2-40B4-BE49-F238E27FC236}">
                <a16:creationId xmlns:a16="http://schemas.microsoft.com/office/drawing/2014/main" id="{AF7E857A-A3A7-4202-8EDA-DC5A87ED4FED}"/>
              </a:ext>
            </a:extLst>
          </p:cNvPr>
          <p:cNvSpPr>
            <a:spLocks noGrp="1"/>
          </p:cNvSpPr>
          <p:nvPr>
            <p:ph sz="half" idx="2"/>
          </p:nvPr>
        </p:nvSpPr>
        <p:spPr/>
        <p:txBody>
          <a:bodyPr/>
          <a:lstStyle/>
          <a:p>
            <a:r>
              <a:rPr lang="en-IE" dirty="0"/>
              <a:t>The Motherboard</a:t>
            </a:r>
          </a:p>
          <a:p>
            <a:r>
              <a:rPr lang="en-IE" dirty="0"/>
              <a:t>Lets consider this as the body of the system where each of the components connect to one another.</a:t>
            </a:r>
          </a:p>
          <a:p>
            <a:r>
              <a:rPr lang="en-IE" dirty="0"/>
              <a:t>Made up on various input connectors</a:t>
            </a:r>
          </a:p>
          <a:p>
            <a:r>
              <a:rPr lang="en-IE" dirty="0"/>
              <a:t>Lets take a closer look at some of these connectors</a:t>
            </a:r>
          </a:p>
        </p:txBody>
      </p:sp>
      <p:pic>
        <p:nvPicPr>
          <p:cNvPr id="8" name="Picture 7">
            <a:extLst>
              <a:ext uri="{FF2B5EF4-FFF2-40B4-BE49-F238E27FC236}">
                <a16:creationId xmlns:a16="http://schemas.microsoft.com/office/drawing/2014/main" id="{146B6ACF-9E15-433F-B215-2C26E2675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080" y="5134356"/>
            <a:ext cx="4046902" cy="1341259"/>
          </a:xfrm>
          <a:prstGeom prst="rect">
            <a:avLst/>
          </a:prstGeom>
        </p:spPr>
      </p:pic>
    </p:spTree>
    <p:extLst>
      <p:ext uri="{BB962C8B-B14F-4D97-AF65-F5344CB8AC3E}">
        <p14:creationId xmlns:p14="http://schemas.microsoft.com/office/powerpoint/2010/main" val="267191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D32EA32-A374-40CD-A4B2-F3256C40DC0E}"/>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279650" y="110622"/>
            <a:ext cx="7632700" cy="6770688"/>
          </a:xfrm>
        </p:spPr>
      </p:pic>
    </p:spTree>
    <p:extLst>
      <p:ext uri="{BB962C8B-B14F-4D97-AF65-F5344CB8AC3E}">
        <p14:creationId xmlns:p14="http://schemas.microsoft.com/office/powerpoint/2010/main" val="245369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4CEA-EDAD-4430-B2AC-FEB5CFEDE556}"/>
              </a:ext>
            </a:extLst>
          </p:cNvPr>
          <p:cNvSpPr>
            <a:spLocks noGrp="1"/>
          </p:cNvSpPr>
          <p:nvPr>
            <p:ph type="title"/>
          </p:nvPr>
        </p:nvSpPr>
        <p:spPr/>
        <p:txBody>
          <a:bodyPr/>
          <a:lstStyle/>
          <a:p>
            <a:r>
              <a:rPr lang="en-IE" dirty="0"/>
              <a:t>Components of a modern computer</a:t>
            </a:r>
          </a:p>
        </p:txBody>
      </p:sp>
      <p:pic>
        <p:nvPicPr>
          <p:cNvPr id="6" name="Content Placeholder 5">
            <a:extLst>
              <a:ext uri="{FF2B5EF4-FFF2-40B4-BE49-F238E27FC236}">
                <a16:creationId xmlns:a16="http://schemas.microsoft.com/office/drawing/2014/main" id="{F1C32B38-9E03-44F0-ACA0-FBD888D22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7300" y="2494769"/>
            <a:ext cx="4800600" cy="3201962"/>
          </a:xfrm>
        </p:spPr>
      </p:pic>
      <p:sp>
        <p:nvSpPr>
          <p:cNvPr id="4" name="Content Placeholder 3">
            <a:extLst>
              <a:ext uri="{FF2B5EF4-FFF2-40B4-BE49-F238E27FC236}">
                <a16:creationId xmlns:a16="http://schemas.microsoft.com/office/drawing/2014/main" id="{714E07F8-A28C-4C9E-8FD5-A037B8BA2883}"/>
              </a:ext>
            </a:extLst>
          </p:cNvPr>
          <p:cNvSpPr>
            <a:spLocks noGrp="1"/>
          </p:cNvSpPr>
          <p:nvPr>
            <p:ph sz="half" idx="2"/>
          </p:nvPr>
        </p:nvSpPr>
        <p:spPr/>
        <p:txBody>
          <a:bodyPr/>
          <a:lstStyle/>
          <a:p>
            <a:r>
              <a:rPr lang="en-IE" dirty="0"/>
              <a:t>The Bus</a:t>
            </a:r>
          </a:p>
          <a:p>
            <a:r>
              <a:rPr lang="en-IE" dirty="0"/>
              <a:t>Consider this as the Veins of the Machine</a:t>
            </a:r>
          </a:p>
          <a:p>
            <a:r>
              <a:rPr lang="en-IE" dirty="0"/>
              <a:t>Where data and instructions are sent from each component</a:t>
            </a:r>
          </a:p>
        </p:txBody>
      </p:sp>
    </p:spTree>
    <p:extLst>
      <p:ext uri="{BB962C8B-B14F-4D97-AF65-F5344CB8AC3E}">
        <p14:creationId xmlns:p14="http://schemas.microsoft.com/office/powerpoint/2010/main" val="1021285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B5E2-1F56-4E6A-9D22-4875D6417742}"/>
              </a:ext>
            </a:extLst>
          </p:cNvPr>
          <p:cNvSpPr>
            <a:spLocks noGrp="1"/>
          </p:cNvSpPr>
          <p:nvPr>
            <p:ph type="title"/>
          </p:nvPr>
        </p:nvSpPr>
        <p:spPr/>
        <p:txBody>
          <a:bodyPr/>
          <a:lstStyle/>
          <a:p>
            <a:r>
              <a:rPr lang="en-IE" dirty="0"/>
              <a:t>Components of a modern computer</a:t>
            </a:r>
          </a:p>
        </p:txBody>
      </p:sp>
      <p:pic>
        <p:nvPicPr>
          <p:cNvPr id="6" name="Content Placeholder 5">
            <a:extLst>
              <a:ext uri="{FF2B5EF4-FFF2-40B4-BE49-F238E27FC236}">
                <a16:creationId xmlns:a16="http://schemas.microsoft.com/office/drawing/2014/main" id="{A7B3C78A-8115-4210-A9B4-A916F64F51C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2379" y="2492896"/>
            <a:ext cx="4765891" cy="3178849"/>
          </a:xfrm>
        </p:spPr>
      </p:pic>
      <p:sp>
        <p:nvSpPr>
          <p:cNvPr id="4" name="Content Placeholder 3">
            <a:extLst>
              <a:ext uri="{FF2B5EF4-FFF2-40B4-BE49-F238E27FC236}">
                <a16:creationId xmlns:a16="http://schemas.microsoft.com/office/drawing/2014/main" id="{E3066D08-7D8E-44AC-9490-7E57DFB560D3}"/>
              </a:ext>
            </a:extLst>
          </p:cNvPr>
          <p:cNvSpPr>
            <a:spLocks noGrp="1"/>
          </p:cNvSpPr>
          <p:nvPr>
            <p:ph sz="half" idx="2"/>
          </p:nvPr>
        </p:nvSpPr>
        <p:spPr/>
        <p:txBody>
          <a:bodyPr/>
          <a:lstStyle/>
          <a:p>
            <a:r>
              <a:rPr lang="en-IE" dirty="0"/>
              <a:t>Random Access Memory</a:t>
            </a:r>
          </a:p>
          <a:p>
            <a:r>
              <a:rPr lang="en-IE" dirty="0"/>
              <a:t>Again lets think of the human body analogy. </a:t>
            </a:r>
          </a:p>
          <a:p>
            <a:r>
              <a:rPr lang="en-IE" dirty="0"/>
              <a:t>Memory is used to store what are known as instructions</a:t>
            </a:r>
          </a:p>
          <a:p>
            <a:r>
              <a:rPr lang="en-IE" dirty="0"/>
              <a:t>For example , instructions required to open a program or run a task. </a:t>
            </a:r>
          </a:p>
        </p:txBody>
      </p:sp>
    </p:spTree>
    <p:extLst>
      <p:ext uri="{BB962C8B-B14F-4D97-AF65-F5344CB8AC3E}">
        <p14:creationId xmlns:p14="http://schemas.microsoft.com/office/powerpoint/2010/main" val="391311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B17B4-4631-4935-93C5-75A2221BC939}"/>
              </a:ext>
            </a:extLst>
          </p:cNvPr>
          <p:cNvSpPr>
            <a:spLocks noGrp="1"/>
          </p:cNvSpPr>
          <p:nvPr>
            <p:ph type="title"/>
          </p:nvPr>
        </p:nvSpPr>
        <p:spPr/>
        <p:txBody>
          <a:bodyPr/>
          <a:lstStyle/>
          <a:p>
            <a:r>
              <a:rPr lang="en-IE" dirty="0"/>
              <a:t>Introductions</a:t>
            </a:r>
          </a:p>
        </p:txBody>
      </p:sp>
      <p:sp>
        <p:nvSpPr>
          <p:cNvPr id="3" name="Content Placeholder 2">
            <a:extLst>
              <a:ext uri="{FF2B5EF4-FFF2-40B4-BE49-F238E27FC236}">
                <a16:creationId xmlns:a16="http://schemas.microsoft.com/office/drawing/2014/main" id="{D89C9F5E-FFE0-4381-A6FC-CB25DBB7CC66}"/>
              </a:ext>
            </a:extLst>
          </p:cNvPr>
          <p:cNvSpPr>
            <a:spLocks noGrp="1"/>
          </p:cNvSpPr>
          <p:nvPr>
            <p:ph idx="1"/>
          </p:nvPr>
        </p:nvSpPr>
        <p:spPr/>
        <p:txBody>
          <a:bodyPr/>
          <a:lstStyle/>
          <a:p>
            <a:r>
              <a:rPr lang="en-IE" dirty="0"/>
              <a:t>Sean Heeney</a:t>
            </a:r>
          </a:p>
          <a:p>
            <a:r>
              <a:rPr lang="en-IE" dirty="0">
                <a:hlinkClick r:id="rId2"/>
              </a:rPr>
              <a:t>Sean.Heeney@ncirl.ie</a:t>
            </a:r>
            <a:endParaRPr lang="en-IE" dirty="0"/>
          </a:p>
          <a:p>
            <a:r>
              <a:rPr lang="en-IE" dirty="0"/>
              <a:t>Lecturer here at NCI for 4 years. Teaching Cloud, Cyber and Data Analytics</a:t>
            </a:r>
          </a:p>
          <a:p>
            <a:r>
              <a:rPr lang="en-IE" dirty="0"/>
              <a:t>Previously worked in PayPal &amp; SAP</a:t>
            </a:r>
          </a:p>
          <a:p>
            <a:r>
              <a:rPr lang="en-IE" dirty="0"/>
              <a:t>Currently working on Blockchain Projects and Web Application Development</a:t>
            </a:r>
          </a:p>
          <a:p>
            <a:r>
              <a:rPr lang="en-IE" dirty="0"/>
              <a:t>Interested in Computing especially Repairs and Upgrades</a:t>
            </a:r>
          </a:p>
        </p:txBody>
      </p:sp>
      <p:pic>
        <p:nvPicPr>
          <p:cNvPr id="5" name="Picture 4">
            <a:extLst>
              <a:ext uri="{FF2B5EF4-FFF2-40B4-BE49-F238E27FC236}">
                <a16:creationId xmlns:a16="http://schemas.microsoft.com/office/drawing/2014/main" id="{99A1BB8A-61EC-4B5D-8AD2-53C6B19C1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112" y="268505"/>
            <a:ext cx="4076447" cy="1811754"/>
          </a:xfrm>
          <a:prstGeom prst="rect">
            <a:avLst/>
          </a:prstGeom>
        </p:spPr>
      </p:pic>
    </p:spTree>
    <p:extLst>
      <p:ext uri="{BB962C8B-B14F-4D97-AF65-F5344CB8AC3E}">
        <p14:creationId xmlns:p14="http://schemas.microsoft.com/office/powerpoint/2010/main" val="272144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4C5B-1787-43ED-81D0-DBE7FE8778ED}"/>
              </a:ext>
            </a:extLst>
          </p:cNvPr>
          <p:cNvSpPr>
            <a:spLocks noGrp="1"/>
          </p:cNvSpPr>
          <p:nvPr>
            <p:ph type="title"/>
          </p:nvPr>
        </p:nvSpPr>
        <p:spPr/>
        <p:txBody>
          <a:bodyPr/>
          <a:lstStyle/>
          <a:p>
            <a:r>
              <a:rPr lang="en-IE" dirty="0"/>
              <a:t>Components of a modern computer</a:t>
            </a:r>
          </a:p>
        </p:txBody>
      </p:sp>
      <p:pic>
        <p:nvPicPr>
          <p:cNvPr id="6" name="Content Placeholder 5">
            <a:extLst>
              <a:ext uri="{FF2B5EF4-FFF2-40B4-BE49-F238E27FC236}">
                <a16:creationId xmlns:a16="http://schemas.microsoft.com/office/drawing/2014/main" id="{4A15A915-4005-4D5B-8A1E-63103486C18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03512" y="2274795"/>
            <a:ext cx="3536379" cy="3524669"/>
          </a:xfrm>
        </p:spPr>
      </p:pic>
      <p:sp>
        <p:nvSpPr>
          <p:cNvPr id="4" name="Content Placeholder 3">
            <a:extLst>
              <a:ext uri="{FF2B5EF4-FFF2-40B4-BE49-F238E27FC236}">
                <a16:creationId xmlns:a16="http://schemas.microsoft.com/office/drawing/2014/main" id="{CF71A8C3-A135-4594-80EB-198E266A55B4}"/>
              </a:ext>
            </a:extLst>
          </p:cNvPr>
          <p:cNvSpPr>
            <a:spLocks noGrp="1"/>
          </p:cNvSpPr>
          <p:nvPr>
            <p:ph sz="half" idx="2"/>
          </p:nvPr>
        </p:nvSpPr>
        <p:spPr/>
        <p:txBody>
          <a:bodyPr/>
          <a:lstStyle/>
          <a:p>
            <a:r>
              <a:rPr lang="en-IE" dirty="0"/>
              <a:t>Hard Disk Drive HDD</a:t>
            </a:r>
          </a:p>
          <a:p>
            <a:r>
              <a:rPr lang="en-IE" dirty="0"/>
              <a:t>This is where files and data is generally stored.</a:t>
            </a:r>
          </a:p>
          <a:p>
            <a:r>
              <a:rPr lang="en-IE" dirty="0"/>
              <a:t>We have seen tremendous evolutions in storage mechanisms in recent times. </a:t>
            </a:r>
          </a:p>
          <a:p>
            <a:r>
              <a:rPr lang="en-IE" dirty="0"/>
              <a:t>This is considered as relatively dated technology now</a:t>
            </a:r>
          </a:p>
        </p:txBody>
      </p:sp>
    </p:spTree>
    <p:extLst>
      <p:ext uri="{BB962C8B-B14F-4D97-AF65-F5344CB8AC3E}">
        <p14:creationId xmlns:p14="http://schemas.microsoft.com/office/powerpoint/2010/main" val="3607874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999B-C549-4AD8-837C-4A195EC46098}"/>
              </a:ext>
            </a:extLst>
          </p:cNvPr>
          <p:cNvSpPr>
            <a:spLocks noGrp="1"/>
          </p:cNvSpPr>
          <p:nvPr>
            <p:ph type="title"/>
          </p:nvPr>
        </p:nvSpPr>
        <p:spPr/>
        <p:txBody>
          <a:bodyPr/>
          <a:lstStyle/>
          <a:p>
            <a:r>
              <a:rPr lang="en-IE" dirty="0"/>
              <a:t>Storage Evolution</a:t>
            </a:r>
          </a:p>
        </p:txBody>
      </p:sp>
      <p:pic>
        <p:nvPicPr>
          <p:cNvPr id="6" name="Content Placeholder 5">
            <a:extLst>
              <a:ext uri="{FF2B5EF4-FFF2-40B4-BE49-F238E27FC236}">
                <a16:creationId xmlns:a16="http://schemas.microsoft.com/office/drawing/2014/main" id="{7AB2E593-72BD-4D40-8FEB-16CCF18F09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94996" y="2286000"/>
            <a:ext cx="2725208" cy="3619500"/>
          </a:xfrm>
        </p:spPr>
      </p:pic>
      <p:sp>
        <p:nvSpPr>
          <p:cNvPr id="4" name="Content Placeholder 3">
            <a:extLst>
              <a:ext uri="{FF2B5EF4-FFF2-40B4-BE49-F238E27FC236}">
                <a16:creationId xmlns:a16="http://schemas.microsoft.com/office/drawing/2014/main" id="{448DCAE0-C367-4FE4-9BC7-081692B754A2}"/>
              </a:ext>
            </a:extLst>
          </p:cNvPr>
          <p:cNvSpPr>
            <a:spLocks noGrp="1"/>
          </p:cNvSpPr>
          <p:nvPr>
            <p:ph sz="half" idx="2"/>
          </p:nvPr>
        </p:nvSpPr>
        <p:spPr/>
        <p:txBody>
          <a:bodyPr/>
          <a:lstStyle/>
          <a:p>
            <a:r>
              <a:rPr lang="en-IE" dirty="0"/>
              <a:t>The first Hard Drive </a:t>
            </a:r>
          </a:p>
          <a:p>
            <a:r>
              <a:rPr lang="en-IE" dirty="0"/>
              <a:t>5MB</a:t>
            </a:r>
          </a:p>
          <a:p>
            <a:r>
              <a:rPr lang="en-IE" dirty="0"/>
              <a:t>1956</a:t>
            </a:r>
          </a:p>
          <a:p>
            <a:r>
              <a:rPr lang="en-IE" b="0" dirty="0">
                <a:effectLst/>
              </a:rPr>
              <a:t>‘In September 1956 IBM launched the 305 RAMAC, the first ‘SUPER’ computer with a hard disk drive (HDD). The HDD weighed over a ton and stored 5 MB of data.’</a:t>
            </a:r>
          </a:p>
          <a:p>
            <a:endParaRPr lang="en-IE" dirty="0"/>
          </a:p>
        </p:txBody>
      </p:sp>
    </p:spTree>
    <p:extLst>
      <p:ext uri="{BB962C8B-B14F-4D97-AF65-F5344CB8AC3E}">
        <p14:creationId xmlns:p14="http://schemas.microsoft.com/office/powerpoint/2010/main" val="712422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4727-35F9-4623-BC6D-6FB14D5C4111}"/>
              </a:ext>
            </a:extLst>
          </p:cNvPr>
          <p:cNvSpPr>
            <a:spLocks noGrp="1"/>
          </p:cNvSpPr>
          <p:nvPr>
            <p:ph type="title"/>
          </p:nvPr>
        </p:nvSpPr>
        <p:spPr/>
        <p:txBody>
          <a:bodyPr/>
          <a:lstStyle/>
          <a:p>
            <a:r>
              <a:rPr lang="en-IE" dirty="0"/>
              <a:t>Storage Evolution</a:t>
            </a:r>
          </a:p>
        </p:txBody>
      </p:sp>
      <p:pic>
        <p:nvPicPr>
          <p:cNvPr id="6" name="Content Placeholder 5">
            <a:extLst>
              <a:ext uri="{FF2B5EF4-FFF2-40B4-BE49-F238E27FC236}">
                <a16:creationId xmlns:a16="http://schemas.microsoft.com/office/drawing/2014/main" id="{A4B3506C-ECDA-4D76-85ED-3EE99FEC36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79776" y="1268760"/>
            <a:ext cx="3600400" cy="5363357"/>
          </a:xfrm>
        </p:spPr>
      </p:pic>
    </p:spTree>
    <p:extLst>
      <p:ext uri="{BB962C8B-B14F-4D97-AF65-F5344CB8AC3E}">
        <p14:creationId xmlns:p14="http://schemas.microsoft.com/office/powerpoint/2010/main" val="293950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4727-35F9-4623-BC6D-6FB14D5C4111}"/>
              </a:ext>
            </a:extLst>
          </p:cNvPr>
          <p:cNvSpPr>
            <a:spLocks noGrp="1"/>
          </p:cNvSpPr>
          <p:nvPr>
            <p:ph type="title"/>
          </p:nvPr>
        </p:nvSpPr>
        <p:spPr/>
        <p:txBody>
          <a:bodyPr/>
          <a:lstStyle/>
          <a:p>
            <a:r>
              <a:rPr lang="en-IE" dirty="0"/>
              <a:t>Storage Evolution</a:t>
            </a:r>
          </a:p>
        </p:txBody>
      </p:sp>
      <p:pic>
        <p:nvPicPr>
          <p:cNvPr id="9" name="Content Placeholder 8">
            <a:extLst>
              <a:ext uri="{FF2B5EF4-FFF2-40B4-BE49-F238E27FC236}">
                <a16:creationId xmlns:a16="http://schemas.microsoft.com/office/drawing/2014/main" id="{1C48DDBA-485D-4374-9491-AD9C4D8ED9E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04759" y="2420888"/>
            <a:ext cx="4959665" cy="2827009"/>
          </a:xfrm>
        </p:spPr>
      </p:pic>
      <p:pic>
        <p:nvPicPr>
          <p:cNvPr id="16" name="Content Placeholder 15">
            <a:extLst>
              <a:ext uri="{FF2B5EF4-FFF2-40B4-BE49-F238E27FC236}">
                <a16:creationId xmlns:a16="http://schemas.microsoft.com/office/drawing/2014/main" id="{EB9FC1BE-0C77-4948-932E-40A9959424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37412" y="2276872"/>
            <a:ext cx="4692588" cy="3128392"/>
          </a:xfrm>
        </p:spPr>
      </p:pic>
    </p:spTree>
    <p:extLst>
      <p:ext uri="{BB962C8B-B14F-4D97-AF65-F5344CB8AC3E}">
        <p14:creationId xmlns:p14="http://schemas.microsoft.com/office/powerpoint/2010/main" val="22536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4727-35F9-4623-BC6D-6FB14D5C4111}"/>
              </a:ext>
            </a:extLst>
          </p:cNvPr>
          <p:cNvSpPr>
            <a:spLocks noGrp="1"/>
          </p:cNvSpPr>
          <p:nvPr>
            <p:ph type="title"/>
          </p:nvPr>
        </p:nvSpPr>
        <p:spPr/>
        <p:txBody>
          <a:bodyPr/>
          <a:lstStyle/>
          <a:p>
            <a:r>
              <a:rPr lang="en-IE" dirty="0"/>
              <a:t>Storage Evolution</a:t>
            </a:r>
          </a:p>
        </p:txBody>
      </p:sp>
      <p:sp>
        <p:nvSpPr>
          <p:cNvPr id="4" name="Content Placeholder 3">
            <a:extLst>
              <a:ext uri="{FF2B5EF4-FFF2-40B4-BE49-F238E27FC236}">
                <a16:creationId xmlns:a16="http://schemas.microsoft.com/office/drawing/2014/main" id="{0B638326-D03A-4219-853C-D9621108DAB6}"/>
              </a:ext>
            </a:extLst>
          </p:cNvPr>
          <p:cNvSpPr>
            <a:spLocks noGrp="1"/>
          </p:cNvSpPr>
          <p:nvPr>
            <p:ph sz="half" idx="1"/>
          </p:nvPr>
        </p:nvSpPr>
        <p:spPr/>
        <p:txBody>
          <a:bodyPr/>
          <a:lstStyle/>
          <a:p>
            <a:r>
              <a:rPr lang="en-IE" dirty="0"/>
              <a:t>Within the Storage Arena </a:t>
            </a:r>
          </a:p>
          <a:p>
            <a:r>
              <a:rPr lang="en-IE" dirty="0"/>
              <a:t>We have seen the removal of moving parts</a:t>
            </a:r>
          </a:p>
          <a:p>
            <a:r>
              <a:rPr lang="en-IE" dirty="0"/>
              <a:t>Leading to better reliability and overall performance</a:t>
            </a:r>
          </a:p>
          <a:p>
            <a:r>
              <a:rPr lang="en-IE" dirty="0"/>
              <a:t>From HDD to SSD</a:t>
            </a:r>
          </a:p>
        </p:txBody>
      </p:sp>
      <p:sp>
        <p:nvSpPr>
          <p:cNvPr id="6" name="Content Placeholder 5">
            <a:extLst>
              <a:ext uri="{FF2B5EF4-FFF2-40B4-BE49-F238E27FC236}">
                <a16:creationId xmlns:a16="http://schemas.microsoft.com/office/drawing/2014/main" id="{4709E579-7560-4220-9A8B-BDAA75B5C2DD}"/>
              </a:ext>
            </a:extLst>
          </p:cNvPr>
          <p:cNvSpPr>
            <a:spLocks noGrp="1"/>
          </p:cNvSpPr>
          <p:nvPr>
            <p:ph sz="half" idx="2"/>
          </p:nvPr>
        </p:nvSpPr>
        <p:spPr/>
        <p:txBody>
          <a:bodyPr/>
          <a:lstStyle/>
          <a:p>
            <a:r>
              <a:rPr lang="en-IE" dirty="0"/>
              <a:t>Even Further Development in recent times has seen the move from SSD connected through SATA - Serial Advanced Technology Attachment , now seeing storage connected directly to the motherboard</a:t>
            </a:r>
          </a:p>
          <a:p>
            <a:endParaRPr lang="en-IE" dirty="0"/>
          </a:p>
        </p:txBody>
      </p:sp>
      <p:pic>
        <p:nvPicPr>
          <p:cNvPr id="8" name="Picture 7">
            <a:extLst>
              <a:ext uri="{FF2B5EF4-FFF2-40B4-BE49-F238E27FC236}">
                <a16:creationId xmlns:a16="http://schemas.microsoft.com/office/drawing/2014/main" id="{B686CE70-6160-4FD1-9BCB-F8D186143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752" y="4437112"/>
            <a:ext cx="2194148" cy="2124915"/>
          </a:xfrm>
          <a:prstGeom prst="rect">
            <a:avLst/>
          </a:prstGeom>
        </p:spPr>
      </p:pic>
      <p:pic>
        <p:nvPicPr>
          <p:cNvPr id="11" name="Picture 10">
            <a:extLst>
              <a:ext uri="{FF2B5EF4-FFF2-40B4-BE49-F238E27FC236}">
                <a16:creationId xmlns:a16="http://schemas.microsoft.com/office/drawing/2014/main" id="{D9F81663-0B08-47E0-8F70-DB4F5CC7E4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6120" y="4375172"/>
            <a:ext cx="3273302" cy="2181349"/>
          </a:xfrm>
          <a:prstGeom prst="rect">
            <a:avLst/>
          </a:prstGeom>
        </p:spPr>
      </p:pic>
    </p:spTree>
    <p:extLst>
      <p:ext uri="{BB962C8B-B14F-4D97-AF65-F5344CB8AC3E}">
        <p14:creationId xmlns:p14="http://schemas.microsoft.com/office/powerpoint/2010/main" val="311384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56F0-68F2-4203-AB1C-F87CD898C486}"/>
              </a:ext>
            </a:extLst>
          </p:cNvPr>
          <p:cNvSpPr>
            <a:spLocks noGrp="1"/>
          </p:cNvSpPr>
          <p:nvPr>
            <p:ph type="title"/>
          </p:nvPr>
        </p:nvSpPr>
        <p:spPr/>
        <p:txBody>
          <a:bodyPr/>
          <a:lstStyle/>
          <a:p>
            <a:r>
              <a:rPr lang="en-IE" dirty="0"/>
              <a:t>Graphics Cards </a:t>
            </a:r>
          </a:p>
        </p:txBody>
      </p:sp>
      <p:pic>
        <p:nvPicPr>
          <p:cNvPr id="6" name="Content Placeholder 5">
            <a:extLst>
              <a:ext uri="{FF2B5EF4-FFF2-40B4-BE49-F238E27FC236}">
                <a16:creationId xmlns:a16="http://schemas.microsoft.com/office/drawing/2014/main" id="{300D82F0-DEFE-4171-897D-CA09EA31739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75741" y="2286000"/>
            <a:ext cx="4563717" cy="3619500"/>
          </a:xfrm>
        </p:spPr>
      </p:pic>
      <p:sp>
        <p:nvSpPr>
          <p:cNvPr id="4" name="Content Placeholder 3">
            <a:extLst>
              <a:ext uri="{FF2B5EF4-FFF2-40B4-BE49-F238E27FC236}">
                <a16:creationId xmlns:a16="http://schemas.microsoft.com/office/drawing/2014/main" id="{18969710-78C4-42FB-9C54-04CA46201761}"/>
              </a:ext>
            </a:extLst>
          </p:cNvPr>
          <p:cNvSpPr>
            <a:spLocks noGrp="1"/>
          </p:cNvSpPr>
          <p:nvPr>
            <p:ph sz="half" idx="2"/>
          </p:nvPr>
        </p:nvSpPr>
        <p:spPr/>
        <p:txBody>
          <a:bodyPr/>
          <a:lstStyle/>
          <a:p>
            <a:r>
              <a:rPr lang="en-IE" dirty="0"/>
              <a:t>Graphics Card or GPU</a:t>
            </a:r>
          </a:p>
          <a:p>
            <a:r>
              <a:rPr lang="en-IE" dirty="0"/>
              <a:t>Graphical Processing Unit</a:t>
            </a:r>
          </a:p>
          <a:p>
            <a:r>
              <a:rPr lang="en-IE" dirty="0"/>
              <a:t>Used to display complex images and videos with extremely high resolutions. </a:t>
            </a:r>
          </a:p>
          <a:p>
            <a:r>
              <a:rPr lang="en-IE" dirty="0"/>
              <a:t>4K resolutions even talk of 16K </a:t>
            </a:r>
          </a:p>
          <a:p>
            <a:endParaRPr lang="en-IE" dirty="0"/>
          </a:p>
          <a:p>
            <a:r>
              <a:rPr lang="en-IE" dirty="0"/>
              <a:t>Have become ever more complex and powerful in recent times. </a:t>
            </a:r>
          </a:p>
          <a:p>
            <a:r>
              <a:rPr lang="en-IE" dirty="0"/>
              <a:t>Increasing in popularity - Blockchain</a:t>
            </a:r>
          </a:p>
        </p:txBody>
      </p:sp>
    </p:spTree>
    <p:extLst>
      <p:ext uri="{BB962C8B-B14F-4D97-AF65-F5344CB8AC3E}">
        <p14:creationId xmlns:p14="http://schemas.microsoft.com/office/powerpoint/2010/main" val="3753059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DC70-A03D-4B30-B6AA-2482AD4D258E}"/>
              </a:ext>
            </a:extLst>
          </p:cNvPr>
          <p:cNvSpPr>
            <a:spLocks noGrp="1"/>
          </p:cNvSpPr>
          <p:nvPr>
            <p:ph type="title"/>
          </p:nvPr>
        </p:nvSpPr>
        <p:spPr/>
        <p:txBody>
          <a:bodyPr/>
          <a:lstStyle/>
          <a:p>
            <a:r>
              <a:rPr lang="en-IE" dirty="0"/>
              <a:t>Peripherals </a:t>
            </a:r>
          </a:p>
        </p:txBody>
      </p:sp>
      <p:pic>
        <p:nvPicPr>
          <p:cNvPr id="6" name="Content Placeholder 5">
            <a:extLst>
              <a:ext uri="{FF2B5EF4-FFF2-40B4-BE49-F238E27FC236}">
                <a16:creationId xmlns:a16="http://schemas.microsoft.com/office/drawing/2014/main" id="{82F381CB-734C-4673-B495-F1483F76693A}"/>
              </a:ext>
            </a:extLst>
          </p:cNvPr>
          <p:cNvPicPr>
            <a:picLocks noGrp="1" noChangeAspect="1"/>
          </p:cNvPicPr>
          <p:nvPr>
            <p:ph sz="half" idx="1"/>
          </p:nvPr>
        </p:nvPicPr>
        <p:blipFill>
          <a:blip r:embed="rId2"/>
          <a:stretch>
            <a:fillRect/>
          </a:stretch>
        </p:blipFill>
        <p:spPr>
          <a:xfrm>
            <a:off x="1559495" y="2060848"/>
            <a:ext cx="3984709" cy="3990058"/>
          </a:xfrm>
        </p:spPr>
      </p:pic>
      <p:sp>
        <p:nvSpPr>
          <p:cNvPr id="4" name="Content Placeholder 3">
            <a:extLst>
              <a:ext uri="{FF2B5EF4-FFF2-40B4-BE49-F238E27FC236}">
                <a16:creationId xmlns:a16="http://schemas.microsoft.com/office/drawing/2014/main" id="{8D33F765-2528-453B-AF6B-2FF9A391391B}"/>
              </a:ext>
            </a:extLst>
          </p:cNvPr>
          <p:cNvSpPr>
            <a:spLocks noGrp="1"/>
          </p:cNvSpPr>
          <p:nvPr>
            <p:ph sz="half" idx="2"/>
          </p:nvPr>
        </p:nvSpPr>
        <p:spPr/>
        <p:txBody>
          <a:bodyPr/>
          <a:lstStyle/>
          <a:p>
            <a:r>
              <a:rPr lang="en-IE" dirty="0"/>
              <a:t>Varying devices used to communicate to our computer systems</a:t>
            </a:r>
          </a:p>
          <a:p>
            <a:r>
              <a:rPr lang="en-IE" dirty="0"/>
              <a:t>Mouse / Keyboards </a:t>
            </a:r>
          </a:p>
        </p:txBody>
      </p:sp>
    </p:spTree>
    <p:extLst>
      <p:ext uri="{BB962C8B-B14F-4D97-AF65-F5344CB8AC3E}">
        <p14:creationId xmlns:p14="http://schemas.microsoft.com/office/powerpoint/2010/main" val="1619459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818D-D191-43AA-AB63-93F650FA0BFF}"/>
              </a:ext>
            </a:extLst>
          </p:cNvPr>
          <p:cNvSpPr>
            <a:spLocks noGrp="1"/>
          </p:cNvSpPr>
          <p:nvPr>
            <p:ph type="title"/>
          </p:nvPr>
        </p:nvSpPr>
        <p:spPr/>
        <p:txBody>
          <a:bodyPr/>
          <a:lstStyle/>
          <a:p>
            <a:r>
              <a:rPr lang="en-IE" dirty="0"/>
              <a:t>Peripherals / Cutting Edge</a:t>
            </a:r>
          </a:p>
        </p:txBody>
      </p:sp>
      <p:pic>
        <p:nvPicPr>
          <p:cNvPr id="6" name="Content Placeholder 5">
            <a:extLst>
              <a:ext uri="{FF2B5EF4-FFF2-40B4-BE49-F238E27FC236}">
                <a16:creationId xmlns:a16="http://schemas.microsoft.com/office/drawing/2014/main" id="{D17FDB64-D1E3-41CB-A0D2-22FC2439661E}"/>
              </a:ext>
            </a:extLst>
          </p:cNvPr>
          <p:cNvPicPr>
            <a:picLocks noGrp="1" noChangeAspect="1"/>
          </p:cNvPicPr>
          <p:nvPr>
            <p:ph sz="half" idx="1"/>
          </p:nvPr>
        </p:nvPicPr>
        <p:blipFill>
          <a:blip r:embed="rId2"/>
          <a:stretch>
            <a:fillRect/>
          </a:stretch>
        </p:blipFill>
        <p:spPr>
          <a:xfrm>
            <a:off x="1257300" y="2919248"/>
            <a:ext cx="4800600" cy="2353003"/>
          </a:xfrm>
        </p:spPr>
      </p:pic>
      <p:pic>
        <p:nvPicPr>
          <p:cNvPr id="8" name="Content Placeholder 7">
            <a:extLst>
              <a:ext uri="{FF2B5EF4-FFF2-40B4-BE49-F238E27FC236}">
                <a16:creationId xmlns:a16="http://schemas.microsoft.com/office/drawing/2014/main" id="{885B8BF8-D89D-4EBD-8231-48D77C7C09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48450" y="2889165"/>
            <a:ext cx="4800600" cy="2413170"/>
          </a:xfrm>
        </p:spPr>
      </p:pic>
    </p:spTree>
    <p:extLst>
      <p:ext uri="{BB962C8B-B14F-4D97-AF65-F5344CB8AC3E}">
        <p14:creationId xmlns:p14="http://schemas.microsoft.com/office/powerpoint/2010/main" val="3544649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340768"/>
          </a:xfrm>
        </p:spPr>
        <p:txBody>
          <a:bodyPr/>
          <a:lstStyle/>
          <a:p>
            <a:r>
              <a:rPr lang="en-US" b="1" dirty="0">
                <a:solidFill>
                  <a:srgbClr val="FF0000"/>
                </a:solidFill>
              </a:rPr>
              <a:t>Computer Components</a:t>
            </a:r>
          </a:p>
        </p:txBody>
      </p:sp>
      <p:sp>
        <p:nvSpPr>
          <p:cNvPr id="3" name="Content Placeholder 2"/>
          <p:cNvSpPr>
            <a:spLocks noGrp="1"/>
          </p:cNvSpPr>
          <p:nvPr>
            <p:ph idx="1"/>
          </p:nvPr>
        </p:nvSpPr>
        <p:spPr>
          <a:xfrm>
            <a:off x="1633246" y="1746596"/>
            <a:ext cx="8820472" cy="4968552"/>
          </a:xfrm>
        </p:spPr>
        <p:txBody>
          <a:bodyPr>
            <a:normAutofit/>
          </a:bodyPr>
          <a:lstStyle/>
          <a:p>
            <a:pPr>
              <a:spcAft>
                <a:spcPts val="2400"/>
              </a:spcAft>
            </a:pPr>
            <a:r>
              <a:rPr lang="en-GB" b="1" dirty="0">
                <a:solidFill>
                  <a:srgbClr val="C00000"/>
                </a:solidFill>
              </a:rPr>
              <a:t>At a top level, we can characterize a computer system by describing </a:t>
            </a:r>
          </a:p>
          <a:p>
            <a:pPr marL="1440000" indent="-457200">
              <a:spcAft>
                <a:spcPts val="2400"/>
              </a:spcAft>
              <a:buFont typeface="+mj-lt"/>
              <a:buAutoNum type="arabicPeriod"/>
            </a:pPr>
            <a:r>
              <a:rPr lang="en-GB" sz="2800" b="1" dirty="0"/>
              <a:t>The external behavior of each component and the </a:t>
            </a:r>
            <a:r>
              <a:rPr lang="en-GB" sz="2800" b="1" dirty="0">
                <a:solidFill>
                  <a:srgbClr val="0000FF"/>
                </a:solidFill>
              </a:rPr>
              <a:t>data and control signals</a:t>
            </a:r>
            <a:r>
              <a:rPr lang="en-GB" sz="2800" b="1" dirty="0"/>
              <a:t> that it exchanges with other components. </a:t>
            </a:r>
          </a:p>
          <a:p>
            <a:pPr marL="1440000" indent="-457200">
              <a:spcAft>
                <a:spcPts val="2400"/>
              </a:spcAft>
              <a:buFont typeface="+mj-lt"/>
              <a:buAutoNum type="arabicPeriod"/>
            </a:pPr>
            <a:r>
              <a:rPr lang="en-GB" sz="2800" b="1" dirty="0"/>
              <a:t>The interconnection structure and the controls required to manage the use of the interconnection structure.</a:t>
            </a:r>
            <a:endParaRPr lang="en-US" sz="2800" b="1" dirty="0"/>
          </a:p>
        </p:txBody>
      </p:sp>
      <p:sp>
        <p:nvSpPr>
          <p:cNvPr id="4" name="Slide Number Placeholder 3"/>
          <p:cNvSpPr>
            <a:spLocks noGrp="1"/>
          </p:cNvSpPr>
          <p:nvPr>
            <p:ph type="sldNum" sz="quarter" idx="12"/>
          </p:nvPr>
        </p:nvSpPr>
        <p:spPr/>
        <p:txBody>
          <a:bodyPr/>
          <a:lstStyle/>
          <a:p>
            <a:fld id="{5AF38636-804C-414E-8ACA-D918E7046845}" type="slidenum">
              <a:rPr lang="en-GB" smtClean="0"/>
              <a:pPr/>
              <a:t>28</a:t>
            </a:fld>
            <a:endParaRPr lang="en-GB"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340768"/>
          </a:xfrm>
        </p:spPr>
        <p:txBody>
          <a:bodyPr/>
          <a:lstStyle/>
          <a:p>
            <a:r>
              <a:rPr lang="en-US" b="1" dirty="0">
                <a:solidFill>
                  <a:srgbClr val="FF0000"/>
                </a:solidFill>
              </a:rPr>
              <a:t>Computer Components</a:t>
            </a:r>
          </a:p>
        </p:txBody>
      </p:sp>
      <p:sp>
        <p:nvSpPr>
          <p:cNvPr id="3" name="Content Placeholder 2"/>
          <p:cNvSpPr>
            <a:spLocks noGrp="1"/>
          </p:cNvSpPr>
          <p:nvPr>
            <p:ph idx="1"/>
          </p:nvPr>
        </p:nvSpPr>
        <p:spPr>
          <a:xfrm>
            <a:off x="1524000" y="1500174"/>
            <a:ext cx="9144000" cy="5357826"/>
          </a:xfrm>
        </p:spPr>
        <p:txBody>
          <a:bodyPr>
            <a:normAutofit/>
          </a:bodyPr>
          <a:lstStyle/>
          <a:p>
            <a:pPr>
              <a:lnSpc>
                <a:spcPct val="120000"/>
              </a:lnSpc>
              <a:spcAft>
                <a:spcPts val="1800"/>
              </a:spcAft>
            </a:pPr>
            <a:r>
              <a:rPr lang="en-US" sz="2400" b="1" dirty="0"/>
              <a:t>Contemporary computer designs are based on the concepts developed by </a:t>
            </a:r>
            <a:r>
              <a:rPr lang="en-US" sz="2400" b="1" dirty="0">
                <a:solidFill>
                  <a:srgbClr val="0000FF"/>
                </a:solidFill>
                <a:effectLst>
                  <a:outerShdw blurRad="38100" dist="38100" dir="2700000" algn="tl">
                    <a:srgbClr val="000000">
                      <a:alpha val="43137"/>
                    </a:srgbClr>
                  </a:outerShdw>
                </a:effectLst>
              </a:rPr>
              <a:t>John von Neumann</a:t>
            </a:r>
            <a:r>
              <a:rPr lang="en-US" sz="2400" b="1" dirty="0"/>
              <a:t> at the Institute for Advanced Studies, Princeton.</a:t>
            </a:r>
          </a:p>
          <a:p>
            <a:pPr>
              <a:lnSpc>
                <a:spcPct val="120000"/>
              </a:lnSpc>
              <a:spcAft>
                <a:spcPts val="1800"/>
              </a:spcAft>
            </a:pPr>
            <a:r>
              <a:rPr lang="en-US" sz="2400" b="1" dirty="0"/>
              <a:t>Referred to as the </a:t>
            </a:r>
            <a:r>
              <a:rPr lang="en-US" sz="2400" b="1" i="1" dirty="0">
                <a:solidFill>
                  <a:srgbClr val="0000FF"/>
                </a:solidFill>
                <a:effectLst>
                  <a:outerShdw blurRad="38100" dist="38100" dir="2700000" algn="tl">
                    <a:srgbClr val="000000">
                      <a:alpha val="43137"/>
                    </a:srgbClr>
                  </a:outerShdw>
                </a:effectLst>
              </a:rPr>
              <a:t>von Neumann architecture</a:t>
            </a:r>
            <a:r>
              <a:rPr lang="en-US" sz="2400" b="1" i="1" dirty="0"/>
              <a:t> </a:t>
            </a:r>
            <a:r>
              <a:rPr lang="en-US" sz="2400" b="1" dirty="0"/>
              <a:t>and is based on three key concepts:</a:t>
            </a:r>
          </a:p>
          <a:p>
            <a:pPr lvl="1">
              <a:spcAft>
                <a:spcPts val="1800"/>
              </a:spcAft>
            </a:pPr>
            <a:r>
              <a:rPr lang="en-US" sz="2000" b="1" dirty="0">
                <a:solidFill>
                  <a:srgbClr val="008000"/>
                </a:solidFill>
                <a:effectLst>
                  <a:outerShdw blurRad="38100" dist="38100" dir="2700000" algn="tl">
                    <a:srgbClr val="000000">
                      <a:alpha val="43137"/>
                    </a:srgbClr>
                  </a:outerShdw>
                </a:effectLst>
              </a:rPr>
              <a:t>Data</a:t>
            </a:r>
            <a:r>
              <a:rPr lang="en-US" sz="2000" b="1" dirty="0">
                <a:solidFill>
                  <a:srgbClr val="C00000"/>
                </a:solidFill>
              </a:rPr>
              <a:t> and </a:t>
            </a:r>
            <a:r>
              <a:rPr lang="en-US" sz="2000" b="1" dirty="0">
                <a:solidFill>
                  <a:srgbClr val="008000"/>
                </a:solidFill>
                <a:effectLst>
                  <a:outerShdw blurRad="38100" dist="38100" dir="2700000" algn="tl">
                    <a:srgbClr val="000000">
                      <a:alpha val="43137"/>
                    </a:srgbClr>
                  </a:outerShdw>
                </a:effectLst>
              </a:rPr>
              <a:t>Instructions</a:t>
            </a:r>
            <a:r>
              <a:rPr lang="en-US" sz="2000" b="1" dirty="0">
                <a:solidFill>
                  <a:srgbClr val="C00000"/>
                </a:solidFill>
              </a:rPr>
              <a:t> are stored in a single read-write memory</a:t>
            </a:r>
          </a:p>
          <a:p>
            <a:pPr lvl="1">
              <a:spcAft>
                <a:spcPts val="1800"/>
              </a:spcAft>
            </a:pPr>
            <a:r>
              <a:rPr lang="en-US" sz="2000" b="1" dirty="0">
                <a:solidFill>
                  <a:srgbClr val="C00000"/>
                </a:solidFill>
              </a:rPr>
              <a:t>The contents of this memory are addressable by location, without regard to the type of data contained there</a:t>
            </a:r>
          </a:p>
          <a:p>
            <a:pPr lvl="1">
              <a:spcAft>
                <a:spcPts val="1800"/>
              </a:spcAft>
            </a:pPr>
            <a:r>
              <a:rPr lang="en-US" sz="2000" b="1" dirty="0">
                <a:solidFill>
                  <a:srgbClr val="C00000"/>
                </a:solidFill>
              </a:rPr>
              <a:t>Execution occurs in a sequential fashion (unless explicitly modified) from one instruction to the next</a:t>
            </a:r>
          </a:p>
        </p:txBody>
      </p:sp>
      <p:sp>
        <p:nvSpPr>
          <p:cNvPr id="4" name="Slide Number Placeholder 3"/>
          <p:cNvSpPr>
            <a:spLocks noGrp="1"/>
          </p:cNvSpPr>
          <p:nvPr>
            <p:ph type="sldNum" sz="quarter" idx="12"/>
          </p:nvPr>
        </p:nvSpPr>
        <p:spPr/>
        <p:txBody>
          <a:bodyPr/>
          <a:lstStyle/>
          <a:p>
            <a:fld id="{5AF38636-804C-414E-8ACA-D918E7046845}" type="slidenum">
              <a:rPr lang="en-GB" smtClean="0"/>
              <a:pPr/>
              <a:t>29</a:t>
            </a:fld>
            <a:endParaRPr lang="en-GB"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DD260-C270-4D17-93CC-BC13BE74CE6F}"/>
              </a:ext>
            </a:extLst>
          </p:cNvPr>
          <p:cNvSpPr>
            <a:spLocks noGrp="1"/>
          </p:cNvSpPr>
          <p:nvPr>
            <p:ph type="title"/>
          </p:nvPr>
        </p:nvSpPr>
        <p:spPr/>
        <p:txBody>
          <a:bodyPr/>
          <a:lstStyle/>
          <a:p>
            <a:r>
              <a:rPr lang="en-IE" dirty="0"/>
              <a:t>Module Overview</a:t>
            </a:r>
          </a:p>
        </p:txBody>
      </p:sp>
      <p:sp>
        <p:nvSpPr>
          <p:cNvPr id="3" name="Content Placeholder 2">
            <a:extLst>
              <a:ext uri="{FF2B5EF4-FFF2-40B4-BE49-F238E27FC236}">
                <a16:creationId xmlns:a16="http://schemas.microsoft.com/office/drawing/2014/main" id="{78FAE47B-DBC6-4F35-AE62-D548A110224E}"/>
              </a:ext>
            </a:extLst>
          </p:cNvPr>
          <p:cNvSpPr>
            <a:spLocks noGrp="1"/>
          </p:cNvSpPr>
          <p:nvPr>
            <p:ph idx="1"/>
          </p:nvPr>
        </p:nvSpPr>
        <p:spPr/>
        <p:txBody>
          <a:bodyPr>
            <a:normAutofit fontScale="92500" lnSpcReduction="20000"/>
          </a:bodyPr>
          <a:lstStyle/>
          <a:p>
            <a:r>
              <a:rPr lang="en-GB" altLang="en-US" sz="2000" b="1" dirty="0">
                <a:solidFill>
                  <a:srgbClr val="000000"/>
                </a:solidFill>
              </a:rPr>
              <a:t>The aim of this module is to impart knowledge of Data Communications, Operating systems and Computer Architectures to students, as well as to provide students with the practical skills dealing with these systems.</a:t>
            </a:r>
          </a:p>
          <a:p>
            <a:endParaRPr lang="en-GB" altLang="en-US" sz="2000" b="1" dirty="0">
              <a:solidFill>
                <a:srgbClr val="000000"/>
              </a:solidFill>
            </a:endParaRPr>
          </a:p>
          <a:p>
            <a:pPr marL="514800" indent="-360000">
              <a:lnSpc>
                <a:spcPct val="120000"/>
              </a:lnSpc>
              <a:spcBef>
                <a:spcPct val="0"/>
              </a:spcBef>
              <a:spcAft>
                <a:spcPts val="1200"/>
              </a:spcAft>
            </a:pPr>
            <a:r>
              <a:rPr lang="en-GB" altLang="en-US" sz="2000" dirty="0">
                <a:solidFill>
                  <a:srgbClr val="0000FF"/>
                </a:solidFill>
              </a:rPr>
              <a:t>Understanding of the internal workings of a digital computer.</a:t>
            </a:r>
          </a:p>
          <a:p>
            <a:pPr marL="514800" indent="-360000">
              <a:lnSpc>
                <a:spcPct val="120000"/>
              </a:lnSpc>
              <a:spcBef>
                <a:spcPct val="0"/>
              </a:spcBef>
              <a:spcAft>
                <a:spcPts val="1200"/>
              </a:spcAft>
            </a:pPr>
            <a:r>
              <a:rPr lang="en-GB" altLang="en-US" sz="2000" dirty="0">
                <a:solidFill>
                  <a:srgbClr val="0000FF"/>
                </a:solidFill>
              </a:rPr>
              <a:t>Provide an introduction to the theoretical concepts addressed by operating systems and their relationship to practical systems.</a:t>
            </a:r>
          </a:p>
          <a:p>
            <a:pPr marL="514800" indent="-360000">
              <a:lnSpc>
                <a:spcPct val="120000"/>
              </a:lnSpc>
              <a:spcBef>
                <a:spcPct val="0"/>
              </a:spcBef>
              <a:spcAft>
                <a:spcPts val="1200"/>
              </a:spcAft>
            </a:pPr>
            <a:r>
              <a:rPr lang="en-GB" altLang="en-US" sz="2000" dirty="0">
                <a:solidFill>
                  <a:srgbClr val="0000FF"/>
                </a:solidFill>
              </a:rPr>
              <a:t>Understanding at a practical level of an Operating System implementation.</a:t>
            </a:r>
          </a:p>
          <a:p>
            <a:pPr marL="514800" indent="-360000">
              <a:lnSpc>
                <a:spcPct val="120000"/>
              </a:lnSpc>
              <a:spcBef>
                <a:spcPct val="0"/>
              </a:spcBef>
              <a:spcAft>
                <a:spcPts val="1200"/>
              </a:spcAft>
            </a:pPr>
            <a:r>
              <a:rPr lang="en-GB" altLang="en-US" sz="2000" dirty="0">
                <a:solidFill>
                  <a:srgbClr val="0000FF"/>
                </a:solidFill>
              </a:rPr>
              <a:t>Fundamental principles of data communications and the underlying technologies and applications of networks.</a:t>
            </a:r>
            <a:endParaRPr lang="en-GB" altLang="en-US" sz="2000" dirty="0">
              <a:solidFill>
                <a:srgbClr val="000000"/>
              </a:solidFill>
            </a:endParaRPr>
          </a:p>
          <a:p>
            <a:endParaRPr lang="en-IE" dirty="0"/>
          </a:p>
        </p:txBody>
      </p:sp>
    </p:spTree>
    <p:extLst>
      <p:ext uri="{BB962C8B-B14F-4D97-AF65-F5344CB8AC3E}">
        <p14:creationId xmlns:p14="http://schemas.microsoft.com/office/powerpoint/2010/main" val="3667696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AF38636-804C-414E-8ACA-D918E7046845}" type="slidenum">
              <a:rPr lang="en-GB" smtClean="0"/>
              <a:pPr/>
              <a:t>30</a:t>
            </a:fld>
            <a:endParaRPr lang="en-GB" dirty="0"/>
          </a:p>
        </p:txBody>
      </p:sp>
      <p:sp>
        <p:nvSpPr>
          <p:cNvPr id="43012" name="Rectangle 4"/>
          <p:cNvSpPr>
            <a:spLocks noGrp="1" noChangeArrowheads="1"/>
          </p:cNvSpPr>
          <p:nvPr>
            <p:ph type="title" idx="4294967295"/>
          </p:nvPr>
        </p:nvSpPr>
        <p:spPr>
          <a:xfrm>
            <a:off x="1199456" y="0"/>
            <a:ext cx="10992544" cy="1357313"/>
          </a:xfrm>
        </p:spPr>
        <p:txBody>
          <a:bodyPr>
            <a:normAutofit/>
          </a:bodyPr>
          <a:lstStyle/>
          <a:p>
            <a:r>
              <a:rPr lang="en-GB" b="1" dirty="0">
                <a:solidFill>
                  <a:srgbClr val="FF0000"/>
                </a:solidFill>
                <a:effectLst>
                  <a:outerShdw blurRad="38100" dist="38100" dir="2700000" algn="tl">
                    <a:srgbClr val="000000">
                      <a:alpha val="43137"/>
                    </a:srgbClr>
                  </a:outerShdw>
                </a:effectLst>
              </a:rPr>
              <a:t>Structure of von Neumann Machine</a:t>
            </a:r>
          </a:p>
        </p:txBody>
      </p:sp>
      <p:sp>
        <p:nvSpPr>
          <p:cNvPr id="5" name="Rectangle 4"/>
          <p:cNvSpPr/>
          <p:nvPr/>
        </p:nvSpPr>
        <p:spPr>
          <a:xfrm>
            <a:off x="1487488" y="1428737"/>
            <a:ext cx="5037140" cy="5482091"/>
          </a:xfrm>
          <a:prstGeom prst="rect">
            <a:avLst/>
          </a:prstGeom>
        </p:spPr>
        <p:txBody>
          <a:bodyPr wrap="square">
            <a:spAutoFit/>
          </a:bodyPr>
          <a:lstStyle/>
          <a:p>
            <a:pPr marL="457200" indent="-360000">
              <a:spcAft>
                <a:spcPts val="2400"/>
              </a:spcAft>
              <a:buFont typeface="Arial" pitchFamily="34" charset="0"/>
              <a:buChar char="•"/>
            </a:pPr>
            <a:r>
              <a:rPr lang="en-GB" sz="2600" b="1" dirty="0">
                <a:latin typeface="Times New Roman" pitchFamily="18" charset="0"/>
              </a:rPr>
              <a:t>A </a:t>
            </a:r>
            <a:r>
              <a:rPr lang="en-GB" sz="2600" b="1" dirty="0">
                <a:solidFill>
                  <a:srgbClr val="C00000"/>
                </a:solidFill>
                <a:effectLst>
                  <a:outerShdw blurRad="38100" dist="38100" dir="2700000" algn="tl">
                    <a:srgbClr val="000000">
                      <a:alpha val="43137"/>
                    </a:srgbClr>
                  </a:outerShdw>
                </a:effectLst>
                <a:latin typeface="Times New Roman" pitchFamily="18" charset="0"/>
              </a:rPr>
              <a:t>main memory</a:t>
            </a:r>
            <a:r>
              <a:rPr lang="en-GB" sz="2600" b="1" dirty="0">
                <a:latin typeface="Times New Roman" pitchFamily="18" charset="0"/>
              </a:rPr>
              <a:t>, which stores both data and instructions.</a:t>
            </a:r>
          </a:p>
          <a:p>
            <a:pPr marL="457200" indent="-360000">
              <a:spcAft>
                <a:spcPts val="2400"/>
              </a:spcAft>
              <a:buFont typeface="Arial" pitchFamily="34" charset="0"/>
              <a:buChar char="•"/>
            </a:pPr>
            <a:r>
              <a:rPr lang="en-GB" sz="2600" b="1" dirty="0">
                <a:latin typeface="Times New Roman" pitchFamily="18" charset="0"/>
              </a:rPr>
              <a:t>An </a:t>
            </a:r>
            <a:r>
              <a:rPr lang="en-GB" sz="2600" b="1" dirty="0">
                <a:solidFill>
                  <a:srgbClr val="C00000"/>
                </a:solidFill>
                <a:effectLst>
                  <a:outerShdw blurRad="38100" dist="38100" dir="2700000" algn="tl">
                    <a:srgbClr val="000000">
                      <a:alpha val="43137"/>
                    </a:srgbClr>
                  </a:outerShdw>
                </a:effectLst>
                <a:latin typeface="Times New Roman" pitchFamily="18" charset="0"/>
              </a:rPr>
              <a:t>arithmetic and logic unit (ALU)</a:t>
            </a:r>
            <a:r>
              <a:rPr lang="en-GB" sz="2600" b="1" dirty="0">
                <a:latin typeface="Times New Roman" pitchFamily="18" charset="0"/>
              </a:rPr>
              <a:t> capable of operating on binary data.</a:t>
            </a:r>
          </a:p>
          <a:p>
            <a:pPr marL="457200" indent="-360000">
              <a:spcAft>
                <a:spcPts val="2400"/>
              </a:spcAft>
              <a:buFont typeface="Arial" pitchFamily="34" charset="0"/>
              <a:buChar char="•"/>
            </a:pPr>
            <a:r>
              <a:rPr lang="en-GB" sz="2600" b="1" dirty="0">
                <a:latin typeface="Times New Roman" pitchFamily="18" charset="0"/>
              </a:rPr>
              <a:t>A </a:t>
            </a:r>
            <a:r>
              <a:rPr lang="en-GB" sz="2600" b="1" dirty="0">
                <a:solidFill>
                  <a:srgbClr val="C00000"/>
                </a:solidFill>
                <a:effectLst>
                  <a:outerShdw blurRad="38100" dist="38100" dir="2700000" algn="tl">
                    <a:srgbClr val="000000">
                      <a:alpha val="43137"/>
                    </a:srgbClr>
                  </a:outerShdw>
                </a:effectLst>
                <a:latin typeface="Times New Roman" pitchFamily="18" charset="0"/>
              </a:rPr>
              <a:t>Program control unit</a:t>
            </a:r>
            <a:r>
              <a:rPr lang="en-GB" sz="2600" b="1" dirty="0">
                <a:latin typeface="Times New Roman" pitchFamily="18" charset="0"/>
              </a:rPr>
              <a:t>, which interprets the instructions in memory and causes them to be executed.</a:t>
            </a:r>
          </a:p>
          <a:p>
            <a:pPr marL="457200" indent="-360000">
              <a:spcAft>
                <a:spcPts val="2400"/>
              </a:spcAft>
              <a:buFont typeface="Arial" pitchFamily="34" charset="0"/>
              <a:buChar char="•"/>
            </a:pPr>
            <a:r>
              <a:rPr lang="en-GB" sz="2600" b="1" dirty="0">
                <a:solidFill>
                  <a:srgbClr val="C00000"/>
                </a:solidFill>
                <a:effectLst>
                  <a:outerShdw blurRad="38100" dist="38100" dir="2700000" algn="tl">
                    <a:srgbClr val="000000">
                      <a:alpha val="43137"/>
                    </a:srgbClr>
                  </a:outerShdw>
                </a:effectLst>
                <a:latin typeface="Times New Roman" pitchFamily="18" charset="0"/>
              </a:rPr>
              <a:t>Input/output (I/O) </a:t>
            </a:r>
            <a:r>
              <a:rPr lang="en-GB" sz="2600" b="1" dirty="0">
                <a:latin typeface="Times New Roman" pitchFamily="18" charset="0"/>
              </a:rPr>
              <a:t>equipment operated by the control unit.</a:t>
            </a:r>
          </a:p>
        </p:txBody>
      </p:sp>
      <p:grpSp>
        <p:nvGrpSpPr>
          <p:cNvPr id="2" name="Group 8"/>
          <p:cNvGrpSpPr/>
          <p:nvPr/>
        </p:nvGrpSpPr>
        <p:grpSpPr>
          <a:xfrm>
            <a:off x="6381752" y="1915692"/>
            <a:ext cx="4225732" cy="4156514"/>
            <a:chOff x="4888876" y="1772816"/>
            <a:chExt cx="4225732" cy="4156514"/>
          </a:xfrm>
        </p:grpSpPr>
        <p:sp>
          <p:nvSpPr>
            <p:cNvPr id="6" name="Rectangle 5"/>
            <p:cNvSpPr/>
            <p:nvPr/>
          </p:nvSpPr>
          <p:spPr>
            <a:xfrm>
              <a:off x="4888876" y="5467665"/>
              <a:ext cx="4086824" cy="461665"/>
            </a:xfrm>
            <a:prstGeom prst="rect">
              <a:avLst/>
            </a:prstGeom>
          </p:spPr>
          <p:txBody>
            <a:bodyPr wrap="none">
              <a:spAutoFit/>
            </a:bodyPr>
            <a:lstStyle/>
            <a:p>
              <a:r>
                <a:rPr lang="en-GB" sz="2400" b="1" dirty="0">
                  <a:solidFill>
                    <a:srgbClr val="C00000"/>
                  </a:solidFill>
                  <a:latin typeface="Times New Roman" pitchFamily="18" charset="0"/>
                </a:rPr>
                <a:t> </a:t>
              </a:r>
              <a:r>
                <a:rPr lang="en-GB" sz="2000" b="1" dirty="0">
                  <a:solidFill>
                    <a:srgbClr val="C00000"/>
                  </a:solidFill>
                  <a:latin typeface="Times New Roman" pitchFamily="18" charset="0"/>
                </a:rPr>
                <a:t>Institute for Advanced Study (IAS)</a:t>
              </a:r>
            </a:p>
          </p:txBody>
        </p:sp>
        <p:pic>
          <p:nvPicPr>
            <p:cNvPr id="55297" name="Picture 1"/>
            <p:cNvPicPr>
              <a:picLocks noChangeAspect="1" noChangeArrowheads="1"/>
            </p:cNvPicPr>
            <p:nvPr/>
          </p:nvPicPr>
          <p:blipFill>
            <a:blip r:embed="rId3" cstate="print"/>
            <a:srcRect/>
            <a:stretch>
              <a:fillRect/>
            </a:stretch>
          </p:blipFill>
          <p:spPr bwMode="auto">
            <a:xfrm>
              <a:off x="5052598" y="1772816"/>
              <a:ext cx="4062010" cy="3442134"/>
            </a:xfrm>
            <a:prstGeom prst="rect">
              <a:avLst/>
            </a:prstGeom>
            <a:noFill/>
            <a:ln w="9525">
              <a:noFill/>
              <a:miter lim="800000"/>
              <a:headEnd/>
              <a:tailEnd/>
            </a:ln>
          </p:spPr>
        </p:pic>
        <p:sp>
          <p:nvSpPr>
            <p:cNvPr id="8" name="TextBox 7"/>
            <p:cNvSpPr txBox="1"/>
            <p:nvPr/>
          </p:nvSpPr>
          <p:spPr>
            <a:xfrm>
              <a:off x="6286512" y="5264363"/>
              <a:ext cx="928694" cy="338554"/>
            </a:xfrm>
            <a:prstGeom prst="rect">
              <a:avLst/>
            </a:prstGeom>
            <a:solidFill>
              <a:schemeClr val="bg1"/>
            </a:solidFill>
          </p:spPr>
          <p:txBody>
            <a:bodyPr wrap="square" rtlCol="0">
              <a:spAutoFit/>
            </a:bodyPr>
            <a:lstStyle/>
            <a:p>
              <a:r>
                <a:rPr lang="en-GB" sz="1600" b="1" dirty="0">
                  <a:latin typeface="Times New Roman" pitchFamily="18" charset="0"/>
                </a:rPr>
                <a:t>Figure 1</a:t>
              </a:r>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771775" y="985839"/>
            <a:ext cx="6648450" cy="48863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747964" y="1009650"/>
            <a:ext cx="6696075" cy="4838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Design Principles of CPU</a:t>
            </a:r>
          </a:p>
        </p:txBody>
      </p:sp>
      <p:sp>
        <p:nvSpPr>
          <p:cNvPr id="3" name="Content Placeholder 2"/>
          <p:cNvSpPr>
            <a:spLocks noGrp="1"/>
          </p:cNvSpPr>
          <p:nvPr>
            <p:ph idx="1"/>
          </p:nvPr>
        </p:nvSpPr>
        <p:spPr>
          <a:xfrm>
            <a:off x="1524000" y="1512168"/>
            <a:ext cx="4860032" cy="5229200"/>
          </a:xfrm>
        </p:spPr>
        <p:txBody>
          <a:bodyPr>
            <a:noAutofit/>
          </a:bodyPr>
          <a:lstStyle/>
          <a:p>
            <a:pPr>
              <a:spcAft>
                <a:spcPts val="1200"/>
              </a:spcAft>
            </a:pPr>
            <a:r>
              <a:rPr lang="en-GB" sz="1800" b="1" dirty="0"/>
              <a:t>The hardware performs a major role to execute the program and instructions.</a:t>
            </a:r>
          </a:p>
          <a:p>
            <a:pPr>
              <a:spcAft>
                <a:spcPts val="1200"/>
              </a:spcAft>
            </a:pPr>
            <a:r>
              <a:rPr lang="en-GB" sz="1800" b="1" dirty="0"/>
              <a:t>Use the advanced features of parallel processing to handle large number of instructions simultaneously.</a:t>
            </a:r>
          </a:p>
          <a:p>
            <a:pPr>
              <a:spcAft>
                <a:spcPts val="1200"/>
              </a:spcAft>
            </a:pPr>
            <a:r>
              <a:rPr lang="en-GB" sz="1800" b="1" dirty="0"/>
              <a:t>The decoding and execution of the instructions must be robustly.</a:t>
            </a:r>
          </a:p>
          <a:p>
            <a:pPr>
              <a:spcAft>
                <a:spcPts val="1200"/>
              </a:spcAft>
            </a:pPr>
            <a:r>
              <a:rPr lang="en-GB" sz="1800" b="1" dirty="0"/>
              <a:t>Large number of registers and cache memory.</a:t>
            </a:r>
          </a:p>
          <a:p>
            <a:pPr>
              <a:spcAft>
                <a:spcPts val="1200"/>
              </a:spcAft>
            </a:pPr>
            <a:r>
              <a:rPr lang="en-GB" sz="1800" b="1" dirty="0"/>
              <a:t>The usage of memory should be in an optimal way.</a:t>
            </a:r>
          </a:p>
        </p:txBody>
      </p:sp>
      <p:sp>
        <p:nvSpPr>
          <p:cNvPr id="4" name="Slide Number Placeholder 3"/>
          <p:cNvSpPr>
            <a:spLocks noGrp="1"/>
          </p:cNvSpPr>
          <p:nvPr>
            <p:ph type="sldNum" sz="quarter" idx="12"/>
          </p:nvPr>
        </p:nvSpPr>
        <p:spPr/>
        <p:txBody>
          <a:bodyPr/>
          <a:lstStyle/>
          <a:p>
            <a:fld id="{5AF38636-804C-414E-8ACA-D918E7046845}" type="slidenum">
              <a:rPr lang="en-GB" smtClean="0"/>
              <a:pPr/>
              <a:t>33</a:t>
            </a:fld>
            <a:endParaRPr lang="en-GB" dirty="0"/>
          </a:p>
        </p:txBody>
      </p:sp>
      <p:grpSp>
        <p:nvGrpSpPr>
          <p:cNvPr id="5" name="Group 4"/>
          <p:cNvGrpSpPr/>
          <p:nvPr/>
        </p:nvGrpSpPr>
        <p:grpSpPr>
          <a:xfrm>
            <a:off x="6672064" y="1628800"/>
            <a:ext cx="4176464" cy="5040560"/>
            <a:chOff x="2627784" y="-107713"/>
            <a:chExt cx="6906251" cy="6814799"/>
          </a:xfrm>
        </p:grpSpPr>
        <p:pic>
          <p:nvPicPr>
            <p:cNvPr id="6" name="Picture 5" descr="f2.pdf"/>
            <p:cNvPicPr>
              <a:picLocks noChangeAspect="1"/>
            </p:cNvPicPr>
            <p:nvPr/>
          </p:nvPicPr>
          <p:blipFill>
            <a:blip r:embed="rId2" cstate="print"/>
            <a:srcRect t="8182" b="17273"/>
            <a:stretch>
              <a:fillRect/>
            </a:stretch>
          </p:blipFill>
          <p:spPr>
            <a:xfrm>
              <a:off x="2627784" y="44624"/>
              <a:ext cx="6906251" cy="6662462"/>
            </a:xfrm>
            <a:prstGeom prst="rect">
              <a:avLst/>
            </a:prstGeom>
          </p:spPr>
        </p:pic>
        <p:sp>
          <p:nvSpPr>
            <p:cNvPr id="7" name="Rectangle 6"/>
            <p:cNvSpPr/>
            <p:nvPr/>
          </p:nvSpPr>
          <p:spPr>
            <a:xfrm>
              <a:off x="6790851" y="-107713"/>
              <a:ext cx="2253329" cy="873835"/>
            </a:xfrm>
            <a:prstGeom prst="rect">
              <a:avLst/>
            </a:prstGeom>
            <a:solidFill>
              <a:srgbClr val="FFFF00"/>
            </a:solidFill>
          </p:spPr>
          <p:txBody>
            <a:bodyPr wrap="square">
              <a:spAutoFit/>
            </a:bodyPr>
            <a:lstStyle/>
            <a:p>
              <a:r>
                <a:rPr lang="en-GB" b="1" dirty="0">
                  <a:solidFill>
                    <a:schemeClr val="bg2">
                      <a:lumMod val="10000"/>
                    </a:schemeClr>
                  </a:solidFill>
                  <a:latin typeface="Times New Roman" pitchFamily="18" charset="0"/>
                </a:rPr>
                <a:t>Main Memory</a:t>
              </a:r>
              <a:endParaRPr lang="en-GB" dirty="0">
                <a:solidFill>
                  <a:schemeClr val="bg2">
                    <a:lumMod val="10000"/>
                  </a:schemeClr>
                </a:solidFill>
                <a:latin typeface="Times New Roman" pitchFamily="18" charset="0"/>
              </a:endParaRPr>
            </a:p>
          </p:txBody>
        </p:sp>
        <p:sp>
          <p:nvSpPr>
            <p:cNvPr id="8" name="Rectangle 7"/>
            <p:cNvSpPr/>
            <p:nvPr/>
          </p:nvSpPr>
          <p:spPr>
            <a:xfrm>
              <a:off x="3635895" y="26664"/>
              <a:ext cx="1296144" cy="499334"/>
            </a:xfrm>
            <a:prstGeom prst="rect">
              <a:avLst/>
            </a:prstGeom>
            <a:solidFill>
              <a:srgbClr val="FFFF00"/>
            </a:solidFill>
          </p:spPr>
          <p:txBody>
            <a:bodyPr wrap="square">
              <a:spAutoFit/>
            </a:bodyPr>
            <a:lstStyle/>
            <a:p>
              <a:pPr algn="ctr"/>
              <a:r>
                <a:rPr lang="en-GB" b="1" dirty="0">
                  <a:solidFill>
                    <a:schemeClr val="bg2">
                      <a:lumMod val="10000"/>
                    </a:schemeClr>
                  </a:solidFill>
                  <a:latin typeface="Times New Roman" pitchFamily="18" charset="0"/>
                </a:rPr>
                <a:t>CPU</a:t>
              </a:r>
              <a:endParaRPr lang="en-GB" dirty="0">
                <a:solidFill>
                  <a:schemeClr val="bg2">
                    <a:lumMod val="10000"/>
                  </a:schemeClr>
                </a:solidFill>
                <a:latin typeface="Times New Roman" pitchFamily="18" charset="0"/>
              </a:endParaRPr>
            </a:p>
          </p:txBody>
        </p:sp>
        <p:sp>
          <p:nvSpPr>
            <p:cNvPr id="9" name="Rectangle 8"/>
            <p:cNvSpPr/>
            <p:nvPr/>
          </p:nvSpPr>
          <p:spPr>
            <a:xfrm>
              <a:off x="3635895" y="3131676"/>
              <a:ext cx="1440160" cy="1248335"/>
            </a:xfrm>
            <a:prstGeom prst="rect">
              <a:avLst/>
            </a:prstGeom>
            <a:solidFill>
              <a:srgbClr val="FFFF00"/>
            </a:solidFill>
          </p:spPr>
          <p:txBody>
            <a:bodyPr wrap="square">
              <a:spAutoFit/>
            </a:bodyPr>
            <a:lstStyle/>
            <a:p>
              <a:pPr algn="ctr"/>
              <a:r>
                <a:rPr lang="en-GB" b="1" dirty="0">
                  <a:solidFill>
                    <a:schemeClr val="bg2">
                      <a:lumMod val="10000"/>
                    </a:schemeClr>
                  </a:solidFill>
                  <a:latin typeface="Times New Roman" pitchFamily="18" charset="0"/>
                </a:rPr>
                <a:t>I/O Module</a:t>
              </a:r>
              <a:endParaRPr lang="en-GB" dirty="0">
                <a:solidFill>
                  <a:schemeClr val="bg2">
                    <a:lumMod val="10000"/>
                  </a:schemeClr>
                </a:solidFill>
                <a:latin typeface="Times New Roman" pitchFamily="18"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16024"/>
            <a:ext cx="9144000" cy="836712"/>
          </a:xfrm>
        </p:spPr>
        <p:txBody>
          <a:bodyPr>
            <a:noAutofit/>
          </a:bodyPr>
          <a:lstStyle/>
          <a:p>
            <a:pPr algn="ctr"/>
            <a:r>
              <a:rPr lang="en-US" sz="4000" dirty="0">
                <a:solidFill>
                  <a:srgbClr val="FF0000"/>
                </a:solidFill>
                <a:effectLst>
                  <a:outerShdw blurRad="38100" dist="38100" dir="2700000" algn="tl">
                    <a:srgbClr val="000000">
                      <a:alpha val="43137"/>
                    </a:srgbClr>
                  </a:outerShdw>
                </a:effectLst>
              </a:rPr>
              <a:t>Hardware and Software Approaches</a:t>
            </a:r>
          </a:p>
        </p:txBody>
      </p:sp>
      <p:sp>
        <p:nvSpPr>
          <p:cNvPr id="6" name="Slide Number Placeholder 5"/>
          <p:cNvSpPr>
            <a:spLocks noGrp="1"/>
          </p:cNvSpPr>
          <p:nvPr>
            <p:ph type="sldNum" sz="quarter" idx="12"/>
          </p:nvPr>
        </p:nvSpPr>
        <p:spPr/>
        <p:txBody>
          <a:bodyPr/>
          <a:lstStyle/>
          <a:p>
            <a:fld id="{5AF38636-804C-414E-8ACA-D918E7046845}" type="slidenum">
              <a:rPr lang="en-GB" smtClean="0"/>
              <a:pPr/>
              <a:t>34</a:t>
            </a:fld>
            <a:endParaRPr lang="en-GB" dirty="0"/>
          </a:p>
        </p:txBody>
      </p:sp>
      <p:sp>
        <p:nvSpPr>
          <p:cNvPr id="8" name="Rounded Rectangle 7"/>
          <p:cNvSpPr/>
          <p:nvPr/>
        </p:nvSpPr>
        <p:spPr>
          <a:xfrm>
            <a:off x="1524000" y="1285860"/>
            <a:ext cx="5572132" cy="3143272"/>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360000">
              <a:spcAft>
                <a:spcPts val="1800"/>
              </a:spcAft>
              <a:buFont typeface="Arial" pitchFamily="34" charset="0"/>
              <a:buChar char="•"/>
            </a:pPr>
            <a:r>
              <a:rPr lang="en-GB" sz="2300" b="1" dirty="0">
                <a:effectLst>
                  <a:outerShdw blurRad="38100" dist="38100" dir="2700000" algn="tl">
                    <a:srgbClr val="000000">
                      <a:alpha val="43137"/>
                    </a:srgbClr>
                  </a:outerShdw>
                </a:effectLst>
                <a:latin typeface="Times New Roman" pitchFamily="18" charset="0"/>
              </a:rPr>
              <a:t>The job of input device is to bring </a:t>
            </a:r>
            <a:r>
              <a:rPr lang="en-GB" sz="2300" b="1" dirty="0">
                <a:solidFill>
                  <a:srgbClr val="FFFF00"/>
                </a:solidFill>
                <a:effectLst>
                  <a:outerShdw blurRad="38100" dist="38100" dir="2700000" algn="tl">
                    <a:srgbClr val="000000">
                      <a:alpha val="43137"/>
                    </a:srgbClr>
                  </a:outerShdw>
                </a:effectLst>
                <a:latin typeface="Times New Roman" pitchFamily="18" charset="0"/>
              </a:rPr>
              <a:t>instructions</a:t>
            </a:r>
            <a:r>
              <a:rPr lang="en-GB" sz="2300" b="1" dirty="0">
                <a:effectLst>
                  <a:outerShdw blurRad="38100" dist="38100" dir="2700000" algn="tl">
                    <a:srgbClr val="000000">
                      <a:alpha val="43137"/>
                    </a:srgbClr>
                  </a:outerShdw>
                </a:effectLst>
                <a:latin typeface="Times New Roman" pitchFamily="18" charset="0"/>
              </a:rPr>
              <a:t> and </a:t>
            </a:r>
            <a:r>
              <a:rPr lang="en-GB" sz="2300" b="1" dirty="0">
                <a:solidFill>
                  <a:srgbClr val="FFFF00"/>
                </a:solidFill>
                <a:effectLst>
                  <a:outerShdw blurRad="38100" dist="38100" dir="2700000" algn="tl">
                    <a:srgbClr val="000000">
                      <a:alpha val="43137"/>
                    </a:srgbClr>
                  </a:outerShdw>
                </a:effectLst>
                <a:latin typeface="Times New Roman" pitchFamily="18" charset="0"/>
              </a:rPr>
              <a:t>data</a:t>
            </a:r>
            <a:r>
              <a:rPr lang="en-GB" sz="2300" b="1" dirty="0">
                <a:effectLst>
                  <a:outerShdw blurRad="38100" dist="38100" dir="2700000" algn="tl">
                    <a:srgbClr val="000000">
                      <a:alpha val="43137"/>
                    </a:srgbClr>
                  </a:outerShdw>
                </a:effectLst>
                <a:latin typeface="Times New Roman" pitchFamily="18" charset="0"/>
              </a:rPr>
              <a:t> in the sequential order.</a:t>
            </a:r>
          </a:p>
          <a:p>
            <a:pPr marL="457200" indent="-360000">
              <a:spcAft>
                <a:spcPts val="1800"/>
              </a:spcAft>
              <a:buFont typeface="Arial" pitchFamily="34" charset="0"/>
              <a:buChar char="•"/>
            </a:pPr>
            <a:r>
              <a:rPr lang="en-GB" sz="2300" b="1" dirty="0">
                <a:effectLst>
                  <a:outerShdw blurRad="38100" dist="38100" dir="2700000" algn="tl">
                    <a:srgbClr val="000000">
                      <a:alpha val="43137"/>
                    </a:srgbClr>
                  </a:outerShdw>
                </a:effectLst>
                <a:latin typeface="Times New Roman" pitchFamily="18" charset="0"/>
              </a:rPr>
              <a:t>A program is not executed sequentially; it may jump around (e.g., the IAS jump instruction) different instructions. </a:t>
            </a:r>
          </a:p>
        </p:txBody>
      </p:sp>
      <p:sp>
        <p:nvSpPr>
          <p:cNvPr id="5" name="Rounded Rectangle 4"/>
          <p:cNvSpPr/>
          <p:nvPr/>
        </p:nvSpPr>
        <p:spPr>
          <a:xfrm>
            <a:off x="1524000" y="4437112"/>
            <a:ext cx="9144000" cy="2414758"/>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360000">
              <a:spcAft>
                <a:spcPts val="1800"/>
              </a:spcAft>
              <a:buFont typeface="Arial" pitchFamily="34" charset="0"/>
              <a:buChar char="•"/>
            </a:pPr>
            <a:r>
              <a:rPr lang="en-GB" sz="2300" b="1" dirty="0">
                <a:effectLst>
                  <a:outerShdw blurRad="38100" dist="38100" dir="2700000" algn="tl">
                    <a:srgbClr val="000000">
                      <a:alpha val="43137"/>
                    </a:srgbClr>
                  </a:outerShdw>
                </a:effectLst>
                <a:latin typeface="Times New Roman" pitchFamily="18" charset="0"/>
              </a:rPr>
              <a:t>Thus there must be a place to store temporarily both </a:t>
            </a:r>
            <a:r>
              <a:rPr lang="en-GB" sz="2300" b="1" dirty="0">
                <a:solidFill>
                  <a:srgbClr val="FFFF00"/>
                </a:solidFill>
                <a:effectLst>
                  <a:outerShdw blurRad="38100" dist="38100" dir="2700000" algn="tl">
                    <a:srgbClr val="000000">
                      <a:alpha val="43137"/>
                    </a:srgbClr>
                  </a:outerShdw>
                </a:effectLst>
                <a:latin typeface="Times New Roman" pitchFamily="18" charset="0"/>
              </a:rPr>
              <a:t>instructions and data</a:t>
            </a:r>
            <a:r>
              <a:rPr lang="en-GB" sz="2300" b="1" dirty="0">
                <a:effectLst>
                  <a:outerShdw blurRad="38100" dist="38100" dir="2700000" algn="tl">
                    <a:srgbClr val="000000">
                      <a:alpha val="43137"/>
                    </a:srgbClr>
                  </a:outerShdw>
                </a:effectLst>
                <a:latin typeface="Times New Roman" pitchFamily="18" charset="0"/>
              </a:rPr>
              <a:t>. The module is called </a:t>
            </a:r>
            <a:r>
              <a:rPr lang="en-GB" sz="2300" b="1" dirty="0">
                <a:solidFill>
                  <a:srgbClr val="00FF00"/>
                </a:solidFill>
                <a:effectLst>
                  <a:outerShdw blurRad="38100" dist="38100" dir="2700000" algn="tl">
                    <a:srgbClr val="000000">
                      <a:alpha val="43137"/>
                    </a:srgbClr>
                  </a:outerShdw>
                </a:effectLst>
                <a:latin typeface="Times New Roman" pitchFamily="18" charset="0"/>
              </a:rPr>
              <a:t>memory</a:t>
            </a:r>
            <a:r>
              <a:rPr lang="en-GB" sz="2300" b="1" dirty="0">
                <a:effectLst>
                  <a:outerShdw blurRad="38100" dist="38100" dir="2700000" algn="tl">
                    <a:srgbClr val="000000">
                      <a:alpha val="43137"/>
                    </a:srgbClr>
                  </a:outerShdw>
                </a:effectLst>
                <a:latin typeface="Times New Roman" pitchFamily="18" charset="0"/>
              </a:rPr>
              <a:t>, or </a:t>
            </a:r>
            <a:r>
              <a:rPr lang="en-GB" sz="2300" b="1" dirty="0">
                <a:solidFill>
                  <a:srgbClr val="00FF00"/>
                </a:solidFill>
                <a:effectLst>
                  <a:outerShdw blurRad="38100" dist="38100" dir="2700000" algn="tl">
                    <a:srgbClr val="000000">
                      <a:alpha val="43137"/>
                    </a:srgbClr>
                  </a:outerShdw>
                </a:effectLst>
                <a:latin typeface="Times New Roman" pitchFamily="18" charset="0"/>
              </a:rPr>
              <a:t>main memory</a:t>
            </a:r>
            <a:r>
              <a:rPr lang="en-GB" sz="2300" b="1" dirty="0">
                <a:effectLst>
                  <a:outerShdw blurRad="38100" dist="38100" dir="2700000" algn="tl">
                    <a:srgbClr val="000000">
                      <a:alpha val="43137"/>
                    </a:srgbClr>
                  </a:outerShdw>
                </a:effectLst>
                <a:latin typeface="Times New Roman" pitchFamily="18" charset="0"/>
              </a:rPr>
              <a:t>, to distinguish it from external storage or peripheral devices. </a:t>
            </a:r>
          </a:p>
          <a:p>
            <a:pPr marL="457200" indent="-360000">
              <a:spcAft>
                <a:spcPts val="1800"/>
              </a:spcAft>
              <a:buFont typeface="Arial" pitchFamily="34" charset="0"/>
              <a:buChar char="•"/>
            </a:pPr>
            <a:r>
              <a:rPr lang="en-GB" sz="2300" b="1" dirty="0">
                <a:effectLst>
                  <a:outerShdw blurRad="38100" dist="38100" dir="2700000" algn="tl">
                    <a:srgbClr val="000000">
                      <a:alpha val="43137"/>
                    </a:srgbClr>
                  </a:outerShdw>
                </a:effectLst>
                <a:latin typeface="Times New Roman" pitchFamily="18" charset="0"/>
              </a:rPr>
              <a:t>Von Neumann pointed out that the same memory could be used to store both </a:t>
            </a:r>
            <a:r>
              <a:rPr lang="en-GB" sz="2300" b="1" dirty="0">
                <a:solidFill>
                  <a:srgbClr val="FFFF00"/>
                </a:solidFill>
                <a:effectLst>
                  <a:outerShdw blurRad="38100" dist="38100" dir="2700000" algn="tl">
                    <a:srgbClr val="000000">
                      <a:alpha val="43137"/>
                    </a:srgbClr>
                  </a:outerShdw>
                </a:effectLst>
                <a:latin typeface="Times New Roman" pitchFamily="18" charset="0"/>
              </a:rPr>
              <a:t>instructions and data</a:t>
            </a:r>
            <a:r>
              <a:rPr lang="en-GB" sz="2300" b="1" dirty="0">
                <a:effectLst>
                  <a:outerShdw blurRad="38100" dist="38100" dir="2700000" algn="tl">
                    <a:srgbClr val="000000">
                      <a:alpha val="43137"/>
                    </a:srgbClr>
                  </a:outerShdw>
                </a:effectLst>
                <a:latin typeface="Times New Roman" pitchFamily="18" charset="0"/>
              </a:rPr>
              <a:t>.</a:t>
            </a:r>
          </a:p>
        </p:txBody>
      </p:sp>
      <p:pic>
        <p:nvPicPr>
          <p:cNvPr id="92165" name="Picture 5"/>
          <p:cNvPicPr>
            <a:picLocks noChangeAspect="1" noChangeArrowheads="1"/>
          </p:cNvPicPr>
          <p:nvPr/>
        </p:nvPicPr>
        <p:blipFill>
          <a:blip r:embed="rId3" cstate="print"/>
          <a:srcRect/>
          <a:stretch>
            <a:fillRect/>
          </a:stretch>
        </p:blipFill>
        <p:spPr bwMode="auto">
          <a:xfrm>
            <a:off x="7536702" y="1285860"/>
            <a:ext cx="2559826" cy="3096344"/>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type="pic" idx="1"/>
            <p:extLst>
              <p:ext uri="{D42A27DB-BD31-4B8C-83A1-F6EECF244321}">
                <p14:modId xmlns:p14="http://schemas.microsoft.com/office/powerpoint/2010/main" val="1695377571"/>
              </p:ext>
            </p:extLst>
          </p:nvPr>
        </p:nvGraphicFramePr>
        <p:xfrm>
          <a:off x="917804" y="205468"/>
          <a:ext cx="62484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7896200" y="2924944"/>
            <a:ext cx="2771800" cy="1066800"/>
          </a:xfrm>
        </p:spPr>
        <p:txBody>
          <a:bodyPr>
            <a:noAutofit/>
          </a:bodyPr>
          <a:lstStyle/>
          <a:p>
            <a:pPr algn="ctr"/>
            <a:r>
              <a:rPr lang="en-US" sz="3200" dirty="0">
                <a:solidFill>
                  <a:srgbClr val="FF0000"/>
                </a:solidFill>
                <a:effectLst>
                  <a:outerShdw blurRad="38100" dist="38100" dir="2700000" algn="tl">
                    <a:srgbClr val="000000">
                      <a:alpha val="43137"/>
                    </a:srgbClr>
                  </a:outerShdw>
                </a:effectLst>
              </a:rPr>
              <a:t>I/O </a:t>
            </a:r>
            <a:br>
              <a:rPr lang="en-US" sz="3200" dirty="0">
                <a:solidFill>
                  <a:srgbClr val="FF0000"/>
                </a:solidFill>
                <a:effectLst>
                  <a:outerShdw blurRad="38100" dist="38100" dir="2700000" algn="tl">
                    <a:srgbClr val="000000">
                      <a:alpha val="43137"/>
                    </a:srgbClr>
                  </a:outerShdw>
                </a:effectLst>
              </a:rPr>
            </a:br>
            <a:r>
              <a:rPr lang="en-US" sz="3200" dirty="0">
                <a:solidFill>
                  <a:srgbClr val="FF0000"/>
                </a:solidFill>
                <a:effectLst>
                  <a:outerShdw blurRad="38100" dist="38100" dir="2700000" algn="tl">
                    <a:srgbClr val="000000">
                      <a:alpha val="43137"/>
                    </a:srgbClr>
                  </a:outerShdw>
                </a:effectLst>
              </a:rPr>
              <a:t>Components</a:t>
            </a:r>
          </a:p>
        </p:txBody>
      </p:sp>
      <p:sp>
        <p:nvSpPr>
          <p:cNvPr id="8" name="Slide Number Placeholder 7"/>
          <p:cNvSpPr>
            <a:spLocks noGrp="1"/>
          </p:cNvSpPr>
          <p:nvPr>
            <p:ph type="sldNum" sz="quarter" idx="12"/>
          </p:nvPr>
        </p:nvSpPr>
        <p:spPr/>
        <p:txBody>
          <a:bodyPr/>
          <a:lstStyle/>
          <a:p>
            <a:fld id="{5AF38636-804C-414E-8ACA-D918E7046845}" type="slidenum">
              <a:rPr lang="en-GB" smtClean="0"/>
              <a:pPr/>
              <a:t>35</a:t>
            </a:fld>
            <a:endParaRPr lang="en-GB" dirty="0"/>
          </a:p>
        </p:txBody>
      </p:sp>
      <p:sp>
        <p:nvSpPr>
          <p:cNvPr id="13" name="Rectangle 12"/>
          <p:cNvSpPr/>
          <p:nvPr/>
        </p:nvSpPr>
        <p:spPr>
          <a:xfrm>
            <a:off x="8305800" y="990600"/>
            <a:ext cx="2057400" cy="523220"/>
          </a:xfrm>
          <a:prstGeom prst="rect">
            <a:avLst/>
          </a:prstGeom>
        </p:spPr>
        <p:txBody>
          <a:bodyPr wrap="square">
            <a:spAutoFit/>
          </a:bodyPr>
          <a:lstStyle/>
          <a:p>
            <a:pPr lvl="0" algn="ctr"/>
            <a:r>
              <a:rPr lang="en-US" sz="2800" b="1" dirty="0">
                <a:solidFill>
                  <a:srgbClr val="C00000"/>
                </a:solidFill>
                <a:effectLst>
                  <a:outerShdw blurRad="38100" dist="38100" dir="2700000" algn="tl">
                    <a:srgbClr val="000000">
                      <a:alpha val="43137"/>
                    </a:srgbClr>
                  </a:outerShdw>
                </a:effectLst>
                <a:latin typeface="Times New Roman" pitchFamily="18" charset="0"/>
                <a:ea typeface="+mj-ea"/>
                <a:cs typeface="+mj-cs"/>
              </a:rPr>
              <a:t>Software</a:t>
            </a:r>
          </a:p>
        </p:txBody>
      </p:sp>
      <p:sp useBgFill="1">
        <p:nvSpPr>
          <p:cNvPr id="14" name="TextBox 13"/>
          <p:cNvSpPr txBox="1"/>
          <p:nvPr/>
        </p:nvSpPr>
        <p:spPr>
          <a:xfrm>
            <a:off x="1628379" y="4724402"/>
            <a:ext cx="429021" cy="380999"/>
          </a:xfrm>
          <a:prstGeom prst="rect">
            <a:avLst/>
          </a:prstGeom>
        </p:spPr>
        <p:txBody>
          <a:bodyPr wrap="square" rtlCol="0">
            <a:spAutoFit/>
          </a:bodyPr>
          <a:lstStyle/>
          <a:p>
            <a:endParaRPr lang="en-US" dirty="0">
              <a:latin typeface="Times New Roman" pitchFamily="18" charset="0"/>
            </a:endParaRPr>
          </a:p>
        </p:txBody>
      </p:sp>
      <p:pic>
        <p:nvPicPr>
          <p:cNvPr id="7" name="Picture 6"/>
          <p:cNvPicPr>
            <a:picLocks noChangeAspect="1"/>
          </p:cNvPicPr>
          <p:nvPr/>
        </p:nvPicPr>
        <p:blipFill>
          <a:blip r:embed="rId8" cstate="print"/>
          <a:stretch>
            <a:fillRect/>
          </a:stretch>
        </p:blipFill>
        <p:spPr>
          <a:xfrm>
            <a:off x="8382001" y="4724400"/>
            <a:ext cx="1928509" cy="1908208"/>
          </a:xfrm>
          <a:prstGeom prst="rect">
            <a:avLst/>
          </a:prstGeom>
          <a:effectLst>
            <a:softEdge rad="76200"/>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type="pic" idx="1"/>
            <p:extLst>
              <p:ext uri="{D42A27DB-BD31-4B8C-83A1-F6EECF244321}">
                <p14:modId xmlns:p14="http://schemas.microsoft.com/office/powerpoint/2010/main" val="468567435"/>
              </p:ext>
            </p:extLst>
          </p:nvPr>
        </p:nvGraphicFramePr>
        <p:xfrm>
          <a:off x="1631504" y="116632"/>
          <a:ext cx="5616624"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8305800" y="2667000"/>
            <a:ext cx="3190800" cy="1066800"/>
          </a:xfrm>
        </p:spPr>
        <p:txBody>
          <a:bodyPr>
            <a:normAutofit/>
          </a:bodyPr>
          <a:lstStyle/>
          <a:p>
            <a:pPr algn="ctr"/>
            <a:r>
              <a:rPr lang="en-US" sz="2400" dirty="0">
                <a:solidFill>
                  <a:srgbClr val="FF0000"/>
                </a:solidFill>
                <a:effectLst>
                  <a:outerShdw blurRad="38100" dist="38100" dir="2700000" algn="tl">
                    <a:srgbClr val="000000">
                      <a:alpha val="43137"/>
                    </a:srgbClr>
                  </a:outerShdw>
                </a:effectLst>
              </a:rPr>
              <a:t>I/O </a:t>
            </a:r>
            <a:br>
              <a:rPr lang="en-US" sz="2400" dirty="0">
                <a:solidFill>
                  <a:srgbClr val="FF0000"/>
                </a:solidFill>
                <a:effectLst>
                  <a:outerShdw blurRad="38100" dist="38100" dir="2700000" algn="tl">
                    <a:srgbClr val="000000">
                      <a:alpha val="43137"/>
                    </a:srgbClr>
                  </a:outerShdw>
                </a:effectLst>
              </a:rPr>
            </a:br>
            <a:r>
              <a:rPr lang="en-US" sz="2400" dirty="0">
                <a:solidFill>
                  <a:srgbClr val="FF0000"/>
                </a:solidFill>
                <a:effectLst>
                  <a:outerShdw blurRad="38100" dist="38100" dir="2700000" algn="tl">
                    <a:srgbClr val="000000">
                      <a:alpha val="43137"/>
                    </a:srgbClr>
                  </a:outerShdw>
                </a:effectLst>
              </a:rPr>
              <a:t>Components</a:t>
            </a:r>
          </a:p>
        </p:txBody>
      </p:sp>
      <p:sp>
        <p:nvSpPr>
          <p:cNvPr id="8" name="Slide Number Placeholder 7"/>
          <p:cNvSpPr>
            <a:spLocks noGrp="1"/>
          </p:cNvSpPr>
          <p:nvPr>
            <p:ph type="sldNum" sz="quarter" idx="12"/>
          </p:nvPr>
        </p:nvSpPr>
        <p:spPr/>
        <p:txBody>
          <a:bodyPr/>
          <a:lstStyle/>
          <a:p>
            <a:fld id="{5AF38636-804C-414E-8ACA-D918E7046845}" type="slidenum">
              <a:rPr lang="en-GB" smtClean="0"/>
              <a:pPr/>
              <a:t>36</a:t>
            </a:fld>
            <a:endParaRPr lang="en-GB" dirty="0"/>
          </a:p>
        </p:txBody>
      </p:sp>
      <p:sp>
        <p:nvSpPr>
          <p:cNvPr id="13" name="Rectangle 12"/>
          <p:cNvSpPr/>
          <p:nvPr/>
        </p:nvSpPr>
        <p:spPr>
          <a:xfrm>
            <a:off x="8305800" y="990600"/>
            <a:ext cx="2057400" cy="523220"/>
          </a:xfrm>
          <a:prstGeom prst="rect">
            <a:avLst/>
          </a:prstGeom>
        </p:spPr>
        <p:txBody>
          <a:bodyPr wrap="square">
            <a:spAutoFit/>
          </a:bodyPr>
          <a:lstStyle/>
          <a:p>
            <a:pPr lvl="0" algn="ctr"/>
            <a:r>
              <a:rPr lang="en-US" sz="2800" b="1" dirty="0">
                <a:solidFill>
                  <a:srgbClr val="C00000"/>
                </a:solidFill>
                <a:effectLst>
                  <a:outerShdw blurRad="38100" dist="38100" dir="2700000" algn="tl">
                    <a:srgbClr val="000000">
                      <a:alpha val="43137"/>
                    </a:srgbClr>
                  </a:outerShdw>
                </a:effectLst>
                <a:latin typeface="Times New Roman" pitchFamily="18" charset="0"/>
                <a:ea typeface="+mj-ea"/>
                <a:cs typeface="+mj-cs"/>
              </a:rPr>
              <a:t>Software</a:t>
            </a:r>
          </a:p>
        </p:txBody>
      </p:sp>
      <p:sp useBgFill="1">
        <p:nvSpPr>
          <p:cNvPr id="14" name="TextBox 13"/>
          <p:cNvSpPr txBox="1"/>
          <p:nvPr/>
        </p:nvSpPr>
        <p:spPr>
          <a:xfrm>
            <a:off x="1628379" y="4724402"/>
            <a:ext cx="429021" cy="380999"/>
          </a:xfrm>
          <a:prstGeom prst="rect">
            <a:avLst/>
          </a:prstGeom>
        </p:spPr>
        <p:txBody>
          <a:bodyPr wrap="square" rtlCol="0">
            <a:spAutoFit/>
          </a:bodyPr>
          <a:lstStyle/>
          <a:p>
            <a:endParaRPr lang="en-US" dirty="0">
              <a:latin typeface="Times New Roman" pitchFamily="18" charset="0"/>
            </a:endParaRPr>
          </a:p>
        </p:txBody>
      </p:sp>
      <p:pic>
        <p:nvPicPr>
          <p:cNvPr id="7" name="Picture 6"/>
          <p:cNvPicPr>
            <a:picLocks noChangeAspect="1"/>
          </p:cNvPicPr>
          <p:nvPr/>
        </p:nvPicPr>
        <p:blipFill>
          <a:blip r:embed="rId8" cstate="print"/>
          <a:stretch>
            <a:fillRect/>
          </a:stretch>
        </p:blipFill>
        <p:spPr>
          <a:xfrm>
            <a:off x="8382001" y="4724400"/>
            <a:ext cx="1928509" cy="1908208"/>
          </a:xfrm>
          <a:prstGeom prst="rect">
            <a:avLst/>
          </a:prstGeom>
          <a:effectLst>
            <a:softEdge rad="76200"/>
          </a:effec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p:txBody>
          <a:bodyPr/>
          <a:lstStyle/>
          <a:p>
            <a:fld id="{5AF38636-804C-414E-8ACA-D918E7046845}" type="slidenum">
              <a:rPr lang="en-GB" smtClean="0"/>
              <a:pPr/>
              <a:t>37</a:t>
            </a:fld>
            <a:endParaRPr lang="en-GB" dirty="0"/>
          </a:p>
        </p:txBody>
      </p:sp>
      <p:sp>
        <p:nvSpPr>
          <p:cNvPr id="51202" name="Rectangle 2"/>
          <p:cNvSpPr>
            <a:spLocks noGrp="1" noChangeArrowheads="1"/>
          </p:cNvSpPr>
          <p:nvPr>
            <p:ph type="title" orient="vert" idx="4294967295"/>
          </p:nvPr>
        </p:nvSpPr>
        <p:spPr>
          <a:xfrm>
            <a:off x="984262" y="439146"/>
            <a:ext cx="3132138" cy="3352800"/>
          </a:xfrm>
          <a:ln>
            <a:noFill/>
          </a:ln>
        </p:spPr>
        <p:txBody>
          <a:bodyPr>
            <a:normAutofit/>
          </a:bodyPr>
          <a:lstStyle/>
          <a:p>
            <a:pPr algn="ctr">
              <a:spcBef>
                <a:spcPts val="600"/>
              </a:spcBef>
              <a:spcAft>
                <a:spcPts val="600"/>
              </a:spcAft>
            </a:pPr>
            <a:r>
              <a:rPr lang="en-US" sz="3600" b="1" dirty="0">
                <a:solidFill>
                  <a:srgbClr val="FF0000"/>
                </a:solidFill>
                <a:effectLst>
                  <a:outerShdw blurRad="38100" dist="38100" dir="2700000" algn="tl">
                    <a:srgbClr val="000000">
                      <a:alpha val="43137"/>
                    </a:srgbClr>
                  </a:outerShdw>
                </a:effectLst>
              </a:rPr>
              <a:t>Computer </a:t>
            </a:r>
            <a:br>
              <a:rPr lang="en-US" sz="3600" b="1" dirty="0">
                <a:solidFill>
                  <a:srgbClr val="FF0000"/>
                </a:solidFill>
                <a:effectLst>
                  <a:outerShdw blurRad="38100" dist="38100" dir="2700000" algn="tl">
                    <a:srgbClr val="000000">
                      <a:alpha val="43137"/>
                    </a:srgbClr>
                  </a:outerShdw>
                </a:effectLst>
              </a:rPr>
            </a:br>
            <a:r>
              <a:rPr lang="en-US" sz="3600" b="1" dirty="0">
                <a:solidFill>
                  <a:srgbClr val="FF0000"/>
                </a:solidFill>
                <a:effectLst>
                  <a:outerShdw blurRad="38100" dist="38100" dir="2700000" algn="tl">
                    <a:srgbClr val="000000">
                      <a:alpha val="43137"/>
                    </a:srgbClr>
                  </a:outerShdw>
                </a:effectLst>
              </a:rPr>
              <a:t>Components:</a:t>
            </a:r>
            <a:br>
              <a:rPr lang="en-US" sz="3600" b="1" dirty="0">
                <a:solidFill>
                  <a:srgbClr val="FF0000"/>
                </a:solidFill>
                <a:effectLst>
                  <a:outerShdw blurRad="38100" dist="38100" dir="2700000" algn="tl">
                    <a:srgbClr val="000000">
                      <a:alpha val="43137"/>
                    </a:srgbClr>
                  </a:outerShdw>
                </a:effectLst>
              </a:rPr>
            </a:br>
            <a:r>
              <a:rPr lang="en-US" sz="3600" b="1" dirty="0">
                <a:solidFill>
                  <a:srgbClr val="FF0000"/>
                </a:solidFill>
                <a:effectLst>
                  <a:outerShdw blurRad="38100" dist="38100" dir="2700000" algn="tl">
                    <a:srgbClr val="000000">
                      <a:alpha val="43137"/>
                    </a:srgbClr>
                  </a:outerShdw>
                </a:effectLst>
              </a:rPr>
              <a:t>Top Level </a:t>
            </a:r>
            <a:br>
              <a:rPr lang="en-US" sz="3600" b="1" dirty="0">
                <a:solidFill>
                  <a:srgbClr val="FF0000"/>
                </a:solidFill>
                <a:effectLst>
                  <a:outerShdw blurRad="38100" dist="38100" dir="2700000" algn="tl">
                    <a:srgbClr val="000000">
                      <a:alpha val="43137"/>
                    </a:srgbClr>
                  </a:outerShdw>
                </a:effectLst>
              </a:rPr>
            </a:br>
            <a:r>
              <a:rPr lang="en-US" sz="3600" b="1" dirty="0">
                <a:solidFill>
                  <a:srgbClr val="FF0000"/>
                </a:solidFill>
                <a:effectLst>
                  <a:outerShdw blurRad="38100" dist="38100" dir="2700000" algn="tl">
                    <a:srgbClr val="000000">
                      <a:alpha val="43137"/>
                    </a:srgbClr>
                  </a:outerShdw>
                </a:effectLst>
              </a:rPr>
              <a:t>View</a:t>
            </a:r>
          </a:p>
        </p:txBody>
      </p:sp>
      <p:sp>
        <p:nvSpPr>
          <p:cNvPr id="5" name="Rectangle 4"/>
          <p:cNvSpPr/>
          <p:nvPr/>
        </p:nvSpPr>
        <p:spPr>
          <a:xfrm>
            <a:off x="1600568" y="5288364"/>
            <a:ext cx="3923928" cy="1569660"/>
          </a:xfrm>
          <a:prstGeom prst="rect">
            <a:avLst/>
          </a:prstGeom>
        </p:spPr>
        <p:txBody>
          <a:bodyPr wrap="square">
            <a:spAutoFit/>
          </a:bodyPr>
          <a:lstStyle/>
          <a:p>
            <a:pPr>
              <a:spcAft>
                <a:spcPts val="1800"/>
              </a:spcAft>
            </a:pPr>
            <a:r>
              <a:rPr lang="en-GB" sz="2400" b="1" dirty="0">
                <a:latin typeface="Times New Roman" pitchFamily="18" charset="0"/>
              </a:rPr>
              <a:t>It contains internal buffers for temporarily holding these data until they can be sent on.</a:t>
            </a:r>
          </a:p>
        </p:txBody>
      </p:sp>
      <p:cxnSp>
        <p:nvCxnSpPr>
          <p:cNvPr id="7" name="Straight Arrow Connector 6"/>
          <p:cNvCxnSpPr/>
          <p:nvPr/>
        </p:nvCxnSpPr>
        <p:spPr>
          <a:xfrm flipV="1">
            <a:off x="4943872" y="5085184"/>
            <a:ext cx="1008112" cy="936104"/>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2" name="Group 10"/>
          <p:cNvGrpSpPr/>
          <p:nvPr/>
        </p:nvGrpSpPr>
        <p:grpSpPr>
          <a:xfrm>
            <a:off x="4151785" y="26664"/>
            <a:ext cx="6906251" cy="6680422"/>
            <a:chOff x="2627784" y="26664"/>
            <a:chExt cx="6906251" cy="6680422"/>
          </a:xfrm>
        </p:grpSpPr>
        <p:pic>
          <p:nvPicPr>
            <p:cNvPr id="4" name="Picture 3" descr="f2.pdf"/>
            <p:cNvPicPr>
              <a:picLocks noChangeAspect="1"/>
            </p:cNvPicPr>
            <p:nvPr/>
          </p:nvPicPr>
          <p:blipFill>
            <a:blip r:embed="rId3" cstate="print"/>
            <a:srcRect t="8182" b="17273"/>
            <a:stretch>
              <a:fillRect/>
            </a:stretch>
          </p:blipFill>
          <p:spPr>
            <a:xfrm>
              <a:off x="2627784" y="44624"/>
              <a:ext cx="6906251" cy="6662462"/>
            </a:xfrm>
            <a:prstGeom prst="rect">
              <a:avLst/>
            </a:prstGeom>
          </p:spPr>
        </p:pic>
        <p:sp>
          <p:nvSpPr>
            <p:cNvPr id="8" name="Rectangle 7"/>
            <p:cNvSpPr/>
            <p:nvPr/>
          </p:nvSpPr>
          <p:spPr>
            <a:xfrm>
              <a:off x="7041600" y="26664"/>
              <a:ext cx="1659429" cy="378000"/>
            </a:xfrm>
            <a:prstGeom prst="rect">
              <a:avLst/>
            </a:prstGeom>
            <a:solidFill>
              <a:srgbClr val="FFFF00"/>
            </a:solidFill>
          </p:spPr>
          <p:txBody>
            <a:bodyPr wrap="none">
              <a:spAutoFit/>
            </a:bodyPr>
            <a:lstStyle/>
            <a:p>
              <a:r>
                <a:rPr lang="en-GB" b="1" dirty="0">
                  <a:solidFill>
                    <a:schemeClr val="bg2">
                      <a:lumMod val="10000"/>
                    </a:schemeClr>
                  </a:solidFill>
                  <a:latin typeface="Times New Roman" pitchFamily="18" charset="0"/>
                </a:rPr>
                <a:t>Main Memory</a:t>
              </a:r>
              <a:endParaRPr lang="en-GB" dirty="0">
                <a:solidFill>
                  <a:schemeClr val="bg2">
                    <a:lumMod val="10000"/>
                  </a:schemeClr>
                </a:solidFill>
                <a:latin typeface="Times New Roman" pitchFamily="18" charset="0"/>
              </a:endParaRPr>
            </a:p>
          </p:txBody>
        </p:sp>
        <p:sp>
          <p:nvSpPr>
            <p:cNvPr id="9" name="Rectangle 8"/>
            <p:cNvSpPr/>
            <p:nvPr/>
          </p:nvSpPr>
          <p:spPr>
            <a:xfrm>
              <a:off x="3635896" y="26664"/>
              <a:ext cx="1296144" cy="369332"/>
            </a:xfrm>
            <a:prstGeom prst="rect">
              <a:avLst/>
            </a:prstGeom>
            <a:solidFill>
              <a:srgbClr val="FFFF00"/>
            </a:solidFill>
          </p:spPr>
          <p:txBody>
            <a:bodyPr wrap="square">
              <a:spAutoFit/>
            </a:bodyPr>
            <a:lstStyle/>
            <a:p>
              <a:pPr algn="ctr"/>
              <a:r>
                <a:rPr lang="en-GB" b="1" dirty="0">
                  <a:solidFill>
                    <a:schemeClr val="bg2">
                      <a:lumMod val="10000"/>
                    </a:schemeClr>
                  </a:solidFill>
                  <a:latin typeface="Times New Roman" pitchFamily="18" charset="0"/>
                </a:rPr>
                <a:t>CPU</a:t>
              </a:r>
              <a:endParaRPr lang="en-GB" dirty="0">
                <a:solidFill>
                  <a:schemeClr val="bg2">
                    <a:lumMod val="10000"/>
                  </a:schemeClr>
                </a:solidFill>
                <a:latin typeface="Times New Roman" pitchFamily="18" charset="0"/>
              </a:endParaRPr>
            </a:p>
          </p:txBody>
        </p:sp>
        <p:sp>
          <p:nvSpPr>
            <p:cNvPr id="10" name="Rectangle 9"/>
            <p:cNvSpPr/>
            <p:nvPr/>
          </p:nvSpPr>
          <p:spPr>
            <a:xfrm>
              <a:off x="3635896" y="3131676"/>
              <a:ext cx="1440160" cy="369332"/>
            </a:xfrm>
            <a:prstGeom prst="rect">
              <a:avLst/>
            </a:prstGeom>
            <a:solidFill>
              <a:srgbClr val="FFFF00"/>
            </a:solidFill>
          </p:spPr>
          <p:txBody>
            <a:bodyPr wrap="square">
              <a:spAutoFit/>
            </a:bodyPr>
            <a:lstStyle/>
            <a:p>
              <a:pPr algn="ctr"/>
              <a:r>
                <a:rPr lang="en-GB" b="1" dirty="0">
                  <a:solidFill>
                    <a:schemeClr val="bg2">
                      <a:lumMod val="10000"/>
                    </a:schemeClr>
                  </a:solidFill>
                  <a:latin typeface="Times New Roman" pitchFamily="18" charset="0"/>
                </a:rPr>
                <a:t>I/O Module</a:t>
              </a:r>
              <a:endParaRPr lang="en-GB" dirty="0">
                <a:solidFill>
                  <a:schemeClr val="bg2">
                    <a:lumMod val="10000"/>
                  </a:schemeClr>
                </a:solidFill>
                <a:latin typeface="Times New Roman" pitchFamily="18" charset="0"/>
              </a:endParaRPr>
            </a:p>
          </p:txBody>
        </p:sp>
      </p:gr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8114774" y="0"/>
            <a:ext cx="2410382" cy="838200"/>
          </a:xfrm>
        </p:spPr>
        <p:txBody>
          <a:bodyPr>
            <a:normAutofit fontScale="90000"/>
          </a:bodyPr>
          <a:lstStyle/>
          <a:p>
            <a:pPr algn="ctr"/>
            <a:r>
              <a:rPr lang="en-US" sz="3600" dirty="0">
                <a:solidFill>
                  <a:srgbClr val="FF0000"/>
                </a:solidFill>
                <a:effectLst>
                  <a:outerShdw blurRad="38100" dist="38100" dir="2700000" algn="tl">
                    <a:srgbClr val="000000">
                      <a:alpha val="43137"/>
                    </a:srgbClr>
                  </a:outerShdw>
                </a:effectLst>
              </a:rPr>
              <a:t>MEMORY</a:t>
            </a:r>
          </a:p>
        </p:txBody>
      </p:sp>
      <p:sp>
        <p:nvSpPr>
          <p:cNvPr id="9" name="Slide Number Placeholder 8"/>
          <p:cNvSpPr>
            <a:spLocks noGrp="1"/>
          </p:cNvSpPr>
          <p:nvPr>
            <p:ph type="sldNum" sz="quarter" idx="12"/>
          </p:nvPr>
        </p:nvSpPr>
        <p:spPr/>
        <p:txBody>
          <a:bodyPr/>
          <a:lstStyle/>
          <a:p>
            <a:fld id="{5AF38636-804C-414E-8ACA-D918E7046845}" type="slidenum">
              <a:rPr lang="en-GB" smtClean="0"/>
              <a:pPr/>
              <a:t>38</a:t>
            </a:fld>
            <a:endParaRPr lang="en-GB" dirty="0"/>
          </a:p>
        </p:txBody>
      </p:sp>
      <p:graphicFrame>
        <p:nvGraphicFramePr>
          <p:cNvPr id="51" name="Diagram 50"/>
          <p:cNvGraphicFramePr/>
          <p:nvPr/>
        </p:nvGraphicFramePr>
        <p:xfrm>
          <a:off x="1524000" y="836712"/>
          <a:ext cx="5508104" cy="5733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p:cNvSpPr/>
          <p:nvPr/>
        </p:nvSpPr>
        <p:spPr>
          <a:xfrm>
            <a:off x="8328248" y="947192"/>
            <a:ext cx="2057400" cy="523220"/>
          </a:xfrm>
          <a:prstGeom prst="rect">
            <a:avLst/>
          </a:prstGeom>
        </p:spPr>
        <p:txBody>
          <a:bodyPr wrap="square">
            <a:spAutoFit/>
          </a:bodyPr>
          <a:lstStyle/>
          <a:p>
            <a:pPr algn="ctr" eaLnBrk="1" hangingPunct="1"/>
            <a:r>
              <a:rPr lang="en-US" sz="2800" b="1" dirty="0">
                <a:solidFill>
                  <a:srgbClr val="FF0000"/>
                </a:solidFill>
                <a:effectLst>
                  <a:outerShdw blurRad="38100" dist="38100" dir="2700000" algn="tl">
                    <a:srgbClr val="000000">
                      <a:alpha val="43137"/>
                    </a:srgbClr>
                  </a:outerShdw>
                </a:effectLst>
                <a:latin typeface="Times New Roman" pitchFamily="18" charset="0"/>
                <a:ea typeface="+mj-ea"/>
                <a:cs typeface="+mj-cs"/>
              </a:rPr>
              <a:t>MAR</a:t>
            </a:r>
          </a:p>
        </p:txBody>
      </p:sp>
      <p:sp>
        <p:nvSpPr>
          <p:cNvPr id="53" name="TextBox 52"/>
          <p:cNvSpPr txBox="1"/>
          <p:nvPr/>
        </p:nvSpPr>
        <p:spPr>
          <a:xfrm>
            <a:off x="1752600" y="914401"/>
            <a:ext cx="159266" cy="369332"/>
          </a:xfrm>
          <a:prstGeom prst="rect">
            <a:avLst/>
          </a:prstGeom>
          <a:noFill/>
        </p:spPr>
        <p:txBody>
          <a:bodyPr wrap="square" rtlCol="0">
            <a:spAutoFit/>
          </a:bodyPr>
          <a:lstStyle/>
          <a:p>
            <a:endParaRPr lang="en-US" dirty="0">
              <a:latin typeface="Times New Roman" pitchFamily="18" charset="0"/>
            </a:endParaRPr>
          </a:p>
        </p:txBody>
      </p:sp>
      <p:sp>
        <p:nvSpPr>
          <p:cNvPr id="55" name="Rectangle 54"/>
          <p:cNvSpPr/>
          <p:nvPr/>
        </p:nvSpPr>
        <p:spPr>
          <a:xfrm>
            <a:off x="8305800" y="4648200"/>
            <a:ext cx="2057400" cy="1905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Times New Roman" pitchFamily="18" charset="0"/>
            </a:endParaRPr>
          </a:p>
        </p:txBody>
      </p:sp>
      <p:sp>
        <p:nvSpPr>
          <p:cNvPr id="56" name="Rectangle 55"/>
          <p:cNvSpPr/>
          <p:nvPr/>
        </p:nvSpPr>
        <p:spPr>
          <a:xfrm>
            <a:off x="8305800" y="5334000"/>
            <a:ext cx="2057400" cy="523220"/>
          </a:xfrm>
          <a:prstGeom prst="rect">
            <a:avLst/>
          </a:prstGeom>
        </p:spPr>
        <p:txBody>
          <a:bodyPr wrap="square">
            <a:spAutoFit/>
          </a:bodyPr>
          <a:lstStyle/>
          <a:p>
            <a:pPr algn="ctr" eaLnBrk="1" hangingPunct="1"/>
            <a:r>
              <a:rPr lang="en-US" sz="2800" b="1" dirty="0">
                <a:solidFill>
                  <a:srgbClr val="FF0000"/>
                </a:solidFill>
                <a:effectLst>
                  <a:outerShdw blurRad="38100" dist="38100" dir="2700000" algn="tl">
                    <a:srgbClr val="000000">
                      <a:alpha val="43137"/>
                    </a:srgbClr>
                  </a:outerShdw>
                </a:effectLst>
                <a:latin typeface="Times New Roman" pitchFamily="18" charset="0"/>
                <a:ea typeface="+mj-ea"/>
                <a:cs typeface="+mj-cs"/>
              </a:rPr>
              <a:t>MBR</a:t>
            </a:r>
          </a:p>
        </p:txBody>
      </p:sp>
      <p:pic>
        <p:nvPicPr>
          <p:cNvPr id="82946" name="Picture 2" descr="http://s.hswstatic.com/gif/computer-memory-pyramid.gif"/>
          <p:cNvPicPr>
            <a:picLocks noChangeAspect="1" noChangeArrowheads="1"/>
          </p:cNvPicPr>
          <p:nvPr/>
        </p:nvPicPr>
        <p:blipFill>
          <a:blip r:embed="rId8" cstate="print"/>
          <a:srcRect/>
          <a:stretch>
            <a:fillRect/>
          </a:stretch>
        </p:blipFill>
        <p:spPr bwMode="auto">
          <a:xfrm>
            <a:off x="7144674" y="1700808"/>
            <a:ext cx="3523327" cy="2880320"/>
          </a:xfrm>
          <a:prstGeom prst="rect">
            <a:avLst/>
          </a:prstGeom>
          <a:noFill/>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5AF38636-804C-414E-8ACA-D918E7046845}" type="slidenum">
              <a:rPr lang="en-GB" smtClean="0"/>
              <a:pPr/>
              <a:t>39</a:t>
            </a:fld>
            <a:endParaRPr lang="en-GB" dirty="0"/>
          </a:p>
        </p:txBody>
      </p:sp>
      <p:sp>
        <p:nvSpPr>
          <p:cNvPr id="51202" name="Rectangle 2"/>
          <p:cNvSpPr>
            <a:spLocks noGrp="1" noChangeArrowheads="1"/>
          </p:cNvSpPr>
          <p:nvPr>
            <p:ph type="title" orient="vert" idx="4294967295"/>
          </p:nvPr>
        </p:nvSpPr>
        <p:spPr>
          <a:xfrm>
            <a:off x="0" y="71438"/>
            <a:ext cx="9144000" cy="981075"/>
          </a:xfrm>
          <a:ln>
            <a:noFill/>
          </a:ln>
        </p:spPr>
        <p:txBody>
          <a:bodyPr>
            <a:normAutofit/>
          </a:bodyPr>
          <a:lstStyle/>
          <a:p>
            <a:pPr algn="ctr">
              <a:spcBef>
                <a:spcPts val="600"/>
              </a:spcBef>
              <a:spcAft>
                <a:spcPts val="600"/>
              </a:spcAft>
            </a:pPr>
            <a:r>
              <a:rPr lang="en-US" sz="4000" b="1" dirty="0">
                <a:solidFill>
                  <a:srgbClr val="FF0000"/>
                </a:solidFill>
                <a:effectLst>
                  <a:outerShdw blurRad="38100" dist="38100" dir="2700000" algn="tl">
                    <a:srgbClr val="000000">
                      <a:alpha val="43137"/>
                    </a:srgbClr>
                  </a:outerShdw>
                </a:effectLst>
              </a:rPr>
              <a:t>Computer Components</a:t>
            </a:r>
          </a:p>
        </p:txBody>
      </p:sp>
      <p:sp>
        <p:nvSpPr>
          <p:cNvPr id="6" name="Rounded Rectangle 5"/>
          <p:cNvSpPr/>
          <p:nvPr/>
        </p:nvSpPr>
        <p:spPr>
          <a:xfrm>
            <a:off x="1524000" y="1196752"/>
            <a:ext cx="4572000" cy="4248472"/>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spcAft>
                <a:spcPts val="1800"/>
              </a:spcAft>
              <a:buFont typeface="Arial" pitchFamily="34" charset="0"/>
              <a:buChar char="•"/>
            </a:pPr>
            <a:r>
              <a:rPr lang="en-GB" b="1" dirty="0">
                <a:latin typeface="Times New Roman" pitchFamily="18" charset="0"/>
              </a:rPr>
              <a:t>Figure 2 illustrates these top-level components and suggests the interactions among them. </a:t>
            </a:r>
          </a:p>
          <a:p>
            <a:pPr marL="252000" indent="-180000">
              <a:spcAft>
                <a:spcPts val="1800"/>
              </a:spcAft>
              <a:buFont typeface="Arial" pitchFamily="34" charset="0"/>
              <a:buChar char="•"/>
            </a:pPr>
            <a:r>
              <a:rPr lang="en-GB" b="1" dirty="0">
                <a:latin typeface="Times New Roman" pitchFamily="18" charset="0"/>
              </a:rPr>
              <a:t>The </a:t>
            </a:r>
            <a:r>
              <a:rPr lang="en-GB" b="1" dirty="0">
                <a:solidFill>
                  <a:srgbClr val="FFFF00"/>
                </a:solidFill>
                <a:latin typeface="Times New Roman" pitchFamily="18" charset="0"/>
              </a:rPr>
              <a:t>CPU</a:t>
            </a:r>
            <a:r>
              <a:rPr lang="en-GB" b="1" dirty="0">
                <a:latin typeface="Times New Roman" pitchFamily="18" charset="0"/>
              </a:rPr>
              <a:t> exchanges data with memory. </a:t>
            </a:r>
          </a:p>
          <a:p>
            <a:pPr marL="252000" indent="-180000">
              <a:spcAft>
                <a:spcPts val="1800"/>
              </a:spcAft>
              <a:buFont typeface="Arial" pitchFamily="34" charset="0"/>
              <a:buChar char="•"/>
            </a:pPr>
            <a:r>
              <a:rPr lang="en-GB" b="1" dirty="0">
                <a:latin typeface="Times New Roman" pitchFamily="18" charset="0"/>
              </a:rPr>
              <a:t>For this purpose, it typically makes use of two internal (to the CPU) registers: </a:t>
            </a:r>
            <a:r>
              <a:rPr lang="en-GB" b="1" dirty="0">
                <a:solidFill>
                  <a:srgbClr val="FFFF00"/>
                </a:solidFill>
                <a:latin typeface="Times New Roman" pitchFamily="18" charset="0"/>
              </a:rPr>
              <a:t>a memory address register (MAR) and a memory buffer register (MBR)</a:t>
            </a:r>
            <a:r>
              <a:rPr lang="en-GB" b="1" dirty="0">
                <a:latin typeface="Times New Roman" pitchFamily="18" charset="0"/>
              </a:rPr>
              <a:t>, which contains the data to be written into memory or receives the data read from memory.</a:t>
            </a:r>
          </a:p>
        </p:txBody>
      </p:sp>
      <p:pic>
        <p:nvPicPr>
          <p:cNvPr id="132097" name="Picture 1"/>
          <p:cNvPicPr>
            <a:picLocks noChangeAspect="1" noChangeArrowheads="1"/>
          </p:cNvPicPr>
          <p:nvPr/>
        </p:nvPicPr>
        <p:blipFill>
          <a:blip r:embed="rId3" cstate="print"/>
          <a:srcRect/>
          <a:stretch>
            <a:fillRect/>
          </a:stretch>
        </p:blipFill>
        <p:spPr bwMode="auto">
          <a:xfrm>
            <a:off x="6153150" y="1340768"/>
            <a:ext cx="4514850" cy="3924300"/>
          </a:xfrm>
          <a:prstGeom prst="rect">
            <a:avLst/>
          </a:prstGeom>
          <a:noFill/>
          <a:ln w="9525">
            <a:noFill/>
            <a:miter lim="800000"/>
            <a:headEnd/>
            <a:tailEnd/>
          </a:ln>
        </p:spPr>
      </p:pic>
      <p:sp>
        <p:nvSpPr>
          <p:cNvPr id="12" name="Rounded Rectangle 11"/>
          <p:cNvSpPr/>
          <p:nvPr/>
        </p:nvSpPr>
        <p:spPr>
          <a:xfrm>
            <a:off x="1524000" y="5517232"/>
            <a:ext cx="9144000" cy="1224136"/>
          </a:xfrm>
          <a:prstGeom prst="round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spcAft>
                <a:spcPts val="1800"/>
              </a:spcAft>
              <a:buFont typeface="Arial" pitchFamily="34" charset="0"/>
              <a:buChar char="•"/>
            </a:pPr>
            <a:r>
              <a:rPr lang="en-GB" b="1" dirty="0">
                <a:effectLst>
                  <a:outerShdw blurRad="38100" dist="38100" dir="2700000" algn="tl">
                    <a:srgbClr val="000000">
                      <a:alpha val="43137"/>
                    </a:srgbClr>
                  </a:outerShdw>
                </a:effectLst>
                <a:latin typeface="Times New Roman" pitchFamily="18" charset="0"/>
              </a:rPr>
              <a:t>Similarly, an </a:t>
            </a:r>
            <a:r>
              <a:rPr lang="en-GB" b="1" dirty="0">
                <a:solidFill>
                  <a:srgbClr val="FFFF00"/>
                </a:solidFill>
                <a:effectLst>
                  <a:outerShdw blurRad="38100" dist="38100" dir="2700000" algn="tl">
                    <a:srgbClr val="000000">
                      <a:alpha val="43137"/>
                    </a:srgbClr>
                  </a:outerShdw>
                </a:effectLst>
                <a:latin typeface="Times New Roman" pitchFamily="18" charset="0"/>
              </a:rPr>
              <a:t>I/O address register (I/OAR)</a:t>
            </a:r>
            <a:r>
              <a:rPr lang="en-GB" b="1" dirty="0">
                <a:solidFill>
                  <a:srgbClr val="C00000"/>
                </a:solidFill>
                <a:effectLst>
                  <a:outerShdw blurRad="38100" dist="38100" dir="2700000" algn="tl">
                    <a:srgbClr val="000000">
                      <a:alpha val="43137"/>
                    </a:srgbClr>
                  </a:outerShdw>
                </a:effectLst>
                <a:latin typeface="Times New Roman" pitchFamily="18" charset="0"/>
              </a:rPr>
              <a:t> </a:t>
            </a:r>
            <a:r>
              <a:rPr lang="en-GB" b="1" dirty="0">
                <a:effectLst>
                  <a:outerShdw blurRad="38100" dist="38100" dir="2700000" algn="tl">
                    <a:srgbClr val="000000">
                      <a:alpha val="43137"/>
                    </a:srgbClr>
                  </a:outerShdw>
                </a:effectLst>
                <a:latin typeface="Times New Roman" pitchFamily="18" charset="0"/>
              </a:rPr>
              <a:t>specifies a particular </a:t>
            </a:r>
            <a:r>
              <a:rPr lang="en-GB" b="1" dirty="0">
                <a:solidFill>
                  <a:srgbClr val="FFFF00"/>
                </a:solidFill>
                <a:effectLst>
                  <a:outerShdw blurRad="38100" dist="38100" dir="2700000" algn="tl">
                    <a:srgbClr val="000000">
                      <a:alpha val="43137"/>
                    </a:srgbClr>
                  </a:outerShdw>
                </a:effectLst>
                <a:latin typeface="Times New Roman" pitchFamily="18" charset="0"/>
              </a:rPr>
              <a:t>I/O device</a:t>
            </a:r>
            <a:r>
              <a:rPr lang="en-GB" b="1" dirty="0">
                <a:effectLst>
                  <a:outerShdw blurRad="38100" dist="38100" dir="2700000" algn="tl">
                    <a:srgbClr val="000000">
                      <a:alpha val="43137"/>
                    </a:srgbClr>
                  </a:outerShdw>
                </a:effectLst>
                <a:latin typeface="Times New Roman" pitchFamily="18" charset="0"/>
              </a:rPr>
              <a:t>. </a:t>
            </a:r>
          </a:p>
          <a:p>
            <a:pPr marL="252000" indent="-180000">
              <a:spcAft>
                <a:spcPts val="1800"/>
              </a:spcAft>
              <a:buFont typeface="Arial" pitchFamily="34" charset="0"/>
              <a:buChar char="•"/>
            </a:pPr>
            <a:r>
              <a:rPr lang="en-GB" b="1" dirty="0">
                <a:effectLst>
                  <a:outerShdw blurRad="38100" dist="38100" dir="2700000" algn="tl">
                    <a:srgbClr val="000000">
                      <a:alpha val="43137"/>
                    </a:srgbClr>
                  </a:outerShdw>
                </a:effectLst>
                <a:latin typeface="Times New Roman" pitchFamily="18" charset="0"/>
              </a:rPr>
              <a:t>An I/O buffer (I/OBR) register is used for the exchange of data between an I/O module and the CPU.</a:t>
            </a:r>
          </a:p>
        </p:txBody>
      </p:sp>
      <p:sp>
        <p:nvSpPr>
          <p:cNvPr id="7" name="Rectangle 6"/>
          <p:cNvSpPr/>
          <p:nvPr/>
        </p:nvSpPr>
        <p:spPr>
          <a:xfrm>
            <a:off x="7154400" y="1785926"/>
            <a:ext cx="656112" cy="7200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itchFamily="18" charset="0"/>
            </a:endParaRPr>
          </a:p>
        </p:txBody>
      </p:sp>
      <p:sp>
        <p:nvSpPr>
          <p:cNvPr id="8" name="TextBox 7"/>
          <p:cNvSpPr txBox="1"/>
          <p:nvPr/>
        </p:nvSpPr>
        <p:spPr>
          <a:xfrm>
            <a:off x="6456040" y="5000638"/>
            <a:ext cx="1224136" cy="307777"/>
          </a:xfrm>
          <a:prstGeom prst="rect">
            <a:avLst/>
          </a:prstGeom>
          <a:solidFill>
            <a:schemeClr val="bg1"/>
          </a:solidFill>
        </p:spPr>
        <p:txBody>
          <a:bodyPr wrap="square" rtlCol="0">
            <a:spAutoFit/>
          </a:bodyPr>
          <a:lstStyle/>
          <a:p>
            <a:pPr algn="ctr"/>
            <a:r>
              <a:rPr lang="en-GB" sz="1400" dirty="0">
                <a:latin typeface="Times New Roman" pitchFamily="18" charset="0"/>
              </a:rPr>
              <a:t>Figure 2</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920D-96CF-4BFC-B846-D895128F5FBB}"/>
              </a:ext>
            </a:extLst>
          </p:cNvPr>
          <p:cNvSpPr>
            <a:spLocks noGrp="1"/>
          </p:cNvSpPr>
          <p:nvPr>
            <p:ph type="title"/>
          </p:nvPr>
        </p:nvSpPr>
        <p:spPr/>
        <p:txBody>
          <a:bodyPr/>
          <a:lstStyle/>
          <a:p>
            <a:r>
              <a:rPr lang="en-IE" dirty="0"/>
              <a:t>Topics from a higher level</a:t>
            </a:r>
          </a:p>
        </p:txBody>
      </p:sp>
      <p:sp>
        <p:nvSpPr>
          <p:cNvPr id="3" name="Content Placeholder 2">
            <a:extLst>
              <a:ext uri="{FF2B5EF4-FFF2-40B4-BE49-F238E27FC236}">
                <a16:creationId xmlns:a16="http://schemas.microsoft.com/office/drawing/2014/main" id="{229662F5-5DF1-4441-A7E7-06EB25AA4A42}"/>
              </a:ext>
            </a:extLst>
          </p:cNvPr>
          <p:cNvSpPr>
            <a:spLocks noGrp="1"/>
          </p:cNvSpPr>
          <p:nvPr>
            <p:ph idx="1"/>
          </p:nvPr>
        </p:nvSpPr>
        <p:spPr/>
        <p:txBody>
          <a:bodyPr/>
          <a:lstStyle/>
          <a:p>
            <a:r>
              <a:rPr lang="en-IE" dirty="0"/>
              <a:t>Computer Architecture</a:t>
            </a:r>
          </a:p>
          <a:p>
            <a:pPr lvl="1"/>
            <a:r>
              <a:rPr lang="en-IE" dirty="0"/>
              <a:t>What is a computer System</a:t>
            </a:r>
          </a:p>
          <a:p>
            <a:pPr lvl="1"/>
            <a:r>
              <a:rPr lang="en-IE" dirty="0"/>
              <a:t>What are its main components </a:t>
            </a:r>
          </a:p>
          <a:p>
            <a:pPr lvl="1"/>
            <a:r>
              <a:rPr lang="en-IE" dirty="0"/>
              <a:t>What is the process of communication between these components</a:t>
            </a:r>
          </a:p>
          <a:p>
            <a:pPr lvl="1"/>
            <a:r>
              <a:rPr lang="en-IE" dirty="0"/>
              <a:t>What provides the structure to these systems</a:t>
            </a:r>
          </a:p>
          <a:p>
            <a:pPr lvl="1"/>
            <a:endParaRPr lang="en-IE" dirty="0"/>
          </a:p>
        </p:txBody>
      </p:sp>
    </p:spTree>
    <p:extLst>
      <p:ext uri="{BB962C8B-B14F-4D97-AF65-F5344CB8AC3E}">
        <p14:creationId xmlns:p14="http://schemas.microsoft.com/office/powerpoint/2010/main" val="1408987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AF38636-804C-414E-8ACA-D918E7046845}" type="slidenum">
              <a:rPr lang="en-GB" smtClean="0"/>
              <a:pPr/>
              <a:t>40</a:t>
            </a:fld>
            <a:endParaRPr lang="en-GB" dirty="0"/>
          </a:p>
        </p:txBody>
      </p:sp>
      <p:sp>
        <p:nvSpPr>
          <p:cNvPr id="51202" name="Rectangle 2"/>
          <p:cNvSpPr>
            <a:spLocks noGrp="1" noChangeArrowheads="1"/>
          </p:cNvSpPr>
          <p:nvPr>
            <p:ph type="title" orient="vert" idx="4294967295"/>
          </p:nvPr>
        </p:nvSpPr>
        <p:spPr>
          <a:xfrm>
            <a:off x="0" y="71438"/>
            <a:ext cx="9144000" cy="981075"/>
          </a:xfrm>
          <a:ln>
            <a:noFill/>
          </a:ln>
        </p:spPr>
        <p:txBody>
          <a:bodyPr>
            <a:normAutofit/>
          </a:bodyPr>
          <a:lstStyle/>
          <a:p>
            <a:pPr algn="ctr">
              <a:spcBef>
                <a:spcPts val="600"/>
              </a:spcBef>
              <a:spcAft>
                <a:spcPts val="600"/>
              </a:spcAft>
            </a:pPr>
            <a:r>
              <a:rPr lang="en-US" sz="4000" b="1" dirty="0">
                <a:solidFill>
                  <a:srgbClr val="FF0000"/>
                </a:solidFill>
                <a:effectLst>
                  <a:outerShdw blurRad="38100" dist="38100" dir="2700000" algn="tl">
                    <a:srgbClr val="000000">
                      <a:alpha val="43137"/>
                    </a:srgbClr>
                  </a:outerShdw>
                </a:effectLst>
              </a:rPr>
              <a:t>Computer Components</a:t>
            </a:r>
          </a:p>
        </p:txBody>
      </p:sp>
      <p:sp>
        <p:nvSpPr>
          <p:cNvPr id="6" name="Rounded Rectangle 5"/>
          <p:cNvSpPr/>
          <p:nvPr/>
        </p:nvSpPr>
        <p:spPr>
          <a:xfrm>
            <a:off x="1524000" y="1412776"/>
            <a:ext cx="4572000" cy="3744416"/>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spcAft>
                <a:spcPts val="1800"/>
              </a:spcAft>
              <a:buFont typeface="Arial" pitchFamily="34" charset="0"/>
              <a:buChar char="•"/>
            </a:pPr>
            <a:r>
              <a:rPr lang="en-GB" sz="2000" b="1" dirty="0">
                <a:effectLst>
                  <a:outerShdw blurRad="38100" dist="38100" dir="2700000" algn="tl">
                    <a:srgbClr val="000000">
                      <a:alpha val="43137"/>
                    </a:srgbClr>
                  </a:outerShdw>
                </a:effectLst>
                <a:latin typeface="Times New Roman" pitchFamily="18" charset="0"/>
              </a:rPr>
              <a:t>A </a:t>
            </a:r>
            <a:r>
              <a:rPr lang="en-GB" sz="2000" b="1" dirty="0">
                <a:solidFill>
                  <a:srgbClr val="FFFF00"/>
                </a:solidFill>
                <a:effectLst>
                  <a:outerShdw blurRad="38100" dist="38100" dir="2700000" algn="tl">
                    <a:srgbClr val="000000">
                      <a:alpha val="43137"/>
                    </a:srgbClr>
                  </a:outerShdw>
                </a:effectLst>
                <a:latin typeface="Times New Roman" pitchFamily="18" charset="0"/>
              </a:rPr>
              <a:t>memory module </a:t>
            </a:r>
            <a:r>
              <a:rPr lang="en-GB" sz="2000" b="1" dirty="0">
                <a:effectLst>
                  <a:outerShdw blurRad="38100" dist="38100" dir="2700000" algn="tl">
                    <a:srgbClr val="000000">
                      <a:alpha val="43137"/>
                    </a:srgbClr>
                  </a:outerShdw>
                </a:effectLst>
                <a:latin typeface="Times New Roman" pitchFamily="18" charset="0"/>
              </a:rPr>
              <a:t>consists of a set of locations, defined by sequentially numbered addresses. </a:t>
            </a:r>
          </a:p>
          <a:p>
            <a:pPr marL="252000" indent="-180000">
              <a:spcAft>
                <a:spcPts val="1800"/>
              </a:spcAft>
              <a:buFont typeface="Arial" pitchFamily="34" charset="0"/>
              <a:buChar char="•"/>
            </a:pPr>
            <a:r>
              <a:rPr lang="en-GB" sz="2000" b="1" dirty="0">
                <a:effectLst>
                  <a:outerShdw blurRad="38100" dist="38100" dir="2700000" algn="tl">
                    <a:srgbClr val="000000">
                      <a:alpha val="43137"/>
                    </a:srgbClr>
                  </a:outerShdw>
                </a:effectLst>
                <a:latin typeface="Times New Roman" pitchFamily="18" charset="0"/>
              </a:rPr>
              <a:t>Each location contains a binary number that can be interpreted as either an instruction or data. </a:t>
            </a:r>
          </a:p>
          <a:p>
            <a:pPr marL="252000" indent="-180000">
              <a:spcAft>
                <a:spcPts val="1800"/>
              </a:spcAft>
              <a:buFont typeface="Arial" pitchFamily="34" charset="0"/>
              <a:buChar char="•"/>
            </a:pPr>
            <a:r>
              <a:rPr lang="en-GB" sz="2000" b="1" dirty="0">
                <a:effectLst>
                  <a:outerShdw blurRad="38100" dist="38100" dir="2700000" algn="tl">
                    <a:srgbClr val="000000">
                      <a:alpha val="43137"/>
                    </a:srgbClr>
                  </a:outerShdw>
                </a:effectLst>
                <a:latin typeface="Times New Roman" pitchFamily="18" charset="0"/>
              </a:rPr>
              <a:t>An </a:t>
            </a:r>
            <a:r>
              <a:rPr lang="en-GB" sz="2000" b="1" dirty="0">
                <a:solidFill>
                  <a:srgbClr val="FFFF00"/>
                </a:solidFill>
                <a:effectLst>
                  <a:outerShdw blurRad="38100" dist="38100" dir="2700000" algn="tl">
                    <a:srgbClr val="000000">
                      <a:alpha val="43137"/>
                    </a:srgbClr>
                  </a:outerShdw>
                </a:effectLst>
                <a:latin typeface="Times New Roman" pitchFamily="18" charset="0"/>
              </a:rPr>
              <a:t>I/O module</a:t>
            </a:r>
            <a:r>
              <a:rPr lang="en-GB" sz="2000" b="1" dirty="0">
                <a:effectLst>
                  <a:outerShdw blurRad="38100" dist="38100" dir="2700000" algn="tl">
                    <a:srgbClr val="000000">
                      <a:alpha val="43137"/>
                    </a:srgbClr>
                  </a:outerShdw>
                </a:effectLst>
                <a:latin typeface="Times New Roman" pitchFamily="18" charset="0"/>
              </a:rPr>
              <a:t> transfers data from external devices to CPU and memory, and vice versa. </a:t>
            </a:r>
          </a:p>
        </p:txBody>
      </p:sp>
      <p:pic>
        <p:nvPicPr>
          <p:cNvPr id="132097" name="Picture 1"/>
          <p:cNvPicPr>
            <a:picLocks noChangeAspect="1" noChangeArrowheads="1"/>
          </p:cNvPicPr>
          <p:nvPr/>
        </p:nvPicPr>
        <p:blipFill>
          <a:blip r:embed="rId3" cstate="print"/>
          <a:srcRect/>
          <a:stretch>
            <a:fillRect/>
          </a:stretch>
        </p:blipFill>
        <p:spPr bwMode="auto">
          <a:xfrm>
            <a:off x="6153150" y="1340768"/>
            <a:ext cx="4514850" cy="3924300"/>
          </a:xfrm>
          <a:prstGeom prst="rect">
            <a:avLst/>
          </a:prstGeom>
          <a:noFill/>
          <a:ln w="9525">
            <a:noFill/>
            <a:miter lim="800000"/>
            <a:headEnd/>
            <a:tailEnd/>
          </a:ln>
        </p:spPr>
      </p:pic>
      <p:sp>
        <p:nvSpPr>
          <p:cNvPr id="12" name="Rounded Rectangle 11"/>
          <p:cNvSpPr/>
          <p:nvPr/>
        </p:nvSpPr>
        <p:spPr>
          <a:xfrm>
            <a:off x="1524000" y="5400600"/>
            <a:ext cx="9144000" cy="1412776"/>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indent="-180000">
              <a:spcAft>
                <a:spcPts val="2400"/>
              </a:spcAft>
              <a:buFont typeface="Arial" pitchFamily="34" charset="0"/>
              <a:buChar char="•"/>
            </a:pPr>
            <a:r>
              <a:rPr lang="en-GB" sz="2400" b="1" dirty="0">
                <a:latin typeface="Times New Roman" pitchFamily="18" charset="0"/>
              </a:rPr>
              <a:t>In its simplest form, the instruction processing consists of two steps: </a:t>
            </a:r>
            <a:r>
              <a:rPr lang="en-GB" sz="2400" b="1" dirty="0">
                <a:solidFill>
                  <a:srgbClr val="FFFF00"/>
                </a:solidFill>
                <a:latin typeface="Times New Roman" pitchFamily="18" charset="0"/>
              </a:rPr>
              <a:t>The processor reads (fetches) instructions from memory one at a time and executes each instruction.</a:t>
            </a:r>
            <a:endParaRPr lang="en-GB" sz="2400" b="1" dirty="0">
              <a:effectLst>
                <a:outerShdw blurRad="38100" dist="38100" dir="2700000" algn="tl">
                  <a:srgbClr val="000000">
                    <a:alpha val="43137"/>
                  </a:srgbClr>
                </a:outerShdw>
              </a:effectLst>
              <a:latin typeface="Times New Roman" pitchFamily="18" charset="0"/>
            </a:endParaRPr>
          </a:p>
        </p:txBody>
      </p:sp>
      <p:sp>
        <p:nvSpPr>
          <p:cNvPr id="8" name="Rectangle 7"/>
          <p:cNvSpPr/>
          <p:nvPr/>
        </p:nvSpPr>
        <p:spPr>
          <a:xfrm>
            <a:off x="7154400" y="1785926"/>
            <a:ext cx="656112" cy="720000"/>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Times New Roman" pitchFamily="18" charset="0"/>
            </a:endParaRPr>
          </a:p>
        </p:txBody>
      </p:sp>
      <p:sp>
        <p:nvSpPr>
          <p:cNvPr id="9" name="TextBox 8"/>
          <p:cNvSpPr txBox="1"/>
          <p:nvPr/>
        </p:nvSpPr>
        <p:spPr>
          <a:xfrm>
            <a:off x="6738942" y="5050050"/>
            <a:ext cx="1000132" cy="307777"/>
          </a:xfrm>
          <a:prstGeom prst="rect">
            <a:avLst/>
          </a:prstGeom>
          <a:solidFill>
            <a:schemeClr val="bg1"/>
          </a:solidFill>
        </p:spPr>
        <p:txBody>
          <a:bodyPr wrap="square" rtlCol="0">
            <a:spAutoFit/>
          </a:bodyPr>
          <a:lstStyle/>
          <a:p>
            <a:pPr algn="ctr"/>
            <a:r>
              <a:rPr lang="en-GB" sz="1400" dirty="0">
                <a:latin typeface="Times New Roman" pitchFamily="18" charset="0"/>
              </a:rPr>
              <a:t>Figure 2</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87488" y="3929066"/>
            <a:ext cx="9180512" cy="2956318"/>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360000">
              <a:spcAft>
                <a:spcPts val="1800"/>
              </a:spcAft>
              <a:buFont typeface="Arial" pitchFamily="34" charset="0"/>
              <a:buChar char="•"/>
            </a:pPr>
            <a:r>
              <a:rPr lang="en-GB" sz="2400" b="1" dirty="0">
                <a:effectLst>
                  <a:outerShdw blurRad="38100" dist="38100" dir="2700000" algn="tl">
                    <a:srgbClr val="000000">
                      <a:alpha val="43137"/>
                    </a:srgbClr>
                  </a:outerShdw>
                </a:effectLst>
                <a:latin typeface="Times New Roman" pitchFamily="18" charset="0"/>
              </a:rPr>
              <a:t>Program execution consists of repeating the process of instruction </a:t>
            </a:r>
            <a:r>
              <a:rPr lang="en-GB" sz="2400" b="1" dirty="0">
                <a:solidFill>
                  <a:srgbClr val="FFFF00"/>
                </a:solidFill>
                <a:effectLst>
                  <a:outerShdw blurRad="38100" dist="38100" dir="2700000" algn="tl">
                    <a:srgbClr val="000000">
                      <a:alpha val="43137"/>
                    </a:srgbClr>
                  </a:outerShdw>
                </a:effectLst>
                <a:latin typeface="Times New Roman" pitchFamily="18" charset="0"/>
              </a:rPr>
              <a:t>fetch</a:t>
            </a:r>
            <a:r>
              <a:rPr lang="en-GB" sz="2400" b="1" dirty="0">
                <a:effectLst>
                  <a:outerShdw blurRad="38100" dist="38100" dir="2700000" algn="tl">
                    <a:srgbClr val="000000">
                      <a:alpha val="43137"/>
                    </a:srgbClr>
                  </a:outerShdw>
                </a:effectLst>
                <a:latin typeface="Times New Roman" pitchFamily="18" charset="0"/>
              </a:rPr>
              <a:t> and instruction </a:t>
            </a:r>
            <a:r>
              <a:rPr lang="en-GB" sz="2400" b="1" dirty="0">
                <a:solidFill>
                  <a:srgbClr val="FFFF00"/>
                </a:solidFill>
                <a:effectLst>
                  <a:outerShdw blurRad="38100" dist="38100" dir="2700000" algn="tl">
                    <a:srgbClr val="000000">
                      <a:alpha val="43137"/>
                    </a:srgbClr>
                  </a:outerShdw>
                </a:effectLst>
                <a:latin typeface="Times New Roman" pitchFamily="18" charset="0"/>
              </a:rPr>
              <a:t>execution</a:t>
            </a:r>
            <a:r>
              <a:rPr lang="en-GB" sz="2400" b="1" dirty="0">
                <a:effectLst>
                  <a:outerShdw blurRad="38100" dist="38100" dir="2700000" algn="tl">
                    <a:srgbClr val="000000">
                      <a:alpha val="43137"/>
                    </a:srgbClr>
                  </a:outerShdw>
                </a:effectLst>
                <a:latin typeface="Times New Roman" pitchFamily="18" charset="0"/>
              </a:rPr>
              <a:t>. </a:t>
            </a:r>
          </a:p>
          <a:p>
            <a:pPr marL="457200" indent="-360000">
              <a:spcAft>
                <a:spcPts val="1800"/>
              </a:spcAft>
              <a:buFont typeface="Arial" pitchFamily="34" charset="0"/>
              <a:buChar char="•"/>
            </a:pPr>
            <a:r>
              <a:rPr lang="en-GB" sz="2400" b="1" dirty="0">
                <a:effectLst>
                  <a:outerShdw blurRad="38100" dist="38100" dir="2700000" algn="tl">
                    <a:srgbClr val="000000">
                      <a:alpha val="43137"/>
                    </a:srgbClr>
                  </a:outerShdw>
                </a:effectLst>
                <a:latin typeface="Times New Roman" pitchFamily="18" charset="0"/>
              </a:rPr>
              <a:t>The instruction execution may involve several operations and depends on the nature of the instruction.</a:t>
            </a:r>
          </a:p>
          <a:p>
            <a:pPr marL="457200" indent="-360000">
              <a:spcAft>
                <a:spcPts val="1800"/>
              </a:spcAft>
              <a:buFont typeface="Arial" pitchFamily="34" charset="0"/>
              <a:buChar char="•"/>
            </a:pPr>
            <a:r>
              <a:rPr lang="en-GB" sz="2400" b="1" dirty="0">
                <a:effectLst>
                  <a:outerShdw blurRad="38100" dist="38100" dir="2700000" algn="tl">
                    <a:srgbClr val="000000">
                      <a:alpha val="43137"/>
                    </a:srgbClr>
                  </a:outerShdw>
                </a:effectLst>
                <a:latin typeface="Times New Roman" pitchFamily="18" charset="0"/>
              </a:rPr>
              <a:t>The processing required for a single instruction is called an instruction cycle.</a:t>
            </a:r>
          </a:p>
        </p:txBody>
      </p:sp>
      <p:sp>
        <p:nvSpPr>
          <p:cNvPr id="5" name="Rectangle 2"/>
          <p:cNvSpPr txBox="1">
            <a:spLocks noChangeArrowheads="1"/>
          </p:cNvSpPr>
          <p:nvPr/>
        </p:nvSpPr>
        <p:spPr>
          <a:xfrm>
            <a:off x="1524000" y="152654"/>
            <a:ext cx="9144000" cy="1116106"/>
          </a:xfrm>
          <a:prstGeom prst="rect">
            <a:avLst/>
          </a:prstGeom>
        </p:spPr>
        <p:txBody>
          <a:bodyPr/>
          <a:lstStyle/>
          <a:p>
            <a:pPr algn="ctr" defTabSz="914400">
              <a:spcBef>
                <a:spcPct val="0"/>
              </a:spcBef>
              <a:defRPr/>
            </a:pPr>
            <a:r>
              <a:rPr lang="en-GB" sz="4400" dirty="0">
                <a:solidFill>
                  <a:srgbClr val="FF0000"/>
                </a:solidFill>
                <a:effectLst>
                  <a:outerShdw blurRad="38100" dist="38100" dir="2700000" algn="tl">
                    <a:srgbClr val="000000">
                      <a:alpha val="43137"/>
                    </a:srgbClr>
                  </a:outerShdw>
                </a:effectLst>
                <a:latin typeface="Times New Roman" pitchFamily="18" charset="0"/>
                <a:ea typeface="+mj-ea"/>
                <a:cs typeface="+mj-cs"/>
              </a:rPr>
              <a:t>Basic Instruction Cycle</a:t>
            </a:r>
          </a:p>
        </p:txBody>
      </p:sp>
      <p:pic>
        <p:nvPicPr>
          <p:cNvPr id="130052" name="Picture 4"/>
          <p:cNvPicPr>
            <a:picLocks noChangeAspect="1" noChangeArrowheads="1"/>
          </p:cNvPicPr>
          <p:nvPr/>
        </p:nvPicPr>
        <p:blipFill>
          <a:blip r:embed="rId3" cstate="print"/>
          <a:srcRect/>
          <a:stretch>
            <a:fillRect/>
          </a:stretch>
        </p:blipFill>
        <p:spPr bwMode="auto">
          <a:xfrm>
            <a:off x="3431704" y="1196753"/>
            <a:ext cx="5219700" cy="26765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AF38636-804C-414E-8ACA-D918E7046845}" type="slidenum">
              <a:rPr lang="en-GB" smtClean="0"/>
              <a:pPr/>
              <a:t>41</a:t>
            </a:fld>
            <a:endParaRPr lang="en-GB"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0"/>
            <a:ext cx="9144000" cy="1116106"/>
          </a:xfrm>
        </p:spPr>
        <p:txBody>
          <a:bodyPr/>
          <a:lstStyle/>
          <a:p>
            <a:r>
              <a:rPr lang="en-GB" dirty="0">
                <a:solidFill>
                  <a:srgbClr val="FF0000"/>
                </a:solidFill>
                <a:effectLst>
                  <a:outerShdw blurRad="38100" dist="38100" dir="2700000" algn="tl">
                    <a:srgbClr val="000000">
                      <a:alpha val="43137"/>
                    </a:srgbClr>
                  </a:outerShdw>
                </a:effectLst>
              </a:rPr>
              <a:t>Basic Instruction Cycle</a:t>
            </a:r>
          </a:p>
        </p:txBody>
      </p:sp>
      <p:sp>
        <p:nvSpPr>
          <p:cNvPr id="6" name="Slide Number Placeholder 5"/>
          <p:cNvSpPr>
            <a:spLocks noGrp="1"/>
          </p:cNvSpPr>
          <p:nvPr>
            <p:ph type="sldNum" sz="quarter" idx="12"/>
          </p:nvPr>
        </p:nvSpPr>
        <p:spPr/>
        <p:txBody>
          <a:bodyPr/>
          <a:lstStyle/>
          <a:p>
            <a:fld id="{5AF38636-804C-414E-8ACA-D918E7046845}" type="slidenum">
              <a:rPr lang="en-GB" smtClean="0"/>
              <a:pPr/>
              <a:t>42</a:t>
            </a:fld>
            <a:endParaRPr lang="en-GB" dirty="0"/>
          </a:p>
        </p:txBody>
      </p:sp>
      <p:pic>
        <p:nvPicPr>
          <p:cNvPr id="3074" name="Picture 2"/>
          <p:cNvPicPr>
            <a:picLocks noChangeAspect="1" noChangeArrowheads="1"/>
          </p:cNvPicPr>
          <p:nvPr/>
        </p:nvPicPr>
        <p:blipFill>
          <a:blip r:embed="rId3" cstate="print"/>
          <a:srcRect/>
          <a:stretch>
            <a:fillRect/>
          </a:stretch>
        </p:blipFill>
        <p:spPr bwMode="auto">
          <a:xfrm>
            <a:off x="1546864" y="1285860"/>
            <a:ext cx="9085641" cy="2232248"/>
          </a:xfrm>
          <a:prstGeom prst="rect">
            <a:avLst/>
          </a:prstGeom>
          <a:noFill/>
          <a:ln w="9525">
            <a:noFill/>
            <a:miter lim="800000"/>
            <a:headEnd/>
            <a:tailEnd/>
          </a:ln>
        </p:spPr>
      </p:pic>
      <p:sp>
        <p:nvSpPr>
          <p:cNvPr id="5" name="Rectangle 4"/>
          <p:cNvSpPr/>
          <p:nvPr/>
        </p:nvSpPr>
        <p:spPr>
          <a:xfrm>
            <a:off x="1524000" y="3717032"/>
            <a:ext cx="9144000" cy="3077766"/>
          </a:xfrm>
          <a:prstGeom prst="rect">
            <a:avLst/>
          </a:prstGeom>
        </p:spPr>
        <p:txBody>
          <a:bodyPr wrap="square">
            <a:spAutoFit/>
          </a:bodyPr>
          <a:lstStyle/>
          <a:p>
            <a:pPr marL="540000" indent="-360000">
              <a:spcAft>
                <a:spcPts val="1600"/>
              </a:spcAft>
              <a:buFont typeface="Arial" pitchFamily="34" charset="0"/>
              <a:buChar char="•"/>
            </a:pPr>
            <a:r>
              <a:rPr lang="en-GB" sz="2200" b="1" dirty="0">
                <a:latin typeface="Times New Roman" pitchFamily="18" charset="0"/>
              </a:rPr>
              <a:t>The processing required for a single instruction is called </a:t>
            </a:r>
            <a:r>
              <a:rPr lang="en-GB" sz="2200" b="1" dirty="0">
                <a:solidFill>
                  <a:srgbClr val="C00000"/>
                </a:solidFill>
                <a:latin typeface="Times New Roman" pitchFamily="18" charset="0"/>
              </a:rPr>
              <a:t>an instruction cycle</a:t>
            </a:r>
            <a:r>
              <a:rPr lang="en-GB" sz="2200" b="1" dirty="0">
                <a:latin typeface="Times New Roman" pitchFamily="18" charset="0"/>
              </a:rPr>
              <a:t>.</a:t>
            </a:r>
          </a:p>
          <a:p>
            <a:pPr marL="540000" indent="-360000">
              <a:spcAft>
                <a:spcPts val="1600"/>
              </a:spcAft>
              <a:buFont typeface="Arial" pitchFamily="34" charset="0"/>
              <a:buChar char="•"/>
            </a:pPr>
            <a:r>
              <a:rPr lang="en-GB" sz="2200" b="1" dirty="0">
                <a:latin typeface="Times New Roman" pitchFamily="18" charset="0"/>
              </a:rPr>
              <a:t>Using the simplified two-step description as shown in Figure 3. </a:t>
            </a:r>
          </a:p>
          <a:p>
            <a:pPr marL="540000" indent="-360000">
              <a:spcAft>
                <a:spcPts val="1600"/>
              </a:spcAft>
              <a:buFont typeface="Arial" pitchFamily="34" charset="0"/>
              <a:buChar char="•"/>
            </a:pPr>
            <a:r>
              <a:rPr lang="en-GB" sz="2200" b="1" dirty="0">
                <a:latin typeface="Times New Roman" pitchFamily="18" charset="0"/>
              </a:rPr>
              <a:t>Two steps are shown to as the </a:t>
            </a:r>
            <a:r>
              <a:rPr lang="en-GB" sz="2200" b="1" i="1" dirty="0">
                <a:solidFill>
                  <a:srgbClr val="C00000"/>
                </a:solidFill>
                <a:latin typeface="Times New Roman" pitchFamily="18" charset="0"/>
              </a:rPr>
              <a:t>fetch cycle</a:t>
            </a:r>
            <a:r>
              <a:rPr lang="en-GB" sz="2200" b="1" dirty="0">
                <a:latin typeface="Times New Roman" pitchFamily="18" charset="0"/>
              </a:rPr>
              <a:t> and the </a:t>
            </a:r>
            <a:r>
              <a:rPr lang="en-GB" sz="2200" b="1" i="1" dirty="0">
                <a:solidFill>
                  <a:srgbClr val="C00000"/>
                </a:solidFill>
                <a:latin typeface="Times New Roman" pitchFamily="18" charset="0"/>
              </a:rPr>
              <a:t>execute cycle</a:t>
            </a:r>
            <a:r>
              <a:rPr lang="en-GB" sz="2200" b="1" dirty="0">
                <a:latin typeface="Times New Roman" pitchFamily="18" charset="0"/>
              </a:rPr>
              <a:t>. </a:t>
            </a:r>
          </a:p>
          <a:p>
            <a:pPr marL="540000" indent="-360000">
              <a:spcAft>
                <a:spcPts val="1600"/>
              </a:spcAft>
              <a:buFont typeface="Arial" pitchFamily="34" charset="0"/>
              <a:buChar char="•"/>
            </a:pPr>
            <a:r>
              <a:rPr lang="en-GB" sz="2200" b="1" dirty="0">
                <a:solidFill>
                  <a:srgbClr val="C00000"/>
                </a:solidFill>
                <a:latin typeface="Times New Roman" pitchFamily="18" charset="0"/>
              </a:rPr>
              <a:t>Program execution </a:t>
            </a:r>
            <a:r>
              <a:rPr lang="en-GB" sz="2200" b="1" dirty="0">
                <a:latin typeface="Times New Roman" pitchFamily="18" charset="0"/>
              </a:rPr>
              <a:t>halts only if the machine is turned off, some sort of unrecoverable error occurs, or a program instruction that halts the computer is encountered.</a:t>
            </a:r>
          </a:p>
        </p:txBody>
      </p:sp>
      <p:sp>
        <p:nvSpPr>
          <p:cNvPr id="7" name="TextBox 6"/>
          <p:cNvSpPr txBox="1"/>
          <p:nvPr/>
        </p:nvSpPr>
        <p:spPr>
          <a:xfrm>
            <a:off x="1595438" y="3264100"/>
            <a:ext cx="1285852" cy="307777"/>
          </a:xfrm>
          <a:prstGeom prst="rect">
            <a:avLst/>
          </a:prstGeom>
          <a:solidFill>
            <a:schemeClr val="bg1"/>
          </a:solidFill>
        </p:spPr>
        <p:txBody>
          <a:bodyPr wrap="square" rtlCol="0">
            <a:spAutoFit/>
          </a:bodyPr>
          <a:lstStyle/>
          <a:p>
            <a:pPr algn="r"/>
            <a:r>
              <a:rPr lang="en-GB" sz="1400" dirty="0">
                <a:latin typeface="Times New Roman" pitchFamily="18" charset="0"/>
              </a:rPr>
              <a:t>Figure 3</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0" y="0"/>
            <a:ext cx="9144000" cy="1357298"/>
          </a:xfrm>
        </p:spPr>
        <p:txBody>
          <a:bodyPr/>
          <a:lstStyle/>
          <a:p>
            <a:r>
              <a:rPr lang="en-US" dirty="0">
                <a:solidFill>
                  <a:srgbClr val="FF0000"/>
                </a:solidFill>
                <a:effectLst>
                  <a:outerShdw blurRad="38100" dist="38100" dir="2700000" algn="tl">
                    <a:srgbClr val="000000">
                      <a:alpha val="43137"/>
                    </a:srgbClr>
                  </a:outerShdw>
                </a:effectLst>
              </a:rPr>
              <a:t>Fetch Cycle</a:t>
            </a:r>
          </a:p>
        </p:txBody>
      </p:sp>
      <p:sp>
        <p:nvSpPr>
          <p:cNvPr id="48131" name="Rectangle 3"/>
          <p:cNvSpPr>
            <a:spLocks noGrp="1" noChangeArrowheads="1"/>
          </p:cNvSpPr>
          <p:nvPr>
            <p:ph idx="1"/>
          </p:nvPr>
        </p:nvSpPr>
        <p:spPr>
          <a:xfrm>
            <a:off x="1559496" y="1571636"/>
            <a:ext cx="8465594" cy="5500702"/>
          </a:xfrm>
        </p:spPr>
        <p:txBody>
          <a:bodyPr>
            <a:normAutofit lnSpcReduction="10000"/>
          </a:bodyPr>
          <a:lstStyle/>
          <a:p>
            <a:r>
              <a:rPr lang="en-US" sz="2800" b="1" dirty="0">
                <a:solidFill>
                  <a:srgbClr val="C00000"/>
                </a:solidFill>
              </a:rPr>
              <a:t>At the beginning of each instruction cycle the processor fetches an instruction from memory</a:t>
            </a:r>
          </a:p>
          <a:p>
            <a:pPr marL="950400" lvl="1">
              <a:spcBef>
                <a:spcPts val="2000"/>
              </a:spcBef>
              <a:buClr>
                <a:schemeClr val="accent1"/>
              </a:buClr>
            </a:pPr>
            <a:r>
              <a:rPr lang="en-US" sz="2400" b="1" dirty="0"/>
              <a:t>The program counter (PC) holds the address of the instruction to be fetched next</a:t>
            </a:r>
          </a:p>
          <a:p>
            <a:pPr marL="950400" lvl="1">
              <a:spcBef>
                <a:spcPts val="2000"/>
              </a:spcBef>
              <a:buClr>
                <a:schemeClr val="accent1"/>
              </a:buClr>
            </a:pPr>
            <a:r>
              <a:rPr lang="en-US" sz="2400" b="1" dirty="0"/>
              <a:t>The processor increments the PC after each instruction fetch so that it will fetch the next instruction in sequence</a:t>
            </a:r>
          </a:p>
          <a:p>
            <a:r>
              <a:rPr lang="en-US" sz="2800" b="1" dirty="0">
                <a:solidFill>
                  <a:srgbClr val="C00000"/>
                </a:solidFill>
              </a:rPr>
              <a:t>The fetched instruction is loaded into the instruction register (IR)</a:t>
            </a:r>
          </a:p>
          <a:p>
            <a:pPr marL="950400" lvl="1">
              <a:spcBef>
                <a:spcPts val="2000"/>
              </a:spcBef>
              <a:buClr>
                <a:schemeClr val="accent1"/>
              </a:buClr>
            </a:pPr>
            <a:r>
              <a:rPr lang="en-US" sz="2400" b="1" dirty="0"/>
              <a:t>The processor interprets the instruction and        performs the required action</a:t>
            </a:r>
          </a:p>
        </p:txBody>
      </p:sp>
      <p:sp>
        <p:nvSpPr>
          <p:cNvPr id="6" name="Slide Number Placeholder 5"/>
          <p:cNvSpPr>
            <a:spLocks noGrp="1"/>
          </p:cNvSpPr>
          <p:nvPr>
            <p:ph type="sldNum" sz="quarter" idx="12"/>
          </p:nvPr>
        </p:nvSpPr>
        <p:spPr/>
        <p:txBody>
          <a:bodyPr/>
          <a:lstStyle/>
          <a:p>
            <a:fld id="{5AF38636-804C-414E-8ACA-D918E7046845}" type="slidenum">
              <a:rPr lang="en-GB" smtClean="0"/>
              <a:pPr/>
              <a:t>43</a:t>
            </a:fld>
            <a:endParaRPr lang="en-GB" dirty="0"/>
          </a:p>
        </p:txBody>
      </p:sp>
      <p:pic>
        <p:nvPicPr>
          <p:cNvPr id="5" name="Picture 4"/>
          <p:cNvPicPr>
            <a:picLocks noChangeAspect="1"/>
          </p:cNvPicPr>
          <p:nvPr/>
        </p:nvPicPr>
        <p:blipFill>
          <a:blip r:embed="rId3" cstate="print"/>
          <a:stretch>
            <a:fillRect/>
          </a:stretch>
        </p:blipFill>
        <p:spPr>
          <a:xfrm>
            <a:off x="8813800" y="4869160"/>
            <a:ext cx="1854200" cy="1988840"/>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F38636-804C-414E-8ACA-D918E7046845}" type="slidenum">
              <a:rPr lang="en-GB" smtClean="0"/>
              <a:pPr/>
              <a:t>44</a:t>
            </a:fld>
            <a:endParaRPr lang="en-GB" dirty="0"/>
          </a:p>
        </p:txBody>
      </p:sp>
      <p:pic>
        <p:nvPicPr>
          <p:cNvPr id="125954" name="Picture 2" descr="http://www.comscigate.com/ib/cs/syllabus/syll2003/VibhaDhawan/fetch.gif"/>
          <p:cNvPicPr>
            <a:picLocks noChangeAspect="1" noChangeArrowheads="1" noCrop="1"/>
          </p:cNvPicPr>
          <p:nvPr/>
        </p:nvPicPr>
        <p:blipFill>
          <a:blip r:embed="rId2" cstate="print"/>
          <a:srcRect/>
          <a:stretch>
            <a:fillRect/>
          </a:stretch>
        </p:blipFill>
        <p:spPr bwMode="auto">
          <a:xfrm>
            <a:off x="2669938" y="1556792"/>
            <a:ext cx="6810439" cy="4536504"/>
          </a:xfrm>
          <a:prstGeom prst="rect">
            <a:avLst/>
          </a:prstGeom>
          <a:noFill/>
        </p:spPr>
      </p:pic>
      <p:sp>
        <p:nvSpPr>
          <p:cNvPr id="4" name="Rectangle 2"/>
          <p:cNvSpPr txBox="1">
            <a:spLocks noChangeArrowheads="1"/>
          </p:cNvSpPr>
          <p:nvPr/>
        </p:nvSpPr>
        <p:spPr>
          <a:xfrm>
            <a:off x="1524000" y="285728"/>
            <a:ext cx="9144000" cy="856092"/>
          </a:xfrm>
          <a:prstGeom prst="rect">
            <a:avLst/>
          </a:prstGeom>
        </p:spPr>
        <p:txBody>
          <a:bodyPr/>
          <a:lstStyle/>
          <a:p>
            <a:pPr algn="ctr" defTabSz="914400">
              <a:spcBef>
                <a:spcPct val="0"/>
              </a:spcBef>
              <a:defRPr/>
            </a:pPr>
            <a:r>
              <a:rPr lang="en-US" sz="4400" b="1" dirty="0">
                <a:solidFill>
                  <a:srgbClr val="FF0000"/>
                </a:solidFill>
                <a:latin typeface="Times New Roman" pitchFamily="18" charset="0"/>
                <a:ea typeface="+mj-ea"/>
                <a:cs typeface="+mj-cs"/>
              </a:rPr>
              <a:t>Fetch Cycle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342810" y="6356351"/>
            <a:ext cx="2133600" cy="365125"/>
          </a:xfrm>
        </p:spPr>
        <p:txBody>
          <a:bodyPr/>
          <a:lstStyle/>
          <a:p>
            <a:fld id="{5AF38636-804C-414E-8ACA-D918E7046845}" type="slidenum">
              <a:rPr lang="en-GB" smtClean="0"/>
              <a:pPr/>
              <a:t>45</a:t>
            </a:fld>
            <a:endParaRPr lang="en-GB" dirty="0"/>
          </a:p>
        </p:txBody>
      </p:sp>
      <p:sp>
        <p:nvSpPr>
          <p:cNvPr id="2" name="Title 1"/>
          <p:cNvSpPr>
            <a:spLocks noGrp="1"/>
          </p:cNvSpPr>
          <p:nvPr>
            <p:ph type="title" idx="4294967295"/>
          </p:nvPr>
        </p:nvSpPr>
        <p:spPr>
          <a:xfrm>
            <a:off x="0" y="0"/>
            <a:ext cx="9144000" cy="1285875"/>
          </a:xfrm>
        </p:spPr>
        <p:txBody>
          <a:bodyPr/>
          <a:lstStyle/>
          <a:p>
            <a:r>
              <a:rPr lang="en-US" dirty="0">
                <a:solidFill>
                  <a:srgbClr val="FF0000"/>
                </a:solidFill>
                <a:effectLst>
                  <a:outerShdw blurRad="38100" dist="38100" dir="2700000" algn="tl">
                    <a:srgbClr val="000000">
                      <a:alpha val="43137"/>
                    </a:srgbClr>
                  </a:outerShdw>
                </a:effectLst>
              </a:rPr>
              <a:t>Action Categories</a:t>
            </a:r>
          </a:p>
        </p:txBody>
      </p:sp>
      <p:graphicFrame>
        <p:nvGraphicFramePr>
          <p:cNvPr id="25" name="Content Placeholder 24"/>
          <p:cNvGraphicFramePr>
            <a:graphicFrameLocks noGrp="1"/>
          </p:cNvGraphicFramePr>
          <p:nvPr>
            <p:ph idx="4294967295"/>
            <p:extLst>
              <p:ext uri="{D42A27DB-BD31-4B8C-83A1-F6EECF244321}">
                <p14:modId xmlns:p14="http://schemas.microsoft.com/office/powerpoint/2010/main" val="2220170544"/>
              </p:ext>
            </p:extLst>
          </p:nvPr>
        </p:nvGraphicFramePr>
        <p:xfrm>
          <a:off x="1847528" y="939147"/>
          <a:ext cx="7831137" cy="540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3756248" y="6608386"/>
            <a:ext cx="4572000" cy="276999"/>
          </a:xfrm>
          <a:prstGeom prst="rect">
            <a:avLst/>
          </a:prstGeom>
        </p:spPr>
        <p:txBody>
          <a:bodyPr>
            <a:spAutoFit/>
          </a:bodyPr>
          <a:lstStyle/>
          <a:p>
            <a:pPr algn="ctr"/>
            <a:r>
              <a:rPr lang="en-GB" sz="1200">
                <a:latin typeface="Times New Roman" pitchFamily="18" charset="0"/>
              </a:rPr>
              <a:t>https://www.youtube.com/watch?v=yi0FhRqDJfo</a:t>
            </a:r>
            <a:endParaRPr lang="en-GB" sz="1200" dirty="0">
              <a:latin typeface="Times New Roman"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357298"/>
          </a:xfrm>
        </p:spPr>
        <p:txBody>
          <a:bodyPr/>
          <a:lstStyle/>
          <a:p>
            <a:r>
              <a:rPr lang="en-US" sz="4400" dirty="0">
                <a:solidFill>
                  <a:srgbClr val="FF0000"/>
                </a:solidFill>
                <a:effectLst>
                  <a:outerShdw blurRad="38100" dist="38100" dir="2700000" algn="tl">
                    <a:srgbClr val="000000">
                      <a:alpha val="43137"/>
                    </a:srgbClr>
                  </a:outerShdw>
                </a:effectLst>
              </a:rPr>
              <a:t>Interrupts</a:t>
            </a:r>
          </a:p>
        </p:txBody>
      </p:sp>
      <p:sp>
        <p:nvSpPr>
          <p:cNvPr id="5" name="Slide Number Placeholder 4"/>
          <p:cNvSpPr>
            <a:spLocks noGrp="1"/>
          </p:cNvSpPr>
          <p:nvPr>
            <p:ph type="sldNum" sz="quarter" idx="12"/>
          </p:nvPr>
        </p:nvSpPr>
        <p:spPr/>
        <p:txBody>
          <a:bodyPr/>
          <a:lstStyle/>
          <a:p>
            <a:fld id="{5AF38636-804C-414E-8ACA-D918E7046845}" type="slidenum">
              <a:rPr lang="en-GB" smtClean="0"/>
              <a:pPr/>
              <a:t>46</a:t>
            </a:fld>
            <a:endParaRPr lang="en-GB" dirty="0"/>
          </a:p>
        </p:txBody>
      </p:sp>
      <p:sp>
        <p:nvSpPr>
          <p:cNvPr id="6" name="Rectangle 5"/>
          <p:cNvSpPr/>
          <p:nvPr/>
        </p:nvSpPr>
        <p:spPr>
          <a:xfrm>
            <a:off x="1595406" y="1323553"/>
            <a:ext cx="9108504" cy="5495159"/>
          </a:xfrm>
          <a:prstGeom prst="rect">
            <a:avLst/>
          </a:prstGeom>
        </p:spPr>
        <p:txBody>
          <a:bodyPr wrap="square">
            <a:spAutoFit/>
          </a:bodyPr>
          <a:lstStyle/>
          <a:p>
            <a:pPr>
              <a:lnSpc>
                <a:spcPct val="110000"/>
              </a:lnSpc>
              <a:spcAft>
                <a:spcPts val="1800"/>
              </a:spcAft>
            </a:pPr>
            <a:r>
              <a:rPr lang="en-GB" sz="2800" b="1" dirty="0">
                <a:solidFill>
                  <a:srgbClr val="C00000"/>
                </a:solidFill>
                <a:latin typeface="Times New Roman" pitchFamily="18" charset="0"/>
              </a:rPr>
              <a:t>Program</a:t>
            </a:r>
            <a:r>
              <a:rPr lang="en-GB" sz="2400" b="1" dirty="0">
                <a:latin typeface="Times New Roman" pitchFamily="18" charset="0"/>
              </a:rPr>
              <a:t> Generated by some condition that occurs as a result of an instruction execution, such as </a:t>
            </a:r>
            <a:r>
              <a:rPr lang="en-GB" sz="2400" b="1" i="1" dirty="0">
                <a:latin typeface="Times New Roman" pitchFamily="18" charset="0"/>
              </a:rPr>
              <a:t>arithmetic overflow</a:t>
            </a:r>
            <a:r>
              <a:rPr lang="en-GB" sz="2400" b="1" dirty="0">
                <a:latin typeface="Times New Roman" pitchFamily="18" charset="0"/>
              </a:rPr>
              <a:t>, </a:t>
            </a:r>
            <a:r>
              <a:rPr lang="en-GB" sz="2400" b="1" i="1" dirty="0">
                <a:latin typeface="Times New Roman" pitchFamily="18" charset="0"/>
              </a:rPr>
              <a:t>division by zero</a:t>
            </a:r>
            <a:r>
              <a:rPr lang="en-GB" sz="2400" b="1" dirty="0">
                <a:latin typeface="Times New Roman" pitchFamily="18" charset="0"/>
              </a:rPr>
              <a:t>, attempt to execute an illegal machine instruction, or reference outside a user’s allowed memory space.</a:t>
            </a:r>
          </a:p>
          <a:p>
            <a:pPr>
              <a:lnSpc>
                <a:spcPct val="110000"/>
              </a:lnSpc>
              <a:spcAft>
                <a:spcPts val="1800"/>
              </a:spcAft>
            </a:pPr>
            <a:r>
              <a:rPr lang="en-GB" sz="2800" b="1" dirty="0">
                <a:solidFill>
                  <a:srgbClr val="C00000"/>
                </a:solidFill>
                <a:latin typeface="Times New Roman" pitchFamily="18" charset="0"/>
              </a:rPr>
              <a:t>Timer</a:t>
            </a:r>
            <a:r>
              <a:rPr lang="en-GB" sz="2400" b="1" dirty="0">
                <a:latin typeface="Times New Roman" pitchFamily="18" charset="0"/>
              </a:rPr>
              <a:t> Generated by a timer within the processor. This allows the operating system to perform certain functions on a regular basis.</a:t>
            </a:r>
          </a:p>
          <a:p>
            <a:pPr>
              <a:lnSpc>
                <a:spcPct val="110000"/>
              </a:lnSpc>
              <a:spcAft>
                <a:spcPts val="1800"/>
              </a:spcAft>
            </a:pPr>
            <a:r>
              <a:rPr lang="en-GB" sz="2800" b="1" dirty="0">
                <a:solidFill>
                  <a:srgbClr val="C00000"/>
                </a:solidFill>
                <a:latin typeface="Times New Roman" pitchFamily="18" charset="0"/>
              </a:rPr>
              <a:t>I/O</a:t>
            </a:r>
            <a:r>
              <a:rPr lang="en-GB" sz="2400" b="1" dirty="0">
                <a:latin typeface="Times New Roman" pitchFamily="18" charset="0"/>
              </a:rPr>
              <a:t> Generated by an I/O controller, to signal normal completion of an operation, request service from the processor, or to signal a variety of error conditions.</a:t>
            </a:r>
          </a:p>
          <a:p>
            <a:pPr>
              <a:lnSpc>
                <a:spcPct val="110000"/>
              </a:lnSpc>
              <a:spcAft>
                <a:spcPts val="1800"/>
              </a:spcAft>
            </a:pPr>
            <a:r>
              <a:rPr lang="en-GB" sz="2800" b="1" dirty="0">
                <a:solidFill>
                  <a:srgbClr val="C00000"/>
                </a:solidFill>
                <a:latin typeface="Times New Roman" pitchFamily="18" charset="0"/>
              </a:rPr>
              <a:t>Hardware Failure </a:t>
            </a:r>
            <a:r>
              <a:rPr lang="en-GB" sz="2400" b="1" dirty="0">
                <a:latin typeface="Times New Roman" pitchFamily="18" charset="0"/>
              </a:rPr>
              <a:t>Generated by a failure such as power failure or memory parity error.</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5580112" cy="1357298"/>
          </a:xfrm>
        </p:spPr>
        <p:txBody>
          <a:bodyPr/>
          <a:lstStyle/>
          <a:p>
            <a:r>
              <a:rPr lang="en-US" sz="4400" dirty="0">
                <a:solidFill>
                  <a:srgbClr val="FF0000"/>
                </a:solidFill>
                <a:effectLst>
                  <a:outerShdw blurRad="38100" dist="38100" dir="2700000" algn="tl">
                    <a:srgbClr val="000000">
                      <a:alpha val="43137"/>
                    </a:srgbClr>
                  </a:outerShdw>
                </a:effectLst>
              </a:rPr>
              <a:t>Interrupts</a:t>
            </a:r>
          </a:p>
        </p:txBody>
      </p:sp>
      <p:sp>
        <p:nvSpPr>
          <p:cNvPr id="4" name="Slide Number Placeholder 3"/>
          <p:cNvSpPr>
            <a:spLocks noGrp="1"/>
          </p:cNvSpPr>
          <p:nvPr>
            <p:ph type="sldNum" sz="quarter" idx="12"/>
          </p:nvPr>
        </p:nvSpPr>
        <p:spPr/>
        <p:txBody>
          <a:bodyPr/>
          <a:lstStyle/>
          <a:p>
            <a:fld id="{5AF38636-804C-414E-8ACA-D918E7046845}" type="slidenum">
              <a:rPr lang="en-GB" smtClean="0"/>
              <a:pPr/>
              <a:t>47</a:t>
            </a:fld>
            <a:endParaRPr lang="en-GB" dirty="0"/>
          </a:p>
        </p:txBody>
      </p:sp>
      <p:sp>
        <p:nvSpPr>
          <p:cNvPr id="6" name="Rounded Rectangle 5"/>
          <p:cNvSpPr/>
          <p:nvPr/>
        </p:nvSpPr>
        <p:spPr>
          <a:xfrm>
            <a:off x="1524000" y="1412776"/>
            <a:ext cx="9144000" cy="5445224"/>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800"/>
              </a:spcAft>
            </a:pPr>
            <a:r>
              <a:rPr lang="en-GB" sz="2200" b="1" dirty="0">
                <a:solidFill>
                  <a:srgbClr val="FFFF00"/>
                </a:solidFill>
                <a:effectLst>
                  <a:outerShdw blurRad="38100" dist="38100" dir="2700000" algn="tl">
                    <a:srgbClr val="000000">
                      <a:alpha val="43137"/>
                    </a:srgbClr>
                  </a:outerShdw>
                </a:effectLst>
                <a:latin typeface="Times New Roman" pitchFamily="18" charset="0"/>
              </a:rPr>
              <a:t>Interrupts are provided primarily as a way to improve processing efficiency.</a:t>
            </a:r>
          </a:p>
          <a:p>
            <a:pPr>
              <a:spcAft>
                <a:spcPts val="1800"/>
              </a:spcAft>
            </a:pPr>
            <a:r>
              <a:rPr lang="en-GB" sz="2200" b="1" dirty="0">
                <a:solidFill>
                  <a:srgbClr val="FFFF00"/>
                </a:solidFill>
                <a:effectLst>
                  <a:outerShdw blurRad="38100" dist="38100" dir="2700000" algn="tl">
                    <a:srgbClr val="000000">
                      <a:alpha val="43137"/>
                    </a:srgbClr>
                  </a:outerShdw>
                </a:effectLst>
                <a:latin typeface="Times New Roman" pitchFamily="18" charset="0"/>
              </a:rPr>
              <a:t>For example</a:t>
            </a:r>
            <a:r>
              <a:rPr lang="en-GB" sz="2200" b="1" dirty="0">
                <a:solidFill>
                  <a:schemeClr val="bg1"/>
                </a:solidFill>
                <a:effectLst>
                  <a:outerShdw blurRad="38100" dist="38100" dir="2700000" algn="tl">
                    <a:srgbClr val="000000">
                      <a:alpha val="43137"/>
                    </a:srgbClr>
                  </a:outerShdw>
                </a:effectLst>
                <a:latin typeface="Times New Roman" pitchFamily="18" charset="0"/>
              </a:rPr>
              <a:t>, most external devices are much slower than the processor. </a:t>
            </a:r>
          </a:p>
          <a:p>
            <a:pPr marL="457200" indent="-360000">
              <a:spcAft>
                <a:spcPts val="1800"/>
              </a:spcAft>
              <a:buFont typeface="Arial" pitchFamily="34" charset="0"/>
              <a:buChar char="•"/>
            </a:pPr>
            <a:r>
              <a:rPr lang="en-GB" sz="2200" b="1" dirty="0">
                <a:solidFill>
                  <a:schemeClr val="bg1"/>
                </a:solidFill>
                <a:effectLst>
                  <a:outerShdw blurRad="38100" dist="38100" dir="2700000" algn="tl">
                    <a:srgbClr val="000000">
                      <a:alpha val="43137"/>
                    </a:srgbClr>
                  </a:outerShdw>
                </a:effectLst>
                <a:latin typeface="Times New Roman" pitchFamily="18" charset="0"/>
              </a:rPr>
              <a:t>Suppose that the processor is transferring data to a printer using the instruction cycle scheme of Figure shown above. </a:t>
            </a:r>
          </a:p>
          <a:p>
            <a:pPr marL="457200" indent="-360000">
              <a:spcAft>
                <a:spcPts val="1800"/>
              </a:spcAft>
              <a:buFont typeface="Arial" pitchFamily="34" charset="0"/>
              <a:buChar char="•"/>
            </a:pPr>
            <a:r>
              <a:rPr lang="en-GB" sz="2200" b="1" dirty="0">
                <a:solidFill>
                  <a:schemeClr val="bg1"/>
                </a:solidFill>
                <a:effectLst>
                  <a:outerShdw blurRad="38100" dist="38100" dir="2700000" algn="tl">
                    <a:srgbClr val="000000">
                      <a:alpha val="43137"/>
                    </a:srgbClr>
                  </a:outerShdw>
                </a:effectLst>
                <a:latin typeface="Times New Roman" pitchFamily="18" charset="0"/>
              </a:rPr>
              <a:t>After each write operation, the processor must pause and remain idle until the printer catches up. </a:t>
            </a:r>
          </a:p>
          <a:p>
            <a:pPr marL="457200" indent="-360000">
              <a:spcAft>
                <a:spcPts val="1800"/>
              </a:spcAft>
              <a:buFont typeface="Arial" pitchFamily="34" charset="0"/>
              <a:buChar char="•"/>
            </a:pPr>
            <a:r>
              <a:rPr lang="en-GB" sz="2200" b="1" dirty="0">
                <a:solidFill>
                  <a:schemeClr val="bg1"/>
                </a:solidFill>
                <a:effectLst>
                  <a:outerShdw blurRad="38100" dist="38100" dir="2700000" algn="tl">
                    <a:srgbClr val="000000">
                      <a:alpha val="43137"/>
                    </a:srgbClr>
                  </a:outerShdw>
                </a:effectLst>
                <a:latin typeface="Times New Roman" pitchFamily="18" charset="0"/>
              </a:rPr>
              <a:t>The length of this pause may be on the order of many hundreds or even thousands of instruction cycles that do not involve memory.</a:t>
            </a:r>
          </a:p>
          <a:p>
            <a:pPr marL="457200" indent="-360000">
              <a:spcAft>
                <a:spcPts val="1800"/>
              </a:spcAft>
              <a:buFont typeface="Arial" pitchFamily="34" charset="0"/>
              <a:buChar char="•"/>
            </a:pPr>
            <a:r>
              <a:rPr lang="en-GB" sz="2200" b="1" dirty="0">
                <a:solidFill>
                  <a:schemeClr val="bg1"/>
                </a:solidFill>
                <a:effectLst>
                  <a:outerShdw blurRad="38100" dist="38100" dir="2700000" algn="tl">
                    <a:srgbClr val="000000">
                      <a:alpha val="43137"/>
                    </a:srgbClr>
                  </a:outerShdw>
                </a:effectLst>
                <a:latin typeface="Times New Roman" pitchFamily="18" charset="0"/>
              </a:rPr>
              <a:t>Clearly, this is a very wasteful use of the processor.</a:t>
            </a:r>
            <a:endParaRPr lang="en-GB" sz="2200" dirty="0">
              <a:solidFill>
                <a:schemeClr val="bg1"/>
              </a:solidFill>
              <a:latin typeface="Times New Roman" pitchFamily="18" charset="0"/>
            </a:endParaRPr>
          </a:p>
        </p:txBody>
      </p:sp>
      <p:pic>
        <p:nvPicPr>
          <p:cNvPr id="5" name="Picture 2"/>
          <p:cNvPicPr>
            <a:picLocks noChangeAspect="1" noChangeArrowheads="1"/>
          </p:cNvPicPr>
          <p:nvPr/>
        </p:nvPicPr>
        <p:blipFill>
          <a:blip r:embed="rId3" cstate="print"/>
          <a:srcRect/>
          <a:stretch>
            <a:fillRect/>
          </a:stretch>
        </p:blipFill>
        <p:spPr bwMode="auto">
          <a:xfrm>
            <a:off x="7150978" y="260648"/>
            <a:ext cx="3517022" cy="864096"/>
          </a:xfrm>
          <a:prstGeom prst="rect">
            <a:avLst/>
          </a:prstGeom>
          <a:noFill/>
          <a:ln w="9525">
            <a:noFill/>
            <a:miter lim="800000"/>
            <a:headEnd/>
            <a:tailEnd/>
          </a:ln>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F38636-804C-414E-8ACA-D918E7046845}" type="slidenum">
              <a:rPr lang="en-GB" smtClean="0"/>
              <a:pPr/>
              <a:t>48</a:t>
            </a:fld>
            <a:endParaRPr lang="en-GB"/>
          </a:p>
        </p:txBody>
      </p:sp>
      <p:sp>
        <p:nvSpPr>
          <p:cNvPr id="4" name="Rectangle 2"/>
          <p:cNvSpPr txBox="1">
            <a:spLocks noChangeArrowheads="1"/>
          </p:cNvSpPr>
          <p:nvPr/>
        </p:nvSpPr>
        <p:spPr>
          <a:xfrm>
            <a:off x="1524000" y="188640"/>
            <a:ext cx="9144000" cy="980728"/>
          </a:xfrm>
          <a:prstGeom prst="rect">
            <a:avLst/>
          </a:prstGeom>
        </p:spPr>
        <p:txBody>
          <a:bodyPr vert="horz" lIns="91440" tIns="45720" rIns="91440" bIns="45720" rtlCol="0" anchor="ctr">
            <a:normAutofit fontScale="97500"/>
          </a:bodyPr>
          <a:lstStyle/>
          <a:p>
            <a:pPr algn="ctr" defTabSz="914400">
              <a:spcBef>
                <a:spcPct val="0"/>
              </a:spcBef>
              <a:defRPr/>
            </a:pPr>
            <a:r>
              <a:rPr lang="en-GB" sz="4400" dirty="0">
                <a:solidFill>
                  <a:srgbClr val="FF0000"/>
                </a:solidFill>
                <a:latin typeface="Times New Roman" pitchFamily="18" charset="0"/>
                <a:ea typeface="+mj-ea"/>
                <a:cs typeface="+mj-cs"/>
              </a:rPr>
              <a:t>Cache Memory</a:t>
            </a:r>
          </a:p>
        </p:txBody>
      </p:sp>
      <p:sp>
        <p:nvSpPr>
          <p:cNvPr id="6" name="Rectangle 5"/>
          <p:cNvSpPr/>
          <p:nvPr/>
        </p:nvSpPr>
        <p:spPr>
          <a:xfrm>
            <a:off x="1523968" y="1285860"/>
            <a:ext cx="5214974" cy="3200876"/>
          </a:xfrm>
          <a:prstGeom prst="rect">
            <a:avLst/>
          </a:prstGeom>
        </p:spPr>
        <p:txBody>
          <a:bodyPr wrap="square">
            <a:spAutoFit/>
          </a:bodyPr>
          <a:lstStyle/>
          <a:p>
            <a:pPr marL="360000" indent="-252000">
              <a:spcAft>
                <a:spcPts val="1200"/>
              </a:spcAft>
              <a:buFont typeface="Arial" pitchFamily="34" charset="0"/>
              <a:buChar char="•"/>
            </a:pPr>
            <a:r>
              <a:rPr lang="en-GB" sz="2400" b="1" i="1" dirty="0">
                <a:solidFill>
                  <a:srgbClr val="C00000"/>
                </a:solidFill>
                <a:effectLst>
                  <a:outerShdw blurRad="38100" dist="38100" dir="2700000" algn="tl">
                    <a:srgbClr val="000000">
                      <a:alpha val="43137"/>
                    </a:srgbClr>
                  </a:outerShdw>
                </a:effectLst>
                <a:latin typeface="Times New Roman" pitchFamily="18" charset="0"/>
              </a:rPr>
              <a:t>Cache</a:t>
            </a:r>
            <a:r>
              <a:rPr lang="en-GB" sz="2400" b="1" dirty="0">
                <a:latin typeface="Times New Roman" pitchFamily="18" charset="0"/>
              </a:rPr>
              <a:t> is a component that stores data so future requests for that data can be served faster.</a:t>
            </a:r>
          </a:p>
          <a:p>
            <a:pPr marL="360000" indent="-252000">
              <a:spcAft>
                <a:spcPts val="600"/>
              </a:spcAft>
              <a:buFont typeface="Arial" pitchFamily="34" charset="0"/>
              <a:buChar char="•"/>
            </a:pPr>
            <a:r>
              <a:rPr lang="en-GB" sz="2400" b="1" dirty="0">
                <a:latin typeface="Times New Roman" pitchFamily="18" charset="0"/>
              </a:rPr>
              <a:t>A </a:t>
            </a:r>
            <a:r>
              <a:rPr lang="en-GB" sz="2400" b="1" i="1" dirty="0">
                <a:solidFill>
                  <a:srgbClr val="C00000"/>
                </a:solidFill>
                <a:latin typeface="Times New Roman" pitchFamily="18" charset="0"/>
              </a:rPr>
              <a:t>cache hit</a:t>
            </a:r>
            <a:r>
              <a:rPr lang="en-GB" sz="2400" b="1" dirty="0">
                <a:latin typeface="Times New Roman" pitchFamily="18" charset="0"/>
              </a:rPr>
              <a:t> occurs when the requested data can be found in a cache, while a </a:t>
            </a:r>
            <a:r>
              <a:rPr lang="en-GB" sz="2400" b="1" i="1" dirty="0">
                <a:solidFill>
                  <a:srgbClr val="C00000"/>
                </a:solidFill>
                <a:latin typeface="Times New Roman" pitchFamily="18" charset="0"/>
              </a:rPr>
              <a:t>cache miss</a:t>
            </a:r>
            <a:r>
              <a:rPr lang="en-GB" sz="2400" b="1" dirty="0">
                <a:latin typeface="Times New Roman" pitchFamily="18" charset="0"/>
              </a:rPr>
              <a:t> occurs when it cannot. Cache has three levels</a:t>
            </a:r>
          </a:p>
        </p:txBody>
      </p:sp>
      <p:cxnSp>
        <p:nvCxnSpPr>
          <p:cNvPr id="7" name="Straight Connector 6"/>
          <p:cNvCxnSpPr/>
          <p:nvPr/>
        </p:nvCxnSpPr>
        <p:spPr>
          <a:xfrm>
            <a:off x="1524000" y="1285860"/>
            <a:ext cx="9144000" cy="0"/>
          </a:xfrm>
          <a:prstGeom prst="line">
            <a:avLst/>
          </a:prstGeom>
          <a:ln w="19050">
            <a:solidFill>
              <a:srgbClr val="660066"/>
            </a:solidFill>
          </a:ln>
        </p:spPr>
        <p:style>
          <a:lnRef idx="1">
            <a:schemeClr val="accent1"/>
          </a:lnRef>
          <a:fillRef idx="0">
            <a:schemeClr val="accent1"/>
          </a:fillRef>
          <a:effectRef idx="0">
            <a:schemeClr val="accent1"/>
          </a:effectRef>
          <a:fontRef idx="minor">
            <a:schemeClr val="tx1"/>
          </a:fontRef>
        </p:style>
      </p:cxnSp>
      <p:pic>
        <p:nvPicPr>
          <p:cNvPr id="55298" name="Picture 2" descr="https://upload.wikimedia.org/wikipedia/commons/thumb/3/3d/Cache%2Cbasic.svg/320px-Cache%2Cbasic.svg.png"/>
          <p:cNvPicPr>
            <a:picLocks noChangeAspect="1" noChangeArrowheads="1"/>
          </p:cNvPicPr>
          <p:nvPr/>
        </p:nvPicPr>
        <p:blipFill>
          <a:blip r:embed="rId2" cstate="print"/>
          <a:srcRect/>
          <a:stretch>
            <a:fillRect/>
          </a:stretch>
        </p:blipFill>
        <p:spPr bwMode="auto">
          <a:xfrm>
            <a:off x="6596067" y="2857496"/>
            <a:ext cx="3918881" cy="1714512"/>
          </a:xfrm>
          <a:prstGeom prst="rect">
            <a:avLst/>
          </a:prstGeom>
          <a:noFill/>
        </p:spPr>
      </p:pic>
      <p:sp>
        <p:nvSpPr>
          <p:cNvPr id="8" name="Rectangle 7"/>
          <p:cNvSpPr/>
          <p:nvPr/>
        </p:nvSpPr>
        <p:spPr>
          <a:xfrm>
            <a:off x="1666908" y="4500571"/>
            <a:ext cx="9144000" cy="2354491"/>
          </a:xfrm>
          <a:prstGeom prst="rect">
            <a:avLst/>
          </a:prstGeom>
        </p:spPr>
        <p:txBody>
          <a:bodyPr wrap="square">
            <a:spAutoFit/>
          </a:bodyPr>
          <a:lstStyle/>
          <a:p>
            <a:pPr marL="720000" indent="-360000">
              <a:spcAft>
                <a:spcPts val="600"/>
              </a:spcAft>
              <a:buFont typeface="Arial" pitchFamily="34" charset="0"/>
              <a:buChar char="•"/>
            </a:pPr>
            <a:r>
              <a:rPr lang="en-GB" sz="2200" b="1" dirty="0">
                <a:solidFill>
                  <a:srgbClr val="C00000"/>
                </a:solidFill>
                <a:latin typeface="Times New Roman" pitchFamily="18" charset="0"/>
              </a:rPr>
              <a:t>L1  – </a:t>
            </a:r>
            <a:r>
              <a:rPr lang="en-GB" sz="2200" b="1" dirty="0" err="1">
                <a:solidFill>
                  <a:srgbClr val="C00000"/>
                </a:solidFill>
                <a:latin typeface="Times New Roman" pitchFamily="18" charset="0"/>
              </a:rPr>
              <a:t>Fatest</a:t>
            </a:r>
            <a:endParaRPr lang="en-GB" sz="2200" b="1" dirty="0">
              <a:solidFill>
                <a:srgbClr val="C00000"/>
              </a:solidFill>
              <a:latin typeface="Times New Roman" pitchFamily="18" charset="0"/>
            </a:endParaRPr>
          </a:p>
          <a:p>
            <a:pPr marL="720000" indent="-360000">
              <a:spcAft>
                <a:spcPts val="600"/>
              </a:spcAft>
              <a:buFont typeface="Arial" pitchFamily="34" charset="0"/>
              <a:buChar char="•"/>
            </a:pPr>
            <a:r>
              <a:rPr lang="en-GB" sz="2200" b="1" dirty="0">
                <a:solidFill>
                  <a:srgbClr val="C00000"/>
                </a:solidFill>
                <a:latin typeface="Times New Roman" pitchFamily="18" charset="0"/>
              </a:rPr>
              <a:t>L2  – Less Fast</a:t>
            </a:r>
          </a:p>
          <a:p>
            <a:pPr marL="720000" indent="-360000">
              <a:spcAft>
                <a:spcPts val="600"/>
              </a:spcAft>
              <a:buFont typeface="Arial" pitchFamily="34" charset="0"/>
              <a:buChar char="•"/>
            </a:pPr>
            <a:r>
              <a:rPr lang="en-GB" sz="2200" b="1" dirty="0">
                <a:solidFill>
                  <a:srgbClr val="C00000"/>
                </a:solidFill>
                <a:latin typeface="Times New Roman" pitchFamily="18" charset="0"/>
              </a:rPr>
              <a:t>L3  – Slowest</a:t>
            </a:r>
          </a:p>
          <a:p>
            <a:pPr>
              <a:spcAft>
                <a:spcPts val="600"/>
              </a:spcAft>
            </a:pPr>
            <a:r>
              <a:rPr lang="en-GB" sz="2200" b="1" dirty="0">
                <a:latin typeface="Times New Roman" pitchFamily="18" charset="0"/>
              </a:rPr>
              <a:t>Imagine like eating a food, bag of clips like L1, L2 like a kitchen and kitchen is much larger and takes more time to find. L3 is the backward storage and needs more time to find.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F38636-804C-414E-8ACA-D918E7046845}" type="slidenum">
              <a:rPr lang="en-GB" smtClean="0"/>
              <a:pPr/>
              <a:t>49</a:t>
            </a:fld>
            <a:endParaRPr lang="en-GB"/>
          </a:p>
        </p:txBody>
      </p:sp>
      <p:pic>
        <p:nvPicPr>
          <p:cNvPr id="1026" name="Picture 2" descr="http://i.crn.com/enc/CACHDISK.GIF"/>
          <p:cNvPicPr>
            <a:picLocks noChangeAspect="1" noChangeArrowheads="1"/>
          </p:cNvPicPr>
          <p:nvPr/>
        </p:nvPicPr>
        <p:blipFill>
          <a:blip r:embed="rId2" cstate="print"/>
          <a:srcRect/>
          <a:stretch>
            <a:fillRect/>
          </a:stretch>
        </p:blipFill>
        <p:spPr bwMode="auto">
          <a:xfrm>
            <a:off x="7032104" y="1556792"/>
            <a:ext cx="3275856" cy="2750832"/>
          </a:xfrm>
          <a:prstGeom prst="rect">
            <a:avLst/>
          </a:prstGeom>
          <a:noFill/>
        </p:spPr>
      </p:pic>
      <p:sp>
        <p:nvSpPr>
          <p:cNvPr id="4" name="Rectangle 3"/>
          <p:cNvSpPr/>
          <p:nvPr/>
        </p:nvSpPr>
        <p:spPr>
          <a:xfrm>
            <a:off x="1524000" y="1412776"/>
            <a:ext cx="5357818" cy="5554488"/>
          </a:xfrm>
          <a:prstGeom prst="rect">
            <a:avLst/>
          </a:prstGeom>
        </p:spPr>
        <p:txBody>
          <a:bodyPr wrap="square">
            <a:spAutoFit/>
          </a:bodyPr>
          <a:lstStyle/>
          <a:p>
            <a:pPr marL="540000" indent="-360000">
              <a:spcAft>
                <a:spcPts val="1800"/>
              </a:spcAft>
              <a:buFont typeface="Arial" pitchFamily="34" charset="0"/>
              <a:buChar char="•"/>
            </a:pPr>
            <a:r>
              <a:rPr lang="en-GB" sz="2300" b="1" dirty="0">
                <a:latin typeface="Times New Roman" pitchFamily="18" charset="0"/>
              </a:rPr>
              <a:t>Caches are generally the top level or levels of the memory hierarchy.</a:t>
            </a:r>
          </a:p>
          <a:p>
            <a:pPr marL="540000" indent="-360000">
              <a:spcAft>
                <a:spcPts val="1800"/>
              </a:spcAft>
              <a:buFont typeface="Arial" pitchFamily="34" charset="0"/>
              <a:buChar char="•"/>
            </a:pPr>
            <a:r>
              <a:rPr lang="en-GB" sz="2300" b="1" dirty="0">
                <a:latin typeface="Times New Roman" pitchFamily="18" charset="0"/>
              </a:rPr>
              <a:t>The main structural difference between a cache and other levels in the memory hierarchy is that </a:t>
            </a:r>
            <a:r>
              <a:rPr lang="en-GB" sz="2300" b="1" dirty="0">
                <a:solidFill>
                  <a:schemeClr val="tx1">
                    <a:lumMod val="75000"/>
                    <a:lumOff val="25000"/>
                  </a:schemeClr>
                </a:solidFill>
                <a:latin typeface="Times New Roman" pitchFamily="18" charset="0"/>
              </a:rPr>
              <a:t>caches contain hardware to track the memory addresses</a:t>
            </a:r>
            <a:r>
              <a:rPr lang="en-GB" sz="2300" b="1" dirty="0">
                <a:latin typeface="Times New Roman" pitchFamily="18" charset="0"/>
              </a:rPr>
              <a:t> that are contained in the cache and to move data into and out of cache as necessary.</a:t>
            </a:r>
          </a:p>
          <a:p>
            <a:pPr marL="540000" indent="-360000">
              <a:spcAft>
                <a:spcPts val="1800"/>
              </a:spcAft>
              <a:buFont typeface="Arial" pitchFamily="34" charset="0"/>
              <a:buChar char="•"/>
            </a:pPr>
            <a:r>
              <a:rPr lang="en-GB" sz="2300" b="1" dirty="0">
                <a:latin typeface="Times New Roman" pitchFamily="18" charset="0"/>
              </a:rPr>
              <a:t>Lower levels of memory requires a software or a combination of hardware and software to perform this function.</a:t>
            </a:r>
          </a:p>
        </p:txBody>
      </p:sp>
      <p:sp>
        <p:nvSpPr>
          <p:cNvPr id="6" name="Rectangle 2"/>
          <p:cNvSpPr txBox="1">
            <a:spLocks noChangeArrowheads="1"/>
          </p:cNvSpPr>
          <p:nvPr/>
        </p:nvSpPr>
        <p:spPr>
          <a:xfrm>
            <a:off x="1524000" y="0"/>
            <a:ext cx="9144000" cy="1340768"/>
          </a:xfrm>
          <a:prstGeom prst="rect">
            <a:avLst/>
          </a:prstGeom>
        </p:spPr>
        <p:txBody>
          <a:bodyPr vert="horz" lIns="91440" tIns="45720" rIns="91440" bIns="45720" rtlCol="0" anchor="ctr">
            <a:normAutofit fontScale="97500"/>
          </a:bodyPr>
          <a:lstStyle/>
          <a:p>
            <a:pPr algn="ctr" defTabSz="914400">
              <a:spcBef>
                <a:spcPct val="0"/>
              </a:spcBef>
              <a:defRPr/>
            </a:pPr>
            <a:r>
              <a:rPr lang="en-GB" sz="4400" dirty="0">
                <a:solidFill>
                  <a:srgbClr val="FF0000"/>
                </a:solidFill>
                <a:latin typeface="Times New Roman" pitchFamily="18" charset="0"/>
                <a:ea typeface="+mj-ea"/>
                <a:cs typeface="+mj-cs"/>
              </a:rPr>
              <a:t>Cache Memory</a:t>
            </a:r>
          </a:p>
        </p:txBody>
      </p:sp>
      <p:pic>
        <p:nvPicPr>
          <p:cNvPr id="7" name="Picture 2" descr="http://egpage.com/n_pics/34.jpg"/>
          <p:cNvPicPr>
            <a:picLocks noChangeAspect="1" noChangeArrowheads="1"/>
          </p:cNvPicPr>
          <p:nvPr/>
        </p:nvPicPr>
        <p:blipFill>
          <a:blip r:embed="rId3" cstate="print"/>
          <a:srcRect/>
          <a:stretch>
            <a:fillRect/>
          </a:stretch>
        </p:blipFill>
        <p:spPr bwMode="auto">
          <a:xfrm>
            <a:off x="6814103" y="4451640"/>
            <a:ext cx="3853897" cy="2351184"/>
          </a:xfrm>
          <a:prstGeom prst="rect">
            <a:avLst/>
          </a:prstGeom>
          <a:noFill/>
        </p:spPr>
      </p:pic>
      <p:cxnSp>
        <p:nvCxnSpPr>
          <p:cNvPr id="9" name="Straight Connector 8"/>
          <p:cNvCxnSpPr/>
          <p:nvPr/>
        </p:nvCxnSpPr>
        <p:spPr>
          <a:xfrm>
            <a:off x="1524000" y="1340768"/>
            <a:ext cx="9144000" cy="0"/>
          </a:xfrm>
          <a:prstGeom prst="line">
            <a:avLst/>
          </a:prstGeom>
          <a:ln w="19050">
            <a:solidFill>
              <a:srgbClr val="66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7062-A370-4C6E-89EE-D47EE71191EC}"/>
              </a:ext>
            </a:extLst>
          </p:cNvPr>
          <p:cNvSpPr>
            <a:spLocks noGrp="1"/>
          </p:cNvSpPr>
          <p:nvPr>
            <p:ph type="title"/>
          </p:nvPr>
        </p:nvSpPr>
        <p:spPr/>
        <p:txBody>
          <a:bodyPr/>
          <a:lstStyle/>
          <a:p>
            <a:r>
              <a:rPr lang="en-IE" dirty="0"/>
              <a:t>Topics from a higher level</a:t>
            </a:r>
          </a:p>
        </p:txBody>
      </p:sp>
      <p:sp>
        <p:nvSpPr>
          <p:cNvPr id="3" name="Content Placeholder 2">
            <a:extLst>
              <a:ext uri="{FF2B5EF4-FFF2-40B4-BE49-F238E27FC236}">
                <a16:creationId xmlns:a16="http://schemas.microsoft.com/office/drawing/2014/main" id="{0735B0DC-8132-45A9-9A11-8CF11E58D040}"/>
              </a:ext>
            </a:extLst>
          </p:cNvPr>
          <p:cNvSpPr>
            <a:spLocks noGrp="1"/>
          </p:cNvSpPr>
          <p:nvPr>
            <p:ph idx="1"/>
          </p:nvPr>
        </p:nvSpPr>
        <p:spPr/>
        <p:txBody>
          <a:bodyPr/>
          <a:lstStyle/>
          <a:p>
            <a:r>
              <a:rPr lang="en-IE" dirty="0"/>
              <a:t>Operating Systems</a:t>
            </a:r>
          </a:p>
          <a:p>
            <a:pPr lvl="1"/>
            <a:r>
              <a:rPr lang="en-IE" dirty="0"/>
              <a:t>Investigating both Linux and Windows Operating Systems </a:t>
            </a:r>
          </a:p>
          <a:p>
            <a:pPr lvl="1"/>
            <a:r>
              <a:rPr lang="en-IE" dirty="0"/>
              <a:t>What Exactly does and operating system provide to us ? </a:t>
            </a:r>
          </a:p>
          <a:p>
            <a:pPr lvl="1"/>
            <a:r>
              <a:rPr lang="en-IE" dirty="0"/>
              <a:t>How do these systems differ? </a:t>
            </a:r>
          </a:p>
          <a:p>
            <a:pPr lvl="1"/>
            <a:r>
              <a:rPr lang="en-IE" dirty="0"/>
              <a:t>How do we handle resources within a machine ? </a:t>
            </a:r>
          </a:p>
        </p:txBody>
      </p:sp>
    </p:spTree>
    <p:extLst>
      <p:ext uri="{BB962C8B-B14F-4D97-AF65-F5344CB8AC3E}">
        <p14:creationId xmlns:p14="http://schemas.microsoft.com/office/powerpoint/2010/main" val="677768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709864" y="1085850"/>
            <a:ext cx="6772275" cy="46863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Contemporary Multi-level Computer Architecture</a:t>
            </a:r>
            <a:endParaRPr lang="en-GB" dirty="0">
              <a:solidFill>
                <a:srgbClr val="FF0000"/>
              </a:solidFill>
            </a:endParaRPr>
          </a:p>
        </p:txBody>
      </p:sp>
      <p:sp>
        <p:nvSpPr>
          <p:cNvPr id="3" name="Slide Number Placeholder 2"/>
          <p:cNvSpPr>
            <a:spLocks noGrp="1"/>
          </p:cNvSpPr>
          <p:nvPr>
            <p:ph type="sldNum" sz="quarter" idx="12"/>
          </p:nvPr>
        </p:nvSpPr>
        <p:spPr/>
        <p:txBody>
          <a:bodyPr/>
          <a:lstStyle/>
          <a:p>
            <a:fld id="{5AF38636-804C-414E-8ACA-D918E7046845}" type="slidenum">
              <a:rPr lang="en-GB" smtClean="0"/>
              <a:pPr/>
              <a:t>51</a:t>
            </a:fld>
            <a:endParaRPr lang="en-GB"/>
          </a:p>
        </p:txBody>
      </p:sp>
      <p:pic>
        <p:nvPicPr>
          <p:cNvPr id="1026" name="Picture 3" descr="Description: 1-02"/>
          <p:cNvPicPr>
            <a:picLocks noChangeAspect="1" noChangeArrowheads="1"/>
          </p:cNvPicPr>
          <p:nvPr/>
        </p:nvPicPr>
        <p:blipFill>
          <a:blip r:embed="rId2" cstate="print"/>
          <a:srcRect/>
          <a:stretch>
            <a:fillRect/>
          </a:stretch>
        </p:blipFill>
        <p:spPr bwMode="auto">
          <a:xfrm>
            <a:off x="3071664" y="1772817"/>
            <a:ext cx="6192688" cy="5019011"/>
          </a:xfrm>
          <a:prstGeom prst="rect">
            <a:avLst/>
          </a:prstGeom>
          <a:noFill/>
          <a:ln w="9525">
            <a:noFill/>
            <a:miter lim="800000"/>
            <a:headEnd/>
            <a:tailEnd/>
          </a:ln>
        </p:spPr>
      </p:pic>
      <p:cxnSp>
        <p:nvCxnSpPr>
          <p:cNvPr id="5" name="Straight Connector 4"/>
          <p:cNvCxnSpPr/>
          <p:nvPr/>
        </p:nvCxnSpPr>
        <p:spPr>
          <a:xfrm>
            <a:off x="1524000" y="1628800"/>
            <a:ext cx="9144000" cy="0"/>
          </a:xfrm>
          <a:prstGeom prst="line">
            <a:avLst/>
          </a:prstGeom>
          <a:ln w="19050">
            <a:solidFill>
              <a:srgbClr val="66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B814-2D18-4FCD-A8DC-3CD2BCB11D09}"/>
              </a:ext>
            </a:extLst>
          </p:cNvPr>
          <p:cNvSpPr>
            <a:spLocks noGrp="1"/>
          </p:cNvSpPr>
          <p:nvPr>
            <p:ph type="title"/>
          </p:nvPr>
        </p:nvSpPr>
        <p:spPr/>
        <p:txBody>
          <a:bodyPr/>
          <a:lstStyle/>
          <a:p>
            <a:r>
              <a:rPr lang="en-IE" dirty="0"/>
              <a:t>Topics from a higher level</a:t>
            </a:r>
          </a:p>
        </p:txBody>
      </p:sp>
      <p:sp>
        <p:nvSpPr>
          <p:cNvPr id="3" name="Content Placeholder 2">
            <a:extLst>
              <a:ext uri="{FF2B5EF4-FFF2-40B4-BE49-F238E27FC236}">
                <a16:creationId xmlns:a16="http://schemas.microsoft.com/office/drawing/2014/main" id="{4B75DFBD-14D4-4A7F-BA04-5B202F7D1D0B}"/>
              </a:ext>
            </a:extLst>
          </p:cNvPr>
          <p:cNvSpPr>
            <a:spLocks noGrp="1"/>
          </p:cNvSpPr>
          <p:nvPr>
            <p:ph idx="1"/>
          </p:nvPr>
        </p:nvSpPr>
        <p:spPr/>
        <p:txBody>
          <a:bodyPr/>
          <a:lstStyle/>
          <a:p>
            <a:r>
              <a:rPr lang="en-IE" dirty="0"/>
              <a:t>Networking </a:t>
            </a:r>
          </a:p>
          <a:p>
            <a:pPr lvl="1"/>
            <a:r>
              <a:rPr lang="en-IE" dirty="0"/>
              <a:t>What exactly is networking ? </a:t>
            </a:r>
          </a:p>
          <a:p>
            <a:pPr lvl="1"/>
            <a:r>
              <a:rPr lang="en-IE" dirty="0"/>
              <a:t>Establishing some of the key complexities of Networking</a:t>
            </a:r>
          </a:p>
          <a:p>
            <a:pPr lvl="1"/>
            <a:r>
              <a:rPr lang="en-IE" dirty="0"/>
              <a:t>Its importance in modern day</a:t>
            </a:r>
          </a:p>
          <a:p>
            <a:pPr lvl="1"/>
            <a:r>
              <a:rPr lang="en-IE" dirty="0"/>
              <a:t>The different types of communications </a:t>
            </a:r>
          </a:p>
          <a:p>
            <a:pPr lvl="1"/>
            <a:r>
              <a:rPr lang="en-IE" dirty="0"/>
              <a:t>What about Security in Networking</a:t>
            </a:r>
          </a:p>
        </p:txBody>
      </p:sp>
    </p:spTree>
    <p:extLst>
      <p:ext uri="{BB962C8B-B14F-4D97-AF65-F5344CB8AC3E}">
        <p14:creationId xmlns:p14="http://schemas.microsoft.com/office/powerpoint/2010/main" val="20105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A9B7-93E8-432E-A6C6-4435FE9766CC}"/>
              </a:ext>
            </a:extLst>
          </p:cNvPr>
          <p:cNvSpPr>
            <a:spLocks noGrp="1"/>
          </p:cNvSpPr>
          <p:nvPr>
            <p:ph type="title"/>
          </p:nvPr>
        </p:nvSpPr>
        <p:spPr/>
        <p:txBody>
          <a:bodyPr/>
          <a:lstStyle/>
          <a:p>
            <a:r>
              <a:rPr lang="en-IE" dirty="0"/>
              <a:t>Topics from a higher level</a:t>
            </a:r>
          </a:p>
        </p:txBody>
      </p:sp>
      <p:sp>
        <p:nvSpPr>
          <p:cNvPr id="3" name="Content Placeholder 2">
            <a:extLst>
              <a:ext uri="{FF2B5EF4-FFF2-40B4-BE49-F238E27FC236}">
                <a16:creationId xmlns:a16="http://schemas.microsoft.com/office/drawing/2014/main" id="{78EC5996-2F38-4FB6-923C-719CCC05AA21}"/>
              </a:ext>
            </a:extLst>
          </p:cNvPr>
          <p:cNvSpPr>
            <a:spLocks noGrp="1"/>
          </p:cNvSpPr>
          <p:nvPr>
            <p:ph idx="1"/>
          </p:nvPr>
        </p:nvSpPr>
        <p:spPr/>
        <p:txBody>
          <a:bodyPr/>
          <a:lstStyle/>
          <a:p>
            <a:r>
              <a:rPr lang="en-IE" dirty="0"/>
              <a:t>Virtualization and Cloud Computing </a:t>
            </a:r>
          </a:p>
          <a:p>
            <a:pPr lvl="1"/>
            <a:r>
              <a:rPr lang="en-IE" dirty="0"/>
              <a:t>What exactly is Virtualization ? </a:t>
            </a:r>
          </a:p>
          <a:p>
            <a:pPr lvl="1"/>
            <a:r>
              <a:rPr lang="en-IE" dirty="0"/>
              <a:t>What can virtualization provide to us </a:t>
            </a:r>
          </a:p>
          <a:p>
            <a:pPr lvl="1"/>
            <a:r>
              <a:rPr lang="en-IE" dirty="0"/>
              <a:t>The Advent of cloud computing , the “illusion of infinite resources” </a:t>
            </a:r>
          </a:p>
          <a:p>
            <a:pPr lvl="1"/>
            <a:r>
              <a:rPr lang="en-IE" dirty="0"/>
              <a:t>Some of the prominent CSPs – Cloud Service Providers</a:t>
            </a:r>
          </a:p>
        </p:txBody>
      </p:sp>
    </p:spTree>
    <p:extLst>
      <p:ext uri="{BB962C8B-B14F-4D97-AF65-F5344CB8AC3E}">
        <p14:creationId xmlns:p14="http://schemas.microsoft.com/office/powerpoint/2010/main" val="345526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CEA8-50AD-491A-80AA-F5EF6522339F}"/>
              </a:ext>
            </a:extLst>
          </p:cNvPr>
          <p:cNvSpPr>
            <a:spLocks noGrp="1"/>
          </p:cNvSpPr>
          <p:nvPr>
            <p:ph type="title"/>
          </p:nvPr>
        </p:nvSpPr>
        <p:spPr/>
        <p:txBody>
          <a:bodyPr/>
          <a:lstStyle/>
          <a:p>
            <a:r>
              <a:rPr lang="en-IE" dirty="0"/>
              <a:t>Topics from a higher level</a:t>
            </a:r>
          </a:p>
        </p:txBody>
      </p:sp>
      <p:sp>
        <p:nvSpPr>
          <p:cNvPr id="3" name="Content Placeholder 2">
            <a:extLst>
              <a:ext uri="{FF2B5EF4-FFF2-40B4-BE49-F238E27FC236}">
                <a16:creationId xmlns:a16="http://schemas.microsoft.com/office/drawing/2014/main" id="{AD81A1DA-6D4A-42DB-88C6-963FA01D4904}"/>
              </a:ext>
            </a:extLst>
          </p:cNvPr>
          <p:cNvSpPr>
            <a:spLocks noGrp="1"/>
          </p:cNvSpPr>
          <p:nvPr>
            <p:ph idx="1"/>
          </p:nvPr>
        </p:nvSpPr>
        <p:spPr/>
        <p:txBody>
          <a:bodyPr/>
          <a:lstStyle/>
          <a:p>
            <a:r>
              <a:rPr lang="en-IE" dirty="0"/>
              <a:t>Linux Fundamentals </a:t>
            </a:r>
          </a:p>
          <a:p>
            <a:pPr lvl="1"/>
            <a:r>
              <a:rPr lang="en-IE" dirty="0"/>
              <a:t>Looking at the Linux OS with a more in-dept perspective</a:t>
            </a:r>
          </a:p>
          <a:p>
            <a:pPr lvl="1"/>
            <a:r>
              <a:rPr lang="en-IE" dirty="0"/>
              <a:t>How it differs from the common Windows OS</a:t>
            </a:r>
          </a:p>
          <a:p>
            <a:pPr lvl="1"/>
            <a:r>
              <a:rPr lang="en-IE" dirty="0"/>
              <a:t>Historical Context and its widespread use and variations</a:t>
            </a:r>
          </a:p>
          <a:p>
            <a:r>
              <a:rPr lang="en-IE" dirty="0"/>
              <a:t>Containerization </a:t>
            </a:r>
          </a:p>
          <a:p>
            <a:pPr lvl="1"/>
            <a:r>
              <a:rPr lang="en-IE" dirty="0"/>
              <a:t>What exactly is a container ? </a:t>
            </a:r>
          </a:p>
          <a:p>
            <a:pPr lvl="1"/>
            <a:r>
              <a:rPr lang="en-IE" dirty="0"/>
              <a:t>How has this changed the way we use , test and deploy applications</a:t>
            </a:r>
          </a:p>
          <a:p>
            <a:endParaRPr lang="en-IE" dirty="0"/>
          </a:p>
        </p:txBody>
      </p:sp>
    </p:spTree>
    <p:extLst>
      <p:ext uri="{BB962C8B-B14F-4D97-AF65-F5344CB8AC3E}">
        <p14:creationId xmlns:p14="http://schemas.microsoft.com/office/powerpoint/2010/main" val="337570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CEA8-50AD-491A-80AA-F5EF6522339F}"/>
              </a:ext>
            </a:extLst>
          </p:cNvPr>
          <p:cNvSpPr>
            <a:spLocks noGrp="1"/>
          </p:cNvSpPr>
          <p:nvPr>
            <p:ph type="title"/>
          </p:nvPr>
        </p:nvSpPr>
        <p:spPr/>
        <p:txBody>
          <a:bodyPr/>
          <a:lstStyle/>
          <a:p>
            <a:r>
              <a:rPr lang="en-IE" dirty="0"/>
              <a:t>Topics from a higher level</a:t>
            </a:r>
          </a:p>
        </p:txBody>
      </p:sp>
      <p:sp>
        <p:nvSpPr>
          <p:cNvPr id="3" name="Content Placeholder 2">
            <a:extLst>
              <a:ext uri="{FF2B5EF4-FFF2-40B4-BE49-F238E27FC236}">
                <a16:creationId xmlns:a16="http://schemas.microsoft.com/office/drawing/2014/main" id="{AD81A1DA-6D4A-42DB-88C6-963FA01D4904}"/>
              </a:ext>
            </a:extLst>
          </p:cNvPr>
          <p:cNvSpPr>
            <a:spLocks noGrp="1"/>
          </p:cNvSpPr>
          <p:nvPr>
            <p:ph idx="1"/>
          </p:nvPr>
        </p:nvSpPr>
        <p:spPr/>
        <p:txBody>
          <a:bodyPr/>
          <a:lstStyle/>
          <a:p>
            <a:r>
              <a:rPr lang="en-IE" dirty="0"/>
              <a:t>Principles of IT Security </a:t>
            </a:r>
          </a:p>
          <a:p>
            <a:pPr lvl="1"/>
            <a:r>
              <a:rPr lang="en-IE" dirty="0"/>
              <a:t>	Introduction to IT and Cyber Security</a:t>
            </a:r>
          </a:p>
          <a:p>
            <a:pPr lvl="1"/>
            <a:r>
              <a:rPr lang="en-IE" dirty="0"/>
              <a:t>	Fundamental Security Principles</a:t>
            </a:r>
          </a:p>
          <a:p>
            <a:pPr lvl="1"/>
            <a:r>
              <a:rPr lang="en-IE" dirty="0"/>
              <a:t>   Guiding bodies in the Security Domain </a:t>
            </a:r>
          </a:p>
          <a:p>
            <a:pPr lvl="1"/>
            <a:r>
              <a:rPr lang="en-IE" dirty="0"/>
              <a:t>	CSA / ENISA / OWASP / NIST</a:t>
            </a:r>
          </a:p>
          <a:p>
            <a:pPr lvl="1"/>
            <a:endParaRPr lang="en-IE" dirty="0"/>
          </a:p>
          <a:p>
            <a:r>
              <a:rPr lang="en-IE" dirty="0"/>
              <a:t>CAOSN in Industry , Trends &amp; Bleeding Edge Technologies</a:t>
            </a:r>
          </a:p>
          <a:p>
            <a:pPr lvl="1"/>
            <a:r>
              <a:rPr lang="en-IE" dirty="0"/>
              <a:t>Upcoming Technologies , Evolutionary and Revolutionary</a:t>
            </a:r>
          </a:p>
          <a:p>
            <a:pPr marL="0" indent="0">
              <a:buNone/>
            </a:pPr>
            <a:endParaRPr lang="en-IE" dirty="0"/>
          </a:p>
        </p:txBody>
      </p:sp>
    </p:spTree>
    <p:extLst>
      <p:ext uri="{BB962C8B-B14F-4D97-AF65-F5344CB8AC3E}">
        <p14:creationId xmlns:p14="http://schemas.microsoft.com/office/powerpoint/2010/main" val="171542921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989</TotalTime>
  <Words>4774</Words>
  <Application>Microsoft Office PowerPoint</Application>
  <PresentationFormat>Widescreen</PresentationFormat>
  <Paragraphs>512</Paragraphs>
  <Slides>51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Gill Sans MT</vt:lpstr>
      <vt:lpstr>Impact</vt:lpstr>
      <vt:lpstr>Times New Roman</vt:lpstr>
      <vt:lpstr>Badge</vt:lpstr>
      <vt:lpstr>Computer architecture 1</vt:lpstr>
      <vt:lpstr>Introductions</vt:lpstr>
      <vt:lpstr>Module Overview</vt:lpstr>
      <vt:lpstr>Topics from a higher level</vt:lpstr>
      <vt:lpstr>Topics from a higher level</vt:lpstr>
      <vt:lpstr>Topics from a higher level</vt:lpstr>
      <vt:lpstr>Topics from a higher level</vt:lpstr>
      <vt:lpstr>Topics from a higher level</vt:lpstr>
      <vt:lpstr>Topics from a higher level</vt:lpstr>
      <vt:lpstr>Lets think of the Variations of Computer Systems</vt:lpstr>
      <vt:lpstr>Computer Components</vt:lpstr>
      <vt:lpstr>Components of a modern computer</vt:lpstr>
      <vt:lpstr>Moore’s Law</vt:lpstr>
      <vt:lpstr>Components of a modern computer</vt:lpstr>
      <vt:lpstr>Components of a modern computer</vt:lpstr>
      <vt:lpstr>Components of a modern computer</vt:lpstr>
      <vt:lpstr>PowerPoint Presentation</vt:lpstr>
      <vt:lpstr>Components of a modern computer</vt:lpstr>
      <vt:lpstr>Components of a modern computer</vt:lpstr>
      <vt:lpstr>Components of a modern computer</vt:lpstr>
      <vt:lpstr>Storage Evolution</vt:lpstr>
      <vt:lpstr>Storage Evolution</vt:lpstr>
      <vt:lpstr>Storage Evolution</vt:lpstr>
      <vt:lpstr>Storage Evolution</vt:lpstr>
      <vt:lpstr>Graphics Cards </vt:lpstr>
      <vt:lpstr>Peripherals </vt:lpstr>
      <vt:lpstr>Peripherals / Cutting Edge</vt:lpstr>
      <vt:lpstr>Computer Components</vt:lpstr>
      <vt:lpstr>Computer Components</vt:lpstr>
      <vt:lpstr>Structure of von Neumann Machine</vt:lpstr>
      <vt:lpstr>PowerPoint Presentation</vt:lpstr>
      <vt:lpstr>PowerPoint Presentation</vt:lpstr>
      <vt:lpstr>Design Principles of CPU</vt:lpstr>
      <vt:lpstr>Hardware and Software Approaches</vt:lpstr>
      <vt:lpstr>I/O  Components</vt:lpstr>
      <vt:lpstr>I/O  Components</vt:lpstr>
      <vt:lpstr>Computer  Components: Top Level  View</vt:lpstr>
      <vt:lpstr>MEMORY</vt:lpstr>
      <vt:lpstr>Computer Components</vt:lpstr>
      <vt:lpstr>Computer Components</vt:lpstr>
      <vt:lpstr>PowerPoint Presentation</vt:lpstr>
      <vt:lpstr>Basic Instruction Cycle</vt:lpstr>
      <vt:lpstr>Fetch Cycle</vt:lpstr>
      <vt:lpstr>PowerPoint Presentation</vt:lpstr>
      <vt:lpstr>Action Categories</vt:lpstr>
      <vt:lpstr>Interrupts</vt:lpstr>
      <vt:lpstr>Interrupts</vt:lpstr>
      <vt:lpstr>PowerPoint Presentation</vt:lpstr>
      <vt:lpstr>PowerPoint Presentation</vt:lpstr>
      <vt:lpstr>PowerPoint Presentation</vt:lpstr>
      <vt:lpstr>Contemporary Multi-level Computer Architecture</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Inner Workings on the CPU CPU / Memory</dc:title>
  <dc:creator>Work</dc:creator>
  <cp:lastModifiedBy>Rommel</cp:lastModifiedBy>
  <cp:revision>43</cp:revision>
  <dcterms:created xsi:type="dcterms:W3CDTF">2018-11-17T05:52:07Z</dcterms:created>
  <dcterms:modified xsi:type="dcterms:W3CDTF">2021-01-12T17:23:33Z</dcterms:modified>
</cp:coreProperties>
</file>