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tags/tag1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7" r:id="rId2"/>
    <p:sldId id="636" r:id="rId3"/>
    <p:sldId id="657" r:id="rId4"/>
    <p:sldId id="658" r:id="rId5"/>
    <p:sldId id="637" r:id="rId6"/>
    <p:sldId id="660" r:id="rId7"/>
    <p:sldId id="661" r:id="rId8"/>
    <p:sldId id="662" r:id="rId9"/>
    <p:sldId id="638" r:id="rId10"/>
    <p:sldId id="663" r:id="rId11"/>
    <p:sldId id="664" r:id="rId12"/>
    <p:sldId id="639" r:id="rId13"/>
    <p:sldId id="665" r:id="rId14"/>
    <p:sldId id="640" r:id="rId15"/>
    <p:sldId id="666" r:id="rId16"/>
    <p:sldId id="641" r:id="rId17"/>
    <p:sldId id="708" r:id="rId18"/>
    <p:sldId id="709" r:id="rId19"/>
    <p:sldId id="724" r:id="rId20"/>
    <p:sldId id="725" r:id="rId21"/>
    <p:sldId id="726" r:id="rId22"/>
    <p:sldId id="72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14" d="100"/>
          <a:sy n="114" d="100"/>
        </p:scale>
        <p:origin x="3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96FE9F-05F4-41BF-969E-C0D48AB5FA67}" type="datetimeFigureOut">
              <a:rPr lang="en-IE" smtClean="0"/>
              <a:t>03/02/2021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D59B0-4065-47A3-B3A6-DA69100858BA}" type="slidenum">
              <a:rPr lang="en-IE" smtClean="0"/>
              <a:t>‹#›</a:t>
            </a:fld>
            <a:endParaRPr lang="en-IE"/>
          </a:p>
        </p:txBody>
      </p:sp>
    </p:spTree>
    <p:extLst>
      <p:ext uri="{BB962C8B-B14F-4D97-AF65-F5344CB8AC3E}">
        <p14:creationId xmlns:p14="http://schemas.microsoft.com/office/powerpoint/2010/main" val="2846678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ftr" sz="quarter" idx="4"/>
          </p:nvPr>
        </p:nvSpPr>
        <p:spPr>
          <a:noFill/>
        </p:spPr>
        <p:txBody>
          <a:bodyPr/>
          <a:lstStyle/>
          <a:p>
            <a:r>
              <a:rPr lang="en-US"/>
              <a:t>1.#</a:t>
            </a: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ftr" sz="quarter" idx="4"/>
          </p:nvPr>
        </p:nvSpPr>
        <p:spPr>
          <a:noFill/>
        </p:spPr>
        <p:txBody>
          <a:bodyPr/>
          <a:lstStyle/>
          <a:p>
            <a:r>
              <a:rPr lang="en-US"/>
              <a:t>1.#</a:t>
            </a: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ftr" sz="quarter" idx="4"/>
          </p:nvPr>
        </p:nvSpPr>
        <p:spPr>
          <a:noFill/>
        </p:spPr>
        <p:txBody>
          <a:bodyPr/>
          <a:lstStyle/>
          <a:p>
            <a:r>
              <a:rPr lang="en-US"/>
              <a:t>1.#</a:t>
            </a: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ftr" sz="quarter" idx="4"/>
          </p:nvPr>
        </p:nvSpPr>
        <p:spPr>
          <a:noFill/>
        </p:spPr>
        <p:txBody>
          <a:bodyPr/>
          <a:lstStyle/>
          <a:p>
            <a:r>
              <a:rPr lang="en-US"/>
              <a:t>1.#</a:t>
            </a: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ftr" sz="quarter" idx="4"/>
          </p:nvPr>
        </p:nvSpPr>
        <p:spPr>
          <a:noFill/>
        </p:spPr>
        <p:txBody>
          <a:bodyPr/>
          <a:lstStyle/>
          <a:p>
            <a:r>
              <a:rPr lang="en-US"/>
              <a:t>1.#</a:t>
            </a: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ftr" sz="quarter" idx="4"/>
          </p:nvPr>
        </p:nvSpPr>
        <p:spPr>
          <a:noFill/>
        </p:spPr>
        <p:txBody>
          <a:bodyPr/>
          <a:lstStyle/>
          <a:p>
            <a:r>
              <a:rPr lang="en-US"/>
              <a:t>1.#</a:t>
            </a: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miter lim="800000"/>
            <a:headEnd/>
            <a:tailEnd/>
          </a:ln>
        </p:spPr>
        <p:txBody>
          <a:bodyPr/>
          <a:lstStyle/>
          <a:p>
            <a:fld id="{25D2331E-8B5D-4EBF-858C-42D14C1A4E5A}" type="slidenum">
              <a:rPr lang="en-GB" smtClean="0"/>
              <a:pPr/>
              <a:t>17</a:t>
            </a:fld>
            <a:endParaRPr lang="en-GB"/>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miter lim="800000"/>
            <a:headEnd/>
            <a:tailEnd/>
          </a:ln>
        </p:spPr>
        <p:txBody>
          <a:bodyPr/>
          <a:lstStyle/>
          <a:p>
            <a:fld id="{CA3684D2-DF0E-45A2-B9BC-58E44F9B3911}" type="slidenum">
              <a:rPr lang="en-GB" smtClean="0"/>
              <a:pPr/>
              <a:t>18</a:t>
            </a:fld>
            <a:endParaRPr lang="en-GB"/>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0" dirty="0"/>
              <a:t>The term workstation has also been used to refer to everything from a mainframe computer terminal to a PC connected to a network, but the most common form refers to the group of hardware offered by several companies such as </a:t>
            </a:r>
            <a:r>
              <a:rPr lang="en-GB" sz="2400" b="0" dirty="0">
                <a:solidFill>
                  <a:schemeClr val="bg2">
                    <a:lumMod val="25000"/>
                  </a:schemeClr>
                </a:solidFill>
              </a:rPr>
              <a:t>Sun Microsystems, Silicon Graphics, Apollo Computer, DEC, HP and IBM.</a:t>
            </a:r>
          </a:p>
          <a:p>
            <a:endParaRPr lang="en-GB" sz="2000" b="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ftr" sz="quarter" idx="4"/>
          </p:nvPr>
        </p:nvSpPr>
        <p:spPr>
          <a:noFill/>
        </p:spPr>
        <p:txBody>
          <a:bodyPr/>
          <a:lstStyle/>
          <a:p>
            <a:r>
              <a:rPr lang="en-US"/>
              <a:t>1.#</a:t>
            </a: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34778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miter lim="800000"/>
            <a:headEnd/>
            <a:tailEnd/>
          </a:ln>
        </p:spPr>
        <p:txBody>
          <a:bodyPr/>
          <a:lstStyle/>
          <a:p>
            <a:fld id="{D7970FF0-AB36-418B-84DD-CC239BC77B38}" type="slidenum">
              <a:rPr lang="en-GB" smtClean="0"/>
              <a:pPr/>
              <a:t>20</a:t>
            </a:fld>
            <a:endParaRPr lang="en-GB"/>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endParaRPr lang="en-GB"/>
          </a:p>
        </p:txBody>
      </p:sp>
    </p:spTree>
    <p:extLst>
      <p:ext uri="{BB962C8B-B14F-4D97-AF65-F5344CB8AC3E}">
        <p14:creationId xmlns:p14="http://schemas.microsoft.com/office/powerpoint/2010/main" val="2042913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miter lim="800000"/>
            <a:headEnd/>
            <a:tailEnd/>
          </a:ln>
        </p:spPr>
        <p:txBody>
          <a:bodyPr/>
          <a:lstStyle/>
          <a:p>
            <a:fld id="{AF44C61D-1209-462D-B50E-E4407B0984B1}" type="slidenum">
              <a:rPr lang="en-GB" smtClean="0"/>
              <a:pPr/>
              <a:t>21</a:t>
            </a:fld>
            <a:endParaRPr lang="en-GB"/>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endParaRPr lang="en-GB"/>
          </a:p>
        </p:txBody>
      </p:sp>
    </p:spTree>
    <p:extLst>
      <p:ext uri="{BB962C8B-B14F-4D97-AF65-F5344CB8AC3E}">
        <p14:creationId xmlns:p14="http://schemas.microsoft.com/office/powerpoint/2010/main" val="3922281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ftr" sz="quarter" idx="4"/>
          </p:nvPr>
        </p:nvSpPr>
        <p:spPr>
          <a:noFill/>
        </p:spPr>
        <p:txBody>
          <a:bodyPr/>
          <a:lstStyle/>
          <a:p>
            <a:r>
              <a:rPr lang="en-US"/>
              <a:t>1.#</a:t>
            </a: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miter lim="800000"/>
            <a:headEnd/>
            <a:tailEnd/>
          </a:ln>
        </p:spPr>
        <p:txBody>
          <a:bodyPr/>
          <a:lstStyle/>
          <a:p>
            <a:fld id="{67307F81-8392-45E4-BBA2-720689C13086}" type="slidenum">
              <a:rPr lang="en-GB" smtClean="0"/>
              <a:pPr/>
              <a:t>22</a:t>
            </a:fld>
            <a:endParaRPr lang="en-GB"/>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endParaRPr lang="en-GB"/>
          </a:p>
        </p:txBody>
      </p:sp>
    </p:spTree>
    <p:extLst>
      <p:ext uri="{BB962C8B-B14F-4D97-AF65-F5344CB8AC3E}">
        <p14:creationId xmlns:p14="http://schemas.microsoft.com/office/powerpoint/2010/main" val="2590793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ftr" sz="quarter" idx="4"/>
          </p:nvPr>
        </p:nvSpPr>
        <p:spPr>
          <a:noFill/>
        </p:spPr>
        <p:txBody>
          <a:bodyPr/>
          <a:lstStyle/>
          <a:p>
            <a:r>
              <a:rPr lang="en-US"/>
              <a:t>1.#</a:t>
            </a: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ftr" sz="quarter" idx="4"/>
          </p:nvPr>
        </p:nvSpPr>
        <p:spPr>
          <a:noFill/>
        </p:spPr>
        <p:txBody>
          <a:bodyPr/>
          <a:lstStyle/>
          <a:p>
            <a:r>
              <a:rPr lang="en-US"/>
              <a:t>1.#</a:t>
            </a: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ftr" sz="quarter" idx="4"/>
          </p:nvPr>
        </p:nvSpPr>
        <p:spPr>
          <a:noFill/>
        </p:spPr>
        <p:txBody>
          <a:bodyPr/>
          <a:lstStyle/>
          <a:p>
            <a:r>
              <a:rPr lang="en-US"/>
              <a:t>1.#</a:t>
            </a: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ftr" sz="quarter" idx="4"/>
          </p:nvPr>
        </p:nvSpPr>
        <p:spPr>
          <a:noFill/>
        </p:spPr>
        <p:txBody>
          <a:bodyPr/>
          <a:lstStyle/>
          <a:p>
            <a:r>
              <a:rPr lang="en-US"/>
              <a:t>1.#</a:t>
            </a: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ftr" sz="quarter" idx="4"/>
          </p:nvPr>
        </p:nvSpPr>
        <p:spPr>
          <a:noFill/>
        </p:spPr>
        <p:txBody>
          <a:bodyPr/>
          <a:lstStyle/>
          <a:p>
            <a:r>
              <a:rPr lang="en-US"/>
              <a:t>1.#</a:t>
            </a: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ftr" sz="quarter" idx="4"/>
          </p:nvPr>
        </p:nvSpPr>
        <p:spPr>
          <a:noFill/>
        </p:spPr>
        <p:txBody>
          <a:bodyPr/>
          <a:lstStyle/>
          <a:p>
            <a:r>
              <a:rPr lang="en-US"/>
              <a:t>1.#</a:t>
            </a: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ftr" sz="quarter" idx="4"/>
          </p:nvPr>
        </p:nvSpPr>
        <p:spPr>
          <a:noFill/>
        </p:spPr>
        <p:txBody>
          <a:bodyPr/>
          <a:lstStyle/>
          <a:p>
            <a:r>
              <a:rPr lang="en-US"/>
              <a:t>1.#</a:t>
            </a: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GB" sz="2000" b="1" dirty="0"/>
              <a:t>Citizens Band Radio </a:t>
            </a:r>
            <a:r>
              <a:rPr lang="en-GB" dirty="0"/>
              <a:t>(also known as CB radio) is, in many countries, a system of short-distance radio communications between individuals typically on a selection of 40 channels within the 27 MHz (11 m) band. </a:t>
            </a:r>
          </a:p>
          <a:p>
            <a:pPr eaLnBrk="1" hangingPunct="1"/>
            <a:r>
              <a:rPr lang="en-GB" dirty="0"/>
              <a:t>In many countries, CB operation does not require a license, and (unlike amateur radio) it may be used for business or personal communications.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2/3/2021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2/3/2021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2/3/2021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2/3/2021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2/3/2021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6.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6.jpeg"/><Relationship Id="rId5" Type="http://schemas.openxmlformats.org/officeDocument/2006/relationships/image" Target="../media/image15.wmf"/><Relationship Id="rId4" Type="http://schemas.openxmlformats.org/officeDocument/2006/relationships/image" Target="../media/image14.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5.wmf"/></Relationships>
</file>

<file path=ppt/slides/_rels/slide2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image" Target="../media/image21.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EDC3B-477E-4C9C-B9D0-752807AAF38C}"/>
              </a:ext>
            </a:extLst>
          </p:cNvPr>
          <p:cNvSpPr>
            <a:spLocks noGrp="1"/>
          </p:cNvSpPr>
          <p:nvPr>
            <p:ph type="ctrTitle"/>
          </p:nvPr>
        </p:nvSpPr>
        <p:spPr/>
        <p:txBody>
          <a:bodyPr/>
          <a:lstStyle/>
          <a:p>
            <a:r>
              <a:rPr lang="en-IE" sz="4000" dirty="0"/>
              <a:t>Inter-Computer Communications (Networking One)</a:t>
            </a:r>
          </a:p>
        </p:txBody>
      </p:sp>
      <p:sp>
        <p:nvSpPr>
          <p:cNvPr id="3" name="Subtitle 2">
            <a:extLst>
              <a:ext uri="{FF2B5EF4-FFF2-40B4-BE49-F238E27FC236}">
                <a16:creationId xmlns:a16="http://schemas.microsoft.com/office/drawing/2014/main" id="{C71C8B5D-43F5-40B4-91B6-2DA17D52C699}"/>
              </a:ext>
            </a:extLst>
          </p:cNvPr>
          <p:cNvSpPr>
            <a:spLocks noGrp="1"/>
          </p:cNvSpPr>
          <p:nvPr>
            <p:ph type="subTitle" idx="1"/>
          </p:nvPr>
        </p:nvSpPr>
        <p:spPr/>
        <p:txBody>
          <a:bodyPr>
            <a:normAutofit lnSpcReduction="10000"/>
          </a:bodyPr>
          <a:lstStyle/>
          <a:p>
            <a:r>
              <a:rPr lang="en-IE" dirty="0"/>
              <a:t>Week 5 </a:t>
            </a:r>
          </a:p>
          <a:p>
            <a:r>
              <a:rPr lang="en-IE" dirty="0"/>
              <a:t>Part 1 data communications</a:t>
            </a:r>
          </a:p>
        </p:txBody>
      </p:sp>
    </p:spTree>
    <p:extLst>
      <p:ext uri="{BB962C8B-B14F-4D97-AF65-F5344CB8AC3E}">
        <p14:creationId xmlns:p14="http://schemas.microsoft.com/office/powerpoint/2010/main" val="1420727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4"/>
          <p:cNvSpPr txBox="1">
            <a:spLocks noChangeArrowheads="1"/>
          </p:cNvSpPr>
          <p:nvPr/>
        </p:nvSpPr>
        <p:spPr bwMode="auto">
          <a:xfrm>
            <a:off x="1524000" y="89338"/>
            <a:ext cx="9144000" cy="1323439"/>
          </a:xfrm>
          <a:prstGeom prst="rect">
            <a:avLst/>
          </a:prstGeom>
          <a:noFill/>
          <a:ln w="9525">
            <a:noFill/>
            <a:miter lim="800000"/>
            <a:headEnd/>
            <a:tailEnd/>
          </a:ln>
        </p:spPr>
        <p:txBody>
          <a:bodyPr wrap="square">
            <a:spAutoFit/>
          </a:bodyPr>
          <a:lstStyle/>
          <a:p>
            <a:pPr algn="ctr"/>
            <a:r>
              <a:rPr lang="en-US" sz="4000" b="1" dirty="0">
                <a:solidFill>
                  <a:srgbClr val="FF0000"/>
                </a:solidFill>
                <a:latin typeface="Times New Roman" charset="0"/>
              </a:rPr>
              <a:t>Data Flow </a:t>
            </a:r>
          </a:p>
          <a:p>
            <a:pPr algn="ctr"/>
            <a:r>
              <a:rPr lang="en-US" sz="4000" b="1" dirty="0">
                <a:solidFill>
                  <a:srgbClr val="FF0000"/>
                </a:solidFill>
                <a:latin typeface="Times New Roman" charset="0"/>
              </a:rPr>
              <a:t>(simplex, half-duplex, and full-duplex)</a:t>
            </a:r>
          </a:p>
        </p:txBody>
      </p:sp>
      <p:pic>
        <p:nvPicPr>
          <p:cNvPr id="6151" name="Picture 6"/>
          <p:cNvPicPr>
            <a:picLocks noChangeAspect="1" noChangeArrowheads="1"/>
          </p:cNvPicPr>
          <p:nvPr/>
        </p:nvPicPr>
        <p:blipFill>
          <a:blip r:embed="rId4" cstate="print"/>
          <a:srcRect/>
          <a:stretch>
            <a:fillRect/>
          </a:stretch>
        </p:blipFill>
        <p:spPr bwMode="auto">
          <a:xfrm>
            <a:off x="6245216" y="1731836"/>
            <a:ext cx="4422784" cy="3356036"/>
          </a:xfrm>
          <a:prstGeom prst="rect">
            <a:avLst/>
          </a:prstGeom>
          <a:noFill/>
          <a:ln w="9525">
            <a:noFill/>
            <a:miter lim="800000"/>
            <a:headEnd/>
            <a:tailEnd/>
          </a:ln>
        </p:spPr>
      </p:pic>
      <p:sp>
        <p:nvSpPr>
          <p:cNvPr id="9" name="Rectangle 8"/>
          <p:cNvSpPr/>
          <p:nvPr/>
        </p:nvSpPr>
        <p:spPr>
          <a:xfrm>
            <a:off x="1056904" y="1628800"/>
            <a:ext cx="5403273" cy="4807150"/>
          </a:xfrm>
          <a:prstGeom prst="rect">
            <a:avLst/>
          </a:prstGeom>
        </p:spPr>
        <p:txBody>
          <a:bodyPr wrap="square">
            <a:spAutoFit/>
          </a:bodyPr>
          <a:lstStyle/>
          <a:p>
            <a:pPr>
              <a:lnSpc>
                <a:spcPct val="120000"/>
              </a:lnSpc>
              <a:spcAft>
                <a:spcPts val="1200"/>
              </a:spcAft>
            </a:pPr>
            <a:r>
              <a:rPr lang="en-GB" sz="2400" b="1" dirty="0">
                <a:solidFill>
                  <a:srgbClr val="C00000"/>
                </a:solidFill>
              </a:rPr>
              <a:t>Half-Duplex</a:t>
            </a:r>
          </a:p>
          <a:p>
            <a:pPr>
              <a:lnSpc>
                <a:spcPct val="120000"/>
              </a:lnSpc>
            </a:pPr>
            <a:r>
              <a:rPr lang="en-GB" sz="2000" b="1" dirty="0"/>
              <a:t>In half-duplex mode, each station can both transmit and receive, but not at the same time.</a:t>
            </a:r>
          </a:p>
          <a:p>
            <a:pPr>
              <a:lnSpc>
                <a:spcPct val="120000"/>
              </a:lnSpc>
            </a:pPr>
            <a:r>
              <a:rPr lang="en-GB" sz="2000" b="1" dirty="0"/>
              <a:t>When one device is sending, the other can only receive, and vice versa.</a:t>
            </a:r>
          </a:p>
          <a:p>
            <a:pPr>
              <a:lnSpc>
                <a:spcPct val="120000"/>
              </a:lnSpc>
              <a:spcAft>
                <a:spcPts val="1200"/>
              </a:spcAft>
            </a:pPr>
            <a:r>
              <a:rPr lang="en-GB" sz="2000" b="1" dirty="0"/>
              <a:t>The half-duplex mode is like a one-lane road with traffic allowed in both directions.</a:t>
            </a:r>
          </a:p>
          <a:p>
            <a:pPr marL="360000" indent="-360000">
              <a:lnSpc>
                <a:spcPct val="120000"/>
              </a:lnSpc>
              <a:spcAft>
                <a:spcPts val="600"/>
              </a:spcAft>
              <a:buFont typeface="Arial" pitchFamily="34" charset="0"/>
              <a:buChar char="•"/>
            </a:pPr>
            <a:r>
              <a:rPr lang="en-GB" b="1" dirty="0">
                <a:solidFill>
                  <a:schemeClr val="bg2">
                    <a:lumMod val="25000"/>
                  </a:schemeClr>
                </a:solidFill>
              </a:rPr>
              <a:t>When cars are travelling in one direction, cars going the other way must wait. </a:t>
            </a:r>
          </a:p>
          <a:p>
            <a:pPr marL="360000" indent="-360000">
              <a:lnSpc>
                <a:spcPct val="120000"/>
              </a:lnSpc>
              <a:spcAft>
                <a:spcPts val="600"/>
              </a:spcAft>
              <a:buFont typeface="Arial" pitchFamily="34" charset="0"/>
              <a:buChar char="•"/>
            </a:pPr>
            <a:r>
              <a:rPr lang="en-GB" b="1" dirty="0">
                <a:solidFill>
                  <a:schemeClr val="bg2">
                    <a:lumMod val="25000"/>
                  </a:schemeClr>
                </a:solidFill>
              </a:rPr>
              <a:t>Walkie-talkies and CB (citizens band) radios are both half-duplex systems.</a:t>
            </a:r>
            <a:endParaRPr lang="en-GB" sz="2000" b="1" dirty="0">
              <a:solidFill>
                <a:schemeClr val="bg2">
                  <a:lumMod val="25000"/>
                </a:schemeClr>
              </a:solidFill>
            </a:endParaRPr>
          </a:p>
        </p:txBody>
      </p:sp>
      <p:pic>
        <p:nvPicPr>
          <p:cNvPr id="7" name="Picture 6" descr="half-duplex-transmission.jpg"/>
          <p:cNvPicPr>
            <a:picLocks noChangeAspect="1"/>
          </p:cNvPicPr>
          <p:nvPr/>
        </p:nvPicPr>
        <p:blipFill>
          <a:blip r:embed="rId5" cstate="print"/>
          <a:stretch>
            <a:fillRect/>
          </a:stretch>
        </p:blipFill>
        <p:spPr>
          <a:xfrm>
            <a:off x="6312025" y="5352854"/>
            <a:ext cx="2976523" cy="956466"/>
          </a:xfrm>
          <a:prstGeom prst="rect">
            <a:avLst/>
          </a:prstGeom>
        </p:spPr>
      </p:pic>
      <p:cxnSp>
        <p:nvCxnSpPr>
          <p:cNvPr id="8" name="Straight Connector 7"/>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5AF38636-804C-414E-8ACA-D918E7046845}" type="slidenum">
              <a:rPr lang="en-GB" smtClean="0"/>
              <a:pPr/>
              <a:t>10</a:t>
            </a:fld>
            <a:endParaRPr lang="en-GB"/>
          </a:p>
        </p:txBody>
      </p:sp>
      <p:pic>
        <p:nvPicPr>
          <p:cNvPr id="21506" name="Picture 2" descr="Small black mobile radio with hand-held microphone and long, coiled mic cord"/>
          <p:cNvPicPr>
            <a:picLocks noChangeAspect="1" noChangeArrowheads="1"/>
          </p:cNvPicPr>
          <p:nvPr/>
        </p:nvPicPr>
        <p:blipFill>
          <a:blip r:embed="rId6" cstate="print"/>
          <a:srcRect/>
          <a:stretch>
            <a:fillRect/>
          </a:stretch>
        </p:blipFill>
        <p:spPr bwMode="auto">
          <a:xfrm>
            <a:off x="9480376" y="5301209"/>
            <a:ext cx="1080120" cy="1075211"/>
          </a:xfrm>
          <a:prstGeom prst="rect">
            <a:avLst/>
          </a:prstGeom>
          <a:noFill/>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4"/>
          <p:cNvSpPr txBox="1">
            <a:spLocks noChangeArrowheads="1"/>
          </p:cNvSpPr>
          <p:nvPr/>
        </p:nvSpPr>
        <p:spPr bwMode="auto">
          <a:xfrm>
            <a:off x="1524000" y="116633"/>
            <a:ext cx="9144000" cy="1323439"/>
          </a:xfrm>
          <a:prstGeom prst="rect">
            <a:avLst/>
          </a:prstGeom>
          <a:noFill/>
          <a:ln w="9525">
            <a:noFill/>
            <a:miter lim="800000"/>
            <a:headEnd/>
            <a:tailEnd/>
          </a:ln>
        </p:spPr>
        <p:txBody>
          <a:bodyPr wrap="square">
            <a:spAutoFit/>
          </a:bodyPr>
          <a:lstStyle/>
          <a:p>
            <a:pPr algn="ctr"/>
            <a:r>
              <a:rPr lang="en-US" sz="4000" b="1" dirty="0">
                <a:solidFill>
                  <a:srgbClr val="FF0000"/>
                </a:solidFill>
                <a:latin typeface="Times New Roman" charset="0"/>
              </a:rPr>
              <a:t>Data flow </a:t>
            </a:r>
          </a:p>
          <a:p>
            <a:pPr algn="ctr"/>
            <a:r>
              <a:rPr lang="en-US" sz="4000" b="1" dirty="0">
                <a:solidFill>
                  <a:srgbClr val="FF0000"/>
                </a:solidFill>
                <a:latin typeface="Times New Roman" charset="0"/>
              </a:rPr>
              <a:t>(simplex, half-duplex, and full-duplex)</a:t>
            </a:r>
          </a:p>
        </p:txBody>
      </p:sp>
      <p:pic>
        <p:nvPicPr>
          <p:cNvPr id="6151" name="Picture 6"/>
          <p:cNvPicPr>
            <a:picLocks noChangeAspect="1" noChangeArrowheads="1"/>
          </p:cNvPicPr>
          <p:nvPr/>
        </p:nvPicPr>
        <p:blipFill>
          <a:blip r:embed="rId4" cstate="print"/>
          <a:srcRect/>
          <a:stretch>
            <a:fillRect/>
          </a:stretch>
        </p:blipFill>
        <p:spPr bwMode="auto">
          <a:xfrm>
            <a:off x="6323046" y="1724023"/>
            <a:ext cx="4344954" cy="3296978"/>
          </a:xfrm>
          <a:prstGeom prst="rect">
            <a:avLst/>
          </a:prstGeom>
          <a:noFill/>
          <a:ln w="9525">
            <a:noFill/>
            <a:miter lim="800000"/>
            <a:headEnd/>
            <a:tailEnd/>
          </a:ln>
        </p:spPr>
      </p:pic>
      <p:sp>
        <p:nvSpPr>
          <p:cNvPr id="9" name="Rectangle 8"/>
          <p:cNvSpPr/>
          <p:nvPr/>
        </p:nvSpPr>
        <p:spPr>
          <a:xfrm>
            <a:off x="1667414" y="1556792"/>
            <a:ext cx="4500595" cy="5275290"/>
          </a:xfrm>
          <a:prstGeom prst="rect">
            <a:avLst/>
          </a:prstGeom>
        </p:spPr>
        <p:txBody>
          <a:bodyPr wrap="square">
            <a:spAutoFit/>
          </a:bodyPr>
          <a:lstStyle/>
          <a:p>
            <a:pPr>
              <a:lnSpc>
                <a:spcPct val="120000"/>
              </a:lnSpc>
              <a:spcAft>
                <a:spcPts val="1200"/>
              </a:spcAft>
            </a:pPr>
            <a:r>
              <a:rPr lang="en-GB" sz="2400" b="1" dirty="0">
                <a:solidFill>
                  <a:srgbClr val="C00000"/>
                </a:solidFill>
              </a:rPr>
              <a:t>Full-Duplex</a:t>
            </a:r>
          </a:p>
          <a:p>
            <a:pPr>
              <a:lnSpc>
                <a:spcPct val="120000"/>
              </a:lnSpc>
              <a:spcAft>
                <a:spcPts val="1200"/>
              </a:spcAft>
            </a:pPr>
            <a:r>
              <a:rPr lang="en-GB" sz="2000" b="1" dirty="0"/>
              <a:t>In full-duplex, both stations can transmit and receive data simultaneously.</a:t>
            </a:r>
          </a:p>
          <a:p>
            <a:pPr>
              <a:lnSpc>
                <a:spcPct val="120000"/>
              </a:lnSpc>
            </a:pPr>
            <a:r>
              <a:rPr lang="en-GB" sz="2000" b="1" dirty="0"/>
              <a:t>The full-duplex mode is like a two-way street with traffic flowing in both directions at the same time. </a:t>
            </a:r>
          </a:p>
          <a:p>
            <a:pPr>
              <a:lnSpc>
                <a:spcPct val="120000"/>
              </a:lnSpc>
            </a:pPr>
            <a:r>
              <a:rPr lang="en-GB" sz="2000" b="1" dirty="0"/>
              <a:t>One common example of full-duplex communication is the telephone network. When two people are communicating by a telephone line, both can talk and listen at the same time.</a:t>
            </a:r>
            <a:endParaRPr lang="en-GB" sz="2000" b="1" dirty="0">
              <a:solidFill>
                <a:schemeClr val="tx1">
                  <a:lumMod val="75000"/>
                  <a:lumOff val="25000"/>
                </a:schemeClr>
              </a:solidFill>
            </a:endParaRPr>
          </a:p>
        </p:txBody>
      </p:sp>
      <p:pic>
        <p:nvPicPr>
          <p:cNvPr id="7" name="Picture 6" descr="full-duplex-operation.jpg"/>
          <p:cNvPicPr>
            <a:picLocks noChangeAspect="1"/>
          </p:cNvPicPr>
          <p:nvPr/>
        </p:nvPicPr>
        <p:blipFill>
          <a:blip r:embed="rId5" cstate="print"/>
          <a:stretch>
            <a:fillRect/>
          </a:stretch>
        </p:blipFill>
        <p:spPr>
          <a:xfrm>
            <a:off x="6596067" y="5224486"/>
            <a:ext cx="3705225" cy="1419225"/>
          </a:xfrm>
          <a:prstGeom prst="rect">
            <a:avLst/>
          </a:prstGeom>
        </p:spPr>
      </p:pic>
      <p:cxnSp>
        <p:nvCxnSpPr>
          <p:cNvPr id="8" name="Straight Connector 7"/>
          <p:cNvCxnSpPr/>
          <p:nvPr/>
        </p:nvCxnSpPr>
        <p:spPr>
          <a:xfrm>
            <a:off x="1524000" y="157161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5AF38636-804C-414E-8ACA-D918E7046845}" type="slidenum">
              <a:rPr lang="en-GB" smtClean="0"/>
              <a:pPr/>
              <a:t>11</a:t>
            </a:fld>
            <a:endParaRPr lang="en-GB"/>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8115" name="Text Box 3"/>
          <p:cNvSpPr txBox="1">
            <a:spLocks noChangeArrowheads="1"/>
          </p:cNvSpPr>
          <p:nvPr/>
        </p:nvSpPr>
        <p:spPr bwMode="auto">
          <a:xfrm>
            <a:off x="1524000" y="355304"/>
            <a:ext cx="9144000" cy="769441"/>
          </a:xfrm>
          <a:prstGeom prst="rect">
            <a:avLst/>
          </a:prstGeom>
          <a:noFill/>
          <a:ln w="9525">
            <a:noFill/>
            <a:miter lim="800000"/>
            <a:headEnd/>
            <a:tailEnd/>
          </a:ln>
          <a:effectLst/>
        </p:spPr>
        <p:txBody>
          <a:bodyPr wrap="square">
            <a:spAutoFit/>
          </a:bodyPr>
          <a:lstStyle/>
          <a:p>
            <a:pPr algn="ctr">
              <a:defRPr/>
            </a:pPr>
            <a:r>
              <a:rPr lang="en-US" sz="4400" dirty="0">
                <a:solidFill>
                  <a:srgbClr val="FF0000"/>
                </a:solidFill>
              </a:rPr>
              <a:t>Networks</a:t>
            </a:r>
          </a:p>
        </p:txBody>
      </p:sp>
      <p:sp>
        <p:nvSpPr>
          <p:cNvPr id="7173" name="Text Box 4"/>
          <p:cNvSpPr txBox="1">
            <a:spLocks noChangeArrowheads="1"/>
          </p:cNvSpPr>
          <p:nvPr/>
        </p:nvSpPr>
        <p:spPr bwMode="auto">
          <a:xfrm>
            <a:off x="9753600" y="6400801"/>
            <a:ext cx="184150" cy="366713"/>
          </a:xfrm>
          <a:prstGeom prst="rect">
            <a:avLst/>
          </a:prstGeom>
          <a:noFill/>
          <a:ln w="9525">
            <a:noFill/>
            <a:miter lim="800000"/>
            <a:headEnd/>
            <a:tailEnd/>
          </a:ln>
        </p:spPr>
        <p:txBody>
          <a:bodyPr wrap="none">
            <a:spAutoFit/>
          </a:bodyPr>
          <a:lstStyle/>
          <a:p>
            <a:endParaRPr lang="en-US">
              <a:latin typeface="Times New Roman" charset="0"/>
            </a:endParaRPr>
          </a:p>
        </p:txBody>
      </p:sp>
      <p:sp>
        <p:nvSpPr>
          <p:cNvPr id="858118" name="Rectangle 6"/>
          <p:cNvSpPr>
            <a:spLocks noChangeArrowheads="1"/>
          </p:cNvSpPr>
          <p:nvPr/>
        </p:nvSpPr>
        <p:spPr bwMode="auto">
          <a:xfrm>
            <a:off x="1609756" y="1566078"/>
            <a:ext cx="8915400" cy="3447098"/>
          </a:xfrm>
          <a:prstGeom prst="rect">
            <a:avLst/>
          </a:prstGeom>
          <a:noFill/>
          <a:ln w="9525">
            <a:noFill/>
            <a:miter lim="800000"/>
            <a:headEnd/>
            <a:tailEnd/>
          </a:ln>
          <a:effectLst/>
        </p:spPr>
        <p:txBody>
          <a:bodyPr wrap="square" anchor="ctr">
            <a:spAutoFit/>
          </a:bodyPr>
          <a:lstStyle/>
          <a:p>
            <a:pPr marL="360000" indent="-360000">
              <a:spcAft>
                <a:spcPts val="1800"/>
              </a:spcAft>
              <a:buFont typeface="Arial" pitchFamily="34" charset="0"/>
              <a:buChar char="•"/>
              <a:defRPr/>
            </a:pPr>
            <a:r>
              <a:rPr lang="en-US" sz="2800" b="1">
                <a:latin typeface="Times New Roman" charset="0"/>
              </a:rPr>
              <a:t>A </a:t>
            </a:r>
            <a:r>
              <a:rPr lang="en-US" sz="3200" b="1" dirty="0">
                <a:solidFill>
                  <a:schemeClr val="hlink"/>
                </a:solidFill>
                <a:latin typeface="Times New Roman" charset="0"/>
              </a:rPr>
              <a:t>Network</a:t>
            </a:r>
            <a:r>
              <a:rPr lang="en-US" sz="2800" b="1" dirty="0">
                <a:latin typeface="Times New Roman" charset="0"/>
              </a:rPr>
              <a:t> is a set of devices (often referred to as </a:t>
            </a:r>
            <a:r>
              <a:rPr lang="en-US" sz="3200" b="1" dirty="0">
                <a:solidFill>
                  <a:schemeClr val="hlink"/>
                </a:solidFill>
                <a:latin typeface="Times New Roman" charset="0"/>
              </a:rPr>
              <a:t>Nodes</a:t>
            </a:r>
            <a:r>
              <a:rPr lang="en-US" sz="2800" b="1" dirty="0">
                <a:latin typeface="Times New Roman" charset="0"/>
              </a:rPr>
              <a:t>) connected by communication </a:t>
            </a:r>
            <a:r>
              <a:rPr lang="en-US" sz="3200" b="1" dirty="0">
                <a:solidFill>
                  <a:schemeClr val="hlink"/>
                </a:solidFill>
                <a:latin typeface="Times New Roman" charset="0"/>
              </a:rPr>
              <a:t>links</a:t>
            </a:r>
            <a:r>
              <a:rPr lang="en-US" sz="2800" b="1" dirty="0">
                <a:latin typeface="Times New Roman" charset="0"/>
              </a:rPr>
              <a:t>. </a:t>
            </a:r>
          </a:p>
          <a:p>
            <a:pPr marL="720000" indent="-360000">
              <a:spcAft>
                <a:spcPts val="1800"/>
              </a:spcAft>
              <a:buFont typeface="Courier New" pitchFamily="49" charset="0"/>
              <a:buChar char="o"/>
              <a:defRPr/>
            </a:pPr>
            <a:r>
              <a:rPr lang="en-US" sz="2400" b="1" dirty="0">
                <a:latin typeface="Times New Roman" charset="0"/>
              </a:rPr>
              <a:t>A node can be a computer, printer, or any other device capable of sending and/or receiving data generated by other nodes on the network. </a:t>
            </a:r>
          </a:p>
          <a:p>
            <a:pPr marL="720000" indent="-360000">
              <a:spcAft>
                <a:spcPts val="1800"/>
              </a:spcAft>
              <a:buFont typeface="Courier New" pitchFamily="49" charset="0"/>
              <a:buChar char="o"/>
              <a:defRPr/>
            </a:pPr>
            <a:r>
              <a:rPr lang="en-US" sz="2400" b="1" dirty="0">
                <a:latin typeface="Times New Roman" charset="0"/>
              </a:rPr>
              <a:t>A link can be a cable, air, optical fiber, or any medium which can transport a signal carrying information.</a:t>
            </a:r>
          </a:p>
        </p:txBody>
      </p:sp>
      <p:cxnSp>
        <p:nvCxnSpPr>
          <p:cNvPr id="8" name="Straight Connector 7"/>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12" name="Text Box 7"/>
          <p:cNvSpPr txBox="1">
            <a:spLocks noChangeArrowheads="1"/>
          </p:cNvSpPr>
          <p:nvPr/>
        </p:nvSpPr>
        <p:spPr bwMode="auto">
          <a:xfrm>
            <a:off x="7894657" y="6257948"/>
            <a:ext cx="779381" cy="369332"/>
          </a:xfrm>
          <a:prstGeom prst="rect">
            <a:avLst/>
          </a:prstGeom>
          <a:noFill/>
          <a:ln w="12700" cap="sq">
            <a:noFill/>
            <a:miter lim="800000"/>
            <a:headEnd type="none" w="sm" len="sm"/>
            <a:tailEnd type="none" w="sm" len="sm"/>
          </a:ln>
          <a:effectLst/>
        </p:spPr>
        <p:txBody>
          <a:bodyPr wrap="none">
            <a:spAutoFit/>
          </a:bodyPr>
          <a:lstStyle/>
          <a:p>
            <a:r>
              <a:rPr lang="en-US" b="1" dirty="0">
                <a:solidFill>
                  <a:srgbClr val="C00000"/>
                </a:solidFill>
              </a:rPr>
              <a:t>Node</a:t>
            </a:r>
          </a:p>
        </p:txBody>
      </p:sp>
      <p:sp>
        <p:nvSpPr>
          <p:cNvPr id="13" name="Line 8"/>
          <p:cNvSpPr>
            <a:spLocks noChangeShapeType="1"/>
          </p:cNvSpPr>
          <p:nvPr/>
        </p:nvSpPr>
        <p:spPr bwMode="auto">
          <a:xfrm flipV="1">
            <a:off x="4322780" y="5576910"/>
            <a:ext cx="1295400" cy="533400"/>
          </a:xfrm>
          <a:prstGeom prst="line">
            <a:avLst/>
          </a:prstGeom>
          <a:noFill/>
          <a:ln w="12700" cap="sq">
            <a:solidFill>
              <a:schemeClr val="tx1"/>
            </a:solidFill>
            <a:round/>
            <a:headEnd type="none" w="sm" len="sm"/>
            <a:tailEnd type="none" w="sm" len="sm"/>
          </a:ln>
          <a:effectLst/>
        </p:spPr>
        <p:txBody>
          <a:bodyPr wrap="none" anchor="ctr"/>
          <a:lstStyle/>
          <a:p>
            <a:endParaRPr lang="en-GB"/>
          </a:p>
        </p:txBody>
      </p:sp>
      <p:sp>
        <p:nvSpPr>
          <p:cNvPr id="14" name="Line 9"/>
          <p:cNvSpPr>
            <a:spLocks noChangeShapeType="1"/>
          </p:cNvSpPr>
          <p:nvPr/>
        </p:nvSpPr>
        <p:spPr bwMode="auto">
          <a:xfrm>
            <a:off x="6151580" y="5576910"/>
            <a:ext cx="1143000" cy="609600"/>
          </a:xfrm>
          <a:prstGeom prst="line">
            <a:avLst/>
          </a:prstGeom>
          <a:noFill/>
          <a:ln w="12700" cap="sq">
            <a:solidFill>
              <a:schemeClr val="tx1"/>
            </a:solidFill>
            <a:round/>
            <a:headEnd type="none" w="sm" len="sm"/>
            <a:tailEnd type="none" w="sm" len="sm"/>
          </a:ln>
          <a:effectLst/>
        </p:spPr>
        <p:txBody>
          <a:bodyPr wrap="none" anchor="ctr"/>
          <a:lstStyle/>
          <a:p>
            <a:endParaRPr lang="en-GB"/>
          </a:p>
        </p:txBody>
      </p:sp>
      <p:sp>
        <p:nvSpPr>
          <p:cNvPr id="15" name="Text Box 10"/>
          <p:cNvSpPr txBox="1">
            <a:spLocks noChangeArrowheads="1"/>
          </p:cNvSpPr>
          <p:nvPr/>
        </p:nvSpPr>
        <p:spPr bwMode="auto">
          <a:xfrm>
            <a:off x="6251583" y="5114940"/>
            <a:ext cx="779381" cy="369332"/>
          </a:xfrm>
          <a:prstGeom prst="rect">
            <a:avLst/>
          </a:prstGeom>
          <a:noFill/>
          <a:ln w="12700" cap="sq">
            <a:noFill/>
            <a:miter lim="800000"/>
            <a:headEnd type="none" w="sm" len="sm"/>
            <a:tailEnd type="none" w="sm" len="sm"/>
          </a:ln>
          <a:effectLst/>
        </p:spPr>
        <p:txBody>
          <a:bodyPr wrap="none">
            <a:spAutoFit/>
          </a:bodyPr>
          <a:lstStyle/>
          <a:p>
            <a:r>
              <a:rPr lang="en-US" b="1" dirty="0">
                <a:solidFill>
                  <a:srgbClr val="C00000"/>
                </a:solidFill>
              </a:rPr>
              <a:t>Node</a:t>
            </a:r>
          </a:p>
        </p:txBody>
      </p:sp>
      <p:sp>
        <p:nvSpPr>
          <p:cNvPr id="16" name="Text Box 11"/>
          <p:cNvSpPr txBox="1">
            <a:spLocks noChangeArrowheads="1"/>
          </p:cNvSpPr>
          <p:nvPr/>
        </p:nvSpPr>
        <p:spPr bwMode="auto">
          <a:xfrm>
            <a:off x="2893997" y="6143644"/>
            <a:ext cx="779381" cy="369332"/>
          </a:xfrm>
          <a:prstGeom prst="rect">
            <a:avLst/>
          </a:prstGeom>
          <a:noFill/>
          <a:ln w="12700" cap="sq">
            <a:noFill/>
            <a:miter lim="800000"/>
            <a:headEnd type="none" w="sm" len="sm"/>
            <a:tailEnd type="none" w="sm" len="sm"/>
          </a:ln>
          <a:effectLst/>
        </p:spPr>
        <p:txBody>
          <a:bodyPr wrap="none">
            <a:spAutoFit/>
          </a:bodyPr>
          <a:lstStyle/>
          <a:p>
            <a:r>
              <a:rPr lang="en-US" b="1" dirty="0">
                <a:solidFill>
                  <a:srgbClr val="C00000"/>
                </a:solidFill>
              </a:rPr>
              <a:t>Node</a:t>
            </a:r>
          </a:p>
        </p:txBody>
      </p:sp>
      <p:sp>
        <p:nvSpPr>
          <p:cNvPr id="17" name="Text Box 14"/>
          <p:cNvSpPr txBox="1">
            <a:spLocks noChangeArrowheads="1"/>
          </p:cNvSpPr>
          <p:nvPr/>
        </p:nvSpPr>
        <p:spPr bwMode="auto">
          <a:xfrm>
            <a:off x="4856181" y="5805510"/>
            <a:ext cx="659155" cy="369332"/>
          </a:xfrm>
          <a:prstGeom prst="rect">
            <a:avLst/>
          </a:prstGeom>
          <a:noFill/>
          <a:ln w="12700" cap="sq">
            <a:noFill/>
            <a:miter lim="800000"/>
            <a:headEnd type="none" w="sm" len="sm"/>
            <a:tailEnd type="none" w="sm" len="sm"/>
          </a:ln>
          <a:effectLst/>
        </p:spPr>
        <p:txBody>
          <a:bodyPr wrap="none">
            <a:spAutoFit/>
          </a:bodyPr>
          <a:lstStyle/>
          <a:p>
            <a:r>
              <a:rPr lang="en-US" b="1" dirty="0">
                <a:solidFill>
                  <a:srgbClr val="C00000"/>
                </a:solidFill>
              </a:rPr>
              <a:t>Link</a:t>
            </a:r>
          </a:p>
        </p:txBody>
      </p:sp>
      <p:sp>
        <p:nvSpPr>
          <p:cNvPr id="18" name="Text Box 15"/>
          <p:cNvSpPr txBox="1">
            <a:spLocks noChangeArrowheads="1"/>
          </p:cNvSpPr>
          <p:nvPr/>
        </p:nvSpPr>
        <p:spPr bwMode="auto">
          <a:xfrm>
            <a:off x="6227781" y="5805510"/>
            <a:ext cx="659155" cy="369332"/>
          </a:xfrm>
          <a:prstGeom prst="rect">
            <a:avLst/>
          </a:prstGeom>
          <a:noFill/>
          <a:ln w="12700" cap="sq">
            <a:noFill/>
            <a:miter lim="800000"/>
            <a:headEnd type="none" w="sm" len="sm"/>
            <a:tailEnd type="none" w="sm" len="sm"/>
          </a:ln>
          <a:effectLst/>
        </p:spPr>
        <p:txBody>
          <a:bodyPr wrap="none">
            <a:spAutoFit/>
          </a:bodyPr>
          <a:lstStyle/>
          <a:p>
            <a:r>
              <a:rPr lang="en-US" b="1" dirty="0">
                <a:solidFill>
                  <a:srgbClr val="C00000"/>
                </a:solidFill>
              </a:rPr>
              <a:t>Link</a:t>
            </a:r>
          </a:p>
        </p:txBody>
      </p:sp>
      <p:pic>
        <p:nvPicPr>
          <p:cNvPr id="72709" name="Picture 5"/>
          <p:cNvPicPr>
            <a:picLocks noChangeAspect="1" noChangeArrowheads="1"/>
          </p:cNvPicPr>
          <p:nvPr/>
        </p:nvPicPr>
        <p:blipFill>
          <a:blip r:embed="rId3" cstate="print"/>
          <a:srcRect/>
          <a:stretch>
            <a:fillRect/>
          </a:stretch>
        </p:blipFill>
        <p:spPr bwMode="auto">
          <a:xfrm>
            <a:off x="5453058" y="4968756"/>
            <a:ext cx="857256" cy="791314"/>
          </a:xfrm>
          <a:prstGeom prst="rect">
            <a:avLst/>
          </a:prstGeom>
          <a:noFill/>
          <a:ln w="9525">
            <a:noFill/>
            <a:miter lim="800000"/>
            <a:headEnd/>
            <a:tailEnd/>
          </a:ln>
          <a:effectLst/>
        </p:spPr>
      </p:pic>
      <p:pic>
        <p:nvPicPr>
          <p:cNvPr id="72711" name="Picture 7" descr="http://images.clipartpanda.com/patron-clipart-printer_nicu_buculei_01.jpg"/>
          <p:cNvPicPr>
            <a:picLocks noChangeAspect="1" noChangeArrowheads="1"/>
          </p:cNvPicPr>
          <p:nvPr/>
        </p:nvPicPr>
        <p:blipFill>
          <a:blip r:embed="rId4" cstate="print"/>
          <a:srcRect/>
          <a:stretch>
            <a:fillRect/>
          </a:stretch>
        </p:blipFill>
        <p:spPr bwMode="auto">
          <a:xfrm>
            <a:off x="3595670" y="5929330"/>
            <a:ext cx="714380" cy="691520"/>
          </a:xfrm>
          <a:prstGeom prst="rect">
            <a:avLst/>
          </a:prstGeom>
          <a:noFill/>
        </p:spPr>
      </p:pic>
      <p:pic>
        <p:nvPicPr>
          <p:cNvPr id="72713" name="Picture 9" descr="https://media.licdn.com/mpr/mpr/p/6/005/08e/1b7/165a309.jpg"/>
          <p:cNvPicPr>
            <a:picLocks noChangeAspect="1" noChangeArrowheads="1"/>
          </p:cNvPicPr>
          <p:nvPr/>
        </p:nvPicPr>
        <p:blipFill>
          <a:blip r:embed="rId5" cstate="print"/>
          <a:srcRect/>
          <a:stretch>
            <a:fillRect/>
          </a:stretch>
        </p:blipFill>
        <p:spPr bwMode="auto">
          <a:xfrm>
            <a:off x="7167570" y="6164852"/>
            <a:ext cx="714380" cy="478858"/>
          </a:xfrm>
          <a:prstGeom prst="rect">
            <a:avLst/>
          </a:prstGeom>
          <a:noFill/>
        </p:spPr>
      </p:pic>
      <p:sp>
        <p:nvSpPr>
          <p:cNvPr id="19" name="Slide Number Placeholder 18"/>
          <p:cNvSpPr>
            <a:spLocks noGrp="1"/>
          </p:cNvSpPr>
          <p:nvPr>
            <p:ph type="sldNum" sz="quarter" idx="12"/>
          </p:nvPr>
        </p:nvSpPr>
        <p:spPr/>
        <p:txBody>
          <a:bodyPr/>
          <a:lstStyle/>
          <a:p>
            <a:fld id="{5AF38636-804C-414E-8ACA-D918E7046845}" type="slidenum">
              <a:rPr lang="en-GB" smtClean="0"/>
              <a:pPr/>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0" y="0"/>
            <a:ext cx="9144000" cy="1500174"/>
          </a:xfrm>
          <a:prstGeom prst="rect">
            <a:avLst/>
          </a:prstGeom>
        </p:spPr>
        <p:txBody>
          <a:bodyPr vert="horz" lIns="91440" tIns="45720" rIns="91440" bIns="45720" rtlCol="0" anchor="ctr">
            <a:normAutofit/>
          </a:bodyPr>
          <a:lstStyle/>
          <a:p>
            <a:pPr algn="ctr" defTabSz="914400">
              <a:spcBef>
                <a:spcPct val="0"/>
              </a:spcBef>
              <a:defRPr/>
            </a:pPr>
            <a:r>
              <a:rPr lang="en-US" sz="4400" dirty="0">
                <a:solidFill>
                  <a:srgbClr val="FF0000"/>
                </a:solidFill>
                <a:latin typeface="+mj-lt"/>
                <a:ea typeface="+mj-ea"/>
                <a:cs typeface="+mj-cs"/>
              </a:rPr>
              <a:t>Computer Network</a:t>
            </a:r>
          </a:p>
        </p:txBody>
      </p:sp>
      <p:sp>
        <p:nvSpPr>
          <p:cNvPr id="6" name="Content Placeholder 2"/>
          <p:cNvSpPr txBox="1">
            <a:spLocks/>
          </p:cNvSpPr>
          <p:nvPr/>
        </p:nvSpPr>
        <p:spPr>
          <a:xfrm>
            <a:off x="1595406" y="1500174"/>
            <a:ext cx="8643998" cy="5357850"/>
          </a:xfrm>
          <a:prstGeom prst="rect">
            <a:avLst/>
          </a:prstGeom>
        </p:spPr>
        <p:txBody>
          <a:bodyPr vert="horz">
            <a:normAutofit/>
          </a:bodyPr>
          <a:lstStyle/>
          <a:p>
            <a:pPr marL="274320" indent="-274320">
              <a:spcBef>
                <a:spcPts val="600"/>
              </a:spcBef>
              <a:spcAft>
                <a:spcPts val="1200"/>
              </a:spcAft>
              <a:buClr>
                <a:schemeClr val="accent1"/>
              </a:buClr>
              <a:buSzPct val="70000"/>
              <a:buFont typeface="Arial" pitchFamily="34" charset="0"/>
              <a:buChar char="•"/>
            </a:pPr>
            <a:r>
              <a:rPr lang="en-US" sz="2400" b="1" dirty="0"/>
              <a:t>A </a:t>
            </a:r>
            <a:r>
              <a:rPr lang="en-US" sz="2400" b="1" dirty="0">
                <a:solidFill>
                  <a:srgbClr val="FF0000"/>
                </a:solidFill>
              </a:rPr>
              <a:t>computer network</a:t>
            </a:r>
            <a:r>
              <a:rPr lang="en-US" sz="2400" b="1" dirty="0"/>
              <a:t> simply referred to as a network, is a collection of hardware components, which are interconnected by communication channels that allow </a:t>
            </a:r>
            <a:r>
              <a:rPr lang="en-US" sz="2800" b="1" dirty="0">
                <a:solidFill>
                  <a:srgbClr val="0000FF"/>
                </a:solidFill>
              </a:rPr>
              <a:t>sharing of resources and information</a:t>
            </a:r>
            <a:r>
              <a:rPr lang="en-US" sz="2400" b="1" dirty="0"/>
              <a:t> with respect to certain set of rules / protocols via OS / software.</a:t>
            </a:r>
          </a:p>
          <a:p>
            <a:pPr marL="274320" indent="-274320" algn="just">
              <a:spcBef>
                <a:spcPts val="600"/>
              </a:spcBef>
              <a:spcAft>
                <a:spcPts val="1200"/>
              </a:spcAft>
              <a:buClr>
                <a:schemeClr val="accent1"/>
              </a:buClr>
              <a:buSzPct val="70000"/>
              <a:buFont typeface="Arial" pitchFamily="34" charset="0"/>
              <a:buChar char="•"/>
            </a:pPr>
            <a:r>
              <a:rPr lang="en-US" sz="2800" b="1" dirty="0">
                <a:solidFill>
                  <a:srgbClr val="C00000"/>
                </a:solidFill>
              </a:rPr>
              <a:t>Elements of Network</a:t>
            </a:r>
          </a:p>
          <a:p>
            <a:pPr marL="640080" lvl="1" indent="-274320" algn="just" defTabSz="914400">
              <a:spcBef>
                <a:spcPct val="20000"/>
              </a:spcBef>
              <a:spcAft>
                <a:spcPts val="600"/>
              </a:spcAft>
              <a:buClr>
                <a:schemeClr val="accent1"/>
              </a:buClr>
              <a:buSzPct val="80000"/>
              <a:buFont typeface="Wingdings 2"/>
              <a:buChar char=""/>
              <a:defRPr/>
            </a:pPr>
            <a:r>
              <a:rPr lang="en-US" sz="2200" b="1" dirty="0"/>
              <a:t>Hardware equipments</a:t>
            </a:r>
          </a:p>
          <a:p>
            <a:pPr marL="640080" lvl="1" indent="-274320" algn="just" defTabSz="914400">
              <a:spcBef>
                <a:spcPct val="20000"/>
              </a:spcBef>
              <a:spcAft>
                <a:spcPts val="600"/>
              </a:spcAft>
              <a:buClr>
                <a:schemeClr val="accent1"/>
              </a:buClr>
              <a:buSzPct val="80000"/>
              <a:buFont typeface="Wingdings 2"/>
              <a:buChar char=""/>
              <a:defRPr/>
            </a:pPr>
            <a:r>
              <a:rPr lang="en-US" sz="2200" b="1" dirty="0"/>
              <a:t>Network OS / software</a:t>
            </a:r>
          </a:p>
          <a:p>
            <a:pPr marL="640080" lvl="1" indent="-274320" algn="just" defTabSz="914400">
              <a:spcBef>
                <a:spcPct val="20000"/>
              </a:spcBef>
              <a:spcAft>
                <a:spcPts val="600"/>
              </a:spcAft>
              <a:buClr>
                <a:schemeClr val="accent1"/>
              </a:buClr>
              <a:buSzPct val="80000"/>
              <a:buFont typeface="Wingdings 2"/>
              <a:buChar char=""/>
              <a:defRPr/>
            </a:pPr>
            <a:r>
              <a:rPr lang="en-US" sz="2200" b="1" dirty="0"/>
              <a:t>Communication channel</a:t>
            </a:r>
          </a:p>
          <a:p>
            <a:pPr marL="640080" lvl="1" indent="-274320" algn="just" defTabSz="914400">
              <a:spcBef>
                <a:spcPct val="20000"/>
              </a:spcBef>
              <a:spcAft>
                <a:spcPts val="600"/>
              </a:spcAft>
              <a:buClr>
                <a:schemeClr val="accent1"/>
              </a:buClr>
              <a:buSzPct val="80000"/>
              <a:buFont typeface="Wingdings 2"/>
              <a:buChar char=""/>
              <a:defRPr/>
            </a:pPr>
            <a:r>
              <a:rPr lang="en-US" sz="2200" b="1" dirty="0"/>
              <a:t>Information / Data</a:t>
            </a:r>
          </a:p>
          <a:p>
            <a:pPr marL="640080" lvl="1" indent="-274320" algn="just" defTabSz="914400">
              <a:spcBef>
                <a:spcPct val="20000"/>
              </a:spcBef>
              <a:spcAft>
                <a:spcPts val="600"/>
              </a:spcAft>
              <a:buClr>
                <a:schemeClr val="accent1"/>
              </a:buClr>
              <a:buSzPct val="80000"/>
              <a:buFont typeface="Wingdings 2"/>
              <a:buChar char=""/>
              <a:defRPr/>
            </a:pPr>
            <a:r>
              <a:rPr lang="en-US" sz="2200" b="1" dirty="0"/>
              <a:t>Protocols</a:t>
            </a:r>
          </a:p>
          <a:p>
            <a:pPr marL="640080" lvl="1" indent="-274320" algn="just" defTabSz="914400">
              <a:spcBef>
                <a:spcPct val="20000"/>
              </a:spcBef>
              <a:buClr>
                <a:schemeClr val="accent1"/>
              </a:buClr>
              <a:buSzPct val="80000"/>
              <a:defRPr/>
            </a:pPr>
            <a:endParaRPr lang="en-US" sz="2100" dirty="0"/>
          </a:p>
          <a:p>
            <a:pPr marL="640080" lvl="1" indent="-274320" algn="just" defTabSz="914400">
              <a:spcBef>
                <a:spcPct val="20000"/>
              </a:spcBef>
              <a:buClr>
                <a:schemeClr val="accent1"/>
              </a:buClr>
              <a:buSzPct val="80000"/>
              <a:buFont typeface="Wingdings 2"/>
              <a:buChar char=""/>
              <a:defRPr/>
            </a:pPr>
            <a:endParaRPr lang="en-US" sz="2100" dirty="0"/>
          </a:p>
        </p:txBody>
      </p:sp>
      <p:cxnSp>
        <p:nvCxnSpPr>
          <p:cNvPr id="8" name="Straight Connector 7"/>
          <p:cNvCxnSpPr/>
          <p:nvPr/>
        </p:nvCxnSpPr>
        <p:spPr>
          <a:xfrm>
            <a:off x="1524000" y="148478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5AF38636-804C-414E-8ACA-D918E7046845}" type="slidenum">
              <a:rPr lang="en-GB" smtClean="0"/>
              <a:pPr/>
              <a:t>13</a:t>
            </a:fld>
            <a:endParaRPr lang="en-GB"/>
          </a:p>
        </p:txBody>
      </p:sp>
      <p:pic>
        <p:nvPicPr>
          <p:cNvPr id="1026" name="Picture 2"/>
          <p:cNvPicPr>
            <a:picLocks noChangeAspect="1" noChangeArrowheads="1"/>
          </p:cNvPicPr>
          <p:nvPr/>
        </p:nvPicPr>
        <p:blipFill>
          <a:blip r:embed="rId3" cstate="print"/>
          <a:srcRect/>
          <a:stretch>
            <a:fillRect/>
          </a:stretch>
        </p:blipFill>
        <p:spPr bwMode="auto">
          <a:xfrm>
            <a:off x="6896122" y="3286125"/>
            <a:ext cx="2628903" cy="3527965"/>
          </a:xfrm>
          <a:prstGeom prst="rect">
            <a:avLst/>
          </a:prstGeom>
          <a:noFill/>
          <a:ln w="9525">
            <a:noFill/>
            <a:miter lim="800000"/>
            <a:headEnd/>
            <a:tailEnd/>
          </a:ln>
          <a:effectLst/>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Text Box 7"/>
          <p:cNvSpPr txBox="1">
            <a:spLocks noChangeArrowheads="1"/>
          </p:cNvSpPr>
          <p:nvPr/>
        </p:nvSpPr>
        <p:spPr bwMode="auto">
          <a:xfrm>
            <a:off x="1981200" y="1524000"/>
            <a:ext cx="7315200" cy="369332"/>
          </a:xfrm>
          <a:prstGeom prst="rect">
            <a:avLst/>
          </a:prstGeom>
          <a:noFill/>
          <a:ln w="9525">
            <a:noFill/>
            <a:miter lim="800000"/>
            <a:headEnd/>
            <a:tailEnd/>
          </a:ln>
        </p:spPr>
        <p:txBody>
          <a:bodyPr>
            <a:spAutoFit/>
          </a:bodyPr>
          <a:lstStyle/>
          <a:p>
            <a:endParaRPr lang="en-US"/>
          </a:p>
        </p:txBody>
      </p:sp>
      <p:sp>
        <p:nvSpPr>
          <p:cNvPr id="8200" name="Rectangle 9"/>
          <p:cNvSpPr>
            <a:spLocks noGrp="1" noChangeArrowheads="1"/>
          </p:cNvSpPr>
          <p:nvPr>
            <p:ph type="body" idx="1"/>
          </p:nvPr>
        </p:nvSpPr>
        <p:spPr bwMode="auto">
          <a:xfrm>
            <a:off x="1524000" y="1571612"/>
            <a:ext cx="9144000" cy="5385780"/>
          </a:xfrm>
          <a:noFill/>
          <a:ln>
            <a:miter lim="800000"/>
            <a:headEnd/>
            <a:tailEnd/>
          </a:ln>
        </p:spPr>
        <p:txBody>
          <a:bodyPr vert="horz" wrap="square" lIns="91440" tIns="45720" rIns="91440" bIns="45720" numCol="1" rtlCol="0" anchor="t" anchorCtr="0" compatLnSpc="1">
            <a:prstTxWarp prst="textNoShape">
              <a:avLst/>
            </a:prstTxWarp>
            <a:noAutofit/>
          </a:bodyPr>
          <a:lstStyle/>
          <a:p>
            <a:pPr marL="360000" indent="-360000">
              <a:spcBef>
                <a:spcPts val="0"/>
              </a:spcBef>
              <a:spcAft>
                <a:spcPts val="1200"/>
              </a:spcAft>
              <a:buFont typeface="+mj-lt"/>
              <a:buAutoNum type="arabicPeriod"/>
            </a:pPr>
            <a:r>
              <a:rPr lang="en-US" b="1" dirty="0">
                <a:solidFill>
                  <a:srgbClr val="C00000"/>
                </a:solidFill>
                <a:latin typeface="Times New Roman" charset="0"/>
              </a:rPr>
              <a:t>Performance</a:t>
            </a:r>
          </a:p>
          <a:p>
            <a:pPr lvl="1">
              <a:spcBef>
                <a:spcPts val="0"/>
              </a:spcBef>
              <a:spcAft>
                <a:spcPts val="1800"/>
              </a:spcAft>
            </a:pPr>
            <a:r>
              <a:rPr lang="en-GB" sz="2200" b="1" dirty="0">
                <a:latin typeface="Times New Roman" charset="0"/>
              </a:rPr>
              <a:t>The performance of a network depends on a number of factors, including </a:t>
            </a:r>
            <a:r>
              <a:rPr lang="en-GB" sz="2200" b="1" dirty="0">
                <a:solidFill>
                  <a:schemeClr val="bg2">
                    <a:lumMod val="25000"/>
                  </a:schemeClr>
                </a:solidFill>
                <a:latin typeface="Times New Roman" charset="0"/>
              </a:rPr>
              <a:t>the number of users, the type of transmission medium, the capabilities of the connected hardware, and the efficiency of the software.</a:t>
            </a:r>
          </a:p>
          <a:p>
            <a:pPr lvl="1">
              <a:spcBef>
                <a:spcPts val="0"/>
              </a:spcBef>
              <a:spcAft>
                <a:spcPts val="1800"/>
              </a:spcAft>
            </a:pPr>
            <a:r>
              <a:rPr lang="en-GB" sz="2200" b="1" dirty="0">
                <a:latin typeface="Times New Roman" charset="0"/>
              </a:rPr>
              <a:t>Performance is often evaluated by two networking metrics: </a:t>
            </a:r>
            <a:r>
              <a:rPr lang="en-GB" sz="2200" b="1" dirty="0">
                <a:solidFill>
                  <a:srgbClr val="FF0000"/>
                </a:solidFill>
                <a:latin typeface="Times New Roman" charset="0"/>
              </a:rPr>
              <a:t>THROUGHPUT</a:t>
            </a:r>
            <a:r>
              <a:rPr lang="en-GB" sz="2200" b="1" dirty="0">
                <a:solidFill>
                  <a:schemeClr val="bg2">
                    <a:lumMod val="25000"/>
                  </a:schemeClr>
                </a:solidFill>
                <a:latin typeface="Times New Roman" charset="0"/>
              </a:rPr>
              <a:t> and </a:t>
            </a:r>
            <a:r>
              <a:rPr lang="en-GB" sz="2200" b="1" dirty="0">
                <a:solidFill>
                  <a:srgbClr val="FF0000"/>
                </a:solidFill>
                <a:latin typeface="Times New Roman" charset="0"/>
              </a:rPr>
              <a:t>DELAY</a:t>
            </a:r>
          </a:p>
          <a:p>
            <a:pPr lvl="1">
              <a:spcBef>
                <a:spcPts val="0"/>
              </a:spcBef>
              <a:spcAft>
                <a:spcPts val="1200"/>
              </a:spcAft>
            </a:pPr>
            <a:r>
              <a:rPr lang="en-GB" sz="2200" b="1" dirty="0">
                <a:solidFill>
                  <a:srgbClr val="0000FF"/>
                </a:solidFill>
                <a:latin typeface="Times New Roman" charset="0"/>
              </a:rPr>
              <a:t>More throughput and less delay are always preferred. </a:t>
            </a:r>
            <a:r>
              <a:rPr lang="en-GB" sz="2200" b="1" dirty="0">
                <a:latin typeface="Times New Roman" charset="0"/>
              </a:rPr>
              <a:t>These two criteria are contradictory. If we try to send more data to the network, we may increase throughput but the delay will rise also because of the traffic congestion in the network.</a:t>
            </a:r>
            <a:endParaRPr lang="en-US" sz="2200" b="1" dirty="0">
              <a:latin typeface="Times New Roman" charset="0"/>
            </a:endParaRPr>
          </a:p>
        </p:txBody>
      </p:sp>
      <p:sp>
        <p:nvSpPr>
          <p:cNvPr id="9" name="Title 1"/>
          <p:cNvSpPr txBox="1">
            <a:spLocks/>
          </p:cNvSpPr>
          <p:nvPr/>
        </p:nvSpPr>
        <p:spPr>
          <a:xfrm>
            <a:off x="1524000" y="428604"/>
            <a:ext cx="9144000" cy="715962"/>
          </a:xfrm>
          <a:prstGeom prst="rect">
            <a:avLst/>
          </a:prstGeom>
        </p:spPr>
        <p:txBody>
          <a:bodyPr vert="horz" lIns="91440" tIns="45720" rIns="91440" bIns="45720" rtlCol="0" anchor="ctr">
            <a:normAutofit lnSpcReduction="10000"/>
          </a:bodyPr>
          <a:lstStyle/>
          <a:p>
            <a:pPr algn="ctr" defTabSz="914400">
              <a:spcBef>
                <a:spcPct val="0"/>
              </a:spcBef>
              <a:defRPr/>
            </a:pPr>
            <a:r>
              <a:rPr lang="en-US" sz="4400" dirty="0">
                <a:solidFill>
                  <a:srgbClr val="FF0000"/>
                </a:solidFill>
                <a:latin typeface="+mj-lt"/>
                <a:ea typeface="+mj-ea"/>
                <a:cs typeface="+mj-cs"/>
              </a:rPr>
              <a:t>Network Criteria</a:t>
            </a:r>
          </a:p>
        </p:txBody>
      </p:sp>
      <p:cxnSp>
        <p:nvCxnSpPr>
          <p:cNvPr id="6" name="Straight Connector 5"/>
          <p:cNvCxnSpPr/>
          <p:nvPr/>
        </p:nvCxnSpPr>
        <p:spPr>
          <a:xfrm>
            <a:off x="1524000" y="157161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5AF38636-804C-414E-8ACA-D918E7046845}" type="slidenum">
              <a:rPr lang="en-GB" smtClean="0"/>
              <a:pPr/>
              <a:t>14</a:t>
            </a:fld>
            <a:endParaRPr lang="en-GB"/>
          </a:p>
        </p:txBody>
      </p:sp>
      <p:sp>
        <p:nvSpPr>
          <p:cNvPr id="8" name="Rectangle 7"/>
          <p:cNvSpPr/>
          <p:nvPr/>
        </p:nvSpPr>
        <p:spPr>
          <a:xfrm>
            <a:off x="1914788" y="6453337"/>
            <a:ext cx="8429684" cy="584775"/>
          </a:xfrm>
          <a:prstGeom prst="rect">
            <a:avLst/>
          </a:prstGeom>
        </p:spPr>
        <p:txBody>
          <a:bodyPr wrap="square">
            <a:spAutoFit/>
          </a:bodyPr>
          <a:lstStyle/>
          <a:p>
            <a:pPr algn="ctr"/>
            <a:r>
              <a:rPr lang="en-GB" sz="1600" b="1" dirty="0">
                <a:solidFill>
                  <a:srgbClr val="C00000"/>
                </a:solidFill>
              </a:rPr>
              <a:t>Network throughput is the rate of successful message delivery over a communication channel.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Text Box 7"/>
          <p:cNvSpPr txBox="1">
            <a:spLocks noChangeArrowheads="1"/>
          </p:cNvSpPr>
          <p:nvPr/>
        </p:nvSpPr>
        <p:spPr bwMode="auto">
          <a:xfrm>
            <a:off x="1981200" y="1524000"/>
            <a:ext cx="7315200" cy="369332"/>
          </a:xfrm>
          <a:prstGeom prst="rect">
            <a:avLst/>
          </a:prstGeom>
          <a:noFill/>
          <a:ln w="9525">
            <a:noFill/>
            <a:miter lim="800000"/>
            <a:headEnd/>
            <a:tailEnd/>
          </a:ln>
        </p:spPr>
        <p:txBody>
          <a:bodyPr>
            <a:spAutoFit/>
          </a:bodyPr>
          <a:lstStyle/>
          <a:p>
            <a:endParaRPr lang="en-US"/>
          </a:p>
        </p:txBody>
      </p:sp>
      <p:sp>
        <p:nvSpPr>
          <p:cNvPr id="8200" name="Rectangle 9"/>
          <p:cNvSpPr>
            <a:spLocks noGrp="1" noChangeArrowheads="1"/>
          </p:cNvSpPr>
          <p:nvPr>
            <p:ph type="body" idx="1"/>
          </p:nvPr>
        </p:nvSpPr>
        <p:spPr bwMode="auto">
          <a:xfrm>
            <a:off x="1524000" y="1584722"/>
            <a:ext cx="9144000" cy="5444678"/>
          </a:xfrm>
          <a:noFill/>
          <a:ln>
            <a:miter lim="800000"/>
            <a:headEnd/>
            <a:tailEnd/>
          </a:ln>
        </p:spPr>
        <p:txBody>
          <a:bodyPr vert="horz" wrap="square" lIns="91440" tIns="45720" rIns="91440" bIns="45720" numCol="1" rtlCol="0" anchor="t" anchorCtr="0" compatLnSpc="1">
            <a:prstTxWarp prst="textNoShape">
              <a:avLst/>
            </a:prstTxWarp>
            <a:noAutofit/>
          </a:bodyPr>
          <a:lstStyle/>
          <a:p>
            <a:pPr marL="742950" indent="-742950">
              <a:buFont typeface="+mj-lt"/>
              <a:buAutoNum type="arabicPeriod" startAt="2"/>
            </a:pPr>
            <a:r>
              <a:rPr lang="en-US" b="1" dirty="0">
                <a:solidFill>
                  <a:srgbClr val="C00000"/>
                </a:solidFill>
                <a:latin typeface="Times New Roman" charset="0"/>
              </a:rPr>
              <a:t>Reliability</a:t>
            </a:r>
          </a:p>
          <a:p>
            <a:pPr lvl="1">
              <a:spcAft>
                <a:spcPts val="600"/>
              </a:spcAft>
            </a:pPr>
            <a:r>
              <a:rPr lang="en-GB" sz="2600" b="1" dirty="0">
                <a:latin typeface="Times New Roman" charset="0"/>
              </a:rPr>
              <a:t>In addition to accuracy of delivery, the network reliability is measured by </a:t>
            </a:r>
          </a:p>
          <a:p>
            <a:pPr marL="1461600" lvl="1"/>
            <a:r>
              <a:rPr lang="en-GB" sz="2600" b="1" dirty="0">
                <a:solidFill>
                  <a:srgbClr val="0000FF"/>
                </a:solidFill>
                <a:latin typeface="Times New Roman" charset="0"/>
              </a:rPr>
              <a:t>Frequency of failure rate of network components</a:t>
            </a:r>
          </a:p>
          <a:p>
            <a:pPr marL="1461600" lvl="1">
              <a:spcBef>
                <a:spcPts val="0"/>
              </a:spcBef>
              <a:spcAft>
                <a:spcPts val="1200"/>
              </a:spcAft>
            </a:pPr>
            <a:r>
              <a:rPr lang="en-US" sz="2600" b="1" dirty="0">
                <a:solidFill>
                  <a:srgbClr val="0000FF"/>
                </a:solidFill>
                <a:latin typeface="Times New Roman" charset="0"/>
              </a:rPr>
              <a:t>Measured in terms of availability/ robustness</a:t>
            </a:r>
          </a:p>
          <a:p>
            <a:pPr marL="742950" indent="-742950">
              <a:buFont typeface="+mj-lt"/>
              <a:buAutoNum type="arabicPeriod" startAt="2"/>
            </a:pPr>
            <a:r>
              <a:rPr lang="en-US" b="1" dirty="0">
                <a:solidFill>
                  <a:srgbClr val="C00000"/>
                </a:solidFill>
                <a:latin typeface="Times New Roman" charset="0"/>
              </a:rPr>
              <a:t>Security</a:t>
            </a:r>
          </a:p>
          <a:p>
            <a:pPr lvl="1">
              <a:spcAft>
                <a:spcPts val="600"/>
              </a:spcAft>
            </a:pPr>
            <a:r>
              <a:rPr lang="en-US" sz="2600" b="1" dirty="0">
                <a:latin typeface="Times New Roman" charset="0"/>
              </a:rPr>
              <a:t>Data protection against corruption/ loss of data due to unauthorized access:</a:t>
            </a:r>
          </a:p>
          <a:p>
            <a:pPr marL="1461600" lvl="3" indent="-284400"/>
            <a:r>
              <a:rPr lang="en-US" sz="2600" b="1" dirty="0">
                <a:solidFill>
                  <a:srgbClr val="0000FF"/>
                </a:solidFill>
                <a:latin typeface="Times New Roman" charset="0"/>
              </a:rPr>
              <a:t>Errors</a:t>
            </a:r>
          </a:p>
          <a:p>
            <a:pPr marL="1461600" lvl="3" indent="-284400"/>
            <a:r>
              <a:rPr lang="en-US" sz="2600" b="1" dirty="0">
                <a:solidFill>
                  <a:srgbClr val="0000FF"/>
                </a:solidFill>
                <a:latin typeface="Times New Roman" charset="0"/>
              </a:rPr>
              <a:t>Malicious users</a:t>
            </a:r>
          </a:p>
        </p:txBody>
      </p:sp>
      <p:sp>
        <p:nvSpPr>
          <p:cNvPr id="9" name="Title 1"/>
          <p:cNvSpPr txBox="1">
            <a:spLocks/>
          </p:cNvSpPr>
          <p:nvPr/>
        </p:nvSpPr>
        <p:spPr>
          <a:xfrm>
            <a:off x="1524000" y="408782"/>
            <a:ext cx="9144000" cy="715962"/>
          </a:xfrm>
          <a:prstGeom prst="rect">
            <a:avLst/>
          </a:prstGeom>
        </p:spPr>
        <p:txBody>
          <a:bodyPr vert="horz" lIns="91440" tIns="45720" rIns="91440" bIns="45720" rtlCol="0" anchor="ctr">
            <a:normAutofit lnSpcReduction="10000"/>
          </a:bodyPr>
          <a:lstStyle/>
          <a:p>
            <a:pPr algn="ctr" defTabSz="914400">
              <a:spcBef>
                <a:spcPct val="0"/>
              </a:spcBef>
              <a:defRPr/>
            </a:pPr>
            <a:r>
              <a:rPr lang="en-US" sz="4400" dirty="0">
                <a:solidFill>
                  <a:srgbClr val="FF0000"/>
                </a:solidFill>
                <a:latin typeface="+mj-lt"/>
                <a:ea typeface="+mj-ea"/>
                <a:cs typeface="+mj-cs"/>
              </a:rPr>
              <a:t>Network Criteria</a:t>
            </a:r>
          </a:p>
        </p:txBody>
      </p:sp>
      <p:cxnSp>
        <p:nvCxnSpPr>
          <p:cNvPr id="6" name="Straight Connector 5"/>
          <p:cNvCxnSpPr/>
          <p:nvPr/>
        </p:nvCxnSpPr>
        <p:spPr>
          <a:xfrm>
            <a:off x="1524000" y="148478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5AF38636-804C-414E-8ACA-D918E7046845}" type="slidenum">
              <a:rPr lang="en-GB" smtClean="0"/>
              <a:pPr/>
              <a:t>15</a:t>
            </a:fld>
            <a:endParaRPr lang="en-GB"/>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Text Box 6"/>
          <p:cNvSpPr txBox="1">
            <a:spLocks noChangeArrowheads="1"/>
          </p:cNvSpPr>
          <p:nvPr/>
        </p:nvSpPr>
        <p:spPr bwMode="auto">
          <a:xfrm>
            <a:off x="1981200" y="1524000"/>
            <a:ext cx="7315200" cy="369332"/>
          </a:xfrm>
          <a:prstGeom prst="rect">
            <a:avLst/>
          </a:prstGeom>
          <a:noFill/>
          <a:ln w="9525">
            <a:noFill/>
            <a:miter lim="800000"/>
            <a:headEnd/>
            <a:tailEnd/>
          </a:ln>
        </p:spPr>
        <p:txBody>
          <a:bodyPr>
            <a:spAutoFit/>
          </a:bodyPr>
          <a:lstStyle/>
          <a:p>
            <a:endParaRPr lang="en-US"/>
          </a:p>
        </p:txBody>
      </p:sp>
      <p:sp>
        <p:nvSpPr>
          <p:cNvPr id="9224" name="Rectangle 7"/>
          <p:cNvSpPr>
            <a:spLocks noGrp="1" noChangeArrowheads="1"/>
          </p:cNvSpPr>
          <p:nvPr>
            <p:ph type="body" idx="1"/>
          </p:nvPr>
        </p:nvSpPr>
        <p:spPr bwMode="auto">
          <a:xfrm>
            <a:off x="1524000" y="1674424"/>
            <a:ext cx="4929190" cy="5715016"/>
          </a:xfrm>
          <a:noFill/>
          <a:ln>
            <a:miter lim="800000"/>
            <a:headEnd/>
            <a:tailEnd/>
          </a:ln>
        </p:spPr>
        <p:txBody>
          <a:bodyPr vert="horz" wrap="square" lIns="91440" tIns="45720" rIns="91440" bIns="45720" numCol="1" rtlCol="0" anchor="t" anchorCtr="0" compatLnSpc="1">
            <a:prstTxWarp prst="textNoShape">
              <a:avLst/>
            </a:prstTxWarp>
            <a:noAutofit/>
          </a:bodyPr>
          <a:lstStyle/>
          <a:p>
            <a:pPr>
              <a:spcAft>
                <a:spcPts val="600"/>
              </a:spcAft>
            </a:pPr>
            <a:r>
              <a:rPr lang="en-US" sz="3600" b="1" dirty="0">
                <a:solidFill>
                  <a:srgbClr val="C00000"/>
                </a:solidFill>
                <a:latin typeface="Times New Roman" charset="0"/>
              </a:rPr>
              <a:t>Type of Connection</a:t>
            </a:r>
          </a:p>
          <a:p>
            <a:pPr lvl="1">
              <a:spcAft>
                <a:spcPts val="600"/>
              </a:spcAft>
            </a:pPr>
            <a:r>
              <a:rPr lang="en-GB" b="1" dirty="0">
                <a:latin typeface="Times New Roman" charset="0"/>
              </a:rPr>
              <a:t>A network is two or more devices connected through links.</a:t>
            </a:r>
            <a:endParaRPr lang="en-US" b="1" dirty="0">
              <a:latin typeface="Times New Roman" charset="0"/>
            </a:endParaRPr>
          </a:p>
          <a:p>
            <a:pPr marL="1389600" lvl="1" indent="-571500">
              <a:spcAft>
                <a:spcPts val="600"/>
              </a:spcAft>
              <a:buFont typeface="+mj-lt"/>
              <a:buAutoNum type="romanLcPeriod"/>
            </a:pPr>
            <a:r>
              <a:rPr lang="en-US" b="1" dirty="0">
                <a:solidFill>
                  <a:srgbClr val="0000FF"/>
                </a:solidFill>
                <a:latin typeface="Times New Roman" charset="0"/>
              </a:rPr>
              <a:t>Point to Point </a:t>
            </a:r>
            <a:r>
              <a:rPr lang="en-US" b="1" dirty="0">
                <a:latin typeface="Times New Roman" charset="0"/>
              </a:rPr>
              <a:t>- single transmitter and receiver</a:t>
            </a:r>
          </a:p>
          <a:p>
            <a:pPr marL="1389600" lvl="1" indent="-571500">
              <a:spcAft>
                <a:spcPts val="600"/>
              </a:spcAft>
              <a:buFont typeface="+mj-lt"/>
              <a:buAutoNum type="romanLcPeriod"/>
            </a:pPr>
            <a:r>
              <a:rPr lang="en-US" b="1" dirty="0">
                <a:solidFill>
                  <a:srgbClr val="0000FF"/>
                </a:solidFill>
                <a:latin typeface="Times New Roman" charset="0"/>
              </a:rPr>
              <a:t>Multipoint</a:t>
            </a:r>
            <a:r>
              <a:rPr lang="en-US" b="1" dirty="0">
                <a:latin typeface="Times New Roman" charset="0"/>
              </a:rPr>
              <a:t> - multiple recipients of single transmission</a:t>
            </a:r>
          </a:p>
        </p:txBody>
      </p:sp>
      <p:sp>
        <p:nvSpPr>
          <p:cNvPr id="9" name="Title 1"/>
          <p:cNvSpPr txBox="1">
            <a:spLocks/>
          </p:cNvSpPr>
          <p:nvPr/>
        </p:nvSpPr>
        <p:spPr>
          <a:xfrm>
            <a:off x="1524000" y="404664"/>
            <a:ext cx="9144000" cy="715962"/>
          </a:xfrm>
          <a:prstGeom prst="rect">
            <a:avLst/>
          </a:prstGeom>
        </p:spPr>
        <p:txBody>
          <a:bodyPr vert="horz" lIns="91440" tIns="45720" rIns="91440" bIns="45720" rtlCol="0" anchor="ctr">
            <a:normAutofit lnSpcReduction="10000"/>
          </a:bodyPr>
          <a:lstStyle/>
          <a:p>
            <a:pPr algn="ctr" defTabSz="914400">
              <a:spcBef>
                <a:spcPct val="0"/>
              </a:spcBef>
              <a:defRPr/>
            </a:pPr>
            <a:r>
              <a:rPr lang="en-US" sz="4400" dirty="0">
                <a:solidFill>
                  <a:srgbClr val="FF0000"/>
                </a:solidFill>
                <a:latin typeface="+mj-lt"/>
                <a:ea typeface="+mj-ea"/>
                <a:cs typeface="+mj-cs"/>
              </a:rPr>
              <a:t>Physical Structures</a:t>
            </a:r>
          </a:p>
        </p:txBody>
      </p:sp>
      <p:pic>
        <p:nvPicPr>
          <p:cNvPr id="10" name="Picture 6"/>
          <p:cNvPicPr>
            <a:picLocks noChangeAspect="1" noChangeArrowheads="1"/>
          </p:cNvPicPr>
          <p:nvPr/>
        </p:nvPicPr>
        <p:blipFill>
          <a:blip r:embed="rId4" cstate="print"/>
          <a:srcRect/>
          <a:stretch>
            <a:fillRect/>
          </a:stretch>
        </p:blipFill>
        <p:spPr bwMode="auto">
          <a:xfrm>
            <a:off x="6397184" y="2287702"/>
            <a:ext cx="4270817" cy="2500330"/>
          </a:xfrm>
          <a:prstGeom prst="rect">
            <a:avLst/>
          </a:prstGeom>
          <a:noFill/>
          <a:ln w="9525">
            <a:noFill/>
            <a:miter lim="800000"/>
            <a:headEnd/>
            <a:tailEnd/>
          </a:ln>
        </p:spPr>
      </p:pic>
      <p:sp>
        <p:nvSpPr>
          <p:cNvPr id="11" name="Rectangle 10"/>
          <p:cNvSpPr/>
          <p:nvPr/>
        </p:nvSpPr>
        <p:spPr>
          <a:xfrm>
            <a:off x="6381752" y="4859471"/>
            <a:ext cx="4286248" cy="1200329"/>
          </a:xfrm>
          <a:prstGeom prst="rect">
            <a:avLst/>
          </a:prstGeom>
        </p:spPr>
        <p:txBody>
          <a:bodyPr wrap="square">
            <a:spAutoFit/>
          </a:bodyPr>
          <a:lstStyle/>
          <a:p>
            <a:pPr algn="ctr"/>
            <a:r>
              <a:rPr lang="en-GB" sz="2400" b="1" dirty="0">
                <a:solidFill>
                  <a:srgbClr val="0000FF"/>
                </a:solidFill>
              </a:rPr>
              <a:t>Types of connections: </a:t>
            </a:r>
          </a:p>
          <a:p>
            <a:pPr algn="ctr"/>
            <a:r>
              <a:rPr lang="en-GB" sz="2400" b="1" dirty="0"/>
              <a:t>point-to-point and multipoint</a:t>
            </a:r>
          </a:p>
        </p:txBody>
      </p:sp>
      <p:cxnSp>
        <p:nvCxnSpPr>
          <p:cNvPr id="8" name="Straight Connector 7"/>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12"/>
          </p:nvPr>
        </p:nvSpPr>
        <p:spPr/>
        <p:txBody>
          <a:bodyPr/>
          <a:lstStyle/>
          <a:p>
            <a:fld id="{5AF38636-804C-414E-8ACA-D918E7046845}" type="slidenum">
              <a:rPr lang="en-GB" smtClean="0"/>
              <a:pPr/>
              <a:t>16</a:t>
            </a:fld>
            <a:endParaRPr lang="en-GB"/>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197768"/>
            <a:ext cx="9144000" cy="1143000"/>
          </a:xfrm>
        </p:spPr>
        <p:txBody>
          <a:bodyPr>
            <a:normAutofit fontScale="90000"/>
          </a:bodyPr>
          <a:lstStyle/>
          <a:p>
            <a:r>
              <a:rPr lang="en-US" dirty="0">
                <a:solidFill>
                  <a:srgbClr val="FF0000"/>
                </a:solidFill>
              </a:rPr>
              <a:t>Physical Network Structures -</a:t>
            </a:r>
            <a:br>
              <a:rPr lang="en-US" dirty="0">
                <a:solidFill>
                  <a:srgbClr val="FF0000"/>
                </a:solidFill>
              </a:rPr>
            </a:br>
            <a:r>
              <a:rPr lang="en-US" b="1" dirty="0">
                <a:solidFill>
                  <a:srgbClr val="FF0000"/>
                </a:solidFill>
              </a:rPr>
              <a:t>Point-to-Point</a:t>
            </a:r>
            <a:r>
              <a:rPr lang="en-US" dirty="0">
                <a:solidFill>
                  <a:srgbClr val="FF0000"/>
                </a:solidFill>
              </a:rPr>
              <a:t> Connection</a:t>
            </a:r>
          </a:p>
        </p:txBody>
      </p:sp>
      <p:cxnSp>
        <p:nvCxnSpPr>
          <p:cNvPr id="4" name="Straight Connector 3"/>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809720" y="2780928"/>
            <a:ext cx="8572528" cy="4742388"/>
          </a:xfrm>
          <a:prstGeom prst="rect">
            <a:avLst/>
          </a:prstGeom>
        </p:spPr>
        <p:txBody>
          <a:bodyPr wrap="square">
            <a:spAutoFit/>
          </a:bodyPr>
          <a:lstStyle/>
          <a:p>
            <a:pPr marL="360000" indent="-360000">
              <a:lnSpc>
                <a:spcPct val="110000"/>
              </a:lnSpc>
              <a:spcAft>
                <a:spcPts val="2400"/>
              </a:spcAft>
              <a:buFont typeface="Arial" pitchFamily="34" charset="0"/>
              <a:buChar char="•"/>
            </a:pPr>
            <a:r>
              <a:rPr lang="en-GB" sz="2400" b="1" dirty="0"/>
              <a:t>A </a:t>
            </a:r>
            <a:r>
              <a:rPr lang="en-GB" sz="2400" b="1" dirty="0">
                <a:solidFill>
                  <a:srgbClr val="C00000"/>
                </a:solidFill>
              </a:rPr>
              <a:t>point-to-point</a:t>
            </a:r>
            <a:r>
              <a:rPr lang="en-GB" sz="2400" b="1" dirty="0"/>
              <a:t> connection provides a dedicated link between two devices. </a:t>
            </a:r>
          </a:p>
          <a:p>
            <a:pPr marL="360000" indent="-360000">
              <a:lnSpc>
                <a:spcPct val="110000"/>
              </a:lnSpc>
              <a:spcAft>
                <a:spcPts val="2400"/>
              </a:spcAft>
              <a:buFont typeface="Arial" pitchFamily="34" charset="0"/>
              <a:buChar char="•"/>
            </a:pPr>
            <a:r>
              <a:rPr lang="en-GB" sz="2400" b="1" dirty="0"/>
              <a:t>Most </a:t>
            </a:r>
            <a:r>
              <a:rPr lang="en-GB" sz="2400" b="1" dirty="0">
                <a:solidFill>
                  <a:srgbClr val="C00000"/>
                </a:solidFill>
              </a:rPr>
              <a:t>point-to-point</a:t>
            </a:r>
            <a:r>
              <a:rPr lang="en-GB" sz="2400" b="1" dirty="0"/>
              <a:t> connections use an actual length of wire or cable to connect the two ends, but other options, such as microwave or satellite links, are also possible. </a:t>
            </a:r>
          </a:p>
          <a:p>
            <a:pPr marL="360000" indent="-360000">
              <a:lnSpc>
                <a:spcPct val="110000"/>
              </a:lnSpc>
              <a:spcAft>
                <a:spcPts val="2400"/>
              </a:spcAft>
              <a:buFont typeface="Arial" pitchFamily="34" charset="0"/>
              <a:buChar char="•"/>
            </a:pPr>
            <a:r>
              <a:rPr lang="en-GB" sz="2400" b="1" dirty="0">
                <a:solidFill>
                  <a:schemeClr val="bg2">
                    <a:lumMod val="25000"/>
                  </a:schemeClr>
                </a:solidFill>
              </a:rPr>
              <a:t>When we change television channels by infrared remote control, a </a:t>
            </a:r>
            <a:r>
              <a:rPr lang="en-GB" sz="2400" b="1" dirty="0">
                <a:solidFill>
                  <a:srgbClr val="C00000"/>
                </a:solidFill>
              </a:rPr>
              <a:t>point-to-point</a:t>
            </a:r>
            <a:r>
              <a:rPr lang="en-GB" sz="2400" b="1" dirty="0">
                <a:solidFill>
                  <a:schemeClr val="bg2">
                    <a:lumMod val="25000"/>
                  </a:schemeClr>
                </a:solidFill>
              </a:rPr>
              <a:t> connection is established between the remote control and the television’s control system.</a:t>
            </a:r>
          </a:p>
        </p:txBody>
      </p:sp>
      <p:sp>
        <p:nvSpPr>
          <p:cNvPr id="7" name="Slide Number Placeholder 6"/>
          <p:cNvSpPr>
            <a:spLocks noGrp="1"/>
          </p:cNvSpPr>
          <p:nvPr>
            <p:ph type="sldNum" sz="quarter" idx="12"/>
          </p:nvPr>
        </p:nvSpPr>
        <p:spPr/>
        <p:txBody>
          <a:bodyPr/>
          <a:lstStyle/>
          <a:p>
            <a:fld id="{5AF38636-804C-414E-8ACA-D918E7046845}" type="slidenum">
              <a:rPr lang="en-GB" smtClean="0"/>
              <a:pPr/>
              <a:t>17</a:t>
            </a:fld>
            <a:endParaRPr lang="en-GB" dirty="0"/>
          </a:p>
        </p:txBody>
      </p:sp>
      <p:pic>
        <p:nvPicPr>
          <p:cNvPr id="1026" name="Picture 2"/>
          <p:cNvPicPr>
            <a:picLocks noChangeAspect="1" noChangeArrowheads="1"/>
          </p:cNvPicPr>
          <p:nvPr/>
        </p:nvPicPr>
        <p:blipFill>
          <a:blip r:embed="rId4" cstate="print"/>
          <a:srcRect/>
          <a:stretch>
            <a:fillRect/>
          </a:stretch>
        </p:blipFill>
        <p:spPr bwMode="auto">
          <a:xfrm>
            <a:off x="3095604" y="1708788"/>
            <a:ext cx="5927612" cy="1000132"/>
          </a:xfrm>
          <a:prstGeom prst="rect">
            <a:avLst/>
          </a:prstGeom>
          <a:noFill/>
          <a:ln w="9525">
            <a:noFill/>
            <a:miter lim="800000"/>
            <a:headEnd/>
            <a:tailEnd/>
          </a:ln>
          <a:effectLst/>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24000" y="142860"/>
            <a:ext cx="9144000" cy="1143000"/>
          </a:xfrm>
        </p:spPr>
        <p:txBody>
          <a:bodyPr>
            <a:normAutofit fontScale="90000"/>
          </a:bodyPr>
          <a:lstStyle/>
          <a:p>
            <a:r>
              <a:rPr lang="en-US" dirty="0">
                <a:solidFill>
                  <a:srgbClr val="FF0000"/>
                </a:solidFill>
              </a:rPr>
              <a:t>Physical Network Structures -</a:t>
            </a:r>
            <a:br>
              <a:rPr lang="en-US" dirty="0">
                <a:solidFill>
                  <a:srgbClr val="FF0000"/>
                </a:solidFill>
              </a:rPr>
            </a:br>
            <a:r>
              <a:rPr lang="en-US" b="1" dirty="0">
                <a:solidFill>
                  <a:srgbClr val="FF0000"/>
                </a:solidFill>
              </a:rPr>
              <a:t>Multipoint </a:t>
            </a:r>
            <a:r>
              <a:rPr lang="en-US" dirty="0">
                <a:solidFill>
                  <a:srgbClr val="FF0000"/>
                </a:solidFill>
              </a:rPr>
              <a:t>Connection</a:t>
            </a:r>
          </a:p>
        </p:txBody>
      </p:sp>
      <p:cxnSp>
        <p:nvCxnSpPr>
          <p:cNvPr id="4" name="Straight Connector 3"/>
          <p:cNvCxnSpPr/>
          <p:nvPr/>
        </p:nvCxnSpPr>
        <p:spPr>
          <a:xfrm>
            <a:off x="1524000" y="148478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5AF38636-804C-414E-8ACA-D918E7046845}" type="slidenum">
              <a:rPr lang="en-GB" smtClean="0"/>
              <a:pPr/>
              <a:t>18</a:t>
            </a:fld>
            <a:endParaRPr lang="en-GB"/>
          </a:p>
        </p:txBody>
      </p:sp>
      <p:pic>
        <p:nvPicPr>
          <p:cNvPr id="2050" name="Picture 2"/>
          <p:cNvPicPr>
            <a:picLocks noChangeAspect="1" noChangeArrowheads="1"/>
          </p:cNvPicPr>
          <p:nvPr/>
        </p:nvPicPr>
        <p:blipFill>
          <a:blip r:embed="rId4" cstate="print"/>
          <a:srcRect/>
          <a:stretch>
            <a:fillRect/>
          </a:stretch>
        </p:blipFill>
        <p:spPr bwMode="auto">
          <a:xfrm>
            <a:off x="3857268" y="1640200"/>
            <a:ext cx="4810501" cy="1428760"/>
          </a:xfrm>
          <a:prstGeom prst="rect">
            <a:avLst/>
          </a:prstGeom>
          <a:noFill/>
          <a:ln w="9525">
            <a:noFill/>
            <a:miter lim="800000"/>
            <a:headEnd/>
            <a:tailEnd/>
          </a:ln>
          <a:effectLst/>
        </p:spPr>
      </p:pic>
      <p:sp>
        <p:nvSpPr>
          <p:cNvPr id="9" name="Rectangle 8"/>
          <p:cNvSpPr/>
          <p:nvPr/>
        </p:nvSpPr>
        <p:spPr>
          <a:xfrm>
            <a:off x="1524000" y="3212390"/>
            <a:ext cx="9144000" cy="3600986"/>
          </a:xfrm>
          <a:prstGeom prst="rect">
            <a:avLst/>
          </a:prstGeom>
        </p:spPr>
        <p:txBody>
          <a:bodyPr wrap="square">
            <a:spAutoFit/>
          </a:bodyPr>
          <a:lstStyle/>
          <a:p>
            <a:pPr marL="540000" indent="-360000">
              <a:spcAft>
                <a:spcPts val="2400"/>
              </a:spcAft>
              <a:buFont typeface="Arial" pitchFamily="34" charset="0"/>
              <a:buChar char="•"/>
            </a:pPr>
            <a:r>
              <a:rPr lang="en-GB" sz="2400" b="1" dirty="0"/>
              <a:t>A </a:t>
            </a:r>
            <a:r>
              <a:rPr lang="en-GB" sz="2400" b="1" dirty="0">
                <a:solidFill>
                  <a:srgbClr val="C00000"/>
                </a:solidFill>
              </a:rPr>
              <a:t>multipoint</a:t>
            </a:r>
            <a:r>
              <a:rPr lang="en-GB" sz="2400" b="1" dirty="0"/>
              <a:t> (also called </a:t>
            </a:r>
            <a:r>
              <a:rPr lang="en-GB" sz="2400" b="1" dirty="0" err="1"/>
              <a:t>multidrop</a:t>
            </a:r>
            <a:r>
              <a:rPr lang="en-GB" sz="2400" b="1" dirty="0"/>
              <a:t>) connection is one in which more than two specific devices share a single link.</a:t>
            </a:r>
          </a:p>
          <a:p>
            <a:pPr marL="540000" indent="-360000">
              <a:spcAft>
                <a:spcPts val="2400"/>
              </a:spcAft>
              <a:buFont typeface="Arial" pitchFamily="34" charset="0"/>
              <a:buChar char="•"/>
            </a:pPr>
            <a:r>
              <a:rPr lang="en-GB" sz="2400" b="1" dirty="0"/>
              <a:t>In the </a:t>
            </a:r>
            <a:r>
              <a:rPr lang="en-GB" sz="2400" b="1" dirty="0">
                <a:solidFill>
                  <a:srgbClr val="C00000"/>
                </a:solidFill>
              </a:rPr>
              <a:t>multipoint</a:t>
            </a:r>
            <a:r>
              <a:rPr lang="en-GB" sz="2400" b="1" dirty="0"/>
              <a:t> environment, the capacity of the channel is shared, either spatially or temporally. </a:t>
            </a:r>
          </a:p>
          <a:p>
            <a:pPr marL="540000" indent="-360000">
              <a:spcAft>
                <a:spcPts val="2400"/>
              </a:spcAft>
              <a:buFont typeface="Arial" pitchFamily="34" charset="0"/>
              <a:buChar char="•"/>
            </a:pPr>
            <a:r>
              <a:rPr lang="en-GB" sz="2400" b="1" dirty="0"/>
              <a:t>If the several devices can use the link simultaneously, it is a spatially </a:t>
            </a:r>
            <a:r>
              <a:rPr lang="en-GB" sz="2400" b="1" dirty="0">
                <a:solidFill>
                  <a:srgbClr val="008000"/>
                </a:solidFill>
              </a:rPr>
              <a:t>shared connection</a:t>
            </a:r>
            <a:r>
              <a:rPr lang="en-GB" sz="2400" b="1" dirty="0"/>
              <a:t>. </a:t>
            </a:r>
          </a:p>
          <a:p>
            <a:pPr marL="540000" indent="-360000">
              <a:spcAft>
                <a:spcPts val="2400"/>
              </a:spcAft>
              <a:buFont typeface="Arial" pitchFamily="34" charset="0"/>
              <a:buChar char="•"/>
            </a:pPr>
            <a:r>
              <a:rPr lang="en-GB" sz="2400" b="1" dirty="0"/>
              <a:t>If users must take turns, it is a </a:t>
            </a:r>
            <a:r>
              <a:rPr lang="en-GB" sz="2400" b="1" dirty="0">
                <a:solidFill>
                  <a:srgbClr val="008000"/>
                </a:solidFill>
              </a:rPr>
              <a:t>time shared connection</a:t>
            </a:r>
            <a:r>
              <a:rPr lang="en-GB" sz="2400" b="1" dirty="0"/>
              <a:t>.</a:t>
            </a:r>
            <a:endParaRPr lang="en-GB" sz="2400" b="1" dirty="0">
              <a:solidFill>
                <a:schemeClr val="bg2">
                  <a:lumMod val="25000"/>
                </a:schemeClr>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Text Box 6"/>
          <p:cNvSpPr txBox="1">
            <a:spLocks noChangeArrowheads="1"/>
          </p:cNvSpPr>
          <p:nvPr/>
        </p:nvSpPr>
        <p:spPr bwMode="auto">
          <a:xfrm>
            <a:off x="1981200" y="1524000"/>
            <a:ext cx="7315200" cy="369332"/>
          </a:xfrm>
          <a:prstGeom prst="rect">
            <a:avLst/>
          </a:prstGeom>
          <a:noFill/>
          <a:ln w="9525">
            <a:noFill/>
            <a:miter lim="800000"/>
            <a:headEnd/>
            <a:tailEnd/>
          </a:ln>
        </p:spPr>
        <p:txBody>
          <a:bodyPr>
            <a:spAutoFit/>
          </a:bodyPr>
          <a:lstStyle/>
          <a:p>
            <a:endParaRPr lang="en-US"/>
          </a:p>
        </p:txBody>
      </p:sp>
      <p:sp>
        <p:nvSpPr>
          <p:cNvPr id="9224" name="Rectangle 7"/>
          <p:cNvSpPr>
            <a:spLocks noGrp="1" noChangeArrowheads="1"/>
          </p:cNvSpPr>
          <p:nvPr>
            <p:ph type="body" idx="1"/>
          </p:nvPr>
        </p:nvSpPr>
        <p:spPr bwMode="auto">
          <a:xfrm>
            <a:off x="1524000" y="1571612"/>
            <a:ext cx="9144000" cy="5286388"/>
          </a:xfrm>
          <a:noFill/>
          <a:ln>
            <a:miter lim="800000"/>
            <a:headEnd/>
            <a:tailEnd/>
          </a:ln>
        </p:spPr>
        <p:txBody>
          <a:bodyPr vert="horz" wrap="square" lIns="91440" tIns="45720" rIns="91440" bIns="45720" numCol="1" rtlCol="0" anchor="t" anchorCtr="0" compatLnSpc="1">
            <a:prstTxWarp prst="textNoShape">
              <a:avLst/>
            </a:prstTxWarp>
            <a:noAutofit/>
          </a:bodyPr>
          <a:lstStyle/>
          <a:p>
            <a:pPr>
              <a:spcAft>
                <a:spcPts val="2400"/>
              </a:spcAft>
            </a:pPr>
            <a:r>
              <a:rPr lang="en-US" b="1" dirty="0">
                <a:solidFill>
                  <a:srgbClr val="C00000"/>
                </a:solidFill>
                <a:latin typeface="Times New Roman" charset="0"/>
              </a:rPr>
              <a:t>Physical Topology</a:t>
            </a:r>
          </a:p>
          <a:p>
            <a:pPr marL="540000" lvl="1" indent="-360000">
              <a:lnSpc>
                <a:spcPct val="120000"/>
              </a:lnSpc>
              <a:spcAft>
                <a:spcPts val="2400"/>
              </a:spcAft>
            </a:pPr>
            <a:r>
              <a:rPr lang="en-GB" sz="2400" b="1" dirty="0">
                <a:latin typeface="Times New Roman" charset="0"/>
              </a:rPr>
              <a:t>The term </a:t>
            </a:r>
            <a:r>
              <a:rPr lang="en-GB" sz="2400" b="1" dirty="0">
                <a:solidFill>
                  <a:srgbClr val="0000FF"/>
                </a:solidFill>
                <a:latin typeface="Times New Roman" charset="0"/>
              </a:rPr>
              <a:t>physical topology </a:t>
            </a:r>
            <a:r>
              <a:rPr lang="en-GB" sz="2400" b="1" dirty="0">
                <a:latin typeface="Times New Roman" charset="0"/>
              </a:rPr>
              <a:t>refers to the way in which a network is laid out (disburse) physically.</a:t>
            </a:r>
          </a:p>
          <a:p>
            <a:pPr marL="540000" lvl="1" indent="-360000">
              <a:lnSpc>
                <a:spcPct val="120000"/>
              </a:lnSpc>
              <a:spcAft>
                <a:spcPts val="2400"/>
              </a:spcAft>
            </a:pPr>
            <a:r>
              <a:rPr lang="en-GB" sz="2400" b="1" dirty="0">
                <a:latin typeface="Times New Roman" charset="0"/>
              </a:rPr>
              <a:t>Two or more devices connect to a link; two or more links form a topology. </a:t>
            </a:r>
          </a:p>
          <a:p>
            <a:pPr marL="540000" lvl="1" indent="-360000">
              <a:lnSpc>
                <a:spcPct val="120000"/>
              </a:lnSpc>
              <a:spcAft>
                <a:spcPts val="2400"/>
              </a:spcAft>
            </a:pPr>
            <a:r>
              <a:rPr lang="en-GB" sz="2400" b="1" dirty="0">
                <a:solidFill>
                  <a:srgbClr val="0000FF"/>
                </a:solidFill>
                <a:latin typeface="Times New Roman" charset="0"/>
              </a:rPr>
              <a:t>The topology of a network is the geometric representation of the relationship of all the links and linking devices (usually called nodes) to one another.</a:t>
            </a:r>
          </a:p>
        </p:txBody>
      </p:sp>
      <p:sp>
        <p:nvSpPr>
          <p:cNvPr id="9" name="Title 1"/>
          <p:cNvSpPr txBox="1">
            <a:spLocks/>
          </p:cNvSpPr>
          <p:nvPr/>
        </p:nvSpPr>
        <p:spPr>
          <a:xfrm>
            <a:off x="1524000" y="404664"/>
            <a:ext cx="9144000" cy="715962"/>
          </a:xfrm>
          <a:prstGeom prst="rect">
            <a:avLst/>
          </a:prstGeom>
        </p:spPr>
        <p:txBody>
          <a:bodyPr vert="horz" lIns="91440" tIns="45720" rIns="91440" bIns="45720" rtlCol="0" anchor="ctr">
            <a:normAutofit lnSpcReduction="10000"/>
          </a:bodyPr>
          <a:lstStyle/>
          <a:p>
            <a:pPr lvl="0" algn="ctr">
              <a:spcBef>
                <a:spcPct val="0"/>
              </a:spcBef>
            </a:pPr>
            <a:r>
              <a:rPr lang="en-US" sz="4400" dirty="0">
                <a:solidFill>
                  <a:srgbClr val="FF0000"/>
                </a:solidFill>
                <a:latin typeface="+mj-lt"/>
                <a:ea typeface="+mj-ea"/>
                <a:cs typeface="+mj-cs"/>
              </a:rPr>
              <a:t>Physical Structures</a:t>
            </a:r>
          </a:p>
        </p:txBody>
      </p:sp>
      <p:cxnSp>
        <p:nvCxnSpPr>
          <p:cNvPr id="6" name="Straight Connector 5"/>
          <p:cNvCxnSpPr/>
          <p:nvPr/>
        </p:nvCxnSpPr>
        <p:spPr>
          <a:xfrm>
            <a:off x="1560512"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5AF38636-804C-414E-8ACA-D918E7046845}" type="slidenum">
              <a:rPr lang="en-GB" smtClean="0"/>
              <a:pPr/>
              <a:t>19</a:t>
            </a:fld>
            <a:endParaRPr lang="en-GB"/>
          </a:p>
        </p:txBody>
      </p:sp>
    </p:spTree>
    <p:extLst>
      <p:ext uri="{BB962C8B-B14F-4D97-AF65-F5344CB8AC3E}">
        <p14:creationId xmlns:p14="http://schemas.microsoft.com/office/powerpoint/2010/main" val="3589868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Text Box 4"/>
          <p:cNvSpPr txBox="1">
            <a:spLocks noChangeArrowheads="1"/>
          </p:cNvSpPr>
          <p:nvPr/>
        </p:nvSpPr>
        <p:spPr bwMode="auto">
          <a:xfrm>
            <a:off x="9753600" y="6400801"/>
            <a:ext cx="184150" cy="366713"/>
          </a:xfrm>
          <a:prstGeom prst="rect">
            <a:avLst/>
          </a:prstGeom>
          <a:noFill/>
          <a:ln w="9525">
            <a:noFill/>
            <a:miter lim="800000"/>
            <a:headEnd/>
            <a:tailEnd/>
          </a:ln>
        </p:spPr>
        <p:txBody>
          <a:bodyPr wrap="none">
            <a:spAutoFit/>
          </a:bodyPr>
          <a:lstStyle/>
          <a:p>
            <a:endParaRPr lang="en-US">
              <a:latin typeface="Times New Roman" charset="0"/>
            </a:endParaRPr>
          </a:p>
        </p:txBody>
      </p:sp>
      <p:sp>
        <p:nvSpPr>
          <p:cNvPr id="565253" name="Rectangle 5"/>
          <p:cNvSpPr>
            <a:spLocks noChangeArrowheads="1"/>
          </p:cNvSpPr>
          <p:nvPr/>
        </p:nvSpPr>
        <p:spPr bwMode="auto">
          <a:xfrm>
            <a:off x="1523968" y="1685488"/>
            <a:ext cx="9144032" cy="4987199"/>
          </a:xfrm>
          <a:prstGeom prst="rect">
            <a:avLst/>
          </a:prstGeom>
          <a:noFill/>
          <a:ln w="9525">
            <a:noFill/>
            <a:miter lim="800000"/>
            <a:headEnd/>
            <a:tailEnd/>
          </a:ln>
          <a:effectLst/>
        </p:spPr>
        <p:txBody>
          <a:bodyPr wrap="square" anchor="ctr">
            <a:spAutoFit/>
          </a:bodyPr>
          <a:lstStyle/>
          <a:p>
            <a:pPr marL="540000" indent="-360000">
              <a:lnSpc>
                <a:spcPct val="120000"/>
              </a:lnSpc>
              <a:spcAft>
                <a:spcPts val="1200"/>
              </a:spcAft>
              <a:buFont typeface="Arial" pitchFamily="34" charset="0"/>
              <a:buChar char="•"/>
              <a:defRPr/>
            </a:pPr>
            <a:r>
              <a:rPr lang="en-GB" sz="2600" b="1" dirty="0">
                <a:latin typeface="Times New Roman" charset="0"/>
              </a:rPr>
              <a:t>What is Data Communication?</a:t>
            </a:r>
          </a:p>
          <a:p>
            <a:pPr marL="540000" indent="-360000">
              <a:lnSpc>
                <a:spcPct val="120000"/>
              </a:lnSpc>
              <a:spcAft>
                <a:spcPts val="1200"/>
              </a:spcAft>
              <a:buFont typeface="Arial" pitchFamily="34" charset="0"/>
              <a:buChar char="•"/>
              <a:defRPr/>
            </a:pPr>
            <a:r>
              <a:rPr lang="en-GB" sz="2600" b="1" dirty="0">
                <a:latin typeface="Times New Roman" charset="0"/>
              </a:rPr>
              <a:t>How the data communications and networking are changing the way we do business?</a:t>
            </a:r>
          </a:p>
          <a:p>
            <a:pPr marL="540000" indent="-360000">
              <a:lnSpc>
                <a:spcPct val="120000"/>
              </a:lnSpc>
              <a:spcAft>
                <a:spcPts val="1200"/>
              </a:spcAft>
              <a:buFont typeface="Arial" pitchFamily="34" charset="0"/>
              <a:buChar char="•"/>
              <a:defRPr/>
            </a:pPr>
            <a:r>
              <a:rPr lang="en-GB" sz="2600" b="1" dirty="0"/>
              <a:t>How the businesses rely extensively on computer networks and internetworks.</a:t>
            </a:r>
          </a:p>
          <a:p>
            <a:pPr marL="540000" indent="-360000">
              <a:lnSpc>
                <a:spcPct val="120000"/>
              </a:lnSpc>
              <a:spcAft>
                <a:spcPts val="1200"/>
              </a:spcAft>
              <a:buFont typeface="Arial" pitchFamily="34" charset="0"/>
              <a:buChar char="•"/>
              <a:defRPr/>
            </a:pPr>
            <a:r>
              <a:rPr lang="en-GB" sz="2600" b="1" dirty="0"/>
              <a:t>What is meant by Network topologies and differentiate them?</a:t>
            </a:r>
          </a:p>
          <a:p>
            <a:pPr marL="540000" indent="-360000">
              <a:lnSpc>
                <a:spcPct val="120000"/>
              </a:lnSpc>
              <a:spcAft>
                <a:spcPts val="1200"/>
              </a:spcAft>
              <a:buFont typeface="Arial" pitchFamily="34" charset="0"/>
              <a:buChar char="•"/>
              <a:defRPr/>
            </a:pPr>
            <a:r>
              <a:rPr lang="en-GB" sz="2600" b="1" dirty="0"/>
              <a:t>How is it possible for communications links to carry more and faster signals. </a:t>
            </a:r>
            <a:endParaRPr lang="en-US" sz="2600" b="1" dirty="0">
              <a:latin typeface="Times New Roman" charset="0"/>
            </a:endParaRPr>
          </a:p>
        </p:txBody>
      </p:sp>
      <p:sp>
        <p:nvSpPr>
          <p:cNvPr id="10" name="TextBox 9"/>
          <p:cNvSpPr txBox="1"/>
          <p:nvPr/>
        </p:nvSpPr>
        <p:spPr>
          <a:xfrm>
            <a:off x="1524000" y="427312"/>
            <a:ext cx="9144000" cy="769441"/>
          </a:xfrm>
          <a:prstGeom prst="rect">
            <a:avLst/>
          </a:prstGeom>
          <a:noFill/>
        </p:spPr>
        <p:txBody>
          <a:bodyPr wrap="square" rtlCol="0">
            <a:spAutoFit/>
          </a:bodyPr>
          <a:lstStyle/>
          <a:p>
            <a:pPr algn="ctr"/>
            <a:r>
              <a:rPr lang="en-GB" sz="4400" dirty="0">
                <a:solidFill>
                  <a:srgbClr val="FF0000"/>
                </a:solidFill>
              </a:rPr>
              <a:t>Questions</a:t>
            </a:r>
          </a:p>
        </p:txBody>
      </p:sp>
      <p:cxnSp>
        <p:nvCxnSpPr>
          <p:cNvPr id="6" name="Straight Connector 5"/>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5AF38636-804C-414E-8ACA-D918E7046845}" type="slidenum">
              <a:rPr lang="en-GB" smtClean="0"/>
              <a:pPr/>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a:off x="3546698" y="5404744"/>
            <a:ext cx="3352800" cy="477078"/>
          </a:xfrm>
          <a:prstGeom prst="line">
            <a:avLst/>
          </a:prstGeom>
          <a:noFill/>
          <a:ln w="28575">
            <a:solidFill>
              <a:schemeClr val="tx1"/>
            </a:solidFill>
            <a:round/>
            <a:headEnd/>
            <a:tailEnd/>
          </a:ln>
          <a:effectLst/>
        </p:spPr>
        <p:txBody>
          <a:bodyPr wrap="none" lIns="72457" tIns="36229" rIns="72457" bIns="36229" anchor="ctr"/>
          <a:lstStyle/>
          <a:p>
            <a:endParaRPr lang="en-GB"/>
          </a:p>
        </p:txBody>
      </p:sp>
      <p:grpSp>
        <p:nvGrpSpPr>
          <p:cNvPr id="2" name="Group 3"/>
          <p:cNvGrpSpPr>
            <a:grpSpLocks/>
          </p:cNvGrpSpPr>
          <p:nvPr/>
        </p:nvGrpSpPr>
        <p:grpSpPr bwMode="auto">
          <a:xfrm flipH="1">
            <a:off x="2327498" y="5046935"/>
            <a:ext cx="1097280" cy="1073426"/>
            <a:chOff x="1148" y="3020"/>
            <a:chExt cx="630" cy="614"/>
          </a:xfrm>
        </p:grpSpPr>
        <p:sp>
          <p:nvSpPr>
            <p:cNvPr id="7345" name="Freeform 4"/>
            <p:cNvSpPr>
              <a:spLocks/>
            </p:cNvSpPr>
            <p:nvPr/>
          </p:nvSpPr>
          <p:spPr bwMode="auto">
            <a:xfrm>
              <a:off x="1358" y="3042"/>
              <a:ext cx="264" cy="416"/>
            </a:xfrm>
            <a:custGeom>
              <a:avLst/>
              <a:gdLst>
                <a:gd name="T0" fmla="*/ 78 w 528"/>
                <a:gd name="T1" fmla="*/ 166 h 832"/>
                <a:gd name="T2" fmla="*/ 81 w 528"/>
                <a:gd name="T3" fmla="*/ 164 h 832"/>
                <a:gd name="T4" fmla="*/ 85 w 528"/>
                <a:gd name="T5" fmla="*/ 162 h 832"/>
                <a:gd name="T6" fmla="*/ 88 w 528"/>
                <a:gd name="T7" fmla="*/ 160 h 832"/>
                <a:gd name="T8" fmla="*/ 93 w 528"/>
                <a:gd name="T9" fmla="*/ 157 h 832"/>
                <a:gd name="T10" fmla="*/ 97 w 528"/>
                <a:gd name="T11" fmla="*/ 154 h 832"/>
                <a:gd name="T12" fmla="*/ 102 w 528"/>
                <a:gd name="T13" fmla="*/ 152 h 832"/>
                <a:gd name="T14" fmla="*/ 106 w 528"/>
                <a:gd name="T15" fmla="*/ 149 h 832"/>
                <a:gd name="T16" fmla="*/ 111 w 528"/>
                <a:gd name="T17" fmla="*/ 146 h 832"/>
                <a:gd name="T18" fmla="*/ 115 w 528"/>
                <a:gd name="T19" fmla="*/ 143 h 832"/>
                <a:gd name="T20" fmla="*/ 119 w 528"/>
                <a:gd name="T21" fmla="*/ 141 h 832"/>
                <a:gd name="T22" fmla="*/ 123 w 528"/>
                <a:gd name="T23" fmla="*/ 138 h 832"/>
                <a:gd name="T24" fmla="*/ 126 w 528"/>
                <a:gd name="T25" fmla="*/ 136 h 832"/>
                <a:gd name="T26" fmla="*/ 129 w 528"/>
                <a:gd name="T27" fmla="*/ 134 h 832"/>
                <a:gd name="T28" fmla="*/ 131 w 528"/>
                <a:gd name="T29" fmla="*/ 133 h 832"/>
                <a:gd name="T30" fmla="*/ 132 w 528"/>
                <a:gd name="T31" fmla="*/ 132 h 832"/>
                <a:gd name="T32" fmla="*/ 132 w 528"/>
                <a:gd name="T33" fmla="*/ 132 h 832"/>
                <a:gd name="T34" fmla="*/ 132 w 528"/>
                <a:gd name="T35" fmla="*/ 0 h 832"/>
                <a:gd name="T36" fmla="*/ 0 w 528"/>
                <a:gd name="T37" fmla="*/ 78 h 832"/>
                <a:gd name="T38" fmla="*/ 0 w 528"/>
                <a:gd name="T39" fmla="*/ 208 h 832"/>
                <a:gd name="T40" fmla="*/ 1 w 528"/>
                <a:gd name="T41" fmla="*/ 208 h 832"/>
                <a:gd name="T42" fmla="*/ 3 w 528"/>
                <a:gd name="T43" fmla="*/ 207 h 832"/>
                <a:gd name="T44" fmla="*/ 6 w 528"/>
                <a:gd name="T45" fmla="*/ 205 h 832"/>
                <a:gd name="T46" fmla="*/ 11 w 528"/>
                <a:gd name="T47" fmla="*/ 203 h 832"/>
                <a:gd name="T48" fmla="*/ 15 w 528"/>
                <a:gd name="T49" fmla="*/ 200 h 832"/>
                <a:gd name="T50" fmla="*/ 21 w 528"/>
                <a:gd name="T51" fmla="*/ 197 h 832"/>
                <a:gd name="T52" fmla="*/ 27 w 528"/>
                <a:gd name="T53" fmla="*/ 194 h 832"/>
                <a:gd name="T54" fmla="*/ 34 w 528"/>
                <a:gd name="T55" fmla="*/ 190 h 832"/>
                <a:gd name="T56" fmla="*/ 40 w 528"/>
                <a:gd name="T57" fmla="*/ 186 h 832"/>
                <a:gd name="T58" fmla="*/ 47 w 528"/>
                <a:gd name="T59" fmla="*/ 183 h 832"/>
                <a:gd name="T60" fmla="*/ 53 w 528"/>
                <a:gd name="T61" fmla="*/ 179 h 832"/>
                <a:gd name="T62" fmla="*/ 59 w 528"/>
                <a:gd name="T63" fmla="*/ 176 h 832"/>
                <a:gd name="T64" fmla="*/ 65 w 528"/>
                <a:gd name="T65" fmla="*/ 173 h 832"/>
                <a:gd name="T66" fmla="*/ 70 w 528"/>
                <a:gd name="T67" fmla="*/ 170 h 832"/>
                <a:gd name="T68" fmla="*/ 75 w 528"/>
                <a:gd name="T69" fmla="*/ 168 h 832"/>
                <a:gd name="T70" fmla="*/ 78 w 528"/>
                <a:gd name="T71" fmla="*/ 166 h 83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8" h="832">
                  <a:moveTo>
                    <a:pt x="310" y="662"/>
                  </a:moveTo>
                  <a:lnTo>
                    <a:pt x="323" y="655"/>
                  </a:lnTo>
                  <a:lnTo>
                    <a:pt x="337" y="647"/>
                  </a:lnTo>
                  <a:lnTo>
                    <a:pt x="352" y="638"/>
                  </a:lnTo>
                  <a:lnTo>
                    <a:pt x="369" y="628"/>
                  </a:lnTo>
                  <a:lnTo>
                    <a:pt x="386" y="616"/>
                  </a:lnTo>
                  <a:lnTo>
                    <a:pt x="405" y="605"/>
                  </a:lnTo>
                  <a:lnTo>
                    <a:pt x="423" y="593"/>
                  </a:lnTo>
                  <a:lnTo>
                    <a:pt x="442" y="582"/>
                  </a:lnTo>
                  <a:lnTo>
                    <a:pt x="459" y="571"/>
                  </a:lnTo>
                  <a:lnTo>
                    <a:pt x="475" y="561"/>
                  </a:lnTo>
                  <a:lnTo>
                    <a:pt x="489" y="551"/>
                  </a:lnTo>
                  <a:lnTo>
                    <a:pt x="503" y="543"/>
                  </a:lnTo>
                  <a:lnTo>
                    <a:pt x="513" y="536"/>
                  </a:lnTo>
                  <a:lnTo>
                    <a:pt x="521" y="530"/>
                  </a:lnTo>
                  <a:lnTo>
                    <a:pt x="526" y="526"/>
                  </a:lnTo>
                  <a:lnTo>
                    <a:pt x="528" y="525"/>
                  </a:lnTo>
                  <a:lnTo>
                    <a:pt x="528" y="0"/>
                  </a:lnTo>
                  <a:lnTo>
                    <a:pt x="0" y="309"/>
                  </a:lnTo>
                  <a:lnTo>
                    <a:pt x="0" y="832"/>
                  </a:lnTo>
                  <a:lnTo>
                    <a:pt x="3" y="831"/>
                  </a:lnTo>
                  <a:lnTo>
                    <a:pt x="11" y="826"/>
                  </a:lnTo>
                  <a:lnTo>
                    <a:pt x="23" y="819"/>
                  </a:lnTo>
                  <a:lnTo>
                    <a:pt x="41" y="810"/>
                  </a:lnTo>
                  <a:lnTo>
                    <a:pt x="60" y="798"/>
                  </a:lnTo>
                  <a:lnTo>
                    <a:pt x="83" y="787"/>
                  </a:lnTo>
                  <a:lnTo>
                    <a:pt x="107" y="773"/>
                  </a:lnTo>
                  <a:lnTo>
                    <a:pt x="133" y="759"/>
                  </a:lnTo>
                  <a:lnTo>
                    <a:pt x="159" y="744"/>
                  </a:lnTo>
                  <a:lnTo>
                    <a:pt x="186" y="729"/>
                  </a:lnTo>
                  <a:lnTo>
                    <a:pt x="212" y="715"/>
                  </a:lnTo>
                  <a:lnTo>
                    <a:pt x="236" y="701"/>
                  </a:lnTo>
                  <a:lnTo>
                    <a:pt x="260" y="690"/>
                  </a:lnTo>
                  <a:lnTo>
                    <a:pt x="280" y="678"/>
                  </a:lnTo>
                  <a:lnTo>
                    <a:pt x="298" y="669"/>
                  </a:lnTo>
                  <a:lnTo>
                    <a:pt x="310" y="662"/>
                  </a:lnTo>
                  <a:close/>
                </a:path>
              </a:pathLst>
            </a:custGeom>
            <a:solidFill>
              <a:srgbClr val="8C19FF"/>
            </a:solidFill>
            <a:ln w="9525">
              <a:noFill/>
              <a:round/>
              <a:headEnd/>
              <a:tailEnd/>
            </a:ln>
          </p:spPr>
          <p:txBody>
            <a:bodyPr/>
            <a:lstStyle/>
            <a:p>
              <a:endParaRPr lang="en-GB"/>
            </a:p>
          </p:txBody>
        </p:sp>
        <p:sp>
          <p:nvSpPr>
            <p:cNvPr id="7346" name="Freeform 5"/>
            <p:cNvSpPr>
              <a:spLocks/>
            </p:cNvSpPr>
            <p:nvPr/>
          </p:nvSpPr>
          <p:spPr bwMode="auto">
            <a:xfrm>
              <a:off x="1511" y="3301"/>
              <a:ext cx="115" cy="76"/>
            </a:xfrm>
            <a:custGeom>
              <a:avLst/>
              <a:gdLst>
                <a:gd name="T0" fmla="*/ 54 w 229"/>
                <a:gd name="T1" fmla="*/ 2 h 152"/>
                <a:gd name="T2" fmla="*/ 54 w 229"/>
                <a:gd name="T3" fmla="*/ 1 h 152"/>
                <a:gd name="T4" fmla="*/ 54 w 229"/>
                <a:gd name="T5" fmla="*/ 1 h 152"/>
                <a:gd name="T6" fmla="*/ 53 w 229"/>
                <a:gd name="T7" fmla="*/ 2 h 152"/>
                <a:gd name="T8" fmla="*/ 51 w 229"/>
                <a:gd name="T9" fmla="*/ 3 h 152"/>
                <a:gd name="T10" fmla="*/ 48 w 229"/>
                <a:gd name="T11" fmla="*/ 5 h 152"/>
                <a:gd name="T12" fmla="*/ 45 w 229"/>
                <a:gd name="T13" fmla="*/ 7 h 152"/>
                <a:gd name="T14" fmla="*/ 41 w 229"/>
                <a:gd name="T15" fmla="*/ 10 h 152"/>
                <a:gd name="T16" fmla="*/ 37 w 229"/>
                <a:gd name="T17" fmla="*/ 12 h 152"/>
                <a:gd name="T18" fmla="*/ 33 w 229"/>
                <a:gd name="T19" fmla="*/ 15 h 152"/>
                <a:gd name="T20" fmla="*/ 28 w 229"/>
                <a:gd name="T21" fmla="*/ 18 h 152"/>
                <a:gd name="T22" fmla="*/ 24 w 229"/>
                <a:gd name="T23" fmla="*/ 21 h 152"/>
                <a:gd name="T24" fmla="*/ 19 w 229"/>
                <a:gd name="T25" fmla="*/ 23 h 152"/>
                <a:gd name="T26" fmla="*/ 15 w 229"/>
                <a:gd name="T27" fmla="*/ 26 h 152"/>
                <a:gd name="T28" fmla="*/ 10 w 229"/>
                <a:gd name="T29" fmla="*/ 29 h 152"/>
                <a:gd name="T30" fmla="*/ 7 w 229"/>
                <a:gd name="T31" fmla="*/ 31 h 152"/>
                <a:gd name="T32" fmla="*/ 3 w 229"/>
                <a:gd name="T33" fmla="*/ 33 h 152"/>
                <a:gd name="T34" fmla="*/ 0 w 229"/>
                <a:gd name="T35" fmla="*/ 35 h 152"/>
                <a:gd name="T36" fmla="*/ 2 w 229"/>
                <a:gd name="T37" fmla="*/ 38 h 152"/>
                <a:gd name="T38" fmla="*/ 5 w 229"/>
                <a:gd name="T39" fmla="*/ 37 h 152"/>
                <a:gd name="T40" fmla="*/ 9 w 229"/>
                <a:gd name="T41" fmla="*/ 35 h 152"/>
                <a:gd name="T42" fmla="*/ 13 w 229"/>
                <a:gd name="T43" fmla="*/ 32 h 152"/>
                <a:gd name="T44" fmla="*/ 17 w 229"/>
                <a:gd name="T45" fmla="*/ 30 h 152"/>
                <a:gd name="T46" fmla="*/ 21 w 229"/>
                <a:gd name="T47" fmla="*/ 27 h 152"/>
                <a:gd name="T48" fmla="*/ 26 w 229"/>
                <a:gd name="T49" fmla="*/ 24 h 152"/>
                <a:gd name="T50" fmla="*/ 31 w 229"/>
                <a:gd name="T51" fmla="*/ 21 h 152"/>
                <a:gd name="T52" fmla="*/ 35 w 229"/>
                <a:gd name="T53" fmla="*/ 18 h 152"/>
                <a:gd name="T54" fmla="*/ 39 w 229"/>
                <a:gd name="T55" fmla="*/ 16 h 152"/>
                <a:gd name="T56" fmla="*/ 44 w 229"/>
                <a:gd name="T57" fmla="*/ 13 h 152"/>
                <a:gd name="T58" fmla="*/ 47 w 229"/>
                <a:gd name="T59" fmla="*/ 10 h 152"/>
                <a:gd name="T60" fmla="*/ 50 w 229"/>
                <a:gd name="T61" fmla="*/ 8 h 152"/>
                <a:gd name="T62" fmla="*/ 53 w 229"/>
                <a:gd name="T63" fmla="*/ 7 h 152"/>
                <a:gd name="T64" fmla="*/ 55 w 229"/>
                <a:gd name="T65" fmla="*/ 5 h 152"/>
                <a:gd name="T66" fmla="*/ 56 w 229"/>
                <a:gd name="T67" fmla="*/ 4 h 152"/>
                <a:gd name="T68" fmla="*/ 57 w 229"/>
                <a:gd name="T69" fmla="*/ 4 h 152"/>
                <a:gd name="T70" fmla="*/ 58 w 229"/>
                <a:gd name="T71" fmla="*/ 2 h 152"/>
                <a:gd name="T72" fmla="*/ 57 w 229"/>
                <a:gd name="T73" fmla="*/ 4 h 152"/>
                <a:gd name="T74" fmla="*/ 58 w 229"/>
                <a:gd name="T75" fmla="*/ 3 h 152"/>
                <a:gd name="T76" fmla="*/ 57 w 229"/>
                <a:gd name="T77" fmla="*/ 1 h 152"/>
                <a:gd name="T78" fmla="*/ 56 w 229"/>
                <a:gd name="T79" fmla="*/ 0 h 152"/>
                <a:gd name="T80" fmla="*/ 54 w 229"/>
                <a:gd name="T81" fmla="*/ 1 h 152"/>
                <a:gd name="T82" fmla="*/ 54 w 229"/>
                <a:gd name="T83" fmla="*/ 2 h 1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29" h="152">
                  <a:moveTo>
                    <a:pt x="213" y="8"/>
                  </a:moveTo>
                  <a:lnTo>
                    <a:pt x="216" y="1"/>
                  </a:lnTo>
                  <a:lnTo>
                    <a:pt x="214" y="2"/>
                  </a:lnTo>
                  <a:lnTo>
                    <a:pt x="209" y="6"/>
                  </a:lnTo>
                  <a:lnTo>
                    <a:pt x="201" y="12"/>
                  </a:lnTo>
                  <a:lnTo>
                    <a:pt x="191" y="19"/>
                  </a:lnTo>
                  <a:lnTo>
                    <a:pt x="177" y="27"/>
                  </a:lnTo>
                  <a:lnTo>
                    <a:pt x="163" y="37"/>
                  </a:lnTo>
                  <a:lnTo>
                    <a:pt x="147" y="47"/>
                  </a:lnTo>
                  <a:lnTo>
                    <a:pt x="130" y="58"/>
                  </a:lnTo>
                  <a:lnTo>
                    <a:pt x="111" y="69"/>
                  </a:lnTo>
                  <a:lnTo>
                    <a:pt x="93" y="81"/>
                  </a:lnTo>
                  <a:lnTo>
                    <a:pt x="75" y="92"/>
                  </a:lnTo>
                  <a:lnTo>
                    <a:pt x="57" y="104"/>
                  </a:lnTo>
                  <a:lnTo>
                    <a:pt x="40" y="114"/>
                  </a:lnTo>
                  <a:lnTo>
                    <a:pt x="25" y="123"/>
                  </a:lnTo>
                  <a:lnTo>
                    <a:pt x="12" y="131"/>
                  </a:lnTo>
                  <a:lnTo>
                    <a:pt x="0" y="138"/>
                  </a:lnTo>
                  <a:lnTo>
                    <a:pt x="7" y="152"/>
                  </a:lnTo>
                  <a:lnTo>
                    <a:pt x="19" y="145"/>
                  </a:lnTo>
                  <a:lnTo>
                    <a:pt x="34" y="137"/>
                  </a:lnTo>
                  <a:lnTo>
                    <a:pt x="49" y="128"/>
                  </a:lnTo>
                  <a:lnTo>
                    <a:pt x="67" y="118"/>
                  </a:lnTo>
                  <a:lnTo>
                    <a:pt x="84" y="106"/>
                  </a:lnTo>
                  <a:lnTo>
                    <a:pt x="102" y="95"/>
                  </a:lnTo>
                  <a:lnTo>
                    <a:pt x="121" y="83"/>
                  </a:lnTo>
                  <a:lnTo>
                    <a:pt x="139" y="72"/>
                  </a:lnTo>
                  <a:lnTo>
                    <a:pt x="156" y="61"/>
                  </a:lnTo>
                  <a:lnTo>
                    <a:pt x="173" y="51"/>
                  </a:lnTo>
                  <a:lnTo>
                    <a:pt x="186" y="40"/>
                  </a:lnTo>
                  <a:lnTo>
                    <a:pt x="200" y="32"/>
                  </a:lnTo>
                  <a:lnTo>
                    <a:pt x="211" y="26"/>
                  </a:lnTo>
                  <a:lnTo>
                    <a:pt x="219" y="20"/>
                  </a:lnTo>
                  <a:lnTo>
                    <a:pt x="223" y="16"/>
                  </a:lnTo>
                  <a:lnTo>
                    <a:pt x="226" y="15"/>
                  </a:lnTo>
                  <a:lnTo>
                    <a:pt x="229" y="8"/>
                  </a:lnTo>
                  <a:lnTo>
                    <a:pt x="226" y="15"/>
                  </a:lnTo>
                  <a:lnTo>
                    <a:pt x="229" y="9"/>
                  </a:lnTo>
                  <a:lnTo>
                    <a:pt x="228" y="4"/>
                  </a:lnTo>
                  <a:lnTo>
                    <a:pt x="223" y="0"/>
                  </a:lnTo>
                  <a:lnTo>
                    <a:pt x="216" y="1"/>
                  </a:lnTo>
                  <a:lnTo>
                    <a:pt x="213" y="8"/>
                  </a:lnTo>
                  <a:close/>
                </a:path>
              </a:pathLst>
            </a:custGeom>
            <a:solidFill>
              <a:srgbClr val="000000"/>
            </a:solidFill>
            <a:ln w="9525">
              <a:noFill/>
              <a:round/>
              <a:headEnd/>
              <a:tailEnd/>
            </a:ln>
          </p:spPr>
          <p:txBody>
            <a:bodyPr/>
            <a:lstStyle/>
            <a:p>
              <a:endParaRPr lang="en-GB"/>
            </a:p>
          </p:txBody>
        </p:sp>
        <p:sp>
          <p:nvSpPr>
            <p:cNvPr id="7347" name="Freeform 6"/>
            <p:cNvSpPr>
              <a:spLocks/>
            </p:cNvSpPr>
            <p:nvPr/>
          </p:nvSpPr>
          <p:spPr bwMode="auto">
            <a:xfrm>
              <a:off x="1618" y="3038"/>
              <a:ext cx="8" cy="267"/>
            </a:xfrm>
            <a:custGeom>
              <a:avLst/>
              <a:gdLst>
                <a:gd name="T0" fmla="*/ 4 w 16"/>
                <a:gd name="T1" fmla="*/ 4 h 533"/>
                <a:gd name="T2" fmla="*/ 0 w 16"/>
                <a:gd name="T3" fmla="*/ 2 h 533"/>
                <a:gd name="T4" fmla="*/ 0 w 16"/>
                <a:gd name="T5" fmla="*/ 134 h 533"/>
                <a:gd name="T6" fmla="*/ 4 w 16"/>
                <a:gd name="T7" fmla="*/ 134 h 533"/>
                <a:gd name="T8" fmla="*/ 4 w 16"/>
                <a:gd name="T9" fmla="*/ 2 h 533"/>
                <a:gd name="T10" fmla="*/ 1 w 16"/>
                <a:gd name="T11" fmla="*/ 1 h 533"/>
                <a:gd name="T12" fmla="*/ 4 w 16"/>
                <a:gd name="T13" fmla="*/ 2 h 533"/>
                <a:gd name="T14" fmla="*/ 4 w 16"/>
                <a:gd name="T15" fmla="*/ 1 h 533"/>
                <a:gd name="T16" fmla="*/ 2 w 16"/>
                <a:gd name="T17" fmla="*/ 0 h 533"/>
                <a:gd name="T18" fmla="*/ 1 w 16"/>
                <a:gd name="T19" fmla="*/ 1 h 533"/>
                <a:gd name="T20" fmla="*/ 0 w 16"/>
                <a:gd name="T21" fmla="*/ 2 h 533"/>
                <a:gd name="T22" fmla="*/ 4 w 16"/>
                <a:gd name="T23" fmla="*/ 4 h 5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533">
                  <a:moveTo>
                    <a:pt x="13" y="15"/>
                  </a:moveTo>
                  <a:lnTo>
                    <a:pt x="0" y="8"/>
                  </a:lnTo>
                  <a:lnTo>
                    <a:pt x="0" y="533"/>
                  </a:lnTo>
                  <a:lnTo>
                    <a:pt x="16" y="533"/>
                  </a:lnTo>
                  <a:lnTo>
                    <a:pt x="16" y="8"/>
                  </a:lnTo>
                  <a:lnTo>
                    <a:pt x="3" y="1"/>
                  </a:lnTo>
                  <a:lnTo>
                    <a:pt x="16" y="8"/>
                  </a:lnTo>
                  <a:lnTo>
                    <a:pt x="14" y="2"/>
                  </a:lnTo>
                  <a:lnTo>
                    <a:pt x="8" y="0"/>
                  </a:lnTo>
                  <a:lnTo>
                    <a:pt x="2" y="2"/>
                  </a:lnTo>
                  <a:lnTo>
                    <a:pt x="0" y="8"/>
                  </a:lnTo>
                  <a:lnTo>
                    <a:pt x="13" y="15"/>
                  </a:lnTo>
                  <a:close/>
                </a:path>
              </a:pathLst>
            </a:custGeom>
            <a:solidFill>
              <a:srgbClr val="000000"/>
            </a:solidFill>
            <a:ln w="9525">
              <a:noFill/>
              <a:round/>
              <a:headEnd/>
              <a:tailEnd/>
            </a:ln>
          </p:spPr>
          <p:txBody>
            <a:bodyPr/>
            <a:lstStyle/>
            <a:p>
              <a:endParaRPr lang="en-GB"/>
            </a:p>
          </p:txBody>
        </p:sp>
        <p:sp>
          <p:nvSpPr>
            <p:cNvPr id="7348" name="Freeform 7"/>
            <p:cNvSpPr>
              <a:spLocks/>
            </p:cNvSpPr>
            <p:nvPr/>
          </p:nvSpPr>
          <p:spPr bwMode="auto">
            <a:xfrm>
              <a:off x="1354" y="3039"/>
              <a:ext cx="270" cy="162"/>
            </a:xfrm>
            <a:custGeom>
              <a:avLst/>
              <a:gdLst>
                <a:gd name="T0" fmla="*/ 4 w 541"/>
                <a:gd name="T1" fmla="*/ 79 h 324"/>
                <a:gd name="T2" fmla="*/ 3 w 541"/>
                <a:gd name="T3" fmla="*/ 81 h 324"/>
                <a:gd name="T4" fmla="*/ 135 w 541"/>
                <a:gd name="T5" fmla="*/ 4 h 324"/>
                <a:gd name="T6" fmla="*/ 132 w 541"/>
                <a:gd name="T7" fmla="*/ 0 h 324"/>
                <a:gd name="T8" fmla="*/ 1 w 541"/>
                <a:gd name="T9" fmla="*/ 78 h 324"/>
                <a:gd name="T10" fmla="*/ 0 w 541"/>
                <a:gd name="T11" fmla="*/ 79 h 324"/>
                <a:gd name="T12" fmla="*/ 1 w 541"/>
                <a:gd name="T13" fmla="*/ 78 h 324"/>
                <a:gd name="T14" fmla="*/ 0 w 541"/>
                <a:gd name="T15" fmla="*/ 79 h 324"/>
                <a:gd name="T16" fmla="*/ 0 w 541"/>
                <a:gd name="T17" fmla="*/ 80 h 324"/>
                <a:gd name="T18" fmla="*/ 1 w 541"/>
                <a:gd name="T19" fmla="*/ 81 h 324"/>
                <a:gd name="T20" fmla="*/ 3 w 541"/>
                <a:gd name="T21" fmla="*/ 81 h 324"/>
                <a:gd name="T22" fmla="*/ 4 w 541"/>
                <a:gd name="T23" fmla="*/ 79 h 3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1" h="324">
                  <a:moveTo>
                    <a:pt x="16" y="316"/>
                  </a:moveTo>
                  <a:lnTo>
                    <a:pt x="13" y="323"/>
                  </a:lnTo>
                  <a:lnTo>
                    <a:pt x="541" y="14"/>
                  </a:lnTo>
                  <a:lnTo>
                    <a:pt x="531" y="0"/>
                  </a:lnTo>
                  <a:lnTo>
                    <a:pt x="4" y="309"/>
                  </a:lnTo>
                  <a:lnTo>
                    <a:pt x="0" y="316"/>
                  </a:lnTo>
                  <a:lnTo>
                    <a:pt x="4" y="309"/>
                  </a:lnTo>
                  <a:lnTo>
                    <a:pt x="0" y="314"/>
                  </a:lnTo>
                  <a:lnTo>
                    <a:pt x="1" y="320"/>
                  </a:lnTo>
                  <a:lnTo>
                    <a:pt x="6" y="324"/>
                  </a:lnTo>
                  <a:lnTo>
                    <a:pt x="13" y="323"/>
                  </a:lnTo>
                  <a:lnTo>
                    <a:pt x="16" y="316"/>
                  </a:lnTo>
                  <a:close/>
                </a:path>
              </a:pathLst>
            </a:custGeom>
            <a:solidFill>
              <a:srgbClr val="000000"/>
            </a:solidFill>
            <a:ln w="9525">
              <a:noFill/>
              <a:round/>
              <a:headEnd/>
              <a:tailEnd/>
            </a:ln>
          </p:spPr>
          <p:txBody>
            <a:bodyPr/>
            <a:lstStyle/>
            <a:p>
              <a:endParaRPr lang="en-GB"/>
            </a:p>
          </p:txBody>
        </p:sp>
        <p:sp>
          <p:nvSpPr>
            <p:cNvPr id="7349" name="Freeform 8"/>
            <p:cNvSpPr>
              <a:spLocks/>
            </p:cNvSpPr>
            <p:nvPr/>
          </p:nvSpPr>
          <p:spPr bwMode="auto">
            <a:xfrm>
              <a:off x="1354" y="3197"/>
              <a:ext cx="8" cy="265"/>
            </a:xfrm>
            <a:custGeom>
              <a:avLst/>
              <a:gdLst>
                <a:gd name="T0" fmla="*/ 2 w 16"/>
                <a:gd name="T1" fmla="*/ 129 h 531"/>
                <a:gd name="T2" fmla="*/ 4 w 16"/>
                <a:gd name="T3" fmla="*/ 130 h 531"/>
                <a:gd name="T4" fmla="*/ 4 w 16"/>
                <a:gd name="T5" fmla="*/ 0 h 531"/>
                <a:gd name="T6" fmla="*/ 0 w 16"/>
                <a:gd name="T7" fmla="*/ 0 h 531"/>
                <a:gd name="T8" fmla="*/ 0 w 16"/>
                <a:gd name="T9" fmla="*/ 130 h 531"/>
                <a:gd name="T10" fmla="*/ 3 w 16"/>
                <a:gd name="T11" fmla="*/ 132 h 531"/>
                <a:gd name="T12" fmla="*/ 0 w 16"/>
                <a:gd name="T13" fmla="*/ 130 h 531"/>
                <a:gd name="T14" fmla="*/ 1 w 16"/>
                <a:gd name="T15" fmla="*/ 132 h 531"/>
                <a:gd name="T16" fmla="*/ 2 w 16"/>
                <a:gd name="T17" fmla="*/ 132 h 531"/>
                <a:gd name="T18" fmla="*/ 4 w 16"/>
                <a:gd name="T19" fmla="*/ 132 h 531"/>
                <a:gd name="T20" fmla="*/ 4 w 16"/>
                <a:gd name="T21" fmla="*/ 130 h 531"/>
                <a:gd name="T22" fmla="*/ 2 w 16"/>
                <a:gd name="T23" fmla="*/ 129 h 5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531">
                  <a:moveTo>
                    <a:pt x="5" y="516"/>
                  </a:moveTo>
                  <a:lnTo>
                    <a:pt x="16" y="523"/>
                  </a:lnTo>
                  <a:lnTo>
                    <a:pt x="16" y="0"/>
                  </a:lnTo>
                  <a:lnTo>
                    <a:pt x="0" y="0"/>
                  </a:lnTo>
                  <a:lnTo>
                    <a:pt x="0" y="523"/>
                  </a:lnTo>
                  <a:lnTo>
                    <a:pt x="12" y="530"/>
                  </a:lnTo>
                  <a:lnTo>
                    <a:pt x="0" y="523"/>
                  </a:lnTo>
                  <a:lnTo>
                    <a:pt x="3" y="528"/>
                  </a:lnTo>
                  <a:lnTo>
                    <a:pt x="8" y="531"/>
                  </a:lnTo>
                  <a:lnTo>
                    <a:pt x="14" y="528"/>
                  </a:lnTo>
                  <a:lnTo>
                    <a:pt x="16" y="523"/>
                  </a:lnTo>
                  <a:lnTo>
                    <a:pt x="5" y="516"/>
                  </a:lnTo>
                  <a:close/>
                </a:path>
              </a:pathLst>
            </a:custGeom>
            <a:solidFill>
              <a:srgbClr val="000000"/>
            </a:solidFill>
            <a:ln w="9525">
              <a:noFill/>
              <a:round/>
              <a:headEnd/>
              <a:tailEnd/>
            </a:ln>
          </p:spPr>
          <p:txBody>
            <a:bodyPr/>
            <a:lstStyle/>
            <a:p>
              <a:endParaRPr lang="en-GB"/>
            </a:p>
          </p:txBody>
        </p:sp>
        <p:sp>
          <p:nvSpPr>
            <p:cNvPr id="7350" name="Freeform 9"/>
            <p:cNvSpPr>
              <a:spLocks/>
            </p:cNvSpPr>
            <p:nvPr/>
          </p:nvSpPr>
          <p:spPr bwMode="auto">
            <a:xfrm>
              <a:off x="1356" y="3370"/>
              <a:ext cx="159" cy="92"/>
            </a:xfrm>
            <a:custGeom>
              <a:avLst/>
              <a:gdLst>
                <a:gd name="T0" fmla="*/ 78 w 317"/>
                <a:gd name="T1" fmla="*/ 0 h 184"/>
                <a:gd name="T2" fmla="*/ 78 w 317"/>
                <a:gd name="T3" fmla="*/ 0 h 184"/>
                <a:gd name="T4" fmla="*/ 75 w 317"/>
                <a:gd name="T5" fmla="*/ 2 h 184"/>
                <a:gd name="T6" fmla="*/ 70 w 317"/>
                <a:gd name="T7" fmla="*/ 5 h 184"/>
                <a:gd name="T8" fmla="*/ 65 w 317"/>
                <a:gd name="T9" fmla="*/ 7 h 184"/>
                <a:gd name="T10" fmla="*/ 59 w 317"/>
                <a:gd name="T11" fmla="*/ 10 h 184"/>
                <a:gd name="T12" fmla="*/ 53 w 317"/>
                <a:gd name="T13" fmla="*/ 14 h 184"/>
                <a:gd name="T14" fmla="*/ 47 w 317"/>
                <a:gd name="T15" fmla="*/ 17 h 184"/>
                <a:gd name="T16" fmla="*/ 40 w 317"/>
                <a:gd name="T17" fmla="*/ 21 h 184"/>
                <a:gd name="T18" fmla="*/ 33 w 317"/>
                <a:gd name="T19" fmla="*/ 25 h 184"/>
                <a:gd name="T20" fmla="*/ 27 w 317"/>
                <a:gd name="T21" fmla="*/ 28 h 184"/>
                <a:gd name="T22" fmla="*/ 21 w 317"/>
                <a:gd name="T23" fmla="*/ 32 h 184"/>
                <a:gd name="T24" fmla="*/ 15 w 317"/>
                <a:gd name="T25" fmla="*/ 34 h 184"/>
                <a:gd name="T26" fmla="*/ 10 w 317"/>
                <a:gd name="T27" fmla="*/ 37 h 184"/>
                <a:gd name="T28" fmla="*/ 6 w 317"/>
                <a:gd name="T29" fmla="*/ 40 h 184"/>
                <a:gd name="T30" fmla="*/ 3 w 317"/>
                <a:gd name="T31" fmla="*/ 41 h 184"/>
                <a:gd name="T32" fmla="*/ 1 w 317"/>
                <a:gd name="T33" fmla="*/ 43 h 184"/>
                <a:gd name="T34" fmla="*/ 0 w 317"/>
                <a:gd name="T35" fmla="*/ 43 h 184"/>
                <a:gd name="T36" fmla="*/ 2 w 317"/>
                <a:gd name="T37" fmla="*/ 46 h 184"/>
                <a:gd name="T38" fmla="*/ 3 w 317"/>
                <a:gd name="T39" fmla="*/ 46 h 184"/>
                <a:gd name="T40" fmla="*/ 5 w 317"/>
                <a:gd name="T41" fmla="*/ 45 h 184"/>
                <a:gd name="T42" fmla="*/ 8 w 317"/>
                <a:gd name="T43" fmla="*/ 43 h 184"/>
                <a:gd name="T44" fmla="*/ 12 w 317"/>
                <a:gd name="T45" fmla="*/ 41 h 184"/>
                <a:gd name="T46" fmla="*/ 17 w 317"/>
                <a:gd name="T47" fmla="*/ 38 h 184"/>
                <a:gd name="T48" fmla="*/ 23 w 317"/>
                <a:gd name="T49" fmla="*/ 35 h 184"/>
                <a:gd name="T50" fmla="*/ 29 w 317"/>
                <a:gd name="T51" fmla="*/ 32 h 184"/>
                <a:gd name="T52" fmla="*/ 35 w 317"/>
                <a:gd name="T53" fmla="*/ 28 h 184"/>
                <a:gd name="T54" fmla="*/ 42 w 317"/>
                <a:gd name="T55" fmla="*/ 24 h 184"/>
                <a:gd name="T56" fmla="*/ 48 w 317"/>
                <a:gd name="T57" fmla="*/ 21 h 184"/>
                <a:gd name="T58" fmla="*/ 55 w 317"/>
                <a:gd name="T59" fmla="*/ 17 h 184"/>
                <a:gd name="T60" fmla="*/ 61 w 317"/>
                <a:gd name="T61" fmla="*/ 14 h 184"/>
                <a:gd name="T62" fmla="*/ 67 w 317"/>
                <a:gd name="T63" fmla="*/ 11 h 184"/>
                <a:gd name="T64" fmla="*/ 72 w 317"/>
                <a:gd name="T65" fmla="*/ 8 h 184"/>
                <a:gd name="T66" fmla="*/ 76 w 317"/>
                <a:gd name="T67" fmla="*/ 6 h 184"/>
                <a:gd name="T68" fmla="*/ 80 w 317"/>
                <a:gd name="T69" fmla="*/ 4 h 184"/>
                <a:gd name="T70" fmla="*/ 80 w 317"/>
                <a:gd name="T71" fmla="*/ 4 h 184"/>
                <a:gd name="T72" fmla="*/ 78 w 317"/>
                <a:gd name="T73" fmla="*/ 0 h 1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17" h="184">
                  <a:moveTo>
                    <a:pt x="310" y="0"/>
                  </a:moveTo>
                  <a:lnTo>
                    <a:pt x="310" y="0"/>
                  </a:lnTo>
                  <a:lnTo>
                    <a:pt x="297" y="7"/>
                  </a:lnTo>
                  <a:lnTo>
                    <a:pt x="280" y="17"/>
                  </a:lnTo>
                  <a:lnTo>
                    <a:pt x="259" y="28"/>
                  </a:lnTo>
                  <a:lnTo>
                    <a:pt x="236" y="40"/>
                  </a:lnTo>
                  <a:lnTo>
                    <a:pt x="212" y="53"/>
                  </a:lnTo>
                  <a:lnTo>
                    <a:pt x="185" y="67"/>
                  </a:lnTo>
                  <a:lnTo>
                    <a:pt x="159" y="82"/>
                  </a:lnTo>
                  <a:lnTo>
                    <a:pt x="132" y="97"/>
                  </a:lnTo>
                  <a:lnTo>
                    <a:pt x="107" y="111"/>
                  </a:lnTo>
                  <a:lnTo>
                    <a:pt x="83" y="125"/>
                  </a:lnTo>
                  <a:lnTo>
                    <a:pt x="60" y="136"/>
                  </a:lnTo>
                  <a:lnTo>
                    <a:pt x="40" y="148"/>
                  </a:lnTo>
                  <a:lnTo>
                    <a:pt x="23" y="157"/>
                  </a:lnTo>
                  <a:lnTo>
                    <a:pt x="10" y="164"/>
                  </a:lnTo>
                  <a:lnTo>
                    <a:pt x="2" y="169"/>
                  </a:lnTo>
                  <a:lnTo>
                    <a:pt x="0" y="170"/>
                  </a:lnTo>
                  <a:lnTo>
                    <a:pt x="7" y="184"/>
                  </a:lnTo>
                  <a:lnTo>
                    <a:pt x="9" y="182"/>
                  </a:lnTo>
                  <a:lnTo>
                    <a:pt x="17" y="178"/>
                  </a:lnTo>
                  <a:lnTo>
                    <a:pt x="30" y="171"/>
                  </a:lnTo>
                  <a:lnTo>
                    <a:pt x="47" y="162"/>
                  </a:lnTo>
                  <a:lnTo>
                    <a:pt x="67" y="150"/>
                  </a:lnTo>
                  <a:lnTo>
                    <a:pt x="90" y="139"/>
                  </a:lnTo>
                  <a:lnTo>
                    <a:pt x="114" y="125"/>
                  </a:lnTo>
                  <a:lnTo>
                    <a:pt x="139" y="111"/>
                  </a:lnTo>
                  <a:lnTo>
                    <a:pt x="166" y="96"/>
                  </a:lnTo>
                  <a:lnTo>
                    <a:pt x="192" y="81"/>
                  </a:lnTo>
                  <a:lnTo>
                    <a:pt x="219" y="67"/>
                  </a:lnTo>
                  <a:lnTo>
                    <a:pt x="243" y="53"/>
                  </a:lnTo>
                  <a:lnTo>
                    <a:pt x="266" y="42"/>
                  </a:lnTo>
                  <a:lnTo>
                    <a:pt x="287" y="30"/>
                  </a:lnTo>
                  <a:lnTo>
                    <a:pt x="304" y="21"/>
                  </a:lnTo>
                  <a:lnTo>
                    <a:pt x="317" y="14"/>
                  </a:lnTo>
                  <a:lnTo>
                    <a:pt x="310" y="0"/>
                  </a:lnTo>
                  <a:close/>
                </a:path>
              </a:pathLst>
            </a:custGeom>
            <a:solidFill>
              <a:srgbClr val="000000"/>
            </a:solidFill>
            <a:ln w="9525">
              <a:noFill/>
              <a:round/>
              <a:headEnd/>
              <a:tailEnd/>
            </a:ln>
          </p:spPr>
          <p:txBody>
            <a:bodyPr/>
            <a:lstStyle/>
            <a:p>
              <a:endParaRPr lang="en-GB"/>
            </a:p>
          </p:txBody>
        </p:sp>
        <p:sp>
          <p:nvSpPr>
            <p:cNvPr id="7351" name="Freeform 10"/>
            <p:cNvSpPr>
              <a:spLocks/>
            </p:cNvSpPr>
            <p:nvPr/>
          </p:nvSpPr>
          <p:spPr bwMode="auto">
            <a:xfrm>
              <a:off x="1324" y="3024"/>
              <a:ext cx="298" cy="173"/>
            </a:xfrm>
            <a:custGeom>
              <a:avLst/>
              <a:gdLst>
                <a:gd name="T0" fmla="*/ 17 w 597"/>
                <a:gd name="T1" fmla="*/ 87 h 346"/>
                <a:gd name="T2" fmla="*/ 149 w 597"/>
                <a:gd name="T3" fmla="*/ 10 h 346"/>
                <a:gd name="T4" fmla="*/ 129 w 597"/>
                <a:gd name="T5" fmla="*/ 0 h 346"/>
                <a:gd name="T6" fmla="*/ 0 w 597"/>
                <a:gd name="T7" fmla="*/ 75 h 346"/>
                <a:gd name="T8" fmla="*/ 17 w 597"/>
                <a:gd name="T9" fmla="*/ 87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7" h="346">
                  <a:moveTo>
                    <a:pt x="69" y="346"/>
                  </a:moveTo>
                  <a:lnTo>
                    <a:pt x="597" y="37"/>
                  </a:lnTo>
                  <a:lnTo>
                    <a:pt x="517" y="0"/>
                  </a:lnTo>
                  <a:lnTo>
                    <a:pt x="0" y="297"/>
                  </a:lnTo>
                  <a:lnTo>
                    <a:pt x="69" y="346"/>
                  </a:lnTo>
                  <a:close/>
                </a:path>
              </a:pathLst>
            </a:custGeom>
            <a:solidFill>
              <a:srgbClr val="8C19FF"/>
            </a:solidFill>
            <a:ln w="9525">
              <a:noFill/>
              <a:round/>
              <a:headEnd/>
              <a:tailEnd/>
            </a:ln>
          </p:spPr>
          <p:txBody>
            <a:bodyPr/>
            <a:lstStyle/>
            <a:p>
              <a:endParaRPr lang="en-GB"/>
            </a:p>
          </p:txBody>
        </p:sp>
        <p:sp>
          <p:nvSpPr>
            <p:cNvPr id="7352" name="Freeform 11"/>
            <p:cNvSpPr>
              <a:spLocks/>
            </p:cNvSpPr>
            <p:nvPr/>
          </p:nvSpPr>
          <p:spPr bwMode="auto">
            <a:xfrm>
              <a:off x="1356" y="3038"/>
              <a:ext cx="270" cy="162"/>
            </a:xfrm>
            <a:custGeom>
              <a:avLst/>
              <a:gdLst>
                <a:gd name="T0" fmla="*/ 132 w 540"/>
                <a:gd name="T1" fmla="*/ 4 h 324"/>
                <a:gd name="T2" fmla="*/ 132 w 540"/>
                <a:gd name="T3" fmla="*/ 1 h 324"/>
                <a:gd name="T4" fmla="*/ 0 w 540"/>
                <a:gd name="T5" fmla="*/ 78 h 324"/>
                <a:gd name="T6" fmla="*/ 3 w 540"/>
                <a:gd name="T7" fmla="*/ 81 h 324"/>
                <a:gd name="T8" fmla="*/ 135 w 540"/>
                <a:gd name="T9" fmla="*/ 4 h 324"/>
                <a:gd name="T10" fmla="*/ 134 w 540"/>
                <a:gd name="T11" fmla="*/ 1 h 324"/>
                <a:gd name="T12" fmla="*/ 135 w 540"/>
                <a:gd name="T13" fmla="*/ 4 h 324"/>
                <a:gd name="T14" fmla="*/ 135 w 540"/>
                <a:gd name="T15" fmla="*/ 3 h 324"/>
                <a:gd name="T16" fmla="*/ 135 w 540"/>
                <a:gd name="T17" fmla="*/ 1 h 324"/>
                <a:gd name="T18" fmla="*/ 134 w 540"/>
                <a:gd name="T19" fmla="*/ 0 h 324"/>
                <a:gd name="T20" fmla="*/ 132 w 540"/>
                <a:gd name="T21" fmla="*/ 1 h 324"/>
                <a:gd name="T22" fmla="*/ 132 w 540"/>
                <a:gd name="T23" fmla="*/ 4 h 3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0" h="324">
                  <a:moveTo>
                    <a:pt x="528" y="15"/>
                  </a:moveTo>
                  <a:lnTo>
                    <a:pt x="527" y="1"/>
                  </a:lnTo>
                  <a:lnTo>
                    <a:pt x="0" y="310"/>
                  </a:lnTo>
                  <a:lnTo>
                    <a:pt x="9" y="324"/>
                  </a:lnTo>
                  <a:lnTo>
                    <a:pt x="537" y="15"/>
                  </a:lnTo>
                  <a:lnTo>
                    <a:pt x="535" y="1"/>
                  </a:lnTo>
                  <a:lnTo>
                    <a:pt x="537" y="15"/>
                  </a:lnTo>
                  <a:lnTo>
                    <a:pt x="540" y="9"/>
                  </a:lnTo>
                  <a:lnTo>
                    <a:pt x="539" y="3"/>
                  </a:lnTo>
                  <a:lnTo>
                    <a:pt x="534" y="0"/>
                  </a:lnTo>
                  <a:lnTo>
                    <a:pt x="527" y="1"/>
                  </a:lnTo>
                  <a:lnTo>
                    <a:pt x="528" y="15"/>
                  </a:lnTo>
                  <a:close/>
                </a:path>
              </a:pathLst>
            </a:custGeom>
            <a:solidFill>
              <a:srgbClr val="000000"/>
            </a:solidFill>
            <a:ln w="9525">
              <a:noFill/>
              <a:round/>
              <a:headEnd/>
              <a:tailEnd/>
            </a:ln>
          </p:spPr>
          <p:txBody>
            <a:bodyPr/>
            <a:lstStyle/>
            <a:p>
              <a:endParaRPr lang="en-GB"/>
            </a:p>
          </p:txBody>
        </p:sp>
        <p:sp>
          <p:nvSpPr>
            <p:cNvPr id="7353" name="Freeform 12"/>
            <p:cNvSpPr>
              <a:spLocks/>
            </p:cNvSpPr>
            <p:nvPr/>
          </p:nvSpPr>
          <p:spPr bwMode="auto">
            <a:xfrm>
              <a:off x="1578" y="3021"/>
              <a:ext cx="46" cy="25"/>
            </a:xfrm>
            <a:custGeom>
              <a:avLst/>
              <a:gdLst>
                <a:gd name="T0" fmla="*/ 3 w 91"/>
                <a:gd name="T1" fmla="*/ 3 h 51"/>
                <a:gd name="T2" fmla="*/ 2 w 91"/>
                <a:gd name="T3" fmla="*/ 3 h 51"/>
                <a:gd name="T4" fmla="*/ 21 w 91"/>
                <a:gd name="T5" fmla="*/ 12 h 51"/>
                <a:gd name="T6" fmla="*/ 23 w 91"/>
                <a:gd name="T7" fmla="*/ 9 h 51"/>
                <a:gd name="T8" fmla="*/ 3 w 91"/>
                <a:gd name="T9" fmla="*/ 0 h 51"/>
                <a:gd name="T10" fmla="*/ 2 w 91"/>
                <a:gd name="T11" fmla="*/ 0 h 51"/>
                <a:gd name="T12" fmla="*/ 3 w 91"/>
                <a:gd name="T13" fmla="*/ 0 h 51"/>
                <a:gd name="T14" fmla="*/ 2 w 91"/>
                <a:gd name="T15" fmla="*/ 0 h 51"/>
                <a:gd name="T16" fmla="*/ 1 w 91"/>
                <a:gd name="T17" fmla="*/ 1 h 51"/>
                <a:gd name="T18" fmla="*/ 0 w 91"/>
                <a:gd name="T19" fmla="*/ 2 h 51"/>
                <a:gd name="T20" fmla="*/ 2 w 91"/>
                <a:gd name="T21" fmla="*/ 3 h 51"/>
                <a:gd name="T22" fmla="*/ 3 w 91"/>
                <a:gd name="T23" fmla="*/ 3 h 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1" h="51">
                  <a:moveTo>
                    <a:pt x="12" y="14"/>
                  </a:moveTo>
                  <a:lnTo>
                    <a:pt x="5" y="14"/>
                  </a:lnTo>
                  <a:lnTo>
                    <a:pt x="84" y="51"/>
                  </a:lnTo>
                  <a:lnTo>
                    <a:pt x="91" y="37"/>
                  </a:lnTo>
                  <a:lnTo>
                    <a:pt x="12" y="0"/>
                  </a:lnTo>
                  <a:lnTo>
                    <a:pt x="5" y="0"/>
                  </a:lnTo>
                  <a:lnTo>
                    <a:pt x="12" y="0"/>
                  </a:lnTo>
                  <a:lnTo>
                    <a:pt x="6" y="0"/>
                  </a:lnTo>
                  <a:lnTo>
                    <a:pt x="2" y="4"/>
                  </a:lnTo>
                  <a:lnTo>
                    <a:pt x="0" y="9"/>
                  </a:lnTo>
                  <a:lnTo>
                    <a:pt x="5" y="14"/>
                  </a:lnTo>
                  <a:lnTo>
                    <a:pt x="12" y="14"/>
                  </a:lnTo>
                  <a:close/>
                </a:path>
              </a:pathLst>
            </a:custGeom>
            <a:solidFill>
              <a:srgbClr val="000000"/>
            </a:solidFill>
            <a:ln w="9525">
              <a:noFill/>
              <a:round/>
              <a:headEnd/>
              <a:tailEnd/>
            </a:ln>
          </p:spPr>
          <p:txBody>
            <a:bodyPr/>
            <a:lstStyle/>
            <a:p>
              <a:endParaRPr lang="en-GB"/>
            </a:p>
          </p:txBody>
        </p:sp>
        <p:sp>
          <p:nvSpPr>
            <p:cNvPr id="7354" name="Freeform 13"/>
            <p:cNvSpPr>
              <a:spLocks/>
            </p:cNvSpPr>
            <p:nvPr/>
          </p:nvSpPr>
          <p:spPr bwMode="auto">
            <a:xfrm>
              <a:off x="1320" y="3021"/>
              <a:ext cx="264" cy="155"/>
            </a:xfrm>
            <a:custGeom>
              <a:avLst/>
              <a:gdLst>
                <a:gd name="T0" fmla="*/ 3 w 529"/>
                <a:gd name="T1" fmla="*/ 74 h 311"/>
                <a:gd name="T2" fmla="*/ 3 w 529"/>
                <a:gd name="T3" fmla="*/ 77 h 311"/>
                <a:gd name="T4" fmla="*/ 132 w 529"/>
                <a:gd name="T5" fmla="*/ 3 h 311"/>
                <a:gd name="T6" fmla="*/ 130 w 529"/>
                <a:gd name="T7" fmla="*/ 0 h 311"/>
                <a:gd name="T8" fmla="*/ 1 w 529"/>
                <a:gd name="T9" fmla="*/ 74 h 311"/>
                <a:gd name="T10" fmla="*/ 1 w 529"/>
                <a:gd name="T11" fmla="*/ 77 h 311"/>
                <a:gd name="T12" fmla="*/ 1 w 529"/>
                <a:gd name="T13" fmla="*/ 74 h 311"/>
                <a:gd name="T14" fmla="*/ 0 w 529"/>
                <a:gd name="T15" fmla="*/ 75 h 311"/>
                <a:gd name="T16" fmla="*/ 0 w 529"/>
                <a:gd name="T17" fmla="*/ 77 h 311"/>
                <a:gd name="T18" fmla="*/ 1 w 529"/>
                <a:gd name="T19" fmla="*/ 77 h 311"/>
                <a:gd name="T20" fmla="*/ 3 w 529"/>
                <a:gd name="T21" fmla="*/ 77 h 311"/>
                <a:gd name="T22" fmla="*/ 3 w 529"/>
                <a:gd name="T23" fmla="*/ 74 h 3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29" h="311">
                  <a:moveTo>
                    <a:pt x="13" y="297"/>
                  </a:moveTo>
                  <a:lnTo>
                    <a:pt x="12" y="311"/>
                  </a:lnTo>
                  <a:lnTo>
                    <a:pt x="529" y="14"/>
                  </a:lnTo>
                  <a:lnTo>
                    <a:pt x="522" y="0"/>
                  </a:lnTo>
                  <a:lnTo>
                    <a:pt x="5" y="297"/>
                  </a:lnTo>
                  <a:lnTo>
                    <a:pt x="4" y="311"/>
                  </a:lnTo>
                  <a:lnTo>
                    <a:pt x="5" y="297"/>
                  </a:lnTo>
                  <a:lnTo>
                    <a:pt x="0" y="302"/>
                  </a:lnTo>
                  <a:lnTo>
                    <a:pt x="1" y="308"/>
                  </a:lnTo>
                  <a:lnTo>
                    <a:pt x="6" y="311"/>
                  </a:lnTo>
                  <a:lnTo>
                    <a:pt x="12" y="311"/>
                  </a:lnTo>
                  <a:lnTo>
                    <a:pt x="13" y="297"/>
                  </a:lnTo>
                  <a:close/>
                </a:path>
              </a:pathLst>
            </a:custGeom>
            <a:solidFill>
              <a:srgbClr val="000000"/>
            </a:solidFill>
            <a:ln w="9525">
              <a:noFill/>
              <a:round/>
              <a:headEnd/>
              <a:tailEnd/>
            </a:ln>
          </p:spPr>
          <p:txBody>
            <a:bodyPr/>
            <a:lstStyle/>
            <a:p>
              <a:endParaRPr lang="en-GB"/>
            </a:p>
          </p:txBody>
        </p:sp>
        <p:sp>
          <p:nvSpPr>
            <p:cNvPr id="7355" name="Freeform 14"/>
            <p:cNvSpPr>
              <a:spLocks/>
            </p:cNvSpPr>
            <p:nvPr/>
          </p:nvSpPr>
          <p:spPr bwMode="auto">
            <a:xfrm>
              <a:off x="1321" y="3169"/>
              <a:ext cx="41" cy="32"/>
            </a:xfrm>
            <a:custGeom>
              <a:avLst/>
              <a:gdLst>
                <a:gd name="T0" fmla="*/ 18 w 81"/>
                <a:gd name="T1" fmla="*/ 13 h 64"/>
                <a:gd name="T2" fmla="*/ 20 w 81"/>
                <a:gd name="T3" fmla="*/ 13 h 64"/>
                <a:gd name="T4" fmla="*/ 3 w 81"/>
                <a:gd name="T5" fmla="*/ 0 h 64"/>
                <a:gd name="T6" fmla="*/ 0 w 81"/>
                <a:gd name="T7" fmla="*/ 4 h 64"/>
                <a:gd name="T8" fmla="*/ 18 w 81"/>
                <a:gd name="T9" fmla="*/ 16 h 64"/>
                <a:gd name="T10" fmla="*/ 20 w 81"/>
                <a:gd name="T11" fmla="*/ 16 h 64"/>
                <a:gd name="T12" fmla="*/ 18 w 81"/>
                <a:gd name="T13" fmla="*/ 16 h 64"/>
                <a:gd name="T14" fmla="*/ 19 w 81"/>
                <a:gd name="T15" fmla="*/ 16 h 64"/>
                <a:gd name="T16" fmla="*/ 20 w 81"/>
                <a:gd name="T17" fmla="*/ 15 h 64"/>
                <a:gd name="T18" fmla="*/ 21 w 81"/>
                <a:gd name="T19" fmla="*/ 14 h 64"/>
                <a:gd name="T20" fmla="*/ 20 w 81"/>
                <a:gd name="T21" fmla="*/ 13 h 64"/>
                <a:gd name="T22" fmla="*/ 18 w 81"/>
                <a:gd name="T23" fmla="*/ 13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1" h="64">
                  <a:moveTo>
                    <a:pt x="69" y="49"/>
                  </a:moveTo>
                  <a:lnTo>
                    <a:pt x="78" y="49"/>
                  </a:lnTo>
                  <a:lnTo>
                    <a:pt x="9" y="0"/>
                  </a:lnTo>
                  <a:lnTo>
                    <a:pt x="0" y="14"/>
                  </a:lnTo>
                  <a:lnTo>
                    <a:pt x="69" y="63"/>
                  </a:lnTo>
                  <a:lnTo>
                    <a:pt x="78" y="63"/>
                  </a:lnTo>
                  <a:lnTo>
                    <a:pt x="69" y="63"/>
                  </a:lnTo>
                  <a:lnTo>
                    <a:pt x="76" y="64"/>
                  </a:lnTo>
                  <a:lnTo>
                    <a:pt x="80" y="60"/>
                  </a:lnTo>
                  <a:lnTo>
                    <a:pt x="81" y="54"/>
                  </a:lnTo>
                  <a:lnTo>
                    <a:pt x="78" y="49"/>
                  </a:lnTo>
                  <a:lnTo>
                    <a:pt x="69" y="49"/>
                  </a:lnTo>
                  <a:close/>
                </a:path>
              </a:pathLst>
            </a:custGeom>
            <a:solidFill>
              <a:srgbClr val="000000"/>
            </a:solidFill>
            <a:ln w="9525">
              <a:noFill/>
              <a:round/>
              <a:headEnd/>
              <a:tailEnd/>
            </a:ln>
          </p:spPr>
          <p:txBody>
            <a:bodyPr/>
            <a:lstStyle/>
            <a:p>
              <a:endParaRPr lang="en-GB"/>
            </a:p>
          </p:txBody>
        </p:sp>
        <p:sp>
          <p:nvSpPr>
            <p:cNvPr id="7356" name="Freeform 15"/>
            <p:cNvSpPr>
              <a:spLocks/>
            </p:cNvSpPr>
            <p:nvPr/>
          </p:nvSpPr>
          <p:spPr bwMode="auto">
            <a:xfrm>
              <a:off x="1380" y="3082"/>
              <a:ext cx="221" cy="338"/>
            </a:xfrm>
            <a:custGeom>
              <a:avLst/>
              <a:gdLst>
                <a:gd name="T0" fmla="*/ 111 w 441"/>
                <a:gd name="T1" fmla="*/ 107 h 676"/>
                <a:gd name="T2" fmla="*/ 111 w 441"/>
                <a:gd name="T3" fmla="*/ 0 h 676"/>
                <a:gd name="T4" fmla="*/ 0 w 441"/>
                <a:gd name="T5" fmla="*/ 63 h 676"/>
                <a:gd name="T6" fmla="*/ 0 w 441"/>
                <a:gd name="T7" fmla="*/ 169 h 676"/>
                <a:gd name="T8" fmla="*/ 111 w 441"/>
                <a:gd name="T9" fmla="*/ 107 h 6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676">
                  <a:moveTo>
                    <a:pt x="441" y="426"/>
                  </a:moveTo>
                  <a:lnTo>
                    <a:pt x="441" y="0"/>
                  </a:lnTo>
                  <a:lnTo>
                    <a:pt x="0" y="251"/>
                  </a:lnTo>
                  <a:lnTo>
                    <a:pt x="0" y="676"/>
                  </a:lnTo>
                  <a:lnTo>
                    <a:pt x="441" y="426"/>
                  </a:lnTo>
                  <a:close/>
                </a:path>
              </a:pathLst>
            </a:custGeom>
            <a:solidFill>
              <a:srgbClr val="CCCCCC"/>
            </a:solidFill>
            <a:ln w="9525">
              <a:noFill/>
              <a:round/>
              <a:headEnd/>
              <a:tailEnd/>
            </a:ln>
          </p:spPr>
          <p:txBody>
            <a:bodyPr/>
            <a:lstStyle/>
            <a:p>
              <a:endParaRPr lang="en-GB"/>
            </a:p>
          </p:txBody>
        </p:sp>
        <p:sp>
          <p:nvSpPr>
            <p:cNvPr id="7357" name="Freeform 16"/>
            <p:cNvSpPr>
              <a:spLocks/>
            </p:cNvSpPr>
            <p:nvPr/>
          </p:nvSpPr>
          <p:spPr bwMode="auto">
            <a:xfrm>
              <a:off x="1597" y="3075"/>
              <a:ext cx="8" cy="220"/>
            </a:xfrm>
            <a:custGeom>
              <a:avLst/>
              <a:gdLst>
                <a:gd name="T0" fmla="*/ 3 w 16"/>
                <a:gd name="T1" fmla="*/ 6 h 440"/>
                <a:gd name="T2" fmla="*/ 0 w 16"/>
                <a:gd name="T3" fmla="*/ 4 h 440"/>
                <a:gd name="T4" fmla="*/ 0 w 16"/>
                <a:gd name="T5" fmla="*/ 110 h 440"/>
                <a:gd name="T6" fmla="*/ 4 w 16"/>
                <a:gd name="T7" fmla="*/ 110 h 440"/>
                <a:gd name="T8" fmla="*/ 4 w 16"/>
                <a:gd name="T9" fmla="*/ 4 h 440"/>
                <a:gd name="T10" fmla="*/ 2 w 16"/>
                <a:gd name="T11" fmla="*/ 2 h 440"/>
                <a:gd name="T12" fmla="*/ 4 w 16"/>
                <a:gd name="T13" fmla="*/ 4 h 440"/>
                <a:gd name="T14" fmla="*/ 4 w 16"/>
                <a:gd name="T15" fmla="*/ 0 h 440"/>
                <a:gd name="T16" fmla="*/ 2 w 16"/>
                <a:gd name="T17" fmla="*/ 2 h 440"/>
                <a:gd name="T18" fmla="*/ 3 w 16"/>
                <a:gd name="T19" fmla="*/ 6 h 4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 h="440">
                  <a:moveTo>
                    <a:pt x="12" y="21"/>
                  </a:moveTo>
                  <a:lnTo>
                    <a:pt x="0" y="14"/>
                  </a:lnTo>
                  <a:lnTo>
                    <a:pt x="0" y="440"/>
                  </a:lnTo>
                  <a:lnTo>
                    <a:pt x="16" y="440"/>
                  </a:lnTo>
                  <a:lnTo>
                    <a:pt x="16" y="14"/>
                  </a:lnTo>
                  <a:lnTo>
                    <a:pt x="5" y="7"/>
                  </a:lnTo>
                  <a:lnTo>
                    <a:pt x="16" y="14"/>
                  </a:lnTo>
                  <a:lnTo>
                    <a:pt x="16" y="0"/>
                  </a:lnTo>
                  <a:lnTo>
                    <a:pt x="5" y="7"/>
                  </a:lnTo>
                  <a:lnTo>
                    <a:pt x="12" y="21"/>
                  </a:lnTo>
                  <a:close/>
                </a:path>
              </a:pathLst>
            </a:custGeom>
            <a:solidFill>
              <a:srgbClr val="000000"/>
            </a:solidFill>
            <a:ln w="9525">
              <a:noFill/>
              <a:round/>
              <a:headEnd/>
              <a:tailEnd/>
            </a:ln>
          </p:spPr>
          <p:txBody>
            <a:bodyPr/>
            <a:lstStyle/>
            <a:p>
              <a:endParaRPr lang="en-GB"/>
            </a:p>
          </p:txBody>
        </p:sp>
        <p:sp>
          <p:nvSpPr>
            <p:cNvPr id="7358" name="Freeform 17"/>
            <p:cNvSpPr>
              <a:spLocks/>
            </p:cNvSpPr>
            <p:nvPr/>
          </p:nvSpPr>
          <p:spPr bwMode="auto">
            <a:xfrm>
              <a:off x="1376" y="3078"/>
              <a:ext cx="226" cy="133"/>
            </a:xfrm>
            <a:custGeom>
              <a:avLst/>
              <a:gdLst>
                <a:gd name="T0" fmla="*/ 4 w 453"/>
                <a:gd name="T1" fmla="*/ 65 h 265"/>
                <a:gd name="T2" fmla="*/ 3 w 453"/>
                <a:gd name="T3" fmla="*/ 67 h 265"/>
                <a:gd name="T4" fmla="*/ 113 w 453"/>
                <a:gd name="T5" fmla="*/ 4 h 265"/>
                <a:gd name="T6" fmla="*/ 111 w 453"/>
                <a:gd name="T7" fmla="*/ 0 h 265"/>
                <a:gd name="T8" fmla="*/ 1 w 453"/>
                <a:gd name="T9" fmla="*/ 63 h 265"/>
                <a:gd name="T10" fmla="*/ 0 w 453"/>
                <a:gd name="T11" fmla="*/ 65 h 265"/>
                <a:gd name="T12" fmla="*/ 1 w 453"/>
                <a:gd name="T13" fmla="*/ 63 h 265"/>
                <a:gd name="T14" fmla="*/ 0 w 453"/>
                <a:gd name="T15" fmla="*/ 64 h 265"/>
                <a:gd name="T16" fmla="*/ 0 w 453"/>
                <a:gd name="T17" fmla="*/ 65 h 265"/>
                <a:gd name="T18" fmla="*/ 4 w 453"/>
                <a:gd name="T19" fmla="*/ 65 h 2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3" h="265">
                  <a:moveTo>
                    <a:pt x="16" y="258"/>
                  </a:moveTo>
                  <a:lnTo>
                    <a:pt x="12" y="265"/>
                  </a:lnTo>
                  <a:lnTo>
                    <a:pt x="453" y="14"/>
                  </a:lnTo>
                  <a:lnTo>
                    <a:pt x="446" y="0"/>
                  </a:lnTo>
                  <a:lnTo>
                    <a:pt x="5" y="251"/>
                  </a:lnTo>
                  <a:lnTo>
                    <a:pt x="0" y="258"/>
                  </a:lnTo>
                  <a:lnTo>
                    <a:pt x="5" y="251"/>
                  </a:lnTo>
                  <a:lnTo>
                    <a:pt x="0" y="254"/>
                  </a:lnTo>
                  <a:lnTo>
                    <a:pt x="0" y="258"/>
                  </a:lnTo>
                  <a:lnTo>
                    <a:pt x="16" y="258"/>
                  </a:lnTo>
                  <a:close/>
                </a:path>
              </a:pathLst>
            </a:custGeom>
            <a:solidFill>
              <a:srgbClr val="000000"/>
            </a:solidFill>
            <a:ln w="9525">
              <a:noFill/>
              <a:round/>
              <a:headEnd/>
              <a:tailEnd/>
            </a:ln>
          </p:spPr>
          <p:txBody>
            <a:bodyPr/>
            <a:lstStyle/>
            <a:p>
              <a:endParaRPr lang="en-GB"/>
            </a:p>
          </p:txBody>
        </p:sp>
        <p:sp>
          <p:nvSpPr>
            <p:cNvPr id="7359" name="Freeform 18"/>
            <p:cNvSpPr>
              <a:spLocks/>
            </p:cNvSpPr>
            <p:nvPr/>
          </p:nvSpPr>
          <p:spPr bwMode="auto">
            <a:xfrm>
              <a:off x="1376" y="3207"/>
              <a:ext cx="8" cy="220"/>
            </a:xfrm>
            <a:custGeom>
              <a:avLst/>
              <a:gdLst>
                <a:gd name="T0" fmla="*/ 2 w 16"/>
                <a:gd name="T1" fmla="*/ 105 h 439"/>
                <a:gd name="T2" fmla="*/ 4 w 16"/>
                <a:gd name="T3" fmla="*/ 107 h 439"/>
                <a:gd name="T4" fmla="*/ 4 w 16"/>
                <a:gd name="T5" fmla="*/ 0 h 439"/>
                <a:gd name="T6" fmla="*/ 0 w 16"/>
                <a:gd name="T7" fmla="*/ 0 h 439"/>
                <a:gd name="T8" fmla="*/ 0 w 16"/>
                <a:gd name="T9" fmla="*/ 107 h 439"/>
                <a:gd name="T10" fmla="*/ 3 w 16"/>
                <a:gd name="T11" fmla="*/ 108 h 439"/>
                <a:gd name="T12" fmla="*/ 0 w 16"/>
                <a:gd name="T13" fmla="*/ 107 h 439"/>
                <a:gd name="T14" fmla="*/ 0 w 16"/>
                <a:gd name="T15" fmla="*/ 110 h 439"/>
                <a:gd name="T16" fmla="*/ 3 w 16"/>
                <a:gd name="T17" fmla="*/ 108 h 439"/>
                <a:gd name="T18" fmla="*/ 2 w 16"/>
                <a:gd name="T19" fmla="*/ 105 h 4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 h="439">
                  <a:moveTo>
                    <a:pt x="5" y="419"/>
                  </a:moveTo>
                  <a:lnTo>
                    <a:pt x="16" y="425"/>
                  </a:lnTo>
                  <a:lnTo>
                    <a:pt x="16" y="0"/>
                  </a:lnTo>
                  <a:lnTo>
                    <a:pt x="0" y="0"/>
                  </a:lnTo>
                  <a:lnTo>
                    <a:pt x="0" y="425"/>
                  </a:lnTo>
                  <a:lnTo>
                    <a:pt x="12" y="432"/>
                  </a:lnTo>
                  <a:lnTo>
                    <a:pt x="0" y="425"/>
                  </a:lnTo>
                  <a:lnTo>
                    <a:pt x="0" y="439"/>
                  </a:lnTo>
                  <a:lnTo>
                    <a:pt x="12" y="432"/>
                  </a:lnTo>
                  <a:lnTo>
                    <a:pt x="5" y="419"/>
                  </a:lnTo>
                  <a:close/>
                </a:path>
              </a:pathLst>
            </a:custGeom>
            <a:solidFill>
              <a:srgbClr val="000000"/>
            </a:solidFill>
            <a:ln w="9525">
              <a:noFill/>
              <a:round/>
              <a:headEnd/>
              <a:tailEnd/>
            </a:ln>
          </p:spPr>
          <p:txBody>
            <a:bodyPr/>
            <a:lstStyle/>
            <a:p>
              <a:endParaRPr lang="en-GB"/>
            </a:p>
          </p:txBody>
        </p:sp>
        <p:sp>
          <p:nvSpPr>
            <p:cNvPr id="7360" name="Freeform 19"/>
            <p:cNvSpPr>
              <a:spLocks/>
            </p:cNvSpPr>
            <p:nvPr/>
          </p:nvSpPr>
          <p:spPr bwMode="auto">
            <a:xfrm>
              <a:off x="1378" y="3291"/>
              <a:ext cx="227" cy="132"/>
            </a:xfrm>
            <a:custGeom>
              <a:avLst/>
              <a:gdLst>
                <a:gd name="T0" fmla="*/ 110 w 452"/>
                <a:gd name="T1" fmla="*/ 2 h 263"/>
                <a:gd name="T2" fmla="*/ 111 w 452"/>
                <a:gd name="T3" fmla="*/ 0 h 263"/>
                <a:gd name="T4" fmla="*/ 0 w 452"/>
                <a:gd name="T5" fmla="*/ 63 h 263"/>
                <a:gd name="T6" fmla="*/ 2 w 452"/>
                <a:gd name="T7" fmla="*/ 66 h 263"/>
                <a:gd name="T8" fmla="*/ 113 w 452"/>
                <a:gd name="T9" fmla="*/ 4 h 263"/>
                <a:gd name="T10" fmla="*/ 114 w 452"/>
                <a:gd name="T11" fmla="*/ 2 h 263"/>
                <a:gd name="T12" fmla="*/ 113 w 452"/>
                <a:gd name="T13" fmla="*/ 4 h 263"/>
                <a:gd name="T14" fmla="*/ 114 w 452"/>
                <a:gd name="T15" fmla="*/ 3 h 263"/>
                <a:gd name="T16" fmla="*/ 114 w 452"/>
                <a:gd name="T17" fmla="*/ 2 h 263"/>
                <a:gd name="T18" fmla="*/ 110 w 452"/>
                <a:gd name="T19" fmla="*/ 2 h 2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2" h="263">
                  <a:moveTo>
                    <a:pt x="436" y="6"/>
                  </a:moveTo>
                  <a:lnTo>
                    <a:pt x="441" y="0"/>
                  </a:lnTo>
                  <a:lnTo>
                    <a:pt x="0" y="250"/>
                  </a:lnTo>
                  <a:lnTo>
                    <a:pt x="7" y="263"/>
                  </a:lnTo>
                  <a:lnTo>
                    <a:pt x="448" y="13"/>
                  </a:lnTo>
                  <a:lnTo>
                    <a:pt x="452" y="6"/>
                  </a:lnTo>
                  <a:lnTo>
                    <a:pt x="448" y="13"/>
                  </a:lnTo>
                  <a:lnTo>
                    <a:pt x="452" y="11"/>
                  </a:lnTo>
                  <a:lnTo>
                    <a:pt x="452" y="6"/>
                  </a:lnTo>
                  <a:lnTo>
                    <a:pt x="436" y="6"/>
                  </a:lnTo>
                  <a:close/>
                </a:path>
              </a:pathLst>
            </a:custGeom>
            <a:solidFill>
              <a:srgbClr val="000000"/>
            </a:solidFill>
            <a:ln w="9525">
              <a:noFill/>
              <a:round/>
              <a:headEnd/>
              <a:tailEnd/>
            </a:ln>
          </p:spPr>
          <p:txBody>
            <a:bodyPr/>
            <a:lstStyle/>
            <a:p>
              <a:endParaRPr lang="en-GB"/>
            </a:p>
          </p:txBody>
        </p:sp>
        <p:sp>
          <p:nvSpPr>
            <p:cNvPr id="7361" name="Freeform 20"/>
            <p:cNvSpPr>
              <a:spLocks/>
            </p:cNvSpPr>
            <p:nvPr/>
          </p:nvSpPr>
          <p:spPr bwMode="auto">
            <a:xfrm>
              <a:off x="1152" y="3024"/>
              <a:ext cx="430" cy="149"/>
            </a:xfrm>
            <a:custGeom>
              <a:avLst/>
              <a:gdLst>
                <a:gd name="T0" fmla="*/ 86 w 860"/>
                <a:gd name="T1" fmla="*/ 75 h 297"/>
                <a:gd name="T2" fmla="*/ 215 w 860"/>
                <a:gd name="T3" fmla="*/ 0 h 297"/>
                <a:gd name="T4" fmla="*/ 99 w 860"/>
                <a:gd name="T5" fmla="*/ 9 h 297"/>
                <a:gd name="T6" fmla="*/ 0 w 860"/>
                <a:gd name="T7" fmla="*/ 65 h 297"/>
                <a:gd name="T8" fmla="*/ 86 w 860"/>
                <a:gd name="T9" fmla="*/ 75 h 2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0" h="297">
                  <a:moveTo>
                    <a:pt x="343" y="297"/>
                  </a:moveTo>
                  <a:lnTo>
                    <a:pt x="860" y="0"/>
                  </a:lnTo>
                  <a:lnTo>
                    <a:pt x="393" y="36"/>
                  </a:lnTo>
                  <a:lnTo>
                    <a:pt x="0" y="258"/>
                  </a:lnTo>
                  <a:lnTo>
                    <a:pt x="343" y="297"/>
                  </a:lnTo>
                  <a:close/>
                </a:path>
              </a:pathLst>
            </a:custGeom>
            <a:solidFill>
              <a:srgbClr val="B27FFF"/>
            </a:solidFill>
            <a:ln w="9525">
              <a:noFill/>
              <a:round/>
              <a:headEnd/>
              <a:tailEnd/>
            </a:ln>
          </p:spPr>
          <p:txBody>
            <a:bodyPr/>
            <a:lstStyle/>
            <a:p>
              <a:endParaRPr lang="en-GB"/>
            </a:p>
          </p:txBody>
        </p:sp>
        <p:sp>
          <p:nvSpPr>
            <p:cNvPr id="7362" name="Freeform 21"/>
            <p:cNvSpPr>
              <a:spLocks/>
            </p:cNvSpPr>
            <p:nvPr/>
          </p:nvSpPr>
          <p:spPr bwMode="auto">
            <a:xfrm>
              <a:off x="1322" y="3020"/>
              <a:ext cx="264" cy="156"/>
            </a:xfrm>
            <a:custGeom>
              <a:avLst/>
              <a:gdLst>
                <a:gd name="T0" fmla="*/ 131 w 528"/>
                <a:gd name="T1" fmla="*/ 4 h 312"/>
                <a:gd name="T2" fmla="*/ 130 w 528"/>
                <a:gd name="T3" fmla="*/ 1 h 312"/>
                <a:gd name="T4" fmla="*/ 0 w 528"/>
                <a:gd name="T5" fmla="*/ 75 h 312"/>
                <a:gd name="T6" fmla="*/ 2 w 528"/>
                <a:gd name="T7" fmla="*/ 78 h 312"/>
                <a:gd name="T8" fmla="*/ 131 w 528"/>
                <a:gd name="T9" fmla="*/ 4 h 312"/>
                <a:gd name="T10" fmla="*/ 130 w 528"/>
                <a:gd name="T11" fmla="*/ 0 h 312"/>
                <a:gd name="T12" fmla="*/ 131 w 528"/>
                <a:gd name="T13" fmla="*/ 4 h 312"/>
                <a:gd name="T14" fmla="*/ 132 w 528"/>
                <a:gd name="T15" fmla="*/ 3 h 312"/>
                <a:gd name="T16" fmla="*/ 132 w 528"/>
                <a:gd name="T17" fmla="*/ 2 h 312"/>
                <a:gd name="T18" fmla="*/ 131 w 528"/>
                <a:gd name="T19" fmla="*/ 1 h 312"/>
                <a:gd name="T20" fmla="*/ 130 w 528"/>
                <a:gd name="T21" fmla="*/ 1 h 312"/>
                <a:gd name="T22" fmla="*/ 131 w 528"/>
                <a:gd name="T23" fmla="*/ 4 h 3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28" h="312">
                  <a:moveTo>
                    <a:pt x="522" y="16"/>
                  </a:moveTo>
                  <a:lnTo>
                    <a:pt x="517" y="1"/>
                  </a:lnTo>
                  <a:lnTo>
                    <a:pt x="0" y="298"/>
                  </a:lnTo>
                  <a:lnTo>
                    <a:pt x="7" y="312"/>
                  </a:lnTo>
                  <a:lnTo>
                    <a:pt x="524" y="15"/>
                  </a:lnTo>
                  <a:lnTo>
                    <a:pt x="519" y="0"/>
                  </a:lnTo>
                  <a:lnTo>
                    <a:pt x="524" y="15"/>
                  </a:lnTo>
                  <a:lnTo>
                    <a:pt x="528" y="10"/>
                  </a:lnTo>
                  <a:lnTo>
                    <a:pt x="527" y="5"/>
                  </a:lnTo>
                  <a:lnTo>
                    <a:pt x="523" y="1"/>
                  </a:lnTo>
                  <a:lnTo>
                    <a:pt x="517" y="1"/>
                  </a:lnTo>
                  <a:lnTo>
                    <a:pt x="522" y="16"/>
                  </a:lnTo>
                  <a:close/>
                </a:path>
              </a:pathLst>
            </a:custGeom>
            <a:solidFill>
              <a:srgbClr val="000000"/>
            </a:solidFill>
            <a:ln w="9525">
              <a:noFill/>
              <a:round/>
              <a:headEnd/>
              <a:tailEnd/>
            </a:ln>
          </p:spPr>
          <p:txBody>
            <a:bodyPr/>
            <a:lstStyle/>
            <a:p>
              <a:endParaRPr lang="en-GB"/>
            </a:p>
          </p:txBody>
        </p:sp>
        <p:sp>
          <p:nvSpPr>
            <p:cNvPr id="7363" name="Freeform 22"/>
            <p:cNvSpPr>
              <a:spLocks/>
            </p:cNvSpPr>
            <p:nvPr/>
          </p:nvSpPr>
          <p:spPr bwMode="auto">
            <a:xfrm>
              <a:off x="1344" y="3020"/>
              <a:ext cx="239" cy="26"/>
            </a:xfrm>
            <a:custGeom>
              <a:avLst/>
              <a:gdLst>
                <a:gd name="T0" fmla="*/ 3 w 477"/>
                <a:gd name="T1" fmla="*/ 13 h 52"/>
                <a:gd name="T2" fmla="*/ 3 w 477"/>
                <a:gd name="T3" fmla="*/ 13 h 52"/>
                <a:gd name="T4" fmla="*/ 120 w 477"/>
                <a:gd name="T5" fmla="*/ 4 h 52"/>
                <a:gd name="T6" fmla="*/ 119 w 477"/>
                <a:gd name="T7" fmla="*/ 0 h 52"/>
                <a:gd name="T8" fmla="*/ 2 w 477"/>
                <a:gd name="T9" fmla="*/ 9 h 52"/>
                <a:gd name="T10" fmla="*/ 1 w 477"/>
                <a:gd name="T11" fmla="*/ 10 h 52"/>
                <a:gd name="T12" fmla="*/ 2 w 477"/>
                <a:gd name="T13" fmla="*/ 9 h 52"/>
                <a:gd name="T14" fmla="*/ 1 w 477"/>
                <a:gd name="T15" fmla="*/ 10 h 52"/>
                <a:gd name="T16" fmla="*/ 0 w 477"/>
                <a:gd name="T17" fmla="*/ 12 h 52"/>
                <a:gd name="T18" fmla="*/ 1 w 477"/>
                <a:gd name="T19" fmla="*/ 13 h 52"/>
                <a:gd name="T20" fmla="*/ 3 w 477"/>
                <a:gd name="T21" fmla="*/ 13 h 52"/>
                <a:gd name="T22" fmla="*/ 3 w 477"/>
                <a:gd name="T23" fmla="*/ 13 h 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77" h="52">
                  <a:moveTo>
                    <a:pt x="11" y="51"/>
                  </a:moveTo>
                  <a:lnTo>
                    <a:pt x="9" y="52"/>
                  </a:lnTo>
                  <a:lnTo>
                    <a:pt x="477" y="16"/>
                  </a:lnTo>
                  <a:lnTo>
                    <a:pt x="474" y="0"/>
                  </a:lnTo>
                  <a:lnTo>
                    <a:pt x="7" y="36"/>
                  </a:lnTo>
                  <a:lnTo>
                    <a:pt x="4" y="37"/>
                  </a:lnTo>
                  <a:lnTo>
                    <a:pt x="7" y="36"/>
                  </a:lnTo>
                  <a:lnTo>
                    <a:pt x="1" y="39"/>
                  </a:lnTo>
                  <a:lnTo>
                    <a:pt x="0" y="45"/>
                  </a:lnTo>
                  <a:lnTo>
                    <a:pt x="3" y="49"/>
                  </a:lnTo>
                  <a:lnTo>
                    <a:pt x="9" y="52"/>
                  </a:lnTo>
                  <a:lnTo>
                    <a:pt x="11" y="51"/>
                  </a:lnTo>
                  <a:close/>
                </a:path>
              </a:pathLst>
            </a:custGeom>
            <a:solidFill>
              <a:srgbClr val="000000"/>
            </a:solidFill>
            <a:ln w="9525">
              <a:noFill/>
              <a:round/>
              <a:headEnd/>
              <a:tailEnd/>
            </a:ln>
          </p:spPr>
          <p:txBody>
            <a:bodyPr/>
            <a:lstStyle/>
            <a:p>
              <a:endParaRPr lang="en-GB"/>
            </a:p>
          </p:txBody>
        </p:sp>
        <p:sp>
          <p:nvSpPr>
            <p:cNvPr id="7364" name="Freeform 23"/>
            <p:cNvSpPr>
              <a:spLocks/>
            </p:cNvSpPr>
            <p:nvPr/>
          </p:nvSpPr>
          <p:spPr bwMode="auto">
            <a:xfrm>
              <a:off x="1148" y="3038"/>
              <a:ext cx="202" cy="119"/>
            </a:xfrm>
            <a:custGeom>
              <a:avLst/>
              <a:gdLst>
                <a:gd name="T0" fmla="*/ 3 w 404"/>
                <a:gd name="T1" fmla="*/ 56 h 237"/>
                <a:gd name="T2" fmla="*/ 3 w 404"/>
                <a:gd name="T3" fmla="*/ 59 h 237"/>
                <a:gd name="T4" fmla="*/ 101 w 404"/>
                <a:gd name="T5" fmla="*/ 4 h 237"/>
                <a:gd name="T6" fmla="*/ 100 w 404"/>
                <a:gd name="T7" fmla="*/ 0 h 237"/>
                <a:gd name="T8" fmla="*/ 2 w 404"/>
                <a:gd name="T9" fmla="*/ 56 h 237"/>
                <a:gd name="T10" fmla="*/ 2 w 404"/>
                <a:gd name="T11" fmla="*/ 60 h 237"/>
                <a:gd name="T12" fmla="*/ 2 w 404"/>
                <a:gd name="T13" fmla="*/ 56 h 237"/>
                <a:gd name="T14" fmla="*/ 0 w 404"/>
                <a:gd name="T15" fmla="*/ 57 h 237"/>
                <a:gd name="T16" fmla="*/ 1 w 404"/>
                <a:gd name="T17" fmla="*/ 59 h 237"/>
                <a:gd name="T18" fmla="*/ 2 w 404"/>
                <a:gd name="T19" fmla="*/ 59 h 237"/>
                <a:gd name="T20" fmla="*/ 3 w 404"/>
                <a:gd name="T21" fmla="*/ 59 h 237"/>
                <a:gd name="T22" fmla="*/ 3 w 404"/>
                <a:gd name="T23" fmla="*/ 56 h 2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4" h="237">
                  <a:moveTo>
                    <a:pt x="9" y="221"/>
                  </a:moveTo>
                  <a:lnTo>
                    <a:pt x="11" y="236"/>
                  </a:lnTo>
                  <a:lnTo>
                    <a:pt x="404" y="14"/>
                  </a:lnTo>
                  <a:lnTo>
                    <a:pt x="397" y="0"/>
                  </a:lnTo>
                  <a:lnTo>
                    <a:pt x="5" y="222"/>
                  </a:lnTo>
                  <a:lnTo>
                    <a:pt x="7" y="237"/>
                  </a:lnTo>
                  <a:lnTo>
                    <a:pt x="5" y="222"/>
                  </a:lnTo>
                  <a:lnTo>
                    <a:pt x="0" y="227"/>
                  </a:lnTo>
                  <a:lnTo>
                    <a:pt x="1" y="233"/>
                  </a:lnTo>
                  <a:lnTo>
                    <a:pt x="6" y="236"/>
                  </a:lnTo>
                  <a:lnTo>
                    <a:pt x="11" y="236"/>
                  </a:lnTo>
                  <a:lnTo>
                    <a:pt x="9" y="221"/>
                  </a:lnTo>
                  <a:close/>
                </a:path>
              </a:pathLst>
            </a:custGeom>
            <a:solidFill>
              <a:srgbClr val="000000"/>
            </a:solidFill>
            <a:ln w="9525">
              <a:noFill/>
              <a:round/>
              <a:headEnd/>
              <a:tailEnd/>
            </a:ln>
          </p:spPr>
          <p:txBody>
            <a:bodyPr/>
            <a:lstStyle/>
            <a:p>
              <a:endParaRPr lang="en-GB"/>
            </a:p>
          </p:txBody>
        </p:sp>
        <p:sp>
          <p:nvSpPr>
            <p:cNvPr id="7365" name="Freeform 24"/>
            <p:cNvSpPr>
              <a:spLocks/>
            </p:cNvSpPr>
            <p:nvPr/>
          </p:nvSpPr>
          <p:spPr bwMode="auto">
            <a:xfrm>
              <a:off x="1151" y="3149"/>
              <a:ext cx="177" cy="28"/>
            </a:xfrm>
            <a:custGeom>
              <a:avLst/>
              <a:gdLst>
                <a:gd name="T0" fmla="*/ 86 w 352"/>
                <a:gd name="T1" fmla="*/ 10 h 55"/>
                <a:gd name="T2" fmla="*/ 87 w 352"/>
                <a:gd name="T3" fmla="*/ 10 h 55"/>
                <a:gd name="T4" fmla="*/ 1 w 352"/>
                <a:gd name="T5" fmla="*/ 0 h 55"/>
                <a:gd name="T6" fmla="*/ 0 w 352"/>
                <a:gd name="T7" fmla="*/ 4 h 55"/>
                <a:gd name="T8" fmla="*/ 86 w 352"/>
                <a:gd name="T9" fmla="*/ 14 h 55"/>
                <a:gd name="T10" fmla="*/ 88 w 352"/>
                <a:gd name="T11" fmla="*/ 14 h 55"/>
                <a:gd name="T12" fmla="*/ 86 w 352"/>
                <a:gd name="T13" fmla="*/ 14 h 55"/>
                <a:gd name="T14" fmla="*/ 88 w 352"/>
                <a:gd name="T15" fmla="*/ 14 h 55"/>
                <a:gd name="T16" fmla="*/ 89 w 352"/>
                <a:gd name="T17" fmla="*/ 12 h 55"/>
                <a:gd name="T18" fmla="*/ 89 w 352"/>
                <a:gd name="T19" fmla="*/ 11 h 55"/>
                <a:gd name="T20" fmla="*/ 87 w 352"/>
                <a:gd name="T21" fmla="*/ 10 h 55"/>
                <a:gd name="T22" fmla="*/ 86 w 352"/>
                <a:gd name="T23" fmla="*/ 10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2" h="55">
                  <a:moveTo>
                    <a:pt x="341" y="40"/>
                  </a:moveTo>
                  <a:lnTo>
                    <a:pt x="345" y="39"/>
                  </a:lnTo>
                  <a:lnTo>
                    <a:pt x="2" y="0"/>
                  </a:lnTo>
                  <a:lnTo>
                    <a:pt x="0" y="16"/>
                  </a:lnTo>
                  <a:lnTo>
                    <a:pt x="343" y="55"/>
                  </a:lnTo>
                  <a:lnTo>
                    <a:pt x="348" y="54"/>
                  </a:lnTo>
                  <a:lnTo>
                    <a:pt x="343" y="55"/>
                  </a:lnTo>
                  <a:lnTo>
                    <a:pt x="349" y="53"/>
                  </a:lnTo>
                  <a:lnTo>
                    <a:pt x="352" y="48"/>
                  </a:lnTo>
                  <a:lnTo>
                    <a:pt x="351" y="43"/>
                  </a:lnTo>
                  <a:lnTo>
                    <a:pt x="345" y="39"/>
                  </a:lnTo>
                  <a:lnTo>
                    <a:pt x="341" y="40"/>
                  </a:lnTo>
                  <a:close/>
                </a:path>
              </a:pathLst>
            </a:custGeom>
            <a:solidFill>
              <a:srgbClr val="000000"/>
            </a:solidFill>
            <a:ln w="9525">
              <a:noFill/>
              <a:round/>
              <a:headEnd/>
              <a:tailEnd/>
            </a:ln>
          </p:spPr>
          <p:txBody>
            <a:bodyPr/>
            <a:lstStyle/>
            <a:p>
              <a:endParaRPr lang="en-GB"/>
            </a:p>
          </p:txBody>
        </p:sp>
        <p:sp>
          <p:nvSpPr>
            <p:cNvPr id="7366" name="Freeform 25"/>
            <p:cNvSpPr>
              <a:spLocks/>
            </p:cNvSpPr>
            <p:nvPr/>
          </p:nvSpPr>
          <p:spPr bwMode="auto">
            <a:xfrm>
              <a:off x="1152" y="3153"/>
              <a:ext cx="173" cy="282"/>
            </a:xfrm>
            <a:custGeom>
              <a:avLst/>
              <a:gdLst>
                <a:gd name="T0" fmla="*/ 86 w 347"/>
                <a:gd name="T1" fmla="*/ 141 h 563"/>
                <a:gd name="T2" fmla="*/ 86 w 347"/>
                <a:gd name="T3" fmla="*/ 10 h 563"/>
                <a:gd name="T4" fmla="*/ 0 w 347"/>
                <a:gd name="T5" fmla="*/ 0 h 563"/>
                <a:gd name="T6" fmla="*/ 0 w 347"/>
                <a:gd name="T7" fmla="*/ 75 h 563"/>
                <a:gd name="T8" fmla="*/ 86 w 347"/>
                <a:gd name="T9" fmla="*/ 141 h 5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7" h="563">
                  <a:moveTo>
                    <a:pt x="347" y="563"/>
                  </a:moveTo>
                  <a:lnTo>
                    <a:pt x="347" y="39"/>
                  </a:lnTo>
                  <a:lnTo>
                    <a:pt x="0" y="0"/>
                  </a:lnTo>
                  <a:lnTo>
                    <a:pt x="0" y="297"/>
                  </a:lnTo>
                  <a:lnTo>
                    <a:pt x="347" y="563"/>
                  </a:lnTo>
                  <a:close/>
                </a:path>
              </a:pathLst>
            </a:custGeom>
            <a:solidFill>
              <a:srgbClr val="9966FF"/>
            </a:solidFill>
            <a:ln w="9525">
              <a:noFill/>
              <a:round/>
              <a:headEnd/>
              <a:tailEnd/>
            </a:ln>
          </p:spPr>
          <p:txBody>
            <a:bodyPr/>
            <a:lstStyle/>
            <a:p>
              <a:endParaRPr lang="en-GB"/>
            </a:p>
          </p:txBody>
        </p:sp>
        <p:sp>
          <p:nvSpPr>
            <p:cNvPr id="7367" name="Freeform 26"/>
            <p:cNvSpPr>
              <a:spLocks/>
            </p:cNvSpPr>
            <p:nvPr/>
          </p:nvSpPr>
          <p:spPr bwMode="auto">
            <a:xfrm>
              <a:off x="1321" y="3169"/>
              <a:ext cx="8" cy="266"/>
            </a:xfrm>
            <a:custGeom>
              <a:avLst/>
              <a:gdLst>
                <a:gd name="T0" fmla="*/ 2 w 16"/>
                <a:gd name="T1" fmla="*/ 4 h 532"/>
                <a:gd name="T2" fmla="*/ 0 w 16"/>
                <a:gd name="T3" fmla="*/ 2 h 532"/>
                <a:gd name="T4" fmla="*/ 0 w 16"/>
                <a:gd name="T5" fmla="*/ 133 h 532"/>
                <a:gd name="T6" fmla="*/ 4 w 16"/>
                <a:gd name="T7" fmla="*/ 133 h 532"/>
                <a:gd name="T8" fmla="*/ 4 w 16"/>
                <a:gd name="T9" fmla="*/ 2 h 532"/>
                <a:gd name="T10" fmla="*/ 3 w 16"/>
                <a:gd name="T11" fmla="*/ 0 h 532"/>
                <a:gd name="T12" fmla="*/ 4 w 16"/>
                <a:gd name="T13" fmla="*/ 2 h 532"/>
                <a:gd name="T14" fmla="*/ 4 w 16"/>
                <a:gd name="T15" fmla="*/ 1 h 532"/>
                <a:gd name="T16" fmla="*/ 2 w 16"/>
                <a:gd name="T17" fmla="*/ 0 h 532"/>
                <a:gd name="T18" fmla="*/ 1 w 16"/>
                <a:gd name="T19" fmla="*/ 1 h 532"/>
                <a:gd name="T20" fmla="*/ 0 w 16"/>
                <a:gd name="T21" fmla="*/ 2 h 532"/>
                <a:gd name="T22" fmla="*/ 2 w 16"/>
                <a:gd name="T23" fmla="*/ 4 h 5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532">
                  <a:moveTo>
                    <a:pt x="7" y="16"/>
                  </a:moveTo>
                  <a:lnTo>
                    <a:pt x="0" y="8"/>
                  </a:lnTo>
                  <a:lnTo>
                    <a:pt x="0" y="532"/>
                  </a:lnTo>
                  <a:lnTo>
                    <a:pt x="16" y="532"/>
                  </a:lnTo>
                  <a:lnTo>
                    <a:pt x="16" y="8"/>
                  </a:lnTo>
                  <a:lnTo>
                    <a:pt x="9" y="0"/>
                  </a:lnTo>
                  <a:lnTo>
                    <a:pt x="16" y="8"/>
                  </a:lnTo>
                  <a:lnTo>
                    <a:pt x="13" y="2"/>
                  </a:lnTo>
                  <a:lnTo>
                    <a:pt x="8" y="0"/>
                  </a:lnTo>
                  <a:lnTo>
                    <a:pt x="2" y="2"/>
                  </a:lnTo>
                  <a:lnTo>
                    <a:pt x="0" y="8"/>
                  </a:lnTo>
                  <a:lnTo>
                    <a:pt x="7" y="16"/>
                  </a:lnTo>
                  <a:close/>
                </a:path>
              </a:pathLst>
            </a:custGeom>
            <a:solidFill>
              <a:srgbClr val="000000"/>
            </a:solidFill>
            <a:ln w="9525">
              <a:noFill/>
              <a:round/>
              <a:headEnd/>
              <a:tailEnd/>
            </a:ln>
          </p:spPr>
          <p:txBody>
            <a:bodyPr/>
            <a:lstStyle/>
            <a:p>
              <a:endParaRPr lang="en-GB"/>
            </a:p>
          </p:txBody>
        </p:sp>
        <p:sp>
          <p:nvSpPr>
            <p:cNvPr id="7368" name="Freeform 27"/>
            <p:cNvSpPr>
              <a:spLocks/>
            </p:cNvSpPr>
            <p:nvPr/>
          </p:nvSpPr>
          <p:spPr bwMode="auto">
            <a:xfrm>
              <a:off x="1148" y="3149"/>
              <a:ext cx="178" cy="28"/>
            </a:xfrm>
            <a:custGeom>
              <a:avLst/>
              <a:gdLst>
                <a:gd name="T0" fmla="*/ 4 w 356"/>
                <a:gd name="T1" fmla="*/ 2 h 55"/>
                <a:gd name="T2" fmla="*/ 2 w 356"/>
                <a:gd name="T3" fmla="*/ 4 h 55"/>
                <a:gd name="T4" fmla="*/ 89 w 356"/>
                <a:gd name="T5" fmla="*/ 14 h 55"/>
                <a:gd name="T6" fmla="*/ 89 w 356"/>
                <a:gd name="T7" fmla="*/ 10 h 55"/>
                <a:gd name="T8" fmla="*/ 3 w 356"/>
                <a:gd name="T9" fmla="*/ 0 h 55"/>
                <a:gd name="T10" fmla="*/ 0 w 356"/>
                <a:gd name="T11" fmla="*/ 2 h 55"/>
                <a:gd name="T12" fmla="*/ 3 w 356"/>
                <a:gd name="T13" fmla="*/ 0 h 55"/>
                <a:gd name="T14" fmla="*/ 1 w 356"/>
                <a:gd name="T15" fmla="*/ 1 h 55"/>
                <a:gd name="T16" fmla="*/ 0 w 356"/>
                <a:gd name="T17" fmla="*/ 2 h 55"/>
                <a:gd name="T18" fmla="*/ 1 w 356"/>
                <a:gd name="T19" fmla="*/ 4 h 55"/>
                <a:gd name="T20" fmla="*/ 2 w 356"/>
                <a:gd name="T21" fmla="*/ 4 h 55"/>
                <a:gd name="T22" fmla="*/ 4 w 356"/>
                <a:gd name="T23" fmla="*/ 2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6" h="55">
                  <a:moveTo>
                    <a:pt x="16" y="8"/>
                  </a:moveTo>
                  <a:lnTo>
                    <a:pt x="7" y="16"/>
                  </a:lnTo>
                  <a:lnTo>
                    <a:pt x="354" y="55"/>
                  </a:lnTo>
                  <a:lnTo>
                    <a:pt x="356" y="39"/>
                  </a:lnTo>
                  <a:lnTo>
                    <a:pt x="9" y="0"/>
                  </a:lnTo>
                  <a:lnTo>
                    <a:pt x="0" y="8"/>
                  </a:lnTo>
                  <a:lnTo>
                    <a:pt x="9" y="0"/>
                  </a:lnTo>
                  <a:lnTo>
                    <a:pt x="3" y="2"/>
                  </a:lnTo>
                  <a:lnTo>
                    <a:pt x="0" y="7"/>
                  </a:lnTo>
                  <a:lnTo>
                    <a:pt x="1" y="13"/>
                  </a:lnTo>
                  <a:lnTo>
                    <a:pt x="7" y="16"/>
                  </a:lnTo>
                  <a:lnTo>
                    <a:pt x="16" y="8"/>
                  </a:lnTo>
                  <a:close/>
                </a:path>
              </a:pathLst>
            </a:custGeom>
            <a:solidFill>
              <a:srgbClr val="000000"/>
            </a:solidFill>
            <a:ln w="9525">
              <a:noFill/>
              <a:round/>
              <a:headEnd/>
              <a:tailEnd/>
            </a:ln>
          </p:spPr>
          <p:txBody>
            <a:bodyPr/>
            <a:lstStyle/>
            <a:p>
              <a:endParaRPr lang="en-GB"/>
            </a:p>
          </p:txBody>
        </p:sp>
        <p:sp>
          <p:nvSpPr>
            <p:cNvPr id="7369" name="Freeform 28"/>
            <p:cNvSpPr>
              <a:spLocks/>
            </p:cNvSpPr>
            <p:nvPr/>
          </p:nvSpPr>
          <p:spPr bwMode="auto">
            <a:xfrm>
              <a:off x="1148" y="3153"/>
              <a:ext cx="8" cy="153"/>
            </a:xfrm>
            <a:custGeom>
              <a:avLst/>
              <a:gdLst>
                <a:gd name="T0" fmla="*/ 4 w 16"/>
                <a:gd name="T1" fmla="*/ 73 h 305"/>
                <a:gd name="T2" fmla="*/ 4 w 16"/>
                <a:gd name="T3" fmla="*/ 75 h 305"/>
                <a:gd name="T4" fmla="*/ 4 w 16"/>
                <a:gd name="T5" fmla="*/ 0 h 305"/>
                <a:gd name="T6" fmla="*/ 0 w 16"/>
                <a:gd name="T7" fmla="*/ 0 h 305"/>
                <a:gd name="T8" fmla="*/ 0 w 16"/>
                <a:gd name="T9" fmla="*/ 75 h 305"/>
                <a:gd name="T10" fmla="*/ 1 w 16"/>
                <a:gd name="T11" fmla="*/ 76 h 305"/>
                <a:gd name="T12" fmla="*/ 0 w 16"/>
                <a:gd name="T13" fmla="*/ 75 h 305"/>
                <a:gd name="T14" fmla="*/ 1 w 16"/>
                <a:gd name="T15" fmla="*/ 76 h 305"/>
                <a:gd name="T16" fmla="*/ 2 w 16"/>
                <a:gd name="T17" fmla="*/ 77 h 305"/>
                <a:gd name="T18" fmla="*/ 4 w 16"/>
                <a:gd name="T19" fmla="*/ 76 h 305"/>
                <a:gd name="T20" fmla="*/ 4 w 16"/>
                <a:gd name="T21" fmla="*/ 75 h 305"/>
                <a:gd name="T22" fmla="*/ 4 w 16"/>
                <a:gd name="T23" fmla="*/ 73 h 3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305">
                  <a:moveTo>
                    <a:pt x="13" y="290"/>
                  </a:moveTo>
                  <a:lnTo>
                    <a:pt x="16" y="297"/>
                  </a:lnTo>
                  <a:lnTo>
                    <a:pt x="16" y="0"/>
                  </a:lnTo>
                  <a:lnTo>
                    <a:pt x="0" y="0"/>
                  </a:lnTo>
                  <a:lnTo>
                    <a:pt x="0" y="297"/>
                  </a:lnTo>
                  <a:lnTo>
                    <a:pt x="3" y="304"/>
                  </a:lnTo>
                  <a:lnTo>
                    <a:pt x="0" y="297"/>
                  </a:lnTo>
                  <a:lnTo>
                    <a:pt x="2" y="303"/>
                  </a:lnTo>
                  <a:lnTo>
                    <a:pt x="8" y="305"/>
                  </a:lnTo>
                  <a:lnTo>
                    <a:pt x="14" y="303"/>
                  </a:lnTo>
                  <a:lnTo>
                    <a:pt x="16" y="297"/>
                  </a:lnTo>
                  <a:lnTo>
                    <a:pt x="13" y="290"/>
                  </a:lnTo>
                  <a:close/>
                </a:path>
              </a:pathLst>
            </a:custGeom>
            <a:solidFill>
              <a:srgbClr val="000000"/>
            </a:solidFill>
            <a:ln w="9525">
              <a:noFill/>
              <a:round/>
              <a:headEnd/>
              <a:tailEnd/>
            </a:ln>
          </p:spPr>
          <p:txBody>
            <a:bodyPr/>
            <a:lstStyle/>
            <a:p>
              <a:endParaRPr lang="en-GB"/>
            </a:p>
          </p:txBody>
        </p:sp>
        <p:sp>
          <p:nvSpPr>
            <p:cNvPr id="7370" name="Freeform 29"/>
            <p:cNvSpPr>
              <a:spLocks/>
            </p:cNvSpPr>
            <p:nvPr/>
          </p:nvSpPr>
          <p:spPr bwMode="auto">
            <a:xfrm>
              <a:off x="1150" y="3298"/>
              <a:ext cx="179" cy="141"/>
            </a:xfrm>
            <a:custGeom>
              <a:avLst/>
              <a:gdLst>
                <a:gd name="T0" fmla="*/ 85 w 360"/>
                <a:gd name="T1" fmla="*/ 69 h 282"/>
                <a:gd name="T2" fmla="*/ 88 w 360"/>
                <a:gd name="T3" fmla="*/ 67 h 282"/>
                <a:gd name="T4" fmla="*/ 2 w 360"/>
                <a:gd name="T5" fmla="*/ 0 h 282"/>
                <a:gd name="T6" fmla="*/ 0 w 360"/>
                <a:gd name="T7" fmla="*/ 4 h 282"/>
                <a:gd name="T8" fmla="*/ 86 w 360"/>
                <a:gd name="T9" fmla="*/ 70 h 282"/>
                <a:gd name="T10" fmla="*/ 89 w 360"/>
                <a:gd name="T11" fmla="*/ 69 h 282"/>
                <a:gd name="T12" fmla="*/ 86 w 360"/>
                <a:gd name="T13" fmla="*/ 70 h 282"/>
                <a:gd name="T14" fmla="*/ 88 w 360"/>
                <a:gd name="T15" fmla="*/ 71 h 282"/>
                <a:gd name="T16" fmla="*/ 89 w 360"/>
                <a:gd name="T17" fmla="*/ 70 h 282"/>
                <a:gd name="T18" fmla="*/ 89 w 360"/>
                <a:gd name="T19" fmla="*/ 68 h 282"/>
                <a:gd name="T20" fmla="*/ 88 w 360"/>
                <a:gd name="T21" fmla="*/ 67 h 282"/>
                <a:gd name="T22" fmla="*/ 85 w 360"/>
                <a:gd name="T23" fmla="*/ 69 h 2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60" h="282">
                  <a:moveTo>
                    <a:pt x="344" y="273"/>
                  </a:moveTo>
                  <a:lnTo>
                    <a:pt x="356" y="267"/>
                  </a:lnTo>
                  <a:lnTo>
                    <a:pt x="10" y="0"/>
                  </a:lnTo>
                  <a:lnTo>
                    <a:pt x="0" y="14"/>
                  </a:lnTo>
                  <a:lnTo>
                    <a:pt x="347" y="280"/>
                  </a:lnTo>
                  <a:lnTo>
                    <a:pt x="360" y="273"/>
                  </a:lnTo>
                  <a:lnTo>
                    <a:pt x="347" y="280"/>
                  </a:lnTo>
                  <a:lnTo>
                    <a:pt x="354" y="282"/>
                  </a:lnTo>
                  <a:lnTo>
                    <a:pt x="359" y="278"/>
                  </a:lnTo>
                  <a:lnTo>
                    <a:pt x="360" y="272"/>
                  </a:lnTo>
                  <a:lnTo>
                    <a:pt x="356" y="267"/>
                  </a:lnTo>
                  <a:lnTo>
                    <a:pt x="344" y="273"/>
                  </a:lnTo>
                  <a:close/>
                </a:path>
              </a:pathLst>
            </a:custGeom>
            <a:solidFill>
              <a:srgbClr val="000000"/>
            </a:solidFill>
            <a:ln w="9525">
              <a:noFill/>
              <a:round/>
              <a:headEnd/>
              <a:tailEnd/>
            </a:ln>
          </p:spPr>
          <p:txBody>
            <a:bodyPr/>
            <a:lstStyle/>
            <a:p>
              <a:endParaRPr lang="en-GB"/>
            </a:p>
          </p:txBody>
        </p:sp>
        <p:sp>
          <p:nvSpPr>
            <p:cNvPr id="7371" name="Freeform 30"/>
            <p:cNvSpPr>
              <a:spLocks/>
            </p:cNvSpPr>
            <p:nvPr/>
          </p:nvSpPr>
          <p:spPr bwMode="auto">
            <a:xfrm>
              <a:off x="1325" y="3173"/>
              <a:ext cx="33" cy="285"/>
            </a:xfrm>
            <a:custGeom>
              <a:avLst/>
              <a:gdLst>
                <a:gd name="T0" fmla="*/ 17 w 65"/>
                <a:gd name="T1" fmla="*/ 142 h 572"/>
                <a:gd name="T2" fmla="*/ 17 w 65"/>
                <a:gd name="T3" fmla="*/ 12 h 572"/>
                <a:gd name="T4" fmla="*/ 0 w 65"/>
                <a:gd name="T5" fmla="*/ 0 h 572"/>
                <a:gd name="T6" fmla="*/ 0 w 65"/>
                <a:gd name="T7" fmla="*/ 130 h 572"/>
                <a:gd name="T8" fmla="*/ 17 w 65"/>
                <a:gd name="T9" fmla="*/ 142 h 5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572">
                  <a:moveTo>
                    <a:pt x="65" y="572"/>
                  </a:moveTo>
                  <a:lnTo>
                    <a:pt x="65" y="49"/>
                  </a:lnTo>
                  <a:lnTo>
                    <a:pt x="0" y="0"/>
                  </a:lnTo>
                  <a:lnTo>
                    <a:pt x="0" y="524"/>
                  </a:lnTo>
                  <a:lnTo>
                    <a:pt x="65" y="572"/>
                  </a:lnTo>
                  <a:close/>
                </a:path>
              </a:pathLst>
            </a:custGeom>
            <a:solidFill>
              <a:srgbClr val="9966FF"/>
            </a:solidFill>
            <a:ln w="9525">
              <a:noFill/>
              <a:round/>
              <a:headEnd/>
              <a:tailEnd/>
            </a:ln>
          </p:spPr>
          <p:txBody>
            <a:bodyPr/>
            <a:lstStyle/>
            <a:p>
              <a:endParaRPr lang="en-GB"/>
            </a:p>
          </p:txBody>
        </p:sp>
        <p:sp>
          <p:nvSpPr>
            <p:cNvPr id="7372" name="Freeform 31"/>
            <p:cNvSpPr>
              <a:spLocks/>
            </p:cNvSpPr>
            <p:nvPr/>
          </p:nvSpPr>
          <p:spPr bwMode="auto">
            <a:xfrm>
              <a:off x="1354" y="3193"/>
              <a:ext cx="8" cy="265"/>
            </a:xfrm>
            <a:custGeom>
              <a:avLst/>
              <a:gdLst>
                <a:gd name="T0" fmla="*/ 1 w 16"/>
                <a:gd name="T1" fmla="*/ 3 h 531"/>
                <a:gd name="T2" fmla="*/ 0 w 16"/>
                <a:gd name="T3" fmla="*/ 2 h 531"/>
                <a:gd name="T4" fmla="*/ 0 w 16"/>
                <a:gd name="T5" fmla="*/ 132 h 531"/>
                <a:gd name="T6" fmla="*/ 4 w 16"/>
                <a:gd name="T7" fmla="*/ 132 h 531"/>
                <a:gd name="T8" fmla="*/ 4 w 16"/>
                <a:gd name="T9" fmla="*/ 2 h 531"/>
                <a:gd name="T10" fmla="*/ 4 w 16"/>
                <a:gd name="T11" fmla="*/ 0 h 531"/>
                <a:gd name="T12" fmla="*/ 4 w 16"/>
                <a:gd name="T13" fmla="*/ 2 h 531"/>
                <a:gd name="T14" fmla="*/ 4 w 16"/>
                <a:gd name="T15" fmla="*/ 0 h 531"/>
                <a:gd name="T16" fmla="*/ 2 w 16"/>
                <a:gd name="T17" fmla="*/ 0 h 531"/>
                <a:gd name="T18" fmla="*/ 1 w 16"/>
                <a:gd name="T19" fmla="*/ 0 h 531"/>
                <a:gd name="T20" fmla="*/ 0 w 16"/>
                <a:gd name="T21" fmla="*/ 2 h 531"/>
                <a:gd name="T22" fmla="*/ 1 w 16"/>
                <a:gd name="T23" fmla="*/ 3 h 5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531">
                  <a:moveTo>
                    <a:pt x="4" y="15"/>
                  </a:moveTo>
                  <a:lnTo>
                    <a:pt x="0" y="8"/>
                  </a:lnTo>
                  <a:lnTo>
                    <a:pt x="0" y="531"/>
                  </a:lnTo>
                  <a:lnTo>
                    <a:pt x="16" y="531"/>
                  </a:lnTo>
                  <a:lnTo>
                    <a:pt x="16" y="8"/>
                  </a:lnTo>
                  <a:lnTo>
                    <a:pt x="13" y="1"/>
                  </a:lnTo>
                  <a:lnTo>
                    <a:pt x="16" y="8"/>
                  </a:lnTo>
                  <a:lnTo>
                    <a:pt x="14" y="2"/>
                  </a:lnTo>
                  <a:lnTo>
                    <a:pt x="8" y="0"/>
                  </a:lnTo>
                  <a:lnTo>
                    <a:pt x="3" y="2"/>
                  </a:lnTo>
                  <a:lnTo>
                    <a:pt x="0" y="8"/>
                  </a:lnTo>
                  <a:lnTo>
                    <a:pt x="4" y="15"/>
                  </a:lnTo>
                  <a:close/>
                </a:path>
              </a:pathLst>
            </a:custGeom>
            <a:solidFill>
              <a:srgbClr val="000000"/>
            </a:solidFill>
            <a:ln w="9525">
              <a:noFill/>
              <a:round/>
              <a:headEnd/>
              <a:tailEnd/>
            </a:ln>
          </p:spPr>
          <p:txBody>
            <a:bodyPr/>
            <a:lstStyle/>
            <a:p>
              <a:endParaRPr lang="en-GB"/>
            </a:p>
          </p:txBody>
        </p:sp>
        <p:sp>
          <p:nvSpPr>
            <p:cNvPr id="7373" name="Freeform 32"/>
            <p:cNvSpPr>
              <a:spLocks/>
            </p:cNvSpPr>
            <p:nvPr/>
          </p:nvSpPr>
          <p:spPr bwMode="auto">
            <a:xfrm>
              <a:off x="1321" y="3169"/>
              <a:ext cx="39" cy="31"/>
            </a:xfrm>
            <a:custGeom>
              <a:avLst/>
              <a:gdLst>
                <a:gd name="T0" fmla="*/ 4 w 78"/>
                <a:gd name="T1" fmla="*/ 2 h 64"/>
                <a:gd name="T2" fmla="*/ 1 w 78"/>
                <a:gd name="T3" fmla="*/ 3 h 64"/>
                <a:gd name="T4" fmla="*/ 18 w 78"/>
                <a:gd name="T5" fmla="*/ 15 h 64"/>
                <a:gd name="T6" fmla="*/ 20 w 78"/>
                <a:gd name="T7" fmla="*/ 12 h 64"/>
                <a:gd name="T8" fmla="*/ 3 w 78"/>
                <a:gd name="T9" fmla="*/ 0 h 64"/>
                <a:gd name="T10" fmla="*/ 0 w 78"/>
                <a:gd name="T11" fmla="*/ 2 h 64"/>
                <a:gd name="T12" fmla="*/ 3 w 78"/>
                <a:gd name="T13" fmla="*/ 0 h 64"/>
                <a:gd name="T14" fmla="*/ 2 w 78"/>
                <a:gd name="T15" fmla="*/ 0 h 64"/>
                <a:gd name="T16" fmla="*/ 1 w 78"/>
                <a:gd name="T17" fmla="*/ 1 h 64"/>
                <a:gd name="T18" fmla="*/ 0 w 78"/>
                <a:gd name="T19" fmla="*/ 2 h 64"/>
                <a:gd name="T20" fmla="*/ 1 w 78"/>
                <a:gd name="T21" fmla="*/ 3 h 64"/>
                <a:gd name="T22" fmla="*/ 4 w 78"/>
                <a:gd name="T23" fmla="*/ 2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64">
                  <a:moveTo>
                    <a:pt x="16" y="8"/>
                  </a:moveTo>
                  <a:lnTo>
                    <a:pt x="3" y="15"/>
                  </a:lnTo>
                  <a:lnTo>
                    <a:pt x="69" y="64"/>
                  </a:lnTo>
                  <a:lnTo>
                    <a:pt x="78" y="50"/>
                  </a:lnTo>
                  <a:lnTo>
                    <a:pt x="12" y="1"/>
                  </a:lnTo>
                  <a:lnTo>
                    <a:pt x="0" y="8"/>
                  </a:lnTo>
                  <a:lnTo>
                    <a:pt x="12" y="1"/>
                  </a:lnTo>
                  <a:lnTo>
                    <a:pt x="5" y="0"/>
                  </a:lnTo>
                  <a:lnTo>
                    <a:pt x="1" y="4"/>
                  </a:lnTo>
                  <a:lnTo>
                    <a:pt x="0" y="9"/>
                  </a:lnTo>
                  <a:lnTo>
                    <a:pt x="3" y="15"/>
                  </a:lnTo>
                  <a:lnTo>
                    <a:pt x="16" y="8"/>
                  </a:lnTo>
                  <a:close/>
                </a:path>
              </a:pathLst>
            </a:custGeom>
            <a:solidFill>
              <a:srgbClr val="000000"/>
            </a:solidFill>
            <a:ln w="9525">
              <a:noFill/>
              <a:round/>
              <a:headEnd/>
              <a:tailEnd/>
            </a:ln>
          </p:spPr>
          <p:txBody>
            <a:bodyPr/>
            <a:lstStyle/>
            <a:p>
              <a:endParaRPr lang="en-GB"/>
            </a:p>
          </p:txBody>
        </p:sp>
        <p:sp>
          <p:nvSpPr>
            <p:cNvPr id="7374" name="Freeform 33"/>
            <p:cNvSpPr>
              <a:spLocks/>
            </p:cNvSpPr>
            <p:nvPr/>
          </p:nvSpPr>
          <p:spPr bwMode="auto">
            <a:xfrm>
              <a:off x="1321" y="3173"/>
              <a:ext cx="8" cy="266"/>
            </a:xfrm>
            <a:custGeom>
              <a:avLst/>
              <a:gdLst>
                <a:gd name="T0" fmla="*/ 3 w 16"/>
                <a:gd name="T1" fmla="*/ 129 h 533"/>
                <a:gd name="T2" fmla="*/ 4 w 16"/>
                <a:gd name="T3" fmla="*/ 131 h 533"/>
                <a:gd name="T4" fmla="*/ 4 w 16"/>
                <a:gd name="T5" fmla="*/ 0 h 533"/>
                <a:gd name="T6" fmla="*/ 0 w 16"/>
                <a:gd name="T7" fmla="*/ 0 h 533"/>
                <a:gd name="T8" fmla="*/ 0 w 16"/>
                <a:gd name="T9" fmla="*/ 131 h 533"/>
                <a:gd name="T10" fmla="*/ 1 w 16"/>
                <a:gd name="T11" fmla="*/ 132 h 533"/>
                <a:gd name="T12" fmla="*/ 0 w 16"/>
                <a:gd name="T13" fmla="*/ 131 h 533"/>
                <a:gd name="T14" fmla="*/ 1 w 16"/>
                <a:gd name="T15" fmla="*/ 132 h 533"/>
                <a:gd name="T16" fmla="*/ 2 w 16"/>
                <a:gd name="T17" fmla="*/ 133 h 533"/>
                <a:gd name="T18" fmla="*/ 4 w 16"/>
                <a:gd name="T19" fmla="*/ 132 h 533"/>
                <a:gd name="T20" fmla="*/ 4 w 16"/>
                <a:gd name="T21" fmla="*/ 131 h 533"/>
                <a:gd name="T22" fmla="*/ 3 w 16"/>
                <a:gd name="T23" fmla="*/ 129 h 5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533">
                  <a:moveTo>
                    <a:pt x="12" y="518"/>
                  </a:moveTo>
                  <a:lnTo>
                    <a:pt x="16" y="524"/>
                  </a:lnTo>
                  <a:lnTo>
                    <a:pt x="16" y="0"/>
                  </a:lnTo>
                  <a:lnTo>
                    <a:pt x="0" y="0"/>
                  </a:lnTo>
                  <a:lnTo>
                    <a:pt x="0" y="524"/>
                  </a:lnTo>
                  <a:lnTo>
                    <a:pt x="3" y="531"/>
                  </a:lnTo>
                  <a:lnTo>
                    <a:pt x="0" y="524"/>
                  </a:lnTo>
                  <a:lnTo>
                    <a:pt x="2" y="530"/>
                  </a:lnTo>
                  <a:lnTo>
                    <a:pt x="8" y="533"/>
                  </a:lnTo>
                  <a:lnTo>
                    <a:pt x="13" y="530"/>
                  </a:lnTo>
                  <a:lnTo>
                    <a:pt x="16" y="524"/>
                  </a:lnTo>
                  <a:lnTo>
                    <a:pt x="12" y="518"/>
                  </a:lnTo>
                  <a:close/>
                </a:path>
              </a:pathLst>
            </a:custGeom>
            <a:solidFill>
              <a:srgbClr val="000000"/>
            </a:solidFill>
            <a:ln w="9525">
              <a:noFill/>
              <a:round/>
              <a:headEnd/>
              <a:tailEnd/>
            </a:ln>
          </p:spPr>
          <p:txBody>
            <a:bodyPr/>
            <a:lstStyle/>
            <a:p>
              <a:endParaRPr lang="en-GB"/>
            </a:p>
          </p:txBody>
        </p:sp>
        <p:sp>
          <p:nvSpPr>
            <p:cNvPr id="7375" name="Freeform 34"/>
            <p:cNvSpPr>
              <a:spLocks/>
            </p:cNvSpPr>
            <p:nvPr/>
          </p:nvSpPr>
          <p:spPr bwMode="auto">
            <a:xfrm>
              <a:off x="1323" y="3431"/>
              <a:ext cx="39" cy="31"/>
            </a:xfrm>
            <a:custGeom>
              <a:avLst/>
              <a:gdLst>
                <a:gd name="T0" fmla="*/ 16 w 78"/>
                <a:gd name="T1" fmla="*/ 14 h 62"/>
                <a:gd name="T2" fmla="*/ 19 w 78"/>
                <a:gd name="T3" fmla="*/ 12 h 62"/>
                <a:gd name="T4" fmla="*/ 3 w 78"/>
                <a:gd name="T5" fmla="*/ 0 h 62"/>
                <a:gd name="T6" fmla="*/ 0 w 78"/>
                <a:gd name="T7" fmla="*/ 4 h 62"/>
                <a:gd name="T8" fmla="*/ 17 w 78"/>
                <a:gd name="T9" fmla="*/ 16 h 62"/>
                <a:gd name="T10" fmla="*/ 20 w 78"/>
                <a:gd name="T11" fmla="*/ 14 h 62"/>
                <a:gd name="T12" fmla="*/ 17 w 78"/>
                <a:gd name="T13" fmla="*/ 16 h 62"/>
                <a:gd name="T14" fmla="*/ 19 w 78"/>
                <a:gd name="T15" fmla="*/ 16 h 62"/>
                <a:gd name="T16" fmla="*/ 20 w 78"/>
                <a:gd name="T17" fmla="*/ 15 h 62"/>
                <a:gd name="T18" fmla="*/ 20 w 78"/>
                <a:gd name="T19" fmla="*/ 14 h 62"/>
                <a:gd name="T20" fmla="*/ 19 w 78"/>
                <a:gd name="T21" fmla="*/ 12 h 62"/>
                <a:gd name="T22" fmla="*/ 16 w 78"/>
                <a:gd name="T23" fmla="*/ 14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62">
                  <a:moveTo>
                    <a:pt x="62" y="54"/>
                  </a:moveTo>
                  <a:lnTo>
                    <a:pt x="75" y="47"/>
                  </a:lnTo>
                  <a:lnTo>
                    <a:pt x="9" y="0"/>
                  </a:lnTo>
                  <a:lnTo>
                    <a:pt x="0" y="13"/>
                  </a:lnTo>
                  <a:lnTo>
                    <a:pt x="66" y="61"/>
                  </a:lnTo>
                  <a:lnTo>
                    <a:pt x="78" y="54"/>
                  </a:lnTo>
                  <a:lnTo>
                    <a:pt x="66" y="61"/>
                  </a:lnTo>
                  <a:lnTo>
                    <a:pt x="73" y="62"/>
                  </a:lnTo>
                  <a:lnTo>
                    <a:pt x="77" y="58"/>
                  </a:lnTo>
                  <a:lnTo>
                    <a:pt x="78" y="53"/>
                  </a:lnTo>
                  <a:lnTo>
                    <a:pt x="75" y="47"/>
                  </a:lnTo>
                  <a:lnTo>
                    <a:pt x="62" y="54"/>
                  </a:lnTo>
                  <a:close/>
                </a:path>
              </a:pathLst>
            </a:custGeom>
            <a:solidFill>
              <a:srgbClr val="000000"/>
            </a:solidFill>
            <a:ln w="9525">
              <a:noFill/>
              <a:round/>
              <a:headEnd/>
              <a:tailEnd/>
            </a:ln>
          </p:spPr>
          <p:txBody>
            <a:bodyPr/>
            <a:lstStyle/>
            <a:p>
              <a:endParaRPr lang="en-GB"/>
            </a:p>
          </p:txBody>
        </p:sp>
        <p:sp>
          <p:nvSpPr>
            <p:cNvPr id="7376" name="Freeform 35"/>
            <p:cNvSpPr>
              <a:spLocks/>
            </p:cNvSpPr>
            <p:nvPr/>
          </p:nvSpPr>
          <p:spPr bwMode="auto">
            <a:xfrm>
              <a:off x="1371" y="3343"/>
              <a:ext cx="402" cy="270"/>
            </a:xfrm>
            <a:custGeom>
              <a:avLst/>
              <a:gdLst>
                <a:gd name="T0" fmla="*/ 201 w 804"/>
                <a:gd name="T1" fmla="*/ 44 h 542"/>
                <a:gd name="T2" fmla="*/ 160 w 804"/>
                <a:gd name="T3" fmla="*/ 0 h 542"/>
                <a:gd name="T4" fmla="*/ 0 w 804"/>
                <a:gd name="T5" fmla="*/ 93 h 542"/>
                <a:gd name="T6" fmla="*/ 44 w 804"/>
                <a:gd name="T7" fmla="*/ 135 h 542"/>
                <a:gd name="T8" fmla="*/ 201 w 804"/>
                <a:gd name="T9" fmla="*/ 44 h 5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4" h="542">
                  <a:moveTo>
                    <a:pt x="804" y="178"/>
                  </a:moveTo>
                  <a:lnTo>
                    <a:pt x="640" y="0"/>
                  </a:lnTo>
                  <a:lnTo>
                    <a:pt x="0" y="373"/>
                  </a:lnTo>
                  <a:lnTo>
                    <a:pt x="173" y="542"/>
                  </a:lnTo>
                  <a:lnTo>
                    <a:pt x="804" y="178"/>
                  </a:lnTo>
                  <a:close/>
                </a:path>
              </a:pathLst>
            </a:custGeom>
            <a:solidFill>
              <a:srgbClr val="B27FFF"/>
            </a:solidFill>
            <a:ln w="9525">
              <a:noFill/>
              <a:round/>
              <a:headEnd/>
              <a:tailEnd/>
            </a:ln>
          </p:spPr>
          <p:txBody>
            <a:bodyPr/>
            <a:lstStyle/>
            <a:p>
              <a:endParaRPr lang="en-GB"/>
            </a:p>
          </p:txBody>
        </p:sp>
        <p:sp>
          <p:nvSpPr>
            <p:cNvPr id="7377" name="Freeform 36"/>
            <p:cNvSpPr>
              <a:spLocks/>
            </p:cNvSpPr>
            <p:nvPr/>
          </p:nvSpPr>
          <p:spPr bwMode="auto">
            <a:xfrm>
              <a:off x="1688" y="3339"/>
              <a:ext cx="88" cy="95"/>
            </a:xfrm>
            <a:custGeom>
              <a:avLst/>
              <a:gdLst>
                <a:gd name="T0" fmla="*/ 3 w 178"/>
                <a:gd name="T1" fmla="*/ 3 h 191"/>
                <a:gd name="T2" fmla="*/ 0 w 178"/>
                <a:gd name="T3" fmla="*/ 3 h 191"/>
                <a:gd name="T4" fmla="*/ 41 w 178"/>
                <a:gd name="T5" fmla="*/ 47 h 191"/>
                <a:gd name="T6" fmla="*/ 44 w 178"/>
                <a:gd name="T7" fmla="*/ 45 h 191"/>
                <a:gd name="T8" fmla="*/ 3 w 178"/>
                <a:gd name="T9" fmla="*/ 0 h 191"/>
                <a:gd name="T10" fmla="*/ 1 w 178"/>
                <a:gd name="T11" fmla="*/ 0 h 191"/>
                <a:gd name="T12" fmla="*/ 3 w 178"/>
                <a:gd name="T13" fmla="*/ 0 h 191"/>
                <a:gd name="T14" fmla="*/ 2 w 178"/>
                <a:gd name="T15" fmla="*/ 0 h 191"/>
                <a:gd name="T16" fmla="*/ 1 w 178"/>
                <a:gd name="T17" fmla="*/ 0 h 191"/>
                <a:gd name="T18" fmla="*/ 0 w 178"/>
                <a:gd name="T19" fmla="*/ 2 h 191"/>
                <a:gd name="T20" fmla="*/ 0 w 178"/>
                <a:gd name="T21" fmla="*/ 3 h 191"/>
                <a:gd name="T22" fmla="*/ 3 w 178"/>
                <a:gd name="T23" fmla="*/ 3 h 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8" h="191">
                  <a:moveTo>
                    <a:pt x="12" y="15"/>
                  </a:moveTo>
                  <a:lnTo>
                    <a:pt x="3" y="14"/>
                  </a:lnTo>
                  <a:lnTo>
                    <a:pt x="166" y="191"/>
                  </a:lnTo>
                  <a:lnTo>
                    <a:pt x="178" y="180"/>
                  </a:lnTo>
                  <a:lnTo>
                    <a:pt x="14" y="2"/>
                  </a:lnTo>
                  <a:lnTo>
                    <a:pt x="5" y="1"/>
                  </a:lnTo>
                  <a:lnTo>
                    <a:pt x="14" y="2"/>
                  </a:lnTo>
                  <a:lnTo>
                    <a:pt x="8" y="0"/>
                  </a:lnTo>
                  <a:lnTo>
                    <a:pt x="4" y="2"/>
                  </a:lnTo>
                  <a:lnTo>
                    <a:pt x="0" y="8"/>
                  </a:lnTo>
                  <a:lnTo>
                    <a:pt x="3" y="14"/>
                  </a:lnTo>
                  <a:lnTo>
                    <a:pt x="12" y="15"/>
                  </a:lnTo>
                  <a:close/>
                </a:path>
              </a:pathLst>
            </a:custGeom>
            <a:solidFill>
              <a:srgbClr val="000000"/>
            </a:solidFill>
            <a:ln w="9525">
              <a:noFill/>
              <a:round/>
              <a:headEnd/>
              <a:tailEnd/>
            </a:ln>
          </p:spPr>
          <p:txBody>
            <a:bodyPr/>
            <a:lstStyle/>
            <a:p>
              <a:endParaRPr lang="en-GB"/>
            </a:p>
          </p:txBody>
        </p:sp>
        <p:sp>
          <p:nvSpPr>
            <p:cNvPr id="7378" name="Freeform 37"/>
            <p:cNvSpPr>
              <a:spLocks/>
            </p:cNvSpPr>
            <p:nvPr/>
          </p:nvSpPr>
          <p:spPr bwMode="auto">
            <a:xfrm>
              <a:off x="1367" y="3339"/>
              <a:ext cx="326" cy="194"/>
            </a:xfrm>
            <a:custGeom>
              <a:avLst/>
              <a:gdLst>
                <a:gd name="T0" fmla="*/ 4 w 652"/>
                <a:gd name="T1" fmla="*/ 94 h 387"/>
                <a:gd name="T2" fmla="*/ 3 w 652"/>
                <a:gd name="T3" fmla="*/ 97 h 387"/>
                <a:gd name="T4" fmla="*/ 163 w 652"/>
                <a:gd name="T5" fmla="*/ 4 h 387"/>
                <a:gd name="T6" fmla="*/ 162 w 652"/>
                <a:gd name="T7" fmla="*/ 0 h 387"/>
                <a:gd name="T8" fmla="*/ 1 w 652"/>
                <a:gd name="T9" fmla="*/ 94 h 387"/>
                <a:gd name="T10" fmla="*/ 1 w 652"/>
                <a:gd name="T11" fmla="*/ 97 h 387"/>
                <a:gd name="T12" fmla="*/ 1 w 652"/>
                <a:gd name="T13" fmla="*/ 94 h 387"/>
                <a:gd name="T14" fmla="*/ 0 w 652"/>
                <a:gd name="T15" fmla="*/ 95 h 387"/>
                <a:gd name="T16" fmla="*/ 1 w 652"/>
                <a:gd name="T17" fmla="*/ 96 h 387"/>
                <a:gd name="T18" fmla="*/ 2 w 652"/>
                <a:gd name="T19" fmla="*/ 97 h 387"/>
                <a:gd name="T20" fmla="*/ 3 w 652"/>
                <a:gd name="T21" fmla="*/ 97 h 387"/>
                <a:gd name="T22" fmla="*/ 4 w 652"/>
                <a:gd name="T23" fmla="*/ 94 h 3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52" h="387">
                  <a:moveTo>
                    <a:pt x="14" y="375"/>
                  </a:moveTo>
                  <a:lnTo>
                    <a:pt x="11" y="387"/>
                  </a:lnTo>
                  <a:lnTo>
                    <a:pt x="652" y="14"/>
                  </a:lnTo>
                  <a:lnTo>
                    <a:pt x="645" y="0"/>
                  </a:lnTo>
                  <a:lnTo>
                    <a:pt x="4" y="373"/>
                  </a:lnTo>
                  <a:lnTo>
                    <a:pt x="2" y="386"/>
                  </a:lnTo>
                  <a:lnTo>
                    <a:pt x="4" y="373"/>
                  </a:lnTo>
                  <a:lnTo>
                    <a:pt x="0" y="378"/>
                  </a:lnTo>
                  <a:lnTo>
                    <a:pt x="1" y="384"/>
                  </a:lnTo>
                  <a:lnTo>
                    <a:pt x="6" y="387"/>
                  </a:lnTo>
                  <a:lnTo>
                    <a:pt x="11" y="387"/>
                  </a:lnTo>
                  <a:lnTo>
                    <a:pt x="14" y="375"/>
                  </a:lnTo>
                  <a:close/>
                </a:path>
              </a:pathLst>
            </a:custGeom>
            <a:solidFill>
              <a:srgbClr val="000000"/>
            </a:solidFill>
            <a:ln w="9525">
              <a:noFill/>
              <a:round/>
              <a:headEnd/>
              <a:tailEnd/>
            </a:ln>
          </p:spPr>
          <p:txBody>
            <a:bodyPr/>
            <a:lstStyle/>
            <a:p>
              <a:endParaRPr lang="en-GB"/>
            </a:p>
          </p:txBody>
        </p:sp>
        <p:sp>
          <p:nvSpPr>
            <p:cNvPr id="7379" name="Freeform 38"/>
            <p:cNvSpPr>
              <a:spLocks/>
            </p:cNvSpPr>
            <p:nvPr/>
          </p:nvSpPr>
          <p:spPr bwMode="auto">
            <a:xfrm>
              <a:off x="1369" y="3526"/>
              <a:ext cx="93" cy="91"/>
            </a:xfrm>
            <a:custGeom>
              <a:avLst/>
              <a:gdLst>
                <a:gd name="T0" fmla="*/ 43 w 187"/>
                <a:gd name="T1" fmla="*/ 42 h 182"/>
                <a:gd name="T2" fmla="*/ 46 w 187"/>
                <a:gd name="T3" fmla="*/ 42 h 182"/>
                <a:gd name="T4" fmla="*/ 3 w 187"/>
                <a:gd name="T5" fmla="*/ 0 h 182"/>
                <a:gd name="T6" fmla="*/ 0 w 187"/>
                <a:gd name="T7" fmla="*/ 3 h 182"/>
                <a:gd name="T8" fmla="*/ 43 w 187"/>
                <a:gd name="T9" fmla="*/ 45 h 182"/>
                <a:gd name="T10" fmla="*/ 45 w 187"/>
                <a:gd name="T11" fmla="*/ 46 h 182"/>
                <a:gd name="T12" fmla="*/ 43 w 187"/>
                <a:gd name="T13" fmla="*/ 45 h 182"/>
                <a:gd name="T14" fmla="*/ 44 w 187"/>
                <a:gd name="T15" fmla="*/ 46 h 182"/>
                <a:gd name="T16" fmla="*/ 46 w 187"/>
                <a:gd name="T17" fmla="*/ 45 h 182"/>
                <a:gd name="T18" fmla="*/ 46 w 187"/>
                <a:gd name="T19" fmla="*/ 44 h 182"/>
                <a:gd name="T20" fmla="*/ 46 w 187"/>
                <a:gd name="T21" fmla="*/ 42 h 182"/>
                <a:gd name="T22" fmla="*/ 43 w 187"/>
                <a:gd name="T23" fmla="*/ 42 h 1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7" h="182">
                  <a:moveTo>
                    <a:pt x="175" y="167"/>
                  </a:moveTo>
                  <a:lnTo>
                    <a:pt x="184" y="168"/>
                  </a:lnTo>
                  <a:lnTo>
                    <a:pt x="12" y="0"/>
                  </a:lnTo>
                  <a:lnTo>
                    <a:pt x="0" y="11"/>
                  </a:lnTo>
                  <a:lnTo>
                    <a:pt x="173" y="179"/>
                  </a:lnTo>
                  <a:lnTo>
                    <a:pt x="182" y="181"/>
                  </a:lnTo>
                  <a:lnTo>
                    <a:pt x="173" y="179"/>
                  </a:lnTo>
                  <a:lnTo>
                    <a:pt x="179" y="182"/>
                  </a:lnTo>
                  <a:lnTo>
                    <a:pt x="184" y="178"/>
                  </a:lnTo>
                  <a:lnTo>
                    <a:pt x="187" y="174"/>
                  </a:lnTo>
                  <a:lnTo>
                    <a:pt x="184" y="168"/>
                  </a:lnTo>
                  <a:lnTo>
                    <a:pt x="175" y="167"/>
                  </a:lnTo>
                  <a:close/>
                </a:path>
              </a:pathLst>
            </a:custGeom>
            <a:solidFill>
              <a:srgbClr val="000000"/>
            </a:solidFill>
            <a:ln w="9525">
              <a:noFill/>
              <a:round/>
              <a:headEnd/>
              <a:tailEnd/>
            </a:ln>
          </p:spPr>
          <p:txBody>
            <a:bodyPr/>
            <a:lstStyle/>
            <a:p>
              <a:endParaRPr lang="en-GB"/>
            </a:p>
          </p:txBody>
        </p:sp>
        <p:sp>
          <p:nvSpPr>
            <p:cNvPr id="7380" name="Freeform 39"/>
            <p:cNvSpPr>
              <a:spLocks/>
            </p:cNvSpPr>
            <p:nvPr/>
          </p:nvSpPr>
          <p:spPr bwMode="auto">
            <a:xfrm>
              <a:off x="1456" y="3428"/>
              <a:ext cx="321" cy="189"/>
            </a:xfrm>
            <a:custGeom>
              <a:avLst/>
              <a:gdLst>
                <a:gd name="T0" fmla="*/ 157 w 643"/>
                <a:gd name="T1" fmla="*/ 3 h 378"/>
                <a:gd name="T2" fmla="*/ 157 w 643"/>
                <a:gd name="T3" fmla="*/ 0 h 378"/>
                <a:gd name="T4" fmla="*/ 0 w 643"/>
                <a:gd name="T5" fmla="*/ 91 h 378"/>
                <a:gd name="T6" fmla="*/ 1 w 643"/>
                <a:gd name="T7" fmla="*/ 95 h 378"/>
                <a:gd name="T8" fmla="*/ 159 w 643"/>
                <a:gd name="T9" fmla="*/ 4 h 378"/>
                <a:gd name="T10" fmla="*/ 160 w 643"/>
                <a:gd name="T11" fmla="*/ 1 h 378"/>
                <a:gd name="T12" fmla="*/ 159 w 643"/>
                <a:gd name="T13" fmla="*/ 4 h 378"/>
                <a:gd name="T14" fmla="*/ 160 w 643"/>
                <a:gd name="T15" fmla="*/ 3 h 378"/>
                <a:gd name="T16" fmla="*/ 160 w 643"/>
                <a:gd name="T17" fmla="*/ 1 h 378"/>
                <a:gd name="T18" fmla="*/ 159 w 643"/>
                <a:gd name="T19" fmla="*/ 0 h 378"/>
                <a:gd name="T20" fmla="*/ 157 w 643"/>
                <a:gd name="T21" fmla="*/ 0 h 378"/>
                <a:gd name="T22" fmla="*/ 157 w 643"/>
                <a:gd name="T23" fmla="*/ 3 h 3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43" h="378">
                  <a:moveTo>
                    <a:pt x="629" y="12"/>
                  </a:moveTo>
                  <a:lnTo>
                    <a:pt x="631" y="0"/>
                  </a:lnTo>
                  <a:lnTo>
                    <a:pt x="0" y="364"/>
                  </a:lnTo>
                  <a:lnTo>
                    <a:pt x="7" y="378"/>
                  </a:lnTo>
                  <a:lnTo>
                    <a:pt x="638" y="13"/>
                  </a:lnTo>
                  <a:lnTo>
                    <a:pt x="641" y="1"/>
                  </a:lnTo>
                  <a:lnTo>
                    <a:pt x="638" y="13"/>
                  </a:lnTo>
                  <a:lnTo>
                    <a:pt x="643" y="9"/>
                  </a:lnTo>
                  <a:lnTo>
                    <a:pt x="642" y="3"/>
                  </a:lnTo>
                  <a:lnTo>
                    <a:pt x="637" y="0"/>
                  </a:lnTo>
                  <a:lnTo>
                    <a:pt x="631" y="0"/>
                  </a:lnTo>
                  <a:lnTo>
                    <a:pt x="629" y="12"/>
                  </a:lnTo>
                  <a:close/>
                </a:path>
              </a:pathLst>
            </a:custGeom>
            <a:solidFill>
              <a:srgbClr val="000000"/>
            </a:solidFill>
            <a:ln w="9525">
              <a:noFill/>
              <a:round/>
              <a:headEnd/>
              <a:tailEnd/>
            </a:ln>
          </p:spPr>
          <p:txBody>
            <a:bodyPr/>
            <a:lstStyle/>
            <a:p>
              <a:endParaRPr lang="en-GB"/>
            </a:p>
          </p:txBody>
        </p:sp>
        <p:sp>
          <p:nvSpPr>
            <p:cNvPr id="7381" name="Freeform 40"/>
            <p:cNvSpPr>
              <a:spLocks/>
            </p:cNvSpPr>
            <p:nvPr/>
          </p:nvSpPr>
          <p:spPr bwMode="auto">
            <a:xfrm>
              <a:off x="1408" y="3416"/>
              <a:ext cx="201" cy="121"/>
            </a:xfrm>
            <a:custGeom>
              <a:avLst/>
              <a:gdLst>
                <a:gd name="T0" fmla="*/ 1 w 402"/>
                <a:gd name="T1" fmla="*/ 59 h 242"/>
                <a:gd name="T2" fmla="*/ 2 w 402"/>
                <a:gd name="T3" fmla="*/ 61 h 242"/>
                <a:gd name="T4" fmla="*/ 101 w 402"/>
                <a:gd name="T5" fmla="*/ 4 h 242"/>
                <a:gd name="T6" fmla="*/ 99 w 402"/>
                <a:gd name="T7" fmla="*/ 0 h 242"/>
                <a:gd name="T8" fmla="*/ 0 w 402"/>
                <a:gd name="T9" fmla="*/ 57 h 242"/>
                <a:gd name="T10" fmla="*/ 1 w 402"/>
                <a:gd name="T11" fmla="*/ 59 h 2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2" h="242">
                  <a:moveTo>
                    <a:pt x="4" y="235"/>
                  </a:moveTo>
                  <a:lnTo>
                    <a:pt x="7" y="242"/>
                  </a:lnTo>
                  <a:lnTo>
                    <a:pt x="402" y="13"/>
                  </a:lnTo>
                  <a:lnTo>
                    <a:pt x="396" y="0"/>
                  </a:lnTo>
                  <a:lnTo>
                    <a:pt x="0" y="228"/>
                  </a:lnTo>
                  <a:lnTo>
                    <a:pt x="4" y="235"/>
                  </a:lnTo>
                  <a:close/>
                </a:path>
              </a:pathLst>
            </a:custGeom>
            <a:solidFill>
              <a:srgbClr val="000000"/>
            </a:solidFill>
            <a:ln w="9525">
              <a:noFill/>
              <a:round/>
              <a:headEnd/>
              <a:tailEnd/>
            </a:ln>
          </p:spPr>
          <p:txBody>
            <a:bodyPr/>
            <a:lstStyle/>
            <a:p>
              <a:endParaRPr lang="en-GB"/>
            </a:p>
          </p:txBody>
        </p:sp>
        <p:sp>
          <p:nvSpPr>
            <p:cNvPr id="7382" name="Freeform 41"/>
            <p:cNvSpPr>
              <a:spLocks/>
            </p:cNvSpPr>
            <p:nvPr/>
          </p:nvSpPr>
          <p:spPr bwMode="auto">
            <a:xfrm>
              <a:off x="1426" y="3434"/>
              <a:ext cx="201" cy="121"/>
            </a:xfrm>
            <a:custGeom>
              <a:avLst/>
              <a:gdLst>
                <a:gd name="T0" fmla="*/ 1 w 402"/>
                <a:gd name="T1" fmla="*/ 59 h 242"/>
                <a:gd name="T2" fmla="*/ 2 w 402"/>
                <a:gd name="T3" fmla="*/ 61 h 242"/>
                <a:gd name="T4" fmla="*/ 101 w 402"/>
                <a:gd name="T5" fmla="*/ 4 h 242"/>
                <a:gd name="T6" fmla="*/ 99 w 402"/>
                <a:gd name="T7" fmla="*/ 0 h 242"/>
                <a:gd name="T8" fmla="*/ 0 w 402"/>
                <a:gd name="T9" fmla="*/ 57 h 242"/>
                <a:gd name="T10" fmla="*/ 1 w 402"/>
                <a:gd name="T11" fmla="*/ 59 h 2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2" h="242">
                  <a:moveTo>
                    <a:pt x="4" y="235"/>
                  </a:moveTo>
                  <a:lnTo>
                    <a:pt x="7" y="242"/>
                  </a:lnTo>
                  <a:lnTo>
                    <a:pt x="402" y="14"/>
                  </a:lnTo>
                  <a:lnTo>
                    <a:pt x="395" y="0"/>
                  </a:lnTo>
                  <a:lnTo>
                    <a:pt x="0" y="228"/>
                  </a:lnTo>
                  <a:lnTo>
                    <a:pt x="4" y="235"/>
                  </a:lnTo>
                  <a:close/>
                </a:path>
              </a:pathLst>
            </a:custGeom>
            <a:solidFill>
              <a:srgbClr val="000000"/>
            </a:solidFill>
            <a:ln w="9525">
              <a:noFill/>
              <a:round/>
              <a:headEnd/>
              <a:tailEnd/>
            </a:ln>
          </p:spPr>
          <p:txBody>
            <a:bodyPr/>
            <a:lstStyle/>
            <a:p>
              <a:endParaRPr lang="en-GB"/>
            </a:p>
          </p:txBody>
        </p:sp>
        <p:sp>
          <p:nvSpPr>
            <p:cNvPr id="7383" name="Freeform 42"/>
            <p:cNvSpPr>
              <a:spLocks/>
            </p:cNvSpPr>
            <p:nvPr/>
          </p:nvSpPr>
          <p:spPr bwMode="auto">
            <a:xfrm>
              <a:off x="1443" y="3451"/>
              <a:ext cx="201" cy="121"/>
            </a:xfrm>
            <a:custGeom>
              <a:avLst/>
              <a:gdLst>
                <a:gd name="T0" fmla="*/ 1 w 402"/>
                <a:gd name="T1" fmla="*/ 59 h 242"/>
                <a:gd name="T2" fmla="*/ 2 w 402"/>
                <a:gd name="T3" fmla="*/ 61 h 242"/>
                <a:gd name="T4" fmla="*/ 101 w 402"/>
                <a:gd name="T5" fmla="*/ 4 h 242"/>
                <a:gd name="T6" fmla="*/ 99 w 402"/>
                <a:gd name="T7" fmla="*/ 0 h 242"/>
                <a:gd name="T8" fmla="*/ 0 w 402"/>
                <a:gd name="T9" fmla="*/ 57 h 242"/>
                <a:gd name="T10" fmla="*/ 1 w 402"/>
                <a:gd name="T11" fmla="*/ 59 h 2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2" h="242">
                  <a:moveTo>
                    <a:pt x="3" y="235"/>
                  </a:moveTo>
                  <a:lnTo>
                    <a:pt x="7" y="242"/>
                  </a:lnTo>
                  <a:lnTo>
                    <a:pt x="402" y="14"/>
                  </a:lnTo>
                  <a:lnTo>
                    <a:pt x="395" y="0"/>
                  </a:lnTo>
                  <a:lnTo>
                    <a:pt x="0" y="228"/>
                  </a:lnTo>
                  <a:lnTo>
                    <a:pt x="3" y="235"/>
                  </a:lnTo>
                  <a:close/>
                </a:path>
              </a:pathLst>
            </a:custGeom>
            <a:solidFill>
              <a:srgbClr val="000000"/>
            </a:solidFill>
            <a:ln w="9525">
              <a:noFill/>
              <a:round/>
              <a:headEnd/>
              <a:tailEnd/>
            </a:ln>
          </p:spPr>
          <p:txBody>
            <a:bodyPr/>
            <a:lstStyle/>
            <a:p>
              <a:endParaRPr lang="en-GB"/>
            </a:p>
          </p:txBody>
        </p:sp>
        <p:sp>
          <p:nvSpPr>
            <p:cNvPr id="7384" name="Freeform 43"/>
            <p:cNvSpPr>
              <a:spLocks/>
            </p:cNvSpPr>
            <p:nvPr/>
          </p:nvSpPr>
          <p:spPr bwMode="auto">
            <a:xfrm>
              <a:off x="1460" y="3468"/>
              <a:ext cx="203" cy="122"/>
            </a:xfrm>
            <a:custGeom>
              <a:avLst/>
              <a:gdLst>
                <a:gd name="T0" fmla="*/ 1 w 406"/>
                <a:gd name="T1" fmla="*/ 59 h 246"/>
                <a:gd name="T2" fmla="*/ 2 w 406"/>
                <a:gd name="T3" fmla="*/ 61 h 246"/>
                <a:gd name="T4" fmla="*/ 102 w 406"/>
                <a:gd name="T5" fmla="*/ 3 h 246"/>
                <a:gd name="T6" fmla="*/ 100 w 406"/>
                <a:gd name="T7" fmla="*/ 0 h 246"/>
                <a:gd name="T8" fmla="*/ 0 w 406"/>
                <a:gd name="T9" fmla="*/ 57 h 246"/>
                <a:gd name="T10" fmla="*/ 1 w 406"/>
                <a:gd name="T11" fmla="*/ 59 h 2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6" h="246">
                  <a:moveTo>
                    <a:pt x="4" y="239"/>
                  </a:moveTo>
                  <a:lnTo>
                    <a:pt x="7" y="246"/>
                  </a:lnTo>
                  <a:lnTo>
                    <a:pt x="406" y="14"/>
                  </a:lnTo>
                  <a:lnTo>
                    <a:pt x="399" y="0"/>
                  </a:lnTo>
                  <a:lnTo>
                    <a:pt x="0" y="232"/>
                  </a:lnTo>
                  <a:lnTo>
                    <a:pt x="4" y="239"/>
                  </a:lnTo>
                  <a:close/>
                </a:path>
              </a:pathLst>
            </a:custGeom>
            <a:solidFill>
              <a:srgbClr val="000000"/>
            </a:solidFill>
            <a:ln w="9525">
              <a:noFill/>
              <a:round/>
              <a:headEnd/>
              <a:tailEnd/>
            </a:ln>
          </p:spPr>
          <p:txBody>
            <a:bodyPr/>
            <a:lstStyle/>
            <a:p>
              <a:endParaRPr lang="en-GB"/>
            </a:p>
          </p:txBody>
        </p:sp>
        <p:sp>
          <p:nvSpPr>
            <p:cNvPr id="7385" name="Freeform 44"/>
            <p:cNvSpPr>
              <a:spLocks/>
            </p:cNvSpPr>
            <p:nvPr/>
          </p:nvSpPr>
          <p:spPr bwMode="auto">
            <a:xfrm>
              <a:off x="1657" y="3365"/>
              <a:ext cx="35" cy="25"/>
            </a:xfrm>
            <a:custGeom>
              <a:avLst/>
              <a:gdLst>
                <a:gd name="T0" fmla="*/ 2 w 70"/>
                <a:gd name="T1" fmla="*/ 11 h 51"/>
                <a:gd name="T2" fmla="*/ 3 w 70"/>
                <a:gd name="T3" fmla="*/ 12 h 51"/>
                <a:gd name="T4" fmla="*/ 18 w 70"/>
                <a:gd name="T5" fmla="*/ 3 h 51"/>
                <a:gd name="T6" fmla="*/ 16 w 70"/>
                <a:gd name="T7" fmla="*/ 0 h 51"/>
                <a:gd name="T8" fmla="*/ 0 w 70"/>
                <a:gd name="T9" fmla="*/ 9 h 51"/>
                <a:gd name="T10" fmla="*/ 2 w 70"/>
                <a:gd name="T11" fmla="*/ 11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 h="51">
                  <a:moveTo>
                    <a:pt x="5" y="44"/>
                  </a:moveTo>
                  <a:lnTo>
                    <a:pt x="9" y="51"/>
                  </a:lnTo>
                  <a:lnTo>
                    <a:pt x="70" y="14"/>
                  </a:lnTo>
                  <a:lnTo>
                    <a:pt x="61" y="0"/>
                  </a:lnTo>
                  <a:lnTo>
                    <a:pt x="0" y="37"/>
                  </a:lnTo>
                  <a:lnTo>
                    <a:pt x="5" y="44"/>
                  </a:lnTo>
                  <a:close/>
                </a:path>
              </a:pathLst>
            </a:custGeom>
            <a:solidFill>
              <a:srgbClr val="000000"/>
            </a:solidFill>
            <a:ln w="9525">
              <a:noFill/>
              <a:round/>
              <a:headEnd/>
              <a:tailEnd/>
            </a:ln>
          </p:spPr>
          <p:txBody>
            <a:bodyPr/>
            <a:lstStyle/>
            <a:p>
              <a:endParaRPr lang="en-GB"/>
            </a:p>
          </p:txBody>
        </p:sp>
        <p:sp>
          <p:nvSpPr>
            <p:cNvPr id="7386" name="Freeform 45"/>
            <p:cNvSpPr>
              <a:spLocks/>
            </p:cNvSpPr>
            <p:nvPr/>
          </p:nvSpPr>
          <p:spPr bwMode="auto">
            <a:xfrm>
              <a:off x="1675" y="3383"/>
              <a:ext cx="34" cy="25"/>
            </a:xfrm>
            <a:custGeom>
              <a:avLst/>
              <a:gdLst>
                <a:gd name="T0" fmla="*/ 1 w 69"/>
                <a:gd name="T1" fmla="*/ 11 h 50"/>
                <a:gd name="T2" fmla="*/ 2 w 69"/>
                <a:gd name="T3" fmla="*/ 13 h 50"/>
                <a:gd name="T4" fmla="*/ 17 w 69"/>
                <a:gd name="T5" fmla="*/ 4 h 50"/>
                <a:gd name="T6" fmla="*/ 15 w 69"/>
                <a:gd name="T7" fmla="*/ 0 h 50"/>
                <a:gd name="T8" fmla="*/ 0 w 69"/>
                <a:gd name="T9" fmla="*/ 10 h 50"/>
                <a:gd name="T10" fmla="*/ 1 w 69"/>
                <a:gd name="T11" fmla="*/ 11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 h="50">
                  <a:moveTo>
                    <a:pt x="4" y="44"/>
                  </a:moveTo>
                  <a:lnTo>
                    <a:pt x="9" y="50"/>
                  </a:lnTo>
                  <a:lnTo>
                    <a:pt x="69" y="14"/>
                  </a:lnTo>
                  <a:lnTo>
                    <a:pt x="60" y="0"/>
                  </a:lnTo>
                  <a:lnTo>
                    <a:pt x="0" y="37"/>
                  </a:lnTo>
                  <a:lnTo>
                    <a:pt x="4" y="44"/>
                  </a:lnTo>
                  <a:close/>
                </a:path>
              </a:pathLst>
            </a:custGeom>
            <a:solidFill>
              <a:srgbClr val="000000"/>
            </a:solidFill>
            <a:ln w="9525">
              <a:noFill/>
              <a:round/>
              <a:headEnd/>
              <a:tailEnd/>
            </a:ln>
          </p:spPr>
          <p:txBody>
            <a:bodyPr/>
            <a:lstStyle/>
            <a:p>
              <a:endParaRPr lang="en-GB"/>
            </a:p>
          </p:txBody>
        </p:sp>
        <p:sp>
          <p:nvSpPr>
            <p:cNvPr id="7387" name="Freeform 46"/>
            <p:cNvSpPr>
              <a:spLocks/>
            </p:cNvSpPr>
            <p:nvPr/>
          </p:nvSpPr>
          <p:spPr bwMode="auto">
            <a:xfrm>
              <a:off x="1692" y="3401"/>
              <a:ext cx="35" cy="25"/>
            </a:xfrm>
            <a:custGeom>
              <a:avLst/>
              <a:gdLst>
                <a:gd name="T0" fmla="*/ 1 w 71"/>
                <a:gd name="T1" fmla="*/ 11 h 51"/>
                <a:gd name="T2" fmla="*/ 2 w 71"/>
                <a:gd name="T3" fmla="*/ 12 h 51"/>
                <a:gd name="T4" fmla="*/ 17 w 71"/>
                <a:gd name="T5" fmla="*/ 3 h 51"/>
                <a:gd name="T6" fmla="*/ 15 w 71"/>
                <a:gd name="T7" fmla="*/ 0 h 51"/>
                <a:gd name="T8" fmla="*/ 0 w 71"/>
                <a:gd name="T9" fmla="*/ 9 h 51"/>
                <a:gd name="T10" fmla="*/ 1 w 71"/>
                <a:gd name="T11" fmla="*/ 11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 h="51">
                  <a:moveTo>
                    <a:pt x="5" y="44"/>
                  </a:moveTo>
                  <a:lnTo>
                    <a:pt x="10" y="51"/>
                  </a:lnTo>
                  <a:lnTo>
                    <a:pt x="71" y="14"/>
                  </a:lnTo>
                  <a:lnTo>
                    <a:pt x="61" y="0"/>
                  </a:lnTo>
                  <a:lnTo>
                    <a:pt x="0" y="37"/>
                  </a:lnTo>
                  <a:lnTo>
                    <a:pt x="5" y="44"/>
                  </a:lnTo>
                  <a:close/>
                </a:path>
              </a:pathLst>
            </a:custGeom>
            <a:solidFill>
              <a:srgbClr val="000000"/>
            </a:solidFill>
            <a:ln w="9525">
              <a:noFill/>
              <a:round/>
              <a:headEnd/>
              <a:tailEnd/>
            </a:ln>
          </p:spPr>
          <p:txBody>
            <a:bodyPr/>
            <a:lstStyle/>
            <a:p>
              <a:endParaRPr lang="en-GB"/>
            </a:p>
          </p:txBody>
        </p:sp>
        <p:sp>
          <p:nvSpPr>
            <p:cNvPr id="7388" name="Freeform 47"/>
            <p:cNvSpPr>
              <a:spLocks/>
            </p:cNvSpPr>
            <p:nvPr/>
          </p:nvSpPr>
          <p:spPr bwMode="auto">
            <a:xfrm>
              <a:off x="1710" y="3418"/>
              <a:ext cx="35" cy="25"/>
            </a:xfrm>
            <a:custGeom>
              <a:avLst/>
              <a:gdLst>
                <a:gd name="T0" fmla="*/ 2 w 70"/>
                <a:gd name="T1" fmla="*/ 11 h 51"/>
                <a:gd name="T2" fmla="*/ 3 w 70"/>
                <a:gd name="T3" fmla="*/ 12 h 51"/>
                <a:gd name="T4" fmla="*/ 18 w 70"/>
                <a:gd name="T5" fmla="*/ 3 h 51"/>
                <a:gd name="T6" fmla="*/ 16 w 70"/>
                <a:gd name="T7" fmla="*/ 0 h 51"/>
                <a:gd name="T8" fmla="*/ 0 w 70"/>
                <a:gd name="T9" fmla="*/ 9 h 51"/>
                <a:gd name="T10" fmla="*/ 2 w 70"/>
                <a:gd name="T11" fmla="*/ 11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 h="51">
                  <a:moveTo>
                    <a:pt x="5" y="44"/>
                  </a:moveTo>
                  <a:lnTo>
                    <a:pt x="9" y="51"/>
                  </a:lnTo>
                  <a:lnTo>
                    <a:pt x="70" y="14"/>
                  </a:lnTo>
                  <a:lnTo>
                    <a:pt x="61" y="0"/>
                  </a:lnTo>
                  <a:lnTo>
                    <a:pt x="0" y="37"/>
                  </a:lnTo>
                  <a:lnTo>
                    <a:pt x="5" y="44"/>
                  </a:lnTo>
                  <a:close/>
                </a:path>
              </a:pathLst>
            </a:custGeom>
            <a:solidFill>
              <a:srgbClr val="000000"/>
            </a:solidFill>
            <a:ln w="9525">
              <a:noFill/>
              <a:round/>
              <a:headEnd/>
              <a:tailEnd/>
            </a:ln>
          </p:spPr>
          <p:txBody>
            <a:bodyPr/>
            <a:lstStyle/>
            <a:p>
              <a:endParaRPr lang="en-GB"/>
            </a:p>
          </p:txBody>
        </p:sp>
        <p:sp>
          <p:nvSpPr>
            <p:cNvPr id="7389" name="Freeform 48"/>
            <p:cNvSpPr>
              <a:spLocks/>
            </p:cNvSpPr>
            <p:nvPr/>
          </p:nvSpPr>
          <p:spPr bwMode="auto">
            <a:xfrm>
              <a:off x="1623" y="3394"/>
              <a:ext cx="25" cy="19"/>
            </a:xfrm>
            <a:custGeom>
              <a:avLst/>
              <a:gdLst>
                <a:gd name="T0" fmla="*/ 2 w 50"/>
                <a:gd name="T1" fmla="*/ 8 h 39"/>
                <a:gd name="T2" fmla="*/ 3 w 50"/>
                <a:gd name="T3" fmla="*/ 9 h 39"/>
                <a:gd name="T4" fmla="*/ 13 w 50"/>
                <a:gd name="T5" fmla="*/ 3 h 39"/>
                <a:gd name="T6" fmla="*/ 11 w 50"/>
                <a:gd name="T7" fmla="*/ 0 h 39"/>
                <a:gd name="T8" fmla="*/ 0 w 50"/>
                <a:gd name="T9" fmla="*/ 6 h 39"/>
                <a:gd name="T10" fmla="*/ 2 w 50"/>
                <a:gd name="T11" fmla="*/ 8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39">
                  <a:moveTo>
                    <a:pt x="5" y="32"/>
                  </a:moveTo>
                  <a:lnTo>
                    <a:pt x="9" y="39"/>
                  </a:lnTo>
                  <a:lnTo>
                    <a:pt x="50" y="13"/>
                  </a:lnTo>
                  <a:lnTo>
                    <a:pt x="41" y="0"/>
                  </a:lnTo>
                  <a:lnTo>
                    <a:pt x="0" y="25"/>
                  </a:lnTo>
                  <a:lnTo>
                    <a:pt x="5" y="32"/>
                  </a:lnTo>
                  <a:close/>
                </a:path>
              </a:pathLst>
            </a:custGeom>
            <a:solidFill>
              <a:srgbClr val="000000"/>
            </a:solidFill>
            <a:ln w="9525">
              <a:noFill/>
              <a:round/>
              <a:headEnd/>
              <a:tailEnd/>
            </a:ln>
          </p:spPr>
          <p:txBody>
            <a:bodyPr/>
            <a:lstStyle/>
            <a:p>
              <a:endParaRPr lang="en-GB"/>
            </a:p>
          </p:txBody>
        </p:sp>
        <p:sp>
          <p:nvSpPr>
            <p:cNvPr id="7390" name="Freeform 49"/>
            <p:cNvSpPr>
              <a:spLocks/>
            </p:cNvSpPr>
            <p:nvPr/>
          </p:nvSpPr>
          <p:spPr bwMode="auto">
            <a:xfrm>
              <a:off x="1641" y="3412"/>
              <a:ext cx="25" cy="19"/>
            </a:xfrm>
            <a:custGeom>
              <a:avLst/>
              <a:gdLst>
                <a:gd name="T0" fmla="*/ 2 w 49"/>
                <a:gd name="T1" fmla="*/ 8 h 40"/>
                <a:gd name="T2" fmla="*/ 3 w 49"/>
                <a:gd name="T3" fmla="*/ 9 h 40"/>
                <a:gd name="T4" fmla="*/ 13 w 49"/>
                <a:gd name="T5" fmla="*/ 3 h 40"/>
                <a:gd name="T6" fmla="*/ 10 w 49"/>
                <a:gd name="T7" fmla="*/ 0 h 40"/>
                <a:gd name="T8" fmla="*/ 0 w 49"/>
                <a:gd name="T9" fmla="*/ 6 h 40"/>
                <a:gd name="T10" fmla="*/ 2 w 49"/>
                <a:gd name="T11" fmla="*/ 8 h 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0">
                  <a:moveTo>
                    <a:pt x="5" y="33"/>
                  </a:moveTo>
                  <a:lnTo>
                    <a:pt x="9" y="40"/>
                  </a:lnTo>
                  <a:lnTo>
                    <a:pt x="49" y="14"/>
                  </a:lnTo>
                  <a:lnTo>
                    <a:pt x="40" y="0"/>
                  </a:lnTo>
                  <a:lnTo>
                    <a:pt x="0" y="26"/>
                  </a:lnTo>
                  <a:lnTo>
                    <a:pt x="5" y="33"/>
                  </a:lnTo>
                  <a:close/>
                </a:path>
              </a:pathLst>
            </a:custGeom>
            <a:solidFill>
              <a:srgbClr val="000000"/>
            </a:solidFill>
            <a:ln w="9525">
              <a:noFill/>
              <a:round/>
              <a:headEnd/>
              <a:tailEnd/>
            </a:ln>
          </p:spPr>
          <p:txBody>
            <a:bodyPr/>
            <a:lstStyle/>
            <a:p>
              <a:endParaRPr lang="en-GB"/>
            </a:p>
          </p:txBody>
        </p:sp>
        <p:sp>
          <p:nvSpPr>
            <p:cNvPr id="7391" name="Freeform 50"/>
            <p:cNvSpPr>
              <a:spLocks/>
            </p:cNvSpPr>
            <p:nvPr/>
          </p:nvSpPr>
          <p:spPr bwMode="auto">
            <a:xfrm>
              <a:off x="1658" y="3429"/>
              <a:ext cx="25" cy="20"/>
            </a:xfrm>
            <a:custGeom>
              <a:avLst/>
              <a:gdLst>
                <a:gd name="T0" fmla="*/ 2 w 50"/>
                <a:gd name="T1" fmla="*/ 8 h 39"/>
                <a:gd name="T2" fmla="*/ 3 w 50"/>
                <a:gd name="T3" fmla="*/ 10 h 39"/>
                <a:gd name="T4" fmla="*/ 13 w 50"/>
                <a:gd name="T5" fmla="*/ 4 h 39"/>
                <a:gd name="T6" fmla="*/ 11 w 50"/>
                <a:gd name="T7" fmla="*/ 0 h 39"/>
                <a:gd name="T8" fmla="*/ 0 w 50"/>
                <a:gd name="T9" fmla="*/ 7 h 39"/>
                <a:gd name="T10" fmla="*/ 2 w 50"/>
                <a:gd name="T11" fmla="*/ 8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39">
                  <a:moveTo>
                    <a:pt x="5" y="32"/>
                  </a:moveTo>
                  <a:lnTo>
                    <a:pt x="10" y="39"/>
                  </a:lnTo>
                  <a:lnTo>
                    <a:pt x="50" y="14"/>
                  </a:lnTo>
                  <a:lnTo>
                    <a:pt x="41" y="0"/>
                  </a:lnTo>
                  <a:lnTo>
                    <a:pt x="0" y="25"/>
                  </a:lnTo>
                  <a:lnTo>
                    <a:pt x="5" y="32"/>
                  </a:lnTo>
                  <a:close/>
                </a:path>
              </a:pathLst>
            </a:custGeom>
            <a:solidFill>
              <a:srgbClr val="000000"/>
            </a:solidFill>
            <a:ln w="9525">
              <a:noFill/>
              <a:round/>
              <a:headEnd/>
              <a:tailEnd/>
            </a:ln>
          </p:spPr>
          <p:txBody>
            <a:bodyPr/>
            <a:lstStyle/>
            <a:p>
              <a:endParaRPr lang="en-GB"/>
            </a:p>
          </p:txBody>
        </p:sp>
        <p:sp>
          <p:nvSpPr>
            <p:cNvPr id="7392" name="Freeform 51"/>
            <p:cNvSpPr>
              <a:spLocks/>
            </p:cNvSpPr>
            <p:nvPr/>
          </p:nvSpPr>
          <p:spPr bwMode="auto">
            <a:xfrm>
              <a:off x="1676" y="3447"/>
              <a:ext cx="25" cy="19"/>
            </a:xfrm>
            <a:custGeom>
              <a:avLst/>
              <a:gdLst>
                <a:gd name="T0" fmla="*/ 2 w 50"/>
                <a:gd name="T1" fmla="*/ 8 h 39"/>
                <a:gd name="T2" fmla="*/ 3 w 50"/>
                <a:gd name="T3" fmla="*/ 9 h 39"/>
                <a:gd name="T4" fmla="*/ 13 w 50"/>
                <a:gd name="T5" fmla="*/ 3 h 39"/>
                <a:gd name="T6" fmla="*/ 11 w 50"/>
                <a:gd name="T7" fmla="*/ 0 h 39"/>
                <a:gd name="T8" fmla="*/ 0 w 50"/>
                <a:gd name="T9" fmla="*/ 6 h 39"/>
                <a:gd name="T10" fmla="*/ 2 w 50"/>
                <a:gd name="T11" fmla="*/ 8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39">
                  <a:moveTo>
                    <a:pt x="5" y="32"/>
                  </a:moveTo>
                  <a:lnTo>
                    <a:pt x="9" y="39"/>
                  </a:lnTo>
                  <a:lnTo>
                    <a:pt x="50" y="13"/>
                  </a:lnTo>
                  <a:lnTo>
                    <a:pt x="41" y="0"/>
                  </a:lnTo>
                  <a:lnTo>
                    <a:pt x="0" y="25"/>
                  </a:lnTo>
                  <a:lnTo>
                    <a:pt x="5" y="32"/>
                  </a:lnTo>
                  <a:close/>
                </a:path>
              </a:pathLst>
            </a:custGeom>
            <a:solidFill>
              <a:srgbClr val="000000"/>
            </a:solidFill>
            <a:ln w="9525">
              <a:noFill/>
              <a:round/>
              <a:headEnd/>
              <a:tailEnd/>
            </a:ln>
          </p:spPr>
          <p:txBody>
            <a:bodyPr/>
            <a:lstStyle/>
            <a:p>
              <a:endParaRPr lang="en-GB"/>
            </a:p>
          </p:txBody>
        </p:sp>
        <p:sp>
          <p:nvSpPr>
            <p:cNvPr id="7393" name="Freeform 52"/>
            <p:cNvSpPr>
              <a:spLocks/>
            </p:cNvSpPr>
            <p:nvPr/>
          </p:nvSpPr>
          <p:spPr bwMode="auto">
            <a:xfrm>
              <a:off x="1458" y="3431"/>
              <a:ext cx="316" cy="199"/>
            </a:xfrm>
            <a:custGeom>
              <a:avLst/>
              <a:gdLst>
                <a:gd name="T0" fmla="*/ 158 w 632"/>
                <a:gd name="T1" fmla="*/ 8 h 397"/>
                <a:gd name="T2" fmla="*/ 158 w 632"/>
                <a:gd name="T3" fmla="*/ 0 h 397"/>
                <a:gd name="T4" fmla="*/ 0 w 632"/>
                <a:gd name="T5" fmla="*/ 91 h 397"/>
                <a:gd name="T6" fmla="*/ 1 w 632"/>
                <a:gd name="T7" fmla="*/ 100 h 397"/>
                <a:gd name="T8" fmla="*/ 158 w 632"/>
                <a:gd name="T9" fmla="*/ 8 h 3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 h="397">
                  <a:moveTo>
                    <a:pt x="632" y="29"/>
                  </a:moveTo>
                  <a:lnTo>
                    <a:pt x="631" y="0"/>
                  </a:lnTo>
                  <a:lnTo>
                    <a:pt x="0" y="364"/>
                  </a:lnTo>
                  <a:lnTo>
                    <a:pt x="1" y="397"/>
                  </a:lnTo>
                  <a:lnTo>
                    <a:pt x="632" y="29"/>
                  </a:lnTo>
                  <a:close/>
                </a:path>
              </a:pathLst>
            </a:custGeom>
            <a:solidFill>
              <a:srgbClr val="8C19FF"/>
            </a:solidFill>
            <a:ln w="9525">
              <a:noFill/>
              <a:round/>
              <a:headEnd/>
              <a:tailEnd/>
            </a:ln>
          </p:spPr>
          <p:txBody>
            <a:bodyPr/>
            <a:lstStyle/>
            <a:p>
              <a:endParaRPr lang="en-GB"/>
            </a:p>
          </p:txBody>
        </p:sp>
        <p:sp>
          <p:nvSpPr>
            <p:cNvPr id="7394" name="Freeform 53"/>
            <p:cNvSpPr>
              <a:spLocks/>
            </p:cNvSpPr>
            <p:nvPr/>
          </p:nvSpPr>
          <p:spPr bwMode="auto">
            <a:xfrm>
              <a:off x="1769" y="3427"/>
              <a:ext cx="9" cy="19"/>
            </a:xfrm>
            <a:custGeom>
              <a:avLst/>
              <a:gdLst>
                <a:gd name="T0" fmla="*/ 3 w 17"/>
                <a:gd name="T1" fmla="*/ 4 h 38"/>
                <a:gd name="T2" fmla="*/ 0 w 17"/>
                <a:gd name="T3" fmla="*/ 3 h 38"/>
                <a:gd name="T4" fmla="*/ 1 w 17"/>
                <a:gd name="T5" fmla="*/ 10 h 38"/>
                <a:gd name="T6" fmla="*/ 5 w 17"/>
                <a:gd name="T7" fmla="*/ 10 h 38"/>
                <a:gd name="T8" fmla="*/ 4 w 17"/>
                <a:gd name="T9" fmla="*/ 3 h 38"/>
                <a:gd name="T10" fmla="*/ 1 w 17"/>
                <a:gd name="T11" fmla="*/ 1 h 38"/>
                <a:gd name="T12" fmla="*/ 4 w 17"/>
                <a:gd name="T13" fmla="*/ 3 h 38"/>
                <a:gd name="T14" fmla="*/ 4 w 17"/>
                <a:gd name="T15" fmla="*/ 1 h 38"/>
                <a:gd name="T16" fmla="*/ 2 w 17"/>
                <a:gd name="T17" fmla="*/ 0 h 38"/>
                <a:gd name="T18" fmla="*/ 1 w 17"/>
                <a:gd name="T19" fmla="*/ 1 h 38"/>
                <a:gd name="T20" fmla="*/ 0 w 17"/>
                <a:gd name="T21" fmla="*/ 3 h 38"/>
                <a:gd name="T22" fmla="*/ 3 w 17"/>
                <a:gd name="T23" fmla="*/ 4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38">
                  <a:moveTo>
                    <a:pt x="11" y="15"/>
                  </a:moveTo>
                  <a:lnTo>
                    <a:pt x="0" y="9"/>
                  </a:lnTo>
                  <a:lnTo>
                    <a:pt x="1" y="38"/>
                  </a:lnTo>
                  <a:lnTo>
                    <a:pt x="17" y="38"/>
                  </a:lnTo>
                  <a:lnTo>
                    <a:pt x="16" y="9"/>
                  </a:lnTo>
                  <a:lnTo>
                    <a:pt x="4" y="2"/>
                  </a:lnTo>
                  <a:lnTo>
                    <a:pt x="16" y="9"/>
                  </a:lnTo>
                  <a:lnTo>
                    <a:pt x="14" y="3"/>
                  </a:lnTo>
                  <a:lnTo>
                    <a:pt x="8" y="0"/>
                  </a:lnTo>
                  <a:lnTo>
                    <a:pt x="2" y="3"/>
                  </a:lnTo>
                  <a:lnTo>
                    <a:pt x="0" y="9"/>
                  </a:lnTo>
                  <a:lnTo>
                    <a:pt x="11" y="15"/>
                  </a:lnTo>
                  <a:close/>
                </a:path>
              </a:pathLst>
            </a:custGeom>
            <a:solidFill>
              <a:srgbClr val="000000"/>
            </a:solidFill>
            <a:ln w="9525">
              <a:noFill/>
              <a:round/>
              <a:headEnd/>
              <a:tailEnd/>
            </a:ln>
          </p:spPr>
          <p:txBody>
            <a:bodyPr/>
            <a:lstStyle/>
            <a:p>
              <a:endParaRPr lang="en-GB"/>
            </a:p>
          </p:txBody>
        </p:sp>
        <p:sp>
          <p:nvSpPr>
            <p:cNvPr id="7395" name="Freeform 54"/>
            <p:cNvSpPr>
              <a:spLocks/>
            </p:cNvSpPr>
            <p:nvPr/>
          </p:nvSpPr>
          <p:spPr bwMode="auto">
            <a:xfrm>
              <a:off x="1454" y="3428"/>
              <a:ext cx="321" cy="189"/>
            </a:xfrm>
            <a:custGeom>
              <a:avLst/>
              <a:gdLst>
                <a:gd name="T0" fmla="*/ 4 w 642"/>
                <a:gd name="T1" fmla="*/ 93 h 378"/>
                <a:gd name="T2" fmla="*/ 3 w 642"/>
                <a:gd name="T3" fmla="*/ 95 h 378"/>
                <a:gd name="T4" fmla="*/ 161 w 642"/>
                <a:gd name="T5" fmla="*/ 4 h 378"/>
                <a:gd name="T6" fmla="*/ 159 w 642"/>
                <a:gd name="T7" fmla="*/ 0 h 378"/>
                <a:gd name="T8" fmla="*/ 1 w 642"/>
                <a:gd name="T9" fmla="*/ 91 h 378"/>
                <a:gd name="T10" fmla="*/ 0 w 642"/>
                <a:gd name="T11" fmla="*/ 93 h 378"/>
                <a:gd name="T12" fmla="*/ 1 w 642"/>
                <a:gd name="T13" fmla="*/ 91 h 378"/>
                <a:gd name="T14" fmla="*/ 0 w 642"/>
                <a:gd name="T15" fmla="*/ 92 h 378"/>
                <a:gd name="T16" fmla="*/ 1 w 642"/>
                <a:gd name="T17" fmla="*/ 94 h 378"/>
                <a:gd name="T18" fmla="*/ 2 w 642"/>
                <a:gd name="T19" fmla="*/ 95 h 378"/>
                <a:gd name="T20" fmla="*/ 3 w 642"/>
                <a:gd name="T21" fmla="*/ 95 h 378"/>
                <a:gd name="T22" fmla="*/ 4 w 642"/>
                <a:gd name="T23" fmla="*/ 93 h 3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42" h="378">
                  <a:moveTo>
                    <a:pt x="16" y="371"/>
                  </a:moveTo>
                  <a:lnTo>
                    <a:pt x="11" y="378"/>
                  </a:lnTo>
                  <a:lnTo>
                    <a:pt x="642" y="13"/>
                  </a:lnTo>
                  <a:lnTo>
                    <a:pt x="635" y="0"/>
                  </a:lnTo>
                  <a:lnTo>
                    <a:pt x="4" y="364"/>
                  </a:lnTo>
                  <a:lnTo>
                    <a:pt x="0" y="371"/>
                  </a:lnTo>
                  <a:lnTo>
                    <a:pt x="4" y="364"/>
                  </a:lnTo>
                  <a:lnTo>
                    <a:pt x="0" y="368"/>
                  </a:lnTo>
                  <a:lnTo>
                    <a:pt x="1" y="374"/>
                  </a:lnTo>
                  <a:lnTo>
                    <a:pt x="5" y="378"/>
                  </a:lnTo>
                  <a:lnTo>
                    <a:pt x="11" y="378"/>
                  </a:lnTo>
                  <a:lnTo>
                    <a:pt x="16" y="371"/>
                  </a:lnTo>
                  <a:close/>
                </a:path>
              </a:pathLst>
            </a:custGeom>
            <a:solidFill>
              <a:srgbClr val="000000"/>
            </a:solidFill>
            <a:ln w="9525">
              <a:noFill/>
              <a:round/>
              <a:headEnd/>
              <a:tailEnd/>
            </a:ln>
          </p:spPr>
          <p:txBody>
            <a:bodyPr/>
            <a:lstStyle/>
            <a:p>
              <a:endParaRPr lang="en-GB"/>
            </a:p>
          </p:txBody>
        </p:sp>
        <p:sp>
          <p:nvSpPr>
            <p:cNvPr id="7396" name="Freeform 55"/>
            <p:cNvSpPr>
              <a:spLocks/>
            </p:cNvSpPr>
            <p:nvPr/>
          </p:nvSpPr>
          <p:spPr bwMode="auto">
            <a:xfrm>
              <a:off x="1454" y="3613"/>
              <a:ext cx="8" cy="21"/>
            </a:xfrm>
            <a:custGeom>
              <a:avLst/>
              <a:gdLst>
                <a:gd name="T0" fmla="*/ 1 w 17"/>
                <a:gd name="T1" fmla="*/ 7 h 41"/>
                <a:gd name="T2" fmla="*/ 4 w 17"/>
                <a:gd name="T3" fmla="*/ 9 h 41"/>
                <a:gd name="T4" fmla="*/ 4 w 17"/>
                <a:gd name="T5" fmla="*/ 0 h 41"/>
                <a:gd name="T6" fmla="*/ 0 w 17"/>
                <a:gd name="T7" fmla="*/ 0 h 41"/>
                <a:gd name="T8" fmla="*/ 0 w 17"/>
                <a:gd name="T9" fmla="*/ 9 h 41"/>
                <a:gd name="T10" fmla="*/ 3 w 17"/>
                <a:gd name="T11" fmla="*/ 10 h 41"/>
                <a:gd name="T12" fmla="*/ 0 w 17"/>
                <a:gd name="T13" fmla="*/ 9 h 41"/>
                <a:gd name="T14" fmla="*/ 0 w 17"/>
                <a:gd name="T15" fmla="*/ 10 h 41"/>
                <a:gd name="T16" fmla="*/ 2 w 17"/>
                <a:gd name="T17" fmla="*/ 11 h 41"/>
                <a:gd name="T18" fmla="*/ 3 w 17"/>
                <a:gd name="T19" fmla="*/ 10 h 41"/>
                <a:gd name="T20" fmla="*/ 4 w 17"/>
                <a:gd name="T21" fmla="*/ 9 h 41"/>
                <a:gd name="T22" fmla="*/ 1 w 17"/>
                <a:gd name="T23" fmla="*/ 7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41">
                  <a:moveTo>
                    <a:pt x="4" y="26"/>
                  </a:moveTo>
                  <a:lnTo>
                    <a:pt x="17" y="33"/>
                  </a:lnTo>
                  <a:lnTo>
                    <a:pt x="16" y="0"/>
                  </a:lnTo>
                  <a:lnTo>
                    <a:pt x="0" y="0"/>
                  </a:lnTo>
                  <a:lnTo>
                    <a:pt x="1" y="33"/>
                  </a:lnTo>
                  <a:lnTo>
                    <a:pt x="13" y="40"/>
                  </a:lnTo>
                  <a:lnTo>
                    <a:pt x="1" y="33"/>
                  </a:lnTo>
                  <a:lnTo>
                    <a:pt x="3" y="39"/>
                  </a:lnTo>
                  <a:lnTo>
                    <a:pt x="9" y="41"/>
                  </a:lnTo>
                  <a:lnTo>
                    <a:pt x="15" y="39"/>
                  </a:lnTo>
                  <a:lnTo>
                    <a:pt x="17" y="33"/>
                  </a:lnTo>
                  <a:lnTo>
                    <a:pt x="4" y="26"/>
                  </a:lnTo>
                  <a:close/>
                </a:path>
              </a:pathLst>
            </a:custGeom>
            <a:solidFill>
              <a:srgbClr val="000000"/>
            </a:solidFill>
            <a:ln w="9525">
              <a:noFill/>
              <a:round/>
              <a:headEnd/>
              <a:tailEnd/>
            </a:ln>
          </p:spPr>
          <p:txBody>
            <a:bodyPr/>
            <a:lstStyle/>
            <a:p>
              <a:endParaRPr lang="en-GB"/>
            </a:p>
          </p:txBody>
        </p:sp>
        <p:sp>
          <p:nvSpPr>
            <p:cNvPr id="7397" name="Freeform 56"/>
            <p:cNvSpPr>
              <a:spLocks/>
            </p:cNvSpPr>
            <p:nvPr/>
          </p:nvSpPr>
          <p:spPr bwMode="auto">
            <a:xfrm>
              <a:off x="1456" y="3442"/>
              <a:ext cx="322" cy="191"/>
            </a:xfrm>
            <a:custGeom>
              <a:avLst/>
              <a:gdLst>
                <a:gd name="T0" fmla="*/ 157 w 644"/>
                <a:gd name="T1" fmla="*/ 2 h 383"/>
                <a:gd name="T2" fmla="*/ 158 w 644"/>
                <a:gd name="T3" fmla="*/ 0 h 383"/>
                <a:gd name="T4" fmla="*/ 0 w 644"/>
                <a:gd name="T5" fmla="*/ 92 h 383"/>
                <a:gd name="T6" fmla="*/ 3 w 644"/>
                <a:gd name="T7" fmla="*/ 95 h 383"/>
                <a:gd name="T8" fmla="*/ 161 w 644"/>
                <a:gd name="T9" fmla="*/ 3 h 383"/>
                <a:gd name="T10" fmla="*/ 161 w 644"/>
                <a:gd name="T11" fmla="*/ 2 h 383"/>
                <a:gd name="T12" fmla="*/ 161 w 644"/>
                <a:gd name="T13" fmla="*/ 3 h 383"/>
                <a:gd name="T14" fmla="*/ 161 w 644"/>
                <a:gd name="T15" fmla="*/ 2 h 383"/>
                <a:gd name="T16" fmla="*/ 161 w 644"/>
                <a:gd name="T17" fmla="*/ 1 h 383"/>
                <a:gd name="T18" fmla="*/ 160 w 644"/>
                <a:gd name="T19" fmla="*/ 0 h 383"/>
                <a:gd name="T20" fmla="*/ 158 w 644"/>
                <a:gd name="T21" fmla="*/ 0 h 383"/>
                <a:gd name="T22" fmla="*/ 157 w 644"/>
                <a:gd name="T23" fmla="*/ 2 h 3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44" h="383">
                  <a:moveTo>
                    <a:pt x="628" y="8"/>
                  </a:moveTo>
                  <a:lnTo>
                    <a:pt x="631" y="2"/>
                  </a:lnTo>
                  <a:lnTo>
                    <a:pt x="0" y="369"/>
                  </a:lnTo>
                  <a:lnTo>
                    <a:pt x="9" y="383"/>
                  </a:lnTo>
                  <a:lnTo>
                    <a:pt x="641" y="15"/>
                  </a:lnTo>
                  <a:lnTo>
                    <a:pt x="644" y="8"/>
                  </a:lnTo>
                  <a:lnTo>
                    <a:pt x="641" y="15"/>
                  </a:lnTo>
                  <a:lnTo>
                    <a:pt x="644" y="10"/>
                  </a:lnTo>
                  <a:lnTo>
                    <a:pt x="643" y="4"/>
                  </a:lnTo>
                  <a:lnTo>
                    <a:pt x="638" y="0"/>
                  </a:lnTo>
                  <a:lnTo>
                    <a:pt x="631" y="2"/>
                  </a:lnTo>
                  <a:lnTo>
                    <a:pt x="628" y="8"/>
                  </a:lnTo>
                  <a:close/>
                </a:path>
              </a:pathLst>
            </a:custGeom>
            <a:solidFill>
              <a:srgbClr val="000000"/>
            </a:solidFill>
            <a:ln w="9525">
              <a:noFill/>
              <a:round/>
              <a:headEnd/>
              <a:tailEnd/>
            </a:ln>
          </p:spPr>
          <p:txBody>
            <a:bodyPr/>
            <a:lstStyle/>
            <a:p>
              <a:endParaRPr lang="en-GB"/>
            </a:p>
          </p:txBody>
        </p:sp>
        <p:sp>
          <p:nvSpPr>
            <p:cNvPr id="7398" name="Freeform 57"/>
            <p:cNvSpPr>
              <a:spLocks/>
            </p:cNvSpPr>
            <p:nvPr/>
          </p:nvSpPr>
          <p:spPr bwMode="auto">
            <a:xfrm>
              <a:off x="1371" y="3529"/>
              <a:ext cx="87" cy="101"/>
            </a:xfrm>
            <a:custGeom>
              <a:avLst/>
              <a:gdLst>
                <a:gd name="T0" fmla="*/ 44 w 174"/>
                <a:gd name="T1" fmla="*/ 51 h 202"/>
                <a:gd name="T2" fmla="*/ 44 w 174"/>
                <a:gd name="T3" fmla="*/ 43 h 202"/>
                <a:gd name="T4" fmla="*/ 0 w 174"/>
                <a:gd name="T5" fmla="*/ 0 h 202"/>
                <a:gd name="T6" fmla="*/ 0 w 174"/>
                <a:gd name="T7" fmla="*/ 23 h 202"/>
                <a:gd name="T8" fmla="*/ 44 w 174"/>
                <a:gd name="T9" fmla="*/ 51 h 2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202">
                  <a:moveTo>
                    <a:pt x="174" y="202"/>
                  </a:moveTo>
                  <a:lnTo>
                    <a:pt x="173" y="169"/>
                  </a:lnTo>
                  <a:lnTo>
                    <a:pt x="0" y="0"/>
                  </a:lnTo>
                  <a:lnTo>
                    <a:pt x="0" y="90"/>
                  </a:lnTo>
                  <a:lnTo>
                    <a:pt x="174" y="202"/>
                  </a:lnTo>
                  <a:close/>
                </a:path>
              </a:pathLst>
            </a:custGeom>
            <a:solidFill>
              <a:srgbClr val="9966FF"/>
            </a:solidFill>
            <a:ln w="9525">
              <a:noFill/>
              <a:round/>
              <a:headEnd/>
              <a:tailEnd/>
            </a:ln>
          </p:spPr>
          <p:txBody>
            <a:bodyPr/>
            <a:lstStyle/>
            <a:p>
              <a:endParaRPr lang="en-GB"/>
            </a:p>
          </p:txBody>
        </p:sp>
        <p:sp>
          <p:nvSpPr>
            <p:cNvPr id="7399" name="Freeform 58"/>
            <p:cNvSpPr>
              <a:spLocks/>
            </p:cNvSpPr>
            <p:nvPr/>
          </p:nvSpPr>
          <p:spPr bwMode="auto">
            <a:xfrm>
              <a:off x="1454" y="3609"/>
              <a:ext cx="8" cy="21"/>
            </a:xfrm>
            <a:custGeom>
              <a:avLst/>
              <a:gdLst>
                <a:gd name="T0" fmla="*/ 0 w 17"/>
                <a:gd name="T1" fmla="*/ 4 h 41"/>
                <a:gd name="T2" fmla="*/ 0 w 17"/>
                <a:gd name="T3" fmla="*/ 2 h 41"/>
                <a:gd name="T4" fmla="*/ 0 w 17"/>
                <a:gd name="T5" fmla="*/ 11 h 41"/>
                <a:gd name="T6" fmla="*/ 4 w 17"/>
                <a:gd name="T7" fmla="*/ 11 h 41"/>
                <a:gd name="T8" fmla="*/ 4 w 17"/>
                <a:gd name="T9" fmla="*/ 2 h 41"/>
                <a:gd name="T10" fmla="*/ 3 w 17"/>
                <a:gd name="T11" fmla="*/ 1 h 41"/>
                <a:gd name="T12" fmla="*/ 4 w 17"/>
                <a:gd name="T13" fmla="*/ 2 h 41"/>
                <a:gd name="T14" fmla="*/ 3 w 17"/>
                <a:gd name="T15" fmla="*/ 1 h 41"/>
                <a:gd name="T16" fmla="*/ 2 w 17"/>
                <a:gd name="T17" fmla="*/ 0 h 41"/>
                <a:gd name="T18" fmla="*/ 0 w 17"/>
                <a:gd name="T19" fmla="*/ 1 h 41"/>
                <a:gd name="T20" fmla="*/ 0 w 17"/>
                <a:gd name="T21" fmla="*/ 2 h 41"/>
                <a:gd name="T22" fmla="*/ 0 w 17"/>
                <a:gd name="T23" fmla="*/ 4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41">
                  <a:moveTo>
                    <a:pt x="2" y="13"/>
                  </a:moveTo>
                  <a:lnTo>
                    <a:pt x="0" y="8"/>
                  </a:lnTo>
                  <a:lnTo>
                    <a:pt x="1" y="41"/>
                  </a:lnTo>
                  <a:lnTo>
                    <a:pt x="17" y="41"/>
                  </a:lnTo>
                  <a:lnTo>
                    <a:pt x="16" y="8"/>
                  </a:lnTo>
                  <a:lnTo>
                    <a:pt x="13" y="2"/>
                  </a:lnTo>
                  <a:lnTo>
                    <a:pt x="16" y="8"/>
                  </a:lnTo>
                  <a:lnTo>
                    <a:pt x="13" y="2"/>
                  </a:lnTo>
                  <a:lnTo>
                    <a:pt x="8" y="0"/>
                  </a:lnTo>
                  <a:lnTo>
                    <a:pt x="2" y="2"/>
                  </a:lnTo>
                  <a:lnTo>
                    <a:pt x="0" y="8"/>
                  </a:lnTo>
                  <a:lnTo>
                    <a:pt x="2" y="13"/>
                  </a:lnTo>
                  <a:close/>
                </a:path>
              </a:pathLst>
            </a:custGeom>
            <a:solidFill>
              <a:srgbClr val="000000"/>
            </a:solidFill>
            <a:ln w="9525">
              <a:noFill/>
              <a:round/>
              <a:headEnd/>
              <a:tailEnd/>
            </a:ln>
          </p:spPr>
          <p:txBody>
            <a:bodyPr/>
            <a:lstStyle/>
            <a:p>
              <a:endParaRPr lang="en-GB"/>
            </a:p>
          </p:txBody>
        </p:sp>
        <p:sp>
          <p:nvSpPr>
            <p:cNvPr id="7400" name="Freeform 59"/>
            <p:cNvSpPr>
              <a:spLocks/>
            </p:cNvSpPr>
            <p:nvPr/>
          </p:nvSpPr>
          <p:spPr bwMode="auto">
            <a:xfrm>
              <a:off x="1367" y="3525"/>
              <a:ext cx="94" cy="91"/>
            </a:xfrm>
            <a:custGeom>
              <a:avLst/>
              <a:gdLst>
                <a:gd name="T0" fmla="*/ 4 w 186"/>
                <a:gd name="T1" fmla="*/ 2 h 182"/>
                <a:gd name="T2" fmla="*/ 1 w 186"/>
                <a:gd name="T3" fmla="*/ 4 h 182"/>
                <a:gd name="T4" fmla="*/ 44 w 186"/>
                <a:gd name="T5" fmla="*/ 46 h 182"/>
                <a:gd name="T6" fmla="*/ 48 w 186"/>
                <a:gd name="T7" fmla="*/ 43 h 182"/>
                <a:gd name="T8" fmla="*/ 4 w 186"/>
                <a:gd name="T9" fmla="*/ 1 h 182"/>
                <a:gd name="T10" fmla="*/ 0 w 186"/>
                <a:gd name="T11" fmla="*/ 2 h 182"/>
                <a:gd name="T12" fmla="*/ 4 w 186"/>
                <a:gd name="T13" fmla="*/ 1 h 182"/>
                <a:gd name="T14" fmla="*/ 2 w 186"/>
                <a:gd name="T15" fmla="*/ 0 h 182"/>
                <a:gd name="T16" fmla="*/ 1 w 186"/>
                <a:gd name="T17" fmla="*/ 1 h 182"/>
                <a:gd name="T18" fmla="*/ 0 w 186"/>
                <a:gd name="T19" fmla="*/ 2 h 182"/>
                <a:gd name="T20" fmla="*/ 1 w 186"/>
                <a:gd name="T21" fmla="*/ 4 h 182"/>
                <a:gd name="T22" fmla="*/ 4 w 186"/>
                <a:gd name="T23" fmla="*/ 2 h 1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6" h="182">
                  <a:moveTo>
                    <a:pt x="16" y="8"/>
                  </a:moveTo>
                  <a:lnTo>
                    <a:pt x="2" y="14"/>
                  </a:lnTo>
                  <a:lnTo>
                    <a:pt x="175" y="182"/>
                  </a:lnTo>
                  <a:lnTo>
                    <a:pt x="186" y="171"/>
                  </a:lnTo>
                  <a:lnTo>
                    <a:pt x="14" y="3"/>
                  </a:lnTo>
                  <a:lnTo>
                    <a:pt x="0" y="8"/>
                  </a:lnTo>
                  <a:lnTo>
                    <a:pt x="14" y="3"/>
                  </a:lnTo>
                  <a:lnTo>
                    <a:pt x="8" y="0"/>
                  </a:lnTo>
                  <a:lnTo>
                    <a:pt x="3" y="3"/>
                  </a:lnTo>
                  <a:lnTo>
                    <a:pt x="0" y="8"/>
                  </a:lnTo>
                  <a:lnTo>
                    <a:pt x="2" y="14"/>
                  </a:lnTo>
                  <a:lnTo>
                    <a:pt x="16" y="8"/>
                  </a:lnTo>
                  <a:close/>
                </a:path>
              </a:pathLst>
            </a:custGeom>
            <a:solidFill>
              <a:srgbClr val="000000"/>
            </a:solidFill>
            <a:ln w="9525">
              <a:noFill/>
              <a:round/>
              <a:headEnd/>
              <a:tailEnd/>
            </a:ln>
          </p:spPr>
          <p:txBody>
            <a:bodyPr/>
            <a:lstStyle/>
            <a:p>
              <a:endParaRPr lang="en-GB"/>
            </a:p>
          </p:txBody>
        </p:sp>
        <p:sp>
          <p:nvSpPr>
            <p:cNvPr id="7401" name="Freeform 60"/>
            <p:cNvSpPr>
              <a:spLocks/>
            </p:cNvSpPr>
            <p:nvPr/>
          </p:nvSpPr>
          <p:spPr bwMode="auto">
            <a:xfrm>
              <a:off x="1367" y="3529"/>
              <a:ext cx="8" cy="49"/>
            </a:xfrm>
            <a:custGeom>
              <a:avLst/>
              <a:gdLst>
                <a:gd name="T0" fmla="*/ 3 w 16"/>
                <a:gd name="T1" fmla="*/ 21 h 98"/>
                <a:gd name="T2" fmla="*/ 4 w 16"/>
                <a:gd name="T3" fmla="*/ 23 h 98"/>
                <a:gd name="T4" fmla="*/ 4 w 16"/>
                <a:gd name="T5" fmla="*/ 0 h 98"/>
                <a:gd name="T6" fmla="*/ 0 w 16"/>
                <a:gd name="T7" fmla="*/ 0 h 98"/>
                <a:gd name="T8" fmla="*/ 0 w 16"/>
                <a:gd name="T9" fmla="*/ 23 h 98"/>
                <a:gd name="T10" fmla="*/ 1 w 16"/>
                <a:gd name="T11" fmla="*/ 25 h 98"/>
                <a:gd name="T12" fmla="*/ 0 w 16"/>
                <a:gd name="T13" fmla="*/ 23 h 98"/>
                <a:gd name="T14" fmla="*/ 1 w 16"/>
                <a:gd name="T15" fmla="*/ 24 h 98"/>
                <a:gd name="T16" fmla="*/ 2 w 16"/>
                <a:gd name="T17" fmla="*/ 25 h 98"/>
                <a:gd name="T18" fmla="*/ 4 w 16"/>
                <a:gd name="T19" fmla="*/ 24 h 98"/>
                <a:gd name="T20" fmla="*/ 4 w 16"/>
                <a:gd name="T21" fmla="*/ 23 h 98"/>
                <a:gd name="T22" fmla="*/ 3 w 16"/>
                <a:gd name="T23" fmla="*/ 21 h 9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98">
                  <a:moveTo>
                    <a:pt x="12" y="83"/>
                  </a:moveTo>
                  <a:lnTo>
                    <a:pt x="16" y="90"/>
                  </a:lnTo>
                  <a:lnTo>
                    <a:pt x="16" y="0"/>
                  </a:lnTo>
                  <a:lnTo>
                    <a:pt x="0" y="0"/>
                  </a:lnTo>
                  <a:lnTo>
                    <a:pt x="0" y="90"/>
                  </a:lnTo>
                  <a:lnTo>
                    <a:pt x="3" y="97"/>
                  </a:lnTo>
                  <a:lnTo>
                    <a:pt x="0" y="90"/>
                  </a:lnTo>
                  <a:lnTo>
                    <a:pt x="2" y="96"/>
                  </a:lnTo>
                  <a:lnTo>
                    <a:pt x="8" y="98"/>
                  </a:lnTo>
                  <a:lnTo>
                    <a:pt x="14" y="96"/>
                  </a:lnTo>
                  <a:lnTo>
                    <a:pt x="16" y="90"/>
                  </a:lnTo>
                  <a:lnTo>
                    <a:pt x="12" y="83"/>
                  </a:lnTo>
                  <a:close/>
                </a:path>
              </a:pathLst>
            </a:custGeom>
            <a:solidFill>
              <a:srgbClr val="000000"/>
            </a:solidFill>
            <a:ln w="9525">
              <a:noFill/>
              <a:round/>
              <a:headEnd/>
              <a:tailEnd/>
            </a:ln>
          </p:spPr>
          <p:txBody>
            <a:bodyPr/>
            <a:lstStyle/>
            <a:p>
              <a:endParaRPr lang="en-GB"/>
            </a:p>
          </p:txBody>
        </p:sp>
        <p:sp>
          <p:nvSpPr>
            <p:cNvPr id="7402" name="Freeform 61"/>
            <p:cNvSpPr>
              <a:spLocks/>
            </p:cNvSpPr>
            <p:nvPr/>
          </p:nvSpPr>
          <p:spPr bwMode="auto">
            <a:xfrm>
              <a:off x="1369" y="3571"/>
              <a:ext cx="93" cy="63"/>
            </a:xfrm>
            <a:custGeom>
              <a:avLst/>
              <a:gdLst>
                <a:gd name="T0" fmla="*/ 42 w 187"/>
                <a:gd name="T1" fmla="*/ 29 h 127"/>
                <a:gd name="T2" fmla="*/ 45 w 187"/>
                <a:gd name="T3" fmla="*/ 28 h 127"/>
                <a:gd name="T4" fmla="*/ 2 w 187"/>
                <a:gd name="T5" fmla="*/ 0 h 127"/>
                <a:gd name="T6" fmla="*/ 0 w 187"/>
                <a:gd name="T7" fmla="*/ 3 h 127"/>
                <a:gd name="T8" fmla="*/ 43 w 187"/>
                <a:gd name="T9" fmla="*/ 31 h 127"/>
                <a:gd name="T10" fmla="*/ 46 w 187"/>
                <a:gd name="T11" fmla="*/ 29 h 127"/>
                <a:gd name="T12" fmla="*/ 43 w 187"/>
                <a:gd name="T13" fmla="*/ 31 h 127"/>
                <a:gd name="T14" fmla="*/ 45 w 187"/>
                <a:gd name="T15" fmla="*/ 31 h 127"/>
                <a:gd name="T16" fmla="*/ 46 w 187"/>
                <a:gd name="T17" fmla="*/ 31 h 127"/>
                <a:gd name="T18" fmla="*/ 46 w 187"/>
                <a:gd name="T19" fmla="*/ 29 h 127"/>
                <a:gd name="T20" fmla="*/ 45 w 187"/>
                <a:gd name="T21" fmla="*/ 28 h 127"/>
                <a:gd name="T22" fmla="*/ 42 w 187"/>
                <a:gd name="T23" fmla="*/ 29 h 1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7" h="127">
                  <a:moveTo>
                    <a:pt x="171" y="119"/>
                  </a:moveTo>
                  <a:lnTo>
                    <a:pt x="183" y="112"/>
                  </a:lnTo>
                  <a:lnTo>
                    <a:pt x="9" y="0"/>
                  </a:lnTo>
                  <a:lnTo>
                    <a:pt x="0" y="14"/>
                  </a:lnTo>
                  <a:lnTo>
                    <a:pt x="174" y="126"/>
                  </a:lnTo>
                  <a:lnTo>
                    <a:pt x="187" y="119"/>
                  </a:lnTo>
                  <a:lnTo>
                    <a:pt x="174" y="126"/>
                  </a:lnTo>
                  <a:lnTo>
                    <a:pt x="181" y="127"/>
                  </a:lnTo>
                  <a:lnTo>
                    <a:pt x="186" y="124"/>
                  </a:lnTo>
                  <a:lnTo>
                    <a:pt x="187" y="118"/>
                  </a:lnTo>
                  <a:lnTo>
                    <a:pt x="183" y="112"/>
                  </a:lnTo>
                  <a:lnTo>
                    <a:pt x="171" y="119"/>
                  </a:lnTo>
                  <a:close/>
                </a:path>
              </a:pathLst>
            </a:custGeom>
            <a:solidFill>
              <a:srgbClr val="000000"/>
            </a:solidFill>
            <a:ln w="9525">
              <a:noFill/>
              <a:round/>
              <a:headEnd/>
              <a:tailEnd/>
            </a:ln>
          </p:spPr>
          <p:txBody>
            <a:bodyPr/>
            <a:lstStyle/>
            <a:p>
              <a:endParaRPr lang="en-GB"/>
            </a:p>
          </p:txBody>
        </p:sp>
        <p:sp>
          <p:nvSpPr>
            <p:cNvPr id="7403" name="Freeform 62"/>
            <p:cNvSpPr>
              <a:spLocks/>
            </p:cNvSpPr>
            <p:nvPr/>
          </p:nvSpPr>
          <p:spPr bwMode="auto">
            <a:xfrm>
              <a:off x="1154" y="3332"/>
              <a:ext cx="11" cy="7"/>
            </a:xfrm>
            <a:custGeom>
              <a:avLst/>
              <a:gdLst>
                <a:gd name="T0" fmla="*/ 5 w 23"/>
                <a:gd name="T1" fmla="*/ 3 h 14"/>
                <a:gd name="T2" fmla="*/ 4 w 23"/>
                <a:gd name="T3" fmla="*/ 1 h 14"/>
                <a:gd name="T4" fmla="*/ 2 w 23"/>
                <a:gd name="T5" fmla="*/ 0 h 14"/>
                <a:gd name="T6" fmla="*/ 0 w 23"/>
                <a:gd name="T7" fmla="*/ 2 h 14"/>
                <a:gd name="T8" fmla="*/ 0 w 23"/>
                <a:gd name="T9" fmla="*/ 4 h 14"/>
                <a:gd name="T10" fmla="*/ 5 w 23"/>
                <a:gd name="T11" fmla="*/ 3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4">
                  <a:moveTo>
                    <a:pt x="23" y="9"/>
                  </a:moveTo>
                  <a:lnTo>
                    <a:pt x="19" y="1"/>
                  </a:lnTo>
                  <a:lnTo>
                    <a:pt x="11" y="0"/>
                  </a:lnTo>
                  <a:lnTo>
                    <a:pt x="3" y="5"/>
                  </a:lnTo>
                  <a:lnTo>
                    <a:pt x="0" y="14"/>
                  </a:lnTo>
                  <a:lnTo>
                    <a:pt x="23" y="9"/>
                  </a:lnTo>
                  <a:close/>
                </a:path>
              </a:pathLst>
            </a:custGeom>
            <a:solidFill>
              <a:srgbClr val="000000"/>
            </a:solidFill>
            <a:ln w="9525">
              <a:noFill/>
              <a:round/>
              <a:headEnd/>
              <a:tailEnd/>
            </a:ln>
          </p:spPr>
          <p:txBody>
            <a:bodyPr/>
            <a:lstStyle/>
            <a:p>
              <a:endParaRPr lang="en-GB"/>
            </a:p>
          </p:txBody>
        </p:sp>
        <p:sp>
          <p:nvSpPr>
            <p:cNvPr id="7404" name="Freeform 63"/>
            <p:cNvSpPr>
              <a:spLocks/>
            </p:cNvSpPr>
            <p:nvPr/>
          </p:nvSpPr>
          <p:spPr bwMode="auto">
            <a:xfrm>
              <a:off x="1154" y="3334"/>
              <a:ext cx="16" cy="14"/>
            </a:xfrm>
            <a:custGeom>
              <a:avLst/>
              <a:gdLst>
                <a:gd name="T0" fmla="*/ 8 w 34"/>
                <a:gd name="T1" fmla="*/ 2 h 28"/>
                <a:gd name="T2" fmla="*/ 8 w 34"/>
                <a:gd name="T3" fmla="*/ 2 h 28"/>
                <a:gd name="T4" fmla="*/ 6 w 34"/>
                <a:gd name="T5" fmla="*/ 1 h 28"/>
                <a:gd name="T6" fmla="*/ 5 w 34"/>
                <a:gd name="T7" fmla="*/ 1 h 28"/>
                <a:gd name="T8" fmla="*/ 5 w 34"/>
                <a:gd name="T9" fmla="*/ 0 h 28"/>
                <a:gd name="T10" fmla="*/ 5 w 34"/>
                <a:gd name="T11" fmla="*/ 1 h 28"/>
                <a:gd name="T12" fmla="*/ 0 w 34"/>
                <a:gd name="T13" fmla="*/ 2 h 28"/>
                <a:gd name="T14" fmla="*/ 1 w 34"/>
                <a:gd name="T15" fmla="*/ 4 h 28"/>
                <a:gd name="T16" fmla="*/ 1 w 34"/>
                <a:gd name="T17" fmla="*/ 5 h 28"/>
                <a:gd name="T18" fmla="*/ 4 w 34"/>
                <a:gd name="T19" fmla="*/ 7 h 28"/>
                <a:gd name="T20" fmla="*/ 8 w 34"/>
                <a:gd name="T21" fmla="*/ 7 h 28"/>
                <a:gd name="T22" fmla="*/ 8 w 34"/>
                <a:gd name="T23" fmla="*/ 7 h 28"/>
                <a:gd name="T24" fmla="*/ 8 w 34"/>
                <a:gd name="T25" fmla="*/ 2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4" h="28">
                  <a:moveTo>
                    <a:pt x="34" y="5"/>
                  </a:moveTo>
                  <a:lnTo>
                    <a:pt x="34" y="5"/>
                  </a:lnTo>
                  <a:lnTo>
                    <a:pt x="26" y="3"/>
                  </a:lnTo>
                  <a:lnTo>
                    <a:pt x="23" y="1"/>
                  </a:lnTo>
                  <a:lnTo>
                    <a:pt x="22" y="0"/>
                  </a:lnTo>
                  <a:lnTo>
                    <a:pt x="23" y="3"/>
                  </a:lnTo>
                  <a:lnTo>
                    <a:pt x="0" y="8"/>
                  </a:lnTo>
                  <a:lnTo>
                    <a:pt x="4" y="14"/>
                  </a:lnTo>
                  <a:lnTo>
                    <a:pt x="7" y="20"/>
                  </a:lnTo>
                  <a:lnTo>
                    <a:pt x="19" y="26"/>
                  </a:lnTo>
                  <a:lnTo>
                    <a:pt x="34" y="28"/>
                  </a:lnTo>
                  <a:lnTo>
                    <a:pt x="34" y="5"/>
                  </a:lnTo>
                  <a:close/>
                </a:path>
              </a:pathLst>
            </a:custGeom>
            <a:solidFill>
              <a:srgbClr val="000000"/>
            </a:solidFill>
            <a:ln w="9525">
              <a:noFill/>
              <a:round/>
              <a:headEnd/>
              <a:tailEnd/>
            </a:ln>
          </p:spPr>
          <p:txBody>
            <a:bodyPr/>
            <a:lstStyle/>
            <a:p>
              <a:endParaRPr lang="en-GB"/>
            </a:p>
          </p:txBody>
        </p:sp>
        <p:sp>
          <p:nvSpPr>
            <p:cNvPr id="7405" name="Freeform 64"/>
            <p:cNvSpPr>
              <a:spLocks/>
            </p:cNvSpPr>
            <p:nvPr/>
          </p:nvSpPr>
          <p:spPr bwMode="auto">
            <a:xfrm>
              <a:off x="1170" y="3335"/>
              <a:ext cx="17" cy="13"/>
            </a:xfrm>
            <a:custGeom>
              <a:avLst/>
              <a:gdLst>
                <a:gd name="T0" fmla="*/ 2 w 32"/>
                <a:gd name="T1" fmla="*/ 1 h 27"/>
                <a:gd name="T2" fmla="*/ 3 w 32"/>
                <a:gd name="T3" fmla="*/ 0 h 27"/>
                <a:gd name="T4" fmla="*/ 3 w 32"/>
                <a:gd name="T5" fmla="*/ 0 h 27"/>
                <a:gd name="T6" fmla="*/ 2 w 32"/>
                <a:gd name="T7" fmla="*/ 0 h 27"/>
                <a:gd name="T8" fmla="*/ 0 w 32"/>
                <a:gd name="T9" fmla="*/ 1 h 27"/>
                <a:gd name="T10" fmla="*/ 0 w 32"/>
                <a:gd name="T11" fmla="*/ 6 h 27"/>
                <a:gd name="T12" fmla="*/ 4 w 32"/>
                <a:gd name="T13" fmla="*/ 6 h 27"/>
                <a:gd name="T14" fmla="*/ 7 w 32"/>
                <a:gd name="T15" fmla="*/ 4 h 27"/>
                <a:gd name="T16" fmla="*/ 9 w 32"/>
                <a:gd name="T17" fmla="*/ 3 h 27"/>
                <a:gd name="T18" fmla="*/ 9 w 32"/>
                <a:gd name="T19" fmla="*/ 1 h 27"/>
                <a:gd name="T20" fmla="*/ 2 w 32"/>
                <a:gd name="T21" fmla="*/ 1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27">
                  <a:moveTo>
                    <a:pt x="7" y="5"/>
                  </a:moveTo>
                  <a:lnTo>
                    <a:pt x="9" y="0"/>
                  </a:lnTo>
                  <a:lnTo>
                    <a:pt x="9" y="1"/>
                  </a:lnTo>
                  <a:lnTo>
                    <a:pt x="8" y="2"/>
                  </a:lnTo>
                  <a:lnTo>
                    <a:pt x="0" y="4"/>
                  </a:lnTo>
                  <a:lnTo>
                    <a:pt x="0" y="27"/>
                  </a:lnTo>
                  <a:lnTo>
                    <a:pt x="15" y="25"/>
                  </a:lnTo>
                  <a:lnTo>
                    <a:pt x="25" y="17"/>
                  </a:lnTo>
                  <a:lnTo>
                    <a:pt x="30" y="12"/>
                  </a:lnTo>
                  <a:lnTo>
                    <a:pt x="32" y="5"/>
                  </a:lnTo>
                  <a:lnTo>
                    <a:pt x="7" y="5"/>
                  </a:lnTo>
                  <a:close/>
                </a:path>
              </a:pathLst>
            </a:custGeom>
            <a:solidFill>
              <a:srgbClr val="000000"/>
            </a:solidFill>
            <a:ln w="9525">
              <a:noFill/>
              <a:round/>
              <a:headEnd/>
              <a:tailEnd/>
            </a:ln>
          </p:spPr>
          <p:txBody>
            <a:bodyPr/>
            <a:lstStyle/>
            <a:p>
              <a:endParaRPr lang="en-GB"/>
            </a:p>
          </p:txBody>
        </p:sp>
        <p:sp>
          <p:nvSpPr>
            <p:cNvPr id="7406" name="Freeform 65"/>
            <p:cNvSpPr>
              <a:spLocks/>
            </p:cNvSpPr>
            <p:nvPr/>
          </p:nvSpPr>
          <p:spPr bwMode="auto">
            <a:xfrm>
              <a:off x="1174" y="3331"/>
              <a:ext cx="13" cy="6"/>
            </a:xfrm>
            <a:custGeom>
              <a:avLst/>
              <a:gdLst>
                <a:gd name="T0" fmla="*/ 7 w 25"/>
                <a:gd name="T1" fmla="*/ 3 h 13"/>
                <a:gd name="T2" fmla="*/ 6 w 25"/>
                <a:gd name="T3" fmla="*/ 1 h 13"/>
                <a:gd name="T4" fmla="*/ 3 w 25"/>
                <a:gd name="T5" fmla="*/ 0 h 13"/>
                <a:gd name="T6" fmla="*/ 1 w 25"/>
                <a:gd name="T7" fmla="*/ 1 h 13"/>
                <a:gd name="T8" fmla="*/ 0 w 25"/>
                <a:gd name="T9" fmla="*/ 3 h 13"/>
                <a:gd name="T10" fmla="*/ 7 w 25"/>
                <a:gd name="T11" fmla="*/ 3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13">
                  <a:moveTo>
                    <a:pt x="25" y="13"/>
                  </a:moveTo>
                  <a:lnTo>
                    <a:pt x="22" y="4"/>
                  </a:lnTo>
                  <a:lnTo>
                    <a:pt x="12" y="0"/>
                  </a:lnTo>
                  <a:lnTo>
                    <a:pt x="3" y="4"/>
                  </a:lnTo>
                  <a:lnTo>
                    <a:pt x="0" y="13"/>
                  </a:lnTo>
                  <a:lnTo>
                    <a:pt x="25" y="13"/>
                  </a:lnTo>
                  <a:close/>
                </a:path>
              </a:pathLst>
            </a:custGeom>
            <a:solidFill>
              <a:srgbClr val="000000"/>
            </a:solidFill>
            <a:ln w="9525">
              <a:noFill/>
              <a:round/>
              <a:headEnd/>
              <a:tailEnd/>
            </a:ln>
          </p:spPr>
          <p:txBody>
            <a:bodyPr/>
            <a:lstStyle/>
            <a:p>
              <a:endParaRPr lang="en-GB"/>
            </a:p>
          </p:txBody>
        </p:sp>
        <p:sp>
          <p:nvSpPr>
            <p:cNvPr id="7407" name="Freeform 66"/>
            <p:cNvSpPr>
              <a:spLocks/>
            </p:cNvSpPr>
            <p:nvPr/>
          </p:nvSpPr>
          <p:spPr bwMode="auto">
            <a:xfrm>
              <a:off x="1150" y="3317"/>
              <a:ext cx="11" cy="7"/>
            </a:xfrm>
            <a:custGeom>
              <a:avLst/>
              <a:gdLst>
                <a:gd name="T0" fmla="*/ 5 w 23"/>
                <a:gd name="T1" fmla="*/ 3 h 14"/>
                <a:gd name="T2" fmla="*/ 4 w 23"/>
                <a:gd name="T3" fmla="*/ 1 h 14"/>
                <a:gd name="T4" fmla="*/ 2 w 23"/>
                <a:gd name="T5" fmla="*/ 0 h 14"/>
                <a:gd name="T6" fmla="*/ 0 w 23"/>
                <a:gd name="T7" fmla="*/ 2 h 14"/>
                <a:gd name="T8" fmla="*/ 0 w 23"/>
                <a:gd name="T9" fmla="*/ 4 h 14"/>
                <a:gd name="T10" fmla="*/ 5 w 23"/>
                <a:gd name="T11" fmla="*/ 3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4">
                  <a:moveTo>
                    <a:pt x="23" y="10"/>
                  </a:moveTo>
                  <a:lnTo>
                    <a:pt x="19" y="2"/>
                  </a:lnTo>
                  <a:lnTo>
                    <a:pt x="11" y="0"/>
                  </a:lnTo>
                  <a:lnTo>
                    <a:pt x="3" y="5"/>
                  </a:lnTo>
                  <a:lnTo>
                    <a:pt x="0" y="14"/>
                  </a:lnTo>
                  <a:lnTo>
                    <a:pt x="23" y="10"/>
                  </a:lnTo>
                  <a:close/>
                </a:path>
              </a:pathLst>
            </a:custGeom>
            <a:solidFill>
              <a:srgbClr val="000000"/>
            </a:solidFill>
            <a:ln w="9525">
              <a:noFill/>
              <a:round/>
              <a:headEnd/>
              <a:tailEnd/>
            </a:ln>
          </p:spPr>
          <p:txBody>
            <a:bodyPr/>
            <a:lstStyle/>
            <a:p>
              <a:endParaRPr lang="en-GB"/>
            </a:p>
          </p:txBody>
        </p:sp>
        <p:sp>
          <p:nvSpPr>
            <p:cNvPr id="7408" name="Freeform 67"/>
            <p:cNvSpPr>
              <a:spLocks/>
            </p:cNvSpPr>
            <p:nvPr/>
          </p:nvSpPr>
          <p:spPr bwMode="auto">
            <a:xfrm>
              <a:off x="1150" y="3320"/>
              <a:ext cx="16" cy="14"/>
            </a:xfrm>
            <a:custGeom>
              <a:avLst/>
              <a:gdLst>
                <a:gd name="T0" fmla="*/ 8 w 34"/>
                <a:gd name="T1" fmla="*/ 2 h 28"/>
                <a:gd name="T2" fmla="*/ 8 w 34"/>
                <a:gd name="T3" fmla="*/ 2 h 28"/>
                <a:gd name="T4" fmla="*/ 6 w 34"/>
                <a:gd name="T5" fmla="*/ 1 h 28"/>
                <a:gd name="T6" fmla="*/ 5 w 34"/>
                <a:gd name="T7" fmla="*/ 1 h 28"/>
                <a:gd name="T8" fmla="*/ 5 w 34"/>
                <a:gd name="T9" fmla="*/ 0 h 28"/>
                <a:gd name="T10" fmla="*/ 5 w 34"/>
                <a:gd name="T11" fmla="*/ 1 h 28"/>
                <a:gd name="T12" fmla="*/ 0 w 34"/>
                <a:gd name="T13" fmla="*/ 2 h 28"/>
                <a:gd name="T14" fmla="*/ 1 w 34"/>
                <a:gd name="T15" fmla="*/ 4 h 28"/>
                <a:gd name="T16" fmla="*/ 1 w 34"/>
                <a:gd name="T17" fmla="*/ 5 h 28"/>
                <a:gd name="T18" fmla="*/ 4 w 34"/>
                <a:gd name="T19" fmla="*/ 7 h 28"/>
                <a:gd name="T20" fmla="*/ 8 w 34"/>
                <a:gd name="T21" fmla="*/ 7 h 28"/>
                <a:gd name="T22" fmla="*/ 8 w 34"/>
                <a:gd name="T23" fmla="*/ 7 h 28"/>
                <a:gd name="T24" fmla="*/ 8 w 34"/>
                <a:gd name="T25" fmla="*/ 2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4" h="28">
                  <a:moveTo>
                    <a:pt x="34" y="5"/>
                  </a:moveTo>
                  <a:lnTo>
                    <a:pt x="34" y="5"/>
                  </a:lnTo>
                  <a:lnTo>
                    <a:pt x="26" y="4"/>
                  </a:lnTo>
                  <a:lnTo>
                    <a:pt x="23" y="1"/>
                  </a:lnTo>
                  <a:lnTo>
                    <a:pt x="22" y="0"/>
                  </a:lnTo>
                  <a:lnTo>
                    <a:pt x="23" y="4"/>
                  </a:lnTo>
                  <a:lnTo>
                    <a:pt x="0" y="8"/>
                  </a:lnTo>
                  <a:lnTo>
                    <a:pt x="4" y="14"/>
                  </a:lnTo>
                  <a:lnTo>
                    <a:pt x="7" y="20"/>
                  </a:lnTo>
                  <a:lnTo>
                    <a:pt x="19" y="27"/>
                  </a:lnTo>
                  <a:lnTo>
                    <a:pt x="34" y="28"/>
                  </a:lnTo>
                  <a:lnTo>
                    <a:pt x="34" y="5"/>
                  </a:lnTo>
                  <a:close/>
                </a:path>
              </a:pathLst>
            </a:custGeom>
            <a:solidFill>
              <a:srgbClr val="000000"/>
            </a:solidFill>
            <a:ln w="9525">
              <a:noFill/>
              <a:round/>
              <a:headEnd/>
              <a:tailEnd/>
            </a:ln>
          </p:spPr>
          <p:txBody>
            <a:bodyPr/>
            <a:lstStyle/>
            <a:p>
              <a:endParaRPr lang="en-GB"/>
            </a:p>
          </p:txBody>
        </p:sp>
        <p:sp>
          <p:nvSpPr>
            <p:cNvPr id="7409" name="Freeform 68"/>
            <p:cNvSpPr>
              <a:spLocks/>
            </p:cNvSpPr>
            <p:nvPr/>
          </p:nvSpPr>
          <p:spPr bwMode="auto">
            <a:xfrm>
              <a:off x="1166" y="3321"/>
              <a:ext cx="17" cy="13"/>
            </a:xfrm>
            <a:custGeom>
              <a:avLst/>
              <a:gdLst>
                <a:gd name="T0" fmla="*/ 2 w 33"/>
                <a:gd name="T1" fmla="*/ 1 h 27"/>
                <a:gd name="T2" fmla="*/ 3 w 33"/>
                <a:gd name="T3" fmla="*/ 0 h 27"/>
                <a:gd name="T4" fmla="*/ 3 w 33"/>
                <a:gd name="T5" fmla="*/ 0 h 27"/>
                <a:gd name="T6" fmla="*/ 2 w 33"/>
                <a:gd name="T7" fmla="*/ 0 h 27"/>
                <a:gd name="T8" fmla="*/ 0 w 33"/>
                <a:gd name="T9" fmla="*/ 1 h 27"/>
                <a:gd name="T10" fmla="*/ 0 w 33"/>
                <a:gd name="T11" fmla="*/ 6 h 27"/>
                <a:gd name="T12" fmla="*/ 4 w 33"/>
                <a:gd name="T13" fmla="*/ 6 h 27"/>
                <a:gd name="T14" fmla="*/ 7 w 33"/>
                <a:gd name="T15" fmla="*/ 4 h 27"/>
                <a:gd name="T16" fmla="*/ 8 w 33"/>
                <a:gd name="T17" fmla="*/ 3 h 27"/>
                <a:gd name="T18" fmla="*/ 9 w 33"/>
                <a:gd name="T19" fmla="*/ 1 h 27"/>
                <a:gd name="T20" fmla="*/ 2 w 33"/>
                <a:gd name="T21" fmla="*/ 1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 h="27">
                  <a:moveTo>
                    <a:pt x="8" y="5"/>
                  </a:moveTo>
                  <a:lnTo>
                    <a:pt x="10" y="0"/>
                  </a:lnTo>
                  <a:lnTo>
                    <a:pt x="8" y="3"/>
                  </a:lnTo>
                  <a:lnTo>
                    <a:pt x="0" y="4"/>
                  </a:lnTo>
                  <a:lnTo>
                    <a:pt x="0" y="27"/>
                  </a:lnTo>
                  <a:lnTo>
                    <a:pt x="15" y="26"/>
                  </a:lnTo>
                  <a:lnTo>
                    <a:pt x="26" y="19"/>
                  </a:lnTo>
                  <a:lnTo>
                    <a:pt x="31" y="12"/>
                  </a:lnTo>
                  <a:lnTo>
                    <a:pt x="33" y="5"/>
                  </a:lnTo>
                  <a:lnTo>
                    <a:pt x="8" y="5"/>
                  </a:lnTo>
                  <a:close/>
                </a:path>
              </a:pathLst>
            </a:custGeom>
            <a:solidFill>
              <a:srgbClr val="000000"/>
            </a:solidFill>
            <a:ln w="9525">
              <a:noFill/>
              <a:round/>
              <a:headEnd/>
              <a:tailEnd/>
            </a:ln>
          </p:spPr>
          <p:txBody>
            <a:bodyPr/>
            <a:lstStyle/>
            <a:p>
              <a:endParaRPr lang="en-GB"/>
            </a:p>
          </p:txBody>
        </p:sp>
        <p:sp>
          <p:nvSpPr>
            <p:cNvPr id="7410" name="Freeform 69"/>
            <p:cNvSpPr>
              <a:spLocks/>
            </p:cNvSpPr>
            <p:nvPr/>
          </p:nvSpPr>
          <p:spPr bwMode="auto">
            <a:xfrm>
              <a:off x="1170" y="3317"/>
              <a:ext cx="13" cy="6"/>
            </a:xfrm>
            <a:custGeom>
              <a:avLst/>
              <a:gdLst>
                <a:gd name="T0" fmla="*/ 7 w 25"/>
                <a:gd name="T1" fmla="*/ 3 h 13"/>
                <a:gd name="T2" fmla="*/ 6 w 25"/>
                <a:gd name="T3" fmla="*/ 1 h 13"/>
                <a:gd name="T4" fmla="*/ 4 w 25"/>
                <a:gd name="T5" fmla="*/ 0 h 13"/>
                <a:gd name="T6" fmla="*/ 1 w 25"/>
                <a:gd name="T7" fmla="*/ 1 h 13"/>
                <a:gd name="T8" fmla="*/ 0 w 25"/>
                <a:gd name="T9" fmla="*/ 3 h 13"/>
                <a:gd name="T10" fmla="*/ 7 w 25"/>
                <a:gd name="T11" fmla="*/ 3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13">
                  <a:moveTo>
                    <a:pt x="25" y="13"/>
                  </a:moveTo>
                  <a:lnTo>
                    <a:pt x="22" y="4"/>
                  </a:lnTo>
                  <a:lnTo>
                    <a:pt x="13" y="0"/>
                  </a:lnTo>
                  <a:lnTo>
                    <a:pt x="3" y="4"/>
                  </a:lnTo>
                  <a:lnTo>
                    <a:pt x="0" y="13"/>
                  </a:lnTo>
                  <a:lnTo>
                    <a:pt x="25" y="13"/>
                  </a:lnTo>
                  <a:close/>
                </a:path>
              </a:pathLst>
            </a:custGeom>
            <a:solidFill>
              <a:srgbClr val="000000"/>
            </a:solidFill>
            <a:ln w="9525">
              <a:noFill/>
              <a:round/>
              <a:headEnd/>
              <a:tailEnd/>
            </a:ln>
          </p:spPr>
          <p:txBody>
            <a:bodyPr/>
            <a:lstStyle/>
            <a:p>
              <a:endParaRPr lang="en-GB"/>
            </a:p>
          </p:txBody>
        </p:sp>
        <p:sp>
          <p:nvSpPr>
            <p:cNvPr id="7411" name="Freeform 70"/>
            <p:cNvSpPr>
              <a:spLocks/>
            </p:cNvSpPr>
            <p:nvPr/>
          </p:nvSpPr>
          <p:spPr bwMode="auto">
            <a:xfrm>
              <a:off x="1156" y="3347"/>
              <a:ext cx="12" cy="6"/>
            </a:xfrm>
            <a:custGeom>
              <a:avLst/>
              <a:gdLst>
                <a:gd name="T0" fmla="*/ 6 w 23"/>
                <a:gd name="T1" fmla="*/ 2 h 13"/>
                <a:gd name="T2" fmla="*/ 5 w 23"/>
                <a:gd name="T3" fmla="*/ 0 h 13"/>
                <a:gd name="T4" fmla="*/ 3 w 23"/>
                <a:gd name="T5" fmla="*/ 0 h 13"/>
                <a:gd name="T6" fmla="*/ 1 w 23"/>
                <a:gd name="T7" fmla="*/ 1 h 13"/>
                <a:gd name="T8" fmla="*/ 0 w 23"/>
                <a:gd name="T9" fmla="*/ 3 h 13"/>
                <a:gd name="T10" fmla="*/ 6 w 23"/>
                <a:gd name="T11" fmla="*/ 2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3">
                  <a:moveTo>
                    <a:pt x="23" y="11"/>
                  </a:moveTo>
                  <a:lnTo>
                    <a:pt x="18" y="2"/>
                  </a:lnTo>
                  <a:lnTo>
                    <a:pt x="10" y="0"/>
                  </a:lnTo>
                  <a:lnTo>
                    <a:pt x="4" y="4"/>
                  </a:lnTo>
                  <a:lnTo>
                    <a:pt x="0" y="13"/>
                  </a:lnTo>
                  <a:lnTo>
                    <a:pt x="23" y="11"/>
                  </a:lnTo>
                  <a:close/>
                </a:path>
              </a:pathLst>
            </a:custGeom>
            <a:solidFill>
              <a:srgbClr val="000000"/>
            </a:solidFill>
            <a:ln w="9525">
              <a:noFill/>
              <a:round/>
              <a:headEnd/>
              <a:tailEnd/>
            </a:ln>
          </p:spPr>
          <p:txBody>
            <a:bodyPr/>
            <a:lstStyle/>
            <a:p>
              <a:endParaRPr lang="en-GB"/>
            </a:p>
          </p:txBody>
        </p:sp>
        <p:sp>
          <p:nvSpPr>
            <p:cNvPr id="7412" name="Freeform 71"/>
            <p:cNvSpPr>
              <a:spLocks/>
            </p:cNvSpPr>
            <p:nvPr/>
          </p:nvSpPr>
          <p:spPr bwMode="auto">
            <a:xfrm>
              <a:off x="1156" y="3351"/>
              <a:ext cx="17" cy="13"/>
            </a:xfrm>
            <a:custGeom>
              <a:avLst/>
              <a:gdLst>
                <a:gd name="T0" fmla="*/ 9 w 33"/>
                <a:gd name="T1" fmla="*/ 1 h 27"/>
                <a:gd name="T2" fmla="*/ 9 w 33"/>
                <a:gd name="T3" fmla="*/ 1 h 27"/>
                <a:gd name="T4" fmla="*/ 6 w 33"/>
                <a:gd name="T5" fmla="*/ 0 h 27"/>
                <a:gd name="T6" fmla="*/ 6 w 33"/>
                <a:gd name="T7" fmla="*/ 0 h 27"/>
                <a:gd name="T8" fmla="*/ 6 w 33"/>
                <a:gd name="T9" fmla="*/ 0 h 27"/>
                <a:gd name="T10" fmla="*/ 6 w 33"/>
                <a:gd name="T11" fmla="*/ 0 h 27"/>
                <a:gd name="T12" fmla="*/ 0 w 33"/>
                <a:gd name="T13" fmla="*/ 1 h 27"/>
                <a:gd name="T14" fmla="*/ 1 w 33"/>
                <a:gd name="T15" fmla="*/ 3 h 27"/>
                <a:gd name="T16" fmla="*/ 2 w 33"/>
                <a:gd name="T17" fmla="*/ 4 h 27"/>
                <a:gd name="T18" fmla="*/ 5 w 33"/>
                <a:gd name="T19" fmla="*/ 6 h 27"/>
                <a:gd name="T20" fmla="*/ 9 w 33"/>
                <a:gd name="T21" fmla="*/ 6 h 27"/>
                <a:gd name="T22" fmla="*/ 9 w 33"/>
                <a:gd name="T23" fmla="*/ 6 h 27"/>
                <a:gd name="T24" fmla="*/ 9 w 33"/>
                <a:gd name="T25" fmla="*/ 1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 h="27">
                  <a:moveTo>
                    <a:pt x="33" y="4"/>
                  </a:moveTo>
                  <a:lnTo>
                    <a:pt x="33" y="4"/>
                  </a:lnTo>
                  <a:lnTo>
                    <a:pt x="24" y="1"/>
                  </a:lnTo>
                  <a:lnTo>
                    <a:pt x="22" y="0"/>
                  </a:lnTo>
                  <a:lnTo>
                    <a:pt x="23" y="3"/>
                  </a:lnTo>
                  <a:lnTo>
                    <a:pt x="0" y="5"/>
                  </a:lnTo>
                  <a:lnTo>
                    <a:pt x="1" y="12"/>
                  </a:lnTo>
                  <a:lnTo>
                    <a:pt x="8" y="19"/>
                  </a:lnTo>
                  <a:lnTo>
                    <a:pt x="17" y="24"/>
                  </a:lnTo>
                  <a:lnTo>
                    <a:pt x="33" y="27"/>
                  </a:lnTo>
                  <a:lnTo>
                    <a:pt x="33" y="4"/>
                  </a:lnTo>
                  <a:close/>
                </a:path>
              </a:pathLst>
            </a:custGeom>
            <a:solidFill>
              <a:srgbClr val="000000"/>
            </a:solidFill>
            <a:ln w="9525">
              <a:noFill/>
              <a:round/>
              <a:headEnd/>
              <a:tailEnd/>
            </a:ln>
          </p:spPr>
          <p:txBody>
            <a:bodyPr/>
            <a:lstStyle/>
            <a:p>
              <a:endParaRPr lang="en-GB"/>
            </a:p>
          </p:txBody>
        </p:sp>
        <p:sp>
          <p:nvSpPr>
            <p:cNvPr id="7413" name="Freeform 72"/>
            <p:cNvSpPr>
              <a:spLocks/>
            </p:cNvSpPr>
            <p:nvPr/>
          </p:nvSpPr>
          <p:spPr bwMode="auto">
            <a:xfrm>
              <a:off x="1173" y="3351"/>
              <a:ext cx="16" cy="13"/>
            </a:xfrm>
            <a:custGeom>
              <a:avLst/>
              <a:gdLst>
                <a:gd name="T0" fmla="*/ 1 w 33"/>
                <a:gd name="T1" fmla="*/ 1 h 27"/>
                <a:gd name="T2" fmla="*/ 2 w 33"/>
                <a:gd name="T3" fmla="*/ 0 h 27"/>
                <a:gd name="T4" fmla="*/ 2 w 33"/>
                <a:gd name="T5" fmla="*/ 0 h 27"/>
                <a:gd name="T6" fmla="*/ 2 w 33"/>
                <a:gd name="T7" fmla="*/ 0 h 27"/>
                <a:gd name="T8" fmla="*/ 0 w 33"/>
                <a:gd name="T9" fmla="*/ 1 h 27"/>
                <a:gd name="T10" fmla="*/ 0 w 33"/>
                <a:gd name="T11" fmla="*/ 6 h 27"/>
                <a:gd name="T12" fmla="*/ 3 w 33"/>
                <a:gd name="T13" fmla="*/ 6 h 27"/>
                <a:gd name="T14" fmla="*/ 6 w 33"/>
                <a:gd name="T15" fmla="*/ 4 h 27"/>
                <a:gd name="T16" fmla="*/ 8 w 33"/>
                <a:gd name="T17" fmla="*/ 2 h 27"/>
                <a:gd name="T18" fmla="*/ 8 w 33"/>
                <a:gd name="T19" fmla="*/ 1 h 27"/>
                <a:gd name="T20" fmla="*/ 1 w 33"/>
                <a:gd name="T21" fmla="*/ 1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 h="27">
                  <a:moveTo>
                    <a:pt x="7" y="4"/>
                  </a:moveTo>
                  <a:lnTo>
                    <a:pt x="9" y="1"/>
                  </a:lnTo>
                  <a:lnTo>
                    <a:pt x="10" y="0"/>
                  </a:lnTo>
                  <a:lnTo>
                    <a:pt x="9" y="1"/>
                  </a:lnTo>
                  <a:lnTo>
                    <a:pt x="0" y="4"/>
                  </a:lnTo>
                  <a:lnTo>
                    <a:pt x="0" y="27"/>
                  </a:lnTo>
                  <a:lnTo>
                    <a:pt x="15" y="24"/>
                  </a:lnTo>
                  <a:lnTo>
                    <a:pt x="26" y="19"/>
                  </a:lnTo>
                  <a:lnTo>
                    <a:pt x="32" y="11"/>
                  </a:lnTo>
                  <a:lnTo>
                    <a:pt x="33" y="4"/>
                  </a:lnTo>
                  <a:lnTo>
                    <a:pt x="7" y="4"/>
                  </a:lnTo>
                  <a:close/>
                </a:path>
              </a:pathLst>
            </a:custGeom>
            <a:solidFill>
              <a:srgbClr val="000000"/>
            </a:solidFill>
            <a:ln w="9525">
              <a:noFill/>
              <a:round/>
              <a:headEnd/>
              <a:tailEnd/>
            </a:ln>
          </p:spPr>
          <p:txBody>
            <a:bodyPr/>
            <a:lstStyle/>
            <a:p>
              <a:endParaRPr lang="en-GB"/>
            </a:p>
          </p:txBody>
        </p:sp>
        <p:sp>
          <p:nvSpPr>
            <p:cNvPr id="7414" name="Freeform 73"/>
            <p:cNvSpPr>
              <a:spLocks/>
            </p:cNvSpPr>
            <p:nvPr/>
          </p:nvSpPr>
          <p:spPr bwMode="auto">
            <a:xfrm>
              <a:off x="1176" y="3346"/>
              <a:ext cx="13" cy="6"/>
            </a:xfrm>
            <a:custGeom>
              <a:avLst/>
              <a:gdLst>
                <a:gd name="T0" fmla="*/ 7 w 26"/>
                <a:gd name="T1" fmla="*/ 3 h 13"/>
                <a:gd name="T2" fmla="*/ 6 w 26"/>
                <a:gd name="T3" fmla="*/ 0 h 13"/>
                <a:gd name="T4" fmla="*/ 4 w 26"/>
                <a:gd name="T5" fmla="*/ 0 h 13"/>
                <a:gd name="T6" fmla="*/ 1 w 26"/>
                <a:gd name="T7" fmla="*/ 0 h 13"/>
                <a:gd name="T8" fmla="*/ 0 w 26"/>
                <a:gd name="T9" fmla="*/ 3 h 13"/>
                <a:gd name="T10" fmla="*/ 7 w 26"/>
                <a:gd name="T11" fmla="*/ 3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3">
                  <a:moveTo>
                    <a:pt x="26" y="13"/>
                  </a:moveTo>
                  <a:lnTo>
                    <a:pt x="22" y="3"/>
                  </a:lnTo>
                  <a:lnTo>
                    <a:pt x="13" y="0"/>
                  </a:lnTo>
                  <a:lnTo>
                    <a:pt x="4" y="3"/>
                  </a:lnTo>
                  <a:lnTo>
                    <a:pt x="0" y="13"/>
                  </a:lnTo>
                  <a:lnTo>
                    <a:pt x="26" y="13"/>
                  </a:lnTo>
                  <a:close/>
                </a:path>
              </a:pathLst>
            </a:custGeom>
            <a:solidFill>
              <a:srgbClr val="000000"/>
            </a:solidFill>
            <a:ln w="9525">
              <a:noFill/>
              <a:round/>
              <a:headEnd/>
              <a:tailEnd/>
            </a:ln>
          </p:spPr>
          <p:txBody>
            <a:bodyPr/>
            <a:lstStyle/>
            <a:p>
              <a:endParaRPr lang="en-GB"/>
            </a:p>
          </p:txBody>
        </p:sp>
        <p:sp>
          <p:nvSpPr>
            <p:cNvPr id="7415" name="Freeform 74"/>
            <p:cNvSpPr>
              <a:spLocks/>
            </p:cNvSpPr>
            <p:nvPr/>
          </p:nvSpPr>
          <p:spPr bwMode="auto">
            <a:xfrm>
              <a:off x="1158" y="3362"/>
              <a:ext cx="11" cy="6"/>
            </a:xfrm>
            <a:custGeom>
              <a:avLst/>
              <a:gdLst>
                <a:gd name="T0" fmla="*/ 5 w 23"/>
                <a:gd name="T1" fmla="*/ 2 h 14"/>
                <a:gd name="T2" fmla="*/ 4 w 23"/>
                <a:gd name="T3" fmla="*/ 0 h 14"/>
                <a:gd name="T4" fmla="*/ 2 w 23"/>
                <a:gd name="T5" fmla="*/ 0 h 14"/>
                <a:gd name="T6" fmla="*/ 0 w 23"/>
                <a:gd name="T7" fmla="*/ 1 h 14"/>
                <a:gd name="T8" fmla="*/ 0 w 23"/>
                <a:gd name="T9" fmla="*/ 3 h 14"/>
                <a:gd name="T10" fmla="*/ 5 w 23"/>
                <a:gd name="T11" fmla="*/ 2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4">
                  <a:moveTo>
                    <a:pt x="23" y="9"/>
                  </a:moveTo>
                  <a:lnTo>
                    <a:pt x="18" y="1"/>
                  </a:lnTo>
                  <a:lnTo>
                    <a:pt x="10" y="0"/>
                  </a:lnTo>
                  <a:lnTo>
                    <a:pt x="2" y="5"/>
                  </a:lnTo>
                  <a:lnTo>
                    <a:pt x="0" y="14"/>
                  </a:lnTo>
                  <a:lnTo>
                    <a:pt x="23" y="9"/>
                  </a:lnTo>
                  <a:close/>
                </a:path>
              </a:pathLst>
            </a:custGeom>
            <a:solidFill>
              <a:srgbClr val="000000"/>
            </a:solidFill>
            <a:ln w="9525">
              <a:noFill/>
              <a:round/>
              <a:headEnd/>
              <a:tailEnd/>
            </a:ln>
          </p:spPr>
          <p:txBody>
            <a:bodyPr/>
            <a:lstStyle/>
            <a:p>
              <a:endParaRPr lang="en-GB"/>
            </a:p>
          </p:txBody>
        </p:sp>
        <p:sp>
          <p:nvSpPr>
            <p:cNvPr id="7416" name="Freeform 75"/>
            <p:cNvSpPr>
              <a:spLocks/>
            </p:cNvSpPr>
            <p:nvPr/>
          </p:nvSpPr>
          <p:spPr bwMode="auto">
            <a:xfrm>
              <a:off x="1158" y="3366"/>
              <a:ext cx="16" cy="13"/>
            </a:xfrm>
            <a:custGeom>
              <a:avLst/>
              <a:gdLst>
                <a:gd name="T0" fmla="*/ 8 w 33"/>
                <a:gd name="T1" fmla="*/ 1 h 27"/>
                <a:gd name="T2" fmla="*/ 8 w 33"/>
                <a:gd name="T3" fmla="*/ 1 h 27"/>
                <a:gd name="T4" fmla="*/ 6 w 33"/>
                <a:gd name="T5" fmla="*/ 0 h 27"/>
                <a:gd name="T6" fmla="*/ 5 w 33"/>
                <a:gd name="T7" fmla="*/ 0 h 27"/>
                <a:gd name="T8" fmla="*/ 5 w 33"/>
                <a:gd name="T9" fmla="*/ 0 h 27"/>
                <a:gd name="T10" fmla="*/ 5 w 33"/>
                <a:gd name="T11" fmla="*/ 0 h 27"/>
                <a:gd name="T12" fmla="*/ 0 w 33"/>
                <a:gd name="T13" fmla="*/ 1 h 27"/>
                <a:gd name="T14" fmla="*/ 0 w 33"/>
                <a:gd name="T15" fmla="*/ 3 h 27"/>
                <a:gd name="T16" fmla="*/ 2 w 33"/>
                <a:gd name="T17" fmla="*/ 4 h 27"/>
                <a:gd name="T18" fmla="*/ 4 w 33"/>
                <a:gd name="T19" fmla="*/ 6 h 27"/>
                <a:gd name="T20" fmla="*/ 8 w 33"/>
                <a:gd name="T21" fmla="*/ 6 h 27"/>
                <a:gd name="T22" fmla="*/ 8 w 33"/>
                <a:gd name="T23" fmla="*/ 6 h 27"/>
                <a:gd name="T24" fmla="*/ 8 w 33"/>
                <a:gd name="T25" fmla="*/ 1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 h="27">
                  <a:moveTo>
                    <a:pt x="33" y="4"/>
                  </a:moveTo>
                  <a:lnTo>
                    <a:pt x="33" y="4"/>
                  </a:lnTo>
                  <a:lnTo>
                    <a:pt x="25" y="1"/>
                  </a:lnTo>
                  <a:lnTo>
                    <a:pt x="21" y="0"/>
                  </a:lnTo>
                  <a:lnTo>
                    <a:pt x="23" y="0"/>
                  </a:lnTo>
                  <a:lnTo>
                    <a:pt x="23" y="1"/>
                  </a:lnTo>
                  <a:lnTo>
                    <a:pt x="0" y="6"/>
                  </a:lnTo>
                  <a:lnTo>
                    <a:pt x="2" y="12"/>
                  </a:lnTo>
                  <a:lnTo>
                    <a:pt x="8" y="19"/>
                  </a:lnTo>
                  <a:lnTo>
                    <a:pt x="18" y="24"/>
                  </a:lnTo>
                  <a:lnTo>
                    <a:pt x="33" y="27"/>
                  </a:lnTo>
                  <a:lnTo>
                    <a:pt x="33" y="4"/>
                  </a:lnTo>
                  <a:close/>
                </a:path>
              </a:pathLst>
            </a:custGeom>
            <a:solidFill>
              <a:srgbClr val="000000"/>
            </a:solidFill>
            <a:ln w="9525">
              <a:noFill/>
              <a:round/>
              <a:headEnd/>
              <a:tailEnd/>
            </a:ln>
          </p:spPr>
          <p:txBody>
            <a:bodyPr/>
            <a:lstStyle/>
            <a:p>
              <a:endParaRPr lang="en-GB"/>
            </a:p>
          </p:txBody>
        </p:sp>
        <p:sp>
          <p:nvSpPr>
            <p:cNvPr id="7417" name="Freeform 76"/>
            <p:cNvSpPr>
              <a:spLocks/>
            </p:cNvSpPr>
            <p:nvPr/>
          </p:nvSpPr>
          <p:spPr bwMode="auto">
            <a:xfrm>
              <a:off x="1174" y="3366"/>
              <a:ext cx="17" cy="13"/>
            </a:xfrm>
            <a:custGeom>
              <a:avLst/>
              <a:gdLst>
                <a:gd name="T0" fmla="*/ 2 w 32"/>
                <a:gd name="T1" fmla="*/ 1 h 27"/>
                <a:gd name="T2" fmla="*/ 2 w 32"/>
                <a:gd name="T3" fmla="*/ 0 h 27"/>
                <a:gd name="T4" fmla="*/ 3 w 32"/>
                <a:gd name="T5" fmla="*/ 0 h 27"/>
                <a:gd name="T6" fmla="*/ 2 w 32"/>
                <a:gd name="T7" fmla="*/ 0 h 27"/>
                <a:gd name="T8" fmla="*/ 0 w 32"/>
                <a:gd name="T9" fmla="*/ 1 h 27"/>
                <a:gd name="T10" fmla="*/ 0 w 32"/>
                <a:gd name="T11" fmla="*/ 6 h 27"/>
                <a:gd name="T12" fmla="*/ 4 w 32"/>
                <a:gd name="T13" fmla="*/ 6 h 27"/>
                <a:gd name="T14" fmla="*/ 7 w 32"/>
                <a:gd name="T15" fmla="*/ 4 h 27"/>
                <a:gd name="T16" fmla="*/ 9 w 32"/>
                <a:gd name="T17" fmla="*/ 2 h 27"/>
                <a:gd name="T18" fmla="*/ 9 w 32"/>
                <a:gd name="T19" fmla="*/ 1 h 27"/>
                <a:gd name="T20" fmla="*/ 2 w 32"/>
                <a:gd name="T21" fmla="*/ 1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27">
                  <a:moveTo>
                    <a:pt x="7" y="4"/>
                  </a:moveTo>
                  <a:lnTo>
                    <a:pt x="8" y="1"/>
                  </a:lnTo>
                  <a:lnTo>
                    <a:pt x="9" y="0"/>
                  </a:lnTo>
                  <a:lnTo>
                    <a:pt x="8" y="1"/>
                  </a:lnTo>
                  <a:lnTo>
                    <a:pt x="0" y="4"/>
                  </a:lnTo>
                  <a:lnTo>
                    <a:pt x="0" y="27"/>
                  </a:lnTo>
                  <a:lnTo>
                    <a:pt x="15" y="24"/>
                  </a:lnTo>
                  <a:lnTo>
                    <a:pt x="25" y="19"/>
                  </a:lnTo>
                  <a:lnTo>
                    <a:pt x="31" y="11"/>
                  </a:lnTo>
                  <a:lnTo>
                    <a:pt x="32" y="4"/>
                  </a:lnTo>
                  <a:lnTo>
                    <a:pt x="7" y="4"/>
                  </a:lnTo>
                  <a:close/>
                </a:path>
              </a:pathLst>
            </a:custGeom>
            <a:solidFill>
              <a:srgbClr val="000000"/>
            </a:solidFill>
            <a:ln w="9525">
              <a:noFill/>
              <a:round/>
              <a:headEnd/>
              <a:tailEnd/>
            </a:ln>
          </p:spPr>
          <p:txBody>
            <a:bodyPr/>
            <a:lstStyle/>
            <a:p>
              <a:endParaRPr lang="en-GB"/>
            </a:p>
          </p:txBody>
        </p:sp>
        <p:sp>
          <p:nvSpPr>
            <p:cNvPr id="7418" name="Freeform 77"/>
            <p:cNvSpPr>
              <a:spLocks/>
            </p:cNvSpPr>
            <p:nvPr/>
          </p:nvSpPr>
          <p:spPr bwMode="auto">
            <a:xfrm>
              <a:off x="1178" y="3361"/>
              <a:ext cx="13" cy="6"/>
            </a:xfrm>
            <a:custGeom>
              <a:avLst/>
              <a:gdLst>
                <a:gd name="T0" fmla="*/ 7 w 25"/>
                <a:gd name="T1" fmla="*/ 3 h 13"/>
                <a:gd name="T2" fmla="*/ 6 w 25"/>
                <a:gd name="T3" fmla="*/ 0 h 13"/>
                <a:gd name="T4" fmla="*/ 4 w 25"/>
                <a:gd name="T5" fmla="*/ 0 h 13"/>
                <a:gd name="T6" fmla="*/ 1 w 25"/>
                <a:gd name="T7" fmla="*/ 0 h 13"/>
                <a:gd name="T8" fmla="*/ 0 w 25"/>
                <a:gd name="T9" fmla="*/ 3 h 13"/>
                <a:gd name="T10" fmla="*/ 7 w 25"/>
                <a:gd name="T11" fmla="*/ 3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13">
                  <a:moveTo>
                    <a:pt x="25" y="13"/>
                  </a:moveTo>
                  <a:lnTo>
                    <a:pt x="22" y="3"/>
                  </a:lnTo>
                  <a:lnTo>
                    <a:pt x="13" y="0"/>
                  </a:lnTo>
                  <a:lnTo>
                    <a:pt x="3" y="3"/>
                  </a:lnTo>
                  <a:lnTo>
                    <a:pt x="0" y="13"/>
                  </a:lnTo>
                  <a:lnTo>
                    <a:pt x="25" y="13"/>
                  </a:lnTo>
                  <a:close/>
                </a:path>
              </a:pathLst>
            </a:custGeom>
            <a:solidFill>
              <a:srgbClr val="000000"/>
            </a:solidFill>
            <a:ln w="9525">
              <a:noFill/>
              <a:round/>
              <a:headEnd/>
              <a:tailEnd/>
            </a:ln>
          </p:spPr>
          <p:txBody>
            <a:bodyPr/>
            <a:lstStyle/>
            <a:p>
              <a:endParaRPr lang="en-GB"/>
            </a:p>
          </p:txBody>
        </p:sp>
        <p:sp>
          <p:nvSpPr>
            <p:cNvPr id="7419" name="Freeform 78"/>
            <p:cNvSpPr>
              <a:spLocks/>
            </p:cNvSpPr>
            <p:nvPr/>
          </p:nvSpPr>
          <p:spPr bwMode="auto">
            <a:xfrm>
              <a:off x="1160" y="3377"/>
              <a:ext cx="12" cy="6"/>
            </a:xfrm>
            <a:custGeom>
              <a:avLst/>
              <a:gdLst>
                <a:gd name="T0" fmla="*/ 6 w 23"/>
                <a:gd name="T1" fmla="*/ 2 h 13"/>
                <a:gd name="T2" fmla="*/ 5 w 23"/>
                <a:gd name="T3" fmla="*/ 0 h 13"/>
                <a:gd name="T4" fmla="*/ 3 w 23"/>
                <a:gd name="T5" fmla="*/ 0 h 13"/>
                <a:gd name="T6" fmla="*/ 1 w 23"/>
                <a:gd name="T7" fmla="*/ 1 h 13"/>
                <a:gd name="T8" fmla="*/ 0 w 23"/>
                <a:gd name="T9" fmla="*/ 3 h 13"/>
                <a:gd name="T10" fmla="*/ 6 w 23"/>
                <a:gd name="T11" fmla="*/ 2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3">
                  <a:moveTo>
                    <a:pt x="23" y="10"/>
                  </a:moveTo>
                  <a:lnTo>
                    <a:pt x="19" y="2"/>
                  </a:lnTo>
                  <a:lnTo>
                    <a:pt x="10" y="0"/>
                  </a:lnTo>
                  <a:lnTo>
                    <a:pt x="4" y="4"/>
                  </a:lnTo>
                  <a:lnTo>
                    <a:pt x="0" y="13"/>
                  </a:lnTo>
                  <a:lnTo>
                    <a:pt x="23" y="10"/>
                  </a:lnTo>
                  <a:close/>
                </a:path>
              </a:pathLst>
            </a:custGeom>
            <a:solidFill>
              <a:srgbClr val="000000"/>
            </a:solidFill>
            <a:ln w="9525">
              <a:noFill/>
              <a:round/>
              <a:headEnd/>
              <a:tailEnd/>
            </a:ln>
          </p:spPr>
          <p:txBody>
            <a:bodyPr/>
            <a:lstStyle/>
            <a:p>
              <a:endParaRPr lang="en-GB"/>
            </a:p>
          </p:txBody>
        </p:sp>
        <p:sp>
          <p:nvSpPr>
            <p:cNvPr id="7420" name="Freeform 79"/>
            <p:cNvSpPr>
              <a:spLocks/>
            </p:cNvSpPr>
            <p:nvPr/>
          </p:nvSpPr>
          <p:spPr bwMode="auto">
            <a:xfrm>
              <a:off x="1160" y="3381"/>
              <a:ext cx="17" cy="13"/>
            </a:xfrm>
            <a:custGeom>
              <a:avLst/>
              <a:gdLst>
                <a:gd name="T0" fmla="*/ 9 w 34"/>
                <a:gd name="T1" fmla="*/ 1 h 27"/>
                <a:gd name="T2" fmla="*/ 9 w 34"/>
                <a:gd name="T3" fmla="*/ 1 h 27"/>
                <a:gd name="T4" fmla="*/ 6 w 34"/>
                <a:gd name="T5" fmla="*/ 0 h 27"/>
                <a:gd name="T6" fmla="*/ 6 w 34"/>
                <a:gd name="T7" fmla="*/ 0 h 27"/>
                <a:gd name="T8" fmla="*/ 6 w 34"/>
                <a:gd name="T9" fmla="*/ 0 h 27"/>
                <a:gd name="T10" fmla="*/ 6 w 34"/>
                <a:gd name="T11" fmla="*/ 0 h 27"/>
                <a:gd name="T12" fmla="*/ 0 w 34"/>
                <a:gd name="T13" fmla="*/ 1 h 27"/>
                <a:gd name="T14" fmla="*/ 1 w 34"/>
                <a:gd name="T15" fmla="*/ 3 h 27"/>
                <a:gd name="T16" fmla="*/ 2 w 34"/>
                <a:gd name="T17" fmla="*/ 4 h 27"/>
                <a:gd name="T18" fmla="*/ 5 w 34"/>
                <a:gd name="T19" fmla="*/ 6 h 27"/>
                <a:gd name="T20" fmla="*/ 9 w 34"/>
                <a:gd name="T21" fmla="*/ 6 h 27"/>
                <a:gd name="T22" fmla="*/ 9 w 34"/>
                <a:gd name="T23" fmla="*/ 6 h 27"/>
                <a:gd name="T24" fmla="*/ 9 w 34"/>
                <a:gd name="T25" fmla="*/ 1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4" h="27">
                  <a:moveTo>
                    <a:pt x="34" y="4"/>
                  </a:moveTo>
                  <a:lnTo>
                    <a:pt x="34" y="4"/>
                  </a:lnTo>
                  <a:lnTo>
                    <a:pt x="24" y="1"/>
                  </a:lnTo>
                  <a:lnTo>
                    <a:pt x="22" y="0"/>
                  </a:lnTo>
                  <a:lnTo>
                    <a:pt x="23" y="2"/>
                  </a:lnTo>
                  <a:lnTo>
                    <a:pt x="0" y="5"/>
                  </a:lnTo>
                  <a:lnTo>
                    <a:pt x="1" y="12"/>
                  </a:lnTo>
                  <a:lnTo>
                    <a:pt x="8" y="19"/>
                  </a:lnTo>
                  <a:lnTo>
                    <a:pt x="17" y="24"/>
                  </a:lnTo>
                  <a:lnTo>
                    <a:pt x="34" y="27"/>
                  </a:lnTo>
                  <a:lnTo>
                    <a:pt x="34" y="4"/>
                  </a:lnTo>
                  <a:close/>
                </a:path>
              </a:pathLst>
            </a:custGeom>
            <a:solidFill>
              <a:srgbClr val="000000"/>
            </a:solidFill>
            <a:ln w="9525">
              <a:noFill/>
              <a:round/>
              <a:headEnd/>
              <a:tailEnd/>
            </a:ln>
          </p:spPr>
          <p:txBody>
            <a:bodyPr/>
            <a:lstStyle/>
            <a:p>
              <a:endParaRPr lang="en-GB"/>
            </a:p>
          </p:txBody>
        </p:sp>
        <p:sp>
          <p:nvSpPr>
            <p:cNvPr id="7421" name="Freeform 80"/>
            <p:cNvSpPr>
              <a:spLocks/>
            </p:cNvSpPr>
            <p:nvPr/>
          </p:nvSpPr>
          <p:spPr bwMode="auto">
            <a:xfrm>
              <a:off x="1177" y="3381"/>
              <a:ext cx="16" cy="13"/>
            </a:xfrm>
            <a:custGeom>
              <a:avLst/>
              <a:gdLst>
                <a:gd name="T0" fmla="*/ 2 w 32"/>
                <a:gd name="T1" fmla="*/ 1 h 27"/>
                <a:gd name="T2" fmla="*/ 2 w 32"/>
                <a:gd name="T3" fmla="*/ 0 h 27"/>
                <a:gd name="T4" fmla="*/ 3 w 32"/>
                <a:gd name="T5" fmla="*/ 0 h 27"/>
                <a:gd name="T6" fmla="*/ 2 w 32"/>
                <a:gd name="T7" fmla="*/ 0 h 27"/>
                <a:gd name="T8" fmla="*/ 0 w 32"/>
                <a:gd name="T9" fmla="*/ 1 h 27"/>
                <a:gd name="T10" fmla="*/ 0 w 32"/>
                <a:gd name="T11" fmla="*/ 6 h 27"/>
                <a:gd name="T12" fmla="*/ 4 w 32"/>
                <a:gd name="T13" fmla="*/ 6 h 27"/>
                <a:gd name="T14" fmla="*/ 7 w 32"/>
                <a:gd name="T15" fmla="*/ 4 h 27"/>
                <a:gd name="T16" fmla="*/ 8 w 32"/>
                <a:gd name="T17" fmla="*/ 2 h 27"/>
                <a:gd name="T18" fmla="*/ 8 w 32"/>
                <a:gd name="T19" fmla="*/ 1 h 27"/>
                <a:gd name="T20" fmla="*/ 2 w 32"/>
                <a:gd name="T21" fmla="*/ 1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27">
                  <a:moveTo>
                    <a:pt x="6" y="4"/>
                  </a:moveTo>
                  <a:lnTo>
                    <a:pt x="8" y="1"/>
                  </a:lnTo>
                  <a:lnTo>
                    <a:pt x="9" y="0"/>
                  </a:lnTo>
                  <a:lnTo>
                    <a:pt x="8" y="1"/>
                  </a:lnTo>
                  <a:lnTo>
                    <a:pt x="0" y="4"/>
                  </a:lnTo>
                  <a:lnTo>
                    <a:pt x="0" y="27"/>
                  </a:lnTo>
                  <a:lnTo>
                    <a:pt x="15" y="24"/>
                  </a:lnTo>
                  <a:lnTo>
                    <a:pt x="25" y="19"/>
                  </a:lnTo>
                  <a:lnTo>
                    <a:pt x="31" y="11"/>
                  </a:lnTo>
                  <a:lnTo>
                    <a:pt x="32" y="4"/>
                  </a:lnTo>
                  <a:lnTo>
                    <a:pt x="6" y="4"/>
                  </a:lnTo>
                  <a:close/>
                </a:path>
              </a:pathLst>
            </a:custGeom>
            <a:solidFill>
              <a:srgbClr val="000000"/>
            </a:solidFill>
            <a:ln w="9525">
              <a:noFill/>
              <a:round/>
              <a:headEnd/>
              <a:tailEnd/>
            </a:ln>
          </p:spPr>
          <p:txBody>
            <a:bodyPr/>
            <a:lstStyle/>
            <a:p>
              <a:endParaRPr lang="en-GB"/>
            </a:p>
          </p:txBody>
        </p:sp>
        <p:sp>
          <p:nvSpPr>
            <p:cNvPr id="7422" name="Freeform 81"/>
            <p:cNvSpPr>
              <a:spLocks/>
            </p:cNvSpPr>
            <p:nvPr/>
          </p:nvSpPr>
          <p:spPr bwMode="auto">
            <a:xfrm>
              <a:off x="1180" y="3376"/>
              <a:ext cx="13" cy="6"/>
            </a:xfrm>
            <a:custGeom>
              <a:avLst/>
              <a:gdLst>
                <a:gd name="T0" fmla="*/ 7 w 26"/>
                <a:gd name="T1" fmla="*/ 3 h 13"/>
                <a:gd name="T2" fmla="*/ 6 w 26"/>
                <a:gd name="T3" fmla="*/ 0 h 13"/>
                <a:gd name="T4" fmla="*/ 4 w 26"/>
                <a:gd name="T5" fmla="*/ 0 h 13"/>
                <a:gd name="T6" fmla="*/ 1 w 26"/>
                <a:gd name="T7" fmla="*/ 0 h 13"/>
                <a:gd name="T8" fmla="*/ 0 w 26"/>
                <a:gd name="T9" fmla="*/ 3 h 13"/>
                <a:gd name="T10" fmla="*/ 7 w 26"/>
                <a:gd name="T11" fmla="*/ 3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3">
                  <a:moveTo>
                    <a:pt x="26" y="13"/>
                  </a:moveTo>
                  <a:lnTo>
                    <a:pt x="22" y="3"/>
                  </a:lnTo>
                  <a:lnTo>
                    <a:pt x="13" y="0"/>
                  </a:lnTo>
                  <a:lnTo>
                    <a:pt x="4" y="3"/>
                  </a:lnTo>
                  <a:lnTo>
                    <a:pt x="0" y="13"/>
                  </a:lnTo>
                  <a:lnTo>
                    <a:pt x="26" y="13"/>
                  </a:lnTo>
                  <a:close/>
                </a:path>
              </a:pathLst>
            </a:custGeom>
            <a:solidFill>
              <a:srgbClr val="000000"/>
            </a:solidFill>
            <a:ln w="9525">
              <a:noFill/>
              <a:round/>
              <a:headEnd/>
              <a:tailEnd/>
            </a:ln>
          </p:spPr>
          <p:txBody>
            <a:bodyPr/>
            <a:lstStyle/>
            <a:p>
              <a:endParaRPr lang="en-GB"/>
            </a:p>
          </p:txBody>
        </p:sp>
        <p:sp>
          <p:nvSpPr>
            <p:cNvPr id="7423" name="Freeform 82"/>
            <p:cNvSpPr>
              <a:spLocks/>
            </p:cNvSpPr>
            <p:nvPr/>
          </p:nvSpPr>
          <p:spPr bwMode="auto">
            <a:xfrm>
              <a:off x="1161" y="3393"/>
              <a:ext cx="12" cy="8"/>
            </a:xfrm>
            <a:custGeom>
              <a:avLst/>
              <a:gdLst>
                <a:gd name="T0" fmla="*/ 6 w 23"/>
                <a:gd name="T1" fmla="*/ 3 h 15"/>
                <a:gd name="T2" fmla="*/ 5 w 23"/>
                <a:gd name="T3" fmla="*/ 1 h 15"/>
                <a:gd name="T4" fmla="*/ 2 w 23"/>
                <a:gd name="T5" fmla="*/ 0 h 15"/>
                <a:gd name="T6" fmla="*/ 1 w 23"/>
                <a:gd name="T7" fmla="*/ 2 h 15"/>
                <a:gd name="T8" fmla="*/ 0 w 23"/>
                <a:gd name="T9" fmla="*/ 4 h 15"/>
                <a:gd name="T10" fmla="*/ 6 w 23"/>
                <a:gd name="T11" fmla="*/ 3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5">
                  <a:moveTo>
                    <a:pt x="23" y="9"/>
                  </a:moveTo>
                  <a:lnTo>
                    <a:pt x="18" y="2"/>
                  </a:lnTo>
                  <a:lnTo>
                    <a:pt x="8" y="0"/>
                  </a:lnTo>
                  <a:lnTo>
                    <a:pt x="2" y="6"/>
                  </a:lnTo>
                  <a:lnTo>
                    <a:pt x="0" y="15"/>
                  </a:lnTo>
                  <a:lnTo>
                    <a:pt x="23" y="9"/>
                  </a:lnTo>
                  <a:close/>
                </a:path>
              </a:pathLst>
            </a:custGeom>
            <a:solidFill>
              <a:srgbClr val="000000"/>
            </a:solidFill>
            <a:ln w="9525">
              <a:noFill/>
              <a:round/>
              <a:headEnd/>
              <a:tailEnd/>
            </a:ln>
          </p:spPr>
          <p:txBody>
            <a:bodyPr/>
            <a:lstStyle/>
            <a:p>
              <a:endParaRPr lang="en-GB"/>
            </a:p>
          </p:txBody>
        </p:sp>
        <p:sp>
          <p:nvSpPr>
            <p:cNvPr id="7424" name="Freeform 83"/>
            <p:cNvSpPr>
              <a:spLocks/>
            </p:cNvSpPr>
            <p:nvPr/>
          </p:nvSpPr>
          <p:spPr bwMode="auto">
            <a:xfrm>
              <a:off x="1161" y="3396"/>
              <a:ext cx="19" cy="13"/>
            </a:xfrm>
            <a:custGeom>
              <a:avLst/>
              <a:gdLst>
                <a:gd name="T0" fmla="*/ 9 w 37"/>
                <a:gd name="T1" fmla="*/ 1 h 27"/>
                <a:gd name="T2" fmla="*/ 9 w 37"/>
                <a:gd name="T3" fmla="*/ 1 h 27"/>
                <a:gd name="T4" fmla="*/ 7 w 37"/>
                <a:gd name="T5" fmla="*/ 1 h 27"/>
                <a:gd name="T6" fmla="*/ 6 w 37"/>
                <a:gd name="T7" fmla="*/ 0 h 27"/>
                <a:gd name="T8" fmla="*/ 6 w 37"/>
                <a:gd name="T9" fmla="*/ 0 h 27"/>
                <a:gd name="T10" fmla="*/ 6 w 37"/>
                <a:gd name="T11" fmla="*/ 1 h 27"/>
                <a:gd name="T12" fmla="*/ 0 w 37"/>
                <a:gd name="T13" fmla="*/ 2 h 27"/>
                <a:gd name="T14" fmla="*/ 2 w 37"/>
                <a:gd name="T15" fmla="*/ 4 h 27"/>
                <a:gd name="T16" fmla="*/ 3 w 37"/>
                <a:gd name="T17" fmla="*/ 5 h 27"/>
                <a:gd name="T18" fmla="*/ 6 w 37"/>
                <a:gd name="T19" fmla="*/ 6 h 27"/>
                <a:gd name="T20" fmla="*/ 9 w 37"/>
                <a:gd name="T21" fmla="*/ 6 h 27"/>
                <a:gd name="T22" fmla="*/ 10 w 37"/>
                <a:gd name="T23" fmla="*/ 6 h 27"/>
                <a:gd name="T24" fmla="*/ 9 w 37"/>
                <a:gd name="T25" fmla="*/ 1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7" h="27">
                  <a:moveTo>
                    <a:pt x="33" y="4"/>
                  </a:moveTo>
                  <a:lnTo>
                    <a:pt x="34" y="4"/>
                  </a:lnTo>
                  <a:lnTo>
                    <a:pt x="26" y="4"/>
                  </a:lnTo>
                  <a:lnTo>
                    <a:pt x="23" y="1"/>
                  </a:lnTo>
                  <a:lnTo>
                    <a:pt x="21" y="0"/>
                  </a:lnTo>
                  <a:lnTo>
                    <a:pt x="23" y="4"/>
                  </a:lnTo>
                  <a:lnTo>
                    <a:pt x="0" y="10"/>
                  </a:lnTo>
                  <a:lnTo>
                    <a:pt x="5" y="16"/>
                  </a:lnTo>
                  <a:lnTo>
                    <a:pt x="10" y="22"/>
                  </a:lnTo>
                  <a:lnTo>
                    <a:pt x="21" y="27"/>
                  </a:lnTo>
                  <a:lnTo>
                    <a:pt x="36" y="27"/>
                  </a:lnTo>
                  <a:lnTo>
                    <a:pt x="37" y="27"/>
                  </a:lnTo>
                  <a:lnTo>
                    <a:pt x="33" y="4"/>
                  </a:lnTo>
                  <a:close/>
                </a:path>
              </a:pathLst>
            </a:custGeom>
            <a:solidFill>
              <a:srgbClr val="000000"/>
            </a:solidFill>
            <a:ln w="9525">
              <a:noFill/>
              <a:round/>
              <a:headEnd/>
              <a:tailEnd/>
            </a:ln>
          </p:spPr>
          <p:txBody>
            <a:bodyPr/>
            <a:lstStyle/>
            <a:p>
              <a:endParaRPr lang="en-GB"/>
            </a:p>
          </p:txBody>
        </p:sp>
        <p:sp>
          <p:nvSpPr>
            <p:cNvPr id="7425" name="Freeform 84"/>
            <p:cNvSpPr>
              <a:spLocks/>
            </p:cNvSpPr>
            <p:nvPr/>
          </p:nvSpPr>
          <p:spPr bwMode="auto">
            <a:xfrm>
              <a:off x="1177" y="3394"/>
              <a:ext cx="16" cy="15"/>
            </a:xfrm>
            <a:custGeom>
              <a:avLst/>
              <a:gdLst>
                <a:gd name="T0" fmla="*/ 3 w 32"/>
                <a:gd name="T1" fmla="*/ 1 h 29"/>
                <a:gd name="T2" fmla="*/ 3 w 32"/>
                <a:gd name="T3" fmla="*/ 0 h 29"/>
                <a:gd name="T4" fmla="*/ 3 w 32"/>
                <a:gd name="T5" fmla="*/ 1 h 29"/>
                <a:gd name="T6" fmla="*/ 2 w 32"/>
                <a:gd name="T7" fmla="*/ 1 h 29"/>
                <a:gd name="T8" fmla="*/ 0 w 32"/>
                <a:gd name="T9" fmla="*/ 2 h 29"/>
                <a:gd name="T10" fmla="*/ 1 w 32"/>
                <a:gd name="T11" fmla="*/ 8 h 29"/>
                <a:gd name="T12" fmla="*/ 5 w 32"/>
                <a:gd name="T13" fmla="*/ 6 h 29"/>
                <a:gd name="T14" fmla="*/ 7 w 32"/>
                <a:gd name="T15" fmla="*/ 4 h 29"/>
                <a:gd name="T16" fmla="*/ 8 w 32"/>
                <a:gd name="T17" fmla="*/ 3 h 29"/>
                <a:gd name="T18" fmla="*/ 8 w 32"/>
                <a:gd name="T19" fmla="*/ 1 h 29"/>
                <a:gd name="T20" fmla="*/ 3 w 32"/>
                <a:gd name="T21" fmla="*/ 1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29">
                  <a:moveTo>
                    <a:pt x="9" y="4"/>
                  </a:moveTo>
                  <a:lnTo>
                    <a:pt x="9" y="0"/>
                  </a:lnTo>
                  <a:lnTo>
                    <a:pt x="9" y="2"/>
                  </a:lnTo>
                  <a:lnTo>
                    <a:pt x="8" y="3"/>
                  </a:lnTo>
                  <a:lnTo>
                    <a:pt x="0" y="6"/>
                  </a:lnTo>
                  <a:lnTo>
                    <a:pt x="4" y="29"/>
                  </a:lnTo>
                  <a:lnTo>
                    <a:pt x="19" y="24"/>
                  </a:lnTo>
                  <a:lnTo>
                    <a:pt x="27" y="16"/>
                  </a:lnTo>
                  <a:lnTo>
                    <a:pt x="32" y="9"/>
                  </a:lnTo>
                  <a:lnTo>
                    <a:pt x="32" y="2"/>
                  </a:lnTo>
                  <a:lnTo>
                    <a:pt x="9" y="4"/>
                  </a:lnTo>
                  <a:close/>
                </a:path>
              </a:pathLst>
            </a:custGeom>
            <a:solidFill>
              <a:srgbClr val="000000"/>
            </a:solidFill>
            <a:ln w="9525">
              <a:noFill/>
              <a:round/>
              <a:headEnd/>
              <a:tailEnd/>
            </a:ln>
          </p:spPr>
          <p:txBody>
            <a:bodyPr/>
            <a:lstStyle/>
            <a:p>
              <a:endParaRPr lang="en-GB"/>
            </a:p>
          </p:txBody>
        </p:sp>
        <p:sp>
          <p:nvSpPr>
            <p:cNvPr id="7426" name="Freeform 85"/>
            <p:cNvSpPr>
              <a:spLocks/>
            </p:cNvSpPr>
            <p:nvPr/>
          </p:nvSpPr>
          <p:spPr bwMode="auto">
            <a:xfrm>
              <a:off x="1182" y="3390"/>
              <a:ext cx="11" cy="7"/>
            </a:xfrm>
            <a:custGeom>
              <a:avLst/>
              <a:gdLst>
                <a:gd name="T0" fmla="*/ 5 w 23"/>
                <a:gd name="T1" fmla="*/ 4 h 12"/>
                <a:gd name="T2" fmla="*/ 4 w 23"/>
                <a:gd name="T3" fmla="*/ 1 h 12"/>
                <a:gd name="T4" fmla="*/ 2 w 23"/>
                <a:gd name="T5" fmla="*/ 0 h 12"/>
                <a:gd name="T6" fmla="*/ 0 w 23"/>
                <a:gd name="T7" fmla="*/ 1 h 12"/>
                <a:gd name="T8" fmla="*/ 0 w 23"/>
                <a:gd name="T9" fmla="*/ 4 h 12"/>
                <a:gd name="T10" fmla="*/ 5 w 23"/>
                <a:gd name="T11" fmla="*/ 4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2">
                  <a:moveTo>
                    <a:pt x="23" y="10"/>
                  </a:moveTo>
                  <a:lnTo>
                    <a:pt x="18" y="2"/>
                  </a:lnTo>
                  <a:lnTo>
                    <a:pt x="10" y="0"/>
                  </a:lnTo>
                  <a:lnTo>
                    <a:pt x="3" y="3"/>
                  </a:lnTo>
                  <a:lnTo>
                    <a:pt x="0" y="12"/>
                  </a:lnTo>
                  <a:lnTo>
                    <a:pt x="23" y="10"/>
                  </a:lnTo>
                  <a:close/>
                </a:path>
              </a:pathLst>
            </a:custGeom>
            <a:solidFill>
              <a:srgbClr val="000000"/>
            </a:solidFill>
            <a:ln w="9525">
              <a:noFill/>
              <a:round/>
              <a:headEnd/>
              <a:tailEnd/>
            </a:ln>
          </p:spPr>
          <p:txBody>
            <a:bodyPr/>
            <a:lstStyle/>
            <a:p>
              <a:endParaRPr lang="en-GB"/>
            </a:p>
          </p:txBody>
        </p:sp>
        <p:sp>
          <p:nvSpPr>
            <p:cNvPr id="7427" name="Freeform 86"/>
            <p:cNvSpPr>
              <a:spLocks/>
            </p:cNvSpPr>
            <p:nvPr/>
          </p:nvSpPr>
          <p:spPr bwMode="auto">
            <a:xfrm>
              <a:off x="1169" y="3409"/>
              <a:ext cx="11" cy="8"/>
            </a:xfrm>
            <a:custGeom>
              <a:avLst/>
              <a:gdLst>
                <a:gd name="T0" fmla="*/ 6 w 21"/>
                <a:gd name="T1" fmla="*/ 1 h 17"/>
                <a:gd name="T2" fmla="*/ 4 w 21"/>
                <a:gd name="T3" fmla="*/ 0 h 17"/>
                <a:gd name="T4" fmla="*/ 2 w 21"/>
                <a:gd name="T5" fmla="*/ 0 h 17"/>
                <a:gd name="T6" fmla="*/ 0 w 21"/>
                <a:gd name="T7" fmla="*/ 2 h 17"/>
                <a:gd name="T8" fmla="*/ 1 w 21"/>
                <a:gd name="T9" fmla="*/ 4 h 17"/>
                <a:gd name="T10" fmla="*/ 6 w 21"/>
                <a:gd name="T11" fmla="*/ 1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17">
                  <a:moveTo>
                    <a:pt x="21" y="5"/>
                  </a:moveTo>
                  <a:lnTo>
                    <a:pt x="15" y="0"/>
                  </a:lnTo>
                  <a:lnTo>
                    <a:pt x="6" y="1"/>
                  </a:lnTo>
                  <a:lnTo>
                    <a:pt x="0" y="8"/>
                  </a:lnTo>
                  <a:lnTo>
                    <a:pt x="1" y="17"/>
                  </a:lnTo>
                  <a:lnTo>
                    <a:pt x="21" y="5"/>
                  </a:lnTo>
                  <a:close/>
                </a:path>
              </a:pathLst>
            </a:custGeom>
            <a:solidFill>
              <a:srgbClr val="000000"/>
            </a:solidFill>
            <a:ln w="9525">
              <a:noFill/>
              <a:round/>
              <a:headEnd/>
              <a:tailEnd/>
            </a:ln>
          </p:spPr>
          <p:txBody>
            <a:bodyPr/>
            <a:lstStyle/>
            <a:p>
              <a:endParaRPr lang="en-GB"/>
            </a:p>
          </p:txBody>
        </p:sp>
        <p:sp>
          <p:nvSpPr>
            <p:cNvPr id="7428" name="Freeform 87"/>
            <p:cNvSpPr>
              <a:spLocks/>
            </p:cNvSpPr>
            <p:nvPr/>
          </p:nvSpPr>
          <p:spPr bwMode="auto">
            <a:xfrm>
              <a:off x="1170" y="3411"/>
              <a:ext cx="19" cy="12"/>
            </a:xfrm>
            <a:custGeom>
              <a:avLst/>
              <a:gdLst>
                <a:gd name="T0" fmla="*/ 8 w 38"/>
                <a:gd name="T1" fmla="*/ 0 h 25"/>
                <a:gd name="T2" fmla="*/ 8 w 38"/>
                <a:gd name="T3" fmla="*/ 0 h 25"/>
                <a:gd name="T4" fmla="*/ 6 w 38"/>
                <a:gd name="T5" fmla="*/ 0 h 25"/>
                <a:gd name="T6" fmla="*/ 5 w 38"/>
                <a:gd name="T7" fmla="*/ 0 h 25"/>
                <a:gd name="T8" fmla="*/ 5 w 38"/>
                <a:gd name="T9" fmla="*/ 0 h 25"/>
                <a:gd name="T10" fmla="*/ 5 w 38"/>
                <a:gd name="T11" fmla="*/ 0 h 25"/>
                <a:gd name="T12" fmla="*/ 0 w 38"/>
                <a:gd name="T13" fmla="*/ 3 h 25"/>
                <a:gd name="T14" fmla="*/ 1 w 38"/>
                <a:gd name="T15" fmla="*/ 4 h 25"/>
                <a:gd name="T16" fmla="*/ 3 w 38"/>
                <a:gd name="T17" fmla="*/ 6 h 25"/>
                <a:gd name="T18" fmla="*/ 6 w 38"/>
                <a:gd name="T19" fmla="*/ 6 h 25"/>
                <a:gd name="T20" fmla="*/ 10 w 38"/>
                <a:gd name="T21" fmla="*/ 6 h 25"/>
                <a:gd name="T22" fmla="*/ 10 w 38"/>
                <a:gd name="T23" fmla="*/ 6 h 25"/>
                <a:gd name="T24" fmla="*/ 8 w 38"/>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25">
                  <a:moveTo>
                    <a:pt x="31" y="1"/>
                  </a:moveTo>
                  <a:lnTo>
                    <a:pt x="31" y="1"/>
                  </a:lnTo>
                  <a:lnTo>
                    <a:pt x="23" y="2"/>
                  </a:lnTo>
                  <a:lnTo>
                    <a:pt x="20" y="1"/>
                  </a:lnTo>
                  <a:lnTo>
                    <a:pt x="19" y="0"/>
                  </a:lnTo>
                  <a:lnTo>
                    <a:pt x="20" y="2"/>
                  </a:lnTo>
                  <a:lnTo>
                    <a:pt x="0" y="14"/>
                  </a:lnTo>
                  <a:lnTo>
                    <a:pt x="3" y="18"/>
                  </a:lnTo>
                  <a:lnTo>
                    <a:pt x="11" y="24"/>
                  </a:lnTo>
                  <a:lnTo>
                    <a:pt x="23" y="25"/>
                  </a:lnTo>
                  <a:lnTo>
                    <a:pt x="38" y="24"/>
                  </a:lnTo>
                  <a:lnTo>
                    <a:pt x="31" y="1"/>
                  </a:lnTo>
                  <a:close/>
                </a:path>
              </a:pathLst>
            </a:custGeom>
            <a:solidFill>
              <a:srgbClr val="000000"/>
            </a:solidFill>
            <a:ln w="9525">
              <a:noFill/>
              <a:round/>
              <a:headEnd/>
              <a:tailEnd/>
            </a:ln>
          </p:spPr>
          <p:txBody>
            <a:bodyPr/>
            <a:lstStyle/>
            <a:p>
              <a:endParaRPr lang="en-GB"/>
            </a:p>
          </p:txBody>
        </p:sp>
        <p:sp>
          <p:nvSpPr>
            <p:cNvPr id="7429" name="Freeform 88"/>
            <p:cNvSpPr>
              <a:spLocks/>
            </p:cNvSpPr>
            <p:nvPr/>
          </p:nvSpPr>
          <p:spPr bwMode="auto">
            <a:xfrm>
              <a:off x="1185" y="3407"/>
              <a:ext cx="16" cy="16"/>
            </a:xfrm>
            <a:custGeom>
              <a:avLst/>
              <a:gdLst>
                <a:gd name="T0" fmla="*/ 2 w 31"/>
                <a:gd name="T1" fmla="*/ 2 h 31"/>
                <a:gd name="T2" fmla="*/ 2 w 31"/>
                <a:gd name="T3" fmla="*/ 1 h 31"/>
                <a:gd name="T4" fmla="*/ 2 w 31"/>
                <a:gd name="T5" fmla="*/ 1 h 31"/>
                <a:gd name="T6" fmla="*/ 2 w 31"/>
                <a:gd name="T7" fmla="*/ 2 h 31"/>
                <a:gd name="T8" fmla="*/ 0 w 31"/>
                <a:gd name="T9" fmla="*/ 2 h 31"/>
                <a:gd name="T10" fmla="*/ 2 w 31"/>
                <a:gd name="T11" fmla="*/ 8 h 31"/>
                <a:gd name="T12" fmla="*/ 6 w 31"/>
                <a:gd name="T13" fmla="*/ 7 h 31"/>
                <a:gd name="T14" fmla="*/ 8 w 31"/>
                <a:gd name="T15" fmla="*/ 4 h 31"/>
                <a:gd name="T16" fmla="*/ 8 w 31"/>
                <a:gd name="T17" fmla="*/ 2 h 31"/>
                <a:gd name="T18" fmla="*/ 8 w 31"/>
                <a:gd name="T19" fmla="*/ 0 h 31"/>
                <a:gd name="T20" fmla="*/ 2 w 31"/>
                <a:gd name="T21" fmla="*/ 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31">
                  <a:moveTo>
                    <a:pt x="8" y="7"/>
                  </a:moveTo>
                  <a:lnTo>
                    <a:pt x="8" y="2"/>
                  </a:lnTo>
                  <a:lnTo>
                    <a:pt x="8" y="4"/>
                  </a:lnTo>
                  <a:lnTo>
                    <a:pt x="7" y="5"/>
                  </a:lnTo>
                  <a:lnTo>
                    <a:pt x="0" y="8"/>
                  </a:lnTo>
                  <a:lnTo>
                    <a:pt x="7" y="31"/>
                  </a:lnTo>
                  <a:lnTo>
                    <a:pt x="21" y="25"/>
                  </a:lnTo>
                  <a:lnTo>
                    <a:pt x="29" y="15"/>
                  </a:lnTo>
                  <a:lnTo>
                    <a:pt x="31" y="7"/>
                  </a:lnTo>
                  <a:lnTo>
                    <a:pt x="31" y="0"/>
                  </a:lnTo>
                  <a:lnTo>
                    <a:pt x="8" y="7"/>
                  </a:lnTo>
                  <a:close/>
                </a:path>
              </a:pathLst>
            </a:custGeom>
            <a:solidFill>
              <a:srgbClr val="000000"/>
            </a:solidFill>
            <a:ln w="9525">
              <a:noFill/>
              <a:round/>
              <a:headEnd/>
              <a:tailEnd/>
            </a:ln>
          </p:spPr>
          <p:txBody>
            <a:bodyPr/>
            <a:lstStyle/>
            <a:p>
              <a:endParaRPr lang="en-GB"/>
            </a:p>
          </p:txBody>
        </p:sp>
        <p:sp>
          <p:nvSpPr>
            <p:cNvPr id="7430" name="Freeform 89"/>
            <p:cNvSpPr>
              <a:spLocks/>
            </p:cNvSpPr>
            <p:nvPr/>
          </p:nvSpPr>
          <p:spPr bwMode="auto">
            <a:xfrm>
              <a:off x="1189" y="3403"/>
              <a:ext cx="12" cy="8"/>
            </a:xfrm>
            <a:custGeom>
              <a:avLst/>
              <a:gdLst>
                <a:gd name="T0" fmla="*/ 6 w 23"/>
                <a:gd name="T1" fmla="*/ 2 h 15"/>
                <a:gd name="T2" fmla="*/ 5 w 23"/>
                <a:gd name="T3" fmla="*/ 1 h 15"/>
                <a:gd name="T4" fmla="*/ 2 w 23"/>
                <a:gd name="T5" fmla="*/ 0 h 15"/>
                <a:gd name="T6" fmla="*/ 1 w 23"/>
                <a:gd name="T7" fmla="*/ 2 h 15"/>
                <a:gd name="T8" fmla="*/ 0 w 23"/>
                <a:gd name="T9" fmla="*/ 4 h 15"/>
                <a:gd name="T10" fmla="*/ 6 w 23"/>
                <a:gd name="T11" fmla="*/ 2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5">
                  <a:moveTo>
                    <a:pt x="23" y="8"/>
                  </a:moveTo>
                  <a:lnTo>
                    <a:pt x="17" y="1"/>
                  </a:lnTo>
                  <a:lnTo>
                    <a:pt x="8" y="0"/>
                  </a:lnTo>
                  <a:lnTo>
                    <a:pt x="1" y="6"/>
                  </a:lnTo>
                  <a:lnTo>
                    <a:pt x="0" y="15"/>
                  </a:lnTo>
                  <a:lnTo>
                    <a:pt x="23" y="8"/>
                  </a:lnTo>
                  <a:close/>
                </a:path>
              </a:pathLst>
            </a:custGeom>
            <a:solidFill>
              <a:srgbClr val="000000"/>
            </a:solidFill>
            <a:ln w="9525">
              <a:noFill/>
              <a:round/>
              <a:headEnd/>
              <a:tailEnd/>
            </a:ln>
          </p:spPr>
          <p:txBody>
            <a:bodyPr/>
            <a:lstStyle/>
            <a:p>
              <a:endParaRPr lang="en-GB"/>
            </a:p>
          </p:txBody>
        </p:sp>
        <p:sp>
          <p:nvSpPr>
            <p:cNvPr id="7431" name="Freeform 90"/>
            <p:cNvSpPr>
              <a:spLocks/>
            </p:cNvSpPr>
            <p:nvPr/>
          </p:nvSpPr>
          <p:spPr bwMode="auto">
            <a:xfrm>
              <a:off x="1176" y="3423"/>
              <a:ext cx="11" cy="8"/>
            </a:xfrm>
            <a:custGeom>
              <a:avLst/>
              <a:gdLst>
                <a:gd name="T0" fmla="*/ 5 w 23"/>
                <a:gd name="T1" fmla="*/ 2 h 16"/>
                <a:gd name="T2" fmla="*/ 4 w 23"/>
                <a:gd name="T3" fmla="*/ 0 h 16"/>
                <a:gd name="T4" fmla="*/ 1 w 23"/>
                <a:gd name="T5" fmla="*/ 0 h 16"/>
                <a:gd name="T6" fmla="*/ 0 w 23"/>
                <a:gd name="T7" fmla="*/ 2 h 16"/>
                <a:gd name="T8" fmla="*/ 0 w 23"/>
                <a:gd name="T9" fmla="*/ 4 h 16"/>
                <a:gd name="T10" fmla="*/ 5 w 23"/>
                <a:gd name="T11" fmla="*/ 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6">
                  <a:moveTo>
                    <a:pt x="23" y="7"/>
                  </a:moveTo>
                  <a:lnTo>
                    <a:pt x="16" y="0"/>
                  </a:lnTo>
                  <a:lnTo>
                    <a:pt x="7" y="0"/>
                  </a:lnTo>
                  <a:lnTo>
                    <a:pt x="0" y="6"/>
                  </a:lnTo>
                  <a:lnTo>
                    <a:pt x="0" y="16"/>
                  </a:lnTo>
                  <a:lnTo>
                    <a:pt x="23" y="7"/>
                  </a:lnTo>
                  <a:close/>
                </a:path>
              </a:pathLst>
            </a:custGeom>
            <a:solidFill>
              <a:srgbClr val="000000"/>
            </a:solidFill>
            <a:ln w="9525">
              <a:noFill/>
              <a:round/>
              <a:headEnd/>
              <a:tailEnd/>
            </a:ln>
          </p:spPr>
          <p:txBody>
            <a:bodyPr/>
            <a:lstStyle/>
            <a:p>
              <a:endParaRPr lang="en-GB"/>
            </a:p>
          </p:txBody>
        </p:sp>
        <p:sp>
          <p:nvSpPr>
            <p:cNvPr id="7432" name="Freeform 91"/>
            <p:cNvSpPr>
              <a:spLocks/>
            </p:cNvSpPr>
            <p:nvPr/>
          </p:nvSpPr>
          <p:spPr bwMode="auto">
            <a:xfrm>
              <a:off x="1176" y="3425"/>
              <a:ext cx="19" cy="12"/>
            </a:xfrm>
            <a:custGeom>
              <a:avLst/>
              <a:gdLst>
                <a:gd name="T0" fmla="*/ 8 w 39"/>
                <a:gd name="T1" fmla="*/ 0 h 24"/>
                <a:gd name="T2" fmla="*/ 8 w 39"/>
                <a:gd name="T3" fmla="*/ 0 h 24"/>
                <a:gd name="T4" fmla="*/ 6 w 39"/>
                <a:gd name="T5" fmla="*/ 1 h 24"/>
                <a:gd name="T6" fmla="*/ 5 w 39"/>
                <a:gd name="T7" fmla="*/ 0 h 24"/>
                <a:gd name="T8" fmla="*/ 5 w 39"/>
                <a:gd name="T9" fmla="*/ 0 h 24"/>
                <a:gd name="T10" fmla="*/ 5 w 39"/>
                <a:gd name="T11" fmla="*/ 1 h 24"/>
                <a:gd name="T12" fmla="*/ 0 w 39"/>
                <a:gd name="T13" fmla="*/ 3 h 24"/>
                <a:gd name="T14" fmla="*/ 1 w 39"/>
                <a:gd name="T15" fmla="*/ 4 h 24"/>
                <a:gd name="T16" fmla="*/ 3 w 39"/>
                <a:gd name="T17" fmla="*/ 6 h 24"/>
                <a:gd name="T18" fmla="*/ 6 w 39"/>
                <a:gd name="T19" fmla="*/ 6 h 24"/>
                <a:gd name="T20" fmla="*/ 9 w 39"/>
                <a:gd name="T21" fmla="*/ 6 h 24"/>
                <a:gd name="T22" fmla="*/ 9 w 39"/>
                <a:gd name="T23" fmla="*/ 6 h 24"/>
                <a:gd name="T24" fmla="*/ 8 w 39"/>
                <a:gd name="T25" fmla="*/ 0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 h="24">
                  <a:moveTo>
                    <a:pt x="32" y="0"/>
                  </a:moveTo>
                  <a:lnTo>
                    <a:pt x="32" y="0"/>
                  </a:lnTo>
                  <a:lnTo>
                    <a:pt x="24" y="1"/>
                  </a:lnTo>
                  <a:lnTo>
                    <a:pt x="21" y="0"/>
                  </a:lnTo>
                  <a:lnTo>
                    <a:pt x="23" y="2"/>
                  </a:lnTo>
                  <a:lnTo>
                    <a:pt x="0" y="11"/>
                  </a:lnTo>
                  <a:lnTo>
                    <a:pt x="5" y="16"/>
                  </a:lnTo>
                  <a:lnTo>
                    <a:pt x="12" y="23"/>
                  </a:lnTo>
                  <a:lnTo>
                    <a:pt x="24" y="24"/>
                  </a:lnTo>
                  <a:lnTo>
                    <a:pt x="39" y="23"/>
                  </a:lnTo>
                  <a:lnTo>
                    <a:pt x="32" y="0"/>
                  </a:lnTo>
                  <a:close/>
                </a:path>
              </a:pathLst>
            </a:custGeom>
            <a:solidFill>
              <a:srgbClr val="000000"/>
            </a:solidFill>
            <a:ln w="9525">
              <a:noFill/>
              <a:round/>
              <a:headEnd/>
              <a:tailEnd/>
            </a:ln>
          </p:spPr>
          <p:txBody>
            <a:bodyPr/>
            <a:lstStyle/>
            <a:p>
              <a:endParaRPr lang="en-GB"/>
            </a:p>
          </p:txBody>
        </p:sp>
        <p:sp>
          <p:nvSpPr>
            <p:cNvPr id="7433" name="Freeform 92"/>
            <p:cNvSpPr>
              <a:spLocks/>
            </p:cNvSpPr>
            <p:nvPr/>
          </p:nvSpPr>
          <p:spPr bwMode="auto">
            <a:xfrm>
              <a:off x="1192" y="3421"/>
              <a:ext cx="15" cy="15"/>
            </a:xfrm>
            <a:custGeom>
              <a:avLst/>
              <a:gdLst>
                <a:gd name="T0" fmla="*/ 2 w 32"/>
                <a:gd name="T1" fmla="*/ 2 h 30"/>
                <a:gd name="T2" fmla="*/ 2 w 32"/>
                <a:gd name="T3" fmla="*/ 1 h 30"/>
                <a:gd name="T4" fmla="*/ 2 w 32"/>
                <a:gd name="T5" fmla="*/ 1 h 30"/>
                <a:gd name="T6" fmla="*/ 1 w 32"/>
                <a:gd name="T7" fmla="*/ 1 h 30"/>
                <a:gd name="T8" fmla="*/ 0 w 32"/>
                <a:gd name="T9" fmla="*/ 2 h 30"/>
                <a:gd name="T10" fmla="*/ 1 w 32"/>
                <a:gd name="T11" fmla="*/ 8 h 30"/>
                <a:gd name="T12" fmla="*/ 5 w 32"/>
                <a:gd name="T13" fmla="*/ 6 h 30"/>
                <a:gd name="T14" fmla="*/ 7 w 32"/>
                <a:gd name="T15" fmla="*/ 4 h 30"/>
                <a:gd name="T16" fmla="*/ 7 w 32"/>
                <a:gd name="T17" fmla="*/ 2 h 30"/>
                <a:gd name="T18" fmla="*/ 7 w 32"/>
                <a:gd name="T19" fmla="*/ 0 h 30"/>
                <a:gd name="T20" fmla="*/ 2 w 32"/>
                <a:gd name="T21" fmla="*/ 2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30">
                  <a:moveTo>
                    <a:pt x="9" y="5"/>
                  </a:moveTo>
                  <a:lnTo>
                    <a:pt x="9" y="1"/>
                  </a:lnTo>
                  <a:lnTo>
                    <a:pt x="9" y="2"/>
                  </a:lnTo>
                  <a:lnTo>
                    <a:pt x="7" y="3"/>
                  </a:lnTo>
                  <a:lnTo>
                    <a:pt x="0" y="7"/>
                  </a:lnTo>
                  <a:lnTo>
                    <a:pt x="7" y="30"/>
                  </a:lnTo>
                  <a:lnTo>
                    <a:pt x="21" y="24"/>
                  </a:lnTo>
                  <a:lnTo>
                    <a:pt x="29" y="14"/>
                  </a:lnTo>
                  <a:lnTo>
                    <a:pt x="32" y="6"/>
                  </a:lnTo>
                  <a:lnTo>
                    <a:pt x="32" y="0"/>
                  </a:lnTo>
                  <a:lnTo>
                    <a:pt x="9" y="5"/>
                  </a:lnTo>
                  <a:close/>
                </a:path>
              </a:pathLst>
            </a:custGeom>
            <a:solidFill>
              <a:srgbClr val="000000"/>
            </a:solidFill>
            <a:ln w="9525">
              <a:noFill/>
              <a:round/>
              <a:headEnd/>
              <a:tailEnd/>
            </a:ln>
          </p:spPr>
          <p:txBody>
            <a:bodyPr/>
            <a:lstStyle/>
            <a:p>
              <a:endParaRPr lang="en-GB"/>
            </a:p>
          </p:txBody>
        </p:sp>
        <p:sp>
          <p:nvSpPr>
            <p:cNvPr id="7434" name="Freeform 93"/>
            <p:cNvSpPr>
              <a:spLocks/>
            </p:cNvSpPr>
            <p:nvPr/>
          </p:nvSpPr>
          <p:spPr bwMode="auto">
            <a:xfrm>
              <a:off x="1196" y="3417"/>
              <a:ext cx="11" cy="7"/>
            </a:xfrm>
            <a:custGeom>
              <a:avLst/>
              <a:gdLst>
                <a:gd name="T0" fmla="*/ 5 w 23"/>
                <a:gd name="T1" fmla="*/ 3 h 14"/>
                <a:gd name="T2" fmla="*/ 4 w 23"/>
                <a:gd name="T3" fmla="*/ 1 h 14"/>
                <a:gd name="T4" fmla="*/ 2 w 23"/>
                <a:gd name="T5" fmla="*/ 0 h 14"/>
                <a:gd name="T6" fmla="*/ 0 w 23"/>
                <a:gd name="T7" fmla="*/ 1 h 14"/>
                <a:gd name="T8" fmla="*/ 0 w 23"/>
                <a:gd name="T9" fmla="*/ 4 h 14"/>
                <a:gd name="T10" fmla="*/ 5 w 23"/>
                <a:gd name="T11" fmla="*/ 3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4">
                  <a:moveTo>
                    <a:pt x="23" y="9"/>
                  </a:moveTo>
                  <a:lnTo>
                    <a:pt x="18" y="1"/>
                  </a:lnTo>
                  <a:lnTo>
                    <a:pt x="10" y="0"/>
                  </a:lnTo>
                  <a:lnTo>
                    <a:pt x="2" y="4"/>
                  </a:lnTo>
                  <a:lnTo>
                    <a:pt x="0" y="14"/>
                  </a:lnTo>
                  <a:lnTo>
                    <a:pt x="23" y="9"/>
                  </a:lnTo>
                  <a:close/>
                </a:path>
              </a:pathLst>
            </a:custGeom>
            <a:solidFill>
              <a:srgbClr val="000000"/>
            </a:solidFill>
            <a:ln w="9525">
              <a:noFill/>
              <a:round/>
              <a:headEnd/>
              <a:tailEnd/>
            </a:ln>
          </p:spPr>
          <p:txBody>
            <a:bodyPr/>
            <a:lstStyle/>
            <a:p>
              <a:endParaRPr lang="en-GB"/>
            </a:p>
          </p:txBody>
        </p:sp>
        <p:sp>
          <p:nvSpPr>
            <p:cNvPr id="7435" name="Freeform 94"/>
            <p:cNvSpPr>
              <a:spLocks/>
            </p:cNvSpPr>
            <p:nvPr/>
          </p:nvSpPr>
          <p:spPr bwMode="auto">
            <a:xfrm>
              <a:off x="1181" y="3436"/>
              <a:ext cx="11" cy="9"/>
            </a:xfrm>
            <a:custGeom>
              <a:avLst/>
              <a:gdLst>
                <a:gd name="T0" fmla="*/ 6 w 22"/>
                <a:gd name="T1" fmla="*/ 2 h 17"/>
                <a:gd name="T2" fmla="*/ 4 w 22"/>
                <a:gd name="T3" fmla="*/ 0 h 17"/>
                <a:gd name="T4" fmla="*/ 2 w 22"/>
                <a:gd name="T5" fmla="*/ 1 h 17"/>
                <a:gd name="T6" fmla="*/ 0 w 22"/>
                <a:gd name="T7" fmla="*/ 2 h 17"/>
                <a:gd name="T8" fmla="*/ 1 w 22"/>
                <a:gd name="T9" fmla="*/ 5 h 17"/>
                <a:gd name="T10" fmla="*/ 6 w 22"/>
                <a:gd name="T11" fmla="*/ 2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7">
                  <a:moveTo>
                    <a:pt x="22" y="6"/>
                  </a:moveTo>
                  <a:lnTo>
                    <a:pt x="15" y="0"/>
                  </a:lnTo>
                  <a:lnTo>
                    <a:pt x="7" y="1"/>
                  </a:lnTo>
                  <a:lnTo>
                    <a:pt x="0" y="8"/>
                  </a:lnTo>
                  <a:lnTo>
                    <a:pt x="1" y="17"/>
                  </a:lnTo>
                  <a:lnTo>
                    <a:pt x="22" y="6"/>
                  </a:lnTo>
                  <a:close/>
                </a:path>
              </a:pathLst>
            </a:custGeom>
            <a:solidFill>
              <a:srgbClr val="000000"/>
            </a:solidFill>
            <a:ln w="9525">
              <a:noFill/>
              <a:round/>
              <a:headEnd/>
              <a:tailEnd/>
            </a:ln>
          </p:spPr>
          <p:txBody>
            <a:bodyPr/>
            <a:lstStyle/>
            <a:p>
              <a:endParaRPr lang="en-GB"/>
            </a:p>
          </p:txBody>
        </p:sp>
        <p:sp>
          <p:nvSpPr>
            <p:cNvPr id="7436" name="Freeform 95"/>
            <p:cNvSpPr>
              <a:spLocks/>
            </p:cNvSpPr>
            <p:nvPr/>
          </p:nvSpPr>
          <p:spPr bwMode="auto">
            <a:xfrm>
              <a:off x="1182" y="3438"/>
              <a:ext cx="19" cy="13"/>
            </a:xfrm>
            <a:custGeom>
              <a:avLst/>
              <a:gdLst>
                <a:gd name="T0" fmla="*/ 8 w 38"/>
                <a:gd name="T1" fmla="*/ 1 h 26"/>
                <a:gd name="T2" fmla="*/ 8 w 38"/>
                <a:gd name="T3" fmla="*/ 1 h 26"/>
                <a:gd name="T4" fmla="*/ 6 w 38"/>
                <a:gd name="T5" fmla="*/ 1 h 26"/>
                <a:gd name="T6" fmla="*/ 6 w 38"/>
                <a:gd name="T7" fmla="*/ 1 h 26"/>
                <a:gd name="T8" fmla="*/ 5 w 38"/>
                <a:gd name="T9" fmla="*/ 0 h 26"/>
                <a:gd name="T10" fmla="*/ 6 w 38"/>
                <a:gd name="T11" fmla="*/ 1 h 26"/>
                <a:gd name="T12" fmla="*/ 0 w 38"/>
                <a:gd name="T13" fmla="*/ 4 h 26"/>
                <a:gd name="T14" fmla="*/ 1 w 38"/>
                <a:gd name="T15" fmla="*/ 5 h 26"/>
                <a:gd name="T16" fmla="*/ 3 w 38"/>
                <a:gd name="T17" fmla="*/ 7 h 26"/>
                <a:gd name="T18" fmla="*/ 6 w 38"/>
                <a:gd name="T19" fmla="*/ 7 h 26"/>
                <a:gd name="T20" fmla="*/ 10 w 38"/>
                <a:gd name="T21" fmla="*/ 7 h 26"/>
                <a:gd name="T22" fmla="*/ 10 w 38"/>
                <a:gd name="T23" fmla="*/ 7 h 26"/>
                <a:gd name="T24" fmla="*/ 8 w 38"/>
                <a:gd name="T25" fmla="*/ 1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26">
                  <a:moveTo>
                    <a:pt x="31" y="2"/>
                  </a:moveTo>
                  <a:lnTo>
                    <a:pt x="31" y="2"/>
                  </a:lnTo>
                  <a:lnTo>
                    <a:pt x="23" y="3"/>
                  </a:lnTo>
                  <a:lnTo>
                    <a:pt x="21" y="2"/>
                  </a:lnTo>
                  <a:lnTo>
                    <a:pt x="19" y="0"/>
                  </a:lnTo>
                  <a:lnTo>
                    <a:pt x="21" y="3"/>
                  </a:lnTo>
                  <a:lnTo>
                    <a:pt x="0" y="14"/>
                  </a:lnTo>
                  <a:lnTo>
                    <a:pt x="3" y="19"/>
                  </a:lnTo>
                  <a:lnTo>
                    <a:pt x="11" y="25"/>
                  </a:lnTo>
                  <a:lnTo>
                    <a:pt x="23" y="26"/>
                  </a:lnTo>
                  <a:lnTo>
                    <a:pt x="38" y="25"/>
                  </a:lnTo>
                  <a:lnTo>
                    <a:pt x="31" y="2"/>
                  </a:lnTo>
                  <a:close/>
                </a:path>
              </a:pathLst>
            </a:custGeom>
            <a:solidFill>
              <a:srgbClr val="000000"/>
            </a:solidFill>
            <a:ln w="9525">
              <a:noFill/>
              <a:round/>
              <a:headEnd/>
              <a:tailEnd/>
            </a:ln>
          </p:spPr>
          <p:txBody>
            <a:bodyPr/>
            <a:lstStyle/>
            <a:p>
              <a:endParaRPr lang="en-GB"/>
            </a:p>
          </p:txBody>
        </p:sp>
        <p:sp>
          <p:nvSpPr>
            <p:cNvPr id="7437" name="Freeform 96"/>
            <p:cNvSpPr>
              <a:spLocks/>
            </p:cNvSpPr>
            <p:nvPr/>
          </p:nvSpPr>
          <p:spPr bwMode="auto">
            <a:xfrm>
              <a:off x="1197" y="3435"/>
              <a:ext cx="16" cy="15"/>
            </a:xfrm>
            <a:custGeom>
              <a:avLst/>
              <a:gdLst>
                <a:gd name="T0" fmla="*/ 2 w 31"/>
                <a:gd name="T1" fmla="*/ 1 h 32"/>
                <a:gd name="T2" fmla="*/ 2 w 31"/>
                <a:gd name="T3" fmla="*/ 0 h 32"/>
                <a:gd name="T4" fmla="*/ 2 w 31"/>
                <a:gd name="T5" fmla="*/ 1 h 32"/>
                <a:gd name="T6" fmla="*/ 2 w 31"/>
                <a:gd name="T7" fmla="*/ 1 h 32"/>
                <a:gd name="T8" fmla="*/ 0 w 31"/>
                <a:gd name="T9" fmla="*/ 2 h 32"/>
                <a:gd name="T10" fmla="*/ 2 w 31"/>
                <a:gd name="T11" fmla="*/ 7 h 32"/>
                <a:gd name="T12" fmla="*/ 6 w 31"/>
                <a:gd name="T13" fmla="*/ 6 h 32"/>
                <a:gd name="T14" fmla="*/ 8 w 31"/>
                <a:gd name="T15" fmla="*/ 3 h 32"/>
                <a:gd name="T16" fmla="*/ 8 w 31"/>
                <a:gd name="T17" fmla="*/ 1 h 32"/>
                <a:gd name="T18" fmla="*/ 8 w 31"/>
                <a:gd name="T19" fmla="*/ 0 h 32"/>
                <a:gd name="T20" fmla="*/ 2 w 31"/>
                <a:gd name="T21" fmla="*/ 1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32">
                  <a:moveTo>
                    <a:pt x="8" y="7"/>
                  </a:moveTo>
                  <a:lnTo>
                    <a:pt x="8" y="3"/>
                  </a:lnTo>
                  <a:lnTo>
                    <a:pt x="8" y="4"/>
                  </a:lnTo>
                  <a:lnTo>
                    <a:pt x="7" y="5"/>
                  </a:lnTo>
                  <a:lnTo>
                    <a:pt x="0" y="9"/>
                  </a:lnTo>
                  <a:lnTo>
                    <a:pt x="7" y="32"/>
                  </a:lnTo>
                  <a:lnTo>
                    <a:pt x="21" y="26"/>
                  </a:lnTo>
                  <a:lnTo>
                    <a:pt x="29" y="15"/>
                  </a:lnTo>
                  <a:lnTo>
                    <a:pt x="31" y="7"/>
                  </a:lnTo>
                  <a:lnTo>
                    <a:pt x="31" y="0"/>
                  </a:lnTo>
                  <a:lnTo>
                    <a:pt x="8" y="7"/>
                  </a:lnTo>
                  <a:close/>
                </a:path>
              </a:pathLst>
            </a:custGeom>
            <a:solidFill>
              <a:srgbClr val="000000"/>
            </a:solidFill>
            <a:ln w="9525">
              <a:noFill/>
              <a:round/>
              <a:headEnd/>
              <a:tailEnd/>
            </a:ln>
          </p:spPr>
          <p:txBody>
            <a:bodyPr/>
            <a:lstStyle/>
            <a:p>
              <a:endParaRPr lang="en-GB"/>
            </a:p>
          </p:txBody>
        </p:sp>
        <p:sp>
          <p:nvSpPr>
            <p:cNvPr id="7438" name="Freeform 97"/>
            <p:cNvSpPr>
              <a:spLocks/>
            </p:cNvSpPr>
            <p:nvPr/>
          </p:nvSpPr>
          <p:spPr bwMode="auto">
            <a:xfrm>
              <a:off x="1202" y="3431"/>
              <a:ext cx="11" cy="7"/>
            </a:xfrm>
            <a:custGeom>
              <a:avLst/>
              <a:gdLst>
                <a:gd name="T0" fmla="*/ 5 w 23"/>
                <a:gd name="T1" fmla="*/ 2 h 15"/>
                <a:gd name="T2" fmla="*/ 4 w 23"/>
                <a:gd name="T3" fmla="*/ 0 h 15"/>
                <a:gd name="T4" fmla="*/ 2 w 23"/>
                <a:gd name="T5" fmla="*/ 0 h 15"/>
                <a:gd name="T6" fmla="*/ 0 w 23"/>
                <a:gd name="T7" fmla="*/ 1 h 15"/>
                <a:gd name="T8" fmla="*/ 0 w 23"/>
                <a:gd name="T9" fmla="*/ 3 h 15"/>
                <a:gd name="T10" fmla="*/ 5 w 23"/>
                <a:gd name="T11" fmla="*/ 2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5">
                  <a:moveTo>
                    <a:pt x="23" y="8"/>
                  </a:moveTo>
                  <a:lnTo>
                    <a:pt x="17" y="2"/>
                  </a:lnTo>
                  <a:lnTo>
                    <a:pt x="8" y="0"/>
                  </a:lnTo>
                  <a:lnTo>
                    <a:pt x="1" y="6"/>
                  </a:lnTo>
                  <a:lnTo>
                    <a:pt x="0" y="15"/>
                  </a:lnTo>
                  <a:lnTo>
                    <a:pt x="23" y="8"/>
                  </a:lnTo>
                  <a:close/>
                </a:path>
              </a:pathLst>
            </a:custGeom>
            <a:solidFill>
              <a:srgbClr val="000000"/>
            </a:solidFill>
            <a:ln w="9525">
              <a:noFill/>
              <a:round/>
              <a:headEnd/>
              <a:tailEnd/>
            </a:ln>
          </p:spPr>
          <p:txBody>
            <a:bodyPr/>
            <a:lstStyle/>
            <a:p>
              <a:endParaRPr lang="en-GB"/>
            </a:p>
          </p:txBody>
        </p:sp>
        <p:sp>
          <p:nvSpPr>
            <p:cNvPr id="7439" name="Freeform 98"/>
            <p:cNvSpPr>
              <a:spLocks/>
            </p:cNvSpPr>
            <p:nvPr/>
          </p:nvSpPr>
          <p:spPr bwMode="auto">
            <a:xfrm>
              <a:off x="1188" y="3450"/>
              <a:ext cx="11" cy="8"/>
            </a:xfrm>
            <a:custGeom>
              <a:avLst/>
              <a:gdLst>
                <a:gd name="T0" fmla="*/ 5 w 23"/>
                <a:gd name="T1" fmla="*/ 2 h 16"/>
                <a:gd name="T2" fmla="*/ 4 w 23"/>
                <a:gd name="T3" fmla="*/ 0 h 16"/>
                <a:gd name="T4" fmla="*/ 1 w 23"/>
                <a:gd name="T5" fmla="*/ 0 h 16"/>
                <a:gd name="T6" fmla="*/ 0 w 23"/>
                <a:gd name="T7" fmla="*/ 2 h 16"/>
                <a:gd name="T8" fmla="*/ 0 w 23"/>
                <a:gd name="T9" fmla="*/ 4 h 16"/>
                <a:gd name="T10" fmla="*/ 5 w 23"/>
                <a:gd name="T11" fmla="*/ 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6">
                  <a:moveTo>
                    <a:pt x="23" y="6"/>
                  </a:moveTo>
                  <a:lnTo>
                    <a:pt x="17" y="0"/>
                  </a:lnTo>
                  <a:lnTo>
                    <a:pt x="7" y="0"/>
                  </a:lnTo>
                  <a:lnTo>
                    <a:pt x="0" y="5"/>
                  </a:lnTo>
                  <a:lnTo>
                    <a:pt x="0" y="16"/>
                  </a:lnTo>
                  <a:lnTo>
                    <a:pt x="23" y="6"/>
                  </a:lnTo>
                  <a:close/>
                </a:path>
              </a:pathLst>
            </a:custGeom>
            <a:solidFill>
              <a:srgbClr val="000000"/>
            </a:solidFill>
            <a:ln w="9525">
              <a:noFill/>
              <a:round/>
              <a:headEnd/>
              <a:tailEnd/>
            </a:ln>
          </p:spPr>
          <p:txBody>
            <a:bodyPr/>
            <a:lstStyle/>
            <a:p>
              <a:endParaRPr lang="en-GB"/>
            </a:p>
          </p:txBody>
        </p:sp>
        <p:sp>
          <p:nvSpPr>
            <p:cNvPr id="7440" name="Freeform 99"/>
            <p:cNvSpPr>
              <a:spLocks/>
            </p:cNvSpPr>
            <p:nvPr/>
          </p:nvSpPr>
          <p:spPr bwMode="auto">
            <a:xfrm>
              <a:off x="1188" y="3453"/>
              <a:ext cx="19" cy="12"/>
            </a:xfrm>
            <a:custGeom>
              <a:avLst/>
              <a:gdLst>
                <a:gd name="T0" fmla="*/ 8 w 40"/>
                <a:gd name="T1" fmla="*/ 0 h 24"/>
                <a:gd name="T2" fmla="*/ 8 w 40"/>
                <a:gd name="T3" fmla="*/ 0 h 24"/>
                <a:gd name="T4" fmla="*/ 6 w 40"/>
                <a:gd name="T5" fmla="*/ 1 h 24"/>
                <a:gd name="T6" fmla="*/ 5 w 40"/>
                <a:gd name="T7" fmla="*/ 0 h 24"/>
                <a:gd name="T8" fmla="*/ 5 w 40"/>
                <a:gd name="T9" fmla="*/ 0 h 24"/>
                <a:gd name="T10" fmla="*/ 5 w 40"/>
                <a:gd name="T11" fmla="*/ 1 h 24"/>
                <a:gd name="T12" fmla="*/ 0 w 40"/>
                <a:gd name="T13" fmla="*/ 3 h 24"/>
                <a:gd name="T14" fmla="*/ 1 w 40"/>
                <a:gd name="T15" fmla="*/ 4 h 24"/>
                <a:gd name="T16" fmla="*/ 3 w 40"/>
                <a:gd name="T17" fmla="*/ 6 h 24"/>
                <a:gd name="T18" fmla="*/ 6 w 40"/>
                <a:gd name="T19" fmla="*/ 6 h 24"/>
                <a:gd name="T20" fmla="*/ 9 w 40"/>
                <a:gd name="T21" fmla="*/ 6 h 24"/>
                <a:gd name="T22" fmla="*/ 9 w 40"/>
                <a:gd name="T23" fmla="*/ 6 h 24"/>
                <a:gd name="T24" fmla="*/ 8 w 40"/>
                <a:gd name="T25" fmla="*/ 0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 h="24">
                  <a:moveTo>
                    <a:pt x="33" y="0"/>
                  </a:moveTo>
                  <a:lnTo>
                    <a:pt x="33" y="0"/>
                  </a:lnTo>
                  <a:lnTo>
                    <a:pt x="25" y="1"/>
                  </a:lnTo>
                  <a:lnTo>
                    <a:pt x="21" y="0"/>
                  </a:lnTo>
                  <a:lnTo>
                    <a:pt x="23" y="2"/>
                  </a:lnTo>
                  <a:lnTo>
                    <a:pt x="0" y="12"/>
                  </a:lnTo>
                  <a:lnTo>
                    <a:pt x="5" y="16"/>
                  </a:lnTo>
                  <a:lnTo>
                    <a:pt x="12" y="23"/>
                  </a:lnTo>
                  <a:lnTo>
                    <a:pt x="25" y="24"/>
                  </a:lnTo>
                  <a:lnTo>
                    <a:pt x="40" y="23"/>
                  </a:lnTo>
                  <a:lnTo>
                    <a:pt x="33" y="0"/>
                  </a:lnTo>
                  <a:close/>
                </a:path>
              </a:pathLst>
            </a:custGeom>
            <a:solidFill>
              <a:srgbClr val="000000"/>
            </a:solidFill>
            <a:ln w="9525">
              <a:noFill/>
              <a:round/>
              <a:headEnd/>
              <a:tailEnd/>
            </a:ln>
          </p:spPr>
          <p:txBody>
            <a:bodyPr/>
            <a:lstStyle/>
            <a:p>
              <a:endParaRPr lang="en-GB"/>
            </a:p>
          </p:txBody>
        </p:sp>
        <p:sp>
          <p:nvSpPr>
            <p:cNvPr id="7441" name="Freeform 100"/>
            <p:cNvSpPr>
              <a:spLocks/>
            </p:cNvSpPr>
            <p:nvPr/>
          </p:nvSpPr>
          <p:spPr bwMode="auto">
            <a:xfrm>
              <a:off x="1204" y="3449"/>
              <a:ext cx="15" cy="15"/>
            </a:xfrm>
            <a:custGeom>
              <a:avLst/>
              <a:gdLst>
                <a:gd name="T0" fmla="*/ 2 w 31"/>
                <a:gd name="T1" fmla="*/ 1 h 31"/>
                <a:gd name="T2" fmla="*/ 2 w 31"/>
                <a:gd name="T3" fmla="*/ 0 h 31"/>
                <a:gd name="T4" fmla="*/ 2 w 31"/>
                <a:gd name="T5" fmla="*/ 1 h 31"/>
                <a:gd name="T6" fmla="*/ 1 w 31"/>
                <a:gd name="T7" fmla="*/ 1 h 31"/>
                <a:gd name="T8" fmla="*/ 0 w 31"/>
                <a:gd name="T9" fmla="*/ 2 h 31"/>
                <a:gd name="T10" fmla="*/ 1 w 31"/>
                <a:gd name="T11" fmla="*/ 7 h 31"/>
                <a:gd name="T12" fmla="*/ 5 w 31"/>
                <a:gd name="T13" fmla="*/ 6 h 31"/>
                <a:gd name="T14" fmla="*/ 7 w 31"/>
                <a:gd name="T15" fmla="*/ 3 h 31"/>
                <a:gd name="T16" fmla="*/ 7 w 31"/>
                <a:gd name="T17" fmla="*/ 1 h 31"/>
                <a:gd name="T18" fmla="*/ 7 w 31"/>
                <a:gd name="T19" fmla="*/ 0 h 31"/>
                <a:gd name="T20" fmla="*/ 2 w 31"/>
                <a:gd name="T21" fmla="*/ 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31">
                  <a:moveTo>
                    <a:pt x="8" y="7"/>
                  </a:moveTo>
                  <a:lnTo>
                    <a:pt x="8" y="2"/>
                  </a:lnTo>
                  <a:lnTo>
                    <a:pt x="8" y="4"/>
                  </a:lnTo>
                  <a:lnTo>
                    <a:pt x="7" y="5"/>
                  </a:lnTo>
                  <a:lnTo>
                    <a:pt x="0" y="8"/>
                  </a:lnTo>
                  <a:lnTo>
                    <a:pt x="7" y="31"/>
                  </a:lnTo>
                  <a:lnTo>
                    <a:pt x="20" y="25"/>
                  </a:lnTo>
                  <a:lnTo>
                    <a:pt x="28" y="15"/>
                  </a:lnTo>
                  <a:lnTo>
                    <a:pt x="31" y="7"/>
                  </a:lnTo>
                  <a:lnTo>
                    <a:pt x="31" y="0"/>
                  </a:lnTo>
                  <a:lnTo>
                    <a:pt x="8" y="7"/>
                  </a:lnTo>
                  <a:close/>
                </a:path>
              </a:pathLst>
            </a:custGeom>
            <a:solidFill>
              <a:srgbClr val="000000"/>
            </a:solidFill>
            <a:ln w="9525">
              <a:noFill/>
              <a:round/>
              <a:headEnd/>
              <a:tailEnd/>
            </a:ln>
          </p:spPr>
          <p:txBody>
            <a:bodyPr/>
            <a:lstStyle/>
            <a:p>
              <a:endParaRPr lang="en-GB"/>
            </a:p>
          </p:txBody>
        </p:sp>
        <p:sp>
          <p:nvSpPr>
            <p:cNvPr id="7442" name="Freeform 101"/>
            <p:cNvSpPr>
              <a:spLocks/>
            </p:cNvSpPr>
            <p:nvPr/>
          </p:nvSpPr>
          <p:spPr bwMode="auto">
            <a:xfrm>
              <a:off x="1208" y="3445"/>
              <a:ext cx="11" cy="7"/>
            </a:xfrm>
            <a:custGeom>
              <a:avLst/>
              <a:gdLst>
                <a:gd name="T0" fmla="*/ 5 w 23"/>
                <a:gd name="T1" fmla="*/ 2 h 15"/>
                <a:gd name="T2" fmla="*/ 4 w 23"/>
                <a:gd name="T3" fmla="*/ 0 h 15"/>
                <a:gd name="T4" fmla="*/ 2 w 23"/>
                <a:gd name="T5" fmla="*/ 0 h 15"/>
                <a:gd name="T6" fmla="*/ 0 w 23"/>
                <a:gd name="T7" fmla="*/ 1 h 15"/>
                <a:gd name="T8" fmla="*/ 0 w 23"/>
                <a:gd name="T9" fmla="*/ 3 h 15"/>
                <a:gd name="T10" fmla="*/ 5 w 23"/>
                <a:gd name="T11" fmla="*/ 2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5">
                  <a:moveTo>
                    <a:pt x="23" y="8"/>
                  </a:moveTo>
                  <a:lnTo>
                    <a:pt x="17" y="1"/>
                  </a:lnTo>
                  <a:lnTo>
                    <a:pt x="8" y="0"/>
                  </a:lnTo>
                  <a:lnTo>
                    <a:pt x="1" y="6"/>
                  </a:lnTo>
                  <a:lnTo>
                    <a:pt x="0" y="15"/>
                  </a:lnTo>
                  <a:lnTo>
                    <a:pt x="23" y="8"/>
                  </a:lnTo>
                  <a:close/>
                </a:path>
              </a:pathLst>
            </a:custGeom>
            <a:solidFill>
              <a:srgbClr val="000000"/>
            </a:solidFill>
            <a:ln w="9525">
              <a:noFill/>
              <a:round/>
              <a:headEnd/>
              <a:tailEnd/>
            </a:ln>
          </p:spPr>
          <p:txBody>
            <a:bodyPr/>
            <a:lstStyle/>
            <a:p>
              <a:endParaRPr lang="en-GB"/>
            </a:p>
          </p:txBody>
        </p:sp>
        <p:sp>
          <p:nvSpPr>
            <p:cNvPr id="7443" name="Freeform 102"/>
            <p:cNvSpPr>
              <a:spLocks/>
            </p:cNvSpPr>
            <p:nvPr/>
          </p:nvSpPr>
          <p:spPr bwMode="auto">
            <a:xfrm>
              <a:off x="1194" y="3464"/>
              <a:ext cx="12" cy="8"/>
            </a:xfrm>
            <a:custGeom>
              <a:avLst/>
              <a:gdLst>
                <a:gd name="T0" fmla="*/ 6 w 23"/>
                <a:gd name="T1" fmla="*/ 2 h 16"/>
                <a:gd name="T2" fmla="*/ 4 w 23"/>
                <a:gd name="T3" fmla="*/ 0 h 16"/>
                <a:gd name="T4" fmla="*/ 2 w 23"/>
                <a:gd name="T5" fmla="*/ 0 h 16"/>
                <a:gd name="T6" fmla="*/ 0 w 23"/>
                <a:gd name="T7" fmla="*/ 2 h 16"/>
                <a:gd name="T8" fmla="*/ 0 w 23"/>
                <a:gd name="T9" fmla="*/ 4 h 16"/>
                <a:gd name="T10" fmla="*/ 6 w 23"/>
                <a:gd name="T11" fmla="*/ 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6">
                  <a:moveTo>
                    <a:pt x="23" y="7"/>
                  </a:moveTo>
                  <a:lnTo>
                    <a:pt x="16" y="0"/>
                  </a:lnTo>
                  <a:lnTo>
                    <a:pt x="7" y="0"/>
                  </a:lnTo>
                  <a:lnTo>
                    <a:pt x="0" y="6"/>
                  </a:lnTo>
                  <a:lnTo>
                    <a:pt x="0" y="16"/>
                  </a:lnTo>
                  <a:lnTo>
                    <a:pt x="23" y="7"/>
                  </a:lnTo>
                  <a:close/>
                </a:path>
              </a:pathLst>
            </a:custGeom>
            <a:solidFill>
              <a:srgbClr val="000000"/>
            </a:solidFill>
            <a:ln w="9525">
              <a:noFill/>
              <a:round/>
              <a:headEnd/>
              <a:tailEnd/>
            </a:ln>
          </p:spPr>
          <p:txBody>
            <a:bodyPr/>
            <a:lstStyle/>
            <a:p>
              <a:endParaRPr lang="en-GB"/>
            </a:p>
          </p:txBody>
        </p:sp>
        <p:sp>
          <p:nvSpPr>
            <p:cNvPr id="7444" name="Freeform 103"/>
            <p:cNvSpPr>
              <a:spLocks/>
            </p:cNvSpPr>
            <p:nvPr/>
          </p:nvSpPr>
          <p:spPr bwMode="auto">
            <a:xfrm>
              <a:off x="1194" y="3466"/>
              <a:ext cx="20" cy="13"/>
            </a:xfrm>
            <a:custGeom>
              <a:avLst/>
              <a:gdLst>
                <a:gd name="T0" fmla="*/ 8 w 39"/>
                <a:gd name="T1" fmla="*/ 0 h 24"/>
                <a:gd name="T2" fmla="*/ 8 w 39"/>
                <a:gd name="T3" fmla="*/ 0 h 24"/>
                <a:gd name="T4" fmla="*/ 6 w 39"/>
                <a:gd name="T5" fmla="*/ 1 h 24"/>
                <a:gd name="T6" fmla="*/ 6 w 39"/>
                <a:gd name="T7" fmla="*/ 0 h 24"/>
                <a:gd name="T8" fmla="*/ 6 w 39"/>
                <a:gd name="T9" fmla="*/ 0 h 24"/>
                <a:gd name="T10" fmla="*/ 6 w 39"/>
                <a:gd name="T11" fmla="*/ 1 h 24"/>
                <a:gd name="T12" fmla="*/ 0 w 39"/>
                <a:gd name="T13" fmla="*/ 3 h 24"/>
                <a:gd name="T14" fmla="*/ 2 w 39"/>
                <a:gd name="T15" fmla="*/ 5 h 24"/>
                <a:gd name="T16" fmla="*/ 3 w 39"/>
                <a:gd name="T17" fmla="*/ 7 h 24"/>
                <a:gd name="T18" fmla="*/ 6 w 39"/>
                <a:gd name="T19" fmla="*/ 7 h 24"/>
                <a:gd name="T20" fmla="*/ 10 w 39"/>
                <a:gd name="T21" fmla="*/ 7 h 24"/>
                <a:gd name="T22" fmla="*/ 10 w 39"/>
                <a:gd name="T23" fmla="*/ 7 h 24"/>
                <a:gd name="T24" fmla="*/ 8 w 39"/>
                <a:gd name="T25" fmla="*/ 0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 h="24">
                  <a:moveTo>
                    <a:pt x="32" y="0"/>
                  </a:moveTo>
                  <a:lnTo>
                    <a:pt x="32" y="0"/>
                  </a:lnTo>
                  <a:lnTo>
                    <a:pt x="24" y="1"/>
                  </a:lnTo>
                  <a:lnTo>
                    <a:pt x="21" y="0"/>
                  </a:lnTo>
                  <a:lnTo>
                    <a:pt x="23" y="2"/>
                  </a:lnTo>
                  <a:lnTo>
                    <a:pt x="0" y="11"/>
                  </a:lnTo>
                  <a:lnTo>
                    <a:pt x="5" y="16"/>
                  </a:lnTo>
                  <a:lnTo>
                    <a:pt x="12" y="23"/>
                  </a:lnTo>
                  <a:lnTo>
                    <a:pt x="24" y="24"/>
                  </a:lnTo>
                  <a:lnTo>
                    <a:pt x="39" y="23"/>
                  </a:lnTo>
                  <a:lnTo>
                    <a:pt x="32" y="0"/>
                  </a:lnTo>
                  <a:close/>
                </a:path>
              </a:pathLst>
            </a:custGeom>
            <a:solidFill>
              <a:srgbClr val="000000"/>
            </a:solidFill>
            <a:ln w="9525">
              <a:noFill/>
              <a:round/>
              <a:headEnd/>
              <a:tailEnd/>
            </a:ln>
          </p:spPr>
          <p:txBody>
            <a:bodyPr/>
            <a:lstStyle/>
            <a:p>
              <a:endParaRPr lang="en-GB"/>
            </a:p>
          </p:txBody>
        </p:sp>
        <p:sp>
          <p:nvSpPr>
            <p:cNvPr id="7445" name="Freeform 104"/>
            <p:cNvSpPr>
              <a:spLocks/>
            </p:cNvSpPr>
            <p:nvPr/>
          </p:nvSpPr>
          <p:spPr bwMode="auto">
            <a:xfrm>
              <a:off x="1210" y="3462"/>
              <a:ext cx="16" cy="16"/>
            </a:xfrm>
            <a:custGeom>
              <a:avLst/>
              <a:gdLst>
                <a:gd name="T0" fmla="*/ 2 w 31"/>
                <a:gd name="T1" fmla="*/ 2 h 31"/>
                <a:gd name="T2" fmla="*/ 2 w 31"/>
                <a:gd name="T3" fmla="*/ 1 h 31"/>
                <a:gd name="T4" fmla="*/ 2 w 31"/>
                <a:gd name="T5" fmla="*/ 1 h 31"/>
                <a:gd name="T6" fmla="*/ 2 w 31"/>
                <a:gd name="T7" fmla="*/ 1 h 31"/>
                <a:gd name="T8" fmla="*/ 0 w 31"/>
                <a:gd name="T9" fmla="*/ 2 h 31"/>
                <a:gd name="T10" fmla="*/ 2 w 31"/>
                <a:gd name="T11" fmla="*/ 8 h 31"/>
                <a:gd name="T12" fmla="*/ 6 w 31"/>
                <a:gd name="T13" fmla="*/ 7 h 31"/>
                <a:gd name="T14" fmla="*/ 8 w 31"/>
                <a:gd name="T15" fmla="*/ 4 h 31"/>
                <a:gd name="T16" fmla="*/ 8 w 31"/>
                <a:gd name="T17" fmla="*/ 1 h 31"/>
                <a:gd name="T18" fmla="*/ 8 w 31"/>
                <a:gd name="T19" fmla="*/ 0 h 31"/>
                <a:gd name="T20" fmla="*/ 2 w 31"/>
                <a:gd name="T21" fmla="*/ 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31">
                  <a:moveTo>
                    <a:pt x="7" y="7"/>
                  </a:moveTo>
                  <a:lnTo>
                    <a:pt x="6" y="4"/>
                  </a:lnTo>
                  <a:lnTo>
                    <a:pt x="7" y="4"/>
                  </a:lnTo>
                  <a:lnTo>
                    <a:pt x="0" y="8"/>
                  </a:lnTo>
                  <a:lnTo>
                    <a:pt x="7" y="31"/>
                  </a:lnTo>
                  <a:lnTo>
                    <a:pt x="21" y="25"/>
                  </a:lnTo>
                  <a:lnTo>
                    <a:pt x="30" y="14"/>
                  </a:lnTo>
                  <a:lnTo>
                    <a:pt x="31" y="4"/>
                  </a:lnTo>
                  <a:lnTo>
                    <a:pt x="30" y="0"/>
                  </a:lnTo>
                  <a:lnTo>
                    <a:pt x="7" y="7"/>
                  </a:lnTo>
                  <a:close/>
                </a:path>
              </a:pathLst>
            </a:custGeom>
            <a:solidFill>
              <a:srgbClr val="000000"/>
            </a:solidFill>
            <a:ln w="9525">
              <a:noFill/>
              <a:round/>
              <a:headEnd/>
              <a:tailEnd/>
            </a:ln>
          </p:spPr>
          <p:txBody>
            <a:bodyPr/>
            <a:lstStyle/>
            <a:p>
              <a:endParaRPr lang="en-GB"/>
            </a:p>
          </p:txBody>
        </p:sp>
        <p:sp>
          <p:nvSpPr>
            <p:cNvPr id="7446" name="Freeform 105"/>
            <p:cNvSpPr>
              <a:spLocks/>
            </p:cNvSpPr>
            <p:nvPr/>
          </p:nvSpPr>
          <p:spPr bwMode="auto">
            <a:xfrm>
              <a:off x="1214" y="3458"/>
              <a:ext cx="11" cy="8"/>
            </a:xfrm>
            <a:custGeom>
              <a:avLst/>
              <a:gdLst>
                <a:gd name="T0" fmla="*/ 5 w 23"/>
                <a:gd name="T1" fmla="*/ 2 h 15"/>
                <a:gd name="T2" fmla="*/ 4 w 23"/>
                <a:gd name="T3" fmla="*/ 1 h 15"/>
                <a:gd name="T4" fmla="*/ 2 w 23"/>
                <a:gd name="T5" fmla="*/ 0 h 15"/>
                <a:gd name="T6" fmla="*/ 0 w 23"/>
                <a:gd name="T7" fmla="*/ 2 h 15"/>
                <a:gd name="T8" fmla="*/ 0 w 23"/>
                <a:gd name="T9" fmla="*/ 4 h 15"/>
                <a:gd name="T10" fmla="*/ 5 w 23"/>
                <a:gd name="T11" fmla="*/ 2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5">
                  <a:moveTo>
                    <a:pt x="23" y="8"/>
                  </a:moveTo>
                  <a:lnTo>
                    <a:pt x="18" y="1"/>
                  </a:lnTo>
                  <a:lnTo>
                    <a:pt x="8" y="0"/>
                  </a:lnTo>
                  <a:lnTo>
                    <a:pt x="1" y="5"/>
                  </a:lnTo>
                  <a:lnTo>
                    <a:pt x="0" y="15"/>
                  </a:lnTo>
                  <a:lnTo>
                    <a:pt x="23" y="8"/>
                  </a:lnTo>
                  <a:close/>
                </a:path>
              </a:pathLst>
            </a:custGeom>
            <a:solidFill>
              <a:srgbClr val="000000"/>
            </a:solidFill>
            <a:ln w="9525">
              <a:noFill/>
              <a:round/>
              <a:headEnd/>
              <a:tailEnd/>
            </a:ln>
          </p:spPr>
          <p:txBody>
            <a:bodyPr/>
            <a:lstStyle/>
            <a:p>
              <a:endParaRPr lang="en-GB"/>
            </a:p>
          </p:txBody>
        </p:sp>
        <p:sp>
          <p:nvSpPr>
            <p:cNvPr id="7447" name="Freeform 106"/>
            <p:cNvSpPr>
              <a:spLocks/>
            </p:cNvSpPr>
            <p:nvPr/>
          </p:nvSpPr>
          <p:spPr bwMode="auto">
            <a:xfrm>
              <a:off x="1209" y="3478"/>
              <a:ext cx="11" cy="10"/>
            </a:xfrm>
            <a:custGeom>
              <a:avLst/>
              <a:gdLst>
                <a:gd name="T0" fmla="*/ 6 w 22"/>
                <a:gd name="T1" fmla="*/ 1 h 19"/>
                <a:gd name="T2" fmla="*/ 4 w 22"/>
                <a:gd name="T3" fmla="*/ 0 h 19"/>
                <a:gd name="T4" fmla="*/ 2 w 22"/>
                <a:gd name="T5" fmla="*/ 1 h 19"/>
                <a:gd name="T6" fmla="*/ 0 w 22"/>
                <a:gd name="T7" fmla="*/ 3 h 19"/>
                <a:gd name="T8" fmla="*/ 1 w 22"/>
                <a:gd name="T9" fmla="*/ 5 h 19"/>
                <a:gd name="T10" fmla="*/ 6 w 22"/>
                <a:gd name="T11" fmla="*/ 1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9">
                  <a:moveTo>
                    <a:pt x="22" y="3"/>
                  </a:moveTo>
                  <a:lnTo>
                    <a:pt x="13" y="0"/>
                  </a:lnTo>
                  <a:lnTo>
                    <a:pt x="5" y="2"/>
                  </a:lnTo>
                  <a:lnTo>
                    <a:pt x="0" y="10"/>
                  </a:lnTo>
                  <a:lnTo>
                    <a:pt x="3" y="19"/>
                  </a:lnTo>
                  <a:lnTo>
                    <a:pt x="22" y="3"/>
                  </a:lnTo>
                  <a:close/>
                </a:path>
              </a:pathLst>
            </a:custGeom>
            <a:solidFill>
              <a:srgbClr val="000000"/>
            </a:solidFill>
            <a:ln w="9525">
              <a:noFill/>
              <a:round/>
              <a:headEnd/>
              <a:tailEnd/>
            </a:ln>
          </p:spPr>
          <p:txBody>
            <a:bodyPr/>
            <a:lstStyle/>
            <a:p>
              <a:endParaRPr lang="en-GB"/>
            </a:p>
          </p:txBody>
        </p:sp>
        <p:sp>
          <p:nvSpPr>
            <p:cNvPr id="7448" name="Freeform 107"/>
            <p:cNvSpPr>
              <a:spLocks/>
            </p:cNvSpPr>
            <p:nvPr/>
          </p:nvSpPr>
          <p:spPr bwMode="auto">
            <a:xfrm>
              <a:off x="1211" y="3478"/>
              <a:ext cx="20" cy="13"/>
            </a:xfrm>
            <a:custGeom>
              <a:avLst/>
              <a:gdLst>
                <a:gd name="T0" fmla="*/ 7 w 41"/>
                <a:gd name="T1" fmla="*/ 0 h 26"/>
                <a:gd name="T2" fmla="*/ 7 w 41"/>
                <a:gd name="T3" fmla="*/ 0 h 26"/>
                <a:gd name="T4" fmla="*/ 5 w 41"/>
                <a:gd name="T5" fmla="*/ 1 h 26"/>
                <a:gd name="T6" fmla="*/ 4 w 41"/>
                <a:gd name="T7" fmla="*/ 1 h 26"/>
                <a:gd name="T8" fmla="*/ 3 w 41"/>
                <a:gd name="T9" fmla="*/ 1 h 26"/>
                <a:gd name="T10" fmla="*/ 4 w 41"/>
                <a:gd name="T11" fmla="*/ 1 h 26"/>
                <a:gd name="T12" fmla="*/ 0 w 41"/>
                <a:gd name="T13" fmla="*/ 5 h 26"/>
                <a:gd name="T14" fmla="*/ 1 w 41"/>
                <a:gd name="T15" fmla="*/ 6 h 26"/>
                <a:gd name="T16" fmla="*/ 3 w 41"/>
                <a:gd name="T17" fmla="*/ 7 h 26"/>
                <a:gd name="T18" fmla="*/ 6 w 41"/>
                <a:gd name="T19" fmla="*/ 7 h 26"/>
                <a:gd name="T20" fmla="*/ 10 w 41"/>
                <a:gd name="T21" fmla="*/ 6 h 26"/>
                <a:gd name="T22" fmla="*/ 10 w 41"/>
                <a:gd name="T23" fmla="*/ 6 h 26"/>
                <a:gd name="T24" fmla="*/ 7 w 41"/>
                <a:gd name="T25" fmla="*/ 0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 h="26">
                  <a:moveTo>
                    <a:pt x="29" y="0"/>
                  </a:moveTo>
                  <a:lnTo>
                    <a:pt x="29" y="0"/>
                  </a:lnTo>
                  <a:lnTo>
                    <a:pt x="21" y="3"/>
                  </a:lnTo>
                  <a:lnTo>
                    <a:pt x="18" y="2"/>
                  </a:lnTo>
                  <a:lnTo>
                    <a:pt x="15" y="1"/>
                  </a:lnTo>
                  <a:lnTo>
                    <a:pt x="19" y="3"/>
                  </a:lnTo>
                  <a:lnTo>
                    <a:pt x="0" y="19"/>
                  </a:lnTo>
                  <a:lnTo>
                    <a:pt x="6" y="24"/>
                  </a:lnTo>
                  <a:lnTo>
                    <a:pt x="13" y="25"/>
                  </a:lnTo>
                  <a:lnTo>
                    <a:pt x="26" y="26"/>
                  </a:lnTo>
                  <a:lnTo>
                    <a:pt x="41" y="21"/>
                  </a:lnTo>
                  <a:lnTo>
                    <a:pt x="29" y="0"/>
                  </a:lnTo>
                  <a:close/>
                </a:path>
              </a:pathLst>
            </a:custGeom>
            <a:solidFill>
              <a:srgbClr val="000000"/>
            </a:solidFill>
            <a:ln w="9525">
              <a:noFill/>
              <a:round/>
              <a:headEnd/>
              <a:tailEnd/>
            </a:ln>
          </p:spPr>
          <p:txBody>
            <a:bodyPr/>
            <a:lstStyle/>
            <a:p>
              <a:endParaRPr lang="en-GB"/>
            </a:p>
          </p:txBody>
        </p:sp>
        <p:sp>
          <p:nvSpPr>
            <p:cNvPr id="7449" name="Freeform 108"/>
            <p:cNvSpPr>
              <a:spLocks/>
            </p:cNvSpPr>
            <p:nvPr/>
          </p:nvSpPr>
          <p:spPr bwMode="auto">
            <a:xfrm>
              <a:off x="1225" y="3470"/>
              <a:ext cx="15" cy="18"/>
            </a:xfrm>
            <a:custGeom>
              <a:avLst/>
              <a:gdLst>
                <a:gd name="T0" fmla="*/ 2 w 30"/>
                <a:gd name="T1" fmla="*/ 4 h 36"/>
                <a:gd name="T2" fmla="*/ 2 w 30"/>
                <a:gd name="T3" fmla="*/ 3 h 36"/>
                <a:gd name="T4" fmla="*/ 2 w 30"/>
                <a:gd name="T5" fmla="*/ 3 h 36"/>
                <a:gd name="T6" fmla="*/ 2 w 30"/>
                <a:gd name="T7" fmla="*/ 3 h 36"/>
                <a:gd name="T8" fmla="*/ 0 w 30"/>
                <a:gd name="T9" fmla="*/ 4 h 36"/>
                <a:gd name="T10" fmla="*/ 3 w 30"/>
                <a:gd name="T11" fmla="*/ 9 h 36"/>
                <a:gd name="T12" fmla="*/ 6 w 30"/>
                <a:gd name="T13" fmla="*/ 7 h 36"/>
                <a:gd name="T14" fmla="*/ 8 w 30"/>
                <a:gd name="T15" fmla="*/ 4 h 36"/>
                <a:gd name="T16" fmla="*/ 8 w 30"/>
                <a:gd name="T17" fmla="*/ 2 h 36"/>
                <a:gd name="T18" fmla="*/ 7 w 30"/>
                <a:gd name="T19" fmla="*/ 0 h 36"/>
                <a:gd name="T20" fmla="*/ 2 w 30"/>
                <a:gd name="T21" fmla="*/ 4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 h="36">
                  <a:moveTo>
                    <a:pt x="7" y="14"/>
                  </a:moveTo>
                  <a:lnTo>
                    <a:pt x="7" y="10"/>
                  </a:lnTo>
                  <a:lnTo>
                    <a:pt x="7" y="9"/>
                  </a:lnTo>
                  <a:lnTo>
                    <a:pt x="7" y="10"/>
                  </a:lnTo>
                  <a:lnTo>
                    <a:pt x="0" y="15"/>
                  </a:lnTo>
                  <a:lnTo>
                    <a:pt x="12" y="36"/>
                  </a:lnTo>
                  <a:lnTo>
                    <a:pt x="23" y="26"/>
                  </a:lnTo>
                  <a:lnTo>
                    <a:pt x="30" y="16"/>
                  </a:lnTo>
                  <a:lnTo>
                    <a:pt x="30" y="6"/>
                  </a:lnTo>
                  <a:lnTo>
                    <a:pt x="28" y="0"/>
                  </a:lnTo>
                  <a:lnTo>
                    <a:pt x="7" y="14"/>
                  </a:lnTo>
                  <a:close/>
                </a:path>
              </a:pathLst>
            </a:custGeom>
            <a:solidFill>
              <a:srgbClr val="000000"/>
            </a:solidFill>
            <a:ln w="9525">
              <a:noFill/>
              <a:round/>
              <a:headEnd/>
              <a:tailEnd/>
            </a:ln>
          </p:spPr>
          <p:txBody>
            <a:bodyPr/>
            <a:lstStyle/>
            <a:p>
              <a:endParaRPr lang="en-GB"/>
            </a:p>
          </p:txBody>
        </p:sp>
        <p:sp>
          <p:nvSpPr>
            <p:cNvPr id="7450" name="Freeform 109"/>
            <p:cNvSpPr>
              <a:spLocks/>
            </p:cNvSpPr>
            <p:nvPr/>
          </p:nvSpPr>
          <p:spPr bwMode="auto">
            <a:xfrm>
              <a:off x="1227" y="3468"/>
              <a:ext cx="12" cy="9"/>
            </a:xfrm>
            <a:custGeom>
              <a:avLst/>
              <a:gdLst>
                <a:gd name="T0" fmla="*/ 6 w 23"/>
                <a:gd name="T1" fmla="*/ 1 h 20"/>
                <a:gd name="T2" fmla="*/ 4 w 23"/>
                <a:gd name="T3" fmla="*/ 0 h 20"/>
                <a:gd name="T4" fmla="*/ 2 w 23"/>
                <a:gd name="T5" fmla="*/ 0 h 20"/>
                <a:gd name="T6" fmla="*/ 0 w 23"/>
                <a:gd name="T7" fmla="*/ 2 h 20"/>
                <a:gd name="T8" fmla="*/ 1 w 23"/>
                <a:gd name="T9" fmla="*/ 4 h 20"/>
                <a:gd name="T10" fmla="*/ 6 w 23"/>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0">
                  <a:moveTo>
                    <a:pt x="23" y="6"/>
                  </a:moveTo>
                  <a:lnTo>
                    <a:pt x="15" y="0"/>
                  </a:lnTo>
                  <a:lnTo>
                    <a:pt x="6" y="2"/>
                  </a:lnTo>
                  <a:lnTo>
                    <a:pt x="0" y="9"/>
                  </a:lnTo>
                  <a:lnTo>
                    <a:pt x="2" y="20"/>
                  </a:lnTo>
                  <a:lnTo>
                    <a:pt x="23" y="6"/>
                  </a:lnTo>
                  <a:close/>
                </a:path>
              </a:pathLst>
            </a:custGeom>
            <a:solidFill>
              <a:srgbClr val="000000"/>
            </a:solidFill>
            <a:ln w="9525">
              <a:noFill/>
              <a:round/>
              <a:headEnd/>
              <a:tailEnd/>
            </a:ln>
          </p:spPr>
          <p:txBody>
            <a:bodyPr/>
            <a:lstStyle/>
            <a:p>
              <a:endParaRPr lang="en-GB"/>
            </a:p>
          </p:txBody>
        </p:sp>
        <p:sp>
          <p:nvSpPr>
            <p:cNvPr id="7451" name="Freeform 110"/>
            <p:cNvSpPr>
              <a:spLocks/>
            </p:cNvSpPr>
            <p:nvPr/>
          </p:nvSpPr>
          <p:spPr bwMode="auto">
            <a:xfrm>
              <a:off x="1222" y="3491"/>
              <a:ext cx="10" cy="9"/>
            </a:xfrm>
            <a:custGeom>
              <a:avLst/>
              <a:gdLst>
                <a:gd name="T0" fmla="*/ 5 w 21"/>
                <a:gd name="T1" fmla="*/ 1 h 19"/>
                <a:gd name="T2" fmla="*/ 3 w 21"/>
                <a:gd name="T3" fmla="*/ 0 h 19"/>
                <a:gd name="T4" fmla="*/ 1 w 21"/>
                <a:gd name="T5" fmla="*/ 0 h 19"/>
                <a:gd name="T6" fmla="*/ 0 w 21"/>
                <a:gd name="T7" fmla="*/ 2 h 19"/>
                <a:gd name="T8" fmla="*/ 0 w 21"/>
                <a:gd name="T9" fmla="*/ 4 h 19"/>
                <a:gd name="T10" fmla="*/ 5 w 21"/>
                <a:gd name="T11" fmla="*/ 1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19">
                  <a:moveTo>
                    <a:pt x="21" y="5"/>
                  </a:moveTo>
                  <a:lnTo>
                    <a:pt x="13" y="0"/>
                  </a:lnTo>
                  <a:lnTo>
                    <a:pt x="5" y="2"/>
                  </a:lnTo>
                  <a:lnTo>
                    <a:pt x="0" y="9"/>
                  </a:lnTo>
                  <a:lnTo>
                    <a:pt x="3" y="19"/>
                  </a:lnTo>
                  <a:lnTo>
                    <a:pt x="21" y="5"/>
                  </a:lnTo>
                  <a:close/>
                </a:path>
              </a:pathLst>
            </a:custGeom>
            <a:solidFill>
              <a:srgbClr val="000000"/>
            </a:solidFill>
            <a:ln w="9525">
              <a:noFill/>
              <a:round/>
              <a:headEnd/>
              <a:tailEnd/>
            </a:ln>
          </p:spPr>
          <p:txBody>
            <a:bodyPr/>
            <a:lstStyle/>
            <a:p>
              <a:endParaRPr lang="en-GB"/>
            </a:p>
          </p:txBody>
        </p:sp>
        <p:sp>
          <p:nvSpPr>
            <p:cNvPr id="7452" name="Freeform 111"/>
            <p:cNvSpPr>
              <a:spLocks/>
            </p:cNvSpPr>
            <p:nvPr/>
          </p:nvSpPr>
          <p:spPr bwMode="auto">
            <a:xfrm>
              <a:off x="1223" y="3491"/>
              <a:ext cx="20" cy="13"/>
            </a:xfrm>
            <a:custGeom>
              <a:avLst/>
              <a:gdLst>
                <a:gd name="T0" fmla="*/ 7 w 40"/>
                <a:gd name="T1" fmla="*/ 0 h 26"/>
                <a:gd name="T2" fmla="*/ 7 w 40"/>
                <a:gd name="T3" fmla="*/ 0 h 26"/>
                <a:gd name="T4" fmla="*/ 5 w 40"/>
                <a:gd name="T5" fmla="*/ 1 h 26"/>
                <a:gd name="T6" fmla="*/ 5 w 40"/>
                <a:gd name="T7" fmla="*/ 1 h 26"/>
                <a:gd name="T8" fmla="*/ 4 w 40"/>
                <a:gd name="T9" fmla="*/ 1 h 26"/>
                <a:gd name="T10" fmla="*/ 5 w 40"/>
                <a:gd name="T11" fmla="*/ 1 h 26"/>
                <a:gd name="T12" fmla="*/ 0 w 40"/>
                <a:gd name="T13" fmla="*/ 5 h 26"/>
                <a:gd name="T14" fmla="*/ 1 w 40"/>
                <a:gd name="T15" fmla="*/ 6 h 26"/>
                <a:gd name="T16" fmla="*/ 3 w 40"/>
                <a:gd name="T17" fmla="*/ 7 h 26"/>
                <a:gd name="T18" fmla="*/ 7 w 40"/>
                <a:gd name="T19" fmla="*/ 7 h 26"/>
                <a:gd name="T20" fmla="*/ 10 w 40"/>
                <a:gd name="T21" fmla="*/ 6 h 26"/>
                <a:gd name="T22" fmla="*/ 10 w 40"/>
                <a:gd name="T23" fmla="*/ 6 h 26"/>
                <a:gd name="T24" fmla="*/ 7 w 40"/>
                <a:gd name="T25" fmla="*/ 0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 h="26">
                  <a:moveTo>
                    <a:pt x="28" y="0"/>
                  </a:moveTo>
                  <a:lnTo>
                    <a:pt x="28" y="0"/>
                  </a:lnTo>
                  <a:lnTo>
                    <a:pt x="20" y="3"/>
                  </a:lnTo>
                  <a:lnTo>
                    <a:pt x="17" y="3"/>
                  </a:lnTo>
                  <a:lnTo>
                    <a:pt x="16" y="1"/>
                  </a:lnTo>
                  <a:lnTo>
                    <a:pt x="18" y="4"/>
                  </a:lnTo>
                  <a:lnTo>
                    <a:pt x="0" y="18"/>
                  </a:lnTo>
                  <a:lnTo>
                    <a:pt x="4" y="22"/>
                  </a:lnTo>
                  <a:lnTo>
                    <a:pt x="12" y="26"/>
                  </a:lnTo>
                  <a:lnTo>
                    <a:pt x="25" y="26"/>
                  </a:lnTo>
                  <a:lnTo>
                    <a:pt x="40" y="21"/>
                  </a:lnTo>
                  <a:lnTo>
                    <a:pt x="28" y="0"/>
                  </a:lnTo>
                  <a:close/>
                </a:path>
              </a:pathLst>
            </a:custGeom>
            <a:solidFill>
              <a:srgbClr val="000000"/>
            </a:solidFill>
            <a:ln w="9525">
              <a:noFill/>
              <a:round/>
              <a:headEnd/>
              <a:tailEnd/>
            </a:ln>
          </p:spPr>
          <p:txBody>
            <a:bodyPr/>
            <a:lstStyle/>
            <a:p>
              <a:endParaRPr lang="en-GB"/>
            </a:p>
          </p:txBody>
        </p:sp>
        <p:sp>
          <p:nvSpPr>
            <p:cNvPr id="7453" name="Freeform 112"/>
            <p:cNvSpPr>
              <a:spLocks/>
            </p:cNvSpPr>
            <p:nvPr/>
          </p:nvSpPr>
          <p:spPr bwMode="auto">
            <a:xfrm>
              <a:off x="1237" y="3484"/>
              <a:ext cx="15" cy="18"/>
            </a:xfrm>
            <a:custGeom>
              <a:avLst/>
              <a:gdLst>
                <a:gd name="T0" fmla="*/ 2 w 30"/>
                <a:gd name="T1" fmla="*/ 4 h 36"/>
                <a:gd name="T2" fmla="*/ 2 w 30"/>
                <a:gd name="T3" fmla="*/ 3 h 36"/>
                <a:gd name="T4" fmla="*/ 2 w 30"/>
                <a:gd name="T5" fmla="*/ 3 h 36"/>
                <a:gd name="T6" fmla="*/ 2 w 30"/>
                <a:gd name="T7" fmla="*/ 3 h 36"/>
                <a:gd name="T8" fmla="*/ 0 w 30"/>
                <a:gd name="T9" fmla="*/ 4 h 36"/>
                <a:gd name="T10" fmla="*/ 3 w 30"/>
                <a:gd name="T11" fmla="*/ 9 h 36"/>
                <a:gd name="T12" fmla="*/ 6 w 30"/>
                <a:gd name="T13" fmla="*/ 7 h 36"/>
                <a:gd name="T14" fmla="*/ 8 w 30"/>
                <a:gd name="T15" fmla="*/ 4 h 36"/>
                <a:gd name="T16" fmla="*/ 8 w 30"/>
                <a:gd name="T17" fmla="*/ 2 h 36"/>
                <a:gd name="T18" fmla="*/ 7 w 30"/>
                <a:gd name="T19" fmla="*/ 0 h 36"/>
                <a:gd name="T20" fmla="*/ 2 w 30"/>
                <a:gd name="T21" fmla="*/ 4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 h="36">
                  <a:moveTo>
                    <a:pt x="7" y="14"/>
                  </a:moveTo>
                  <a:lnTo>
                    <a:pt x="7" y="11"/>
                  </a:lnTo>
                  <a:lnTo>
                    <a:pt x="7" y="10"/>
                  </a:lnTo>
                  <a:lnTo>
                    <a:pt x="7" y="11"/>
                  </a:lnTo>
                  <a:lnTo>
                    <a:pt x="0" y="15"/>
                  </a:lnTo>
                  <a:lnTo>
                    <a:pt x="12" y="36"/>
                  </a:lnTo>
                  <a:lnTo>
                    <a:pt x="24" y="27"/>
                  </a:lnTo>
                  <a:lnTo>
                    <a:pt x="30" y="16"/>
                  </a:lnTo>
                  <a:lnTo>
                    <a:pt x="30" y="6"/>
                  </a:lnTo>
                  <a:lnTo>
                    <a:pt x="28" y="0"/>
                  </a:lnTo>
                  <a:lnTo>
                    <a:pt x="7" y="14"/>
                  </a:lnTo>
                  <a:close/>
                </a:path>
              </a:pathLst>
            </a:custGeom>
            <a:solidFill>
              <a:srgbClr val="000000"/>
            </a:solidFill>
            <a:ln w="9525">
              <a:noFill/>
              <a:round/>
              <a:headEnd/>
              <a:tailEnd/>
            </a:ln>
          </p:spPr>
          <p:txBody>
            <a:bodyPr/>
            <a:lstStyle/>
            <a:p>
              <a:endParaRPr lang="en-GB"/>
            </a:p>
          </p:txBody>
        </p:sp>
        <p:sp>
          <p:nvSpPr>
            <p:cNvPr id="7454" name="Freeform 113"/>
            <p:cNvSpPr>
              <a:spLocks/>
            </p:cNvSpPr>
            <p:nvPr/>
          </p:nvSpPr>
          <p:spPr bwMode="auto">
            <a:xfrm>
              <a:off x="1240" y="3481"/>
              <a:ext cx="11" cy="10"/>
            </a:xfrm>
            <a:custGeom>
              <a:avLst/>
              <a:gdLst>
                <a:gd name="T0" fmla="*/ 5 w 23"/>
                <a:gd name="T1" fmla="*/ 2 h 19"/>
                <a:gd name="T2" fmla="*/ 3 w 23"/>
                <a:gd name="T3" fmla="*/ 0 h 19"/>
                <a:gd name="T4" fmla="*/ 1 w 23"/>
                <a:gd name="T5" fmla="*/ 1 h 19"/>
                <a:gd name="T6" fmla="*/ 0 w 23"/>
                <a:gd name="T7" fmla="*/ 3 h 19"/>
                <a:gd name="T8" fmla="*/ 0 w 23"/>
                <a:gd name="T9" fmla="*/ 5 h 19"/>
                <a:gd name="T10" fmla="*/ 5 w 23"/>
                <a:gd name="T11" fmla="*/ 2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9">
                  <a:moveTo>
                    <a:pt x="23" y="5"/>
                  </a:moveTo>
                  <a:lnTo>
                    <a:pt x="15" y="0"/>
                  </a:lnTo>
                  <a:lnTo>
                    <a:pt x="6" y="2"/>
                  </a:lnTo>
                  <a:lnTo>
                    <a:pt x="0" y="9"/>
                  </a:lnTo>
                  <a:lnTo>
                    <a:pt x="2" y="19"/>
                  </a:lnTo>
                  <a:lnTo>
                    <a:pt x="23" y="5"/>
                  </a:lnTo>
                  <a:close/>
                </a:path>
              </a:pathLst>
            </a:custGeom>
            <a:solidFill>
              <a:srgbClr val="000000"/>
            </a:solidFill>
            <a:ln w="9525">
              <a:noFill/>
              <a:round/>
              <a:headEnd/>
              <a:tailEnd/>
            </a:ln>
          </p:spPr>
          <p:txBody>
            <a:bodyPr/>
            <a:lstStyle/>
            <a:p>
              <a:endParaRPr lang="en-GB"/>
            </a:p>
          </p:txBody>
        </p:sp>
        <p:sp>
          <p:nvSpPr>
            <p:cNvPr id="7455" name="Freeform 114"/>
            <p:cNvSpPr>
              <a:spLocks/>
            </p:cNvSpPr>
            <p:nvPr/>
          </p:nvSpPr>
          <p:spPr bwMode="auto">
            <a:xfrm>
              <a:off x="1234" y="3502"/>
              <a:ext cx="10" cy="9"/>
            </a:xfrm>
            <a:custGeom>
              <a:avLst/>
              <a:gdLst>
                <a:gd name="T0" fmla="*/ 5 w 20"/>
                <a:gd name="T1" fmla="*/ 1 h 19"/>
                <a:gd name="T2" fmla="*/ 3 w 20"/>
                <a:gd name="T3" fmla="*/ 0 h 19"/>
                <a:gd name="T4" fmla="*/ 1 w 20"/>
                <a:gd name="T5" fmla="*/ 0 h 19"/>
                <a:gd name="T6" fmla="*/ 0 w 20"/>
                <a:gd name="T7" fmla="*/ 2 h 19"/>
                <a:gd name="T8" fmla="*/ 1 w 20"/>
                <a:gd name="T9" fmla="*/ 4 h 19"/>
                <a:gd name="T10" fmla="*/ 5 w 20"/>
                <a:gd name="T11" fmla="*/ 1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19">
                  <a:moveTo>
                    <a:pt x="20" y="5"/>
                  </a:moveTo>
                  <a:lnTo>
                    <a:pt x="12" y="0"/>
                  </a:lnTo>
                  <a:lnTo>
                    <a:pt x="4" y="3"/>
                  </a:lnTo>
                  <a:lnTo>
                    <a:pt x="0" y="9"/>
                  </a:lnTo>
                  <a:lnTo>
                    <a:pt x="2" y="19"/>
                  </a:lnTo>
                  <a:lnTo>
                    <a:pt x="20" y="5"/>
                  </a:lnTo>
                  <a:close/>
                </a:path>
              </a:pathLst>
            </a:custGeom>
            <a:solidFill>
              <a:srgbClr val="000000"/>
            </a:solidFill>
            <a:ln w="9525">
              <a:noFill/>
              <a:round/>
              <a:headEnd/>
              <a:tailEnd/>
            </a:ln>
          </p:spPr>
          <p:txBody>
            <a:bodyPr/>
            <a:lstStyle/>
            <a:p>
              <a:endParaRPr lang="en-GB"/>
            </a:p>
          </p:txBody>
        </p:sp>
        <p:sp>
          <p:nvSpPr>
            <p:cNvPr id="7456" name="Freeform 115"/>
            <p:cNvSpPr>
              <a:spLocks/>
            </p:cNvSpPr>
            <p:nvPr/>
          </p:nvSpPr>
          <p:spPr bwMode="auto">
            <a:xfrm>
              <a:off x="1235" y="3503"/>
              <a:ext cx="20" cy="12"/>
            </a:xfrm>
            <a:custGeom>
              <a:avLst/>
              <a:gdLst>
                <a:gd name="T0" fmla="*/ 7 w 39"/>
                <a:gd name="T1" fmla="*/ 0 h 26"/>
                <a:gd name="T2" fmla="*/ 7 w 39"/>
                <a:gd name="T3" fmla="*/ 0 h 26"/>
                <a:gd name="T4" fmla="*/ 5 w 39"/>
                <a:gd name="T5" fmla="*/ 0 h 26"/>
                <a:gd name="T6" fmla="*/ 5 w 39"/>
                <a:gd name="T7" fmla="*/ 0 h 26"/>
                <a:gd name="T8" fmla="*/ 4 w 39"/>
                <a:gd name="T9" fmla="*/ 0 h 26"/>
                <a:gd name="T10" fmla="*/ 5 w 39"/>
                <a:gd name="T11" fmla="*/ 1 h 26"/>
                <a:gd name="T12" fmla="*/ 0 w 39"/>
                <a:gd name="T13" fmla="*/ 4 h 26"/>
                <a:gd name="T14" fmla="*/ 1 w 39"/>
                <a:gd name="T15" fmla="*/ 5 h 26"/>
                <a:gd name="T16" fmla="*/ 4 w 39"/>
                <a:gd name="T17" fmla="*/ 6 h 26"/>
                <a:gd name="T18" fmla="*/ 6 w 39"/>
                <a:gd name="T19" fmla="*/ 6 h 26"/>
                <a:gd name="T20" fmla="*/ 10 w 39"/>
                <a:gd name="T21" fmla="*/ 5 h 26"/>
                <a:gd name="T22" fmla="*/ 10 w 39"/>
                <a:gd name="T23" fmla="*/ 5 h 26"/>
                <a:gd name="T24" fmla="*/ 7 w 39"/>
                <a:gd name="T25" fmla="*/ 0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 h="26">
                  <a:moveTo>
                    <a:pt x="28" y="0"/>
                  </a:moveTo>
                  <a:lnTo>
                    <a:pt x="28" y="0"/>
                  </a:lnTo>
                  <a:lnTo>
                    <a:pt x="19" y="3"/>
                  </a:lnTo>
                  <a:lnTo>
                    <a:pt x="17" y="3"/>
                  </a:lnTo>
                  <a:lnTo>
                    <a:pt x="16" y="2"/>
                  </a:lnTo>
                  <a:lnTo>
                    <a:pt x="18" y="4"/>
                  </a:lnTo>
                  <a:lnTo>
                    <a:pt x="0" y="18"/>
                  </a:lnTo>
                  <a:lnTo>
                    <a:pt x="4" y="22"/>
                  </a:lnTo>
                  <a:lnTo>
                    <a:pt x="13" y="26"/>
                  </a:lnTo>
                  <a:lnTo>
                    <a:pt x="24" y="26"/>
                  </a:lnTo>
                  <a:lnTo>
                    <a:pt x="39" y="21"/>
                  </a:lnTo>
                  <a:lnTo>
                    <a:pt x="28" y="0"/>
                  </a:lnTo>
                  <a:close/>
                </a:path>
              </a:pathLst>
            </a:custGeom>
            <a:solidFill>
              <a:srgbClr val="000000"/>
            </a:solidFill>
            <a:ln w="9525">
              <a:noFill/>
              <a:round/>
              <a:headEnd/>
              <a:tailEnd/>
            </a:ln>
          </p:spPr>
          <p:txBody>
            <a:bodyPr/>
            <a:lstStyle/>
            <a:p>
              <a:endParaRPr lang="en-GB"/>
            </a:p>
          </p:txBody>
        </p:sp>
        <p:sp>
          <p:nvSpPr>
            <p:cNvPr id="7457" name="Freeform 116"/>
            <p:cNvSpPr>
              <a:spLocks/>
            </p:cNvSpPr>
            <p:nvPr/>
          </p:nvSpPr>
          <p:spPr bwMode="auto">
            <a:xfrm>
              <a:off x="1249" y="3496"/>
              <a:ext cx="15" cy="17"/>
            </a:xfrm>
            <a:custGeom>
              <a:avLst/>
              <a:gdLst>
                <a:gd name="T0" fmla="*/ 2 w 31"/>
                <a:gd name="T1" fmla="*/ 3 h 34"/>
                <a:gd name="T2" fmla="*/ 1 w 31"/>
                <a:gd name="T3" fmla="*/ 2 h 34"/>
                <a:gd name="T4" fmla="*/ 1 w 31"/>
                <a:gd name="T5" fmla="*/ 2 h 34"/>
                <a:gd name="T6" fmla="*/ 1 w 31"/>
                <a:gd name="T7" fmla="*/ 3 h 34"/>
                <a:gd name="T8" fmla="*/ 0 w 31"/>
                <a:gd name="T9" fmla="*/ 4 h 34"/>
                <a:gd name="T10" fmla="*/ 2 w 31"/>
                <a:gd name="T11" fmla="*/ 9 h 34"/>
                <a:gd name="T12" fmla="*/ 5 w 31"/>
                <a:gd name="T13" fmla="*/ 7 h 34"/>
                <a:gd name="T14" fmla="*/ 7 w 31"/>
                <a:gd name="T15" fmla="*/ 4 h 34"/>
                <a:gd name="T16" fmla="*/ 7 w 31"/>
                <a:gd name="T17" fmla="*/ 2 h 34"/>
                <a:gd name="T18" fmla="*/ 7 w 31"/>
                <a:gd name="T19" fmla="*/ 0 h 34"/>
                <a:gd name="T20" fmla="*/ 2 w 31"/>
                <a:gd name="T21" fmla="*/ 3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34">
                  <a:moveTo>
                    <a:pt x="8" y="11"/>
                  </a:moveTo>
                  <a:lnTo>
                    <a:pt x="5" y="6"/>
                  </a:lnTo>
                  <a:lnTo>
                    <a:pt x="6" y="8"/>
                  </a:lnTo>
                  <a:lnTo>
                    <a:pt x="6" y="9"/>
                  </a:lnTo>
                  <a:lnTo>
                    <a:pt x="0" y="13"/>
                  </a:lnTo>
                  <a:lnTo>
                    <a:pt x="11" y="34"/>
                  </a:lnTo>
                  <a:lnTo>
                    <a:pt x="23" y="25"/>
                  </a:lnTo>
                  <a:lnTo>
                    <a:pt x="29" y="15"/>
                  </a:lnTo>
                  <a:lnTo>
                    <a:pt x="31" y="6"/>
                  </a:lnTo>
                  <a:lnTo>
                    <a:pt x="28" y="0"/>
                  </a:lnTo>
                  <a:lnTo>
                    <a:pt x="8" y="11"/>
                  </a:lnTo>
                  <a:close/>
                </a:path>
              </a:pathLst>
            </a:custGeom>
            <a:solidFill>
              <a:srgbClr val="000000"/>
            </a:solidFill>
            <a:ln w="9525">
              <a:noFill/>
              <a:round/>
              <a:headEnd/>
              <a:tailEnd/>
            </a:ln>
          </p:spPr>
          <p:txBody>
            <a:bodyPr/>
            <a:lstStyle/>
            <a:p>
              <a:endParaRPr lang="en-GB"/>
            </a:p>
          </p:txBody>
        </p:sp>
        <p:sp>
          <p:nvSpPr>
            <p:cNvPr id="7458" name="Freeform 117"/>
            <p:cNvSpPr>
              <a:spLocks/>
            </p:cNvSpPr>
            <p:nvPr/>
          </p:nvSpPr>
          <p:spPr bwMode="auto">
            <a:xfrm>
              <a:off x="1252" y="3493"/>
              <a:ext cx="11" cy="9"/>
            </a:xfrm>
            <a:custGeom>
              <a:avLst/>
              <a:gdLst>
                <a:gd name="T0" fmla="*/ 6 w 22"/>
                <a:gd name="T1" fmla="*/ 2 h 17"/>
                <a:gd name="T2" fmla="*/ 4 w 22"/>
                <a:gd name="T3" fmla="*/ 0 h 17"/>
                <a:gd name="T4" fmla="*/ 2 w 22"/>
                <a:gd name="T5" fmla="*/ 1 h 17"/>
                <a:gd name="T6" fmla="*/ 0 w 22"/>
                <a:gd name="T7" fmla="*/ 2 h 17"/>
                <a:gd name="T8" fmla="*/ 1 w 22"/>
                <a:gd name="T9" fmla="*/ 5 h 17"/>
                <a:gd name="T10" fmla="*/ 6 w 22"/>
                <a:gd name="T11" fmla="*/ 2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7">
                  <a:moveTo>
                    <a:pt x="22" y="6"/>
                  </a:moveTo>
                  <a:lnTo>
                    <a:pt x="15" y="0"/>
                  </a:lnTo>
                  <a:lnTo>
                    <a:pt x="7" y="1"/>
                  </a:lnTo>
                  <a:lnTo>
                    <a:pt x="0" y="8"/>
                  </a:lnTo>
                  <a:lnTo>
                    <a:pt x="2" y="17"/>
                  </a:lnTo>
                  <a:lnTo>
                    <a:pt x="22" y="6"/>
                  </a:lnTo>
                  <a:close/>
                </a:path>
              </a:pathLst>
            </a:custGeom>
            <a:solidFill>
              <a:srgbClr val="000000"/>
            </a:solidFill>
            <a:ln w="9525">
              <a:noFill/>
              <a:round/>
              <a:headEnd/>
              <a:tailEnd/>
            </a:ln>
          </p:spPr>
          <p:txBody>
            <a:bodyPr/>
            <a:lstStyle/>
            <a:p>
              <a:endParaRPr lang="en-GB"/>
            </a:p>
          </p:txBody>
        </p:sp>
        <p:sp>
          <p:nvSpPr>
            <p:cNvPr id="7459" name="Freeform 118"/>
            <p:cNvSpPr>
              <a:spLocks/>
            </p:cNvSpPr>
            <p:nvPr/>
          </p:nvSpPr>
          <p:spPr bwMode="auto">
            <a:xfrm>
              <a:off x="1252" y="3515"/>
              <a:ext cx="9" cy="11"/>
            </a:xfrm>
            <a:custGeom>
              <a:avLst/>
              <a:gdLst>
                <a:gd name="T0" fmla="*/ 4 w 19"/>
                <a:gd name="T1" fmla="*/ 1 h 20"/>
                <a:gd name="T2" fmla="*/ 2 w 19"/>
                <a:gd name="T3" fmla="*/ 0 h 20"/>
                <a:gd name="T4" fmla="*/ 1 w 19"/>
                <a:gd name="T5" fmla="*/ 1 h 20"/>
                <a:gd name="T6" fmla="*/ 0 w 19"/>
                <a:gd name="T7" fmla="*/ 4 h 20"/>
                <a:gd name="T8" fmla="*/ 1 w 19"/>
                <a:gd name="T9" fmla="*/ 6 h 20"/>
                <a:gd name="T10" fmla="*/ 4 w 19"/>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0">
                  <a:moveTo>
                    <a:pt x="19" y="2"/>
                  </a:moveTo>
                  <a:lnTo>
                    <a:pt x="11" y="0"/>
                  </a:lnTo>
                  <a:lnTo>
                    <a:pt x="4" y="4"/>
                  </a:lnTo>
                  <a:lnTo>
                    <a:pt x="0" y="12"/>
                  </a:lnTo>
                  <a:lnTo>
                    <a:pt x="5" y="20"/>
                  </a:lnTo>
                  <a:lnTo>
                    <a:pt x="19" y="2"/>
                  </a:lnTo>
                  <a:close/>
                </a:path>
              </a:pathLst>
            </a:custGeom>
            <a:solidFill>
              <a:srgbClr val="000000"/>
            </a:solidFill>
            <a:ln w="9525">
              <a:noFill/>
              <a:round/>
              <a:headEnd/>
              <a:tailEnd/>
            </a:ln>
          </p:spPr>
          <p:txBody>
            <a:bodyPr/>
            <a:lstStyle/>
            <a:p>
              <a:endParaRPr lang="en-GB"/>
            </a:p>
          </p:txBody>
        </p:sp>
        <p:sp>
          <p:nvSpPr>
            <p:cNvPr id="7460" name="Freeform 119"/>
            <p:cNvSpPr>
              <a:spLocks/>
            </p:cNvSpPr>
            <p:nvPr/>
          </p:nvSpPr>
          <p:spPr bwMode="auto">
            <a:xfrm>
              <a:off x="1255" y="3514"/>
              <a:ext cx="19" cy="14"/>
            </a:xfrm>
            <a:custGeom>
              <a:avLst/>
              <a:gdLst>
                <a:gd name="T0" fmla="*/ 5 w 39"/>
                <a:gd name="T1" fmla="*/ 0 h 29"/>
                <a:gd name="T2" fmla="*/ 5 w 39"/>
                <a:gd name="T3" fmla="*/ 0 h 29"/>
                <a:gd name="T4" fmla="*/ 4 w 39"/>
                <a:gd name="T5" fmla="*/ 1 h 29"/>
                <a:gd name="T6" fmla="*/ 3 w 39"/>
                <a:gd name="T7" fmla="*/ 1 h 29"/>
                <a:gd name="T8" fmla="*/ 3 w 39"/>
                <a:gd name="T9" fmla="*/ 1 h 29"/>
                <a:gd name="T10" fmla="*/ 3 w 39"/>
                <a:gd name="T11" fmla="*/ 1 h 29"/>
                <a:gd name="T12" fmla="*/ 0 w 39"/>
                <a:gd name="T13" fmla="*/ 6 h 29"/>
                <a:gd name="T14" fmla="*/ 1 w 39"/>
                <a:gd name="T15" fmla="*/ 7 h 29"/>
                <a:gd name="T16" fmla="*/ 3 w 39"/>
                <a:gd name="T17" fmla="*/ 7 h 29"/>
                <a:gd name="T18" fmla="*/ 6 w 39"/>
                <a:gd name="T19" fmla="*/ 6 h 29"/>
                <a:gd name="T20" fmla="*/ 9 w 39"/>
                <a:gd name="T21" fmla="*/ 4 h 29"/>
                <a:gd name="T22" fmla="*/ 9 w 39"/>
                <a:gd name="T23" fmla="*/ 4 h 29"/>
                <a:gd name="T24" fmla="*/ 5 w 39"/>
                <a:gd name="T25" fmla="*/ 0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 h="29">
                  <a:moveTo>
                    <a:pt x="23" y="0"/>
                  </a:moveTo>
                  <a:lnTo>
                    <a:pt x="23" y="0"/>
                  </a:lnTo>
                  <a:lnTo>
                    <a:pt x="16" y="5"/>
                  </a:lnTo>
                  <a:lnTo>
                    <a:pt x="13" y="6"/>
                  </a:lnTo>
                  <a:lnTo>
                    <a:pt x="12" y="5"/>
                  </a:lnTo>
                  <a:lnTo>
                    <a:pt x="14" y="6"/>
                  </a:lnTo>
                  <a:lnTo>
                    <a:pt x="0" y="24"/>
                  </a:lnTo>
                  <a:lnTo>
                    <a:pt x="5" y="28"/>
                  </a:lnTo>
                  <a:lnTo>
                    <a:pt x="15" y="29"/>
                  </a:lnTo>
                  <a:lnTo>
                    <a:pt x="25" y="26"/>
                  </a:lnTo>
                  <a:lnTo>
                    <a:pt x="39" y="19"/>
                  </a:lnTo>
                  <a:lnTo>
                    <a:pt x="23" y="0"/>
                  </a:lnTo>
                  <a:close/>
                </a:path>
              </a:pathLst>
            </a:custGeom>
            <a:solidFill>
              <a:srgbClr val="000000"/>
            </a:solidFill>
            <a:ln w="9525">
              <a:noFill/>
              <a:round/>
              <a:headEnd/>
              <a:tailEnd/>
            </a:ln>
          </p:spPr>
          <p:txBody>
            <a:bodyPr/>
            <a:lstStyle/>
            <a:p>
              <a:endParaRPr lang="en-GB"/>
            </a:p>
          </p:txBody>
        </p:sp>
        <p:sp>
          <p:nvSpPr>
            <p:cNvPr id="7461" name="Freeform 120"/>
            <p:cNvSpPr>
              <a:spLocks/>
            </p:cNvSpPr>
            <p:nvPr/>
          </p:nvSpPr>
          <p:spPr bwMode="auto">
            <a:xfrm>
              <a:off x="1266" y="3503"/>
              <a:ext cx="14" cy="20"/>
            </a:xfrm>
            <a:custGeom>
              <a:avLst/>
              <a:gdLst>
                <a:gd name="T0" fmla="*/ 1 w 29"/>
                <a:gd name="T1" fmla="*/ 4 h 39"/>
                <a:gd name="T2" fmla="*/ 1 w 29"/>
                <a:gd name="T3" fmla="*/ 4 h 39"/>
                <a:gd name="T4" fmla="*/ 1 w 29"/>
                <a:gd name="T5" fmla="*/ 3 h 39"/>
                <a:gd name="T6" fmla="*/ 1 w 29"/>
                <a:gd name="T7" fmla="*/ 4 h 39"/>
                <a:gd name="T8" fmla="*/ 0 w 29"/>
                <a:gd name="T9" fmla="*/ 5 h 39"/>
                <a:gd name="T10" fmla="*/ 4 w 29"/>
                <a:gd name="T11" fmla="*/ 10 h 39"/>
                <a:gd name="T12" fmla="*/ 6 w 29"/>
                <a:gd name="T13" fmla="*/ 7 h 39"/>
                <a:gd name="T14" fmla="*/ 7 w 29"/>
                <a:gd name="T15" fmla="*/ 4 h 39"/>
                <a:gd name="T16" fmla="*/ 7 w 29"/>
                <a:gd name="T17" fmla="*/ 1 h 39"/>
                <a:gd name="T18" fmla="*/ 5 w 29"/>
                <a:gd name="T19" fmla="*/ 0 h 39"/>
                <a:gd name="T20" fmla="*/ 1 w 29"/>
                <a:gd name="T21" fmla="*/ 4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 h="39">
                  <a:moveTo>
                    <a:pt x="7" y="16"/>
                  </a:moveTo>
                  <a:lnTo>
                    <a:pt x="5" y="13"/>
                  </a:lnTo>
                  <a:lnTo>
                    <a:pt x="6" y="12"/>
                  </a:lnTo>
                  <a:lnTo>
                    <a:pt x="5" y="15"/>
                  </a:lnTo>
                  <a:lnTo>
                    <a:pt x="0" y="20"/>
                  </a:lnTo>
                  <a:lnTo>
                    <a:pt x="16" y="39"/>
                  </a:lnTo>
                  <a:lnTo>
                    <a:pt x="25" y="26"/>
                  </a:lnTo>
                  <a:lnTo>
                    <a:pt x="29" y="15"/>
                  </a:lnTo>
                  <a:lnTo>
                    <a:pt x="28" y="4"/>
                  </a:lnTo>
                  <a:lnTo>
                    <a:pt x="23" y="0"/>
                  </a:lnTo>
                  <a:lnTo>
                    <a:pt x="7" y="16"/>
                  </a:lnTo>
                  <a:close/>
                </a:path>
              </a:pathLst>
            </a:custGeom>
            <a:solidFill>
              <a:srgbClr val="000000"/>
            </a:solidFill>
            <a:ln w="9525">
              <a:noFill/>
              <a:round/>
              <a:headEnd/>
              <a:tailEnd/>
            </a:ln>
          </p:spPr>
          <p:txBody>
            <a:bodyPr/>
            <a:lstStyle/>
            <a:p>
              <a:endParaRPr lang="en-GB"/>
            </a:p>
          </p:txBody>
        </p:sp>
        <p:sp>
          <p:nvSpPr>
            <p:cNvPr id="7462" name="Freeform 121"/>
            <p:cNvSpPr>
              <a:spLocks/>
            </p:cNvSpPr>
            <p:nvPr/>
          </p:nvSpPr>
          <p:spPr bwMode="auto">
            <a:xfrm>
              <a:off x="1268" y="3502"/>
              <a:ext cx="10" cy="9"/>
            </a:xfrm>
            <a:custGeom>
              <a:avLst/>
              <a:gdLst>
                <a:gd name="T0" fmla="*/ 5 w 19"/>
                <a:gd name="T1" fmla="*/ 1 h 20"/>
                <a:gd name="T2" fmla="*/ 3 w 19"/>
                <a:gd name="T3" fmla="*/ 0 h 20"/>
                <a:gd name="T4" fmla="*/ 1 w 19"/>
                <a:gd name="T5" fmla="*/ 1 h 20"/>
                <a:gd name="T6" fmla="*/ 0 w 19"/>
                <a:gd name="T7" fmla="*/ 2 h 20"/>
                <a:gd name="T8" fmla="*/ 1 w 19"/>
                <a:gd name="T9" fmla="*/ 4 h 20"/>
                <a:gd name="T10" fmla="*/ 5 w 19"/>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0">
                  <a:moveTo>
                    <a:pt x="19" y="4"/>
                  </a:moveTo>
                  <a:lnTo>
                    <a:pt x="11" y="0"/>
                  </a:lnTo>
                  <a:lnTo>
                    <a:pt x="3" y="4"/>
                  </a:lnTo>
                  <a:lnTo>
                    <a:pt x="0" y="12"/>
                  </a:lnTo>
                  <a:lnTo>
                    <a:pt x="3" y="20"/>
                  </a:lnTo>
                  <a:lnTo>
                    <a:pt x="19" y="4"/>
                  </a:lnTo>
                  <a:close/>
                </a:path>
              </a:pathLst>
            </a:custGeom>
            <a:solidFill>
              <a:srgbClr val="000000"/>
            </a:solidFill>
            <a:ln w="9525">
              <a:noFill/>
              <a:round/>
              <a:headEnd/>
              <a:tailEnd/>
            </a:ln>
          </p:spPr>
          <p:txBody>
            <a:bodyPr/>
            <a:lstStyle/>
            <a:p>
              <a:endParaRPr lang="en-GB"/>
            </a:p>
          </p:txBody>
        </p:sp>
        <p:sp>
          <p:nvSpPr>
            <p:cNvPr id="7463" name="Freeform 122"/>
            <p:cNvSpPr>
              <a:spLocks/>
            </p:cNvSpPr>
            <p:nvPr/>
          </p:nvSpPr>
          <p:spPr bwMode="auto">
            <a:xfrm>
              <a:off x="1267" y="3523"/>
              <a:ext cx="9" cy="11"/>
            </a:xfrm>
            <a:custGeom>
              <a:avLst/>
              <a:gdLst>
                <a:gd name="T0" fmla="*/ 4 w 19"/>
                <a:gd name="T1" fmla="*/ 1 h 21"/>
                <a:gd name="T2" fmla="*/ 2 w 19"/>
                <a:gd name="T3" fmla="*/ 0 h 21"/>
                <a:gd name="T4" fmla="*/ 1 w 19"/>
                <a:gd name="T5" fmla="*/ 1 h 21"/>
                <a:gd name="T6" fmla="*/ 0 w 19"/>
                <a:gd name="T7" fmla="*/ 4 h 21"/>
                <a:gd name="T8" fmla="*/ 1 w 19"/>
                <a:gd name="T9" fmla="*/ 6 h 21"/>
                <a:gd name="T10" fmla="*/ 4 w 19"/>
                <a:gd name="T11" fmla="*/ 1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1">
                  <a:moveTo>
                    <a:pt x="19" y="2"/>
                  </a:moveTo>
                  <a:lnTo>
                    <a:pt x="11" y="0"/>
                  </a:lnTo>
                  <a:lnTo>
                    <a:pt x="4" y="4"/>
                  </a:lnTo>
                  <a:lnTo>
                    <a:pt x="0" y="13"/>
                  </a:lnTo>
                  <a:lnTo>
                    <a:pt x="5" y="21"/>
                  </a:lnTo>
                  <a:lnTo>
                    <a:pt x="19" y="2"/>
                  </a:lnTo>
                  <a:close/>
                </a:path>
              </a:pathLst>
            </a:custGeom>
            <a:solidFill>
              <a:srgbClr val="000000"/>
            </a:solidFill>
            <a:ln w="9525">
              <a:noFill/>
              <a:round/>
              <a:headEnd/>
              <a:tailEnd/>
            </a:ln>
          </p:spPr>
          <p:txBody>
            <a:bodyPr/>
            <a:lstStyle/>
            <a:p>
              <a:endParaRPr lang="en-GB"/>
            </a:p>
          </p:txBody>
        </p:sp>
        <p:sp>
          <p:nvSpPr>
            <p:cNvPr id="7464" name="Freeform 123"/>
            <p:cNvSpPr>
              <a:spLocks/>
            </p:cNvSpPr>
            <p:nvPr/>
          </p:nvSpPr>
          <p:spPr bwMode="auto">
            <a:xfrm>
              <a:off x="1269" y="3521"/>
              <a:ext cx="20" cy="15"/>
            </a:xfrm>
            <a:custGeom>
              <a:avLst/>
              <a:gdLst>
                <a:gd name="T0" fmla="*/ 6 w 39"/>
                <a:gd name="T1" fmla="*/ 0 h 29"/>
                <a:gd name="T2" fmla="*/ 6 w 39"/>
                <a:gd name="T3" fmla="*/ 0 h 29"/>
                <a:gd name="T4" fmla="*/ 4 w 39"/>
                <a:gd name="T5" fmla="*/ 2 h 29"/>
                <a:gd name="T6" fmla="*/ 4 w 39"/>
                <a:gd name="T7" fmla="*/ 2 h 29"/>
                <a:gd name="T8" fmla="*/ 3 w 39"/>
                <a:gd name="T9" fmla="*/ 2 h 29"/>
                <a:gd name="T10" fmla="*/ 4 w 39"/>
                <a:gd name="T11" fmla="*/ 2 h 29"/>
                <a:gd name="T12" fmla="*/ 0 w 39"/>
                <a:gd name="T13" fmla="*/ 7 h 29"/>
                <a:gd name="T14" fmla="*/ 2 w 39"/>
                <a:gd name="T15" fmla="*/ 8 h 29"/>
                <a:gd name="T16" fmla="*/ 4 w 39"/>
                <a:gd name="T17" fmla="*/ 8 h 29"/>
                <a:gd name="T18" fmla="*/ 7 w 39"/>
                <a:gd name="T19" fmla="*/ 7 h 29"/>
                <a:gd name="T20" fmla="*/ 10 w 39"/>
                <a:gd name="T21" fmla="*/ 5 h 29"/>
                <a:gd name="T22" fmla="*/ 10 w 39"/>
                <a:gd name="T23" fmla="*/ 5 h 29"/>
                <a:gd name="T24" fmla="*/ 6 w 39"/>
                <a:gd name="T25" fmla="*/ 0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 h="29">
                  <a:moveTo>
                    <a:pt x="23" y="0"/>
                  </a:moveTo>
                  <a:lnTo>
                    <a:pt x="23" y="0"/>
                  </a:lnTo>
                  <a:lnTo>
                    <a:pt x="16" y="6"/>
                  </a:lnTo>
                  <a:lnTo>
                    <a:pt x="13" y="6"/>
                  </a:lnTo>
                  <a:lnTo>
                    <a:pt x="10" y="6"/>
                  </a:lnTo>
                  <a:lnTo>
                    <a:pt x="14" y="7"/>
                  </a:lnTo>
                  <a:lnTo>
                    <a:pt x="0" y="26"/>
                  </a:lnTo>
                  <a:lnTo>
                    <a:pt x="6" y="29"/>
                  </a:lnTo>
                  <a:lnTo>
                    <a:pt x="15" y="29"/>
                  </a:lnTo>
                  <a:lnTo>
                    <a:pt x="25" y="27"/>
                  </a:lnTo>
                  <a:lnTo>
                    <a:pt x="39" y="19"/>
                  </a:lnTo>
                  <a:lnTo>
                    <a:pt x="23" y="0"/>
                  </a:lnTo>
                  <a:close/>
                </a:path>
              </a:pathLst>
            </a:custGeom>
            <a:solidFill>
              <a:srgbClr val="000000"/>
            </a:solidFill>
            <a:ln w="9525">
              <a:noFill/>
              <a:round/>
              <a:headEnd/>
              <a:tailEnd/>
            </a:ln>
          </p:spPr>
          <p:txBody>
            <a:bodyPr/>
            <a:lstStyle/>
            <a:p>
              <a:endParaRPr lang="en-GB"/>
            </a:p>
          </p:txBody>
        </p:sp>
        <p:sp>
          <p:nvSpPr>
            <p:cNvPr id="7465" name="Freeform 124"/>
            <p:cNvSpPr>
              <a:spLocks/>
            </p:cNvSpPr>
            <p:nvPr/>
          </p:nvSpPr>
          <p:spPr bwMode="auto">
            <a:xfrm>
              <a:off x="1281" y="3511"/>
              <a:ext cx="14" cy="19"/>
            </a:xfrm>
            <a:custGeom>
              <a:avLst/>
              <a:gdLst>
                <a:gd name="T0" fmla="*/ 1 w 29"/>
                <a:gd name="T1" fmla="*/ 4 h 38"/>
                <a:gd name="T2" fmla="*/ 1 w 29"/>
                <a:gd name="T3" fmla="*/ 4 h 38"/>
                <a:gd name="T4" fmla="*/ 1 w 29"/>
                <a:gd name="T5" fmla="*/ 3 h 38"/>
                <a:gd name="T6" fmla="*/ 1 w 29"/>
                <a:gd name="T7" fmla="*/ 4 h 38"/>
                <a:gd name="T8" fmla="*/ 0 w 29"/>
                <a:gd name="T9" fmla="*/ 5 h 38"/>
                <a:gd name="T10" fmla="*/ 4 w 29"/>
                <a:gd name="T11" fmla="*/ 10 h 38"/>
                <a:gd name="T12" fmla="*/ 6 w 29"/>
                <a:gd name="T13" fmla="*/ 7 h 38"/>
                <a:gd name="T14" fmla="*/ 7 w 29"/>
                <a:gd name="T15" fmla="*/ 4 h 38"/>
                <a:gd name="T16" fmla="*/ 7 w 29"/>
                <a:gd name="T17" fmla="*/ 1 h 38"/>
                <a:gd name="T18" fmla="*/ 6 w 29"/>
                <a:gd name="T19" fmla="*/ 0 h 38"/>
                <a:gd name="T20" fmla="*/ 1 w 29"/>
                <a:gd name="T21" fmla="*/ 4 h 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 h="38">
                  <a:moveTo>
                    <a:pt x="6" y="16"/>
                  </a:moveTo>
                  <a:lnTo>
                    <a:pt x="5" y="13"/>
                  </a:lnTo>
                  <a:lnTo>
                    <a:pt x="6" y="12"/>
                  </a:lnTo>
                  <a:lnTo>
                    <a:pt x="5" y="15"/>
                  </a:lnTo>
                  <a:lnTo>
                    <a:pt x="0" y="19"/>
                  </a:lnTo>
                  <a:lnTo>
                    <a:pt x="16" y="38"/>
                  </a:lnTo>
                  <a:lnTo>
                    <a:pt x="25" y="26"/>
                  </a:lnTo>
                  <a:lnTo>
                    <a:pt x="29" y="15"/>
                  </a:lnTo>
                  <a:lnTo>
                    <a:pt x="28" y="4"/>
                  </a:lnTo>
                  <a:lnTo>
                    <a:pt x="24" y="0"/>
                  </a:lnTo>
                  <a:lnTo>
                    <a:pt x="6" y="16"/>
                  </a:lnTo>
                  <a:close/>
                </a:path>
              </a:pathLst>
            </a:custGeom>
            <a:solidFill>
              <a:srgbClr val="000000"/>
            </a:solidFill>
            <a:ln w="9525">
              <a:noFill/>
              <a:round/>
              <a:headEnd/>
              <a:tailEnd/>
            </a:ln>
          </p:spPr>
          <p:txBody>
            <a:bodyPr/>
            <a:lstStyle/>
            <a:p>
              <a:endParaRPr lang="en-GB"/>
            </a:p>
          </p:txBody>
        </p:sp>
        <p:sp>
          <p:nvSpPr>
            <p:cNvPr id="7466" name="Freeform 125"/>
            <p:cNvSpPr>
              <a:spLocks/>
            </p:cNvSpPr>
            <p:nvPr/>
          </p:nvSpPr>
          <p:spPr bwMode="auto">
            <a:xfrm>
              <a:off x="1282" y="3510"/>
              <a:ext cx="11" cy="9"/>
            </a:xfrm>
            <a:custGeom>
              <a:avLst/>
              <a:gdLst>
                <a:gd name="T0" fmla="*/ 6 w 22"/>
                <a:gd name="T1" fmla="*/ 1 h 20"/>
                <a:gd name="T2" fmla="*/ 4 w 22"/>
                <a:gd name="T3" fmla="*/ 0 h 20"/>
                <a:gd name="T4" fmla="*/ 2 w 22"/>
                <a:gd name="T5" fmla="*/ 0 h 20"/>
                <a:gd name="T6" fmla="*/ 0 w 22"/>
                <a:gd name="T7" fmla="*/ 2 h 20"/>
                <a:gd name="T8" fmla="*/ 1 w 22"/>
                <a:gd name="T9" fmla="*/ 4 h 20"/>
                <a:gd name="T10" fmla="*/ 6 w 22"/>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20">
                  <a:moveTo>
                    <a:pt x="22" y="4"/>
                  </a:moveTo>
                  <a:lnTo>
                    <a:pt x="13" y="0"/>
                  </a:lnTo>
                  <a:lnTo>
                    <a:pt x="5" y="3"/>
                  </a:lnTo>
                  <a:lnTo>
                    <a:pt x="0" y="11"/>
                  </a:lnTo>
                  <a:lnTo>
                    <a:pt x="4" y="20"/>
                  </a:lnTo>
                  <a:lnTo>
                    <a:pt x="22" y="4"/>
                  </a:lnTo>
                  <a:close/>
                </a:path>
              </a:pathLst>
            </a:custGeom>
            <a:solidFill>
              <a:srgbClr val="000000"/>
            </a:solidFill>
            <a:ln w="9525">
              <a:noFill/>
              <a:round/>
              <a:headEnd/>
              <a:tailEnd/>
            </a:ln>
          </p:spPr>
          <p:txBody>
            <a:bodyPr/>
            <a:lstStyle/>
            <a:p>
              <a:endParaRPr lang="en-GB"/>
            </a:p>
          </p:txBody>
        </p:sp>
        <p:sp>
          <p:nvSpPr>
            <p:cNvPr id="7467" name="Freeform 126"/>
            <p:cNvSpPr>
              <a:spLocks/>
            </p:cNvSpPr>
            <p:nvPr/>
          </p:nvSpPr>
          <p:spPr bwMode="auto">
            <a:xfrm>
              <a:off x="1282" y="3531"/>
              <a:ext cx="9" cy="11"/>
            </a:xfrm>
            <a:custGeom>
              <a:avLst/>
              <a:gdLst>
                <a:gd name="T0" fmla="*/ 4 w 20"/>
                <a:gd name="T1" fmla="*/ 0 h 23"/>
                <a:gd name="T2" fmla="*/ 2 w 20"/>
                <a:gd name="T3" fmla="*/ 0 h 23"/>
                <a:gd name="T4" fmla="*/ 0 w 20"/>
                <a:gd name="T5" fmla="*/ 1 h 23"/>
                <a:gd name="T6" fmla="*/ 0 w 20"/>
                <a:gd name="T7" fmla="*/ 3 h 23"/>
                <a:gd name="T8" fmla="*/ 1 w 20"/>
                <a:gd name="T9" fmla="*/ 5 h 23"/>
                <a:gd name="T10" fmla="*/ 4 w 20"/>
                <a:gd name="T11" fmla="*/ 0 h 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23">
                  <a:moveTo>
                    <a:pt x="20" y="2"/>
                  </a:moveTo>
                  <a:lnTo>
                    <a:pt x="9" y="0"/>
                  </a:lnTo>
                  <a:lnTo>
                    <a:pt x="2" y="6"/>
                  </a:lnTo>
                  <a:lnTo>
                    <a:pt x="0" y="15"/>
                  </a:lnTo>
                  <a:lnTo>
                    <a:pt x="6" y="23"/>
                  </a:lnTo>
                  <a:lnTo>
                    <a:pt x="20" y="2"/>
                  </a:lnTo>
                  <a:close/>
                </a:path>
              </a:pathLst>
            </a:custGeom>
            <a:solidFill>
              <a:srgbClr val="000000"/>
            </a:solidFill>
            <a:ln w="9525">
              <a:noFill/>
              <a:round/>
              <a:headEnd/>
              <a:tailEnd/>
            </a:ln>
          </p:spPr>
          <p:txBody>
            <a:bodyPr/>
            <a:lstStyle/>
            <a:p>
              <a:endParaRPr lang="en-GB"/>
            </a:p>
          </p:txBody>
        </p:sp>
        <p:sp>
          <p:nvSpPr>
            <p:cNvPr id="7468" name="Freeform 127"/>
            <p:cNvSpPr>
              <a:spLocks/>
            </p:cNvSpPr>
            <p:nvPr/>
          </p:nvSpPr>
          <p:spPr bwMode="auto">
            <a:xfrm>
              <a:off x="1284" y="3529"/>
              <a:ext cx="19" cy="15"/>
            </a:xfrm>
            <a:custGeom>
              <a:avLst/>
              <a:gdLst>
                <a:gd name="T0" fmla="*/ 6 w 38"/>
                <a:gd name="T1" fmla="*/ 0 h 29"/>
                <a:gd name="T2" fmla="*/ 6 w 38"/>
                <a:gd name="T3" fmla="*/ 0 h 29"/>
                <a:gd name="T4" fmla="*/ 4 w 38"/>
                <a:gd name="T5" fmla="*/ 2 h 29"/>
                <a:gd name="T6" fmla="*/ 4 w 38"/>
                <a:gd name="T7" fmla="*/ 2 h 29"/>
                <a:gd name="T8" fmla="*/ 3 w 38"/>
                <a:gd name="T9" fmla="*/ 2 h 29"/>
                <a:gd name="T10" fmla="*/ 4 w 38"/>
                <a:gd name="T11" fmla="*/ 2 h 29"/>
                <a:gd name="T12" fmla="*/ 0 w 38"/>
                <a:gd name="T13" fmla="*/ 7 h 29"/>
                <a:gd name="T14" fmla="*/ 2 w 38"/>
                <a:gd name="T15" fmla="*/ 8 h 29"/>
                <a:gd name="T16" fmla="*/ 4 w 38"/>
                <a:gd name="T17" fmla="*/ 8 h 29"/>
                <a:gd name="T18" fmla="*/ 7 w 38"/>
                <a:gd name="T19" fmla="*/ 7 h 29"/>
                <a:gd name="T20" fmla="*/ 10 w 38"/>
                <a:gd name="T21" fmla="*/ 5 h 29"/>
                <a:gd name="T22" fmla="*/ 10 w 38"/>
                <a:gd name="T23" fmla="*/ 5 h 29"/>
                <a:gd name="T24" fmla="*/ 6 w 38"/>
                <a:gd name="T25" fmla="*/ 0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29">
                  <a:moveTo>
                    <a:pt x="22" y="0"/>
                  </a:moveTo>
                  <a:lnTo>
                    <a:pt x="22" y="0"/>
                  </a:lnTo>
                  <a:lnTo>
                    <a:pt x="15" y="6"/>
                  </a:lnTo>
                  <a:lnTo>
                    <a:pt x="13" y="6"/>
                  </a:lnTo>
                  <a:lnTo>
                    <a:pt x="10" y="6"/>
                  </a:lnTo>
                  <a:lnTo>
                    <a:pt x="14" y="6"/>
                  </a:lnTo>
                  <a:lnTo>
                    <a:pt x="0" y="27"/>
                  </a:lnTo>
                  <a:lnTo>
                    <a:pt x="6" y="29"/>
                  </a:lnTo>
                  <a:lnTo>
                    <a:pt x="15" y="29"/>
                  </a:lnTo>
                  <a:lnTo>
                    <a:pt x="26" y="27"/>
                  </a:lnTo>
                  <a:lnTo>
                    <a:pt x="38" y="19"/>
                  </a:lnTo>
                  <a:lnTo>
                    <a:pt x="22" y="0"/>
                  </a:lnTo>
                  <a:close/>
                </a:path>
              </a:pathLst>
            </a:custGeom>
            <a:solidFill>
              <a:srgbClr val="000000"/>
            </a:solidFill>
            <a:ln w="9525">
              <a:noFill/>
              <a:round/>
              <a:headEnd/>
              <a:tailEnd/>
            </a:ln>
          </p:spPr>
          <p:txBody>
            <a:bodyPr/>
            <a:lstStyle/>
            <a:p>
              <a:endParaRPr lang="en-GB"/>
            </a:p>
          </p:txBody>
        </p:sp>
        <p:sp>
          <p:nvSpPr>
            <p:cNvPr id="7469" name="Freeform 128"/>
            <p:cNvSpPr>
              <a:spLocks/>
            </p:cNvSpPr>
            <p:nvPr/>
          </p:nvSpPr>
          <p:spPr bwMode="auto">
            <a:xfrm>
              <a:off x="1295" y="3519"/>
              <a:ext cx="15" cy="19"/>
            </a:xfrm>
            <a:custGeom>
              <a:avLst/>
              <a:gdLst>
                <a:gd name="T0" fmla="*/ 2 w 29"/>
                <a:gd name="T1" fmla="*/ 4 h 39"/>
                <a:gd name="T2" fmla="*/ 2 w 29"/>
                <a:gd name="T3" fmla="*/ 2 h 39"/>
                <a:gd name="T4" fmla="*/ 2 w 29"/>
                <a:gd name="T5" fmla="*/ 3 h 39"/>
                <a:gd name="T6" fmla="*/ 2 w 29"/>
                <a:gd name="T7" fmla="*/ 3 h 39"/>
                <a:gd name="T8" fmla="*/ 0 w 29"/>
                <a:gd name="T9" fmla="*/ 5 h 39"/>
                <a:gd name="T10" fmla="*/ 4 w 29"/>
                <a:gd name="T11" fmla="*/ 9 h 39"/>
                <a:gd name="T12" fmla="*/ 7 w 29"/>
                <a:gd name="T13" fmla="*/ 6 h 39"/>
                <a:gd name="T14" fmla="*/ 8 w 29"/>
                <a:gd name="T15" fmla="*/ 3 h 39"/>
                <a:gd name="T16" fmla="*/ 8 w 29"/>
                <a:gd name="T17" fmla="*/ 1 h 39"/>
                <a:gd name="T18" fmla="*/ 7 w 29"/>
                <a:gd name="T19" fmla="*/ 0 h 39"/>
                <a:gd name="T20" fmla="*/ 2 w 29"/>
                <a:gd name="T21" fmla="*/ 4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 h="39">
                  <a:moveTo>
                    <a:pt x="7" y="16"/>
                  </a:moveTo>
                  <a:lnTo>
                    <a:pt x="6" y="11"/>
                  </a:lnTo>
                  <a:lnTo>
                    <a:pt x="6" y="12"/>
                  </a:lnTo>
                  <a:lnTo>
                    <a:pt x="6" y="15"/>
                  </a:lnTo>
                  <a:lnTo>
                    <a:pt x="0" y="20"/>
                  </a:lnTo>
                  <a:lnTo>
                    <a:pt x="16" y="39"/>
                  </a:lnTo>
                  <a:lnTo>
                    <a:pt x="26" y="26"/>
                  </a:lnTo>
                  <a:lnTo>
                    <a:pt x="29" y="15"/>
                  </a:lnTo>
                  <a:lnTo>
                    <a:pt x="29" y="7"/>
                  </a:lnTo>
                  <a:lnTo>
                    <a:pt x="25" y="0"/>
                  </a:lnTo>
                  <a:lnTo>
                    <a:pt x="7" y="16"/>
                  </a:lnTo>
                  <a:close/>
                </a:path>
              </a:pathLst>
            </a:custGeom>
            <a:solidFill>
              <a:srgbClr val="000000"/>
            </a:solidFill>
            <a:ln w="9525">
              <a:noFill/>
              <a:round/>
              <a:headEnd/>
              <a:tailEnd/>
            </a:ln>
          </p:spPr>
          <p:txBody>
            <a:bodyPr/>
            <a:lstStyle/>
            <a:p>
              <a:endParaRPr lang="en-GB"/>
            </a:p>
          </p:txBody>
        </p:sp>
        <p:sp>
          <p:nvSpPr>
            <p:cNvPr id="7470" name="Freeform 129"/>
            <p:cNvSpPr>
              <a:spLocks/>
            </p:cNvSpPr>
            <p:nvPr/>
          </p:nvSpPr>
          <p:spPr bwMode="auto">
            <a:xfrm>
              <a:off x="1297" y="3517"/>
              <a:ext cx="11" cy="10"/>
            </a:xfrm>
            <a:custGeom>
              <a:avLst/>
              <a:gdLst>
                <a:gd name="T0" fmla="*/ 6 w 22"/>
                <a:gd name="T1" fmla="*/ 1 h 20"/>
                <a:gd name="T2" fmla="*/ 4 w 22"/>
                <a:gd name="T3" fmla="*/ 0 h 20"/>
                <a:gd name="T4" fmla="*/ 2 w 22"/>
                <a:gd name="T5" fmla="*/ 1 h 20"/>
                <a:gd name="T6" fmla="*/ 0 w 22"/>
                <a:gd name="T7" fmla="*/ 3 h 20"/>
                <a:gd name="T8" fmla="*/ 1 w 22"/>
                <a:gd name="T9" fmla="*/ 5 h 20"/>
                <a:gd name="T10" fmla="*/ 6 w 22"/>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20">
                  <a:moveTo>
                    <a:pt x="22" y="4"/>
                  </a:moveTo>
                  <a:lnTo>
                    <a:pt x="13" y="0"/>
                  </a:lnTo>
                  <a:lnTo>
                    <a:pt x="5" y="2"/>
                  </a:lnTo>
                  <a:lnTo>
                    <a:pt x="0" y="11"/>
                  </a:lnTo>
                  <a:lnTo>
                    <a:pt x="4" y="20"/>
                  </a:lnTo>
                  <a:lnTo>
                    <a:pt x="22" y="4"/>
                  </a:lnTo>
                  <a:close/>
                </a:path>
              </a:pathLst>
            </a:custGeom>
            <a:solidFill>
              <a:srgbClr val="000000"/>
            </a:solidFill>
            <a:ln w="9525">
              <a:noFill/>
              <a:round/>
              <a:headEnd/>
              <a:tailEnd/>
            </a:ln>
          </p:spPr>
          <p:txBody>
            <a:bodyPr/>
            <a:lstStyle/>
            <a:p>
              <a:endParaRPr lang="en-GB"/>
            </a:p>
          </p:txBody>
        </p:sp>
        <p:sp>
          <p:nvSpPr>
            <p:cNvPr id="7471" name="Freeform 130"/>
            <p:cNvSpPr>
              <a:spLocks/>
            </p:cNvSpPr>
            <p:nvPr/>
          </p:nvSpPr>
          <p:spPr bwMode="auto">
            <a:xfrm>
              <a:off x="1297" y="3539"/>
              <a:ext cx="9" cy="10"/>
            </a:xfrm>
            <a:custGeom>
              <a:avLst/>
              <a:gdLst>
                <a:gd name="T0" fmla="*/ 4 w 19"/>
                <a:gd name="T1" fmla="*/ 0 h 21"/>
                <a:gd name="T2" fmla="*/ 2 w 19"/>
                <a:gd name="T3" fmla="*/ 0 h 21"/>
                <a:gd name="T4" fmla="*/ 1 w 19"/>
                <a:gd name="T5" fmla="*/ 1 h 21"/>
                <a:gd name="T6" fmla="*/ 0 w 19"/>
                <a:gd name="T7" fmla="*/ 3 h 21"/>
                <a:gd name="T8" fmla="*/ 1 w 19"/>
                <a:gd name="T9" fmla="*/ 5 h 21"/>
                <a:gd name="T10" fmla="*/ 4 w 19"/>
                <a:gd name="T11" fmla="*/ 0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1">
                  <a:moveTo>
                    <a:pt x="19" y="2"/>
                  </a:moveTo>
                  <a:lnTo>
                    <a:pt x="11" y="0"/>
                  </a:lnTo>
                  <a:lnTo>
                    <a:pt x="4" y="5"/>
                  </a:lnTo>
                  <a:lnTo>
                    <a:pt x="0" y="13"/>
                  </a:lnTo>
                  <a:lnTo>
                    <a:pt x="5" y="21"/>
                  </a:lnTo>
                  <a:lnTo>
                    <a:pt x="19" y="2"/>
                  </a:lnTo>
                  <a:close/>
                </a:path>
              </a:pathLst>
            </a:custGeom>
            <a:solidFill>
              <a:srgbClr val="000000"/>
            </a:solidFill>
            <a:ln w="9525">
              <a:noFill/>
              <a:round/>
              <a:headEnd/>
              <a:tailEnd/>
            </a:ln>
          </p:spPr>
          <p:txBody>
            <a:bodyPr/>
            <a:lstStyle/>
            <a:p>
              <a:endParaRPr lang="en-GB"/>
            </a:p>
          </p:txBody>
        </p:sp>
        <p:sp>
          <p:nvSpPr>
            <p:cNvPr id="7472" name="Freeform 131"/>
            <p:cNvSpPr>
              <a:spLocks/>
            </p:cNvSpPr>
            <p:nvPr/>
          </p:nvSpPr>
          <p:spPr bwMode="auto">
            <a:xfrm>
              <a:off x="1299" y="3537"/>
              <a:ext cx="19" cy="14"/>
            </a:xfrm>
            <a:custGeom>
              <a:avLst/>
              <a:gdLst>
                <a:gd name="T0" fmla="*/ 6 w 38"/>
                <a:gd name="T1" fmla="*/ 0 h 29"/>
                <a:gd name="T2" fmla="*/ 6 w 38"/>
                <a:gd name="T3" fmla="*/ 0 h 29"/>
                <a:gd name="T4" fmla="*/ 4 w 38"/>
                <a:gd name="T5" fmla="*/ 1 h 29"/>
                <a:gd name="T6" fmla="*/ 4 w 38"/>
                <a:gd name="T7" fmla="*/ 1 h 29"/>
                <a:gd name="T8" fmla="*/ 3 w 38"/>
                <a:gd name="T9" fmla="*/ 1 h 29"/>
                <a:gd name="T10" fmla="*/ 4 w 38"/>
                <a:gd name="T11" fmla="*/ 1 h 29"/>
                <a:gd name="T12" fmla="*/ 0 w 38"/>
                <a:gd name="T13" fmla="*/ 6 h 29"/>
                <a:gd name="T14" fmla="*/ 2 w 38"/>
                <a:gd name="T15" fmla="*/ 7 h 29"/>
                <a:gd name="T16" fmla="*/ 4 w 38"/>
                <a:gd name="T17" fmla="*/ 7 h 29"/>
                <a:gd name="T18" fmla="*/ 7 w 38"/>
                <a:gd name="T19" fmla="*/ 6 h 29"/>
                <a:gd name="T20" fmla="*/ 10 w 38"/>
                <a:gd name="T21" fmla="*/ 4 h 29"/>
                <a:gd name="T22" fmla="*/ 10 w 38"/>
                <a:gd name="T23" fmla="*/ 4 h 29"/>
                <a:gd name="T24" fmla="*/ 6 w 38"/>
                <a:gd name="T25" fmla="*/ 0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29">
                  <a:moveTo>
                    <a:pt x="22" y="0"/>
                  </a:moveTo>
                  <a:lnTo>
                    <a:pt x="22" y="2"/>
                  </a:lnTo>
                  <a:lnTo>
                    <a:pt x="15" y="6"/>
                  </a:lnTo>
                  <a:lnTo>
                    <a:pt x="13" y="6"/>
                  </a:lnTo>
                  <a:lnTo>
                    <a:pt x="10" y="6"/>
                  </a:lnTo>
                  <a:lnTo>
                    <a:pt x="14" y="7"/>
                  </a:lnTo>
                  <a:lnTo>
                    <a:pt x="0" y="26"/>
                  </a:lnTo>
                  <a:lnTo>
                    <a:pt x="6" y="29"/>
                  </a:lnTo>
                  <a:lnTo>
                    <a:pt x="15" y="29"/>
                  </a:lnTo>
                  <a:lnTo>
                    <a:pt x="26" y="27"/>
                  </a:lnTo>
                  <a:lnTo>
                    <a:pt x="38" y="18"/>
                  </a:lnTo>
                  <a:lnTo>
                    <a:pt x="38" y="19"/>
                  </a:lnTo>
                  <a:lnTo>
                    <a:pt x="22" y="0"/>
                  </a:lnTo>
                  <a:close/>
                </a:path>
              </a:pathLst>
            </a:custGeom>
            <a:solidFill>
              <a:srgbClr val="000000"/>
            </a:solidFill>
            <a:ln w="9525">
              <a:noFill/>
              <a:round/>
              <a:headEnd/>
              <a:tailEnd/>
            </a:ln>
          </p:spPr>
          <p:txBody>
            <a:bodyPr/>
            <a:lstStyle/>
            <a:p>
              <a:endParaRPr lang="en-GB"/>
            </a:p>
          </p:txBody>
        </p:sp>
        <p:sp>
          <p:nvSpPr>
            <p:cNvPr id="7473" name="Freeform 132"/>
            <p:cNvSpPr>
              <a:spLocks/>
            </p:cNvSpPr>
            <p:nvPr/>
          </p:nvSpPr>
          <p:spPr bwMode="auto">
            <a:xfrm>
              <a:off x="1310" y="3527"/>
              <a:ext cx="15" cy="19"/>
            </a:xfrm>
            <a:custGeom>
              <a:avLst/>
              <a:gdLst>
                <a:gd name="T0" fmla="*/ 2 w 29"/>
                <a:gd name="T1" fmla="*/ 4 h 38"/>
                <a:gd name="T2" fmla="*/ 2 w 29"/>
                <a:gd name="T3" fmla="*/ 3 h 38"/>
                <a:gd name="T4" fmla="*/ 2 w 29"/>
                <a:gd name="T5" fmla="*/ 3 h 38"/>
                <a:gd name="T6" fmla="*/ 2 w 29"/>
                <a:gd name="T7" fmla="*/ 4 h 38"/>
                <a:gd name="T8" fmla="*/ 0 w 29"/>
                <a:gd name="T9" fmla="*/ 5 h 38"/>
                <a:gd name="T10" fmla="*/ 4 w 29"/>
                <a:gd name="T11" fmla="*/ 10 h 38"/>
                <a:gd name="T12" fmla="*/ 7 w 29"/>
                <a:gd name="T13" fmla="*/ 7 h 38"/>
                <a:gd name="T14" fmla="*/ 8 w 29"/>
                <a:gd name="T15" fmla="*/ 4 h 38"/>
                <a:gd name="T16" fmla="*/ 8 w 29"/>
                <a:gd name="T17" fmla="*/ 2 h 38"/>
                <a:gd name="T18" fmla="*/ 7 w 29"/>
                <a:gd name="T19" fmla="*/ 0 h 38"/>
                <a:gd name="T20" fmla="*/ 2 w 29"/>
                <a:gd name="T21" fmla="*/ 4 h 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 h="38">
                  <a:moveTo>
                    <a:pt x="7" y="16"/>
                  </a:moveTo>
                  <a:lnTo>
                    <a:pt x="6" y="11"/>
                  </a:lnTo>
                  <a:lnTo>
                    <a:pt x="6" y="12"/>
                  </a:lnTo>
                  <a:lnTo>
                    <a:pt x="6" y="15"/>
                  </a:lnTo>
                  <a:lnTo>
                    <a:pt x="0" y="19"/>
                  </a:lnTo>
                  <a:lnTo>
                    <a:pt x="16" y="38"/>
                  </a:lnTo>
                  <a:lnTo>
                    <a:pt x="26" y="26"/>
                  </a:lnTo>
                  <a:lnTo>
                    <a:pt x="29" y="15"/>
                  </a:lnTo>
                  <a:lnTo>
                    <a:pt x="29" y="7"/>
                  </a:lnTo>
                  <a:lnTo>
                    <a:pt x="25" y="0"/>
                  </a:lnTo>
                  <a:lnTo>
                    <a:pt x="7" y="16"/>
                  </a:lnTo>
                  <a:close/>
                </a:path>
              </a:pathLst>
            </a:custGeom>
            <a:solidFill>
              <a:srgbClr val="000000"/>
            </a:solidFill>
            <a:ln w="9525">
              <a:noFill/>
              <a:round/>
              <a:headEnd/>
              <a:tailEnd/>
            </a:ln>
          </p:spPr>
          <p:txBody>
            <a:bodyPr/>
            <a:lstStyle/>
            <a:p>
              <a:endParaRPr lang="en-GB"/>
            </a:p>
          </p:txBody>
        </p:sp>
        <p:sp>
          <p:nvSpPr>
            <p:cNvPr id="7474" name="Freeform 133"/>
            <p:cNvSpPr>
              <a:spLocks/>
            </p:cNvSpPr>
            <p:nvPr/>
          </p:nvSpPr>
          <p:spPr bwMode="auto">
            <a:xfrm>
              <a:off x="1312" y="3525"/>
              <a:ext cx="11" cy="10"/>
            </a:xfrm>
            <a:custGeom>
              <a:avLst/>
              <a:gdLst>
                <a:gd name="T0" fmla="*/ 6 w 22"/>
                <a:gd name="T1" fmla="*/ 1 h 20"/>
                <a:gd name="T2" fmla="*/ 4 w 22"/>
                <a:gd name="T3" fmla="*/ 0 h 20"/>
                <a:gd name="T4" fmla="*/ 2 w 22"/>
                <a:gd name="T5" fmla="*/ 1 h 20"/>
                <a:gd name="T6" fmla="*/ 0 w 22"/>
                <a:gd name="T7" fmla="*/ 3 h 20"/>
                <a:gd name="T8" fmla="*/ 1 w 22"/>
                <a:gd name="T9" fmla="*/ 5 h 20"/>
                <a:gd name="T10" fmla="*/ 6 w 22"/>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20">
                  <a:moveTo>
                    <a:pt x="22" y="4"/>
                  </a:moveTo>
                  <a:lnTo>
                    <a:pt x="13" y="0"/>
                  </a:lnTo>
                  <a:lnTo>
                    <a:pt x="5" y="3"/>
                  </a:lnTo>
                  <a:lnTo>
                    <a:pt x="0" y="11"/>
                  </a:lnTo>
                  <a:lnTo>
                    <a:pt x="4" y="20"/>
                  </a:lnTo>
                  <a:lnTo>
                    <a:pt x="22" y="4"/>
                  </a:lnTo>
                  <a:close/>
                </a:path>
              </a:pathLst>
            </a:custGeom>
            <a:solidFill>
              <a:srgbClr val="000000"/>
            </a:solidFill>
            <a:ln w="9525">
              <a:noFill/>
              <a:round/>
              <a:headEnd/>
              <a:tailEnd/>
            </a:ln>
          </p:spPr>
          <p:txBody>
            <a:bodyPr/>
            <a:lstStyle/>
            <a:p>
              <a:endParaRPr lang="en-GB"/>
            </a:p>
          </p:txBody>
        </p:sp>
        <p:sp>
          <p:nvSpPr>
            <p:cNvPr id="7475" name="Freeform 134"/>
            <p:cNvSpPr>
              <a:spLocks/>
            </p:cNvSpPr>
            <p:nvPr/>
          </p:nvSpPr>
          <p:spPr bwMode="auto">
            <a:xfrm>
              <a:off x="1312" y="3546"/>
              <a:ext cx="10" cy="11"/>
            </a:xfrm>
            <a:custGeom>
              <a:avLst/>
              <a:gdLst>
                <a:gd name="T0" fmla="*/ 5 w 20"/>
                <a:gd name="T1" fmla="*/ 1 h 22"/>
                <a:gd name="T2" fmla="*/ 3 w 20"/>
                <a:gd name="T3" fmla="*/ 0 h 22"/>
                <a:gd name="T4" fmla="*/ 1 w 20"/>
                <a:gd name="T5" fmla="*/ 2 h 22"/>
                <a:gd name="T6" fmla="*/ 0 w 20"/>
                <a:gd name="T7" fmla="*/ 4 h 22"/>
                <a:gd name="T8" fmla="*/ 1 w 20"/>
                <a:gd name="T9" fmla="*/ 6 h 22"/>
                <a:gd name="T10" fmla="*/ 5 w 20"/>
                <a:gd name="T11" fmla="*/ 1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22">
                  <a:moveTo>
                    <a:pt x="20" y="3"/>
                  </a:moveTo>
                  <a:lnTo>
                    <a:pt x="11" y="0"/>
                  </a:lnTo>
                  <a:lnTo>
                    <a:pt x="4" y="5"/>
                  </a:lnTo>
                  <a:lnTo>
                    <a:pt x="0" y="13"/>
                  </a:lnTo>
                  <a:lnTo>
                    <a:pt x="4" y="22"/>
                  </a:lnTo>
                  <a:lnTo>
                    <a:pt x="20" y="3"/>
                  </a:lnTo>
                  <a:close/>
                </a:path>
              </a:pathLst>
            </a:custGeom>
            <a:solidFill>
              <a:srgbClr val="000000"/>
            </a:solidFill>
            <a:ln w="9525">
              <a:noFill/>
              <a:round/>
              <a:headEnd/>
              <a:tailEnd/>
            </a:ln>
          </p:spPr>
          <p:txBody>
            <a:bodyPr/>
            <a:lstStyle/>
            <a:p>
              <a:endParaRPr lang="en-GB"/>
            </a:p>
          </p:txBody>
        </p:sp>
        <p:sp>
          <p:nvSpPr>
            <p:cNvPr id="7476" name="Freeform 135"/>
            <p:cNvSpPr>
              <a:spLocks/>
            </p:cNvSpPr>
            <p:nvPr/>
          </p:nvSpPr>
          <p:spPr bwMode="auto">
            <a:xfrm>
              <a:off x="1314" y="3545"/>
              <a:ext cx="19" cy="14"/>
            </a:xfrm>
            <a:custGeom>
              <a:avLst/>
              <a:gdLst>
                <a:gd name="T0" fmla="*/ 5 w 39"/>
                <a:gd name="T1" fmla="*/ 0 h 29"/>
                <a:gd name="T2" fmla="*/ 5 w 39"/>
                <a:gd name="T3" fmla="*/ 0 h 29"/>
                <a:gd name="T4" fmla="*/ 4 w 39"/>
                <a:gd name="T5" fmla="*/ 1 h 29"/>
                <a:gd name="T6" fmla="*/ 3 w 39"/>
                <a:gd name="T7" fmla="*/ 1 h 29"/>
                <a:gd name="T8" fmla="*/ 2 w 39"/>
                <a:gd name="T9" fmla="*/ 1 h 29"/>
                <a:gd name="T10" fmla="*/ 4 w 39"/>
                <a:gd name="T11" fmla="*/ 1 h 29"/>
                <a:gd name="T12" fmla="*/ 0 w 39"/>
                <a:gd name="T13" fmla="*/ 6 h 29"/>
                <a:gd name="T14" fmla="*/ 1 w 39"/>
                <a:gd name="T15" fmla="*/ 7 h 29"/>
                <a:gd name="T16" fmla="*/ 3 w 39"/>
                <a:gd name="T17" fmla="*/ 7 h 29"/>
                <a:gd name="T18" fmla="*/ 6 w 39"/>
                <a:gd name="T19" fmla="*/ 6 h 29"/>
                <a:gd name="T20" fmla="*/ 9 w 39"/>
                <a:gd name="T21" fmla="*/ 4 h 29"/>
                <a:gd name="T22" fmla="*/ 9 w 39"/>
                <a:gd name="T23" fmla="*/ 4 h 29"/>
                <a:gd name="T24" fmla="*/ 5 w 39"/>
                <a:gd name="T25" fmla="*/ 0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 h="29">
                  <a:moveTo>
                    <a:pt x="23" y="0"/>
                  </a:moveTo>
                  <a:lnTo>
                    <a:pt x="23" y="0"/>
                  </a:lnTo>
                  <a:lnTo>
                    <a:pt x="16" y="6"/>
                  </a:lnTo>
                  <a:lnTo>
                    <a:pt x="12" y="6"/>
                  </a:lnTo>
                  <a:lnTo>
                    <a:pt x="11" y="6"/>
                  </a:lnTo>
                  <a:lnTo>
                    <a:pt x="16" y="7"/>
                  </a:lnTo>
                  <a:lnTo>
                    <a:pt x="0" y="26"/>
                  </a:lnTo>
                  <a:lnTo>
                    <a:pt x="7" y="29"/>
                  </a:lnTo>
                  <a:lnTo>
                    <a:pt x="15" y="29"/>
                  </a:lnTo>
                  <a:lnTo>
                    <a:pt x="25" y="27"/>
                  </a:lnTo>
                  <a:lnTo>
                    <a:pt x="39" y="19"/>
                  </a:lnTo>
                  <a:lnTo>
                    <a:pt x="23" y="0"/>
                  </a:lnTo>
                  <a:close/>
                </a:path>
              </a:pathLst>
            </a:custGeom>
            <a:solidFill>
              <a:srgbClr val="000000"/>
            </a:solidFill>
            <a:ln w="9525">
              <a:noFill/>
              <a:round/>
              <a:headEnd/>
              <a:tailEnd/>
            </a:ln>
          </p:spPr>
          <p:txBody>
            <a:bodyPr/>
            <a:lstStyle/>
            <a:p>
              <a:endParaRPr lang="en-GB"/>
            </a:p>
          </p:txBody>
        </p:sp>
        <p:sp>
          <p:nvSpPr>
            <p:cNvPr id="7477" name="Freeform 136"/>
            <p:cNvSpPr>
              <a:spLocks/>
            </p:cNvSpPr>
            <p:nvPr/>
          </p:nvSpPr>
          <p:spPr bwMode="auto">
            <a:xfrm>
              <a:off x="1325" y="3534"/>
              <a:ext cx="15" cy="20"/>
            </a:xfrm>
            <a:custGeom>
              <a:avLst/>
              <a:gdLst>
                <a:gd name="T0" fmla="*/ 2 w 29"/>
                <a:gd name="T1" fmla="*/ 4 h 39"/>
                <a:gd name="T2" fmla="*/ 1 w 29"/>
                <a:gd name="T3" fmla="*/ 4 h 39"/>
                <a:gd name="T4" fmla="*/ 2 w 29"/>
                <a:gd name="T5" fmla="*/ 3 h 39"/>
                <a:gd name="T6" fmla="*/ 1 w 29"/>
                <a:gd name="T7" fmla="*/ 4 h 39"/>
                <a:gd name="T8" fmla="*/ 0 w 29"/>
                <a:gd name="T9" fmla="*/ 5 h 39"/>
                <a:gd name="T10" fmla="*/ 4 w 29"/>
                <a:gd name="T11" fmla="*/ 10 h 39"/>
                <a:gd name="T12" fmla="*/ 7 w 29"/>
                <a:gd name="T13" fmla="*/ 7 h 39"/>
                <a:gd name="T14" fmla="*/ 8 w 29"/>
                <a:gd name="T15" fmla="*/ 4 h 39"/>
                <a:gd name="T16" fmla="*/ 7 w 29"/>
                <a:gd name="T17" fmla="*/ 1 h 39"/>
                <a:gd name="T18" fmla="*/ 6 w 29"/>
                <a:gd name="T19" fmla="*/ 0 h 39"/>
                <a:gd name="T20" fmla="*/ 2 w 29"/>
                <a:gd name="T21" fmla="*/ 4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 h="39">
                  <a:moveTo>
                    <a:pt x="7" y="16"/>
                  </a:moveTo>
                  <a:lnTo>
                    <a:pt x="4" y="14"/>
                  </a:lnTo>
                  <a:lnTo>
                    <a:pt x="5" y="12"/>
                  </a:lnTo>
                  <a:lnTo>
                    <a:pt x="4" y="15"/>
                  </a:lnTo>
                  <a:lnTo>
                    <a:pt x="0" y="20"/>
                  </a:lnTo>
                  <a:lnTo>
                    <a:pt x="16" y="39"/>
                  </a:lnTo>
                  <a:lnTo>
                    <a:pt x="25" y="26"/>
                  </a:lnTo>
                  <a:lnTo>
                    <a:pt x="29" y="15"/>
                  </a:lnTo>
                  <a:lnTo>
                    <a:pt x="27" y="4"/>
                  </a:lnTo>
                  <a:lnTo>
                    <a:pt x="23" y="0"/>
                  </a:lnTo>
                  <a:lnTo>
                    <a:pt x="7" y="16"/>
                  </a:lnTo>
                  <a:close/>
                </a:path>
              </a:pathLst>
            </a:custGeom>
            <a:solidFill>
              <a:srgbClr val="000000"/>
            </a:solidFill>
            <a:ln w="9525">
              <a:noFill/>
              <a:round/>
              <a:headEnd/>
              <a:tailEnd/>
            </a:ln>
          </p:spPr>
          <p:txBody>
            <a:bodyPr/>
            <a:lstStyle/>
            <a:p>
              <a:endParaRPr lang="en-GB"/>
            </a:p>
          </p:txBody>
        </p:sp>
        <p:sp>
          <p:nvSpPr>
            <p:cNvPr id="7478" name="Freeform 137"/>
            <p:cNvSpPr>
              <a:spLocks/>
            </p:cNvSpPr>
            <p:nvPr/>
          </p:nvSpPr>
          <p:spPr bwMode="auto">
            <a:xfrm>
              <a:off x="1327" y="3533"/>
              <a:ext cx="10" cy="9"/>
            </a:xfrm>
            <a:custGeom>
              <a:avLst/>
              <a:gdLst>
                <a:gd name="T0" fmla="*/ 5 w 20"/>
                <a:gd name="T1" fmla="*/ 1 h 20"/>
                <a:gd name="T2" fmla="*/ 3 w 20"/>
                <a:gd name="T3" fmla="*/ 0 h 20"/>
                <a:gd name="T4" fmla="*/ 1 w 20"/>
                <a:gd name="T5" fmla="*/ 1 h 20"/>
                <a:gd name="T6" fmla="*/ 0 w 20"/>
                <a:gd name="T7" fmla="*/ 2 h 20"/>
                <a:gd name="T8" fmla="*/ 1 w 20"/>
                <a:gd name="T9" fmla="*/ 4 h 20"/>
                <a:gd name="T10" fmla="*/ 5 w 20"/>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20">
                  <a:moveTo>
                    <a:pt x="20" y="4"/>
                  </a:moveTo>
                  <a:lnTo>
                    <a:pt x="12" y="0"/>
                  </a:lnTo>
                  <a:lnTo>
                    <a:pt x="4" y="4"/>
                  </a:lnTo>
                  <a:lnTo>
                    <a:pt x="0" y="12"/>
                  </a:lnTo>
                  <a:lnTo>
                    <a:pt x="4" y="20"/>
                  </a:lnTo>
                  <a:lnTo>
                    <a:pt x="20" y="4"/>
                  </a:lnTo>
                  <a:close/>
                </a:path>
              </a:pathLst>
            </a:custGeom>
            <a:solidFill>
              <a:srgbClr val="000000"/>
            </a:solidFill>
            <a:ln w="9525">
              <a:noFill/>
              <a:round/>
              <a:headEnd/>
              <a:tailEnd/>
            </a:ln>
          </p:spPr>
          <p:txBody>
            <a:bodyPr/>
            <a:lstStyle/>
            <a:p>
              <a:endParaRPr lang="en-GB"/>
            </a:p>
          </p:txBody>
        </p:sp>
        <p:sp>
          <p:nvSpPr>
            <p:cNvPr id="7479" name="Freeform 138"/>
            <p:cNvSpPr>
              <a:spLocks/>
            </p:cNvSpPr>
            <p:nvPr/>
          </p:nvSpPr>
          <p:spPr bwMode="auto">
            <a:xfrm>
              <a:off x="1326" y="3555"/>
              <a:ext cx="10" cy="11"/>
            </a:xfrm>
            <a:custGeom>
              <a:avLst/>
              <a:gdLst>
                <a:gd name="T0" fmla="*/ 5 w 19"/>
                <a:gd name="T1" fmla="*/ 0 h 23"/>
                <a:gd name="T2" fmla="*/ 3 w 19"/>
                <a:gd name="T3" fmla="*/ 0 h 23"/>
                <a:gd name="T4" fmla="*/ 1 w 19"/>
                <a:gd name="T5" fmla="*/ 1 h 23"/>
                <a:gd name="T6" fmla="*/ 0 w 19"/>
                <a:gd name="T7" fmla="*/ 3 h 23"/>
                <a:gd name="T8" fmla="*/ 2 w 19"/>
                <a:gd name="T9" fmla="*/ 5 h 23"/>
                <a:gd name="T10" fmla="*/ 5 w 19"/>
                <a:gd name="T11" fmla="*/ 0 h 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3">
                  <a:moveTo>
                    <a:pt x="19" y="2"/>
                  </a:moveTo>
                  <a:lnTo>
                    <a:pt x="9" y="0"/>
                  </a:lnTo>
                  <a:lnTo>
                    <a:pt x="2" y="6"/>
                  </a:lnTo>
                  <a:lnTo>
                    <a:pt x="0" y="15"/>
                  </a:lnTo>
                  <a:lnTo>
                    <a:pt x="6" y="23"/>
                  </a:lnTo>
                  <a:lnTo>
                    <a:pt x="19" y="2"/>
                  </a:lnTo>
                  <a:close/>
                </a:path>
              </a:pathLst>
            </a:custGeom>
            <a:solidFill>
              <a:srgbClr val="000000"/>
            </a:solidFill>
            <a:ln w="9525">
              <a:noFill/>
              <a:round/>
              <a:headEnd/>
              <a:tailEnd/>
            </a:ln>
          </p:spPr>
          <p:txBody>
            <a:bodyPr/>
            <a:lstStyle/>
            <a:p>
              <a:endParaRPr lang="en-GB"/>
            </a:p>
          </p:txBody>
        </p:sp>
        <p:sp>
          <p:nvSpPr>
            <p:cNvPr id="7480" name="Freeform 139"/>
            <p:cNvSpPr>
              <a:spLocks/>
            </p:cNvSpPr>
            <p:nvPr/>
          </p:nvSpPr>
          <p:spPr bwMode="auto">
            <a:xfrm>
              <a:off x="1329" y="3553"/>
              <a:ext cx="19" cy="14"/>
            </a:xfrm>
            <a:custGeom>
              <a:avLst/>
              <a:gdLst>
                <a:gd name="T0" fmla="*/ 5 w 39"/>
                <a:gd name="T1" fmla="*/ 0 h 28"/>
                <a:gd name="T2" fmla="*/ 5 w 39"/>
                <a:gd name="T3" fmla="*/ 0 h 28"/>
                <a:gd name="T4" fmla="*/ 4 w 39"/>
                <a:gd name="T5" fmla="*/ 2 h 28"/>
                <a:gd name="T6" fmla="*/ 3 w 39"/>
                <a:gd name="T7" fmla="*/ 2 h 28"/>
                <a:gd name="T8" fmla="*/ 2 w 39"/>
                <a:gd name="T9" fmla="*/ 2 h 28"/>
                <a:gd name="T10" fmla="*/ 3 w 39"/>
                <a:gd name="T11" fmla="*/ 2 h 28"/>
                <a:gd name="T12" fmla="*/ 0 w 39"/>
                <a:gd name="T13" fmla="*/ 7 h 28"/>
                <a:gd name="T14" fmla="*/ 1 w 39"/>
                <a:gd name="T15" fmla="*/ 7 h 28"/>
                <a:gd name="T16" fmla="*/ 3 w 39"/>
                <a:gd name="T17" fmla="*/ 7 h 28"/>
                <a:gd name="T18" fmla="*/ 6 w 39"/>
                <a:gd name="T19" fmla="*/ 7 h 28"/>
                <a:gd name="T20" fmla="*/ 9 w 39"/>
                <a:gd name="T21" fmla="*/ 5 h 28"/>
                <a:gd name="T22" fmla="*/ 9 w 39"/>
                <a:gd name="T23" fmla="*/ 5 h 28"/>
                <a:gd name="T24" fmla="*/ 5 w 39"/>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 h="28">
                  <a:moveTo>
                    <a:pt x="23" y="0"/>
                  </a:moveTo>
                  <a:lnTo>
                    <a:pt x="23" y="0"/>
                  </a:lnTo>
                  <a:lnTo>
                    <a:pt x="16" y="5"/>
                  </a:lnTo>
                  <a:lnTo>
                    <a:pt x="12" y="5"/>
                  </a:lnTo>
                  <a:lnTo>
                    <a:pt x="10" y="5"/>
                  </a:lnTo>
                  <a:lnTo>
                    <a:pt x="13" y="5"/>
                  </a:lnTo>
                  <a:lnTo>
                    <a:pt x="0" y="26"/>
                  </a:lnTo>
                  <a:lnTo>
                    <a:pt x="5" y="28"/>
                  </a:lnTo>
                  <a:lnTo>
                    <a:pt x="15" y="28"/>
                  </a:lnTo>
                  <a:lnTo>
                    <a:pt x="25" y="26"/>
                  </a:lnTo>
                  <a:lnTo>
                    <a:pt x="39" y="18"/>
                  </a:lnTo>
                  <a:lnTo>
                    <a:pt x="23" y="0"/>
                  </a:lnTo>
                  <a:close/>
                </a:path>
              </a:pathLst>
            </a:custGeom>
            <a:solidFill>
              <a:srgbClr val="000000"/>
            </a:solidFill>
            <a:ln w="9525">
              <a:noFill/>
              <a:round/>
              <a:headEnd/>
              <a:tailEnd/>
            </a:ln>
          </p:spPr>
          <p:txBody>
            <a:bodyPr/>
            <a:lstStyle/>
            <a:p>
              <a:endParaRPr lang="en-GB"/>
            </a:p>
          </p:txBody>
        </p:sp>
        <p:sp>
          <p:nvSpPr>
            <p:cNvPr id="7481" name="Freeform 140"/>
            <p:cNvSpPr>
              <a:spLocks/>
            </p:cNvSpPr>
            <p:nvPr/>
          </p:nvSpPr>
          <p:spPr bwMode="auto">
            <a:xfrm>
              <a:off x="1340" y="3542"/>
              <a:ext cx="15" cy="20"/>
            </a:xfrm>
            <a:custGeom>
              <a:avLst/>
              <a:gdLst>
                <a:gd name="T0" fmla="*/ 2 w 28"/>
                <a:gd name="T1" fmla="*/ 4 h 39"/>
                <a:gd name="T2" fmla="*/ 1 w 28"/>
                <a:gd name="T3" fmla="*/ 4 h 39"/>
                <a:gd name="T4" fmla="*/ 2 w 28"/>
                <a:gd name="T5" fmla="*/ 4 h 39"/>
                <a:gd name="T6" fmla="*/ 1 w 28"/>
                <a:gd name="T7" fmla="*/ 4 h 39"/>
                <a:gd name="T8" fmla="*/ 0 w 28"/>
                <a:gd name="T9" fmla="*/ 6 h 39"/>
                <a:gd name="T10" fmla="*/ 5 w 28"/>
                <a:gd name="T11" fmla="*/ 10 h 39"/>
                <a:gd name="T12" fmla="*/ 7 w 28"/>
                <a:gd name="T13" fmla="*/ 7 h 39"/>
                <a:gd name="T14" fmla="*/ 8 w 28"/>
                <a:gd name="T15" fmla="*/ 4 h 39"/>
                <a:gd name="T16" fmla="*/ 8 w 28"/>
                <a:gd name="T17" fmla="*/ 1 h 39"/>
                <a:gd name="T18" fmla="*/ 6 w 28"/>
                <a:gd name="T19" fmla="*/ 0 h 39"/>
                <a:gd name="T20" fmla="*/ 2 w 28"/>
                <a:gd name="T21" fmla="*/ 4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 h="39">
                  <a:moveTo>
                    <a:pt x="7" y="16"/>
                  </a:moveTo>
                  <a:lnTo>
                    <a:pt x="4" y="14"/>
                  </a:lnTo>
                  <a:lnTo>
                    <a:pt x="5" y="13"/>
                  </a:lnTo>
                  <a:lnTo>
                    <a:pt x="4" y="15"/>
                  </a:lnTo>
                  <a:lnTo>
                    <a:pt x="0" y="21"/>
                  </a:lnTo>
                  <a:lnTo>
                    <a:pt x="16" y="39"/>
                  </a:lnTo>
                  <a:lnTo>
                    <a:pt x="25" y="26"/>
                  </a:lnTo>
                  <a:lnTo>
                    <a:pt x="28" y="15"/>
                  </a:lnTo>
                  <a:lnTo>
                    <a:pt x="27" y="4"/>
                  </a:lnTo>
                  <a:lnTo>
                    <a:pt x="23" y="0"/>
                  </a:lnTo>
                  <a:lnTo>
                    <a:pt x="7" y="16"/>
                  </a:lnTo>
                  <a:close/>
                </a:path>
              </a:pathLst>
            </a:custGeom>
            <a:solidFill>
              <a:srgbClr val="000000"/>
            </a:solidFill>
            <a:ln w="9525">
              <a:noFill/>
              <a:round/>
              <a:headEnd/>
              <a:tailEnd/>
            </a:ln>
          </p:spPr>
          <p:txBody>
            <a:bodyPr/>
            <a:lstStyle/>
            <a:p>
              <a:endParaRPr lang="en-GB"/>
            </a:p>
          </p:txBody>
        </p:sp>
        <p:sp>
          <p:nvSpPr>
            <p:cNvPr id="7482" name="Freeform 141"/>
            <p:cNvSpPr>
              <a:spLocks/>
            </p:cNvSpPr>
            <p:nvPr/>
          </p:nvSpPr>
          <p:spPr bwMode="auto">
            <a:xfrm>
              <a:off x="1342" y="3541"/>
              <a:ext cx="10" cy="10"/>
            </a:xfrm>
            <a:custGeom>
              <a:avLst/>
              <a:gdLst>
                <a:gd name="T0" fmla="*/ 5 w 20"/>
                <a:gd name="T1" fmla="*/ 1 h 20"/>
                <a:gd name="T2" fmla="*/ 3 w 20"/>
                <a:gd name="T3" fmla="*/ 0 h 20"/>
                <a:gd name="T4" fmla="*/ 1 w 20"/>
                <a:gd name="T5" fmla="*/ 1 h 20"/>
                <a:gd name="T6" fmla="*/ 0 w 20"/>
                <a:gd name="T7" fmla="*/ 3 h 20"/>
                <a:gd name="T8" fmla="*/ 1 w 20"/>
                <a:gd name="T9" fmla="*/ 5 h 20"/>
                <a:gd name="T10" fmla="*/ 5 w 20"/>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20">
                  <a:moveTo>
                    <a:pt x="20" y="4"/>
                  </a:moveTo>
                  <a:lnTo>
                    <a:pt x="12" y="0"/>
                  </a:lnTo>
                  <a:lnTo>
                    <a:pt x="4" y="4"/>
                  </a:lnTo>
                  <a:lnTo>
                    <a:pt x="0" y="12"/>
                  </a:lnTo>
                  <a:lnTo>
                    <a:pt x="4" y="20"/>
                  </a:lnTo>
                  <a:lnTo>
                    <a:pt x="20" y="4"/>
                  </a:lnTo>
                  <a:close/>
                </a:path>
              </a:pathLst>
            </a:custGeom>
            <a:solidFill>
              <a:srgbClr val="000000"/>
            </a:solidFill>
            <a:ln w="9525">
              <a:noFill/>
              <a:round/>
              <a:headEnd/>
              <a:tailEnd/>
            </a:ln>
          </p:spPr>
          <p:txBody>
            <a:bodyPr/>
            <a:lstStyle/>
            <a:p>
              <a:endParaRPr lang="en-GB"/>
            </a:p>
          </p:txBody>
        </p:sp>
        <p:sp>
          <p:nvSpPr>
            <p:cNvPr id="7483" name="Freeform 142"/>
            <p:cNvSpPr>
              <a:spLocks/>
            </p:cNvSpPr>
            <p:nvPr/>
          </p:nvSpPr>
          <p:spPr bwMode="auto">
            <a:xfrm>
              <a:off x="1344" y="3565"/>
              <a:ext cx="8" cy="11"/>
            </a:xfrm>
            <a:custGeom>
              <a:avLst/>
              <a:gdLst>
                <a:gd name="T0" fmla="*/ 4 w 17"/>
                <a:gd name="T1" fmla="*/ 1 h 22"/>
                <a:gd name="T2" fmla="*/ 2 w 17"/>
                <a:gd name="T3" fmla="*/ 0 h 22"/>
                <a:gd name="T4" fmla="*/ 0 w 17"/>
                <a:gd name="T5" fmla="*/ 2 h 22"/>
                <a:gd name="T6" fmla="*/ 0 w 17"/>
                <a:gd name="T7" fmla="*/ 4 h 22"/>
                <a:gd name="T8" fmla="*/ 1 w 17"/>
                <a:gd name="T9" fmla="*/ 6 h 22"/>
                <a:gd name="T10" fmla="*/ 4 w 17"/>
                <a:gd name="T11" fmla="*/ 1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22">
                  <a:moveTo>
                    <a:pt x="17" y="1"/>
                  </a:moveTo>
                  <a:lnTo>
                    <a:pt x="8" y="0"/>
                  </a:lnTo>
                  <a:lnTo>
                    <a:pt x="1" y="6"/>
                  </a:lnTo>
                  <a:lnTo>
                    <a:pt x="0" y="15"/>
                  </a:lnTo>
                  <a:lnTo>
                    <a:pt x="5" y="22"/>
                  </a:lnTo>
                  <a:lnTo>
                    <a:pt x="17" y="1"/>
                  </a:lnTo>
                  <a:close/>
                </a:path>
              </a:pathLst>
            </a:custGeom>
            <a:solidFill>
              <a:srgbClr val="000000"/>
            </a:solidFill>
            <a:ln w="9525">
              <a:noFill/>
              <a:round/>
              <a:headEnd/>
              <a:tailEnd/>
            </a:ln>
          </p:spPr>
          <p:txBody>
            <a:bodyPr/>
            <a:lstStyle/>
            <a:p>
              <a:endParaRPr lang="en-GB"/>
            </a:p>
          </p:txBody>
        </p:sp>
        <p:sp>
          <p:nvSpPr>
            <p:cNvPr id="7484" name="Freeform 143"/>
            <p:cNvSpPr>
              <a:spLocks/>
            </p:cNvSpPr>
            <p:nvPr/>
          </p:nvSpPr>
          <p:spPr bwMode="auto">
            <a:xfrm>
              <a:off x="1347" y="3562"/>
              <a:ext cx="19" cy="15"/>
            </a:xfrm>
            <a:custGeom>
              <a:avLst/>
              <a:gdLst>
                <a:gd name="T0" fmla="*/ 5 w 38"/>
                <a:gd name="T1" fmla="*/ 1 h 30"/>
                <a:gd name="T2" fmla="*/ 5 w 38"/>
                <a:gd name="T3" fmla="*/ 0 h 30"/>
                <a:gd name="T4" fmla="*/ 4 w 38"/>
                <a:gd name="T5" fmla="*/ 2 h 30"/>
                <a:gd name="T6" fmla="*/ 3 w 38"/>
                <a:gd name="T7" fmla="*/ 2 h 30"/>
                <a:gd name="T8" fmla="*/ 3 w 38"/>
                <a:gd name="T9" fmla="*/ 2 h 30"/>
                <a:gd name="T10" fmla="*/ 3 w 38"/>
                <a:gd name="T11" fmla="*/ 2 h 30"/>
                <a:gd name="T12" fmla="*/ 0 w 38"/>
                <a:gd name="T13" fmla="*/ 7 h 30"/>
                <a:gd name="T14" fmla="*/ 2 w 38"/>
                <a:gd name="T15" fmla="*/ 8 h 30"/>
                <a:gd name="T16" fmla="*/ 4 w 38"/>
                <a:gd name="T17" fmla="*/ 8 h 30"/>
                <a:gd name="T18" fmla="*/ 7 w 38"/>
                <a:gd name="T19" fmla="*/ 7 h 30"/>
                <a:gd name="T20" fmla="*/ 10 w 38"/>
                <a:gd name="T21" fmla="*/ 4 h 30"/>
                <a:gd name="T22" fmla="*/ 10 w 38"/>
                <a:gd name="T23" fmla="*/ 4 h 30"/>
                <a:gd name="T24" fmla="*/ 5 w 38"/>
                <a:gd name="T25" fmla="*/ 1 h 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30">
                  <a:moveTo>
                    <a:pt x="20" y="1"/>
                  </a:moveTo>
                  <a:lnTo>
                    <a:pt x="20" y="0"/>
                  </a:lnTo>
                  <a:lnTo>
                    <a:pt x="13" y="6"/>
                  </a:lnTo>
                  <a:lnTo>
                    <a:pt x="11" y="7"/>
                  </a:lnTo>
                  <a:lnTo>
                    <a:pt x="12" y="7"/>
                  </a:lnTo>
                  <a:lnTo>
                    <a:pt x="0" y="28"/>
                  </a:lnTo>
                  <a:lnTo>
                    <a:pt x="6" y="30"/>
                  </a:lnTo>
                  <a:lnTo>
                    <a:pt x="15" y="30"/>
                  </a:lnTo>
                  <a:lnTo>
                    <a:pt x="27" y="27"/>
                  </a:lnTo>
                  <a:lnTo>
                    <a:pt x="38" y="16"/>
                  </a:lnTo>
                  <a:lnTo>
                    <a:pt x="38" y="15"/>
                  </a:lnTo>
                  <a:lnTo>
                    <a:pt x="20" y="1"/>
                  </a:lnTo>
                  <a:close/>
                </a:path>
              </a:pathLst>
            </a:custGeom>
            <a:solidFill>
              <a:srgbClr val="000000"/>
            </a:solidFill>
            <a:ln w="9525">
              <a:noFill/>
              <a:round/>
              <a:headEnd/>
              <a:tailEnd/>
            </a:ln>
          </p:spPr>
          <p:txBody>
            <a:bodyPr/>
            <a:lstStyle/>
            <a:p>
              <a:endParaRPr lang="en-GB"/>
            </a:p>
          </p:txBody>
        </p:sp>
        <p:sp>
          <p:nvSpPr>
            <p:cNvPr id="7485" name="Freeform 144"/>
            <p:cNvSpPr>
              <a:spLocks/>
            </p:cNvSpPr>
            <p:nvPr/>
          </p:nvSpPr>
          <p:spPr bwMode="auto">
            <a:xfrm>
              <a:off x="1356" y="3550"/>
              <a:ext cx="14" cy="20"/>
            </a:xfrm>
            <a:custGeom>
              <a:avLst/>
              <a:gdLst>
                <a:gd name="T0" fmla="*/ 2 w 28"/>
                <a:gd name="T1" fmla="*/ 5 h 39"/>
                <a:gd name="T2" fmla="*/ 1 w 28"/>
                <a:gd name="T3" fmla="*/ 4 h 39"/>
                <a:gd name="T4" fmla="*/ 2 w 28"/>
                <a:gd name="T5" fmla="*/ 4 h 39"/>
                <a:gd name="T6" fmla="*/ 1 w 28"/>
                <a:gd name="T7" fmla="*/ 5 h 39"/>
                <a:gd name="T8" fmla="*/ 0 w 28"/>
                <a:gd name="T9" fmla="*/ 7 h 39"/>
                <a:gd name="T10" fmla="*/ 5 w 28"/>
                <a:gd name="T11" fmla="*/ 10 h 39"/>
                <a:gd name="T12" fmla="*/ 7 w 28"/>
                <a:gd name="T13" fmla="*/ 7 h 39"/>
                <a:gd name="T14" fmla="*/ 7 w 28"/>
                <a:gd name="T15" fmla="*/ 4 h 39"/>
                <a:gd name="T16" fmla="*/ 6 w 28"/>
                <a:gd name="T17" fmla="*/ 1 h 39"/>
                <a:gd name="T18" fmla="*/ 5 w 28"/>
                <a:gd name="T19" fmla="*/ 0 h 39"/>
                <a:gd name="T20" fmla="*/ 2 w 28"/>
                <a:gd name="T21" fmla="*/ 5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 h="39">
                  <a:moveTo>
                    <a:pt x="6" y="18"/>
                  </a:moveTo>
                  <a:lnTo>
                    <a:pt x="3" y="16"/>
                  </a:lnTo>
                  <a:lnTo>
                    <a:pt x="5" y="16"/>
                  </a:lnTo>
                  <a:lnTo>
                    <a:pt x="3" y="17"/>
                  </a:lnTo>
                  <a:lnTo>
                    <a:pt x="0" y="25"/>
                  </a:lnTo>
                  <a:lnTo>
                    <a:pt x="18" y="39"/>
                  </a:lnTo>
                  <a:lnTo>
                    <a:pt x="26" y="26"/>
                  </a:lnTo>
                  <a:lnTo>
                    <a:pt x="28" y="14"/>
                  </a:lnTo>
                  <a:lnTo>
                    <a:pt x="24" y="4"/>
                  </a:lnTo>
                  <a:lnTo>
                    <a:pt x="19" y="0"/>
                  </a:lnTo>
                  <a:lnTo>
                    <a:pt x="6" y="18"/>
                  </a:lnTo>
                  <a:close/>
                </a:path>
              </a:pathLst>
            </a:custGeom>
            <a:solidFill>
              <a:srgbClr val="000000"/>
            </a:solidFill>
            <a:ln w="9525">
              <a:noFill/>
              <a:round/>
              <a:headEnd/>
              <a:tailEnd/>
            </a:ln>
          </p:spPr>
          <p:txBody>
            <a:bodyPr/>
            <a:lstStyle/>
            <a:p>
              <a:endParaRPr lang="en-GB"/>
            </a:p>
          </p:txBody>
        </p:sp>
        <p:sp>
          <p:nvSpPr>
            <p:cNvPr id="7486" name="Freeform 145"/>
            <p:cNvSpPr>
              <a:spLocks/>
            </p:cNvSpPr>
            <p:nvPr/>
          </p:nvSpPr>
          <p:spPr bwMode="auto">
            <a:xfrm>
              <a:off x="1357" y="3549"/>
              <a:ext cx="9" cy="10"/>
            </a:xfrm>
            <a:custGeom>
              <a:avLst/>
              <a:gdLst>
                <a:gd name="T0" fmla="*/ 5 w 18"/>
                <a:gd name="T1" fmla="*/ 1 h 20"/>
                <a:gd name="T2" fmla="*/ 3 w 18"/>
                <a:gd name="T3" fmla="*/ 0 h 20"/>
                <a:gd name="T4" fmla="*/ 1 w 18"/>
                <a:gd name="T5" fmla="*/ 1 h 20"/>
                <a:gd name="T6" fmla="*/ 0 w 18"/>
                <a:gd name="T7" fmla="*/ 3 h 20"/>
                <a:gd name="T8" fmla="*/ 2 w 18"/>
                <a:gd name="T9" fmla="*/ 5 h 20"/>
                <a:gd name="T10" fmla="*/ 5 w 18"/>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20">
                  <a:moveTo>
                    <a:pt x="18" y="2"/>
                  </a:moveTo>
                  <a:lnTo>
                    <a:pt x="10" y="0"/>
                  </a:lnTo>
                  <a:lnTo>
                    <a:pt x="4" y="4"/>
                  </a:lnTo>
                  <a:lnTo>
                    <a:pt x="0" y="12"/>
                  </a:lnTo>
                  <a:lnTo>
                    <a:pt x="5" y="20"/>
                  </a:lnTo>
                  <a:lnTo>
                    <a:pt x="18" y="2"/>
                  </a:lnTo>
                  <a:close/>
                </a:path>
              </a:pathLst>
            </a:custGeom>
            <a:solidFill>
              <a:srgbClr val="000000"/>
            </a:solidFill>
            <a:ln w="9525">
              <a:noFill/>
              <a:round/>
              <a:headEnd/>
              <a:tailEnd/>
            </a:ln>
          </p:spPr>
          <p:txBody>
            <a:bodyPr/>
            <a:lstStyle/>
            <a:p>
              <a:endParaRPr lang="en-GB"/>
            </a:p>
          </p:txBody>
        </p:sp>
        <p:sp>
          <p:nvSpPr>
            <p:cNvPr id="7487" name="Freeform 146"/>
            <p:cNvSpPr>
              <a:spLocks/>
            </p:cNvSpPr>
            <p:nvPr/>
          </p:nvSpPr>
          <p:spPr bwMode="auto">
            <a:xfrm>
              <a:off x="1688" y="3436"/>
              <a:ext cx="14" cy="15"/>
            </a:xfrm>
            <a:custGeom>
              <a:avLst/>
              <a:gdLst>
                <a:gd name="T0" fmla="*/ 1 w 29"/>
                <a:gd name="T1" fmla="*/ 1 h 31"/>
                <a:gd name="T2" fmla="*/ 0 w 29"/>
                <a:gd name="T3" fmla="*/ 2 h 31"/>
                <a:gd name="T4" fmla="*/ 4 w 29"/>
                <a:gd name="T5" fmla="*/ 7 h 31"/>
                <a:gd name="T6" fmla="*/ 7 w 29"/>
                <a:gd name="T7" fmla="*/ 5 h 31"/>
                <a:gd name="T8" fmla="*/ 3 w 29"/>
                <a:gd name="T9" fmla="*/ 0 h 31"/>
                <a:gd name="T10" fmla="*/ 1 w 29"/>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31">
                  <a:moveTo>
                    <a:pt x="6" y="4"/>
                  </a:moveTo>
                  <a:lnTo>
                    <a:pt x="0" y="9"/>
                  </a:lnTo>
                  <a:lnTo>
                    <a:pt x="18" y="31"/>
                  </a:lnTo>
                  <a:lnTo>
                    <a:pt x="29" y="22"/>
                  </a:lnTo>
                  <a:lnTo>
                    <a:pt x="12" y="0"/>
                  </a:lnTo>
                  <a:lnTo>
                    <a:pt x="6" y="4"/>
                  </a:lnTo>
                  <a:close/>
                </a:path>
              </a:pathLst>
            </a:custGeom>
            <a:solidFill>
              <a:srgbClr val="000000"/>
            </a:solidFill>
            <a:ln w="9525">
              <a:noFill/>
              <a:round/>
              <a:headEnd/>
              <a:tailEnd/>
            </a:ln>
          </p:spPr>
          <p:txBody>
            <a:bodyPr/>
            <a:lstStyle/>
            <a:p>
              <a:endParaRPr lang="en-GB"/>
            </a:p>
          </p:txBody>
        </p:sp>
        <p:sp>
          <p:nvSpPr>
            <p:cNvPr id="7488" name="Freeform 147"/>
            <p:cNvSpPr>
              <a:spLocks/>
            </p:cNvSpPr>
            <p:nvPr/>
          </p:nvSpPr>
          <p:spPr bwMode="auto">
            <a:xfrm>
              <a:off x="1633" y="3385"/>
              <a:ext cx="15" cy="15"/>
            </a:xfrm>
            <a:custGeom>
              <a:avLst/>
              <a:gdLst>
                <a:gd name="T0" fmla="*/ 2 w 30"/>
                <a:gd name="T1" fmla="*/ 1 h 31"/>
                <a:gd name="T2" fmla="*/ 0 w 30"/>
                <a:gd name="T3" fmla="*/ 2 h 31"/>
                <a:gd name="T4" fmla="*/ 4 w 30"/>
                <a:gd name="T5" fmla="*/ 7 h 31"/>
                <a:gd name="T6" fmla="*/ 8 w 30"/>
                <a:gd name="T7" fmla="*/ 5 h 31"/>
                <a:gd name="T8" fmla="*/ 4 w 30"/>
                <a:gd name="T9" fmla="*/ 0 h 31"/>
                <a:gd name="T10" fmla="*/ 2 w 30"/>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1">
                  <a:moveTo>
                    <a:pt x="7" y="5"/>
                  </a:moveTo>
                  <a:lnTo>
                    <a:pt x="0" y="9"/>
                  </a:lnTo>
                  <a:lnTo>
                    <a:pt x="16" y="31"/>
                  </a:lnTo>
                  <a:lnTo>
                    <a:pt x="30" y="22"/>
                  </a:lnTo>
                  <a:lnTo>
                    <a:pt x="14" y="0"/>
                  </a:lnTo>
                  <a:lnTo>
                    <a:pt x="7" y="5"/>
                  </a:lnTo>
                  <a:close/>
                </a:path>
              </a:pathLst>
            </a:custGeom>
            <a:solidFill>
              <a:srgbClr val="000000"/>
            </a:solidFill>
            <a:ln w="9525">
              <a:noFill/>
              <a:round/>
              <a:headEnd/>
              <a:tailEnd/>
            </a:ln>
          </p:spPr>
          <p:txBody>
            <a:bodyPr/>
            <a:lstStyle/>
            <a:p>
              <a:endParaRPr lang="en-GB"/>
            </a:p>
          </p:txBody>
        </p:sp>
        <p:sp>
          <p:nvSpPr>
            <p:cNvPr id="7489" name="Freeform 148"/>
            <p:cNvSpPr>
              <a:spLocks/>
            </p:cNvSpPr>
            <p:nvPr/>
          </p:nvSpPr>
          <p:spPr bwMode="auto">
            <a:xfrm>
              <a:off x="1629" y="3442"/>
              <a:ext cx="15" cy="16"/>
            </a:xfrm>
            <a:custGeom>
              <a:avLst/>
              <a:gdLst>
                <a:gd name="T0" fmla="*/ 2 w 30"/>
                <a:gd name="T1" fmla="*/ 2 h 32"/>
                <a:gd name="T2" fmla="*/ 0 w 30"/>
                <a:gd name="T3" fmla="*/ 3 h 32"/>
                <a:gd name="T4" fmla="*/ 4 w 30"/>
                <a:gd name="T5" fmla="*/ 8 h 32"/>
                <a:gd name="T6" fmla="*/ 8 w 30"/>
                <a:gd name="T7" fmla="*/ 6 h 32"/>
                <a:gd name="T8" fmla="*/ 4 w 30"/>
                <a:gd name="T9" fmla="*/ 0 h 32"/>
                <a:gd name="T10" fmla="*/ 2 w 30"/>
                <a:gd name="T11" fmla="*/ 2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2">
                  <a:moveTo>
                    <a:pt x="7" y="5"/>
                  </a:moveTo>
                  <a:lnTo>
                    <a:pt x="0" y="10"/>
                  </a:lnTo>
                  <a:lnTo>
                    <a:pt x="16" y="32"/>
                  </a:lnTo>
                  <a:lnTo>
                    <a:pt x="30" y="22"/>
                  </a:lnTo>
                  <a:lnTo>
                    <a:pt x="14" y="0"/>
                  </a:lnTo>
                  <a:lnTo>
                    <a:pt x="7" y="5"/>
                  </a:lnTo>
                  <a:close/>
                </a:path>
              </a:pathLst>
            </a:custGeom>
            <a:solidFill>
              <a:srgbClr val="000000"/>
            </a:solidFill>
            <a:ln w="9525">
              <a:noFill/>
              <a:round/>
              <a:headEnd/>
              <a:tailEnd/>
            </a:ln>
          </p:spPr>
          <p:txBody>
            <a:bodyPr/>
            <a:lstStyle/>
            <a:p>
              <a:endParaRPr lang="en-GB"/>
            </a:p>
          </p:txBody>
        </p:sp>
        <p:sp>
          <p:nvSpPr>
            <p:cNvPr id="7490" name="Freeform 149"/>
            <p:cNvSpPr>
              <a:spLocks/>
            </p:cNvSpPr>
            <p:nvPr/>
          </p:nvSpPr>
          <p:spPr bwMode="auto">
            <a:xfrm>
              <a:off x="1613" y="3425"/>
              <a:ext cx="15" cy="15"/>
            </a:xfrm>
            <a:custGeom>
              <a:avLst/>
              <a:gdLst>
                <a:gd name="T0" fmla="*/ 2 w 28"/>
                <a:gd name="T1" fmla="*/ 1 h 31"/>
                <a:gd name="T2" fmla="*/ 0 w 28"/>
                <a:gd name="T3" fmla="*/ 2 h 31"/>
                <a:gd name="T4" fmla="*/ 5 w 28"/>
                <a:gd name="T5" fmla="*/ 7 h 31"/>
                <a:gd name="T6" fmla="*/ 8 w 28"/>
                <a:gd name="T7" fmla="*/ 5 h 31"/>
                <a:gd name="T8" fmla="*/ 3 w 28"/>
                <a:gd name="T9" fmla="*/ 0 h 31"/>
                <a:gd name="T10" fmla="*/ 2 w 28"/>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31">
                  <a:moveTo>
                    <a:pt x="5" y="4"/>
                  </a:moveTo>
                  <a:lnTo>
                    <a:pt x="0" y="9"/>
                  </a:lnTo>
                  <a:lnTo>
                    <a:pt x="17" y="31"/>
                  </a:lnTo>
                  <a:lnTo>
                    <a:pt x="28" y="22"/>
                  </a:lnTo>
                  <a:lnTo>
                    <a:pt x="11" y="0"/>
                  </a:lnTo>
                  <a:lnTo>
                    <a:pt x="5" y="4"/>
                  </a:lnTo>
                  <a:close/>
                </a:path>
              </a:pathLst>
            </a:custGeom>
            <a:solidFill>
              <a:srgbClr val="000000"/>
            </a:solidFill>
            <a:ln w="9525">
              <a:noFill/>
              <a:round/>
              <a:headEnd/>
              <a:tailEnd/>
            </a:ln>
          </p:spPr>
          <p:txBody>
            <a:bodyPr/>
            <a:lstStyle/>
            <a:p>
              <a:endParaRPr lang="en-GB"/>
            </a:p>
          </p:txBody>
        </p:sp>
        <p:sp>
          <p:nvSpPr>
            <p:cNvPr id="7491" name="Freeform 150"/>
            <p:cNvSpPr>
              <a:spLocks/>
            </p:cNvSpPr>
            <p:nvPr/>
          </p:nvSpPr>
          <p:spPr bwMode="auto">
            <a:xfrm>
              <a:off x="1595" y="3406"/>
              <a:ext cx="15" cy="15"/>
            </a:xfrm>
            <a:custGeom>
              <a:avLst/>
              <a:gdLst>
                <a:gd name="T0" fmla="*/ 2 w 30"/>
                <a:gd name="T1" fmla="*/ 1 h 31"/>
                <a:gd name="T2" fmla="*/ 0 w 30"/>
                <a:gd name="T3" fmla="*/ 2 h 31"/>
                <a:gd name="T4" fmla="*/ 4 w 30"/>
                <a:gd name="T5" fmla="*/ 7 h 31"/>
                <a:gd name="T6" fmla="*/ 8 w 30"/>
                <a:gd name="T7" fmla="*/ 5 h 31"/>
                <a:gd name="T8" fmla="*/ 4 w 30"/>
                <a:gd name="T9" fmla="*/ 0 h 31"/>
                <a:gd name="T10" fmla="*/ 2 w 30"/>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1">
                  <a:moveTo>
                    <a:pt x="7" y="4"/>
                  </a:moveTo>
                  <a:lnTo>
                    <a:pt x="0" y="9"/>
                  </a:lnTo>
                  <a:lnTo>
                    <a:pt x="16" y="31"/>
                  </a:lnTo>
                  <a:lnTo>
                    <a:pt x="30" y="22"/>
                  </a:lnTo>
                  <a:lnTo>
                    <a:pt x="14" y="0"/>
                  </a:lnTo>
                  <a:lnTo>
                    <a:pt x="7" y="4"/>
                  </a:lnTo>
                  <a:close/>
                </a:path>
              </a:pathLst>
            </a:custGeom>
            <a:solidFill>
              <a:srgbClr val="000000"/>
            </a:solidFill>
            <a:ln w="9525">
              <a:noFill/>
              <a:round/>
              <a:headEnd/>
              <a:tailEnd/>
            </a:ln>
          </p:spPr>
          <p:txBody>
            <a:bodyPr/>
            <a:lstStyle/>
            <a:p>
              <a:endParaRPr lang="en-GB"/>
            </a:p>
          </p:txBody>
        </p:sp>
        <p:sp>
          <p:nvSpPr>
            <p:cNvPr id="7492" name="Freeform 151"/>
            <p:cNvSpPr>
              <a:spLocks/>
            </p:cNvSpPr>
            <p:nvPr/>
          </p:nvSpPr>
          <p:spPr bwMode="auto">
            <a:xfrm>
              <a:off x="1669" y="3419"/>
              <a:ext cx="15" cy="16"/>
            </a:xfrm>
            <a:custGeom>
              <a:avLst/>
              <a:gdLst>
                <a:gd name="T0" fmla="*/ 2 w 30"/>
                <a:gd name="T1" fmla="*/ 2 h 31"/>
                <a:gd name="T2" fmla="*/ 0 w 30"/>
                <a:gd name="T3" fmla="*/ 3 h 31"/>
                <a:gd name="T4" fmla="*/ 4 w 30"/>
                <a:gd name="T5" fmla="*/ 8 h 31"/>
                <a:gd name="T6" fmla="*/ 8 w 30"/>
                <a:gd name="T7" fmla="*/ 6 h 31"/>
                <a:gd name="T8" fmla="*/ 4 w 30"/>
                <a:gd name="T9" fmla="*/ 0 h 31"/>
                <a:gd name="T10" fmla="*/ 2 w 30"/>
                <a:gd name="T11" fmla="*/ 2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1">
                  <a:moveTo>
                    <a:pt x="7" y="5"/>
                  </a:moveTo>
                  <a:lnTo>
                    <a:pt x="0" y="10"/>
                  </a:lnTo>
                  <a:lnTo>
                    <a:pt x="16" y="31"/>
                  </a:lnTo>
                  <a:lnTo>
                    <a:pt x="30" y="22"/>
                  </a:lnTo>
                  <a:lnTo>
                    <a:pt x="14" y="0"/>
                  </a:lnTo>
                  <a:lnTo>
                    <a:pt x="7" y="5"/>
                  </a:lnTo>
                  <a:close/>
                </a:path>
              </a:pathLst>
            </a:custGeom>
            <a:solidFill>
              <a:srgbClr val="000000"/>
            </a:solidFill>
            <a:ln w="9525">
              <a:noFill/>
              <a:round/>
              <a:headEnd/>
              <a:tailEnd/>
            </a:ln>
          </p:spPr>
          <p:txBody>
            <a:bodyPr/>
            <a:lstStyle/>
            <a:p>
              <a:endParaRPr lang="en-GB"/>
            </a:p>
          </p:txBody>
        </p:sp>
        <p:sp>
          <p:nvSpPr>
            <p:cNvPr id="7493" name="Freeform 152"/>
            <p:cNvSpPr>
              <a:spLocks/>
            </p:cNvSpPr>
            <p:nvPr/>
          </p:nvSpPr>
          <p:spPr bwMode="auto">
            <a:xfrm>
              <a:off x="1651" y="3401"/>
              <a:ext cx="15" cy="15"/>
            </a:xfrm>
            <a:custGeom>
              <a:avLst/>
              <a:gdLst>
                <a:gd name="T0" fmla="*/ 2 w 28"/>
                <a:gd name="T1" fmla="*/ 1 h 30"/>
                <a:gd name="T2" fmla="*/ 0 w 28"/>
                <a:gd name="T3" fmla="*/ 3 h 30"/>
                <a:gd name="T4" fmla="*/ 5 w 28"/>
                <a:gd name="T5" fmla="*/ 8 h 30"/>
                <a:gd name="T6" fmla="*/ 8 w 28"/>
                <a:gd name="T7" fmla="*/ 5 h 30"/>
                <a:gd name="T8" fmla="*/ 3 w 28"/>
                <a:gd name="T9" fmla="*/ 0 h 30"/>
                <a:gd name="T10" fmla="*/ 2 w 28"/>
                <a:gd name="T11" fmla="*/ 1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30">
                  <a:moveTo>
                    <a:pt x="5" y="4"/>
                  </a:moveTo>
                  <a:lnTo>
                    <a:pt x="0" y="9"/>
                  </a:lnTo>
                  <a:lnTo>
                    <a:pt x="17" y="30"/>
                  </a:lnTo>
                  <a:lnTo>
                    <a:pt x="28" y="20"/>
                  </a:lnTo>
                  <a:lnTo>
                    <a:pt x="11" y="0"/>
                  </a:lnTo>
                  <a:lnTo>
                    <a:pt x="5" y="4"/>
                  </a:lnTo>
                  <a:close/>
                </a:path>
              </a:pathLst>
            </a:custGeom>
            <a:solidFill>
              <a:srgbClr val="000000"/>
            </a:solidFill>
            <a:ln w="9525">
              <a:noFill/>
              <a:round/>
              <a:headEnd/>
              <a:tailEnd/>
            </a:ln>
          </p:spPr>
          <p:txBody>
            <a:bodyPr/>
            <a:lstStyle/>
            <a:p>
              <a:endParaRPr lang="en-GB"/>
            </a:p>
          </p:txBody>
        </p:sp>
        <p:sp>
          <p:nvSpPr>
            <p:cNvPr id="7494" name="Freeform 153"/>
            <p:cNvSpPr>
              <a:spLocks/>
            </p:cNvSpPr>
            <p:nvPr/>
          </p:nvSpPr>
          <p:spPr bwMode="auto">
            <a:xfrm>
              <a:off x="1679" y="3356"/>
              <a:ext cx="14" cy="14"/>
            </a:xfrm>
            <a:custGeom>
              <a:avLst/>
              <a:gdLst>
                <a:gd name="T0" fmla="*/ 2 w 28"/>
                <a:gd name="T1" fmla="*/ 1 h 27"/>
                <a:gd name="T2" fmla="*/ 0 w 28"/>
                <a:gd name="T3" fmla="*/ 3 h 27"/>
                <a:gd name="T4" fmla="*/ 4 w 28"/>
                <a:gd name="T5" fmla="*/ 7 h 27"/>
                <a:gd name="T6" fmla="*/ 7 w 28"/>
                <a:gd name="T7" fmla="*/ 5 h 27"/>
                <a:gd name="T8" fmla="*/ 4 w 28"/>
                <a:gd name="T9" fmla="*/ 0 h 27"/>
                <a:gd name="T10" fmla="*/ 2 w 28"/>
                <a:gd name="T11" fmla="*/ 1 h 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27">
                  <a:moveTo>
                    <a:pt x="7" y="4"/>
                  </a:moveTo>
                  <a:lnTo>
                    <a:pt x="0" y="9"/>
                  </a:lnTo>
                  <a:lnTo>
                    <a:pt x="14" y="27"/>
                  </a:lnTo>
                  <a:lnTo>
                    <a:pt x="28" y="18"/>
                  </a:lnTo>
                  <a:lnTo>
                    <a:pt x="14" y="0"/>
                  </a:lnTo>
                  <a:lnTo>
                    <a:pt x="7" y="4"/>
                  </a:lnTo>
                  <a:close/>
                </a:path>
              </a:pathLst>
            </a:custGeom>
            <a:solidFill>
              <a:srgbClr val="000000"/>
            </a:solidFill>
            <a:ln w="9525">
              <a:noFill/>
              <a:round/>
              <a:headEnd/>
              <a:tailEnd/>
            </a:ln>
          </p:spPr>
          <p:txBody>
            <a:bodyPr/>
            <a:lstStyle/>
            <a:p>
              <a:endParaRPr lang="en-GB"/>
            </a:p>
          </p:txBody>
        </p:sp>
        <p:sp>
          <p:nvSpPr>
            <p:cNvPr id="7495" name="Freeform 154"/>
            <p:cNvSpPr>
              <a:spLocks/>
            </p:cNvSpPr>
            <p:nvPr/>
          </p:nvSpPr>
          <p:spPr bwMode="auto">
            <a:xfrm>
              <a:off x="1729" y="3408"/>
              <a:ext cx="14" cy="15"/>
            </a:xfrm>
            <a:custGeom>
              <a:avLst/>
              <a:gdLst>
                <a:gd name="T0" fmla="*/ 1 w 30"/>
                <a:gd name="T1" fmla="*/ 1 h 31"/>
                <a:gd name="T2" fmla="*/ 0 w 30"/>
                <a:gd name="T3" fmla="*/ 2 h 31"/>
                <a:gd name="T4" fmla="*/ 3 w 30"/>
                <a:gd name="T5" fmla="*/ 7 h 31"/>
                <a:gd name="T6" fmla="*/ 7 w 30"/>
                <a:gd name="T7" fmla="*/ 5 h 31"/>
                <a:gd name="T8" fmla="*/ 3 w 30"/>
                <a:gd name="T9" fmla="*/ 0 h 31"/>
                <a:gd name="T10" fmla="*/ 1 w 30"/>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1">
                  <a:moveTo>
                    <a:pt x="7" y="5"/>
                  </a:moveTo>
                  <a:lnTo>
                    <a:pt x="0" y="10"/>
                  </a:lnTo>
                  <a:lnTo>
                    <a:pt x="16" y="31"/>
                  </a:lnTo>
                  <a:lnTo>
                    <a:pt x="30" y="22"/>
                  </a:lnTo>
                  <a:lnTo>
                    <a:pt x="14" y="0"/>
                  </a:lnTo>
                  <a:lnTo>
                    <a:pt x="7" y="5"/>
                  </a:lnTo>
                  <a:close/>
                </a:path>
              </a:pathLst>
            </a:custGeom>
            <a:solidFill>
              <a:srgbClr val="000000"/>
            </a:solidFill>
            <a:ln w="9525">
              <a:noFill/>
              <a:round/>
              <a:headEnd/>
              <a:tailEnd/>
            </a:ln>
          </p:spPr>
          <p:txBody>
            <a:bodyPr/>
            <a:lstStyle/>
            <a:p>
              <a:endParaRPr lang="en-GB"/>
            </a:p>
          </p:txBody>
        </p:sp>
        <p:sp>
          <p:nvSpPr>
            <p:cNvPr id="7496" name="Freeform 155"/>
            <p:cNvSpPr>
              <a:spLocks/>
            </p:cNvSpPr>
            <p:nvPr/>
          </p:nvSpPr>
          <p:spPr bwMode="auto">
            <a:xfrm>
              <a:off x="1711" y="3390"/>
              <a:ext cx="15" cy="16"/>
            </a:xfrm>
            <a:custGeom>
              <a:avLst/>
              <a:gdLst>
                <a:gd name="T0" fmla="*/ 2 w 30"/>
                <a:gd name="T1" fmla="*/ 1 h 31"/>
                <a:gd name="T2" fmla="*/ 0 w 30"/>
                <a:gd name="T3" fmla="*/ 3 h 31"/>
                <a:gd name="T4" fmla="*/ 5 w 30"/>
                <a:gd name="T5" fmla="*/ 8 h 31"/>
                <a:gd name="T6" fmla="*/ 8 w 30"/>
                <a:gd name="T7" fmla="*/ 6 h 31"/>
                <a:gd name="T8" fmla="*/ 4 w 30"/>
                <a:gd name="T9" fmla="*/ 0 h 31"/>
                <a:gd name="T10" fmla="*/ 2 w 30"/>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1">
                  <a:moveTo>
                    <a:pt x="7" y="4"/>
                  </a:moveTo>
                  <a:lnTo>
                    <a:pt x="0" y="9"/>
                  </a:lnTo>
                  <a:lnTo>
                    <a:pt x="17" y="31"/>
                  </a:lnTo>
                  <a:lnTo>
                    <a:pt x="30" y="22"/>
                  </a:lnTo>
                  <a:lnTo>
                    <a:pt x="14" y="0"/>
                  </a:lnTo>
                  <a:lnTo>
                    <a:pt x="7" y="4"/>
                  </a:lnTo>
                  <a:close/>
                </a:path>
              </a:pathLst>
            </a:custGeom>
            <a:solidFill>
              <a:srgbClr val="000000"/>
            </a:solidFill>
            <a:ln w="9525">
              <a:noFill/>
              <a:round/>
              <a:headEnd/>
              <a:tailEnd/>
            </a:ln>
          </p:spPr>
          <p:txBody>
            <a:bodyPr/>
            <a:lstStyle/>
            <a:p>
              <a:endParaRPr lang="en-GB"/>
            </a:p>
          </p:txBody>
        </p:sp>
        <p:sp>
          <p:nvSpPr>
            <p:cNvPr id="7497" name="Freeform 156"/>
            <p:cNvSpPr>
              <a:spLocks/>
            </p:cNvSpPr>
            <p:nvPr/>
          </p:nvSpPr>
          <p:spPr bwMode="auto">
            <a:xfrm>
              <a:off x="1696" y="3373"/>
              <a:ext cx="15" cy="16"/>
            </a:xfrm>
            <a:custGeom>
              <a:avLst/>
              <a:gdLst>
                <a:gd name="T0" fmla="*/ 2 w 30"/>
                <a:gd name="T1" fmla="*/ 2 h 31"/>
                <a:gd name="T2" fmla="*/ 0 w 30"/>
                <a:gd name="T3" fmla="*/ 3 h 31"/>
                <a:gd name="T4" fmla="*/ 4 w 30"/>
                <a:gd name="T5" fmla="*/ 8 h 31"/>
                <a:gd name="T6" fmla="*/ 8 w 30"/>
                <a:gd name="T7" fmla="*/ 6 h 31"/>
                <a:gd name="T8" fmla="*/ 4 w 30"/>
                <a:gd name="T9" fmla="*/ 0 h 31"/>
                <a:gd name="T10" fmla="*/ 2 w 30"/>
                <a:gd name="T11" fmla="*/ 2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1">
                  <a:moveTo>
                    <a:pt x="7" y="5"/>
                  </a:moveTo>
                  <a:lnTo>
                    <a:pt x="0" y="9"/>
                  </a:lnTo>
                  <a:lnTo>
                    <a:pt x="16" y="31"/>
                  </a:lnTo>
                  <a:lnTo>
                    <a:pt x="30" y="22"/>
                  </a:lnTo>
                  <a:lnTo>
                    <a:pt x="14" y="0"/>
                  </a:lnTo>
                  <a:lnTo>
                    <a:pt x="7" y="5"/>
                  </a:lnTo>
                  <a:close/>
                </a:path>
              </a:pathLst>
            </a:custGeom>
            <a:solidFill>
              <a:srgbClr val="000000"/>
            </a:solidFill>
            <a:ln w="9525">
              <a:noFill/>
              <a:round/>
              <a:headEnd/>
              <a:tailEnd/>
            </a:ln>
          </p:spPr>
          <p:txBody>
            <a:bodyPr/>
            <a:lstStyle/>
            <a:p>
              <a:endParaRPr lang="en-GB"/>
            </a:p>
          </p:txBody>
        </p:sp>
        <p:sp>
          <p:nvSpPr>
            <p:cNvPr id="7498" name="Freeform 157"/>
            <p:cNvSpPr>
              <a:spLocks/>
            </p:cNvSpPr>
            <p:nvPr/>
          </p:nvSpPr>
          <p:spPr bwMode="auto">
            <a:xfrm>
              <a:off x="1650" y="3458"/>
              <a:ext cx="14" cy="15"/>
            </a:xfrm>
            <a:custGeom>
              <a:avLst/>
              <a:gdLst>
                <a:gd name="T0" fmla="*/ 1 w 29"/>
                <a:gd name="T1" fmla="*/ 1 h 30"/>
                <a:gd name="T2" fmla="*/ 0 w 29"/>
                <a:gd name="T3" fmla="*/ 3 h 30"/>
                <a:gd name="T4" fmla="*/ 4 w 29"/>
                <a:gd name="T5" fmla="*/ 8 h 30"/>
                <a:gd name="T6" fmla="*/ 7 w 29"/>
                <a:gd name="T7" fmla="*/ 5 h 30"/>
                <a:gd name="T8" fmla="*/ 3 w 29"/>
                <a:gd name="T9" fmla="*/ 0 h 30"/>
                <a:gd name="T10" fmla="*/ 1 w 29"/>
                <a:gd name="T11" fmla="*/ 1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30">
                  <a:moveTo>
                    <a:pt x="6" y="4"/>
                  </a:moveTo>
                  <a:lnTo>
                    <a:pt x="0" y="9"/>
                  </a:lnTo>
                  <a:lnTo>
                    <a:pt x="17" y="30"/>
                  </a:lnTo>
                  <a:lnTo>
                    <a:pt x="29" y="20"/>
                  </a:lnTo>
                  <a:lnTo>
                    <a:pt x="12" y="0"/>
                  </a:lnTo>
                  <a:lnTo>
                    <a:pt x="6" y="4"/>
                  </a:lnTo>
                  <a:close/>
                </a:path>
              </a:pathLst>
            </a:custGeom>
            <a:solidFill>
              <a:srgbClr val="000000"/>
            </a:solidFill>
            <a:ln w="9525">
              <a:noFill/>
              <a:round/>
              <a:headEnd/>
              <a:tailEnd/>
            </a:ln>
          </p:spPr>
          <p:txBody>
            <a:bodyPr/>
            <a:lstStyle/>
            <a:p>
              <a:endParaRPr lang="en-GB"/>
            </a:p>
          </p:txBody>
        </p:sp>
        <p:sp>
          <p:nvSpPr>
            <p:cNvPr id="7499" name="Freeform 158"/>
            <p:cNvSpPr>
              <a:spLocks/>
            </p:cNvSpPr>
            <p:nvPr/>
          </p:nvSpPr>
          <p:spPr bwMode="auto">
            <a:xfrm>
              <a:off x="1423" y="3504"/>
              <a:ext cx="15" cy="16"/>
            </a:xfrm>
            <a:custGeom>
              <a:avLst/>
              <a:gdLst>
                <a:gd name="T0" fmla="*/ 2 w 29"/>
                <a:gd name="T1" fmla="*/ 1 h 31"/>
                <a:gd name="T2" fmla="*/ 0 w 29"/>
                <a:gd name="T3" fmla="*/ 3 h 31"/>
                <a:gd name="T4" fmla="*/ 4 w 29"/>
                <a:gd name="T5" fmla="*/ 8 h 31"/>
                <a:gd name="T6" fmla="*/ 8 w 29"/>
                <a:gd name="T7" fmla="*/ 6 h 31"/>
                <a:gd name="T8" fmla="*/ 4 w 29"/>
                <a:gd name="T9" fmla="*/ 0 h 31"/>
                <a:gd name="T10" fmla="*/ 2 w 29"/>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31">
                  <a:moveTo>
                    <a:pt x="6" y="4"/>
                  </a:moveTo>
                  <a:lnTo>
                    <a:pt x="0" y="9"/>
                  </a:lnTo>
                  <a:lnTo>
                    <a:pt x="16" y="31"/>
                  </a:lnTo>
                  <a:lnTo>
                    <a:pt x="29" y="22"/>
                  </a:lnTo>
                  <a:lnTo>
                    <a:pt x="13" y="0"/>
                  </a:lnTo>
                  <a:lnTo>
                    <a:pt x="6" y="4"/>
                  </a:lnTo>
                  <a:close/>
                </a:path>
              </a:pathLst>
            </a:custGeom>
            <a:solidFill>
              <a:srgbClr val="000000"/>
            </a:solidFill>
            <a:ln w="9525">
              <a:noFill/>
              <a:round/>
              <a:headEnd/>
              <a:tailEnd/>
            </a:ln>
          </p:spPr>
          <p:txBody>
            <a:bodyPr/>
            <a:lstStyle/>
            <a:p>
              <a:endParaRPr lang="en-GB"/>
            </a:p>
          </p:txBody>
        </p:sp>
        <p:sp>
          <p:nvSpPr>
            <p:cNvPr id="7500" name="Freeform 159"/>
            <p:cNvSpPr>
              <a:spLocks/>
            </p:cNvSpPr>
            <p:nvPr/>
          </p:nvSpPr>
          <p:spPr bwMode="auto">
            <a:xfrm>
              <a:off x="1474" y="3476"/>
              <a:ext cx="15" cy="16"/>
            </a:xfrm>
            <a:custGeom>
              <a:avLst/>
              <a:gdLst>
                <a:gd name="T0" fmla="*/ 2 w 30"/>
                <a:gd name="T1" fmla="*/ 2 h 31"/>
                <a:gd name="T2" fmla="*/ 0 w 30"/>
                <a:gd name="T3" fmla="*/ 3 h 31"/>
                <a:gd name="T4" fmla="*/ 4 w 30"/>
                <a:gd name="T5" fmla="*/ 8 h 31"/>
                <a:gd name="T6" fmla="*/ 8 w 30"/>
                <a:gd name="T7" fmla="*/ 6 h 31"/>
                <a:gd name="T8" fmla="*/ 4 w 30"/>
                <a:gd name="T9" fmla="*/ 0 h 31"/>
                <a:gd name="T10" fmla="*/ 2 w 30"/>
                <a:gd name="T11" fmla="*/ 2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1">
                  <a:moveTo>
                    <a:pt x="7" y="5"/>
                  </a:moveTo>
                  <a:lnTo>
                    <a:pt x="0" y="10"/>
                  </a:lnTo>
                  <a:lnTo>
                    <a:pt x="16" y="31"/>
                  </a:lnTo>
                  <a:lnTo>
                    <a:pt x="30" y="22"/>
                  </a:lnTo>
                  <a:lnTo>
                    <a:pt x="14" y="0"/>
                  </a:lnTo>
                  <a:lnTo>
                    <a:pt x="7" y="5"/>
                  </a:lnTo>
                  <a:close/>
                </a:path>
              </a:pathLst>
            </a:custGeom>
            <a:solidFill>
              <a:srgbClr val="000000"/>
            </a:solidFill>
            <a:ln w="9525">
              <a:noFill/>
              <a:round/>
              <a:headEnd/>
              <a:tailEnd/>
            </a:ln>
          </p:spPr>
          <p:txBody>
            <a:bodyPr/>
            <a:lstStyle/>
            <a:p>
              <a:endParaRPr lang="en-GB"/>
            </a:p>
          </p:txBody>
        </p:sp>
        <p:sp>
          <p:nvSpPr>
            <p:cNvPr id="7501" name="Freeform 160"/>
            <p:cNvSpPr>
              <a:spLocks/>
            </p:cNvSpPr>
            <p:nvPr/>
          </p:nvSpPr>
          <p:spPr bwMode="auto">
            <a:xfrm>
              <a:off x="1514" y="3480"/>
              <a:ext cx="15" cy="15"/>
            </a:xfrm>
            <a:custGeom>
              <a:avLst/>
              <a:gdLst>
                <a:gd name="T0" fmla="*/ 2 w 29"/>
                <a:gd name="T1" fmla="*/ 1 h 31"/>
                <a:gd name="T2" fmla="*/ 0 w 29"/>
                <a:gd name="T3" fmla="*/ 2 h 31"/>
                <a:gd name="T4" fmla="*/ 4 w 29"/>
                <a:gd name="T5" fmla="*/ 7 h 31"/>
                <a:gd name="T6" fmla="*/ 8 w 29"/>
                <a:gd name="T7" fmla="*/ 5 h 31"/>
                <a:gd name="T8" fmla="*/ 4 w 29"/>
                <a:gd name="T9" fmla="*/ 0 h 31"/>
                <a:gd name="T10" fmla="*/ 2 w 29"/>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31">
                  <a:moveTo>
                    <a:pt x="6" y="5"/>
                  </a:moveTo>
                  <a:lnTo>
                    <a:pt x="0" y="10"/>
                  </a:lnTo>
                  <a:lnTo>
                    <a:pt x="16" y="31"/>
                  </a:lnTo>
                  <a:lnTo>
                    <a:pt x="29" y="22"/>
                  </a:lnTo>
                  <a:lnTo>
                    <a:pt x="13" y="0"/>
                  </a:lnTo>
                  <a:lnTo>
                    <a:pt x="6" y="5"/>
                  </a:lnTo>
                  <a:close/>
                </a:path>
              </a:pathLst>
            </a:custGeom>
            <a:solidFill>
              <a:srgbClr val="000000"/>
            </a:solidFill>
            <a:ln w="9525">
              <a:noFill/>
              <a:round/>
              <a:headEnd/>
              <a:tailEnd/>
            </a:ln>
          </p:spPr>
          <p:txBody>
            <a:bodyPr/>
            <a:lstStyle/>
            <a:p>
              <a:endParaRPr lang="en-GB"/>
            </a:p>
          </p:txBody>
        </p:sp>
        <p:sp>
          <p:nvSpPr>
            <p:cNvPr id="7502" name="Freeform 161"/>
            <p:cNvSpPr>
              <a:spLocks/>
            </p:cNvSpPr>
            <p:nvPr/>
          </p:nvSpPr>
          <p:spPr bwMode="auto">
            <a:xfrm>
              <a:off x="1537" y="3438"/>
              <a:ext cx="15" cy="16"/>
            </a:xfrm>
            <a:custGeom>
              <a:avLst/>
              <a:gdLst>
                <a:gd name="T0" fmla="*/ 2 w 30"/>
                <a:gd name="T1" fmla="*/ 2 h 31"/>
                <a:gd name="T2" fmla="*/ 0 w 30"/>
                <a:gd name="T3" fmla="*/ 3 h 31"/>
                <a:gd name="T4" fmla="*/ 4 w 30"/>
                <a:gd name="T5" fmla="*/ 8 h 31"/>
                <a:gd name="T6" fmla="*/ 8 w 30"/>
                <a:gd name="T7" fmla="*/ 6 h 31"/>
                <a:gd name="T8" fmla="*/ 4 w 30"/>
                <a:gd name="T9" fmla="*/ 0 h 31"/>
                <a:gd name="T10" fmla="*/ 2 w 30"/>
                <a:gd name="T11" fmla="*/ 2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1">
                  <a:moveTo>
                    <a:pt x="7" y="5"/>
                  </a:moveTo>
                  <a:lnTo>
                    <a:pt x="0" y="10"/>
                  </a:lnTo>
                  <a:lnTo>
                    <a:pt x="16" y="31"/>
                  </a:lnTo>
                  <a:lnTo>
                    <a:pt x="30" y="22"/>
                  </a:lnTo>
                  <a:lnTo>
                    <a:pt x="13" y="0"/>
                  </a:lnTo>
                  <a:lnTo>
                    <a:pt x="7" y="5"/>
                  </a:lnTo>
                  <a:close/>
                </a:path>
              </a:pathLst>
            </a:custGeom>
            <a:solidFill>
              <a:srgbClr val="000000"/>
            </a:solidFill>
            <a:ln w="9525">
              <a:noFill/>
              <a:round/>
              <a:headEnd/>
              <a:tailEnd/>
            </a:ln>
          </p:spPr>
          <p:txBody>
            <a:bodyPr/>
            <a:lstStyle/>
            <a:p>
              <a:endParaRPr lang="en-GB"/>
            </a:p>
          </p:txBody>
        </p:sp>
        <p:sp>
          <p:nvSpPr>
            <p:cNvPr id="7503" name="Freeform 162"/>
            <p:cNvSpPr>
              <a:spLocks/>
            </p:cNvSpPr>
            <p:nvPr/>
          </p:nvSpPr>
          <p:spPr bwMode="auto">
            <a:xfrm>
              <a:off x="1465" y="3511"/>
              <a:ext cx="15" cy="15"/>
            </a:xfrm>
            <a:custGeom>
              <a:avLst/>
              <a:gdLst>
                <a:gd name="T0" fmla="*/ 2 w 30"/>
                <a:gd name="T1" fmla="*/ 1 h 31"/>
                <a:gd name="T2" fmla="*/ 0 w 30"/>
                <a:gd name="T3" fmla="*/ 2 h 31"/>
                <a:gd name="T4" fmla="*/ 5 w 30"/>
                <a:gd name="T5" fmla="*/ 7 h 31"/>
                <a:gd name="T6" fmla="*/ 8 w 30"/>
                <a:gd name="T7" fmla="*/ 5 h 31"/>
                <a:gd name="T8" fmla="*/ 4 w 30"/>
                <a:gd name="T9" fmla="*/ 0 h 31"/>
                <a:gd name="T10" fmla="*/ 2 w 30"/>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1">
                  <a:moveTo>
                    <a:pt x="7" y="4"/>
                  </a:moveTo>
                  <a:lnTo>
                    <a:pt x="0" y="9"/>
                  </a:lnTo>
                  <a:lnTo>
                    <a:pt x="17" y="31"/>
                  </a:lnTo>
                  <a:lnTo>
                    <a:pt x="30" y="21"/>
                  </a:lnTo>
                  <a:lnTo>
                    <a:pt x="14" y="0"/>
                  </a:lnTo>
                  <a:lnTo>
                    <a:pt x="7" y="4"/>
                  </a:lnTo>
                  <a:close/>
                </a:path>
              </a:pathLst>
            </a:custGeom>
            <a:solidFill>
              <a:srgbClr val="000000"/>
            </a:solidFill>
            <a:ln w="9525">
              <a:noFill/>
              <a:round/>
              <a:headEnd/>
              <a:tailEnd/>
            </a:ln>
          </p:spPr>
          <p:txBody>
            <a:bodyPr/>
            <a:lstStyle/>
            <a:p>
              <a:endParaRPr lang="en-GB"/>
            </a:p>
          </p:txBody>
        </p:sp>
        <p:sp>
          <p:nvSpPr>
            <p:cNvPr id="7504" name="Freeform 163"/>
            <p:cNvSpPr>
              <a:spLocks/>
            </p:cNvSpPr>
            <p:nvPr/>
          </p:nvSpPr>
          <p:spPr bwMode="auto">
            <a:xfrm>
              <a:off x="1560" y="3482"/>
              <a:ext cx="15" cy="16"/>
            </a:xfrm>
            <a:custGeom>
              <a:avLst/>
              <a:gdLst>
                <a:gd name="T0" fmla="*/ 2 w 29"/>
                <a:gd name="T1" fmla="*/ 2 h 31"/>
                <a:gd name="T2" fmla="*/ 0 w 29"/>
                <a:gd name="T3" fmla="*/ 3 h 31"/>
                <a:gd name="T4" fmla="*/ 4 w 29"/>
                <a:gd name="T5" fmla="*/ 8 h 31"/>
                <a:gd name="T6" fmla="*/ 8 w 29"/>
                <a:gd name="T7" fmla="*/ 6 h 31"/>
                <a:gd name="T8" fmla="*/ 4 w 29"/>
                <a:gd name="T9" fmla="*/ 0 h 31"/>
                <a:gd name="T10" fmla="*/ 2 w 29"/>
                <a:gd name="T11" fmla="*/ 2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31">
                  <a:moveTo>
                    <a:pt x="6" y="5"/>
                  </a:moveTo>
                  <a:lnTo>
                    <a:pt x="0" y="9"/>
                  </a:lnTo>
                  <a:lnTo>
                    <a:pt x="16" y="31"/>
                  </a:lnTo>
                  <a:lnTo>
                    <a:pt x="29" y="22"/>
                  </a:lnTo>
                  <a:lnTo>
                    <a:pt x="13" y="0"/>
                  </a:lnTo>
                  <a:lnTo>
                    <a:pt x="6" y="5"/>
                  </a:lnTo>
                  <a:close/>
                </a:path>
              </a:pathLst>
            </a:custGeom>
            <a:solidFill>
              <a:srgbClr val="000000"/>
            </a:solidFill>
            <a:ln w="9525">
              <a:noFill/>
              <a:round/>
              <a:headEnd/>
              <a:tailEnd/>
            </a:ln>
          </p:spPr>
          <p:txBody>
            <a:bodyPr/>
            <a:lstStyle/>
            <a:p>
              <a:endParaRPr lang="en-GB"/>
            </a:p>
          </p:txBody>
        </p:sp>
        <p:sp>
          <p:nvSpPr>
            <p:cNvPr id="7505" name="Freeform 164"/>
            <p:cNvSpPr>
              <a:spLocks/>
            </p:cNvSpPr>
            <p:nvPr/>
          </p:nvSpPr>
          <p:spPr bwMode="auto">
            <a:xfrm>
              <a:off x="1582" y="3441"/>
              <a:ext cx="15" cy="15"/>
            </a:xfrm>
            <a:custGeom>
              <a:avLst/>
              <a:gdLst>
                <a:gd name="T0" fmla="*/ 2 w 29"/>
                <a:gd name="T1" fmla="*/ 2 h 30"/>
                <a:gd name="T2" fmla="*/ 0 w 29"/>
                <a:gd name="T3" fmla="*/ 3 h 30"/>
                <a:gd name="T4" fmla="*/ 5 w 29"/>
                <a:gd name="T5" fmla="*/ 8 h 30"/>
                <a:gd name="T6" fmla="*/ 8 w 29"/>
                <a:gd name="T7" fmla="*/ 6 h 30"/>
                <a:gd name="T8" fmla="*/ 3 w 29"/>
                <a:gd name="T9" fmla="*/ 0 h 30"/>
                <a:gd name="T10" fmla="*/ 2 w 29"/>
                <a:gd name="T11" fmla="*/ 2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30">
                  <a:moveTo>
                    <a:pt x="6" y="5"/>
                  </a:moveTo>
                  <a:lnTo>
                    <a:pt x="0" y="9"/>
                  </a:lnTo>
                  <a:lnTo>
                    <a:pt x="18" y="30"/>
                  </a:lnTo>
                  <a:lnTo>
                    <a:pt x="29" y="21"/>
                  </a:lnTo>
                  <a:lnTo>
                    <a:pt x="12" y="0"/>
                  </a:lnTo>
                  <a:lnTo>
                    <a:pt x="6" y="5"/>
                  </a:lnTo>
                  <a:close/>
                </a:path>
              </a:pathLst>
            </a:custGeom>
            <a:solidFill>
              <a:srgbClr val="000000"/>
            </a:solidFill>
            <a:ln w="9525">
              <a:noFill/>
              <a:round/>
              <a:headEnd/>
              <a:tailEnd/>
            </a:ln>
          </p:spPr>
          <p:txBody>
            <a:bodyPr/>
            <a:lstStyle/>
            <a:p>
              <a:endParaRPr lang="en-GB"/>
            </a:p>
          </p:txBody>
        </p:sp>
        <p:sp>
          <p:nvSpPr>
            <p:cNvPr id="7506" name="Freeform 165"/>
            <p:cNvSpPr>
              <a:spLocks/>
            </p:cNvSpPr>
            <p:nvPr/>
          </p:nvSpPr>
          <p:spPr bwMode="auto">
            <a:xfrm>
              <a:off x="1508" y="3512"/>
              <a:ext cx="14" cy="16"/>
            </a:xfrm>
            <a:custGeom>
              <a:avLst/>
              <a:gdLst>
                <a:gd name="T0" fmla="*/ 1 w 29"/>
                <a:gd name="T1" fmla="*/ 2 h 31"/>
                <a:gd name="T2" fmla="*/ 0 w 29"/>
                <a:gd name="T3" fmla="*/ 3 h 31"/>
                <a:gd name="T4" fmla="*/ 4 w 29"/>
                <a:gd name="T5" fmla="*/ 8 h 31"/>
                <a:gd name="T6" fmla="*/ 7 w 29"/>
                <a:gd name="T7" fmla="*/ 6 h 31"/>
                <a:gd name="T8" fmla="*/ 2 w 29"/>
                <a:gd name="T9" fmla="*/ 0 h 31"/>
                <a:gd name="T10" fmla="*/ 1 w 29"/>
                <a:gd name="T11" fmla="*/ 2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31">
                  <a:moveTo>
                    <a:pt x="6" y="5"/>
                  </a:moveTo>
                  <a:lnTo>
                    <a:pt x="0" y="9"/>
                  </a:lnTo>
                  <a:lnTo>
                    <a:pt x="17" y="31"/>
                  </a:lnTo>
                  <a:lnTo>
                    <a:pt x="29" y="22"/>
                  </a:lnTo>
                  <a:lnTo>
                    <a:pt x="11" y="0"/>
                  </a:lnTo>
                  <a:lnTo>
                    <a:pt x="6" y="5"/>
                  </a:lnTo>
                  <a:close/>
                </a:path>
              </a:pathLst>
            </a:custGeom>
            <a:solidFill>
              <a:srgbClr val="000000"/>
            </a:solidFill>
            <a:ln w="9525">
              <a:noFill/>
              <a:round/>
              <a:headEnd/>
              <a:tailEnd/>
            </a:ln>
          </p:spPr>
          <p:txBody>
            <a:bodyPr/>
            <a:lstStyle/>
            <a:p>
              <a:endParaRPr lang="en-GB"/>
            </a:p>
          </p:txBody>
        </p:sp>
        <p:sp>
          <p:nvSpPr>
            <p:cNvPr id="7507" name="Freeform 166"/>
            <p:cNvSpPr>
              <a:spLocks/>
            </p:cNvSpPr>
            <p:nvPr/>
          </p:nvSpPr>
          <p:spPr bwMode="auto">
            <a:xfrm>
              <a:off x="1477" y="3559"/>
              <a:ext cx="15" cy="15"/>
            </a:xfrm>
            <a:custGeom>
              <a:avLst/>
              <a:gdLst>
                <a:gd name="T0" fmla="*/ 2 w 29"/>
                <a:gd name="T1" fmla="*/ 2 h 30"/>
                <a:gd name="T2" fmla="*/ 0 w 29"/>
                <a:gd name="T3" fmla="*/ 3 h 30"/>
                <a:gd name="T4" fmla="*/ 5 w 29"/>
                <a:gd name="T5" fmla="*/ 8 h 30"/>
                <a:gd name="T6" fmla="*/ 8 w 29"/>
                <a:gd name="T7" fmla="*/ 6 h 30"/>
                <a:gd name="T8" fmla="*/ 3 w 29"/>
                <a:gd name="T9" fmla="*/ 0 h 30"/>
                <a:gd name="T10" fmla="*/ 2 w 29"/>
                <a:gd name="T11" fmla="*/ 2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30">
                  <a:moveTo>
                    <a:pt x="6" y="5"/>
                  </a:moveTo>
                  <a:lnTo>
                    <a:pt x="0" y="10"/>
                  </a:lnTo>
                  <a:lnTo>
                    <a:pt x="17" y="30"/>
                  </a:lnTo>
                  <a:lnTo>
                    <a:pt x="29" y="21"/>
                  </a:lnTo>
                  <a:lnTo>
                    <a:pt x="11" y="0"/>
                  </a:lnTo>
                  <a:lnTo>
                    <a:pt x="6" y="5"/>
                  </a:lnTo>
                  <a:close/>
                </a:path>
              </a:pathLst>
            </a:custGeom>
            <a:solidFill>
              <a:srgbClr val="000000"/>
            </a:solidFill>
            <a:ln w="9525">
              <a:noFill/>
              <a:round/>
              <a:headEnd/>
              <a:tailEnd/>
            </a:ln>
          </p:spPr>
          <p:txBody>
            <a:bodyPr/>
            <a:lstStyle/>
            <a:p>
              <a:endParaRPr lang="en-GB"/>
            </a:p>
          </p:txBody>
        </p:sp>
      </p:grpSp>
      <p:sp>
        <p:nvSpPr>
          <p:cNvPr id="7172" name="Rectangle 167"/>
          <p:cNvSpPr>
            <a:spLocks noGrp="1" noChangeArrowheads="1"/>
          </p:cNvSpPr>
          <p:nvPr>
            <p:ph type="title"/>
          </p:nvPr>
        </p:nvSpPr>
        <p:spPr>
          <a:xfrm>
            <a:off x="1524000" y="116633"/>
            <a:ext cx="9144000" cy="1234959"/>
          </a:xfrm>
          <a:noFill/>
        </p:spPr>
        <p:txBody>
          <a:bodyPr vert="horz" lIns="72960" tIns="36481" rIns="72960" bIns="36481" rtlCol="0" anchor="t">
            <a:noAutofit/>
          </a:bodyPr>
          <a:lstStyle/>
          <a:p>
            <a:r>
              <a:rPr lang="en-US" sz="4000" dirty="0">
                <a:solidFill>
                  <a:srgbClr val="FF0000"/>
                </a:solidFill>
              </a:rPr>
              <a:t>Distributed Processing</a:t>
            </a:r>
            <a:br>
              <a:rPr lang="en-US" sz="4000" dirty="0">
                <a:solidFill>
                  <a:srgbClr val="FF0000"/>
                </a:solidFill>
              </a:rPr>
            </a:br>
            <a:r>
              <a:rPr lang="en-US" sz="4000" b="1" dirty="0">
                <a:solidFill>
                  <a:srgbClr val="C00000"/>
                </a:solidFill>
              </a:rPr>
              <a:t>Terminal Host Systems</a:t>
            </a:r>
            <a:endParaRPr lang="en-US" sz="4000" b="1" i="1" dirty="0">
              <a:solidFill>
                <a:srgbClr val="C00000"/>
              </a:solidFill>
            </a:endParaRPr>
          </a:p>
        </p:txBody>
      </p:sp>
      <p:sp>
        <p:nvSpPr>
          <p:cNvPr id="7173" name="Rectangle 168"/>
          <p:cNvSpPr>
            <a:spLocks noGrp="1" noChangeArrowheads="1"/>
          </p:cNvSpPr>
          <p:nvPr>
            <p:ph type="body" idx="1"/>
          </p:nvPr>
        </p:nvSpPr>
        <p:spPr>
          <a:xfrm>
            <a:off x="1806870" y="1628800"/>
            <a:ext cx="8609610" cy="2643206"/>
          </a:xfrm>
          <a:noFill/>
        </p:spPr>
        <p:txBody>
          <a:bodyPr vert="horz" lIns="72960" tIns="36481" rIns="72960" bIns="36481" rtlCol="0">
            <a:noAutofit/>
          </a:bodyPr>
          <a:lstStyle/>
          <a:p>
            <a:pPr>
              <a:spcAft>
                <a:spcPts val="1200"/>
              </a:spcAft>
            </a:pPr>
            <a:r>
              <a:rPr lang="en-US" sz="2800" b="1" dirty="0">
                <a:solidFill>
                  <a:srgbClr val="C00000"/>
                </a:solidFill>
              </a:rPr>
              <a:t>Created in the 1960s</a:t>
            </a:r>
          </a:p>
          <a:p>
            <a:pPr lvl="1">
              <a:spcAft>
                <a:spcPts val="1200"/>
              </a:spcAft>
            </a:pPr>
            <a:r>
              <a:rPr lang="en-US" sz="2400" b="1" dirty="0"/>
              <a:t>Central </a:t>
            </a:r>
            <a:r>
              <a:rPr lang="en-US" sz="2400" b="1" i="1" dirty="0">
                <a:solidFill>
                  <a:srgbClr val="C00000"/>
                </a:solidFill>
              </a:rPr>
              <a:t>host computer</a:t>
            </a:r>
            <a:r>
              <a:rPr lang="en-US" sz="2400" b="1" dirty="0"/>
              <a:t> does all the processing</a:t>
            </a:r>
          </a:p>
          <a:p>
            <a:pPr lvl="1">
              <a:spcAft>
                <a:spcPts val="1200"/>
              </a:spcAft>
            </a:pPr>
            <a:r>
              <a:rPr lang="en-US" sz="2400" b="1" i="1" dirty="0">
                <a:solidFill>
                  <a:srgbClr val="C00000"/>
                </a:solidFill>
              </a:rPr>
              <a:t>Terminal</a:t>
            </a:r>
            <a:r>
              <a:rPr lang="en-US" sz="2400" b="1" dirty="0"/>
              <a:t> is dumb along with a remote screen and keyboard</a:t>
            </a:r>
          </a:p>
          <a:p>
            <a:pPr lvl="1">
              <a:spcAft>
                <a:spcPts val="1200"/>
              </a:spcAft>
            </a:pPr>
            <a:r>
              <a:rPr lang="en-US" sz="2400" b="1" dirty="0"/>
              <a:t>Largest hosts are mainframes</a:t>
            </a:r>
          </a:p>
          <a:p>
            <a:pPr lvl="1">
              <a:spcAft>
                <a:spcPts val="1200"/>
              </a:spcAft>
            </a:pPr>
            <a:r>
              <a:rPr lang="en-US" sz="2400" b="1" dirty="0"/>
              <a:t>Example: IBM z Systems z13</a:t>
            </a:r>
          </a:p>
        </p:txBody>
      </p:sp>
      <p:grpSp>
        <p:nvGrpSpPr>
          <p:cNvPr id="3" name="Group 169"/>
          <p:cNvGrpSpPr>
            <a:grpSpLocks/>
          </p:cNvGrpSpPr>
          <p:nvPr/>
        </p:nvGrpSpPr>
        <p:grpSpPr bwMode="auto">
          <a:xfrm flipH="1">
            <a:off x="2632298" y="5583649"/>
            <a:ext cx="1097280" cy="1073426"/>
            <a:chOff x="1148" y="3020"/>
            <a:chExt cx="630" cy="614"/>
          </a:xfrm>
        </p:grpSpPr>
        <p:sp>
          <p:nvSpPr>
            <p:cNvPr id="7182" name="Freeform 170"/>
            <p:cNvSpPr>
              <a:spLocks/>
            </p:cNvSpPr>
            <p:nvPr/>
          </p:nvSpPr>
          <p:spPr bwMode="auto">
            <a:xfrm>
              <a:off x="1358" y="3042"/>
              <a:ext cx="264" cy="416"/>
            </a:xfrm>
            <a:custGeom>
              <a:avLst/>
              <a:gdLst>
                <a:gd name="T0" fmla="*/ 78 w 528"/>
                <a:gd name="T1" fmla="*/ 166 h 832"/>
                <a:gd name="T2" fmla="*/ 81 w 528"/>
                <a:gd name="T3" fmla="*/ 164 h 832"/>
                <a:gd name="T4" fmla="*/ 85 w 528"/>
                <a:gd name="T5" fmla="*/ 162 h 832"/>
                <a:gd name="T6" fmla="*/ 88 w 528"/>
                <a:gd name="T7" fmla="*/ 160 h 832"/>
                <a:gd name="T8" fmla="*/ 93 w 528"/>
                <a:gd name="T9" fmla="*/ 157 h 832"/>
                <a:gd name="T10" fmla="*/ 97 w 528"/>
                <a:gd name="T11" fmla="*/ 154 h 832"/>
                <a:gd name="T12" fmla="*/ 102 w 528"/>
                <a:gd name="T13" fmla="*/ 152 h 832"/>
                <a:gd name="T14" fmla="*/ 106 w 528"/>
                <a:gd name="T15" fmla="*/ 149 h 832"/>
                <a:gd name="T16" fmla="*/ 111 w 528"/>
                <a:gd name="T17" fmla="*/ 146 h 832"/>
                <a:gd name="T18" fmla="*/ 115 w 528"/>
                <a:gd name="T19" fmla="*/ 143 h 832"/>
                <a:gd name="T20" fmla="*/ 119 w 528"/>
                <a:gd name="T21" fmla="*/ 141 h 832"/>
                <a:gd name="T22" fmla="*/ 123 w 528"/>
                <a:gd name="T23" fmla="*/ 138 h 832"/>
                <a:gd name="T24" fmla="*/ 126 w 528"/>
                <a:gd name="T25" fmla="*/ 136 h 832"/>
                <a:gd name="T26" fmla="*/ 129 w 528"/>
                <a:gd name="T27" fmla="*/ 134 h 832"/>
                <a:gd name="T28" fmla="*/ 131 w 528"/>
                <a:gd name="T29" fmla="*/ 133 h 832"/>
                <a:gd name="T30" fmla="*/ 132 w 528"/>
                <a:gd name="T31" fmla="*/ 132 h 832"/>
                <a:gd name="T32" fmla="*/ 132 w 528"/>
                <a:gd name="T33" fmla="*/ 132 h 832"/>
                <a:gd name="T34" fmla="*/ 132 w 528"/>
                <a:gd name="T35" fmla="*/ 0 h 832"/>
                <a:gd name="T36" fmla="*/ 0 w 528"/>
                <a:gd name="T37" fmla="*/ 78 h 832"/>
                <a:gd name="T38" fmla="*/ 0 w 528"/>
                <a:gd name="T39" fmla="*/ 208 h 832"/>
                <a:gd name="T40" fmla="*/ 1 w 528"/>
                <a:gd name="T41" fmla="*/ 208 h 832"/>
                <a:gd name="T42" fmla="*/ 3 w 528"/>
                <a:gd name="T43" fmla="*/ 207 h 832"/>
                <a:gd name="T44" fmla="*/ 6 w 528"/>
                <a:gd name="T45" fmla="*/ 205 h 832"/>
                <a:gd name="T46" fmla="*/ 11 w 528"/>
                <a:gd name="T47" fmla="*/ 203 h 832"/>
                <a:gd name="T48" fmla="*/ 15 w 528"/>
                <a:gd name="T49" fmla="*/ 200 h 832"/>
                <a:gd name="T50" fmla="*/ 21 w 528"/>
                <a:gd name="T51" fmla="*/ 197 h 832"/>
                <a:gd name="T52" fmla="*/ 27 w 528"/>
                <a:gd name="T53" fmla="*/ 194 h 832"/>
                <a:gd name="T54" fmla="*/ 34 w 528"/>
                <a:gd name="T55" fmla="*/ 190 h 832"/>
                <a:gd name="T56" fmla="*/ 40 w 528"/>
                <a:gd name="T57" fmla="*/ 186 h 832"/>
                <a:gd name="T58" fmla="*/ 47 w 528"/>
                <a:gd name="T59" fmla="*/ 183 h 832"/>
                <a:gd name="T60" fmla="*/ 53 w 528"/>
                <a:gd name="T61" fmla="*/ 179 h 832"/>
                <a:gd name="T62" fmla="*/ 59 w 528"/>
                <a:gd name="T63" fmla="*/ 176 h 832"/>
                <a:gd name="T64" fmla="*/ 65 w 528"/>
                <a:gd name="T65" fmla="*/ 173 h 832"/>
                <a:gd name="T66" fmla="*/ 70 w 528"/>
                <a:gd name="T67" fmla="*/ 170 h 832"/>
                <a:gd name="T68" fmla="*/ 75 w 528"/>
                <a:gd name="T69" fmla="*/ 168 h 832"/>
                <a:gd name="T70" fmla="*/ 78 w 528"/>
                <a:gd name="T71" fmla="*/ 166 h 83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8" h="832">
                  <a:moveTo>
                    <a:pt x="310" y="662"/>
                  </a:moveTo>
                  <a:lnTo>
                    <a:pt x="323" y="655"/>
                  </a:lnTo>
                  <a:lnTo>
                    <a:pt x="337" y="647"/>
                  </a:lnTo>
                  <a:lnTo>
                    <a:pt x="352" y="638"/>
                  </a:lnTo>
                  <a:lnTo>
                    <a:pt x="369" y="628"/>
                  </a:lnTo>
                  <a:lnTo>
                    <a:pt x="386" y="616"/>
                  </a:lnTo>
                  <a:lnTo>
                    <a:pt x="405" y="605"/>
                  </a:lnTo>
                  <a:lnTo>
                    <a:pt x="423" y="593"/>
                  </a:lnTo>
                  <a:lnTo>
                    <a:pt x="442" y="582"/>
                  </a:lnTo>
                  <a:lnTo>
                    <a:pt x="459" y="571"/>
                  </a:lnTo>
                  <a:lnTo>
                    <a:pt x="475" y="561"/>
                  </a:lnTo>
                  <a:lnTo>
                    <a:pt x="489" y="551"/>
                  </a:lnTo>
                  <a:lnTo>
                    <a:pt x="503" y="543"/>
                  </a:lnTo>
                  <a:lnTo>
                    <a:pt x="513" y="536"/>
                  </a:lnTo>
                  <a:lnTo>
                    <a:pt x="521" y="530"/>
                  </a:lnTo>
                  <a:lnTo>
                    <a:pt x="526" y="526"/>
                  </a:lnTo>
                  <a:lnTo>
                    <a:pt x="528" y="525"/>
                  </a:lnTo>
                  <a:lnTo>
                    <a:pt x="528" y="0"/>
                  </a:lnTo>
                  <a:lnTo>
                    <a:pt x="0" y="309"/>
                  </a:lnTo>
                  <a:lnTo>
                    <a:pt x="0" y="832"/>
                  </a:lnTo>
                  <a:lnTo>
                    <a:pt x="3" y="831"/>
                  </a:lnTo>
                  <a:lnTo>
                    <a:pt x="11" y="826"/>
                  </a:lnTo>
                  <a:lnTo>
                    <a:pt x="23" y="819"/>
                  </a:lnTo>
                  <a:lnTo>
                    <a:pt x="41" y="810"/>
                  </a:lnTo>
                  <a:lnTo>
                    <a:pt x="60" y="798"/>
                  </a:lnTo>
                  <a:lnTo>
                    <a:pt x="83" y="787"/>
                  </a:lnTo>
                  <a:lnTo>
                    <a:pt x="107" y="773"/>
                  </a:lnTo>
                  <a:lnTo>
                    <a:pt x="133" y="759"/>
                  </a:lnTo>
                  <a:lnTo>
                    <a:pt x="159" y="744"/>
                  </a:lnTo>
                  <a:lnTo>
                    <a:pt x="186" y="729"/>
                  </a:lnTo>
                  <a:lnTo>
                    <a:pt x="212" y="715"/>
                  </a:lnTo>
                  <a:lnTo>
                    <a:pt x="236" y="701"/>
                  </a:lnTo>
                  <a:lnTo>
                    <a:pt x="260" y="690"/>
                  </a:lnTo>
                  <a:lnTo>
                    <a:pt x="280" y="678"/>
                  </a:lnTo>
                  <a:lnTo>
                    <a:pt x="298" y="669"/>
                  </a:lnTo>
                  <a:lnTo>
                    <a:pt x="310" y="662"/>
                  </a:lnTo>
                  <a:close/>
                </a:path>
              </a:pathLst>
            </a:custGeom>
            <a:solidFill>
              <a:srgbClr val="8C19FF"/>
            </a:solidFill>
            <a:ln w="9525">
              <a:noFill/>
              <a:round/>
              <a:headEnd/>
              <a:tailEnd/>
            </a:ln>
          </p:spPr>
          <p:txBody>
            <a:bodyPr/>
            <a:lstStyle/>
            <a:p>
              <a:endParaRPr lang="en-GB"/>
            </a:p>
          </p:txBody>
        </p:sp>
        <p:sp>
          <p:nvSpPr>
            <p:cNvPr id="7183" name="Freeform 171"/>
            <p:cNvSpPr>
              <a:spLocks/>
            </p:cNvSpPr>
            <p:nvPr/>
          </p:nvSpPr>
          <p:spPr bwMode="auto">
            <a:xfrm>
              <a:off x="1511" y="3301"/>
              <a:ext cx="115" cy="76"/>
            </a:xfrm>
            <a:custGeom>
              <a:avLst/>
              <a:gdLst>
                <a:gd name="T0" fmla="*/ 54 w 229"/>
                <a:gd name="T1" fmla="*/ 2 h 152"/>
                <a:gd name="T2" fmla="*/ 54 w 229"/>
                <a:gd name="T3" fmla="*/ 1 h 152"/>
                <a:gd name="T4" fmla="*/ 54 w 229"/>
                <a:gd name="T5" fmla="*/ 1 h 152"/>
                <a:gd name="T6" fmla="*/ 53 w 229"/>
                <a:gd name="T7" fmla="*/ 2 h 152"/>
                <a:gd name="T8" fmla="*/ 51 w 229"/>
                <a:gd name="T9" fmla="*/ 3 h 152"/>
                <a:gd name="T10" fmla="*/ 48 w 229"/>
                <a:gd name="T11" fmla="*/ 5 h 152"/>
                <a:gd name="T12" fmla="*/ 45 w 229"/>
                <a:gd name="T13" fmla="*/ 7 h 152"/>
                <a:gd name="T14" fmla="*/ 41 w 229"/>
                <a:gd name="T15" fmla="*/ 10 h 152"/>
                <a:gd name="T16" fmla="*/ 37 w 229"/>
                <a:gd name="T17" fmla="*/ 12 h 152"/>
                <a:gd name="T18" fmla="*/ 33 w 229"/>
                <a:gd name="T19" fmla="*/ 15 h 152"/>
                <a:gd name="T20" fmla="*/ 28 w 229"/>
                <a:gd name="T21" fmla="*/ 18 h 152"/>
                <a:gd name="T22" fmla="*/ 24 w 229"/>
                <a:gd name="T23" fmla="*/ 21 h 152"/>
                <a:gd name="T24" fmla="*/ 19 w 229"/>
                <a:gd name="T25" fmla="*/ 23 h 152"/>
                <a:gd name="T26" fmla="*/ 15 w 229"/>
                <a:gd name="T27" fmla="*/ 26 h 152"/>
                <a:gd name="T28" fmla="*/ 10 w 229"/>
                <a:gd name="T29" fmla="*/ 29 h 152"/>
                <a:gd name="T30" fmla="*/ 7 w 229"/>
                <a:gd name="T31" fmla="*/ 31 h 152"/>
                <a:gd name="T32" fmla="*/ 3 w 229"/>
                <a:gd name="T33" fmla="*/ 33 h 152"/>
                <a:gd name="T34" fmla="*/ 0 w 229"/>
                <a:gd name="T35" fmla="*/ 35 h 152"/>
                <a:gd name="T36" fmla="*/ 2 w 229"/>
                <a:gd name="T37" fmla="*/ 38 h 152"/>
                <a:gd name="T38" fmla="*/ 5 w 229"/>
                <a:gd name="T39" fmla="*/ 37 h 152"/>
                <a:gd name="T40" fmla="*/ 9 w 229"/>
                <a:gd name="T41" fmla="*/ 35 h 152"/>
                <a:gd name="T42" fmla="*/ 13 w 229"/>
                <a:gd name="T43" fmla="*/ 32 h 152"/>
                <a:gd name="T44" fmla="*/ 17 w 229"/>
                <a:gd name="T45" fmla="*/ 30 h 152"/>
                <a:gd name="T46" fmla="*/ 21 w 229"/>
                <a:gd name="T47" fmla="*/ 27 h 152"/>
                <a:gd name="T48" fmla="*/ 26 w 229"/>
                <a:gd name="T49" fmla="*/ 24 h 152"/>
                <a:gd name="T50" fmla="*/ 31 w 229"/>
                <a:gd name="T51" fmla="*/ 21 h 152"/>
                <a:gd name="T52" fmla="*/ 35 w 229"/>
                <a:gd name="T53" fmla="*/ 18 h 152"/>
                <a:gd name="T54" fmla="*/ 39 w 229"/>
                <a:gd name="T55" fmla="*/ 16 h 152"/>
                <a:gd name="T56" fmla="*/ 44 w 229"/>
                <a:gd name="T57" fmla="*/ 13 h 152"/>
                <a:gd name="T58" fmla="*/ 47 w 229"/>
                <a:gd name="T59" fmla="*/ 10 h 152"/>
                <a:gd name="T60" fmla="*/ 50 w 229"/>
                <a:gd name="T61" fmla="*/ 8 h 152"/>
                <a:gd name="T62" fmla="*/ 53 w 229"/>
                <a:gd name="T63" fmla="*/ 7 h 152"/>
                <a:gd name="T64" fmla="*/ 55 w 229"/>
                <a:gd name="T65" fmla="*/ 5 h 152"/>
                <a:gd name="T66" fmla="*/ 56 w 229"/>
                <a:gd name="T67" fmla="*/ 4 h 152"/>
                <a:gd name="T68" fmla="*/ 57 w 229"/>
                <a:gd name="T69" fmla="*/ 4 h 152"/>
                <a:gd name="T70" fmla="*/ 58 w 229"/>
                <a:gd name="T71" fmla="*/ 2 h 152"/>
                <a:gd name="T72" fmla="*/ 57 w 229"/>
                <a:gd name="T73" fmla="*/ 4 h 152"/>
                <a:gd name="T74" fmla="*/ 58 w 229"/>
                <a:gd name="T75" fmla="*/ 3 h 152"/>
                <a:gd name="T76" fmla="*/ 57 w 229"/>
                <a:gd name="T77" fmla="*/ 1 h 152"/>
                <a:gd name="T78" fmla="*/ 56 w 229"/>
                <a:gd name="T79" fmla="*/ 0 h 152"/>
                <a:gd name="T80" fmla="*/ 54 w 229"/>
                <a:gd name="T81" fmla="*/ 1 h 152"/>
                <a:gd name="T82" fmla="*/ 54 w 229"/>
                <a:gd name="T83" fmla="*/ 2 h 1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29" h="152">
                  <a:moveTo>
                    <a:pt x="213" y="8"/>
                  </a:moveTo>
                  <a:lnTo>
                    <a:pt x="216" y="1"/>
                  </a:lnTo>
                  <a:lnTo>
                    <a:pt x="214" y="2"/>
                  </a:lnTo>
                  <a:lnTo>
                    <a:pt x="209" y="6"/>
                  </a:lnTo>
                  <a:lnTo>
                    <a:pt x="201" y="12"/>
                  </a:lnTo>
                  <a:lnTo>
                    <a:pt x="191" y="19"/>
                  </a:lnTo>
                  <a:lnTo>
                    <a:pt x="177" y="27"/>
                  </a:lnTo>
                  <a:lnTo>
                    <a:pt x="163" y="37"/>
                  </a:lnTo>
                  <a:lnTo>
                    <a:pt x="147" y="47"/>
                  </a:lnTo>
                  <a:lnTo>
                    <a:pt x="130" y="58"/>
                  </a:lnTo>
                  <a:lnTo>
                    <a:pt x="111" y="69"/>
                  </a:lnTo>
                  <a:lnTo>
                    <a:pt x="93" y="81"/>
                  </a:lnTo>
                  <a:lnTo>
                    <a:pt x="75" y="92"/>
                  </a:lnTo>
                  <a:lnTo>
                    <a:pt x="57" y="104"/>
                  </a:lnTo>
                  <a:lnTo>
                    <a:pt x="40" y="114"/>
                  </a:lnTo>
                  <a:lnTo>
                    <a:pt x="25" y="123"/>
                  </a:lnTo>
                  <a:lnTo>
                    <a:pt x="12" y="131"/>
                  </a:lnTo>
                  <a:lnTo>
                    <a:pt x="0" y="138"/>
                  </a:lnTo>
                  <a:lnTo>
                    <a:pt x="7" y="152"/>
                  </a:lnTo>
                  <a:lnTo>
                    <a:pt x="19" y="145"/>
                  </a:lnTo>
                  <a:lnTo>
                    <a:pt x="34" y="137"/>
                  </a:lnTo>
                  <a:lnTo>
                    <a:pt x="49" y="128"/>
                  </a:lnTo>
                  <a:lnTo>
                    <a:pt x="67" y="118"/>
                  </a:lnTo>
                  <a:lnTo>
                    <a:pt x="84" y="106"/>
                  </a:lnTo>
                  <a:lnTo>
                    <a:pt x="102" y="95"/>
                  </a:lnTo>
                  <a:lnTo>
                    <a:pt x="121" y="83"/>
                  </a:lnTo>
                  <a:lnTo>
                    <a:pt x="139" y="72"/>
                  </a:lnTo>
                  <a:lnTo>
                    <a:pt x="156" y="61"/>
                  </a:lnTo>
                  <a:lnTo>
                    <a:pt x="173" y="51"/>
                  </a:lnTo>
                  <a:lnTo>
                    <a:pt x="186" y="40"/>
                  </a:lnTo>
                  <a:lnTo>
                    <a:pt x="200" y="32"/>
                  </a:lnTo>
                  <a:lnTo>
                    <a:pt x="211" y="26"/>
                  </a:lnTo>
                  <a:lnTo>
                    <a:pt x="219" y="20"/>
                  </a:lnTo>
                  <a:lnTo>
                    <a:pt x="223" y="16"/>
                  </a:lnTo>
                  <a:lnTo>
                    <a:pt x="226" y="15"/>
                  </a:lnTo>
                  <a:lnTo>
                    <a:pt x="229" y="8"/>
                  </a:lnTo>
                  <a:lnTo>
                    <a:pt x="226" y="15"/>
                  </a:lnTo>
                  <a:lnTo>
                    <a:pt x="229" y="9"/>
                  </a:lnTo>
                  <a:lnTo>
                    <a:pt x="228" y="4"/>
                  </a:lnTo>
                  <a:lnTo>
                    <a:pt x="223" y="0"/>
                  </a:lnTo>
                  <a:lnTo>
                    <a:pt x="216" y="1"/>
                  </a:lnTo>
                  <a:lnTo>
                    <a:pt x="213" y="8"/>
                  </a:lnTo>
                  <a:close/>
                </a:path>
              </a:pathLst>
            </a:custGeom>
            <a:solidFill>
              <a:srgbClr val="000000"/>
            </a:solidFill>
            <a:ln w="9525">
              <a:noFill/>
              <a:round/>
              <a:headEnd/>
              <a:tailEnd/>
            </a:ln>
          </p:spPr>
          <p:txBody>
            <a:bodyPr/>
            <a:lstStyle/>
            <a:p>
              <a:endParaRPr lang="en-GB"/>
            </a:p>
          </p:txBody>
        </p:sp>
        <p:sp>
          <p:nvSpPr>
            <p:cNvPr id="7184" name="Freeform 172"/>
            <p:cNvSpPr>
              <a:spLocks/>
            </p:cNvSpPr>
            <p:nvPr/>
          </p:nvSpPr>
          <p:spPr bwMode="auto">
            <a:xfrm>
              <a:off x="1618" y="3038"/>
              <a:ext cx="8" cy="267"/>
            </a:xfrm>
            <a:custGeom>
              <a:avLst/>
              <a:gdLst>
                <a:gd name="T0" fmla="*/ 4 w 16"/>
                <a:gd name="T1" fmla="*/ 4 h 533"/>
                <a:gd name="T2" fmla="*/ 0 w 16"/>
                <a:gd name="T3" fmla="*/ 2 h 533"/>
                <a:gd name="T4" fmla="*/ 0 w 16"/>
                <a:gd name="T5" fmla="*/ 134 h 533"/>
                <a:gd name="T6" fmla="*/ 4 w 16"/>
                <a:gd name="T7" fmla="*/ 134 h 533"/>
                <a:gd name="T8" fmla="*/ 4 w 16"/>
                <a:gd name="T9" fmla="*/ 2 h 533"/>
                <a:gd name="T10" fmla="*/ 1 w 16"/>
                <a:gd name="T11" fmla="*/ 1 h 533"/>
                <a:gd name="T12" fmla="*/ 4 w 16"/>
                <a:gd name="T13" fmla="*/ 2 h 533"/>
                <a:gd name="T14" fmla="*/ 4 w 16"/>
                <a:gd name="T15" fmla="*/ 1 h 533"/>
                <a:gd name="T16" fmla="*/ 2 w 16"/>
                <a:gd name="T17" fmla="*/ 0 h 533"/>
                <a:gd name="T18" fmla="*/ 1 w 16"/>
                <a:gd name="T19" fmla="*/ 1 h 533"/>
                <a:gd name="T20" fmla="*/ 0 w 16"/>
                <a:gd name="T21" fmla="*/ 2 h 533"/>
                <a:gd name="T22" fmla="*/ 4 w 16"/>
                <a:gd name="T23" fmla="*/ 4 h 5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533">
                  <a:moveTo>
                    <a:pt x="13" y="15"/>
                  </a:moveTo>
                  <a:lnTo>
                    <a:pt x="0" y="8"/>
                  </a:lnTo>
                  <a:lnTo>
                    <a:pt x="0" y="533"/>
                  </a:lnTo>
                  <a:lnTo>
                    <a:pt x="16" y="533"/>
                  </a:lnTo>
                  <a:lnTo>
                    <a:pt x="16" y="8"/>
                  </a:lnTo>
                  <a:lnTo>
                    <a:pt x="3" y="1"/>
                  </a:lnTo>
                  <a:lnTo>
                    <a:pt x="16" y="8"/>
                  </a:lnTo>
                  <a:lnTo>
                    <a:pt x="14" y="2"/>
                  </a:lnTo>
                  <a:lnTo>
                    <a:pt x="8" y="0"/>
                  </a:lnTo>
                  <a:lnTo>
                    <a:pt x="2" y="2"/>
                  </a:lnTo>
                  <a:lnTo>
                    <a:pt x="0" y="8"/>
                  </a:lnTo>
                  <a:lnTo>
                    <a:pt x="13" y="15"/>
                  </a:lnTo>
                  <a:close/>
                </a:path>
              </a:pathLst>
            </a:custGeom>
            <a:solidFill>
              <a:srgbClr val="000000"/>
            </a:solidFill>
            <a:ln w="9525">
              <a:noFill/>
              <a:round/>
              <a:headEnd/>
              <a:tailEnd/>
            </a:ln>
          </p:spPr>
          <p:txBody>
            <a:bodyPr/>
            <a:lstStyle/>
            <a:p>
              <a:endParaRPr lang="en-GB"/>
            </a:p>
          </p:txBody>
        </p:sp>
        <p:sp>
          <p:nvSpPr>
            <p:cNvPr id="7185" name="Freeform 173"/>
            <p:cNvSpPr>
              <a:spLocks/>
            </p:cNvSpPr>
            <p:nvPr/>
          </p:nvSpPr>
          <p:spPr bwMode="auto">
            <a:xfrm>
              <a:off x="1354" y="3039"/>
              <a:ext cx="270" cy="162"/>
            </a:xfrm>
            <a:custGeom>
              <a:avLst/>
              <a:gdLst>
                <a:gd name="T0" fmla="*/ 4 w 541"/>
                <a:gd name="T1" fmla="*/ 79 h 324"/>
                <a:gd name="T2" fmla="*/ 3 w 541"/>
                <a:gd name="T3" fmla="*/ 81 h 324"/>
                <a:gd name="T4" fmla="*/ 135 w 541"/>
                <a:gd name="T5" fmla="*/ 4 h 324"/>
                <a:gd name="T6" fmla="*/ 132 w 541"/>
                <a:gd name="T7" fmla="*/ 0 h 324"/>
                <a:gd name="T8" fmla="*/ 1 w 541"/>
                <a:gd name="T9" fmla="*/ 78 h 324"/>
                <a:gd name="T10" fmla="*/ 0 w 541"/>
                <a:gd name="T11" fmla="*/ 79 h 324"/>
                <a:gd name="T12" fmla="*/ 1 w 541"/>
                <a:gd name="T13" fmla="*/ 78 h 324"/>
                <a:gd name="T14" fmla="*/ 0 w 541"/>
                <a:gd name="T15" fmla="*/ 79 h 324"/>
                <a:gd name="T16" fmla="*/ 0 w 541"/>
                <a:gd name="T17" fmla="*/ 80 h 324"/>
                <a:gd name="T18" fmla="*/ 1 w 541"/>
                <a:gd name="T19" fmla="*/ 81 h 324"/>
                <a:gd name="T20" fmla="*/ 3 w 541"/>
                <a:gd name="T21" fmla="*/ 81 h 324"/>
                <a:gd name="T22" fmla="*/ 4 w 541"/>
                <a:gd name="T23" fmla="*/ 79 h 3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1" h="324">
                  <a:moveTo>
                    <a:pt x="16" y="316"/>
                  </a:moveTo>
                  <a:lnTo>
                    <a:pt x="13" y="323"/>
                  </a:lnTo>
                  <a:lnTo>
                    <a:pt x="541" y="14"/>
                  </a:lnTo>
                  <a:lnTo>
                    <a:pt x="531" y="0"/>
                  </a:lnTo>
                  <a:lnTo>
                    <a:pt x="4" y="309"/>
                  </a:lnTo>
                  <a:lnTo>
                    <a:pt x="0" y="316"/>
                  </a:lnTo>
                  <a:lnTo>
                    <a:pt x="4" y="309"/>
                  </a:lnTo>
                  <a:lnTo>
                    <a:pt x="0" y="314"/>
                  </a:lnTo>
                  <a:lnTo>
                    <a:pt x="1" y="320"/>
                  </a:lnTo>
                  <a:lnTo>
                    <a:pt x="6" y="324"/>
                  </a:lnTo>
                  <a:lnTo>
                    <a:pt x="13" y="323"/>
                  </a:lnTo>
                  <a:lnTo>
                    <a:pt x="16" y="316"/>
                  </a:lnTo>
                  <a:close/>
                </a:path>
              </a:pathLst>
            </a:custGeom>
            <a:solidFill>
              <a:srgbClr val="000000"/>
            </a:solidFill>
            <a:ln w="9525">
              <a:noFill/>
              <a:round/>
              <a:headEnd/>
              <a:tailEnd/>
            </a:ln>
          </p:spPr>
          <p:txBody>
            <a:bodyPr/>
            <a:lstStyle/>
            <a:p>
              <a:endParaRPr lang="en-GB"/>
            </a:p>
          </p:txBody>
        </p:sp>
        <p:sp>
          <p:nvSpPr>
            <p:cNvPr id="7186" name="Freeform 174"/>
            <p:cNvSpPr>
              <a:spLocks/>
            </p:cNvSpPr>
            <p:nvPr/>
          </p:nvSpPr>
          <p:spPr bwMode="auto">
            <a:xfrm>
              <a:off x="1354" y="3197"/>
              <a:ext cx="8" cy="265"/>
            </a:xfrm>
            <a:custGeom>
              <a:avLst/>
              <a:gdLst>
                <a:gd name="T0" fmla="*/ 2 w 16"/>
                <a:gd name="T1" fmla="*/ 129 h 531"/>
                <a:gd name="T2" fmla="*/ 4 w 16"/>
                <a:gd name="T3" fmla="*/ 130 h 531"/>
                <a:gd name="T4" fmla="*/ 4 w 16"/>
                <a:gd name="T5" fmla="*/ 0 h 531"/>
                <a:gd name="T6" fmla="*/ 0 w 16"/>
                <a:gd name="T7" fmla="*/ 0 h 531"/>
                <a:gd name="T8" fmla="*/ 0 w 16"/>
                <a:gd name="T9" fmla="*/ 130 h 531"/>
                <a:gd name="T10" fmla="*/ 3 w 16"/>
                <a:gd name="T11" fmla="*/ 132 h 531"/>
                <a:gd name="T12" fmla="*/ 0 w 16"/>
                <a:gd name="T13" fmla="*/ 130 h 531"/>
                <a:gd name="T14" fmla="*/ 1 w 16"/>
                <a:gd name="T15" fmla="*/ 132 h 531"/>
                <a:gd name="T16" fmla="*/ 2 w 16"/>
                <a:gd name="T17" fmla="*/ 132 h 531"/>
                <a:gd name="T18" fmla="*/ 4 w 16"/>
                <a:gd name="T19" fmla="*/ 132 h 531"/>
                <a:gd name="T20" fmla="*/ 4 w 16"/>
                <a:gd name="T21" fmla="*/ 130 h 531"/>
                <a:gd name="T22" fmla="*/ 2 w 16"/>
                <a:gd name="T23" fmla="*/ 129 h 5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531">
                  <a:moveTo>
                    <a:pt x="5" y="516"/>
                  </a:moveTo>
                  <a:lnTo>
                    <a:pt x="16" y="523"/>
                  </a:lnTo>
                  <a:lnTo>
                    <a:pt x="16" y="0"/>
                  </a:lnTo>
                  <a:lnTo>
                    <a:pt x="0" y="0"/>
                  </a:lnTo>
                  <a:lnTo>
                    <a:pt x="0" y="523"/>
                  </a:lnTo>
                  <a:lnTo>
                    <a:pt x="12" y="530"/>
                  </a:lnTo>
                  <a:lnTo>
                    <a:pt x="0" y="523"/>
                  </a:lnTo>
                  <a:lnTo>
                    <a:pt x="3" y="528"/>
                  </a:lnTo>
                  <a:lnTo>
                    <a:pt x="8" y="531"/>
                  </a:lnTo>
                  <a:lnTo>
                    <a:pt x="14" y="528"/>
                  </a:lnTo>
                  <a:lnTo>
                    <a:pt x="16" y="523"/>
                  </a:lnTo>
                  <a:lnTo>
                    <a:pt x="5" y="516"/>
                  </a:lnTo>
                  <a:close/>
                </a:path>
              </a:pathLst>
            </a:custGeom>
            <a:solidFill>
              <a:srgbClr val="000000"/>
            </a:solidFill>
            <a:ln w="9525">
              <a:noFill/>
              <a:round/>
              <a:headEnd/>
              <a:tailEnd/>
            </a:ln>
          </p:spPr>
          <p:txBody>
            <a:bodyPr/>
            <a:lstStyle/>
            <a:p>
              <a:endParaRPr lang="en-GB"/>
            </a:p>
          </p:txBody>
        </p:sp>
        <p:sp>
          <p:nvSpPr>
            <p:cNvPr id="7187" name="Freeform 175"/>
            <p:cNvSpPr>
              <a:spLocks/>
            </p:cNvSpPr>
            <p:nvPr/>
          </p:nvSpPr>
          <p:spPr bwMode="auto">
            <a:xfrm>
              <a:off x="1356" y="3370"/>
              <a:ext cx="159" cy="92"/>
            </a:xfrm>
            <a:custGeom>
              <a:avLst/>
              <a:gdLst>
                <a:gd name="T0" fmla="*/ 78 w 317"/>
                <a:gd name="T1" fmla="*/ 0 h 184"/>
                <a:gd name="T2" fmla="*/ 78 w 317"/>
                <a:gd name="T3" fmla="*/ 0 h 184"/>
                <a:gd name="T4" fmla="*/ 75 w 317"/>
                <a:gd name="T5" fmla="*/ 2 h 184"/>
                <a:gd name="T6" fmla="*/ 70 w 317"/>
                <a:gd name="T7" fmla="*/ 5 h 184"/>
                <a:gd name="T8" fmla="*/ 65 w 317"/>
                <a:gd name="T9" fmla="*/ 7 h 184"/>
                <a:gd name="T10" fmla="*/ 59 w 317"/>
                <a:gd name="T11" fmla="*/ 10 h 184"/>
                <a:gd name="T12" fmla="*/ 53 w 317"/>
                <a:gd name="T13" fmla="*/ 14 h 184"/>
                <a:gd name="T14" fmla="*/ 47 w 317"/>
                <a:gd name="T15" fmla="*/ 17 h 184"/>
                <a:gd name="T16" fmla="*/ 40 w 317"/>
                <a:gd name="T17" fmla="*/ 21 h 184"/>
                <a:gd name="T18" fmla="*/ 33 w 317"/>
                <a:gd name="T19" fmla="*/ 25 h 184"/>
                <a:gd name="T20" fmla="*/ 27 w 317"/>
                <a:gd name="T21" fmla="*/ 28 h 184"/>
                <a:gd name="T22" fmla="*/ 21 w 317"/>
                <a:gd name="T23" fmla="*/ 32 h 184"/>
                <a:gd name="T24" fmla="*/ 15 w 317"/>
                <a:gd name="T25" fmla="*/ 34 h 184"/>
                <a:gd name="T26" fmla="*/ 10 w 317"/>
                <a:gd name="T27" fmla="*/ 37 h 184"/>
                <a:gd name="T28" fmla="*/ 6 w 317"/>
                <a:gd name="T29" fmla="*/ 40 h 184"/>
                <a:gd name="T30" fmla="*/ 3 w 317"/>
                <a:gd name="T31" fmla="*/ 41 h 184"/>
                <a:gd name="T32" fmla="*/ 1 w 317"/>
                <a:gd name="T33" fmla="*/ 43 h 184"/>
                <a:gd name="T34" fmla="*/ 0 w 317"/>
                <a:gd name="T35" fmla="*/ 43 h 184"/>
                <a:gd name="T36" fmla="*/ 2 w 317"/>
                <a:gd name="T37" fmla="*/ 46 h 184"/>
                <a:gd name="T38" fmla="*/ 3 w 317"/>
                <a:gd name="T39" fmla="*/ 46 h 184"/>
                <a:gd name="T40" fmla="*/ 5 w 317"/>
                <a:gd name="T41" fmla="*/ 45 h 184"/>
                <a:gd name="T42" fmla="*/ 8 w 317"/>
                <a:gd name="T43" fmla="*/ 43 h 184"/>
                <a:gd name="T44" fmla="*/ 12 w 317"/>
                <a:gd name="T45" fmla="*/ 41 h 184"/>
                <a:gd name="T46" fmla="*/ 17 w 317"/>
                <a:gd name="T47" fmla="*/ 38 h 184"/>
                <a:gd name="T48" fmla="*/ 23 w 317"/>
                <a:gd name="T49" fmla="*/ 35 h 184"/>
                <a:gd name="T50" fmla="*/ 29 w 317"/>
                <a:gd name="T51" fmla="*/ 32 h 184"/>
                <a:gd name="T52" fmla="*/ 35 w 317"/>
                <a:gd name="T53" fmla="*/ 28 h 184"/>
                <a:gd name="T54" fmla="*/ 42 w 317"/>
                <a:gd name="T55" fmla="*/ 24 h 184"/>
                <a:gd name="T56" fmla="*/ 48 w 317"/>
                <a:gd name="T57" fmla="*/ 21 h 184"/>
                <a:gd name="T58" fmla="*/ 55 w 317"/>
                <a:gd name="T59" fmla="*/ 17 h 184"/>
                <a:gd name="T60" fmla="*/ 61 w 317"/>
                <a:gd name="T61" fmla="*/ 14 h 184"/>
                <a:gd name="T62" fmla="*/ 67 w 317"/>
                <a:gd name="T63" fmla="*/ 11 h 184"/>
                <a:gd name="T64" fmla="*/ 72 w 317"/>
                <a:gd name="T65" fmla="*/ 8 h 184"/>
                <a:gd name="T66" fmla="*/ 76 w 317"/>
                <a:gd name="T67" fmla="*/ 6 h 184"/>
                <a:gd name="T68" fmla="*/ 80 w 317"/>
                <a:gd name="T69" fmla="*/ 4 h 184"/>
                <a:gd name="T70" fmla="*/ 80 w 317"/>
                <a:gd name="T71" fmla="*/ 4 h 184"/>
                <a:gd name="T72" fmla="*/ 78 w 317"/>
                <a:gd name="T73" fmla="*/ 0 h 1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17" h="184">
                  <a:moveTo>
                    <a:pt x="310" y="0"/>
                  </a:moveTo>
                  <a:lnTo>
                    <a:pt x="310" y="0"/>
                  </a:lnTo>
                  <a:lnTo>
                    <a:pt x="297" y="7"/>
                  </a:lnTo>
                  <a:lnTo>
                    <a:pt x="280" y="17"/>
                  </a:lnTo>
                  <a:lnTo>
                    <a:pt x="259" y="28"/>
                  </a:lnTo>
                  <a:lnTo>
                    <a:pt x="236" y="40"/>
                  </a:lnTo>
                  <a:lnTo>
                    <a:pt x="212" y="53"/>
                  </a:lnTo>
                  <a:lnTo>
                    <a:pt x="185" y="67"/>
                  </a:lnTo>
                  <a:lnTo>
                    <a:pt x="159" y="82"/>
                  </a:lnTo>
                  <a:lnTo>
                    <a:pt x="132" y="97"/>
                  </a:lnTo>
                  <a:lnTo>
                    <a:pt x="107" y="111"/>
                  </a:lnTo>
                  <a:lnTo>
                    <a:pt x="83" y="125"/>
                  </a:lnTo>
                  <a:lnTo>
                    <a:pt x="60" y="136"/>
                  </a:lnTo>
                  <a:lnTo>
                    <a:pt x="40" y="148"/>
                  </a:lnTo>
                  <a:lnTo>
                    <a:pt x="23" y="157"/>
                  </a:lnTo>
                  <a:lnTo>
                    <a:pt x="10" y="164"/>
                  </a:lnTo>
                  <a:lnTo>
                    <a:pt x="2" y="169"/>
                  </a:lnTo>
                  <a:lnTo>
                    <a:pt x="0" y="170"/>
                  </a:lnTo>
                  <a:lnTo>
                    <a:pt x="7" y="184"/>
                  </a:lnTo>
                  <a:lnTo>
                    <a:pt x="9" y="182"/>
                  </a:lnTo>
                  <a:lnTo>
                    <a:pt x="17" y="178"/>
                  </a:lnTo>
                  <a:lnTo>
                    <a:pt x="30" y="171"/>
                  </a:lnTo>
                  <a:lnTo>
                    <a:pt x="47" y="162"/>
                  </a:lnTo>
                  <a:lnTo>
                    <a:pt x="67" y="150"/>
                  </a:lnTo>
                  <a:lnTo>
                    <a:pt x="90" y="139"/>
                  </a:lnTo>
                  <a:lnTo>
                    <a:pt x="114" y="125"/>
                  </a:lnTo>
                  <a:lnTo>
                    <a:pt x="139" y="111"/>
                  </a:lnTo>
                  <a:lnTo>
                    <a:pt x="166" y="96"/>
                  </a:lnTo>
                  <a:lnTo>
                    <a:pt x="192" y="81"/>
                  </a:lnTo>
                  <a:lnTo>
                    <a:pt x="219" y="67"/>
                  </a:lnTo>
                  <a:lnTo>
                    <a:pt x="243" y="53"/>
                  </a:lnTo>
                  <a:lnTo>
                    <a:pt x="266" y="42"/>
                  </a:lnTo>
                  <a:lnTo>
                    <a:pt x="287" y="30"/>
                  </a:lnTo>
                  <a:lnTo>
                    <a:pt x="304" y="21"/>
                  </a:lnTo>
                  <a:lnTo>
                    <a:pt x="317" y="14"/>
                  </a:lnTo>
                  <a:lnTo>
                    <a:pt x="310" y="0"/>
                  </a:lnTo>
                  <a:close/>
                </a:path>
              </a:pathLst>
            </a:custGeom>
            <a:solidFill>
              <a:srgbClr val="000000"/>
            </a:solidFill>
            <a:ln w="9525">
              <a:noFill/>
              <a:round/>
              <a:headEnd/>
              <a:tailEnd/>
            </a:ln>
          </p:spPr>
          <p:txBody>
            <a:bodyPr/>
            <a:lstStyle/>
            <a:p>
              <a:endParaRPr lang="en-GB"/>
            </a:p>
          </p:txBody>
        </p:sp>
        <p:sp>
          <p:nvSpPr>
            <p:cNvPr id="7188" name="Freeform 176"/>
            <p:cNvSpPr>
              <a:spLocks/>
            </p:cNvSpPr>
            <p:nvPr/>
          </p:nvSpPr>
          <p:spPr bwMode="auto">
            <a:xfrm>
              <a:off x="1324" y="3024"/>
              <a:ext cx="298" cy="173"/>
            </a:xfrm>
            <a:custGeom>
              <a:avLst/>
              <a:gdLst>
                <a:gd name="T0" fmla="*/ 17 w 597"/>
                <a:gd name="T1" fmla="*/ 87 h 346"/>
                <a:gd name="T2" fmla="*/ 149 w 597"/>
                <a:gd name="T3" fmla="*/ 10 h 346"/>
                <a:gd name="T4" fmla="*/ 129 w 597"/>
                <a:gd name="T5" fmla="*/ 0 h 346"/>
                <a:gd name="T6" fmla="*/ 0 w 597"/>
                <a:gd name="T7" fmla="*/ 75 h 346"/>
                <a:gd name="T8" fmla="*/ 17 w 597"/>
                <a:gd name="T9" fmla="*/ 87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7" h="346">
                  <a:moveTo>
                    <a:pt x="69" y="346"/>
                  </a:moveTo>
                  <a:lnTo>
                    <a:pt x="597" y="37"/>
                  </a:lnTo>
                  <a:lnTo>
                    <a:pt x="517" y="0"/>
                  </a:lnTo>
                  <a:lnTo>
                    <a:pt x="0" y="297"/>
                  </a:lnTo>
                  <a:lnTo>
                    <a:pt x="69" y="346"/>
                  </a:lnTo>
                  <a:close/>
                </a:path>
              </a:pathLst>
            </a:custGeom>
            <a:solidFill>
              <a:srgbClr val="8C19FF"/>
            </a:solidFill>
            <a:ln w="9525">
              <a:noFill/>
              <a:round/>
              <a:headEnd/>
              <a:tailEnd/>
            </a:ln>
          </p:spPr>
          <p:txBody>
            <a:bodyPr/>
            <a:lstStyle/>
            <a:p>
              <a:endParaRPr lang="en-GB"/>
            </a:p>
          </p:txBody>
        </p:sp>
        <p:sp>
          <p:nvSpPr>
            <p:cNvPr id="7189" name="Freeform 177"/>
            <p:cNvSpPr>
              <a:spLocks/>
            </p:cNvSpPr>
            <p:nvPr/>
          </p:nvSpPr>
          <p:spPr bwMode="auto">
            <a:xfrm>
              <a:off x="1356" y="3038"/>
              <a:ext cx="270" cy="162"/>
            </a:xfrm>
            <a:custGeom>
              <a:avLst/>
              <a:gdLst>
                <a:gd name="T0" fmla="*/ 132 w 540"/>
                <a:gd name="T1" fmla="*/ 4 h 324"/>
                <a:gd name="T2" fmla="*/ 132 w 540"/>
                <a:gd name="T3" fmla="*/ 1 h 324"/>
                <a:gd name="T4" fmla="*/ 0 w 540"/>
                <a:gd name="T5" fmla="*/ 78 h 324"/>
                <a:gd name="T6" fmla="*/ 3 w 540"/>
                <a:gd name="T7" fmla="*/ 81 h 324"/>
                <a:gd name="T8" fmla="*/ 135 w 540"/>
                <a:gd name="T9" fmla="*/ 4 h 324"/>
                <a:gd name="T10" fmla="*/ 134 w 540"/>
                <a:gd name="T11" fmla="*/ 1 h 324"/>
                <a:gd name="T12" fmla="*/ 135 w 540"/>
                <a:gd name="T13" fmla="*/ 4 h 324"/>
                <a:gd name="T14" fmla="*/ 135 w 540"/>
                <a:gd name="T15" fmla="*/ 3 h 324"/>
                <a:gd name="T16" fmla="*/ 135 w 540"/>
                <a:gd name="T17" fmla="*/ 1 h 324"/>
                <a:gd name="T18" fmla="*/ 134 w 540"/>
                <a:gd name="T19" fmla="*/ 0 h 324"/>
                <a:gd name="T20" fmla="*/ 132 w 540"/>
                <a:gd name="T21" fmla="*/ 1 h 324"/>
                <a:gd name="T22" fmla="*/ 132 w 540"/>
                <a:gd name="T23" fmla="*/ 4 h 3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0" h="324">
                  <a:moveTo>
                    <a:pt x="528" y="15"/>
                  </a:moveTo>
                  <a:lnTo>
                    <a:pt x="527" y="1"/>
                  </a:lnTo>
                  <a:lnTo>
                    <a:pt x="0" y="310"/>
                  </a:lnTo>
                  <a:lnTo>
                    <a:pt x="9" y="324"/>
                  </a:lnTo>
                  <a:lnTo>
                    <a:pt x="537" y="15"/>
                  </a:lnTo>
                  <a:lnTo>
                    <a:pt x="535" y="1"/>
                  </a:lnTo>
                  <a:lnTo>
                    <a:pt x="537" y="15"/>
                  </a:lnTo>
                  <a:lnTo>
                    <a:pt x="540" y="9"/>
                  </a:lnTo>
                  <a:lnTo>
                    <a:pt x="539" y="3"/>
                  </a:lnTo>
                  <a:lnTo>
                    <a:pt x="534" y="0"/>
                  </a:lnTo>
                  <a:lnTo>
                    <a:pt x="527" y="1"/>
                  </a:lnTo>
                  <a:lnTo>
                    <a:pt x="528" y="15"/>
                  </a:lnTo>
                  <a:close/>
                </a:path>
              </a:pathLst>
            </a:custGeom>
            <a:solidFill>
              <a:srgbClr val="000000"/>
            </a:solidFill>
            <a:ln w="9525">
              <a:noFill/>
              <a:round/>
              <a:headEnd/>
              <a:tailEnd/>
            </a:ln>
          </p:spPr>
          <p:txBody>
            <a:bodyPr/>
            <a:lstStyle/>
            <a:p>
              <a:endParaRPr lang="en-GB"/>
            </a:p>
          </p:txBody>
        </p:sp>
        <p:sp>
          <p:nvSpPr>
            <p:cNvPr id="7190" name="Freeform 178"/>
            <p:cNvSpPr>
              <a:spLocks/>
            </p:cNvSpPr>
            <p:nvPr/>
          </p:nvSpPr>
          <p:spPr bwMode="auto">
            <a:xfrm>
              <a:off x="1578" y="3021"/>
              <a:ext cx="46" cy="25"/>
            </a:xfrm>
            <a:custGeom>
              <a:avLst/>
              <a:gdLst>
                <a:gd name="T0" fmla="*/ 3 w 91"/>
                <a:gd name="T1" fmla="*/ 3 h 51"/>
                <a:gd name="T2" fmla="*/ 2 w 91"/>
                <a:gd name="T3" fmla="*/ 3 h 51"/>
                <a:gd name="T4" fmla="*/ 21 w 91"/>
                <a:gd name="T5" fmla="*/ 12 h 51"/>
                <a:gd name="T6" fmla="*/ 23 w 91"/>
                <a:gd name="T7" fmla="*/ 9 h 51"/>
                <a:gd name="T8" fmla="*/ 3 w 91"/>
                <a:gd name="T9" fmla="*/ 0 h 51"/>
                <a:gd name="T10" fmla="*/ 2 w 91"/>
                <a:gd name="T11" fmla="*/ 0 h 51"/>
                <a:gd name="T12" fmla="*/ 3 w 91"/>
                <a:gd name="T13" fmla="*/ 0 h 51"/>
                <a:gd name="T14" fmla="*/ 2 w 91"/>
                <a:gd name="T15" fmla="*/ 0 h 51"/>
                <a:gd name="T16" fmla="*/ 1 w 91"/>
                <a:gd name="T17" fmla="*/ 1 h 51"/>
                <a:gd name="T18" fmla="*/ 0 w 91"/>
                <a:gd name="T19" fmla="*/ 2 h 51"/>
                <a:gd name="T20" fmla="*/ 2 w 91"/>
                <a:gd name="T21" fmla="*/ 3 h 51"/>
                <a:gd name="T22" fmla="*/ 3 w 91"/>
                <a:gd name="T23" fmla="*/ 3 h 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1" h="51">
                  <a:moveTo>
                    <a:pt x="12" y="14"/>
                  </a:moveTo>
                  <a:lnTo>
                    <a:pt x="5" y="14"/>
                  </a:lnTo>
                  <a:lnTo>
                    <a:pt x="84" y="51"/>
                  </a:lnTo>
                  <a:lnTo>
                    <a:pt x="91" y="37"/>
                  </a:lnTo>
                  <a:lnTo>
                    <a:pt x="12" y="0"/>
                  </a:lnTo>
                  <a:lnTo>
                    <a:pt x="5" y="0"/>
                  </a:lnTo>
                  <a:lnTo>
                    <a:pt x="12" y="0"/>
                  </a:lnTo>
                  <a:lnTo>
                    <a:pt x="6" y="0"/>
                  </a:lnTo>
                  <a:lnTo>
                    <a:pt x="2" y="4"/>
                  </a:lnTo>
                  <a:lnTo>
                    <a:pt x="0" y="9"/>
                  </a:lnTo>
                  <a:lnTo>
                    <a:pt x="5" y="14"/>
                  </a:lnTo>
                  <a:lnTo>
                    <a:pt x="12" y="14"/>
                  </a:lnTo>
                  <a:close/>
                </a:path>
              </a:pathLst>
            </a:custGeom>
            <a:solidFill>
              <a:srgbClr val="000000"/>
            </a:solidFill>
            <a:ln w="9525">
              <a:noFill/>
              <a:round/>
              <a:headEnd/>
              <a:tailEnd/>
            </a:ln>
          </p:spPr>
          <p:txBody>
            <a:bodyPr/>
            <a:lstStyle/>
            <a:p>
              <a:endParaRPr lang="en-GB"/>
            </a:p>
          </p:txBody>
        </p:sp>
        <p:sp>
          <p:nvSpPr>
            <p:cNvPr id="7191" name="Freeform 179"/>
            <p:cNvSpPr>
              <a:spLocks/>
            </p:cNvSpPr>
            <p:nvPr/>
          </p:nvSpPr>
          <p:spPr bwMode="auto">
            <a:xfrm>
              <a:off x="1320" y="3021"/>
              <a:ext cx="264" cy="155"/>
            </a:xfrm>
            <a:custGeom>
              <a:avLst/>
              <a:gdLst>
                <a:gd name="T0" fmla="*/ 3 w 529"/>
                <a:gd name="T1" fmla="*/ 74 h 311"/>
                <a:gd name="T2" fmla="*/ 3 w 529"/>
                <a:gd name="T3" fmla="*/ 77 h 311"/>
                <a:gd name="T4" fmla="*/ 132 w 529"/>
                <a:gd name="T5" fmla="*/ 3 h 311"/>
                <a:gd name="T6" fmla="*/ 130 w 529"/>
                <a:gd name="T7" fmla="*/ 0 h 311"/>
                <a:gd name="T8" fmla="*/ 1 w 529"/>
                <a:gd name="T9" fmla="*/ 74 h 311"/>
                <a:gd name="T10" fmla="*/ 1 w 529"/>
                <a:gd name="T11" fmla="*/ 77 h 311"/>
                <a:gd name="T12" fmla="*/ 1 w 529"/>
                <a:gd name="T13" fmla="*/ 74 h 311"/>
                <a:gd name="T14" fmla="*/ 0 w 529"/>
                <a:gd name="T15" fmla="*/ 75 h 311"/>
                <a:gd name="T16" fmla="*/ 0 w 529"/>
                <a:gd name="T17" fmla="*/ 77 h 311"/>
                <a:gd name="T18" fmla="*/ 1 w 529"/>
                <a:gd name="T19" fmla="*/ 77 h 311"/>
                <a:gd name="T20" fmla="*/ 3 w 529"/>
                <a:gd name="T21" fmla="*/ 77 h 311"/>
                <a:gd name="T22" fmla="*/ 3 w 529"/>
                <a:gd name="T23" fmla="*/ 74 h 3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29" h="311">
                  <a:moveTo>
                    <a:pt x="13" y="297"/>
                  </a:moveTo>
                  <a:lnTo>
                    <a:pt x="12" y="311"/>
                  </a:lnTo>
                  <a:lnTo>
                    <a:pt x="529" y="14"/>
                  </a:lnTo>
                  <a:lnTo>
                    <a:pt x="522" y="0"/>
                  </a:lnTo>
                  <a:lnTo>
                    <a:pt x="5" y="297"/>
                  </a:lnTo>
                  <a:lnTo>
                    <a:pt x="4" y="311"/>
                  </a:lnTo>
                  <a:lnTo>
                    <a:pt x="5" y="297"/>
                  </a:lnTo>
                  <a:lnTo>
                    <a:pt x="0" y="302"/>
                  </a:lnTo>
                  <a:lnTo>
                    <a:pt x="1" y="308"/>
                  </a:lnTo>
                  <a:lnTo>
                    <a:pt x="6" y="311"/>
                  </a:lnTo>
                  <a:lnTo>
                    <a:pt x="12" y="311"/>
                  </a:lnTo>
                  <a:lnTo>
                    <a:pt x="13" y="297"/>
                  </a:lnTo>
                  <a:close/>
                </a:path>
              </a:pathLst>
            </a:custGeom>
            <a:solidFill>
              <a:srgbClr val="000000"/>
            </a:solidFill>
            <a:ln w="9525">
              <a:noFill/>
              <a:round/>
              <a:headEnd/>
              <a:tailEnd/>
            </a:ln>
          </p:spPr>
          <p:txBody>
            <a:bodyPr/>
            <a:lstStyle/>
            <a:p>
              <a:endParaRPr lang="en-GB"/>
            </a:p>
          </p:txBody>
        </p:sp>
        <p:sp>
          <p:nvSpPr>
            <p:cNvPr id="7192" name="Freeform 180"/>
            <p:cNvSpPr>
              <a:spLocks/>
            </p:cNvSpPr>
            <p:nvPr/>
          </p:nvSpPr>
          <p:spPr bwMode="auto">
            <a:xfrm>
              <a:off x="1321" y="3169"/>
              <a:ext cx="41" cy="32"/>
            </a:xfrm>
            <a:custGeom>
              <a:avLst/>
              <a:gdLst>
                <a:gd name="T0" fmla="*/ 18 w 81"/>
                <a:gd name="T1" fmla="*/ 13 h 64"/>
                <a:gd name="T2" fmla="*/ 20 w 81"/>
                <a:gd name="T3" fmla="*/ 13 h 64"/>
                <a:gd name="T4" fmla="*/ 3 w 81"/>
                <a:gd name="T5" fmla="*/ 0 h 64"/>
                <a:gd name="T6" fmla="*/ 0 w 81"/>
                <a:gd name="T7" fmla="*/ 4 h 64"/>
                <a:gd name="T8" fmla="*/ 18 w 81"/>
                <a:gd name="T9" fmla="*/ 16 h 64"/>
                <a:gd name="T10" fmla="*/ 20 w 81"/>
                <a:gd name="T11" fmla="*/ 16 h 64"/>
                <a:gd name="T12" fmla="*/ 18 w 81"/>
                <a:gd name="T13" fmla="*/ 16 h 64"/>
                <a:gd name="T14" fmla="*/ 19 w 81"/>
                <a:gd name="T15" fmla="*/ 16 h 64"/>
                <a:gd name="T16" fmla="*/ 20 w 81"/>
                <a:gd name="T17" fmla="*/ 15 h 64"/>
                <a:gd name="T18" fmla="*/ 21 w 81"/>
                <a:gd name="T19" fmla="*/ 14 h 64"/>
                <a:gd name="T20" fmla="*/ 20 w 81"/>
                <a:gd name="T21" fmla="*/ 13 h 64"/>
                <a:gd name="T22" fmla="*/ 18 w 81"/>
                <a:gd name="T23" fmla="*/ 13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1" h="64">
                  <a:moveTo>
                    <a:pt x="69" y="49"/>
                  </a:moveTo>
                  <a:lnTo>
                    <a:pt x="78" y="49"/>
                  </a:lnTo>
                  <a:lnTo>
                    <a:pt x="9" y="0"/>
                  </a:lnTo>
                  <a:lnTo>
                    <a:pt x="0" y="14"/>
                  </a:lnTo>
                  <a:lnTo>
                    <a:pt x="69" y="63"/>
                  </a:lnTo>
                  <a:lnTo>
                    <a:pt x="78" y="63"/>
                  </a:lnTo>
                  <a:lnTo>
                    <a:pt x="69" y="63"/>
                  </a:lnTo>
                  <a:lnTo>
                    <a:pt x="76" y="64"/>
                  </a:lnTo>
                  <a:lnTo>
                    <a:pt x="80" y="60"/>
                  </a:lnTo>
                  <a:lnTo>
                    <a:pt x="81" y="54"/>
                  </a:lnTo>
                  <a:lnTo>
                    <a:pt x="78" y="49"/>
                  </a:lnTo>
                  <a:lnTo>
                    <a:pt x="69" y="49"/>
                  </a:lnTo>
                  <a:close/>
                </a:path>
              </a:pathLst>
            </a:custGeom>
            <a:solidFill>
              <a:srgbClr val="000000"/>
            </a:solidFill>
            <a:ln w="9525">
              <a:noFill/>
              <a:round/>
              <a:headEnd/>
              <a:tailEnd/>
            </a:ln>
          </p:spPr>
          <p:txBody>
            <a:bodyPr/>
            <a:lstStyle/>
            <a:p>
              <a:endParaRPr lang="en-GB"/>
            </a:p>
          </p:txBody>
        </p:sp>
        <p:sp>
          <p:nvSpPr>
            <p:cNvPr id="7193" name="Freeform 181"/>
            <p:cNvSpPr>
              <a:spLocks/>
            </p:cNvSpPr>
            <p:nvPr/>
          </p:nvSpPr>
          <p:spPr bwMode="auto">
            <a:xfrm>
              <a:off x="1380" y="3082"/>
              <a:ext cx="221" cy="338"/>
            </a:xfrm>
            <a:custGeom>
              <a:avLst/>
              <a:gdLst>
                <a:gd name="T0" fmla="*/ 111 w 441"/>
                <a:gd name="T1" fmla="*/ 107 h 676"/>
                <a:gd name="T2" fmla="*/ 111 w 441"/>
                <a:gd name="T3" fmla="*/ 0 h 676"/>
                <a:gd name="T4" fmla="*/ 0 w 441"/>
                <a:gd name="T5" fmla="*/ 63 h 676"/>
                <a:gd name="T6" fmla="*/ 0 w 441"/>
                <a:gd name="T7" fmla="*/ 169 h 676"/>
                <a:gd name="T8" fmla="*/ 111 w 441"/>
                <a:gd name="T9" fmla="*/ 107 h 6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676">
                  <a:moveTo>
                    <a:pt x="441" y="426"/>
                  </a:moveTo>
                  <a:lnTo>
                    <a:pt x="441" y="0"/>
                  </a:lnTo>
                  <a:lnTo>
                    <a:pt x="0" y="251"/>
                  </a:lnTo>
                  <a:lnTo>
                    <a:pt x="0" y="676"/>
                  </a:lnTo>
                  <a:lnTo>
                    <a:pt x="441" y="426"/>
                  </a:lnTo>
                  <a:close/>
                </a:path>
              </a:pathLst>
            </a:custGeom>
            <a:solidFill>
              <a:srgbClr val="CCCCCC"/>
            </a:solidFill>
            <a:ln w="9525">
              <a:noFill/>
              <a:round/>
              <a:headEnd/>
              <a:tailEnd/>
            </a:ln>
          </p:spPr>
          <p:txBody>
            <a:bodyPr/>
            <a:lstStyle/>
            <a:p>
              <a:endParaRPr lang="en-GB"/>
            </a:p>
          </p:txBody>
        </p:sp>
        <p:sp>
          <p:nvSpPr>
            <p:cNvPr id="7194" name="Freeform 182"/>
            <p:cNvSpPr>
              <a:spLocks/>
            </p:cNvSpPr>
            <p:nvPr/>
          </p:nvSpPr>
          <p:spPr bwMode="auto">
            <a:xfrm>
              <a:off x="1597" y="3075"/>
              <a:ext cx="8" cy="220"/>
            </a:xfrm>
            <a:custGeom>
              <a:avLst/>
              <a:gdLst>
                <a:gd name="T0" fmla="*/ 3 w 16"/>
                <a:gd name="T1" fmla="*/ 6 h 440"/>
                <a:gd name="T2" fmla="*/ 0 w 16"/>
                <a:gd name="T3" fmla="*/ 4 h 440"/>
                <a:gd name="T4" fmla="*/ 0 w 16"/>
                <a:gd name="T5" fmla="*/ 110 h 440"/>
                <a:gd name="T6" fmla="*/ 4 w 16"/>
                <a:gd name="T7" fmla="*/ 110 h 440"/>
                <a:gd name="T8" fmla="*/ 4 w 16"/>
                <a:gd name="T9" fmla="*/ 4 h 440"/>
                <a:gd name="T10" fmla="*/ 2 w 16"/>
                <a:gd name="T11" fmla="*/ 2 h 440"/>
                <a:gd name="T12" fmla="*/ 4 w 16"/>
                <a:gd name="T13" fmla="*/ 4 h 440"/>
                <a:gd name="T14" fmla="*/ 4 w 16"/>
                <a:gd name="T15" fmla="*/ 0 h 440"/>
                <a:gd name="T16" fmla="*/ 2 w 16"/>
                <a:gd name="T17" fmla="*/ 2 h 440"/>
                <a:gd name="T18" fmla="*/ 3 w 16"/>
                <a:gd name="T19" fmla="*/ 6 h 4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 h="440">
                  <a:moveTo>
                    <a:pt x="12" y="21"/>
                  </a:moveTo>
                  <a:lnTo>
                    <a:pt x="0" y="14"/>
                  </a:lnTo>
                  <a:lnTo>
                    <a:pt x="0" y="440"/>
                  </a:lnTo>
                  <a:lnTo>
                    <a:pt x="16" y="440"/>
                  </a:lnTo>
                  <a:lnTo>
                    <a:pt x="16" y="14"/>
                  </a:lnTo>
                  <a:lnTo>
                    <a:pt x="5" y="7"/>
                  </a:lnTo>
                  <a:lnTo>
                    <a:pt x="16" y="14"/>
                  </a:lnTo>
                  <a:lnTo>
                    <a:pt x="16" y="0"/>
                  </a:lnTo>
                  <a:lnTo>
                    <a:pt x="5" y="7"/>
                  </a:lnTo>
                  <a:lnTo>
                    <a:pt x="12" y="21"/>
                  </a:lnTo>
                  <a:close/>
                </a:path>
              </a:pathLst>
            </a:custGeom>
            <a:solidFill>
              <a:srgbClr val="000000"/>
            </a:solidFill>
            <a:ln w="9525">
              <a:noFill/>
              <a:round/>
              <a:headEnd/>
              <a:tailEnd/>
            </a:ln>
          </p:spPr>
          <p:txBody>
            <a:bodyPr/>
            <a:lstStyle/>
            <a:p>
              <a:endParaRPr lang="en-GB"/>
            </a:p>
          </p:txBody>
        </p:sp>
        <p:sp>
          <p:nvSpPr>
            <p:cNvPr id="7195" name="Freeform 183"/>
            <p:cNvSpPr>
              <a:spLocks/>
            </p:cNvSpPr>
            <p:nvPr/>
          </p:nvSpPr>
          <p:spPr bwMode="auto">
            <a:xfrm>
              <a:off x="1376" y="3078"/>
              <a:ext cx="226" cy="133"/>
            </a:xfrm>
            <a:custGeom>
              <a:avLst/>
              <a:gdLst>
                <a:gd name="T0" fmla="*/ 4 w 453"/>
                <a:gd name="T1" fmla="*/ 65 h 265"/>
                <a:gd name="T2" fmla="*/ 3 w 453"/>
                <a:gd name="T3" fmla="*/ 67 h 265"/>
                <a:gd name="T4" fmla="*/ 113 w 453"/>
                <a:gd name="T5" fmla="*/ 4 h 265"/>
                <a:gd name="T6" fmla="*/ 111 w 453"/>
                <a:gd name="T7" fmla="*/ 0 h 265"/>
                <a:gd name="T8" fmla="*/ 1 w 453"/>
                <a:gd name="T9" fmla="*/ 63 h 265"/>
                <a:gd name="T10" fmla="*/ 0 w 453"/>
                <a:gd name="T11" fmla="*/ 65 h 265"/>
                <a:gd name="T12" fmla="*/ 1 w 453"/>
                <a:gd name="T13" fmla="*/ 63 h 265"/>
                <a:gd name="T14" fmla="*/ 0 w 453"/>
                <a:gd name="T15" fmla="*/ 64 h 265"/>
                <a:gd name="T16" fmla="*/ 0 w 453"/>
                <a:gd name="T17" fmla="*/ 65 h 265"/>
                <a:gd name="T18" fmla="*/ 4 w 453"/>
                <a:gd name="T19" fmla="*/ 65 h 2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3" h="265">
                  <a:moveTo>
                    <a:pt x="16" y="258"/>
                  </a:moveTo>
                  <a:lnTo>
                    <a:pt x="12" y="265"/>
                  </a:lnTo>
                  <a:lnTo>
                    <a:pt x="453" y="14"/>
                  </a:lnTo>
                  <a:lnTo>
                    <a:pt x="446" y="0"/>
                  </a:lnTo>
                  <a:lnTo>
                    <a:pt x="5" y="251"/>
                  </a:lnTo>
                  <a:lnTo>
                    <a:pt x="0" y="258"/>
                  </a:lnTo>
                  <a:lnTo>
                    <a:pt x="5" y="251"/>
                  </a:lnTo>
                  <a:lnTo>
                    <a:pt x="0" y="254"/>
                  </a:lnTo>
                  <a:lnTo>
                    <a:pt x="0" y="258"/>
                  </a:lnTo>
                  <a:lnTo>
                    <a:pt x="16" y="258"/>
                  </a:lnTo>
                  <a:close/>
                </a:path>
              </a:pathLst>
            </a:custGeom>
            <a:solidFill>
              <a:srgbClr val="000000"/>
            </a:solidFill>
            <a:ln w="9525">
              <a:noFill/>
              <a:round/>
              <a:headEnd/>
              <a:tailEnd/>
            </a:ln>
          </p:spPr>
          <p:txBody>
            <a:bodyPr/>
            <a:lstStyle/>
            <a:p>
              <a:endParaRPr lang="en-GB"/>
            </a:p>
          </p:txBody>
        </p:sp>
        <p:sp>
          <p:nvSpPr>
            <p:cNvPr id="7196" name="Freeform 184"/>
            <p:cNvSpPr>
              <a:spLocks/>
            </p:cNvSpPr>
            <p:nvPr/>
          </p:nvSpPr>
          <p:spPr bwMode="auto">
            <a:xfrm>
              <a:off x="1376" y="3207"/>
              <a:ext cx="8" cy="220"/>
            </a:xfrm>
            <a:custGeom>
              <a:avLst/>
              <a:gdLst>
                <a:gd name="T0" fmla="*/ 2 w 16"/>
                <a:gd name="T1" fmla="*/ 105 h 439"/>
                <a:gd name="T2" fmla="*/ 4 w 16"/>
                <a:gd name="T3" fmla="*/ 107 h 439"/>
                <a:gd name="T4" fmla="*/ 4 w 16"/>
                <a:gd name="T5" fmla="*/ 0 h 439"/>
                <a:gd name="T6" fmla="*/ 0 w 16"/>
                <a:gd name="T7" fmla="*/ 0 h 439"/>
                <a:gd name="T8" fmla="*/ 0 w 16"/>
                <a:gd name="T9" fmla="*/ 107 h 439"/>
                <a:gd name="T10" fmla="*/ 3 w 16"/>
                <a:gd name="T11" fmla="*/ 108 h 439"/>
                <a:gd name="T12" fmla="*/ 0 w 16"/>
                <a:gd name="T13" fmla="*/ 107 h 439"/>
                <a:gd name="T14" fmla="*/ 0 w 16"/>
                <a:gd name="T15" fmla="*/ 110 h 439"/>
                <a:gd name="T16" fmla="*/ 3 w 16"/>
                <a:gd name="T17" fmla="*/ 108 h 439"/>
                <a:gd name="T18" fmla="*/ 2 w 16"/>
                <a:gd name="T19" fmla="*/ 105 h 4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 h="439">
                  <a:moveTo>
                    <a:pt x="5" y="419"/>
                  </a:moveTo>
                  <a:lnTo>
                    <a:pt x="16" y="425"/>
                  </a:lnTo>
                  <a:lnTo>
                    <a:pt x="16" y="0"/>
                  </a:lnTo>
                  <a:lnTo>
                    <a:pt x="0" y="0"/>
                  </a:lnTo>
                  <a:lnTo>
                    <a:pt x="0" y="425"/>
                  </a:lnTo>
                  <a:lnTo>
                    <a:pt x="12" y="432"/>
                  </a:lnTo>
                  <a:lnTo>
                    <a:pt x="0" y="425"/>
                  </a:lnTo>
                  <a:lnTo>
                    <a:pt x="0" y="439"/>
                  </a:lnTo>
                  <a:lnTo>
                    <a:pt x="12" y="432"/>
                  </a:lnTo>
                  <a:lnTo>
                    <a:pt x="5" y="419"/>
                  </a:lnTo>
                  <a:close/>
                </a:path>
              </a:pathLst>
            </a:custGeom>
            <a:solidFill>
              <a:srgbClr val="000000"/>
            </a:solidFill>
            <a:ln w="9525">
              <a:noFill/>
              <a:round/>
              <a:headEnd/>
              <a:tailEnd/>
            </a:ln>
          </p:spPr>
          <p:txBody>
            <a:bodyPr/>
            <a:lstStyle/>
            <a:p>
              <a:endParaRPr lang="en-GB"/>
            </a:p>
          </p:txBody>
        </p:sp>
        <p:sp>
          <p:nvSpPr>
            <p:cNvPr id="7197" name="Freeform 185"/>
            <p:cNvSpPr>
              <a:spLocks/>
            </p:cNvSpPr>
            <p:nvPr/>
          </p:nvSpPr>
          <p:spPr bwMode="auto">
            <a:xfrm>
              <a:off x="1378" y="3291"/>
              <a:ext cx="227" cy="132"/>
            </a:xfrm>
            <a:custGeom>
              <a:avLst/>
              <a:gdLst>
                <a:gd name="T0" fmla="*/ 110 w 452"/>
                <a:gd name="T1" fmla="*/ 2 h 263"/>
                <a:gd name="T2" fmla="*/ 111 w 452"/>
                <a:gd name="T3" fmla="*/ 0 h 263"/>
                <a:gd name="T4" fmla="*/ 0 w 452"/>
                <a:gd name="T5" fmla="*/ 63 h 263"/>
                <a:gd name="T6" fmla="*/ 2 w 452"/>
                <a:gd name="T7" fmla="*/ 66 h 263"/>
                <a:gd name="T8" fmla="*/ 113 w 452"/>
                <a:gd name="T9" fmla="*/ 4 h 263"/>
                <a:gd name="T10" fmla="*/ 114 w 452"/>
                <a:gd name="T11" fmla="*/ 2 h 263"/>
                <a:gd name="T12" fmla="*/ 113 w 452"/>
                <a:gd name="T13" fmla="*/ 4 h 263"/>
                <a:gd name="T14" fmla="*/ 114 w 452"/>
                <a:gd name="T15" fmla="*/ 3 h 263"/>
                <a:gd name="T16" fmla="*/ 114 w 452"/>
                <a:gd name="T17" fmla="*/ 2 h 263"/>
                <a:gd name="T18" fmla="*/ 110 w 452"/>
                <a:gd name="T19" fmla="*/ 2 h 2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2" h="263">
                  <a:moveTo>
                    <a:pt x="436" y="6"/>
                  </a:moveTo>
                  <a:lnTo>
                    <a:pt x="441" y="0"/>
                  </a:lnTo>
                  <a:lnTo>
                    <a:pt x="0" y="250"/>
                  </a:lnTo>
                  <a:lnTo>
                    <a:pt x="7" y="263"/>
                  </a:lnTo>
                  <a:lnTo>
                    <a:pt x="448" y="13"/>
                  </a:lnTo>
                  <a:lnTo>
                    <a:pt x="452" y="6"/>
                  </a:lnTo>
                  <a:lnTo>
                    <a:pt x="448" y="13"/>
                  </a:lnTo>
                  <a:lnTo>
                    <a:pt x="452" y="11"/>
                  </a:lnTo>
                  <a:lnTo>
                    <a:pt x="452" y="6"/>
                  </a:lnTo>
                  <a:lnTo>
                    <a:pt x="436" y="6"/>
                  </a:lnTo>
                  <a:close/>
                </a:path>
              </a:pathLst>
            </a:custGeom>
            <a:solidFill>
              <a:srgbClr val="000000"/>
            </a:solidFill>
            <a:ln w="9525">
              <a:noFill/>
              <a:round/>
              <a:headEnd/>
              <a:tailEnd/>
            </a:ln>
          </p:spPr>
          <p:txBody>
            <a:bodyPr/>
            <a:lstStyle/>
            <a:p>
              <a:endParaRPr lang="en-GB"/>
            </a:p>
          </p:txBody>
        </p:sp>
        <p:sp>
          <p:nvSpPr>
            <p:cNvPr id="7198" name="Freeform 186"/>
            <p:cNvSpPr>
              <a:spLocks/>
            </p:cNvSpPr>
            <p:nvPr/>
          </p:nvSpPr>
          <p:spPr bwMode="auto">
            <a:xfrm>
              <a:off x="1152" y="3024"/>
              <a:ext cx="430" cy="149"/>
            </a:xfrm>
            <a:custGeom>
              <a:avLst/>
              <a:gdLst>
                <a:gd name="T0" fmla="*/ 86 w 860"/>
                <a:gd name="T1" fmla="*/ 75 h 297"/>
                <a:gd name="T2" fmla="*/ 215 w 860"/>
                <a:gd name="T3" fmla="*/ 0 h 297"/>
                <a:gd name="T4" fmla="*/ 99 w 860"/>
                <a:gd name="T5" fmla="*/ 9 h 297"/>
                <a:gd name="T6" fmla="*/ 0 w 860"/>
                <a:gd name="T7" fmla="*/ 65 h 297"/>
                <a:gd name="T8" fmla="*/ 86 w 860"/>
                <a:gd name="T9" fmla="*/ 75 h 2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0" h="297">
                  <a:moveTo>
                    <a:pt x="343" y="297"/>
                  </a:moveTo>
                  <a:lnTo>
                    <a:pt x="860" y="0"/>
                  </a:lnTo>
                  <a:lnTo>
                    <a:pt x="393" y="36"/>
                  </a:lnTo>
                  <a:lnTo>
                    <a:pt x="0" y="258"/>
                  </a:lnTo>
                  <a:lnTo>
                    <a:pt x="343" y="297"/>
                  </a:lnTo>
                  <a:close/>
                </a:path>
              </a:pathLst>
            </a:custGeom>
            <a:solidFill>
              <a:srgbClr val="B27FFF"/>
            </a:solidFill>
            <a:ln w="9525">
              <a:noFill/>
              <a:round/>
              <a:headEnd/>
              <a:tailEnd/>
            </a:ln>
          </p:spPr>
          <p:txBody>
            <a:bodyPr/>
            <a:lstStyle/>
            <a:p>
              <a:endParaRPr lang="en-GB"/>
            </a:p>
          </p:txBody>
        </p:sp>
        <p:sp>
          <p:nvSpPr>
            <p:cNvPr id="7199" name="Freeform 187"/>
            <p:cNvSpPr>
              <a:spLocks/>
            </p:cNvSpPr>
            <p:nvPr/>
          </p:nvSpPr>
          <p:spPr bwMode="auto">
            <a:xfrm>
              <a:off x="1322" y="3020"/>
              <a:ext cx="264" cy="156"/>
            </a:xfrm>
            <a:custGeom>
              <a:avLst/>
              <a:gdLst>
                <a:gd name="T0" fmla="*/ 131 w 528"/>
                <a:gd name="T1" fmla="*/ 4 h 312"/>
                <a:gd name="T2" fmla="*/ 130 w 528"/>
                <a:gd name="T3" fmla="*/ 1 h 312"/>
                <a:gd name="T4" fmla="*/ 0 w 528"/>
                <a:gd name="T5" fmla="*/ 75 h 312"/>
                <a:gd name="T6" fmla="*/ 2 w 528"/>
                <a:gd name="T7" fmla="*/ 78 h 312"/>
                <a:gd name="T8" fmla="*/ 131 w 528"/>
                <a:gd name="T9" fmla="*/ 4 h 312"/>
                <a:gd name="T10" fmla="*/ 130 w 528"/>
                <a:gd name="T11" fmla="*/ 0 h 312"/>
                <a:gd name="T12" fmla="*/ 131 w 528"/>
                <a:gd name="T13" fmla="*/ 4 h 312"/>
                <a:gd name="T14" fmla="*/ 132 w 528"/>
                <a:gd name="T15" fmla="*/ 3 h 312"/>
                <a:gd name="T16" fmla="*/ 132 w 528"/>
                <a:gd name="T17" fmla="*/ 2 h 312"/>
                <a:gd name="T18" fmla="*/ 131 w 528"/>
                <a:gd name="T19" fmla="*/ 1 h 312"/>
                <a:gd name="T20" fmla="*/ 130 w 528"/>
                <a:gd name="T21" fmla="*/ 1 h 312"/>
                <a:gd name="T22" fmla="*/ 131 w 528"/>
                <a:gd name="T23" fmla="*/ 4 h 3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28" h="312">
                  <a:moveTo>
                    <a:pt x="522" y="16"/>
                  </a:moveTo>
                  <a:lnTo>
                    <a:pt x="517" y="1"/>
                  </a:lnTo>
                  <a:lnTo>
                    <a:pt x="0" y="298"/>
                  </a:lnTo>
                  <a:lnTo>
                    <a:pt x="7" y="312"/>
                  </a:lnTo>
                  <a:lnTo>
                    <a:pt x="524" y="15"/>
                  </a:lnTo>
                  <a:lnTo>
                    <a:pt x="519" y="0"/>
                  </a:lnTo>
                  <a:lnTo>
                    <a:pt x="524" y="15"/>
                  </a:lnTo>
                  <a:lnTo>
                    <a:pt x="528" y="10"/>
                  </a:lnTo>
                  <a:lnTo>
                    <a:pt x="527" y="5"/>
                  </a:lnTo>
                  <a:lnTo>
                    <a:pt x="523" y="1"/>
                  </a:lnTo>
                  <a:lnTo>
                    <a:pt x="517" y="1"/>
                  </a:lnTo>
                  <a:lnTo>
                    <a:pt x="522" y="16"/>
                  </a:lnTo>
                  <a:close/>
                </a:path>
              </a:pathLst>
            </a:custGeom>
            <a:solidFill>
              <a:srgbClr val="000000"/>
            </a:solidFill>
            <a:ln w="9525">
              <a:noFill/>
              <a:round/>
              <a:headEnd/>
              <a:tailEnd/>
            </a:ln>
          </p:spPr>
          <p:txBody>
            <a:bodyPr/>
            <a:lstStyle/>
            <a:p>
              <a:endParaRPr lang="en-GB"/>
            </a:p>
          </p:txBody>
        </p:sp>
        <p:sp>
          <p:nvSpPr>
            <p:cNvPr id="7200" name="Freeform 188"/>
            <p:cNvSpPr>
              <a:spLocks/>
            </p:cNvSpPr>
            <p:nvPr/>
          </p:nvSpPr>
          <p:spPr bwMode="auto">
            <a:xfrm>
              <a:off x="1344" y="3020"/>
              <a:ext cx="239" cy="26"/>
            </a:xfrm>
            <a:custGeom>
              <a:avLst/>
              <a:gdLst>
                <a:gd name="T0" fmla="*/ 3 w 477"/>
                <a:gd name="T1" fmla="*/ 13 h 52"/>
                <a:gd name="T2" fmla="*/ 3 w 477"/>
                <a:gd name="T3" fmla="*/ 13 h 52"/>
                <a:gd name="T4" fmla="*/ 120 w 477"/>
                <a:gd name="T5" fmla="*/ 4 h 52"/>
                <a:gd name="T6" fmla="*/ 119 w 477"/>
                <a:gd name="T7" fmla="*/ 0 h 52"/>
                <a:gd name="T8" fmla="*/ 2 w 477"/>
                <a:gd name="T9" fmla="*/ 9 h 52"/>
                <a:gd name="T10" fmla="*/ 1 w 477"/>
                <a:gd name="T11" fmla="*/ 10 h 52"/>
                <a:gd name="T12" fmla="*/ 2 w 477"/>
                <a:gd name="T13" fmla="*/ 9 h 52"/>
                <a:gd name="T14" fmla="*/ 1 w 477"/>
                <a:gd name="T15" fmla="*/ 10 h 52"/>
                <a:gd name="T16" fmla="*/ 0 w 477"/>
                <a:gd name="T17" fmla="*/ 12 h 52"/>
                <a:gd name="T18" fmla="*/ 1 w 477"/>
                <a:gd name="T19" fmla="*/ 13 h 52"/>
                <a:gd name="T20" fmla="*/ 3 w 477"/>
                <a:gd name="T21" fmla="*/ 13 h 52"/>
                <a:gd name="T22" fmla="*/ 3 w 477"/>
                <a:gd name="T23" fmla="*/ 13 h 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77" h="52">
                  <a:moveTo>
                    <a:pt x="11" y="51"/>
                  </a:moveTo>
                  <a:lnTo>
                    <a:pt x="9" y="52"/>
                  </a:lnTo>
                  <a:lnTo>
                    <a:pt x="477" y="16"/>
                  </a:lnTo>
                  <a:lnTo>
                    <a:pt x="474" y="0"/>
                  </a:lnTo>
                  <a:lnTo>
                    <a:pt x="7" y="36"/>
                  </a:lnTo>
                  <a:lnTo>
                    <a:pt x="4" y="37"/>
                  </a:lnTo>
                  <a:lnTo>
                    <a:pt x="7" y="36"/>
                  </a:lnTo>
                  <a:lnTo>
                    <a:pt x="1" y="39"/>
                  </a:lnTo>
                  <a:lnTo>
                    <a:pt x="0" y="45"/>
                  </a:lnTo>
                  <a:lnTo>
                    <a:pt x="3" y="49"/>
                  </a:lnTo>
                  <a:lnTo>
                    <a:pt x="9" y="52"/>
                  </a:lnTo>
                  <a:lnTo>
                    <a:pt x="11" y="51"/>
                  </a:lnTo>
                  <a:close/>
                </a:path>
              </a:pathLst>
            </a:custGeom>
            <a:solidFill>
              <a:srgbClr val="000000"/>
            </a:solidFill>
            <a:ln w="9525">
              <a:noFill/>
              <a:round/>
              <a:headEnd/>
              <a:tailEnd/>
            </a:ln>
          </p:spPr>
          <p:txBody>
            <a:bodyPr/>
            <a:lstStyle/>
            <a:p>
              <a:endParaRPr lang="en-GB"/>
            </a:p>
          </p:txBody>
        </p:sp>
        <p:sp>
          <p:nvSpPr>
            <p:cNvPr id="7201" name="Freeform 189"/>
            <p:cNvSpPr>
              <a:spLocks/>
            </p:cNvSpPr>
            <p:nvPr/>
          </p:nvSpPr>
          <p:spPr bwMode="auto">
            <a:xfrm>
              <a:off x="1148" y="3038"/>
              <a:ext cx="202" cy="119"/>
            </a:xfrm>
            <a:custGeom>
              <a:avLst/>
              <a:gdLst>
                <a:gd name="T0" fmla="*/ 3 w 404"/>
                <a:gd name="T1" fmla="*/ 56 h 237"/>
                <a:gd name="T2" fmla="*/ 3 w 404"/>
                <a:gd name="T3" fmla="*/ 59 h 237"/>
                <a:gd name="T4" fmla="*/ 101 w 404"/>
                <a:gd name="T5" fmla="*/ 4 h 237"/>
                <a:gd name="T6" fmla="*/ 100 w 404"/>
                <a:gd name="T7" fmla="*/ 0 h 237"/>
                <a:gd name="T8" fmla="*/ 2 w 404"/>
                <a:gd name="T9" fmla="*/ 56 h 237"/>
                <a:gd name="T10" fmla="*/ 2 w 404"/>
                <a:gd name="T11" fmla="*/ 60 h 237"/>
                <a:gd name="T12" fmla="*/ 2 w 404"/>
                <a:gd name="T13" fmla="*/ 56 h 237"/>
                <a:gd name="T14" fmla="*/ 0 w 404"/>
                <a:gd name="T15" fmla="*/ 57 h 237"/>
                <a:gd name="T16" fmla="*/ 1 w 404"/>
                <a:gd name="T17" fmla="*/ 59 h 237"/>
                <a:gd name="T18" fmla="*/ 2 w 404"/>
                <a:gd name="T19" fmla="*/ 59 h 237"/>
                <a:gd name="T20" fmla="*/ 3 w 404"/>
                <a:gd name="T21" fmla="*/ 59 h 237"/>
                <a:gd name="T22" fmla="*/ 3 w 404"/>
                <a:gd name="T23" fmla="*/ 56 h 2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4" h="237">
                  <a:moveTo>
                    <a:pt x="9" y="221"/>
                  </a:moveTo>
                  <a:lnTo>
                    <a:pt x="11" y="236"/>
                  </a:lnTo>
                  <a:lnTo>
                    <a:pt x="404" y="14"/>
                  </a:lnTo>
                  <a:lnTo>
                    <a:pt x="397" y="0"/>
                  </a:lnTo>
                  <a:lnTo>
                    <a:pt x="5" y="222"/>
                  </a:lnTo>
                  <a:lnTo>
                    <a:pt x="7" y="237"/>
                  </a:lnTo>
                  <a:lnTo>
                    <a:pt x="5" y="222"/>
                  </a:lnTo>
                  <a:lnTo>
                    <a:pt x="0" y="227"/>
                  </a:lnTo>
                  <a:lnTo>
                    <a:pt x="1" y="233"/>
                  </a:lnTo>
                  <a:lnTo>
                    <a:pt x="6" y="236"/>
                  </a:lnTo>
                  <a:lnTo>
                    <a:pt x="11" y="236"/>
                  </a:lnTo>
                  <a:lnTo>
                    <a:pt x="9" y="221"/>
                  </a:lnTo>
                  <a:close/>
                </a:path>
              </a:pathLst>
            </a:custGeom>
            <a:solidFill>
              <a:srgbClr val="000000"/>
            </a:solidFill>
            <a:ln w="9525">
              <a:noFill/>
              <a:round/>
              <a:headEnd/>
              <a:tailEnd/>
            </a:ln>
          </p:spPr>
          <p:txBody>
            <a:bodyPr/>
            <a:lstStyle/>
            <a:p>
              <a:endParaRPr lang="en-GB"/>
            </a:p>
          </p:txBody>
        </p:sp>
        <p:sp>
          <p:nvSpPr>
            <p:cNvPr id="7202" name="Freeform 190"/>
            <p:cNvSpPr>
              <a:spLocks/>
            </p:cNvSpPr>
            <p:nvPr/>
          </p:nvSpPr>
          <p:spPr bwMode="auto">
            <a:xfrm>
              <a:off x="1151" y="3149"/>
              <a:ext cx="177" cy="28"/>
            </a:xfrm>
            <a:custGeom>
              <a:avLst/>
              <a:gdLst>
                <a:gd name="T0" fmla="*/ 86 w 352"/>
                <a:gd name="T1" fmla="*/ 10 h 55"/>
                <a:gd name="T2" fmla="*/ 87 w 352"/>
                <a:gd name="T3" fmla="*/ 10 h 55"/>
                <a:gd name="T4" fmla="*/ 1 w 352"/>
                <a:gd name="T5" fmla="*/ 0 h 55"/>
                <a:gd name="T6" fmla="*/ 0 w 352"/>
                <a:gd name="T7" fmla="*/ 4 h 55"/>
                <a:gd name="T8" fmla="*/ 86 w 352"/>
                <a:gd name="T9" fmla="*/ 14 h 55"/>
                <a:gd name="T10" fmla="*/ 88 w 352"/>
                <a:gd name="T11" fmla="*/ 14 h 55"/>
                <a:gd name="T12" fmla="*/ 86 w 352"/>
                <a:gd name="T13" fmla="*/ 14 h 55"/>
                <a:gd name="T14" fmla="*/ 88 w 352"/>
                <a:gd name="T15" fmla="*/ 14 h 55"/>
                <a:gd name="T16" fmla="*/ 89 w 352"/>
                <a:gd name="T17" fmla="*/ 12 h 55"/>
                <a:gd name="T18" fmla="*/ 89 w 352"/>
                <a:gd name="T19" fmla="*/ 11 h 55"/>
                <a:gd name="T20" fmla="*/ 87 w 352"/>
                <a:gd name="T21" fmla="*/ 10 h 55"/>
                <a:gd name="T22" fmla="*/ 86 w 352"/>
                <a:gd name="T23" fmla="*/ 10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2" h="55">
                  <a:moveTo>
                    <a:pt x="341" y="40"/>
                  </a:moveTo>
                  <a:lnTo>
                    <a:pt x="345" y="39"/>
                  </a:lnTo>
                  <a:lnTo>
                    <a:pt x="2" y="0"/>
                  </a:lnTo>
                  <a:lnTo>
                    <a:pt x="0" y="16"/>
                  </a:lnTo>
                  <a:lnTo>
                    <a:pt x="343" y="55"/>
                  </a:lnTo>
                  <a:lnTo>
                    <a:pt x="348" y="54"/>
                  </a:lnTo>
                  <a:lnTo>
                    <a:pt x="343" y="55"/>
                  </a:lnTo>
                  <a:lnTo>
                    <a:pt x="349" y="53"/>
                  </a:lnTo>
                  <a:lnTo>
                    <a:pt x="352" y="48"/>
                  </a:lnTo>
                  <a:lnTo>
                    <a:pt x="351" y="43"/>
                  </a:lnTo>
                  <a:lnTo>
                    <a:pt x="345" y="39"/>
                  </a:lnTo>
                  <a:lnTo>
                    <a:pt x="341" y="40"/>
                  </a:lnTo>
                  <a:close/>
                </a:path>
              </a:pathLst>
            </a:custGeom>
            <a:solidFill>
              <a:srgbClr val="000000"/>
            </a:solidFill>
            <a:ln w="9525">
              <a:noFill/>
              <a:round/>
              <a:headEnd/>
              <a:tailEnd/>
            </a:ln>
          </p:spPr>
          <p:txBody>
            <a:bodyPr/>
            <a:lstStyle/>
            <a:p>
              <a:endParaRPr lang="en-GB"/>
            </a:p>
          </p:txBody>
        </p:sp>
        <p:sp>
          <p:nvSpPr>
            <p:cNvPr id="7203" name="Freeform 191"/>
            <p:cNvSpPr>
              <a:spLocks/>
            </p:cNvSpPr>
            <p:nvPr/>
          </p:nvSpPr>
          <p:spPr bwMode="auto">
            <a:xfrm>
              <a:off x="1152" y="3153"/>
              <a:ext cx="173" cy="282"/>
            </a:xfrm>
            <a:custGeom>
              <a:avLst/>
              <a:gdLst>
                <a:gd name="T0" fmla="*/ 86 w 347"/>
                <a:gd name="T1" fmla="*/ 141 h 563"/>
                <a:gd name="T2" fmla="*/ 86 w 347"/>
                <a:gd name="T3" fmla="*/ 10 h 563"/>
                <a:gd name="T4" fmla="*/ 0 w 347"/>
                <a:gd name="T5" fmla="*/ 0 h 563"/>
                <a:gd name="T6" fmla="*/ 0 w 347"/>
                <a:gd name="T7" fmla="*/ 75 h 563"/>
                <a:gd name="T8" fmla="*/ 86 w 347"/>
                <a:gd name="T9" fmla="*/ 141 h 5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7" h="563">
                  <a:moveTo>
                    <a:pt x="347" y="563"/>
                  </a:moveTo>
                  <a:lnTo>
                    <a:pt x="347" y="39"/>
                  </a:lnTo>
                  <a:lnTo>
                    <a:pt x="0" y="0"/>
                  </a:lnTo>
                  <a:lnTo>
                    <a:pt x="0" y="297"/>
                  </a:lnTo>
                  <a:lnTo>
                    <a:pt x="347" y="563"/>
                  </a:lnTo>
                  <a:close/>
                </a:path>
              </a:pathLst>
            </a:custGeom>
            <a:solidFill>
              <a:srgbClr val="9966FF"/>
            </a:solidFill>
            <a:ln w="9525">
              <a:noFill/>
              <a:round/>
              <a:headEnd/>
              <a:tailEnd/>
            </a:ln>
          </p:spPr>
          <p:txBody>
            <a:bodyPr/>
            <a:lstStyle/>
            <a:p>
              <a:endParaRPr lang="en-GB"/>
            </a:p>
          </p:txBody>
        </p:sp>
        <p:sp>
          <p:nvSpPr>
            <p:cNvPr id="7204" name="Freeform 192"/>
            <p:cNvSpPr>
              <a:spLocks/>
            </p:cNvSpPr>
            <p:nvPr/>
          </p:nvSpPr>
          <p:spPr bwMode="auto">
            <a:xfrm>
              <a:off x="1321" y="3169"/>
              <a:ext cx="8" cy="266"/>
            </a:xfrm>
            <a:custGeom>
              <a:avLst/>
              <a:gdLst>
                <a:gd name="T0" fmla="*/ 2 w 16"/>
                <a:gd name="T1" fmla="*/ 4 h 532"/>
                <a:gd name="T2" fmla="*/ 0 w 16"/>
                <a:gd name="T3" fmla="*/ 2 h 532"/>
                <a:gd name="T4" fmla="*/ 0 w 16"/>
                <a:gd name="T5" fmla="*/ 133 h 532"/>
                <a:gd name="T6" fmla="*/ 4 w 16"/>
                <a:gd name="T7" fmla="*/ 133 h 532"/>
                <a:gd name="T8" fmla="*/ 4 w 16"/>
                <a:gd name="T9" fmla="*/ 2 h 532"/>
                <a:gd name="T10" fmla="*/ 3 w 16"/>
                <a:gd name="T11" fmla="*/ 0 h 532"/>
                <a:gd name="T12" fmla="*/ 4 w 16"/>
                <a:gd name="T13" fmla="*/ 2 h 532"/>
                <a:gd name="T14" fmla="*/ 4 w 16"/>
                <a:gd name="T15" fmla="*/ 1 h 532"/>
                <a:gd name="T16" fmla="*/ 2 w 16"/>
                <a:gd name="T17" fmla="*/ 0 h 532"/>
                <a:gd name="T18" fmla="*/ 1 w 16"/>
                <a:gd name="T19" fmla="*/ 1 h 532"/>
                <a:gd name="T20" fmla="*/ 0 w 16"/>
                <a:gd name="T21" fmla="*/ 2 h 532"/>
                <a:gd name="T22" fmla="*/ 2 w 16"/>
                <a:gd name="T23" fmla="*/ 4 h 5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532">
                  <a:moveTo>
                    <a:pt x="7" y="16"/>
                  </a:moveTo>
                  <a:lnTo>
                    <a:pt x="0" y="8"/>
                  </a:lnTo>
                  <a:lnTo>
                    <a:pt x="0" y="532"/>
                  </a:lnTo>
                  <a:lnTo>
                    <a:pt x="16" y="532"/>
                  </a:lnTo>
                  <a:lnTo>
                    <a:pt x="16" y="8"/>
                  </a:lnTo>
                  <a:lnTo>
                    <a:pt x="9" y="0"/>
                  </a:lnTo>
                  <a:lnTo>
                    <a:pt x="16" y="8"/>
                  </a:lnTo>
                  <a:lnTo>
                    <a:pt x="13" y="2"/>
                  </a:lnTo>
                  <a:lnTo>
                    <a:pt x="8" y="0"/>
                  </a:lnTo>
                  <a:lnTo>
                    <a:pt x="2" y="2"/>
                  </a:lnTo>
                  <a:lnTo>
                    <a:pt x="0" y="8"/>
                  </a:lnTo>
                  <a:lnTo>
                    <a:pt x="7" y="16"/>
                  </a:lnTo>
                  <a:close/>
                </a:path>
              </a:pathLst>
            </a:custGeom>
            <a:solidFill>
              <a:srgbClr val="000000"/>
            </a:solidFill>
            <a:ln w="9525">
              <a:noFill/>
              <a:round/>
              <a:headEnd/>
              <a:tailEnd/>
            </a:ln>
          </p:spPr>
          <p:txBody>
            <a:bodyPr/>
            <a:lstStyle/>
            <a:p>
              <a:endParaRPr lang="en-GB"/>
            </a:p>
          </p:txBody>
        </p:sp>
        <p:sp>
          <p:nvSpPr>
            <p:cNvPr id="7205" name="Freeform 193"/>
            <p:cNvSpPr>
              <a:spLocks/>
            </p:cNvSpPr>
            <p:nvPr/>
          </p:nvSpPr>
          <p:spPr bwMode="auto">
            <a:xfrm>
              <a:off x="1148" y="3149"/>
              <a:ext cx="178" cy="28"/>
            </a:xfrm>
            <a:custGeom>
              <a:avLst/>
              <a:gdLst>
                <a:gd name="T0" fmla="*/ 4 w 356"/>
                <a:gd name="T1" fmla="*/ 2 h 55"/>
                <a:gd name="T2" fmla="*/ 2 w 356"/>
                <a:gd name="T3" fmla="*/ 4 h 55"/>
                <a:gd name="T4" fmla="*/ 89 w 356"/>
                <a:gd name="T5" fmla="*/ 14 h 55"/>
                <a:gd name="T6" fmla="*/ 89 w 356"/>
                <a:gd name="T7" fmla="*/ 10 h 55"/>
                <a:gd name="T8" fmla="*/ 3 w 356"/>
                <a:gd name="T9" fmla="*/ 0 h 55"/>
                <a:gd name="T10" fmla="*/ 0 w 356"/>
                <a:gd name="T11" fmla="*/ 2 h 55"/>
                <a:gd name="T12" fmla="*/ 3 w 356"/>
                <a:gd name="T13" fmla="*/ 0 h 55"/>
                <a:gd name="T14" fmla="*/ 1 w 356"/>
                <a:gd name="T15" fmla="*/ 1 h 55"/>
                <a:gd name="T16" fmla="*/ 0 w 356"/>
                <a:gd name="T17" fmla="*/ 2 h 55"/>
                <a:gd name="T18" fmla="*/ 1 w 356"/>
                <a:gd name="T19" fmla="*/ 4 h 55"/>
                <a:gd name="T20" fmla="*/ 2 w 356"/>
                <a:gd name="T21" fmla="*/ 4 h 55"/>
                <a:gd name="T22" fmla="*/ 4 w 356"/>
                <a:gd name="T23" fmla="*/ 2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6" h="55">
                  <a:moveTo>
                    <a:pt x="16" y="8"/>
                  </a:moveTo>
                  <a:lnTo>
                    <a:pt x="7" y="16"/>
                  </a:lnTo>
                  <a:lnTo>
                    <a:pt x="354" y="55"/>
                  </a:lnTo>
                  <a:lnTo>
                    <a:pt x="356" y="39"/>
                  </a:lnTo>
                  <a:lnTo>
                    <a:pt x="9" y="0"/>
                  </a:lnTo>
                  <a:lnTo>
                    <a:pt x="0" y="8"/>
                  </a:lnTo>
                  <a:lnTo>
                    <a:pt x="9" y="0"/>
                  </a:lnTo>
                  <a:lnTo>
                    <a:pt x="3" y="2"/>
                  </a:lnTo>
                  <a:lnTo>
                    <a:pt x="0" y="7"/>
                  </a:lnTo>
                  <a:lnTo>
                    <a:pt x="1" y="13"/>
                  </a:lnTo>
                  <a:lnTo>
                    <a:pt x="7" y="16"/>
                  </a:lnTo>
                  <a:lnTo>
                    <a:pt x="16" y="8"/>
                  </a:lnTo>
                  <a:close/>
                </a:path>
              </a:pathLst>
            </a:custGeom>
            <a:solidFill>
              <a:srgbClr val="000000"/>
            </a:solidFill>
            <a:ln w="9525">
              <a:noFill/>
              <a:round/>
              <a:headEnd/>
              <a:tailEnd/>
            </a:ln>
          </p:spPr>
          <p:txBody>
            <a:bodyPr/>
            <a:lstStyle/>
            <a:p>
              <a:endParaRPr lang="en-GB"/>
            </a:p>
          </p:txBody>
        </p:sp>
        <p:sp>
          <p:nvSpPr>
            <p:cNvPr id="7206" name="Freeform 194"/>
            <p:cNvSpPr>
              <a:spLocks/>
            </p:cNvSpPr>
            <p:nvPr/>
          </p:nvSpPr>
          <p:spPr bwMode="auto">
            <a:xfrm>
              <a:off x="1148" y="3153"/>
              <a:ext cx="8" cy="153"/>
            </a:xfrm>
            <a:custGeom>
              <a:avLst/>
              <a:gdLst>
                <a:gd name="T0" fmla="*/ 4 w 16"/>
                <a:gd name="T1" fmla="*/ 73 h 305"/>
                <a:gd name="T2" fmla="*/ 4 w 16"/>
                <a:gd name="T3" fmla="*/ 75 h 305"/>
                <a:gd name="T4" fmla="*/ 4 w 16"/>
                <a:gd name="T5" fmla="*/ 0 h 305"/>
                <a:gd name="T6" fmla="*/ 0 w 16"/>
                <a:gd name="T7" fmla="*/ 0 h 305"/>
                <a:gd name="T8" fmla="*/ 0 w 16"/>
                <a:gd name="T9" fmla="*/ 75 h 305"/>
                <a:gd name="T10" fmla="*/ 1 w 16"/>
                <a:gd name="T11" fmla="*/ 76 h 305"/>
                <a:gd name="T12" fmla="*/ 0 w 16"/>
                <a:gd name="T13" fmla="*/ 75 h 305"/>
                <a:gd name="T14" fmla="*/ 1 w 16"/>
                <a:gd name="T15" fmla="*/ 76 h 305"/>
                <a:gd name="T16" fmla="*/ 2 w 16"/>
                <a:gd name="T17" fmla="*/ 77 h 305"/>
                <a:gd name="T18" fmla="*/ 4 w 16"/>
                <a:gd name="T19" fmla="*/ 76 h 305"/>
                <a:gd name="T20" fmla="*/ 4 w 16"/>
                <a:gd name="T21" fmla="*/ 75 h 305"/>
                <a:gd name="T22" fmla="*/ 4 w 16"/>
                <a:gd name="T23" fmla="*/ 73 h 3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305">
                  <a:moveTo>
                    <a:pt x="13" y="290"/>
                  </a:moveTo>
                  <a:lnTo>
                    <a:pt x="16" y="297"/>
                  </a:lnTo>
                  <a:lnTo>
                    <a:pt x="16" y="0"/>
                  </a:lnTo>
                  <a:lnTo>
                    <a:pt x="0" y="0"/>
                  </a:lnTo>
                  <a:lnTo>
                    <a:pt x="0" y="297"/>
                  </a:lnTo>
                  <a:lnTo>
                    <a:pt x="3" y="304"/>
                  </a:lnTo>
                  <a:lnTo>
                    <a:pt x="0" y="297"/>
                  </a:lnTo>
                  <a:lnTo>
                    <a:pt x="2" y="303"/>
                  </a:lnTo>
                  <a:lnTo>
                    <a:pt x="8" y="305"/>
                  </a:lnTo>
                  <a:lnTo>
                    <a:pt x="14" y="303"/>
                  </a:lnTo>
                  <a:lnTo>
                    <a:pt x="16" y="297"/>
                  </a:lnTo>
                  <a:lnTo>
                    <a:pt x="13" y="290"/>
                  </a:lnTo>
                  <a:close/>
                </a:path>
              </a:pathLst>
            </a:custGeom>
            <a:solidFill>
              <a:srgbClr val="000000"/>
            </a:solidFill>
            <a:ln w="9525">
              <a:noFill/>
              <a:round/>
              <a:headEnd/>
              <a:tailEnd/>
            </a:ln>
          </p:spPr>
          <p:txBody>
            <a:bodyPr/>
            <a:lstStyle/>
            <a:p>
              <a:endParaRPr lang="en-GB"/>
            </a:p>
          </p:txBody>
        </p:sp>
        <p:sp>
          <p:nvSpPr>
            <p:cNvPr id="7207" name="Freeform 195"/>
            <p:cNvSpPr>
              <a:spLocks/>
            </p:cNvSpPr>
            <p:nvPr/>
          </p:nvSpPr>
          <p:spPr bwMode="auto">
            <a:xfrm>
              <a:off x="1150" y="3298"/>
              <a:ext cx="179" cy="141"/>
            </a:xfrm>
            <a:custGeom>
              <a:avLst/>
              <a:gdLst>
                <a:gd name="T0" fmla="*/ 85 w 360"/>
                <a:gd name="T1" fmla="*/ 69 h 282"/>
                <a:gd name="T2" fmla="*/ 88 w 360"/>
                <a:gd name="T3" fmla="*/ 67 h 282"/>
                <a:gd name="T4" fmla="*/ 2 w 360"/>
                <a:gd name="T5" fmla="*/ 0 h 282"/>
                <a:gd name="T6" fmla="*/ 0 w 360"/>
                <a:gd name="T7" fmla="*/ 4 h 282"/>
                <a:gd name="T8" fmla="*/ 86 w 360"/>
                <a:gd name="T9" fmla="*/ 70 h 282"/>
                <a:gd name="T10" fmla="*/ 89 w 360"/>
                <a:gd name="T11" fmla="*/ 69 h 282"/>
                <a:gd name="T12" fmla="*/ 86 w 360"/>
                <a:gd name="T13" fmla="*/ 70 h 282"/>
                <a:gd name="T14" fmla="*/ 88 w 360"/>
                <a:gd name="T15" fmla="*/ 71 h 282"/>
                <a:gd name="T16" fmla="*/ 89 w 360"/>
                <a:gd name="T17" fmla="*/ 70 h 282"/>
                <a:gd name="T18" fmla="*/ 89 w 360"/>
                <a:gd name="T19" fmla="*/ 68 h 282"/>
                <a:gd name="T20" fmla="*/ 88 w 360"/>
                <a:gd name="T21" fmla="*/ 67 h 282"/>
                <a:gd name="T22" fmla="*/ 85 w 360"/>
                <a:gd name="T23" fmla="*/ 69 h 2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60" h="282">
                  <a:moveTo>
                    <a:pt x="344" y="273"/>
                  </a:moveTo>
                  <a:lnTo>
                    <a:pt x="356" y="267"/>
                  </a:lnTo>
                  <a:lnTo>
                    <a:pt x="10" y="0"/>
                  </a:lnTo>
                  <a:lnTo>
                    <a:pt x="0" y="14"/>
                  </a:lnTo>
                  <a:lnTo>
                    <a:pt x="347" y="280"/>
                  </a:lnTo>
                  <a:lnTo>
                    <a:pt x="360" y="273"/>
                  </a:lnTo>
                  <a:lnTo>
                    <a:pt x="347" y="280"/>
                  </a:lnTo>
                  <a:lnTo>
                    <a:pt x="354" y="282"/>
                  </a:lnTo>
                  <a:lnTo>
                    <a:pt x="359" y="278"/>
                  </a:lnTo>
                  <a:lnTo>
                    <a:pt x="360" y="272"/>
                  </a:lnTo>
                  <a:lnTo>
                    <a:pt x="356" y="267"/>
                  </a:lnTo>
                  <a:lnTo>
                    <a:pt x="344" y="273"/>
                  </a:lnTo>
                  <a:close/>
                </a:path>
              </a:pathLst>
            </a:custGeom>
            <a:solidFill>
              <a:srgbClr val="000000"/>
            </a:solidFill>
            <a:ln w="9525">
              <a:noFill/>
              <a:round/>
              <a:headEnd/>
              <a:tailEnd/>
            </a:ln>
          </p:spPr>
          <p:txBody>
            <a:bodyPr/>
            <a:lstStyle/>
            <a:p>
              <a:endParaRPr lang="en-GB"/>
            </a:p>
          </p:txBody>
        </p:sp>
        <p:sp>
          <p:nvSpPr>
            <p:cNvPr id="7208" name="Freeform 196"/>
            <p:cNvSpPr>
              <a:spLocks/>
            </p:cNvSpPr>
            <p:nvPr/>
          </p:nvSpPr>
          <p:spPr bwMode="auto">
            <a:xfrm>
              <a:off x="1325" y="3173"/>
              <a:ext cx="33" cy="285"/>
            </a:xfrm>
            <a:custGeom>
              <a:avLst/>
              <a:gdLst>
                <a:gd name="T0" fmla="*/ 17 w 65"/>
                <a:gd name="T1" fmla="*/ 142 h 572"/>
                <a:gd name="T2" fmla="*/ 17 w 65"/>
                <a:gd name="T3" fmla="*/ 12 h 572"/>
                <a:gd name="T4" fmla="*/ 0 w 65"/>
                <a:gd name="T5" fmla="*/ 0 h 572"/>
                <a:gd name="T6" fmla="*/ 0 w 65"/>
                <a:gd name="T7" fmla="*/ 130 h 572"/>
                <a:gd name="T8" fmla="*/ 17 w 65"/>
                <a:gd name="T9" fmla="*/ 142 h 5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572">
                  <a:moveTo>
                    <a:pt x="65" y="572"/>
                  </a:moveTo>
                  <a:lnTo>
                    <a:pt x="65" y="49"/>
                  </a:lnTo>
                  <a:lnTo>
                    <a:pt x="0" y="0"/>
                  </a:lnTo>
                  <a:lnTo>
                    <a:pt x="0" y="524"/>
                  </a:lnTo>
                  <a:lnTo>
                    <a:pt x="65" y="572"/>
                  </a:lnTo>
                  <a:close/>
                </a:path>
              </a:pathLst>
            </a:custGeom>
            <a:solidFill>
              <a:srgbClr val="9966FF"/>
            </a:solidFill>
            <a:ln w="9525">
              <a:noFill/>
              <a:round/>
              <a:headEnd/>
              <a:tailEnd/>
            </a:ln>
          </p:spPr>
          <p:txBody>
            <a:bodyPr/>
            <a:lstStyle/>
            <a:p>
              <a:endParaRPr lang="en-GB"/>
            </a:p>
          </p:txBody>
        </p:sp>
        <p:sp>
          <p:nvSpPr>
            <p:cNvPr id="7209" name="Freeform 197"/>
            <p:cNvSpPr>
              <a:spLocks/>
            </p:cNvSpPr>
            <p:nvPr/>
          </p:nvSpPr>
          <p:spPr bwMode="auto">
            <a:xfrm>
              <a:off x="1354" y="3193"/>
              <a:ext cx="8" cy="265"/>
            </a:xfrm>
            <a:custGeom>
              <a:avLst/>
              <a:gdLst>
                <a:gd name="T0" fmla="*/ 1 w 16"/>
                <a:gd name="T1" fmla="*/ 3 h 531"/>
                <a:gd name="T2" fmla="*/ 0 w 16"/>
                <a:gd name="T3" fmla="*/ 2 h 531"/>
                <a:gd name="T4" fmla="*/ 0 w 16"/>
                <a:gd name="T5" fmla="*/ 132 h 531"/>
                <a:gd name="T6" fmla="*/ 4 w 16"/>
                <a:gd name="T7" fmla="*/ 132 h 531"/>
                <a:gd name="T8" fmla="*/ 4 w 16"/>
                <a:gd name="T9" fmla="*/ 2 h 531"/>
                <a:gd name="T10" fmla="*/ 4 w 16"/>
                <a:gd name="T11" fmla="*/ 0 h 531"/>
                <a:gd name="T12" fmla="*/ 4 w 16"/>
                <a:gd name="T13" fmla="*/ 2 h 531"/>
                <a:gd name="T14" fmla="*/ 4 w 16"/>
                <a:gd name="T15" fmla="*/ 0 h 531"/>
                <a:gd name="T16" fmla="*/ 2 w 16"/>
                <a:gd name="T17" fmla="*/ 0 h 531"/>
                <a:gd name="T18" fmla="*/ 1 w 16"/>
                <a:gd name="T19" fmla="*/ 0 h 531"/>
                <a:gd name="T20" fmla="*/ 0 w 16"/>
                <a:gd name="T21" fmla="*/ 2 h 531"/>
                <a:gd name="T22" fmla="*/ 1 w 16"/>
                <a:gd name="T23" fmla="*/ 3 h 5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531">
                  <a:moveTo>
                    <a:pt x="4" y="15"/>
                  </a:moveTo>
                  <a:lnTo>
                    <a:pt x="0" y="8"/>
                  </a:lnTo>
                  <a:lnTo>
                    <a:pt x="0" y="531"/>
                  </a:lnTo>
                  <a:lnTo>
                    <a:pt x="16" y="531"/>
                  </a:lnTo>
                  <a:lnTo>
                    <a:pt x="16" y="8"/>
                  </a:lnTo>
                  <a:lnTo>
                    <a:pt x="13" y="1"/>
                  </a:lnTo>
                  <a:lnTo>
                    <a:pt x="16" y="8"/>
                  </a:lnTo>
                  <a:lnTo>
                    <a:pt x="14" y="2"/>
                  </a:lnTo>
                  <a:lnTo>
                    <a:pt x="8" y="0"/>
                  </a:lnTo>
                  <a:lnTo>
                    <a:pt x="3" y="2"/>
                  </a:lnTo>
                  <a:lnTo>
                    <a:pt x="0" y="8"/>
                  </a:lnTo>
                  <a:lnTo>
                    <a:pt x="4" y="15"/>
                  </a:lnTo>
                  <a:close/>
                </a:path>
              </a:pathLst>
            </a:custGeom>
            <a:solidFill>
              <a:srgbClr val="000000"/>
            </a:solidFill>
            <a:ln w="9525">
              <a:noFill/>
              <a:round/>
              <a:headEnd/>
              <a:tailEnd/>
            </a:ln>
          </p:spPr>
          <p:txBody>
            <a:bodyPr/>
            <a:lstStyle/>
            <a:p>
              <a:endParaRPr lang="en-GB"/>
            </a:p>
          </p:txBody>
        </p:sp>
        <p:sp>
          <p:nvSpPr>
            <p:cNvPr id="7210" name="Freeform 198"/>
            <p:cNvSpPr>
              <a:spLocks/>
            </p:cNvSpPr>
            <p:nvPr/>
          </p:nvSpPr>
          <p:spPr bwMode="auto">
            <a:xfrm>
              <a:off x="1321" y="3169"/>
              <a:ext cx="39" cy="31"/>
            </a:xfrm>
            <a:custGeom>
              <a:avLst/>
              <a:gdLst>
                <a:gd name="T0" fmla="*/ 4 w 78"/>
                <a:gd name="T1" fmla="*/ 2 h 64"/>
                <a:gd name="T2" fmla="*/ 1 w 78"/>
                <a:gd name="T3" fmla="*/ 3 h 64"/>
                <a:gd name="T4" fmla="*/ 18 w 78"/>
                <a:gd name="T5" fmla="*/ 15 h 64"/>
                <a:gd name="T6" fmla="*/ 20 w 78"/>
                <a:gd name="T7" fmla="*/ 12 h 64"/>
                <a:gd name="T8" fmla="*/ 3 w 78"/>
                <a:gd name="T9" fmla="*/ 0 h 64"/>
                <a:gd name="T10" fmla="*/ 0 w 78"/>
                <a:gd name="T11" fmla="*/ 2 h 64"/>
                <a:gd name="T12" fmla="*/ 3 w 78"/>
                <a:gd name="T13" fmla="*/ 0 h 64"/>
                <a:gd name="T14" fmla="*/ 2 w 78"/>
                <a:gd name="T15" fmla="*/ 0 h 64"/>
                <a:gd name="T16" fmla="*/ 1 w 78"/>
                <a:gd name="T17" fmla="*/ 1 h 64"/>
                <a:gd name="T18" fmla="*/ 0 w 78"/>
                <a:gd name="T19" fmla="*/ 2 h 64"/>
                <a:gd name="T20" fmla="*/ 1 w 78"/>
                <a:gd name="T21" fmla="*/ 3 h 64"/>
                <a:gd name="T22" fmla="*/ 4 w 78"/>
                <a:gd name="T23" fmla="*/ 2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64">
                  <a:moveTo>
                    <a:pt x="16" y="8"/>
                  </a:moveTo>
                  <a:lnTo>
                    <a:pt x="3" y="15"/>
                  </a:lnTo>
                  <a:lnTo>
                    <a:pt x="69" y="64"/>
                  </a:lnTo>
                  <a:lnTo>
                    <a:pt x="78" y="50"/>
                  </a:lnTo>
                  <a:lnTo>
                    <a:pt x="12" y="1"/>
                  </a:lnTo>
                  <a:lnTo>
                    <a:pt x="0" y="8"/>
                  </a:lnTo>
                  <a:lnTo>
                    <a:pt x="12" y="1"/>
                  </a:lnTo>
                  <a:lnTo>
                    <a:pt x="5" y="0"/>
                  </a:lnTo>
                  <a:lnTo>
                    <a:pt x="1" y="4"/>
                  </a:lnTo>
                  <a:lnTo>
                    <a:pt x="0" y="9"/>
                  </a:lnTo>
                  <a:lnTo>
                    <a:pt x="3" y="15"/>
                  </a:lnTo>
                  <a:lnTo>
                    <a:pt x="16" y="8"/>
                  </a:lnTo>
                  <a:close/>
                </a:path>
              </a:pathLst>
            </a:custGeom>
            <a:solidFill>
              <a:srgbClr val="000000"/>
            </a:solidFill>
            <a:ln w="9525">
              <a:noFill/>
              <a:round/>
              <a:headEnd/>
              <a:tailEnd/>
            </a:ln>
          </p:spPr>
          <p:txBody>
            <a:bodyPr/>
            <a:lstStyle/>
            <a:p>
              <a:endParaRPr lang="en-GB"/>
            </a:p>
          </p:txBody>
        </p:sp>
        <p:sp>
          <p:nvSpPr>
            <p:cNvPr id="7211" name="Freeform 199"/>
            <p:cNvSpPr>
              <a:spLocks/>
            </p:cNvSpPr>
            <p:nvPr/>
          </p:nvSpPr>
          <p:spPr bwMode="auto">
            <a:xfrm>
              <a:off x="1321" y="3173"/>
              <a:ext cx="8" cy="266"/>
            </a:xfrm>
            <a:custGeom>
              <a:avLst/>
              <a:gdLst>
                <a:gd name="T0" fmla="*/ 3 w 16"/>
                <a:gd name="T1" fmla="*/ 129 h 533"/>
                <a:gd name="T2" fmla="*/ 4 w 16"/>
                <a:gd name="T3" fmla="*/ 131 h 533"/>
                <a:gd name="T4" fmla="*/ 4 w 16"/>
                <a:gd name="T5" fmla="*/ 0 h 533"/>
                <a:gd name="T6" fmla="*/ 0 w 16"/>
                <a:gd name="T7" fmla="*/ 0 h 533"/>
                <a:gd name="T8" fmla="*/ 0 w 16"/>
                <a:gd name="T9" fmla="*/ 131 h 533"/>
                <a:gd name="T10" fmla="*/ 1 w 16"/>
                <a:gd name="T11" fmla="*/ 132 h 533"/>
                <a:gd name="T12" fmla="*/ 0 w 16"/>
                <a:gd name="T13" fmla="*/ 131 h 533"/>
                <a:gd name="T14" fmla="*/ 1 w 16"/>
                <a:gd name="T15" fmla="*/ 132 h 533"/>
                <a:gd name="T16" fmla="*/ 2 w 16"/>
                <a:gd name="T17" fmla="*/ 133 h 533"/>
                <a:gd name="T18" fmla="*/ 4 w 16"/>
                <a:gd name="T19" fmla="*/ 132 h 533"/>
                <a:gd name="T20" fmla="*/ 4 w 16"/>
                <a:gd name="T21" fmla="*/ 131 h 533"/>
                <a:gd name="T22" fmla="*/ 3 w 16"/>
                <a:gd name="T23" fmla="*/ 129 h 5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533">
                  <a:moveTo>
                    <a:pt x="12" y="518"/>
                  </a:moveTo>
                  <a:lnTo>
                    <a:pt x="16" y="524"/>
                  </a:lnTo>
                  <a:lnTo>
                    <a:pt x="16" y="0"/>
                  </a:lnTo>
                  <a:lnTo>
                    <a:pt x="0" y="0"/>
                  </a:lnTo>
                  <a:lnTo>
                    <a:pt x="0" y="524"/>
                  </a:lnTo>
                  <a:lnTo>
                    <a:pt x="3" y="531"/>
                  </a:lnTo>
                  <a:lnTo>
                    <a:pt x="0" y="524"/>
                  </a:lnTo>
                  <a:lnTo>
                    <a:pt x="2" y="530"/>
                  </a:lnTo>
                  <a:lnTo>
                    <a:pt x="8" y="533"/>
                  </a:lnTo>
                  <a:lnTo>
                    <a:pt x="13" y="530"/>
                  </a:lnTo>
                  <a:lnTo>
                    <a:pt x="16" y="524"/>
                  </a:lnTo>
                  <a:lnTo>
                    <a:pt x="12" y="518"/>
                  </a:lnTo>
                  <a:close/>
                </a:path>
              </a:pathLst>
            </a:custGeom>
            <a:solidFill>
              <a:srgbClr val="000000"/>
            </a:solidFill>
            <a:ln w="9525">
              <a:noFill/>
              <a:round/>
              <a:headEnd/>
              <a:tailEnd/>
            </a:ln>
          </p:spPr>
          <p:txBody>
            <a:bodyPr/>
            <a:lstStyle/>
            <a:p>
              <a:endParaRPr lang="en-GB"/>
            </a:p>
          </p:txBody>
        </p:sp>
        <p:sp>
          <p:nvSpPr>
            <p:cNvPr id="7212" name="Freeform 200"/>
            <p:cNvSpPr>
              <a:spLocks/>
            </p:cNvSpPr>
            <p:nvPr/>
          </p:nvSpPr>
          <p:spPr bwMode="auto">
            <a:xfrm>
              <a:off x="1323" y="3431"/>
              <a:ext cx="39" cy="31"/>
            </a:xfrm>
            <a:custGeom>
              <a:avLst/>
              <a:gdLst>
                <a:gd name="T0" fmla="*/ 16 w 78"/>
                <a:gd name="T1" fmla="*/ 14 h 62"/>
                <a:gd name="T2" fmla="*/ 19 w 78"/>
                <a:gd name="T3" fmla="*/ 12 h 62"/>
                <a:gd name="T4" fmla="*/ 3 w 78"/>
                <a:gd name="T5" fmla="*/ 0 h 62"/>
                <a:gd name="T6" fmla="*/ 0 w 78"/>
                <a:gd name="T7" fmla="*/ 4 h 62"/>
                <a:gd name="T8" fmla="*/ 17 w 78"/>
                <a:gd name="T9" fmla="*/ 16 h 62"/>
                <a:gd name="T10" fmla="*/ 20 w 78"/>
                <a:gd name="T11" fmla="*/ 14 h 62"/>
                <a:gd name="T12" fmla="*/ 17 w 78"/>
                <a:gd name="T13" fmla="*/ 16 h 62"/>
                <a:gd name="T14" fmla="*/ 19 w 78"/>
                <a:gd name="T15" fmla="*/ 16 h 62"/>
                <a:gd name="T16" fmla="*/ 20 w 78"/>
                <a:gd name="T17" fmla="*/ 15 h 62"/>
                <a:gd name="T18" fmla="*/ 20 w 78"/>
                <a:gd name="T19" fmla="*/ 14 h 62"/>
                <a:gd name="T20" fmla="*/ 19 w 78"/>
                <a:gd name="T21" fmla="*/ 12 h 62"/>
                <a:gd name="T22" fmla="*/ 16 w 78"/>
                <a:gd name="T23" fmla="*/ 14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62">
                  <a:moveTo>
                    <a:pt x="62" y="54"/>
                  </a:moveTo>
                  <a:lnTo>
                    <a:pt x="75" y="47"/>
                  </a:lnTo>
                  <a:lnTo>
                    <a:pt x="9" y="0"/>
                  </a:lnTo>
                  <a:lnTo>
                    <a:pt x="0" y="13"/>
                  </a:lnTo>
                  <a:lnTo>
                    <a:pt x="66" y="61"/>
                  </a:lnTo>
                  <a:lnTo>
                    <a:pt x="78" y="54"/>
                  </a:lnTo>
                  <a:lnTo>
                    <a:pt x="66" y="61"/>
                  </a:lnTo>
                  <a:lnTo>
                    <a:pt x="73" y="62"/>
                  </a:lnTo>
                  <a:lnTo>
                    <a:pt x="77" y="58"/>
                  </a:lnTo>
                  <a:lnTo>
                    <a:pt x="78" y="53"/>
                  </a:lnTo>
                  <a:lnTo>
                    <a:pt x="75" y="47"/>
                  </a:lnTo>
                  <a:lnTo>
                    <a:pt x="62" y="54"/>
                  </a:lnTo>
                  <a:close/>
                </a:path>
              </a:pathLst>
            </a:custGeom>
            <a:solidFill>
              <a:srgbClr val="000000"/>
            </a:solidFill>
            <a:ln w="9525">
              <a:noFill/>
              <a:round/>
              <a:headEnd/>
              <a:tailEnd/>
            </a:ln>
          </p:spPr>
          <p:txBody>
            <a:bodyPr/>
            <a:lstStyle/>
            <a:p>
              <a:endParaRPr lang="en-GB"/>
            </a:p>
          </p:txBody>
        </p:sp>
        <p:sp>
          <p:nvSpPr>
            <p:cNvPr id="7213" name="Freeform 201"/>
            <p:cNvSpPr>
              <a:spLocks/>
            </p:cNvSpPr>
            <p:nvPr/>
          </p:nvSpPr>
          <p:spPr bwMode="auto">
            <a:xfrm>
              <a:off x="1371" y="3343"/>
              <a:ext cx="402" cy="270"/>
            </a:xfrm>
            <a:custGeom>
              <a:avLst/>
              <a:gdLst>
                <a:gd name="T0" fmla="*/ 201 w 804"/>
                <a:gd name="T1" fmla="*/ 44 h 542"/>
                <a:gd name="T2" fmla="*/ 160 w 804"/>
                <a:gd name="T3" fmla="*/ 0 h 542"/>
                <a:gd name="T4" fmla="*/ 0 w 804"/>
                <a:gd name="T5" fmla="*/ 93 h 542"/>
                <a:gd name="T6" fmla="*/ 44 w 804"/>
                <a:gd name="T7" fmla="*/ 135 h 542"/>
                <a:gd name="T8" fmla="*/ 201 w 804"/>
                <a:gd name="T9" fmla="*/ 44 h 5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4" h="542">
                  <a:moveTo>
                    <a:pt x="804" y="178"/>
                  </a:moveTo>
                  <a:lnTo>
                    <a:pt x="640" y="0"/>
                  </a:lnTo>
                  <a:lnTo>
                    <a:pt x="0" y="373"/>
                  </a:lnTo>
                  <a:lnTo>
                    <a:pt x="173" y="542"/>
                  </a:lnTo>
                  <a:lnTo>
                    <a:pt x="804" y="178"/>
                  </a:lnTo>
                  <a:close/>
                </a:path>
              </a:pathLst>
            </a:custGeom>
            <a:solidFill>
              <a:srgbClr val="B27FFF"/>
            </a:solidFill>
            <a:ln w="9525">
              <a:noFill/>
              <a:round/>
              <a:headEnd/>
              <a:tailEnd/>
            </a:ln>
          </p:spPr>
          <p:txBody>
            <a:bodyPr/>
            <a:lstStyle/>
            <a:p>
              <a:endParaRPr lang="en-GB"/>
            </a:p>
          </p:txBody>
        </p:sp>
        <p:sp>
          <p:nvSpPr>
            <p:cNvPr id="7214" name="Freeform 202"/>
            <p:cNvSpPr>
              <a:spLocks/>
            </p:cNvSpPr>
            <p:nvPr/>
          </p:nvSpPr>
          <p:spPr bwMode="auto">
            <a:xfrm>
              <a:off x="1688" y="3339"/>
              <a:ext cx="88" cy="95"/>
            </a:xfrm>
            <a:custGeom>
              <a:avLst/>
              <a:gdLst>
                <a:gd name="T0" fmla="*/ 3 w 178"/>
                <a:gd name="T1" fmla="*/ 3 h 191"/>
                <a:gd name="T2" fmla="*/ 0 w 178"/>
                <a:gd name="T3" fmla="*/ 3 h 191"/>
                <a:gd name="T4" fmla="*/ 41 w 178"/>
                <a:gd name="T5" fmla="*/ 47 h 191"/>
                <a:gd name="T6" fmla="*/ 44 w 178"/>
                <a:gd name="T7" fmla="*/ 45 h 191"/>
                <a:gd name="T8" fmla="*/ 3 w 178"/>
                <a:gd name="T9" fmla="*/ 0 h 191"/>
                <a:gd name="T10" fmla="*/ 1 w 178"/>
                <a:gd name="T11" fmla="*/ 0 h 191"/>
                <a:gd name="T12" fmla="*/ 3 w 178"/>
                <a:gd name="T13" fmla="*/ 0 h 191"/>
                <a:gd name="T14" fmla="*/ 2 w 178"/>
                <a:gd name="T15" fmla="*/ 0 h 191"/>
                <a:gd name="T16" fmla="*/ 1 w 178"/>
                <a:gd name="T17" fmla="*/ 0 h 191"/>
                <a:gd name="T18" fmla="*/ 0 w 178"/>
                <a:gd name="T19" fmla="*/ 2 h 191"/>
                <a:gd name="T20" fmla="*/ 0 w 178"/>
                <a:gd name="T21" fmla="*/ 3 h 191"/>
                <a:gd name="T22" fmla="*/ 3 w 178"/>
                <a:gd name="T23" fmla="*/ 3 h 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8" h="191">
                  <a:moveTo>
                    <a:pt x="12" y="15"/>
                  </a:moveTo>
                  <a:lnTo>
                    <a:pt x="3" y="14"/>
                  </a:lnTo>
                  <a:lnTo>
                    <a:pt x="166" y="191"/>
                  </a:lnTo>
                  <a:lnTo>
                    <a:pt x="178" y="180"/>
                  </a:lnTo>
                  <a:lnTo>
                    <a:pt x="14" y="2"/>
                  </a:lnTo>
                  <a:lnTo>
                    <a:pt x="5" y="1"/>
                  </a:lnTo>
                  <a:lnTo>
                    <a:pt x="14" y="2"/>
                  </a:lnTo>
                  <a:lnTo>
                    <a:pt x="8" y="0"/>
                  </a:lnTo>
                  <a:lnTo>
                    <a:pt x="4" y="2"/>
                  </a:lnTo>
                  <a:lnTo>
                    <a:pt x="0" y="8"/>
                  </a:lnTo>
                  <a:lnTo>
                    <a:pt x="3" y="14"/>
                  </a:lnTo>
                  <a:lnTo>
                    <a:pt x="12" y="15"/>
                  </a:lnTo>
                  <a:close/>
                </a:path>
              </a:pathLst>
            </a:custGeom>
            <a:solidFill>
              <a:srgbClr val="000000"/>
            </a:solidFill>
            <a:ln w="9525">
              <a:noFill/>
              <a:round/>
              <a:headEnd/>
              <a:tailEnd/>
            </a:ln>
          </p:spPr>
          <p:txBody>
            <a:bodyPr/>
            <a:lstStyle/>
            <a:p>
              <a:endParaRPr lang="en-GB"/>
            </a:p>
          </p:txBody>
        </p:sp>
        <p:sp>
          <p:nvSpPr>
            <p:cNvPr id="7215" name="Freeform 203"/>
            <p:cNvSpPr>
              <a:spLocks/>
            </p:cNvSpPr>
            <p:nvPr/>
          </p:nvSpPr>
          <p:spPr bwMode="auto">
            <a:xfrm>
              <a:off x="1367" y="3339"/>
              <a:ext cx="326" cy="194"/>
            </a:xfrm>
            <a:custGeom>
              <a:avLst/>
              <a:gdLst>
                <a:gd name="T0" fmla="*/ 4 w 652"/>
                <a:gd name="T1" fmla="*/ 94 h 387"/>
                <a:gd name="T2" fmla="*/ 3 w 652"/>
                <a:gd name="T3" fmla="*/ 97 h 387"/>
                <a:gd name="T4" fmla="*/ 163 w 652"/>
                <a:gd name="T5" fmla="*/ 4 h 387"/>
                <a:gd name="T6" fmla="*/ 162 w 652"/>
                <a:gd name="T7" fmla="*/ 0 h 387"/>
                <a:gd name="T8" fmla="*/ 1 w 652"/>
                <a:gd name="T9" fmla="*/ 94 h 387"/>
                <a:gd name="T10" fmla="*/ 1 w 652"/>
                <a:gd name="T11" fmla="*/ 97 h 387"/>
                <a:gd name="T12" fmla="*/ 1 w 652"/>
                <a:gd name="T13" fmla="*/ 94 h 387"/>
                <a:gd name="T14" fmla="*/ 0 w 652"/>
                <a:gd name="T15" fmla="*/ 95 h 387"/>
                <a:gd name="T16" fmla="*/ 1 w 652"/>
                <a:gd name="T17" fmla="*/ 96 h 387"/>
                <a:gd name="T18" fmla="*/ 2 w 652"/>
                <a:gd name="T19" fmla="*/ 97 h 387"/>
                <a:gd name="T20" fmla="*/ 3 w 652"/>
                <a:gd name="T21" fmla="*/ 97 h 387"/>
                <a:gd name="T22" fmla="*/ 4 w 652"/>
                <a:gd name="T23" fmla="*/ 94 h 3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52" h="387">
                  <a:moveTo>
                    <a:pt x="14" y="375"/>
                  </a:moveTo>
                  <a:lnTo>
                    <a:pt x="11" y="387"/>
                  </a:lnTo>
                  <a:lnTo>
                    <a:pt x="652" y="14"/>
                  </a:lnTo>
                  <a:lnTo>
                    <a:pt x="645" y="0"/>
                  </a:lnTo>
                  <a:lnTo>
                    <a:pt x="4" y="373"/>
                  </a:lnTo>
                  <a:lnTo>
                    <a:pt x="2" y="386"/>
                  </a:lnTo>
                  <a:lnTo>
                    <a:pt x="4" y="373"/>
                  </a:lnTo>
                  <a:lnTo>
                    <a:pt x="0" y="378"/>
                  </a:lnTo>
                  <a:lnTo>
                    <a:pt x="1" y="384"/>
                  </a:lnTo>
                  <a:lnTo>
                    <a:pt x="6" y="387"/>
                  </a:lnTo>
                  <a:lnTo>
                    <a:pt x="11" y="387"/>
                  </a:lnTo>
                  <a:lnTo>
                    <a:pt x="14" y="375"/>
                  </a:lnTo>
                  <a:close/>
                </a:path>
              </a:pathLst>
            </a:custGeom>
            <a:solidFill>
              <a:srgbClr val="000000"/>
            </a:solidFill>
            <a:ln w="9525">
              <a:noFill/>
              <a:round/>
              <a:headEnd/>
              <a:tailEnd/>
            </a:ln>
          </p:spPr>
          <p:txBody>
            <a:bodyPr/>
            <a:lstStyle/>
            <a:p>
              <a:endParaRPr lang="en-GB"/>
            </a:p>
          </p:txBody>
        </p:sp>
        <p:sp>
          <p:nvSpPr>
            <p:cNvPr id="7216" name="Freeform 204"/>
            <p:cNvSpPr>
              <a:spLocks/>
            </p:cNvSpPr>
            <p:nvPr/>
          </p:nvSpPr>
          <p:spPr bwMode="auto">
            <a:xfrm>
              <a:off x="1369" y="3526"/>
              <a:ext cx="93" cy="91"/>
            </a:xfrm>
            <a:custGeom>
              <a:avLst/>
              <a:gdLst>
                <a:gd name="T0" fmla="*/ 43 w 187"/>
                <a:gd name="T1" fmla="*/ 42 h 182"/>
                <a:gd name="T2" fmla="*/ 46 w 187"/>
                <a:gd name="T3" fmla="*/ 42 h 182"/>
                <a:gd name="T4" fmla="*/ 3 w 187"/>
                <a:gd name="T5" fmla="*/ 0 h 182"/>
                <a:gd name="T6" fmla="*/ 0 w 187"/>
                <a:gd name="T7" fmla="*/ 3 h 182"/>
                <a:gd name="T8" fmla="*/ 43 w 187"/>
                <a:gd name="T9" fmla="*/ 45 h 182"/>
                <a:gd name="T10" fmla="*/ 45 w 187"/>
                <a:gd name="T11" fmla="*/ 46 h 182"/>
                <a:gd name="T12" fmla="*/ 43 w 187"/>
                <a:gd name="T13" fmla="*/ 45 h 182"/>
                <a:gd name="T14" fmla="*/ 44 w 187"/>
                <a:gd name="T15" fmla="*/ 46 h 182"/>
                <a:gd name="T16" fmla="*/ 46 w 187"/>
                <a:gd name="T17" fmla="*/ 45 h 182"/>
                <a:gd name="T18" fmla="*/ 46 w 187"/>
                <a:gd name="T19" fmla="*/ 44 h 182"/>
                <a:gd name="T20" fmla="*/ 46 w 187"/>
                <a:gd name="T21" fmla="*/ 42 h 182"/>
                <a:gd name="T22" fmla="*/ 43 w 187"/>
                <a:gd name="T23" fmla="*/ 42 h 1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7" h="182">
                  <a:moveTo>
                    <a:pt x="175" y="167"/>
                  </a:moveTo>
                  <a:lnTo>
                    <a:pt x="184" y="168"/>
                  </a:lnTo>
                  <a:lnTo>
                    <a:pt x="12" y="0"/>
                  </a:lnTo>
                  <a:lnTo>
                    <a:pt x="0" y="11"/>
                  </a:lnTo>
                  <a:lnTo>
                    <a:pt x="173" y="179"/>
                  </a:lnTo>
                  <a:lnTo>
                    <a:pt x="182" y="181"/>
                  </a:lnTo>
                  <a:lnTo>
                    <a:pt x="173" y="179"/>
                  </a:lnTo>
                  <a:lnTo>
                    <a:pt x="179" y="182"/>
                  </a:lnTo>
                  <a:lnTo>
                    <a:pt x="184" y="178"/>
                  </a:lnTo>
                  <a:lnTo>
                    <a:pt x="187" y="174"/>
                  </a:lnTo>
                  <a:lnTo>
                    <a:pt x="184" y="168"/>
                  </a:lnTo>
                  <a:lnTo>
                    <a:pt x="175" y="167"/>
                  </a:lnTo>
                  <a:close/>
                </a:path>
              </a:pathLst>
            </a:custGeom>
            <a:solidFill>
              <a:srgbClr val="000000"/>
            </a:solidFill>
            <a:ln w="9525">
              <a:noFill/>
              <a:round/>
              <a:headEnd/>
              <a:tailEnd/>
            </a:ln>
          </p:spPr>
          <p:txBody>
            <a:bodyPr/>
            <a:lstStyle/>
            <a:p>
              <a:endParaRPr lang="en-GB"/>
            </a:p>
          </p:txBody>
        </p:sp>
        <p:sp>
          <p:nvSpPr>
            <p:cNvPr id="7217" name="Freeform 205"/>
            <p:cNvSpPr>
              <a:spLocks/>
            </p:cNvSpPr>
            <p:nvPr/>
          </p:nvSpPr>
          <p:spPr bwMode="auto">
            <a:xfrm>
              <a:off x="1456" y="3428"/>
              <a:ext cx="321" cy="189"/>
            </a:xfrm>
            <a:custGeom>
              <a:avLst/>
              <a:gdLst>
                <a:gd name="T0" fmla="*/ 157 w 643"/>
                <a:gd name="T1" fmla="*/ 3 h 378"/>
                <a:gd name="T2" fmla="*/ 157 w 643"/>
                <a:gd name="T3" fmla="*/ 0 h 378"/>
                <a:gd name="T4" fmla="*/ 0 w 643"/>
                <a:gd name="T5" fmla="*/ 91 h 378"/>
                <a:gd name="T6" fmla="*/ 1 w 643"/>
                <a:gd name="T7" fmla="*/ 95 h 378"/>
                <a:gd name="T8" fmla="*/ 159 w 643"/>
                <a:gd name="T9" fmla="*/ 4 h 378"/>
                <a:gd name="T10" fmla="*/ 160 w 643"/>
                <a:gd name="T11" fmla="*/ 1 h 378"/>
                <a:gd name="T12" fmla="*/ 159 w 643"/>
                <a:gd name="T13" fmla="*/ 4 h 378"/>
                <a:gd name="T14" fmla="*/ 160 w 643"/>
                <a:gd name="T15" fmla="*/ 3 h 378"/>
                <a:gd name="T16" fmla="*/ 160 w 643"/>
                <a:gd name="T17" fmla="*/ 1 h 378"/>
                <a:gd name="T18" fmla="*/ 159 w 643"/>
                <a:gd name="T19" fmla="*/ 0 h 378"/>
                <a:gd name="T20" fmla="*/ 157 w 643"/>
                <a:gd name="T21" fmla="*/ 0 h 378"/>
                <a:gd name="T22" fmla="*/ 157 w 643"/>
                <a:gd name="T23" fmla="*/ 3 h 3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43" h="378">
                  <a:moveTo>
                    <a:pt x="629" y="12"/>
                  </a:moveTo>
                  <a:lnTo>
                    <a:pt x="631" y="0"/>
                  </a:lnTo>
                  <a:lnTo>
                    <a:pt x="0" y="364"/>
                  </a:lnTo>
                  <a:lnTo>
                    <a:pt x="7" y="378"/>
                  </a:lnTo>
                  <a:lnTo>
                    <a:pt x="638" y="13"/>
                  </a:lnTo>
                  <a:lnTo>
                    <a:pt x="641" y="1"/>
                  </a:lnTo>
                  <a:lnTo>
                    <a:pt x="638" y="13"/>
                  </a:lnTo>
                  <a:lnTo>
                    <a:pt x="643" y="9"/>
                  </a:lnTo>
                  <a:lnTo>
                    <a:pt x="642" y="3"/>
                  </a:lnTo>
                  <a:lnTo>
                    <a:pt x="637" y="0"/>
                  </a:lnTo>
                  <a:lnTo>
                    <a:pt x="631" y="0"/>
                  </a:lnTo>
                  <a:lnTo>
                    <a:pt x="629" y="12"/>
                  </a:lnTo>
                  <a:close/>
                </a:path>
              </a:pathLst>
            </a:custGeom>
            <a:solidFill>
              <a:srgbClr val="000000"/>
            </a:solidFill>
            <a:ln w="9525">
              <a:noFill/>
              <a:round/>
              <a:headEnd/>
              <a:tailEnd/>
            </a:ln>
          </p:spPr>
          <p:txBody>
            <a:bodyPr/>
            <a:lstStyle/>
            <a:p>
              <a:endParaRPr lang="en-GB"/>
            </a:p>
          </p:txBody>
        </p:sp>
        <p:sp>
          <p:nvSpPr>
            <p:cNvPr id="7218" name="Freeform 206"/>
            <p:cNvSpPr>
              <a:spLocks/>
            </p:cNvSpPr>
            <p:nvPr/>
          </p:nvSpPr>
          <p:spPr bwMode="auto">
            <a:xfrm>
              <a:off x="1408" y="3416"/>
              <a:ext cx="201" cy="121"/>
            </a:xfrm>
            <a:custGeom>
              <a:avLst/>
              <a:gdLst>
                <a:gd name="T0" fmla="*/ 1 w 402"/>
                <a:gd name="T1" fmla="*/ 59 h 242"/>
                <a:gd name="T2" fmla="*/ 2 w 402"/>
                <a:gd name="T3" fmla="*/ 61 h 242"/>
                <a:gd name="T4" fmla="*/ 101 w 402"/>
                <a:gd name="T5" fmla="*/ 4 h 242"/>
                <a:gd name="T6" fmla="*/ 99 w 402"/>
                <a:gd name="T7" fmla="*/ 0 h 242"/>
                <a:gd name="T8" fmla="*/ 0 w 402"/>
                <a:gd name="T9" fmla="*/ 57 h 242"/>
                <a:gd name="T10" fmla="*/ 1 w 402"/>
                <a:gd name="T11" fmla="*/ 59 h 2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2" h="242">
                  <a:moveTo>
                    <a:pt x="4" y="235"/>
                  </a:moveTo>
                  <a:lnTo>
                    <a:pt x="7" y="242"/>
                  </a:lnTo>
                  <a:lnTo>
                    <a:pt x="402" y="13"/>
                  </a:lnTo>
                  <a:lnTo>
                    <a:pt x="396" y="0"/>
                  </a:lnTo>
                  <a:lnTo>
                    <a:pt x="0" y="228"/>
                  </a:lnTo>
                  <a:lnTo>
                    <a:pt x="4" y="235"/>
                  </a:lnTo>
                  <a:close/>
                </a:path>
              </a:pathLst>
            </a:custGeom>
            <a:solidFill>
              <a:srgbClr val="000000"/>
            </a:solidFill>
            <a:ln w="9525">
              <a:noFill/>
              <a:round/>
              <a:headEnd/>
              <a:tailEnd/>
            </a:ln>
          </p:spPr>
          <p:txBody>
            <a:bodyPr/>
            <a:lstStyle/>
            <a:p>
              <a:endParaRPr lang="en-GB"/>
            </a:p>
          </p:txBody>
        </p:sp>
        <p:sp>
          <p:nvSpPr>
            <p:cNvPr id="7219" name="Freeform 207"/>
            <p:cNvSpPr>
              <a:spLocks/>
            </p:cNvSpPr>
            <p:nvPr/>
          </p:nvSpPr>
          <p:spPr bwMode="auto">
            <a:xfrm>
              <a:off x="1426" y="3434"/>
              <a:ext cx="201" cy="121"/>
            </a:xfrm>
            <a:custGeom>
              <a:avLst/>
              <a:gdLst>
                <a:gd name="T0" fmla="*/ 1 w 402"/>
                <a:gd name="T1" fmla="*/ 59 h 242"/>
                <a:gd name="T2" fmla="*/ 2 w 402"/>
                <a:gd name="T3" fmla="*/ 61 h 242"/>
                <a:gd name="T4" fmla="*/ 101 w 402"/>
                <a:gd name="T5" fmla="*/ 4 h 242"/>
                <a:gd name="T6" fmla="*/ 99 w 402"/>
                <a:gd name="T7" fmla="*/ 0 h 242"/>
                <a:gd name="T8" fmla="*/ 0 w 402"/>
                <a:gd name="T9" fmla="*/ 57 h 242"/>
                <a:gd name="T10" fmla="*/ 1 w 402"/>
                <a:gd name="T11" fmla="*/ 59 h 2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2" h="242">
                  <a:moveTo>
                    <a:pt x="4" y="235"/>
                  </a:moveTo>
                  <a:lnTo>
                    <a:pt x="7" y="242"/>
                  </a:lnTo>
                  <a:lnTo>
                    <a:pt x="402" y="14"/>
                  </a:lnTo>
                  <a:lnTo>
                    <a:pt x="395" y="0"/>
                  </a:lnTo>
                  <a:lnTo>
                    <a:pt x="0" y="228"/>
                  </a:lnTo>
                  <a:lnTo>
                    <a:pt x="4" y="235"/>
                  </a:lnTo>
                  <a:close/>
                </a:path>
              </a:pathLst>
            </a:custGeom>
            <a:solidFill>
              <a:srgbClr val="000000"/>
            </a:solidFill>
            <a:ln w="9525">
              <a:noFill/>
              <a:round/>
              <a:headEnd/>
              <a:tailEnd/>
            </a:ln>
          </p:spPr>
          <p:txBody>
            <a:bodyPr/>
            <a:lstStyle/>
            <a:p>
              <a:endParaRPr lang="en-GB"/>
            </a:p>
          </p:txBody>
        </p:sp>
        <p:sp>
          <p:nvSpPr>
            <p:cNvPr id="7220" name="Freeform 208"/>
            <p:cNvSpPr>
              <a:spLocks/>
            </p:cNvSpPr>
            <p:nvPr/>
          </p:nvSpPr>
          <p:spPr bwMode="auto">
            <a:xfrm>
              <a:off x="1443" y="3451"/>
              <a:ext cx="201" cy="121"/>
            </a:xfrm>
            <a:custGeom>
              <a:avLst/>
              <a:gdLst>
                <a:gd name="T0" fmla="*/ 1 w 402"/>
                <a:gd name="T1" fmla="*/ 59 h 242"/>
                <a:gd name="T2" fmla="*/ 2 w 402"/>
                <a:gd name="T3" fmla="*/ 61 h 242"/>
                <a:gd name="T4" fmla="*/ 101 w 402"/>
                <a:gd name="T5" fmla="*/ 4 h 242"/>
                <a:gd name="T6" fmla="*/ 99 w 402"/>
                <a:gd name="T7" fmla="*/ 0 h 242"/>
                <a:gd name="T8" fmla="*/ 0 w 402"/>
                <a:gd name="T9" fmla="*/ 57 h 242"/>
                <a:gd name="T10" fmla="*/ 1 w 402"/>
                <a:gd name="T11" fmla="*/ 59 h 2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2" h="242">
                  <a:moveTo>
                    <a:pt x="3" y="235"/>
                  </a:moveTo>
                  <a:lnTo>
                    <a:pt x="7" y="242"/>
                  </a:lnTo>
                  <a:lnTo>
                    <a:pt x="402" y="14"/>
                  </a:lnTo>
                  <a:lnTo>
                    <a:pt x="395" y="0"/>
                  </a:lnTo>
                  <a:lnTo>
                    <a:pt x="0" y="228"/>
                  </a:lnTo>
                  <a:lnTo>
                    <a:pt x="3" y="235"/>
                  </a:lnTo>
                  <a:close/>
                </a:path>
              </a:pathLst>
            </a:custGeom>
            <a:solidFill>
              <a:srgbClr val="000000"/>
            </a:solidFill>
            <a:ln w="9525">
              <a:noFill/>
              <a:round/>
              <a:headEnd/>
              <a:tailEnd/>
            </a:ln>
          </p:spPr>
          <p:txBody>
            <a:bodyPr/>
            <a:lstStyle/>
            <a:p>
              <a:endParaRPr lang="en-GB"/>
            </a:p>
          </p:txBody>
        </p:sp>
        <p:sp>
          <p:nvSpPr>
            <p:cNvPr id="7221" name="Freeform 209"/>
            <p:cNvSpPr>
              <a:spLocks/>
            </p:cNvSpPr>
            <p:nvPr/>
          </p:nvSpPr>
          <p:spPr bwMode="auto">
            <a:xfrm>
              <a:off x="1460" y="3468"/>
              <a:ext cx="203" cy="122"/>
            </a:xfrm>
            <a:custGeom>
              <a:avLst/>
              <a:gdLst>
                <a:gd name="T0" fmla="*/ 1 w 406"/>
                <a:gd name="T1" fmla="*/ 59 h 246"/>
                <a:gd name="T2" fmla="*/ 2 w 406"/>
                <a:gd name="T3" fmla="*/ 61 h 246"/>
                <a:gd name="T4" fmla="*/ 102 w 406"/>
                <a:gd name="T5" fmla="*/ 3 h 246"/>
                <a:gd name="T6" fmla="*/ 100 w 406"/>
                <a:gd name="T7" fmla="*/ 0 h 246"/>
                <a:gd name="T8" fmla="*/ 0 w 406"/>
                <a:gd name="T9" fmla="*/ 57 h 246"/>
                <a:gd name="T10" fmla="*/ 1 w 406"/>
                <a:gd name="T11" fmla="*/ 59 h 2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6" h="246">
                  <a:moveTo>
                    <a:pt x="4" y="239"/>
                  </a:moveTo>
                  <a:lnTo>
                    <a:pt x="7" y="246"/>
                  </a:lnTo>
                  <a:lnTo>
                    <a:pt x="406" y="14"/>
                  </a:lnTo>
                  <a:lnTo>
                    <a:pt x="399" y="0"/>
                  </a:lnTo>
                  <a:lnTo>
                    <a:pt x="0" y="232"/>
                  </a:lnTo>
                  <a:lnTo>
                    <a:pt x="4" y="239"/>
                  </a:lnTo>
                  <a:close/>
                </a:path>
              </a:pathLst>
            </a:custGeom>
            <a:solidFill>
              <a:srgbClr val="000000"/>
            </a:solidFill>
            <a:ln w="9525">
              <a:noFill/>
              <a:round/>
              <a:headEnd/>
              <a:tailEnd/>
            </a:ln>
          </p:spPr>
          <p:txBody>
            <a:bodyPr/>
            <a:lstStyle/>
            <a:p>
              <a:endParaRPr lang="en-GB"/>
            </a:p>
          </p:txBody>
        </p:sp>
        <p:sp>
          <p:nvSpPr>
            <p:cNvPr id="7222" name="Freeform 210"/>
            <p:cNvSpPr>
              <a:spLocks/>
            </p:cNvSpPr>
            <p:nvPr/>
          </p:nvSpPr>
          <p:spPr bwMode="auto">
            <a:xfrm>
              <a:off x="1657" y="3365"/>
              <a:ext cx="35" cy="25"/>
            </a:xfrm>
            <a:custGeom>
              <a:avLst/>
              <a:gdLst>
                <a:gd name="T0" fmla="*/ 2 w 70"/>
                <a:gd name="T1" fmla="*/ 11 h 51"/>
                <a:gd name="T2" fmla="*/ 3 w 70"/>
                <a:gd name="T3" fmla="*/ 12 h 51"/>
                <a:gd name="T4" fmla="*/ 18 w 70"/>
                <a:gd name="T5" fmla="*/ 3 h 51"/>
                <a:gd name="T6" fmla="*/ 16 w 70"/>
                <a:gd name="T7" fmla="*/ 0 h 51"/>
                <a:gd name="T8" fmla="*/ 0 w 70"/>
                <a:gd name="T9" fmla="*/ 9 h 51"/>
                <a:gd name="T10" fmla="*/ 2 w 70"/>
                <a:gd name="T11" fmla="*/ 11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 h="51">
                  <a:moveTo>
                    <a:pt x="5" y="44"/>
                  </a:moveTo>
                  <a:lnTo>
                    <a:pt x="9" y="51"/>
                  </a:lnTo>
                  <a:lnTo>
                    <a:pt x="70" y="14"/>
                  </a:lnTo>
                  <a:lnTo>
                    <a:pt x="61" y="0"/>
                  </a:lnTo>
                  <a:lnTo>
                    <a:pt x="0" y="37"/>
                  </a:lnTo>
                  <a:lnTo>
                    <a:pt x="5" y="44"/>
                  </a:lnTo>
                  <a:close/>
                </a:path>
              </a:pathLst>
            </a:custGeom>
            <a:solidFill>
              <a:srgbClr val="000000"/>
            </a:solidFill>
            <a:ln w="9525">
              <a:noFill/>
              <a:round/>
              <a:headEnd/>
              <a:tailEnd/>
            </a:ln>
          </p:spPr>
          <p:txBody>
            <a:bodyPr/>
            <a:lstStyle/>
            <a:p>
              <a:endParaRPr lang="en-GB"/>
            </a:p>
          </p:txBody>
        </p:sp>
        <p:sp>
          <p:nvSpPr>
            <p:cNvPr id="7223" name="Freeform 211"/>
            <p:cNvSpPr>
              <a:spLocks/>
            </p:cNvSpPr>
            <p:nvPr/>
          </p:nvSpPr>
          <p:spPr bwMode="auto">
            <a:xfrm>
              <a:off x="1675" y="3383"/>
              <a:ext cx="34" cy="25"/>
            </a:xfrm>
            <a:custGeom>
              <a:avLst/>
              <a:gdLst>
                <a:gd name="T0" fmla="*/ 1 w 69"/>
                <a:gd name="T1" fmla="*/ 11 h 50"/>
                <a:gd name="T2" fmla="*/ 2 w 69"/>
                <a:gd name="T3" fmla="*/ 13 h 50"/>
                <a:gd name="T4" fmla="*/ 17 w 69"/>
                <a:gd name="T5" fmla="*/ 4 h 50"/>
                <a:gd name="T6" fmla="*/ 15 w 69"/>
                <a:gd name="T7" fmla="*/ 0 h 50"/>
                <a:gd name="T8" fmla="*/ 0 w 69"/>
                <a:gd name="T9" fmla="*/ 10 h 50"/>
                <a:gd name="T10" fmla="*/ 1 w 69"/>
                <a:gd name="T11" fmla="*/ 11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 h="50">
                  <a:moveTo>
                    <a:pt x="4" y="44"/>
                  </a:moveTo>
                  <a:lnTo>
                    <a:pt x="9" y="50"/>
                  </a:lnTo>
                  <a:lnTo>
                    <a:pt x="69" y="14"/>
                  </a:lnTo>
                  <a:lnTo>
                    <a:pt x="60" y="0"/>
                  </a:lnTo>
                  <a:lnTo>
                    <a:pt x="0" y="37"/>
                  </a:lnTo>
                  <a:lnTo>
                    <a:pt x="4" y="44"/>
                  </a:lnTo>
                  <a:close/>
                </a:path>
              </a:pathLst>
            </a:custGeom>
            <a:solidFill>
              <a:srgbClr val="000000"/>
            </a:solidFill>
            <a:ln w="9525">
              <a:noFill/>
              <a:round/>
              <a:headEnd/>
              <a:tailEnd/>
            </a:ln>
          </p:spPr>
          <p:txBody>
            <a:bodyPr/>
            <a:lstStyle/>
            <a:p>
              <a:endParaRPr lang="en-GB"/>
            </a:p>
          </p:txBody>
        </p:sp>
        <p:sp>
          <p:nvSpPr>
            <p:cNvPr id="7224" name="Freeform 212"/>
            <p:cNvSpPr>
              <a:spLocks/>
            </p:cNvSpPr>
            <p:nvPr/>
          </p:nvSpPr>
          <p:spPr bwMode="auto">
            <a:xfrm>
              <a:off x="1692" y="3401"/>
              <a:ext cx="35" cy="25"/>
            </a:xfrm>
            <a:custGeom>
              <a:avLst/>
              <a:gdLst>
                <a:gd name="T0" fmla="*/ 1 w 71"/>
                <a:gd name="T1" fmla="*/ 11 h 51"/>
                <a:gd name="T2" fmla="*/ 2 w 71"/>
                <a:gd name="T3" fmla="*/ 12 h 51"/>
                <a:gd name="T4" fmla="*/ 17 w 71"/>
                <a:gd name="T5" fmla="*/ 3 h 51"/>
                <a:gd name="T6" fmla="*/ 15 w 71"/>
                <a:gd name="T7" fmla="*/ 0 h 51"/>
                <a:gd name="T8" fmla="*/ 0 w 71"/>
                <a:gd name="T9" fmla="*/ 9 h 51"/>
                <a:gd name="T10" fmla="*/ 1 w 71"/>
                <a:gd name="T11" fmla="*/ 11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 h="51">
                  <a:moveTo>
                    <a:pt x="5" y="44"/>
                  </a:moveTo>
                  <a:lnTo>
                    <a:pt x="10" y="51"/>
                  </a:lnTo>
                  <a:lnTo>
                    <a:pt x="71" y="14"/>
                  </a:lnTo>
                  <a:lnTo>
                    <a:pt x="61" y="0"/>
                  </a:lnTo>
                  <a:lnTo>
                    <a:pt x="0" y="37"/>
                  </a:lnTo>
                  <a:lnTo>
                    <a:pt x="5" y="44"/>
                  </a:lnTo>
                  <a:close/>
                </a:path>
              </a:pathLst>
            </a:custGeom>
            <a:solidFill>
              <a:srgbClr val="000000"/>
            </a:solidFill>
            <a:ln w="9525">
              <a:noFill/>
              <a:round/>
              <a:headEnd/>
              <a:tailEnd/>
            </a:ln>
          </p:spPr>
          <p:txBody>
            <a:bodyPr/>
            <a:lstStyle/>
            <a:p>
              <a:endParaRPr lang="en-GB"/>
            </a:p>
          </p:txBody>
        </p:sp>
        <p:sp>
          <p:nvSpPr>
            <p:cNvPr id="7225" name="Freeform 213"/>
            <p:cNvSpPr>
              <a:spLocks/>
            </p:cNvSpPr>
            <p:nvPr/>
          </p:nvSpPr>
          <p:spPr bwMode="auto">
            <a:xfrm>
              <a:off x="1710" y="3418"/>
              <a:ext cx="35" cy="25"/>
            </a:xfrm>
            <a:custGeom>
              <a:avLst/>
              <a:gdLst>
                <a:gd name="T0" fmla="*/ 2 w 70"/>
                <a:gd name="T1" fmla="*/ 11 h 51"/>
                <a:gd name="T2" fmla="*/ 3 w 70"/>
                <a:gd name="T3" fmla="*/ 12 h 51"/>
                <a:gd name="T4" fmla="*/ 18 w 70"/>
                <a:gd name="T5" fmla="*/ 3 h 51"/>
                <a:gd name="T6" fmla="*/ 16 w 70"/>
                <a:gd name="T7" fmla="*/ 0 h 51"/>
                <a:gd name="T8" fmla="*/ 0 w 70"/>
                <a:gd name="T9" fmla="*/ 9 h 51"/>
                <a:gd name="T10" fmla="*/ 2 w 70"/>
                <a:gd name="T11" fmla="*/ 11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 h="51">
                  <a:moveTo>
                    <a:pt x="5" y="44"/>
                  </a:moveTo>
                  <a:lnTo>
                    <a:pt x="9" y="51"/>
                  </a:lnTo>
                  <a:lnTo>
                    <a:pt x="70" y="14"/>
                  </a:lnTo>
                  <a:lnTo>
                    <a:pt x="61" y="0"/>
                  </a:lnTo>
                  <a:lnTo>
                    <a:pt x="0" y="37"/>
                  </a:lnTo>
                  <a:lnTo>
                    <a:pt x="5" y="44"/>
                  </a:lnTo>
                  <a:close/>
                </a:path>
              </a:pathLst>
            </a:custGeom>
            <a:solidFill>
              <a:srgbClr val="000000"/>
            </a:solidFill>
            <a:ln w="9525">
              <a:noFill/>
              <a:round/>
              <a:headEnd/>
              <a:tailEnd/>
            </a:ln>
          </p:spPr>
          <p:txBody>
            <a:bodyPr/>
            <a:lstStyle/>
            <a:p>
              <a:endParaRPr lang="en-GB"/>
            </a:p>
          </p:txBody>
        </p:sp>
        <p:sp>
          <p:nvSpPr>
            <p:cNvPr id="7226" name="Freeform 214"/>
            <p:cNvSpPr>
              <a:spLocks/>
            </p:cNvSpPr>
            <p:nvPr/>
          </p:nvSpPr>
          <p:spPr bwMode="auto">
            <a:xfrm>
              <a:off x="1623" y="3394"/>
              <a:ext cx="25" cy="19"/>
            </a:xfrm>
            <a:custGeom>
              <a:avLst/>
              <a:gdLst>
                <a:gd name="T0" fmla="*/ 2 w 50"/>
                <a:gd name="T1" fmla="*/ 8 h 39"/>
                <a:gd name="T2" fmla="*/ 3 w 50"/>
                <a:gd name="T3" fmla="*/ 9 h 39"/>
                <a:gd name="T4" fmla="*/ 13 w 50"/>
                <a:gd name="T5" fmla="*/ 3 h 39"/>
                <a:gd name="T6" fmla="*/ 11 w 50"/>
                <a:gd name="T7" fmla="*/ 0 h 39"/>
                <a:gd name="T8" fmla="*/ 0 w 50"/>
                <a:gd name="T9" fmla="*/ 6 h 39"/>
                <a:gd name="T10" fmla="*/ 2 w 50"/>
                <a:gd name="T11" fmla="*/ 8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39">
                  <a:moveTo>
                    <a:pt x="5" y="32"/>
                  </a:moveTo>
                  <a:lnTo>
                    <a:pt x="9" y="39"/>
                  </a:lnTo>
                  <a:lnTo>
                    <a:pt x="50" y="13"/>
                  </a:lnTo>
                  <a:lnTo>
                    <a:pt x="41" y="0"/>
                  </a:lnTo>
                  <a:lnTo>
                    <a:pt x="0" y="25"/>
                  </a:lnTo>
                  <a:lnTo>
                    <a:pt x="5" y="32"/>
                  </a:lnTo>
                  <a:close/>
                </a:path>
              </a:pathLst>
            </a:custGeom>
            <a:solidFill>
              <a:srgbClr val="000000"/>
            </a:solidFill>
            <a:ln w="9525">
              <a:noFill/>
              <a:round/>
              <a:headEnd/>
              <a:tailEnd/>
            </a:ln>
          </p:spPr>
          <p:txBody>
            <a:bodyPr/>
            <a:lstStyle/>
            <a:p>
              <a:endParaRPr lang="en-GB"/>
            </a:p>
          </p:txBody>
        </p:sp>
        <p:sp>
          <p:nvSpPr>
            <p:cNvPr id="7227" name="Freeform 215"/>
            <p:cNvSpPr>
              <a:spLocks/>
            </p:cNvSpPr>
            <p:nvPr/>
          </p:nvSpPr>
          <p:spPr bwMode="auto">
            <a:xfrm>
              <a:off x="1641" y="3412"/>
              <a:ext cx="25" cy="19"/>
            </a:xfrm>
            <a:custGeom>
              <a:avLst/>
              <a:gdLst>
                <a:gd name="T0" fmla="*/ 2 w 49"/>
                <a:gd name="T1" fmla="*/ 8 h 40"/>
                <a:gd name="T2" fmla="*/ 3 w 49"/>
                <a:gd name="T3" fmla="*/ 9 h 40"/>
                <a:gd name="T4" fmla="*/ 13 w 49"/>
                <a:gd name="T5" fmla="*/ 3 h 40"/>
                <a:gd name="T6" fmla="*/ 10 w 49"/>
                <a:gd name="T7" fmla="*/ 0 h 40"/>
                <a:gd name="T8" fmla="*/ 0 w 49"/>
                <a:gd name="T9" fmla="*/ 6 h 40"/>
                <a:gd name="T10" fmla="*/ 2 w 49"/>
                <a:gd name="T11" fmla="*/ 8 h 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0">
                  <a:moveTo>
                    <a:pt x="5" y="33"/>
                  </a:moveTo>
                  <a:lnTo>
                    <a:pt x="9" y="40"/>
                  </a:lnTo>
                  <a:lnTo>
                    <a:pt x="49" y="14"/>
                  </a:lnTo>
                  <a:lnTo>
                    <a:pt x="40" y="0"/>
                  </a:lnTo>
                  <a:lnTo>
                    <a:pt x="0" y="26"/>
                  </a:lnTo>
                  <a:lnTo>
                    <a:pt x="5" y="33"/>
                  </a:lnTo>
                  <a:close/>
                </a:path>
              </a:pathLst>
            </a:custGeom>
            <a:solidFill>
              <a:srgbClr val="000000"/>
            </a:solidFill>
            <a:ln w="9525">
              <a:noFill/>
              <a:round/>
              <a:headEnd/>
              <a:tailEnd/>
            </a:ln>
          </p:spPr>
          <p:txBody>
            <a:bodyPr/>
            <a:lstStyle/>
            <a:p>
              <a:endParaRPr lang="en-GB"/>
            </a:p>
          </p:txBody>
        </p:sp>
        <p:sp>
          <p:nvSpPr>
            <p:cNvPr id="7228" name="Freeform 216"/>
            <p:cNvSpPr>
              <a:spLocks/>
            </p:cNvSpPr>
            <p:nvPr/>
          </p:nvSpPr>
          <p:spPr bwMode="auto">
            <a:xfrm>
              <a:off x="1658" y="3429"/>
              <a:ext cx="25" cy="20"/>
            </a:xfrm>
            <a:custGeom>
              <a:avLst/>
              <a:gdLst>
                <a:gd name="T0" fmla="*/ 2 w 50"/>
                <a:gd name="T1" fmla="*/ 8 h 39"/>
                <a:gd name="T2" fmla="*/ 3 w 50"/>
                <a:gd name="T3" fmla="*/ 10 h 39"/>
                <a:gd name="T4" fmla="*/ 13 w 50"/>
                <a:gd name="T5" fmla="*/ 4 h 39"/>
                <a:gd name="T6" fmla="*/ 11 w 50"/>
                <a:gd name="T7" fmla="*/ 0 h 39"/>
                <a:gd name="T8" fmla="*/ 0 w 50"/>
                <a:gd name="T9" fmla="*/ 7 h 39"/>
                <a:gd name="T10" fmla="*/ 2 w 50"/>
                <a:gd name="T11" fmla="*/ 8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39">
                  <a:moveTo>
                    <a:pt x="5" y="32"/>
                  </a:moveTo>
                  <a:lnTo>
                    <a:pt x="10" y="39"/>
                  </a:lnTo>
                  <a:lnTo>
                    <a:pt x="50" y="14"/>
                  </a:lnTo>
                  <a:lnTo>
                    <a:pt x="41" y="0"/>
                  </a:lnTo>
                  <a:lnTo>
                    <a:pt x="0" y="25"/>
                  </a:lnTo>
                  <a:lnTo>
                    <a:pt x="5" y="32"/>
                  </a:lnTo>
                  <a:close/>
                </a:path>
              </a:pathLst>
            </a:custGeom>
            <a:solidFill>
              <a:srgbClr val="000000"/>
            </a:solidFill>
            <a:ln w="9525">
              <a:noFill/>
              <a:round/>
              <a:headEnd/>
              <a:tailEnd/>
            </a:ln>
          </p:spPr>
          <p:txBody>
            <a:bodyPr/>
            <a:lstStyle/>
            <a:p>
              <a:endParaRPr lang="en-GB"/>
            </a:p>
          </p:txBody>
        </p:sp>
        <p:sp>
          <p:nvSpPr>
            <p:cNvPr id="7229" name="Freeform 217"/>
            <p:cNvSpPr>
              <a:spLocks/>
            </p:cNvSpPr>
            <p:nvPr/>
          </p:nvSpPr>
          <p:spPr bwMode="auto">
            <a:xfrm>
              <a:off x="1676" y="3447"/>
              <a:ext cx="25" cy="19"/>
            </a:xfrm>
            <a:custGeom>
              <a:avLst/>
              <a:gdLst>
                <a:gd name="T0" fmla="*/ 2 w 50"/>
                <a:gd name="T1" fmla="*/ 8 h 39"/>
                <a:gd name="T2" fmla="*/ 3 w 50"/>
                <a:gd name="T3" fmla="*/ 9 h 39"/>
                <a:gd name="T4" fmla="*/ 13 w 50"/>
                <a:gd name="T5" fmla="*/ 3 h 39"/>
                <a:gd name="T6" fmla="*/ 11 w 50"/>
                <a:gd name="T7" fmla="*/ 0 h 39"/>
                <a:gd name="T8" fmla="*/ 0 w 50"/>
                <a:gd name="T9" fmla="*/ 6 h 39"/>
                <a:gd name="T10" fmla="*/ 2 w 50"/>
                <a:gd name="T11" fmla="*/ 8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39">
                  <a:moveTo>
                    <a:pt x="5" y="32"/>
                  </a:moveTo>
                  <a:lnTo>
                    <a:pt x="9" y="39"/>
                  </a:lnTo>
                  <a:lnTo>
                    <a:pt x="50" y="13"/>
                  </a:lnTo>
                  <a:lnTo>
                    <a:pt x="41" y="0"/>
                  </a:lnTo>
                  <a:lnTo>
                    <a:pt x="0" y="25"/>
                  </a:lnTo>
                  <a:lnTo>
                    <a:pt x="5" y="32"/>
                  </a:lnTo>
                  <a:close/>
                </a:path>
              </a:pathLst>
            </a:custGeom>
            <a:solidFill>
              <a:srgbClr val="000000"/>
            </a:solidFill>
            <a:ln w="9525">
              <a:noFill/>
              <a:round/>
              <a:headEnd/>
              <a:tailEnd/>
            </a:ln>
          </p:spPr>
          <p:txBody>
            <a:bodyPr/>
            <a:lstStyle/>
            <a:p>
              <a:endParaRPr lang="en-GB"/>
            </a:p>
          </p:txBody>
        </p:sp>
        <p:sp>
          <p:nvSpPr>
            <p:cNvPr id="7230" name="Freeform 218"/>
            <p:cNvSpPr>
              <a:spLocks/>
            </p:cNvSpPr>
            <p:nvPr/>
          </p:nvSpPr>
          <p:spPr bwMode="auto">
            <a:xfrm>
              <a:off x="1458" y="3431"/>
              <a:ext cx="316" cy="199"/>
            </a:xfrm>
            <a:custGeom>
              <a:avLst/>
              <a:gdLst>
                <a:gd name="T0" fmla="*/ 158 w 632"/>
                <a:gd name="T1" fmla="*/ 8 h 397"/>
                <a:gd name="T2" fmla="*/ 158 w 632"/>
                <a:gd name="T3" fmla="*/ 0 h 397"/>
                <a:gd name="T4" fmla="*/ 0 w 632"/>
                <a:gd name="T5" fmla="*/ 91 h 397"/>
                <a:gd name="T6" fmla="*/ 1 w 632"/>
                <a:gd name="T7" fmla="*/ 100 h 397"/>
                <a:gd name="T8" fmla="*/ 158 w 632"/>
                <a:gd name="T9" fmla="*/ 8 h 3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 h="397">
                  <a:moveTo>
                    <a:pt x="632" y="29"/>
                  </a:moveTo>
                  <a:lnTo>
                    <a:pt x="631" y="0"/>
                  </a:lnTo>
                  <a:lnTo>
                    <a:pt x="0" y="364"/>
                  </a:lnTo>
                  <a:lnTo>
                    <a:pt x="1" y="397"/>
                  </a:lnTo>
                  <a:lnTo>
                    <a:pt x="632" y="29"/>
                  </a:lnTo>
                  <a:close/>
                </a:path>
              </a:pathLst>
            </a:custGeom>
            <a:solidFill>
              <a:srgbClr val="8C19FF"/>
            </a:solidFill>
            <a:ln w="9525">
              <a:noFill/>
              <a:round/>
              <a:headEnd/>
              <a:tailEnd/>
            </a:ln>
          </p:spPr>
          <p:txBody>
            <a:bodyPr/>
            <a:lstStyle/>
            <a:p>
              <a:endParaRPr lang="en-GB"/>
            </a:p>
          </p:txBody>
        </p:sp>
        <p:sp>
          <p:nvSpPr>
            <p:cNvPr id="7231" name="Freeform 219"/>
            <p:cNvSpPr>
              <a:spLocks/>
            </p:cNvSpPr>
            <p:nvPr/>
          </p:nvSpPr>
          <p:spPr bwMode="auto">
            <a:xfrm>
              <a:off x="1769" y="3427"/>
              <a:ext cx="9" cy="19"/>
            </a:xfrm>
            <a:custGeom>
              <a:avLst/>
              <a:gdLst>
                <a:gd name="T0" fmla="*/ 3 w 17"/>
                <a:gd name="T1" fmla="*/ 4 h 38"/>
                <a:gd name="T2" fmla="*/ 0 w 17"/>
                <a:gd name="T3" fmla="*/ 3 h 38"/>
                <a:gd name="T4" fmla="*/ 1 w 17"/>
                <a:gd name="T5" fmla="*/ 10 h 38"/>
                <a:gd name="T6" fmla="*/ 5 w 17"/>
                <a:gd name="T7" fmla="*/ 10 h 38"/>
                <a:gd name="T8" fmla="*/ 4 w 17"/>
                <a:gd name="T9" fmla="*/ 3 h 38"/>
                <a:gd name="T10" fmla="*/ 1 w 17"/>
                <a:gd name="T11" fmla="*/ 1 h 38"/>
                <a:gd name="T12" fmla="*/ 4 w 17"/>
                <a:gd name="T13" fmla="*/ 3 h 38"/>
                <a:gd name="T14" fmla="*/ 4 w 17"/>
                <a:gd name="T15" fmla="*/ 1 h 38"/>
                <a:gd name="T16" fmla="*/ 2 w 17"/>
                <a:gd name="T17" fmla="*/ 0 h 38"/>
                <a:gd name="T18" fmla="*/ 1 w 17"/>
                <a:gd name="T19" fmla="*/ 1 h 38"/>
                <a:gd name="T20" fmla="*/ 0 w 17"/>
                <a:gd name="T21" fmla="*/ 3 h 38"/>
                <a:gd name="T22" fmla="*/ 3 w 17"/>
                <a:gd name="T23" fmla="*/ 4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38">
                  <a:moveTo>
                    <a:pt x="11" y="15"/>
                  </a:moveTo>
                  <a:lnTo>
                    <a:pt x="0" y="9"/>
                  </a:lnTo>
                  <a:lnTo>
                    <a:pt x="1" y="38"/>
                  </a:lnTo>
                  <a:lnTo>
                    <a:pt x="17" y="38"/>
                  </a:lnTo>
                  <a:lnTo>
                    <a:pt x="16" y="9"/>
                  </a:lnTo>
                  <a:lnTo>
                    <a:pt x="4" y="2"/>
                  </a:lnTo>
                  <a:lnTo>
                    <a:pt x="16" y="9"/>
                  </a:lnTo>
                  <a:lnTo>
                    <a:pt x="14" y="3"/>
                  </a:lnTo>
                  <a:lnTo>
                    <a:pt x="8" y="0"/>
                  </a:lnTo>
                  <a:lnTo>
                    <a:pt x="2" y="3"/>
                  </a:lnTo>
                  <a:lnTo>
                    <a:pt x="0" y="9"/>
                  </a:lnTo>
                  <a:lnTo>
                    <a:pt x="11" y="15"/>
                  </a:lnTo>
                  <a:close/>
                </a:path>
              </a:pathLst>
            </a:custGeom>
            <a:solidFill>
              <a:srgbClr val="000000"/>
            </a:solidFill>
            <a:ln w="9525">
              <a:noFill/>
              <a:round/>
              <a:headEnd/>
              <a:tailEnd/>
            </a:ln>
          </p:spPr>
          <p:txBody>
            <a:bodyPr/>
            <a:lstStyle/>
            <a:p>
              <a:endParaRPr lang="en-GB"/>
            </a:p>
          </p:txBody>
        </p:sp>
        <p:sp>
          <p:nvSpPr>
            <p:cNvPr id="7232" name="Freeform 220"/>
            <p:cNvSpPr>
              <a:spLocks/>
            </p:cNvSpPr>
            <p:nvPr/>
          </p:nvSpPr>
          <p:spPr bwMode="auto">
            <a:xfrm>
              <a:off x="1454" y="3428"/>
              <a:ext cx="321" cy="189"/>
            </a:xfrm>
            <a:custGeom>
              <a:avLst/>
              <a:gdLst>
                <a:gd name="T0" fmla="*/ 4 w 642"/>
                <a:gd name="T1" fmla="*/ 93 h 378"/>
                <a:gd name="T2" fmla="*/ 3 w 642"/>
                <a:gd name="T3" fmla="*/ 95 h 378"/>
                <a:gd name="T4" fmla="*/ 161 w 642"/>
                <a:gd name="T5" fmla="*/ 4 h 378"/>
                <a:gd name="T6" fmla="*/ 159 w 642"/>
                <a:gd name="T7" fmla="*/ 0 h 378"/>
                <a:gd name="T8" fmla="*/ 1 w 642"/>
                <a:gd name="T9" fmla="*/ 91 h 378"/>
                <a:gd name="T10" fmla="*/ 0 w 642"/>
                <a:gd name="T11" fmla="*/ 93 h 378"/>
                <a:gd name="T12" fmla="*/ 1 w 642"/>
                <a:gd name="T13" fmla="*/ 91 h 378"/>
                <a:gd name="T14" fmla="*/ 0 w 642"/>
                <a:gd name="T15" fmla="*/ 92 h 378"/>
                <a:gd name="T16" fmla="*/ 1 w 642"/>
                <a:gd name="T17" fmla="*/ 94 h 378"/>
                <a:gd name="T18" fmla="*/ 2 w 642"/>
                <a:gd name="T19" fmla="*/ 95 h 378"/>
                <a:gd name="T20" fmla="*/ 3 w 642"/>
                <a:gd name="T21" fmla="*/ 95 h 378"/>
                <a:gd name="T22" fmla="*/ 4 w 642"/>
                <a:gd name="T23" fmla="*/ 93 h 3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42" h="378">
                  <a:moveTo>
                    <a:pt x="16" y="371"/>
                  </a:moveTo>
                  <a:lnTo>
                    <a:pt x="11" y="378"/>
                  </a:lnTo>
                  <a:lnTo>
                    <a:pt x="642" y="13"/>
                  </a:lnTo>
                  <a:lnTo>
                    <a:pt x="635" y="0"/>
                  </a:lnTo>
                  <a:lnTo>
                    <a:pt x="4" y="364"/>
                  </a:lnTo>
                  <a:lnTo>
                    <a:pt x="0" y="371"/>
                  </a:lnTo>
                  <a:lnTo>
                    <a:pt x="4" y="364"/>
                  </a:lnTo>
                  <a:lnTo>
                    <a:pt x="0" y="368"/>
                  </a:lnTo>
                  <a:lnTo>
                    <a:pt x="1" y="374"/>
                  </a:lnTo>
                  <a:lnTo>
                    <a:pt x="5" y="378"/>
                  </a:lnTo>
                  <a:lnTo>
                    <a:pt x="11" y="378"/>
                  </a:lnTo>
                  <a:lnTo>
                    <a:pt x="16" y="371"/>
                  </a:lnTo>
                  <a:close/>
                </a:path>
              </a:pathLst>
            </a:custGeom>
            <a:solidFill>
              <a:srgbClr val="000000"/>
            </a:solidFill>
            <a:ln w="9525">
              <a:noFill/>
              <a:round/>
              <a:headEnd/>
              <a:tailEnd/>
            </a:ln>
          </p:spPr>
          <p:txBody>
            <a:bodyPr/>
            <a:lstStyle/>
            <a:p>
              <a:endParaRPr lang="en-GB"/>
            </a:p>
          </p:txBody>
        </p:sp>
        <p:sp>
          <p:nvSpPr>
            <p:cNvPr id="7233" name="Freeform 221"/>
            <p:cNvSpPr>
              <a:spLocks/>
            </p:cNvSpPr>
            <p:nvPr/>
          </p:nvSpPr>
          <p:spPr bwMode="auto">
            <a:xfrm>
              <a:off x="1454" y="3613"/>
              <a:ext cx="8" cy="21"/>
            </a:xfrm>
            <a:custGeom>
              <a:avLst/>
              <a:gdLst>
                <a:gd name="T0" fmla="*/ 1 w 17"/>
                <a:gd name="T1" fmla="*/ 7 h 41"/>
                <a:gd name="T2" fmla="*/ 4 w 17"/>
                <a:gd name="T3" fmla="*/ 9 h 41"/>
                <a:gd name="T4" fmla="*/ 4 w 17"/>
                <a:gd name="T5" fmla="*/ 0 h 41"/>
                <a:gd name="T6" fmla="*/ 0 w 17"/>
                <a:gd name="T7" fmla="*/ 0 h 41"/>
                <a:gd name="T8" fmla="*/ 0 w 17"/>
                <a:gd name="T9" fmla="*/ 9 h 41"/>
                <a:gd name="T10" fmla="*/ 3 w 17"/>
                <a:gd name="T11" fmla="*/ 10 h 41"/>
                <a:gd name="T12" fmla="*/ 0 w 17"/>
                <a:gd name="T13" fmla="*/ 9 h 41"/>
                <a:gd name="T14" fmla="*/ 0 w 17"/>
                <a:gd name="T15" fmla="*/ 10 h 41"/>
                <a:gd name="T16" fmla="*/ 2 w 17"/>
                <a:gd name="T17" fmla="*/ 11 h 41"/>
                <a:gd name="T18" fmla="*/ 3 w 17"/>
                <a:gd name="T19" fmla="*/ 10 h 41"/>
                <a:gd name="T20" fmla="*/ 4 w 17"/>
                <a:gd name="T21" fmla="*/ 9 h 41"/>
                <a:gd name="T22" fmla="*/ 1 w 17"/>
                <a:gd name="T23" fmla="*/ 7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41">
                  <a:moveTo>
                    <a:pt x="4" y="26"/>
                  </a:moveTo>
                  <a:lnTo>
                    <a:pt x="17" y="33"/>
                  </a:lnTo>
                  <a:lnTo>
                    <a:pt x="16" y="0"/>
                  </a:lnTo>
                  <a:lnTo>
                    <a:pt x="0" y="0"/>
                  </a:lnTo>
                  <a:lnTo>
                    <a:pt x="1" y="33"/>
                  </a:lnTo>
                  <a:lnTo>
                    <a:pt x="13" y="40"/>
                  </a:lnTo>
                  <a:lnTo>
                    <a:pt x="1" y="33"/>
                  </a:lnTo>
                  <a:lnTo>
                    <a:pt x="3" y="39"/>
                  </a:lnTo>
                  <a:lnTo>
                    <a:pt x="9" y="41"/>
                  </a:lnTo>
                  <a:lnTo>
                    <a:pt x="15" y="39"/>
                  </a:lnTo>
                  <a:lnTo>
                    <a:pt x="17" y="33"/>
                  </a:lnTo>
                  <a:lnTo>
                    <a:pt x="4" y="26"/>
                  </a:lnTo>
                  <a:close/>
                </a:path>
              </a:pathLst>
            </a:custGeom>
            <a:solidFill>
              <a:srgbClr val="000000"/>
            </a:solidFill>
            <a:ln w="9525">
              <a:noFill/>
              <a:round/>
              <a:headEnd/>
              <a:tailEnd/>
            </a:ln>
          </p:spPr>
          <p:txBody>
            <a:bodyPr/>
            <a:lstStyle/>
            <a:p>
              <a:endParaRPr lang="en-GB"/>
            </a:p>
          </p:txBody>
        </p:sp>
        <p:sp>
          <p:nvSpPr>
            <p:cNvPr id="7234" name="Freeform 222"/>
            <p:cNvSpPr>
              <a:spLocks/>
            </p:cNvSpPr>
            <p:nvPr/>
          </p:nvSpPr>
          <p:spPr bwMode="auto">
            <a:xfrm>
              <a:off x="1456" y="3442"/>
              <a:ext cx="322" cy="191"/>
            </a:xfrm>
            <a:custGeom>
              <a:avLst/>
              <a:gdLst>
                <a:gd name="T0" fmla="*/ 157 w 644"/>
                <a:gd name="T1" fmla="*/ 2 h 383"/>
                <a:gd name="T2" fmla="*/ 158 w 644"/>
                <a:gd name="T3" fmla="*/ 0 h 383"/>
                <a:gd name="T4" fmla="*/ 0 w 644"/>
                <a:gd name="T5" fmla="*/ 92 h 383"/>
                <a:gd name="T6" fmla="*/ 3 w 644"/>
                <a:gd name="T7" fmla="*/ 95 h 383"/>
                <a:gd name="T8" fmla="*/ 161 w 644"/>
                <a:gd name="T9" fmla="*/ 3 h 383"/>
                <a:gd name="T10" fmla="*/ 161 w 644"/>
                <a:gd name="T11" fmla="*/ 2 h 383"/>
                <a:gd name="T12" fmla="*/ 161 w 644"/>
                <a:gd name="T13" fmla="*/ 3 h 383"/>
                <a:gd name="T14" fmla="*/ 161 w 644"/>
                <a:gd name="T15" fmla="*/ 2 h 383"/>
                <a:gd name="T16" fmla="*/ 161 w 644"/>
                <a:gd name="T17" fmla="*/ 1 h 383"/>
                <a:gd name="T18" fmla="*/ 160 w 644"/>
                <a:gd name="T19" fmla="*/ 0 h 383"/>
                <a:gd name="T20" fmla="*/ 158 w 644"/>
                <a:gd name="T21" fmla="*/ 0 h 383"/>
                <a:gd name="T22" fmla="*/ 157 w 644"/>
                <a:gd name="T23" fmla="*/ 2 h 3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44" h="383">
                  <a:moveTo>
                    <a:pt x="628" y="8"/>
                  </a:moveTo>
                  <a:lnTo>
                    <a:pt x="631" y="2"/>
                  </a:lnTo>
                  <a:lnTo>
                    <a:pt x="0" y="369"/>
                  </a:lnTo>
                  <a:lnTo>
                    <a:pt x="9" y="383"/>
                  </a:lnTo>
                  <a:lnTo>
                    <a:pt x="641" y="15"/>
                  </a:lnTo>
                  <a:lnTo>
                    <a:pt x="644" y="8"/>
                  </a:lnTo>
                  <a:lnTo>
                    <a:pt x="641" y="15"/>
                  </a:lnTo>
                  <a:lnTo>
                    <a:pt x="644" y="10"/>
                  </a:lnTo>
                  <a:lnTo>
                    <a:pt x="643" y="4"/>
                  </a:lnTo>
                  <a:lnTo>
                    <a:pt x="638" y="0"/>
                  </a:lnTo>
                  <a:lnTo>
                    <a:pt x="631" y="2"/>
                  </a:lnTo>
                  <a:lnTo>
                    <a:pt x="628" y="8"/>
                  </a:lnTo>
                  <a:close/>
                </a:path>
              </a:pathLst>
            </a:custGeom>
            <a:solidFill>
              <a:srgbClr val="000000"/>
            </a:solidFill>
            <a:ln w="9525">
              <a:noFill/>
              <a:round/>
              <a:headEnd/>
              <a:tailEnd/>
            </a:ln>
          </p:spPr>
          <p:txBody>
            <a:bodyPr/>
            <a:lstStyle/>
            <a:p>
              <a:endParaRPr lang="en-GB"/>
            </a:p>
          </p:txBody>
        </p:sp>
        <p:sp>
          <p:nvSpPr>
            <p:cNvPr id="7235" name="Freeform 223"/>
            <p:cNvSpPr>
              <a:spLocks/>
            </p:cNvSpPr>
            <p:nvPr/>
          </p:nvSpPr>
          <p:spPr bwMode="auto">
            <a:xfrm>
              <a:off x="1371" y="3529"/>
              <a:ext cx="87" cy="101"/>
            </a:xfrm>
            <a:custGeom>
              <a:avLst/>
              <a:gdLst>
                <a:gd name="T0" fmla="*/ 44 w 174"/>
                <a:gd name="T1" fmla="*/ 51 h 202"/>
                <a:gd name="T2" fmla="*/ 44 w 174"/>
                <a:gd name="T3" fmla="*/ 43 h 202"/>
                <a:gd name="T4" fmla="*/ 0 w 174"/>
                <a:gd name="T5" fmla="*/ 0 h 202"/>
                <a:gd name="T6" fmla="*/ 0 w 174"/>
                <a:gd name="T7" fmla="*/ 23 h 202"/>
                <a:gd name="T8" fmla="*/ 44 w 174"/>
                <a:gd name="T9" fmla="*/ 51 h 2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202">
                  <a:moveTo>
                    <a:pt x="174" y="202"/>
                  </a:moveTo>
                  <a:lnTo>
                    <a:pt x="173" y="169"/>
                  </a:lnTo>
                  <a:lnTo>
                    <a:pt x="0" y="0"/>
                  </a:lnTo>
                  <a:lnTo>
                    <a:pt x="0" y="90"/>
                  </a:lnTo>
                  <a:lnTo>
                    <a:pt x="174" y="202"/>
                  </a:lnTo>
                  <a:close/>
                </a:path>
              </a:pathLst>
            </a:custGeom>
            <a:solidFill>
              <a:srgbClr val="9966FF"/>
            </a:solidFill>
            <a:ln w="9525">
              <a:noFill/>
              <a:round/>
              <a:headEnd/>
              <a:tailEnd/>
            </a:ln>
          </p:spPr>
          <p:txBody>
            <a:bodyPr/>
            <a:lstStyle/>
            <a:p>
              <a:endParaRPr lang="en-GB"/>
            </a:p>
          </p:txBody>
        </p:sp>
        <p:sp>
          <p:nvSpPr>
            <p:cNvPr id="7236" name="Freeform 224"/>
            <p:cNvSpPr>
              <a:spLocks/>
            </p:cNvSpPr>
            <p:nvPr/>
          </p:nvSpPr>
          <p:spPr bwMode="auto">
            <a:xfrm>
              <a:off x="1454" y="3609"/>
              <a:ext cx="8" cy="21"/>
            </a:xfrm>
            <a:custGeom>
              <a:avLst/>
              <a:gdLst>
                <a:gd name="T0" fmla="*/ 0 w 17"/>
                <a:gd name="T1" fmla="*/ 4 h 41"/>
                <a:gd name="T2" fmla="*/ 0 w 17"/>
                <a:gd name="T3" fmla="*/ 2 h 41"/>
                <a:gd name="T4" fmla="*/ 0 w 17"/>
                <a:gd name="T5" fmla="*/ 11 h 41"/>
                <a:gd name="T6" fmla="*/ 4 w 17"/>
                <a:gd name="T7" fmla="*/ 11 h 41"/>
                <a:gd name="T8" fmla="*/ 4 w 17"/>
                <a:gd name="T9" fmla="*/ 2 h 41"/>
                <a:gd name="T10" fmla="*/ 3 w 17"/>
                <a:gd name="T11" fmla="*/ 1 h 41"/>
                <a:gd name="T12" fmla="*/ 4 w 17"/>
                <a:gd name="T13" fmla="*/ 2 h 41"/>
                <a:gd name="T14" fmla="*/ 3 w 17"/>
                <a:gd name="T15" fmla="*/ 1 h 41"/>
                <a:gd name="T16" fmla="*/ 2 w 17"/>
                <a:gd name="T17" fmla="*/ 0 h 41"/>
                <a:gd name="T18" fmla="*/ 0 w 17"/>
                <a:gd name="T19" fmla="*/ 1 h 41"/>
                <a:gd name="T20" fmla="*/ 0 w 17"/>
                <a:gd name="T21" fmla="*/ 2 h 41"/>
                <a:gd name="T22" fmla="*/ 0 w 17"/>
                <a:gd name="T23" fmla="*/ 4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41">
                  <a:moveTo>
                    <a:pt x="2" y="13"/>
                  </a:moveTo>
                  <a:lnTo>
                    <a:pt x="0" y="8"/>
                  </a:lnTo>
                  <a:lnTo>
                    <a:pt x="1" y="41"/>
                  </a:lnTo>
                  <a:lnTo>
                    <a:pt x="17" y="41"/>
                  </a:lnTo>
                  <a:lnTo>
                    <a:pt x="16" y="8"/>
                  </a:lnTo>
                  <a:lnTo>
                    <a:pt x="13" y="2"/>
                  </a:lnTo>
                  <a:lnTo>
                    <a:pt x="16" y="8"/>
                  </a:lnTo>
                  <a:lnTo>
                    <a:pt x="13" y="2"/>
                  </a:lnTo>
                  <a:lnTo>
                    <a:pt x="8" y="0"/>
                  </a:lnTo>
                  <a:lnTo>
                    <a:pt x="2" y="2"/>
                  </a:lnTo>
                  <a:lnTo>
                    <a:pt x="0" y="8"/>
                  </a:lnTo>
                  <a:lnTo>
                    <a:pt x="2" y="13"/>
                  </a:lnTo>
                  <a:close/>
                </a:path>
              </a:pathLst>
            </a:custGeom>
            <a:solidFill>
              <a:srgbClr val="000000"/>
            </a:solidFill>
            <a:ln w="9525">
              <a:noFill/>
              <a:round/>
              <a:headEnd/>
              <a:tailEnd/>
            </a:ln>
          </p:spPr>
          <p:txBody>
            <a:bodyPr/>
            <a:lstStyle/>
            <a:p>
              <a:endParaRPr lang="en-GB"/>
            </a:p>
          </p:txBody>
        </p:sp>
        <p:sp>
          <p:nvSpPr>
            <p:cNvPr id="7237" name="Freeform 225"/>
            <p:cNvSpPr>
              <a:spLocks/>
            </p:cNvSpPr>
            <p:nvPr/>
          </p:nvSpPr>
          <p:spPr bwMode="auto">
            <a:xfrm>
              <a:off x="1367" y="3525"/>
              <a:ext cx="94" cy="91"/>
            </a:xfrm>
            <a:custGeom>
              <a:avLst/>
              <a:gdLst>
                <a:gd name="T0" fmla="*/ 4 w 186"/>
                <a:gd name="T1" fmla="*/ 2 h 182"/>
                <a:gd name="T2" fmla="*/ 1 w 186"/>
                <a:gd name="T3" fmla="*/ 4 h 182"/>
                <a:gd name="T4" fmla="*/ 44 w 186"/>
                <a:gd name="T5" fmla="*/ 46 h 182"/>
                <a:gd name="T6" fmla="*/ 48 w 186"/>
                <a:gd name="T7" fmla="*/ 43 h 182"/>
                <a:gd name="T8" fmla="*/ 4 w 186"/>
                <a:gd name="T9" fmla="*/ 1 h 182"/>
                <a:gd name="T10" fmla="*/ 0 w 186"/>
                <a:gd name="T11" fmla="*/ 2 h 182"/>
                <a:gd name="T12" fmla="*/ 4 w 186"/>
                <a:gd name="T13" fmla="*/ 1 h 182"/>
                <a:gd name="T14" fmla="*/ 2 w 186"/>
                <a:gd name="T15" fmla="*/ 0 h 182"/>
                <a:gd name="T16" fmla="*/ 1 w 186"/>
                <a:gd name="T17" fmla="*/ 1 h 182"/>
                <a:gd name="T18" fmla="*/ 0 w 186"/>
                <a:gd name="T19" fmla="*/ 2 h 182"/>
                <a:gd name="T20" fmla="*/ 1 w 186"/>
                <a:gd name="T21" fmla="*/ 4 h 182"/>
                <a:gd name="T22" fmla="*/ 4 w 186"/>
                <a:gd name="T23" fmla="*/ 2 h 1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6" h="182">
                  <a:moveTo>
                    <a:pt x="16" y="8"/>
                  </a:moveTo>
                  <a:lnTo>
                    <a:pt x="2" y="14"/>
                  </a:lnTo>
                  <a:lnTo>
                    <a:pt x="175" y="182"/>
                  </a:lnTo>
                  <a:lnTo>
                    <a:pt x="186" y="171"/>
                  </a:lnTo>
                  <a:lnTo>
                    <a:pt x="14" y="3"/>
                  </a:lnTo>
                  <a:lnTo>
                    <a:pt x="0" y="8"/>
                  </a:lnTo>
                  <a:lnTo>
                    <a:pt x="14" y="3"/>
                  </a:lnTo>
                  <a:lnTo>
                    <a:pt x="8" y="0"/>
                  </a:lnTo>
                  <a:lnTo>
                    <a:pt x="3" y="3"/>
                  </a:lnTo>
                  <a:lnTo>
                    <a:pt x="0" y="8"/>
                  </a:lnTo>
                  <a:lnTo>
                    <a:pt x="2" y="14"/>
                  </a:lnTo>
                  <a:lnTo>
                    <a:pt x="16" y="8"/>
                  </a:lnTo>
                  <a:close/>
                </a:path>
              </a:pathLst>
            </a:custGeom>
            <a:solidFill>
              <a:srgbClr val="000000"/>
            </a:solidFill>
            <a:ln w="9525">
              <a:noFill/>
              <a:round/>
              <a:headEnd/>
              <a:tailEnd/>
            </a:ln>
          </p:spPr>
          <p:txBody>
            <a:bodyPr/>
            <a:lstStyle/>
            <a:p>
              <a:endParaRPr lang="en-GB"/>
            </a:p>
          </p:txBody>
        </p:sp>
        <p:sp>
          <p:nvSpPr>
            <p:cNvPr id="7238" name="Freeform 226"/>
            <p:cNvSpPr>
              <a:spLocks/>
            </p:cNvSpPr>
            <p:nvPr/>
          </p:nvSpPr>
          <p:spPr bwMode="auto">
            <a:xfrm>
              <a:off x="1367" y="3529"/>
              <a:ext cx="8" cy="49"/>
            </a:xfrm>
            <a:custGeom>
              <a:avLst/>
              <a:gdLst>
                <a:gd name="T0" fmla="*/ 3 w 16"/>
                <a:gd name="T1" fmla="*/ 21 h 98"/>
                <a:gd name="T2" fmla="*/ 4 w 16"/>
                <a:gd name="T3" fmla="*/ 23 h 98"/>
                <a:gd name="T4" fmla="*/ 4 w 16"/>
                <a:gd name="T5" fmla="*/ 0 h 98"/>
                <a:gd name="T6" fmla="*/ 0 w 16"/>
                <a:gd name="T7" fmla="*/ 0 h 98"/>
                <a:gd name="T8" fmla="*/ 0 w 16"/>
                <a:gd name="T9" fmla="*/ 23 h 98"/>
                <a:gd name="T10" fmla="*/ 1 w 16"/>
                <a:gd name="T11" fmla="*/ 25 h 98"/>
                <a:gd name="T12" fmla="*/ 0 w 16"/>
                <a:gd name="T13" fmla="*/ 23 h 98"/>
                <a:gd name="T14" fmla="*/ 1 w 16"/>
                <a:gd name="T15" fmla="*/ 24 h 98"/>
                <a:gd name="T16" fmla="*/ 2 w 16"/>
                <a:gd name="T17" fmla="*/ 25 h 98"/>
                <a:gd name="T18" fmla="*/ 4 w 16"/>
                <a:gd name="T19" fmla="*/ 24 h 98"/>
                <a:gd name="T20" fmla="*/ 4 w 16"/>
                <a:gd name="T21" fmla="*/ 23 h 98"/>
                <a:gd name="T22" fmla="*/ 3 w 16"/>
                <a:gd name="T23" fmla="*/ 21 h 9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98">
                  <a:moveTo>
                    <a:pt x="12" y="83"/>
                  </a:moveTo>
                  <a:lnTo>
                    <a:pt x="16" y="90"/>
                  </a:lnTo>
                  <a:lnTo>
                    <a:pt x="16" y="0"/>
                  </a:lnTo>
                  <a:lnTo>
                    <a:pt x="0" y="0"/>
                  </a:lnTo>
                  <a:lnTo>
                    <a:pt x="0" y="90"/>
                  </a:lnTo>
                  <a:lnTo>
                    <a:pt x="3" y="97"/>
                  </a:lnTo>
                  <a:lnTo>
                    <a:pt x="0" y="90"/>
                  </a:lnTo>
                  <a:lnTo>
                    <a:pt x="2" y="96"/>
                  </a:lnTo>
                  <a:lnTo>
                    <a:pt x="8" y="98"/>
                  </a:lnTo>
                  <a:lnTo>
                    <a:pt x="14" y="96"/>
                  </a:lnTo>
                  <a:lnTo>
                    <a:pt x="16" y="90"/>
                  </a:lnTo>
                  <a:lnTo>
                    <a:pt x="12" y="83"/>
                  </a:lnTo>
                  <a:close/>
                </a:path>
              </a:pathLst>
            </a:custGeom>
            <a:solidFill>
              <a:srgbClr val="000000"/>
            </a:solidFill>
            <a:ln w="9525">
              <a:noFill/>
              <a:round/>
              <a:headEnd/>
              <a:tailEnd/>
            </a:ln>
          </p:spPr>
          <p:txBody>
            <a:bodyPr/>
            <a:lstStyle/>
            <a:p>
              <a:endParaRPr lang="en-GB"/>
            </a:p>
          </p:txBody>
        </p:sp>
        <p:sp>
          <p:nvSpPr>
            <p:cNvPr id="7239" name="Freeform 227"/>
            <p:cNvSpPr>
              <a:spLocks/>
            </p:cNvSpPr>
            <p:nvPr/>
          </p:nvSpPr>
          <p:spPr bwMode="auto">
            <a:xfrm>
              <a:off x="1369" y="3571"/>
              <a:ext cx="93" cy="63"/>
            </a:xfrm>
            <a:custGeom>
              <a:avLst/>
              <a:gdLst>
                <a:gd name="T0" fmla="*/ 42 w 187"/>
                <a:gd name="T1" fmla="*/ 29 h 127"/>
                <a:gd name="T2" fmla="*/ 45 w 187"/>
                <a:gd name="T3" fmla="*/ 28 h 127"/>
                <a:gd name="T4" fmla="*/ 2 w 187"/>
                <a:gd name="T5" fmla="*/ 0 h 127"/>
                <a:gd name="T6" fmla="*/ 0 w 187"/>
                <a:gd name="T7" fmla="*/ 3 h 127"/>
                <a:gd name="T8" fmla="*/ 43 w 187"/>
                <a:gd name="T9" fmla="*/ 31 h 127"/>
                <a:gd name="T10" fmla="*/ 46 w 187"/>
                <a:gd name="T11" fmla="*/ 29 h 127"/>
                <a:gd name="T12" fmla="*/ 43 w 187"/>
                <a:gd name="T13" fmla="*/ 31 h 127"/>
                <a:gd name="T14" fmla="*/ 45 w 187"/>
                <a:gd name="T15" fmla="*/ 31 h 127"/>
                <a:gd name="T16" fmla="*/ 46 w 187"/>
                <a:gd name="T17" fmla="*/ 31 h 127"/>
                <a:gd name="T18" fmla="*/ 46 w 187"/>
                <a:gd name="T19" fmla="*/ 29 h 127"/>
                <a:gd name="T20" fmla="*/ 45 w 187"/>
                <a:gd name="T21" fmla="*/ 28 h 127"/>
                <a:gd name="T22" fmla="*/ 42 w 187"/>
                <a:gd name="T23" fmla="*/ 29 h 1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7" h="127">
                  <a:moveTo>
                    <a:pt x="171" y="119"/>
                  </a:moveTo>
                  <a:lnTo>
                    <a:pt x="183" y="112"/>
                  </a:lnTo>
                  <a:lnTo>
                    <a:pt x="9" y="0"/>
                  </a:lnTo>
                  <a:lnTo>
                    <a:pt x="0" y="14"/>
                  </a:lnTo>
                  <a:lnTo>
                    <a:pt x="174" y="126"/>
                  </a:lnTo>
                  <a:lnTo>
                    <a:pt x="187" y="119"/>
                  </a:lnTo>
                  <a:lnTo>
                    <a:pt x="174" y="126"/>
                  </a:lnTo>
                  <a:lnTo>
                    <a:pt x="181" y="127"/>
                  </a:lnTo>
                  <a:lnTo>
                    <a:pt x="186" y="124"/>
                  </a:lnTo>
                  <a:lnTo>
                    <a:pt x="187" y="118"/>
                  </a:lnTo>
                  <a:lnTo>
                    <a:pt x="183" y="112"/>
                  </a:lnTo>
                  <a:lnTo>
                    <a:pt x="171" y="119"/>
                  </a:lnTo>
                  <a:close/>
                </a:path>
              </a:pathLst>
            </a:custGeom>
            <a:solidFill>
              <a:srgbClr val="000000"/>
            </a:solidFill>
            <a:ln w="9525">
              <a:noFill/>
              <a:round/>
              <a:headEnd/>
              <a:tailEnd/>
            </a:ln>
          </p:spPr>
          <p:txBody>
            <a:bodyPr/>
            <a:lstStyle/>
            <a:p>
              <a:endParaRPr lang="en-GB"/>
            </a:p>
          </p:txBody>
        </p:sp>
        <p:sp>
          <p:nvSpPr>
            <p:cNvPr id="7240" name="Freeform 228"/>
            <p:cNvSpPr>
              <a:spLocks/>
            </p:cNvSpPr>
            <p:nvPr/>
          </p:nvSpPr>
          <p:spPr bwMode="auto">
            <a:xfrm>
              <a:off x="1154" y="3332"/>
              <a:ext cx="11" cy="7"/>
            </a:xfrm>
            <a:custGeom>
              <a:avLst/>
              <a:gdLst>
                <a:gd name="T0" fmla="*/ 5 w 23"/>
                <a:gd name="T1" fmla="*/ 3 h 14"/>
                <a:gd name="T2" fmla="*/ 4 w 23"/>
                <a:gd name="T3" fmla="*/ 1 h 14"/>
                <a:gd name="T4" fmla="*/ 2 w 23"/>
                <a:gd name="T5" fmla="*/ 0 h 14"/>
                <a:gd name="T6" fmla="*/ 0 w 23"/>
                <a:gd name="T7" fmla="*/ 2 h 14"/>
                <a:gd name="T8" fmla="*/ 0 w 23"/>
                <a:gd name="T9" fmla="*/ 4 h 14"/>
                <a:gd name="T10" fmla="*/ 5 w 23"/>
                <a:gd name="T11" fmla="*/ 3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4">
                  <a:moveTo>
                    <a:pt x="23" y="9"/>
                  </a:moveTo>
                  <a:lnTo>
                    <a:pt x="19" y="1"/>
                  </a:lnTo>
                  <a:lnTo>
                    <a:pt x="11" y="0"/>
                  </a:lnTo>
                  <a:lnTo>
                    <a:pt x="3" y="5"/>
                  </a:lnTo>
                  <a:lnTo>
                    <a:pt x="0" y="14"/>
                  </a:lnTo>
                  <a:lnTo>
                    <a:pt x="23" y="9"/>
                  </a:lnTo>
                  <a:close/>
                </a:path>
              </a:pathLst>
            </a:custGeom>
            <a:solidFill>
              <a:srgbClr val="000000"/>
            </a:solidFill>
            <a:ln w="9525">
              <a:noFill/>
              <a:round/>
              <a:headEnd/>
              <a:tailEnd/>
            </a:ln>
          </p:spPr>
          <p:txBody>
            <a:bodyPr/>
            <a:lstStyle/>
            <a:p>
              <a:endParaRPr lang="en-GB"/>
            </a:p>
          </p:txBody>
        </p:sp>
        <p:sp>
          <p:nvSpPr>
            <p:cNvPr id="7241" name="Freeform 229"/>
            <p:cNvSpPr>
              <a:spLocks/>
            </p:cNvSpPr>
            <p:nvPr/>
          </p:nvSpPr>
          <p:spPr bwMode="auto">
            <a:xfrm>
              <a:off x="1154" y="3334"/>
              <a:ext cx="16" cy="14"/>
            </a:xfrm>
            <a:custGeom>
              <a:avLst/>
              <a:gdLst>
                <a:gd name="T0" fmla="*/ 8 w 34"/>
                <a:gd name="T1" fmla="*/ 2 h 28"/>
                <a:gd name="T2" fmla="*/ 8 w 34"/>
                <a:gd name="T3" fmla="*/ 2 h 28"/>
                <a:gd name="T4" fmla="*/ 6 w 34"/>
                <a:gd name="T5" fmla="*/ 1 h 28"/>
                <a:gd name="T6" fmla="*/ 5 w 34"/>
                <a:gd name="T7" fmla="*/ 1 h 28"/>
                <a:gd name="T8" fmla="*/ 5 w 34"/>
                <a:gd name="T9" fmla="*/ 0 h 28"/>
                <a:gd name="T10" fmla="*/ 5 w 34"/>
                <a:gd name="T11" fmla="*/ 1 h 28"/>
                <a:gd name="T12" fmla="*/ 0 w 34"/>
                <a:gd name="T13" fmla="*/ 2 h 28"/>
                <a:gd name="T14" fmla="*/ 1 w 34"/>
                <a:gd name="T15" fmla="*/ 4 h 28"/>
                <a:gd name="T16" fmla="*/ 1 w 34"/>
                <a:gd name="T17" fmla="*/ 5 h 28"/>
                <a:gd name="T18" fmla="*/ 4 w 34"/>
                <a:gd name="T19" fmla="*/ 7 h 28"/>
                <a:gd name="T20" fmla="*/ 8 w 34"/>
                <a:gd name="T21" fmla="*/ 7 h 28"/>
                <a:gd name="T22" fmla="*/ 8 w 34"/>
                <a:gd name="T23" fmla="*/ 7 h 28"/>
                <a:gd name="T24" fmla="*/ 8 w 34"/>
                <a:gd name="T25" fmla="*/ 2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4" h="28">
                  <a:moveTo>
                    <a:pt x="34" y="5"/>
                  </a:moveTo>
                  <a:lnTo>
                    <a:pt x="34" y="5"/>
                  </a:lnTo>
                  <a:lnTo>
                    <a:pt x="26" y="3"/>
                  </a:lnTo>
                  <a:lnTo>
                    <a:pt x="23" y="1"/>
                  </a:lnTo>
                  <a:lnTo>
                    <a:pt x="22" y="0"/>
                  </a:lnTo>
                  <a:lnTo>
                    <a:pt x="23" y="3"/>
                  </a:lnTo>
                  <a:lnTo>
                    <a:pt x="0" y="8"/>
                  </a:lnTo>
                  <a:lnTo>
                    <a:pt x="4" y="14"/>
                  </a:lnTo>
                  <a:lnTo>
                    <a:pt x="7" y="20"/>
                  </a:lnTo>
                  <a:lnTo>
                    <a:pt x="19" y="26"/>
                  </a:lnTo>
                  <a:lnTo>
                    <a:pt x="34" y="28"/>
                  </a:lnTo>
                  <a:lnTo>
                    <a:pt x="34" y="5"/>
                  </a:lnTo>
                  <a:close/>
                </a:path>
              </a:pathLst>
            </a:custGeom>
            <a:solidFill>
              <a:srgbClr val="000000"/>
            </a:solidFill>
            <a:ln w="9525">
              <a:noFill/>
              <a:round/>
              <a:headEnd/>
              <a:tailEnd/>
            </a:ln>
          </p:spPr>
          <p:txBody>
            <a:bodyPr/>
            <a:lstStyle/>
            <a:p>
              <a:endParaRPr lang="en-GB"/>
            </a:p>
          </p:txBody>
        </p:sp>
        <p:sp>
          <p:nvSpPr>
            <p:cNvPr id="7242" name="Freeform 230"/>
            <p:cNvSpPr>
              <a:spLocks/>
            </p:cNvSpPr>
            <p:nvPr/>
          </p:nvSpPr>
          <p:spPr bwMode="auto">
            <a:xfrm>
              <a:off x="1170" y="3335"/>
              <a:ext cx="17" cy="13"/>
            </a:xfrm>
            <a:custGeom>
              <a:avLst/>
              <a:gdLst>
                <a:gd name="T0" fmla="*/ 2 w 32"/>
                <a:gd name="T1" fmla="*/ 1 h 27"/>
                <a:gd name="T2" fmla="*/ 3 w 32"/>
                <a:gd name="T3" fmla="*/ 0 h 27"/>
                <a:gd name="T4" fmla="*/ 3 w 32"/>
                <a:gd name="T5" fmla="*/ 0 h 27"/>
                <a:gd name="T6" fmla="*/ 2 w 32"/>
                <a:gd name="T7" fmla="*/ 0 h 27"/>
                <a:gd name="T8" fmla="*/ 0 w 32"/>
                <a:gd name="T9" fmla="*/ 1 h 27"/>
                <a:gd name="T10" fmla="*/ 0 w 32"/>
                <a:gd name="T11" fmla="*/ 6 h 27"/>
                <a:gd name="T12" fmla="*/ 4 w 32"/>
                <a:gd name="T13" fmla="*/ 6 h 27"/>
                <a:gd name="T14" fmla="*/ 7 w 32"/>
                <a:gd name="T15" fmla="*/ 4 h 27"/>
                <a:gd name="T16" fmla="*/ 9 w 32"/>
                <a:gd name="T17" fmla="*/ 3 h 27"/>
                <a:gd name="T18" fmla="*/ 9 w 32"/>
                <a:gd name="T19" fmla="*/ 1 h 27"/>
                <a:gd name="T20" fmla="*/ 2 w 32"/>
                <a:gd name="T21" fmla="*/ 1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27">
                  <a:moveTo>
                    <a:pt x="7" y="5"/>
                  </a:moveTo>
                  <a:lnTo>
                    <a:pt x="9" y="0"/>
                  </a:lnTo>
                  <a:lnTo>
                    <a:pt x="9" y="1"/>
                  </a:lnTo>
                  <a:lnTo>
                    <a:pt x="8" y="2"/>
                  </a:lnTo>
                  <a:lnTo>
                    <a:pt x="0" y="4"/>
                  </a:lnTo>
                  <a:lnTo>
                    <a:pt x="0" y="27"/>
                  </a:lnTo>
                  <a:lnTo>
                    <a:pt x="15" y="25"/>
                  </a:lnTo>
                  <a:lnTo>
                    <a:pt x="25" y="17"/>
                  </a:lnTo>
                  <a:lnTo>
                    <a:pt x="30" y="12"/>
                  </a:lnTo>
                  <a:lnTo>
                    <a:pt x="32" y="5"/>
                  </a:lnTo>
                  <a:lnTo>
                    <a:pt x="7" y="5"/>
                  </a:lnTo>
                  <a:close/>
                </a:path>
              </a:pathLst>
            </a:custGeom>
            <a:solidFill>
              <a:srgbClr val="000000"/>
            </a:solidFill>
            <a:ln w="9525">
              <a:noFill/>
              <a:round/>
              <a:headEnd/>
              <a:tailEnd/>
            </a:ln>
          </p:spPr>
          <p:txBody>
            <a:bodyPr/>
            <a:lstStyle/>
            <a:p>
              <a:endParaRPr lang="en-GB"/>
            </a:p>
          </p:txBody>
        </p:sp>
        <p:sp>
          <p:nvSpPr>
            <p:cNvPr id="7243" name="Freeform 231"/>
            <p:cNvSpPr>
              <a:spLocks/>
            </p:cNvSpPr>
            <p:nvPr/>
          </p:nvSpPr>
          <p:spPr bwMode="auto">
            <a:xfrm>
              <a:off x="1174" y="3331"/>
              <a:ext cx="13" cy="6"/>
            </a:xfrm>
            <a:custGeom>
              <a:avLst/>
              <a:gdLst>
                <a:gd name="T0" fmla="*/ 7 w 25"/>
                <a:gd name="T1" fmla="*/ 3 h 13"/>
                <a:gd name="T2" fmla="*/ 6 w 25"/>
                <a:gd name="T3" fmla="*/ 1 h 13"/>
                <a:gd name="T4" fmla="*/ 3 w 25"/>
                <a:gd name="T5" fmla="*/ 0 h 13"/>
                <a:gd name="T6" fmla="*/ 1 w 25"/>
                <a:gd name="T7" fmla="*/ 1 h 13"/>
                <a:gd name="T8" fmla="*/ 0 w 25"/>
                <a:gd name="T9" fmla="*/ 3 h 13"/>
                <a:gd name="T10" fmla="*/ 7 w 25"/>
                <a:gd name="T11" fmla="*/ 3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13">
                  <a:moveTo>
                    <a:pt x="25" y="13"/>
                  </a:moveTo>
                  <a:lnTo>
                    <a:pt x="22" y="4"/>
                  </a:lnTo>
                  <a:lnTo>
                    <a:pt x="12" y="0"/>
                  </a:lnTo>
                  <a:lnTo>
                    <a:pt x="3" y="4"/>
                  </a:lnTo>
                  <a:lnTo>
                    <a:pt x="0" y="13"/>
                  </a:lnTo>
                  <a:lnTo>
                    <a:pt x="25" y="13"/>
                  </a:lnTo>
                  <a:close/>
                </a:path>
              </a:pathLst>
            </a:custGeom>
            <a:solidFill>
              <a:srgbClr val="000000"/>
            </a:solidFill>
            <a:ln w="9525">
              <a:noFill/>
              <a:round/>
              <a:headEnd/>
              <a:tailEnd/>
            </a:ln>
          </p:spPr>
          <p:txBody>
            <a:bodyPr/>
            <a:lstStyle/>
            <a:p>
              <a:endParaRPr lang="en-GB"/>
            </a:p>
          </p:txBody>
        </p:sp>
        <p:sp>
          <p:nvSpPr>
            <p:cNvPr id="7244" name="Freeform 232"/>
            <p:cNvSpPr>
              <a:spLocks/>
            </p:cNvSpPr>
            <p:nvPr/>
          </p:nvSpPr>
          <p:spPr bwMode="auto">
            <a:xfrm>
              <a:off x="1150" y="3317"/>
              <a:ext cx="11" cy="7"/>
            </a:xfrm>
            <a:custGeom>
              <a:avLst/>
              <a:gdLst>
                <a:gd name="T0" fmla="*/ 5 w 23"/>
                <a:gd name="T1" fmla="*/ 3 h 14"/>
                <a:gd name="T2" fmla="*/ 4 w 23"/>
                <a:gd name="T3" fmla="*/ 1 h 14"/>
                <a:gd name="T4" fmla="*/ 2 w 23"/>
                <a:gd name="T5" fmla="*/ 0 h 14"/>
                <a:gd name="T6" fmla="*/ 0 w 23"/>
                <a:gd name="T7" fmla="*/ 2 h 14"/>
                <a:gd name="T8" fmla="*/ 0 w 23"/>
                <a:gd name="T9" fmla="*/ 4 h 14"/>
                <a:gd name="T10" fmla="*/ 5 w 23"/>
                <a:gd name="T11" fmla="*/ 3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4">
                  <a:moveTo>
                    <a:pt x="23" y="10"/>
                  </a:moveTo>
                  <a:lnTo>
                    <a:pt x="19" y="2"/>
                  </a:lnTo>
                  <a:lnTo>
                    <a:pt x="11" y="0"/>
                  </a:lnTo>
                  <a:lnTo>
                    <a:pt x="3" y="5"/>
                  </a:lnTo>
                  <a:lnTo>
                    <a:pt x="0" y="14"/>
                  </a:lnTo>
                  <a:lnTo>
                    <a:pt x="23" y="10"/>
                  </a:lnTo>
                  <a:close/>
                </a:path>
              </a:pathLst>
            </a:custGeom>
            <a:solidFill>
              <a:srgbClr val="000000"/>
            </a:solidFill>
            <a:ln w="9525">
              <a:noFill/>
              <a:round/>
              <a:headEnd/>
              <a:tailEnd/>
            </a:ln>
          </p:spPr>
          <p:txBody>
            <a:bodyPr/>
            <a:lstStyle/>
            <a:p>
              <a:endParaRPr lang="en-GB"/>
            </a:p>
          </p:txBody>
        </p:sp>
        <p:sp>
          <p:nvSpPr>
            <p:cNvPr id="7245" name="Freeform 233"/>
            <p:cNvSpPr>
              <a:spLocks/>
            </p:cNvSpPr>
            <p:nvPr/>
          </p:nvSpPr>
          <p:spPr bwMode="auto">
            <a:xfrm>
              <a:off x="1150" y="3320"/>
              <a:ext cx="16" cy="14"/>
            </a:xfrm>
            <a:custGeom>
              <a:avLst/>
              <a:gdLst>
                <a:gd name="T0" fmla="*/ 8 w 34"/>
                <a:gd name="T1" fmla="*/ 2 h 28"/>
                <a:gd name="T2" fmla="*/ 8 w 34"/>
                <a:gd name="T3" fmla="*/ 2 h 28"/>
                <a:gd name="T4" fmla="*/ 6 w 34"/>
                <a:gd name="T5" fmla="*/ 1 h 28"/>
                <a:gd name="T6" fmla="*/ 5 w 34"/>
                <a:gd name="T7" fmla="*/ 1 h 28"/>
                <a:gd name="T8" fmla="*/ 5 w 34"/>
                <a:gd name="T9" fmla="*/ 0 h 28"/>
                <a:gd name="T10" fmla="*/ 5 w 34"/>
                <a:gd name="T11" fmla="*/ 1 h 28"/>
                <a:gd name="T12" fmla="*/ 0 w 34"/>
                <a:gd name="T13" fmla="*/ 2 h 28"/>
                <a:gd name="T14" fmla="*/ 1 w 34"/>
                <a:gd name="T15" fmla="*/ 4 h 28"/>
                <a:gd name="T16" fmla="*/ 1 w 34"/>
                <a:gd name="T17" fmla="*/ 5 h 28"/>
                <a:gd name="T18" fmla="*/ 4 w 34"/>
                <a:gd name="T19" fmla="*/ 7 h 28"/>
                <a:gd name="T20" fmla="*/ 8 w 34"/>
                <a:gd name="T21" fmla="*/ 7 h 28"/>
                <a:gd name="T22" fmla="*/ 8 w 34"/>
                <a:gd name="T23" fmla="*/ 7 h 28"/>
                <a:gd name="T24" fmla="*/ 8 w 34"/>
                <a:gd name="T25" fmla="*/ 2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4" h="28">
                  <a:moveTo>
                    <a:pt x="34" y="5"/>
                  </a:moveTo>
                  <a:lnTo>
                    <a:pt x="34" y="5"/>
                  </a:lnTo>
                  <a:lnTo>
                    <a:pt x="26" y="4"/>
                  </a:lnTo>
                  <a:lnTo>
                    <a:pt x="23" y="1"/>
                  </a:lnTo>
                  <a:lnTo>
                    <a:pt x="22" y="0"/>
                  </a:lnTo>
                  <a:lnTo>
                    <a:pt x="23" y="4"/>
                  </a:lnTo>
                  <a:lnTo>
                    <a:pt x="0" y="8"/>
                  </a:lnTo>
                  <a:lnTo>
                    <a:pt x="4" y="14"/>
                  </a:lnTo>
                  <a:lnTo>
                    <a:pt x="7" y="20"/>
                  </a:lnTo>
                  <a:lnTo>
                    <a:pt x="19" y="27"/>
                  </a:lnTo>
                  <a:lnTo>
                    <a:pt x="34" y="28"/>
                  </a:lnTo>
                  <a:lnTo>
                    <a:pt x="34" y="5"/>
                  </a:lnTo>
                  <a:close/>
                </a:path>
              </a:pathLst>
            </a:custGeom>
            <a:solidFill>
              <a:srgbClr val="000000"/>
            </a:solidFill>
            <a:ln w="9525">
              <a:noFill/>
              <a:round/>
              <a:headEnd/>
              <a:tailEnd/>
            </a:ln>
          </p:spPr>
          <p:txBody>
            <a:bodyPr/>
            <a:lstStyle/>
            <a:p>
              <a:endParaRPr lang="en-GB"/>
            </a:p>
          </p:txBody>
        </p:sp>
        <p:sp>
          <p:nvSpPr>
            <p:cNvPr id="7246" name="Freeform 234"/>
            <p:cNvSpPr>
              <a:spLocks/>
            </p:cNvSpPr>
            <p:nvPr/>
          </p:nvSpPr>
          <p:spPr bwMode="auto">
            <a:xfrm>
              <a:off x="1166" y="3321"/>
              <a:ext cx="17" cy="13"/>
            </a:xfrm>
            <a:custGeom>
              <a:avLst/>
              <a:gdLst>
                <a:gd name="T0" fmla="*/ 2 w 33"/>
                <a:gd name="T1" fmla="*/ 1 h 27"/>
                <a:gd name="T2" fmla="*/ 3 w 33"/>
                <a:gd name="T3" fmla="*/ 0 h 27"/>
                <a:gd name="T4" fmla="*/ 3 w 33"/>
                <a:gd name="T5" fmla="*/ 0 h 27"/>
                <a:gd name="T6" fmla="*/ 2 w 33"/>
                <a:gd name="T7" fmla="*/ 0 h 27"/>
                <a:gd name="T8" fmla="*/ 0 w 33"/>
                <a:gd name="T9" fmla="*/ 1 h 27"/>
                <a:gd name="T10" fmla="*/ 0 w 33"/>
                <a:gd name="T11" fmla="*/ 6 h 27"/>
                <a:gd name="T12" fmla="*/ 4 w 33"/>
                <a:gd name="T13" fmla="*/ 6 h 27"/>
                <a:gd name="T14" fmla="*/ 7 w 33"/>
                <a:gd name="T15" fmla="*/ 4 h 27"/>
                <a:gd name="T16" fmla="*/ 8 w 33"/>
                <a:gd name="T17" fmla="*/ 3 h 27"/>
                <a:gd name="T18" fmla="*/ 9 w 33"/>
                <a:gd name="T19" fmla="*/ 1 h 27"/>
                <a:gd name="T20" fmla="*/ 2 w 33"/>
                <a:gd name="T21" fmla="*/ 1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 h="27">
                  <a:moveTo>
                    <a:pt x="8" y="5"/>
                  </a:moveTo>
                  <a:lnTo>
                    <a:pt x="10" y="0"/>
                  </a:lnTo>
                  <a:lnTo>
                    <a:pt x="8" y="3"/>
                  </a:lnTo>
                  <a:lnTo>
                    <a:pt x="0" y="4"/>
                  </a:lnTo>
                  <a:lnTo>
                    <a:pt x="0" y="27"/>
                  </a:lnTo>
                  <a:lnTo>
                    <a:pt x="15" y="26"/>
                  </a:lnTo>
                  <a:lnTo>
                    <a:pt x="26" y="19"/>
                  </a:lnTo>
                  <a:lnTo>
                    <a:pt x="31" y="12"/>
                  </a:lnTo>
                  <a:lnTo>
                    <a:pt x="33" y="5"/>
                  </a:lnTo>
                  <a:lnTo>
                    <a:pt x="8" y="5"/>
                  </a:lnTo>
                  <a:close/>
                </a:path>
              </a:pathLst>
            </a:custGeom>
            <a:solidFill>
              <a:srgbClr val="000000"/>
            </a:solidFill>
            <a:ln w="9525">
              <a:noFill/>
              <a:round/>
              <a:headEnd/>
              <a:tailEnd/>
            </a:ln>
          </p:spPr>
          <p:txBody>
            <a:bodyPr/>
            <a:lstStyle/>
            <a:p>
              <a:endParaRPr lang="en-GB"/>
            </a:p>
          </p:txBody>
        </p:sp>
        <p:sp>
          <p:nvSpPr>
            <p:cNvPr id="7247" name="Freeform 235"/>
            <p:cNvSpPr>
              <a:spLocks/>
            </p:cNvSpPr>
            <p:nvPr/>
          </p:nvSpPr>
          <p:spPr bwMode="auto">
            <a:xfrm>
              <a:off x="1170" y="3317"/>
              <a:ext cx="13" cy="6"/>
            </a:xfrm>
            <a:custGeom>
              <a:avLst/>
              <a:gdLst>
                <a:gd name="T0" fmla="*/ 7 w 25"/>
                <a:gd name="T1" fmla="*/ 3 h 13"/>
                <a:gd name="T2" fmla="*/ 6 w 25"/>
                <a:gd name="T3" fmla="*/ 1 h 13"/>
                <a:gd name="T4" fmla="*/ 4 w 25"/>
                <a:gd name="T5" fmla="*/ 0 h 13"/>
                <a:gd name="T6" fmla="*/ 1 w 25"/>
                <a:gd name="T7" fmla="*/ 1 h 13"/>
                <a:gd name="T8" fmla="*/ 0 w 25"/>
                <a:gd name="T9" fmla="*/ 3 h 13"/>
                <a:gd name="T10" fmla="*/ 7 w 25"/>
                <a:gd name="T11" fmla="*/ 3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13">
                  <a:moveTo>
                    <a:pt x="25" y="13"/>
                  </a:moveTo>
                  <a:lnTo>
                    <a:pt x="22" y="4"/>
                  </a:lnTo>
                  <a:lnTo>
                    <a:pt x="13" y="0"/>
                  </a:lnTo>
                  <a:lnTo>
                    <a:pt x="3" y="4"/>
                  </a:lnTo>
                  <a:lnTo>
                    <a:pt x="0" y="13"/>
                  </a:lnTo>
                  <a:lnTo>
                    <a:pt x="25" y="13"/>
                  </a:lnTo>
                  <a:close/>
                </a:path>
              </a:pathLst>
            </a:custGeom>
            <a:solidFill>
              <a:srgbClr val="000000"/>
            </a:solidFill>
            <a:ln w="9525">
              <a:noFill/>
              <a:round/>
              <a:headEnd/>
              <a:tailEnd/>
            </a:ln>
          </p:spPr>
          <p:txBody>
            <a:bodyPr/>
            <a:lstStyle/>
            <a:p>
              <a:endParaRPr lang="en-GB"/>
            </a:p>
          </p:txBody>
        </p:sp>
        <p:sp>
          <p:nvSpPr>
            <p:cNvPr id="7248" name="Freeform 236"/>
            <p:cNvSpPr>
              <a:spLocks/>
            </p:cNvSpPr>
            <p:nvPr/>
          </p:nvSpPr>
          <p:spPr bwMode="auto">
            <a:xfrm>
              <a:off x="1156" y="3347"/>
              <a:ext cx="12" cy="6"/>
            </a:xfrm>
            <a:custGeom>
              <a:avLst/>
              <a:gdLst>
                <a:gd name="T0" fmla="*/ 6 w 23"/>
                <a:gd name="T1" fmla="*/ 2 h 13"/>
                <a:gd name="T2" fmla="*/ 5 w 23"/>
                <a:gd name="T3" fmla="*/ 0 h 13"/>
                <a:gd name="T4" fmla="*/ 3 w 23"/>
                <a:gd name="T5" fmla="*/ 0 h 13"/>
                <a:gd name="T6" fmla="*/ 1 w 23"/>
                <a:gd name="T7" fmla="*/ 1 h 13"/>
                <a:gd name="T8" fmla="*/ 0 w 23"/>
                <a:gd name="T9" fmla="*/ 3 h 13"/>
                <a:gd name="T10" fmla="*/ 6 w 23"/>
                <a:gd name="T11" fmla="*/ 2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3">
                  <a:moveTo>
                    <a:pt x="23" y="11"/>
                  </a:moveTo>
                  <a:lnTo>
                    <a:pt x="18" y="2"/>
                  </a:lnTo>
                  <a:lnTo>
                    <a:pt x="10" y="0"/>
                  </a:lnTo>
                  <a:lnTo>
                    <a:pt x="4" y="4"/>
                  </a:lnTo>
                  <a:lnTo>
                    <a:pt x="0" y="13"/>
                  </a:lnTo>
                  <a:lnTo>
                    <a:pt x="23" y="11"/>
                  </a:lnTo>
                  <a:close/>
                </a:path>
              </a:pathLst>
            </a:custGeom>
            <a:solidFill>
              <a:srgbClr val="000000"/>
            </a:solidFill>
            <a:ln w="9525">
              <a:noFill/>
              <a:round/>
              <a:headEnd/>
              <a:tailEnd/>
            </a:ln>
          </p:spPr>
          <p:txBody>
            <a:bodyPr/>
            <a:lstStyle/>
            <a:p>
              <a:endParaRPr lang="en-GB"/>
            </a:p>
          </p:txBody>
        </p:sp>
        <p:sp>
          <p:nvSpPr>
            <p:cNvPr id="7249" name="Freeform 237"/>
            <p:cNvSpPr>
              <a:spLocks/>
            </p:cNvSpPr>
            <p:nvPr/>
          </p:nvSpPr>
          <p:spPr bwMode="auto">
            <a:xfrm>
              <a:off x="1156" y="3351"/>
              <a:ext cx="17" cy="13"/>
            </a:xfrm>
            <a:custGeom>
              <a:avLst/>
              <a:gdLst>
                <a:gd name="T0" fmla="*/ 9 w 33"/>
                <a:gd name="T1" fmla="*/ 1 h 27"/>
                <a:gd name="T2" fmla="*/ 9 w 33"/>
                <a:gd name="T3" fmla="*/ 1 h 27"/>
                <a:gd name="T4" fmla="*/ 6 w 33"/>
                <a:gd name="T5" fmla="*/ 0 h 27"/>
                <a:gd name="T6" fmla="*/ 6 w 33"/>
                <a:gd name="T7" fmla="*/ 0 h 27"/>
                <a:gd name="T8" fmla="*/ 6 w 33"/>
                <a:gd name="T9" fmla="*/ 0 h 27"/>
                <a:gd name="T10" fmla="*/ 6 w 33"/>
                <a:gd name="T11" fmla="*/ 0 h 27"/>
                <a:gd name="T12" fmla="*/ 0 w 33"/>
                <a:gd name="T13" fmla="*/ 1 h 27"/>
                <a:gd name="T14" fmla="*/ 1 w 33"/>
                <a:gd name="T15" fmla="*/ 3 h 27"/>
                <a:gd name="T16" fmla="*/ 2 w 33"/>
                <a:gd name="T17" fmla="*/ 4 h 27"/>
                <a:gd name="T18" fmla="*/ 5 w 33"/>
                <a:gd name="T19" fmla="*/ 6 h 27"/>
                <a:gd name="T20" fmla="*/ 9 w 33"/>
                <a:gd name="T21" fmla="*/ 6 h 27"/>
                <a:gd name="T22" fmla="*/ 9 w 33"/>
                <a:gd name="T23" fmla="*/ 6 h 27"/>
                <a:gd name="T24" fmla="*/ 9 w 33"/>
                <a:gd name="T25" fmla="*/ 1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 h="27">
                  <a:moveTo>
                    <a:pt x="33" y="4"/>
                  </a:moveTo>
                  <a:lnTo>
                    <a:pt x="33" y="4"/>
                  </a:lnTo>
                  <a:lnTo>
                    <a:pt x="24" y="1"/>
                  </a:lnTo>
                  <a:lnTo>
                    <a:pt x="22" y="0"/>
                  </a:lnTo>
                  <a:lnTo>
                    <a:pt x="23" y="3"/>
                  </a:lnTo>
                  <a:lnTo>
                    <a:pt x="0" y="5"/>
                  </a:lnTo>
                  <a:lnTo>
                    <a:pt x="1" y="12"/>
                  </a:lnTo>
                  <a:lnTo>
                    <a:pt x="8" y="19"/>
                  </a:lnTo>
                  <a:lnTo>
                    <a:pt x="17" y="24"/>
                  </a:lnTo>
                  <a:lnTo>
                    <a:pt x="33" y="27"/>
                  </a:lnTo>
                  <a:lnTo>
                    <a:pt x="33" y="4"/>
                  </a:lnTo>
                  <a:close/>
                </a:path>
              </a:pathLst>
            </a:custGeom>
            <a:solidFill>
              <a:srgbClr val="000000"/>
            </a:solidFill>
            <a:ln w="9525">
              <a:noFill/>
              <a:round/>
              <a:headEnd/>
              <a:tailEnd/>
            </a:ln>
          </p:spPr>
          <p:txBody>
            <a:bodyPr/>
            <a:lstStyle/>
            <a:p>
              <a:endParaRPr lang="en-GB"/>
            </a:p>
          </p:txBody>
        </p:sp>
        <p:sp>
          <p:nvSpPr>
            <p:cNvPr id="7250" name="Freeform 238"/>
            <p:cNvSpPr>
              <a:spLocks/>
            </p:cNvSpPr>
            <p:nvPr/>
          </p:nvSpPr>
          <p:spPr bwMode="auto">
            <a:xfrm>
              <a:off x="1173" y="3351"/>
              <a:ext cx="16" cy="13"/>
            </a:xfrm>
            <a:custGeom>
              <a:avLst/>
              <a:gdLst>
                <a:gd name="T0" fmla="*/ 1 w 33"/>
                <a:gd name="T1" fmla="*/ 1 h 27"/>
                <a:gd name="T2" fmla="*/ 2 w 33"/>
                <a:gd name="T3" fmla="*/ 0 h 27"/>
                <a:gd name="T4" fmla="*/ 2 w 33"/>
                <a:gd name="T5" fmla="*/ 0 h 27"/>
                <a:gd name="T6" fmla="*/ 2 w 33"/>
                <a:gd name="T7" fmla="*/ 0 h 27"/>
                <a:gd name="T8" fmla="*/ 0 w 33"/>
                <a:gd name="T9" fmla="*/ 1 h 27"/>
                <a:gd name="T10" fmla="*/ 0 w 33"/>
                <a:gd name="T11" fmla="*/ 6 h 27"/>
                <a:gd name="T12" fmla="*/ 3 w 33"/>
                <a:gd name="T13" fmla="*/ 6 h 27"/>
                <a:gd name="T14" fmla="*/ 6 w 33"/>
                <a:gd name="T15" fmla="*/ 4 h 27"/>
                <a:gd name="T16" fmla="*/ 8 w 33"/>
                <a:gd name="T17" fmla="*/ 2 h 27"/>
                <a:gd name="T18" fmla="*/ 8 w 33"/>
                <a:gd name="T19" fmla="*/ 1 h 27"/>
                <a:gd name="T20" fmla="*/ 1 w 33"/>
                <a:gd name="T21" fmla="*/ 1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 h="27">
                  <a:moveTo>
                    <a:pt x="7" y="4"/>
                  </a:moveTo>
                  <a:lnTo>
                    <a:pt x="9" y="1"/>
                  </a:lnTo>
                  <a:lnTo>
                    <a:pt x="10" y="0"/>
                  </a:lnTo>
                  <a:lnTo>
                    <a:pt x="9" y="1"/>
                  </a:lnTo>
                  <a:lnTo>
                    <a:pt x="0" y="4"/>
                  </a:lnTo>
                  <a:lnTo>
                    <a:pt x="0" y="27"/>
                  </a:lnTo>
                  <a:lnTo>
                    <a:pt x="15" y="24"/>
                  </a:lnTo>
                  <a:lnTo>
                    <a:pt x="26" y="19"/>
                  </a:lnTo>
                  <a:lnTo>
                    <a:pt x="32" y="11"/>
                  </a:lnTo>
                  <a:lnTo>
                    <a:pt x="33" y="4"/>
                  </a:lnTo>
                  <a:lnTo>
                    <a:pt x="7" y="4"/>
                  </a:lnTo>
                  <a:close/>
                </a:path>
              </a:pathLst>
            </a:custGeom>
            <a:solidFill>
              <a:srgbClr val="000000"/>
            </a:solidFill>
            <a:ln w="9525">
              <a:noFill/>
              <a:round/>
              <a:headEnd/>
              <a:tailEnd/>
            </a:ln>
          </p:spPr>
          <p:txBody>
            <a:bodyPr/>
            <a:lstStyle/>
            <a:p>
              <a:endParaRPr lang="en-GB"/>
            </a:p>
          </p:txBody>
        </p:sp>
        <p:sp>
          <p:nvSpPr>
            <p:cNvPr id="7251" name="Freeform 239"/>
            <p:cNvSpPr>
              <a:spLocks/>
            </p:cNvSpPr>
            <p:nvPr/>
          </p:nvSpPr>
          <p:spPr bwMode="auto">
            <a:xfrm>
              <a:off x="1176" y="3346"/>
              <a:ext cx="13" cy="6"/>
            </a:xfrm>
            <a:custGeom>
              <a:avLst/>
              <a:gdLst>
                <a:gd name="T0" fmla="*/ 7 w 26"/>
                <a:gd name="T1" fmla="*/ 3 h 13"/>
                <a:gd name="T2" fmla="*/ 6 w 26"/>
                <a:gd name="T3" fmla="*/ 0 h 13"/>
                <a:gd name="T4" fmla="*/ 4 w 26"/>
                <a:gd name="T5" fmla="*/ 0 h 13"/>
                <a:gd name="T6" fmla="*/ 1 w 26"/>
                <a:gd name="T7" fmla="*/ 0 h 13"/>
                <a:gd name="T8" fmla="*/ 0 w 26"/>
                <a:gd name="T9" fmla="*/ 3 h 13"/>
                <a:gd name="T10" fmla="*/ 7 w 26"/>
                <a:gd name="T11" fmla="*/ 3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3">
                  <a:moveTo>
                    <a:pt x="26" y="13"/>
                  </a:moveTo>
                  <a:lnTo>
                    <a:pt x="22" y="3"/>
                  </a:lnTo>
                  <a:lnTo>
                    <a:pt x="13" y="0"/>
                  </a:lnTo>
                  <a:lnTo>
                    <a:pt x="4" y="3"/>
                  </a:lnTo>
                  <a:lnTo>
                    <a:pt x="0" y="13"/>
                  </a:lnTo>
                  <a:lnTo>
                    <a:pt x="26" y="13"/>
                  </a:lnTo>
                  <a:close/>
                </a:path>
              </a:pathLst>
            </a:custGeom>
            <a:solidFill>
              <a:srgbClr val="000000"/>
            </a:solidFill>
            <a:ln w="9525">
              <a:noFill/>
              <a:round/>
              <a:headEnd/>
              <a:tailEnd/>
            </a:ln>
          </p:spPr>
          <p:txBody>
            <a:bodyPr/>
            <a:lstStyle/>
            <a:p>
              <a:endParaRPr lang="en-GB"/>
            </a:p>
          </p:txBody>
        </p:sp>
        <p:sp>
          <p:nvSpPr>
            <p:cNvPr id="7252" name="Freeform 240"/>
            <p:cNvSpPr>
              <a:spLocks/>
            </p:cNvSpPr>
            <p:nvPr/>
          </p:nvSpPr>
          <p:spPr bwMode="auto">
            <a:xfrm>
              <a:off x="1158" y="3362"/>
              <a:ext cx="11" cy="6"/>
            </a:xfrm>
            <a:custGeom>
              <a:avLst/>
              <a:gdLst>
                <a:gd name="T0" fmla="*/ 5 w 23"/>
                <a:gd name="T1" fmla="*/ 2 h 14"/>
                <a:gd name="T2" fmla="*/ 4 w 23"/>
                <a:gd name="T3" fmla="*/ 0 h 14"/>
                <a:gd name="T4" fmla="*/ 2 w 23"/>
                <a:gd name="T5" fmla="*/ 0 h 14"/>
                <a:gd name="T6" fmla="*/ 0 w 23"/>
                <a:gd name="T7" fmla="*/ 1 h 14"/>
                <a:gd name="T8" fmla="*/ 0 w 23"/>
                <a:gd name="T9" fmla="*/ 3 h 14"/>
                <a:gd name="T10" fmla="*/ 5 w 23"/>
                <a:gd name="T11" fmla="*/ 2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4">
                  <a:moveTo>
                    <a:pt x="23" y="9"/>
                  </a:moveTo>
                  <a:lnTo>
                    <a:pt x="18" y="1"/>
                  </a:lnTo>
                  <a:lnTo>
                    <a:pt x="10" y="0"/>
                  </a:lnTo>
                  <a:lnTo>
                    <a:pt x="2" y="5"/>
                  </a:lnTo>
                  <a:lnTo>
                    <a:pt x="0" y="14"/>
                  </a:lnTo>
                  <a:lnTo>
                    <a:pt x="23" y="9"/>
                  </a:lnTo>
                  <a:close/>
                </a:path>
              </a:pathLst>
            </a:custGeom>
            <a:solidFill>
              <a:srgbClr val="000000"/>
            </a:solidFill>
            <a:ln w="9525">
              <a:noFill/>
              <a:round/>
              <a:headEnd/>
              <a:tailEnd/>
            </a:ln>
          </p:spPr>
          <p:txBody>
            <a:bodyPr/>
            <a:lstStyle/>
            <a:p>
              <a:endParaRPr lang="en-GB"/>
            </a:p>
          </p:txBody>
        </p:sp>
        <p:sp>
          <p:nvSpPr>
            <p:cNvPr id="7253" name="Freeform 241"/>
            <p:cNvSpPr>
              <a:spLocks/>
            </p:cNvSpPr>
            <p:nvPr/>
          </p:nvSpPr>
          <p:spPr bwMode="auto">
            <a:xfrm>
              <a:off x="1158" y="3366"/>
              <a:ext cx="16" cy="13"/>
            </a:xfrm>
            <a:custGeom>
              <a:avLst/>
              <a:gdLst>
                <a:gd name="T0" fmla="*/ 8 w 33"/>
                <a:gd name="T1" fmla="*/ 1 h 27"/>
                <a:gd name="T2" fmla="*/ 8 w 33"/>
                <a:gd name="T3" fmla="*/ 1 h 27"/>
                <a:gd name="T4" fmla="*/ 6 w 33"/>
                <a:gd name="T5" fmla="*/ 0 h 27"/>
                <a:gd name="T6" fmla="*/ 5 w 33"/>
                <a:gd name="T7" fmla="*/ 0 h 27"/>
                <a:gd name="T8" fmla="*/ 5 w 33"/>
                <a:gd name="T9" fmla="*/ 0 h 27"/>
                <a:gd name="T10" fmla="*/ 5 w 33"/>
                <a:gd name="T11" fmla="*/ 0 h 27"/>
                <a:gd name="T12" fmla="*/ 0 w 33"/>
                <a:gd name="T13" fmla="*/ 1 h 27"/>
                <a:gd name="T14" fmla="*/ 0 w 33"/>
                <a:gd name="T15" fmla="*/ 3 h 27"/>
                <a:gd name="T16" fmla="*/ 2 w 33"/>
                <a:gd name="T17" fmla="*/ 4 h 27"/>
                <a:gd name="T18" fmla="*/ 4 w 33"/>
                <a:gd name="T19" fmla="*/ 6 h 27"/>
                <a:gd name="T20" fmla="*/ 8 w 33"/>
                <a:gd name="T21" fmla="*/ 6 h 27"/>
                <a:gd name="T22" fmla="*/ 8 w 33"/>
                <a:gd name="T23" fmla="*/ 6 h 27"/>
                <a:gd name="T24" fmla="*/ 8 w 33"/>
                <a:gd name="T25" fmla="*/ 1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 h="27">
                  <a:moveTo>
                    <a:pt x="33" y="4"/>
                  </a:moveTo>
                  <a:lnTo>
                    <a:pt x="33" y="4"/>
                  </a:lnTo>
                  <a:lnTo>
                    <a:pt x="25" y="1"/>
                  </a:lnTo>
                  <a:lnTo>
                    <a:pt x="21" y="0"/>
                  </a:lnTo>
                  <a:lnTo>
                    <a:pt x="23" y="0"/>
                  </a:lnTo>
                  <a:lnTo>
                    <a:pt x="23" y="1"/>
                  </a:lnTo>
                  <a:lnTo>
                    <a:pt x="0" y="6"/>
                  </a:lnTo>
                  <a:lnTo>
                    <a:pt x="2" y="12"/>
                  </a:lnTo>
                  <a:lnTo>
                    <a:pt x="8" y="19"/>
                  </a:lnTo>
                  <a:lnTo>
                    <a:pt x="18" y="24"/>
                  </a:lnTo>
                  <a:lnTo>
                    <a:pt x="33" y="27"/>
                  </a:lnTo>
                  <a:lnTo>
                    <a:pt x="33" y="4"/>
                  </a:lnTo>
                  <a:close/>
                </a:path>
              </a:pathLst>
            </a:custGeom>
            <a:solidFill>
              <a:srgbClr val="000000"/>
            </a:solidFill>
            <a:ln w="9525">
              <a:noFill/>
              <a:round/>
              <a:headEnd/>
              <a:tailEnd/>
            </a:ln>
          </p:spPr>
          <p:txBody>
            <a:bodyPr/>
            <a:lstStyle/>
            <a:p>
              <a:endParaRPr lang="en-GB"/>
            </a:p>
          </p:txBody>
        </p:sp>
        <p:sp>
          <p:nvSpPr>
            <p:cNvPr id="7254" name="Freeform 242"/>
            <p:cNvSpPr>
              <a:spLocks/>
            </p:cNvSpPr>
            <p:nvPr/>
          </p:nvSpPr>
          <p:spPr bwMode="auto">
            <a:xfrm>
              <a:off x="1174" y="3366"/>
              <a:ext cx="17" cy="13"/>
            </a:xfrm>
            <a:custGeom>
              <a:avLst/>
              <a:gdLst>
                <a:gd name="T0" fmla="*/ 2 w 32"/>
                <a:gd name="T1" fmla="*/ 1 h 27"/>
                <a:gd name="T2" fmla="*/ 2 w 32"/>
                <a:gd name="T3" fmla="*/ 0 h 27"/>
                <a:gd name="T4" fmla="*/ 3 w 32"/>
                <a:gd name="T5" fmla="*/ 0 h 27"/>
                <a:gd name="T6" fmla="*/ 2 w 32"/>
                <a:gd name="T7" fmla="*/ 0 h 27"/>
                <a:gd name="T8" fmla="*/ 0 w 32"/>
                <a:gd name="T9" fmla="*/ 1 h 27"/>
                <a:gd name="T10" fmla="*/ 0 w 32"/>
                <a:gd name="T11" fmla="*/ 6 h 27"/>
                <a:gd name="T12" fmla="*/ 4 w 32"/>
                <a:gd name="T13" fmla="*/ 6 h 27"/>
                <a:gd name="T14" fmla="*/ 7 w 32"/>
                <a:gd name="T15" fmla="*/ 4 h 27"/>
                <a:gd name="T16" fmla="*/ 9 w 32"/>
                <a:gd name="T17" fmla="*/ 2 h 27"/>
                <a:gd name="T18" fmla="*/ 9 w 32"/>
                <a:gd name="T19" fmla="*/ 1 h 27"/>
                <a:gd name="T20" fmla="*/ 2 w 32"/>
                <a:gd name="T21" fmla="*/ 1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27">
                  <a:moveTo>
                    <a:pt x="7" y="4"/>
                  </a:moveTo>
                  <a:lnTo>
                    <a:pt x="8" y="1"/>
                  </a:lnTo>
                  <a:lnTo>
                    <a:pt x="9" y="0"/>
                  </a:lnTo>
                  <a:lnTo>
                    <a:pt x="8" y="1"/>
                  </a:lnTo>
                  <a:lnTo>
                    <a:pt x="0" y="4"/>
                  </a:lnTo>
                  <a:lnTo>
                    <a:pt x="0" y="27"/>
                  </a:lnTo>
                  <a:lnTo>
                    <a:pt x="15" y="24"/>
                  </a:lnTo>
                  <a:lnTo>
                    <a:pt x="25" y="19"/>
                  </a:lnTo>
                  <a:lnTo>
                    <a:pt x="31" y="11"/>
                  </a:lnTo>
                  <a:lnTo>
                    <a:pt x="32" y="4"/>
                  </a:lnTo>
                  <a:lnTo>
                    <a:pt x="7" y="4"/>
                  </a:lnTo>
                  <a:close/>
                </a:path>
              </a:pathLst>
            </a:custGeom>
            <a:solidFill>
              <a:srgbClr val="000000"/>
            </a:solidFill>
            <a:ln w="9525">
              <a:noFill/>
              <a:round/>
              <a:headEnd/>
              <a:tailEnd/>
            </a:ln>
          </p:spPr>
          <p:txBody>
            <a:bodyPr/>
            <a:lstStyle/>
            <a:p>
              <a:endParaRPr lang="en-GB"/>
            </a:p>
          </p:txBody>
        </p:sp>
        <p:sp>
          <p:nvSpPr>
            <p:cNvPr id="7255" name="Freeform 243"/>
            <p:cNvSpPr>
              <a:spLocks/>
            </p:cNvSpPr>
            <p:nvPr/>
          </p:nvSpPr>
          <p:spPr bwMode="auto">
            <a:xfrm>
              <a:off x="1178" y="3361"/>
              <a:ext cx="13" cy="6"/>
            </a:xfrm>
            <a:custGeom>
              <a:avLst/>
              <a:gdLst>
                <a:gd name="T0" fmla="*/ 7 w 25"/>
                <a:gd name="T1" fmla="*/ 3 h 13"/>
                <a:gd name="T2" fmla="*/ 6 w 25"/>
                <a:gd name="T3" fmla="*/ 0 h 13"/>
                <a:gd name="T4" fmla="*/ 4 w 25"/>
                <a:gd name="T5" fmla="*/ 0 h 13"/>
                <a:gd name="T6" fmla="*/ 1 w 25"/>
                <a:gd name="T7" fmla="*/ 0 h 13"/>
                <a:gd name="T8" fmla="*/ 0 w 25"/>
                <a:gd name="T9" fmla="*/ 3 h 13"/>
                <a:gd name="T10" fmla="*/ 7 w 25"/>
                <a:gd name="T11" fmla="*/ 3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13">
                  <a:moveTo>
                    <a:pt x="25" y="13"/>
                  </a:moveTo>
                  <a:lnTo>
                    <a:pt x="22" y="3"/>
                  </a:lnTo>
                  <a:lnTo>
                    <a:pt x="13" y="0"/>
                  </a:lnTo>
                  <a:lnTo>
                    <a:pt x="3" y="3"/>
                  </a:lnTo>
                  <a:lnTo>
                    <a:pt x="0" y="13"/>
                  </a:lnTo>
                  <a:lnTo>
                    <a:pt x="25" y="13"/>
                  </a:lnTo>
                  <a:close/>
                </a:path>
              </a:pathLst>
            </a:custGeom>
            <a:solidFill>
              <a:srgbClr val="000000"/>
            </a:solidFill>
            <a:ln w="9525">
              <a:noFill/>
              <a:round/>
              <a:headEnd/>
              <a:tailEnd/>
            </a:ln>
          </p:spPr>
          <p:txBody>
            <a:bodyPr/>
            <a:lstStyle/>
            <a:p>
              <a:endParaRPr lang="en-GB"/>
            </a:p>
          </p:txBody>
        </p:sp>
        <p:sp>
          <p:nvSpPr>
            <p:cNvPr id="7256" name="Freeform 244"/>
            <p:cNvSpPr>
              <a:spLocks/>
            </p:cNvSpPr>
            <p:nvPr/>
          </p:nvSpPr>
          <p:spPr bwMode="auto">
            <a:xfrm>
              <a:off x="1160" y="3377"/>
              <a:ext cx="12" cy="6"/>
            </a:xfrm>
            <a:custGeom>
              <a:avLst/>
              <a:gdLst>
                <a:gd name="T0" fmla="*/ 6 w 23"/>
                <a:gd name="T1" fmla="*/ 2 h 13"/>
                <a:gd name="T2" fmla="*/ 5 w 23"/>
                <a:gd name="T3" fmla="*/ 0 h 13"/>
                <a:gd name="T4" fmla="*/ 3 w 23"/>
                <a:gd name="T5" fmla="*/ 0 h 13"/>
                <a:gd name="T6" fmla="*/ 1 w 23"/>
                <a:gd name="T7" fmla="*/ 1 h 13"/>
                <a:gd name="T8" fmla="*/ 0 w 23"/>
                <a:gd name="T9" fmla="*/ 3 h 13"/>
                <a:gd name="T10" fmla="*/ 6 w 23"/>
                <a:gd name="T11" fmla="*/ 2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3">
                  <a:moveTo>
                    <a:pt x="23" y="10"/>
                  </a:moveTo>
                  <a:lnTo>
                    <a:pt x="19" y="2"/>
                  </a:lnTo>
                  <a:lnTo>
                    <a:pt x="10" y="0"/>
                  </a:lnTo>
                  <a:lnTo>
                    <a:pt x="4" y="4"/>
                  </a:lnTo>
                  <a:lnTo>
                    <a:pt x="0" y="13"/>
                  </a:lnTo>
                  <a:lnTo>
                    <a:pt x="23" y="10"/>
                  </a:lnTo>
                  <a:close/>
                </a:path>
              </a:pathLst>
            </a:custGeom>
            <a:solidFill>
              <a:srgbClr val="000000"/>
            </a:solidFill>
            <a:ln w="9525">
              <a:noFill/>
              <a:round/>
              <a:headEnd/>
              <a:tailEnd/>
            </a:ln>
          </p:spPr>
          <p:txBody>
            <a:bodyPr/>
            <a:lstStyle/>
            <a:p>
              <a:endParaRPr lang="en-GB"/>
            </a:p>
          </p:txBody>
        </p:sp>
        <p:sp>
          <p:nvSpPr>
            <p:cNvPr id="7257" name="Freeform 245"/>
            <p:cNvSpPr>
              <a:spLocks/>
            </p:cNvSpPr>
            <p:nvPr/>
          </p:nvSpPr>
          <p:spPr bwMode="auto">
            <a:xfrm>
              <a:off x="1160" y="3381"/>
              <a:ext cx="17" cy="13"/>
            </a:xfrm>
            <a:custGeom>
              <a:avLst/>
              <a:gdLst>
                <a:gd name="T0" fmla="*/ 9 w 34"/>
                <a:gd name="T1" fmla="*/ 1 h 27"/>
                <a:gd name="T2" fmla="*/ 9 w 34"/>
                <a:gd name="T3" fmla="*/ 1 h 27"/>
                <a:gd name="T4" fmla="*/ 6 w 34"/>
                <a:gd name="T5" fmla="*/ 0 h 27"/>
                <a:gd name="T6" fmla="*/ 6 w 34"/>
                <a:gd name="T7" fmla="*/ 0 h 27"/>
                <a:gd name="T8" fmla="*/ 6 w 34"/>
                <a:gd name="T9" fmla="*/ 0 h 27"/>
                <a:gd name="T10" fmla="*/ 6 w 34"/>
                <a:gd name="T11" fmla="*/ 0 h 27"/>
                <a:gd name="T12" fmla="*/ 0 w 34"/>
                <a:gd name="T13" fmla="*/ 1 h 27"/>
                <a:gd name="T14" fmla="*/ 1 w 34"/>
                <a:gd name="T15" fmla="*/ 3 h 27"/>
                <a:gd name="T16" fmla="*/ 2 w 34"/>
                <a:gd name="T17" fmla="*/ 4 h 27"/>
                <a:gd name="T18" fmla="*/ 5 w 34"/>
                <a:gd name="T19" fmla="*/ 6 h 27"/>
                <a:gd name="T20" fmla="*/ 9 w 34"/>
                <a:gd name="T21" fmla="*/ 6 h 27"/>
                <a:gd name="T22" fmla="*/ 9 w 34"/>
                <a:gd name="T23" fmla="*/ 6 h 27"/>
                <a:gd name="T24" fmla="*/ 9 w 34"/>
                <a:gd name="T25" fmla="*/ 1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4" h="27">
                  <a:moveTo>
                    <a:pt x="34" y="4"/>
                  </a:moveTo>
                  <a:lnTo>
                    <a:pt x="34" y="4"/>
                  </a:lnTo>
                  <a:lnTo>
                    <a:pt x="24" y="1"/>
                  </a:lnTo>
                  <a:lnTo>
                    <a:pt x="22" y="0"/>
                  </a:lnTo>
                  <a:lnTo>
                    <a:pt x="23" y="2"/>
                  </a:lnTo>
                  <a:lnTo>
                    <a:pt x="0" y="5"/>
                  </a:lnTo>
                  <a:lnTo>
                    <a:pt x="1" y="12"/>
                  </a:lnTo>
                  <a:lnTo>
                    <a:pt x="8" y="19"/>
                  </a:lnTo>
                  <a:lnTo>
                    <a:pt x="17" y="24"/>
                  </a:lnTo>
                  <a:lnTo>
                    <a:pt x="34" y="27"/>
                  </a:lnTo>
                  <a:lnTo>
                    <a:pt x="34" y="4"/>
                  </a:lnTo>
                  <a:close/>
                </a:path>
              </a:pathLst>
            </a:custGeom>
            <a:solidFill>
              <a:srgbClr val="000000"/>
            </a:solidFill>
            <a:ln w="9525">
              <a:noFill/>
              <a:round/>
              <a:headEnd/>
              <a:tailEnd/>
            </a:ln>
          </p:spPr>
          <p:txBody>
            <a:bodyPr/>
            <a:lstStyle/>
            <a:p>
              <a:endParaRPr lang="en-GB"/>
            </a:p>
          </p:txBody>
        </p:sp>
        <p:sp>
          <p:nvSpPr>
            <p:cNvPr id="7258" name="Freeform 246"/>
            <p:cNvSpPr>
              <a:spLocks/>
            </p:cNvSpPr>
            <p:nvPr/>
          </p:nvSpPr>
          <p:spPr bwMode="auto">
            <a:xfrm>
              <a:off x="1177" y="3381"/>
              <a:ext cx="16" cy="13"/>
            </a:xfrm>
            <a:custGeom>
              <a:avLst/>
              <a:gdLst>
                <a:gd name="T0" fmla="*/ 2 w 32"/>
                <a:gd name="T1" fmla="*/ 1 h 27"/>
                <a:gd name="T2" fmla="*/ 2 w 32"/>
                <a:gd name="T3" fmla="*/ 0 h 27"/>
                <a:gd name="T4" fmla="*/ 3 w 32"/>
                <a:gd name="T5" fmla="*/ 0 h 27"/>
                <a:gd name="T6" fmla="*/ 2 w 32"/>
                <a:gd name="T7" fmla="*/ 0 h 27"/>
                <a:gd name="T8" fmla="*/ 0 w 32"/>
                <a:gd name="T9" fmla="*/ 1 h 27"/>
                <a:gd name="T10" fmla="*/ 0 w 32"/>
                <a:gd name="T11" fmla="*/ 6 h 27"/>
                <a:gd name="T12" fmla="*/ 4 w 32"/>
                <a:gd name="T13" fmla="*/ 6 h 27"/>
                <a:gd name="T14" fmla="*/ 7 w 32"/>
                <a:gd name="T15" fmla="*/ 4 h 27"/>
                <a:gd name="T16" fmla="*/ 8 w 32"/>
                <a:gd name="T17" fmla="*/ 2 h 27"/>
                <a:gd name="T18" fmla="*/ 8 w 32"/>
                <a:gd name="T19" fmla="*/ 1 h 27"/>
                <a:gd name="T20" fmla="*/ 2 w 32"/>
                <a:gd name="T21" fmla="*/ 1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27">
                  <a:moveTo>
                    <a:pt x="6" y="4"/>
                  </a:moveTo>
                  <a:lnTo>
                    <a:pt x="8" y="1"/>
                  </a:lnTo>
                  <a:lnTo>
                    <a:pt x="9" y="0"/>
                  </a:lnTo>
                  <a:lnTo>
                    <a:pt x="8" y="1"/>
                  </a:lnTo>
                  <a:lnTo>
                    <a:pt x="0" y="4"/>
                  </a:lnTo>
                  <a:lnTo>
                    <a:pt x="0" y="27"/>
                  </a:lnTo>
                  <a:lnTo>
                    <a:pt x="15" y="24"/>
                  </a:lnTo>
                  <a:lnTo>
                    <a:pt x="25" y="19"/>
                  </a:lnTo>
                  <a:lnTo>
                    <a:pt x="31" y="11"/>
                  </a:lnTo>
                  <a:lnTo>
                    <a:pt x="32" y="4"/>
                  </a:lnTo>
                  <a:lnTo>
                    <a:pt x="6" y="4"/>
                  </a:lnTo>
                  <a:close/>
                </a:path>
              </a:pathLst>
            </a:custGeom>
            <a:solidFill>
              <a:srgbClr val="000000"/>
            </a:solidFill>
            <a:ln w="9525">
              <a:noFill/>
              <a:round/>
              <a:headEnd/>
              <a:tailEnd/>
            </a:ln>
          </p:spPr>
          <p:txBody>
            <a:bodyPr/>
            <a:lstStyle/>
            <a:p>
              <a:endParaRPr lang="en-GB"/>
            </a:p>
          </p:txBody>
        </p:sp>
        <p:sp>
          <p:nvSpPr>
            <p:cNvPr id="7259" name="Freeform 247"/>
            <p:cNvSpPr>
              <a:spLocks/>
            </p:cNvSpPr>
            <p:nvPr/>
          </p:nvSpPr>
          <p:spPr bwMode="auto">
            <a:xfrm>
              <a:off x="1180" y="3376"/>
              <a:ext cx="13" cy="6"/>
            </a:xfrm>
            <a:custGeom>
              <a:avLst/>
              <a:gdLst>
                <a:gd name="T0" fmla="*/ 7 w 26"/>
                <a:gd name="T1" fmla="*/ 3 h 13"/>
                <a:gd name="T2" fmla="*/ 6 w 26"/>
                <a:gd name="T3" fmla="*/ 0 h 13"/>
                <a:gd name="T4" fmla="*/ 4 w 26"/>
                <a:gd name="T5" fmla="*/ 0 h 13"/>
                <a:gd name="T6" fmla="*/ 1 w 26"/>
                <a:gd name="T7" fmla="*/ 0 h 13"/>
                <a:gd name="T8" fmla="*/ 0 w 26"/>
                <a:gd name="T9" fmla="*/ 3 h 13"/>
                <a:gd name="T10" fmla="*/ 7 w 26"/>
                <a:gd name="T11" fmla="*/ 3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3">
                  <a:moveTo>
                    <a:pt x="26" y="13"/>
                  </a:moveTo>
                  <a:lnTo>
                    <a:pt x="22" y="3"/>
                  </a:lnTo>
                  <a:lnTo>
                    <a:pt x="13" y="0"/>
                  </a:lnTo>
                  <a:lnTo>
                    <a:pt x="4" y="3"/>
                  </a:lnTo>
                  <a:lnTo>
                    <a:pt x="0" y="13"/>
                  </a:lnTo>
                  <a:lnTo>
                    <a:pt x="26" y="13"/>
                  </a:lnTo>
                  <a:close/>
                </a:path>
              </a:pathLst>
            </a:custGeom>
            <a:solidFill>
              <a:srgbClr val="000000"/>
            </a:solidFill>
            <a:ln w="9525">
              <a:noFill/>
              <a:round/>
              <a:headEnd/>
              <a:tailEnd/>
            </a:ln>
          </p:spPr>
          <p:txBody>
            <a:bodyPr/>
            <a:lstStyle/>
            <a:p>
              <a:endParaRPr lang="en-GB"/>
            </a:p>
          </p:txBody>
        </p:sp>
        <p:sp>
          <p:nvSpPr>
            <p:cNvPr id="7260" name="Freeform 248"/>
            <p:cNvSpPr>
              <a:spLocks/>
            </p:cNvSpPr>
            <p:nvPr/>
          </p:nvSpPr>
          <p:spPr bwMode="auto">
            <a:xfrm>
              <a:off x="1161" y="3393"/>
              <a:ext cx="12" cy="8"/>
            </a:xfrm>
            <a:custGeom>
              <a:avLst/>
              <a:gdLst>
                <a:gd name="T0" fmla="*/ 6 w 23"/>
                <a:gd name="T1" fmla="*/ 3 h 15"/>
                <a:gd name="T2" fmla="*/ 5 w 23"/>
                <a:gd name="T3" fmla="*/ 1 h 15"/>
                <a:gd name="T4" fmla="*/ 2 w 23"/>
                <a:gd name="T5" fmla="*/ 0 h 15"/>
                <a:gd name="T6" fmla="*/ 1 w 23"/>
                <a:gd name="T7" fmla="*/ 2 h 15"/>
                <a:gd name="T8" fmla="*/ 0 w 23"/>
                <a:gd name="T9" fmla="*/ 4 h 15"/>
                <a:gd name="T10" fmla="*/ 6 w 23"/>
                <a:gd name="T11" fmla="*/ 3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5">
                  <a:moveTo>
                    <a:pt x="23" y="9"/>
                  </a:moveTo>
                  <a:lnTo>
                    <a:pt x="18" y="2"/>
                  </a:lnTo>
                  <a:lnTo>
                    <a:pt x="8" y="0"/>
                  </a:lnTo>
                  <a:lnTo>
                    <a:pt x="2" y="6"/>
                  </a:lnTo>
                  <a:lnTo>
                    <a:pt x="0" y="15"/>
                  </a:lnTo>
                  <a:lnTo>
                    <a:pt x="23" y="9"/>
                  </a:lnTo>
                  <a:close/>
                </a:path>
              </a:pathLst>
            </a:custGeom>
            <a:solidFill>
              <a:srgbClr val="000000"/>
            </a:solidFill>
            <a:ln w="9525">
              <a:noFill/>
              <a:round/>
              <a:headEnd/>
              <a:tailEnd/>
            </a:ln>
          </p:spPr>
          <p:txBody>
            <a:bodyPr/>
            <a:lstStyle/>
            <a:p>
              <a:endParaRPr lang="en-GB"/>
            </a:p>
          </p:txBody>
        </p:sp>
        <p:sp>
          <p:nvSpPr>
            <p:cNvPr id="7261" name="Freeform 249"/>
            <p:cNvSpPr>
              <a:spLocks/>
            </p:cNvSpPr>
            <p:nvPr/>
          </p:nvSpPr>
          <p:spPr bwMode="auto">
            <a:xfrm>
              <a:off x="1161" y="3396"/>
              <a:ext cx="19" cy="13"/>
            </a:xfrm>
            <a:custGeom>
              <a:avLst/>
              <a:gdLst>
                <a:gd name="T0" fmla="*/ 9 w 37"/>
                <a:gd name="T1" fmla="*/ 1 h 27"/>
                <a:gd name="T2" fmla="*/ 9 w 37"/>
                <a:gd name="T3" fmla="*/ 1 h 27"/>
                <a:gd name="T4" fmla="*/ 7 w 37"/>
                <a:gd name="T5" fmla="*/ 1 h 27"/>
                <a:gd name="T6" fmla="*/ 6 w 37"/>
                <a:gd name="T7" fmla="*/ 0 h 27"/>
                <a:gd name="T8" fmla="*/ 6 w 37"/>
                <a:gd name="T9" fmla="*/ 0 h 27"/>
                <a:gd name="T10" fmla="*/ 6 w 37"/>
                <a:gd name="T11" fmla="*/ 1 h 27"/>
                <a:gd name="T12" fmla="*/ 0 w 37"/>
                <a:gd name="T13" fmla="*/ 2 h 27"/>
                <a:gd name="T14" fmla="*/ 2 w 37"/>
                <a:gd name="T15" fmla="*/ 4 h 27"/>
                <a:gd name="T16" fmla="*/ 3 w 37"/>
                <a:gd name="T17" fmla="*/ 5 h 27"/>
                <a:gd name="T18" fmla="*/ 6 w 37"/>
                <a:gd name="T19" fmla="*/ 6 h 27"/>
                <a:gd name="T20" fmla="*/ 9 w 37"/>
                <a:gd name="T21" fmla="*/ 6 h 27"/>
                <a:gd name="T22" fmla="*/ 10 w 37"/>
                <a:gd name="T23" fmla="*/ 6 h 27"/>
                <a:gd name="T24" fmla="*/ 9 w 37"/>
                <a:gd name="T25" fmla="*/ 1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7" h="27">
                  <a:moveTo>
                    <a:pt x="33" y="4"/>
                  </a:moveTo>
                  <a:lnTo>
                    <a:pt x="34" y="4"/>
                  </a:lnTo>
                  <a:lnTo>
                    <a:pt x="26" y="4"/>
                  </a:lnTo>
                  <a:lnTo>
                    <a:pt x="23" y="1"/>
                  </a:lnTo>
                  <a:lnTo>
                    <a:pt x="21" y="0"/>
                  </a:lnTo>
                  <a:lnTo>
                    <a:pt x="23" y="4"/>
                  </a:lnTo>
                  <a:lnTo>
                    <a:pt x="0" y="10"/>
                  </a:lnTo>
                  <a:lnTo>
                    <a:pt x="5" y="16"/>
                  </a:lnTo>
                  <a:lnTo>
                    <a:pt x="10" y="22"/>
                  </a:lnTo>
                  <a:lnTo>
                    <a:pt x="21" y="27"/>
                  </a:lnTo>
                  <a:lnTo>
                    <a:pt x="36" y="27"/>
                  </a:lnTo>
                  <a:lnTo>
                    <a:pt x="37" y="27"/>
                  </a:lnTo>
                  <a:lnTo>
                    <a:pt x="33" y="4"/>
                  </a:lnTo>
                  <a:close/>
                </a:path>
              </a:pathLst>
            </a:custGeom>
            <a:solidFill>
              <a:srgbClr val="000000"/>
            </a:solidFill>
            <a:ln w="9525">
              <a:noFill/>
              <a:round/>
              <a:headEnd/>
              <a:tailEnd/>
            </a:ln>
          </p:spPr>
          <p:txBody>
            <a:bodyPr/>
            <a:lstStyle/>
            <a:p>
              <a:endParaRPr lang="en-GB"/>
            </a:p>
          </p:txBody>
        </p:sp>
        <p:sp>
          <p:nvSpPr>
            <p:cNvPr id="7262" name="Freeform 250"/>
            <p:cNvSpPr>
              <a:spLocks/>
            </p:cNvSpPr>
            <p:nvPr/>
          </p:nvSpPr>
          <p:spPr bwMode="auto">
            <a:xfrm>
              <a:off x="1177" y="3394"/>
              <a:ext cx="16" cy="15"/>
            </a:xfrm>
            <a:custGeom>
              <a:avLst/>
              <a:gdLst>
                <a:gd name="T0" fmla="*/ 3 w 32"/>
                <a:gd name="T1" fmla="*/ 1 h 29"/>
                <a:gd name="T2" fmla="*/ 3 w 32"/>
                <a:gd name="T3" fmla="*/ 0 h 29"/>
                <a:gd name="T4" fmla="*/ 3 w 32"/>
                <a:gd name="T5" fmla="*/ 1 h 29"/>
                <a:gd name="T6" fmla="*/ 2 w 32"/>
                <a:gd name="T7" fmla="*/ 1 h 29"/>
                <a:gd name="T8" fmla="*/ 0 w 32"/>
                <a:gd name="T9" fmla="*/ 2 h 29"/>
                <a:gd name="T10" fmla="*/ 1 w 32"/>
                <a:gd name="T11" fmla="*/ 8 h 29"/>
                <a:gd name="T12" fmla="*/ 5 w 32"/>
                <a:gd name="T13" fmla="*/ 6 h 29"/>
                <a:gd name="T14" fmla="*/ 7 w 32"/>
                <a:gd name="T15" fmla="*/ 4 h 29"/>
                <a:gd name="T16" fmla="*/ 8 w 32"/>
                <a:gd name="T17" fmla="*/ 3 h 29"/>
                <a:gd name="T18" fmla="*/ 8 w 32"/>
                <a:gd name="T19" fmla="*/ 1 h 29"/>
                <a:gd name="T20" fmla="*/ 3 w 32"/>
                <a:gd name="T21" fmla="*/ 1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29">
                  <a:moveTo>
                    <a:pt x="9" y="4"/>
                  </a:moveTo>
                  <a:lnTo>
                    <a:pt x="9" y="0"/>
                  </a:lnTo>
                  <a:lnTo>
                    <a:pt x="9" y="2"/>
                  </a:lnTo>
                  <a:lnTo>
                    <a:pt x="8" y="3"/>
                  </a:lnTo>
                  <a:lnTo>
                    <a:pt x="0" y="6"/>
                  </a:lnTo>
                  <a:lnTo>
                    <a:pt x="4" y="29"/>
                  </a:lnTo>
                  <a:lnTo>
                    <a:pt x="19" y="24"/>
                  </a:lnTo>
                  <a:lnTo>
                    <a:pt x="27" y="16"/>
                  </a:lnTo>
                  <a:lnTo>
                    <a:pt x="32" y="9"/>
                  </a:lnTo>
                  <a:lnTo>
                    <a:pt x="32" y="2"/>
                  </a:lnTo>
                  <a:lnTo>
                    <a:pt x="9" y="4"/>
                  </a:lnTo>
                  <a:close/>
                </a:path>
              </a:pathLst>
            </a:custGeom>
            <a:solidFill>
              <a:srgbClr val="000000"/>
            </a:solidFill>
            <a:ln w="9525">
              <a:noFill/>
              <a:round/>
              <a:headEnd/>
              <a:tailEnd/>
            </a:ln>
          </p:spPr>
          <p:txBody>
            <a:bodyPr/>
            <a:lstStyle/>
            <a:p>
              <a:endParaRPr lang="en-GB"/>
            </a:p>
          </p:txBody>
        </p:sp>
        <p:sp>
          <p:nvSpPr>
            <p:cNvPr id="7263" name="Freeform 251"/>
            <p:cNvSpPr>
              <a:spLocks/>
            </p:cNvSpPr>
            <p:nvPr/>
          </p:nvSpPr>
          <p:spPr bwMode="auto">
            <a:xfrm>
              <a:off x="1182" y="3390"/>
              <a:ext cx="11" cy="7"/>
            </a:xfrm>
            <a:custGeom>
              <a:avLst/>
              <a:gdLst>
                <a:gd name="T0" fmla="*/ 5 w 23"/>
                <a:gd name="T1" fmla="*/ 4 h 12"/>
                <a:gd name="T2" fmla="*/ 4 w 23"/>
                <a:gd name="T3" fmla="*/ 1 h 12"/>
                <a:gd name="T4" fmla="*/ 2 w 23"/>
                <a:gd name="T5" fmla="*/ 0 h 12"/>
                <a:gd name="T6" fmla="*/ 0 w 23"/>
                <a:gd name="T7" fmla="*/ 1 h 12"/>
                <a:gd name="T8" fmla="*/ 0 w 23"/>
                <a:gd name="T9" fmla="*/ 4 h 12"/>
                <a:gd name="T10" fmla="*/ 5 w 23"/>
                <a:gd name="T11" fmla="*/ 4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2">
                  <a:moveTo>
                    <a:pt x="23" y="10"/>
                  </a:moveTo>
                  <a:lnTo>
                    <a:pt x="18" y="2"/>
                  </a:lnTo>
                  <a:lnTo>
                    <a:pt x="10" y="0"/>
                  </a:lnTo>
                  <a:lnTo>
                    <a:pt x="3" y="3"/>
                  </a:lnTo>
                  <a:lnTo>
                    <a:pt x="0" y="12"/>
                  </a:lnTo>
                  <a:lnTo>
                    <a:pt x="23" y="10"/>
                  </a:lnTo>
                  <a:close/>
                </a:path>
              </a:pathLst>
            </a:custGeom>
            <a:solidFill>
              <a:srgbClr val="000000"/>
            </a:solidFill>
            <a:ln w="9525">
              <a:noFill/>
              <a:round/>
              <a:headEnd/>
              <a:tailEnd/>
            </a:ln>
          </p:spPr>
          <p:txBody>
            <a:bodyPr/>
            <a:lstStyle/>
            <a:p>
              <a:endParaRPr lang="en-GB"/>
            </a:p>
          </p:txBody>
        </p:sp>
        <p:sp>
          <p:nvSpPr>
            <p:cNvPr id="7264" name="Freeform 252"/>
            <p:cNvSpPr>
              <a:spLocks/>
            </p:cNvSpPr>
            <p:nvPr/>
          </p:nvSpPr>
          <p:spPr bwMode="auto">
            <a:xfrm>
              <a:off x="1169" y="3409"/>
              <a:ext cx="11" cy="8"/>
            </a:xfrm>
            <a:custGeom>
              <a:avLst/>
              <a:gdLst>
                <a:gd name="T0" fmla="*/ 6 w 21"/>
                <a:gd name="T1" fmla="*/ 1 h 17"/>
                <a:gd name="T2" fmla="*/ 4 w 21"/>
                <a:gd name="T3" fmla="*/ 0 h 17"/>
                <a:gd name="T4" fmla="*/ 2 w 21"/>
                <a:gd name="T5" fmla="*/ 0 h 17"/>
                <a:gd name="T6" fmla="*/ 0 w 21"/>
                <a:gd name="T7" fmla="*/ 2 h 17"/>
                <a:gd name="T8" fmla="*/ 1 w 21"/>
                <a:gd name="T9" fmla="*/ 4 h 17"/>
                <a:gd name="T10" fmla="*/ 6 w 21"/>
                <a:gd name="T11" fmla="*/ 1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17">
                  <a:moveTo>
                    <a:pt x="21" y="5"/>
                  </a:moveTo>
                  <a:lnTo>
                    <a:pt x="15" y="0"/>
                  </a:lnTo>
                  <a:lnTo>
                    <a:pt x="6" y="1"/>
                  </a:lnTo>
                  <a:lnTo>
                    <a:pt x="0" y="8"/>
                  </a:lnTo>
                  <a:lnTo>
                    <a:pt x="1" y="17"/>
                  </a:lnTo>
                  <a:lnTo>
                    <a:pt x="21" y="5"/>
                  </a:lnTo>
                  <a:close/>
                </a:path>
              </a:pathLst>
            </a:custGeom>
            <a:solidFill>
              <a:srgbClr val="000000"/>
            </a:solidFill>
            <a:ln w="9525">
              <a:noFill/>
              <a:round/>
              <a:headEnd/>
              <a:tailEnd/>
            </a:ln>
          </p:spPr>
          <p:txBody>
            <a:bodyPr/>
            <a:lstStyle/>
            <a:p>
              <a:endParaRPr lang="en-GB"/>
            </a:p>
          </p:txBody>
        </p:sp>
        <p:sp>
          <p:nvSpPr>
            <p:cNvPr id="7265" name="Freeform 253"/>
            <p:cNvSpPr>
              <a:spLocks/>
            </p:cNvSpPr>
            <p:nvPr/>
          </p:nvSpPr>
          <p:spPr bwMode="auto">
            <a:xfrm>
              <a:off x="1170" y="3411"/>
              <a:ext cx="19" cy="12"/>
            </a:xfrm>
            <a:custGeom>
              <a:avLst/>
              <a:gdLst>
                <a:gd name="T0" fmla="*/ 8 w 38"/>
                <a:gd name="T1" fmla="*/ 0 h 25"/>
                <a:gd name="T2" fmla="*/ 8 w 38"/>
                <a:gd name="T3" fmla="*/ 0 h 25"/>
                <a:gd name="T4" fmla="*/ 6 w 38"/>
                <a:gd name="T5" fmla="*/ 0 h 25"/>
                <a:gd name="T6" fmla="*/ 5 w 38"/>
                <a:gd name="T7" fmla="*/ 0 h 25"/>
                <a:gd name="T8" fmla="*/ 5 w 38"/>
                <a:gd name="T9" fmla="*/ 0 h 25"/>
                <a:gd name="T10" fmla="*/ 5 w 38"/>
                <a:gd name="T11" fmla="*/ 0 h 25"/>
                <a:gd name="T12" fmla="*/ 0 w 38"/>
                <a:gd name="T13" fmla="*/ 3 h 25"/>
                <a:gd name="T14" fmla="*/ 1 w 38"/>
                <a:gd name="T15" fmla="*/ 4 h 25"/>
                <a:gd name="T16" fmla="*/ 3 w 38"/>
                <a:gd name="T17" fmla="*/ 6 h 25"/>
                <a:gd name="T18" fmla="*/ 6 w 38"/>
                <a:gd name="T19" fmla="*/ 6 h 25"/>
                <a:gd name="T20" fmla="*/ 10 w 38"/>
                <a:gd name="T21" fmla="*/ 6 h 25"/>
                <a:gd name="T22" fmla="*/ 10 w 38"/>
                <a:gd name="T23" fmla="*/ 6 h 25"/>
                <a:gd name="T24" fmla="*/ 8 w 38"/>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25">
                  <a:moveTo>
                    <a:pt x="31" y="1"/>
                  </a:moveTo>
                  <a:lnTo>
                    <a:pt x="31" y="1"/>
                  </a:lnTo>
                  <a:lnTo>
                    <a:pt x="23" y="2"/>
                  </a:lnTo>
                  <a:lnTo>
                    <a:pt x="20" y="1"/>
                  </a:lnTo>
                  <a:lnTo>
                    <a:pt x="19" y="0"/>
                  </a:lnTo>
                  <a:lnTo>
                    <a:pt x="20" y="2"/>
                  </a:lnTo>
                  <a:lnTo>
                    <a:pt x="0" y="14"/>
                  </a:lnTo>
                  <a:lnTo>
                    <a:pt x="3" y="18"/>
                  </a:lnTo>
                  <a:lnTo>
                    <a:pt x="11" y="24"/>
                  </a:lnTo>
                  <a:lnTo>
                    <a:pt x="23" y="25"/>
                  </a:lnTo>
                  <a:lnTo>
                    <a:pt x="38" y="24"/>
                  </a:lnTo>
                  <a:lnTo>
                    <a:pt x="31" y="1"/>
                  </a:lnTo>
                  <a:close/>
                </a:path>
              </a:pathLst>
            </a:custGeom>
            <a:solidFill>
              <a:srgbClr val="000000"/>
            </a:solidFill>
            <a:ln w="9525">
              <a:noFill/>
              <a:round/>
              <a:headEnd/>
              <a:tailEnd/>
            </a:ln>
          </p:spPr>
          <p:txBody>
            <a:bodyPr/>
            <a:lstStyle/>
            <a:p>
              <a:endParaRPr lang="en-GB"/>
            </a:p>
          </p:txBody>
        </p:sp>
        <p:sp>
          <p:nvSpPr>
            <p:cNvPr id="7266" name="Freeform 254"/>
            <p:cNvSpPr>
              <a:spLocks/>
            </p:cNvSpPr>
            <p:nvPr/>
          </p:nvSpPr>
          <p:spPr bwMode="auto">
            <a:xfrm>
              <a:off x="1185" y="3407"/>
              <a:ext cx="16" cy="16"/>
            </a:xfrm>
            <a:custGeom>
              <a:avLst/>
              <a:gdLst>
                <a:gd name="T0" fmla="*/ 2 w 31"/>
                <a:gd name="T1" fmla="*/ 2 h 31"/>
                <a:gd name="T2" fmla="*/ 2 w 31"/>
                <a:gd name="T3" fmla="*/ 1 h 31"/>
                <a:gd name="T4" fmla="*/ 2 w 31"/>
                <a:gd name="T5" fmla="*/ 1 h 31"/>
                <a:gd name="T6" fmla="*/ 2 w 31"/>
                <a:gd name="T7" fmla="*/ 2 h 31"/>
                <a:gd name="T8" fmla="*/ 0 w 31"/>
                <a:gd name="T9" fmla="*/ 2 h 31"/>
                <a:gd name="T10" fmla="*/ 2 w 31"/>
                <a:gd name="T11" fmla="*/ 8 h 31"/>
                <a:gd name="T12" fmla="*/ 6 w 31"/>
                <a:gd name="T13" fmla="*/ 7 h 31"/>
                <a:gd name="T14" fmla="*/ 8 w 31"/>
                <a:gd name="T15" fmla="*/ 4 h 31"/>
                <a:gd name="T16" fmla="*/ 8 w 31"/>
                <a:gd name="T17" fmla="*/ 2 h 31"/>
                <a:gd name="T18" fmla="*/ 8 w 31"/>
                <a:gd name="T19" fmla="*/ 0 h 31"/>
                <a:gd name="T20" fmla="*/ 2 w 31"/>
                <a:gd name="T21" fmla="*/ 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31">
                  <a:moveTo>
                    <a:pt x="8" y="7"/>
                  </a:moveTo>
                  <a:lnTo>
                    <a:pt x="8" y="2"/>
                  </a:lnTo>
                  <a:lnTo>
                    <a:pt x="8" y="4"/>
                  </a:lnTo>
                  <a:lnTo>
                    <a:pt x="7" y="5"/>
                  </a:lnTo>
                  <a:lnTo>
                    <a:pt x="0" y="8"/>
                  </a:lnTo>
                  <a:lnTo>
                    <a:pt x="7" y="31"/>
                  </a:lnTo>
                  <a:lnTo>
                    <a:pt x="21" y="25"/>
                  </a:lnTo>
                  <a:lnTo>
                    <a:pt x="29" y="15"/>
                  </a:lnTo>
                  <a:lnTo>
                    <a:pt x="31" y="7"/>
                  </a:lnTo>
                  <a:lnTo>
                    <a:pt x="31" y="0"/>
                  </a:lnTo>
                  <a:lnTo>
                    <a:pt x="8" y="7"/>
                  </a:lnTo>
                  <a:close/>
                </a:path>
              </a:pathLst>
            </a:custGeom>
            <a:solidFill>
              <a:srgbClr val="000000"/>
            </a:solidFill>
            <a:ln w="9525">
              <a:noFill/>
              <a:round/>
              <a:headEnd/>
              <a:tailEnd/>
            </a:ln>
          </p:spPr>
          <p:txBody>
            <a:bodyPr/>
            <a:lstStyle/>
            <a:p>
              <a:endParaRPr lang="en-GB"/>
            </a:p>
          </p:txBody>
        </p:sp>
        <p:sp>
          <p:nvSpPr>
            <p:cNvPr id="7267" name="Freeform 255"/>
            <p:cNvSpPr>
              <a:spLocks/>
            </p:cNvSpPr>
            <p:nvPr/>
          </p:nvSpPr>
          <p:spPr bwMode="auto">
            <a:xfrm>
              <a:off x="1189" y="3403"/>
              <a:ext cx="12" cy="8"/>
            </a:xfrm>
            <a:custGeom>
              <a:avLst/>
              <a:gdLst>
                <a:gd name="T0" fmla="*/ 6 w 23"/>
                <a:gd name="T1" fmla="*/ 2 h 15"/>
                <a:gd name="T2" fmla="*/ 5 w 23"/>
                <a:gd name="T3" fmla="*/ 1 h 15"/>
                <a:gd name="T4" fmla="*/ 2 w 23"/>
                <a:gd name="T5" fmla="*/ 0 h 15"/>
                <a:gd name="T6" fmla="*/ 1 w 23"/>
                <a:gd name="T7" fmla="*/ 2 h 15"/>
                <a:gd name="T8" fmla="*/ 0 w 23"/>
                <a:gd name="T9" fmla="*/ 4 h 15"/>
                <a:gd name="T10" fmla="*/ 6 w 23"/>
                <a:gd name="T11" fmla="*/ 2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5">
                  <a:moveTo>
                    <a:pt x="23" y="8"/>
                  </a:moveTo>
                  <a:lnTo>
                    <a:pt x="17" y="1"/>
                  </a:lnTo>
                  <a:lnTo>
                    <a:pt x="8" y="0"/>
                  </a:lnTo>
                  <a:lnTo>
                    <a:pt x="1" y="6"/>
                  </a:lnTo>
                  <a:lnTo>
                    <a:pt x="0" y="15"/>
                  </a:lnTo>
                  <a:lnTo>
                    <a:pt x="23" y="8"/>
                  </a:lnTo>
                  <a:close/>
                </a:path>
              </a:pathLst>
            </a:custGeom>
            <a:solidFill>
              <a:srgbClr val="000000"/>
            </a:solidFill>
            <a:ln w="9525">
              <a:noFill/>
              <a:round/>
              <a:headEnd/>
              <a:tailEnd/>
            </a:ln>
          </p:spPr>
          <p:txBody>
            <a:bodyPr/>
            <a:lstStyle/>
            <a:p>
              <a:endParaRPr lang="en-GB"/>
            </a:p>
          </p:txBody>
        </p:sp>
        <p:sp>
          <p:nvSpPr>
            <p:cNvPr id="7268" name="Freeform 256"/>
            <p:cNvSpPr>
              <a:spLocks/>
            </p:cNvSpPr>
            <p:nvPr/>
          </p:nvSpPr>
          <p:spPr bwMode="auto">
            <a:xfrm>
              <a:off x="1176" y="3423"/>
              <a:ext cx="11" cy="8"/>
            </a:xfrm>
            <a:custGeom>
              <a:avLst/>
              <a:gdLst>
                <a:gd name="T0" fmla="*/ 5 w 23"/>
                <a:gd name="T1" fmla="*/ 2 h 16"/>
                <a:gd name="T2" fmla="*/ 4 w 23"/>
                <a:gd name="T3" fmla="*/ 0 h 16"/>
                <a:gd name="T4" fmla="*/ 1 w 23"/>
                <a:gd name="T5" fmla="*/ 0 h 16"/>
                <a:gd name="T6" fmla="*/ 0 w 23"/>
                <a:gd name="T7" fmla="*/ 2 h 16"/>
                <a:gd name="T8" fmla="*/ 0 w 23"/>
                <a:gd name="T9" fmla="*/ 4 h 16"/>
                <a:gd name="T10" fmla="*/ 5 w 23"/>
                <a:gd name="T11" fmla="*/ 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6">
                  <a:moveTo>
                    <a:pt x="23" y="7"/>
                  </a:moveTo>
                  <a:lnTo>
                    <a:pt x="16" y="0"/>
                  </a:lnTo>
                  <a:lnTo>
                    <a:pt x="7" y="0"/>
                  </a:lnTo>
                  <a:lnTo>
                    <a:pt x="0" y="6"/>
                  </a:lnTo>
                  <a:lnTo>
                    <a:pt x="0" y="16"/>
                  </a:lnTo>
                  <a:lnTo>
                    <a:pt x="23" y="7"/>
                  </a:lnTo>
                  <a:close/>
                </a:path>
              </a:pathLst>
            </a:custGeom>
            <a:solidFill>
              <a:srgbClr val="000000"/>
            </a:solidFill>
            <a:ln w="9525">
              <a:noFill/>
              <a:round/>
              <a:headEnd/>
              <a:tailEnd/>
            </a:ln>
          </p:spPr>
          <p:txBody>
            <a:bodyPr/>
            <a:lstStyle/>
            <a:p>
              <a:endParaRPr lang="en-GB"/>
            </a:p>
          </p:txBody>
        </p:sp>
        <p:sp>
          <p:nvSpPr>
            <p:cNvPr id="7269" name="Freeform 257"/>
            <p:cNvSpPr>
              <a:spLocks/>
            </p:cNvSpPr>
            <p:nvPr/>
          </p:nvSpPr>
          <p:spPr bwMode="auto">
            <a:xfrm>
              <a:off x="1176" y="3425"/>
              <a:ext cx="19" cy="12"/>
            </a:xfrm>
            <a:custGeom>
              <a:avLst/>
              <a:gdLst>
                <a:gd name="T0" fmla="*/ 8 w 39"/>
                <a:gd name="T1" fmla="*/ 0 h 24"/>
                <a:gd name="T2" fmla="*/ 8 w 39"/>
                <a:gd name="T3" fmla="*/ 0 h 24"/>
                <a:gd name="T4" fmla="*/ 6 w 39"/>
                <a:gd name="T5" fmla="*/ 1 h 24"/>
                <a:gd name="T6" fmla="*/ 5 w 39"/>
                <a:gd name="T7" fmla="*/ 0 h 24"/>
                <a:gd name="T8" fmla="*/ 5 w 39"/>
                <a:gd name="T9" fmla="*/ 0 h 24"/>
                <a:gd name="T10" fmla="*/ 5 w 39"/>
                <a:gd name="T11" fmla="*/ 1 h 24"/>
                <a:gd name="T12" fmla="*/ 0 w 39"/>
                <a:gd name="T13" fmla="*/ 3 h 24"/>
                <a:gd name="T14" fmla="*/ 1 w 39"/>
                <a:gd name="T15" fmla="*/ 4 h 24"/>
                <a:gd name="T16" fmla="*/ 3 w 39"/>
                <a:gd name="T17" fmla="*/ 6 h 24"/>
                <a:gd name="T18" fmla="*/ 6 w 39"/>
                <a:gd name="T19" fmla="*/ 6 h 24"/>
                <a:gd name="T20" fmla="*/ 9 w 39"/>
                <a:gd name="T21" fmla="*/ 6 h 24"/>
                <a:gd name="T22" fmla="*/ 9 w 39"/>
                <a:gd name="T23" fmla="*/ 6 h 24"/>
                <a:gd name="T24" fmla="*/ 8 w 39"/>
                <a:gd name="T25" fmla="*/ 0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 h="24">
                  <a:moveTo>
                    <a:pt x="32" y="0"/>
                  </a:moveTo>
                  <a:lnTo>
                    <a:pt x="32" y="0"/>
                  </a:lnTo>
                  <a:lnTo>
                    <a:pt x="24" y="1"/>
                  </a:lnTo>
                  <a:lnTo>
                    <a:pt x="21" y="0"/>
                  </a:lnTo>
                  <a:lnTo>
                    <a:pt x="23" y="2"/>
                  </a:lnTo>
                  <a:lnTo>
                    <a:pt x="0" y="11"/>
                  </a:lnTo>
                  <a:lnTo>
                    <a:pt x="5" y="16"/>
                  </a:lnTo>
                  <a:lnTo>
                    <a:pt x="12" y="23"/>
                  </a:lnTo>
                  <a:lnTo>
                    <a:pt x="24" y="24"/>
                  </a:lnTo>
                  <a:lnTo>
                    <a:pt x="39" y="23"/>
                  </a:lnTo>
                  <a:lnTo>
                    <a:pt x="32" y="0"/>
                  </a:lnTo>
                  <a:close/>
                </a:path>
              </a:pathLst>
            </a:custGeom>
            <a:solidFill>
              <a:srgbClr val="000000"/>
            </a:solidFill>
            <a:ln w="9525">
              <a:noFill/>
              <a:round/>
              <a:headEnd/>
              <a:tailEnd/>
            </a:ln>
          </p:spPr>
          <p:txBody>
            <a:bodyPr/>
            <a:lstStyle/>
            <a:p>
              <a:endParaRPr lang="en-GB"/>
            </a:p>
          </p:txBody>
        </p:sp>
        <p:sp>
          <p:nvSpPr>
            <p:cNvPr id="7270" name="Freeform 258"/>
            <p:cNvSpPr>
              <a:spLocks/>
            </p:cNvSpPr>
            <p:nvPr/>
          </p:nvSpPr>
          <p:spPr bwMode="auto">
            <a:xfrm>
              <a:off x="1192" y="3421"/>
              <a:ext cx="15" cy="15"/>
            </a:xfrm>
            <a:custGeom>
              <a:avLst/>
              <a:gdLst>
                <a:gd name="T0" fmla="*/ 2 w 32"/>
                <a:gd name="T1" fmla="*/ 2 h 30"/>
                <a:gd name="T2" fmla="*/ 2 w 32"/>
                <a:gd name="T3" fmla="*/ 1 h 30"/>
                <a:gd name="T4" fmla="*/ 2 w 32"/>
                <a:gd name="T5" fmla="*/ 1 h 30"/>
                <a:gd name="T6" fmla="*/ 1 w 32"/>
                <a:gd name="T7" fmla="*/ 1 h 30"/>
                <a:gd name="T8" fmla="*/ 0 w 32"/>
                <a:gd name="T9" fmla="*/ 2 h 30"/>
                <a:gd name="T10" fmla="*/ 1 w 32"/>
                <a:gd name="T11" fmla="*/ 8 h 30"/>
                <a:gd name="T12" fmla="*/ 5 w 32"/>
                <a:gd name="T13" fmla="*/ 6 h 30"/>
                <a:gd name="T14" fmla="*/ 7 w 32"/>
                <a:gd name="T15" fmla="*/ 4 h 30"/>
                <a:gd name="T16" fmla="*/ 7 w 32"/>
                <a:gd name="T17" fmla="*/ 2 h 30"/>
                <a:gd name="T18" fmla="*/ 7 w 32"/>
                <a:gd name="T19" fmla="*/ 0 h 30"/>
                <a:gd name="T20" fmla="*/ 2 w 32"/>
                <a:gd name="T21" fmla="*/ 2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30">
                  <a:moveTo>
                    <a:pt x="9" y="5"/>
                  </a:moveTo>
                  <a:lnTo>
                    <a:pt x="9" y="1"/>
                  </a:lnTo>
                  <a:lnTo>
                    <a:pt x="9" y="2"/>
                  </a:lnTo>
                  <a:lnTo>
                    <a:pt x="7" y="3"/>
                  </a:lnTo>
                  <a:lnTo>
                    <a:pt x="0" y="7"/>
                  </a:lnTo>
                  <a:lnTo>
                    <a:pt x="7" y="30"/>
                  </a:lnTo>
                  <a:lnTo>
                    <a:pt x="21" y="24"/>
                  </a:lnTo>
                  <a:lnTo>
                    <a:pt x="29" y="14"/>
                  </a:lnTo>
                  <a:lnTo>
                    <a:pt x="32" y="6"/>
                  </a:lnTo>
                  <a:lnTo>
                    <a:pt x="32" y="0"/>
                  </a:lnTo>
                  <a:lnTo>
                    <a:pt x="9" y="5"/>
                  </a:lnTo>
                  <a:close/>
                </a:path>
              </a:pathLst>
            </a:custGeom>
            <a:solidFill>
              <a:srgbClr val="000000"/>
            </a:solidFill>
            <a:ln w="9525">
              <a:noFill/>
              <a:round/>
              <a:headEnd/>
              <a:tailEnd/>
            </a:ln>
          </p:spPr>
          <p:txBody>
            <a:bodyPr/>
            <a:lstStyle/>
            <a:p>
              <a:endParaRPr lang="en-GB"/>
            </a:p>
          </p:txBody>
        </p:sp>
        <p:sp>
          <p:nvSpPr>
            <p:cNvPr id="7271" name="Freeform 259"/>
            <p:cNvSpPr>
              <a:spLocks/>
            </p:cNvSpPr>
            <p:nvPr/>
          </p:nvSpPr>
          <p:spPr bwMode="auto">
            <a:xfrm>
              <a:off x="1196" y="3417"/>
              <a:ext cx="11" cy="7"/>
            </a:xfrm>
            <a:custGeom>
              <a:avLst/>
              <a:gdLst>
                <a:gd name="T0" fmla="*/ 5 w 23"/>
                <a:gd name="T1" fmla="*/ 3 h 14"/>
                <a:gd name="T2" fmla="*/ 4 w 23"/>
                <a:gd name="T3" fmla="*/ 1 h 14"/>
                <a:gd name="T4" fmla="*/ 2 w 23"/>
                <a:gd name="T5" fmla="*/ 0 h 14"/>
                <a:gd name="T6" fmla="*/ 0 w 23"/>
                <a:gd name="T7" fmla="*/ 1 h 14"/>
                <a:gd name="T8" fmla="*/ 0 w 23"/>
                <a:gd name="T9" fmla="*/ 4 h 14"/>
                <a:gd name="T10" fmla="*/ 5 w 23"/>
                <a:gd name="T11" fmla="*/ 3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4">
                  <a:moveTo>
                    <a:pt x="23" y="9"/>
                  </a:moveTo>
                  <a:lnTo>
                    <a:pt x="18" y="1"/>
                  </a:lnTo>
                  <a:lnTo>
                    <a:pt x="10" y="0"/>
                  </a:lnTo>
                  <a:lnTo>
                    <a:pt x="2" y="4"/>
                  </a:lnTo>
                  <a:lnTo>
                    <a:pt x="0" y="14"/>
                  </a:lnTo>
                  <a:lnTo>
                    <a:pt x="23" y="9"/>
                  </a:lnTo>
                  <a:close/>
                </a:path>
              </a:pathLst>
            </a:custGeom>
            <a:solidFill>
              <a:srgbClr val="000000"/>
            </a:solidFill>
            <a:ln w="9525">
              <a:noFill/>
              <a:round/>
              <a:headEnd/>
              <a:tailEnd/>
            </a:ln>
          </p:spPr>
          <p:txBody>
            <a:bodyPr/>
            <a:lstStyle/>
            <a:p>
              <a:endParaRPr lang="en-GB"/>
            </a:p>
          </p:txBody>
        </p:sp>
        <p:sp>
          <p:nvSpPr>
            <p:cNvPr id="7272" name="Freeform 260"/>
            <p:cNvSpPr>
              <a:spLocks/>
            </p:cNvSpPr>
            <p:nvPr/>
          </p:nvSpPr>
          <p:spPr bwMode="auto">
            <a:xfrm>
              <a:off x="1181" y="3436"/>
              <a:ext cx="11" cy="9"/>
            </a:xfrm>
            <a:custGeom>
              <a:avLst/>
              <a:gdLst>
                <a:gd name="T0" fmla="*/ 6 w 22"/>
                <a:gd name="T1" fmla="*/ 2 h 17"/>
                <a:gd name="T2" fmla="*/ 4 w 22"/>
                <a:gd name="T3" fmla="*/ 0 h 17"/>
                <a:gd name="T4" fmla="*/ 2 w 22"/>
                <a:gd name="T5" fmla="*/ 1 h 17"/>
                <a:gd name="T6" fmla="*/ 0 w 22"/>
                <a:gd name="T7" fmla="*/ 2 h 17"/>
                <a:gd name="T8" fmla="*/ 1 w 22"/>
                <a:gd name="T9" fmla="*/ 5 h 17"/>
                <a:gd name="T10" fmla="*/ 6 w 22"/>
                <a:gd name="T11" fmla="*/ 2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7">
                  <a:moveTo>
                    <a:pt x="22" y="6"/>
                  </a:moveTo>
                  <a:lnTo>
                    <a:pt x="15" y="0"/>
                  </a:lnTo>
                  <a:lnTo>
                    <a:pt x="7" y="1"/>
                  </a:lnTo>
                  <a:lnTo>
                    <a:pt x="0" y="8"/>
                  </a:lnTo>
                  <a:lnTo>
                    <a:pt x="1" y="17"/>
                  </a:lnTo>
                  <a:lnTo>
                    <a:pt x="22" y="6"/>
                  </a:lnTo>
                  <a:close/>
                </a:path>
              </a:pathLst>
            </a:custGeom>
            <a:solidFill>
              <a:srgbClr val="000000"/>
            </a:solidFill>
            <a:ln w="9525">
              <a:noFill/>
              <a:round/>
              <a:headEnd/>
              <a:tailEnd/>
            </a:ln>
          </p:spPr>
          <p:txBody>
            <a:bodyPr/>
            <a:lstStyle/>
            <a:p>
              <a:endParaRPr lang="en-GB"/>
            </a:p>
          </p:txBody>
        </p:sp>
        <p:sp>
          <p:nvSpPr>
            <p:cNvPr id="7273" name="Freeform 261"/>
            <p:cNvSpPr>
              <a:spLocks/>
            </p:cNvSpPr>
            <p:nvPr/>
          </p:nvSpPr>
          <p:spPr bwMode="auto">
            <a:xfrm>
              <a:off x="1182" y="3438"/>
              <a:ext cx="19" cy="13"/>
            </a:xfrm>
            <a:custGeom>
              <a:avLst/>
              <a:gdLst>
                <a:gd name="T0" fmla="*/ 8 w 38"/>
                <a:gd name="T1" fmla="*/ 1 h 26"/>
                <a:gd name="T2" fmla="*/ 8 w 38"/>
                <a:gd name="T3" fmla="*/ 1 h 26"/>
                <a:gd name="T4" fmla="*/ 6 w 38"/>
                <a:gd name="T5" fmla="*/ 1 h 26"/>
                <a:gd name="T6" fmla="*/ 6 w 38"/>
                <a:gd name="T7" fmla="*/ 1 h 26"/>
                <a:gd name="T8" fmla="*/ 5 w 38"/>
                <a:gd name="T9" fmla="*/ 0 h 26"/>
                <a:gd name="T10" fmla="*/ 6 w 38"/>
                <a:gd name="T11" fmla="*/ 1 h 26"/>
                <a:gd name="T12" fmla="*/ 0 w 38"/>
                <a:gd name="T13" fmla="*/ 4 h 26"/>
                <a:gd name="T14" fmla="*/ 1 w 38"/>
                <a:gd name="T15" fmla="*/ 5 h 26"/>
                <a:gd name="T16" fmla="*/ 3 w 38"/>
                <a:gd name="T17" fmla="*/ 7 h 26"/>
                <a:gd name="T18" fmla="*/ 6 w 38"/>
                <a:gd name="T19" fmla="*/ 7 h 26"/>
                <a:gd name="T20" fmla="*/ 10 w 38"/>
                <a:gd name="T21" fmla="*/ 7 h 26"/>
                <a:gd name="T22" fmla="*/ 10 w 38"/>
                <a:gd name="T23" fmla="*/ 7 h 26"/>
                <a:gd name="T24" fmla="*/ 8 w 38"/>
                <a:gd name="T25" fmla="*/ 1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26">
                  <a:moveTo>
                    <a:pt x="31" y="2"/>
                  </a:moveTo>
                  <a:lnTo>
                    <a:pt x="31" y="2"/>
                  </a:lnTo>
                  <a:lnTo>
                    <a:pt x="23" y="3"/>
                  </a:lnTo>
                  <a:lnTo>
                    <a:pt x="21" y="2"/>
                  </a:lnTo>
                  <a:lnTo>
                    <a:pt x="19" y="0"/>
                  </a:lnTo>
                  <a:lnTo>
                    <a:pt x="21" y="3"/>
                  </a:lnTo>
                  <a:lnTo>
                    <a:pt x="0" y="14"/>
                  </a:lnTo>
                  <a:lnTo>
                    <a:pt x="3" y="19"/>
                  </a:lnTo>
                  <a:lnTo>
                    <a:pt x="11" y="25"/>
                  </a:lnTo>
                  <a:lnTo>
                    <a:pt x="23" y="26"/>
                  </a:lnTo>
                  <a:lnTo>
                    <a:pt x="38" y="25"/>
                  </a:lnTo>
                  <a:lnTo>
                    <a:pt x="31" y="2"/>
                  </a:lnTo>
                  <a:close/>
                </a:path>
              </a:pathLst>
            </a:custGeom>
            <a:solidFill>
              <a:srgbClr val="000000"/>
            </a:solidFill>
            <a:ln w="9525">
              <a:noFill/>
              <a:round/>
              <a:headEnd/>
              <a:tailEnd/>
            </a:ln>
          </p:spPr>
          <p:txBody>
            <a:bodyPr/>
            <a:lstStyle/>
            <a:p>
              <a:endParaRPr lang="en-GB"/>
            </a:p>
          </p:txBody>
        </p:sp>
        <p:sp>
          <p:nvSpPr>
            <p:cNvPr id="7274" name="Freeform 262"/>
            <p:cNvSpPr>
              <a:spLocks/>
            </p:cNvSpPr>
            <p:nvPr/>
          </p:nvSpPr>
          <p:spPr bwMode="auto">
            <a:xfrm>
              <a:off x="1197" y="3435"/>
              <a:ext cx="16" cy="15"/>
            </a:xfrm>
            <a:custGeom>
              <a:avLst/>
              <a:gdLst>
                <a:gd name="T0" fmla="*/ 2 w 31"/>
                <a:gd name="T1" fmla="*/ 1 h 32"/>
                <a:gd name="T2" fmla="*/ 2 w 31"/>
                <a:gd name="T3" fmla="*/ 0 h 32"/>
                <a:gd name="T4" fmla="*/ 2 w 31"/>
                <a:gd name="T5" fmla="*/ 1 h 32"/>
                <a:gd name="T6" fmla="*/ 2 w 31"/>
                <a:gd name="T7" fmla="*/ 1 h 32"/>
                <a:gd name="T8" fmla="*/ 0 w 31"/>
                <a:gd name="T9" fmla="*/ 2 h 32"/>
                <a:gd name="T10" fmla="*/ 2 w 31"/>
                <a:gd name="T11" fmla="*/ 7 h 32"/>
                <a:gd name="T12" fmla="*/ 6 w 31"/>
                <a:gd name="T13" fmla="*/ 6 h 32"/>
                <a:gd name="T14" fmla="*/ 8 w 31"/>
                <a:gd name="T15" fmla="*/ 3 h 32"/>
                <a:gd name="T16" fmla="*/ 8 w 31"/>
                <a:gd name="T17" fmla="*/ 1 h 32"/>
                <a:gd name="T18" fmla="*/ 8 w 31"/>
                <a:gd name="T19" fmla="*/ 0 h 32"/>
                <a:gd name="T20" fmla="*/ 2 w 31"/>
                <a:gd name="T21" fmla="*/ 1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32">
                  <a:moveTo>
                    <a:pt x="8" y="7"/>
                  </a:moveTo>
                  <a:lnTo>
                    <a:pt x="8" y="3"/>
                  </a:lnTo>
                  <a:lnTo>
                    <a:pt x="8" y="4"/>
                  </a:lnTo>
                  <a:lnTo>
                    <a:pt x="7" y="5"/>
                  </a:lnTo>
                  <a:lnTo>
                    <a:pt x="0" y="9"/>
                  </a:lnTo>
                  <a:lnTo>
                    <a:pt x="7" y="32"/>
                  </a:lnTo>
                  <a:lnTo>
                    <a:pt x="21" y="26"/>
                  </a:lnTo>
                  <a:lnTo>
                    <a:pt x="29" y="15"/>
                  </a:lnTo>
                  <a:lnTo>
                    <a:pt x="31" y="7"/>
                  </a:lnTo>
                  <a:lnTo>
                    <a:pt x="31" y="0"/>
                  </a:lnTo>
                  <a:lnTo>
                    <a:pt x="8" y="7"/>
                  </a:lnTo>
                  <a:close/>
                </a:path>
              </a:pathLst>
            </a:custGeom>
            <a:solidFill>
              <a:srgbClr val="000000"/>
            </a:solidFill>
            <a:ln w="9525">
              <a:noFill/>
              <a:round/>
              <a:headEnd/>
              <a:tailEnd/>
            </a:ln>
          </p:spPr>
          <p:txBody>
            <a:bodyPr/>
            <a:lstStyle/>
            <a:p>
              <a:endParaRPr lang="en-GB"/>
            </a:p>
          </p:txBody>
        </p:sp>
        <p:sp>
          <p:nvSpPr>
            <p:cNvPr id="7275" name="Freeform 263"/>
            <p:cNvSpPr>
              <a:spLocks/>
            </p:cNvSpPr>
            <p:nvPr/>
          </p:nvSpPr>
          <p:spPr bwMode="auto">
            <a:xfrm>
              <a:off x="1202" y="3431"/>
              <a:ext cx="11" cy="7"/>
            </a:xfrm>
            <a:custGeom>
              <a:avLst/>
              <a:gdLst>
                <a:gd name="T0" fmla="*/ 5 w 23"/>
                <a:gd name="T1" fmla="*/ 2 h 15"/>
                <a:gd name="T2" fmla="*/ 4 w 23"/>
                <a:gd name="T3" fmla="*/ 0 h 15"/>
                <a:gd name="T4" fmla="*/ 2 w 23"/>
                <a:gd name="T5" fmla="*/ 0 h 15"/>
                <a:gd name="T6" fmla="*/ 0 w 23"/>
                <a:gd name="T7" fmla="*/ 1 h 15"/>
                <a:gd name="T8" fmla="*/ 0 w 23"/>
                <a:gd name="T9" fmla="*/ 3 h 15"/>
                <a:gd name="T10" fmla="*/ 5 w 23"/>
                <a:gd name="T11" fmla="*/ 2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5">
                  <a:moveTo>
                    <a:pt x="23" y="8"/>
                  </a:moveTo>
                  <a:lnTo>
                    <a:pt x="17" y="2"/>
                  </a:lnTo>
                  <a:lnTo>
                    <a:pt x="8" y="0"/>
                  </a:lnTo>
                  <a:lnTo>
                    <a:pt x="1" y="6"/>
                  </a:lnTo>
                  <a:lnTo>
                    <a:pt x="0" y="15"/>
                  </a:lnTo>
                  <a:lnTo>
                    <a:pt x="23" y="8"/>
                  </a:lnTo>
                  <a:close/>
                </a:path>
              </a:pathLst>
            </a:custGeom>
            <a:solidFill>
              <a:srgbClr val="000000"/>
            </a:solidFill>
            <a:ln w="9525">
              <a:noFill/>
              <a:round/>
              <a:headEnd/>
              <a:tailEnd/>
            </a:ln>
          </p:spPr>
          <p:txBody>
            <a:bodyPr/>
            <a:lstStyle/>
            <a:p>
              <a:endParaRPr lang="en-GB"/>
            </a:p>
          </p:txBody>
        </p:sp>
        <p:sp>
          <p:nvSpPr>
            <p:cNvPr id="7276" name="Freeform 264"/>
            <p:cNvSpPr>
              <a:spLocks/>
            </p:cNvSpPr>
            <p:nvPr/>
          </p:nvSpPr>
          <p:spPr bwMode="auto">
            <a:xfrm>
              <a:off x="1188" y="3450"/>
              <a:ext cx="11" cy="8"/>
            </a:xfrm>
            <a:custGeom>
              <a:avLst/>
              <a:gdLst>
                <a:gd name="T0" fmla="*/ 5 w 23"/>
                <a:gd name="T1" fmla="*/ 2 h 16"/>
                <a:gd name="T2" fmla="*/ 4 w 23"/>
                <a:gd name="T3" fmla="*/ 0 h 16"/>
                <a:gd name="T4" fmla="*/ 1 w 23"/>
                <a:gd name="T5" fmla="*/ 0 h 16"/>
                <a:gd name="T6" fmla="*/ 0 w 23"/>
                <a:gd name="T7" fmla="*/ 2 h 16"/>
                <a:gd name="T8" fmla="*/ 0 w 23"/>
                <a:gd name="T9" fmla="*/ 4 h 16"/>
                <a:gd name="T10" fmla="*/ 5 w 23"/>
                <a:gd name="T11" fmla="*/ 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6">
                  <a:moveTo>
                    <a:pt x="23" y="6"/>
                  </a:moveTo>
                  <a:lnTo>
                    <a:pt x="17" y="0"/>
                  </a:lnTo>
                  <a:lnTo>
                    <a:pt x="7" y="0"/>
                  </a:lnTo>
                  <a:lnTo>
                    <a:pt x="0" y="5"/>
                  </a:lnTo>
                  <a:lnTo>
                    <a:pt x="0" y="16"/>
                  </a:lnTo>
                  <a:lnTo>
                    <a:pt x="23" y="6"/>
                  </a:lnTo>
                  <a:close/>
                </a:path>
              </a:pathLst>
            </a:custGeom>
            <a:solidFill>
              <a:srgbClr val="000000"/>
            </a:solidFill>
            <a:ln w="9525">
              <a:noFill/>
              <a:round/>
              <a:headEnd/>
              <a:tailEnd/>
            </a:ln>
          </p:spPr>
          <p:txBody>
            <a:bodyPr/>
            <a:lstStyle/>
            <a:p>
              <a:endParaRPr lang="en-GB"/>
            </a:p>
          </p:txBody>
        </p:sp>
        <p:sp>
          <p:nvSpPr>
            <p:cNvPr id="7277" name="Freeform 265"/>
            <p:cNvSpPr>
              <a:spLocks/>
            </p:cNvSpPr>
            <p:nvPr/>
          </p:nvSpPr>
          <p:spPr bwMode="auto">
            <a:xfrm>
              <a:off x="1188" y="3453"/>
              <a:ext cx="19" cy="12"/>
            </a:xfrm>
            <a:custGeom>
              <a:avLst/>
              <a:gdLst>
                <a:gd name="T0" fmla="*/ 8 w 40"/>
                <a:gd name="T1" fmla="*/ 0 h 24"/>
                <a:gd name="T2" fmla="*/ 8 w 40"/>
                <a:gd name="T3" fmla="*/ 0 h 24"/>
                <a:gd name="T4" fmla="*/ 6 w 40"/>
                <a:gd name="T5" fmla="*/ 1 h 24"/>
                <a:gd name="T6" fmla="*/ 5 w 40"/>
                <a:gd name="T7" fmla="*/ 0 h 24"/>
                <a:gd name="T8" fmla="*/ 5 w 40"/>
                <a:gd name="T9" fmla="*/ 0 h 24"/>
                <a:gd name="T10" fmla="*/ 5 w 40"/>
                <a:gd name="T11" fmla="*/ 1 h 24"/>
                <a:gd name="T12" fmla="*/ 0 w 40"/>
                <a:gd name="T13" fmla="*/ 3 h 24"/>
                <a:gd name="T14" fmla="*/ 1 w 40"/>
                <a:gd name="T15" fmla="*/ 4 h 24"/>
                <a:gd name="T16" fmla="*/ 3 w 40"/>
                <a:gd name="T17" fmla="*/ 6 h 24"/>
                <a:gd name="T18" fmla="*/ 6 w 40"/>
                <a:gd name="T19" fmla="*/ 6 h 24"/>
                <a:gd name="T20" fmla="*/ 9 w 40"/>
                <a:gd name="T21" fmla="*/ 6 h 24"/>
                <a:gd name="T22" fmla="*/ 9 w 40"/>
                <a:gd name="T23" fmla="*/ 6 h 24"/>
                <a:gd name="T24" fmla="*/ 8 w 40"/>
                <a:gd name="T25" fmla="*/ 0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 h="24">
                  <a:moveTo>
                    <a:pt x="33" y="0"/>
                  </a:moveTo>
                  <a:lnTo>
                    <a:pt x="33" y="0"/>
                  </a:lnTo>
                  <a:lnTo>
                    <a:pt x="25" y="1"/>
                  </a:lnTo>
                  <a:lnTo>
                    <a:pt x="21" y="0"/>
                  </a:lnTo>
                  <a:lnTo>
                    <a:pt x="23" y="2"/>
                  </a:lnTo>
                  <a:lnTo>
                    <a:pt x="0" y="12"/>
                  </a:lnTo>
                  <a:lnTo>
                    <a:pt x="5" y="16"/>
                  </a:lnTo>
                  <a:lnTo>
                    <a:pt x="12" y="23"/>
                  </a:lnTo>
                  <a:lnTo>
                    <a:pt x="25" y="24"/>
                  </a:lnTo>
                  <a:lnTo>
                    <a:pt x="40" y="23"/>
                  </a:lnTo>
                  <a:lnTo>
                    <a:pt x="33" y="0"/>
                  </a:lnTo>
                  <a:close/>
                </a:path>
              </a:pathLst>
            </a:custGeom>
            <a:solidFill>
              <a:srgbClr val="000000"/>
            </a:solidFill>
            <a:ln w="9525">
              <a:noFill/>
              <a:round/>
              <a:headEnd/>
              <a:tailEnd/>
            </a:ln>
          </p:spPr>
          <p:txBody>
            <a:bodyPr/>
            <a:lstStyle/>
            <a:p>
              <a:endParaRPr lang="en-GB"/>
            </a:p>
          </p:txBody>
        </p:sp>
        <p:sp>
          <p:nvSpPr>
            <p:cNvPr id="7278" name="Freeform 266"/>
            <p:cNvSpPr>
              <a:spLocks/>
            </p:cNvSpPr>
            <p:nvPr/>
          </p:nvSpPr>
          <p:spPr bwMode="auto">
            <a:xfrm>
              <a:off x="1204" y="3449"/>
              <a:ext cx="15" cy="15"/>
            </a:xfrm>
            <a:custGeom>
              <a:avLst/>
              <a:gdLst>
                <a:gd name="T0" fmla="*/ 2 w 31"/>
                <a:gd name="T1" fmla="*/ 1 h 31"/>
                <a:gd name="T2" fmla="*/ 2 w 31"/>
                <a:gd name="T3" fmla="*/ 0 h 31"/>
                <a:gd name="T4" fmla="*/ 2 w 31"/>
                <a:gd name="T5" fmla="*/ 1 h 31"/>
                <a:gd name="T6" fmla="*/ 1 w 31"/>
                <a:gd name="T7" fmla="*/ 1 h 31"/>
                <a:gd name="T8" fmla="*/ 0 w 31"/>
                <a:gd name="T9" fmla="*/ 2 h 31"/>
                <a:gd name="T10" fmla="*/ 1 w 31"/>
                <a:gd name="T11" fmla="*/ 7 h 31"/>
                <a:gd name="T12" fmla="*/ 5 w 31"/>
                <a:gd name="T13" fmla="*/ 6 h 31"/>
                <a:gd name="T14" fmla="*/ 7 w 31"/>
                <a:gd name="T15" fmla="*/ 3 h 31"/>
                <a:gd name="T16" fmla="*/ 7 w 31"/>
                <a:gd name="T17" fmla="*/ 1 h 31"/>
                <a:gd name="T18" fmla="*/ 7 w 31"/>
                <a:gd name="T19" fmla="*/ 0 h 31"/>
                <a:gd name="T20" fmla="*/ 2 w 31"/>
                <a:gd name="T21" fmla="*/ 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31">
                  <a:moveTo>
                    <a:pt x="8" y="7"/>
                  </a:moveTo>
                  <a:lnTo>
                    <a:pt x="8" y="2"/>
                  </a:lnTo>
                  <a:lnTo>
                    <a:pt x="8" y="4"/>
                  </a:lnTo>
                  <a:lnTo>
                    <a:pt x="7" y="5"/>
                  </a:lnTo>
                  <a:lnTo>
                    <a:pt x="0" y="8"/>
                  </a:lnTo>
                  <a:lnTo>
                    <a:pt x="7" y="31"/>
                  </a:lnTo>
                  <a:lnTo>
                    <a:pt x="20" y="25"/>
                  </a:lnTo>
                  <a:lnTo>
                    <a:pt x="28" y="15"/>
                  </a:lnTo>
                  <a:lnTo>
                    <a:pt x="31" y="7"/>
                  </a:lnTo>
                  <a:lnTo>
                    <a:pt x="31" y="0"/>
                  </a:lnTo>
                  <a:lnTo>
                    <a:pt x="8" y="7"/>
                  </a:lnTo>
                  <a:close/>
                </a:path>
              </a:pathLst>
            </a:custGeom>
            <a:solidFill>
              <a:srgbClr val="000000"/>
            </a:solidFill>
            <a:ln w="9525">
              <a:noFill/>
              <a:round/>
              <a:headEnd/>
              <a:tailEnd/>
            </a:ln>
          </p:spPr>
          <p:txBody>
            <a:bodyPr/>
            <a:lstStyle/>
            <a:p>
              <a:endParaRPr lang="en-GB"/>
            </a:p>
          </p:txBody>
        </p:sp>
        <p:sp>
          <p:nvSpPr>
            <p:cNvPr id="7279" name="Freeform 267"/>
            <p:cNvSpPr>
              <a:spLocks/>
            </p:cNvSpPr>
            <p:nvPr/>
          </p:nvSpPr>
          <p:spPr bwMode="auto">
            <a:xfrm>
              <a:off x="1208" y="3445"/>
              <a:ext cx="11" cy="7"/>
            </a:xfrm>
            <a:custGeom>
              <a:avLst/>
              <a:gdLst>
                <a:gd name="T0" fmla="*/ 5 w 23"/>
                <a:gd name="T1" fmla="*/ 2 h 15"/>
                <a:gd name="T2" fmla="*/ 4 w 23"/>
                <a:gd name="T3" fmla="*/ 0 h 15"/>
                <a:gd name="T4" fmla="*/ 2 w 23"/>
                <a:gd name="T5" fmla="*/ 0 h 15"/>
                <a:gd name="T6" fmla="*/ 0 w 23"/>
                <a:gd name="T7" fmla="*/ 1 h 15"/>
                <a:gd name="T8" fmla="*/ 0 w 23"/>
                <a:gd name="T9" fmla="*/ 3 h 15"/>
                <a:gd name="T10" fmla="*/ 5 w 23"/>
                <a:gd name="T11" fmla="*/ 2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5">
                  <a:moveTo>
                    <a:pt x="23" y="8"/>
                  </a:moveTo>
                  <a:lnTo>
                    <a:pt x="17" y="1"/>
                  </a:lnTo>
                  <a:lnTo>
                    <a:pt x="8" y="0"/>
                  </a:lnTo>
                  <a:lnTo>
                    <a:pt x="1" y="6"/>
                  </a:lnTo>
                  <a:lnTo>
                    <a:pt x="0" y="15"/>
                  </a:lnTo>
                  <a:lnTo>
                    <a:pt x="23" y="8"/>
                  </a:lnTo>
                  <a:close/>
                </a:path>
              </a:pathLst>
            </a:custGeom>
            <a:solidFill>
              <a:srgbClr val="000000"/>
            </a:solidFill>
            <a:ln w="9525">
              <a:noFill/>
              <a:round/>
              <a:headEnd/>
              <a:tailEnd/>
            </a:ln>
          </p:spPr>
          <p:txBody>
            <a:bodyPr/>
            <a:lstStyle/>
            <a:p>
              <a:endParaRPr lang="en-GB"/>
            </a:p>
          </p:txBody>
        </p:sp>
        <p:sp>
          <p:nvSpPr>
            <p:cNvPr id="7280" name="Freeform 268"/>
            <p:cNvSpPr>
              <a:spLocks/>
            </p:cNvSpPr>
            <p:nvPr/>
          </p:nvSpPr>
          <p:spPr bwMode="auto">
            <a:xfrm>
              <a:off x="1194" y="3464"/>
              <a:ext cx="12" cy="8"/>
            </a:xfrm>
            <a:custGeom>
              <a:avLst/>
              <a:gdLst>
                <a:gd name="T0" fmla="*/ 6 w 23"/>
                <a:gd name="T1" fmla="*/ 2 h 16"/>
                <a:gd name="T2" fmla="*/ 4 w 23"/>
                <a:gd name="T3" fmla="*/ 0 h 16"/>
                <a:gd name="T4" fmla="*/ 2 w 23"/>
                <a:gd name="T5" fmla="*/ 0 h 16"/>
                <a:gd name="T6" fmla="*/ 0 w 23"/>
                <a:gd name="T7" fmla="*/ 2 h 16"/>
                <a:gd name="T8" fmla="*/ 0 w 23"/>
                <a:gd name="T9" fmla="*/ 4 h 16"/>
                <a:gd name="T10" fmla="*/ 6 w 23"/>
                <a:gd name="T11" fmla="*/ 2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6">
                  <a:moveTo>
                    <a:pt x="23" y="7"/>
                  </a:moveTo>
                  <a:lnTo>
                    <a:pt x="16" y="0"/>
                  </a:lnTo>
                  <a:lnTo>
                    <a:pt x="7" y="0"/>
                  </a:lnTo>
                  <a:lnTo>
                    <a:pt x="0" y="6"/>
                  </a:lnTo>
                  <a:lnTo>
                    <a:pt x="0" y="16"/>
                  </a:lnTo>
                  <a:lnTo>
                    <a:pt x="23" y="7"/>
                  </a:lnTo>
                  <a:close/>
                </a:path>
              </a:pathLst>
            </a:custGeom>
            <a:solidFill>
              <a:srgbClr val="000000"/>
            </a:solidFill>
            <a:ln w="9525">
              <a:noFill/>
              <a:round/>
              <a:headEnd/>
              <a:tailEnd/>
            </a:ln>
          </p:spPr>
          <p:txBody>
            <a:bodyPr/>
            <a:lstStyle/>
            <a:p>
              <a:endParaRPr lang="en-GB"/>
            </a:p>
          </p:txBody>
        </p:sp>
        <p:sp>
          <p:nvSpPr>
            <p:cNvPr id="7281" name="Freeform 269"/>
            <p:cNvSpPr>
              <a:spLocks/>
            </p:cNvSpPr>
            <p:nvPr/>
          </p:nvSpPr>
          <p:spPr bwMode="auto">
            <a:xfrm>
              <a:off x="1194" y="3466"/>
              <a:ext cx="20" cy="13"/>
            </a:xfrm>
            <a:custGeom>
              <a:avLst/>
              <a:gdLst>
                <a:gd name="T0" fmla="*/ 8 w 39"/>
                <a:gd name="T1" fmla="*/ 0 h 24"/>
                <a:gd name="T2" fmla="*/ 8 w 39"/>
                <a:gd name="T3" fmla="*/ 0 h 24"/>
                <a:gd name="T4" fmla="*/ 6 w 39"/>
                <a:gd name="T5" fmla="*/ 1 h 24"/>
                <a:gd name="T6" fmla="*/ 6 w 39"/>
                <a:gd name="T7" fmla="*/ 0 h 24"/>
                <a:gd name="T8" fmla="*/ 6 w 39"/>
                <a:gd name="T9" fmla="*/ 0 h 24"/>
                <a:gd name="T10" fmla="*/ 6 w 39"/>
                <a:gd name="T11" fmla="*/ 1 h 24"/>
                <a:gd name="T12" fmla="*/ 0 w 39"/>
                <a:gd name="T13" fmla="*/ 3 h 24"/>
                <a:gd name="T14" fmla="*/ 2 w 39"/>
                <a:gd name="T15" fmla="*/ 5 h 24"/>
                <a:gd name="T16" fmla="*/ 3 w 39"/>
                <a:gd name="T17" fmla="*/ 7 h 24"/>
                <a:gd name="T18" fmla="*/ 6 w 39"/>
                <a:gd name="T19" fmla="*/ 7 h 24"/>
                <a:gd name="T20" fmla="*/ 10 w 39"/>
                <a:gd name="T21" fmla="*/ 7 h 24"/>
                <a:gd name="T22" fmla="*/ 10 w 39"/>
                <a:gd name="T23" fmla="*/ 7 h 24"/>
                <a:gd name="T24" fmla="*/ 8 w 39"/>
                <a:gd name="T25" fmla="*/ 0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 h="24">
                  <a:moveTo>
                    <a:pt x="32" y="0"/>
                  </a:moveTo>
                  <a:lnTo>
                    <a:pt x="32" y="0"/>
                  </a:lnTo>
                  <a:lnTo>
                    <a:pt x="24" y="1"/>
                  </a:lnTo>
                  <a:lnTo>
                    <a:pt x="21" y="0"/>
                  </a:lnTo>
                  <a:lnTo>
                    <a:pt x="23" y="2"/>
                  </a:lnTo>
                  <a:lnTo>
                    <a:pt x="0" y="11"/>
                  </a:lnTo>
                  <a:lnTo>
                    <a:pt x="5" y="16"/>
                  </a:lnTo>
                  <a:lnTo>
                    <a:pt x="12" y="23"/>
                  </a:lnTo>
                  <a:lnTo>
                    <a:pt x="24" y="24"/>
                  </a:lnTo>
                  <a:lnTo>
                    <a:pt x="39" y="23"/>
                  </a:lnTo>
                  <a:lnTo>
                    <a:pt x="32" y="0"/>
                  </a:lnTo>
                  <a:close/>
                </a:path>
              </a:pathLst>
            </a:custGeom>
            <a:solidFill>
              <a:srgbClr val="000000"/>
            </a:solidFill>
            <a:ln w="9525">
              <a:noFill/>
              <a:round/>
              <a:headEnd/>
              <a:tailEnd/>
            </a:ln>
          </p:spPr>
          <p:txBody>
            <a:bodyPr/>
            <a:lstStyle/>
            <a:p>
              <a:endParaRPr lang="en-GB"/>
            </a:p>
          </p:txBody>
        </p:sp>
        <p:sp>
          <p:nvSpPr>
            <p:cNvPr id="7282" name="Freeform 270"/>
            <p:cNvSpPr>
              <a:spLocks/>
            </p:cNvSpPr>
            <p:nvPr/>
          </p:nvSpPr>
          <p:spPr bwMode="auto">
            <a:xfrm>
              <a:off x="1210" y="3462"/>
              <a:ext cx="16" cy="16"/>
            </a:xfrm>
            <a:custGeom>
              <a:avLst/>
              <a:gdLst>
                <a:gd name="T0" fmla="*/ 2 w 31"/>
                <a:gd name="T1" fmla="*/ 2 h 31"/>
                <a:gd name="T2" fmla="*/ 2 w 31"/>
                <a:gd name="T3" fmla="*/ 1 h 31"/>
                <a:gd name="T4" fmla="*/ 2 w 31"/>
                <a:gd name="T5" fmla="*/ 1 h 31"/>
                <a:gd name="T6" fmla="*/ 2 w 31"/>
                <a:gd name="T7" fmla="*/ 1 h 31"/>
                <a:gd name="T8" fmla="*/ 0 w 31"/>
                <a:gd name="T9" fmla="*/ 2 h 31"/>
                <a:gd name="T10" fmla="*/ 2 w 31"/>
                <a:gd name="T11" fmla="*/ 8 h 31"/>
                <a:gd name="T12" fmla="*/ 6 w 31"/>
                <a:gd name="T13" fmla="*/ 7 h 31"/>
                <a:gd name="T14" fmla="*/ 8 w 31"/>
                <a:gd name="T15" fmla="*/ 4 h 31"/>
                <a:gd name="T16" fmla="*/ 8 w 31"/>
                <a:gd name="T17" fmla="*/ 1 h 31"/>
                <a:gd name="T18" fmla="*/ 8 w 31"/>
                <a:gd name="T19" fmla="*/ 0 h 31"/>
                <a:gd name="T20" fmla="*/ 2 w 31"/>
                <a:gd name="T21" fmla="*/ 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31">
                  <a:moveTo>
                    <a:pt x="7" y="7"/>
                  </a:moveTo>
                  <a:lnTo>
                    <a:pt x="6" y="4"/>
                  </a:lnTo>
                  <a:lnTo>
                    <a:pt x="7" y="4"/>
                  </a:lnTo>
                  <a:lnTo>
                    <a:pt x="0" y="8"/>
                  </a:lnTo>
                  <a:lnTo>
                    <a:pt x="7" y="31"/>
                  </a:lnTo>
                  <a:lnTo>
                    <a:pt x="21" y="25"/>
                  </a:lnTo>
                  <a:lnTo>
                    <a:pt x="30" y="14"/>
                  </a:lnTo>
                  <a:lnTo>
                    <a:pt x="31" y="4"/>
                  </a:lnTo>
                  <a:lnTo>
                    <a:pt x="30" y="0"/>
                  </a:lnTo>
                  <a:lnTo>
                    <a:pt x="7" y="7"/>
                  </a:lnTo>
                  <a:close/>
                </a:path>
              </a:pathLst>
            </a:custGeom>
            <a:solidFill>
              <a:srgbClr val="000000"/>
            </a:solidFill>
            <a:ln w="9525">
              <a:noFill/>
              <a:round/>
              <a:headEnd/>
              <a:tailEnd/>
            </a:ln>
          </p:spPr>
          <p:txBody>
            <a:bodyPr/>
            <a:lstStyle/>
            <a:p>
              <a:endParaRPr lang="en-GB"/>
            </a:p>
          </p:txBody>
        </p:sp>
        <p:sp>
          <p:nvSpPr>
            <p:cNvPr id="7283" name="Freeform 271"/>
            <p:cNvSpPr>
              <a:spLocks/>
            </p:cNvSpPr>
            <p:nvPr/>
          </p:nvSpPr>
          <p:spPr bwMode="auto">
            <a:xfrm>
              <a:off x="1214" y="3458"/>
              <a:ext cx="11" cy="8"/>
            </a:xfrm>
            <a:custGeom>
              <a:avLst/>
              <a:gdLst>
                <a:gd name="T0" fmla="*/ 5 w 23"/>
                <a:gd name="T1" fmla="*/ 2 h 15"/>
                <a:gd name="T2" fmla="*/ 4 w 23"/>
                <a:gd name="T3" fmla="*/ 1 h 15"/>
                <a:gd name="T4" fmla="*/ 2 w 23"/>
                <a:gd name="T5" fmla="*/ 0 h 15"/>
                <a:gd name="T6" fmla="*/ 0 w 23"/>
                <a:gd name="T7" fmla="*/ 2 h 15"/>
                <a:gd name="T8" fmla="*/ 0 w 23"/>
                <a:gd name="T9" fmla="*/ 4 h 15"/>
                <a:gd name="T10" fmla="*/ 5 w 23"/>
                <a:gd name="T11" fmla="*/ 2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5">
                  <a:moveTo>
                    <a:pt x="23" y="8"/>
                  </a:moveTo>
                  <a:lnTo>
                    <a:pt x="18" y="1"/>
                  </a:lnTo>
                  <a:lnTo>
                    <a:pt x="8" y="0"/>
                  </a:lnTo>
                  <a:lnTo>
                    <a:pt x="1" y="5"/>
                  </a:lnTo>
                  <a:lnTo>
                    <a:pt x="0" y="15"/>
                  </a:lnTo>
                  <a:lnTo>
                    <a:pt x="23" y="8"/>
                  </a:lnTo>
                  <a:close/>
                </a:path>
              </a:pathLst>
            </a:custGeom>
            <a:solidFill>
              <a:srgbClr val="000000"/>
            </a:solidFill>
            <a:ln w="9525">
              <a:noFill/>
              <a:round/>
              <a:headEnd/>
              <a:tailEnd/>
            </a:ln>
          </p:spPr>
          <p:txBody>
            <a:bodyPr/>
            <a:lstStyle/>
            <a:p>
              <a:endParaRPr lang="en-GB"/>
            </a:p>
          </p:txBody>
        </p:sp>
        <p:sp>
          <p:nvSpPr>
            <p:cNvPr id="7284" name="Freeform 272"/>
            <p:cNvSpPr>
              <a:spLocks/>
            </p:cNvSpPr>
            <p:nvPr/>
          </p:nvSpPr>
          <p:spPr bwMode="auto">
            <a:xfrm>
              <a:off x="1209" y="3478"/>
              <a:ext cx="11" cy="10"/>
            </a:xfrm>
            <a:custGeom>
              <a:avLst/>
              <a:gdLst>
                <a:gd name="T0" fmla="*/ 6 w 22"/>
                <a:gd name="T1" fmla="*/ 1 h 19"/>
                <a:gd name="T2" fmla="*/ 4 w 22"/>
                <a:gd name="T3" fmla="*/ 0 h 19"/>
                <a:gd name="T4" fmla="*/ 2 w 22"/>
                <a:gd name="T5" fmla="*/ 1 h 19"/>
                <a:gd name="T6" fmla="*/ 0 w 22"/>
                <a:gd name="T7" fmla="*/ 3 h 19"/>
                <a:gd name="T8" fmla="*/ 1 w 22"/>
                <a:gd name="T9" fmla="*/ 5 h 19"/>
                <a:gd name="T10" fmla="*/ 6 w 22"/>
                <a:gd name="T11" fmla="*/ 1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9">
                  <a:moveTo>
                    <a:pt x="22" y="3"/>
                  </a:moveTo>
                  <a:lnTo>
                    <a:pt x="13" y="0"/>
                  </a:lnTo>
                  <a:lnTo>
                    <a:pt x="5" y="2"/>
                  </a:lnTo>
                  <a:lnTo>
                    <a:pt x="0" y="10"/>
                  </a:lnTo>
                  <a:lnTo>
                    <a:pt x="3" y="19"/>
                  </a:lnTo>
                  <a:lnTo>
                    <a:pt x="22" y="3"/>
                  </a:lnTo>
                  <a:close/>
                </a:path>
              </a:pathLst>
            </a:custGeom>
            <a:solidFill>
              <a:srgbClr val="000000"/>
            </a:solidFill>
            <a:ln w="9525">
              <a:noFill/>
              <a:round/>
              <a:headEnd/>
              <a:tailEnd/>
            </a:ln>
          </p:spPr>
          <p:txBody>
            <a:bodyPr/>
            <a:lstStyle/>
            <a:p>
              <a:endParaRPr lang="en-GB"/>
            </a:p>
          </p:txBody>
        </p:sp>
        <p:sp>
          <p:nvSpPr>
            <p:cNvPr id="7285" name="Freeform 273"/>
            <p:cNvSpPr>
              <a:spLocks/>
            </p:cNvSpPr>
            <p:nvPr/>
          </p:nvSpPr>
          <p:spPr bwMode="auto">
            <a:xfrm>
              <a:off x="1211" y="3478"/>
              <a:ext cx="20" cy="13"/>
            </a:xfrm>
            <a:custGeom>
              <a:avLst/>
              <a:gdLst>
                <a:gd name="T0" fmla="*/ 7 w 41"/>
                <a:gd name="T1" fmla="*/ 0 h 26"/>
                <a:gd name="T2" fmla="*/ 7 w 41"/>
                <a:gd name="T3" fmla="*/ 0 h 26"/>
                <a:gd name="T4" fmla="*/ 5 w 41"/>
                <a:gd name="T5" fmla="*/ 1 h 26"/>
                <a:gd name="T6" fmla="*/ 4 w 41"/>
                <a:gd name="T7" fmla="*/ 1 h 26"/>
                <a:gd name="T8" fmla="*/ 3 w 41"/>
                <a:gd name="T9" fmla="*/ 1 h 26"/>
                <a:gd name="T10" fmla="*/ 4 w 41"/>
                <a:gd name="T11" fmla="*/ 1 h 26"/>
                <a:gd name="T12" fmla="*/ 0 w 41"/>
                <a:gd name="T13" fmla="*/ 5 h 26"/>
                <a:gd name="T14" fmla="*/ 1 w 41"/>
                <a:gd name="T15" fmla="*/ 6 h 26"/>
                <a:gd name="T16" fmla="*/ 3 w 41"/>
                <a:gd name="T17" fmla="*/ 7 h 26"/>
                <a:gd name="T18" fmla="*/ 6 w 41"/>
                <a:gd name="T19" fmla="*/ 7 h 26"/>
                <a:gd name="T20" fmla="*/ 10 w 41"/>
                <a:gd name="T21" fmla="*/ 6 h 26"/>
                <a:gd name="T22" fmla="*/ 10 w 41"/>
                <a:gd name="T23" fmla="*/ 6 h 26"/>
                <a:gd name="T24" fmla="*/ 7 w 41"/>
                <a:gd name="T25" fmla="*/ 0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 h="26">
                  <a:moveTo>
                    <a:pt x="29" y="0"/>
                  </a:moveTo>
                  <a:lnTo>
                    <a:pt x="29" y="0"/>
                  </a:lnTo>
                  <a:lnTo>
                    <a:pt x="21" y="3"/>
                  </a:lnTo>
                  <a:lnTo>
                    <a:pt x="18" y="2"/>
                  </a:lnTo>
                  <a:lnTo>
                    <a:pt x="15" y="1"/>
                  </a:lnTo>
                  <a:lnTo>
                    <a:pt x="19" y="3"/>
                  </a:lnTo>
                  <a:lnTo>
                    <a:pt x="0" y="19"/>
                  </a:lnTo>
                  <a:lnTo>
                    <a:pt x="6" y="24"/>
                  </a:lnTo>
                  <a:lnTo>
                    <a:pt x="13" y="25"/>
                  </a:lnTo>
                  <a:lnTo>
                    <a:pt x="26" y="26"/>
                  </a:lnTo>
                  <a:lnTo>
                    <a:pt x="41" y="21"/>
                  </a:lnTo>
                  <a:lnTo>
                    <a:pt x="29" y="0"/>
                  </a:lnTo>
                  <a:close/>
                </a:path>
              </a:pathLst>
            </a:custGeom>
            <a:solidFill>
              <a:srgbClr val="000000"/>
            </a:solidFill>
            <a:ln w="9525">
              <a:noFill/>
              <a:round/>
              <a:headEnd/>
              <a:tailEnd/>
            </a:ln>
          </p:spPr>
          <p:txBody>
            <a:bodyPr/>
            <a:lstStyle/>
            <a:p>
              <a:endParaRPr lang="en-GB"/>
            </a:p>
          </p:txBody>
        </p:sp>
        <p:sp>
          <p:nvSpPr>
            <p:cNvPr id="7286" name="Freeform 274"/>
            <p:cNvSpPr>
              <a:spLocks/>
            </p:cNvSpPr>
            <p:nvPr/>
          </p:nvSpPr>
          <p:spPr bwMode="auto">
            <a:xfrm>
              <a:off x="1225" y="3470"/>
              <a:ext cx="15" cy="18"/>
            </a:xfrm>
            <a:custGeom>
              <a:avLst/>
              <a:gdLst>
                <a:gd name="T0" fmla="*/ 2 w 30"/>
                <a:gd name="T1" fmla="*/ 4 h 36"/>
                <a:gd name="T2" fmla="*/ 2 w 30"/>
                <a:gd name="T3" fmla="*/ 3 h 36"/>
                <a:gd name="T4" fmla="*/ 2 w 30"/>
                <a:gd name="T5" fmla="*/ 3 h 36"/>
                <a:gd name="T6" fmla="*/ 2 w 30"/>
                <a:gd name="T7" fmla="*/ 3 h 36"/>
                <a:gd name="T8" fmla="*/ 0 w 30"/>
                <a:gd name="T9" fmla="*/ 4 h 36"/>
                <a:gd name="T10" fmla="*/ 3 w 30"/>
                <a:gd name="T11" fmla="*/ 9 h 36"/>
                <a:gd name="T12" fmla="*/ 6 w 30"/>
                <a:gd name="T13" fmla="*/ 7 h 36"/>
                <a:gd name="T14" fmla="*/ 8 w 30"/>
                <a:gd name="T15" fmla="*/ 4 h 36"/>
                <a:gd name="T16" fmla="*/ 8 w 30"/>
                <a:gd name="T17" fmla="*/ 2 h 36"/>
                <a:gd name="T18" fmla="*/ 7 w 30"/>
                <a:gd name="T19" fmla="*/ 0 h 36"/>
                <a:gd name="T20" fmla="*/ 2 w 30"/>
                <a:gd name="T21" fmla="*/ 4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 h="36">
                  <a:moveTo>
                    <a:pt x="7" y="14"/>
                  </a:moveTo>
                  <a:lnTo>
                    <a:pt x="7" y="10"/>
                  </a:lnTo>
                  <a:lnTo>
                    <a:pt x="7" y="9"/>
                  </a:lnTo>
                  <a:lnTo>
                    <a:pt x="7" y="10"/>
                  </a:lnTo>
                  <a:lnTo>
                    <a:pt x="0" y="15"/>
                  </a:lnTo>
                  <a:lnTo>
                    <a:pt x="12" y="36"/>
                  </a:lnTo>
                  <a:lnTo>
                    <a:pt x="23" y="26"/>
                  </a:lnTo>
                  <a:lnTo>
                    <a:pt x="30" y="16"/>
                  </a:lnTo>
                  <a:lnTo>
                    <a:pt x="30" y="6"/>
                  </a:lnTo>
                  <a:lnTo>
                    <a:pt x="28" y="0"/>
                  </a:lnTo>
                  <a:lnTo>
                    <a:pt x="7" y="14"/>
                  </a:lnTo>
                  <a:close/>
                </a:path>
              </a:pathLst>
            </a:custGeom>
            <a:solidFill>
              <a:srgbClr val="000000"/>
            </a:solidFill>
            <a:ln w="9525">
              <a:noFill/>
              <a:round/>
              <a:headEnd/>
              <a:tailEnd/>
            </a:ln>
          </p:spPr>
          <p:txBody>
            <a:bodyPr/>
            <a:lstStyle/>
            <a:p>
              <a:endParaRPr lang="en-GB"/>
            </a:p>
          </p:txBody>
        </p:sp>
        <p:sp>
          <p:nvSpPr>
            <p:cNvPr id="7287" name="Freeform 275"/>
            <p:cNvSpPr>
              <a:spLocks/>
            </p:cNvSpPr>
            <p:nvPr/>
          </p:nvSpPr>
          <p:spPr bwMode="auto">
            <a:xfrm>
              <a:off x="1227" y="3468"/>
              <a:ext cx="12" cy="9"/>
            </a:xfrm>
            <a:custGeom>
              <a:avLst/>
              <a:gdLst>
                <a:gd name="T0" fmla="*/ 6 w 23"/>
                <a:gd name="T1" fmla="*/ 1 h 20"/>
                <a:gd name="T2" fmla="*/ 4 w 23"/>
                <a:gd name="T3" fmla="*/ 0 h 20"/>
                <a:gd name="T4" fmla="*/ 2 w 23"/>
                <a:gd name="T5" fmla="*/ 0 h 20"/>
                <a:gd name="T6" fmla="*/ 0 w 23"/>
                <a:gd name="T7" fmla="*/ 2 h 20"/>
                <a:gd name="T8" fmla="*/ 1 w 23"/>
                <a:gd name="T9" fmla="*/ 4 h 20"/>
                <a:gd name="T10" fmla="*/ 6 w 23"/>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0">
                  <a:moveTo>
                    <a:pt x="23" y="6"/>
                  </a:moveTo>
                  <a:lnTo>
                    <a:pt x="15" y="0"/>
                  </a:lnTo>
                  <a:lnTo>
                    <a:pt x="6" y="2"/>
                  </a:lnTo>
                  <a:lnTo>
                    <a:pt x="0" y="9"/>
                  </a:lnTo>
                  <a:lnTo>
                    <a:pt x="2" y="20"/>
                  </a:lnTo>
                  <a:lnTo>
                    <a:pt x="23" y="6"/>
                  </a:lnTo>
                  <a:close/>
                </a:path>
              </a:pathLst>
            </a:custGeom>
            <a:solidFill>
              <a:srgbClr val="000000"/>
            </a:solidFill>
            <a:ln w="9525">
              <a:noFill/>
              <a:round/>
              <a:headEnd/>
              <a:tailEnd/>
            </a:ln>
          </p:spPr>
          <p:txBody>
            <a:bodyPr/>
            <a:lstStyle/>
            <a:p>
              <a:endParaRPr lang="en-GB"/>
            </a:p>
          </p:txBody>
        </p:sp>
        <p:sp>
          <p:nvSpPr>
            <p:cNvPr id="7288" name="Freeform 276"/>
            <p:cNvSpPr>
              <a:spLocks/>
            </p:cNvSpPr>
            <p:nvPr/>
          </p:nvSpPr>
          <p:spPr bwMode="auto">
            <a:xfrm>
              <a:off x="1222" y="3491"/>
              <a:ext cx="10" cy="9"/>
            </a:xfrm>
            <a:custGeom>
              <a:avLst/>
              <a:gdLst>
                <a:gd name="T0" fmla="*/ 5 w 21"/>
                <a:gd name="T1" fmla="*/ 1 h 19"/>
                <a:gd name="T2" fmla="*/ 3 w 21"/>
                <a:gd name="T3" fmla="*/ 0 h 19"/>
                <a:gd name="T4" fmla="*/ 1 w 21"/>
                <a:gd name="T5" fmla="*/ 0 h 19"/>
                <a:gd name="T6" fmla="*/ 0 w 21"/>
                <a:gd name="T7" fmla="*/ 2 h 19"/>
                <a:gd name="T8" fmla="*/ 0 w 21"/>
                <a:gd name="T9" fmla="*/ 4 h 19"/>
                <a:gd name="T10" fmla="*/ 5 w 21"/>
                <a:gd name="T11" fmla="*/ 1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19">
                  <a:moveTo>
                    <a:pt x="21" y="5"/>
                  </a:moveTo>
                  <a:lnTo>
                    <a:pt x="13" y="0"/>
                  </a:lnTo>
                  <a:lnTo>
                    <a:pt x="5" y="2"/>
                  </a:lnTo>
                  <a:lnTo>
                    <a:pt x="0" y="9"/>
                  </a:lnTo>
                  <a:lnTo>
                    <a:pt x="3" y="19"/>
                  </a:lnTo>
                  <a:lnTo>
                    <a:pt x="21" y="5"/>
                  </a:lnTo>
                  <a:close/>
                </a:path>
              </a:pathLst>
            </a:custGeom>
            <a:solidFill>
              <a:srgbClr val="000000"/>
            </a:solidFill>
            <a:ln w="9525">
              <a:noFill/>
              <a:round/>
              <a:headEnd/>
              <a:tailEnd/>
            </a:ln>
          </p:spPr>
          <p:txBody>
            <a:bodyPr/>
            <a:lstStyle/>
            <a:p>
              <a:endParaRPr lang="en-GB"/>
            </a:p>
          </p:txBody>
        </p:sp>
        <p:sp>
          <p:nvSpPr>
            <p:cNvPr id="7289" name="Freeform 277"/>
            <p:cNvSpPr>
              <a:spLocks/>
            </p:cNvSpPr>
            <p:nvPr/>
          </p:nvSpPr>
          <p:spPr bwMode="auto">
            <a:xfrm>
              <a:off x="1223" y="3491"/>
              <a:ext cx="20" cy="13"/>
            </a:xfrm>
            <a:custGeom>
              <a:avLst/>
              <a:gdLst>
                <a:gd name="T0" fmla="*/ 7 w 40"/>
                <a:gd name="T1" fmla="*/ 0 h 26"/>
                <a:gd name="T2" fmla="*/ 7 w 40"/>
                <a:gd name="T3" fmla="*/ 0 h 26"/>
                <a:gd name="T4" fmla="*/ 5 w 40"/>
                <a:gd name="T5" fmla="*/ 1 h 26"/>
                <a:gd name="T6" fmla="*/ 5 w 40"/>
                <a:gd name="T7" fmla="*/ 1 h 26"/>
                <a:gd name="T8" fmla="*/ 4 w 40"/>
                <a:gd name="T9" fmla="*/ 1 h 26"/>
                <a:gd name="T10" fmla="*/ 5 w 40"/>
                <a:gd name="T11" fmla="*/ 1 h 26"/>
                <a:gd name="T12" fmla="*/ 0 w 40"/>
                <a:gd name="T13" fmla="*/ 5 h 26"/>
                <a:gd name="T14" fmla="*/ 1 w 40"/>
                <a:gd name="T15" fmla="*/ 6 h 26"/>
                <a:gd name="T16" fmla="*/ 3 w 40"/>
                <a:gd name="T17" fmla="*/ 7 h 26"/>
                <a:gd name="T18" fmla="*/ 7 w 40"/>
                <a:gd name="T19" fmla="*/ 7 h 26"/>
                <a:gd name="T20" fmla="*/ 10 w 40"/>
                <a:gd name="T21" fmla="*/ 6 h 26"/>
                <a:gd name="T22" fmla="*/ 10 w 40"/>
                <a:gd name="T23" fmla="*/ 6 h 26"/>
                <a:gd name="T24" fmla="*/ 7 w 40"/>
                <a:gd name="T25" fmla="*/ 0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 h="26">
                  <a:moveTo>
                    <a:pt x="28" y="0"/>
                  </a:moveTo>
                  <a:lnTo>
                    <a:pt x="28" y="0"/>
                  </a:lnTo>
                  <a:lnTo>
                    <a:pt x="20" y="3"/>
                  </a:lnTo>
                  <a:lnTo>
                    <a:pt x="17" y="3"/>
                  </a:lnTo>
                  <a:lnTo>
                    <a:pt x="16" y="1"/>
                  </a:lnTo>
                  <a:lnTo>
                    <a:pt x="18" y="4"/>
                  </a:lnTo>
                  <a:lnTo>
                    <a:pt x="0" y="18"/>
                  </a:lnTo>
                  <a:lnTo>
                    <a:pt x="4" y="22"/>
                  </a:lnTo>
                  <a:lnTo>
                    <a:pt x="12" y="26"/>
                  </a:lnTo>
                  <a:lnTo>
                    <a:pt x="25" y="26"/>
                  </a:lnTo>
                  <a:lnTo>
                    <a:pt x="40" y="21"/>
                  </a:lnTo>
                  <a:lnTo>
                    <a:pt x="28" y="0"/>
                  </a:lnTo>
                  <a:close/>
                </a:path>
              </a:pathLst>
            </a:custGeom>
            <a:solidFill>
              <a:srgbClr val="000000"/>
            </a:solidFill>
            <a:ln w="9525">
              <a:noFill/>
              <a:round/>
              <a:headEnd/>
              <a:tailEnd/>
            </a:ln>
          </p:spPr>
          <p:txBody>
            <a:bodyPr/>
            <a:lstStyle/>
            <a:p>
              <a:endParaRPr lang="en-GB"/>
            </a:p>
          </p:txBody>
        </p:sp>
        <p:sp>
          <p:nvSpPr>
            <p:cNvPr id="7290" name="Freeform 278"/>
            <p:cNvSpPr>
              <a:spLocks/>
            </p:cNvSpPr>
            <p:nvPr/>
          </p:nvSpPr>
          <p:spPr bwMode="auto">
            <a:xfrm>
              <a:off x="1237" y="3484"/>
              <a:ext cx="15" cy="18"/>
            </a:xfrm>
            <a:custGeom>
              <a:avLst/>
              <a:gdLst>
                <a:gd name="T0" fmla="*/ 2 w 30"/>
                <a:gd name="T1" fmla="*/ 4 h 36"/>
                <a:gd name="T2" fmla="*/ 2 w 30"/>
                <a:gd name="T3" fmla="*/ 3 h 36"/>
                <a:gd name="T4" fmla="*/ 2 w 30"/>
                <a:gd name="T5" fmla="*/ 3 h 36"/>
                <a:gd name="T6" fmla="*/ 2 w 30"/>
                <a:gd name="T7" fmla="*/ 3 h 36"/>
                <a:gd name="T8" fmla="*/ 0 w 30"/>
                <a:gd name="T9" fmla="*/ 4 h 36"/>
                <a:gd name="T10" fmla="*/ 3 w 30"/>
                <a:gd name="T11" fmla="*/ 9 h 36"/>
                <a:gd name="T12" fmla="*/ 6 w 30"/>
                <a:gd name="T13" fmla="*/ 7 h 36"/>
                <a:gd name="T14" fmla="*/ 8 w 30"/>
                <a:gd name="T15" fmla="*/ 4 h 36"/>
                <a:gd name="T16" fmla="*/ 8 w 30"/>
                <a:gd name="T17" fmla="*/ 2 h 36"/>
                <a:gd name="T18" fmla="*/ 7 w 30"/>
                <a:gd name="T19" fmla="*/ 0 h 36"/>
                <a:gd name="T20" fmla="*/ 2 w 30"/>
                <a:gd name="T21" fmla="*/ 4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 h="36">
                  <a:moveTo>
                    <a:pt x="7" y="14"/>
                  </a:moveTo>
                  <a:lnTo>
                    <a:pt x="7" y="11"/>
                  </a:lnTo>
                  <a:lnTo>
                    <a:pt x="7" y="10"/>
                  </a:lnTo>
                  <a:lnTo>
                    <a:pt x="7" y="11"/>
                  </a:lnTo>
                  <a:lnTo>
                    <a:pt x="0" y="15"/>
                  </a:lnTo>
                  <a:lnTo>
                    <a:pt x="12" y="36"/>
                  </a:lnTo>
                  <a:lnTo>
                    <a:pt x="24" y="27"/>
                  </a:lnTo>
                  <a:lnTo>
                    <a:pt x="30" y="16"/>
                  </a:lnTo>
                  <a:lnTo>
                    <a:pt x="30" y="6"/>
                  </a:lnTo>
                  <a:lnTo>
                    <a:pt x="28" y="0"/>
                  </a:lnTo>
                  <a:lnTo>
                    <a:pt x="7" y="14"/>
                  </a:lnTo>
                  <a:close/>
                </a:path>
              </a:pathLst>
            </a:custGeom>
            <a:solidFill>
              <a:srgbClr val="000000"/>
            </a:solidFill>
            <a:ln w="9525">
              <a:noFill/>
              <a:round/>
              <a:headEnd/>
              <a:tailEnd/>
            </a:ln>
          </p:spPr>
          <p:txBody>
            <a:bodyPr/>
            <a:lstStyle/>
            <a:p>
              <a:endParaRPr lang="en-GB"/>
            </a:p>
          </p:txBody>
        </p:sp>
        <p:sp>
          <p:nvSpPr>
            <p:cNvPr id="7291" name="Freeform 279"/>
            <p:cNvSpPr>
              <a:spLocks/>
            </p:cNvSpPr>
            <p:nvPr/>
          </p:nvSpPr>
          <p:spPr bwMode="auto">
            <a:xfrm>
              <a:off x="1240" y="3481"/>
              <a:ext cx="11" cy="10"/>
            </a:xfrm>
            <a:custGeom>
              <a:avLst/>
              <a:gdLst>
                <a:gd name="T0" fmla="*/ 5 w 23"/>
                <a:gd name="T1" fmla="*/ 2 h 19"/>
                <a:gd name="T2" fmla="*/ 3 w 23"/>
                <a:gd name="T3" fmla="*/ 0 h 19"/>
                <a:gd name="T4" fmla="*/ 1 w 23"/>
                <a:gd name="T5" fmla="*/ 1 h 19"/>
                <a:gd name="T6" fmla="*/ 0 w 23"/>
                <a:gd name="T7" fmla="*/ 3 h 19"/>
                <a:gd name="T8" fmla="*/ 0 w 23"/>
                <a:gd name="T9" fmla="*/ 5 h 19"/>
                <a:gd name="T10" fmla="*/ 5 w 23"/>
                <a:gd name="T11" fmla="*/ 2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19">
                  <a:moveTo>
                    <a:pt x="23" y="5"/>
                  </a:moveTo>
                  <a:lnTo>
                    <a:pt x="15" y="0"/>
                  </a:lnTo>
                  <a:lnTo>
                    <a:pt x="6" y="2"/>
                  </a:lnTo>
                  <a:lnTo>
                    <a:pt x="0" y="9"/>
                  </a:lnTo>
                  <a:lnTo>
                    <a:pt x="2" y="19"/>
                  </a:lnTo>
                  <a:lnTo>
                    <a:pt x="23" y="5"/>
                  </a:lnTo>
                  <a:close/>
                </a:path>
              </a:pathLst>
            </a:custGeom>
            <a:solidFill>
              <a:srgbClr val="000000"/>
            </a:solidFill>
            <a:ln w="9525">
              <a:noFill/>
              <a:round/>
              <a:headEnd/>
              <a:tailEnd/>
            </a:ln>
          </p:spPr>
          <p:txBody>
            <a:bodyPr/>
            <a:lstStyle/>
            <a:p>
              <a:endParaRPr lang="en-GB"/>
            </a:p>
          </p:txBody>
        </p:sp>
        <p:sp>
          <p:nvSpPr>
            <p:cNvPr id="7292" name="Freeform 280"/>
            <p:cNvSpPr>
              <a:spLocks/>
            </p:cNvSpPr>
            <p:nvPr/>
          </p:nvSpPr>
          <p:spPr bwMode="auto">
            <a:xfrm>
              <a:off x="1234" y="3502"/>
              <a:ext cx="10" cy="9"/>
            </a:xfrm>
            <a:custGeom>
              <a:avLst/>
              <a:gdLst>
                <a:gd name="T0" fmla="*/ 5 w 20"/>
                <a:gd name="T1" fmla="*/ 1 h 19"/>
                <a:gd name="T2" fmla="*/ 3 w 20"/>
                <a:gd name="T3" fmla="*/ 0 h 19"/>
                <a:gd name="T4" fmla="*/ 1 w 20"/>
                <a:gd name="T5" fmla="*/ 0 h 19"/>
                <a:gd name="T6" fmla="*/ 0 w 20"/>
                <a:gd name="T7" fmla="*/ 2 h 19"/>
                <a:gd name="T8" fmla="*/ 1 w 20"/>
                <a:gd name="T9" fmla="*/ 4 h 19"/>
                <a:gd name="T10" fmla="*/ 5 w 20"/>
                <a:gd name="T11" fmla="*/ 1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19">
                  <a:moveTo>
                    <a:pt x="20" y="5"/>
                  </a:moveTo>
                  <a:lnTo>
                    <a:pt x="12" y="0"/>
                  </a:lnTo>
                  <a:lnTo>
                    <a:pt x="4" y="3"/>
                  </a:lnTo>
                  <a:lnTo>
                    <a:pt x="0" y="9"/>
                  </a:lnTo>
                  <a:lnTo>
                    <a:pt x="2" y="19"/>
                  </a:lnTo>
                  <a:lnTo>
                    <a:pt x="20" y="5"/>
                  </a:lnTo>
                  <a:close/>
                </a:path>
              </a:pathLst>
            </a:custGeom>
            <a:solidFill>
              <a:srgbClr val="000000"/>
            </a:solidFill>
            <a:ln w="9525">
              <a:noFill/>
              <a:round/>
              <a:headEnd/>
              <a:tailEnd/>
            </a:ln>
          </p:spPr>
          <p:txBody>
            <a:bodyPr/>
            <a:lstStyle/>
            <a:p>
              <a:endParaRPr lang="en-GB"/>
            </a:p>
          </p:txBody>
        </p:sp>
        <p:sp>
          <p:nvSpPr>
            <p:cNvPr id="7293" name="Freeform 281"/>
            <p:cNvSpPr>
              <a:spLocks/>
            </p:cNvSpPr>
            <p:nvPr/>
          </p:nvSpPr>
          <p:spPr bwMode="auto">
            <a:xfrm>
              <a:off x="1235" y="3503"/>
              <a:ext cx="20" cy="12"/>
            </a:xfrm>
            <a:custGeom>
              <a:avLst/>
              <a:gdLst>
                <a:gd name="T0" fmla="*/ 7 w 39"/>
                <a:gd name="T1" fmla="*/ 0 h 26"/>
                <a:gd name="T2" fmla="*/ 7 w 39"/>
                <a:gd name="T3" fmla="*/ 0 h 26"/>
                <a:gd name="T4" fmla="*/ 5 w 39"/>
                <a:gd name="T5" fmla="*/ 0 h 26"/>
                <a:gd name="T6" fmla="*/ 5 w 39"/>
                <a:gd name="T7" fmla="*/ 0 h 26"/>
                <a:gd name="T8" fmla="*/ 4 w 39"/>
                <a:gd name="T9" fmla="*/ 0 h 26"/>
                <a:gd name="T10" fmla="*/ 5 w 39"/>
                <a:gd name="T11" fmla="*/ 1 h 26"/>
                <a:gd name="T12" fmla="*/ 0 w 39"/>
                <a:gd name="T13" fmla="*/ 4 h 26"/>
                <a:gd name="T14" fmla="*/ 1 w 39"/>
                <a:gd name="T15" fmla="*/ 5 h 26"/>
                <a:gd name="T16" fmla="*/ 4 w 39"/>
                <a:gd name="T17" fmla="*/ 6 h 26"/>
                <a:gd name="T18" fmla="*/ 6 w 39"/>
                <a:gd name="T19" fmla="*/ 6 h 26"/>
                <a:gd name="T20" fmla="*/ 10 w 39"/>
                <a:gd name="T21" fmla="*/ 5 h 26"/>
                <a:gd name="T22" fmla="*/ 10 w 39"/>
                <a:gd name="T23" fmla="*/ 5 h 26"/>
                <a:gd name="T24" fmla="*/ 7 w 39"/>
                <a:gd name="T25" fmla="*/ 0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 h="26">
                  <a:moveTo>
                    <a:pt x="28" y="0"/>
                  </a:moveTo>
                  <a:lnTo>
                    <a:pt x="28" y="0"/>
                  </a:lnTo>
                  <a:lnTo>
                    <a:pt x="19" y="3"/>
                  </a:lnTo>
                  <a:lnTo>
                    <a:pt x="17" y="3"/>
                  </a:lnTo>
                  <a:lnTo>
                    <a:pt x="16" y="2"/>
                  </a:lnTo>
                  <a:lnTo>
                    <a:pt x="18" y="4"/>
                  </a:lnTo>
                  <a:lnTo>
                    <a:pt x="0" y="18"/>
                  </a:lnTo>
                  <a:lnTo>
                    <a:pt x="4" y="22"/>
                  </a:lnTo>
                  <a:lnTo>
                    <a:pt x="13" y="26"/>
                  </a:lnTo>
                  <a:lnTo>
                    <a:pt x="24" y="26"/>
                  </a:lnTo>
                  <a:lnTo>
                    <a:pt x="39" y="21"/>
                  </a:lnTo>
                  <a:lnTo>
                    <a:pt x="28" y="0"/>
                  </a:lnTo>
                  <a:close/>
                </a:path>
              </a:pathLst>
            </a:custGeom>
            <a:solidFill>
              <a:srgbClr val="000000"/>
            </a:solidFill>
            <a:ln w="9525">
              <a:noFill/>
              <a:round/>
              <a:headEnd/>
              <a:tailEnd/>
            </a:ln>
          </p:spPr>
          <p:txBody>
            <a:bodyPr/>
            <a:lstStyle/>
            <a:p>
              <a:endParaRPr lang="en-GB"/>
            </a:p>
          </p:txBody>
        </p:sp>
        <p:sp>
          <p:nvSpPr>
            <p:cNvPr id="7294" name="Freeform 282"/>
            <p:cNvSpPr>
              <a:spLocks/>
            </p:cNvSpPr>
            <p:nvPr/>
          </p:nvSpPr>
          <p:spPr bwMode="auto">
            <a:xfrm>
              <a:off x="1249" y="3496"/>
              <a:ext cx="15" cy="17"/>
            </a:xfrm>
            <a:custGeom>
              <a:avLst/>
              <a:gdLst>
                <a:gd name="T0" fmla="*/ 2 w 31"/>
                <a:gd name="T1" fmla="*/ 3 h 34"/>
                <a:gd name="T2" fmla="*/ 1 w 31"/>
                <a:gd name="T3" fmla="*/ 2 h 34"/>
                <a:gd name="T4" fmla="*/ 1 w 31"/>
                <a:gd name="T5" fmla="*/ 2 h 34"/>
                <a:gd name="T6" fmla="*/ 1 w 31"/>
                <a:gd name="T7" fmla="*/ 3 h 34"/>
                <a:gd name="T8" fmla="*/ 0 w 31"/>
                <a:gd name="T9" fmla="*/ 4 h 34"/>
                <a:gd name="T10" fmla="*/ 2 w 31"/>
                <a:gd name="T11" fmla="*/ 9 h 34"/>
                <a:gd name="T12" fmla="*/ 5 w 31"/>
                <a:gd name="T13" fmla="*/ 7 h 34"/>
                <a:gd name="T14" fmla="*/ 7 w 31"/>
                <a:gd name="T15" fmla="*/ 4 h 34"/>
                <a:gd name="T16" fmla="*/ 7 w 31"/>
                <a:gd name="T17" fmla="*/ 2 h 34"/>
                <a:gd name="T18" fmla="*/ 7 w 31"/>
                <a:gd name="T19" fmla="*/ 0 h 34"/>
                <a:gd name="T20" fmla="*/ 2 w 31"/>
                <a:gd name="T21" fmla="*/ 3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34">
                  <a:moveTo>
                    <a:pt x="8" y="11"/>
                  </a:moveTo>
                  <a:lnTo>
                    <a:pt x="5" y="6"/>
                  </a:lnTo>
                  <a:lnTo>
                    <a:pt x="6" y="8"/>
                  </a:lnTo>
                  <a:lnTo>
                    <a:pt x="6" y="9"/>
                  </a:lnTo>
                  <a:lnTo>
                    <a:pt x="0" y="13"/>
                  </a:lnTo>
                  <a:lnTo>
                    <a:pt x="11" y="34"/>
                  </a:lnTo>
                  <a:lnTo>
                    <a:pt x="23" y="25"/>
                  </a:lnTo>
                  <a:lnTo>
                    <a:pt x="29" y="15"/>
                  </a:lnTo>
                  <a:lnTo>
                    <a:pt x="31" y="6"/>
                  </a:lnTo>
                  <a:lnTo>
                    <a:pt x="28" y="0"/>
                  </a:lnTo>
                  <a:lnTo>
                    <a:pt x="8" y="11"/>
                  </a:lnTo>
                  <a:close/>
                </a:path>
              </a:pathLst>
            </a:custGeom>
            <a:solidFill>
              <a:srgbClr val="000000"/>
            </a:solidFill>
            <a:ln w="9525">
              <a:noFill/>
              <a:round/>
              <a:headEnd/>
              <a:tailEnd/>
            </a:ln>
          </p:spPr>
          <p:txBody>
            <a:bodyPr/>
            <a:lstStyle/>
            <a:p>
              <a:endParaRPr lang="en-GB"/>
            </a:p>
          </p:txBody>
        </p:sp>
        <p:sp>
          <p:nvSpPr>
            <p:cNvPr id="7295" name="Freeform 283"/>
            <p:cNvSpPr>
              <a:spLocks/>
            </p:cNvSpPr>
            <p:nvPr/>
          </p:nvSpPr>
          <p:spPr bwMode="auto">
            <a:xfrm>
              <a:off x="1252" y="3493"/>
              <a:ext cx="11" cy="9"/>
            </a:xfrm>
            <a:custGeom>
              <a:avLst/>
              <a:gdLst>
                <a:gd name="T0" fmla="*/ 6 w 22"/>
                <a:gd name="T1" fmla="*/ 2 h 17"/>
                <a:gd name="T2" fmla="*/ 4 w 22"/>
                <a:gd name="T3" fmla="*/ 0 h 17"/>
                <a:gd name="T4" fmla="*/ 2 w 22"/>
                <a:gd name="T5" fmla="*/ 1 h 17"/>
                <a:gd name="T6" fmla="*/ 0 w 22"/>
                <a:gd name="T7" fmla="*/ 2 h 17"/>
                <a:gd name="T8" fmla="*/ 1 w 22"/>
                <a:gd name="T9" fmla="*/ 5 h 17"/>
                <a:gd name="T10" fmla="*/ 6 w 22"/>
                <a:gd name="T11" fmla="*/ 2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7">
                  <a:moveTo>
                    <a:pt x="22" y="6"/>
                  </a:moveTo>
                  <a:lnTo>
                    <a:pt x="15" y="0"/>
                  </a:lnTo>
                  <a:lnTo>
                    <a:pt x="7" y="1"/>
                  </a:lnTo>
                  <a:lnTo>
                    <a:pt x="0" y="8"/>
                  </a:lnTo>
                  <a:lnTo>
                    <a:pt x="2" y="17"/>
                  </a:lnTo>
                  <a:lnTo>
                    <a:pt x="22" y="6"/>
                  </a:lnTo>
                  <a:close/>
                </a:path>
              </a:pathLst>
            </a:custGeom>
            <a:solidFill>
              <a:srgbClr val="000000"/>
            </a:solidFill>
            <a:ln w="9525">
              <a:noFill/>
              <a:round/>
              <a:headEnd/>
              <a:tailEnd/>
            </a:ln>
          </p:spPr>
          <p:txBody>
            <a:bodyPr/>
            <a:lstStyle/>
            <a:p>
              <a:endParaRPr lang="en-GB"/>
            </a:p>
          </p:txBody>
        </p:sp>
        <p:sp>
          <p:nvSpPr>
            <p:cNvPr id="7296" name="Freeform 284"/>
            <p:cNvSpPr>
              <a:spLocks/>
            </p:cNvSpPr>
            <p:nvPr/>
          </p:nvSpPr>
          <p:spPr bwMode="auto">
            <a:xfrm>
              <a:off x="1252" y="3515"/>
              <a:ext cx="9" cy="11"/>
            </a:xfrm>
            <a:custGeom>
              <a:avLst/>
              <a:gdLst>
                <a:gd name="T0" fmla="*/ 4 w 19"/>
                <a:gd name="T1" fmla="*/ 1 h 20"/>
                <a:gd name="T2" fmla="*/ 2 w 19"/>
                <a:gd name="T3" fmla="*/ 0 h 20"/>
                <a:gd name="T4" fmla="*/ 1 w 19"/>
                <a:gd name="T5" fmla="*/ 1 h 20"/>
                <a:gd name="T6" fmla="*/ 0 w 19"/>
                <a:gd name="T7" fmla="*/ 4 h 20"/>
                <a:gd name="T8" fmla="*/ 1 w 19"/>
                <a:gd name="T9" fmla="*/ 6 h 20"/>
                <a:gd name="T10" fmla="*/ 4 w 19"/>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0">
                  <a:moveTo>
                    <a:pt x="19" y="2"/>
                  </a:moveTo>
                  <a:lnTo>
                    <a:pt x="11" y="0"/>
                  </a:lnTo>
                  <a:lnTo>
                    <a:pt x="4" y="4"/>
                  </a:lnTo>
                  <a:lnTo>
                    <a:pt x="0" y="12"/>
                  </a:lnTo>
                  <a:lnTo>
                    <a:pt x="5" y="20"/>
                  </a:lnTo>
                  <a:lnTo>
                    <a:pt x="19" y="2"/>
                  </a:lnTo>
                  <a:close/>
                </a:path>
              </a:pathLst>
            </a:custGeom>
            <a:solidFill>
              <a:srgbClr val="000000"/>
            </a:solidFill>
            <a:ln w="9525">
              <a:noFill/>
              <a:round/>
              <a:headEnd/>
              <a:tailEnd/>
            </a:ln>
          </p:spPr>
          <p:txBody>
            <a:bodyPr/>
            <a:lstStyle/>
            <a:p>
              <a:endParaRPr lang="en-GB"/>
            </a:p>
          </p:txBody>
        </p:sp>
        <p:sp>
          <p:nvSpPr>
            <p:cNvPr id="7297" name="Freeform 285"/>
            <p:cNvSpPr>
              <a:spLocks/>
            </p:cNvSpPr>
            <p:nvPr/>
          </p:nvSpPr>
          <p:spPr bwMode="auto">
            <a:xfrm>
              <a:off x="1255" y="3514"/>
              <a:ext cx="19" cy="14"/>
            </a:xfrm>
            <a:custGeom>
              <a:avLst/>
              <a:gdLst>
                <a:gd name="T0" fmla="*/ 5 w 39"/>
                <a:gd name="T1" fmla="*/ 0 h 29"/>
                <a:gd name="T2" fmla="*/ 5 w 39"/>
                <a:gd name="T3" fmla="*/ 0 h 29"/>
                <a:gd name="T4" fmla="*/ 4 w 39"/>
                <a:gd name="T5" fmla="*/ 1 h 29"/>
                <a:gd name="T6" fmla="*/ 3 w 39"/>
                <a:gd name="T7" fmla="*/ 1 h 29"/>
                <a:gd name="T8" fmla="*/ 3 w 39"/>
                <a:gd name="T9" fmla="*/ 1 h 29"/>
                <a:gd name="T10" fmla="*/ 3 w 39"/>
                <a:gd name="T11" fmla="*/ 1 h 29"/>
                <a:gd name="T12" fmla="*/ 0 w 39"/>
                <a:gd name="T13" fmla="*/ 6 h 29"/>
                <a:gd name="T14" fmla="*/ 1 w 39"/>
                <a:gd name="T15" fmla="*/ 7 h 29"/>
                <a:gd name="T16" fmla="*/ 3 w 39"/>
                <a:gd name="T17" fmla="*/ 7 h 29"/>
                <a:gd name="T18" fmla="*/ 6 w 39"/>
                <a:gd name="T19" fmla="*/ 6 h 29"/>
                <a:gd name="T20" fmla="*/ 9 w 39"/>
                <a:gd name="T21" fmla="*/ 4 h 29"/>
                <a:gd name="T22" fmla="*/ 9 w 39"/>
                <a:gd name="T23" fmla="*/ 4 h 29"/>
                <a:gd name="T24" fmla="*/ 5 w 39"/>
                <a:gd name="T25" fmla="*/ 0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 h="29">
                  <a:moveTo>
                    <a:pt x="23" y="0"/>
                  </a:moveTo>
                  <a:lnTo>
                    <a:pt x="23" y="0"/>
                  </a:lnTo>
                  <a:lnTo>
                    <a:pt x="16" y="5"/>
                  </a:lnTo>
                  <a:lnTo>
                    <a:pt x="13" y="6"/>
                  </a:lnTo>
                  <a:lnTo>
                    <a:pt x="12" y="5"/>
                  </a:lnTo>
                  <a:lnTo>
                    <a:pt x="14" y="6"/>
                  </a:lnTo>
                  <a:lnTo>
                    <a:pt x="0" y="24"/>
                  </a:lnTo>
                  <a:lnTo>
                    <a:pt x="5" y="28"/>
                  </a:lnTo>
                  <a:lnTo>
                    <a:pt x="15" y="29"/>
                  </a:lnTo>
                  <a:lnTo>
                    <a:pt x="25" y="26"/>
                  </a:lnTo>
                  <a:lnTo>
                    <a:pt x="39" y="19"/>
                  </a:lnTo>
                  <a:lnTo>
                    <a:pt x="23" y="0"/>
                  </a:lnTo>
                  <a:close/>
                </a:path>
              </a:pathLst>
            </a:custGeom>
            <a:solidFill>
              <a:srgbClr val="000000"/>
            </a:solidFill>
            <a:ln w="9525">
              <a:noFill/>
              <a:round/>
              <a:headEnd/>
              <a:tailEnd/>
            </a:ln>
          </p:spPr>
          <p:txBody>
            <a:bodyPr/>
            <a:lstStyle/>
            <a:p>
              <a:endParaRPr lang="en-GB"/>
            </a:p>
          </p:txBody>
        </p:sp>
        <p:sp>
          <p:nvSpPr>
            <p:cNvPr id="7298" name="Freeform 286"/>
            <p:cNvSpPr>
              <a:spLocks/>
            </p:cNvSpPr>
            <p:nvPr/>
          </p:nvSpPr>
          <p:spPr bwMode="auto">
            <a:xfrm>
              <a:off x="1266" y="3503"/>
              <a:ext cx="14" cy="20"/>
            </a:xfrm>
            <a:custGeom>
              <a:avLst/>
              <a:gdLst>
                <a:gd name="T0" fmla="*/ 1 w 29"/>
                <a:gd name="T1" fmla="*/ 4 h 39"/>
                <a:gd name="T2" fmla="*/ 1 w 29"/>
                <a:gd name="T3" fmla="*/ 4 h 39"/>
                <a:gd name="T4" fmla="*/ 1 w 29"/>
                <a:gd name="T5" fmla="*/ 3 h 39"/>
                <a:gd name="T6" fmla="*/ 1 w 29"/>
                <a:gd name="T7" fmla="*/ 4 h 39"/>
                <a:gd name="T8" fmla="*/ 0 w 29"/>
                <a:gd name="T9" fmla="*/ 5 h 39"/>
                <a:gd name="T10" fmla="*/ 4 w 29"/>
                <a:gd name="T11" fmla="*/ 10 h 39"/>
                <a:gd name="T12" fmla="*/ 6 w 29"/>
                <a:gd name="T13" fmla="*/ 7 h 39"/>
                <a:gd name="T14" fmla="*/ 7 w 29"/>
                <a:gd name="T15" fmla="*/ 4 h 39"/>
                <a:gd name="T16" fmla="*/ 7 w 29"/>
                <a:gd name="T17" fmla="*/ 1 h 39"/>
                <a:gd name="T18" fmla="*/ 5 w 29"/>
                <a:gd name="T19" fmla="*/ 0 h 39"/>
                <a:gd name="T20" fmla="*/ 1 w 29"/>
                <a:gd name="T21" fmla="*/ 4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 h="39">
                  <a:moveTo>
                    <a:pt x="7" y="16"/>
                  </a:moveTo>
                  <a:lnTo>
                    <a:pt x="5" y="13"/>
                  </a:lnTo>
                  <a:lnTo>
                    <a:pt x="6" y="12"/>
                  </a:lnTo>
                  <a:lnTo>
                    <a:pt x="5" y="15"/>
                  </a:lnTo>
                  <a:lnTo>
                    <a:pt x="0" y="20"/>
                  </a:lnTo>
                  <a:lnTo>
                    <a:pt x="16" y="39"/>
                  </a:lnTo>
                  <a:lnTo>
                    <a:pt x="25" y="26"/>
                  </a:lnTo>
                  <a:lnTo>
                    <a:pt x="29" y="15"/>
                  </a:lnTo>
                  <a:lnTo>
                    <a:pt x="28" y="4"/>
                  </a:lnTo>
                  <a:lnTo>
                    <a:pt x="23" y="0"/>
                  </a:lnTo>
                  <a:lnTo>
                    <a:pt x="7" y="16"/>
                  </a:lnTo>
                  <a:close/>
                </a:path>
              </a:pathLst>
            </a:custGeom>
            <a:solidFill>
              <a:srgbClr val="000000"/>
            </a:solidFill>
            <a:ln w="9525">
              <a:noFill/>
              <a:round/>
              <a:headEnd/>
              <a:tailEnd/>
            </a:ln>
          </p:spPr>
          <p:txBody>
            <a:bodyPr/>
            <a:lstStyle/>
            <a:p>
              <a:endParaRPr lang="en-GB"/>
            </a:p>
          </p:txBody>
        </p:sp>
        <p:sp>
          <p:nvSpPr>
            <p:cNvPr id="7299" name="Freeform 287"/>
            <p:cNvSpPr>
              <a:spLocks/>
            </p:cNvSpPr>
            <p:nvPr/>
          </p:nvSpPr>
          <p:spPr bwMode="auto">
            <a:xfrm>
              <a:off x="1268" y="3502"/>
              <a:ext cx="10" cy="9"/>
            </a:xfrm>
            <a:custGeom>
              <a:avLst/>
              <a:gdLst>
                <a:gd name="T0" fmla="*/ 5 w 19"/>
                <a:gd name="T1" fmla="*/ 1 h 20"/>
                <a:gd name="T2" fmla="*/ 3 w 19"/>
                <a:gd name="T3" fmla="*/ 0 h 20"/>
                <a:gd name="T4" fmla="*/ 1 w 19"/>
                <a:gd name="T5" fmla="*/ 1 h 20"/>
                <a:gd name="T6" fmla="*/ 0 w 19"/>
                <a:gd name="T7" fmla="*/ 2 h 20"/>
                <a:gd name="T8" fmla="*/ 1 w 19"/>
                <a:gd name="T9" fmla="*/ 4 h 20"/>
                <a:gd name="T10" fmla="*/ 5 w 19"/>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0">
                  <a:moveTo>
                    <a:pt x="19" y="4"/>
                  </a:moveTo>
                  <a:lnTo>
                    <a:pt x="11" y="0"/>
                  </a:lnTo>
                  <a:lnTo>
                    <a:pt x="3" y="4"/>
                  </a:lnTo>
                  <a:lnTo>
                    <a:pt x="0" y="12"/>
                  </a:lnTo>
                  <a:lnTo>
                    <a:pt x="3" y="20"/>
                  </a:lnTo>
                  <a:lnTo>
                    <a:pt x="19" y="4"/>
                  </a:lnTo>
                  <a:close/>
                </a:path>
              </a:pathLst>
            </a:custGeom>
            <a:solidFill>
              <a:srgbClr val="000000"/>
            </a:solidFill>
            <a:ln w="9525">
              <a:noFill/>
              <a:round/>
              <a:headEnd/>
              <a:tailEnd/>
            </a:ln>
          </p:spPr>
          <p:txBody>
            <a:bodyPr/>
            <a:lstStyle/>
            <a:p>
              <a:endParaRPr lang="en-GB"/>
            </a:p>
          </p:txBody>
        </p:sp>
        <p:sp>
          <p:nvSpPr>
            <p:cNvPr id="7300" name="Freeform 288"/>
            <p:cNvSpPr>
              <a:spLocks/>
            </p:cNvSpPr>
            <p:nvPr/>
          </p:nvSpPr>
          <p:spPr bwMode="auto">
            <a:xfrm>
              <a:off x="1267" y="3523"/>
              <a:ext cx="9" cy="11"/>
            </a:xfrm>
            <a:custGeom>
              <a:avLst/>
              <a:gdLst>
                <a:gd name="T0" fmla="*/ 4 w 19"/>
                <a:gd name="T1" fmla="*/ 1 h 21"/>
                <a:gd name="T2" fmla="*/ 2 w 19"/>
                <a:gd name="T3" fmla="*/ 0 h 21"/>
                <a:gd name="T4" fmla="*/ 1 w 19"/>
                <a:gd name="T5" fmla="*/ 1 h 21"/>
                <a:gd name="T6" fmla="*/ 0 w 19"/>
                <a:gd name="T7" fmla="*/ 4 h 21"/>
                <a:gd name="T8" fmla="*/ 1 w 19"/>
                <a:gd name="T9" fmla="*/ 6 h 21"/>
                <a:gd name="T10" fmla="*/ 4 w 19"/>
                <a:gd name="T11" fmla="*/ 1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1">
                  <a:moveTo>
                    <a:pt x="19" y="2"/>
                  </a:moveTo>
                  <a:lnTo>
                    <a:pt x="11" y="0"/>
                  </a:lnTo>
                  <a:lnTo>
                    <a:pt x="4" y="4"/>
                  </a:lnTo>
                  <a:lnTo>
                    <a:pt x="0" y="13"/>
                  </a:lnTo>
                  <a:lnTo>
                    <a:pt x="5" y="21"/>
                  </a:lnTo>
                  <a:lnTo>
                    <a:pt x="19" y="2"/>
                  </a:lnTo>
                  <a:close/>
                </a:path>
              </a:pathLst>
            </a:custGeom>
            <a:solidFill>
              <a:srgbClr val="000000"/>
            </a:solidFill>
            <a:ln w="9525">
              <a:noFill/>
              <a:round/>
              <a:headEnd/>
              <a:tailEnd/>
            </a:ln>
          </p:spPr>
          <p:txBody>
            <a:bodyPr/>
            <a:lstStyle/>
            <a:p>
              <a:endParaRPr lang="en-GB"/>
            </a:p>
          </p:txBody>
        </p:sp>
        <p:sp>
          <p:nvSpPr>
            <p:cNvPr id="7301" name="Freeform 289"/>
            <p:cNvSpPr>
              <a:spLocks/>
            </p:cNvSpPr>
            <p:nvPr/>
          </p:nvSpPr>
          <p:spPr bwMode="auto">
            <a:xfrm>
              <a:off x="1269" y="3521"/>
              <a:ext cx="20" cy="15"/>
            </a:xfrm>
            <a:custGeom>
              <a:avLst/>
              <a:gdLst>
                <a:gd name="T0" fmla="*/ 6 w 39"/>
                <a:gd name="T1" fmla="*/ 0 h 29"/>
                <a:gd name="T2" fmla="*/ 6 w 39"/>
                <a:gd name="T3" fmla="*/ 0 h 29"/>
                <a:gd name="T4" fmla="*/ 4 w 39"/>
                <a:gd name="T5" fmla="*/ 2 h 29"/>
                <a:gd name="T6" fmla="*/ 4 w 39"/>
                <a:gd name="T7" fmla="*/ 2 h 29"/>
                <a:gd name="T8" fmla="*/ 3 w 39"/>
                <a:gd name="T9" fmla="*/ 2 h 29"/>
                <a:gd name="T10" fmla="*/ 4 w 39"/>
                <a:gd name="T11" fmla="*/ 2 h 29"/>
                <a:gd name="T12" fmla="*/ 0 w 39"/>
                <a:gd name="T13" fmla="*/ 7 h 29"/>
                <a:gd name="T14" fmla="*/ 2 w 39"/>
                <a:gd name="T15" fmla="*/ 8 h 29"/>
                <a:gd name="T16" fmla="*/ 4 w 39"/>
                <a:gd name="T17" fmla="*/ 8 h 29"/>
                <a:gd name="T18" fmla="*/ 7 w 39"/>
                <a:gd name="T19" fmla="*/ 7 h 29"/>
                <a:gd name="T20" fmla="*/ 10 w 39"/>
                <a:gd name="T21" fmla="*/ 5 h 29"/>
                <a:gd name="T22" fmla="*/ 10 w 39"/>
                <a:gd name="T23" fmla="*/ 5 h 29"/>
                <a:gd name="T24" fmla="*/ 6 w 39"/>
                <a:gd name="T25" fmla="*/ 0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 h="29">
                  <a:moveTo>
                    <a:pt x="23" y="0"/>
                  </a:moveTo>
                  <a:lnTo>
                    <a:pt x="23" y="0"/>
                  </a:lnTo>
                  <a:lnTo>
                    <a:pt x="16" y="6"/>
                  </a:lnTo>
                  <a:lnTo>
                    <a:pt x="13" y="6"/>
                  </a:lnTo>
                  <a:lnTo>
                    <a:pt x="10" y="6"/>
                  </a:lnTo>
                  <a:lnTo>
                    <a:pt x="14" y="7"/>
                  </a:lnTo>
                  <a:lnTo>
                    <a:pt x="0" y="26"/>
                  </a:lnTo>
                  <a:lnTo>
                    <a:pt x="6" y="29"/>
                  </a:lnTo>
                  <a:lnTo>
                    <a:pt x="15" y="29"/>
                  </a:lnTo>
                  <a:lnTo>
                    <a:pt x="25" y="27"/>
                  </a:lnTo>
                  <a:lnTo>
                    <a:pt x="39" y="19"/>
                  </a:lnTo>
                  <a:lnTo>
                    <a:pt x="23" y="0"/>
                  </a:lnTo>
                  <a:close/>
                </a:path>
              </a:pathLst>
            </a:custGeom>
            <a:solidFill>
              <a:srgbClr val="000000"/>
            </a:solidFill>
            <a:ln w="9525">
              <a:noFill/>
              <a:round/>
              <a:headEnd/>
              <a:tailEnd/>
            </a:ln>
          </p:spPr>
          <p:txBody>
            <a:bodyPr/>
            <a:lstStyle/>
            <a:p>
              <a:endParaRPr lang="en-GB"/>
            </a:p>
          </p:txBody>
        </p:sp>
        <p:sp>
          <p:nvSpPr>
            <p:cNvPr id="7302" name="Freeform 290"/>
            <p:cNvSpPr>
              <a:spLocks/>
            </p:cNvSpPr>
            <p:nvPr/>
          </p:nvSpPr>
          <p:spPr bwMode="auto">
            <a:xfrm>
              <a:off x="1281" y="3511"/>
              <a:ext cx="14" cy="19"/>
            </a:xfrm>
            <a:custGeom>
              <a:avLst/>
              <a:gdLst>
                <a:gd name="T0" fmla="*/ 1 w 29"/>
                <a:gd name="T1" fmla="*/ 4 h 38"/>
                <a:gd name="T2" fmla="*/ 1 w 29"/>
                <a:gd name="T3" fmla="*/ 4 h 38"/>
                <a:gd name="T4" fmla="*/ 1 w 29"/>
                <a:gd name="T5" fmla="*/ 3 h 38"/>
                <a:gd name="T6" fmla="*/ 1 w 29"/>
                <a:gd name="T7" fmla="*/ 4 h 38"/>
                <a:gd name="T8" fmla="*/ 0 w 29"/>
                <a:gd name="T9" fmla="*/ 5 h 38"/>
                <a:gd name="T10" fmla="*/ 4 w 29"/>
                <a:gd name="T11" fmla="*/ 10 h 38"/>
                <a:gd name="T12" fmla="*/ 6 w 29"/>
                <a:gd name="T13" fmla="*/ 7 h 38"/>
                <a:gd name="T14" fmla="*/ 7 w 29"/>
                <a:gd name="T15" fmla="*/ 4 h 38"/>
                <a:gd name="T16" fmla="*/ 7 w 29"/>
                <a:gd name="T17" fmla="*/ 1 h 38"/>
                <a:gd name="T18" fmla="*/ 6 w 29"/>
                <a:gd name="T19" fmla="*/ 0 h 38"/>
                <a:gd name="T20" fmla="*/ 1 w 29"/>
                <a:gd name="T21" fmla="*/ 4 h 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 h="38">
                  <a:moveTo>
                    <a:pt x="6" y="16"/>
                  </a:moveTo>
                  <a:lnTo>
                    <a:pt x="5" y="13"/>
                  </a:lnTo>
                  <a:lnTo>
                    <a:pt x="6" y="12"/>
                  </a:lnTo>
                  <a:lnTo>
                    <a:pt x="5" y="15"/>
                  </a:lnTo>
                  <a:lnTo>
                    <a:pt x="0" y="19"/>
                  </a:lnTo>
                  <a:lnTo>
                    <a:pt x="16" y="38"/>
                  </a:lnTo>
                  <a:lnTo>
                    <a:pt x="25" y="26"/>
                  </a:lnTo>
                  <a:lnTo>
                    <a:pt x="29" y="15"/>
                  </a:lnTo>
                  <a:lnTo>
                    <a:pt x="28" y="4"/>
                  </a:lnTo>
                  <a:lnTo>
                    <a:pt x="24" y="0"/>
                  </a:lnTo>
                  <a:lnTo>
                    <a:pt x="6" y="16"/>
                  </a:lnTo>
                  <a:close/>
                </a:path>
              </a:pathLst>
            </a:custGeom>
            <a:solidFill>
              <a:srgbClr val="000000"/>
            </a:solidFill>
            <a:ln w="9525">
              <a:noFill/>
              <a:round/>
              <a:headEnd/>
              <a:tailEnd/>
            </a:ln>
          </p:spPr>
          <p:txBody>
            <a:bodyPr/>
            <a:lstStyle/>
            <a:p>
              <a:endParaRPr lang="en-GB"/>
            </a:p>
          </p:txBody>
        </p:sp>
        <p:sp>
          <p:nvSpPr>
            <p:cNvPr id="7303" name="Freeform 291"/>
            <p:cNvSpPr>
              <a:spLocks/>
            </p:cNvSpPr>
            <p:nvPr/>
          </p:nvSpPr>
          <p:spPr bwMode="auto">
            <a:xfrm>
              <a:off x="1282" y="3510"/>
              <a:ext cx="11" cy="9"/>
            </a:xfrm>
            <a:custGeom>
              <a:avLst/>
              <a:gdLst>
                <a:gd name="T0" fmla="*/ 6 w 22"/>
                <a:gd name="T1" fmla="*/ 1 h 20"/>
                <a:gd name="T2" fmla="*/ 4 w 22"/>
                <a:gd name="T3" fmla="*/ 0 h 20"/>
                <a:gd name="T4" fmla="*/ 2 w 22"/>
                <a:gd name="T5" fmla="*/ 0 h 20"/>
                <a:gd name="T6" fmla="*/ 0 w 22"/>
                <a:gd name="T7" fmla="*/ 2 h 20"/>
                <a:gd name="T8" fmla="*/ 1 w 22"/>
                <a:gd name="T9" fmla="*/ 4 h 20"/>
                <a:gd name="T10" fmla="*/ 6 w 22"/>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20">
                  <a:moveTo>
                    <a:pt x="22" y="4"/>
                  </a:moveTo>
                  <a:lnTo>
                    <a:pt x="13" y="0"/>
                  </a:lnTo>
                  <a:lnTo>
                    <a:pt x="5" y="3"/>
                  </a:lnTo>
                  <a:lnTo>
                    <a:pt x="0" y="11"/>
                  </a:lnTo>
                  <a:lnTo>
                    <a:pt x="4" y="20"/>
                  </a:lnTo>
                  <a:lnTo>
                    <a:pt x="22" y="4"/>
                  </a:lnTo>
                  <a:close/>
                </a:path>
              </a:pathLst>
            </a:custGeom>
            <a:solidFill>
              <a:srgbClr val="000000"/>
            </a:solidFill>
            <a:ln w="9525">
              <a:noFill/>
              <a:round/>
              <a:headEnd/>
              <a:tailEnd/>
            </a:ln>
          </p:spPr>
          <p:txBody>
            <a:bodyPr/>
            <a:lstStyle/>
            <a:p>
              <a:endParaRPr lang="en-GB"/>
            </a:p>
          </p:txBody>
        </p:sp>
        <p:sp>
          <p:nvSpPr>
            <p:cNvPr id="7304" name="Freeform 292"/>
            <p:cNvSpPr>
              <a:spLocks/>
            </p:cNvSpPr>
            <p:nvPr/>
          </p:nvSpPr>
          <p:spPr bwMode="auto">
            <a:xfrm>
              <a:off x="1282" y="3531"/>
              <a:ext cx="9" cy="11"/>
            </a:xfrm>
            <a:custGeom>
              <a:avLst/>
              <a:gdLst>
                <a:gd name="T0" fmla="*/ 4 w 20"/>
                <a:gd name="T1" fmla="*/ 0 h 23"/>
                <a:gd name="T2" fmla="*/ 2 w 20"/>
                <a:gd name="T3" fmla="*/ 0 h 23"/>
                <a:gd name="T4" fmla="*/ 0 w 20"/>
                <a:gd name="T5" fmla="*/ 1 h 23"/>
                <a:gd name="T6" fmla="*/ 0 w 20"/>
                <a:gd name="T7" fmla="*/ 3 h 23"/>
                <a:gd name="T8" fmla="*/ 1 w 20"/>
                <a:gd name="T9" fmla="*/ 5 h 23"/>
                <a:gd name="T10" fmla="*/ 4 w 20"/>
                <a:gd name="T11" fmla="*/ 0 h 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23">
                  <a:moveTo>
                    <a:pt x="20" y="2"/>
                  </a:moveTo>
                  <a:lnTo>
                    <a:pt x="9" y="0"/>
                  </a:lnTo>
                  <a:lnTo>
                    <a:pt x="2" y="6"/>
                  </a:lnTo>
                  <a:lnTo>
                    <a:pt x="0" y="15"/>
                  </a:lnTo>
                  <a:lnTo>
                    <a:pt x="6" y="23"/>
                  </a:lnTo>
                  <a:lnTo>
                    <a:pt x="20" y="2"/>
                  </a:lnTo>
                  <a:close/>
                </a:path>
              </a:pathLst>
            </a:custGeom>
            <a:solidFill>
              <a:srgbClr val="000000"/>
            </a:solidFill>
            <a:ln w="9525">
              <a:noFill/>
              <a:round/>
              <a:headEnd/>
              <a:tailEnd/>
            </a:ln>
          </p:spPr>
          <p:txBody>
            <a:bodyPr/>
            <a:lstStyle/>
            <a:p>
              <a:endParaRPr lang="en-GB"/>
            </a:p>
          </p:txBody>
        </p:sp>
        <p:sp>
          <p:nvSpPr>
            <p:cNvPr id="7305" name="Freeform 293"/>
            <p:cNvSpPr>
              <a:spLocks/>
            </p:cNvSpPr>
            <p:nvPr/>
          </p:nvSpPr>
          <p:spPr bwMode="auto">
            <a:xfrm>
              <a:off x="1284" y="3529"/>
              <a:ext cx="19" cy="15"/>
            </a:xfrm>
            <a:custGeom>
              <a:avLst/>
              <a:gdLst>
                <a:gd name="T0" fmla="*/ 6 w 38"/>
                <a:gd name="T1" fmla="*/ 0 h 29"/>
                <a:gd name="T2" fmla="*/ 6 w 38"/>
                <a:gd name="T3" fmla="*/ 0 h 29"/>
                <a:gd name="T4" fmla="*/ 4 w 38"/>
                <a:gd name="T5" fmla="*/ 2 h 29"/>
                <a:gd name="T6" fmla="*/ 4 w 38"/>
                <a:gd name="T7" fmla="*/ 2 h 29"/>
                <a:gd name="T8" fmla="*/ 3 w 38"/>
                <a:gd name="T9" fmla="*/ 2 h 29"/>
                <a:gd name="T10" fmla="*/ 4 w 38"/>
                <a:gd name="T11" fmla="*/ 2 h 29"/>
                <a:gd name="T12" fmla="*/ 0 w 38"/>
                <a:gd name="T13" fmla="*/ 7 h 29"/>
                <a:gd name="T14" fmla="*/ 2 w 38"/>
                <a:gd name="T15" fmla="*/ 8 h 29"/>
                <a:gd name="T16" fmla="*/ 4 w 38"/>
                <a:gd name="T17" fmla="*/ 8 h 29"/>
                <a:gd name="T18" fmla="*/ 7 w 38"/>
                <a:gd name="T19" fmla="*/ 7 h 29"/>
                <a:gd name="T20" fmla="*/ 10 w 38"/>
                <a:gd name="T21" fmla="*/ 5 h 29"/>
                <a:gd name="T22" fmla="*/ 10 w 38"/>
                <a:gd name="T23" fmla="*/ 5 h 29"/>
                <a:gd name="T24" fmla="*/ 6 w 38"/>
                <a:gd name="T25" fmla="*/ 0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29">
                  <a:moveTo>
                    <a:pt x="22" y="0"/>
                  </a:moveTo>
                  <a:lnTo>
                    <a:pt x="22" y="0"/>
                  </a:lnTo>
                  <a:lnTo>
                    <a:pt x="15" y="6"/>
                  </a:lnTo>
                  <a:lnTo>
                    <a:pt x="13" y="6"/>
                  </a:lnTo>
                  <a:lnTo>
                    <a:pt x="10" y="6"/>
                  </a:lnTo>
                  <a:lnTo>
                    <a:pt x="14" y="6"/>
                  </a:lnTo>
                  <a:lnTo>
                    <a:pt x="0" y="27"/>
                  </a:lnTo>
                  <a:lnTo>
                    <a:pt x="6" y="29"/>
                  </a:lnTo>
                  <a:lnTo>
                    <a:pt x="15" y="29"/>
                  </a:lnTo>
                  <a:lnTo>
                    <a:pt x="26" y="27"/>
                  </a:lnTo>
                  <a:lnTo>
                    <a:pt x="38" y="19"/>
                  </a:lnTo>
                  <a:lnTo>
                    <a:pt x="22" y="0"/>
                  </a:lnTo>
                  <a:close/>
                </a:path>
              </a:pathLst>
            </a:custGeom>
            <a:solidFill>
              <a:srgbClr val="000000"/>
            </a:solidFill>
            <a:ln w="9525">
              <a:noFill/>
              <a:round/>
              <a:headEnd/>
              <a:tailEnd/>
            </a:ln>
          </p:spPr>
          <p:txBody>
            <a:bodyPr/>
            <a:lstStyle/>
            <a:p>
              <a:endParaRPr lang="en-GB"/>
            </a:p>
          </p:txBody>
        </p:sp>
        <p:sp>
          <p:nvSpPr>
            <p:cNvPr id="7306" name="Freeform 294"/>
            <p:cNvSpPr>
              <a:spLocks/>
            </p:cNvSpPr>
            <p:nvPr/>
          </p:nvSpPr>
          <p:spPr bwMode="auto">
            <a:xfrm>
              <a:off x="1295" y="3519"/>
              <a:ext cx="15" cy="19"/>
            </a:xfrm>
            <a:custGeom>
              <a:avLst/>
              <a:gdLst>
                <a:gd name="T0" fmla="*/ 2 w 29"/>
                <a:gd name="T1" fmla="*/ 4 h 39"/>
                <a:gd name="T2" fmla="*/ 2 w 29"/>
                <a:gd name="T3" fmla="*/ 2 h 39"/>
                <a:gd name="T4" fmla="*/ 2 w 29"/>
                <a:gd name="T5" fmla="*/ 3 h 39"/>
                <a:gd name="T6" fmla="*/ 2 w 29"/>
                <a:gd name="T7" fmla="*/ 3 h 39"/>
                <a:gd name="T8" fmla="*/ 0 w 29"/>
                <a:gd name="T9" fmla="*/ 5 h 39"/>
                <a:gd name="T10" fmla="*/ 4 w 29"/>
                <a:gd name="T11" fmla="*/ 9 h 39"/>
                <a:gd name="T12" fmla="*/ 7 w 29"/>
                <a:gd name="T13" fmla="*/ 6 h 39"/>
                <a:gd name="T14" fmla="*/ 8 w 29"/>
                <a:gd name="T15" fmla="*/ 3 h 39"/>
                <a:gd name="T16" fmla="*/ 8 w 29"/>
                <a:gd name="T17" fmla="*/ 1 h 39"/>
                <a:gd name="T18" fmla="*/ 7 w 29"/>
                <a:gd name="T19" fmla="*/ 0 h 39"/>
                <a:gd name="T20" fmla="*/ 2 w 29"/>
                <a:gd name="T21" fmla="*/ 4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 h="39">
                  <a:moveTo>
                    <a:pt x="7" y="16"/>
                  </a:moveTo>
                  <a:lnTo>
                    <a:pt x="6" y="11"/>
                  </a:lnTo>
                  <a:lnTo>
                    <a:pt x="6" y="12"/>
                  </a:lnTo>
                  <a:lnTo>
                    <a:pt x="6" y="15"/>
                  </a:lnTo>
                  <a:lnTo>
                    <a:pt x="0" y="20"/>
                  </a:lnTo>
                  <a:lnTo>
                    <a:pt x="16" y="39"/>
                  </a:lnTo>
                  <a:lnTo>
                    <a:pt x="26" y="26"/>
                  </a:lnTo>
                  <a:lnTo>
                    <a:pt x="29" y="15"/>
                  </a:lnTo>
                  <a:lnTo>
                    <a:pt x="29" y="7"/>
                  </a:lnTo>
                  <a:lnTo>
                    <a:pt x="25" y="0"/>
                  </a:lnTo>
                  <a:lnTo>
                    <a:pt x="7" y="16"/>
                  </a:lnTo>
                  <a:close/>
                </a:path>
              </a:pathLst>
            </a:custGeom>
            <a:solidFill>
              <a:srgbClr val="000000"/>
            </a:solidFill>
            <a:ln w="9525">
              <a:noFill/>
              <a:round/>
              <a:headEnd/>
              <a:tailEnd/>
            </a:ln>
          </p:spPr>
          <p:txBody>
            <a:bodyPr/>
            <a:lstStyle/>
            <a:p>
              <a:endParaRPr lang="en-GB"/>
            </a:p>
          </p:txBody>
        </p:sp>
        <p:sp>
          <p:nvSpPr>
            <p:cNvPr id="7307" name="Freeform 295"/>
            <p:cNvSpPr>
              <a:spLocks/>
            </p:cNvSpPr>
            <p:nvPr/>
          </p:nvSpPr>
          <p:spPr bwMode="auto">
            <a:xfrm>
              <a:off x="1297" y="3517"/>
              <a:ext cx="11" cy="10"/>
            </a:xfrm>
            <a:custGeom>
              <a:avLst/>
              <a:gdLst>
                <a:gd name="T0" fmla="*/ 6 w 22"/>
                <a:gd name="T1" fmla="*/ 1 h 20"/>
                <a:gd name="T2" fmla="*/ 4 w 22"/>
                <a:gd name="T3" fmla="*/ 0 h 20"/>
                <a:gd name="T4" fmla="*/ 2 w 22"/>
                <a:gd name="T5" fmla="*/ 1 h 20"/>
                <a:gd name="T6" fmla="*/ 0 w 22"/>
                <a:gd name="T7" fmla="*/ 3 h 20"/>
                <a:gd name="T8" fmla="*/ 1 w 22"/>
                <a:gd name="T9" fmla="*/ 5 h 20"/>
                <a:gd name="T10" fmla="*/ 6 w 22"/>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20">
                  <a:moveTo>
                    <a:pt x="22" y="4"/>
                  </a:moveTo>
                  <a:lnTo>
                    <a:pt x="13" y="0"/>
                  </a:lnTo>
                  <a:lnTo>
                    <a:pt x="5" y="2"/>
                  </a:lnTo>
                  <a:lnTo>
                    <a:pt x="0" y="11"/>
                  </a:lnTo>
                  <a:lnTo>
                    <a:pt x="4" y="20"/>
                  </a:lnTo>
                  <a:lnTo>
                    <a:pt x="22" y="4"/>
                  </a:lnTo>
                  <a:close/>
                </a:path>
              </a:pathLst>
            </a:custGeom>
            <a:solidFill>
              <a:srgbClr val="000000"/>
            </a:solidFill>
            <a:ln w="9525">
              <a:noFill/>
              <a:round/>
              <a:headEnd/>
              <a:tailEnd/>
            </a:ln>
          </p:spPr>
          <p:txBody>
            <a:bodyPr/>
            <a:lstStyle/>
            <a:p>
              <a:endParaRPr lang="en-GB"/>
            </a:p>
          </p:txBody>
        </p:sp>
        <p:sp>
          <p:nvSpPr>
            <p:cNvPr id="7308" name="Freeform 296"/>
            <p:cNvSpPr>
              <a:spLocks/>
            </p:cNvSpPr>
            <p:nvPr/>
          </p:nvSpPr>
          <p:spPr bwMode="auto">
            <a:xfrm>
              <a:off x="1297" y="3539"/>
              <a:ext cx="9" cy="10"/>
            </a:xfrm>
            <a:custGeom>
              <a:avLst/>
              <a:gdLst>
                <a:gd name="T0" fmla="*/ 4 w 19"/>
                <a:gd name="T1" fmla="*/ 0 h 21"/>
                <a:gd name="T2" fmla="*/ 2 w 19"/>
                <a:gd name="T3" fmla="*/ 0 h 21"/>
                <a:gd name="T4" fmla="*/ 1 w 19"/>
                <a:gd name="T5" fmla="*/ 1 h 21"/>
                <a:gd name="T6" fmla="*/ 0 w 19"/>
                <a:gd name="T7" fmla="*/ 3 h 21"/>
                <a:gd name="T8" fmla="*/ 1 w 19"/>
                <a:gd name="T9" fmla="*/ 5 h 21"/>
                <a:gd name="T10" fmla="*/ 4 w 19"/>
                <a:gd name="T11" fmla="*/ 0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1">
                  <a:moveTo>
                    <a:pt x="19" y="2"/>
                  </a:moveTo>
                  <a:lnTo>
                    <a:pt x="11" y="0"/>
                  </a:lnTo>
                  <a:lnTo>
                    <a:pt x="4" y="5"/>
                  </a:lnTo>
                  <a:lnTo>
                    <a:pt x="0" y="13"/>
                  </a:lnTo>
                  <a:lnTo>
                    <a:pt x="5" y="21"/>
                  </a:lnTo>
                  <a:lnTo>
                    <a:pt x="19" y="2"/>
                  </a:lnTo>
                  <a:close/>
                </a:path>
              </a:pathLst>
            </a:custGeom>
            <a:solidFill>
              <a:srgbClr val="000000"/>
            </a:solidFill>
            <a:ln w="9525">
              <a:noFill/>
              <a:round/>
              <a:headEnd/>
              <a:tailEnd/>
            </a:ln>
          </p:spPr>
          <p:txBody>
            <a:bodyPr/>
            <a:lstStyle/>
            <a:p>
              <a:endParaRPr lang="en-GB"/>
            </a:p>
          </p:txBody>
        </p:sp>
        <p:sp>
          <p:nvSpPr>
            <p:cNvPr id="7309" name="Freeform 297"/>
            <p:cNvSpPr>
              <a:spLocks/>
            </p:cNvSpPr>
            <p:nvPr/>
          </p:nvSpPr>
          <p:spPr bwMode="auto">
            <a:xfrm>
              <a:off x="1299" y="3537"/>
              <a:ext cx="19" cy="14"/>
            </a:xfrm>
            <a:custGeom>
              <a:avLst/>
              <a:gdLst>
                <a:gd name="T0" fmla="*/ 6 w 38"/>
                <a:gd name="T1" fmla="*/ 0 h 29"/>
                <a:gd name="T2" fmla="*/ 6 w 38"/>
                <a:gd name="T3" fmla="*/ 0 h 29"/>
                <a:gd name="T4" fmla="*/ 4 w 38"/>
                <a:gd name="T5" fmla="*/ 1 h 29"/>
                <a:gd name="T6" fmla="*/ 4 w 38"/>
                <a:gd name="T7" fmla="*/ 1 h 29"/>
                <a:gd name="T8" fmla="*/ 3 w 38"/>
                <a:gd name="T9" fmla="*/ 1 h 29"/>
                <a:gd name="T10" fmla="*/ 4 w 38"/>
                <a:gd name="T11" fmla="*/ 1 h 29"/>
                <a:gd name="T12" fmla="*/ 0 w 38"/>
                <a:gd name="T13" fmla="*/ 6 h 29"/>
                <a:gd name="T14" fmla="*/ 2 w 38"/>
                <a:gd name="T15" fmla="*/ 7 h 29"/>
                <a:gd name="T16" fmla="*/ 4 w 38"/>
                <a:gd name="T17" fmla="*/ 7 h 29"/>
                <a:gd name="T18" fmla="*/ 7 w 38"/>
                <a:gd name="T19" fmla="*/ 6 h 29"/>
                <a:gd name="T20" fmla="*/ 10 w 38"/>
                <a:gd name="T21" fmla="*/ 4 h 29"/>
                <a:gd name="T22" fmla="*/ 10 w 38"/>
                <a:gd name="T23" fmla="*/ 4 h 29"/>
                <a:gd name="T24" fmla="*/ 6 w 38"/>
                <a:gd name="T25" fmla="*/ 0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29">
                  <a:moveTo>
                    <a:pt x="22" y="0"/>
                  </a:moveTo>
                  <a:lnTo>
                    <a:pt x="22" y="2"/>
                  </a:lnTo>
                  <a:lnTo>
                    <a:pt x="15" y="6"/>
                  </a:lnTo>
                  <a:lnTo>
                    <a:pt x="13" y="6"/>
                  </a:lnTo>
                  <a:lnTo>
                    <a:pt x="10" y="6"/>
                  </a:lnTo>
                  <a:lnTo>
                    <a:pt x="14" y="7"/>
                  </a:lnTo>
                  <a:lnTo>
                    <a:pt x="0" y="26"/>
                  </a:lnTo>
                  <a:lnTo>
                    <a:pt x="6" y="29"/>
                  </a:lnTo>
                  <a:lnTo>
                    <a:pt x="15" y="29"/>
                  </a:lnTo>
                  <a:lnTo>
                    <a:pt x="26" y="27"/>
                  </a:lnTo>
                  <a:lnTo>
                    <a:pt x="38" y="18"/>
                  </a:lnTo>
                  <a:lnTo>
                    <a:pt x="38" y="19"/>
                  </a:lnTo>
                  <a:lnTo>
                    <a:pt x="22" y="0"/>
                  </a:lnTo>
                  <a:close/>
                </a:path>
              </a:pathLst>
            </a:custGeom>
            <a:solidFill>
              <a:srgbClr val="000000"/>
            </a:solidFill>
            <a:ln w="9525">
              <a:noFill/>
              <a:round/>
              <a:headEnd/>
              <a:tailEnd/>
            </a:ln>
          </p:spPr>
          <p:txBody>
            <a:bodyPr/>
            <a:lstStyle/>
            <a:p>
              <a:endParaRPr lang="en-GB"/>
            </a:p>
          </p:txBody>
        </p:sp>
        <p:sp>
          <p:nvSpPr>
            <p:cNvPr id="7310" name="Freeform 298"/>
            <p:cNvSpPr>
              <a:spLocks/>
            </p:cNvSpPr>
            <p:nvPr/>
          </p:nvSpPr>
          <p:spPr bwMode="auto">
            <a:xfrm>
              <a:off x="1310" y="3527"/>
              <a:ext cx="15" cy="19"/>
            </a:xfrm>
            <a:custGeom>
              <a:avLst/>
              <a:gdLst>
                <a:gd name="T0" fmla="*/ 2 w 29"/>
                <a:gd name="T1" fmla="*/ 4 h 38"/>
                <a:gd name="T2" fmla="*/ 2 w 29"/>
                <a:gd name="T3" fmla="*/ 3 h 38"/>
                <a:gd name="T4" fmla="*/ 2 w 29"/>
                <a:gd name="T5" fmla="*/ 3 h 38"/>
                <a:gd name="T6" fmla="*/ 2 w 29"/>
                <a:gd name="T7" fmla="*/ 4 h 38"/>
                <a:gd name="T8" fmla="*/ 0 w 29"/>
                <a:gd name="T9" fmla="*/ 5 h 38"/>
                <a:gd name="T10" fmla="*/ 4 w 29"/>
                <a:gd name="T11" fmla="*/ 10 h 38"/>
                <a:gd name="T12" fmla="*/ 7 w 29"/>
                <a:gd name="T13" fmla="*/ 7 h 38"/>
                <a:gd name="T14" fmla="*/ 8 w 29"/>
                <a:gd name="T15" fmla="*/ 4 h 38"/>
                <a:gd name="T16" fmla="*/ 8 w 29"/>
                <a:gd name="T17" fmla="*/ 2 h 38"/>
                <a:gd name="T18" fmla="*/ 7 w 29"/>
                <a:gd name="T19" fmla="*/ 0 h 38"/>
                <a:gd name="T20" fmla="*/ 2 w 29"/>
                <a:gd name="T21" fmla="*/ 4 h 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 h="38">
                  <a:moveTo>
                    <a:pt x="7" y="16"/>
                  </a:moveTo>
                  <a:lnTo>
                    <a:pt x="6" y="11"/>
                  </a:lnTo>
                  <a:lnTo>
                    <a:pt x="6" y="12"/>
                  </a:lnTo>
                  <a:lnTo>
                    <a:pt x="6" y="15"/>
                  </a:lnTo>
                  <a:lnTo>
                    <a:pt x="0" y="19"/>
                  </a:lnTo>
                  <a:lnTo>
                    <a:pt x="16" y="38"/>
                  </a:lnTo>
                  <a:lnTo>
                    <a:pt x="26" y="26"/>
                  </a:lnTo>
                  <a:lnTo>
                    <a:pt x="29" y="15"/>
                  </a:lnTo>
                  <a:lnTo>
                    <a:pt x="29" y="7"/>
                  </a:lnTo>
                  <a:lnTo>
                    <a:pt x="25" y="0"/>
                  </a:lnTo>
                  <a:lnTo>
                    <a:pt x="7" y="16"/>
                  </a:lnTo>
                  <a:close/>
                </a:path>
              </a:pathLst>
            </a:custGeom>
            <a:solidFill>
              <a:srgbClr val="000000"/>
            </a:solidFill>
            <a:ln w="9525">
              <a:noFill/>
              <a:round/>
              <a:headEnd/>
              <a:tailEnd/>
            </a:ln>
          </p:spPr>
          <p:txBody>
            <a:bodyPr/>
            <a:lstStyle/>
            <a:p>
              <a:endParaRPr lang="en-GB"/>
            </a:p>
          </p:txBody>
        </p:sp>
        <p:sp>
          <p:nvSpPr>
            <p:cNvPr id="7311" name="Freeform 299"/>
            <p:cNvSpPr>
              <a:spLocks/>
            </p:cNvSpPr>
            <p:nvPr/>
          </p:nvSpPr>
          <p:spPr bwMode="auto">
            <a:xfrm>
              <a:off x="1312" y="3525"/>
              <a:ext cx="11" cy="10"/>
            </a:xfrm>
            <a:custGeom>
              <a:avLst/>
              <a:gdLst>
                <a:gd name="T0" fmla="*/ 6 w 22"/>
                <a:gd name="T1" fmla="*/ 1 h 20"/>
                <a:gd name="T2" fmla="*/ 4 w 22"/>
                <a:gd name="T3" fmla="*/ 0 h 20"/>
                <a:gd name="T4" fmla="*/ 2 w 22"/>
                <a:gd name="T5" fmla="*/ 1 h 20"/>
                <a:gd name="T6" fmla="*/ 0 w 22"/>
                <a:gd name="T7" fmla="*/ 3 h 20"/>
                <a:gd name="T8" fmla="*/ 1 w 22"/>
                <a:gd name="T9" fmla="*/ 5 h 20"/>
                <a:gd name="T10" fmla="*/ 6 w 22"/>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20">
                  <a:moveTo>
                    <a:pt x="22" y="4"/>
                  </a:moveTo>
                  <a:lnTo>
                    <a:pt x="13" y="0"/>
                  </a:lnTo>
                  <a:lnTo>
                    <a:pt x="5" y="3"/>
                  </a:lnTo>
                  <a:lnTo>
                    <a:pt x="0" y="11"/>
                  </a:lnTo>
                  <a:lnTo>
                    <a:pt x="4" y="20"/>
                  </a:lnTo>
                  <a:lnTo>
                    <a:pt x="22" y="4"/>
                  </a:lnTo>
                  <a:close/>
                </a:path>
              </a:pathLst>
            </a:custGeom>
            <a:solidFill>
              <a:srgbClr val="000000"/>
            </a:solidFill>
            <a:ln w="9525">
              <a:noFill/>
              <a:round/>
              <a:headEnd/>
              <a:tailEnd/>
            </a:ln>
          </p:spPr>
          <p:txBody>
            <a:bodyPr/>
            <a:lstStyle/>
            <a:p>
              <a:endParaRPr lang="en-GB"/>
            </a:p>
          </p:txBody>
        </p:sp>
        <p:sp>
          <p:nvSpPr>
            <p:cNvPr id="7312" name="Freeform 300"/>
            <p:cNvSpPr>
              <a:spLocks/>
            </p:cNvSpPr>
            <p:nvPr/>
          </p:nvSpPr>
          <p:spPr bwMode="auto">
            <a:xfrm>
              <a:off x="1312" y="3546"/>
              <a:ext cx="10" cy="11"/>
            </a:xfrm>
            <a:custGeom>
              <a:avLst/>
              <a:gdLst>
                <a:gd name="T0" fmla="*/ 5 w 20"/>
                <a:gd name="T1" fmla="*/ 1 h 22"/>
                <a:gd name="T2" fmla="*/ 3 w 20"/>
                <a:gd name="T3" fmla="*/ 0 h 22"/>
                <a:gd name="T4" fmla="*/ 1 w 20"/>
                <a:gd name="T5" fmla="*/ 2 h 22"/>
                <a:gd name="T6" fmla="*/ 0 w 20"/>
                <a:gd name="T7" fmla="*/ 4 h 22"/>
                <a:gd name="T8" fmla="*/ 1 w 20"/>
                <a:gd name="T9" fmla="*/ 6 h 22"/>
                <a:gd name="T10" fmla="*/ 5 w 20"/>
                <a:gd name="T11" fmla="*/ 1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22">
                  <a:moveTo>
                    <a:pt x="20" y="3"/>
                  </a:moveTo>
                  <a:lnTo>
                    <a:pt x="11" y="0"/>
                  </a:lnTo>
                  <a:lnTo>
                    <a:pt x="4" y="5"/>
                  </a:lnTo>
                  <a:lnTo>
                    <a:pt x="0" y="13"/>
                  </a:lnTo>
                  <a:lnTo>
                    <a:pt x="4" y="22"/>
                  </a:lnTo>
                  <a:lnTo>
                    <a:pt x="20" y="3"/>
                  </a:lnTo>
                  <a:close/>
                </a:path>
              </a:pathLst>
            </a:custGeom>
            <a:solidFill>
              <a:srgbClr val="000000"/>
            </a:solidFill>
            <a:ln w="9525">
              <a:noFill/>
              <a:round/>
              <a:headEnd/>
              <a:tailEnd/>
            </a:ln>
          </p:spPr>
          <p:txBody>
            <a:bodyPr/>
            <a:lstStyle/>
            <a:p>
              <a:endParaRPr lang="en-GB"/>
            </a:p>
          </p:txBody>
        </p:sp>
        <p:sp>
          <p:nvSpPr>
            <p:cNvPr id="7313" name="Freeform 301"/>
            <p:cNvSpPr>
              <a:spLocks/>
            </p:cNvSpPr>
            <p:nvPr/>
          </p:nvSpPr>
          <p:spPr bwMode="auto">
            <a:xfrm>
              <a:off x="1314" y="3545"/>
              <a:ext cx="19" cy="14"/>
            </a:xfrm>
            <a:custGeom>
              <a:avLst/>
              <a:gdLst>
                <a:gd name="T0" fmla="*/ 5 w 39"/>
                <a:gd name="T1" fmla="*/ 0 h 29"/>
                <a:gd name="T2" fmla="*/ 5 w 39"/>
                <a:gd name="T3" fmla="*/ 0 h 29"/>
                <a:gd name="T4" fmla="*/ 4 w 39"/>
                <a:gd name="T5" fmla="*/ 1 h 29"/>
                <a:gd name="T6" fmla="*/ 3 w 39"/>
                <a:gd name="T7" fmla="*/ 1 h 29"/>
                <a:gd name="T8" fmla="*/ 2 w 39"/>
                <a:gd name="T9" fmla="*/ 1 h 29"/>
                <a:gd name="T10" fmla="*/ 4 w 39"/>
                <a:gd name="T11" fmla="*/ 1 h 29"/>
                <a:gd name="T12" fmla="*/ 0 w 39"/>
                <a:gd name="T13" fmla="*/ 6 h 29"/>
                <a:gd name="T14" fmla="*/ 1 w 39"/>
                <a:gd name="T15" fmla="*/ 7 h 29"/>
                <a:gd name="T16" fmla="*/ 3 w 39"/>
                <a:gd name="T17" fmla="*/ 7 h 29"/>
                <a:gd name="T18" fmla="*/ 6 w 39"/>
                <a:gd name="T19" fmla="*/ 6 h 29"/>
                <a:gd name="T20" fmla="*/ 9 w 39"/>
                <a:gd name="T21" fmla="*/ 4 h 29"/>
                <a:gd name="T22" fmla="*/ 9 w 39"/>
                <a:gd name="T23" fmla="*/ 4 h 29"/>
                <a:gd name="T24" fmla="*/ 5 w 39"/>
                <a:gd name="T25" fmla="*/ 0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 h="29">
                  <a:moveTo>
                    <a:pt x="23" y="0"/>
                  </a:moveTo>
                  <a:lnTo>
                    <a:pt x="23" y="0"/>
                  </a:lnTo>
                  <a:lnTo>
                    <a:pt x="16" y="6"/>
                  </a:lnTo>
                  <a:lnTo>
                    <a:pt x="12" y="6"/>
                  </a:lnTo>
                  <a:lnTo>
                    <a:pt x="11" y="6"/>
                  </a:lnTo>
                  <a:lnTo>
                    <a:pt x="16" y="7"/>
                  </a:lnTo>
                  <a:lnTo>
                    <a:pt x="0" y="26"/>
                  </a:lnTo>
                  <a:lnTo>
                    <a:pt x="7" y="29"/>
                  </a:lnTo>
                  <a:lnTo>
                    <a:pt x="15" y="29"/>
                  </a:lnTo>
                  <a:lnTo>
                    <a:pt x="25" y="27"/>
                  </a:lnTo>
                  <a:lnTo>
                    <a:pt x="39" y="19"/>
                  </a:lnTo>
                  <a:lnTo>
                    <a:pt x="23" y="0"/>
                  </a:lnTo>
                  <a:close/>
                </a:path>
              </a:pathLst>
            </a:custGeom>
            <a:solidFill>
              <a:srgbClr val="000000"/>
            </a:solidFill>
            <a:ln w="9525">
              <a:noFill/>
              <a:round/>
              <a:headEnd/>
              <a:tailEnd/>
            </a:ln>
          </p:spPr>
          <p:txBody>
            <a:bodyPr/>
            <a:lstStyle/>
            <a:p>
              <a:endParaRPr lang="en-GB"/>
            </a:p>
          </p:txBody>
        </p:sp>
        <p:sp>
          <p:nvSpPr>
            <p:cNvPr id="7314" name="Freeform 302"/>
            <p:cNvSpPr>
              <a:spLocks/>
            </p:cNvSpPr>
            <p:nvPr/>
          </p:nvSpPr>
          <p:spPr bwMode="auto">
            <a:xfrm>
              <a:off x="1325" y="3534"/>
              <a:ext cx="15" cy="20"/>
            </a:xfrm>
            <a:custGeom>
              <a:avLst/>
              <a:gdLst>
                <a:gd name="T0" fmla="*/ 2 w 29"/>
                <a:gd name="T1" fmla="*/ 4 h 39"/>
                <a:gd name="T2" fmla="*/ 1 w 29"/>
                <a:gd name="T3" fmla="*/ 4 h 39"/>
                <a:gd name="T4" fmla="*/ 2 w 29"/>
                <a:gd name="T5" fmla="*/ 3 h 39"/>
                <a:gd name="T6" fmla="*/ 1 w 29"/>
                <a:gd name="T7" fmla="*/ 4 h 39"/>
                <a:gd name="T8" fmla="*/ 0 w 29"/>
                <a:gd name="T9" fmla="*/ 5 h 39"/>
                <a:gd name="T10" fmla="*/ 4 w 29"/>
                <a:gd name="T11" fmla="*/ 10 h 39"/>
                <a:gd name="T12" fmla="*/ 7 w 29"/>
                <a:gd name="T13" fmla="*/ 7 h 39"/>
                <a:gd name="T14" fmla="*/ 8 w 29"/>
                <a:gd name="T15" fmla="*/ 4 h 39"/>
                <a:gd name="T16" fmla="*/ 7 w 29"/>
                <a:gd name="T17" fmla="*/ 1 h 39"/>
                <a:gd name="T18" fmla="*/ 6 w 29"/>
                <a:gd name="T19" fmla="*/ 0 h 39"/>
                <a:gd name="T20" fmla="*/ 2 w 29"/>
                <a:gd name="T21" fmla="*/ 4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 h="39">
                  <a:moveTo>
                    <a:pt x="7" y="16"/>
                  </a:moveTo>
                  <a:lnTo>
                    <a:pt x="4" y="14"/>
                  </a:lnTo>
                  <a:lnTo>
                    <a:pt x="5" y="12"/>
                  </a:lnTo>
                  <a:lnTo>
                    <a:pt x="4" y="15"/>
                  </a:lnTo>
                  <a:lnTo>
                    <a:pt x="0" y="20"/>
                  </a:lnTo>
                  <a:lnTo>
                    <a:pt x="16" y="39"/>
                  </a:lnTo>
                  <a:lnTo>
                    <a:pt x="25" y="26"/>
                  </a:lnTo>
                  <a:lnTo>
                    <a:pt x="29" y="15"/>
                  </a:lnTo>
                  <a:lnTo>
                    <a:pt x="27" y="4"/>
                  </a:lnTo>
                  <a:lnTo>
                    <a:pt x="23" y="0"/>
                  </a:lnTo>
                  <a:lnTo>
                    <a:pt x="7" y="16"/>
                  </a:lnTo>
                  <a:close/>
                </a:path>
              </a:pathLst>
            </a:custGeom>
            <a:solidFill>
              <a:srgbClr val="000000"/>
            </a:solidFill>
            <a:ln w="9525">
              <a:noFill/>
              <a:round/>
              <a:headEnd/>
              <a:tailEnd/>
            </a:ln>
          </p:spPr>
          <p:txBody>
            <a:bodyPr/>
            <a:lstStyle/>
            <a:p>
              <a:endParaRPr lang="en-GB"/>
            </a:p>
          </p:txBody>
        </p:sp>
        <p:sp>
          <p:nvSpPr>
            <p:cNvPr id="7315" name="Freeform 303"/>
            <p:cNvSpPr>
              <a:spLocks/>
            </p:cNvSpPr>
            <p:nvPr/>
          </p:nvSpPr>
          <p:spPr bwMode="auto">
            <a:xfrm>
              <a:off x="1327" y="3533"/>
              <a:ext cx="10" cy="9"/>
            </a:xfrm>
            <a:custGeom>
              <a:avLst/>
              <a:gdLst>
                <a:gd name="T0" fmla="*/ 5 w 20"/>
                <a:gd name="T1" fmla="*/ 1 h 20"/>
                <a:gd name="T2" fmla="*/ 3 w 20"/>
                <a:gd name="T3" fmla="*/ 0 h 20"/>
                <a:gd name="T4" fmla="*/ 1 w 20"/>
                <a:gd name="T5" fmla="*/ 1 h 20"/>
                <a:gd name="T6" fmla="*/ 0 w 20"/>
                <a:gd name="T7" fmla="*/ 2 h 20"/>
                <a:gd name="T8" fmla="*/ 1 w 20"/>
                <a:gd name="T9" fmla="*/ 4 h 20"/>
                <a:gd name="T10" fmla="*/ 5 w 20"/>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20">
                  <a:moveTo>
                    <a:pt x="20" y="4"/>
                  </a:moveTo>
                  <a:lnTo>
                    <a:pt x="12" y="0"/>
                  </a:lnTo>
                  <a:lnTo>
                    <a:pt x="4" y="4"/>
                  </a:lnTo>
                  <a:lnTo>
                    <a:pt x="0" y="12"/>
                  </a:lnTo>
                  <a:lnTo>
                    <a:pt x="4" y="20"/>
                  </a:lnTo>
                  <a:lnTo>
                    <a:pt x="20" y="4"/>
                  </a:lnTo>
                  <a:close/>
                </a:path>
              </a:pathLst>
            </a:custGeom>
            <a:solidFill>
              <a:srgbClr val="000000"/>
            </a:solidFill>
            <a:ln w="9525">
              <a:noFill/>
              <a:round/>
              <a:headEnd/>
              <a:tailEnd/>
            </a:ln>
          </p:spPr>
          <p:txBody>
            <a:bodyPr/>
            <a:lstStyle/>
            <a:p>
              <a:endParaRPr lang="en-GB"/>
            </a:p>
          </p:txBody>
        </p:sp>
        <p:sp>
          <p:nvSpPr>
            <p:cNvPr id="7316" name="Freeform 304"/>
            <p:cNvSpPr>
              <a:spLocks/>
            </p:cNvSpPr>
            <p:nvPr/>
          </p:nvSpPr>
          <p:spPr bwMode="auto">
            <a:xfrm>
              <a:off x="1326" y="3555"/>
              <a:ext cx="10" cy="11"/>
            </a:xfrm>
            <a:custGeom>
              <a:avLst/>
              <a:gdLst>
                <a:gd name="T0" fmla="*/ 5 w 19"/>
                <a:gd name="T1" fmla="*/ 0 h 23"/>
                <a:gd name="T2" fmla="*/ 3 w 19"/>
                <a:gd name="T3" fmla="*/ 0 h 23"/>
                <a:gd name="T4" fmla="*/ 1 w 19"/>
                <a:gd name="T5" fmla="*/ 1 h 23"/>
                <a:gd name="T6" fmla="*/ 0 w 19"/>
                <a:gd name="T7" fmla="*/ 3 h 23"/>
                <a:gd name="T8" fmla="*/ 2 w 19"/>
                <a:gd name="T9" fmla="*/ 5 h 23"/>
                <a:gd name="T10" fmla="*/ 5 w 19"/>
                <a:gd name="T11" fmla="*/ 0 h 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3">
                  <a:moveTo>
                    <a:pt x="19" y="2"/>
                  </a:moveTo>
                  <a:lnTo>
                    <a:pt x="9" y="0"/>
                  </a:lnTo>
                  <a:lnTo>
                    <a:pt x="2" y="6"/>
                  </a:lnTo>
                  <a:lnTo>
                    <a:pt x="0" y="15"/>
                  </a:lnTo>
                  <a:lnTo>
                    <a:pt x="6" y="23"/>
                  </a:lnTo>
                  <a:lnTo>
                    <a:pt x="19" y="2"/>
                  </a:lnTo>
                  <a:close/>
                </a:path>
              </a:pathLst>
            </a:custGeom>
            <a:solidFill>
              <a:srgbClr val="000000"/>
            </a:solidFill>
            <a:ln w="9525">
              <a:noFill/>
              <a:round/>
              <a:headEnd/>
              <a:tailEnd/>
            </a:ln>
          </p:spPr>
          <p:txBody>
            <a:bodyPr/>
            <a:lstStyle/>
            <a:p>
              <a:endParaRPr lang="en-GB"/>
            </a:p>
          </p:txBody>
        </p:sp>
        <p:sp>
          <p:nvSpPr>
            <p:cNvPr id="7317" name="Freeform 305"/>
            <p:cNvSpPr>
              <a:spLocks/>
            </p:cNvSpPr>
            <p:nvPr/>
          </p:nvSpPr>
          <p:spPr bwMode="auto">
            <a:xfrm>
              <a:off x="1329" y="3553"/>
              <a:ext cx="19" cy="14"/>
            </a:xfrm>
            <a:custGeom>
              <a:avLst/>
              <a:gdLst>
                <a:gd name="T0" fmla="*/ 5 w 39"/>
                <a:gd name="T1" fmla="*/ 0 h 28"/>
                <a:gd name="T2" fmla="*/ 5 w 39"/>
                <a:gd name="T3" fmla="*/ 0 h 28"/>
                <a:gd name="T4" fmla="*/ 4 w 39"/>
                <a:gd name="T5" fmla="*/ 2 h 28"/>
                <a:gd name="T6" fmla="*/ 3 w 39"/>
                <a:gd name="T7" fmla="*/ 2 h 28"/>
                <a:gd name="T8" fmla="*/ 2 w 39"/>
                <a:gd name="T9" fmla="*/ 2 h 28"/>
                <a:gd name="T10" fmla="*/ 3 w 39"/>
                <a:gd name="T11" fmla="*/ 2 h 28"/>
                <a:gd name="T12" fmla="*/ 0 w 39"/>
                <a:gd name="T13" fmla="*/ 7 h 28"/>
                <a:gd name="T14" fmla="*/ 1 w 39"/>
                <a:gd name="T15" fmla="*/ 7 h 28"/>
                <a:gd name="T16" fmla="*/ 3 w 39"/>
                <a:gd name="T17" fmla="*/ 7 h 28"/>
                <a:gd name="T18" fmla="*/ 6 w 39"/>
                <a:gd name="T19" fmla="*/ 7 h 28"/>
                <a:gd name="T20" fmla="*/ 9 w 39"/>
                <a:gd name="T21" fmla="*/ 5 h 28"/>
                <a:gd name="T22" fmla="*/ 9 w 39"/>
                <a:gd name="T23" fmla="*/ 5 h 28"/>
                <a:gd name="T24" fmla="*/ 5 w 39"/>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 h="28">
                  <a:moveTo>
                    <a:pt x="23" y="0"/>
                  </a:moveTo>
                  <a:lnTo>
                    <a:pt x="23" y="0"/>
                  </a:lnTo>
                  <a:lnTo>
                    <a:pt x="16" y="5"/>
                  </a:lnTo>
                  <a:lnTo>
                    <a:pt x="12" y="5"/>
                  </a:lnTo>
                  <a:lnTo>
                    <a:pt x="10" y="5"/>
                  </a:lnTo>
                  <a:lnTo>
                    <a:pt x="13" y="5"/>
                  </a:lnTo>
                  <a:lnTo>
                    <a:pt x="0" y="26"/>
                  </a:lnTo>
                  <a:lnTo>
                    <a:pt x="5" y="28"/>
                  </a:lnTo>
                  <a:lnTo>
                    <a:pt x="15" y="28"/>
                  </a:lnTo>
                  <a:lnTo>
                    <a:pt x="25" y="26"/>
                  </a:lnTo>
                  <a:lnTo>
                    <a:pt x="39" y="18"/>
                  </a:lnTo>
                  <a:lnTo>
                    <a:pt x="23" y="0"/>
                  </a:lnTo>
                  <a:close/>
                </a:path>
              </a:pathLst>
            </a:custGeom>
            <a:solidFill>
              <a:srgbClr val="000000"/>
            </a:solidFill>
            <a:ln w="9525">
              <a:noFill/>
              <a:round/>
              <a:headEnd/>
              <a:tailEnd/>
            </a:ln>
          </p:spPr>
          <p:txBody>
            <a:bodyPr/>
            <a:lstStyle/>
            <a:p>
              <a:endParaRPr lang="en-GB"/>
            </a:p>
          </p:txBody>
        </p:sp>
        <p:sp>
          <p:nvSpPr>
            <p:cNvPr id="7318" name="Freeform 306"/>
            <p:cNvSpPr>
              <a:spLocks/>
            </p:cNvSpPr>
            <p:nvPr/>
          </p:nvSpPr>
          <p:spPr bwMode="auto">
            <a:xfrm>
              <a:off x="1340" y="3542"/>
              <a:ext cx="15" cy="20"/>
            </a:xfrm>
            <a:custGeom>
              <a:avLst/>
              <a:gdLst>
                <a:gd name="T0" fmla="*/ 2 w 28"/>
                <a:gd name="T1" fmla="*/ 4 h 39"/>
                <a:gd name="T2" fmla="*/ 1 w 28"/>
                <a:gd name="T3" fmla="*/ 4 h 39"/>
                <a:gd name="T4" fmla="*/ 2 w 28"/>
                <a:gd name="T5" fmla="*/ 4 h 39"/>
                <a:gd name="T6" fmla="*/ 1 w 28"/>
                <a:gd name="T7" fmla="*/ 4 h 39"/>
                <a:gd name="T8" fmla="*/ 0 w 28"/>
                <a:gd name="T9" fmla="*/ 6 h 39"/>
                <a:gd name="T10" fmla="*/ 5 w 28"/>
                <a:gd name="T11" fmla="*/ 10 h 39"/>
                <a:gd name="T12" fmla="*/ 7 w 28"/>
                <a:gd name="T13" fmla="*/ 7 h 39"/>
                <a:gd name="T14" fmla="*/ 8 w 28"/>
                <a:gd name="T15" fmla="*/ 4 h 39"/>
                <a:gd name="T16" fmla="*/ 8 w 28"/>
                <a:gd name="T17" fmla="*/ 1 h 39"/>
                <a:gd name="T18" fmla="*/ 6 w 28"/>
                <a:gd name="T19" fmla="*/ 0 h 39"/>
                <a:gd name="T20" fmla="*/ 2 w 28"/>
                <a:gd name="T21" fmla="*/ 4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 h="39">
                  <a:moveTo>
                    <a:pt x="7" y="16"/>
                  </a:moveTo>
                  <a:lnTo>
                    <a:pt x="4" y="14"/>
                  </a:lnTo>
                  <a:lnTo>
                    <a:pt x="5" y="13"/>
                  </a:lnTo>
                  <a:lnTo>
                    <a:pt x="4" y="15"/>
                  </a:lnTo>
                  <a:lnTo>
                    <a:pt x="0" y="21"/>
                  </a:lnTo>
                  <a:lnTo>
                    <a:pt x="16" y="39"/>
                  </a:lnTo>
                  <a:lnTo>
                    <a:pt x="25" y="26"/>
                  </a:lnTo>
                  <a:lnTo>
                    <a:pt x="28" y="15"/>
                  </a:lnTo>
                  <a:lnTo>
                    <a:pt x="27" y="4"/>
                  </a:lnTo>
                  <a:lnTo>
                    <a:pt x="23" y="0"/>
                  </a:lnTo>
                  <a:lnTo>
                    <a:pt x="7" y="16"/>
                  </a:lnTo>
                  <a:close/>
                </a:path>
              </a:pathLst>
            </a:custGeom>
            <a:solidFill>
              <a:srgbClr val="000000"/>
            </a:solidFill>
            <a:ln w="9525">
              <a:noFill/>
              <a:round/>
              <a:headEnd/>
              <a:tailEnd/>
            </a:ln>
          </p:spPr>
          <p:txBody>
            <a:bodyPr/>
            <a:lstStyle/>
            <a:p>
              <a:endParaRPr lang="en-GB"/>
            </a:p>
          </p:txBody>
        </p:sp>
        <p:sp>
          <p:nvSpPr>
            <p:cNvPr id="7319" name="Freeform 307"/>
            <p:cNvSpPr>
              <a:spLocks/>
            </p:cNvSpPr>
            <p:nvPr/>
          </p:nvSpPr>
          <p:spPr bwMode="auto">
            <a:xfrm>
              <a:off x="1342" y="3541"/>
              <a:ext cx="10" cy="10"/>
            </a:xfrm>
            <a:custGeom>
              <a:avLst/>
              <a:gdLst>
                <a:gd name="T0" fmla="*/ 5 w 20"/>
                <a:gd name="T1" fmla="*/ 1 h 20"/>
                <a:gd name="T2" fmla="*/ 3 w 20"/>
                <a:gd name="T3" fmla="*/ 0 h 20"/>
                <a:gd name="T4" fmla="*/ 1 w 20"/>
                <a:gd name="T5" fmla="*/ 1 h 20"/>
                <a:gd name="T6" fmla="*/ 0 w 20"/>
                <a:gd name="T7" fmla="*/ 3 h 20"/>
                <a:gd name="T8" fmla="*/ 1 w 20"/>
                <a:gd name="T9" fmla="*/ 5 h 20"/>
                <a:gd name="T10" fmla="*/ 5 w 20"/>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 h="20">
                  <a:moveTo>
                    <a:pt x="20" y="4"/>
                  </a:moveTo>
                  <a:lnTo>
                    <a:pt x="12" y="0"/>
                  </a:lnTo>
                  <a:lnTo>
                    <a:pt x="4" y="4"/>
                  </a:lnTo>
                  <a:lnTo>
                    <a:pt x="0" y="12"/>
                  </a:lnTo>
                  <a:lnTo>
                    <a:pt x="4" y="20"/>
                  </a:lnTo>
                  <a:lnTo>
                    <a:pt x="20" y="4"/>
                  </a:lnTo>
                  <a:close/>
                </a:path>
              </a:pathLst>
            </a:custGeom>
            <a:solidFill>
              <a:srgbClr val="000000"/>
            </a:solidFill>
            <a:ln w="9525">
              <a:noFill/>
              <a:round/>
              <a:headEnd/>
              <a:tailEnd/>
            </a:ln>
          </p:spPr>
          <p:txBody>
            <a:bodyPr/>
            <a:lstStyle/>
            <a:p>
              <a:endParaRPr lang="en-GB"/>
            </a:p>
          </p:txBody>
        </p:sp>
        <p:sp>
          <p:nvSpPr>
            <p:cNvPr id="7320" name="Freeform 308"/>
            <p:cNvSpPr>
              <a:spLocks/>
            </p:cNvSpPr>
            <p:nvPr/>
          </p:nvSpPr>
          <p:spPr bwMode="auto">
            <a:xfrm>
              <a:off x="1344" y="3565"/>
              <a:ext cx="8" cy="11"/>
            </a:xfrm>
            <a:custGeom>
              <a:avLst/>
              <a:gdLst>
                <a:gd name="T0" fmla="*/ 4 w 17"/>
                <a:gd name="T1" fmla="*/ 1 h 22"/>
                <a:gd name="T2" fmla="*/ 2 w 17"/>
                <a:gd name="T3" fmla="*/ 0 h 22"/>
                <a:gd name="T4" fmla="*/ 0 w 17"/>
                <a:gd name="T5" fmla="*/ 2 h 22"/>
                <a:gd name="T6" fmla="*/ 0 w 17"/>
                <a:gd name="T7" fmla="*/ 4 h 22"/>
                <a:gd name="T8" fmla="*/ 1 w 17"/>
                <a:gd name="T9" fmla="*/ 6 h 22"/>
                <a:gd name="T10" fmla="*/ 4 w 17"/>
                <a:gd name="T11" fmla="*/ 1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22">
                  <a:moveTo>
                    <a:pt x="17" y="1"/>
                  </a:moveTo>
                  <a:lnTo>
                    <a:pt x="8" y="0"/>
                  </a:lnTo>
                  <a:lnTo>
                    <a:pt x="1" y="6"/>
                  </a:lnTo>
                  <a:lnTo>
                    <a:pt x="0" y="15"/>
                  </a:lnTo>
                  <a:lnTo>
                    <a:pt x="5" y="22"/>
                  </a:lnTo>
                  <a:lnTo>
                    <a:pt x="17" y="1"/>
                  </a:lnTo>
                  <a:close/>
                </a:path>
              </a:pathLst>
            </a:custGeom>
            <a:solidFill>
              <a:srgbClr val="000000"/>
            </a:solidFill>
            <a:ln w="9525">
              <a:noFill/>
              <a:round/>
              <a:headEnd/>
              <a:tailEnd/>
            </a:ln>
          </p:spPr>
          <p:txBody>
            <a:bodyPr/>
            <a:lstStyle/>
            <a:p>
              <a:endParaRPr lang="en-GB"/>
            </a:p>
          </p:txBody>
        </p:sp>
        <p:sp>
          <p:nvSpPr>
            <p:cNvPr id="7321" name="Freeform 309"/>
            <p:cNvSpPr>
              <a:spLocks/>
            </p:cNvSpPr>
            <p:nvPr/>
          </p:nvSpPr>
          <p:spPr bwMode="auto">
            <a:xfrm>
              <a:off x="1347" y="3562"/>
              <a:ext cx="19" cy="15"/>
            </a:xfrm>
            <a:custGeom>
              <a:avLst/>
              <a:gdLst>
                <a:gd name="T0" fmla="*/ 5 w 38"/>
                <a:gd name="T1" fmla="*/ 1 h 30"/>
                <a:gd name="T2" fmla="*/ 5 w 38"/>
                <a:gd name="T3" fmla="*/ 0 h 30"/>
                <a:gd name="T4" fmla="*/ 4 w 38"/>
                <a:gd name="T5" fmla="*/ 2 h 30"/>
                <a:gd name="T6" fmla="*/ 3 w 38"/>
                <a:gd name="T7" fmla="*/ 2 h 30"/>
                <a:gd name="T8" fmla="*/ 3 w 38"/>
                <a:gd name="T9" fmla="*/ 2 h 30"/>
                <a:gd name="T10" fmla="*/ 3 w 38"/>
                <a:gd name="T11" fmla="*/ 2 h 30"/>
                <a:gd name="T12" fmla="*/ 0 w 38"/>
                <a:gd name="T13" fmla="*/ 7 h 30"/>
                <a:gd name="T14" fmla="*/ 2 w 38"/>
                <a:gd name="T15" fmla="*/ 8 h 30"/>
                <a:gd name="T16" fmla="*/ 4 w 38"/>
                <a:gd name="T17" fmla="*/ 8 h 30"/>
                <a:gd name="T18" fmla="*/ 7 w 38"/>
                <a:gd name="T19" fmla="*/ 7 h 30"/>
                <a:gd name="T20" fmla="*/ 10 w 38"/>
                <a:gd name="T21" fmla="*/ 4 h 30"/>
                <a:gd name="T22" fmla="*/ 10 w 38"/>
                <a:gd name="T23" fmla="*/ 4 h 30"/>
                <a:gd name="T24" fmla="*/ 5 w 38"/>
                <a:gd name="T25" fmla="*/ 1 h 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30">
                  <a:moveTo>
                    <a:pt x="20" y="1"/>
                  </a:moveTo>
                  <a:lnTo>
                    <a:pt x="20" y="0"/>
                  </a:lnTo>
                  <a:lnTo>
                    <a:pt x="13" y="6"/>
                  </a:lnTo>
                  <a:lnTo>
                    <a:pt x="11" y="7"/>
                  </a:lnTo>
                  <a:lnTo>
                    <a:pt x="12" y="7"/>
                  </a:lnTo>
                  <a:lnTo>
                    <a:pt x="0" y="28"/>
                  </a:lnTo>
                  <a:lnTo>
                    <a:pt x="6" y="30"/>
                  </a:lnTo>
                  <a:lnTo>
                    <a:pt x="15" y="30"/>
                  </a:lnTo>
                  <a:lnTo>
                    <a:pt x="27" y="27"/>
                  </a:lnTo>
                  <a:lnTo>
                    <a:pt x="38" y="16"/>
                  </a:lnTo>
                  <a:lnTo>
                    <a:pt x="38" y="15"/>
                  </a:lnTo>
                  <a:lnTo>
                    <a:pt x="20" y="1"/>
                  </a:lnTo>
                  <a:close/>
                </a:path>
              </a:pathLst>
            </a:custGeom>
            <a:solidFill>
              <a:srgbClr val="000000"/>
            </a:solidFill>
            <a:ln w="9525">
              <a:noFill/>
              <a:round/>
              <a:headEnd/>
              <a:tailEnd/>
            </a:ln>
          </p:spPr>
          <p:txBody>
            <a:bodyPr/>
            <a:lstStyle/>
            <a:p>
              <a:endParaRPr lang="en-GB"/>
            </a:p>
          </p:txBody>
        </p:sp>
        <p:sp>
          <p:nvSpPr>
            <p:cNvPr id="7322" name="Freeform 310"/>
            <p:cNvSpPr>
              <a:spLocks/>
            </p:cNvSpPr>
            <p:nvPr/>
          </p:nvSpPr>
          <p:spPr bwMode="auto">
            <a:xfrm>
              <a:off x="1356" y="3550"/>
              <a:ext cx="14" cy="20"/>
            </a:xfrm>
            <a:custGeom>
              <a:avLst/>
              <a:gdLst>
                <a:gd name="T0" fmla="*/ 2 w 28"/>
                <a:gd name="T1" fmla="*/ 5 h 39"/>
                <a:gd name="T2" fmla="*/ 1 w 28"/>
                <a:gd name="T3" fmla="*/ 4 h 39"/>
                <a:gd name="T4" fmla="*/ 2 w 28"/>
                <a:gd name="T5" fmla="*/ 4 h 39"/>
                <a:gd name="T6" fmla="*/ 1 w 28"/>
                <a:gd name="T7" fmla="*/ 5 h 39"/>
                <a:gd name="T8" fmla="*/ 0 w 28"/>
                <a:gd name="T9" fmla="*/ 7 h 39"/>
                <a:gd name="T10" fmla="*/ 5 w 28"/>
                <a:gd name="T11" fmla="*/ 10 h 39"/>
                <a:gd name="T12" fmla="*/ 7 w 28"/>
                <a:gd name="T13" fmla="*/ 7 h 39"/>
                <a:gd name="T14" fmla="*/ 7 w 28"/>
                <a:gd name="T15" fmla="*/ 4 h 39"/>
                <a:gd name="T16" fmla="*/ 6 w 28"/>
                <a:gd name="T17" fmla="*/ 1 h 39"/>
                <a:gd name="T18" fmla="*/ 5 w 28"/>
                <a:gd name="T19" fmla="*/ 0 h 39"/>
                <a:gd name="T20" fmla="*/ 2 w 28"/>
                <a:gd name="T21" fmla="*/ 5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 h="39">
                  <a:moveTo>
                    <a:pt x="6" y="18"/>
                  </a:moveTo>
                  <a:lnTo>
                    <a:pt x="3" y="16"/>
                  </a:lnTo>
                  <a:lnTo>
                    <a:pt x="5" y="16"/>
                  </a:lnTo>
                  <a:lnTo>
                    <a:pt x="3" y="17"/>
                  </a:lnTo>
                  <a:lnTo>
                    <a:pt x="0" y="25"/>
                  </a:lnTo>
                  <a:lnTo>
                    <a:pt x="18" y="39"/>
                  </a:lnTo>
                  <a:lnTo>
                    <a:pt x="26" y="26"/>
                  </a:lnTo>
                  <a:lnTo>
                    <a:pt x="28" y="14"/>
                  </a:lnTo>
                  <a:lnTo>
                    <a:pt x="24" y="4"/>
                  </a:lnTo>
                  <a:lnTo>
                    <a:pt x="19" y="0"/>
                  </a:lnTo>
                  <a:lnTo>
                    <a:pt x="6" y="18"/>
                  </a:lnTo>
                  <a:close/>
                </a:path>
              </a:pathLst>
            </a:custGeom>
            <a:solidFill>
              <a:srgbClr val="000000"/>
            </a:solidFill>
            <a:ln w="9525">
              <a:noFill/>
              <a:round/>
              <a:headEnd/>
              <a:tailEnd/>
            </a:ln>
          </p:spPr>
          <p:txBody>
            <a:bodyPr/>
            <a:lstStyle/>
            <a:p>
              <a:endParaRPr lang="en-GB"/>
            </a:p>
          </p:txBody>
        </p:sp>
        <p:sp>
          <p:nvSpPr>
            <p:cNvPr id="7323" name="Freeform 311"/>
            <p:cNvSpPr>
              <a:spLocks/>
            </p:cNvSpPr>
            <p:nvPr/>
          </p:nvSpPr>
          <p:spPr bwMode="auto">
            <a:xfrm>
              <a:off x="1357" y="3549"/>
              <a:ext cx="9" cy="10"/>
            </a:xfrm>
            <a:custGeom>
              <a:avLst/>
              <a:gdLst>
                <a:gd name="T0" fmla="*/ 5 w 18"/>
                <a:gd name="T1" fmla="*/ 1 h 20"/>
                <a:gd name="T2" fmla="*/ 3 w 18"/>
                <a:gd name="T3" fmla="*/ 0 h 20"/>
                <a:gd name="T4" fmla="*/ 1 w 18"/>
                <a:gd name="T5" fmla="*/ 1 h 20"/>
                <a:gd name="T6" fmla="*/ 0 w 18"/>
                <a:gd name="T7" fmla="*/ 3 h 20"/>
                <a:gd name="T8" fmla="*/ 2 w 18"/>
                <a:gd name="T9" fmla="*/ 5 h 20"/>
                <a:gd name="T10" fmla="*/ 5 w 18"/>
                <a:gd name="T11" fmla="*/ 1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20">
                  <a:moveTo>
                    <a:pt x="18" y="2"/>
                  </a:moveTo>
                  <a:lnTo>
                    <a:pt x="10" y="0"/>
                  </a:lnTo>
                  <a:lnTo>
                    <a:pt x="4" y="4"/>
                  </a:lnTo>
                  <a:lnTo>
                    <a:pt x="0" y="12"/>
                  </a:lnTo>
                  <a:lnTo>
                    <a:pt x="5" y="20"/>
                  </a:lnTo>
                  <a:lnTo>
                    <a:pt x="18" y="2"/>
                  </a:lnTo>
                  <a:close/>
                </a:path>
              </a:pathLst>
            </a:custGeom>
            <a:solidFill>
              <a:srgbClr val="000000"/>
            </a:solidFill>
            <a:ln w="9525">
              <a:noFill/>
              <a:round/>
              <a:headEnd/>
              <a:tailEnd/>
            </a:ln>
          </p:spPr>
          <p:txBody>
            <a:bodyPr/>
            <a:lstStyle/>
            <a:p>
              <a:endParaRPr lang="en-GB"/>
            </a:p>
          </p:txBody>
        </p:sp>
        <p:sp>
          <p:nvSpPr>
            <p:cNvPr id="7324" name="Freeform 312"/>
            <p:cNvSpPr>
              <a:spLocks/>
            </p:cNvSpPr>
            <p:nvPr/>
          </p:nvSpPr>
          <p:spPr bwMode="auto">
            <a:xfrm>
              <a:off x="1688" y="3436"/>
              <a:ext cx="14" cy="15"/>
            </a:xfrm>
            <a:custGeom>
              <a:avLst/>
              <a:gdLst>
                <a:gd name="T0" fmla="*/ 1 w 29"/>
                <a:gd name="T1" fmla="*/ 1 h 31"/>
                <a:gd name="T2" fmla="*/ 0 w 29"/>
                <a:gd name="T3" fmla="*/ 2 h 31"/>
                <a:gd name="T4" fmla="*/ 4 w 29"/>
                <a:gd name="T5" fmla="*/ 7 h 31"/>
                <a:gd name="T6" fmla="*/ 7 w 29"/>
                <a:gd name="T7" fmla="*/ 5 h 31"/>
                <a:gd name="T8" fmla="*/ 3 w 29"/>
                <a:gd name="T9" fmla="*/ 0 h 31"/>
                <a:gd name="T10" fmla="*/ 1 w 29"/>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31">
                  <a:moveTo>
                    <a:pt x="6" y="4"/>
                  </a:moveTo>
                  <a:lnTo>
                    <a:pt x="0" y="9"/>
                  </a:lnTo>
                  <a:lnTo>
                    <a:pt x="18" y="31"/>
                  </a:lnTo>
                  <a:lnTo>
                    <a:pt x="29" y="22"/>
                  </a:lnTo>
                  <a:lnTo>
                    <a:pt x="12" y="0"/>
                  </a:lnTo>
                  <a:lnTo>
                    <a:pt x="6" y="4"/>
                  </a:lnTo>
                  <a:close/>
                </a:path>
              </a:pathLst>
            </a:custGeom>
            <a:solidFill>
              <a:srgbClr val="000000"/>
            </a:solidFill>
            <a:ln w="9525">
              <a:noFill/>
              <a:round/>
              <a:headEnd/>
              <a:tailEnd/>
            </a:ln>
          </p:spPr>
          <p:txBody>
            <a:bodyPr/>
            <a:lstStyle/>
            <a:p>
              <a:endParaRPr lang="en-GB"/>
            </a:p>
          </p:txBody>
        </p:sp>
        <p:sp>
          <p:nvSpPr>
            <p:cNvPr id="7325" name="Freeform 313"/>
            <p:cNvSpPr>
              <a:spLocks/>
            </p:cNvSpPr>
            <p:nvPr/>
          </p:nvSpPr>
          <p:spPr bwMode="auto">
            <a:xfrm>
              <a:off x="1633" y="3385"/>
              <a:ext cx="15" cy="15"/>
            </a:xfrm>
            <a:custGeom>
              <a:avLst/>
              <a:gdLst>
                <a:gd name="T0" fmla="*/ 2 w 30"/>
                <a:gd name="T1" fmla="*/ 1 h 31"/>
                <a:gd name="T2" fmla="*/ 0 w 30"/>
                <a:gd name="T3" fmla="*/ 2 h 31"/>
                <a:gd name="T4" fmla="*/ 4 w 30"/>
                <a:gd name="T5" fmla="*/ 7 h 31"/>
                <a:gd name="T6" fmla="*/ 8 w 30"/>
                <a:gd name="T7" fmla="*/ 5 h 31"/>
                <a:gd name="T8" fmla="*/ 4 w 30"/>
                <a:gd name="T9" fmla="*/ 0 h 31"/>
                <a:gd name="T10" fmla="*/ 2 w 30"/>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1">
                  <a:moveTo>
                    <a:pt x="7" y="5"/>
                  </a:moveTo>
                  <a:lnTo>
                    <a:pt x="0" y="9"/>
                  </a:lnTo>
                  <a:lnTo>
                    <a:pt x="16" y="31"/>
                  </a:lnTo>
                  <a:lnTo>
                    <a:pt x="30" y="22"/>
                  </a:lnTo>
                  <a:lnTo>
                    <a:pt x="14" y="0"/>
                  </a:lnTo>
                  <a:lnTo>
                    <a:pt x="7" y="5"/>
                  </a:lnTo>
                  <a:close/>
                </a:path>
              </a:pathLst>
            </a:custGeom>
            <a:solidFill>
              <a:srgbClr val="000000"/>
            </a:solidFill>
            <a:ln w="9525">
              <a:noFill/>
              <a:round/>
              <a:headEnd/>
              <a:tailEnd/>
            </a:ln>
          </p:spPr>
          <p:txBody>
            <a:bodyPr/>
            <a:lstStyle/>
            <a:p>
              <a:endParaRPr lang="en-GB"/>
            </a:p>
          </p:txBody>
        </p:sp>
        <p:sp>
          <p:nvSpPr>
            <p:cNvPr id="7326" name="Freeform 314"/>
            <p:cNvSpPr>
              <a:spLocks/>
            </p:cNvSpPr>
            <p:nvPr/>
          </p:nvSpPr>
          <p:spPr bwMode="auto">
            <a:xfrm>
              <a:off x="1629" y="3442"/>
              <a:ext cx="15" cy="16"/>
            </a:xfrm>
            <a:custGeom>
              <a:avLst/>
              <a:gdLst>
                <a:gd name="T0" fmla="*/ 2 w 30"/>
                <a:gd name="T1" fmla="*/ 2 h 32"/>
                <a:gd name="T2" fmla="*/ 0 w 30"/>
                <a:gd name="T3" fmla="*/ 3 h 32"/>
                <a:gd name="T4" fmla="*/ 4 w 30"/>
                <a:gd name="T5" fmla="*/ 8 h 32"/>
                <a:gd name="T6" fmla="*/ 8 w 30"/>
                <a:gd name="T7" fmla="*/ 6 h 32"/>
                <a:gd name="T8" fmla="*/ 4 w 30"/>
                <a:gd name="T9" fmla="*/ 0 h 32"/>
                <a:gd name="T10" fmla="*/ 2 w 30"/>
                <a:gd name="T11" fmla="*/ 2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2">
                  <a:moveTo>
                    <a:pt x="7" y="5"/>
                  </a:moveTo>
                  <a:lnTo>
                    <a:pt x="0" y="10"/>
                  </a:lnTo>
                  <a:lnTo>
                    <a:pt x="16" y="32"/>
                  </a:lnTo>
                  <a:lnTo>
                    <a:pt x="30" y="22"/>
                  </a:lnTo>
                  <a:lnTo>
                    <a:pt x="14" y="0"/>
                  </a:lnTo>
                  <a:lnTo>
                    <a:pt x="7" y="5"/>
                  </a:lnTo>
                  <a:close/>
                </a:path>
              </a:pathLst>
            </a:custGeom>
            <a:solidFill>
              <a:srgbClr val="000000"/>
            </a:solidFill>
            <a:ln w="9525">
              <a:noFill/>
              <a:round/>
              <a:headEnd/>
              <a:tailEnd/>
            </a:ln>
          </p:spPr>
          <p:txBody>
            <a:bodyPr/>
            <a:lstStyle/>
            <a:p>
              <a:endParaRPr lang="en-GB"/>
            </a:p>
          </p:txBody>
        </p:sp>
        <p:sp>
          <p:nvSpPr>
            <p:cNvPr id="7327" name="Freeform 315"/>
            <p:cNvSpPr>
              <a:spLocks/>
            </p:cNvSpPr>
            <p:nvPr/>
          </p:nvSpPr>
          <p:spPr bwMode="auto">
            <a:xfrm>
              <a:off x="1613" y="3425"/>
              <a:ext cx="15" cy="15"/>
            </a:xfrm>
            <a:custGeom>
              <a:avLst/>
              <a:gdLst>
                <a:gd name="T0" fmla="*/ 2 w 28"/>
                <a:gd name="T1" fmla="*/ 1 h 31"/>
                <a:gd name="T2" fmla="*/ 0 w 28"/>
                <a:gd name="T3" fmla="*/ 2 h 31"/>
                <a:gd name="T4" fmla="*/ 5 w 28"/>
                <a:gd name="T5" fmla="*/ 7 h 31"/>
                <a:gd name="T6" fmla="*/ 8 w 28"/>
                <a:gd name="T7" fmla="*/ 5 h 31"/>
                <a:gd name="T8" fmla="*/ 3 w 28"/>
                <a:gd name="T9" fmla="*/ 0 h 31"/>
                <a:gd name="T10" fmla="*/ 2 w 28"/>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31">
                  <a:moveTo>
                    <a:pt x="5" y="4"/>
                  </a:moveTo>
                  <a:lnTo>
                    <a:pt x="0" y="9"/>
                  </a:lnTo>
                  <a:lnTo>
                    <a:pt x="17" y="31"/>
                  </a:lnTo>
                  <a:lnTo>
                    <a:pt x="28" y="22"/>
                  </a:lnTo>
                  <a:lnTo>
                    <a:pt x="11" y="0"/>
                  </a:lnTo>
                  <a:lnTo>
                    <a:pt x="5" y="4"/>
                  </a:lnTo>
                  <a:close/>
                </a:path>
              </a:pathLst>
            </a:custGeom>
            <a:solidFill>
              <a:srgbClr val="000000"/>
            </a:solidFill>
            <a:ln w="9525">
              <a:noFill/>
              <a:round/>
              <a:headEnd/>
              <a:tailEnd/>
            </a:ln>
          </p:spPr>
          <p:txBody>
            <a:bodyPr/>
            <a:lstStyle/>
            <a:p>
              <a:endParaRPr lang="en-GB"/>
            </a:p>
          </p:txBody>
        </p:sp>
        <p:sp>
          <p:nvSpPr>
            <p:cNvPr id="7328" name="Freeform 316"/>
            <p:cNvSpPr>
              <a:spLocks/>
            </p:cNvSpPr>
            <p:nvPr/>
          </p:nvSpPr>
          <p:spPr bwMode="auto">
            <a:xfrm>
              <a:off x="1595" y="3406"/>
              <a:ext cx="15" cy="15"/>
            </a:xfrm>
            <a:custGeom>
              <a:avLst/>
              <a:gdLst>
                <a:gd name="T0" fmla="*/ 2 w 30"/>
                <a:gd name="T1" fmla="*/ 1 h 31"/>
                <a:gd name="T2" fmla="*/ 0 w 30"/>
                <a:gd name="T3" fmla="*/ 2 h 31"/>
                <a:gd name="T4" fmla="*/ 4 w 30"/>
                <a:gd name="T5" fmla="*/ 7 h 31"/>
                <a:gd name="T6" fmla="*/ 8 w 30"/>
                <a:gd name="T7" fmla="*/ 5 h 31"/>
                <a:gd name="T8" fmla="*/ 4 w 30"/>
                <a:gd name="T9" fmla="*/ 0 h 31"/>
                <a:gd name="T10" fmla="*/ 2 w 30"/>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1">
                  <a:moveTo>
                    <a:pt x="7" y="4"/>
                  </a:moveTo>
                  <a:lnTo>
                    <a:pt x="0" y="9"/>
                  </a:lnTo>
                  <a:lnTo>
                    <a:pt x="16" y="31"/>
                  </a:lnTo>
                  <a:lnTo>
                    <a:pt x="30" y="22"/>
                  </a:lnTo>
                  <a:lnTo>
                    <a:pt x="14" y="0"/>
                  </a:lnTo>
                  <a:lnTo>
                    <a:pt x="7" y="4"/>
                  </a:lnTo>
                  <a:close/>
                </a:path>
              </a:pathLst>
            </a:custGeom>
            <a:solidFill>
              <a:srgbClr val="000000"/>
            </a:solidFill>
            <a:ln w="9525">
              <a:noFill/>
              <a:round/>
              <a:headEnd/>
              <a:tailEnd/>
            </a:ln>
          </p:spPr>
          <p:txBody>
            <a:bodyPr/>
            <a:lstStyle/>
            <a:p>
              <a:endParaRPr lang="en-GB"/>
            </a:p>
          </p:txBody>
        </p:sp>
        <p:sp>
          <p:nvSpPr>
            <p:cNvPr id="7329" name="Freeform 317"/>
            <p:cNvSpPr>
              <a:spLocks/>
            </p:cNvSpPr>
            <p:nvPr/>
          </p:nvSpPr>
          <p:spPr bwMode="auto">
            <a:xfrm>
              <a:off x="1669" y="3419"/>
              <a:ext cx="15" cy="16"/>
            </a:xfrm>
            <a:custGeom>
              <a:avLst/>
              <a:gdLst>
                <a:gd name="T0" fmla="*/ 2 w 30"/>
                <a:gd name="T1" fmla="*/ 2 h 31"/>
                <a:gd name="T2" fmla="*/ 0 w 30"/>
                <a:gd name="T3" fmla="*/ 3 h 31"/>
                <a:gd name="T4" fmla="*/ 4 w 30"/>
                <a:gd name="T5" fmla="*/ 8 h 31"/>
                <a:gd name="T6" fmla="*/ 8 w 30"/>
                <a:gd name="T7" fmla="*/ 6 h 31"/>
                <a:gd name="T8" fmla="*/ 4 w 30"/>
                <a:gd name="T9" fmla="*/ 0 h 31"/>
                <a:gd name="T10" fmla="*/ 2 w 30"/>
                <a:gd name="T11" fmla="*/ 2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1">
                  <a:moveTo>
                    <a:pt x="7" y="5"/>
                  </a:moveTo>
                  <a:lnTo>
                    <a:pt x="0" y="10"/>
                  </a:lnTo>
                  <a:lnTo>
                    <a:pt x="16" y="31"/>
                  </a:lnTo>
                  <a:lnTo>
                    <a:pt x="30" y="22"/>
                  </a:lnTo>
                  <a:lnTo>
                    <a:pt x="14" y="0"/>
                  </a:lnTo>
                  <a:lnTo>
                    <a:pt x="7" y="5"/>
                  </a:lnTo>
                  <a:close/>
                </a:path>
              </a:pathLst>
            </a:custGeom>
            <a:solidFill>
              <a:srgbClr val="000000"/>
            </a:solidFill>
            <a:ln w="9525">
              <a:noFill/>
              <a:round/>
              <a:headEnd/>
              <a:tailEnd/>
            </a:ln>
          </p:spPr>
          <p:txBody>
            <a:bodyPr/>
            <a:lstStyle/>
            <a:p>
              <a:endParaRPr lang="en-GB"/>
            </a:p>
          </p:txBody>
        </p:sp>
        <p:sp>
          <p:nvSpPr>
            <p:cNvPr id="7330" name="Freeform 318"/>
            <p:cNvSpPr>
              <a:spLocks/>
            </p:cNvSpPr>
            <p:nvPr/>
          </p:nvSpPr>
          <p:spPr bwMode="auto">
            <a:xfrm>
              <a:off x="1651" y="3401"/>
              <a:ext cx="15" cy="15"/>
            </a:xfrm>
            <a:custGeom>
              <a:avLst/>
              <a:gdLst>
                <a:gd name="T0" fmla="*/ 2 w 28"/>
                <a:gd name="T1" fmla="*/ 1 h 30"/>
                <a:gd name="T2" fmla="*/ 0 w 28"/>
                <a:gd name="T3" fmla="*/ 3 h 30"/>
                <a:gd name="T4" fmla="*/ 5 w 28"/>
                <a:gd name="T5" fmla="*/ 8 h 30"/>
                <a:gd name="T6" fmla="*/ 8 w 28"/>
                <a:gd name="T7" fmla="*/ 5 h 30"/>
                <a:gd name="T8" fmla="*/ 3 w 28"/>
                <a:gd name="T9" fmla="*/ 0 h 30"/>
                <a:gd name="T10" fmla="*/ 2 w 28"/>
                <a:gd name="T11" fmla="*/ 1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30">
                  <a:moveTo>
                    <a:pt x="5" y="4"/>
                  </a:moveTo>
                  <a:lnTo>
                    <a:pt x="0" y="9"/>
                  </a:lnTo>
                  <a:lnTo>
                    <a:pt x="17" y="30"/>
                  </a:lnTo>
                  <a:lnTo>
                    <a:pt x="28" y="20"/>
                  </a:lnTo>
                  <a:lnTo>
                    <a:pt x="11" y="0"/>
                  </a:lnTo>
                  <a:lnTo>
                    <a:pt x="5" y="4"/>
                  </a:lnTo>
                  <a:close/>
                </a:path>
              </a:pathLst>
            </a:custGeom>
            <a:solidFill>
              <a:srgbClr val="000000"/>
            </a:solidFill>
            <a:ln w="9525">
              <a:noFill/>
              <a:round/>
              <a:headEnd/>
              <a:tailEnd/>
            </a:ln>
          </p:spPr>
          <p:txBody>
            <a:bodyPr/>
            <a:lstStyle/>
            <a:p>
              <a:endParaRPr lang="en-GB"/>
            </a:p>
          </p:txBody>
        </p:sp>
        <p:sp>
          <p:nvSpPr>
            <p:cNvPr id="7331" name="Freeform 319"/>
            <p:cNvSpPr>
              <a:spLocks/>
            </p:cNvSpPr>
            <p:nvPr/>
          </p:nvSpPr>
          <p:spPr bwMode="auto">
            <a:xfrm>
              <a:off x="1679" y="3356"/>
              <a:ext cx="14" cy="14"/>
            </a:xfrm>
            <a:custGeom>
              <a:avLst/>
              <a:gdLst>
                <a:gd name="T0" fmla="*/ 2 w 28"/>
                <a:gd name="T1" fmla="*/ 1 h 27"/>
                <a:gd name="T2" fmla="*/ 0 w 28"/>
                <a:gd name="T3" fmla="*/ 3 h 27"/>
                <a:gd name="T4" fmla="*/ 4 w 28"/>
                <a:gd name="T5" fmla="*/ 7 h 27"/>
                <a:gd name="T6" fmla="*/ 7 w 28"/>
                <a:gd name="T7" fmla="*/ 5 h 27"/>
                <a:gd name="T8" fmla="*/ 4 w 28"/>
                <a:gd name="T9" fmla="*/ 0 h 27"/>
                <a:gd name="T10" fmla="*/ 2 w 28"/>
                <a:gd name="T11" fmla="*/ 1 h 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27">
                  <a:moveTo>
                    <a:pt x="7" y="4"/>
                  </a:moveTo>
                  <a:lnTo>
                    <a:pt x="0" y="9"/>
                  </a:lnTo>
                  <a:lnTo>
                    <a:pt x="14" y="27"/>
                  </a:lnTo>
                  <a:lnTo>
                    <a:pt x="28" y="18"/>
                  </a:lnTo>
                  <a:lnTo>
                    <a:pt x="14" y="0"/>
                  </a:lnTo>
                  <a:lnTo>
                    <a:pt x="7" y="4"/>
                  </a:lnTo>
                  <a:close/>
                </a:path>
              </a:pathLst>
            </a:custGeom>
            <a:solidFill>
              <a:srgbClr val="000000"/>
            </a:solidFill>
            <a:ln w="9525">
              <a:noFill/>
              <a:round/>
              <a:headEnd/>
              <a:tailEnd/>
            </a:ln>
          </p:spPr>
          <p:txBody>
            <a:bodyPr/>
            <a:lstStyle/>
            <a:p>
              <a:endParaRPr lang="en-GB"/>
            </a:p>
          </p:txBody>
        </p:sp>
        <p:sp>
          <p:nvSpPr>
            <p:cNvPr id="7332" name="Freeform 320"/>
            <p:cNvSpPr>
              <a:spLocks/>
            </p:cNvSpPr>
            <p:nvPr/>
          </p:nvSpPr>
          <p:spPr bwMode="auto">
            <a:xfrm>
              <a:off x="1729" y="3408"/>
              <a:ext cx="14" cy="15"/>
            </a:xfrm>
            <a:custGeom>
              <a:avLst/>
              <a:gdLst>
                <a:gd name="T0" fmla="*/ 1 w 30"/>
                <a:gd name="T1" fmla="*/ 1 h 31"/>
                <a:gd name="T2" fmla="*/ 0 w 30"/>
                <a:gd name="T3" fmla="*/ 2 h 31"/>
                <a:gd name="T4" fmla="*/ 3 w 30"/>
                <a:gd name="T5" fmla="*/ 7 h 31"/>
                <a:gd name="T6" fmla="*/ 7 w 30"/>
                <a:gd name="T7" fmla="*/ 5 h 31"/>
                <a:gd name="T8" fmla="*/ 3 w 30"/>
                <a:gd name="T9" fmla="*/ 0 h 31"/>
                <a:gd name="T10" fmla="*/ 1 w 30"/>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1">
                  <a:moveTo>
                    <a:pt x="7" y="5"/>
                  </a:moveTo>
                  <a:lnTo>
                    <a:pt x="0" y="10"/>
                  </a:lnTo>
                  <a:lnTo>
                    <a:pt x="16" y="31"/>
                  </a:lnTo>
                  <a:lnTo>
                    <a:pt x="30" y="22"/>
                  </a:lnTo>
                  <a:lnTo>
                    <a:pt x="14" y="0"/>
                  </a:lnTo>
                  <a:lnTo>
                    <a:pt x="7" y="5"/>
                  </a:lnTo>
                  <a:close/>
                </a:path>
              </a:pathLst>
            </a:custGeom>
            <a:solidFill>
              <a:srgbClr val="000000"/>
            </a:solidFill>
            <a:ln w="9525">
              <a:noFill/>
              <a:round/>
              <a:headEnd/>
              <a:tailEnd/>
            </a:ln>
          </p:spPr>
          <p:txBody>
            <a:bodyPr/>
            <a:lstStyle/>
            <a:p>
              <a:endParaRPr lang="en-GB"/>
            </a:p>
          </p:txBody>
        </p:sp>
        <p:sp>
          <p:nvSpPr>
            <p:cNvPr id="7333" name="Freeform 321"/>
            <p:cNvSpPr>
              <a:spLocks/>
            </p:cNvSpPr>
            <p:nvPr/>
          </p:nvSpPr>
          <p:spPr bwMode="auto">
            <a:xfrm>
              <a:off x="1711" y="3390"/>
              <a:ext cx="15" cy="16"/>
            </a:xfrm>
            <a:custGeom>
              <a:avLst/>
              <a:gdLst>
                <a:gd name="T0" fmla="*/ 2 w 30"/>
                <a:gd name="T1" fmla="*/ 1 h 31"/>
                <a:gd name="T2" fmla="*/ 0 w 30"/>
                <a:gd name="T3" fmla="*/ 3 h 31"/>
                <a:gd name="T4" fmla="*/ 5 w 30"/>
                <a:gd name="T5" fmla="*/ 8 h 31"/>
                <a:gd name="T6" fmla="*/ 8 w 30"/>
                <a:gd name="T7" fmla="*/ 6 h 31"/>
                <a:gd name="T8" fmla="*/ 4 w 30"/>
                <a:gd name="T9" fmla="*/ 0 h 31"/>
                <a:gd name="T10" fmla="*/ 2 w 30"/>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1">
                  <a:moveTo>
                    <a:pt x="7" y="4"/>
                  </a:moveTo>
                  <a:lnTo>
                    <a:pt x="0" y="9"/>
                  </a:lnTo>
                  <a:lnTo>
                    <a:pt x="17" y="31"/>
                  </a:lnTo>
                  <a:lnTo>
                    <a:pt x="30" y="22"/>
                  </a:lnTo>
                  <a:lnTo>
                    <a:pt x="14" y="0"/>
                  </a:lnTo>
                  <a:lnTo>
                    <a:pt x="7" y="4"/>
                  </a:lnTo>
                  <a:close/>
                </a:path>
              </a:pathLst>
            </a:custGeom>
            <a:solidFill>
              <a:srgbClr val="000000"/>
            </a:solidFill>
            <a:ln w="9525">
              <a:noFill/>
              <a:round/>
              <a:headEnd/>
              <a:tailEnd/>
            </a:ln>
          </p:spPr>
          <p:txBody>
            <a:bodyPr/>
            <a:lstStyle/>
            <a:p>
              <a:endParaRPr lang="en-GB"/>
            </a:p>
          </p:txBody>
        </p:sp>
        <p:sp>
          <p:nvSpPr>
            <p:cNvPr id="7334" name="Freeform 322"/>
            <p:cNvSpPr>
              <a:spLocks/>
            </p:cNvSpPr>
            <p:nvPr/>
          </p:nvSpPr>
          <p:spPr bwMode="auto">
            <a:xfrm>
              <a:off x="1696" y="3373"/>
              <a:ext cx="15" cy="16"/>
            </a:xfrm>
            <a:custGeom>
              <a:avLst/>
              <a:gdLst>
                <a:gd name="T0" fmla="*/ 2 w 30"/>
                <a:gd name="T1" fmla="*/ 2 h 31"/>
                <a:gd name="T2" fmla="*/ 0 w 30"/>
                <a:gd name="T3" fmla="*/ 3 h 31"/>
                <a:gd name="T4" fmla="*/ 4 w 30"/>
                <a:gd name="T5" fmla="*/ 8 h 31"/>
                <a:gd name="T6" fmla="*/ 8 w 30"/>
                <a:gd name="T7" fmla="*/ 6 h 31"/>
                <a:gd name="T8" fmla="*/ 4 w 30"/>
                <a:gd name="T9" fmla="*/ 0 h 31"/>
                <a:gd name="T10" fmla="*/ 2 w 30"/>
                <a:gd name="T11" fmla="*/ 2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1">
                  <a:moveTo>
                    <a:pt x="7" y="5"/>
                  </a:moveTo>
                  <a:lnTo>
                    <a:pt x="0" y="9"/>
                  </a:lnTo>
                  <a:lnTo>
                    <a:pt x="16" y="31"/>
                  </a:lnTo>
                  <a:lnTo>
                    <a:pt x="30" y="22"/>
                  </a:lnTo>
                  <a:lnTo>
                    <a:pt x="14" y="0"/>
                  </a:lnTo>
                  <a:lnTo>
                    <a:pt x="7" y="5"/>
                  </a:lnTo>
                  <a:close/>
                </a:path>
              </a:pathLst>
            </a:custGeom>
            <a:solidFill>
              <a:srgbClr val="000000"/>
            </a:solidFill>
            <a:ln w="9525">
              <a:noFill/>
              <a:round/>
              <a:headEnd/>
              <a:tailEnd/>
            </a:ln>
          </p:spPr>
          <p:txBody>
            <a:bodyPr/>
            <a:lstStyle/>
            <a:p>
              <a:endParaRPr lang="en-GB"/>
            </a:p>
          </p:txBody>
        </p:sp>
        <p:sp>
          <p:nvSpPr>
            <p:cNvPr id="7335" name="Freeform 323"/>
            <p:cNvSpPr>
              <a:spLocks/>
            </p:cNvSpPr>
            <p:nvPr/>
          </p:nvSpPr>
          <p:spPr bwMode="auto">
            <a:xfrm>
              <a:off x="1650" y="3458"/>
              <a:ext cx="14" cy="15"/>
            </a:xfrm>
            <a:custGeom>
              <a:avLst/>
              <a:gdLst>
                <a:gd name="T0" fmla="*/ 1 w 29"/>
                <a:gd name="T1" fmla="*/ 1 h 30"/>
                <a:gd name="T2" fmla="*/ 0 w 29"/>
                <a:gd name="T3" fmla="*/ 3 h 30"/>
                <a:gd name="T4" fmla="*/ 4 w 29"/>
                <a:gd name="T5" fmla="*/ 8 h 30"/>
                <a:gd name="T6" fmla="*/ 7 w 29"/>
                <a:gd name="T7" fmla="*/ 5 h 30"/>
                <a:gd name="T8" fmla="*/ 3 w 29"/>
                <a:gd name="T9" fmla="*/ 0 h 30"/>
                <a:gd name="T10" fmla="*/ 1 w 29"/>
                <a:gd name="T11" fmla="*/ 1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30">
                  <a:moveTo>
                    <a:pt x="6" y="4"/>
                  </a:moveTo>
                  <a:lnTo>
                    <a:pt x="0" y="9"/>
                  </a:lnTo>
                  <a:lnTo>
                    <a:pt x="17" y="30"/>
                  </a:lnTo>
                  <a:lnTo>
                    <a:pt x="29" y="20"/>
                  </a:lnTo>
                  <a:lnTo>
                    <a:pt x="12" y="0"/>
                  </a:lnTo>
                  <a:lnTo>
                    <a:pt x="6" y="4"/>
                  </a:lnTo>
                  <a:close/>
                </a:path>
              </a:pathLst>
            </a:custGeom>
            <a:solidFill>
              <a:srgbClr val="000000"/>
            </a:solidFill>
            <a:ln w="9525">
              <a:noFill/>
              <a:round/>
              <a:headEnd/>
              <a:tailEnd/>
            </a:ln>
          </p:spPr>
          <p:txBody>
            <a:bodyPr/>
            <a:lstStyle/>
            <a:p>
              <a:endParaRPr lang="en-GB"/>
            </a:p>
          </p:txBody>
        </p:sp>
        <p:sp>
          <p:nvSpPr>
            <p:cNvPr id="7336" name="Freeform 324"/>
            <p:cNvSpPr>
              <a:spLocks/>
            </p:cNvSpPr>
            <p:nvPr/>
          </p:nvSpPr>
          <p:spPr bwMode="auto">
            <a:xfrm>
              <a:off x="1423" y="3504"/>
              <a:ext cx="15" cy="16"/>
            </a:xfrm>
            <a:custGeom>
              <a:avLst/>
              <a:gdLst>
                <a:gd name="T0" fmla="*/ 2 w 29"/>
                <a:gd name="T1" fmla="*/ 1 h 31"/>
                <a:gd name="T2" fmla="*/ 0 w 29"/>
                <a:gd name="T3" fmla="*/ 3 h 31"/>
                <a:gd name="T4" fmla="*/ 4 w 29"/>
                <a:gd name="T5" fmla="*/ 8 h 31"/>
                <a:gd name="T6" fmla="*/ 8 w 29"/>
                <a:gd name="T7" fmla="*/ 6 h 31"/>
                <a:gd name="T8" fmla="*/ 4 w 29"/>
                <a:gd name="T9" fmla="*/ 0 h 31"/>
                <a:gd name="T10" fmla="*/ 2 w 29"/>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31">
                  <a:moveTo>
                    <a:pt x="6" y="4"/>
                  </a:moveTo>
                  <a:lnTo>
                    <a:pt x="0" y="9"/>
                  </a:lnTo>
                  <a:lnTo>
                    <a:pt x="16" y="31"/>
                  </a:lnTo>
                  <a:lnTo>
                    <a:pt x="29" y="22"/>
                  </a:lnTo>
                  <a:lnTo>
                    <a:pt x="13" y="0"/>
                  </a:lnTo>
                  <a:lnTo>
                    <a:pt x="6" y="4"/>
                  </a:lnTo>
                  <a:close/>
                </a:path>
              </a:pathLst>
            </a:custGeom>
            <a:solidFill>
              <a:srgbClr val="000000"/>
            </a:solidFill>
            <a:ln w="9525">
              <a:noFill/>
              <a:round/>
              <a:headEnd/>
              <a:tailEnd/>
            </a:ln>
          </p:spPr>
          <p:txBody>
            <a:bodyPr/>
            <a:lstStyle/>
            <a:p>
              <a:endParaRPr lang="en-GB"/>
            </a:p>
          </p:txBody>
        </p:sp>
        <p:sp>
          <p:nvSpPr>
            <p:cNvPr id="7337" name="Freeform 325"/>
            <p:cNvSpPr>
              <a:spLocks/>
            </p:cNvSpPr>
            <p:nvPr/>
          </p:nvSpPr>
          <p:spPr bwMode="auto">
            <a:xfrm>
              <a:off x="1474" y="3476"/>
              <a:ext cx="15" cy="16"/>
            </a:xfrm>
            <a:custGeom>
              <a:avLst/>
              <a:gdLst>
                <a:gd name="T0" fmla="*/ 2 w 30"/>
                <a:gd name="T1" fmla="*/ 2 h 31"/>
                <a:gd name="T2" fmla="*/ 0 w 30"/>
                <a:gd name="T3" fmla="*/ 3 h 31"/>
                <a:gd name="T4" fmla="*/ 4 w 30"/>
                <a:gd name="T5" fmla="*/ 8 h 31"/>
                <a:gd name="T6" fmla="*/ 8 w 30"/>
                <a:gd name="T7" fmla="*/ 6 h 31"/>
                <a:gd name="T8" fmla="*/ 4 w 30"/>
                <a:gd name="T9" fmla="*/ 0 h 31"/>
                <a:gd name="T10" fmla="*/ 2 w 30"/>
                <a:gd name="T11" fmla="*/ 2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1">
                  <a:moveTo>
                    <a:pt x="7" y="5"/>
                  </a:moveTo>
                  <a:lnTo>
                    <a:pt x="0" y="10"/>
                  </a:lnTo>
                  <a:lnTo>
                    <a:pt x="16" y="31"/>
                  </a:lnTo>
                  <a:lnTo>
                    <a:pt x="30" y="22"/>
                  </a:lnTo>
                  <a:lnTo>
                    <a:pt x="14" y="0"/>
                  </a:lnTo>
                  <a:lnTo>
                    <a:pt x="7" y="5"/>
                  </a:lnTo>
                  <a:close/>
                </a:path>
              </a:pathLst>
            </a:custGeom>
            <a:solidFill>
              <a:srgbClr val="000000"/>
            </a:solidFill>
            <a:ln w="9525">
              <a:noFill/>
              <a:round/>
              <a:headEnd/>
              <a:tailEnd/>
            </a:ln>
          </p:spPr>
          <p:txBody>
            <a:bodyPr/>
            <a:lstStyle/>
            <a:p>
              <a:endParaRPr lang="en-GB"/>
            </a:p>
          </p:txBody>
        </p:sp>
        <p:sp>
          <p:nvSpPr>
            <p:cNvPr id="7338" name="Freeform 326"/>
            <p:cNvSpPr>
              <a:spLocks/>
            </p:cNvSpPr>
            <p:nvPr/>
          </p:nvSpPr>
          <p:spPr bwMode="auto">
            <a:xfrm>
              <a:off x="1514" y="3480"/>
              <a:ext cx="15" cy="15"/>
            </a:xfrm>
            <a:custGeom>
              <a:avLst/>
              <a:gdLst>
                <a:gd name="T0" fmla="*/ 2 w 29"/>
                <a:gd name="T1" fmla="*/ 1 h 31"/>
                <a:gd name="T2" fmla="*/ 0 w 29"/>
                <a:gd name="T3" fmla="*/ 2 h 31"/>
                <a:gd name="T4" fmla="*/ 4 w 29"/>
                <a:gd name="T5" fmla="*/ 7 h 31"/>
                <a:gd name="T6" fmla="*/ 8 w 29"/>
                <a:gd name="T7" fmla="*/ 5 h 31"/>
                <a:gd name="T8" fmla="*/ 4 w 29"/>
                <a:gd name="T9" fmla="*/ 0 h 31"/>
                <a:gd name="T10" fmla="*/ 2 w 29"/>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31">
                  <a:moveTo>
                    <a:pt x="6" y="5"/>
                  </a:moveTo>
                  <a:lnTo>
                    <a:pt x="0" y="10"/>
                  </a:lnTo>
                  <a:lnTo>
                    <a:pt x="16" y="31"/>
                  </a:lnTo>
                  <a:lnTo>
                    <a:pt x="29" y="22"/>
                  </a:lnTo>
                  <a:lnTo>
                    <a:pt x="13" y="0"/>
                  </a:lnTo>
                  <a:lnTo>
                    <a:pt x="6" y="5"/>
                  </a:lnTo>
                  <a:close/>
                </a:path>
              </a:pathLst>
            </a:custGeom>
            <a:solidFill>
              <a:srgbClr val="000000"/>
            </a:solidFill>
            <a:ln w="9525">
              <a:noFill/>
              <a:round/>
              <a:headEnd/>
              <a:tailEnd/>
            </a:ln>
          </p:spPr>
          <p:txBody>
            <a:bodyPr/>
            <a:lstStyle/>
            <a:p>
              <a:endParaRPr lang="en-GB"/>
            </a:p>
          </p:txBody>
        </p:sp>
        <p:sp>
          <p:nvSpPr>
            <p:cNvPr id="7339" name="Freeform 327"/>
            <p:cNvSpPr>
              <a:spLocks/>
            </p:cNvSpPr>
            <p:nvPr/>
          </p:nvSpPr>
          <p:spPr bwMode="auto">
            <a:xfrm>
              <a:off x="1537" y="3438"/>
              <a:ext cx="15" cy="16"/>
            </a:xfrm>
            <a:custGeom>
              <a:avLst/>
              <a:gdLst>
                <a:gd name="T0" fmla="*/ 2 w 30"/>
                <a:gd name="T1" fmla="*/ 2 h 31"/>
                <a:gd name="T2" fmla="*/ 0 w 30"/>
                <a:gd name="T3" fmla="*/ 3 h 31"/>
                <a:gd name="T4" fmla="*/ 4 w 30"/>
                <a:gd name="T5" fmla="*/ 8 h 31"/>
                <a:gd name="T6" fmla="*/ 8 w 30"/>
                <a:gd name="T7" fmla="*/ 6 h 31"/>
                <a:gd name="T8" fmla="*/ 4 w 30"/>
                <a:gd name="T9" fmla="*/ 0 h 31"/>
                <a:gd name="T10" fmla="*/ 2 w 30"/>
                <a:gd name="T11" fmla="*/ 2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1">
                  <a:moveTo>
                    <a:pt x="7" y="5"/>
                  </a:moveTo>
                  <a:lnTo>
                    <a:pt x="0" y="10"/>
                  </a:lnTo>
                  <a:lnTo>
                    <a:pt x="16" y="31"/>
                  </a:lnTo>
                  <a:lnTo>
                    <a:pt x="30" y="22"/>
                  </a:lnTo>
                  <a:lnTo>
                    <a:pt x="13" y="0"/>
                  </a:lnTo>
                  <a:lnTo>
                    <a:pt x="7" y="5"/>
                  </a:lnTo>
                  <a:close/>
                </a:path>
              </a:pathLst>
            </a:custGeom>
            <a:solidFill>
              <a:srgbClr val="000000"/>
            </a:solidFill>
            <a:ln w="9525">
              <a:noFill/>
              <a:round/>
              <a:headEnd/>
              <a:tailEnd/>
            </a:ln>
          </p:spPr>
          <p:txBody>
            <a:bodyPr/>
            <a:lstStyle/>
            <a:p>
              <a:endParaRPr lang="en-GB"/>
            </a:p>
          </p:txBody>
        </p:sp>
        <p:sp>
          <p:nvSpPr>
            <p:cNvPr id="7340" name="Freeform 328"/>
            <p:cNvSpPr>
              <a:spLocks/>
            </p:cNvSpPr>
            <p:nvPr/>
          </p:nvSpPr>
          <p:spPr bwMode="auto">
            <a:xfrm>
              <a:off x="1465" y="3511"/>
              <a:ext cx="15" cy="15"/>
            </a:xfrm>
            <a:custGeom>
              <a:avLst/>
              <a:gdLst>
                <a:gd name="T0" fmla="*/ 2 w 30"/>
                <a:gd name="T1" fmla="*/ 1 h 31"/>
                <a:gd name="T2" fmla="*/ 0 w 30"/>
                <a:gd name="T3" fmla="*/ 2 h 31"/>
                <a:gd name="T4" fmla="*/ 5 w 30"/>
                <a:gd name="T5" fmla="*/ 7 h 31"/>
                <a:gd name="T6" fmla="*/ 8 w 30"/>
                <a:gd name="T7" fmla="*/ 5 h 31"/>
                <a:gd name="T8" fmla="*/ 4 w 30"/>
                <a:gd name="T9" fmla="*/ 0 h 31"/>
                <a:gd name="T10" fmla="*/ 2 w 30"/>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1">
                  <a:moveTo>
                    <a:pt x="7" y="4"/>
                  </a:moveTo>
                  <a:lnTo>
                    <a:pt x="0" y="9"/>
                  </a:lnTo>
                  <a:lnTo>
                    <a:pt x="17" y="31"/>
                  </a:lnTo>
                  <a:lnTo>
                    <a:pt x="30" y="21"/>
                  </a:lnTo>
                  <a:lnTo>
                    <a:pt x="14" y="0"/>
                  </a:lnTo>
                  <a:lnTo>
                    <a:pt x="7" y="4"/>
                  </a:lnTo>
                  <a:close/>
                </a:path>
              </a:pathLst>
            </a:custGeom>
            <a:solidFill>
              <a:srgbClr val="000000"/>
            </a:solidFill>
            <a:ln w="9525">
              <a:noFill/>
              <a:round/>
              <a:headEnd/>
              <a:tailEnd/>
            </a:ln>
          </p:spPr>
          <p:txBody>
            <a:bodyPr/>
            <a:lstStyle/>
            <a:p>
              <a:endParaRPr lang="en-GB"/>
            </a:p>
          </p:txBody>
        </p:sp>
        <p:sp>
          <p:nvSpPr>
            <p:cNvPr id="7341" name="Freeform 329"/>
            <p:cNvSpPr>
              <a:spLocks/>
            </p:cNvSpPr>
            <p:nvPr/>
          </p:nvSpPr>
          <p:spPr bwMode="auto">
            <a:xfrm>
              <a:off x="1560" y="3482"/>
              <a:ext cx="15" cy="16"/>
            </a:xfrm>
            <a:custGeom>
              <a:avLst/>
              <a:gdLst>
                <a:gd name="T0" fmla="*/ 2 w 29"/>
                <a:gd name="T1" fmla="*/ 2 h 31"/>
                <a:gd name="T2" fmla="*/ 0 w 29"/>
                <a:gd name="T3" fmla="*/ 3 h 31"/>
                <a:gd name="T4" fmla="*/ 4 w 29"/>
                <a:gd name="T5" fmla="*/ 8 h 31"/>
                <a:gd name="T6" fmla="*/ 8 w 29"/>
                <a:gd name="T7" fmla="*/ 6 h 31"/>
                <a:gd name="T8" fmla="*/ 4 w 29"/>
                <a:gd name="T9" fmla="*/ 0 h 31"/>
                <a:gd name="T10" fmla="*/ 2 w 29"/>
                <a:gd name="T11" fmla="*/ 2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31">
                  <a:moveTo>
                    <a:pt x="6" y="5"/>
                  </a:moveTo>
                  <a:lnTo>
                    <a:pt x="0" y="9"/>
                  </a:lnTo>
                  <a:lnTo>
                    <a:pt x="16" y="31"/>
                  </a:lnTo>
                  <a:lnTo>
                    <a:pt x="29" y="22"/>
                  </a:lnTo>
                  <a:lnTo>
                    <a:pt x="13" y="0"/>
                  </a:lnTo>
                  <a:lnTo>
                    <a:pt x="6" y="5"/>
                  </a:lnTo>
                  <a:close/>
                </a:path>
              </a:pathLst>
            </a:custGeom>
            <a:solidFill>
              <a:srgbClr val="000000"/>
            </a:solidFill>
            <a:ln w="9525">
              <a:noFill/>
              <a:round/>
              <a:headEnd/>
              <a:tailEnd/>
            </a:ln>
          </p:spPr>
          <p:txBody>
            <a:bodyPr/>
            <a:lstStyle/>
            <a:p>
              <a:endParaRPr lang="en-GB"/>
            </a:p>
          </p:txBody>
        </p:sp>
        <p:sp>
          <p:nvSpPr>
            <p:cNvPr id="7342" name="Freeform 330"/>
            <p:cNvSpPr>
              <a:spLocks/>
            </p:cNvSpPr>
            <p:nvPr/>
          </p:nvSpPr>
          <p:spPr bwMode="auto">
            <a:xfrm>
              <a:off x="1582" y="3441"/>
              <a:ext cx="15" cy="15"/>
            </a:xfrm>
            <a:custGeom>
              <a:avLst/>
              <a:gdLst>
                <a:gd name="T0" fmla="*/ 2 w 29"/>
                <a:gd name="T1" fmla="*/ 2 h 30"/>
                <a:gd name="T2" fmla="*/ 0 w 29"/>
                <a:gd name="T3" fmla="*/ 3 h 30"/>
                <a:gd name="T4" fmla="*/ 5 w 29"/>
                <a:gd name="T5" fmla="*/ 8 h 30"/>
                <a:gd name="T6" fmla="*/ 8 w 29"/>
                <a:gd name="T7" fmla="*/ 6 h 30"/>
                <a:gd name="T8" fmla="*/ 3 w 29"/>
                <a:gd name="T9" fmla="*/ 0 h 30"/>
                <a:gd name="T10" fmla="*/ 2 w 29"/>
                <a:gd name="T11" fmla="*/ 2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30">
                  <a:moveTo>
                    <a:pt x="6" y="5"/>
                  </a:moveTo>
                  <a:lnTo>
                    <a:pt x="0" y="9"/>
                  </a:lnTo>
                  <a:lnTo>
                    <a:pt x="18" y="30"/>
                  </a:lnTo>
                  <a:lnTo>
                    <a:pt x="29" y="21"/>
                  </a:lnTo>
                  <a:lnTo>
                    <a:pt x="12" y="0"/>
                  </a:lnTo>
                  <a:lnTo>
                    <a:pt x="6" y="5"/>
                  </a:lnTo>
                  <a:close/>
                </a:path>
              </a:pathLst>
            </a:custGeom>
            <a:solidFill>
              <a:srgbClr val="000000"/>
            </a:solidFill>
            <a:ln w="9525">
              <a:noFill/>
              <a:round/>
              <a:headEnd/>
              <a:tailEnd/>
            </a:ln>
          </p:spPr>
          <p:txBody>
            <a:bodyPr/>
            <a:lstStyle/>
            <a:p>
              <a:endParaRPr lang="en-GB"/>
            </a:p>
          </p:txBody>
        </p:sp>
        <p:sp>
          <p:nvSpPr>
            <p:cNvPr id="7343" name="Freeform 331"/>
            <p:cNvSpPr>
              <a:spLocks/>
            </p:cNvSpPr>
            <p:nvPr/>
          </p:nvSpPr>
          <p:spPr bwMode="auto">
            <a:xfrm>
              <a:off x="1508" y="3512"/>
              <a:ext cx="14" cy="16"/>
            </a:xfrm>
            <a:custGeom>
              <a:avLst/>
              <a:gdLst>
                <a:gd name="T0" fmla="*/ 1 w 29"/>
                <a:gd name="T1" fmla="*/ 2 h 31"/>
                <a:gd name="T2" fmla="*/ 0 w 29"/>
                <a:gd name="T3" fmla="*/ 3 h 31"/>
                <a:gd name="T4" fmla="*/ 4 w 29"/>
                <a:gd name="T5" fmla="*/ 8 h 31"/>
                <a:gd name="T6" fmla="*/ 7 w 29"/>
                <a:gd name="T7" fmla="*/ 6 h 31"/>
                <a:gd name="T8" fmla="*/ 2 w 29"/>
                <a:gd name="T9" fmla="*/ 0 h 31"/>
                <a:gd name="T10" fmla="*/ 1 w 29"/>
                <a:gd name="T11" fmla="*/ 2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31">
                  <a:moveTo>
                    <a:pt x="6" y="5"/>
                  </a:moveTo>
                  <a:lnTo>
                    <a:pt x="0" y="9"/>
                  </a:lnTo>
                  <a:lnTo>
                    <a:pt x="17" y="31"/>
                  </a:lnTo>
                  <a:lnTo>
                    <a:pt x="29" y="22"/>
                  </a:lnTo>
                  <a:lnTo>
                    <a:pt x="11" y="0"/>
                  </a:lnTo>
                  <a:lnTo>
                    <a:pt x="6" y="5"/>
                  </a:lnTo>
                  <a:close/>
                </a:path>
              </a:pathLst>
            </a:custGeom>
            <a:solidFill>
              <a:srgbClr val="000000"/>
            </a:solidFill>
            <a:ln w="9525">
              <a:noFill/>
              <a:round/>
              <a:headEnd/>
              <a:tailEnd/>
            </a:ln>
          </p:spPr>
          <p:txBody>
            <a:bodyPr/>
            <a:lstStyle/>
            <a:p>
              <a:endParaRPr lang="en-GB"/>
            </a:p>
          </p:txBody>
        </p:sp>
        <p:sp>
          <p:nvSpPr>
            <p:cNvPr id="7344" name="Freeform 332"/>
            <p:cNvSpPr>
              <a:spLocks/>
            </p:cNvSpPr>
            <p:nvPr/>
          </p:nvSpPr>
          <p:spPr bwMode="auto">
            <a:xfrm>
              <a:off x="1477" y="3559"/>
              <a:ext cx="15" cy="15"/>
            </a:xfrm>
            <a:custGeom>
              <a:avLst/>
              <a:gdLst>
                <a:gd name="T0" fmla="*/ 2 w 29"/>
                <a:gd name="T1" fmla="*/ 2 h 30"/>
                <a:gd name="T2" fmla="*/ 0 w 29"/>
                <a:gd name="T3" fmla="*/ 3 h 30"/>
                <a:gd name="T4" fmla="*/ 5 w 29"/>
                <a:gd name="T5" fmla="*/ 8 h 30"/>
                <a:gd name="T6" fmla="*/ 8 w 29"/>
                <a:gd name="T7" fmla="*/ 6 h 30"/>
                <a:gd name="T8" fmla="*/ 3 w 29"/>
                <a:gd name="T9" fmla="*/ 0 h 30"/>
                <a:gd name="T10" fmla="*/ 2 w 29"/>
                <a:gd name="T11" fmla="*/ 2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30">
                  <a:moveTo>
                    <a:pt x="6" y="5"/>
                  </a:moveTo>
                  <a:lnTo>
                    <a:pt x="0" y="10"/>
                  </a:lnTo>
                  <a:lnTo>
                    <a:pt x="17" y="30"/>
                  </a:lnTo>
                  <a:lnTo>
                    <a:pt x="29" y="21"/>
                  </a:lnTo>
                  <a:lnTo>
                    <a:pt x="11" y="0"/>
                  </a:lnTo>
                  <a:lnTo>
                    <a:pt x="6" y="5"/>
                  </a:lnTo>
                  <a:close/>
                </a:path>
              </a:pathLst>
            </a:custGeom>
            <a:solidFill>
              <a:srgbClr val="000000"/>
            </a:solidFill>
            <a:ln w="9525">
              <a:noFill/>
              <a:round/>
              <a:headEnd/>
              <a:tailEnd/>
            </a:ln>
          </p:spPr>
          <p:txBody>
            <a:bodyPr/>
            <a:lstStyle/>
            <a:p>
              <a:endParaRPr lang="en-GB"/>
            </a:p>
          </p:txBody>
        </p:sp>
      </p:grpSp>
      <p:pic>
        <p:nvPicPr>
          <p:cNvPr id="7175" name="Picture 333" descr="MAINFRMI"/>
          <p:cNvPicPr>
            <a:picLocks noChangeAspect="1" noChangeArrowheads="1"/>
          </p:cNvPicPr>
          <p:nvPr/>
        </p:nvPicPr>
        <p:blipFill>
          <a:blip r:embed="rId4" cstate="print"/>
          <a:srcRect/>
          <a:stretch>
            <a:fillRect/>
          </a:stretch>
        </p:blipFill>
        <p:spPr bwMode="auto">
          <a:xfrm>
            <a:off x="6984588" y="5244478"/>
            <a:ext cx="1343660" cy="1472233"/>
          </a:xfrm>
          <a:prstGeom prst="rect">
            <a:avLst/>
          </a:prstGeom>
          <a:noFill/>
          <a:ln w="9525">
            <a:noFill/>
            <a:miter lim="800000"/>
            <a:headEnd/>
            <a:tailEnd/>
          </a:ln>
        </p:spPr>
      </p:pic>
      <p:sp>
        <p:nvSpPr>
          <p:cNvPr id="7176" name="Line 334"/>
          <p:cNvSpPr>
            <a:spLocks noChangeShapeType="1"/>
          </p:cNvSpPr>
          <p:nvPr/>
        </p:nvSpPr>
        <p:spPr bwMode="auto">
          <a:xfrm>
            <a:off x="3851498" y="6120362"/>
            <a:ext cx="2926080" cy="0"/>
          </a:xfrm>
          <a:prstGeom prst="line">
            <a:avLst/>
          </a:prstGeom>
          <a:noFill/>
          <a:ln w="28575">
            <a:solidFill>
              <a:schemeClr val="tx1"/>
            </a:solidFill>
            <a:round/>
            <a:headEnd/>
            <a:tailEnd/>
          </a:ln>
          <a:effectLst/>
        </p:spPr>
        <p:txBody>
          <a:bodyPr wrap="none" lIns="72457" tIns="36229" rIns="72457" bIns="36229" anchor="ctr"/>
          <a:lstStyle/>
          <a:p>
            <a:endParaRPr lang="en-GB"/>
          </a:p>
        </p:txBody>
      </p:sp>
      <p:pic>
        <p:nvPicPr>
          <p:cNvPr id="7177" name="Picture 335" descr="SOFTWR35"/>
          <p:cNvPicPr>
            <a:picLocks noChangeAspect="1" noChangeArrowheads="1"/>
          </p:cNvPicPr>
          <p:nvPr/>
        </p:nvPicPr>
        <p:blipFill>
          <a:blip r:embed="rId5" cstate="print"/>
          <a:srcRect/>
          <a:stretch>
            <a:fillRect/>
          </a:stretch>
        </p:blipFill>
        <p:spPr bwMode="auto">
          <a:xfrm>
            <a:off x="6411818" y="5166206"/>
            <a:ext cx="709930" cy="700709"/>
          </a:xfrm>
          <a:prstGeom prst="rect">
            <a:avLst/>
          </a:prstGeom>
          <a:noFill/>
          <a:ln w="9525">
            <a:noFill/>
            <a:miter lim="800000"/>
            <a:headEnd/>
            <a:tailEnd/>
          </a:ln>
        </p:spPr>
      </p:pic>
      <p:pic>
        <p:nvPicPr>
          <p:cNvPr id="7178" name="Picture 336" descr="SOFTWR35"/>
          <p:cNvPicPr>
            <a:picLocks noChangeAspect="1" noChangeArrowheads="1"/>
          </p:cNvPicPr>
          <p:nvPr/>
        </p:nvPicPr>
        <p:blipFill>
          <a:blip r:embed="rId5" cstate="print"/>
          <a:srcRect/>
          <a:stretch>
            <a:fillRect/>
          </a:stretch>
        </p:blipFill>
        <p:spPr bwMode="auto">
          <a:xfrm>
            <a:off x="6533738" y="5285475"/>
            <a:ext cx="709930" cy="700709"/>
          </a:xfrm>
          <a:prstGeom prst="rect">
            <a:avLst/>
          </a:prstGeom>
          <a:noFill/>
          <a:ln w="9525">
            <a:noFill/>
            <a:miter lim="800000"/>
            <a:headEnd/>
            <a:tailEnd/>
          </a:ln>
        </p:spPr>
      </p:pic>
      <p:pic>
        <p:nvPicPr>
          <p:cNvPr id="7179" name="Picture 337" descr="SOFTWR35"/>
          <p:cNvPicPr>
            <a:picLocks noChangeAspect="1" noChangeArrowheads="1"/>
          </p:cNvPicPr>
          <p:nvPr/>
        </p:nvPicPr>
        <p:blipFill>
          <a:blip r:embed="rId5" cstate="print"/>
          <a:srcRect/>
          <a:stretch>
            <a:fillRect/>
          </a:stretch>
        </p:blipFill>
        <p:spPr bwMode="auto">
          <a:xfrm>
            <a:off x="6655658" y="5404745"/>
            <a:ext cx="709930" cy="700709"/>
          </a:xfrm>
          <a:prstGeom prst="rect">
            <a:avLst/>
          </a:prstGeom>
          <a:noFill/>
          <a:ln w="9525">
            <a:noFill/>
            <a:miter lim="800000"/>
            <a:headEnd/>
            <a:tailEnd/>
          </a:ln>
        </p:spPr>
      </p:pic>
      <p:sp>
        <p:nvSpPr>
          <p:cNvPr id="7180" name="Text Box 338"/>
          <p:cNvSpPr txBox="1">
            <a:spLocks noChangeArrowheads="1"/>
          </p:cNvSpPr>
          <p:nvPr/>
        </p:nvSpPr>
        <p:spPr bwMode="auto">
          <a:xfrm>
            <a:off x="3655920" y="6391204"/>
            <a:ext cx="1066389" cy="350165"/>
          </a:xfrm>
          <a:prstGeom prst="rect">
            <a:avLst/>
          </a:prstGeom>
          <a:noFill/>
          <a:ln w="9525">
            <a:noFill/>
            <a:miter lim="800000"/>
            <a:headEnd/>
            <a:tailEnd/>
          </a:ln>
          <a:effectLst/>
        </p:spPr>
        <p:txBody>
          <a:bodyPr wrap="none" lIns="72457" tIns="36229" rIns="72457" bIns="36229">
            <a:spAutoFit/>
          </a:bodyPr>
          <a:lstStyle/>
          <a:p>
            <a:r>
              <a:rPr lang="en-US"/>
              <a:t>Terminals</a:t>
            </a:r>
          </a:p>
        </p:txBody>
      </p:sp>
      <p:sp>
        <p:nvSpPr>
          <p:cNvPr id="7181" name="Text Box 339"/>
          <p:cNvSpPr txBox="1">
            <a:spLocks noChangeArrowheads="1"/>
          </p:cNvSpPr>
          <p:nvPr/>
        </p:nvSpPr>
        <p:spPr bwMode="auto">
          <a:xfrm>
            <a:off x="6305808" y="6391204"/>
            <a:ext cx="606392" cy="350165"/>
          </a:xfrm>
          <a:prstGeom prst="rect">
            <a:avLst/>
          </a:prstGeom>
          <a:noFill/>
          <a:ln w="9525">
            <a:noFill/>
            <a:miter lim="800000"/>
            <a:headEnd/>
            <a:tailEnd/>
          </a:ln>
          <a:effectLst/>
        </p:spPr>
        <p:txBody>
          <a:bodyPr wrap="none" lIns="72457" tIns="36229" rIns="72457" bIns="36229">
            <a:spAutoFit/>
          </a:bodyPr>
          <a:lstStyle/>
          <a:p>
            <a:pPr algn="r"/>
            <a:r>
              <a:rPr lang="en-US"/>
              <a:t>Host</a:t>
            </a:r>
          </a:p>
        </p:txBody>
      </p:sp>
      <p:cxnSp>
        <p:nvCxnSpPr>
          <p:cNvPr id="340" name="Straight Connector 339"/>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343" name="Slide Number Placeholder 342"/>
          <p:cNvSpPr>
            <a:spLocks noGrp="1"/>
          </p:cNvSpPr>
          <p:nvPr>
            <p:ph type="sldNum" sz="quarter" idx="12"/>
          </p:nvPr>
        </p:nvSpPr>
        <p:spPr/>
        <p:txBody>
          <a:bodyPr/>
          <a:lstStyle/>
          <a:p>
            <a:fld id="{5AF38636-804C-414E-8ACA-D918E7046845}" type="slidenum">
              <a:rPr lang="en-GB" smtClean="0"/>
              <a:pPr/>
              <a:t>20</a:t>
            </a:fld>
            <a:endParaRPr lang="en-GB"/>
          </a:p>
        </p:txBody>
      </p:sp>
      <p:pic>
        <p:nvPicPr>
          <p:cNvPr id="1026" name="Picture 2" descr="Image result for IBM z Systems z13">
            <a:extLst>
              <a:ext uri="{FF2B5EF4-FFF2-40B4-BE49-F238E27FC236}">
                <a16:creationId xmlns:a16="http://schemas.microsoft.com/office/drawing/2014/main" id="{A2B702F7-0672-44B1-B47B-C1B66AC70C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93994" y="3387254"/>
            <a:ext cx="2638511" cy="169793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56077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0" y="116632"/>
            <a:ext cx="9144000" cy="1214446"/>
          </a:xfrm>
          <a:noFill/>
        </p:spPr>
        <p:txBody>
          <a:bodyPr vert="horz" lIns="72960" tIns="36481" rIns="72960" bIns="36481" rtlCol="0" anchor="t">
            <a:normAutofit fontScale="90000"/>
          </a:bodyPr>
          <a:lstStyle/>
          <a:p>
            <a:r>
              <a:rPr lang="en-US" dirty="0">
                <a:solidFill>
                  <a:srgbClr val="FF0000"/>
                </a:solidFill>
              </a:rPr>
              <a:t>Distributed Processing</a:t>
            </a:r>
            <a:br>
              <a:rPr lang="en-US" dirty="0">
                <a:solidFill>
                  <a:srgbClr val="FF0000"/>
                </a:solidFill>
              </a:rPr>
            </a:br>
            <a:r>
              <a:rPr lang="en-US" b="1" dirty="0">
                <a:solidFill>
                  <a:srgbClr val="C00000"/>
                </a:solidFill>
              </a:rPr>
              <a:t>File Server Program Access</a:t>
            </a:r>
            <a:endParaRPr lang="en-US" b="1" i="1" dirty="0">
              <a:solidFill>
                <a:srgbClr val="C00000"/>
              </a:solidFill>
            </a:endParaRPr>
          </a:p>
        </p:txBody>
      </p:sp>
      <p:sp>
        <p:nvSpPr>
          <p:cNvPr id="8195" name="Rectangle 3"/>
          <p:cNvSpPr>
            <a:spLocks noGrp="1" noChangeArrowheads="1"/>
          </p:cNvSpPr>
          <p:nvPr>
            <p:ph type="body" idx="1"/>
          </p:nvPr>
        </p:nvSpPr>
        <p:spPr>
          <a:xfrm>
            <a:off x="1844490" y="1700809"/>
            <a:ext cx="8643998" cy="3232001"/>
          </a:xfrm>
          <a:noFill/>
        </p:spPr>
        <p:txBody>
          <a:bodyPr vert="horz" lIns="72960" tIns="36481" rIns="72960" bIns="36481" rtlCol="0">
            <a:normAutofit lnSpcReduction="10000"/>
          </a:bodyPr>
          <a:lstStyle/>
          <a:p>
            <a:pPr>
              <a:spcAft>
                <a:spcPts val="1200"/>
              </a:spcAft>
            </a:pPr>
            <a:r>
              <a:rPr lang="en-US" sz="2800" b="1" i="1" dirty="0">
                <a:solidFill>
                  <a:srgbClr val="0000FF"/>
                </a:solidFill>
              </a:rPr>
              <a:t>File Server Program Access</a:t>
            </a:r>
            <a:r>
              <a:rPr lang="en-US" sz="2800" b="1" dirty="0"/>
              <a:t> is the Most Common Way to Execute Programs in PC Networks</a:t>
            </a:r>
          </a:p>
          <a:p>
            <a:pPr lvl="1">
              <a:spcAft>
                <a:spcPts val="1200"/>
              </a:spcAft>
            </a:pPr>
            <a:r>
              <a:rPr lang="en-US" sz="2000" b="1" dirty="0">
                <a:solidFill>
                  <a:schemeClr val="bg2">
                    <a:lumMod val="25000"/>
                  </a:schemeClr>
                </a:solidFill>
              </a:rPr>
              <a:t>Program files are </a:t>
            </a:r>
            <a:r>
              <a:rPr lang="en-US" sz="2000" b="1" i="1" dirty="0">
                <a:solidFill>
                  <a:schemeClr val="bg2">
                    <a:lumMod val="25000"/>
                  </a:schemeClr>
                </a:solidFill>
              </a:rPr>
              <a:t>stored</a:t>
            </a:r>
            <a:r>
              <a:rPr lang="en-US" sz="2000" b="1" dirty="0">
                <a:solidFill>
                  <a:schemeClr val="bg2">
                    <a:lumMod val="25000"/>
                  </a:schemeClr>
                </a:solidFill>
              </a:rPr>
              <a:t> on the file server</a:t>
            </a:r>
          </a:p>
          <a:p>
            <a:pPr lvl="1">
              <a:spcAft>
                <a:spcPts val="1200"/>
              </a:spcAft>
            </a:pPr>
            <a:r>
              <a:rPr lang="en-US" sz="2000" b="1" dirty="0">
                <a:solidFill>
                  <a:schemeClr val="bg2">
                    <a:lumMod val="25000"/>
                  </a:schemeClr>
                </a:solidFill>
              </a:rPr>
              <a:t>But downloaded (copied) to client PC for execution</a:t>
            </a:r>
          </a:p>
          <a:p>
            <a:pPr lvl="1">
              <a:spcAft>
                <a:spcPts val="1200"/>
              </a:spcAft>
            </a:pPr>
            <a:r>
              <a:rPr lang="en-US" sz="2000" b="1" dirty="0">
                <a:solidFill>
                  <a:schemeClr val="bg2">
                    <a:lumMod val="25000"/>
                  </a:schemeClr>
                </a:solidFill>
              </a:rPr>
              <a:t>Executed on client PC, not on file server</a:t>
            </a:r>
          </a:p>
          <a:p>
            <a:pPr lvl="1">
              <a:spcAft>
                <a:spcPts val="1200"/>
              </a:spcAft>
            </a:pPr>
            <a:r>
              <a:rPr lang="en-US" sz="2000" b="1" dirty="0">
                <a:solidFill>
                  <a:schemeClr val="bg2">
                    <a:lumMod val="25000"/>
                  </a:schemeClr>
                </a:solidFill>
              </a:rPr>
              <a:t>Example: File Transfer Protocol (FTP)</a:t>
            </a:r>
          </a:p>
        </p:txBody>
      </p:sp>
      <p:sp>
        <p:nvSpPr>
          <p:cNvPr id="8196" name="Text Box 4"/>
          <p:cNvSpPr txBox="1">
            <a:spLocks noChangeArrowheads="1"/>
          </p:cNvSpPr>
          <p:nvPr/>
        </p:nvSpPr>
        <p:spPr bwMode="auto">
          <a:xfrm>
            <a:off x="7383494" y="6538638"/>
            <a:ext cx="1321972" cy="350165"/>
          </a:xfrm>
          <a:prstGeom prst="rect">
            <a:avLst/>
          </a:prstGeom>
          <a:noFill/>
          <a:ln w="9525">
            <a:noFill/>
            <a:miter lim="800000"/>
            <a:headEnd/>
            <a:tailEnd/>
          </a:ln>
          <a:effectLst/>
        </p:spPr>
        <p:txBody>
          <a:bodyPr wrap="none" lIns="72457" tIns="36229" rIns="72457" bIns="36229">
            <a:spAutoFit/>
          </a:bodyPr>
          <a:lstStyle/>
          <a:p>
            <a:pPr algn="ctr"/>
            <a:r>
              <a:rPr lang="en-US" b="1" dirty="0">
                <a:solidFill>
                  <a:srgbClr val="C00000"/>
                </a:solidFill>
              </a:rPr>
              <a:t>File Server</a:t>
            </a:r>
          </a:p>
        </p:txBody>
      </p:sp>
      <p:sp>
        <p:nvSpPr>
          <p:cNvPr id="8197" name="Text Box 5"/>
          <p:cNvSpPr txBox="1">
            <a:spLocks noChangeArrowheads="1"/>
          </p:cNvSpPr>
          <p:nvPr/>
        </p:nvSpPr>
        <p:spPr bwMode="auto">
          <a:xfrm>
            <a:off x="3474484" y="6537601"/>
            <a:ext cx="1196297" cy="350165"/>
          </a:xfrm>
          <a:prstGeom prst="rect">
            <a:avLst/>
          </a:prstGeom>
          <a:noFill/>
          <a:ln w="9525">
            <a:noFill/>
            <a:miter lim="800000"/>
            <a:headEnd/>
            <a:tailEnd/>
          </a:ln>
          <a:effectLst/>
        </p:spPr>
        <p:txBody>
          <a:bodyPr wrap="none" lIns="72457" tIns="36229" rIns="72457" bIns="36229">
            <a:spAutoFit/>
          </a:bodyPr>
          <a:lstStyle/>
          <a:p>
            <a:pPr algn="ctr"/>
            <a:r>
              <a:rPr lang="en-US" b="1" dirty="0">
                <a:solidFill>
                  <a:srgbClr val="C00000"/>
                </a:solidFill>
              </a:rPr>
              <a:t>Client PC</a:t>
            </a:r>
          </a:p>
        </p:txBody>
      </p:sp>
      <p:pic>
        <p:nvPicPr>
          <p:cNvPr id="8198" name="Picture 6" descr="SOFTWR35"/>
          <p:cNvPicPr>
            <a:picLocks noChangeAspect="1" noChangeArrowheads="1"/>
          </p:cNvPicPr>
          <p:nvPr/>
        </p:nvPicPr>
        <p:blipFill>
          <a:blip r:embed="rId4" cstate="print"/>
          <a:srcRect/>
          <a:stretch>
            <a:fillRect/>
          </a:stretch>
        </p:blipFill>
        <p:spPr bwMode="auto">
          <a:xfrm>
            <a:off x="6727190" y="5258974"/>
            <a:ext cx="709930" cy="700709"/>
          </a:xfrm>
          <a:prstGeom prst="rect">
            <a:avLst/>
          </a:prstGeom>
          <a:noFill/>
          <a:ln w="9525">
            <a:noFill/>
            <a:miter lim="800000"/>
            <a:headEnd/>
            <a:tailEnd/>
          </a:ln>
        </p:spPr>
      </p:pic>
      <p:sp>
        <p:nvSpPr>
          <p:cNvPr id="8199" name="Text Box 7"/>
          <p:cNvSpPr txBox="1">
            <a:spLocks noChangeArrowheads="1"/>
          </p:cNvSpPr>
          <p:nvPr/>
        </p:nvSpPr>
        <p:spPr bwMode="auto">
          <a:xfrm>
            <a:off x="5843119" y="5057244"/>
            <a:ext cx="877491" cy="1014962"/>
          </a:xfrm>
          <a:prstGeom prst="rect">
            <a:avLst/>
          </a:prstGeom>
          <a:noFill/>
          <a:ln w="9525">
            <a:noFill/>
            <a:miter lim="800000"/>
            <a:headEnd/>
            <a:tailEnd/>
          </a:ln>
          <a:effectLst/>
        </p:spPr>
        <p:txBody>
          <a:bodyPr wrap="none" lIns="72457" tIns="36229" rIns="72457" bIns="36229">
            <a:spAutoFit/>
          </a:bodyPr>
          <a:lstStyle/>
          <a:p>
            <a:pPr algn="ctr">
              <a:lnSpc>
                <a:spcPct val="85000"/>
              </a:lnSpc>
            </a:pPr>
            <a:r>
              <a:rPr lang="en-US" b="1" dirty="0">
                <a:solidFill>
                  <a:srgbClr val="C00000"/>
                </a:solidFill>
              </a:rPr>
              <a:t>Stored</a:t>
            </a:r>
          </a:p>
          <a:p>
            <a:pPr algn="ctr">
              <a:lnSpc>
                <a:spcPct val="85000"/>
              </a:lnSpc>
            </a:pPr>
            <a:r>
              <a:rPr lang="en-US" b="1" dirty="0">
                <a:solidFill>
                  <a:srgbClr val="C00000"/>
                </a:solidFill>
              </a:rPr>
              <a:t>on the</a:t>
            </a:r>
          </a:p>
          <a:p>
            <a:pPr algn="ctr">
              <a:lnSpc>
                <a:spcPct val="85000"/>
              </a:lnSpc>
            </a:pPr>
            <a:r>
              <a:rPr lang="en-US" b="1" dirty="0">
                <a:solidFill>
                  <a:srgbClr val="C00000"/>
                </a:solidFill>
              </a:rPr>
              <a:t>File</a:t>
            </a:r>
          </a:p>
          <a:p>
            <a:pPr algn="ctr">
              <a:lnSpc>
                <a:spcPct val="85000"/>
              </a:lnSpc>
            </a:pPr>
            <a:r>
              <a:rPr lang="en-US" b="1" dirty="0">
                <a:solidFill>
                  <a:srgbClr val="C00000"/>
                </a:solidFill>
              </a:rPr>
              <a:t>Server</a:t>
            </a:r>
          </a:p>
        </p:txBody>
      </p:sp>
      <p:pic>
        <p:nvPicPr>
          <p:cNvPr id="8200" name="Picture 8" descr="MACPOWRI"/>
          <p:cNvPicPr>
            <a:picLocks noChangeAspect="1" noChangeArrowheads="1"/>
          </p:cNvPicPr>
          <p:nvPr/>
        </p:nvPicPr>
        <p:blipFill>
          <a:blip r:embed="rId5" cstate="print"/>
          <a:srcRect/>
          <a:stretch>
            <a:fillRect/>
          </a:stretch>
        </p:blipFill>
        <p:spPr bwMode="auto">
          <a:xfrm>
            <a:off x="3496311" y="5334759"/>
            <a:ext cx="1027430" cy="1130576"/>
          </a:xfrm>
          <a:prstGeom prst="rect">
            <a:avLst/>
          </a:prstGeom>
          <a:noFill/>
          <a:ln w="9525">
            <a:noFill/>
            <a:miter lim="800000"/>
            <a:headEnd/>
            <a:tailEnd/>
          </a:ln>
        </p:spPr>
      </p:pic>
      <p:grpSp>
        <p:nvGrpSpPr>
          <p:cNvPr id="2" name="Group 9"/>
          <p:cNvGrpSpPr>
            <a:grpSpLocks/>
          </p:cNvGrpSpPr>
          <p:nvPr/>
        </p:nvGrpSpPr>
        <p:grpSpPr bwMode="auto">
          <a:xfrm>
            <a:off x="7519670" y="5334760"/>
            <a:ext cx="853440" cy="1208847"/>
            <a:chOff x="480" y="2880"/>
            <a:chExt cx="672" cy="973"/>
          </a:xfrm>
        </p:grpSpPr>
        <p:pic>
          <p:nvPicPr>
            <p:cNvPr id="8226" name="Picture 10" descr="RAIDDSKI"/>
            <p:cNvPicPr>
              <a:picLocks noChangeAspect="1" noChangeArrowheads="1"/>
            </p:cNvPicPr>
            <p:nvPr/>
          </p:nvPicPr>
          <p:blipFill>
            <a:blip r:embed="rId6" cstate="print"/>
            <a:srcRect/>
            <a:stretch>
              <a:fillRect/>
            </a:stretch>
          </p:blipFill>
          <p:spPr bwMode="auto">
            <a:xfrm>
              <a:off x="576" y="2880"/>
              <a:ext cx="429" cy="704"/>
            </a:xfrm>
            <a:prstGeom prst="rect">
              <a:avLst/>
            </a:prstGeom>
            <a:noFill/>
            <a:ln w="9525">
              <a:noFill/>
              <a:miter lim="800000"/>
              <a:headEnd/>
              <a:tailEnd/>
            </a:ln>
          </p:spPr>
        </p:pic>
        <p:pic>
          <p:nvPicPr>
            <p:cNvPr id="8227" name="Picture 11" descr="PCFRONTI"/>
            <p:cNvPicPr>
              <a:picLocks noChangeAspect="1" noChangeArrowheads="1"/>
            </p:cNvPicPr>
            <p:nvPr/>
          </p:nvPicPr>
          <p:blipFill>
            <a:blip r:embed="rId7" cstate="print"/>
            <a:srcRect/>
            <a:stretch>
              <a:fillRect/>
            </a:stretch>
          </p:blipFill>
          <p:spPr bwMode="auto">
            <a:xfrm>
              <a:off x="480" y="3264"/>
              <a:ext cx="672" cy="589"/>
            </a:xfrm>
            <a:prstGeom prst="rect">
              <a:avLst/>
            </a:prstGeom>
            <a:noFill/>
            <a:ln w="9525">
              <a:noFill/>
              <a:miter lim="800000"/>
              <a:headEnd/>
              <a:tailEnd/>
            </a:ln>
          </p:spPr>
        </p:pic>
      </p:grpSp>
      <p:grpSp>
        <p:nvGrpSpPr>
          <p:cNvPr id="3" name="Group 12"/>
          <p:cNvGrpSpPr>
            <a:grpSpLocks/>
          </p:cNvGrpSpPr>
          <p:nvPr/>
        </p:nvGrpSpPr>
        <p:grpSpPr bwMode="auto">
          <a:xfrm>
            <a:off x="7946390" y="5573299"/>
            <a:ext cx="924560" cy="695739"/>
            <a:chOff x="2444" y="2481"/>
            <a:chExt cx="728" cy="560"/>
          </a:xfrm>
        </p:grpSpPr>
        <p:sp>
          <p:nvSpPr>
            <p:cNvPr id="8206" name="Rectangle 13"/>
            <p:cNvSpPr>
              <a:spLocks noChangeArrowheads="1"/>
            </p:cNvSpPr>
            <p:nvPr/>
          </p:nvSpPr>
          <p:spPr bwMode="auto">
            <a:xfrm>
              <a:off x="2461" y="2550"/>
              <a:ext cx="707" cy="487"/>
            </a:xfrm>
            <a:prstGeom prst="rect">
              <a:avLst/>
            </a:prstGeom>
            <a:solidFill>
              <a:srgbClr val="000000"/>
            </a:solidFill>
            <a:ln w="3175">
              <a:solidFill>
                <a:srgbClr val="000000"/>
              </a:solidFill>
              <a:miter lim="800000"/>
              <a:headEnd/>
              <a:tailEnd/>
            </a:ln>
          </p:spPr>
          <p:txBody>
            <a:bodyPr/>
            <a:lstStyle/>
            <a:p>
              <a:endParaRPr lang="en-IE"/>
            </a:p>
          </p:txBody>
        </p:sp>
        <p:sp>
          <p:nvSpPr>
            <p:cNvPr id="8207" name="Freeform 14"/>
            <p:cNvSpPr>
              <a:spLocks/>
            </p:cNvSpPr>
            <p:nvPr/>
          </p:nvSpPr>
          <p:spPr bwMode="auto">
            <a:xfrm>
              <a:off x="3164" y="2546"/>
              <a:ext cx="8" cy="491"/>
            </a:xfrm>
            <a:custGeom>
              <a:avLst/>
              <a:gdLst>
                <a:gd name="T0" fmla="*/ 1 w 34"/>
                <a:gd name="T1" fmla="*/ 2 h 1966"/>
                <a:gd name="T2" fmla="*/ 0 w 34"/>
                <a:gd name="T3" fmla="*/ 1 h 1966"/>
                <a:gd name="T4" fmla="*/ 0 w 34"/>
                <a:gd name="T5" fmla="*/ 123 h 1966"/>
                <a:gd name="T6" fmla="*/ 2 w 34"/>
                <a:gd name="T7" fmla="*/ 123 h 1966"/>
                <a:gd name="T8" fmla="*/ 2 w 34"/>
                <a:gd name="T9" fmla="*/ 1 h 1966"/>
                <a:gd name="T10" fmla="*/ 1 w 34"/>
                <a:gd name="T11" fmla="*/ 0 h 1966"/>
                <a:gd name="T12" fmla="*/ 2 w 34"/>
                <a:gd name="T13" fmla="*/ 1 h 1966"/>
                <a:gd name="T14" fmla="*/ 2 w 34"/>
                <a:gd name="T15" fmla="*/ 0 h 1966"/>
                <a:gd name="T16" fmla="*/ 1 w 34"/>
                <a:gd name="T17" fmla="*/ 0 h 1966"/>
                <a:gd name="T18" fmla="*/ 0 w 34"/>
                <a:gd name="T19" fmla="*/ 0 h 1966"/>
                <a:gd name="T20" fmla="*/ 0 w 34"/>
                <a:gd name="T21" fmla="*/ 1 h 1966"/>
                <a:gd name="T22" fmla="*/ 1 w 34"/>
                <a:gd name="T23" fmla="*/ 2 h 19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4" h="1966">
                  <a:moveTo>
                    <a:pt x="17" y="35"/>
                  </a:moveTo>
                  <a:lnTo>
                    <a:pt x="0" y="18"/>
                  </a:lnTo>
                  <a:lnTo>
                    <a:pt x="0" y="1966"/>
                  </a:lnTo>
                  <a:lnTo>
                    <a:pt x="34" y="1966"/>
                  </a:lnTo>
                  <a:lnTo>
                    <a:pt x="34" y="18"/>
                  </a:lnTo>
                  <a:lnTo>
                    <a:pt x="17" y="0"/>
                  </a:lnTo>
                  <a:lnTo>
                    <a:pt x="34" y="18"/>
                  </a:lnTo>
                  <a:lnTo>
                    <a:pt x="29" y="5"/>
                  </a:lnTo>
                  <a:lnTo>
                    <a:pt x="17" y="0"/>
                  </a:lnTo>
                  <a:lnTo>
                    <a:pt x="5" y="5"/>
                  </a:lnTo>
                  <a:lnTo>
                    <a:pt x="0" y="18"/>
                  </a:lnTo>
                  <a:lnTo>
                    <a:pt x="17" y="35"/>
                  </a:lnTo>
                  <a:close/>
                </a:path>
              </a:pathLst>
            </a:custGeom>
            <a:solidFill>
              <a:srgbClr val="000000"/>
            </a:solidFill>
            <a:ln w="3175" cmpd="sng">
              <a:solidFill>
                <a:srgbClr val="000000"/>
              </a:solidFill>
              <a:round/>
              <a:headEnd/>
              <a:tailEnd/>
            </a:ln>
          </p:spPr>
          <p:txBody>
            <a:bodyPr/>
            <a:lstStyle/>
            <a:p>
              <a:endParaRPr lang="en-GB"/>
            </a:p>
          </p:txBody>
        </p:sp>
        <p:sp>
          <p:nvSpPr>
            <p:cNvPr id="8208" name="Freeform 15"/>
            <p:cNvSpPr>
              <a:spLocks/>
            </p:cNvSpPr>
            <p:nvPr/>
          </p:nvSpPr>
          <p:spPr bwMode="auto">
            <a:xfrm>
              <a:off x="2456" y="2546"/>
              <a:ext cx="712" cy="8"/>
            </a:xfrm>
            <a:custGeom>
              <a:avLst/>
              <a:gdLst>
                <a:gd name="T0" fmla="*/ 2 w 2846"/>
                <a:gd name="T1" fmla="*/ 1 h 35"/>
                <a:gd name="T2" fmla="*/ 1 w 2846"/>
                <a:gd name="T3" fmla="*/ 2 h 35"/>
                <a:gd name="T4" fmla="*/ 178 w 2846"/>
                <a:gd name="T5" fmla="*/ 2 h 35"/>
                <a:gd name="T6" fmla="*/ 178 w 2846"/>
                <a:gd name="T7" fmla="*/ 0 h 35"/>
                <a:gd name="T8" fmla="*/ 1 w 2846"/>
                <a:gd name="T9" fmla="*/ 0 h 35"/>
                <a:gd name="T10" fmla="*/ 0 w 2846"/>
                <a:gd name="T11" fmla="*/ 1 h 35"/>
                <a:gd name="T12" fmla="*/ 1 w 2846"/>
                <a:gd name="T13" fmla="*/ 0 h 35"/>
                <a:gd name="T14" fmla="*/ 0 w 2846"/>
                <a:gd name="T15" fmla="*/ 0 h 35"/>
                <a:gd name="T16" fmla="*/ 0 w 2846"/>
                <a:gd name="T17" fmla="*/ 1 h 35"/>
                <a:gd name="T18" fmla="*/ 0 w 2846"/>
                <a:gd name="T19" fmla="*/ 2 h 35"/>
                <a:gd name="T20" fmla="*/ 1 w 2846"/>
                <a:gd name="T21" fmla="*/ 2 h 35"/>
                <a:gd name="T22" fmla="*/ 2 w 2846"/>
                <a:gd name="T23" fmla="*/ 1 h 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46" h="35">
                  <a:moveTo>
                    <a:pt x="34" y="18"/>
                  </a:moveTo>
                  <a:lnTo>
                    <a:pt x="17" y="35"/>
                  </a:lnTo>
                  <a:lnTo>
                    <a:pt x="2846" y="35"/>
                  </a:lnTo>
                  <a:lnTo>
                    <a:pt x="2846" y="0"/>
                  </a:lnTo>
                  <a:lnTo>
                    <a:pt x="17" y="0"/>
                  </a:lnTo>
                  <a:lnTo>
                    <a:pt x="0" y="18"/>
                  </a:lnTo>
                  <a:lnTo>
                    <a:pt x="17" y="0"/>
                  </a:lnTo>
                  <a:lnTo>
                    <a:pt x="4" y="5"/>
                  </a:lnTo>
                  <a:lnTo>
                    <a:pt x="1" y="18"/>
                  </a:lnTo>
                  <a:lnTo>
                    <a:pt x="4" y="30"/>
                  </a:lnTo>
                  <a:lnTo>
                    <a:pt x="17" y="35"/>
                  </a:lnTo>
                  <a:lnTo>
                    <a:pt x="34" y="18"/>
                  </a:lnTo>
                  <a:close/>
                </a:path>
              </a:pathLst>
            </a:custGeom>
            <a:solidFill>
              <a:srgbClr val="000000"/>
            </a:solidFill>
            <a:ln w="3175" cmpd="sng">
              <a:solidFill>
                <a:srgbClr val="000000"/>
              </a:solidFill>
              <a:round/>
              <a:headEnd/>
              <a:tailEnd/>
            </a:ln>
          </p:spPr>
          <p:txBody>
            <a:bodyPr/>
            <a:lstStyle/>
            <a:p>
              <a:endParaRPr lang="en-GB"/>
            </a:p>
          </p:txBody>
        </p:sp>
        <p:sp>
          <p:nvSpPr>
            <p:cNvPr id="8209" name="Freeform 16"/>
            <p:cNvSpPr>
              <a:spLocks/>
            </p:cNvSpPr>
            <p:nvPr/>
          </p:nvSpPr>
          <p:spPr bwMode="auto">
            <a:xfrm>
              <a:off x="2456" y="2550"/>
              <a:ext cx="9" cy="491"/>
            </a:xfrm>
            <a:custGeom>
              <a:avLst/>
              <a:gdLst>
                <a:gd name="T0" fmla="*/ 1 w 34"/>
                <a:gd name="T1" fmla="*/ 121 h 1965"/>
                <a:gd name="T2" fmla="*/ 2 w 34"/>
                <a:gd name="T3" fmla="*/ 122 h 1965"/>
                <a:gd name="T4" fmla="*/ 2 w 34"/>
                <a:gd name="T5" fmla="*/ 0 h 1965"/>
                <a:gd name="T6" fmla="*/ 0 w 34"/>
                <a:gd name="T7" fmla="*/ 0 h 1965"/>
                <a:gd name="T8" fmla="*/ 0 w 34"/>
                <a:gd name="T9" fmla="*/ 122 h 1965"/>
                <a:gd name="T10" fmla="*/ 1 w 34"/>
                <a:gd name="T11" fmla="*/ 123 h 1965"/>
                <a:gd name="T12" fmla="*/ 0 w 34"/>
                <a:gd name="T13" fmla="*/ 122 h 1965"/>
                <a:gd name="T14" fmla="*/ 0 w 34"/>
                <a:gd name="T15" fmla="*/ 122 h 1965"/>
                <a:gd name="T16" fmla="*/ 1 w 34"/>
                <a:gd name="T17" fmla="*/ 123 h 1965"/>
                <a:gd name="T18" fmla="*/ 2 w 34"/>
                <a:gd name="T19" fmla="*/ 122 h 1965"/>
                <a:gd name="T20" fmla="*/ 2 w 34"/>
                <a:gd name="T21" fmla="*/ 122 h 1965"/>
                <a:gd name="T22" fmla="*/ 1 w 34"/>
                <a:gd name="T23" fmla="*/ 121 h 19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4" h="1965">
                  <a:moveTo>
                    <a:pt x="17" y="1931"/>
                  </a:moveTo>
                  <a:lnTo>
                    <a:pt x="34" y="1948"/>
                  </a:lnTo>
                  <a:lnTo>
                    <a:pt x="34" y="0"/>
                  </a:lnTo>
                  <a:lnTo>
                    <a:pt x="0" y="0"/>
                  </a:lnTo>
                  <a:lnTo>
                    <a:pt x="0" y="1948"/>
                  </a:lnTo>
                  <a:lnTo>
                    <a:pt x="17" y="1965"/>
                  </a:lnTo>
                  <a:lnTo>
                    <a:pt x="0" y="1948"/>
                  </a:lnTo>
                  <a:lnTo>
                    <a:pt x="4" y="1960"/>
                  </a:lnTo>
                  <a:lnTo>
                    <a:pt x="17" y="1964"/>
                  </a:lnTo>
                  <a:lnTo>
                    <a:pt x="29" y="1960"/>
                  </a:lnTo>
                  <a:lnTo>
                    <a:pt x="34" y="1948"/>
                  </a:lnTo>
                  <a:lnTo>
                    <a:pt x="17" y="1931"/>
                  </a:lnTo>
                  <a:close/>
                </a:path>
              </a:pathLst>
            </a:custGeom>
            <a:solidFill>
              <a:srgbClr val="000000"/>
            </a:solidFill>
            <a:ln w="3175" cmpd="sng">
              <a:solidFill>
                <a:srgbClr val="000000"/>
              </a:solidFill>
              <a:round/>
              <a:headEnd/>
              <a:tailEnd/>
            </a:ln>
          </p:spPr>
          <p:txBody>
            <a:bodyPr/>
            <a:lstStyle/>
            <a:p>
              <a:endParaRPr lang="en-GB"/>
            </a:p>
          </p:txBody>
        </p:sp>
        <p:sp>
          <p:nvSpPr>
            <p:cNvPr id="8210" name="Freeform 17"/>
            <p:cNvSpPr>
              <a:spLocks/>
            </p:cNvSpPr>
            <p:nvPr/>
          </p:nvSpPr>
          <p:spPr bwMode="auto">
            <a:xfrm>
              <a:off x="2461" y="3033"/>
              <a:ext cx="711" cy="8"/>
            </a:xfrm>
            <a:custGeom>
              <a:avLst/>
              <a:gdLst>
                <a:gd name="T0" fmla="*/ 176 w 2846"/>
                <a:gd name="T1" fmla="*/ 1 h 34"/>
                <a:gd name="T2" fmla="*/ 177 w 2846"/>
                <a:gd name="T3" fmla="*/ 0 h 34"/>
                <a:gd name="T4" fmla="*/ 0 w 2846"/>
                <a:gd name="T5" fmla="*/ 0 h 34"/>
                <a:gd name="T6" fmla="*/ 0 w 2846"/>
                <a:gd name="T7" fmla="*/ 2 h 34"/>
                <a:gd name="T8" fmla="*/ 177 w 2846"/>
                <a:gd name="T9" fmla="*/ 2 h 34"/>
                <a:gd name="T10" fmla="*/ 178 w 2846"/>
                <a:gd name="T11" fmla="*/ 1 h 34"/>
                <a:gd name="T12" fmla="*/ 177 w 2846"/>
                <a:gd name="T13" fmla="*/ 2 h 34"/>
                <a:gd name="T14" fmla="*/ 177 w 2846"/>
                <a:gd name="T15" fmla="*/ 2 h 34"/>
                <a:gd name="T16" fmla="*/ 178 w 2846"/>
                <a:gd name="T17" fmla="*/ 1 h 34"/>
                <a:gd name="T18" fmla="*/ 177 w 2846"/>
                <a:gd name="T19" fmla="*/ 0 h 34"/>
                <a:gd name="T20" fmla="*/ 177 w 2846"/>
                <a:gd name="T21" fmla="*/ 0 h 34"/>
                <a:gd name="T22" fmla="*/ 176 w 2846"/>
                <a:gd name="T23" fmla="*/ 1 h 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46" h="34">
                  <a:moveTo>
                    <a:pt x="2812" y="17"/>
                  </a:moveTo>
                  <a:lnTo>
                    <a:pt x="2829" y="0"/>
                  </a:lnTo>
                  <a:lnTo>
                    <a:pt x="0" y="0"/>
                  </a:lnTo>
                  <a:lnTo>
                    <a:pt x="0" y="34"/>
                  </a:lnTo>
                  <a:lnTo>
                    <a:pt x="2829" y="34"/>
                  </a:lnTo>
                  <a:lnTo>
                    <a:pt x="2846" y="17"/>
                  </a:lnTo>
                  <a:lnTo>
                    <a:pt x="2829" y="34"/>
                  </a:lnTo>
                  <a:lnTo>
                    <a:pt x="2841" y="29"/>
                  </a:lnTo>
                  <a:lnTo>
                    <a:pt x="2846" y="17"/>
                  </a:lnTo>
                  <a:lnTo>
                    <a:pt x="2841" y="5"/>
                  </a:lnTo>
                  <a:lnTo>
                    <a:pt x="2829" y="0"/>
                  </a:lnTo>
                  <a:lnTo>
                    <a:pt x="2812" y="17"/>
                  </a:lnTo>
                  <a:close/>
                </a:path>
              </a:pathLst>
            </a:custGeom>
            <a:solidFill>
              <a:srgbClr val="000000"/>
            </a:solidFill>
            <a:ln w="3175" cmpd="sng">
              <a:solidFill>
                <a:srgbClr val="000000"/>
              </a:solidFill>
              <a:round/>
              <a:headEnd/>
              <a:tailEnd/>
            </a:ln>
          </p:spPr>
          <p:txBody>
            <a:bodyPr/>
            <a:lstStyle/>
            <a:p>
              <a:endParaRPr lang="en-GB"/>
            </a:p>
          </p:txBody>
        </p:sp>
        <p:sp>
          <p:nvSpPr>
            <p:cNvPr id="8211" name="Freeform 18"/>
            <p:cNvSpPr>
              <a:spLocks/>
            </p:cNvSpPr>
            <p:nvPr/>
          </p:nvSpPr>
          <p:spPr bwMode="auto">
            <a:xfrm>
              <a:off x="2849" y="2498"/>
              <a:ext cx="271" cy="52"/>
            </a:xfrm>
            <a:custGeom>
              <a:avLst/>
              <a:gdLst>
                <a:gd name="T0" fmla="*/ 68 w 1087"/>
                <a:gd name="T1" fmla="*/ 13 h 208"/>
                <a:gd name="T2" fmla="*/ 61 w 1087"/>
                <a:gd name="T3" fmla="*/ 0 h 208"/>
                <a:gd name="T4" fmla="*/ 8 w 1087"/>
                <a:gd name="T5" fmla="*/ 0 h 208"/>
                <a:gd name="T6" fmla="*/ 0 w 1087"/>
                <a:gd name="T7" fmla="*/ 13 h 208"/>
                <a:gd name="T8" fmla="*/ 68 w 1087"/>
                <a:gd name="T9" fmla="*/ 13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7" h="208">
                  <a:moveTo>
                    <a:pt x="1087" y="208"/>
                  </a:moveTo>
                  <a:lnTo>
                    <a:pt x="984" y="0"/>
                  </a:lnTo>
                  <a:lnTo>
                    <a:pt x="138" y="0"/>
                  </a:lnTo>
                  <a:lnTo>
                    <a:pt x="0" y="208"/>
                  </a:lnTo>
                  <a:lnTo>
                    <a:pt x="1087" y="208"/>
                  </a:lnTo>
                  <a:close/>
                </a:path>
              </a:pathLst>
            </a:custGeom>
            <a:solidFill>
              <a:srgbClr val="000000"/>
            </a:solidFill>
            <a:ln w="3175" cmpd="sng">
              <a:solidFill>
                <a:srgbClr val="000000"/>
              </a:solidFill>
              <a:round/>
              <a:headEnd/>
              <a:tailEnd/>
            </a:ln>
          </p:spPr>
          <p:txBody>
            <a:bodyPr/>
            <a:lstStyle/>
            <a:p>
              <a:endParaRPr lang="en-GB"/>
            </a:p>
          </p:txBody>
        </p:sp>
        <p:sp>
          <p:nvSpPr>
            <p:cNvPr id="8212" name="Freeform 19"/>
            <p:cNvSpPr>
              <a:spLocks/>
            </p:cNvSpPr>
            <p:nvPr/>
          </p:nvSpPr>
          <p:spPr bwMode="auto">
            <a:xfrm>
              <a:off x="3090" y="2494"/>
              <a:ext cx="35" cy="58"/>
            </a:xfrm>
            <a:custGeom>
              <a:avLst/>
              <a:gdLst>
                <a:gd name="T0" fmla="*/ 1 w 138"/>
                <a:gd name="T1" fmla="*/ 2 h 232"/>
                <a:gd name="T2" fmla="*/ 0 w 138"/>
                <a:gd name="T3" fmla="*/ 2 h 232"/>
                <a:gd name="T4" fmla="*/ 7 w 138"/>
                <a:gd name="T5" fmla="*/ 15 h 232"/>
                <a:gd name="T6" fmla="*/ 9 w 138"/>
                <a:gd name="T7" fmla="*/ 14 h 232"/>
                <a:gd name="T8" fmla="*/ 2 w 138"/>
                <a:gd name="T9" fmla="*/ 1 h 232"/>
                <a:gd name="T10" fmla="*/ 1 w 138"/>
                <a:gd name="T11" fmla="*/ 0 h 232"/>
                <a:gd name="T12" fmla="*/ 2 w 138"/>
                <a:gd name="T13" fmla="*/ 1 h 232"/>
                <a:gd name="T14" fmla="*/ 2 w 138"/>
                <a:gd name="T15" fmla="*/ 0 h 232"/>
                <a:gd name="T16" fmla="*/ 2 w 138"/>
                <a:gd name="T17" fmla="*/ 0 h 232"/>
                <a:gd name="T18" fmla="*/ 1 w 138"/>
                <a:gd name="T19" fmla="*/ 0 h 232"/>
                <a:gd name="T20" fmla="*/ 1 w 138"/>
                <a:gd name="T21" fmla="*/ 0 h 232"/>
                <a:gd name="T22" fmla="*/ 1 w 138"/>
                <a:gd name="T23" fmla="*/ 0 h 232"/>
                <a:gd name="T24" fmla="*/ 0 w 138"/>
                <a:gd name="T25" fmla="*/ 1 h 232"/>
                <a:gd name="T26" fmla="*/ 0 w 138"/>
                <a:gd name="T27" fmla="*/ 1 h 232"/>
                <a:gd name="T28" fmla="*/ 0 w 138"/>
                <a:gd name="T29" fmla="*/ 2 h 232"/>
                <a:gd name="T30" fmla="*/ 1 w 138"/>
                <a:gd name="T31" fmla="*/ 2 h 2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8" h="232">
                  <a:moveTo>
                    <a:pt x="19" y="35"/>
                  </a:moveTo>
                  <a:lnTo>
                    <a:pt x="3" y="25"/>
                  </a:lnTo>
                  <a:lnTo>
                    <a:pt x="106" y="232"/>
                  </a:lnTo>
                  <a:lnTo>
                    <a:pt x="138" y="217"/>
                  </a:lnTo>
                  <a:lnTo>
                    <a:pt x="35" y="10"/>
                  </a:lnTo>
                  <a:lnTo>
                    <a:pt x="19" y="0"/>
                  </a:lnTo>
                  <a:lnTo>
                    <a:pt x="35" y="10"/>
                  </a:lnTo>
                  <a:lnTo>
                    <a:pt x="30" y="3"/>
                  </a:lnTo>
                  <a:lnTo>
                    <a:pt x="24" y="0"/>
                  </a:lnTo>
                  <a:lnTo>
                    <a:pt x="18" y="0"/>
                  </a:lnTo>
                  <a:lnTo>
                    <a:pt x="11" y="1"/>
                  </a:lnTo>
                  <a:lnTo>
                    <a:pt x="6" y="5"/>
                  </a:lnTo>
                  <a:lnTo>
                    <a:pt x="3" y="11"/>
                  </a:lnTo>
                  <a:lnTo>
                    <a:pt x="0" y="17"/>
                  </a:lnTo>
                  <a:lnTo>
                    <a:pt x="3" y="25"/>
                  </a:lnTo>
                  <a:lnTo>
                    <a:pt x="19" y="35"/>
                  </a:lnTo>
                  <a:close/>
                </a:path>
              </a:pathLst>
            </a:custGeom>
            <a:solidFill>
              <a:srgbClr val="000000"/>
            </a:solidFill>
            <a:ln w="3175" cmpd="sng">
              <a:solidFill>
                <a:srgbClr val="000000"/>
              </a:solidFill>
              <a:round/>
              <a:headEnd/>
              <a:tailEnd/>
            </a:ln>
          </p:spPr>
          <p:txBody>
            <a:bodyPr/>
            <a:lstStyle/>
            <a:p>
              <a:endParaRPr lang="en-GB"/>
            </a:p>
          </p:txBody>
        </p:sp>
        <p:sp>
          <p:nvSpPr>
            <p:cNvPr id="8213" name="Freeform 20"/>
            <p:cNvSpPr>
              <a:spLocks/>
            </p:cNvSpPr>
            <p:nvPr/>
          </p:nvSpPr>
          <p:spPr bwMode="auto">
            <a:xfrm>
              <a:off x="2879" y="2494"/>
              <a:ext cx="216" cy="8"/>
            </a:xfrm>
            <a:custGeom>
              <a:avLst/>
              <a:gdLst>
                <a:gd name="T0" fmla="*/ 2 w 862"/>
                <a:gd name="T1" fmla="*/ 1 h 35"/>
                <a:gd name="T2" fmla="*/ 1 w 862"/>
                <a:gd name="T3" fmla="*/ 2 h 35"/>
                <a:gd name="T4" fmla="*/ 54 w 862"/>
                <a:gd name="T5" fmla="*/ 2 h 35"/>
                <a:gd name="T6" fmla="*/ 54 w 862"/>
                <a:gd name="T7" fmla="*/ 0 h 35"/>
                <a:gd name="T8" fmla="*/ 1 w 862"/>
                <a:gd name="T9" fmla="*/ 0 h 35"/>
                <a:gd name="T10" fmla="*/ 0 w 862"/>
                <a:gd name="T11" fmla="*/ 0 h 35"/>
                <a:gd name="T12" fmla="*/ 1 w 862"/>
                <a:gd name="T13" fmla="*/ 0 h 35"/>
                <a:gd name="T14" fmla="*/ 0 w 862"/>
                <a:gd name="T15" fmla="*/ 0 h 35"/>
                <a:gd name="T16" fmla="*/ 0 w 862"/>
                <a:gd name="T17" fmla="*/ 1 h 35"/>
                <a:gd name="T18" fmla="*/ 0 w 862"/>
                <a:gd name="T19" fmla="*/ 2 h 35"/>
                <a:gd name="T20" fmla="*/ 1 w 862"/>
                <a:gd name="T21" fmla="*/ 2 h 35"/>
                <a:gd name="T22" fmla="*/ 2 w 862"/>
                <a:gd name="T23" fmla="*/ 1 h 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62" h="35">
                  <a:moveTo>
                    <a:pt x="31" y="27"/>
                  </a:moveTo>
                  <a:lnTo>
                    <a:pt x="16" y="35"/>
                  </a:lnTo>
                  <a:lnTo>
                    <a:pt x="862" y="35"/>
                  </a:lnTo>
                  <a:lnTo>
                    <a:pt x="862" y="0"/>
                  </a:lnTo>
                  <a:lnTo>
                    <a:pt x="16" y="0"/>
                  </a:lnTo>
                  <a:lnTo>
                    <a:pt x="1" y="7"/>
                  </a:lnTo>
                  <a:lnTo>
                    <a:pt x="16" y="0"/>
                  </a:lnTo>
                  <a:lnTo>
                    <a:pt x="4" y="5"/>
                  </a:lnTo>
                  <a:lnTo>
                    <a:pt x="0" y="17"/>
                  </a:lnTo>
                  <a:lnTo>
                    <a:pt x="4" y="30"/>
                  </a:lnTo>
                  <a:lnTo>
                    <a:pt x="16" y="35"/>
                  </a:lnTo>
                  <a:lnTo>
                    <a:pt x="31" y="27"/>
                  </a:lnTo>
                  <a:close/>
                </a:path>
              </a:pathLst>
            </a:custGeom>
            <a:solidFill>
              <a:srgbClr val="000000"/>
            </a:solidFill>
            <a:ln w="3175" cmpd="sng">
              <a:solidFill>
                <a:srgbClr val="000000"/>
              </a:solidFill>
              <a:round/>
              <a:headEnd/>
              <a:tailEnd/>
            </a:ln>
          </p:spPr>
          <p:txBody>
            <a:bodyPr/>
            <a:lstStyle/>
            <a:p>
              <a:endParaRPr lang="en-GB"/>
            </a:p>
          </p:txBody>
        </p:sp>
        <p:sp>
          <p:nvSpPr>
            <p:cNvPr id="8214" name="Freeform 21"/>
            <p:cNvSpPr>
              <a:spLocks/>
            </p:cNvSpPr>
            <p:nvPr/>
          </p:nvSpPr>
          <p:spPr bwMode="auto">
            <a:xfrm>
              <a:off x="2844" y="2496"/>
              <a:ext cx="43" cy="58"/>
            </a:xfrm>
            <a:custGeom>
              <a:avLst/>
              <a:gdLst>
                <a:gd name="T0" fmla="*/ 1 w 170"/>
                <a:gd name="T1" fmla="*/ 12 h 235"/>
                <a:gd name="T2" fmla="*/ 2 w 170"/>
                <a:gd name="T3" fmla="*/ 14 h 235"/>
                <a:gd name="T4" fmla="*/ 11 w 170"/>
                <a:gd name="T5" fmla="*/ 1 h 235"/>
                <a:gd name="T6" fmla="*/ 9 w 170"/>
                <a:gd name="T7" fmla="*/ 0 h 235"/>
                <a:gd name="T8" fmla="*/ 0 w 170"/>
                <a:gd name="T9" fmla="*/ 13 h 235"/>
                <a:gd name="T10" fmla="*/ 1 w 170"/>
                <a:gd name="T11" fmla="*/ 14 h 235"/>
                <a:gd name="T12" fmla="*/ 0 w 170"/>
                <a:gd name="T13" fmla="*/ 13 h 235"/>
                <a:gd name="T14" fmla="*/ 0 w 170"/>
                <a:gd name="T15" fmla="*/ 13 h 235"/>
                <a:gd name="T16" fmla="*/ 0 w 170"/>
                <a:gd name="T17" fmla="*/ 14 h 235"/>
                <a:gd name="T18" fmla="*/ 0 w 170"/>
                <a:gd name="T19" fmla="*/ 14 h 235"/>
                <a:gd name="T20" fmla="*/ 1 w 170"/>
                <a:gd name="T21" fmla="*/ 14 h 235"/>
                <a:gd name="T22" fmla="*/ 1 w 170"/>
                <a:gd name="T23" fmla="*/ 14 h 235"/>
                <a:gd name="T24" fmla="*/ 1 w 170"/>
                <a:gd name="T25" fmla="*/ 14 h 235"/>
                <a:gd name="T26" fmla="*/ 2 w 170"/>
                <a:gd name="T27" fmla="*/ 14 h 235"/>
                <a:gd name="T28" fmla="*/ 2 w 170"/>
                <a:gd name="T29" fmla="*/ 14 h 235"/>
                <a:gd name="T30" fmla="*/ 1 w 170"/>
                <a:gd name="T31" fmla="*/ 12 h 2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0" h="235">
                  <a:moveTo>
                    <a:pt x="17" y="200"/>
                  </a:moveTo>
                  <a:lnTo>
                    <a:pt x="32" y="227"/>
                  </a:lnTo>
                  <a:lnTo>
                    <a:pt x="170" y="20"/>
                  </a:lnTo>
                  <a:lnTo>
                    <a:pt x="140" y="0"/>
                  </a:lnTo>
                  <a:lnTo>
                    <a:pt x="2" y="208"/>
                  </a:lnTo>
                  <a:lnTo>
                    <a:pt x="17" y="235"/>
                  </a:lnTo>
                  <a:lnTo>
                    <a:pt x="2" y="208"/>
                  </a:lnTo>
                  <a:lnTo>
                    <a:pt x="0" y="215"/>
                  </a:lnTo>
                  <a:lnTo>
                    <a:pt x="0" y="221"/>
                  </a:lnTo>
                  <a:lnTo>
                    <a:pt x="4" y="227"/>
                  </a:lnTo>
                  <a:lnTo>
                    <a:pt x="9" y="232"/>
                  </a:lnTo>
                  <a:lnTo>
                    <a:pt x="14" y="235"/>
                  </a:lnTo>
                  <a:lnTo>
                    <a:pt x="21" y="235"/>
                  </a:lnTo>
                  <a:lnTo>
                    <a:pt x="27" y="234"/>
                  </a:lnTo>
                  <a:lnTo>
                    <a:pt x="32" y="227"/>
                  </a:lnTo>
                  <a:lnTo>
                    <a:pt x="17" y="200"/>
                  </a:lnTo>
                  <a:close/>
                </a:path>
              </a:pathLst>
            </a:custGeom>
            <a:solidFill>
              <a:srgbClr val="000000"/>
            </a:solidFill>
            <a:ln w="3175" cmpd="sng">
              <a:solidFill>
                <a:srgbClr val="000000"/>
              </a:solidFill>
              <a:round/>
              <a:headEnd/>
              <a:tailEnd/>
            </a:ln>
          </p:spPr>
          <p:txBody>
            <a:bodyPr/>
            <a:lstStyle/>
            <a:p>
              <a:endParaRPr lang="en-GB"/>
            </a:p>
          </p:txBody>
        </p:sp>
        <p:sp>
          <p:nvSpPr>
            <p:cNvPr id="8215" name="Freeform 22"/>
            <p:cNvSpPr>
              <a:spLocks/>
            </p:cNvSpPr>
            <p:nvPr/>
          </p:nvSpPr>
          <p:spPr bwMode="auto">
            <a:xfrm>
              <a:off x="2849" y="2546"/>
              <a:ext cx="276" cy="8"/>
            </a:xfrm>
            <a:custGeom>
              <a:avLst/>
              <a:gdLst>
                <a:gd name="T0" fmla="*/ 67 w 1104"/>
                <a:gd name="T1" fmla="*/ 1 h 35"/>
                <a:gd name="T2" fmla="*/ 68 w 1104"/>
                <a:gd name="T3" fmla="*/ 0 h 35"/>
                <a:gd name="T4" fmla="*/ 0 w 1104"/>
                <a:gd name="T5" fmla="*/ 0 h 35"/>
                <a:gd name="T6" fmla="*/ 0 w 1104"/>
                <a:gd name="T7" fmla="*/ 2 h 35"/>
                <a:gd name="T8" fmla="*/ 68 w 1104"/>
                <a:gd name="T9" fmla="*/ 2 h 35"/>
                <a:gd name="T10" fmla="*/ 69 w 1104"/>
                <a:gd name="T11" fmla="*/ 0 h 35"/>
                <a:gd name="T12" fmla="*/ 68 w 1104"/>
                <a:gd name="T13" fmla="*/ 2 h 35"/>
                <a:gd name="T14" fmla="*/ 69 w 1104"/>
                <a:gd name="T15" fmla="*/ 2 h 35"/>
                <a:gd name="T16" fmla="*/ 69 w 1104"/>
                <a:gd name="T17" fmla="*/ 1 h 35"/>
                <a:gd name="T18" fmla="*/ 69 w 1104"/>
                <a:gd name="T19" fmla="*/ 0 h 35"/>
                <a:gd name="T20" fmla="*/ 68 w 1104"/>
                <a:gd name="T21" fmla="*/ 0 h 35"/>
                <a:gd name="T22" fmla="*/ 67 w 1104"/>
                <a:gd name="T23" fmla="*/ 1 h 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04" h="35">
                  <a:moveTo>
                    <a:pt x="1071" y="25"/>
                  </a:moveTo>
                  <a:lnTo>
                    <a:pt x="1087" y="0"/>
                  </a:lnTo>
                  <a:lnTo>
                    <a:pt x="0" y="0"/>
                  </a:lnTo>
                  <a:lnTo>
                    <a:pt x="0" y="35"/>
                  </a:lnTo>
                  <a:lnTo>
                    <a:pt x="1087" y="35"/>
                  </a:lnTo>
                  <a:lnTo>
                    <a:pt x="1103" y="10"/>
                  </a:lnTo>
                  <a:lnTo>
                    <a:pt x="1087" y="35"/>
                  </a:lnTo>
                  <a:lnTo>
                    <a:pt x="1099" y="30"/>
                  </a:lnTo>
                  <a:lnTo>
                    <a:pt x="1104" y="18"/>
                  </a:lnTo>
                  <a:lnTo>
                    <a:pt x="1099" y="5"/>
                  </a:lnTo>
                  <a:lnTo>
                    <a:pt x="1087" y="0"/>
                  </a:lnTo>
                  <a:lnTo>
                    <a:pt x="1071" y="25"/>
                  </a:lnTo>
                  <a:close/>
                </a:path>
              </a:pathLst>
            </a:custGeom>
            <a:solidFill>
              <a:srgbClr val="000000"/>
            </a:solidFill>
            <a:ln w="3175" cmpd="sng">
              <a:solidFill>
                <a:srgbClr val="000000"/>
              </a:solidFill>
              <a:round/>
              <a:headEnd/>
              <a:tailEnd/>
            </a:ln>
          </p:spPr>
          <p:txBody>
            <a:bodyPr/>
            <a:lstStyle/>
            <a:p>
              <a:endParaRPr lang="en-GB"/>
            </a:p>
          </p:txBody>
        </p:sp>
        <p:sp>
          <p:nvSpPr>
            <p:cNvPr id="8216" name="Rectangle 23"/>
            <p:cNvSpPr>
              <a:spLocks noChangeArrowheads="1"/>
            </p:cNvSpPr>
            <p:nvPr/>
          </p:nvSpPr>
          <p:spPr bwMode="auto">
            <a:xfrm>
              <a:off x="2448" y="2537"/>
              <a:ext cx="707" cy="487"/>
            </a:xfrm>
            <a:prstGeom prst="rect">
              <a:avLst/>
            </a:prstGeom>
            <a:solidFill>
              <a:srgbClr val="FFFFB2"/>
            </a:solidFill>
            <a:ln w="3175">
              <a:solidFill>
                <a:srgbClr val="000000"/>
              </a:solidFill>
              <a:miter lim="800000"/>
              <a:headEnd/>
              <a:tailEnd/>
            </a:ln>
          </p:spPr>
          <p:txBody>
            <a:bodyPr/>
            <a:lstStyle/>
            <a:p>
              <a:endParaRPr lang="en-IE"/>
            </a:p>
          </p:txBody>
        </p:sp>
        <p:sp>
          <p:nvSpPr>
            <p:cNvPr id="8217" name="Freeform 24"/>
            <p:cNvSpPr>
              <a:spLocks/>
            </p:cNvSpPr>
            <p:nvPr/>
          </p:nvSpPr>
          <p:spPr bwMode="auto">
            <a:xfrm>
              <a:off x="3151" y="2533"/>
              <a:ext cx="8" cy="491"/>
            </a:xfrm>
            <a:custGeom>
              <a:avLst/>
              <a:gdLst>
                <a:gd name="T0" fmla="*/ 1 w 35"/>
                <a:gd name="T1" fmla="*/ 2 h 1967"/>
                <a:gd name="T2" fmla="*/ 0 w 35"/>
                <a:gd name="T3" fmla="*/ 1 h 1967"/>
                <a:gd name="T4" fmla="*/ 0 w 35"/>
                <a:gd name="T5" fmla="*/ 123 h 1967"/>
                <a:gd name="T6" fmla="*/ 2 w 35"/>
                <a:gd name="T7" fmla="*/ 123 h 1967"/>
                <a:gd name="T8" fmla="*/ 2 w 35"/>
                <a:gd name="T9" fmla="*/ 1 h 1967"/>
                <a:gd name="T10" fmla="*/ 1 w 35"/>
                <a:gd name="T11" fmla="*/ 0 h 1967"/>
                <a:gd name="T12" fmla="*/ 2 w 35"/>
                <a:gd name="T13" fmla="*/ 1 h 1967"/>
                <a:gd name="T14" fmla="*/ 2 w 35"/>
                <a:gd name="T15" fmla="*/ 0 h 1967"/>
                <a:gd name="T16" fmla="*/ 1 w 35"/>
                <a:gd name="T17" fmla="*/ 0 h 1967"/>
                <a:gd name="T18" fmla="*/ 0 w 35"/>
                <a:gd name="T19" fmla="*/ 0 h 1967"/>
                <a:gd name="T20" fmla="*/ 0 w 35"/>
                <a:gd name="T21" fmla="*/ 1 h 1967"/>
                <a:gd name="T22" fmla="*/ 1 w 35"/>
                <a:gd name="T23" fmla="*/ 2 h 19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 h="1967">
                  <a:moveTo>
                    <a:pt x="18" y="35"/>
                  </a:moveTo>
                  <a:lnTo>
                    <a:pt x="0" y="17"/>
                  </a:lnTo>
                  <a:lnTo>
                    <a:pt x="0" y="1967"/>
                  </a:lnTo>
                  <a:lnTo>
                    <a:pt x="35" y="1967"/>
                  </a:lnTo>
                  <a:lnTo>
                    <a:pt x="35" y="17"/>
                  </a:lnTo>
                  <a:lnTo>
                    <a:pt x="18" y="0"/>
                  </a:lnTo>
                  <a:lnTo>
                    <a:pt x="35" y="17"/>
                  </a:lnTo>
                  <a:lnTo>
                    <a:pt x="30" y="5"/>
                  </a:lnTo>
                  <a:lnTo>
                    <a:pt x="18" y="0"/>
                  </a:lnTo>
                  <a:lnTo>
                    <a:pt x="5" y="5"/>
                  </a:lnTo>
                  <a:lnTo>
                    <a:pt x="0" y="17"/>
                  </a:lnTo>
                  <a:lnTo>
                    <a:pt x="18" y="35"/>
                  </a:lnTo>
                  <a:close/>
                </a:path>
              </a:pathLst>
            </a:custGeom>
            <a:solidFill>
              <a:srgbClr val="000000"/>
            </a:solidFill>
            <a:ln w="3175" cmpd="sng">
              <a:solidFill>
                <a:srgbClr val="000000"/>
              </a:solidFill>
              <a:round/>
              <a:headEnd/>
              <a:tailEnd/>
            </a:ln>
          </p:spPr>
          <p:txBody>
            <a:bodyPr/>
            <a:lstStyle/>
            <a:p>
              <a:endParaRPr lang="en-GB"/>
            </a:p>
          </p:txBody>
        </p:sp>
        <p:sp>
          <p:nvSpPr>
            <p:cNvPr id="8218" name="Freeform 25"/>
            <p:cNvSpPr>
              <a:spLocks/>
            </p:cNvSpPr>
            <p:nvPr/>
          </p:nvSpPr>
          <p:spPr bwMode="auto">
            <a:xfrm>
              <a:off x="2444" y="2533"/>
              <a:ext cx="711" cy="8"/>
            </a:xfrm>
            <a:custGeom>
              <a:avLst/>
              <a:gdLst>
                <a:gd name="T0" fmla="*/ 2 w 2845"/>
                <a:gd name="T1" fmla="*/ 1 h 35"/>
                <a:gd name="T2" fmla="*/ 1 w 2845"/>
                <a:gd name="T3" fmla="*/ 2 h 35"/>
                <a:gd name="T4" fmla="*/ 178 w 2845"/>
                <a:gd name="T5" fmla="*/ 2 h 35"/>
                <a:gd name="T6" fmla="*/ 178 w 2845"/>
                <a:gd name="T7" fmla="*/ 0 h 35"/>
                <a:gd name="T8" fmla="*/ 1 w 2845"/>
                <a:gd name="T9" fmla="*/ 0 h 35"/>
                <a:gd name="T10" fmla="*/ 0 w 2845"/>
                <a:gd name="T11" fmla="*/ 1 h 35"/>
                <a:gd name="T12" fmla="*/ 1 w 2845"/>
                <a:gd name="T13" fmla="*/ 0 h 35"/>
                <a:gd name="T14" fmla="*/ 0 w 2845"/>
                <a:gd name="T15" fmla="*/ 0 h 35"/>
                <a:gd name="T16" fmla="*/ 0 w 2845"/>
                <a:gd name="T17" fmla="*/ 1 h 35"/>
                <a:gd name="T18" fmla="*/ 0 w 2845"/>
                <a:gd name="T19" fmla="*/ 2 h 35"/>
                <a:gd name="T20" fmla="*/ 1 w 2845"/>
                <a:gd name="T21" fmla="*/ 2 h 35"/>
                <a:gd name="T22" fmla="*/ 2 w 2845"/>
                <a:gd name="T23" fmla="*/ 1 h 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45" h="35">
                  <a:moveTo>
                    <a:pt x="34" y="17"/>
                  </a:moveTo>
                  <a:lnTo>
                    <a:pt x="17" y="35"/>
                  </a:lnTo>
                  <a:lnTo>
                    <a:pt x="2845" y="35"/>
                  </a:lnTo>
                  <a:lnTo>
                    <a:pt x="2845" y="0"/>
                  </a:lnTo>
                  <a:lnTo>
                    <a:pt x="17" y="0"/>
                  </a:lnTo>
                  <a:lnTo>
                    <a:pt x="0" y="17"/>
                  </a:lnTo>
                  <a:lnTo>
                    <a:pt x="17" y="0"/>
                  </a:lnTo>
                  <a:lnTo>
                    <a:pt x="5" y="5"/>
                  </a:lnTo>
                  <a:lnTo>
                    <a:pt x="1" y="17"/>
                  </a:lnTo>
                  <a:lnTo>
                    <a:pt x="5" y="30"/>
                  </a:lnTo>
                  <a:lnTo>
                    <a:pt x="17" y="35"/>
                  </a:lnTo>
                  <a:lnTo>
                    <a:pt x="34" y="17"/>
                  </a:lnTo>
                  <a:close/>
                </a:path>
              </a:pathLst>
            </a:custGeom>
            <a:solidFill>
              <a:srgbClr val="000000"/>
            </a:solidFill>
            <a:ln w="3175" cmpd="sng">
              <a:solidFill>
                <a:srgbClr val="000000"/>
              </a:solidFill>
              <a:round/>
              <a:headEnd/>
              <a:tailEnd/>
            </a:ln>
          </p:spPr>
          <p:txBody>
            <a:bodyPr/>
            <a:lstStyle/>
            <a:p>
              <a:endParaRPr lang="en-GB"/>
            </a:p>
          </p:txBody>
        </p:sp>
        <p:sp>
          <p:nvSpPr>
            <p:cNvPr id="8219" name="Freeform 26"/>
            <p:cNvSpPr>
              <a:spLocks/>
            </p:cNvSpPr>
            <p:nvPr/>
          </p:nvSpPr>
          <p:spPr bwMode="auto">
            <a:xfrm>
              <a:off x="2444" y="2537"/>
              <a:ext cx="8" cy="492"/>
            </a:xfrm>
            <a:custGeom>
              <a:avLst/>
              <a:gdLst>
                <a:gd name="T0" fmla="*/ 1 w 34"/>
                <a:gd name="T1" fmla="*/ 121 h 1967"/>
                <a:gd name="T2" fmla="*/ 2 w 34"/>
                <a:gd name="T3" fmla="*/ 122 h 1967"/>
                <a:gd name="T4" fmla="*/ 2 w 34"/>
                <a:gd name="T5" fmla="*/ 0 h 1967"/>
                <a:gd name="T6" fmla="*/ 0 w 34"/>
                <a:gd name="T7" fmla="*/ 0 h 1967"/>
                <a:gd name="T8" fmla="*/ 0 w 34"/>
                <a:gd name="T9" fmla="*/ 122 h 1967"/>
                <a:gd name="T10" fmla="*/ 1 w 34"/>
                <a:gd name="T11" fmla="*/ 123 h 1967"/>
                <a:gd name="T12" fmla="*/ 0 w 34"/>
                <a:gd name="T13" fmla="*/ 122 h 1967"/>
                <a:gd name="T14" fmla="*/ 0 w 34"/>
                <a:gd name="T15" fmla="*/ 123 h 1967"/>
                <a:gd name="T16" fmla="*/ 1 w 34"/>
                <a:gd name="T17" fmla="*/ 123 h 1967"/>
                <a:gd name="T18" fmla="*/ 2 w 34"/>
                <a:gd name="T19" fmla="*/ 123 h 1967"/>
                <a:gd name="T20" fmla="*/ 2 w 34"/>
                <a:gd name="T21" fmla="*/ 122 h 1967"/>
                <a:gd name="T22" fmla="*/ 1 w 34"/>
                <a:gd name="T23" fmla="*/ 121 h 19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4" h="1967">
                  <a:moveTo>
                    <a:pt x="17" y="1933"/>
                  </a:moveTo>
                  <a:lnTo>
                    <a:pt x="34" y="1950"/>
                  </a:lnTo>
                  <a:lnTo>
                    <a:pt x="34" y="0"/>
                  </a:lnTo>
                  <a:lnTo>
                    <a:pt x="0" y="0"/>
                  </a:lnTo>
                  <a:lnTo>
                    <a:pt x="0" y="1950"/>
                  </a:lnTo>
                  <a:lnTo>
                    <a:pt x="17" y="1967"/>
                  </a:lnTo>
                  <a:lnTo>
                    <a:pt x="0" y="1950"/>
                  </a:lnTo>
                  <a:lnTo>
                    <a:pt x="5" y="1963"/>
                  </a:lnTo>
                  <a:lnTo>
                    <a:pt x="17" y="1966"/>
                  </a:lnTo>
                  <a:lnTo>
                    <a:pt x="29" y="1963"/>
                  </a:lnTo>
                  <a:lnTo>
                    <a:pt x="34" y="1950"/>
                  </a:lnTo>
                  <a:lnTo>
                    <a:pt x="17" y="1933"/>
                  </a:lnTo>
                  <a:close/>
                </a:path>
              </a:pathLst>
            </a:custGeom>
            <a:solidFill>
              <a:srgbClr val="000000"/>
            </a:solidFill>
            <a:ln w="3175" cmpd="sng">
              <a:solidFill>
                <a:srgbClr val="000000"/>
              </a:solidFill>
              <a:round/>
              <a:headEnd/>
              <a:tailEnd/>
            </a:ln>
          </p:spPr>
          <p:txBody>
            <a:bodyPr/>
            <a:lstStyle/>
            <a:p>
              <a:endParaRPr lang="en-GB"/>
            </a:p>
          </p:txBody>
        </p:sp>
        <p:sp>
          <p:nvSpPr>
            <p:cNvPr id="8220" name="Freeform 27"/>
            <p:cNvSpPr>
              <a:spLocks/>
            </p:cNvSpPr>
            <p:nvPr/>
          </p:nvSpPr>
          <p:spPr bwMode="auto">
            <a:xfrm>
              <a:off x="2448" y="3020"/>
              <a:ext cx="711" cy="9"/>
            </a:xfrm>
            <a:custGeom>
              <a:avLst/>
              <a:gdLst>
                <a:gd name="T0" fmla="*/ 175 w 2845"/>
                <a:gd name="T1" fmla="*/ 1 h 34"/>
                <a:gd name="T2" fmla="*/ 177 w 2845"/>
                <a:gd name="T3" fmla="*/ 0 h 34"/>
                <a:gd name="T4" fmla="*/ 0 w 2845"/>
                <a:gd name="T5" fmla="*/ 0 h 34"/>
                <a:gd name="T6" fmla="*/ 0 w 2845"/>
                <a:gd name="T7" fmla="*/ 2 h 34"/>
                <a:gd name="T8" fmla="*/ 177 w 2845"/>
                <a:gd name="T9" fmla="*/ 2 h 34"/>
                <a:gd name="T10" fmla="*/ 178 w 2845"/>
                <a:gd name="T11" fmla="*/ 1 h 34"/>
                <a:gd name="T12" fmla="*/ 177 w 2845"/>
                <a:gd name="T13" fmla="*/ 2 h 34"/>
                <a:gd name="T14" fmla="*/ 177 w 2845"/>
                <a:gd name="T15" fmla="*/ 2 h 34"/>
                <a:gd name="T16" fmla="*/ 178 w 2845"/>
                <a:gd name="T17" fmla="*/ 1 h 34"/>
                <a:gd name="T18" fmla="*/ 177 w 2845"/>
                <a:gd name="T19" fmla="*/ 0 h 34"/>
                <a:gd name="T20" fmla="*/ 177 w 2845"/>
                <a:gd name="T21" fmla="*/ 0 h 34"/>
                <a:gd name="T22" fmla="*/ 175 w 2845"/>
                <a:gd name="T23" fmla="*/ 1 h 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45" h="34">
                  <a:moveTo>
                    <a:pt x="2810" y="17"/>
                  </a:moveTo>
                  <a:lnTo>
                    <a:pt x="2828" y="0"/>
                  </a:lnTo>
                  <a:lnTo>
                    <a:pt x="0" y="0"/>
                  </a:lnTo>
                  <a:lnTo>
                    <a:pt x="0" y="34"/>
                  </a:lnTo>
                  <a:lnTo>
                    <a:pt x="2828" y="34"/>
                  </a:lnTo>
                  <a:lnTo>
                    <a:pt x="2845" y="17"/>
                  </a:lnTo>
                  <a:lnTo>
                    <a:pt x="2828" y="34"/>
                  </a:lnTo>
                  <a:lnTo>
                    <a:pt x="2840" y="30"/>
                  </a:lnTo>
                  <a:lnTo>
                    <a:pt x="2845" y="17"/>
                  </a:lnTo>
                  <a:lnTo>
                    <a:pt x="2840" y="5"/>
                  </a:lnTo>
                  <a:lnTo>
                    <a:pt x="2828" y="0"/>
                  </a:lnTo>
                  <a:lnTo>
                    <a:pt x="2810" y="17"/>
                  </a:lnTo>
                  <a:close/>
                </a:path>
              </a:pathLst>
            </a:custGeom>
            <a:solidFill>
              <a:srgbClr val="000000"/>
            </a:solidFill>
            <a:ln w="3175" cmpd="sng">
              <a:solidFill>
                <a:srgbClr val="000000"/>
              </a:solidFill>
              <a:round/>
              <a:headEnd/>
              <a:tailEnd/>
            </a:ln>
          </p:spPr>
          <p:txBody>
            <a:bodyPr/>
            <a:lstStyle/>
            <a:p>
              <a:endParaRPr lang="en-GB"/>
            </a:p>
          </p:txBody>
        </p:sp>
        <p:sp>
          <p:nvSpPr>
            <p:cNvPr id="8221" name="Freeform 28"/>
            <p:cNvSpPr>
              <a:spLocks/>
            </p:cNvSpPr>
            <p:nvPr/>
          </p:nvSpPr>
          <p:spPr bwMode="auto">
            <a:xfrm>
              <a:off x="2836" y="2485"/>
              <a:ext cx="272" cy="52"/>
            </a:xfrm>
            <a:custGeom>
              <a:avLst/>
              <a:gdLst>
                <a:gd name="T0" fmla="*/ 68 w 1087"/>
                <a:gd name="T1" fmla="*/ 13 h 207"/>
                <a:gd name="T2" fmla="*/ 62 w 1087"/>
                <a:gd name="T3" fmla="*/ 0 h 207"/>
                <a:gd name="T4" fmla="*/ 9 w 1087"/>
                <a:gd name="T5" fmla="*/ 0 h 207"/>
                <a:gd name="T6" fmla="*/ 0 w 1087"/>
                <a:gd name="T7" fmla="*/ 13 h 207"/>
                <a:gd name="T8" fmla="*/ 68 w 1087"/>
                <a:gd name="T9" fmla="*/ 13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7" h="207">
                  <a:moveTo>
                    <a:pt x="1087" y="207"/>
                  </a:moveTo>
                  <a:lnTo>
                    <a:pt x="983" y="0"/>
                  </a:lnTo>
                  <a:lnTo>
                    <a:pt x="138" y="0"/>
                  </a:lnTo>
                  <a:lnTo>
                    <a:pt x="0" y="207"/>
                  </a:lnTo>
                  <a:lnTo>
                    <a:pt x="1087" y="207"/>
                  </a:lnTo>
                  <a:close/>
                </a:path>
              </a:pathLst>
            </a:custGeom>
            <a:solidFill>
              <a:srgbClr val="FFFFB2"/>
            </a:solidFill>
            <a:ln w="3175" cmpd="sng">
              <a:solidFill>
                <a:srgbClr val="000000"/>
              </a:solidFill>
              <a:round/>
              <a:headEnd/>
              <a:tailEnd/>
            </a:ln>
          </p:spPr>
          <p:txBody>
            <a:bodyPr/>
            <a:lstStyle/>
            <a:p>
              <a:endParaRPr lang="en-GB"/>
            </a:p>
          </p:txBody>
        </p:sp>
        <p:sp>
          <p:nvSpPr>
            <p:cNvPr id="8222" name="Freeform 29"/>
            <p:cNvSpPr>
              <a:spLocks/>
            </p:cNvSpPr>
            <p:nvPr/>
          </p:nvSpPr>
          <p:spPr bwMode="auto">
            <a:xfrm>
              <a:off x="3077" y="2481"/>
              <a:ext cx="34" cy="58"/>
            </a:xfrm>
            <a:custGeom>
              <a:avLst/>
              <a:gdLst>
                <a:gd name="T0" fmla="*/ 1 w 137"/>
                <a:gd name="T1" fmla="*/ 2 h 232"/>
                <a:gd name="T2" fmla="*/ 0 w 137"/>
                <a:gd name="T3" fmla="*/ 2 h 232"/>
                <a:gd name="T4" fmla="*/ 7 w 137"/>
                <a:gd name="T5" fmla="*/ 15 h 232"/>
                <a:gd name="T6" fmla="*/ 8 w 137"/>
                <a:gd name="T7" fmla="*/ 14 h 232"/>
                <a:gd name="T8" fmla="*/ 2 w 137"/>
                <a:gd name="T9" fmla="*/ 1 h 232"/>
                <a:gd name="T10" fmla="*/ 1 w 137"/>
                <a:gd name="T11" fmla="*/ 0 h 232"/>
                <a:gd name="T12" fmla="*/ 2 w 137"/>
                <a:gd name="T13" fmla="*/ 1 h 232"/>
                <a:gd name="T14" fmla="*/ 2 w 137"/>
                <a:gd name="T15" fmla="*/ 0 h 232"/>
                <a:gd name="T16" fmla="*/ 1 w 137"/>
                <a:gd name="T17" fmla="*/ 0 h 232"/>
                <a:gd name="T18" fmla="*/ 1 w 137"/>
                <a:gd name="T19" fmla="*/ 0 h 232"/>
                <a:gd name="T20" fmla="*/ 0 w 137"/>
                <a:gd name="T21" fmla="*/ 0 h 232"/>
                <a:gd name="T22" fmla="*/ 0 w 137"/>
                <a:gd name="T23" fmla="*/ 1 h 232"/>
                <a:gd name="T24" fmla="*/ 0 w 137"/>
                <a:gd name="T25" fmla="*/ 1 h 232"/>
                <a:gd name="T26" fmla="*/ 0 w 137"/>
                <a:gd name="T27" fmla="*/ 1 h 232"/>
                <a:gd name="T28" fmla="*/ 0 w 137"/>
                <a:gd name="T29" fmla="*/ 2 h 232"/>
                <a:gd name="T30" fmla="*/ 1 w 137"/>
                <a:gd name="T31" fmla="*/ 2 h 2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7" h="232">
                  <a:moveTo>
                    <a:pt x="18" y="34"/>
                  </a:moveTo>
                  <a:lnTo>
                    <a:pt x="3" y="24"/>
                  </a:lnTo>
                  <a:lnTo>
                    <a:pt x="107" y="232"/>
                  </a:lnTo>
                  <a:lnTo>
                    <a:pt x="137" y="217"/>
                  </a:lnTo>
                  <a:lnTo>
                    <a:pt x="33" y="10"/>
                  </a:lnTo>
                  <a:lnTo>
                    <a:pt x="18" y="0"/>
                  </a:lnTo>
                  <a:lnTo>
                    <a:pt x="33" y="10"/>
                  </a:lnTo>
                  <a:lnTo>
                    <a:pt x="28" y="3"/>
                  </a:lnTo>
                  <a:lnTo>
                    <a:pt x="23" y="1"/>
                  </a:lnTo>
                  <a:lnTo>
                    <a:pt x="17" y="1"/>
                  </a:lnTo>
                  <a:lnTo>
                    <a:pt x="10" y="2"/>
                  </a:lnTo>
                  <a:lnTo>
                    <a:pt x="5" y="6"/>
                  </a:lnTo>
                  <a:lnTo>
                    <a:pt x="2" y="11"/>
                  </a:lnTo>
                  <a:lnTo>
                    <a:pt x="0" y="17"/>
                  </a:lnTo>
                  <a:lnTo>
                    <a:pt x="3" y="24"/>
                  </a:lnTo>
                  <a:lnTo>
                    <a:pt x="18" y="34"/>
                  </a:lnTo>
                  <a:close/>
                </a:path>
              </a:pathLst>
            </a:custGeom>
            <a:solidFill>
              <a:srgbClr val="000000"/>
            </a:solidFill>
            <a:ln w="3175" cmpd="sng">
              <a:solidFill>
                <a:srgbClr val="000000"/>
              </a:solidFill>
              <a:round/>
              <a:headEnd/>
              <a:tailEnd/>
            </a:ln>
          </p:spPr>
          <p:txBody>
            <a:bodyPr/>
            <a:lstStyle/>
            <a:p>
              <a:endParaRPr lang="en-GB"/>
            </a:p>
          </p:txBody>
        </p:sp>
        <p:sp>
          <p:nvSpPr>
            <p:cNvPr id="8223" name="Freeform 30"/>
            <p:cNvSpPr>
              <a:spLocks/>
            </p:cNvSpPr>
            <p:nvPr/>
          </p:nvSpPr>
          <p:spPr bwMode="auto">
            <a:xfrm>
              <a:off x="2867" y="2481"/>
              <a:ext cx="215" cy="8"/>
            </a:xfrm>
            <a:custGeom>
              <a:avLst/>
              <a:gdLst>
                <a:gd name="T0" fmla="*/ 2 w 861"/>
                <a:gd name="T1" fmla="*/ 1 h 34"/>
                <a:gd name="T2" fmla="*/ 1 w 861"/>
                <a:gd name="T3" fmla="*/ 2 h 34"/>
                <a:gd name="T4" fmla="*/ 54 w 861"/>
                <a:gd name="T5" fmla="*/ 2 h 34"/>
                <a:gd name="T6" fmla="*/ 54 w 861"/>
                <a:gd name="T7" fmla="*/ 0 h 34"/>
                <a:gd name="T8" fmla="*/ 1 w 861"/>
                <a:gd name="T9" fmla="*/ 0 h 34"/>
                <a:gd name="T10" fmla="*/ 0 w 861"/>
                <a:gd name="T11" fmla="*/ 0 h 34"/>
                <a:gd name="T12" fmla="*/ 1 w 861"/>
                <a:gd name="T13" fmla="*/ 0 h 34"/>
                <a:gd name="T14" fmla="*/ 0 w 861"/>
                <a:gd name="T15" fmla="*/ 0 h 34"/>
                <a:gd name="T16" fmla="*/ 0 w 861"/>
                <a:gd name="T17" fmla="*/ 1 h 34"/>
                <a:gd name="T18" fmla="*/ 0 w 861"/>
                <a:gd name="T19" fmla="*/ 2 h 34"/>
                <a:gd name="T20" fmla="*/ 1 w 861"/>
                <a:gd name="T21" fmla="*/ 2 h 34"/>
                <a:gd name="T22" fmla="*/ 2 w 861"/>
                <a:gd name="T23" fmla="*/ 1 h 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61" h="34">
                  <a:moveTo>
                    <a:pt x="31" y="27"/>
                  </a:moveTo>
                  <a:lnTo>
                    <a:pt x="16" y="34"/>
                  </a:lnTo>
                  <a:lnTo>
                    <a:pt x="861" y="34"/>
                  </a:lnTo>
                  <a:lnTo>
                    <a:pt x="861" y="0"/>
                  </a:lnTo>
                  <a:lnTo>
                    <a:pt x="16" y="0"/>
                  </a:lnTo>
                  <a:lnTo>
                    <a:pt x="1" y="7"/>
                  </a:lnTo>
                  <a:lnTo>
                    <a:pt x="16" y="0"/>
                  </a:lnTo>
                  <a:lnTo>
                    <a:pt x="4" y="5"/>
                  </a:lnTo>
                  <a:lnTo>
                    <a:pt x="0" y="17"/>
                  </a:lnTo>
                  <a:lnTo>
                    <a:pt x="4" y="29"/>
                  </a:lnTo>
                  <a:lnTo>
                    <a:pt x="16" y="34"/>
                  </a:lnTo>
                  <a:lnTo>
                    <a:pt x="31" y="27"/>
                  </a:lnTo>
                  <a:close/>
                </a:path>
              </a:pathLst>
            </a:custGeom>
            <a:solidFill>
              <a:srgbClr val="000000"/>
            </a:solidFill>
            <a:ln w="3175" cmpd="sng">
              <a:solidFill>
                <a:srgbClr val="000000"/>
              </a:solidFill>
              <a:round/>
              <a:headEnd/>
              <a:tailEnd/>
            </a:ln>
          </p:spPr>
          <p:txBody>
            <a:bodyPr/>
            <a:lstStyle/>
            <a:p>
              <a:endParaRPr lang="en-GB"/>
            </a:p>
          </p:txBody>
        </p:sp>
        <p:sp>
          <p:nvSpPr>
            <p:cNvPr id="8224" name="Freeform 31"/>
            <p:cNvSpPr>
              <a:spLocks/>
            </p:cNvSpPr>
            <p:nvPr/>
          </p:nvSpPr>
          <p:spPr bwMode="auto">
            <a:xfrm>
              <a:off x="2832" y="2483"/>
              <a:ext cx="42" cy="58"/>
            </a:xfrm>
            <a:custGeom>
              <a:avLst/>
              <a:gdLst>
                <a:gd name="T0" fmla="*/ 1 w 170"/>
                <a:gd name="T1" fmla="*/ 12 h 235"/>
                <a:gd name="T2" fmla="*/ 2 w 170"/>
                <a:gd name="T3" fmla="*/ 14 h 235"/>
                <a:gd name="T4" fmla="*/ 10 w 170"/>
                <a:gd name="T5" fmla="*/ 1 h 235"/>
                <a:gd name="T6" fmla="*/ 9 w 170"/>
                <a:gd name="T7" fmla="*/ 0 h 235"/>
                <a:gd name="T8" fmla="*/ 0 w 170"/>
                <a:gd name="T9" fmla="*/ 13 h 235"/>
                <a:gd name="T10" fmla="*/ 1 w 170"/>
                <a:gd name="T11" fmla="*/ 14 h 235"/>
                <a:gd name="T12" fmla="*/ 0 w 170"/>
                <a:gd name="T13" fmla="*/ 13 h 235"/>
                <a:gd name="T14" fmla="*/ 0 w 170"/>
                <a:gd name="T15" fmla="*/ 13 h 235"/>
                <a:gd name="T16" fmla="*/ 0 w 170"/>
                <a:gd name="T17" fmla="*/ 14 h 235"/>
                <a:gd name="T18" fmla="*/ 0 w 170"/>
                <a:gd name="T19" fmla="*/ 14 h 235"/>
                <a:gd name="T20" fmla="*/ 0 w 170"/>
                <a:gd name="T21" fmla="*/ 14 h 235"/>
                <a:gd name="T22" fmla="*/ 1 w 170"/>
                <a:gd name="T23" fmla="*/ 14 h 235"/>
                <a:gd name="T24" fmla="*/ 1 w 170"/>
                <a:gd name="T25" fmla="*/ 14 h 235"/>
                <a:gd name="T26" fmla="*/ 2 w 170"/>
                <a:gd name="T27" fmla="*/ 14 h 235"/>
                <a:gd name="T28" fmla="*/ 2 w 170"/>
                <a:gd name="T29" fmla="*/ 14 h 235"/>
                <a:gd name="T30" fmla="*/ 1 w 170"/>
                <a:gd name="T31" fmla="*/ 12 h 2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0" h="235">
                  <a:moveTo>
                    <a:pt x="17" y="200"/>
                  </a:moveTo>
                  <a:lnTo>
                    <a:pt x="32" y="227"/>
                  </a:lnTo>
                  <a:lnTo>
                    <a:pt x="170" y="20"/>
                  </a:lnTo>
                  <a:lnTo>
                    <a:pt x="140" y="0"/>
                  </a:lnTo>
                  <a:lnTo>
                    <a:pt x="2" y="207"/>
                  </a:lnTo>
                  <a:lnTo>
                    <a:pt x="17" y="235"/>
                  </a:lnTo>
                  <a:lnTo>
                    <a:pt x="2" y="207"/>
                  </a:lnTo>
                  <a:lnTo>
                    <a:pt x="0" y="215"/>
                  </a:lnTo>
                  <a:lnTo>
                    <a:pt x="0" y="221"/>
                  </a:lnTo>
                  <a:lnTo>
                    <a:pt x="4" y="227"/>
                  </a:lnTo>
                  <a:lnTo>
                    <a:pt x="9" y="232"/>
                  </a:lnTo>
                  <a:lnTo>
                    <a:pt x="14" y="235"/>
                  </a:lnTo>
                  <a:lnTo>
                    <a:pt x="21" y="235"/>
                  </a:lnTo>
                  <a:lnTo>
                    <a:pt x="27" y="234"/>
                  </a:lnTo>
                  <a:lnTo>
                    <a:pt x="32" y="227"/>
                  </a:lnTo>
                  <a:lnTo>
                    <a:pt x="17" y="200"/>
                  </a:lnTo>
                  <a:close/>
                </a:path>
              </a:pathLst>
            </a:custGeom>
            <a:solidFill>
              <a:srgbClr val="000000"/>
            </a:solidFill>
            <a:ln w="3175" cmpd="sng">
              <a:solidFill>
                <a:srgbClr val="000000"/>
              </a:solidFill>
              <a:round/>
              <a:headEnd/>
              <a:tailEnd/>
            </a:ln>
          </p:spPr>
          <p:txBody>
            <a:bodyPr/>
            <a:lstStyle/>
            <a:p>
              <a:endParaRPr lang="en-GB"/>
            </a:p>
          </p:txBody>
        </p:sp>
        <p:sp>
          <p:nvSpPr>
            <p:cNvPr id="8225" name="Freeform 32"/>
            <p:cNvSpPr>
              <a:spLocks/>
            </p:cNvSpPr>
            <p:nvPr/>
          </p:nvSpPr>
          <p:spPr bwMode="auto">
            <a:xfrm>
              <a:off x="2836" y="2533"/>
              <a:ext cx="276" cy="8"/>
            </a:xfrm>
            <a:custGeom>
              <a:avLst/>
              <a:gdLst>
                <a:gd name="T0" fmla="*/ 67 w 1104"/>
                <a:gd name="T1" fmla="*/ 1 h 35"/>
                <a:gd name="T2" fmla="*/ 68 w 1104"/>
                <a:gd name="T3" fmla="*/ 0 h 35"/>
                <a:gd name="T4" fmla="*/ 0 w 1104"/>
                <a:gd name="T5" fmla="*/ 0 h 35"/>
                <a:gd name="T6" fmla="*/ 0 w 1104"/>
                <a:gd name="T7" fmla="*/ 2 h 35"/>
                <a:gd name="T8" fmla="*/ 68 w 1104"/>
                <a:gd name="T9" fmla="*/ 2 h 35"/>
                <a:gd name="T10" fmla="*/ 69 w 1104"/>
                <a:gd name="T11" fmla="*/ 0 h 35"/>
                <a:gd name="T12" fmla="*/ 68 w 1104"/>
                <a:gd name="T13" fmla="*/ 2 h 35"/>
                <a:gd name="T14" fmla="*/ 69 w 1104"/>
                <a:gd name="T15" fmla="*/ 2 h 35"/>
                <a:gd name="T16" fmla="*/ 69 w 1104"/>
                <a:gd name="T17" fmla="*/ 1 h 35"/>
                <a:gd name="T18" fmla="*/ 69 w 1104"/>
                <a:gd name="T19" fmla="*/ 0 h 35"/>
                <a:gd name="T20" fmla="*/ 68 w 1104"/>
                <a:gd name="T21" fmla="*/ 0 h 35"/>
                <a:gd name="T22" fmla="*/ 67 w 1104"/>
                <a:gd name="T23" fmla="*/ 1 h 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04" h="35">
                  <a:moveTo>
                    <a:pt x="1072" y="25"/>
                  </a:moveTo>
                  <a:lnTo>
                    <a:pt x="1087" y="0"/>
                  </a:lnTo>
                  <a:lnTo>
                    <a:pt x="0" y="0"/>
                  </a:lnTo>
                  <a:lnTo>
                    <a:pt x="0" y="35"/>
                  </a:lnTo>
                  <a:lnTo>
                    <a:pt x="1087" y="35"/>
                  </a:lnTo>
                  <a:lnTo>
                    <a:pt x="1102" y="10"/>
                  </a:lnTo>
                  <a:lnTo>
                    <a:pt x="1087" y="35"/>
                  </a:lnTo>
                  <a:lnTo>
                    <a:pt x="1099" y="30"/>
                  </a:lnTo>
                  <a:lnTo>
                    <a:pt x="1104" y="17"/>
                  </a:lnTo>
                  <a:lnTo>
                    <a:pt x="1099" y="5"/>
                  </a:lnTo>
                  <a:lnTo>
                    <a:pt x="1087" y="0"/>
                  </a:lnTo>
                  <a:lnTo>
                    <a:pt x="1072" y="25"/>
                  </a:lnTo>
                  <a:close/>
                </a:path>
              </a:pathLst>
            </a:custGeom>
            <a:solidFill>
              <a:srgbClr val="000000"/>
            </a:solidFill>
            <a:ln w="3175" cmpd="sng">
              <a:solidFill>
                <a:srgbClr val="000000"/>
              </a:solidFill>
              <a:round/>
              <a:headEnd/>
              <a:tailEnd/>
            </a:ln>
          </p:spPr>
          <p:txBody>
            <a:bodyPr/>
            <a:lstStyle/>
            <a:p>
              <a:endParaRPr lang="en-GB"/>
            </a:p>
          </p:txBody>
        </p:sp>
      </p:grpSp>
      <p:sp>
        <p:nvSpPr>
          <p:cNvPr id="8203" name="Line 33"/>
          <p:cNvSpPr>
            <a:spLocks noChangeShapeType="1"/>
          </p:cNvSpPr>
          <p:nvPr/>
        </p:nvSpPr>
        <p:spPr bwMode="auto">
          <a:xfrm flipH="1">
            <a:off x="4653280" y="6132374"/>
            <a:ext cx="2774950" cy="0"/>
          </a:xfrm>
          <a:prstGeom prst="line">
            <a:avLst/>
          </a:prstGeom>
          <a:noFill/>
          <a:ln w="28575">
            <a:solidFill>
              <a:srgbClr val="FF0000"/>
            </a:solidFill>
            <a:round/>
            <a:headEnd/>
            <a:tailEnd type="triangle" w="med" len="med"/>
          </a:ln>
          <a:effectLst/>
        </p:spPr>
        <p:txBody>
          <a:bodyPr wrap="none" lIns="72457" tIns="36229" rIns="72457" bIns="36229" anchor="ctr"/>
          <a:lstStyle/>
          <a:p>
            <a:endParaRPr lang="en-GB"/>
          </a:p>
        </p:txBody>
      </p:sp>
      <p:sp>
        <p:nvSpPr>
          <p:cNvPr id="8204" name="Text Box 34"/>
          <p:cNvSpPr txBox="1">
            <a:spLocks noChangeArrowheads="1"/>
          </p:cNvSpPr>
          <p:nvPr/>
        </p:nvSpPr>
        <p:spPr bwMode="auto">
          <a:xfrm>
            <a:off x="5287775" y="6190768"/>
            <a:ext cx="1231434" cy="350165"/>
          </a:xfrm>
          <a:prstGeom prst="rect">
            <a:avLst/>
          </a:prstGeom>
          <a:noFill/>
          <a:ln w="9525">
            <a:noFill/>
            <a:miter lim="800000"/>
            <a:headEnd/>
            <a:tailEnd/>
          </a:ln>
          <a:effectLst/>
        </p:spPr>
        <p:txBody>
          <a:bodyPr wrap="none" lIns="72457" tIns="36229" rIns="72457" bIns="36229">
            <a:spAutoFit/>
          </a:bodyPr>
          <a:lstStyle/>
          <a:p>
            <a:pPr algn="ctr"/>
            <a:r>
              <a:rPr lang="en-US" b="1" dirty="0">
                <a:solidFill>
                  <a:srgbClr val="C00000"/>
                </a:solidFill>
              </a:rPr>
              <a:t>Download</a:t>
            </a:r>
          </a:p>
        </p:txBody>
      </p:sp>
      <p:sp>
        <p:nvSpPr>
          <p:cNvPr id="8205" name="Text Box 35"/>
          <p:cNvSpPr txBox="1">
            <a:spLocks noChangeArrowheads="1"/>
          </p:cNvSpPr>
          <p:nvPr/>
        </p:nvSpPr>
        <p:spPr bwMode="auto">
          <a:xfrm>
            <a:off x="2483224" y="5048492"/>
            <a:ext cx="1196297" cy="737963"/>
          </a:xfrm>
          <a:prstGeom prst="rect">
            <a:avLst/>
          </a:prstGeom>
          <a:noFill/>
          <a:ln w="9525">
            <a:noFill/>
            <a:miter lim="800000"/>
            <a:headEnd/>
            <a:tailEnd/>
          </a:ln>
          <a:effectLst/>
        </p:spPr>
        <p:txBody>
          <a:bodyPr wrap="none" lIns="72457" tIns="36229" rIns="72457" bIns="36229">
            <a:spAutoFit/>
          </a:bodyPr>
          <a:lstStyle/>
          <a:p>
            <a:pPr algn="ctr">
              <a:lnSpc>
                <a:spcPct val="80000"/>
              </a:lnSpc>
            </a:pPr>
            <a:r>
              <a:rPr lang="en-US" b="1" dirty="0">
                <a:solidFill>
                  <a:srgbClr val="C00000"/>
                </a:solidFill>
              </a:rPr>
              <a:t>Executed</a:t>
            </a:r>
          </a:p>
          <a:p>
            <a:pPr algn="ctr">
              <a:lnSpc>
                <a:spcPct val="80000"/>
              </a:lnSpc>
            </a:pPr>
            <a:r>
              <a:rPr lang="en-US" b="1" dirty="0">
                <a:solidFill>
                  <a:srgbClr val="C00000"/>
                </a:solidFill>
              </a:rPr>
              <a:t>on</a:t>
            </a:r>
          </a:p>
          <a:p>
            <a:pPr algn="ctr">
              <a:lnSpc>
                <a:spcPct val="80000"/>
              </a:lnSpc>
            </a:pPr>
            <a:r>
              <a:rPr lang="en-US" b="1" dirty="0">
                <a:solidFill>
                  <a:srgbClr val="C00000"/>
                </a:solidFill>
              </a:rPr>
              <a:t>Client PC</a:t>
            </a:r>
          </a:p>
        </p:txBody>
      </p:sp>
      <p:cxnSp>
        <p:nvCxnSpPr>
          <p:cNvPr id="36" name="Straight Connector 35"/>
          <p:cNvCxnSpPr/>
          <p:nvPr/>
        </p:nvCxnSpPr>
        <p:spPr>
          <a:xfrm>
            <a:off x="1524000" y="157161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39" name="Slide Number Placeholder 38"/>
          <p:cNvSpPr>
            <a:spLocks noGrp="1"/>
          </p:cNvSpPr>
          <p:nvPr>
            <p:ph type="sldNum" sz="quarter" idx="12"/>
          </p:nvPr>
        </p:nvSpPr>
        <p:spPr/>
        <p:txBody>
          <a:bodyPr/>
          <a:lstStyle/>
          <a:p>
            <a:fld id="{5AF38636-804C-414E-8ACA-D918E7046845}" type="slidenum">
              <a:rPr lang="en-GB" smtClean="0"/>
              <a:pPr/>
              <a:t>21</a:t>
            </a:fld>
            <a:endParaRPr lang="en-GB"/>
          </a:p>
        </p:txBody>
      </p:sp>
    </p:spTree>
    <p:custDataLst>
      <p:tags r:id="rId1"/>
    </p:custDataLst>
    <p:extLst>
      <p:ext uri="{BB962C8B-B14F-4D97-AF65-F5344CB8AC3E}">
        <p14:creationId xmlns:p14="http://schemas.microsoft.com/office/powerpoint/2010/main" val="3865340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56048" y="189050"/>
            <a:ext cx="8316416" cy="1151718"/>
          </a:xfrm>
          <a:noFill/>
        </p:spPr>
        <p:txBody>
          <a:bodyPr vert="horz" lIns="72960" tIns="36481" rIns="72960" bIns="36481" rtlCol="0" anchor="t">
            <a:normAutofit fontScale="90000"/>
          </a:bodyPr>
          <a:lstStyle/>
          <a:p>
            <a:r>
              <a:rPr lang="en-US" dirty="0">
                <a:solidFill>
                  <a:srgbClr val="FF0000"/>
                </a:solidFill>
              </a:rPr>
              <a:t>Distributed Processing </a:t>
            </a:r>
            <a:br>
              <a:rPr lang="en-US" dirty="0">
                <a:solidFill>
                  <a:srgbClr val="FF0000"/>
                </a:solidFill>
              </a:rPr>
            </a:br>
            <a:r>
              <a:rPr lang="en-US" b="1" dirty="0">
                <a:solidFill>
                  <a:srgbClr val="C00000"/>
                </a:solidFill>
              </a:rPr>
              <a:t>Client/Server Processing</a:t>
            </a:r>
            <a:endParaRPr lang="en-US" b="1" i="1" dirty="0">
              <a:solidFill>
                <a:srgbClr val="C00000"/>
              </a:solidFill>
            </a:endParaRPr>
          </a:p>
        </p:txBody>
      </p:sp>
      <p:sp>
        <p:nvSpPr>
          <p:cNvPr id="9219" name="Rectangle 3"/>
          <p:cNvSpPr>
            <a:spLocks noGrp="1" noChangeArrowheads="1"/>
          </p:cNvSpPr>
          <p:nvPr>
            <p:ph type="body" idx="1"/>
          </p:nvPr>
        </p:nvSpPr>
        <p:spPr>
          <a:xfrm>
            <a:off x="1523968" y="1816238"/>
            <a:ext cx="9144000" cy="3556979"/>
          </a:xfrm>
          <a:noFill/>
        </p:spPr>
        <p:txBody>
          <a:bodyPr vert="horz" lIns="72960" tIns="36481" rIns="72960" bIns="36481" rtlCol="0">
            <a:normAutofit/>
          </a:bodyPr>
          <a:lstStyle/>
          <a:p>
            <a:pPr>
              <a:spcAft>
                <a:spcPts val="1800"/>
              </a:spcAft>
            </a:pPr>
            <a:r>
              <a:rPr lang="en-US" b="1" dirty="0">
                <a:solidFill>
                  <a:srgbClr val="C00000"/>
                </a:solidFill>
              </a:rPr>
              <a:t>Client and Server Machines</a:t>
            </a:r>
          </a:p>
          <a:p>
            <a:pPr lvl="1">
              <a:spcAft>
                <a:spcPts val="1800"/>
              </a:spcAft>
            </a:pPr>
            <a:r>
              <a:rPr lang="en-US" sz="2400" b="1" dirty="0"/>
              <a:t>Neither has to be a PC (Although the client usually is)</a:t>
            </a:r>
          </a:p>
          <a:p>
            <a:pPr lvl="2">
              <a:spcAft>
                <a:spcPts val="1800"/>
              </a:spcAft>
            </a:pPr>
            <a:r>
              <a:rPr lang="en-US" b="1" dirty="0">
                <a:solidFill>
                  <a:schemeClr val="bg2">
                    <a:lumMod val="25000"/>
                  </a:schemeClr>
                </a:solidFill>
              </a:rPr>
              <a:t>Platform independence</a:t>
            </a:r>
          </a:p>
          <a:p>
            <a:pPr lvl="1">
              <a:spcAft>
                <a:spcPts val="1800"/>
              </a:spcAft>
            </a:pPr>
            <a:r>
              <a:rPr lang="en-US" sz="2400" b="1" dirty="0"/>
              <a:t>Two programs: client and server programs</a:t>
            </a:r>
          </a:p>
          <a:p>
            <a:pPr lvl="1">
              <a:spcAft>
                <a:spcPts val="1800"/>
              </a:spcAft>
            </a:pPr>
            <a:r>
              <a:rPr lang="en-US" sz="2400" b="1" dirty="0">
                <a:solidFill>
                  <a:srgbClr val="0000FF"/>
                </a:solidFill>
              </a:rPr>
              <a:t>Example:</a:t>
            </a:r>
            <a:r>
              <a:rPr lang="en-US" sz="2400" b="1" dirty="0"/>
              <a:t> browser and web server application program</a:t>
            </a:r>
          </a:p>
        </p:txBody>
      </p:sp>
      <p:sp>
        <p:nvSpPr>
          <p:cNvPr id="9220" name="Text Box 4"/>
          <p:cNvSpPr txBox="1">
            <a:spLocks noChangeArrowheads="1"/>
          </p:cNvSpPr>
          <p:nvPr/>
        </p:nvSpPr>
        <p:spPr bwMode="auto">
          <a:xfrm>
            <a:off x="2742102" y="6444216"/>
            <a:ext cx="1595445" cy="319387"/>
          </a:xfrm>
          <a:prstGeom prst="rect">
            <a:avLst/>
          </a:prstGeom>
          <a:noFill/>
          <a:ln w="9525">
            <a:noFill/>
            <a:miter lim="800000"/>
            <a:headEnd/>
            <a:tailEnd/>
          </a:ln>
          <a:effectLst/>
        </p:spPr>
        <p:txBody>
          <a:bodyPr wrap="none" lIns="72457" tIns="36229" rIns="72457" bIns="36229">
            <a:spAutoFit/>
          </a:bodyPr>
          <a:lstStyle/>
          <a:p>
            <a:pPr algn="ctr"/>
            <a:r>
              <a:rPr lang="en-US" sz="1600" b="1" dirty="0">
                <a:solidFill>
                  <a:srgbClr val="C00000"/>
                </a:solidFill>
              </a:rPr>
              <a:t>Client Machine</a:t>
            </a:r>
          </a:p>
        </p:txBody>
      </p:sp>
      <p:sp>
        <p:nvSpPr>
          <p:cNvPr id="9221" name="Text Box 5"/>
          <p:cNvSpPr txBox="1">
            <a:spLocks noChangeArrowheads="1"/>
          </p:cNvSpPr>
          <p:nvPr/>
        </p:nvSpPr>
        <p:spPr bwMode="auto">
          <a:xfrm>
            <a:off x="7645566" y="6538638"/>
            <a:ext cx="786313" cy="319387"/>
          </a:xfrm>
          <a:prstGeom prst="rect">
            <a:avLst/>
          </a:prstGeom>
          <a:noFill/>
          <a:ln w="9525">
            <a:noFill/>
            <a:miter lim="800000"/>
            <a:headEnd/>
            <a:tailEnd/>
          </a:ln>
          <a:effectLst/>
        </p:spPr>
        <p:txBody>
          <a:bodyPr wrap="none" lIns="72457" tIns="36229" rIns="72457" bIns="36229">
            <a:spAutoFit/>
          </a:bodyPr>
          <a:lstStyle/>
          <a:p>
            <a:pPr algn="ctr"/>
            <a:r>
              <a:rPr lang="en-US" sz="1600" b="1" dirty="0">
                <a:solidFill>
                  <a:srgbClr val="C00000"/>
                </a:solidFill>
              </a:rPr>
              <a:t>Server</a:t>
            </a:r>
          </a:p>
        </p:txBody>
      </p:sp>
      <p:pic>
        <p:nvPicPr>
          <p:cNvPr id="9222" name="Picture 6" descr="SUPSERVI"/>
          <p:cNvPicPr>
            <a:picLocks noChangeAspect="1" noChangeArrowheads="1"/>
          </p:cNvPicPr>
          <p:nvPr/>
        </p:nvPicPr>
        <p:blipFill>
          <a:blip r:embed="rId3" cstate="print"/>
          <a:srcRect/>
          <a:stretch>
            <a:fillRect/>
          </a:stretch>
        </p:blipFill>
        <p:spPr bwMode="auto">
          <a:xfrm>
            <a:off x="7962900" y="5440363"/>
            <a:ext cx="1117600" cy="1366630"/>
          </a:xfrm>
          <a:prstGeom prst="rect">
            <a:avLst/>
          </a:prstGeom>
          <a:noFill/>
          <a:ln w="9525">
            <a:noFill/>
            <a:miter lim="800000"/>
            <a:headEnd/>
            <a:tailEnd/>
          </a:ln>
        </p:spPr>
      </p:pic>
      <p:pic>
        <p:nvPicPr>
          <p:cNvPr id="9223" name="Picture 7" descr="MULTMEDI"/>
          <p:cNvPicPr>
            <a:picLocks noChangeAspect="1" noChangeArrowheads="1"/>
          </p:cNvPicPr>
          <p:nvPr/>
        </p:nvPicPr>
        <p:blipFill>
          <a:blip r:embed="rId4" cstate="print"/>
          <a:srcRect/>
          <a:stretch>
            <a:fillRect/>
          </a:stretch>
        </p:blipFill>
        <p:spPr bwMode="auto">
          <a:xfrm>
            <a:off x="2978150" y="5432909"/>
            <a:ext cx="1097280" cy="957884"/>
          </a:xfrm>
          <a:prstGeom prst="rect">
            <a:avLst/>
          </a:prstGeom>
          <a:noFill/>
          <a:ln w="9525">
            <a:noFill/>
            <a:miter lim="800000"/>
            <a:headEnd/>
            <a:tailEnd/>
          </a:ln>
        </p:spPr>
      </p:pic>
      <p:pic>
        <p:nvPicPr>
          <p:cNvPr id="9224" name="Picture 8" descr="SOFTWR35"/>
          <p:cNvPicPr>
            <a:picLocks noChangeAspect="1" noChangeArrowheads="1"/>
          </p:cNvPicPr>
          <p:nvPr/>
        </p:nvPicPr>
        <p:blipFill>
          <a:blip r:embed="rId5" cstate="print"/>
          <a:srcRect/>
          <a:stretch>
            <a:fillRect/>
          </a:stretch>
        </p:blipFill>
        <p:spPr bwMode="auto">
          <a:xfrm>
            <a:off x="4206241" y="5507453"/>
            <a:ext cx="709930" cy="700709"/>
          </a:xfrm>
          <a:prstGeom prst="rect">
            <a:avLst/>
          </a:prstGeom>
          <a:noFill/>
          <a:ln w="9525">
            <a:noFill/>
            <a:miter lim="800000"/>
            <a:headEnd/>
            <a:tailEnd/>
          </a:ln>
        </p:spPr>
      </p:pic>
      <p:pic>
        <p:nvPicPr>
          <p:cNvPr id="9225" name="Picture 9" descr="SOFTWR35"/>
          <p:cNvPicPr>
            <a:picLocks noChangeAspect="1" noChangeArrowheads="1"/>
          </p:cNvPicPr>
          <p:nvPr/>
        </p:nvPicPr>
        <p:blipFill>
          <a:blip r:embed="rId5" cstate="print"/>
          <a:srcRect/>
          <a:stretch>
            <a:fillRect/>
          </a:stretch>
        </p:blipFill>
        <p:spPr bwMode="auto">
          <a:xfrm>
            <a:off x="7095490" y="5507453"/>
            <a:ext cx="709930" cy="700709"/>
          </a:xfrm>
          <a:prstGeom prst="rect">
            <a:avLst/>
          </a:prstGeom>
          <a:noFill/>
          <a:ln w="9525">
            <a:noFill/>
            <a:miter lim="800000"/>
            <a:headEnd/>
            <a:tailEnd/>
          </a:ln>
        </p:spPr>
      </p:pic>
      <p:sp>
        <p:nvSpPr>
          <p:cNvPr id="9226" name="Text Box 10"/>
          <p:cNvSpPr txBox="1">
            <a:spLocks noChangeArrowheads="1"/>
          </p:cNvSpPr>
          <p:nvPr/>
        </p:nvSpPr>
        <p:spPr bwMode="auto">
          <a:xfrm>
            <a:off x="4331501" y="6196981"/>
            <a:ext cx="994125" cy="528675"/>
          </a:xfrm>
          <a:prstGeom prst="rect">
            <a:avLst/>
          </a:prstGeom>
          <a:noFill/>
          <a:ln w="9525">
            <a:noFill/>
            <a:miter lim="800000"/>
            <a:headEnd/>
            <a:tailEnd/>
          </a:ln>
          <a:effectLst/>
        </p:spPr>
        <p:txBody>
          <a:bodyPr wrap="none" lIns="72457" tIns="36229" rIns="72457" bIns="36229">
            <a:spAutoFit/>
          </a:bodyPr>
          <a:lstStyle/>
          <a:p>
            <a:pPr algn="ctr"/>
            <a:r>
              <a:rPr lang="en-US" sz="1600" b="1" dirty="0">
                <a:solidFill>
                  <a:srgbClr val="C00000"/>
                </a:solidFill>
              </a:rPr>
              <a:t>Client</a:t>
            </a:r>
          </a:p>
          <a:p>
            <a:pPr algn="ctr">
              <a:lnSpc>
                <a:spcPct val="85000"/>
              </a:lnSpc>
            </a:pPr>
            <a:r>
              <a:rPr lang="en-US" sz="1600" b="1" dirty="0">
                <a:solidFill>
                  <a:srgbClr val="C00000"/>
                </a:solidFill>
              </a:rPr>
              <a:t>Program</a:t>
            </a:r>
          </a:p>
        </p:txBody>
      </p:sp>
      <p:sp>
        <p:nvSpPr>
          <p:cNvPr id="9227" name="Text Box 11"/>
          <p:cNvSpPr txBox="1">
            <a:spLocks noChangeArrowheads="1"/>
          </p:cNvSpPr>
          <p:nvPr/>
        </p:nvSpPr>
        <p:spPr bwMode="auto">
          <a:xfrm>
            <a:off x="6593372" y="6220585"/>
            <a:ext cx="994125" cy="528675"/>
          </a:xfrm>
          <a:prstGeom prst="rect">
            <a:avLst/>
          </a:prstGeom>
          <a:noFill/>
          <a:ln w="9525">
            <a:noFill/>
            <a:miter lim="800000"/>
            <a:headEnd/>
            <a:tailEnd/>
          </a:ln>
          <a:effectLst/>
        </p:spPr>
        <p:txBody>
          <a:bodyPr wrap="none" lIns="72457" tIns="36229" rIns="72457" bIns="36229">
            <a:spAutoFit/>
          </a:bodyPr>
          <a:lstStyle/>
          <a:p>
            <a:pPr algn="ctr"/>
            <a:r>
              <a:rPr lang="en-US" sz="1600" b="1" dirty="0">
                <a:solidFill>
                  <a:srgbClr val="C00000"/>
                </a:solidFill>
              </a:rPr>
              <a:t>Server</a:t>
            </a:r>
          </a:p>
          <a:p>
            <a:pPr algn="ctr">
              <a:lnSpc>
                <a:spcPct val="85000"/>
              </a:lnSpc>
            </a:pPr>
            <a:r>
              <a:rPr lang="en-US" sz="1600" b="1" dirty="0">
                <a:solidFill>
                  <a:srgbClr val="C00000"/>
                </a:solidFill>
              </a:rPr>
              <a:t>Program</a:t>
            </a:r>
          </a:p>
        </p:txBody>
      </p:sp>
      <p:cxnSp>
        <p:nvCxnSpPr>
          <p:cNvPr id="12" name="Straight Connector 11"/>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5AF38636-804C-414E-8ACA-D918E7046845}" type="slidenum">
              <a:rPr lang="en-GB" smtClean="0"/>
              <a:pPr/>
              <a:t>22</a:t>
            </a:fld>
            <a:endParaRPr lang="en-GB"/>
          </a:p>
        </p:txBody>
      </p:sp>
    </p:spTree>
    <p:extLst>
      <p:ext uri="{BB962C8B-B14F-4D97-AF65-F5344CB8AC3E}">
        <p14:creationId xmlns:p14="http://schemas.microsoft.com/office/powerpoint/2010/main" val="1391392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Text Box 4"/>
          <p:cNvSpPr txBox="1">
            <a:spLocks noChangeArrowheads="1"/>
          </p:cNvSpPr>
          <p:nvPr/>
        </p:nvSpPr>
        <p:spPr bwMode="auto">
          <a:xfrm>
            <a:off x="9753600" y="6400801"/>
            <a:ext cx="184150" cy="366713"/>
          </a:xfrm>
          <a:prstGeom prst="rect">
            <a:avLst/>
          </a:prstGeom>
          <a:noFill/>
          <a:ln w="9525">
            <a:noFill/>
            <a:miter lim="800000"/>
            <a:headEnd/>
            <a:tailEnd/>
          </a:ln>
        </p:spPr>
        <p:txBody>
          <a:bodyPr wrap="none">
            <a:spAutoFit/>
          </a:bodyPr>
          <a:lstStyle/>
          <a:p>
            <a:endParaRPr lang="en-US">
              <a:latin typeface="Times New Roman" charset="0"/>
            </a:endParaRPr>
          </a:p>
        </p:txBody>
      </p:sp>
      <p:sp>
        <p:nvSpPr>
          <p:cNvPr id="565253" name="Rectangle 5"/>
          <p:cNvSpPr>
            <a:spLocks noChangeArrowheads="1"/>
          </p:cNvSpPr>
          <p:nvPr/>
        </p:nvSpPr>
        <p:spPr bwMode="auto">
          <a:xfrm>
            <a:off x="1991544" y="1680014"/>
            <a:ext cx="8291264" cy="297312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nchor="ctr">
            <a:spAutoFit/>
          </a:bodyPr>
          <a:lstStyle/>
          <a:p>
            <a:pPr eaLnBrk="1" hangingPunct="1">
              <a:lnSpc>
                <a:spcPct val="120000"/>
              </a:lnSpc>
              <a:defRPr/>
            </a:pPr>
            <a:r>
              <a:rPr lang="en-US" sz="2600" b="1" dirty="0">
                <a:latin typeface="Times New Roman" charset="0"/>
              </a:rPr>
              <a:t>The term </a:t>
            </a:r>
            <a:r>
              <a:rPr lang="en-US" sz="2600" b="1" dirty="0">
                <a:solidFill>
                  <a:schemeClr val="hlink"/>
                </a:solidFill>
                <a:latin typeface="Times New Roman" charset="0"/>
              </a:rPr>
              <a:t>telecommunication</a:t>
            </a:r>
            <a:r>
              <a:rPr lang="en-US" sz="2600" b="1" dirty="0">
                <a:latin typeface="Times New Roman" charset="0"/>
              </a:rPr>
              <a:t> means communication at a distance. The word </a:t>
            </a:r>
            <a:r>
              <a:rPr lang="en-US" sz="2600" b="1" dirty="0">
                <a:solidFill>
                  <a:schemeClr val="hlink"/>
                </a:solidFill>
                <a:latin typeface="Times New Roman" charset="0"/>
              </a:rPr>
              <a:t>data</a:t>
            </a:r>
            <a:r>
              <a:rPr lang="en-US" sz="2600" b="1" dirty="0">
                <a:latin typeface="Times New Roman" charset="0"/>
              </a:rPr>
              <a:t> refers to information presented in whatever form is agreed upon by the parties creating and using the data. </a:t>
            </a:r>
            <a:r>
              <a:rPr lang="en-US" sz="2600" b="1" dirty="0">
                <a:solidFill>
                  <a:schemeClr val="hlink"/>
                </a:solidFill>
                <a:latin typeface="Times New Roman" charset="0"/>
              </a:rPr>
              <a:t>Data communications</a:t>
            </a:r>
            <a:r>
              <a:rPr lang="en-US" sz="2600" b="1" dirty="0">
                <a:latin typeface="Times New Roman" charset="0"/>
              </a:rPr>
              <a:t> are the exchange of data between two devices via some form of transmission medium such as a wire cable. </a:t>
            </a:r>
          </a:p>
        </p:txBody>
      </p:sp>
      <p:sp>
        <p:nvSpPr>
          <p:cNvPr id="10" name="TextBox 9"/>
          <p:cNvSpPr txBox="1"/>
          <p:nvPr/>
        </p:nvSpPr>
        <p:spPr>
          <a:xfrm>
            <a:off x="1524000" y="355304"/>
            <a:ext cx="9144000" cy="769441"/>
          </a:xfrm>
          <a:prstGeom prst="rect">
            <a:avLst/>
          </a:prstGeom>
          <a:noFill/>
        </p:spPr>
        <p:txBody>
          <a:bodyPr wrap="square" rtlCol="0">
            <a:spAutoFit/>
          </a:bodyPr>
          <a:lstStyle/>
          <a:p>
            <a:pPr algn="ctr"/>
            <a:r>
              <a:rPr lang="en-GB" sz="4400" dirty="0">
                <a:solidFill>
                  <a:srgbClr val="FF0000"/>
                </a:solidFill>
              </a:rPr>
              <a:t>Data Communication</a:t>
            </a:r>
          </a:p>
        </p:txBody>
      </p:sp>
      <p:sp>
        <p:nvSpPr>
          <p:cNvPr id="8" name="Rectangle 7"/>
          <p:cNvSpPr/>
          <p:nvPr/>
        </p:nvSpPr>
        <p:spPr>
          <a:xfrm>
            <a:off x="1991544" y="4976590"/>
            <a:ext cx="8329040" cy="1569660"/>
          </a:xfrm>
          <a:prstGeom prst="rect">
            <a:avLst/>
          </a:prstGeom>
        </p:spPr>
        <p:txBody>
          <a:bodyPr wrap="square">
            <a:spAutoFit/>
          </a:bodyPr>
          <a:lstStyle/>
          <a:p>
            <a:r>
              <a:rPr lang="en-GB" sz="2400" b="1" dirty="0"/>
              <a:t>For </a:t>
            </a:r>
            <a:r>
              <a:rPr lang="en-GB" sz="2400" b="1" dirty="0">
                <a:solidFill>
                  <a:srgbClr val="0000FF"/>
                </a:solidFill>
              </a:rPr>
              <a:t>data communications </a:t>
            </a:r>
            <a:r>
              <a:rPr lang="en-GB" sz="2400" b="1" dirty="0"/>
              <a:t>to occur, the communicating devices must be part of a communication system made up of a combination of hardware (physical equipment) and software (programs).</a:t>
            </a:r>
          </a:p>
        </p:txBody>
      </p:sp>
      <p:cxnSp>
        <p:nvCxnSpPr>
          <p:cNvPr id="7" name="Straight Connector 6"/>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5AF38636-804C-414E-8ACA-D918E7046845}" type="slidenum">
              <a:rPr lang="en-GB" smtClean="0"/>
              <a:pPr/>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7" name="Picture 6"/>
          <p:cNvPicPr>
            <a:picLocks noChangeAspect="1" noChangeArrowheads="1"/>
          </p:cNvPicPr>
          <p:nvPr/>
        </p:nvPicPr>
        <p:blipFill>
          <a:blip r:embed="rId3" cstate="print"/>
          <a:srcRect/>
          <a:stretch>
            <a:fillRect/>
          </a:stretch>
        </p:blipFill>
        <p:spPr bwMode="auto">
          <a:xfrm>
            <a:off x="5171330" y="2132856"/>
            <a:ext cx="5302812" cy="1370082"/>
          </a:xfrm>
          <a:prstGeom prst="rect">
            <a:avLst/>
          </a:prstGeom>
          <a:noFill/>
          <a:ln w="9525">
            <a:noFill/>
            <a:miter lim="800000"/>
            <a:headEnd/>
            <a:tailEnd/>
          </a:ln>
        </p:spPr>
      </p:pic>
      <p:sp>
        <p:nvSpPr>
          <p:cNvPr id="9" name="TextBox 8"/>
          <p:cNvSpPr txBox="1"/>
          <p:nvPr/>
        </p:nvSpPr>
        <p:spPr>
          <a:xfrm>
            <a:off x="1524000" y="116633"/>
            <a:ext cx="9144000" cy="1323439"/>
          </a:xfrm>
          <a:prstGeom prst="rect">
            <a:avLst/>
          </a:prstGeom>
          <a:noFill/>
        </p:spPr>
        <p:txBody>
          <a:bodyPr wrap="square" rtlCol="0">
            <a:spAutoFit/>
          </a:bodyPr>
          <a:lstStyle/>
          <a:p>
            <a:pPr algn="ctr"/>
            <a:r>
              <a:rPr lang="en-GB" sz="4000" dirty="0">
                <a:solidFill>
                  <a:srgbClr val="FF0000"/>
                </a:solidFill>
              </a:rPr>
              <a:t>Components of a </a:t>
            </a:r>
          </a:p>
          <a:p>
            <a:pPr algn="ctr"/>
            <a:r>
              <a:rPr lang="en-GB" sz="4000" dirty="0">
                <a:solidFill>
                  <a:srgbClr val="FF0000"/>
                </a:solidFill>
              </a:rPr>
              <a:t>Data Communication System</a:t>
            </a:r>
          </a:p>
        </p:txBody>
      </p:sp>
      <p:sp>
        <p:nvSpPr>
          <p:cNvPr id="5" name="Rectangle 4"/>
          <p:cNvSpPr/>
          <p:nvPr/>
        </p:nvSpPr>
        <p:spPr>
          <a:xfrm>
            <a:off x="1631504" y="4269284"/>
            <a:ext cx="8858312" cy="2616101"/>
          </a:xfrm>
          <a:prstGeom prst="rect">
            <a:avLst/>
          </a:prstGeom>
        </p:spPr>
        <p:txBody>
          <a:bodyPr wrap="square">
            <a:spAutoFit/>
          </a:bodyPr>
          <a:lstStyle/>
          <a:p>
            <a:pPr marL="514350" indent="-514350">
              <a:spcAft>
                <a:spcPts val="2400"/>
              </a:spcAft>
              <a:buFont typeface="+mj-lt"/>
              <a:buAutoNum type="arabicPeriod"/>
            </a:pPr>
            <a:r>
              <a:rPr lang="en-GB" sz="2800" b="1" dirty="0">
                <a:solidFill>
                  <a:srgbClr val="C00000"/>
                </a:solidFill>
              </a:rPr>
              <a:t>Message: </a:t>
            </a:r>
            <a:r>
              <a:rPr lang="en-GB" sz="2200" b="1" dirty="0"/>
              <a:t>The message is the information (data) to be communicated. </a:t>
            </a:r>
            <a:r>
              <a:rPr lang="en-GB" sz="2200" b="1" dirty="0">
                <a:solidFill>
                  <a:schemeClr val="tx1">
                    <a:lumMod val="75000"/>
                    <a:lumOff val="25000"/>
                  </a:schemeClr>
                </a:solidFill>
              </a:rPr>
              <a:t>Popular forms of information include text, numbers, pictures, audio, and video.</a:t>
            </a:r>
          </a:p>
          <a:p>
            <a:pPr marL="514350" indent="-514350">
              <a:buFont typeface="+mj-lt"/>
              <a:buAutoNum type="arabicPeriod"/>
            </a:pPr>
            <a:r>
              <a:rPr lang="en-GB" sz="2800" b="1" dirty="0">
                <a:solidFill>
                  <a:srgbClr val="C00000"/>
                </a:solidFill>
              </a:rPr>
              <a:t>Sender: </a:t>
            </a:r>
            <a:r>
              <a:rPr lang="en-GB" sz="2200" b="1" dirty="0"/>
              <a:t>The sender is the device that sends the data message. </a:t>
            </a:r>
            <a:r>
              <a:rPr lang="en-GB" sz="2200" b="1" dirty="0">
                <a:solidFill>
                  <a:schemeClr val="tx1">
                    <a:lumMod val="75000"/>
                    <a:lumOff val="25000"/>
                  </a:schemeClr>
                </a:solidFill>
              </a:rPr>
              <a:t>It can be a computer, workstation, telephone handset, video camera, and so on.</a:t>
            </a:r>
          </a:p>
        </p:txBody>
      </p:sp>
      <p:cxnSp>
        <p:nvCxnSpPr>
          <p:cNvPr id="6" name="Straight Connector 5"/>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620766" y="1628800"/>
            <a:ext cx="3550565" cy="2985433"/>
          </a:xfrm>
          <a:prstGeom prst="rect">
            <a:avLst/>
          </a:prstGeom>
        </p:spPr>
        <p:txBody>
          <a:bodyPr wrap="square">
            <a:spAutoFit/>
          </a:bodyPr>
          <a:lstStyle/>
          <a:p>
            <a:pPr marL="457200" indent="-457200">
              <a:spcAft>
                <a:spcPts val="1200"/>
              </a:spcAft>
              <a:buFont typeface="+mj-lt"/>
              <a:buAutoNum type="arabicPeriod"/>
            </a:pPr>
            <a:r>
              <a:rPr lang="en-GB" sz="2400" b="1" dirty="0">
                <a:solidFill>
                  <a:srgbClr val="0000FF"/>
                </a:solidFill>
              </a:rPr>
              <a:t>Message</a:t>
            </a:r>
          </a:p>
          <a:p>
            <a:pPr marL="457200" indent="-457200">
              <a:spcAft>
                <a:spcPts val="1200"/>
              </a:spcAft>
              <a:buFont typeface="+mj-lt"/>
              <a:buAutoNum type="arabicPeriod"/>
            </a:pPr>
            <a:r>
              <a:rPr lang="en-GB" sz="2400" b="1" dirty="0">
                <a:solidFill>
                  <a:srgbClr val="0000FF"/>
                </a:solidFill>
              </a:rPr>
              <a:t>Sender</a:t>
            </a:r>
          </a:p>
          <a:p>
            <a:pPr marL="457200" indent="-457200">
              <a:spcAft>
                <a:spcPts val="1200"/>
              </a:spcAft>
              <a:buFont typeface="+mj-lt"/>
              <a:buAutoNum type="arabicPeriod"/>
            </a:pPr>
            <a:r>
              <a:rPr lang="en-GB" sz="2400" b="1" dirty="0">
                <a:solidFill>
                  <a:srgbClr val="0000FF"/>
                </a:solidFill>
              </a:rPr>
              <a:t>Receiver</a:t>
            </a:r>
          </a:p>
          <a:p>
            <a:pPr marL="457200" indent="-457200">
              <a:spcAft>
                <a:spcPts val="1200"/>
              </a:spcAft>
              <a:buFont typeface="+mj-lt"/>
              <a:buAutoNum type="arabicPeriod"/>
            </a:pPr>
            <a:r>
              <a:rPr lang="en-GB" sz="2400" b="1" dirty="0">
                <a:solidFill>
                  <a:srgbClr val="0000FF"/>
                </a:solidFill>
              </a:rPr>
              <a:t>Transmission Media</a:t>
            </a:r>
          </a:p>
          <a:p>
            <a:pPr marL="457200" indent="-457200">
              <a:spcAft>
                <a:spcPts val="1200"/>
              </a:spcAft>
              <a:buFont typeface="+mj-lt"/>
              <a:buAutoNum type="arabicPeriod" startAt="5"/>
            </a:pPr>
            <a:r>
              <a:rPr lang="en-GB" sz="2400" b="1" dirty="0">
                <a:solidFill>
                  <a:srgbClr val="0000FF"/>
                </a:solidFill>
              </a:rPr>
              <a:t>Protocol</a:t>
            </a:r>
          </a:p>
          <a:p>
            <a:pPr>
              <a:spcAft>
                <a:spcPts val="1200"/>
              </a:spcAft>
            </a:pPr>
            <a:endParaRPr lang="en-GB" dirty="0"/>
          </a:p>
        </p:txBody>
      </p:sp>
      <p:sp>
        <p:nvSpPr>
          <p:cNvPr id="8" name="Slide Number Placeholder 7"/>
          <p:cNvSpPr>
            <a:spLocks noGrp="1"/>
          </p:cNvSpPr>
          <p:nvPr>
            <p:ph type="sldNum" sz="quarter" idx="12"/>
          </p:nvPr>
        </p:nvSpPr>
        <p:spPr/>
        <p:txBody>
          <a:bodyPr/>
          <a:lstStyle/>
          <a:p>
            <a:fld id="{5AF38636-804C-414E-8ACA-D918E7046845}" type="slidenum">
              <a:rPr lang="en-GB" smtClean="0"/>
              <a:pPr/>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7" name="Picture 6"/>
          <p:cNvPicPr>
            <a:picLocks noChangeAspect="1" noChangeArrowheads="1"/>
          </p:cNvPicPr>
          <p:nvPr/>
        </p:nvPicPr>
        <p:blipFill>
          <a:blip r:embed="rId4" cstate="print"/>
          <a:srcRect/>
          <a:stretch>
            <a:fillRect/>
          </a:stretch>
        </p:blipFill>
        <p:spPr bwMode="auto">
          <a:xfrm>
            <a:off x="5447928" y="1891408"/>
            <a:ext cx="5115046" cy="1321569"/>
          </a:xfrm>
          <a:prstGeom prst="rect">
            <a:avLst/>
          </a:prstGeom>
          <a:noFill/>
          <a:ln w="9525">
            <a:noFill/>
            <a:miter lim="800000"/>
            <a:headEnd/>
            <a:tailEnd/>
          </a:ln>
        </p:spPr>
      </p:pic>
      <p:sp>
        <p:nvSpPr>
          <p:cNvPr id="10" name="Rectangle 9"/>
          <p:cNvSpPr/>
          <p:nvPr/>
        </p:nvSpPr>
        <p:spPr>
          <a:xfrm>
            <a:off x="1559497" y="3708821"/>
            <a:ext cx="9001156" cy="3139321"/>
          </a:xfrm>
          <a:prstGeom prst="rect">
            <a:avLst/>
          </a:prstGeom>
        </p:spPr>
        <p:txBody>
          <a:bodyPr wrap="square">
            <a:spAutoFit/>
          </a:bodyPr>
          <a:lstStyle/>
          <a:p>
            <a:pPr marL="514350" indent="-514350">
              <a:spcAft>
                <a:spcPts val="1200"/>
              </a:spcAft>
              <a:buFont typeface="+mj-lt"/>
              <a:buAutoNum type="arabicPeriod" startAt="4"/>
            </a:pPr>
            <a:r>
              <a:rPr lang="en-GB" sz="2400" b="1" dirty="0">
                <a:solidFill>
                  <a:srgbClr val="C00000"/>
                </a:solidFill>
              </a:rPr>
              <a:t>Transmission Medium: </a:t>
            </a:r>
            <a:r>
              <a:rPr lang="en-GB" sz="2000" b="1" dirty="0"/>
              <a:t>The transmission medium is the physical path by which a message travels from sender to receiver. </a:t>
            </a:r>
            <a:r>
              <a:rPr lang="en-GB" sz="2000" b="1" dirty="0">
                <a:solidFill>
                  <a:schemeClr val="tx1">
                    <a:lumMod val="75000"/>
                    <a:lumOff val="25000"/>
                  </a:schemeClr>
                </a:solidFill>
              </a:rPr>
              <a:t>Some examples of transmission media include twisted-pair wire, coaxial cable, </a:t>
            </a:r>
            <a:r>
              <a:rPr lang="en-GB" sz="2000" b="1" dirty="0" err="1">
                <a:solidFill>
                  <a:schemeClr val="tx1">
                    <a:lumMod val="75000"/>
                    <a:lumOff val="25000"/>
                  </a:schemeClr>
                </a:solidFill>
              </a:rPr>
              <a:t>fiber</a:t>
            </a:r>
            <a:r>
              <a:rPr lang="en-GB" sz="2000" b="1" dirty="0">
                <a:solidFill>
                  <a:schemeClr val="tx1">
                    <a:lumMod val="75000"/>
                    <a:lumOff val="25000"/>
                  </a:schemeClr>
                </a:solidFill>
              </a:rPr>
              <a:t>-optic cable, and radio waves.</a:t>
            </a:r>
          </a:p>
          <a:p>
            <a:pPr marL="514350" indent="-514350">
              <a:spcAft>
                <a:spcPts val="1200"/>
              </a:spcAft>
              <a:buFont typeface="+mj-lt"/>
              <a:buAutoNum type="arabicPeriod" startAt="4"/>
            </a:pPr>
            <a:r>
              <a:rPr lang="en-GB" sz="2400" b="1" dirty="0">
                <a:solidFill>
                  <a:srgbClr val="C00000"/>
                </a:solidFill>
              </a:rPr>
              <a:t>Protocol: </a:t>
            </a:r>
            <a:r>
              <a:rPr lang="en-GB" sz="2000" b="1" dirty="0"/>
              <a:t>A protocol is a set of rules that govern data communications. It represents an agreement between the communicating devices. Without a protocol, two devices may be connected but not communicating, </a:t>
            </a:r>
            <a:r>
              <a:rPr lang="en-GB" sz="2000" b="1" dirty="0">
                <a:solidFill>
                  <a:schemeClr val="tx1">
                    <a:lumMod val="65000"/>
                    <a:lumOff val="35000"/>
                  </a:schemeClr>
                </a:solidFill>
              </a:rPr>
              <a:t>just as a person speaking French cannot be understood by a person who speaks only Japanese.</a:t>
            </a:r>
          </a:p>
        </p:txBody>
      </p:sp>
      <p:sp>
        <p:nvSpPr>
          <p:cNvPr id="7" name="Slide Number Placeholder 6"/>
          <p:cNvSpPr>
            <a:spLocks noGrp="1"/>
          </p:cNvSpPr>
          <p:nvPr>
            <p:ph type="sldNum" sz="quarter" idx="12"/>
          </p:nvPr>
        </p:nvSpPr>
        <p:spPr/>
        <p:txBody>
          <a:bodyPr/>
          <a:lstStyle/>
          <a:p>
            <a:fld id="{5AF38636-804C-414E-8ACA-D918E7046845}" type="slidenum">
              <a:rPr lang="en-GB" smtClean="0"/>
              <a:pPr/>
              <a:t>5</a:t>
            </a:fld>
            <a:endParaRPr lang="en-GB"/>
          </a:p>
        </p:txBody>
      </p:sp>
      <p:sp>
        <p:nvSpPr>
          <p:cNvPr id="6" name="TextBox 5">
            <a:extLst>
              <a:ext uri="{FF2B5EF4-FFF2-40B4-BE49-F238E27FC236}">
                <a16:creationId xmlns:a16="http://schemas.microsoft.com/office/drawing/2014/main" id="{501AB83E-A59B-4C4E-BF4A-3160D66B60F8}"/>
              </a:ext>
            </a:extLst>
          </p:cNvPr>
          <p:cNvSpPr txBox="1"/>
          <p:nvPr/>
        </p:nvSpPr>
        <p:spPr>
          <a:xfrm>
            <a:off x="1524000" y="116633"/>
            <a:ext cx="9144000" cy="1323439"/>
          </a:xfrm>
          <a:prstGeom prst="rect">
            <a:avLst/>
          </a:prstGeom>
          <a:noFill/>
        </p:spPr>
        <p:txBody>
          <a:bodyPr wrap="square" rtlCol="0">
            <a:spAutoFit/>
          </a:bodyPr>
          <a:lstStyle/>
          <a:p>
            <a:pPr algn="ctr"/>
            <a:r>
              <a:rPr lang="en-GB" sz="4000" dirty="0">
                <a:solidFill>
                  <a:srgbClr val="FF0000"/>
                </a:solidFill>
              </a:rPr>
              <a:t>Components of a </a:t>
            </a:r>
          </a:p>
          <a:p>
            <a:pPr algn="ctr"/>
            <a:r>
              <a:rPr lang="en-GB" sz="4000" dirty="0">
                <a:solidFill>
                  <a:srgbClr val="FF0000"/>
                </a:solidFill>
              </a:rPr>
              <a:t>Data Communication System</a:t>
            </a:r>
          </a:p>
        </p:txBody>
      </p:sp>
      <p:cxnSp>
        <p:nvCxnSpPr>
          <p:cNvPr id="8" name="Straight Connector 7">
            <a:extLst>
              <a:ext uri="{FF2B5EF4-FFF2-40B4-BE49-F238E27FC236}">
                <a16:creationId xmlns:a16="http://schemas.microsoft.com/office/drawing/2014/main" id="{F0A65B07-66FB-4FF2-A9F9-2BA649A243B8}"/>
              </a:ext>
            </a:extLst>
          </p:cNvPr>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1421951-2AEB-4980-98A9-16D13449CBA0}"/>
              </a:ext>
            </a:extLst>
          </p:cNvPr>
          <p:cNvSpPr/>
          <p:nvPr/>
        </p:nvSpPr>
        <p:spPr>
          <a:xfrm>
            <a:off x="1559497" y="1628800"/>
            <a:ext cx="3924271" cy="2000548"/>
          </a:xfrm>
          <a:prstGeom prst="rect">
            <a:avLst/>
          </a:prstGeom>
        </p:spPr>
        <p:txBody>
          <a:bodyPr wrap="square">
            <a:spAutoFit/>
          </a:bodyPr>
          <a:lstStyle/>
          <a:p>
            <a:pPr marL="514350" indent="-514350">
              <a:spcAft>
                <a:spcPts val="2400"/>
              </a:spcAft>
              <a:buFont typeface="+mj-lt"/>
              <a:buAutoNum type="arabicPeriod" startAt="3"/>
            </a:pPr>
            <a:r>
              <a:rPr lang="en-GB" sz="2400" b="1" dirty="0">
                <a:solidFill>
                  <a:srgbClr val="C00000"/>
                </a:solidFill>
              </a:rPr>
              <a:t>Receiver: </a:t>
            </a:r>
            <a:r>
              <a:rPr lang="en-GB" sz="2000" b="1" dirty="0"/>
              <a:t>The receiver is the device that receives the message. </a:t>
            </a:r>
            <a:r>
              <a:rPr lang="en-GB" sz="2000" b="1" dirty="0">
                <a:solidFill>
                  <a:schemeClr val="tx1">
                    <a:lumMod val="75000"/>
                    <a:lumOff val="25000"/>
                  </a:schemeClr>
                </a:solidFill>
              </a:rPr>
              <a:t>It can be a computer, workstation, telephone handset, television, and so on.</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24000" y="355304"/>
            <a:ext cx="9144000" cy="769441"/>
          </a:xfrm>
          <a:prstGeom prst="rect">
            <a:avLst/>
          </a:prstGeom>
          <a:noFill/>
        </p:spPr>
        <p:txBody>
          <a:bodyPr wrap="square" rtlCol="0">
            <a:spAutoFit/>
          </a:bodyPr>
          <a:lstStyle/>
          <a:p>
            <a:pPr algn="ctr"/>
            <a:r>
              <a:rPr lang="en-GB" sz="4400" dirty="0">
                <a:solidFill>
                  <a:srgbClr val="FF0000"/>
                </a:solidFill>
              </a:rPr>
              <a:t>Data Representation</a:t>
            </a:r>
          </a:p>
        </p:txBody>
      </p:sp>
      <p:sp>
        <p:nvSpPr>
          <p:cNvPr id="10" name="Rectangle 9"/>
          <p:cNvSpPr/>
          <p:nvPr/>
        </p:nvSpPr>
        <p:spPr>
          <a:xfrm>
            <a:off x="2351584" y="1949932"/>
            <a:ext cx="7560840" cy="83099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indent="-514350">
              <a:spcAft>
                <a:spcPts val="1200"/>
              </a:spcAft>
            </a:pPr>
            <a:r>
              <a:rPr lang="en-GB" sz="2400" b="1" dirty="0"/>
              <a:t>Information today comes in different forms such as </a:t>
            </a:r>
            <a:r>
              <a:rPr lang="en-GB" sz="2400" b="1" dirty="0">
                <a:solidFill>
                  <a:schemeClr val="bg2">
                    <a:lumMod val="25000"/>
                  </a:schemeClr>
                </a:solidFill>
              </a:rPr>
              <a:t>text, numbers, images, audio, and video.</a:t>
            </a:r>
          </a:p>
        </p:txBody>
      </p:sp>
      <p:sp>
        <p:nvSpPr>
          <p:cNvPr id="6" name="Rectangle 5"/>
          <p:cNvSpPr/>
          <p:nvPr/>
        </p:nvSpPr>
        <p:spPr>
          <a:xfrm>
            <a:off x="1595438" y="3068961"/>
            <a:ext cx="9001156" cy="3418949"/>
          </a:xfrm>
          <a:prstGeom prst="rect">
            <a:avLst/>
          </a:prstGeom>
        </p:spPr>
        <p:txBody>
          <a:bodyPr wrap="square">
            <a:spAutoFit/>
          </a:bodyPr>
          <a:lstStyle/>
          <a:p>
            <a:pPr marL="742950" indent="-742950">
              <a:lnSpc>
                <a:spcPct val="120000"/>
              </a:lnSpc>
              <a:spcAft>
                <a:spcPts val="1800"/>
              </a:spcAft>
              <a:buFont typeface="+mj-lt"/>
              <a:buAutoNum type="arabicPeriod"/>
            </a:pPr>
            <a:r>
              <a:rPr lang="en-GB" sz="2800" b="1" dirty="0">
                <a:solidFill>
                  <a:srgbClr val="C00000"/>
                </a:solidFill>
              </a:rPr>
              <a:t>Text</a:t>
            </a:r>
            <a:r>
              <a:rPr lang="en-GB" sz="2400" b="1" dirty="0">
                <a:solidFill>
                  <a:srgbClr val="C00000"/>
                </a:solidFill>
              </a:rPr>
              <a:t>: </a:t>
            </a:r>
            <a:r>
              <a:rPr lang="en-GB" sz="2200" b="1" dirty="0"/>
              <a:t>In data communications, the text is represented as a bit pattern, a sequence of bits. Different sets of bit patterns have been designed to represent text symbols. Each set is called a code, and the process of representing symbols is called coding. The American Standard Code for </a:t>
            </a:r>
            <a:r>
              <a:rPr lang="en-GB" sz="2200" b="1" dirty="0">
                <a:solidFill>
                  <a:srgbClr val="C00000"/>
                </a:solidFill>
              </a:rPr>
              <a:t>Information Interchange (ASCII), developed in the United States constitutes the first 127 characters in Unicode and is also referred to as Basic Latin.</a:t>
            </a:r>
          </a:p>
        </p:txBody>
      </p:sp>
      <p:cxnSp>
        <p:nvCxnSpPr>
          <p:cNvPr id="7" name="Straight Connector 6"/>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524364" y="6488668"/>
            <a:ext cx="2670346" cy="369332"/>
          </a:xfrm>
          <a:prstGeom prst="rect">
            <a:avLst/>
          </a:prstGeom>
        </p:spPr>
        <p:txBody>
          <a:bodyPr wrap="none">
            <a:spAutoFit/>
          </a:bodyPr>
          <a:lstStyle/>
          <a:p>
            <a:r>
              <a:rPr lang="en-GB" dirty="0"/>
              <a:t>http://www.asciitable.com/</a:t>
            </a:r>
          </a:p>
        </p:txBody>
      </p:sp>
      <p:sp>
        <p:nvSpPr>
          <p:cNvPr id="11" name="Slide Number Placeholder 10"/>
          <p:cNvSpPr>
            <a:spLocks noGrp="1"/>
          </p:cNvSpPr>
          <p:nvPr>
            <p:ph type="sldNum" sz="quarter" idx="12"/>
          </p:nvPr>
        </p:nvSpPr>
        <p:spPr/>
        <p:txBody>
          <a:bodyPr/>
          <a:lstStyle/>
          <a:p>
            <a:fld id="{5AF38636-804C-414E-8ACA-D918E7046845}" type="slidenum">
              <a:rPr lang="en-GB" smtClean="0"/>
              <a:pPr/>
              <a:t>6</a:t>
            </a:fld>
            <a:endParaRPr lang="en-GB"/>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24000" y="404665"/>
            <a:ext cx="9144000" cy="769441"/>
          </a:xfrm>
          <a:prstGeom prst="rect">
            <a:avLst/>
          </a:prstGeom>
          <a:noFill/>
        </p:spPr>
        <p:txBody>
          <a:bodyPr wrap="square" rtlCol="0">
            <a:spAutoFit/>
          </a:bodyPr>
          <a:lstStyle/>
          <a:p>
            <a:pPr algn="ctr"/>
            <a:r>
              <a:rPr lang="en-GB" sz="4400" dirty="0">
                <a:solidFill>
                  <a:srgbClr val="FF0000"/>
                </a:solidFill>
              </a:rPr>
              <a:t>Data Representation</a:t>
            </a:r>
          </a:p>
        </p:txBody>
      </p:sp>
      <p:sp>
        <p:nvSpPr>
          <p:cNvPr id="6" name="Rectangle 5"/>
          <p:cNvSpPr>
            <a:spLocks/>
          </p:cNvSpPr>
          <p:nvPr/>
        </p:nvSpPr>
        <p:spPr>
          <a:xfrm>
            <a:off x="1775519" y="1500176"/>
            <a:ext cx="10016677" cy="4914743"/>
          </a:xfrm>
          <a:prstGeom prst="rect">
            <a:avLst/>
          </a:prstGeom>
        </p:spPr>
        <p:txBody>
          <a:bodyPr wrap="square">
            <a:spAutoFit/>
          </a:bodyPr>
          <a:lstStyle/>
          <a:p>
            <a:pPr marL="540000" indent="-360000">
              <a:lnSpc>
                <a:spcPct val="120000"/>
              </a:lnSpc>
              <a:spcAft>
                <a:spcPts val="1800"/>
              </a:spcAft>
              <a:buFont typeface="+mj-lt"/>
              <a:buAutoNum type="arabicPeriod" startAt="2"/>
            </a:pPr>
            <a:r>
              <a:rPr lang="en-GB" sz="2800" b="1" dirty="0">
                <a:solidFill>
                  <a:srgbClr val="C00000"/>
                </a:solidFill>
              </a:rPr>
              <a:t>Numbers: </a:t>
            </a:r>
            <a:r>
              <a:rPr lang="en-GB" sz="2200" b="1" dirty="0"/>
              <a:t>Numbers are also represented by bit patterns. However, the number is directly converted to a binary number to simplify mathematical operations. </a:t>
            </a:r>
          </a:p>
          <a:p>
            <a:pPr marL="540000" indent="-360000">
              <a:lnSpc>
                <a:spcPct val="120000"/>
              </a:lnSpc>
              <a:spcAft>
                <a:spcPts val="1800"/>
              </a:spcAft>
              <a:buFont typeface="+mj-lt"/>
              <a:buAutoNum type="arabicPeriod" startAt="2"/>
            </a:pPr>
            <a:r>
              <a:rPr lang="en-GB" sz="2800" b="1" dirty="0">
                <a:solidFill>
                  <a:srgbClr val="C00000"/>
                </a:solidFill>
              </a:rPr>
              <a:t>Images: </a:t>
            </a:r>
            <a:r>
              <a:rPr lang="en-GB" sz="2200" b="1" dirty="0"/>
              <a:t>Images are also represented by bit patterns. In its simplest form, an image is composed of a matrix of pixels (picture elements), where each pixel (individual point of </a:t>
            </a:r>
            <a:r>
              <a:rPr lang="en-GB" sz="2200" b="1" dirty="0" err="1"/>
              <a:t>color</a:t>
            </a:r>
            <a:r>
              <a:rPr lang="en-GB" sz="2200" b="1" dirty="0"/>
              <a:t>) is a small dot. The size of the pixel depends on the resolution. </a:t>
            </a:r>
          </a:p>
          <a:p>
            <a:pPr marL="540000" indent="-360000">
              <a:lnSpc>
                <a:spcPct val="120000"/>
              </a:lnSpc>
              <a:spcAft>
                <a:spcPts val="1800"/>
              </a:spcAft>
              <a:buFont typeface="Arial" pitchFamily="34" charset="0"/>
              <a:buChar char="•"/>
            </a:pPr>
            <a:r>
              <a:rPr lang="en-GB" sz="2800" b="1" dirty="0">
                <a:solidFill>
                  <a:srgbClr val="C00000"/>
                </a:solidFill>
              </a:rPr>
              <a:t>For example</a:t>
            </a:r>
            <a:r>
              <a:rPr lang="en-GB" sz="2000" b="1" dirty="0"/>
              <a:t>, </a:t>
            </a:r>
            <a:r>
              <a:rPr lang="en-GB" sz="2200" b="1" dirty="0"/>
              <a:t>an image can be divided into 1000 pixels or 10,000 pixels. In the second case, there is a better representation of the image (better resolution), but more memory is needed to store the image.</a:t>
            </a:r>
            <a:endParaRPr lang="en-GB" sz="2200" b="1" dirty="0">
              <a:solidFill>
                <a:schemeClr val="tx1">
                  <a:lumMod val="65000"/>
                  <a:lumOff val="35000"/>
                </a:schemeClr>
              </a:solidFill>
            </a:endParaRPr>
          </a:p>
        </p:txBody>
      </p:sp>
      <p:cxnSp>
        <p:nvCxnSpPr>
          <p:cNvPr id="5" name="Straight Connector 4"/>
          <p:cNvCxnSpPr/>
          <p:nvPr/>
        </p:nvCxnSpPr>
        <p:spPr>
          <a:xfrm>
            <a:off x="1524000" y="148478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5AF38636-804C-414E-8ACA-D918E7046845}" type="slidenum">
              <a:rPr lang="en-GB" smtClean="0"/>
              <a:pPr/>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24000" y="427312"/>
            <a:ext cx="9144000" cy="769441"/>
          </a:xfrm>
          <a:prstGeom prst="rect">
            <a:avLst/>
          </a:prstGeom>
          <a:noFill/>
        </p:spPr>
        <p:txBody>
          <a:bodyPr wrap="square" rtlCol="0">
            <a:spAutoFit/>
          </a:bodyPr>
          <a:lstStyle/>
          <a:p>
            <a:pPr algn="ctr"/>
            <a:r>
              <a:rPr lang="en-GB" sz="4400" dirty="0">
                <a:solidFill>
                  <a:srgbClr val="FF0000"/>
                </a:solidFill>
              </a:rPr>
              <a:t>Data Representation</a:t>
            </a:r>
          </a:p>
        </p:txBody>
      </p:sp>
      <p:sp>
        <p:nvSpPr>
          <p:cNvPr id="6" name="Rectangle 5"/>
          <p:cNvSpPr/>
          <p:nvPr/>
        </p:nvSpPr>
        <p:spPr>
          <a:xfrm>
            <a:off x="1809752" y="1597305"/>
            <a:ext cx="8643966" cy="5216813"/>
          </a:xfrm>
          <a:prstGeom prst="rect">
            <a:avLst/>
          </a:prstGeom>
        </p:spPr>
        <p:txBody>
          <a:bodyPr wrap="square">
            <a:spAutoFit/>
          </a:bodyPr>
          <a:lstStyle/>
          <a:p>
            <a:pPr marL="742950" indent="-742950">
              <a:lnSpc>
                <a:spcPct val="110000"/>
              </a:lnSpc>
              <a:spcAft>
                <a:spcPts val="3000"/>
              </a:spcAft>
              <a:buFont typeface="+mj-lt"/>
              <a:buAutoNum type="arabicPeriod" startAt="4"/>
            </a:pPr>
            <a:r>
              <a:rPr lang="en-GB" sz="2800" b="1" dirty="0">
                <a:solidFill>
                  <a:srgbClr val="C00000"/>
                </a:solidFill>
              </a:rPr>
              <a:t>Audio: </a:t>
            </a:r>
            <a:r>
              <a:rPr lang="en-GB" sz="2400" b="1" dirty="0"/>
              <a:t>Audio refers to the recording or broadcasting of sound or music. Audio is by nature different from text, numbers, or images. It is continuous, not discrete. Even when we use a microphone to change voice or music to an electric signal, we create a continuous signal.</a:t>
            </a:r>
            <a:endParaRPr lang="en-GB" sz="2600" b="1" dirty="0">
              <a:solidFill>
                <a:schemeClr val="bg2">
                  <a:lumMod val="25000"/>
                </a:schemeClr>
              </a:solidFill>
            </a:endParaRPr>
          </a:p>
          <a:p>
            <a:pPr marL="742950" indent="-742950">
              <a:lnSpc>
                <a:spcPct val="110000"/>
              </a:lnSpc>
              <a:spcAft>
                <a:spcPts val="1200"/>
              </a:spcAft>
              <a:buFont typeface="+mj-lt"/>
              <a:buAutoNum type="arabicPeriod" startAt="5"/>
            </a:pPr>
            <a:r>
              <a:rPr lang="en-GB" sz="2800" b="1" dirty="0">
                <a:solidFill>
                  <a:srgbClr val="C00000"/>
                </a:solidFill>
              </a:rPr>
              <a:t>Video: </a:t>
            </a:r>
            <a:r>
              <a:rPr lang="en-GB" sz="2400" b="1" dirty="0"/>
              <a:t>Video refers to the recording or broadcasting of a picture or movie. Video can either be produced as a continuous entity (e.g., by a TV camera), or it can be a combination of images, each as a discrete entity, arranged to convey the idea of motion. </a:t>
            </a:r>
          </a:p>
        </p:txBody>
      </p:sp>
      <p:cxnSp>
        <p:nvCxnSpPr>
          <p:cNvPr id="5" name="Straight Connector 4"/>
          <p:cNvCxnSpPr/>
          <p:nvPr/>
        </p:nvCxnSpPr>
        <p:spPr>
          <a:xfrm>
            <a:off x="1524000" y="148478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5AF38636-804C-414E-8ACA-D918E7046845}" type="slidenum">
              <a:rPr lang="en-GB" smtClean="0"/>
              <a:pPr/>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4"/>
          <p:cNvSpPr txBox="1">
            <a:spLocks noChangeArrowheads="1"/>
          </p:cNvSpPr>
          <p:nvPr/>
        </p:nvSpPr>
        <p:spPr bwMode="auto">
          <a:xfrm>
            <a:off x="1524000" y="116633"/>
            <a:ext cx="9144000" cy="1323439"/>
          </a:xfrm>
          <a:prstGeom prst="rect">
            <a:avLst/>
          </a:prstGeom>
          <a:noFill/>
          <a:ln w="9525">
            <a:noFill/>
            <a:miter lim="800000"/>
            <a:headEnd/>
            <a:tailEnd/>
          </a:ln>
        </p:spPr>
        <p:txBody>
          <a:bodyPr wrap="square">
            <a:spAutoFit/>
          </a:bodyPr>
          <a:lstStyle/>
          <a:p>
            <a:pPr algn="ctr"/>
            <a:r>
              <a:rPr lang="en-US" sz="4000" b="1" dirty="0">
                <a:solidFill>
                  <a:srgbClr val="FF0000"/>
                </a:solidFill>
                <a:latin typeface="Times New Roman" charset="0"/>
              </a:rPr>
              <a:t>Data Flow </a:t>
            </a:r>
          </a:p>
          <a:p>
            <a:pPr algn="ctr"/>
            <a:r>
              <a:rPr lang="en-US" sz="4000" b="1" dirty="0">
                <a:solidFill>
                  <a:srgbClr val="FF0000"/>
                </a:solidFill>
                <a:latin typeface="Times New Roman" charset="0"/>
              </a:rPr>
              <a:t>(Simplex, Half-duplex, and Full-duplex)</a:t>
            </a:r>
          </a:p>
        </p:txBody>
      </p:sp>
      <p:pic>
        <p:nvPicPr>
          <p:cNvPr id="6151" name="Picture 6"/>
          <p:cNvPicPr>
            <a:picLocks noChangeAspect="1" noChangeArrowheads="1"/>
          </p:cNvPicPr>
          <p:nvPr/>
        </p:nvPicPr>
        <p:blipFill>
          <a:blip r:embed="rId3" cstate="print"/>
          <a:srcRect/>
          <a:stretch>
            <a:fillRect/>
          </a:stretch>
        </p:blipFill>
        <p:spPr bwMode="auto">
          <a:xfrm>
            <a:off x="6672065" y="1935980"/>
            <a:ext cx="3960417" cy="3005189"/>
          </a:xfrm>
          <a:prstGeom prst="rect">
            <a:avLst/>
          </a:prstGeom>
          <a:noFill/>
          <a:ln w="9525">
            <a:noFill/>
            <a:miter lim="800000"/>
            <a:headEnd/>
            <a:tailEnd/>
          </a:ln>
        </p:spPr>
      </p:pic>
      <p:sp>
        <p:nvSpPr>
          <p:cNvPr id="9" name="Rectangle 8"/>
          <p:cNvSpPr/>
          <p:nvPr/>
        </p:nvSpPr>
        <p:spPr>
          <a:xfrm>
            <a:off x="1595437" y="1502374"/>
            <a:ext cx="4935991" cy="5356018"/>
          </a:xfrm>
          <a:prstGeom prst="rect">
            <a:avLst/>
          </a:prstGeom>
        </p:spPr>
        <p:txBody>
          <a:bodyPr wrap="square">
            <a:spAutoFit/>
          </a:bodyPr>
          <a:lstStyle/>
          <a:p>
            <a:pPr>
              <a:lnSpc>
                <a:spcPct val="110000"/>
              </a:lnSpc>
              <a:spcAft>
                <a:spcPts val="600"/>
              </a:spcAft>
            </a:pPr>
            <a:r>
              <a:rPr lang="en-GB" sz="3200" b="1" dirty="0">
                <a:solidFill>
                  <a:srgbClr val="C00000"/>
                </a:solidFill>
              </a:rPr>
              <a:t>Simplex</a:t>
            </a:r>
          </a:p>
          <a:p>
            <a:pPr>
              <a:lnSpc>
                <a:spcPct val="110000"/>
              </a:lnSpc>
            </a:pPr>
            <a:r>
              <a:rPr lang="en-GB" sz="2300" b="1" dirty="0"/>
              <a:t>In this mode, the communication is unidirectional, as on a one-way street. Only one of the two devices on a link can transmit; the other can only receive. </a:t>
            </a:r>
            <a:r>
              <a:rPr lang="en-GB" sz="2300" b="1" dirty="0">
                <a:solidFill>
                  <a:srgbClr val="0000FF"/>
                </a:solidFill>
              </a:rPr>
              <a:t>Keyboards</a:t>
            </a:r>
            <a:r>
              <a:rPr lang="en-GB" sz="2300" b="1" dirty="0"/>
              <a:t> and </a:t>
            </a:r>
            <a:r>
              <a:rPr lang="en-GB" sz="2300" b="1" dirty="0">
                <a:solidFill>
                  <a:srgbClr val="0000FF"/>
                </a:solidFill>
              </a:rPr>
              <a:t>traditional monitors </a:t>
            </a:r>
            <a:r>
              <a:rPr lang="en-GB" sz="2300" b="1" dirty="0"/>
              <a:t>are examples of simplex devices. The keyboard can only introduce input; the monitor can only accept output. The simplex mode can use the entire capacity of the channel to send data in one direction.</a:t>
            </a:r>
          </a:p>
        </p:txBody>
      </p:sp>
      <p:pic>
        <p:nvPicPr>
          <p:cNvPr id="10" name="Picture 9" descr="simplex-transmission.jpg"/>
          <p:cNvPicPr>
            <a:picLocks noChangeAspect="1"/>
          </p:cNvPicPr>
          <p:nvPr/>
        </p:nvPicPr>
        <p:blipFill>
          <a:blip r:embed="rId4" cstate="print"/>
          <a:stretch>
            <a:fillRect/>
          </a:stretch>
        </p:blipFill>
        <p:spPr>
          <a:xfrm>
            <a:off x="6835178" y="5429620"/>
            <a:ext cx="3705225" cy="1090613"/>
          </a:xfrm>
          <a:prstGeom prst="rect">
            <a:avLst/>
          </a:prstGeom>
        </p:spPr>
      </p:pic>
      <p:cxnSp>
        <p:nvCxnSpPr>
          <p:cNvPr id="7" name="Straight Connector 6"/>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5AF38636-804C-414E-8ACA-D918E7046845}" type="slidenum">
              <a:rPr lang="en-GB" smtClean="0"/>
              <a:pPr/>
              <a:t>9</a:t>
            </a:fld>
            <a:endParaRPr lang="en-GB"/>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104</TotalTime>
  <Words>1845</Words>
  <Application>Microsoft Office PowerPoint</Application>
  <PresentationFormat>Widescreen</PresentationFormat>
  <Paragraphs>188</Paragraphs>
  <Slides>22</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Courier New</vt:lpstr>
      <vt:lpstr>Gill Sans MT</vt:lpstr>
      <vt:lpstr>Impact</vt:lpstr>
      <vt:lpstr>Times New Roman</vt:lpstr>
      <vt:lpstr>Wingdings 2</vt:lpstr>
      <vt:lpstr>Badge</vt:lpstr>
      <vt:lpstr>Inter-Computer Communications (Networking 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Physical Network Structures - Point-to-Point Connection</vt:lpstr>
      <vt:lpstr>Physical Network Structures - Multipoint Connection</vt:lpstr>
      <vt:lpstr>PowerPoint Presentation</vt:lpstr>
      <vt:lpstr>Distributed Processing Terminal Host Systems</vt:lpstr>
      <vt:lpstr>Distributed Processing File Server Program Access</vt:lpstr>
      <vt:lpstr>Distributed Processing  Client/Server 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Inter-Computer Communications (Networking One)</dc:title>
  <dc:creator>Rommel</dc:creator>
  <cp:lastModifiedBy>Rommel</cp:lastModifiedBy>
  <cp:revision>2</cp:revision>
  <dcterms:created xsi:type="dcterms:W3CDTF">2021-02-03T16:56:31Z</dcterms:created>
  <dcterms:modified xsi:type="dcterms:W3CDTF">2021-02-03T19:21:51Z</dcterms:modified>
</cp:coreProperties>
</file>