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728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52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5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85A4D-F7DB-4270-AEDD-C859BD5A97BF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4FA95-FEB6-4B64-8713-ECB168E311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433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3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08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0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4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</a:t>
            </a:r>
            <a:r>
              <a:rPr lang="en-US" baseline="0" dirty="0"/>
              <a:t> a common way in which home subscribers obtain access to the Internet in the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3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5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1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err="1"/>
              <a:t>Trekkie</a:t>
            </a:r>
            <a:r>
              <a:rPr lang="en-GB" dirty="0"/>
              <a:t>: a fan of the US science fiction television programme Star Trek.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71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dirty="0"/>
              <a:t>A telephone network is a connection oriented circuit switched network. This means that a connection must be established between the two endpoints. Bandwidth is reserved for this circuit.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dirty="0"/>
              <a:t>The Internet is a connectionless packet switched network. This means that packets can be sent without following an established connection and bandwidth can be shared with other users.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dirty="0"/>
              <a:t>In a telephone network, there is a dedicated connection established between the two end users and it is a fixed line and it has got a fixed monthly rental for the connection but call charges are extra based on the duration of the call and region(local or STD).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dirty="0"/>
              <a:t>In case of Internet there is no dedicated connection but the all authorized users are connected to the network using a unique IP and the cost will be dependent on the data downloads being made.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5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2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8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3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1.#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7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199" y="1610714"/>
            <a:ext cx="10386952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688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DD80-7D3A-458F-9F0A-0AC459C5E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3200" dirty="0"/>
              <a:t>Inter-Computer Communications (Networking One)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A921C-4AFB-4529-9402-19C4FD92A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Week 5  2 Network Topologies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269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9496" y="3184590"/>
            <a:ext cx="9144000" cy="402661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000">
              <a:spcBef>
                <a:spcPts val="0"/>
              </a:spcBef>
              <a:spcAft>
                <a:spcPts val="1800"/>
              </a:spcAft>
            </a:pPr>
            <a:r>
              <a:rPr lang="en-GB" sz="2400" b="1" dirty="0"/>
              <a:t>In ring topology, each device has a dedicated </a:t>
            </a:r>
            <a:r>
              <a:rPr lang="en-GB" sz="2400" b="1" dirty="0">
                <a:solidFill>
                  <a:srgbClr val="C00000"/>
                </a:solidFill>
              </a:rPr>
              <a:t>point-to-point</a:t>
            </a:r>
            <a:r>
              <a:rPr lang="en-GB" sz="2400" b="1" dirty="0"/>
              <a:t> connection with only two devices on either side of it. </a:t>
            </a:r>
          </a:p>
          <a:p>
            <a:pPr marL="342000">
              <a:spcBef>
                <a:spcPts val="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bg2">
                    <a:lumMod val="25000"/>
                  </a:schemeClr>
                </a:solidFill>
              </a:rPr>
              <a:t>A signal is passed along the ring in one direction, from device to device, until it reaches its destination. </a:t>
            </a:r>
          </a:p>
          <a:p>
            <a:pPr marL="342000">
              <a:spcBef>
                <a:spcPts val="0"/>
              </a:spcBef>
              <a:spcAft>
                <a:spcPts val="1800"/>
              </a:spcAft>
            </a:pPr>
            <a:r>
              <a:rPr lang="en-GB" sz="2400" b="1" dirty="0"/>
              <a:t>Each device in the ring incorporates a repeater. </a:t>
            </a:r>
          </a:p>
          <a:p>
            <a:pPr marL="342000">
              <a:spcBef>
                <a:spcPts val="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bg2">
                    <a:lumMod val="25000"/>
                  </a:schemeClr>
                </a:solidFill>
              </a:rPr>
              <a:t>When a device receives a signal intended for another device, its repeater regenerates the bits and passes them along.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836712"/>
            <a:ext cx="2428860" cy="1214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Ring Topology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35761" y="228028"/>
            <a:ext cx="6683391" cy="2408885"/>
            <a:chOff x="2411760" y="228027"/>
            <a:chExt cx="6683391" cy="2408885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11760" y="228027"/>
              <a:ext cx="6683391" cy="2408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7594985" y="2071678"/>
              <a:ext cx="1493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C00000"/>
                  </a:solidFill>
                </a:rPr>
                <a:t>A repeater</a:t>
              </a:r>
              <a:endParaRPr lang="en-GB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10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79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778" y="1459323"/>
            <a:ext cx="5295246" cy="528556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A ring is relatively easy to install and reconfigure.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Each device is linked to only its immediate neighbours (either physically or logically).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Only constraints are media and traffic considerations and the fault isolation is simplified.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Generally, a signal is circulating in the ring at all times. If one device does not receive a signal within a specified period, it can issue an alarm.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The alarm alerts the network operator to the problem and its location.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404664"/>
            <a:ext cx="4572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6312024" y="1669294"/>
            <a:ext cx="4429124" cy="50720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 defTabSz="914400">
              <a:spcBef>
                <a:spcPct val="20000"/>
              </a:spcBef>
              <a:spcAft>
                <a:spcPts val="2400"/>
              </a:spcAft>
              <a:buFont typeface="+mj-lt"/>
              <a:buAutoNum type="arabicPeriod"/>
              <a:defRPr/>
            </a:pPr>
            <a:r>
              <a:rPr lang="en-GB" sz="2000" dirty="0"/>
              <a:t>Unidirectional traffic is a major disadvantage. </a:t>
            </a:r>
          </a:p>
          <a:p>
            <a:pPr marL="457200" indent="-457200" defTabSz="914400">
              <a:spcBef>
                <a:spcPct val="20000"/>
              </a:spcBef>
              <a:spcAft>
                <a:spcPts val="24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a simple ring, a break in the ring (such as a disabled station) can disable the entire network. </a:t>
            </a:r>
          </a:p>
          <a:p>
            <a:pPr marL="457200" indent="-457200" defTabSz="914400">
              <a:spcBef>
                <a:spcPct val="20000"/>
              </a:spcBef>
              <a:spcAft>
                <a:spcPts val="2400"/>
              </a:spcAft>
              <a:buFont typeface="+mj-lt"/>
              <a:buAutoNum type="arabicPeriod"/>
              <a:defRPr/>
            </a:pPr>
            <a:r>
              <a:rPr lang="en-GB" sz="2000" dirty="0"/>
              <a:t>This weakness can be solved by using a dual ring or a switch capable of closing off the break.</a:t>
            </a:r>
          </a:p>
          <a:p>
            <a:pPr marL="457200" indent="-457200" defTabSz="914400">
              <a:spcBef>
                <a:spcPct val="20000"/>
              </a:spcBef>
              <a:spcAft>
                <a:spcPts val="24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Ring topology was popular when IBM introduced its local-area network Token (number of bits) Ring.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32" y="406246"/>
            <a:ext cx="4572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Disadvantages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2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693666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5952" y="4479748"/>
            <a:ext cx="9921348" cy="146581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000">
              <a:spcAft>
                <a:spcPts val="1800"/>
              </a:spcAft>
            </a:pPr>
            <a:r>
              <a:rPr lang="en-GB" sz="2600" b="1" dirty="0"/>
              <a:t>A </a:t>
            </a:r>
            <a:r>
              <a:rPr lang="en-GB" sz="2600" b="1" dirty="0">
                <a:solidFill>
                  <a:srgbClr val="0000FF"/>
                </a:solidFill>
              </a:rPr>
              <a:t>Network Topology </a:t>
            </a:r>
            <a:r>
              <a:rPr lang="en-GB" sz="2600" b="1" dirty="0"/>
              <a:t>can be a hybrid depending on the need. </a:t>
            </a:r>
          </a:p>
          <a:p>
            <a:pPr marL="342000">
              <a:spcAft>
                <a:spcPts val="1800"/>
              </a:spcAft>
            </a:pPr>
            <a:r>
              <a:rPr lang="en-GB" sz="2600" b="1" dirty="0">
                <a:solidFill>
                  <a:srgbClr val="C00000"/>
                </a:solidFill>
              </a:rPr>
              <a:t>For example</a:t>
            </a:r>
            <a:r>
              <a:rPr lang="en-GB" sz="2600" b="1" dirty="0"/>
              <a:t>, </a:t>
            </a:r>
            <a:r>
              <a:rPr lang="en-GB" sz="2600" b="1" dirty="0">
                <a:solidFill>
                  <a:schemeClr val="bg2">
                    <a:lumMod val="25000"/>
                  </a:schemeClr>
                </a:solidFill>
              </a:rPr>
              <a:t>we can have a main </a:t>
            </a:r>
            <a:r>
              <a:rPr lang="en-GB" sz="2600" b="1" dirty="0">
                <a:solidFill>
                  <a:srgbClr val="0000FF"/>
                </a:solidFill>
              </a:rPr>
              <a:t>star topology </a:t>
            </a:r>
            <a:r>
              <a:rPr lang="en-GB" sz="2600" b="1" dirty="0">
                <a:solidFill>
                  <a:schemeClr val="bg2">
                    <a:lumMod val="25000"/>
                  </a:schemeClr>
                </a:solidFill>
              </a:rPr>
              <a:t>with each branch connecting several stations in a </a:t>
            </a:r>
            <a:r>
              <a:rPr lang="en-GB" sz="2600" b="1" dirty="0">
                <a:solidFill>
                  <a:srgbClr val="0000FF"/>
                </a:solidFill>
              </a:rPr>
              <a:t>bus topology </a:t>
            </a:r>
            <a:r>
              <a:rPr lang="en-GB" sz="2600" b="1" dirty="0">
                <a:solidFill>
                  <a:schemeClr val="bg2">
                    <a:lumMod val="25000"/>
                  </a:schemeClr>
                </a:solidFill>
              </a:rPr>
              <a:t>as shown in Figure.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382374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Hybrid Topology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7300" y="1510434"/>
            <a:ext cx="462321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95438" y="2158507"/>
            <a:ext cx="17642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Figure:  </a:t>
            </a:r>
          </a:p>
          <a:p>
            <a:r>
              <a:rPr lang="en-GB" sz="2000" b="1" dirty="0"/>
              <a:t>A hybrid topology: a star backbone with three bus networks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0512" y="2169907"/>
            <a:ext cx="2857520" cy="2454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lphaLcParenR"/>
            </a:pPr>
            <a:r>
              <a:rPr lang="en-GB" sz="2000" b="1" dirty="0">
                <a:solidFill>
                  <a:srgbClr val="0000FF"/>
                </a:solidFill>
              </a:rPr>
              <a:t>Mesh: </a:t>
            </a:r>
            <a:r>
              <a:rPr lang="en-GB" sz="2000" b="1" dirty="0"/>
              <a:t>secure</a:t>
            </a:r>
          </a:p>
          <a:p>
            <a:pPr marL="342900" indent="-342900">
              <a:lnSpc>
                <a:spcPct val="130000"/>
              </a:lnSpc>
              <a:buFont typeface="+mj-lt"/>
              <a:buAutoNum type="alphaLcParenR"/>
            </a:pPr>
            <a:r>
              <a:rPr lang="en-GB" sz="2000" b="1" dirty="0">
                <a:solidFill>
                  <a:srgbClr val="0000FF"/>
                </a:solidFill>
              </a:rPr>
              <a:t>Star: </a:t>
            </a:r>
            <a:r>
              <a:rPr lang="en-GB" sz="2000" b="1" dirty="0"/>
              <a:t>robust</a:t>
            </a:r>
          </a:p>
          <a:p>
            <a:pPr marL="342900" indent="-342900">
              <a:lnSpc>
                <a:spcPct val="130000"/>
              </a:lnSpc>
              <a:buFont typeface="+mj-lt"/>
              <a:buAutoNum type="alphaLcParenR"/>
            </a:pPr>
            <a:r>
              <a:rPr lang="en-GB" sz="2000" b="1" dirty="0">
                <a:solidFill>
                  <a:srgbClr val="0000FF"/>
                </a:solidFill>
              </a:rPr>
              <a:t>Bus: </a:t>
            </a:r>
            <a:r>
              <a:rPr lang="en-GB" sz="2000" b="1" dirty="0"/>
              <a:t>easy installation</a:t>
            </a:r>
          </a:p>
          <a:p>
            <a:pPr marL="342900" indent="-342900">
              <a:lnSpc>
                <a:spcPct val="130000"/>
              </a:lnSpc>
              <a:buFont typeface="+mj-lt"/>
              <a:buAutoNum type="alphaLcParenR"/>
            </a:pPr>
            <a:r>
              <a:rPr lang="en-GB" sz="2000" b="1" dirty="0">
                <a:solidFill>
                  <a:srgbClr val="0000FF"/>
                </a:solidFill>
              </a:rPr>
              <a:t>Ring: </a:t>
            </a:r>
            <a:r>
              <a:rPr lang="en-GB" sz="2000" b="1" dirty="0"/>
              <a:t>easy fault isolation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15147" y="1769796"/>
            <a:ext cx="157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Advantages</a:t>
            </a:r>
            <a:endParaRPr lang="en-GB" sz="2000" b="1" u="sng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12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5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408782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Topologies (Summary)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2998" y="6453336"/>
            <a:ext cx="311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http://www.assignmenthelp.net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73854"/>
            <a:ext cx="9144001" cy="358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01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5001-C772-4040-B449-ECEC2927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 Break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4F20D-B922-4EA4-8B05-35E8B9D4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0" y="1436413"/>
            <a:ext cx="4998951" cy="3957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B4BF81-C340-4C10-9E0E-7501B71F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20" y="3429000"/>
            <a:ext cx="5518433" cy="33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0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Personal Area Network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631504" y="1700810"/>
            <a:ext cx="4896544" cy="5157191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A </a:t>
            </a:r>
            <a:r>
              <a:rPr lang="en-GB" sz="2400" b="1" dirty="0">
                <a:solidFill>
                  <a:srgbClr val="0000FF"/>
                </a:solidFill>
              </a:rPr>
              <a:t>personal area network (PAN) </a:t>
            </a:r>
            <a:r>
              <a:rPr lang="en-GB" sz="2400" b="1" dirty="0"/>
              <a:t>is a computer network used for data transmission amongst devices such as computers, telephones, tablets and personal digital assistants. </a:t>
            </a:r>
            <a:endParaRPr lang="en-US" sz="2400" b="1" dirty="0"/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Connect devices over the range of a person.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Example of a Bluetooth (wireless) </a:t>
            </a:r>
            <a:r>
              <a:rPr lang="en-US" sz="2400" b="1" dirty="0">
                <a:solidFill>
                  <a:srgbClr val="0000FF"/>
                </a:solidFill>
              </a:rPr>
              <a:t>PAN.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AA62A1F4-5B4A-4B56-A452-33343117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492897"/>
            <a:ext cx="3960523" cy="28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CC6C98-AD77-4F43-8387-3BF9E63D5AAF}"/>
              </a:ext>
            </a:extLst>
          </p:cNvPr>
          <p:cNvSpPr/>
          <p:nvPr/>
        </p:nvSpPr>
        <p:spPr>
          <a:xfrm>
            <a:off x="6672064" y="5373216"/>
            <a:ext cx="3960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400" dirty="0"/>
              <a:t>https://en.wikipedia.org/wiki/Personal_area_network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11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480790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Local Area Network (LANs)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550459" y="1654815"/>
            <a:ext cx="6724159" cy="52153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charset="0"/>
              </a:rPr>
              <a:t>A </a:t>
            </a:r>
            <a:r>
              <a:rPr lang="en-GB" sz="2000" b="1" dirty="0">
                <a:solidFill>
                  <a:srgbClr val="C00000"/>
                </a:solidFill>
                <a:latin typeface="Times New Roman" charset="0"/>
              </a:rPr>
              <a:t>Local Area Network (LAN) </a:t>
            </a:r>
            <a:r>
              <a:rPr lang="en-GB" sz="2000" b="1" dirty="0">
                <a:latin typeface="Times New Roman" charset="0"/>
              </a:rPr>
              <a:t>is privately owned and links the devices in a single office, building or campus. </a:t>
            </a:r>
            <a:endParaRPr lang="en-GB" sz="2000" b="1" dirty="0">
              <a:solidFill>
                <a:srgbClr val="C00000"/>
              </a:solidFill>
              <a:latin typeface="Times New Roman" charset="0"/>
            </a:endParaRPr>
          </a:p>
          <a:p>
            <a:pPr marL="36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Times New Roman" charset="0"/>
              </a:rPr>
              <a:t>LAN</a:t>
            </a:r>
            <a:r>
              <a:rPr lang="en-GB" sz="2000" b="1" dirty="0">
                <a:latin typeface="Times New Roman" charset="0"/>
              </a:rPr>
              <a:t> size is limited to a few </a:t>
            </a:r>
            <a:r>
              <a:rPr lang="en-GB" sz="2000" b="1" dirty="0" err="1">
                <a:latin typeface="Times New Roman" charset="0"/>
              </a:rPr>
              <a:t>kilometers</a:t>
            </a:r>
            <a:r>
              <a:rPr lang="en-GB" sz="2000" b="1" dirty="0">
                <a:latin typeface="Times New Roman" charset="0"/>
              </a:rPr>
              <a:t> and they are designed to allow resources to be shared between personal computers or workstations. </a:t>
            </a:r>
          </a:p>
          <a:p>
            <a:pPr marL="36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imes New Roman" charset="0"/>
              </a:rPr>
              <a:t>The resources to be shared can include hardware (e.g., a printer), software (e.g., an application program), or data. </a:t>
            </a:r>
          </a:p>
          <a:p>
            <a:pPr marL="36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charset="0"/>
              </a:rPr>
              <a:t>One of the computers may become a server to clients. </a:t>
            </a:r>
          </a:p>
          <a:p>
            <a:pPr marL="36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imes New Roman" charset="0"/>
              </a:rPr>
              <a:t>The most common </a:t>
            </a:r>
            <a:r>
              <a:rPr lang="en-GB" sz="2000" b="1" dirty="0">
                <a:solidFill>
                  <a:srgbClr val="C00000"/>
                </a:solidFill>
                <a:latin typeface="Times New Roman" charset="0"/>
              </a:rPr>
              <a:t>LAN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imes New Roman" charset="0"/>
              </a:rPr>
              <a:t> topologies are </a:t>
            </a:r>
            <a:r>
              <a:rPr lang="en-GB" sz="2000" b="1" dirty="0">
                <a:solidFill>
                  <a:srgbClr val="C00000"/>
                </a:solidFill>
                <a:latin typeface="Times New Roman" charset="0"/>
              </a:rPr>
              <a:t>bus, ring, and star. </a:t>
            </a:r>
            <a:r>
              <a:rPr lang="en-GB" sz="2000" b="1" dirty="0">
                <a:latin typeface="Times New Roman" charset="0"/>
              </a:rPr>
              <a:t>Early </a:t>
            </a:r>
            <a:r>
              <a:rPr lang="en-GB" sz="2000" b="1" dirty="0">
                <a:solidFill>
                  <a:srgbClr val="C00000"/>
                </a:solidFill>
                <a:latin typeface="Times New Roman" charset="0"/>
              </a:rPr>
              <a:t>LANs</a:t>
            </a:r>
            <a:r>
              <a:rPr lang="en-GB" sz="2000" b="1" dirty="0">
                <a:latin typeface="Times New Roman" charset="0"/>
              </a:rPr>
              <a:t> had data rates in the 4 to 16 megabits per second (Mbps) range. Today, speeds are normally 100 or 1000 Mbps.</a:t>
            </a:r>
            <a:endParaRPr lang="en-US" sz="2000" b="1" dirty="0">
              <a:latin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CE89856-13A8-4C0F-BC02-9038F98C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683" t="7236" r="56107" b="4428"/>
          <a:stretch>
            <a:fillRect/>
          </a:stretch>
        </p:blipFill>
        <p:spPr bwMode="auto">
          <a:xfrm>
            <a:off x="8258920" y="1654816"/>
            <a:ext cx="2316775" cy="20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6968-D2C7-43BB-A623-118D77ACCDB7}"/>
              </a:ext>
            </a:extLst>
          </p:cNvPr>
          <p:cNvSpPr txBox="1"/>
          <p:nvPr/>
        </p:nvSpPr>
        <p:spPr>
          <a:xfrm>
            <a:off x="8699797" y="3737071"/>
            <a:ext cx="160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Wireless LAN </a:t>
            </a:r>
          </a:p>
          <a:p>
            <a:pPr algn="ctr"/>
            <a:r>
              <a:rPr lang="en-US" sz="1600" b="1" dirty="0"/>
              <a:t>with 802.11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3CBEF147-629F-4F8D-8B56-A13BE5CE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50021" t="6633" r="1424" b="4126"/>
          <a:stretch>
            <a:fillRect/>
          </a:stretch>
        </p:blipFill>
        <p:spPr bwMode="auto">
          <a:xfrm>
            <a:off x="8328248" y="4437113"/>
            <a:ext cx="2272526" cy="179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7BB224-E8EA-46BF-92A8-AF38266D939F}"/>
              </a:ext>
            </a:extLst>
          </p:cNvPr>
          <p:cNvSpPr txBox="1"/>
          <p:nvPr/>
        </p:nvSpPr>
        <p:spPr>
          <a:xfrm>
            <a:off x="8533918" y="6237313"/>
            <a:ext cx="194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Wired LAN with</a:t>
            </a:r>
          </a:p>
          <a:p>
            <a:pPr algn="ctr"/>
            <a:r>
              <a:rPr lang="en-US" sz="1600" b="1" dirty="0"/>
              <a:t>switched Ethernet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52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08968" y="1627338"/>
            <a:ext cx="5063096" cy="5230662"/>
          </a:xfrm>
        </p:spPr>
        <p:txBody>
          <a:bodyPr>
            <a:normAutofit/>
          </a:bodyPr>
          <a:lstStyle/>
          <a:p>
            <a:pPr marL="457200" indent="-360000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</a:pPr>
            <a:r>
              <a:rPr lang="en-US" sz="2400" b="1" dirty="0"/>
              <a:t>Connect devices over a metropolitan area</a:t>
            </a:r>
          </a:p>
          <a:p>
            <a:pPr marL="457200" indent="-360000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</a:pPr>
            <a:r>
              <a:rPr lang="en-US" sz="2400" b="1" dirty="0"/>
              <a:t>Example MAN based on cable TV:</a:t>
            </a:r>
          </a:p>
          <a:p>
            <a:pPr marL="457200" indent="-360000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</a:pPr>
            <a:r>
              <a:rPr lang="en-GB" sz="2400" b="1" dirty="0">
                <a:latin typeface="Times New Roman" charset="0"/>
              </a:rPr>
              <a:t>A metropolitan area network (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MAN</a:t>
            </a:r>
            <a:r>
              <a:rPr lang="en-GB" sz="2400" b="1" dirty="0">
                <a:latin typeface="Times New Roman" charset="0"/>
              </a:rPr>
              <a:t>) is a network with a size between a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LAN</a:t>
            </a:r>
            <a:r>
              <a:rPr lang="en-GB" sz="2400" b="1" dirty="0">
                <a:latin typeface="Times New Roman" charset="0"/>
              </a:rPr>
              <a:t> and a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WAN</a:t>
            </a:r>
            <a:r>
              <a:rPr lang="en-GB" sz="2400" b="1" dirty="0">
                <a:latin typeface="Times New Roman" charset="0"/>
              </a:rPr>
              <a:t>. </a:t>
            </a:r>
          </a:p>
          <a:p>
            <a:pPr marL="457200" indent="-360000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</a:pPr>
            <a:r>
              <a:rPr lang="en-GB" sz="2400" b="1" dirty="0">
                <a:latin typeface="Times New Roman" charset="0"/>
              </a:rPr>
              <a:t>It normally covers the area inside a town or a city. 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6080" y="1843362"/>
            <a:ext cx="3750262" cy="21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480790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Metropolitan Area Networks (MAN)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15949B-BD94-4256-8D1E-990D1151F53C}"/>
              </a:ext>
            </a:extLst>
          </p:cNvPr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etropolitan Area Networks (MAN)">
            <a:extLst>
              <a:ext uri="{FF2B5EF4-FFF2-40B4-BE49-F238E27FC236}">
                <a16:creationId xmlns:a16="http://schemas.microsoft.com/office/drawing/2014/main" id="{FDE3129F-2256-4B72-83B2-E98B79B8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50" y="4186140"/>
            <a:ext cx="3189023" cy="22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309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332656"/>
            <a:ext cx="91440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</a:rPr>
              <a:t>Metropolitan Area Networks (MAN)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524000" y="1700808"/>
            <a:ext cx="9144000" cy="49994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637200" lvl="1" indent="-457200"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charset="0"/>
              </a:rPr>
              <a:t>It is designed for customers who need a high-speed connectivity, normally to the Internet, and have endpoints spread over a city or part of city. </a:t>
            </a:r>
          </a:p>
          <a:p>
            <a:pPr marL="637200" lvl="1" indent="-457200"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2">
                    <a:lumMod val="25000"/>
                  </a:schemeClr>
                </a:solidFill>
                <a:latin typeface="Times New Roman" charset="0"/>
              </a:rPr>
              <a:t>A good example of a MAN is the part of the telephone company network that can provide a high-speed DSL (digital subscriber line) line to the customer. </a:t>
            </a:r>
          </a:p>
          <a:p>
            <a:pPr marL="637200" lvl="1" indent="-457200"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charset="0"/>
              </a:rPr>
              <a:t>Another example is the cable TV network that originally was designed for cable TV, but today can also be used for high-speed data connection to the Internet.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18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8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404664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Wide Area Network (WAN)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631504" y="1628800"/>
            <a:ext cx="4650015" cy="51697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GB" sz="2800" b="1" dirty="0">
                <a:latin typeface="Times New Roman" charset="0"/>
              </a:rPr>
              <a:t>A </a:t>
            </a:r>
            <a:r>
              <a:rPr lang="en-GB" sz="3200" b="1" dirty="0">
                <a:solidFill>
                  <a:srgbClr val="C00000"/>
                </a:solidFill>
                <a:latin typeface="Times New Roman" charset="0"/>
              </a:rPr>
              <a:t>Wide Area Network (WAN) </a:t>
            </a:r>
            <a:r>
              <a:rPr lang="en-GB" sz="2800" b="1" dirty="0">
                <a:latin typeface="Times New Roman" charset="0"/>
              </a:rPr>
              <a:t>provides long-distance transmission of data, image, audio, and video information over large geographic areas that may comprise a country, a continent, or even the whole world.</a:t>
            </a:r>
            <a:endParaRPr lang="en-US" sz="2800" b="1" dirty="0">
              <a:latin typeface="Times New Roman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1520" y="1604260"/>
            <a:ext cx="4309733" cy="30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3074" name="Picture 2" descr="Image result for Wide Area Network (WAN)">
            <a:extLst>
              <a:ext uri="{FF2B5EF4-FFF2-40B4-BE49-F238E27FC236}">
                <a16:creationId xmlns:a16="http://schemas.microsoft.com/office/drawing/2014/main" id="{6DA95598-EB44-4D3C-AAAA-1E2899EE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5" y="4708601"/>
            <a:ext cx="2846613" cy="213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1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4313046"/>
            <a:ext cx="9805060" cy="250033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540000" indent="-360000">
              <a:spcAft>
                <a:spcPts val="2400"/>
              </a:spcAft>
            </a:pPr>
            <a:r>
              <a:rPr lang="en-GB" sz="2800" b="1" i="1" dirty="0">
                <a:solidFill>
                  <a:srgbClr val="C00000"/>
                </a:solidFill>
              </a:rPr>
              <a:t>Network topology </a:t>
            </a:r>
            <a:r>
              <a:rPr lang="en-GB" sz="2800" b="1" dirty="0"/>
              <a:t>is the arrangement of the various elements (links, nodes, etc.) of a computer network.</a:t>
            </a:r>
          </a:p>
          <a:p>
            <a:pPr marL="540000" indent="-360000">
              <a:spcAft>
                <a:spcPts val="2400"/>
              </a:spcAft>
            </a:pPr>
            <a:r>
              <a:rPr lang="en-GB" sz="2800" b="1" dirty="0"/>
              <a:t>Technically, it is the topological structure of a network and there are four basic topologies in this course.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332656"/>
            <a:ext cx="9144000" cy="841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Categories of Topology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7649" y="1844824"/>
            <a:ext cx="6389687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2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73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552798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Wide Area Network (WAN)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524000" y="1700809"/>
            <a:ext cx="9144000" cy="515178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lvl="1" indent="-1800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100" b="1" dirty="0">
                <a:latin typeface="Times New Roman" charset="0"/>
              </a:rPr>
              <a:t>A WAN can be as complex as the backbones that connect the Internet or as simple as a dial-up line that connects a home computer to the Internet. </a:t>
            </a:r>
          </a:p>
          <a:p>
            <a:pPr marL="360000" lvl="1" indent="-1800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chemeClr val="bg2">
                    <a:lumMod val="25000"/>
                  </a:schemeClr>
                </a:solidFill>
                <a:latin typeface="Times New Roman" charset="0"/>
              </a:rPr>
              <a:t>The switched WAN connects the end systems, which usually comprise a router (internetworking connecting device) that connects to another LAN or WAN. </a:t>
            </a:r>
          </a:p>
          <a:p>
            <a:pPr marL="360000" lvl="1" indent="-1800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100" b="1" dirty="0">
                <a:latin typeface="Times New Roman" charset="0"/>
              </a:rPr>
              <a:t>The </a:t>
            </a:r>
            <a:r>
              <a:rPr lang="en-GB" sz="2100" b="1" dirty="0">
                <a:solidFill>
                  <a:srgbClr val="C00000"/>
                </a:solidFill>
                <a:latin typeface="Times New Roman" charset="0"/>
              </a:rPr>
              <a:t>point-to-point</a:t>
            </a:r>
            <a:r>
              <a:rPr lang="en-GB" sz="2100" b="1" dirty="0">
                <a:latin typeface="Times New Roman" charset="0"/>
              </a:rPr>
              <a:t> WAN is normally a line leased from a telephone or cable TV provider that connects a home computer or a small LAN to an Internet service provider (</a:t>
            </a:r>
            <a:r>
              <a:rPr lang="en-GB" sz="2100" b="1" dirty="0" err="1">
                <a:latin typeface="Times New Roman" charset="0"/>
              </a:rPr>
              <a:t>lSP</a:t>
            </a:r>
            <a:r>
              <a:rPr lang="en-GB" sz="2100" b="1" dirty="0">
                <a:latin typeface="Times New Roman" charset="0"/>
              </a:rPr>
              <a:t>). </a:t>
            </a:r>
          </a:p>
          <a:p>
            <a:pPr marL="360000" lvl="1" indent="-1800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chemeClr val="bg2">
                    <a:lumMod val="25000"/>
                  </a:schemeClr>
                </a:solidFill>
                <a:latin typeface="Times New Roman" charset="0"/>
              </a:rPr>
              <a:t>This type of WAN is often used to provide Internet access.</a:t>
            </a:r>
          </a:p>
          <a:p>
            <a:pPr marL="360000" lvl="1" indent="-1800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100" b="1" dirty="0">
                <a:latin typeface="Times New Roman" charset="0"/>
              </a:rPr>
              <a:t>A good example of a switched WAN is the </a:t>
            </a:r>
            <a:r>
              <a:rPr lang="en-GB" sz="2100" b="1" dirty="0">
                <a:solidFill>
                  <a:srgbClr val="0000FF"/>
                </a:solidFill>
                <a:latin typeface="Times New Roman" charset="0"/>
              </a:rPr>
              <a:t>Asynchronous Transfer Mode (ATM)</a:t>
            </a:r>
            <a:r>
              <a:rPr lang="en-GB" sz="2100" b="1" dirty="0">
                <a:latin typeface="Times New Roman" charset="0"/>
              </a:rPr>
              <a:t> network, which is a network with fixed-size data unit packets called cells.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628800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20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4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480790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Internet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524000" y="1589586"/>
            <a:ext cx="5724128" cy="536780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lvl="1" indent="-285750">
              <a:lnSpc>
                <a:spcPct val="120000"/>
              </a:lnSpc>
              <a:spcBef>
                <a:spcPct val="20000"/>
              </a:spcBef>
              <a:spcAft>
                <a:spcPts val="2400"/>
              </a:spcAft>
              <a:buFont typeface="Arial" pitchFamily="34" charset="0"/>
              <a:buChar char="–"/>
            </a:pPr>
            <a:r>
              <a:rPr lang="en-GB" sz="2200" b="1" dirty="0">
                <a:latin typeface="Times New Roman" charset="0"/>
              </a:rPr>
              <a:t>The Internet has revolutionized many aspects of our daily lives. The Internet is a communication system that has brought a wealth of information to our fingertips and organized it for our use. 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spcAft>
                <a:spcPts val="1800"/>
              </a:spcAft>
              <a:buFont typeface="Arial" pitchFamily="34" charset="0"/>
              <a:buChar char="–"/>
            </a:pPr>
            <a:r>
              <a:rPr lang="en-GB" sz="2200" b="1" dirty="0">
                <a:latin typeface="Times New Roman" charset="0"/>
              </a:rPr>
              <a:t>Reading of a newspaper from a distant city, or looked up a local movie schedule-all by using the Internet. 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spcAft>
                <a:spcPts val="1800"/>
              </a:spcAft>
              <a:buFont typeface="Arial" pitchFamily="34" charset="0"/>
              <a:buChar char="–"/>
            </a:pPr>
            <a:r>
              <a:rPr lang="en-GB" sz="2200" b="1" dirty="0">
                <a:solidFill>
                  <a:schemeClr val="bg2">
                    <a:lumMod val="25000"/>
                  </a:schemeClr>
                </a:solidFill>
                <a:latin typeface="Times New Roman" charset="0"/>
              </a:rPr>
              <a:t>Researched a medical topic, booked a hotel reservation, chatted with a friend, or comparison-shopped for a car.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21</a:t>
            </a:fld>
            <a:endParaRPr lang="en-GB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3112B45B-7CEF-4AE5-8480-1B0659BD5D5C}"/>
              </a:ext>
            </a:extLst>
          </p:cNvPr>
          <p:cNvGrpSpPr>
            <a:grpSpLocks noGrp="1" noUngrp="1" noChangeAspect="1"/>
          </p:cNvGrpSpPr>
          <p:nvPr/>
        </p:nvGrpSpPr>
        <p:grpSpPr bwMode="auto">
          <a:xfrm>
            <a:off x="7423808" y="2242034"/>
            <a:ext cx="3136688" cy="3975720"/>
            <a:chOff x="2257425" y="685800"/>
            <a:chExt cx="4629150" cy="5867400"/>
          </a:xfrm>
        </p:grpSpPr>
        <p:pic>
          <p:nvPicPr>
            <p:cNvPr id="12" name="Picture 1" descr="01fig01.jpg">
              <a:extLst>
                <a:ext uri="{FF2B5EF4-FFF2-40B4-BE49-F238E27FC236}">
                  <a16:creationId xmlns:a16="http://schemas.microsoft.com/office/drawing/2014/main" id="{E246736D-E332-4210-967B-55BDEC5CCC7C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425" y="685800"/>
              <a:ext cx="462915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F5505F-E8B0-475B-BAB7-1BDFED708291}"/>
                </a:ext>
              </a:extLst>
            </p:cNvPr>
            <p:cNvSpPr/>
            <p:nvPr/>
          </p:nvSpPr>
          <p:spPr>
            <a:xfrm>
              <a:off x="2257425" y="6210300"/>
              <a:ext cx="4629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47500" lnSpcReduction="20000"/>
            </a:bodyPr>
            <a:lstStyle/>
            <a:p>
              <a:pPr algn="ctr">
                <a:defRPr/>
              </a:pPr>
              <a:endParaRPr 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150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332656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Internet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487489" y="1196752"/>
            <a:ext cx="5218111" cy="53644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81600" lvl="1" indent="-285750">
              <a:lnSpc>
                <a:spcPct val="120000"/>
              </a:lnSpc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2000" b="1" dirty="0">
                <a:latin typeface="Times New Roman" charset="0"/>
              </a:rPr>
              <a:t>There are many national ISPs operating in North America; some of the most well known are </a:t>
            </a:r>
            <a:r>
              <a:rPr lang="en-GB" sz="2000" b="1" dirty="0" err="1">
                <a:latin typeface="Times New Roman" charset="0"/>
              </a:rPr>
              <a:t>SprintLink</a:t>
            </a:r>
            <a:r>
              <a:rPr lang="en-GB" sz="2000" b="1" dirty="0">
                <a:latin typeface="Times New Roman" charset="0"/>
              </a:rPr>
              <a:t>, </a:t>
            </a:r>
            <a:r>
              <a:rPr lang="en-GB" sz="2000" b="1" dirty="0" err="1">
                <a:latin typeface="Times New Roman" charset="0"/>
              </a:rPr>
              <a:t>PSINet</a:t>
            </a:r>
            <a:r>
              <a:rPr lang="en-GB" sz="2000" b="1" dirty="0">
                <a:latin typeface="Times New Roman" charset="0"/>
              </a:rPr>
              <a:t>, UUNet Technology, AGIS, and internet Mel. </a:t>
            </a:r>
          </a:p>
          <a:p>
            <a:pPr marL="381600" lvl="1" indent="-285750">
              <a:lnSpc>
                <a:spcPct val="120000"/>
              </a:lnSpc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imes New Roman" charset="0"/>
              </a:rPr>
              <a:t>To provide connectivity between the end users, these backbone networks are connected by complex switching stations called network access points (NAPs). </a:t>
            </a:r>
          </a:p>
          <a:p>
            <a:pPr marL="381600" lvl="1" indent="-285750">
              <a:lnSpc>
                <a:spcPct val="120000"/>
              </a:lnSpc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2000" b="1" dirty="0">
                <a:latin typeface="Times New Roman" charset="0"/>
              </a:rPr>
              <a:t>Some national ISP networks are also connected to one another by private switching stations called peering points. These normally operate at a high data rate (up to 600 Mbps).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581" y="1484784"/>
            <a:ext cx="388942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64152" y="5805265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Figure: Hierarchical organization of the Internet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28198" y="1032116"/>
            <a:ext cx="2790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Times New Roman" charset="0"/>
              </a:rPr>
              <a:t>Internet service providers 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511928" y="6453336"/>
            <a:ext cx="750814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What is major difference between Internet and Telephone Network?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4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5795" y="1656730"/>
            <a:ext cx="6247461" cy="35004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000">
              <a:spcAft>
                <a:spcPts val="600"/>
              </a:spcAft>
            </a:pPr>
            <a:r>
              <a:rPr lang="en-GB" sz="2400" b="1" dirty="0"/>
              <a:t>Every device has a dedicated </a:t>
            </a:r>
            <a:r>
              <a:rPr lang="en-GB" sz="2400" b="1" dirty="0">
                <a:solidFill>
                  <a:srgbClr val="C00000"/>
                </a:solidFill>
              </a:rPr>
              <a:t>point-to-point</a:t>
            </a:r>
            <a:r>
              <a:rPr lang="en-GB" sz="2400" b="1" dirty="0"/>
              <a:t> link to every other device. </a:t>
            </a:r>
          </a:p>
          <a:p>
            <a:pPr marL="342000">
              <a:spcAft>
                <a:spcPts val="600"/>
              </a:spcAft>
            </a:pPr>
            <a:r>
              <a:rPr lang="en-GB" sz="2400" b="1" dirty="0">
                <a:solidFill>
                  <a:schemeClr val="bg2">
                    <a:lumMod val="25000"/>
                  </a:schemeClr>
                </a:solidFill>
              </a:rPr>
              <a:t>The term dedicated means that the link carries traffic only between the two devices it connects. </a:t>
            </a:r>
          </a:p>
          <a:p>
            <a:pPr marL="342000">
              <a:spcAft>
                <a:spcPts val="600"/>
              </a:spcAft>
            </a:pPr>
            <a:r>
              <a:rPr lang="en-GB" sz="2400" b="1" dirty="0"/>
              <a:t>To find the number of physical links in a fully connected mesh network with </a:t>
            </a:r>
            <a:r>
              <a:rPr lang="en-GB" sz="2400" b="1" i="1" dirty="0">
                <a:solidFill>
                  <a:srgbClr val="0000FF"/>
                </a:solidFill>
              </a:rPr>
              <a:t>n</a:t>
            </a:r>
            <a:r>
              <a:rPr lang="en-GB" sz="2400" b="1" dirty="0"/>
              <a:t> nodes.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404664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Mesh Topology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1814427"/>
            <a:ext cx="3663005" cy="272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8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32520" y="1628800"/>
          <a:ext cx="8927976" cy="507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Disadvantages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6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b="0" dirty="0"/>
                        <a:t>Mesh topology is robust. If one link becomes unusable, it does not cripple the entire system.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Every device must be connected to every other device, installation and reconnection are difficult.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889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There is an advantage of privacy or security. Physical boundaries prevent other users from gaining access to messages.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ts val="120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Bulk of the wiring can be greater than the available space (in walls, ceilings, or floors) can hold.</a:t>
                      </a:r>
                    </a:p>
                    <a:p>
                      <a:pPr marL="342900" indent="-342900">
                        <a:lnSpc>
                          <a:spcPct val="110000"/>
                        </a:lnSpc>
                        <a:buFont typeface="+mj-lt"/>
                        <a:buAutoNum type="arabicPeriod" startAt="2"/>
                      </a:pPr>
                      <a:endParaRPr lang="en-GB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864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GB" sz="1800" b="0" dirty="0"/>
                        <a:t>Finally, </a:t>
                      </a:r>
                      <a:r>
                        <a:rPr lang="en-GB" sz="1800" b="0" dirty="0">
                          <a:solidFill>
                            <a:srgbClr val="C00000"/>
                          </a:solidFill>
                        </a:rPr>
                        <a:t>point-to-point</a:t>
                      </a:r>
                      <a:r>
                        <a:rPr lang="en-GB" sz="1800" b="0" dirty="0"/>
                        <a:t> links make fault identification and fault isolation easy. This facility enables the network manager to discover the precise location of the fault and aids in finding its cause and solution.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Expensive hardware are required.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example: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One practical example of a mesh topology is the connection of telephone regional offices in which each regional office needs to be connected to every other regional office.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504D9-CBB6-4842-9915-873CD86743CE}"/>
              </a:ext>
            </a:extLst>
          </p:cNvPr>
          <p:cNvSpPr txBox="1">
            <a:spLocks/>
          </p:cNvSpPr>
          <p:nvPr/>
        </p:nvSpPr>
        <p:spPr>
          <a:xfrm>
            <a:off x="1524000" y="404664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Mesh Topology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0C2B9C-2B3B-44C4-861D-11DBE698C627}"/>
              </a:ext>
            </a:extLst>
          </p:cNvPr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6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55020"/>
            <a:ext cx="6272218" cy="367240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000">
              <a:spcAft>
                <a:spcPts val="1800"/>
              </a:spcAft>
            </a:pPr>
            <a:r>
              <a:rPr lang="en-GB" sz="2400" b="1" dirty="0"/>
              <a:t>Each device has a dedicated </a:t>
            </a:r>
            <a:r>
              <a:rPr lang="en-GB" sz="2400" b="1" dirty="0">
                <a:solidFill>
                  <a:srgbClr val="0000FF"/>
                </a:solidFill>
              </a:rPr>
              <a:t>point-to-point</a:t>
            </a:r>
            <a:r>
              <a:rPr lang="en-GB" sz="2400" b="1" dirty="0"/>
              <a:t> link only to a central controller, usually called a hub. </a:t>
            </a:r>
          </a:p>
          <a:p>
            <a:pPr marL="342000">
              <a:spcAft>
                <a:spcPts val="1800"/>
              </a:spcAft>
            </a:pPr>
            <a:r>
              <a:rPr lang="en-GB" sz="2400" b="1" dirty="0">
                <a:solidFill>
                  <a:schemeClr val="bg2">
                    <a:lumMod val="25000"/>
                  </a:schemeClr>
                </a:solidFill>
              </a:rPr>
              <a:t>The devices are not directly linked to one another. </a:t>
            </a:r>
          </a:p>
          <a:p>
            <a:pPr marL="342000">
              <a:spcAft>
                <a:spcPts val="1800"/>
              </a:spcAft>
            </a:pPr>
            <a:r>
              <a:rPr lang="en-GB" sz="2400" b="1" dirty="0"/>
              <a:t>Unlike a mesh topology, a star topology does not allow direct traffic between devices.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404664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Star Topology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524000" y="5528632"/>
            <a:ext cx="9144000" cy="14287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0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400" b="1" dirty="0">
                <a:solidFill>
                  <a:schemeClr val="bg2">
                    <a:lumMod val="25000"/>
                  </a:schemeClr>
                </a:solidFill>
              </a:rPr>
              <a:t>The controller acts as an exchange: If one device wants to send data to another, it sends the data to the controller, which pass on data to the other connected device.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1818" y="2328336"/>
            <a:ext cx="3724280" cy="198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5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8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011" y="1529838"/>
            <a:ext cx="5687736" cy="554361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/>
              <a:t>A star topology is less expensive than a mesh topology.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</a:rPr>
              <a:t>In a star, each device needs only one link and one I/O port to connect it to any number of others. This factor also makes it easy to install and reconfigure.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/>
              <a:t>Less cabling needs to be housed, and additions, moves, and deletions involve only one connection: between that device and the hub.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</a:rPr>
              <a:t>Robustness is the major advantage. If one link fails, only that link is affected. All other links remain active.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/>
              <a:t>As long as the hub is working, it can be used to monitor the link problems and bypass defective links.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407200"/>
            <a:ext cx="4572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484784"/>
            <a:ext cx="9144000" cy="0"/>
          </a:xfrm>
          <a:prstGeom prst="line">
            <a:avLst/>
          </a:prstGeom>
          <a:ln w="28575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6485957" y="1529593"/>
            <a:ext cx="5405438" cy="56435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 defTabSz="914400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GB" dirty="0"/>
              <a:t>A major disadvantage of a star topology is the dependency of the whole topology on one single point, </a:t>
            </a:r>
            <a:r>
              <a:rPr lang="en-GB" dirty="0">
                <a:solidFill>
                  <a:srgbClr val="C00000"/>
                </a:solidFill>
              </a:rPr>
              <a:t>the hub</a:t>
            </a:r>
            <a:r>
              <a:rPr lang="en-GB" dirty="0"/>
              <a:t>. </a:t>
            </a:r>
          </a:p>
          <a:p>
            <a:pPr marL="457200" indent="-457200" defTabSz="914400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If the hub goes down, the whole system is dead.</a:t>
            </a:r>
          </a:p>
          <a:p>
            <a:pPr marL="457200" indent="-457200" defTabSz="914400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GB" dirty="0"/>
              <a:t>A star topology requires less cable than a mesh, each node must be linked to a central hub. For this reason, more cabling is required in a star than in some other topologies (such as ring or bus).</a:t>
            </a:r>
          </a:p>
          <a:p>
            <a:pPr marL="457200" indent="-457200" defTabSz="914400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The star topology is used in local-area networks (LANs).</a:t>
            </a:r>
          </a:p>
          <a:p>
            <a:pPr marL="457200" indent="-457200" defTabSz="914400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GB" dirty="0"/>
              <a:t>High-speed LANs often use a star topology with a central hub.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32" y="408782"/>
            <a:ext cx="4572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Disadvantages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6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8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786082"/>
            <a:ext cx="9144000" cy="407194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0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200" b="1" dirty="0"/>
              <a:t>Bus topology uses the idea of </a:t>
            </a:r>
            <a:r>
              <a:rPr lang="en-GB" sz="2200" b="1" dirty="0">
                <a:solidFill>
                  <a:srgbClr val="0000FF"/>
                </a:solidFill>
              </a:rPr>
              <a:t>Multipoint</a:t>
            </a:r>
            <a:r>
              <a:rPr lang="en-GB" sz="2200" b="1" dirty="0"/>
              <a:t> in which a long cable acts as a backbone to link all the devices in a network.</a:t>
            </a:r>
          </a:p>
          <a:p>
            <a:pPr marL="3420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200" b="1" dirty="0">
                <a:solidFill>
                  <a:schemeClr val="bg2">
                    <a:lumMod val="25000"/>
                  </a:schemeClr>
                </a:solidFill>
              </a:rPr>
              <a:t>A bus topology connecting three stations and nodes are connected to the bus cable by the </a:t>
            </a:r>
            <a:r>
              <a:rPr lang="en-GB" sz="2200" b="1" dirty="0">
                <a:solidFill>
                  <a:srgbClr val="FF0000"/>
                </a:solidFill>
              </a:rPr>
              <a:t>drop lines </a:t>
            </a:r>
            <a:r>
              <a:rPr lang="en-GB" sz="2200" b="1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GB" sz="2200" b="1" dirty="0">
                <a:solidFill>
                  <a:srgbClr val="FF0000"/>
                </a:solidFill>
              </a:rPr>
              <a:t>taps</a:t>
            </a:r>
            <a:r>
              <a:rPr lang="en-GB" sz="22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0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200" b="1" dirty="0">
                <a:solidFill>
                  <a:srgbClr val="C00000"/>
                </a:solidFill>
              </a:rPr>
              <a:t>A drop line is a connection running between the device and the main cable. </a:t>
            </a:r>
          </a:p>
          <a:p>
            <a:pPr marL="3420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200" b="1" dirty="0">
                <a:solidFill>
                  <a:srgbClr val="0000FF"/>
                </a:solidFill>
              </a:rPr>
              <a:t>A tap is a connector that either splices (unite) into the main cable or punctures the sheathing of a cable to create a contact with the metallic core.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214290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Bus Topology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6" y="1071547"/>
            <a:ext cx="7500990" cy="15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4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927758"/>
            <a:ext cx="9144000" cy="307876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000">
              <a:lnSpc>
                <a:spcPct val="120000"/>
              </a:lnSpc>
              <a:spcAft>
                <a:spcPts val="1200"/>
              </a:spcAft>
            </a:pPr>
            <a:r>
              <a:rPr lang="en-GB" sz="2200" b="1" dirty="0"/>
              <a:t>When a signal travels along the backbone, some of its energy is transformed into heat. </a:t>
            </a:r>
          </a:p>
          <a:p>
            <a:pPr marL="342000">
              <a:lnSpc>
                <a:spcPct val="120000"/>
              </a:lnSpc>
              <a:spcAft>
                <a:spcPts val="1200"/>
              </a:spcAft>
            </a:pPr>
            <a:r>
              <a:rPr lang="en-GB" sz="2200" b="1" dirty="0">
                <a:solidFill>
                  <a:schemeClr val="bg2">
                    <a:lumMod val="25000"/>
                  </a:schemeClr>
                </a:solidFill>
              </a:rPr>
              <a:t>The signal becomes weaker and weaker as it travels farther and farther. </a:t>
            </a:r>
          </a:p>
          <a:p>
            <a:pPr marL="342000">
              <a:lnSpc>
                <a:spcPct val="120000"/>
              </a:lnSpc>
              <a:spcAft>
                <a:spcPts val="1200"/>
              </a:spcAft>
            </a:pPr>
            <a:r>
              <a:rPr lang="en-GB" sz="2200" b="1" dirty="0"/>
              <a:t>For this reason there is a limit on the number of taps a bus can support and on the distance between those taps.</a:t>
            </a:r>
          </a:p>
          <a:p>
            <a:pPr marL="342000">
              <a:lnSpc>
                <a:spcPct val="120000"/>
              </a:lnSpc>
              <a:spcAft>
                <a:spcPts val="1200"/>
              </a:spcAft>
            </a:pPr>
            <a:r>
              <a:rPr lang="en-GB" sz="2200" b="1" dirty="0">
                <a:solidFill>
                  <a:schemeClr val="bg2">
                    <a:lumMod val="25000"/>
                  </a:schemeClr>
                </a:solidFill>
              </a:rPr>
              <a:t>Bus topology was the one of the first topologies used in the design of early local area networks.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285728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Bus Topology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8349" y="1331910"/>
            <a:ext cx="7888287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8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94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96008" y="1628800"/>
            <a:ext cx="4643438" cy="5157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000" indent="-180000">
              <a:spcAft>
                <a:spcPts val="900"/>
              </a:spcAft>
              <a:buFont typeface="+mj-lt"/>
              <a:buAutoNum type="arabicPeriod"/>
            </a:pPr>
            <a:r>
              <a:rPr lang="en-GB" dirty="0"/>
              <a:t> Installation is much easier using this topology.</a:t>
            </a:r>
          </a:p>
          <a:p>
            <a:pPr marL="180000" indent="-180000">
              <a:spcAft>
                <a:spcPts val="900"/>
              </a:spcAft>
              <a:buFont typeface="+mj-lt"/>
              <a:buAutoNum type="arabicPeriod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Backbone cable can be laid along the most efficient path. </a:t>
            </a:r>
          </a:p>
          <a:p>
            <a:pPr marL="180000" indent="-180000">
              <a:spcAft>
                <a:spcPts val="900"/>
              </a:spcAft>
              <a:buFont typeface="+mj-lt"/>
              <a:buAutoNum type="arabicPeriod"/>
            </a:pPr>
            <a:r>
              <a:rPr lang="en-GB" dirty="0"/>
              <a:t> A bus uses less cabling than mesh or star topologies. </a:t>
            </a:r>
          </a:p>
          <a:p>
            <a:pPr marL="180000" indent="-180000">
              <a:spcAft>
                <a:spcPts val="900"/>
              </a:spcAft>
              <a:buFont typeface="+mj-lt"/>
              <a:buAutoNum type="arabicPeriod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In a star, 4 network devices in the same room require four lengths of cable reaching all the way to the hub. In a bus, this redundancy is eliminated. Only the backbone cable stretches through the entire facility. Each drop line has to reach as far as the nearest point on the backbone.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479208"/>
            <a:ext cx="4572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5989636" y="1628800"/>
            <a:ext cx="4714876" cy="522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000" dirty="0"/>
              <a:t>It is difficult in case of reconnection and fault isolation. </a:t>
            </a:r>
          </a:p>
          <a:p>
            <a:pPr marL="457200" indent="-4572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Signal reflection at the taps can cause degradation in quality, however, this can be controlled by limiting the number and spacing of devices connected to a given length of cable. </a:t>
            </a:r>
          </a:p>
          <a:p>
            <a:pPr marL="457200" indent="-4572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000" dirty="0"/>
              <a:t>Adding new devices may require modification or replacement of the backbone.</a:t>
            </a:r>
          </a:p>
          <a:p>
            <a:pPr marL="457200" indent="-4572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A fault or break in the bus cable stops all transmission, even between devices on the same side of the problem. </a:t>
            </a:r>
            <a:endParaRPr lang="en-GB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32" y="480790"/>
            <a:ext cx="4572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Disadvantages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9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780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177</TotalTime>
  <Words>2164</Words>
  <Application>Microsoft Office PowerPoint</Application>
  <PresentationFormat>Widescreen</PresentationFormat>
  <Paragraphs>170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Impact</vt:lpstr>
      <vt:lpstr>Times New Roman</vt:lpstr>
      <vt:lpstr>Badge</vt:lpstr>
      <vt:lpstr>Inter-Computer Communications (Networking One)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Break</vt:lpstr>
      <vt:lpstr>Personal Area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Inter-Computer Communications (Networking One)</dc:title>
  <dc:creator>Rommel</dc:creator>
  <cp:lastModifiedBy>Rommel</cp:lastModifiedBy>
  <cp:revision>4</cp:revision>
  <dcterms:created xsi:type="dcterms:W3CDTF">2021-02-03T16:59:26Z</dcterms:created>
  <dcterms:modified xsi:type="dcterms:W3CDTF">2021-02-03T21:46:53Z</dcterms:modified>
</cp:coreProperties>
</file>