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752" r:id="rId3"/>
    <p:sldId id="755" r:id="rId4"/>
    <p:sldId id="756" r:id="rId5"/>
    <p:sldId id="757" r:id="rId6"/>
    <p:sldId id="758" r:id="rId7"/>
    <p:sldId id="759" r:id="rId8"/>
    <p:sldId id="760" r:id="rId9"/>
    <p:sldId id="761" r:id="rId10"/>
    <p:sldId id="762" r:id="rId11"/>
    <p:sldId id="763" r:id="rId12"/>
    <p:sldId id="764" r:id="rId13"/>
    <p:sldId id="765" r:id="rId14"/>
    <p:sldId id="7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4" d="100"/>
          <a:sy n="84" d="100"/>
        </p:scale>
        <p:origin x="114"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BDB31-7555-411A-B2A1-1BDE60730B36}" type="datetimeFigureOut">
              <a:rPr lang="en-IE" smtClean="0"/>
              <a:t>03/02/2021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2512C-D6EC-41B7-A0CF-EA8586636A64}" type="slidenum">
              <a:rPr lang="en-IE" smtClean="0"/>
              <a:t>‹#›</a:t>
            </a:fld>
            <a:endParaRPr lang="en-IE"/>
          </a:p>
        </p:txBody>
      </p:sp>
    </p:spTree>
    <p:extLst>
      <p:ext uri="{BB962C8B-B14F-4D97-AF65-F5344CB8AC3E}">
        <p14:creationId xmlns:p14="http://schemas.microsoft.com/office/powerpoint/2010/main" val="22003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n-US"/>
              <a:t>1.#</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88033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C28ADE-2814-4F32-A379-A0988FF80188}" type="slidenum">
              <a:rPr lang="en-IE" smtClean="0"/>
              <a:pPr/>
              <a:t>11</a:t>
            </a:fld>
            <a:endParaRPr lang="en-I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eaLnBrk="1" hangingPunct="1">
              <a:spcBef>
                <a:spcPct val="0"/>
              </a:spcBef>
            </a:pPr>
            <a:r>
              <a:rPr lang="en-GB" sz="1200" b="0" i="0" kern="1200" dirty="0">
                <a:solidFill>
                  <a:schemeClr val="tx1"/>
                </a:solidFill>
                <a:latin typeface="+mn-lt"/>
                <a:ea typeface="+mn-ea"/>
                <a:cs typeface="+mn-cs"/>
              </a:rPr>
              <a:t>A </a:t>
            </a:r>
            <a:r>
              <a:rPr lang="en-GB" sz="1200" b="1" i="0" kern="1200" dirty="0">
                <a:solidFill>
                  <a:schemeClr val="tx1"/>
                </a:solidFill>
                <a:latin typeface="+mn-lt"/>
                <a:ea typeface="+mn-ea"/>
                <a:cs typeface="+mn-cs"/>
              </a:rPr>
              <a:t>multicast address</a:t>
            </a:r>
            <a:r>
              <a:rPr lang="en-GB" sz="1200" b="0" i="0" kern="1200" dirty="0">
                <a:solidFill>
                  <a:schemeClr val="tx1"/>
                </a:solidFill>
                <a:latin typeface="+mn-lt"/>
                <a:ea typeface="+mn-ea"/>
                <a:cs typeface="+mn-cs"/>
              </a:rPr>
              <a:t>, also called a </a:t>
            </a:r>
            <a:r>
              <a:rPr lang="en-GB" sz="1200" b="1" i="0" kern="1200" dirty="0">
                <a:solidFill>
                  <a:schemeClr val="tx1"/>
                </a:solidFill>
                <a:latin typeface="+mn-lt"/>
                <a:ea typeface="+mn-ea"/>
                <a:cs typeface="+mn-cs"/>
              </a:rPr>
              <a:t>group address</a:t>
            </a:r>
            <a:r>
              <a:rPr lang="en-GB" sz="1200" b="0" i="0" kern="1200" dirty="0">
                <a:solidFill>
                  <a:schemeClr val="tx1"/>
                </a:solidFill>
                <a:latin typeface="+mn-lt"/>
                <a:ea typeface="+mn-ea"/>
                <a:cs typeface="+mn-cs"/>
              </a:rPr>
              <a:t>, is a single IP </a:t>
            </a:r>
            <a:r>
              <a:rPr lang="en-GB" sz="1200" b="1" i="0" kern="1200" dirty="0">
                <a:solidFill>
                  <a:schemeClr val="tx1"/>
                </a:solidFill>
                <a:latin typeface="+mn-lt"/>
                <a:ea typeface="+mn-ea"/>
                <a:cs typeface="+mn-cs"/>
              </a:rPr>
              <a:t>address</a:t>
            </a:r>
            <a:r>
              <a:rPr lang="en-GB" sz="1200" b="0" i="0" kern="1200" dirty="0">
                <a:solidFill>
                  <a:schemeClr val="tx1"/>
                </a:solidFill>
                <a:latin typeface="+mn-lt"/>
                <a:ea typeface="+mn-ea"/>
                <a:cs typeface="+mn-cs"/>
              </a:rPr>
              <a:t> for a set of hosts that are joined in a </a:t>
            </a:r>
            <a:r>
              <a:rPr lang="en-GB" sz="1200" b="1" i="0" kern="1200" dirty="0">
                <a:solidFill>
                  <a:schemeClr val="tx1"/>
                </a:solidFill>
                <a:latin typeface="+mn-lt"/>
                <a:ea typeface="+mn-ea"/>
                <a:cs typeface="+mn-cs"/>
              </a:rPr>
              <a:t>multicasting group</a:t>
            </a:r>
            <a:r>
              <a:rPr lang="en-GB" sz="1200" b="0" i="0" kern="1200" dirty="0">
                <a:solidFill>
                  <a:schemeClr val="tx1"/>
                </a:solidFill>
                <a:latin typeface="+mn-lt"/>
                <a:ea typeface="+mn-ea"/>
                <a:cs typeface="+mn-cs"/>
              </a:rPr>
              <a:t>. </a:t>
            </a:r>
          </a:p>
          <a:p>
            <a:r>
              <a:rPr lang="en-GB" sz="1800" b="1" dirty="0" err="1">
                <a:solidFill>
                  <a:srgbClr val="C00000"/>
                </a:solidFill>
              </a:rPr>
              <a:t>Unicast</a:t>
            </a:r>
            <a:r>
              <a:rPr lang="en-GB" sz="1800" b="1" dirty="0">
                <a:solidFill>
                  <a:srgbClr val="C00000"/>
                </a:solidFill>
              </a:rPr>
              <a:t> Message:</a:t>
            </a:r>
          </a:p>
          <a:p>
            <a:pPr>
              <a:lnSpc>
                <a:spcPct val="120000"/>
              </a:lnSpc>
              <a:spcAft>
                <a:spcPts val="600"/>
              </a:spcAft>
            </a:pPr>
            <a:r>
              <a:rPr lang="en-GB" dirty="0"/>
              <a:t>One device will send the message to exactly one destination device. If some device needs to send a message to multiple devices, it will have to send multiple </a:t>
            </a:r>
            <a:r>
              <a:rPr lang="en-GB" dirty="0" err="1"/>
              <a:t>unicast</a:t>
            </a:r>
            <a:r>
              <a:rPr lang="en-GB" dirty="0"/>
              <a:t> messages, each message addressed to a specific device. So, the sender has to send a separate message to each destination device, and to do that it has to know the exact IP address of each destination device. </a:t>
            </a:r>
          </a:p>
          <a:p>
            <a:r>
              <a:rPr lang="en-GB" sz="1800" b="1" dirty="0">
                <a:solidFill>
                  <a:srgbClr val="C00000"/>
                </a:solidFill>
              </a:rPr>
              <a:t>Broadcast Message:</a:t>
            </a:r>
          </a:p>
          <a:p>
            <a:pPr>
              <a:lnSpc>
                <a:spcPct val="120000"/>
              </a:lnSpc>
              <a:spcAft>
                <a:spcPts val="600"/>
              </a:spcAft>
            </a:pPr>
            <a:r>
              <a:rPr lang="en-GB" dirty="0"/>
              <a:t>The second method of sending messages is called the broadcasting. Broadcast is a packet that’s sent to all devices on specific network. The destination address in the packet is the special broadcast address. If the packet has a broadcast address, all devices that receive that message will process it. So, all devices on the same network segment will see the same message.</a:t>
            </a:r>
          </a:p>
          <a:p>
            <a:r>
              <a:rPr lang="en-GB" sz="1800" b="1" dirty="0">
                <a:solidFill>
                  <a:srgbClr val="C00000"/>
                </a:solidFill>
              </a:rPr>
              <a:t>Multicast Message:</a:t>
            </a:r>
          </a:p>
          <a:p>
            <a:pPr>
              <a:lnSpc>
                <a:spcPct val="120000"/>
              </a:lnSpc>
            </a:pPr>
            <a:r>
              <a:rPr lang="en-GB" dirty="0"/>
              <a:t>Multicasting identifies logical groups of computers. A single message can then be sent to the group. Multicasting uses the Internet Group Management Protocol (IGMP) to identify groups and group members. Routers will also use IGMP to send messages to subnets that have group members. </a:t>
            </a:r>
          </a:p>
          <a:p>
            <a:pPr eaLnBrk="1" hangingPunct="1">
              <a:spcBef>
                <a:spcPct val="0"/>
              </a:spcBef>
            </a:pPr>
            <a:endParaRPr lang="en-IE" dirty="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D3374C-B49E-46B4-81C5-AFF9326CFE8D}" type="slidenum">
              <a:rPr lang="en-IE" smtClean="0"/>
              <a:pPr/>
              <a:t>12</a:t>
            </a:fld>
            <a:endParaRPr lang="en-I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C33D9F0-A78A-4B12-8D3B-3FDEB5FB344D}" type="slidenum">
              <a:rPr lang="en-IE" smtClean="0"/>
              <a:pPr/>
              <a:t>13</a:t>
            </a:fld>
            <a:endParaRPr lang="en-I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1C22DB-2583-461A-A8E5-36D044D40350}" type="slidenum">
              <a:rPr lang="en-IE" smtClean="0"/>
              <a:pPr/>
              <a:t>14</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p:spPr>
        <p:txBody>
          <a:bodyPr/>
          <a:lstStyle/>
          <a:p>
            <a:r>
              <a:rPr lang="en-US"/>
              <a:t>1.#</a:t>
            </a: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469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z="1200" kern="1200" baseline="0" dirty="0">
                <a:solidFill>
                  <a:schemeClr val="tx1"/>
                </a:solidFill>
                <a:latin typeface="+mn-lt"/>
                <a:ea typeface="+mn-ea"/>
                <a:cs typeface="+mn-cs"/>
              </a:rPr>
              <a:t>IPv4 uses 32-bit addresses, which means that the address space is 2</a:t>
            </a:r>
            <a:r>
              <a:rPr lang="en-GB" sz="1200" kern="1200" baseline="30000" dirty="0">
                <a:solidFill>
                  <a:schemeClr val="tx1"/>
                </a:solidFill>
                <a:latin typeface="+mn-lt"/>
                <a:ea typeface="+mn-ea"/>
                <a:cs typeface="+mn-cs"/>
              </a:rPr>
              <a:t>32</a:t>
            </a:r>
            <a:r>
              <a:rPr lang="en-GB" sz="1200" kern="1200" baseline="0" dirty="0">
                <a:solidFill>
                  <a:schemeClr val="tx1"/>
                </a:solidFill>
                <a:latin typeface="+mn-lt"/>
                <a:ea typeface="+mn-ea"/>
                <a:cs typeface="+mn-cs"/>
              </a:rPr>
              <a:t> or 4,294,967,296 (more than 4 billion). This means that, theoretically, if there were no restrictions, more than 4 billion devices could be connected to the Internet.</a:t>
            </a:r>
            <a:endParaRPr lang="en-IE" dirty="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3E1A49-D809-4001-86B4-FEC1100107E8}" type="slidenum">
              <a:rPr lang="en-IE" smtClean="0"/>
              <a:pPr/>
              <a:t>4</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48C8BD7-FF08-46F6-9EB9-8C857C812B2C}" type="slidenum">
              <a:rPr lang="en-IE" smtClean="0"/>
              <a:pPr/>
              <a:t>5</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2303CD-A761-4711-BD93-6781D4B80400}" type="slidenum">
              <a:rPr lang="en-IE" smtClean="0"/>
              <a:pPr/>
              <a:t>6</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A6AEF1-740A-485E-8A70-3489A3A01FC0}" type="slidenum">
              <a:rPr lang="en-IE" smtClean="0"/>
              <a:pPr/>
              <a:t>7</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599545-A843-4D29-9044-F2AC78967383}" type="slidenum">
              <a:rPr lang="en-IE" smtClean="0"/>
              <a:pPr/>
              <a:t>8</a:t>
            </a:fld>
            <a:endParaRPr lang="en-I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770306-2FF8-46D0-9003-0D6DE6062D94}" type="slidenum">
              <a:rPr lang="en-IE" smtClean="0"/>
              <a:pPr/>
              <a:t>9</a:t>
            </a:fld>
            <a:endParaRPr lang="en-I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993E74-BA67-444B-8C38-F20492F823AF}" type="slidenum">
              <a:rPr lang="en-IE" smtClean="0"/>
              <a:pPr/>
              <a:t>10</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2/3/2021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10015"/>
            <a:ext cx="103632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914400" y="1981615"/>
            <a:ext cx="51003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7280" y="1981615"/>
            <a:ext cx="51003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19"/>
          <p:cNvSpPr>
            <a:spLocks noGrp="1" noChangeArrowheads="1"/>
          </p:cNvSpPr>
          <p:nvPr>
            <p:ph type="dt" sz="half" idx="10"/>
          </p:nvPr>
        </p:nvSpPr>
        <p:spPr>
          <a:ln/>
        </p:spPr>
        <p:txBody>
          <a:bodyPr/>
          <a:lstStyle>
            <a:lvl1pPr>
              <a:defRPr/>
            </a:lvl1pPr>
          </a:lstStyle>
          <a:p>
            <a:pPr>
              <a:defRPr/>
            </a:pPr>
            <a:endParaRPr lang="en-US"/>
          </a:p>
        </p:txBody>
      </p:sp>
      <p:sp>
        <p:nvSpPr>
          <p:cNvPr id="6" name="Rectangle 20"/>
          <p:cNvSpPr>
            <a:spLocks noGrp="1" noChangeArrowheads="1"/>
          </p:cNvSpPr>
          <p:nvPr>
            <p:ph type="ftr" sz="quarter" idx="11"/>
          </p:nvPr>
        </p:nvSpPr>
        <p:spPr>
          <a:ln/>
        </p:spPr>
        <p:txBody>
          <a:bodyPr/>
          <a:lstStyle>
            <a:lvl1pPr>
              <a:defRPr/>
            </a:lvl1pPr>
          </a:lstStyle>
          <a:p>
            <a:pPr>
              <a:defRPr/>
            </a:pPr>
            <a:endParaRPr lang="en-US"/>
          </a:p>
        </p:txBody>
      </p:sp>
      <p:sp>
        <p:nvSpPr>
          <p:cNvPr id="7" name="Rectangle 21"/>
          <p:cNvSpPr>
            <a:spLocks noGrp="1" noChangeArrowheads="1"/>
          </p:cNvSpPr>
          <p:nvPr>
            <p:ph type="sldNum" sz="quarter" idx="12"/>
          </p:nvPr>
        </p:nvSpPr>
        <p:spPr>
          <a:ln/>
        </p:spPr>
        <p:txBody>
          <a:bodyPr/>
          <a:lstStyle>
            <a:lvl1pPr>
              <a:defRPr/>
            </a:lvl1pPr>
          </a:lstStyle>
          <a:p>
            <a:pPr>
              <a:defRPr/>
            </a:pPr>
            <a:fld id="{C3A7630C-B089-441A-A01E-E7CF31AD4EA9}" type="slidenum">
              <a:rPr lang="en-US"/>
              <a:pPr>
                <a:defRPr/>
              </a:pPr>
              <a:t>‹#›</a:t>
            </a:fld>
            <a:endParaRPr lang="en-US"/>
          </a:p>
        </p:txBody>
      </p:sp>
    </p:spTree>
    <p:extLst>
      <p:ext uri="{BB962C8B-B14F-4D97-AF65-F5344CB8AC3E}">
        <p14:creationId xmlns:p14="http://schemas.microsoft.com/office/powerpoint/2010/main" val="339425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2/3/2021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2/3/2021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2/3/2021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2/3/2021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587D-86E4-4669-A0DF-BD3558A6CE39}"/>
              </a:ext>
            </a:extLst>
          </p:cNvPr>
          <p:cNvSpPr>
            <a:spLocks noGrp="1"/>
          </p:cNvSpPr>
          <p:nvPr>
            <p:ph type="ctrTitle"/>
          </p:nvPr>
        </p:nvSpPr>
        <p:spPr/>
        <p:txBody>
          <a:bodyPr/>
          <a:lstStyle/>
          <a:p>
            <a:r>
              <a:rPr lang="en-IE" sz="3600" dirty="0"/>
              <a:t>Inter-Computer Communications (Networking One)</a:t>
            </a:r>
          </a:p>
        </p:txBody>
      </p:sp>
      <p:sp>
        <p:nvSpPr>
          <p:cNvPr id="3" name="Subtitle 2">
            <a:extLst>
              <a:ext uri="{FF2B5EF4-FFF2-40B4-BE49-F238E27FC236}">
                <a16:creationId xmlns:a16="http://schemas.microsoft.com/office/drawing/2014/main" id="{10036673-FDAE-4BE4-8719-79BE7AC8B324}"/>
              </a:ext>
            </a:extLst>
          </p:cNvPr>
          <p:cNvSpPr>
            <a:spLocks noGrp="1"/>
          </p:cNvSpPr>
          <p:nvPr>
            <p:ph type="subTitle" idx="1"/>
          </p:nvPr>
        </p:nvSpPr>
        <p:spPr/>
        <p:txBody>
          <a:bodyPr/>
          <a:lstStyle/>
          <a:p>
            <a:r>
              <a:rPr lang="en-IE" dirty="0"/>
              <a:t>Week 5  3 IP Addressing</a:t>
            </a:r>
          </a:p>
          <a:p>
            <a:endParaRPr lang="en-IE" dirty="0"/>
          </a:p>
        </p:txBody>
      </p:sp>
    </p:spTree>
    <p:extLst>
      <p:ext uri="{BB962C8B-B14F-4D97-AF65-F5344CB8AC3E}">
        <p14:creationId xmlns:p14="http://schemas.microsoft.com/office/powerpoint/2010/main" val="331998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0" y="142860"/>
            <a:ext cx="9144000" cy="1143000"/>
          </a:xfrm>
        </p:spPr>
        <p:txBody>
          <a:bodyPr/>
          <a:lstStyle/>
          <a:p>
            <a:r>
              <a:rPr lang="en-GB" dirty="0">
                <a:solidFill>
                  <a:srgbClr val="FF0000"/>
                </a:solidFill>
              </a:rPr>
              <a:t>IPv4 Address Classes</a:t>
            </a:r>
            <a:endParaRPr lang="en-IE" dirty="0">
              <a:solidFill>
                <a:srgbClr val="FF0000"/>
              </a:solidFill>
            </a:endParaRPr>
          </a:p>
        </p:txBody>
      </p:sp>
      <p:sp>
        <p:nvSpPr>
          <p:cNvPr id="220163" name="Text Box 3"/>
          <p:cNvSpPr txBox="1">
            <a:spLocks noChangeArrowheads="1"/>
          </p:cNvSpPr>
          <p:nvPr/>
        </p:nvSpPr>
        <p:spPr bwMode="auto">
          <a:xfrm>
            <a:off x="2630171" y="1864830"/>
            <a:ext cx="1638725" cy="457886"/>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effectLst>
                  <a:outerShdw blurRad="38100" dist="38100" dir="2700000" algn="tl">
                    <a:srgbClr val="FFFFFF"/>
                  </a:outerShdw>
                </a:effectLst>
              </a:rPr>
              <a:t>Example 3</a:t>
            </a:r>
          </a:p>
        </p:txBody>
      </p:sp>
      <p:sp>
        <p:nvSpPr>
          <p:cNvPr id="29700" name="Rectangle 4"/>
          <p:cNvSpPr>
            <a:spLocks noChangeArrowheads="1"/>
          </p:cNvSpPr>
          <p:nvPr/>
        </p:nvSpPr>
        <p:spPr bwMode="auto">
          <a:xfrm>
            <a:off x="2697480" y="2527024"/>
            <a:ext cx="6766560" cy="1612048"/>
          </a:xfrm>
          <a:prstGeom prst="rect">
            <a:avLst/>
          </a:prstGeom>
          <a:noFill/>
          <a:ln w="9525">
            <a:noFill/>
            <a:miter lim="800000"/>
            <a:headEnd/>
            <a:tailEnd/>
          </a:ln>
          <a:effectLst/>
        </p:spPr>
        <p:txBody>
          <a:bodyPr lIns="72457" tIns="36229" rIns="72457" bIns="36229">
            <a:spAutoFit/>
          </a:bodyPr>
          <a:lstStyle/>
          <a:p>
            <a:pPr eaLnBrk="1" hangingPunct="1">
              <a:spcBef>
                <a:spcPct val="50000"/>
              </a:spcBef>
            </a:pPr>
            <a:r>
              <a:rPr lang="en-US" sz="2500" b="1" dirty="0"/>
              <a:t>Find the class of each address:</a:t>
            </a:r>
          </a:p>
          <a:p>
            <a:pPr eaLnBrk="1" hangingPunct="1">
              <a:spcBef>
                <a:spcPct val="50000"/>
              </a:spcBef>
            </a:pPr>
            <a:r>
              <a:rPr lang="en-US" sz="2500" b="1" dirty="0"/>
              <a:t>a.	</a:t>
            </a:r>
            <a:r>
              <a:rPr lang="en-US" sz="2500" b="1" dirty="0">
                <a:solidFill>
                  <a:srgbClr val="C00000"/>
                </a:solidFill>
              </a:rPr>
              <a:t>0</a:t>
            </a:r>
            <a:r>
              <a:rPr lang="en-US" sz="2500" b="1" dirty="0"/>
              <a:t>0000001  00001011   00001011 11101111</a:t>
            </a:r>
          </a:p>
          <a:p>
            <a:pPr eaLnBrk="1" hangingPunct="1">
              <a:spcBef>
                <a:spcPct val="50000"/>
              </a:spcBef>
            </a:pPr>
            <a:r>
              <a:rPr lang="en-US" sz="2500" b="1" dirty="0"/>
              <a:t>b.	</a:t>
            </a:r>
            <a:r>
              <a:rPr lang="en-US" sz="2500" b="1" dirty="0">
                <a:solidFill>
                  <a:srgbClr val="C00000"/>
                </a:solidFill>
              </a:rPr>
              <a:t>1111</a:t>
            </a:r>
            <a:r>
              <a:rPr lang="en-US" sz="2500" b="1" dirty="0"/>
              <a:t>0011  10011011   11111011 00001111</a:t>
            </a:r>
          </a:p>
        </p:txBody>
      </p:sp>
      <p:sp>
        <p:nvSpPr>
          <p:cNvPr id="220165" name="Text Box 5"/>
          <p:cNvSpPr txBox="1">
            <a:spLocks noChangeArrowheads="1"/>
          </p:cNvSpPr>
          <p:nvPr/>
        </p:nvSpPr>
        <p:spPr bwMode="auto">
          <a:xfrm>
            <a:off x="2697482" y="4394339"/>
            <a:ext cx="1311713" cy="457886"/>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solidFill>
                  <a:srgbClr val="C00000"/>
                </a:solidFill>
                <a:effectLst>
                  <a:outerShdw blurRad="38100" dist="38100" dir="2700000" algn="tl">
                    <a:srgbClr val="FFFFFF"/>
                  </a:outerShdw>
                </a:effectLst>
              </a:rPr>
              <a:t>Solution</a:t>
            </a:r>
          </a:p>
        </p:txBody>
      </p:sp>
      <p:sp>
        <p:nvSpPr>
          <p:cNvPr id="29702" name="Rectangle 6"/>
          <p:cNvSpPr>
            <a:spLocks noChangeArrowheads="1"/>
          </p:cNvSpPr>
          <p:nvPr/>
        </p:nvSpPr>
        <p:spPr bwMode="auto">
          <a:xfrm>
            <a:off x="2697480" y="5143513"/>
            <a:ext cx="7470486" cy="1159489"/>
          </a:xfrm>
          <a:prstGeom prst="rect">
            <a:avLst/>
          </a:prstGeom>
          <a:solidFill>
            <a:schemeClr val="bg1"/>
          </a:solidFill>
          <a:ln w="9525">
            <a:noFill/>
            <a:miter lim="800000"/>
            <a:headEnd/>
            <a:tailEnd/>
          </a:ln>
          <a:effectLst/>
        </p:spPr>
        <p:txBody>
          <a:bodyPr wrap="square" lIns="72457" tIns="36229" rIns="72457" bIns="36229">
            <a:spAutoFit/>
          </a:bodyPr>
          <a:lstStyle/>
          <a:p>
            <a:pPr>
              <a:lnSpc>
                <a:spcPct val="150000"/>
              </a:lnSpc>
            </a:pPr>
            <a:r>
              <a:rPr lang="en-US" sz="2500" b="1" dirty="0"/>
              <a:t>a.	The first bit is </a:t>
            </a:r>
            <a:r>
              <a:rPr lang="en-US" sz="2500" b="1" dirty="0">
                <a:solidFill>
                  <a:srgbClr val="C00000"/>
                </a:solidFill>
              </a:rPr>
              <a:t>0</a:t>
            </a:r>
            <a:r>
              <a:rPr lang="en-US" sz="2500" b="1" dirty="0"/>
              <a:t>; this is a class </a:t>
            </a:r>
            <a:r>
              <a:rPr lang="en-US" sz="2500" b="1" dirty="0">
                <a:solidFill>
                  <a:srgbClr val="C00000"/>
                </a:solidFill>
              </a:rPr>
              <a:t>A address</a:t>
            </a:r>
            <a:r>
              <a:rPr lang="en-US" sz="2500" b="1" dirty="0"/>
              <a:t>.</a:t>
            </a:r>
          </a:p>
          <a:p>
            <a:pPr>
              <a:lnSpc>
                <a:spcPct val="150000"/>
              </a:lnSpc>
            </a:pPr>
            <a:r>
              <a:rPr lang="en-US" sz="2500" b="1" dirty="0"/>
              <a:t>b.	The first 4 bits are </a:t>
            </a:r>
            <a:r>
              <a:rPr lang="en-US" sz="2500" b="1" dirty="0">
                <a:solidFill>
                  <a:srgbClr val="C00000"/>
                </a:solidFill>
              </a:rPr>
              <a:t>1s</a:t>
            </a:r>
            <a:r>
              <a:rPr lang="en-US" sz="2500" b="1" dirty="0"/>
              <a:t>; this is a class </a:t>
            </a:r>
            <a:r>
              <a:rPr lang="en-US" sz="2500" b="1" dirty="0">
                <a:solidFill>
                  <a:srgbClr val="C00000"/>
                </a:solidFill>
              </a:rPr>
              <a:t>E address</a:t>
            </a:r>
            <a:r>
              <a:rPr lang="en-US" sz="2500" b="1" dirty="0"/>
              <a:t>.  </a:t>
            </a:r>
          </a:p>
        </p:txBody>
      </p:sp>
      <p:sp>
        <p:nvSpPr>
          <p:cNvPr id="7" name="Slide Number Placeholder 6"/>
          <p:cNvSpPr>
            <a:spLocks noGrp="1"/>
          </p:cNvSpPr>
          <p:nvPr>
            <p:ph type="sldNum" sz="quarter" idx="12"/>
          </p:nvPr>
        </p:nvSpPr>
        <p:spPr/>
        <p:txBody>
          <a:bodyPr/>
          <a:lstStyle/>
          <a:p>
            <a:pPr>
              <a:defRPr/>
            </a:pPr>
            <a:fld id="{C3A7630C-B089-441A-A01E-E7CF31AD4EA9}" type="slidenum">
              <a:rPr lang="en-US" smtClean="0"/>
              <a:pPr>
                <a:defRPr/>
              </a:pPr>
              <a:t>10</a:t>
            </a:fld>
            <a:endParaRPr lang="en-US"/>
          </a:p>
        </p:txBody>
      </p:sp>
      <p:cxnSp>
        <p:nvCxnSpPr>
          <p:cNvPr id="8" name="Straight Connector 7"/>
          <p:cNvCxnSpPr/>
          <p:nvPr/>
        </p:nvCxnSpPr>
        <p:spPr>
          <a:xfrm>
            <a:off x="1524000" y="1268760"/>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0" y="198900"/>
            <a:ext cx="9144000" cy="1285884"/>
          </a:xfrm>
        </p:spPr>
        <p:txBody>
          <a:bodyPr/>
          <a:lstStyle/>
          <a:p>
            <a:r>
              <a:rPr lang="en-US" dirty="0">
                <a:solidFill>
                  <a:srgbClr val="FF0000"/>
                </a:solidFill>
              </a:rPr>
              <a:t>IPv4 Address Classes</a:t>
            </a:r>
          </a:p>
        </p:txBody>
      </p:sp>
      <p:sp>
        <p:nvSpPr>
          <p:cNvPr id="30723" name="Rectangle 3"/>
          <p:cNvSpPr>
            <a:spLocks noGrp="1" noChangeArrowheads="1"/>
          </p:cNvSpPr>
          <p:nvPr>
            <p:ph type="body" idx="1"/>
          </p:nvPr>
        </p:nvSpPr>
        <p:spPr>
          <a:xfrm>
            <a:off x="2072640" y="1848678"/>
            <a:ext cx="8107680" cy="4114800"/>
          </a:xfrm>
        </p:spPr>
        <p:txBody>
          <a:bodyPr/>
          <a:lstStyle/>
          <a:p>
            <a:endParaRPr lang="en-US"/>
          </a:p>
          <a:p>
            <a:endParaRPr lang="en-US"/>
          </a:p>
          <a:p>
            <a:endParaRPr lang="en-US"/>
          </a:p>
          <a:p>
            <a:endParaRPr lang="en-US"/>
          </a:p>
          <a:p>
            <a:endParaRPr lang="en-US"/>
          </a:p>
          <a:p>
            <a:endParaRPr lang="en-US"/>
          </a:p>
          <a:p>
            <a:endParaRPr lang="en-US"/>
          </a:p>
          <a:p>
            <a:endParaRPr lang="en-US"/>
          </a:p>
        </p:txBody>
      </p:sp>
      <p:sp>
        <p:nvSpPr>
          <p:cNvPr id="30724" name="Rectangle 4"/>
          <p:cNvSpPr>
            <a:spLocks noChangeArrowheads="1"/>
          </p:cNvSpPr>
          <p:nvPr/>
        </p:nvSpPr>
        <p:spPr bwMode="auto">
          <a:xfrm>
            <a:off x="2209800" y="1981615"/>
            <a:ext cx="7772400" cy="4114800"/>
          </a:xfrm>
          <a:prstGeom prst="rect">
            <a:avLst/>
          </a:prstGeom>
          <a:noFill/>
          <a:ln w="9525">
            <a:noFill/>
            <a:miter lim="800000"/>
            <a:headEnd/>
            <a:tailEnd/>
          </a:ln>
          <a:effectLst/>
        </p:spPr>
        <p:txBody>
          <a:bodyPr lIns="83379" tIns="41690" rIns="83379" bIns="41690"/>
          <a:lstStyle/>
          <a:p>
            <a:pPr marL="310710" indent="-310710" defTabSz="827721">
              <a:spcBef>
                <a:spcPct val="20000"/>
              </a:spcBef>
              <a:buFontTx/>
              <a:buChar char="•"/>
            </a:pPr>
            <a:endParaRPr kumimoji="1" lang="en-GB" sz="2900" dirty="0"/>
          </a:p>
        </p:txBody>
      </p:sp>
      <p:sp>
        <p:nvSpPr>
          <p:cNvPr id="30725" name="Rectangle 5"/>
          <p:cNvSpPr>
            <a:spLocks noChangeArrowheads="1"/>
          </p:cNvSpPr>
          <p:nvPr/>
        </p:nvSpPr>
        <p:spPr bwMode="auto">
          <a:xfrm>
            <a:off x="1775520" y="1700808"/>
            <a:ext cx="9803070" cy="5112568"/>
          </a:xfrm>
          <a:prstGeom prst="rect">
            <a:avLst/>
          </a:prstGeom>
          <a:noFill/>
          <a:ln w="9525">
            <a:noFill/>
            <a:miter lim="800000"/>
            <a:headEnd/>
            <a:tailEnd/>
          </a:ln>
          <a:effectLst/>
        </p:spPr>
        <p:txBody>
          <a:bodyPr lIns="83379" tIns="41690" rIns="83379" bIns="41690"/>
          <a:lstStyle/>
          <a:p>
            <a:pPr marL="360000" indent="-360000" defTabSz="827721">
              <a:lnSpc>
                <a:spcPct val="120000"/>
              </a:lnSpc>
              <a:spcBef>
                <a:spcPct val="20000"/>
              </a:spcBef>
              <a:spcAft>
                <a:spcPts val="1800"/>
              </a:spcAft>
              <a:buFontTx/>
              <a:buChar char="•"/>
            </a:pPr>
            <a:r>
              <a:rPr kumimoji="1" lang="en-US" sz="2000" b="1" dirty="0">
                <a:solidFill>
                  <a:srgbClr val="C00000"/>
                </a:solidFill>
              </a:rPr>
              <a:t>Class A</a:t>
            </a:r>
            <a:r>
              <a:rPr kumimoji="1" lang="en-US" sz="2000" b="1" dirty="0"/>
              <a:t> addresses are designed for the governments and </a:t>
            </a:r>
            <a:r>
              <a:rPr kumimoji="1" lang="en-US" sz="2000" b="1" dirty="0" err="1"/>
              <a:t>organisations</a:t>
            </a:r>
            <a:r>
              <a:rPr kumimoji="1" lang="en-US" sz="2000" b="1" dirty="0"/>
              <a:t> that may have a huge number of computers attached to their networks.</a:t>
            </a:r>
          </a:p>
          <a:p>
            <a:pPr marL="360000" indent="-360000" defTabSz="827721">
              <a:lnSpc>
                <a:spcPct val="120000"/>
              </a:lnSpc>
              <a:spcBef>
                <a:spcPct val="20000"/>
              </a:spcBef>
              <a:spcAft>
                <a:spcPts val="1800"/>
              </a:spcAft>
              <a:buFontTx/>
              <a:buChar char="•"/>
            </a:pPr>
            <a:r>
              <a:rPr kumimoji="1" lang="en-US" sz="2000" b="1" dirty="0">
                <a:solidFill>
                  <a:srgbClr val="C00000"/>
                </a:solidFill>
              </a:rPr>
              <a:t>Class B</a:t>
            </a:r>
            <a:r>
              <a:rPr kumimoji="1" lang="en-US" sz="2000" b="1" dirty="0"/>
              <a:t> addresses are designed </a:t>
            </a:r>
            <a:r>
              <a:rPr kumimoji="1" lang="en-GB" sz="2000" b="1" dirty="0"/>
              <a:t>for medium-to-large sized companies.</a:t>
            </a:r>
            <a:endParaRPr kumimoji="1" lang="en-US" sz="2000" b="1" dirty="0"/>
          </a:p>
          <a:p>
            <a:pPr marL="360000" indent="-360000" defTabSz="827721">
              <a:lnSpc>
                <a:spcPct val="120000"/>
              </a:lnSpc>
              <a:spcBef>
                <a:spcPct val="20000"/>
              </a:spcBef>
              <a:spcAft>
                <a:spcPts val="1800"/>
              </a:spcAft>
              <a:buFontTx/>
              <a:buChar char="•"/>
            </a:pPr>
            <a:r>
              <a:rPr kumimoji="1" lang="en-US" sz="2000" b="1" dirty="0"/>
              <a:t>Both </a:t>
            </a:r>
            <a:r>
              <a:rPr kumimoji="1" lang="en-US" sz="2000" b="1" dirty="0">
                <a:solidFill>
                  <a:srgbClr val="C00000"/>
                </a:solidFill>
              </a:rPr>
              <a:t>Class A</a:t>
            </a:r>
            <a:r>
              <a:rPr kumimoji="1" lang="en-US" sz="2000" b="1" dirty="0"/>
              <a:t> and </a:t>
            </a:r>
            <a:r>
              <a:rPr kumimoji="1" lang="en-US" sz="2000" b="1" dirty="0">
                <a:solidFill>
                  <a:srgbClr val="C00000"/>
                </a:solidFill>
              </a:rPr>
              <a:t>Class B</a:t>
            </a:r>
            <a:r>
              <a:rPr kumimoji="1" lang="en-US" sz="2000" b="1" dirty="0"/>
              <a:t> addresses are often wasteful as many addresses are not used up. </a:t>
            </a:r>
          </a:p>
          <a:p>
            <a:pPr marL="360000" indent="-360000">
              <a:lnSpc>
                <a:spcPct val="120000"/>
              </a:lnSpc>
              <a:spcAft>
                <a:spcPts val="1800"/>
              </a:spcAft>
              <a:buFont typeface="Arial" panose="020B0604020202020204" pitchFamily="34" charset="0"/>
              <a:buChar char="•"/>
            </a:pPr>
            <a:r>
              <a:rPr lang="en-US" sz="2000" b="1" dirty="0">
                <a:solidFill>
                  <a:srgbClr val="C00000"/>
                </a:solidFill>
              </a:rPr>
              <a:t>Class A</a:t>
            </a:r>
            <a:r>
              <a:rPr lang="en-US" sz="2000" b="1" dirty="0"/>
              <a:t> and </a:t>
            </a:r>
            <a:r>
              <a:rPr lang="en-US" sz="2000" b="1" dirty="0">
                <a:solidFill>
                  <a:srgbClr val="C00000"/>
                </a:solidFill>
              </a:rPr>
              <a:t>Class B</a:t>
            </a:r>
            <a:r>
              <a:rPr lang="en-US" sz="2000" b="1" dirty="0"/>
              <a:t> addresses have been virtually depleted.</a:t>
            </a:r>
            <a:endParaRPr lang="en-GB" sz="2000" b="1" dirty="0"/>
          </a:p>
          <a:p>
            <a:pPr marL="360000" indent="-360000">
              <a:lnSpc>
                <a:spcPct val="120000"/>
              </a:lnSpc>
              <a:spcAft>
                <a:spcPts val="1800"/>
              </a:spcAft>
              <a:buFont typeface="Arial" panose="020B0604020202020204" pitchFamily="34" charset="0"/>
              <a:buChar char="•"/>
            </a:pPr>
            <a:r>
              <a:rPr lang="en-GB" sz="2000" b="1" dirty="0">
                <a:solidFill>
                  <a:srgbClr val="C00000"/>
                </a:solidFill>
              </a:rPr>
              <a:t>Class C</a:t>
            </a:r>
            <a:r>
              <a:rPr lang="en-GB" sz="2000" b="1" dirty="0"/>
              <a:t> addresses are designed for small organisations that have a small number of computers attached to their networks.</a:t>
            </a:r>
          </a:p>
          <a:p>
            <a:pPr marL="360000" indent="-360000">
              <a:lnSpc>
                <a:spcPct val="120000"/>
              </a:lnSpc>
              <a:spcAft>
                <a:spcPts val="1800"/>
              </a:spcAft>
              <a:buFont typeface="Arial" panose="020B0604020202020204" pitchFamily="34" charset="0"/>
              <a:buChar char="•"/>
            </a:pPr>
            <a:r>
              <a:rPr lang="en-GB" sz="2000" b="1" dirty="0"/>
              <a:t>Those requesting Internet addresses are now usually issued only </a:t>
            </a:r>
            <a:r>
              <a:rPr lang="en-GB" sz="2000" b="1" dirty="0">
                <a:solidFill>
                  <a:srgbClr val="C00000"/>
                </a:solidFill>
              </a:rPr>
              <a:t>Class C</a:t>
            </a:r>
            <a:r>
              <a:rPr lang="en-GB" sz="2000" b="1" dirty="0"/>
              <a:t> addresses.</a:t>
            </a:r>
          </a:p>
        </p:txBody>
      </p:sp>
      <p:sp>
        <p:nvSpPr>
          <p:cNvPr id="6" name="Slide Number Placeholder 5"/>
          <p:cNvSpPr>
            <a:spLocks noGrp="1"/>
          </p:cNvSpPr>
          <p:nvPr>
            <p:ph type="sldNum" sz="quarter" idx="12"/>
          </p:nvPr>
        </p:nvSpPr>
        <p:spPr/>
        <p:txBody>
          <a:bodyPr/>
          <a:lstStyle/>
          <a:p>
            <a:fld id="{5AF38636-804C-414E-8ACA-D918E7046845}" type="slidenum">
              <a:rPr lang="en-GB" smtClean="0"/>
              <a:pPr/>
              <a:t>11</a:t>
            </a:fld>
            <a:endParaRPr lang="en-GB"/>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24000" y="128032"/>
            <a:ext cx="9144000" cy="1285884"/>
          </a:xfrm>
        </p:spPr>
        <p:txBody>
          <a:bodyPr/>
          <a:lstStyle/>
          <a:p>
            <a:r>
              <a:rPr lang="en-US" dirty="0">
                <a:solidFill>
                  <a:srgbClr val="FF0000"/>
                </a:solidFill>
              </a:rPr>
              <a:t>IPv4 Address Classes</a:t>
            </a:r>
            <a:endParaRPr lang="en-IE" dirty="0">
              <a:solidFill>
                <a:srgbClr val="FF0000"/>
              </a:solidFill>
            </a:endParaRPr>
          </a:p>
        </p:txBody>
      </p:sp>
      <p:sp>
        <p:nvSpPr>
          <p:cNvPr id="32771" name="Rectangle 3"/>
          <p:cNvSpPr>
            <a:spLocks noGrp="1" noChangeArrowheads="1"/>
          </p:cNvSpPr>
          <p:nvPr>
            <p:ph type="body" idx="1"/>
          </p:nvPr>
        </p:nvSpPr>
        <p:spPr>
          <a:xfrm>
            <a:off x="1958032" y="1832759"/>
            <a:ext cx="8246118" cy="4380714"/>
          </a:xfrm>
        </p:spPr>
        <p:txBody>
          <a:bodyPr>
            <a:normAutofit/>
          </a:bodyPr>
          <a:lstStyle/>
          <a:p>
            <a:pPr>
              <a:lnSpc>
                <a:spcPct val="120000"/>
              </a:lnSpc>
              <a:spcAft>
                <a:spcPts val="3000"/>
              </a:spcAft>
            </a:pPr>
            <a:r>
              <a:rPr lang="en-GB" sz="2400" b="1" dirty="0">
                <a:solidFill>
                  <a:srgbClr val="C00000"/>
                </a:solidFill>
              </a:rPr>
              <a:t>Class D </a:t>
            </a:r>
            <a:r>
              <a:rPr lang="en-GB" sz="2400" b="1" dirty="0"/>
              <a:t>address is defined for multicasting. In this class, there is no </a:t>
            </a:r>
            <a:r>
              <a:rPr lang="en-GB" sz="2400" b="1" dirty="0" err="1">
                <a:solidFill>
                  <a:srgbClr val="C00000"/>
                </a:solidFill>
              </a:rPr>
              <a:t>netid</a:t>
            </a:r>
            <a:r>
              <a:rPr lang="en-GB" sz="2400" b="1" dirty="0">
                <a:solidFill>
                  <a:srgbClr val="C00000"/>
                </a:solidFill>
              </a:rPr>
              <a:t> or </a:t>
            </a:r>
            <a:r>
              <a:rPr lang="en-GB" sz="2400" b="1" dirty="0" err="1">
                <a:solidFill>
                  <a:srgbClr val="C00000"/>
                </a:solidFill>
              </a:rPr>
              <a:t>hostid</a:t>
            </a:r>
            <a:r>
              <a:rPr lang="en-GB" sz="2400" b="1" dirty="0"/>
              <a:t>. The first four bits define the class (1110). The remaining 28 bits define different multicast addresses.</a:t>
            </a:r>
          </a:p>
          <a:p>
            <a:pPr>
              <a:lnSpc>
                <a:spcPct val="120000"/>
              </a:lnSpc>
              <a:spcAft>
                <a:spcPts val="3000"/>
              </a:spcAft>
            </a:pPr>
            <a:r>
              <a:rPr lang="en-GB" sz="2400" b="1" dirty="0">
                <a:solidFill>
                  <a:srgbClr val="C00000"/>
                </a:solidFill>
              </a:rPr>
              <a:t>Class E </a:t>
            </a:r>
            <a:r>
              <a:rPr lang="en-GB" sz="2400" b="1" dirty="0"/>
              <a:t>is reserved by the Internet for special use. There is no </a:t>
            </a:r>
            <a:r>
              <a:rPr lang="en-GB" sz="2400" b="1" dirty="0" err="1">
                <a:solidFill>
                  <a:srgbClr val="C00000"/>
                </a:solidFill>
              </a:rPr>
              <a:t>netid</a:t>
            </a:r>
            <a:r>
              <a:rPr lang="en-GB" sz="2400" b="1" dirty="0">
                <a:solidFill>
                  <a:srgbClr val="C00000"/>
                </a:solidFill>
              </a:rPr>
              <a:t> or </a:t>
            </a:r>
            <a:r>
              <a:rPr lang="en-GB" sz="2400" b="1" dirty="0" err="1">
                <a:solidFill>
                  <a:srgbClr val="C00000"/>
                </a:solidFill>
              </a:rPr>
              <a:t>hostid</a:t>
            </a:r>
            <a:r>
              <a:rPr lang="en-GB" sz="2400" b="1" dirty="0"/>
              <a:t> in this class. </a:t>
            </a:r>
          </a:p>
          <a:p>
            <a:pPr>
              <a:lnSpc>
                <a:spcPct val="120000"/>
              </a:lnSpc>
              <a:spcAft>
                <a:spcPts val="3000"/>
              </a:spcAft>
            </a:pPr>
            <a:r>
              <a:rPr lang="en-GB" sz="2400" b="1" dirty="0"/>
              <a:t>The first four bits define the class (1111).</a:t>
            </a:r>
          </a:p>
        </p:txBody>
      </p:sp>
      <p:sp>
        <p:nvSpPr>
          <p:cNvPr id="4" name="Slide Number Placeholder 3"/>
          <p:cNvSpPr>
            <a:spLocks noGrp="1"/>
          </p:cNvSpPr>
          <p:nvPr>
            <p:ph type="sldNum" sz="quarter" idx="12"/>
          </p:nvPr>
        </p:nvSpPr>
        <p:spPr/>
        <p:txBody>
          <a:bodyPr/>
          <a:lstStyle/>
          <a:p>
            <a:fld id="{5AF38636-804C-414E-8ACA-D918E7046845}" type="slidenum">
              <a:rPr lang="en-GB" smtClean="0"/>
              <a:pPr/>
              <a:t>12</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0" y="142860"/>
            <a:ext cx="9144000" cy="1269917"/>
          </a:xfrm>
        </p:spPr>
        <p:txBody>
          <a:bodyPr/>
          <a:lstStyle/>
          <a:p>
            <a:r>
              <a:rPr lang="en-US" dirty="0">
                <a:solidFill>
                  <a:srgbClr val="FF0000"/>
                </a:solidFill>
              </a:rPr>
              <a:t>Dotted-Decimal Notation</a:t>
            </a:r>
          </a:p>
        </p:txBody>
      </p:sp>
      <p:pic>
        <p:nvPicPr>
          <p:cNvPr id="33795" name="Picture 3"/>
          <p:cNvPicPr>
            <a:picLocks noChangeAspect="1" noChangeArrowheads="1"/>
          </p:cNvPicPr>
          <p:nvPr/>
        </p:nvPicPr>
        <p:blipFill>
          <a:blip r:embed="rId3" cstate="print"/>
          <a:srcRect/>
          <a:stretch>
            <a:fillRect/>
          </a:stretch>
        </p:blipFill>
        <p:spPr bwMode="auto">
          <a:xfrm>
            <a:off x="2567608" y="1700808"/>
            <a:ext cx="7110306" cy="5085184"/>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5AF38636-804C-414E-8ACA-D918E7046845}" type="slidenum">
              <a:rPr lang="en-GB" smtClean="0"/>
              <a:pPr/>
              <a:t>13</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0" y="71414"/>
            <a:ext cx="9144000" cy="1400830"/>
          </a:xfrm>
        </p:spPr>
        <p:txBody>
          <a:bodyPr/>
          <a:lstStyle/>
          <a:p>
            <a:r>
              <a:rPr lang="en-US" dirty="0">
                <a:solidFill>
                  <a:srgbClr val="FF0000"/>
                </a:solidFill>
              </a:rPr>
              <a:t>Internet Address Exercises</a:t>
            </a:r>
          </a:p>
        </p:txBody>
      </p:sp>
      <p:sp>
        <p:nvSpPr>
          <p:cNvPr id="225283" name="Text Box 3"/>
          <p:cNvSpPr txBox="1">
            <a:spLocks noChangeArrowheads="1"/>
          </p:cNvSpPr>
          <p:nvPr/>
        </p:nvSpPr>
        <p:spPr bwMode="auto">
          <a:xfrm>
            <a:off x="2135561" y="1772816"/>
            <a:ext cx="1638725" cy="457886"/>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effectLst>
                  <a:outerShdw blurRad="38100" dist="38100" dir="2700000" algn="tl">
                    <a:srgbClr val="FFFFFF"/>
                  </a:outerShdw>
                </a:effectLst>
              </a:rPr>
              <a:t>Example 4</a:t>
            </a:r>
          </a:p>
        </p:txBody>
      </p:sp>
      <p:sp>
        <p:nvSpPr>
          <p:cNvPr id="34820" name="Rectangle 4"/>
          <p:cNvSpPr>
            <a:spLocks noChangeArrowheads="1"/>
          </p:cNvSpPr>
          <p:nvPr/>
        </p:nvSpPr>
        <p:spPr bwMode="auto">
          <a:xfrm>
            <a:off x="2202869" y="2435011"/>
            <a:ext cx="6766560" cy="1935214"/>
          </a:xfrm>
          <a:prstGeom prst="rect">
            <a:avLst/>
          </a:prstGeom>
          <a:noFill/>
          <a:ln w="9525">
            <a:noFill/>
            <a:miter lim="800000"/>
            <a:headEnd/>
            <a:tailEnd/>
          </a:ln>
          <a:effectLst/>
        </p:spPr>
        <p:txBody>
          <a:bodyPr lIns="72457" tIns="36229" rIns="72457" bIns="36229">
            <a:spAutoFit/>
          </a:bodyPr>
          <a:lstStyle/>
          <a:p>
            <a:pPr eaLnBrk="1" hangingPunct="1">
              <a:spcBef>
                <a:spcPct val="50000"/>
              </a:spcBef>
            </a:pPr>
            <a:r>
              <a:rPr lang="en-US" sz="2200" b="1" dirty="0"/>
              <a:t>Find the class of each address:</a:t>
            </a:r>
          </a:p>
          <a:p>
            <a:pPr eaLnBrk="1" hangingPunct="1">
              <a:spcBef>
                <a:spcPct val="50000"/>
              </a:spcBef>
            </a:pPr>
            <a:r>
              <a:rPr lang="en-US" sz="2200" b="1" dirty="0"/>
              <a:t>a.</a:t>
            </a:r>
            <a:r>
              <a:rPr lang="en-US" sz="2200" dirty="0"/>
              <a:t>	</a:t>
            </a:r>
            <a:r>
              <a:rPr lang="en-US" sz="2200" b="1" dirty="0"/>
              <a:t>227</a:t>
            </a:r>
            <a:r>
              <a:rPr lang="en-US" sz="2200" dirty="0"/>
              <a:t>.12.14.87</a:t>
            </a:r>
          </a:p>
          <a:p>
            <a:pPr eaLnBrk="1" hangingPunct="1">
              <a:spcBef>
                <a:spcPct val="50000"/>
              </a:spcBef>
            </a:pPr>
            <a:r>
              <a:rPr lang="en-US" sz="2200" b="1" dirty="0"/>
              <a:t>b.</a:t>
            </a:r>
            <a:r>
              <a:rPr lang="en-US" sz="2200" dirty="0"/>
              <a:t>	</a:t>
            </a:r>
            <a:r>
              <a:rPr lang="en-US" sz="2200" b="1" dirty="0"/>
              <a:t>252</a:t>
            </a:r>
            <a:r>
              <a:rPr lang="en-US" sz="2200" dirty="0"/>
              <a:t>.5.15.111</a:t>
            </a:r>
          </a:p>
          <a:p>
            <a:pPr eaLnBrk="1" hangingPunct="1">
              <a:spcBef>
                <a:spcPct val="50000"/>
              </a:spcBef>
            </a:pPr>
            <a:r>
              <a:rPr lang="en-US" sz="2200" b="1" dirty="0"/>
              <a:t>c.</a:t>
            </a:r>
            <a:r>
              <a:rPr lang="en-US" sz="2200" dirty="0"/>
              <a:t>	</a:t>
            </a:r>
            <a:r>
              <a:rPr lang="en-US" sz="2200" b="1" dirty="0"/>
              <a:t>134</a:t>
            </a:r>
            <a:r>
              <a:rPr lang="en-US" sz="2200" dirty="0"/>
              <a:t>.11.78.56</a:t>
            </a:r>
          </a:p>
        </p:txBody>
      </p:sp>
      <p:sp>
        <p:nvSpPr>
          <p:cNvPr id="225285" name="Text Box 5"/>
          <p:cNvSpPr txBox="1">
            <a:spLocks noChangeArrowheads="1"/>
          </p:cNvSpPr>
          <p:nvPr/>
        </p:nvSpPr>
        <p:spPr bwMode="auto">
          <a:xfrm>
            <a:off x="2261290" y="4629572"/>
            <a:ext cx="1311713" cy="457886"/>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solidFill>
                  <a:srgbClr val="C00000"/>
                </a:solidFill>
                <a:effectLst>
                  <a:outerShdw blurRad="38100" dist="38100" dir="2700000" algn="tl">
                    <a:srgbClr val="FFFFFF"/>
                  </a:outerShdw>
                </a:effectLst>
              </a:rPr>
              <a:t>Solution</a:t>
            </a:r>
          </a:p>
        </p:txBody>
      </p:sp>
      <p:sp>
        <p:nvSpPr>
          <p:cNvPr id="34822" name="Rectangle 6"/>
          <p:cNvSpPr>
            <a:spLocks noChangeArrowheads="1"/>
          </p:cNvSpPr>
          <p:nvPr/>
        </p:nvSpPr>
        <p:spPr bwMode="auto">
          <a:xfrm>
            <a:off x="2261288" y="5305434"/>
            <a:ext cx="9143999" cy="1396605"/>
          </a:xfrm>
          <a:prstGeom prst="rect">
            <a:avLst/>
          </a:prstGeom>
          <a:solidFill>
            <a:schemeClr val="bg1"/>
          </a:solidFill>
          <a:ln w="9525">
            <a:noFill/>
            <a:miter lim="800000"/>
            <a:headEnd/>
            <a:tailEnd/>
          </a:ln>
          <a:effectLst/>
        </p:spPr>
        <p:txBody>
          <a:bodyPr wrap="square" lIns="72457" tIns="36229" rIns="72457" bIns="36229">
            <a:spAutoFit/>
          </a:bodyPr>
          <a:lstStyle/>
          <a:p>
            <a:pPr>
              <a:spcAft>
                <a:spcPts val="1200"/>
              </a:spcAft>
            </a:pPr>
            <a:r>
              <a:rPr lang="en-US" sz="2200" b="1" dirty="0"/>
              <a:t>a.	The first byte is 227 (between 224 and 239); the class is </a:t>
            </a:r>
            <a:r>
              <a:rPr lang="en-US" sz="2200" b="1" dirty="0">
                <a:solidFill>
                  <a:srgbClr val="0000FF"/>
                </a:solidFill>
              </a:rPr>
              <a:t>D</a:t>
            </a:r>
            <a:r>
              <a:rPr lang="en-US" sz="2200" b="1" dirty="0"/>
              <a:t>.</a:t>
            </a:r>
          </a:p>
          <a:p>
            <a:pPr>
              <a:spcAft>
                <a:spcPts val="1200"/>
              </a:spcAft>
            </a:pPr>
            <a:r>
              <a:rPr lang="en-US" sz="2200" b="1" dirty="0"/>
              <a:t>b.	The first byte is 252 (between 240 and 255); the class is </a:t>
            </a:r>
            <a:r>
              <a:rPr lang="en-US" sz="2200" b="1" dirty="0">
                <a:solidFill>
                  <a:srgbClr val="0000FF"/>
                </a:solidFill>
              </a:rPr>
              <a:t>E</a:t>
            </a:r>
            <a:r>
              <a:rPr lang="en-US" sz="2200" b="1" dirty="0"/>
              <a:t>.</a:t>
            </a:r>
          </a:p>
          <a:p>
            <a:pPr>
              <a:spcAft>
                <a:spcPts val="1200"/>
              </a:spcAft>
            </a:pPr>
            <a:r>
              <a:rPr lang="en-US" sz="2200" b="1" dirty="0"/>
              <a:t>c.	The first byte is 134 (between 128 and 191); the class is </a:t>
            </a:r>
            <a:r>
              <a:rPr lang="en-US" sz="2200" b="1" dirty="0">
                <a:solidFill>
                  <a:srgbClr val="0000FF"/>
                </a:solidFill>
              </a:rPr>
              <a:t>B</a:t>
            </a:r>
            <a:r>
              <a:rPr lang="en-US" sz="2200" b="1" dirty="0"/>
              <a:t>.</a:t>
            </a:r>
          </a:p>
        </p:txBody>
      </p:sp>
      <p:sp>
        <p:nvSpPr>
          <p:cNvPr id="7" name="Slide Number Placeholder 6"/>
          <p:cNvSpPr>
            <a:spLocks noGrp="1"/>
          </p:cNvSpPr>
          <p:nvPr>
            <p:ph type="sldNum" sz="quarter" idx="12"/>
          </p:nvPr>
        </p:nvSpPr>
        <p:spPr>
          <a:xfrm>
            <a:off x="8077200" y="6421462"/>
            <a:ext cx="2133600" cy="365125"/>
          </a:xfrm>
        </p:spPr>
        <p:txBody>
          <a:bodyPr/>
          <a:lstStyle/>
          <a:p>
            <a:fld id="{5AF38636-804C-414E-8ACA-D918E7046845}" type="slidenum">
              <a:rPr lang="en-GB" smtClean="0"/>
              <a:pPr/>
              <a:t>14</a:t>
            </a:fld>
            <a:endParaRPr lang="en-GB" dirty="0"/>
          </a:p>
        </p:txBody>
      </p:sp>
      <p:cxnSp>
        <p:nvCxnSpPr>
          <p:cNvPr id="8" name="Straight Connector 7"/>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ext Box 6"/>
          <p:cNvSpPr txBox="1">
            <a:spLocks noChangeArrowheads="1"/>
          </p:cNvSpPr>
          <p:nvPr/>
        </p:nvSpPr>
        <p:spPr bwMode="auto">
          <a:xfrm>
            <a:off x="1981200" y="1524000"/>
            <a:ext cx="7315200" cy="369332"/>
          </a:xfrm>
          <a:prstGeom prst="rect">
            <a:avLst/>
          </a:prstGeom>
          <a:noFill/>
          <a:ln w="9525">
            <a:noFill/>
            <a:miter lim="800000"/>
            <a:headEnd/>
            <a:tailEnd/>
          </a:ln>
        </p:spPr>
        <p:txBody>
          <a:bodyPr>
            <a:spAutoFit/>
          </a:bodyPr>
          <a:lstStyle/>
          <a:p>
            <a:endParaRPr lang="en-US"/>
          </a:p>
        </p:txBody>
      </p:sp>
      <p:sp>
        <p:nvSpPr>
          <p:cNvPr id="9" name="Title 1"/>
          <p:cNvSpPr txBox="1">
            <a:spLocks/>
          </p:cNvSpPr>
          <p:nvPr/>
        </p:nvSpPr>
        <p:spPr>
          <a:xfrm>
            <a:off x="1524000" y="355584"/>
            <a:ext cx="9144000" cy="715962"/>
          </a:xfrm>
          <a:prstGeom prst="rect">
            <a:avLst/>
          </a:prstGeom>
        </p:spPr>
        <p:txBody>
          <a:bodyPr vert="horz" lIns="91440" tIns="45720" rIns="91440" bIns="45720" rtlCol="0" anchor="ctr">
            <a:normAutofit lnSpcReduction="10000"/>
          </a:bodyPr>
          <a:lstStyle/>
          <a:p>
            <a:pPr lvl="0" algn="ctr">
              <a:spcBef>
                <a:spcPct val="0"/>
              </a:spcBef>
            </a:pPr>
            <a:r>
              <a:rPr lang="en-US" sz="4400" dirty="0">
                <a:solidFill>
                  <a:srgbClr val="FF0000"/>
                </a:solidFill>
              </a:rPr>
              <a:t>Protocols</a:t>
            </a:r>
          </a:p>
        </p:txBody>
      </p:sp>
      <p:sp>
        <p:nvSpPr>
          <p:cNvPr id="7" name="Rectangle 7"/>
          <p:cNvSpPr txBox="1">
            <a:spLocks noChangeArrowheads="1"/>
          </p:cNvSpPr>
          <p:nvPr/>
        </p:nvSpPr>
        <p:spPr bwMode="auto">
          <a:xfrm>
            <a:off x="1631504" y="1695108"/>
            <a:ext cx="5852562" cy="1071570"/>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p>
            <a:pPr marL="381600" lvl="1" indent="-285750">
              <a:spcBef>
                <a:spcPct val="20000"/>
              </a:spcBef>
              <a:spcAft>
                <a:spcPts val="2400"/>
              </a:spcAft>
              <a:buFont typeface="Arial" pitchFamily="34" charset="0"/>
              <a:buChar char="–"/>
            </a:pPr>
            <a:r>
              <a:rPr lang="en-GB" sz="2800" b="1" dirty="0">
                <a:latin typeface="Times New Roman" charset="0"/>
              </a:rPr>
              <a:t>For communication to occur, the entities must agree on a protocol.</a:t>
            </a:r>
          </a:p>
        </p:txBody>
      </p:sp>
      <p:cxnSp>
        <p:nvCxnSpPr>
          <p:cNvPr id="8" name="Straight Connector 7"/>
          <p:cNvCxnSpPr/>
          <p:nvPr/>
        </p:nvCxnSpPr>
        <p:spPr>
          <a:xfrm>
            <a:off x="1524000" y="1412776"/>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pic>
        <p:nvPicPr>
          <p:cNvPr id="4098" name="Picture 2" descr="http://countriesvpn.com/wp-content/uploads/2013/04/VPN-Protocols.jpg"/>
          <p:cNvPicPr>
            <a:picLocks noChangeAspect="1" noChangeArrowheads="1"/>
          </p:cNvPicPr>
          <p:nvPr/>
        </p:nvPicPr>
        <p:blipFill>
          <a:blip r:embed="rId3" cstate="print"/>
          <a:srcRect/>
          <a:stretch>
            <a:fillRect/>
          </a:stretch>
        </p:blipFill>
        <p:spPr bwMode="auto">
          <a:xfrm>
            <a:off x="7519438" y="1496184"/>
            <a:ext cx="3148562" cy="1428760"/>
          </a:xfrm>
          <a:prstGeom prst="rect">
            <a:avLst/>
          </a:prstGeom>
          <a:noFill/>
        </p:spPr>
      </p:pic>
      <p:sp>
        <p:nvSpPr>
          <p:cNvPr id="10" name="Rectangle 7"/>
          <p:cNvSpPr txBox="1">
            <a:spLocks noChangeArrowheads="1"/>
          </p:cNvSpPr>
          <p:nvPr/>
        </p:nvSpPr>
        <p:spPr bwMode="auto">
          <a:xfrm>
            <a:off x="1524000" y="2996952"/>
            <a:ext cx="9144000" cy="3861048"/>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p>
            <a:pPr marL="540000" lvl="1" indent="-360000">
              <a:lnSpc>
                <a:spcPct val="120000"/>
              </a:lnSpc>
              <a:spcBef>
                <a:spcPct val="20000"/>
              </a:spcBef>
              <a:spcAft>
                <a:spcPts val="1800"/>
              </a:spcAft>
              <a:buFont typeface="Arial" pitchFamily="34" charset="0"/>
              <a:buChar char="–"/>
            </a:pPr>
            <a:r>
              <a:rPr lang="en-GB" sz="2400" b="1" dirty="0">
                <a:solidFill>
                  <a:schemeClr val="bg2">
                    <a:lumMod val="25000"/>
                  </a:schemeClr>
                </a:solidFill>
                <a:latin typeface="Times New Roman" charset="0"/>
              </a:rPr>
              <a:t>A protocol is synonymous with rule. It consists of a set of rules that govern data communications. </a:t>
            </a:r>
          </a:p>
          <a:p>
            <a:pPr marL="540000" lvl="1" indent="-360000">
              <a:lnSpc>
                <a:spcPct val="120000"/>
              </a:lnSpc>
              <a:spcBef>
                <a:spcPct val="20000"/>
              </a:spcBef>
              <a:spcAft>
                <a:spcPts val="1800"/>
              </a:spcAft>
              <a:buFont typeface="Arial" pitchFamily="34" charset="0"/>
              <a:buChar char="–"/>
            </a:pPr>
            <a:r>
              <a:rPr lang="en-GB" sz="2400" b="1" dirty="0">
                <a:solidFill>
                  <a:schemeClr val="bg2">
                    <a:lumMod val="25000"/>
                  </a:schemeClr>
                </a:solidFill>
                <a:latin typeface="Times New Roman" charset="0"/>
              </a:rPr>
              <a:t>It determines </a:t>
            </a:r>
            <a:r>
              <a:rPr lang="en-GB" sz="2400" b="1" dirty="0">
                <a:solidFill>
                  <a:srgbClr val="C00000"/>
                </a:solidFill>
                <a:latin typeface="Times New Roman" charset="0"/>
              </a:rPr>
              <a:t>what</a:t>
            </a:r>
            <a:r>
              <a:rPr lang="en-GB" sz="2400" b="1" dirty="0">
                <a:solidFill>
                  <a:schemeClr val="bg2">
                    <a:lumMod val="25000"/>
                  </a:schemeClr>
                </a:solidFill>
                <a:latin typeface="Times New Roman" charset="0"/>
              </a:rPr>
              <a:t> is communicated, </a:t>
            </a:r>
            <a:r>
              <a:rPr lang="en-GB" sz="2400" b="1" dirty="0">
                <a:solidFill>
                  <a:srgbClr val="C00000"/>
                </a:solidFill>
                <a:latin typeface="Times New Roman" charset="0"/>
              </a:rPr>
              <a:t>how</a:t>
            </a:r>
            <a:r>
              <a:rPr lang="en-GB" sz="2400" b="1" dirty="0">
                <a:solidFill>
                  <a:schemeClr val="bg2">
                    <a:lumMod val="25000"/>
                  </a:schemeClr>
                </a:solidFill>
                <a:latin typeface="Times New Roman" charset="0"/>
              </a:rPr>
              <a:t> it is communicated and </a:t>
            </a:r>
            <a:r>
              <a:rPr lang="en-GB" sz="2400" b="1" dirty="0">
                <a:solidFill>
                  <a:srgbClr val="C00000"/>
                </a:solidFill>
                <a:latin typeface="Times New Roman" charset="0"/>
              </a:rPr>
              <a:t>when</a:t>
            </a:r>
            <a:r>
              <a:rPr lang="en-GB" sz="2400" b="1" dirty="0">
                <a:solidFill>
                  <a:schemeClr val="bg2">
                    <a:lumMod val="25000"/>
                  </a:schemeClr>
                </a:solidFill>
                <a:latin typeface="Times New Roman" charset="0"/>
              </a:rPr>
              <a:t> it is communicated.</a:t>
            </a:r>
          </a:p>
          <a:p>
            <a:pPr marL="540000" lvl="1" indent="-360000">
              <a:lnSpc>
                <a:spcPct val="120000"/>
              </a:lnSpc>
              <a:spcBef>
                <a:spcPct val="20000"/>
              </a:spcBef>
              <a:spcAft>
                <a:spcPts val="1800"/>
              </a:spcAft>
              <a:buFont typeface="Arial" pitchFamily="34" charset="0"/>
              <a:buChar char="–"/>
            </a:pPr>
            <a:r>
              <a:rPr lang="en-GB" sz="2400" b="1" dirty="0">
                <a:latin typeface="Times New Roman" charset="0"/>
              </a:rPr>
              <a:t>The key elements of a protocol are syntax, semantics, and timing.</a:t>
            </a:r>
          </a:p>
        </p:txBody>
      </p:sp>
      <p:sp>
        <p:nvSpPr>
          <p:cNvPr id="12" name="Slide Number Placeholder 11"/>
          <p:cNvSpPr>
            <a:spLocks noGrp="1"/>
          </p:cNvSpPr>
          <p:nvPr>
            <p:ph type="sldNum" sz="quarter" idx="12"/>
          </p:nvPr>
        </p:nvSpPr>
        <p:spPr/>
        <p:txBody>
          <a:bodyPr/>
          <a:lstStyle/>
          <a:p>
            <a:fld id="{5AF38636-804C-414E-8ACA-D918E7046845}" type="slidenum">
              <a:rPr lang="en-GB" smtClean="0"/>
              <a:pPr/>
              <a:t>2</a:t>
            </a:fld>
            <a:endParaRPr lang="en-GB"/>
          </a:p>
        </p:txBody>
      </p:sp>
    </p:spTree>
    <p:extLst>
      <p:ext uri="{BB962C8B-B14F-4D97-AF65-F5344CB8AC3E}">
        <p14:creationId xmlns:p14="http://schemas.microsoft.com/office/powerpoint/2010/main" val="57327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4"/>
          <p:cNvSpPr txBox="1">
            <a:spLocks noChangeArrowheads="1"/>
          </p:cNvSpPr>
          <p:nvPr/>
        </p:nvSpPr>
        <p:spPr bwMode="auto">
          <a:xfrm>
            <a:off x="1524000" y="404665"/>
            <a:ext cx="9144000" cy="769441"/>
          </a:xfrm>
          <a:prstGeom prst="rect">
            <a:avLst/>
          </a:prstGeom>
          <a:noFill/>
          <a:ln w="9525">
            <a:noFill/>
            <a:miter lim="800000"/>
            <a:headEnd/>
            <a:tailEnd/>
          </a:ln>
        </p:spPr>
        <p:txBody>
          <a:bodyPr wrap="square">
            <a:spAutoFit/>
          </a:bodyPr>
          <a:lstStyle/>
          <a:p>
            <a:pPr algn="ctr"/>
            <a:r>
              <a:rPr lang="en-US" sz="4400" dirty="0">
                <a:solidFill>
                  <a:srgbClr val="FF0000"/>
                </a:solidFill>
                <a:latin typeface="Times New Roman" charset="0"/>
              </a:rPr>
              <a:t>Standards</a:t>
            </a:r>
            <a:endParaRPr lang="en-US" sz="4800" i="1" dirty="0">
              <a:solidFill>
                <a:srgbClr val="FF0000"/>
              </a:solidFill>
              <a:latin typeface="Times New Roman" charset="0"/>
            </a:endParaRPr>
          </a:p>
        </p:txBody>
      </p:sp>
      <p:sp>
        <p:nvSpPr>
          <p:cNvPr id="24583" name="Text Box 6"/>
          <p:cNvSpPr txBox="1">
            <a:spLocks noChangeArrowheads="1"/>
          </p:cNvSpPr>
          <p:nvPr/>
        </p:nvSpPr>
        <p:spPr bwMode="auto">
          <a:xfrm>
            <a:off x="1981200" y="1524000"/>
            <a:ext cx="7315200" cy="369332"/>
          </a:xfrm>
          <a:prstGeom prst="rect">
            <a:avLst/>
          </a:prstGeom>
          <a:noFill/>
          <a:ln w="9525">
            <a:noFill/>
            <a:miter lim="800000"/>
            <a:headEnd/>
            <a:tailEnd/>
          </a:ln>
        </p:spPr>
        <p:txBody>
          <a:bodyPr>
            <a:spAutoFit/>
          </a:bodyPr>
          <a:lstStyle/>
          <a:p>
            <a:endParaRPr lang="en-US"/>
          </a:p>
        </p:txBody>
      </p:sp>
      <p:sp>
        <p:nvSpPr>
          <p:cNvPr id="6" name="Content Placeholder 5"/>
          <p:cNvSpPr>
            <a:spLocks noGrp="1"/>
          </p:cNvSpPr>
          <p:nvPr>
            <p:ph idx="1"/>
          </p:nvPr>
        </p:nvSpPr>
        <p:spPr>
          <a:xfrm>
            <a:off x="1524000" y="1556792"/>
            <a:ext cx="9144000" cy="5544616"/>
          </a:xfrm>
        </p:spPr>
        <p:txBody>
          <a:bodyPr>
            <a:noAutofit/>
          </a:bodyPr>
          <a:lstStyle/>
          <a:p>
            <a:pPr>
              <a:lnSpc>
                <a:spcPct val="120000"/>
              </a:lnSpc>
              <a:spcAft>
                <a:spcPts val="2400"/>
              </a:spcAft>
            </a:pPr>
            <a:r>
              <a:rPr lang="en-GB" sz="2600" b="1" dirty="0"/>
              <a:t>Standards provide guidelines to manufacturers, vendors, government agencies, and other service providers to ensure the kind of interconnectivity necessary in today's marketplace and in international communications.</a:t>
            </a:r>
          </a:p>
          <a:p>
            <a:pPr marL="874800" indent="-514350">
              <a:spcAft>
                <a:spcPts val="600"/>
              </a:spcAft>
              <a:buFont typeface="+mj-lt"/>
              <a:buAutoNum type="arabicPeriod"/>
            </a:pPr>
            <a:r>
              <a:rPr lang="en-GB" sz="2200" b="1" dirty="0">
                <a:solidFill>
                  <a:srgbClr val="C00000"/>
                </a:solidFill>
              </a:rPr>
              <a:t>International Organization for Standardization (ISO)</a:t>
            </a:r>
          </a:p>
          <a:p>
            <a:pPr marL="874800" indent="-514350">
              <a:spcAft>
                <a:spcPts val="600"/>
              </a:spcAft>
              <a:buFont typeface="+mj-lt"/>
              <a:buAutoNum type="arabicPeriod"/>
            </a:pPr>
            <a:r>
              <a:rPr lang="en-GB" sz="2200" b="1" dirty="0">
                <a:solidFill>
                  <a:srgbClr val="C00000"/>
                </a:solidFill>
              </a:rPr>
              <a:t>International Telecommunication Union-Telecommunication Standards Sector (ITU-T)</a:t>
            </a:r>
          </a:p>
          <a:p>
            <a:pPr marL="874800" indent="-514350">
              <a:spcAft>
                <a:spcPts val="600"/>
              </a:spcAft>
              <a:buFont typeface="+mj-lt"/>
              <a:buAutoNum type="arabicPeriod"/>
            </a:pPr>
            <a:r>
              <a:rPr lang="en-GB" sz="2200" b="1" dirty="0">
                <a:solidFill>
                  <a:srgbClr val="C00000"/>
                </a:solidFill>
              </a:rPr>
              <a:t>American National Standards Institute (ANSI)</a:t>
            </a:r>
          </a:p>
          <a:p>
            <a:pPr marL="874800" indent="-514350">
              <a:spcAft>
                <a:spcPts val="600"/>
              </a:spcAft>
              <a:buFont typeface="+mj-lt"/>
              <a:buAutoNum type="arabicPeriod"/>
            </a:pPr>
            <a:r>
              <a:rPr lang="en-GB" sz="2200" b="1" dirty="0">
                <a:solidFill>
                  <a:srgbClr val="C00000"/>
                </a:solidFill>
              </a:rPr>
              <a:t>Institute of Electrical and Electronics Engineers (IEEE)</a:t>
            </a:r>
          </a:p>
          <a:p>
            <a:pPr marL="874800" indent="-514350">
              <a:spcAft>
                <a:spcPts val="600"/>
              </a:spcAft>
              <a:buFont typeface="+mj-lt"/>
              <a:buAutoNum type="arabicPeriod"/>
            </a:pPr>
            <a:r>
              <a:rPr lang="en-GB" sz="2200" b="1" dirty="0">
                <a:solidFill>
                  <a:srgbClr val="C00000"/>
                </a:solidFill>
              </a:rPr>
              <a:t>Electronic Industries Association (EIA)</a:t>
            </a:r>
          </a:p>
        </p:txBody>
      </p:sp>
      <p:cxnSp>
        <p:nvCxnSpPr>
          <p:cNvPr id="7" name="Straight Connector 6"/>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5AF38636-804C-414E-8ACA-D918E7046845}" type="slidenum">
              <a:rPr lang="en-GB" smtClean="0"/>
              <a:pPr/>
              <a:t>3</a:t>
            </a:fld>
            <a:endParaRPr lang="en-GB"/>
          </a:p>
        </p:txBody>
      </p:sp>
    </p:spTree>
    <p:extLst>
      <p:ext uri="{BB962C8B-B14F-4D97-AF65-F5344CB8AC3E}">
        <p14:creationId xmlns:p14="http://schemas.microsoft.com/office/powerpoint/2010/main" val="8763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197768"/>
            <a:ext cx="9144000" cy="1143000"/>
          </a:xfrm>
        </p:spPr>
        <p:txBody>
          <a:bodyPr/>
          <a:lstStyle/>
          <a:p>
            <a:r>
              <a:rPr lang="en-GB" dirty="0">
                <a:solidFill>
                  <a:srgbClr val="FF0000"/>
                </a:solidFill>
              </a:rPr>
              <a:t>IPv4 Addressing</a:t>
            </a:r>
            <a:endParaRPr lang="en-IE" dirty="0">
              <a:solidFill>
                <a:srgbClr val="FF0000"/>
              </a:solidFill>
            </a:endParaRPr>
          </a:p>
        </p:txBody>
      </p:sp>
      <p:sp>
        <p:nvSpPr>
          <p:cNvPr id="22531" name="Rectangle 3"/>
          <p:cNvSpPr>
            <a:spLocks noGrp="1" noChangeArrowheads="1"/>
          </p:cNvSpPr>
          <p:nvPr>
            <p:ph type="body" idx="1"/>
          </p:nvPr>
        </p:nvSpPr>
        <p:spPr>
          <a:xfrm>
            <a:off x="1524000" y="1556792"/>
            <a:ext cx="9144000" cy="2520280"/>
          </a:xfrm>
        </p:spPr>
        <p:txBody>
          <a:bodyPr>
            <a:normAutofit fontScale="92500" lnSpcReduction="20000"/>
          </a:bodyPr>
          <a:lstStyle/>
          <a:p>
            <a:pPr>
              <a:lnSpc>
                <a:spcPct val="130000"/>
              </a:lnSpc>
              <a:spcBef>
                <a:spcPts val="0"/>
              </a:spcBef>
              <a:spcAft>
                <a:spcPts val="1800"/>
              </a:spcAft>
            </a:pPr>
            <a:r>
              <a:rPr lang="en-GB" sz="2400" b="1" dirty="0"/>
              <a:t>An IPv4 address is a 32-bit binary address, implemented in software, that </a:t>
            </a:r>
            <a:r>
              <a:rPr lang="en-GB" sz="2400" b="1" i="1" dirty="0">
                <a:solidFill>
                  <a:srgbClr val="C00000"/>
                </a:solidFill>
              </a:rPr>
              <a:t>Uniquely</a:t>
            </a:r>
            <a:r>
              <a:rPr lang="en-GB" sz="2400" b="1" dirty="0"/>
              <a:t> and </a:t>
            </a:r>
            <a:r>
              <a:rPr lang="en-GB" sz="2400" b="1" i="1" dirty="0">
                <a:solidFill>
                  <a:srgbClr val="C00000"/>
                </a:solidFill>
              </a:rPr>
              <a:t>Universally</a:t>
            </a:r>
            <a:r>
              <a:rPr lang="en-GB" sz="2400" b="1" dirty="0"/>
              <a:t> defines a host or a router on the Internet.</a:t>
            </a:r>
          </a:p>
          <a:p>
            <a:pPr>
              <a:lnSpc>
                <a:spcPct val="130000"/>
              </a:lnSpc>
              <a:spcBef>
                <a:spcPts val="0"/>
              </a:spcBef>
              <a:spcAft>
                <a:spcPts val="1800"/>
              </a:spcAft>
            </a:pPr>
            <a:r>
              <a:rPr lang="en-GB" sz="2400" b="1" dirty="0"/>
              <a:t>IP addresses are </a:t>
            </a:r>
            <a:r>
              <a:rPr lang="en-GB" sz="2400" b="1" i="1" dirty="0">
                <a:solidFill>
                  <a:srgbClr val="C00000"/>
                </a:solidFill>
              </a:rPr>
              <a:t>Unique</a:t>
            </a:r>
            <a:r>
              <a:rPr lang="en-GB" sz="2400" b="1" dirty="0"/>
              <a:t> in the sense that no two devices can have the same address, </a:t>
            </a:r>
            <a:r>
              <a:rPr lang="en-GB" sz="2400" b="1" dirty="0">
                <a:solidFill>
                  <a:schemeClr val="bg2">
                    <a:lumMod val="25000"/>
                  </a:schemeClr>
                </a:solidFill>
              </a:rPr>
              <a:t>however a device can have more than one address.</a:t>
            </a:r>
            <a:endParaRPr lang="en-IE" sz="2400" b="1" dirty="0">
              <a:solidFill>
                <a:schemeClr val="bg2">
                  <a:lumMod val="25000"/>
                </a:schemeClr>
              </a:solidFill>
            </a:endParaRPr>
          </a:p>
        </p:txBody>
      </p:sp>
      <p:sp>
        <p:nvSpPr>
          <p:cNvPr id="4" name="Slide Number Placeholder 3"/>
          <p:cNvSpPr>
            <a:spLocks noGrp="1"/>
          </p:cNvSpPr>
          <p:nvPr>
            <p:ph type="sldNum" sz="quarter" idx="12"/>
          </p:nvPr>
        </p:nvSpPr>
        <p:spPr/>
        <p:txBody>
          <a:bodyPr/>
          <a:lstStyle/>
          <a:p>
            <a:fld id="{5AF38636-804C-414E-8ACA-D918E7046845}" type="slidenum">
              <a:rPr lang="en-GB" smtClean="0"/>
              <a:pPr/>
              <a:t>4</a:t>
            </a:fld>
            <a:endParaRPr lang="en-GB"/>
          </a:p>
        </p:txBody>
      </p:sp>
      <p:cxnSp>
        <p:nvCxnSpPr>
          <p:cNvPr id="5" name="Straight Connector 4"/>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0ADC1511-C004-467C-BC87-38465D42AECD}"/>
              </a:ext>
            </a:extLst>
          </p:cNvPr>
          <p:cNvSpPr txBox="1">
            <a:spLocks noChangeArrowheads="1"/>
          </p:cNvSpPr>
          <p:nvPr/>
        </p:nvSpPr>
        <p:spPr>
          <a:xfrm>
            <a:off x="1524000" y="3799300"/>
            <a:ext cx="9144000" cy="12858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200" b="1" dirty="0"/>
              <a:t>Each Internet address contains four bytes (32 bits) defining two fields: </a:t>
            </a:r>
            <a:r>
              <a:rPr lang="en-US" sz="2200" b="1" dirty="0" err="1">
                <a:solidFill>
                  <a:srgbClr val="C00000"/>
                </a:solidFill>
              </a:rPr>
              <a:t>netid</a:t>
            </a:r>
            <a:r>
              <a:rPr lang="en-US" sz="2200" b="1" dirty="0">
                <a:solidFill>
                  <a:srgbClr val="C00000"/>
                </a:solidFill>
              </a:rPr>
              <a:t> </a:t>
            </a:r>
            <a:r>
              <a:rPr lang="en-US" sz="2200" b="1" dirty="0"/>
              <a:t>and</a:t>
            </a:r>
            <a:r>
              <a:rPr lang="en-US" sz="2200" b="1" dirty="0">
                <a:solidFill>
                  <a:srgbClr val="C00000"/>
                </a:solidFill>
              </a:rPr>
              <a:t> </a:t>
            </a:r>
            <a:r>
              <a:rPr lang="en-US" sz="2200" b="1" dirty="0" err="1">
                <a:solidFill>
                  <a:srgbClr val="C00000"/>
                </a:solidFill>
              </a:rPr>
              <a:t>hostid</a:t>
            </a:r>
            <a:r>
              <a:rPr lang="en-US" sz="2200" b="1" dirty="0"/>
              <a:t>.</a:t>
            </a:r>
            <a:endParaRPr lang="en-US" sz="2200" dirty="0"/>
          </a:p>
        </p:txBody>
      </p:sp>
      <p:pic>
        <p:nvPicPr>
          <p:cNvPr id="7" name="Picture 4">
            <a:extLst>
              <a:ext uri="{FF2B5EF4-FFF2-40B4-BE49-F238E27FC236}">
                <a16:creationId xmlns:a16="http://schemas.microsoft.com/office/drawing/2014/main" id="{98C9C23D-8978-48EC-8C4D-848B130DCD86}"/>
              </a:ext>
            </a:extLst>
          </p:cNvPr>
          <p:cNvPicPr>
            <a:picLocks noChangeAspect="1" noChangeArrowheads="1"/>
          </p:cNvPicPr>
          <p:nvPr/>
        </p:nvPicPr>
        <p:blipFill>
          <a:blip r:embed="rId3" cstate="print"/>
          <a:srcRect/>
          <a:stretch>
            <a:fillRect/>
          </a:stretch>
        </p:blipFill>
        <p:spPr bwMode="auto">
          <a:xfrm>
            <a:off x="3379816" y="4797152"/>
            <a:ext cx="5740521" cy="206084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0" y="56594"/>
            <a:ext cx="9144000" cy="1500198"/>
          </a:xfrm>
        </p:spPr>
        <p:txBody>
          <a:bodyPr/>
          <a:lstStyle/>
          <a:p>
            <a:r>
              <a:rPr lang="en-GB" dirty="0">
                <a:solidFill>
                  <a:srgbClr val="FF0000"/>
                </a:solidFill>
              </a:rPr>
              <a:t>IPv4 Addressing</a:t>
            </a:r>
            <a:endParaRPr lang="en-IE" dirty="0">
              <a:solidFill>
                <a:srgbClr val="FF0000"/>
              </a:solidFill>
            </a:endParaRPr>
          </a:p>
        </p:txBody>
      </p:sp>
      <p:sp>
        <p:nvSpPr>
          <p:cNvPr id="24579" name="Rectangle 3"/>
          <p:cNvSpPr>
            <a:spLocks noGrp="1" noChangeArrowheads="1"/>
          </p:cNvSpPr>
          <p:nvPr>
            <p:ph type="body" sz="half" idx="1"/>
          </p:nvPr>
        </p:nvSpPr>
        <p:spPr>
          <a:xfrm>
            <a:off x="1952596" y="1643051"/>
            <a:ext cx="8358246" cy="4251475"/>
          </a:xfrm>
        </p:spPr>
        <p:txBody>
          <a:bodyPr/>
          <a:lstStyle/>
          <a:p>
            <a:pPr>
              <a:spcAft>
                <a:spcPts val="1800"/>
              </a:spcAft>
            </a:pPr>
            <a:r>
              <a:rPr lang="en-GB" sz="2800" b="1" dirty="0"/>
              <a:t>The </a:t>
            </a:r>
            <a:r>
              <a:rPr lang="en-GB" b="1" dirty="0" err="1">
                <a:solidFill>
                  <a:srgbClr val="C00000"/>
                </a:solidFill>
              </a:rPr>
              <a:t>netid</a:t>
            </a:r>
            <a:r>
              <a:rPr lang="en-GB" sz="2800" b="1" dirty="0"/>
              <a:t> defines the network and the </a:t>
            </a:r>
            <a:r>
              <a:rPr lang="en-GB" b="1" dirty="0" err="1">
                <a:solidFill>
                  <a:srgbClr val="C00000"/>
                </a:solidFill>
              </a:rPr>
              <a:t>hostid</a:t>
            </a:r>
            <a:r>
              <a:rPr lang="en-GB" sz="2800" b="1" dirty="0"/>
              <a:t> identifies the host on the network.</a:t>
            </a:r>
          </a:p>
          <a:p>
            <a:pPr>
              <a:spcAft>
                <a:spcPts val="1800"/>
              </a:spcAft>
            </a:pPr>
            <a:r>
              <a:rPr lang="en-US" sz="2800" b="1" dirty="0"/>
              <a:t>These parts are of varying length depending on the class of the address.</a:t>
            </a:r>
            <a:endParaRPr lang="en-GB" sz="2800" b="1" dirty="0"/>
          </a:p>
          <a:p>
            <a:pPr>
              <a:spcAft>
                <a:spcPts val="1800"/>
              </a:spcAft>
            </a:pPr>
            <a:r>
              <a:rPr lang="en-US" sz="2800" b="1" dirty="0"/>
              <a:t>IP addresses are most often expressed in dotted-decimal notation:</a:t>
            </a:r>
          </a:p>
          <a:p>
            <a:endParaRPr lang="en-IE" sz="3000" dirty="0"/>
          </a:p>
        </p:txBody>
      </p:sp>
      <p:pic>
        <p:nvPicPr>
          <p:cNvPr id="24580" name="Picture 4"/>
          <p:cNvPicPr>
            <a:picLocks noGrp="1" noChangeAspect="1" noChangeArrowheads="1"/>
          </p:cNvPicPr>
          <p:nvPr>
            <p:ph sz="half" idx="2"/>
          </p:nvPr>
        </p:nvPicPr>
        <p:blipFill>
          <a:blip r:embed="rId3" cstate="print"/>
          <a:srcRect/>
          <a:stretch>
            <a:fillRect/>
          </a:stretch>
        </p:blipFill>
        <p:spPr>
          <a:xfrm>
            <a:off x="3095604" y="5351002"/>
            <a:ext cx="6244590" cy="1221271"/>
          </a:xfrm>
          <a:noFill/>
        </p:spPr>
      </p:pic>
      <p:sp>
        <p:nvSpPr>
          <p:cNvPr id="5" name="Slide Number Placeholder 4"/>
          <p:cNvSpPr>
            <a:spLocks noGrp="1"/>
          </p:cNvSpPr>
          <p:nvPr>
            <p:ph type="sldNum" sz="quarter" idx="12"/>
          </p:nvPr>
        </p:nvSpPr>
        <p:spPr/>
        <p:txBody>
          <a:bodyPr/>
          <a:lstStyle/>
          <a:p>
            <a:pPr>
              <a:defRPr/>
            </a:pPr>
            <a:fld id="{C3A7630C-B089-441A-A01E-E7CF31AD4EA9}" type="slidenum">
              <a:rPr lang="en-US" smtClean="0"/>
              <a:pPr>
                <a:defRPr/>
              </a:pPr>
              <a:t>5</a:t>
            </a:fld>
            <a:endParaRPr lang="en-US"/>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142852"/>
            <a:ext cx="9144000" cy="1143000"/>
          </a:xfrm>
        </p:spPr>
        <p:txBody>
          <a:bodyPr/>
          <a:lstStyle/>
          <a:p>
            <a:r>
              <a:rPr lang="en-GB" dirty="0">
                <a:solidFill>
                  <a:srgbClr val="FF0000"/>
                </a:solidFill>
              </a:rPr>
              <a:t>IPv4 Addressing</a:t>
            </a:r>
            <a:endParaRPr lang="en-IE" dirty="0">
              <a:solidFill>
                <a:srgbClr val="FF0000"/>
              </a:solidFill>
            </a:endParaRPr>
          </a:p>
        </p:txBody>
      </p:sp>
      <p:sp>
        <p:nvSpPr>
          <p:cNvPr id="216067" name="Text Box 3"/>
          <p:cNvSpPr txBox="1">
            <a:spLocks noChangeArrowheads="1"/>
          </p:cNvSpPr>
          <p:nvPr/>
        </p:nvSpPr>
        <p:spPr bwMode="auto">
          <a:xfrm>
            <a:off x="2687322" y="1696060"/>
            <a:ext cx="1638725" cy="457886"/>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effectLst>
                  <a:outerShdw blurRad="38100" dist="38100" dir="2700000" algn="tl">
                    <a:srgbClr val="FFFFFF"/>
                  </a:outerShdw>
                </a:effectLst>
              </a:rPr>
              <a:t>Example 1</a:t>
            </a:r>
          </a:p>
        </p:txBody>
      </p:sp>
      <p:sp>
        <p:nvSpPr>
          <p:cNvPr id="25604" name="Rectangle 4"/>
          <p:cNvSpPr>
            <a:spLocks noChangeArrowheads="1"/>
          </p:cNvSpPr>
          <p:nvPr/>
        </p:nvSpPr>
        <p:spPr bwMode="auto">
          <a:xfrm>
            <a:off x="2754630" y="2358255"/>
            <a:ext cx="6766560" cy="1765937"/>
          </a:xfrm>
          <a:prstGeom prst="rect">
            <a:avLst/>
          </a:prstGeom>
          <a:noFill/>
          <a:ln w="9525">
            <a:noFill/>
            <a:miter lim="800000"/>
            <a:headEnd/>
            <a:tailEnd/>
          </a:ln>
          <a:effectLst/>
        </p:spPr>
        <p:txBody>
          <a:bodyPr lIns="72457" tIns="36229" rIns="72457" bIns="36229">
            <a:spAutoFit/>
          </a:bodyPr>
          <a:lstStyle/>
          <a:p>
            <a:pPr eaLnBrk="1" hangingPunct="1">
              <a:spcBef>
                <a:spcPct val="50000"/>
              </a:spcBef>
            </a:pPr>
            <a:r>
              <a:rPr lang="en-US" sz="2200" b="1" dirty="0"/>
              <a:t>Change the following IP addresses from binary notation to dotted-decimal notation.</a:t>
            </a:r>
          </a:p>
          <a:p>
            <a:pPr eaLnBrk="1" hangingPunct="1">
              <a:spcBef>
                <a:spcPct val="50000"/>
              </a:spcBef>
            </a:pPr>
            <a:r>
              <a:rPr lang="en-US" sz="2200" b="1" dirty="0"/>
              <a:t>a.	10000001  00001011   00001011 11101111</a:t>
            </a:r>
          </a:p>
          <a:p>
            <a:pPr eaLnBrk="1" hangingPunct="1">
              <a:spcBef>
                <a:spcPct val="50000"/>
              </a:spcBef>
            </a:pPr>
            <a:r>
              <a:rPr lang="en-US" sz="2200" b="1" dirty="0"/>
              <a:t>b.	11111001  10011011   11111011 00001111</a:t>
            </a:r>
          </a:p>
        </p:txBody>
      </p:sp>
      <p:sp>
        <p:nvSpPr>
          <p:cNvPr id="216069" name="Text Box 5"/>
          <p:cNvSpPr txBox="1">
            <a:spLocks noChangeArrowheads="1"/>
          </p:cNvSpPr>
          <p:nvPr/>
        </p:nvSpPr>
        <p:spPr bwMode="auto">
          <a:xfrm>
            <a:off x="2754631" y="4339266"/>
            <a:ext cx="1311713" cy="457886"/>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solidFill>
                  <a:srgbClr val="C00000"/>
                </a:solidFill>
                <a:effectLst>
                  <a:outerShdw blurRad="38100" dist="38100" dir="2700000" algn="tl">
                    <a:srgbClr val="FFFFFF"/>
                  </a:outerShdw>
                </a:effectLst>
              </a:rPr>
              <a:t>Solution</a:t>
            </a:r>
          </a:p>
        </p:txBody>
      </p:sp>
      <p:sp>
        <p:nvSpPr>
          <p:cNvPr id="25606" name="Rectangle 6"/>
          <p:cNvSpPr>
            <a:spLocks noChangeArrowheads="1"/>
          </p:cNvSpPr>
          <p:nvPr/>
        </p:nvSpPr>
        <p:spPr bwMode="auto">
          <a:xfrm>
            <a:off x="2788920" y="4919564"/>
            <a:ext cx="6736104" cy="1581271"/>
          </a:xfrm>
          <a:prstGeom prst="rect">
            <a:avLst/>
          </a:prstGeom>
          <a:solidFill>
            <a:schemeClr val="bg1"/>
          </a:solidFill>
          <a:ln w="9525">
            <a:noFill/>
            <a:miter lim="800000"/>
            <a:headEnd/>
            <a:tailEnd/>
          </a:ln>
          <a:effectLst/>
        </p:spPr>
        <p:txBody>
          <a:bodyPr wrap="square" lIns="72457" tIns="36229" rIns="72457" bIns="36229">
            <a:spAutoFit/>
          </a:bodyPr>
          <a:lstStyle/>
          <a:p>
            <a:pPr>
              <a:spcAft>
                <a:spcPts val="600"/>
              </a:spcAft>
            </a:pPr>
            <a:r>
              <a:rPr lang="en-US" sz="2200" b="1" dirty="0"/>
              <a:t>We replace each group of 8 bits with its equivalent decimal number and add dots for separation:</a:t>
            </a:r>
          </a:p>
          <a:p>
            <a:pPr>
              <a:spcAft>
                <a:spcPts val="600"/>
              </a:spcAft>
            </a:pPr>
            <a:r>
              <a:rPr lang="en-US" sz="2200" b="1" dirty="0"/>
              <a:t>a.	129.11.11.239</a:t>
            </a:r>
          </a:p>
          <a:p>
            <a:pPr>
              <a:spcAft>
                <a:spcPts val="600"/>
              </a:spcAft>
            </a:pPr>
            <a:r>
              <a:rPr lang="en-US" sz="2200" b="1" dirty="0"/>
              <a:t>b.	249.155.251.15</a:t>
            </a:r>
          </a:p>
        </p:txBody>
      </p:sp>
      <p:sp>
        <p:nvSpPr>
          <p:cNvPr id="7" name="Slide Number Placeholder 6"/>
          <p:cNvSpPr>
            <a:spLocks noGrp="1"/>
          </p:cNvSpPr>
          <p:nvPr>
            <p:ph type="sldNum" sz="quarter" idx="12"/>
          </p:nvPr>
        </p:nvSpPr>
        <p:spPr/>
        <p:txBody>
          <a:bodyPr/>
          <a:lstStyle/>
          <a:p>
            <a:pPr>
              <a:defRPr/>
            </a:pPr>
            <a:fld id="{C3A7630C-B089-441A-A01E-E7CF31AD4EA9}" type="slidenum">
              <a:rPr lang="en-US" smtClean="0"/>
              <a:pPr>
                <a:defRPr/>
              </a:pPr>
              <a:t>6</a:t>
            </a:fld>
            <a:endParaRPr lang="en-US"/>
          </a:p>
        </p:txBody>
      </p:sp>
      <p:cxnSp>
        <p:nvCxnSpPr>
          <p:cNvPr id="8" name="Straight Connector 7"/>
          <p:cNvCxnSpPr/>
          <p:nvPr/>
        </p:nvCxnSpPr>
        <p:spPr>
          <a:xfrm>
            <a:off x="1524000" y="1484784"/>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71414"/>
            <a:ext cx="9144000" cy="1143000"/>
          </a:xfrm>
        </p:spPr>
        <p:txBody>
          <a:bodyPr/>
          <a:lstStyle/>
          <a:p>
            <a:r>
              <a:rPr lang="en-GB" dirty="0">
                <a:solidFill>
                  <a:srgbClr val="FF0000"/>
                </a:solidFill>
              </a:rPr>
              <a:t>IPv4 Addressing</a:t>
            </a:r>
            <a:endParaRPr lang="en-IE" dirty="0">
              <a:solidFill>
                <a:srgbClr val="FF0000"/>
              </a:solidFill>
            </a:endParaRPr>
          </a:p>
        </p:txBody>
      </p:sp>
      <p:sp>
        <p:nvSpPr>
          <p:cNvPr id="217091" name="Text Box 3"/>
          <p:cNvSpPr txBox="1">
            <a:spLocks noChangeArrowheads="1"/>
          </p:cNvSpPr>
          <p:nvPr/>
        </p:nvSpPr>
        <p:spPr bwMode="auto">
          <a:xfrm>
            <a:off x="2639062" y="1569141"/>
            <a:ext cx="1638725" cy="457886"/>
          </a:xfrm>
          <a:prstGeom prst="rect">
            <a:avLst/>
          </a:prstGeom>
          <a:solidFill>
            <a:schemeClr val="bg1"/>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effectLst>
                  <a:outerShdw blurRad="38100" dist="38100" dir="2700000" algn="tl">
                    <a:srgbClr val="FFFFFF"/>
                  </a:outerShdw>
                </a:effectLst>
              </a:rPr>
              <a:t>Example 2</a:t>
            </a:r>
          </a:p>
        </p:txBody>
      </p:sp>
      <p:sp>
        <p:nvSpPr>
          <p:cNvPr id="26628" name="Rectangle 4"/>
          <p:cNvSpPr>
            <a:spLocks noChangeArrowheads="1"/>
          </p:cNvSpPr>
          <p:nvPr/>
        </p:nvSpPr>
        <p:spPr bwMode="auto">
          <a:xfrm>
            <a:off x="2706370" y="2231336"/>
            <a:ext cx="6766560" cy="1765937"/>
          </a:xfrm>
          <a:prstGeom prst="rect">
            <a:avLst/>
          </a:prstGeom>
          <a:noFill/>
          <a:ln w="9525">
            <a:noFill/>
            <a:miter lim="800000"/>
            <a:headEnd/>
            <a:tailEnd/>
          </a:ln>
          <a:effectLst/>
        </p:spPr>
        <p:txBody>
          <a:bodyPr lIns="72457" tIns="36229" rIns="72457" bIns="36229">
            <a:spAutoFit/>
          </a:bodyPr>
          <a:lstStyle/>
          <a:p>
            <a:pPr eaLnBrk="1" hangingPunct="1">
              <a:spcBef>
                <a:spcPct val="50000"/>
              </a:spcBef>
            </a:pPr>
            <a:r>
              <a:rPr lang="en-US" sz="2200" b="1" dirty="0"/>
              <a:t>Change the following IP addresses from dotted-decimal notation to binary notation.</a:t>
            </a:r>
          </a:p>
          <a:p>
            <a:pPr eaLnBrk="1" hangingPunct="1">
              <a:spcBef>
                <a:spcPct val="50000"/>
              </a:spcBef>
            </a:pPr>
            <a:r>
              <a:rPr lang="en-US" sz="2200" b="1" dirty="0"/>
              <a:t>a.	111.56.45.78</a:t>
            </a:r>
          </a:p>
          <a:p>
            <a:pPr eaLnBrk="1" hangingPunct="1">
              <a:spcBef>
                <a:spcPct val="50000"/>
              </a:spcBef>
            </a:pPr>
            <a:r>
              <a:rPr lang="en-US" sz="2200" b="1" dirty="0"/>
              <a:t>b.	75.45.34.78</a:t>
            </a:r>
          </a:p>
        </p:txBody>
      </p:sp>
      <p:sp>
        <p:nvSpPr>
          <p:cNvPr id="217093" name="Text Box 5"/>
          <p:cNvSpPr txBox="1">
            <a:spLocks noChangeArrowheads="1"/>
          </p:cNvSpPr>
          <p:nvPr/>
        </p:nvSpPr>
        <p:spPr bwMode="auto">
          <a:xfrm>
            <a:off x="2697482" y="4123242"/>
            <a:ext cx="1311713" cy="457886"/>
          </a:xfrm>
          <a:prstGeom prst="rect">
            <a:avLst/>
          </a:prstGeom>
          <a:solidFill>
            <a:schemeClr val="bg2"/>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457" tIns="36229" rIns="72457" bIns="36229">
            <a:spAutoFit/>
          </a:bodyPr>
          <a:lstStyle/>
          <a:p>
            <a:pPr eaLnBrk="1" hangingPunct="1">
              <a:defRPr/>
            </a:pPr>
            <a:r>
              <a:rPr lang="en-US" sz="2500" b="1" i="1" dirty="0">
                <a:solidFill>
                  <a:srgbClr val="C00000"/>
                </a:solidFill>
                <a:effectLst>
                  <a:outerShdw blurRad="38100" dist="38100" dir="2700000" algn="tl">
                    <a:srgbClr val="FFFFFF"/>
                  </a:outerShdw>
                </a:effectLst>
              </a:rPr>
              <a:t>Solution</a:t>
            </a:r>
          </a:p>
        </p:txBody>
      </p:sp>
      <p:sp>
        <p:nvSpPr>
          <p:cNvPr id="26630" name="Rectangle 6"/>
          <p:cNvSpPr>
            <a:spLocks noChangeArrowheads="1"/>
          </p:cNvSpPr>
          <p:nvPr/>
        </p:nvSpPr>
        <p:spPr bwMode="auto">
          <a:xfrm>
            <a:off x="2697480" y="4701210"/>
            <a:ext cx="6705600" cy="1765937"/>
          </a:xfrm>
          <a:prstGeom prst="rect">
            <a:avLst/>
          </a:prstGeom>
          <a:solidFill>
            <a:schemeClr val="bg1"/>
          </a:solidFill>
          <a:ln w="9525">
            <a:noFill/>
            <a:miter lim="800000"/>
            <a:headEnd/>
            <a:tailEnd/>
          </a:ln>
          <a:effectLst/>
        </p:spPr>
        <p:txBody>
          <a:bodyPr lIns="72457" tIns="36229" rIns="72457" bIns="36229">
            <a:spAutoFit/>
          </a:bodyPr>
          <a:lstStyle/>
          <a:p>
            <a:r>
              <a:rPr lang="en-US" sz="2200" b="1" dirty="0"/>
              <a:t>We replace each decimal number with its binary equivalent :</a:t>
            </a:r>
            <a:br>
              <a:rPr lang="en-US" sz="2200" b="1" dirty="0"/>
            </a:br>
            <a:endParaRPr lang="en-US" sz="2200" b="1" dirty="0"/>
          </a:p>
          <a:p>
            <a:r>
              <a:rPr lang="en-US" sz="2200" b="1" dirty="0"/>
              <a:t>a.	01101111  00111000  00101101  01001110</a:t>
            </a:r>
          </a:p>
          <a:p>
            <a:r>
              <a:rPr lang="en-US" sz="2200" b="1" dirty="0"/>
              <a:t>b.	01001011  00101101  00100010  01001110 </a:t>
            </a:r>
          </a:p>
        </p:txBody>
      </p:sp>
      <p:sp>
        <p:nvSpPr>
          <p:cNvPr id="7" name="Slide Number Placeholder 6"/>
          <p:cNvSpPr>
            <a:spLocks noGrp="1"/>
          </p:cNvSpPr>
          <p:nvPr>
            <p:ph type="sldNum" sz="quarter" idx="12"/>
          </p:nvPr>
        </p:nvSpPr>
        <p:spPr/>
        <p:txBody>
          <a:bodyPr/>
          <a:lstStyle/>
          <a:p>
            <a:pPr>
              <a:defRPr/>
            </a:pPr>
            <a:fld id="{C3A7630C-B089-441A-A01E-E7CF31AD4EA9}" type="slidenum">
              <a:rPr lang="en-US" smtClean="0"/>
              <a:pPr>
                <a:defRPr/>
              </a:pPr>
              <a:t>7</a:t>
            </a:fld>
            <a:endParaRPr lang="en-US"/>
          </a:p>
        </p:txBody>
      </p:sp>
      <p:cxnSp>
        <p:nvCxnSpPr>
          <p:cNvPr id="8" name="Straight Connector 7"/>
          <p:cNvCxnSpPr/>
          <p:nvPr/>
        </p:nvCxnSpPr>
        <p:spPr>
          <a:xfrm>
            <a:off x="1524000" y="1268760"/>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197768"/>
            <a:ext cx="9144000" cy="1143000"/>
          </a:xfrm>
        </p:spPr>
        <p:txBody>
          <a:bodyPr/>
          <a:lstStyle/>
          <a:p>
            <a:r>
              <a:rPr lang="en-GB" dirty="0">
                <a:solidFill>
                  <a:srgbClr val="FF0000"/>
                </a:solidFill>
              </a:rPr>
              <a:t>IPv4 Address Classes</a:t>
            </a:r>
            <a:endParaRPr lang="en-IE" dirty="0">
              <a:solidFill>
                <a:srgbClr val="FF0000"/>
              </a:solidFill>
            </a:endParaRPr>
          </a:p>
        </p:txBody>
      </p:sp>
      <p:sp>
        <p:nvSpPr>
          <p:cNvPr id="27651" name="Rectangle 3"/>
          <p:cNvSpPr>
            <a:spLocks noGrp="1" noChangeArrowheads="1"/>
          </p:cNvSpPr>
          <p:nvPr>
            <p:ph type="body" sz="half" idx="1"/>
          </p:nvPr>
        </p:nvSpPr>
        <p:spPr>
          <a:xfrm>
            <a:off x="2024035" y="1618456"/>
            <a:ext cx="8172479" cy="4114800"/>
          </a:xfrm>
        </p:spPr>
        <p:txBody>
          <a:bodyPr>
            <a:normAutofit/>
          </a:bodyPr>
          <a:lstStyle/>
          <a:p>
            <a:pPr algn="ctr">
              <a:lnSpc>
                <a:spcPct val="120000"/>
              </a:lnSpc>
            </a:pPr>
            <a:r>
              <a:rPr lang="en-GB" sz="3100" b="1" dirty="0"/>
              <a:t>There are five different </a:t>
            </a:r>
            <a:r>
              <a:rPr lang="en-GB" sz="3100" b="1" dirty="0">
                <a:solidFill>
                  <a:srgbClr val="C00000"/>
                </a:solidFill>
              </a:rPr>
              <a:t>IP</a:t>
            </a:r>
            <a:r>
              <a:rPr lang="en-GB" sz="3100" b="1" dirty="0"/>
              <a:t> address classes:   </a:t>
            </a:r>
            <a:r>
              <a:rPr lang="en-GB" sz="4000" b="1" dirty="0">
                <a:solidFill>
                  <a:srgbClr val="C00000"/>
                </a:solidFill>
              </a:rPr>
              <a:t>A, B, C, D, and E.</a:t>
            </a:r>
            <a:endParaRPr lang="en-IE" sz="3100" dirty="0"/>
          </a:p>
        </p:txBody>
      </p:sp>
      <p:pic>
        <p:nvPicPr>
          <p:cNvPr id="27652" name="Picture 4"/>
          <p:cNvPicPr>
            <a:picLocks noGrp="1" noChangeAspect="1" noChangeArrowheads="1"/>
          </p:cNvPicPr>
          <p:nvPr>
            <p:ph sz="half" idx="2"/>
          </p:nvPr>
        </p:nvPicPr>
        <p:blipFill>
          <a:blip r:embed="rId3" cstate="print"/>
          <a:srcRect/>
          <a:stretch>
            <a:fillRect/>
          </a:stretch>
        </p:blipFill>
        <p:spPr>
          <a:xfrm>
            <a:off x="1545242" y="3168898"/>
            <a:ext cx="9122759" cy="3500462"/>
          </a:xfrm>
          <a:noFill/>
        </p:spPr>
      </p:pic>
      <p:sp>
        <p:nvSpPr>
          <p:cNvPr id="5" name="Slide Number Placeholder 4"/>
          <p:cNvSpPr>
            <a:spLocks noGrp="1"/>
          </p:cNvSpPr>
          <p:nvPr>
            <p:ph type="sldNum" sz="quarter" idx="12"/>
          </p:nvPr>
        </p:nvSpPr>
        <p:spPr/>
        <p:txBody>
          <a:bodyPr/>
          <a:lstStyle/>
          <a:p>
            <a:pPr>
              <a:defRPr/>
            </a:pPr>
            <a:fld id="{C3A7630C-B089-441A-A01E-E7CF31AD4EA9}" type="slidenum">
              <a:rPr lang="en-US" smtClean="0"/>
              <a:pPr>
                <a:defRPr/>
              </a:pPr>
              <a:t>8</a:t>
            </a:fld>
            <a:endParaRPr lang="en-US"/>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24000" y="71422"/>
            <a:ext cx="9144000" cy="1341354"/>
          </a:xfrm>
        </p:spPr>
        <p:txBody>
          <a:bodyPr/>
          <a:lstStyle/>
          <a:p>
            <a:r>
              <a:rPr lang="en-GB" dirty="0">
                <a:solidFill>
                  <a:srgbClr val="FF0000"/>
                </a:solidFill>
              </a:rPr>
              <a:t>IPv4 Address Classes</a:t>
            </a:r>
            <a:endParaRPr lang="en-IE" dirty="0">
              <a:solidFill>
                <a:srgbClr val="FF0000"/>
              </a:solidFill>
            </a:endParaRPr>
          </a:p>
        </p:txBody>
      </p:sp>
      <p:sp>
        <p:nvSpPr>
          <p:cNvPr id="28675" name="Rectangle 3"/>
          <p:cNvSpPr>
            <a:spLocks noGrp="1" noChangeArrowheads="1"/>
          </p:cNvSpPr>
          <p:nvPr>
            <p:ph type="body" sz="half" idx="1"/>
          </p:nvPr>
        </p:nvSpPr>
        <p:spPr>
          <a:xfrm>
            <a:off x="2320855" y="2122512"/>
            <a:ext cx="7745730" cy="4114800"/>
          </a:xfrm>
        </p:spPr>
        <p:txBody>
          <a:bodyPr>
            <a:normAutofit/>
          </a:bodyPr>
          <a:lstStyle/>
          <a:p>
            <a:r>
              <a:rPr lang="en-GB" sz="3600" b="1" dirty="0"/>
              <a:t>Finding the class:</a:t>
            </a:r>
          </a:p>
          <a:p>
            <a:endParaRPr lang="en-IE" dirty="0"/>
          </a:p>
        </p:txBody>
      </p:sp>
      <p:pic>
        <p:nvPicPr>
          <p:cNvPr id="28676" name="Picture 4"/>
          <p:cNvPicPr>
            <a:picLocks noGrp="1" noChangeAspect="1" noChangeArrowheads="1"/>
          </p:cNvPicPr>
          <p:nvPr>
            <p:ph sz="half" idx="2"/>
          </p:nvPr>
        </p:nvPicPr>
        <p:blipFill>
          <a:blip r:embed="rId3" cstate="print"/>
          <a:srcRect/>
          <a:stretch>
            <a:fillRect/>
          </a:stretch>
        </p:blipFill>
        <p:spPr>
          <a:xfrm>
            <a:off x="2249418" y="3069831"/>
            <a:ext cx="7879031" cy="2357454"/>
          </a:xfrm>
          <a:noFill/>
        </p:spPr>
      </p:pic>
      <p:sp>
        <p:nvSpPr>
          <p:cNvPr id="5" name="Slide Number Placeholder 4"/>
          <p:cNvSpPr>
            <a:spLocks noGrp="1"/>
          </p:cNvSpPr>
          <p:nvPr>
            <p:ph type="sldNum" sz="quarter" idx="12"/>
          </p:nvPr>
        </p:nvSpPr>
        <p:spPr/>
        <p:txBody>
          <a:bodyPr/>
          <a:lstStyle/>
          <a:p>
            <a:pPr>
              <a:defRPr/>
            </a:pPr>
            <a:fld id="{C3A7630C-B089-441A-A01E-E7CF31AD4EA9}" type="slidenum">
              <a:rPr lang="en-US" smtClean="0"/>
              <a:pPr>
                <a:defRPr/>
              </a:pPr>
              <a:t>9</a:t>
            </a:fld>
            <a:endParaRPr lang="en-US"/>
          </a:p>
        </p:txBody>
      </p:sp>
      <p:cxnSp>
        <p:nvCxnSpPr>
          <p:cNvPr id="6" name="Straight Connector 5"/>
          <p:cNvCxnSpPr/>
          <p:nvPr/>
        </p:nvCxnSpPr>
        <p:spPr>
          <a:xfrm>
            <a:off x="1524000" y="1556792"/>
            <a:ext cx="9144000" cy="0"/>
          </a:xfrm>
          <a:prstGeom prst="line">
            <a:avLst/>
          </a:prstGeom>
          <a:ln w="28575">
            <a:solidFill>
              <a:srgbClr val="99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108</TotalTime>
  <Words>1009</Words>
  <Application>Microsoft Office PowerPoint</Application>
  <PresentationFormat>Widescreen</PresentationFormat>
  <Paragraphs>114</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Impact</vt:lpstr>
      <vt:lpstr>Times New Roman</vt:lpstr>
      <vt:lpstr>Badge</vt:lpstr>
      <vt:lpstr>Inter-Computer Communications (Networking One)</vt:lpstr>
      <vt:lpstr>PowerPoint Presentation</vt:lpstr>
      <vt:lpstr>PowerPoint Presentation</vt:lpstr>
      <vt:lpstr>IPv4 Addressing</vt:lpstr>
      <vt:lpstr>IPv4 Addressing</vt:lpstr>
      <vt:lpstr>IPv4 Addressing</vt:lpstr>
      <vt:lpstr>IPv4 Addressing</vt:lpstr>
      <vt:lpstr>IPv4 Address Classes</vt:lpstr>
      <vt:lpstr>IPv4 Address Classes</vt:lpstr>
      <vt:lpstr>IPv4 Address Classes</vt:lpstr>
      <vt:lpstr>IPv4 Address Classes</vt:lpstr>
      <vt:lpstr>IPv4 Address Classes</vt:lpstr>
      <vt:lpstr>Dotted-Decimal Notation</vt:lpstr>
      <vt:lpstr>Internet Address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Inter-Computer Communications (Networking One)</dc:title>
  <dc:creator>Rommel</dc:creator>
  <cp:lastModifiedBy>Rommel</cp:lastModifiedBy>
  <cp:revision>3</cp:revision>
  <dcterms:created xsi:type="dcterms:W3CDTF">2021-02-03T17:01:10Z</dcterms:created>
  <dcterms:modified xsi:type="dcterms:W3CDTF">2021-02-03T18:50:16Z</dcterms:modified>
</cp:coreProperties>
</file>