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624" r:id="rId3"/>
    <p:sldId id="626" r:id="rId4"/>
    <p:sldId id="633" r:id="rId5"/>
    <p:sldId id="636" r:id="rId6"/>
    <p:sldId id="637" r:id="rId7"/>
    <p:sldId id="672" r:id="rId8"/>
    <p:sldId id="670" r:id="rId9"/>
    <p:sldId id="673" r:id="rId10"/>
    <p:sldId id="6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A99A5-AE36-4157-8D8C-8DF64E1374D6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7374-6432-4892-966B-744FE67220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584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3E864-A6BB-4E55-86AA-5520BAD9E7D3}" type="slidenum">
              <a:rPr lang="en-US" smtClean="0"/>
              <a:pPr/>
              <a:t>2</a:t>
            </a:fld>
            <a:r>
              <a:rPr lang="en-US"/>
              <a:t>##</a:t>
            </a: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91238" cy="3427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everyday life we use a system based on decimal digits (0, 1, 2, 3, 4, 5, 6, 7, 8, 9)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 numbers, and refer to the system as the decimal system. Consider 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83 means. It means eight tens plus three: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83 = (8 * 10) + 3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4728 means four thousands, seven hundreds, two tens, plus eight: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4728 = (4 * 1000) + (7 * 100) + (2 * 10) + 8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decimal system is said to have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radix, of 10.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means that each digit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number is multiplied by 10 raised to a power corresponding to that digit’s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position: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83 = (8 * 10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+ (3 * 10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4728 = (4 * 10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+ (7 * 10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+ (2 * 10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+ (8 * 10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9.1.  Examples of converting from decimal notation to binary notation for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F00F4-3501-4078-99FC-036E1F1000C1}" type="slidenum">
              <a:rPr lang="en-US" smtClean="0"/>
              <a:pPr/>
              <a:t>6</a:t>
            </a:fld>
            <a:r>
              <a:rPr lang="en-US"/>
              <a:t>##</a:t>
            </a: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EF484-739C-483B-8486-17D8A2A33D87}" type="slidenum">
              <a:rPr lang="en-US" smtClean="0"/>
              <a:pPr/>
              <a:t>8</a:t>
            </a:fld>
            <a:r>
              <a:rPr lang="en-US"/>
              <a:t>##</a:t>
            </a: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542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pidtables.com/convert/number/decimal-to-binar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994E-9F4F-4C2B-A7EF-0781C1462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Number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B892-5E33-44B0-813B-7DA62FADF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Week 5 Lab </a:t>
            </a:r>
            <a:r>
              <a:rPr lang="en-IE"/>
              <a:t>Excercise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802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898D-FF76-4E33-82EC-909F7E02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Useful Resource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4B7B-E4E8-4ADA-BE94-D4F901D9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https://www.rapidtables.com/convert/number/decimal-to-binary.html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47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69776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Outline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1688" y="1744216"/>
            <a:ext cx="8614792" cy="50691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  <a:defRPr/>
            </a:pPr>
            <a:r>
              <a:rPr lang="en-US" sz="3500" b="1" dirty="0">
                <a:solidFill>
                  <a:srgbClr val="C00000"/>
                </a:solidFill>
              </a:rPr>
              <a:t>Numerals Systems</a:t>
            </a:r>
          </a:p>
          <a:p>
            <a:pPr marL="628650" lvl="1" indent="0" algn="ctr">
              <a:lnSpc>
                <a:spcPct val="100000"/>
              </a:lnSpc>
              <a:spcAft>
                <a:spcPts val="1200"/>
              </a:spcAft>
              <a:buNone/>
              <a:defRPr/>
            </a:pPr>
            <a:r>
              <a:rPr lang="en-US" dirty="0"/>
              <a:t>Binary and Decimal Numbers</a:t>
            </a:r>
          </a:p>
          <a:p>
            <a:pPr marL="630237" lvl="1" indent="0" algn="ctr">
              <a:lnSpc>
                <a:spcPct val="100000"/>
              </a:lnSpc>
              <a:spcAft>
                <a:spcPts val="1200"/>
              </a:spcAft>
              <a:buNone/>
              <a:defRPr/>
            </a:pPr>
            <a:r>
              <a:rPr lang="en-US" dirty="0"/>
              <a:t>Conversion between Numeral Systems</a:t>
            </a:r>
          </a:p>
          <a:p>
            <a:pPr marL="630237" lvl="1" indent="0">
              <a:lnSpc>
                <a:spcPct val="100000"/>
              </a:lnSpc>
              <a:spcAft>
                <a:spcPts val="1200"/>
              </a:spcAft>
              <a:buNone/>
              <a:defRPr/>
            </a:pPr>
            <a:endParaRPr lang="en-US" dirty="0"/>
          </a:p>
          <a:p>
            <a:pPr marL="895350" lvl="1" indent="-265113">
              <a:lnSpc>
                <a:spcPct val="100000"/>
              </a:lnSpc>
              <a:spcAft>
                <a:spcPts val="1200"/>
              </a:spcAft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4662"/>
            <a:ext cx="9144000" cy="1116106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Decimal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700808"/>
            <a:ext cx="9144000" cy="5157192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None/>
            </a:pPr>
            <a:r>
              <a:rPr lang="en-GB" sz="3800" b="1" dirty="0">
                <a:solidFill>
                  <a:srgbClr val="C00000"/>
                </a:solidFill>
              </a:rPr>
              <a:t>Characteristics</a:t>
            </a:r>
          </a:p>
          <a:p>
            <a:pPr>
              <a:spcAft>
                <a:spcPts val="1200"/>
              </a:spcAft>
            </a:pPr>
            <a:r>
              <a:rPr lang="en-GB" sz="2800" dirty="0"/>
              <a:t>A positional number system</a:t>
            </a:r>
          </a:p>
          <a:p>
            <a:pPr>
              <a:spcAft>
                <a:spcPts val="1200"/>
              </a:spcAft>
            </a:pPr>
            <a:r>
              <a:rPr lang="en-GB" sz="2800" dirty="0"/>
              <a:t>Has 10 symbols or digits (0, 1, 2, 3, 4, 5, 6, 7, 8, 9).</a:t>
            </a:r>
          </a:p>
          <a:p>
            <a:pPr>
              <a:spcAft>
                <a:spcPts val="1200"/>
              </a:spcAft>
            </a:pPr>
            <a:r>
              <a:rPr lang="en-GB" sz="2800" dirty="0"/>
              <a:t>Hence, its base = 10</a:t>
            </a:r>
          </a:p>
          <a:p>
            <a:pPr>
              <a:spcAft>
                <a:spcPts val="1200"/>
              </a:spcAft>
            </a:pPr>
            <a:r>
              <a:rPr lang="en-GB" sz="2800" dirty="0"/>
              <a:t>The maximum value of a single digit is 9 (one  less than the value of the base)</a:t>
            </a:r>
          </a:p>
          <a:p>
            <a:pPr>
              <a:spcAft>
                <a:spcPts val="1200"/>
              </a:spcAft>
            </a:pPr>
            <a:r>
              <a:rPr lang="en-GB" sz="2800" dirty="0"/>
              <a:t>Each position of a digit represents a specific power of the base (10)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54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6024"/>
            <a:ext cx="9144000" cy="119675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</a:rPr>
              <a:t>Binary Numeral System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2" descr="fig7_3"/>
          <p:cNvPicPr>
            <a:picLocks noChangeAspect="1" noChangeArrowheads="1"/>
          </p:cNvPicPr>
          <p:nvPr/>
        </p:nvPicPr>
        <p:blipFill>
          <a:blip r:embed="rId3" cstate="screen"/>
          <a:srcRect l="-878" r="-878"/>
          <a:stretch>
            <a:fillRect/>
          </a:stretch>
        </p:blipFill>
        <p:spPr bwMode="auto">
          <a:xfrm>
            <a:off x="1676400" y="3511088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6" name="Picture 3" descr="fig7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7388" y="3853111"/>
            <a:ext cx="91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fig7_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7000" y="3861048"/>
            <a:ext cx="91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fig7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7900" y="3861048"/>
            <a:ext cx="91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fig7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3861048"/>
            <a:ext cx="91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fig7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861048"/>
            <a:ext cx="91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 descr="fig7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4800" y="3861048"/>
            <a:ext cx="91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847850" y="5808912"/>
            <a:ext cx="8621588" cy="830997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1    0     1     1    0     0    1    0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857375" y="5804149"/>
            <a:ext cx="8621588" cy="830997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1    0     0     1    0     0    1    0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862138" y="5804149"/>
            <a:ext cx="8621588" cy="830997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1    0     0     1    0     0    1    1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66900" y="5838364"/>
            <a:ext cx="8621588" cy="830997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1    1     1     1    1     1    1    1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847850" y="1700808"/>
            <a:ext cx="8496300" cy="4896842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itchFamily="2" charset="2"/>
              <a:buChar char="§"/>
              <a:defRPr/>
            </a:pPr>
            <a:r>
              <a:rPr lang="en-US" sz="2800" b="1" dirty="0">
                <a:latin typeface="Times New Roman" pitchFamily="18" charset="0"/>
              </a:rPr>
              <a:t>Binary numbers are represented by the sequence of bits (smallest unit of information –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latin typeface="Times New Roman" pitchFamily="18" charset="0"/>
              </a:rPr>
              <a:t> or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latin typeface="Times New Roman" pitchFamily="18" charset="0"/>
              </a:rPr>
              <a:t>)</a:t>
            </a:r>
          </a:p>
          <a:p>
            <a:pPr marL="776288" lvl="1" indent="-319088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itchFamily="2" charset="2"/>
              <a:buChar char="§"/>
              <a:defRPr/>
            </a:pPr>
            <a:r>
              <a:rPr lang="en-US" sz="2800" b="1" dirty="0">
                <a:latin typeface="Times New Roman" pitchFamily="18" charset="0"/>
              </a:rPr>
              <a:t>Bits are easy to represent in electronics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54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733736" y="2800598"/>
            <a:ext cx="3542928" cy="345916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</a:rPr>
              <a:t>Examples of Converting from Decimal Notation to Binary Notation for Integers</a:t>
            </a:r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 cstate="print"/>
          <a:srcRect l="22353" t="2727" r="11765" b="18182"/>
          <a:stretch>
            <a:fillRect/>
          </a:stretch>
        </p:blipFill>
        <p:spPr>
          <a:xfrm>
            <a:off x="5869521" y="0"/>
            <a:ext cx="4414262" cy="6858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514600" y="2514600"/>
            <a:ext cx="1981200" cy="1588"/>
          </a:xfrm>
          <a:prstGeom prst="line">
            <a:avLst/>
          </a:prstGeom>
          <a:ln w="698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8DA16B-BC6A-481D-ABAF-F6DC0772F94E}"/>
              </a:ext>
            </a:extLst>
          </p:cNvPr>
          <p:cNvSpPr txBox="1">
            <a:spLocks/>
          </p:cNvSpPr>
          <p:nvPr/>
        </p:nvSpPr>
        <p:spPr>
          <a:xfrm>
            <a:off x="1661864" y="297160"/>
            <a:ext cx="4578152" cy="1475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0000"/>
                </a:solidFill>
              </a:rPr>
              <a:t>Converting Between Binary and Decimal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7768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he-IL" dirty="0">
                <a:solidFill>
                  <a:srgbClr val="FF0000"/>
                </a:solidFill>
                <a:cs typeface="Times New Roman" pitchFamily="18" charset="0"/>
              </a:rPr>
              <a:t>Decimal to Binary Conversion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701304"/>
            <a:ext cx="8568952" cy="5472113"/>
          </a:xfrm>
        </p:spPr>
        <p:txBody>
          <a:bodyPr/>
          <a:lstStyle/>
          <a:p>
            <a:pPr>
              <a:defRPr/>
            </a:pPr>
            <a:r>
              <a:rPr lang="en-US" altLang="he-IL" dirty="0">
                <a:cs typeface="Times New Roman" pitchFamily="18" charset="0"/>
              </a:rPr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Times New Roman" pitchFamily="18" charset="0"/>
              </a:rPr>
              <a:t> and append the remainders in reversed order:</a:t>
            </a:r>
          </a:p>
          <a:p>
            <a:pPr>
              <a:lnSpc>
                <a:spcPts val="2800"/>
              </a:lnSpc>
              <a:buNone/>
              <a:defRPr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500/2  = 250 (0)</a:t>
            </a:r>
          </a:p>
          <a:p>
            <a:pPr>
              <a:lnSpc>
                <a:spcPts val="2800"/>
              </a:lnSpc>
              <a:buNone/>
              <a:defRPr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250/2  = 125 (0)</a:t>
            </a:r>
          </a:p>
          <a:p>
            <a:pPr>
              <a:lnSpc>
                <a:spcPts val="2800"/>
              </a:lnSpc>
              <a:buNone/>
              <a:defRPr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125/2  = 62  (1)</a:t>
            </a:r>
          </a:p>
          <a:p>
            <a:pPr>
              <a:lnSpc>
                <a:spcPts val="2800"/>
              </a:lnSpc>
              <a:buNone/>
              <a:defRPr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62/2  = 31  (0)          </a:t>
            </a:r>
            <a:r>
              <a:rPr lang="en-US" altLang="he-IL" sz="2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6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111110100</a:t>
            </a:r>
            <a:r>
              <a:rPr lang="en-US" altLang="he-IL" sz="26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ts val="2800"/>
              </a:lnSpc>
              <a:buNone/>
              <a:defRPr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31/2  = 15  (1)		</a:t>
            </a:r>
            <a:r>
              <a:rPr lang="en-US" altLang="he-IL" sz="2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500</a:t>
            </a:r>
            <a:r>
              <a:rPr lang="en-US" altLang="he-IL" sz="26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111110100</a:t>
            </a:r>
            <a:r>
              <a:rPr lang="en-US" altLang="he-IL" sz="26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he-IL" sz="26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800"/>
              </a:lnSpc>
              <a:buNone/>
              <a:defRPr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15/2  = 7   (1)</a:t>
            </a:r>
          </a:p>
          <a:p>
            <a:pPr>
              <a:lnSpc>
                <a:spcPts val="2800"/>
              </a:lnSpc>
              <a:buNone/>
              <a:defRPr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7/2  = 3   (1)</a:t>
            </a:r>
          </a:p>
          <a:p>
            <a:pPr>
              <a:lnSpc>
                <a:spcPts val="2800"/>
              </a:lnSpc>
              <a:buNone/>
              <a:defRPr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3/2  = 1   (1)</a:t>
            </a:r>
          </a:p>
          <a:p>
            <a:pPr>
              <a:lnSpc>
                <a:spcPts val="2800"/>
              </a:lnSpc>
              <a:buNone/>
              <a:defRPr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1/2  = 0   (1)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5667372" y="3645594"/>
            <a:ext cx="1225550" cy="0"/>
          </a:xfrm>
          <a:prstGeom prst="line">
            <a:avLst/>
          </a:prstGeom>
          <a:noFill/>
          <a:ln w="57150">
            <a:solidFill>
              <a:schemeClr val="tx2">
                <a:lumMod val="5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pic>
        <p:nvPicPr>
          <p:cNvPr id="26626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53474" y="4941169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6</a:t>
            </a:fld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337433" y="4681445"/>
            <a:ext cx="3643338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9870-7DA4-4579-BD38-7082F468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Practice Exercise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0FA0-EAA3-4220-8634-D0794D49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16833"/>
            <a:ext cx="8229600" cy="4209331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Convert from decimal to binary format</a:t>
            </a:r>
            <a:endParaRPr lang="en-IE" b="1" dirty="0"/>
          </a:p>
          <a:p>
            <a:pPr marL="514350" indent="-720000">
              <a:buFont typeface="+mj-lt"/>
              <a:buAutoNum type="arabicPeriod"/>
            </a:pPr>
            <a:r>
              <a:rPr lang="en-IE" dirty="0"/>
              <a:t>21</a:t>
            </a:r>
          </a:p>
          <a:p>
            <a:pPr marL="514350" indent="-720000">
              <a:buFont typeface="+mj-lt"/>
              <a:buAutoNum type="arabicPeriod"/>
            </a:pPr>
            <a:r>
              <a:rPr lang="en-IE" dirty="0"/>
              <a:t>34</a:t>
            </a:r>
          </a:p>
          <a:p>
            <a:pPr marL="514350" indent="-720000">
              <a:buFont typeface="+mj-lt"/>
              <a:buAutoNum type="arabicPeriod"/>
            </a:pPr>
            <a:r>
              <a:rPr lang="en-IE" dirty="0"/>
              <a:t>45</a:t>
            </a:r>
          </a:p>
          <a:p>
            <a:pPr marL="514350" indent="-720000">
              <a:buFont typeface="+mj-lt"/>
              <a:buAutoNum type="arabicPeriod"/>
            </a:pPr>
            <a:r>
              <a:rPr lang="en-IE" dirty="0"/>
              <a:t>67</a:t>
            </a:r>
          </a:p>
          <a:p>
            <a:pPr marL="514350" indent="-720000">
              <a:buFont typeface="+mj-lt"/>
              <a:buAutoNum type="arabicPeriod"/>
            </a:pPr>
            <a:r>
              <a:rPr lang="en-IE" dirty="0"/>
              <a:t>169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D4F12-0647-412E-A029-CF5A9EB4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7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E9B419-2101-4CF1-982A-A007F8C237CB}"/>
              </a:ext>
            </a:extLst>
          </p:cNvPr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2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40904" y="1629072"/>
            <a:ext cx="8991600" cy="51843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altLang="he-IL" sz="3000" b="1" dirty="0">
                <a:cs typeface="Times New Roman" pitchFamily="18" charset="0"/>
              </a:rPr>
              <a:t>Binary numbers (base </a:t>
            </a:r>
            <a:r>
              <a:rPr lang="en-US" altLang="he-IL" sz="30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000" b="1" dirty="0">
                <a:cs typeface="Times New Roman" pitchFamily="18" charset="0"/>
              </a:rPr>
              <a:t>)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altLang="he-IL" b="1" dirty="0">
                <a:cs typeface="Times New Roman" pitchFamily="18" charset="0"/>
              </a:rPr>
              <a:t>Represented by </a:t>
            </a:r>
            <a:r>
              <a:rPr lang="en-US" altLang="he-IL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b="1" dirty="0">
                <a:cs typeface="Times New Roman" pitchFamily="18" charset="0"/>
              </a:rPr>
              <a:t> numerals: </a:t>
            </a:r>
            <a:r>
              <a:rPr lang="bg-BG" altLang="he-IL" b="1" dirty="0">
                <a:cs typeface="Times New Roman" pitchFamily="18" charset="0"/>
              </a:rPr>
              <a:t> </a:t>
            </a:r>
            <a:r>
              <a:rPr lang="en-US" altLang="he-IL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="1" dirty="0">
                <a:solidFill>
                  <a:srgbClr val="C00000"/>
                </a:solidFill>
                <a:cs typeface="Times New Roman" pitchFamily="18" charset="0"/>
              </a:rPr>
              <a:t> and </a:t>
            </a:r>
            <a:r>
              <a:rPr lang="en-US" altLang="he-IL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altLang="he-IL" sz="3000" b="1" dirty="0">
                <a:cs typeface="Times New Roman" pitchFamily="18" charset="0"/>
              </a:rPr>
              <a:t>Each position represents a power of </a:t>
            </a:r>
            <a:r>
              <a:rPr lang="en-US" altLang="he-IL" sz="30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000" b="1" dirty="0">
                <a:cs typeface="Times New Roman" pitchFamily="18" charset="0"/>
              </a:rPr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1200"/>
              </a:spcAft>
              <a:tabLst>
                <a:tab pos="1798638" algn="l"/>
              </a:tabLst>
              <a:defRPr/>
            </a:pP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101</a:t>
            </a:r>
            <a:r>
              <a:rPr lang="en-US" altLang="he-IL" sz="2400" b="1" baseline="-16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="1" baseline="-2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1*2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+ 0*2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+ 1*2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he-IL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798638" algn="l"/>
              </a:tabLst>
              <a:defRPr/>
            </a:pPr>
            <a:r>
              <a:rPr lang="bg-BG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altLang="he-IL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1200"/>
              </a:spcAft>
              <a:tabLst>
                <a:tab pos="1798638" algn="l"/>
              </a:tabLst>
              <a:defRPr/>
            </a:pP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110</a:t>
            </a:r>
            <a:r>
              <a:rPr lang="en-US" altLang="he-IL" sz="2400" b="1" baseline="-16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= 1*2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+ 1*2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+ 0*2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bg-BG" altLang="he-IL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1200"/>
              </a:spcAft>
              <a:buNone/>
              <a:tabLst>
                <a:tab pos="1798638" algn="l"/>
              </a:tabLst>
              <a:defRPr/>
            </a:pPr>
            <a:r>
              <a:rPr lang="bg-BG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he-IL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1200"/>
              </a:spcAft>
              <a:tabLst>
                <a:tab pos="1798638" algn="l"/>
              </a:tabLst>
              <a:defRPr/>
            </a:pP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110101</a:t>
            </a:r>
            <a:r>
              <a:rPr lang="en-US" altLang="he-IL" sz="2400" b="1" baseline="-16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="1" baseline="-18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1*2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+ 1*2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+ 0*2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+ 1*2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+ 0*2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="1" dirty="0">
                <a:solidFill>
                  <a:srgbClr val="C00000"/>
                </a:solidFill>
                <a:cs typeface="Consolas" pitchFamily="49" charset="0"/>
              </a:rPr>
              <a:t> 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+ 1*2</a:t>
            </a:r>
            <a:r>
              <a:rPr lang="en-US" altLang="he-IL" sz="2400" b="1" baseline="30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>
                <a:tab pos="1798638" algn="l"/>
              </a:tabLst>
              <a:defRPr/>
            </a:pPr>
            <a:r>
              <a:rPr lang="bg-BG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32 + 16 + 4 + 1</a:t>
            </a:r>
            <a:b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he-IL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= 53</a:t>
            </a:r>
            <a:endParaRPr lang="en-US" altLang="he-IL" sz="2400" b="1" baseline="-16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332656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</a:rPr>
              <a:t>Convert Base 2 to decimal</a:t>
            </a:r>
            <a:endParaRPr lang="en-US" altLang="he-IL" dirty="0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30722" name="Picture 2" descr="http://www.gcom.com/files/images/binar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88088" y="3356993"/>
            <a:ext cx="3779912" cy="1872207"/>
          </a:xfrm>
          <a:prstGeom prst="roundRect">
            <a:avLst/>
          </a:prstGeom>
          <a:noFill/>
          <a:effectLst>
            <a:softEdge rad="31750"/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526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9870-7DA4-4579-BD38-7082F468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Practice Exercise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0FA0-EAA3-4220-8634-D0794D49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16833"/>
            <a:ext cx="8229600" cy="4209331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Convert from binary to decimal format</a:t>
            </a:r>
            <a:endParaRPr lang="en-IE" b="1" dirty="0"/>
          </a:p>
          <a:p>
            <a:pPr marL="514350" indent="-720000">
              <a:buFont typeface="+mj-lt"/>
              <a:buAutoNum type="arabicPeriod"/>
            </a:pPr>
            <a:r>
              <a:rPr lang="en-IE" dirty="0"/>
              <a:t>00011000</a:t>
            </a:r>
          </a:p>
          <a:p>
            <a:pPr marL="514350" indent="-720000">
              <a:buFont typeface="+mj-lt"/>
              <a:buAutoNum type="arabicPeriod"/>
            </a:pPr>
            <a:r>
              <a:rPr lang="en-IE" dirty="0"/>
              <a:t>00100101</a:t>
            </a:r>
          </a:p>
          <a:p>
            <a:pPr marL="514350" indent="-720000">
              <a:buFont typeface="+mj-lt"/>
              <a:buAutoNum type="arabicPeriod"/>
            </a:pPr>
            <a:r>
              <a:rPr lang="en-IE" dirty="0"/>
              <a:t>00110001</a:t>
            </a:r>
          </a:p>
          <a:p>
            <a:pPr marL="514350" indent="-720000">
              <a:buFont typeface="+mj-lt"/>
              <a:buAutoNum type="arabicPeriod"/>
            </a:pPr>
            <a:r>
              <a:rPr lang="en-IE" dirty="0"/>
              <a:t>01011001</a:t>
            </a:r>
          </a:p>
          <a:p>
            <a:pPr marL="514350" indent="-720000">
              <a:buFont typeface="+mj-lt"/>
              <a:buAutoNum type="arabicPeriod"/>
            </a:pPr>
            <a:r>
              <a:rPr lang="en-IE" dirty="0"/>
              <a:t>11101011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D4F12-0647-412E-A029-CF5A9EB4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636-804C-414E-8ACA-D918E7046845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E9B419-2101-4CF1-982A-A007F8C237CB}"/>
              </a:ext>
            </a:extLst>
          </p:cNvPr>
          <p:cNvCxnSpPr/>
          <p:nvPr/>
        </p:nvCxnSpPr>
        <p:spPr>
          <a:xfrm>
            <a:off x="1524000" y="1556792"/>
            <a:ext cx="9144000" cy="0"/>
          </a:xfrm>
          <a:prstGeom prst="line">
            <a:avLst/>
          </a:prstGeom>
          <a:ln w="28575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9517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92</TotalTime>
  <Words>678</Words>
  <Application>Microsoft Office PowerPoint</Application>
  <PresentationFormat>Widescreen</PresentationFormat>
  <Paragraphs>87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Corbel</vt:lpstr>
      <vt:lpstr>Gill Sans MT</vt:lpstr>
      <vt:lpstr>Impact</vt:lpstr>
      <vt:lpstr>Times New Roman</vt:lpstr>
      <vt:lpstr>Wingdings</vt:lpstr>
      <vt:lpstr>Badge</vt:lpstr>
      <vt:lpstr>Number Systems</vt:lpstr>
      <vt:lpstr>Outline</vt:lpstr>
      <vt:lpstr>The Decimal System</vt:lpstr>
      <vt:lpstr>Binary Numeral System</vt:lpstr>
      <vt:lpstr>PowerPoint Presentation</vt:lpstr>
      <vt:lpstr>Decimal to Binary Conversion</vt:lpstr>
      <vt:lpstr>Practice Exercise</vt:lpstr>
      <vt:lpstr>Convert Base 2 to decimal</vt:lpstr>
      <vt:lpstr>Practice Exercise</vt:lpstr>
      <vt:lpstr>Useful Resource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Rommel</dc:creator>
  <cp:lastModifiedBy>Rommel</cp:lastModifiedBy>
  <cp:revision>8</cp:revision>
  <dcterms:created xsi:type="dcterms:W3CDTF">2021-02-03T18:04:46Z</dcterms:created>
  <dcterms:modified xsi:type="dcterms:W3CDTF">2021-02-03T22:13:10Z</dcterms:modified>
</cp:coreProperties>
</file>