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636" r:id="rId3"/>
    <p:sldId id="658" r:id="rId4"/>
    <p:sldId id="641" r:id="rId5"/>
    <p:sldId id="659" r:id="rId6"/>
    <p:sldId id="661" r:id="rId7"/>
    <p:sldId id="662" r:id="rId8"/>
    <p:sldId id="663" r:id="rId9"/>
    <p:sldId id="703" r:id="rId10"/>
    <p:sldId id="705" r:id="rId11"/>
    <p:sldId id="697" r:id="rId12"/>
    <p:sldId id="696" r:id="rId13"/>
    <p:sldId id="643" r:id="rId14"/>
    <p:sldId id="646" r:id="rId15"/>
    <p:sldId id="647" r:id="rId16"/>
    <p:sldId id="648" r:id="rId17"/>
    <p:sldId id="671" r:id="rId18"/>
    <p:sldId id="675" r:id="rId19"/>
    <p:sldId id="678" r:id="rId20"/>
    <p:sldId id="679" r:id="rId21"/>
    <p:sldId id="681" r:id="rId22"/>
    <p:sldId id="682" r:id="rId23"/>
    <p:sldId id="683" r:id="rId24"/>
    <p:sldId id="702" r:id="rId25"/>
    <p:sldId id="666" r:id="rId26"/>
    <p:sldId id="673" r:id="rId27"/>
    <p:sldId id="655" r:id="rId28"/>
    <p:sldId id="65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74"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8523D-D0D1-464F-B6AA-8E2FBCB3EFC3}" type="doc">
      <dgm:prSet loTypeId="urn:microsoft.com/office/officeart/2005/8/layout/matrix2" loCatId="matrix" qsTypeId="urn:microsoft.com/office/officeart/2005/8/quickstyle/simple4" qsCatId="simple" csTypeId="urn:microsoft.com/office/officeart/2005/8/colors/accent1_2" csCatId="accent1" phldr="1"/>
      <dgm:spPr/>
      <dgm:t>
        <a:bodyPr/>
        <a:lstStyle/>
        <a:p>
          <a:endParaRPr lang="en-US"/>
        </a:p>
      </dgm:t>
    </dgm:pt>
    <dgm:pt modelId="{C745000A-DA48-FF4B-8F26-0861BE26676B}">
      <dgm:prSet custT="1"/>
      <dgm:spPr/>
      <dgm:t>
        <a:bodyPr/>
        <a:lstStyle/>
        <a:p>
          <a:pPr rtl="0"/>
          <a:r>
            <a:rPr kumimoji="1" lang="en-US" sz="2000" b="1" kern="1200" dirty="0">
              <a:solidFill>
                <a:srgbClr val="FFFF00"/>
              </a:solidFill>
              <a:effectLst>
                <a:outerShdw blurRad="38100" dist="38100" dir="2700000" algn="tl">
                  <a:srgbClr val="000000"/>
                </a:outerShdw>
              </a:effectLst>
              <a:latin typeface="+mj-lt"/>
              <a:ea typeface="+mj-ea"/>
              <a:cs typeface="+mj-cs"/>
            </a:rPr>
            <a:t>Voice</a:t>
          </a:r>
        </a:p>
      </dgm:t>
    </dgm:pt>
    <dgm:pt modelId="{21698AF8-2074-A24F-BCAC-13BA992A6B01}" type="parTrans" cxnId="{3E64826A-0A90-D441-A07B-20BD44CCCABC}">
      <dgm:prSet/>
      <dgm:spPr/>
      <dgm:t>
        <a:bodyPr/>
        <a:lstStyle/>
        <a:p>
          <a:endParaRPr lang="en-US"/>
        </a:p>
      </dgm:t>
    </dgm:pt>
    <dgm:pt modelId="{5593CC37-2C87-694E-A261-BA5235733E3B}" type="sibTrans" cxnId="{3E64826A-0A90-D441-A07B-20BD44CCCABC}">
      <dgm:prSet/>
      <dgm:spPr/>
      <dgm:t>
        <a:bodyPr/>
        <a:lstStyle/>
        <a:p>
          <a:endParaRPr lang="en-US"/>
        </a:p>
      </dgm:t>
    </dgm:pt>
    <dgm:pt modelId="{CBD92D5C-DF63-7E43-89C0-F3D53C1B81EA}">
      <dgm:prSet custT="1"/>
      <dgm:spPr/>
      <dgm:t>
        <a:bodyPr/>
        <a:lstStyle/>
        <a:p>
          <a:pPr rtl="0"/>
          <a:r>
            <a:rPr kumimoji="1" lang="en-US" sz="2000" b="1" kern="1200" dirty="0">
              <a:solidFill>
                <a:srgbClr val="FFFF00"/>
              </a:solidFill>
              <a:effectLst>
                <a:outerShdw blurRad="38100" dist="38100" dir="2700000" algn="tl">
                  <a:srgbClr val="000000"/>
                </a:outerShdw>
              </a:effectLst>
              <a:latin typeface="+mj-lt"/>
              <a:ea typeface="+mj-ea"/>
              <a:cs typeface="+mj-cs"/>
            </a:rPr>
            <a:t>Data</a:t>
          </a:r>
        </a:p>
      </dgm:t>
    </dgm:pt>
    <dgm:pt modelId="{887E68A5-B04C-4248-BDD4-C505BFE9F204}" type="parTrans" cxnId="{C8E7122E-503B-1544-9FA4-CFB8E5DC8D11}">
      <dgm:prSet/>
      <dgm:spPr/>
      <dgm:t>
        <a:bodyPr/>
        <a:lstStyle/>
        <a:p>
          <a:endParaRPr lang="en-US"/>
        </a:p>
      </dgm:t>
    </dgm:pt>
    <dgm:pt modelId="{C9C3F147-74A9-5C41-A609-AA5BE3616A7A}" type="sibTrans" cxnId="{C8E7122E-503B-1544-9FA4-CFB8E5DC8D11}">
      <dgm:prSet/>
      <dgm:spPr/>
      <dgm:t>
        <a:bodyPr/>
        <a:lstStyle/>
        <a:p>
          <a:endParaRPr lang="en-US"/>
        </a:p>
      </dgm:t>
    </dgm:pt>
    <dgm:pt modelId="{91DE2363-FC83-1142-8814-875B90FD7765}">
      <dgm:prSet custT="1"/>
      <dgm:spPr/>
      <dgm:t>
        <a:bodyPr/>
        <a:lstStyle/>
        <a:p>
          <a:pPr rtl="0"/>
          <a:r>
            <a:rPr kumimoji="1" lang="en-US" sz="1800" b="1" kern="1200" dirty="0">
              <a:solidFill>
                <a:srgbClr val="FFFF00"/>
              </a:solidFill>
              <a:effectLst>
                <a:outerShdw blurRad="38100" dist="38100" dir="2700000" algn="tl">
                  <a:srgbClr val="000000"/>
                </a:outerShdw>
              </a:effectLst>
              <a:latin typeface="+mj-lt"/>
              <a:ea typeface="+mj-ea"/>
              <a:cs typeface="+mj-cs"/>
            </a:rPr>
            <a:t>Image</a:t>
          </a:r>
        </a:p>
      </dgm:t>
    </dgm:pt>
    <dgm:pt modelId="{8F3E4A87-592F-C64C-B6ED-5438BBAC26EC}" type="parTrans" cxnId="{4337D72A-60A2-8A42-BFCE-9C27703A469F}">
      <dgm:prSet/>
      <dgm:spPr/>
      <dgm:t>
        <a:bodyPr/>
        <a:lstStyle/>
        <a:p>
          <a:endParaRPr lang="en-US"/>
        </a:p>
      </dgm:t>
    </dgm:pt>
    <dgm:pt modelId="{E608A212-A2BA-0544-AF69-A35B7A7DFB21}" type="sibTrans" cxnId="{4337D72A-60A2-8A42-BFCE-9C27703A469F}">
      <dgm:prSet/>
      <dgm:spPr/>
      <dgm:t>
        <a:bodyPr/>
        <a:lstStyle/>
        <a:p>
          <a:endParaRPr lang="en-US"/>
        </a:p>
      </dgm:t>
    </dgm:pt>
    <dgm:pt modelId="{6D30ACCB-4CEE-9D4F-9EFE-E87E08A341E9}">
      <dgm:prSet custT="1"/>
      <dgm:spPr/>
      <dgm:t>
        <a:bodyPr/>
        <a:lstStyle/>
        <a:p>
          <a:pPr rtl="0"/>
          <a:r>
            <a:rPr kumimoji="1" lang="en-US" sz="1800" b="1" kern="1200" dirty="0">
              <a:solidFill>
                <a:srgbClr val="FFFF00"/>
              </a:solidFill>
              <a:effectLst>
                <a:outerShdw blurRad="38100" dist="38100" dir="2700000" algn="tl">
                  <a:srgbClr val="000000"/>
                </a:outerShdw>
              </a:effectLst>
              <a:latin typeface="+mj-lt"/>
              <a:ea typeface="+mj-ea"/>
              <a:cs typeface="+mj-cs"/>
            </a:rPr>
            <a:t>Video</a:t>
          </a:r>
        </a:p>
      </dgm:t>
    </dgm:pt>
    <dgm:pt modelId="{826A76C2-206A-024B-B2CF-6E110DA0AC3E}" type="parTrans" cxnId="{A1D62665-B06A-5941-A46C-BE3A79158CBF}">
      <dgm:prSet/>
      <dgm:spPr/>
      <dgm:t>
        <a:bodyPr/>
        <a:lstStyle/>
        <a:p>
          <a:endParaRPr lang="en-US"/>
        </a:p>
      </dgm:t>
    </dgm:pt>
    <dgm:pt modelId="{F7971D89-918D-9E44-BBE4-437E0A212D60}" type="sibTrans" cxnId="{A1D62665-B06A-5941-A46C-BE3A79158CBF}">
      <dgm:prSet/>
      <dgm:spPr/>
      <dgm:t>
        <a:bodyPr/>
        <a:lstStyle/>
        <a:p>
          <a:endParaRPr lang="en-US"/>
        </a:p>
      </dgm:t>
    </dgm:pt>
    <dgm:pt modelId="{3DABEEAF-6ADF-DC46-9B33-976BEB194F61}">
      <dgm:prSet/>
      <dgm:spPr/>
      <dgm:t>
        <a:bodyPr/>
        <a:lstStyle/>
        <a:p>
          <a:pPr rtl="0"/>
          <a:endParaRPr kumimoji="1" lang="en-US" dirty="0"/>
        </a:p>
      </dgm:t>
    </dgm:pt>
    <dgm:pt modelId="{5D340A7C-50A9-C14C-A640-6B59ABD3102E}" type="parTrans" cxnId="{6DB8AD00-39AA-4945-993F-2E5F09A7870E}">
      <dgm:prSet/>
      <dgm:spPr/>
      <dgm:t>
        <a:bodyPr/>
        <a:lstStyle/>
        <a:p>
          <a:endParaRPr lang="en-US"/>
        </a:p>
      </dgm:t>
    </dgm:pt>
    <dgm:pt modelId="{40EDAF7F-84F3-604C-8344-21C2534AA838}" type="sibTrans" cxnId="{6DB8AD00-39AA-4945-993F-2E5F09A7870E}">
      <dgm:prSet/>
      <dgm:spPr/>
      <dgm:t>
        <a:bodyPr/>
        <a:lstStyle/>
        <a:p>
          <a:endParaRPr lang="en-US"/>
        </a:p>
      </dgm:t>
    </dgm:pt>
    <dgm:pt modelId="{6773025A-8814-8441-9E6F-9935C58A19EF}" type="pres">
      <dgm:prSet presAssocID="{FBA8523D-D0D1-464F-B6AA-8E2FBCB3EFC3}" presName="matrix" presStyleCnt="0">
        <dgm:presLayoutVars>
          <dgm:chMax val="1"/>
          <dgm:dir/>
          <dgm:resizeHandles val="exact"/>
        </dgm:presLayoutVars>
      </dgm:prSet>
      <dgm:spPr/>
    </dgm:pt>
    <dgm:pt modelId="{D1CDBBD3-B05D-C442-B75D-F8ADC49DE784}" type="pres">
      <dgm:prSet presAssocID="{FBA8523D-D0D1-464F-B6AA-8E2FBCB3EFC3}" presName="axisShape" presStyleLbl="bgShp" presStyleIdx="0" presStyleCnt="1"/>
      <dgm:spPr/>
    </dgm:pt>
    <dgm:pt modelId="{48705CC5-26A8-C74E-8F7E-0B7644F35DEF}" type="pres">
      <dgm:prSet presAssocID="{FBA8523D-D0D1-464F-B6AA-8E2FBCB3EFC3}" presName="rect1" presStyleLbl="node1" presStyleIdx="0" presStyleCnt="4">
        <dgm:presLayoutVars>
          <dgm:chMax val="0"/>
          <dgm:chPref val="0"/>
          <dgm:bulletEnabled val="1"/>
        </dgm:presLayoutVars>
      </dgm:prSet>
      <dgm:spPr/>
    </dgm:pt>
    <dgm:pt modelId="{5FD0D054-907F-FB42-95CC-04D2A46C9121}" type="pres">
      <dgm:prSet presAssocID="{FBA8523D-D0D1-464F-B6AA-8E2FBCB3EFC3}" presName="rect2" presStyleLbl="node1" presStyleIdx="1" presStyleCnt="4">
        <dgm:presLayoutVars>
          <dgm:chMax val="0"/>
          <dgm:chPref val="0"/>
          <dgm:bulletEnabled val="1"/>
        </dgm:presLayoutVars>
      </dgm:prSet>
      <dgm:spPr/>
    </dgm:pt>
    <dgm:pt modelId="{709AA871-0431-594D-84CD-82A2E0352600}" type="pres">
      <dgm:prSet presAssocID="{FBA8523D-D0D1-464F-B6AA-8E2FBCB3EFC3}" presName="rect3" presStyleLbl="node1" presStyleIdx="2" presStyleCnt="4">
        <dgm:presLayoutVars>
          <dgm:chMax val="0"/>
          <dgm:chPref val="0"/>
          <dgm:bulletEnabled val="1"/>
        </dgm:presLayoutVars>
      </dgm:prSet>
      <dgm:spPr/>
    </dgm:pt>
    <dgm:pt modelId="{D1A684F0-6D66-6C4D-A812-4C90A76EB248}" type="pres">
      <dgm:prSet presAssocID="{FBA8523D-D0D1-464F-B6AA-8E2FBCB3EFC3}" presName="rect4" presStyleLbl="node1" presStyleIdx="3" presStyleCnt="4">
        <dgm:presLayoutVars>
          <dgm:chMax val="0"/>
          <dgm:chPref val="0"/>
          <dgm:bulletEnabled val="1"/>
        </dgm:presLayoutVars>
      </dgm:prSet>
      <dgm:spPr/>
    </dgm:pt>
  </dgm:ptLst>
  <dgm:cxnLst>
    <dgm:cxn modelId="{6DB8AD00-39AA-4945-993F-2E5F09A7870E}" srcId="{FBA8523D-D0D1-464F-B6AA-8E2FBCB3EFC3}" destId="{3DABEEAF-6ADF-DC46-9B33-976BEB194F61}" srcOrd="4" destOrd="0" parTransId="{5D340A7C-50A9-C14C-A640-6B59ABD3102E}" sibTransId="{40EDAF7F-84F3-604C-8344-21C2534AA838}"/>
    <dgm:cxn modelId="{4337D72A-60A2-8A42-BFCE-9C27703A469F}" srcId="{FBA8523D-D0D1-464F-B6AA-8E2FBCB3EFC3}" destId="{91DE2363-FC83-1142-8814-875B90FD7765}" srcOrd="2" destOrd="0" parTransId="{8F3E4A87-592F-C64C-B6ED-5438BBAC26EC}" sibTransId="{E608A212-A2BA-0544-AF69-A35B7A7DFB21}"/>
    <dgm:cxn modelId="{C8E7122E-503B-1544-9FA4-CFB8E5DC8D11}" srcId="{FBA8523D-D0D1-464F-B6AA-8E2FBCB3EFC3}" destId="{CBD92D5C-DF63-7E43-89C0-F3D53C1B81EA}" srcOrd="1" destOrd="0" parTransId="{887E68A5-B04C-4248-BDD4-C505BFE9F204}" sibTransId="{C9C3F147-74A9-5C41-A609-AA5BE3616A7A}"/>
    <dgm:cxn modelId="{A1D62665-B06A-5941-A46C-BE3A79158CBF}" srcId="{FBA8523D-D0D1-464F-B6AA-8E2FBCB3EFC3}" destId="{6D30ACCB-4CEE-9D4F-9EFE-E87E08A341E9}" srcOrd="3" destOrd="0" parTransId="{826A76C2-206A-024B-B2CF-6E110DA0AC3E}" sibTransId="{F7971D89-918D-9E44-BBE4-437E0A212D60}"/>
    <dgm:cxn modelId="{3E64826A-0A90-D441-A07B-20BD44CCCABC}" srcId="{FBA8523D-D0D1-464F-B6AA-8E2FBCB3EFC3}" destId="{C745000A-DA48-FF4B-8F26-0861BE26676B}" srcOrd="0" destOrd="0" parTransId="{21698AF8-2074-A24F-BCAC-13BA992A6B01}" sibTransId="{5593CC37-2C87-694E-A261-BA5235733E3B}"/>
    <dgm:cxn modelId="{38A91A72-6A89-4B15-8FBE-1F1C689FDEF2}" type="presOf" srcId="{6D30ACCB-4CEE-9D4F-9EFE-E87E08A341E9}" destId="{D1A684F0-6D66-6C4D-A812-4C90A76EB248}" srcOrd="0" destOrd="0" presId="urn:microsoft.com/office/officeart/2005/8/layout/matrix2"/>
    <dgm:cxn modelId="{FA94E87C-368C-47EA-9BA3-93B42721710A}" type="presOf" srcId="{FBA8523D-D0D1-464F-B6AA-8E2FBCB3EFC3}" destId="{6773025A-8814-8441-9E6F-9935C58A19EF}" srcOrd="0" destOrd="0" presId="urn:microsoft.com/office/officeart/2005/8/layout/matrix2"/>
    <dgm:cxn modelId="{1A99D59E-68A1-4CDE-B247-BEC3365D57C8}" type="presOf" srcId="{C745000A-DA48-FF4B-8F26-0861BE26676B}" destId="{48705CC5-26A8-C74E-8F7E-0B7644F35DEF}" srcOrd="0" destOrd="0" presId="urn:microsoft.com/office/officeart/2005/8/layout/matrix2"/>
    <dgm:cxn modelId="{A60084B0-7BCC-413A-8AC8-3E9D12A4356E}" type="presOf" srcId="{CBD92D5C-DF63-7E43-89C0-F3D53C1B81EA}" destId="{5FD0D054-907F-FB42-95CC-04D2A46C9121}" srcOrd="0" destOrd="0" presId="urn:microsoft.com/office/officeart/2005/8/layout/matrix2"/>
    <dgm:cxn modelId="{8C3087B4-1633-4A8C-8C41-F88A8083C5F8}" type="presOf" srcId="{91DE2363-FC83-1142-8814-875B90FD7765}" destId="{709AA871-0431-594D-84CD-82A2E0352600}" srcOrd="0" destOrd="0" presId="urn:microsoft.com/office/officeart/2005/8/layout/matrix2"/>
    <dgm:cxn modelId="{3E708703-4406-4CC7-8C98-55E173DF4CA1}" type="presParOf" srcId="{6773025A-8814-8441-9E6F-9935C58A19EF}" destId="{D1CDBBD3-B05D-C442-B75D-F8ADC49DE784}" srcOrd="0" destOrd="0" presId="urn:microsoft.com/office/officeart/2005/8/layout/matrix2"/>
    <dgm:cxn modelId="{6D3D6D40-6CC8-4295-8EC8-A1B8569935EC}" type="presParOf" srcId="{6773025A-8814-8441-9E6F-9935C58A19EF}" destId="{48705CC5-26A8-C74E-8F7E-0B7644F35DEF}" srcOrd="1" destOrd="0" presId="urn:microsoft.com/office/officeart/2005/8/layout/matrix2"/>
    <dgm:cxn modelId="{BD80BDC9-7348-4CAE-A7DA-8E4C5F588F43}" type="presParOf" srcId="{6773025A-8814-8441-9E6F-9935C58A19EF}" destId="{5FD0D054-907F-FB42-95CC-04D2A46C9121}" srcOrd="2" destOrd="0" presId="urn:microsoft.com/office/officeart/2005/8/layout/matrix2"/>
    <dgm:cxn modelId="{CFC060D2-1874-4421-A74C-FF46ACF798E0}" type="presParOf" srcId="{6773025A-8814-8441-9E6F-9935C58A19EF}" destId="{709AA871-0431-594D-84CD-82A2E0352600}" srcOrd="3" destOrd="0" presId="urn:microsoft.com/office/officeart/2005/8/layout/matrix2"/>
    <dgm:cxn modelId="{C8E68207-A5EE-4211-B987-47C4F06D9EE3}" type="presParOf" srcId="{6773025A-8814-8441-9E6F-9935C58A19EF}" destId="{D1A684F0-6D66-6C4D-A812-4C90A76EB248}" srcOrd="4" destOrd="0" presId="urn:microsoft.com/office/officeart/2005/8/layout/matrix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DBBD3-B05D-C442-B75D-F8ADC49DE784}">
      <dsp:nvSpPr>
        <dsp:cNvPr id="0" name=""/>
        <dsp:cNvSpPr/>
      </dsp:nvSpPr>
      <dsp:spPr>
        <a:xfrm>
          <a:off x="400048" y="0"/>
          <a:ext cx="2128830" cy="2128830"/>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8705CC5-26A8-C74E-8F7E-0B7644F35DEF}">
      <dsp:nvSpPr>
        <dsp:cNvPr id="0" name=""/>
        <dsp:cNvSpPr/>
      </dsp:nvSpPr>
      <dsp:spPr>
        <a:xfrm>
          <a:off x="538421" y="138373"/>
          <a:ext cx="851532" cy="851532"/>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kumimoji="1" lang="en-US" sz="2000" b="1" kern="1200" dirty="0">
              <a:solidFill>
                <a:srgbClr val="FFFF00"/>
              </a:solidFill>
              <a:effectLst>
                <a:outerShdw blurRad="38100" dist="38100" dir="2700000" algn="tl">
                  <a:srgbClr val="000000"/>
                </a:outerShdw>
              </a:effectLst>
              <a:latin typeface="+mj-lt"/>
              <a:ea typeface="+mj-ea"/>
              <a:cs typeface="+mj-cs"/>
            </a:rPr>
            <a:t>Voice</a:t>
          </a:r>
        </a:p>
      </dsp:txBody>
      <dsp:txXfrm>
        <a:off x="579989" y="179941"/>
        <a:ext cx="768396" cy="768396"/>
      </dsp:txXfrm>
    </dsp:sp>
    <dsp:sp modelId="{5FD0D054-907F-FB42-95CC-04D2A46C9121}">
      <dsp:nvSpPr>
        <dsp:cNvPr id="0" name=""/>
        <dsp:cNvSpPr/>
      </dsp:nvSpPr>
      <dsp:spPr>
        <a:xfrm>
          <a:off x="1538972" y="138373"/>
          <a:ext cx="851532" cy="851532"/>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kumimoji="1" lang="en-US" sz="2000" b="1" kern="1200" dirty="0">
              <a:solidFill>
                <a:srgbClr val="FFFF00"/>
              </a:solidFill>
              <a:effectLst>
                <a:outerShdw blurRad="38100" dist="38100" dir="2700000" algn="tl">
                  <a:srgbClr val="000000"/>
                </a:outerShdw>
              </a:effectLst>
              <a:latin typeface="+mj-lt"/>
              <a:ea typeface="+mj-ea"/>
              <a:cs typeface="+mj-cs"/>
            </a:rPr>
            <a:t>Data</a:t>
          </a:r>
        </a:p>
      </dsp:txBody>
      <dsp:txXfrm>
        <a:off x="1580540" y="179941"/>
        <a:ext cx="768396" cy="768396"/>
      </dsp:txXfrm>
    </dsp:sp>
    <dsp:sp modelId="{709AA871-0431-594D-84CD-82A2E0352600}">
      <dsp:nvSpPr>
        <dsp:cNvPr id="0" name=""/>
        <dsp:cNvSpPr/>
      </dsp:nvSpPr>
      <dsp:spPr>
        <a:xfrm>
          <a:off x="538421" y="1138924"/>
          <a:ext cx="851532" cy="851532"/>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kumimoji="1" lang="en-US" sz="1800" b="1" kern="1200" dirty="0">
              <a:solidFill>
                <a:srgbClr val="FFFF00"/>
              </a:solidFill>
              <a:effectLst>
                <a:outerShdw blurRad="38100" dist="38100" dir="2700000" algn="tl">
                  <a:srgbClr val="000000"/>
                </a:outerShdw>
              </a:effectLst>
              <a:latin typeface="+mj-lt"/>
              <a:ea typeface="+mj-ea"/>
              <a:cs typeface="+mj-cs"/>
            </a:rPr>
            <a:t>Image</a:t>
          </a:r>
        </a:p>
      </dsp:txBody>
      <dsp:txXfrm>
        <a:off x="579989" y="1180492"/>
        <a:ext cx="768396" cy="768396"/>
      </dsp:txXfrm>
    </dsp:sp>
    <dsp:sp modelId="{D1A684F0-6D66-6C4D-A812-4C90A76EB248}">
      <dsp:nvSpPr>
        <dsp:cNvPr id="0" name=""/>
        <dsp:cNvSpPr/>
      </dsp:nvSpPr>
      <dsp:spPr>
        <a:xfrm>
          <a:off x="1538972" y="1138924"/>
          <a:ext cx="851532" cy="851532"/>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kumimoji="1" lang="en-US" sz="1800" b="1" kern="1200" dirty="0">
              <a:solidFill>
                <a:srgbClr val="FFFF00"/>
              </a:solidFill>
              <a:effectLst>
                <a:outerShdw blurRad="38100" dist="38100" dir="2700000" algn="tl">
                  <a:srgbClr val="000000"/>
                </a:outerShdw>
              </a:effectLst>
              <a:latin typeface="+mj-lt"/>
              <a:ea typeface="+mj-ea"/>
              <a:cs typeface="+mj-cs"/>
            </a:rPr>
            <a:t>Video</a:t>
          </a:r>
        </a:p>
      </dsp:txBody>
      <dsp:txXfrm>
        <a:off x="1580540" y="1180492"/>
        <a:ext cx="768396" cy="76839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DDB81-9A6D-415F-9B2F-97E7E275099E}" type="datetimeFigureOut">
              <a:rPr lang="en-IE" smtClean="0"/>
              <a:t>10/02/2021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EE95D-BC88-4BCE-8BC4-C64F6D899265}" type="slidenum">
              <a:rPr lang="en-IE" smtClean="0"/>
              <a:t>‹#›</a:t>
            </a:fld>
            <a:endParaRPr lang="en-IE"/>
          </a:p>
        </p:txBody>
      </p:sp>
    </p:spTree>
    <p:extLst>
      <p:ext uri="{BB962C8B-B14F-4D97-AF65-F5344CB8AC3E}">
        <p14:creationId xmlns:p14="http://schemas.microsoft.com/office/powerpoint/2010/main" val="1459987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p:spPr>
        <p:txBody>
          <a:bodyPr/>
          <a:lstStyle/>
          <a:p>
            <a:r>
              <a:rPr lang="en-US" dirty="0"/>
              <a:t>1.#</a:t>
            </a: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D1966EBB-F0ED-455E-B6DA-A1B07DB5CDAE}" type="slidenum">
              <a:rPr lang="en-GB"/>
              <a:pPr/>
              <a:t>17</a:t>
            </a:fld>
            <a:endParaRPr lang="en-GB" dirty="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r>
              <a:rPr lang="en-GB" b="1" dirty="0"/>
              <a:t>Ethernet </a:t>
            </a:r>
            <a:r>
              <a:rPr lang="en-GB" dirty="0"/>
              <a:t>is a system for connecting a number of computer systems to form a local area network, with protocols to control the passing of information and to avoid simultaneous transmission by two or more systems.</a:t>
            </a:r>
          </a:p>
          <a:p>
            <a:r>
              <a:rPr lang="en-GB" dirty="0"/>
              <a:t>The tunnel adapter encapsulates IP6 packets with an IP4 header so that it can be sent across an IP4 network without issue.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D1966EBB-F0ED-455E-B6DA-A1B07DB5CDAE}" type="slidenum">
              <a:rPr lang="en-GB"/>
              <a:pPr/>
              <a:t>18</a:t>
            </a:fld>
            <a:endParaRPr lang="en-GB" dirty="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87975B11-0030-429D-AA47-5AB4FE75BC3B}" type="slidenum">
              <a:rPr lang="en-GB"/>
              <a:pPr/>
              <a:t>19</a:t>
            </a:fld>
            <a:endParaRPr lang="en-GB"/>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miter lim="800000"/>
            <a:headEnd/>
            <a:tailEnd/>
          </a:ln>
        </p:spPr>
        <p:txBody>
          <a:bodyPr/>
          <a:lstStyle/>
          <a:p>
            <a:fld id="{E20B5B9B-BD2F-437B-8426-FC466AD25E9C}" type="slidenum">
              <a:rPr lang="en-GB"/>
              <a:pPr/>
              <a:t>20</a:t>
            </a:fld>
            <a:endParaRPr lang="en-GB"/>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miter lim="800000"/>
            <a:headEnd/>
            <a:tailEnd/>
          </a:ln>
        </p:spPr>
        <p:txBody>
          <a:bodyPr/>
          <a:lstStyle/>
          <a:p>
            <a:fld id="{3437B18D-C706-4125-AA5C-8E47562BC73A}" type="slidenum">
              <a:rPr lang="en-GB"/>
              <a:pPr/>
              <a:t>21</a:t>
            </a:fld>
            <a:endParaRPr lang="en-GB"/>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miter lim="800000"/>
            <a:headEnd/>
            <a:tailEnd/>
          </a:ln>
        </p:spPr>
        <p:txBody>
          <a:bodyPr/>
          <a:lstStyle/>
          <a:p>
            <a:fld id="{3437B18D-C706-4125-AA5C-8E47562BC73A}" type="slidenum">
              <a:rPr lang="en-GB"/>
              <a:pPr/>
              <a:t>22</a:t>
            </a:fld>
            <a:endParaRPr lang="en-GB"/>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normAutofit fontScale="25000" lnSpcReduction="20000"/>
          </a:bodyPr>
          <a:lstStyle/>
          <a:p>
            <a:pPr marL="540000" indent="-360000">
              <a:spcAft>
                <a:spcPts val="1200"/>
              </a:spcAft>
              <a:buFont typeface="Arial" pitchFamily="34" charset="0"/>
              <a:buChar char="•"/>
            </a:pPr>
            <a:r>
              <a:rPr lang="en-GB" b="1" dirty="0"/>
              <a:t>Explanation</a:t>
            </a:r>
          </a:p>
          <a:p>
            <a:pPr marL="540000" indent="-360000">
              <a:spcAft>
                <a:spcPts val="1200"/>
              </a:spcAft>
              <a:buFont typeface="Arial" pitchFamily="34" charset="0"/>
              <a:buChar char="•"/>
            </a:pPr>
            <a:r>
              <a:rPr lang="en-GB" dirty="0"/>
              <a:t>The sender encapsulates its data in a packet at the network layer and adds two logical addresses (A and P). </a:t>
            </a:r>
          </a:p>
          <a:p>
            <a:pPr marL="540000" indent="-360000">
              <a:spcAft>
                <a:spcPts val="1200"/>
              </a:spcAft>
              <a:buFont typeface="Arial" pitchFamily="34" charset="0"/>
              <a:buChar char="•"/>
            </a:pPr>
            <a:r>
              <a:rPr lang="en-GB" dirty="0"/>
              <a:t>In most protocols, the logical source address comes before the logical destination address (contrary to the order of physical addresses). </a:t>
            </a:r>
          </a:p>
          <a:p>
            <a:pPr marL="540000" indent="-360000">
              <a:spcAft>
                <a:spcPts val="1200"/>
              </a:spcAft>
              <a:buFont typeface="Arial" pitchFamily="34" charset="0"/>
              <a:buChar char="•"/>
            </a:pPr>
            <a:r>
              <a:rPr lang="en-GB" dirty="0"/>
              <a:t>The network layer, however, needs to find the physical address of the next hop before the packet can be delivered. </a:t>
            </a:r>
          </a:p>
          <a:p>
            <a:pPr marL="540000" indent="-360000">
              <a:spcAft>
                <a:spcPts val="1200"/>
              </a:spcAft>
              <a:buFont typeface="Arial" pitchFamily="34" charset="0"/>
              <a:buChar char="•"/>
            </a:pPr>
            <a:r>
              <a:rPr lang="en-GB" dirty="0"/>
              <a:t>In computer networking a routing table, or routing information base (RIB), is a data table stored in a router or a networked computer that lists the routes to particular network destinations, and in some cases, metrics (distances) associated with those routes. The routing table contains information about the topology of the network immediately around it. </a:t>
            </a:r>
          </a:p>
          <a:p>
            <a:pPr marL="540000" indent="-360000">
              <a:spcAft>
                <a:spcPts val="1200"/>
              </a:spcAft>
              <a:buFont typeface="Arial" pitchFamily="34" charset="0"/>
              <a:buChar char="•"/>
            </a:pPr>
            <a:r>
              <a:rPr lang="en-GB" dirty="0"/>
              <a:t>The network layer consults its routing table and finds the logical address of the next hop (router I) to be F. </a:t>
            </a:r>
          </a:p>
          <a:p>
            <a:pPr marL="540000" indent="-360000">
              <a:spcAft>
                <a:spcPts val="1200"/>
              </a:spcAft>
              <a:buFont typeface="Arial" pitchFamily="34" charset="0"/>
              <a:buChar char="•"/>
            </a:pPr>
            <a:r>
              <a:rPr lang="en-GB" dirty="0"/>
              <a:t>The ARP discussed previously finds the physical address of router 1 that corresponds to the logical address of 20. </a:t>
            </a:r>
          </a:p>
          <a:p>
            <a:pPr marL="540000" indent="-360000">
              <a:spcAft>
                <a:spcPts val="1200"/>
              </a:spcAft>
              <a:buFont typeface="Arial" pitchFamily="34" charset="0"/>
              <a:buChar char="•"/>
            </a:pPr>
            <a:r>
              <a:rPr lang="en-GB" dirty="0"/>
              <a:t>Now the network layer passes this address to the data link layer, which in turn, encapsulates the packet with physical destination address 20 and physical source address 10.</a:t>
            </a:r>
          </a:p>
          <a:p>
            <a:pPr marL="540000" indent="-360000">
              <a:spcAft>
                <a:spcPts val="1200"/>
              </a:spcAft>
              <a:buFont typeface="Arial" pitchFamily="34" charset="0"/>
              <a:buChar char="•"/>
            </a:pPr>
            <a:r>
              <a:rPr lang="en-GB" dirty="0"/>
              <a:t>The frame is received by every device on LAN 1, but is discarded by all except router 1, which finds that the destination physical address in the frame matches with its own physical address. </a:t>
            </a:r>
          </a:p>
          <a:p>
            <a:pPr marL="540000" indent="-360000">
              <a:spcAft>
                <a:spcPts val="1200"/>
              </a:spcAft>
              <a:buFont typeface="Arial" pitchFamily="34" charset="0"/>
              <a:buChar char="•"/>
            </a:pPr>
            <a:r>
              <a:rPr lang="en-GB" dirty="0"/>
              <a:t>The router </a:t>
            </a:r>
            <a:r>
              <a:rPr lang="en-GB" dirty="0" err="1"/>
              <a:t>decapsulates</a:t>
            </a:r>
            <a:r>
              <a:rPr lang="en-GB" dirty="0"/>
              <a:t> the packet from the frame to read the logical destination address P. Since the logical destination address does not match the router's logical address, the router knows that the packet needs to be forwarded. </a:t>
            </a:r>
          </a:p>
          <a:p>
            <a:pPr marL="540000" indent="-360000">
              <a:spcAft>
                <a:spcPts val="1200"/>
              </a:spcAft>
              <a:buFont typeface="Arial" pitchFamily="34" charset="0"/>
              <a:buChar char="•"/>
            </a:pPr>
            <a:r>
              <a:rPr lang="en-GB" dirty="0"/>
              <a:t>The router consults its routing table and ARP to find the physical destination address of the next hop (router 2), creates a new frame, encapsulates the packet, and sends it to router 2.</a:t>
            </a:r>
          </a:p>
          <a:p>
            <a:pPr marL="540000" indent="-360000">
              <a:spcAft>
                <a:spcPts val="1200"/>
              </a:spcAft>
              <a:buFont typeface="Arial" pitchFamily="34" charset="0"/>
              <a:buChar char="•"/>
            </a:pPr>
            <a:r>
              <a:rPr lang="en-GB" dirty="0"/>
              <a:t>The source physical address changes from 10 to 99. </a:t>
            </a:r>
          </a:p>
          <a:p>
            <a:pPr marL="540000" indent="-360000">
              <a:spcAft>
                <a:spcPts val="1200"/>
              </a:spcAft>
              <a:buFont typeface="Arial" pitchFamily="34" charset="0"/>
              <a:buChar char="•"/>
            </a:pPr>
            <a:r>
              <a:rPr lang="en-GB" dirty="0"/>
              <a:t>The destination physical address changes from 20 (router 1 physical address) to 33 (router 2 physical address). </a:t>
            </a:r>
          </a:p>
          <a:p>
            <a:pPr marL="540000" indent="-360000">
              <a:spcAft>
                <a:spcPts val="1200"/>
              </a:spcAft>
              <a:buFont typeface="Arial" pitchFamily="34" charset="0"/>
              <a:buChar char="•"/>
            </a:pPr>
            <a:r>
              <a:rPr lang="en-GB" dirty="0"/>
              <a:t>The logical source and destination addresses must remain the same; otherwise the packet will be lost.</a:t>
            </a:r>
          </a:p>
          <a:p>
            <a:pPr marL="540000" indent="-360000">
              <a:spcAft>
                <a:spcPts val="1200"/>
              </a:spcAft>
              <a:buFont typeface="Arial" pitchFamily="34" charset="0"/>
              <a:buChar char="•"/>
            </a:pPr>
            <a:r>
              <a:rPr lang="en-GB" dirty="0"/>
              <a:t>At router 2 we have a similar scenario. The physical addresses are changed, and a new frame is sent to the destination computer. </a:t>
            </a:r>
          </a:p>
          <a:p>
            <a:pPr marL="540000" indent="-360000">
              <a:spcAft>
                <a:spcPts val="1200"/>
              </a:spcAft>
              <a:buFont typeface="Arial" pitchFamily="34" charset="0"/>
              <a:buChar char="•"/>
            </a:pPr>
            <a:r>
              <a:rPr lang="en-GB" dirty="0"/>
              <a:t>When the frame reaches the destination, the packet is </a:t>
            </a:r>
            <a:r>
              <a:rPr lang="en-GB" dirty="0" err="1"/>
              <a:t>decapsulated</a:t>
            </a:r>
            <a:r>
              <a:rPr lang="en-GB" dirty="0"/>
              <a:t>.</a:t>
            </a:r>
          </a:p>
          <a:p>
            <a:pPr marL="540000" indent="-360000">
              <a:spcAft>
                <a:spcPts val="1200"/>
              </a:spcAft>
              <a:buFont typeface="Arial" pitchFamily="34" charset="0"/>
              <a:buChar char="•"/>
            </a:pPr>
            <a:r>
              <a:rPr lang="en-GB" dirty="0"/>
              <a:t>The destination logical address P matches the logical address of the computer. The data are </a:t>
            </a:r>
            <a:r>
              <a:rPr lang="en-GB" dirty="0" err="1"/>
              <a:t>decapsulated</a:t>
            </a:r>
            <a:r>
              <a:rPr lang="en-GB" dirty="0"/>
              <a:t> from the packet and delivered to the upper layer. </a:t>
            </a:r>
          </a:p>
          <a:p>
            <a:pPr marL="540000" indent="-360000">
              <a:spcAft>
                <a:spcPts val="1200"/>
              </a:spcAft>
              <a:buFont typeface="Arial" pitchFamily="34" charset="0"/>
              <a:buChar char="•"/>
            </a:pPr>
            <a:r>
              <a:rPr lang="en-GB" dirty="0"/>
              <a:t>Note that although physical addresses will change from hop to hop, logical addresses remain the same from the source to destination.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D1966EBB-F0ED-455E-B6DA-A1B07DB5CDAE}" type="slidenum">
              <a:rPr lang="en-GB"/>
              <a:pPr/>
              <a:t>25</a:t>
            </a:fld>
            <a:endParaRPr lang="en-GB"/>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D1966EBB-F0ED-455E-B6DA-A1B07DB5CDAE}" type="slidenum">
              <a:rPr lang="en-GB"/>
              <a:pPr/>
              <a:t>26</a:t>
            </a:fld>
            <a:endParaRPr lang="en-GB"/>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BE52EC3D-FDDA-463A-BF23-10E20AC53CC5}" type="slidenum">
              <a:rPr lang="en-GB"/>
              <a:pPr/>
              <a:t>27</a:t>
            </a:fld>
            <a:endParaRPr lang="en-GB" dirty="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A473498C-435B-4F57-86DE-B16FC3710D97}" type="slidenum">
              <a:rPr lang="en-GB"/>
              <a:pPr/>
              <a:t>28</a:t>
            </a:fld>
            <a:endParaRPr lang="en-GB" dirty="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p:spPr>
        <p:txBody>
          <a:bodyPr/>
          <a:lstStyle/>
          <a:p>
            <a:r>
              <a:rPr lang="en-US" dirty="0"/>
              <a:t>1.#</a:t>
            </a: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AA817D41-DC2F-4593-931C-D6275705CB88}" type="slidenum">
              <a:rPr lang="en-GB"/>
              <a:pPr/>
              <a:t>4</a:t>
            </a:fld>
            <a:endParaRPr lang="en-GB"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kern="1200" dirty="0">
                <a:solidFill>
                  <a:schemeClr val="tx1"/>
                </a:solidFill>
                <a:effectLst/>
                <a:latin typeface="+mn-lt"/>
                <a:ea typeface="+mn-ea"/>
                <a:cs typeface="+mn-cs"/>
              </a:rPr>
              <a:t>Internet Control Message Protocol</a:t>
            </a:r>
            <a:r>
              <a:rPr lang="en-IE" sz="1200" b="0" i="0" kern="1200" dirty="0">
                <a:solidFill>
                  <a:schemeClr val="tx1"/>
                </a:solidFill>
                <a:effectLst/>
                <a:latin typeface="+mn-lt"/>
                <a:ea typeface="+mn-ea"/>
                <a:cs typeface="+mn-cs"/>
              </a:rPr>
              <a:t> (ICMP) is a TCP/IP network layer protocol that provides troubleshooting, control and error message services. ICMP is most frequently used in operating systems for networked computers, where it transmits error messages.</a:t>
            </a:r>
          </a:p>
          <a:p>
            <a:r>
              <a:rPr lang="en-IE" b="1" dirty="0"/>
              <a:t>Synchronous optical networking (SONET) </a:t>
            </a:r>
            <a:r>
              <a:rPr lang="en-IE" dirty="0"/>
              <a:t>and synchronous digital hierarchy (SDH) are standardized protocols that transfer multiple digital bit streams synchronously over optical </a:t>
            </a:r>
            <a:r>
              <a:rPr lang="en-IE" dirty="0" err="1"/>
              <a:t>fiber</a:t>
            </a:r>
            <a:r>
              <a:rPr lang="en-IE" dirty="0"/>
              <a:t> using lasers or highly coherent light from light-emitting diodes (LEDs).</a:t>
            </a:r>
          </a:p>
        </p:txBody>
      </p:sp>
    </p:spTree>
    <p:extLst>
      <p:ext uri="{BB962C8B-B14F-4D97-AF65-F5344CB8AC3E}">
        <p14:creationId xmlns:p14="http://schemas.microsoft.com/office/powerpoint/2010/main" val="3665185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b="1" dirty="0"/>
              <a:t>SCTP (Stream Control Transmission Protocol)</a:t>
            </a:r>
            <a:r>
              <a:rPr lang="en-GB" dirty="0"/>
              <a:t> is a protocol for transmitting multiple streams of data at the same time between two end points that have established a connection in a network. Sometimes referred to as "next generation TCP" (Transmission Control Protocol) - or </a:t>
            </a:r>
            <a:r>
              <a:rPr lang="en-GB" dirty="0" err="1"/>
              <a:t>TCPng</a:t>
            </a:r>
            <a:r>
              <a:rPr lang="en-GB" dirty="0"/>
              <a:t>, SCTP is designed to make it easier to support a telephone connection over the Internet (and specifically to support the telephone system's </a:t>
            </a:r>
            <a:r>
              <a:rPr lang="en-GB" dirty="0" err="1"/>
              <a:t>Signaling</a:t>
            </a:r>
            <a:r>
              <a:rPr lang="en-GB" dirty="0"/>
              <a:t> System 7 - SS7 - on an Internet connection). A telephone connection requires that </a:t>
            </a:r>
            <a:r>
              <a:rPr lang="en-GB" dirty="0" err="1"/>
              <a:t>signaling</a:t>
            </a:r>
            <a:r>
              <a:rPr lang="en-GB" dirty="0"/>
              <a:t> information (which controls the connection) be sent along with voice and other data at the same time. SCTP also is intended to make it easier to manage connections over a wireless network and to manage the transmission of multimedia data. SCTP is a standard protocol (RFC 2960) developed by the Internet Engineering Task Force (IETF).</a:t>
            </a:r>
          </a:p>
          <a:p>
            <a:endParaRPr lang="en-GB" dirty="0"/>
          </a:p>
          <a:p>
            <a:r>
              <a:rPr lang="en-GB" b="1" dirty="0"/>
              <a:t>Internetwork Packet Exchange (IPX) </a:t>
            </a:r>
            <a:r>
              <a:rPr lang="en-GB" dirty="0"/>
              <a:t>is the network layer protocol in the IPX/SPX protocol suite. IPX is derived from Xerox Network Systems' IDP. It may act as a transport layer protocol as well.</a:t>
            </a:r>
          </a:p>
          <a:p>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latin typeface="+mn-lt"/>
                <a:ea typeface="+mn-ea"/>
                <a:cs typeface="+mn-cs"/>
              </a:rPr>
              <a:t>Domain Name Servers (</a:t>
            </a:r>
            <a:r>
              <a:rPr lang="en-GB" sz="1200" b="1" i="0" kern="1200" dirty="0">
                <a:solidFill>
                  <a:schemeClr val="tx1"/>
                </a:solidFill>
                <a:latin typeface="+mn-lt"/>
                <a:ea typeface="+mn-ea"/>
                <a:cs typeface="+mn-cs"/>
              </a:rPr>
              <a:t>DNS</a:t>
            </a:r>
            <a:r>
              <a:rPr lang="en-GB" sz="1200" b="0" i="0" kern="1200" dirty="0">
                <a:solidFill>
                  <a:schemeClr val="tx1"/>
                </a:solidFill>
                <a:latin typeface="+mn-lt"/>
                <a:ea typeface="+mn-ea"/>
                <a:cs typeface="+mn-cs"/>
              </a:rPr>
              <a:t>) are the Internet's equivalent of a phone book. They maintain a directory of domain names and translate them to Internet Protocol (IP) addresses. </a:t>
            </a:r>
            <a:r>
              <a:rPr lang="en-GB" dirty="0"/>
              <a:t>DNS queries consist of a single UDP request from the client followed by a single UDP reply from the server. The Transmission Control Protocol (TCP) is used when the response data size exceeds 512 bytes, or for tasks such as zone transfers.</a:t>
            </a:r>
          </a:p>
          <a:p>
            <a:endParaRPr lang="en-GB" sz="1200" b="0" i="0" kern="1200" dirty="0">
              <a:solidFill>
                <a:schemeClr val="tx1"/>
              </a:solidFill>
              <a:latin typeface="+mn-lt"/>
              <a:ea typeface="+mn-ea"/>
              <a:cs typeface="+mn-cs"/>
            </a:endParaRPr>
          </a:p>
          <a:p>
            <a:endParaRPr lang="en-GB" sz="1200" b="0" i="0" kern="1200" dirty="0">
              <a:solidFill>
                <a:schemeClr val="tx1"/>
              </a:solidFill>
              <a:latin typeface="+mn-lt"/>
              <a:ea typeface="+mn-ea"/>
              <a:cs typeface="+mn-cs"/>
            </a:endParaRPr>
          </a:p>
          <a:p>
            <a:r>
              <a:rPr lang="en-GB" dirty="0"/>
              <a:t>The Hypertext Transfer Protocol (HTTP) is an application protocol for distributed, collaborative, hypermedia information systems. HTTP is the foundation of data communication for the World Wide Web. Hypertext is structured text that uses logical links (hyperlinks) between nodes containing text.</a:t>
            </a:r>
          </a:p>
          <a:p>
            <a:endParaRPr lang="en-GB" dirty="0"/>
          </a:p>
          <a:p>
            <a:r>
              <a:rPr lang="en-GB" dirty="0"/>
              <a:t>Telnet is a protocol that enables you to connect to remote computers and local computers over a TCP/IP network, over TCP port 23. By default, Telnet is disabled in recent Windows environments. To enable Telnet command line utilities: Click Start &gt; Control Panel. Click Programs and Features.</a:t>
            </a:r>
          </a:p>
          <a:p>
            <a:endParaRPr lang="en-GB" dirty="0"/>
          </a:p>
          <a:p>
            <a:r>
              <a:rPr lang="en-GB" dirty="0"/>
              <a:t>File Transfer Protocol (FTP) is a standard Internet protocol for transmitting files between computers on the Internet over TCP/IP connections.</a:t>
            </a:r>
          </a:p>
          <a:p>
            <a:endParaRPr lang="en-GB" dirty="0"/>
          </a:p>
          <a:p>
            <a:r>
              <a:rPr lang="en-GB" dirty="0"/>
              <a:t>FTP is a client-server protocol that relies on two communications channels between client and server: a command channel for controlling the conversation and a data channel for transmitting file content. Clients initiate conversations with servers by requesting to download a file. Using FTP, a client can upload, download, delete, rename, move and copy files on a server. A user typically needs to log on to the FTP server, although some servers make some or all of their content available without login, also known as anonymous FTP.</a:t>
            </a:r>
          </a:p>
          <a:p>
            <a:endParaRPr lang="en-GB" dirty="0"/>
          </a:p>
          <a:p>
            <a:r>
              <a:rPr lang="en-GB" dirty="0"/>
              <a:t>SMTP, POP3 and IMAP are TCP/IP protocols used for mail delivery. If you plan to set up an email server such as </a:t>
            </a:r>
            <a:r>
              <a:rPr lang="en-GB" dirty="0" err="1"/>
              <a:t>hMailServer</a:t>
            </a:r>
            <a:r>
              <a:rPr lang="en-GB" dirty="0"/>
              <a:t>, you must know what they are used for. Each protocol is just a specific set of communication rules between computers.</a:t>
            </a:r>
          </a:p>
          <a:p>
            <a:endParaRPr lang="en-GB" dirty="0"/>
          </a:p>
          <a:p>
            <a:r>
              <a:rPr lang="en-GB" dirty="0"/>
              <a:t>Simple Network Management Protocol (SNMP) is an Internet-standard protocol for collecting and organizing information about managed devices on IP networks and for modifying that information to change device </a:t>
            </a:r>
            <a:r>
              <a:rPr lang="en-GB" dirty="0" err="1"/>
              <a:t>behavior</a:t>
            </a:r>
            <a:r>
              <a:rPr lang="en-GB" dirty="0"/>
              <a:t>. Devices that typically support SNMP include routers, switches, servers, workstations, printers, modem racks and more.</a:t>
            </a:r>
          </a:p>
          <a:p>
            <a:endParaRPr lang="en-GB" dirty="0"/>
          </a:p>
          <a:p>
            <a:r>
              <a:rPr lang="en-GB" dirty="0"/>
              <a:t>Joint Photographic Experts Group (JPEG) is a method to compress pictures and graphics.</a:t>
            </a:r>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A43038D0-BC58-4FE4-A790-48DE399DE593}" type="slidenum">
              <a:rPr lang="en-GB"/>
              <a:pPr/>
              <a:t>13</a:t>
            </a:fld>
            <a:endParaRPr lang="en-GB"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DC096E51-2C81-4362-B3EA-CE2F64F9126F}" type="slidenum">
              <a:rPr lang="en-GB"/>
              <a:pPr/>
              <a:t>14</a:t>
            </a:fld>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5DA10D9F-881B-42B9-AC75-ABB12E866000}" type="slidenum">
              <a:rPr lang="en-GB"/>
              <a:pPr/>
              <a:t>15</a:t>
            </a:fld>
            <a:endParaRPr lang="en-GB"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miter lim="800000"/>
            <a:headEnd/>
            <a:tailEnd/>
          </a:ln>
        </p:spPr>
        <p:txBody>
          <a:bodyPr/>
          <a:lstStyle/>
          <a:p>
            <a:fld id="{0835994A-8FD0-43AF-8CBA-99C3BF5C2188}" type="slidenum">
              <a:rPr lang="en-GB"/>
              <a:pPr/>
              <a:t>16</a:t>
            </a:fld>
            <a:endParaRPr lang="en-GB"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r>
              <a:rPr lang="en-GB" b="1" dirty="0"/>
              <a:t>Physical Address</a:t>
            </a:r>
          </a:p>
          <a:p>
            <a:r>
              <a:rPr lang="en-GB" dirty="0" err="1"/>
              <a:t>ipconfig</a:t>
            </a:r>
            <a:r>
              <a:rPr lang="en-GB" dirty="0"/>
              <a:t> /all</a:t>
            </a:r>
          </a:p>
          <a:p>
            <a:endParaRPr lang="en-GB" dirty="0"/>
          </a:p>
          <a:p>
            <a:r>
              <a:rPr lang="en-GB" b="1" dirty="0"/>
              <a:t>Logical Address</a:t>
            </a:r>
          </a:p>
          <a:p>
            <a:r>
              <a:rPr lang="en-GB" dirty="0"/>
              <a:t>The logical IP address is known as IPV4 address and new address is called as IPV6</a:t>
            </a:r>
          </a:p>
          <a:p>
            <a:endParaRPr lang="en-GB" dirty="0"/>
          </a:p>
          <a:p>
            <a:r>
              <a:rPr lang="en-GB" b="1" dirty="0"/>
              <a:t>Port Address</a:t>
            </a:r>
          </a:p>
          <a:p>
            <a:r>
              <a:rPr lang="en-GB" dirty="0" err="1"/>
              <a:t>netstat</a:t>
            </a:r>
            <a:r>
              <a:rPr lang="en-GB" dirty="0"/>
              <a:t> -an</a:t>
            </a: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2/10/2021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2/10/2021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2/10/2021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2/10/2021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2/10/2021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CA04-4A7C-4693-8834-A97FB141B42F}"/>
              </a:ext>
            </a:extLst>
          </p:cNvPr>
          <p:cNvSpPr>
            <a:spLocks noGrp="1"/>
          </p:cNvSpPr>
          <p:nvPr>
            <p:ph type="ctrTitle"/>
          </p:nvPr>
        </p:nvSpPr>
        <p:spPr>
          <a:xfrm>
            <a:off x="936791" y="5889393"/>
            <a:ext cx="10318418" cy="411630"/>
          </a:xfrm>
        </p:spPr>
        <p:txBody>
          <a:bodyPr/>
          <a:lstStyle/>
          <a:p>
            <a:r>
              <a:rPr lang="en-GB" sz="4000" b="1" dirty="0"/>
              <a:t>Network Models </a:t>
            </a:r>
            <a:br>
              <a:rPr lang="en-GB" sz="4000" b="1" dirty="0"/>
            </a:br>
            <a:r>
              <a:rPr lang="en-GB" sz="4000" b="1" dirty="0"/>
              <a:t>(OSI and TCP/IP)</a:t>
            </a:r>
            <a:br>
              <a:rPr lang="en-GB" sz="4000" b="1" dirty="0"/>
            </a:br>
            <a:br>
              <a:rPr lang="en-US" sz="4000" b="1" dirty="0"/>
            </a:br>
            <a:endParaRPr lang="en-IE" sz="4000" dirty="0"/>
          </a:p>
        </p:txBody>
      </p:sp>
      <p:sp>
        <p:nvSpPr>
          <p:cNvPr id="3" name="Subtitle 2">
            <a:extLst>
              <a:ext uri="{FF2B5EF4-FFF2-40B4-BE49-F238E27FC236}">
                <a16:creationId xmlns:a16="http://schemas.microsoft.com/office/drawing/2014/main" id="{5B0A8EB3-2917-4459-A206-8192922FBD87}"/>
              </a:ext>
            </a:extLst>
          </p:cNvPr>
          <p:cNvSpPr>
            <a:spLocks noGrp="1"/>
          </p:cNvSpPr>
          <p:nvPr>
            <p:ph type="subTitle" idx="1"/>
          </p:nvPr>
        </p:nvSpPr>
        <p:spPr/>
        <p:txBody>
          <a:bodyPr/>
          <a:lstStyle/>
          <a:p>
            <a:r>
              <a:rPr lang="en-IE" dirty="0"/>
              <a:t>Week 6 Part one</a:t>
            </a:r>
          </a:p>
        </p:txBody>
      </p:sp>
      <p:pic>
        <p:nvPicPr>
          <p:cNvPr id="6" name="Picture 5">
            <a:extLst>
              <a:ext uri="{FF2B5EF4-FFF2-40B4-BE49-F238E27FC236}">
                <a16:creationId xmlns:a16="http://schemas.microsoft.com/office/drawing/2014/main" id="{94CF92A4-A0AC-4968-B06C-37FEA29B412F}"/>
              </a:ext>
            </a:extLst>
          </p:cNvPr>
          <p:cNvPicPr>
            <a:picLocks noChangeAspect="1"/>
          </p:cNvPicPr>
          <p:nvPr/>
        </p:nvPicPr>
        <p:blipFill>
          <a:blip r:embed="rId2"/>
          <a:stretch>
            <a:fillRect/>
          </a:stretch>
        </p:blipFill>
        <p:spPr>
          <a:xfrm>
            <a:off x="967270" y="1793236"/>
            <a:ext cx="2495550" cy="3371850"/>
          </a:xfrm>
          <a:prstGeom prst="rect">
            <a:avLst/>
          </a:prstGeom>
        </p:spPr>
      </p:pic>
      <p:pic>
        <p:nvPicPr>
          <p:cNvPr id="7" name="Picture 6">
            <a:extLst>
              <a:ext uri="{FF2B5EF4-FFF2-40B4-BE49-F238E27FC236}">
                <a16:creationId xmlns:a16="http://schemas.microsoft.com/office/drawing/2014/main" id="{0CEF3DF5-5F45-492F-A298-94ACC17C8F0A}"/>
              </a:ext>
            </a:extLst>
          </p:cNvPr>
          <p:cNvPicPr>
            <a:picLocks noChangeAspect="1"/>
          </p:cNvPicPr>
          <p:nvPr/>
        </p:nvPicPr>
        <p:blipFill>
          <a:blip r:embed="rId3"/>
          <a:stretch>
            <a:fillRect/>
          </a:stretch>
        </p:blipFill>
        <p:spPr>
          <a:xfrm>
            <a:off x="9256071" y="1821811"/>
            <a:ext cx="2505075" cy="3343275"/>
          </a:xfrm>
          <a:prstGeom prst="rect">
            <a:avLst/>
          </a:prstGeom>
        </p:spPr>
      </p:pic>
      <p:pic>
        <p:nvPicPr>
          <p:cNvPr id="8" name="Picture 7">
            <a:extLst>
              <a:ext uri="{FF2B5EF4-FFF2-40B4-BE49-F238E27FC236}">
                <a16:creationId xmlns:a16="http://schemas.microsoft.com/office/drawing/2014/main" id="{1261D936-2DE0-4AF8-9925-B870348FD563}"/>
              </a:ext>
            </a:extLst>
          </p:cNvPr>
          <p:cNvPicPr>
            <a:picLocks noChangeAspect="1"/>
          </p:cNvPicPr>
          <p:nvPr/>
        </p:nvPicPr>
        <p:blipFill>
          <a:blip r:embed="rId4"/>
          <a:stretch>
            <a:fillRect/>
          </a:stretch>
        </p:blipFill>
        <p:spPr>
          <a:xfrm>
            <a:off x="4151335" y="738231"/>
            <a:ext cx="3889329" cy="3955064"/>
          </a:xfrm>
          <a:prstGeom prst="rect">
            <a:avLst/>
          </a:prstGeom>
        </p:spPr>
      </p:pic>
    </p:spTree>
    <p:extLst>
      <p:ext uri="{BB962C8B-B14F-4D97-AF65-F5344CB8AC3E}">
        <p14:creationId xmlns:p14="http://schemas.microsoft.com/office/powerpoint/2010/main" val="167892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440F-46E0-4A6A-AF45-44CA16052407}"/>
              </a:ext>
            </a:extLst>
          </p:cNvPr>
          <p:cNvSpPr>
            <a:spLocks noGrp="1"/>
          </p:cNvSpPr>
          <p:nvPr>
            <p:ph type="title"/>
          </p:nvPr>
        </p:nvSpPr>
        <p:spPr>
          <a:xfrm>
            <a:off x="1981200" y="188640"/>
            <a:ext cx="8229600" cy="1143000"/>
          </a:xfrm>
        </p:spPr>
        <p:txBody>
          <a:bodyPr/>
          <a:lstStyle/>
          <a:p>
            <a:r>
              <a:rPr lang="en-GB" dirty="0">
                <a:solidFill>
                  <a:srgbClr val="FF0000"/>
                </a:solidFill>
              </a:rPr>
              <a:t>OSI Model</a:t>
            </a:r>
            <a:endParaRPr lang="en-IE" dirty="0">
              <a:solidFill>
                <a:srgbClr val="FF0000"/>
              </a:solidFill>
            </a:endParaRPr>
          </a:p>
        </p:txBody>
      </p:sp>
      <p:sp>
        <p:nvSpPr>
          <p:cNvPr id="3" name="Content Placeholder 2">
            <a:extLst>
              <a:ext uri="{FF2B5EF4-FFF2-40B4-BE49-F238E27FC236}">
                <a16:creationId xmlns:a16="http://schemas.microsoft.com/office/drawing/2014/main" id="{B6B3F975-7BEC-472F-936C-C4A6CC3AE967}"/>
              </a:ext>
            </a:extLst>
          </p:cNvPr>
          <p:cNvSpPr>
            <a:spLocks noGrp="1"/>
          </p:cNvSpPr>
          <p:nvPr>
            <p:ph idx="1"/>
          </p:nvPr>
        </p:nvSpPr>
        <p:spPr>
          <a:xfrm>
            <a:off x="1596008" y="1628800"/>
            <a:ext cx="8964488" cy="4032448"/>
          </a:xfrm>
        </p:spPr>
        <p:txBody>
          <a:bodyPr>
            <a:normAutofit lnSpcReduction="10000"/>
          </a:bodyPr>
          <a:lstStyle/>
          <a:p>
            <a:pPr marL="457200" indent="-457200" fontAlgn="t">
              <a:spcBef>
                <a:spcPts val="0"/>
              </a:spcBef>
              <a:spcAft>
                <a:spcPts val="1800"/>
              </a:spcAft>
              <a:buFont typeface="+mj-lt"/>
              <a:buAutoNum type="arabicPeriod" startAt="3"/>
            </a:pPr>
            <a:r>
              <a:rPr lang="en-GB" b="1" dirty="0">
                <a:solidFill>
                  <a:srgbClr val="0000FF"/>
                </a:solidFill>
              </a:rPr>
              <a:t>NETWORK</a:t>
            </a:r>
            <a:r>
              <a:rPr lang="en-GB" dirty="0"/>
              <a:t> – The network layer is responsible for the delivery of individual </a:t>
            </a:r>
            <a:r>
              <a:rPr lang="en-GB" b="1" dirty="0"/>
              <a:t>packets</a:t>
            </a:r>
            <a:r>
              <a:rPr lang="en-GB" dirty="0"/>
              <a:t> (protocol delivery) from the source host to the destination host. The layer which brings routing, addressing, error handling, internetworking technologies. Makes path to reach the target node through the network. (IP, ICMP)</a:t>
            </a:r>
          </a:p>
          <a:p>
            <a:pPr marL="457200" indent="-457200" fontAlgn="t">
              <a:spcBef>
                <a:spcPts val="0"/>
              </a:spcBef>
              <a:spcAft>
                <a:spcPts val="1800"/>
              </a:spcAft>
              <a:buFont typeface="+mj-lt"/>
              <a:buAutoNum type="arabicPeriod" startAt="2"/>
            </a:pPr>
            <a:r>
              <a:rPr lang="en-GB" b="1" dirty="0">
                <a:solidFill>
                  <a:srgbClr val="0000FF"/>
                </a:solidFill>
              </a:rPr>
              <a:t>DATA LINK</a:t>
            </a:r>
            <a:r>
              <a:rPr lang="en-GB" dirty="0"/>
              <a:t> – responsible for encoding and decoding physical layer into bits. Besides is responsible for error detection and </a:t>
            </a:r>
            <a:r>
              <a:rPr lang="en-GB" b="1" dirty="0"/>
              <a:t>frame synchronization</a:t>
            </a:r>
            <a:r>
              <a:rPr lang="en-GB" dirty="0"/>
              <a:t>. Data link layer consists of two sub-layers. </a:t>
            </a:r>
          </a:p>
          <a:p>
            <a:pPr marL="457200" indent="-457200" fontAlgn="t">
              <a:spcBef>
                <a:spcPts val="0"/>
              </a:spcBef>
              <a:spcAft>
                <a:spcPts val="1800"/>
              </a:spcAft>
              <a:buFont typeface="+mj-lt"/>
              <a:buAutoNum type="arabicPeriod"/>
            </a:pPr>
            <a:r>
              <a:rPr lang="en-GB" b="1" dirty="0">
                <a:solidFill>
                  <a:srgbClr val="0000FF"/>
                </a:solidFill>
              </a:rPr>
              <a:t>PHYSICAL</a:t>
            </a:r>
            <a:r>
              <a:rPr lang="en-GB" dirty="0"/>
              <a:t> – responsible for sending </a:t>
            </a:r>
            <a:r>
              <a:rPr lang="en-GB" b="1" dirty="0"/>
              <a:t>bit stream </a:t>
            </a:r>
            <a:r>
              <a:rPr lang="en-GB" dirty="0"/>
              <a:t>(electrical signals, light pulse, radio waves) through the network. It provides physical devices including cables, cards, interfaces. (USB, Bluetooth, Ethernet physical layer, SONET)</a:t>
            </a:r>
          </a:p>
        </p:txBody>
      </p:sp>
      <p:sp>
        <p:nvSpPr>
          <p:cNvPr id="4" name="Slide Number Placeholder 3">
            <a:extLst>
              <a:ext uri="{FF2B5EF4-FFF2-40B4-BE49-F238E27FC236}">
                <a16:creationId xmlns:a16="http://schemas.microsoft.com/office/drawing/2014/main" id="{1C812A27-5AC0-4B93-A0A1-AEF04A97F590}"/>
              </a:ext>
            </a:extLst>
          </p:cNvPr>
          <p:cNvSpPr>
            <a:spLocks noGrp="1"/>
          </p:cNvSpPr>
          <p:nvPr>
            <p:ph type="sldNum" sz="quarter" idx="12"/>
          </p:nvPr>
        </p:nvSpPr>
        <p:spPr/>
        <p:txBody>
          <a:bodyPr/>
          <a:lstStyle/>
          <a:p>
            <a:fld id="{5AF38636-804C-414E-8ACA-D918E7046845}" type="slidenum">
              <a:rPr lang="en-GB" smtClean="0"/>
              <a:pPr/>
              <a:t>10</a:t>
            </a:fld>
            <a:endParaRPr lang="en-GB" dirty="0"/>
          </a:p>
        </p:txBody>
      </p:sp>
      <p:cxnSp>
        <p:nvCxnSpPr>
          <p:cNvPr id="5" name="Straight Connector 4">
            <a:extLst>
              <a:ext uri="{FF2B5EF4-FFF2-40B4-BE49-F238E27FC236}">
                <a16:creationId xmlns:a16="http://schemas.microsoft.com/office/drawing/2014/main" id="{C965A782-B4DD-4D63-BB7D-3F218857311D}"/>
              </a:ext>
            </a:extLst>
          </p:cNvPr>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C35034B-7942-4D08-B27E-FC1971888F63}"/>
              </a:ext>
            </a:extLst>
          </p:cNvPr>
          <p:cNvPicPr>
            <a:picLocks noChangeAspect="1"/>
          </p:cNvPicPr>
          <p:nvPr/>
        </p:nvPicPr>
        <p:blipFill>
          <a:blip r:embed="rId3"/>
          <a:stretch>
            <a:fillRect/>
          </a:stretch>
        </p:blipFill>
        <p:spPr>
          <a:xfrm>
            <a:off x="3439486" y="5541532"/>
            <a:ext cx="4743820" cy="1316467"/>
          </a:xfrm>
          <a:prstGeom prst="rect">
            <a:avLst/>
          </a:prstGeom>
        </p:spPr>
      </p:pic>
      <p:sp>
        <p:nvSpPr>
          <p:cNvPr id="7" name="Rectangle 6">
            <a:extLst>
              <a:ext uri="{FF2B5EF4-FFF2-40B4-BE49-F238E27FC236}">
                <a16:creationId xmlns:a16="http://schemas.microsoft.com/office/drawing/2014/main" id="{007C2E75-5C4C-431A-BC52-581DBD613C95}"/>
              </a:ext>
            </a:extLst>
          </p:cNvPr>
          <p:cNvSpPr/>
          <p:nvPr/>
        </p:nvSpPr>
        <p:spPr>
          <a:xfrm>
            <a:off x="8455376" y="5802817"/>
            <a:ext cx="2212625" cy="646331"/>
          </a:xfrm>
          <a:prstGeom prst="rect">
            <a:avLst/>
          </a:prstGeom>
        </p:spPr>
        <p:txBody>
          <a:bodyPr wrap="square">
            <a:spAutoFit/>
          </a:bodyPr>
          <a:lstStyle/>
          <a:p>
            <a:r>
              <a:rPr lang="en-IE" dirty="0"/>
              <a:t>Synchronous optical networking (SONET) </a:t>
            </a:r>
          </a:p>
        </p:txBody>
      </p:sp>
    </p:spTree>
    <p:extLst>
      <p:ext uri="{BB962C8B-B14F-4D97-AF65-F5344CB8AC3E}">
        <p14:creationId xmlns:p14="http://schemas.microsoft.com/office/powerpoint/2010/main" val="3126141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69776"/>
            <a:ext cx="9144000" cy="1143000"/>
          </a:xfrm>
        </p:spPr>
        <p:txBody>
          <a:bodyPr/>
          <a:lstStyle/>
          <a:p>
            <a:r>
              <a:rPr lang="en-GB" dirty="0">
                <a:solidFill>
                  <a:srgbClr val="FF0000"/>
                </a:solidFill>
              </a:rPr>
              <a:t>Overall view of OSI Layers</a:t>
            </a:r>
          </a:p>
        </p:txBody>
      </p:sp>
      <p:sp>
        <p:nvSpPr>
          <p:cNvPr id="3" name="Slide Number Placeholder 2"/>
          <p:cNvSpPr>
            <a:spLocks noGrp="1"/>
          </p:cNvSpPr>
          <p:nvPr>
            <p:ph type="sldNum" sz="quarter" idx="12"/>
          </p:nvPr>
        </p:nvSpPr>
        <p:spPr/>
        <p:txBody>
          <a:bodyPr/>
          <a:lstStyle/>
          <a:p>
            <a:fld id="{5AF38636-804C-414E-8ACA-D918E7046845}" type="slidenum">
              <a:rPr lang="en-GB" smtClean="0"/>
              <a:pPr/>
              <a:t>11</a:t>
            </a:fld>
            <a:endParaRPr lang="en-GB" dirty="0"/>
          </a:p>
        </p:txBody>
      </p:sp>
      <p:pic>
        <p:nvPicPr>
          <p:cNvPr id="1027" name="Picture 3"/>
          <p:cNvPicPr>
            <a:picLocks noChangeAspect="1" noChangeArrowheads="1"/>
          </p:cNvPicPr>
          <p:nvPr/>
        </p:nvPicPr>
        <p:blipFill>
          <a:blip r:embed="rId2" cstate="print"/>
          <a:srcRect/>
          <a:stretch>
            <a:fillRect/>
          </a:stretch>
        </p:blipFill>
        <p:spPr bwMode="auto">
          <a:xfrm>
            <a:off x="5143586" y="1556792"/>
            <a:ext cx="5524415" cy="3571900"/>
          </a:xfrm>
          <a:prstGeom prst="rect">
            <a:avLst/>
          </a:prstGeom>
          <a:noFill/>
          <a:ln w="9525">
            <a:noFill/>
            <a:miter lim="800000"/>
            <a:headEnd/>
            <a:tailEnd/>
          </a:ln>
          <a:effectLst/>
        </p:spPr>
      </p:pic>
      <p:sp>
        <p:nvSpPr>
          <p:cNvPr id="6" name="Rectangle 5"/>
          <p:cNvSpPr/>
          <p:nvPr/>
        </p:nvSpPr>
        <p:spPr>
          <a:xfrm>
            <a:off x="1571717" y="1740514"/>
            <a:ext cx="3571868" cy="3351238"/>
          </a:xfrm>
          <a:prstGeom prst="rect">
            <a:avLst/>
          </a:prstGeom>
        </p:spPr>
        <p:txBody>
          <a:bodyPr wrap="square">
            <a:spAutoFit/>
          </a:bodyPr>
          <a:lstStyle/>
          <a:p>
            <a:pPr marL="360000" indent="-252000">
              <a:lnSpc>
                <a:spcPct val="150000"/>
              </a:lnSpc>
              <a:spcAft>
                <a:spcPts val="1800"/>
              </a:spcAft>
              <a:buFont typeface="Arial" pitchFamily="34" charset="0"/>
              <a:buChar char="•"/>
            </a:pPr>
            <a:r>
              <a:rPr lang="en-GB" sz="2400" b="1" dirty="0"/>
              <a:t>An overall view of the </a:t>
            </a:r>
            <a:r>
              <a:rPr lang="en-GB" sz="2400" b="1" dirty="0">
                <a:solidFill>
                  <a:srgbClr val="C00000"/>
                </a:solidFill>
              </a:rPr>
              <a:t>OSI layers</a:t>
            </a:r>
            <a:r>
              <a:rPr lang="en-GB" sz="2400" b="1" dirty="0"/>
              <a:t>, </a:t>
            </a:r>
            <a:r>
              <a:rPr lang="en-GB" sz="2400" b="1" dirty="0">
                <a:solidFill>
                  <a:srgbClr val="C00000"/>
                </a:solidFill>
              </a:rPr>
              <a:t>D7</a:t>
            </a:r>
            <a:r>
              <a:rPr lang="en-GB" sz="2400" b="1" dirty="0"/>
              <a:t> means the data unit at layer </a:t>
            </a:r>
            <a:r>
              <a:rPr lang="en-GB" sz="2400" b="1" dirty="0">
                <a:solidFill>
                  <a:srgbClr val="C00000"/>
                </a:solidFill>
              </a:rPr>
              <a:t>7</a:t>
            </a:r>
            <a:r>
              <a:rPr lang="en-GB" sz="2400" b="1" dirty="0"/>
              <a:t>, </a:t>
            </a:r>
            <a:r>
              <a:rPr lang="en-GB" sz="2400" b="1" dirty="0">
                <a:solidFill>
                  <a:srgbClr val="C00000"/>
                </a:solidFill>
              </a:rPr>
              <a:t>D6</a:t>
            </a:r>
            <a:r>
              <a:rPr lang="en-GB" sz="2400" b="1" dirty="0"/>
              <a:t> means the data unit at layer </a:t>
            </a:r>
            <a:r>
              <a:rPr lang="en-GB" sz="2400" b="1" dirty="0">
                <a:solidFill>
                  <a:srgbClr val="C00000"/>
                </a:solidFill>
              </a:rPr>
              <a:t>6</a:t>
            </a:r>
            <a:r>
              <a:rPr lang="en-GB" sz="2400" b="1" dirty="0"/>
              <a:t>, and so on.</a:t>
            </a:r>
          </a:p>
        </p:txBody>
      </p:sp>
      <p:cxnSp>
        <p:nvCxnSpPr>
          <p:cNvPr id="7" name="Straight Connector 6"/>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881158" y="5387152"/>
            <a:ext cx="8463314" cy="1354217"/>
          </a:xfrm>
          <a:prstGeom prst="rect">
            <a:avLst/>
          </a:prstGeom>
        </p:spPr>
        <p:txBody>
          <a:bodyPr wrap="square">
            <a:spAutoFit/>
          </a:bodyPr>
          <a:lstStyle/>
          <a:p>
            <a:pPr marL="360000" indent="-252000">
              <a:spcAft>
                <a:spcPts val="1200"/>
              </a:spcAft>
              <a:buFont typeface="Arial" pitchFamily="34" charset="0"/>
              <a:buChar char="•"/>
            </a:pPr>
            <a:r>
              <a:rPr lang="en-GB" sz="2400" b="1" dirty="0"/>
              <a:t>At each layer, a header, or possibly a trailer, can be added to the data unit. </a:t>
            </a:r>
          </a:p>
          <a:p>
            <a:pPr marL="360000" indent="-252000">
              <a:spcAft>
                <a:spcPts val="1200"/>
              </a:spcAft>
              <a:buFont typeface="Arial" pitchFamily="34" charset="0"/>
              <a:buChar char="•"/>
            </a:pPr>
            <a:r>
              <a:rPr lang="en-GB" sz="2400" b="1" dirty="0"/>
              <a:t>These trailers are helpful in error detection.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a:xfrm>
            <a:off x="8077200" y="6564338"/>
            <a:ext cx="2103337" cy="365125"/>
          </a:xfrm>
        </p:spPr>
        <p:txBody>
          <a:bodyPr/>
          <a:lstStyle/>
          <a:p>
            <a:fld id="{D5280D61-5551-487D-A0E4-02E8166259E3}" type="slidenum">
              <a:rPr lang="en-US" altLang="en-US" sz="1100"/>
              <a:pPr/>
              <a:t>12</a:t>
            </a:fld>
            <a:endParaRPr lang="en-US" altLang="en-US" sz="1100"/>
          </a:p>
        </p:txBody>
      </p:sp>
      <p:sp>
        <p:nvSpPr>
          <p:cNvPr id="4098" name="Rectangle 2"/>
          <p:cNvSpPr>
            <a:spLocks noChangeArrowheads="1"/>
          </p:cNvSpPr>
          <p:nvPr/>
        </p:nvSpPr>
        <p:spPr bwMode="auto">
          <a:xfrm>
            <a:off x="3200400" y="1285860"/>
            <a:ext cx="3906197" cy="457200"/>
          </a:xfrm>
          <a:prstGeom prst="rect">
            <a:avLst/>
          </a:prstGeom>
          <a:solidFill>
            <a:schemeClr val="tx2">
              <a:lumMod val="50000"/>
            </a:schemeClr>
          </a:solidFill>
          <a:ln w="9525">
            <a:noFill/>
            <a:miter lim="800000"/>
            <a:headEnd/>
            <a:tailEnd/>
          </a:ln>
          <a:effectLst/>
        </p:spPr>
        <p:txBody>
          <a:bodyPr wrap="none" lIns="0" tIns="0" rIns="0" bIns="0" anchor="ctr"/>
          <a:lstStyle/>
          <a:p>
            <a:pPr algn="ctr"/>
            <a:r>
              <a:rPr lang="en-US" sz="1100" b="1" dirty="0">
                <a:solidFill>
                  <a:srgbClr val="FFFF00"/>
                </a:solidFill>
              </a:rPr>
              <a:t>TCP/IP Suite</a:t>
            </a:r>
          </a:p>
        </p:txBody>
      </p:sp>
      <p:sp>
        <p:nvSpPr>
          <p:cNvPr id="4099" name="Rectangle 3"/>
          <p:cNvSpPr>
            <a:spLocks noChangeArrowheads="1"/>
          </p:cNvSpPr>
          <p:nvPr/>
        </p:nvSpPr>
        <p:spPr bwMode="auto">
          <a:xfrm>
            <a:off x="1752600" y="1285860"/>
            <a:ext cx="1277026" cy="457200"/>
          </a:xfrm>
          <a:prstGeom prst="rect">
            <a:avLst/>
          </a:prstGeom>
          <a:solidFill>
            <a:schemeClr val="tx2">
              <a:lumMod val="50000"/>
            </a:schemeClr>
          </a:solidFill>
          <a:ln w="9525">
            <a:noFill/>
            <a:miter lim="800000"/>
            <a:headEnd/>
            <a:tailEnd/>
          </a:ln>
          <a:effectLst/>
        </p:spPr>
        <p:txBody>
          <a:bodyPr wrap="none" lIns="0" tIns="0" rIns="0" bIns="0" anchor="ctr"/>
          <a:lstStyle/>
          <a:p>
            <a:pPr algn="ctr"/>
            <a:r>
              <a:rPr lang="en-US" sz="1100" b="1" dirty="0">
                <a:solidFill>
                  <a:srgbClr val="FFFF00"/>
                </a:solidFill>
              </a:rPr>
              <a:t>OSI Layers</a:t>
            </a:r>
          </a:p>
        </p:txBody>
      </p:sp>
      <p:sp>
        <p:nvSpPr>
          <p:cNvPr id="4100" name="Rectangle 4"/>
          <p:cNvSpPr>
            <a:spLocks noChangeArrowheads="1"/>
          </p:cNvSpPr>
          <p:nvPr/>
        </p:nvSpPr>
        <p:spPr bwMode="auto">
          <a:xfrm>
            <a:off x="3200400" y="2060621"/>
            <a:ext cx="3906197" cy="533400"/>
          </a:xfrm>
          <a:prstGeom prst="rect">
            <a:avLst/>
          </a:prstGeom>
          <a:solidFill>
            <a:srgbClr val="00FF00">
              <a:alpha val="60000"/>
            </a:srgbClr>
          </a:solidFill>
          <a:ln w="9525">
            <a:noFill/>
            <a:miter lim="800000"/>
            <a:headEnd/>
            <a:tailEnd/>
          </a:ln>
          <a:effectLst/>
        </p:spPr>
        <p:txBody>
          <a:bodyPr wrap="none" lIns="0" tIns="0" rIns="0" bIns="0" anchor="ctr"/>
          <a:lstStyle/>
          <a:p>
            <a:pPr algn="ctr"/>
            <a:r>
              <a:rPr lang="en-US" sz="1100" b="1" dirty="0"/>
              <a:t>Application</a:t>
            </a:r>
          </a:p>
          <a:p>
            <a:pPr algn="ctr"/>
            <a:r>
              <a:rPr lang="en-US" sz="1100" b="1" dirty="0"/>
              <a:t>HTTP, Telnet, FTP, SMTP, DNS, SNMP, </a:t>
            </a:r>
            <a:r>
              <a:rPr lang="en-US" sz="1100" b="1" i="1" dirty="0"/>
              <a:t>Specific address</a:t>
            </a:r>
            <a:r>
              <a:rPr lang="en-US" sz="1100" b="1" dirty="0"/>
              <a:t> etc…</a:t>
            </a:r>
          </a:p>
        </p:txBody>
      </p:sp>
      <p:sp>
        <p:nvSpPr>
          <p:cNvPr id="4101" name="Rectangle 5"/>
          <p:cNvSpPr>
            <a:spLocks noChangeArrowheads="1"/>
          </p:cNvSpPr>
          <p:nvPr/>
        </p:nvSpPr>
        <p:spPr bwMode="auto">
          <a:xfrm>
            <a:off x="3200400" y="3432221"/>
            <a:ext cx="3906197" cy="533400"/>
          </a:xfrm>
          <a:prstGeom prst="rect">
            <a:avLst/>
          </a:prstGeom>
          <a:solidFill>
            <a:srgbClr val="00FF00">
              <a:alpha val="60000"/>
            </a:srgbClr>
          </a:solidFill>
          <a:ln w="9525">
            <a:noFill/>
            <a:miter lim="800000"/>
            <a:headEnd/>
            <a:tailEnd/>
          </a:ln>
          <a:effectLst/>
        </p:spPr>
        <p:txBody>
          <a:bodyPr wrap="none" lIns="0" tIns="0" rIns="0" bIns="0" anchor="ctr"/>
          <a:lstStyle/>
          <a:p>
            <a:pPr algn="ctr"/>
            <a:r>
              <a:rPr lang="en-US" sz="1100" b="1" dirty="0"/>
              <a:t>Session</a:t>
            </a:r>
          </a:p>
          <a:p>
            <a:pPr algn="ctr"/>
            <a:r>
              <a:rPr lang="en-US" sz="1100" b="1" dirty="0"/>
              <a:t>Half duplex, Full duplex</a:t>
            </a:r>
          </a:p>
        </p:txBody>
      </p:sp>
      <p:sp>
        <p:nvSpPr>
          <p:cNvPr id="4102" name="Rectangle 6"/>
          <p:cNvSpPr>
            <a:spLocks noChangeArrowheads="1"/>
          </p:cNvSpPr>
          <p:nvPr/>
        </p:nvSpPr>
        <p:spPr bwMode="auto">
          <a:xfrm>
            <a:off x="3200400" y="2746421"/>
            <a:ext cx="3906197" cy="533400"/>
          </a:xfrm>
          <a:prstGeom prst="rect">
            <a:avLst/>
          </a:prstGeom>
          <a:solidFill>
            <a:srgbClr val="00FF00">
              <a:alpha val="60000"/>
            </a:srgbClr>
          </a:solidFill>
          <a:ln w="9525">
            <a:noFill/>
            <a:miter lim="800000"/>
            <a:headEnd/>
            <a:tailEnd/>
          </a:ln>
          <a:effectLst/>
        </p:spPr>
        <p:txBody>
          <a:bodyPr wrap="none" lIns="0" tIns="0" rIns="0" bIns="0" anchor="ctr"/>
          <a:lstStyle/>
          <a:p>
            <a:pPr algn="ctr"/>
            <a:r>
              <a:rPr lang="en-US" sz="1100" b="1" dirty="0"/>
              <a:t>Presentation</a:t>
            </a:r>
          </a:p>
          <a:p>
            <a:pPr algn="ctr"/>
            <a:r>
              <a:rPr lang="en-US" sz="1100" b="1" dirty="0"/>
              <a:t>ASCII, JPEG</a:t>
            </a:r>
          </a:p>
        </p:txBody>
      </p:sp>
      <p:sp>
        <p:nvSpPr>
          <p:cNvPr id="4103" name="Rectangle 7"/>
          <p:cNvSpPr>
            <a:spLocks noChangeArrowheads="1"/>
          </p:cNvSpPr>
          <p:nvPr/>
        </p:nvSpPr>
        <p:spPr bwMode="auto">
          <a:xfrm>
            <a:off x="3200400" y="4118021"/>
            <a:ext cx="3906197"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dirty="0"/>
              <a:t>Transport (Segments)</a:t>
            </a:r>
          </a:p>
          <a:p>
            <a:pPr algn="ctr"/>
            <a:r>
              <a:rPr lang="en-US" sz="1100" b="1" dirty="0"/>
              <a:t>TCP, UDP, SCTP, Sockets and </a:t>
            </a:r>
            <a:r>
              <a:rPr lang="en-US" sz="1100" b="1" i="1" dirty="0"/>
              <a:t>Ports address</a:t>
            </a:r>
          </a:p>
        </p:txBody>
      </p:sp>
      <p:sp>
        <p:nvSpPr>
          <p:cNvPr id="4104" name="Rectangle 8"/>
          <p:cNvSpPr>
            <a:spLocks noChangeArrowheads="1"/>
          </p:cNvSpPr>
          <p:nvPr/>
        </p:nvSpPr>
        <p:spPr bwMode="auto">
          <a:xfrm>
            <a:off x="3200400" y="4803821"/>
            <a:ext cx="3906197"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dirty="0"/>
              <a:t>Network (Packets)</a:t>
            </a:r>
          </a:p>
          <a:p>
            <a:pPr algn="ctr"/>
            <a:r>
              <a:rPr lang="en-US" sz="1100" b="1" dirty="0"/>
              <a:t>IP, IPX, ARP/RARP, ICMP, IGMP, </a:t>
            </a:r>
            <a:r>
              <a:rPr lang="en-US" sz="1100" b="1" i="1" dirty="0"/>
              <a:t>Logical address</a:t>
            </a:r>
          </a:p>
        </p:txBody>
      </p:sp>
      <p:sp>
        <p:nvSpPr>
          <p:cNvPr id="4105" name="Rectangle 9"/>
          <p:cNvSpPr>
            <a:spLocks noChangeArrowheads="1"/>
          </p:cNvSpPr>
          <p:nvPr/>
        </p:nvSpPr>
        <p:spPr bwMode="auto">
          <a:xfrm>
            <a:off x="3200400" y="5489621"/>
            <a:ext cx="3906197"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dirty="0"/>
              <a:t>Data Link (Frames)</a:t>
            </a:r>
          </a:p>
          <a:p>
            <a:pPr algn="ctr"/>
            <a:r>
              <a:rPr lang="en-US" sz="1100" b="1" dirty="0"/>
              <a:t>MAC addresses</a:t>
            </a:r>
            <a:endParaRPr lang="en-US" sz="1100" b="1" i="1" dirty="0"/>
          </a:p>
        </p:txBody>
      </p:sp>
      <p:sp>
        <p:nvSpPr>
          <p:cNvPr id="4107" name="Rectangle 11"/>
          <p:cNvSpPr>
            <a:spLocks noChangeArrowheads="1"/>
          </p:cNvSpPr>
          <p:nvPr/>
        </p:nvSpPr>
        <p:spPr bwMode="auto">
          <a:xfrm>
            <a:off x="1752600" y="2060621"/>
            <a:ext cx="1277026"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a:t>Application</a:t>
            </a:r>
          </a:p>
        </p:txBody>
      </p:sp>
      <p:sp>
        <p:nvSpPr>
          <p:cNvPr id="4108" name="Rectangle 12"/>
          <p:cNvSpPr>
            <a:spLocks noChangeArrowheads="1"/>
          </p:cNvSpPr>
          <p:nvPr/>
        </p:nvSpPr>
        <p:spPr bwMode="auto">
          <a:xfrm>
            <a:off x="1752600" y="3432221"/>
            <a:ext cx="1277026"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a:t>Session</a:t>
            </a:r>
          </a:p>
        </p:txBody>
      </p:sp>
      <p:sp>
        <p:nvSpPr>
          <p:cNvPr id="4109" name="Rectangle 13"/>
          <p:cNvSpPr>
            <a:spLocks noChangeArrowheads="1"/>
          </p:cNvSpPr>
          <p:nvPr/>
        </p:nvSpPr>
        <p:spPr bwMode="auto">
          <a:xfrm>
            <a:off x="1752600" y="2746421"/>
            <a:ext cx="1277026" cy="533400"/>
          </a:xfrm>
          <a:prstGeom prst="rect">
            <a:avLst/>
          </a:prstGeom>
          <a:solidFill>
            <a:srgbClr val="FFC000">
              <a:alpha val="60000"/>
            </a:srgbClr>
          </a:solidFill>
          <a:ln w="9525" algn="ctr">
            <a:noFill/>
            <a:miter lim="800000"/>
            <a:headEnd/>
            <a:tailEnd/>
          </a:ln>
          <a:effectLst/>
        </p:spPr>
        <p:txBody>
          <a:bodyPr wrap="none" lIns="0" tIns="0" rIns="0" bIns="0" anchor="ctr"/>
          <a:lstStyle/>
          <a:p>
            <a:pPr algn="ctr"/>
            <a:r>
              <a:rPr lang="en-US" sz="1100" b="1"/>
              <a:t>Presentation</a:t>
            </a:r>
          </a:p>
        </p:txBody>
      </p:sp>
      <p:sp>
        <p:nvSpPr>
          <p:cNvPr id="4110" name="Rectangle 14"/>
          <p:cNvSpPr>
            <a:spLocks noChangeArrowheads="1"/>
          </p:cNvSpPr>
          <p:nvPr/>
        </p:nvSpPr>
        <p:spPr bwMode="auto">
          <a:xfrm>
            <a:off x="1752600" y="4118021"/>
            <a:ext cx="1277026"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a:t>Transport</a:t>
            </a:r>
          </a:p>
        </p:txBody>
      </p:sp>
      <p:sp>
        <p:nvSpPr>
          <p:cNvPr id="4111" name="Rectangle 15"/>
          <p:cNvSpPr>
            <a:spLocks noChangeArrowheads="1"/>
          </p:cNvSpPr>
          <p:nvPr/>
        </p:nvSpPr>
        <p:spPr bwMode="auto">
          <a:xfrm>
            <a:off x="1752600" y="4803821"/>
            <a:ext cx="1277026"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a:t>Network</a:t>
            </a:r>
          </a:p>
        </p:txBody>
      </p:sp>
      <p:sp>
        <p:nvSpPr>
          <p:cNvPr id="4112" name="Rectangle 16"/>
          <p:cNvSpPr>
            <a:spLocks noChangeArrowheads="1"/>
          </p:cNvSpPr>
          <p:nvPr/>
        </p:nvSpPr>
        <p:spPr bwMode="auto">
          <a:xfrm>
            <a:off x="1752600" y="5489621"/>
            <a:ext cx="1277026"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a:t>Data Link</a:t>
            </a:r>
          </a:p>
        </p:txBody>
      </p:sp>
      <p:sp>
        <p:nvSpPr>
          <p:cNvPr id="4114" name="Rectangle 18"/>
          <p:cNvSpPr>
            <a:spLocks noChangeArrowheads="1"/>
          </p:cNvSpPr>
          <p:nvPr/>
        </p:nvSpPr>
        <p:spPr bwMode="auto">
          <a:xfrm>
            <a:off x="7315200" y="1285860"/>
            <a:ext cx="3155005" cy="457200"/>
          </a:xfrm>
          <a:prstGeom prst="rect">
            <a:avLst/>
          </a:prstGeom>
          <a:solidFill>
            <a:schemeClr val="tx2">
              <a:lumMod val="50000"/>
            </a:schemeClr>
          </a:solidFill>
          <a:ln w="9525">
            <a:noFill/>
            <a:miter lim="800000"/>
            <a:headEnd/>
            <a:tailEnd/>
          </a:ln>
          <a:effectLst/>
        </p:spPr>
        <p:txBody>
          <a:bodyPr wrap="none" lIns="0" tIns="0" rIns="0" bIns="0" anchor="ctr"/>
          <a:lstStyle/>
          <a:p>
            <a:pPr algn="ctr"/>
            <a:r>
              <a:rPr lang="en-US" sz="1100" b="1">
                <a:solidFill>
                  <a:srgbClr val="FFFF00"/>
                </a:solidFill>
              </a:rPr>
              <a:t>Activities </a:t>
            </a:r>
          </a:p>
        </p:txBody>
      </p:sp>
      <p:sp>
        <p:nvSpPr>
          <p:cNvPr id="4115" name="Rectangle 19"/>
          <p:cNvSpPr>
            <a:spLocks noChangeArrowheads="1"/>
          </p:cNvSpPr>
          <p:nvPr/>
        </p:nvSpPr>
        <p:spPr bwMode="auto">
          <a:xfrm>
            <a:off x="7315200" y="2060621"/>
            <a:ext cx="3155005"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dirty="0"/>
              <a:t>To allow access to network resources</a:t>
            </a:r>
          </a:p>
        </p:txBody>
      </p:sp>
      <p:sp>
        <p:nvSpPr>
          <p:cNvPr id="4116" name="Rectangle 20"/>
          <p:cNvSpPr>
            <a:spLocks noChangeArrowheads="1"/>
          </p:cNvSpPr>
          <p:nvPr/>
        </p:nvSpPr>
        <p:spPr bwMode="auto">
          <a:xfrm>
            <a:off x="7315200" y="3432221"/>
            <a:ext cx="3155005"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a:t>To establish, manage, and terminate </a:t>
            </a:r>
          </a:p>
          <a:p>
            <a:pPr algn="ctr"/>
            <a:r>
              <a:rPr lang="en-US" sz="1100" b="1"/>
              <a:t>session</a:t>
            </a:r>
          </a:p>
        </p:txBody>
      </p:sp>
      <p:sp>
        <p:nvSpPr>
          <p:cNvPr id="4117" name="Rectangle 21"/>
          <p:cNvSpPr>
            <a:spLocks noChangeArrowheads="1"/>
          </p:cNvSpPr>
          <p:nvPr/>
        </p:nvSpPr>
        <p:spPr bwMode="auto">
          <a:xfrm>
            <a:off x="7315200" y="2746421"/>
            <a:ext cx="3155005"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dirty="0"/>
              <a:t>To translate, encrypt, and compress </a:t>
            </a:r>
          </a:p>
          <a:p>
            <a:pPr algn="ctr"/>
            <a:r>
              <a:rPr lang="en-US" sz="1100" b="1" dirty="0"/>
              <a:t>data</a:t>
            </a:r>
          </a:p>
        </p:txBody>
      </p:sp>
      <p:sp>
        <p:nvSpPr>
          <p:cNvPr id="4118" name="Rectangle 22"/>
          <p:cNvSpPr>
            <a:spLocks noChangeArrowheads="1"/>
          </p:cNvSpPr>
          <p:nvPr/>
        </p:nvSpPr>
        <p:spPr bwMode="auto">
          <a:xfrm>
            <a:off x="7315200" y="4118021"/>
            <a:ext cx="3155005"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dirty="0"/>
              <a:t>To Provide reliable process-to-process </a:t>
            </a:r>
          </a:p>
          <a:p>
            <a:pPr algn="ctr"/>
            <a:r>
              <a:rPr lang="en-US" sz="1100" b="1" dirty="0"/>
              <a:t>message delivery and error recovery </a:t>
            </a:r>
          </a:p>
        </p:txBody>
      </p:sp>
      <p:sp>
        <p:nvSpPr>
          <p:cNvPr id="4119" name="Rectangle 23"/>
          <p:cNvSpPr>
            <a:spLocks noChangeArrowheads="1"/>
          </p:cNvSpPr>
          <p:nvPr/>
        </p:nvSpPr>
        <p:spPr bwMode="auto">
          <a:xfrm>
            <a:off x="7315200" y="4803821"/>
            <a:ext cx="3155005"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dirty="0"/>
              <a:t>To move packets from source to </a:t>
            </a:r>
          </a:p>
          <a:p>
            <a:pPr algn="ctr"/>
            <a:r>
              <a:rPr lang="en-US" sz="1100" b="1" dirty="0"/>
              <a:t>destination; to provide internetworking</a:t>
            </a:r>
          </a:p>
        </p:txBody>
      </p:sp>
      <p:sp>
        <p:nvSpPr>
          <p:cNvPr id="4120" name="Rectangle 24"/>
          <p:cNvSpPr>
            <a:spLocks noChangeArrowheads="1"/>
          </p:cNvSpPr>
          <p:nvPr/>
        </p:nvSpPr>
        <p:spPr bwMode="auto">
          <a:xfrm>
            <a:off x="7315200" y="5489621"/>
            <a:ext cx="3155005"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dirty="0"/>
              <a:t>To organize bits into frames; to provide</a:t>
            </a:r>
          </a:p>
          <a:p>
            <a:pPr algn="ctr"/>
            <a:r>
              <a:rPr lang="en-US" sz="1100" b="1" dirty="0"/>
              <a:t>Hop-to-Hop delivery</a:t>
            </a:r>
          </a:p>
        </p:txBody>
      </p:sp>
      <p:sp>
        <p:nvSpPr>
          <p:cNvPr id="4122" name="Rectangle 26"/>
          <p:cNvSpPr>
            <a:spLocks noGrp="1" noChangeArrowheads="1"/>
          </p:cNvSpPr>
          <p:nvPr>
            <p:ph type="title"/>
          </p:nvPr>
        </p:nvSpPr>
        <p:spPr>
          <a:xfrm>
            <a:off x="1905002" y="323832"/>
            <a:ext cx="8098786" cy="604839"/>
          </a:xfrm>
          <a:noFill/>
          <a:ln/>
        </p:spPr>
        <p:txBody>
          <a:bodyPr anchor="ctr">
            <a:noAutofit/>
          </a:bodyPr>
          <a:lstStyle/>
          <a:p>
            <a:r>
              <a:rPr lang="en-US" sz="1800" dirty="0">
                <a:solidFill>
                  <a:srgbClr val="FF0000"/>
                </a:solidFill>
              </a:rPr>
              <a:t>Data, Protocol &amp; Activities</a:t>
            </a:r>
          </a:p>
        </p:txBody>
      </p:sp>
      <p:sp>
        <p:nvSpPr>
          <p:cNvPr id="4124" name="Rectangle 28"/>
          <p:cNvSpPr>
            <a:spLocks noChangeArrowheads="1"/>
          </p:cNvSpPr>
          <p:nvPr/>
        </p:nvSpPr>
        <p:spPr bwMode="auto">
          <a:xfrm>
            <a:off x="3200400" y="6175421"/>
            <a:ext cx="3906197"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dirty="0"/>
              <a:t>Physical (Bits)</a:t>
            </a:r>
          </a:p>
          <a:p>
            <a:pPr algn="ctr"/>
            <a:r>
              <a:rPr lang="en-US" sz="1100" b="1" dirty="0"/>
              <a:t>Twisted pair cable, fiber and NICs</a:t>
            </a:r>
          </a:p>
        </p:txBody>
      </p:sp>
      <p:sp>
        <p:nvSpPr>
          <p:cNvPr id="4125" name="Rectangle 29"/>
          <p:cNvSpPr>
            <a:spLocks noChangeArrowheads="1"/>
          </p:cNvSpPr>
          <p:nvPr/>
        </p:nvSpPr>
        <p:spPr bwMode="auto">
          <a:xfrm>
            <a:off x="1752600" y="6175421"/>
            <a:ext cx="1277026"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a:t>Physical</a:t>
            </a:r>
          </a:p>
        </p:txBody>
      </p:sp>
      <p:sp>
        <p:nvSpPr>
          <p:cNvPr id="4126" name="Rectangle 30"/>
          <p:cNvSpPr>
            <a:spLocks noChangeArrowheads="1"/>
          </p:cNvSpPr>
          <p:nvPr/>
        </p:nvSpPr>
        <p:spPr bwMode="auto">
          <a:xfrm>
            <a:off x="7315200" y="6175421"/>
            <a:ext cx="3155005" cy="533400"/>
          </a:xfrm>
          <a:prstGeom prst="rect">
            <a:avLst/>
          </a:prstGeom>
          <a:solidFill>
            <a:srgbClr val="FFC000">
              <a:alpha val="60000"/>
            </a:srgbClr>
          </a:solidFill>
          <a:ln w="9525">
            <a:noFill/>
            <a:miter lim="800000"/>
            <a:headEnd/>
            <a:tailEnd/>
          </a:ln>
          <a:effectLst/>
        </p:spPr>
        <p:txBody>
          <a:bodyPr wrap="none" lIns="0" tIns="0" rIns="0" bIns="0" anchor="ctr"/>
          <a:lstStyle/>
          <a:p>
            <a:pPr algn="ctr"/>
            <a:r>
              <a:rPr lang="en-US" sz="1100" b="1" dirty="0"/>
              <a:t>To Transmit bits over a medium; to provide </a:t>
            </a:r>
          </a:p>
          <a:p>
            <a:pPr algn="ctr"/>
            <a:r>
              <a:rPr lang="en-US" sz="1100" b="1" dirty="0"/>
              <a:t>Mechanical and electrical specifications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1524000" y="269776"/>
            <a:ext cx="9144000" cy="1143000"/>
          </a:xfrm>
        </p:spPr>
        <p:txBody>
          <a:bodyPr/>
          <a:lstStyle/>
          <a:p>
            <a:r>
              <a:rPr lang="en-US" dirty="0">
                <a:solidFill>
                  <a:srgbClr val="FF0000"/>
                </a:solidFill>
              </a:rPr>
              <a:t>The TCP/IP Internet Model</a:t>
            </a:r>
          </a:p>
        </p:txBody>
      </p:sp>
      <p:sp>
        <p:nvSpPr>
          <p:cNvPr id="9219" name="Rectangle 1027"/>
          <p:cNvSpPr>
            <a:spLocks noGrp="1" noChangeArrowheads="1"/>
          </p:cNvSpPr>
          <p:nvPr>
            <p:ph type="body" idx="1"/>
          </p:nvPr>
        </p:nvSpPr>
        <p:spPr>
          <a:xfrm>
            <a:off x="1596008" y="1642480"/>
            <a:ext cx="9001124" cy="2578608"/>
          </a:xfrm>
        </p:spPr>
        <p:txBody>
          <a:bodyPr>
            <a:normAutofit/>
          </a:bodyPr>
          <a:lstStyle/>
          <a:p>
            <a:pPr marL="540000" indent="-360000">
              <a:spcBef>
                <a:spcPts val="0"/>
              </a:spcBef>
              <a:spcAft>
                <a:spcPts val="1200"/>
              </a:spcAft>
            </a:pPr>
            <a:r>
              <a:rPr lang="en-US" sz="1800" b="1" dirty="0"/>
              <a:t>The </a:t>
            </a:r>
            <a:r>
              <a:rPr lang="en-US" sz="1800" b="1" dirty="0">
                <a:solidFill>
                  <a:srgbClr val="C00000"/>
                </a:solidFill>
              </a:rPr>
              <a:t>TCP/IP</a:t>
            </a:r>
            <a:r>
              <a:rPr lang="en-US" sz="1800" b="1" dirty="0"/>
              <a:t> Internet model was developed prior to the </a:t>
            </a:r>
            <a:r>
              <a:rPr lang="en-US" sz="1800" b="1" dirty="0">
                <a:solidFill>
                  <a:srgbClr val="C00000"/>
                </a:solidFill>
              </a:rPr>
              <a:t>OSI model.</a:t>
            </a:r>
          </a:p>
          <a:p>
            <a:pPr marL="540000" indent="-360000">
              <a:spcBef>
                <a:spcPts val="0"/>
              </a:spcBef>
              <a:spcAft>
                <a:spcPts val="1200"/>
              </a:spcAft>
            </a:pPr>
            <a:r>
              <a:rPr lang="en-US" sz="1800" b="1" dirty="0"/>
              <a:t>It contributed to the development of </a:t>
            </a:r>
            <a:r>
              <a:rPr lang="en-US" sz="1800" b="1" dirty="0">
                <a:solidFill>
                  <a:srgbClr val="C00000"/>
                </a:solidFill>
              </a:rPr>
              <a:t>OSI model.</a:t>
            </a:r>
          </a:p>
          <a:p>
            <a:pPr marL="540000" indent="-360000">
              <a:spcBef>
                <a:spcPts val="0"/>
              </a:spcBef>
              <a:spcAft>
                <a:spcPts val="1200"/>
              </a:spcAft>
            </a:pPr>
            <a:r>
              <a:rPr lang="en-US" sz="1800" b="1" dirty="0">
                <a:solidFill>
                  <a:schemeClr val="bg2">
                    <a:lumMod val="25000"/>
                  </a:schemeClr>
                </a:solidFill>
              </a:rPr>
              <a:t>The TCP/IP Internet model uses 5 layers instead of 7 layers.</a:t>
            </a:r>
          </a:p>
          <a:p>
            <a:pPr marL="540000" indent="-360000">
              <a:spcBef>
                <a:spcPts val="0"/>
              </a:spcBef>
              <a:spcAft>
                <a:spcPts val="1200"/>
              </a:spcAft>
            </a:pPr>
            <a:r>
              <a:rPr lang="en-US" sz="1800" b="1" dirty="0"/>
              <a:t>Currently the </a:t>
            </a:r>
            <a:r>
              <a:rPr lang="en-US" sz="1800" b="1" dirty="0">
                <a:solidFill>
                  <a:srgbClr val="C00000"/>
                </a:solidFill>
              </a:rPr>
              <a:t>OSI model </a:t>
            </a:r>
            <a:r>
              <a:rPr lang="en-US" sz="1800" b="1" dirty="0"/>
              <a:t>is used more in Europe while the TCP/IP model is used more in the US.</a:t>
            </a:r>
          </a:p>
          <a:p>
            <a:pPr marL="540000" indent="-360000">
              <a:spcBef>
                <a:spcPts val="0"/>
              </a:spcBef>
              <a:spcAft>
                <a:spcPts val="1200"/>
              </a:spcAft>
            </a:pPr>
            <a:r>
              <a:rPr lang="en-US" sz="1800" b="1" dirty="0">
                <a:solidFill>
                  <a:schemeClr val="bg2">
                    <a:lumMod val="25000"/>
                  </a:schemeClr>
                </a:solidFill>
              </a:rPr>
              <a:t>The </a:t>
            </a:r>
            <a:r>
              <a:rPr lang="en-US" sz="1800" b="1" dirty="0">
                <a:solidFill>
                  <a:srgbClr val="C00000"/>
                </a:solidFill>
              </a:rPr>
              <a:t>OSI model </a:t>
            </a:r>
            <a:r>
              <a:rPr lang="en-US" sz="1800" b="1" dirty="0">
                <a:solidFill>
                  <a:schemeClr val="bg2">
                    <a:lumMod val="25000"/>
                  </a:schemeClr>
                </a:solidFill>
              </a:rPr>
              <a:t>may be viewed as more ‘theoretical’.</a:t>
            </a:r>
          </a:p>
        </p:txBody>
      </p:sp>
      <p:sp>
        <p:nvSpPr>
          <p:cNvPr id="4" name="Slide Number Placeholder 3"/>
          <p:cNvSpPr>
            <a:spLocks noGrp="1"/>
          </p:cNvSpPr>
          <p:nvPr>
            <p:ph type="sldNum" sz="quarter" idx="12"/>
          </p:nvPr>
        </p:nvSpPr>
        <p:spPr/>
        <p:txBody>
          <a:bodyPr/>
          <a:lstStyle/>
          <a:p>
            <a:fld id="{5AF38636-804C-414E-8ACA-D918E7046845}" type="slidenum">
              <a:rPr lang="en-GB" smtClean="0"/>
              <a:pPr/>
              <a:t>13</a:t>
            </a:fld>
            <a:endParaRPr lang="en-GB" dirty="0"/>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6" name="Picture 3">
            <a:extLst>
              <a:ext uri="{FF2B5EF4-FFF2-40B4-BE49-F238E27FC236}">
                <a16:creationId xmlns:a16="http://schemas.microsoft.com/office/drawing/2014/main" id="{F369BC37-DCCE-4211-B8A2-FE6FBB488496}"/>
              </a:ext>
            </a:extLst>
          </p:cNvPr>
          <p:cNvPicPr>
            <a:picLocks noChangeAspect="1" noChangeArrowheads="1"/>
          </p:cNvPicPr>
          <p:nvPr/>
        </p:nvPicPr>
        <p:blipFill>
          <a:blip r:embed="rId3" cstate="print"/>
          <a:srcRect/>
          <a:stretch>
            <a:fillRect/>
          </a:stretch>
        </p:blipFill>
        <p:spPr bwMode="auto">
          <a:xfrm>
            <a:off x="1631504" y="4077072"/>
            <a:ext cx="9001124" cy="2236368"/>
          </a:xfrm>
          <a:prstGeom prst="rect">
            <a:avLst/>
          </a:prstGeom>
          <a:noFill/>
          <a:ln w="9525">
            <a:noFill/>
            <a:miter lim="800000"/>
            <a:headEnd/>
            <a:tailEnd/>
          </a:ln>
          <a:effectLst/>
        </p:spPr>
      </p:pic>
      <p:sp>
        <p:nvSpPr>
          <p:cNvPr id="7" name="Rectangle 3">
            <a:extLst>
              <a:ext uri="{FF2B5EF4-FFF2-40B4-BE49-F238E27FC236}">
                <a16:creationId xmlns:a16="http://schemas.microsoft.com/office/drawing/2014/main" id="{9B5B92D2-AFE4-4D8E-B381-213B50FB9A79}"/>
              </a:ext>
            </a:extLst>
          </p:cNvPr>
          <p:cNvSpPr txBox="1">
            <a:spLocks noChangeArrowheads="1"/>
          </p:cNvSpPr>
          <p:nvPr/>
        </p:nvSpPr>
        <p:spPr>
          <a:xfrm>
            <a:off x="1919536" y="6368218"/>
            <a:ext cx="8143932" cy="51716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en-IE" sz="1800" b="1">
                <a:solidFill>
                  <a:srgbClr val="C00000"/>
                </a:solidFill>
              </a:rPr>
              <a:t>Layer 3</a:t>
            </a:r>
            <a:r>
              <a:rPr lang="en-IE" sz="1800" b="1"/>
              <a:t>, the Network layer is also known as the Internet Protocol (</a:t>
            </a:r>
            <a:r>
              <a:rPr lang="en-IE" sz="1800" b="1">
                <a:solidFill>
                  <a:srgbClr val="C00000"/>
                </a:solidFill>
              </a:rPr>
              <a:t>IP</a:t>
            </a:r>
            <a:r>
              <a:rPr lang="en-IE" sz="1800" b="1"/>
              <a:t>) layer.</a:t>
            </a:r>
          </a:p>
          <a:p>
            <a:endParaRPr lang="en-IE" sz="1600"/>
          </a:p>
          <a:p>
            <a:endParaRPr lang="en-GB"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1524000" y="188640"/>
            <a:ext cx="9144000" cy="1143000"/>
          </a:xfrm>
        </p:spPr>
        <p:txBody>
          <a:bodyPr/>
          <a:lstStyle/>
          <a:p>
            <a:r>
              <a:rPr lang="en-US" dirty="0">
                <a:solidFill>
                  <a:srgbClr val="FF0000"/>
                </a:solidFill>
              </a:rPr>
              <a:t>OSI and the TCP/IP Model</a:t>
            </a:r>
          </a:p>
        </p:txBody>
      </p:sp>
      <p:pic>
        <p:nvPicPr>
          <p:cNvPr id="12291" name="Picture 1029"/>
          <p:cNvPicPr>
            <a:picLocks noChangeAspect="1" noChangeArrowheads="1"/>
          </p:cNvPicPr>
          <p:nvPr/>
        </p:nvPicPr>
        <p:blipFill>
          <a:blip r:embed="rId3" cstate="print"/>
          <a:srcRect/>
          <a:stretch>
            <a:fillRect/>
          </a:stretch>
        </p:blipFill>
        <p:spPr bwMode="auto">
          <a:xfrm>
            <a:off x="2316480" y="1967949"/>
            <a:ext cx="7559040" cy="406013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AF38636-804C-414E-8ACA-D918E7046845}" type="slidenum">
              <a:rPr lang="en-GB" smtClean="0"/>
              <a:pPr/>
              <a:t>14</a:t>
            </a:fld>
            <a:endParaRPr lang="en-GB" dirty="0"/>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142852"/>
            <a:ext cx="9144000" cy="1143000"/>
          </a:xfrm>
        </p:spPr>
        <p:txBody>
          <a:bodyPr/>
          <a:lstStyle/>
          <a:p>
            <a:r>
              <a:rPr lang="en-US" dirty="0">
                <a:solidFill>
                  <a:srgbClr val="FF0000"/>
                </a:solidFill>
              </a:rPr>
              <a:t>Addressing</a:t>
            </a:r>
          </a:p>
        </p:txBody>
      </p:sp>
      <p:sp>
        <p:nvSpPr>
          <p:cNvPr id="13315" name="Rectangle 3"/>
          <p:cNvSpPr>
            <a:spLocks noGrp="1" noChangeArrowheads="1"/>
          </p:cNvSpPr>
          <p:nvPr>
            <p:ph type="body" idx="1"/>
          </p:nvPr>
        </p:nvSpPr>
        <p:spPr>
          <a:xfrm>
            <a:off x="1843920" y="1583582"/>
            <a:ext cx="8572560" cy="2854194"/>
          </a:xfrm>
        </p:spPr>
        <p:txBody>
          <a:bodyPr>
            <a:normAutofit fontScale="92500" lnSpcReduction="20000"/>
          </a:bodyPr>
          <a:lstStyle/>
          <a:p>
            <a:pPr>
              <a:spcAft>
                <a:spcPts val="1200"/>
              </a:spcAft>
            </a:pPr>
            <a:r>
              <a:rPr lang="en-IE" sz="2500" b="1" dirty="0"/>
              <a:t>Three different levels of addresses are used in the TCP/IP Internet model:</a:t>
            </a:r>
          </a:p>
          <a:p>
            <a:pPr lvl="1" indent="-360000">
              <a:spcAft>
                <a:spcPts val="1200"/>
              </a:spcAft>
            </a:pPr>
            <a:r>
              <a:rPr lang="en-IE" sz="2400" b="1" dirty="0">
                <a:solidFill>
                  <a:schemeClr val="bg2">
                    <a:lumMod val="25000"/>
                  </a:schemeClr>
                </a:solidFill>
              </a:rPr>
              <a:t>Physical MAC (Media Access Control) addressing at the Data Link layer</a:t>
            </a:r>
          </a:p>
          <a:p>
            <a:pPr lvl="1" indent="-360000">
              <a:spcAft>
                <a:spcPts val="1200"/>
              </a:spcAft>
            </a:pPr>
            <a:r>
              <a:rPr lang="en-IE" sz="2400" b="1" dirty="0">
                <a:solidFill>
                  <a:schemeClr val="bg2">
                    <a:lumMod val="25000"/>
                  </a:schemeClr>
                </a:solidFill>
              </a:rPr>
              <a:t>Logical (IP) addressing at the Network Layer</a:t>
            </a:r>
          </a:p>
          <a:p>
            <a:pPr lvl="1" indent="-360000">
              <a:spcAft>
                <a:spcPts val="1200"/>
              </a:spcAft>
            </a:pPr>
            <a:r>
              <a:rPr lang="en-IE" sz="2400" b="1" dirty="0">
                <a:solidFill>
                  <a:schemeClr val="bg2">
                    <a:lumMod val="25000"/>
                  </a:schemeClr>
                </a:solidFill>
              </a:rPr>
              <a:t>Port addressing at the Transport Layer</a:t>
            </a:r>
            <a:endParaRPr lang="en-GB" sz="2400" b="1" dirty="0">
              <a:solidFill>
                <a:schemeClr val="bg2">
                  <a:lumMod val="25000"/>
                </a:schemeClr>
              </a:solidFill>
            </a:endParaRPr>
          </a:p>
        </p:txBody>
      </p:sp>
      <p:pic>
        <p:nvPicPr>
          <p:cNvPr id="13316" name="Picture 4"/>
          <p:cNvPicPr>
            <a:picLocks noChangeAspect="1" noChangeArrowheads="1"/>
          </p:cNvPicPr>
          <p:nvPr/>
        </p:nvPicPr>
        <p:blipFill>
          <a:blip r:embed="rId3" cstate="print"/>
          <a:srcRect/>
          <a:stretch>
            <a:fillRect/>
          </a:stretch>
        </p:blipFill>
        <p:spPr bwMode="auto">
          <a:xfrm>
            <a:off x="2952728" y="4714885"/>
            <a:ext cx="6357982" cy="2095259"/>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5AF38636-804C-414E-8ACA-D918E7046845}" type="slidenum">
              <a:rPr lang="en-GB" smtClean="0"/>
              <a:pPr/>
              <a:t>15</a:t>
            </a:fld>
            <a:endParaRPr lang="en-GB" dirty="0"/>
          </a:p>
        </p:txBody>
      </p:sp>
      <p:cxnSp>
        <p:nvCxnSpPr>
          <p:cNvPr id="6" name="Straight Connector 5"/>
          <p:cNvCxnSpPr/>
          <p:nvPr/>
        </p:nvCxnSpPr>
        <p:spPr>
          <a:xfrm>
            <a:off x="1524000" y="148478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E536A70-E964-4DB9-971C-1E1F4A121F44}"/>
              </a:ext>
            </a:extLst>
          </p:cNvPr>
          <p:cNvSpPr/>
          <p:nvPr/>
        </p:nvSpPr>
        <p:spPr>
          <a:xfrm>
            <a:off x="5375921" y="5795972"/>
            <a:ext cx="1802545" cy="369332"/>
          </a:xfrm>
          <a:prstGeom prst="rect">
            <a:avLst/>
          </a:prstGeom>
        </p:spPr>
        <p:txBody>
          <a:bodyPr wrap="none">
            <a:spAutoFit/>
          </a:bodyPr>
          <a:lstStyle/>
          <a:p>
            <a:r>
              <a:rPr lang="en-IE" b="1" dirty="0">
                <a:solidFill>
                  <a:schemeClr val="bg2">
                    <a:lumMod val="25000"/>
                  </a:schemeClr>
                </a:solidFill>
              </a:rPr>
              <a:t>Network Layer</a:t>
            </a:r>
            <a:endParaRPr lang="en-IE" dirty="0"/>
          </a:p>
        </p:txBody>
      </p:sp>
      <p:sp>
        <p:nvSpPr>
          <p:cNvPr id="3" name="Rectangle 2">
            <a:extLst>
              <a:ext uri="{FF2B5EF4-FFF2-40B4-BE49-F238E27FC236}">
                <a16:creationId xmlns:a16="http://schemas.microsoft.com/office/drawing/2014/main" id="{5FBFB4B7-CDC8-478A-BF66-0A50C22BBF35}"/>
              </a:ext>
            </a:extLst>
          </p:cNvPr>
          <p:cNvSpPr/>
          <p:nvPr/>
        </p:nvSpPr>
        <p:spPr>
          <a:xfrm>
            <a:off x="2855641" y="5780243"/>
            <a:ext cx="1815177" cy="369332"/>
          </a:xfrm>
          <a:prstGeom prst="rect">
            <a:avLst/>
          </a:prstGeom>
        </p:spPr>
        <p:txBody>
          <a:bodyPr wrap="none">
            <a:spAutoFit/>
          </a:bodyPr>
          <a:lstStyle/>
          <a:p>
            <a:r>
              <a:rPr lang="en-IE" b="1" dirty="0">
                <a:solidFill>
                  <a:schemeClr val="bg2">
                    <a:lumMod val="25000"/>
                  </a:schemeClr>
                </a:solidFill>
              </a:rPr>
              <a:t>Data Link layer</a:t>
            </a:r>
            <a:endParaRPr lang="en-IE" dirty="0"/>
          </a:p>
        </p:txBody>
      </p:sp>
      <p:sp>
        <p:nvSpPr>
          <p:cNvPr id="4" name="Rectangle 3">
            <a:extLst>
              <a:ext uri="{FF2B5EF4-FFF2-40B4-BE49-F238E27FC236}">
                <a16:creationId xmlns:a16="http://schemas.microsoft.com/office/drawing/2014/main" id="{DC809773-838E-42BA-8298-2E78338F54D4}"/>
              </a:ext>
            </a:extLst>
          </p:cNvPr>
          <p:cNvSpPr/>
          <p:nvPr/>
        </p:nvSpPr>
        <p:spPr>
          <a:xfrm>
            <a:off x="7689975" y="5788141"/>
            <a:ext cx="1914370" cy="369332"/>
          </a:xfrm>
          <a:prstGeom prst="rect">
            <a:avLst/>
          </a:prstGeom>
        </p:spPr>
        <p:txBody>
          <a:bodyPr wrap="none">
            <a:spAutoFit/>
          </a:bodyPr>
          <a:lstStyle/>
          <a:p>
            <a:r>
              <a:rPr lang="en-IE" b="1" dirty="0">
                <a:solidFill>
                  <a:schemeClr val="bg2">
                    <a:lumMod val="25000"/>
                  </a:schemeClr>
                </a:solidFill>
              </a:rPr>
              <a:t>Transport Layer</a:t>
            </a:r>
            <a:endParaRPr lang="en-I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0" y="142860"/>
            <a:ext cx="9144000" cy="1143000"/>
          </a:xfrm>
        </p:spPr>
        <p:txBody>
          <a:bodyPr/>
          <a:lstStyle/>
          <a:p>
            <a:r>
              <a:rPr lang="en-US" dirty="0">
                <a:solidFill>
                  <a:srgbClr val="FF0000"/>
                </a:solidFill>
              </a:rPr>
              <a:t>Addressing</a:t>
            </a:r>
          </a:p>
        </p:txBody>
      </p:sp>
      <p:pic>
        <p:nvPicPr>
          <p:cNvPr id="14339" name="Picture 3"/>
          <p:cNvPicPr>
            <a:picLocks noChangeAspect="1" noChangeArrowheads="1"/>
          </p:cNvPicPr>
          <p:nvPr/>
        </p:nvPicPr>
        <p:blipFill>
          <a:blip r:embed="rId3" cstate="print"/>
          <a:srcRect/>
          <a:stretch>
            <a:fillRect/>
          </a:stretch>
        </p:blipFill>
        <p:spPr bwMode="auto">
          <a:xfrm>
            <a:off x="5667372" y="1792328"/>
            <a:ext cx="4929222" cy="470850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AF38636-804C-414E-8ACA-D918E7046845}" type="slidenum">
              <a:rPr lang="en-GB" smtClean="0"/>
              <a:pPr/>
              <a:t>16</a:t>
            </a:fld>
            <a:endParaRPr lang="en-GB" dirty="0"/>
          </a:p>
        </p:txBody>
      </p:sp>
      <p:sp>
        <p:nvSpPr>
          <p:cNvPr id="5" name="Rectangle 4"/>
          <p:cNvSpPr/>
          <p:nvPr/>
        </p:nvSpPr>
        <p:spPr>
          <a:xfrm>
            <a:off x="1666876" y="1556793"/>
            <a:ext cx="4000496" cy="5556521"/>
          </a:xfrm>
          <a:prstGeom prst="rect">
            <a:avLst/>
          </a:prstGeom>
        </p:spPr>
        <p:txBody>
          <a:bodyPr wrap="square">
            <a:spAutoFit/>
          </a:bodyPr>
          <a:lstStyle/>
          <a:p>
            <a:pPr>
              <a:lnSpc>
                <a:spcPct val="120000"/>
              </a:lnSpc>
              <a:spcAft>
                <a:spcPts val="2400"/>
              </a:spcAft>
            </a:pPr>
            <a:r>
              <a:rPr lang="en-GB" sz="2100" b="1" dirty="0"/>
              <a:t>Four levels of addresses are used in an internet employing the TCP/IP protocols:</a:t>
            </a:r>
          </a:p>
          <a:p>
            <a:pPr marL="457200" indent="-457200">
              <a:lnSpc>
                <a:spcPct val="120000"/>
              </a:lnSpc>
              <a:spcAft>
                <a:spcPts val="1800"/>
              </a:spcAft>
              <a:buClr>
                <a:srgbClr val="C00000"/>
              </a:buClr>
              <a:buFont typeface="+mj-lt"/>
              <a:buAutoNum type="arabicPeriod"/>
            </a:pPr>
            <a:r>
              <a:rPr lang="en-GB" sz="2100" b="1" dirty="0">
                <a:solidFill>
                  <a:schemeClr val="bg2">
                    <a:lumMod val="25000"/>
                  </a:schemeClr>
                </a:solidFill>
              </a:rPr>
              <a:t>Physical (link) Addresses </a:t>
            </a:r>
          </a:p>
          <a:p>
            <a:pPr marL="457200" indent="-457200">
              <a:lnSpc>
                <a:spcPct val="120000"/>
              </a:lnSpc>
              <a:spcAft>
                <a:spcPts val="1800"/>
              </a:spcAft>
              <a:buClr>
                <a:srgbClr val="C00000"/>
              </a:buClr>
              <a:buFont typeface="+mj-lt"/>
              <a:buAutoNum type="arabicPeriod"/>
            </a:pPr>
            <a:r>
              <a:rPr lang="en-GB" sz="2100" b="1" dirty="0">
                <a:solidFill>
                  <a:schemeClr val="bg2">
                    <a:lumMod val="25000"/>
                  </a:schemeClr>
                </a:solidFill>
              </a:rPr>
              <a:t>Logical (IP) Addresses</a:t>
            </a:r>
          </a:p>
          <a:p>
            <a:pPr marL="457200" indent="-457200">
              <a:lnSpc>
                <a:spcPct val="120000"/>
              </a:lnSpc>
              <a:spcAft>
                <a:spcPts val="1800"/>
              </a:spcAft>
              <a:buClr>
                <a:srgbClr val="C00000"/>
              </a:buClr>
              <a:buFont typeface="+mj-lt"/>
              <a:buAutoNum type="arabicPeriod"/>
            </a:pPr>
            <a:r>
              <a:rPr lang="en-GB" sz="2100" b="1" dirty="0">
                <a:solidFill>
                  <a:schemeClr val="bg2">
                    <a:lumMod val="25000"/>
                  </a:schemeClr>
                </a:solidFill>
              </a:rPr>
              <a:t>Port Addresses</a:t>
            </a:r>
          </a:p>
          <a:p>
            <a:pPr marL="457200" indent="-457200">
              <a:lnSpc>
                <a:spcPct val="120000"/>
              </a:lnSpc>
              <a:spcAft>
                <a:spcPts val="1800"/>
              </a:spcAft>
              <a:buClr>
                <a:srgbClr val="C00000"/>
              </a:buClr>
              <a:buFont typeface="+mj-lt"/>
              <a:buAutoNum type="arabicPeriod"/>
            </a:pPr>
            <a:r>
              <a:rPr lang="en-GB" sz="2100" b="1" dirty="0">
                <a:solidFill>
                  <a:schemeClr val="bg2">
                    <a:lumMod val="25000"/>
                  </a:schemeClr>
                </a:solidFill>
              </a:rPr>
              <a:t>Specific Addresses</a:t>
            </a:r>
          </a:p>
          <a:p>
            <a:pPr>
              <a:lnSpc>
                <a:spcPct val="120000"/>
              </a:lnSpc>
              <a:spcAft>
                <a:spcPts val="2400"/>
              </a:spcAft>
            </a:pPr>
            <a:r>
              <a:rPr lang="en-GB" sz="2100" b="1" dirty="0"/>
              <a:t>Each address is related to a specific layer in the TCP/IP architecture, as shown in Figure.</a:t>
            </a:r>
          </a:p>
        </p:txBody>
      </p:sp>
      <p:cxnSp>
        <p:nvCxnSpPr>
          <p:cNvPr id="6" name="Straight Connector 5"/>
          <p:cNvCxnSpPr/>
          <p:nvPr/>
        </p:nvCxnSpPr>
        <p:spPr>
          <a:xfrm>
            <a:off x="1524000" y="150017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0" y="-24"/>
            <a:ext cx="9144000" cy="1428760"/>
          </a:xfrm>
        </p:spPr>
        <p:txBody>
          <a:bodyPr>
            <a:normAutofit/>
          </a:bodyPr>
          <a:lstStyle/>
          <a:p>
            <a:r>
              <a:rPr lang="en-US" dirty="0">
                <a:solidFill>
                  <a:srgbClr val="FF0000"/>
                </a:solidFill>
              </a:rPr>
              <a:t>Physical Addressing</a:t>
            </a:r>
          </a:p>
        </p:txBody>
      </p:sp>
      <p:sp>
        <p:nvSpPr>
          <p:cNvPr id="15363" name="Rectangle 6"/>
          <p:cNvSpPr>
            <a:spLocks noGrp="1" noChangeArrowheads="1"/>
          </p:cNvSpPr>
          <p:nvPr>
            <p:ph type="body" idx="1"/>
          </p:nvPr>
        </p:nvSpPr>
        <p:spPr>
          <a:xfrm>
            <a:off x="629174" y="3786190"/>
            <a:ext cx="10038826" cy="2214578"/>
          </a:xfrm>
          <a:noFill/>
        </p:spPr>
        <p:txBody>
          <a:bodyPr>
            <a:noAutofit/>
          </a:bodyPr>
          <a:lstStyle/>
          <a:p>
            <a:pPr marL="558523" indent="-360000">
              <a:spcBef>
                <a:spcPct val="0"/>
              </a:spcBef>
              <a:spcAft>
                <a:spcPts val="1500"/>
              </a:spcAft>
            </a:pPr>
            <a:r>
              <a:rPr lang="en-GB" b="1" dirty="0">
                <a:solidFill>
                  <a:schemeClr val="bg2">
                    <a:lumMod val="25000"/>
                  </a:schemeClr>
                </a:solidFill>
              </a:rPr>
              <a:t>It is the lowest-level address.</a:t>
            </a:r>
          </a:p>
          <a:p>
            <a:pPr marL="558523" indent="-360000">
              <a:spcBef>
                <a:spcPct val="0"/>
              </a:spcBef>
              <a:spcAft>
                <a:spcPts val="1500"/>
              </a:spcAft>
            </a:pPr>
            <a:r>
              <a:rPr lang="en-GB" b="1" dirty="0"/>
              <a:t>The physical addresses have authority over the network (</a:t>
            </a:r>
            <a:r>
              <a:rPr lang="en-GB" b="1" dirty="0">
                <a:solidFill>
                  <a:srgbClr val="C00000"/>
                </a:solidFill>
              </a:rPr>
              <a:t>LAN or WAN</a:t>
            </a:r>
            <a:r>
              <a:rPr lang="en-GB" b="1" dirty="0"/>
              <a:t>). </a:t>
            </a:r>
          </a:p>
          <a:p>
            <a:pPr marL="558523" indent="-360000">
              <a:spcBef>
                <a:spcPct val="0"/>
              </a:spcBef>
              <a:spcAft>
                <a:spcPts val="1500"/>
              </a:spcAft>
            </a:pPr>
            <a:r>
              <a:rPr lang="en-GB" b="1" dirty="0"/>
              <a:t>The size and format of these addresses vary depending on the network. </a:t>
            </a:r>
          </a:p>
          <a:p>
            <a:pPr marL="558523" indent="-360000">
              <a:spcBef>
                <a:spcPct val="0"/>
              </a:spcBef>
              <a:spcAft>
                <a:spcPts val="1500"/>
              </a:spcAft>
            </a:pPr>
            <a:r>
              <a:rPr lang="en-GB" b="1" dirty="0">
                <a:solidFill>
                  <a:srgbClr val="C00000"/>
                </a:solidFill>
              </a:rPr>
              <a:t>For example</a:t>
            </a:r>
            <a:r>
              <a:rPr lang="en-GB" b="1" dirty="0">
                <a:solidFill>
                  <a:schemeClr val="bg2">
                    <a:lumMod val="25000"/>
                  </a:schemeClr>
                </a:solidFill>
              </a:rPr>
              <a:t>, Ethernet uses a 6-byte (48-bit) physical address that is imprinted on the network interface card (NIC).</a:t>
            </a:r>
            <a:endParaRPr lang="en-US"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5AF38636-804C-414E-8ACA-D918E7046845}" type="slidenum">
              <a:rPr lang="en-GB" smtClean="0"/>
              <a:pPr/>
              <a:t>17</a:t>
            </a:fld>
            <a:endParaRPr lang="en-GB" dirty="0"/>
          </a:p>
        </p:txBody>
      </p:sp>
      <p:pic>
        <p:nvPicPr>
          <p:cNvPr id="1026" name="Picture 2"/>
          <p:cNvPicPr>
            <a:picLocks noChangeAspect="1" noChangeArrowheads="1"/>
          </p:cNvPicPr>
          <p:nvPr/>
        </p:nvPicPr>
        <p:blipFill>
          <a:blip r:embed="rId3" cstate="print"/>
          <a:srcRect/>
          <a:stretch>
            <a:fillRect/>
          </a:stretch>
        </p:blipFill>
        <p:spPr bwMode="auto">
          <a:xfrm>
            <a:off x="6881850" y="1718142"/>
            <a:ext cx="3786182" cy="2358931"/>
          </a:xfrm>
          <a:prstGeom prst="rect">
            <a:avLst/>
          </a:prstGeom>
          <a:noFill/>
          <a:ln w="9525">
            <a:noFill/>
            <a:miter lim="800000"/>
            <a:headEnd/>
            <a:tailEnd/>
          </a:ln>
          <a:effectLst/>
        </p:spPr>
      </p:pic>
      <p:sp>
        <p:nvSpPr>
          <p:cNvPr id="7" name="Rectangle 6"/>
          <p:cNvSpPr txBox="1">
            <a:spLocks noChangeArrowheads="1"/>
          </p:cNvSpPr>
          <p:nvPr/>
        </p:nvSpPr>
        <p:spPr>
          <a:xfrm>
            <a:off x="1524000" y="1714488"/>
            <a:ext cx="5286380" cy="1857388"/>
          </a:xfrm>
          <a:prstGeom prst="rect">
            <a:avLst/>
          </a:prstGeom>
          <a:noFill/>
        </p:spPr>
        <p:txBody>
          <a:bodyPr vert="horz" lIns="91440" tIns="45720" rIns="91440" bIns="45720" rtlCol="0">
            <a:noAutofit/>
          </a:bodyPr>
          <a:lstStyle/>
          <a:p>
            <a:pPr marL="558523" indent="-360000" defTabSz="914400">
              <a:spcBef>
                <a:spcPct val="0"/>
              </a:spcBef>
              <a:spcAft>
                <a:spcPts val="1800"/>
              </a:spcAft>
              <a:buFont typeface="Arial" pitchFamily="34" charset="0"/>
              <a:buChar char="•"/>
              <a:defRPr/>
            </a:pPr>
            <a:r>
              <a:rPr lang="en-GB" sz="2000" b="1" dirty="0"/>
              <a:t>The physical address is known as the link address, is the address of a node as defined by its </a:t>
            </a:r>
            <a:r>
              <a:rPr lang="en-GB" sz="2000" b="1" dirty="0">
                <a:solidFill>
                  <a:srgbClr val="C00000"/>
                </a:solidFill>
              </a:rPr>
              <a:t>LAN or WAN</a:t>
            </a:r>
            <a:r>
              <a:rPr lang="en-GB" sz="2000" b="1" dirty="0"/>
              <a:t>. </a:t>
            </a:r>
          </a:p>
          <a:p>
            <a:pPr marL="558523" indent="-360000" defTabSz="914400">
              <a:spcBef>
                <a:spcPct val="0"/>
              </a:spcBef>
              <a:spcAft>
                <a:spcPts val="1200"/>
              </a:spcAft>
              <a:buFont typeface="Arial" pitchFamily="34" charset="0"/>
              <a:buChar char="•"/>
              <a:defRPr/>
            </a:pPr>
            <a:r>
              <a:rPr lang="en-GB" sz="2000" b="1" dirty="0">
                <a:solidFill>
                  <a:schemeClr val="bg2">
                    <a:lumMod val="25000"/>
                  </a:schemeClr>
                </a:solidFill>
              </a:rPr>
              <a:t>It is included in the frame used by the data link layer. </a:t>
            </a:r>
          </a:p>
        </p:txBody>
      </p:sp>
      <p:sp>
        <p:nvSpPr>
          <p:cNvPr id="8" name="Rectangle 7"/>
          <p:cNvSpPr/>
          <p:nvPr/>
        </p:nvSpPr>
        <p:spPr>
          <a:xfrm>
            <a:off x="1881158" y="6088584"/>
            <a:ext cx="8143932" cy="769441"/>
          </a:xfrm>
          <a:prstGeom prst="rect">
            <a:avLst/>
          </a:prstGeom>
        </p:spPr>
        <p:txBody>
          <a:bodyPr wrap="square">
            <a:spAutoFit/>
          </a:bodyPr>
          <a:lstStyle/>
          <a:p>
            <a:pPr algn="ctr">
              <a:lnSpc>
                <a:spcPct val="120000"/>
              </a:lnSpc>
            </a:pPr>
            <a:r>
              <a:rPr lang="en-GB" sz="2000" b="1" dirty="0">
                <a:solidFill>
                  <a:srgbClr val="C00000"/>
                </a:solidFill>
              </a:rPr>
              <a:t>07:01:02:01:2C:4B</a:t>
            </a:r>
          </a:p>
          <a:p>
            <a:pPr algn="ctr"/>
            <a:r>
              <a:rPr lang="en-GB" sz="2000" b="1" dirty="0">
                <a:solidFill>
                  <a:srgbClr val="C00000"/>
                </a:solidFill>
              </a:rPr>
              <a:t>A 6-byte (12 hexadecimal digits) physical address</a:t>
            </a:r>
          </a:p>
        </p:txBody>
      </p:sp>
      <p:sp>
        <p:nvSpPr>
          <p:cNvPr id="10" name="Rectangle 9"/>
          <p:cNvSpPr/>
          <p:nvPr/>
        </p:nvSpPr>
        <p:spPr>
          <a:xfrm>
            <a:off x="8953520" y="5786454"/>
            <a:ext cx="1401346" cy="369332"/>
          </a:xfrm>
          <a:prstGeom prst="rect">
            <a:avLst/>
          </a:prstGeom>
        </p:spPr>
        <p:txBody>
          <a:bodyPr wrap="none">
            <a:spAutoFit/>
          </a:bodyPr>
          <a:lstStyle/>
          <a:p>
            <a:r>
              <a:rPr lang="en-GB" b="1" dirty="0" err="1">
                <a:solidFill>
                  <a:srgbClr val="0000FF"/>
                </a:solidFill>
              </a:rPr>
              <a:t>ipconfig</a:t>
            </a:r>
            <a:r>
              <a:rPr lang="en-GB" b="1" dirty="0">
                <a:solidFill>
                  <a:srgbClr val="0000FF"/>
                </a:solidFill>
              </a:rPr>
              <a:t> /all</a:t>
            </a:r>
            <a:endParaRPr lang="en-GB" dirty="0">
              <a:solidFill>
                <a:srgbClr val="0000FF"/>
              </a:solidFill>
            </a:endParaRPr>
          </a:p>
        </p:txBody>
      </p:sp>
      <p:cxnSp>
        <p:nvCxnSpPr>
          <p:cNvPr id="11" name="Straight Connector 10"/>
          <p:cNvCxnSpPr/>
          <p:nvPr/>
        </p:nvCxnSpPr>
        <p:spPr>
          <a:xfrm>
            <a:off x="1524000" y="150017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0" y="142860"/>
            <a:ext cx="9144000" cy="1143000"/>
          </a:xfrm>
        </p:spPr>
        <p:txBody>
          <a:bodyPr/>
          <a:lstStyle/>
          <a:p>
            <a:r>
              <a:rPr lang="en-US" dirty="0">
                <a:solidFill>
                  <a:srgbClr val="FF0000"/>
                </a:solidFill>
              </a:rPr>
              <a:t>Physical Addressing</a:t>
            </a:r>
          </a:p>
        </p:txBody>
      </p:sp>
      <p:sp>
        <p:nvSpPr>
          <p:cNvPr id="15363" name="Rectangle 6"/>
          <p:cNvSpPr>
            <a:spLocks noGrp="1" noChangeArrowheads="1"/>
          </p:cNvSpPr>
          <p:nvPr>
            <p:ph type="body" idx="1"/>
          </p:nvPr>
        </p:nvSpPr>
        <p:spPr>
          <a:xfrm>
            <a:off x="1040235" y="1643074"/>
            <a:ext cx="6055897" cy="5072063"/>
          </a:xfrm>
          <a:noFill/>
        </p:spPr>
        <p:txBody>
          <a:bodyPr>
            <a:noAutofit/>
          </a:bodyPr>
          <a:lstStyle/>
          <a:p>
            <a:pPr marL="558523" indent="-360000">
              <a:lnSpc>
                <a:spcPct val="120000"/>
              </a:lnSpc>
              <a:spcBef>
                <a:spcPct val="0"/>
              </a:spcBef>
              <a:spcAft>
                <a:spcPts val="2400"/>
              </a:spcAft>
            </a:pPr>
            <a:r>
              <a:rPr lang="en-IE" sz="2400" b="1" dirty="0"/>
              <a:t>Physical Media Access Control (MAC) addressing happens at Layer 2, the Data Link layer.</a:t>
            </a:r>
          </a:p>
          <a:p>
            <a:pPr marL="558523" indent="-360000">
              <a:lnSpc>
                <a:spcPct val="120000"/>
              </a:lnSpc>
              <a:spcBef>
                <a:spcPct val="0"/>
              </a:spcBef>
              <a:spcAft>
                <a:spcPts val="2400"/>
              </a:spcAft>
            </a:pPr>
            <a:r>
              <a:rPr lang="en-IE" sz="2400" b="1" dirty="0">
                <a:solidFill>
                  <a:schemeClr val="bg2">
                    <a:lumMod val="25000"/>
                  </a:schemeClr>
                </a:solidFill>
              </a:rPr>
              <a:t>The header that is added and subtracted by Layer 2 contains the </a:t>
            </a:r>
            <a:r>
              <a:rPr lang="en-IE" sz="2400" b="1" dirty="0">
                <a:solidFill>
                  <a:srgbClr val="C00000"/>
                </a:solidFill>
              </a:rPr>
              <a:t>source</a:t>
            </a:r>
            <a:r>
              <a:rPr lang="en-IE" sz="2400" b="1" dirty="0">
                <a:solidFill>
                  <a:schemeClr val="bg2">
                    <a:lumMod val="25000"/>
                  </a:schemeClr>
                </a:solidFill>
              </a:rPr>
              <a:t> and </a:t>
            </a:r>
            <a:r>
              <a:rPr lang="en-IE" sz="2400" b="1" dirty="0">
                <a:solidFill>
                  <a:srgbClr val="C00000"/>
                </a:solidFill>
              </a:rPr>
              <a:t>destination</a:t>
            </a:r>
            <a:r>
              <a:rPr lang="en-IE" sz="2400" b="1" dirty="0">
                <a:solidFill>
                  <a:schemeClr val="bg2">
                    <a:lumMod val="25000"/>
                  </a:schemeClr>
                </a:solidFill>
              </a:rPr>
              <a:t> physical addresses.</a:t>
            </a:r>
            <a:endParaRPr lang="en-IE" sz="2400" b="1" dirty="0"/>
          </a:p>
          <a:p>
            <a:pPr marL="558523" indent="-360000">
              <a:lnSpc>
                <a:spcPct val="120000"/>
              </a:lnSpc>
              <a:spcBef>
                <a:spcPct val="0"/>
              </a:spcBef>
              <a:spcAft>
                <a:spcPts val="2400"/>
              </a:spcAft>
            </a:pPr>
            <a:r>
              <a:rPr lang="en-IE" sz="2400" b="1" dirty="0">
                <a:solidFill>
                  <a:srgbClr val="0000FF"/>
                </a:solidFill>
              </a:rPr>
              <a:t>On the next slide </a:t>
            </a:r>
            <a:r>
              <a:rPr lang="en-US" sz="2400" b="1" dirty="0">
                <a:solidFill>
                  <a:srgbClr val="0000FF"/>
                </a:solidFill>
              </a:rPr>
              <a:t>a device with physical address 10 sends a frame to a device with physical address 87.</a:t>
            </a:r>
          </a:p>
        </p:txBody>
      </p:sp>
      <p:sp>
        <p:nvSpPr>
          <p:cNvPr id="4" name="Slide Number Placeholder 3"/>
          <p:cNvSpPr>
            <a:spLocks noGrp="1"/>
          </p:cNvSpPr>
          <p:nvPr>
            <p:ph type="sldNum" sz="quarter" idx="12"/>
          </p:nvPr>
        </p:nvSpPr>
        <p:spPr/>
        <p:txBody>
          <a:bodyPr/>
          <a:lstStyle/>
          <a:p>
            <a:fld id="{5AF38636-804C-414E-8ACA-D918E7046845}" type="slidenum">
              <a:rPr lang="en-GB" smtClean="0"/>
              <a:pPr/>
              <a:t>18</a:t>
            </a:fld>
            <a:endParaRPr lang="en-GB" dirty="0"/>
          </a:p>
        </p:txBody>
      </p:sp>
      <p:cxnSp>
        <p:nvCxnSpPr>
          <p:cNvPr id="5" name="Straight Connector 4"/>
          <p:cNvCxnSpPr/>
          <p:nvPr/>
        </p:nvCxnSpPr>
        <p:spPr>
          <a:xfrm>
            <a:off x="1523968" y="150017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6" name="Picture 3"/>
          <p:cNvPicPr>
            <a:picLocks noChangeAspect="1" noChangeArrowheads="1"/>
          </p:cNvPicPr>
          <p:nvPr/>
        </p:nvPicPr>
        <p:blipFill>
          <a:blip r:embed="rId3" cstate="print"/>
          <a:srcRect/>
          <a:stretch>
            <a:fillRect/>
          </a:stretch>
        </p:blipFill>
        <p:spPr bwMode="auto">
          <a:xfrm>
            <a:off x="7024694" y="2285992"/>
            <a:ext cx="3583060" cy="342262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0" y="71414"/>
            <a:ext cx="9144000" cy="1285884"/>
          </a:xfrm>
        </p:spPr>
        <p:txBody>
          <a:bodyPr/>
          <a:lstStyle/>
          <a:p>
            <a:r>
              <a:rPr lang="en-US" dirty="0">
                <a:solidFill>
                  <a:srgbClr val="FF0000"/>
                </a:solidFill>
              </a:rPr>
              <a:t>Physical Addressing</a:t>
            </a:r>
          </a:p>
        </p:txBody>
      </p:sp>
      <p:pic>
        <p:nvPicPr>
          <p:cNvPr id="16387" name="Picture 3"/>
          <p:cNvPicPr>
            <a:picLocks noChangeAspect="1" noChangeArrowheads="1"/>
          </p:cNvPicPr>
          <p:nvPr/>
        </p:nvPicPr>
        <p:blipFill>
          <a:blip r:embed="rId3" cstate="print"/>
          <a:srcRect/>
          <a:stretch>
            <a:fillRect/>
          </a:stretch>
        </p:blipFill>
        <p:spPr bwMode="auto">
          <a:xfrm>
            <a:off x="1921734" y="1484784"/>
            <a:ext cx="8422739" cy="1812081"/>
          </a:xfrm>
          <a:prstGeom prst="rect">
            <a:avLst/>
          </a:prstGeom>
          <a:noFill/>
          <a:ln w="9525">
            <a:noFill/>
            <a:miter lim="800000"/>
            <a:headEnd/>
            <a:tailEnd/>
          </a:ln>
          <a:effectLst/>
        </p:spPr>
      </p:pic>
      <p:sp>
        <p:nvSpPr>
          <p:cNvPr id="16388" name="Rectangle 4"/>
          <p:cNvSpPr>
            <a:spLocks noGrp="1" noChangeArrowheads="1"/>
          </p:cNvSpPr>
          <p:nvPr>
            <p:ph type="body" idx="1"/>
          </p:nvPr>
        </p:nvSpPr>
        <p:spPr>
          <a:xfrm>
            <a:off x="554424" y="3372183"/>
            <a:ext cx="11157358" cy="3214686"/>
          </a:xfrm>
          <a:noFill/>
        </p:spPr>
        <p:txBody>
          <a:bodyPr>
            <a:noAutofit/>
          </a:bodyPr>
          <a:lstStyle/>
          <a:p>
            <a:pPr marL="558523" indent="-360000">
              <a:spcBef>
                <a:spcPct val="0"/>
              </a:spcBef>
              <a:spcAft>
                <a:spcPts val="1200"/>
              </a:spcAft>
            </a:pPr>
            <a:r>
              <a:rPr lang="en-US" b="1" dirty="0"/>
              <a:t>The two devices are connected by a link (bus topology LAN).</a:t>
            </a:r>
          </a:p>
          <a:p>
            <a:pPr marL="558523" indent="-360000">
              <a:spcBef>
                <a:spcPct val="0"/>
              </a:spcBef>
              <a:spcAft>
                <a:spcPts val="1200"/>
              </a:spcAft>
            </a:pPr>
            <a:r>
              <a:rPr lang="en-US" b="1" dirty="0"/>
              <a:t>The computer with </a:t>
            </a:r>
            <a:r>
              <a:rPr lang="en-US" b="1" dirty="0">
                <a:solidFill>
                  <a:srgbClr val="C00000"/>
                </a:solidFill>
              </a:rPr>
              <a:t>physical address 10 </a:t>
            </a:r>
            <a:r>
              <a:rPr lang="en-US" b="1" dirty="0"/>
              <a:t>is the sender, and the computer with </a:t>
            </a:r>
            <a:r>
              <a:rPr lang="en-US" b="1" dirty="0">
                <a:solidFill>
                  <a:srgbClr val="C00000"/>
                </a:solidFill>
              </a:rPr>
              <a:t>physical address 87 </a:t>
            </a:r>
            <a:r>
              <a:rPr lang="en-US" b="1" dirty="0"/>
              <a:t>is the receiver.</a:t>
            </a:r>
          </a:p>
          <a:p>
            <a:pPr marL="558523" indent="-360000">
              <a:spcBef>
                <a:spcPct val="0"/>
              </a:spcBef>
              <a:spcAft>
                <a:spcPts val="1200"/>
              </a:spcAft>
            </a:pPr>
            <a:r>
              <a:rPr lang="en-GB" b="1" dirty="0"/>
              <a:t>The trailer usually contains extra bits needed for error detection.</a:t>
            </a:r>
          </a:p>
          <a:p>
            <a:pPr marL="558523" indent="-360000">
              <a:spcBef>
                <a:spcPct val="0"/>
              </a:spcBef>
              <a:spcAft>
                <a:spcPts val="1200"/>
              </a:spcAft>
            </a:pPr>
            <a:r>
              <a:rPr lang="en-GB" b="1" dirty="0"/>
              <a:t>Each station with a physical addresses other than </a:t>
            </a:r>
            <a:r>
              <a:rPr lang="en-GB" b="1" dirty="0">
                <a:solidFill>
                  <a:srgbClr val="C00000"/>
                </a:solidFill>
              </a:rPr>
              <a:t>87 </a:t>
            </a:r>
            <a:r>
              <a:rPr lang="en-GB" b="1" dirty="0"/>
              <a:t>drops the frame because the destination address in the frame does not match its own physical address.</a:t>
            </a:r>
          </a:p>
          <a:p>
            <a:pPr marL="558523" indent="-360000">
              <a:spcBef>
                <a:spcPct val="0"/>
              </a:spcBef>
              <a:spcAft>
                <a:spcPts val="1200"/>
              </a:spcAft>
            </a:pPr>
            <a:r>
              <a:rPr lang="en-GB" b="1" dirty="0"/>
              <a:t>The frame is checked, the header and trailer are dropped, and the data part is </a:t>
            </a:r>
            <a:r>
              <a:rPr lang="en-GB" b="1" dirty="0" err="1"/>
              <a:t>decapsulated</a:t>
            </a:r>
            <a:r>
              <a:rPr lang="en-GB" b="1" dirty="0"/>
              <a:t> and delivered to the upper layer.</a:t>
            </a:r>
          </a:p>
        </p:txBody>
      </p:sp>
      <p:sp>
        <p:nvSpPr>
          <p:cNvPr id="5" name="Slide Number Placeholder 4"/>
          <p:cNvSpPr>
            <a:spLocks noGrp="1"/>
          </p:cNvSpPr>
          <p:nvPr>
            <p:ph type="sldNum" sz="quarter" idx="12"/>
          </p:nvPr>
        </p:nvSpPr>
        <p:spPr/>
        <p:txBody>
          <a:bodyPr/>
          <a:lstStyle/>
          <a:p>
            <a:fld id="{5AF38636-804C-414E-8ACA-D918E7046845}" type="slidenum">
              <a:rPr lang="en-GB" smtClean="0"/>
              <a:pPr/>
              <a:t>19</a:t>
            </a:fld>
            <a:endParaRPr lang="en-GB"/>
          </a:p>
        </p:txBody>
      </p:sp>
      <p:cxnSp>
        <p:nvCxnSpPr>
          <p:cNvPr id="6" name="Straight Connector 5"/>
          <p:cNvCxnSpPr/>
          <p:nvPr/>
        </p:nvCxnSpPr>
        <p:spPr>
          <a:xfrm>
            <a:off x="1524000" y="1428736"/>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1"/>
          <p:cNvSpPr>
            <a:spLocks noGrp="1"/>
          </p:cNvSpPr>
          <p:nvPr>
            <p:ph type="sldNum" sz="quarter" idx="10"/>
          </p:nvPr>
        </p:nvSpPr>
        <p:spPr>
          <a:noFill/>
        </p:spPr>
        <p:txBody>
          <a:bodyPr/>
          <a:lstStyle/>
          <a:p>
            <a:r>
              <a:rPr lang="en-US" dirty="0"/>
              <a:t>1.</a:t>
            </a:r>
            <a:fld id="{7C9B76D1-FD6B-4395-A42A-EAC07BF0A5AF}" type="slidenum">
              <a:rPr lang="en-US"/>
              <a:pPr/>
              <a:t>2</a:t>
            </a:fld>
            <a:endParaRPr lang="en-US" dirty="0"/>
          </a:p>
        </p:txBody>
      </p:sp>
      <p:sp>
        <p:nvSpPr>
          <p:cNvPr id="4101" name="Text Box 4"/>
          <p:cNvSpPr txBox="1">
            <a:spLocks noChangeArrowheads="1"/>
          </p:cNvSpPr>
          <p:nvPr/>
        </p:nvSpPr>
        <p:spPr bwMode="auto">
          <a:xfrm>
            <a:off x="9753600" y="6400801"/>
            <a:ext cx="184150" cy="366713"/>
          </a:xfrm>
          <a:prstGeom prst="rect">
            <a:avLst/>
          </a:prstGeom>
          <a:noFill/>
          <a:ln w="9525">
            <a:noFill/>
            <a:miter lim="800000"/>
            <a:headEnd/>
            <a:tailEnd/>
          </a:ln>
        </p:spPr>
        <p:txBody>
          <a:bodyPr wrap="none">
            <a:spAutoFit/>
          </a:bodyPr>
          <a:lstStyle/>
          <a:p>
            <a:endParaRPr lang="en-US" dirty="0">
              <a:latin typeface="Times New Roman" charset="0"/>
            </a:endParaRPr>
          </a:p>
        </p:txBody>
      </p:sp>
      <p:sp>
        <p:nvSpPr>
          <p:cNvPr id="565253" name="Rectangle 5"/>
          <p:cNvSpPr>
            <a:spLocks noChangeArrowheads="1"/>
          </p:cNvSpPr>
          <p:nvPr/>
        </p:nvSpPr>
        <p:spPr bwMode="auto">
          <a:xfrm>
            <a:off x="1631504" y="1581174"/>
            <a:ext cx="8929718" cy="5232202"/>
          </a:xfrm>
          <a:prstGeom prst="rect">
            <a:avLst/>
          </a:prstGeom>
          <a:noFill/>
          <a:ln w="9525">
            <a:noFill/>
            <a:miter lim="800000"/>
            <a:headEnd/>
            <a:tailEnd/>
          </a:ln>
          <a:effectLst/>
        </p:spPr>
        <p:txBody>
          <a:bodyPr wrap="square" anchor="ctr">
            <a:spAutoFit/>
          </a:bodyPr>
          <a:lstStyle/>
          <a:p>
            <a:pPr marL="360000" indent="-360000">
              <a:spcAft>
                <a:spcPts val="3000"/>
              </a:spcAft>
              <a:buFont typeface="Arial" pitchFamily="34" charset="0"/>
              <a:buChar char="•"/>
              <a:defRPr/>
            </a:pPr>
            <a:r>
              <a:rPr lang="en-GB" sz="2600" b="1" dirty="0">
                <a:latin typeface="Times New Roman" charset="0"/>
              </a:rPr>
              <a:t>Seven-layer OSI model.</a:t>
            </a:r>
          </a:p>
          <a:p>
            <a:pPr marL="360000" indent="-360000">
              <a:spcAft>
                <a:spcPts val="3000"/>
              </a:spcAft>
              <a:buFont typeface="Arial" pitchFamily="34" charset="0"/>
              <a:buChar char="•"/>
              <a:defRPr/>
            </a:pPr>
            <a:r>
              <a:rPr lang="en-GB" sz="2600" b="1" dirty="0">
                <a:solidFill>
                  <a:srgbClr val="C00000"/>
                </a:solidFill>
                <a:latin typeface="Times New Roman" charset="0"/>
              </a:rPr>
              <a:t>Physical, Data Link, and Network Layers </a:t>
            </a:r>
            <a:r>
              <a:rPr lang="en-GB" sz="2600" b="1" dirty="0">
                <a:latin typeface="Times New Roman" charset="0"/>
              </a:rPr>
              <a:t>are the network support layers.</a:t>
            </a:r>
          </a:p>
          <a:p>
            <a:pPr marL="360000" indent="-360000">
              <a:spcAft>
                <a:spcPts val="3000"/>
              </a:spcAft>
              <a:buFont typeface="Arial" pitchFamily="34" charset="0"/>
              <a:buChar char="•"/>
              <a:defRPr/>
            </a:pPr>
            <a:r>
              <a:rPr lang="en-GB" sz="2600" b="1" dirty="0">
                <a:solidFill>
                  <a:srgbClr val="C00000"/>
                </a:solidFill>
                <a:latin typeface="Times New Roman" charset="0"/>
              </a:rPr>
              <a:t>Transport Layer </a:t>
            </a:r>
            <a:r>
              <a:rPr lang="en-GB" sz="2600" b="1" dirty="0">
                <a:latin typeface="Times New Roman" charset="0"/>
              </a:rPr>
              <a:t>links the network support layers and the user support layers.</a:t>
            </a:r>
          </a:p>
          <a:p>
            <a:pPr marL="360000" indent="-360000">
              <a:spcAft>
                <a:spcPts val="3000"/>
              </a:spcAft>
              <a:buFont typeface="Arial" pitchFamily="34" charset="0"/>
              <a:buChar char="•"/>
              <a:defRPr/>
            </a:pPr>
            <a:r>
              <a:rPr lang="en-GB" sz="2600" b="1" dirty="0">
                <a:solidFill>
                  <a:srgbClr val="C00000"/>
                </a:solidFill>
                <a:latin typeface="Times New Roman" charset="0"/>
              </a:rPr>
              <a:t>Transport Layer</a:t>
            </a:r>
            <a:r>
              <a:rPr lang="en-GB" sz="2600" b="1" dirty="0">
                <a:latin typeface="Times New Roman" charset="0"/>
              </a:rPr>
              <a:t> is responsible for the process-to-process delivery of the entire message.</a:t>
            </a:r>
          </a:p>
          <a:p>
            <a:pPr marL="360000" indent="-360000">
              <a:spcAft>
                <a:spcPts val="3000"/>
              </a:spcAft>
              <a:buFont typeface="Arial" pitchFamily="34" charset="0"/>
              <a:buChar char="•"/>
              <a:defRPr/>
            </a:pPr>
            <a:r>
              <a:rPr lang="en-GB" sz="2600" b="1" dirty="0">
                <a:solidFill>
                  <a:srgbClr val="C00000"/>
                </a:solidFill>
                <a:latin typeface="Times New Roman" charset="0"/>
              </a:rPr>
              <a:t>TCP/IP</a:t>
            </a:r>
            <a:r>
              <a:rPr lang="en-GB" sz="2600" b="1" dirty="0">
                <a:latin typeface="Times New Roman" charset="0"/>
              </a:rPr>
              <a:t> is a five-layer hierarchical protocol suite developed before the OSI model.</a:t>
            </a:r>
            <a:endParaRPr lang="en-US" sz="2600" b="1" dirty="0">
              <a:latin typeface="Times New Roman" charset="0"/>
            </a:endParaRPr>
          </a:p>
        </p:txBody>
      </p:sp>
      <p:sp>
        <p:nvSpPr>
          <p:cNvPr id="10" name="TextBox 9"/>
          <p:cNvSpPr txBox="1"/>
          <p:nvPr/>
        </p:nvSpPr>
        <p:spPr>
          <a:xfrm>
            <a:off x="1524000" y="355304"/>
            <a:ext cx="9144000" cy="769441"/>
          </a:xfrm>
          <a:prstGeom prst="rect">
            <a:avLst/>
          </a:prstGeom>
          <a:noFill/>
        </p:spPr>
        <p:txBody>
          <a:bodyPr wrap="square" rtlCol="0">
            <a:spAutoFit/>
          </a:bodyPr>
          <a:lstStyle/>
          <a:p>
            <a:pPr algn="ctr"/>
            <a:r>
              <a:rPr lang="en-GB" sz="4400" dirty="0">
                <a:solidFill>
                  <a:srgbClr val="FF0000"/>
                </a:solidFill>
              </a:rPr>
              <a:t>Introduction</a:t>
            </a:r>
          </a:p>
        </p:txBody>
      </p:sp>
      <p:cxnSp>
        <p:nvCxnSpPr>
          <p:cNvPr id="6" name="Straight Connector 5"/>
          <p:cNvCxnSpPr/>
          <p:nvPr/>
        </p:nvCxnSpPr>
        <p:spPr>
          <a:xfrm>
            <a:off x="1524000" y="148478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0" y="142860"/>
            <a:ext cx="9144000" cy="1143000"/>
          </a:xfrm>
        </p:spPr>
        <p:txBody>
          <a:bodyPr/>
          <a:lstStyle/>
          <a:p>
            <a:r>
              <a:rPr lang="en-US" dirty="0">
                <a:solidFill>
                  <a:srgbClr val="FF0000"/>
                </a:solidFill>
              </a:rPr>
              <a:t>Logical Addressing</a:t>
            </a:r>
          </a:p>
        </p:txBody>
      </p:sp>
      <p:sp>
        <p:nvSpPr>
          <p:cNvPr id="18435" name="Rectangle 4"/>
          <p:cNvSpPr>
            <a:spLocks noGrp="1" noChangeArrowheads="1"/>
          </p:cNvSpPr>
          <p:nvPr>
            <p:ph type="body" idx="1"/>
          </p:nvPr>
        </p:nvSpPr>
        <p:spPr>
          <a:xfrm>
            <a:off x="1017328" y="1683709"/>
            <a:ext cx="6221647" cy="3371860"/>
          </a:xfrm>
          <a:noFill/>
        </p:spPr>
        <p:txBody>
          <a:bodyPr>
            <a:noAutofit/>
          </a:bodyPr>
          <a:lstStyle/>
          <a:p>
            <a:pPr marL="0" indent="0">
              <a:spcAft>
                <a:spcPts val="1200"/>
              </a:spcAft>
              <a:buNone/>
            </a:pPr>
            <a:r>
              <a:rPr lang="en-GB" b="1" dirty="0"/>
              <a:t>Logical addresses are necessary for universal communications that are independent of underlying physical networks.</a:t>
            </a:r>
            <a:endParaRPr lang="en-IE" b="1" dirty="0">
              <a:solidFill>
                <a:schemeClr val="bg2">
                  <a:lumMod val="25000"/>
                </a:schemeClr>
              </a:solidFill>
            </a:endParaRPr>
          </a:p>
          <a:p>
            <a:pPr marL="0" indent="0">
              <a:spcAft>
                <a:spcPts val="1200"/>
              </a:spcAft>
              <a:buNone/>
            </a:pPr>
            <a:r>
              <a:rPr lang="en-IE" b="1" dirty="0">
                <a:solidFill>
                  <a:schemeClr val="bg2">
                    <a:lumMod val="25000"/>
                  </a:schemeClr>
                </a:solidFill>
              </a:rPr>
              <a:t>The header that is added and subtracted by Layer 3 contains the source and destination logical (IP) addresses.</a:t>
            </a:r>
          </a:p>
          <a:p>
            <a:pPr marL="0" indent="0">
              <a:spcBef>
                <a:spcPct val="10000"/>
              </a:spcBef>
              <a:spcAft>
                <a:spcPts val="1200"/>
              </a:spcAft>
              <a:buNone/>
              <a:defRPr/>
            </a:pPr>
            <a:r>
              <a:rPr lang="en-US" b="1" dirty="0"/>
              <a:t>Each device (computer or router) has a pair of addresses (logical and physical) for each LAN connection.</a:t>
            </a:r>
          </a:p>
        </p:txBody>
      </p:sp>
      <p:sp>
        <p:nvSpPr>
          <p:cNvPr id="4" name="Slide Number Placeholder 3"/>
          <p:cNvSpPr>
            <a:spLocks noGrp="1"/>
          </p:cNvSpPr>
          <p:nvPr>
            <p:ph type="sldNum" sz="quarter" idx="12"/>
          </p:nvPr>
        </p:nvSpPr>
        <p:spPr/>
        <p:txBody>
          <a:bodyPr/>
          <a:lstStyle/>
          <a:p>
            <a:fld id="{5AF38636-804C-414E-8ACA-D918E7046845}" type="slidenum">
              <a:rPr lang="en-GB" smtClean="0"/>
              <a:pPr/>
              <a:t>20</a:t>
            </a:fld>
            <a:endParaRPr lang="en-GB"/>
          </a:p>
        </p:txBody>
      </p:sp>
      <p:cxnSp>
        <p:nvCxnSpPr>
          <p:cNvPr id="5" name="Straight Connector 4"/>
          <p:cNvCxnSpPr/>
          <p:nvPr/>
        </p:nvCxnSpPr>
        <p:spPr>
          <a:xfrm>
            <a:off x="1524000" y="148478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9" name="Picture 3"/>
          <p:cNvPicPr>
            <a:picLocks noChangeAspect="1" noChangeArrowheads="1"/>
          </p:cNvPicPr>
          <p:nvPr/>
        </p:nvPicPr>
        <p:blipFill>
          <a:blip r:embed="rId3" cstate="print"/>
          <a:srcRect/>
          <a:stretch>
            <a:fillRect/>
          </a:stretch>
        </p:blipFill>
        <p:spPr bwMode="auto">
          <a:xfrm>
            <a:off x="7238976" y="1571613"/>
            <a:ext cx="3429024" cy="3275483"/>
          </a:xfrm>
          <a:prstGeom prst="rect">
            <a:avLst/>
          </a:prstGeom>
          <a:noFill/>
          <a:ln w="9525">
            <a:noFill/>
            <a:miter lim="800000"/>
            <a:headEnd/>
            <a:tailEnd/>
          </a:ln>
          <a:effectLst/>
        </p:spPr>
      </p:pic>
      <p:sp>
        <p:nvSpPr>
          <p:cNvPr id="10" name="Rectangle 6"/>
          <p:cNvSpPr txBox="1">
            <a:spLocks noChangeArrowheads="1"/>
          </p:cNvSpPr>
          <p:nvPr/>
        </p:nvSpPr>
        <p:spPr>
          <a:xfrm>
            <a:off x="1524000" y="5119268"/>
            <a:ext cx="9144000" cy="1327609"/>
          </a:xfrm>
          <a:prstGeom prst="rect">
            <a:avLst/>
          </a:prstGeom>
          <a:noFill/>
        </p:spPr>
        <p:txBody>
          <a:bodyPr vert="horz" lIns="91440" tIns="45720" rIns="91440" bIns="45720" rtlCol="0">
            <a:noAutofit/>
          </a:bodyPr>
          <a:lstStyle/>
          <a:p>
            <a:pPr marL="558523" indent="-324000" defTabSz="914400">
              <a:spcBef>
                <a:spcPct val="0"/>
              </a:spcBef>
              <a:spcAft>
                <a:spcPts val="1800"/>
              </a:spcAft>
              <a:buFont typeface="Arial" pitchFamily="34" charset="0"/>
              <a:buChar char="•"/>
              <a:defRPr/>
            </a:pPr>
            <a:r>
              <a:rPr lang="en-GB" sz="2000" b="1" dirty="0"/>
              <a:t>No two publicly addressed and visible hosts on the Internet can have the same IP address.</a:t>
            </a:r>
          </a:p>
          <a:p>
            <a:pPr marL="558523" indent="-324000" defTabSz="914400">
              <a:spcBef>
                <a:spcPct val="0"/>
              </a:spcBef>
              <a:spcAft>
                <a:spcPts val="1800"/>
              </a:spcAft>
              <a:buFont typeface="Arial" pitchFamily="34" charset="0"/>
              <a:buChar char="•"/>
              <a:defRPr/>
            </a:pPr>
            <a:r>
              <a:rPr lang="en-GB" sz="2000" b="1" dirty="0">
                <a:solidFill>
                  <a:schemeClr val="bg2">
                    <a:lumMod val="25000"/>
                  </a:schemeClr>
                </a:solidFill>
              </a:rPr>
              <a:t>The IP layer requires a 4 (IPv4) or 6 (IPv6) byte address to be assigned to each network interface card on each computer.</a:t>
            </a:r>
            <a:endParaRPr lang="en-US" sz="2000" b="1" dirty="0">
              <a:solidFill>
                <a:schemeClr val="bg2">
                  <a:lumMod val="25000"/>
                </a:schemeClr>
              </a:solidFill>
            </a:endParaRPr>
          </a:p>
        </p:txBody>
      </p:sp>
      <p:sp>
        <p:nvSpPr>
          <p:cNvPr id="11" name="Rectangle 10"/>
          <p:cNvSpPr/>
          <p:nvPr/>
        </p:nvSpPr>
        <p:spPr>
          <a:xfrm>
            <a:off x="2595538" y="6485274"/>
            <a:ext cx="7072362" cy="400110"/>
          </a:xfrm>
          <a:prstGeom prst="rect">
            <a:avLst/>
          </a:prstGeom>
        </p:spPr>
        <p:txBody>
          <a:bodyPr wrap="square">
            <a:spAutoFit/>
          </a:bodyPr>
          <a:lstStyle/>
          <a:p>
            <a:pPr algn="ctr"/>
            <a:r>
              <a:rPr lang="en-GB" sz="2000" b="1" dirty="0">
                <a:solidFill>
                  <a:srgbClr val="C00000"/>
                </a:solidFill>
              </a:rPr>
              <a:t>IP address (32 bits): 192.168.0.19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0" y="357174"/>
            <a:ext cx="3714744" cy="1143000"/>
          </a:xfrm>
        </p:spPr>
        <p:txBody>
          <a:bodyPr>
            <a:noAutofit/>
          </a:bodyPr>
          <a:lstStyle/>
          <a:p>
            <a:r>
              <a:rPr lang="en-US" dirty="0">
                <a:solidFill>
                  <a:srgbClr val="FF0000"/>
                </a:solidFill>
              </a:rPr>
              <a:t>Logical Addressing</a:t>
            </a:r>
          </a:p>
        </p:txBody>
      </p:sp>
      <p:pic>
        <p:nvPicPr>
          <p:cNvPr id="20483" name="Picture 5"/>
          <p:cNvPicPr>
            <a:picLocks noChangeAspect="1" noChangeArrowheads="1"/>
          </p:cNvPicPr>
          <p:nvPr/>
        </p:nvPicPr>
        <p:blipFill>
          <a:blip r:embed="rId3" cstate="print"/>
          <a:srcRect/>
          <a:stretch>
            <a:fillRect/>
          </a:stretch>
        </p:blipFill>
        <p:spPr bwMode="auto">
          <a:xfrm>
            <a:off x="5461232" y="0"/>
            <a:ext cx="5206767" cy="4447904"/>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AF38636-804C-414E-8ACA-D918E7046845}" type="slidenum">
              <a:rPr lang="en-GB" smtClean="0"/>
              <a:pPr/>
              <a:t>21</a:t>
            </a:fld>
            <a:endParaRPr lang="en-GB"/>
          </a:p>
        </p:txBody>
      </p:sp>
      <p:sp>
        <p:nvSpPr>
          <p:cNvPr id="6" name="Rectangle 5"/>
          <p:cNvSpPr/>
          <p:nvPr/>
        </p:nvSpPr>
        <p:spPr>
          <a:xfrm>
            <a:off x="1524000" y="1884470"/>
            <a:ext cx="3857620" cy="2616101"/>
          </a:xfrm>
          <a:prstGeom prst="rect">
            <a:avLst/>
          </a:prstGeom>
        </p:spPr>
        <p:txBody>
          <a:bodyPr wrap="square">
            <a:spAutoFit/>
          </a:bodyPr>
          <a:lstStyle/>
          <a:p>
            <a:pPr marL="540000" indent="-360000">
              <a:spcAft>
                <a:spcPts val="1200"/>
              </a:spcAft>
              <a:buFont typeface="Arial" pitchFamily="34" charset="0"/>
              <a:buChar char="•"/>
            </a:pPr>
            <a:r>
              <a:rPr lang="en-GB" sz="2200" b="1" dirty="0"/>
              <a:t>Two routers connecting three LANs. </a:t>
            </a:r>
          </a:p>
          <a:p>
            <a:pPr marL="540000" indent="-360000">
              <a:spcAft>
                <a:spcPts val="1200"/>
              </a:spcAft>
              <a:buFont typeface="Arial" pitchFamily="34" charset="0"/>
              <a:buChar char="•"/>
            </a:pPr>
            <a:r>
              <a:rPr lang="en-GB" sz="2200" b="1" dirty="0"/>
              <a:t>Each device (computer or router) has a pair of addresses (logical and physical) for each connection.</a:t>
            </a:r>
          </a:p>
        </p:txBody>
      </p:sp>
      <p:sp>
        <p:nvSpPr>
          <p:cNvPr id="7" name="Rectangle 6"/>
          <p:cNvSpPr/>
          <p:nvPr/>
        </p:nvSpPr>
        <p:spPr>
          <a:xfrm>
            <a:off x="1524000" y="4611256"/>
            <a:ext cx="10195420" cy="2195473"/>
          </a:xfrm>
          <a:prstGeom prst="rect">
            <a:avLst/>
          </a:prstGeom>
        </p:spPr>
        <p:txBody>
          <a:bodyPr wrap="square">
            <a:spAutoFit/>
          </a:bodyPr>
          <a:lstStyle/>
          <a:p>
            <a:pPr marL="540000" indent="-360000">
              <a:spcAft>
                <a:spcPts val="1600"/>
              </a:spcAft>
              <a:buFont typeface="Arial" pitchFamily="34" charset="0"/>
              <a:buChar char="•"/>
            </a:pPr>
            <a:r>
              <a:rPr lang="en-GB" sz="2200" b="1" dirty="0"/>
              <a:t>In this case, each computer is connected to only one link and has only one pair of addresses.</a:t>
            </a:r>
          </a:p>
          <a:p>
            <a:pPr marL="540000" indent="-360000">
              <a:spcAft>
                <a:spcPts val="1600"/>
              </a:spcAft>
              <a:buFont typeface="Arial" pitchFamily="34" charset="0"/>
              <a:buChar char="•"/>
            </a:pPr>
            <a:r>
              <a:rPr lang="en-GB" sz="2200" b="1" dirty="0"/>
              <a:t>Each router is connected to three networks (only two are shown in the figure). </a:t>
            </a:r>
          </a:p>
          <a:p>
            <a:pPr marL="540000" indent="-360000">
              <a:spcAft>
                <a:spcPts val="1600"/>
              </a:spcAft>
              <a:buFont typeface="Arial" pitchFamily="34" charset="0"/>
              <a:buChar char="•"/>
            </a:pPr>
            <a:r>
              <a:rPr lang="en-GB" sz="2200" b="1" dirty="0"/>
              <a:t>So each router has three pair of addresses, one for each connection.</a:t>
            </a:r>
          </a:p>
        </p:txBody>
      </p:sp>
      <p:cxnSp>
        <p:nvCxnSpPr>
          <p:cNvPr id="9" name="Straight Arrow Connector 8"/>
          <p:cNvCxnSpPr/>
          <p:nvPr/>
        </p:nvCxnSpPr>
        <p:spPr>
          <a:xfrm flipV="1">
            <a:off x="7896200" y="260648"/>
            <a:ext cx="576064" cy="216024"/>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0" y="143422"/>
            <a:ext cx="3714744" cy="1485378"/>
          </a:xfrm>
        </p:spPr>
        <p:txBody>
          <a:bodyPr>
            <a:normAutofit fontScale="90000"/>
          </a:bodyPr>
          <a:lstStyle/>
          <a:p>
            <a:r>
              <a:rPr lang="en-US" dirty="0">
                <a:solidFill>
                  <a:srgbClr val="FF0000"/>
                </a:solidFill>
              </a:rPr>
              <a:t>Logical Addressing</a:t>
            </a:r>
          </a:p>
        </p:txBody>
      </p:sp>
      <p:pic>
        <p:nvPicPr>
          <p:cNvPr id="20483" name="Picture 5"/>
          <p:cNvPicPr>
            <a:picLocks noChangeAspect="1" noChangeArrowheads="1"/>
          </p:cNvPicPr>
          <p:nvPr/>
        </p:nvPicPr>
        <p:blipFill>
          <a:blip r:embed="rId3" cstate="print"/>
          <a:srcRect/>
          <a:stretch>
            <a:fillRect/>
          </a:stretch>
        </p:blipFill>
        <p:spPr bwMode="auto">
          <a:xfrm>
            <a:off x="5545122" y="0"/>
            <a:ext cx="5122877" cy="4447904"/>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AF38636-804C-414E-8ACA-D918E7046845}" type="slidenum">
              <a:rPr lang="en-GB" smtClean="0"/>
              <a:pPr/>
              <a:t>22</a:t>
            </a:fld>
            <a:endParaRPr lang="en-GB"/>
          </a:p>
        </p:txBody>
      </p:sp>
      <p:sp>
        <p:nvSpPr>
          <p:cNvPr id="6" name="Rectangle 5"/>
          <p:cNvSpPr/>
          <p:nvPr/>
        </p:nvSpPr>
        <p:spPr>
          <a:xfrm>
            <a:off x="1524000" y="2000240"/>
            <a:ext cx="3857620" cy="2269660"/>
          </a:xfrm>
          <a:prstGeom prst="rect">
            <a:avLst/>
          </a:prstGeom>
        </p:spPr>
        <p:txBody>
          <a:bodyPr wrap="square">
            <a:spAutoFit/>
          </a:bodyPr>
          <a:lstStyle/>
          <a:p>
            <a:pPr marL="360000" indent="-252000">
              <a:lnSpc>
                <a:spcPct val="120000"/>
              </a:lnSpc>
              <a:spcAft>
                <a:spcPts val="1200"/>
              </a:spcAft>
              <a:buFont typeface="Arial" pitchFamily="34" charset="0"/>
              <a:buChar char="•"/>
            </a:pPr>
            <a:r>
              <a:rPr lang="en-GB" sz="2400" b="1" dirty="0">
                <a:solidFill>
                  <a:srgbClr val="C00000"/>
                </a:solidFill>
              </a:rPr>
              <a:t>The physical addresses will change from hop to hop, but the logical addresses must remain the same.</a:t>
            </a:r>
          </a:p>
        </p:txBody>
      </p:sp>
      <p:sp>
        <p:nvSpPr>
          <p:cNvPr id="7" name="Rectangle 6"/>
          <p:cNvSpPr/>
          <p:nvPr/>
        </p:nvSpPr>
        <p:spPr>
          <a:xfrm>
            <a:off x="629174" y="4545324"/>
            <a:ext cx="10038826" cy="2231380"/>
          </a:xfrm>
          <a:prstGeom prst="rect">
            <a:avLst/>
          </a:prstGeom>
        </p:spPr>
        <p:txBody>
          <a:bodyPr wrap="square">
            <a:spAutoFit/>
          </a:bodyPr>
          <a:lstStyle/>
          <a:p>
            <a:pPr marL="360000" indent="-252000">
              <a:spcAft>
                <a:spcPts val="1800"/>
              </a:spcAft>
              <a:buFont typeface="Arial" pitchFamily="34" charset="0"/>
              <a:buChar char="•"/>
            </a:pPr>
            <a:r>
              <a:rPr lang="en-GB" sz="2400" b="1" dirty="0"/>
              <a:t>The computer with logical address </a:t>
            </a:r>
            <a:r>
              <a:rPr lang="en-GB" sz="2400" b="1" dirty="0">
                <a:solidFill>
                  <a:srgbClr val="C00000"/>
                </a:solidFill>
              </a:rPr>
              <a:t>A</a:t>
            </a:r>
            <a:r>
              <a:rPr lang="en-GB" sz="2400" b="1" dirty="0"/>
              <a:t> and physical address </a:t>
            </a:r>
            <a:r>
              <a:rPr lang="en-GB" sz="2400" b="1" dirty="0">
                <a:solidFill>
                  <a:srgbClr val="C00000"/>
                </a:solidFill>
              </a:rPr>
              <a:t>10</a:t>
            </a:r>
            <a:r>
              <a:rPr lang="en-GB" sz="2400" b="1" dirty="0"/>
              <a:t> needs to send a packet to the computer with logical address </a:t>
            </a:r>
            <a:r>
              <a:rPr lang="en-GB" sz="2400" b="1" dirty="0">
                <a:solidFill>
                  <a:srgbClr val="C00000"/>
                </a:solidFill>
              </a:rPr>
              <a:t>P</a:t>
            </a:r>
            <a:r>
              <a:rPr lang="en-GB" sz="2400" b="1" dirty="0"/>
              <a:t> and physical address </a:t>
            </a:r>
            <a:r>
              <a:rPr lang="en-GB" sz="2400" b="1" dirty="0">
                <a:solidFill>
                  <a:srgbClr val="C00000"/>
                </a:solidFill>
              </a:rPr>
              <a:t>95</a:t>
            </a:r>
            <a:r>
              <a:rPr lang="en-GB" sz="2400" b="1" dirty="0"/>
              <a:t>.</a:t>
            </a:r>
          </a:p>
          <a:p>
            <a:pPr marL="360000" indent="-252000">
              <a:spcAft>
                <a:spcPts val="1800"/>
              </a:spcAft>
              <a:buFont typeface="Arial" pitchFamily="34" charset="0"/>
              <a:buChar char="•"/>
            </a:pPr>
            <a:r>
              <a:rPr lang="en-GB" sz="2400" b="1" dirty="0"/>
              <a:t>We can use </a:t>
            </a:r>
            <a:r>
              <a:rPr lang="en-GB" sz="2800" b="1" i="1" dirty="0">
                <a:solidFill>
                  <a:srgbClr val="C00000"/>
                </a:solidFill>
              </a:rPr>
              <a:t>letters</a:t>
            </a:r>
            <a:r>
              <a:rPr lang="en-GB" sz="2400" b="1" dirty="0"/>
              <a:t> to show the logical addresses and </a:t>
            </a:r>
            <a:r>
              <a:rPr lang="en-GB" sz="2800" b="1" i="1" dirty="0">
                <a:solidFill>
                  <a:srgbClr val="C00000"/>
                </a:solidFill>
              </a:rPr>
              <a:t>numbers</a:t>
            </a:r>
            <a:r>
              <a:rPr lang="en-GB" sz="2400" b="1" dirty="0"/>
              <a:t> for physical addresses, but note that both are actually numbers.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83510"/>
            <a:ext cx="8229600" cy="1285884"/>
          </a:xfrm>
        </p:spPr>
        <p:txBody>
          <a:bodyPr/>
          <a:lstStyle/>
          <a:p>
            <a:r>
              <a:rPr lang="en-US" dirty="0">
                <a:solidFill>
                  <a:srgbClr val="FF0000"/>
                </a:solidFill>
              </a:rPr>
              <a:t>Logical Addressing</a:t>
            </a:r>
            <a:endParaRPr lang="en-GB" dirty="0"/>
          </a:p>
        </p:txBody>
      </p:sp>
      <p:sp>
        <p:nvSpPr>
          <p:cNvPr id="3" name="Content Placeholder 2"/>
          <p:cNvSpPr>
            <a:spLocks noGrp="1"/>
          </p:cNvSpPr>
          <p:nvPr>
            <p:ph idx="1"/>
          </p:nvPr>
        </p:nvSpPr>
        <p:spPr>
          <a:xfrm>
            <a:off x="687897" y="1702964"/>
            <a:ext cx="11090246" cy="5069347"/>
          </a:xfrm>
        </p:spPr>
        <p:txBody>
          <a:bodyPr>
            <a:noAutofit/>
          </a:bodyPr>
          <a:lstStyle/>
          <a:p>
            <a:pPr marL="540000">
              <a:spcAft>
                <a:spcPts val="1800"/>
              </a:spcAft>
            </a:pPr>
            <a:r>
              <a:rPr lang="en-GB" b="1" dirty="0"/>
              <a:t>The </a:t>
            </a:r>
            <a:r>
              <a:rPr lang="en-GB" b="1" i="1" dirty="0">
                <a:solidFill>
                  <a:srgbClr val="C00000"/>
                </a:solidFill>
              </a:rPr>
              <a:t>sender</a:t>
            </a:r>
            <a:r>
              <a:rPr lang="en-GB" b="1" dirty="0"/>
              <a:t> encapsulates its data in a packet at the </a:t>
            </a:r>
            <a:r>
              <a:rPr lang="en-GB" b="1" u="sng" dirty="0"/>
              <a:t>network layer</a:t>
            </a:r>
            <a:r>
              <a:rPr lang="en-GB" b="1" dirty="0"/>
              <a:t> and adds two logical addresses (</a:t>
            </a:r>
            <a:r>
              <a:rPr lang="en-GB" b="1" dirty="0">
                <a:solidFill>
                  <a:srgbClr val="C00000"/>
                </a:solidFill>
              </a:rPr>
              <a:t>A</a:t>
            </a:r>
            <a:r>
              <a:rPr lang="en-GB" b="1" dirty="0"/>
              <a:t> and </a:t>
            </a:r>
            <a:r>
              <a:rPr lang="en-GB" b="1" dirty="0">
                <a:solidFill>
                  <a:srgbClr val="C00000"/>
                </a:solidFill>
              </a:rPr>
              <a:t>P</a:t>
            </a:r>
            <a:r>
              <a:rPr lang="en-GB" b="1" dirty="0"/>
              <a:t>). </a:t>
            </a:r>
          </a:p>
          <a:p>
            <a:pPr marL="540000">
              <a:spcAft>
                <a:spcPts val="1800"/>
              </a:spcAft>
            </a:pPr>
            <a:r>
              <a:rPr lang="en-GB" b="1" dirty="0">
                <a:solidFill>
                  <a:schemeClr val="bg2">
                    <a:lumMod val="25000"/>
                  </a:schemeClr>
                </a:solidFill>
              </a:rPr>
              <a:t>The </a:t>
            </a:r>
            <a:r>
              <a:rPr lang="en-GB" b="1" i="1" dirty="0">
                <a:solidFill>
                  <a:srgbClr val="C00000"/>
                </a:solidFill>
              </a:rPr>
              <a:t>network layer </a:t>
            </a:r>
            <a:r>
              <a:rPr lang="en-GB" b="1" dirty="0">
                <a:solidFill>
                  <a:schemeClr val="bg2">
                    <a:lumMod val="25000"/>
                  </a:schemeClr>
                </a:solidFill>
              </a:rPr>
              <a:t>needs to find the physical address of the next hop before the packet can be delivered. </a:t>
            </a:r>
          </a:p>
          <a:p>
            <a:pPr marL="540000">
              <a:spcAft>
                <a:spcPts val="1800"/>
              </a:spcAft>
            </a:pPr>
            <a:r>
              <a:rPr lang="en-GB" b="1" dirty="0"/>
              <a:t>The </a:t>
            </a:r>
            <a:r>
              <a:rPr lang="en-GB" b="1" i="1" dirty="0">
                <a:solidFill>
                  <a:srgbClr val="C00000"/>
                </a:solidFill>
              </a:rPr>
              <a:t>network layer </a:t>
            </a:r>
            <a:r>
              <a:rPr lang="en-GB" b="1" dirty="0"/>
              <a:t>consults its routing table and finds the logical address of the next hop (router </a:t>
            </a:r>
            <a:r>
              <a:rPr lang="en-GB" b="1" dirty="0">
                <a:solidFill>
                  <a:srgbClr val="C00000"/>
                </a:solidFill>
              </a:rPr>
              <a:t>One</a:t>
            </a:r>
            <a:r>
              <a:rPr lang="en-GB" b="1" dirty="0"/>
              <a:t>) to be </a:t>
            </a:r>
            <a:r>
              <a:rPr lang="en-GB" b="1" dirty="0">
                <a:solidFill>
                  <a:srgbClr val="C00000"/>
                </a:solidFill>
              </a:rPr>
              <a:t>F</a:t>
            </a:r>
            <a:r>
              <a:rPr lang="en-GB" b="1" dirty="0"/>
              <a:t>. </a:t>
            </a:r>
          </a:p>
          <a:p>
            <a:pPr marL="540000">
              <a:spcAft>
                <a:spcPts val="1800"/>
              </a:spcAft>
            </a:pPr>
            <a:r>
              <a:rPr lang="en-GB" b="1" dirty="0">
                <a:solidFill>
                  <a:srgbClr val="C00000"/>
                </a:solidFill>
              </a:rPr>
              <a:t>Address Resolution Protocol (ARP) </a:t>
            </a:r>
            <a:r>
              <a:rPr lang="en-GB" b="1" dirty="0">
                <a:solidFill>
                  <a:schemeClr val="bg2">
                    <a:lumMod val="25000"/>
                  </a:schemeClr>
                </a:solidFill>
              </a:rPr>
              <a:t>finds the physical address of </a:t>
            </a:r>
            <a:r>
              <a:rPr lang="en-GB" b="1">
                <a:solidFill>
                  <a:schemeClr val="bg2">
                    <a:lumMod val="25000"/>
                  </a:schemeClr>
                </a:solidFill>
              </a:rPr>
              <a:t>router </a:t>
            </a:r>
            <a:r>
              <a:rPr lang="en-GB" b="1">
                <a:solidFill>
                  <a:srgbClr val="C00000"/>
                </a:solidFill>
              </a:rPr>
              <a:t>On</a:t>
            </a:r>
            <a:r>
              <a:rPr lang="en-GB" b="1" dirty="0">
                <a:solidFill>
                  <a:srgbClr val="C00000"/>
                </a:solidFill>
              </a:rPr>
              <a:t>e</a:t>
            </a:r>
            <a:r>
              <a:rPr lang="en-GB" b="1">
                <a:solidFill>
                  <a:schemeClr val="bg2">
                    <a:lumMod val="25000"/>
                  </a:schemeClr>
                </a:solidFill>
              </a:rPr>
              <a:t> </a:t>
            </a:r>
            <a:r>
              <a:rPr lang="en-GB" b="1" dirty="0">
                <a:solidFill>
                  <a:schemeClr val="bg2">
                    <a:lumMod val="25000"/>
                  </a:schemeClr>
                </a:solidFill>
              </a:rPr>
              <a:t>that corresponds to the logical address (F) of </a:t>
            </a:r>
            <a:r>
              <a:rPr lang="en-GB" b="1" dirty="0">
                <a:solidFill>
                  <a:srgbClr val="C00000"/>
                </a:solidFill>
              </a:rPr>
              <a:t>20</a:t>
            </a:r>
            <a:r>
              <a:rPr lang="en-GB" b="1" dirty="0">
                <a:solidFill>
                  <a:schemeClr val="bg2">
                    <a:lumMod val="25000"/>
                  </a:schemeClr>
                </a:solidFill>
              </a:rPr>
              <a:t>. </a:t>
            </a:r>
          </a:p>
          <a:p>
            <a:pPr marL="540000">
              <a:spcAft>
                <a:spcPts val="1800"/>
              </a:spcAft>
            </a:pPr>
            <a:r>
              <a:rPr lang="en-GB" b="1" dirty="0"/>
              <a:t>Further, the </a:t>
            </a:r>
            <a:r>
              <a:rPr lang="en-GB" b="1" i="1" dirty="0">
                <a:solidFill>
                  <a:srgbClr val="C00000"/>
                </a:solidFill>
              </a:rPr>
              <a:t>network layer </a:t>
            </a:r>
            <a:r>
              <a:rPr lang="en-GB" b="1" dirty="0"/>
              <a:t>passes this address to the </a:t>
            </a:r>
            <a:r>
              <a:rPr lang="en-GB" b="1" i="1" dirty="0">
                <a:solidFill>
                  <a:srgbClr val="C00000"/>
                </a:solidFill>
              </a:rPr>
              <a:t>data link layer</a:t>
            </a:r>
            <a:r>
              <a:rPr lang="en-GB" b="1" dirty="0"/>
              <a:t>, which encapsulates the packet with physical destination address </a:t>
            </a:r>
            <a:r>
              <a:rPr lang="en-GB" b="1" dirty="0">
                <a:solidFill>
                  <a:srgbClr val="C00000"/>
                </a:solidFill>
              </a:rPr>
              <a:t>20</a:t>
            </a:r>
            <a:r>
              <a:rPr lang="en-GB" b="1" dirty="0"/>
              <a:t> and physical source address </a:t>
            </a:r>
            <a:r>
              <a:rPr lang="en-GB" b="1" dirty="0">
                <a:solidFill>
                  <a:srgbClr val="C00000"/>
                </a:solidFill>
              </a:rPr>
              <a:t>10</a:t>
            </a:r>
            <a:r>
              <a:rPr lang="en-GB" b="1" dirty="0"/>
              <a:t>.</a:t>
            </a:r>
          </a:p>
        </p:txBody>
      </p:sp>
      <p:sp>
        <p:nvSpPr>
          <p:cNvPr id="4" name="Slide Number Placeholder 3"/>
          <p:cNvSpPr>
            <a:spLocks noGrp="1"/>
          </p:cNvSpPr>
          <p:nvPr>
            <p:ph type="sldNum" sz="quarter" idx="12"/>
          </p:nvPr>
        </p:nvSpPr>
        <p:spPr/>
        <p:txBody>
          <a:bodyPr/>
          <a:lstStyle/>
          <a:p>
            <a:fld id="{5AF38636-804C-414E-8ACA-D918E7046845}" type="slidenum">
              <a:rPr lang="en-GB" smtClean="0"/>
              <a:pPr/>
              <a:t>23</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D2424F65-3061-40C3-9BF4-4FB2263AFAEB}"/>
              </a:ext>
            </a:extLst>
          </p:cNvPr>
          <p:cNvSpPr/>
          <p:nvPr/>
        </p:nvSpPr>
        <p:spPr>
          <a:xfrm>
            <a:off x="4801289" y="3670191"/>
            <a:ext cx="1656184" cy="504056"/>
          </a:xfrm>
          <a:prstGeom prst="ellipse">
            <a:avLst/>
          </a:prstGeom>
          <a:solidFill>
            <a:srgbClr val="9900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54884"/>
            <a:ext cx="8229600" cy="1285884"/>
          </a:xfrm>
        </p:spPr>
        <p:txBody>
          <a:bodyPr/>
          <a:lstStyle/>
          <a:p>
            <a:r>
              <a:rPr lang="en-US" dirty="0">
                <a:solidFill>
                  <a:srgbClr val="FF0000"/>
                </a:solidFill>
              </a:rPr>
              <a:t>Logical Addressing</a:t>
            </a:r>
            <a:endParaRPr lang="en-GB" dirty="0"/>
          </a:p>
        </p:txBody>
      </p:sp>
      <p:sp>
        <p:nvSpPr>
          <p:cNvPr id="3" name="Content Placeholder 2"/>
          <p:cNvSpPr>
            <a:spLocks noGrp="1"/>
          </p:cNvSpPr>
          <p:nvPr>
            <p:ph idx="1"/>
          </p:nvPr>
        </p:nvSpPr>
        <p:spPr>
          <a:xfrm>
            <a:off x="872455" y="1484784"/>
            <a:ext cx="10704352" cy="5016684"/>
          </a:xfrm>
        </p:spPr>
        <p:txBody>
          <a:bodyPr>
            <a:noAutofit/>
          </a:bodyPr>
          <a:lstStyle/>
          <a:p>
            <a:pPr marL="540000" indent="-360000">
              <a:spcBef>
                <a:spcPts val="0"/>
              </a:spcBef>
              <a:spcAft>
                <a:spcPts val="1800"/>
              </a:spcAft>
            </a:pPr>
            <a:r>
              <a:rPr lang="en-GB" b="1" dirty="0"/>
              <a:t>The frame is received by every device on LAN 1, but is discarded by all except router 1, which finds that the destination physical address in the frame matches with its own physical address. </a:t>
            </a:r>
          </a:p>
          <a:p>
            <a:pPr marL="540000" indent="-360000">
              <a:spcBef>
                <a:spcPts val="0"/>
              </a:spcBef>
              <a:spcAft>
                <a:spcPts val="1800"/>
              </a:spcAft>
            </a:pPr>
            <a:r>
              <a:rPr lang="en-GB" b="1" dirty="0"/>
              <a:t>The router de-capsulates the packet from the frame to read the logical destination address P. Since the logical destination address does not match the router's logical address (F), the router knows that the packet needs to be forwarded. </a:t>
            </a:r>
          </a:p>
          <a:p>
            <a:pPr marL="540000" indent="-360000">
              <a:spcBef>
                <a:spcPts val="0"/>
              </a:spcBef>
              <a:spcAft>
                <a:spcPts val="1800"/>
              </a:spcAft>
            </a:pPr>
            <a:r>
              <a:rPr lang="en-GB" b="1" dirty="0"/>
              <a:t>The router consults its routing table and ARP to find the physical destination address of the next hop (router 2), creates a new frame, encapsulates the packet, and sends it to router 2.</a:t>
            </a:r>
          </a:p>
          <a:p>
            <a:pPr marL="540000" indent="-360000">
              <a:spcBef>
                <a:spcPts val="0"/>
              </a:spcBef>
              <a:spcAft>
                <a:spcPts val="1800"/>
              </a:spcAft>
            </a:pPr>
            <a:r>
              <a:rPr lang="en-GB" b="1" dirty="0"/>
              <a:t>The source physical address changes from 10 to 99. </a:t>
            </a:r>
          </a:p>
          <a:p>
            <a:pPr marL="540000" indent="-360000">
              <a:spcBef>
                <a:spcPts val="0"/>
              </a:spcBef>
              <a:spcAft>
                <a:spcPts val="1800"/>
              </a:spcAft>
            </a:pPr>
            <a:r>
              <a:rPr lang="en-GB" b="1" dirty="0"/>
              <a:t>The destination physical address changes from 20 (router 1 physical address) to 33 (router 2 physical address). </a:t>
            </a:r>
          </a:p>
        </p:txBody>
      </p:sp>
      <p:sp>
        <p:nvSpPr>
          <p:cNvPr id="4" name="Slide Number Placeholder 3"/>
          <p:cNvSpPr>
            <a:spLocks noGrp="1"/>
          </p:cNvSpPr>
          <p:nvPr>
            <p:ph type="sldNum" sz="quarter" idx="12"/>
          </p:nvPr>
        </p:nvSpPr>
        <p:spPr/>
        <p:txBody>
          <a:bodyPr/>
          <a:lstStyle/>
          <a:p>
            <a:fld id="{5AF38636-804C-414E-8ACA-D918E7046845}" type="slidenum">
              <a:rPr lang="en-GB" smtClean="0"/>
              <a:pPr/>
              <a:t>24</a:t>
            </a:fld>
            <a:endParaRPr lang="en-GB"/>
          </a:p>
        </p:txBody>
      </p:sp>
      <p:cxnSp>
        <p:nvCxnSpPr>
          <p:cNvPr id="6" name="Straight Connector 5"/>
          <p:cNvCxnSpPr/>
          <p:nvPr/>
        </p:nvCxnSpPr>
        <p:spPr>
          <a:xfrm>
            <a:off x="1524000" y="150017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0" y="-24"/>
            <a:ext cx="6732240" cy="1484808"/>
          </a:xfrm>
        </p:spPr>
        <p:txBody>
          <a:bodyPr/>
          <a:lstStyle/>
          <a:p>
            <a:r>
              <a:rPr lang="en-US" dirty="0">
                <a:solidFill>
                  <a:srgbClr val="FF0000"/>
                </a:solidFill>
              </a:rPr>
              <a:t>Port Addressing</a:t>
            </a:r>
          </a:p>
        </p:txBody>
      </p:sp>
      <p:sp>
        <p:nvSpPr>
          <p:cNvPr id="15363" name="Rectangle 6"/>
          <p:cNvSpPr>
            <a:spLocks noGrp="1" noChangeArrowheads="1"/>
          </p:cNvSpPr>
          <p:nvPr>
            <p:ph type="body" idx="1"/>
          </p:nvPr>
        </p:nvSpPr>
        <p:spPr>
          <a:xfrm>
            <a:off x="1031846" y="1714488"/>
            <a:ext cx="9636154" cy="5143536"/>
          </a:xfrm>
          <a:noFill/>
        </p:spPr>
        <p:txBody>
          <a:bodyPr>
            <a:noAutofit/>
          </a:bodyPr>
          <a:lstStyle/>
          <a:p>
            <a:pPr marL="558523" indent="-360000">
              <a:spcBef>
                <a:spcPct val="0"/>
              </a:spcBef>
              <a:spcAft>
                <a:spcPts val="1800"/>
              </a:spcAft>
            </a:pPr>
            <a:r>
              <a:rPr lang="en-GB" sz="2200" b="1" dirty="0"/>
              <a:t>Suppose a computer </a:t>
            </a:r>
            <a:r>
              <a:rPr lang="en-GB" sz="2200" b="1" dirty="0">
                <a:solidFill>
                  <a:srgbClr val="C00000"/>
                </a:solidFill>
              </a:rPr>
              <a:t>A</a:t>
            </a:r>
            <a:r>
              <a:rPr lang="en-GB" sz="2200" b="1" dirty="0"/>
              <a:t> can communicate with computer </a:t>
            </a:r>
            <a:r>
              <a:rPr lang="en-GB" sz="2200" b="1" dirty="0">
                <a:solidFill>
                  <a:srgbClr val="C00000"/>
                </a:solidFill>
              </a:rPr>
              <a:t>C </a:t>
            </a:r>
            <a:r>
              <a:rPr lang="en-GB" sz="2200" b="1" dirty="0"/>
              <a:t>by using </a:t>
            </a:r>
            <a:r>
              <a:rPr lang="en-GB" sz="2200" b="1" dirty="0">
                <a:solidFill>
                  <a:srgbClr val="0000FF"/>
                </a:solidFill>
              </a:rPr>
              <a:t>Telnet. </a:t>
            </a:r>
          </a:p>
          <a:p>
            <a:pPr marL="558523" indent="-360000">
              <a:spcBef>
                <a:spcPct val="0"/>
              </a:spcBef>
              <a:spcAft>
                <a:spcPts val="1800"/>
              </a:spcAft>
            </a:pPr>
            <a:r>
              <a:rPr lang="en-GB" sz="2200" b="1" dirty="0">
                <a:solidFill>
                  <a:schemeClr val="bg2">
                    <a:lumMod val="25000"/>
                  </a:schemeClr>
                </a:solidFill>
              </a:rPr>
              <a:t>At the same time, computer </a:t>
            </a:r>
            <a:r>
              <a:rPr lang="en-GB" sz="2200" b="1" dirty="0">
                <a:solidFill>
                  <a:srgbClr val="C00000"/>
                </a:solidFill>
              </a:rPr>
              <a:t>A</a:t>
            </a:r>
            <a:r>
              <a:rPr lang="en-GB" sz="2200" b="1" dirty="0">
                <a:solidFill>
                  <a:schemeClr val="bg2">
                    <a:lumMod val="25000"/>
                  </a:schemeClr>
                </a:solidFill>
              </a:rPr>
              <a:t> communicates with computer</a:t>
            </a:r>
            <a:r>
              <a:rPr lang="en-GB" sz="2200" b="1" dirty="0">
                <a:solidFill>
                  <a:srgbClr val="C00000"/>
                </a:solidFill>
              </a:rPr>
              <a:t> B</a:t>
            </a:r>
            <a:r>
              <a:rPr lang="en-GB" sz="2200" b="1" dirty="0">
                <a:solidFill>
                  <a:schemeClr val="bg2">
                    <a:lumMod val="25000"/>
                  </a:schemeClr>
                </a:solidFill>
              </a:rPr>
              <a:t> by using the </a:t>
            </a:r>
            <a:r>
              <a:rPr lang="en-GB" sz="2200" b="1" dirty="0">
                <a:solidFill>
                  <a:srgbClr val="0000FF"/>
                </a:solidFill>
              </a:rPr>
              <a:t>File Transfer Protocol (FTP). </a:t>
            </a:r>
          </a:p>
          <a:p>
            <a:pPr marL="558523" indent="-360000">
              <a:spcBef>
                <a:spcPct val="0"/>
              </a:spcBef>
              <a:spcAft>
                <a:spcPts val="1800"/>
              </a:spcAft>
            </a:pPr>
            <a:r>
              <a:rPr lang="en-GB" sz="2200" b="1" dirty="0"/>
              <a:t>For these processes to receive data simultaneously, we need a method to label the different processes.</a:t>
            </a:r>
          </a:p>
          <a:p>
            <a:pPr marL="558523" indent="-360000">
              <a:spcBef>
                <a:spcPct val="0"/>
              </a:spcBef>
              <a:spcAft>
                <a:spcPts val="1800"/>
              </a:spcAft>
            </a:pPr>
            <a:r>
              <a:rPr lang="en-GB" sz="2200" b="1" dirty="0">
                <a:solidFill>
                  <a:schemeClr val="bg2">
                    <a:lumMod val="25000"/>
                  </a:schemeClr>
                </a:solidFill>
              </a:rPr>
              <a:t>In the TCP/IP architecture, the label assigned to a process is called a Port Address. </a:t>
            </a:r>
          </a:p>
          <a:p>
            <a:pPr marL="558523" indent="-360000">
              <a:spcBef>
                <a:spcPct val="0"/>
              </a:spcBef>
              <a:spcAft>
                <a:spcPts val="1800"/>
              </a:spcAft>
            </a:pPr>
            <a:r>
              <a:rPr lang="en-GB" sz="2200" b="1" dirty="0"/>
              <a:t>A port address in TCP/IP is 16 bits in length.</a:t>
            </a:r>
            <a:endParaRPr lang="en-US" sz="2200" b="1" dirty="0"/>
          </a:p>
        </p:txBody>
      </p:sp>
      <p:sp>
        <p:nvSpPr>
          <p:cNvPr id="4" name="Slide Number Placeholder 3"/>
          <p:cNvSpPr>
            <a:spLocks noGrp="1"/>
          </p:cNvSpPr>
          <p:nvPr>
            <p:ph type="sldNum" sz="quarter" idx="12"/>
          </p:nvPr>
        </p:nvSpPr>
        <p:spPr/>
        <p:txBody>
          <a:bodyPr/>
          <a:lstStyle/>
          <a:p>
            <a:fld id="{5AF38636-804C-414E-8ACA-D918E7046845}" type="slidenum">
              <a:rPr lang="en-GB" smtClean="0"/>
              <a:pPr/>
              <a:t>25</a:t>
            </a:fld>
            <a:endParaRPr lang="en-GB"/>
          </a:p>
        </p:txBody>
      </p:sp>
      <p:sp>
        <p:nvSpPr>
          <p:cNvPr id="6" name="Rectangle 5"/>
          <p:cNvSpPr/>
          <p:nvPr/>
        </p:nvSpPr>
        <p:spPr>
          <a:xfrm>
            <a:off x="620785" y="5929331"/>
            <a:ext cx="9332867" cy="830997"/>
          </a:xfrm>
          <a:prstGeom prst="rect">
            <a:avLst/>
          </a:prstGeom>
        </p:spPr>
        <p:txBody>
          <a:bodyPr wrap="square">
            <a:spAutoFit/>
          </a:bodyPr>
          <a:lstStyle/>
          <a:p>
            <a:pPr algn="ctr"/>
            <a:r>
              <a:rPr lang="en-GB" sz="2400" b="1" dirty="0">
                <a:solidFill>
                  <a:srgbClr val="C00000"/>
                </a:solidFill>
              </a:rPr>
              <a:t>753</a:t>
            </a:r>
          </a:p>
          <a:p>
            <a:pPr algn="ctr"/>
            <a:r>
              <a:rPr lang="en-GB" sz="2400" b="1" dirty="0">
                <a:solidFill>
                  <a:srgbClr val="C00000"/>
                </a:solidFill>
              </a:rPr>
              <a:t>A 16-bit port address represented as one single number.</a:t>
            </a:r>
          </a:p>
        </p:txBody>
      </p:sp>
      <p:cxnSp>
        <p:nvCxnSpPr>
          <p:cNvPr id="7" name="Straight Connector 6"/>
          <p:cNvCxnSpPr/>
          <p:nvPr/>
        </p:nvCxnSpPr>
        <p:spPr>
          <a:xfrm>
            <a:off x="1524000" y="150017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8" name="Picture 4"/>
          <p:cNvPicPr>
            <a:picLocks noChangeAspect="1" noChangeArrowheads="1"/>
          </p:cNvPicPr>
          <p:nvPr/>
        </p:nvPicPr>
        <p:blipFill>
          <a:blip r:embed="rId3" cstate="print"/>
          <a:srcRect/>
          <a:stretch>
            <a:fillRect/>
          </a:stretch>
        </p:blipFill>
        <p:spPr bwMode="auto">
          <a:xfrm>
            <a:off x="8310578" y="0"/>
            <a:ext cx="2357422" cy="14698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0" y="71422"/>
            <a:ext cx="9144000" cy="1330628"/>
          </a:xfrm>
        </p:spPr>
        <p:txBody>
          <a:bodyPr/>
          <a:lstStyle/>
          <a:p>
            <a:r>
              <a:rPr lang="en-US" dirty="0">
                <a:solidFill>
                  <a:srgbClr val="FF0000"/>
                </a:solidFill>
              </a:rPr>
              <a:t>Port Addressing</a:t>
            </a:r>
          </a:p>
        </p:txBody>
      </p:sp>
      <p:sp>
        <p:nvSpPr>
          <p:cNvPr id="15363" name="Rectangle 6"/>
          <p:cNvSpPr>
            <a:spLocks noGrp="1" noChangeArrowheads="1"/>
          </p:cNvSpPr>
          <p:nvPr>
            <p:ph type="body" idx="1"/>
          </p:nvPr>
        </p:nvSpPr>
        <p:spPr>
          <a:xfrm>
            <a:off x="1524000" y="1628801"/>
            <a:ext cx="9144000" cy="5319425"/>
          </a:xfrm>
          <a:noFill/>
        </p:spPr>
        <p:txBody>
          <a:bodyPr>
            <a:noAutofit/>
          </a:bodyPr>
          <a:lstStyle/>
          <a:p>
            <a:pPr marL="558523" indent="-360000">
              <a:lnSpc>
                <a:spcPct val="120000"/>
              </a:lnSpc>
              <a:spcBef>
                <a:spcPct val="0"/>
              </a:spcBef>
              <a:spcAft>
                <a:spcPts val="1800"/>
              </a:spcAft>
            </a:pPr>
            <a:r>
              <a:rPr lang="en-GB" sz="2400" b="1" dirty="0">
                <a:solidFill>
                  <a:srgbClr val="C00000"/>
                </a:solidFill>
              </a:rPr>
              <a:t>For example</a:t>
            </a:r>
            <a:r>
              <a:rPr lang="en-GB" sz="2400" b="1" dirty="0"/>
              <a:t>, the port </a:t>
            </a:r>
            <a:r>
              <a:rPr lang="en-GB" sz="2400" b="1" dirty="0">
                <a:solidFill>
                  <a:srgbClr val="0000FF"/>
                </a:solidFill>
              </a:rPr>
              <a:t>23</a:t>
            </a:r>
            <a:r>
              <a:rPr lang="en-GB" sz="2400" b="1" dirty="0"/>
              <a:t> is used for telnet services, and HTTP uses port </a:t>
            </a:r>
            <a:r>
              <a:rPr lang="en-GB" sz="2400" b="1" dirty="0">
                <a:solidFill>
                  <a:srgbClr val="0000FF"/>
                </a:solidFill>
              </a:rPr>
              <a:t>80</a:t>
            </a:r>
            <a:r>
              <a:rPr lang="en-GB" sz="2400" b="1" dirty="0"/>
              <a:t> for providing web browsing service. </a:t>
            </a:r>
          </a:p>
          <a:p>
            <a:pPr marL="558523" indent="-360000">
              <a:lnSpc>
                <a:spcPct val="120000"/>
              </a:lnSpc>
              <a:spcBef>
                <a:spcPct val="0"/>
              </a:spcBef>
              <a:spcAft>
                <a:spcPts val="1800"/>
              </a:spcAft>
            </a:pPr>
            <a:r>
              <a:rPr lang="en-GB" sz="2400" b="1" dirty="0"/>
              <a:t>There is a group called the </a:t>
            </a:r>
            <a:r>
              <a:rPr lang="en-GB" sz="2400" b="1" dirty="0">
                <a:solidFill>
                  <a:srgbClr val="C00000"/>
                </a:solidFill>
              </a:rPr>
              <a:t>IANA (Internet Assigned Numbers Authority)</a:t>
            </a:r>
            <a:r>
              <a:rPr lang="en-GB" sz="2400" b="1" dirty="0"/>
              <a:t> that controls the assigning of ports for specific services. </a:t>
            </a:r>
          </a:p>
          <a:p>
            <a:pPr marL="558523" indent="-360000">
              <a:lnSpc>
                <a:spcPct val="120000"/>
              </a:lnSpc>
              <a:spcBef>
                <a:spcPct val="0"/>
              </a:spcBef>
              <a:spcAft>
                <a:spcPts val="1800"/>
              </a:spcAft>
            </a:pPr>
            <a:r>
              <a:rPr lang="en-GB" sz="2400" b="1" dirty="0"/>
              <a:t>There are some ports that are assigned, some reserved and many unassigned which may be utilized by application programs. </a:t>
            </a:r>
          </a:p>
          <a:p>
            <a:pPr marL="558523" indent="-360000">
              <a:lnSpc>
                <a:spcPct val="120000"/>
              </a:lnSpc>
              <a:spcBef>
                <a:spcPct val="0"/>
              </a:spcBef>
              <a:spcAft>
                <a:spcPts val="1800"/>
              </a:spcAft>
            </a:pPr>
            <a:r>
              <a:rPr lang="en-GB" sz="2400" b="1" dirty="0"/>
              <a:t>Port numbers are straight unsigned integer values which range up to a value of </a:t>
            </a:r>
            <a:r>
              <a:rPr lang="en-GB" sz="2400" b="1" dirty="0">
                <a:solidFill>
                  <a:srgbClr val="0000FF"/>
                </a:solidFill>
              </a:rPr>
              <a:t>2</a:t>
            </a:r>
            <a:r>
              <a:rPr lang="en-GB" sz="2400" b="1" baseline="30000" dirty="0">
                <a:solidFill>
                  <a:srgbClr val="0000FF"/>
                </a:solidFill>
              </a:rPr>
              <a:t>16</a:t>
            </a:r>
            <a:r>
              <a:rPr lang="en-GB" sz="2400" b="1" dirty="0">
                <a:solidFill>
                  <a:srgbClr val="0000FF"/>
                </a:solidFill>
              </a:rPr>
              <a:t> = 0 to 65535.</a:t>
            </a:r>
            <a:endParaRPr lang="en-US" sz="2400" b="1" dirty="0">
              <a:solidFill>
                <a:srgbClr val="0000FF"/>
              </a:solidFill>
            </a:endParaRPr>
          </a:p>
        </p:txBody>
      </p:sp>
      <p:sp>
        <p:nvSpPr>
          <p:cNvPr id="4" name="Slide Number Placeholder 3"/>
          <p:cNvSpPr>
            <a:spLocks noGrp="1"/>
          </p:cNvSpPr>
          <p:nvPr>
            <p:ph type="sldNum" sz="quarter" idx="12"/>
          </p:nvPr>
        </p:nvSpPr>
        <p:spPr/>
        <p:txBody>
          <a:bodyPr/>
          <a:lstStyle/>
          <a:p>
            <a:fld id="{5AF38636-804C-414E-8ACA-D918E7046845}" type="slidenum">
              <a:rPr lang="en-GB" smtClean="0"/>
              <a:pPr/>
              <a:t>26</a:t>
            </a:fld>
            <a:endParaRPr lang="en-GB"/>
          </a:p>
        </p:txBody>
      </p:sp>
      <p:cxnSp>
        <p:nvCxnSpPr>
          <p:cNvPr id="7" name="Straight Connector 6"/>
          <p:cNvCxnSpPr/>
          <p:nvPr/>
        </p:nvCxnSpPr>
        <p:spPr>
          <a:xfrm>
            <a:off x="1524000" y="148478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0" y="142861"/>
            <a:ext cx="9144000" cy="914152"/>
          </a:xfrm>
        </p:spPr>
        <p:txBody>
          <a:bodyPr/>
          <a:lstStyle/>
          <a:p>
            <a:r>
              <a:rPr lang="en-US" dirty="0">
                <a:solidFill>
                  <a:srgbClr val="FF0000"/>
                </a:solidFill>
              </a:rPr>
              <a:t>Port Addressing</a:t>
            </a:r>
          </a:p>
        </p:txBody>
      </p:sp>
      <p:sp>
        <p:nvSpPr>
          <p:cNvPr id="21507" name="Rectangle 4"/>
          <p:cNvSpPr>
            <a:spLocks noGrp="1" noChangeArrowheads="1"/>
          </p:cNvSpPr>
          <p:nvPr>
            <p:ph type="body" idx="1"/>
          </p:nvPr>
        </p:nvSpPr>
        <p:spPr>
          <a:xfrm>
            <a:off x="620785" y="1628206"/>
            <a:ext cx="6098797" cy="5257178"/>
          </a:xfrm>
          <a:noFill/>
        </p:spPr>
        <p:txBody>
          <a:bodyPr>
            <a:noAutofit/>
          </a:bodyPr>
          <a:lstStyle/>
          <a:p>
            <a:pPr marL="540000" indent="-360000">
              <a:spcBef>
                <a:spcPct val="0"/>
              </a:spcBef>
              <a:spcAft>
                <a:spcPts val="2400"/>
              </a:spcAft>
            </a:pPr>
            <a:r>
              <a:rPr lang="en-IE" sz="2200" b="1" dirty="0"/>
              <a:t>Port addressing happens at    </a:t>
            </a:r>
            <a:r>
              <a:rPr lang="en-IE" sz="2200" b="1" dirty="0">
                <a:solidFill>
                  <a:srgbClr val="C00000"/>
                </a:solidFill>
              </a:rPr>
              <a:t>Layer 4</a:t>
            </a:r>
            <a:r>
              <a:rPr lang="en-IE" sz="2200" b="1" dirty="0"/>
              <a:t>, the Transport layer.</a:t>
            </a:r>
          </a:p>
          <a:p>
            <a:pPr marL="540000" indent="-360000">
              <a:spcBef>
                <a:spcPct val="0"/>
              </a:spcBef>
              <a:spcAft>
                <a:spcPts val="2400"/>
              </a:spcAft>
            </a:pPr>
            <a:r>
              <a:rPr lang="en-IE" sz="2200" b="1" dirty="0">
                <a:solidFill>
                  <a:schemeClr val="bg2">
                    <a:lumMod val="25000"/>
                  </a:schemeClr>
                </a:solidFill>
              </a:rPr>
              <a:t>The header that is added and subtracted by </a:t>
            </a:r>
            <a:r>
              <a:rPr lang="en-IE" sz="2200" b="1" dirty="0">
                <a:solidFill>
                  <a:srgbClr val="C00000"/>
                </a:solidFill>
              </a:rPr>
              <a:t>Layer 4 </a:t>
            </a:r>
            <a:r>
              <a:rPr lang="en-IE" sz="2200" b="1" dirty="0">
                <a:solidFill>
                  <a:schemeClr val="bg2">
                    <a:lumMod val="25000"/>
                  </a:schemeClr>
                </a:solidFill>
              </a:rPr>
              <a:t>contains the source and destination port addresses.</a:t>
            </a:r>
            <a:endParaRPr lang="en-IE" sz="2200" b="1" dirty="0"/>
          </a:p>
          <a:p>
            <a:pPr marL="540000" indent="-360000">
              <a:spcBef>
                <a:spcPct val="0"/>
              </a:spcBef>
              <a:spcAft>
                <a:spcPts val="2400"/>
              </a:spcAft>
            </a:pPr>
            <a:r>
              <a:rPr lang="en-IE" sz="2200" b="1" dirty="0"/>
              <a:t>The figure on next slide </a:t>
            </a:r>
            <a:r>
              <a:rPr lang="en-US" sz="2200" b="1" dirty="0"/>
              <a:t>shows two computers communicating via the Internet. </a:t>
            </a:r>
          </a:p>
          <a:p>
            <a:pPr marL="540000" indent="-360000">
              <a:spcBef>
                <a:spcPct val="0"/>
              </a:spcBef>
              <a:spcAft>
                <a:spcPts val="2400"/>
              </a:spcAft>
            </a:pPr>
            <a:r>
              <a:rPr lang="en-US" sz="2200" b="1" dirty="0">
                <a:solidFill>
                  <a:schemeClr val="bg2">
                    <a:lumMod val="25000"/>
                  </a:schemeClr>
                </a:solidFill>
              </a:rPr>
              <a:t>The sending computer is running three processes at this time with port addresses </a:t>
            </a:r>
            <a:r>
              <a:rPr lang="en-US" sz="2200" b="1" dirty="0">
                <a:solidFill>
                  <a:srgbClr val="C00000"/>
                </a:solidFill>
              </a:rPr>
              <a:t>a, b and c</a:t>
            </a:r>
            <a:r>
              <a:rPr lang="en-US" sz="2200" b="1" dirty="0">
                <a:solidFill>
                  <a:schemeClr val="bg2">
                    <a:lumMod val="25000"/>
                  </a:schemeClr>
                </a:solidFill>
              </a:rPr>
              <a:t>.</a:t>
            </a:r>
          </a:p>
        </p:txBody>
      </p:sp>
      <p:sp>
        <p:nvSpPr>
          <p:cNvPr id="4" name="Slide Number Placeholder 3"/>
          <p:cNvSpPr>
            <a:spLocks noGrp="1"/>
          </p:cNvSpPr>
          <p:nvPr>
            <p:ph type="sldNum" sz="quarter" idx="12"/>
          </p:nvPr>
        </p:nvSpPr>
        <p:spPr/>
        <p:txBody>
          <a:bodyPr/>
          <a:lstStyle/>
          <a:p>
            <a:fld id="{5AF38636-804C-414E-8ACA-D918E7046845}" type="slidenum">
              <a:rPr lang="en-GB" smtClean="0"/>
              <a:pPr/>
              <a:t>27</a:t>
            </a:fld>
            <a:endParaRPr lang="en-GB" dirty="0"/>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6719582" y="1628800"/>
            <a:ext cx="4974670" cy="5257178"/>
          </a:xfrm>
          <a:prstGeom prst="rect">
            <a:avLst/>
          </a:prstGeom>
          <a:noFill/>
        </p:spPr>
        <p:txBody>
          <a:bodyPr vert="horz" lIns="91440" tIns="45720" rIns="91440" bIns="45720" rtlCol="0">
            <a:noAutofit/>
          </a:bodyPr>
          <a:lstStyle/>
          <a:p>
            <a:pPr marL="540000" indent="-360000" defTabSz="914400">
              <a:spcBef>
                <a:spcPct val="0"/>
              </a:spcBef>
              <a:buFont typeface="Arial" pitchFamily="34" charset="0"/>
              <a:buChar char="•"/>
              <a:defRPr/>
            </a:pPr>
            <a:r>
              <a:rPr lang="en-US" sz="2200" b="1" dirty="0"/>
              <a:t>The receiving computer is running two processes at this time with port addresses </a:t>
            </a:r>
            <a:r>
              <a:rPr lang="en-US" sz="2200" b="1" dirty="0">
                <a:solidFill>
                  <a:srgbClr val="C00000"/>
                </a:solidFill>
              </a:rPr>
              <a:t>j</a:t>
            </a:r>
            <a:r>
              <a:rPr lang="en-US" sz="2200" b="1" dirty="0"/>
              <a:t> and </a:t>
            </a:r>
            <a:r>
              <a:rPr lang="en-US" sz="2200" b="1" dirty="0">
                <a:solidFill>
                  <a:srgbClr val="C00000"/>
                </a:solidFill>
              </a:rPr>
              <a:t>k</a:t>
            </a:r>
            <a:r>
              <a:rPr lang="en-US" sz="2200" b="1" dirty="0"/>
              <a:t>. </a:t>
            </a:r>
          </a:p>
          <a:p>
            <a:pPr marL="540000" indent="-360000" defTabSz="914400">
              <a:spcBef>
                <a:spcPct val="0"/>
              </a:spcBef>
              <a:buFont typeface="Arial" pitchFamily="34" charset="0"/>
              <a:buChar char="•"/>
              <a:defRPr/>
            </a:pPr>
            <a:endParaRPr lang="en-US" sz="2200" b="1" dirty="0"/>
          </a:p>
          <a:p>
            <a:pPr marL="540000" indent="-360000" defTabSz="914400">
              <a:spcBef>
                <a:spcPct val="0"/>
              </a:spcBef>
              <a:buFont typeface="Arial" pitchFamily="34" charset="0"/>
              <a:buChar char="•"/>
              <a:defRPr/>
            </a:pPr>
            <a:r>
              <a:rPr lang="en-US" sz="2200" b="1" dirty="0">
                <a:solidFill>
                  <a:schemeClr val="bg2">
                    <a:lumMod val="25000"/>
                  </a:schemeClr>
                </a:solidFill>
              </a:rPr>
              <a:t>Process </a:t>
            </a:r>
            <a:r>
              <a:rPr lang="en-US" sz="2200" b="1" dirty="0">
                <a:solidFill>
                  <a:srgbClr val="C00000"/>
                </a:solidFill>
              </a:rPr>
              <a:t>a</a:t>
            </a:r>
            <a:r>
              <a:rPr lang="en-US" sz="2200" b="1" dirty="0">
                <a:solidFill>
                  <a:schemeClr val="bg2">
                    <a:lumMod val="25000"/>
                  </a:schemeClr>
                </a:solidFill>
              </a:rPr>
              <a:t> in the sending computer needs to communicate with process </a:t>
            </a:r>
            <a:r>
              <a:rPr lang="en-US" sz="2200" b="1" dirty="0">
                <a:solidFill>
                  <a:srgbClr val="C00000"/>
                </a:solidFill>
              </a:rPr>
              <a:t>j</a:t>
            </a:r>
            <a:r>
              <a:rPr lang="en-US" sz="2200" b="1" dirty="0">
                <a:solidFill>
                  <a:schemeClr val="bg2">
                    <a:lumMod val="25000"/>
                  </a:schemeClr>
                </a:solidFill>
              </a:rPr>
              <a:t> in the receiving computer.</a:t>
            </a:r>
          </a:p>
          <a:p>
            <a:pPr marL="540000" indent="-360000" defTabSz="914400">
              <a:spcBef>
                <a:spcPct val="0"/>
              </a:spcBef>
              <a:buFont typeface="Arial" pitchFamily="34" charset="0"/>
              <a:buChar char="•"/>
              <a:defRPr/>
            </a:pPr>
            <a:endParaRPr lang="en-US" sz="2200" b="1" dirty="0"/>
          </a:p>
          <a:p>
            <a:pPr marL="540000" indent="-360000" defTabSz="914400">
              <a:spcBef>
                <a:spcPct val="0"/>
              </a:spcBef>
              <a:buFont typeface="Arial" pitchFamily="34" charset="0"/>
              <a:buChar char="•"/>
              <a:defRPr/>
            </a:pPr>
            <a:r>
              <a:rPr lang="en-US" sz="2200" b="1" dirty="0"/>
              <a:t>Although, the physical addresses change from hop to hop, logical and port addresses usually remain the same from the source to destination.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24000" y="71414"/>
            <a:ext cx="9144000" cy="1285884"/>
          </a:xfrm>
        </p:spPr>
        <p:txBody>
          <a:bodyPr>
            <a:noAutofit/>
          </a:bodyPr>
          <a:lstStyle/>
          <a:p>
            <a:r>
              <a:rPr lang="en-US" dirty="0">
                <a:solidFill>
                  <a:srgbClr val="FF0000"/>
                </a:solidFill>
              </a:rPr>
              <a:t>Port Addressing</a:t>
            </a:r>
          </a:p>
        </p:txBody>
      </p:sp>
      <p:pic>
        <p:nvPicPr>
          <p:cNvPr id="23555" name="Picture 5"/>
          <p:cNvPicPr>
            <a:picLocks noChangeAspect="1" noChangeArrowheads="1"/>
          </p:cNvPicPr>
          <p:nvPr/>
        </p:nvPicPr>
        <p:blipFill>
          <a:blip r:embed="rId3" cstate="print"/>
          <a:srcRect/>
          <a:stretch>
            <a:fillRect/>
          </a:stretch>
        </p:blipFill>
        <p:spPr bwMode="auto">
          <a:xfrm>
            <a:off x="5394010" y="1523420"/>
            <a:ext cx="4059576" cy="29771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AF38636-804C-414E-8ACA-D918E7046845}" type="slidenum">
              <a:rPr lang="en-GB" smtClean="0"/>
              <a:pPr/>
              <a:t>28</a:t>
            </a:fld>
            <a:endParaRPr lang="en-GB" dirty="0"/>
          </a:p>
        </p:txBody>
      </p:sp>
      <p:sp>
        <p:nvSpPr>
          <p:cNvPr id="6" name="Rectangle 5"/>
          <p:cNvSpPr/>
          <p:nvPr/>
        </p:nvSpPr>
        <p:spPr>
          <a:xfrm>
            <a:off x="6953257" y="1549588"/>
            <a:ext cx="1140377" cy="307777"/>
          </a:xfrm>
          <a:prstGeom prst="rect">
            <a:avLst/>
          </a:prstGeom>
        </p:spPr>
        <p:txBody>
          <a:bodyPr wrap="none">
            <a:spAutoFit/>
          </a:bodyPr>
          <a:lstStyle/>
          <a:p>
            <a:r>
              <a:rPr lang="en-IE" sz="1400" b="1" dirty="0">
                <a:solidFill>
                  <a:srgbClr val="C00000"/>
                </a:solidFill>
              </a:rPr>
              <a:t>3 processes</a:t>
            </a:r>
            <a:endParaRPr lang="en-GB" sz="1400" dirty="0">
              <a:solidFill>
                <a:srgbClr val="C00000"/>
              </a:solidFill>
            </a:endParaRPr>
          </a:p>
        </p:txBody>
      </p:sp>
      <p:sp>
        <p:nvSpPr>
          <p:cNvPr id="7" name="Rectangle 6"/>
          <p:cNvSpPr/>
          <p:nvPr/>
        </p:nvSpPr>
        <p:spPr>
          <a:xfrm>
            <a:off x="9408369" y="1571613"/>
            <a:ext cx="1140377" cy="307777"/>
          </a:xfrm>
          <a:prstGeom prst="rect">
            <a:avLst/>
          </a:prstGeom>
        </p:spPr>
        <p:txBody>
          <a:bodyPr wrap="none">
            <a:spAutoFit/>
          </a:bodyPr>
          <a:lstStyle/>
          <a:p>
            <a:r>
              <a:rPr lang="en-IE" sz="1400" b="1" dirty="0">
                <a:solidFill>
                  <a:srgbClr val="C00000"/>
                </a:solidFill>
              </a:rPr>
              <a:t>2 processes</a:t>
            </a:r>
            <a:endParaRPr lang="en-GB" sz="1400" dirty="0">
              <a:solidFill>
                <a:srgbClr val="C00000"/>
              </a:solidFill>
            </a:endParaRPr>
          </a:p>
        </p:txBody>
      </p:sp>
      <p:sp>
        <p:nvSpPr>
          <p:cNvPr id="9" name="Rectangle 8"/>
          <p:cNvSpPr/>
          <p:nvPr/>
        </p:nvSpPr>
        <p:spPr>
          <a:xfrm>
            <a:off x="880844" y="4699213"/>
            <a:ext cx="9787156" cy="2015936"/>
          </a:xfrm>
          <a:prstGeom prst="rect">
            <a:avLst/>
          </a:prstGeom>
        </p:spPr>
        <p:txBody>
          <a:bodyPr wrap="square">
            <a:spAutoFit/>
          </a:bodyPr>
          <a:lstStyle/>
          <a:p>
            <a:pPr marL="360000" indent="-252000">
              <a:spcAft>
                <a:spcPts val="1800"/>
              </a:spcAft>
              <a:buFont typeface="Arial" pitchFamily="34" charset="0"/>
              <a:buChar char="•"/>
            </a:pPr>
            <a:r>
              <a:rPr lang="en-GB" sz="2200" b="1" dirty="0"/>
              <a:t>Both computers are using the same application, </a:t>
            </a:r>
            <a:r>
              <a:rPr lang="en-GB" sz="2200" b="1" dirty="0">
                <a:solidFill>
                  <a:srgbClr val="C00000"/>
                </a:solidFill>
              </a:rPr>
              <a:t>FTP</a:t>
            </a:r>
            <a:r>
              <a:rPr lang="en-GB" sz="2200" b="1" dirty="0"/>
              <a:t>, </a:t>
            </a:r>
            <a:r>
              <a:rPr lang="en-GB" sz="2200" b="1" dirty="0">
                <a:solidFill>
                  <a:srgbClr val="0000FF"/>
                </a:solidFill>
              </a:rPr>
              <a:t>for example</a:t>
            </a:r>
            <a:r>
              <a:rPr lang="en-GB" sz="2200" b="1" dirty="0"/>
              <a:t>, the port addresses are different because one is a client program and the other is a server program. </a:t>
            </a:r>
          </a:p>
          <a:p>
            <a:pPr marL="360000" indent="-252000">
              <a:spcAft>
                <a:spcPts val="1800"/>
              </a:spcAft>
              <a:buFont typeface="Arial" pitchFamily="34" charset="0"/>
              <a:buChar char="•"/>
            </a:pPr>
            <a:r>
              <a:rPr lang="en-GB" sz="2200" b="1" dirty="0"/>
              <a:t>The transport layer encapsulates data from the application layer in a packet and adds two port addresses (</a:t>
            </a:r>
            <a:r>
              <a:rPr lang="en-GB" sz="2200" b="1" dirty="0">
                <a:solidFill>
                  <a:srgbClr val="C00000"/>
                </a:solidFill>
              </a:rPr>
              <a:t>a</a:t>
            </a:r>
            <a:r>
              <a:rPr lang="en-GB" sz="2200" b="1" dirty="0"/>
              <a:t> and </a:t>
            </a:r>
            <a:r>
              <a:rPr lang="en-GB" sz="2200" b="1" dirty="0">
                <a:solidFill>
                  <a:srgbClr val="C00000"/>
                </a:solidFill>
              </a:rPr>
              <a:t>j</a:t>
            </a:r>
            <a:r>
              <a:rPr lang="en-GB" sz="2200" b="1" dirty="0"/>
              <a:t>), source and destination.</a:t>
            </a:r>
          </a:p>
        </p:txBody>
      </p:sp>
      <p:sp>
        <p:nvSpPr>
          <p:cNvPr id="10" name="Rectangle 9"/>
          <p:cNvSpPr/>
          <p:nvPr/>
        </p:nvSpPr>
        <p:spPr>
          <a:xfrm>
            <a:off x="1524000" y="1636467"/>
            <a:ext cx="3714744" cy="2570704"/>
          </a:xfrm>
          <a:prstGeom prst="rect">
            <a:avLst/>
          </a:prstGeom>
        </p:spPr>
        <p:txBody>
          <a:bodyPr wrap="square">
            <a:spAutoFit/>
          </a:bodyPr>
          <a:lstStyle/>
          <a:p>
            <a:pPr marL="360000" indent="-252000">
              <a:lnSpc>
                <a:spcPct val="150000"/>
              </a:lnSpc>
              <a:spcAft>
                <a:spcPts val="1800"/>
              </a:spcAft>
              <a:buFont typeface="Arial" pitchFamily="34" charset="0"/>
              <a:buChar char="•"/>
            </a:pPr>
            <a:r>
              <a:rPr lang="en-GB" sz="2200" b="1" dirty="0"/>
              <a:t>Process </a:t>
            </a:r>
            <a:r>
              <a:rPr lang="en-GB" sz="2200" b="1" dirty="0">
                <a:solidFill>
                  <a:srgbClr val="C00000"/>
                </a:solidFill>
              </a:rPr>
              <a:t>a</a:t>
            </a:r>
            <a:r>
              <a:rPr lang="en-GB" sz="2200" b="1" dirty="0"/>
              <a:t> in the sending computer needs to communicate with process </a:t>
            </a:r>
            <a:r>
              <a:rPr lang="en-GB" sz="2200" b="1" dirty="0">
                <a:solidFill>
                  <a:srgbClr val="C00000"/>
                </a:solidFill>
              </a:rPr>
              <a:t>j</a:t>
            </a:r>
            <a:r>
              <a:rPr lang="en-GB" sz="2200" b="1" dirty="0"/>
              <a:t> in the receiving computer. </a:t>
            </a:r>
          </a:p>
        </p:txBody>
      </p:sp>
      <p:cxnSp>
        <p:nvCxnSpPr>
          <p:cNvPr id="11" name="Straight Connector 10"/>
          <p:cNvCxnSpPr/>
          <p:nvPr/>
        </p:nvCxnSpPr>
        <p:spPr>
          <a:xfrm>
            <a:off x="1524000" y="1428736"/>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1"/>
          <p:cNvSpPr>
            <a:spLocks noGrp="1"/>
          </p:cNvSpPr>
          <p:nvPr>
            <p:ph type="sldNum" sz="quarter" idx="10"/>
          </p:nvPr>
        </p:nvSpPr>
        <p:spPr>
          <a:noFill/>
        </p:spPr>
        <p:txBody>
          <a:bodyPr/>
          <a:lstStyle/>
          <a:p>
            <a:r>
              <a:rPr lang="en-US" dirty="0"/>
              <a:t>1.</a:t>
            </a:r>
            <a:fld id="{7C9B76D1-FD6B-4395-A42A-EAC07BF0A5AF}" type="slidenum">
              <a:rPr lang="en-US"/>
              <a:pPr/>
              <a:t>3</a:t>
            </a:fld>
            <a:endParaRPr lang="en-US" dirty="0"/>
          </a:p>
        </p:txBody>
      </p:sp>
      <p:sp>
        <p:nvSpPr>
          <p:cNvPr id="4101" name="Text Box 4"/>
          <p:cNvSpPr txBox="1">
            <a:spLocks noChangeArrowheads="1"/>
          </p:cNvSpPr>
          <p:nvPr/>
        </p:nvSpPr>
        <p:spPr bwMode="auto">
          <a:xfrm>
            <a:off x="9753600" y="6400801"/>
            <a:ext cx="184150" cy="366713"/>
          </a:xfrm>
          <a:prstGeom prst="rect">
            <a:avLst/>
          </a:prstGeom>
          <a:noFill/>
          <a:ln w="9525">
            <a:noFill/>
            <a:miter lim="800000"/>
            <a:headEnd/>
            <a:tailEnd/>
          </a:ln>
        </p:spPr>
        <p:txBody>
          <a:bodyPr wrap="none">
            <a:spAutoFit/>
          </a:bodyPr>
          <a:lstStyle/>
          <a:p>
            <a:endParaRPr lang="en-US" dirty="0">
              <a:latin typeface="Times New Roman" charset="0"/>
            </a:endParaRPr>
          </a:p>
        </p:txBody>
      </p:sp>
      <p:sp>
        <p:nvSpPr>
          <p:cNvPr id="565253" name="Rectangle 5"/>
          <p:cNvSpPr>
            <a:spLocks noChangeArrowheads="1"/>
          </p:cNvSpPr>
          <p:nvPr/>
        </p:nvSpPr>
        <p:spPr bwMode="auto">
          <a:xfrm>
            <a:off x="1524000" y="1628801"/>
            <a:ext cx="6372200" cy="5226815"/>
          </a:xfrm>
          <a:prstGeom prst="rect">
            <a:avLst/>
          </a:prstGeom>
          <a:noFill/>
          <a:ln w="9525">
            <a:noFill/>
            <a:miter lim="800000"/>
            <a:headEnd/>
            <a:tailEnd/>
          </a:ln>
          <a:effectLst/>
        </p:spPr>
        <p:txBody>
          <a:bodyPr wrap="square" anchor="ctr">
            <a:spAutoFit/>
          </a:bodyPr>
          <a:lstStyle/>
          <a:p>
            <a:pPr marL="540000" indent="-360000">
              <a:lnSpc>
                <a:spcPct val="110000"/>
              </a:lnSpc>
              <a:spcAft>
                <a:spcPts val="1800"/>
              </a:spcAft>
              <a:buFont typeface="Arial" pitchFamily="34" charset="0"/>
              <a:buChar char="•"/>
              <a:defRPr/>
            </a:pPr>
            <a:r>
              <a:rPr lang="en-GB" sz="2200" b="1" dirty="0">
                <a:latin typeface="Times New Roman" charset="0"/>
              </a:rPr>
              <a:t>It is estimated that by 2022 there will be over 21 billion fixed and mobile networked devices approximately.</a:t>
            </a:r>
          </a:p>
          <a:p>
            <a:pPr marL="540000" indent="-360000">
              <a:lnSpc>
                <a:spcPct val="110000"/>
              </a:lnSpc>
              <a:spcAft>
                <a:spcPts val="1800"/>
              </a:spcAft>
              <a:buFont typeface="Arial" pitchFamily="34" charset="0"/>
              <a:buChar char="•"/>
              <a:defRPr/>
            </a:pPr>
            <a:r>
              <a:rPr lang="en-GB" sz="2200" b="1" dirty="0">
                <a:latin typeface="Times New Roman" charset="0"/>
              </a:rPr>
              <a:t>A </a:t>
            </a:r>
            <a:r>
              <a:rPr lang="en-GB" sz="2200" b="1" dirty="0">
                <a:solidFill>
                  <a:srgbClr val="C00000"/>
                </a:solidFill>
                <a:latin typeface="Times New Roman" charset="0"/>
              </a:rPr>
              <a:t>network</a:t>
            </a:r>
            <a:r>
              <a:rPr lang="en-GB" sz="2200" b="1" dirty="0">
                <a:latin typeface="Times New Roman" charset="0"/>
              </a:rPr>
              <a:t> is a combination of hardware and software that sends data from one location to another. </a:t>
            </a:r>
          </a:p>
          <a:p>
            <a:pPr marL="540000" indent="-360000">
              <a:lnSpc>
                <a:spcPct val="110000"/>
              </a:lnSpc>
              <a:spcAft>
                <a:spcPts val="1800"/>
              </a:spcAft>
              <a:buFont typeface="Arial" pitchFamily="34" charset="0"/>
              <a:buChar char="•"/>
              <a:defRPr/>
            </a:pPr>
            <a:r>
              <a:rPr lang="en-GB" sz="2200" b="1" dirty="0">
                <a:solidFill>
                  <a:schemeClr val="bg2">
                    <a:lumMod val="25000"/>
                  </a:schemeClr>
                </a:solidFill>
                <a:latin typeface="Times New Roman" charset="0"/>
              </a:rPr>
              <a:t>The hardware consists of the physical equipment (nodes) that carries signals from one point of the network to another. </a:t>
            </a:r>
          </a:p>
          <a:p>
            <a:pPr marL="540000" indent="-360000">
              <a:lnSpc>
                <a:spcPct val="110000"/>
              </a:lnSpc>
              <a:spcAft>
                <a:spcPts val="1800"/>
              </a:spcAft>
              <a:buFont typeface="Arial" pitchFamily="34" charset="0"/>
              <a:buChar char="•"/>
              <a:defRPr/>
            </a:pPr>
            <a:r>
              <a:rPr lang="en-GB" sz="2200" b="1" dirty="0">
                <a:latin typeface="Times New Roman" charset="0"/>
              </a:rPr>
              <a:t>The software consists of instruction sets that make possible use of the services that we expect from a network.</a:t>
            </a:r>
            <a:endParaRPr lang="en-US" sz="2200" b="1" dirty="0">
              <a:solidFill>
                <a:schemeClr val="bg2">
                  <a:lumMod val="25000"/>
                </a:schemeClr>
              </a:solidFill>
              <a:latin typeface="Times New Roman" charset="0"/>
            </a:endParaRPr>
          </a:p>
        </p:txBody>
      </p:sp>
      <p:sp>
        <p:nvSpPr>
          <p:cNvPr id="10" name="TextBox 9"/>
          <p:cNvSpPr txBox="1"/>
          <p:nvPr/>
        </p:nvSpPr>
        <p:spPr>
          <a:xfrm>
            <a:off x="1524000" y="404665"/>
            <a:ext cx="9144000" cy="769441"/>
          </a:xfrm>
          <a:prstGeom prst="rect">
            <a:avLst/>
          </a:prstGeom>
          <a:noFill/>
        </p:spPr>
        <p:txBody>
          <a:bodyPr wrap="square" rtlCol="0">
            <a:spAutoFit/>
          </a:bodyPr>
          <a:lstStyle/>
          <a:p>
            <a:pPr algn="ctr"/>
            <a:r>
              <a:rPr lang="en-GB" sz="4400" dirty="0">
                <a:solidFill>
                  <a:srgbClr val="FF0000"/>
                </a:solidFill>
              </a:rPr>
              <a:t>Network</a:t>
            </a:r>
          </a:p>
        </p:txBody>
      </p:sp>
      <p:cxnSp>
        <p:nvCxnSpPr>
          <p:cNvPr id="6" name="Straight Connector 5"/>
          <p:cNvCxnSpPr/>
          <p:nvPr/>
        </p:nvCxnSpPr>
        <p:spPr>
          <a:xfrm>
            <a:off x="1524000" y="148478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66562" name="Picture 2" descr="https://encrypted-tbn3.gstatic.com/images?q=tbn:ANd9GcRd7Htf6hMTr0M8WNG4AfkS3LrGRi4TOAD2HqEjkNpH5uGmBcEdXQ"/>
          <p:cNvPicPr>
            <a:picLocks noChangeAspect="1" noChangeArrowheads="1"/>
          </p:cNvPicPr>
          <p:nvPr/>
        </p:nvPicPr>
        <p:blipFill>
          <a:blip r:embed="rId3" cstate="print"/>
          <a:srcRect/>
          <a:stretch>
            <a:fillRect/>
          </a:stretch>
        </p:blipFill>
        <p:spPr bwMode="auto">
          <a:xfrm>
            <a:off x="7881918" y="1571612"/>
            <a:ext cx="2786082" cy="2000264"/>
          </a:xfrm>
          <a:prstGeom prst="rect">
            <a:avLst/>
          </a:prstGeom>
          <a:noFill/>
        </p:spPr>
      </p:pic>
      <p:graphicFrame>
        <p:nvGraphicFramePr>
          <p:cNvPr id="9" name="Diagram 8"/>
          <p:cNvGraphicFramePr/>
          <p:nvPr/>
        </p:nvGraphicFramePr>
        <p:xfrm>
          <a:off x="7739074" y="4143380"/>
          <a:ext cx="2928926" cy="21288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0" y="172492"/>
            <a:ext cx="9144000" cy="1143000"/>
          </a:xfrm>
        </p:spPr>
        <p:txBody>
          <a:bodyPr/>
          <a:lstStyle/>
          <a:p>
            <a:pPr>
              <a:tabLst>
                <a:tab pos="5434279" algn="l"/>
              </a:tabLst>
            </a:pPr>
            <a:r>
              <a:rPr lang="en-US" dirty="0">
                <a:solidFill>
                  <a:srgbClr val="FF0000"/>
                </a:solidFill>
              </a:rPr>
              <a:t>Layered Communication</a:t>
            </a:r>
          </a:p>
        </p:txBody>
      </p:sp>
      <p:pic>
        <p:nvPicPr>
          <p:cNvPr id="7172" name="Picture 5"/>
          <p:cNvPicPr>
            <a:picLocks noChangeAspect="1" noChangeArrowheads="1"/>
          </p:cNvPicPr>
          <p:nvPr/>
        </p:nvPicPr>
        <p:blipFill>
          <a:blip r:embed="rId3" cstate="print"/>
          <a:srcRect/>
          <a:stretch>
            <a:fillRect/>
          </a:stretch>
        </p:blipFill>
        <p:spPr bwMode="auto">
          <a:xfrm>
            <a:off x="6912528" y="1628801"/>
            <a:ext cx="3447176" cy="2940241"/>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5AF38636-804C-414E-8ACA-D918E7046845}" type="slidenum">
              <a:rPr lang="en-GB" smtClean="0"/>
              <a:pPr/>
              <a:t>4</a:t>
            </a:fld>
            <a:endParaRPr lang="en-GB" dirty="0"/>
          </a:p>
        </p:txBody>
      </p:sp>
      <p:sp>
        <p:nvSpPr>
          <p:cNvPr id="6" name="Rectangle 5"/>
          <p:cNvSpPr/>
          <p:nvPr/>
        </p:nvSpPr>
        <p:spPr>
          <a:xfrm>
            <a:off x="1524000" y="1593954"/>
            <a:ext cx="4572000" cy="2339102"/>
          </a:xfrm>
          <a:prstGeom prst="rect">
            <a:avLst/>
          </a:prstGeom>
        </p:spPr>
        <p:txBody>
          <a:bodyPr wrap="square">
            <a:spAutoFit/>
          </a:bodyPr>
          <a:lstStyle/>
          <a:p>
            <a:pPr marL="540000" indent="-360000">
              <a:spcAft>
                <a:spcPts val="1200"/>
              </a:spcAft>
              <a:buFont typeface="Arial" pitchFamily="34" charset="0"/>
              <a:buChar char="•"/>
            </a:pPr>
            <a:r>
              <a:rPr lang="en-US" altLang="en-US" b="1" dirty="0"/>
              <a:t>We use the concept of layers in our daily life. </a:t>
            </a:r>
            <a:r>
              <a:rPr lang="en-US" altLang="en-US" b="1" dirty="0">
                <a:solidFill>
                  <a:srgbClr val="C00000"/>
                </a:solidFill>
              </a:rPr>
              <a:t>For example</a:t>
            </a:r>
            <a:r>
              <a:rPr lang="en-US" altLang="en-US" b="1" dirty="0"/>
              <a:t>, let us consider two friends who communicate through postal mail.</a:t>
            </a:r>
            <a:r>
              <a:rPr lang="en-GB" b="1" dirty="0"/>
              <a:t> </a:t>
            </a:r>
          </a:p>
          <a:p>
            <a:pPr marL="540000" indent="-360000">
              <a:spcAft>
                <a:spcPts val="1200"/>
              </a:spcAft>
              <a:buFont typeface="Arial" pitchFamily="34" charset="0"/>
              <a:buChar char="•"/>
            </a:pPr>
            <a:r>
              <a:rPr lang="en-GB" b="1" dirty="0"/>
              <a:t>A </a:t>
            </a:r>
            <a:r>
              <a:rPr lang="en-GB" b="1" i="1" dirty="0">
                <a:solidFill>
                  <a:srgbClr val="C00000"/>
                </a:solidFill>
              </a:rPr>
              <a:t>sender</a:t>
            </a:r>
            <a:r>
              <a:rPr lang="en-GB" b="1" dirty="0"/>
              <a:t>, a </a:t>
            </a:r>
            <a:r>
              <a:rPr lang="en-GB" b="1" i="1" dirty="0">
                <a:solidFill>
                  <a:srgbClr val="C00000"/>
                </a:solidFill>
              </a:rPr>
              <a:t>receiver</a:t>
            </a:r>
            <a:r>
              <a:rPr lang="en-GB" b="1" dirty="0"/>
              <a:t>, and a </a:t>
            </a:r>
            <a:r>
              <a:rPr lang="en-GB" b="1" i="1" dirty="0">
                <a:solidFill>
                  <a:srgbClr val="C00000"/>
                </a:solidFill>
              </a:rPr>
              <a:t>carrier</a:t>
            </a:r>
            <a:r>
              <a:rPr lang="en-GB" b="1" dirty="0"/>
              <a:t> that transports the letter. </a:t>
            </a:r>
          </a:p>
          <a:p>
            <a:pPr marL="540000" indent="-360000">
              <a:spcAft>
                <a:spcPts val="1200"/>
              </a:spcAft>
              <a:buFont typeface="Arial" pitchFamily="34" charset="0"/>
              <a:buChar char="•"/>
            </a:pPr>
            <a:r>
              <a:rPr lang="en-GB" b="1" dirty="0"/>
              <a:t>There is a hierarchy of tasks.</a:t>
            </a:r>
          </a:p>
        </p:txBody>
      </p:sp>
      <p:sp>
        <p:nvSpPr>
          <p:cNvPr id="7" name="Rectangle 3"/>
          <p:cNvSpPr txBox="1">
            <a:spLocks noChangeArrowheads="1"/>
          </p:cNvSpPr>
          <p:nvPr/>
        </p:nvSpPr>
        <p:spPr>
          <a:xfrm>
            <a:off x="1524000" y="4077072"/>
            <a:ext cx="4643438" cy="3096344"/>
          </a:xfrm>
          <a:prstGeom prst="rect">
            <a:avLst/>
          </a:prstGeom>
        </p:spPr>
        <p:txBody>
          <a:bodyPr vert="horz" lIns="91440" tIns="45720" rIns="91440" bIns="45720" rtlCol="0">
            <a:noAutofit/>
          </a:bodyPr>
          <a:lstStyle/>
          <a:p>
            <a:pPr marL="540000" indent="-360000">
              <a:spcBef>
                <a:spcPct val="20000"/>
              </a:spcBef>
              <a:spcAft>
                <a:spcPts val="1200"/>
              </a:spcAft>
              <a:buFont typeface="Arial" pitchFamily="34" charset="0"/>
              <a:buChar char="•"/>
            </a:pPr>
            <a:r>
              <a:rPr lang="en-GB" b="1" dirty="0"/>
              <a:t>The letter is then on its way to the recipient. </a:t>
            </a:r>
          </a:p>
          <a:p>
            <a:pPr marL="540000" indent="-360000">
              <a:spcBef>
                <a:spcPct val="20000"/>
              </a:spcBef>
              <a:spcAft>
                <a:spcPts val="1200"/>
              </a:spcAft>
              <a:buFont typeface="Arial" pitchFamily="34" charset="0"/>
              <a:buChar char="•"/>
            </a:pPr>
            <a:r>
              <a:rPr lang="en-GB" b="1" dirty="0">
                <a:solidFill>
                  <a:schemeClr val="bg2">
                    <a:lumMod val="25000"/>
                  </a:schemeClr>
                </a:solidFill>
              </a:rPr>
              <a:t>On the way to the recipient's local post office, the letter may actually go through a central office. </a:t>
            </a:r>
          </a:p>
          <a:p>
            <a:pPr marL="540000" indent="-360000">
              <a:spcBef>
                <a:spcPct val="20000"/>
              </a:spcBef>
              <a:spcAft>
                <a:spcPts val="1200"/>
              </a:spcAft>
              <a:buFont typeface="Arial" pitchFamily="34" charset="0"/>
              <a:buChar char="•"/>
            </a:pPr>
            <a:r>
              <a:rPr lang="en-GB" b="1" dirty="0"/>
              <a:t>In addition, it may be transported by truck, train, airplane, boat, or a combination of these.</a:t>
            </a:r>
          </a:p>
        </p:txBody>
      </p:sp>
      <p:cxnSp>
        <p:nvCxnSpPr>
          <p:cNvPr id="8" name="Straight Connector 7"/>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9" name="Rectangle 2051">
            <a:extLst>
              <a:ext uri="{FF2B5EF4-FFF2-40B4-BE49-F238E27FC236}">
                <a16:creationId xmlns:a16="http://schemas.microsoft.com/office/drawing/2014/main" id="{223448CE-0817-4245-81AF-81A65D60ECF2}"/>
              </a:ext>
            </a:extLst>
          </p:cNvPr>
          <p:cNvSpPr txBox="1">
            <a:spLocks noChangeArrowheads="1"/>
          </p:cNvSpPr>
          <p:nvPr/>
        </p:nvSpPr>
        <p:spPr>
          <a:xfrm>
            <a:off x="6240016" y="4600475"/>
            <a:ext cx="4427984" cy="22129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1200"/>
              </a:spcAft>
            </a:pPr>
            <a:r>
              <a:rPr lang="en-IE" sz="1600" b="1" dirty="0"/>
              <a:t>Each layer at the sending site uses the services of the layer immediately below it.</a:t>
            </a:r>
          </a:p>
          <a:p>
            <a:pPr>
              <a:spcBef>
                <a:spcPts val="0"/>
              </a:spcBef>
              <a:spcAft>
                <a:spcPts val="1200"/>
              </a:spcAft>
            </a:pPr>
            <a:r>
              <a:rPr lang="en-IE" sz="1600" b="1" dirty="0"/>
              <a:t>The lowest layer uses the services of the carrier.</a:t>
            </a:r>
          </a:p>
          <a:p>
            <a:pPr>
              <a:spcBef>
                <a:spcPts val="0"/>
              </a:spcBef>
              <a:spcAft>
                <a:spcPts val="1200"/>
              </a:spcAft>
            </a:pPr>
            <a:r>
              <a:rPr lang="en-IE" sz="1600" b="1" dirty="0">
                <a:solidFill>
                  <a:schemeClr val="bg2">
                    <a:lumMod val="25000"/>
                  </a:schemeClr>
                </a:solidFill>
              </a:rPr>
              <a:t>There is also a relationship between corresponding processes on the sender and receiver. One is the opposite of the other and they communicate using a protocol.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7"/>
            <a:ext cx="9144000" cy="1556807"/>
          </a:xfrm>
        </p:spPr>
        <p:txBody>
          <a:bodyPr>
            <a:normAutofit/>
          </a:bodyPr>
          <a:lstStyle/>
          <a:p>
            <a:r>
              <a:rPr lang="en-GB" dirty="0">
                <a:solidFill>
                  <a:srgbClr val="FF0000"/>
                </a:solidFill>
              </a:rPr>
              <a:t>Open System International (OSI) Model</a:t>
            </a:r>
          </a:p>
        </p:txBody>
      </p:sp>
      <p:sp>
        <p:nvSpPr>
          <p:cNvPr id="3" name="Content Placeholder 2"/>
          <p:cNvSpPr>
            <a:spLocks noGrp="1"/>
          </p:cNvSpPr>
          <p:nvPr>
            <p:ph idx="1"/>
          </p:nvPr>
        </p:nvSpPr>
        <p:spPr>
          <a:xfrm>
            <a:off x="1524000" y="1556792"/>
            <a:ext cx="6876256" cy="5571570"/>
          </a:xfrm>
        </p:spPr>
        <p:txBody>
          <a:bodyPr>
            <a:noAutofit/>
          </a:bodyPr>
          <a:lstStyle/>
          <a:p>
            <a:pPr indent="-270000">
              <a:spcBef>
                <a:spcPts val="0"/>
              </a:spcBef>
              <a:spcAft>
                <a:spcPts val="1200"/>
              </a:spcAft>
            </a:pPr>
            <a:r>
              <a:rPr lang="en-GB" b="1" dirty="0"/>
              <a:t>The demonstration of the </a:t>
            </a:r>
            <a:r>
              <a:rPr lang="en-GB" b="1" dirty="0">
                <a:solidFill>
                  <a:srgbClr val="C00000"/>
                </a:solidFill>
              </a:rPr>
              <a:t>OSI model</a:t>
            </a:r>
            <a:r>
              <a:rPr lang="en-GB" b="1" dirty="0"/>
              <a:t> is to facilitate communication between different systems without requiring changes to the logic of the underlying hardware and software. </a:t>
            </a:r>
          </a:p>
          <a:p>
            <a:pPr indent="-270000">
              <a:spcBef>
                <a:spcPts val="0"/>
              </a:spcBef>
              <a:spcAft>
                <a:spcPts val="1200"/>
              </a:spcAft>
            </a:pPr>
            <a:r>
              <a:rPr lang="en-GB" b="1" dirty="0">
                <a:solidFill>
                  <a:schemeClr val="bg2">
                    <a:lumMod val="25000"/>
                  </a:schemeClr>
                </a:solidFill>
              </a:rPr>
              <a:t>The </a:t>
            </a:r>
            <a:r>
              <a:rPr lang="en-GB" b="1" dirty="0">
                <a:solidFill>
                  <a:srgbClr val="C00000"/>
                </a:solidFill>
              </a:rPr>
              <a:t>OSI model </a:t>
            </a:r>
            <a:r>
              <a:rPr lang="en-GB" b="1" dirty="0">
                <a:solidFill>
                  <a:schemeClr val="bg2">
                    <a:lumMod val="25000"/>
                  </a:schemeClr>
                </a:solidFill>
              </a:rPr>
              <a:t>is a layered framework for the design of network systems that allows communication between all types of computer systems. </a:t>
            </a:r>
          </a:p>
          <a:p>
            <a:pPr indent="-270000">
              <a:spcBef>
                <a:spcPts val="0"/>
              </a:spcBef>
              <a:spcAft>
                <a:spcPts val="1200"/>
              </a:spcAft>
            </a:pPr>
            <a:r>
              <a:rPr lang="en-GB" b="1" dirty="0"/>
              <a:t>It consists of seven separate layers, each of which defines a part of the process of moving information across a network. </a:t>
            </a:r>
          </a:p>
          <a:p>
            <a:pPr>
              <a:spcAft>
                <a:spcPts val="1200"/>
              </a:spcAft>
            </a:pPr>
            <a:r>
              <a:rPr lang="en-GB" b="1" dirty="0">
                <a:solidFill>
                  <a:schemeClr val="bg2">
                    <a:lumMod val="25000"/>
                  </a:schemeClr>
                </a:solidFill>
              </a:rPr>
              <a:t>The designers created an architecture that is both comprehensive and flexible and the OSI model provides a complete coherence between incompatible systems.</a:t>
            </a:r>
          </a:p>
          <a:p>
            <a:pPr>
              <a:spcAft>
                <a:spcPts val="1200"/>
              </a:spcAft>
            </a:pPr>
            <a:r>
              <a:rPr lang="en-GB" b="1" dirty="0"/>
              <a:t>Within a single machine, each layer calls upon the services of the layer just below it. </a:t>
            </a:r>
          </a:p>
        </p:txBody>
      </p:sp>
      <p:sp>
        <p:nvSpPr>
          <p:cNvPr id="4" name="Slide Number Placeholder 3"/>
          <p:cNvSpPr>
            <a:spLocks noGrp="1"/>
          </p:cNvSpPr>
          <p:nvPr>
            <p:ph type="sldNum" sz="quarter" idx="12"/>
          </p:nvPr>
        </p:nvSpPr>
        <p:spPr/>
        <p:txBody>
          <a:bodyPr/>
          <a:lstStyle/>
          <a:p>
            <a:fld id="{5AF38636-804C-414E-8ACA-D918E7046845}" type="slidenum">
              <a:rPr lang="en-GB" smtClean="0"/>
              <a:pPr/>
              <a:t>5</a:t>
            </a:fld>
            <a:endParaRPr lang="en-GB" dirty="0"/>
          </a:p>
        </p:txBody>
      </p:sp>
      <p:sp>
        <p:nvSpPr>
          <p:cNvPr id="7" name="Rectangle 6"/>
          <p:cNvSpPr/>
          <p:nvPr/>
        </p:nvSpPr>
        <p:spPr>
          <a:xfrm>
            <a:off x="8400256" y="5088087"/>
            <a:ext cx="2267744" cy="1323439"/>
          </a:xfrm>
          <a:prstGeom prst="rect">
            <a:avLst/>
          </a:prstGeom>
        </p:spPr>
        <p:txBody>
          <a:bodyPr wrap="square">
            <a:spAutoFit/>
          </a:bodyPr>
          <a:lstStyle/>
          <a:p>
            <a:r>
              <a:rPr lang="en-GB" sz="1600" b="1" dirty="0">
                <a:solidFill>
                  <a:srgbClr val="009999"/>
                </a:solidFill>
              </a:rPr>
              <a:t>Figure shows the layers involved when a message is sent from </a:t>
            </a:r>
            <a:r>
              <a:rPr lang="en-GB" sz="1600" b="1" dirty="0">
                <a:solidFill>
                  <a:srgbClr val="C00000"/>
                </a:solidFill>
              </a:rPr>
              <a:t>device A</a:t>
            </a:r>
            <a:r>
              <a:rPr lang="en-GB" sz="1600" b="1" dirty="0">
                <a:solidFill>
                  <a:srgbClr val="009999"/>
                </a:solidFill>
              </a:rPr>
              <a:t> to </a:t>
            </a:r>
            <a:r>
              <a:rPr lang="en-GB" sz="1600" b="1" dirty="0">
                <a:solidFill>
                  <a:srgbClr val="C00000"/>
                </a:solidFill>
              </a:rPr>
              <a:t>device B.</a:t>
            </a:r>
          </a:p>
        </p:txBody>
      </p:sp>
      <p:cxnSp>
        <p:nvCxnSpPr>
          <p:cNvPr id="8" name="Straight Connector 7"/>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9" name="Picture 2" descr="osi-model-7-layers">
            <a:extLst>
              <a:ext uri="{FF2B5EF4-FFF2-40B4-BE49-F238E27FC236}">
                <a16:creationId xmlns:a16="http://schemas.microsoft.com/office/drawing/2014/main" id="{4E16D617-43D2-42AE-99C6-33A3AF2A30E1}"/>
              </a:ext>
            </a:extLst>
          </p:cNvPr>
          <p:cNvPicPr>
            <a:picLocks noChangeAspect="1" noChangeArrowheads="1"/>
          </p:cNvPicPr>
          <p:nvPr/>
        </p:nvPicPr>
        <p:blipFill>
          <a:blip r:embed="rId2" cstate="print"/>
          <a:srcRect l="1517" t="8597" r="1390" b="1558"/>
          <a:stretch>
            <a:fillRect/>
          </a:stretch>
        </p:blipFill>
        <p:spPr bwMode="auto">
          <a:xfrm>
            <a:off x="8328248" y="2049318"/>
            <a:ext cx="2349382" cy="303586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4624"/>
            <a:ext cx="9144001" cy="1391875"/>
          </a:xfrm>
        </p:spPr>
        <p:txBody>
          <a:bodyPr>
            <a:normAutofit/>
          </a:bodyPr>
          <a:lstStyle/>
          <a:p>
            <a:r>
              <a:rPr lang="en-GB" dirty="0">
                <a:solidFill>
                  <a:srgbClr val="FF0000"/>
                </a:solidFill>
              </a:rPr>
              <a:t>Peer-to-Peer Processes</a:t>
            </a:r>
          </a:p>
        </p:txBody>
      </p:sp>
      <p:sp>
        <p:nvSpPr>
          <p:cNvPr id="4" name="Slide Number Placeholder 3"/>
          <p:cNvSpPr>
            <a:spLocks noGrp="1"/>
          </p:cNvSpPr>
          <p:nvPr>
            <p:ph type="sldNum" sz="quarter" idx="12"/>
          </p:nvPr>
        </p:nvSpPr>
        <p:spPr/>
        <p:txBody>
          <a:bodyPr/>
          <a:lstStyle/>
          <a:p>
            <a:fld id="{5AF38636-804C-414E-8ACA-D918E7046845}" type="slidenum">
              <a:rPr lang="en-GB" smtClean="0"/>
              <a:pPr/>
              <a:t>6</a:t>
            </a:fld>
            <a:endParaRPr lang="en-GB" dirty="0"/>
          </a:p>
        </p:txBody>
      </p:sp>
      <p:pic>
        <p:nvPicPr>
          <p:cNvPr id="66563" name="Picture 3"/>
          <p:cNvPicPr>
            <a:picLocks noChangeAspect="1" noChangeArrowheads="1"/>
          </p:cNvPicPr>
          <p:nvPr/>
        </p:nvPicPr>
        <p:blipFill>
          <a:blip r:embed="rId2" cstate="print"/>
          <a:srcRect/>
          <a:stretch>
            <a:fillRect/>
          </a:stretch>
        </p:blipFill>
        <p:spPr bwMode="auto">
          <a:xfrm>
            <a:off x="6600056" y="1508508"/>
            <a:ext cx="4067944" cy="3000613"/>
          </a:xfrm>
          <a:prstGeom prst="rect">
            <a:avLst/>
          </a:prstGeom>
          <a:noFill/>
          <a:ln w="9525">
            <a:noFill/>
            <a:miter lim="800000"/>
            <a:headEnd/>
            <a:tailEnd/>
          </a:ln>
          <a:effectLst/>
        </p:spPr>
      </p:pic>
      <p:sp>
        <p:nvSpPr>
          <p:cNvPr id="8" name="Content Placeholder 2"/>
          <p:cNvSpPr txBox="1">
            <a:spLocks/>
          </p:cNvSpPr>
          <p:nvPr/>
        </p:nvSpPr>
        <p:spPr>
          <a:xfrm>
            <a:off x="721453" y="1616946"/>
            <a:ext cx="5847391" cy="3886232"/>
          </a:xfrm>
          <a:prstGeom prst="rect">
            <a:avLst/>
          </a:prstGeom>
        </p:spPr>
        <p:txBody>
          <a:bodyPr vert="horz" lIns="91440" tIns="45720" rIns="91440" bIns="45720" rtlCol="0">
            <a:noAutofit/>
          </a:bodyPr>
          <a:lstStyle/>
          <a:p>
            <a:pPr marL="342900" indent="-342900" defTabSz="914400">
              <a:lnSpc>
                <a:spcPct val="110000"/>
              </a:lnSpc>
              <a:spcBef>
                <a:spcPct val="20000"/>
              </a:spcBef>
              <a:spcAft>
                <a:spcPts val="1200"/>
              </a:spcAft>
              <a:buFont typeface="Arial" pitchFamily="34" charset="0"/>
              <a:buChar char="•"/>
              <a:defRPr/>
            </a:pPr>
            <a:r>
              <a:rPr lang="en-GB" b="1" dirty="0">
                <a:solidFill>
                  <a:srgbClr val="FF0000"/>
                </a:solidFill>
              </a:rPr>
              <a:t>Device A </a:t>
            </a:r>
            <a:r>
              <a:rPr lang="en-GB" b="1" dirty="0"/>
              <a:t>sends a message to </a:t>
            </a:r>
            <a:r>
              <a:rPr lang="en-GB" b="1" dirty="0">
                <a:solidFill>
                  <a:srgbClr val="FF0000"/>
                </a:solidFill>
              </a:rPr>
              <a:t>Device B.</a:t>
            </a:r>
          </a:p>
          <a:p>
            <a:pPr marL="342900" indent="-342900" defTabSz="914400">
              <a:lnSpc>
                <a:spcPct val="110000"/>
              </a:lnSpc>
              <a:spcBef>
                <a:spcPct val="20000"/>
              </a:spcBef>
              <a:spcAft>
                <a:spcPts val="1200"/>
              </a:spcAft>
              <a:buFont typeface="Arial" pitchFamily="34" charset="0"/>
              <a:buChar char="•"/>
              <a:defRPr/>
            </a:pPr>
            <a:r>
              <a:rPr lang="en-GB" b="1" dirty="0"/>
              <a:t>C</a:t>
            </a:r>
            <a:r>
              <a:rPr lang="en-GB" b="1" dirty="0" err="1"/>
              <a:t>ommunication</a:t>
            </a:r>
            <a:r>
              <a:rPr lang="en-GB" b="1" dirty="0"/>
              <a:t> must move down through the layers on </a:t>
            </a:r>
            <a:r>
              <a:rPr lang="en-GB" b="1" dirty="0">
                <a:solidFill>
                  <a:srgbClr val="FF0000"/>
                </a:solidFill>
              </a:rPr>
              <a:t>Device A</a:t>
            </a:r>
            <a:r>
              <a:rPr lang="en-GB" b="1" dirty="0"/>
              <a:t>, over to </a:t>
            </a:r>
            <a:r>
              <a:rPr lang="en-GB" b="1" dirty="0">
                <a:solidFill>
                  <a:srgbClr val="FF0000"/>
                </a:solidFill>
              </a:rPr>
              <a:t>Device B</a:t>
            </a:r>
            <a:r>
              <a:rPr lang="en-GB" b="1" dirty="0"/>
              <a:t>, and then back up through the layers. </a:t>
            </a:r>
          </a:p>
          <a:p>
            <a:pPr marL="342900" indent="-342900" defTabSz="914400">
              <a:lnSpc>
                <a:spcPct val="110000"/>
              </a:lnSpc>
              <a:spcBef>
                <a:spcPct val="20000"/>
              </a:spcBef>
              <a:spcAft>
                <a:spcPts val="1200"/>
              </a:spcAft>
              <a:buFont typeface="Arial" pitchFamily="34" charset="0"/>
              <a:buChar char="•"/>
              <a:defRPr/>
            </a:pPr>
            <a:r>
              <a:rPr lang="en-GB" b="1" dirty="0">
                <a:solidFill>
                  <a:schemeClr val="bg2">
                    <a:lumMod val="25000"/>
                  </a:schemeClr>
                </a:solidFill>
              </a:rPr>
              <a:t>Each layer in the sending device adds its own information to the message it receives from the layer just above it and passes the whole package to the layer just below it.</a:t>
            </a:r>
          </a:p>
        </p:txBody>
      </p:sp>
      <p:sp>
        <p:nvSpPr>
          <p:cNvPr id="9" name="Rectangle 8">
            <a:extLst>
              <a:ext uri="{FF2B5EF4-FFF2-40B4-BE49-F238E27FC236}">
                <a16:creationId xmlns:a16="http://schemas.microsoft.com/office/drawing/2014/main" id="{6DCA7436-CE4E-4041-B61D-25D8F5D77FB6}"/>
              </a:ext>
            </a:extLst>
          </p:cNvPr>
          <p:cNvSpPr/>
          <p:nvPr/>
        </p:nvSpPr>
        <p:spPr>
          <a:xfrm>
            <a:off x="1553822" y="4581128"/>
            <a:ext cx="10350156" cy="2207207"/>
          </a:xfrm>
          <a:prstGeom prst="rect">
            <a:avLst/>
          </a:prstGeom>
        </p:spPr>
        <p:txBody>
          <a:bodyPr wrap="square">
            <a:spAutoFit/>
          </a:bodyPr>
          <a:lstStyle/>
          <a:p>
            <a:pPr marL="360000" indent="-360000">
              <a:lnSpc>
                <a:spcPct val="110000"/>
              </a:lnSpc>
              <a:spcAft>
                <a:spcPts val="1200"/>
              </a:spcAft>
              <a:buFont typeface="Arial" panose="020B0604020202020204" pitchFamily="34" charset="0"/>
              <a:buChar char="•"/>
            </a:pPr>
            <a:r>
              <a:rPr lang="en-GB" b="1" dirty="0"/>
              <a:t>At </a:t>
            </a:r>
            <a:r>
              <a:rPr lang="en-GB" b="1" dirty="0">
                <a:solidFill>
                  <a:srgbClr val="FF0000"/>
                </a:solidFill>
              </a:rPr>
              <a:t>Layer 1, </a:t>
            </a:r>
            <a:r>
              <a:rPr lang="en-GB" b="1" dirty="0"/>
              <a:t>the entire package is converted to a form that can be transmitted to the receiving device. </a:t>
            </a:r>
          </a:p>
          <a:p>
            <a:pPr marL="360000" indent="-360000">
              <a:lnSpc>
                <a:spcPct val="110000"/>
              </a:lnSpc>
              <a:spcAft>
                <a:spcPts val="1200"/>
              </a:spcAft>
              <a:buFont typeface="Arial" panose="020B0604020202020204" pitchFamily="34" charset="0"/>
              <a:buChar char="•"/>
            </a:pPr>
            <a:r>
              <a:rPr lang="en-GB" b="1" dirty="0">
                <a:solidFill>
                  <a:schemeClr val="bg2">
                    <a:lumMod val="25000"/>
                  </a:schemeClr>
                </a:solidFill>
              </a:rPr>
              <a:t>At the receiving machine, the message is unwrapped layer by layer, with each process receiving and removing the data meant for it. </a:t>
            </a:r>
          </a:p>
          <a:p>
            <a:pPr marL="360000" indent="-360000">
              <a:lnSpc>
                <a:spcPct val="110000"/>
              </a:lnSpc>
              <a:spcAft>
                <a:spcPts val="1200"/>
              </a:spcAft>
              <a:buFont typeface="Arial" panose="020B0604020202020204" pitchFamily="34" charset="0"/>
              <a:buChar char="•"/>
            </a:pPr>
            <a:r>
              <a:rPr lang="en-GB" b="1" dirty="0"/>
              <a:t>For example, </a:t>
            </a:r>
            <a:r>
              <a:rPr lang="en-GB" b="1" dirty="0">
                <a:solidFill>
                  <a:srgbClr val="FF0000"/>
                </a:solidFill>
              </a:rPr>
              <a:t>layer 2</a:t>
            </a:r>
            <a:r>
              <a:rPr lang="en-GB" b="1" dirty="0"/>
              <a:t> removes the data meant for it, then passes the rest to </a:t>
            </a:r>
            <a:r>
              <a:rPr lang="en-GB" b="1" dirty="0">
                <a:solidFill>
                  <a:srgbClr val="FF0000"/>
                </a:solidFill>
              </a:rPr>
              <a:t>layer 3</a:t>
            </a:r>
            <a:r>
              <a:rPr lang="en-GB" b="1" dirty="0"/>
              <a:t>. </a:t>
            </a:r>
            <a:r>
              <a:rPr lang="en-GB" b="1" dirty="0">
                <a:solidFill>
                  <a:srgbClr val="FF0000"/>
                </a:solidFill>
              </a:rPr>
              <a:t>Layer 3 </a:t>
            </a:r>
            <a:r>
              <a:rPr lang="en-GB" b="1" dirty="0"/>
              <a:t>then removes the data meant for it and passes the rest to </a:t>
            </a:r>
            <a:r>
              <a:rPr lang="en-GB" b="1" dirty="0">
                <a:solidFill>
                  <a:srgbClr val="FF0000"/>
                </a:solidFill>
              </a:rPr>
              <a:t>layer 4</a:t>
            </a:r>
            <a:r>
              <a:rPr lang="en-GB" b="1" dirty="0"/>
              <a:t>, and so on.</a:t>
            </a:r>
          </a:p>
        </p:txBody>
      </p:sp>
      <p:cxnSp>
        <p:nvCxnSpPr>
          <p:cNvPr id="11" name="Straight Connector 10">
            <a:extLst>
              <a:ext uri="{FF2B5EF4-FFF2-40B4-BE49-F238E27FC236}">
                <a16:creationId xmlns:a16="http://schemas.microsoft.com/office/drawing/2014/main" id="{A6940221-2BDA-42F5-A865-B9D02CD0D047}"/>
              </a:ext>
            </a:extLst>
          </p:cNvPr>
          <p:cNvCxnSpPr/>
          <p:nvPr/>
        </p:nvCxnSpPr>
        <p:spPr>
          <a:xfrm>
            <a:off x="1524000" y="148478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42860"/>
            <a:ext cx="3800412" cy="1143000"/>
          </a:xfrm>
        </p:spPr>
        <p:txBody>
          <a:bodyPr>
            <a:noAutofit/>
          </a:bodyPr>
          <a:lstStyle/>
          <a:p>
            <a:r>
              <a:rPr lang="en-GB" sz="4000" dirty="0">
                <a:solidFill>
                  <a:srgbClr val="FF0000"/>
                </a:solidFill>
              </a:rPr>
              <a:t>Interfaces Between Layers</a:t>
            </a:r>
          </a:p>
        </p:txBody>
      </p:sp>
      <p:sp>
        <p:nvSpPr>
          <p:cNvPr id="3" name="Content Placeholder 2"/>
          <p:cNvSpPr>
            <a:spLocks noGrp="1"/>
          </p:cNvSpPr>
          <p:nvPr>
            <p:ph idx="1"/>
          </p:nvPr>
        </p:nvSpPr>
        <p:spPr>
          <a:xfrm>
            <a:off x="897622" y="4429132"/>
            <a:ext cx="9770378" cy="2357454"/>
          </a:xfrm>
        </p:spPr>
        <p:txBody>
          <a:bodyPr>
            <a:noAutofit/>
          </a:bodyPr>
          <a:lstStyle/>
          <a:p>
            <a:pPr>
              <a:spcAft>
                <a:spcPts val="1800"/>
              </a:spcAft>
            </a:pPr>
            <a:r>
              <a:rPr lang="en-GB" sz="2200" b="1" dirty="0">
                <a:solidFill>
                  <a:schemeClr val="bg2">
                    <a:lumMod val="25000"/>
                  </a:schemeClr>
                </a:solidFill>
              </a:rPr>
              <a:t>Each interface defines the information and services a layer must provide for the layer above it. </a:t>
            </a:r>
          </a:p>
          <a:p>
            <a:pPr>
              <a:spcAft>
                <a:spcPts val="1800"/>
              </a:spcAft>
            </a:pPr>
            <a:r>
              <a:rPr lang="en-GB" sz="2200" b="1" dirty="0"/>
              <a:t>As long as a layer provides the expected services to the layer above it, the specific implementation of its functions can be modified or replaced without requiring changes to the surrounding layers.</a:t>
            </a:r>
          </a:p>
        </p:txBody>
      </p:sp>
      <p:sp>
        <p:nvSpPr>
          <p:cNvPr id="4" name="Slide Number Placeholder 3"/>
          <p:cNvSpPr>
            <a:spLocks noGrp="1"/>
          </p:cNvSpPr>
          <p:nvPr>
            <p:ph type="sldNum" sz="quarter" idx="12"/>
          </p:nvPr>
        </p:nvSpPr>
        <p:spPr/>
        <p:txBody>
          <a:bodyPr/>
          <a:lstStyle/>
          <a:p>
            <a:fld id="{5AF38636-804C-414E-8ACA-D918E7046845}" type="slidenum">
              <a:rPr lang="en-GB" smtClean="0"/>
              <a:pPr/>
              <a:t>7</a:t>
            </a:fld>
            <a:endParaRPr lang="en-GB" dirty="0"/>
          </a:p>
        </p:txBody>
      </p:sp>
      <p:pic>
        <p:nvPicPr>
          <p:cNvPr id="66563" name="Picture 3"/>
          <p:cNvPicPr>
            <a:picLocks noChangeAspect="1" noChangeArrowheads="1"/>
          </p:cNvPicPr>
          <p:nvPr/>
        </p:nvPicPr>
        <p:blipFill>
          <a:blip r:embed="rId2" cstate="print"/>
          <a:srcRect/>
          <a:stretch>
            <a:fillRect/>
          </a:stretch>
        </p:blipFill>
        <p:spPr bwMode="auto">
          <a:xfrm>
            <a:off x="5244500" y="71438"/>
            <a:ext cx="5423501" cy="4000504"/>
          </a:xfrm>
          <a:prstGeom prst="rect">
            <a:avLst/>
          </a:prstGeom>
          <a:noFill/>
          <a:ln w="9525">
            <a:noFill/>
            <a:miter lim="800000"/>
            <a:headEnd/>
            <a:tailEnd/>
          </a:ln>
          <a:effectLst/>
        </p:spPr>
      </p:pic>
      <p:sp>
        <p:nvSpPr>
          <p:cNvPr id="9" name="Content Placeholder 2"/>
          <p:cNvSpPr txBox="1">
            <a:spLocks/>
          </p:cNvSpPr>
          <p:nvPr/>
        </p:nvSpPr>
        <p:spPr>
          <a:xfrm>
            <a:off x="620785" y="1714488"/>
            <a:ext cx="4475051" cy="2428892"/>
          </a:xfrm>
          <a:prstGeom prst="rect">
            <a:avLst/>
          </a:prstGeom>
        </p:spPr>
        <p:txBody>
          <a:bodyPr vert="horz" lIns="91440" tIns="45720" rIns="91440" bIns="45720" rtlCol="0">
            <a:noAutofit/>
          </a:bodyPr>
          <a:lstStyle/>
          <a:p>
            <a:pPr marL="342900" indent="-342900" defTabSz="914400">
              <a:lnSpc>
                <a:spcPct val="120000"/>
              </a:lnSpc>
              <a:spcBef>
                <a:spcPct val="20000"/>
              </a:spcBef>
              <a:spcAft>
                <a:spcPts val="600"/>
              </a:spcAft>
              <a:buFont typeface="Arial" pitchFamily="34" charset="0"/>
              <a:buChar char="•"/>
              <a:defRPr/>
            </a:pPr>
            <a:r>
              <a:rPr lang="en-GB" sz="2200" b="1" dirty="0"/>
              <a:t>The passing of the data and network information down through the layers is made possible by </a:t>
            </a:r>
            <a:r>
              <a:rPr lang="en-GB" sz="2200" b="1" dirty="0">
                <a:solidFill>
                  <a:srgbClr val="C00000"/>
                </a:solidFill>
              </a:rPr>
              <a:t>an interface</a:t>
            </a:r>
            <a:r>
              <a:rPr lang="en-GB" sz="2200" b="1" dirty="0"/>
              <a:t> between each pair of adjacent layers.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878" y="285736"/>
            <a:ext cx="4206866" cy="1143000"/>
          </a:xfrm>
        </p:spPr>
        <p:txBody>
          <a:bodyPr>
            <a:normAutofit fontScale="90000"/>
          </a:bodyPr>
          <a:lstStyle/>
          <a:p>
            <a:r>
              <a:rPr lang="en-GB" dirty="0">
                <a:solidFill>
                  <a:srgbClr val="FF0000"/>
                </a:solidFill>
              </a:rPr>
              <a:t>Organization of the Layers</a:t>
            </a:r>
          </a:p>
        </p:txBody>
      </p:sp>
      <p:sp>
        <p:nvSpPr>
          <p:cNvPr id="3" name="Content Placeholder 2"/>
          <p:cNvSpPr>
            <a:spLocks noGrp="1"/>
          </p:cNvSpPr>
          <p:nvPr>
            <p:ph idx="1"/>
          </p:nvPr>
        </p:nvSpPr>
        <p:spPr>
          <a:xfrm>
            <a:off x="950752" y="4071942"/>
            <a:ext cx="10290495" cy="2786058"/>
          </a:xfrm>
        </p:spPr>
        <p:txBody>
          <a:bodyPr>
            <a:noAutofit/>
          </a:bodyPr>
          <a:lstStyle/>
          <a:p>
            <a:pPr marL="270000" indent="-270000">
              <a:spcAft>
                <a:spcPts val="1200"/>
              </a:spcAft>
            </a:pPr>
            <a:r>
              <a:rPr lang="en-GB" sz="2400" b="1" dirty="0">
                <a:solidFill>
                  <a:srgbClr val="FF0000"/>
                </a:solidFill>
              </a:rPr>
              <a:t>Layers 1, 2, and 3:</a:t>
            </a:r>
            <a:r>
              <a:rPr lang="en-GB" sz="2200" b="1" dirty="0">
                <a:solidFill>
                  <a:srgbClr val="FF0000"/>
                </a:solidFill>
              </a:rPr>
              <a:t> </a:t>
            </a:r>
            <a:r>
              <a:rPr lang="en-GB" sz="2200" b="1" dirty="0"/>
              <a:t>physical, data link, and network are the network support layers; they deal with the physical aspects of moving data from one device to another (such as electrical specifications, physical connections, physical addressing, and transport timing). </a:t>
            </a:r>
          </a:p>
          <a:p>
            <a:pPr marL="270000" indent="-270000">
              <a:spcAft>
                <a:spcPts val="600"/>
              </a:spcAft>
            </a:pPr>
            <a:r>
              <a:rPr lang="en-GB" sz="2400" b="1" dirty="0">
                <a:solidFill>
                  <a:srgbClr val="FF0000"/>
                </a:solidFill>
              </a:rPr>
              <a:t>Layers 5, 6, and 7: </a:t>
            </a:r>
            <a:r>
              <a:rPr lang="en-GB" sz="2200" b="1" dirty="0">
                <a:solidFill>
                  <a:schemeClr val="bg2">
                    <a:lumMod val="25000"/>
                  </a:schemeClr>
                </a:solidFill>
              </a:rPr>
              <a:t>session, presentation, and application can be thought of as the </a:t>
            </a:r>
            <a:r>
              <a:rPr lang="en-GB" sz="2200" b="1" dirty="0">
                <a:solidFill>
                  <a:srgbClr val="0000FF"/>
                </a:solidFill>
              </a:rPr>
              <a:t>User Support Layers.</a:t>
            </a:r>
          </a:p>
        </p:txBody>
      </p:sp>
      <p:sp>
        <p:nvSpPr>
          <p:cNvPr id="4" name="Slide Number Placeholder 3"/>
          <p:cNvSpPr>
            <a:spLocks noGrp="1"/>
          </p:cNvSpPr>
          <p:nvPr>
            <p:ph type="sldNum" sz="quarter" idx="12"/>
          </p:nvPr>
        </p:nvSpPr>
        <p:spPr/>
        <p:txBody>
          <a:bodyPr/>
          <a:lstStyle/>
          <a:p>
            <a:fld id="{5AF38636-804C-414E-8ACA-D918E7046845}" type="slidenum">
              <a:rPr lang="en-GB" smtClean="0"/>
              <a:pPr/>
              <a:t>8</a:t>
            </a:fld>
            <a:endParaRPr lang="en-GB" dirty="0"/>
          </a:p>
        </p:txBody>
      </p:sp>
      <p:pic>
        <p:nvPicPr>
          <p:cNvPr id="66563" name="Picture 3"/>
          <p:cNvPicPr>
            <a:picLocks noChangeAspect="1" noChangeArrowheads="1"/>
          </p:cNvPicPr>
          <p:nvPr/>
        </p:nvPicPr>
        <p:blipFill>
          <a:blip r:embed="rId2" cstate="print"/>
          <a:srcRect/>
          <a:stretch>
            <a:fillRect/>
          </a:stretch>
        </p:blipFill>
        <p:spPr bwMode="auto">
          <a:xfrm>
            <a:off x="5244500" y="0"/>
            <a:ext cx="5423501" cy="4000504"/>
          </a:xfrm>
          <a:prstGeom prst="rect">
            <a:avLst/>
          </a:prstGeom>
          <a:noFill/>
          <a:ln w="9525">
            <a:noFill/>
            <a:miter lim="800000"/>
            <a:headEnd/>
            <a:tailEnd/>
          </a:ln>
          <a:effectLst/>
        </p:spPr>
      </p:pic>
      <p:sp>
        <p:nvSpPr>
          <p:cNvPr id="7" name="Rectangle 6"/>
          <p:cNvSpPr/>
          <p:nvPr/>
        </p:nvSpPr>
        <p:spPr>
          <a:xfrm>
            <a:off x="1031878" y="1803433"/>
            <a:ext cx="4206866" cy="1107996"/>
          </a:xfrm>
          <a:prstGeom prst="rect">
            <a:avLst/>
          </a:prstGeom>
        </p:spPr>
        <p:txBody>
          <a:bodyPr wrap="square">
            <a:spAutoFit/>
          </a:bodyPr>
          <a:lstStyle/>
          <a:p>
            <a:pPr>
              <a:spcAft>
                <a:spcPts val="600"/>
              </a:spcAft>
            </a:pPr>
            <a:r>
              <a:rPr lang="en-GB" sz="2200" b="1" dirty="0"/>
              <a:t>The seven layers can be thought of as belonging to three subgroups. </a:t>
            </a:r>
          </a:p>
        </p:txBody>
      </p:sp>
      <p:sp>
        <p:nvSpPr>
          <p:cNvPr id="8" name="Left Brace 7"/>
          <p:cNvSpPr/>
          <p:nvPr/>
        </p:nvSpPr>
        <p:spPr>
          <a:xfrm>
            <a:off x="4881554" y="2714620"/>
            <a:ext cx="285752" cy="1143008"/>
          </a:xfrm>
          <a:prstGeom prst="leftBrac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3200"/>
          </a:p>
        </p:txBody>
      </p:sp>
      <p:cxnSp>
        <p:nvCxnSpPr>
          <p:cNvPr id="10" name="Straight Arrow Connector 9"/>
          <p:cNvCxnSpPr/>
          <p:nvPr/>
        </p:nvCxnSpPr>
        <p:spPr>
          <a:xfrm rot="10800000" flipV="1">
            <a:off x="3381356" y="2857496"/>
            <a:ext cx="1857388" cy="500066"/>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952596" y="3429000"/>
            <a:ext cx="3142142" cy="707886"/>
          </a:xfrm>
          <a:prstGeom prst="rect">
            <a:avLst/>
          </a:prstGeom>
        </p:spPr>
        <p:txBody>
          <a:bodyPr wrap="none">
            <a:spAutoFit/>
          </a:bodyPr>
          <a:lstStyle/>
          <a:p>
            <a:r>
              <a:rPr lang="en-GB" sz="2000" b="1" dirty="0">
                <a:solidFill>
                  <a:srgbClr val="0000FF"/>
                </a:solidFill>
              </a:rPr>
              <a:t>Network Support Layers</a:t>
            </a:r>
          </a:p>
          <a:p>
            <a:r>
              <a:rPr lang="en-GB" sz="2000" b="1" dirty="0">
                <a:solidFill>
                  <a:srgbClr val="0000FF"/>
                </a:solidFill>
              </a:rPr>
              <a:t>Or Media Layers</a:t>
            </a:r>
            <a:endParaRPr lang="en-GB" sz="2000" dirty="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440F-46E0-4A6A-AF45-44CA16052407}"/>
              </a:ext>
            </a:extLst>
          </p:cNvPr>
          <p:cNvSpPr>
            <a:spLocks noGrp="1"/>
          </p:cNvSpPr>
          <p:nvPr>
            <p:ph type="title"/>
          </p:nvPr>
        </p:nvSpPr>
        <p:spPr>
          <a:xfrm>
            <a:off x="1981200" y="188640"/>
            <a:ext cx="8229600" cy="1143000"/>
          </a:xfrm>
        </p:spPr>
        <p:txBody>
          <a:bodyPr/>
          <a:lstStyle/>
          <a:p>
            <a:r>
              <a:rPr lang="en-GB" dirty="0">
                <a:solidFill>
                  <a:srgbClr val="FF0000"/>
                </a:solidFill>
              </a:rPr>
              <a:t>OSI Model</a:t>
            </a:r>
            <a:endParaRPr lang="en-IE" dirty="0">
              <a:solidFill>
                <a:srgbClr val="FF0000"/>
              </a:solidFill>
            </a:endParaRPr>
          </a:p>
        </p:txBody>
      </p:sp>
      <p:sp>
        <p:nvSpPr>
          <p:cNvPr id="3" name="Content Placeholder 2">
            <a:extLst>
              <a:ext uri="{FF2B5EF4-FFF2-40B4-BE49-F238E27FC236}">
                <a16:creationId xmlns:a16="http://schemas.microsoft.com/office/drawing/2014/main" id="{B6B3F975-7BEC-472F-936C-C4A6CC3AE967}"/>
              </a:ext>
            </a:extLst>
          </p:cNvPr>
          <p:cNvSpPr>
            <a:spLocks noGrp="1"/>
          </p:cNvSpPr>
          <p:nvPr>
            <p:ph idx="1"/>
          </p:nvPr>
        </p:nvSpPr>
        <p:spPr>
          <a:xfrm>
            <a:off x="1524000" y="1628800"/>
            <a:ext cx="9144000" cy="5229200"/>
          </a:xfrm>
        </p:spPr>
        <p:txBody>
          <a:bodyPr>
            <a:normAutofit fontScale="92500"/>
          </a:bodyPr>
          <a:lstStyle/>
          <a:p>
            <a:pPr marL="457200" indent="-457200" fontAlgn="t">
              <a:lnSpc>
                <a:spcPct val="120000"/>
              </a:lnSpc>
              <a:spcBef>
                <a:spcPts val="0"/>
              </a:spcBef>
              <a:spcAft>
                <a:spcPts val="1200"/>
              </a:spcAft>
              <a:buFont typeface="+mj-lt"/>
              <a:buAutoNum type="arabicPeriod" startAt="7"/>
            </a:pPr>
            <a:r>
              <a:rPr lang="en-GB" b="1" dirty="0">
                <a:solidFill>
                  <a:srgbClr val="0000FF"/>
                </a:solidFill>
              </a:rPr>
              <a:t>APPLICATION</a:t>
            </a:r>
            <a:r>
              <a:rPr lang="en-GB" dirty="0"/>
              <a:t> – responsible for interactions with operating system or application. This layer provides application services for the file transfer, e-mail and other network software services (Telnet, FTP and HTTP).</a:t>
            </a:r>
          </a:p>
          <a:p>
            <a:pPr marL="457200" indent="-457200" fontAlgn="t">
              <a:lnSpc>
                <a:spcPct val="120000"/>
              </a:lnSpc>
              <a:spcBef>
                <a:spcPts val="0"/>
              </a:spcBef>
              <a:spcAft>
                <a:spcPts val="1200"/>
              </a:spcAft>
              <a:buFont typeface="+mj-lt"/>
              <a:buAutoNum type="arabicPeriod" startAt="6"/>
            </a:pPr>
            <a:r>
              <a:rPr lang="en-GB" b="1" dirty="0">
                <a:solidFill>
                  <a:srgbClr val="0000FF"/>
                </a:solidFill>
              </a:rPr>
              <a:t>PRESENTATION</a:t>
            </a:r>
            <a:r>
              <a:rPr lang="en-GB" dirty="0"/>
              <a:t> – responsible for delivery and formatting data into the form understanding for Application layer. Presentation layer ensures that data from one computer will be readable on the other one (Windows, Mac and Unix).</a:t>
            </a:r>
          </a:p>
          <a:p>
            <a:pPr marL="457200" indent="-457200" fontAlgn="t">
              <a:lnSpc>
                <a:spcPct val="120000"/>
              </a:lnSpc>
              <a:spcBef>
                <a:spcPts val="0"/>
              </a:spcBef>
              <a:spcAft>
                <a:spcPts val="1200"/>
              </a:spcAft>
              <a:buFont typeface="+mj-lt"/>
              <a:buAutoNum type="arabicPeriod" startAt="5"/>
            </a:pPr>
            <a:r>
              <a:rPr lang="en-GB" b="1" dirty="0">
                <a:solidFill>
                  <a:srgbClr val="0000FF"/>
                </a:solidFill>
              </a:rPr>
              <a:t>SESSION</a:t>
            </a:r>
            <a:r>
              <a:rPr lang="en-GB" dirty="0"/>
              <a:t> – responsible for establishing, management and terminating connection between applications. The session layer is responsible for the dialog control or conversation and synchronization Dialog Control (Half Duplex/ Full Duplex) .</a:t>
            </a:r>
          </a:p>
          <a:p>
            <a:pPr marL="457200" indent="-457200" fontAlgn="t">
              <a:lnSpc>
                <a:spcPct val="120000"/>
              </a:lnSpc>
              <a:spcBef>
                <a:spcPts val="0"/>
              </a:spcBef>
              <a:spcAft>
                <a:spcPts val="1200"/>
              </a:spcAft>
              <a:buFont typeface="+mj-lt"/>
              <a:buAutoNum type="arabicPeriod" startAt="4"/>
            </a:pPr>
            <a:r>
              <a:rPr lang="en-GB" b="1" dirty="0">
                <a:solidFill>
                  <a:srgbClr val="0000FF"/>
                </a:solidFill>
              </a:rPr>
              <a:t>TRANSPORT</a:t>
            </a:r>
            <a:r>
              <a:rPr lang="en-GB" dirty="0"/>
              <a:t> – The transport layer is responsible for the delivery of a message from one process to another as </a:t>
            </a:r>
            <a:r>
              <a:rPr lang="en-GB" b="1" dirty="0"/>
              <a:t>segments</a:t>
            </a:r>
            <a:r>
              <a:rPr lang="en-GB" dirty="0"/>
              <a:t>. It provides transparent data transfer between nodes and is responsible for end to end error recovery and flow control. When some data will be lost network layer will take care to bring them back. (TCP, UDP).</a:t>
            </a:r>
          </a:p>
        </p:txBody>
      </p:sp>
      <p:sp>
        <p:nvSpPr>
          <p:cNvPr id="4" name="Slide Number Placeholder 3">
            <a:extLst>
              <a:ext uri="{FF2B5EF4-FFF2-40B4-BE49-F238E27FC236}">
                <a16:creationId xmlns:a16="http://schemas.microsoft.com/office/drawing/2014/main" id="{1C812A27-5AC0-4B93-A0A1-AEF04A97F590}"/>
              </a:ext>
            </a:extLst>
          </p:cNvPr>
          <p:cNvSpPr>
            <a:spLocks noGrp="1"/>
          </p:cNvSpPr>
          <p:nvPr>
            <p:ph type="sldNum" sz="quarter" idx="12"/>
          </p:nvPr>
        </p:nvSpPr>
        <p:spPr/>
        <p:txBody>
          <a:bodyPr/>
          <a:lstStyle/>
          <a:p>
            <a:fld id="{5AF38636-804C-414E-8ACA-D918E7046845}" type="slidenum">
              <a:rPr lang="en-GB" smtClean="0"/>
              <a:pPr/>
              <a:t>9</a:t>
            </a:fld>
            <a:endParaRPr lang="en-GB" dirty="0"/>
          </a:p>
        </p:txBody>
      </p:sp>
      <p:cxnSp>
        <p:nvCxnSpPr>
          <p:cNvPr id="5" name="Straight Connector 4">
            <a:extLst>
              <a:ext uri="{FF2B5EF4-FFF2-40B4-BE49-F238E27FC236}">
                <a16:creationId xmlns:a16="http://schemas.microsoft.com/office/drawing/2014/main" id="{C965A782-B4DD-4D63-BB7D-3F218857311D}"/>
              </a:ext>
            </a:extLst>
          </p:cNvPr>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19383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232</TotalTime>
  <Words>4007</Words>
  <Application>Microsoft Office PowerPoint</Application>
  <PresentationFormat>Widescreen</PresentationFormat>
  <Paragraphs>298</Paragraphs>
  <Slides>28</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Gill Sans MT</vt:lpstr>
      <vt:lpstr>Impact</vt:lpstr>
      <vt:lpstr>Times New Roman</vt:lpstr>
      <vt:lpstr>Badge</vt:lpstr>
      <vt:lpstr>Network Models  (OSI and TCP/IP)  </vt:lpstr>
      <vt:lpstr>PowerPoint Presentation</vt:lpstr>
      <vt:lpstr>PowerPoint Presentation</vt:lpstr>
      <vt:lpstr>Layered Communication</vt:lpstr>
      <vt:lpstr>Open System International (OSI) Model</vt:lpstr>
      <vt:lpstr>Peer-to-Peer Processes</vt:lpstr>
      <vt:lpstr>Interfaces Between Layers</vt:lpstr>
      <vt:lpstr>Organization of the Layers</vt:lpstr>
      <vt:lpstr>OSI Model</vt:lpstr>
      <vt:lpstr>OSI Model</vt:lpstr>
      <vt:lpstr>Overall view of OSI Layers</vt:lpstr>
      <vt:lpstr>Data, Protocol &amp; Activities</vt:lpstr>
      <vt:lpstr>The TCP/IP Internet Model</vt:lpstr>
      <vt:lpstr>OSI and the TCP/IP Model</vt:lpstr>
      <vt:lpstr>Addressing</vt:lpstr>
      <vt:lpstr>Addressing</vt:lpstr>
      <vt:lpstr>Physical Addressing</vt:lpstr>
      <vt:lpstr>Physical Addressing</vt:lpstr>
      <vt:lpstr>Physical Addressing</vt:lpstr>
      <vt:lpstr>Logical Addressing</vt:lpstr>
      <vt:lpstr>Logical Addressing</vt:lpstr>
      <vt:lpstr>Logical Addressing</vt:lpstr>
      <vt:lpstr>Logical Addressing</vt:lpstr>
      <vt:lpstr>Logical Addressing</vt:lpstr>
      <vt:lpstr>Port Addressing</vt:lpstr>
      <vt:lpstr>Port Addressing</vt:lpstr>
      <vt:lpstr>Port Addressing</vt:lpstr>
      <vt:lpstr>Port Addressing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Models  (OSI and TCP/IP) Part I </dc:title>
  <dc:creator>Rommel</dc:creator>
  <cp:lastModifiedBy>Rommel</cp:lastModifiedBy>
  <cp:revision>16</cp:revision>
  <dcterms:created xsi:type="dcterms:W3CDTF">2021-02-10T19:44:37Z</dcterms:created>
  <dcterms:modified xsi:type="dcterms:W3CDTF">2021-02-10T23:42:11Z</dcterms:modified>
</cp:coreProperties>
</file>