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636" r:id="rId3"/>
    <p:sldId id="685" r:id="rId4"/>
    <p:sldId id="640" r:id="rId5"/>
    <p:sldId id="690" r:id="rId6"/>
    <p:sldId id="645" r:id="rId7"/>
    <p:sldId id="646" r:id="rId8"/>
    <p:sldId id="691" r:id="rId9"/>
    <p:sldId id="647" r:id="rId10"/>
    <p:sldId id="648" r:id="rId11"/>
    <p:sldId id="651" r:id="rId12"/>
    <p:sldId id="650" r:id="rId13"/>
    <p:sldId id="652" r:id="rId14"/>
    <p:sldId id="653" r:id="rId15"/>
    <p:sldId id="655" r:id="rId16"/>
    <p:sldId id="672" r:id="rId17"/>
    <p:sldId id="673" r:id="rId18"/>
    <p:sldId id="674" r:id="rId19"/>
    <p:sldId id="676" r:id="rId20"/>
    <p:sldId id="695" r:id="rId21"/>
    <p:sldId id="701" r:id="rId22"/>
    <p:sldId id="678" r:id="rId23"/>
    <p:sldId id="679" r:id="rId24"/>
    <p:sldId id="680" r:id="rId25"/>
    <p:sldId id="681" r:id="rId26"/>
    <p:sldId id="682" r:id="rId27"/>
    <p:sldId id="683" r:id="rId28"/>
    <p:sldId id="707" r:id="rId29"/>
    <p:sldId id="6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4" autoAdjust="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FF2CA-A013-4C2D-AE7D-0789A32AA2E2}" type="datetimeFigureOut">
              <a:rPr lang="en-IE" smtClean="0"/>
              <a:t>10/02/2021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E513A-6F84-432B-8618-17E844A2D8BC}" type="slidenum">
              <a:rPr lang="en-IE" smtClean="0"/>
              <a:t>‹#›</a:t>
            </a:fld>
            <a:endParaRPr lang="en-IE"/>
          </a:p>
        </p:txBody>
      </p:sp>
    </p:spTree>
    <p:extLst>
      <p:ext uri="{BB962C8B-B14F-4D97-AF65-F5344CB8AC3E}">
        <p14:creationId xmlns:p14="http://schemas.microsoft.com/office/powerpoint/2010/main" val="248303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p>
            <a:r>
              <a:rPr lang="en-US"/>
              <a:t>1.#</a:t>
            </a: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dirty="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A838EB-D66C-493B-983B-8411A6256C45}" type="slidenum">
              <a:rPr lang="en-IE" smtClean="0"/>
              <a:pPr/>
              <a:t>11</a:t>
            </a:fld>
            <a:endParaRPr lang="en-I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a:t>Virtual circuit switching is a packet switching methodology whereby a path is established between the source and the final destination through which all the packets will be routed during a call. This path is called a virtual circuit because to the user, the connection appears to be a dedicated physical circuit. However, other communications may also be sharing the parts of the same path.</a:t>
            </a:r>
          </a:p>
          <a:p>
            <a:pPr eaLnBrk="1" hangingPunct="1">
              <a:spcBef>
                <a:spcPct val="0"/>
              </a:spcBef>
            </a:pPr>
            <a:r>
              <a:rPr lang="en-GB" dirty="0"/>
              <a:t>Before the data transfer begins, the source and destination identify a suitable path for the virtual circuit. All intermediate nodes between the two points put an entry of the routing in their routing table for the call. Additional parameters, such as the maximum packet size, are also exchanged between the source and the destination during call setup. The virtual circuit is cleared after the data transfer is completed.</a:t>
            </a:r>
            <a:endParaRPr lang="en-IE" dirty="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1EE4AB-B6F2-41F7-BD41-6AB81CDB845A}" type="slidenum">
              <a:rPr lang="en-IE" smtClean="0"/>
              <a:pPr/>
              <a:t>12</a:t>
            </a:fld>
            <a:endParaRPr lang="en-I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95905C-3C62-436B-BF0C-3250059B0D6D}" type="slidenum">
              <a:rPr lang="en-IE" smtClean="0"/>
              <a:pPr/>
              <a:t>13</a:t>
            </a:fld>
            <a:endParaRPr lang="en-I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dirty="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9940CE-6DD9-4407-AAFA-83247A8DE44E}" type="slidenum">
              <a:rPr lang="en-IE" smtClean="0"/>
              <a:pPr/>
              <a:t>14</a:t>
            </a:fld>
            <a:endParaRPr lang="en-I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200" b="0" i="0" kern="1200" dirty="0">
                <a:solidFill>
                  <a:schemeClr val="tx1"/>
                </a:solidFill>
                <a:latin typeface="+mn-lt"/>
                <a:ea typeface="+mn-ea"/>
                <a:cs typeface="+mn-cs"/>
              </a:rPr>
              <a:t>The IPv4 </a:t>
            </a:r>
            <a:r>
              <a:rPr lang="en-GB" sz="1200" b="1" i="0" kern="1200" dirty="0">
                <a:solidFill>
                  <a:schemeClr val="tx1"/>
                </a:solidFill>
                <a:latin typeface="+mn-lt"/>
                <a:ea typeface="+mn-ea"/>
                <a:cs typeface="+mn-cs"/>
              </a:rPr>
              <a:t>header checksum</a:t>
            </a:r>
            <a:r>
              <a:rPr lang="en-GB" sz="1200" b="0" i="0" kern="1200" dirty="0">
                <a:solidFill>
                  <a:schemeClr val="tx1"/>
                </a:solidFill>
                <a:latin typeface="+mn-lt"/>
                <a:ea typeface="+mn-ea"/>
                <a:cs typeface="+mn-cs"/>
              </a:rPr>
              <a:t> is a simple </a:t>
            </a:r>
            <a:r>
              <a:rPr lang="en-GB" sz="1200" b="1" i="0" kern="1200" dirty="0">
                <a:solidFill>
                  <a:schemeClr val="tx1"/>
                </a:solidFill>
                <a:latin typeface="+mn-lt"/>
                <a:ea typeface="+mn-ea"/>
                <a:cs typeface="+mn-cs"/>
              </a:rPr>
              <a:t>checksum</a:t>
            </a:r>
            <a:r>
              <a:rPr lang="en-GB" sz="1200" b="0" i="0" kern="1200" dirty="0">
                <a:solidFill>
                  <a:schemeClr val="tx1"/>
                </a:solidFill>
                <a:latin typeface="+mn-lt"/>
                <a:ea typeface="+mn-ea"/>
                <a:cs typeface="+mn-cs"/>
              </a:rPr>
              <a:t> used in the version 4 of the Internet Protocol (IPv4) to protect the </a:t>
            </a:r>
            <a:r>
              <a:rPr lang="en-GB" sz="1200" b="1" i="0" kern="1200" dirty="0">
                <a:solidFill>
                  <a:schemeClr val="tx1"/>
                </a:solidFill>
                <a:latin typeface="+mn-lt"/>
                <a:ea typeface="+mn-ea"/>
                <a:cs typeface="+mn-cs"/>
              </a:rPr>
              <a:t>header</a:t>
            </a:r>
            <a:r>
              <a:rPr lang="en-GB" sz="1200" b="0" i="0" kern="1200" dirty="0">
                <a:solidFill>
                  <a:schemeClr val="tx1"/>
                </a:solidFill>
                <a:latin typeface="+mn-lt"/>
                <a:ea typeface="+mn-ea"/>
                <a:cs typeface="+mn-cs"/>
              </a:rPr>
              <a:t> of IPv4 data packets against data corruption. This </a:t>
            </a:r>
            <a:r>
              <a:rPr lang="en-GB" sz="1200" b="1" i="0" kern="1200" dirty="0">
                <a:solidFill>
                  <a:schemeClr val="tx1"/>
                </a:solidFill>
                <a:latin typeface="+mn-lt"/>
                <a:ea typeface="+mn-ea"/>
                <a:cs typeface="+mn-cs"/>
              </a:rPr>
              <a:t>checksum</a:t>
            </a:r>
            <a:r>
              <a:rPr lang="en-GB" sz="1200" b="0" i="0" kern="1200" dirty="0">
                <a:solidFill>
                  <a:schemeClr val="tx1"/>
                </a:solidFill>
                <a:latin typeface="+mn-lt"/>
                <a:ea typeface="+mn-ea"/>
                <a:cs typeface="+mn-cs"/>
              </a:rPr>
              <a:t> is calculated only for the </a:t>
            </a:r>
            <a:r>
              <a:rPr lang="en-GB" sz="1200" b="1" i="0" kern="1200" dirty="0">
                <a:solidFill>
                  <a:schemeClr val="tx1"/>
                </a:solidFill>
                <a:latin typeface="+mn-lt"/>
                <a:ea typeface="+mn-ea"/>
                <a:cs typeface="+mn-cs"/>
              </a:rPr>
              <a:t>header</a:t>
            </a:r>
            <a:r>
              <a:rPr lang="en-GB" sz="1200" b="0" i="0" kern="1200" dirty="0">
                <a:solidFill>
                  <a:schemeClr val="tx1"/>
                </a:solidFill>
                <a:latin typeface="+mn-lt"/>
                <a:ea typeface="+mn-ea"/>
                <a:cs typeface="+mn-cs"/>
              </a:rPr>
              <a:t> bytes (with the </a:t>
            </a:r>
            <a:r>
              <a:rPr lang="en-GB" sz="1200" b="1" i="0" kern="1200" dirty="0">
                <a:solidFill>
                  <a:schemeClr val="tx1"/>
                </a:solidFill>
                <a:latin typeface="+mn-lt"/>
                <a:ea typeface="+mn-ea"/>
                <a:cs typeface="+mn-cs"/>
              </a:rPr>
              <a:t>checksum</a:t>
            </a:r>
            <a:r>
              <a:rPr lang="en-GB" sz="1200" b="0" i="0" kern="1200" dirty="0">
                <a:solidFill>
                  <a:schemeClr val="tx1"/>
                </a:solidFill>
                <a:latin typeface="+mn-lt"/>
                <a:ea typeface="+mn-ea"/>
                <a:cs typeface="+mn-cs"/>
              </a:rPr>
              <a:t> bytes set to 0), is 16 bits long and is a part of the IP packet </a:t>
            </a:r>
            <a:r>
              <a:rPr lang="en-GB" sz="1200" b="1" i="0" kern="1200" dirty="0">
                <a:solidFill>
                  <a:schemeClr val="tx1"/>
                </a:solidFill>
                <a:latin typeface="+mn-lt"/>
                <a:ea typeface="+mn-ea"/>
                <a:cs typeface="+mn-cs"/>
              </a:rPr>
              <a:t>header</a:t>
            </a:r>
            <a:r>
              <a:rPr lang="en-GB" sz="1200" b="0" i="0" kern="1200" dirty="0">
                <a:solidFill>
                  <a:schemeClr val="tx1"/>
                </a:solidFill>
                <a:latin typeface="+mn-lt"/>
                <a:ea typeface="+mn-ea"/>
                <a:cs typeface="+mn-cs"/>
              </a:rPr>
              <a:t>.</a:t>
            </a:r>
            <a:endParaRPr lang="en-IE" dirty="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97D499-AEB1-4ECC-A144-C35D08D210DD}" type="slidenum">
              <a:rPr lang="en-IE" smtClean="0"/>
              <a:pPr/>
              <a:t>15</a:t>
            </a:fld>
            <a:endParaRPr lang="en-I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1C47783-1CBC-4FCE-B441-87657179C770}" type="slidenum">
              <a:rPr lang="en-GB" smtClean="0"/>
              <a:pPr/>
              <a:t>16</a:t>
            </a:fld>
            <a:endParaRPr lang="en-GB"/>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1DFA3A2-D673-4A30-B409-BEDC301E8C22}" type="slidenum">
              <a:rPr lang="en-GB" smtClean="0"/>
              <a:pPr/>
              <a:t>17</a:t>
            </a:fld>
            <a:endParaRPr lang="en-GB"/>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F20779A-81CD-47B5-ACC1-5DD393176D87}" type="slidenum">
              <a:rPr lang="en-GB" smtClean="0"/>
              <a:pPr/>
              <a:t>18</a:t>
            </a:fld>
            <a:endParaRPr lang="en-GB"/>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7E963C6-CAEF-4F7F-A001-E4D498379A5D}" type="slidenum">
              <a:rPr lang="en-GB" smtClean="0"/>
              <a:pPr/>
              <a:t>19</a:t>
            </a:fld>
            <a:endParaRPr lang="en-GB"/>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3D9F0-A78A-4B12-8D3B-3FDEB5FB344D}" type="slidenum">
              <a:rPr lang="en-IE" smtClean="0"/>
              <a:pPr/>
              <a:t>20</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7D52003-CEF6-40BE-9DB2-4DE8AF5E5A0D}" type="slidenum">
              <a:rPr lang="en-IE" smtClean="0"/>
              <a:pPr/>
              <a:t>3</a:t>
            </a:fld>
            <a:endParaRPr lang="en-I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52B64A-21B9-4699-937E-14586810536A}" type="slidenum">
              <a:rPr lang="en-GB" smtClean="0"/>
              <a:pPr/>
              <a:t>22</a:t>
            </a:fld>
            <a:endParaRPr lang="en-GB"/>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wrap="square" numCol="1" anchor="t" anchorCtr="0" compatLnSpc="1">
            <a:prstTxWarp prst="textNoShape">
              <a:avLst/>
            </a:prstTxWarp>
            <a:normAutofit fontScale="70000" lnSpcReduction="20000"/>
          </a:bodyPr>
          <a:lstStyle/>
          <a:p>
            <a:pPr marL="928211" lvl="1" indent="-514350">
              <a:spcAft>
                <a:spcPts val="600"/>
              </a:spcAft>
              <a:buAutoNum type="alphaLcPeriod"/>
            </a:pPr>
            <a:r>
              <a:rPr lang="en-US" b="1" dirty="0">
                <a:solidFill>
                  <a:srgbClr val="0000FF"/>
                </a:solidFill>
              </a:rPr>
              <a:t>4.23.145.90</a:t>
            </a:r>
          </a:p>
          <a:p>
            <a:pPr marL="928211" lvl="1" indent="-514350">
              <a:spcAft>
                <a:spcPts val="600"/>
              </a:spcAft>
              <a:buNone/>
            </a:pPr>
            <a:r>
              <a:rPr lang="en-US" b="1" dirty="0"/>
              <a:t>Class A, </a:t>
            </a:r>
            <a:r>
              <a:rPr lang="en-US" b="1" dirty="0" err="1"/>
              <a:t>Netid</a:t>
            </a:r>
            <a:r>
              <a:rPr lang="en-US" b="1" dirty="0"/>
              <a:t> = 4, </a:t>
            </a:r>
            <a:r>
              <a:rPr lang="en-US" b="1" dirty="0" err="1"/>
              <a:t>Hostid</a:t>
            </a:r>
            <a:r>
              <a:rPr lang="en-US" b="1" dirty="0"/>
              <a:t> = 23.145.90</a:t>
            </a:r>
          </a:p>
          <a:p>
            <a:pPr marL="928211" lvl="1" indent="-514350">
              <a:spcAft>
                <a:spcPts val="600"/>
              </a:spcAft>
              <a:buNone/>
            </a:pPr>
            <a:r>
              <a:rPr lang="en-US" b="1" dirty="0"/>
              <a:t>Network Address: 4.0.0.0</a:t>
            </a:r>
          </a:p>
          <a:p>
            <a:pPr marL="928211" lvl="1" indent="-514350">
              <a:spcAft>
                <a:spcPts val="600"/>
              </a:spcAft>
              <a:buNone/>
            </a:pPr>
            <a:endParaRPr lang="en-US" b="1" dirty="0"/>
          </a:p>
          <a:p>
            <a:pPr marL="928211" lvl="1" indent="-514350">
              <a:spcAft>
                <a:spcPts val="600"/>
              </a:spcAft>
              <a:buAutoNum type="alphaLcPeriod" startAt="2"/>
            </a:pPr>
            <a:r>
              <a:rPr lang="en-US" b="1" dirty="0">
                <a:solidFill>
                  <a:srgbClr val="0000FF"/>
                </a:solidFill>
              </a:rPr>
              <a:t>127.34.78.7</a:t>
            </a:r>
          </a:p>
          <a:p>
            <a:pPr marL="928211" lvl="1" indent="-514350">
              <a:spcAft>
                <a:spcPts val="600"/>
              </a:spcAft>
              <a:buNone/>
            </a:pPr>
            <a:r>
              <a:rPr lang="en-US" b="1" dirty="0" err="1"/>
              <a:t>Claas</a:t>
            </a:r>
            <a:r>
              <a:rPr lang="en-US" b="1" dirty="0"/>
              <a:t> A, </a:t>
            </a:r>
            <a:r>
              <a:rPr lang="en-US" b="1" dirty="0" err="1"/>
              <a:t>Netid</a:t>
            </a:r>
            <a:r>
              <a:rPr lang="en-US" b="1" dirty="0"/>
              <a:t> = 127, </a:t>
            </a:r>
            <a:r>
              <a:rPr lang="en-US" b="1" dirty="0" err="1"/>
              <a:t>Hostid</a:t>
            </a:r>
            <a:r>
              <a:rPr lang="en-US" b="1" dirty="0"/>
              <a:t> = 34.78.7</a:t>
            </a:r>
          </a:p>
          <a:p>
            <a:pPr marL="928211" marR="0" lvl="1" indent="-514350" algn="l" defTabSz="914400" rtl="0" eaLnBrk="1" fontAlgn="auto" latinLnBrk="0" hangingPunct="1">
              <a:lnSpc>
                <a:spcPct val="100000"/>
              </a:lnSpc>
              <a:spcBef>
                <a:spcPts val="0"/>
              </a:spcBef>
              <a:spcAft>
                <a:spcPts val="600"/>
              </a:spcAft>
              <a:buClrTx/>
              <a:buSzTx/>
              <a:buFontTx/>
              <a:buNone/>
              <a:tabLst/>
              <a:defRPr/>
            </a:pPr>
            <a:r>
              <a:rPr lang="en-US" b="1" dirty="0"/>
              <a:t>Network Address: 127.0.0.0</a:t>
            </a:r>
          </a:p>
          <a:p>
            <a:pPr marL="928211" lvl="1" indent="-514350">
              <a:spcAft>
                <a:spcPts val="600"/>
              </a:spcAft>
              <a:buNone/>
            </a:pPr>
            <a:endParaRPr lang="en-US" b="1" dirty="0"/>
          </a:p>
          <a:p>
            <a:pPr marL="928211" lvl="1" indent="-514350">
              <a:spcAft>
                <a:spcPts val="600"/>
              </a:spcAft>
              <a:buAutoNum type="alphaLcPeriod" startAt="3"/>
            </a:pPr>
            <a:r>
              <a:rPr lang="en-US" b="1" dirty="0">
                <a:solidFill>
                  <a:srgbClr val="0000FF"/>
                </a:solidFill>
              </a:rPr>
              <a:t>146.7.3.8</a:t>
            </a:r>
          </a:p>
          <a:p>
            <a:pPr marL="928211" lvl="1" indent="-514350">
              <a:spcAft>
                <a:spcPts val="600"/>
              </a:spcAft>
              <a:buNone/>
            </a:pPr>
            <a:r>
              <a:rPr lang="en-US" b="1" dirty="0"/>
              <a:t>Class B, </a:t>
            </a:r>
            <a:r>
              <a:rPr lang="en-US" b="1" dirty="0" err="1"/>
              <a:t>Netid</a:t>
            </a:r>
            <a:r>
              <a:rPr lang="en-US" b="1" dirty="0"/>
              <a:t> = 146.7, </a:t>
            </a:r>
            <a:r>
              <a:rPr lang="en-US" b="1" dirty="0" err="1"/>
              <a:t>Hostid</a:t>
            </a:r>
            <a:r>
              <a:rPr lang="en-US" b="1" dirty="0"/>
              <a:t> = 3.8</a:t>
            </a:r>
          </a:p>
          <a:p>
            <a:pPr marL="928211" marR="0" lvl="1" indent="-514350" algn="l" defTabSz="914400" rtl="0" eaLnBrk="1" fontAlgn="auto" latinLnBrk="0" hangingPunct="1">
              <a:lnSpc>
                <a:spcPct val="100000"/>
              </a:lnSpc>
              <a:spcBef>
                <a:spcPts val="0"/>
              </a:spcBef>
              <a:spcAft>
                <a:spcPts val="600"/>
              </a:spcAft>
              <a:buClrTx/>
              <a:buSzTx/>
              <a:buFontTx/>
              <a:buNone/>
              <a:tabLst/>
              <a:defRPr/>
            </a:pPr>
            <a:r>
              <a:rPr lang="en-US" b="1" dirty="0"/>
              <a:t>Network Address: 146.7.0.0</a:t>
            </a:r>
          </a:p>
          <a:p>
            <a:pPr marL="928211" lvl="1" indent="-514350">
              <a:spcAft>
                <a:spcPts val="600"/>
              </a:spcAft>
              <a:buNone/>
            </a:pPr>
            <a:endParaRPr lang="en-US" b="1" dirty="0"/>
          </a:p>
          <a:p>
            <a:pPr marL="928211" lvl="1" indent="-514350">
              <a:spcAft>
                <a:spcPts val="600"/>
              </a:spcAft>
              <a:buAutoNum type="alphaLcPeriod" startAt="4"/>
            </a:pPr>
            <a:r>
              <a:rPr lang="en-US" b="1" dirty="0">
                <a:solidFill>
                  <a:srgbClr val="0000FF"/>
                </a:solidFill>
              </a:rPr>
              <a:t>29.6.8.4</a:t>
            </a:r>
          </a:p>
          <a:p>
            <a:pPr marL="928211" lvl="1" indent="-514350">
              <a:spcAft>
                <a:spcPts val="600"/>
              </a:spcAft>
              <a:buNone/>
            </a:pPr>
            <a:r>
              <a:rPr lang="en-US" b="1" dirty="0"/>
              <a:t>Class A, </a:t>
            </a:r>
            <a:r>
              <a:rPr lang="en-US" b="1" dirty="0" err="1"/>
              <a:t>Netid</a:t>
            </a:r>
            <a:r>
              <a:rPr lang="en-US" b="1" dirty="0"/>
              <a:t> = 29, </a:t>
            </a:r>
            <a:r>
              <a:rPr lang="en-US" b="1" dirty="0" err="1"/>
              <a:t>Hostid</a:t>
            </a:r>
            <a:r>
              <a:rPr lang="en-US" b="1" dirty="0"/>
              <a:t> = 6.8.4</a:t>
            </a:r>
          </a:p>
          <a:p>
            <a:pPr marL="928211" marR="0" lvl="1" indent="-514350" algn="l" defTabSz="914400" rtl="0" eaLnBrk="1" fontAlgn="auto" latinLnBrk="0" hangingPunct="1">
              <a:lnSpc>
                <a:spcPct val="100000"/>
              </a:lnSpc>
              <a:spcBef>
                <a:spcPts val="0"/>
              </a:spcBef>
              <a:spcAft>
                <a:spcPts val="600"/>
              </a:spcAft>
              <a:buClrTx/>
              <a:buSzTx/>
              <a:buFontTx/>
              <a:buNone/>
              <a:tabLst/>
              <a:defRPr/>
            </a:pPr>
            <a:r>
              <a:rPr lang="en-US" b="1" dirty="0"/>
              <a:t>Network Address: 29.0.0.0</a:t>
            </a:r>
          </a:p>
          <a:p>
            <a:pPr marL="928211" lvl="1" indent="-514350">
              <a:spcAft>
                <a:spcPts val="600"/>
              </a:spcAft>
              <a:buNone/>
            </a:pPr>
            <a:endParaRPr lang="en-US" b="1" dirty="0"/>
          </a:p>
          <a:p>
            <a:pPr marL="928211" lvl="1" indent="-514350">
              <a:spcAft>
                <a:spcPts val="600"/>
              </a:spcAft>
              <a:buAutoNum type="alphaLcPeriod" startAt="5"/>
            </a:pPr>
            <a:r>
              <a:rPr lang="en-US" b="1" dirty="0">
                <a:solidFill>
                  <a:srgbClr val="0000FF"/>
                </a:solidFill>
              </a:rPr>
              <a:t>198.76.9.23</a:t>
            </a:r>
          </a:p>
          <a:p>
            <a:pPr marL="928211" lvl="1" indent="-514350">
              <a:spcAft>
                <a:spcPts val="600"/>
              </a:spcAft>
              <a:buNone/>
            </a:pPr>
            <a:r>
              <a:rPr lang="en-US" b="1" dirty="0"/>
              <a:t>Class C, </a:t>
            </a:r>
            <a:r>
              <a:rPr lang="en-US" b="1" dirty="0" err="1"/>
              <a:t>Netid</a:t>
            </a:r>
            <a:r>
              <a:rPr lang="en-US" b="1" dirty="0"/>
              <a:t> = 198.76.9, </a:t>
            </a:r>
            <a:r>
              <a:rPr lang="en-US" b="1" dirty="0" err="1"/>
              <a:t>Hostid</a:t>
            </a:r>
            <a:r>
              <a:rPr lang="en-US" b="1" dirty="0"/>
              <a:t> = 23</a:t>
            </a:r>
          </a:p>
          <a:p>
            <a:pPr marL="928211" marR="0" lvl="1" indent="-514350" algn="l" defTabSz="914400" rtl="0" eaLnBrk="1" fontAlgn="auto" latinLnBrk="0" hangingPunct="1">
              <a:lnSpc>
                <a:spcPct val="100000"/>
              </a:lnSpc>
              <a:spcBef>
                <a:spcPts val="0"/>
              </a:spcBef>
              <a:spcAft>
                <a:spcPts val="600"/>
              </a:spcAft>
              <a:buClrTx/>
              <a:buSzTx/>
              <a:buFontTx/>
              <a:buNone/>
              <a:tabLst/>
              <a:defRPr/>
            </a:pPr>
            <a:r>
              <a:rPr lang="en-US" b="1" dirty="0"/>
              <a:t>Network Address: 198.76.9.0</a:t>
            </a:r>
          </a:p>
          <a:p>
            <a:pPr marL="928211" lvl="1" indent="-514350">
              <a:spcAft>
                <a:spcPts val="600"/>
              </a:spcAft>
              <a:buNone/>
            </a:pPr>
            <a:endParaRPr lang="en-US" b="1" dirty="0"/>
          </a:p>
          <a:p>
            <a:pPr eaLnBrk="1" hangingPunct="1">
              <a:spcBef>
                <a:spcPct val="0"/>
              </a:spcBef>
            </a:pP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76DC380-9C65-44CA-A618-21AC8CCEC3D3}" type="slidenum">
              <a:rPr lang="en-GB" smtClean="0"/>
              <a:pPr/>
              <a:t>23</a:t>
            </a:fld>
            <a:endParaRPr lang="en-GB"/>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a:t>http://learn-networking.com/network-design/how-a-broadcast-address-works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332C2BD-E476-4B92-A577-7CEA69D917A2}" type="slidenum">
              <a:rPr lang="en-GB" smtClean="0"/>
              <a:pPr/>
              <a:t>24</a:t>
            </a:fld>
            <a:endParaRPr lang="en-GB"/>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DE7453-CE69-4F92-A4A7-BCC340A7B81E}" type="slidenum">
              <a:rPr lang="en-GB" smtClean="0"/>
              <a:pPr/>
              <a:t>25</a:t>
            </a:fld>
            <a:endParaRPr lang="en-GB"/>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BA4F503-1240-4D24-8C9E-ACE8D90F4297}" type="slidenum">
              <a:rPr lang="en-GB" smtClean="0"/>
              <a:pPr/>
              <a:t>26</a:t>
            </a:fld>
            <a:endParaRPr lang="en-GB"/>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3444E89-BDDF-4553-BF91-B6F0F2D92B72}" type="slidenum">
              <a:rPr lang="en-GB" smtClean="0"/>
              <a:pPr/>
              <a:t>27</a:t>
            </a:fld>
            <a:endParaRPr lang="en-GB"/>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A9433D2-FCE8-4B7E-9C2F-E4AF0F77CEB2}" type="slidenum">
              <a:rPr lang="en-GB" smtClean="0"/>
              <a:pPr/>
              <a:t>29</a:t>
            </a:fld>
            <a:endParaRPr lang="en-GB"/>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EFBF0A-F4A5-497A-8E0E-D3FA8F65E574}" type="slidenum">
              <a:rPr lang="en-IE" smtClean="0"/>
              <a:pPr/>
              <a:t>4</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GB" sz="1200" b="1" i="0" kern="1200" dirty="0">
                <a:solidFill>
                  <a:schemeClr val="tx1"/>
                </a:solidFill>
                <a:effectLst/>
                <a:latin typeface="+mn-lt"/>
                <a:ea typeface="+mn-ea"/>
                <a:cs typeface="+mn-cs"/>
              </a:rPr>
              <a:t>SMTP</a:t>
            </a:r>
            <a:r>
              <a:rPr lang="en-GB" sz="1200" b="0" i="0" kern="1200" dirty="0">
                <a:solidFill>
                  <a:schemeClr val="tx1"/>
                </a:solidFill>
                <a:effectLst/>
                <a:latin typeface="+mn-lt"/>
                <a:ea typeface="+mn-ea"/>
                <a:cs typeface="+mn-cs"/>
              </a:rPr>
              <a:t> stands for Simple Mail Transfer Protocol. </a:t>
            </a:r>
            <a:r>
              <a:rPr lang="en-GB" sz="1200" b="1" i="0" kern="1200" dirty="0">
                <a:solidFill>
                  <a:schemeClr val="tx1"/>
                </a:solidFill>
                <a:effectLst/>
                <a:latin typeface="+mn-lt"/>
                <a:ea typeface="+mn-ea"/>
                <a:cs typeface="+mn-cs"/>
              </a:rPr>
              <a:t>SMTP</a:t>
            </a:r>
            <a:r>
              <a:rPr lang="en-GB" sz="1200" b="0" i="0" kern="1200" dirty="0">
                <a:solidFill>
                  <a:schemeClr val="tx1"/>
                </a:solidFill>
                <a:effectLst/>
                <a:latin typeface="+mn-lt"/>
                <a:ea typeface="+mn-ea"/>
                <a:cs typeface="+mn-cs"/>
              </a:rPr>
              <a:t> is used when email is delivered from an email client, such as Outlook Express, to an email server or when email is delivered from one email server to another. </a:t>
            </a:r>
            <a:r>
              <a:rPr lang="en-GB" sz="1200" b="1" i="0" kern="1200" dirty="0">
                <a:solidFill>
                  <a:schemeClr val="tx1"/>
                </a:solidFill>
                <a:effectLst/>
                <a:latin typeface="+mn-lt"/>
                <a:ea typeface="+mn-ea"/>
                <a:cs typeface="+mn-cs"/>
              </a:rPr>
              <a:t>SMTP</a:t>
            </a:r>
            <a:r>
              <a:rPr lang="en-GB" sz="1200" b="0" i="0" kern="1200" dirty="0">
                <a:solidFill>
                  <a:schemeClr val="tx1"/>
                </a:solidFill>
                <a:effectLst/>
                <a:latin typeface="+mn-lt"/>
                <a:ea typeface="+mn-ea"/>
                <a:cs typeface="+mn-cs"/>
              </a:rPr>
              <a:t> uses port 25.</a:t>
            </a:r>
          </a:p>
          <a:p>
            <a:endParaRPr lang="en-GB" b="1" dirty="0"/>
          </a:p>
          <a:p>
            <a:r>
              <a:rPr lang="en-GB" b="1" dirty="0"/>
              <a:t>SCTP (Stream Control Transmission Protocol)</a:t>
            </a:r>
            <a:r>
              <a:rPr lang="en-GB" dirty="0"/>
              <a:t> is a protocol for transmitting multiple streams of data at the same time between two end points that have established a connection in a network. Sometimes referred to as "next generation TCP" (Transmission Control Protocol) - or </a:t>
            </a:r>
            <a:r>
              <a:rPr lang="en-GB" dirty="0" err="1"/>
              <a:t>TCPng</a:t>
            </a:r>
            <a:r>
              <a:rPr lang="en-GB" dirty="0"/>
              <a:t>, SCTP is designed to make it easier to support a telephone connection over the Internet (and specifically to support the telephone system's </a:t>
            </a:r>
            <a:r>
              <a:rPr lang="en-GB" dirty="0" err="1"/>
              <a:t>Signaling</a:t>
            </a:r>
            <a:r>
              <a:rPr lang="en-GB" dirty="0"/>
              <a:t> System 7 - SS7 - on an Internet connection). A telephone connection requires that </a:t>
            </a:r>
            <a:r>
              <a:rPr lang="en-GB" dirty="0" err="1"/>
              <a:t>signaling</a:t>
            </a:r>
            <a:r>
              <a:rPr lang="en-GB" dirty="0"/>
              <a:t> information (which controls the connection) be sent along with voice and other data at the same time. SCTP also is intended to make it easier to manage connections over a wireless network and to manage the transmission of multimedia data. SCTP is a standard protocol (RFC 2960) developed by the Internet Engineering Task Force (IETF).</a:t>
            </a:r>
          </a:p>
          <a:p>
            <a:endParaRPr lang="en-GB" dirty="0"/>
          </a:p>
          <a:p>
            <a:r>
              <a:rPr lang="en-GB" b="1" dirty="0"/>
              <a:t>Internetwork Packet Exchange (IPX) </a:t>
            </a:r>
            <a:r>
              <a:rPr lang="en-GB" dirty="0"/>
              <a:t>is the network layer protocol in the IPX/SPX protocol suite. IPX is derived from Xerox Network Systems' IDP. It may act as a transport layer protocol as well.</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Domain Name Servers (</a:t>
            </a:r>
            <a:r>
              <a:rPr lang="en-GB" sz="1200" b="1" i="0" kern="1200" dirty="0">
                <a:solidFill>
                  <a:schemeClr val="tx1"/>
                </a:solidFill>
                <a:latin typeface="+mn-lt"/>
                <a:ea typeface="+mn-ea"/>
                <a:cs typeface="+mn-cs"/>
              </a:rPr>
              <a:t>DNS</a:t>
            </a:r>
            <a:r>
              <a:rPr lang="en-GB" sz="1200" b="0" i="0" kern="1200" dirty="0">
                <a:solidFill>
                  <a:schemeClr val="tx1"/>
                </a:solidFill>
                <a:latin typeface="+mn-lt"/>
                <a:ea typeface="+mn-ea"/>
                <a:cs typeface="+mn-cs"/>
              </a:rPr>
              <a:t>) are the Internet's equivalent of a phone book. They maintain a directory of domain names and translate them to Internet Protocol (IP) addresses. </a:t>
            </a:r>
            <a:r>
              <a:rPr lang="en-GB" dirty="0"/>
              <a:t>DNS queries consist of a single UDP request from the client followed by a single UDP reply from the server. The Transmission Control Protocol (TCP) is used when the response data size exceeds 512 bytes, or for tasks such as zone transfers.</a:t>
            </a:r>
            <a:endParaRPr lang="en-GB" sz="1200" b="0" i="0" kern="1200" dirty="0">
              <a:solidFill>
                <a:schemeClr val="tx1"/>
              </a:solidFill>
              <a:latin typeface="+mn-lt"/>
              <a:ea typeface="+mn-ea"/>
              <a:cs typeface="+mn-cs"/>
            </a:endParaRPr>
          </a:p>
          <a:p>
            <a:endParaRPr lang="en-GB" sz="1200" b="0" i="0" kern="1200" dirty="0">
              <a:solidFill>
                <a:schemeClr val="tx1"/>
              </a:solidFill>
              <a:latin typeface="+mn-lt"/>
              <a:ea typeface="+mn-ea"/>
              <a:cs typeface="+mn-cs"/>
            </a:endParaRPr>
          </a:p>
          <a:p>
            <a:r>
              <a:rPr lang="en-GB" dirty="0"/>
              <a:t>The Hypertext Transfer Protocol (HTTP) is an application protocol for distributed, collaborative, hypermedia information systems. HTTP is the foundation of data communication for the World Wide Web. Hypertext is structured text that uses logical links (hyperlinks) between nodes containing text.</a:t>
            </a:r>
          </a:p>
          <a:p>
            <a:endParaRPr lang="en-GB" dirty="0"/>
          </a:p>
          <a:p>
            <a:r>
              <a:rPr lang="en-GB" dirty="0"/>
              <a:t>Telnet is a protocol that enables you to connect to remote computers and local computers over a TCP/IP network, over TCP port 23. By default, Telnet is disabled in recent Windows environments. To enable Telnet command line utilities: Click Start &gt; Control Panel. Click Programs and Features.</a:t>
            </a:r>
          </a:p>
          <a:p>
            <a:endParaRPr lang="en-GB" dirty="0"/>
          </a:p>
          <a:p>
            <a:r>
              <a:rPr lang="en-GB" dirty="0"/>
              <a:t>File Transfer Protocol (FTP) is a standard Internet protocol for transmitting files between computers on the Internet over TCP/IP connections.</a:t>
            </a:r>
          </a:p>
          <a:p>
            <a:endParaRPr lang="en-GB" dirty="0"/>
          </a:p>
          <a:p>
            <a:r>
              <a:rPr lang="en-GB" dirty="0"/>
              <a:t>FTP is a client-server protocol that relies on two communications channels between client and server: a command channel for controlling the conversation and a data channel for transmitting file content. Clients initiate conversations with servers by requesting to download a file. Using FTP, a client can upload, download, delete, rename, move and copy files on a server. A user typically needs to log on to the FTP server, although some servers make some or all of their content available without login, also known as anonymous FTP.</a:t>
            </a:r>
          </a:p>
          <a:p>
            <a:endParaRPr lang="en-GB" dirty="0"/>
          </a:p>
          <a:p>
            <a:r>
              <a:rPr lang="en-GB" dirty="0"/>
              <a:t>SMTP, POP3 and IMAP are TCP/IP protocols used for mail delivery. If you plan to set up an email server such as </a:t>
            </a:r>
            <a:r>
              <a:rPr lang="en-GB" dirty="0" err="1"/>
              <a:t>hMailServer</a:t>
            </a:r>
            <a:r>
              <a:rPr lang="en-GB" dirty="0"/>
              <a:t>, you must know what they are used for. Each protocol is just a specific set of communication rules between computers.</a:t>
            </a:r>
          </a:p>
          <a:p>
            <a:endParaRPr lang="en-GB" dirty="0"/>
          </a:p>
          <a:p>
            <a:r>
              <a:rPr lang="en-GB" sz="1200" b="0" i="0" kern="1200" dirty="0">
                <a:solidFill>
                  <a:schemeClr val="tx1"/>
                </a:solidFill>
                <a:effectLst/>
                <a:latin typeface="+mn-lt"/>
                <a:ea typeface="+mn-ea"/>
                <a:cs typeface="+mn-cs"/>
              </a:rPr>
              <a:t>Simple Network Management Protocol (</a:t>
            </a:r>
            <a:r>
              <a:rPr lang="en-GB" sz="1200" b="1" i="0" kern="1200" dirty="0">
                <a:solidFill>
                  <a:schemeClr val="tx1"/>
                </a:solidFill>
                <a:effectLst/>
                <a:latin typeface="+mn-lt"/>
                <a:ea typeface="+mn-ea"/>
                <a:cs typeface="+mn-cs"/>
              </a:rPr>
              <a:t>SNMP</a:t>
            </a:r>
            <a:r>
              <a:rPr lang="en-GB" sz="1200" b="0" i="0" kern="1200" dirty="0">
                <a:solidFill>
                  <a:schemeClr val="tx1"/>
                </a:solidFill>
                <a:effectLst/>
                <a:latin typeface="+mn-lt"/>
                <a:ea typeface="+mn-ea"/>
                <a:cs typeface="+mn-cs"/>
              </a:rPr>
              <a:t>) is a popular protocol for network management. It is used for collecting information from, and configuring, network devices, such as servers, printers, hubs, switches, and routers on an Internet Protocol (IP) network.</a:t>
            </a:r>
            <a:endParaRPr lang="en-GB" dirty="0"/>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F003BE-A755-4FB2-B6ED-14E00894748B}" type="slidenum">
              <a:rPr lang="en-IE" smtClean="0"/>
              <a:pPr/>
              <a:t>5</a:t>
            </a:fld>
            <a:endParaRPr lang="en-I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571500" indent="-571500">
              <a:spcAft>
                <a:spcPts val="1200"/>
              </a:spcAft>
              <a:buFont typeface="+mj-lt"/>
              <a:buAutoNum type="romanLcPeriod"/>
            </a:pPr>
            <a:r>
              <a:rPr lang="en-GB" sz="1600" b="1" dirty="0">
                <a:solidFill>
                  <a:srgbClr val="C00000"/>
                </a:solidFill>
              </a:rPr>
              <a:t>Address Resolution Protocol (ARP): </a:t>
            </a:r>
            <a:r>
              <a:rPr lang="en-GB" sz="1200" b="0" dirty="0"/>
              <a:t>It is used to associate a logical address with a physical address. It is used to find the physical address of the node when its Internet address is known.</a:t>
            </a:r>
          </a:p>
          <a:p>
            <a:pPr marL="571500" indent="-571500">
              <a:spcAft>
                <a:spcPts val="1200"/>
              </a:spcAft>
              <a:buFont typeface="+mj-lt"/>
              <a:buAutoNum type="romanLcPeriod"/>
            </a:pPr>
            <a:endParaRPr lang="en-GB" sz="1200" b="0" dirty="0"/>
          </a:p>
          <a:p>
            <a:pPr marL="571500" indent="-571500">
              <a:spcAft>
                <a:spcPts val="1200"/>
              </a:spcAft>
              <a:buFont typeface="+mj-lt"/>
              <a:buAutoNum type="romanLcPeriod"/>
            </a:pPr>
            <a:r>
              <a:rPr lang="en-GB" sz="1600" b="1" dirty="0">
                <a:solidFill>
                  <a:srgbClr val="C00000"/>
                </a:solidFill>
              </a:rPr>
              <a:t>Reverse Address Resolution Protocol (RARP): </a:t>
            </a:r>
            <a:r>
              <a:rPr lang="en-GB" sz="1200" b="0" dirty="0"/>
              <a:t>It allows a host to discover its Internet address when it knows only its physical address. It is used when a computer is connected to a network for the first time or when a diskless computer is booted.</a:t>
            </a:r>
          </a:p>
          <a:p>
            <a:pPr marL="571500" indent="-571500">
              <a:spcAft>
                <a:spcPts val="1200"/>
              </a:spcAft>
              <a:buFont typeface="+mj-lt"/>
              <a:buAutoNum type="romanLcPeriod"/>
            </a:pPr>
            <a:endParaRPr lang="en-GB" sz="1400" b="0" dirty="0">
              <a:solidFill>
                <a:srgbClr val="C00000"/>
              </a:solidFill>
            </a:endParaRPr>
          </a:p>
          <a:p>
            <a:pPr marL="571500" indent="-571500">
              <a:spcAft>
                <a:spcPts val="1200"/>
              </a:spcAft>
              <a:buFont typeface="+mj-lt"/>
              <a:buAutoNum type="romanLcPeriod"/>
            </a:pPr>
            <a:r>
              <a:rPr lang="en-GB" sz="1600" b="1" dirty="0">
                <a:solidFill>
                  <a:srgbClr val="C00000"/>
                </a:solidFill>
              </a:rPr>
              <a:t>Internet Control Message Protocol (ICMP): </a:t>
            </a:r>
            <a:r>
              <a:rPr lang="en-GB" sz="1200" b="0" dirty="0"/>
              <a:t>It is a mechanism used by the </a:t>
            </a:r>
            <a:r>
              <a:rPr lang="en-GB" sz="1200" b="0" dirty="0">
                <a:solidFill>
                  <a:srgbClr val="0000FF"/>
                </a:solidFill>
              </a:rPr>
              <a:t>hosts</a:t>
            </a:r>
            <a:r>
              <a:rPr lang="en-GB" sz="1200" b="0" dirty="0"/>
              <a:t> and </a:t>
            </a:r>
            <a:r>
              <a:rPr lang="en-GB" sz="1200" b="0" dirty="0">
                <a:solidFill>
                  <a:srgbClr val="0000FF"/>
                </a:solidFill>
              </a:rPr>
              <a:t>gateways</a:t>
            </a:r>
            <a:r>
              <a:rPr lang="en-GB" sz="1200" b="0" dirty="0"/>
              <a:t> to send notification of datagram problems back to the sender. ICMP sends query and error reporting messages. </a:t>
            </a:r>
            <a:r>
              <a:rPr lang="en-GB" sz="1200" b="0" dirty="0">
                <a:solidFill>
                  <a:srgbClr val="0000FF"/>
                </a:solidFill>
              </a:rPr>
              <a:t>For example, </a:t>
            </a:r>
            <a:r>
              <a:rPr lang="en-GB" sz="1200" b="0" dirty="0"/>
              <a:t>Ping </a:t>
            </a:r>
            <a:r>
              <a:rPr lang="en-GB" sz="1200" b="0" dirty="0" err="1"/>
              <a:t>ip</a:t>
            </a:r>
            <a:r>
              <a:rPr lang="en-GB" sz="1200" b="0" dirty="0"/>
              <a:t> address.</a:t>
            </a:r>
          </a:p>
          <a:p>
            <a:pPr marL="571500" indent="-571500">
              <a:spcAft>
                <a:spcPts val="1200"/>
              </a:spcAft>
              <a:buFont typeface="+mj-lt"/>
              <a:buAutoNum type="romanLcPeriod"/>
            </a:pPr>
            <a:endParaRPr lang="en-GB" sz="1400" b="0" dirty="0">
              <a:solidFill>
                <a:srgbClr val="C00000"/>
              </a:solidFill>
            </a:endParaRPr>
          </a:p>
          <a:p>
            <a:pPr marL="571500" indent="-571500">
              <a:spcAft>
                <a:spcPts val="1200"/>
              </a:spcAft>
              <a:buFont typeface="+mj-lt"/>
              <a:buAutoNum type="romanLcPeriod"/>
            </a:pPr>
            <a:r>
              <a:rPr lang="en-GB" sz="1600" b="1" dirty="0">
                <a:solidFill>
                  <a:srgbClr val="C00000"/>
                </a:solidFill>
              </a:rPr>
              <a:t>Internet Group Message Protocol (IGMP): </a:t>
            </a:r>
            <a:r>
              <a:rPr lang="en-GB" sz="1200" b="0" dirty="0"/>
              <a:t>It is used to facilitate the simultaneous transmission of a message to a group of recipients.</a:t>
            </a:r>
          </a:p>
          <a:p>
            <a:pPr eaLnBrk="1" hangingPunct="1">
              <a:spcBef>
                <a:spcPct val="0"/>
              </a:spcBef>
            </a:pPr>
            <a:endParaRPr lang="en-IE" dirty="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9F2A47-8F13-4A48-B36B-7E6C656148E0}" type="slidenum">
              <a:rPr lang="en-IE" smtClean="0"/>
              <a:pPr/>
              <a:t>6</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F68798-85E6-497E-BCE2-AC438C40E508}" type="slidenum">
              <a:rPr lang="en-IE" smtClean="0"/>
              <a:pPr/>
              <a:t>7</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en-GB" sz="1600" b="1" i="0" kern="1200" dirty="0">
                <a:solidFill>
                  <a:schemeClr val="tx1"/>
                </a:solidFill>
                <a:latin typeface="+mn-lt"/>
                <a:ea typeface="+mn-ea"/>
                <a:cs typeface="+mn-cs"/>
              </a:rPr>
              <a:t>Switches</a:t>
            </a:r>
          </a:p>
          <a:p>
            <a:r>
              <a:rPr lang="en-GB" sz="1200" b="0" i="0" kern="1200" dirty="0">
                <a:solidFill>
                  <a:schemeClr val="tx1"/>
                </a:solidFill>
                <a:latin typeface="+mn-lt"/>
                <a:ea typeface="+mn-ea"/>
                <a:cs typeface="+mn-cs"/>
              </a:rPr>
              <a:t>A </a:t>
            </a:r>
            <a:r>
              <a:rPr lang="en-GB" sz="1200" b="1" i="0" kern="1200" dirty="0">
                <a:solidFill>
                  <a:schemeClr val="tx1"/>
                </a:solidFill>
                <a:latin typeface="+mn-lt"/>
                <a:ea typeface="+mn-ea"/>
                <a:cs typeface="+mn-cs"/>
              </a:rPr>
              <a:t>switch</a:t>
            </a:r>
            <a:r>
              <a:rPr lang="en-GB" sz="1200" b="0" i="0" kern="1200" dirty="0">
                <a:solidFill>
                  <a:schemeClr val="tx1"/>
                </a:solidFill>
                <a:latin typeface="+mn-lt"/>
                <a:ea typeface="+mn-ea"/>
                <a:cs typeface="+mn-cs"/>
              </a:rPr>
              <a:t> does essentially what a hub does, but more efficiently. By paying attention to the traffic that comes across it, it can “learn” where particular addresses are.</a:t>
            </a:r>
          </a:p>
          <a:p>
            <a:r>
              <a:rPr lang="en-GB" sz="1200" b="0" i="0" kern="1200" dirty="0">
                <a:solidFill>
                  <a:schemeClr val="tx1"/>
                </a:solidFill>
                <a:latin typeface="+mn-lt"/>
                <a:ea typeface="+mn-ea"/>
                <a:cs typeface="+mn-cs"/>
              </a:rPr>
              <a:t>Initially, a switch knows nothing and simply sends on incoming messages to all ports: Even accepting that first message, however, the switch has learned something – it knows on which connection the sender of the message is located. Thus, when machine “A” responds to the message, the switches only need to send that message out to the one connection: In addition to sending the response through to the originator, the switch has now learned something else – it now knows on which connection machine “A” is located.</a:t>
            </a:r>
          </a:p>
          <a:p>
            <a:r>
              <a:rPr lang="en-GB" sz="1200" b="0" i="0" kern="1200" dirty="0">
                <a:solidFill>
                  <a:schemeClr val="tx1"/>
                </a:solidFill>
                <a:latin typeface="+mn-lt"/>
                <a:ea typeface="+mn-ea"/>
                <a:cs typeface="+mn-cs"/>
              </a:rPr>
              <a:t>That means that subsequent messages destined for machine “A” need only be sent to that one port: Switches learn the location of the devices that they are connected to almost instantaneously. The net result is that most network traffic only goes where it needs to rather than to every port. On busy networks, this can make the network </a:t>
            </a:r>
            <a:r>
              <a:rPr lang="en-GB" sz="1200" b="0" i="1" kern="1200" dirty="0">
                <a:solidFill>
                  <a:schemeClr val="tx1"/>
                </a:solidFill>
                <a:latin typeface="+mn-lt"/>
                <a:ea typeface="+mn-ea"/>
                <a:cs typeface="+mn-cs"/>
              </a:rPr>
              <a:t>significantly</a:t>
            </a:r>
            <a:r>
              <a:rPr lang="en-GB" sz="1200" b="0" i="0" kern="1200" dirty="0">
                <a:solidFill>
                  <a:schemeClr val="tx1"/>
                </a:solidFill>
                <a:latin typeface="+mn-lt"/>
                <a:ea typeface="+mn-ea"/>
                <a:cs typeface="+mn-cs"/>
              </a:rPr>
              <a:t> faster.</a:t>
            </a:r>
          </a:p>
          <a:p>
            <a:pPr eaLnBrk="1" hangingPunct="1">
              <a:spcBef>
                <a:spcPct val="0"/>
              </a:spcBef>
            </a:pPr>
            <a:endParaRPr lang="en-IE" dirty="0"/>
          </a:p>
          <a:p>
            <a:r>
              <a:rPr lang="en-GB" sz="1200" b="1" i="0" kern="1200" dirty="0">
                <a:solidFill>
                  <a:schemeClr val="tx1"/>
                </a:solidFill>
                <a:latin typeface="+mn-lt"/>
                <a:ea typeface="+mn-ea"/>
                <a:cs typeface="+mn-cs"/>
              </a:rPr>
              <a:t>Routers</a:t>
            </a:r>
          </a:p>
          <a:p>
            <a:r>
              <a:rPr lang="en-GB" sz="1200" b="0" i="0" kern="1200" dirty="0">
                <a:solidFill>
                  <a:schemeClr val="tx1"/>
                </a:solidFill>
                <a:latin typeface="+mn-lt"/>
                <a:ea typeface="+mn-ea"/>
                <a:cs typeface="+mn-cs"/>
              </a:rPr>
              <a:t>A </a:t>
            </a:r>
            <a:r>
              <a:rPr lang="en-GB" sz="1200" b="1" i="0" kern="1200" dirty="0">
                <a:solidFill>
                  <a:schemeClr val="tx1"/>
                </a:solidFill>
                <a:latin typeface="+mn-lt"/>
                <a:ea typeface="+mn-ea"/>
                <a:cs typeface="+mn-cs"/>
              </a:rPr>
              <a:t>router</a:t>
            </a:r>
            <a:r>
              <a:rPr lang="en-GB" sz="1200" b="0" i="0" kern="1200" dirty="0">
                <a:solidFill>
                  <a:schemeClr val="tx1"/>
                </a:solidFill>
                <a:latin typeface="+mn-lt"/>
                <a:ea typeface="+mn-ea"/>
                <a:cs typeface="+mn-cs"/>
              </a:rPr>
              <a:t> is the smartest and most complicated of the bunch. Routers come in all shapes and sizes – from the small, four-port broadband routers that are very popular right now to the large industrial strength devices that drive the internet itself.</a:t>
            </a:r>
          </a:p>
          <a:p>
            <a:r>
              <a:rPr lang="en-GB" sz="1200" b="0" i="0" kern="1200" dirty="0">
                <a:solidFill>
                  <a:schemeClr val="tx1"/>
                </a:solidFill>
                <a:latin typeface="+mn-lt"/>
                <a:ea typeface="+mn-ea"/>
                <a:cs typeface="+mn-cs"/>
              </a:rPr>
              <a:t>A simple way to think of a router is as a computer that can be programmed to understand, possibly manipulate, and route the data that it’s being asked to handle. Many routers today are, in fact, little computers dedicated to the task of routing network traffic.</a:t>
            </a:r>
          </a:p>
          <a:p>
            <a:r>
              <a:rPr lang="en-GB" sz="1200" b="0" i="0" kern="1200" dirty="0">
                <a:solidFill>
                  <a:schemeClr val="tx1"/>
                </a:solidFill>
                <a:latin typeface="+mn-lt"/>
                <a:ea typeface="+mn-ea"/>
                <a:cs typeface="+mn-cs"/>
              </a:rPr>
              <a:t>As far as simple traffic routing is concerned, a router operates exactly as a switch, learning the location of the computers on its connections and routing traffic only to those computers.</a:t>
            </a:r>
          </a:p>
          <a:p>
            <a:pPr eaLnBrk="1" hangingPunct="1">
              <a:spcBef>
                <a:spcPct val="0"/>
              </a:spcBef>
            </a:pPr>
            <a:endParaRPr lang="en-IE" dirty="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5FBBD6-3F28-41F6-A946-E6AE33BF638A}" type="slidenum">
              <a:rPr lang="en-IE" smtClean="0"/>
              <a:pPr/>
              <a:t>8</a:t>
            </a:fld>
            <a:endParaRPr lang="en-I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5FBBD6-3F28-41F6-A946-E6AE33BF638A}" type="slidenum">
              <a:rPr lang="en-IE" smtClean="0"/>
              <a:pPr/>
              <a:t>9</a:t>
            </a:fld>
            <a:endParaRPr lang="en-I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06CFB3-27B3-4B9C-AEBA-CF7870488D86}" type="slidenum">
              <a:rPr lang="en-IE" smtClean="0"/>
              <a:pPr/>
              <a:t>10</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2/10/2021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10015"/>
            <a:ext cx="10363200" cy="1143000"/>
          </a:xfrm>
        </p:spPr>
        <p:txBody>
          <a:bodyPr/>
          <a:lstStyle/>
          <a:p>
            <a:r>
              <a:rPr lang="en-US"/>
              <a:t>Click to edit Master title style</a:t>
            </a:r>
            <a:endParaRPr lang="en-IE"/>
          </a:p>
        </p:txBody>
      </p:sp>
      <p:sp>
        <p:nvSpPr>
          <p:cNvPr id="3" name="Table Placeholder 2"/>
          <p:cNvSpPr>
            <a:spLocks noGrp="1"/>
          </p:cNvSpPr>
          <p:nvPr>
            <p:ph type="tbl" idx="1"/>
          </p:nvPr>
        </p:nvSpPr>
        <p:spPr>
          <a:xfrm>
            <a:off x="914400" y="1981615"/>
            <a:ext cx="10363200" cy="4114800"/>
          </a:xfrm>
        </p:spPr>
        <p:txBody>
          <a:bodyPr/>
          <a:lstStyle/>
          <a:p>
            <a:pPr lvl="0"/>
            <a:endParaRPr lang="en-IE" noProof="0"/>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97EC41F3-B90A-4A5A-9404-955AB8C0EA35}" type="slidenum">
              <a:rPr lang="en-US"/>
              <a:pPr>
                <a:defRPr/>
              </a:pPr>
              <a:t>‹#›</a:t>
            </a:fld>
            <a:endParaRPr lang="en-US"/>
          </a:p>
        </p:txBody>
      </p:sp>
    </p:spTree>
    <p:extLst>
      <p:ext uri="{BB962C8B-B14F-4D97-AF65-F5344CB8AC3E}">
        <p14:creationId xmlns:p14="http://schemas.microsoft.com/office/powerpoint/2010/main" val="188652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2/10/2021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2/10/2021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2/10/2021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2/10/2021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3D6-F6EA-4B09-A132-53352F0C3AD4}"/>
              </a:ext>
            </a:extLst>
          </p:cNvPr>
          <p:cNvSpPr>
            <a:spLocks noGrp="1"/>
          </p:cNvSpPr>
          <p:nvPr>
            <p:ph type="ctrTitle"/>
          </p:nvPr>
        </p:nvSpPr>
        <p:spPr>
          <a:xfrm>
            <a:off x="936791" y="4800805"/>
            <a:ext cx="10318418" cy="1709052"/>
          </a:xfrm>
        </p:spPr>
        <p:txBody>
          <a:bodyPr/>
          <a:lstStyle/>
          <a:p>
            <a:r>
              <a:rPr lang="en-GB" sz="4000" dirty="0"/>
              <a:t>Network Models </a:t>
            </a:r>
            <a:br>
              <a:rPr lang="en-GB" sz="4000" dirty="0"/>
            </a:br>
            <a:r>
              <a:rPr lang="en-GB" sz="4000" dirty="0"/>
              <a:t>(OSI and TCP/IP)</a:t>
            </a:r>
            <a:br>
              <a:rPr lang="en-US" sz="4000" dirty="0"/>
            </a:br>
            <a:endParaRPr lang="en-IE" sz="4000" dirty="0"/>
          </a:p>
        </p:txBody>
      </p:sp>
      <p:sp>
        <p:nvSpPr>
          <p:cNvPr id="3" name="Subtitle 2">
            <a:extLst>
              <a:ext uri="{FF2B5EF4-FFF2-40B4-BE49-F238E27FC236}">
                <a16:creationId xmlns:a16="http://schemas.microsoft.com/office/drawing/2014/main" id="{B0D25AD7-5011-4C3A-9C22-0B81D320AE6D}"/>
              </a:ext>
            </a:extLst>
          </p:cNvPr>
          <p:cNvSpPr>
            <a:spLocks noGrp="1"/>
          </p:cNvSpPr>
          <p:nvPr>
            <p:ph type="subTitle" idx="1"/>
          </p:nvPr>
        </p:nvSpPr>
        <p:spPr/>
        <p:txBody>
          <a:bodyPr/>
          <a:lstStyle/>
          <a:p>
            <a:r>
              <a:rPr lang="en-IE" dirty="0"/>
              <a:t>Week 6 Part two</a:t>
            </a:r>
          </a:p>
          <a:p>
            <a:endParaRPr lang="en-IE" dirty="0"/>
          </a:p>
        </p:txBody>
      </p:sp>
      <p:pic>
        <p:nvPicPr>
          <p:cNvPr id="5" name="Picture 4">
            <a:extLst>
              <a:ext uri="{FF2B5EF4-FFF2-40B4-BE49-F238E27FC236}">
                <a16:creationId xmlns:a16="http://schemas.microsoft.com/office/drawing/2014/main" id="{9A32AB4A-AF73-4160-B65A-9A15AB4D7F6B}"/>
              </a:ext>
            </a:extLst>
          </p:cNvPr>
          <p:cNvPicPr>
            <a:picLocks noChangeAspect="1"/>
          </p:cNvPicPr>
          <p:nvPr/>
        </p:nvPicPr>
        <p:blipFill>
          <a:blip r:embed="rId2"/>
          <a:stretch>
            <a:fillRect/>
          </a:stretch>
        </p:blipFill>
        <p:spPr>
          <a:xfrm>
            <a:off x="3974625" y="348143"/>
            <a:ext cx="4242750" cy="4314459"/>
          </a:xfrm>
          <a:prstGeom prst="rect">
            <a:avLst/>
          </a:prstGeom>
        </p:spPr>
      </p:pic>
      <p:pic>
        <p:nvPicPr>
          <p:cNvPr id="8" name="Picture 7">
            <a:extLst>
              <a:ext uri="{FF2B5EF4-FFF2-40B4-BE49-F238E27FC236}">
                <a16:creationId xmlns:a16="http://schemas.microsoft.com/office/drawing/2014/main" id="{82F91AE6-DBE0-4929-B80B-5204099920B4}"/>
              </a:ext>
            </a:extLst>
          </p:cNvPr>
          <p:cNvPicPr>
            <a:picLocks noChangeAspect="1"/>
          </p:cNvPicPr>
          <p:nvPr/>
        </p:nvPicPr>
        <p:blipFill>
          <a:blip r:embed="rId3"/>
          <a:stretch>
            <a:fillRect/>
          </a:stretch>
        </p:blipFill>
        <p:spPr>
          <a:xfrm>
            <a:off x="712452" y="1217336"/>
            <a:ext cx="2495550" cy="3371850"/>
          </a:xfrm>
          <a:prstGeom prst="rect">
            <a:avLst/>
          </a:prstGeom>
        </p:spPr>
      </p:pic>
      <p:pic>
        <p:nvPicPr>
          <p:cNvPr id="10" name="Picture 9">
            <a:extLst>
              <a:ext uri="{FF2B5EF4-FFF2-40B4-BE49-F238E27FC236}">
                <a16:creationId xmlns:a16="http://schemas.microsoft.com/office/drawing/2014/main" id="{D3B11F6E-9798-4192-AD6B-AD651F293404}"/>
              </a:ext>
            </a:extLst>
          </p:cNvPr>
          <p:cNvPicPr>
            <a:picLocks noChangeAspect="1"/>
          </p:cNvPicPr>
          <p:nvPr/>
        </p:nvPicPr>
        <p:blipFill>
          <a:blip r:embed="rId4"/>
          <a:stretch>
            <a:fillRect/>
          </a:stretch>
        </p:blipFill>
        <p:spPr>
          <a:xfrm>
            <a:off x="9247682" y="1217336"/>
            <a:ext cx="2505075" cy="3343275"/>
          </a:xfrm>
          <a:prstGeom prst="rect">
            <a:avLst/>
          </a:prstGeom>
        </p:spPr>
      </p:pic>
    </p:spTree>
    <p:extLst>
      <p:ext uri="{BB962C8B-B14F-4D97-AF65-F5344CB8AC3E}">
        <p14:creationId xmlns:p14="http://schemas.microsoft.com/office/powerpoint/2010/main" val="130799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56594"/>
            <a:ext cx="9144000" cy="1428760"/>
          </a:xfrm>
        </p:spPr>
        <p:txBody>
          <a:bodyPr>
            <a:normAutofit fontScale="90000"/>
          </a:bodyPr>
          <a:lstStyle/>
          <a:p>
            <a:r>
              <a:rPr lang="en-US" dirty="0">
                <a:solidFill>
                  <a:srgbClr val="FF0000"/>
                </a:solidFill>
              </a:rPr>
              <a:t>Network Layer in an Internetwork</a:t>
            </a:r>
          </a:p>
        </p:txBody>
      </p:sp>
      <p:pic>
        <p:nvPicPr>
          <p:cNvPr id="14339" name="Picture 3"/>
          <p:cNvPicPr>
            <a:picLocks noGrp="1" noChangeAspect="1" noChangeArrowheads="1"/>
          </p:cNvPicPr>
          <p:nvPr>
            <p:ph idx="1"/>
          </p:nvPr>
        </p:nvPicPr>
        <p:blipFill>
          <a:blip r:embed="rId3" cstate="print"/>
          <a:srcRect/>
          <a:stretch>
            <a:fillRect/>
          </a:stretch>
        </p:blipFill>
        <p:spPr>
          <a:xfrm>
            <a:off x="4223792" y="1643051"/>
            <a:ext cx="6336704" cy="2932346"/>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10</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2000" y="4869161"/>
            <a:ext cx="9906000" cy="1800493"/>
          </a:xfrm>
          <a:prstGeom prst="rect">
            <a:avLst/>
          </a:prstGeom>
        </p:spPr>
        <p:txBody>
          <a:bodyPr wrap="square">
            <a:spAutoFit/>
          </a:bodyPr>
          <a:lstStyle/>
          <a:p>
            <a:pPr marL="457200" indent="-360000">
              <a:spcAft>
                <a:spcPts val="1800"/>
              </a:spcAft>
              <a:buFont typeface="Arial" pitchFamily="34" charset="0"/>
              <a:buChar char="•"/>
            </a:pPr>
            <a:r>
              <a:rPr lang="en-GB" sz="2400" b="1" dirty="0"/>
              <a:t>This figure shows the same internetwork with a network layer added.</a:t>
            </a:r>
          </a:p>
          <a:p>
            <a:pPr marL="457200" indent="-360000">
              <a:spcAft>
                <a:spcPts val="1800"/>
              </a:spcAft>
              <a:buFont typeface="Arial" pitchFamily="34" charset="0"/>
              <a:buChar char="•"/>
            </a:pPr>
            <a:r>
              <a:rPr lang="en-GB" sz="2400" b="1" dirty="0"/>
              <a:t>The network layer is responsible for the delivery of datagrams between two hosts. This is called host-to-host delivery. </a:t>
            </a:r>
          </a:p>
        </p:txBody>
      </p:sp>
      <p:sp>
        <p:nvSpPr>
          <p:cNvPr id="2" name="Rectangle 1">
            <a:extLst>
              <a:ext uri="{FF2B5EF4-FFF2-40B4-BE49-F238E27FC236}">
                <a16:creationId xmlns:a16="http://schemas.microsoft.com/office/drawing/2014/main" id="{6778B13E-81E1-402A-A29F-4445C7C00C1C}"/>
              </a:ext>
            </a:extLst>
          </p:cNvPr>
          <p:cNvSpPr/>
          <p:nvPr/>
        </p:nvSpPr>
        <p:spPr>
          <a:xfrm>
            <a:off x="1576214" y="2204865"/>
            <a:ext cx="2647578" cy="2410981"/>
          </a:xfrm>
          <a:prstGeom prst="rect">
            <a:avLst/>
          </a:prstGeom>
        </p:spPr>
        <p:txBody>
          <a:bodyPr wrap="square">
            <a:spAutoFit/>
          </a:bodyPr>
          <a:lstStyle/>
          <a:p>
            <a:pPr>
              <a:lnSpc>
                <a:spcPct val="140000"/>
              </a:lnSpc>
            </a:pPr>
            <a:r>
              <a:rPr lang="en-GB" sz="2200" b="1" dirty="0">
                <a:solidFill>
                  <a:srgbClr val="0000FF"/>
                </a:solidFill>
              </a:rPr>
              <a:t>TCP/IP Internet network model uses </a:t>
            </a:r>
          </a:p>
          <a:p>
            <a:pPr>
              <a:lnSpc>
                <a:spcPct val="140000"/>
              </a:lnSpc>
            </a:pPr>
            <a:r>
              <a:rPr lang="en-GB" sz="2200" b="1" dirty="0">
                <a:solidFill>
                  <a:srgbClr val="0000FF"/>
                </a:solidFill>
              </a:rPr>
              <a:t>peer-to-peer communication</a:t>
            </a:r>
            <a:endParaRPr lang="en-GB" sz="22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127486"/>
            <a:ext cx="9144000" cy="1357298"/>
          </a:xfrm>
        </p:spPr>
        <p:txBody>
          <a:bodyPr/>
          <a:lstStyle/>
          <a:p>
            <a:r>
              <a:rPr lang="en-US" dirty="0">
                <a:solidFill>
                  <a:srgbClr val="FF0000"/>
                </a:solidFill>
              </a:rPr>
              <a:t>The Internet Layer</a:t>
            </a:r>
          </a:p>
        </p:txBody>
      </p:sp>
      <p:sp>
        <p:nvSpPr>
          <p:cNvPr id="17411" name="Rectangle 4"/>
          <p:cNvSpPr>
            <a:spLocks noGrp="1" noChangeArrowheads="1"/>
          </p:cNvSpPr>
          <p:nvPr>
            <p:ph type="body" idx="1"/>
          </p:nvPr>
        </p:nvSpPr>
        <p:spPr>
          <a:xfrm>
            <a:off x="805343" y="1643050"/>
            <a:ext cx="9862657" cy="4018198"/>
          </a:xfrm>
        </p:spPr>
        <p:txBody>
          <a:bodyPr>
            <a:normAutofit fontScale="92500" lnSpcReduction="20000"/>
          </a:bodyPr>
          <a:lstStyle/>
          <a:p>
            <a:pPr marL="540000">
              <a:lnSpc>
                <a:spcPct val="120000"/>
              </a:lnSpc>
              <a:spcBef>
                <a:spcPts val="0"/>
              </a:spcBef>
              <a:spcAft>
                <a:spcPts val="2400"/>
              </a:spcAft>
            </a:pPr>
            <a:r>
              <a:rPr lang="en-US" sz="2600" b="1" dirty="0">
                <a:solidFill>
                  <a:srgbClr val="C00000"/>
                </a:solidFill>
              </a:rPr>
              <a:t>IP</a:t>
            </a:r>
            <a:r>
              <a:rPr lang="en-US" sz="2600" b="1" dirty="0"/>
              <a:t> transports data in packets called </a:t>
            </a:r>
            <a:r>
              <a:rPr lang="en-US" sz="2600" b="1" dirty="0" err="1">
                <a:solidFill>
                  <a:srgbClr val="C00000"/>
                </a:solidFill>
              </a:rPr>
              <a:t>datagrams</a:t>
            </a:r>
            <a:r>
              <a:rPr lang="en-US" sz="2600" b="1" dirty="0"/>
              <a:t>, each of which is transported separately.</a:t>
            </a:r>
          </a:p>
          <a:p>
            <a:pPr marL="540000">
              <a:lnSpc>
                <a:spcPct val="120000"/>
              </a:lnSpc>
              <a:spcBef>
                <a:spcPts val="0"/>
              </a:spcBef>
              <a:spcAft>
                <a:spcPts val="2400"/>
              </a:spcAft>
            </a:pPr>
            <a:r>
              <a:rPr lang="en-US" sz="2600" b="1" dirty="0" err="1">
                <a:solidFill>
                  <a:srgbClr val="C00000"/>
                </a:solidFill>
              </a:rPr>
              <a:t>Datagrams</a:t>
            </a:r>
            <a:r>
              <a:rPr lang="en-US" sz="2600" b="1" dirty="0"/>
              <a:t> may travel along different routes and may arrive out of sequence or duplicated.</a:t>
            </a:r>
          </a:p>
          <a:p>
            <a:pPr marL="540000">
              <a:lnSpc>
                <a:spcPct val="120000"/>
              </a:lnSpc>
              <a:spcBef>
                <a:spcPts val="0"/>
              </a:spcBef>
              <a:spcAft>
                <a:spcPts val="2400"/>
              </a:spcAft>
            </a:pPr>
            <a:r>
              <a:rPr lang="en-US" sz="2600" b="1" dirty="0">
                <a:solidFill>
                  <a:srgbClr val="C00000"/>
                </a:solidFill>
              </a:rPr>
              <a:t>IP</a:t>
            </a:r>
            <a:r>
              <a:rPr lang="en-US" sz="2600" b="1" dirty="0"/>
              <a:t> does not keep track of the routes and has no facility for re-ordering </a:t>
            </a:r>
            <a:r>
              <a:rPr lang="en-US" sz="2600" b="1" dirty="0" err="1">
                <a:solidFill>
                  <a:srgbClr val="C00000"/>
                </a:solidFill>
              </a:rPr>
              <a:t>datagrams</a:t>
            </a:r>
            <a:r>
              <a:rPr lang="en-US" sz="2600" b="1" dirty="0"/>
              <a:t> on arrival.</a:t>
            </a:r>
          </a:p>
          <a:p>
            <a:pPr marL="540000">
              <a:lnSpc>
                <a:spcPct val="120000"/>
              </a:lnSpc>
              <a:spcBef>
                <a:spcPts val="0"/>
              </a:spcBef>
              <a:spcAft>
                <a:spcPts val="2400"/>
              </a:spcAft>
            </a:pPr>
            <a:r>
              <a:rPr lang="en-US" sz="2600" b="1" dirty="0">
                <a:solidFill>
                  <a:srgbClr val="C00000"/>
                </a:solidFill>
              </a:rPr>
              <a:t>IP</a:t>
            </a:r>
            <a:r>
              <a:rPr lang="en-US" sz="2600" b="1" dirty="0"/>
              <a:t> provides bare-bones functionality and thereby allows for maximum efficiency.</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11</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E4E7B25-1B3B-42BD-865A-6FD40E7A2B20}"/>
              </a:ext>
            </a:extLst>
          </p:cNvPr>
          <p:cNvSpPr/>
          <p:nvPr/>
        </p:nvSpPr>
        <p:spPr>
          <a:xfrm>
            <a:off x="956345" y="5801302"/>
            <a:ext cx="9495631" cy="94134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20000"/>
              </a:lnSpc>
              <a:buFont typeface="Arial" panose="020B0604020202020204" pitchFamily="34" charset="0"/>
              <a:buChar char="•"/>
            </a:pPr>
            <a:r>
              <a:rPr lang="en-IE" sz="2400" b="1" dirty="0"/>
              <a:t>TCP is used for connection-oriented transmission, whereas connectionless UDP is used for simple message transmissions.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0" y="0"/>
            <a:ext cx="9144000" cy="1556792"/>
          </a:xfrm>
        </p:spPr>
        <p:txBody>
          <a:bodyPr>
            <a:normAutofit/>
          </a:bodyPr>
          <a:lstStyle/>
          <a:p>
            <a:r>
              <a:rPr lang="en-US" dirty="0">
                <a:solidFill>
                  <a:srgbClr val="FF0000"/>
                </a:solidFill>
              </a:rPr>
              <a:t>Internet as a </a:t>
            </a:r>
            <a:br>
              <a:rPr lang="en-US" dirty="0">
                <a:solidFill>
                  <a:srgbClr val="FF0000"/>
                </a:solidFill>
              </a:rPr>
            </a:br>
            <a:r>
              <a:rPr lang="en-US" dirty="0">
                <a:solidFill>
                  <a:srgbClr val="FF0000"/>
                </a:solidFill>
              </a:rPr>
              <a:t>Packet-Switched Network</a:t>
            </a:r>
          </a:p>
        </p:txBody>
      </p:sp>
      <p:pic>
        <p:nvPicPr>
          <p:cNvPr id="16387" name="Picture 3"/>
          <p:cNvPicPr>
            <a:picLocks noGrp="1" noChangeAspect="1" noChangeArrowheads="1"/>
          </p:cNvPicPr>
          <p:nvPr>
            <p:ph idx="1"/>
          </p:nvPr>
        </p:nvPicPr>
        <p:blipFill>
          <a:blip r:embed="rId3" cstate="print"/>
          <a:srcRect/>
          <a:stretch>
            <a:fillRect/>
          </a:stretch>
        </p:blipFill>
        <p:spPr>
          <a:xfrm>
            <a:off x="2279576" y="2132856"/>
            <a:ext cx="7802084" cy="3714776"/>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12</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24"/>
            <a:ext cx="9144000" cy="1357322"/>
          </a:xfrm>
        </p:spPr>
        <p:txBody>
          <a:bodyPr/>
          <a:lstStyle/>
          <a:p>
            <a:r>
              <a:rPr lang="en-US" dirty="0">
                <a:solidFill>
                  <a:srgbClr val="FF0000"/>
                </a:solidFill>
              </a:rPr>
              <a:t>Datagram Packet Switching</a:t>
            </a:r>
          </a:p>
        </p:txBody>
      </p:sp>
      <p:pic>
        <p:nvPicPr>
          <p:cNvPr id="18435" name="Picture 5"/>
          <p:cNvPicPr>
            <a:picLocks noGrp="1" noChangeAspect="1" noChangeArrowheads="1"/>
          </p:cNvPicPr>
          <p:nvPr>
            <p:ph idx="1"/>
          </p:nvPr>
        </p:nvPicPr>
        <p:blipFill>
          <a:blip r:embed="rId3" cstate="print"/>
          <a:srcRect/>
          <a:stretch>
            <a:fillRect/>
          </a:stretch>
        </p:blipFill>
        <p:spPr>
          <a:xfrm>
            <a:off x="1524000" y="1361288"/>
            <a:ext cx="9115568" cy="2571768"/>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13</a:t>
            </a:fld>
            <a:endParaRPr lang="en-GB"/>
          </a:p>
        </p:txBody>
      </p:sp>
      <p:sp>
        <p:nvSpPr>
          <p:cNvPr id="6" name="Rectangle 5"/>
          <p:cNvSpPr/>
          <p:nvPr/>
        </p:nvSpPr>
        <p:spPr>
          <a:xfrm>
            <a:off x="1524000" y="4101713"/>
            <a:ext cx="9144000" cy="3050066"/>
          </a:xfrm>
          <a:prstGeom prst="rect">
            <a:avLst/>
          </a:prstGeom>
        </p:spPr>
        <p:txBody>
          <a:bodyPr wrap="square">
            <a:spAutoFit/>
          </a:bodyPr>
          <a:lstStyle/>
          <a:p>
            <a:pPr marL="360000" indent="-252000">
              <a:lnSpc>
                <a:spcPct val="120000"/>
              </a:lnSpc>
              <a:spcAft>
                <a:spcPts val="1200"/>
              </a:spcAft>
              <a:buFont typeface="Arial" pitchFamily="34" charset="0"/>
              <a:buChar char="•"/>
            </a:pPr>
            <a:r>
              <a:rPr lang="en-GB" sz="2200" b="1" dirty="0"/>
              <a:t>Switching can be divided into three broad categories: 		       </a:t>
            </a:r>
            <a:r>
              <a:rPr lang="en-GB" sz="2200" b="1" dirty="0">
                <a:solidFill>
                  <a:srgbClr val="C00000"/>
                </a:solidFill>
              </a:rPr>
              <a:t>(</a:t>
            </a:r>
            <a:r>
              <a:rPr lang="en-GB" sz="2200" b="1" dirty="0" err="1">
                <a:solidFill>
                  <a:srgbClr val="C00000"/>
                </a:solidFill>
              </a:rPr>
              <a:t>i</a:t>
            </a:r>
            <a:r>
              <a:rPr lang="en-GB" sz="2200" b="1" dirty="0">
                <a:solidFill>
                  <a:srgbClr val="C00000"/>
                </a:solidFill>
              </a:rPr>
              <a:t>) Circuit Switching,  (ii) Packet Switching and (iii) Message Switching.</a:t>
            </a:r>
            <a:r>
              <a:rPr lang="en-GB" sz="2200" b="1" dirty="0"/>
              <a:t> </a:t>
            </a:r>
          </a:p>
          <a:p>
            <a:pPr marL="360000" indent="-252000">
              <a:spcAft>
                <a:spcPts val="1800"/>
              </a:spcAft>
              <a:buFont typeface="Arial" pitchFamily="34" charset="0"/>
              <a:buChar char="•"/>
            </a:pPr>
            <a:r>
              <a:rPr lang="en-GB" sz="2200" b="1" dirty="0"/>
              <a:t>The Internet has chosen the datagram approach to switching in the network layer.</a:t>
            </a:r>
          </a:p>
          <a:p>
            <a:pPr marL="360000" indent="-252000">
              <a:spcAft>
                <a:spcPts val="2400"/>
              </a:spcAft>
              <a:buFont typeface="Arial" pitchFamily="34" charset="0"/>
              <a:buChar char="•"/>
            </a:pPr>
            <a:r>
              <a:rPr lang="en-GB" sz="2200" b="1" dirty="0"/>
              <a:t>It uses the universal addresses defined in the network layer to route packets from the source to the destination.</a:t>
            </a:r>
          </a:p>
        </p:txBody>
      </p:sp>
      <p:sp>
        <p:nvSpPr>
          <p:cNvPr id="7" name="Rectangle 6"/>
          <p:cNvSpPr/>
          <p:nvPr/>
        </p:nvSpPr>
        <p:spPr>
          <a:xfrm>
            <a:off x="1580586" y="2381980"/>
            <a:ext cx="2643206"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spcAft>
                <a:spcPts val="1200"/>
              </a:spcAft>
            </a:pPr>
            <a:r>
              <a:rPr lang="en-GB" sz="1600" b="1" dirty="0">
                <a:solidFill>
                  <a:schemeClr val="tx1"/>
                </a:solidFill>
              </a:rPr>
              <a:t>The Internet, at the network layer, is a packet-switched network.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0"/>
            <a:ext cx="9144000" cy="1556792"/>
          </a:xfrm>
        </p:spPr>
        <p:txBody>
          <a:bodyPr/>
          <a:lstStyle/>
          <a:p>
            <a:r>
              <a:rPr lang="en-US" dirty="0">
                <a:solidFill>
                  <a:srgbClr val="FF0000"/>
                </a:solidFill>
              </a:rPr>
              <a:t>The Internet Protocol</a:t>
            </a:r>
          </a:p>
        </p:txBody>
      </p:sp>
      <p:sp>
        <p:nvSpPr>
          <p:cNvPr id="19459" name="Rectangle 3"/>
          <p:cNvSpPr>
            <a:spLocks noGrp="1" noChangeArrowheads="1"/>
          </p:cNvSpPr>
          <p:nvPr>
            <p:ph type="body" idx="1"/>
          </p:nvPr>
        </p:nvSpPr>
        <p:spPr>
          <a:xfrm>
            <a:off x="1775520" y="1628801"/>
            <a:ext cx="8568952" cy="2743771"/>
          </a:xfrm>
        </p:spPr>
        <p:txBody>
          <a:bodyPr>
            <a:normAutofit fontScale="92500" lnSpcReduction="20000"/>
          </a:bodyPr>
          <a:lstStyle/>
          <a:p>
            <a:pPr>
              <a:spcAft>
                <a:spcPts val="1200"/>
              </a:spcAft>
            </a:pPr>
            <a:r>
              <a:rPr lang="en-US" sz="2400" b="1" dirty="0"/>
              <a:t>At the Internet layer, the Internet Protocol (IP) is used.</a:t>
            </a:r>
          </a:p>
          <a:p>
            <a:pPr>
              <a:spcAft>
                <a:spcPts val="1200"/>
              </a:spcAft>
            </a:pPr>
            <a:r>
              <a:rPr lang="en-US" sz="2400" b="1" dirty="0"/>
              <a:t>Packets in the Internet layer are called </a:t>
            </a:r>
            <a:r>
              <a:rPr lang="en-US" sz="2400" b="1" dirty="0" err="1">
                <a:solidFill>
                  <a:srgbClr val="0000FF"/>
                </a:solidFill>
              </a:rPr>
              <a:t>Datagrams</a:t>
            </a:r>
            <a:r>
              <a:rPr lang="en-US" sz="2400" b="1" dirty="0"/>
              <a:t>.</a:t>
            </a:r>
          </a:p>
          <a:p>
            <a:pPr>
              <a:spcAft>
                <a:spcPts val="1200"/>
              </a:spcAft>
            </a:pPr>
            <a:r>
              <a:rPr lang="en-US" sz="2400" b="1" dirty="0"/>
              <a:t>An IP, a datagram is a variable-length packet (up to 65,536 bytes) consisting of two parts:      	       </a:t>
            </a:r>
          </a:p>
          <a:p>
            <a:pPr marL="1080000" indent="-571500">
              <a:spcBef>
                <a:spcPts val="0"/>
              </a:spcBef>
              <a:spcAft>
                <a:spcPts val="1200"/>
              </a:spcAft>
              <a:buFont typeface="+mj-lt"/>
              <a:buAutoNum type="romanLcPeriod"/>
            </a:pPr>
            <a:r>
              <a:rPr lang="en-US" sz="2400" b="1" dirty="0">
                <a:solidFill>
                  <a:srgbClr val="C00000"/>
                </a:solidFill>
              </a:rPr>
              <a:t>header and </a:t>
            </a:r>
          </a:p>
          <a:p>
            <a:pPr marL="1080000" indent="-571500">
              <a:spcBef>
                <a:spcPts val="0"/>
              </a:spcBef>
              <a:spcAft>
                <a:spcPts val="1200"/>
              </a:spcAft>
              <a:buFont typeface="+mj-lt"/>
              <a:buAutoNum type="romanLcPeriod"/>
            </a:pPr>
            <a:r>
              <a:rPr lang="en-US" sz="2400" b="1" dirty="0">
                <a:solidFill>
                  <a:srgbClr val="C00000"/>
                </a:solidFill>
              </a:rPr>
              <a:t>data</a:t>
            </a:r>
            <a:endParaRPr lang="en-US" sz="2400" b="1" dirty="0"/>
          </a:p>
        </p:txBody>
      </p:sp>
      <p:sp>
        <p:nvSpPr>
          <p:cNvPr id="4" name="Slide Number Placeholder 3"/>
          <p:cNvSpPr>
            <a:spLocks noGrp="1"/>
          </p:cNvSpPr>
          <p:nvPr>
            <p:ph type="sldNum" sz="quarter" idx="12"/>
          </p:nvPr>
        </p:nvSpPr>
        <p:spPr/>
        <p:txBody>
          <a:bodyPr/>
          <a:lstStyle/>
          <a:p>
            <a:fld id="{5AF38636-804C-414E-8ACA-D918E7046845}" type="slidenum">
              <a:rPr lang="en-GB" smtClean="0"/>
              <a:pPr/>
              <a:t>14</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CB55E78C-8AD1-4287-8910-3D800C1C4325}"/>
              </a:ext>
            </a:extLst>
          </p:cNvPr>
          <p:cNvSpPr txBox="1">
            <a:spLocks noChangeArrowheads="1"/>
          </p:cNvSpPr>
          <p:nvPr/>
        </p:nvSpPr>
        <p:spPr>
          <a:xfrm>
            <a:off x="1524000" y="4509121"/>
            <a:ext cx="9144000" cy="2348903"/>
          </a:xfrm>
          <a:prstGeom prst="rect">
            <a:avLst/>
          </a:prstGeom>
          <a:no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40000">
              <a:lnSpc>
                <a:spcPct val="120000"/>
              </a:lnSpc>
              <a:spcBef>
                <a:spcPts val="0"/>
              </a:spcBef>
              <a:spcAft>
                <a:spcPts val="1800"/>
              </a:spcAft>
            </a:pPr>
            <a:r>
              <a:rPr lang="en-US" sz="2800" b="1" dirty="0">
                <a:solidFill>
                  <a:srgbClr val="C00000"/>
                </a:solidFill>
              </a:rPr>
              <a:t>For IPv4,</a:t>
            </a:r>
            <a:r>
              <a:rPr lang="en-US" sz="2800" b="1" dirty="0"/>
              <a:t> the maximum datagram size is up to  </a:t>
            </a:r>
            <a:r>
              <a:rPr lang="en-US" sz="2800" b="1" dirty="0">
                <a:solidFill>
                  <a:srgbClr val="C00000"/>
                </a:solidFill>
              </a:rPr>
              <a:t>65,536 bytes = 64 MB.</a:t>
            </a:r>
          </a:p>
          <a:p>
            <a:pPr marL="540000">
              <a:lnSpc>
                <a:spcPct val="120000"/>
              </a:lnSpc>
              <a:spcBef>
                <a:spcPts val="0"/>
              </a:spcBef>
              <a:spcAft>
                <a:spcPts val="1800"/>
              </a:spcAft>
            </a:pPr>
            <a:r>
              <a:rPr lang="en-US" sz="2800" b="1" dirty="0"/>
              <a:t>The </a:t>
            </a:r>
            <a:r>
              <a:rPr lang="en-US" sz="2800" b="1" dirty="0">
                <a:solidFill>
                  <a:srgbClr val="C00000"/>
                </a:solidFill>
              </a:rPr>
              <a:t>IPv4 header</a:t>
            </a:r>
            <a:r>
              <a:rPr lang="en-US" sz="2800" b="1" dirty="0"/>
              <a:t> can be from 20 to 60 bytes and contains information essential to routing and delivery.</a:t>
            </a:r>
          </a:p>
          <a:p>
            <a:pPr marL="540000">
              <a:lnSpc>
                <a:spcPct val="120000"/>
              </a:lnSpc>
              <a:spcBef>
                <a:spcPts val="0"/>
              </a:spcBef>
              <a:spcAft>
                <a:spcPts val="1800"/>
              </a:spcAft>
            </a:pPr>
            <a:r>
              <a:rPr lang="en-US" sz="2800" b="1" dirty="0"/>
              <a:t>The header identifies the sender of the datagram (source IP address) and the intended recipient of the datagram (destination IP address).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52628" y="1857364"/>
            <a:ext cx="2428860" cy="1071570"/>
          </a:xfrm>
        </p:spPr>
        <p:txBody>
          <a:bodyPr>
            <a:noAutofit/>
          </a:bodyPr>
          <a:lstStyle/>
          <a:p>
            <a:r>
              <a:rPr lang="en-US" sz="4000" b="1" dirty="0">
                <a:solidFill>
                  <a:srgbClr val="FF0000"/>
                </a:solidFill>
              </a:rPr>
              <a:t>IPv4 Datagram</a:t>
            </a:r>
          </a:p>
        </p:txBody>
      </p:sp>
      <p:pic>
        <p:nvPicPr>
          <p:cNvPr id="21507" name="Picture 3"/>
          <p:cNvPicPr>
            <a:picLocks noChangeAspect="1" noChangeArrowheads="1"/>
          </p:cNvPicPr>
          <p:nvPr/>
        </p:nvPicPr>
        <p:blipFill>
          <a:blip r:embed="rId3" cstate="print"/>
          <a:srcRect/>
          <a:stretch>
            <a:fillRect/>
          </a:stretch>
        </p:blipFill>
        <p:spPr bwMode="auto">
          <a:xfrm>
            <a:off x="4810116" y="1"/>
            <a:ext cx="5857884" cy="448287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15</a:t>
            </a:fld>
            <a:endParaRPr lang="en-GB"/>
          </a:p>
        </p:txBody>
      </p:sp>
      <p:sp>
        <p:nvSpPr>
          <p:cNvPr id="6" name="Rectangle 5"/>
          <p:cNvSpPr/>
          <p:nvPr/>
        </p:nvSpPr>
        <p:spPr>
          <a:xfrm>
            <a:off x="1809752" y="4714600"/>
            <a:ext cx="8643966" cy="2000548"/>
          </a:xfrm>
          <a:prstGeom prst="rect">
            <a:avLst/>
          </a:prstGeom>
        </p:spPr>
        <p:txBody>
          <a:bodyPr wrap="square">
            <a:spAutoFit/>
          </a:bodyPr>
          <a:lstStyle/>
          <a:p>
            <a:pPr marL="360000" indent="-360000">
              <a:spcAft>
                <a:spcPts val="2400"/>
              </a:spcAft>
              <a:buFont typeface="Arial" pitchFamily="34" charset="0"/>
              <a:buChar char="•"/>
            </a:pPr>
            <a:r>
              <a:rPr lang="en-GB" sz="2600" b="1" dirty="0"/>
              <a:t>A </a:t>
            </a:r>
            <a:r>
              <a:rPr lang="en-GB" sz="2600" b="1" dirty="0">
                <a:solidFill>
                  <a:srgbClr val="C00000"/>
                </a:solidFill>
              </a:rPr>
              <a:t>datagram</a:t>
            </a:r>
            <a:r>
              <a:rPr lang="en-GB" sz="2600" b="1" dirty="0"/>
              <a:t> is a variable-length packet consisting of two parts: </a:t>
            </a:r>
            <a:r>
              <a:rPr lang="en-GB" sz="2600" b="1" i="1" dirty="0"/>
              <a:t>header</a:t>
            </a:r>
            <a:r>
              <a:rPr lang="en-GB" sz="2600" b="1" dirty="0"/>
              <a:t> and </a:t>
            </a:r>
            <a:r>
              <a:rPr lang="en-GB" sz="2600" b="1" i="1" dirty="0"/>
              <a:t>data</a:t>
            </a:r>
            <a:r>
              <a:rPr lang="en-GB" sz="2600" b="1" dirty="0"/>
              <a:t>.</a:t>
            </a:r>
          </a:p>
          <a:p>
            <a:pPr marL="360000" indent="-360000">
              <a:spcAft>
                <a:spcPts val="2400"/>
              </a:spcAft>
              <a:buFont typeface="Arial" pitchFamily="34" charset="0"/>
              <a:buChar char="•"/>
            </a:pPr>
            <a:r>
              <a:rPr lang="en-GB" sz="2600" b="1" dirty="0"/>
              <a:t>The header is </a:t>
            </a:r>
            <a:r>
              <a:rPr lang="en-GB" sz="2600" b="1" dirty="0">
                <a:solidFill>
                  <a:srgbClr val="0000FF"/>
                </a:solidFill>
              </a:rPr>
              <a:t>20 to 60 bytes </a:t>
            </a:r>
            <a:r>
              <a:rPr lang="en-GB" sz="2600" b="1" dirty="0"/>
              <a:t>in length and contains information essential to routing and delivery.</a:t>
            </a:r>
          </a:p>
        </p:txBody>
      </p:sp>
      <p:sp>
        <p:nvSpPr>
          <p:cNvPr id="7" name="TextBox 6"/>
          <p:cNvSpPr txBox="1"/>
          <p:nvPr/>
        </p:nvSpPr>
        <p:spPr>
          <a:xfrm>
            <a:off x="4367808" y="1628801"/>
            <a:ext cx="383438" cy="2429383"/>
          </a:xfrm>
          <a:prstGeom prst="rect">
            <a:avLst/>
          </a:prstGeom>
          <a:noFill/>
        </p:spPr>
        <p:txBody>
          <a:bodyPr wrap="none" rtlCol="0">
            <a:spAutoFit/>
          </a:bodyPr>
          <a:lstStyle/>
          <a:p>
            <a:pPr>
              <a:lnSpc>
                <a:spcPct val="110000"/>
              </a:lnSpc>
            </a:pPr>
            <a:r>
              <a:rPr lang="en-GB" sz="2800" b="1" dirty="0">
                <a:solidFill>
                  <a:srgbClr val="0000FF"/>
                </a:solidFill>
              </a:rPr>
              <a:t>4</a:t>
            </a:r>
          </a:p>
          <a:p>
            <a:pPr>
              <a:lnSpc>
                <a:spcPct val="110000"/>
              </a:lnSpc>
            </a:pPr>
            <a:r>
              <a:rPr lang="en-GB" sz="2800" b="1" dirty="0">
                <a:solidFill>
                  <a:srgbClr val="0000FF"/>
                </a:solidFill>
              </a:rPr>
              <a:t>4</a:t>
            </a:r>
          </a:p>
          <a:p>
            <a:pPr>
              <a:lnSpc>
                <a:spcPct val="110000"/>
              </a:lnSpc>
            </a:pPr>
            <a:r>
              <a:rPr lang="en-GB" sz="2800" b="1" dirty="0">
                <a:solidFill>
                  <a:srgbClr val="0000FF"/>
                </a:solidFill>
              </a:rPr>
              <a:t>4</a:t>
            </a:r>
          </a:p>
          <a:p>
            <a:pPr>
              <a:lnSpc>
                <a:spcPct val="110000"/>
              </a:lnSpc>
            </a:pPr>
            <a:r>
              <a:rPr lang="en-GB" sz="2800" b="1" dirty="0">
                <a:solidFill>
                  <a:srgbClr val="0000FF"/>
                </a:solidFill>
              </a:rPr>
              <a:t>4</a:t>
            </a:r>
          </a:p>
          <a:p>
            <a:pPr>
              <a:lnSpc>
                <a:spcPct val="110000"/>
              </a:lnSpc>
            </a:pPr>
            <a:r>
              <a:rPr lang="en-GB" sz="2800" b="1" dirty="0">
                <a:solidFill>
                  <a:srgbClr val="0000FF"/>
                </a:solidFill>
              </a:rPr>
              <a:t>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0" y="199470"/>
            <a:ext cx="9144000" cy="1143000"/>
          </a:xfrm>
        </p:spPr>
        <p:txBody>
          <a:bodyPr/>
          <a:lstStyle/>
          <a:p>
            <a:r>
              <a:rPr lang="en-GB" dirty="0" err="1">
                <a:solidFill>
                  <a:srgbClr val="FF0000"/>
                </a:solidFill>
              </a:rPr>
              <a:t>Multihomed</a:t>
            </a:r>
            <a:r>
              <a:rPr lang="en-GB" dirty="0">
                <a:solidFill>
                  <a:srgbClr val="FF0000"/>
                </a:solidFill>
              </a:rPr>
              <a:t> Devices</a:t>
            </a:r>
            <a:endParaRPr lang="en-IE" dirty="0">
              <a:solidFill>
                <a:srgbClr val="FF0000"/>
              </a:solidFill>
            </a:endParaRPr>
          </a:p>
        </p:txBody>
      </p:sp>
      <p:sp>
        <p:nvSpPr>
          <p:cNvPr id="38915" name="Rectangle 3"/>
          <p:cNvSpPr>
            <a:spLocks noGrp="1" noChangeArrowheads="1"/>
          </p:cNvSpPr>
          <p:nvPr>
            <p:ph type="body" idx="1"/>
          </p:nvPr>
        </p:nvSpPr>
        <p:spPr>
          <a:xfrm>
            <a:off x="1595406" y="1714488"/>
            <a:ext cx="9001156" cy="5143536"/>
          </a:xfrm>
        </p:spPr>
        <p:txBody>
          <a:bodyPr>
            <a:noAutofit/>
          </a:bodyPr>
          <a:lstStyle/>
          <a:p>
            <a:pPr marL="396000" indent="-396000">
              <a:spcAft>
                <a:spcPts val="3000"/>
              </a:spcAft>
            </a:pPr>
            <a:r>
              <a:rPr lang="en-GB" sz="2800" b="1" dirty="0"/>
              <a:t>Any device connected to more than one network must have more than one IP address.</a:t>
            </a:r>
          </a:p>
          <a:p>
            <a:pPr marL="396000" indent="-396000">
              <a:spcAft>
                <a:spcPts val="3000"/>
              </a:spcAft>
            </a:pPr>
            <a:r>
              <a:rPr lang="en-GB" sz="2800" b="1" dirty="0">
                <a:solidFill>
                  <a:schemeClr val="bg2">
                    <a:lumMod val="25000"/>
                  </a:schemeClr>
                </a:solidFill>
              </a:rPr>
              <a:t>Such a device has a different address for each network it is connected to.</a:t>
            </a:r>
          </a:p>
          <a:p>
            <a:pPr marL="396000" indent="-396000">
              <a:spcAft>
                <a:spcPts val="3000"/>
              </a:spcAft>
            </a:pPr>
            <a:r>
              <a:rPr lang="en-GB" sz="2800" b="1" dirty="0"/>
              <a:t>We can say these devices as the </a:t>
            </a:r>
            <a:r>
              <a:rPr lang="en-GB" sz="2800" b="1" dirty="0" err="1"/>
              <a:t>multihomed</a:t>
            </a:r>
            <a:r>
              <a:rPr lang="en-GB" sz="2800" b="1" dirty="0"/>
              <a:t> and the addresses can possibly belong to different classes.</a:t>
            </a:r>
          </a:p>
          <a:p>
            <a:pPr marL="396000" indent="-396000">
              <a:spcAft>
                <a:spcPts val="3000"/>
              </a:spcAft>
            </a:pPr>
            <a:r>
              <a:rPr lang="en-GB" sz="2800" b="1" dirty="0">
                <a:solidFill>
                  <a:schemeClr val="bg2">
                    <a:lumMod val="25000"/>
                  </a:schemeClr>
                </a:solidFill>
              </a:rPr>
              <a:t>For example, router.</a:t>
            </a:r>
            <a:endParaRPr lang="en-IE" sz="2800"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5AF38636-804C-414E-8ACA-D918E7046845}" type="slidenum">
              <a:rPr lang="en-GB" smtClean="0"/>
              <a:pPr/>
              <a:t>16</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0510" y="571480"/>
            <a:ext cx="3979638" cy="1428760"/>
          </a:xfrm>
        </p:spPr>
        <p:txBody>
          <a:bodyPr>
            <a:noAutofit/>
          </a:bodyPr>
          <a:lstStyle/>
          <a:p>
            <a:r>
              <a:rPr lang="en-GB" dirty="0" err="1">
                <a:solidFill>
                  <a:srgbClr val="FF0000"/>
                </a:solidFill>
              </a:rPr>
              <a:t>Multihomed</a:t>
            </a:r>
            <a:r>
              <a:rPr lang="en-GB" dirty="0">
                <a:solidFill>
                  <a:srgbClr val="FF0000"/>
                </a:solidFill>
              </a:rPr>
              <a:t> Devices</a:t>
            </a:r>
            <a:endParaRPr lang="en-IE" dirty="0">
              <a:solidFill>
                <a:srgbClr val="FF0000"/>
              </a:solidFill>
            </a:endParaRPr>
          </a:p>
        </p:txBody>
      </p:sp>
      <p:sp>
        <p:nvSpPr>
          <p:cNvPr id="4" name="Slide Number Placeholder 3"/>
          <p:cNvSpPr>
            <a:spLocks noGrp="1"/>
          </p:cNvSpPr>
          <p:nvPr>
            <p:ph type="sldNum" sz="quarter" idx="12"/>
          </p:nvPr>
        </p:nvSpPr>
        <p:spPr/>
        <p:txBody>
          <a:bodyPr/>
          <a:lstStyle/>
          <a:p>
            <a:fld id="{5AF38636-804C-414E-8ACA-D918E7046845}" type="slidenum">
              <a:rPr lang="en-GB" smtClean="0"/>
              <a:pPr/>
              <a:t>17</a:t>
            </a:fld>
            <a:endParaRPr lang="en-GB"/>
          </a:p>
        </p:txBody>
      </p:sp>
      <p:pic>
        <p:nvPicPr>
          <p:cNvPr id="29699" name="Picture 3"/>
          <p:cNvPicPr>
            <a:picLocks noChangeAspect="1" noChangeArrowheads="1"/>
          </p:cNvPicPr>
          <p:nvPr/>
        </p:nvPicPr>
        <p:blipFill>
          <a:blip r:embed="rId3" cstate="print"/>
          <a:srcRect/>
          <a:stretch>
            <a:fillRect/>
          </a:stretch>
        </p:blipFill>
        <p:spPr bwMode="auto">
          <a:xfrm>
            <a:off x="4813863" y="116632"/>
            <a:ext cx="5854138" cy="2143116"/>
          </a:xfrm>
          <a:prstGeom prst="rect">
            <a:avLst/>
          </a:prstGeom>
          <a:noFill/>
          <a:ln w="9525">
            <a:noFill/>
            <a:miter lim="800000"/>
            <a:headEnd/>
            <a:tailEnd/>
          </a:ln>
          <a:effectLst/>
        </p:spPr>
      </p:pic>
      <p:sp>
        <p:nvSpPr>
          <p:cNvPr id="6" name="Rectangle 5"/>
          <p:cNvSpPr/>
          <p:nvPr/>
        </p:nvSpPr>
        <p:spPr>
          <a:xfrm>
            <a:off x="1652630" y="2860646"/>
            <a:ext cx="9015369" cy="3219343"/>
          </a:xfrm>
          <a:prstGeom prst="rect">
            <a:avLst/>
          </a:prstGeom>
        </p:spPr>
        <p:txBody>
          <a:bodyPr wrap="square">
            <a:spAutoFit/>
          </a:bodyPr>
          <a:lstStyle/>
          <a:p>
            <a:pPr marL="270000" indent="-270000">
              <a:lnSpc>
                <a:spcPct val="120000"/>
              </a:lnSpc>
              <a:spcAft>
                <a:spcPts val="1200"/>
              </a:spcAft>
              <a:buFont typeface="Arial" pitchFamily="34" charset="0"/>
              <a:buChar char="•"/>
            </a:pPr>
            <a:r>
              <a:rPr lang="en-GB" sz="1600" b="1" dirty="0"/>
              <a:t>In this figure, the </a:t>
            </a:r>
            <a:r>
              <a:rPr lang="en-GB" sz="1600" b="1" dirty="0">
                <a:solidFill>
                  <a:srgbClr val="C00000"/>
                </a:solidFill>
              </a:rPr>
              <a:t>Client</a:t>
            </a:r>
            <a:r>
              <a:rPr lang="en-GB" sz="1600" b="1" dirty="0"/>
              <a:t> and </a:t>
            </a:r>
            <a:r>
              <a:rPr lang="en-GB" sz="1600" b="1" dirty="0">
                <a:solidFill>
                  <a:srgbClr val="C00000"/>
                </a:solidFill>
              </a:rPr>
              <a:t>Server</a:t>
            </a:r>
            <a:r>
              <a:rPr lang="en-GB" sz="1600" b="1" dirty="0"/>
              <a:t> are connected to two local networks with two different IP addresses.</a:t>
            </a:r>
          </a:p>
          <a:p>
            <a:pPr marL="270000" indent="-270000">
              <a:lnSpc>
                <a:spcPct val="120000"/>
              </a:lnSpc>
              <a:spcAft>
                <a:spcPts val="1200"/>
              </a:spcAft>
              <a:buFont typeface="Arial" pitchFamily="34" charset="0"/>
              <a:buChar char="•"/>
            </a:pPr>
            <a:r>
              <a:rPr lang="en-GB" sz="1600" b="1" dirty="0"/>
              <a:t>The </a:t>
            </a:r>
            <a:r>
              <a:rPr lang="en-GB" sz="1600" b="1" dirty="0">
                <a:solidFill>
                  <a:srgbClr val="C00000"/>
                </a:solidFill>
              </a:rPr>
              <a:t>Client</a:t>
            </a:r>
            <a:r>
              <a:rPr lang="en-GB" sz="1600" b="1" dirty="0"/>
              <a:t> and </a:t>
            </a:r>
            <a:r>
              <a:rPr lang="en-GB" sz="1600" b="1" dirty="0">
                <a:solidFill>
                  <a:srgbClr val="C00000"/>
                </a:solidFill>
              </a:rPr>
              <a:t>Server </a:t>
            </a:r>
            <a:r>
              <a:rPr lang="en-GB" sz="1600" b="1" dirty="0"/>
              <a:t>can make an association, using four different pairs of IP addresses. </a:t>
            </a:r>
          </a:p>
          <a:p>
            <a:pPr marL="270000" indent="-270000">
              <a:lnSpc>
                <a:spcPct val="120000"/>
              </a:lnSpc>
              <a:spcAft>
                <a:spcPts val="1200"/>
              </a:spcAft>
              <a:buFont typeface="Arial" pitchFamily="34" charset="0"/>
              <a:buChar char="•"/>
            </a:pPr>
            <a:r>
              <a:rPr lang="en-GB" sz="1600" b="1" dirty="0"/>
              <a:t>In the current implementations of</a:t>
            </a:r>
            <a:r>
              <a:rPr lang="en-GB" sz="1600" b="1" dirty="0">
                <a:solidFill>
                  <a:srgbClr val="C00000"/>
                </a:solidFill>
              </a:rPr>
              <a:t> Stream Control Transmission Protocol (SCTP)</a:t>
            </a:r>
            <a:r>
              <a:rPr lang="en-GB" sz="1600" b="1" dirty="0"/>
              <a:t>, only one pair of IP addresses can be chosen for normal communication. The alternative is used if the main choice fails. </a:t>
            </a:r>
          </a:p>
          <a:p>
            <a:pPr marL="270000" indent="-270000">
              <a:spcAft>
                <a:spcPts val="1200"/>
              </a:spcAft>
              <a:buFont typeface="Arial" pitchFamily="34" charset="0"/>
              <a:buChar char="•"/>
            </a:pPr>
            <a:r>
              <a:rPr lang="en-GB" sz="1600" b="1" dirty="0">
                <a:solidFill>
                  <a:srgbClr val="C00000"/>
                </a:solidFill>
              </a:rPr>
              <a:t>Stream Control Transmission Protocol (SCTP) </a:t>
            </a:r>
            <a:r>
              <a:rPr lang="en-GB" sz="1600" b="1" dirty="0"/>
              <a:t>is a new reliable, message-oriented transport layer protocol.</a:t>
            </a:r>
          </a:p>
          <a:p>
            <a:pPr marL="270000" indent="-270000">
              <a:spcAft>
                <a:spcPts val="1200"/>
              </a:spcAft>
              <a:buFont typeface="Arial" pitchFamily="34" charset="0"/>
              <a:buChar char="•"/>
            </a:pPr>
            <a:r>
              <a:rPr lang="en-GB" sz="1600" b="1" dirty="0"/>
              <a:t>It is mostly designed for Internet applications that have recently been introduced.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0" y="197768"/>
            <a:ext cx="9144000" cy="1143000"/>
          </a:xfrm>
        </p:spPr>
        <p:txBody>
          <a:bodyPr/>
          <a:lstStyle/>
          <a:p>
            <a:r>
              <a:rPr lang="en-US" dirty="0">
                <a:solidFill>
                  <a:srgbClr val="FF0000"/>
                </a:solidFill>
              </a:rPr>
              <a:t>IPv4 Network Address</a:t>
            </a:r>
          </a:p>
        </p:txBody>
      </p:sp>
      <p:sp>
        <p:nvSpPr>
          <p:cNvPr id="40963" name="Rectangle 3"/>
          <p:cNvSpPr>
            <a:spLocks noGrp="1" noChangeArrowheads="1"/>
          </p:cNvSpPr>
          <p:nvPr>
            <p:ph type="body" idx="1"/>
          </p:nvPr>
        </p:nvSpPr>
        <p:spPr>
          <a:xfrm>
            <a:off x="1524000" y="1606780"/>
            <a:ext cx="9144000" cy="2902340"/>
          </a:xfrm>
        </p:spPr>
        <p:txBody>
          <a:bodyPr>
            <a:normAutofit lnSpcReduction="10000"/>
          </a:bodyPr>
          <a:lstStyle/>
          <a:p>
            <a:pPr marL="540000">
              <a:spcBef>
                <a:spcPts val="0"/>
              </a:spcBef>
              <a:spcAft>
                <a:spcPts val="1800"/>
              </a:spcAft>
            </a:pPr>
            <a:r>
              <a:rPr lang="en-GB" sz="2400" b="1" dirty="0"/>
              <a:t>An </a:t>
            </a:r>
            <a:r>
              <a:rPr lang="en-GB" sz="2400" b="1" dirty="0">
                <a:solidFill>
                  <a:srgbClr val="C00000"/>
                </a:solidFill>
              </a:rPr>
              <a:t>IP address </a:t>
            </a:r>
            <a:r>
              <a:rPr lang="en-GB" sz="2400" b="1" dirty="0"/>
              <a:t>with a </a:t>
            </a:r>
            <a:r>
              <a:rPr lang="en-GB" sz="2400" b="1" dirty="0" err="1">
                <a:solidFill>
                  <a:srgbClr val="C00000"/>
                </a:solidFill>
              </a:rPr>
              <a:t>hostid</a:t>
            </a:r>
            <a:r>
              <a:rPr lang="en-GB" sz="2400" b="1" dirty="0"/>
              <a:t> of all binary </a:t>
            </a:r>
            <a:r>
              <a:rPr lang="en-GB" sz="2400" b="1" dirty="0">
                <a:solidFill>
                  <a:srgbClr val="C00000"/>
                </a:solidFill>
              </a:rPr>
              <a:t>0s</a:t>
            </a:r>
            <a:r>
              <a:rPr lang="en-GB" sz="2400" b="1" dirty="0"/>
              <a:t> is reserved for the network address.</a:t>
            </a:r>
          </a:p>
          <a:p>
            <a:pPr marL="540000">
              <a:spcBef>
                <a:spcPts val="0"/>
              </a:spcBef>
              <a:spcAft>
                <a:spcPts val="1800"/>
              </a:spcAft>
            </a:pPr>
            <a:r>
              <a:rPr lang="en-GB" sz="2400" b="1" dirty="0"/>
              <a:t>Therefore, as a </a:t>
            </a:r>
            <a:r>
              <a:rPr lang="en-GB" sz="2400" b="1" dirty="0">
                <a:solidFill>
                  <a:srgbClr val="C00000"/>
                </a:solidFill>
              </a:rPr>
              <a:t>Class A</a:t>
            </a:r>
            <a:r>
              <a:rPr lang="en-GB" sz="2400" b="1" dirty="0"/>
              <a:t> network example, </a:t>
            </a:r>
            <a:r>
              <a:rPr lang="en-GB" sz="2400" b="1" dirty="0">
                <a:solidFill>
                  <a:srgbClr val="C00000"/>
                </a:solidFill>
              </a:rPr>
              <a:t>113.0.0.0</a:t>
            </a:r>
            <a:r>
              <a:rPr lang="en-GB" sz="2400" b="1" dirty="0"/>
              <a:t> is the </a:t>
            </a:r>
            <a:r>
              <a:rPr lang="en-GB" sz="2400" b="1" dirty="0">
                <a:solidFill>
                  <a:srgbClr val="C00000"/>
                </a:solidFill>
              </a:rPr>
              <a:t>IP address</a:t>
            </a:r>
            <a:r>
              <a:rPr lang="en-GB" sz="2400" b="1" dirty="0"/>
              <a:t> of the network containing the host </a:t>
            </a:r>
            <a:r>
              <a:rPr lang="en-GB" sz="2400" b="1" dirty="0">
                <a:solidFill>
                  <a:srgbClr val="C00000"/>
                </a:solidFill>
              </a:rPr>
              <a:t>113.1.2.3.</a:t>
            </a:r>
          </a:p>
          <a:p>
            <a:pPr marL="540000">
              <a:spcBef>
                <a:spcPts val="0"/>
              </a:spcBef>
              <a:spcAft>
                <a:spcPts val="1800"/>
              </a:spcAft>
            </a:pPr>
            <a:r>
              <a:rPr lang="en-GB" sz="2400" b="1" dirty="0">
                <a:solidFill>
                  <a:srgbClr val="0000FF"/>
                </a:solidFill>
              </a:rPr>
              <a:t>A network address enables a router to put a packet onto the appropriate network segment.</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18</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D50C4C5-9979-42D0-824D-916005DA7294}"/>
              </a:ext>
            </a:extLst>
          </p:cNvPr>
          <p:cNvPicPr>
            <a:picLocks noChangeAspect="1" noChangeArrowheads="1"/>
          </p:cNvPicPr>
          <p:nvPr/>
        </p:nvPicPr>
        <p:blipFill>
          <a:blip r:embed="rId3" cstate="print"/>
          <a:srcRect/>
          <a:stretch>
            <a:fillRect/>
          </a:stretch>
        </p:blipFill>
        <p:spPr>
          <a:xfrm>
            <a:off x="2711625" y="4572984"/>
            <a:ext cx="6847045" cy="224039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0" y="142852"/>
            <a:ext cx="9144000" cy="1341932"/>
          </a:xfrm>
        </p:spPr>
        <p:txBody>
          <a:bodyPr/>
          <a:lstStyle/>
          <a:p>
            <a:r>
              <a:rPr lang="en-US" dirty="0">
                <a:solidFill>
                  <a:srgbClr val="FF0000"/>
                </a:solidFill>
              </a:rPr>
              <a:t>IPv4 Network Address</a:t>
            </a:r>
          </a:p>
        </p:txBody>
      </p:sp>
      <p:sp>
        <p:nvSpPr>
          <p:cNvPr id="602117" name="Text Box 5"/>
          <p:cNvSpPr txBox="1">
            <a:spLocks noChangeArrowheads="1"/>
          </p:cNvSpPr>
          <p:nvPr/>
        </p:nvSpPr>
        <p:spPr bwMode="auto">
          <a:xfrm>
            <a:off x="1775521" y="1746978"/>
            <a:ext cx="1638725" cy="457886"/>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effectLst>
                  <a:outerShdw blurRad="38100" dist="38100" dir="2700000" algn="tl">
                    <a:srgbClr val="FFFFFF"/>
                  </a:outerShdw>
                </a:effectLst>
              </a:rPr>
              <a:t>Example 5</a:t>
            </a:r>
          </a:p>
        </p:txBody>
      </p:sp>
      <p:sp>
        <p:nvSpPr>
          <p:cNvPr id="43012" name="Rectangle 6"/>
          <p:cNvSpPr>
            <a:spLocks noChangeArrowheads="1"/>
          </p:cNvSpPr>
          <p:nvPr/>
        </p:nvSpPr>
        <p:spPr bwMode="auto">
          <a:xfrm>
            <a:off x="3668494" y="1626014"/>
            <a:ext cx="6766560" cy="834887"/>
          </a:xfrm>
          <a:prstGeom prst="rect">
            <a:avLst/>
          </a:prstGeom>
          <a:noFill/>
          <a:ln w="9525">
            <a:noFill/>
            <a:miter lim="800000"/>
            <a:headEnd/>
            <a:tailEnd/>
          </a:ln>
          <a:effectLst/>
        </p:spPr>
        <p:txBody>
          <a:bodyPr lIns="72457" tIns="36229" rIns="72457" bIns="36229">
            <a:spAutoFit/>
          </a:bodyPr>
          <a:lstStyle/>
          <a:p>
            <a:pPr eaLnBrk="1" hangingPunct="1">
              <a:spcBef>
                <a:spcPct val="50000"/>
              </a:spcBef>
            </a:pPr>
            <a:r>
              <a:rPr lang="en-US" sz="2500" b="1" dirty="0"/>
              <a:t>Given the address 23.56.7.91, find the network address.</a:t>
            </a:r>
          </a:p>
        </p:txBody>
      </p:sp>
      <p:sp>
        <p:nvSpPr>
          <p:cNvPr id="602119" name="Text Box 7"/>
          <p:cNvSpPr txBox="1">
            <a:spLocks noChangeArrowheads="1"/>
          </p:cNvSpPr>
          <p:nvPr/>
        </p:nvSpPr>
        <p:spPr bwMode="auto">
          <a:xfrm>
            <a:off x="1922195" y="2778961"/>
            <a:ext cx="1311713" cy="457886"/>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solidFill>
                  <a:srgbClr val="C00000"/>
                </a:solidFill>
                <a:effectLst>
                  <a:outerShdw blurRad="38100" dist="38100" dir="2700000" algn="tl">
                    <a:srgbClr val="FFFFFF"/>
                  </a:outerShdw>
                </a:effectLst>
              </a:rPr>
              <a:t>Solution</a:t>
            </a:r>
          </a:p>
        </p:txBody>
      </p:sp>
      <p:sp>
        <p:nvSpPr>
          <p:cNvPr id="43014" name="Rectangle 8"/>
          <p:cNvSpPr>
            <a:spLocks noChangeArrowheads="1"/>
          </p:cNvSpPr>
          <p:nvPr/>
        </p:nvSpPr>
        <p:spPr bwMode="auto">
          <a:xfrm>
            <a:off x="3743040" y="2778961"/>
            <a:ext cx="6917398" cy="1612048"/>
          </a:xfrm>
          <a:prstGeom prst="rect">
            <a:avLst/>
          </a:prstGeom>
          <a:solidFill>
            <a:schemeClr val="bg1"/>
          </a:solidFill>
          <a:ln w="9525">
            <a:noFill/>
            <a:miter lim="800000"/>
            <a:headEnd/>
            <a:tailEnd/>
          </a:ln>
          <a:effectLst/>
        </p:spPr>
        <p:txBody>
          <a:bodyPr wrap="square" lIns="72457" tIns="36229" rIns="72457" bIns="36229">
            <a:spAutoFit/>
          </a:bodyPr>
          <a:lstStyle/>
          <a:p>
            <a:r>
              <a:rPr lang="en-US" sz="2500" b="1" dirty="0"/>
              <a:t>The class is </a:t>
            </a:r>
            <a:r>
              <a:rPr lang="en-US" sz="2500" b="1" dirty="0">
                <a:solidFill>
                  <a:srgbClr val="C00000"/>
                </a:solidFill>
              </a:rPr>
              <a:t>A</a:t>
            </a:r>
            <a:r>
              <a:rPr lang="en-US" sz="2500" b="1" dirty="0"/>
              <a:t>. Only the first byte defines the </a:t>
            </a:r>
            <a:r>
              <a:rPr lang="en-US" sz="2500" b="1" dirty="0" err="1"/>
              <a:t>netid</a:t>
            </a:r>
            <a:r>
              <a:rPr lang="en-US" sz="2500" b="1" dirty="0"/>
              <a:t>. We can find the </a:t>
            </a:r>
            <a:r>
              <a:rPr lang="en-US" sz="2500" b="1" dirty="0">
                <a:solidFill>
                  <a:srgbClr val="C00000"/>
                </a:solidFill>
              </a:rPr>
              <a:t>Network Address </a:t>
            </a:r>
            <a:r>
              <a:rPr lang="en-US" sz="2500" b="1" dirty="0"/>
              <a:t>by replacing the </a:t>
            </a:r>
            <a:r>
              <a:rPr lang="en-US" sz="2500" b="1" dirty="0" err="1"/>
              <a:t>hostid</a:t>
            </a:r>
            <a:r>
              <a:rPr lang="en-US" sz="2500" b="1" dirty="0"/>
              <a:t> bytes (56.7.91) with 0s. Therefore, the network address is </a:t>
            </a:r>
            <a:r>
              <a:rPr lang="en-US" sz="2500" b="1" dirty="0">
                <a:solidFill>
                  <a:srgbClr val="C00000"/>
                </a:solidFill>
              </a:rPr>
              <a:t>23.0.0.0</a:t>
            </a:r>
            <a:r>
              <a:rPr lang="en-US" sz="2500" b="1" dirty="0"/>
              <a:t>. </a:t>
            </a:r>
          </a:p>
        </p:txBody>
      </p:sp>
      <p:sp>
        <p:nvSpPr>
          <p:cNvPr id="7" name="Slide Number Placeholder 6"/>
          <p:cNvSpPr>
            <a:spLocks noGrp="1"/>
          </p:cNvSpPr>
          <p:nvPr>
            <p:ph type="sldNum" sz="quarter" idx="12"/>
          </p:nvPr>
        </p:nvSpPr>
        <p:spPr/>
        <p:txBody>
          <a:bodyPr/>
          <a:lstStyle/>
          <a:p>
            <a:fld id="{5AF38636-804C-414E-8ACA-D918E7046845}" type="slidenum">
              <a:rPr lang="en-GB" smtClean="0"/>
              <a:pPr/>
              <a:t>19</a:t>
            </a:fld>
            <a:endParaRPr lang="en-GB"/>
          </a:p>
        </p:txBody>
      </p:sp>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9" name="Rectangle 7">
            <a:extLst>
              <a:ext uri="{FF2B5EF4-FFF2-40B4-BE49-F238E27FC236}">
                <a16:creationId xmlns:a16="http://schemas.microsoft.com/office/drawing/2014/main" id="{D96892B0-69C4-4644-A91C-29949D09DA06}"/>
              </a:ext>
            </a:extLst>
          </p:cNvPr>
          <p:cNvSpPr>
            <a:spLocks noChangeArrowheads="1"/>
          </p:cNvSpPr>
          <p:nvPr/>
        </p:nvSpPr>
        <p:spPr bwMode="auto">
          <a:xfrm>
            <a:off x="2063552" y="4725144"/>
            <a:ext cx="8136904" cy="180184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72457" tIns="36229" rIns="72457" bIns="36229">
            <a:spAutoFit/>
          </a:bodyPr>
          <a:lstStyle/>
          <a:p>
            <a:pPr marL="457200" indent="-360000">
              <a:spcBef>
                <a:spcPts val="951"/>
              </a:spcBef>
              <a:spcAft>
                <a:spcPts val="2400"/>
              </a:spcAft>
              <a:buFont typeface="Arial" pitchFamily="34" charset="0"/>
              <a:buChar char="•"/>
            </a:pPr>
            <a:r>
              <a:rPr lang="en-US" sz="2800" b="1" i="1" dirty="0"/>
              <a:t>A network address is different from a </a:t>
            </a:r>
            <a:r>
              <a:rPr lang="en-US" sz="2800" b="1" i="1" dirty="0" err="1">
                <a:solidFill>
                  <a:srgbClr val="C00000"/>
                </a:solidFill>
              </a:rPr>
              <a:t>netid</a:t>
            </a:r>
            <a:r>
              <a:rPr lang="en-US" sz="2800" b="1" i="1" dirty="0"/>
              <a:t>. </a:t>
            </a:r>
          </a:p>
          <a:p>
            <a:pPr marL="457200" indent="-360000">
              <a:spcBef>
                <a:spcPts val="951"/>
              </a:spcBef>
              <a:spcAft>
                <a:spcPts val="2400"/>
              </a:spcAft>
              <a:buFont typeface="Arial" pitchFamily="34" charset="0"/>
              <a:buChar char="•"/>
            </a:pPr>
            <a:r>
              <a:rPr lang="en-US" sz="2800" b="1" i="1" dirty="0"/>
              <a:t>A network address has both </a:t>
            </a:r>
            <a:r>
              <a:rPr lang="en-US" sz="2800" b="1" i="1" dirty="0" err="1">
                <a:solidFill>
                  <a:srgbClr val="C00000"/>
                </a:solidFill>
              </a:rPr>
              <a:t>netid</a:t>
            </a:r>
            <a:r>
              <a:rPr lang="en-US" sz="2800" b="1" i="1" dirty="0"/>
              <a:t> and </a:t>
            </a:r>
            <a:r>
              <a:rPr lang="en-US" sz="2800" b="1" i="1" dirty="0" err="1">
                <a:solidFill>
                  <a:srgbClr val="C00000"/>
                </a:solidFill>
              </a:rPr>
              <a:t>hostid</a:t>
            </a:r>
            <a:r>
              <a:rPr lang="en-US" sz="2800" b="1" i="1" dirty="0"/>
              <a:t>, with </a:t>
            </a:r>
            <a:r>
              <a:rPr lang="en-US" sz="2800" b="1" i="1" dirty="0">
                <a:solidFill>
                  <a:srgbClr val="C00000"/>
                </a:solidFill>
              </a:rPr>
              <a:t>0s</a:t>
            </a:r>
            <a:r>
              <a:rPr lang="en-US" sz="2800" b="1" i="1" dirty="0"/>
              <a:t> for the </a:t>
            </a:r>
            <a:r>
              <a:rPr lang="en-US" sz="2800" b="1" i="1" dirty="0" err="1">
                <a:solidFill>
                  <a:srgbClr val="C00000"/>
                </a:solidFill>
              </a:rPr>
              <a:t>hostid</a:t>
            </a:r>
            <a:r>
              <a:rPr lang="en-US" sz="2800" b="1" i="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Text Box 4"/>
          <p:cNvSpPr txBox="1">
            <a:spLocks noChangeArrowheads="1"/>
          </p:cNvSpPr>
          <p:nvPr/>
        </p:nvSpPr>
        <p:spPr bwMode="auto">
          <a:xfrm>
            <a:off x="9753600" y="6400801"/>
            <a:ext cx="184150" cy="366713"/>
          </a:xfrm>
          <a:prstGeom prst="rect">
            <a:avLst/>
          </a:prstGeom>
          <a:noFill/>
          <a:ln w="9525">
            <a:noFill/>
            <a:miter lim="800000"/>
            <a:headEnd/>
            <a:tailEnd/>
          </a:ln>
        </p:spPr>
        <p:txBody>
          <a:bodyPr wrap="none">
            <a:spAutoFit/>
          </a:bodyPr>
          <a:lstStyle/>
          <a:p>
            <a:endParaRPr lang="en-US">
              <a:latin typeface="Times New Roman" charset="0"/>
            </a:endParaRPr>
          </a:p>
        </p:txBody>
      </p:sp>
      <p:sp>
        <p:nvSpPr>
          <p:cNvPr id="565253" name="Rectangle 5"/>
          <p:cNvSpPr>
            <a:spLocks noChangeArrowheads="1"/>
          </p:cNvSpPr>
          <p:nvPr/>
        </p:nvSpPr>
        <p:spPr bwMode="auto">
          <a:xfrm>
            <a:off x="1809720" y="1663510"/>
            <a:ext cx="8643998" cy="5051639"/>
          </a:xfrm>
          <a:prstGeom prst="rect">
            <a:avLst/>
          </a:prstGeom>
          <a:noFill/>
          <a:ln w="9525">
            <a:noFill/>
            <a:miter lim="800000"/>
            <a:headEnd/>
            <a:tailEnd/>
          </a:ln>
          <a:effectLst/>
        </p:spPr>
        <p:txBody>
          <a:bodyPr wrap="square" anchor="ctr">
            <a:spAutoFit/>
          </a:bodyPr>
          <a:lstStyle/>
          <a:p>
            <a:pPr marL="360000" indent="-360000">
              <a:lnSpc>
                <a:spcPct val="120000"/>
              </a:lnSpc>
              <a:spcAft>
                <a:spcPts val="3600"/>
              </a:spcAft>
              <a:buFont typeface="Arial" pitchFamily="34" charset="0"/>
              <a:buChar char="•"/>
              <a:defRPr/>
            </a:pPr>
            <a:r>
              <a:rPr lang="en-GB" sz="2800" b="1" dirty="0">
                <a:latin typeface="Times New Roman" charset="0"/>
              </a:rPr>
              <a:t>Understanding of the term </a:t>
            </a:r>
            <a:r>
              <a:rPr lang="en-GB" sz="2800" b="1" dirty="0">
                <a:solidFill>
                  <a:srgbClr val="C00000"/>
                </a:solidFill>
                <a:latin typeface="Times New Roman" charset="0"/>
              </a:rPr>
              <a:t>IP address</a:t>
            </a:r>
            <a:r>
              <a:rPr lang="en-GB" sz="2800" b="1" dirty="0">
                <a:latin typeface="Times New Roman" charset="0"/>
              </a:rPr>
              <a:t>.</a:t>
            </a:r>
          </a:p>
          <a:p>
            <a:pPr marL="360000" indent="-360000">
              <a:lnSpc>
                <a:spcPct val="120000"/>
              </a:lnSpc>
              <a:spcAft>
                <a:spcPts val="3600"/>
              </a:spcAft>
              <a:buFont typeface="Arial" pitchFamily="34" charset="0"/>
              <a:buChar char="•"/>
              <a:defRPr/>
            </a:pPr>
            <a:r>
              <a:rPr lang="en-GB" sz="2800" b="1" spc="300" dirty="0">
                <a:solidFill>
                  <a:srgbClr val="C00000"/>
                </a:solidFill>
                <a:latin typeface="Times New Roman" charset="0"/>
              </a:rPr>
              <a:t>IPv4 (IP version 4) </a:t>
            </a:r>
            <a:r>
              <a:rPr lang="en-GB" sz="2800" b="1" dirty="0">
                <a:latin typeface="Times New Roman" charset="0"/>
              </a:rPr>
              <a:t>addresses or simply IP addresses using </a:t>
            </a:r>
            <a:r>
              <a:rPr lang="en-GB" sz="2800" b="1" dirty="0">
                <a:solidFill>
                  <a:srgbClr val="0000FF"/>
                </a:solidFill>
                <a:latin typeface="Times New Roman" charset="0"/>
              </a:rPr>
              <a:t>32 bits</a:t>
            </a:r>
            <a:r>
              <a:rPr lang="en-GB" sz="2800" b="1" dirty="0">
                <a:latin typeface="Times New Roman" charset="0"/>
              </a:rPr>
              <a:t>.</a:t>
            </a:r>
          </a:p>
          <a:p>
            <a:pPr marL="360000" indent="-360000">
              <a:lnSpc>
                <a:spcPct val="120000"/>
              </a:lnSpc>
              <a:spcAft>
                <a:spcPts val="3600"/>
              </a:spcAft>
              <a:buFont typeface="Arial" pitchFamily="34" charset="0"/>
              <a:buChar char="•"/>
              <a:defRPr/>
            </a:pPr>
            <a:r>
              <a:rPr lang="en-GB" sz="2800" b="1" dirty="0">
                <a:latin typeface="Times New Roman" charset="0"/>
              </a:rPr>
              <a:t>The need for more addresses, in addition to new generation of IP or </a:t>
            </a:r>
            <a:r>
              <a:rPr lang="en-GB" sz="2800" b="1" spc="300" dirty="0">
                <a:solidFill>
                  <a:srgbClr val="C00000"/>
                </a:solidFill>
                <a:latin typeface="Times New Roman" charset="0"/>
              </a:rPr>
              <a:t>IPv6 (</a:t>
            </a:r>
            <a:r>
              <a:rPr lang="en-GB" sz="2800" b="1" spc="300" dirty="0" err="1">
                <a:solidFill>
                  <a:srgbClr val="C00000"/>
                </a:solidFill>
                <a:latin typeface="Times New Roman" charset="0"/>
              </a:rPr>
              <a:t>lP</a:t>
            </a:r>
            <a:r>
              <a:rPr lang="en-GB" sz="2800" b="1" spc="300" dirty="0">
                <a:solidFill>
                  <a:srgbClr val="C00000"/>
                </a:solidFill>
                <a:latin typeface="Times New Roman" charset="0"/>
              </a:rPr>
              <a:t> version 6)</a:t>
            </a:r>
            <a:r>
              <a:rPr lang="en-GB" sz="2800" b="1" dirty="0">
                <a:latin typeface="Times New Roman" charset="0"/>
              </a:rPr>
              <a:t>.</a:t>
            </a:r>
          </a:p>
          <a:p>
            <a:pPr marL="360000" indent="-360000">
              <a:lnSpc>
                <a:spcPct val="120000"/>
              </a:lnSpc>
              <a:spcAft>
                <a:spcPts val="3600"/>
              </a:spcAft>
              <a:buFont typeface="Arial" pitchFamily="34" charset="0"/>
              <a:buChar char="•"/>
              <a:defRPr/>
            </a:pPr>
            <a:r>
              <a:rPr lang="en-GB" sz="2800" b="1" dirty="0">
                <a:solidFill>
                  <a:srgbClr val="C00000"/>
                </a:solidFill>
                <a:latin typeface="Times New Roman" charset="0"/>
              </a:rPr>
              <a:t>IPv6 </a:t>
            </a:r>
            <a:r>
              <a:rPr lang="en-GB" sz="2800" b="1" dirty="0">
                <a:latin typeface="Times New Roman" charset="0"/>
              </a:rPr>
              <a:t>uses </a:t>
            </a:r>
            <a:r>
              <a:rPr lang="en-GB" sz="2800" b="1" dirty="0">
                <a:solidFill>
                  <a:srgbClr val="0000FF"/>
                </a:solidFill>
                <a:latin typeface="Times New Roman" charset="0"/>
              </a:rPr>
              <a:t>128-bit</a:t>
            </a:r>
            <a:r>
              <a:rPr lang="en-GB" sz="2800" b="1" dirty="0">
                <a:latin typeface="Times New Roman" charset="0"/>
              </a:rPr>
              <a:t> addresses that give much greater flexibility in address allocation.</a:t>
            </a:r>
          </a:p>
        </p:txBody>
      </p:sp>
      <p:sp>
        <p:nvSpPr>
          <p:cNvPr id="10" name="TextBox 9"/>
          <p:cNvSpPr txBox="1"/>
          <p:nvPr/>
        </p:nvSpPr>
        <p:spPr>
          <a:xfrm>
            <a:off x="1524000" y="357167"/>
            <a:ext cx="9144000" cy="769441"/>
          </a:xfrm>
          <a:prstGeom prst="rect">
            <a:avLst/>
          </a:prstGeom>
          <a:noFill/>
        </p:spPr>
        <p:txBody>
          <a:bodyPr wrap="square" rtlCol="0">
            <a:spAutoFit/>
          </a:bodyPr>
          <a:lstStyle/>
          <a:p>
            <a:pPr algn="ctr"/>
            <a:r>
              <a:rPr lang="en-GB" sz="4400" dirty="0">
                <a:solidFill>
                  <a:srgbClr val="FF0000"/>
                </a:solidFill>
              </a:rPr>
              <a:t>Outline</a:t>
            </a:r>
          </a:p>
        </p:txBody>
      </p:sp>
      <p:cxnSp>
        <p:nvCxnSpPr>
          <p:cNvPr id="6" name="Straight Connector 5"/>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AF38636-804C-414E-8ACA-D918E704684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142860"/>
            <a:ext cx="9144000" cy="1269916"/>
          </a:xfrm>
        </p:spPr>
        <p:txBody>
          <a:bodyPr/>
          <a:lstStyle/>
          <a:p>
            <a:r>
              <a:rPr lang="en-US" dirty="0">
                <a:solidFill>
                  <a:srgbClr val="FF0000"/>
                </a:solidFill>
              </a:rPr>
              <a:t>Dotted-Decimal Notation</a:t>
            </a:r>
          </a:p>
        </p:txBody>
      </p:sp>
      <p:pic>
        <p:nvPicPr>
          <p:cNvPr id="33795" name="Picture 3"/>
          <p:cNvPicPr>
            <a:picLocks noChangeAspect="1" noChangeArrowheads="1"/>
          </p:cNvPicPr>
          <p:nvPr/>
        </p:nvPicPr>
        <p:blipFill>
          <a:blip r:embed="rId3" cstate="print"/>
          <a:srcRect/>
          <a:stretch>
            <a:fillRect/>
          </a:stretch>
        </p:blipFill>
        <p:spPr bwMode="auto">
          <a:xfrm>
            <a:off x="2639616" y="1728574"/>
            <a:ext cx="7009088" cy="501279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20</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F38636-804C-414E-8ACA-D918E7046845}" type="slidenum">
              <a:rPr lang="en-GB" smtClean="0"/>
              <a:pPr/>
              <a:t>21</a:t>
            </a:fld>
            <a:endParaRPr lang="en-GB"/>
          </a:p>
        </p:txBody>
      </p:sp>
      <p:sp>
        <p:nvSpPr>
          <p:cNvPr id="4" name="Rectangle 3"/>
          <p:cNvSpPr/>
          <p:nvPr/>
        </p:nvSpPr>
        <p:spPr>
          <a:xfrm>
            <a:off x="1809720" y="1643051"/>
            <a:ext cx="8572560" cy="4924425"/>
          </a:xfrm>
          <a:prstGeom prst="rect">
            <a:avLst/>
          </a:prstGeom>
        </p:spPr>
        <p:txBody>
          <a:bodyPr wrap="square">
            <a:spAutoFit/>
          </a:bodyPr>
          <a:lstStyle/>
          <a:p>
            <a:pPr>
              <a:spcAft>
                <a:spcPts val="1200"/>
              </a:spcAft>
            </a:pPr>
            <a:r>
              <a:rPr lang="en-GB" sz="2800" b="1" dirty="0">
                <a:solidFill>
                  <a:srgbClr val="C00000"/>
                </a:solidFill>
              </a:rPr>
              <a:t>Find the class of the following IP addresses.</a:t>
            </a:r>
          </a:p>
          <a:p>
            <a:pPr>
              <a:spcAft>
                <a:spcPts val="1200"/>
              </a:spcAft>
            </a:pPr>
            <a:r>
              <a:rPr lang="en-GB" sz="2600" b="1" dirty="0"/>
              <a:t>a. 208.34.54.12</a:t>
            </a:r>
          </a:p>
          <a:p>
            <a:pPr>
              <a:spcAft>
                <a:spcPts val="1200"/>
              </a:spcAft>
            </a:pPr>
            <a:r>
              <a:rPr lang="en-GB" sz="2600" b="1" dirty="0">
                <a:solidFill>
                  <a:srgbClr val="0000FF"/>
                </a:solidFill>
              </a:rPr>
              <a:t>    Class C </a:t>
            </a:r>
            <a:r>
              <a:rPr lang="en-GB" sz="2600" b="1" dirty="0"/>
              <a:t>(first byte is between 192 and 223)</a:t>
            </a:r>
          </a:p>
          <a:p>
            <a:pPr>
              <a:spcAft>
                <a:spcPts val="1200"/>
              </a:spcAft>
            </a:pPr>
            <a:r>
              <a:rPr lang="en-GB" sz="2600" b="1" dirty="0"/>
              <a:t>b. 238.34.2.1 </a:t>
            </a:r>
          </a:p>
          <a:p>
            <a:pPr>
              <a:spcAft>
                <a:spcPts val="1200"/>
              </a:spcAft>
            </a:pPr>
            <a:r>
              <a:rPr lang="en-GB" sz="2600" b="1" dirty="0">
                <a:solidFill>
                  <a:srgbClr val="0000FF"/>
                </a:solidFill>
              </a:rPr>
              <a:t>    Class D </a:t>
            </a:r>
            <a:r>
              <a:rPr lang="en-GB" sz="2600" b="1" dirty="0"/>
              <a:t>(first byte is between 224 and 239)</a:t>
            </a:r>
          </a:p>
          <a:p>
            <a:pPr>
              <a:spcAft>
                <a:spcPts val="1200"/>
              </a:spcAft>
            </a:pPr>
            <a:r>
              <a:rPr lang="en-GB" sz="2600" b="1" dirty="0"/>
              <a:t>c. 114.34.2.8</a:t>
            </a:r>
          </a:p>
          <a:p>
            <a:pPr>
              <a:spcAft>
                <a:spcPts val="1200"/>
              </a:spcAft>
            </a:pPr>
            <a:r>
              <a:rPr lang="en-GB" sz="2600" b="1" dirty="0">
                <a:solidFill>
                  <a:srgbClr val="0000FF"/>
                </a:solidFill>
              </a:rPr>
              <a:t>    Class A </a:t>
            </a:r>
            <a:r>
              <a:rPr lang="en-GB" sz="2600" b="1" dirty="0"/>
              <a:t>(first byte is between 0 and 127)</a:t>
            </a:r>
          </a:p>
          <a:p>
            <a:pPr>
              <a:spcAft>
                <a:spcPts val="1200"/>
              </a:spcAft>
            </a:pPr>
            <a:r>
              <a:rPr lang="en-GB" sz="2600" b="1" dirty="0"/>
              <a:t>d. 129.14.6.8</a:t>
            </a:r>
          </a:p>
          <a:p>
            <a:pPr>
              <a:spcAft>
                <a:spcPts val="1200"/>
              </a:spcAft>
            </a:pPr>
            <a:r>
              <a:rPr lang="en-GB" sz="2600" b="1" dirty="0">
                <a:solidFill>
                  <a:srgbClr val="0000FF"/>
                </a:solidFill>
              </a:rPr>
              <a:t>    Class B </a:t>
            </a:r>
            <a:r>
              <a:rPr lang="en-GB" sz="2600" b="1" dirty="0"/>
              <a:t>(first byte is between 128 and 191)</a:t>
            </a:r>
          </a:p>
        </p:txBody>
      </p:sp>
      <p:sp>
        <p:nvSpPr>
          <p:cNvPr id="5" name="Rectangle 2"/>
          <p:cNvSpPr txBox="1">
            <a:spLocks noChangeArrowheads="1"/>
          </p:cNvSpPr>
          <p:nvPr/>
        </p:nvSpPr>
        <p:spPr>
          <a:xfrm>
            <a:off x="1524000" y="-24"/>
            <a:ext cx="9144000" cy="1357322"/>
          </a:xfrm>
          <a:prstGeom prst="rect">
            <a:avLst/>
          </a:prstGeom>
        </p:spPr>
        <p:txBody>
          <a:bodyPr vert="horz" lIns="91440" tIns="45720" rIns="91440" bIns="45720" rtlCol="0" anchor="ctr">
            <a:normAutofit/>
          </a:bodyPr>
          <a:lstStyle/>
          <a:p>
            <a:pPr algn="ctr" defTabSz="914400">
              <a:spcBef>
                <a:spcPct val="0"/>
              </a:spcBef>
              <a:defRPr/>
            </a:pPr>
            <a:r>
              <a:rPr lang="en-US" sz="4400" dirty="0">
                <a:solidFill>
                  <a:srgbClr val="FF0000"/>
                </a:solidFill>
                <a:latin typeface="+mj-lt"/>
                <a:ea typeface="+mj-ea"/>
                <a:cs typeface="+mj-cs"/>
              </a:rPr>
              <a:t>Network Address Exercise</a:t>
            </a:r>
          </a:p>
        </p:txBody>
      </p:sp>
      <p:cxnSp>
        <p:nvCxnSpPr>
          <p:cNvPr id="6" name="Straight Connector 5"/>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24"/>
            <a:ext cx="9144000" cy="1556816"/>
          </a:xfrm>
        </p:spPr>
        <p:txBody>
          <a:bodyPr/>
          <a:lstStyle/>
          <a:p>
            <a:r>
              <a:rPr lang="en-US" dirty="0">
                <a:solidFill>
                  <a:srgbClr val="FF0000"/>
                </a:solidFill>
              </a:rPr>
              <a:t>Network Address Exercise</a:t>
            </a:r>
          </a:p>
        </p:txBody>
      </p:sp>
      <p:sp>
        <p:nvSpPr>
          <p:cNvPr id="45059" name="Rectangle 3"/>
          <p:cNvSpPr>
            <a:spLocks noGrp="1" noChangeArrowheads="1"/>
          </p:cNvSpPr>
          <p:nvPr>
            <p:ph type="body" idx="1"/>
          </p:nvPr>
        </p:nvSpPr>
        <p:spPr>
          <a:xfrm>
            <a:off x="1952596" y="1643051"/>
            <a:ext cx="8358246" cy="5072073"/>
          </a:xfrm>
        </p:spPr>
        <p:txBody>
          <a:bodyPr>
            <a:noAutofit/>
          </a:bodyPr>
          <a:lstStyle/>
          <a:p>
            <a:pPr marL="558523" indent="-558523">
              <a:buNone/>
            </a:pPr>
            <a:r>
              <a:rPr lang="en-US" b="1" dirty="0">
                <a:solidFill>
                  <a:srgbClr val="C00000"/>
                </a:solidFill>
              </a:rPr>
              <a:t>Question: </a:t>
            </a:r>
            <a:r>
              <a:rPr lang="en-US" b="1" dirty="0"/>
              <a:t>Find the network address for each   </a:t>
            </a:r>
          </a:p>
          <a:p>
            <a:pPr marL="558523" indent="-558523">
              <a:buNone/>
            </a:pPr>
            <a:r>
              <a:rPr lang="en-US" b="1" dirty="0"/>
              <a:t>                  host address:</a:t>
            </a:r>
          </a:p>
          <a:p>
            <a:pPr marL="558523" indent="-558523">
              <a:buNone/>
            </a:pPr>
            <a:endParaRPr lang="en-US" sz="1600" b="1" dirty="0"/>
          </a:p>
          <a:p>
            <a:pPr marL="896908" lvl="1" indent="-483047">
              <a:buNone/>
            </a:pPr>
            <a:r>
              <a:rPr lang="en-US" b="1" dirty="0"/>
              <a:t>a.		4.23.145.90</a:t>
            </a:r>
          </a:p>
          <a:p>
            <a:pPr marL="896908" lvl="1" indent="-483047">
              <a:buNone/>
            </a:pPr>
            <a:r>
              <a:rPr lang="en-US" b="1" dirty="0"/>
              <a:t>b.		127.34.78.7</a:t>
            </a:r>
          </a:p>
          <a:p>
            <a:pPr marL="896908" lvl="1" indent="-483047">
              <a:buNone/>
            </a:pPr>
            <a:r>
              <a:rPr lang="en-US" b="1" dirty="0"/>
              <a:t>c.		146.7.3.8</a:t>
            </a:r>
          </a:p>
          <a:p>
            <a:pPr marL="896908" lvl="1" indent="-483047">
              <a:buNone/>
            </a:pPr>
            <a:r>
              <a:rPr lang="en-US" b="1" dirty="0"/>
              <a:t>d.		29.6.8.4</a:t>
            </a:r>
          </a:p>
          <a:p>
            <a:pPr marL="928211" lvl="1" indent="-514350">
              <a:spcAft>
                <a:spcPts val="1800"/>
              </a:spcAft>
              <a:buAutoNum type="alphaLcPeriod" startAt="5"/>
            </a:pPr>
            <a:r>
              <a:rPr lang="en-US" b="1" dirty="0"/>
              <a:t>198.76.9.23</a:t>
            </a:r>
          </a:p>
          <a:p>
            <a:pPr marL="896908" lvl="1" indent="-483047">
              <a:buNone/>
            </a:pPr>
            <a:r>
              <a:rPr lang="en-US" b="1" u="sng" dirty="0">
                <a:solidFill>
                  <a:srgbClr val="C00000"/>
                </a:solidFill>
              </a:rPr>
              <a:t>hint</a:t>
            </a:r>
            <a:r>
              <a:rPr lang="en-US" b="1" dirty="0">
                <a:solidFill>
                  <a:srgbClr val="C00000"/>
                </a:solidFill>
              </a:rPr>
              <a:t>: </a:t>
            </a:r>
            <a:r>
              <a:rPr lang="en-US" b="1" dirty="0"/>
              <a:t>first determine the class of address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22</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0" y="142852"/>
            <a:ext cx="9144000" cy="1143000"/>
          </a:xfrm>
        </p:spPr>
        <p:txBody>
          <a:bodyPr/>
          <a:lstStyle/>
          <a:p>
            <a:r>
              <a:rPr lang="en-US" dirty="0">
                <a:solidFill>
                  <a:srgbClr val="FF0000"/>
                </a:solidFill>
              </a:rPr>
              <a:t>IPv4 Broadcast Addresses</a:t>
            </a:r>
          </a:p>
        </p:txBody>
      </p:sp>
      <p:sp>
        <p:nvSpPr>
          <p:cNvPr id="46083" name="Rectangle 3"/>
          <p:cNvSpPr>
            <a:spLocks noGrp="1" noChangeArrowheads="1"/>
          </p:cNvSpPr>
          <p:nvPr>
            <p:ph type="body" idx="1"/>
          </p:nvPr>
        </p:nvSpPr>
        <p:spPr>
          <a:xfrm>
            <a:off x="1809720" y="1714488"/>
            <a:ext cx="8643998" cy="5072098"/>
          </a:xfrm>
        </p:spPr>
        <p:txBody>
          <a:bodyPr>
            <a:noAutofit/>
          </a:bodyPr>
          <a:lstStyle/>
          <a:p>
            <a:pPr>
              <a:spcBef>
                <a:spcPts val="0"/>
              </a:spcBef>
              <a:spcAft>
                <a:spcPts val="1800"/>
              </a:spcAft>
            </a:pPr>
            <a:r>
              <a:rPr lang="en-GB" sz="2600" b="1" dirty="0">
                <a:solidFill>
                  <a:schemeClr val="bg2">
                    <a:lumMod val="25000"/>
                  </a:schemeClr>
                </a:solidFill>
              </a:rPr>
              <a:t>Broadcast addresses are also reserved. </a:t>
            </a:r>
          </a:p>
          <a:p>
            <a:pPr>
              <a:spcBef>
                <a:spcPts val="0"/>
              </a:spcBef>
              <a:spcAft>
                <a:spcPts val="1800"/>
              </a:spcAft>
            </a:pPr>
            <a:r>
              <a:rPr lang="en-GB" sz="2600" b="1" dirty="0"/>
              <a:t>In class </a:t>
            </a:r>
            <a:r>
              <a:rPr lang="en-GB" sz="2600" b="1" dirty="0">
                <a:solidFill>
                  <a:srgbClr val="C00000"/>
                </a:solidFill>
              </a:rPr>
              <a:t>A</a:t>
            </a:r>
            <a:r>
              <a:rPr lang="en-GB" sz="2600" b="1" dirty="0"/>
              <a:t>, </a:t>
            </a:r>
            <a:r>
              <a:rPr lang="en-GB" sz="2600" b="1" dirty="0">
                <a:solidFill>
                  <a:srgbClr val="C00000"/>
                </a:solidFill>
              </a:rPr>
              <a:t>B</a:t>
            </a:r>
            <a:r>
              <a:rPr lang="en-GB" sz="2600" b="1" dirty="0"/>
              <a:t> and </a:t>
            </a:r>
            <a:r>
              <a:rPr lang="en-GB" sz="2600" b="1" dirty="0">
                <a:solidFill>
                  <a:srgbClr val="C00000"/>
                </a:solidFill>
              </a:rPr>
              <a:t>C</a:t>
            </a:r>
            <a:r>
              <a:rPr lang="en-GB" sz="2600" b="1" dirty="0"/>
              <a:t>, a direct broadcast address is an address that has all </a:t>
            </a:r>
            <a:r>
              <a:rPr lang="en-GB" sz="2600" b="1" dirty="0">
                <a:solidFill>
                  <a:srgbClr val="C00000"/>
                </a:solidFill>
              </a:rPr>
              <a:t>1s </a:t>
            </a:r>
            <a:r>
              <a:rPr lang="en-GB" sz="2600" b="1" dirty="0"/>
              <a:t>in the host field (</a:t>
            </a:r>
            <a:r>
              <a:rPr lang="en-GB" sz="2600" b="1" dirty="0" err="1"/>
              <a:t>hostid</a:t>
            </a:r>
            <a:r>
              <a:rPr lang="en-GB" sz="2600" b="1" dirty="0"/>
              <a:t>). </a:t>
            </a:r>
          </a:p>
          <a:p>
            <a:pPr>
              <a:spcBef>
                <a:spcPts val="0"/>
              </a:spcBef>
              <a:spcAft>
                <a:spcPts val="1800"/>
              </a:spcAft>
            </a:pPr>
            <a:r>
              <a:rPr lang="en-GB" sz="2600" b="1" dirty="0">
                <a:solidFill>
                  <a:schemeClr val="bg2">
                    <a:lumMod val="25000"/>
                  </a:schemeClr>
                </a:solidFill>
              </a:rPr>
              <a:t>When you send a direct broadcast packet on a network, all devices on the network pick it up.</a:t>
            </a:r>
          </a:p>
          <a:p>
            <a:pPr>
              <a:spcBef>
                <a:spcPts val="0"/>
              </a:spcBef>
              <a:spcAft>
                <a:spcPts val="1800"/>
              </a:spcAft>
            </a:pPr>
            <a:r>
              <a:rPr lang="en-GB" sz="2600" b="1" dirty="0">
                <a:solidFill>
                  <a:srgbClr val="C00000"/>
                </a:solidFill>
              </a:rPr>
              <a:t>For example</a:t>
            </a:r>
            <a:r>
              <a:rPr lang="en-GB" sz="2600" b="1" dirty="0"/>
              <a:t>, on a network with a network address of </a:t>
            </a:r>
            <a:r>
              <a:rPr lang="en-GB" sz="2600" b="1" dirty="0">
                <a:solidFill>
                  <a:srgbClr val="C00000"/>
                </a:solidFill>
              </a:rPr>
              <a:t>176.10.0.0</a:t>
            </a:r>
            <a:r>
              <a:rPr lang="en-GB" sz="2600" b="1" dirty="0"/>
              <a:t>, the direct broadcast address would be </a:t>
            </a:r>
            <a:r>
              <a:rPr lang="en-GB" sz="2600" b="1" dirty="0">
                <a:solidFill>
                  <a:srgbClr val="C00000"/>
                </a:solidFill>
              </a:rPr>
              <a:t>176.10.255.255.</a:t>
            </a:r>
          </a:p>
          <a:p>
            <a:pPr>
              <a:spcBef>
                <a:spcPts val="0"/>
              </a:spcBef>
              <a:spcAft>
                <a:spcPts val="1800"/>
              </a:spcAft>
            </a:pPr>
            <a:r>
              <a:rPr lang="en-GB" sz="2600" b="1" dirty="0">
                <a:solidFill>
                  <a:schemeClr val="bg2">
                    <a:lumMod val="25000"/>
                  </a:schemeClr>
                </a:solidFill>
              </a:rPr>
              <a:t>Where did we get </a:t>
            </a:r>
            <a:r>
              <a:rPr lang="en-GB" sz="2600" b="1" dirty="0">
                <a:solidFill>
                  <a:srgbClr val="C00000"/>
                </a:solidFill>
              </a:rPr>
              <a:t>255</a:t>
            </a:r>
            <a:r>
              <a:rPr lang="en-GB" sz="2600" b="1" dirty="0"/>
              <a:t> </a:t>
            </a:r>
            <a:r>
              <a:rPr lang="en-GB" sz="2600" b="1" dirty="0">
                <a:solidFill>
                  <a:schemeClr val="bg2">
                    <a:lumMod val="25000"/>
                  </a:schemeClr>
                </a:solidFill>
              </a:rPr>
              <a:t>from?</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23</a:t>
            </a:fld>
            <a:endParaRPr lang="en-GB"/>
          </a:p>
        </p:txBody>
      </p:sp>
      <p:cxnSp>
        <p:nvCxnSpPr>
          <p:cNvPr id="5" name="Straight Connector 4"/>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0" y="71414"/>
            <a:ext cx="9144000" cy="1341362"/>
          </a:xfrm>
        </p:spPr>
        <p:txBody>
          <a:bodyPr>
            <a:normAutofit fontScale="90000"/>
          </a:bodyPr>
          <a:lstStyle/>
          <a:p>
            <a:r>
              <a:rPr lang="en-GB" dirty="0">
                <a:solidFill>
                  <a:srgbClr val="FF0000"/>
                </a:solidFill>
              </a:rPr>
              <a:t>IPv4 Direct Broadcast Address</a:t>
            </a:r>
            <a:endParaRPr lang="en-IE" dirty="0">
              <a:solidFill>
                <a:srgbClr val="FF0000"/>
              </a:solidFill>
            </a:endParaRPr>
          </a:p>
        </p:txBody>
      </p:sp>
      <p:pic>
        <p:nvPicPr>
          <p:cNvPr id="47107" name="Picture 3"/>
          <p:cNvPicPr>
            <a:picLocks noGrp="1" noChangeAspect="1" noChangeArrowheads="1"/>
          </p:cNvPicPr>
          <p:nvPr>
            <p:ph idx="1"/>
          </p:nvPr>
        </p:nvPicPr>
        <p:blipFill>
          <a:blip r:embed="rId3" cstate="print"/>
          <a:srcRect/>
          <a:stretch>
            <a:fillRect/>
          </a:stretch>
        </p:blipFill>
        <p:spPr>
          <a:xfrm>
            <a:off x="1518536" y="1785926"/>
            <a:ext cx="9149465" cy="4643470"/>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24</a:t>
            </a:fld>
            <a:endParaRPr lang="en-GB"/>
          </a:p>
        </p:txBody>
      </p:sp>
      <p:cxnSp>
        <p:nvCxnSpPr>
          <p:cNvPr id="5" name="Straight Connector 4"/>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142860"/>
            <a:ext cx="9144000" cy="1143000"/>
          </a:xfrm>
        </p:spPr>
        <p:txBody>
          <a:bodyPr>
            <a:normAutofit fontScale="90000"/>
          </a:bodyPr>
          <a:lstStyle/>
          <a:p>
            <a:r>
              <a:rPr lang="en-GB" dirty="0">
                <a:solidFill>
                  <a:srgbClr val="FF0000"/>
                </a:solidFill>
              </a:rPr>
              <a:t>IPv4 Limited Broadcast Address</a:t>
            </a:r>
            <a:endParaRPr lang="en-IE" dirty="0">
              <a:solidFill>
                <a:srgbClr val="FF0000"/>
              </a:solidFill>
            </a:endParaRPr>
          </a:p>
        </p:txBody>
      </p:sp>
      <p:pic>
        <p:nvPicPr>
          <p:cNvPr id="48131" name="Picture 3"/>
          <p:cNvPicPr>
            <a:picLocks noGrp="1" noChangeAspect="1" noChangeArrowheads="1"/>
          </p:cNvPicPr>
          <p:nvPr>
            <p:ph idx="1"/>
          </p:nvPr>
        </p:nvPicPr>
        <p:blipFill>
          <a:blip r:embed="rId3" cstate="print"/>
          <a:srcRect/>
          <a:stretch>
            <a:fillRect/>
          </a:stretch>
        </p:blipFill>
        <p:spPr>
          <a:xfrm>
            <a:off x="1499990" y="1643050"/>
            <a:ext cx="9168011" cy="5214950"/>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25</a:t>
            </a:fld>
            <a:endParaRPr lang="en-GB"/>
          </a:p>
        </p:txBody>
      </p:sp>
      <p:cxnSp>
        <p:nvCxnSpPr>
          <p:cNvPr id="5" name="Straight Connector 4"/>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0" y="71414"/>
            <a:ext cx="9144000" cy="1341362"/>
          </a:xfrm>
        </p:spPr>
        <p:txBody>
          <a:bodyPr/>
          <a:lstStyle/>
          <a:p>
            <a:r>
              <a:rPr lang="en-GB" dirty="0">
                <a:solidFill>
                  <a:srgbClr val="FF0000"/>
                </a:solidFill>
              </a:rPr>
              <a:t>Special Addresses Exercise</a:t>
            </a:r>
            <a:endParaRPr lang="en-IE" dirty="0">
              <a:solidFill>
                <a:srgbClr val="FF0000"/>
              </a:solidFill>
            </a:endParaRPr>
          </a:p>
        </p:txBody>
      </p:sp>
      <p:sp>
        <p:nvSpPr>
          <p:cNvPr id="49155" name="Rectangle 3"/>
          <p:cNvSpPr>
            <a:spLocks noGrp="1" noChangeArrowheads="1"/>
          </p:cNvSpPr>
          <p:nvPr>
            <p:ph type="body" idx="1"/>
          </p:nvPr>
        </p:nvSpPr>
        <p:spPr>
          <a:xfrm>
            <a:off x="1738282" y="1857365"/>
            <a:ext cx="8686800" cy="4525963"/>
          </a:xfrm>
        </p:spPr>
        <p:txBody>
          <a:bodyPr/>
          <a:lstStyle/>
          <a:p>
            <a:pPr marL="498142" indent="-498142">
              <a:buNone/>
            </a:pPr>
            <a:r>
              <a:rPr lang="en-US" b="1" u="sng" dirty="0">
                <a:solidFill>
                  <a:srgbClr val="C00000"/>
                </a:solidFill>
              </a:rPr>
              <a:t>Question</a:t>
            </a:r>
            <a:r>
              <a:rPr lang="en-US" b="1" dirty="0">
                <a:solidFill>
                  <a:srgbClr val="C00000"/>
                </a:solidFill>
              </a:rPr>
              <a:t>:</a:t>
            </a:r>
          </a:p>
          <a:p>
            <a:pPr marL="498142" indent="-498142">
              <a:buNone/>
            </a:pPr>
            <a:endParaRPr lang="en-US" sz="1800" dirty="0"/>
          </a:p>
          <a:p>
            <a:pPr marL="498142" indent="-498142">
              <a:buNone/>
            </a:pPr>
            <a:r>
              <a:rPr lang="en-US" b="1" dirty="0"/>
              <a:t>A host has an IP address of </a:t>
            </a:r>
            <a:r>
              <a:rPr lang="en-US" b="1" dirty="0">
                <a:solidFill>
                  <a:srgbClr val="C00000"/>
                </a:solidFill>
              </a:rPr>
              <a:t>183.121.56.4</a:t>
            </a:r>
          </a:p>
          <a:p>
            <a:pPr marL="498142" indent="-498142">
              <a:buNone/>
            </a:pPr>
            <a:endParaRPr lang="en-US" sz="1800" b="1" dirty="0"/>
          </a:p>
          <a:p>
            <a:pPr marL="1080000" indent="-498142">
              <a:spcAft>
                <a:spcPts val="1800"/>
              </a:spcAft>
              <a:buFontTx/>
              <a:buAutoNum type="alphaLcParenR"/>
            </a:pPr>
            <a:r>
              <a:rPr lang="en-US" b="1" dirty="0"/>
              <a:t>Find the class and address for the network this host resides on.</a:t>
            </a:r>
          </a:p>
          <a:p>
            <a:pPr marL="1080000" indent="-498142">
              <a:buFontTx/>
              <a:buAutoNum type="alphaLcParenR"/>
            </a:pPr>
            <a:r>
              <a:rPr lang="en-US" b="1" dirty="0"/>
              <a:t>Find all the special addresses for this network.</a:t>
            </a:r>
            <a:endParaRPr lang="en-IE" b="1" dirty="0"/>
          </a:p>
        </p:txBody>
      </p:sp>
      <p:sp>
        <p:nvSpPr>
          <p:cNvPr id="4" name="Slide Number Placeholder 3"/>
          <p:cNvSpPr>
            <a:spLocks noGrp="1"/>
          </p:cNvSpPr>
          <p:nvPr>
            <p:ph type="sldNum" sz="quarter" idx="12"/>
          </p:nvPr>
        </p:nvSpPr>
        <p:spPr/>
        <p:txBody>
          <a:bodyPr/>
          <a:lstStyle/>
          <a:p>
            <a:fld id="{5AF38636-804C-414E-8ACA-D918E7046845}" type="slidenum">
              <a:rPr lang="en-GB" smtClean="0"/>
              <a:pPr/>
              <a:t>26</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0"/>
            <a:ext cx="9144000" cy="1628800"/>
          </a:xfrm>
        </p:spPr>
        <p:txBody>
          <a:bodyPr/>
          <a:lstStyle/>
          <a:p>
            <a:r>
              <a:rPr lang="en-GB" dirty="0">
                <a:solidFill>
                  <a:srgbClr val="FF0000"/>
                </a:solidFill>
              </a:rPr>
              <a:t>Special Addresses Exercise</a:t>
            </a:r>
            <a:endParaRPr lang="en-IE" dirty="0">
              <a:solidFill>
                <a:srgbClr val="FF0000"/>
              </a:solidFill>
            </a:endParaRPr>
          </a:p>
        </p:txBody>
      </p:sp>
      <p:sp>
        <p:nvSpPr>
          <p:cNvPr id="50179" name="Rectangle 3"/>
          <p:cNvSpPr>
            <a:spLocks noGrp="1" noChangeArrowheads="1"/>
          </p:cNvSpPr>
          <p:nvPr>
            <p:ph type="body" idx="1"/>
          </p:nvPr>
        </p:nvSpPr>
        <p:spPr>
          <a:xfrm>
            <a:off x="1666908" y="1700808"/>
            <a:ext cx="9001092" cy="5085778"/>
          </a:xfrm>
        </p:spPr>
        <p:txBody>
          <a:bodyPr>
            <a:normAutofit lnSpcReduction="10000"/>
          </a:bodyPr>
          <a:lstStyle/>
          <a:p>
            <a:pPr marL="498142" indent="-498142">
              <a:lnSpc>
                <a:spcPct val="120000"/>
              </a:lnSpc>
              <a:buNone/>
            </a:pPr>
            <a:r>
              <a:rPr lang="en-US" b="1" u="sng" dirty="0">
                <a:solidFill>
                  <a:srgbClr val="C00000"/>
                </a:solidFill>
              </a:rPr>
              <a:t>Answer</a:t>
            </a:r>
            <a:r>
              <a:rPr lang="en-US" b="1" dirty="0">
                <a:solidFill>
                  <a:srgbClr val="C00000"/>
                </a:solidFill>
              </a:rPr>
              <a:t>:</a:t>
            </a:r>
          </a:p>
          <a:p>
            <a:pPr marL="498142" indent="-498142">
              <a:lnSpc>
                <a:spcPct val="120000"/>
              </a:lnSpc>
              <a:buNone/>
            </a:pPr>
            <a:r>
              <a:rPr lang="en-US" sz="2800" b="1" dirty="0"/>
              <a:t>Host Address</a:t>
            </a:r>
            <a:r>
              <a:rPr lang="en-US" sz="2800" dirty="0"/>
              <a:t>: </a:t>
            </a:r>
            <a:r>
              <a:rPr lang="en-US" sz="2800" b="1" dirty="0">
                <a:solidFill>
                  <a:srgbClr val="C00000"/>
                </a:solidFill>
              </a:rPr>
              <a:t>183.121.56.4</a:t>
            </a:r>
          </a:p>
          <a:p>
            <a:pPr marL="498142" indent="-498142">
              <a:lnSpc>
                <a:spcPct val="120000"/>
              </a:lnSpc>
              <a:buNone/>
            </a:pPr>
            <a:r>
              <a:rPr lang="en-US" sz="2800" b="1" dirty="0"/>
              <a:t>First number is between </a:t>
            </a:r>
            <a:r>
              <a:rPr lang="en-US" sz="2800" b="1" dirty="0">
                <a:solidFill>
                  <a:srgbClr val="C00000"/>
                </a:solidFill>
              </a:rPr>
              <a:t>128 and 191 =&gt; Class B</a:t>
            </a:r>
          </a:p>
          <a:p>
            <a:pPr marL="498142" indent="-498142">
              <a:lnSpc>
                <a:spcPct val="120000"/>
              </a:lnSpc>
              <a:buNone/>
            </a:pPr>
            <a:r>
              <a:rPr lang="en-US" sz="2800" b="1" dirty="0"/>
              <a:t>Therefore</a:t>
            </a:r>
            <a:r>
              <a:rPr lang="en-US" sz="2800" dirty="0"/>
              <a:t> </a:t>
            </a:r>
            <a:r>
              <a:rPr lang="en-US" sz="2800" b="1" dirty="0" err="1">
                <a:solidFill>
                  <a:srgbClr val="C00000"/>
                </a:solidFill>
              </a:rPr>
              <a:t>netid</a:t>
            </a:r>
            <a:r>
              <a:rPr lang="en-US" sz="2800" b="1" dirty="0">
                <a:solidFill>
                  <a:srgbClr val="C00000"/>
                </a:solidFill>
              </a:rPr>
              <a:t> = 183.121 and </a:t>
            </a:r>
            <a:r>
              <a:rPr lang="en-US" sz="2800" b="1" dirty="0" err="1">
                <a:solidFill>
                  <a:srgbClr val="C00000"/>
                </a:solidFill>
              </a:rPr>
              <a:t>hostid</a:t>
            </a:r>
            <a:r>
              <a:rPr lang="en-US" sz="2800" b="1" dirty="0">
                <a:solidFill>
                  <a:srgbClr val="C00000"/>
                </a:solidFill>
              </a:rPr>
              <a:t> = 56.4</a:t>
            </a:r>
          </a:p>
          <a:p>
            <a:pPr marL="498142" indent="-498142">
              <a:lnSpc>
                <a:spcPct val="120000"/>
              </a:lnSpc>
              <a:buNone/>
            </a:pPr>
            <a:r>
              <a:rPr lang="en-US" sz="2800" b="1" dirty="0"/>
              <a:t>Network Address                          </a:t>
            </a:r>
            <a:r>
              <a:rPr lang="en-US" sz="2800" b="1" dirty="0">
                <a:solidFill>
                  <a:srgbClr val="C00000"/>
                </a:solidFill>
              </a:rPr>
              <a:t>= 183.121.0.0</a:t>
            </a:r>
          </a:p>
          <a:p>
            <a:pPr marL="498142" indent="-498142">
              <a:lnSpc>
                <a:spcPct val="120000"/>
              </a:lnSpc>
              <a:buNone/>
            </a:pPr>
            <a:r>
              <a:rPr lang="en-US" sz="2800" b="1" dirty="0"/>
              <a:t>Direct Broadcast Address            </a:t>
            </a:r>
            <a:r>
              <a:rPr lang="en-US" sz="2800" b="1" dirty="0">
                <a:solidFill>
                  <a:srgbClr val="C00000"/>
                </a:solidFill>
              </a:rPr>
              <a:t>= 183.121.255.255</a:t>
            </a:r>
          </a:p>
          <a:p>
            <a:pPr marL="498142" indent="-498142">
              <a:lnSpc>
                <a:spcPct val="120000"/>
              </a:lnSpc>
              <a:buNone/>
            </a:pPr>
            <a:r>
              <a:rPr lang="en-US" sz="2800" b="1" dirty="0"/>
              <a:t>Limited Broadcast Address         </a:t>
            </a:r>
            <a:r>
              <a:rPr lang="en-US" sz="2800" b="1" dirty="0">
                <a:solidFill>
                  <a:srgbClr val="C00000"/>
                </a:solidFill>
              </a:rPr>
              <a:t>= 255.255.255.255</a:t>
            </a:r>
          </a:p>
          <a:p>
            <a:pPr marL="498142" indent="-498142">
              <a:lnSpc>
                <a:spcPct val="120000"/>
              </a:lnSpc>
              <a:buNone/>
            </a:pPr>
            <a:r>
              <a:rPr lang="en-US" sz="2800" b="1" dirty="0"/>
              <a:t>Default Network or subnet mask for </a:t>
            </a:r>
            <a:r>
              <a:rPr lang="en-US" sz="2800" b="1" dirty="0">
                <a:solidFill>
                  <a:srgbClr val="C00000"/>
                </a:solidFill>
              </a:rPr>
              <a:t>Class B = 255.255.0.0 </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27</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99470"/>
            <a:ext cx="9144000" cy="1143000"/>
          </a:xfrm>
        </p:spPr>
        <p:txBody>
          <a:bodyPr>
            <a:normAutofit fontScale="90000"/>
          </a:bodyPr>
          <a:lstStyle/>
          <a:p>
            <a:r>
              <a:rPr lang="en-GB" dirty="0">
                <a:solidFill>
                  <a:srgbClr val="FF0000"/>
                </a:solidFill>
              </a:rPr>
              <a:t>Numbers of IPv4 Networks and Hosts</a:t>
            </a:r>
            <a:endParaRPr lang="en-GB" dirty="0"/>
          </a:p>
        </p:txBody>
      </p:sp>
      <p:sp>
        <p:nvSpPr>
          <p:cNvPr id="3" name="Slide Number Placeholder 2"/>
          <p:cNvSpPr>
            <a:spLocks noGrp="1"/>
          </p:cNvSpPr>
          <p:nvPr>
            <p:ph type="sldNum" sz="quarter" idx="12"/>
          </p:nvPr>
        </p:nvSpPr>
        <p:spPr/>
        <p:txBody>
          <a:bodyPr/>
          <a:lstStyle/>
          <a:p>
            <a:fld id="{5AF38636-804C-414E-8ACA-D918E7046845}" type="slidenum">
              <a:rPr lang="en-GB" smtClean="0"/>
              <a:pPr/>
              <a:t>28</a:t>
            </a:fld>
            <a:endParaRPr lang="en-GB"/>
          </a:p>
        </p:txBody>
      </p:sp>
      <p:graphicFrame>
        <p:nvGraphicFramePr>
          <p:cNvPr id="4" name="Table 3"/>
          <p:cNvGraphicFramePr>
            <a:graphicFrameLocks noGrp="1"/>
          </p:cNvGraphicFramePr>
          <p:nvPr/>
        </p:nvGraphicFramePr>
        <p:xfrm>
          <a:off x="1524000" y="1844827"/>
          <a:ext cx="9144000" cy="3655876"/>
        </p:xfrm>
        <a:graphic>
          <a:graphicData uri="http://schemas.openxmlformats.org/drawingml/2006/table">
            <a:tbl>
              <a:tblPr/>
              <a:tblGrid>
                <a:gridCol w="1016000">
                  <a:extLst>
                    <a:ext uri="{9D8B030D-6E8A-4147-A177-3AD203B41FA5}">
                      <a16:colId xmlns:a16="http://schemas.microsoft.com/office/drawing/2014/main" val="20000"/>
                    </a:ext>
                  </a:extLst>
                </a:gridCol>
                <a:gridCol w="769918">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1000132">
                  <a:extLst>
                    <a:ext uri="{9D8B030D-6E8A-4147-A177-3AD203B41FA5}">
                      <a16:colId xmlns:a16="http://schemas.microsoft.com/office/drawing/2014/main" val="20004"/>
                    </a:ext>
                  </a:extLst>
                </a:gridCol>
                <a:gridCol w="1071570">
                  <a:extLst>
                    <a:ext uri="{9D8B030D-6E8A-4147-A177-3AD203B41FA5}">
                      <a16:colId xmlns:a16="http://schemas.microsoft.com/office/drawing/2014/main" val="20005"/>
                    </a:ext>
                  </a:extLst>
                </a:gridCol>
                <a:gridCol w="1357322">
                  <a:extLst>
                    <a:ext uri="{9D8B030D-6E8A-4147-A177-3AD203B41FA5}">
                      <a16:colId xmlns:a16="http://schemas.microsoft.com/office/drawing/2014/main" val="20006"/>
                    </a:ext>
                  </a:extLst>
                </a:gridCol>
                <a:gridCol w="785818">
                  <a:extLst>
                    <a:ext uri="{9D8B030D-6E8A-4147-A177-3AD203B41FA5}">
                      <a16:colId xmlns:a16="http://schemas.microsoft.com/office/drawing/2014/main" val="20007"/>
                    </a:ext>
                  </a:extLst>
                </a:gridCol>
                <a:gridCol w="1214414">
                  <a:extLst>
                    <a:ext uri="{9D8B030D-6E8A-4147-A177-3AD203B41FA5}">
                      <a16:colId xmlns:a16="http://schemas.microsoft.com/office/drawing/2014/main" val="20008"/>
                    </a:ext>
                  </a:extLst>
                </a:gridCol>
              </a:tblGrid>
              <a:tr h="926356">
                <a:tc>
                  <a:txBody>
                    <a:bodyPr/>
                    <a:lstStyle/>
                    <a:p>
                      <a:pPr algn="ctr"/>
                      <a:r>
                        <a:rPr lang="en-GB" sz="1400" b="1" dirty="0">
                          <a:solidFill>
                            <a:schemeClr val="bg1"/>
                          </a:solidFill>
                          <a:effectLst>
                            <a:outerShdw blurRad="38100" dist="38100" dir="2700000" algn="tl">
                              <a:srgbClr val="000000">
                                <a:alpha val="43137"/>
                              </a:srgbClr>
                            </a:outerShdw>
                          </a:effectLst>
                        </a:rPr>
                        <a:t>Class</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Leading</a:t>
                      </a:r>
                      <a:br>
                        <a:rPr lang="en-GB" sz="1400" b="1" dirty="0">
                          <a:solidFill>
                            <a:schemeClr val="bg1"/>
                          </a:solidFill>
                          <a:effectLst>
                            <a:outerShdw blurRad="38100" dist="38100" dir="2700000" algn="tl">
                              <a:srgbClr val="000000">
                                <a:alpha val="43137"/>
                              </a:srgbClr>
                            </a:outerShdw>
                          </a:effectLst>
                        </a:rPr>
                      </a:br>
                      <a:r>
                        <a:rPr lang="en-GB" sz="1400" b="1" dirty="0">
                          <a:solidFill>
                            <a:schemeClr val="bg1"/>
                          </a:solidFill>
                          <a:effectLst>
                            <a:outerShdw blurRad="38100" dist="38100" dir="2700000" algn="tl">
                              <a:srgbClr val="000000">
                                <a:alpha val="43137"/>
                              </a:srgbClr>
                            </a:outerShdw>
                          </a:effectLst>
                        </a:rPr>
                        <a:t>bits</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Size of </a:t>
                      </a:r>
                      <a:r>
                        <a:rPr lang="en-GB" sz="1400" b="1" i="1" dirty="0">
                          <a:solidFill>
                            <a:schemeClr val="bg1"/>
                          </a:solidFill>
                          <a:effectLst>
                            <a:outerShdw blurRad="38100" dist="38100" dir="2700000" algn="tl">
                              <a:srgbClr val="000000">
                                <a:alpha val="43137"/>
                              </a:srgbClr>
                            </a:outerShdw>
                          </a:effectLst>
                        </a:rPr>
                        <a:t>network</a:t>
                      </a:r>
                      <a:br>
                        <a:rPr lang="en-GB" sz="1400" b="1" i="1" dirty="0">
                          <a:solidFill>
                            <a:schemeClr val="bg1"/>
                          </a:solidFill>
                          <a:effectLst>
                            <a:outerShdw blurRad="38100" dist="38100" dir="2700000" algn="tl">
                              <a:srgbClr val="000000">
                                <a:alpha val="43137"/>
                              </a:srgbClr>
                            </a:outerShdw>
                          </a:effectLst>
                        </a:rPr>
                      </a:br>
                      <a:r>
                        <a:rPr lang="en-GB" sz="1400" b="1" i="1" dirty="0">
                          <a:solidFill>
                            <a:schemeClr val="bg1"/>
                          </a:solidFill>
                          <a:effectLst>
                            <a:outerShdw blurRad="38100" dist="38100" dir="2700000" algn="tl">
                              <a:srgbClr val="000000">
                                <a:alpha val="43137"/>
                              </a:srgbClr>
                            </a:outerShdw>
                          </a:effectLst>
                        </a:rPr>
                        <a:t>number</a:t>
                      </a:r>
                      <a:r>
                        <a:rPr lang="en-GB" sz="1400" b="1" dirty="0">
                          <a:solidFill>
                            <a:schemeClr val="bg1"/>
                          </a:solidFill>
                          <a:effectLst>
                            <a:outerShdw blurRad="38100" dist="38100" dir="2700000" algn="tl">
                              <a:srgbClr val="000000">
                                <a:alpha val="43137"/>
                              </a:srgbClr>
                            </a:outerShdw>
                          </a:effectLst>
                        </a:rPr>
                        <a:t> bit field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Size of </a:t>
                      </a:r>
                      <a:r>
                        <a:rPr lang="en-GB" sz="1400" b="1" i="1" dirty="0">
                          <a:solidFill>
                            <a:schemeClr val="bg1"/>
                          </a:solidFill>
                          <a:effectLst>
                            <a:outerShdw blurRad="38100" dist="38100" dir="2700000" algn="tl">
                              <a:srgbClr val="000000">
                                <a:alpha val="43137"/>
                              </a:srgbClr>
                            </a:outerShdw>
                          </a:effectLst>
                        </a:rPr>
                        <a:t>rest</a:t>
                      </a:r>
                      <a:br>
                        <a:rPr lang="en-GB" sz="1400" b="1" dirty="0">
                          <a:solidFill>
                            <a:schemeClr val="bg1"/>
                          </a:solidFill>
                          <a:effectLst>
                            <a:outerShdw blurRad="38100" dist="38100" dir="2700000" algn="tl">
                              <a:srgbClr val="000000">
                                <a:alpha val="43137"/>
                              </a:srgbClr>
                            </a:outerShdw>
                          </a:effectLst>
                        </a:rPr>
                      </a:br>
                      <a:r>
                        <a:rPr lang="en-GB" sz="1400" b="1" dirty="0">
                          <a:solidFill>
                            <a:schemeClr val="bg1"/>
                          </a:solidFill>
                          <a:effectLst>
                            <a:outerShdw blurRad="38100" dist="38100" dir="2700000" algn="tl">
                              <a:srgbClr val="000000">
                                <a:alpha val="43137"/>
                              </a:srgbClr>
                            </a:outerShdw>
                          </a:effectLst>
                        </a:rPr>
                        <a:t>bit field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a:solidFill>
                            <a:schemeClr val="bg1"/>
                          </a:solidFill>
                          <a:effectLst>
                            <a:outerShdw blurRad="38100" dist="38100" dir="2700000" algn="tl">
                              <a:srgbClr val="000000">
                                <a:alpha val="43137"/>
                              </a:srgbClr>
                            </a:outerShdw>
                          </a:effectLst>
                        </a:rPr>
                        <a:t>Number</a:t>
                      </a:r>
                      <a:br>
                        <a:rPr lang="en-GB" sz="1400" b="1">
                          <a:solidFill>
                            <a:schemeClr val="bg1"/>
                          </a:solidFill>
                          <a:effectLst>
                            <a:outerShdw blurRad="38100" dist="38100" dir="2700000" algn="tl">
                              <a:srgbClr val="000000">
                                <a:alpha val="43137"/>
                              </a:srgbClr>
                            </a:outerShdw>
                          </a:effectLst>
                        </a:rPr>
                      </a:br>
                      <a:r>
                        <a:rPr lang="en-GB" sz="1400" b="1">
                          <a:solidFill>
                            <a:schemeClr val="bg1"/>
                          </a:solidFill>
                          <a:effectLst>
                            <a:outerShdw blurRad="38100" dist="38100" dir="2700000" algn="tl">
                              <a:srgbClr val="000000">
                                <a:alpha val="43137"/>
                              </a:srgbClr>
                            </a:outerShdw>
                          </a:effectLst>
                        </a:rPr>
                        <a:t>of networks</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Addresses</a:t>
                      </a:r>
                      <a:br>
                        <a:rPr lang="en-GB" sz="1400" b="1" dirty="0">
                          <a:solidFill>
                            <a:schemeClr val="bg1"/>
                          </a:solidFill>
                          <a:effectLst>
                            <a:outerShdw blurRad="38100" dist="38100" dir="2700000" algn="tl">
                              <a:srgbClr val="000000">
                                <a:alpha val="43137"/>
                              </a:srgbClr>
                            </a:outerShdw>
                          </a:effectLst>
                        </a:rPr>
                      </a:br>
                      <a:r>
                        <a:rPr lang="en-GB" sz="1400" b="1" dirty="0">
                          <a:solidFill>
                            <a:schemeClr val="bg1"/>
                          </a:solidFill>
                          <a:effectLst>
                            <a:outerShdw blurRad="38100" dist="38100" dir="2700000" algn="tl">
                              <a:srgbClr val="000000">
                                <a:alpha val="43137"/>
                              </a:srgbClr>
                            </a:outerShdw>
                          </a:effectLst>
                        </a:rPr>
                        <a:t>per network</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Total addresses</a:t>
                      </a:r>
                      <a:br>
                        <a:rPr lang="en-GB" sz="1400" b="1" dirty="0">
                          <a:solidFill>
                            <a:schemeClr val="bg1"/>
                          </a:solidFill>
                          <a:effectLst>
                            <a:outerShdw blurRad="38100" dist="38100" dir="2700000" algn="tl">
                              <a:srgbClr val="000000">
                                <a:alpha val="43137"/>
                              </a:srgbClr>
                            </a:outerShdw>
                          </a:effectLst>
                        </a:rPr>
                      </a:br>
                      <a:r>
                        <a:rPr lang="en-GB" sz="1400" b="1" dirty="0">
                          <a:solidFill>
                            <a:schemeClr val="bg1"/>
                          </a:solidFill>
                          <a:effectLst>
                            <a:outerShdw blurRad="38100" dist="38100" dir="2700000" algn="tl">
                              <a:srgbClr val="000000">
                                <a:alpha val="43137"/>
                              </a:srgbClr>
                            </a:outerShdw>
                          </a:effectLst>
                        </a:rPr>
                        <a:t>in class</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Start address</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tc>
                  <a:txBody>
                    <a:bodyPr/>
                    <a:lstStyle/>
                    <a:p>
                      <a:pPr algn="ctr"/>
                      <a:r>
                        <a:rPr lang="en-GB" sz="1400" b="1" dirty="0">
                          <a:solidFill>
                            <a:schemeClr val="bg1"/>
                          </a:solidFill>
                          <a:effectLst>
                            <a:outerShdw blurRad="38100" dist="38100" dir="2700000" algn="tl">
                              <a:srgbClr val="000000">
                                <a:alpha val="43137"/>
                              </a:srgbClr>
                            </a:outerShdw>
                          </a:effectLst>
                        </a:rPr>
                        <a:t>End address</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0"/>
                  </a:ext>
                </a:extLst>
              </a:tr>
              <a:tr h="545904">
                <a:tc>
                  <a:txBody>
                    <a:bodyPr/>
                    <a:lstStyle/>
                    <a:p>
                      <a:pPr algn="ctr"/>
                      <a:r>
                        <a:rPr lang="en-GB" sz="1400" b="1" dirty="0">
                          <a:solidFill>
                            <a:srgbClr val="FF0000"/>
                          </a:solidFill>
                        </a:rPr>
                        <a:t>Class A</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600" b="1" dirty="0"/>
                        <a:t>    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8</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24</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128 (2</a:t>
                      </a:r>
                      <a:r>
                        <a:rPr lang="en-GB" sz="1400" b="1" baseline="30000" dirty="0"/>
                        <a:t>8-1</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16,777,216 (2</a:t>
                      </a:r>
                      <a:r>
                        <a:rPr lang="en-GB" sz="1400" b="1" baseline="30000"/>
                        <a:t>24</a:t>
                      </a:r>
                      <a:r>
                        <a:rPr lang="en-GB" sz="1400" b="1"/>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2,147,483,648 (2</a:t>
                      </a:r>
                      <a:r>
                        <a:rPr lang="en-GB" sz="1400" b="1" baseline="30000"/>
                        <a:t>31</a:t>
                      </a:r>
                      <a:r>
                        <a:rPr lang="en-GB" sz="1400" b="1"/>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0.0.0.0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300" b="1" dirty="0"/>
                        <a:t>127.255.255.255</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extLst>
                  <a:ext uri="{0D108BD9-81ED-4DB2-BD59-A6C34878D82A}">
                    <a16:rowId xmlns:a16="http://schemas.microsoft.com/office/drawing/2014/main" val="10001"/>
                  </a:ext>
                </a:extLst>
              </a:tr>
              <a:tr h="545904">
                <a:tc>
                  <a:txBody>
                    <a:bodyPr/>
                    <a:lstStyle/>
                    <a:p>
                      <a:pPr algn="ctr"/>
                      <a:r>
                        <a:rPr lang="en-GB" sz="1400" b="1" dirty="0">
                          <a:solidFill>
                            <a:srgbClr val="FF0000"/>
                          </a:solidFill>
                        </a:rPr>
                        <a:t>Class B</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600" b="1" dirty="0"/>
                        <a:t>    10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16</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16</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16,384 (2</a:t>
                      </a:r>
                      <a:r>
                        <a:rPr lang="en-GB" sz="1400" b="1" baseline="30000" dirty="0"/>
                        <a:t>16-2</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65,536 (2</a:t>
                      </a:r>
                      <a:r>
                        <a:rPr lang="en-GB" sz="1400" b="1" baseline="30000" dirty="0"/>
                        <a:t>16</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1,073,741,824 (2</a:t>
                      </a:r>
                      <a:r>
                        <a:rPr lang="en-GB" sz="1400" b="1" baseline="30000" dirty="0"/>
                        <a:t>30</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128.0.0.0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300" b="1"/>
                        <a:t>191.255.255.255</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extLst>
                  <a:ext uri="{0D108BD9-81ED-4DB2-BD59-A6C34878D82A}">
                    <a16:rowId xmlns:a16="http://schemas.microsoft.com/office/drawing/2014/main" val="10002"/>
                  </a:ext>
                </a:extLst>
              </a:tr>
              <a:tr h="545904">
                <a:tc>
                  <a:txBody>
                    <a:bodyPr/>
                    <a:lstStyle/>
                    <a:p>
                      <a:pPr algn="ctr"/>
                      <a:r>
                        <a:rPr lang="en-GB" sz="1400" b="1" dirty="0">
                          <a:solidFill>
                            <a:srgbClr val="FF0000"/>
                          </a:solidFill>
                        </a:rPr>
                        <a:t>Class C</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600" b="1" dirty="0"/>
                        <a:t>    110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24</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8</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2,097,152 (2</a:t>
                      </a:r>
                      <a:r>
                        <a:rPr lang="en-GB" sz="1400" b="1" baseline="30000" dirty="0"/>
                        <a:t>24-3</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256 (2</a:t>
                      </a:r>
                      <a:r>
                        <a:rPr lang="en-GB" sz="1400" b="1" baseline="30000" dirty="0"/>
                        <a:t>8</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536,870,912 (2</a:t>
                      </a:r>
                      <a:r>
                        <a:rPr lang="en-GB" sz="1400" b="1" baseline="30000" dirty="0"/>
                        <a:t>29</a:t>
                      </a:r>
                      <a:r>
                        <a:rPr lang="en-GB" sz="1400" b="1" dirty="0"/>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192.0.0.0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300" b="1" dirty="0"/>
                        <a:t>223.255.255.255</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extLst>
                  <a:ext uri="{0D108BD9-81ED-4DB2-BD59-A6C34878D82A}">
                    <a16:rowId xmlns:a16="http://schemas.microsoft.com/office/drawing/2014/main" val="10003"/>
                  </a:ext>
                </a:extLst>
              </a:tr>
              <a:tr h="545904">
                <a:tc>
                  <a:txBody>
                    <a:bodyPr/>
                    <a:lstStyle/>
                    <a:p>
                      <a:pPr algn="ctr"/>
                      <a:r>
                        <a:rPr lang="en-GB" sz="1400" b="1" dirty="0">
                          <a:solidFill>
                            <a:srgbClr val="FF0000"/>
                          </a:solidFill>
                        </a:rPr>
                        <a:t>Class D (multicast)</a:t>
                      </a:r>
                      <a:endParaRPr lang="en-GB" sz="1400" b="0" dirty="0">
                        <a:solidFill>
                          <a:srgbClr val="FF0000"/>
                        </a:solidFill>
                      </a:endParaRP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600" b="1" dirty="0"/>
                        <a:t>    1110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268,435,456 (2</a:t>
                      </a:r>
                      <a:r>
                        <a:rPr lang="en-GB" sz="1400" b="1" baseline="30000"/>
                        <a:t>28</a:t>
                      </a:r>
                      <a:r>
                        <a:rPr lang="en-GB" sz="1400" b="1"/>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224.0.0.0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300" b="1" dirty="0"/>
                        <a:t>239.255.255.255</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extLst>
                  <a:ext uri="{0D108BD9-81ED-4DB2-BD59-A6C34878D82A}">
                    <a16:rowId xmlns:a16="http://schemas.microsoft.com/office/drawing/2014/main" val="10004"/>
                  </a:ext>
                </a:extLst>
              </a:tr>
              <a:tr h="545904">
                <a:tc>
                  <a:txBody>
                    <a:bodyPr/>
                    <a:lstStyle/>
                    <a:p>
                      <a:pPr algn="ctr"/>
                      <a:r>
                        <a:rPr lang="en-GB" sz="1400" b="1" dirty="0">
                          <a:solidFill>
                            <a:srgbClr val="FF0000"/>
                          </a:solidFill>
                        </a:rPr>
                        <a:t>Class E (reserved)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600" b="1" dirty="0"/>
                        <a:t>    1111</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dirty="0"/>
                        <a:t>    not defined</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    268,435,456 (2</a:t>
                      </a:r>
                      <a:r>
                        <a:rPr lang="en-GB" sz="1400" b="1" baseline="30000"/>
                        <a:t>28</a:t>
                      </a:r>
                      <a:r>
                        <a:rPr lang="en-GB" sz="1400" b="1"/>
                        <a:t>)</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400" b="1"/>
                        <a:t>240.0.0.0</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tc>
                  <a:txBody>
                    <a:bodyPr/>
                    <a:lstStyle/>
                    <a:p>
                      <a:pPr algn="ctr"/>
                      <a:r>
                        <a:rPr lang="en-GB" sz="1300" b="1" dirty="0"/>
                        <a:t>255.255.255.255</a:t>
                      </a:r>
                    </a:p>
                  </a:txBody>
                  <a:tcPr marL="39843" marR="39843" marT="19922" marB="19922"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435510" y="5702874"/>
            <a:ext cx="5303696" cy="369332"/>
          </a:xfrm>
          <a:prstGeom prst="rect">
            <a:avLst/>
          </a:prstGeom>
        </p:spPr>
        <p:txBody>
          <a:bodyPr wrap="none">
            <a:spAutoFit/>
          </a:bodyPr>
          <a:lstStyle/>
          <a:p>
            <a:r>
              <a:rPr lang="en-GB" dirty="0"/>
              <a:t>Source: https://en.wikipedia.org/wiki/Classful_network</a:t>
            </a:r>
          </a:p>
        </p:txBody>
      </p:sp>
    </p:spTree>
    <p:extLst>
      <p:ext uri="{BB962C8B-B14F-4D97-AF65-F5344CB8AC3E}">
        <p14:creationId xmlns:p14="http://schemas.microsoft.com/office/powerpoint/2010/main" val="352707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0" y="71414"/>
            <a:ext cx="9144000" cy="1407613"/>
          </a:xfrm>
        </p:spPr>
        <p:txBody>
          <a:bodyPr>
            <a:normAutofit fontScale="90000"/>
          </a:bodyPr>
          <a:lstStyle/>
          <a:p>
            <a:r>
              <a:rPr lang="en-GB" dirty="0">
                <a:solidFill>
                  <a:srgbClr val="FF0000"/>
                </a:solidFill>
              </a:rPr>
              <a:t>Numbers of IPv4 Networks and Hosts</a:t>
            </a:r>
            <a:endParaRPr lang="en-IE" dirty="0">
              <a:solidFill>
                <a:srgbClr val="FF0000"/>
              </a:solidFill>
            </a:endParaRPr>
          </a:p>
        </p:txBody>
      </p:sp>
      <p:graphicFrame>
        <p:nvGraphicFramePr>
          <p:cNvPr id="585763" name="Group 35"/>
          <p:cNvGraphicFramePr>
            <a:graphicFrameLocks noGrp="1"/>
          </p:cNvGraphicFramePr>
          <p:nvPr>
            <p:ph idx="1"/>
          </p:nvPr>
        </p:nvGraphicFramePr>
        <p:xfrm>
          <a:off x="2189585" y="1844825"/>
          <a:ext cx="7985641" cy="3472971"/>
        </p:xfrm>
        <a:graphic>
          <a:graphicData uri="http://schemas.openxmlformats.org/drawingml/2006/table">
            <a:tbl>
              <a:tblPr>
                <a:tableStyleId>{3C2FFA5D-87B4-456A-9821-1D502468CF0F}</a:tableStyleId>
              </a:tblPr>
              <a:tblGrid>
                <a:gridCol w="932982">
                  <a:extLst>
                    <a:ext uri="{9D8B030D-6E8A-4147-A177-3AD203B41FA5}">
                      <a16:colId xmlns:a16="http://schemas.microsoft.com/office/drawing/2014/main" val="20000"/>
                    </a:ext>
                  </a:extLst>
                </a:gridCol>
                <a:gridCol w="3113744">
                  <a:extLst>
                    <a:ext uri="{9D8B030D-6E8A-4147-A177-3AD203B41FA5}">
                      <a16:colId xmlns:a16="http://schemas.microsoft.com/office/drawing/2014/main" val="20001"/>
                    </a:ext>
                  </a:extLst>
                </a:gridCol>
                <a:gridCol w="3938915">
                  <a:extLst>
                    <a:ext uri="{9D8B030D-6E8A-4147-A177-3AD203B41FA5}">
                      <a16:colId xmlns:a16="http://schemas.microsoft.com/office/drawing/2014/main" val="20002"/>
                    </a:ext>
                  </a:extLst>
                </a:gridCol>
              </a:tblGrid>
              <a:tr h="492988">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400" b="1" u="none" strike="noStrike" cap="none" normalizeH="0" baseline="0" dirty="0">
                          <a:ln>
                            <a:noFill/>
                          </a:ln>
                          <a:solidFill>
                            <a:srgbClr val="C00000"/>
                          </a:solidFill>
                          <a:effectLst/>
                        </a:rPr>
                        <a:t>Class</a:t>
                      </a:r>
                      <a:endParaRPr kumimoji="1" lang="en-IE" sz="2400" b="1" i="1" u="none" strike="noStrike" cap="none" normalizeH="0" baseline="0" dirty="0">
                        <a:ln>
                          <a:noFill/>
                        </a:ln>
                        <a:solidFill>
                          <a:srgbClr val="C00000"/>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400" b="1" u="none" strike="noStrike" cap="none" normalizeH="0" baseline="0">
                          <a:ln>
                            <a:noFill/>
                          </a:ln>
                          <a:solidFill>
                            <a:srgbClr val="C00000"/>
                          </a:solidFill>
                          <a:effectLst/>
                        </a:rPr>
                        <a:t>Number of Networks</a:t>
                      </a:r>
                      <a:endParaRPr kumimoji="1" lang="en-IE" sz="2400" b="1" i="1" u="none" strike="noStrike" cap="none" normalizeH="0" baseline="0">
                        <a:ln>
                          <a:noFill/>
                        </a:ln>
                        <a:solidFill>
                          <a:srgbClr val="C00000"/>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400" b="1" u="none" strike="noStrike" cap="none" normalizeH="0" baseline="0" dirty="0">
                          <a:ln>
                            <a:noFill/>
                          </a:ln>
                          <a:solidFill>
                            <a:srgbClr val="C00000"/>
                          </a:solidFill>
                          <a:effectLst/>
                        </a:rPr>
                        <a:t>Number of Hosts</a:t>
                      </a:r>
                      <a:endParaRPr kumimoji="1" lang="en-IE" sz="2400" b="1" i="1" u="none" strike="noStrike" cap="none" normalizeH="0" baseline="0" dirty="0">
                        <a:ln>
                          <a:noFill/>
                        </a:ln>
                        <a:solidFill>
                          <a:srgbClr val="C00000"/>
                        </a:solidFill>
                        <a:effectLst/>
                        <a:latin typeface="Times New Roman" pitchFamily="18" charset="0"/>
                      </a:endParaRPr>
                    </a:p>
                  </a:txBody>
                  <a:tcPr marL="73152" marR="73152" marT="35777" marB="35777" horzOverflow="overflow"/>
                </a:tc>
                <a:extLst>
                  <a:ext uri="{0D108BD9-81ED-4DB2-BD59-A6C34878D82A}">
                    <a16:rowId xmlns:a16="http://schemas.microsoft.com/office/drawing/2014/main" val="10000"/>
                  </a:ext>
                </a:extLst>
              </a:tr>
              <a:tr h="511910">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A</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dirty="0">
                          <a:ln>
                            <a:noFill/>
                          </a:ln>
                          <a:effectLst/>
                        </a:rPr>
                        <a:t>2</a:t>
                      </a:r>
                      <a:r>
                        <a:rPr kumimoji="1" lang="en-GB" sz="2000" b="1" u="none" strike="noStrike" cap="none" normalizeH="0" baseline="30000" dirty="0">
                          <a:ln>
                            <a:noFill/>
                          </a:ln>
                          <a:effectLst/>
                        </a:rPr>
                        <a:t>7</a:t>
                      </a:r>
                      <a:r>
                        <a:rPr kumimoji="1" lang="en-GB" sz="2000" b="1" u="none" strike="noStrike" cap="none" normalizeH="0" baseline="0" dirty="0">
                          <a:ln>
                            <a:noFill/>
                          </a:ln>
                          <a:effectLst/>
                        </a:rPr>
                        <a:t> – 2 = 126</a:t>
                      </a:r>
                      <a:endParaRPr kumimoji="1" lang="en-IE" sz="2000" b="1" i="0" u="none" strike="noStrike" cap="none" normalizeH="0" baseline="0" dirty="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2</a:t>
                      </a:r>
                      <a:r>
                        <a:rPr kumimoji="1" lang="en-GB" sz="2000" b="1" u="none" strike="noStrike" cap="none" normalizeH="0" baseline="30000">
                          <a:ln>
                            <a:noFill/>
                          </a:ln>
                          <a:effectLst/>
                        </a:rPr>
                        <a:t>24</a:t>
                      </a:r>
                      <a:r>
                        <a:rPr kumimoji="1" lang="en-GB" sz="2000" b="1" u="none" strike="noStrike" cap="none" normalizeH="0" baseline="0">
                          <a:ln>
                            <a:noFill/>
                          </a:ln>
                          <a:effectLst/>
                        </a:rPr>
                        <a:t> – 2 = 16,777,214</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extLst>
                  <a:ext uri="{0D108BD9-81ED-4DB2-BD59-A6C34878D82A}">
                    <a16:rowId xmlns:a16="http://schemas.microsoft.com/office/drawing/2014/main" val="10001"/>
                  </a:ext>
                </a:extLst>
              </a:tr>
              <a:tr h="539496">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B</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2</a:t>
                      </a:r>
                      <a:r>
                        <a:rPr kumimoji="1" lang="en-GB" sz="2000" b="1" u="none" strike="noStrike" cap="none" normalizeH="0" baseline="30000">
                          <a:ln>
                            <a:noFill/>
                          </a:ln>
                          <a:effectLst/>
                        </a:rPr>
                        <a:t>14</a:t>
                      </a:r>
                      <a:r>
                        <a:rPr kumimoji="1" lang="en-GB" sz="2000" b="1" u="none" strike="noStrike" cap="none" normalizeH="0" baseline="0">
                          <a:ln>
                            <a:noFill/>
                          </a:ln>
                          <a:effectLst/>
                        </a:rPr>
                        <a:t> = 16,384</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2</a:t>
                      </a:r>
                      <a:r>
                        <a:rPr kumimoji="1" lang="en-GB" sz="2000" b="1" u="none" strike="noStrike" cap="none" normalizeH="0" baseline="30000">
                          <a:ln>
                            <a:noFill/>
                          </a:ln>
                          <a:effectLst/>
                        </a:rPr>
                        <a:t>16</a:t>
                      </a:r>
                      <a:r>
                        <a:rPr kumimoji="1" lang="en-GB" sz="2000" b="1" u="none" strike="noStrike" cap="none" normalizeH="0" baseline="0">
                          <a:ln>
                            <a:noFill/>
                          </a:ln>
                          <a:effectLst/>
                        </a:rPr>
                        <a:t> – 2 = 65,534</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extLst>
                  <a:ext uri="{0D108BD9-81ED-4DB2-BD59-A6C34878D82A}">
                    <a16:rowId xmlns:a16="http://schemas.microsoft.com/office/drawing/2014/main" val="10002"/>
                  </a:ext>
                </a:extLst>
              </a:tr>
              <a:tr h="591608">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C</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dirty="0">
                          <a:ln>
                            <a:noFill/>
                          </a:ln>
                          <a:effectLst/>
                        </a:rPr>
                        <a:t>2</a:t>
                      </a:r>
                      <a:r>
                        <a:rPr kumimoji="1" lang="en-GB" sz="2000" b="1" u="none" strike="noStrike" cap="none" normalizeH="0" baseline="30000" dirty="0">
                          <a:ln>
                            <a:noFill/>
                          </a:ln>
                          <a:effectLst/>
                        </a:rPr>
                        <a:t>21</a:t>
                      </a:r>
                      <a:r>
                        <a:rPr kumimoji="1" lang="en-GB" sz="2000" b="1" u="none" strike="noStrike" cap="none" normalizeH="0" baseline="0" dirty="0">
                          <a:ln>
                            <a:noFill/>
                          </a:ln>
                          <a:effectLst/>
                        </a:rPr>
                        <a:t> = 2,097,152</a:t>
                      </a:r>
                      <a:endParaRPr kumimoji="1" lang="en-IE" sz="2000" b="1" i="0" u="none" strike="noStrike" cap="none" normalizeH="0" baseline="0" dirty="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2</a:t>
                      </a:r>
                      <a:r>
                        <a:rPr kumimoji="1" lang="en-GB" sz="2000" b="1" u="none" strike="noStrike" cap="none" normalizeH="0" baseline="30000">
                          <a:ln>
                            <a:noFill/>
                          </a:ln>
                          <a:effectLst/>
                        </a:rPr>
                        <a:t>8</a:t>
                      </a:r>
                      <a:r>
                        <a:rPr kumimoji="1" lang="en-GB" sz="2000" b="1" u="none" strike="noStrike" cap="none" normalizeH="0" baseline="0">
                          <a:ln>
                            <a:noFill/>
                          </a:ln>
                          <a:effectLst/>
                        </a:rPr>
                        <a:t> - 2 = 254  </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extLst>
                  <a:ext uri="{0D108BD9-81ED-4DB2-BD59-A6C34878D82A}">
                    <a16:rowId xmlns:a16="http://schemas.microsoft.com/office/drawing/2014/main" val="10003"/>
                  </a:ext>
                </a:extLst>
              </a:tr>
              <a:tr h="487387">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D</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dirty="0">
                          <a:ln>
                            <a:noFill/>
                          </a:ln>
                          <a:effectLst/>
                        </a:rPr>
                        <a:t>Not applicable</a:t>
                      </a:r>
                      <a:endParaRPr kumimoji="1" lang="en-IE" sz="2000" b="1" i="0" u="none" strike="noStrike" cap="none" normalizeH="0" baseline="0" dirty="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Not applicable</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extLst>
                  <a:ext uri="{0D108BD9-81ED-4DB2-BD59-A6C34878D82A}">
                    <a16:rowId xmlns:a16="http://schemas.microsoft.com/office/drawing/2014/main" val="10004"/>
                  </a:ext>
                </a:extLst>
              </a:tr>
              <a:tr h="539496">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a:ln>
                            <a:noFill/>
                          </a:ln>
                          <a:effectLst/>
                        </a:rPr>
                        <a:t>E</a:t>
                      </a:r>
                      <a:endParaRPr kumimoji="1" lang="en-IE" sz="2000" b="1" i="0" u="none" strike="noStrike" cap="none" normalizeH="0" baseline="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dirty="0">
                          <a:ln>
                            <a:noFill/>
                          </a:ln>
                          <a:effectLst/>
                        </a:rPr>
                        <a:t>Not applicable</a:t>
                      </a:r>
                      <a:endParaRPr kumimoji="1" lang="en-IE" sz="2000" b="1" i="0" u="none" strike="noStrike" cap="none" normalizeH="0" baseline="0" dirty="0">
                        <a:ln>
                          <a:noFill/>
                        </a:ln>
                        <a:solidFill>
                          <a:schemeClr val="bg1"/>
                        </a:solidFill>
                        <a:effectLst/>
                        <a:latin typeface="Times New Roman" pitchFamily="18" charset="0"/>
                      </a:endParaRPr>
                    </a:p>
                  </a:txBody>
                  <a:tcPr marL="73152" marR="73152" marT="35777" marB="35777" horzOverflow="overflow"/>
                </a:tc>
                <a:tc>
                  <a:txBody>
                    <a:bodyPr/>
                    <a:lstStyle/>
                    <a:p>
                      <a:pPr marL="0" marR="0" lvl="0" indent="0" algn="ctr" defTabSz="1044575" rtl="0" eaLnBrk="0" fontAlgn="base" latinLnBrk="0" hangingPunct="0">
                        <a:lnSpc>
                          <a:spcPct val="100000"/>
                        </a:lnSpc>
                        <a:spcBef>
                          <a:spcPct val="20000"/>
                        </a:spcBef>
                        <a:spcAft>
                          <a:spcPct val="0"/>
                        </a:spcAft>
                        <a:buClrTx/>
                        <a:buSzTx/>
                        <a:buFontTx/>
                        <a:buNone/>
                        <a:tabLst/>
                      </a:pPr>
                      <a:r>
                        <a:rPr kumimoji="1" lang="en-GB" sz="2000" b="1" u="none" strike="noStrike" cap="none" normalizeH="0" baseline="0" dirty="0">
                          <a:ln>
                            <a:noFill/>
                          </a:ln>
                          <a:effectLst/>
                        </a:rPr>
                        <a:t>Not applicable</a:t>
                      </a:r>
                      <a:endParaRPr kumimoji="1" lang="en-IE" sz="2000" b="1" i="0" u="none" strike="noStrike" cap="none" normalizeH="0" baseline="0" dirty="0">
                        <a:ln>
                          <a:noFill/>
                        </a:ln>
                        <a:solidFill>
                          <a:schemeClr val="bg1"/>
                        </a:solidFill>
                        <a:effectLst/>
                        <a:latin typeface="Times New Roman" pitchFamily="18" charset="0"/>
                      </a:endParaRPr>
                    </a:p>
                  </a:txBody>
                  <a:tcPr marL="73152" marR="73152" marT="35777" marB="35777" horzOverflow="overflow"/>
                </a:tc>
                <a:extLst>
                  <a:ext uri="{0D108BD9-81ED-4DB2-BD59-A6C34878D82A}">
                    <a16:rowId xmlns:a16="http://schemas.microsoft.com/office/drawing/2014/main" val="10005"/>
                  </a:ext>
                </a:extLst>
              </a:tr>
            </a:tbl>
          </a:graphicData>
        </a:graphic>
      </p:graphicFrame>
      <p:sp>
        <p:nvSpPr>
          <p:cNvPr id="51233" name="Rectangle 33"/>
          <p:cNvSpPr>
            <a:spLocks noChangeArrowheads="1"/>
          </p:cNvSpPr>
          <p:nvPr/>
        </p:nvSpPr>
        <p:spPr bwMode="auto">
          <a:xfrm>
            <a:off x="1929732" y="5254850"/>
            <a:ext cx="8486748" cy="1486518"/>
          </a:xfrm>
          <a:prstGeom prst="rect">
            <a:avLst/>
          </a:prstGeom>
          <a:noFill/>
          <a:ln w="9525">
            <a:noFill/>
            <a:miter lim="800000"/>
            <a:headEnd/>
            <a:tailEnd/>
          </a:ln>
          <a:effectLst/>
        </p:spPr>
        <p:txBody>
          <a:bodyPr lIns="83379" tIns="41690" rIns="83379" bIns="41690"/>
          <a:lstStyle/>
          <a:p>
            <a:pPr marL="310710" indent="-310710" defTabSz="827721">
              <a:spcBef>
                <a:spcPct val="20000"/>
              </a:spcBef>
              <a:buFontTx/>
              <a:buChar char="•"/>
            </a:pPr>
            <a:r>
              <a:rPr kumimoji="1" lang="en-US" sz="3200" b="1" dirty="0">
                <a:solidFill>
                  <a:srgbClr val="0000FF"/>
                </a:solidFill>
              </a:rPr>
              <a:t>Note: </a:t>
            </a:r>
            <a:r>
              <a:rPr kumimoji="1" lang="en-US" sz="2400" b="1" dirty="0"/>
              <a:t>We subtract </a:t>
            </a:r>
            <a:r>
              <a:rPr kumimoji="1" lang="en-US" sz="2400" b="1" dirty="0">
                <a:solidFill>
                  <a:srgbClr val="C00000"/>
                </a:solidFill>
              </a:rPr>
              <a:t>2</a:t>
            </a:r>
            <a:r>
              <a:rPr kumimoji="1" lang="en-US" sz="2400" b="1" dirty="0"/>
              <a:t> from </a:t>
            </a:r>
            <a:r>
              <a:rPr kumimoji="1" lang="en-US" sz="2400" b="1" dirty="0">
                <a:solidFill>
                  <a:srgbClr val="C00000"/>
                </a:solidFill>
              </a:rPr>
              <a:t>Class A</a:t>
            </a:r>
            <a:r>
              <a:rPr kumimoji="1" lang="en-US" sz="2400" b="1" dirty="0"/>
              <a:t> networks since </a:t>
            </a:r>
            <a:r>
              <a:rPr kumimoji="1" lang="en-US" sz="2800" b="1" dirty="0">
                <a:solidFill>
                  <a:srgbClr val="C00000"/>
                </a:solidFill>
              </a:rPr>
              <a:t>127.x.x.x</a:t>
            </a:r>
            <a:r>
              <a:rPr kumimoji="1" lang="en-US" sz="2400" b="1" dirty="0"/>
              <a:t> is unusable (reserved for loopback) and also </a:t>
            </a:r>
            <a:r>
              <a:rPr kumimoji="1" lang="en-US" sz="2800" b="1" dirty="0">
                <a:solidFill>
                  <a:srgbClr val="C00000"/>
                </a:solidFill>
              </a:rPr>
              <a:t>0.x.x.x</a:t>
            </a:r>
            <a:r>
              <a:rPr kumimoji="1" lang="en-US" sz="2400" b="1" dirty="0"/>
              <a:t> is reserved.</a:t>
            </a:r>
          </a:p>
        </p:txBody>
      </p:sp>
      <p:sp>
        <p:nvSpPr>
          <p:cNvPr id="5" name="Slide Number Placeholder 4"/>
          <p:cNvSpPr>
            <a:spLocks noGrp="1"/>
          </p:cNvSpPr>
          <p:nvPr>
            <p:ph type="sldNum" sz="quarter" idx="12"/>
          </p:nvPr>
        </p:nvSpPr>
        <p:spPr/>
        <p:txBody>
          <a:bodyPr/>
          <a:lstStyle/>
          <a:p>
            <a:pPr>
              <a:defRPr/>
            </a:pPr>
            <a:fld id="{97EC41F3-B90A-4A5A-9404-955AB8C0EA35}" type="slidenum">
              <a:rPr lang="en-US" smtClean="0"/>
              <a:pPr>
                <a:defRPr/>
              </a:pPr>
              <a:t>29</a:t>
            </a:fld>
            <a:endParaRPr lang="en-US"/>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0" y="197768"/>
            <a:ext cx="9144000" cy="1143000"/>
          </a:xfrm>
        </p:spPr>
        <p:txBody>
          <a:bodyPr/>
          <a:lstStyle/>
          <a:p>
            <a:r>
              <a:rPr lang="en-US" dirty="0">
                <a:solidFill>
                  <a:srgbClr val="FF0000"/>
                </a:solidFill>
              </a:rPr>
              <a:t>Introduction to TCP/IP</a:t>
            </a:r>
          </a:p>
        </p:txBody>
      </p:sp>
      <p:sp>
        <p:nvSpPr>
          <p:cNvPr id="5123" name="Rectangle 3"/>
          <p:cNvSpPr>
            <a:spLocks noGrp="1" noChangeArrowheads="1"/>
          </p:cNvSpPr>
          <p:nvPr>
            <p:ph type="body" idx="1"/>
          </p:nvPr>
        </p:nvSpPr>
        <p:spPr>
          <a:xfrm>
            <a:off x="1524000" y="3816498"/>
            <a:ext cx="9144000" cy="2969494"/>
          </a:xfrm>
        </p:spPr>
        <p:txBody>
          <a:bodyPr>
            <a:normAutofit fontScale="85000" lnSpcReduction="10000"/>
          </a:bodyPr>
          <a:lstStyle/>
          <a:p>
            <a:pPr marL="360000" indent="-360000">
              <a:lnSpc>
                <a:spcPct val="130000"/>
              </a:lnSpc>
              <a:spcBef>
                <a:spcPts val="0"/>
              </a:spcBef>
              <a:spcAft>
                <a:spcPts val="2100"/>
              </a:spcAft>
            </a:pPr>
            <a:r>
              <a:rPr lang="en-US" b="1" dirty="0">
                <a:solidFill>
                  <a:srgbClr val="C00000"/>
                </a:solidFill>
              </a:rPr>
              <a:t>Transmission Control Protocol/ Internet Protocol (TCP/IP)</a:t>
            </a:r>
            <a:r>
              <a:rPr lang="en-US" b="1" dirty="0"/>
              <a:t> is a set of protocols, or a protocol suite, that defines how all transmissions are exchanged across the Internet.</a:t>
            </a:r>
          </a:p>
          <a:p>
            <a:pPr marL="360000" indent="-360000">
              <a:lnSpc>
                <a:spcPct val="130000"/>
              </a:lnSpc>
              <a:spcBef>
                <a:spcPts val="0"/>
              </a:spcBef>
              <a:spcAft>
                <a:spcPts val="2100"/>
              </a:spcAft>
            </a:pPr>
            <a:r>
              <a:rPr lang="en-US" b="1" dirty="0">
                <a:solidFill>
                  <a:srgbClr val="C00000"/>
                </a:solidFill>
              </a:rPr>
              <a:t>TCP</a:t>
            </a:r>
            <a:r>
              <a:rPr lang="en-US" b="1" dirty="0"/>
              <a:t> deals with the ‘end-to-end’ transfer of data between two network nodes. It checks that packets of data have been correctly received and calls for re-transmission if necessary.</a:t>
            </a:r>
          </a:p>
          <a:p>
            <a:pPr marL="360000" indent="-360000">
              <a:lnSpc>
                <a:spcPct val="130000"/>
              </a:lnSpc>
              <a:spcBef>
                <a:spcPts val="0"/>
              </a:spcBef>
              <a:spcAft>
                <a:spcPts val="2100"/>
              </a:spcAft>
            </a:pPr>
            <a:r>
              <a:rPr lang="en-US" b="1" dirty="0">
                <a:solidFill>
                  <a:srgbClr val="C00000"/>
                </a:solidFill>
              </a:rPr>
              <a:t>IP</a:t>
            </a:r>
            <a:r>
              <a:rPr lang="en-US" b="1" dirty="0"/>
              <a:t> deals with the routing of data packets through the intermediate networks.</a:t>
            </a:r>
            <a:endParaRPr lang="en-US" dirty="0"/>
          </a:p>
        </p:txBody>
      </p:sp>
      <p:sp>
        <p:nvSpPr>
          <p:cNvPr id="4" name="Slide Number Placeholder 3"/>
          <p:cNvSpPr>
            <a:spLocks noGrp="1"/>
          </p:cNvSpPr>
          <p:nvPr>
            <p:ph type="sldNum" sz="quarter" idx="12"/>
          </p:nvPr>
        </p:nvSpPr>
        <p:spPr/>
        <p:txBody>
          <a:bodyPr/>
          <a:lstStyle/>
          <a:p>
            <a:fld id="{5AF38636-804C-414E-8ACA-D918E7046845}" type="slidenum">
              <a:rPr lang="en-GB" smtClean="0"/>
              <a:pPr/>
              <a:t>3</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CD7A3FA-4FB8-472F-8112-47F6D5E552C6}"/>
              </a:ext>
            </a:extLst>
          </p:cNvPr>
          <p:cNvPicPr>
            <a:picLocks noChangeAspect="1"/>
          </p:cNvPicPr>
          <p:nvPr/>
        </p:nvPicPr>
        <p:blipFill>
          <a:blip r:embed="rId3"/>
          <a:stretch>
            <a:fillRect/>
          </a:stretch>
        </p:blipFill>
        <p:spPr>
          <a:xfrm>
            <a:off x="3791745" y="1700809"/>
            <a:ext cx="4752975" cy="1971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0" y="197768"/>
            <a:ext cx="9144000" cy="1143000"/>
          </a:xfrm>
        </p:spPr>
        <p:txBody>
          <a:bodyPr/>
          <a:lstStyle/>
          <a:p>
            <a:r>
              <a:rPr lang="en-US" dirty="0">
                <a:solidFill>
                  <a:srgbClr val="FF0000"/>
                </a:solidFill>
              </a:rPr>
              <a:t>TCP/IP and the Internet</a:t>
            </a:r>
          </a:p>
        </p:txBody>
      </p:sp>
      <p:sp>
        <p:nvSpPr>
          <p:cNvPr id="6147" name="Rectangle 3"/>
          <p:cNvSpPr>
            <a:spLocks noGrp="1" noChangeArrowheads="1"/>
          </p:cNvSpPr>
          <p:nvPr>
            <p:ph type="body" idx="1"/>
          </p:nvPr>
        </p:nvSpPr>
        <p:spPr>
          <a:xfrm>
            <a:off x="780177" y="1565595"/>
            <a:ext cx="5668342" cy="2857520"/>
          </a:xfrm>
        </p:spPr>
        <p:txBody>
          <a:bodyPr>
            <a:noAutofit/>
          </a:bodyPr>
          <a:lstStyle/>
          <a:p>
            <a:pPr marL="540000">
              <a:lnSpc>
                <a:spcPct val="120000"/>
              </a:lnSpc>
              <a:spcBef>
                <a:spcPts val="0"/>
              </a:spcBef>
              <a:spcAft>
                <a:spcPts val="1800"/>
              </a:spcAft>
            </a:pPr>
            <a:r>
              <a:rPr lang="en-US" b="1" dirty="0"/>
              <a:t>An internet using </a:t>
            </a:r>
            <a:r>
              <a:rPr lang="en-US" b="1" dirty="0">
                <a:solidFill>
                  <a:srgbClr val="C00000"/>
                </a:solidFill>
              </a:rPr>
              <a:t>TCP/IP</a:t>
            </a:r>
            <a:r>
              <a:rPr lang="en-US" b="1" dirty="0"/>
              <a:t> acts like a single network connecting many computers of any size or type.</a:t>
            </a:r>
          </a:p>
          <a:p>
            <a:pPr marL="540000">
              <a:lnSpc>
                <a:spcPct val="120000"/>
              </a:lnSpc>
              <a:spcBef>
                <a:spcPts val="0"/>
              </a:spcBef>
              <a:spcAft>
                <a:spcPts val="1800"/>
              </a:spcAft>
            </a:pPr>
            <a:r>
              <a:rPr lang="en-US" b="1" dirty="0"/>
              <a:t>Internally, an internet is an interconnection of independent physical networks (such as </a:t>
            </a:r>
            <a:r>
              <a:rPr lang="en-US" b="1" dirty="0">
                <a:solidFill>
                  <a:srgbClr val="C00000"/>
                </a:solidFill>
              </a:rPr>
              <a:t>LANs</a:t>
            </a:r>
            <a:r>
              <a:rPr lang="en-US" b="1" dirty="0"/>
              <a:t>) linked together by internetworking devices.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4</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noChangeArrowheads="1"/>
          </p:cNvPicPr>
          <p:nvPr/>
        </p:nvPicPr>
        <p:blipFill>
          <a:blip r:embed="rId3" cstate="print"/>
          <a:srcRect/>
          <a:stretch>
            <a:fillRect/>
          </a:stretch>
        </p:blipFill>
        <p:spPr bwMode="auto">
          <a:xfrm>
            <a:off x="6486188" y="2060848"/>
            <a:ext cx="4146316" cy="1549921"/>
          </a:xfrm>
          <a:prstGeom prst="rect">
            <a:avLst/>
          </a:prstGeom>
          <a:noFill/>
          <a:ln w="9525">
            <a:noFill/>
            <a:miter lim="800000"/>
            <a:headEnd/>
            <a:tailEnd/>
          </a:ln>
          <a:effectLst/>
        </p:spPr>
      </p:pic>
      <p:grpSp>
        <p:nvGrpSpPr>
          <p:cNvPr id="7" name="Group 6">
            <a:extLst>
              <a:ext uri="{FF2B5EF4-FFF2-40B4-BE49-F238E27FC236}">
                <a16:creationId xmlns:a16="http://schemas.microsoft.com/office/drawing/2014/main" id="{2B99FA68-3BD6-46FA-B01C-9D1D30098FFC}"/>
              </a:ext>
            </a:extLst>
          </p:cNvPr>
          <p:cNvGrpSpPr/>
          <p:nvPr/>
        </p:nvGrpSpPr>
        <p:grpSpPr>
          <a:xfrm>
            <a:off x="5519936" y="4368682"/>
            <a:ext cx="5205736" cy="2444695"/>
            <a:chOff x="228422" y="2028335"/>
            <a:chExt cx="8915611" cy="4060135"/>
          </a:xfrm>
        </p:grpSpPr>
        <p:pic>
          <p:nvPicPr>
            <p:cNvPr id="8" name="Picture 1029">
              <a:extLst>
                <a:ext uri="{FF2B5EF4-FFF2-40B4-BE49-F238E27FC236}">
                  <a16:creationId xmlns:a16="http://schemas.microsoft.com/office/drawing/2014/main" id="{5F8B01C7-F375-4AA8-B08A-BE6CC800F325}"/>
                </a:ext>
              </a:extLst>
            </p:cNvPr>
            <p:cNvPicPr>
              <a:picLocks noChangeAspect="1" noChangeArrowheads="1"/>
            </p:cNvPicPr>
            <p:nvPr/>
          </p:nvPicPr>
          <p:blipFill>
            <a:blip r:embed="rId4" cstate="print"/>
            <a:srcRect/>
            <a:stretch>
              <a:fillRect/>
            </a:stretch>
          </p:blipFill>
          <p:spPr bwMode="auto">
            <a:xfrm>
              <a:off x="228422" y="2028335"/>
              <a:ext cx="7559040" cy="4060135"/>
            </a:xfrm>
            <a:prstGeom prst="rect">
              <a:avLst/>
            </a:prstGeom>
            <a:noFill/>
            <a:ln w="9525">
              <a:noFill/>
              <a:miter lim="800000"/>
              <a:headEnd/>
              <a:tailEnd/>
            </a:ln>
            <a:effectLst/>
          </p:spPr>
        </p:pic>
        <p:sp>
          <p:nvSpPr>
            <p:cNvPr id="9" name="Right Brace 8">
              <a:extLst>
                <a:ext uri="{FF2B5EF4-FFF2-40B4-BE49-F238E27FC236}">
                  <a16:creationId xmlns:a16="http://schemas.microsoft.com/office/drawing/2014/main" id="{B819DFC4-E4F9-4142-ACBE-48C8EBE0E681}"/>
                </a:ext>
              </a:extLst>
            </p:cNvPr>
            <p:cNvSpPr/>
            <p:nvPr/>
          </p:nvSpPr>
          <p:spPr>
            <a:xfrm>
              <a:off x="7805507" y="4298087"/>
              <a:ext cx="357190" cy="1000132"/>
            </a:xfrm>
            <a:prstGeom prst="rightBrac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dirty="0"/>
            </a:p>
          </p:txBody>
        </p:sp>
        <p:sp>
          <p:nvSpPr>
            <p:cNvPr id="10" name="Rectangle 9">
              <a:extLst>
                <a:ext uri="{FF2B5EF4-FFF2-40B4-BE49-F238E27FC236}">
                  <a16:creationId xmlns:a16="http://schemas.microsoft.com/office/drawing/2014/main" id="{37C0CD25-523D-4EE8-89E6-9ACF1ADF7300}"/>
                </a:ext>
              </a:extLst>
            </p:cNvPr>
            <p:cNvSpPr/>
            <p:nvPr/>
          </p:nvSpPr>
          <p:spPr>
            <a:xfrm>
              <a:off x="8019821" y="4440964"/>
              <a:ext cx="1124212" cy="613384"/>
            </a:xfrm>
            <a:prstGeom prst="rect">
              <a:avLst/>
            </a:prstGeom>
          </p:spPr>
          <p:txBody>
            <a:bodyPr wrap="square">
              <a:spAutoFit/>
            </a:bodyPr>
            <a:lstStyle/>
            <a:p>
              <a:pPr algn="ctr"/>
              <a:r>
                <a:rPr lang="en-GB" sz="900" b="1" dirty="0"/>
                <a:t>Host-to-network</a:t>
              </a:r>
              <a:endParaRPr lang="en-GB" sz="900" dirty="0"/>
            </a:p>
          </p:txBody>
        </p:sp>
        <p:sp>
          <p:nvSpPr>
            <p:cNvPr id="11" name="Rectangle 10">
              <a:extLst>
                <a:ext uri="{FF2B5EF4-FFF2-40B4-BE49-F238E27FC236}">
                  <a16:creationId xmlns:a16="http://schemas.microsoft.com/office/drawing/2014/main" id="{18BAD1AF-5CCD-494F-A683-8A336BF5103D}"/>
                </a:ext>
              </a:extLst>
            </p:cNvPr>
            <p:cNvSpPr/>
            <p:nvPr/>
          </p:nvSpPr>
          <p:spPr>
            <a:xfrm>
              <a:off x="7838708" y="3857318"/>
              <a:ext cx="1079486" cy="383364"/>
            </a:xfrm>
            <a:prstGeom prst="rect">
              <a:avLst/>
            </a:prstGeom>
          </p:spPr>
          <p:txBody>
            <a:bodyPr wrap="none">
              <a:spAutoFit/>
            </a:bodyPr>
            <a:lstStyle/>
            <a:p>
              <a:r>
                <a:rPr lang="en-GB" sz="900" b="1" dirty="0"/>
                <a:t>Internet</a:t>
              </a:r>
              <a:endParaRPr lang="en-GB" sz="900" dirty="0"/>
            </a:p>
          </p:txBody>
        </p:sp>
      </p:grpSp>
      <p:sp>
        <p:nvSpPr>
          <p:cNvPr id="12" name="Rectangle 11">
            <a:extLst>
              <a:ext uri="{FF2B5EF4-FFF2-40B4-BE49-F238E27FC236}">
                <a16:creationId xmlns:a16="http://schemas.microsoft.com/office/drawing/2014/main" id="{803DBE92-F013-4097-A64A-B86142E84E82}"/>
              </a:ext>
            </a:extLst>
          </p:cNvPr>
          <p:cNvSpPr/>
          <p:nvPr/>
        </p:nvSpPr>
        <p:spPr>
          <a:xfrm>
            <a:off x="1559496" y="4544418"/>
            <a:ext cx="3718720" cy="2052934"/>
          </a:xfrm>
          <a:prstGeom prst="rect">
            <a:avLst/>
          </a:prstGeom>
        </p:spPr>
        <p:txBody>
          <a:bodyPr wrap="square">
            <a:spAutoFit/>
          </a:bodyPr>
          <a:lstStyle/>
          <a:p>
            <a:pPr marL="342900" indent="-342900">
              <a:lnSpc>
                <a:spcPct val="130000"/>
              </a:lnSpc>
              <a:buFont typeface="Arial" panose="020B0604020202020204" pitchFamily="34" charset="0"/>
              <a:buChar char="•"/>
            </a:pPr>
            <a:r>
              <a:rPr lang="en-GB" sz="2000" b="1" dirty="0"/>
              <a:t>The original TCP/IP protocol suite was defined as having four layers: </a:t>
            </a:r>
            <a:r>
              <a:rPr lang="en-GB" sz="2000" b="1" dirty="0">
                <a:solidFill>
                  <a:srgbClr val="C00000"/>
                </a:solidFill>
              </a:rPr>
              <a:t>host-to-network</a:t>
            </a:r>
            <a:r>
              <a:rPr lang="en-GB" sz="2000" b="1" dirty="0"/>
              <a:t>, </a:t>
            </a:r>
            <a:r>
              <a:rPr lang="en-GB" sz="2000" b="1" dirty="0">
                <a:solidFill>
                  <a:srgbClr val="C00000"/>
                </a:solidFill>
              </a:rPr>
              <a:t>internet</a:t>
            </a:r>
            <a:r>
              <a:rPr lang="en-GB" sz="2000" b="1" dirty="0"/>
              <a:t>, </a:t>
            </a:r>
            <a:r>
              <a:rPr lang="en-GB" sz="2000" b="1" dirty="0">
                <a:solidFill>
                  <a:srgbClr val="C00000"/>
                </a:solidFill>
              </a:rPr>
              <a:t>transport</a:t>
            </a:r>
            <a:r>
              <a:rPr lang="en-GB" sz="2000" b="1" dirty="0"/>
              <a:t>, and </a:t>
            </a:r>
            <a:r>
              <a:rPr lang="en-GB" sz="2000" b="1" dirty="0">
                <a:solidFill>
                  <a:srgbClr val="C00000"/>
                </a:solidFill>
              </a:rPr>
              <a:t>application</a:t>
            </a:r>
            <a:r>
              <a:rPr lang="en-GB" sz="2000" b="1"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142860"/>
            <a:ext cx="9144000" cy="1197908"/>
          </a:xfrm>
        </p:spPr>
        <p:txBody>
          <a:bodyPr/>
          <a:lstStyle/>
          <a:p>
            <a:r>
              <a:rPr lang="en-US" dirty="0">
                <a:solidFill>
                  <a:srgbClr val="FF0000"/>
                </a:solidFill>
              </a:rPr>
              <a:t>TCP/IP Protocol Suite</a:t>
            </a:r>
          </a:p>
        </p:txBody>
      </p:sp>
      <p:pic>
        <p:nvPicPr>
          <p:cNvPr id="9219" name="Picture 5"/>
          <p:cNvPicPr>
            <a:picLocks noChangeAspect="1" noChangeArrowheads="1"/>
          </p:cNvPicPr>
          <p:nvPr/>
        </p:nvPicPr>
        <p:blipFill>
          <a:blip r:embed="rId3" cstate="print"/>
          <a:srcRect/>
          <a:stretch>
            <a:fillRect/>
          </a:stretch>
        </p:blipFill>
        <p:spPr bwMode="auto">
          <a:xfrm>
            <a:off x="6132480" y="1556792"/>
            <a:ext cx="4500024" cy="404668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5</a:t>
            </a:fld>
            <a:endParaRPr lang="en-GB"/>
          </a:p>
        </p:txBody>
      </p:sp>
      <p:cxnSp>
        <p:nvCxnSpPr>
          <p:cNvPr id="5" name="Straight Connector 4"/>
          <p:cNvCxnSpPr/>
          <p:nvPr/>
        </p:nvCxnSpPr>
        <p:spPr>
          <a:xfrm>
            <a:off x="1524000" y="1477807"/>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0" y="1484784"/>
            <a:ext cx="4572000" cy="5712782"/>
          </a:xfrm>
          <a:prstGeom prst="rect">
            <a:avLst/>
          </a:prstGeom>
        </p:spPr>
        <p:txBody>
          <a:bodyPr>
            <a:spAutoFit/>
          </a:bodyPr>
          <a:lstStyle/>
          <a:p>
            <a:pPr marL="342900" indent="-342900">
              <a:lnSpc>
                <a:spcPct val="110000"/>
              </a:lnSpc>
              <a:spcAft>
                <a:spcPts val="1200"/>
              </a:spcAft>
              <a:buFont typeface="+mj-lt"/>
              <a:buAutoNum type="arabicPeriod"/>
            </a:pPr>
            <a:r>
              <a:rPr lang="en-GB" b="1" dirty="0"/>
              <a:t>The three topmost layers in the OSI model are represented in TCP/IP by a single layer called as the </a:t>
            </a:r>
            <a:r>
              <a:rPr lang="en-GB" b="1" i="1" dirty="0">
                <a:solidFill>
                  <a:srgbClr val="C00000"/>
                </a:solidFill>
              </a:rPr>
              <a:t>Application Layer.</a:t>
            </a:r>
          </a:p>
          <a:p>
            <a:pPr marL="342900" indent="-342900">
              <a:lnSpc>
                <a:spcPct val="110000"/>
              </a:lnSpc>
              <a:spcAft>
                <a:spcPts val="1200"/>
              </a:spcAft>
              <a:buFont typeface="+mj-lt"/>
              <a:buAutoNum type="arabicPeriod"/>
            </a:pPr>
            <a:r>
              <a:rPr lang="en-GB" b="1" dirty="0"/>
              <a:t>Transport layer consists of Transmission Control Protocol </a:t>
            </a:r>
            <a:r>
              <a:rPr lang="en-GB" b="1" dirty="0">
                <a:solidFill>
                  <a:srgbClr val="C00000"/>
                </a:solidFill>
              </a:rPr>
              <a:t>(TCP)</a:t>
            </a:r>
            <a:r>
              <a:rPr lang="en-GB" b="1" dirty="0"/>
              <a:t>, User Datagram Protocol </a:t>
            </a:r>
            <a:r>
              <a:rPr lang="en-GB" b="1" dirty="0">
                <a:solidFill>
                  <a:srgbClr val="C00000"/>
                </a:solidFill>
              </a:rPr>
              <a:t>(UDP)</a:t>
            </a:r>
            <a:r>
              <a:rPr lang="en-GB" b="1" dirty="0"/>
              <a:t>, and Stream Control Transmission Protocol </a:t>
            </a:r>
            <a:r>
              <a:rPr lang="en-GB" b="1" dirty="0">
                <a:solidFill>
                  <a:srgbClr val="C00000"/>
                </a:solidFill>
              </a:rPr>
              <a:t>(SCTP)</a:t>
            </a:r>
            <a:r>
              <a:rPr lang="en-GB" b="1" dirty="0"/>
              <a:t>.</a:t>
            </a:r>
          </a:p>
          <a:p>
            <a:pPr marL="342900" indent="-342900">
              <a:lnSpc>
                <a:spcPct val="110000"/>
              </a:lnSpc>
              <a:spcAft>
                <a:spcPts val="1200"/>
              </a:spcAft>
              <a:buFont typeface="+mj-lt"/>
              <a:buAutoNum type="arabicPeriod"/>
            </a:pPr>
            <a:r>
              <a:rPr lang="en-GB" b="1" dirty="0"/>
              <a:t>At the network layer, the main protocol is </a:t>
            </a:r>
            <a:r>
              <a:rPr lang="en-GB" b="1" dirty="0">
                <a:solidFill>
                  <a:srgbClr val="C00000"/>
                </a:solidFill>
              </a:rPr>
              <a:t>Internet Protocol (IP), </a:t>
            </a:r>
            <a:r>
              <a:rPr lang="en-GB" b="1" dirty="0"/>
              <a:t>but there are some other protocols that support data movement in this layer.</a:t>
            </a:r>
          </a:p>
          <a:p>
            <a:pPr marL="342900" indent="-342900">
              <a:lnSpc>
                <a:spcPct val="110000"/>
              </a:lnSpc>
              <a:spcAft>
                <a:spcPts val="1200"/>
              </a:spcAft>
              <a:buFont typeface="+mj-lt"/>
              <a:buAutoNum type="arabicPeriod"/>
            </a:pPr>
            <a:r>
              <a:rPr lang="en-GB" b="1" dirty="0"/>
              <a:t>At the physical and data link layers, </a:t>
            </a:r>
            <a:r>
              <a:rPr lang="en-GB" b="1" dirty="0">
                <a:solidFill>
                  <a:srgbClr val="C00000"/>
                </a:solidFill>
              </a:rPr>
              <a:t>TCP/IP </a:t>
            </a:r>
            <a:r>
              <a:rPr lang="en-GB" b="1" dirty="0"/>
              <a:t>does not define any specific protocol. It supports all the standard and proprietary protocols.</a:t>
            </a:r>
          </a:p>
        </p:txBody>
      </p:sp>
      <p:sp>
        <p:nvSpPr>
          <p:cNvPr id="8" name="Rectangle 7"/>
          <p:cNvSpPr/>
          <p:nvPr/>
        </p:nvSpPr>
        <p:spPr>
          <a:xfrm>
            <a:off x="6240016" y="5725706"/>
            <a:ext cx="4248472" cy="1015663"/>
          </a:xfrm>
          <a:prstGeom prst="rect">
            <a:avLst/>
          </a:prstGeom>
        </p:spPr>
        <p:txBody>
          <a:bodyPr wrap="square">
            <a:spAutoFit/>
          </a:bodyPr>
          <a:lstStyle/>
          <a:p>
            <a:pPr>
              <a:spcAft>
                <a:spcPts val="1800"/>
              </a:spcAft>
            </a:pPr>
            <a:r>
              <a:rPr lang="en-GB" sz="2000" b="1" dirty="0"/>
              <a:t>A network in a </a:t>
            </a:r>
            <a:r>
              <a:rPr lang="en-GB" sz="2000" b="1" dirty="0">
                <a:solidFill>
                  <a:srgbClr val="C00000"/>
                </a:solidFill>
              </a:rPr>
              <a:t>TCP/IP </a:t>
            </a:r>
            <a:r>
              <a:rPr lang="en-GB" sz="2000" b="1" dirty="0"/>
              <a:t>internetwork can be a local-area network or a wide-area 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0"/>
            <a:ext cx="9144000" cy="1556792"/>
          </a:xfrm>
        </p:spPr>
        <p:txBody>
          <a:bodyPr/>
          <a:lstStyle/>
          <a:p>
            <a:r>
              <a:rPr lang="en-US" dirty="0">
                <a:solidFill>
                  <a:srgbClr val="FF0000"/>
                </a:solidFill>
              </a:rPr>
              <a:t>Position of the Network Layer</a:t>
            </a:r>
          </a:p>
        </p:txBody>
      </p:sp>
      <p:pic>
        <p:nvPicPr>
          <p:cNvPr id="11267" name="Picture 3"/>
          <p:cNvPicPr>
            <a:picLocks noGrp="1" noChangeAspect="1" noChangeArrowheads="1"/>
          </p:cNvPicPr>
          <p:nvPr>
            <p:ph idx="1"/>
          </p:nvPr>
        </p:nvPicPr>
        <p:blipFill>
          <a:blip r:embed="rId3" cstate="print"/>
          <a:srcRect/>
          <a:stretch>
            <a:fillRect/>
          </a:stretch>
        </p:blipFill>
        <p:spPr>
          <a:xfrm>
            <a:off x="4655840" y="1700808"/>
            <a:ext cx="5962984" cy="2502406"/>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6</a:t>
            </a:fld>
            <a:endParaRPr lang="en-GB" dirty="0"/>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09786" y="4443496"/>
            <a:ext cx="7643866" cy="2369880"/>
          </a:xfrm>
          <a:prstGeom prst="rect">
            <a:avLst/>
          </a:prstGeom>
        </p:spPr>
        <p:txBody>
          <a:bodyPr wrap="square">
            <a:spAutoFit/>
          </a:bodyPr>
          <a:lstStyle/>
          <a:p>
            <a:pPr marL="360000" indent="-360000">
              <a:spcAft>
                <a:spcPts val="1200"/>
              </a:spcAft>
            </a:pPr>
            <a:r>
              <a:rPr lang="en-GB" sz="2800" b="1" dirty="0">
                <a:solidFill>
                  <a:srgbClr val="0000FF"/>
                </a:solidFill>
              </a:rPr>
              <a:t>IP uses four supporting protocols: </a:t>
            </a:r>
          </a:p>
          <a:p>
            <a:pPr marL="900000" indent="-514350">
              <a:spcAft>
                <a:spcPts val="1200"/>
              </a:spcAft>
              <a:buFont typeface="+mj-lt"/>
              <a:buAutoNum type="romanLcPeriod"/>
            </a:pPr>
            <a:r>
              <a:rPr lang="en-GB" sz="2000" b="1" dirty="0"/>
              <a:t>Address Resolution Protocol (</a:t>
            </a:r>
            <a:r>
              <a:rPr lang="en-GB" sz="2000" b="1" dirty="0">
                <a:solidFill>
                  <a:srgbClr val="C00000"/>
                </a:solidFill>
              </a:rPr>
              <a:t>ARP</a:t>
            </a:r>
            <a:r>
              <a:rPr lang="en-GB" sz="2000" b="1" dirty="0"/>
              <a:t>)</a:t>
            </a:r>
          </a:p>
          <a:p>
            <a:pPr marL="900000" indent="-514350">
              <a:spcAft>
                <a:spcPts val="1200"/>
              </a:spcAft>
              <a:buFont typeface="+mj-lt"/>
              <a:buAutoNum type="romanLcPeriod"/>
            </a:pPr>
            <a:r>
              <a:rPr lang="en-GB" sz="2000" b="1" dirty="0"/>
              <a:t>Reverse Address Resolution Protocol (</a:t>
            </a:r>
            <a:r>
              <a:rPr lang="en-GB" sz="2000" b="1" dirty="0">
                <a:solidFill>
                  <a:srgbClr val="C00000"/>
                </a:solidFill>
              </a:rPr>
              <a:t>RARP</a:t>
            </a:r>
            <a:r>
              <a:rPr lang="en-GB" sz="2000" b="1" dirty="0"/>
              <a:t>)</a:t>
            </a:r>
          </a:p>
          <a:p>
            <a:pPr marL="900000" indent="-514350">
              <a:spcAft>
                <a:spcPts val="1200"/>
              </a:spcAft>
              <a:buFont typeface="+mj-lt"/>
              <a:buAutoNum type="romanLcPeriod"/>
            </a:pPr>
            <a:r>
              <a:rPr lang="en-GB" sz="2000" b="1" dirty="0"/>
              <a:t>Internet Control Message Protocol (</a:t>
            </a:r>
            <a:r>
              <a:rPr lang="en-GB" sz="2000" b="1" dirty="0">
                <a:solidFill>
                  <a:srgbClr val="C00000"/>
                </a:solidFill>
              </a:rPr>
              <a:t>ICMP</a:t>
            </a:r>
            <a:r>
              <a:rPr lang="en-GB" sz="2000" b="1" dirty="0"/>
              <a:t>)</a:t>
            </a:r>
          </a:p>
          <a:p>
            <a:pPr marL="900000" indent="-514350">
              <a:spcAft>
                <a:spcPts val="1200"/>
              </a:spcAft>
              <a:buFont typeface="+mj-lt"/>
              <a:buAutoNum type="romanLcPeriod"/>
            </a:pPr>
            <a:r>
              <a:rPr lang="en-GB" sz="2000" b="1" dirty="0"/>
              <a:t>Internet Group Management Protocol  (</a:t>
            </a:r>
            <a:r>
              <a:rPr lang="en-GB" sz="2000" b="1" dirty="0">
                <a:solidFill>
                  <a:srgbClr val="C00000"/>
                </a:solidFill>
              </a:rPr>
              <a:t>IGMP</a:t>
            </a:r>
            <a:r>
              <a:rPr lang="en-GB" sz="2000" b="1" dirty="0"/>
              <a:t>)</a:t>
            </a:r>
          </a:p>
        </p:txBody>
      </p:sp>
      <p:sp>
        <p:nvSpPr>
          <p:cNvPr id="7" name="Rectangle 6"/>
          <p:cNvSpPr/>
          <p:nvPr/>
        </p:nvSpPr>
        <p:spPr>
          <a:xfrm>
            <a:off x="1524000" y="1772816"/>
            <a:ext cx="3131840" cy="2908040"/>
          </a:xfrm>
          <a:prstGeom prst="rect">
            <a:avLst/>
          </a:prstGeom>
        </p:spPr>
        <p:txBody>
          <a:bodyPr wrap="square">
            <a:spAutoFit/>
          </a:bodyPr>
          <a:lstStyle/>
          <a:p>
            <a:pPr marL="360000" indent="-360000">
              <a:lnSpc>
                <a:spcPct val="110000"/>
              </a:lnSpc>
              <a:spcAft>
                <a:spcPts val="1800"/>
              </a:spcAft>
              <a:buFont typeface="Arial" pitchFamily="34" charset="0"/>
              <a:buChar char="•"/>
            </a:pPr>
            <a:r>
              <a:rPr lang="en-GB" sz="2400" b="1" dirty="0"/>
              <a:t>At the network layer (internetwork layer), </a:t>
            </a:r>
            <a:r>
              <a:rPr lang="en-GB" sz="2400" b="1" dirty="0">
                <a:solidFill>
                  <a:srgbClr val="C00000"/>
                </a:solidFill>
              </a:rPr>
              <a:t>TCP/IP</a:t>
            </a:r>
            <a:r>
              <a:rPr lang="en-GB" sz="2400" b="1" dirty="0"/>
              <a:t> supports the Internetworking Protocol.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71414"/>
            <a:ext cx="9144000" cy="1143000"/>
          </a:xfrm>
        </p:spPr>
        <p:txBody>
          <a:bodyPr>
            <a:normAutofit/>
          </a:bodyPr>
          <a:lstStyle/>
          <a:p>
            <a:r>
              <a:rPr lang="en-US" sz="2800" dirty="0">
                <a:solidFill>
                  <a:srgbClr val="FF0000"/>
                </a:solidFill>
              </a:rPr>
              <a:t>Duties of the Network Layer</a:t>
            </a:r>
          </a:p>
        </p:txBody>
      </p:sp>
      <p:pic>
        <p:nvPicPr>
          <p:cNvPr id="12291" name="Picture 3"/>
          <p:cNvPicPr>
            <a:picLocks noGrp="1" noChangeAspect="1" noChangeArrowheads="1"/>
          </p:cNvPicPr>
          <p:nvPr>
            <p:ph idx="1"/>
          </p:nvPr>
        </p:nvPicPr>
        <p:blipFill>
          <a:blip r:embed="rId3" cstate="print"/>
          <a:srcRect/>
          <a:stretch>
            <a:fillRect/>
          </a:stretch>
        </p:blipFill>
        <p:spPr>
          <a:xfrm>
            <a:off x="1540538" y="1357299"/>
            <a:ext cx="9127462" cy="1535309"/>
          </a:xfrm>
          <a:noFill/>
        </p:spPr>
      </p:pic>
      <p:sp>
        <p:nvSpPr>
          <p:cNvPr id="4" name="Slide Number Placeholder 3"/>
          <p:cNvSpPr>
            <a:spLocks noGrp="1"/>
          </p:cNvSpPr>
          <p:nvPr>
            <p:ph type="sldNum" sz="quarter" idx="12"/>
          </p:nvPr>
        </p:nvSpPr>
        <p:spPr/>
        <p:txBody>
          <a:bodyPr/>
          <a:lstStyle/>
          <a:p>
            <a:fld id="{5AF38636-804C-414E-8ACA-D918E7046845}" type="slidenum">
              <a:rPr lang="en-GB" sz="1400" smtClean="0"/>
              <a:pPr/>
              <a:t>7</a:t>
            </a:fld>
            <a:endParaRPr lang="en-GB" sz="1400"/>
          </a:p>
        </p:txBody>
      </p:sp>
      <p:sp>
        <p:nvSpPr>
          <p:cNvPr id="6" name="Rectangle 5"/>
          <p:cNvSpPr/>
          <p:nvPr/>
        </p:nvSpPr>
        <p:spPr>
          <a:xfrm>
            <a:off x="1523968" y="3214710"/>
            <a:ext cx="1857388" cy="2143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b="1" dirty="0"/>
              <a:t>The </a:t>
            </a:r>
            <a:r>
              <a:rPr lang="en-GB" sz="1400" b="1" dirty="0">
                <a:solidFill>
                  <a:srgbClr val="0000FF"/>
                </a:solidFill>
              </a:rPr>
              <a:t>Internetworking Protocol (IP)</a:t>
            </a:r>
            <a:r>
              <a:rPr lang="en-GB" sz="1400" b="1" dirty="0">
                <a:solidFill>
                  <a:srgbClr val="FFFF00"/>
                </a:solidFill>
              </a:rPr>
              <a:t> </a:t>
            </a:r>
            <a:r>
              <a:rPr lang="en-GB" sz="1400" b="1" dirty="0"/>
              <a:t>is the transmission mechanism used by the TCP/IP protocols.</a:t>
            </a:r>
          </a:p>
        </p:txBody>
      </p:sp>
      <p:sp>
        <p:nvSpPr>
          <p:cNvPr id="7" name="Rectangle 6"/>
          <p:cNvSpPr/>
          <p:nvPr/>
        </p:nvSpPr>
        <p:spPr>
          <a:xfrm>
            <a:off x="3381356" y="3214710"/>
            <a:ext cx="1857388" cy="2143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b="1" dirty="0"/>
              <a:t>A </a:t>
            </a:r>
            <a:r>
              <a:rPr lang="en-GB" sz="1400" b="1" dirty="0">
                <a:solidFill>
                  <a:srgbClr val="0000FF"/>
                </a:solidFill>
              </a:rPr>
              <a:t>Network Address </a:t>
            </a:r>
            <a:r>
              <a:rPr lang="en-GB" sz="1400" b="1" dirty="0"/>
              <a:t>is an identifier for a node or network interface of a telecommunications network.</a:t>
            </a:r>
          </a:p>
        </p:txBody>
      </p:sp>
      <p:sp>
        <p:nvSpPr>
          <p:cNvPr id="9" name="Rectangle 8"/>
          <p:cNvSpPr/>
          <p:nvPr/>
        </p:nvSpPr>
        <p:spPr>
          <a:xfrm>
            <a:off x="5238744" y="3214710"/>
            <a:ext cx="1643074" cy="2143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b="1" dirty="0">
                <a:solidFill>
                  <a:srgbClr val="0000FF"/>
                </a:solidFill>
              </a:rPr>
              <a:t>Routing           </a:t>
            </a:r>
            <a:r>
              <a:rPr lang="en-GB" sz="1400" b="1" dirty="0"/>
              <a:t>is the process of selecting best paths in a network.</a:t>
            </a:r>
          </a:p>
        </p:txBody>
      </p:sp>
      <p:sp>
        <p:nvSpPr>
          <p:cNvPr id="10" name="Rectangle 9"/>
          <p:cNvSpPr/>
          <p:nvPr/>
        </p:nvSpPr>
        <p:spPr>
          <a:xfrm>
            <a:off x="6810380" y="3214710"/>
            <a:ext cx="1857388" cy="30003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b="1" dirty="0"/>
              <a:t>A </a:t>
            </a:r>
            <a:r>
              <a:rPr lang="en-GB" sz="1400" b="1" dirty="0">
                <a:solidFill>
                  <a:srgbClr val="0000FF"/>
                </a:solidFill>
              </a:rPr>
              <a:t>Packet </a:t>
            </a:r>
            <a:r>
              <a:rPr lang="en-GB" sz="1400" b="1" dirty="0"/>
              <a:t>is the unit of data that is routed between an origin and a destination on the Internet or any other packet-switched network.</a:t>
            </a:r>
          </a:p>
        </p:txBody>
      </p:sp>
      <p:sp>
        <p:nvSpPr>
          <p:cNvPr id="11" name="Rectangle 10"/>
          <p:cNvSpPr/>
          <p:nvPr/>
        </p:nvSpPr>
        <p:spPr>
          <a:xfrm>
            <a:off x="8596330" y="3214710"/>
            <a:ext cx="2071702" cy="36433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b="1" dirty="0">
                <a:solidFill>
                  <a:srgbClr val="0000FF"/>
                </a:solidFill>
              </a:rPr>
              <a:t>Fragmentation</a:t>
            </a:r>
            <a:r>
              <a:rPr lang="en-GB" sz="1400" b="1" dirty="0"/>
              <a:t> means breaking it into smaller pieces, </a:t>
            </a:r>
          </a:p>
          <a:p>
            <a:pPr algn="ctr"/>
            <a:r>
              <a:rPr lang="en-GB" sz="1400" b="1" dirty="0"/>
              <a:t>so that packets may be formed that can pass through a link with a smaller </a:t>
            </a:r>
            <a:r>
              <a:rPr lang="en-GB" sz="1400" b="1" dirty="0">
                <a:solidFill>
                  <a:srgbClr val="0000FF"/>
                </a:solidFill>
              </a:rPr>
              <a:t>Maximum Transmission </a:t>
            </a:r>
          </a:p>
          <a:p>
            <a:pPr algn="ctr"/>
            <a:r>
              <a:rPr lang="en-GB" sz="1400" b="1" dirty="0">
                <a:solidFill>
                  <a:srgbClr val="0000FF"/>
                </a:solidFill>
              </a:rPr>
              <a:t>Unit (MTU) </a:t>
            </a:r>
            <a:r>
              <a:rPr lang="en-GB" sz="1400" b="1" dirty="0"/>
              <a:t>than the original datagram size.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25"/>
            <a:ext cx="9144000" cy="1570141"/>
          </a:xfrm>
        </p:spPr>
        <p:txBody>
          <a:bodyPr>
            <a:normAutofit/>
          </a:bodyPr>
          <a:lstStyle/>
          <a:p>
            <a:r>
              <a:rPr lang="en-US" dirty="0">
                <a:solidFill>
                  <a:srgbClr val="FF0000"/>
                </a:solidFill>
              </a:rPr>
              <a:t>An Internetwork</a:t>
            </a:r>
          </a:p>
        </p:txBody>
      </p:sp>
      <p:pic>
        <p:nvPicPr>
          <p:cNvPr id="13315" name="Picture 3"/>
          <p:cNvPicPr>
            <a:picLocks noGrp="1" noChangeAspect="1" noChangeArrowheads="1"/>
          </p:cNvPicPr>
          <p:nvPr>
            <p:ph idx="1"/>
          </p:nvPr>
        </p:nvPicPr>
        <p:blipFill>
          <a:blip r:embed="rId3" cstate="print"/>
          <a:srcRect/>
          <a:stretch>
            <a:fillRect/>
          </a:stretch>
        </p:blipFill>
        <p:spPr>
          <a:xfrm>
            <a:off x="2595538" y="1716984"/>
            <a:ext cx="7000892" cy="2234873"/>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8</a:t>
            </a:fld>
            <a:endParaRPr lang="en-GB"/>
          </a:p>
        </p:txBody>
      </p:sp>
      <p:sp>
        <p:nvSpPr>
          <p:cNvPr id="6" name="Rectangle 5"/>
          <p:cNvSpPr/>
          <p:nvPr/>
        </p:nvSpPr>
        <p:spPr>
          <a:xfrm>
            <a:off x="1524000" y="4098722"/>
            <a:ext cx="9144000" cy="2714654"/>
          </a:xfrm>
          <a:prstGeom prst="rect">
            <a:avLst/>
          </a:prstGeom>
        </p:spPr>
        <p:txBody>
          <a:bodyPr wrap="square">
            <a:spAutoFit/>
          </a:bodyPr>
          <a:lstStyle/>
          <a:p>
            <a:pPr marL="360000" indent="-360000">
              <a:lnSpc>
                <a:spcPct val="110000"/>
              </a:lnSpc>
              <a:spcAft>
                <a:spcPts val="2400"/>
              </a:spcAft>
              <a:buFont typeface="Arial" pitchFamily="34" charset="0"/>
              <a:buChar char="•"/>
            </a:pPr>
            <a:r>
              <a:rPr lang="en-GB" sz="2000" b="1" dirty="0"/>
              <a:t>If the </a:t>
            </a:r>
            <a:r>
              <a:rPr lang="en-GB" sz="2000" b="1" dirty="0">
                <a:solidFill>
                  <a:srgbClr val="C00000"/>
                </a:solidFill>
              </a:rPr>
              <a:t>host A</a:t>
            </a:r>
            <a:r>
              <a:rPr lang="en-GB" sz="2000" b="1" dirty="0"/>
              <a:t> needs to send a data packet to </a:t>
            </a:r>
            <a:r>
              <a:rPr lang="en-GB" sz="2000" b="1" dirty="0">
                <a:solidFill>
                  <a:srgbClr val="C00000"/>
                </a:solidFill>
              </a:rPr>
              <a:t>host D</a:t>
            </a:r>
            <a:r>
              <a:rPr lang="en-GB" sz="2000" b="1" dirty="0"/>
              <a:t>, the packet needs to go first from </a:t>
            </a:r>
            <a:r>
              <a:rPr lang="en-GB" sz="2000" b="1" dirty="0">
                <a:solidFill>
                  <a:srgbClr val="C00000"/>
                </a:solidFill>
              </a:rPr>
              <a:t>A</a:t>
            </a:r>
            <a:r>
              <a:rPr lang="en-GB" sz="2000" b="1" dirty="0"/>
              <a:t> to </a:t>
            </a:r>
            <a:r>
              <a:rPr lang="en-GB" sz="2000" b="1" dirty="0">
                <a:solidFill>
                  <a:srgbClr val="C00000"/>
                </a:solidFill>
              </a:rPr>
              <a:t>S1</a:t>
            </a:r>
            <a:r>
              <a:rPr lang="en-GB" sz="2000" b="1" dirty="0"/>
              <a:t> </a:t>
            </a:r>
            <a:r>
              <a:rPr lang="en-GB" sz="2000" b="1" dirty="0">
                <a:solidFill>
                  <a:srgbClr val="0000FF"/>
                </a:solidFill>
              </a:rPr>
              <a:t>(a switch or router)</a:t>
            </a:r>
            <a:r>
              <a:rPr lang="en-GB" sz="2000" b="1" dirty="0"/>
              <a:t>, then from </a:t>
            </a:r>
            <a:r>
              <a:rPr lang="en-GB" sz="2000" b="1" dirty="0">
                <a:solidFill>
                  <a:srgbClr val="C00000"/>
                </a:solidFill>
              </a:rPr>
              <a:t>S1</a:t>
            </a:r>
            <a:r>
              <a:rPr lang="en-GB" sz="2000" b="1" dirty="0"/>
              <a:t> to </a:t>
            </a:r>
            <a:r>
              <a:rPr lang="en-GB" sz="2000" b="1" dirty="0">
                <a:solidFill>
                  <a:srgbClr val="C00000"/>
                </a:solidFill>
              </a:rPr>
              <a:t>S3</a:t>
            </a:r>
            <a:r>
              <a:rPr lang="en-GB" sz="2000" b="1" dirty="0"/>
              <a:t>, and finally from </a:t>
            </a:r>
            <a:r>
              <a:rPr lang="en-GB" sz="2000" b="1" dirty="0">
                <a:solidFill>
                  <a:srgbClr val="C00000"/>
                </a:solidFill>
              </a:rPr>
              <a:t>S3</a:t>
            </a:r>
            <a:r>
              <a:rPr lang="en-GB" sz="2000" b="1" dirty="0"/>
              <a:t> to </a:t>
            </a:r>
            <a:r>
              <a:rPr lang="en-GB" sz="2000" b="1" dirty="0">
                <a:solidFill>
                  <a:srgbClr val="C00000"/>
                </a:solidFill>
              </a:rPr>
              <a:t>host D</a:t>
            </a:r>
            <a:r>
              <a:rPr lang="en-GB" sz="2000" b="1" dirty="0"/>
              <a:t>. The data packet passes through three links.</a:t>
            </a:r>
          </a:p>
          <a:p>
            <a:pPr marL="360000" indent="-360000">
              <a:lnSpc>
                <a:spcPct val="110000"/>
              </a:lnSpc>
              <a:spcAft>
                <a:spcPts val="2400"/>
              </a:spcAft>
              <a:buFont typeface="Arial" pitchFamily="34" charset="0"/>
              <a:buChar char="•"/>
            </a:pPr>
            <a:r>
              <a:rPr lang="en-GB" sz="2000" b="1" dirty="0"/>
              <a:t>In each link, two physical and two data link layers are involved.</a:t>
            </a:r>
          </a:p>
          <a:p>
            <a:pPr marL="360000" indent="-360000">
              <a:lnSpc>
                <a:spcPct val="110000"/>
              </a:lnSpc>
              <a:spcAft>
                <a:spcPts val="2400"/>
              </a:spcAft>
              <a:buFont typeface="Arial" pitchFamily="34" charset="0"/>
              <a:buChar char="•"/>
            </a:pPr>
            <a:r>
              <a:rPr lang="en-GB" sz="2000" b="1" dirty="0">
                <a:solidFill>
                  <a:srgbClr val="C00000"/>
                </a:solidFill>
              </a:rPr>
              <a:t>However, there is a big problem here. When data arrive at interface f1 of S1, how does S1 know that interface f3 is the outgoing interface? </a:t>
            </a:r>
          </a:p>
        </p:txBody>
      </p:sp>
      <p:cxnSp>
        <p:nvCxnSpPr>
          <p:cNvPr id="7" name="Straight Connector 6"/>
          <p:cNvCxnSpPr/>
          <p:nvPr/>
        </p:nvCxnSpPr>
        <p:spPr>
          <a:xfrm>
            <a:off x="1524000" y="159440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267488"/>
            <a:ext cx="9144000" cy="857256"/>
          </a:xfrm>
        </p:spPr>
        <p:txBody>
          <a:bodyPr>
            <a:normAutofit/>
          </a:bodyPr>
          <a:lstStyle/>
          <a:p>
            <a:r>
              <a:rPr lang="en-US" dirty="0">
                <a:solidFill>
                  <a:srgbClr val="FF0000"/>
                </a:solidFill>
              </a:rPr>
              <a:t>An Internetwork</a:t>
            </a:r>
          </a:p>
        </p:txBody>
      </p:sp>
      <p:pic>
        <p:nvPicPr>
          <p:cNvPr id="13315" name="Picture 3"/>
          <p:cNvPicPr>
            <a:picLocks noGrp="1" noChangeAspect="1" noChangeArrowheads="1"/>
          </p:cNvPicPr>
          <p:nvPr>
            <p:ph idx="1"/>
          </p:nvPr>
        </p:nvPicPr>
        <p:blipFill>
          <a:blip r:embed="rId3" cstate="print"/>
          <a:srcRect/>
          <a:stretch>
            <a:fillRect/>
          </a:stretch>
        </p:blipFill>
        <p:spPr>
          <a:xfrm>
            <a:off x="2595538" y="1285861"/>
            <a:ext cx="6929454" cy="2146363"/>
          </a:xfrm>
          <a:noFill/>
        </p:spPr>
      </p:pic>
      <p:sp>
        <p:nvSpPr>
          <p:cNvPr id="4" name="Slide Number Placeholder 3"/>
          <p:cNvSpPr>
            <a:spLocks noGrp="1"/>
          </p:cNvSpPr>
          <p:nvPr>
            <p:ph type="sldNum" sz="quarter" idx="12"/>
          </p:nvPr>
        </p:nvSpPr>
        <p:spPr/>
        <p:txBody>
          <a:bodyPr/>
          <a:lstStyle/>
          <a:p>
            <a:fld id="{5AF38636-804C-414E-8ACA-D918E7046845}" type="slidenum">
              <a:rPr lang="en-GB" smtClean="0"/>
              <a:pPr/>
              <a:t>9</a:t>
            </a:fld>
            <a:endParaRPr lang="en-GB"/>
          </a:p>
        </p:txBody>
      </p:sp>
      <p:sp>
        <p:nvSpPr>
          <p:cNvPr id="6" name="Rectangle 5"/>
          <p:cNvSpPr/>
          <p:nvPr/>
        </p:nvSpPr>
        <p:spPr>
          <a:xfrm>
            <a:off x="762000" y="3571877"/>
            <a:ext cx="9906000" cy="3247043"/>
          </a:xfrm>
          <a:prstGeom prst="rect">
            <a:avLst/>
          </a:prstGeom>
        </p:spPr>
        <p:txBody>
          <a:bodyPr wrap="square">
            <a:spAutoFit/>
          </a:bodyPr>
          <a:lstStyle/>
          <a:p>
            <a:pPr marL="540000" indent="-360000">
              <a:spcAft>
                <a:spcPts val="1800"/>
              </a:spcAft>
              <a:buFont typeface="Arial" pitchFamily="34" charset="0"/>
              <a:buChar char="•"/>
            </a:pPr>
            <a:r>
              <a:rPr lang="en-GB" sz="2000" b="1" dirty="0"/>
              <a:t>There is no provision in the data link (or physical) layer to help </a:t>
            </a:r>
            <a:r>
              <a:rPr lang="en-GB" sz="2000" b="1" dirty="0">
                <a:solidFill>
                  <a:srgbClr val="C00000"/>
                </a:solidFill>
              </a:rPr>
              <a:t>S1</a:t>
            </a:r>
            <a:r>
              <a:rPr lang="en-GB" sz="2000" b="1" dirty="0"/>
              <a:t> make the right decision and the frame does not carry any routing information either. </a:t>
            </a:r>
          </a:p>
          <a:p>
            <a:pPr marL="540000" indent="-360000">
              <a:spcAft>
                <a:spcPts val="1800"/>
              </a:spcAft>
              <a:buFont typeface="Arial" pitchFamily="34" charset="0"/>
              <a:buChar char="•"/>
            </a:pPr>
            <a:r>
              <a:rPr lang="en-GB" sz="2000" b="1" dirty="0"/>
              <a:t>The frame contains the MAC or physical address of </a:t>
            </a:r>
            <a:r>
              <a:rPr lang="en-GB" sz="2000" b="1" dirty="0">
                <a:solidFill>
                  <a:srgbClr val="C00000"/>
                </a:solidFill>
              </a:rPr>
              <a:t>A</a:t>
            </a:r>
            <a:r>
              <a:rPr lang="en-GB" sz="2000" b="1" dirty="0"/>
              <a:t> as the source and the MAC address of </a:t>
            </a:r>
            <a:r>
              <a:rPr lang="en-GB" sz="2000" b="1" dirty="0">
                <a:solidFill>
                  <a:srgbClr val="C00000"/>
                </a:solidFill>
              </a:rPr>
              <a:t>S1</a:t>
            </a:r>
            <a:r>
              <a:rPr lang="en-GB" sz="2000" b="1" dirty="0"/>
              <a:t> as the destination. </a:t>
            </a:r>
          </a:p>
          <a:p>
            <a:pPr marL="540000" indent="-360000">
              <a:spcAft>
                <a:spcPts val="1800"/>
              </a:spcAft>
              <a:buFont typeface="Arial" pitchFamily="34" charset="0"/>
              <a:buChar char="•"/>
            </a:pPr>
            <a:r>
              <a:rPr lang="en-GB" sz="2000" b="1" dirty="0"/>
              <a:t>For a LAN or a WAN, delivery means carrying the frame through one link, and not beyond.</a:t>
            </a:r>
          </a:p>
          <a:p>
            <a:pPr marL="540000" indent="-360000">
              <a:spcAft>
                <a:spcPts val="1800"/>
              </a:spcAft>
              <a:buFont typeface="Arial" pitchFamily="34" charset="0"/>
              <a:buChar char="•"/>
            </a:pPr>
            <a:r>
              <a:rPr lang="en-GB" sz="2000" b="1" dirty="0">
                <a:solidFill>
                  <a:srgbClr val="FF0000"/>
                </a:solidFill>
              </a:rPr>
              <a:t>The </a:t>
            </a:r>
            <a:r>
              <a:rPr lang="en-GB" sz="2000" b="1" dirty="0">
                <a:solidFill>
                  <a:srgbClr val="0000FF"/>
                </a:solidFill>
              </a:rPr>
              <a:t>Network Layer</a:t>
            </a:r>
            <a:r>
              <a:rPr lang="en-GB" sz="2000" b="1" dirty="0">
                <a:solidFill>
                  <a:srgbClr val="FF0000"/>
                </a:solidFill>
              </a:rPr>
              <a:t> is responsible for </a:t>
            </a:r>
            <a:r>
              <a:rPr lang="en-GB" sz="2000" b="1" dirty="0">
                <a:solidFill>
                  <a:srgbClr val="0000FF"/>
                </a:solidFill>
              </a:rPr>
              <a:t>Host-to-Host</a:t>
            </a:r>
            <a:r>
              <a:rPr lang="en-GB" sz="2000" b="1" dirty="0">
                <a:solidFill>
                  <a:srgbClr val="FF0000"/>
                </a:solidFill>
              </a:rPr>
              <a:t> delivery and for routing the packets through the routers or switches.</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258</TotalTime>
  <Words>3506</Words>
  <Application>Microsoft Office PowerPoint</Application>
  <PresentationFormat>Widescreen</PresentationFormat>
  <Paragraphs>336</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Gill Sans MT</vt:lpstr>
      <vt:lpstr>Impact</vt:lpstr>
      <vt:lpstr>Times New Roman</vt:lpstr>
      <vt:lpstr>Badge</vt:lpstr>
      <vt:lpstr>Network Models  (OSI and TCP/IP) </vt:lpstr>
      <vt:lpstr>PowerPoint Presentation</vt:lpstr>
      <vt:lpstr>Introduction to TCP/IP</vt:lpstr>
      <vt:lpstr>TCP/IP and the Internet</vt:lpstr>
      <vt:lpstr>TCP/IP Protocol Suite</vt:lpstr>
      <vt:lpstr>Position of the Network Layer</vt:lpstr>
      <vt:lpstr>Duties of the Network Layer</vt:lpstr>
      <vt:lpstr>An Internetwork</vt:lpstr>
      <vt:lpstr>An Internetwork</vt:lpstr>
      <vt:lpstr>Network Layer in an Internetwork</vt:lpstr>
      <vt:lpstr>The Internet Layer</vt:lpstr>
      <vt:lpstr>Internet as a  Packet-Switched Network</vt:lpstr>
      <vt:lpstr>Datagram Packet Switching</vt:lpstr>
      <vt:lpstr>The Internet Protocol</vt:lpstr>
      <vt:lpstr>IPv4 Datagram</vt:lpstr>
      <vt:lpstr>Multihomed Devices</vt:lpstr>
      <vt:lpstr>Multihomed Devices</vt:lpstr>
      <vt:lpstr>IPv4 Network Address</vt:lpstr>
      <vt:lpstr>IPv4 Network Address</vt:lpstr>
      <vt:lpstr>Dotted-Decimal Notation</vt:lpstr>
      <vt:lpstr>PowerPoint Presentation</vt:lpstr>
      <vt:lpstr>Network Address Exercise</vt:lpstr>
      <vt:lpstr>IPv4 Broadcast Addresses</vt:lpstr>
      <vt:lpstr>IPv4 Direct Broadcast Address</vt:lpstr>
      <vt:lpstr>IPv4 Limited Broadcast Address</vt:lpstr>
      <vt:lpstr>Special Addresses Exercise</vt:lpstr>
      <vt:lpstr>Special Addresses Exercise</vt:lpstr>
      <vt:lpstr>Numbers of IPv4 Networks and Hosts</vt:lpstr>
      <vt:lpstr>Numbers of IPv4 Networks and Hosts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Models  (OSI and TCP/IP) </dc:title>
  <dc:creator>Rommel</dc:creator>
  <cp:lastModifiedBy>Rommel</cp:lastModifiedBy>
  <cp:revision>7</cp:revision>
  <dcterms:created xsi:type="dcterms:W3CDTF">2021-02-10T19:46:55Z</dcterms:created>
  <dcterms:modified xsi:type="dcterms:W3CDTF">2021-02-11T00:10:19Z</dcterms:modified>
</cp:coreProperties>
</file>