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637" r:id="rId2"/>
    <p:sldId id="639" r:id="rId3"/>
    <p:sldId id="684" r:id="rId4"/>
    <p:sldId id="640" r:id="rId5"/>
    <p:sldId id="641" r:id="rId6"/>
    <p:sldId id="642" r:id="rId7"/>
    <p:sldId id="645" r:id="rId8"/>
    <p:sldId id="647" r:id="rId9"/>
    <p:sldId id="649" r:id="rId10"/>
    <p:sldId id="650" r:id="rId11"/>
    <p:sldId id="652" r:id="rId12"/>
    <p:sldId id="653" r:id="rId13"/>
    <p:sldId id="654" r:id="rId14"/>
    <p:sldId id="655" r:id="rId15"/>
    <p:sldId id="656" r:id="rId16"/>
    <p:sldId id="686" r:id="rId17"/>
    <p:sldId id="659" r:id="rId18"/>
    <p:sldId id="661" r:id="rId19"/>
    <p:sldId id="664" r:id="rId20"/>
    <p:sldId id="665" r:id="rId21"/>
    <p:sldId id="666" r:id="rId22"/>
    <p:sldId id="667" r:id="rId23"/>
    <p:sldId id="668" r:id="rId24"/>
    <p:sldId id="669" r:id="rId25"/>
    <p:sldId id="670" r:id="rId26"/>
    <p:sldId id="673" r:id="rId27"/>
    <p:sldId id="6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92326-3131-42D2-981E-9394396DD244}" type="datetimeFigureOut">
              <a:rPr lang="en-IE" smtClean="0"/>
              <a:t>21/02/2021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6C53B-85BF-465F-BBAC-FD61727ED74F}" type="slidenum">
              <a:rPr lang="en-IE" smtClean="0"/>
              <a:t>‹#›</a:t>
            </a:fld>
            <a:endParaRPr lang="en-IE"/>
          </a:p>
        </p:txBody>
      </p:sp>
    </p:spTree>
    <p:extLst>
      <p:ext uri="{BB962C8B-B14F-4D97-AF65-F5344CB8AC3E}">
        <p14:creationId xmlns:p14="http://schemas.microsoft.com/office/powerpoint/2010/main" val="2927278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1BDEDE-BE73-4CDB-B475-5D35E3BA07D1}" type="slidenum">
              <a:rPr lang="en-IE" smtClean="0"/>
              <a:pPr/>
              <a:t>1</a:t>
            </a:fld>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3DC0A-781A-4EAB-A0D2-C62C08DF7FCF}" type="slidenum">
              <a:rPr lang="en-GB"/>
              <a:pPr/>
              <a:t>10</a:t>
            </a:fld>
            <a:endParaRPr lang="en-GB"/>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BC77F-377E-46EE-8D1C-72E140CDEC1E}" type="slidenum">
              <a:rPr lang="en-GB"/>
              <a:pPr/>
              <a:t>11</a:t>
            </a:fld>
            <a:endParaRPr lang="en-GB"/>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C9EB10-E736-43A8-A701-D4972370FF14}" type="slidenum">
              <a:rPr lang="en-GB"/>
              <a:pPr/>
              <a:t>12</a:t>
            </a:fld>
            <a:endParaRPr lang="en-GB"/>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GB" sz="1200" b="1" i="0" kern="1200" dirty="0">
                <a:solidFill>
                  <a:schemeClr val="tx1"/>
                </a:solidFill>
                <a:latin typeface="+mn-lt"/>
                <a:ea typeface="+mn-ea"/>
                <a:cs typeface="+mn-cs"/>
              </a:rPr>
              <a:t>American wire gauge</a:t>
            </a:r>
            <a:r>
              <a:rPr lang="en-GB" sz="1200" b="0" i="0" kern="1200" dirty="0">
                <a:solidFill>
                  <a:schemeClr val="tx1"/>
                </a:solidFill>
                <a:latin typeface="+mn-lt"/>
                <a:ea typeface="+mn-ea"/>
                <a:cs typeface="+mn-cs"/>
              </a:rPr>
              <a:t> (</a:t>
            </a:r>
            <a:r>
              <a:rPr lang="en-GB" sz="1200" b="1" i="0" kern="1200" dirty="0">
                <a:solidFill>
                  <a:schemeClr val="tx1"/>
                </a:solidFill>
                <a:latin typeface="+mn-lt"/>
                <a:ea typeface="+mn-ea"/>
                <a:cs typeface="+mn-cs"/>
              </a:rPr>
              <a:t>AWG</a:t>
            </a:r>
            <a:r>
              <a:rPr lang="en-GB" sz="1200" b="0" i="0" kern="1200" dirty="0">
                <a:solidFill>
                  <a:schemeClr val="tx1"/>
                </a:solidFill>
                <a:latin typeface="+mn-lt"/>
                <a:ea typeface="+mn-ea"/>
                <a:cs typeface="+mn-cs"/>
              </a:rPr>
              <a:t>), also known as the Brown &amp; Sharpe wire gauge, is a standardized wire gauge system used since 1857 predominantly in North America for the diameters of round, solid, nonferrous, electrically conducting wire.</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286CDB-E126-4A6B-B4C4-C4A2F3705E5B}" type="slidenum">
              <a:rPr lang="en-GB"/>
              <a:pPr/>
              <a:t>13</a:t>
            </a:fld>
            <a:endParaRPr lang="en-GB"/>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6219F-5E9D-4CDF-9700-C3FF6D2DDF29}" type="slidenum">
              <a:rPr lang="en-GB"/>
              <a:pPr/>
              <a:t>14</a:t>
            </a:fld>
            <a:endParaRPr lang="en-GB"/>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325B6-882A-4BAA-99A7-38D910AA7541}" type="slidenum">
              <a:rPr lang="en-GB"/>
              <a:pPr/>
              <a:t>15</a:t>
            </a:fld>
            <a:endParaRPr lang="en-GB"/>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325B6-882A-4BAA-99A7-38D910AA7541}" type="slidenum">
              <a:rPr lang="en-GB"/>
              <a:pPr/>
              <a:t>16</a:t>
            </a:fld>
            <a:endParaRPr lang="en-GB"/>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973978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45526-2D4A-41AF-B31B-AA846A27CC3A}" type="slidenum">
              <a:rPr lang="en-GB"/>
              <a:pPr/>
              <a:t>17</a:t>
            </a:fld>
            <a:endParaRPr lang="en-GB"/>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2DD97-D8F9-46AB-A495-A460C135C67B}" type="slidenum">
              <a:rPr lang="en-GB"/>
              <a:pPr/>
              <a:t>18</a:t>
            </a:fld>
            <a:endParaRPr lang="en-GB"/>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95DC5-3630-48BB-812A-37BCF04B7D0B}" type="slidenum">
              <a:rPr lang="en-GB"/>
              <a:pPr/>
              <a:t>19</a:t>
            </a:fld>
            <a:endParaRPr lang="en-GB"/>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862B4-5004-447B-AA45-69E800140BDB}" type="slidenum">
              <a:rPr lang="en-GB"/>
              <a:pPr/>
              <a:t>2</a:t>
            </a:fld>
            <a:endParaRPr lang="en-GB"/>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88177-505C-43A7-B04B-F9E55278DC27}" type="slidenum">
              <a:rPr lang="en-GB"/>
              <a:pPr/>
              <a:t>20</a:t>
            </a:fld>
            <a:endParaRPr lang="en-GB"/>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5B5D3-5EB7-4EF7-9B93-DA00D02DCB97}" type="slidenum">
              <a:rPr lang="en-GB"/>
              <a:pPr/>
              <a:t>21</a:t>
            </a:fld>
            <a:endParaRPr lang="en-GB"/>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D9847-2836-43D6-BDB6-463585EA0747}" type="slidenum">
              <a:rPr lang="en-GB"/>
              <a:pPr/>
              <a:t>22</a:t>
            </a:fld>
            <a:endParaRPr lang="en-GB"/>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1C56C-A430-4350-B733-D094D4792BF4}" type="slidenum">
              <a:rPr lang="en-GB"/>
              <a:pPr/>
              <a:t>23</a:t>
            </a:fld>
            <a:endParaRPr lang="en-GB"/>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95BB2-BA8F-4FC1-A4B1-E931FB21FBDE}" type="slidenum">
              <a:rPr lang="en-GB"/>
              <a:pPr/>
              <a:t>24</a:t>
            </a:fld>
            <a:endParaRPr lang="en-GB"/>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FF131-9D79-4614-876C-9C1E09720A38}" type="slidenum">
              <a:rPr lang="en-GB"/>
              <a:pPr/>
              <a:t>25</a:t>
            </a:fld>
            <a:endParaRPr lang="en-GB"/>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BD16AB-48FD-4721-84FF-70A1A5ABAB95}" type="slidenum">
              <a:rPr lang="en-GB"/>
              <a:pPr/>
              <a:t>26</a:t>
            </a:fld>
            <a:endParaRPr lang="en-GB"/>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452D6-80B3-4EBB-A1B0-CD809A064B58}" type="slidenum">
              <a:rPr lang="en-GB"/>
              <a:pPr/>
              <a:t>27</a:t>
            </a:fld>
            <a:endParaRPr lang="en-GB"/>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862B4-5004-447B-AA45-69E800140BDB}" type="slidenum">
              <a:rPr lang="en-GB"/>
              <a:pPr/>
              <a:t>3</a:t>
            </a:fld>
            <a:endParaRPr lang="en-GB"/>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76DE17-42CD-493E-BF32-0C49362AF8CE}" type="slidenum">
              <a:rPr lang="en-GB"/>
              <a:pPr/>
              <a:t>4</a:t>
            </a:fld>
            <a:endParaRPr lang="en-GB"/>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5FEA3-A690-4FC0-86FA-65A0DBEE8250}" type="slidenum">
              <a:rPr lang="en-GB"/>
              <a:pPr/>
              <a:t>5</a:t>
            </a:fld>
            <a:endParaRPr lang="en-GB"/>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28931D-A5D7-4F51-92CC-55229C814D06}" type="slidenum">
              <a:rPr lang="en-GB"/>
              <a:pPr/>
              <a:t>6</a:t>
            </a:fld>
            <a:endParaRPr lang="en-GB"/>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DB976-E644-41D2-A7B3-42D3EC5CC53B}" type="slidenum">
              <a:rPr lang="en-GB"/>
              <a:pPr/>
              <a:t>7</a:t>
            </a:fld>
            <a:endParaRPr lang="en-GB"/>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http://www.dummies.com/programming/networking/network-building-twisted-pair-cable-pinouts/</a:t>
            </a: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75354-2C88-48D7-A201-371FE508EDB8}" type="slidenum">
              <a:rPr lang="en-GB"/>
              <a:pPr/>
              <a:t>8</a:t>
            </a:fld>
            <a:endParaRPr lang="en-GB"/>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36912-4D89-4AED-B4FC-D8862117AFDF}" type="slidenum">
              <a:rPr lang="en-GB"/>
              <a:pPr/>
              <a:t>9</a:t>
            </a:fld>
            <a:endParaRPr lang="en-GB"/>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2/21/2021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10015"/>
            <a:ext cx="103632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981615"/>
            <a:ext cx="51003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7280" y="1981615"/>
            <a:ext cx="51003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914400" y="6247986"/>
            <a:ext cx="25400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7986"/>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7986"/>
            <a:ext cx="2540000" cy="457200"/>
          </a:xfrm>
        </p:spPr>
        <p:txBody>
          <a:bodyPr/>
          <a:lstStyle>
            <a:lvl1pPr>
              <a:defRPr/>
            </a:lvl1pPr>
          </a:lstStyle>
          <a:p>
            <a:fld id="{6BE367E3-5209-447F-B5EC-8F505BE1F119}" type="slidenum">
              <a:rPr lang="en-US"/>
              <a:pPr/>
              <a:t>‹#›</a:t>
            </a:fld>
            <a:endParaRPr lang="en-US"/>
          </a:p>
        </p:txBody>
      </p:sp>
    </p:spTree>
    <p:extLst>
      <p:ext uri="{BB962C8B-B14F-4D97-AF65-F5344CB8AC3E}">
        <p14:creationId xmlns:p14="http://schemas.microsoft.com/office/powerpoint/2010/main" val="316762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2/21/2021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2/21/2021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2/21/2021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2/21/2021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3060440" y="1285859"/>
            <a:ext cx="6607459" cy="4396483"/>
          </a:xfrm>
        </p:spPr>
        <p:txBody>
          <a:bodyPr>
            <a:noAutofit/>
          </a:bodyPr>
          <a:lstStyle/>
          <a:p>
            <a:r>
              <a:rPr lang="en-GB" sz="4800" dirty="0">
                <a:solidFill>
                  <a:srgbClr val="C00000"/>
                </a:solidFill>
              </a:rPr>
              <a:t>Transmission Media </a:t>
            </a:r>
            <a:br>
              <a:rPr lang="en-GB" sz="4800" dirty="0">
                <a:solidFill>
                  <a:srgbClr val="C00000"/>
                </a:solidFill>
              </a:rPr>
            </a:br>
            <a:r>
              <a:rPr lang="en-GB" sz="4800" dirty="0">
                <a:solidFill>
                  <a:srgbClr val="C00000"/>
                </a:solidFill>
              </a:rPr>
              <a:t>&amp;  </a:t>
            </a:r>
            <a:br>
              <a:rPr lang="en-GB" sz="4800" dirty="0">
                <a:solidFill>
                  <a:srgbClr val="C00000"/>
                </a:solidFill>
              </a:rPr>
            </a:br>
            <a:r>
              <a:rPr lang="en-GB" sz="4800" dirty="0">
                <a:solidFill>
                  <a:srgbClr val="C00000"/>
                </a:solidFill>
              </a:rPr>
              <a:t>Guided Media</a:t>
            </a:r>
            <a:endParaRPr lang="en-US" sz="4800" dirty="0">
              <a:solidFill>
                <a:srgbClr val="C00000"/>
              </a:solidFill>
            </a:endParaRPr>
          </a:p>
        </p:txBody>
      </p:sp>
      <p:sp>
        <p:nvSpPr>
          <p:cNvPr id="2" name="Slide Number Placeholder 1">
            <a:extLst>
              <a:ext uri="{FF2B5EF4-FFF2-40B4-BE49-F238E27FC236}">
                <a16:creationId xmlns:a16="http://schemas.microsoft.com/office/drawing/2014/main" id="{98708801-C3D2-4B5F-823C-7899625C787B}"/>
              </a:ext>
            </a:extLst>
          </p:cNvPr>
          <p:cNvSpPr>
            <a:spLocks noGrp="1"/>
          </p:cNvSpPr>
          <p:nvPr>
            <p:ph type="sldNum" sz="quarter" idx="12"/>
          </p:nvPr>
        </p:nvSpPr>
        <p:spPr/>
        <p:txBody>
          <a:bodyPr/>
          <a:lstStyle/>
          <a:p>
            <a:fld id="{5AF38636-804C-414E-8ACA-D918E7046845}"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1981200" y="142860"/>
            <a:ext cx="8229600" cy="1285876"/>
          </a:xfrm>
        </p:spPr>
        <p:txBody>
          <a:bodyPr/>
          <a:lstStyle/>
          <a:p>
            <a:r>
              <a:rPr lang="en-GB" dirty="0">
                <a:solidFill>
                  <a:srgbClr val="FF0000"/>
                </a:solidFill>
              </a:rPr>
              <a:t>Twisted-Pair Cable</a:t>
            </a:r>
          </a:p>
        </p:txBody>
      </p:sp>
      <p:sp>
        <p:nvSpPr>
          <p:cNvPr id="382979" name="Rectangle 3"/>
          <p:cNvSpPr>
            <a:spLocks noGrp="1" noChangeArrowheads="1"/>
          </p:cNvSpPr>
          <p:nvPr>
            <p:ph type="body" idx="1"/>
          </p:nvPr>
        </p:nvSpPr>
        <p:spPr>
          <a:xfrm>
            <a:off x="1524000" y="1556792"/>
            <a:ext cx="9144000" cy="3136474"/>
          </a:xfrm>
        </p:spPr>
        <p:txBody>
          <a:bodyPr>
            <a:noAutofit/>
          </a:bodyPr>
          <a:lstStyle/>
          <a:p>
            <a:pPr marL="540000">
              <a:lnSpc>
                <a:spcPct val="120000"/>
              </a:lnSpc>
              <a:spcBef>
                <a:spcPts val="0"/>
              </a:spcBef>
              <a:spcAft>
                <a:spcPts val="1800"/>
              </a:spcAft>
            </a:pPr>
            <a:r>
              <a:rPr lang="en-GB" sz="2400" b="1" dirty="0">
                <a:solidFill>
                  <a:srgbClr val="C00000"/>
                </a:solidFill>
              </a:rPr>
              <a:t>UTP (unshielded twisted pair), </a:t>
            </a:r>
            <a:r>
              <a:rPr lang="en-GB" b="1" dirty="0"/>
              <a:t>which is the most common form of twisted-pair cable, is a cable which has no ground shield.</a:t>
            </a:r>
          </a:p>
          <a:p>
            <a:pPr marL="540000">
              <a:lnSpc>
                <a:spcPct val="120000"/>
              </a:lnSpc>
              <a:spcBef>
                <a:spcPts val="0"/>
              </a:spcBef>
              <a:spcAft>
                <a:spcPts val="1800"/>
              </a:spcAft>
            </a:pPr>
            <a:r>
              <a:rPr lang="en-GB" b="1" dirty="0"/>
              <a:t>Cables are often provided with a ground shield which helps to reduce signal interference from external sources.</a:t>
            </a:r>
          </a:p>
          <a:p>
            <a:pPr marL="540000">
              <a:lnSpc>
                <a:spcPct val="120000"/>
              </a:lnSpc>
              <a:spcBef>
                <a:spcPts val="0"/>
              </a:spcBef>
              <a:spcAft>
                <a:spcPts val="1800"/>
              </a:spcAft>
            </a:pPr>
            <a:r>
              <a:rPr lang="en-GB" b="1" dirty="0"/>
              <a:t>Twisted-pair cable with a ground shield is known as </a:t>
            </a:r>
            <a:r>
              <a:rPr lang="en-GB" sz="2400" b="1" dirty="0">
                <a:solidFill>
                  <a:srgbClr val="C00000"/>
                </a:solidFill>
              </a:rPr>
              <a:t>STP (shielded-twisted pair) </a:t>
            </a:r>
            <a:r>
              <a:rPr lang="en-GB" b="1" dirty="0"/>
              <a:t>cable.</a:t>
            </a:r>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65427BFF-1347-41D1-BF4B-7B881B2D811C}"/>
              </a:ext>
            </a:extLst>
          </p:cNvPr>
          <p:cNvPicPr>
            <a:picLocks noChangeAspect="1" noChangeArrowheads="1"/>
          </p:cNvPicPr>
          <p:nvPr/>
        </p:nvPicPr>
        <p:blipFill>
          <a:blip r:embed="rId3" cstate="print"/>
          <a:srcRect/>
          <a:stretch>
            <a:fillRect/>
          </a:stretch>
        </p:blipFill>
        <p:spPr bwMode="auto">
          <a:xfrm>
            <a:off x="3330294" y="4581129"/>
            <a:ext cx="5790042" cy="2247611"/>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8209CDF0-8567-46B6-A3EC-967671ACE4B6}"/>
              </a:ext>
            </a:extLst>
          </p:cNvPr>
          <p:cNvSpPr>
            <a:spLocks noGrp="1"/>
          </p:cNvSpPr>
          <p:nvPr>
            <p:ph type="sldNum" sz="quarter" idx="12"/>
          </p:nvPr>
        </p:nvSpPr>
        <p:spPr/>
        <p:txBody>
          <a:bodyPr/>
          <a:lstStyle/>
          <a:p>
            <a:fld id="{5AF38636-804C-414E-8ACA-D918E7046845}"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1524000" y="71414"/>
            <a:ext cx="9144000" cy="1428760"/>
          </a:xfrm>
        </p:spPr>
        <p:txBody>
          <a:bodyPr/>
          <a:lstStyle/>
          <a:p>
            <a:r>
              <a:rPr lang="en-GB" dirty="0">
                <a:solidFill>
                  <a:srgbClr val="FF0000"/>
                </a:solidFill>
              </a:rPr>
              <a:t>UTP and STP</a:t>
            </a:r>
          </a:p>
        </p:txBody>
      </p:sp>
      <p:sp>
        <p:nvSpPr>
          <p:cNvPr id="436227" name="Rectangle 3"/>
          <p:cNvSpPr>
            <a:spLocks noGrp="1" noChangeArrowheads="1"/>
          </p:cNvSpPr>
          <p:nvPr>
            <p:ph type="body" sz="half" idx="1"/>
          </p:nvPr>
        </p:nvSpPr>
        <p:spPr/>
        <p:txBody>
          <a:bodyPr/>
          <a:lstStyle/>
          <a:p>
            <a:endParaRPr lang="en-GB" sz="2500" dirty="0"/>
          </a:p>
          <a:p>
            <a:endParaRPr lang="en-GB" sz="2500" dirty="0"/>
          </a:p>
        </p:txBody>
      </p:sp>
      <p:sp>
        <p:nvSpPr>
          <p:cNvPr id="436228" name="Text Box 4"/>
          <p:cNvSpPr txBox="1">
            <a:spLocks noChangeArrowheads="1"/>
          </p:cNvSpPr>
          <p:nvPr/>
        </p:nvSpPr>
        <p:spPr bwMode="auto">
          <a:xfrm>
            <a:off x="1524000" y="4869161"/>
            <a:ext cx="3429024" cy="1365379"/>
          </a:xfrm>
          <a:prstGeom prst="rect">
            <a:avLst/>
          </a:prstGeom>
          <a:noFill/>
          <a:ln w="12700" cap="sq">
            <a:noFill/>
            <a:miter lim="800000"/>
            <a:headEnd type="none" w="sm" len="sm"/>
            <a:tailEnd type="none" w="sm" len="sm"/>
          </a:ln>
          <a:effectLst/>
        </p:spPr>
        <p:txBody>
          <a:bodyPr wrap="square" lIns="72457" tIns="36229" rIns="72457" bIns="36229">
            <a:spAutoFit/>
          </a:bodyPr>
          <a:lstStyle/>
          <a:p>
            <a:pPr>
              <a:lnSpc>
                <a:spcPct val="120000"/>
              </a:lnSpc>
              <a:spcAft>
                <a:spcPts val="600"/>
              </a:spcAft>
            </a:pPr>
            <a:r>
              <a:rPr lang="en-GB" sz="2400" b="1" dirty="0"/>
              <a:t>The picture on the left is of UTP Category 5 cable</a:t>
            </a:r>
          </a:p>
        </p:txBody>
      </p:sp>
      <p:sp>
        <p:nvSpPr>
          <p:cNvPr id="436229" name="Text Box 5"/>
          <p:cNvSpPr txBox="1">
            <a:spLocks noChangeArrowheads="1"/>
          </p:cNvSpPr>
          <p:nvPr/>
        </p:nvSpPr>
        <p:spPr bwMode="auto">
          <a:xfrm>
            <a:off x="7068616" y="2636913"/>
            <a:ext cx="3563888" cy="1365379"/>
          </a:xfrm>
          <a:prstGeom prst="rect">
            <a:avLst/>
          </a:prstGeom>
          <a:noFill/>
          <a:ln w="12700" cap="sq">
            <a:noFill/>
            <a:miter lim="800000"/>
            <a:headEnd type="none" w="sm" len="sm"/>
            <a:tailEnd type="none" w="sm" len="sm"/>
          </a:ln>
          <a:effectLst/>
        </p:spPr>
        <p:txBody>
          <a:bodyPr wrap="square" lIns="72457" tIns="36229" rIns="72457" bIns="36229">
            <a:spAutoFit/>
          </a:bodyPr>
          <a:lstStyle/>
          <a:p>
            <a:pPr>
              <a:lnSpc>
                <a:spcPct val="120000"/>
              </a:lnSpc>
              <a:spcAft>
                <a:spcPts val="600"/>
              </a:spcAft>
            </a:pPr>
            <a:r>
              <a:rPr lang="en-GB" sz="2400" b="1" dirty="0"/>
              <a:t>The picture on the right is of STP Category 3 cable</a:t>
            </a:r>
          </a:p>
        </p:txBody>
      </p:sp>
      <p:cxnSp>
        <p:nvCxnSpPr>
          <p:cNvPr id="9" name="Straight Connector 8"/>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114691" name="Picture 3"/>
          <p:cNvPicPr>
            <a:picLocks noChangeAspect="1" noChangeArrowheads="1"/>
          </p:cNvPicPr>
          <p:nvPr/>
        </p:nvPicPr>
        <p:blipFill>
          <a:blip r:embed="rId3" cstate="print"/>
          <a:srcRect/>
          <a:stretch>
            <a:fillRect/>
          </a:stretch>
        </p:blipFill>
        <p:spPr bwMode="auto">
          <a:xfrm>
            <a:off x="4949048" y="4357718"/>
            <a:ext cx="5718984" cy="2500306"/>
          </a:xfrm>
          <a:prstGeom prst="rect">
            <a:avLst/>
          </a:prstGeom>
          <a:noFill/>
          <a:ln w="9525">
            <a:noFill/>
            <a:miter lim="800000"/>
            <a:headEnd/>
            <a:tailEnd/>
          </a:ln>
          <a:effectLst/>
        </p:spPr>
      </p:pic>
      <p:pic>
        <p:nvPicPr>
          <p:cNvPr id="114692" name="Picture 4"/>
          <p:cNvPicPr>
            <a:picLocks noChangeAspect="1" noChangeArrowheads="1"/>
          </p:cNvPicPr>
          <p:nvPr/>
        </p:nvPicPr>
        <p:blipFill>
          <a:blip r:embed="rId4" cstate="print"/>
          <a:srcRect/>
          <a:stretch>
            <a:fillRect/>
          </a:stretch>
        </p:blipFill>
        <p:spPr bwMode="auto">
          <a:xfrm>
            <a:off x="1524000" y="1709744"/>
            <a:ext cx="5508104" cy="2505075"/>
          </a:xfrm>
          <a:prstGeom prst="rect">
            <a:avLst/>
          </a:prstGeom>
          <a:noFill/>
          <a:ln w="9525">
            <a:noFill/>
            <a:miter lim="800000"/>
            <a:headEnd/>
            <a:tailEnd/>
          </a:ln>
          <a:effectLst/>
        </p:spPr>
      </p:pic>
      <p:sp>
        <p:nvSpPr>
          <p:cNvPr id="13" name="Left Arrow 12"/>
          <p:cNvSpPr/>
          <p:nvPr/>
        </p:nvSpPr>
        <p:spPr>
          <a:xfrm rot="10800000">
            <a:off x="2381224" y="6000768"/>
            <a:ext cx="1857388" cy="428628"/>
          </a:xfrm>
          <a:prstGeom prst="lef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7953388" y="2000240"/>
            <a:ext cx="1857388" cy="428628"/>
          </a:xfrm>
          <a:prstGeom prst="lef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DC7D1E24-218C-40E3-84EB-8BF54B14EA2F}"/>
              </a:ext>
            </a:extLst>
          </p:cNvPr>
          <p:cNvSpPr>
            <a:spLocks noGrp="1"/>
          </p:cNvSpPr>
          <p:nvPr>
            <p:ph type="sldNum" sz="quarter" idx="12"/>
          </p:nvPr>
        </p:nvSpPr>
        <p:spPr/>
        <p:txBody>
          <a:bodyPr/>
          <a:lstStyle/>
          <a:p>
            <a:fld id="{6BE367E3-5209-447F-B5EC-8F505BE1F11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82" name="Rectangle 58"/>
          <p:cNvSpPr>
            <a:spLocks noChangeArrowheads="1"/>
          </p:cNvSpPr>
          <p:nvPr/>
        </p:nvSpPr>
        <p:spPr bwMode="auto">
          <a:xfrm>
            <a:off x="1524000" y="188640"/>
            <a:ext cx="9144000" cy="1143000"/>
          </a:xfrm>
          <a:prstGeom prst="rect">
            <a:avLst/>
          </a:prstGeom>
          <a:noFill/>
          <a:ln w="9525">
            <a:noFill/>
            <a:miter lim="800000"/>
            <a:headEnd/>
            <a:tailEnd/>
          </a:ln>
          <a:effectLst/>
        </p:spPr>
        <p:txBody>
          <a:bodyPr lIns="83379" tIns="41690" rIns="83379" bIns="41690" anchor="ctr"/>
          <a:lstStyle/>
          <a:p>
            <a:pPr algn="ctr" defTabSz="827721"/>
            <a:r>
              <a:rPr lang="en-US" sz="4400" dirty="0">
                <a:solidFill>
                  <a:srgbClr val="FF0000"/>
                </a:solidFill>
              </a:rPr>
              <a:t>Categories of UTP Cables</a:t>
            </a:r>
            <a:endParaRPr lang="en-GB" sz="4400" dirty="0">
              <a:solidFill>
                <a:srgbClr val="FF0000"/>
              </a:solidFill>
            </a:endParaRPr>
          </a:p>
        </p:txBody>
      </p:sp>
      <p:pic>
        <p:nvPicPr>
          <p:cNvPr id="385083" name="Picture 59"/>
          <p:cNvPicPr>
            <a:picLocks noChangeAspect="1" noChangeArrowheads="1"/>
          </p:cNvPicPr>
          <p:nvPr/>
        </p:nvPicPr>
        <p:blipFill>
          <a:blip r:embed="rId3" cstate="print"/>
          <a:srcRect/>
          <a:stretch>
            <a:fillRect/>
          </a:stretch>
        </p:blipFill>
        <p:spPr bwMode="auto">
          <a:xfrm>
            <a:off x="2639617" y="1744889"/>
            <a:ext cx="6808903" cy="5075219"/>
          </a:xfrm>
          <a:prstGeom prst="rect">
            <a:avLst/>
          </a:prstGeom>
          <a:noFill/>
          <a:ln w="9525">
            <a:noFill/>
            <a:miter lim="800000"/>
            <a:headEnd/>
            <a:tailEnd/>
          </a:ln>
          <a:effectLst/>
        </p:spPr>
      </p:pic>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52AFA58-AE26-429D-935A-15700BD31778}"/>
              </a:ext>
            </a:extLst>
          </p:cNvPr>
          <p:cNvSpPr>
            <a:spLocks noGrp="1"/>
          </p:cNvSpPr>
          <p:nvPr>
            <p:ph type="sldNum" sz="quarter" idx="12"/>
          </p:nvPr>
        </p:nvSpPr>
        <p:spPr/>
        <p:txBody>
          <a:bodyPr/>
          <a:lstStyle/>
          <a:p>
            <a:fld id="{5AF38636-804C-414E-8ACA-D918E7046845}" type="slidenum">
              <a:rPr lang="en-GB" smtClean="0"/>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ChangeArrowheads="1"/>
          </p:cNvSpPr>
          <p:nvPr/>
        </p:nvSpPr>
        <p:spPr bwMode="auto">
          <a:xfrm>
            <a:off x="1524000" y="71414"/>
            <a:ext cx="9144000" cy="1428760"/>
          </a:xfrm>
          <a:prstGeom prst="rect">
            <a:avLst/>
          </a:prstGeom>
          <a:noFill/>
          <a:ln w="9525">
            <a:noFill/>
            <a:miter lim="800000"/>
            <a:headEnd/>
            <a:tailEnd/>
          </a:ln>
          <a:effectLst/>
        </p:spPr>
        <p:txBody>
          <a:bodyPr lIns="83379" tIns="41690" rIns="83379" bIns="41690" anchor="ctr"/>
          <a:lstStyle/>
          <a:p>
            <a:pPr algn="ctr" defTabSz="827721"/>
            <a:r>
              <a:rPr lang="en-US" sz="4400" dirty="0">
                <a:solidFill>
                  <a:srgbClr val="FF0000"/>
                </a:solidFill>
              </a:rPr>
              <a:t>UTP Connector</a:t>
            </a:r>
            <a:endParaRPr lang="en-GB" sz="4400" dirty="0">
              <a:solidFill>
                <a:srgbClr val="FF0000"/>
              </a:solidFill>
            </a:endParaRPr>
          </a:p>
        </p:txBody>
      </p:sp>
      <p:pic>
        <p:nvPicPr>
          <p:cNvPr id="386052" name="Picture 4"/>
          <p:cNvPicPr>
            <a:picLocks noChangeAspect="1" noChangeArrowheads="1"/>
          </p:cNvPicPr>
          <p:nvPr/>
        </p:nvPicPr>
        <p:blipFill>
          <a:blip r:embed="rId3" cstate="print"/>
          <a:srcRect/>
          <a:stretch>
            <a:fillRect/>
          </a:stretch>
        </p:blipFill>
        <p:spPr bwMode="auto">
          <a:xfrm>
            <a:off x="2238349" y="1643050"/>
            <a:ext cx="7688995" cy="3143272"/>
          </a:xfrm>
          <a:prstGeom prst="rect">
            <a:avLst/>
          </a:prstGeom>
          <a:noFill/>
          <a:ln w="9525">
            <a:noFill/>
            <a:miter lim="800000"/>
            <a:headEnd/>
            <a:tailEnd/>
          </a:ln>
          <a:effectLst/>
        </p:spPr>
      </p:pic>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38480" y="6488668"/>
            <a:ext cx="5786478" cy="369332"/>
          </a:xfrm>
          <a:prstGeom prst="rect">
            <a:avLst/>
          </a:prstGeom>
        </p:spPr>
        <p:txBody>
          <a:bodyPr wrap="square">
            <a:spAutoFit/>
          </a:bodyPr>
          <a:lstStyle/>
          <a:p>
            <a:pPr algn="ctr"/>
            <a:r>
              <a:rPr lang="en-GB" dirty="0"/>
              <a:t>https://www.youtube.com/watch?v=98-B3JoGr_k</a:t>
            </a:r>
          </a:p>
        </p:txBody>
      </p:sp>
      <p:sp>
        <p:nvSpPr>
          <p:cNvPr id="7" name="Rectangle 6"/>
          <p:cNvSpPr/>
          <p:nvPr/>
        </p:nvSpPr>
        <p:spPr>
          <a:xfrm>
            <a:off x="1666844" y="5000636"/>
            <a:ext cx="8786842" cy="1446550"/>
          </a:xfrm>
          <a:prstGeom prst="rect">
            <a:avLst/>
          </a:prstGeom>
        </p:spPr>
        <p:txBody>
          <a:bodyPr wrap="square">
            <a:spAutoFit/>
          </a:bodyPr>
          <a:lstStyle/>
          <a:p>
            <a:pPr marL="540000" indent="-360000">
              <a:lnSpc>
                <a:spcPct val="110000"/>
              </a:lnSpc>
              <a:buFont typeface="Arial" pitchFamily="34" charset="0"/>
              <a:buChar char="•"/>
            </a:pPr>
            <a:r>
              <a:rPr lang="en-GB" sz="2400" b="1" dirty="0"/>
              <a:t>Modular connectors have gender: </a:t>
            </a:r>
            <a:r>
              <a:rPr lang="en-GB" sz="2800" b="1" dirty="0">
                <a:solidFill>
                  <a:srgbClr val="C00000"/>
                </a:solidFill>
              </a:rPr>
              <a:t>plugs</a:t>
            </a:r>
            <a:r>
              <a:rPr lang="en-GB" sz="2400" b="1" dirty="0"/>
              <a:t> are considered to be "male," while </a:t>
            </a:r>
            <a:r>
              <a:rPr lang="en-GB" sz="2800" b="1" dirty="0">
                <a:solidFill>
                  <a:srgbClr val="C00000"/>
                </a:solidFill>
              </a:rPr>
              <a:t>jacks or sockets </a:t>
            </a:r>
            <a:r>
              <a:rPr lang="en-GB" sz="2400" b="1" dirty="0"/>
              <a:t>are considered to be "female," a reference to reproductive organs.</a:t>
            </a:r>
          </a:p>
        </p:txBody>
      </p:sp>
      <p:sp>
        <p:nvSpPr>
          <p:cNvPr id="2" name="Slide Number Placeholder 1">
            <a:extLst>
              <a:ext uri="{FF2B5EF4-FFF2-40B4-BE49-F238E27FC236}">
                <a16:creationId xmlns:a16="http://schemas.microsoft.com/office/drawing/2014/main" id="{D5A4D5E4-A8DA-41B8-B91D-D331545D5FAB}"/>
              </a:ext>
            </a:extLst>
          </p:cNvPr>
          <p:cNvSpPr>
            <a:spLocks noGrp="1"/>
          </p:cNvSpPr>
          <p:nvPr>
            <p:ph type="sldNum" sz="quarter" idx="12"/>
          </p:nvPr>
        </p:nvSpPr>
        <p:spPr/>
        <p:txBody>
          <a:bodyPr/>
          <a:lstStyle/>
          <a:p>
            <a:fld id="{5AF38636-804C-414E-8ACA-D918E7046845}"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1524000" y="142860"/>
            <a:ext cx="9144000" cy="1285876"/>
          </a:xfrm>
        </p:spPr>
        <p:txBody>
          <a:bodyPr/>
          <a:lstStyle/>
          <a:p>
            <a:r>
              <a:rPr lang="en-GB" dirty="0">
                <a:solidFill>
                  <a:srgbClr val="FF0000"/>
                </a:solidFill>
              </a:rPr>
              <a:t>Unshielded Twisted Pair</a:t>
            </a:r>
          </a:p>
        </p:txBody>
      </p:sp>
      <p:sp>
        <p:nvSpPr>
          <p:cNvPr id="387075" name="Rectangle 3"/>
          <p:cNvSpPr>
            <a:spLocks noGrp="1" noChangeArrowheads="1"/>
          </p:cNvSpPr>
          <p:nvPr>
            <p:ph type="body" idx="1"/>
          </p:nvPr>
        </p:nvSpPr>
        <p:spPr>
          <a:xfrm>
            <a:off x="1809720" y="1714488"/>
            <a:ext cx="8429684" cy="5143512"/>
          </a:xfrm>
        </p:spPr>
        <p:txBody>
          <a:bodyPr>
            <a:normAutofit/>
          </a:bodyPr>
          <a:lstStyle/>
          <a:p>
            <a:pPr>
              <a:spcAft>
                <a:spcPts val="1200"/>
              </a:spcAft>
            </a:pPr>
            <a:r>
              <a:rPr kumimoji="0" lang="en-GB" b="1" dirty="0">
                <a:solidFill>
                  <a:srgbClr val="C00000"/>
                </a:solidFill>
              </a:rPr>
              <a:t>UTP has the advantages of:</a:t>
            </a:r>
          </a:p>
          <a:p>
            <a:pPr marL="540000" lvl="1" indent="360000">
              <a:spcAft>
                <a:spcPts val="1200"/>
              </a:spcAft>
              <a:buFont typeface="Times New Roman" pitchFamily="18" charset="0"/>
              <a:buChar char="–"/>
            </a:pPr>
            <a:r>
              <a:rPr lang="en-GB" sz="2400" b="1" dirty="0"/>
              <a:t>a very high installed base </a:t>
            </a:r>
          </a:p>
          <a:p>
            <a:pPr marL="540000" lvl="1" indent="360000">
              <a:spcAft>
                <a:spcPts val="1200"/>
              </a:spcAft>
              <a:buFont typeface="Times New Roman" pitchFamily="18" charset="0"/>
              <a:buChar char="–"/>
            </a:pPr>
            <a:r>
              <a:rPr lang="en-GB" sz="2400" b="1" dirty="0"/>
              <a:t>cheap to install </a:t>
            </a:r>
          </a:p>
          <a:p>
            <a:pPr marL="540000" lvl="1" indent="360000">
              <a:spcAft>
                <a:spcPts val="1200"/>
              </a:spcAft>
              <a:buFont typeface="Times New Roman" pitchFamily="18" charset="0"/>
              <a:buChar char="–"/>
            </a:pPr>
            <a:r>
              <a:rPr lang="en-GB" sz="2400" b="1" dirty="0"/>
              <a:t>easy to terminate (e.g., RJ-45 connector)</a:t>
            </a:r>
            <a:endParaRPr lang="en-GB" sz="2000" b="1" dirty="0"/>
          </a:p>
          <a:p>
            <a:pPr>
              <a:spcAft>
                <a:spcPts val="1200"/>
              </a:spcAft>
            </a:pPr>
            <a:r>
              <a:rPr kumimoji="0" lang="en-GB" b="1" dirty="0">
                <a:solidFill>
                  <a:srgbClr val="C00000"/>
                </a:solidFill>
              </a:rPr>
              <a:t>Some disadvantages are:</a:t>
            </a:r>
          </a:p>
          <a:p>
            <a:pPr marL="540000" lvl="1" indent="360000">
              <a:spcAft>
                <a:spcPts val="1200"/>
              </a:spcAft>
              <a:buFont typeface="Times New Roman" pitchFamily="18" charset="0"/>
              <a:buChar char="‒"/>
            </a:pPr>
            <a:r>
              <a:rPr lang="en-GB" sz="2400" b="1" dirty="0"/>
              <a:t>very noisy </a:t>
            </a:r>
          </a:p>
          <a:p>
            <a:pPr marL="540000" lvl="1" indent="360000">
              <a:spcAft>
                <a:spcPts val="1200"/>
              </a:spcAft>
              <a:buFont typeface="Times New Roman" pitchFamily="18" charset="0"/>
              <a:buChar char="‒"/>
            </a:pPr>
            <a:r>
              <a:rPr lang="en-GB" sz="2400" b="1" dirty="0"/>
              <a:t>limited in distance (100 m)</a:t>
            </a:r>
          </a:p>
          <a:p>
            <a:pPr marL="540000" lvl="1" indent="360000">
              <a:spcAft>
                <a:spcPts val="1200"/>
              </a:spcAft>
              <a:buFont typeface="Times New Roman" pitchFamily="18" charset="0"/>
              <a:buChar char="‒"/>
            </a:pPr>
            <a:r>
              <a:rPr lang="en-GB" sz="2400" b="1" dirty="0"/>
              <a:t>suffers from interference</a:t>
            </a:r>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1A9DF7F-E5AC-4C38-81B8-D18C4840201E}"/>
              </a:ext>
            </a:extLst>
          </p:cNvPr>
          <p:cNvSpPr>
            <a:spLocks noGrp="1"/>
          </p:cNvSpPr>
          <p:nvPr>
            <p:ph type="sldNum" sz="quarter" idx="12"/>
          </p:nvPr>
        </p:nvSpPr>
        <p:spPr/>
        <p:txBody>
          <a:bodyPr/>
          <a:lstStyle/>
          <a:p>
            <a:fld id="{5AF38636-804C-414E-8ACA-D918E7046845}"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524000" y="142852"/>
            <a:ext cx="9144000" cy="1269924"/>
          </a:xfrm>
        </p:spPr>
        <p:txBody>
          <a:bodyPr/>
          <a:lstStyle/>
          <a:p>
            <a:r>
              <a:rPr lang="en-GB" dirty="0">
                <a:solidFill>
                  <a:srgbClr val="FF0000"/>
                </a:solidFill>
              </a:rPr>
              <a:t>Coaxial Cable</a:t>
            </a:r>
          </a:p>
        </p:txBody>
      </p:sp>
      <p:sp>
        <p:nvSpPr>
          <p:cNvPr id="388099" name="Rectangle 3"/>
          <p:cNvSpPr>
            <a:spLocks noGrp="1" noChangeArrowheads="1"/>
          </p:cNvSpPr>
          <p:nvPr>
            <p:ph type="body" idx="1"/>
          </p:nvPr>
        </p:nvSpPr>
        <p:spPr>
          <a:xfrm>
            <a:off x="1524000" y="4057326"/>
            <a:ext cx="9144000" cy="2800674"/>
          </a:xfrm>
        </p:spPr>
        <p:txBody>
          <a:bodyPr>
            <a:normAutofit fontScale="85000" lnSpcReduction="20000"/>
          </a:bodyPr>
          <a:lstStyle/>
          <a:p>
            <a:pPr>
              <a:lnSpc>
                <a:spcPct val="130000"/>
              </a:lnSpc>
              <a:spcBef>
                <a:spcPts val="0"/>
              </a:spcBef>
              <a:spcAft>
                <a:spcPts val="1800"/>
              </a:spcAft>
            </a:pPr>
            <a:r>
              <a:rPr lang="en-GB" sz="2800" b="1" dirty="0"/>
              <a:t>Coaxial cable (or </a:t>
            </a:r>
            <a:r>
              <a:rPr lang="en-GB" sz="2800" b="1" i="1" dirty="0"/>
              <a:t>coax) </a:t>
            </a:r>
            <a:r>
              <a:rPr lang="en-GB" sz="2800" b="1" dirty="0"/>
              <a:t>carries signals of higher frequency ranges than those in twisted-pair cable, in part because the two media are constructed quite differently. </a:t>
            </a:r>
          </a:p>
          <a:p>
            <a:pPr>
              <a:lnSpc>
                <a:spcPct val="130000"/>
              </a:lnSpc>
              <a:spcBef>
                <a:spcPts val="0"/>
              </a:spcBef>
              <a:spcAft>
                <a:spcPts val="1800"/>
              </a:spcAft>
            </a:pPr>
            <a:r>
              <a:rPr lang="en-GB" sz="2800" b="1" dirty="0"/>
              <a:t>Instead of having two wires, coax has a central core conductor of solid or stranded wire (usually copper) enclosed in an insulating sheath.</a:t>
            </a:r>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6A1F0D05-5479-4206-A21D-95BD78065D92}"/>
              </a:ext>
            </a:extLst>
          </p:cNvPr>
          <p:cNvPicPr>
            <a:picLocks noChangeAspect="1" noChangeArrowheads="1"/>
          </p:cNvPicPr>
          <p:nvPr/>
        </p:nvPicPr>
        <p:blipFill>
          <a:blip r:embed="rId3" cstate="print"/>
          <a:srcRect/>
          <a:stretch>
            <a:fillRect/>
          </a:stretch>
        </p:blipFill>
        <p:spPr bwMode="auto">
          <a:xfrm>
            <a:off x="3339652" y="1628801"/>
            <a:ext cx="5512696" cy="2336773"/>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E4AABD66-C6F0-4E96-B32B-5E4C698960B2}"/>
              </a:ext>
            </a:extLst>
          </p:cNvPr>
          <p:cNvSpPr>
            <a:spLocks noGrp="1"/>
          </p:cNvSpPr>
          <p:nvPr>
            <p:ph type="sldNum" sz="quarter" idx="12"/>
          </p:nvPr>
        </p:nvSpPr>
        <p:spPr/>
        <p:txBody>
          <a:bodyPr/>
          <a:lstStyle/>
          <a:p>
            <a:fld id="{5AF38636-804C-414E-8ACA-D918E7046845}" type="slidenum">
              <a:rPr lang="en-GB" smtClean="0"/>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524000" y="142852"/>
            <a:ext cx="9144000" cy="1269924"/>
          </a:xfrm>
        </p:spPr>
        <p:txBody>
          <a:bodyPr/>
          <a:lstStyle/>
          <a:p>
            <a:r>
              <a:rPr lang="en-GB" dirty="0">
                <a:solidFill>
                  <a:srgbClr val="FF0000"/>
                </a:solidFill>
              </a:rPr>
              <a:t>Coaxial Cable</a:t>
            </a:r>
          </a:p>
        </p:txBody>
      </p:sp>
      <p:sp>
        <p:nvSpPr>
          <p:cNvPr id="388099" name="Rectangle 3"/>
          <p:cNvSpPr>
            <a:spLocks noGrp="1" noChangeArrowheads="1"/>
          </p:cNvSpPr>
          <p:nvPr>
            <p:ph type="body" idx="1"/>
          </p:nvPr>
        </p:nvSpPr>
        <p:spPr>
          <a:xfrm>
            <a:off x="1524000" y="4057326"/>
            <a:ext cx="9144000" cy="2800674"/>
          </a:xfrm>
        </p:spPr>
        <p:txBody>
          <a:bodyPr>
            <a:normAutofit lnSpcReduction="10000"/>
          </a:bodyPr>
          <a:lstStyle/>
          <a:p>
            <a:pPr>
              <a:lnSpc>
                <a:spcPct val="130000"/>
              </a:lnSpc>
              <a:spcBef>
                <a:spcPts val="0"/>
              </a:spcBef>
              <a:spcAft>
                <a:spcPts val="1800"/>
              </a:spcAft>
            </a:pPr>
            <a:r>
              <a:rPr lang="en-GB" sz="2400" b="1" dirty="0"/>
              <a:t>This is encased in an outer conductor of metal foil or braid. </a:t>
            </a:r>
          </a:p>
          <a:p>
            <a:pPr>
              <a:lnSpc>
                <a:spcPct val="130000"/>
              </a:lnSpc>
              <a:spcBef>
                <a:spcPts val="0"/>
              </a:spcBef>
              <a:spcAft>
                <a:spcPts val="1800"/>
              </a:spcAft>
            </a:pPr>
            <a:r>
              <a:rPr lang="en-GB" sz="2400" b="1" dirty="0"/>
              <a:t>The outer conductor serves both as a shield against noise and as the second conductor, which completes the circuit.</a:t>
            </a:r>
          </a:p>
          <a:p>
            <a:pPr>
              <a:lnSpc>
                <a:spcPct val="130000"/>
              </a:lnSpc>
              <a:spcBef>
                <a:spcPts val="0"/>
              </a:spcBef>
              <a:spcAft>
                <a:spcPts val="1800"/>
              </a:spcAft>
            </a:pPr>
            <a:r>
              <a:rPr lang="en-GB" sz="2400" b="1" dirty="0"/>
              <a:t>The outer conductor is also enclosed in an insulating sheath, and the whole cable is protected by a plastic cover.</a:t>
            </a:r>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6A1F0D05-5479-4206-A21D-95BD78065D92}"/>
              </a:ext>
            </a:extLst>
          </p:cNvPr>
          <p:cNvPicPr>
            <a:picLocks noChangeAspect="1" noChangeArrowheads="1"/>
          </p:cNvPicPr>
          <p:nvPr/>
        </p:nvPicPr>
        <p:blipFill>
          <a:blip r:embed="rId3" cstate="print"/>
          <a:srcRect/>
          <a:stretch>
            <a:fillRect/>
          </a:stretch>
        </p:blipFill>
        <p:spPr bwMode="auto">
          <a:xfrm>
            <a:off x="3339652" y="1628801"/>
            <a:ext cx="5512696" cy="2336773"/>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F5766AF3-9E46-4BEB-A980-F11FE551383B}"/>
              </a:ext>
            </a:extLst>
          </p:cNvPr>
          <p:cNvSpPr>
            <a:spLocks noGrp="1"/>
          </p:cNvSpPr>
          <p:nvPr>
            <p:ph type="sldNum" sz="quarter" idx="12"/>
          </p:nvPr>
        </p:nvSpPr>
        <p:spPr/>
        <p:txBody>
          <a:bodyPr/>
          <a:lstStyle/>
          <a:p>
            <a:fld id="{5AF38636-804C-414E-8ACA-D918E7046845}" type="slidenum">
              <a:rPr lang="en-GB" smtClean="0"/>
              <a:pPr/>
              <a:t>16</a:t>
            </a:fld>
            <a:endParaRPr lang="en-GB"/>
          </a:p>
        </p:txBody>
      </p:sp>
    </p:spTree>
    <p:extLst>
      <p:ext uri="{BB962C8B-B14F-4D97-AF65-F5344CB8AC3E}">
        <p14:creationId xmlns:p14="http://schemas.microsoft.com/office/powerpoint/2010/main" val="309938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1524000" y="71422"/>
            <a:ext cx="9144000" cy="1428752"/>
          </a:xfrm>
        </p:spPr>
        <p:txBody>
          <a:bodyPr/>
          <a:lstStyle/>
          <a:p>
            <a:r>
              <a:rPr lang="en-GB" dirty="0">
                <a:solidFill>
                  <a:srgbClr val="FF0000"/>
                </a:solidFill>
              </a:rPr>
              <a:t>Coaxial Cable</a:t>
            </a:r>
          </a:p>
        </p:txBody>
      </p:sp>
      <p:pic>
        <p:nvPicPr>
          <p:cNvPr id="440323" name="Picture 3" descr="convcoax"/>
          <p:cNvPicPr>
            <a:picLocks noGrp="1" noChangeAspect="1" noChangeArrowheads="1"/>
          </p:cNvPicPr>
          <p:nvPr>
            <p:ph sz="half" idx="1"/>
          </p:nvPr>
        </p:nvPicPr>
        <p:blipFill>
          <a:blip r:embed="rId3" cstate="print"/>
          <a:srcRect/>
          <a:stretch>
            <a:fillRect/>
          </a:stretch>
        </p:blipFill>
        <p:spPr>
          <a:xfrm>
            <a:off x="8077201" y="2060848"/>
            <a:ext cx="2579257" cy="1673224"/>
          </a:xfrm>
          <a:noFill/>
          <a:ln/>
        </p:spPr>
      </p:pic>
      <p:pic>
        <p:nvPicPr>
          <p:cNvPr id="440324" name="Picture 4" descr="flexible1"/>
          <p:cNvPicPr>
            <a:picLocks noGrp="1" noChangeAspect="1" noChangeArrowheads="1"/>
          </p:cNvPicPr>
          <p:nvPr>
            <p:ph sz="half" idx="2"/>
          </p:nvPr>
        </p:nvPicPr>
        <p:blipFill>
          <a:blip r:embed="rId4" cstate="print"/>
          <a:srcRect/>
          <a:stretch>
            <a:fillRect/>
          </a:stretch>
        </p:blipFill>
        <p:spPr>
          <a:xfrm>
            <a:off x="8472264" y="4725145"/>
            <a:ext cx="1879048" cy="2061227"/>
          </a:xfrm>
          <a:noFill/>
          <a:ln/>
        </p:spPr>
      </p:pic>
      <p:cxnSp>
        <p:nvCxnSpPr>
          <p:cNvPr id="6" name="Straight Connector 5"/>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16E544E-91BD-44F9-9E4F-F944F85FFBF4}"/>
              </a:ext>
            </a:extLst>
          </p:cNvPr>
          <p:cNvSpPr/>
          <p:nvPr/>
        </p:nvSpPr>
        <p:spPr>
          <a:xfrm>
            <a:off x="886408" y="1878369"/>
            <a:ext cx="6793768" cy="4813177"/>
          </a:xfrm>
          <a:prstGeom prst="rect">
            <a:avLst/>
          </a:prstGeom>
        </p:spPr>
        <p:txBody>
          <a:bodyPr wrap="square">
            <a:spAutoFit/>
          </a:bodyPr>
          <a:lstStyle/>
          <a:p>
            <a:pPr marL="285750" indent="-285750">
              <a:lnSpc>
                <a:spcPct val="120000"/>
              </a:lnSpc>
              <a:spcAft>
                <a:spcPts val="3000"/>
              </a:spcAft>
              <a:buFont typeface="Arial" panose="020B0604020202020204" pitchFamily="34" charset="0"/>
              <a:buChar char="•"/>
            </a:pPr>
            <a:r>
              <a:rPr lang="en-IE" sz="2400" b="1" dirty="0"/>
              <a:t>Coaxial cable was widely used in </a:t>
            </a:r>
            <a:r>
              <a:rPr lang="en-IE" sz="2400" b="1" dirty="0" err="1"/>
              <a:t>analog</a:t>
            </a:r>
            <a:r>
              <a:rPr lang="en-IE" sz="2400" b="1" dirty="0"/>
              <a:t> telephone networks where a single coaxial network could carry 10,000 voice signals. </a:t>
            </a:r>
          </a:p>
          <a:p>
            <a:pPr marL="285750" indent="-285750">
              <a:lnSpc>
                <a:spcPct val="120000"/>
              </a:lnSpc>
              <a:spcAft>
                <a:spcPts val="3000"/>
              </a:spcAft>
              <a:buFont typeface="Arial" panose="020B0604020202020204" pitchFamily="34" charset="0"/>
              <a:buChar char="•"/>
            </a:pPr>
            <a:r>
              <a:rPr lang="en-IE" sz="2400" b="1" dirty="0"/>
              <a:t>Later it was used in digital telephone networks where a single coaxial cable could carry digital data up to 600 </a:t>
            </a:r>
            <a:r>
              <a:rPr lang="en-IE" sz="2400" b="1" dirty="0" err="1"/>
              <a:t>Mbps</a:t>
            </a:r>
            <a:r>
              <a:rPr lang="en-IE" sz="2400" b="1" dirty="0"/>
              <a:t>. </a:t>
            </a:r>
          </a:p>
          <a:p>
            <a:pPr marL="285750" indent="-285750">
              <a:lnSpc>
                <a:spcPct val="120000"/>
              </a:lnSpc>
              <a:spcAft>
                <a:spcPts val="3000"/>
              </a:spcAft>
              <a:buFont typeface="Arial" panose="020B0604020202020204" pitchFamily="34" charset="0"/>
              <a:buChar char="•"/>
            </a:pPr>
            <a:r>
              <a:rPr lang="en-IE" sz="2400" b="1" dirty="0"/>
              <a:t>However, coaxial cable in telephone networks has largely been replaced today with </a:t>
            </a:r>
            <a:r>
              <a:rPr lang="en-IE" sz="2400" b="1" dirty="0" err="1"/>
              <a:t>fiber</a:t>
            </a:r>
            <a:r>
              <a:rPr lang="en-IE" sz="2400" b="1" dirty="0"/>
              <a:t>-optic cable.</a:t>
            </a:r>
          </a:p>
        </p:txBody>
      </p:sp>
      <p:sp>
        <p:nvSpPr>
          <p:cNvPr id="3" name="Slide Number Placeholder 2">
            <a:extLst>
              <a:ext uri="{FF2B5EF4-FFF2-40B4-BE49-F238E27FC236}">
                <a16:creationId xmlns:a16="http://schemas.microsoft.com/office/drawing/2014/main" id="{D6FB27D8-78BB-4CF3-8D43-2C82E33FAD2D}"/>
              </a:ext>
            </a:extLst>
          </p:cNvPr>
          <p:cNvSpPr>
            <a:spLocks noGrp="1"/>
          </p:cNvSpPr>
          <p:nvPr>
            <p:ph type="sldNum" sz="quarter" idx="12"/>
          </p:nvPr>
        </p:nvSpPr>
        <p:spPr/>
        <p:txBody>
          <a:bodyPr/>
          <a:lstStyle/>
          <a:p>
            <a:fld id="{5AF38636-804C-414E-8ACA-D918E7046845}" type="slidenum">
              <a:rPr lang="en-GB" smtClean="0"/>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1524000" y="71422"/>
            <a:ext cx="9144000" cy="1421399"/>
          </a:xfrm>
        </p:spPr>
        <p:txBody>
          <a:bodyPr/>
          <a:lstStyle/>
          <a:p>
            <a:r>
              <a:rPr lang="en-GB" dirty="0">
                <a:solidFill>
                  <a:srgbClr val="FF0000"/>
                </a:solidFill>
              </a:rPr>
              <a:t>Uses of Coaxial Cable</a:t>
            </a:r>
          </a:p>
        </p:txBody>
      </p:sp>
      <p:sp>
        <p:nvSpPr>
          <p:cNvPr id="544771" name="Rectangle 3"/>
          <p:cNvSpPr>
            <a:spLocks noGrp="1" noChangeArrowheads="1"/>
          </p:cNvSpPr>
          <p:nvPr>
            <p:ph type="body" idx="1"/>
          </p:nvPr>
        </p:nvSpPr>
        <p:spPr>
          <a:xfrm>
            <a:off x="1524000" y="1556792"/>
            <a:ext cx="9144000" cy="5436642"/>
          </a:xfrm>
        </p:spPr>
        <p:txBody>
          <a:bodyPr>
            <a:noAutofit/>
          </a:bodyPr>
          <a:lstStyle/>
          <a:p>
            <a:pPr marL="540000" indent="-360000">
              <a:lnSpc>
                <a:spcPct val="120000"/>
              </a:lnSpc>
              <a:spcBef>
                <a:spcPts val="0"/>
              </a:spcBef>
              <a:spcAft>
                <a:spcPts val="2400"/>
              </a:spcAft>
            </a:pPr>
            <a:r>
              <a:rPr lang="en-GB" b="1" dirty="0"/>
              <a:t>Cable TV networks also use coaxial cables. In the traditional cable TV network, the entire network used coaxial cable. </a:t>
            </a:r>
          </a:p>
          <a:p>
            <a:pPr marL="540000" indent="-360000">
              <a:lnSpc>
                <a:spcPct val="120000"/>
              </a:lnSpc>
              <a:spcBef>
                <a:spcPts val="0"/>
              </a:spcBef>
              <a:spcAft>
                <a:spcPts val="2400"/>
              </a:spcAft>
            </a:pPr>
            <a:r>
              <a:rPr lang="en-GB" b="1" dirty="0"/>
              <a:t>However, more recently cable TV providers have replaced most of the media with </a:t>
            </a:r>
            <a:r>
              <a:rPr lang="en-GB" b="1" dirty="0" err="1"/>
              <a:t>fiber</a:t>
            </a:r>
            <a:r>
              <a:rPr lang="en-GB" b="1" dirty="0"/>
              <a:t>-optic cable.</a:t>
            </a:r>
          </a:p>
          <a:p>
            <a:pPr marL="540000" indent="-360000">
              <a:lnSpc>
                <a:spcPct val="120000"/>
              </a:lnSpc>
              <a:spcBef>
                <a:spcPts val="0"/>
              </a:spcBef>
              <a:spcAft>
                <a:spcPts val="2400"/>
              </a:spcAft>
            </a:pPr>
            <a:r>
              <a:rPr lang="en-GB" b="1" dirty="0"/>
              <a:t>These hybrid networks use coaxial cable only at the network boundaries, near the consumer premises.</a:t>
            </a:r>
          </a:p>
          <a:p>
            <a:pPr marL="540000" indent="-360000">
              <a:lnSpc>
                <a:spcPct val="120000"/>
              </a:lnSpc>
              <a:spcBef>
                <a:spcPts val="0"/>
              </a:spcBef>
              <a:spcAft>
                <a:spcPts val="2400"/>
              </a:spcAft>
            </a:pPr>
            <a:r>
              <a:rPr lang="en-GB" b="1" dirty="0"/>
              <a:t>Because of its high bandwidth, and consequently high data rate, coaxial cable was also used for digital transmission in early Ethernet LANs.</a:t>
            </a:r>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25">
            <a:extLst>
              <a:ext uri="{FF2B5EF4-FFF2-40B4-BE49-F238E27FC236}">
                <a16:creationId xmlns:a16="http://schemas.microsoft.com/office/drawing/2014/main" id="{C7A2A51F-F283-4F27-ABCA-903D538C667F}"/>
              </a:ext>
            </a:extLst>
          </p:cNvPr>
          <p:cNvPicPr>
            <a:picLocks noChangeAspect="1" noChangeArrowheads="1"/>
          </p:cNvPicPr>
          <p:nvPr/>
        </p:nvPicPr>
        <p:blipFill>
          <a:blip r:embed="rId3" cstate="print"/>
          <a:srcRect/>
          <a:stretch>
            <a:fillRect/>
          </a:stretch>
        </p:blipFill>
        <p:spPr bwMode="auto">
          <a:xfrm>
            <a:off x="4253880" y="5561777"/>
            <a:ext cx="3786336" cy="127414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6CC81F07-5A61-42F5-AD4D-8649498C3BA9}"/>
              </a:ext>
            </a:extLst>
          </p:cNvPr>
          <p:cNvSpPr>
            <a:spLocks noGrp="1"/>
          </p:cNvSpPr>
          <p:nvPr>
            <p:ph type="sldNum" sz="quarter" idx="12"/>
          </p:nvPr>
        </p:nvSpPr>
        <p:spPr/>
        <p:txBody>
          <a:bodyPr/>
          <a:lstStyle/>
          <a:p>
            <a:fld id="{5AF38636-804C-414E-8ACA-D918E7046845}"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524000" y="71422"/>
            <a:ext cx="9144000" cy="1428752"/>
          </a:xfrm>
        </p:spPr>
        <p:txBody>
          <a:bodyPr/>
          <a:lstStyle/>
          <a:p>
            <a:r>
              <a:rPr lang="en-GB" dirty="0">
                <a:solidFill>
                  <a:srgbClr val="FF0000"/>
                </a:solidFill>
              </a:rPr>
              <a:t>Coaxial Cable</a:t>
            </a:r>
          </a:p>
        </p:txBody>
      </p:sp>
      <p:sp>
        <p:nvSpPr>
          <p:cNvPr id="442371" name="Rectangle 3"/>
          <p:cNvSpPr>
            <a:spLocks noGrp="1" noChangeArrowheads="1"/>
          </p:cNvSpPr>
          <p:nvPr>
            <p:ph type="body" idx="1"/>
          </p:nvPr>
        </p:nvSpPr>
        <p:spPr>
          <a:xfrm>
            <a:off x="1623527" y="1714488"/>
            <a:ext cx="8758753" cy="4929222"/>
          </a:xfrm>
        </p:spPr>
        <p:txBody>
          <a:bodyPr>
            <a:noAutofit/>
          </a:bodyPr>
          <a:lstStyle/>
          <a:p>
            <a:pPr>
              <a:spcAft>
                <a:spcPts val="2400"/>
              </a:spcAft>
            </a:pPr>
            <a:r>
              <a:rPr lang="en-GB" sz="3600" b="1" dirty="0">
                <a:solidFill>
                  <a:srgbClr val="C00000"/>
                </a:solidFill>
              </a:rPr>
              <a:t>Coaxial cable has the advantages of </a:t>
            </a:r>
          </a:p>
          <a:p>
            <a:pPr marL="754761" lvl="1" indent="-396000">
              <a:lnSpc>
                <a:spcPct val="120000"/>
              </a:lnSpc>
              <a:spcAft>
                <a:spcPts val="1200"/>
              </a:spcAft>
            </a:pPr>
            <a:r>
              <a:rPr lang="en-GB" sz="2400" b="1" dirty="0"/>
              <a:t>relatively cheap to install compared to fibre-optics</a:t>
            </a:r>
          </a:p>
          <a:p>
            <a:pPr marL="754761" lvl="1" indent="-396000">
              <a:lnSpc>
                <a:spcPct val="120000"/>
              </a:lnSpc>
              <a:spcAft>
                <a:spcPts val="1200"/>
              </a:spcAft>
            </a:pPr>
            <a:r>
              <a:rPr lang="en-GB" sz="2400" b="1" dirty="0"/>
              <a:t>wide bandwidth compared to twisted-pair </a:t>
            </a:r>
          </a:p>
          <a:p>
            <a:pPr marL="754761" lvl="1" indent="-396000">
              <a:lnSpc>
                <a:spcPct val="120000"/>
              </a:lnSpc>
              <a:spcAft>
                <a:spcPts val="1200"/>
              </a:spcAft>
            </a:pPr>
            <a:r>
              <a:rPr lang="en-IE" sz="2400" b="1" dirty="0"/>
              <a:t>suitable for operation at high frequency, e.g., Cable TV</a:t>
            </a:r>
            <a:endParaRPr lang="en-GB" sz="2400" b="1" dirty="0"/>
          </a:p>
          <a:p>
            <a:pPr marL="754761" lvl="1" indent="-396000">
              <a:lnSpc>
                <a:spcPct val="120000"/>
              </a:lnSpc>
              <a:spcAft>
                <a:spcPts val="1200"/>
              </a:spcAft>
            </a:pPr>
            <a:r>
              <a:rPr lang="en-GB" sz="2400" b="1" dirty="0"/>
              <a:t>conforms to standards </a:t>
            </a:r>
          </a:p>
          <a:p>
            <a:pPr marL="754761" lvl="1" indent="-396000">
              <a:lnSpc>
                <a:spcPct val="120000"/>
              </a:lnSpc>
              <a:spcAft>
                <a:spcPts val="1200"/>
              </a:spcAft>
            </a:pPr>
            <a:r>
              <a:rPr lang="en-GB" sz="2400" b="1" dirty="0"/>
              <a:t>still widely used but may eventually be replaced by fibre-optic cable</a:t>
            </a:r>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2FED52E-B19A-451A-863E-74D9097524EE}"/>
              </a:ext>
            </a:extLst>
          </p:cNvPr>
          <p:cNvSpPr>
            <a:spLocks noGrp="1"/>
          </p:cNvSpPr>
          <p:nvPr>
            <p:ph type="sldNum" sz="quarter" idx="12"/>
          </p:nvPr>
        </p:nvSpPr>
        <p:spPr/>
        <p:txBody>
          <a:bodyPr/>
          <a:lstStyle/>
          <a:p>
            <a:fld id="{5AF38636-804C-414E-8ACA-D918E7046845}"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1524000" y="0"/>
            <a:ext cx="9144000" cy="1556792"/>
          </a:xfrm>
        </p:spPr>
        <p:txBody>
          <a:bodyPr/>
          <a:lstStyle/>
          <a:p>
            <a:r>
              <a:rPr lang="en-GB" dirty="0">
                <a:solidFill>
                  <a:srgbClr val="FF0000"/>
                </a:solidFill>
              </a:rPr>
              <a:t>Transmission Media</a:t>
            </a:r>
          </a:p>
        </p:txBody>
      </p:sp>
      <p:sp>
        <p:nvSpPr>
          <p:cNvPr id="4" name="Rectangle 3"/>
          <p:cNvSpPr/>
          <p:nvPr/>
        </p:nvSpPr>
        <p:spPr>
          <a:xfrm>
            <a:off x="886408" y="1727732"/>
            <a:ext cx="9424402" cy="4437625"/>
          </a:xfrm>
          <a:prstGeom prst="rect">
            <a:avLst/>
          </a:prstGeom>
        </p:spPr>
        <p:txBody>
          <a:bodyPr wrap="square">
            <a:spAutoFit/>
          </a:bodyPr>
          <a:lstStyle/>
          <a:p>
            <a:pPr marL="457200" indent="-360000">
              <a:lnSpc>
                <a:spcPct val="120000"/>
              </a:lnSpc>
              <a:spcAft>
                <a:spcPts val="3000"/>
              </a:spcAft>
              <a:buFont typeface="Arial" pitchFamily="34" charset="0"/>
              <a:buChar char="•"/>
            </a:pPr>
            <a:r>
              <a:rPr lang="en-GB" sz="2800" b="1" dirty="0"/>
              <a:t>A transmission medium can be broadly defined as anything that can carry information from a source to a destination. </a:t>
            </a:r>
          </a:p>
          <a:p>
            <a:pPr marL="457200" indent="-360000">
              <a:lnSpc>
                <a:spcPct val="120000"/>
              </a:lnSpc>
              <a:spcAft>
                <a:spcPts val="3000"/>
              </a:spcAft>
              <a:buFont typeface="Arial" pitchFamily="34" charset="0"/>
              <a:buChar char="•"/>
            </a:pPr>
            <a:r>
              <a:rPr lang="en-GB" sz="2800" b="1" dirty="0">
                <a:solidFill>
                  <a:srgbClr val="0000FF"/>
                </a:solidFill>
                <a:effectLst>
                  <a:outerShdw blurRad="38100" dist="38100" dir="2700000" algn="tl">
                    <a:srgbClr val="000000">
                      <a:alpha val="43137"/>
                    </a:srgbClr>
                  </a:outerShdw>
                </a:effectLst>
              </a:rPr>
              <a:t>For example</a:t>
            </a:r>
            <a:r>
              <a:rPr lang="en-GB" sz="2800" b="1" dirty="0"/>
              <a:t>, the transmission medium for two people having a dinner conversation is the air.</a:t>
            </a:r>
          </a:p>
          <a:p>
            <a:pPr marL="457200" indent="-360000">
              <a:lnSpc>
                <a:spcPct val="120000"/>
              </a:lnSpc>
              <a:spcAft>
                <a:spcPts val="3000"/>
              </a:spcAft>
              <a:buFont typeface="Arial" pitchFamily="34" charset="0"/>
              <a:buChar char="•"/>
            </a:pPr>
            <a:r>
              <a:rPr lang="en-GB" sz="2800" b="1" dirty="0">
                <a:solidFill>
                  <a:srgbClr val="C00000"/>
                </a:solidFill>
              </a:rPr>
              <a:t>In data communications, the transmission medium is usually free space, metallic cable, or </a:t>
            </a:r>
            <a:r>
              <a:rPr lang="en-GB" sz="2800" b="1" dirty="0" err="1">
                <a:solidFill>
                  <a:srgbClr val="C00000"/>
                </a:solidFill>
              </a:rPr>
              <a:t>fiber</a:t>
            </a:r>
            <a:r>
              <a:rPr lang="en-GB" sz="2800" b="1" dirty="0">
                <a:solidFill>
                  <a:srgbClr val="C00000"/>
                </a:solidFill>
              </a:rPr>
              <a:t>-optic cable.</a:t>
            </a:r>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5A3D2EF-ECE3-45E2-95CE-0AB79F6FD23B}"/>
              </a:ext>
            </a:extLst>
          </p:cNvPr>
          <p:cNvSpPr>
            <a:spLocks noGrp="1"/>
          </p:cNvSpPr>
          <p:nvPr>
            <p:ph type="sldNum" sz="quarter" idx="12"/>
          </p:nvPr>
        </p:nvSpPr>
        <p:spPr/>
        <p:txBody>
          <a:bodyPr/>
          <a:lstStyle/>
          <a:p>
            <a:fld id="{5AF38636-804C-414E-8ACA-D918E7046845}"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1524000" y="71414"/>
            <a:ext cx="9144000" cy="1428760"/>
          </a:xfrm>
        </p:spPr>
        <p:txBody>
          <a:bodyPr/>
          <a:lstStyle/>
          <a:p>
            <a:r>
              <a:rPr lang="en-GB" dirty="0">
                <a:solidFill>
                  <a:srgbClr val="FF0000"/>
                </a:solidFill>
              </a:rPr>
              <a:t>Coaxial Cable</a:t>
            </a:r>
          </a:p>
        </p:txBody>
      </p:sp>
      <p:sp>
        <p:nvSpPr>
          <p:cNvPr id="443395" name="Rectangle 3"/>
          <p:cNvSpPr>
            <a:spLocks noGrp="1" noChangeArrowheads="1"/>
          </p:cNvSpPr>
          <p:nvPr>
            <p:ph type="body" idx="1"/>
          </p:nvPr>
        </p:nvSpPr>
        <p:spPr>
          <a:xfrm>
            <a:off x="1881158" y="1643050"/>
            <a:ext cx="8429684" cy="5214950"/>
          </a:xfrm>
        </p:spPr>
        <p:txBody>
          <a:bodyPr>
            <a:normAutofit/>
          </a:bodyPr>
          <a:lstStyle/>
          <a:p>
            <a:pPr>
              <a:lnSpc>
                <a:spcPct val="120000"/>
              </a:lnSpc>
              <a:spcAft>
                <a:spcPts val="1200"/>
              </a:spcAft>
            </a:pPr>
            <a:r>
              <a:rPr kumimoji="0" lang="en-GB" b="1" dirty="0">
                <a:solidFill>
                  <a:srgbClr val="C00000"/>
                </a:solidFill>
              </a:rPr>
              <a:t>Some of its disadvantages are:</a:t>
            </a:r>
          </a:p>
          <a:p>
            <a:pPr lvl="1" indent="-396000">
              <a:lnSpc>
                <a:spcPct val="120000"/>
              </a:lnSpc>
              <a:spcAft>
                <a:spcPts val="1200"/>
              </a:spcAft>
            </a:pPr>
            <a:r>
              <a:rPr lang="en-GB" sz="2400" b="1" dirty="0"/>
              <a:t>quite bulky so it is difficult to wire</a:t>
            </a:r>
          </a:p>
          <a:p>
            <a:pPr lvl="1" indent="-396000">
              <a:lnSpc>
                <a:spcPct val="120000"/>
              </a:lnSpc>
              <a:spcAft>
                <a:spcPts val="1200"/>
              </a:spcAft>
            </a:pPr>
            <a:r>
              <a:rPr lang="en-GB" sz="2400" b="1" dirty="0"/>
              <a:t>limited in distance (when compared to fibre)</a:t>
            </a:r>
          </a:p>
          <a:p>
            <a:pPr lvl="1" indent="-396000">
              <a:lnSpc>
                <a:spcPct val="120000"/>
              </a:lnSpc>
              <a:spcAft>
                <a:spcPts val="1200"/>
              </a:spcAft>
            </a:pPr>
            <a:r>
              <a:rPr lang="en-GB" sz="2400" b="1" dirty="0"/>
              <a:t>limited in number of connections </a:t>
            </a:r>
          </a:p>
          <a:p>
            <a:pPr lvl="1" indent="-396000">
              <a:lnSpc>
                <a:spcPct val="120000"/>
              </a:lnSpc>
              <a:spcAft>
                <a:spcPts val="1200"/>
              </a:spcAft>
            </a:pPr>
            <a:r>
              <a:rPr lang="en-GB" sz="2400" b="1" dirty="0"/>
              <a:t>terminations and connectors </a:t>
            </a:r>
            <a:r>
              <a:rPr lang="en-GB" sz="2400" b="1" u="sng" dirty="0"/>
              <a:t>must be done properly</a:t>
            </a:r>
          </a:p>
          <a:p>
            <a:pPr lvl="1" indent="-396000">
              <a:lnSpc>
                <a:spcPct val="120000"/>
              </a:lnSpc>
              <a:spcAft>
                <a:spcPts val="1200"/>
              </a:spcAft>
            </a:pPr>
            <a:r>
              <a:rPr lang="en-US" sz="2400" b="1" dirty="0">
                <a:solidFill>
                  <a:schemeClr val="tx1">
                    <a:lumMod val="85000"/>
                    <a:lumOff val="15000"/>
                  </a:schemeClr>
                </a:solidFill>
              </a:rPr>
              <a:t>optical fiber more cost-effective for long links</a:t>
            </a:r>
          </a:p>
          <a:p>
            <a:pPr lvl="1" indent="-396000">
              <a:lnSpc>
                <a:spcPct val="120000"/>
              </a:lnSpc>
              <a:spcAft>
                <a:spcPts val="1200"/>
              </a:spcAft>
            </a:pPr>
            <a:r>
              <a:rPr lang="en-US" sz="2400" b="1" dirty="0">
                <a:solidFill>
                  <a:schemeClr val="tx1">
                    <a:lumMod val="85000"/>
                    <a:lumOff val="15000"/>
                  </a:schemeClr>
                </a:solidFill>
              </a:rPr>
              <a:t>UTP more cost-effective for short distance links</a:t>
            </a:r>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65E1C9D-3480-4A88-B8CD-54B73EB5A68C}"/>
              </a:ext>
            </a:extLst>
          </p:cNvPr>
          <p:cNvSpPr>
            <a:spLocks noGrp="1"/>
          </p:cNvSpPr>
          <p:nvPr>
            <p:ph type="sldNum" sz="quarter" idx="12"/>
          </p:nvPr>
        </p:nvSpPr>
        <p:spPr/>
        <p:txBody>
          <a:bodyPr/>
          <a:lstStyle/>
          <a:p>
            <a:fld id="{5AF38636-804C-414E-8ACA-D918E7046845}"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1524000" y="142852"/>
            <a:ext cx="9144000" cy="1269924"/>
          </a:xfrm>
        </p:spPr>
        <p:txBody>
          <a:bodyPr/>
          <a:lstStyle/>
          <a:p>
            <a:r>
              <a:rPr lang="en-GB" dirty="0">
                <a:solidFill>
                  <a:srgbClr val="FF0000"/>
                </a:solidFill>
              </a:rPr>
              <a:t>Fibre-Optic Cable</a:t>
            </a:r>
          </a:p>
        </p:txBody>
      </p:sp>
      <p:sp>
        <p:nvSpPr>
          <p:cNvPr id="445443" name="Rectangle 3"/>
          <p:cNvSpPr>
            <a:spLocks noGrp="1" noChangeArrowheads="1"/>
          </p:cNvSpPr>
          <p:nvPr>
            <p:ph type="body" idx="1"/>
          </p:nvPr>
        </p:nvSpPr>
        <p:spPr>
          <a:xfrm>
            <a:off x="1595406" y="1643050"/>
            <a:ext cx="8929718" cy="2500330"/>
          </a:xfrm>
        </p:spPr>
        <p:txBody>
          <a:bodyPr>
            <a:noAutofit/>
          </a:bodyPr>
          <a:lstStyle/>
          <a:p>
            <a:pPr marL="540000" indent="-360000">
              <a:spcBef>
                <a:spcPts val="0"/>
              </a:spcBef>
              <a:spcAft>
                <a:spcPts val="2400"/>
              </a:spcAft>
            </a:pPr>
            <a:r>
              <a:rPr lang="en-GB" sz="2400" b="1" dirty="0"/>
              <a:t>Fibre-optic cable is often found in backbone networks because its wide bandwidth is cost-effective. </a:t>
            </a:r>
          </a:p>
          <a:p>
            <a:pPr marL="540000" indent="-360000">
              <a:spcBef>
                <a:spcPts val="0"/>
              </a:spcBef>
              <a:spcAft>
                <a:spcPts val="2400"/>
              </a:spcAft>
            </a:pPr>
            <a:r>
              <a:rPr lang="en-GB" sz="2400" b="1" dirty="0"/>
              <a:t>When the wavelength-division multiplexing (WDM) is used with fibre optics, data transfer rates can be as high as 1600 </a:t>
            </a:r>
            <a:r>
              <a:rPr lang="en-GB" sz="2400" b="1" dirty="0" err="1"/>
              <a:t>Gbps</a:t>
            </a:r>
            <a:r>
              <a:rPr lang="en-GB" sz="2400" b="1" dirty="0"/>
              <a:t>.</a:t>
            </a:r>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88065" name="Picture 1"/>
          <p:cNvPicPr>
            <a:picLocks noChangeAspect="1" noChangeArrowheads="1"/>
          </p:cNvPicPr>
          <p:nvPr/>
        </p:nvPicPr>
        <p:blipFill>
          <a:blip r:embed="rId3" cstate="print"/>
          <a:srcRect/>
          <a:stretch>
            <a:fillRect/>
          </a:stretch>
        </p:blipFill>
        <p:spPr bwMode="auto">
          <a:xfrm>
            <a:off x="6167439" y="3929066"/>
            <a:ext cx="4452383" cy="2857496"/>
          </a:xfrm>
          <a:prstGeom prst="rect">
            <a:avLst/>
          </a:prstGeom>
          <a:noFill/>
          <a:ln w="9525">
            <a:noFill/>
            <a:miter lim="800000"/>
            <a:headEnd/>
            <a:tailEnd/>
          </a:ln>
          <a:effectLst/>
        </p:spPr>
      </p:pic>
      <p:sp>
        <p:nvSpPr>
          <p:cNvPr id="7" name="Rectangle 3"/>
          <p:cNvSpPr txBox="1">
            <a:spLocks noChangeArrowheads="1"/>
          </p:cNvSpPr>
          <p:nvPr/>
        </p:nvSpPr>
        <p:spPr>
          <a:xfrm>
            <a:off x="1119673" y="4214818"/>
            <a:ext cx="5047765" cy="2643182"/>
          </a:xfrm>
          <a:prstGeom prst="rect">
            <a:avLst/>
          </a:prstGeom>
        </p:spPr>
        <p:txBody>
          <a:bodyPr vert="horz" lIns="91440" tIns="45720" rIns="91440" bIns="45720" rtlCol="0">
            <a:noAutofit/>
          </a:bodyPr>
          <a:lstStyle/>
          <a:p>
            <a:pPr marL="540000" indent="-360000" defTabSz="914400">
              <a:lnSpc>
                <a:spcPct val="110000"/>
              </a:lnSpc>
              <a:spcAft>
                <a:spcPts val="2400"/>
              </a:spcAft>
              <a:buFont typeface="Arial" pitchFamily="34" charset="0"/>
              <a:buChar char="•"/>
              <a:defRPr/>
            </a:pPr>
            <a:r>
              <a:rPr lang="en-GB" sz="2400" b="1" dirty="0"/>
              <a:t>Many cable TV companies use a combination of </a:t>
            </a:r>
            <a:r>
              <a:rPr lang="en-GB" sz="2400" b="1" u="sng" dirty="0"/>
              <a:t>optical </a:t>
            </a:r>
            <a:r>
              <a:rPr lang="en-GB" sz="2400" b="1" u="sng" dirty="0" err="1"/>
              <a:t>fiber</a:t>
            </a:r>
            <a:r>
              <a:rPr lang="en-GB" sz="2400" b="1" dirty="0"/>
              <a:t> and </a:t>
            </a:r>
            <a:r>
              <a:rPr lang="en-GB" sz="2400" b="1" u="sng" dirty="0"/>
              <a:t>coaxial cable</a:t>
            </a:r>
            <a:r>
              <a:rPr lang="en-GB" sz="2400" b="1" dirty="0"/>
              <a:t>.</a:t>
            </a:r>
          </a:p>
          <a:p>
            <a:pPr marL="540000" indent="-360000" defTabSz="914400">
              <a:lnSpc>
                <a:spcPct val="110000"/>
              </a:lnSpc>
              <a:spcAft>
                <a:spcPts val="2400"/>
              </a:spcAft>
              <a:buFont typeface="Arial" pitchFamily="34" charset="0"/>
              <a:buChar char="•"/>
              <a:defRPr/>
            </a:pPr>
            <a:r>
              <a:rPr lang="en-IE" sz="2400" b="1" dirty="0"/>
              <a:t>High-speed LANs also use fibre-optic cable.</a:t>
            </a:r>
            <a:endParaRPr lang="en-GB" sz="2400" b="1" dirty="0"/>
          </a:p>
        </p:txBody>
      </p:sp>
      <p:sp>
        <p:nvSpPr>
          <p:cNvPr id="2" name="Slide Number Placeholder 1">
            <a:extLst>
              <a:ext uri="{FF2B5EF4-FFF2-40B4-BE49-F238E27FC236}">
                <a16:creationId xmlns:a16="http://schemas.microsoft.com/office/drawing/2014/main" id="{024497EE-1063-46B2-A752-433CA8E3F9CC}"/>
              </a:ext>
            </a:extLst>
          </p:cNvPr>
          <p:cNvSpPr>
            <a:spLocks noGrp="1"/>
          </p:cNvSpPr>
          <p:nvPr>
            <p:ph type="sldNum" sz="quarter" idx="12"/>
          </p:nvPr>
        </p:nvSpPr>
        <p:spPr/>
        <p:txBody>
          <a:bodyPr/>
          <a:lstStyle/>
          <a:p>
            <a:fld id="{5AF38636-804C-414E-8ACA-D918E7046845}"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1524000" y="0"/>
            <a:ext cx="9144000" cy="1571612"/>
          </a:xfrm>
        </p:spPr>
        <p:txBody>
          <a:bodyPr/>
          <a:lstStyle/>
          <a:p>
            <a:r>
              <a:rPr lang="en-GB" dirty="0">
                <a:solidFill>
                  <a:srgbClr val="FF0000"/>
                </a:solidFill>
              </a:rPr>
              <a:t>Fibre-Optic Cable</a:t>
            </a:r>
          </a:p>
        </p:txBody>
      </p:sp>
      <p:sp>
        <p:nvSpPr>
          <p:cNvPr id="561155" name="Rectangle 3"/>
          <p:cNvSpPr>
            <a:spLocks noGrp="1" noChangeArrowheads="1"/>
          </p:cNvSpPr>
          <p:nvPr>
            <p:ph type="body" idx="1"/>
          </p:nvPr>
        </p:nvSpPr>
        <p:spPr>
          <a:xfrm>
            <a:off x="1026367" y="1643050"/>
            <a:ext cx="9498789" cy="5143512"/>
          </a:xfrm>
        </p:spPr>
        <p:txBody>
          <a:bodyPr>
            <a:noAutofit/>
          </a:bodyPr>
          <a:lstStyle/>
          <a:p>
            <a:pPr marL="540000" indent="-360000">
              <a:spcBef>
                <a:spcPts val="0"/>
              </a:spcBef>
              <a:spcAft>
                <a:spcPts val="2400"/>
              </a:spcAft>
            </a:pPr>
            <a:r>
              <a:rPr lang="en-GB" sz="2800" b="1" dirty="0"/>
              <a:t>Fibre-optic cable transmits data signals in the form of light.</a:t>
            </a:r>
          </a:p>
          <a:p>
            <a:pPr marL="540000" indent="-360000">
              <a:spcBef>
                <a:spcPts val="0"/>
              </a:spcBef>
              <a:spcAft>
                <a:spcPts val="2400"/>
              </a:spcAft>
            </a:pPr>
            <a:r>
              <a:rPr lang="en-GB" sz="2800" b="1" dirty="0"/>
              <a:t>A strand of silica glass fibre (thinner than a human hair) acts as the core of the fibre.</a:t>
            </a:r>
          </a:p>
          <a:p>
            <a:pPr marL="540000" indent="-360000">
              <a:spcBef>
                <a:spcPts val="0"/>
              </a:spcBef>
              <a:spcAft>
                <a:spcPts val="2400"/>
              </a:spcAft>
            </a:pPr>
            <a:r>
              <a:rPr lang="en-GB" sz="2800" b="1" dirty="0"/>
              <a:t>The core can also be made of plastic.</a:t>
            </a:r>
          </a:p>
          <a:p>
            <a:pPr marL="540000" indent="-360000">
              <a:spcBef>
                <a:spcPts val="0"/>
              </a:spcBef>
              <a:spcAft>
                <a:spcPts val="2400"/>
              </a:spcAft>
            </a:pPr>
            <a:r>
              <a:rPr lang="en-GB" sz="2800" b="1" dirty="0"/>
              <a:t>The core is surrounded with a cladding made of less dense glass (or plastic).</a:t>
            </a:r>
          </a:p>
          <a:p>
            <a:pPr marL="540000" indent="-360000">
              <a:spcBef>
                <a:spcPts val="0"/>
              </a:spcBef>
              <a:spcAft>
                <a:spcPts val="2400"/>
              </a:spcAft>
            </a:pPr>
            <a:r>
              <a:rPr lang="en-IE" sz="2800" b="1" dirty="0"/>
              <a:t>The signals are sent through the core of the fibre.</a:t>
            </a:r>
            <a:endParaRPr lang="en-GB" sz="2800" b="1" dirty="0"/>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32C44BF-BEF1-47F2-921A-214E86FDC96B}"/>
              </a:ext>
            </a:extLst>
          </p:cNvPr>
          <p:cNvSpPr>
            <a:spLocks noGrp="1"/>
          </p:cNvSpPr>
          <p:nvPr>
            <p:ph type="sldNum" sz="quarter" idx="12"/>
          </p:nvPr>
        </p:nvSpPr>
        <p:spPr/>
        <p:txBody>
          <a:bodyPr/>
          <a:lstStyle/>
          <a:p>
            <a:fld id="{5AF38636-804C-414E-8ACA-D918E7046845}"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1524000" y="71414"/>
            <a:ext cx="9144000" cy="1428760"/>
          </a:xfrm>
        </p:spPr>
        <p:txBody>
          <a:bodyPr/>
          <a:lstStyle/>
          <a:p>
            <a:r>
              <a:rPr lang="en-GB" dirty="0">
                <a:solidFill>
                  <a:srgbClr val="FF0000"/>
                </a:solidFill>
              </a:rPr>
              <a:t>Fibre-Optic Cable</a:t>
            </a:r>
          </a:p>
        </p:txBody>
      </p:sp>
      <p:graphicFrame>
        <p:nvGraphicFramePr>
          <p:cNvPr id="446467" name="Object 3"/>
          <p:cNvGraphicFramePr>
            <a:graphicFrameLocks noChangeAspect="1"/>
          </p:cNvGraphicFramePr>
          <p:nvPr/>
        </p:nvGraphicFramePr>
        <p:xfrm>
          <a:off x="1952596" y="1714488"/>
          <a:ext cx="4071966" cy="2368238"/>
        </p:xfrm>
        <a:graphic>
          <a:graphicData uri="http://schemas.openxmlformats.org/presentationml/2006/ole">
            <mc:AlternateContent xmlns:mc="http://schemas.openxmlformats.org/markup-compatibility/2006">
              <mc:Choice xmlns:v="urn:schemas-microsoft-com:vml" Requires="v">
                <p:oleObj name="Document" r:id="rId3" imgW="2305800" imgH="1447920" progId="Word.Document.8">
                  <p:embed/>
                </p:oleObj>
              </mc:Choice>
              <mc:Fallback>
                <p:oleObj name="Document" r:id="rId3" imgW="2305800" imgH="1447920" progId="Word.Document.8">
                  <p:embed/>
                  <p:pic>
                    <p:nvPicPr>
                      <p:cNvPr id="4464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596" y="1714488"/>
                        <a:ext cx="4071966" cy="236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46468" name="Picture 4" descr="fibreend"/>
          <p:cNvPicPr>
            <a:picLocks noGrp="1" noChangeAspect="1" noChangeArrowheads="1"/>
          </p:cNvPicPr>
          <p:nvPr>
            <p:ph idx="1"/>
          </p:nvPr>
        </p:nvPicPr>
        <p:blipFill>
          <a:blip r:embed="rId5" cstate="print"/>
          <a:srcRect/>
          <a:stretch>
            <a:fillRect/>
          </a:stretch>
        </p:blipFill>
        <p:spPr>
          <a:xfrm>
            <a:off x="7596198" y="4575022"/>
            <a:ext cx="2786050" cy="2282978"/>
          </a:xfrm>
          <a:noFill/>
          <a:ln/>
        </p:spPr>
      </p:pic>
      <p:cxnSp>
        <p:nvCxnSpPr>
          <p:cNvPr id="6" name="Straight Connector 5"/>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83973" name="Picture 5"/>
          <p:cNvPicPr>
            <a:picLocks noChangeAspect="1" noChangeArrowheads="1"/>
          </p:cNvPicPr>
          <p:nvPr/>
        </p:nvPicPr>
        <p:blipFill>
          <a:blip r:embed="rId6" cstate="print"/>
          <a:srcRect/>
          <a:stretch>
            <a:fillRect/>
          </a:stretch>
        </p:blipFill>
        <p:spPr bwMode="auto">
          <a:xfrm>
            <a:off x="7667636" y="1714489"/>
            <a:ext cx="2571768" cy="2678925"/>
          </a:xfrm>
          <a:prstGeom prst="rect">
            <a:avLst/>
          </a:prstGeom>
          <a:noFill/>
          <a:ln w="9525">
            <a:noFill/>
            <a:miter lim="800000"/>
            <a:headEnd/>
            <a:tailEnd/>
          </a:ln>
          <a:effectLst/>
        </p:spPr>
      </p:pic>
      <p:pic>
        <p:nvPicPr>
          <p:cNvPr id="83976" name="Picture 8"/>
          <p:cNvPicPr>
            <a:picLocks noChangeAspect="1" noChangeArrowheads="1"/>
          </p:cNvPicPr>
          <p:nvPr/>
        </p:nvPicPr>
        <p:blipFill>
          <a:blip r:embed="rId7" cstate="print"/>
          <a:srcRect/>
          <a:stretch>
            <a:fillRect/>
          </a:stretch>
        </p:blipFill>
        <p:spPr bwMode="auto">
          <a:xfrm>
            <a:off x="1952596" y="4286250"/>
            <a:ext cx="4071966" cy="2571751"/>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C01028B6-ECF9-4C3B-A1C8-847EEBEE1297}"/>
              </a:ext>
            </a:extLst>
          </p:cNvPr>
          <p:cNvSpPr>
            <a:spLocks noGrp="1"/>
          </p:cNvSpPr>
          <p:nvPr>
            <p:ph type="sldNum" sz="quarter" idx="12"/>
          </p:nvPr>
        </p:nvSpPr>
        <p:spPr/>
        <p:txBody>
          <a:bodyPr/>
          <a:lstStyle/>
          <a:p>
            <a:fld id="{5AF38636-804C-414E-8ACA-D918E7046845}"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490" name="Picture 2"/>
          <p:cNvPicPr>
            <a:picLocks noChangeAspect="1" noChangeArrowheads="1"/>
          </p:cNvPicPr>
          <p:nvPr/>
        </p:nvPicPr>
        <p:blipFill>
          <a:blip r:embed="rId3" cstate="print"/>
          <a:srcRect/>
          <a:stretch>
            <a:fillRect/>
          </a:stretch>
        </p:blipFill>
        <p:spPr bwMode="auto">
          <a:xfrm>
            <a:off x="2909603" y="5062883"/>
            <a:ext cx="6372794" cy="1077443"/>
          </a:xfrm>
          <a:prstGeom prst="rect">
            <a:avLst/>
          </a:prstGeom>
          <a:noFill/>
          <a:ln w="9525">
            <a:noFill/>
            <a:miter lim="800000"/>
            <a:headEnd/>
            <a:tailEnd/>
          </a:ln>
          <a:effectLst/>
        </p:spPr>
      </p:pic>
      <p:sp>
        <p:nvSpPr>
          <p:cNvPr id="447491" name="Rectangle 3"/>
          <p:cNvSpPr>
            <a:spLocks noChangeArrowheads="1"/>
          </p:cNvSpPr>
          <p:nvPr/>
        </p:nvSpPr>
        <p:spPr bwMode="auto">
          <a:xfrm>
            <a:off x="1524000" y="197768"/>
            <a:ext cx="9144000" cy="1143000"/>
          </a:xfrm>
          <a:prstGeom prst="rect">
            <a:avLst/>
          </a:prstGeom>
          <a:noFill/>
          <a:ln w="9525">
            <a:noFill/>
            <a:miter lim="800000"/>
            <a:headEnd/>
            <a:tailEnd/>
          </a:ln>
          <a:effectLst/>
        </p:spPr>
        <p:txBody>
          <a:bodyPr lIns="83379" tIns="41690" rIns="83379" bIns="41690" anchor="ctr"/>
          <a:lstStyle/>
          <a:p>
            <a:pPr algn="ctr" defTabSz="827721"/>
            <a:r>
              <a:rPr lang="en-US" sz="4400" dirty="0">
                <a:solidFill>
                  <a:srgbClr val="FF0000"/>
                </a:solidFill>
              </a:rPr>
              <a:t>Optical </a:t>
            </a:r>
            <a:r>
              <a:rPr lang="en-US" sz="4400" dirty="0" err="1">
                <a:solidFill>
                  <a:srgbClr val="FF0000"/>
                </a:solidFill>
              </a:rPr>
              <a:t>Fibre</a:t>
            </a:r>
            <a:endParaRPr lang="en-GB" sz="4400" dirty="0">
              <a:solidFill>
                <a:srgbClr val="FF0000"/>
              </a:solidFill>
            </a:endParaRPr>
          </a:p>
        </p:txBody>
      </p:sp>
      <p:sp>
        <p:nvSpPr>
          <p:cNvPr id="447492" name="Rectangle 4"/>
          <p:cNvSpPr>
            <a:spLocks noChangeArrowheads="1"/>
          </p:cNvSpPr>
          <p:nvPr/>
        </p:nvSpPr>
        <p:spPr bwMode="auto">
          <a:xfrm>
            <a:off x="1559496" y="1656184"/>
            <a:ext cx="9144000" cy="5373216"/>
          </a:xfrm>
          <a:prstGeom prst="rect">
            <a:avLst/>
          </a:prstGeom>
          <a:noFill/>
          <a:ln w="9525">
            <a:noFill/>
            <a:miter lim="800000"/>
            <a:headEnd/>
            <a:tailEnd/>
          </a:ln>
          <a:effectLst/>
        </p:spPr>
        <p:txBody>
          <a:bodyPr lIns="83379" tIns="41690" rIns="83379" bIns="41690"/>
          <a:lstStyle/>
          <a:p>
            <a:pPr marL="540000" indent="-360000" defTabSz="827721">
              <a:lnSpc>
                <a:spcPct val="110000"/>
              </a:lnSpc>
              <a:spcBef>
                <a:spcPct val="20000"/>
              </a:spcBef>
              <a:spcAft>
                <a:spcPts val="2400"/>
              </a:spcAft>
              <a:buFontTx/>
              <a:buChar char="•"/>
            </a:pPr>
            <a:r>
              <a:rPr lang="en-GB" sz="2400" b="1" dirty="0"/>
              <a:t>The data signals are converted to light pulses using a laser.</a:t>
            </a:r>
          </a:p>
          <a:p>
            <a:pPr marL="540000" indent="-360000" defTabSz="827721">
              <a:lnSpc>
                <a:spcPct val="110000"/>
              </a:lnSpc>
              <a:spcBef>
                <a:spcPct val="20000"/>
              </a:spcBef>
              <a:spcAft>
                <a:spcPts val="2400"/>
              </a:spcAft>
              <a:buFontTx/>
              <a:buChar char="•"/>
            </a:pPr>
            <a:r>
              <a:rPr lang="en-GB" sz="2400" b="1" dirty="0"/>
              <a:t>When the laser is shone into the strand the light travels along the fibre strand core</a:t>
            </a:r>
          </a:p>
          <a:p>
            <a:pPr marL="540000" indent="-360000" defTabSz="827721">
              <a:lnSpc>
                <a:spcPct val="110000"/>
              </a:lnSpc>
              <a:spcBef>
                <a:spcPct val="20000"/>
              </a:spcBef>
              <a:spcAft>
                <a:spcPts val="2400"/>
              </a:spcAft>
              <a:buFontTx/>
              <a:buChar char="•"/>
            </a:pPr>
            <a:r>
              <a:rPr kumimoji="1" lang="en-US" sz="2400" b="1" dirty="0"/>
              <a:t>Light source (laser) turned on/ off for binary 1/0</a:t>
            </a:r>
          </a:p>
          <a:p>
            <a:pPr marL="540000" indent="-360000" defTabSz="827721">
              <a:lnSpc>
                <a:spcPct val="110000"/>
              </a:lnSpc>
              <a:spcBef>
                <a:spcPct val="20000"/>
              </a:spcBef>
              <a:spcAft>
                <a:spcPts val="2400"/>
              </a:spcAft>
              <a:buFontTx/>
              <a:buChar char="•"/>
            </a:pPr>
            <a:r>
              <a:rPr kumimoji="1" lang="en-US" sz="2400" b="1" dirty="0"/>
              <a:t>Almost no attenuation or interference</a:t>
            </a:r>
          </a:p>
          <a:p>
            <a:pPr marL="310710" indent="-310710" defTabSz="827721">
              <a:spcBef>
                <a:spcPct val="20000"/>
              </a:spcBef>
              <a:buFontTx/>
              <a:buChar char="•"/>
            </a:pPr>
            <a:endParaRPr kumimoji="1" lang="en-US" sz="2400" b="1" dirty="0"/>
          </a:p>
          <a:p>
            <a:pPr marL="310710" indent="-310710" defTabSz="827721">
              <a:spcBef>
                <a:spcPct val="20000"/>
              </a:spcBef>
            </a:pPr>
            <a:endParaRPr kumimoji="1" lang="en-US" sz="4000" b="1" dirty="0"/>
          </a:p>
          <a:p>
            <a:pPr marL="310710" indent="-310710" defTabSz="827721">
              <a:spcBef>
                <a:spcPct val="20000"/>
              </a:spcBef>
              <a:buFontTx/>
              <a:buChar char="•"/>
            </a:pPr>
            <a:r>
              <a:rPr kumimoji="1" lang="en-US" sz="2400" b="1" dirty="0"/>
              <a:t>So what keeps the light in the core ?</a:t>
            </a:r>
            <a:endParaRPr lang="en-GB" sz="2400" b="1" dirty="0"/>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DE961DE-F6E5-43B7-AA1A-B7CBFC4EE476}"/>
              </a:ext>
            </a:extLst>
          </p:cNvPr>
          <p:cNvSpPr>
            <a:spLocks noGrp="1"/>
          </p:cNvSpPr>
          <p:nvPr>
            <p:ph type="sldNum" sz="quarter" idx="12"/>
          </p:nvPr>
        </p:nvSpPr>
        <p:spPr/>
        <p:txBody>
          <a:bodyPr/>
          <a:lstStyle/>
          <a:p>
            <a:fld id="{5AF38636-804C-414E-8ACA-D918E7046845}"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ChangeArrowheads="1"/>
          </p:cNvSpPr>
          <p:nvPr/>
        </p:nvSpPr>
        <p:spPr bwMode="auto">
          <a:xfrm>
            <a:off x="1524000" y="142860"/>
            <a:ext cx="9144000" cy="1285876"/>
          </a:xfrm>
          <a:prstGeom prst="rect">
            <a:avLst/>
          </a:prstGeom>
          <a:noFill/>
          <a:ln w="9525">
            <a:noFill/>
            <a:miter lim="800000"/>
            <a:headEnd/>
            <a:tailEnd/>
          </a:ln>
          <a:effectLst/>
        </p:spPr>
        <p:txBody>
          <a:bodyPr lIns="83379" tIns="41690" rIns="83379" bIns="41690" anchor="ctr"/>
          <a:lstStyle/>
          <a:p>
            <a:pPr algn="ctr" defTabSz="827721"/>
            <a:r>
              <a:rPr lang="en-US" sz="4400" dirty="0">
                <a:solidFill>
                  <a:srgbClr val="FF0000"/>
                </a:solidFill>
              </a:rPr>
              <a:t>Use of Reflection</a:t>
            </a:r>
            <a:endParaRPr lang="en-GB" sz="4400" dirty="0">
              <a:solidFill>
                <a:srgbClr val="FF0000"/>
              </a:solidFill>
            </a:endParaRPr>
          </a:p>
        </p:txBody>
      </p:sp>
      <p:sp>
        <p:nvSpPr>
          <p:cNvPr id="552964" name="Rectangle 4"/>
          <p:cNvSpPr>
            <a:spLocks noChangeArrowheads="1"/>
          </p:cNvSpPr>
          <p:nvPr/>
        </p:nvSpPr>
        <p:spPr bwMode="auto">
          <a:xfrm>
            <a:off x="1523968" y="1628800"/>
            <a:ext cx="9144064" cy="2867210"/>
          </a:xfrm>
          <a:prstGeom prst="rect">
            <a:avLst/>
          </a:prstGeom>
          <a:noFill/>
          <a:ln w="9525">
            <a:noFill/>
            <a:miter lim="800000"/>
            <a:headEnd/>
            <a:tailEnd/>
          </a:ln>
          <a:effectLst/>
        </p:spPr>
        <p:txBody>
          <a:bodyPr lIns="83379" tIns="41690" rIns="83379" bIns="41690"/>
          <a:lstStyle/>
          <a:p>
            <a:pPr marL="540000" indent="-360000" defTabSz="827721">
              <a:lnSpc>
                <a:spcPct val="110000"/>
              </a:lnSpc>
              <a:spcAft>
                <a:spcPts val="1800"/>
              </a:spcAft>
              <a:buFontTx/>
              <a:buChar char="•"/>
            </a:pPr>
            <a:r>
              <a:rPr lang="en-GB" sz="2000" b="1" dirty="0"/>
              <a:t>Optical fibres use reflection to guide light through core.</a:t>
            </a:r>
          </a:p>
          <a:p>
            <a:pPr marL="540000" indent="-360000" defTabSz="827721">
              <a:lnSpc>
                <a:spcPct val="110000"/>
              </a:lnSpc>
              <a:spcAft>
                <a:spcPts val="1800"/>
              </a:spcAft>
              <a:buFontTx/>
              <a:buChar char="•"/>
            </a:pPr>
            <a:r>
              <a:rPr lang="en-GB" sz="2000" b="1" dirty="0"/>
              <a:t>The glass or plastic core is surrounded by a cladding of less dense glass or plastic. </a:t>
            </a:r>
          </a:p>
          <a:p>
            <a:pPr marL="540000" indent="-360000" defTabSz="827721">
              <a:lnSpc>
                <a:spcPct val="110000"/>
              </a:lnSpc>
              <a:spcAft>
                <a:spcPts val="1800"/>
              </a:spcAft>
              <a:buFontTx/>
              <a:buChar char="•"/>
            </a:pPr>
            <a:r>
              <a:rPr lang="en-GB" sz="2000" b="1" dirty="0"/>
              <a:t>The difference in density of the two materials must be such that a beam of light moving through the core is reflected off the cladding.</a:t>
            </a:r>
            <a:endParaRPr kumimoji="1" lang="en-US" sz="2000" b="1" dirty="0"/>
          </a:p>
          <a:p>
            <a:pPr marL="540000" indent="-360000" defTabSz="827721">
              <a:lnSpc>
                <a:spcPct val="110000"/>
              </a:lnSpc>
              <a:spcAft>
                <a:spcPts val="1800"/>
              </a:spcAft>
              <a:buFontTx/>
              <a:buChar char="•"/>
            </a:pPr>
            <a:r>
              <a:rPr kumimoji="1" lang="en-US" sz="2000" b="1" dirty="0"/>
              <a:t>So what keeps the light in the core ?</a:t>
            </a:r>
            <a:endParaRPr lang="en-GB" sz="2000" b="1" dirty="0"/>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6EDE3538-2882-46FF-93C9-F0BB10F35F03}"/>
              </a:ext>
            </a:extLst>
          </p:cNvPr>
          <p:cNvPicPr>
            <a:picLocks noChangeAspect="1" noChangeArrowheads="1"/>
          </p:cNvPicPr>
          <p:nvPr/>
        </p:nvPicPr>
        <p:blipFill>
          <a:blip r:embed="rId3" cstate="print"/>
          <a:srcRect/>
          <a:stretch>
            <a:fillRect/>
          </a:stretch>
        </p:blipFill>
        <p:spPr bwMode="auto">
          <a:xfrm>
            <a:off x="2260452" y="4529895"/>
            <a:ext cx="7950348" cy="2191580"/>
          </a:xfrm>
          <a:prstGeom prst="rect">
            <a:avLst/>
          </a:prstGeom>
          <a:noFill/>
          <a:ln w="9525">
            <a:noFill/>
            <a:miter lim="800000"/>
            <a:headEnd/>
            <a:tailEnd/>
          </a:ln>
          <a:effectLst/>
        </p:spPr>
      </p:pic>
      <p:sp>
        <p:nvSpPr>
          <p:cNvPr id="2" name="Rectangle 1">
            <a:extLst>
              <a:ext uri="{FF2B5EF4-FFF2-40B4-BE49-F238E27FC236}">
                <a16:creationId xmlns:a16="http://schemas.microsoft.com/office/drawing/2014/main" id="{0B9347DA-5562-431B-AEDA-0AB40E4C090F}"/>
              </a:ext>
            </a:extLst>
          </p:cNvPr>
          <p:cNvSpPr/>
          <p:nvPr/>
        </p:nvSpPr>
        <p:spPr>
          <a:xfrm>
            <a:off x="6925983" y="4160563"/>
            <a:ext cx="2083006" cy="369332"/>
          </a:xfrm>
          <a:prstGeom prst="rect">
            <a:avLst/>
          </a:prstGeom>
        </p:spPr>
        <p:txBody>
          <a:bodyPr wrap="none">
            <a:spAutoFit/>
          </a:bodyPr>
          <a:lstStyle/>
          <a:p>
            <a:r>
              <a:rPr lang="en-IE" dirty="0"/>
              <a:t>Bending of Light Ray</a:t>
            </a:r>
          </a:p>
        </p:txBody>
      </p:sp>
      <p:sp>
        <p:nvSpPr>
          <p:cNvPr id="3" name="Slide Number Placeholder 2">
            <a:extLst>
              <a:ext uri="{FF2B5EF4-FFF2-40B4-BE49-F238E27FC236}">
                <a16:creationId xmlns:a16="http://schemas.microsoft.com/office/drawing/2014/main" id="{93613135-E127-4504-A7B3-D7213ADFCFFC}"/>
              </a:ext>
            </a:extLst>
          </p:cNvPr>
          <p:cNvSpPr>
            <a:spLocks noGrp="1"/>
          </p:cNvSpPr>
          <p:nvPr>
            <p:ph type="sldNum" sz="quarter" idx="12"/>
          </p:nvPr>
        </p:nvSpPr>
        <p:spPr/>
        <p:txBody>
          <a:bodyPr/>
          <a:lstStyle/>
          <a:p>
            <a:fld id="{5AF38636-804C-414E-8ACA-D918E7046845}"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1524000" y="71414"/>
            <a:ext cx="9144000" cy="1428760"/>
          </a:xfrm>
        </p:spPr>
        <p:txBody>
          <a:bodyPr>
            <a:normAutofit fontScale="90000"/>
          </a:bodyPr>
          <a:lstStyle/>
          <a:p>
            <a:r>
              <a:rPr lang="en-GB" dirty="0">
                <a:solidFill>
                  <a:srgbClr val="FF0000"/>
                </a:solidFill>
              </a:rPr>
              <a:t>Problem with Multimode Dispersion</a:t>
            </a:r>
          </a:p>
        </p:txBody>
      </p:sp>
      <p:sp>
        <p:nvSpPr>
          <p:cNvPr id="450563" name="Rectangle 3"/>
          <p:cNvSpPr>
            <a:spLocks noGrp="1" noChangeArrowheads="1"/>
          </p:cNvSpPr>
          <p:nvPr>
            <p:ph type="body" idx="1"/>
          </p:nvPr>
        </p:nvSpPr>
        <p:spPr>
          <a:xfrm>
            <a:off x="1666908" y="1609470"/>
            <a:ext cx="8858248" cy="4329114"/>
          </a:xfrm>
          <a:noFill/>
          <a:ln/>
        </p:spPr>
        <p:txBody>
          <a:bodyPr>
            <a:normAutofit/>
          </a:bodyPr>
          <a:lstStyle/>
          <a:p>
            <a:pPr marL="540000" indent="-360000">
              <a:spcAft>
                <a:spcPts val="600"/>
              </a:spcAft>
            </a:pPr>
            <a:r>
              <a:rPr lang="en-US" sz="3600" b="1" dirty="0">
                <a:solidFill>
                  <a:srgbClr val="C00000"/>
                </a:solidFill>
              </a:rPr>
              <a:t>Limited by Distortion</a:t>
            </a:r>
          </a:p>
          <a:p>
            <a:pPr marL="540000" lvl="1" indent="-360000">
              <a:spcBef>
                <a:spcPct val="50000"/>
              </a:spcBef>
              <a:spcAft>
                <a:spcPts val="1800"/>
              </a:spcAft>
            </a:pPr>
            <a:r>
              <a:rPr lang="en-US" sz="2600" b="1" dirty="0"/>
              <a:t>Light rays entering at different angles travels different distances (different number of reflections)</a:t>
            </a:r>
          </a:p>
          <a:p>
            <a:pPr marL="540000" lvl="1" indent="-360000">
              <a:spcBef>
                <a:spcPct val="50000"/>
              </a:spcBef>
              <a:spcAft>
                <a:spcPts val="1800"/>
              </a:spcAft>
            </a:pPr>
            <a:r>
              <a:rPr lang="en-US" sz="2600" b="1" dirty="0"/>
              <a:t>Called different </a:t>
            </a:r>
            <a:r>
              <a:rPr lang="en-US" sz="2600" b="1" i="1" dirty="0">
                <a:solidFill>
                  <a:srgbClr val="C00000"/>
                </a:solidFill>
              </a:rPr>
              <a:t>modes</a:t>
            </a:r>
            <a:endParaRPr lang="en-US" sz="2600" b="1" dirty="0">
              <a:solidFill>
                <a:srgbClr val="C00000"/>
              </a:solidFill>
            </a:endParaRPr>
          </a:p>
          <a:p>
            <a:pPr marL="540000" lvl="1" indent="-360000">
              <a:spcBef>
                <a:spcPct val="50000"/>
              </a:spcBef>
              <a:spcAft>
                <a:spcPts val="1800"/>
              </a:spcAft>
            </a:pPr>
            <a:r>
              <a:rPr lang="en-US" sz="2600" b="1" dirty="0"/>
              <a:t>Light from successive bits becomes mixed and dispersed over long distances causing errors in data</a:t>
            </a:r>
          </a:p>
        </p:txBody>
      </p:sp>
      <p:sp>
        <p:nvSpPr>
          <p:cNvPr id="450564" name="Rectangle 4"/>
          <p:cNvSpPr>
            <a:spLocks noChangeArrowheads="1"/>
          </p:cNvSpPr>
          <p:nvPr/>
        </p:nvSpPr>
        <p:spPr bwMode="auto">
          <a:xfrm>
            <a:off x="4023360" y="5808824"/>
            <a:ext cx="4511040" cy="834887"/>
          </a:xfrm>
          <a:prstGeom prst="rect">
            <a:avLst/>
          </a:prstGeom>
          <a:solidFill>
            <a:srgbClr val="CCECFF"/>
          </a:solidFill>
          <a:ln w="9525">
            <a:solidFill>
              <a:schemeClr val="tx1"/>
            </a:solidFill>
            <a:miter lim="800000"/>
            <a:headEnd/>
            <a:tailEnd/>
          </a:ln>
          <a:effectLst/>
        </p:spPr>
        <p:txBody>
          <a:bodyPr wrap="none" lIns="72457" tIns="36229" rIns="72457" bIns="36229" anchor="ctr"/>
          <a:lstStyle/>
          <a:p>
            <a:endParaRPr lang="en-GB"/>
          </a:p>
        </p:txBody>
      </p:sp>
      <p:sp>
        <p:nvSpPr>
          <p:cNvPr id="450565" name="Rectangle 5"/>
          <p:cNvSpPr>
            <a:spLocks noChangeArrowheads="1"/>
          </p:cNvSpPr>
          <p:nvPr/>
        </p:nvSpPr>
        <p:spPr bwMode="auto">
          <a:xfrm>
            <a:off x="4023360" y="5987727"/>
            <a:ext cx="4511040" cy="477078"/>
          </a:xfrm>
          <a:prstGeom prst="rect">
            <a:avLst/>
          </a:prstGeom>
          <a:solidFill>
            <a:schemeClr val="bg1"/>
          </a:solidFill>
          <a:ln w="9525">
            <a:solidFill>
              <a:schemeClr val="tx1"/>
            </a:solidFill>
            <a:miter lim="800000"/>
            <a:headEnd/>
            <a:tailEnd/>
          </a:ln>
          <a:effectLst/>
        </p:spPr>
        <p:txBody>
          <a:bodyPr wrap="none" lIns="72457" tIns="36229" rIns="72457" bIns="36229" anchor="ctr"/>
          <a:lstStyle/>
          <a:p>
            <a:endParaRPr lang="en-GB"/>
          </a:p>
        </p:txBody>
      </p:sp>
      <p:sp>
        <p:nvSpPr>
          <p:cNvPr id="450566" name="Rectangle 6"/>
          <p:cNvSpPr>
            <a:spLocks noChangeArrowheads="1"/>
          </p:cNvSpPr>
          <p:nvPr/>
        </p:nvSpPr>
        <p:spPr bwMode="auto">
          <a:xfrm>
            <a:off x="3169920" y="5987727"/>
            <a:ext cx="670560" cy="477078"/>
          </a:xfrm>
          <a:prstGeom prst="rect">
            <a:avLst/>
          </a:prstGeom>
          <a:solidFill>
            <a:schemeClr val="accent1"/>
          </a:solidFill>
          <a:ln w="9525">
            <a:solidFill>
              <a:schemeClr val="tx1"/>
            </a:solidFill>
            <a:miter lim="800000"/>
            <a:headEnd/>
            <a:tailEnd/>
          </a:ln>
          <a:effectLst/>
        </p:spPr>
        <p:txBody>
          <a:bodyPr wrap="none" lIns="72457" tIns="36229" rIns="72457" bIns="36229" anchor="ctr"/>
          <a:lstStyle/>
          <a:p>
            <a:endParaRPr lang="en-GB"/>
          </a:p>
        </p:txBody>
      </p:sp>
      <p:sp>
        <p:nvSpPr>
          <p:cNvPr id="450567" name="Line 7"/>
          <p:cNvSpPr>
            <a:spLocks noChangeShapeType="1"/>
          </p:cNvSpPr>
          <p:nvPr/>
        </p:nvSpPr>
        <p:spPr bwMode="auto">
          <a:xfrm flipV="1">
            <a:off x="3825240" y="6008849"/>
            <a:ext cx="1493520" cy="187601"/>
          </a:xfrm>
          <a:prstGeom prst="line">
            <a:avLst/>
          </a:prstGeom>
          <a:noFill/>
          <a:ln w="38100">
            <a:solidFill>
              <a:srgbClr val="0066FF"/>
            </a:solidFill>
            <a:round/>
            <a:headEnd/>
            <a:tailEnd/>
          </a:ln>
          <a:effectLst/>
        </p:spPr>
        <p:txBody>
          <a:bodyPr wrap="none" lIns="72457" tIns="36229" rIns="72457" bIns="36229" anchor="ctr"/>
          <a:lstStyle/>
          <a:p>
            <a:endParaRPr lang="en-GB"/>
          </a:p>
        </p:txBody>
      </p:sp>
      <p:sp>
        <p:nvSpPr>
          <p:cNvPr id="450568" name="Line 8"/>
          <p:cNvSpPr>
            <a:spLocks noChangeShapeType="1"/>
          </p:cNvSpPr>
          <p:nvPr/>
        </p:nvSpPr>
        <p:spPr bwMode="auto">
          <a:xfrm>
            <a:off x="5303520" y="6002636"/>
            <a:ext cx="2133600" cy="462170"/>
          </a:xfrm>
          <a:prstGeom prst="line">
            <a:avLst/>
          </a:prstGeom>
          <a:noFill/>
          <a:ln w="38100">
            <a:solidFill>
              <a:srgbClr val="0066FF"/>
            </a:solidFill>
            <a:round/>
            <a:headEnd/>
            <a:tailEnd/>
          </a:ln>
          <a:effectLst/>
        </p:spPr>
        <p:txBody>
          <a:bodyPr wrap="none" lIns="72457" tIns="36229" rIns="72457" bIns="36229" anchor="ctr"/>
          <a:lstStyle/>
          <a:p>
            <a:endParaRPr lang="en-GB"/>
          </a:p>
        </p:txBody>
      </p:sp>
      <p:sp>
        <p:nvSpPr>
          <p:cNvPr id="450569" name="Line 9"/>
          <p:cNvSpPr>
            <a:spLocks noChangeShapeType="1"/>
          </p:cNvSpPr>
          <p:nvPr/>
        </p:nvSpPr>
        <p:spPr bwMode="auto">
          <a:xfrm flipV="1">
            <a:off x="7421880" y="6330627"/>
            <a:ext cx="533400" cy="134178"/>
          </a:xfrm>
          <a:prstGeom prst="line">
            <a:avLst/>
          </a:prstGeom>
          <a:noFill/>
          <a:ln w="38100">
            <a:solidFill>
              <a:srgbClr val="0066FF"/>
            </a:solidFill>
            <a:round/>
            <a:headEnd/>
            <a:tailEnd type="triangle" w="med" len="med"/>
          </a:ln>
          <a:effectLst/>
        </p:spPr>
        <p:txBody>
          <a:bodyPr wrap="none" lIns="72457" tIns="36229" rIns="72457" bIns="36229" anchor="ctr"/>
          <a:lstStyle/>
          <a:p>
            <a:endParaRPr lang="en-GB"/>
          </a:p>
        </p:txBody>
      </p:sp>
      <p:sp>
        <p:nvSpPr>
          <p:cNvPr id="450570" name="Text Box 10"/>
          <p:cNvSpPr txBox="1">
            <a:spLocks noChangeArrowheads="1"/>
          </p:cNvSpPr>
          <p:nvPr/>
        </p:nvSpPr>
        <p:spPr bwMode="auto">
          <a:xfrm>
            <a:off x="1524000" y="6536330"/>
            <a:ext cx="2500298" cy="321695"/>
          </a:xfrm>
          <a:prstGeom prst="rect">
            <a:avLst/>
          </a:prstGeom>
          <a:noFill/>
          <a:ln w="9525">
            <a:noFill/>
            <a:miter lim="800000"/>
            <a:headEnd/>
            <a:tailEnd/>
          </a:ln>
          <a:effectLst/>
        </p:spPr>
        <p:txBody>
          <a:bodyPr wrap="square" lIns="72457" tIns="36229" rIns="72457" bIns="36229">
            <a:spAutoFit/>
          </a:bodyPr>
          <a:lstStyle/>
          <a:p>
            <a:pPr algn="ctr">
              <a:lnSpc>
                <a:spcPct val="85000"/>
              </a:lnSpc>
            </a:pPr>
            <a:r>
              <a:rPr lang="en-US" sz="1900" b="1" dirty="0">
                <a:solidFill>
                  <a:srgbClr val="0000FF"/>
                </a:solidFill>
              </a:rPr>
              <a:t>Light Source</a:t>
            </a:r>
          </a:p>
        </p:txBody>
      </p:sp>
      <p:sp>
        <p:nvSpPr>
          <p:cNvPr id="450571" name="Line 11"/>
          <p:cNvSpPr>
            <a:spLocks noChangeShapeType="1"/>
          </p:cNvSpPr>
          <p:nvPr/>
        </p:nvSpPr>
        <p:spPr bwMode="auto">
          <a:xfrm>
            <a:off x="3870960" y="6270992"/>
            <a:ext cx="4556760" cy="0"/>
          </a:xfrm>
          <a:prstGeom prst="line">
            <a:avLst/>
          </a:prstGeom>
          <a:noFill/>
          <a:ln w="38100">
            <a:solidFill>
              <a:schemeClr val="accent2"/>
            </a:solidFill>
            <a:round/>
            <a:headEnd/>
            <a:tailEnd type="triangle" w="med" len="med"/>
          </a:ln>
          <a:effectLst/>
        </p:spPr>
        <p:txBody>
          <a:bodyPr wrap="none" lIns="72457" tIns="36229" rIns="72457" bIns="36229" anchor="ctr"/>
          <a:lstStyle/>
          <a:p>
            <a:endParaRPr lang="en-GB"/>
          </a:p>
        </p:txBody>
      </p:sp>
      <p:cxnSp>
        <p:nvCxnSpPr>
          <p:cNvPr id="13" name="Straight Connector 12"/>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7D8674BC-171A-4581-8454-8CEF7C1422BB}"/>
              </a:ext>
            </a:extLst>
          </p:cNvPr>
          <p:cNvSpPr>
            <a:spLocks noGrp="1"/>
          </p:cNvSpPr>
          <p:nvPr>
            <p:ph type="sldNum" sz="quarter" idx="12"/>
          </p:nvPr>
        </p:nvSpPr>
        <p:spPr/>
        <p:txBody>
          <a:bodyPr/>
          <a:lstStyle/>
          <a:p>
            <a:fld id="{5AF38636-804C-414E-8ACA-D918E7046845}"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1524000" y="142860"/>
            <a:ext cx="9144000" cy="1269916"/>
          </a:xfrm>
        </p:spPr>
        <p:txBody>
          <a:bodyPr>
            <a:normAutofit fontScale="90000"/>
          </a:bodyPr>
          <a:lstStyle/>
          <a:p>
            <a:r>
              <a:rPr lang="en-GB" dirty="0">
                <a:solidFill>
                  <a:srgbClr val="FF0000"/>
                </a:solidFill>
              </a:rPr>
              <a:t>Advantages and Disadvantages of Fibre-Optic</a:t>
            </a:r>
          </a:p>
        </p:txBody>
      </p:sp>
      <p:sp>
        <p:nvSpPr>
          <p:cNvPr id="457731" name="Rectangle 3"/>
          <p:cNvSpPr>
            <a:spLocks noGrp="1" noChangeArrowheads="1"/>
          </p:cNvSpPr>
          <p:nvPr>
            <p:ph type="body" idx="1"/>
          </p:nvPr>
        </p:nvSpPr>
        <p:spPr>
          <a:xfrm>
            <a:off x="1082351" y="2099388"/>
            <a:ext cx="4797625" cy="4758611"/>
          </a:xfrm>
        </p:spPr>
        <p:txBody>
          <a:bodyPr>
            <a:noAutofit/>
          </a:bodyPr>
          <a:lstStyle/>
          <a:p>
            <a:pPr>
              <a:spcAft>
                <a:spcPts val="2400"/>
              </a:spcAft>
            </a:pPr>
            <a:r>
              <a:rPr lang="en-GB" sz="2800" b="1" dirty="0">
                <a:solidFill>
                  <a:srgbClr val="C00000"/>
                </a:solidFill>
              </a:rPr>
              <a:t>Fibre-optic cable has the advantages of:</a:t>
            </a:r>
          </a:p>
          <a:p>
            <a:pPr lvl="1" indent="-360000">
              <a:spcAft>
                <a:spcPts val="1200"/>
              </a:spcAft>
            </a:pPr>
            <a:r>
              <a:rPr lang="en-GB" sz="2400" b="1" dirty="0"/>
              <a:t>very high capacity (bandwidth)</a:t>
            </a:r>
          </a:p>
          <a:p>
            <a:pPr lvl="1" indent="-360000">
              <a:spcAft>
                <a:spcPts val="1200"/>
              </a:spcAft>
            </a:pPr>
            <a:r>
              <a:rPr lang="en-GB" sz="2400" b="1" dirty="0"/>
              <a:t>less signal attenuation</a:t>
            </a:r>
          </a:p>
          <a:p>
            <a:pPr lvl="1" indent="-360000">
              <a:spcAft>
                <a:spcPts val="1200"/>
              </a:spcAft>
            </a:pPr>
            <a:r>
              <a:rPr lang="en-GB" sz="2400" b="1" dirty="0"/>
              <a:t>immune to interference </a:t>
            </a:r>
          </a:p>
          <a:p>
            <a:pPr lvl="1" indent="-360000">
              <a:spcAft>
                <a:spcPts val="1200"/>
              </a:spcAft>
            </a:pPr>
            <a:r>
              <a:rPr lang="en-GB" sz="2400" b="1" dirty="0"/>
              <a:t>long distances (&gt; 50 km without repeaters)</a:t>
            </a:r>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B52917B6-56C0-495F-BBFC-C7E9706AAB30}"/>
              </a:ext>
            </a:extLst>
          </p:cNvPr>
          <p:cNvSpPr txBox="1">
            <a:spLocks noChangeArrowheads="1"/>
          </p:cNvSpPr>
          <p:nvPr/>
        </p:nvSpPr>
        <p:spPr>
          <a:xfrm>
            <a:off x="6158234" y="1696172"/>
            <a:ext cx="4402262" cy="48291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Aft>
                <a:spcPts val="1200"/>
              </a:spcAft>
            </a:pPr>
            <a:r>
              <a:rPr lang="en-GB" sz="2800" b="1" dirty="0">
                <a:solidFill>
                  <a:srgbClr val="C00000"/>
                </a:solidFill>
              </a:rPr>
              <a:t>Some disadvantages are: </a:t>
            </a:r>
          </a:p>
          <a:p>
            <a:pPr lvl="1" indent="-360000">
              <a:lnSpc>
                <a:spcPct val="110000"/>
              </a:lnSpc>
              <a:spcAft>
                <a:spcPts val="1200"/>
              </a:spcAft>
            </a:pPr>
            <a:r>
              <a:rPr lang="en-GB" sz="2400" b="1" dirty="0"/>
              <a:t>costly</a:t>
            </a:r>
          </a:p>
          <a:p>
            <a:pPr lvl="1" indent="-360000">
              <a:lnSpc>
                <a:spcPct val="110000"/>
              </a:lnSpc>
              <a:spcAft>
                <a:spcPts val="1200"/>
              </a:spcAft>
            </a:pPr>
            <a:r>
              <a:rPr lang="en-GB" sz="2400" b="1" dirty="0"/>
              <a:t>fragile</a:t>
            </a:r>
          </a:p>
          <a:p>
            <a:pPr lvl="1" indent="-360000">
              <a:lnSpc>
                <a:spcPct val="110000"/>
              </a:lnSpc>
              <a:spcAft>
                <a:spcPts val="1200"/>
              </a:spcAft>
            </a:pPr>
            <a:r>
              <a:rPr lang="en-GB" sz="2400" b="1" dirty="0"/>
              <a:t>difficult to join fibres</a:t>
            </a:r>
          </a:p>
          <a:p>
            <a:pPr lvl="1" indent="-360000">
              <a:lnSpc>
                <a:spcPct val="110000"/>
              </a:lnSpc>
              <a:spcAft>
                <a:spcPts val="1200"/>
              </a:spcAft>
            </a:pPr>
            <a:r>
              <a:rPr lang="en-GB" sz="2400" b="1" dirty="0"/>
              <a:t>very difficult to repair fibres</a:t>
            </a:r>
          </a:p>
          <a:p>
            <a:pPr lvl="1" indent="-360000">
              <a:lnSpc>
                <a:spcPct val="110000"/>
              </a:lnSpc>
              <a:spcAft>
                <a:spcPts val="1200"/>
              </a:spcAft>
            </a:pPr>
            <a:r>
              <a:rPr lang="en-GB" sz="2400" b="1" dirty="0"/>
              <a:t>difficult to go around bends</a:t>
            </a:r>
            <a:endParaRPr lang="en-GB" sz="2000" dirty="0"/>
          </a:p>
        </p:txBody>
      </p:sp>
      <p:sp>
        <p:nvSpPr>
          <p:cNvPr id="2" name="Slide Number Placeholder 1">
            <a:extLst>
              <a:ext uri="{FF2B5EF4-FFF2-40B4-BE49-F238E27FC236}">
                <a16:creationId xmlns:a16="http://schemas.microsoft.com/office/drawing/2014/main" id="{F72CB55E-376B-45A8-8409-C2ACB810B6E0}"/>
              </a:ext>
            </a:extLst>
          </p:cNvPr>
          <p:cNvSpPr>
            <a:spLocks noGrp="1"/>
          </p:cNvSpPr>
          <p:nvPr>
            <p:ph type="sldNum" sz="quarter" idx="12"/>
          </p:nvPr>
        </p:nvSpPr>
        <p:spPr/>
        <p:txBody>
          <a:bodyPr/>
          <a:lstStyle/>
          <a:p>
            <a:fld id="{5AF38636-804C-414E-8ACA-D918E7046845}" type="slidenum">
              <a:rPr lang="en-GB" smtClean="0"/>
              <a:pPr/>
              <a:t>27</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1524000" y="0"/>
            <a:ext cx="9144000" cy="1556792"/>
          </a:xfrm>
        </p:spPr>
        <p:txBody>
          <a:bodyPr/>
          <a:lstStyle/>
          <a:p>
            <a:r>
              <a:rPr lang="en-GB" dirty="0">
                <a:solidFill>
                  <a:srgbClr val="FF0000"/>
                </a:solidFill>
              </a:rPr>
              <a:t>Physical Layer</a:t>
            </a:r>
          </a:p>
        </p:txBody>
      </p:sp>
      <p:pic>
        <p:nvPicPr>
          <p:cNvPr id="375813" name="Picture 5"/>
          <p:cNvPicPr>
            <a:picLocks noChangeAspect="1" noChangeArrowheads="1"/>
          </p:cNvPicPr>
          <p:nvPr/>
        </p:nvPicPr>
        <p:blipFill>
          <a:blip r:embed="rId3" cstate="print"/>
          <a:srcRect/>
          <a:stretch>
            <a:fillRect/>
          </a:stretch>
        </p:blipFill>
        <p:spPr bwMode="auto">
          <a:xfrm>
            <a:off x="2881290" y="1797056"/>
            <a:ext cx="6286544" cy="1775961"/>
          </a:xfrm>
          <a:prstGeom prst="rect">
            <a:avLst/>
          </a:prstGeom>
          <a:noFill/>
          <a:ln w="9525">
            <a:noFill/>
            <a:miter lim="800000"/>
            <a:headEnd/>
            <a:tailEnd/>
          </a:ln>
          <a:effectLst/>
        </p:spPr>
      </p:pic>
      <p:sp>
        <p:nvSpPr>
          <p:cNvPr id="4" name="Rectangle 3"/>
          <p:cNvSpPr/>
          <p:nvPr/>
        </p:nvSpPr>
        <p:spPr>
          <a:xfrm>
            <a:off x="762000" y="3751450"/>
            <a:ext cx="9906000" cy="3135025"/>
          </a:xfrm>
          <a:prstGeom prst="rect">
            <a:avLst/>
          </a:prstGeom>
        </p:spPr>
        <p:txBody>
          <a:bodyPr wrap="square">
            <a:spAutoFit/>
          </a:bodyPr>
          <a:lstStyle/>
          <a:p>
            <a:pPr marL="540000" indent="-360000">
              <a:lnSpc>
                <a:spcPct val="110000"/>
              </a:lnSpc>
              <a:spcAft>
                <a:spcPts val="1800"/>
              </a:spcAft>
              <a:buFont typeface="Arial" pitchFamily="34" charset="0"/>
              <a:buChar char="•"/>
            </a:pPr>
            <a:r>
              <a:rPr lang="en-GB" sz="2200" b="1" dirty="0"/>
              <a:t>The use of long-distance communication using electric signals started with the invention of the telegraph by Morse in the 19th century. </a:t>
            </a:r>
          </a:p>
          <a:p>
            <a:pPr marL="540000" indent="-360000">
              <a:lnSpc>
                <a:spcPct val="110000"/>
              </a:lnSpc>
              <a:spcAft>
                <a:spcPts val="1800"/>
              </a:spcAft>
              <a:buFont typeface="Arial" pitchFamily="34" charset="0"/>
              <a:buChar char="•"/>
            </a:pPr>
            <a:r>
              <a:rPr lang="en-GB" sz="2200" b="1" dirty="0"/>
              <a:t>Communication by telegraph was slow and dependent on a </a:t>
            </a:r>
            <a:r>
              <a:rPr lang="en-GB" sz="2200" b="1" u="sng" dirty="0"/>
              <a:t>metallic medium</a:t>
            </a:r>
            <a:r>
              <a:rPr lang="en-GB" sz="2200" b="1" dirty="0"/>
              <a:t>.</a:t>
            </a:r>
          </a:p>
          <a:p>
            <a:pPr marL="540000" indent="-360000">
              <a:lnSpc>
                <a:spcPct val="110000"/>
              </a:lnSpc>
              <a:spcAft>
                <a:spcPts val="1800"/>
              </a:spcAft>
              <a:buFont typeface="Arial" pitchFamily="34" charset="0"/>
              <a:buChar char="•"/>
            </a:pPr>
            <a:r>
              <a:rPr lang="en-GB" sz="2200" b="1" dirty="0"/>
              <a:t>Telephone communication at that time needed a metallic medium to carry the electric signals that were the result of a conversion from the human voice.</a:t>
            </a:r>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BD176E2-CB41-4AF1-A888-9141873E0CE1}"/>
              </a:ext>
            </a:extLst>
          </p:cNvPr>
          <p:cNvSpPr>
            <a:spLocks noGrp="1"/>
          </p:cNvSpPr>
          <p:nvPr>
            <p:ph type="sldNum" sz="quarter" idx="12"/>
          </p:nvPr>
        </p:nvSpPr>
        <p:spPr/>
        <p:txBody>
          <a:bodyPr/>
          <a:lstStyle/>
          <a:p>
            <a:fld id="{5AF38636-804C-414E-8ACA-D918E7046845}" type="slidenum">
              <a:rPr lang="en-GB" smtClean="0"/>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1524000" y="142852"/>
            <a:ext cx="9144000" cy="1285884"/>
          </a:xfrm>
        </p:spPr>
        <p:txBody>
          <a:bodyPr>
            <a:normAutofit fontScale="90000"/>
          </a:bodyPr>
          <a:lstStyle/>
          <a:p>
            <a:r>
              <a:rPr lang="en-GB" dirty="0">
                <a:solidFill>
                  <a:srgbClr val="FF0000"/>
                </a:solidFill>
              </a:rPr>
              <a:t>Classes of Transmission Media</a:t>
            </a:r>
          </a:p>
        </p:txBody>
      </p:sp>
      <p:pic>
        <p:nvPicPr>
          <p:cNvPr id="376837" name="Picture 5"/>
          <p:cNvPicPr>
            <a:picLocks noGrp="1" noChangeAspect="1" noChangeArrowheads="1"/>
          </p:cNvPicPr>
          <p:nvPr>
            <p:ph idx="1"/>
          </p:nvPr>
        </p:nvPicPr>
        <p:blipFill>
          <a:blip r:embed="rId3" cstate="print"/>
          <a:srcRect/>
          <a:stretch>
            <a:fillRect/>
          </a:stretch>
        </p:blipFill>
        <p:spPr>
          <a:xfrm>
            <a:off x="3452794" y="1643050"/>
            <a:ext cx="5857916" cy="2344664"/>
          </a:xfrm>
          <a:noFill/>
          <a:ln/>
        </p:spPr>
      </p:pic>
      <p:sp>
        <p:nvSpPr>
          <p:cNvPr id="4" name="Rectangle 3"/>
          <p:cNvSpPr/>
          <p:nvPr/>
        </p:nvSpPr>
        <p:spPr>
          <a:xfrm>
            <a:off x="1595438" y="4143381"/>
            <a:ext cx="9001156" cy="2662267"/>
          </a:xfrm>
          <a:prstGeom prst="rect">
            <a:avLst/>
          </a:prstGeom>
        </p:spPr>
        <p:txBody>
          <a:bodyPr wrap="square">
            <a:spAutoFit/>
          </a:bodyPr>
          <a:lstStyle/>
          <a:p>
            <a:pPr marL="457200" indent="-360000">
              <a:lnSpc>
                <a:spcPct val="110000"/>
              </a:lnSpc>
              <a:spcAft>
                <a:spcPts val="3000"/>
              </a:spcAft>
              <a:buFont typeface="Arial" pitchFamily="34" charset="0"/>
              <a:buChar char="•"/>
            </a:pPr>
            <a:r>
              <a:rPr lang="en-GB" sz="2400" b="1" dirty="0"/>
              <a:t>In telecommunications, transmission media can be divided into two broad categories: </a:t>
            </a:r>
            <a:r>
              <a:rPr lang="en-GB" sz="2400" b="1" dirty="0">
                <a:solidFill>
                  <a:srgbClr val="0000FF"/>
                </a:solidFill>
              </a:rPr>
              <a:t>guided and unguided</a:t>
            </a:r>
            <a:r>
              <a:rPr lang="en-GB" sz="2400" b="1" dirty="0"/>
              <a:t>. </a:t>
            </a:r>
          </a:p>
          <a:p>
            <a:pPr marL="1080000" indent="-360000">
              <a:lnSpc>
                <a:spcPct val="110000"/>
              </a:lnSpc>
              <a:spcAft>
                <a:spcPts val="1200"/>
              </a:spcAft>
              <a:buFont typeface="+mj-lt"/>
              <a:buAutoNum type="romanLcPeriod"/>
            </a:pPr>
            <a:r>
              <a:rPr lang="en-GB" sz="2400" b="1" dirty="0"/>
              <a:t>Guided media include </a:t>
            </a:r>
            <a:r>
              <a:rPr lang="en-GB" sz="2400" b="1" dirty="0">
                <a:solidFill>
                  <a:srgbClr val="C00000"/>
                </a:solidFill>
              </a:rPr>
              <a:t>twisted-pair cable, coaxial cable, and </a:t>
            </a:r>
            <a:r>
              <a:rPr lang="en-GB" sz="2400" b="1" dirty="0" err="1">
                <a:solidFill>
                  <a:srgbClr val="C00000"/>
                </a:solidFill>
              </a:rPr>
              <a:t>fiber</a:t>
            </a:r>
            <a:r>
              <a:rPr lang="en-GB" sz="2400" b="1" dirty="0">
                <a:solidFill>
                  <a:srgbClr val="C00000"/>
                </a:solidFill>
              </a:rPr>
              <a:t>-optic cable</a:t>
            </a:r>
            <a:r>
              <a:rPr lang="en-GB" sz="2400" b="1" dirty="0"/>
              <a:t>. </a:t>
            </a:r>
          </a:p>
          <a:p>
            <a:pPr marL="1080000" indent="-360000">
              <a:lnSpc>
                <a:spcPct val="110000"/>
              </a:lnSpc>
              <a:spcAft>
                <a:spcPts val="1200"/>
              </a:spcAft>
              <a:buFont typeface="+mj-lt"/>
              <a:buAutoNum type="romanLcPeriod"/>
            </a:pPr>
            <a:r>
              <a:rPr lang="en-GB" sz="2400" b="1" dirty="0"/>
              <a:t>Unguided medium is </a:t>
            </a:r>
            <a:r>
              <a:rPr lang="en-GB" sz="2400" b="1" dirty="0">
                <a:solidFill>
                  <a:srgbClr val="C00000"/>
                </a:solidFill>
              </a:rPr>
              <a:t>free space</a:t>
            </a:r>
            <a:r>
              <a:rPr lang="en-GB" sz="2400" b="1" dirty="0"/>
              <a:t>.</a:t>
            </a:r>
          </a:p>
        </p:txBody>
      </p:sp>
      <p:cxnSp>
        <p:nvCxnSpPr>
          <p:cNvPr id="6" name="Straight Connector 5"/>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40B503E-E023-4570-886C-C4466562C316}"/>
              </a:ext>
            </a:extLst>
          </p:cNvPr>
          <p:cNvSpPr>
            <a:spLocks noGrp="1"/>
          </p:cNvSpPr>
          <p:nvPr>
            <p:ph type="sldNum" sz="quarter" idx="12"/>
          </p:nvPr>
        </p:nvSpPr>
        <p:spPr/>
        <p:txBody>
          <a:bodyPr/>
          <a:lstStyle/>
          <a:p>
            <a:fld id="{5AF38636-804C-414E-8ACA-D918E7046845}" type="slidenum">
              <a:rPr lang="en-GB" smtClean="0"/>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524000" y="71414"/>
            <a:ext cx="6929454" cy="1428760"/>
          </a:xfrm>
        </p:spPr>
        <p:txBody>
          <a:bodyPr/>
          <a:lstStyle/>
          <a:p>
            <a:r>
              <a:rPr lang="en-IE" dirty="0">
                <a:solidFill>
                  <a:srgbClr val="FF0000"/>
                </a:solidFill>
              </a:rPr>
              <a:t>Guided Media</a:t>
            </a:r>
            <a:endParaRPr lang="en-GB" dirty="0">
              <a:solidFill>
                <a:srgbClr val="FF0000"/>
              </a:solidFill>
            </a:endParaRPr>
          </a:p>
        </p:txBody>
      </p:sp>
      <p:sp>
        <p:nvSpPr>
          <p:cNvPr id="528387" name="Rectangle 3"/>
          <p:cNvSpPr>
            <a:spLocks noGrp="1" noChangeArrowheads="1"/>
          </p:cNvSpPr>
          <p:nvPr>
            <p:ph type="body" idx="1"/>
          </p:nvPr>
        </p:nvSpPr>
        <p:spPr>
          <a:xfrm>
            <a:off x="1952596" y="1785926"/>
            <a:ext cx="8358246" cy="4714908"/>
          </a:xfrm>
        </p:spPr>
        <p:txBody>
          <a:bodyPr>
            <a:normAutofit/>
          </a:bodyPr>
          <a:lstStyle/>
          <a:p>
            <a:pPr>
              <a:lnSpc>
                <a:spcPct val="120000"/>
              </a:lnSpc>
              <a:spcAft>
                <a:spcPts val="3000"/>
              </a:spcAft>
            </a:pPr>
            <a:r>
              <a:rPr lang="en-GB" sz="2800" b="1" dirty="0">
                <a:solidFill>
                  <a:srgbClr val="C00000"/>
                </a:solidFill>
              </a:rPr>
              <a:t>Guided media</a:t>
            </a:r>
            <a:r>
              <a:rPr lang="en-GB" sz="2800" b="1" dirty="0"/>
              <a:t>, which are those that provide a conduit from one device to another.</a:t>
            </a:r>
          </a:p>
          <a:p>
            <a:pPr>
              <a:lnSpc>
                <a:spcPct val="120000"/>
              </a:lnSpc>
              <a:spcAft>
                <a:spcPts val="3000"/>
              </a:spcAft>
            </a:pPr>
            <a:r>
              <a:rPr lang="en-GB" sz="2800" b="1" dirty="0"/>
              <a:t>A signal travelling along any of these media is directed and contained by the physical limits of the medium.</a:t>
            </a:r>
          </a:p>
          <a:p>
            <a:pPr>
              <a:lnSpc>
                <a:spcPct val="120000"/>
              </a:lnSpc>
              <a:spcAft>
                <a:spcPts val="3000"/>
              </a:spcAft>
            </a:pPr>
            <a:r>
              <a:rPr lang="en-GB" sz="2800" b="1" dirty="0"/>
              <a:t>Guided media include twisted-pair cable, coaxial cable, and </a:t>
            </a:r>
            <a:r>
              <a:rPr lang="en-GB" sz="2800" b="1" dirty="0" err="1"/>
              <a:t>fiber</a:t>
            </a:r>
            <a:r>
              <a:rPr lang="en-GB" sz="2800" b="1" dirty="0"/>
              <a:t>-optic cable.</a:t>
            </a:r>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135170" name="Picture 2" descr="Image result for Guided media"/>
          <p:cNvPicPr>
            <a:picLocks noChangeAspect="1" noChangeArrowheads="1"/>
          </p:cNvPicPr>
          <p:nvPr/>
        </p:nvPicPr>
        <p:blipFill>
          <a:blip r:embed="rId3" cstate="print"/>
          <a:srcRect/>
          <a:stretch>
            <a:fillRect/>
          </a:stretch>
        </p:blipFill>
        <p:spPr bwMode="auto">
          <a:xfrm>
            <a:off x="8453454" y="0"/>
            <a:ext cx="2214546" cy="1536258"/>
          </a:xfrm>
          <a:prstGeom prst="rect">
            <a:avLst/>
          </a:prstGeom>
          <a:noFill/>
        </p:spPr>
      </p:pic>
      <p:sp>
        <p:nvSpPr>
          <p:cNvPr id="2" name="Slide Number Placeholder 1">
            <a:extLst>
              <a:ext uri="{FF2B5EF4-FFF2-40B4-BE49-F238E27FC236}">
                <a16:creationId xmlns:a16="http://schemas.microsoft.com/office/drawing/2014/main" id="{A708BB0E-D52D-4E23-9107-144660F3B2FE}"/>
              </a:ext>
            </a:extLst>
          </p:cNvPr>
          <p:cNvSpPr>
            <a:spLocks noGrp="1"/>
          </p:cNvSpPr>
          <p:nvPr>
            <p:ph type="sldNum" sz="quarter" idx="12"/>
          </p:nvPr>
        </p:nvSpPr>
        <p:spPr/>
        <p:txBody>
          <a:bodyPr/>
          <a:lstStyle/>
          <a:p>
            <a:fld id="{5AF38636-804C-414E-8ACA-D918E7046845}" type="slidenum">
              <a:rPr lang="en-GB" smtClean="0"/>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1524000" y="142852"/>
            <a:ext cx="3923928" cy="1285884"/>
          </a:xfrm>
        </p:spPr>
        <p:txBody>
          <a:bodyPr>
            <a:normAutofit fontScale="90000"/>
          </a:bodyPr>
          <a:lstStyle/>
          <a:p>
            <a:r>
              <a:rPr lang="en-GB" dirty="0">
                <a:solidFill>
                  <a:srgbClr val="FF0000"/>
                </a:solidFill>
              </a:rPr>
              <a:t>Twisted-Pair</a:t>
            </a:r>
          </a:p>
        </p:txBody>
      </p:sp>
      <p:sp>
        <p:nvSpPr>
          <p:cNvPr id="378883" name="Rectangle 3"/>
          <p:cNvSpPr>
            <a:spLocks noGrp="1" noChangeArrowheads="1"/>
          </p:cNvSpPr>
          <p:nvPr>
            <p:ph type="body" idx="1"/>
          </p:nvPr>
        </p:nvSpPr>
        <p:spPr>
          <a:xfrm>
            <a:off x="1524000" y="1681440"/>
            <a:ext cx="9906000" cy="5176560"/>
          </a:xfrm>
        </p:spPr>
        <p:txBody>
          <a:bodyPr>
            <a:noAutofit/>
          </a:bodyPr>
          <a:lstStyle/>
          <a:p>
            <a:pPr marL="540000">
              <a:spcBef>
                <a:spcPts val="0"/>
              </a:spcBef>
              <a:spcAft>
                <a:spcPts val="1800"/>
              </a:spcAft>
            </a:pPr>
            <a:r>
              <a:rPr lang="en-GB" sz="2400" b="1" dirty="0"/>
              <a:t>Twisted-pair cable is the most common form of guided media used today.</a:t>
            </a:r>
          </a:p>
          <a:p>
            <a:pPr marL="540000">
              <a:spcBef>
                <a:spcPts val="0"/>
              </a:spcBef>
              <a:spcAft>
                <a:spcPts val="1800"/>
              </a:spcAft>
            </a:pPr>
            <a:r>
              <a:rPr lang="en-GB" sz="2400" b="1" dirty="0"/>
              <a:t>Used to connect telephone subscribers to switching centres. This is known as the local loop. </a:t>
            </a:r>
          </a:p>
          <a:p>
            <a:pPr marL="540000">
              <a:spcBef>
                <a:spcPts val="0"/>
              </a:spcBef>
              <a:spcAft>
                <a:spcPts val="1800"/>
              </a:spcAft>
            </a:pPr>
            <a:r>
              <a:rPr lang="en-GB" sz="2400" b="1" dirty="0"/>
              <a:t>The twisted-pair cable in the local loop is also used to provide high-data-rate DSL connections.</a:t>
            </a:r>
          </a:p>
          <a:p>
            <a:pPr marL="540000">
              <a:spcAft>
                <a:spcPts val="1800"/>
              </a:spcAft>
            </a:pPr>
            <a:r>
              <a:rPr lang="en-GB" sz="2400" b="1" dirty="0"/>
              <a:t>Twisted-pair cable is also used in wiring buildings for voice and data communication.</a:t>
            </a:r>
            <a:endParaRPr lang="en-IE" sz="2400" b="1" dirty="0"/>
          </a:p>
          <a:p>
            <a:pPr marL="540000">
              <a:spcAft>
                <a:spcPts val="1800"/>
              </a:spcAft>
            </a:pPr>
            <a:r>
              <a:rPr lang="en-IE" sz="2400" b="1" dirty="0"/>
              <a:t>Used extensively for connecting devices in Local-Area Networks (LANs).</a:t>
            </a:r>
            <a:endParaRPr lang="en-GB" sz="2400" b="1" dirty="0"/>
          </a:p>
        </p:txBody>
      </p:sp>
      <p:grpSp>
        <p:nvGrpSpPr>
          <p:cNvPr id="7" name="Group 6"/>
          <p:cNvGrpSpPr/>
          <p:nvPr/>
        </p:nvGrpSpPr>
        <p:grpSpPr>
          <a:xfrm>
            <a:off x="5447928" y="404664"/>
            <a:ext cx="5009780" cy="824310"/>
            <a:chOff x="714348" y="1967203"/>
            <a:chExt cx="7719060" cy="1939641"/>
          </a:xfrm>
        </p:grpSpPr>
        <p:pic>
          <p:nvPicPr>
            <p:cNvPr id="8" name="Picture 6"/>
            <p:cNvPicPr>
              <a:picLocks noChangeAspect="1" noChangeArrowheads="1"/>
            </p:cNvPicPr>
            <p:nvPr/>
          </p:nvPicPr>
          <p:blipFill>
            <a:blip r:embed="rId3" cstate="print"/>
            <a:srcRect/>
            <a:stretch>
              <a:fillRect/>
            </a:stretch>
          </p:blipFill>
          <p:spPr bwMode="auto">
            <a:xfrm>
              <a:off x="714348" y="1967203"/>
              <a:ext cx="7719060" cy="1057275"/>
            </a:xfrm>
            <a:prstGeom prst="rect">
              <a:avLst/>
            </a:prstGeom>
            <a:noFill/>
            <a:ln w="9525">
              <a:noFill/>
              <a:miter lim="800000"/>
              <a:headEnd/>
              <a:tailEnd/>
            </a:ln>
            <a:effectLst/>
          </p:spPr>
        </p:pic>
        <p:sp>
          <p:nvSpPr>
            <p:cNvPr id="9" name="Rectangle 8"/>
            <p:cNvSpPr/>
            <p:nvPr/>
          </p:nvSpPr>
          <p:spPr>
            <a:xfrm>
              <a:off x="3004119" y="3110210"/>
              <a:ext cx="3282953" cy="796634"/>
            </a:xfrm>
            <a:prstGeom prst="rect">
              <a:avLst/>
            </a:prstGeom>
          </p:spPr>
          <p:txBody>
            <a:bodyPr wrap="square">
              <a:spAutoFit/>
            </a:bodyPr>
            <a:lstStyle/>
            <a:p>
              <a:pPr algn="ctr"/>
              <a:r>
                <a:rPr lang="en-GB" sz="1600" b="1" dirty="0">
                  <a:solidFill>
                    <a:srgbClr val="0000FF"/>
                  </a:solidFill>
                </a:rPr>
                <a:t>Twisted-Pair Cable</a:t>
              </a:r>
            </a:p>
          </p:txBody>
        </p:sp>
      </p:grpSp>
      <p:sp>
        <p:nvSpPr>
          <p:cNvPr id="2" name="Slide Number Placeholder 1">
            <a:extLst>
              <a:ext uri="{FF2B5EF4-FFF2-40B4-BE49-F238E27FC236}">
                <a16:creationId xmlns:a16="http://schemas.microsoft.com/office/drawing/2014/main" id="{90EA4698-DE9E-42A1-8419-AF495D43500C}"/>
              </a:ext>
            </a:extLst>
          </p:cNvPr>
          <p:cNvSpPr>
            <a:spLocks noGrp="1"/>
          </p:cNvSpPr>
          <p:nvPr>
            <p:ph type="sldNum" sz="quarter" idx="12"/>
          </p:nvPr>
        </p:nvSpPr>
        <p:spPr/>
        <p:txBody>
          <a:bodyPr/>
          <a:lstStyle/>
          <a:p>
            <a:fld id="{5AF38636-804C-414E-8ACA-D918E7046845}"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ChangeArrowheads="1"/>
          </p:cNvSpPr>
          <p:nvPr/>
        </p:nvSpPr>
        <p:spPr bwMode="auto">
          <a:xfrm>
            <a:off x="1524000" y="142852"/>
            <a:ext cx="9144000" cy="1285884"/>
          </a:xfrm>
          <a:prstGeom prst="rect">
            <a:avLst/>
          </a:prstGeom>
          <a:noFill/>
          <a:ln w="9525">
            <a:noFill/>
            <a:miter lim="800000"/>
            <a:headEnd/>
            <a:tailEnd/>
          </a:ln>
          <a:effectLst/>
        </p:spPr>
        <p:txBody>
          <a:bodyPr lIns="83379" tIns="41690" rIns="83379" bIns="41690" anchor="ctr"/>
          <a:lstStyle/>
          <a:p>
            <a:pPr algn="ctr" defTabSz="827721"/>
            <a:r>
              <a:rPr lang="en-GB" sz="4400" dirty="0">
                <a:solidFill>
                  <a:srgbClr val="FF0000"/>
                </a:solidFill>
              </a:rPr>
              <a:t>Signal Degradation in</a:t>
            </a:r>
          </a:p>
          <a:p>
            <a:pPr algn="ctr" defTabSz="827721"/>
            <a:r>
              <a:rPr kumimoji="1" lang="en-GB" sz="4400" dirty="0" err="1">
                <a:solidFill>
                  <a:srgbClr val="FF0000"/>
                </a:solidFill>
              </a:rPr>
              <a:t>wisted</a:t>
            </a:r>
            <a:r>
              <a:rPr kumimoji="1" lang="en-GB" sz="4400" dirty="0">
                <a:solidFill>
                  <a:srgbClr val="FF0000"/>
                </a:solidFill>
              </a:rPr>
              <a:t>-Pair </a:t>
            </a:r>
            <a:r>
              <a:rPr kumimoji="1" lang="en-IE" sz="4400" dirty="0">
                <a:solidFill>
                  <a:srgbClr val="FF0000"/>
                </a:solidFill>
              </a:rPr>
              <a:t>LAN </a:t>
            </a:r>
            <a:r>
              <a:rPr kumimoji="1" lang="en-GB" sz="4400" dirty="0">
                <a:solidFill>
                  <a:srgbClr val="FF0000"/>
                </a:solidFill>
              </a:rPr>
              <a:t>Cable</a:t>
            </a:r>
          </a:p>
        </p:txBody>
      </p:sp>
      <p:cxnSp>
        <p:nvCxnSpPr>
          <p:cNvPr id="6" name="Straight Connector 5"/>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131079" name="Picture 7"/>
          <p:cNvPicPr>
            <a:picLocks noChangeAspect="1" noChangeArrowheads="1"/>
          </p:cNvPicPr>
          <p:nvPr/>
        </p:nvPicPr>
        <p:blipFill>
          <a:blip r:embed="rId3" cstate="print"/>
          <a:srcRect/>
          <a:stretch>
            <a:fillRect/>
          </a:stretch>
        </p:blipFill>
        <p:spPr bwMode="auto">
          <a:xfrm>
            <a:off x="6558652" y="1724608"/>
            <a:ext cx="3837325" cy="2180475"/>
          </a:xfrm>
          <a:prstGeom prst="rect">
            <a:avLst/>
          </a:prstGeom>
          <a:noFill/>
          <a:ln w="9525">
            <a:noFill/>
            <a:miter lim="800000"/>
            <a:headEnd/>
            <a:tailEnd/>
          </a:ln>
          <a:effectLst/>
        </p:spPr>
      </p:pic>
      <p:pic>
        <p:nvPicPr>
          <p:cNvPr id="129025" name="Picture 1"/>
          <p:cNvPicPr>
            <a:picLocks noChangeAspect="1" noChangeArrowheads="1"/>
          </p:cNvPicPr>
          <p:nvPr/>
        </p:nvPicPr>
        <p:blipFill>
          <a:blip r:embed="rId4" cstate="print"/>
          <a:srcRect/>
          <a:stretch>
            <a:fillRect/>
          </a:stretch>
        </p:blipFill>
        <p:spPr bwMode="auto">
          <a:xfrm>
            <a:off x="6558652" y="4025777"/>
            <a:ext cx="3939585" cy="2708920"/>
          </a:xfrm>
          <a:prstGeom prst="rect">
            <a:avLst/>
          </a:prstGeom>
          <a:noFill/>
          <a:ln w="9525">
            <a:noFill/>
            <a:miter lim="800000"/>
            <a:headEnd/>
            <a:tailEnd/>
          </a:ln>
        </p:spPr>
      </p:pic>
      <p:sp>
        <p:nvSpPr>
          <p:cNvPr id="2" name="Rectangle 1">
            <a:extLst>
              <a:ext uri="{FF2B5EF4-FFF2-40B4-BE49-F238E27FC236}">
                <a16:creationId xmlns:a16="http://schemas.microsoft.com/office/drawing/2014/main" id="{9551E628-72FA-480D-9D8D-805B70B78EEB}"/>
              </a:ext>
            </a:extLst>
          </p:cNvPr>
          <p:cNvSpPr/>
          <p:nvPr/>
        </p:nvSpPr>
        <p:spPr>
          <a:xfrm>
            <a:off x="1156996" y="1720393"/>
            <a:ext cx="5299045" cy="4608569"/>
          </a:xfrm>
          <a:prstGeom prst="rect">
            <a:avLst/>
          </a:prstGeom>
        </p:spPr>
        <p:txBody>
          <a:bodyPr wrap="square">
            <a:spAutoFit/>
          </a:bodyPr>
          <a:lstStyle/>
          <a:p>
            <a:pPr marL="540000" indent="-360000" defTabSz="724571">
              <a:lnSpc>
                <a:spcPct val="110000"/>
              </a:lnSpc>
              <a:spcAft>
                <a:spcPts val="3000"/>
              </a:spcAft>
              <a:buFont typeface="Arial" panose="020B0604020202020204" pitchFamily="34" charset="0"/>
              <a:buChar char="•"/>
            </a:pPr>
            <a:r>
              <a:rPr lang="en-US" sz="2000" b="1" dirty="0">
                <a:solidFill>
                  <a:srgbClr val="C00000"/>
                </a:solidFill>
              </a:rPr>
              <a:t>Attenuation</a:t>
            </a:r>
            <a:r>
              <a:rPr lang="en-US" sz="2000" b="1" dirty="0"/>
              <a:t> is the decrease in the power of signal over a distance in a particular type of wire or media.</a:t>
            </a:r>
          </a:p>
          <a:p>
            <a:pPr marL="540000" indent="-360000" defTabSz="724571">
              <a:lnSpc>
                <a:spcPct val="110000"/>
              </a:lnSpc>
              <a:spcAft>
                <a:spcPts val="3000"/>
              </a:spcAft>
              <a:buFont typeface="Arial" panose="020B0604020202020204" pitchFamily="34" charset="0"/>
              <a:buChar char="•"/>
            </a:pPr>
            <a:r>
              <a:rPr lang="en-US" sz="2000" b="1" dirty="0">
                <a:solidFill>
                  <a:srgbClr val="C00000"/>
                </a:solidFill>
              </a:rPr>
              <a:t>Crosstalk</a:t>
            </a:r>
            <a:r>
              <a:rPr lang="en-US" sz="2000" b="1" dirty="0"/>
              <a:t> is signal interference caused by a signal on one-pair interfering with a signal on an adjacent pair.</a:t>
            </a:r>
          </a:p>
          <a:p>
            <a:pPr marL="540000" indent="-360000" defTabSz="724571">
              <a:lnSpc>
                <a:spcPct val="110000"/>
              </a:lnSpc>
              <a:spcAft>
                <a:spcPts val="3000"/>
              </a:spcAft>
              <a:buFont typeface="Arial" panose="020B0604020202020204" pitchFamily="34" charset="0"/>
              <a:buChar char="•"/>
            </a:pPr>
            <a:r>
              <a:rPr lang="en-US" sz="2000" b="1" dirty="0">
                <a:solidFill>
                  <a:srgbClr val="C00000"/>
                </a:solidFill>
              </a:rPr>
              <a:t>Noise</a:t>
            </a:r>
            <a:r>
              <a:rPr lang="en-US" sz="2000" b="1" dirty="0"/>
              <a:t> refers to signal interference from randomly-occurring background radiation.</a:t>
            </a:r>
          </a:p>
          <a:p>
            <a:pPr marL="540000" indent="-360000" defTabSz="724571">
              <a:lnSpc>
                <a:spcPct val="110000"/>
              </a:lnSpc>
              <a:spcAft>
                <a:spcPts val="3000"/>
              </a:spcAft>
              <a:buFont typeface="Arial" panose="020B0604020202020204" pitchFamily="34" charset="0"/>
              <a:buChar char="•"/>
            </a:pPr>
            <a:r>
              <a:rPr lang="en-US" sz="2000" b="1" dirty="0"/>
              <a:t>All are measured in </a:t>
            </a:r>
            <a:r>
              <a:rPr lang="en-US" sz="2000" b="1" dirty="0">
                <a:solidFill>
                  <a:srgbClr val="C00000"/>
                </a:solidFill>
              </a:rPr>
              <a:t>dB</a:t>
            </a:r>
            <a:r>
              <a:rPr lang="en-US" sz="2000" b="1" dirty="0"/>
              <a:t> or decibels. </a:t>
            </a:r>
          </a:p>
        </p:txBody>
      </p:sp>
      <p:sp>
        <p:nvSpPr>
          <p:cNvPr id="3" name="Slide Number Placeholder 2">
            <a:extLst>
              <a:ext uri="{FF2B5EF4-FFF2-40B4-BE49-F238E27FC236}">
                <a16:creationId xmlns:a16="http://schemas.microsoft.com/office/drawing/2014/main" id="{4A108038-98F8-4A5E-A2BB-CCFCCF8D6ABD}"/>
              </a:ext>
            </a:extLst>
          </p:cNvPr>
          <p:cNvSpPr>
            <a:spLocks noGrp="1"/>
          </p:cNvSpPr>
          <p:nvPr>
            <p:ph type="sldNum" sz="quarter" idx="12"/>
          </p:nvPr>
        </p:nvSpPr>
        <p:spPr/>
        <p:txBody>
          <a:bodyPr/>
          <a:lstStyle/>
          <a:p>
            <a:fld id="{5AF38636-804C-414E-8ACA-D918E7046845}"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524000" y="0"/>
            <a:ext cx="9144000" cy="1571612"/>
          </a:xfrm>
        </p:spPr>
        <p:txBody>
          <a:bodyPr/>
          <a:lstStyle/>
          <a:p>
            <a:r>
              <a:rPr lang="en-GB" dirty="0">
                <a:solidFill>
                  <a:srgbClr val="FF0000"/>
                </a:solidFill>
              </a:rPr>
              <a:t>Twisted-Pair Cable</a:t>
            </a:r>
          </a:p>
        </p:txBody>
      </p:sp>
      <p:sp>
        <p:nvSpPr>
          <p:cNvPr id="380951" name="Rectangle 23"/>
          <p:cNvSpPr>
            <a:spLocks noGrp="1" noChangeArrowheads="1"/>
          </p:cNvSpPr>
          <p:nvPr>
            <p:ph type="body" idx="1"/>
          </p:nvPr>
        </p:nvSpPr>
        <p:spPr>
          <a:xfrm>
            <a:off x="961053" y="1556792"/>
            <a:ext cx="9743459" cy="5328592"/>
          </a:xfrm>
          <a:noFill/>
          <a:ln/>
        </p:spPr>
        <p:txBody>
          <a:bodyPr>
            <a:noAutofit/>
          </a:bodyPr>
          <a:lstStyle/>
          <a:p>
            <a:pPr marL="540000" indent="-360000" defTabSz="724571">
              <a:lnSpc>
                <a:spcPct val="120000"/>
              </a:lnSpc>
              <a:spcBef>
                <a:spcPts val="0"/>
              </a:spcBef>
              <a:spcAft>
                <a:spcPts val="1800"/>
              </a:spcAft>
            </a:pPr>
            <a:r>
              <a:rPr lang="en-US" b="1" dirty="0"/>
              <a:t>One of the wires is used to carry signals to the receiver, and the other is used only as a ground reference.</a:t>
            </a:r>
          </a:p>
          <a:p>
            <a:pPr marL="540000" indent="-360000" defTabSz="724571">
              <a:lnSpc>
                <a:spcPct val="120000"/>
              </a:lnSpc>
              <a:spcBef>
                <a:spcPts val="0"/>
              </a:spcBef>
              <a:spcAft>
                <a:spcPts val="1800"/>
              </a:spcAft>
            </a:pPr>
            <a:r>
              <a:rPr lang="en-US" b="1" dirty="0"/>
              <a:t>The receiver uses the difference between the two.</a:t>
            </a:r>
          </a:p>
          <a:p>
            <a:pPr marL="540000" indent="-360000" defTabSz="724571">
              <a:lnSpc>
                <a:spcPct val="120000"/>
              </a:lnSpc>
              <a:spcBef>
                <a:spcPts val="0"/>
              </a:spcBef>
              <a:spcAft>
                <a:spcPts val="1800"/>
              </a:spcAft>
            </a:pPr>
            <a:r>
              <a:rPr lang="en-US" b="1" dirty="0"/>
              <a:t>In addition to the signal sent by the sender on one of the wires, interference (noise) and crosstalk may affect both wires and create unwanted signals.</a:t>
            </a:r>
          </a:p>
          <a:p>
            <a:pPr marL="540000" indent="-360000" defTabSz="724571">
              <a:lnSpc>
                <a:spcPct val="120000"/>
              </a:lnSpc>
              <a:spcBef>
                <a:spcPts val="0"/>
              </a:spcBef>
              <a:spcAft>
                <a:spcPts val="1800"/>
              </a:spcAft>
            </a:pPr>
            <a:r>
              <a:rPr lang="en-GB" b="1" dirty="0"/>
              <a:t>If the two wires were parallel, the effect of these unwanted signals would not be the same in both wires because they would be at different locations relative to the noise or crosstalk sources i.e., one would be closer and the other farther. </a:t>
            </a:r>
          </a:p>
          <a:p>
            <a:pPr marL="540000" indent="-360000" defTabSz="724571">
              <a:lnSpc>
                <a:spcPct val="120000"/>
              </a:lnSpc>
              <a:spcBef>
                <a:spcPts val="0"/>
              </a:spcBef>
              <a:spcAft>
                <a:spcPts val="1800"/>
              </a:spcAft>
            </a:pPr>
            <a:r>
              <a:rPr lang="en-GB" b="1" dirty="0"/>
              <a:t>This would result in a difference at the receiver. </a:t>
            </a:r>
          </a:p>
          <a:p>
            <a:pPr marL="540000" indent="-360000" defTabSz="724571">
              <a:lnSpc>
                <a:spcPct val="120000"/>
              </a:lnSpc>
              <a:spcBef>
                <a:spcPts val="0"/>
              </a:spcBef>
              <a:spcAft>
                <a:spcPts val="1800"/>
              </a:spcAft>
            </a:pPr>
            <a:r>
              <a:rPr lang="en-GB" b="1" dirty="0"/>
              <a:t>By twisting the pairs, a balance is maintained.</a:t>
            </a:r>
          </a:p>
        </p:txBody>
      </p:sp>
      <p:cxnSp>
        <p:nvCxnSpPr>
          <p:cNvPr id="5" name="Straight Connector 4"/>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6" name="Picture 2" descr="http://www.infocellar.com/networks/ethernet/files/twisted-pair.jpg">
            <a:extLst>
              <a:ext uri="{FF2B5EF4-FFF2-40B4-BE49-F238E27FC236}">
                <a16:creationId xmlns:a16="http://schemas.microsoft.com/office/drawing/2014/main" id="{D313DC81-1BB8-4008-8A97-2FD9CBC4CD3D}"/>
              </a:ext>
            </a:extLst>
          </p:cNvPr>
          <p:cNvPicPr>
            <a:picLocks noChangeAspect="1" noChangeArrowheads="1"/>
          </p:cNvPicPr>
          <p:nvPr/>
        </p:nvPicPr>
        <p:blipFill>
          <a:blip r:embed="rId3" cstate="print"/>
          <a:srcRect/>
          <a:stretch>
            <a:fillRect/>
          </a:stretch>
        </p:blipFill>
        <p:spPr bwMode="auto">
          <a:xfrm>
            <a:off x="7864969" y="5324752"/>
            <a:ext cx="2795923" cy="1533249"/>
          </a:xfrm>
          <a:prstGeom prst="rect">
            <a:avLst/>
          </a:prstGeom>
          <a:noFill/>
        </p:spPr>
      </p:pic>
      <p:sp>
        <p:nvSpPr>
          <p:cNvPr id="2" name="Slide Number Placeholder 1">
            <a:extLst>
              <a:ext uri="{FF2B5EF4-FFF2-40B4-BE49-F238E27FC236}">
                <a16:creationId xmlns:a16="http://schemas.microsoft.com/office/drawing/2014/main" id="{6047297E-C40A-41A3-B06A-06A2A5A2A133}"/>
              </a:ext>
            </a:extLst>
          </p:cNvPr>
          <p:cNvSpPr>
            <a:spLocks noGrp="1"/>
          </p:cNvSpPr>
          <p:nvPr>
            <p:ph type="sldNum" sz="quarter" idx="12"/>
          </p:nvPr>
        </p:nvSpPr>
        <p:spPr/>
        <p:txBody>
          <a:bodyPr/>
          <a:lstStyle/>
          <a:p>
            <a:fld id="{5AF38636-804C-414E-8ACA-D918E7046845}"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2024034" y="214298"/>
            <a:ext cx="8229600" cy="1143000"/>
          </a:xfrm>
        </p:spPr>
        <p:txBody>
          <a:bodyPr/>
          <a:lstStyle/>
          <a:p>
            <a:r>
              <a:rPr lang="en-GB" dirty="0">
                <a:solidFill>
                  <a:srgbClr val="FF0000"/>
                </a:solidFill>
              </a:rPr>
              <a:t>Twisted-Pair Cable</a:t>
            </a:r>
          </a:p>
        </p:txBody>
      </p:sp>
      <p:sp>
        <p:nvSpPr>
          <p:cNvPr id="434179" name="Rectangle 3"/>
          <p:cNvSpPr>
            <a:spLocks noGrp="1" noChangeArrowheads="1"/>
          </p:cNvSpPr>
          <p:nvPr>
            <p:ph type="body" idx="1"/>
          </p:nvPr>
        </p:nvSpPr>
        <p:spPr>
          <a:xfrm>
            <a:off x="1738282" y="1714488"/>
            <a:ext cx="8715436" cy="5000660"/>
          </a:xfrm>
        </p:spPr>
        <p:txBody>
          <a:bodyPr>
            <a:noAutofit/>
          </a:bodyPr>
          <a:lstStyle/>
          <a:p>
            <a:r>
              <a:rPr lang="en-US" sz="2800" b="1" dirty="0"/>
              <a:t>Cross-Talk Interference:</a:t>
            </a:r>
          </a:p>
          <a:p>
            <a:pPr lvl="1">
              <a:buFontTx/>
              <a:buNone/>
            </a:pPr>
            <a:endParaRPr lang="en-IE" b="1" dirty="0"/>
          </a:p>
          <a:p>
            <a:endParaRPr lang="en-US" b="1" dirty="0">
              <a:solidFill>
                <a:srgbClr val="000000"/>
              </a:solidFill>
              <a:cs typeface="Times New Roman" pitchFamily="18" charset="0"/>
            </a:endParaRPr>
          </a:p>
          <a:p>
            <a:endParaRPr lang="en-US" b="1" dirty="0">
              <a:solidFill>
                <a:srgbClr val="000000"/>
              </a:solidFill>
              <a:cs typeface="Times New Roman" pitchFamily="18" charset="0"/>
            </a:endParaRPr>
          </a:p>
          <a:p>
            <a:endParaRPr lang="en-US" b="1" dirty="0">
              <a:solidFill>
                <a:srgbClr val="000000"/>
              </a:solidFill>
              <a:cs typeface="Times New Roman" pitchFamily="18" charset="0"/>
            </a:endParaRPr>
          </a:p>
          <a:p>
            <a:endParaRPr lang="en-US" b="1" dirty="0">
              <a:solidFill>
                <a:srgbClr val="000000"/>
              </a:solidFill>
              <a:cs typeface="Times New Roman" pitchFamily="18" charset="0"/>
            </a:endParaRPr>
          </a:p>
          <a:p>
            <a:endParaRPr lang="en-IE" b="1" dirty="0">
              <a:solidFill>
                <a:srgbClr val="000000"/>
              </a:solidFill>
              <a:cs typeface="Times New Roman" pitchFamily="18" charset="0"/>
            </a:endParaRPr>
          </a:p>
          <a:p>
            <a:endParaRPr lang="en-IE" b="1" dirty="0">
              <a:solidFill>
                <a:srgbClr val="000000"/>
              </a:solidFill>
              <a:cs typeface="Times New Roman" pitchFamily="18" charset="0"/>
            </a:endParaRPr>
          </a:p>
          <a:p>
            <a:r>
              <a:rPr lang="en-US" sz="2800" b="1" dirty="0">
                <a:solidFill>
                  <a:srgbClr val="000000"/>
                </a:solidFill>
                <a:cs typeface="Times New Roman" pitchFamily="18" charset="0"/>
              </a:rPr>
              <a:t>The twisting is used as a mechanism to reduce interference between pairs (crosstalk) and from outside sources.</a:t>
            </a:r>
            <a:endParaRPr lang="en-US" sz="2800" b="1" dirty="0"/>
          </a:p>
        </p:txBody>
      </p:sp>
      <p:pic>
        <p:nvPicPr>
          <p:cNvPr id="434180" name="Picture 4" descr="UNSTP"/>
          <p:cNvPicPr>
            <a:picLocks noChangeAspect="1" noChangeArrowheads="1"/>
          </p:cNvPicPr>
          <p:nvPr/>
        </p:nvPicPr>
        <p:blipFill>
          <a:blip r:embed="rId3" cstate="print"/>
          <a:srcRect/>
          <a:stretch>
            <a:fillRect/>
          </a:stretch>
        </p:blipFill>
        <p:spPr bwMode="auto">
          <a:xfrm>
            <a:off x="4728534" y="2989189"/>
            <a:ext cx="2235200" cy="453473"/>
          </a:xfrm>
          <a:prstGeom prst="rect">
            <a:avLst/>
          </a:prstGeom>
          <a:noFill/>
        </p:spPr>
      </p:pic>
      <p:pic>
        <p:nvPicPr>
          <p:cNvPr id="434181" name="Picture 5" descr="UNSTP"/>
          <p:cNvPicPr>
            <a:picLocks noChangeAspect="1" noChangeArrowheads="1"/>
          </p:cNvPicPr>
          <p:nvPr/>
        </p:nvPicPr>
        <p:blipFill>
          <a:blip r:embed="rId3" cstate="print"/>
          <a:srcRect/>
          <a:stretch>
            <a:fillRect/>
          </a:stretch>
        </p:blipFill>
        <p:spPr bwMode="auto">
          <a:xfrm>
            <a:off x="4789494" y="3847681"/>
            <a:ext cx="2235200" cy="453472"/>
          </a:xfrm>
          <a:prstGeom prst="rect">
            <a:avLst/>
          </a:prstGeom>
          <a:noFill/>
        </p:spPr>
      </p:pic>
      <p:sp>
        <p:nvSpPr>
          <p:cNvPr id="434182" name="Line 6"/>
          <p:cNvSpPr>
            <a:spLocks noChangeShapeType="1"/>
          </p:cNvSpPr>
          <p:nvPr/>
        </p:nvSpPr>
        <p:spPr bwMode="auto">
          <a:xfrm>
            <a:off x="5338134" y="3346997"/>
            <a:ext cx="0" cy="357809"/>
          </a:xfrm>
          <a:prstGeom prst="line">
            <a:avLst/>
          </a:prstGeom>
          <a:noFill/>
          <a:ln w="38100">
            <a:solidFill>
              <a:srgbClr val="0066FF"/>
            </a:solidFill>
            <a:round/>
            <a:headEnd/>
            <a:tailEnd type="triangle" w="med" len="med"/>
          </a:ln>
          <a:effectLst/>
        </p:spPr>
        <p:txBody>
          <a:bodyPr wrap="none" lIns="72457" tIns="36229" rIns="72457" bIns="36229" anchor="ctr"/>
          <a:lstStyle/>
          <a:p>
            <a:endParaRPr lang="en-GB"/>
          </a:p>
        </p:txBody>
      </p:sp>
      <p:sp>
        <p:nvSpPr>
          <p:cNvPr id="434183" name="Line 7"/>
          <p:cNvSpPr>
            <a:spLocks noChangeShapeType="1"/>
          </p:cNvSpPr>
          <p:nvPr/>
        </p:nvSpPr>
        <p:spPr bwMode="auto">
          <a:xfrm>
            <a:off x="5825814" y="3346997"/>
            <a:ext cx="0" cy="357809"/>
          </a:xfrm>
          <a:prstGeom prst="line">
            <a:avLst/>
          </a:prstGeom>
          <a:noFill/>
          <a:ln w="38100">
            <a:solidFill>
              <a:srgbClr val="0066FF"/>
            </a:solidFill>
            <a:round/>
            <a:headEnd/>
            <a:tailEnd type="triangle" w="med" len="med"/>
          </a:ln>
          <a:effectLst/>
        </p:spPr>
        <p:txBody>
          <a:bodyPr wrap="none" lIns="72457" tIns="36229" rIns="72457" bIns="36229" anchor="ctr"/>
          <a:lstStyle/>
          <a:p>
            <a:endParaRPr lang="en-GB"/>
          </a:p>
        </p:txBody>
      </p:sp>
      <p:sp>
        <p:nvSpPr>
          <p:cNvPr id="434184" name="Line 8"/>
          <p:cNvSpPr>
            <a:spLocks noChangeShapeType="1"/>
          </p:cNvSpPr>
          <p:nvPr/>
        </p:nvSpPr>
        <p:spPr bwMode="auto">
          <a:xfrm>
            <a:off x="6313494" y="3346997"/>
            <a:ext cx="0" cy="357809"/>
          </a:xfrm>
          <a:prstGeom prst="line">
            <a:avLst/>
          </a:prstGeom>
          <a:noFill/>
          <a:ln w="38100">
            <a:solidFill>
              <a:srgbClr val="0066FF"/>
            </a:solidFill>
            <a:round/>
            <a:headEnd/>
            <a:tailEnd type="triangle" w="med" len="med"/>
          </a:ln>
          <a:effectLst/>
        </p:spPr>
        <p:txBody>
          <a:bodyPr wrap="none" lIns="72457" tIns="36229" rIns="72457" bIns="36229" anchor="ctr"/>
          <a:lstStyle/>
          <a:p>
            <a:endParaRPr lang="en-GB"/>
          </a:p>
        </p:txBody>
      </p:sp>
      <p:sp>
        <p:nvSpPr>
          <p:cNvPr id="434185" name="Line 9"/>
          <p:cNvSpPr>
            <a:spLocks noChangeShapeType="1"/>
          </p:cNvSpPr>
          <p:nvPr/>
        </p:nvSpPr>
        <p:spPr bwMode="auto">
          <a:xfrm flipV="1">
            <a:off x="5581974" y="3585536"/>
            <a:ext cx="0" cy="357809"/>
          </a:xfrm>
          <a:prstGeom prst="line">
            <a:avLst/>
          </a:prstGeom>
          <a:noFill/>
          <a:ln w="38100">
            <a:solidFill>
              <a:schemeClr val="hlink"/>
            </a:solidFill>
            <a:round/>
            <a:headEnd/>
            <a:tailEnd type="triangle" w="med" len="med"/>
          </a:ln>
          <a:effectLst/>
        </p:spPr>
        <p:txBody>
          <a:bodyPr wrap="none" lIns="72457" tIns="36229" rIns="72457" bIns="36229" anchor="ctr"/>
          <a:lstStyle/>
          <a:p>
            <a:endParaRPr lang="en-GB"/>
          </a:p>
        </p:txBody>
      </p:sp>
      <p:sp>
        <p:nvSpPr>
          <p:cNvPr id="434186" name="Line 10"/>
          <p:cNvSpPr>
            <a:spLocks noChangeShapeType="1"/>
          </p:cNvSpPr>
          <p:nvPr/>
        </p:nvSpPr>
        <p:spPr bwMode="auto">
          <a:xfrm flipV="1">
            <a:off x="6069654" y="3585536"/>
            <a:ext cx="0" cy="357809"/>
          </a:xfrm>
          <a:prstGeom prst="line">
            <a:avLst/>
          </a:prstGeom>
          <a:noFill/>
          <a:ln w="38100">
            <a:solidFill>
              <a:schemeClr val="hlink"/>
            </a:solidFill>
            <a:round/>
            <a:headEnd/>
            <a:tailEnd type="triangle" w="med" len="med"/>
          </a:ln>
          <a:effectLst/>
        </p:spPr>
        <p:txBody>
          <a:bodyPr wrap="none" lIns="72457" tIns="36229" rIns="72457" bIns="36229" anchor="ctr"/>
          <a:lstStyle/>
          <a:p>
            <a:endParaRPr lang="en-GB"/>
          </a:p>
        </p:txBody>
      </p:sp>
      <p:sp>
        <p:nvSpPr>
          <p:cNvPr id="434187" name="Line 11"/>
          <p:cNvSpPr>
            <a:spLocks noChangeShapeType="1"/>
          </p:cNvSpPr>
          <p:nvPr/>
        </p:nvSpPr>
        <p:spPr bwMode="auto">
          <a:xfrm flipV="1">
            <a:off x="6557334" y="3585536"/>
            <a:ext cx="0" cy="357809"/>
          </a:xfrm>
          <a:prstGeom prst="line">
            <a:avLst/>
          </a:prstGeom>
          <a:noFill/>
          <a:ln w="38100">
            <a:solidFill>
              <a:schemeClr val="hlink"/>
            </a:solidFill>
            <a:round/>
            <a:headEnd/>
            <a:tailEnd type="triangle" w="med" len="med"/>
          </a:ln>
          <a:effectLst/>
        </p:spPr>
        <p:txBody>
          <a:bodyPr wrap="none" lIns="72457" tIns="36229" rIns="72457" bIns="36229" anchor="ctr"/>
          <a:lstStyle/>
          <a:p>
            <a:endParaRPr lang="en-GB"/>
          </a:p>
        </p:txBody>
      </p:sp>
      <p:sp>
        <p:nvSpPr>
          <p:cNvPr id="434188" name="Line 12"/>
          <p:cNvSpPr>
            <a:spLocks noChangeShapeType="1"/>
          </p:cNvSpPr>
          <p:nvPr/>
        </p:nvSpPr>
        <p:spPr bwMode="auto">
          <a:xfrm>
            <a:off x="5581974" y="4181884"/>
            <a:ext cx="0" cy="357809"/>
          </a:xfrm>
          <a:prstGeom prst="line">
            <a:avLst/>
          </a:prstGeom>
          <a:noFill/>
          <a:ln w="38100">
            <a:solidFill>
              <a:schemeClr val="hlink"/>
            </a:solidFill>
            <a:round/>
            <a:headEnd/>
            <a:tailEnd type="triangle" w="med" len="med"/>
          </a:ln>
          <a:effectLst/>
        </p:spPr>
        <p:txBody>
          <a:bodyPr wrap="none" lIns="72457" tIns="36229" rIns="72457" bIns="36229" anchor="ctr"/>
          <a:lstStyle/>
          <a:p>
            <a:endParaRPr lang="en-GB"/>
          </a:p>
        </p:txBody>
      </p:sp>
      <p:sp>
        <p:nvSpPr>
          <p:cNvPr id="434189" name="Line 13"/>
          <p:cNvSpPr>
            <a:spLocks noChangeShapeType="1"/>
          </p:cNvSpPr>
          <p:nvPr/>
        </p:nvSpPr>
        <p:spPr bwMode="auto">
          <a:xfrm>
            <a:off x="6069654" y="4181884"/>
            <a:ext cx="0" cy="357809"/>
          </a:xfrm>
          <a:prstGeom prst="line">
            <a:avLst/>
          </a:prstGeom>
          <a:noFill/>
          <a:ln w="38100">
            <a:solidFill>
              <a:schemeClr val="hlink"/>
            </a:solidFill>
            <a:round/>
            <a:headEnd/>
            <a:tailEnd type="triangle" w="med" len="med"/>
          </a:ln>
          <a:effectLst/>
        </p:spPr>
        <p:txBody>
          <a:bodyPr wrap="none" lIns="72457" tIns="36229" rIns="72457" bIns="36229" anchor="ctr"/>
          <a:lstStyle/>
          <a:p>
            <a:endParaRPr lang="en-GB"/>
          </a:p>
        </p:txBody>
      </p:sp>
      <p:sp>
        <p:nvSpPr>
          <p:cNvPr id="434190" name="Line 14"/>
          <p:cNvSpPr>
            <a:spLocks noChangeShapeType="1"/>
          </p:cNvSpPr>
          <p:nvPr/>
        </p:nvSpPr>
        <p:spPr bwMode="auto">
          <a:xfrm>
            <a:off x="6557334" y="4181884"/>
            <a:ext cx="0" cy="357809"/>
          </a:xfrm>
          <a:prstGeom prst="line">
            <a:avLst/>
          </a:prstGeom>
          <a:noFill/>
          <a:ln w="38100">
            <a:solidFill>
              <a:schemeClr val="hlink"/>
            </a:solidFill>
            <a:round/>
            <a:headEnd/>
            <a:tailEnd type="triangle" w="med" len="med"/>
          </a:ln>
          <a:effectLst/>
        </p:spPr>
        <p:txBody>
          <a:bodyPr wrap="none" lIns="72457" tIns="36229" rIns="72457" bIns="36229" anchor="ctr"/>
          <a:lstStyle/>
          <a:p>
            <a:endParaRPr lang="en-GB"/>
          </a:p>
        </p:txBody>
      </p:sp>
      <p:sp>
        <p:nvSpPr>
          <p:cNvPr id="434191" name="Line 15"/>
          <p:cNvSpPr>
            <a:spLocks noChangeShapeType="1"/>
          </p:cNvSpPr>
          <p:nvPr/>
        </p:nvSpPr>
        <p:spPr bwMode="auto">
          <a:xfrm flipV="1">
            <a:off x="5338134" y="2691014"/>
            <a:ext cx="0" cy="357809"/>
          </a:xfrm>
          <a:prstGeom prst="line">
            <a:avLst/>
          </a:prstGeom>
          <a:noFill/>
          <a:ln w="38100">
            <a:solidFill>
              <a:srgbClr val="0066FF"/>
            </a:solidFill>
            <a:round/>
            <a:headEnd/>
            <a:tailEnd type="triangle" w="med" len="med"/>
          </a:ln>
          <a:effectLst/>
        </p:spPr>
        <p:txBody>
          <a:bodyPr wrap="none" lIns="72457" tIns="36229" rIns="72457" bIns="36229" anchor="ctr"/>
          <a:lstStyle/>
          <a:p>
            <a:endParaRPr lang="en-GB"/>
          </a:p>
        </p:txBody>
      </p:sp>
      <p:sp>
        <p:nvSpPr>
          <p:cNvPr id="434192" name="Line 16"/>
          <p:cNvSpPr>
            <a:spLocks noChangeShapeType="1"/>
          </p:cNvSpPr>
          <p:nvPr/>
        </p:nvSpPr>
        <p:spPr bwMode="auto">
          <a:xfrm flipV="1">
            <a:off x="5825814" y="2691014"/>
            <a:ext cx="0" cy="357809"/>
          </a:xfrm>
          <a:prstGeom prst="line">
            <a:avLst/>
          </a:prstGeom>
          <a:noFill/>
          <a:ln w="38100">
            <a:solidFill>
              <a:srgbClr val="0066FF"/>
            </a:solidFill>
            <a:round/>
            <a:headEnd/>
            <a:tailEnd type="triangle" w="med" len="med"/>
          </a:ln>
          <a:effectLst/>
        </p:spPr>
        <p:txBody>
          <a:bodyPr wrap="none" lIns="72457" tIns="36229" rIns="72457" bIns="36229" anchor="ctr"/>
          <a:lstStyle/>
          <a:p>
            <a:endParaRPr lang="en-GB"/>
          </a:p>
        </p:txBody>
      </p:sp>
      <p:sp>
        <p:nvSpPr>
          <p:cNvPr id="434193" name="Line 17"/>
          <p:cNvSpPr>
            <a:spLocks noChangeShapeType="1"/>
          </p:cNvSpPr>
          <p:nvPr/>
        </p:nvSpPr>
        <p:spPr bwMode="auto">
          <a:xfrm flipV="1">
            <a:off x="6313494" y="2691014"/>
            <a:ext cx="0" cy="357809"/>
          </a:xfrm>
          <a:prstGeom prst="line">
            <a:avLst/>
          </a:prstGeom>
          <a:noFill/>
          <a:ln w="38100">
            <a:solidFill>
              <a:srgbClr val="0066FF"/>
            </a:solidFill>
            <a:round/>
            <a:headEnd/>
            <a:tailEnd type="triangle" w="med" len="med"/>
          </a:ln>
          <a:effectLst/>
        </p:spPr>
        <p:txBody>
          <a:bodyPr wrap="none" lIns="72457" tIns="36229" rIns="72457" bIns="36229" anchor="ctr"/>
          <a:lstStyle/>
          <a:p>
            <a:endParaRPr lang="en-GB"/>
          </a:p>
        </p:txBody>
      </p:sp>
      <p:sp>
        <p:nvSpPr>
          <p:cNvPr id="434194" name="Line 18"/>
          <p:cNvSpPr>
            <a:spLocks noChangeShapeType="1"/>
          </p:cNvSpPr>
          <p:nvPr/>
        </p:nvSpPr>
        <p:spPr bwMode="auto">
          <a:xfrm>
            <a:off x="4819974" y="3466267"/>
            <a:ext cx="0" cy="357809"/>
          </a:xfrm>
          <a:prstGeom prst="line">
            <a:avLst/>
          </a:prstGeom>
          <a:noFill/>
          <a:ln w="76200">
            <a:solidFill>
              <a:srgbClr val="0066FF"/>
            </a:solidFill>
            <a:round/>
            <a:headEnd/>
            <a:tailEnd type="triangle" w="med" len="med"/>
          </a:ln>
          <a:effectLst/>
        </p:spPr>
        <p:txBody>
          <a:bodyPr wrap="none" lIns="72457" tIns="36229" rIns="72457" bIns="36229" anchor="ctr"/>
          <a:lstStyle/>
          <a:p>
            <a:endParaRPr lang="en-GB"/>
          </a:p>
        </p:txBody>
      </p:sp>
      <p:sp>
        <p:nvSpPr>
          <p:cNvPr id="434195" name="Line 19"/>
          <p:cNvSpPr>
            <a:spLocks noChangeShapeType="1"/>
          </p:cNvSpPr>
          <p:nvPr/>
        </p:nvSpPr>
        <p:spPr bwMode="auto">
          <a:xfrm flipV="1">
            <a:off x="5033334" y="3466267"/>
            <a:ext cx="0" cy="357809"/>
          </a:xfrm>
          <a:prstGeom prst="line">
            <a:avLst/>
          </a:prstGeom>
          <a:noFill/>
          <a:ln w="76200">
            <a:solidFill>
              <a:schemeClr val="hlink"/>
            </a:solidFill>
            <a:round/>
            <a:headEnd/>
            <a:tailEnd type="triangle" w="med" len="med"/>
          </a:ln>
          <a:effectLst/>
        </p:spPr>
        <p:txBody>
          <a:bodyPr wrap="none" lIns="72457" tIns="36229" rIns="72457" bIns="36229" anchor="ctr"/>
          <a:lstStyle/>
          <a:p>
            <a:endParaRPr lang="en-GB"/>
          </a:p>
        </p:txBody>
      </p:sp>
      <p:sp>
        <p:nvSpPr>
          <p:cNvPr id="434196" name="Line 20"/>
          <p:cNvSpPr>
            <a:spLocks noChangeShapeType="1"/>
          </p:cNvSpPr>
          <p:nvPr/>
        </p:nvSpPr>
        <p:spPr bwMode="auto">
          <a:xfrm>
            <a:off x="5033334" y="4241519"/>
            <a:ext cx="0" cy="357809"/>
          </a:xfrm>
          <a:prstGeom prst="line">
            <a:avLst/>
          </a:prstGeom>
          <a:noFill/>
          <a:ln w="76200">
            <a:solidFill>
              <a:schemeClr val="hlink"/>
            </a:solidFill>
            <a:round/>
            <a:headEnd/>
            <a:tailEnd type="triangle" w="med" len="med"/>
          </a:ln>
          <a:effectLst/>
        </p:spPr>
        <p:txBody>
          <a:bodyPr wrap="none" lIns="72457" tIns="36229" rIns="72457" bIns="36229" anchor="ctr"/>
          <a:lstStyle/>
          <a:p>
            <a:endParaRPr lang="en-GB"/>
          </a:p>
        </p:txBody>
      </p:sp>
      <p:sp>
        <p:nvSpPr>
          <p:cNvPr id="434197" name="Line 21"/>
          <p:cNvSpPr>
            <a:spLocks noChangeShapeType="1"/>
          </p:cNvSpPr>
          <p:nvPr/>
        </p:nvSpPr>
        <p:spPr bwMode="auto">
          <a:xfrm flipV="1">
            <a:off x="4819974" y="2571745"/>
            <a:ext cx="0" cy="357809"/>
          </a:xfrm>
          <a:prstGeom prst="line">
            <a:avLst/>
          </a:prstGeom>
          <a:noFill/>
          <a:ln w="76200">
            <a:solidFill>
              <a:srgbClr val="0066FF"/>
            </a:solidFill>
            <a:round/>
            <a:headEnd/>
            <a:tailEnd type="triangle" w="med" len="med"/>
          </a:ln>
          <a:effectLst/>
        </p:spPr>
        <p:txBody>
          <a:bodyPr wrap="none" lIns="72457" tIns="36229" rIns="72457" bIns="36229" anchor="ctr"/>
          <a:lstStyle/>
          <a:p>
            <a:endParaRPr lang="en-GB"/>
          </a:p>
        </p:txBody>
      </p:sp>
      <p:cxnSp>
        <p:nvCxnSpPr>
          <p:cNvPr id="23" name="Straight Connector 22"/>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B374EEA-D131-42C0-B9B1-64FEEAA8EC31}"/>
              </a:ext>
            </a:extLst>
          </p:cNvPr>
          <p:cNvSpPr>
            <a:spLocks noGrp="1"/>
          </p:cNvSpPr>
          <p:nvPr>
            <p:ph type="sldNum" sz="quarter" idx="12"/>
          </p:nvPr>
        </p:nvSpPr>
        <p:spPr/>
        <p:txBody>
          <a:bodyPr/>
          <a:lstStyle/>
          <a:p>
            <a:fld id="{5AF38636-804C-414E-8ACA-D918E7046845}" type="slidenum">
              <a:rPr lang="en-GB" smtClean="0"/>
              <a:pPr/>
              <a:t>9</a:t>
            </a:fld>
            <a:endParaRPr lang="en-GB"/>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16</TotalTime>
  <Words>1518</Words>
  <Application>Microsoft Office PowerPoint</Application>
  <PresentationFormat>Widescreen</PresentationFormat>
  <Paragraphs>198</Paragraphs>
  <Slides>27</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Gill Sans MT</vt:lpstr>
      <vt:lpstr>Impact</vt:lpstr>
      <vt:lpstr>Times New Roman</vt:lpstr>
      <vt:lpstr>Badge</vt:lpstr>
      <vt:lpstr>Document</vt:lpstr>
      <vt:lpstr>Transmission Media  &amp;   Guided Media</vt:lpstr>
      <vt:lpstr>Transmission Media</vt:lpstr>
      <vt:lpstr>Physical Layer</vt:lpstr>
      <vt:lpstr>Classes of Transmission Media</vt:lpstr>
      <vt:lpstr>Guided Media</vt:lpstr>
      <vt:lpstr>Twisted-Pair</vt:lpstr>
      <vt:lpstr>PowerPoint Presentation</vt:lpstr>
      <vt:lpstr>Twisted-Pair Cable</vt:lpstr>
      <vt:lpstr>Twisted-Pair Cable</vt:lpstr>
      <vt:lpstr>Twisted-Pair Cable</vt:lpstr>
      <vt:lpstr>UTP and STP</vt:lpstr>
      <vt:lpstr>PowerPoint Presentation</vt:lpstr>
      <vt:lpstr>PowerPoint Presentation</vt:lpstr>
      <vt:lpstr>Unshielded Twisted Pair</vt:lpstr>
      <vt:lpstr>Coaxial Cable</vt:lpstr>
      <vt:lpstr>Coaxial Cable</vt:lpstr>
      <vt:lpstr>Coaxial Cable</vt:lpstr>
      <vt:lpstr>Uses of Coaxial Cable</vt:lpstr>
      <vt:lpstr>Coaxial Cable</vt:lpstr>
      <vt:lpstr>Coaxial Cable</vt:lpstr>
      <vt:lpstr>Fibre-Optic Cable</vt:lpstr>
      <vt:lpstr>Fibre-Optic Cable</vt:lpstr>
      <vt:lpstr>Fibre-Optic Cable</vt:lpstr>
      <vt:lpstr>PowerPoint Presentation</vt:lpstr>
      <vt:lpstr>PowerPoint Presentation</vt:lpstr>
      <vt:lpstr>Problem with Multimode Dispersion</vt:lpstr>
      <vt:lpstr>Advantages and Disadvantages of Fibre-Optic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Rommel</dc:creator>
  <cp:lastModifiedBy>Rommel</cp:lastModifiedBy>
  <cp:revision>5</cp:revision>
  <dcterms:created xsi:type="dcterms:W3CDTF">2021-02-18T18:42:47Z</dcterms:created>
  <dcterms:modified xsi:type="dcterms:W3CDTF">2021-02-21T19:31:37Z</dcterms:modified>
</cp:coreProperties>
</file>